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autoCompressPictures="0">
  <p:sldMasterIdLst>
    <p:sldMasterId id="2147483648" r:id="rId1"/>
  </p:sldMasterIdLst>
  <p:notesMasterIdLst>
    <p:notesMasterId r:id="rId23"/>
  </p:notesMasterIdLst>
  <p:handoutMasterIdLst>
    <p:handoutMasterId r:id="rId24"/>
  </p:handoutMasterIdLst>
  <p:sldIdLst>
    <p:sldId id="256" r:id="rId2"/>
    <p:sldId id="274" r:id="rId3"/>
    <p:sldId id="286" r:id="rId4"/>
    <p:sldId id="287" r:id="rId5"/>
    <p:sldId id="263" r:id="rId6"/>
    <p:sldId id="276" r:id="rId7"/>
    <p:sldId id="284" r:id="rId8"/>
    <p:sldId id="12144" r:id="rId9"/>
    <p:sldId id="285" r:id="rId10"/>
    <p:sldId id="283" r:id="rId11"/>
    <p:sldId id="12145" r:id="rId12"/>
    <p:sldId id="275" r:id="rId13"/>
    <p:sldId id="288" r:id="rId14"/>
    <p:sldId id="12131" r:id="rId15"/>
    <p:sldId id="12132" r:id="rId16"/>
    <p:sldId id="12134" r:id="rId17"/>
    <p:sldId id="264" r:id="rId18"/>
    <p:sldId id="12133" r:id="rId19"/>
    <p:sldId id="12143" r:id="rId20"/>
    <p:sldId id="282" r:id="rId21"/>
    <p:sldId id="280"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86265"/>
  </p:normalViewPr>
  <p:slideViewPr>
    <p:cSldViewPr snapToGrid="0" snapToObjects="1">
      <p:cViewPr varScale="1">
        <p:scale>
          <a:sx n="115" d="100"/>
          <a:sy n="115" d="100"/>
        </p:scale>
        <p:origin x="1592"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1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1AA443-651D-904F-AD29-FEF5DB4AD837}" type="datetimeFigureOut">
              <a:rPr kumimoji="1" lang="ja-JP" altLang="en-US" smtClean="0"/>
              <a:t>2025/4/19</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1C0083-9B26-B348-9F88-1A63D96F3903}"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Arial" panose="020B0604020202090204"/>
                <a:ea typeface="Arial" panose="020B0604020202090204"/>
                <a:cs typeface="Arial" panose="020B0604020202090204"/>
                <a:sym typeface="Arial" panose="020B0604020202090204"/>
              </a:rPr>
              <a:t>‹#›</a:t>
            </a:fld>
            <a:endParaRPr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4</a:t>
            </a:fld>
            <a:endParaRPr lang="ja-JP" alt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5</a:t>
            </a:fld>
            <a:endParaRPr lang="ja-JP" alt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タイトル 6"/>
          <p:cNvSpPr>
            <a:spLocks noGrp="1"/>
          </p:cNvSpPr>
          <p:nvPr>
            <p:ph type="title" hasCustomPrompt="1"/>
          </p:nvPr>
        </p:nvSpPr>
        <p:spPr>
          <a:xfrm>
            <a:off x="1143000" y="2007534"/>
            <a:ext cx="6858000" cy="1325563"/>
          </a:xfrm>
        </p:spPr>
        <p:txBody>
          <a:bodyPr/>
          <a:lstStyle>
            <a:lvl1pPr algn="ctr">
              <a:lnSpc>
                <a:spcPct val="100000"/>
              </a:lnSpc>
              <a:defRPr>
                <a:latin typeface="Arial" panose="020B0604020202090204" pitchFamily="34" charset="0"/>
                <a:ea typeface="Arial" panose="020B0604020202090204" pitchFamily="34" charset="0"/>
                <a:cs typeface="Arial" panose="020B0604020202090204" pitchFamily="34" charset="0"/>
              </a:defRPr>
            </a:lvl1pPr>
          </a:lstStyle>
          <a:p>
            <a:r>
              <a:rPr kumimoji="1" lang="ja-JP" altLang="en-US"/>
              <a:t>会社名</a:t>
            </a:r>
            <a:r>
              <a:rPr kumimoji="1" lang="en-US" altLang="ja-JP" dirty="0"/>
              <a:t>/</a:t>
            </a:r>
            <a:r>
              <a:rPr kumimoji="1" lang="ja-JP" altLang="en-US"/>
              <a:t>屋号</a:t>
            </a:r>
            <a:r>
              <a:rPr kumimoji="1" lang="en-US" altLang="ja-JP" dirty="0"/>
              <a:t>(</a:t>
            </a:r>
            <a:r>
              <a:rPr kumimoji="1" lang="ja-JP" altLang="en-US"/>
              <a:t>または事業名</a:t>
            </a:r>
            <a:r>
              <a:rPr kumimoji="1" lang="en-US" altLang="ja-JP" dirty="0"/>
              <a:t>)</a:t>
            </a:r>
            <a:endParaRPr kumimoji="1" lang="ja-JP" altLang="en-US"/>
          </a:p>
        </p:txBody>
      </p:sp>
      <p:sp>
        <p:nvSpPr>
          <p:cNvPr id="8" name="日付プレースホルダー 7"/>
          <p:cNvSpPr>
            <a:spLocks noGrp="1"/>
          </p:cNvSpPr>
          <p:nvPr>
            <p:ph type="dt" sz="half" idx="10"/>
          </p:nvPr>
        </p:nvSpPr>
        <p:spPr/>
        <p:txBody>
          <a:bodyPr/>
          <a:lstStyle>
            <a:lvl1pPr>
              <a:lnSpc>
                <a:spcPct val="100000"/>
              </a:lnSpc>
              <a:defRPr/>
            </a:lvl1pPr>
          </a:lstStyle>
          <a:p>
            <a:endParaRPr lang="ja-JP" altLang="en-US"/>
          </a:p>
        </p:txBody>
      </p:sp>
      <p:sp>
        <p:nvSpPr>
          <p:cNvPr id="9" name="フッター プレースホルダー 8"/>
          <p:cNvSpPr>
            <a:spLocks noGrp="1"/>
          </p:cNvSpPr>
          <p:nvPr>
            <p:ph type="ftr" sz="quarter" idx="11"/>
          </p:nvPr>
        </p:nvSpPr>
        <p:spPr/>
        <p:txBody>
          <a:bodyPr/>
          <a:lstStyle>
            <a:lvl1pPr>
              <a:lnSpc>
                <a:spcPct val="100000"/>
              </a:lnSpc>
              <a:defRPr/>
            </a:lvl1pPr>
          </a:lstStyle>
          <a:p>
            <a:r>
              <a:rPr lang="en-US" altLang="ja-JP" dirty="0"/>
              <a:t>KSAP</a:t>
            </a:r>
            <a:r>
              <a:rPr lang="ja-JP" altLang="en-US"/>
              <a:t>事務局</a:t>
            </a:r>
            <a:r>
              <a:rPr lang="en-US" altLang="ja-JP" dirty="0"/>
              <a:t>2025</a:t>
            </a:r>
            <a:endParaRPr lang="ja-JP" altLang="en-US"/>
          </a:p>
        </p:txBody>
      </p:sp>
      <p:sp>
        <p:nvSpPr>
          <p:cNvPr id="10" name="スライド番号プレースホルダー 9"/>
          <p:cNvSpPr>
            <a:spLocks noGrp="1"/>
          </p:cNvSpPr>
          <p:nvPr>
            <p:ph type="sldNum" sz="quarter" idx="12"/>
          </p:nvPr>
        </p:nvSpPr>
        <p:spPr/>
        <p:txBody>
          <a:bodyPr/>
          <a:lstStyle>
            <a:lvl1pPr>
              <a:lnSpc>
                <a:spcPct val="100000"/>
              </a:lnSpc>
              <a:defRPr/>
            </a:lvl1pPr>
          </a:lstStyle>
          <a:p>
            <a:fld id="{AF3FEDC8-09E6-834F-A706-083383C175EB}" type="slidenum">
              <a:rPr lang="ja-JP" altLang="en-US" smtClean="0"/>
              <a:t>‹#›</a:t>
            </a:fld>
            <a:endParaRPr lang="ja-JP" altLang="en-US"/>
          </a:p>
        </p:txBody>
      </p:sp>
      <p:sp>
        <p:nvSpPr>
          <p:cNvPr id="13" name="コンテンツ プレースホルダー 12"/>
          <p:cNvSpPr>
            <a:spLocks noGrp="1"/>
          </p:cNvSpPr>
          <p:nvPr>
            <p:ph sz="quarter" idx="14" hasCustomPrompt="1"/>
          </p:nvPr>
        </p:nvSpPr>
        <p:spPr>
          <a:xfrm>
            <a:off x="1143000" y="3876348"/>
            <a:ext cx="6858000" cy="968375"/>
          </a:xfrm>
        </p:spPr>
        <p:txBody>
          <a:bodyPr>
            <a:normAutofit/>
          </a:bodyPr>
          <a:lstStyle>
            <a:lvl1pPr>
              <a:lnSpc>
                <a:spcPct val="100000"/>
              </a:lnSpc>
              <a:defRPr sz="16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代表者氏名
メールアドレス</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解決する課題">
  <p:cSld name="競合と市場状況の見立て">
    <p:spTree>
      <p:nvGrpSpPr>
        <p:cNvPr id="1" name="Shape 14"/>
        <p:cNvGrpSpPr/>
        <p:nvPr/>
      </p:nvGrpSpPr>
      <p:grpSpPr>
        <a:xfrm>
          <a:off x="0" y="0"/>
          <a:ext cx="0" cy="0"/>
          <a:chOff x="0" y="0"/>
          <a:chExt cx="0" cy="0"/>
        </a:xfrm>
      </p:grpSpPr>
      <p:sp>
        <p:nvSpPr>
          <p:cNvPr id="15" name="Google Shape;15;p20"/>
          <p:cNvSpPr txBox="1">
            <a:spLocks noGrp="1"/>
          </p:cNvSpPr>
          <p:nvPr>
            <p:ph type="title" hasCustomPrompt="1"/>
          </p:nvPr>
        </p:nvSpPr>
        <p:spPr>
          <a:xfrm>
            <a:off x="628650" y="89080"/>
            <a:ext cx="7886700" cy="73905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800"/>
              <a:buFont typeface="Arial" panose="020B0604020202090204"/>
              <a:buNone/>
              <a:defRPr sz="2800" b="0">
                <a:latin typeface="Arial" panose="020B0604020202090204"/>
                <a:ea typeface="Arial" panose="020B0604020202090204"/>
                <a:cs typeface="Arial" panose="020B0604020202090204"/>
                <a:sym typeface="Arial" panose="020B060402020209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ja-JP" altLang="en-US" b="0">
                <a:solidFill>
                  <a:srgbClr val="000000"/>
                </a:solidFill>
                <a:latin typeface="Arial Bold" panose="020B0604020202090204" charset="0"/>
                <a:ea typeface="Arial" panose="020B0604020202090204" pitchFamily="34" charset="0"/>
                <a:sym typeface="ZEN角ゴシックNEW Medium"/>
              </a:rPr>
              <a:t>競合と市場状況の見立て</a:t>
            </a:r>
            <a:endParaRPr dirty="0"/>
          </a:p>
        </p:txBody>
      </p:sp>
      <p:sp>
        <p:nvSpPr>
          <p:cNvPr id="16" name="Google Shape;16;p20"/>
          <p:cNvSpPr txBox="1">
            <a:spLocks noGrp="1"/>
          </p:cNvSpPr>
          <p:nvPr>
            <p:ph type="ftr" idx="11"/>
          </p:nvPr>
        </p:nvSpPr>
        <p:spPr>
          <a:xfrm>
            <a:off x="3028950" y="644329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panose="020B0604020202090204"/>
                <a:ea typeface="Arial" panose="020B0604020202090204"/>
                <a:cs typeface="Arial" panose="020B0604020202090204"/>
                <a:sym typeface="Arial" panose="020B060402020209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KSAP事務局202</a:t>
            </a:r>
            <a:r>
              <a:rPr lang="en-US" altLang="ja-JP" dirty="0"/>
              <a:t>5</a:t>
            </a:r>
            <a:endParaRPr dirty="0"/>
          </a:p>
        </p:txBody>
      </p:sp>
      <p:sp>
        <p:nvSpPr>
          <p:cNvPr id="17" name="Google Shape;17;p20"/>
          <p:cNvSpPr txBox="1">
            <a:spLocks noGrp="1"/>
          </p:cNvSpPr>
          <p:nvPr>
            <p:ph type="sldNum" idx="12"/>
          </p:nvPr>
        </p:nvSpPr>
        <p:spPr>
          <a:xfrm>
            <a:off x="8482524" y="6443292"/>
            <a:ext cx="55895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1pPr>
            <a:lvl2pPr marL="0" lvl="1"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2pPr>
            <a:lvl3pPr marL="0" lvl="2"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3pPr>
            <a:lvl4pPr marL="0" lvl="3"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4pPr>
            <a:lvl5pPr marL="0" lvl="4"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5pPr>
            <a:lvl6pPr marL="0" lvl="5"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6pPr>
            <a:lvl7pPr marL="0" lvl="6"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7pPr>
            <a:lvl8pPr marL="0" lvl="7"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8pPr>
            <a:lvl9pPr marL="0" lvl="8" indent="0" algn="r">
              <a:lnSpc>
                <a:spcPct val="100000"/>
              </a:lnSpc>
              <a:spcBef>
                <a:spcPts val="0"/>
              </a:spcBef>
              <a:buNone/>
              <a:defRPr sz="1200" b="0" i="0" u="none" strike="noStrike" cap="none">
                <a:solidFill>
                  <a:srgbClr val="888888"/>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ltLang="ja-JP"/>
              <a:t>‹#›</a:t>
            </a:fld>
            <a:endParaRPr lang="ja-JP"/>
          </a:p>
        </p:txBody>
      </p:sp>
      <p:cxnSp>
        <p:nvCxnSpPr>
          <p:cNvPr id="18" name="Google Shape;18;p20"/>
          <p:cNvCxnSpPr/>
          <p:nvPr/>
        </p:nvCxnSpPr>
        <p:spPr>
          <a:xfrm>
            <a:off x="628650" y="828135"/>
            <a:ext cx="8515350" cy="0"/>
          </a:xfrm>
          <a:prstGeom prst="straightConnector1">
            <a:avLst/>
          </a:prstGeom>
          <a:noFill/>
          <a:ln w="9525" cap="flat" cmpd="sng">
            <a:solidFill>
              <a:schemeClr val="dk1"/>
            </a:solidFill>
            <a:prstDash val="solid"/>
            <a:miter lim="800000"/>
            <a:headEnd type="none" w="sm" len="sm"/>
            <a:tailEnd type="none" w="sm" len="sm"/>
          </a:ln>
        </p:spPr>
      </p:cxnSp>
      <p:cxnSp>
        <p:nvCxnSpPr>
          <p:cNvPr id="19" name="Google Shape;19;p20"/>
          <p:cNvCxnSpPr/>
          <p:nvPr/>
        </p:nvCxnSpPr>
        <p:spPr>
          <a:xfrm>
            <a:off x="0" y="6443292"/>
            <a:ext cx="9144000" cy="0"/>
          </a:xfrm>
          <a:prstGeom prst="straightConnector1">
            <a:avLst/>
          </a:prstGeom>
          <a:noFill/>
          <a:ln w="9525" cap="flat" cmpd="sng">
            <a:solidFill>
              <a:srgbClr val="BFBFBF"/>
            </a:solidFill>
            <a:prstDash val="solid"/>
            <a:miter lim="800000"/>
            <a:headEnd type="none" w="sm" len="sm"/>
            <a:tailEnd type="none" w="sm" len="sm"/>
          </a:ln>
        </p:spPr>
      </p:cxnSp>
      <p:cxnSp>
        <p:nvCxnSpPr>
          <p:cNvPr id="20" name="Google Shape;20;p20"/>
          <p:cNvCxnSpPr/>
          <p:nvPr/>
        </p:nvCxnSpPr>
        <p:spPr>
          <a:xfrm rot="10800000">
            <a:off x="8477433" y="6443293"/>
            <a:ext cx="0" cy="414707"/>
          </a:xfrm>
          <a:prstGeom prst="straightConnector1">
            <a:avLst/>
          </a:prstGeom>
          <a:noFill/>
          <a:ln w="9525" cap="flat" cmpd="sng">
            <a:solidFill>
              <a:srgbClr val="BFBFBF"/>
            </a:solidFill>
            <a:prstDash val="solid"/>
            <a:miter lim="800000"/>
            <a:headEnd type="none" w="sm" len="sm"/>
            <a:tailEnd type="none" w="sm" len="sm"/>
          </a:ln>
        </p:spPr>
      </p:cxnSp>
      <p:sp>
        <p:nvSpPr>
          <p:cNvPr id="21" name="Google Shape;21;p20"/>
          <p:cNvSpPr txBox="1">
            <a:spLocks noGrp="1"/>
          </p:cNvSpPr>
          <p:nvPr>
            <p:ph type="body" idx="1" hasCustomPrompt="1"/>
          </p:nvPr>
        </p:nvSpPr>
        <p:spPr>
          <a:xfrm>
            <a:off x="628650" y="1278186"/>
            <a:ext cx="7920038" cy="51155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atin typeface="Arial" panose="020B0604020202090204"/>
                <a:ea typeface="Arial" panose="020B0604020202090204"/>
                <a:cs typeface="Arial" panose="020B0604020202090204"/>
                <a:sym typeface="Arial" panose="020B06040202020902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altLang="ja-JP" dirty="0" err="1">
                <a:solidFill>
                  <a:srgbClr val="000000"/>
                </a:solidFill>
                <a:ea typeface="Arial" panose="020B0604020202090204" pitchFamily="34" charset="0"/>
                <a:sym typeface="ZEN角ゴシックNEW"/>
              </a:rPr>
              <a:t>類似される事業や対象とする市場の特徴について記載してください</a:t>
            </a:r>
            <a:r>
              <a:rPr lang="en-US" altLang="ja-JP" dirty="0">
                <a:solidFill>
                  <a:srgbClr val="000000"/>
                </a:solidFill>
                <a:ea typeface="Arial" panose="020B0604020202090204" pitchFamily="34" charset="0"/>
                <a:sym typeface="ZEN角ゴシックNEW"/>
              </a:rPr>
              <a:t>。</a:t>
            </a:r>
            <a:br>
              <a:rPr lang="en-US" altLang="ja-JP" dirty="0">
                <a:solidFill>
                  <a:srgbClr val="000000"/>
                </a:solidFill>
                <a:ea typeface="Arial" panose="020B0604020202090204" pitchFamily="34" charset="0"/>
                <a:sym typeface="ZEN角ゴシックNEW"/>
              </a:rPr>
            </a:br>
            <a:r>
              <a:rPr lang="ja-JP" altLang="en-US">
                <a:solidFill>
                  <a:srgbClr val="000000"/>
                </a:solidFill>
                <a:ea typeface="Arial" panose="020B0604020202090204" pitchFamily="34" charset="0"/>
                <a:sym typeface="ZEN角ゴシックNEW"/>
              </a:rPr>
              <a:t>＜ポイント＞</a:t>
            </a:r>
            <a:br>
              <a:rPr lang="en-US" altLang="ja-JP" dirty="0">
                <a:solidFill>
                  <a:srgbClr val="000000"/>
                </a:solidFill>
                <a:ea typeface="Arial" panose="020B0604020202090204" pitchFamily="34" charset="0"/>
                <a:sym typeface="ZEN角ゴシックNEW"/>
              </a:rPr>
            </a:br>
            <a:r>
              <a:rPr lang="ja-JP" altLang="en-US">
                <a:solidFill>
                  <a:srgbClr val="000000"/>
                </a:solidFill>
                <a:ea typeface="Arial" panose="020B0604020202090204" pitchFamily="34" charset="0"/>
                <a:sym typeface="ZEN角ゴシックNEW"/>
              </a:rPr>
              <a:t>・想定される類似事業・サービスは何か</a:t>
            </a:r>
            <a:br>
              <a:rPr lang="en-US" altLang="ja-JP" dirty="0">
                <a:solidFill>
                  <a:srgbClr val="000000"/>
                </a:solidFill>
                <a:ea typeface="Arial" panose="020B0604020202090204" pitchFamily="34" charset="0"/>
                <a:sym typeface="ZEN角ゴシックNEW"/>
              </a:rPr>
            </a:br>
            <a:r>
              <a:rPr lang="ja-JP" altLang="en-US">
                <a:solidFill>
                  <a:srgbClr val="000000"/>
                </a:solidFill>
                <a:ea typeface="Arial" panose="020B0604020202090204" pitchFamily="34" charset="0"/>
                <a:sym typeface="ZEN角ゴシックNEW"/>
              </a:rPr>
              <a:t>・想定される類似事業に対して、どのような差別化を図るのか</a:t>
            </a:r>
            <a:br>
              <a:rPr lang="en-US" altLang="ja-JP" dirty="0">
                <a:solidFill>
                  <a:srgbClr val="000000"/>
                </a:solidFill>
                <a:ea typeface="Arial" panose="020B0604020202090204" pitchFamily="34" charset="0"/>
                <a:sym typeface="ZEN角ゴシックNEW"/>
              </a:rPr>
            </a:br>
            <a:r>
              <a:rPr lang="ja-JP" altLang="en-US">
                <a:solidFill>
                  <a:srgbClr val="000000"/>
                </a:solidFill>
                <a:ea typeface="Arial" panose="020B0604020202090204" pitchFamily="34" charset="0"/>
                <a:sym typeface="ZEN角ゴシックNEW"/>
              </a:rPr>
              <a:t>・対象とする市場はどのような特徴を持っているのかなど</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事業の概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ja-JP" altLang="en-US" sz="2800"/>
              <a:t>事業の概要</a:t>
            </a:r>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5"/>
          <p:cNvSpPr>
            <a:spLocks noGrp="1"/>
          </p:cNvSpPr>
          <p:nvPr>
            <p:ph type="body" sz="quarter" idx="15" hasCustomPrompt="1"/>
          </p:nvPr>
        </p:nvSpPr>
        <p:spPr>
          <a:xfrm>
            <a:off x="628393" y="1105984"/>
            <a:ext cx="7920038" cy="1009687"/>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事業の概要を数十文字程度で記載してください。</a:t>
            </a:r>
            <a:br>
              <a:rPr kumimoji="1" lang="en-US" altLang="ja-JP" dirty="0"/>
            </a:br>
            <a:r>
              <a:rPr kumimoji="1" lang="ja-JP" altLang="en-US"/>
              <a:t>＜例＞</a:t>
            </a:r>
            <a:br>
              <a:rPr kumimoji="1" lang="en-US" altLang="ja-JP" dirty="0"/>
            </a:br>
            <a:r>
              <a:rPr lang="ja-JP" altLang="en-US" b="0" i="0">
                <a:solidFill>
                  <a:srgbClr val="1D1C1D"/>
                </a:solidFill>
                <a:effectLst/>
                <a:latin typeface="NotoSansJP"/>
              </a:rPr>
              <a:t>◯◯の◯◯を解決するサービス◯◯</a:t>
            </a:r>
            <a:endParaRPr kumimoji="1" lang="en-US" altLang="ja-JP" dirty="0"/>
          </a:p>
        </p:txBody>
      </p:sp>
      <p:sp>
        <p:nvSpPr>
          <p:cNvPr id="11" name="テキスト プレースホルダー 15"/>
          <p:cNvSpPr>
            <a:spLocks noGrp="1"/>
          </p:cNvSpPr>
          <p:nvPr>
            <p:ph type="body" sz="quarter" idx="16" hasCustomPrompt="1"/>
          </p:nvPr>
        </p:nvSpPr>
        <p:spPr>
          <a:xfrm>
            <a:off x="628393" y="2393519"/>
            <a:ext cx="7920038" cy="3684649"/>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lang="ja-JP" altLang="en-US" b="0" i="0">
                <a:solidFill>
                  <a:srgbClr val="1D1C1D"/>
                </a:solidFill>
                <a:effectLst/>
                <a:latin typeface="NotoSansJP"/>
              </a:rPr>
              <a:t>事業の全体像がわかるように以下のポイントについて簡潔に記載してください。</a:t>
            </a:r>
            <a:br>
              <a:rPr kumimoji="1" lang="en-US" altLang="ja-JP" dirty="0"/>
            </a:br>
            <a:br>
              <a:rPr kumimoji="1" lang="en-US" altLang="ja-JP" dirty="0"/>
            </a:br>
            <a:r>
              <a:rPr kumimoji="1" lang="ja-JP" altLang="en-US"/>
              <a:t>＜ポイント＞</a:t>
            </a:r>
            <a:br>
              <a:rPr kumimoji="1" lang="en-US" altLang="ja-JP" dirty="0"/>
            </a:br>
            <a:r>
              <a:rPr kumimoji="1" lang="ja-JP" altLang="en-US"/>
              <a:t>・誰がどのように利用するのか</a:t>
            </a:r>
            <a:br>
              <a:rPr kumimoji="1" lang="en-US" altLang="ja-JP" dirty="0"/>
            </a:br>
            <a:r>
              <a:rPr kumimoji="1" lang="ja-JP" altLang="en-US"/>
              <a:t>・どのような価値を提供するのか</a:t>
            </a:r>
            <a:br>
              <a:rPr kumimoji="1" lang="en-US" altLang="ja-JP" dirty="0"/>
            </a:br>
            <a:r>
              <a:rPr kumimoji="1" lang="ja-JP" altLang="en-US"/>
              <a:t>・どのような商品・サービスを提供するのかなどを簡潔にご記入ください。</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ビジョンと社会的なインパクト">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ja-JP" altLang="en-US" sz="2800"/>
              <a:t>解決したい社会課題と目指すビジョン</a:t>
            </a:r>
            <a:endParaRPr lang="en-US" dirty="0"/>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5"/>
          <p:cNvSpPr>
            <a:spLocks noGrp="1"/>
          </p:cNvSpPr>
          <p:nvPr>
            <p:ph type="body" sz="quarter" idx="15" hasCustomPrompt="1"/>
          </p:nvPr>
        </p:nvSpPr>
        <p:spPr>
          <a:xfrm>
            <a:off x="628393" y="1105984"/>
            <a:ext cx="7920038" cy="511552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解決したい社会的な課題と事業を通じて実現したいことや社会の状態を記載してください。
</a:t>
            </a:r>
            <a:br>
              <a:rPr kumimoji="1" lang="en-US" altLang="ja-JP" dirty="0"/>
            </a:br>
            <a:r>
              <a:rPr kumimoji="1" lang="ja-JP" altLang="en-US"/>
              <a:t>＜</a:t>
            </a:r>
            <a:r>
              <a:rPr kumimoji="1" lang="ja-JP" altLang="en-US" dirty="0"/>
              <a:t>ポイント＞</a:t>
            </a:r>
            <a:r>
              <a:rPr kumimoji="1" lang="ja-JP" altLang="en-US"/>
              <a:t>
・どの</a:t>
            </a:r>
            <a:r>
              <a:rPr kumimoji="1" lang="ja-JP" altLang="en-US" dirty="0"/>
              <a:t>ような社会課題である</a:t>
            </a:r>
            <a:r>
              <a:rPr kumimoji="1" lang="ja-JP" altLang="en-US"/>
              <a:t>のか</a:t>
            </a:r>
            <a:br>
              <a:rPr kumimoji="1" lang="en-US" altLang="ja-JP" dirty="0"/>
            </a:br>
            <a:r>
              <a:rPr kumimoji="1" lang="ja-JP" altLang="en-US"/>
              <a:t>・誰のどんな課題を解決したいのか</a:t>
            </a:r>
            <a:br>
              <a:rPr kumimoji="1" lang="en-US" altLang="ja-JP" dirty="0"/>
            </a:br>
            <a:r>
              <a:rPr kumimoji="1" lang="ja-JP" altLang="en-US"/>
              <a:t>・どのような社会の状態</a:t>
            </a:r>
            <a:r>
              <a:rPr kumimoji="1" lang="ja-JP" altLang="en-US" dirty="0"/>
              <a:t>を実現したい</a:t>
            </a:r>
            <a:r>
              <a:rPr kumimoji="1" lang="ja-JP" altLang="en-US"/>
              <a:t>のか</a:t>
            </a:r>
            <a:br>
              <a:rPr kumimoji="1" lang="en-US" altLang="ja-JP" dirty="0"/>
            </a:br>
            <a:r>
              <a:rPr kumimoji="1" lang="ja-JP" altLang="en-US"/>
              <a:t>・なぜ</a:t>
            </a:r>
            <a:r>
              <a:rPr kumimoji="1" lang="ja-JP" altLang="en-US" dirty="0"/>
              <a:t>あなたがこの課題に取り組む</a:t>
            </a:r>
            <a:r>
              <a:rPr kumimoji="1" lang="ja-JP" altLang="en-US"/>
              <a:t>のかなど</a:t>
            </a:r>
            <a:endParaRPr kumimoji="1" lang="en-US" altLang="ja-JP" dirty="0"/>
          </a:p>
          <a:p>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対象とするターゲットと課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pPr marL="0" marR="0" lvl="0" indent="0" algn="l" defTabSz="914400" rtl="0" eaLnBrk="1" fontAlgn="auto" latinLnBrk="0" hangingPunct="1">
              <a:lnSpc>
                <a:spcPct val="100000"/>
              </a:lnSpc>
              <a:spcBef>
                <a:spcPts val="0"/>
              </a:spcBef>
              <a:spcAft>
                <a:spcPts val="0"/>
              </a:spcAft>
              <a:buClr>
                <a:schemeClr val="dk1"/>
              </a:buClr>
              <a:buSzPts val="4400"/>
              <a:buFont typeface="Calibri"/>
              <a:buNone/>
              <a:defRPr/>
            </a:pPr>
            <a:r>
              <a:rPr lang="ja-JP" altLang="en-US">
                <a:effectLst/>
                <a:latin typeface="Helvetica" pitchFamily="2" charset="0"/>
              </a:rPr>
              <a:t>対象とするターゲットと顧客課題</a:t>
            </a:r>
            <a:endParaRPr lang="en-US" dirty="0"/>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p:cNvSpPr>
            <a:spLocks noGrp="1"/>
          </p:cNvSpPr>
          <p:nvPr>
            <p:ph sz="quarter" idx="17" hasCustomPrompt="1"/>
          </p:nvPr>
        </p:nvSpPr>
        <p:spPr>
          <a:xfrm>
            <a:off x="611981" y="1098116"/>
            <a:ext cx="7920038" cy="498005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pPr marL="0" marR="0" lvl="0" indent="0" algn="l" defTabSz="914400" rtl="0" eaLnBrk="1" fontAlgn="auto" latinLnBrk="0" hangingPunct="1">
              <a:lnSpc>
                <a:spcPct val="100000"/>
              </a:lnSpc>
              <a:spcBef>
                <a:spcPts val="1000"/>
              </a:spcBef>
              <a:spcAft>
                <a:spcPts val="0"/>
              </a:spcAft>
              <a:buClr>
                <a:schemeClr val="dk1"/>
              </a:buClr>
              <a:buSzPts val="2800"/>
              <a:buFont typeface="Arial" panose="020B0604020202090204"/>
              <a:buNone/>
              <a:defRPr/>
            </a:pPr>
            <a:r>
              <a:rPr lang="ja-JP" altLang="en-US">
                <a:effectLst/>
                <a:latin typeface="Helvetica" pitchFamily="2" charset="0"/>
              </a:rPr>
              <a:t>誰またはどんな企業を対象としているのか、初見の人でもわかるように記載してください。</a:t>
            </a:r>
            <a:br>
              <a:rPr lang="en-US" altLang="ja-JP" dirty="0">
                <a:effectLst/>
                <a:latin typeface="Helvetica" pitchFamily="2" charset="0"/>
              </a:rPr>
            </a:br>
            <a:r>
              <a:rPr lang="ja-JP" altLang="en-US">
                <a:effectLst/>
                <a:latin typeface="Helvetica" pitchFamily="2" charset="0"/>
              </a:rPr>
              <a:t>また、購買者と利用者が違う場合（</a:t>
            </a:r>
            <a:r>
              <a:rPr lang="en-US" altLang="ja-JP" dirty="0" err="1">
                <a:effectLst/>
                <a:latin typeface="Helvetica" pitchFamily="2" charset="0"/>
              </a:rPr>
              <a:t>toB</a:t>
            </a:r>
            <a:r>
              <a:rPr lang="ja-JP" altLang="en-US">
                <a:effectLst/>
                <a:latin typeface="Helvetica" pitchFamily="2" charset="0"/>
              </a:rPr>
              <a:t>事業、子ども向けサービス等）はそれぞれ分けてください。</a:t>
            </a:r>
            <a:br>
              <a:rPr lang="en-US" altLang="ja-JP" dirty="0">
                <a:effectLst/>
                <a:latin typeface="Helvetica" pitchFamily="2" charset="0"/>
              </a:rPr>
            </a:br>
            <a:br>
              <a:rPr lang="en-US" altLang="ja-JP" dirty="0">
                <a:effectLst/>
                <a:latin typeface="Helvetica" pitchFamily="2" charset="0"/>
              </a:rPr>
            </a:br>
            <a:r>
              <a:rPr kumimoji="1" lang="ja-JP" altLang="en-US"/>
              <a:t>＜ポイント＞
</a:t>
            </a:r>
            <a:r>
              <a:rPr lang="ja-JP" altLang="en-US">
                <a:effectLst/>
                <a:latin typeface="Helvetica" pitchFamily="2" charset="0"/>
              </a:rPr>
              <a:t>・ターゲットの属性だけでなく、抱える痛みや願望を、背景も含めて具体的に記載してください。</a:t>
            </a:r>
            <a:br>
              <a:rPr lang="en-US" altLang="ja-JP" dirty="0">
                <a:effectLst/>
                <a:latin typeface="Helvetica" pitchFamily="2" charset="0"/>
              </a:rPr>
            </a:br>
            <a:r>
              <a:rPr lang="ja-JP" altLang="en-US">
                <a:effectLst/>
                <a:latin typeface="Helvetica" pitchFamily="2" charset="0"/>
              </a:rPr>
              <a:t>・なぜ、そのターゲットを選定しているのか理由も記載してください。</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4237567"/>
            <a:ext cx="1066800" cy="243417"/>
          </a:xfrm>
        </p:spPr>
        <p:txBody>
          <a:bodyPr/>
          <a:lstStyle/>
          <a:p>
            <a:fld id="{1D8BD707-D9CF-40AE-B4C6-C98DA3205C09}" type="datetimeFigureOut">
              <a:rPr lang="en-US" smtClean="0"/>
              <a:t>4/19/25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己紹介">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en-US" dirty="0" err="1"/>
              <a:t>自己紹介</a:t>
            </a:r>
            <a:endParaRPr lang="en-US" dirty="0"/>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5"/>
          <p:cNvSpPr>
            <a:spLocks noGrp="1"/>
          </p:cNvSpPr>
          <p:nvPr>
            <p:ph type="body" sz="quarter" idx="15" hasCustomPrompt="1"/>
          </p:nvPr>
        </p:nvSpPr>
        <p:spPr>
          <a:xfrm>
            <a:off x="628393" y="1105984"/>
            <a:ext cx="7920038" cy="511552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経歴などをご記入ください。</a:t>
            </a:r>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課題を解決するための商品/サービスの概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pPr marL="0" marR="0" lvl="0" indent="0" algn="l" defTabSz="914400" rtl="0" eaLnBrk="1" fontAlgn="auto" latinLnBrk="0" hangingPunct="1">
              <a:lnSpc>
                <a:spcPct val="100000"/>
              </a:lnSpc>
              <a:spcBef>
                <a:spcPts val="0"/>
              </a:spcBef>
              <a:spcAft>
                <a:spcPts val="0"/>
              </a:spcAft>
              <a:buClr>
                <a:schemeClr val="dk1"/>
              </a:buClr>
              <a:buSzPts val="4400"/>
              <a:buFont typeface="Calibri"/>
              <a:buNone/>
              <a:defRPr/>
            </a:pPr>
            <a:r>
              <a:rPr lang="ja-JP" altLang="en-US">
                <a:effectLst/>
                <a:latin typeface="Helvetica" pitchFamily="2" charset="0"/>
              </a:rPr>
              <a:t>課題を解決するための商品</a:t>
            </a:r>
            <a:r>
              <a:rPr lang="en-US" altLang="ja-JP" dirty="0">
                <a:effectLst/>
                <a:latin typeface="Helvetica" pitchFamily="2" charset="0"/>
              </a:rPr>
              <a:t>/</a:t>
            </a:r>
            <a:r>
              <a:rPr lang="ja-JP" altLang="en-US">
                <a:effectLst/>
                <a:latin typeface="Helvetica" pitchFamily="2" charset="0"/>
              </a:rPr>
              <a:t>サービスの概要</a:t>
            </a:r>
            <a:endParaRPr lang="en-US" dirty="0"/>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p:cNvSpPr>
            <a:spLocks noGrp="1"/>
          </p:cNvSpPr>
          <p:nvPr>
            <p:ph sz="quarter" idx="17" hasCustomPrompt="1"/>
          </p:nvPr>
        </p:nvSpPr>
        <p:spPr>
          <a:xfrm>
            <a:off x="611981" y="1098116"/>
            <a:ext cx="7920038" cy="498005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pPr marL="0" marR="0" lvl="0" indent="0" algn="l" defTabSz="914400" rtl="0" eaLnBrk="1" fontAlgn="auto" latinLnBrk="0" hangingPunct="1">
              <a:lnSpc>
                <a:spcPct val="100000"/>
              </a:lnSpc>
              <a:spcBef>
                <a:spcPts val="1000"/>
              </a:spcBef>
              <a:spcAft>
                <a:spcPts val="0"/>
              </a:spcAft>
              <a:buClr>
                <a:schemeClr val="dk1"/>
              </a:buClr>
              <a:buSzPts val="2800"/>
              <a:buFont typeface="Arial" panose="020B0604020202090204"/>
              <a:buNone/>
              <a:defRPr/>
            </a:pPr>
            <a:r>
              <a:rPr lang="ja-JP" altLang="en-US">
                <a:effectLst/>
                <a:latin typeface="Helvetica" pitchFamily="2" charset="0"/>
              </a:rPr>
              <a:t>どのような商品・サービスか初めて読んだ人でもわかるように、概要や機能等を具体的に記載してください。</a:t>
            </a:r>
            <a:r>
              <a:rPr kumimoji="1" lang="ja-JP" altLang="en-US"/>
              <a:t>
</a:t>
            </a:r>
            <a:br>
              <a:rPr kumimoji="1" lang="en-US" altLang="ja-JP" dirty="0"/>
            </a:br>
            <a:r>
              <a:rPr kumimoji="1" lang="ja-JP" altLang="en-US"/>
              <a:t>＜ポイント＞
</a:t>
            </a:r>
            <a:r>
              <a:rPr lang="ja-JP" altLang="en-US">
                <a:effectLst/>
                <a:latin typeface="Helvetica" pitchFamily="2" charset="0"/>
              </a:rPr>
              <a:t>・商品</a:t>
            </a:r>
            <a:r>
              <a:rPr lang="en-US" altLang="ja-JP" dirty="0">
                <a:effectLst/>
                <a:latin typeface="Helvetica" pitchFamily="2" charset="0"/>
              </a:rPr>
              <a:t>/</a:t>
            </a:r>
            <a:r>
              <a:rPr lang="ja-JP" altLang="en-US">
                <a:effectLst/>
                <a:latin typeface="Helvetica" pitchFamily="2" charset="0"/>
              </a:rPr>
              <a:t>サービスの特徴を具体的に記載してください。</a:t>
            </a:r>
            <a:br>
              <a:rPr lang="en-US" altLang="ja-JP" dirty="0">
                <a:effectLst/>
                <a:latin typeface="Helvetica" pitchFamily="2" charset="0"/>
              </a:rPr>
            </a:br>
            <a:r>
              <a:rPr lang="ja-JP" altLang="en-US">
                <a:effectLst/>
                <a:latin typeface="Helvetica" pitchFamily="2" charset="0"/>
              </a:rPr>
              <a:t>・どのようなシーンで商品</a:t>
            </a:r>
            <a:r>
              <a:rPr lang="en-US" altLang="ja-JP" dirty="0">
                <a:effectLst/>
                <a:latin typeface="Helvetica" pitchFamily="2" charset="0"/>
              </a:rPr>
              <a:t>/</a:t>
            </a:r>
            <a:r>
              <a:rPr lang="ja-JP" altLang="en-US">
                <a:effectLst/>
                <a:latin typeface="Helvetica" pitchFamily="2" charset="0"/>
              </a:rPr>
              <a:t>サービス利用するのか具体的に記載してください。</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これまでの活動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en-US" dirty="0" err="1"/>
              <a:t>これまでの活動内容</a:t>
            </a:r>
            <a:endParaRPr lang="en-US" dirty="0"/>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p:cNvSpPr>
            <a:spLocks noGrp="1"/>
          </p:cNvSpPr>
          <p:nvPr>
            <p:ph sz="quarter" idx="17" hasCustomPrompt="1"/>
          </p:nvPr>
        </p:nvSpPr>
        <p:spPr>
          <a:xfrm>
            <a:off x="611981" y="1098116"/>
            <a:ext cx="7920038" cy="498005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pPr marL="0" marR="0" lvl="0" indent="0" algn="l" defTabSz="914400" rtl="0" eaLnBrk="1" fontAlgn="auto" latinLnBrk="0" hangingPunct="1">
              <a:lnSpc>
                <a:spcPct val="100000"/>
              </a:lnSpc>
              <a:spcBef>
                <a:spcPts val="1000"/>
              </a:spcBef>
              <a:spcAft>
                <a:spcPts val="0"/>
              </a:spcAft>
              <a:buClr>
                <a:schemeClr val="dk1"/>
              </a:buClr>
              <a:buSzPts val="2800"/>
              <a:buFont typeface="Arial" panose="020B0604020202090204"/>
              <a:buNone/>
              <a:defRPr/>
            </a:pPr>
            <a:r>
              <a:rPr lang="ja-JP" altLang="en-US">
                <a:effectLst/>
                <a:latin typeface="Helvetica" pitchFamily="2" charset="0"/>
              </a:rPr>
              <a:t>事業に関してこれまでどのような活動に取り組んできたのか時期と合わせて具体的にご記載ください。</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現在事業を進める上での課題とPre-KSAPで取り組みたいこと">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en-US" dirty="0" err="1"/>
              <a:t>本プログラム中の検証計画</a:t>
            </a:r>
            <a:endParaRPr lang="en-US" dirty="0"/>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a:t>
            </a:r>
            <a:r>
              <a:rPr lang="ja-JP" altLang="en-US"/>
              <a:t>事務局</a:t>
            </a:r>
            <a:r>
              <a:rPr lang="en-US" altLang="ja-JP" dirty="0"/>
              <a:t>2025</a:t>
            </a:r>
            <a:endParaRPr lang="ja-JP" altLang="en-US"/>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p:cNvSpPr>
            <a:spLocks noGrp="1"/>
          </p:cNvSpPr>
          <p:nvPr>
            <p:ph sz="quarter" idx="17" hasCustomPrompt="1"/>
          </p:nvPr>
        </p:nvSpPr>
        <p:spPr>
          <a:xfrm>
            <a:off x="611981" y="1098116"/>
            <a:ext cx="7920038" cy="498005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pPr marL="0" marR="0" lvl="0" indent="0" algn="l" defTabSz="914400" rtl="0" eaLnBrk="1" fontAlgn="auto" latinLnBrk="0" hangingPunct="1">
              <a:lnSpc>
                <a:spcPct val="100000"/>
              </a:lnSpc>
              <a:spcBef>
                <a:spcPts val="1000"/>
              </a:spcBef>
              <a:spcAft>
                <a:spcPts val="0"/>
              </a:spcAft>
              <a:buClr>
                <a:schemeClr val="dk1"/>
              </a:buClr>
              <a:buSzPts val="2800"/>
              <a:buFont typeface="Arial" panose="020B0604020202090204"/>
              <a:buNone/>
              <a:defRPr/>
            </a:pPr>
            <a:r>
              <a:rPr lang="ja-JP" altLang="en-US">
                <a:effectLst/>
                <a:latin typeface="Helvetica" pitchFamily="2" charset="0"/>
              </a:rPr>
              <a:t>これまでの活動内容を踏まえて、本プログラム中の検証計画をご記入ください。</a:t>
            </a:r>
            <a:r>
              <a:rPr lang="ja-JP" altLang="en-US"/>
              <a:t>取り組みたい仮説検証の内容（誰に・どんな課題に対して・どのような方法で）をできる範囲でご記載をお願いします。</a:t>
            </a:r>
            <a:endParaRPr lang="ja-JP" altLang="en-US">
              <a:effectLst/>
              <a:latin typeface="Helvetica"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解決する課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ja-JP" altLang="en-US" sz="2800"/>
              <a:t>解決しようとする課題やビジョンとその背景</a:t>
            </a:r>
            <a:endParaRPr lang="en-US" dirty="0"/>
          </a:p>
        </p:txBody>
      </p:sp>
      <p:sp>
        <p:nvSpPr>
          <p:cNvPr id="4" name="Date Placeholder 3"/>
          <p:cNvSpPr>
            <a:spLocks noGrp="1"/>
          </p:cNvSpPr>
          <p:nvPr>
            <p:ph type="dt" sz="half" idx="10"/>
          </p:nvPr>
        </p:nvSpPr>
        <p:spPr>
          <a:xfrm>
            <a:off x="119600" y="6443292"/>
            <a:ext cx="1011616" cy="365125"/>
          </a:xfrm>
        </p:spPr>
        <p:txBody>
          <a:bodyPr/>
          <a:lstStyle>
            <a:lvl1pPr>
              <a:lnSpc>
                <a:spcPct val="100000"/>
              </a:lnSpc>
              <a:defRPr>
                <a:latin typeface="Arial" panose="020B0604020202090204" pitchFamily="34" charset="0"/>
                <a:cs typeface="Arial" panose="020B0604020202090204" pitchFamily="34" charset="0"/>
              </a:defRPr>
            </a:lvl1pPr>
          </a:lstStyle>
          <a:p>
            <a:fld id="{E05AA0DE-D7CE-8648-B166-20522971A7E0}" type="datetime1">
              <a:rPr lang="ja-JP" altLang="en-US" smtClean="0"/>
              <a:t>2025/4/19</a:t>
            </a:fld>
            <a:endParaRPr lang="ja-JP" altLang="en-US"/>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KSAP2025</a:t>
            </a:r>
            <a:r>
              <a:rPr lang="ja-JP" altLang="en-US"/>
              <a:t>事業情報</a:t>
            </a:r>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flipV="1">
            <a:off x="1133205" y="6444059"/>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5"/>
          <p:cNvSpPr>
            <a:spLocks noGrp="1"/>
          </p:cNvSpPr>
          <p:nvPr>
            <p:ph type="body" sz="quarter" idx="15" hasCustomPrompt="1"/>
          </p:nvPr>
        </p:nvSpPr>
        <p:spPr>
          <a:xfrm>
            <a:off x="628393" y="1105984"/>
            <a:ext cx="7920038" cy="511552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解決しようとする課題やビジョンと、その背景について記載してください。
＜ポイント＞
誰のどんな課題を解決したいのか
どのような新しい状態を実現したいのか
なぜあなたがこの課題に取り組むのか　など</a:t>
            </a:r>
            <a:endParaRPr kumimoji="1" lang="en-US" altLang="ja-JP" dirty="0"/>
          </a:p>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その他">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ja-JP" altLang="en-US" sz="2800"/>
              <a:t>その他補足情報</a:t>
            </a:r>
          </a:p>
        </p:txBody>
      </p:sp>
      <p:sp>
        <p:nvSpPr>
          <p:cNvPr id="4" name="Date Placeholder 3"/>
          <p:cNvSpPr>
            <a:spLocks noGrp="1"/>
          </p:cNvSpPr>
          <p:nvPr>
            <p:ph type="dt" sz="half" idx="10"/>
          </p:nvPr>
        </p:nvSpPr>
        <p:spPr>
          <a:xfrm>
            <a:off x="119600" y="6443292"/>
            <a:ext cx="1011616" cy="365125"/>
          </a:xfrm>
        </p:spPr>
        <p:txBody>
          <a:bodyPr/>
          <a:lstStyle>
            <a:lvl1pPr>
              <a:lnSpc>
                <a:spcPct val="100000"/>
              </a:lnSpc>
              <a:defRPr>
                <a:latin typeface="Arial" panose="020B0604020202090204" pitchFamily="34" charset="0"/>
                <a:cs typeface="Arial" panose="020B0604020202090204" pitchFamily="34" charset="0"/>
              </a:defRPr>
            </a:lvl1pPr>
          </a:lstStyle>
          <a:p>
            <a:fld id="{E05AA0DE-D7CE-8648-B166-20522971A7E0}" type="datetime1">
              <a:rPr lang="ja-JP" altLang="en-US" smtClean="0"/>
              <a:t>2025/4/19</a:t>
            </a:fld>
            <a:endParaRPr lang="ja-JP" altLang="en-US"/>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KSAP2025</a:t>
            </a:r>
            <a:r>
              <a:rPr lang="ja-JP" altLang="en-US"/>
              <a:t>事業情報</a:t>
            </a:r>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flipV="1">
            <a:off x="1133205" y="6444059"/>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p:cNvSpPr>
            <a:spLocks noGrp="1"/>
          </p:cNvSpPr>
          <p:nvPr>
            <p:ph sz="quarter" idx="17" hasCustomPrompt="1"/>
          </p:nvPr>
        </p:nvSpPr>
        <p:spPr>
          <a:xfrm>
            <a:off x="611981" y="1098116"/>
            <a:ext cx="7920038" cy="498005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その他に何か補足情報があれば追記してください。（チーム構成など）</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達成目標">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ja-JP" altLang="en-US" sz="2800"/>
              <a:t>達成目標・マイルストーン</a:t>
            </a:r>
          </a:p>
        </p:txBody>
      </p:sp>
      <p:sp>
        <p:nvSpPr>
          <p:cNvPr id="4" name="Date Placeholder 3"/>
          <p:cNvSpPr>
            <a:spLocks noGrp="1"/>
          </p:cNvSpPr>
          <p:nvPr>
            <p:ph type="dt" sz="half" idx="10"/>
          </p:nvPr>
        </p:nvSpPr>
        <p:spPr>
          <a:xfrm>
            <a:off x="119600" y="6443292"/>
            <a:ext cx="1011616" cy="365125"/>
          </a:xfrm>
        </p:spPr>
        <p:txBody>
          <a:bodyPr/>
          <a:lstStyle>
            <a:lvl1pPr>
              <a:lnSpc>
                <a:spcPct val="100000"/>
              </a:lnSpc>
              <a:defRPr>
                <a:latin typeface="Arial" panose="020B0604020202090204" pitchFamily="34" charset="0"/>
                <a:cs typeface="Arial" panose="020B0604020202090204" pitchFamily="34" charset="0"/>
              </a:defRPr>
            </a:lvl1pPr>
          </a:lstStyle>
          <a:p>
            <a:fld id="{E05AA0DE-D7CE-8648-B166-20522971A7E0}" type="datetime1">
              <a:rPr lang="ja-JP" altLang="en-US" smtClean="0"/>
              <a:t>2025/4/19</a:t>
            </a:fld>
            <a:endParaRPr lang="ja-JP" altLang="en-US"/>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KSAP2025</a:t>
            </a:r>
            <a:r>
              <a:rPr lang="ja-JP" altLang="en-US"/>
              <a:t>事業情報</a:t>
            </a:r>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flipV="1">
            <a:off x="1133205" y="6444059"/>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p:cNvSpPr>
            <a:spLocks noGrp="1"/>
          </p:cNvSpPr>
          <p:nvPr>
            <p:ph sz="quarter" idx="17" hasCustomPrompt="1"/>
          </p:nvPr>
        </p:nvSpPr>
        <p:spPr>
          <a:xfrm>
            <a:off x="611981" y="1098116"/>
            <a:ext cx="7920038" cy="4980052"/>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事業が今後到達したい目標や成長のマイルストーンについて記載してください。
＜ポイント＞
「いつまでに」という時間軸はご自身で任意に設定してください
数値目標などを含めて、可能な範囲で具体的に記載してください</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事業アイデアの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9080"/>
            <a:ext cx="7886700" cy="739055"/>
          </a:xfrm>
        </p:spPr>
        <p:txBody>
          <a:bodyPr>
            <a:normAutofit/>
          </a:bodyPr>
          <a:lstStyle>
            <a:lvl1pPr>
              <a:lnSpc>
                <a:spcPct val="100000"/>
              </a:lnSpc>
              <a:defRPr sz="2800">
                <a:latin typeface="Arial" panose="020B0604020202090204" pitchFamily="34" charset="0"/>
                <a:ea typeface="Arial" panose="020B0604020202090204" pitchFamily="34" charset="0"/>
                <a:cs typeface="Arial" panose="020B0604020202090204" pitchFamily="34" charset="0"/>
              </a:defRPr>
            </a:lvl1pPr>
          </a:lstStyle>
          <a:p>
            <a:r>
              <a:rPr lang="ja-JP" altLang="en-US" sz="2800"/>
              <a:t>事業の概要・事業内容</a:t>
            </a:r>
          </a:p>
        </p:txBody>
      </p:sp>
      <p:sp>
        <p:nvSpPr>
          <p:cNvPr id="4" name="Date Placeholder 3"/>
          <p:cNvSpPr>
            <a:spLocks noGrp="1"/>
          </p:cNvSpPr>
          <p:nvPr>
            <p:ph type="dt" sz="half" idx="10"/>
          </p:nvPr>
        </p:nvSpPr>
        <p:spPr>
          <a:xfrm>
            <a:off x="119600" y="6443292"/>
            <a:ext cx="1011616" cy="365125"/>
          </a:xfrm>
        </p:spPr>
        <p:txBody>
          <a:bodyPr/>
          <a:lstStyle>
            <a:lvl1pPr>
              <a:lnSpc>
                <a:spcPct val="100000"/>
              </a:lnSpc>
              <a:defRPr>
                <a:latin typeface="Arial" panose="020B0604020202090204" pitchFamily="34" charset="0"/>
                <a:cs typeface="Arial" panose="020B0604020202090204" pitchFamily="34" charset="0"/>
              </a:defRPr>
            </a:lvl1pPr>
          </a:lstStyle>
          <a:p>
            <a:fld id="{E05AA0DE-D7CE-8648-B166-20522971A7E0}" type="datetime1">
              <a:rPr lang="ja-JP" altLang="en-US" smtClean="0"/>
              <a:t>2025/4/19</a:t>
            </a:fld>
            <a:endParaRPr lang="ja-JP" altLang="en-US"/>
          </a:p>
        </p:txBody>
      </p:sp>
      <p:sp>
        <p:nvSpPr>
          <p:cNvPr id="5" name="Footer Placeholder 4"/>
          <p:cNvSpPr>
            <a:spLocks noGrp="1"/>
          </p:cNvSpPr>
          <p:nvPr>
            <p:ph type="ftr" sz="quarter" idx="11"/>
          </p:nvPr>
        </p:nvSpPr>
        <p:spPr>
          <a:xfrm>
            <a:off x="3028950" y="6443292"/>
            <a:ext cx="3086100" cy="365125"/>
          </a:xfrm>
        </p:spPr>
        <p:txBody>
          <a:bodyPr/>
          <a:lstStyle>
            <a:lvl1pPr>
              <a:lnSpc>
                <a:spcPct val="100000"/>
              </a:lnSpc>
              <a:defRPr>
                <a:latin typeface="Arial" panose="020B0604020202090204" pitchFamily="34" charset="0"/>
                <a:cs typeface="Arial" panose="020B0604020202090204" pitchFamily="34" charset="0"/>
              </a:defRPr>
            </a:lvl1pPr>
          </a:lstStyle>
          <a:p>
            <a:r>
              <a:rPr lang="en-US" altLang="ja-JP" dirty="0"/>
              <a:t>KSAP2025</a:t>
            </a:r>
            <a:r>
              <a:rPr lang="ja-JP" altLang="en-US"/>
              <a:t>事業情報</a:t>
            </a:r>
          </a:p>
        </p:txBody>
      </p:sp>
      <p:sp>
        <p:nvSpPr>
          <p:cNvPr id="6" name="Slide Number Placeholder 5"/>
          <p:cNvSpPr>
            <a:spLocks noGrp="1"/>
          </p:cNvSpPr>
          <p:nvPr>
            <p:ph type="sldNum" sz="quarter" idx="12"/>
          </p:nvPr>
        </p:nvSpPr>
        <p:spPr>
          <a:xfrm>
            <a:off x="8482524" y="6443292"/>
            <a:ext cx="558959" cy="365125"/>
          </a:xfrm>
        </p:spPr>
        <p:txBody>
          <a:bodyPr/>
          <a:lstStyle>
            <a:lvl1pPr>
              <a:lnSpc>
                <a:spcPct val="100000"/>
              </a:lnSpc>
              <a:defRPr>
                <a:latin typeface="Arial" panose="020B0604020202090204" pitchFamily="34" charset="0"/>
                <a:cs typeface="Arial" panose="020B0604020202090204" pitchFamily="34" charset="0"/>
              </a:defRPr>
            </a:lvl1pPr>
          </a:lstStyle>
          <a:p>
            <a:fld id="{AF3FEDC8-09E6-834F-A706-083383C175EB}" type="slidenum">
              <a:rPr lang="ja-JP" altLang="en-US" smtClean="0"/>
              <a:t>‹#›</a:t>
            </a:fld>
            <a:endParaRPr lang="ja-JP" altLang="en-US"/>
          </a:p>
        </p:txBody>
      </p:sp>
      <p:cxnSp>
        <p:nvCxnSpPr>
          <p:cNvPr id="8" name="直線コネクタ 7"/>
          <p:cNvCxnSpPr/>
          <p:nvPr userDrawn="1"/>
        </p:nvCxnSpPr>
        <p:spPr>
          <a:xfrm>
            <a:off x="628650" y="828135"/>
            <a:ext cx="85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4329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8477433" y="6443293"/>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flipV="1">
            <a:off x="1133205" y="6444059"/>
            <a:ext cx="0" cy="4147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5"/>
          <p:cNvSpPr>
            <a:spLocks noGrp="1"/>
          </p:cNvSpPr>
          <p:nvPr>
            <p:ph type="body" sz="quarter" idx="15" hasCustomPrompt="1"/>
          </p:nvPr>
        </p:nvSpPr>
        <p:spPr>
          <a:xfrm>
            <a:off x="628393" y="1105984"/>
            <a:ext cx="7920038" cy="1009687"/>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事業・アイデアの概要を数十文字程度で記載してください。</a:t>
            </a:r>
          </a:p>
        </p:txBody>
      </p:sp>
      <p:sp>
        <p:nvSpPr>
          <p:cNvPr id="11" name="テキスト プレースホルダー 15"/>
          <p:cNvSpPr>
            <a:spLocks noGrp="1"/>
          </p:cNvSpPr>
          <p:nvPr>
            <p:ph type="body" sz="quarter" idx="16" hasCustomPrompt="1"/>
          </p:nvPr>
        </p:nvSpPr>
        <p:spPr>
          <a:xfrm>
            <a:off x="628393" y="2393519"/>
            <a:ext cx="7920038" cy="3684649"/>
          </a:xfrm>
        </p:spPr>
        <p:txBody>
          <a:bodyPr>
            <a:normAutofit/>
          </a:bodyPr>
          <a:lstStyle>
            <a:lvl1pPr marL="0" indent="0">
              <a:lnSpc>
                <a:spcPct val="100000"/>
              </a:lnSpc>
              <a:buNone/>
              <a:defRPr sz="1200">
                <a:latin typeface="Arial" panose="020B0604020202090204" pitchFamily="34" charset="0"/>
                <a:ea typeface="Arial" panose="020B0604020202090204" pitchFamily="34" charset="0"/>
                <a:cs typeface="Arial" panose="020B0604020202090204" pitchFamily="34" charset="0"/>
              </a:defRPr>
            </a:lvl1pPr>
          </a:lstStyle>
          <a:p>
            <a:r>
              <a:rPr kumimoji="1" lang="ja-JP" altLang="en-US"/>
              <a:t>事業・アイデアの詳細を記載してください。</a:t>
            </a:r>
            <a:endParaRPr kumimoji="1" lang="en-US" altLang="ja-JP" dirty="0"/>
          </a:p>
          <a:p>
            <a:r>
              <a:rPr kumimoji="1" lang="ja-JP" altLang="en-US"/>
              <a:t>＜ポイント＞</a:t>
            </a:r>
          </a:p>
          <a:p>
            <a:r>
              <a:rPr kumimoji="1" lang="ja-JP" altLang="en-US"/>
              <a:t>どのような商品・サービスを提供するのか</a:t>
            </a:r>
          </a:p>
          <a:p>
            <a:r>
              <a:rPr kumimoji="1" lang="ja-JP" altLang="en-US"/>
              <a:t>誰がどのように利用するのか</a:t>
            </a:r>
          </a:p>
          <a:p>
            <a:r>
              <a:rPr kumimoji="1" lang="ja-JP" altLang="en-US"/>
              <a:t>どのような価値を提供するのか</a:t>
            </a:r>
          </a:p>
          <a:p>
            <a:r>
              <a:rPr kumimoji="1" lang="ja-JP" altLang="en-US"/>
              <a:t>など</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90204"/>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panose="020B0604020202090204"/>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panose="020B060402020209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90204" pitchFamily="34" charset="0"/>
                <a:ea typeface="Arial" panose="020B0604020202090204" pitchFamily="34" charset="0"/>
                <a:cs typeface="Arial" panose="020B060402020209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90204" pitchFamily="34" charset="0"/>
                <a:ea typeface="Arial" panose="020B0604020202090204" pitchFamily="34" charset="0"/>
                <a:cs typeface="Arial" panose="020B060402020209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ltLang="ja-JP"/>
              <a:t>‹#›</a:t>
            </a:fld>
            <a:endParaRPr lang="ja-JP"/>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pitchFamily="34" charset="0"/>
          <a:ea typeface="Arial" panose="020B0604020202090204" pitchFamily="34" charset="0"/>
          <a:cs typeface="Arial" panose="020B0604020202090204" pitchFamily="34" charset="0"/>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pitchFamily="34" charset="0"/>
          <a:ea typeface="Arial" panose="020B0604020202090204" pitchFamily="34" charset="0"/>
          <a:cs typeface="Arial" panose="020B0604020202090204" pitchFamily="34" charset="0"/>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628650" y="89080"/>
            <a:ext cx="7886700" cy="73905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00"/>
              <a:buFont typeface="Arial" panose="020B0604020202090204"/>
              <a:buNone/>
            </a:pPr>
            <a:r>
              <a:rPr lang="ja-JP" b="1">
                <a:latin typeface="Arial Bold" panose="020B0604020202090204" charset="0"/>
                <a:cs typeface="Arial Bold" panose="020B0604020202090204" charset="0"/>
              </a:rPr>
              <a:t>参考応募テンプレート</a:t>
            </a:r>
            <a:r>
              <a:rPr lang="ja-JP" sz="1400" b="1">
                <a:latin typeface="Arial Bold" panose="020B0604020202090204" charset="0"/>
                <a:cs typeface="Arial Bold" panose="020B0604020202090204" charset="0"/>
              </a:rPr>
              <a:t>(ご提出時、本ページは削除ください)</a:t>
            </a:r>
          </a:p>
        </p:txBody>
      </p:sp>
      <p:sp>
        <p:nvSpPr>
          <p:cNvPr id="102" name="Google Shape;102;p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JP"/>
              <a:t>0</a:t>
            </a:fld>
            <a:endParaRPr lang="en-US" altLang="ja-JP"/>
          </a:p>
        </p:txBody>
      </p:sp>
      <p:sp>
        <p:nvSpPr>
          <p:cNvPr id="103" name="Google Shape;103;p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Clr>
                <a:schemeClr val="dk1"/>
              </a:buClr>
              <a:buSzPts val="1200"/>
              <a:buFont typeface="Noto Sans Symbols"/>
              <a:buChar char="✔"/>
            </a:pPr>
            <a:r>
              <a:rPr lang="ja-JP" dirty="0">
                <a:latin typeface="+mn-lt"/>
                <a:cs typeface="+mn-lt"/>
              </a:rPr>
              <a:t>以下の</a:t>
            </a:r>
            <a:r>
              <a:rPr lang="ja-JP">
                <a:latin typeface="+mn-lt"/>
                <a:cs typeface="+mn-lt"/>
              </a:rPr>
              <a:t>資料は</a:t>
            </a:r>
            <a:r>
              <a:rPr lang="ja-JP" altLang="en-US">
                <a:latin typeface="+mn-lt"/>
                <a:cs typeface="+mn-lt"/>
              </a:rPr>
              <a:t>シード編</a:t>
            </a:r>
            <a:r>
              <a:rPr lang="ja-JP">
                <a:latin typeface="+mn-lt"/>
                <a:cs typeface="+mn-lt"/>
              </a:rPr>
              <a:t>KSAP</a:t>
            </a:r>
            <a:r>
              <a:rPr lang="ja-JP" dirty="0">
                <a:latin typeface="+mn-lt"/>
                <a:cs typeface="+mn-lt"/>
              </a:rPr>
              <a:t>のアクセラレーションプログラム応募に向けた参考テンプレートです。あくまで一例であり、記載情報や記載方法は本参考資料の限りではありません。応募者は各位、創意工夫の上、事業資料を記載ください。</a:t>
            </a:r>
            <a:endParaRPr dirty="0">
              <a:latin typeface="+mn-lt"/>
              <a:cs typeface="+mn-lt"/>
            </a:endParaRPr>
          </a:p>
          <a:p>
            <a:pPr marL="171450" lvl="0" indent="-171450" algn="l" rtl="0">
              <a:lnSpc>
                <a:spcPct val="100000"/>
              </a:lnSpc>
              <a:spcBef>
                <a:spcPts val="1000"/>
              </a:spcBef>
              <a:spcAft>
                <a:spcPts val="0"/>
              </a:spcAft>
              <a:buClr>
                <a:schemeClr val="dk1"/>
              </a:buClr>
              <a:buSzPts val="1200"/>
              <a:buFont typeface="Noto Sans Symbols"/>
              <a:buChar char="✔"/>
            </a:pPr>
            <a:r>
              <a:rPr lang="ja-JP" dirty="0">
                <a:latin typeface="+mn-lt"/>
                <a:cs typeface="+mn-lt"/>
              </a:rPr>
              <a:t>本参考資料の記載方法や内容がアクセラレーションプログラム</a:t>
            </a:r>
            <a:r>
              <a:rPr lang="ja-JP">
                <a:latin typeface="+mn-lt"/>
                <a:cs typeface="+mn-lt"/>
              </a:rPr>
              <a:t>の採択を</a:t>
            </a:r>
            <a:r>
              <a:rPr lang="ja-JP" dirty="0">
                <a:latin typeface="+mn-lt"/>
                <a:cs typeface="+mn-lt"/>
              </a:rPr>
              <a:t>保証するものではありません。あらかじめご了承ください。</a:t>
            </a:r>
            <a:endParaRPr dirty="0">
              <a:latin typeface="+mn-lt"/>
              <a:cs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AF3FEDC8-09E6-834F-A706-083383C175EB}" type="slidenum">
              <a:rPr lang="ja-JP" altLang="en-US" smtClean="0"/>
              <a:t>9</a:t>
            </a:fld>
            <a:endParaRPr lang="ja-JP" altLang="en-US"/>
          </a:p>
        </p:txBody>
      </p:sp>
      <p:sp>
        <p:nvSpPr>
          <p:cNvPr id="4" name="コンテンツ プレースホルダー 3"/>
          <p:cNvSpPr>
            <a:spLocks noGrp="1"/>
          </p:cNvSpPr>
          <p:nvPr>
            <p:ph sz="quarter" idx="17"/>
          </p:nvPr>
        </p:nvSpPr>
        <p:spPr/>
        <p:txBody>
          <a:bodyPr/>
          <a:lstStyle/>
          <a:p>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01AAE-670F-3F23-FD27-F969AE722173}"/>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247343B9-3F2D-B99E-3A8D-553B94E0E784}"/>
              </a:ext>
            </a:extLst>
          </p:cNvPr>
          <p:cNvSpPr>
            <a:spLocks noGrp="1"/>
          </p:cNvSpPr>
          <p:nvPr>
            <p:ph type="sldNum" sz="quarter" idx="12"/>
          </p:nvPr>
        </p:nvSpPr>
        <p:spPr/>
        <p:txBody>
          <a:bodyPr/>
          <a:lstStyle/>
          <a:p>
            <a:fld id="{AF3FEDC8-09E6-834F-A706-083383C175EB}" type="slidenum">
              <a:rPr lang="ja-JP" altLang="en-US" smtClean="0"/>
              <a:t>10</a:t>
            </a:fld>
            <a:endParaRPr lang="ja-JP" altLang="en-US"/>
          </a:p>
        </p:txBody>
      </p:sp>
      <p:sp>
        <p:nvSpPr>
          <p:cNvPr id="4" name="コンテンツ プレースホルダー 3">
            <a:extLst>
              <a:ext uri="{FF2B5EF4-FFF2-40B4-BE49-F238E27FC236}">
                <a16:creationId xmlns:a16="http://schemas.microsoft.com/office/drawing/2014/main" id="{F01429BE-A472-1E36-F97F-1CCFD602AD3F}"/>
              </a:ext>
            </a:extLst>
          </p:cNvPr>
          <p:cNvSpPr>
            <a:spLocks noGrp="1"/>
          </p:cNvSpPr>
          <p:nvPr>
            <p:ph sz="quarter" idx="17"/>
          </p:nvPr>
        </p:nvSpPr>
        <p:spPr/>
        <p:txBody>
          <a:bodyPr/>
          <a:lstStyle/>
          <a:p>
            <a:endParaRPr kumimoji="1" lang="ja-JP" altLang="en-US"/>
          </a:p>
        </p:txBody>
      </p:sp>
    </p:spTree>
    <p:extLst>
      <p:ext uri="{BB962C8B-B14F-4D97-AF65-F5344CB8AC3E}">
        <p14:creationId xmlns:p14="http://schemas.microsoft.com/office/powerpoint/2010/main" val="81615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screen">
            <a:alphaModFix amt="50000"/>
          </a:blip>
          <a:srcRect/>
          <a:stretch>
            <a:fillRect/>
          </a:stretch>
        </p:blipFill>
        <p:spPr>
          <a:xfrm>
            <a:off x="-1" y="0"/>
            <a:ext cx="9144001" cy="6978316"/>
          </a:xfrm>
          <a:prstGeom prst="rect">
            <a:avLst/>
          </a:prstGeom>
        </p:spPr>
      </p:pic>
      <p:sp>
        <p:nvSpPr>
          <p:cNvPr id="7" name="正方形/長方形 6"/>
          <p:cNvSpPr/>
          <p:nvPr/>
        </p:nvSpPr>
        <p:spPr>
          <a:xfrm>
            <a:off x="941695" y="1283677"/>
            <a:ext cx="7342495" cy="290401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8" name="正方形/長方形 7"/>
          <p:cNvSpPr/>
          <p:nvPr/>
        </p:nvSpPr>
        <p:spPr>
          <a:xfrm>
            <a:off x="941695" y="4735773"/>
            <a:ext cx="7342495" cy="17312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2" name="タイトル 1"/>
          <p:cNvSpPr>
            <a:spLocks noGrp="1"/>
          </p:cNvSpPr>
          <p:nvPr>
            <p:ph type="title"/>
          </p:nvPr>
        </p:nvSpPr>
        <p:spPr>
          <a:xfrm>
            <a:off x="1143000" y="1283833"/>
            <a:ext cx="6858000" cy="2193410"/>
          </a:xfrm>
        </p:spPr>
        <p:txBody>
          <a:bodyPr>
            <a:normAutofit fontScale="90000"/>
          </a:bodyPr>
          <a:lstStyle/>
          <a:p>
            <a:pPr>
              <a:lnSpc>
                <a:spcPct val="100000"/>
              </a:lnSpc>
            </a:pPr>
            <a:r>
              <a:rPr lang="en-US" altLang="ja-JP" sz="2000" dirty="0"/>
              <a:t>【</a:t>
            </a:r>
            <a:r>
              <a:rPr lang="ja-JP" altLang="en-US" sz="2000"/>
              <a:t>シード編</a:t>
            </a:r>
            <a:r>
              <a:rPr lang="en-US" altLang="ja-JP" sz="2000" dirty="0"/>
              <a:t>KSAP</a:t>
            </a:r>
            <a:r>
              <a:rPr lang="ja-JP" altLang="en-US" sz="2000"/>
              <a:t>アクセラレーションプログラム参考資料</a:t>
            </a:r>
            <a:r>
              <a:rPr lang="en-US" altLang="ja-JP" sz="2000" dirty="0"/>
              <a:t>】</a:t>
            </a:r>
            <a:br>
              <a:rPr lang="en-US" altLang="ja-JP" dirty="0"/>
            </a:br>
            <a:r>
              <a:rPr lang="ja-JP" altLang="en-US"/>
              <a:t>キャンピングトレーラーを</a:t>
            </a:r>
            <a:br>
              <a:rPr lang="en-US" altLang="ja-JP" dirty="0"/>
            </a:br>
            <a:r>
              <a:rPr lang="ja-JP" altLang="en-US"/>
              <a:t>利用した移動型オフィス事業</a:t>
            </a:r>
            <a:endParaRPr kumimoji="1" lang="ja-JP" altLang="en-US"/>
          </a:p>
        </p:txBody>
      </p:sp>
      <p:sp>
        <p:nvSpPr>
          <p:cNvPr id="3" name="コンテンツ プレースホルダー 2"/>
          <p:cNvSpPr>
            <a:spLocks noGrp="1"/>
          </p:cNvSpPr>
          <p:nvPr>
            <p:ph sz="quarter" idx="14"/>
          </p:nvPr>
        </p:nvSpPr>
        <p:spPr>
          <a:xfrm>
            <a:off x="1143000" y="3333097"/>
            <a:ext cx="6858000" cy="854590"/>
          </a:xfrm>
        </p:spPr>
        <p:txBody>
          <a:bodyPr>
            <a:normAutofit/>
          </a:bodyPr>
          <a:lstStyle/>
          <a:p>
            <a:r>
              <a:rPr kumimoji="1" lang="ja-JP" altLang="en-US"/>
              <a:t>代表者氏名</a:t>
            </a:r>
            <a:endParaRPr kumimoji="1" lang="en-US" altLang="ja-JP" dirty="0"/>
          </a:p>
          <a:p>
            <a:r>
              <a:rPr lang="ja-JP" altLang="en-US"/>
              <a:t>代表メールアドレス</a:t>
            </a:r>
            <a:endParaRPr kumimoji="1" lang="ja-JP" altLang="en-US"/>
          </a:p>
        </p:txBody>
      </p:sp>
      <p:sp>
        <p:nvSpPr>
          <p:cNvPr id="4" name="コンテンツ プレースホルダー 2"/>
          <p:cNvSpPr txBox="1"/>
          <p:nvPr/>
        </p:nvSpPr>
        <p:spPr>
          <a:xfrm>
            <a:off x="1143000" y="4844723"/>
            <a:ext cx="6858000" cy="1622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kumimoji="1" sz="1600" kern="1200">
                <a:solidFill>
                  <a:schemeClr val="tx1"/>
                </a:solidFill>
                <a:latin typeface="Arial" panose="020B0604020202090204" pitchFamily="34" charset="0"/>
                <a:ea typeface="+mn-ea"/>
                <a:cs typeface="Arial" panose="020B060402020209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9pPr>
          </a:lstStyle>
          <a:p>
            <a:pPr>
              <a:lnSpc>
                <a:spcPct val="120000"/>
              </a:lnSpc>
              <a:buFont typeface="Wingdings" panose="05000000000000000000" pitchFamily="2" charset="2"/>
              <a:buChar char="ü"/>
            </a:pPr>
            <a:r>
              <a:rPr lang="ja-JP" altLang="en-US">
                <a:solidFill>
                  <a:srgbClr val="FF0000"/>
                </a:solidFill>
                <a:ea typeface="Arial" panose="020B0604020202090204" pitchFamily="34" charset="0"/>
              </a:rPr>
              <a:t>本資料は以下の資料はシード編</a:t>
            </a:r>
            <a:r>
              <a:rPr lang="en-US" altLang="ja-JP" dirty="0">
                <a:solidFill>
                  <a:srgbClr val="FF0000"/>
                </a:solidFill>
                <a:ea typeface="Arial" panose="020B0604020202090204" pitchFamily="34" charset="0"/>
              </a:rPr>
              <a:t>KSAP</a:t>
            </a:r>
            <a:r>
              <a:rPr lang="ja-JP" altLang="en-US">
                <a:solidFill>
                  <a:srgbClr val="FF0000"/>
                </a:solidFill>
                <a:ea typeface="Arial" panose="020B0604020202090204" pitchFamily="34" charset="0"/>
              </a:rPr>
              <a:t>のアクセラレーションプログラム応募に向けた参考テンプレートです。あくまで一例であり、記載情報や記載方法は本参考資料の限りではありません。応募者は各位、創意工夫の上、事業資料を記載ください。</a:t>
            </a:r>
          </a:p>
          <a:p>
            <a:pPr>
              <a:lnSpc>
                <a:spcPct val="120000"/>
              </a:lnSpc>
              <a:buFont typeface="Wingdings" panose="05000000000000000000" pitchFamily="2" charset="2"/>
              <a:buChar char="ü"/>
            </a:pPr>
            <a:r>
              <a:rPr lang="ja-JP" altLang="en-US">
                <a:solidFill>
                  <a:srgbClr val="FF0000"/>
                </a:solidFill>
                <a:ea typeface="Arial" panose="020B0604020202090204" pitchFamily="34" charset="0"/>
              </a:rPr>
              <a:t>本参考資料の記載方法や内容がアクセラレーションプログラムの採択を保証するものではありません。あらかじめご了承ください。</a:t>
            </a:r>
          </a:p>
          <a:p>
            <a:pPr>
              <a:lnSpc>
                <a:spcPct val="120000"/>
              </a:lnSpc>
              <a:buFont typeface="Wingdings" panose="05000000000000000000" pitchFamily="2" charset="2"/>
              <a:buChar char="ü"/>
            </a:pPr>
            <a:r>
              <a:rPr lang="ja-JP" altLang="en-US">
                <a:solidFill>
                  <a:srgbClr val="FF0000"/>
                </a:solidFill>
                <a:ea typeface="Arial" panose="020B0604020202090204" pitchFamily="34" charset="0"/>
              </a:rPr>
              <a:t>本資料は「ー自然の中のオフサイトミーティングサービスーカンターキャラバン」様の事業資料を参考として、一部情報等を変更し作成しています。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事業の概要</a:t>
            </a: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dirty="0"/>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12</a:t>
            </a:fld>
            <a:endParaRPr lang="ja-JP" altLang="en-US"/>
          </a:p>
        </p:txBody>
      </p:sp>
      <p:sp>
        <p:nvSpPr>
          <p:cNvPr id="6" name="テキスト プレースホルダー 5"/>
          <p:cNvSpPr>
            <a:spLocks noGrp="1"/>
          </p:cNvSpPr>
          <p:nvPr>
            <p:ph type="body" sz="quarter" idx="15"/>
          </p:nvPr>
        </p:nvSpPr>
        <p:spPr>
          <a:xfrm>
            <a:off x="1268650" y="828135"/>
            <a:ext cx="6743382" cy="1722997"/>
          </a:xfrm>
        </p:spPr>
        <p:txBody>
          <a:bodyPr>
            <a:normAutofit fontScale="92500" lnSpcReduction="20000"/>
          </a:bodyPr>
          <a:lstStyle/>
          <a:p>
            <a:pPr defTabSz="685800">
              <a:lnSpc>
                <a:spcPct val="150000"/>
              </a:lnSpc>
            </a:pPr>
            <a:r>
              <a:rPr lang="ja-JP" altLang="en-US" b="1">
                <a:effectLst/>
              </a:rPr>
              <a:t>従業員のコミュニケーションを促進し、チームワークを高める</a:t>
            </a:r>
            <a:br>
              <a:rPr lang="en-US" altLang="ja-JP" b="1" dirty="0"/>
            </a:br>
            <a:r>
              <a:rPr lang="ja-JP" altLang="en-US" b="1"/>
              <a:t>キャンピングトレーラーを利用した移動型オフィス事業</a:t>
            </a:r>
            <a:endParaRPr lang="en-US" altLang="ja-JP" b="1" dirty="0"/>
          </a:p>
          <a:p>
            <a:pPr defTabSz="685800">
              <a:lnSpc>
                <a:spcPct val="150000"/>
              </a:lnSpc>
            </a:pPr>
            <a:r>
              <a:rPr lang="ja-JP" altLang="en-US" sz="1200">
                <a:solidFill>
                  <a:prstClr val="black"/>
                </a:solidFill>
              </a:rPr>
              <a:t>カンターキャラバンは、オフィスに改装したキャンピングトレーラーを自然の中に置き、企業様のキックオフミーティングの企画～運営まで一気通貫でサポートするサービスを行っています。幹事の方の手配や企画のサポートからアフターフォローまで手間のかかる部分を代行し、いつもの会議室とは異なる開放的な自然の中で、効果的なミーティングをサポートします。</a:t>
            </a:r>
            <a:endParaRPr lang="en-US" altLang="ja-JP" sz="1200" dirty="0">
              <a:solidFill>
                <a:prstClr val="black"/>
              </a:solidFill>
            </a:endParaRPr>
          </a:p>
          <a:p>
            <a:pPr algn="just">
              <a:lnSpc>
                <a:spcPct val="110000"/>
              </a:lnSpc>
            </a:pPr>
            <a:endParaRPr lang="ja-JP" altLang="en-US" b="1"/>
          </a:p>
        </p:txBody>
      </p:sp>
      <p:sp>
        <p:nvSpPr>
          <p:cNvPr id="14" name="テキスト ボックス 13"/>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pic>
        <p:nvPicPr>
          <p:cNvPr id="13" name="図プレースホルダー 11" descr="木, 草, 屋外, 空 が含まれている画像&#10;&#10;自動的に生成された説明"/>
          <p:cNvPicPr>
            <a:picLocks noChangeAspect="1"/>
          </p:cNvPicPr>
          <p:nvPr/>
        </p:nvPicPr>
        <p:blipFill>
          <a:blip r:embed="rId2" cstate="email"/>
          <a:srcRect/>
          <a:stretch>
            <a:fillRect/>
          </a:stretch>
        </p:blipFill>
        <p:spPr>
          <a:xfrm>
            <a:off x="-10275" y="2632347"/>
            <a:ext cx="9154275" cy="38131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解決したい社会課題と目指すビジョン</a:t>
            </a: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13</a:t>
            </a:fld>
            <a:endParaRPr lang="ja-JP" altLang="en-US"/>
          </a:p>
        </p:txBody>
      </p:sp>
      <p:sp>
        <p:nvSpPr>
          <p:cNvPr id="6" name="テキスト プレースホルダー 5"/>
          <p:cNvSpPr>
            <a:spLocks noGrp="1"/>
          </p:cNvSpPr>
          <p:nvPr>
            <p:ph type="body" sz="quarter" idx="15"/>
          </p:nvPr>
        </p:nvSpPr>
        <p:spPr>
          <a:xfrm>
            <a:off x="2137558" y="1105984"/>
            <a:ext cx="6743382" cy="1722997"/>
          </a:xfrm>
        </p:spPr>
        <p:txBody>
          <a:bodyPr>
            <a:normAutofit fontScale="92500" lnSpcReduction="10000"/>
          </a:bodyPr>
          <a:lstStyle/>
          <a:p>
            <a:pPr algn="just">
              <a:lnSpc>
                <a:spcPct val="110000"/>
              </a:lnSpc>
            </a:pPr>
            <a:r>
              <a:rPr lang="ja-JP" altLang="en-US" b="1" dirty="0"/>
              <a:t>背景・原体験</a:t>
            </a:r>
          </a:p>
          <a:p>
            <a:pPr algn="just">
              <a:lnSpc>
                <a:spcPct val="110000"/>
              </a:lnSpc>
            </a:pPr>
            <a:r>
              <a:rPr lang="ja-JP" altLang="en-US" dirty="0"/>
              <a:t>■</a:t>
            </a:r>
            <a:r>
              <a:rPr lang="en-US" altLang="ja-JP" dirty="0"/>
              <a:t>XXX</a:t>
            </a:r>
            <a:r>
              <a:rPr lang="ja-JP" altLang="en-US" dirty="0"/>
              <a:t>株式会社在籍時の</a:t>
            </a:r>
            <a:r>
              <a:rPr lang="en-US" altLang="ja-JP" dirty="0"/>
              <a:t>2014</a:t>
            </a:r>
            <a:r>
              <a:rPr lang="ja-JP" altLang="en-US" dirty="0"/>
              <a:t>年秋、流産による妻の退職を目の当たりにしたとき、「働くとは</a:t>
            </a:r>
            <a:r>
              <a:rPr lang="en-US" altLang="ja-JP" dirty="0"/>
              <a:t>?</a:t>
            </a:r>
            <a:r>
              <a:rPr lang="ja-JP" altLang="en-US" dirty="0"/>
              <a:t>何のために稼ぐのか</a:t>
            </a:r>
            <a:r>
              <a:rPr lang="en-US" altLang="ja-JP" dirty="0"/>
              <a:t>?</a:t>
            </a:r>
            <a:r>
              <a:rPr lang="ja-JP" altLang="en-US" dirty="0"/>
              <a:t>なぜ出世をしたいのか</a:t>
            </a:r>
            <a:r>
              <a:rPr lang="en-US" altLang="ja-JP" dirty="0"/>
              <a:t>?</a:t>
            </a:r>
            <a:r>
              <a:rPr lang="ja-JP" altLang="en-US" dirty="0"/>
              <a:t>」ということを、一切疑問に思わず無意識的に働き続けていた自分が怖くなった。また本来パートナーであるはずの夫婦間に、ビジネスと同じようなピラミッド型の組織構造</a:t>
            </a:r>
            <a:r>
              <a:rPr lang="en-US" altLang="ja-JP" dirty="0"/>
              <a:t>(</a:t>
            </a:r>
            <a:r>
              <a:rPr lang="ja-JP" altLang="en-US" dirty="0"/>
              <a:t>ヒエラルキー</a:t>
            </a:r>
            <a:r>
              <a:rPr lang="en-US" altLang="ja-JP" dirty="0"/>
              <a:t>)</a:t>
            </a:r>
            <a:r>
              <a:rPr lang="ja-JP" altLang="en-US" dirty="0"/>
              <a:t>を無意識に持ち込んでいたことに気づいた。</a:t>
            </a:r>
          </a:p>
          <a:p>
            <a:pPr algn="just">
              <a:lnSpc>
                <a:spcPct val="110000"/>
              </a:lnSpc>
            </a:pPr>
            <a:r>
              <a:rPr lang="ja-JP" altLang="en-US" dirty="0"/>
              <a:t>■上記の原体験をもとに周りを見渡すと、同じようなビジネスパーソンが多く存在していた。仕事、家庭の両方で「疲弊」し、健康障害を発症、家庭不和などを引き起こしているのではないかと考えた。</a:t>
            </a:r>
            <a:endParaRPr kumimoji="1" lang="ja-JP" altLang="en-US" dirty="0"/>
          </a:p>
        </p:txBody>
      </p:sp>
      <p:sp>
        <p:nvSpPr>
          <p:cNvPr id="7" name="テキスト プレースホルダー 5"/>
          <p:cNvSpPr txBox="1"/>
          <p:nvPr/>
        </p:nvSpPr>
        <p:spPr>
          <a:xfrm>
            <a:off x="2137557" y="3003528"/>
            <a:ext cx="6743383" cy="126437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90204" pitchFamily="34" charset="0"/>
              <a:buNone/>
              <a:defRPr kumimoji="1" sz="1200" kern="1200">
                <a:solidFill>
                  <a:schemeClr val="tx1"/>
                </a:solidFill>
                <a:latin typeface="Arial" panose="020B0604020202090204" pitchFamily="34" charset="0"/>
                <a:ea typeface="+mn-ea"/>
                <a:cs typeface="Arial" panose="020B060402020209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9pPr>
          </a:lstStyle>
          <a:p>
            <a:pPr algn="just"/>
            <a:r>
              <a:rPr lang="ja-JP" altLang="en-US" sz="1100" b="1" dirty="0">
                <a:ea typeface="Arial" panose="020B0604020202090204" pitchFamily="34" charset="0"/>
              </a:rPr>
              <a:t>「働き方改革」の課題が表面化</a:t>
            </a:r>
          </a:p>
          <a:p>
            <a:pPr algn="just"/>
            <a:r>
              <a:rPr lang="ja-JP" altLang="en-US" sz="1100" dirty="0">
                <a:ea typeface="Arial" panose="020B0604020202090204" pitchFamily="34" charset="0"/>
              </a:rPr>
              <a:t>働き方改革を推進する人材会社で働く中で、時短勤務やリモートワークを導入しても、むしろ疲弊するビジネスパーソンをたくさん見てきた。都心集中の過密労働環境によるストレスやワンオペ育児をしながら家で働くことで、心も体も余裕のない日々を送っているビジネスパーソンが増えている実態を目の当たりにし、「働き方」は時短勤務やリモートワークなどの方法論のみでは解決できず、もっと「日々の生活に心のゆとりをもちながら仕事することはできないのか」と考えた。</a:t>
            </a:r>
          </a:p>
        </p:txBody>
      </p:sp>
      <p:sp>
        <p:nvSpPr>
          <p:cNvPr id="8" name="テキスト プレースホルダー 5"/>
          <p:cNvSpPr txBox="1"/>
          <p:nvPr/>
        </p:nvSpPr>
        <p:spPr>
          <a:xfrm>
            <a:off x="2137557" y="4551978"/>
            <a:ext cx="6743384" cy="161346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90204" pitchFamily="34" charset="0"/>
              <a:buNone/>
              <a:defRPr kumimoji="1" sz="1200" kern="1200">
                <a:solidFill>
                  <a:schemeClr val="tx1"/>
                </a:solidFill>
                <a:latin typeface="Arial" panose="020B0604020202090204" pitchFamily="34" charset="0"/>
                <a:ea typeface="+mn-ea"/>
                <a:cs typeface="Arial" panose="020B060402020209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9pPr>
          </a:lstStyle>
          <a:p>
            <a:pPr algn="just"/>
            <a:r>
              <a:rPr lang="ja-JP" altLang="en-US" sz="1100" b="1">
                <a:effectLst/>
                <a:ea typeface="Arial" panose="020B0604020202090204" pitchFamily="34" charset="0"/>
              </a:rPr>
              <a:t>自然を通じて人が心に「余白」を持ち、思いやりをもって生きられる社会を</a:t>
            </a:r>
          </a:p>
          <a:p>
            <a:r>
              <a:rPr lang="ja-JP" altLang="en-US" sz="1100">
                <a:effectLst/>
                <a:ea typeface="Arial" panose="020B0604020202090204" pitchFamily="34" charset="0"/>
              </a:rPr>
              <a:t>大きな組織に属していた頃を思い出すと、目の前のタスクに追われ、上司や周囲の評価を気にし、疲弊した毎日を送っていた。それはあまりにも守られた環境のため、組織の評価尺度に縛られて個人の意思を喪失していた＝「余白」がない状態だったからでは考えている。余白とは、言い換えると「純粋で主観的な自分時間」。　ピラミッド型の組織が悪いわけではありませんが、長くチャレンジし続けるためには「自分時間である余白」を取り戻す時間が必要ではないだろうか。</a:t>
            </a:r>
          </a:p>
        </p:txBody>
      </p:sp>
      <p:pic>
        <p:nvPicPr>
          <p:cNvPr id="1025" name="Picture 1" descr="page4image64917776"/>
          <p:cNvPicPr>
            <a:picLocks noChangeAspect="1" noChangeArrowheads="1"/>
          </p:cNvPicPr>
          <p:nvPr/>
        </p:nvPicPr>
        <p:blipFill>
          <a:blip r:embed="rId2" cstate="screen"/>
          <a:srcRect/>
          <a:stretch>
            <a:fillRect/>
          </a:stretch>
        </p:blipFill>
        <p:spPr bwMode="auto">
          <a:xfrm>
            <a:off x="299944" y="3003528"/>
            <a:ext cx="1662543" cy="126437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3" cstate="screen"/>
          <a:stretch>
            <a:fillRect/>
          </a:stretch>
        </p:blipFill>
        <p:spPr>
          <a:xfrm>
            <a:off x="300293" y="1335861"/>
            <a:ext cx="1662194" cy="1106398"/>
          </a:xfrm>
          <a:prstGeom prst="rect">
            <a:avLst/>
          </a:prstGeom>
        </p:spPr>
      </p:pic>
      <p:pic>
        <p:nvPicPr>
          <p:cNvPr id="12" name="図 11"/>
          <p:cNvPicPr>
            <a:picLocks noChangeAspect="1"/>
          </p:cNvPicPr>
          <p:nvPr/>
        </p:nvPicPr>
        <p:blipFill>
          <a:blip r:embed="rId4" cstate="screen"/>
          <a:stretch>
            <a:fillRect/>
          </a:stretch>
        </p:blipFill>
        <p:spPr>
          <a:xfrm>
            <a:off x="299944" y="4617652"/>
            <a:ext cx="1654107" cy="1240580"/>
          </a:xfrm>
          <a:prstGeom prst="rect">
            <a:avLst/>
          </a:prstGeom>
        </p:spPr>
      </p:pic>
      <p:sp>
        <p:nvSpPr>
          <p:cNvPr id="14" name="テキスト ボックス 13"/>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sp>
        <p:nvSpPr>
          <p:cNvPr id="11" name="三角形 10"/>
          <p:cNvSpPr/>
          <p:nvPr/>
        </p:nvSpPr>
        <p:spPr>
          <a:xfrm rot="10800000">
            <a:off x="4066904" y="4336869"/>
            <a:ext cx="853440" cy="156754"/>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対象とするターゲットと顧客課題</a:t>
            </a: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14</a:t>
            </a:fld>
            <a:endParaRPr lang="ja-JP" altLang="en-US"/>
          </a:p>
        </p:txBody>
      </p:sp>
      <p:sp>
        <p:nvSpPr>
          <p:cNvPr id="6" name="テキスト プレースホルダー 5"/>
          <p:cNvSpPr>
            <a:spLocks noGrp="1"/>
          </p:cNvSpPr>
          <p:nvPr>
            <p:ph type="body" sz="quarter" idx="15"/>
          </p:nvPr>
        </p:nvSpPr>
        <p:spPr>
          <a:xfrm>
            <a:off x="2724338" y="1383833"/>
            <a:ext cx="6317145" cy="2045167"/>
          </a:xfrm>
        </p:spPr>
        <p:txBody>
          <a:bodyPr>
            <a:normAutofit/>
          </a:bodyPr>
          <a:lstStyle/>
          <a:p>
            <a:pPr algn="just">
              <a:lnSpc>
                <a:spcPct val="110000"/>
              </a:lnSpc>
            </a:pPr>
            <a:r>
              <a:rPr lang="ja-JP" altLang="en-US" sz="1200" b="1" dirty="0"/>
              <a:t>ターゲット顧客</a:t>
            </a:r>
            <a:r>
              <a:rPr lang="en-US" altLang="ja-JP" sz="1200" b="1" dirty="0"/>
              <a:t>①</a:t>
            </a:r>
          </a:p>
          <a:p>
            <a:pPr algn="just">
              <a:lnSpc>
                <a:spcPct val="110000"/>
              </a:lnSpc>
            </a:pPr>
            <a:r>
              <a:rPr lang="ja-JP" altLang="en-US" sz="1200" b="1" dirty="0">
                <a:effectLst/>
              </a:rPr>
              <a:t>中</a:t>
            </a:r>
            <a:r>
              <a:rPr lang="en-US" altLang="ja-JP" sz="1200" b="1" dirty="0">
                <a:effectLst/>
              </a:rPr>
              <a:t>〜</a:t>
            </a:r>
            <a:r>
              <a:rPr lang="ja-JP" altLang="en-US" sz="1200" b="1" dirty="0">
                <a:effectLst/>
              </a:rPr>
              <a:t>大企業の福利厚生担当者</a:t>
            </a:r>
          </a:p>
          <a:p>
            <a:r>
              <a:rPr lang="ja-JP" altLang="en-US" sz="1200" dirty="0">
                <a:effectLst/>
              </a:rPr>
              <a:t>・部門間や異なる階層の従業員間のコミュニケーションを促進し、効果的なチームワークを実現するための方法を模索している。会議室とは異なる自然に囲まれた環境での共同作業により、交流や連携強化を行いたい。</a:t>
            </a:r>
          </a:p>
          <a:p>
            <a:r>
              <a:rPr lang="ja-JP" altLang="en-US" sz="1200" dirty="0">
                <a:effectLst/>
              </a:rPr>
              <a:t>・従業員のモチベーションと創造力を刺激して、会社へのエンゲージメントを高めるような施策を検討している。</a:t>
            </a:r>
          </a:p>
        </p:txBody>
      </p:sp>
      <p:sp>
        <p:nvSpPr>
          <p:cNvPr id="7" name="テキスト プレースホルダー 5"/>
          <p:cNvSpPr txBox="1"/>
          <p:nvPr/>
        </p:nvSpPr>
        <p:spPr>
          <a:xfrm>
            <a:off x="2637322" y="3706849"/>
            <a:ext cx="6206734" cy="1999969"/>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90204" pitchFamily="34" charset="0"/>
              <a:buNone/>
              <a:defRPr kumimoji="1" sz="1200" kern="1200">
                <a:solidFill>
                  <a:schemeClr val="tx1"/>
                </a:solidFill>
                <a:latin typeface="Arial" panose="020B0604020202090204" pitchFamily="34" charset="0"/>
                <a:ea typeface="+mn-ea"/>
                <a:cs typeface="Arial" panose="020B060402020209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9pPr>
          </a:lstStyle>
          <a:p>
            <a:r>
              <a:rPr lang="ja-JP" altLang="en-US" sz="1200" b="1" dirty="0">
                <a:ea typeface="Arial" panose="020B0604020202090204" pitchFamily="34" charset="0"/>
              </a:rPr>
              <a:t>ターゲット顧客</a:t>
            </a:r>
            <a:r>
              <a:rPr lang="en-US" altLang="ja-JP" sz="1200" b="1" dirty="0">
                <a:ea typeface="Arial" panose="020B0604020202090204" pitchFamily="34" charset="0"/>
              </a:rPr>
              <a:t>②</a:t>
            </a:r>
          </a:p>
          <a:p>
            <a:r>
              <a:rPr lang="ja-JP" altLang="en-US" sz="1200" b="1" dirty="0">
                <a:effectLst/>
                <a:ea typeface="Arial" panose="020B0604020202090204" pitchFamily="34" charset="0"/>
              </a:rPr>
              <a:t>リモートワーク中心で自身及び社員の働き方の多様性を高めたい意向を持つ中小経営者</a:t>
            </a:r>
          </a:p>
          <a:p>
            <a:endParaRPr lang="en-US" altLang="ja-JP" sz="800" dirty="0">
              <a:effectLst/>
              <a:ea typeface="Arial" panose="020B0604020202090204" pitchFamily="34" charset="0"/>
            </a:endParaRPr>
          </a:p>
          <a:p>
            <a:r>
              <a:rPr lang="ja-JP" altLang="en-US" sz="1100" dirty="0">
                <a:effectLst/>
                <a:ea typeface="Arial" panose="020B0604020202090204" pitchFamily="34" charset="0"/>
              </a:rPr>
              <a:t>・従業員のチームビルディングやモチベーション向上を図るためのキックオフミーティングを定期的に開催している。独創的で刺激的な環境を求めており、標準的な会議室とは異なる場所での会議を好んでいる。</a:t>
            </a:r>
          </a:p>
          <a:p>
            <a:r>
              <a:rPr lang="ja-JP" altLang="en-US" sz="1100" dirty="0">
                <a:effectLst/>
                <a:ea typeface="Arial" panose="020B0604020202090204" pitchFamily="34" charset="0"/>
              </a:rPr>
              <a:t>・年に数回のリアルな交流の場を設けることで、社員間の絆を強化し、企業文化を育んでいきたい。</a:t>
            </a:r>
          </a:p>
          <a:p>
            <a:pPr algn="just"/>
            <a:endParaRPr lang="ja-JP" altLang="en-US" sz="1100" dirty="0">
              <a:ea typeface="Arial" panose="020B0604020202090204" pitchFamily="34" charset="0"/>
            </a:endParaRPr>
          </a:p>
        </p:txBody>
      </p:sp>
      <p:sp>
        <p:nvSpPr>
          <p:cNvPr id="14" name="テキスト ボックス 13"/>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pic>
        <p:nvPicPr>
          <p:cNvPr id="17" name="図 16"/>
          <p:cNvPicPr>
            <a:picLocks noChangeAspect="1"/>
          </p:cNvPicPr>
          <p:nvPr/>
        </p:nvPicPr>
        <p:blipFill>
          <a:blip r:embed="rId2"/>
          <a:stretch>
            <a:fillRect/>
          </a:stretch>
        </p:blipFill>
        <p:spPr>
          <a:xfrm>
            <a:off x="207247" y="3798723"/>
            <a:ext cx="2430075" cy="1653897"/>
          </a:xfrm>
          <a:prstGeom prst="rect">
            <a:avLst/>
          </a:prstGeom>
        </p:spPr>
      </p:pic>
      <p:pic>
        <p:nvPicPr>
          <p:cNvPr id="19" name="図 18"/>
          <p:cNvPicPr>
            <a:picLocks noChangeAspect="1"/>
          </p:cNvPicPr>
          <p:nvPr/>
        </p:nvPicPr>
        <p:blipFill>
          <a:blip r:embed="rId3"/>
          <a:stretch>
            <a:fillRect/>
          </a:stretch>
        </p:blipFill>
        <p:spPr>
          <a:xfrm>
            <a:off x="209264" y="1576043"/>
            <a:ext cx="2428285" cy="1542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sp>
        <p:nvSpPr>
          <p:cNvPr id="2" name="タイトル 1"/>
          <p:cNvSpPr>
            <a:spLocks noGrp="1"/>
          </p:cNvSpPr>
          <p:nvPr>
            <p:ph type="title"/>
          </p:nvPr>
        </p:nvSpPr>
        <p:spPr>
          <a:xfrm>
            <a:off x="628650" y="89080"/>
            <a:ext cx="7886700" cy="739055"/>
          </a:xfrm>
        </p:spPr>
        <p:txBody>
          <a:bodyPr>
            <a:normAutofit/>
          </a:bodyPr>
          <a:lstStyle/>
          <a:p>
            <a:r>
              <a:rPr kumimoji="1" lang="ja-JP" altLang="en-US"/>
              <a:t>課題を解決するための商品</a:t>
            </a:r>
            <a:r>
              <a:rPr kumimoji="1" lang="en-US" altLang="ja-JP" dirty="0"/>
              <a:t>/</a:t>
            </a:r>
            <a:r>
              <a:rPr kumimoji="1" lang="ja-JP" altLang="en-US"/>
              <a:t>サービスの概要</a:t>
            </a: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15</a:t>
            </a:fld>
            <a:endParaRPr lang="ja-JP" altLang="en-US"/>
          </a:p>
        </p:txBody>
      </p:sp>
      <p:sp>
        <p:nvSpPr>
          <p:cNvPr id="6" name="テキスト プレースホルダー 5"/>
          <p:cNvSpPr>
            <a:spLocks noGrp="1"/>
          </p:cNvSpPr>
          <p:nvPr>
            <p:ph type="body" sz="quarter" idx="15"/>
          </p:nvPr>
        </p:nvSpPr>
        <p:spPr>
          <a:xfrm>
            <a:off x="628393" y="1105985"/>
            <a:ext cx="7920038" cy="673262"/>
          </a:xfrm>
        </p:spPr>
        <p:txBody>
          <a:bodyPr>
            <a:normAutofit fontScale="92500" lnSpcReduction="10000"/>
          </a:bodyPr>
          <a:lstStyle/>
          <a:p>
            <a:r>
              <a:rPr lang="ja-JP" altLang="en-US"/>
              <a:t>キャンピングトレーラーを改装したモバイルオフィスを都心近郊の自然溢れる環境に移動させることにより、自然の中でテレワークすることが可能。モバイルオフィスの中は</a:t>
            </a:r>
            <a:r>
              <a:rPr lang="en-US" altLang="ja-JP" dirty="0"/>
              <a:t>wi-fi</a:t>
            </a:r>
            <a:r>
              <a:rPr lang="ja-JP" altLang="en-US"/>
              <a:t>と電源を完備しており、快適な作業環境を実現。「書斎」のように使う個人利用はもちろん、小規模ミーティングや商談の場としても利用可能。</a:t>
            </a:r>
            <a:endParaRPr kumimoji="1" lang="ja-JP" altLang="en-US"/>
          </a:p>
        </p:txBody>
      </p:sp>
      <p:pic>
        <p:nvPicPr>
          <p:cNvPr id="16" name="図 15" descr="木, 屋外, 草, 水 が含まれている画像&#10;&#10;自動的に生成された説明"/>
          <p:cNvPicPr>
            <a:picLocks noChangeAspect="1"/>
          </p:cNvPicPr>
          <p:nvPr/>
        </p:nvPicPr>
        <p:blipFill>
          <a:blip r:embed="rId2" cstate="email"/>
          <a:stretch>
            <a:fillRect/>
          </a:stretch>
        </p:blipFill>
        <p:spPr>
          <a:xfrm>
            <a:off x="3391903" y="2171399"/>
            <a:ext cx="2503198" cy="1543050"/>
          </a:xfrm>
          <a:prstGeom prst="rect">
            <a:avLst/>
          </a:prstGeom>
        </p:spPr>
      </p:pic>
      <p:pic>
        <p:nvPicPr>
          <p:cNvPr id="17" name="図 16" descr="人, 屋外, 空, 男性 が含まれている画像&#10;&#10;自動的に生成された説明"/>
          <p:cNvPicPr>
            <a:picLocks noChangeAspect="1"/>
          </p:cNvPicPr>
          <p:nvPr/>
        </p:nvPicPr>
        <p:blipFill>
          <a:blip r:embed="rId3" cstate="email"/>
          <a:stretch>
            <a:fillRect/>
          </a:stretch>
        </p:blipFill>
        <p:spPr>
          <a:xfrm>
            <a:off x="367115" y="2171399"/>
            <a:ext cx="2503198" cy="1543050"/>
          </a:xfrm>
          <a:prstGeom prst="rect">
            <a:avLst/>
          </a:prstGeom>
        </p:spPr>
      </p:pic>
      <p:pic>
        <p:nvPicPr>
          <p:cNvPr id="18" name="図 17" descr="テーブル, 草, 木, 座っている が含まれている画像&#10;&#10;自動的に生成された説明"/>
          <p:cNvPicPr>
            <a:picLocks noChangeAspect="1"/>
          </p:cNvPicPr>
          <p:nvPr/>
        </p:nvPicPr>
        <p:blipFill>
          <a:blip r:embed="rId4" cstate="email"/>
          <a:stretch>
            <a:fillRect/>
          </a:stretch>
        </p:blipFill>
        <p:spPr>
          <a:xfrm>
            <a:off x="6416691" y="2171399"/>
            <a:ext cx="2503198" cy="1543050"/>
          </a:xfrm>
          <a:prstGeom prst="rect">
            <a:avLst/>
          </a:prstGeom>
        </p:spPr>
      </p:pic>
      <p:sp>
        <p:nvSpPr>
          <p:cNvPr id="19" name="正方形/長方形 18"/>
          <p:cNvSpPr/>
          <p:nvPr/>
        </p:nvSpPr>
        <p:spPr>
          <a:xfrm>
            <a:off x="822243" y="3920744"/>
            <a:ext cx="2048070" cy="1831271"/>
          </a:xfrm>
          <a:prstGeom prst="rect">
            <a:avLst/>
          </a:prstGeom>
        </p:spPr>
        <p:txBody>
          <a:bodyPr wrap="square" lIns="54000" rIns="54000">
            <a:spAutoFit/>
          </a:bodyPr>
          <a:lstStyle/>
          <a:p>
            <a:pPr algn="just" defTabSz="685800">
              <a:spcBef>
                <a:spcPts val="450"/>
              </a:spcBef>
            </a:pPr>
            <a:r>
              <a:rPr lang="ja-JP" altLang="en-US" sz="1200" dirty="0">
                <a:latin typeface="Arial" panose="020B0604020202090204" pitchFamily="34" charset="0"/>
                <a:ea typeface="Arial" panose="020B0604020202090204" pitchFamily="34" charset="0"/>
              </a:rPr>
              <a:t>オフィスと一線を画す　　</a:t>
            </a:r>
            <a:r>
              <a:rPr lang="en-US" altLang="ja-JP" sz="1200" dirty="0">
                <a:latin typeface="Arial" panose="020B0604020202090204" pitchFamily="34" charset="0"/>
                <a:ea typeface="Arial" panose="020B0604020202090204" pitchFamily="34" charset="0"/>
              </a:rPr>
              <a:t>“</a:t>
            </a:r>
            <a:r>
              <a:rPr lang="ja-JP" altLang="en-US" sz="1200" dirty="0">
                <a:latin typeface="Arial" panose="020B0604020202090204" pitchFamily="34" charset="0"/>
                <a:ea typeface="Arial" panose="020B0604020202090204" pitchFamily="34" charset="0"/>
              </a:rPr>
              <a:t>自然の中</a:t>
            </a:r>
            <a:r>
              <a:rPr lang="en-US" altLang="ja-JP" sz="1200" dirty="0">
                <a:latin typeface="Arial" panose="020B0604020202090204" pitchFamily="34" charset="0"/>
                <a:ea typeface="Arial" panose="020B0604020202090204" pitchFamily="34" charset="0"/>
              </a:rPr>
              <a:t>”</a:t>
            </a:r>
            <a:r>
              <a:rPr lang="ja-JP" altLang="en-US" sz="1200" dirty="0">
                <a:latin typeface="Arial" panose="020B0604020202090204" pitchFamily="34" charset="0"/>
                <a:ea typeface="Arial" panose="020B0604020202090204" pitchFamily="34" charset="0"/>
              </a:rPr>
              <a:t>でミーティング</a:t>
            </a:r>
            <a:endParaRPr lang="en-US" altLang="ja-JP" sz="1200" dirty="0">
              <a:latin typeface="Arial" panose="020B0604020202090204" pitchFamily="34" charset="0"/>
              <a:ea typeface="Arial" panose="020B0604020202090204" pitchFamily="34" charset="0"/>
            </a:endParaRPr>
          </a:p>
          <a:p>
            <a:pPr algn="just" defTabSz="685800">
              <a:spcBef>
                <a:spcPts val="600"/>
              </a:spcBef>
            </a:pPr>
            <a:r>
              <a:rPr lang="ja-JP" altLang="en-US" sz="1200" dirty="0">
                <a:latin typeface="Arial" panose="020B0604020202090204" pitchFamily="34" charset="0"/>
                <a:ea typeface="Arial" panose="020B0604020202090204" pitchFamily="34" charset="0"/>
              </a:rPr>
              <a:t>オフィスやホテルの会議室とは異なる、都心から</a:t>
            </a:r>
            <a:r>
              <a:rPr lang="en-US" altLang="ja-JP" sz="1200" dirty="0">
                <a:latin typeface="Arial" panose="020B0604020202090204" pitchFamily="34" charset="0"/>
                <a:ea typeface="Arial" panose="020B0604020202090204" pitchFamily="34" charset="0"/>
              </a:rPr>
              <a:t>2</a:t>
            </a:r>
            <a:r>
              <a:rPr lang="ja-JP" altLang="en-US" sz="1200" dirty="0">
                <a:latin typeface="Arial" panose="020B0604020202090204" pitchFamily="34" charset="0"/>
                <a:ea typeface="Arial" panose="020B0604020202090204" pitchFamily="34" charset="0"/>
              </a:rPr>
              <a:t>時間以内のの開放的な会場をご用意しています。日々の仕事から物理的にも心理的にも離れて自然空間に身を置くことで、ミーティングに集中できます。</a:t>
            </a:r>
            <a:endParaRPr lang="ja-JP" altLang="en-US" sz="1200" dirty="0">
              <a:solidFill>
                <a:prstClr val="black"/>
              </a:solidFill>
              <a:latin typeface="Arial" panose="020B0604020202090204" pitchFamily="34" charset="0"/>
              <a:ea typeface="Arial" panose="020B0604020202090204" pitchFamily="34" charset="0"/>
            </a:endParaRPr>
          </a:p>
        </p:txBody>
      </p:sp>
      <p:sp>
        <p:nvSpPr>
          <p:cNvPr id="20" name="正方形/長方形 19"/>
          <p:cNvSpPr/>
          <p:nvPr/>
        </p:nvSpPr>
        <p:spPr>
          <a:xfrm>
            <a:off x="3843024" y="3902168"/>
            <a:ext cx="2052077" cy="1818447"/>
          </a:xfrm>
          <a:prstGeom prst="rect">
            <a:avLst/>
          </a:prstGeom>
        </p:spPr>
        <p:txBody>
          <a:bodyPr wrap="square" lIns="54000" rIns="54000">
            <a:spAutoFit/>
          </a:bodyPr>
          <a:lstStyle/>
          <a:p>
            <a:pPr algn="just" defTabSz="685800">
              <a:spcBef>
                <a:spcPts val="450"/>
              </a:spcBef>
            </a:pPr>
            <a:r>
              <a:rPr lang="ja-JP" altLang="en-US" sz="1200" dirty="0">
                <a:latin typeface="Arial" panose="020B0604020202090204" pitchFamily="34" charset="0"/>
                <a:ea typeface="Arial" panose="020B0604020202090204" pitchFamily="34" charset="0"/>
              </a:rPr>
              <a:t>ミーティングとチームビルディングを同時に実施可能</a:t>
            </a:r>
            <a:endParaRPr lang="en-US" altLang="ja-JP" sz="1200" dirty="0">
              <a:solidFill>
                <a:prstClr val="black"/>
              </a:solidFill>
              <a:latin typeface="Arial" panose="020B0604020202090204" pitchFamily="34" charset="0"/>
              <a:ea typeface="Arial" panose="020B0604020202090204" pitchFamily="34" charset="0"/>
            </a:endParaRPr>
          </a:p>
          <a:p>
            <a:pPr algn="just" defTabSz="685800">
              <a:spcBef>
                <a:spcPts val="450"/>
              </a:spcBef>
            </a:pPr>
            <a:r>
              <a:rPr lang="ja-JP" altLang="en-US" sz="1200" dirty="0">
                <a:solidFill>
                  <a:prstClr val="black"/>
                </a:solidFill>
                <a:latin typeface="Arial" panose="020B0604020202090204" pitchFamily="34" charset="0"/>
                <a:ea typeface="Arial" panose="020B0604020202090204" pitchFamily="34" charset="0"/>
              </a:rPr>
              <a:t>薪割りや川遊びなどのアクティビティをミーティングの合間に入れることで、メンバーの意外な一面を知る機会が生まれます。ミーティングをしながら、同時にチームビルディングとしての効果を発揮します。</a:t>
            </a:r>
          </a:p>
        </p:txBody>
      </p:sp>
      <p:sp>
        <p:nvSpPr>
          <p:cNvPr id="21" name="正方形/長方形 20"/>
          <p:cNvSpPr/>
          <p:nvPr/>
        </p:nvSpPr>
        <p:spPr>
          <a:xfrm>
            <a:off x="6867813" y="3902169"/>
            <a:ext cx="2052077" cy="1723549"/>
          </a:xfrm>
          <a:prstGeom prst="rect">
            <a:avLst/>
          </a:prstGeom>
        </p:spPr>
        <p:txBody>
          <a:bodyPr wrap="square" lIns="54000" rIns="54000">
            <a:spAutoFit/>
          </a:bodyPr>
          <a:lstStyle/>
          <a:p>
            <a:pPr algn="just" defTabSz="685800">
              <a:spcBef>
                <a:spcPts val="450"/>
              </a:spcBef>
            </a:pPr>
            <a:r>
              <a:rPr lang="ja-JP" altLang="en-US" sz="1200" dirty="0">
                <a:latin typeface="Arial" panose="020B0604020202090204" pitchFamily="34" charset="0"/>
                <a:ea typeface="Arial" panose="020B0604020202090204" pitchFamily="34" charset="0"/>
              </a:rPr>
              <a:t>ミーティングの企画から   備品調達まで完全代行</a:t>
            </a:r>
            <a:endParaRPr lang="en-US" altLang="ja-JP" sz="1200" dirty="0">
              <a:latin typeface="Arial" panose="020B0604020202090204" pitchFamily="34" charset="0"/>
              <a:ea typeface="Arial" panose="020B0604020202090204" pitchFamily="34" charset="0"/>
            </a:endParaRPr>
          </a:p>
          <a:p>
            <a:pPr algn="just" defTabSz="685800">
              <a:spcBef>
                <a:spcPts val="600"/>
              </a:spcBef>
            </a:pPr>
            <a:r>
              <a:rPr lang="ja-JP" altLang="en-US" sz="1200" dirty="0">
                <a:solidFill>
                  <a:prstClr val="black"/>
                </a:solidFill>
                <a:latin typeface="Arial" panose="020B0604020202090204" pitchFamily="34" charset="0"/>
                <a:ea typeface="Arial" panose="020B0604020202090204" pitchFamily="34" charset="0"/>
              </a:rPr>
              <a:t>お客様の要望にあわせ、プログラムの企画から備品の準備まで代行するため、幹事担当者の方もミーティングに集中できます。</a:t>
            </a:r>
          </a:p>
          <a:p>
            <a:pPr algn="just" defTabSz="685800">
              <a:spcBef>
                <a:spcPts val="600"/>
              </a:spcBef>
            </a:pPr>
            <a:r>
              <a:rPr lang="en-US" altLang="ja-JP" sz="1200" dirty="0">
                <a:solidFill>
                  <a:prstClr val="black"/>
                </a:solidFill>
                <a:latin typeface="Arial" panose="020B0604020202090204" pitchFamily="34" charset="0"/>
                <a:ea typeface="Arial" panose="020B0604020202090204" pitchFamily="34" charset="0"/>
              </a:rPr>
              <a:t>※</a:t>
            </a:r>
            <a:r>
              <a:rPr lang="ja-JP" altLang="en-US" sz="1200" dirty="0">
                <a:solidFill>
                  <a:prstClr val="black"/>
                </a:solidFill>
                <a:latin typeface="Arial" panose="020B0604020202090204" pitchFamily="34" charset="0"/>
                <a:ea typeface="Arial" panose="020B0604020202090204" pitchFamily="34" charset="0"/>
              </a:rPr>
              <a:t>弊社スタッフはミーティング自体には参加しません。</a:t>
            </a:r>
          </a:p>
        </p:txBody>
      </p:sp>
      <p:sp>
        <p:nvSpPr>
          <p:cNvPr id="22" name="正方形/長方形 21"/>
          <p:cNvSpPr/>
          <p:nvPr/>
        </p:nvSpPr>
        <p:spPr>
          <a:xfrm>
            <a:off x="366715" y="3902169"/>
            <a:ext cx="383118" cy="323165"/>
          </a:xfrm>
          <a:prstGeom prst="rect">
            <a:avLst/>
          </a:prstGeom>
        </p:spPr>
        <p:txBody>
          <a:bodyPr wrap="none" lIns="0" tIns="0" rIns="0" bIns="0">
            <a:spAutoFit/>
          </a:bodyPr>
          <a:lstStyle/>
          <a:p>
            <a:pPr algn="ctr" defTabSz="685800"/>
            <a:r>
              <a:rPr lang="en-US" altLang="ja-JP" sz="1500" dirty="0">
                <a:latin typeface="Arial" panose="020B0604020202090204" pitchFamily="34" charset="0"/>
                <a:ea typeface="Arial" panose="020B0604020202090204" pitchFamily="34" charset="0"/>
              </a:rPr>
              <a:t>#</a:t>
            </a:r>
            <a:r>
              <a:rPr lang="en-US" altLang="ja-JP" sz="2100" dirty="0">
                <a:latin typeface="Arial" panose="020B0604020202090204" pitchFamily="34" charset="0"/>
                <a:ea typeface="Arial" panose="020B0604020202090204" pitchFamily="34" charset="0"/>
              </a:rPr>
              <a:t>01</a:t>
            </a:r>
          </a:p>
        </p:txBody>
      </p:sp>
      <p:sp>
        <p:nvSpPr>
          <p:cNvPr id="23" name="正方形/長方形 22"/>
          <p:cNvSpPr/>
          <p:nvPr/>
        </p:nvSpPr>
        <p:spPr>
          <a:xfrm>
            <a:off x="3391503" y="3902169"/>
            <a:ext cx="383118" cy="323165"/>
          </a:xfrm>
          <a:prstGeom prst="rect">
            <a:avLst/>
          </a:prstGeom>
        </p:spPr>
        <p:txBody>
          <a:bodyPr wrap="none" lIns="0" tIns="0" rIns="0" bIns="0">
            <a:spAutoFit/>
          </a:bodyPr>
          <a:lstStyle/>
          <a:p>
            <a:pPr algn="ctr" defTabSz="685800"/>
            <a:r>
              <a:rPr lang="en-US" altLang="ja-JP" sz="1500" dirty="0">
                <a:latin typeface="Arial" panose="020B0604020202090204" pitchFamily="34" charset="0"/>
                <a:ea typeface="Arial" panose="020B0604020202090204" pitchFamily="34" charset="0"/>
              </a:rPr>
              <a:t>#</a:t>
            </a:r>
            <a:r>
              <a:rPr lang="en-US" altLang="ja-JP" sz="2100" dirty="0">
                <a:latin typeface="Arial" panose="020B0604020202090204" pitchFamily="34" charset="0"/>
                <a:ea typeface="Arial" panose="020B0604020202090204" pitchFamily="34" charset="0"/>
              </a:rPr>
              <a:t>02</a:t>
            </a:r>
          </a:p>
        </p:txBody>
      </p:sp>
      <p:sp>
        <p:nvSpPr>
          <p:cNvPr id="24" name="正方形/長方形 23"/>
          <p:cNvSpPr/>
          <p:nvPr/>
        </p:nvSpPr>
        <p:spPr>
          <a:xfrm>
            <a:off x="6416291" y="3902169"/>
            <a:ext cx="383118" cy="323165"/>
          </a:xfrm>
          <a:prstGeom prst="rect">
            <a:avLst/>
          </a:prstGeom>
        </p:spPr>
        <p:txBody>
          <a:bodyPr wrap="none" lIns="0" tIns="0" rIns="0" bIns="0">
            <a:spAutoFit/>
          </a:bodyPr>
          <a:lstStyle/>
          <a:p>
            <a:pPr algn="ctr" defTabSz="685800"/>
            <a:r>
              <a:rPr lang="en-US" altLang="ja-JP" sz="1500" dirty="0">
                <a:latin typeface="Arial" panose="020B0604020202090204" pitchFamily="34" charset="0"/>
                <a:ea typeface="Arial" panose="020B0604020202090204" pitchFamily="34" charset="0"/>
              </a:rPr>
              <a:t>#</a:t>
            </a:r>
            <a:r>
              <a:rPr lang="en-US" altLang="ja-JP" sz="2100" dirty="0">
                <a:latin typeface="Arial" panose="020B0604020202090204" pitchFamily="34" charset="0"/>
                <a:ea typeface="Arial" panose="020B0604020202090204" pitchFamily="34" charset="0"/>
              </a:rPr>
              <a:t>03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sp>
        <p:nvSpPr>
          <p:cNvPr id="2" name="タイトル 1"/>
          <p:cNvSpPr>
            <a:spLocks noGrp="1"/>
          </p:cNvSpPr>
          <p:nvPr>
            <p:ph type="title"/>
          </p:nvPr>
        </p:nvSpPr>
        <p:spPr>
          <a:xfrm>
            <a:off x="628650" y="89080"/>
            <a:ext cx="7886700" cy="739055"/>
          </a:xfrm>
        </p:spPr>
        <p:txBody>
          <a:bodyPr>
            <a:normAutofit/>
          </a:bodyPr>
          <a:lstStyle/>
          <a:p>
            <a:r>
              <a:rPr kumimoji="1" lang="ja-JP" altLang="en-US"/>
              <a:t>課題を解決するための商品</a:t>
            </a:r>
            <a:r>
              <a:rPr kumimoji="1" lang="en-US" altLang="ja-JP" dirty="0"/>
              <a:t>/</a:t>
            </a:r>
            <a:r>
              <a:rPr kumimoji="1" lang="ja-JP" altLang="en-US"/>
              <a:t>サービスの概要</a:t>
            </a: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16</a:t>
            </a:fld>
            <a:endParaRPr lang="ja-JP" altLang="en-US"/>
          </a:p>
        </p:txBody>
      </p:sp>
      <p:pic>
        <p:nvPicPr>
          <p:cNvPr id="25" name="図 24" descr="52602874_394524661339086_8470160332210307072_n.jpg"/>
          <p:cNvPicPr>
            <a:picLocks noChangeAspect="1"/>
          </p:cNvPicPr>
          <p:nvPr/>
        </p:nvPicPr>
        <p:blipFill>
          <a:blip r:embed="rId2" cstate="email"/>
          <a:stretch>
            <a:fillRect/>
          </a:stretch>
        </p:blipFill>
        <p:spPr>
          <a:xfrm>
            <a:off x="5460058" y="1299792"/>
            <a:ext cx="3634722" cy="5143500"/>
          </a:xfrm>
          <a:prstGeom prst="rect">
            <a:avLst/>
          </a:prstGeom>
        </p:spPr>
      </p:pic>
      <p:sp>
        <p:nvSpPr>
          <p:cNvPr id="26" name="正方形/長方形 25"/>
          <p:cNvSpPr/>
          <p:nvPr/>
        </p:nvSpPr>
        <p:spPr>
          <a:xfrm>
            <a:off x="1057950" y="2169743"/>
            <a:ext cx="3942000" cy="825867"/>
          </a:xfrm>
          <a:prstGeom prst="rect">
            <a:avLst/>
          </a:prstGeom>
        </p:spPr>
        <p:txBody>
          <a:bodyPr wrap="square" lIns="54000" rIns="54000">
            <a:spAutoFit/>
          </a:bodyPr>
          <a:lstStyle/>
          <a:p>
            <a:pPr algn="just" defTabSz="685800">
              <a:spcBef>
                <a:spcPts val="450"/>
              </a:spcBef>
            </a:pPr>
            <a:r>
              <a:rPr lang="ja-JP" altLang="en-US" sz="1200" dirty="0">
                <a:latin typeface="Arial" panose="020B0604020202090204" pitchFamily="34" charset="0"/>
                <a:ea typeface="Arial" panose="020B0604020202090204" pitchFamily="34" charset="0"/>
              </a:rPr>
              <a:t>開放的な空間とアクティビティでアイスブレイク</a:t>
            </a:r>
            <a:endParaRPr lang="en-US" altLang="ja-JP" sz="1200" dirty="0">
              <a:latin typeface="Arial" panose="020B0604020202090204" pitchFamily="34" charset="0"/>
              <a:ea typeface="Arial" panose="020B0604020202090204" pitchFamily="34" charset="0"/>
            </a:endParaRPr>
          </a:p>
          <a:p>
            <a:pPr algn="just" defTabSz="685800">
              <a:spcBef>
                <a:spcPts val="450"/>
              </a:spcBef>
            </a:pPr>
            <a:r>
              <a:rPr lang="ja-JP" altLang="en-US" sz="1050" dirty="0">
                <a:latin typeface="Arial" panose="020B0604020202090204" pitchFamily="34" charset="0"/>
                <a:ea typeface="Arial" panose="020B0604020202090204" pitchFamily="34" charset="0"/>
              </a:rPr>
              <a:t>自然の中の開放的な空間は、会場に到着した瞬間にオープンな気分にない、自然とリラックスして和やかな関係性が出来上がります。また、一息ついて緊張をほぐす、体を使ったアウトドアアクティビティを用意しております。　　　　　　　　　　　　　　　　　　　　　　　</a:t>
            </a:r>
            <a:endParaRPr lang="en-US" altLang="ja-JP" sz="1050" dirty="0">
              <a:latin typeface="Arial" panose="020B0604020202090204" pitchFamily="34" charset="0"/>
              <a:ea typeface="Arial" panose="020B0604020202090204" pitchFamily="34" charset="0"/>
            </a:endParaRPr>
          </a:p>
        </p:txBody>
      </p:sp>
      <p:sp>
        <p:nvSpPr>
          <p:cNvPr id="27" name="正方形/長方形 26"/>
          <p:cNvSpPr/>
          <p:nvPr/>
        </p:nvSpPr>
        <p:spPr>
          <a:xfrm>
            <a:off x="1057950" y="4437920"/>
            <a:ext cx="3942000" cy="825867"/>
          </a:xfrm>
          <a:prstGeom prst="rect">
            <a:avLst/>
          </a:prstGeom>
        </p:spPr>
        <p:txBody>
          <a:bodyPr wrap="square" lIns="54000" rIns="54000">
            <a:spAutoFit/>
          </a:bodyPr>
          <a:lstStyle/>
          <a:p>
            <a:pPr algn="just" defTabSz="685800">
              <a:spcBef>
                <a:spcPts val="450"/>
              </a:spcBef>
            </a:pPr>
            <a:r>
              <a:rPr lang="ja-JP" altLang="en-US" sz="1200" dirty="0">
                <a:latin typeface="Arial" panose="020B0604020202090204" pitchFamily="34" charset="0"/>
                <a:ea typeface="Arial" panose="020B0604020202090204" pitchFamily="34" charset="0"/>
              </a:rPr>
              <a:t>懇親会を兼ねたアウトドアバーベキュー</a:t>
            </a:r>
            <a:endParaRPr lang="en-US" altLang="ja-JP" sz="1200" dirty="0">
              <a:latin typeface="Arial" panose="020B0604020202090204" pitchFamily="34" charset="0"/>
              <a:ea typeface="Arial" panose="020B0604020202090204" pitchFamily="34" charset="0"/>
            </a:endParaRPr>
          </a:p>
          <a:p>
            <a:pPr algn="just" defTabSz="685800">
              <a:spcBef>
                <a:spcPts val="450"/>
              </a:spcBef>
            </a:pPr>
            <a:r>
              <a:rPr lang="en-US" altLang="ja-JP" sz="1050" dirty="0">
                <a:latin typeface="Arial" panose="020B0604020202090204" pitchFamily="34" charset="0"/>
                <a:ea typeface="Arial" panose="020B0604020202090204" pitchFamily="34" charset="0"/>
              </a:rPr>
              <a:t>BBQ</a:t>
            </a:r>
            <a:r>
              <a:rPr lang="ja-JP" altLang="en-US" sz="1050" dirty="0">
                <a:latin typeface="Arial" panose="020B0604020202090204" pitchFamily="34" charset="0"/>
                <a:ea typeface="Arial" panose="020B0604020202090204" pitchFamily="34" charset="0"/>
              </a:rPr>
              <a:t>をお楽しみいただきながら火を囲み、チームメンバーとの交流を深める絶好の機会を提供します。懇親会を兼ねられるので、ミーティング後に別途懇親会などの場所を確保する必要がありません。</a:t>
            </a:r>
            <a:endParaRPr lang="ja-JP" altLang="en-US" sz="1050" dirty="0">
              <a:solidFill>
                <a:prstClr val="black"/>
              </a:solidFill>
              <a:latin typeface="Arial" panose="020B0604020202090204" pitchFamily="34" charset="0"/>
              <a:ea typeface="Arial" panose="020B0604020202090204" pitchFamily="34" charset="0"/>
            </a:endParaRPr>
          </a:p>
        </p:txBody>
      </p:sp>
      <p:sp>
        <p:nvSpPr>
          <p:cNvPr id="28" name="フリーフォーム: 図形 29"/>
          <p:cNvSpPr>
            <a:spLocks noChangeAspect="1"/>
          </p:cNvSpPr>
          <p:nvPr/>
        </p:nvSpPr>
        <p:spPr>
          <a:xfrm>
            <a:off x="458952" y="2229684"/>
            <a:ext cx="470006" cy="587018"/>
          </a:xfrm>
          <a:custGeom>
            <a:avLst/>
            <a:gdLst>
              <a:gd name="connsiteX0" fmla="*/ 2042804 w 3814710"/>
              <a:gd name="connsiteY0" fmla="*/ 3444447 h 4764419"/>
              <a:gd name="connsiteX1" fmla="*/ 2084714 w 3814710"/>
              <a:gd name="connsiteY1" fmla="*/ 3510118 h 4764419"/>
              <a:gd name="connsiteX2" fmla="*/ 1864686 w 3814710"/>
              <a:gd name="connsiteY2" fmla="*/ 3658972 h 4764419"/>
              <a:gd name="connsiteX3" fmla="*/ 1427489 w 3814710"/>
              <a:gd name="connsiteY3" fmla="*/ 3714792 h 4764419"/>
              <a:gd name="connsiteX4" fmla="*/ 990291 w 3814710"/>
              <a:gd name="connsiteY4" fmla="*/ 3658972 h 4764419"/>
              <a:gd name="connsiteX5" fmla="*/ 770264 w 3814710"/>
              <a:gd name="connsiteY5" fmla="*/ 3510118 h 4764419"/>
              <a:gd name="connsiteX6" fmla="*/ 797886 w 3814710"/>
              <a:gd name="connsiteY6" fmla="*/ 3457033 h 4764419"/>
              <a:gd name="connsiteX7" fmla="*/ 1032201 w 3814710"/>
              <a:gd name="connsiteY7" fmla="*/ 3599868 h 4764419"/>
              <a:gd name="connsiteX8" fmla="*/ 1418916 w 3814710"/>
              <a:gd name="connsiteY8" fmla="*/ 3635987 h 4764419"/>
              <a:gd name="connsiteX9" fmla="*/ 1420821 w 3814710"/>
              <a:gd name="connsiteY9" fmla="*/ 3635987 h 4764419"/>
              <a:gd name="connsiteX10" fmla="*/ 1807536 w 3814710"/>
              <a:gd name="connsiteY10" fmla="*/ 3599868 h 4764419"/>
              <a:gd name="connsiteX11" fmla="*/ 2042804 w 3814710"/>
              <a:gd name="connsiteY11" fmla="*/ 3444447 h 4764419"/>
              <a:gd name="connsiteX12" fmla="*/ 1249640 w 3814710"/>
              <a:gd name="connsiteY12" fmla="*/ 3030854 h 4764419"/>
              <a:gd name="connsiteX13" fmla="*/ 1249640 w 3814710"/>
              <a:gd name="connsiteY13" fmla="*/ 3288029 h 4764419"/>
              <a:gd name="connsiteX14" fmla="*/ 1340127 w 3814710"/>
              <a:gd name="connsiteY14" fmla="*/ 3288029 h 4764419"/>
              <a:gd name="connsiteX15" fmla="*/ 1340127 w 3814710"/>
              <a:gd name="connsiteY15" fmla="*/ 3030854 h 4764419"/>
              <a:gd name="connsiteX16" fmla="*/ 2043756 w 3814710"/>
              <a:gd name="connsiteY16" fmla="*/ 2956165 h 4764419"/>
              <a:gd name="connsiteX17" fmla="*/ 2488573 w 3814710"/>
              <a:gd name="connsiteY17" fmla="*/ 3385886 h 4764419"/>
              <a:gd name="connsiteX18" fmla="*/ 2488573 w 3814710"/>
              <a:gd name="connsiteY18" fmla="*/ 3655398 h 4764419"/>
              <a:gd name="connsiteX19" fmla="*/ 2695266 w 3814710"/>
              <a:gd name="connsiteY19" fmla="*/ 4243831 h 4764419"/>
              <a:gd name="connsiteX20" fmla="*/ 2830521 w 3814710"/>
              <a:gd name="connsiteY20" fmla="*/ 4374844 h 4764419"/>
              <a:gd name="connsiteX21" fmla="*/ 2836236 w 3814710"/>
              <a:gd name="connsiteY21" fmla="*/ 4379335 h 4764419"/>
              <a:gd name="connsiteX22" fmla="*/ 2834331 w 3814710"/>
              <a:gd name="connsiteY22" fmla="*/ 4379335 h 4764419"/>
              <a:gd name="connsiteX23" fmla="*/ 2790516 w 3814710"/>
              <a:gd name="connsiteY23" fmla="*/ 4441473 h 4764419"/>
              <a:gd name="connsiteX24" fmla="*/ 2365701 w 3814710"/>
              <a:gd name="connsiteY24" fmla="*/ 4408532 h 4764419"/>
              <a:gd name="connsiteX25" fmla="*/ 2190441 w 3814710"/>
              <a:gd name="connsiteY25" fmla="*/ 4479654 h 4764419"/>
              <a:gd name="connsiteX26" fmla="*/ 2018991 w 3814710"/>
              <a:gd name="connsiteY26" fmla="*/ 4716973 h 4764419"/>
              <a:gd name="connsiteX27" fmla="*/ 1858018 w 3814710"/>
              <a:gd name="connsiteY27" fmla="*/ 4752908 h 4764419"/>
              <a:gd name="connsiteX28" fmla="*/ 1648468 w 3814710"/>
              <a:gd name="connsiteY28" fmla="*/ 4661573 h 4764419"/>
              <a:gd name="connsiteX29" fmla="*/ 1206508 w 3814710"/>
              <a:gd name="connsiteY29" fmla="*/ 4661573 h 4764419"/>
              <a:gd name="connsiteX30" fmla="*/ 996958 w 3814710"/>
              <a:gd name="connsiteY30" fmla="*/ 4752908 h 4764419"/>
              <a:gd name="connsiteX31" fmla="*/ 835986 w 3814710"/>
              <a:gd name="connsiteY31" fmla="*/ 4716973 h 4764419"/>
              <a:gd name="connsiteX32" fmla="*/ 664536 w 3814710"/>
              <a:gd name="connsiteY32" fmla="*/ 4479654 h 4764419"/>
              <a:gd name="connsiteX33" fmla="*/ 489276 w 3814710"/>
              <a:gd name="connsiteY33" fmla="*/ 4408532 h 4764419"/>
              <a:gd name="connsiteX34" fmla="*/ 64461 w 3814710"/>
              <a:gd name="connsiteY34" fmla="*/ 4441473 h 4764419"/>
              <a:gd name="connsiteX35" fmla="*/ 20646 w 3814710"/>
              <a:gd name="connsiteY35" fmla="*/ 4379335 h 4764419"/>
              <a:gd name="connsiteX36" fmla="*/ 20646 w 3814710"/>
              <a:gd name="connsiteY36" fmla="*/ 4378587 h 4764419"/>
              <a:gd name="connsiteX37" fmla="*/ 26361 w 3814710"/>
              <a:gd name="connsiteY37" fmla="*/ 4374095 h 4764419"/>
              <a:gd name="connsiteX38" fmla="*/ 161616 w 3814710"/>
              <a:gd name="connsiteY38" fmla="*/ 4244579 h 4764419"/>
              <a:gd name="connsiteX39" fmla="*/ 368308 w 3814710"/>
              <a:gd name="connsiteY39" fmla="*/ 3656146 h 4764419"/>
              <a:gd name="connsiteX40" fmla="*/ 368308 w 3814710"/>
              <a:gd name="connsiteY40" fmla="*/ 3386634 h 4764419"/>
              <a:gd name="connsiteX41" fmla="*/ 796933 w 3814710"/>
              <a:gd name="connsiteY41" fmla="*/ 2962902 h 4764419"/>
              <a:gd name="connsiteX42" fmla="*/ 796933 w 3814710"/>
              <a:gd name="connsiteY42" fmla="*/ 3120117 h 4764419"/>
              <a:gd name="connsiteX43" fmla="*/ 785503 w 3814710"/>
              <a:gd name="connsiteY43" fmla="*/ 3125358 h 4764419"/>
              <a:gd name="connsiteX44" fmla="*/ 544521 w 3814710"/>
              <a:gd name="connsiteY44" fmla="*/ 3386634 h 4764419"/>
              <a:gd name="connsiteX45" fmla="*/ 785503 w 3814710"/>
              <a:gd name="connsiteY45" fmla="*/ 3647911 h 4764419"/>
              <a:gd name="connsiteX46" fmla="*/ 942666 w 3814710"/>
              <a:gd name="connsiteY46" fmla="*/ 3708551 h 4764419"/>
              <a:gd name="connsiteX47" fmla="*/ 1059823 w 3814710"/>
              <a:gd name="connsiteY47" fmla="*/ 4153245 h 4764419"/>
              <a:gd name="connsiteX48" fmla="*/ 1156026 w 3814710"/>
              <a:gd name="connsiteY48" fmla="*/ 3757213 h 4764419"/>
              <a:gd name="connsiteX49" fmla="*/ 1428441 w 3814710"/>
              <a:gd name="connsiteY49" fmla="*/ 3782667 h 4764419"/>
              <a:gd name="connsiteX50" fmla="*/ 1700856 w 3814710"/>
              <a:gd name="connsiteY50" fmla="*/ 3757213 h 4764419"/>
              <a:gd name="connsiteX51" fmla="*/ 1797058 w 3814710"/>
              <a:gd name="connsiteY51" fmla="*/ 4153245 h 4764419"/>
              <a:gd name="connsiteX52" fmla="*/ 1914216 w 3814710"/>
              <a:gd name="connsiteY52" fmla="*/ 3707803 h 4764419"/>
              <a:gd name="connsiteX53" fmla="*/ 2071378 w 3814710"/>
              <a:gd name="connsiteY53" fmla="*/ 3647162 h 4764419"/>
              <a:gd name="connsiteX54" fmla="*/ 2312361 w 3814710"/>
              <a:gd name="connsiteY54" fmla="*/ 3385886 h 4764419"/>
              <a:gd name="connsiteX55" fmla="*/ 2071378 w 3814710"/>
              <a:gd name="connsiteY55" fmla="*/ 3124609 h 4764419"/>
              <a:gd name="connsiteX56" fmla="*/ 2043756 w 3814710"/>
              <a:gd name="connsiteY56" fmla="*/ 3111882 h 4764419"/>
              <a:gd name="connsiteX57" fmla="*/ 1563012 w 3814710"/>
              <a:gd name="connsiteY57" fmla="*/ 2691764 h 4764419"/>
              <a:gd name="connsiteX58" fmla="*/ 1563012 w 3814710"/>
              <a:gd name="connsiteY58" fmla="*/ 2953701 h 4764419"/>
              <a:gd name="connsiteX59" fmla="*/ 1653500 w 3814710"/>
              <a:gd name="connsiteY59" fmla="*/ 2953701 h 4764419"/>
              <a:gd name="connsiteX60" fmla="*/ 1653500 w 3814710"/>
              <a:gd name="connsiteY60" fmla="*/ 2691764 h 4764419"/>
              <a:gd name="connsiteX61" fmla="*/ 1157247 w 3814710"/>
              <a:gd name="connsiteY61" fmla="*/ 2346958 h 4764419"/>
              <a:gd name="connsiteX62" fmla="*/ 1157247 w 3814710"/>
              <a:gd name="connsiteY62" fmla="*/ 2645091 h 4764419"/>
              <a:gd name="connsiteX63" fmla="*/ 1247735 w 3814710"/>
              <a:gd name="connsiteY63" fmla="*/ 2645091 h 4764419"/>
              <a:gd name="connsiteX64" fmla="*/ 1247735 w 3814710"/>
              <a:gd name="connsiteY64" fmla="*/ 2346958 h 4764419"/>
              <a:gd name="connsiteX65" fmla="*/ 1962505 w 3814710"/>
              <a:gd name="connsiteY65" fmla="*/ 1568056 h 4764419"/>
              <a:gd name="connsiteX66" fmla="*/ 1469401 w 3814710"/>
              <a:gd name="connsiteY66" fmla="*/ 1796731 h 4764419"/>
              <a:gd name="connsiteX67" fmla="*/ 1363560 w 3814710"/>
              <a:gd name="connsiteY67" fmla="*/ 1825440 h 4764419"/>
              <a:gd name="connsiteX68" fmla="*/ 1376386 w 3814710"/>
              <a:gd name="connsiteY68" fmla="*/ 1922148 h 4764419"/>
              <a:gd name="connsiteX69" fmla="*/ 1391423 w 3814710"/>
              <a:gd name="connsiteY69" fmla="*/ 2064683 h 4764419"/>
              <a:gd name="connsiteX70" fmla="*/ 1684064 w 3814710"/>
              <a:gd name="connsiteY70" fmla="*/ 1981499 h 4764419"/>
              <a:gd name="connsiteX71" fmla="*/ 1850487 w 3814710"/>
              <a:gd name="connsiteY71" fmla="*/ 1910112 h 4764419"/>
              <a:gd name="connsiteX72" fmla="*/ 2117130 w 3814710"/>
              <a:gd name="connsiteY72" fmla="*/ 1752634 h 4764419"/>
              <a:gd name="connsiteX73" fmla="*/ 1962505 w 3814710"/>
              <a:gd name="connsiteY73" fmla="*/ 1568056 h 4764419"/>
              <a:gd name="connsiteX74" fmla="*/ 3734263 w 3814710"/>
              <a:gd name="connsiteY74" fmla="*/ 2661 h 4764419"/>
              <a:gd name="connsiteX75" fmla="*/ 3754886 w 3814710"/>
              <a:gd name="connsiteY75" fmla="*/ 22800 h 4764419"/>
              <a:gd name="connsiteX76" fmla="*/ 3811354 w 3814710"/>
              <a:gd name="connsiteY76" fmla="*/ 152484 h 4764419"/>
              <a:gd name="connsiteX77" fmla="*/ 3791506 w 3814710"/>
              <a:gd name="connsiteY77" fmla="*/ 202304 h 4764419"/>
              <a:gd name="connsiteX78" fmla="*/ 1760351 w 3814710"/>
              <a:gd name="connsiteY78" fmla="*/ 1079690 h 4764419"/>
              <a:gd name="connsiteX79" fmla="*/ 2302422 w 3814710"/>
              <a:gd name="connsiteY79" fmla="*/ 1768636 h 4764419"/>
              <a:gd name="connsiteX80" fmla="*/ 1961925 w 3814710"/>
              <a:gd name="connsiteY80" fmla="*/ 1994062 h 4764419"/>
              <a:gd name="connsiteX81" fmla="*/ 1832041 w 3814710"/>
              <a:gd name="connsiteY81" fmla="*/ 2056242 h 4764419"/>
              <a:gd name="connsiteX82" fmla="*/ 1758564 w 3814710"/>
              <a:gd name="connsiteY82" fmla="*/ 2086081 h 4764419"/>
              <a:gd name="connsiteX83" fmla="*/ 1759034 w 3814710"/>
              <a:gd name="connsiteY83" fmla="*/ 2086646 h 4764419"/>
              <a:gd name="connsiteX84" fmla="*/ 1590725 w 3814710"/>
              <a:gd name="connsiteY84" fmla="*/ 2143146 h 4764419"/>
              <a:gd name="connsiteX85" fmla="*/ 1440860 w 3814710"/>
              <a:gd name="connsiteY85" fmla="*/ 2180779 h 4764419"/>
              <a:gd name="connsiteX86" fmla="*/ 1371276 w 3814710"/>
              <a:gd name="connsiteY86" fmla="*/ 2192747 h 4764419"/>
              <a:gd name="connsiteX87" fmla="*/ 1400135 w 3814710"/>
              <a:gd name="connsiteY87" fmla="*/ 2193606 h 4764419"/>
              <a:gd name="connsiteX88" fmla="*/ 1767290 w 3814710"/>
              <a:gd name="connsiteY88" fmla="*/ 2111291 h 4764419"/>
              <a:gd name="connsiteX89" fmla="*/ 1775068 w 3814710"/>
              <a:gd name="connsiteY89" fmla="*/ 2102004 h 4764419"/>
              <a:gd name="connsiteX90" fmla="*/ 1908770 w 3814710"/>
              <a:gd name="connsiteY90" fmla="*/ 2103277 h 4764419"/>
              <a:gd name="connsiteX91" fmla="*/ 1908770 w 3814710"/>
              <a:gd name="connsiteY91" fmla="*/ 3353751 h 4764419"/>
              <a:gd name="connsiteX92" fmla="*/ 1402040 w 3814710"/>
              <a:gd name="connsiteY92" fmla="*/ 3578541 h 4764419"/>
              <a:gd name="connsiteX93" fmla="*/ 1401087 w 3814710"/>
              <a:gd name="connsiteY93" fmla="*/ 3578541 h 4764419"/>
              <a:gd name="connsiteX94" fmla="*/ 1400135 w 3814710"/>
              <a:gd name="connsiteY94" fmla="*/ 3578541 h 4764419"/>
              <a:gd name="connsiteX95" fmla="*/ 893405 w 3814710"/>
              <a:gd name="connsiteY95" fmla="*/ 3353751 h 4764419"/>
              <a:gd name="connsiteX96" fmla="*/ 893405 w 3814710"/>
              <a:gd name="connsiteY96" fmla="*/ 2098356 h 4764419"/>
              <a:gd name="connsiteX97" fmla="*/ 1229637 w 3814710"/>
              <a:gd name="connsiteY97" fmla="*/ 1884996 h 4764419"/>
              <a:gd name="connsiteX98" fmla="*/ 1248687 w 3814710"/>
              <a:gd name="connsiteY98" fmla="*/ 2013584 h 4764419"/>
              <a:gd name="connsiteX99" fmla="*/ 1023897 w 3814710"/>
              <a:gd name="connsiteY99" fmla="*/ 2098356 h 4764419"/>
              <a:gd name="connsiteX100" fmla="*/ 1263927 w 3814710"/>
              <a:gd name="connsiteY100" fmla="*/ 2185034 h 4764419"/>
              <a:gd name="connsiteX101" fmla="*/ 1278118 w 3814710"/>
              <a:gd name="connsiteY101" fmla="*/ 2186456 h 4764419"/>
              <a:gd name="connsiteX102" fmla="*/ 1270130 w 3814710"/>
              <a:gd name="connsiteY102" fmla="*/ 2071884 h 4764419"/>
              <a:gd name="connsiteX103" fmla="*/ 1253588 w 3814710"/>
              <a:gd name="connsiteY103" fmla="*/ 1917860 h 4764419"/>
              <a:gd name="connsiteX104" fmla="*/ 1235362 w 3814710"/>
              <a:gd name="connsiteY104" fmla="*/ 1784745 h 4764419"/>
              <a:gd name="connsiteX105" fmla="*/ 1150769 w 3814710"/>
              <a:gd name="connsiteY105" fmla="*/ 1341468 h 4764419"/>
              <a:gd name="connsiteX106" fmla="*/ 1031754 w 3814710"/>
              <a:gd name="connsiteY106" fmla="*/ 1392591 h 4764419"/>
              <a:gd name="connsiteX107" fmla="*/ 981934 w 3814710"/>
              <a:gd name="connsiteY107" fmla="*/ 1372742 h 4764419"/>
              <a:gd name="connsiteX108" fmla="*/ 925466 w 3814710"/>
              <a:gd name="connsiteY108" fmla="*/ 1243057 h 4764419"/>
              <a:gd name="connsiteX109" fmla="*/ 945314 w 3814710"/>
              <a:gd name="connsiteY109" fmla="*/ 1193237 h 4764419"/>
              <a:gd name="connsiteX110" fmla="*/ 1091414 w 3814710"/>
              <a:gd name="connsiteY110" fmla="*/ 1130671 h 4764419"/>
              <a:gd name="connsiteX111" fmla="*/ 1056928 w 3814710"/>
              <a:gd name="connsiteY111" fmla="*/ 1026534 h 4764419"/>
              <a:gd name="connsiteX112" fmla="*/ 1593001 w 3814710"/>
              <a:gd name="connsiteY112" fmla="*/ 795546 h 4764419"/>
              <a:gd name="connsiteX113" fmla="*/ 1644921 w 3814710"/>
              <a:gd name="connsiteY113" fmla="*/ 891714 h 4764419"/>
              <a:gd name="connsiteX114" fmla="*/ 3705065 w 3814710"/>
              <a:gd name="connsiteY114" fmla="*/ 2951 h 4764419"/>
              <a:gd name="connsiteX115" fmla="*/ 3734263 w 3814710"/>
              <a:gd name="connsiteY115" fmla="*/ 2661 h 476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814710" h="4764419">
                <a:moveTo>
                  <a:pt x="2042804" y="3444447"/>
                </a:moveTo>
                <a:cubicBezTo>
                  <a:pt x="2069474" y="3465243"/>
                  <a:pt x="2084714" y="3487680"/>
                  <a:pt x="2084714" y="3510118"/>
                </a:cubicBezTo>
                <a:cubicBezTo>
                  <a:pt x="2084714" y="3565938"/>
                  <a:pt x="1990416" y="3619022"/>
                  <a:pt x="1864686" y="3658972"/>
                </a:cubicBezTo>
                <a:cubicBezTo>
                  <a:pt x="1749434" y="3696186"/>
                  <a:pt x="1598939" y="3714792"/>
                  <a:pt x="1427489" y="3714792"/>
                </a:cubicBezTo>
                <a:cubicBezTo>
                  <a:pt x="1256039" y="3714792"/>
                  <a:pt x="1106496" y="3696186"/>
                  <a:pt x="990291" y="3658972"/>
                </a:cubicBezTo>
                <a:cubicBezTo>
                  <a:pt x="864561" y="3619022"/>
                  <a:pt x="770264" y="3566485"/>
                  <a:pt x="770264" y="3510118"/>
                </a:cubicBezTo>
                <a:cubicBezTo>
                  <a:pt x="770264" y="3492058"/>
                  <a:pt x="780741" y="3473999"/>
                  <a:pt x="797886" y="3457033"/>
                </a:cubicBezTo>
                <a:cubicBezTo>
                  <a:pt x="806459" y="3499173"/>
                  <a:pt x="854084" y="3560466"/>
                  <a:pt x="1032201" y="3599868"/>
                </a:cubicBezTo>
                <a:cubicBezTo>
                  <a:pt x="1136976" y="3623400"/>
                  <a:pt x="1274136" y="3635987"/>
                  <a:pt x="1418916" y="3635987"/>
                </a:cubicBezTo>
                <a:lnTo>
                  <a:pt x="1420821" y="3635987"/>
                </a:lnTo>
                <a:cubicBezTo>
                  <a:pt x="1565601" y="3635440"/>
                  <a:pt x="1702761" y="3622853"/>
                  <a:pt x="1807536" y="3599868"/>
                </a:cubicBezTo>
                <a:cubicBezTo>
                  <a:pt x="2004704" y="3556087"/>
                  <a:pt x="2040899" y="3485491"/>
                  <a:pt x="2042804" y="3444447"/>
                </a:cubicBezTo>
                <a:close/>
                <a:moveTo>
                  <a:pt x="1249640" y="3030854"/>
                </a:moveTo>
                <a:lnTo>
                  <a:pt x="1249640" y="3288029"/>
                </a:lnTo>
                <a:lnTo>
                  <a:pt x="1340127" y="3288029"/>
                </a:lnTo>
                <a:lnTo>
                  <a:pt x="1340127" y="3030854"/>
                </a:lnTo>
                <a:close/>
                <a:moveTo>
                  <a:pt x="2043756" y="2956165"/>
                </a:moveTo>
                <a:cubicBezTo>
                  <a:pt x="2313313" y="3054237"/>
                  <a:pt x="2488573" y="3209954"/>
                  <a:pt x="2488573" y="3385886"/>
                </a:cubicBezTo>
                <a:lnTo>
                  <a:pt x="2488573" y="3655398"/>
                </a:lnTo>
                <a:cubicBezTo>
                  <a:pt x="2503813" y="3832826"/>
                  <a:pt x="2553343" y="4064157"/>
                  <a:pt x="2695266" y="4243831"/>
                </a:cubicBezTo>
                <a:lnTo>
                  <a:pt x="2830521" y="4374844"/>
                </a:lnTo>
                <a:cubicBezTo>
                  <a:pt x="2832426" y="4375592"/>
                  <a:pt x="2834331" y="4377837"/>
                  <a:pt x="2836236" y="4379335"/>
                </a:cubicBezTo>
                <a:cubicBezTo>
                  <a:pt x="2850523" y="4389068"/>
                  <a:pt x="2848618" y="4388318"/>
                  <a:pt x="2834331" y="4379335"/>
                </a:cubicBezTo>
                <a:cubicBezTo>
                  <a:pt x="2874336" y="4418264"/>
                  <a:pt x="2854333" y="4446713"/>
                  <a:pt x="2790516" y="4441473"/>
                </a:cubicBezTo>
                <a:lnTo>
                  <a:pt x="2365701" y="4408532"/>
                </a:lnTo>
                <a:cubicBezTo>
                  <a:pt x="2301883" y="4403291"/>
                  <a:pt x="2222826" y="4435483"/>
                  <a:pt x="2190441" y="4479654"/>
                </a:cubicBezTo>
                <a:lnTo>
                  <a:pt x="2018991" y="4716973"/>
                </a:lnTo>
                <a:cubicBezTo>
                  <a:pt x="1987558" y="4761143"/>
                  <a:pt x="1915168" y="4777614"/>
                  <a:pt x="1858018" y="4752908"/>
                </a:cubicBezTo>
                <a:lnTo>
                  <a:pt x="1648468" y="4661573"/>
                </a:lnTo>
                <a:cubicBezTo>
                  <a:pt x="1510356" y="4601682"/>
                  <a:pt x="1343668" y="4601682"/>
                  <a:pt x="1206508" y="4661573"/>
                </a:cubicBezTo>
                <a:lnTo>
                  <a:pt x="996958" y="4752908"/>
                </a:lnTo>
                <a:cubicBezTo>
                  <a:pt x="940761" y="4776864"/>
                  <a:pt x="868371" y="4761143"/>
                  <a:pt x="835986" y="4716973"/>
                </a:cubicBezTo>
                <a:lnTo>
                  <a:pt x="664536" y="4479654"/>
                </a:lnTo>
                <a:cubicBezTo>
                  <a:pt x="633103" y="4435483"/>
                  <a:pt x="554046" y="4403291"/>
                  <a:pt x="489276" y="4408532"/>
                </a:cubicBezTo>
                <a:lnTo>
                  <a:pt x="64461" y="4441473"/>
                </a:lnTo>
                <a:cubicBezTo>
                  <a:pt x="643" y="4445964"/>
                  <a:pt x="-19359" y="4418264"/>
                  <a:pt x="20646" y="4379335"/>
                </a:cubicBezTo>
                <a:cubicBezTo>
                  <a:pt x="8263" y="4387570"/>
                  <a:pt x="6358" y="4389068"/>
                  <a:pt x="20646" y="4378587"/>
                </a:cubicBezTo>
                <a:cubicBezTo>
                  <a:pt x="22551" y="4377837"/>
                  <a:pt x="24456" y="4375592"/>
                  <a:pt x="26361" y="4374095"/>
                </a:cubicBezTo>
                <a:lnTo>
                  <a:pt x="161616" y="4244579"/>
                </a:lnTo>
                <a:cubicBezTo>
                  <a:pt x="303538" y="4064157"/>
                  <a:pt x="353068" y="3832826"/>
                  <a:pt x="368308" y="3656146"/>
                </a:cubicBezTo>
                <a:lnTo>
                  <a:pt x="368308" y="3386634"/>
                </a:lnTo>
                <a:cubicBezTo>
                  <a:pt x="368308" y="3214446"/>
                  <a:pt x="535948" y="3060975"/>
                  <a:pt x="796933" y="2962902"/>
                </a:cubicBezTo>
                <a:lnTo>
                  <a:pt x="796933" y="3120117"/>
                </a:lnTo>
                <a:cubicBezTo>
                  <a:pt x="793123" y="3121614"/>
                  <a:pt x="789313" y="3123861"/>
                  <a:pt x="785503" y="3125358"/>
                </a:cubicBezTo>
                <a:cubicBezTo>
                  <a:pt x="695016" y="3168779"/>
                  <a:pt x="544521" y="3260862"/>
                  <a:pt x="544521" y="3386634"/>
                </a:cubicBezTo>
                <a:cubicBezTo>
                  <a:pt x="544521" y="3512406"/>
                  <a:pt x="695968" y="3604490"/>
                  <a:pt x="785503" y="3647911"/>
                </a:cubicBezTo>
                <a:cubicBezTo>
                  <a:pt x="833128" y="3670370"/>
                  <a:pt x="886468" y="3691332"/>
                  <a:pt x="942666" y="3708551"/>
                </a:cubicBezTo>
                <a:lnTo>
                  <a:pt x="1059823" y="4153245"/>
                </a:lnTo>
                <a:lnTo>
                  <a:pt x="1156026" y="3757213"/>
                </a:lnTo>
                <a:cubicBezTo>
                  <a:pt x="1242703" y="3772186"/>
                  <a:pt x="1335096" y="3780421"/>
                  <a:pt x="1428441" y="3782667"/>
                </a:cubicBezTo>
                <a:cubicBezTo>
                  <a:pt x="1521786" y="3780421"/>
                  <a:pt x="1613226" y="3771437"/>
                  <a:pt x="1700856" y="3757213"/>
                </a:cubicBezTo>
                <a:lnTo>
                  <a:pt x="1797058" y="4153245"/>
                </a:lnTo>
                <a:lnTo>
                  <a:pt x="1914216" y="3707803"/>
                </a:lnTo>
                <a:cubicBezTo>
                  <a:pt x="1971366" y="3690583"/>
                  <a:pt x="2023753" y="3670370"/>
                  <a:pt x="2071378" y="3647162"/>
                </a:cubicBezTo>
                <a:cubicBezTo>
                  <a:pt x="2161866" y="3603741"/>
                  <a:pt x="2312361" y="3511658"/>
                  <a:pt x="2312361" y="3385886"/>
                </a:cubicBezTo>
                <a:cubicBezTo>
                  <a:pt x="2312361" y="3260114"/>
                  <a:pt x="2160913" y="3168030"/>
                  <a:pt x="2071378" y="3124609"/>
                </a:cubicBezTo>
                <a:cubicBezTo>
                  <a:pt x="2061853" y="3120117"/>
                  <a:pt x="2053281" y="3116374"/>
                  <a:pt x="2043756" y="3111882"/>
                </a:cubicBezTo>
                <a:close/>
                <a:moveTo>
                  <a:pt x="1563012" y="2691764"/>
                </a:moveTo>
                <a:lnTo>
                  <a:pt x="1563012" y="2953701"/>
                </a:lnTo>
                <a:lnTo>
                  <a:pt x="1653500" y="2953701"/>
                </a:lnTo>
                <a:lnTo>
                  <a:pt x="1653500" y="2691764"/>
                </a:lnTo>
                <a:close/>
                <a:moveTo>
                  <a:pt x="1157247" y="2346958"/>
                </a:moveTo>
                <a:lnTo>
                  <a:pt x="1157247" y="2645091"/>
                </a:lnTo>
                <a:lnTo>
                  <a:pt x="1247735" y="2645091"/>
                </a:lnTo>
                <a:lnTo>
                  <a:pt x="1247735" y="2346958"/>
                </a:lnTo>
                <a:close/>
                <a:moveTo>
                  <a:pt x="1962505" y="1568056"/>
                </a:moveTo>
                <a:cubicBezTo>
                  <a:pt x="1809364" y="1668499"/>
                  <a:pt x="1645631" y="1744746"/>
                  <a:pt x="1469401" y="1796731"/>
                </a:cubicBezTo>
                <a:cubicBezTo>
                  <a:pt x="1434733" y="1806957"/>
                  <a:pt x="1399114" y="1817150"/>
                  <a:pt x="1363560" y="1825440"/>
                </a:cubicBezTo>
                <a:cubicBezTo>
                  <a:pt x="1368141" y="1858004"/>
                  <a:pt x="1372723" y="1890569"/>
                  <a:pt x="1376386" y="1922148"/>
                </a:cubicBezTo>
                <a:cubicBezTo>
                  <a:pt x="1382273" y="1971914"/>
                  <a:pt x="1387273" y="2019742"/>
                  <a:pt x="1391423" y="2064683"/>
                </a:cubicBezTo>
                <a:cubicBezTo>
                  <a:pt x="1492206" y="2044375"/>
                  <a:pt x="1589446" y="2016318"/>
                  <a:pt x="1684064" y="1981499"/>
                </a:cubicBezTo>
                <a:cubicBezTo>
                  <a:pt x="1741025" y="1960615"/>
                  <a:pt x="1796182" y="1936808"/>
                  <a:pt x="1850487" y="1910112"/>
                </a:cubicBezTo>
                <a:cubicBezTo>
                  <a:pt x="1942582" y="1865674"/>
                  <a:pt x="2032120" y="1812568"/>
                  <a:pt x="2117130" y="1752634"/>
                </a:cubicBezTo>
                <a:cubicBezTo>
                  <a:pt x="2068574" y="1696613"/>
                  <a:pt x="2015456" y="1634714"/>
                  <a:pt x="1962505" y="1568056"/>
                </a:cubicBezTo>
                <a:close/>
                <a:moveTo>
                  <a:pt x="3734263" y="2661"/>
                </a:moveTo>
                <a:cubicBezTo>
                  <a:pt x="3743314" y="6193"/>
                  <a:pt x="3750935" y="13131"/>
                  <a:pt x="3754886" y="22800"/>
                </a:cubicBezTo>
                <a:lnTo>
                  <a:pt x="3811354" y="152484"/>
                </a:lnTo>
                <a:cubicBezTo>
                  <a:pt x="3820209" y="171855"/>
                  <a:pt x="3810843" y="194402"/>
                  <a:pt x="3791506" y="202304"/>
                </a:cubicBezTo>
                <a:lnTo>
                  <a:pt x="1760351" y="1079690"/>
                </a:lnTo>
                <a:cubicBezTo>
                  <a:pt x="1916888" y="1318662"/>
                  <a:pt x="2140469" y="1602863"/>
                  <a:pt x="2302422" y="1768636"/>
                </a:cubicBezTo>
                <a:cubicBezTo>
                  <a:pt x="2194520" y="1856362"/>
                  <a:pt x="2080386" y="1931483"/>
                  <a:pt x="1961925" y="1994062"/>
                </a:cubicBezTo>
                <a:cubicBezTo>
                  <a:pt x="1919209" y="2016398"/>
                  <a:pt x="1875609" y="2036796"/>
                  <a:pt x="1832041" y="2056242"/>
                </a:cubicBezTo>
                <a:cubicBezTo>
                  <a:pt x="1807844" y="2066834"/>
                  <a:pt x="1782729" y="2076441"/>
                  <a:pt x="1758564" y="2086081"/>
                </a:cubicBezTo>
                <a:lnTo>
                  <a:pt x="1759034" y="2086646"/>
                </a:lnTo>
                <a:lnTo>
                  <a:pt x="1590725" y="2143146"/>
                </a:lnTo>
                <a:lnTo>
                  <a:pt x="1440860" y="2180779"/>
                </a:lnTo>
                <a:lnTo>
                  <a:pt x="1371276" y="2192747"/>
                </a:lnTo>
                <a:lnTo>
                  <a:pt x="1400135" y="2193606"/>
                </a:lnTo>
                <a:cubicBezTo>
                  <a:pt x="1607661" y="2193606"/>
                  <a:pt x="1731322" y="2142558"/>
                  <a:pt x="1767290" y="2111291"/>
                </a:cubicBezTo>
                <a:lnTo>
                  <a:pt x="1775068" y="2102004"/>
                </a:lnTo>
                <a:lnTo>
                  <a:pt x="1908770" y="2103277"/>
                </a:lnTo>
                <a:lnTo>
                  <a:pt x="1908770" y="3353751"/>
                </a:lnTo>
                <a:cubicBezTo>
                  <a:pt x="1908770" y="3508056"/>
                  <a:pt x="1645880" y="3578541"/>
                  <a:pt x="1402040" y="3578541"/>
                </a:cubicBezTo>
                <a:cubicBezTo>
                  <a:pt x="1401087" y="3578541"/>
                  <a:pt x="1401087" y="3578541"/>
                  <a:pt x="1401087" y="3578541"/>
                </a:cubicBezTo>
                <a:cubicBezTo>
                  <a:pt x="1400135" y="3578541"/>
                  <a:pt x="1400135" y="3578541"/>
                  <a:pt x="1400135" y="3578541"/>
                </a:cubicBezTo>
                <a:cubicBezTo>
                  <a:pt x="1155342" y="3578541"/>
                  <a:pt x="893405" y="3508056"/>
                  <a:pt x="893405" y="3353751"/>
                </a:cubicBezTo>
                <a:lnTo>
                  <a:pt x="893405" y="2098356"/>
                </a:lnTo>
                <a:cubicBezTo>
                  <a:pt x="893405" y="1980246"/>
                  <a:pt x="1047710" y="1910714"/>
                  <a:pt x="1229637" y="1884996"/>
                </a:cubicBezTo>
                <a:cubicBezTo>
                  <a:pt x="1237257" y="1929764"/>
                  <a:pt x="1243925" y="1972626"/>
                  <a:pt x="1248687" y="2013584"/>
                </a:cubicBezTo>
                <a:cubicBezTo>
                  <a:pt x="1108670" y="2033586"/>
                  <a:pt x="1032470" y="2077401"/>
                  <a:pt x="1023897" y="2098356"/>
                </a:cubicBezTo>
                <a:cubicBezTo>
                  <a:pt x="1032470" y="2120264"/>
                  <a:pt x="1114385" y="2165984"/>
                  <a:pt x="1263927" y="2185034"/>
                </a:cubicBezTo>
                <a:lnTo>
                  <a:pt x="1278118" y="2186456"/>
                </a:lnTo>
                <a:lnTo>
                  <a:pt x="1270130" y="2071884"/>
                </a:lnTo>
                <a:cubicBezTo>
                  <a:pt x="1266114" y="2023136"/>
                  <a:pt x="1260294" y="1971467"/>
                  <a:pt x="1253588" y="1917860"/>
                </a:cubicBezTo>
                <a:cubicBezTo>
                  <a:pt x="1248421" y="1874791"/>
                  <a:pt x="1242368" y="1829785"/>
                  <a:pt x="1235362" y="1784745"/>
                </a:cubicBezTo>
                <a:cubicBezTo>
                  <a:pt x="1212976" y="1634330"/>
                  <a:pt x="1184125" y="1477970"/>
                  <a:pt x="1150769" y="1341468"/>
                </a:cubicBezTo>
                <a:lnTo>
                  <a:pt x="1031754" y="1392591"/>
                </a:lnTo>
                <a:cubicBezTo>
                  <a:pt x="1012417" y="1400493"/>
                  <a:pt x="989836" y="1392080"/>
                  <a:pt x="981934" y="1372742"/>
                </a:cubicBezTo>
                <a:lnTo>
                  <a:pt x="925466" y="1243057"/>
                </a:lnTo>
                <a:cubicBezTo>
                  <a:pt x="917563" y="1223720"/>
                  <a:pt x="925976" y="1201140"/>
                  <a:pt x="945314" y="1193237"/>
                </a:cubicBezTo>
                <a:lnTo>
                  <a:pt x="1091414" y="1130671"/>
                </a:lnTo>
                <a:cubicBezTo>
                  <a:pt x="1079417" y="1092128"/>
                  <a:pt x="1068238" y="1057427"/>
                  <a:pt x="1056928" y="1026534"/>
                </a:cubicBezTo>
                <a:cubicBezTo>
                  <a:pt x="1224447" y="923732"/>
                  <a:pt x="1402526" y="846080"/>
                  <a:pt x="1593001" y="795546"/>
                </a:cubicBezTo>
                <a:cubicBezTo>
                  <a:pt x="1608185" y="824669"/>
                  <a:pt x="1625175" y="856714"/>
                  <a:pt x="1644921" y="891714"/>
                </a:cubicBezTo>
                <a:lnTo>
                  <a:pt x="3705065" y="2951"/>
                </a:lnTo>
                <a:cubicBezTo>
                  <a:pt x="3714734" y="-1000"/>
                  <a:pt x="3725214" y="-872"/>
                  <a:pt x="3734263" y="2661"/>
                </a:cubicBezTo>
                <a:close/>
              </a:path>
            </a:pathLst>
          </a:custGeom>
          <a:solidFill>
            <a:schemeClr val="accent6">
              <a:lumMod val="50000"/>
            </a:schemeClr>
          </a:solidFill>
          <a:ln w="9525" cap="flat">
            <a:noFill/>
            <a:prstDash val="solid"/>
            <a:miter/>
          </a:ln>
        </p:spPr>
        <p:txBody>
          <a:bodyPr rtlCol="0" anchor="ctr"/>
          <a:lstStyle/>
          <a:p>
            <a:pPr defTabSz="685800"/>
            <a:endParaRPr lang="ja-JP" altLang="en-US" sz="1350">
              <a:solidFill>
                <a:prstClr val="black"/>
              </a:solidFill>
              <a:latin typeface="Arial" panose="020B0604020202090204" pitchFamily="34" charset="0"/>
              <a:ea typeface="Arial" panose="020B0604020202090204" pitchFamily="34" charset="0"/>
            </a:endParaRPr>
          </a:p>
        </p:txBody>
      </p:sp>
      <p:sp>
        <p:nvSpPr>
          <p:cNvPr id="29" name="フリーフォーム: 図形 48"/>
          <p:cNvSpPr/>
          <p:nvPr/>
        </p:nvSpPr>
        <p:spPr>
          <a:xfrm>
            <a:off x="385098" y="4503026"/>
            <a:ext cx="504480" cy="504578"/>
          </a:xfrm>
          <a:custGeom>
            <a:avLst/>
            <a:gdLst>
              <a:gd name="connsiteX0" fmla="*/ 336386 w 672640"/>
              <a:gd name="connsiteY0" fmla="*/ 432965 h 672771"/>
              <a:gd name="connsiteX1" fmla="*/ 254786 w 672640"/>
              <a:gd name="connsiteY1" fmla="*/ 527179 h 672771"/>
              <a:gd name="connsiteX2" fmla="*/ 417985 w 672640"/>
              <a:gd name="connsiteY2" fmla="*/ 527179 h 672771"/>
              <a:gd name="connsiteX3" fmla="*/ 282511 w 672640"/>
              <a:gd name="connsiteY3" fmla="*/ 336517 h 672771"/>
              <a:gd name="connsiteX4" fmla="*/ 336386 w 672640"/>
              <a:gd name="connsiteY4" fmla="*/ 398801 h 672771"/>
              <a:gd name="connsiteX5" fmla="*/ 390260 w 672640"/>
              <a:gd name="connsiteY5" fmla="*/ 336517 h 672771"/>
              <a:gd name="connsiteX6" fmla="*/ 583156 w 672640"/>
              <a:gd name="connsiteY6" fmla="*/ 246901 h 672771"/>
              <a:gd name="connsiteX7" fmla="*/ 583156 w 672640"/>
              <a:gd name="connsiteY7" fmla="*/ 291709 h 672771"/>
              <a:gd name="connsiteX8" fmla="*/ 594325 w 672640"/>
              <a:gd name="connsiteY8" fmla="*/ 291709 h 672771"/>
              <a:gd name="connsiteX9" fmla="*/ 627964 w 672640"/>
              <a:gd name="connsiteY9" fmla="*/ 258070 h 672771"/>
              <a:gd name="connsiteX10" fmla="*/ 627964 w 672640"/>
              <a:gd name="connsiteY10" fmla="*/ 246901 h 672771"/>
              <a:gd name="connsiteX11" fmla="*/ 515879 w 672640"/>
              <a:gd name="connsiteY11" fmla="*/ 246901 h 672771"/>
              <a:gd name="connsiteX12" fmla="*/ 515879 w 672640"/>
              <a:gd name="connsiteY12" fmla="*/ 291709 h 672771"/>
              <a:gd name="connsiteX13" fmla="*/ 560687 w 672640"/>
              <a:gd name="connsiteY13" fmla="*/ 291709 h 672771"/>
              <a:gd name="connsiteX14" fmla="*/ 560687 w 672640"/>
              <a:gd name="connsiteY14" fmla="*/ 246901 h 672771"/>
              <a:gd name="connsiteX15" fmla="*/ 448602 w 672640"/>
              <a:gd name="connsiteY15" fmla="*/ 246901 h 672771"/>
              <a:gd name="connsiteX16" fmla="*/ 448602 w 672640"/>
              <a:gd name="connsiteY16" fmla="*/ 291709 h 672771"/>
              <a:gd name="connsiteX17" fmla="*/ 493409 w 672640"/>
              <a:gd name="connsiteY17" fmla="*/ 291709 h 672771"/>
              <a:gd name="connsiteX18" fmla="*/ 493409 w 672640"/>
              <a:gd name="connsiteY18" fmla="*/ 246901 h 672771"/>
              <a:gd name="connsiteX19" fmla="*/ 381325 w 672640"/>
              <a:gd name="connsiteY19" fmla="*/ 246901 h 672771"/>
              <a:gd name="connsiteX20" fmla="*/ 381325 w 672640"/>
              <a:gd name="connsiteY20" fmla="*/ 291709 h 672771"/>
              <a:gd name="connsiteX21" fmla="*/ 426132 w 672640"/>
              <a:gd name="connsiteY21" fmla="*/ 291709 h 672771"/>
              <a:gd name="connsiteX22" fmla="*/ 426132 w 672640"/>
              <a:gd name="connsiteY22" fmla="*/ 246901 h 672771"/>
              <a:gd name="connsiteX23" fmla="*/ 246639 w 672640"/>
              <a:gd name="connsiteY23" fmla="*/ 246901 h 672771"/>
              <a:gd name="connsiteX24" fmla="*/ 246639 w 672640"/>
              <a:gd name="connsiteY24" fmla="*/ 291709 h 672771"/>
              <a:gd name="connsiteX25" fmla="*/ 291446 w 672640"/>
              <a:gd name="connsiteY25" fmla="*/ 291709 h 672771"/>
              <a:gd name="connsiteX26" fmla="*/ 291446 w 672640"/>
              <a:gd name="connsiteY26" fmla="*/ 246901 h 672771"/>
              <a:gd name="connsiteX27" fmla="*/ 179493 w 672640"/>
              <a:gd name="connsiteY27" fmla="*/ 246901 h 672771"/>
              <a:gd name="connsiteX28" fmla="*/ 179493 w 672640"/>
              <a:gd name="connsiteY28" fmla="*/ 291709 h 672771"/>
              <a:gd name="connsiteX29" fmla="*/ 224301 w 672640"/>
              <a:gd name="connsiteY29" fmla="*/ 291709 h 672771"/>
              <a:gd name="connsiteX30" fmla="*/ 224301 w 672640"/>
              <a:gd name="connsiteY30" fmla="*/ 246901 h 672771"/>
              <a:gd name="connsiteX31" fmla="*/ 112084 w 672640"/>
              <a:gd name="connsiteY31" fmla="*/ 246901 h 672771"/>
              <a:gd name="connsiteX32" fmla="*/ 112084 w 672640"/>
              <a:gd name="connsiteY32" fmla="*/ 291709 h 672771"/>
              <a:gd name="connsiteX33" fmla="*/ 156892 w 672640"/>
              <a:gd name="connsiteY33" fmla="*/ 291709 h 672771"/>
              <a:gd name="connsiteX34" fmla="*/ 156892 w 672640"/>
              <a:gd name="connsiteY34" fmla="*/ 246901 h 672771"/>
              <a:gd name="connsiteX35" fmla="*/ 44939 w 672640"/>
              <a:gd name="connsiteY35" fmla="*/ 246901 h 672771"/>
              <a:gd name="connsiteX36" fmla="*/ 44939 w 672640"/>
              <a:gd name="connsiteY36" fmla="*/ 258070 h 672771"/>
              <a:gd name="connsiteX37" fmla="*/ 78577 w 672640"/>
              <a:gd name="connsiteY37" fmla="*/ 291709 h 672771"/>
              <a:gd name="connsiteX38" fmla="*/ 89746 w 672640"/>
              <a:gd name="connsiteY38" fmla="*/ 291709 h 672771"/>
              <a:gd name="connsiteX39" fmla="*/ 89746 w 672640"/>
              <a:gd name="connsiteY39" fmla="*/ 246901 h 672771"/>
              <a:gd name="connsiteX40" fmla="*/ 313916 w 672640"/>
              <a:gd name="connsiteY40" fmla="*/ 246770 h 672771"/>
              <a:gd name="connsiteX41" fmla="*/ 313916 w 672640"/>
              <a:gd name="connsiteY41" fmla="*/ 291578 h 672771"/>
              <a:gd name="connsiteX42" fmla="*/ 358724 w 672640"/>
              <a:gd name="connsiteY42" fmla="*/ 291578 h 672771"/>
              <a:gd name="connsiteX43" fmla="*/ 358724 w 672640"/>
              <a:gd name="connsiteY43" fmla="*/ 246770 h 672771"/>
              <a:gd name="connsiteX44" fmla="*/ 235207 w 672640"/>
              <a:gd name="connsiteY44" fmla="*/ 157155 h 672771"/>
              <a:gd name="connsiteX45" fmla="*/ 302484 w 672640"/>
              <a:gd name="connsiteY45" fmla="*/ 157155 h 672771"/>
              <a:gd name="connsiteX46" fmla="*/ 324954 w 672640"/>
              <a:gd name="connsiteY46" fmla="*/ 179624 h 672771"/>
              <a:gd name="connsiteX47" fmla="*/ 324954 w 672640"/>
              <a:gd name="connsiteY47" fmla="*/ 224432 h 672771"/>
              <a:gd name="connsiteX48" fmla="*/ 347423 w 672640"/>
              <a:gd name="connsiteY48" fmla="*/ 224432 h 672771"/>
              <a:gd name="connsiteX49" fmla="*/ 347423 w 672640"/>
              <a:gd name="connsiteY49" fmla="*/ 201962 h 672771"/>
              <a:gd name="connsiteX50" fmla="*/ 369893 w 672640"/>
              <a:gd name="connsiteY50" fmla="*/ 179493 h 672771"/>
              <a:gd name="connsiteX51" fmla="*/ 437170 w 672640"/>
              <a:gd name="connsiteY51" fmla="*/ 179493 h 672771"/>
              <a:gd name="connsiteX52" fmla="*/ 459639 w 672640"/>
              <a:gd name="connsiteY52" fmla="*/ 201962 h 672771"/>
              <a:gd name="connsiteX53" fmla="*/ 459639 w 672640"/>
              <a:gd name="connsiteY53" fmla="*/ 224432 h 672771"/>
              <a:gd name="connsiteX54" fmla="*/ 482109 w 672640"/>
              <a:gd name="connsiteY54" fmla="*/ 224432 h 672771"/>
              <a:gd name="connsiteX55" fmla="*/ 482109 w 672640"/>
              <a:gd name="connsiteY55" fmla="*/ 179624 h 672771"/>
              <a:gd name="connsiteX56" fmla="*/ 504579 w 672640"/>
              <a:gd name="connsiteY56" fmla="*/ 157155 h 672771"/>
              <a:gd name="connsiteX57" fmla="*/ 571856 w 672640"/>
              <a:gd name="connsiteY57" fmla="*/ 157155 h 672771"/>
              <a:gd name="connsiteX58" fmla="*/ 594325 w 672640"/>
              <a:gd name="connsiteY58" fmla="*/ 179624 h 672771"/>
              <a:gd name="connsiteX59" fmla="*/ 594325 w 672640"/>
              <a:gd name="connsiteY59" fmla="*/ 224432 h 672771"/>
              <a:gd name="connsiteX60" fmla="*/ 639133 w 672640"/>
              <a:gd name="connsiteY60" fmla="*/ 224432 h 672771"/>
              <a:gd name="connsiteX61" fmla="*/ 672640 w 672640"/>
              <a:gd name="connsiteY61" fmla="*/ 258070 h 672771"/>
              <a:gd name="connsiteX62" fmla="*/ 594194 w 672640"/>
              <a:gd name="connsiteY62" fmla="*/ 336517 h 672771"/>
              <a:gd name="connsiteX63" fmla="*/ 419956 w 672640"/>
              <a:gd name="connsiteY63" fmla="*/ 336517 h 672771"/>
              <a:gd name="connsiteX64" fmla="*/ 351234 w 672640"/>
              <a:gd name="connsiteY64" fmla="*/ 415883 h 672771"/>
              <a:gd name="connsiteX65" fmla="*/ 554511 w 672640"/>
              <a:gd name="connsiteY65" fmla="*/ 650433 h 672771"/>
              <a:gd name="connsiteX66" fmla="*/ 571856 w 672640"/>
              <a:gd name="connsiteY66" fmla="*/ 650433 h 672771"/>
              <a:gd name="connsiteX67" fmla="*/ 583025 w 672640"/>
              <a:gd name="connsiteY67" fmla="*/ 661602 h 672771"/>
              <a:gd name="connsiteX68" fmla="*/ 571856 w 672640"/>
              <a:gd name="connsiteY68" fmla="*/ 672771 h 672771"/>
              <a:gd name="connsiteX69" fmla="*/ 515748 w 672640"/>
              <a:gd name="connsiteY69" fmla="*/ 672771 h 672771"/>
              <a:gd name="connsiteX70" fmla="*/ 504579 w 672640"/>
              <a:gd name="connsiteY70" fmla="*/ 661602 h 672771"/>
              <a:gd name="connsiteX71" fmla="*/ 515748 w 672640"/>
              <a:gd name="connsiteY71" fmla="*/ 650433 h 672771"/>
              <a:gd name="connsiteX72" fmla="*/ 524814 w 672640"/>
              <a:gd name="connsiteY72" fmla="*/ 650433 h 672771"/>
              <a:gd name="connsiteX73" fmla="*/ 437039 w 672640"/>
              <a:gd name="connsiteY73" fmla="*/ 549123 h 672771"/>
              <a:gd name="connsiteX74" fmla="*/ 434936 w 672640"/>
              <a:gd name="connsiteY74" fmla="*/ 549517 h 672771"/>
              <a:gd name="connsiteX75" fmla="*/ 237835 w 672640"/>
              <a:gd name="connsiteY75" fmla="*/ 549517 h 672771"/>
              <a:gd name="connsiteX76" fmla="*/ 235733 w 672640"/>
              <a:gd name="connsiteY76" fmla="*/ 549123 h 672771"/>
              <a:gd name="connsiteX77" fmla="*/ 147957 w 672640"/>
              <a:gd name="connsiteY77" fmla="*/ 650433 h 672771"/>
              <a:gd name="connsiteX78" fmla="*/ 157023 w 672640"/>
              <a:gd name="connsiteY78" fmla="*/ 650433 h 672771"/>
              <a:gd name="connsiteX79" fmla="*/ 168193 w 672640"/>
              <a:gd name="connsiteY79" fmla="*/ 661602 h 672771"/>
              <a:gd name="connsiteX80" fmla="*/ 157023 w 672640"/>
              <a:gd name="connsiteY80" fmla="*/ 672771 h 672771"/>
              <a:gd name="connsiteX81" fmla="*/ 100915 w 672640"/>
              <a:gd name="connsiteY81" fmla="*/ 672771 h 672771"/>
              <a:gd name="connsiteX82" fmla="*/ 89746 w 672640"/>
              <a:gd name="connsiteY82" fmla="*/ 661602 h 672771"/>
              <a:gd name="connsiteX83" fmla="*/ 100915 w 672640"/>
              <a:gd name="connsiteY83" fmla="*/ 650433 h 672771"/>
              <a:gd name="connsiteX84" fmla="*/ 118260 w 672640"/>
              <a:gd name="connsiteY84" fmla="*/ 650433 h 672771"/>
              <a:gd name="connsiteX85" fmla="*/ 321406 w 672640"/>
              <a:gd name="connsiteY85" fmla="*/ 415883 h 672771"/>
              <a:gd name="connsiteX86" fmla="*/ 252683 w 672640"/>
              <a:gd name="connsiteY86" fmla="*/ 336517 h 672771"/>
              <a:gd name="connsiteX87" fmla="*/ 78446 w 672640"/>
              <a:gd name="connsiteY87" fmla="*/ 336517 h 672771"/>
              <a:gd name="connsiteX88" fmla="*/ 0 w 672640"/>
              <a:gd name="connsiteY88" fmla="*/ 258070 h 672771"/>
              <a:gd name="connsiteX89" fmla="*/ 33638 w 672640"/>
              <a:gd name="connsiteY89" fmla="*/ 224432 h 672771"/>
              <a:gd name="connsiteX90" fmla="*/ 78446 w 672640"/>
              <a:gd name="connsiteY90" fmla="*/ 224432 h 672771"/>
              <a:gd name="connsiteX91" fmla="*/ 78446 w 672640"/>
              <a:gd name="connsiteY91" fmla="*/ 201962 h 672771"/>
              <a:gd name="connsiteX92" fmla="*/ 100915 w 672640"/>
              <a:gd name="connsiteY92" fmla="*/ 179493 h 672771"/>
              <a:gd name="connsiteX93" fmla="*/ 167798 w 672640"/>
              <a:gd name="connsiteY93" fmla="*/ 179493 h 672771"/>
              <a:gd name="connsiteX94" fmla="*/ 190268 w 672640"/>
              <a:gd name="connsiteY94" fmla="*/ 201962 h 672771"/>
              <a:gd name="connsiteX95" fmla="*/ 190268 w 672640"/>
              <a:gd name="connsiteY95" fmla="*/ 224432 h 672771"/>
              <a:gd name="connsiteX96" fmla="*/ 212737 w 672640"/>
              <a:gd name="connsiteY96" fmla="*/ 224432 h 672771"/>
              <a:gd name="connsiteX97" fmla="*/ 212737 w 672640"/>
              <a:gd name="connsiteY97" fmla="*/ 179624 h 672771"/>
              <a:gd name="connsiteX98" fmla="*/ 235207 w 672640"/>
              <a:gd name="connsiteY98" fmla="*/ 157155 h 672771"/>
              <a:gd name="connsiteX99" fmla="*/ 414964 w 672640"/>
              <a:gd name="connsiteY99" fmla="*/ 44939 h 672771"/>
              <a:gd name="connsiteX100" fmla="*/ 426133 w 672640"/>
              <a:gd name="connsiteY100" fmla="*/ 56108 h 672771"/>
              <a:gd name="connsiteX101" fmla="*/ 417198 w 672640"/>
              <a:gd name="connsiteY101" fmla="*/ 75292 h 672771"/>
              <a:gd name="connsiteX102" fmla="*/ 414833 w 672640"/>
              <a:gd name="connsiteY102" fmla="*/ 78577 h 672771"/>
              <a:gd name="connsiteX103" fmla="*/ 417198 w 672640"/>
              <a:gd name="connsiteY103" fmla="*/ 81862 h 672771"/>
              <a:gd name="connsiteX104" fmla="*/ 426133 w 672640"/>
              <a:gd name="connsiteY104" fmla="*/ 101048 h 672771"/>
              <a:gd name="connsiteX105" fmla="*/ 417198 w 672640"/>
              <a:gd name="connsiteY105" fmla="*/ 120232 h 672771"/>
              <a:gd name="connsiteX106" fmla="*/ 414833 w 672640"/>
              <a:gd name="connsiteY106" fmla="*/ 123517 h 672771"/>
              <a:gd name="connsiteX107" fmla="*/ 403664 w 672640"/>
              <a:gd name="connsiteY107" fmla="*/ 134686 h 672771"/>
              <a:gd name="connsiteX108" fmla="*/ 392495 w 672640"/>
              <a:gd name="connsiteY108" fmla="*/ 123517 h 672771"/>
              <a:gd name="connsiteX109" fmla="*/ 401430 w 672640"/>
              <a:gd name="connsiteY109" fmla="*/ 104333 h 672771"/>
              <a:gd name="connsiteX110" fmla="*/ 403795 w 672640"/>
              <a:gd name="connsiteY110" fmla="*/ 101048 h 672771"/>
              <a:gd name="connsiteX111" fmla="*/ 401430 w 672640"/>
              <a:gd name="connsiteY111" fmla="*/ 97762 h 672771"/>
              <a:gd name="connsiteX112" fmla="*/ 392495 w 672640"/>
              <a:gd name="connsiteY112" fmla="*/ 78577 h 672771"/>
              <a:gd name="connsiteX113" fmla="*/ 401430 w 672640"/>
              <a:gd name="connsiteY113" fmla="*/ 59393 h 672771"/>
              <a:gd name="connsiteX114" fmla="*/ 403795 w 672640"/>
              <a:gd name="connsiteY114" fmla="*/ 56108 h 672771"/>
              <a:gd name="connsiteX115" fmla="*/ 414964 w 672640"/>
              <a:gd name="connsiteY115" fmla="*/ 44939 h 672771"/>
              <a:gd name="connsiteX116" fmla="*/ 145855 w 672640"/>
              <a:gd name="connsiteY116" fmla="*/ 44939 h 672771"/>
              <a:gd name="connsiteX117" fmla="*/ 157024 w 672640"/>
              <a:gd name="connsiteY117" fmla="*/ 56108 h 672771"/>
              <a:gd name="connsiteX118" fmla="*/ 148089 w 672640"/>
              <a:gd name="connsiteY118" fmla="*/ 75292 h 672771"/>
              <a:gd name="connsiteX119" fmla="*/ 145724 w 672640"/>
              <a:gd name="connsiteY119" fmla="*/ 78577 h 672771"/>
              <a:gd name="connsiteX120" fmla="*/ 148089 w 672640"/>
              <a:gd name="connsiteY120" fmla="*/ 81862 h 672771"/>
              <a:gd name="connsiteX121" fmla="*/ 157024 w 672640"/>
              <a:gd name="connsiteY121" fmla="*/ 101048 h 672771"/>
              <a:gd name="connsiteX122" fmla="*/ 148089 w 672640"/>
              <a:gd name="connsiteY122" fmla="*/ 120232 h 672771"/>
              <a:gd name="connsiteX123" fmla="*/ 145724 w 672640"/>
              <a:gd name="connsiteY123" fmla="*/ 123517 h 672771"/>
              <a:gd name="connsiteX124" fmla="*/ 134555 w 672640"/>
              <a:gd name="connsiteY124" fmla="*/ 134686 h 672771"/>
              <a:gd name="connsiteX125" fmla="*/ 123386 w 672640"/>
              <a:gd name="connsiteY125" fmla="*/ 123517 h 672771"/>
              <a:gd name="connsiteX126" fmla="*/ 132321 w 672640"/>
              <a:gd name="connsiteY126" fmla="*/ 104333 h 672771"/>
              <a:gd name="connsiteX127" fmla="*/ 134686 w 672640"/>
              <a:gd name="connsiteY127" fmla="*/ 101048 h 672771"/>
              <a:gd name="connsiteX128" fmla="*/ 132321 w 672640"/>
              <a:gd name="connsiteY128" fmla="*/ 97762 h 672771"/>
              <a:gd name="connsiteX129" fmla="*/ 123386 w 672640"/>
              <a:gd name="connsiteY129" fmla="*/ 78577 h 672771"/>
              <a:gd name="connsiteX130" fmla="*/ 132321 w 672640"/>
              <a:gd name="connsiteY130" fmla="*/ 59393 h 672771"/>
              <a:gd name="connsiteX131" fmla="*/ 134686 w 672640"/>
              <a:gd name="connsiteY131" fmla="*/ 56108 h 672771"/>
              <a:gd name="connsiteX132" fmla="*/ 145855 w 672640"/>
              <a:gd name="connsiteY132" fmla="*/ 44939 h 672771"/>
              <a:gd name="connsiteX133" fmla="*/ 538218 w 672640"/>
              <a:gd name="connsiteY133" fmla="*/ 0 h 672771"/>
              <a:gd name="connsiteX134" fmla="*/ 549387 w 672640"/>
              <a:gd name="connsiteY134" fmla="*/ 11169 h 672771"/>
              <a:gd name="connsiteX135" fmla="*/ 540452 w 672640"/>
              <a:gd name="connsiteY135" fmla="*/ 30353 h 672771"/>
              <a:gd name="connsiteX136" fmla="*/ 538087 w 672640"/>
              <a:gd name="connsiteY136" fmla="*/ 33638 h 672771"/>
              <a:gd name="connsiteX137" fmla="*/ 540452 w 672640"/>
              <a:gd name="connsiteY137" fmla="*/ 36923 h 672771"/>
              <a:gd name="connsiteX138" fmla="*/ 549387 w 672640"/>
              <a:gd name="connsiteY138" fmla="*/ 56109 h 672771"/>
              <a:gd name="connsiteX139" fmla="*/ 540452 w 672640"/>
              <a:gd name="connsiteY139" fmla="*/ 75293 h 672771"/>
              <a:gd name="connsiteX140" fmla="*/ 538087 w 672640"/>
              <a:gd name="connsiteY140" fmla="*/ 78578 h 672771"/>
              <a:gd name="connsiteX141" fmla="*/ 526918 w 672640"/>
              <a:gd name="connsiteY141" fmla="*/ 89747 h 672771"/>
              <a:gd name="connsiteX142" fmla="*/ 515749 w 672640"/>
              <a:gd name="connsiteY142" fmla="*/ 78578 h 672771"/>
              <a:gd name="connsiteX143" fmla="*/ 524684 w 672640"/>
              <a:gd name="connsiteY143" fmla="*/ 59394 h 672771"/>
              <a:gd name="connsiteX144" fmla="*/ 527049 w 672640"/>
              <a:gd name="connsiteY144" fmla="*/ 56109 h 672771"/>
              <a:gd name="connsiteX145" fmla="*/ 524684 w 672640"/>
              <a:gd name="connsiteY145" fmla="*/ 52823 h 672771"/>
              <a:gd name="connsiteX146" fmla="*/ 515749 w 672640"/>
              <a:gd name="connsiteY146" fmla="*/ 33638 h 672771"/>
              <a:gd name="connsiteX147" fmla="*/ 524684 w 672640"/>
              <a:gd name="connsiteY147" fmla="*/ 14454 h 672771"/>
              <a:gd name="connsiteX148" fmla="*/ 527049 w 672640"/>
              <a:gd name="connsiteY148" fmla="*/ 11169 h 672771"/>
              <a:gd name="connsiteX149" fmla="*/ 538218 w 672640"/>
              <a:gd name="connsiteY149" fmla="*/ 0 h 672771"/>
              <a:gd name="connsiteX150" fmla="*/ 280409 w 672640"/>
              <a:gd name="connsiteY150" fmla="*/ 0 h 672771"/>
              <a:gd name="connsiteX151" fmla="*/ 291578 w 672640"/>
              <a:gd name="connsiteY151" fmla="*/ 11169 h 672771"/>
              <a:gd name="connsiteX152" fmla="*/ 282643 w 672640"/>
              <a:gd name="connsiteY152" fmla="*/ 30353 h 672771"/>
              <a:gd name="connsiteX153" fmla="*/ 280278 w 672640"/>
              <a:gd name="connsiteY153" fmla="*/ 33638 h 672771"/>
              <a:gd name="connsiteX154" fmla="*/ 282643 w 672640"/>
              <a:gd name="connsiteY154" fmla="*/ 36923 h 672771"/>
              <a:gd name="connsiteX155" fmla="*/ 291578 w 672640"/>
              <a:gd name="connsiteY155" fmla="*/ 56109 h 672771"/>
              <a:gd name="connsiteX156" fmla="*/ 282643 w 672640"/>
              <a:gd name="connsiteY156" fmla="*/ 75293 h 672771"/>
              <a:gd name="connsiteX157" fmla="*/ 280278 w 672640"/>
              <a:gd name="connsiteY157" fmla="*/ 78578 h 672771"/>
              <a:gd name="connsiteX158" fmla="*/ 269109 w 672640"/>
              <a:gd name="connsiteY158" fmla="*/ 89747 h 672771"/>
              <a:gd name="connsiteX159" fmla="*/ 257940 w 672640"/>
              <a:gd name="connsiteY159" fmla="*/ 78578 h 672771"/>
              <a:gd name="connsiteX160" fmla="*/ 266875 w 672640"/>
              <a:gd name="connsiteY160" fmla="*/ 59394 h 672771"/>
              <a:gd name="connsiteX161" fmla="*/ 269240 w 672640"/>
              <a:gd name="connsiteY161" fmla="*/ 56109 h 672771"/>
              <a:gd name="connsiteX162" fmla="*/ 266875 w 672640"/>
              <a:gd name="connsiteY162" fmla="*/ 52823 h 672771"/>
              <a:gd name="connsiteX163" fmla="*/ 257940 w 672640"/>
              <a:gd name="connsiteY163" fmla="*/ 33638 h 672771"/>
              <a:gd name="connsiteX164" fmla="*/ 266875 w 672640"/>
              <a:gd name="connsiteY164" fmla="*/ 14454 h 672771"/>
              <a:gd name="connsiteX165" fmla="*/ 269240 w 672640"/>
              <a:gd name="connsiteY165" fmla="*/ 11169 h 672771"/>
              <a:gd name="connsiteX166" fmla="*/ 280409 w 672640"/>
              <a:gd name="connsiteY166" fmla="*/ 0 h 6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672640" h="672771">
                <a:moveTo>
                  <a:pt x="336386" y="432965"/>
                </a:moveTo>
                <a:lnTo>
                  <a:pt x="254786" y="527179"/>
                </a:lnTo>
                <a:lnTo>
                  <a:pt x="417985" y="527179"/>
                </a:lnTo>
                <a:close/>
                <a:moveTo>
                  <a:pt x="282511" y="336517"/>
                </a:moveTo>
                <a:lnTo>
                  <a:pt x="336386" y="398801"/>
                </a:lnTo>
                <a:lnTo>
                  <a:pt x="390260" y="336517"/>
                </a:lnTo>
                <a:close/>
                <a:moveTo>
                  <a:pt x="583156" y="246901"/>
                </a:moveTo>
                <a:lnTo>
                  <a:pt x="583156" y="291709"/>
                </a:lnTo>
                <a:lnTo>
                  <a:pt x="594325" y="291709"/>
                </a:lnTo>
                <a:cubicBezTo>
                  <a:pt x="612853" y="291709"/>
                  <a:pt x="627964" y="276598"/>
                  <a:pt x="627964" y="258070"/>
                </a:cubicBezTo>
                <a:lnTo>
                  <a:pt x="627964" y="246901"/>
                </a:lnTo>
                <a:close/>
                <a:moveTo>
                  <a:pt x="515879" y="246901"/>
                </a:moveTo>
                <a:lnTo>
                  <a:pt x="515879" y="291709"/>
                </a:lnTo>
                <a:lnTo>
                  <a:pt x="560687" y="291709"/>
                </a:lnTo>
                <a:lnTo>
                  <a:pt x="560687" y="246901"/>
                </a:lnTo>
                <a:close/>
                <a:moveTo>
                  <a:pt x="448602" y="246901"/>
                </a:moveTo>
                <a:lnTo>
                  <a:pt x="448602" y="291709"/>
                </a:lnTo>
                <a:lnTo>
                  <a:pt x="493409" y="291709"/>
                </a:lnTo>
                <a:lnTo>
                  <a:pt x="493409" y="246901"/>
                </a:lnTo>
                <a:close/>
                <a:moveTo>
                  <a:pt x="381325" y="246901"/>
                </a:moveTo>
                <a:lnTo>
                  <a:pt x="381325" y="291709"/>
                </a:lnTo>
                <a:lnTo>
                  <a:pt x="426132" y="291709"/>
                </a:lnTo>
                <a:lnTo>
                  <a:pt x="426132" y="246901"/>
                </a:lnTo>
                <a:close/>
                <a:moveTo>
                  <a:pt x="246639" y="246901"/>
                </a:moveTo>
                <a:lnTo>
                  <a:pt x="246639" y="291709"/>
                </a:lnTo>
                <a:lnTo>
                  <a:pt x="291446" y="291709"/>
                </a:lnTo>
                <a:lnTo>
                  <a:pt x="291446" y="246901"/>
                </a:lnTo>
                <a:close/>
                <a:moveTo>
                  <a:pt x="179493" y="246901"/>
                </a:moveTo>
                <a:lnTo>
                  <a:pt x="179493" y="291709"/>
                </a:lnTo>
                <a:lnTo>
                  <a:pt x="224301" y="291709"/>
                </a:lnTo>
                <a:lnTo>
                  <a:pt x="224301" y="246901"/>
                </a:lnTo>
                <a:close/>
                <a:moveTo>
                  <a:pt x="112084" y="246901"/>
                </a:moveTo>
                <a:lnTo>
                  <a:pt x="112084" y="291709"/>
                </a:lnTo>
                <a:lnTo>
                  <a:pt x="156892" y="291709"/>
                </a:lnTo>
                <a:lnTo>
                  <a:pt x="156892" y="246901"/>
                </a:lnTo>
                <a:close/>
                <a:moveTo>
                  <a:pt x="44939" y="246901"/>
                </a:moveTo>
                <a:lnTo>
                  <a:pt x="44939" y="258070"/>
                </a:lnTo>
                <a:cubicBezTo>
                  <a:pt x="44939" y="276598"/>
                  <a:pt x="60050" y="291709"/>
                  <a:pt x="78577" y="291709"/>
                </a:cubicBezTo>
                <a:lnTo>
                  <a:pt x="89746" y="291709"/>
                </a:lnTo>
                <a:lnTo>
                  <a:pt x="89746" y="246901"/>
                </a:lnTo>
                <a:close/>
                <a:moveTo>
                  <a:pt x="313916" y="246770"/>
                </a:moveTo>
                <a:lnTo>
                  <a:pt x="313916" y="291578"/>
                </a:lnTo>
                <a:lnTo>
                  <a:pt x="358724" y="291578"/>
                </a:lnTo>
                <a:lnTo>
                  <a:pt x="358724" y="246770"/>
                </a:lnTo>
                <a:close/>
                <a:moveTo>
                  <a:pt x="235207" y="157155"/>
                </a:moveTo>
                <a:lnTo>
                  <a:pt x="302484" y="157155"/>
                </a:lnTo>
                <a:cubicBezTo>
                  <a:pt x="314836" y="157286"/>
                  <a:pt x="324954" y="167272"/>
                  <a:pt x="324954" y="179624"/>
                </a:cubicBezTo>
                <a:lnTo>
                  <a:pt x="324954" y="224432"/>
                </a:lnTo>
                <a:lnTo>
                  <a:pt x="347423" y="224432"/>
                </a:lnTo>
                <a:lnTo>
                  <a:pt x="347423" y="201962"/>
                </a:lnTo>
                <a:cubicBezTo>
                  <a:pt x="347555" y="189610"/>
                  <a:pt x="357541" y="179493"/>
                  <a:pt x="369893" y="179493"/>
                </a:cubicBezTo>
                <a:lnTo>
                  <a:pt x="437170" y="179493"/>
                </a:lnTo>
                <a:cubicBezTo>
                  <a:pt x="449522" y="179624"/>
                  <a:pt x="459639" y="189610"/>
                  <a:pt x="459639" y="201962"/>
                </a:cubicBezTo>
                <a:lnTo>
                  <a:pt x="459639" y="224432"/>
                </a:lnTo>
                <a:lnTo>
                  <a:pt x="482109" y="224432"/>
                </a:lnTo>
                <a:lnTo>
                  <a:pt x="482109" y="179624"/>
                </a:lnTo>
                <a:cubicBezTo>
                  <a:pt x="482240" y="167272"/>
                  <a:pt x="492227" y="157155"/>
                  <a:pt x="504579" y="157155"/>
                </a:cubicBezTo>
                <a:lnTo>
                  <a:pt x="571856" y="157155"/>
                </a:lnTo>
                <a:cubicBezTo>
                  <a:pt x="584207" y="157286"/>
                  <a:pt x="594325" y="167272"/>
                  <a:pt x="594325" y="179624"/>
                </a:cubicBezTo>
                <a:lnTo>
                  <a:pt x="594325" y="224432"/>
                </a:lnTo>
                <a:lnTo>
                  <a:pt x="639133" y="224432"/>
                </a:lnTo>
                <a:cubicBezTo>
                  <a:pt x="657660" y="224432"/>
                  <a:pt x="672772" y="239411"/>
                  <a:pt x="672640" y="258070"/>
                </a:cubicBezTo>
                <a:cubicBezTo>
                  <a:pt x="672640" y="301301"/>
                  <a:pt x="637556" y="336517"/>
                  <a:pt x="594194" y="336517"/>
                </a:cubicBezTo>
                <a:lnTo>
                  <a:pt x="419956" y="336517"/>
                </a:lnTo>
                <a:lnTo>
                  <a:pt x="351234" y="415883"/>
                </a:lnTo>
                <a:lnTo>
                  <a:pt x="554511" y="650433"/>
                </a:lnTo>
                <a:lnTo>
                  <a:pt x="571856" y="650433"/>
                </a:lnTo>
                <a:cubicBezTo>
                  <a:pt x="578032" y="650433"/>
                  <a:pt x="583025" y="655426"/>
                  <a:pt x="583025" y="661602"/>
                </a:cubicBezTo>
                <a:cubicBezTo>
                  <a:pt x="583025" y="667778"/>
                  <a:pt x="578032" y="672771"/>
                  <a:pt x="571856" y="672771"/>
                </a:cubicBezTo>
                <a:lnTo>
                  <a:pt x="515748" y="672771"/>
                </a:lnTo>
                <a:cubicBezTo>
                  <a:pt x="509572" y="672771"/>
                  <a:pt x="504579" y="667778"/>
                  <a:pt x="504579" y="661602"/>
                </a:cubicBezTo>
                <a:cubicBezTo>
                  <a:pt x="504579" y="655426"/>
                  <a:pt x="509572" y="650433"/>
                  <a:pt x="515748" y="650433"/>
                </a:cubicBezTo>
                <a:lnTo>
                  <a:pt x="524814" y="650433"/>
                </a:lnTo>
                <a:lnTo>
                  <a:pt x="437039" y="549123"/>
                </a:lnTo>
                <a:cubicBezTo>
                  <a:pt x="436382" y="549254"/>
                  <a:pt x="435725" y="549386"/>
                  <a:pt x="434936" y="549517"/>
                </a:cubicBezTo>
                <a:lnTo>
                  <a:pt x="237835" y="549517"/>
                </a:lnTo>
                <a:cubicBezTo>
                  <a:pt x="237178" y="549517"/>
                  <a:pt x="236390" y="549386"/>
                  <a:pt x="235733" y="549123"/>
                </a:cubicBezTo>
                <a:lnTo>
                  <a:pt x="147957" y="650433"/>
                </a:lnTo>
                <a:lnTo>
                  <a:pt x="157023" y="650433"/>
                </a:lnTo>
                <a:cubicBezTo>
                  <a:pt x="163199" y="650433"/>
                  <a:pt x="168193" y="655426"/>
                  <a:pt x="168193" y="661602"/>
                </a:cubicBezTo>
                <a:cubicBezTo>
                  <a:pt x="168193" y="667778"/>
                  <a:pt x="163199" y="672771"/>
                  <a:pt x="157023" y="672771"/>
                </a:cubicBezTo>
                <a:lnTo>
                  <a:pt x="100915" y="672771"/>
                </a:lnTo>
                <a:cubicBezTo>
                  <a:pt x="94739" y="672771"/>
                  <a:pt x="89746" y="667778"/>
                  <a:pt x="89746" y="661602"/>
                </a:cubicBezTo>
                <a:cubicBezTo>
                  <a:pt x="89746" y="655426"/>
                  <a:pt x="94739" y="650433"/>
                  <a:pt x="100915" y="650433"/>
                </a:cubicBezTo>
                <a:lnTo>
                  <a:pt x="118260" y="650433"/>
                </a:lnTo>
                <a:lnTo>
                  <a:pt x="321406" y="415883"/>
                </a:lnTo>
                <a:lnTo>
                  <a:pt x="252683" y="336517"/>
                </a:lnTo>
                <a:lnTo>
                  <a:pt x="78446" y="336517"/>
                </a:lnTo>
                <a:cubicBezTo>
                  <a:pt x="35215" y="336517"/>
                  <a:pt x="0" y="301433"/>
                  <a:pt x="0" y="258070"/>
                </a:cubicBezTo>
                <a:cubicBezTo>
                  <a:pt x="0" y="239411"/>
                  <a:pt x="15111" y="224432"/>
                  <a:pt x="33638" y="224432"/>
                </a:cubicBezTo>
                <a:lnTo>
                  <a:pt x="78446" y="224432"/>
                </a:lnTo>
                <a:lnTo>
                  <a:pt x="78446" y="201962"/>
                </a:lnTo>
                <a:cubicBezTo>
                  <a:pt x="78577" y="189610"/>
                  <a:pt x="88564" y="179493"/>
                  <a:pt x="100915" y="179493"/>
                </a:cubicBezTo>
                <a:lnTo>
                  <a:pt x="167798" y="179493"/>
                </a:lnTo>
                <a:cubicBezTo>
                  <a:pt x="180150" y="179624"/>
                  <a:pt x="190268" y="189610"/>
                  <a:pt x="190268" y="201962"/>
                </a:cubicBezTo>
                <a:lnTo>
                  <a:pt x="190268" y="224432"/>
                </a:lnTo>
                <a:lnTo>
                  <a:pt x="212737" y="224432"/>
                </a:lnTo>
                <a:lnTo>
                  <a:pt x="212737" y="179624"/>
                </a:lnTo>
                <a:cubicBezTo>
                  <a:pt x="212869" y="167272"/>
                  <a:pt x="222855" y="157155"/>
                  <a:pt x="235207" y="157155"/>
                </a:cubicBezTo>
                <a:close/>
                <a:moveTo>
                  <a:pt x="414964" y="44939"/>
                </a:moveTo>
                <a:cubicBezTo>
                  <a:pt x="421140" y="44939"/>
                  <a:pt x="426133" y="49932"/>
                  <a:pt x="426133" y="56108"/>
                </a:cubicBezTo>
                <a:cubicBezTo>
                  <a:pt x="426002" y="63466"/>
                  <a:pt x="422848" y="70430"/>
                  <a:pt x="417198" y="75292"/>
                </a:cubicBezTo>
                <a:cubicBezTo>
                  <a:pt x="414833" y="77657"/>
                  <a:pt x="414833" y="77789"/>
                  <a:pt x="414833" y="78577"/>
                </a:cubicBezTo>
                <a:cubicBezTo>
                  <a:pt x="414833" y="79497"/>
                  <a:pt x="414833" y="79497"/>
                  <a:pt x="417198" y="81862"/>
                </a:cubicBezTo>
                <a:cubicBezTo>
                  <a:pt x="422848" y="86724"/>
                  <a:pt x="426133" y="93688"/>
                  <a:pt x="426133" y="101048"/>
                </a:cubicBezTo>
                <a:cubicBezTo>
                  <a:pt x="426133" y="108406"/>
                  <a:pt x="422848" y="115502"/>
                  <a:pt x="417198" y="120232"/>
                </a:cubicBezTo>
                <a:cubicBezTo>
                  <a:pt x="414833" y="122597"/>
                  <a:pt x="414833" y="122729"/>
                  <a:pt x="414833" y="123517"/>
                </a:cubicBezTo>
                <a:cubicBezTo>
                  <a:pt x="414833" y="129693"/>
                  <a:pt x="409839" y="134686"/>
                  <a:pt x="403664" y="134686"/>
                </a:cubicBezTo>
                <a:cubicBezTo>
                  <a:pt x="397488" y="134686"/>
                  <a:pt x="392495" y="129693"/>
                  <a:pt x="392495" y="123517"/>
                </a:cubicBezTo>
                <a:cubicBezTo>
                  <a:pt x="392495" y="116159"/>
                  <a:pt x="395780" y="109194"/>
                  <a:pt x="401430" y="104333"/>
                </a:cubicBezTo>
                <a:cubicBezTo>
                  <a:pt x="403795" y="101967"/>
                  <a:pt x="403795" y="101836"/>
                  <a:pt x="403795" y="101048"/>
                </a:cubicBezTo>
                <a:cubicBezTo>
                  <a:pt x="403795" y="100258"/>
                  <a:pt x="403795" y="100127"/>
                  <a:pt x="401430" y="97762"/>
                </a:cubicBezTo>
                <a:cubicBezTo>
                  <a:pt x="395780" y="92900"/>
                  <a:pt x="392495" y="85936"/>
                  <a:pt x="392495" y="78577"/>
                </a:cubicBezTo>
                <a:cubicBezTo>
                  <a:pt x="392495" y="71219"/>
                  <a:pt x="395780" y="64123"/>
                  <a:pt x="401430" y="59393"/>
                </a:cubicBezTo>
                <a:cubicBezTo>
                  <a:pt x="403795" y="57027"/>
                  <a:pt x="403795" y="56896"/>
                  <a:pt x="403795" y="56108"/>
                </a:cubicBezTo>
                <a:cubicBezTo>
                  <a:pt x="403795" y="49932"/>
                  <a:pt x="408788" y="44939"/>
                  <a:pt x="414964" y="44939"/>
                </a:cubicBezTo>
                <a:close/>
                <a:moveTo>
                  <a:pt x="145855" y="44939"/>
                </a:moveTo>
                <a:cubicBezTo>
                  <a:pt x="152031" y="44939"/>
                  <a:pt x="157024" y="49932"/>
                  <a:pt x="157024" y="56108"/>
                </a:cubicBezTo>
                <a:cubicBezTo>
                  <a:pt x="156893" y="63466"/>
                  <a:pt x="153739" y="70430"/>
                  <a:pt x="148089" y="75292"/>
                </a:cubicBezTo>
                <a:cubicBezTo>
                  <a:pt x="145724" y="77657"/>
                  <a:pt x="145724" y="77789"/>
                  <a:pt x="145724" y="78577"/>
                </a:cubicBezTo>
                <a:cubicBezTo>
                  <a:pt x="145724" y="79497"/>
                  <a:pt x="145724" y="79497"/>
                  <a:pt x="148089" y="81862"/>
                </a:cubicBezTo>
                <a:cubicBezTo>
                  <a:pt x="153739" y="86724"/>
                  <a:pt x="157024" y="93688"/>
                  <a:pt x="157024" y="101048"/>
                </a:cubicBezTo>
                <a:cubicBezTo>
                  <a:pt x="157024" y="108406"/>
                  <a:pt x="153739" y="115502"/>
                  <a:pt x="148089" y="120232"/>
                </a:cubicBezTo>
                <a:cubicBezTo>
                  <a:pt x="145724" y="122597"/>
                  <a:pt x="145724" y="122729"/>
                  <a:pt x="145724" y="123517"/>
                </a:cubicBezTo>
                <a:cubicBezTo>
                  <a:pt x="145724" y="129693"/>
                  <a:pt x="140730" y="134686"/>
                  <a:pt x="134555" y="134686"/>
                </a:cubicBezTo>
                <a:cubicBezTo>
                  <a:pt x="128379" y="134686"/>
                  <a:pt x="123386" y="129693"/>
                  <a:pt x="123386" y="123517"/>
                </a:cubicBezTo>
                <a:cubicBezTo>
                  <a:pt x="123386" y="116159"/>
                  <a:pt x="126671" y="109194"/>
                  <a:pt x="132321" y="104333"/>
                </a:cubicBezTo>
                <a:cubicBezTo>
                  <a:pt x="134686" y="101967"/>
                  <a:pt x="134686" y="101836"/>
                  <a:pt x="134686" y="101048"/>
                </a:cubicBezTo>
                <a:cubicBezTo>
                  <a:pt x="134686" y="100258"/>
                  <a:pt x="134686" y="100127"/>
                  <a:pt x="132321" y="97762"/>
                </a:cubicBezTo>
                <a:cubicBezTo>
                  <a:pt x="126671" y="92900"/>
                  <a:pt x="123386" y="85936"/>
                  <a:pt x="123386" y="78577"/>
                </a:cubicBezTo>
                <a:cubicBezTo>
                  <a:pt x="123386" y="71219"/>
                  <a:pt x="126671" y="64123"/>
                  <a:pt x="132321" y="59393"/>
                </a:cubicBezTo>
                <a:cubicBezTo>
                  <a:pt x="134686" y="57027"/>
                  <a:pt x="134686" y="56896"/>
                  <a:pt x="134686" y="56108"/>
                </a:cubicBezTo>
                <a:cubicBezTo>
                  <a:pt x="134686" y="49932"/>
                  <a:pt x="139679" y="44939"/>
                  <a:pt x="145855" y="44939"/>
                </a:cubicBezTo>
                <a:close/>
                <a:moveTo>
                  <a:pt x="538218" y="0"/>
                </a:moveTo>
                <a:cubicBezTo>
                  <a:pt x="544394" y="0"/>
                  <a:pt x="549387" y="4993"/>
                  <a:pt x="549387" y="11169"/>
                </a:cubicBezTo>
                <a:cubicBezTo>
                  <a:pt x="549256" y="18527"/>
                  <a:pt x="546102" y="25623"/>
                  <a:pt x="540452" y="30353"/>
                </a:cubicBezTo>
                <a:cubicBezTo>
                  <a:pt x="538087" y="32718"/>
                  <a:pt x="538087" y="32850"/>
                  <a:pt x="538087" y="33638"/>
                </a:cubicBezTo>
                <a:cubicBezTo>
                  <a:pt x="538087" y="34558"/>
                  <a:pt x="538087" y="34558"/>
                  <a:pt x="540452" y="36923"/>
                </a:cubicBezTo>
                <a:cubicBezTo>
                  <a:pt x="546102" y="41785"/>
                  <a:pt x="549387" y="48749"/>
                  <a:pt x="549387" y="56109"/>
                </a:cubicBezTo>
                <a:cubicBezTo>
                  <a:pt x="549387" y="63467"/>
                  <a:pt x="546102" y="70563"/>
                  <a:pt x="540452" y="75293"/>
                </a:cubicBezTo>
                <a:cubicBezTo>
                  <a:pt x="538087" y="77658"/>
                  <a:pt x="538087" y="77790"/>
                  <a:pt x="538087" y="78578"/>
                </a:cubicBezTo>
                <a:cubicBezTo>
                  <a:pt x="538087" y="84754"/>
                  <a:pt x="533093" y="89747"/>
                  <a:pt x="526918" y="89747"/>
                </a:cubicBezTo>
                <a:cubicBezTo>
                  <a:pt x="520742" y="89747"/>
                  <a:pt x="515749" y="84754"/>
                  <a:pt x="515749" y="78578"/>
                </a:cubicBezTo>
                <a:cubicBezTo>
                  <a:pt x="515880" y="71220"/>
                  <a:pt x="519034" y="64255"/>
                  <a:pt x="524684" y="59394"/>
                </a:cubicBezTo>
                <a:cubicBezTo>
                  <a:pt x="527049" y="57028"/>
                  <a:pt x="527049" y="56897"/>
                  <a:pt x="527049" y="56109"/>
                </a:cubicBezTo>
                <a:cubicBezTo>
                  <a:pt x="527049" y="55319"/>
                  <a:pt x="527049" y="55188"/>
                  <a:pt x="524684" y="52823"/>
                </a:cubicBezTo>
                <a:cubicBezTo>
                  <a:pt x="519034" y="47961"/>
                  <a:pt x="515749" y="40997"/>
                  <a:pt x="515749" y="33638"/>
                </a:cubicBezTo>
                <a:cubicBezTo>
                  <a:pt x="515880" y="26280"/>
                  <a:pt x="519034" y="19315"/>
                  <a:pt x="524684" y="14454"/>
                </a:cubicBezTo>
                <a:cubicBezTo>
                  <a:pt x="527049" y="12088"/>
                  <a:pt x="527049" y="11957"/>
                  <a:pt x="527049" y="11169"/>
                </a:cubicBezTo>
                <a:cubicBezTo>
                  <a:pt x="527049" y="4993"/>
                  <a:pt x="532042" y="0"/>
                  <a:pt x="538218" y="0"/>
                </a:cubicBezTo>
                <a:close/>
                <a:moveTo>
                  <a:pt x="280409" y="0"/>
                </a:moveTo>
                <a:cubicBezTo>
                  <a:pt x="286585" y="0"/>
                  <a:pt x="291578" y="4993"/>
                  <a:pt x="291578" y="11169"/>
                </a:cubicBezTo>
                <a:cubicBezTo>
                  <a:pt x="291447" y="18527"/>
                  <a:pt x="288293" y="25491"/>
                  <a:pt x="282643" y="30353"/>
                </a:cubicBezTo>
                <a:cubicBezTo>
                  <a:pt x="280278" y="32718"/>
                  <a:pt x="280278" y="32850"/>
                  <a:pt x="280278" y="33638"/>
                </a:cubicBezTo>
                <a:cubicBezTo>
                  <a:pt x="280278" y="34427"/>
                  <a:pt x="280278" y="34558"/>
                  <a:pt x="282643" y="36923"/>
                </a:cubicBezTo>
                <a:cubicBezTo>
                  <a:pt x="288293" y="41785"/>
                  <a:pt x="291578" y="48749"/>
                  <a:pt x="291578" y="56109"/>
                </a:cubicBezTo>
                <a:cubicBezTo>
                  <a:pt x="291578" y="63467"/>
                  <a:pt x="288293" y="70563"/>
                  <a:pt x="282643" y="75293"/>
                </a:cubicBezTo>
                <a:cubicBezTo>
                  <a:pt x="280278" y="77658"/>
                  <a:pt x="280278" y="77790"/>
                  <a:pt x="280278" y="78578"/>
                </a:cubicBezTo>
                <a:cubicBezTo>
                  <a:pt x="280278" y="84754"/>
                  <a:pt x="275284" y="89747"/>
                  <a:pt x="269109" y="89747"/>
                </a:cubicBezTo>
                <a:cubicBezTo>
                  <a:pt x="262933" y="89747"/>
                  <a:pt x="257940" y="84754"/>
                  <a:pt x="257940" y="78578"/>
                </a:cubicBezTo>
                <a:cubicBezTo>
                  <a:pt x="257940" y="71220"/>
                  <a:pt x="261225" y="64255"/>
                  <a:pt x="266875" y="59394"/>
                </a:cubicBezTo>
                <a:cubicBezTo>
                  <a:pt x="269240" y="57028"/>
                  <a:pt x="269240" y="57028"/>
                  <a:pt x="269240" y="56109"/>
                </a:cubicBezTo>
                <a:cubicBezTo>
                  <a:pt x="269240" y="55188"/>
                  <a:pt x="269240" y="55056"/>
                  <a:pt x="266875" y="52823"/>
                </a:cubicBezTo>
                <a:cubicBezTo>
                  <a:pt x="261225" y="47961"/>
                  <a:pt x="257940" y="40997"/>
                  <a:pt x="257940" y="33638"/>
                </a:cubicBezTo>
                <a:cubicBezTo>
                  <a:pt x="258071" y="26280"/>
                  <a:pt x="261225" y="19184"/>
                  <a:pt x="266875" y="14454"/>
                </a:cubicBezTo>
                <a:cubicBezTo>
                  <a:pt x="269240" y="12088"/>
                  <a:pt x="269240" y="11957"/>
                  <a:pt x="269240" y="11169"/>
                </a:cubicBezTo>
                <a:cubicBezTo>
                  <a:pt x="269240" y="4993"/>
                  <a:pt x="274233" y="0"/>
                  <a:pt x="280409" y="0"/>
                </a:cubicBezTo>
                <a:close/>
              </a:path>
            </a:pathLst>
          </a:custGeom>
          <a:solidFill>
            <a:schemeClr val="accent6">
              <a:lumMod val="50000"/>
            </a:schemeClr>
          </a:solidFill>
          <a:ln w="9525" cap="flat">
            <a:noFill/>
            <a:prstDash val="solid"/>
            <a:miter/>
          </a:ln>
        </p:spPr>
        <p:txBody>
          <a:bodyPr rtlCol="0" anchor="ctr"/>
          <a:lstStyle/>
          <a:p>
            <a:pPr defTabSz="685800"/>
            <a:endParaRPr lang="ja-JP" altLang="en-US" sz="1350">
              <a:solidFill>
                <a:prstClr val="black"/>
              </a:solidFill>
              <a:latin typeface="Arial" panose="020B0604020202090204" pitchFamily="34" charset="0"/>
              <a:ea typeface="Arial" panose="020B0604020202090204" pitchFamily="34" charset="0"/>
            </a:endParaRPr>
          </a:p>
        </p:txBody>
      </p:sp>
      <p:sp>
        <p:nvSpPr>
          <p:cNvPr id="30" name="フリーフォーム: 図形 13"/>
          <p:cNvSpPr>
            <a:spLocks noChangeAspect="1"/>
          </p:cNvSpPr>
          <p:nvPr/>
        </p:nvSpPr>
        <p:spPr>
          <a:xfrm>
            <a:off x="416751" y="3428011"/>
            <a:ext cx="575021" cy="470898"/>
          </a:xfrm>
          <a:custGeom>
            <a:avLst/>
            <a:gdLst>
              <a:gd name="connsiteX0" fmla="*/ 1381001 w 1572137"/>
              <a:gd name="connsiteY0" fmla="*/ 854120 h 1287458"/>
              <a:gd name="connsiteX1" fmla="*/ 1338118 w 1572137"/>
              <a:gd name="connsiteY1" fmla="*/ 1014364 h 1287458"/>
              <a:gd name="connsiteX2" fmla="*/ 1516419 w 1572137"/>
              <a:gd name="connsiteY2" fmla="*/ 867661 h 1287458"/>
              <a:gd name="connsiteX3" fmla="*/ 1516419 w 1572137"/>
              <a:gd name="connsiteY3" fmla="*/ 858634 h 1287458"/>
              <a:gd name="connsiteX4" fmla="*/ 1502877 w 1572137"/>
              <a:gd name="connsiteY4" fmla="*/ 854120 h 1287458"/>
              <a:gd name="connsiteX5" fmla="*/ 642972 w 1572137"/>
              <a:gd name="connsiteY5" fmla="*/ 739014 h 1287458"/>
              <a:gd name="connsiteX6" fmla="*/ 1369716 w 1572137"/>
              <a:gd name="connsiteY6" fmla="*/ 739014 h 1287458"/>
              <a:gd name="connsiteX7" fmla="*/ 1387772 w 1572137"/>
              <a:gd name="connsiteY7" fmla="*/ 757070 h 1287458"/>
              <a:gd name="connsiteX8" fmla="*/ 1385515 w 1572137"/>
              <a:gd name="connsiteY8" fmla="*/ 799952 h 1287458"/>
              <a:gd name="connsiteX9" fmla="*/ 1502877 w 1572137"/>
              <a:gd name="connsiteY9" fmla="*/ 799952 h 1287458"/>
              <a:gd name="connsiteX10" fmla="*/ 1561558 w 1572137"/>
              <a:gd name="connsiteY10" fmla="*/ 829293 h 1287458"/>
              <a:gd name="connsiteX11" fmla="*/ 1568329 w 1572137"/>
              <a:gd name="connsiteY11" fmla="*/ 887974 h 1287458"/>
              <a:gd name="connsiteX12" fmla="*/ 1311035 w 1572137"/>
              <a:gd name="connsiteY12" fmla="*/ 1070789 h 1287458"/>
              <a:gd name="connsiteX13" fmla="*/ 1130477 w 1572137"/>
              <a:gd name="connsiteY13" fmla="*/ 1217492 h 1287458"/>
              <a:gd name="connsiteX14" fmla="*/ 1351660 w 1572137"/>
              <a:gd name="connsiteY14" fmla="*/ 1217492 h 1287458"/>
              <a:gd name="connsiteX15" fmla="*/ 1387772 w 1572137"/>
              <a:gd name="connsiteY15" fmla="*/ 1242318 h 1287458"/>
              <a:gd name="connsiteX16" fmla="*/ 1394543 w 1572137"/>
              <a:gd name="connsiteY16" fmla="*/ 1262631 h 1287458"/>
              <a:gd name="connsiteX17" fmla="*/ 1376487 w 1572137"/>
              <a:gd name="connsiteY17" fmla="*/ 1287458 h 1287458"/>
              <a:gd name="connsiteX18" fmla="*/ 633945 w 1572137"/>
              <a:gd name="connsiteY18" fmla="*/ 1287458 h 1287458"/>
              <a:gd name="connsiteX19" fmla="*/ 618146 w 1572137"/>
              <a:gd name="connsiteY19" fmla="*/ 1260374 h 1287458"/>
              <a:gd name="connsiteX20" fmla="*/ 624917 w 1572137"/>
              <a:gd name="connsiteY20" fmla="*/ 1242318 h 1287458"/>
              <a:gd name="connsiteX21" fmla="*/ 661028 w 1572137"/>
              <a:gd name="connsiteY21" fmla="*/ 1217492 h 1287458"/>
              <a:gd name="connsiteX22" fmla="*/ 895753 w 1572137"/>
              <a:gd name="connsiteY22" fmla="*/ 1217492 h 1287458"/>
              <a:gd name="connsiteX23" fmla="*/ 624917 w 1572137"/>
              <a:gd name="connsiteY23" fmla="*/ 757070 h 1287458"/>
              <a:gd name="connsiteX24" fmla="*/ 642972 w 1572137"/>
              <a:gd name="connsiteY24" fmla="*/ 739014 h 1287458"/>
              <a:gd name="connsiteX25" fmla="*/ 994214 w 1572137"/>
              <a:gd name="connsiteY25" fmla="*/ 471000 h 1287458"/>
              <a:gd name="connsiteX26" fmla="*/ 1008602 w 1572137"/>
              <a:gd name="connsiteY26" fmla="*/ 474950 h 1287458"/>
              <a:gd name="connsiteX27" fmla="*/ 1010858 w 1572137"/>
              <a:gd name="connsiteY27" fmla="*/ 590055 h 1287458"/>
              <a:gd name="connsiteX28" fmla="*/ 1028915 w 1572137"/>
              <a:gd name="connsiteY28" fmla="*/ 691619 h 1287458"/>
              <a:gd name="connsiteX29" fmla="*/ 1026658 w 1572137"/>
              <a:gd name="connsiteY29" fmla="*/ 718702 h 1287458"/>
              <a:gd name="connsiteX30" fmla="*/ 1013116 w 1572137"/>
              <a:gd name="connsiteY30" fmla="*/ 723216 h 1287458"/>
              <a:gd name="connsiteX31" fmla="*/ 999574 w 1572137"/>
              <a:gd name="connsiteY31" fmla="*/ 716445 h 1287458"/>
              <a:gd name="connsiteX32" fmla="*/ 981518 w 1572137"/>
              <a:gd name="connsiteY32" fmla="*/ 565228 h 1287458"/>
              <a:gd name="connsiteX33" fmla="*/ 983775 w 1572137"/>
              <a:gd name="connsiteY33" fmla="*/ 504290 h 1287458"/>
              <a:gd name="connsiteX34" fmla="*/ 981518 w 1572137"/>
              <a:gd name="connsiteY34" fmla="*/ 477206 h 1287458"/>
              <a:gd name="connsiteX35" fmla="*/ 994214 w 1572137"/>
              <a:gd name="connsiteY35" fmla="*/ 471000 h 1287458"/>
              <a:gd name="connsiteX36" fmla="*/ 29773 w 1572137"/>
              <a:gd name="connsiteY36" fmla="*/ 371265 h 1287458"/>
              <a:gd name="connsiteX37" fmla="*/ 772003 w 1572137"/>
              <a:gd name="connsiteY37" fmla="*/ 371265 h 1287458"/>
              <a:gd name="connsiteX38" fmla="*/ 772003 w 1572137"/>
              <a:gd name="connsiteY38" fmla="*/ 445101 h 1287458"/>
              <a:gd name="connsiteX39" fmla="*/ 742231 w 1572137"/>
              <a:gd name="connsiteY39" fmla="*/ 445101 h 1287458"/>
              <a:gd name="connsiteX40" fmla="*/ 727344 w 1572137"/>
              <a:gd name="connsiteY40" fmla="*/ 459987 h 1287458"/>
              <a:gd name="connsiteX41" fmla="*/ 742231 w 1572137"/>
              <a:gd name="connsiteY41" fmla="*/ 474874 h 1287458"/>
              <a:gd name="connsiteX42" fmla="*/ 772003 w 1572137"/>
              <a:gd name="connsiteY42" fmla="*/ 474874 h 1287458"/>
              <a:gd name="connsiteX43" fmla="*/ 772003 w 1572137"/>
              <a:gd name="connsiteY43" fmla="*/ 504646 h 1287458"/>
              <a:gd name="connsiteX44" fmla="*/ 653211 w 1572137"/>
              <a:gd name="connsiteY44" fmla="*/ 504646 h 1287458"/>
              <a:gd name="connsiteX45" fmla="*/ 638324 w 1572137"/>
              <a:gd name="connsiteY45" fmla="*/ 519533 h 1287458"/>
              <a:gd name="connsiteX46" fmla="*/ 653211 w 1572137"/>
              <a:gd name="connsiteY46" fmla="*/ 534419 h 1287458"/>
              <a:gd name="connsiteX47" fmla="*/ 772003 w 1572137"/>
              <a:gd name="connsiteY47" fmla="*/ 534419 h 1287458"/>
              <a:gd name="connsiteX48" fmla="*/ 772003 w 1572137"/>
              <a:gd name="connsiteY48" fmla="*/ 564191 h 1287458"/>
              <a:gd name="connsiteX49" fmla="*/ 757415 w 1572137"/>
              <a:gd name="connsiteY49" fmla="*/ 579673 h 1287458"/>
              <a:gd name="connsiteX50" fmla="*/ 29773 w 1572137"/>
              <a:gd name="connsiteY50" fmla="*/ 579673 h 1287458"/>
              <a:gd name="connsiteX51" fmla="*/ 29773 w 1572137"/>
              <a:gd name="connsiteY51" fmla="*/ 549901 h 1287458"/>
              <a:gd name="connsiteX52" fmla="*/ 74432 w 1572137"/>
              <a:gd name="connsiteY52" fmla="*/ 549901 h 1287458"/>
              <a:gd name="connsiteX53" fmla="*/ 89318 w 1572137"/>
              <a:gd name="connsiteY53" fmla="*/ 535014 h 1287458"/>
              <a:gd name="connsiteX54" fmla="*/ 74432 w 1572137"/>
              <a:gd name="connsiteY54" fmla="*/ 520128 h 1287458"/>
              <a:gd name="connsiteX55" fmla="*/ 29773 w 1572137"/>
              <a:gd name="connsiteY55" fmla="*/ 520128 h 1287458"/>
              <a:gd name="connsiteX56" fmla="*/ 29773 w 1572137"/>
              <a:gd name="connsiteY56" fmla="*/ 490355 h 1287458"/>
              <a:gd name="connsiteX57" fmla="*/ 222699 w 1572137"/>
              <a:gd name="connsiteY57" fmla="*/ 490355 h 1287458"/>
              <a:gd name="connsiteX58" fmla="*/ 237586 w 1572137"/>
              <a:gd name="connsiteY58" fmla="*/ 475469 h 1287458"/>
              <a:gd name="connsiteX59" fmla="*/ 222699 w 1572137"/>
              <a:gd name="connsiteY59" fmla="*/ 460583 h 1287458"/>
              <a:gd name="connsiteX60" fmla="*/ 29773 w 1572137"/>
              <a:gd name="connsiteY60" fmla="*/ 460583 h 1287458"/>
              <a:gd name="connsiteX61" fmla="*/ 29773 w 1572137"/>
              <a:gd name="connsiteY61" fmla="*/ 430810 h 1287458"/>
              <a:gd name="connsiteX62" fmla="*/ 74432 w 1572137"/>
              <a:gd name="connsiteY62" fmla="*/ 430810 h 1287458"/>
              <a:gd name="connsiteX63" fmla="*/ 89318 w 1572137"/>
              <a:gd name="connsiteY63" fmla="*/ 415924 h 1287458"/>
              <a:gd name="connsiteX64" fmla="*/ 74432 w 1572137"/>
              <a:gd name="connsiteY64" fmla="*/ 401038 h 1287458"/>
              <a:gd name="connsiteX65" fmla="*/ 29773 w 1572137"/>
              <a:gd name="connsiteY65" fmla="*/ 401038 h 1287458"/>
              <a:gd name="connsiteX66" fmla="*/ 816662 w 1572137"/>
              <a:gd name="connsiteY66" fmla="*/ 341492 h 1287458"/>
              <a:gd name="connsiteX67" fmla="*/ 831548 w 1572137"/>
              <a:gd name="connsiteY67" fmla="*/ 356378 h 1287458"/>
              <a:gd name="connsiteX68" fmla="*/ 831548 w 1572137"/>
              <a:gd name="connsiteY68" fmla="*/ 593964 h 1287458"/>
              <a:gd name="connsiteX69" fmla="*/ 786889 w 1572137"/>
              <a:gd name="connsiteY69" fmla="*/ 638623 h 1287458"/>
              <a:gd name="connsiteX70" fmla="*/ 14886 w 1572137"/>
              <a:gd name="connsiteY70" fmla="*/ 638623 h 1287458"/>
              <a:gd name="connsiteX71" fmla="*/ 0 w 1572137"/>
              <a:gd name="connsiteY71" fmla="*/ 623736 h 1287458"/>
              <a:gd name="connsiteX72" fmla="*/ 14886 w 1572137"/>
              <a:gd name="connsiteY72" fmla="*/ 608850 h 1287458"/>
              <a:gd name="connsiteX73" fmla="*/ 757116 w 1572137"/>
              <a:gd name="connsiteY73" fmla="*/ 608850 h 1287458"/>
              <a:gd name="connsiteX74" fmla="*/ 801775 w 1572137"/>
              <a:gd name="connsiteY74" fmla="*/ 564191 h 1287458"/>
              <a:gd name="connsiteX75" fmla="*/ 801775 w 1572137"/>
              <a:gd name="connsiteY75" fmla="*/ 356081 h 1287458"/>
              <a:gd name="connsiteX76" fmla="*/ 816662 w 1572137"/>
              <a:gd name="connsiteY76" fmla="*/ 341492 h 1287458"/>
              <a:gd name="connsiteX77" fmla="*/ 1090699 w 1572137"/>
              <a:gd name="connsiteY77" fmla="*/ 339249 h 1287458"/>
              <a:gd name="connsiteX78" fmla="*/ 1103395 w 1572137"/>
              <a:gd name="connsiteY78" fmla="*/ 346302 h 1287458"/>
              <a:gd name="connsiteX79" fmla="*/ 1101138 w 1572137"/>
              <a:gd name="connsiteY79" fmla="*/ 373385 h 1287458"/>
              <a:gd name="connsiteX80" fmla="*/ 1105652 w 1572137"/>
              <a:gd name="connsiteY80" fmla="*/ 434323 h 1287458"/>
              <a:gd name="connsiteX81" fmla="*/ 1085339 w 1572137"/>
              <a:gd name="connsiteY81" fmla="*/ 585540 h 1287458"/>
              <a:gd name="connsiteX82" fmla="*/ 1071797 w 1572137"/>
              <a:gd name="connsiteY82" fmla="*/ 592311 h 1287458"/>
              <a:gd name="connsiteX83" fmla="*/ 1058255 w 1572137"/>
              <a:gd name="connsiteY83" fmla="*/ 587797 h 1287458"/>
              <a:gd name="connsiteX84" fmla="*/ 1055998 w 1572137"/>
              <a:gd name="connsiteY84" fmla="*/ 560714 h 1287458"/>
              <a:gd name="connsiteX85" fmla="*/ 1074054 w 1572137"/>
              <a:gd name="connsiteY85" fmla="*/ 459150 h 1287458"/>
              <a:gd name="connsiteX86" fmla="*/ 1076311 w 1572137"/>
              <a:gd name="connsiteY86" fmla="*/ 344045 h 1287458"/>
              <a:gd name="connsiteX87" fmla="*/ 1090699 w 1572137"/>
              <a:gd name="connsiteY87" fmla="*/ 339249 h 1287458"/>
              <a:gd name="connsiteX88" fmla="*/ 568061 w 1572137"/>
              <a:gd name="connsiteY88" fmla="*/ 59248 h 1287458"/>
              <a:gd name="connsiteX89" fmla="*/ 717521 w 1572137"/>
              <a:gd name="connsiteY89" fmla="*/ 116411 h 1287458"/>
              <a:gd name="connsiteX90" fmla="*/ 772302 w 1572137"/>
              <a:gd name="connsiteY90" fmla="*/ 306658 h 1287458"/>
              <a:gd name="connsiteX91" fmla="*/ 772004 w 1572137"/>
              <a:gd name="connsiteY91" fmla="*/ 311720 h 1287458"/>
              <a:gd name="connsiteX92" fmla="*/ 772004 w 1572137"/>
              <a:gd name="connsiteY92" fmla="*/ 341492 h 1287458"/>
              <a:gd name="connsiteX93" fmla="*/ 742827 w 1572137"/>
              <a:gd name="connsiteY93" fmla="*/ 341195 h 1287458"/>
              <a:gd name="connsiteX94" fmla="*/ 659762 w 1572137"/>
              <a:gd name="connsiteY94" fmla="*/ 119984 h 1287458"/>
              <a:gd name="connsiteX95" fmla="*/ 644875 w 1572137"/>
              <a:gd name="connsiteY95" fmla="*/ 120877 h 1287458"/>
              <a:gd name="connsiteX96" fmla="*/ 638325 w 1572137"/>
              <a:gd name="connsiteY96" fmla="*/ 134275 h 1287458"/>
              <a:gd name="connsiteX97" fmla="*/ 646662 w 1572137"/>
              <a:gd name="connsiteY97" fmla="*/ 146779 h 1287458"/>
              <a:gd name="connsiteX98" fmla="*/ 713352 w 1572137"/>
              <a:gd name="connsiteY98" fmla="*/ 341492 h 1287458"/>
              <a:gd name="connsiteX99" fmla="*/ 71157 w 1572137"/>
              <a:gd name="connsiteY99" fmla="*/ 341492 h 1287458"/>
              <a:gd name="connsiteX100" fmla="*/ 564191 w 1572137"/>
              <a:gd name="connsiteY100" fmla="*/ 0 h 1287458"/>
              <a:gd name="connsiteX101" fmla="*/ 761881 w 1572137"/>
              <a:gd name="connsiteY101" fmla="*/ 77409 h 1287458"/>
              <a:gd name="connsiteX102" fmla="*/ 831549 w 1572137"/>
              <a:gd name="connsiteY102" fmla="*/ 312911 h 1287458"/>
              <a:gd name="connsiteX103" fmla="*/ 831549 w 1572137"/>
              <a:gd name="connsiteY103" fmla="*/ 314102 h 1287458"/>
              <a:gd name="connsiteX104" fmla="*/ 831549 w 1572137"/>
              <a:gd name="connsiteY104" fmla="*/ 314697 h 1287458"/>
              <a:gd name="connsiteX105" fmla="*/ 801777 w 1572137"/>
              <a:gd name="connsiteY105" fmla="*/ 314697 h 1287458"/>
              <a:gd name="connsiteX106" fmla="*/ 801777 w 1572137"/>
              <a:gd name="connsiteY106" fmla="*/ 310529 h 1287458"/>
              <a:gd name="connsiteX107" fmla="*/ 739551 w 1572137"/>
              <a:gd name="connsiteY107" fmla="*/ 96761 h 1287458"/>
              <a:gd name="connsiteX108" fmla="*/ 566572 w 1572137"/>
              <a:gd name="connsiteY108" fmla="*/ 29773 h 1287458"/>
              <a:gd name="connsiteX109" fmla="*/ 549304 w 1572137"/>
              <a:gd name="connsiteY109" fmla="*/ 16673 h 1287458"/>
              <a:gd name="connsiteX110" fmla="*/ 553175 w 1572137"/>
              <a:gd name="connsiteY110" fmla="*/ 5061 h 1287458"/>
              <a:gd name="connsiteX111" fmla="*/ 564191 w 1572137"/>
              <a:gd name="connsiteY111" fmla="*/ 0 h 128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572137" h="1287458">
                <a:moveTo>
                  <a:pt x="1381001" y="854120"/>
                </a:moveTo>
                <a:cubicBezTo>
                  <a:pt x="1374230" y="901516"/>
                  <a:pt x="1360688" y="957940"/>
                  <a:pt x="1338118" y="1014364"/>
                </a:cubicBezTo>
                <a:cubicBezTo>
                  <a:pt x="1441939" y="1000823"/>
                  <a:pt x="1491592" y="928600"/>
                  <a:pt x="1516419" y="867661"/>
                </a:cubicBezTo>
                <a:cubicBezTo>
                  <a:pt x="1518676" y="865405"/>
                  <a:pt x="1518676" y="860891"/>
                  <a:pt x="1516419" y="858634"/>
                </a:cubicBezTo>
                <a:cubicBezTo>
                  <a:pt x="1514162" y="856377"/>
                  <a:pt x="1509648" y="854120"/>
                  <a:pt x="1502877" y="854120"/>
                </a:cubicBezTo>
                <a:close/>
                <a:moveTo>
                  <a:pt x="642972" y="739014"/>
                </a:moveTo>
                <a:lnTo>
                  <a:pt x="1369716" y="739014"/>
                </a:lnTo>
                <a:cubicBezTo>
                  <a:pt x="1378744" y="739014"/>
                  <a:pt x="1387772" y="748042"/>
                  <a:pt x="1387772" y="757070"/>
                </a:cubicBezTo>
                <a:cubicBezTo>
                  <a:pt x="1387772" y="768355"/>
                  <a:pt x="1387772" y="781897"/>
                  <a:pt x="1385515" y="799952"/>
                </a:cubicBezTo>
                <a:lnTo>
                  <a:pt x="1502877" y="799952"/>
                </a:lnTo>
                <a:cubicBezTo>
                  <a:pt x="1527704" y="799952"/>
                  <a:pt x="1550273" y="811237"/>
                  <a:pt x="1561558" y="829293"/>
                </a:cubicBezTo>
                <a:cubicBezTo>
                  <a:pt x="1572843" y="847349"/>
                  <a:pt x="1575100" y="867661"/>
                  <a:pt x="1568329" y="887974"/>
                </a:cubicBezTo>
                <a:cubicBezTo>
                  <a:pt x="1541246" y="955683"/>
                  <a:pt x="1471280" y="1066275"/>
                  <a:pt x="1311035" y="1070789"/>
                </a:cubicBezTo>
                <a:cubicBezTo>
                  <a:pt x="1272666" y="1136241"/>
                  <a:pt x="1216242" y="1190408"/>
                  <a:pt x="1130477" y="1217492"/>
                </a:cubicBezTo>
                <a:lnTo>
                  <a:pt x="1351660" y="1217492"/>
                </a:lnTo>
                <a:cubicBezTo>
                  <a:pt x="1365202" y="1217492"/>
                  <a:pt x="1383258" y="1228777"/>
                  <a:pt x="1387772" y="1242318"/>
                </a:cubicBezTo>
                <a:lnTo>
                  <a:pt x="1394543" y="1262631"/>
                </a:lnTo>
                <a:cubicBezTo>
                  <a:pt x="1399057" y="1276173"/>
                  <a:pt x="1392286" y="1287458"/>
                  <a:pt x="1376487" y="1287458"/>
                </a:cubicBezTo>
                <a:lnTo>
                  <a:pt x="633945" y="1287458"/>
                </a:lnTo>
                <a:cubicBezTo>
                  <a:pt x="620403" y="1287458"/>
                  <a:pt x="611375" y="1276173"/>
                  <a:pt x="618146" y="1260374"/>
                </a:cubicBezTo>
                <a:lnTo>
                  <a:pt x="624917" y="1242318"/>
                </a:lnTo>
                <a:cubicBezTo>
                  <a:pt x="629431" y="1228777"/>
                  <a:pt x="645229" y="1217492"/>
                  <a:pt x="661028" y="1217492"/>
                </a:cubicBezTo>
                <a:lnTo>
                  <a:pt x="895753" y="1217492"/>
                </a:lnTo>
                <a:cubicBezTo>
                  <a:pt x="645229" y="1143012"/>
                  <a:pt x="624917" y="836064"/>
                  <a:pt x="624917" y="757070"/>
                </a:cubicBezTo>
                <a:cubicBezTo>
                  <a:pt x="624917" y="748042"/>
                  <a:pt x="633945" y="739014"/>
                  <a:pt x="642972" y="739014"/>
                </a:cubicBezTo>
                <a:close/>
                <a:moveTo>
                  <a:pt x="994214" y="471000"/>
                </a:moveTo>
                <a:cubicBezTo>
                  <a:pt x="999010" y="470436"/>
                  <a:pt x="1004088" y="471565"/>
                  <a:pt x="1008602" y="474950"/>
                </a:cubicBezTo>
                <a:cubicBezTo>
                  <a:pt x="1028915" y="490748"/>
                  <a:pt x="1053742" y="535888"/>
                  <a:pt x="1010858" y="590055"/>
                </a:cubicBezTo>
                <a:cubicBezTo>
                  <a:pt x="977004" y="630680"/>
                  <a:pt x="1028915" y="691619"/>
                  <a:pt x="1028915" y="691619"/>
                </a:cubicBezTo>
                <a:cubicBezTo>
                  <a:pt x="1035686" y="700646"/>
                  <a:pt x="1035686" y="711931"/>
                  <a:pt x="1026658" y="718702"/>
                </a:cubicBezTo>
                <a:cubicBezTo>
                  <a:pt x="1022144" y="720959"/>
                  <a:pt x="1017630" y="723216"/>
                  <a:pt x="1013116" y="723216"/>
                </a:cubicBezTo>
                <a:cubicBezTo>
                  <a:pt x="1008602" y="723216"/>
                  <a:pt x="1004088" y="720959"/>
                  <a:pt x="999574" y="716445"/>
                </a:cubicBezTo>
                <a:cubicBezTo>
                  <a:pt x="997317" y="711931"/>
                  <a:pt x="927351" y="630680"/>
                  <a:pt x="981518" y="565228"/>
                </a:cubicBezTo>
                <a:cubicBezTo>
                  <a:pt x="1010858" y="529117"/>
                  <a:pt x="988289" y="508804"/>
                  <a:pt x="983775" y="504290"/>
                </a:cubicBezTo>
                <a:cubicBezTo>
                  <a:pt x="977004" y="497519"/>
                  <a:pt x="974747" y="486234"/>
                  <a:pt x="981518" y="477206"/>
                </a:cubicBezTo>
                <a:cubicBezTo>
                  <a:pt x="984904" y="473821"/>
                  <a:pt x="989418" y="471564"/>
                  <a:pt x="994214" y="471000"/>
                </a:cubicBezTo>
                <a:close/>
                <a:moveTo>
                  <a:pt x="29773" y="371265"/>
                </a:moveTo>
                <a:lnTo>
                  <a:pt x="772003" y="371265"/>
                </a:lnTo>
                <a:lnTo>
                  <a:pt x="772003" y="445101"/>
                </a:lnTo>
                <a:lnTo>
                  <a:pt x="742231" y="445101"/>
                </a:lnTo>
                <a:cubicBezTo>
                  <a:pt x="733894" y="445101"/>
                  <a:pt x="727344" y="451651"/>
                  <a:pt x="727344" y="459987"/>
                </a:cubicBezTo>
                <a:cubicBezTo>
                  <a:pt x="727344" y="468324"/>
                  <a:pt x="733894" y="474874"/>
                  <a:pt x="742231" y="474874"/>
                </a:cubicBezTo>
                <a:lnTo>
                  <a:pt x="772003" y="474874"/>
                </a:lnTo>
                <a:lnTo>
                  <a:pt x="772003" y="504646"/>
                </a:lnTo>
                <a:lnTo>
                  <a:pt x="653211" y="504646"/>
                </a:lnTo>
                <a:cubicBezTo>
                  <a:pt x="644874" y="504646"/>
                  <a:pt x="638324" y="511196"/>
                  <a:pt x="638324" y="519533"/>
                </a:cubicBezTo>
                <a:cubicBezTo>
                  <a:pt x="638324" y="527869"/>
                  <a:pt x="644874" y="534419"/>
                  <a:pt x="653211" y="534419"/>
                </a:cubicBezTo>
                <a:lnTo>
                  <a:pt x="772003" y="534419"/>
                </a:lnTo>
                <a:lnTo>
                  <a:pt x="772003" y="564191"/>
                </a:lnTo>
                <a:cubicBezTo>
                  <a:pt x="772003" y="572528"/>
                  <a:pt x="765453" y="579078"/>
                  <a:pt x="757415" y="579673"/>
                </a:cubicBezTo>
                <a:lnTo>
                  <a:pt x="29773" y="579673"/>
                </a:lnTo>
                <a:lnTo>
                  <a:pt x="29773" y="549901"/>
                </a:lnTo>
                <a:lnTo>
                  <a:pt x="74432" y="549901"/>
                </a:lnTo>
                <a:cubicBezTo>
                  <a:pt x="82768" y="549901"/>
                  <a:pt x="89318" y="543351"/>
                  <a:pt x="89318" y="535014"/>
                </a:cubicBezTo>
                <a:cubicBezTo>
                  <a:pt x="89318" y="526678"/>
                  <a:pt x="82768" y="520128"/>
                  <a:pt x="74432" y="520128"/>
                </a:cubicBezTo>
                <a:lnTo>
                  <a:pt x="29773" y="520128"/>
                </a:lnTo>
                <a:lnTo>
                  <a:pt x="29773" y="490355"/>
                </a:lnTo>
                <a:lnTo>
                  <a:pt x="222699" y="490355"/>
                </a:lnTo>
                <a:cubicBezTo>
                  <a:pt x="231036" y="490355"/>
                  <a:pt x="237586" y="483805"/>
                  <a:pt x="237586" y="475469"/>
                </a:cubicBezTo>
                <a:cubicBezTo>
                  <a:pt x="237586" y="467133"/>
                  <a:pt x="231036" y="460583"/>
                  <a:pt x="222699" y="460583"/>
                </a:cubicBezTo>
                <a:lnTo>
                  <a:pt x="29773" y="460583"/>
                </a:lnTo>
                <a:lnTo>
                  <a:pt x="29773" y="430810"/>
                </a:lnTo>
                <a:lnTo>
                  <a:pt x="74432" y="430810"/>
                </a:lnTo>
                <a:cubicBezTo>
                  <a:pt x="82768" y="430810"/>
                  <a:pt x="89318" y="424260"/>
                  <a:pt x="89318" y="415924"/>
                </a:cubicBezTo>
                <a:cubicBezTo>
                  <a:pt x="89318" y="407588"/>
                  <a:pt x="82768" y="401038"/>
                  <a:pt x="74432" y="401038"/>
                </a:cubicBezTo>
                <a:lnTo>
                  <a:pt x="29773" y="401038"/>
                </a:lnTo>
                <a:close/>
                <a:moveTo>
                  <a:pt x="816662" y="341492"/>
                </a:moveTo>
                <a:cubicBezTo>
                  <a:pt x="824700" y="341492"/>
                  <a:pt x="831548" y="348042"/>
                  <a:pt x="831548" y="356378"/>
                </a:cubicBezTo>
                <a:lnTo>
                  <a:pt x="831548" y="593964"/>
                </a:lnTo>
                <a:cubicBezTo>
                  <a:pt x="831548" y="618675"/>
                  <a:pt x="811600" y="638623"/>
                  <a:pt x="786889" y="638623"/>
                </a:cubicBezTo>
                <a:lnTo>
                  <a:pt x="14886" y="638623"/>
                </a:lnTo>
                <a:cubicBezTo>
                  <a:pt x="6550" y="638623"/>
                  <a:pt x="0" y="632073"/>
                  <a:pt x="0" y="623736"/>
                </a:cubicBezTo>
                <a:cubicBezTo>
                  <a:pt x="0" y="615400"/>
                  <a:pt x="6550" y="608850"/>
                  <a:pt x="14886" y="608850"/>
                </a:cubicBezTo>
                <a:lnTo>
                  <a:pt x="757116" y="608850"/>
                </a:lnTo>
                <a:cubicBezTo>
                  <a:pt x="781828" y="608850"/>
                  <a:pt x="801775" y="588902"/>
                  <a:pt x="801775" y="564191"/>
                </a:cubicBezTo>
                <a:lnTo>
                  <a:pt x="801775" y="356081"/>
                </a:lnTo>
                <a:cubicBezTo>
                  <a:pt x="802073" y="348042"/>
                  <a:pt x="808623" y="341492"/>
                  <a:pt x="816662" y="341492"/>
                </a:cubicBezTo>
                <a:close/>
                <a:moveTo>
                  <a:pt x="1090699" y="339249"/>
                </a:moveTo>
                <a:cubicBezTo>
                  <a:pt x="1095495" y="339531"/>
                  <a:pt x="1100010" y="341788"/>
                  <a:pt x="1103395" y="346302"/>
                </a:cubicBezTo>
                <a:cubicBezTo>
                  <a:pt x="1110166" y="355330"/>
                  <a:pt x="1110166" y="366614"/>
                  <a:pt x="1101138" y="373385"/>
                </a:cubicBezTo>
                <a:cubicBezTo>
                  <a:pt x="1096624" y="377899"/>
                  <a:pt x="1076311" y="398212"/>
                  <a:pt x="1105652" y="434323"/>
                </a:cubicBezTo>
                <a:cubicBezTo>
                  <a:pt x="1157563" y="499776"/>
                  <a:pt x="1087596" y="581026"/>
                  <a:pt x="1085339" y="585540"/>
                </a:cubicBezTo>
                <a:cubicBezTo>
                  <a:pt x="1083082" y="590054"/>
                  <a:pt x="1076311" y="592311"/>
                  <a:pt x="1071797" y="592311"/>
                </a:cubicBezTo>
                <a:cubicBezTo>
                  <a:pt x="1067283" y="592311"/>
                  <a:pt x="1062769" y="590054"/>
                  <a:pt x="1058255" y="587797"/>
                </a:cubicBezTo>
                <a:cubicBezTo>
                  <a:pt x="1049226" y="581026"/>
                  <a:pt x="1049226" y="569742"/>
                  <a:pt x="1055998" y="560714"/>
                </a:cubicBezTo>
                <a:cubicBezTo>
                  <a:pt x="1055998" y="560714"/>
                  <a:pt x="1105652" y="499776"/>
                  <a:pt x="1074054" y="459150"/>
                </a:cubicBezTo>
                <a:cubicBezTo>
                  <a:pt x="1028914" y="404983"/>
                  <a:pt x="1055998" y="359843"/>
                  <a:pt x="1076311" y="344045"/>
                </a:cubicBezTo>
                <a:cubicBezTo>
                  <a:pt x="1080825" y="340660"/>
                  <a:pt x="1085903" y="338967"/>
                  <a:pt x="1090699" y="339249"/>
                </a:cubicBezTo>
                <a:close/>
                <a:moveTo>
                  <a:pt x="568061" y="59248"/>
                </a:moveTo>
                <a:cubicBezTo>
                  <a:pt x="633264" y="60141"/>
                  <a:pt x="683580" y="79196"/>
                  <a:pt x="717521" y="116411"/>
                </a:cubicBezTo>
                <a:cubicBezTo>
                  <a:pt x="782425" y="188163"/>
                  <a:pt x="772302" y="306063"/>
                  <a:pt x="772302" y="306658"/>
                </a:cubicBezTo>
                <a:cubicBezTo>
                  <a:pt x="772004" y="308445"/>
                  <a:pt x="772004" y="309933"/>
                  <a:pt x="772004" y="311720"/>
                </a:cubicBezTo>
                <a:lnTo>
                  <a:pt x="772004" y="341492"/>
                </a:lnTo>
                <a:lnTo>
                  <a:pt x="742827" y="341195"/>
                </a:lnTo>
                <a:cubicBezTo>
                  <a:pt x="744316" y="294452"/>
                  <a:pt x="741041" y="160475"/>
                  <a:pt x="659762" y="119984"/>
                </a:cubicBezTo>
                <a:cubicBezTo>
                  <a:pt x="654998" y="117602"/>
                  <a:pt x="649341" y="117900"/>
                  <a:pt x="644875" y="120877"/>
                </a:cubicBezTo>
                <a:cubicBezTo>
                  <a:pt x="640410" y="123855"/>
                  <a:pt x="638028" y="128916"/>
                  <a:pt x="638325" y="134275"/>
                </a:cubicBezTo>
                <a:cubicBezTo>
                  <a:pt x="638921" y="139634"/>
                  <a:pt x="641898" y="144398"/>
                  <a:pt x="646662" y="146779"/>
                </a:cubicBezTo>
                <a:cubicBezTo>
                  <a:pt x="712459" y="179827"/>
                  <a:pt x="714543" y="300704"/>
                  <a:pt x="713352" y="341492"/>
                </a:cubicBezTo>
                <a:lnTo>
                  <a:pt x="71157" y="341492"/>
                </a:lnTo>
                <a:close/>
                <a:moveTo>
                  <a:pt x="564191" y="0"/>
                </a:moveTo>
                <a:cubicBezTo>
                  <a:pt x="649042" y="0"/>
                  <a:pt x="715435" y="25902"/>
                  <a:pt x="761881" y="77409"/>
                </a:cubicBezTo>
                <a:cubicBezTo>
                  <a:pt x="841374" y="165238"/>
                  <a:pt x="832740" y="298025"/>
                  <a:pt x="831549" y="312911"/>
                </a:cubicBezTo>
                <a:cubicBezTo>
                  <a:pt x="831549" y="313209"/>
                  <a:pt x="831549" y="313804"/>
                  <a:pt x="831549" y="314102"/>
                </a:cubicBezTo>
                <a:lnTo>
                  <a:pt x="831549" y="314697"/>
                </a:lnTo>
                <a:cubicBezTo>
                  <a:pt x="822022" y="311125"/>
                  <a:pt x="811304" y="311125"/>
                  <a:pt x="801777" y="314697"/>
                </a:cubicBezTo>
                <a:lnTo>
                  <a:pt x="801777" y="310529"/>
                </a:lnTo>
                <a:cubicBezTo>
                  <a:pt x="802074" y="309338"/>
                  <a:pt x="813686" y="178636"/>
                  <a:pt x="739551" y="96761"/>
                </a:cubicBezTo>
                <a:cubicBezTo>
                  <a:pt x="699358" y="52697"/>
                  <a:pt x="641302" y="30368"/>
                  <a:pt x="566572" y="29773"/>
                </a:cubicBezTo>
                <a:cubicBezTo>
                  <a:pt x="558236" y="30368"/>
                  <a:pt x="551091" y="24711"/>
                  <a:pt x="549304" y="16673"/>
                </a:cubicBezTo>
                <a:cubicBezTo>
                  <a:pt x="549007" y="12504"/>
                  <a:pt x="550197" y="8336"/>
                  <a:pt x="553175" y="5061"/>
                </a:cubicBezTo>
                <a:cubicBezTo>
                  <a:pt x="555854" y="1786"/>
                  <a:pt x="560022" y="0"/>
                  <a:pt x="564191" y="0"/>
                </a:cubicBezTo>
                <a:close/>
              </a:path>
            </a:pathLst>
          </a:custGeom>
          <a:solidFill>
            <a:schemeClr val="accent6">
              <a:lumMod val="50000"/>
            </a:schemeClr>
          </a:solidFill>
          <a:ln w="9525" cap="flat">
            <a:noFill/>
            <a:prstDash val="solid"/>
            <a:miter/>
          </a:ln>
        </p:spPr>
        <p:txBody>
          <a:bodyPr rtlCol="0" anchor="ctr"/>
          <a:lstStyle/>
          <a:p>
            <a:pPr defTabSz="685800"/>
            <a:endParaRPr lang="ja-JP" altLang="en-US" sz="1350">
              <a:solidFill>
                <a:prstClr val="black"/>
              </a:solidFill>
              <a:latin typeface="Arial" panose="020B0604020202090204" pitchFamily="34" charset="0"/>
              <a:ea typeface="Arial" panose="020B0604020202090204" pitchFamily="34" charset="0"/>
            </a:endParaRPr>
          </a:p>
        </p:txBody>
      </p:sp>
      <p:sp>
        <p:nvSpPr>
          <p:cNvPr id="31" name="正方形/長方形 30"/>
          <p:cNvSpPr/>
          <p:nvPr/>
        </p:nvSpPr>
        <p:spPr>
          <a:xfrm>
            <a:off x="1057950" y="3303832"/>
            <a:ext cx="3942000" cy="825867"/>
          </a:xfrm>
          <a:prstGeom prst="rect">
            <a:avLst/>
          </a:prstGeom>
        </p:spPr>
        <p:txBody>
          <a:bodyPr wrap="square" lIns="54000" rIns="54000">
            <a:spAutoFit/>
          </a:bodyPr>
          <a:lstStyle/>
          <a:p>
            <a:pPr algn="just" defTabSz="685800">
              <a:spcBef>
                <a:spcPts val="450"/>
              </a:spcBef>
            </a:pPr>
            <a:r>
              <a:rPr lang="ja-JP" altLang="en-US" sz="1200" dirty="0">
                <a:latin typeface="Arial" panose="020B0604020202090204" pitchFamily="34" charset="0"/>
                <a:ea typeface="Arial" panose="020B0604020202090204" pitchFamily="34" charset="0"/>
              </a:rPr>
              <a:t>オリジナルドリンク・スイーツで集中力アップ</a:t>
            </a:r>
            <a:endParaRPr lang="en-US" altLang="ja-JP" sz="1200" dirty="0">
              <a:latin typeface="Arial" panose="020B0604020202090204" pitchFamily="34" charset="0"/>
              <a:ea typeface="Arial" panose="020B0604020202090204" pitchFamily="34" charset="0"/>
            </a:endParaRPr>
          </a:p>
          <a:p>
            <a:pPr algn="just" defTabSz="685800">
              <a:spcBef>
                <a:spcPts val="450"/>
              </a:spcBef>
            </a:pPr>
            <a:r>
              <a:rPr lang="ja-JP" altLang="en-US" sz="1050" dirty="0">
                <a:latin typeface="Arial" panose="020B0604020202090204" pitchFamily="34" charset="0"/>
                <a:ea typeface="Arial" panose="020B0604020202090204" pitchFamily="34" charset="0"/>
              </a:rPr>
              <a:t>カンターキャラバンオリジナルのお菓子やお飲み物をご用意しております。いずれもレジャーではなく仕事への集中力を高めることを目的としたもので、ミーティングの合間の息抜きに最適なスイーツ、ドリンクをお楽しみください。</a:t>
            </a:r>
            <a:endParaRPr lang="ja-JP" altLang="en-US" sz="1050" dirty="0">
              <a:solidFill>
                <a:prstClr val="black"/>
              </a:solidFill>
              <a:latin typeface="Arial" panose="020B0604020202090204" pitchFamily="34" charset="0"/>
              <a:ea typeface="Arial" panose="020B0604020202090204" pitchFamily="34" charset="0"/>
            </a:endParaRPr>
          </a:p>
        </p:txBody>
      </p:sp>
      <p:sp>
        <p:nvSpPr>
          <p:cNvPr id="37" name="タイトル 1"/>
          <p:cNvSpPr txBox="1"/>
          <p:nvPr/>
        </p:nvSpPr>
        <p:spPr>
          <a:xfrm>
            <a:off x="625408" y="1068415"/>
            <a:ext cx="3725438" cy="322002"/>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400"/>
              <a:buFont typeface="Calibri"/>
              <a:buNone/>
              <a:defRPr sz="2800" b="0" i="0" u="none" strike="noStrike" cap="none">
                <a:solidFill>
                  <a:schemeClr val="dk1"/>
                </a:solidFill>
                <a:latin typeface="Arial" panose="020B0604020202090204" pitchFamily="34" charset="0"/>
                <a:ea typeface="Calibri"/>
                <a:cs typeface="Arial" panose="020B0604020202090204" pitchFamily="34" charset="0"/>
                <a:sym typeface="Calibri"/>
              </a:defRPr>
            </a:lvl1pPr>
            <a:lvl2pPr marR="0" lvl="1"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kumimoji="1" lang="ja-JP" altLang="en-US">
                <a:ea typeface="Arial" panose="020B0604020202090204" pitchFamily="34" charset="0"/>
              </a:rPr>
              <a:t>サービスアクティビティのご案内</a:t>
            </a:r>
            <a:endParaRPr kumimoji="1" lang="ja-JP" altLang="en-US" dirty="0">
              <a:ea typeface="Arial" panose="020B060402020209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sp>
        <p:nvSpPr>
          <p:cNvPr id="2" name="タイトル 1"/>
          <p:cNvSpPr>
            <a:spLocks noGrp="1"/>
          </p:cNvSpPr>
          <p:nvPr>
            <p:ph type="title"/>
          </p:nvPr>
        </p:nvSpPr>
        <p:spPr>
          <a:xfrm>
            <a:off x="628650" y="89080"/>
            <a:ext cx="7886700" cy="739055"/>
          </a:xfrm>
        </p:spPr>
        <p:txBody>
          <a:bodyPr>
            <a:normAutofit/>
          </a:bodyPr>
          <a:lstStyle/>
          <a:p>
            <a:r>
              <a:rPr kumimoji="1" lang="ja-JP" altLang="en-US"/>
              <a:t>課題を解決するための商品</a:t>
            </a:r>
            <a:r>
              <a:rPr kumimoji="1" lang="en-US" altLang="ja-JP" dirty="0"/>
              <a:t>/</a:t>
            </a:r>
            <a:r>
              <a:rPr kumimoji="1" lang="ja-JP" altLang="en-US"/>
              <a:t>サービスの概要</a:t>
            </a: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17</a:t>
            </a:fld>
            <a:endParaRPr lang="ja-JP" altLang="en-US"/>
          </a:p>
        </p:txBody>
      </p:sp>
      <p:cxnSp>
        <p:nvCxnSpPr>
          <p:cNvPr id="7" name="直線コネクタ 6"/>
          <p:cNvCxnSpPr/>
          <p:nvPr/>
        </p:nvCxnSpPr>
        <p:spPr>
          <a:xfrm>
            <a:off x="1" y="3363284"/>
            <a:ext cx="9144000" cy="0"/>
          </a:xfrm>
          <a:prstGeom prst="line">
            <a:avLst/>
          </a:prstGeom>
          <a:ln w="44450">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521492" y="4329761"/>
            <a:ext cx="1620000" cy="1099970"/>
          </a:xfrm>
          <a:prstGeom prst="rect">
            <a:avLst/>
          </a:prstGeom>
        </p:spPr>
        <p:txBody>
          <a:bodyPr lIns="0" rIns="0">
            <a:noAutofit/>
          </a:bodyPr>
          <a:lstStyle/>
          <a:p>
            <a:pPr algn="just" defTabSz="685800">
              <a:lnSpc>
                <a:spcPct val="90000"/>
              </a:lnSpc>
              <a:spcBef>
                <a:spcPts val="225"/>
              </a:spcBef>
              <a:buClr>
                <a:srgbClr val="EAE9E2">
                  <a:lumMod val="50000"/>
                </a:srgbClr>
              </a:buClr>
            </a:pPr>
            <a:r>
              <a:rPr lang="ja-JP" altLang="en-US" sz="1200" dirty="0">
                <a:solidFill>
                  <a:prstClr val="black"/>
                </a:solidFill>
                <a:latin typeface="Arial" panose="020B0604020202090204" pitchFamily="34" charset="0"/>
                <a:ea typeface="Arial" panose="020B0604020202090204" pitchFamily="34" charset="0"/>
              </a:rPr>
              <a:t>ご利用人数、ご希望日程などの基本的な項目に入力いただき、お問い合わせフォームからお問い合わせ下さい。</a:t>
            </a:r>
            <a:endParaRPr lang="en-US" altLang="ja-JP" sz="1200" dirty="0">
              <a:solidFill>
                <a:prstClr val="black"/>
              </a:solidFill>
              <a:latin typeface="Arial" panose="020B0604020202090204" pitchFamily="34" charset="0"/>
              <a:ea typeface="Arial" panose="020B0604020202090204" pitchFamily="34" charset="0"/>
            </a:endParaRPr>
          </a:p>
          <a:p>
            <a:pPr algn="just" defTabSz="685800">
              <a:lnSpc>
                <a:spcPct val="90000"/>
              </a:lnSpc>
              <a:spcBef>
                <a:spcPts val="225"/>
              </a:spcBef>
              <a:buClr>
                <a:srgbClr val="EAE9E2">
                  <a:lumMod val="50000"/>
                </a:srgbClr>
              </a:buClr>
            </a:pPr>
            <a:r>
              <a:rPr lang="en-US" altLang="ja-JP" sz="1200" dirty="0">
                <a:solidFill>
                  <a:prstClr val="black"/>
                </a:solidFill>
                <a:latin typeface="Arial" panose="020B0604020202090204" pitchFamily="34" charset="0"/>
                <a:ea typeface="Arial" panose="020B0604020202090204" pitchFamily="34" charset="0"/>
              </a:rPr>
              <a:t>2</a:t>
            </a:r>
            <a:r>
              <a:rPr lang="ja-JP" altLang="en-US" sz="1200" dirty="0">
                <a:solidFill>
                  <a:prstClr val="black"/>
                </a:solidFill>
                <a:latin typeface="Arial" panose="020B0604020202090204" pitchFamily="34" charset="0"/>
                <a:ea typeface="Arial" panose="020B0604020202090204" pitchFamily="34" charset="0"/>
              </a:rPr>
              <a:t>営業日以内にスタッフよりメールでご連絡致します。</a:t>
            </a:r>
            <a:endParaRPr lang="en-US" altLang="ja-JP" sz="1200" dirty="0">
              <a:solidFill>
                <a:prstClr val="black"/>
              </a:solidFill>
              <a:latin typeface="Arial" panose="020B0604020202090204" pitchFamily="34" charset="0"/>
              <a:ea typeface="Arial" panose="020B0604020202090204" pitchFamily="34" charset="0"/>
            </a:endParaRPr>
          </a:p>
        </p:txBody>
      </p:sp>
      <p:sp>
        <p:nvSpPr>
          <p:cNvPr id="9" name="正方形/長方形 8"/>
          <p:cNvSpPr/>
          <p:nvPr/>
        </p:nvSpPr>
        <p:spPr>
          <a:xfrm>
            <a:off x="473802" y="2273588"/>
            <a:ext cx="1620000" cy="253916"/>
          </a:xfrm>
          <a:prstGeom prst="rect">
            <a:avLst/>
          </a:prstGeom>
        </p:spPr>
        <p:txBody>
          <a:bodyPr lIns="54000" rIns="54000">
            <a:spAutoFit/>
          </a:bodyPr>
          <a:lstStyle/>
          <a:p>
            <a:pPr algn="ctr" defTabSz="685800">
              <a:buClr>
                <a:srgbClr val="96BA30"/>
              </a:buClr>
            </a:pPr>
            <a:r>
              <a:rPr lang="ja-JP" altLang="en-US" sz="1050" dirty="0">
                <a:solidFill>
                  <a:prstClr val="black"/>
                </a:solidFill>
                <a:latin typeface="Arial" panose="020B0604020202090204" pitchFamily="34" charset="0"/>
                <a:ea typeface="Arial" panose="020B0604020202090204" pitchFamily="34" charset="0"/>
              </a:rPr>
              <a:t>お問い合わせ</a:t>
            </a:r>
          </a:p>
        </p:txBody>
      </p:sp>
      <p:sp>
        <p:nvSpPr>
          <p:cNvPr id="10" name="正方形/長方形 9"/>
          <p:cNvSpPr/>
          <p:nvPr/>
        </p:nvSpPr>
        <p:spPr>
          <a:xfrm>
            <a:off x="2650597" y="2273588"/>
            <a:ext cx="1620000" cy="253916"/>
          </a:xfrm>
          <a:prstGeom prst="rect">
            <a:avLst/>
          </a:prstGeom>
        </p:spPr>
        <p:txBody>
          <a:bodyPr lIns="54000" rIns="54000">
            <a:spAutoFit/>
          </a:bodyPr>
          <a:lstStyle/>
          <a:p>
            <a:pPr algn="ctr" defTabSz="685800">
              <a:buClr>
                <a:srgbClr val="96BA30"/>
              </a:buClr>
            </a:pPr>
            <a:r>
              <a:rPr lang="ja-JP" altLang="en-US" sz="1050" dirty="0">
                <a:solidFill>
                  <a:prstClr val="black"/>
                </a:solidFill>
                <a:latin typeface="Arial" panose="020B0604020202090204" pitchFamily="34" charset="0"/>
                <a:ea typeface="Arial" panose="020B0604020202090204" pitchFamily="34" charset="0"/>
              </a:rPr>
              <a:t>事前ヒアリング</a:t>
            </a:r>
          </a:p>
        </p:txBody>
      </p:sp>
      <p:sp>
        <p:nvSpPr>
          <p:cNvPr id="11" name="正方形/長方形 10"/>
          <p:cNvSpPr/>
          <p:nvPr/>
        </p:nvSpPr>
        <p:spPr>
          <a:xfrm>
            <a:off x="6919778" y="2273588"/>
            <a:ext cx="1620000" cy="253916"/>
          </a:xfrm>
          <a:prstGeom prst="rect">
            <a:avLst/>
          </a:prstGeom>
        </p:spPr>
        <p:txBody>
          <a:bodyPr lIns="54000" rIns="54000">
            <a:spAutoFit/>
          </a:bodyPr>
          <a:lstStyle/>
          <a:p>
            <a:pPr algn="ctr" defTabSz="685800">
              <a:buClr>
                <a:srgbClr val="96BA30"/>
              </a:buClr>
            </a:pPr>
            <a:r>
              <a:rPr lang="ja-JP" altLang="en-US" sz="1050" dirty="0">
                <a:solidFill>
                  <a:prstClr val="black"/>
                </a:solidFill>
                <a:latin typeface="Arial" panose="020B0604020202090204" pitchFamily="34" charset="0"/>
                <a:ea typeface="Arial" panose="020B0604020202090204" pitchFamily="34" charset="0"/>
              </a:rPr>
              <a:t>当日</a:t>
            </a:r>
          </a:p>
        </p:txBody>
      </p:sp>
      <p:pic>
        <p:nvPicPr>
          <p:cNvPr id="12" name="図 11" descr="テーブル, 室内, 座っている, ラップトップ が含まれている画像&#10;&#10;自動的に生成された説明"/>
          <p:cNvPicPr>
            <a:picLocks noChangeAspect="1"/>
          </p:cNvPicPr>
          <p:nvPr/>
        </p:nvPicPr>
        <p:blipFill>
          <a:blip r:embed="rId2" cstate="email"/>
          <a:stretch>
            <a:fillRect/>
          </a:stretch>
        </p:blipFill>
        <p:spPr>
          <a:xfrm>
            <a:off x="473804" y="2552870"/>
            <a:ext cx="1624770" cy="1612846"/>
          </a:xfrm>
          <a:prstGeom prst="rect">
            <a:avLst/>
          </a:prstGeom>
        </p:spPr>
      </p:pic>
      <p:pic>
        <p:nvPicPr>
          <p:cNvPr id="14" name="図 13" descr="人, 建物, 若者, フェンス が含まれている画像&#10;&#10;自動的に生成された説明"/>
          <p:cNvPicPr>
            <a:picLocks noChangeAspect="1"/>
          </p:cNvPicPr>
          <p:nvPr/>
        </p:nvPicPr>
        <p:blipFill>
          <a:blip r:embed="rId3" cstate="email"/>
          <a:stretch>
            <a:fillRect/>
          </a:stretch>
        </p:blipFill>
        <p:spPr>
          <a:xfrm>
            <a:off x="2632948" y="2551185"/>
            <a:ext cx="1620001" cy="1616215"/>
          </a:xfrm>
          <a:prstGeom prst="flowChartConnector">
            <a:avLst/>
          </a:prstGeom>
        </p:spPr>
      </p:pic>
      <p:sp>
        <p:nvSpPr>
          <p:cNvPr id="15" name="正方形/長方形 14"/>
          <p:cNvSpPr/>
          <p:nvPr/>
        </p:nvSpPr>
        <p:spPr>
          <a:xfrm>
            <a:off x="2632947" y="4329761"/>
            <a:ext cx="1620000" cy="1099970"/>
          </a:xfrm>
          <a:prstGeom prst="rect">
            <a:avLst/>
          </a:prstGeom>
        </p:spPr>
        <p:txBody>
          <a:bodyPr lIns="0" rIns="0">
            <a:noAutofit/>
          </a:bodyPr>
          <a:lstStyle/>
          <a:p>
            <a:pPr algn="just" defTabSz="685800">
              <a:lnSpc>
                <a:spcPct val="90000"/>
              </a:lnSpc>
              <a:spcBef>
                <a:spcPts val="225"/>
              </a:spcBef>
              <a:buClr>
                <a:srgbClr val="EAE9E2">
                  <a:lumMod val="50000"/>
                </a:srgbClr>
              </a:buClr>
            </a:pPr>
            <a:r>
              <a:rPr lang="en-US" altLang="ja-JP" sz="1200" dirty="0">
                <a:solidFill>
                  <a:prstClr val="black"/>
                </a:solidFill>
                <a:latin typeface="Arial" panose="020B0604020202090204" pitchFamily="34" charset="0"/>
                <a:ea typeface="Arial" panose="020B0604020202090204" pitchFamily="34" charset="0"/>
              </a:rPr>
              <a:t>30</a:t>
            </a:r>
            <a:r>
              <a:rPr lang="ja-JP" altLang="en-US" sz="1200" dirty="0">
                <a:solidFill>
                  <a:prstClr val="black"/>
                </a:solidFill>
                <a:latin typeface="Arial" panose="020B0604020202090204" pitchFamily="34" charset="0"/>
                <a:ea typeface="Arial" panose="020B0604020202090204" pitchFamily="34" charset="0"/>
              </a:rPr>
              <a:t>分程度のオンラインヒアリングにて、お客様のご希望をお聞きします。</a:t>
            </a:r>
            <a:endParaRPr lang="en-US" altLang="ja-JP" sz="1200" dirty="0">
              <a:solidFill>
                <a:prstClr val="black"/>
              </a:solidFill>
              <a:latin typeface="Arial" panose="020B0604020202090204" pitchFamily="34" charset="0"/>
              <a:ea typeface="Arial" panose="020B0604020202090204" pitchFamily="34" charset="0"/>
            </a:endParaRPr>
          </a:p>
          <a:p>
            <a:pPr algn="just" defTabSz="685800">
              <a:lnSpc>
                <a:spcPct val="90000"/>
              </a:lnSpc>
              <a:spcBef>
                <a:spcPts val="225"/>
              </a:spcBef>
              <a:buClr>
                <a:srgbClr val="EAE9E2">
                  <a:lumMod val="50000"/>
                </a:srgbClr>
              </a:buClr>
            </a:pPr>
            <a:r>
              <a:rPr lang="ja-JP" altLang="en-US" sz="1200" dirty="0">
                <a:solidFill>
                  <a:prstClr val="black"/>
                </a:solidFill>
                <a:latin typeface="Arial" panose="020B0604020202090204" pitchFamily="34" charset="0"/>
                <a:ea typeface="Arial" panose="020B0604020202090204" pitchFamily="34" charset="0"/>
              </a:rPr>
              <a:t>スケジュール案やチームビルディング案などをご提案し、お客様オリジナルのプランを作成します。</a:t>
            </a:r>
            <a:endParaRPr lang="en-US" altLang="ja-JP" sz="1200" dirty="0">
              <a:solidFill>
                <a:prstClr val="black"/>
              </a:solidFill>
              <a:latin typeface="Arial" panose="020B0604020202090204" pitchFamily="34" charset="0"/>
              <a:ea typeface="Arial" panose="020B0604020202090204" pitchFamily="34" charset="0"/>
            </a:endParaRPr>
          </a:p>
        </p:txBody>
      </p:sp>
      <p:pic>
        <p:nvPicPr>
          <p:cNvPr id="25" name="図 24" descr="室内, 床 が含まれている画像&#10;&#10;自動的に生成された説明"/>
          <p:cNvPicPr>
            <a:picLocks noChangeAspect="1"/>
          </p:cNvPicPr>
          <p:nvPr/>
        </p:nvPicPr>
        <p:blipFill rotWithShape="1">
          <a:blip r:embed="rId4" cstate="email"/>
          <a:srcRect/>
          <a:stretch>
            <a:fillRect/>
          </a:stretch>
        </p:blipFill>
        <p:spPr>
          <a:xfrm>
            <a:off x="4787322" y="2549292"/>
            <a:ext cx="1620000" cy="1620000"/>
          </a:xfrm>
          <a:prstGeom prst="flowChartConnector">
            <a:avLst/>
          </a:prstGeom>
        </p:spPr>
      </p:pic>
      <p:sp>
        <p:nvSpPr>
          <p:cNvPr id="26" name="正方形/長方形 25"/>
          <p:cNvSpPr/>
          <p:nvPr/>
        </p:nvSpPr>
        <p:spPr>
          <a:xfrm>
            <a:off x="7004185" y="4327133"/>
            <a:ext cx="1620000" cy="1099970"/>
          </a:xfrm>
          <a:prstGeom prst="rect">
            <a:avLst/>
          </a:prstGeom>
        </p:spPr>
        <p:txBody>
          <a:bodyPr lIns="0" rIns="0">
            <a:noAutofit/>
          </a:bodyPr>
          <a:lstStyle/>
          <a:p>
            <a:pPr algn="just" defTabSz="685800">
              <a:lnSpc>
                <a:spcPct val="90000"/>
              </a:lnSpc>
              <a:spcBef>
                <a:spcPts val="225"/>
              </a:spcBef>
              <a:buClr>
                <a:srgbClr val="EAE9E2">
                  <a:lumMod val="50000"/>
                </a:srgbClr>
              </a:buClr>
            </a:pPr>
            <a:r>
              <a:rPr lang="ja-JP" altLang="en-US" sz="1200" dirty="0">
                <a:solidFill>
                  <a:prstClr val="black"/>
                </a:solidFill>
                <a:latin typeface="Arial" panose="020B0604020202090204" pitchFamily="34" charset="0"/>
                <a:ea typeface="Arial" panose="020B0604020202090204" pitchFamily="34" charset="0"/>
              </a:rPr>
              <a:t>オフィスへ行く時と同じカバンで会場にお越しください。ミーティングに必要な設備は全て揃っています。</a:t>
            </a:r>
            <a:endParaRPr lang="en-US" altLang="ja-JP" sz="1200" dirty="0">
              <a:solidFill>
                <a:prstClr val="black"/>
              </a:solidFill>
              <a:latin typeface="Arial" panose="020B0604020202090204" pitchFamily="34" charset="0"/>
              <a:ea typeface="Arial" panose="020B0604020202090204" pitchFamily="34" charset="0"/>
            </a:endParaRPr>
          </a:p>
          <a:p>
            <a:pPr algn="just" defTabSz="685800">
              <a:lnSpc>
                <a:spcPct val="90000"/>
              </a:lnSpc>
              <a:spcBef>
                <a:spcPts val="225"/>
              </a:spcBef>
              <a:buClr>
                <a:srgbClr val="EAE9E2">
                  <a:lumMod val="50000"/>
                </a:srgbClr>
              </a:buClr>
            </a:pPr>
            <a:r>
              <a:rPr lang="ja-JP" altLang="en-US" sz="1200" dirty="0">
                <a:solidFill>
                  <a:prstClr val="black"/>
                </a:solidFill>
                <a:latin typeface="Arial" panose="020B0604020202090204" pitchFamily="34" charset="0"/>
                <a:ea typeface="Arial" panose="020B0604020202090204" pitchFamily="34" charset="0"/>
              </a:rPr>
              <a:t>スタッフが自然の中でお待ちしています！</a:t>
            </a:r>
            <a:endParaRPr lang="en-US" altLang="ja-JP" sz="1200" dirty="0">
              <a:solidFill>
                <a:prstClr val="black"/>
              </a:solidFill>
              <a:latin typeface="Arial" panose="020B0604020202090204" pitchFamily="34" charset="0"/>
              <a:ea typeface="Arial" panose="020B0604020202090204" pitchFamily="34" charset="0"/>
            </a:endParaRPr>
          </a:p>
        </p:txBody>
      </p:sp>
      <p:pic>
        <p:nvPicPr>
          <p:cNvPr id="27" name="図 26" descr="草, 屋外, 空, 山 が含まれている画像&#10;&#10;自動的に生成された説明"/>
          <p:cNvPicPr>
            <a:picLocks noChangeAspect="1"/>
          </p:cNvPicPr>
          <p:nvPr/>
        </p:nvPicPr>
        <p:blipFill rotWithShape="1">
          <a:blip r:embed="rId5" cstate="email"/>
          <a:srcRect/>
          <a:stretch>
            <a:fillRect/>
          </a:stretch>
        </p:blipFill>
        <p:spPr>
          <a:xfrm>
            <a:off x="6941694" y="2549292"/>
            <a:ext cx="1620000" cy="1620000"/>
          </a:xfrm>
          <a:prstGeom prst="flowChartConnector">
            <a:avLst/>
          </a:prstGeom>
        </p:spPr>
      </p:pic>
      <p:sp>
        <p:nvSpPr>
          <p:cNvPr id="28" name="正方形/長方形 27"/>
          <p:cNvSpPr/>
          <p:nvPr/>
        </p:nvSpPr>
        <p:spPr>
          <a:xfrm>
            <a:off x="4906282" y="4327133"/>
            <a:ext cx="1620000" cy="1099970"/>
          </a:xfrm>
          <a:prstGeom prst="rect">
            <a:avLst/>
          </a:prstGeom>
        </p:spPr>
        <p:txBody>
          <a:bodyPr lIns="0" rIns="0">
            <a:noAutofit/>
          </a:bodyPr>
          <a:lstStyle/>
          <a:p>
            <a:pPr algn="just" defTabSz="685800">
              <a:lnSpc>
                <a:spcPct val="90000"/>
              </a:lnSpc>
              <a:spcBef>
                <a:spcPts val="225"/>
              </a:spcBef>
              <a:buClr>
                <a:srgbClr val="EAE9E2">
                  <a:lumMod val="50000"/>
                </a:srgbClr>
              </a:buClr>
            </a:pPr>
            <a:r>
              <a:rPr lang="ja-JP" altLang="en-US" sz="1200" dirty="0">
                <a:solidFill>
                  <a:prstClr val="black"/>
                </a:solidFill>
                <a:latin typeface="Arial" panose="020B0604020202090204" pitchFamily="34" charset="0"/>
                <a:ea typeface="Arial" panose="020B0604020202090204" pitchFamily="34" charset="0"/>
              </a:rPr>
              <a:t>ホワイトボードやポストイットなどの備品の準備からお飲み物の調達まで、弊社スタッフが準備いたします。</a:t>
            </a:r>
            <a:endParaRPr lang="en-US" altLang="ja-JP" sz="1200" dirty="0">
              <a:solidFill>
                <a:prstClr val="black"/>
              </a:solidFill>
              <a:latin typeface="Arial" panose="020B0604020202090204" pitchFamily="34" charset="0"/>
              <a:ea typeface="Arial" panose="020B0604020202090204" pitchFamily="34" charset="0"/>
            </a:endParaRPr>
          </a:p>
          <a:p>
            <a:pPr algn="just" defTabSz="685800">
              <a:lnSpc>
                <a:spcPct val="90000"/>
              </a:lnSpc>
              <a:spcBef>
                <a:spcPts val="225"/>
              </a:spcBef>
              <a:buClr>
                <a:srgbClr val="EAE9E2">
                  <a:lumMod val="50000"/>
                </a:srgbClr>
              </a:buClr>
            </a:pPr>
            <a:r>
              <a:rPr lang="ja-JP" altLang="en-US" sz="1200" dirty="0">
                <a:solidFill>
                  <a:prstClr val="black"/>
                </a:solidFill>
                <a:latin typeface="Arial" panose="020B0604020202090204" pitchFamily="34" charset="0"/>
                <a:ea typeface="Arial" panose="020B0604020202090204" pitchFamily="34" charset="0"/>
              </a:rPr>
              <a:t>幹事の方の手間を極力減らします。</a:t>
            </a:r>
            <a:endParaRPr lang="en-US" altLang="ja-JP" sz="1200" dirty="0">
              <a:solidFill>
                <a:prstClr val="black"/>
              </a:solidFill>
              <a:latin typeface="Arial" panose="020B0604020202090204" pitchFamily="34" charset="0"/>
              <a:ea typeface="Arial" panose="020B0604020202090204" pitchFamily="34" charset="0"/>
            </a:endParaRPr>
          </a:p>
        </p:txBody>
      </p:sp>
      <p:sp>
        <p:nvSpPr>
          <p:cNvPr id="29" name="正方形/長方形 28"/>
          <p:cNvSpPr/>
          <p:nvPr/>
        </p:nvSpPr>
        <p:spPr>
          <a:xfrm>
            <a:off x="4827390" y="2273588"/>
            <a:ext cx="1620000" cy="253916"/>
          </a:xfrm>
          <a:prstGeom prst="rect">
            <a:avLst/>
          </a:prstGeom>
        </p:spPr>
        <p:txBody>
          <a:bodyPr lIns="54000" rIns="54000">
            <a:spAutoFit/>
          </a:bodyPr>
          <a:lstStyle/>
          <a:p>
            <a:pPr algn="ctr" defTabSz="685800">
              <a:buClr>
                <a:srgbClr val="96BA30"/>
              </a:buClr>
            </a:pPr>
            <a:r>
              <a:rPr lang="ja-JP" altLang="en-US" sz="1050" dirty="0">
                <a:solidFill>
                  <a:prstClr val="black"/>
                </a:solidFill>
                <a:latin typeface="Arial" panose="020B0604020202090204" pitchFamily="34" charset="0"/>
                <a:ea typeface="Arial" panose="020B0604020202090204" pitchFamily="34" charset="0"/>
              </a:rPr>
              <a:t>準備はおまかせ</a:t>
            </a:r>
          </a:p>
        </p:txBody>
      </p:sp>
      <p:sp>
        <p:nvSpPr>
          <p:cNvPr id="32" name="タイトル 1"/>
          <p:cNvSpPr txBox="1"/>
          <p:nvPr/>
        </p:nvSpPr>
        <p:spPr>
          <a:xfrm>
            <a:off x="625408" y="1012913"/>
            <a:ext cx="3725438" cy="322002"/>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400"/>
              <a:buFont typeface="Calibri"/>
              <a:buNone/>
              <a:defRPr sz="2800" b="0" i="0" u="none" strike="noStrike" cap="none">
                <a:solidFill>
                  <a:schemeClr val="dk1"/>
                </a:solidFill>
                <a:latin typeface="Arial" panose="020B0604020202090204" pitchFamily="34" charset="0"/>
                <a:ea typeface="Calibri"/>
                <a:cs typeface="Arial" panose="020B0604020202090204" pitchFamily="34" charset="0"/>
                <a:sym typeface="Calibri"/>
              </a:defRPr>
            </a:lvl1pPr>
            <a:lvl2pPr marR="0" lvl="1"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SzPts val="1400"/>
              <a:buFont typeface="Arial" panose="020B0604020202090204"/>
              <a:buNone/>
              <a:defRPr sz="18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r>
              <a:rPr kumimoji="1" lang="ja-JP" altLang="en-US">
                <a:ea typeface="Arial" panose="020B0604020202090204" pitchFamily="34" charset="0"/>
              </a:rPr>
              <a:t>ご利用の流れ</a:t>
            </a:r>
            <a:endParaRPr kumimoji="1" lang="ja-JP" altLang="en-US" dirty="0">
              <a:ea typeface="Arial" panose="020B060402020209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sp>
        <p:nvSpPr>
          <p:cNvPr id="2" name="タイトル 1"/>
          <p:cNvSpPr>
            <a:spLocks noGrp="1"/>
          </p:cNvSpPr>
          <p:nvPr>
            <p:ph type="title"/>
          </p:nvPr>
        </p:nvSpPr>
        <p:spPr>
          <a:xfrm>
            <a:off x="628650" y="89080"/>
            <a:ext cx="7886700" cy="739055"/>
          </a:xfrm>
        </p:spPr>
        <p:txBody>
          <a:bodyPr>
            <a:normAutofit/>
          </a:bodyPr>
          <a:lstStyle/>
          <a:p>
            <a:r>
              <a:rPr lang="en-US">
                <a:solidFill>
                  <a:srgbClr val="000000"/>
                </a:solidFill>
                <a:ea typeface="Arial" panose="020B0604020202090204" pitchFamily="34" charset="0"/>
                <a:sym typeface="ZEN角ゴシックNEW Medium"/>
              </a:rPr>
              <a:t>競合との差別化と市場環境</a:t>
            </a:r>
            <a:endParaRPr kumimoji="1" lang="ja-JP" altLang="en-US"/>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18</a:t>
            </a:fld>
            <a:endParaRPr lang="ja-JP" altLang="en-US"/>
          </a:p>
        </p:txBody>
      </p:sp>
      <p:sp>
        <p:nvSpPr>
          <p:cNvPr id="6" name="TextBox 5"/>
          <p:cNvSpPr txBox="1"/>
          <p:nvPr/>
        </p:nvSpPr>
        <p:spPr>
          <a:xfrm>
            <a:off x="628412" y="828278"/>
            <a:ext cx="5811462" cy="492125"/>
          </a:xfrm>
          <a:prstGeom prst="rect">
            <a:avLst/>
          </a:prstGeom>
        </p:spPr>
        <p:txBody>
          <a:bodyPr lIns="0" tIns="0" rIns="0" bIns="0" rtlCol="0" anchor="t">
            <a:spAutoFit/>
          </a:bodyPr>
          <a:lstStyle/>
          <a:p>
            <a:pPr algn="l">
              <a:lnSpc>
                <a:spcPts val="3840"/>
              </a:lnSpc>
            </a:pPr>
            <a:r>
              <a:rPr lang="en-US" sz="1600">
                <a:solidFill>
                  <a:srgbClr val="000000"/>
                </a:solidFill>
                <a:latin typeface="Arial" panose="020B0604020202090204" pitchFamily="34" charset="0"/>
                <a:ea typeface="Arial" panose="020B0604020202090204" pitchFamily="34" charset="0"/>
                <a:cs typeface="Arial" panose="020B0604020202090204" pitchFamily="34" charset="0"/>
                <a:sym typeface="ZEN角ゴシックNEW"/>
              </a:rPr>
              <a:t>本事業の類似事業とポジショニング</a:t>
            </a:r>
          </a:p>
        </p:txBody>
      </p:sp>
      <p:sp>
        <p:nvSpPr>
          <p:cNvPr id="16" name="AutoShape 7"/>
          <p:cNvSpPr/>
          <p:nvPr/>
        </p:nvSpPr>
        <p:spPr>
          <a:xfrm>
            <a:off x="4568778" y="1726652"/>
            <a:ext cx="7144" cy="2108506"/>
          </a:xfrm>
          <a:prstGeom prst="line">
            <a:avLst/>
          </a:prstGeom>
          <a:ln w="9525" cap="rnd">
            <a:solidFill>
              <a:srgbClr val="000000"/>
            </a:solidFill>
            <a:prstDash val="solid"/>
            <a:headEnd type="none" w="sm" len="sm"/>
            <a:tailEnd type="none" w="sm" len="sm"/>
          </a:ln>
        </p:spPr>
        <p:txBody>
          <a:bodyPr/>
          <a:lstStyle/>
          <a:p>
            <a:endParaRPr lang="ja-JP" altLang="en-US" sz="900"/>
          </a:p>
        </p:txBody>
      </p:sp>
      <p:sp>
        <p:nvSpPr>
          <p:cNvPr id="17" name="TextBox 6"/>
          <p:cNvSpPr txBox="1"/>
          <p:nvPr/>
        </p:nvSpPr>
        <p:spPr>
          <a:xfrm>
            <a:off x="502285" y="4255137"/>
            <a:ext cx="8115300" cy="1777365"/>
          </a:xfrm>
          <a:prstGeom prst="rect">
            <a:avLst/>
          </a:prstGeom>
        </p:spPr>
        <p:txBody>
          <a:bodyPr lIns="0" tIns="0" rIns="0" bIns="0" rtlCol="0" anchor="t">
            <a:spAutoFit/>
          </a:bodyPr>
          <a:lstStyle/>
          <a:p>
            <a:pPr algn="l">
              <a:lnSpc>
                <a:spcPts val="1980"/>
              </a:lnSpc>
            </a:pPr>
            <a:r>
              <a:rPr lang="en-US" sz="1200">
                <a:solidFill>
                  <a:srgbClr val="000000"/>
                </a:solidFill>
                <a:latin typeface="+mj-lt"/>
                <a:ea typeface="Arial Bold" panose="020B0604020202090204"/>
                <a:cs typeface="+mj-lt"/>
                <a:sym typeface="Arial Bold" panose="020B0604020202090204"/>
              </a:rPr>
              <a:t>「健康経営」のアイコンとしての利用価値</a:t>
            </a:r>
          </a:p>
          <a:p>
            <a:pPr algn="l">
              <a:lnSpc>
                <a:spcPts val="1980"/>
              </a:lnSpc>
            </a:pPr>
            <a:r>
              <a:rPr lang="en-US" sz="1200">
                <a:solidFill>
                  <a:srgbClr val="000000"/>
                </a:solidFill>
                <a:latin typeface="+mj-lt"/>
                <a:ea typeface="Arial" panose="020B0604020202090204"/>
                <a:cs typeface="+mj-lt"/>
                <a:sym typeface="Arial" panose="020B0604020202090204"/>
              </a:rPr>
              <a:t>■「健康経営」の市場は2022年にはN兆NNN億円を超える見通しで、今後より未病対策が進むと予想される。労働人口が縮小していき優秀な人材の確保が難しくなっていくため、働き盛りで今後会社を担っていくであろうリーダー候補が引き続き働き続けてもらえるよう企業としても対策を打っていく動きが加速する見込み。</a:t>
            </a:r>
          </a:p>
          <a:p>
            <a:pPr algn="l">
              <a:lnSpc>
                <a:spcPts val="1980"/>
              </a:lnSpc>
            </a:pPr>
            <a:r>
              <a:rPr lang="en-US" sz="1200">
                <a:solidFill>
                  <a:srgbClr val="000000"/>
                </a:solidFill>
                <a:latin typeface="+mj-lt"/>
                <a:ea typeface="Arial" panose="020B0604020202090204"/>
                <a:cs typeface="+mj-lt"/>
                <a:sym typeface="Arial" panose="020B0604020202090204"/>
              </a:rPr>
              <a:t>■本サービスは、既存のカウンセリングや休養などと比較して、働きながらリラックスをするという新たな試みであり、未病対策にはもってこいのサービスだと考え、また、可視化しやすい対策のためアイコンとしての広報価値もあると考えている。</a:t>
            </a:r>
          </a:p>
        </p:txBody>
      </p:sp>
      <p:sp>
        <p:nvSpPr>
          <p:cNvPr id="18" name="AutoShape 8"/>
          <p:cNvSpPr/>
          <p:nvPr/>
        </p:nvSpPr>
        <p:spPr>
          <a:xfrm>
            <a:off x="1881065" y="2781174"/>
            <a:ext cx="5532899" cy="0"/>
          </a:xfrm>
          <a:prstGeom prst="line">
            <a:avLst/>
          </a:prstGeom>
          <a:ln w="9525" cap="rnd">
            <a:solidFill>
              <a:srgbClr val="000000"/>
            </a:solidFill>
            <a:prstDash val="solid"/>
            <a:headEnd type="none" w="sm" len="sm"/>
            <a:tailEnd type="none" w="sm" len="sm"/>
          </a:ln>
        </p:spPr>
        <p:txBody>
          <a:bodyPr/>
          <a:lstStyle/>
          <a:p>
            <a:endParaRPr lang="ja-JP" altLang="en-US" sz="900"/>
          </a:p>
        </p:txBody>
      </p:sp>
      <p:sp>
        <p:nvSpPr>
          <p:cNvPr id="19" name="Freeform 2"/>
          <p:cNvSpPr/>
          <p:nvPr/>
        </p:nvSpPr>
        <p:spPr>
          <a:xfrm>
            <a:off x="5601970" y="1717040"/>
            <a:ext cx="929005" cy="690880"/>
          </a:xfrm>
          <a:custGeom>
            <a:avLst/>
            <a:gdLst/>
            <a:ahLst/>
            <a:cxnLst/>
            <a:rect l="l" t="t" r="r" b="b"/>
            <a:pathLst>
              <a:path w="2199192" h="1649394">
                <a:moveTo>
                  <a:pt x="0" y="0"/>
                </a:moveTo>
                <a:lnTo>
                  <a:pt x="2199192" y="0"/>
                </a:lnTo>
                <a:lnTo>
                  <a:pt x="2199192" y="1649394"/>
                </a:lnTo>
                <a:lnTo>
                  <a:pt x="0" y="1649394"/>
                </a:lnTo>
                <a:lnTo>
                  <a:pt x="0" y="0"/>
                </a:lnTo>
                <a:close/>
              </a:path>
            </a:pathLst>
          </a:custGeom>
          <a:blipFill>
            <a:blip r:embed="rId2"/>
            <a:stretch>
              <a:fillRect r="-416"/>
            </a:stretch>
          </a:blipFill>
        </p:spPr>
        <p:txBody>
          <a:bodyPr/>
          <a:lstStyle/>
          <a:p>
            <a:endParaRPr lang="ja-JP" altLang="en-US" sz="900"/>
          </a:p>
        </p:txBody>
      </p:sp>
      <p:sp>
        <p:nvSpPr>
          <p:cNvPr id="30" name="TextBox 30"/>
          <p:cNvSpPr txBox="1"/>
          <p:nvPr/>
        </p:nvSpPr>
        <p:spPr>
          <a:xfrm>
            <a:off x="5436585" y="2407751"/>
            <a:ext cx="1261478" cy="241935"/>
          </a:xfrm>
          <a:prstGeom prst="rect">
            <a:avLst/>
          </a:prstGeom>
        </p:spPr>
        <p:txBody>
          <a:bodyPr lIns="0" tIns="0" rIns="0" bIns="0" rtlCol="0" anchor="t">
            <a:spAutoFit/>
          </a:bodyPr>
          <a:lstStyle/>
          <a:p>
            <a:pPr algn="ctr">
              <a:lnSpc>
                <a:spcPts val="1890"/>
              </a:lnSpc>
            </a:pPr>
            <a:r>
              <a:rPr lang="en-US" sz="1200">
                <a:solidFill>
                  <a:srgbClr val="FF0000"/>
                </a:solidFill>
                <a:latin typeface="Arial" panose="020B0604020202090204" pitchFamily="34" charset="0"/>
                <a:ea typeface="Arial" panose="020B0604020202090204" pitchFamily="34" charset="0"/>
                <a:cs typeface="Arial" panose="020B0604020202090204" pitchFamily="34" charset="0"/>
                <a:sym typeface="Arimo Bold"/>
              </a:rPr>
              <a:t>本事業</a:t>
            </a:r>
          </a:p>
        </p:txBody>
      </p:sp>
      <p:sp>
        <p:nvSpPr>
          <p:cNvPr id="20" name="TextBox 20"/>
          <p:cNvSpPr txBox="1"/>
          <p:nvPr/>
        </p:nvSpPr>
        <p:spPr>
          <a:xfrm>
            <a:off x="7414260" y="2630805"/>
            <a:ext cx="702945" cy="299720"/>
          </a:xfrm>
          <a:prstGeom prst="rect">
            <a:avLst/>
          </a:prstGeom>
        </p:spPr>
        <p:txBody>
          <a:bodyPr lIns="35719" tIns="35719" rIns="35719" bIns="35719" rtlCol="0" anchor="t"/>
          <a:lstStyle/>
          <a:p>
            <a:pPr algn="ctr">
              <a:lnSpc>
                <a:spcPts val="1890"/>
              </a:lnSpc>
            </a:pPr>
            <a:r>
              <a:rPr lang="en-US">
                <a:solidFill>
                  <a:srgbClr val="000000"/>
                </a:solidFill>
                <a:latin typeface="Arial" panose="020B0604020202090204" pitchFamily="34" charset="0"/>
                <a:ea typeface="Arial" panose="020B0604020202090204" pitchFamily="34" charset="0"/>
                <a:cs typeface="Arial" panose="020B0604020202090204" pitchFamily="34" charset="0"/>
                <a:sym typeface="Arimo Bold"/>
              </a:rPr>
              <a:t>自然</a:t>
            </a:r>
          </a:p>
        </p:txBody>
      </p:sp>
      <p:sp>
        <p:nvSpPr>
          <p:cNvPr id="21" name="TextBox 11"/>
          <p:cNvSpPr txBox="1"/>
          <p:nvPr/>
        </p:nvSpPr>
        <p:spPr>
          <a:xfrm>
            <a:off x="3869055" y="1414780"/>
            <a:ext cx="1382395" cy="302260"/>
          </a:xfrm>
          <a:prstGeom prst="rect">
            <a:avLst/>
          </a:prstGeom>
        </p:spPr>
        <p:txBody>
          <a:bodyPr lIns="35719" tIns="35719" rIns="35719" bIns="35719" rtlCol="0" anchor="t"/>
          <a:lstStyle/>
          <a:p>
            <a:pPr algn="ctr">
              <a:lnSpc>
                <a:spcPts val="1890"/>
              </a:lnSpc>
            </a:pPr>
            <a:r>
              <a:rPr lang="en-US" sz="1200">
                <a:solidFill>
                  <a:srgbClr val="000000"/>
                </a:solidFill>
                <a:latin typeface="Arial" panose="020B0604020202090204" pitchFamily="34" charset="0"/>
                <a:ea typeface="Arial" panose="020B0604020202090204" pitchFamily="34" charset="0"/>
                <a:cs typeface="Arial" panose="020B0604020202090204" pitchFamily="34" charset="0"/>
                <a:sym typeface="Arimo Bold"/>
              </a:rPr>
              <a:t>個の時間/集中</a:t>
            </a:r>
          </a:p>
        </p:txBody>
      </p:sp>
      <p:sp>
        <p:nvSpPr>
          <p:cNvPr id="22" name="Freeform 27" descr="page17image64736304"/>
          <p:cNvSpPr/>
          <p:nvPr/>
        </p:nvSpPr>
        <p:spPr>
          <a:xfrm>
            <a:off x="5516880" y="2930525"/>
            <a:ext cx="1100455" cy="641350"/>
          </a:xfrm>
          <a:custGeom>
            <a:avLst/>
            <a:gdLst/>
            <a:ahLst/>
            <a:cxnLst/>
            <a:rect l="l" t="t" r="r" b="b"/>
            <a:pathLst>
              <a:path w="1732186" h="1160088">
                <a:moveTo>
                  <a:pt x="0" y="0"/>
                </a:moveTo>
                <a:lnTo>
                  <a:pt x="1732186" y="0"/>
                </a:lnTo>
                <a:lnTo>
                  <a:pt x="1732186" y="1160088"/>
                </a:lnTo>
                <a:lnTo>
                  <a:pt x="0" y="1160088"/>
                </a:lnTo>
                <a:lnTo>
                  <a:pt x="0" y="0"/>
                </a:lnTo>
                <a:close/>
              </a:path>
            </a:pathLst>
          </a:custGeom>
          <a:blipFill>
            <a:blip r:embed="rId3"/>
            <a:stretch>
              <a:fillRect b="-333"/>
            </a:stretch>
          </a:blipFill>
        </p:spPr>
        <p:txBody>
          <a:bodyPr/>
          <a:lstStyle/>
          <a:p>
            <a:endParaRPr lang="ja-JP" altLang="en-US" sz="900"/>
          </a:p>
        </p:txBody>
      </p:sp>
      <p:sp>
        <p:nvSpPr>
          <p:cNvPr id="23" name="TextBox 21"/>
          <p:cNvSpPr txBox="1"/>
          <p:nvPr/>
        </p:nvSpPr>
        <p:spPr>
          <a:xfrm>
            <a:off x="5251450" y="3593465"/>
            <a:ext cx="1896745" cy="241935"/>
          </a:xfrm>
          <a:prstGeom prst="rect">
            <a:avLst/>
          </a:prstGeom>
        </p:spPr>
        <p:txBody>
          <a:bodyPr wrap="square" lIns="0" tIns="0" rIns="0" bIns="0" rtlCol="0" anchor="t">
            <a:spAutoFit/>
          </a:bodyPr>
          <a:lstStyle/>
          <a:p>
            <a:pPr algn="ctr">
              <a:lnSpc>
                <a:spcPts val="1890"/>
              </a:lnSpc>
            </a:pPr>
            <a:r>
              <a:rPr lang="ja-JP" altLang="en-US" sz="1200">
                <a:solidFill>
                  <a:srgbClr val="000000"/>
                </a:solidFill>
                <a:latin typeface="Arial" panose="020B0604020202090204" pitchFamily="34" charset="0"/>
                <a:ea typeface="Arial" panose="020B0604020202090204" pitchFamily="34" charset="0"/>
                <a:cs typeface="Arial" panose="020B0604020202090204" pitchFamily="34" charset="0"/>
                <a:sym typeface="Arimo"/>
              </a:rPr>
              <a:t>グランピング、合宿</a:t>
            </a:r>
            <a:endParaRPr lang="en-US" sz="1200">
              <a:solidFill>
                <a:srgbClr val="000000"/>
              </a:solidFill>
              <a:latin typeface="Arial" panose="020B0604020202090204" pitchFamily="34" charset="0"/>
              <a:ea typeface="Arial" panose="020B0604020202090204" pitchFamily="34" charset="0"/>
              <a:cs typeface="Arial" panose="020B0604020202090204" pitchFamily="34" charset="0"/>
              <a:sym typeface="Arimo"/>
            </a:endParaRPr>
          </a:p>
        </p:txBody>
      </p:sp>
      <p:sp>
        <p:nvSpPr>
          <p:cNvPr id="24" name="Freeform 3" descr="page17image64733600"/>
          <p:cNvSpPr/>
          <p:nvPr/>
        </p:nvSpPr>
        <p:spPr>
          <a:xfrm>
            <a:off x="3267526" y="1726877"/>
            <a:ext cx="846286" cy="611602"/>
          </a:xfrm>
          <a:custGeom>
            <a:avLst/>
            <a:gdLst/>
            <a:ahLst/>
            <a:cxnLst/>
            <a:rect l="l" t="t" r="r" b="b"/>
            <a:pathLst>
              <a:path w="1692571" h="1223203">
                <a:moveTo>
                  <a:pt x="0" y="0"/>
                </a:moveTo>
                <a:lnTo>
                  <a:pt x="1692571" y="0"/>
                </a:lnTo>
                <a:lnTo>
                  <a:pt x="1692571" y="1223204"/>
                </a:lnTo>
                <a:lnTo>
                  <a:pt x="0" y="1223204"/>
                </a:lnTo>
                <a:lnTo>
                  <a:pt x="0" y="0"/>
                </a:lnTo>
                <a:close/>
              </a:path>
            </a:pathLst>
          </a:custGeom>
          <a:blipFill>
            <a:blip r:embed="rId4"/>
            <a:stretch>
              <a:fillRect b="-226"/>
            </a:stretch>
          </a:blipFill>
        </p:spPr>
        <p:txBody>
          <a:bodyPr/>
          <a:lstStyle/>
          <a:p>
            <a:endParaRPr lang="ja-JP" altLang="en-US" sz="900"/>
          </a:p>
        </p:txBody>
      </p:sp>
      <p:sp>
        <p:nvSpPr>
          <p:cNvPr id="31" name="Freeform 26" descr="page17image64735264"/>
          <p:cNvSpPr/>
          <p:nvPr/>
        </p:nvSpPr>
        <p:spPr>
          <a:xfrm>
            <a:off x="2073104" y="1746813"/>
            <a:ext cx="857121" cy="571414"/>
          </a:xfrm>
          <a:custGeom>
            <a:avLst/>
            <a:gdLst/>
            <a:ahLst/>
            <a:cxnLst/>
            <a:rect l="l" t="t" r="r" b="b"/>
            <a:pathLst>
              <a:path w="1714242" h="1142828">
                <a:moveTo>
                  <a:pt x="0" y="0"/>
                </a:moveTo>
                <a:lnTo>
                  <a:pt x="1714242" y="0"/>
                </a:lnTo>
                <a:lnTo>
                  <a:pt x="1714242" y="1142827"/>
                </a:lnTo>
                <a:lnTo>
                  <a:pt x="0" y="1142827"/>
                </a:lnTo>
                <a:lnTo>
                  <a:pt x="0" y="0"/>
                </a:lnTo>
                <a:close/>
              </a:path>
            </a:pathLst>
          </a:custGeom>
          <a:blipFill>
            <a:blip r:embed="rId5"/>
            <a:stretch>
              <a:fillRect r="-266"/>
            </a:stretch>
          </a:blipFill>
        </p:spPr>
        <p:txBody>
          <a:bodyPr/>
          <a:lstStyle/>
          <a:p>
            <a:endParaRPr lang="ja-JP" altLang="en-US" sz="900"/>
          </a:p>
        </p:txBody>
      </p:sp>
      <p:sp>
        <p:nvSpPr>
          <p:cNvPr id="33" name="TextBox 25"/>
          <p:cNvSpPr txBox="1"/>
          <p:nvPr/>
        </p:nvSpPr>
        <p:spPr>
          <a:xfrm>
            <a:off x="3331809" y="2388624"/>
            <a:ext cx="717720" cy="241935"/>
          </a:xfrm>
          <a:prstGeom prst="rect">
            <a:avLst/>
          </a:prstGeom>
        </p:spPr>
        <p:txBody>
          <a:bodyPr lIns="0" tIns="0" rIns="0" bIns="0" rtlCol="0" anchor="t">
            <a:spAutoFit/>
          </a:bodyPr>
          <a:lstStyle/>
          <a:p>
            <a:pPr algn="ctr">
              <a:lnSpc>
                <a:spcPts val="1890"/>
              </a:lnSpc>
            </a:pPr>
            <a:r>
              <a:rPr lang="en-US" sz="1200">
                <a:solidFill>
                  <a:srgbClr val="000000"/>
                </a:solidFill>
                <a:latin typeface="Arial" panose="020B0604020202090204" pitchFamily="34" charset="0"/>
                <a:ea typeface="Arial" panose="020B0604020202090204" pitchFamily="34" charset="0"/>
                <a:cs typeface="Arial" panose="020B0604020202090204" pitchFamily="34" charset="0"/>
                <a:sym typeface="Arimo"/>
              </a:rPr>
              <a:t>自宅/書斎</a:t>
            </a:r>
          </a:p>
        </p:txBody>
      </p:sp>
      <p:sp>
        <p:nvSpPr>
          <p:cNvPr id="34" name="TextBox 24"/>
          <p:cNvSpPr txBox="1"/>
          <p:nvPr/>
        </p:nvSpPr>
        <p:spPr>
          <a:xfrm>
            <a:off x="2073252" y="2388652"/>
            <a:ext cx="728554" cy="241935"/>
          </a:xfrm>
          <a:prstGeom prst="rect">
            <a:avLst/>
          </a:prstGeom>
        </p:spPr>
        <p:txBody>
          <a:bodyPr lIns="0" tIns="0" rIns="0" bIns="0" rtlCol="0" anchor="t">
            <a:spAutoFit/>
          </a:bodyPr>
          <a:lstStyle/>
          <a:p>
            <a:pPr algn="ctr">
              <a:lnSpc>
                <a:spcPts val="1890"/>
              </a:lnSpc>
            </a:pPr>
            <a:r>
              <a:rPr lang="en-US" sz="1200">
                <a:solidFill>
                  <a:srgbClr val="000000"/>
                </a:solidFill>
                <a:latin typeface="Arial" panose="020B0604020202090204" pitchFamily="34" charset="0"/>
                <a:ea typeface="Arial" panose="020B0604020202090204" pitchFamily="34" charset="0"/>
                <a:cs typeface="Arial" panose="020B0604020202090204" pitchFamily="34" charset="0"/>
                <a:sym typeface="Arimo"/>
              </a:rPr>
              <a:t>カフェ</a:t>
            </a:r>
          </a:p>
        </p:txBody>
      </p:sp>
      <p:sp>
        <p:nvSpPr>
          <p:cNvPr id="35" name="TextBox 17"/>
          <p:cNvSpPr txBox="1"/>
          <p:nvPr/>
        </p:nvSpPr>
        <p:spPr>
          <a:xfrm>
            <a:off x="1204595" y="2630805"/>
            <a:ext cx="676275" cy="243840"/>
          </a:xfrm>
          <a:prstGeom prst="rect">
            <a:avLst/>
          </a:prstGeom>
        </p:spPr>
        <p:txBody>
          <a:bodyPr lIns="35719" tIns="35719" rIns="35719" bIns="35719" rtlCol="0" anchor="t"/>
          <a:lstStyle/>
          <a:p>
            <a:pPr algn="ctr">
              <a:lnSpc>
                <a:spcPts val="1890"/>
              </a:lnSpc>
            </a:pPr>
            <a:r>
              <a:rPr lang="en-US">
                <a:solidFill>
                  <a:srgbClr val="000000"/>
                </a:solidFill>
                <a:latin typeface="Arial" panose="020B0604020202090204" pitchFamily="34" charset="0"/>
                <a:ea typeface="Arial" panose="020B0604020202090204" pitchFamily="34" charset="0"/>
                <a:cs typeface="Arial" panose="020B0604020202090204" pitchFamily="34" charset="0"/>
                <a:sym typeface="Arimo Bold"/>
              </a:rPr>
              <a:t>都会</a:t>
            </a:r>
          </a:p>
        </p:txBody>
      </p:sp>
      <p:sp>
        <p:nvSpPr>
          <p:cNvPr id="36" name="Freeform 28"/>
          <p:cNvSpPr/>
          <p:nvPr/>
        </p:nvSpPr>
        <p:spPr>
          <a:xfrm>
            <a:off x="2073420" y="2965515"/>
            <a:ext cx="837117" cy="627838"/>
          </a:xfrm>
          <a:custGeom>
            <a:avLst/>
            <a:gdLst/>
            <a:ahLst/>
            <a:cxnLst/>
            <a:rect l="l" t="t" r="r" b="b"/>
            <a:pathLst>
              <a:path w="1674234" h="1255675">
                <a:moveTo>
                  <a:pt x="0" y="0"/>
                </a:moveTo>
                <a:lnTo>
                  <a:pt x="1674234" y="0"/>
                </a:lnTo>
                <a:lnTo>
                  <a:pt x="1674234" y="1255675"/>
                </a:lnTo>
                <a:lnTo>
                  <a:pt x="0" y="1255675"/>
                </a:lnTo>
                <a:lnTo>
                  <a:pt x="0" y="0"/>
                </a:lnTo>
                <a:close/>
              </a:path>
            </a:pathLst>
          </a:custGeom>
          <a:blipFill>
            <a:blip r:embed="rId6"/>
            <a:stretch>
              <a:fillRect r="-182"/>
            </a:stretch>
          </a:blipFill>
        </p:spPr>
        <p:txBody>
          <a:bodyPr/>
          <a:lstStyle/>
          <a:p>
            <a:endParaRPr lang="ja-JP" altLang="en-US" sz="900"/>
          </a:p>
        </p:txBody>
      </p:sp>
      <p:sp>
        <p:nvSpPr>
          <p:cNvPr id="37" name="Freeform 29"/>
          <p:cNvSpPr/>
          <p:nvPr/>
        </p:nvSpPr>
        <p:spPr>
          <a:xfrm>
            <a:off x="3331584" y="2965372"/>
            <a:ext cx="849526" cy="637145"/>
          </a:xfrm>
          <a:custGeom>
            <a:avLst/>
            <a:gdLst/>
            <a:ahLst/>
            <a:cxnLst/>
            <a:rect l="l" t="t" r="r" b="b"/>
            <a:pathLst>
              <a:path w="1699051" h="1274289">
                <a:moveTo>
                  <a:pt x="0" y="0"/>
                </a:moveTo>
                <a:lnTo>
                  <a:pt x="1699051" y="0"/>
                </a:lnTo>
                <a:lnTo>
                  <a:pt x="1699051" y="1274289"/>
                </a:lnTo>
                <a:lnTo>
                  <a:pt x="0" y="1274289"/>
                </a:lnTo>
                <a:lnTo>
                  <a:pt x="0" y="0"/>
                </a:lnTo>
                <a:close/>
              </a:path>
            </a:pathLst>
          </a:custGeom>
          <a:blipFill>
            <a:blip r:embed="rId7"/>
            <a:stretch>
              <a:fillRect r="-359"/>
            </a:stretch>
          </a:blipFill>
        </p:spPr>
        <p:txBody>
          <a:bodyPr/>
          <a:lstStyle/>
          <a:p>
            <a:endParaRPr lang="ja-JP" altLang="en-US" sz="900"/>
          </a:p>
        </p:txBody>
      </p:sp>
      <p:sp>
        <p:nvSpPr>
          <p:cNvPr id="38" name="TextBox 22"/>
          <p:cNvSpPr txBox="1"/>
          <p:nvPr/>
        </p:nvSpPr>
        <p:spPr>
          <a:xfrm>
            <a:off x="1695450" y="3593465"/>
            <a:ext cx="1593850" cy="241935"/>
          </a:xfrm>
          <a:prstGeom prst="rect">
            <a:avLst/>
          </a:prstGeom>
        </p:spPr>
        <p:txBody>
          <a:bodyPr wrap="square" lIns="0" tIns="0" rIns="0" bIns="0" rtlCol="0" anchor="t">
            <a:spAutoFit/>
          </a:bodyPr>
          <a:lstStyle/>
          <a:p>
            <a:pPr algn="ctr">
              <a:lnSpc>
                <a:spcPts val="1890"/>
              </a:lnSpc>
            </a:pPr>
            <a:r>
              <a:rPr lang="en-US" sz="1000">
                <a:solidFill>
                  <a:srgbClr val="000000"/>
                </a:solidFill>
                <a:latin typeface="Arial" panose="020B0604020202090204" pitchFamily="34" charset="0"/>
                <a:ea typeface="Arial" panose="020B0604020202090204" pitchFamily="34" charset="0"/>
                <a:cs typeface="Arial" panose="020B0604020202090204" pitchFamily="34" charset="0"/>
                <a:sym typeface="Arimo"/>
              </a:rPr>
              <a:t>コワーキングスペース</a:t>
            </a:r>
          </a:p>
        </p:txBody>
      </p:sp>
      <p:sp>
        <p:nvSpPr>
          <p:cNvPr id="39" name="TextBox 23"/>
          <p:cNvSpPr txBox="1"/>
          <p:nvPr/>
        </p:nvSpPr>
        <p:spPr>
          <a:xfrm>
            <a:off x="3125608" y="3602226"/>
            <a:ext cx="1261478" cy="241935"/>
          </a:xfrm>
          <a:prstGeom prst="rect">
            <a:avLst/>
          </a:prstGeom>
        </p:spPr>
        <p:txBody>
          <a:bodyPr lIns="0" tIns="0" rIns="0" bIns="0" rtlCol="0" anchor="t">
            <a:spAutoFit/>
          </a:bodyPr>
          <a:lstStyle/>
          <a:p>
            <a:pPr algn="ctr">
              <a:lnSpc>
                <a:spcPts val="1890"/>
              </a:lnSpc>
            </a:pPr>
            <a:r>
              <a:rPr lang="en-US" sz="1000">
                <a:solidFill>
                  <a:srgbClr val="000000"/>
                </a:solidFill>
                <a:latin typeface="Arial" panose="020B0604020202090204" pitchFamily="34" charset="0"/>
                <a:ea typeface="Arial" panose="020B0604020202090204" pitchFamily="34" charset="0"/>
                <a:cs typeface="Arial" panose="020B0604020202090204" pitchFamily="34" charset="0"/>
                <a:sym typeface="Arimo"/>
              </a:rPr>
              <a:t>イベントスペース</a:t>
            </a:r>
          </a:p>
        </p:txBody>
      </p:sp>
      <p:sp>
        <p:nvSpPr>
          <p:cNvPr id="40" name="TextBox 14"/>
          <p:cNvSpPr txBox="1"/>
          <p:nvPr/>
        </p:nvSpPr>
        <p:spPr>
          <a:xfrm>
            <a:off x="3838575" y="3844290"/>
            <a:ext cx="1467485" cy="202565"/>
          </a:xfrm>
          <a:prstGeom prst="rect">
            <a:avLst/>
          </a:prstGeom>
        </p:spPr>
        <p:txBody>
          <a:bodyPr lIns="35719" tIns="35719" rIns="35719" bIns="35719" rtlCol="0" anchor="t"/>
          <a:lstStyle/>
          <a:p>
            <a:pPr algn="ctr">
              <a:lnSpc>
                <a:spcPts val="1890"/>
              </a:lnSpc>
            </a:pPr>
            <a:r>
              <a:rPr lang="en-US" sz="1200">
                <a:solidFill>
                  <a:srgbClr val="000000"/>
                </a:solidFill>
                <a:latin typeface="Arial" panose="020B0604020202090204" pitchFamily="34" charset="0"/>
                <a:ea typeface="Arial" panose="020B0604020202090204" pitchFamily="34" charset="0"/>
                <a:cs typeface="Arial" panose="020B0604020202090204" pitchFamily="34" charset="0"/>
                <a:sym typeface="Arimo Bold"/>
              </a:rPr>
              <a:t>コラボレーション</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143000" y="2007534"/>
            <a:ext cx="6858000" cy="1325563"/>
          </a:xfrm>
        </p:spPr>
        <p:txBody>
          <a:bodyPr/>
          <a:lstStyle/>
          <a:p>
            <a:endParaRPr lang="ja-JP" altLang="en-US" dirty="0">
              <a:latin typeface="Arial Regular" panose="020B0604020202090204" charset="0"/>
              <a:cs typeface="Arial Regular" panose="020B0604020202090204" charset="0"/>
            </a:endParaRPr>
          </a:p>
        </p:txBody>
      </p:sp>
      <p:sp>
        <p:nvSpPr>
          <p:cNvPr id="7" name="コンテンツ プレースホルダー 6"/>
          <p:cNvSpPr>
            <a:spLocks noGrp="1"/>
          </p:cNvSpPr>
          <p:nvPr>
            <p:ph sz="quarter" idx="14"/>
          </p:nvPr>
        </p:nvSpPr>
        <p:spPr/>
        <p:txBody>
          <a:bodyPr/>
          <a:lstStyle/>
          <a:p>
            <a:endParaRPr lang="ja-JP" altLang="en-US">
              <a:latin typeface="Arial Regular" panose="020B0604020202090204" charset="0"/>
              <a:cs typeface="Arial Regular" panose="020B060402020209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4921" y="89080"/>
            <a:ext cx="7886700" cy="739055"/>
          </a:xfrm>
        </p:spPr>
        <p:txBody>
          <a:bodyPr/>
          <a:lstStyle/>
          <a:p>
            <a:r>
              <a:rPr kumimoji="1" lang="ja-JP" altLang="en-US" dirty="0"/>
              <a:t>これまで</a:t>
            </a:r>
            <a:r>
              <a:rPr kumimoji="1" lang="ja-JP" altLang="en-US"/>
              <a:t>の活動内容</a:t>
            </a:r>
            <a:endParaRPr kumimoji="1" lang="ja-JP" altLang="en-US" dirty="0"/>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19</a:t>
            </a:fld>
            <a:endParaRPr lang="ja-JP" altLang="en-US"/>
          </a:p>
        </p:txBody>
      </p:sp>
      <p:sp>
        <p:nvSpPr>
          <p:cNvPr id="9" name="テキスト ボックス 8"/>
          <p:cNvSpPr txBox="1"/>
          <p:nvPr/>
        </p:nvSpPr>
        <p:spPr>
          <a:xfrm>
            <a:off x="7900086" y="89080"/>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grpSp>
        <p:nvGrpSpPr>
          <p:cNvPr id="20" name="グループ化 19"/>
          <p:cNvGrpSpPr/>
          <p:nvPr/>
        </p:nvGrpSpPr>
        <p:grpSpPr>
          <a:xfrm>
            <a:off x="628650" y="1093450"/>
            <a:ext cx="7886700" cy="914400"/>
            <a:chOff x="628650" y="1093450"/>
            <a:chExt cx="7886700" cy="914400"/>
          </a:xfrm>
        </p:grpSpPr>
        <p:sp>
          <p:nvSpPr>
            <p:cNvPr id="13" name="正方形/長方形 12"/>
            <p:cNvSpPr/>
            <p:nvPr/>
          </p:nvSpPr>
          <p:spPr>
            <a:xfrm>
              <a:off x="628650" y="1093450"/>
              <a:ext cx="914400" cy="914400"/>
            </a:xfrm>
            <a:prstGeom prst="rect">
              <a:avLst/>
            </a:prstGeom>
            <a:solidFill>
              <a:schemeClr val="accent1">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14" name="正方形/長方形 13"/>
            <p:cNvSpPr/>
            <p:nvPr/>
          </p:nvSpPr>
          <p:spPr>
            <a:xfrm>
              <a:off x="1543050" y="1093450"/>
              <a:ext cx="6972300" cy="914400"/>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19" name="テキスト ボックス 18"/>
            <p:cNvSpPr txBox="1"/>
            <p:nvPr/>
          </p:nvSpPr>
          <p:spPr>
            <a:xfrm>
              <a:off x="813980" y="1377279"/>
              <a:ext cx="543739" cy="307777"/>
            </a:xfrm>
            <a:prstGeom prst="rect">
              <a:avLst/>
            </a:prstGeom>
            <a:noFill/>
          </p:spPr>
          <p:txBody>
            <a:bodyPr wrap="none" rtlCol="0">
              <a:spAutoFit/>
            </a:bodyPr>
            <a:lstStyle/>
            <a:p>
              <a:r>
                <a:rPr kumimoji="1" lang="ja-JP" altLang="en-US" b="1" dirty="0"/>
                <a:t>仮説</a:t>
              </a:r>
            </a:p>
          </p:txBody>
        </p:sp>
      </p:grpSp>
      <p:grpSp>
        <p:nvGrpSpPr>
          <p:cNvPr id="21" name="グループ化 20"/>
          <p:cNvGrpSpPr/>
          <p:nvPr/>
        </p:nvGrpSpPr>
        <p:grpSpPr>
          <a:xfrm>
            <a:off x="628650" y="2008718"/>
            <a:ext cx="7886700" cy="914400"/>
            <a:chOff x="628650" y="1093450"/>
            <a:chExt cx="7886700" cy="914400"/>
          </a:xfrm>
        </p:grpSpPr>
        <p:sp>
          <p:nvSpPr>
            <p:cNvPr id="22" name="正方形/長方形 21"/>
            <p:cNvSpPr/>
            <p:nvPr/>
          </p:nvSpPr>
          <p:spPr>
            <a:xfrm>
              <a:off x="628650" y="1093450"/>
              <a:ext cx="914400" cy="914400"/>
            </a:xfrm>
            <a:prstGeom prst="rect">
              <a:avLst/>
            </a:prstGeom>
            <a:solidFill>
              <a:schemeClr val="accent1">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23" name="正方形/長方形 22"/>
            <p:cNvSpPr/>
            <p:nvPr/>
          </p:nvSpPr>
          <p:spPr>
            <a:xfrm>
              <a:off x="1543050" y="1093450"/>
              <a:ext cx="6972300" cy="914400"/>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24" name="テキスト ボックス 23"/>
            <p:cNvSpPr txBox="1"/>
            <p:nvPr/>
          </p:nvSpPr>
          <p:spPr>
            <a:xfrm>
              <a:off x="813980" y="1377279"/>
              <a:ext cx="543739" cy="307777"/>
            </a:xfrm>
            <a:prstGeom prst="rect">
              <a:avLst/>
            </a:prstGeom>
            <a:noFill/>
          </p:spPr>
          <p:txBody>
            <a:bodyPr wrap="none" rtlCol="0">
              <a:spAutoFit/>
            </a:bodyPr>
            <a:lstStyle/>
            <a:p>
              <a:r>
                <a:rPr kumimoji="1" lang="ja-JP" altLang="en-US" b="1" dirty="0"/>
                <a:t>目的</a:t>
              </a:r>
            </a:p>
          </p:txBody>
        </p:sp>
      </p:grpSp>
      <p:grpSp>
        <p:nvGrpSpPr>
          <p:cNvPr id="25" name="グループ化 24"/>
          <p:cNvGrpSpPr/>
          <p:nvPr/>
        </p:nvGrpSpPr>
        <p:grpSpPr>
          <a:xfrm>
            <a:off x="625408" y="3014042"/>
            <a:ext cx="7886700" cy="1828791"/>
            <a:chOff x="628650" y="1093450"/>
            <a:chExt cx="7886700" cy="914400"/>
          </a:xfrm>
        </p:grpSpPr>
        <p:sp>
          <p:nvSpPr>
            <p:cNvPr id="26" name="正方形/長方形 25"/>
            <p:cNvSpPr/>
            <p:nvPr/>
          </p:nvSpPr>
          <p:spPr>
            <a:xfrm>
              <a:off x="628650" y="1093450"/>
              <a:ext cx="914400" cy="914400"/>
            </a:xfrm>
            <a:prstGeom prst="rect">
              <a:avLst/>
            </a:prstGeom>
            <a:solidFill>
              <a:schemeClr val="accent2">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27" name="正方形/長方形 26"/>
            <p:cNvSpPr/>
            <p:nvPr/>
          </p:nvSpPr>
          <p:spPr>
            <a:xfrm>
              <a:off x="1543050" y="1093450"/>
              <a:ext cx="6972300" cy="914400"/>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28" name="テキスト ボックス 27"/>
            <p:cNvSpPr txBox="1"/>
            <p:nvPr/>
          </p:nvSpPr>
          <p:spPr>
            <a:xfrm>
              <a:off x="643481" y="1152311"/>
              <a:ext cx="902811" cy="800223"/>
            </a:xfrm>
            <a:prstGeom prst="rect">
              <a:avLst/>
            </a:prstGeom>
            <a:noFill/>
          </p:spPr>
          <p:txBody>
            <a:bodyPr wrap="none" rtlCol="0">
              <a:spAutoFit/>
            </a:bodyPr>
            <a:lstStyle/>
            <a:p>
              <a:r>
                <a:rPr kumimoji="1" lang="ja-JP" altLang="en-US" b="1" dirty="0"/>
                <a:t>実証内容</a:t>
              </a:r>
              <a:endParaRPr kumimoji="1" lang="en-US" altLang="ja-JP" b="1" dirty="0"/>
            </a:p>
            <a:p>
              <a:endParaRPr kumimoji="1" lang="en-US" altLang="ja-JP" dirty="0"/>
            </a:p>
            <a:p>
              <a:r>
                <a:rPr kumimoji="1" lang="ja-JP" altLang="en-US" dirty="0"/>
                <a:t>期間</a:t>
              </a:r>
              <a:endParaRPr kumimoji="1" lang="en-US" altLang="ja-JP" dirty="0"/>
            </a:p>
            <a:p>
              <a:r>
                <a:rPr kumimoji="1" lang="ja-JP" altLang="en-US" dirty="0"/>
                <a:t>コスト</a:t>
              </a:r>
              <a:endParaRPr kumimoji="1" lang="en-US" altLang="ja-JP" dirty="0"/>
            </a:p>
            <a:p>
              <a:r>
                <a:rPr kumimoji="1" lang="ja-JP" altLang="en-US" dirty="0"/>
                <a:t>具体的</a:t>
              </a:r>
              <a:endParaRPr kumimoji="1" lang="en-US" altLang="ja-JP" dirty="0"/>
            </a:p>
            <a:p>
              <a:r>
                <a:rPr kumimoji="1" lang="ja-JP" altLang="en-US" dirty="0"/>
                <a:t>実施内容</a:t>
              </a:r>
              <a:endParaRPr kumimoji="1" lang="en-US" altLang="ja-JP" dirty="0"/>
            </a:p>
            <a:p>
              <a:r>
                <a:rPr kumimoji="1" lang="ja-JP" altLang="en-US" dirty="0"/>
                <a:t>リスク</a:t>
              </a:r>
              <a:endParaRPr kumimoji="1" lang="en-US" altLang="ja-JP" dirty="0"/>
            </a:p>
          </p:txBody>
        </p:sp>
      </p:grpSp>
      <p:grpSp>
        <p:nvGrpSpPr>
          <p:cNvPr id="29" name="グループ化 28"/>
          <p:cNvGrpSpPr/>
          <p:nvPr/>
        </p:nvGrpSpPr>
        <p:grpSpPr>
          <a:xfrm>
            <a:off x="625408" y="4843032"/>
            <a:ext cx="7886700" cy="1418411"/>
            <a:chOff x="628650" y="1093450"/>
            <a:chExt cx="7886700" cy="914400"/>
          </a:xfrm>
        </p:grpSpPr>
        <p:sp>
          <p:nvSpPr>
            <p:cNvPr id="30" name="正方形/長方形 29"/>
            <p:cNvSpPr/>
            <p:nvPr/>
          </p:nvSpPr>
          <p:spPr>
            <a:xfrm>
              <a:off x="628650" y="1093450"/>
              <a:ext cx="914400" cy="914400"/>
            </a:xfrm>
            <a:prstGeom prst="rect">
              <a:avLst/>
            </a:prstGeom>
            <a:solidFill>
              <a:schemeClr val="accent2">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31" name="正方形/長方形 30"/>
            <p:cNvSpPr/>
            <p:nvPr/>
          </p:nvSpPr>
          <p:spPr>
            <a:xfrm>
              <a:off x="1543050" y="1093450"/>
              <a:ext cx="6972300" cy="914400"/>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Arial" panose="020B0604020202090204" pitchFamily="34" charset="0"/>
              </a:endParaRPr>
            </a:p>
          </p:txBody>
        </p:sp>
        <p:sp>
          <p:nvSpPr>
            <p:cNvPr id="32" name="テキスト ボックス 31"/>
            <p:cNvSpPr txBox="1"/>
            <p:nvPr/>
          </p:nvSpPr>
          <p:spPr>
            <a:xfrm>
              <a:off x="643481" y="1152311"/>
              <a:ext cx="902811" cy="615079"/>
            </a:xfrm>
            <a:prstGeom prst="rect">
              <a:avLst/>
            </a:prstGeom>
            <a:noFill/>
          </p:spPr>
          <p:txBody>
            <a:bodyPr wrap="none" rtlCol="0">
              <a:spAutoFit/>
            </a:bodyPr>
            <a:lstStyle/>
            <a:p>
              <a:r>
                <a:rPr kumimoji="1" lang="ja-JP" altLang="en-US" b="1" dirty="0"/>
                <a:t>結果</a:t>
              </a:r>
              <a:endParaRPr kumimoji="1" lang="en-US" altLang="ja-JP" b="1" dirty="0"/>
            </a:p>
            <a:p>
              <a:endParaRPr kumimoji="1" lang="en-US" altLang="ja-JP" dirty="0"/>
            </a:p>
            <a:p>
              <a:r>
                <a:rPr kumimoji="1" lang="ja-JP" altLang="en-US" dirty="0"/>
                <a:t>学び</a:t>
              </a:r>
              <a:endParaRPr kumimoji="1" lang="en-US" altLang="ja-JP" dirty="0"/>
            </a:p>
            <a:p>
              <a:r>
                <a:rPr kumimoji="1" lang="ja-JP" altLang="en-US" dirty="0"/>
                <a:t>次の課題</a:t>
              </a:r>
              <a:endParaRPr kumimoji="1" lang="en-US" altLang="ja-JP" dirty="0"/>
            </a:p>
          </p:txBody>
        </p:sp>
      </p:grpSp>
      <p:sp>
        <p:nvSpPr>
          <p:cNvPr id="33" name="テキスト ボックス 32"/>
          <p:cNvSpPr txBox="1"/>
          <p:nvPr/>
        </p:nvSpPr>
        <p:spPr>
          <a:xfrm>
            <a:off x="1529003" y="1185379"/>
            <a:ext cx="7007046" cy="738664"/>
          </a:xfrm>
          <a:prstGeom prst="rect">
            <a:avLst/>
          </a:prstGeom>
          <a:noFill/>
        </p:spPr>
        <p:txBody>
          <a:bodyPr wrap="none" rtlCol="0">
            <a:spAutoFit/>
          </a:bodyPr>
          <a:lstStyle/>
          <a:p>
            <a:r>
              <a:rPr kumimoji="1" lang="ja-JP" altLang="en-US" dirty="0"/>
              <a:t>テントのほうが風や日差しを感じることができるが、仕事をする環境としては</a:t>
            </a:r>
            <a:endParaRPr kumimoji="1" lang="en-US" altLang="ja-JP" dirty="0"/>
          </a:p>
          <a:p>
            <a:r>
              <a:rPr kumimoji="1" lang="ja-JP" altLang="en-US" dirty="0"/>
              <a:t>トレーラーのほうが「個室」のクオリティがあるため、両方を体験してもらうことで</a:t>
            </a:r>
            <a:endParaRPr kumimoji="1" lang="en-US" altLang="ja-JP" dirty="0"/>
          </a:p>
          <a:p>
            <a:r>
              <a:rPr kumimoji="1" lang="ja-JP" altLang="en-US" dirty="0"/>
              <a:t>会議室と同じ雰囲気でかつ自然の中という</a:t>
            </a:r>
            <a:r>
              <a:rPr kumimoji="1" lang="ja-JP" altLang="en-US"/>
              <a:t>非日常が実感できるのではないか</a:t>
            </a:r>
            <a:endParaRPr kumimoji="1" lang="en-US" altLang="ja-JP" dirty="0"/>
          </a:p>
        </p:txBody>
      </p:sp>
      <p:sp>
        <p:nvSpPr>
          <p:cNvPr id="34" name="テキスト ボックス 33"/>
          <p:cNvSpPr txBox="1"/>
          <p:nvPr/>
        </p:nvSpPr>
        <p:spPr>
          <a:xfrm>
            <a:off x="1575107" y="2059772"/>
            <a:ext cx="6936514" cy="738664"/>
          </a:xfrm>
          <a:prstGeom prst="rect">
            <a:avLst/>
          </a:prstGeom>
          <a:noFill/>
        </p:spPr>
        <p:txBody>
          <a:bodyPr wrap="none" rtlCol="0">
            <a:spAutoFit/>
          </a:bodyPr>
          <a:lstStyle/>
          <a:p>
            <a:pPr marL="285750" indent="-285750">
              <a:buFont typeface="Arial" panose="020B0604020202090204" pitchFamily="34" charset="0"/>
              <a:buChar char="•"/>
            </a:pPr>
            <a:r>
              <a:rPr kumimoji="1" lang="ja-JP" altLang="en-US"/>
              <a:t>「</a:t>
            </a:r>
            <a:r>
              <a:rPr kumimoji="1" lang="ja-JP" altLang="en-US" dirty="0"/>
              <a:t>トレーラー」のイメージを持たない人にキャンピングカーで体験してもらう</a:t>
            </a:r>
            <a:endParaRPr kumimoji="1" lang="en-US" altLang="ja-JP" dirty="0"/>
          </a:p>
          <a:p>
            <a:pPr marL="285750" indent="-285750">
              <a:buFont typeface="Arial" panose="020B0604020202090204" pitchFamily="34" charset="0"/>
              <a:buChar char="•"/>
            </a:pPr>
            <a:r>
              <a:rPr kumimoji="1" lang="ja-JP" altLang="en-US"/>
              <a:t>テント</a:t>
            </a:r>
            <a:r>
              <a:rPr kumimoji="1" lang="ja-JP" altLang="en-US" dirty="0"/>
              <a:t>での作業と比較することで、個室社内の快適さを発見してもらう</a:t>
            </a:r>
            <a:endParaRPr kumimoji="1" lang="en-US" altLang="ja-JP" dirty="0"/>
          </a:p>
          <a:p>
            <a:pPr marL="285750" indent="-285750">
              <a:buFont typeface="Arial" panose="020B0604020202090204" pitchFamily="34" charset="0"/>
              <a:buChar char="•"/>
            </a:pPr>
            <a:r>
              <a:rPr kumimoji="1" lang="ja-JP" altLang="en-US"/>
              <a:t>自然</a:t>
            </a:r>
            <a:r>
              <a:rPr kumimoji="1" lang="ja-JP" altLang="en-US" dirty="0"/>
              <a:t>の中で仕事をする解放感やリフレッシュを体験してもらう</a:t>
            </a:r>
            <a:endParaRPr kumimoji="1" lang="en-US" altLang="ja-JP" dirty="0"/>
          </a:p>
        </p:txBody>
      </p:sp>
      <p:sp>
        <p:nvSpPr>
          <p:cNvPr id="35" name="テキスト ボックス 34"/>
          <p:cNvSpPr txBox="1"/>
          <p:nvPr/>
        </p:nvSpPr>
        <p:spPr>
          <a:xfrm>
            <a:off x="1529003" y="3029273"/>
            <a:ext cx="7244291" cy="1600438"/>
          </a:xfrm>
          <a:prstGeom prst="rect">
            <a:avLst/>
          </a:prstGeom>
          <a:noFill/>
        </p:spPr>
        <p:txBody>
          <a:bodyPr wrap="none" rtlCol="0">
            <a:spAutoFit/>
          </a:bodyPr>
          <a:lstStyle/>
          <a:p>
            <a:pPr marL="285750" indent="-285750">
              <a:buFont typeface="Arial" panose="020B0604020202090204" pitchFamily="34" charset="0"/>
              <a:buChar char="•"/>
            </a:pPr>
            <a:r>
              <a:rPr kumimoji="1" lang="en-US" altLang="ja-JP" dirty="0"/>
              <a:t>2024</a:t>
            </a:r>
            <a:r>
              <a:rPr kumimoji="1" lang="ja-JP" altLang="en-US"/>
              <a:t>年</a:t>
            </a:r>
            <a:r>
              <a:rPr kumimoji="1" lang="en-US" altLang="ja-JP" dirty="0"/>
              <a:t>10</a:t>
            </a:r>
            <a:r>
              <a:rPr kumimoji="1" lang="ja-JP" altLang="en-US" dirty="0"/>
              <a:t>月</a:t>
            </a:r>
            <a:r>
              <a:rPr kumimoji="1" lang="en-US" altLang="ja-JP" dirty="0"/>
              <a:t>6</a:t>
            </a:r>
            <a:r>
              <a:rPr kumimoji="1" lang="ja-JP" altLang="en-US" dirty="0"/>
              <a:t>日・</a:t>
            </a:r>
            <a:r>
              <a:rPr kumimoji="1" lang="en-US" altLang="ja-JP" dirty="0"/>
              <a:t>7</a:t>
            </a:r>
            <a:r>
              <a:rPr kumimoji="1" lang="ja-JP" altLang="en-US" dirty="0"/>
              <a:t>日</a:t>
            </a:r>
            <a:r>
              <a:rPr kumimoji="1" lang="en-US" altLang="ja-JP" dirty="0"/>
              <a:t>/ 10</a:t>
            </a:r>
            <a:r>
              <a:rPr kumimoji="1" lang="ja-JP" altLang="en-US" dirty="0"/>
              <a:t>日・</a:t>
            </a:r>
            <a:r>
              <a:rPr kumimoji="1" lang="en-US" altLang="ja-JP" dirty="0"/>
              <a:t>11</a:t>
            </a:r>
            <a:r>
              <a:rPr kumimoji="1" lang="ja-JP" altLang="en-US" dirty="0"/>
              <a:t>日　</a:t>
            </a:r>
            <a:r>
              <a:rPr kumimoji="1" lang="en-US" altLang="ja-JP" dirty="0"/>
              <a:t>9:00~16:00</a:t>
            </a:r>
            <a:r>
              <a:rPr kumimoji="1" lang="ja-JP" altLang="en-US" dirty="0"/>
              <a:t>　合計</a:t>
            </a:r>
            <a:r>
              <a:rPr kumimoji="1" lang="en-US" altLang="ja-JP" dirty="0"/>
              <a:t>10</a:t>
            </a:r>
            <a:r>
              <a:rPr kumimoji="1" lang="ja-JP" altLang="en-US" dirty="0"/>
              <a:t>名　＠荒川河川敷</a:t>
            </a:r>
            <a:endParaRPr kumimoji="1" lang="en-US" altLang="ja-JP" dirty="0"/>
          </a:p>
          <a:p>
            <a:pPr marL="285750" indent="-285750">
              <a:buFont typeface="Arial" panose="020B0604020202090204" pitchFamily="34" charset="0"/>
              <a:buChar char="•"/>
            </a:pPr>
            <a:r>
              <a:rPr kumimoji="1" lang="en-US" altLang="ja-JP" dirty="0"/>
              <a:t>1</a:t>
            </a:r>
            <a:r>
              <a:rPr kumimoji="1" lang="ja-JP" altLang="en-US" dirty="0"/>
              <a:t>日目：テント（</a:t>
            </a:r>
            <a:r>
              <a:rPr kumimoji="1" lang="en-US" altLang="ja-JP" dirty="0"/>
              <a:t>1</a:t>
            </a:r>
            <a:r>
              <a:rPr kumimoji="1" lang="ja-JP" altLang="en-US" dirty="0"/>
              <a:t>人</a:t>
            </a:r>
            <a:r>
              <a:rPr kumimoji="1" lang="en-US" altLang="ja-JP" dirty="0"/>
              <a:t>1</a:t>
            </a:r>
            <a:r>
              <a:rPr kumimoji="1" lang="ja-JP" altLang="en-US" dirty="0"/>
              <a:t>張）</a:t>
            </a:r>
            <a:endParaRPr kumimoji="1" lang="en-US" altLang="ja-JP" dirty="0"/>
          </a:p>
          <a:p>
            <a:r>
              <a:rPr kumimoji="1" lang="ja-JP" altLang="en-US"/>
              <a:t>　</a:t>
            </a:r>
            <a:r>
              <a:rPr kumimoji="1" lang="en-US" altLang="ja-JP" dirty="0"/>
              <a:t>  2</a:t>
            </a:r>
            <a:r>
              <a:rPr kumimoji="1" lang="ja-JP" altLang="en-US" dirty="0"/>
              <a:t>日目</a:t>
            </a:r>
            <a:r>
              <a:rPr kumimoji="1" lang="ja-JP" altLang="en-US"/>
              <a:t>：キャンピングカーを</a:t>
            </a:r>
            <a:r>
              <a:rPr kumimoji="1" lang="ja-JP" altLang="en-US" dirty="0"/>
              <a:t>用意し、そこで各自リモートワークを</a:t>
            </a:r>
            <a:r>
              <a:rPr kumimoji="1" lang="ja-JP" altLang="en-US"/>
              <a:t>実施。</a:t>
            </a:r>
            <a:endParaRPr kumimoji="1" lang="en-US" altLang="ja-JP" dirty="0"/>
          </a:p>
          <a:p>
            <a:r>
              <a:rPr kumimoji="1" lang="ja-JP" altLang="en-US"/>
              <a:t>　</a:t>
            </a:r>
            <a:r>
              <a:rPr kumimoji="1" lang="en-US" altLang="ja-JP" dirty="0"/>
              <a:t>  </a:t>
            </a:r>
            <a:r>
              <a:rPr kumimoji="1" lang="ja-JP" altLang="en-US"/>
              <a:t>途中</a:t>
            </a:r>
            <a:r>
              <a:rPr kumimoji="1" lang="ja-JP" altLang="en-US" dirty="0"/>
              <a:t>は全員での</a:t>
            </a:r>
            <a:r>
              <a:rPr kumimoji="1" lang="en-US" altLang="ja-JP" dirty="0"/>
              <a:t>MT</a:t>
            </a:r>
            <a:r>
              <a:rPr kumimoji="1" lang="ja-JP" altLang="en-US"/>
              <a:t>やアクティビティ実施</a:t>
            </a:r>
            <a:r>
              <a:rPr kumimoji="1" lang="ja-JP" altLang="en-US" dirty="0"/>
              <a:t>。</a:t>
            </a:r>
            <a:endParaRPr kumimoji="1" lang="en-US" altLang="ja-JP" dirty="0"/>
          </a:p>
          <a:p>
            <a:pPr marL="285750" indent="-285750">
              <a:buFont typeface="Arial" panose="020B0604020202090204" pitchFamily="34" charset="0"/>
              <a:buChar char="•"/>
            </a:pPr>
            <a:r>
              <a:rPr kumimoji="1" lang="ja-JP" altLang="en-US"/>
              <a:t>コスト</a:t>
            </a:r>
            <a:r>
              <a:rPr kumimoji="1" lang="ja-JP" altLang="en-US" dirty="0"/>
              <a:t>：テントレンタル（</a:t>
            </a:r>
            <a:r>
              <a:rPr kumimoji="1" lang="en-US" altLang="ja-JP" dirty="0"/>
              <a:t>50</a:t>
            </a:r>
            <a:r>
              <a:rPr kumimoji="1" lang="ja-JP" altLang="en-US" dirty="0"/>
              <a:t>）、電源装置レンタル（</a:t>
            </a:r>
            <a:r>
              <a:rPr kumimoji="1" lang="en-US" altLang="ja-JP" dirty="0"/>
              <a:t>30</a:t>
            </a:r>
            <a:r>
              <a:rPr kumimoji="1" lang="ja-JP" altLang="en-US"/>
              <a:t>）</a:t>
            </a:r>
            <a:endParaRPr kumimoji="1" lang="en-US" altLang="ja-JP" dirty="0"/>
          </a:p>
          <a:p>
            <a:r>
              <a:rPr kumimoji="1" lang="ja-JP" altLang="en-US"/>
              <a:t>　　　　　</a:t>
            </a:r>
            <a:r>
              <a:rPr kumimoji="1" lang="en-US" altLang="ja-JP" dirty="0"/>
              <a:t>  </a:t>
            </a:r>
            <a:r>
              <a:rPr kumimoji="1" lang="ja-JP" altLang="en-US"/>
              <a:t>キャンピングカーレンタル</a:t>
            </a:r>
            <a:r>
              <a:rPr kumimoji="1" lang="ja-JP" altLang="en-US" dirty="0"/>
              <a:t>（</a:t>
            </a:r>
            <a:r>
              <a:rPr kumimoji="1" lang="en-US" altLang="ja-JP" dirty="0"/>
              <a:t>60</a:t>
            </a:r>
            <a:r>
              <a:rPr kumimoji="1" lang="ja-JP" altLang="en-US" dirty="0"/>
              <a:t>）</a:t>
            </a:r>
            <a:endParaRPr kumimoji="1" lang="en-US" altLang="ja-JP" dirty="0"/>
          </a:p>
          <a:p>
            <a:r>
              <a:rPr kumimoji="1" lang="ja-JP" altLang="en-US"/>
              <a:t>　　　　　</a:t>
            </a:r>
            <a:r>
              <a:rPr kumimoji="1" lang="en-US" altLang="ja-JP" dirty="0"/>
              <a:t>  </a:t>
            </a:r>
            <a:r>
              <a:rPr kumimoji="1" lang="ja-JP" altLang="en-US"/>
              <a:t>その他</a:t>
            </a:r>
            <a:r>
              <a:rPr kumimoji="1" lang="ja-JP" altLang="en-US" dirty="0"/>
              <a:t>雑費（食事、おやつ、アクティビティ準備）（</a:t>
            </a:r>
            <a:r>
              <a:rPr kumimoji="1" lang="en-US" altLang="ja-JP" dirty="0"/>
              <a:t>50</a:t>
            </a:r>
            <a:r>
              <a:rPr kumimoji="1" lang="ja-JP" altLang="en-US" dirty="0"/>
              <a:t>）　合計</a:t>
            </a:r>
            <a:r>
              <a:rPr kumimoji="1" lang="en-US" altLang="ja-JP" dirty="0"/>
              <a:t>190</a:t>
            </a:r>
            <a:r>
              <a:rPr kumimoji="1" lang="ja-JP" altLang="en-US" dirty="0"/>
              <a:t>千円　</a:t>
            </a:r>
            <a:endParaRPr kumimoji="1" lang="en-US" altLang="ja-JP" dirty="0"/>
          </a:p>
        </p:txBody>
      </p:sp>
      <p:sp>
        <p:nvSpPr>
          <p:cNvPr id="36" name="テキスト ボックス 35"/>
          <p:cNvSpPr txBox="1"/>
          <p:nvPr/>
        </p:nvSpPr>
        <p:spPr>
          <a:xfrm>
            <a:off x="1543050" y="4824933"/>
            <a:ext cx="7116051" cy="1384995"/>
          </a:xfrm>
          <a:prstGeom prst="rect">
            <a:avLst/>
          </a:prstGeom>
          <a:noFill/>
        </p:spPr>
        <p:txBody>
          <a:bodyPr wrap="none" rtlCol="0">
            <a:spAutoFit/>
          </a:bodyPr>
          <a:lstStyle/>
          <a:p>
            <a:pPr marL="285750" indent="-285750">
              <a:buFont typeface="Arial" panose="020B0604020202090204" pitchFamily="34" charset="0"/>
              <a:buChar char="•"/>
            </a:pPr>
            <a:r>
              <a:rPr kumimoji="1" lang="ja-JP" altLang="en-US"/>
              <a:t>テント</a:t>
            </a:r>
            <a:r>
              <a:rPr kumimoji="1" lang="ja-JP" altLang="en-US" dirty="0"/>
              <a:t>での作業は日差しや風によりほぼ不可能ということが判明。</a:t>
            </a:r>
            <a:r>
              <a:rPr kumimoji="1" lang="en-US" altLang="ja-JP" dirty="0"/>
              <a:t>10</a:t>
            </a:r>
            <a:r>
              <a:rPr kumimoji="1" lang="ja-JP" altLang="en-US" dirty="0"/>
              <a:t>人</a:t>
            </a:r>
            <a:r>
              <a:rPr kumimoji="1" lang="ja-JP" altLang="en-US"/>
              <a:t>全員が</a:t>
            </a:r>
            <a:br>
              <a:rPr kumimoji="1" lang="en-US" altLang="ja-JP" dirty="0"/>
            </a:br>
            <a:r>
              <a:rPr kumimoji="1" lang="ja-JP" altLang="en-US"/>
              <a:t>キャンピングカー</a:t>
            </a:r>
            <a:r>
              <a:rPr kumimoji="1" lang="ja-JP" altLang="en-US" dirty="0"/>
              <a:t>での作業が快適だったと回答。</a:t>
            </a:r>
            <a:endParaRPr kumimoji="1" lang="en-US" altLang="ja-JP" dirty="0"/>
          </a:p>
          <a:p>
            <a:pPr marL="285750" indent="-285750">
              <a:buFont typeface="Arial" panose="020B0604020202090204" pitchFamily="34" charset="0"/>
              <a:buChar char="•"/>
            </a:pPr>
            <a:r>
              <a:rPr kumimoji="1" lang="ja-JP" altLang="en-US"/>
              <a:t>特</a:t>
            </a:r>
            <a:r>
              <a:rPr kumimoji="1" lang="ja-JP" altLang="en-US" dirty="0"/>
              <a:t>に女性からは、「虫がいるのが無理」という声や「トイレ設備の充実</a:t>
            </a:r>
            <a:r>
              <a:rPr kumimoji="1" lang="ja-JP" altLang="en-US"/>
              <a:t>」を</a:t>
            </a:r>
            <a:br>
              <a:rPr kumimoji="1" lang="en-US" altLang="ja-JP" dirty="0"/>
            </a:br>
            <a:r>
              <a:rPr kumimoji="1" lang="ja-JP" altLang="en-US"/>
              <a:t>求められた</a:t>
            </a:r>
            <a:r>
              <a:rPr kumimoji="1" lang="ja-JP" altLang="en-US" dirty="0"/>
              <a:t>ため、設備のクオリティが必要。</a:t>
            </a:r>
            <a:endParaRPr kumimoji="1" lang="en-US" altLang="ja-JP" dirty="0"/>
          </a:p>
          <a:p>
            <a:pPr marL="285750" indent="-285750">
              <a:buFont typeface="Arial" panose="020B0604020202090204" pitchFamily="34" charset="0"/>
              <a:buChar char="•"/>
            </a:pPr>
            <a:r>
              <a:rPr kumimoji="1" lang="ja-JP" altLang="en-US"/>
              <a:t>チームマネジャーからは「毎年行っているチームでの方針発表＆チームビルディン</a:t>
            </a:r>
            <a:br>
              <a:rPr kumimoji="1" lang="en-US" altLang="ja-JP" dirty="0"/>
            </a:br>
            <a:r>
              <a:rPr kumimoji="1" lang="ja-JP" altLang="en-US"/>
              <a:t>グ会をオフサイトミーティングにしたい」との回答</a:t>
            </a:r>
            <a:endParaRPr kumimoji="1"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effectLst/>
                <a:latin typeface="Arial Regular" panose="020B0604020202090204" charset="0"/>
              </a:rPr>
              <a:t>本プログラム中の検証計画</a:t>
            </a:r>
            <a:endParaRPr kumimoji="1" lang="ja-JP" altLang="en-US" dirty="0">
              <a:latin typeface="Arial Regular" panose="020B0604020202090204" charset="0"/>
            </a:endParaRPr>
          </a:p>
        </p:txBody>
      </p:sp>
      <p:sp>
        <p:nvSpPr>
          <p:cNvPr id="3" name="日付プレースホルダー 2"/>
          <p:cNvSpPr>
            <a:spLocks noGrp="1"/>
          </p:cNvSpPr>
          <p:nvPr>
            <p:ph type="dt" sz="half" idx="10"/>
          </p:nvPr>
        </p:nvSpPr>
        <p:spPr/>
        <p:txBody>
          <a:bodyPr/>
          <a:lstStyle/>
          <a:p>
            <a:fld id="{E05AA0DE-D7CE-8648-B166-20522971A7E0}" type="datetime1">
              <a:rPr lang="ja-JP" altLang="en-US" smtClean="0"/>
              <a:t>2025/4/19</a:t>
            </a:fld>
            <a:endParaRPr lang="ja-JP" altLang="en-US"/>
          </a:p>
        </p:txBody>
      </p:sp>
      <p:sp>
        <p:nvSpPr>
          <p:cNvPr id="4" name="フッター プレースホルダー 3"/>
          <p:cNvSpPr>
            <a:spLocks noGrp="1"/>
          </p:cNvSpPr>
          <p:nvPr>
            <p:ph type="ftr" sz="quarter" idx="11"/>
          </p:nvPr>
        </p:nvSpPr>
        <p:spPr/>
        <p:txBody>
          <a:bodyPr/>
          <a:lstStyle/>
          <a:p>
            <a:r>
              <a:rPr lang="en-US" altLang="ja-JP" dirty="0"/>
              <a:t>KSAP2025</a:t>
            </a:r>
            <a:r>
              <a:rPr lang="ja-JP" altLang="en-US"/>
              <a:t>事業</a:t>
            </a:r>
            <a:r>
              <a:rPr lang="ja-JP" altLang="en-US" dirty="0"/>
              <a:t>情報</a:t>
            </a:r>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20</a:t>
            </a:fld>
            <a:endParaRPr lang="ja-JP" altLang="en-US"/>
          </a:p>
        </p:txBody>
      </p:sp>
      <p:sp>
        <p:nvSpPr>
          <p:cNvPr id="9" name="テキスト ボックス 8"/>
          <p:cNvSpPr txBox="1"/>
          <p:nvPr/>
        </p:nvSpPr>
        <p:spPr>
          <a:xfrm>
            <a:off x="3104048" y="1990756"/>
            <a:ext cx="911501" cy="257307"/>
          </a:xfrm>
          <a:prstGeom prst="rect">
            <a:avLst/>
          </a:prstGeom>
          <a:noFill/>
          <a:ln>
            <a:noFill/>
          </a:ln>
        </p:spPr>
        <p:txBody>
          <a:bodyPr wrap="square" rtlCol="0">
            <a:spAutoFit/>
          </a:bodyPr>
          <a:lstStyle/>
          <a:p>
            <a:pPr algn="ctr"/>
            <a:r>
              <a:rPr lang="en-US" altLang="ja-JP" sz="1050" dirty="0"/>
              <a:t>2025</a:t>
            </a:r>
            <a:r>
              <a:rPr lang="ja-JP" altLang="en-US" sz="1050"/>
              <a:t>年</a:t>
            </a:r>
            <a:r>
              <a:rPr lang="en-US" altLang="ja-JP" sz="1050" dirty="0"/>
              <a:t>6</a:t>
            </a:r>
            <a:r>
              <a:rPr lang="ja-JP" altLang="en-US" sz="1050" dirty="0"/>
              <a:t>月</a:t>
            </a:r>
            <a:endParaRPr lang="ja-JP" altLang="en-US" sz="1050" b="1" dirty="0"/>
          </a:p>
        </p:txBody>
      </p:sp>
      <p:sp>
        <p:nvSpPr>
          <p:cNvPr id="10" name="テキスト ボックス 9"/>
          <p:cNvSpPr txBox="1"/>
          <p:nvPr/>
        </p:nvSpPr>
        <p:spPr>
          <a:xfrm>
            <a:off x="4676123" y="1984298"/>
            <a:ext cx="911501" cy="257307"/>
          </a:xfrm>
          <a:prstGeom prst="rect">
            <a:avLst/>
          </a:prstGeom>
          <a:noFill/>
          <a:ln>
            <a:noFill/>
          </a:ln>
        </p:spPr>
        <p:txBody>
          <a:bodyPr wrap="square" rtlCol="0">
            <a:spAutoFit/>
          </a:bodyPr>
          <a:lstStyle/>
          <a:p>
            <a:pPr algn="ctr"/>
            <a:r>
              <a:rPr lang="en-US" altLang="ja-JP" sz="1050" dirty="0"/>
              <a:t>2025</a:t>
            </a:r>
            <a:r>
              <a:rPr lang="ja-JP" altLang="en-US" sz="1050"/>
              <a:t>年</a:t>
            </a:r>
            <a:r>
              <a:rPr lang="en-US" altLang="ja-JP" sz="1050" dirty="0"/>
              <a:t>7</a:t>
            </a:r>
            <a:r>
              <a:rPr lang="ja-JP" altLang="en-US" sz="1050"/>
              <a:t>月</a:t>
            </a:r>
            <a:endParaRPr lang="ja-JP" altLang="en-US" sz="1050" b="1" dirty="0"/>
          </a:p>
        </p:txBody>
      </p:sp>
      <p:sp>
        <p:nvSpPr>
          <p:cNvPr id="11" name="テキスト ボックス 10"/>
          <p:cNvSpPr txBox="1"/>
          <p:nvPr/>
        </p:nvSpPr>
        <p:spPr>
          <a:xfrm>
            <a:off x="6292981" y="1990755"/>
            <a:ext cx="911501" cy="257307"/>
          </a:xfrm>
          <a:prstGeom prst="rect">
            <a:avLst/>
          </a:prstGeom>
          <a:noFill/>
          <a:ln>
            <a:noFill/>
          </a:ln>
        </p:spPr>
        <p:txBody>
          <a:bodyPr wrap="square" rtlCol="0">
            <a:spAutoFit/>
          </a:bodyPr>
          <a:lstStyle/>
          <a:p>
            <a:pPr algn="ctr"/>
            <a:r>
              <a:rPr lang="en-US" altLang="ja-JP" sz="1050" dirty="0"/>
              <a:t>2025</a:t>
            </a:r>
            <a:r>
              <a:rPr lang="ja-JP" altLang="en-US" sz="1050"/>
              <a:t>年</a:t>
            </a:r>
            <a:r>
              <a:rPr lang="en-US" altLang="ja-JP" sz="1050" dirty="0"/>
              <a:t>8</a:t>
            </a:r>
            <a:r>
              <a:rPr lang="ja-JP" altLang="en-US" sz="1050"/>
              <a:t>月</a:t>
            </a:r>
            <a:endParaRPr lang="ja-JP" altLang="en-US" sz="1050" b="1" dirty="0"/>
          </a:p>
        </p:txBody>
      </p:sp>
      <p:sp>
        <p:nvSpPr>
          <p:cNvPr id="12" name="テキスト ボックス 11"/>
          <p:cNvSpPr txBox="1"/>
          <p:nvPr/>
        </p:nvSpPr>
        <p:spPr>
          <a:xfrm>
            <a:off x="275285" y="1983657"/>
            <a:ext cx="911501" cy="257307"/>
          </a:xfrm>
          <a:prstGeom prst="rect">
            <a:avLst/>
          </a:prstGeom>
          <a:solidFill>
            <a:schemeClr val="accent6">
              <a:lumMod val="20000"/>
              <a:lumOff val="80000"/>
            </a:schemeClr>
          </a:solidFill>
          <a:ln>
            <a:solidFill>
              <a:schemeClr val="tx1"/>
            </a:solidFill>
          </a:ln>
        </p:spPr>
        <p:txBody>
          <a:bodyPr wrap="square" rtlCol="0">
            <a:spAutoFit/>
          </a:bodyPr>
          <a:lstStyle/>
          <a:p>
            <a:pPr algn="ctr"/>
            <a:r>
              <a:rPr lang="ja-JP" altLang="en-US" sz="1050" b="1"/>
              <a:t>顧客課題</a:t>
            </a:r>
            <a:endParaRPr lang="ja-JP" altLang="en-US" sz="1050" b="1" dirty="0"/>
          </a:p>
        </p:txBody>
      </p:sp>
      <p:sp>
        <p:nvSpPr>
          <p:cNvPr id="13" name="テキスト ボックス 12"/>
          <p:cNvSpPr txBox="1"/>
          <p:nvPr/>
        </p:nvSpPr>
        <p:spPr>
          <a:xfrm>
            <a:off x="275284" y="3513157"/>
            <a:ext cx="911501" cy="253916"/>
          </a:xfrm>
          <a:prstGeom prst="rect">
            <a:avLst/>
          </a:prstGeom>
          <a:solidFill>
            <a:schemeClr val="accent6">
              <a:lumMod val="20000"/>
              <a:lumOff val="80000"/>
            </a:schemeClr>
          </a:solidFill>
          <a:ln>
            <a:solidFill>
              <a:schemeClr val="tx1"/>
            </a:solidFill>
          </a:ln>
        </p:spPr>
        <p:txBody>
          <a:bodyPr wrap="square" rtlCol="0">
            <a:spAutoFit/>
          </a:bodyPr>
          <a:lstStyle/>
          <a:p>
            <a:pPr algn="ctr"/>
            <a:r>
              <a:rPr lang="ja-JP" altLang="en-US" sz="1050" b="1"/>
              <a:t>提供価値</a:t>
            </a:r>
            <a:endParaRPr lang="ja-JP" altLang="en-US" sz="1050" b="1" dirty="0"/>
          </a:p>
        </p:txBody>
      </p:sp>
      <p:cxnSp>
        <p:nvCxnSpPr>
          <p:cNvPr id="16" name="直線コネクタ 15"/>
          <p:cNvCxnSpPr/>
          <p:nvPr/>
        </p:nvCxnSpPr>
        <p:spPr>
          <a:xfrm flipH="1">
            <a:off x="308608" y="2275470"/>
            <a:ext cx="8173916"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2978489" y="2265385"/>
            <a:ext cx="0" cy="355309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6" name="ホームベース 25"/>
          <p:cNvSpPr/>
          <p:nvPr/>
        </p:nvSpPr>
        <p:spPr>
          <a:xfrm>
            <a:off x="3045010" y="2940602"/>
            <a:ext cx="1015733" cy="419144"/>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Arial Regular" panose="020B0604020202090204" charset="0"/>
                <a:ea typeface="Arial" panose="020B0604020202090204" pitchFamily="34" charset="0"/>
                <a:cs typeface="Arial Regular" panose="020B0604020202090204" charset="0"/>
              </a:rPr>
              <a:t>①</a:t>
            </a:r>
            <a:r>
              <a:rPr kumimoji="1" lang="ja-JP" altLang="en-US" sz="900">
                <a:solidFill>
                  <a:schemeClr val="tx1"/>
                </a:solidFill>
                <a:latin typeface="Arial Regular" panose="020B0604020202090204" charset="0"/>
                <a:ea typeface="Arial" panose="020B0604020202090204" pitchFamily="34" charset="0"/>
                <a:cs typeface="Arial Regular" panose="020B0604020202090204" charset="0"/>
              </a:rPr>
              <a:t>②インタビュー各</a:t>
            </a:r>
            <a:r>
              <a:rPr kumimoji="1" lang="en-US" altLang="ja-JP" sz="900" dirty="0">
                <a:solidFill>
                  <a:schemeClr val="tx1"/>
                </a:solidFill>
                <a:latin typeface="Arial Regular" panose="020B0604020202090204" charset="0"/>
                <a:ea typeface="Arial" panose="020B0604020202090204" pitchFamily="34" charset="0"/>
                <a:cs typeface="Arial Regular" panose="020B0604020202090204" charset="0"/>
              </a:rPr>
              <a:t>10</a:t>
            </a:r>
            <a:r>
              <a:rPr kumimoji="1" lang="ja-JP" altLang="en-US" sz="900">
                <a:solidFill>
                  <a:schemeClr val="tx1"/>
                </a:solidFill>
                <a:latin typeface="Arial Regular" panose="020B0604020202090204" charset="0"/>
                <a:ea typeface="Arial" panose="020B0604020202090204" pitchFamily="34" charset="0"/>
                <a:cs typeface="Arial Regular" panose="020B0604020202090204" charset="0"/>
              </a:rPr>
              <a:t>社</a:t>
            </a:r>
            <a:endParaRPr kumimoji="1" lang="en-US" altLang="ja-JP" sz="900" dirty="0">
              <a:solidFill>
                <a:schemeClr val="tx1"/>
              </a:solidFill>
              <a:latin typeface="Arial Regular" panose="020B0604020202090204" charset="0"/>
              <a:ea typeface="Arial" panose="020B0604020202090204" pitchFamily="34" charset="0"/>
              <a:cs typeface="Arial Regular" panose="020B0604020202090204" charset="0"/>
            </a:endParaRPr>
          </a:p>
        </p:txBody>
      </p:sp>
      <p:sp>
        <p:nvSpPr>
          <p:cNvPr id="28" name="ホームベース 27"/>
          <p:cNvSpPr/>
          <p:nvPr/>
        </p:nvSpPr>
        <p:spPr>
          <a:xfrm>
            <a:off x="4099271" y="2927307"/>
            <a:ext cx="858418" cy="419144"/>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ea typeface="Arial" panose="020B0604020202090204" pitchFamily="34" charset="0"/>
              </a:rPr>
              <a:t>解釈</a:t>
            </a:r>
            <a:endParaRPr kumimoji="1" lang="en-US" altLang="ja-JP" sz="1050" dirty="0">
              <a:solidFill>
                <a:schemeClr val="tx1"/>
              </a:solidFill>
              <a:ea typeface="Arial" panose="020B0604020202090204" pitchFamily="34" charset="0"/>
            </a:endParaRPr>
          </a:p>
        </p:txBody>
      </p:sp>
      <p:sp>
        <p:nvSpPr>
          <p:cNvPr id="32" name="ホームベース 31"/>
          <p:cNvSpPr/>
          <p:nvPr/>
        </p:nvSpPr>
        <p:spPr>
          <a:xfrm>
            <a:off x="7270956" y="5467679"/>
            <a:ext cx="1274490" cy="326573"/>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ea typeface="Arial" panose="020B0604020202090204" pitchFamily="34" charset="0"/>
              </a:rPr>
              <a:t>広告先営業</a:t>
            </a:r>
          </a:p>
        </p:txBody>
      </p:sp>
      <p:sp>
        <p:nvSpPr>
          <p:cNvPr id="39" name="ホームベース 38"/>
          <p:cNvSpPr/>
          <p:nvPr/>
        </p:nvSpPr>
        <p:spPr>
          <a:xfrm>
            <a:off x="7270956" y="5005346"/>
            <a:ext cx="952574" cy="37945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ea typeface="Arial" panose="020B0604020202090204" pitchFamily="34" charset="0"/>
              </a:rPr>
              <a:t>企業ニーズリサーチ</a:t>
            </a:r>
            <a:endParaRPr kumimoji="1" lang="ja-JP" altLang="en-US" sz="1050" dirty="0">
              <a:solidFill>
                <a:schemeClr val="tx1"/>
              </a:solidFill>
              <a:ea typeface="Arial" panose="020B0604020202090204" pitchFamily="34" charset="0"/>
            </a:endParaRPr>
          </a:p>
        </p:txBody>
      </p:sp>
      <p:cxnSp>
        <p:nvCxnSpPr>
          <p:cNvPr id="41" name="直線コネクタ 40"/>
          <p:cNvCxnSpPr/>
          <p:nvPr/>
        </p:nvCxnSpPr>
        <p:spPr>
          <a:xfrm flipH="1">
            <a:off x="281394" y="3839974"/>
            <a:ext cx="8173916" cy="0"/>
          </a:xfrm>
          <a:prstGeom prst="line">
            <a:avLst/>
          </a:prstGeom>
          <a:ln w="317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H="1">
            <a:off x="292361" y="4927556"/>
            <a:ext cx="8173916" cy="0"/>
          </a:xfrm>
          <a:prstGeom prst="line">
            <a:avLst/>
          </a:prstGeom>
          <a:ln w="317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H="1">
            <a:off x="203014" y="5836597"/>
            <a:ext cx="8173916" cy="0"/>
          </a:xfrm>
          <a:prstGeom prst="line">
            <a:avLst/>
          </a:prstGeom>
          <a:ln w="317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47" name="テキスト プレースホルダー 5"/>
          <p:cNvSpPr txBox="1"/>
          <p:nvPr/>
        </p:nvSpPr>
        <p:spPr>
          <a:xfrm>
            <a:off x="625408" y="984195"/>
            <a:ext cx="7920038" cy="713542"/>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kumimoji="1" sz="1800" kern="1200">
                <a:solidFill>
                  <a:schemeClr val="tx1"/>
                </a:solidFill>
                <a:latin typeface="+mn-lt"/>
                <a:ea typeface="+mn-ea"/>
                <a:cs typeface="+mn-cs"/>
              </a:defRPr>
            </a:lvl9pPr>
          </a:lstStyle>
          <a:p>
            <a:pPr marL="0" indent="0">
              <a:buNone/>
            </a:pPr>
            <a:r>
              <a:rPr lang="ja-JP" altLang="en-US" sz="1200">
                <a:ea typeface="Arial" panose="020B0604020202090204" pitchFamily="34" charset="0"/>
              </a:rPr>
              <a:t>過去の検証結果も踏まえて、まず顧客対象者の課題に関する仮説を立ててインタビューで検証する。次に、プロトタイプ実証を行うことで、提供しているコンテンツと価値が一致しているか検証する。最後に、顧客獲得のためのアプローチをヒアリングを通じて明らかにして、営業活動を実施する。</a:t>
            </a:r>
            <a:endParaRPr lang="en-US" altLang="ja-JP" sz="1200" dirty="0">
              <a:ea typeface="Arial" panose="020B0604020202090204" pitchFamily="34" charset="0"/>
            </a:endParaRPr>
          </a:p>
        </p:txBody>
      </p:sp>
      <p:sp>
        <p:nvSpPr>
          <p:cNvPr id="48" name="テキスト ボックス 47"/>
          <p:cNvSpPr txBox="1"/>
          <p:nvPr/>
        </p:nvSpPr>
        <p:spPr>
          <a:xfrm>
            <a:off x="7895578" y="105677"/>
            <a:ext cx="1141397" cy="369332"/>
          </a:xfrm>
          <a:prstGeom prst="rect">
            <a:avLst/>
          </a:prstGeom>
          <a:solidFill>
            <a:srgbClr val="FF0000"/>
          </a:solidFill>
          <a:ln>
            <a:noFill/>
          </a:ln>
        </p:spPr>
        <p:txBody>
          <a:bodyPr wrap="square" rtlCol="0">
            <a:spAutoFit/>
          </a:bodyPr>
          <a:lstStyle/>
          <a:p>
            <a:pPr algn="ctr"/>
            <a:r>
              <a:rPr lang="en-US" altLang="ja-JP" b="1" dirty="0">
                <a:solidFill>
                  <a:schemeClr val="bg1"/>
                </a:solidFill>
              </a:rPr>
              <a:t>Sample</a:t>
            </a:r>
            <a:endParaRPr lang="ja-JP" altLang="en-US" b="1">
              <a:solidFill>
                <a:schemeClr val="bg1"/>
              </a:solidFill>
            </a:endParaRPr>
          </a:p>
        </p:txBody>
      </p:sp>
      <p:sp>
        <p:nvSpPr>
          <p:cNvPr id="17" name="テキスト ボックス 16"/>
          <p:cNvSpPr txBox="1"/>
          <p:nvPr/>
        </p:nvSpPr>
        <p:spPr>
          <a:xfrm>
            <a:off x="167299" y="2265385"/>
            <a:ext cx="2877711" cy="1223412"/>
          </a:xfrm>
          <a:prstGeom prst="rect">
            <a:avLst/>
          </a:prstGeom>
          <a:noFill/>
        </p:spPr>
        <p:txBody>
          <a:bodyPr wrap="none" rtlCol="0">
            <a:spAutoFit/>
          </a:bodyPr>
          <a:lstStyle/>
          <a:p>
            <a:r>
              <a:rPr kumimoji="1" lang="en-US" altLang="ja-JP" sz="1050" dirty="0"/>
              <a:t>①</a:t>
            </a:r>
            <a:r>
              <a:rPr kumimoji="1" lang="ja-JP" altLang="en-US" sz="1050"/>
              <a:t>中</a:t>
            </a:r>
            <a:r>
              <a:rPr kumimoji="1" lang="en-US" altLang="ja-JP" sz="1050" dirty="0"/>
              <a:t>〜</a:t>
            </a:r>
            <a:r>
              <a:rPr kumimoji="1" lang="ja-JP" altLang="en-US" sz="1050"/>
              <a:t>大企業の福利厚生担当者</a:t>
            </a:r>
            <a:endParaRPr kumimoji="1" lang="en-US" altLang="ja-JP" sz="1050" dirty="0"/>
          </a:p>
          <a:p>
            <a:r>
              <a:rPr kumimoji="1" lang="ja-JP" altLang="en-US" sz="1050"/>
              <a:t>仮説：非日常空間でのイベントを通じて</a:t>
            </a:r>
            <a:endParaRPr kumimoji="1" lang="en-US" altLang="ja-JP" sz="1050" dirty="0"/>
          </a:p>
          <a:p>
            <a:r>
              <a:rPr kumimoji="1" lang="ja-JP" altLang="en-US" sz="1050"/>
              <a:t>チームワークを高めたいのでは？</a:t>
            </a:r>
            <a:br>
              <a:rPr kumimoji="1" lang="en-US" altLang="ja-JP" sz="1050" dirty="0"/>
            </a:br>
            <a:br>
              <a:rPr kumimoji="1" lang="en-US" altLang="ja-JP" sz="1050" dirty="0"/>
            </a:br>
            <a:r>
              <a:rPr kumimoji="1" lang="en-US" altLang="ja-JP" sz="1050" dirty="0"/>
              <a:t>②</a:t>
            </a:r>
            <a:r>
              <a:rPr kumimoji="1" lang="ja-JP" altLang="en-US" sz="1050"/>
              <a:t>中小企業経営者</a:t>
            </a:r>
            <a:br>
              <a:rPr kumimoji="1" lang="en-US" altLang="ja-JP" sz="1050" dirty="0"/>
            </a:br>
            <a:r>
              <a:rPr kumimoji="1" lang="ja-JP" altLang="en-US" sz="1050"/>
              <a:t>仮説：アクティブな交流機会によって社員の</a:t>
            </a:r>
            <a:endParaRPr kumimoji="1" lang="en-US" altLang="ja-JP" sz="1050" dirty="0"/>
          </a:p>
          <a:p>
            <a:r>
              <a:rPr kumimoji="1" lang="ja-JP" altLang="en-US" sz="1050"/>
              <a:t>エンゲージメントを高めたいのでは？</a:t>
            </a:r>
            <a:endParaRPr kumimoji="1" lang="en-US" altLang="ja-JP" sz="1050" dirty="0"/>
          </a:p>
        </p:txBody>
      </p:sp>
      <p:sp>
        <p:nvSpPr>
          <p:cNvPr id="18" name="テキスト ボックス 17"/>
          <p:cNvSpPr txBox="1"/>
          <p:nvPr/>
        </p:nvSpPr>
        <p:spPr>
          <a:xfrm>
            <a:off x="168899" y="3887277"/>
            <a:ext cx="2904962" cy="900246"/>
          </a:xfrm>
          <a:prstGeom prst="rect">
            <a:avLst/>
          </a:prstGeom>
          <a:noFill/>
        </p:spPr>
        <p:txBody>
          <a:bodyPr wrap="none" rtlCol="0">
            <a:spAutoFit/>
          </a:bodyPr>
          <a:lstStyle/>
          <a:p>
            <a:r>
              <a:rPr kumimoji="1" lang="en-US" altLang="ja-JP" sz="1050" dirty="0"/>
              <a:t>①</a:t>
            </a:r>
            <a:r>
              <a:rPr kumimoji="1" lang="ja-JP" altLang="en-US" sz="1050"/>
              <a:t>自然の中でアクティビティを組み込むこと</a:t>
            </a:r>
            <a:endParaRPr kumimoji="1" lang="en-US" altLang="ja-JP" sz="1050" dirty="0"/>
          </a:p>
          <a:p>
            <a:r>
              <a:rPr kumimoji="1" lang="ja-JP" altLang="en-US" sz="1050"/>
              <a:t>でチームワークが高まるのではないか</a:t>
            </a:r>
            <a:endParaRPr kumimoji="1" lang="en-US" altLang="ja-JP" sz="1050" dirty="0"/>
          </a:p>
          <a:p>
            <a:r>
              <a:rPr kumimoji="1" lang="en-US" altLang="ja-JP" sz="1050" dirty="0"/>
              <a:t>②</a:t>
            </a:r>
            <a:r>
              <a:rPr kumimoji="1" lang="ja-JP" altLang="en-US" sz="1050"/>
              <a:t>テントで自然を感じてもらう部分と、</a:t>
            </a:r>
            <a:endParaRPr kumimoji="1" lang="en-US" altLang="ja-JP" sz="1050" dirty="0"/>
          </a:p>
          <a:p>
            <a:r>
              <a:rPr kumimoji="1" lang="ja-JP" altLang="en-US" sz="1050"/>
              <a:t>トレーラーで仕事ができるようにする部分と</a:t>
            </a:r>
            <a:endParaRPr kumimoji="1" lang="en-US" altLang="ja-JP" sz="1050" dirty="0"/>
          </a:p>
          <a:p>
            <a:r>
              <a:rPr kumimoji="1" lang="ja-JP" altLang="en-US" sz="1050"/>
              <a:t>目的によって分けた方がいいのでは？</a:t>
            </a:r>
            <a:endParaRPr kumimoji="1" lang="en-US" altLang="ja-JP" sz="1050" dirty="0"/>
          </a:p>
        </p:txBody>
      </p:sp>
      <p:sp>
        <p:nvSpPr>
          <p:cNvPr id="20" name="テキスト ボックス 19"/>
          <p:cNvSpPr txBox="1"/>
          <p:nvPr/>
        </p:nvSpPr>
        <p:spPr>
          <a:xfrm>
            <a:off x="130821" y="5307868"/>
            <a:ext cx="1962397" cy="415498"/>
          </a:xfrm>
          <a:prstGeom prst="rect">
            <a:avLst/>
          </a:prstGeom>
          <a:noFill/>
        </p:spPr>
        <p:txBody>
          <a:bodyPr wrap="none" rtlCol="0">
            <a:spAutoFit/>
          </a:bodyPr>
          <a:lstStyle/>
          <a:p>
            <a:r>
              <a:rPr kumimoji="1" lang="en-US" altLang="ja-JP" sz="1050" dirty="0"/>
              <a:t>①</a:t>
            </a:r>
            <a:r>
              <a:rPr kumimoji="1" lang="ja-JP" altLang="en-US" sz="1050"/>
              <a:t>顧客アプローチの検証</a:t>
            </a:r>
            <a:endParaRPr kumimoji="1" lang="en-US" altLang="ja-JP" sz="1050" dirty="0"/>
          </a:p>
          <a:p>
            <a:r>
              <a:rPr kumimoji="1" lang="en-US" altLang="ja-JP" sz="1050" dirty="0"/>
              <a:t>②</a:t>
            </a:r>
            <a:r>
              <a:rPr kumimoji="1" lang="ja-JP" altLang="en-US" sz="1050"/>
              <a:t>顧客獲得のための営業活動</a:t>
            </a:r>
            <a:endParaRPr kumimoji="1" lang="en-US" altLang="ja-JP" sz="1050" dirty="0"/>
          </a:p>
        </p:txBody>
      </p:sp>
      <p:sp>
        <p:nvSpPr>
          <p:cNvPr id="6" name="ホームベース 5"/>
          <p:cNvSpPr/>
          <p:nvPr/>
        </p:nvSpPr>
        <p:spPr>
          <a:xfrm>
            <a:off x="4510669" y="4235543"/>
            <a:ext cx="858418" cy="419144"/>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ea typeface="Arial" panose="020B0604020202090204" pitchFamily="34" charset="0"/>
              </a:rPr>
              <a:t>プロトタイプ計画</a:t>
            </a:r>
            <a:endParaRPr kumimoji="1" lang="en-US" altLang="ja-JP" sz="1050" dirty="0">
              <a:solidFill>
                <a:schemeClr val="tx1"/>
              </a:solidFill>
              <a:ea typeface="Arial" panose="020B0604020202090204" pitchFamily="34" charset="0"/>
            </a:endParaRPr>
          </a:p>
        </p:txBody>
      </p:sp>
      <p:sp>
        <p:nvSpPr>
          <p:cNvPr id="7" name="ホームベース 6"/>
          <p:cNvSpPr/>
          <p:nvPr/>
        </p:nvSpPr>
        <p:spPr>
          <a:xfrm>
            <a:off x="5391566" y="4252128"/>
            <a:ext cx="858418" cy="419144"/>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ea typeface="Arial" panose="020B0604020202090204" pitchFamily="34" charset="0"/>
              </a:rPr>
              <a:t>プロトタイプ実証</a:t>
            </a:r>
            <a:endParaRPr kumimoji="1" lang="en-US" altLang="ja-JP" sz="1050" dirty="0">
              <a:solidFill>
                <a:schemeClr val="tx1"/>
              </a:solidFill>
              <a:ea typeface="Arial" panose="020B0604020202090204" pitchFamily="34" charset="0"/>
            </a:endParaRPr>
          </a:p>
        </p:txBody>
      </p:sp>
      <p:sp>
        <p:nvSpPr>
          <p:cNvPr id="8" name="ホームベース 7"/>
          <p:cNvSpPr/>
          <p:nvPr/>
        </p:nvSpPr>
        <p:spPr>
          <a:xfrm>
            <a:off x="6318885" y="4246880"/>
            <a:ext cx="1097915" cy="419100"/>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ea typeface="Arial" panose="020B0604020202090204" pitchFamily="34" charset="0"/>
              </a:rPr>
              <a:t>アンケート</a:t>
            </a:r>
            <a:endParaRPr kumimoji="1" lang="en-US" altLang="ja-JP" sz="1050" dirty="0">
              <a:solidFill>
                <a:schemeClr val="tx1"/>
              </a:solidFill>
              <a:ea typeface="Arial" panose="020B0604020202090204" pitchFamily="34" charset="0"/>
            </a:endParaRPr>
          </a:p>
          <a:p>
            <a:pPr algn="ctr"/>
            <a:r>
              <a:rPr kumimoji="1" lang="ja-JP" altLang="en-US" sz="1050">
                <a:solidFill>
                  <a:schemeClr val="tx1"/>
                </a:solidFill>
                <a:ea typeface="Arial" panose="020B0604020202090204" pitchFamily="34" charset="0"/>
              </a:rPr>
              <a:t>ヒアリング</a:t>
            </a:r>
            <a:endParaRPr kumimoji="1" lang="en-US" altLang="ja-JP" sz="1050" dirty="0">
              <a:solidFill>
                <a:schemeClr val="tx1"/>
              </a:solidFill>
              <a:ea typeface="Arial" panose="020B0604020202090204" pitchFamily="34" charset="0"/>
            </a:endParaRPr>
          </a:p>
        </p:txBody>
      </p:sp>
      <p:sp>
        <p:nvSpPr>
          <p:cNvPr id="15" name="テキスト ボックス 14"/>
          <p:cNvSpPr txBox="1"/>
          <p:nvPr/>
        </p:nvSpPr>
        <p:spPr>
          <a:xfrm>
            <a:off x="275283" y="5025413"/>
            <a:ext cx="911501" cy="253916"/>
          </a:xfrm>
          <a:prstGeom prst="rect">
            <a:avLst/>
          </a:prstGeom>
          <a:solidFill>
            <a:schemeClr val="accent6">
              <a:lumMod val="20000"/>
              <a:lumOff val="80000"/>
            </a:schemeClr>
          </a:solidFill>
          <a:ln>
            <a:solidFill>
              <a:schemeClr val="tx1"/>
            </a:solidFill>
          </a:ln>
        </p:spPr>
        <p:txBody>
          <a:bodyPr wrap="square" rtlCol="0">
            <a:spAutoFit/>
          </a:bodyPr>
          <a:lstStyle/>
          <a:p>
            <a:pPr algn="ctr"/>
            <a:r>
              <a:rPr lang="ja-JP" altLang="en-US" sz="1050" b="1"/>
              <a:t>顧客獲得</a:t>
            </a:r>
            <a:endParaRPr lang="ja-JP" altLang="en-US" sz="105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latin typeface="Arial Regular" panose="020B0604020202090204" charset="0"/>
              <a:cs typeface="Arial Regular" panose="020B0604020202090204" charset="0"/>
            </a:endParaRPr>
          </a:p>
        </p:txBody>
      </p:sp>
      <p:sp>
        <p:nvSpPr>
          <p:cNvPr id="3" name="スライド番号プレースホルダー 2"/>
          <p:cNvSpPr>
            <a:spLocks noGrp="1"/>
          </p:cNvSpPr>
          <p:nvPr>
            <p:ph type="sldNum" sz="quarter" idx="12"/>
          </p:nvPr>
        </p:nvSpPr>
        <p:spPr/>
        <p:txBody>
          <a:bodyPr/>
          <a:lstStyle/>
          <a:p>
            <a:fld id="{AF3FEDC8-09E6-834F-A706-083383C175EB}" type="slidenum">
              <a:rPr lang="ja-JP" altLang="en-US" smtClean="0"/>
              <a:t>2</a:t>
            </a:fld>
            <a:endParaRPr lang="ja-JP" altLang="en-US"/>
          </a:p>
        </p:txBody>
      </p:sp>
      <p:sp>
        <p:nvSpPr>
          <p:cNvPr id="4" name="テキスト プレースホルダー 3"/>
          <p:cNvSpPr>
            <a:spLocks noGrp="1"/>
          </p:cNvSpPr>
          <p:nvPr>
            <p:ph type="body" sz="quarter" idx="15"/>
          </p:nvPr>
        </p:nvSpPr>
        <p:spPr/>
        <p:txBody>
          <a:bodyPr/>
          <a:lstStyle/>
          <a:p>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AF3FEDC8-09E6-834F-A706-083383C175EB}" type="slidenum">
              <a:rPr lang="ja-JP" altLang="en-US" smtClean="0"/>
              <a:t>3</a:t>
            </a:fld>
            <a:endParaRPr lang="ja-JP" altLang="en-US"/>
          </a:p>
        </p:txBody>
      </p:sp>
      <p:sp>
        <p:nvSpPr>
          <p:cNvPr id="4" name="テキスト プレースホルダー 3"/>
          <p:cNvSpPr>
            <a:spLocks noGrp="1"/>
          </p:cNvSpPr>
          <p:nvPr>
            <p:ph type="body" sz="quarter" idx="15"/>
          </p:nvPr>
        </p:nvSpPr>
        <p:spPr/>
        <p:txBody>
          <a:bodyPr/>
          <a:lstStyle/>
          <a:p>
            <a:endParaRPr kumimoji="1" lang="ja-JP" altLang="en-US"/>
          </a:p>
        </p:txBody>
      </p:sp>
      <p:sp>
        <p:nvSpPr>
          <p:cNvPr id="5" name="テキスト プレースホルダー 4"/>
          <p:cNvSpPr>
            <a:spLocks noGrp="1"/>
          </p:cNvSpPr>
          <p:nvPr>
            <p:ph type="body" sz="quarter" idx="16"/>
          </p:nvPr>
        </p:nvSpPr>
        <p:spPr/>
        <p:txBody>
          <a:bodyPr/>
          <a:lstStyle/>
          <a:p>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4</a:t>
            </a:fld>
            <a:endParaRPr lang="ja-JP" altLang="en-US"/>
          </a:p>
        </p:txBody>
      </p:sp>
      <p:sp>
        <p:nvSpPr>
          <p:cNvPr id="6" name="テキスト プレースホルダー 5"/>
          <p:cNvSpPr>
            <a:spLocks noGrp="1"/>
          </p:cNvSpPr>
          <p:nvPr>
            <p:ph type="body" sz="quarter" idx="15"/>
          </p:nvPr>
        </p:nvSpPr>
        <p:spPr/>
        <p:txBody>
          <a:bodyPr/>
          <a:lstStyle/>
          <a:p>
            <a:pPr>
              <a:lnSpc>
                <a:spcPct val="100000"/>
              </a:lnSpc>
            </a:pP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3FEDC8-09E6-834F-A706-083383C175EB}" type="slidenum">
              <a:rPr lang="ja-JP" altLang="en-US" smtClean="0"/>
              <a:t>5</a:t>
            </a:fld>
            <a:endParaRPr lang="ja-JP" altLang="en-US"/>
          </a:p>
        </p:txBody>
      </p:sp>
      <p:sp>
        <p:nvSpPr>
          <p:cNvPr id="6" name="コンテンツ プレースホルダー 5"/>
          <p:cNvSpPr>
            <a:spLocks noGrp="1"/>
          </p:cNvSpPr>
          <p:nvPr>
            <p:ph sz="quarter" idx="17"/>
          </p:nvPr>
        </p:nvSpPr>
        <p:spPr/>
        <p:txBody>
          <a:bodyPr/>
          <a:lstStyle/>
          <a:p>
            <a:pPr>
              <a:lnSpc>
                <a:spcPct val="100000"/>
              </a:lnSpc>
            </a:pP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9080"/>
            <a:ext cx="7886700" cy="739055"/>
          </a:xfrm>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AF3FEDC8-09E6-834F-A706-083383C175EB}" type="slidenum">
              <a:rPr lang="ja-JP" altLang="en-US" smtClean="0"/>
              <a:t>6</a:t>
            </a:fld>
            <a:endParaRPr lang="ja-JP" altLang="en-US"/>
          </a:p>
        </p:txBody>
      </p:sp>
      <p:sp>
        <p:nvSpPr>
          <p:cNvPr id="4" name="コンテンツ プレースホルダー 3"/>
          <p:cNvSpPr>
            <a:spLocks noGrp="1"/>
          </p:cNvSpPr>
          <p:nvPr>
            <p:ph sz="quarter" idx="17"/>
          </p:nvPr>
        </p:nvSpPr>
        <p:spPr/>
        <p:txBody>
          <a:bodyPr/>
          <a:lstStyle/>
          <a:p>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710CC-5CC5-A3BE-5319-6C3D68F718B2}"/>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9A1307A2-52C4-907E-A188-C4AE4040A8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p>
        </p:txBody>
      </p:sp>
      <p:sp>
        <p:nvSpPr>
          <p:cNvPr id="4" name="テキスト プレースホルダー 3">
            <a:extLst>
              <a:ext uri="{FF2B5EF4-FFF2-40B4-BE49-F238E27FC236}">
                <a16:creationId xmlns:a16="http://schemas.microsoft.com/office/drawing/2014/main" id="{A8072D11-A2B1-E529-4FED-D0746431004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7508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AF3FEDC8-09E6-834F-A706-083383C175EB}" type="slidenum">
              <a:rPr lang="ja-JP" altLang="en-US" smtClean="0"/>
              <a:t>8</a:t>
            </a:fld>
            <a:endParaRPr lang="ja-JP" altLang="en-US"/>
          </a:p>
        </p:txBody>
      </p:sp>
      <p:sp>
        <p:nvSpPr>
          <p:cNvPr id="4" name="コンテンツ プレースホルダー 3"/>
          <p:cNvSpPr>
            <a:spLocks noGrp="1"/>
          </p:cNvSpPr>
          <p:nvPr>
            <p:ph sz="quarter" idx="17"/>
          </p:nvPr>
        </p:nvSpPr>
        <p:spPr/>
        <p:txBody>
          <a:bodyPr/>
          <a:lstStyle/>
          <a:p>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2124</Words>
  <Application>Microsoft Macintosh PowerPoint</Application>
  <PresentationFormat>画面に合わせる (4:3)</PresentationFormat>
  <Paragraphs>184</Paragraphs>
  <Slides>21</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Arial Bold</vt:lpstr>
      <vt:lpstr>Arial Regular</vt:lpstr>
      <vt:lpstr>Noto Sans Symbols</vt:lpstr>
      <vt:lpstr>NotoSansJP</vt:lpstr>
      <vt:lpstr>Arial</vt:lpstr>
      <vt:lpstr>Calibri</vt:lpstr>
      <vt:lpstr>Helvetica</vt:lpstr>
      <vt:lpstr>Wingdings</vt:lpstr>
      <vt:lpstr>Office テーマ</vt:lpstr>
      <vt:lpstr>参考応募テンプレート(ご提出時、本ページは削除ください)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【シード編KSAPアクセラレーションプログラム参考資料】 キャンピングトレーラーを 利用した移動型オフィス事業</vt:lpstr>
      <vt:lpstr>事業の概要</vt:lpstr>
      <vt:lpstr>解決したい社会課題と目指すビジョン</vt:lpstr>
      <vt:lpstr>対象とするターゲットと顧客課題</vt:lpstr>
      <vt:lpstr>課題を解決するための商品/サービスの概要</vt:lpstr>
      <vt:lpstr>課題を解決するための商品/サービスの概要</vt:lpstr>
      <vt:lpstr>課題を解決するための商品/サービスの概要</vt:lpstr>
      <vt:lpstr>競合との差別化と市場環境</vt:lpstr>
      <vt:lpstr>これまでの活動内容</vt:lpstr>
      <vt:lpstr>本プログラム中の検証計画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参考応募テンプレート(ご提出時、本ページは削除ください)</dc:title>
  <dc:creator>三浦 圭佑</dc:creator>
  <cp:lastModifiedBy>史紘 加藤</cp:lastModifiedBy>
  <cp:revision>48</cp:revision>
  <dcterms:created xsi:type="dcterms:W3CDTF">2025-04-15T08:20:45Z</dcterms:created>
  <dcterms:modified xsi:type="dcterms:W3CDTF">2025-04-19T06:11:22Z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1041-3.1.1.6386</vt:lpwstr>
  </property>
</Properties>
</file>