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8288000" cy="10287000"/>
  <p:notesSz cx="6858000" cy="9144000"/>
  <p:embeddedFontLst>
    <p:embeddedFont>
      <p:font typeface="ZEN角ゴシックNEW" pitchFamily="2" charset="-128"/>
      <p:regular r:id="rId28"/>
    </p:embeddedFont>
    <p:embeddedFont>
      <p:font typeface="ZEN角ゴシックNEW Bold" pitchFamily="2" charset="-128"/>
      <p:regular r:id="rId29"/>
      <p:bold r:id="rId30"/>
    </p:embeddedFont>
    <p:embeddedFont>
      <p:font typeface="ZEN角ゴシックNEW Medium" pitchFamily="2" charset="-128"/>
      <p:regular r:id="rId31"/>
    </p:embeddedFont>
    <p:embeddedFont>
      <p:font typeface="Arial Bold" panose="020B0802020202020204" pitchFamily="34" charset="0"/>
      <p:regular r:id="rId32"/>
      <p:bold r:id="rId33"/>
    </p:embeddedFont>
    <p:embeddedFont>
      <p:font typeface="Arimo" panose="020B0604020202020204" pitchFamily="34" charset="0"/>
      <p:regular r:id="rId34"/>
    </p:embeddedFont>
    <p:embeddedFont>
      <p:font typeface="Arimo Bold" panose="020B0704020202020204" pitchFamily="34" charset="0"/>
      <p:regular r:id="rId35"/>
      <p:bold r:id="rId36"/>
    </p:embeddedFont>
    <p:embeddedFont>
      <p:font typeface="FB Avtipus" panose="02020503050405020304" pitchFamily="18" charset="-79"/>
      <p:regular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autoAdjust="0"/>
    <p:restoredTop sz="94653" autoAdjust="0"/>
  </p:normalViewPr>
  <p:slideViewPr>
    <p:cSldViewPr>
      <p:cViewPr varScale="1">
        <p:scale>
          <a:sx n="62" d="100"/>
          <a:sy n="62" d="100"/>
        </p:scale>
        <p:origin x="264" y="5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7/25/24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7/25/24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7/25/24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7/25/24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7/25/24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7/25/24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6E6E6"/>
        </a:solidFill>
        <a:effectLst/>
      </p:bgPr>
    </p:bg>
    <p:spTree>
      <p:nvGrpSpPr>
        <p:cNvPr id="1" name=""/>
        <p:cNvGrpSpPr/>
        <p:nvPr/>
      </p:nvGrpSpPr>
      <p:grpSpPr>
        <a:xfrm>
          <a:off x="0" y="0"/>
          <a:ext cx="0" cy="0"/>
          <a:chOff x="0" y="0"/>
          <a:chExt cx="0" cy="0"/>
        </a:xfrm>
      </p:grpSpPr>
      <p:sp>
        <p:nvSpPr>
          <p:cNvPr id="2" name="TextBox 2"/>
          <p:cNvSpPr txBox="1"/>
          <p:nvPr/>
        </p:nvSpPr>
        <p:spPr>
          <a:xfrm>
            <a:off x="2349252" y="914400"/>
            <a:ext cx="13589496" cy="2218690"/>
          </a:xfrm>
          <a:prstGeom prst="rect">
            <a:avLst/>
          </a:prstGeom>
        </p:spPr>
        <p:txBody>
          <a:bodyPr lIns="0" tIns="0" rIns="0" bIns="0" rtlCol="0" anchor="t">
            <a:spAutoFit/>
          </a:bodyPr>
          <a:lstStyle/>
          <a:p>
            <a:pPr algn="ctr">
              <a:lnSpc>
                <a:spcPts val="8959"/>
              </a:lnSpc>
              <a:spcBef>
                <a:spcPct val="0"/>
              </a:spcBef>
            </a:pPr>
            <a:r>
              <a:rPr lang="en-US" sz="6399">
                <a:solidFill>
                  <a:srgbClr val="000000"/>
                </a:solidFill>
                <a:latin typeface="ZEN角ゴシックNEW Medium"/>
                <a:ea typeface="ZEN角ゴシックNEW Medium"/>
                <a:cs typeface="ZEN角ゴシックNEW Medium"/>
                <a:sym typeface="ZEN角ゴシックNEW Medium"/>
              </a:rPr>
              <a:t>KSAP参考応募テンプレート</a:t>
            </a:r>
          </a:p>
          <a:p>
            <a:pPr algn="ctr">
              <a:lnSpc>
                <a:spcPts val="8959"/>
              </a:lnSpc>
              <a:spcBef>
                <a:spcPct val="0"/>
              </a:spcBef>
            </a:pPr>
            <a:r>
              <a:rPr lang="en-US" sz="6399">
                <a:solidFill>
                  <a:srgbClr val="000000"/>
                </a:solidFill>
                <a:latin typeface="ZEN角ゴシックNEW Medium"/>
                <a:ea typeface="ZEN角ゴシックNEW Medium"/>
                <a:cs typeface="ZEN角ゴシックNEW Medium"/>
                <a:sym typeface="ZEN角ゴシックNEW Medium"/>
              </a:rPr>
              <a:t>(ご提出時、本ページは削除ください)</a:t>
            </a:r>
          </a:p>
        </p:txBody>
      </p:sp>
      <p:sp>
        <p:nvSpPr>
          <p:cNvPr id="3" name="TextBox 3"/>
          <p:cNvSpPr txBox="1"/>
          <p:nvPr/>
        </p:nvSpPr>
        <p:spPr>
          <a:xfrm>
            <a:off x="1028700" y="4198184"/>
            <a:ext cx="16230600" cy="4994910"/>
          </a:xfrm>
          <a:prstGeom prst="rect">
            <a:avLst/>
          </a:prstGeom>
        </p:spPr>
        <p:txBody>
          <a:bodyPr lIns="0" tIns="0" rIns="0" bIns="0" rtlCol="0" anchor="t">
            <a:spAutoFit/>
          </a:bodyPr>
          <a:lstStyle/>
          <a:p>
            <a:pPr marL="690881" lvl="1" indent="-345440" algn="just">
              <a:lnSpc>
                <a:spcPts val="5760"/>
              </a:lnSpc>
              <a:buFont typeface="Arial"/>
              <a:buChar char="•"/>
            </a:pPr>
            <a:r>
              <a:rPr lang="en-US" sz="3200" spc="51">
                <a:solidFill>
                  <a:srgbClr val="000000"/>
                </a:solidFill>
                <a:latin typeface="ZEN角ゴシックNEW"/>
                <a:ea typeface="ZEN角ゴシックNEW"/>
                <a:cs typeface="ZEN角ゴシックNEW"/>
                <a:sym typeface="ZEN角ゴシックNEW"/>
              </a:rPr>
              <a:t>以下の資料はKSAP（かながわ・スタートアップ・アクセラレーション・プログラム）のアクセラレーションプログラム応募に向けた参考テンプレートです。あくまで一例であり、記載情報や記載方法は本参考資料の限りではありません。応募者は各位、創意工夫の上、事業資料を記載ください。</a:t>
            </a:r>
          </a:p>
          <a:p>
            <a:pPr marL="690881" lvl="1" indent="-345440" algn="just">
              <a:lnSpc>
                <a:spcPts val="5760"/>
              </a:lnSpc>
              <a:buFont typeface="Arial"/>
              <a:buChar char="•"/>
            </a:pPr>
            <a:r>
              <a:rPr lang="en-US" sz="3200" spc="51">
                <a:solidFill>
                  <a:srgbClr val="000000"/>
                </a:solidFill>
                <a:latin typeface="ZEN角ゴシックNEW"/>
                <a:ea typeface="ZEN角ゴシックNEW"/>
                <a:cs typeface="ZEN角ゴシックNEW"/>
                <a:sym typeface="ZEN角ゴシックNEW"/>
              </a:rPr>
              <a:t>本参考資料の記載方法や内容がアクセラレーションプログラムの採択や、ソーシャルベンチャー支援金の拠出を保証するものではありません。あらかじめご了承ください。</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16310" y="914400"/>
            <a:ext cx="9168110" cy="2218690"/>
          </a:xfrm>
          <a:prstGeom prst="rect">
            <a:avLst/>
          </a:prstGeom>
        </p:spPr>
        <p:txBody>
          <a:bodyPr lIns="0" tIns="0" rIns="0" bIns="0" rtlCol="0" anchor="t">
            <a:spAutoFit/>
          </a:bodyPr>
          <a:lstStyle/>
          <a:p>
            <a:pPr algn="l">
              <a:lnSpc>
                <a:spcPts val="8959"/>
              </a:lnSpc>
            </a:pPr>
            <a:r>
              <a:rPr lang="en-US" sz="6399">
                <a:solidFill>
                  <a:srgbClr val="000000"/>
                </a:solidFill>
                <a:latin typeface="ZEN角ゴシックNEW Medium"/>
                <a:ea typeface="ZEN角ゴシックNEW Medium"/>
                <a:cs typeface="ZEN角ゴシックNEW Medium"/>
                <a:sym typeface="ZEN角ゴシックNEW Medium"/>
              </a:rPr>
              <a:t> 達成目標（短期・長期）</a:t>
            </a:r>
          </a:p>
          <a:p>
            <a:pPr algn="l">
              <a:lnSpc>
                <a:spcPts val="8959"/>
              </a:lnSpc>
              <a:spcBef>
                <a:spcPct val="0"/>
              </a:spcBef>
            </a:pPr>
            <a:endParaRPr lang="en-US" sz="6399">
              <a:solidFill>
                <a:srgbClr val="000000"/>
              </a:solidFill>
              <a:latin typeface="ZEN角ゴシックNEW Medium"/>
              <a:ea typeface="ZEN角ゴシックNEW Medium"/>
              <a:cs typeface="ZEN角ゴシックNEW Medium"/>
              <a:sym typeface="ZEN角ゴシックNEW Medium"/>
            </a:endParaRPr>
          </a:p>
        </p:txBody>
      </p:sp>
      <p:sp>
        <p:nvSpPr>
          <p:cNvPr id="3" name="TextBox 3"/>
          <p:cNvSpPr txBox="1"/>
          <p:nvPr/>
        </p:nvSpPr>
        <p:spPr>
          <a:xfrm>
            <a:off x="1028700" y="2523490"/>
            <a:ext cx="16230600" cy="1090295"/>
          </a:xfrm>
          <a:prstGeom prst="rect">
            <a:avLst/>
          </a:prstGeom>
        </p:spPr>
        <p:txBody>
          <a:bodyPr lIns="0" tIns="0" rIns="0" bIns="0" rtlCol="0" anchor="t">
            <a:spAutoFit/>
          </a:bodyPr>
          <a:lstStyle/>
          <a:p>
            <a:pPr algn="l">
              <a:lnSpc>
                <a:spcPts val="4480"/>
              </a:lnSpc>
              <a:spcBef>
                <a:spcPct val="0"/>
              </a:spcBef>
            </a:pPr>
            <a:r>
              <a:rPr lang="en-US" sz="3200" dirty="0" err="1">
                <a:solidFill>
                  <a:srgbClr val="000000"/>
                </a:solidFill>
                <a:latin typeface="ZEN角ゴシックNEW"/>
                <a:ea typeface="ZEN角ゴシックNEW"/>
                <a:cs typeface="ZEN角ゴシックNEW"/>
                <a:sym typeface="ZEN角ゴシックNEW"/>
              </a:rPr>
              <a:t>売上規模などの経済的な目標と、社会課題解決において目指す目標の両方を記載してください</a:t>
            </a:r>
            <a:r>
              <a:rPr lang="en-US" sz="3200" dirty="0">
                <a:solidFill>
                  <a:srgbClr val="000000"/>
                </a:solidFill>
                <a:latin typeface="ZEN角ゴシックNEW"/>
                <a:ea typeface="ZEN角ゴシックNEW"/>
                <a:cs typeface="ZEN角ゴシックNEW"/>
                <a:sym typeface="ZEN角ゴシックNEW"/>
              </a:rPr>
              <a:t>。</a:t>
            </a:r>
          </a:p>
        </p:txBody>
      </p:sp>
      <p:sp>
        <p:nvSpPr>
          <p:cNvPr id="4" name="TextBox 4"/>
          <p:cNvSpPr txBox="1"/>
          <p:nvPr/>
        </p:nvSpPr>
        <p:spPr>
          <a:xfrm>
            <a:off x="1028700" y="4820897"/>
            <a:ext cx="16230600" cy="2887137"/>
          </a:xfrm>
          <a:prstGeom prst="rect">
            <a:avLst/>
          </a:prstGeom>
        </p:spPr>
        <p:txBody>
          <a:bodyPr wrap="square" lIns="0" tIns="0" rIns="0" bIns="0" rtlCol="0" anchor="t">
            <a:spAutoFit/>
          </a:bodyPr>
          <a:lstStyle/>
          <a:p>
            <a:pPr marL="690881" lvl="1" indent="-345440" algn="l">
              <a:lnSpc>
                <a:spcPts val="5760"/>
              </a:lnSpc>
              <a:buFont typeface="Arial"/>
              <a:buChar char="•"/>
            </a:pPr>
            <a:r>
              <a:rPr lang="en-US" sz="3200" dirty="0">
                <a:solidFill>
                  <a:srgbClr val="000000"/>
                </a:solidFill>
                <a:latin typeface="ZEN角ゴシックNEW"/>
                <a:ea typeface="ZEN角ゴシックNEW"/>
                <a:cs typeface="ZEN角ゴシックNEW"/>
                <a:sym typeface="ZEN角ゴシックNEW"/>
              </a:rPr>
              <a:t>「</a:t>
            </a:r>
            <a:r>
              <a:rPr lang="en-US" sz="3200" dirty="0" err="1">
                <a:solidFill>
                  <a:srgbClr val="000000"/>
                </a:solidFill>
                <a:latin typeface="ZEN角ゴシックNEW"/>
                <a:ea typeface="ZEN角ゴシックNEW"/>
                <a:cs typeface="ZEN角ゴシックNEW"/>
                <a:sym typeface="ZEN角ゴシックNEW"/>
              </a:rPr>
              <a:t>いつまでに」という時間軸はご自身で任意に設定してください</a:t>
            </a:r>
            <a:endParaRPr lang="en-US" sz="3200" dirty="0">
              <a:solidFill>
                <a:srgbClr val="000000"/>
              </a:solidFill>
              <a:latin typeface="ZEN角ゴシックNEW"/>
              <a:ea typeface="ZEN角ゴシックNEW"/>
              <a:cs typeface="ZEN角ゴシックNEW"/>
              <a:sym typeface="ZEN角ゴシックNEW"/>
            </a:endParaRPr>
          </a:p>
          <a:p>
            <a:pPr marL="690881" lvl="1" indent="-345440" algn="l">
              <a:lnSpc>
                <a:spcPts val="5760"/>
              </a:lnSpc>
              <a:buFont typeface="Arial"/>
              <a:buChar char="•"/>
            </a:pPr>
            <a:r>
              <a:rPr lang="en-US" sz="3200" dirty="0">
                <a:solidFill>
                  <a:srgbClr val="000000"/>
                </a:solidFill>
                <a:latin typeface="ZEN角ゴシックNEW"/>
                <a:ea typeface="ZEN角ゴシックNEW"/>
                <a:cs typeface="ZEN角ゴシックNEW"/>
                <a:sym typeface="ZEN角ゴシックNEW"/>
              </a:rPr>
              <a:t> </a:t>
            </a:r>
            <a:r>
              <a:rPr lang="en-US" sz="3200" dirty="0" err="1">
                <a:solidFill>
                  <a:srgbClr val="000000"/>
                </a:solidFill>
                <a:latin typeface="ZEN角ゴシックNEW"/>
                <a:ea typeface="ZEN角ゴシックNEW"/>
                <a:cs typeface="ZEN角ゴシックNEW"/>
                <a:sym typeface="ZEN角ゴシックNEW"/>
              </a:rPr>
              <a:t>数値目標などを含めて、可能な範囲で具体的に記載してください</a:t>
            </a:r>
            <a:endParaRPr lang="en-US" sz="3200" dirty="0">
              <a:solidFill>
                <a:srgbClr val="000000"/>
              </a:solidFill>
              <a:latin typeface="ZEN角ゴシックNEW"/>
              <a:ea typeface="ZEN角ゴシックNEW"/>
              <a:cs typeface="ZEN角ゴシックNEW"/>
              <a:sym typeface="ZEN角ゴシックNEW"/>
            </a:endParaRPr>
          </a:p>
          <a:p>
            <a:pPr marL="690881" lvl="1" indent="-345440" algn="l">
              <a:lnSpc>
                <a:spcPts val="5760"/>
              </a:lnSpc>
              <a:buFont typeface="Arial"/>
              <a:buChar char="•"/>
            </a:pPr>
            <a:r>
              <a:rPr lang="en-US" sz="3200" dirty="0" err="1">
                <a:solidFill>
                  <a:srgbClr val="000000"/>
                </a:solidFill>
                <a:latin typeface="ZEN角ゴシックNEW"/>
                <a:ea typeface="ZEN角ゴシックNEW"/>
                <a:cs typeface="ZEN角ゴシックNEW"/>
                <a:sym typeface="ZEN角ゴシックNEW"/>
              </a:rPr>
              <a:t>短期（アクセラ期間中の目標</a:t>
            </a:r>
            <a:r>
              <a:rPr lang="en-US" sz="3200" dirty="0">
                <a:solidFill>
                  <a:srgbClr val="000000"/>
                </a:solidFill>
                <a:latin typeface="ZEN角ゴシックNEW"/>
                <a:ea typeface="ZEN角ゴシックNEW"/>
                <a:cs typeface="ZEN角ゴシックNEW"/>
                <a:sym typeface="ZEN角ゴシックNEW"/>
              </a:rPr>
              <a:t>）、</a:t>
            </a:r>
            <a:r>
              <a:rPr lang="en-US" sz="3200" dirty="0" err="1">
                <a:solidFill>
                  <a:srgbClr val="000000"/>
                </a:solidFill>
                <a:latin typeface="ZEN角ゴシックNEW"/>
                <a:ea typeface="ZEN角ゴシックNEW"/>
                <a:cs typeface="ZEN角ゴシックNEW"/>
                <a:sym typeface="ZEN角ゴシックNEW"/>
              </a:rPr>
              <a:t>長期（将来目指したい目標）について記載してください</a:t>
            </a:r>
            <a:r>
              <a:rPr lang="en-US" sz="3200" dirty="0">
                <a:solidFill>
                  <a:srgbClr val="000000"/>
                </a:solidFill>
                <a:latin typeface="ZEN角ゴシックNEW"/>
                <a:ea typeface="ZEN角ゴシックNEW"/>
                <a:cs typeface="ZEN角ゴシックNEW"/>
                <a:sym typeface="ZEN角ゴシックNEW"/>
              </a:rPr>
              <a:t>。</a:t>
            </a:r>
          </a:p>
        </p:txBody>
      </p:sp>
      <p:sp>
        <p:nvSpPr>
          <p:cNvPr id="5" name="TextBox 5"/>
          <p:cNvSpPr txBox="1"/>
          <p:nvPr/>
        </p:nvSpPr>
        <p:spPr>
          <a:xfrm>
            <a:off x="1028700" y="3994127"/>
            <a:ext cx="3200400" cy="712470"/>
          </a:xfrm>
          <a:prstGeom prst="rect">
            <a:avLst/>
          </a:prstGeom>
        </p:spPr>
        <p:txBody>
          <a:bodyPr lIns="0" tIns="0" rIns="0" bIns="0" rtlCol="0" anchor="t">
            <a:spAutoFit/>
          </a:bodyPr>
          <a:lstStyle/>
          <a:p>
            <a:pPr algn="l">
              <a:lnSpc>
                <a:spcPts val="5880"/>
              </a:lnSpc>
              <a:spcBef>
                <a:spcPct val="0"/>
              </a:spcBef>
            </a:pPr>
            <a:r>
              <a:rPr lang="en-US" sz="4200">
                <a:solidFill>
                  <a:srgbClr val="000000"/>
                </a:solidFill>
                <a:latin typeface="ZEN角ゴシックNEW"/>
                <a:ea typeface="ZEN角ゴシックNEW"/>
                <a:cs typeface="ZEN角ゴシックNEW"/>
                <a:sym typeface="ZEN角ゴシックNEW"/>
              </a:rPr>
              <a:t>＜ポイント＞</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16310" y="914400"/>
            <a:ext cx="16585890" cy="1085215"/>
          </a:xfrm>
          <a:prstGeom prst="rect">
            <a:avLst/>
          </a:prstGeom>
        </p:spPr>
        <p:txBody>
          <a:bodyPr wrap="square" lIns="0" tIns="0" rIns="0" bIns="0" rtlCol="0" anchor="t">
            <a:spAutoFit/>
          </a:bodyPr>
          <a:lstStyle/>
          <a:p>
            <a:pPr algn="l">
              <a:lnSpc>
                <a:spcPts val="8959"/>
              </a:lnSpc>
              <a:spcBef>
                <a:spcPct val="0"/>
              </a:spcBef>
            </a:pPr>
            <a:r>
              <a:rPr lang="en-US" sz="6399" dirty="0" err="1">
                <a:solidFill>
                  <a:srgbClr val="000000"/>
                </a:solidFill>
                <a:latin typeface="ZEN角ゴシックNEW Medium"/>
                <a:ea typeface="ZEN角ゴシックNEW Medium"/>
                <a:cs typeface="ZEN角ゴシックNEW Medium"/>
                <a:sym typeface="ZEN角ゴシックNEW Medium"/>
              </a:rPr>
              <a:t>これまでの資金調達額及び今後の資金計画</a:t>
            </a:r>
            <a:endParaRPr lang="en-US" sz="6399" dirty="0">
              <a:solidFill>
                <a:srgbClr val="000000"/>
              </a:solidFill>
              <a:latin typeface="ZEN角ゴシックNEW Medium"/>
              <a:ea typeface="ZEN角ゴシックNEW Medium"/>
              <a:cs typeface="ZEN角ゴシックNEW Medium"/>
              <a:sym typeface="ZEN角ゴシックNEW Medium"/>
            </a:endParaRPr>
          </a:p>
        </p:txBody>
      </p:sp>
      <p:sp>
        <p:nvSpPr>
          <p:cNvPr id="3" name="TextBox 3"/>
          <p:cNvSpPr txBox="1"/>
          <p:nvPr/>
        </p:nvSpPr>
        <p:spPr>
          <a:xfrm>
            <a:off x="1028700" y="2523490"/>
            <a:ext cx="16954500" cy="528320"/>
          </a:xfrm>
          <a:prstGeom prst="rect">
            <a:avLst/>
          </a:prstGeom>
        </p:spPr>
        <p:txBody>
          <a:bodyPr wrap="square" lIns="0" tIns="0" rIns="0" bIns="0" rtlCol="0" anchor="t">
            <a:spAutoFit/>
          </a:bodyPr>
          <a:lstStyle/>
          <a:p>
            <a:pPr algn="l">
              <a:lnSpc>
                <a:spcPts val="4480"/>
              </a:lnSpc>
              <a:spcBef>
                <a:spcPct val="0"/>
              </a:spcBef>
            </a:pPr>
            <a:r>
              <a:rPr lang="en-US" sz="3200" dirty="0" err="1">
                <a:solidFill>
                  <a:srgbClr val="000000"/>
                </a:solidFill>
                <a:latin typeface="ZEN角ゴシックNEW"/>
                <a:ea typeface="ZEN角ゴシックNEW"/>
                <a:cs typeface="ZEN角ゴシックNEW"/>
                <a:sym typeface="ZEN角ゴシックNEW"/>
              </a:rPr>
              <a:t>これまでの資金調達額および今後の資金計画について、分かる範囲で書いてください</a:t>
            </a:r>
            <a:r>
              <a:rPr lang="en-US" sz="3200" dirty="0">
                <a:solidFill>
                  <a:srgbClr val="000000"/>
                </a:solidFill>
                <a:latin typeface="ZEN角ゴシックNEW"/>
                <a:ea typeface="ZEN角ゴシックNEW"/>
                <a:cs typeface="ZEN角ゴシックNEW"/>
                <a:sym typeface="ZEN角ゴシックNEW"/>
              </a:rPr>
              <a:t>。</a:t>
            </a:r>
          </a:p>
        </p:txBody>
      </p:sp>
      <p:sp>
        <p:nvSpPr>
          <p:cNvPr id="4" name="TextBox 4"/>
          <p:cNvSpPr txBox="1"/>
          <p:nvPr/>
        </p:nvSpPr>
        <p:spPr>
          <a:xfrm>
            <a:off x="1028700" y="4322407"/>
            <a:ext cx="16573500" cy="2143344"/>
          </a:xfrm>
          <a:prstGeom prst="rect">
            <a:avLst/>
          </a:prstGeom>
        </p:spPr>
        <p:txBody>
          <a:bodyPr wrap="square" lIns="0" tIns="0" rIns="0" bIns="0" rtlCol="0" anchor="t">
            <a:spAutoFit/>
          </a:bodyPr>
          <a:lstStyle/>
          <a:p>
            <a:pPr marL="690881" lvl="1" indent="-345440" algn="l">
              <a:lnSpc>
                <a:spcPts val="5760"/>
              </a:lnSpc>
              <a:buFont typeface="Arial"/>
              <a:buChar char="•"/>
            </a:pPr>
            <a:r>
              <a:rPr lang="en-US" sz="3200" dirty="0">
                <a:solidFill>
                  <a:srgbClr val="000000"/>
                </a:solidFill>
                <a:latin typeface="ZEN角ゴシックNEW"/>
                <a:ea typeface="ZEN角ゴシックNEW"/>
                <a:cs typeface="ZEN角ゴシックNEW"/>
                <a:sym typeface="ZEN角ゴシックNEW"/>
              </a:rPr>
              <a:t>今後1-2年の資金計画をご記載ください</a:t>
            </a:r>
          </a:p>
          <a:p>
            <a:pPr marL="690881" lvl="1" indent="-345440" algn="l">
              <a:lnSpc>
                <a:spcPts val="5760"/>
              </a:lnSpc>
              <a:buFont typeface="Arial"/>
              <a:buChar char="•"/>
            </a:pPr>
            <a:r>
              <a:rPr lang="en-US" sz="3200" dirty="0">
                <a:solidFill>
                  <a:srgbClr val="000000"/>
                </a:solidFill>
                <a:latin typeface="ZEN角ゴシックNEW"/>
                <a:ea typeface="ZEN角ゴシックNEW"/>
                <a:cs typeface="ZEN角ゴシックNEW"/>
                <a:sym typeface="ZEN角ゴシックNEW"/>
              </a:rPr>
              <a:t> </a:t>
            </a:r>
            <a:r>
              <a:rPr lang="en-US" sz="3200" dirty="0" err="1">
                <a:solidFill>
                  <a:srgbClr val="000000"/>
                </a:solidFill>
                <a:latin typeface="ZEN角ゴシックNEW"/>
                <a:ea typeface="ZEN角ゴシックNEW"/>
                <a:cs typeface="ZEN角ゴシックNEW"/>
                <a:sym typeface="ZEN角ゴシックNEW"/>
              </a:rPr>
              <a:t>またこれまで資金調達をしていれば方法</a:t>
            </a:r>
            <a:r>
              <a:rPr lang="en-US" sz="3200" dirty="0">
                <a:solidFill>
                  <a:srgbClr val="000000"/>
                </a:solidFill>
                <a:latin typeface="ZEN角ゴシックNEW"/>
                <a:ea typeface="ZEN角ゴシックNEW"/>
                <a:cs typeface="ZEN角ゴシックNEW"/>
                <a:sym typeface="ZEN角ゴシックNEW"/>
              </a:rPr>
              <a:t>(</a:t>
            </a:r>
            <a:r>
              <a:rPr lang="en-US" sz="3200" dirty="0" err="1">
                <a:solidFill>
                  <a:srgbClr val="000000"/>
                </a:solidFill>
                <a:latin typeface="ZEN角ゴシックNEW"/>
                <a:ea typeface="ZEN角ゴシックNEW"/>
                <a:cs typeface="ZEN角ゴシックNEW"/>
                <a:sym typeface="ZEN角ゴシックNEW"/>
              </a:rPr>
              <a:t>借入、第三者割当増資、クラウドファンディング</a:t>
            </a:r>
            <a:r>
              <a:rPr lang="en-US" sz="3200" dirty="0">
                <a:solidFill>
                  <a:srgbClr val="000000"/>
                </a:solidFill>
                <a:latin typeface="ZEN角ゴシックNEW"/>
                <a:ea typeface="ZEN角ゴシックNEW"/>
                <a:cs typeface="ZEN角ゴシックNEW"/>
                <a:sym typeface="ZEN角ゴシックNEW"/>
              </a:rPr>
              <a:t> </a:t>
            </a:r>
            <a:r>
              <a:rPr lang="en-US" sz="3200" dirty="0" err="1">
                <a:solidFill>
                  <a:srgbClr val="000000"/>
                </a:solidFill>
                <a:latin typeface="ZEN角ゴシックNEW"/>
                <a:ea typeface="ZEN角ゴシックNEW"/>
                <a:cs typeface="ZEN角ゴシックNEW"/>
                <a:sym typeface="ZEN角ゴシックNEW"/>
              </a:rPr>
              <a:t>など</a:t>
            </a:r>
            <a:r>
              <a:rPr lang="en-US" sz="3200" dirty="0">
                <a:solidFill>
                  <a:srgbClr val="000000"/>
                </a:solidFill>
                <a:latin typeface="ZEN角ゴシックNEW"/>
                <a:ea typeface="ZEN角ゴシックNEW"/>
                <a:cs typeface="ZEN角ゴシックNEW"/>
                <a:sym typeface="ZEN角ゴシックNEW"/>
              </a:rPr>
              <a:t>)</a:t>
            </a:r>
            <a:r>
              <a:rPr lang="en-US" sz="3200" dirty="0" err="1">
                <a:solidFill>
                  <a:srgbClr val="000000"/>
                </a:solidFill>
                <a:latin typeface="ZEN角ゴシックNEW"/>
                <a:ea typeface="ZEN角ゴシックNEW"/>
                <a:cs typeface="ZEN角ゴシックNEW"/>
                <a:sym typeface="ZEN角ゴシックNEW"/>
              </a:rPr>
              <a:t>と、その金額を可能な範囲でご記載ください</a:t>
            </a:r>
            <a:endParaRPr lang="en-US" sz="3200" dirty="0">
              <a:solidFill>
                <a:srgbClr val="000000"/>
              </a:solidFill>
              <a:latin typeface="ZEN角ゴシックNEW"/>
              <a:ea typeface="ZEN角ゴシックNEW"/>
              <a:cs typeface="ZEN角ゴシックNEW"/>
              <a:sym typeface="ZEN角ゴシックNEW"/>
            </a:endParaRPr>
          </a:p>
        </p:txBody>
      </p:sp>
      <p:sp>
        <p:nvSpPr>
          <p:cNvPr id="5" name="TextBox 5"/>
          <p:cNvSpPr txBox="1"/>
          <p:nvPr/>
        </p:nvSpPr>
        <p:spPr>
          <a:xfrm>
            <a:off x="1028700" y="3495637"/>
            <a:ext cx="3200400" cy="712470"/>
          </a:xfrm>
          <a:prstGeom prst="rect">
            <a:avLst/>
          </a:prstGeom>
        </p:spPr>
        <p:txBody>
          <a:bodyPr lIns="0" tIns="0" rIns="0" bIns="0" rtlCol="0" anchor="t">
            <a:spAutoFit/>
          </a:bodyPr>
          <a:lstStyle/>
          <a:p>
            <a:pPr algn="l">
              <a:lnSpc>
                <a:spcPts val="5880"/>
              </a:lnSpc>
              <a:spcBef>
                <a:spcPct val="0"/>
              </a:spcBef>
            </a:pPr>
            <a:r>
              <a:rPr lang="en-US" sz="4200">
                <a:solidFill>
                  <a:srgbClr val="000000"/>
                </a:solidFill>
                <a:latin typeface="ZEN角ゴシックNEW"/>
                <a:ea typeface="ZEN角ゴシックNEW"/>
                <a:cs typeface="ZEN角ゴシックNEW"/>
                <a:sym typeface="ZEN角ゴシックNEW"/>
              </a:rPr>
              <a:t>＜ポイント＞</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p:cNvGraphicFramePr>
            <a:graphicFrameLocks noGrp="1"/>
          </p:cNvGraphicFramePr>
          <p:nvPr/>
        </p:nvGraphicFramePr>
        <p:xfrm>
          <a:off x="1041090" y="2938879"/>
          <a:ext cx="16230599" cy="6877047"/>
        </p:xfrm>
        <a:graphic>
          <a:graphicData uri="http://schemas.openxmlformats.org/drawingml/2006/table">
            <a:tbl>
              <a:tblPr/>
              <a:tblGrid>
                <a:gridCol w="606979">
                  <a:extLst>
                    <a:ext uri="{9D8B030D-6E8A-4147-A177-3AD203B41FA5}">
                      <a16:colId xmlns:a16="http://schemas.microsoft.com/office/drawing/2014/main" val="20000"/>
                    </a:ext>
                  </a:extLst>
                </a:gridCol>
                <a:gridCol w="1359014">
                  <a:extLst>
                    <a:ext uri="{9D8B030D-6E8A-4147-A177-3AD203B41FA5}">
                      <a16:colId xmlns:a16="http://schemas.microsoft.com/office/drawing/2014/main" val="20001"/>
                    </a:ext>
                  </a:extLst>
                </a:gridCol>
                <a:gridCol w="1472373">
                  <a:extLst>
                    <a:ext uri="{9D8B030D-6E8A-4147-A177-3AD203B41FA5}">
                      <a16:colId xmlns:a16="http://schemas.microsoft.com/office/drawing/2014/main" val="20002"/>
                    </a:ext>
                  </a:extLst>
                </a:gridCol>
                <a:gridCol w="3671552">
                  <a:extLst>
                    <a:ext uri="{9D8B030D-6E8A-4147-A177-3AD203B41FA5}">
                      <a16:colId xmlns:a16="http://schemas.microsoft.com/office/drawing/2014/main" val="20003"/>
                    </a:ext>
                  </a:extLst>
                </a:gridCol>
                <a:gridCol w="796428">
                  <a:extLst>
                    <a:ext uri="{9D8B030D-6E8A-4147-A177-3AD203B41FA5}">
                      <a16:colId xmlns:a16="http://schemas.microsoft.com/office/drawing/2014/main" val="20004"/>
                    </a:ext>
                  </a:extLst>
                </a:gridCol>
                <a:gridCol w="751084">
                  <a:extLst>
                    <a:ext uri="{9D8B030D-6E8A-4147-A177-3AD203B41FA5}">
                      <a16:colId xmlns:a16="http://schemas.microsoft.com/office/drawing/2014/main" val="20005"/>
                    </a:ext>
                  </a:extLst>
                </a:gridCol>
                <a:gridCol w="1113835">
                  <a:extLst>
                    <a:ext uri="{9D8B030D-6E8A-4147-A177-3AD203B41FA5}">
                      <a16:colId xmlns:a16="http://schemas.microsoft.com/office/drawing/2014/main" val="20006"/>
                    </a:ext>
                  </a:extLst>
                </a:gridCol>
                <a:gridCol w="6459334">
                  <a:extLst>
                    <a:ext uri="{9D8B030D-6E8A-4147-A177-3AD203B41FA5}">
                      <a16:colId xmlns:a16="http://schemas.microsoft.com/office/drawing/2014/main" val="20007"/>
                    </a:ext>
                  </a:extLst>
                </a:gridCol>
              </a:tblGrid>
              <a:tr h="648598">
                <a:tc>
                  <a:txBody>
                    <a:bodyPr/>
                    <a:lstStyle/>
                    <a:p>
                      <a:pPr algn="l">
                        <a:lnSpc>
                          <a:spcPts val="2099"/>
                        </a:lnSpc>
                        <a:defRPr/>
                      </a:pPr>
                      <a:r>
                        <a:rPr lang="en-US" sz="1499">
                          <a:solidFill>
                            <a:srgbClr val="000000"/>
                          </a:solidFill>
                          <a:latin typeface="ZEN角ゴシックNEW Bold"/>
                          <a:ea typeface="ZEN角ゴシックNEW Bold"/>
                          <a:cs typeface="ZEN角ゴシックNEW Bold"/>
                          <a:sym typeface="ZEN角ゴシックNEW Bold"/>
                        </a:rPr>
                        <a:t>No.</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Bold"/>
                          <a:ea typeface="ZEN角ゴシックNEW Bold"/>
                          <a:cs typeface="ZEN角ゴシックNEW Bold"/>
                          <a:sym typeface="ZEN角ゴシックNEW Bold"/>
                        </a:rPr>
                        <a:t>支払予定日</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Bold"/>
                          <a:ea typeface="ZEN角ゴシックNEW Bold"/>
                          <a:cs typeface="ZEN角ゴシックNEW Bold"/>
                          <a:sym typeface="ZEN角ゴシックNEW Bold"/>
                        </a:rPr>
                        <a:t>支払先</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Bold"/>
                          <a:ea typeface="ZEN角ゴシックNEW Bold"/>
                          <a:cs typeface="ZEN角ゴシックNEW Bold"/>
                          <a:sym typeface="ZEN角ゴシックNEW Bold"/>
                        </a:rPr>
                        <a:t>費目</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Bold"/>
                          <a:ea typeface="ZEN角ゴシックNEW Bold"/>
                          <a:cs typeface="ZEN角ゴシックNEW Bold"/>
                          <a:sym typeface="ZEN角ゴシックNEW Bold"/>
                        </a:rPr>
                        <a:t>金額(円)</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Bold"/>
                          <a:ea typeface="ZEN角ゴシックNEW Bold"/>
                          <a:cs typeface="ZEN角ゴシックNEW Bold"/>
                          <a:sym typeface="ZEN角ゴシックNEW Bold"/>
                        </a:rPr>
                        <a:t>数量</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Bold"/>
                          <a:ea typeface="ZEN角ゴシックNEW Bold"/>
                          <a:cs typeface="ZEN角ゴシックNEW Bold"/>
                          <a:sym typeface="ZEN角ゴシックNEW Bold"/>
                        </a:rPr>
                        <a:t>小計(円)</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Bold"/>
                          <a:ea typeface="ZEN角ゴシックNEW Bold"/>
                          <a:cs typeface="ZEN角ゴシックNEW Bold"/>
                          <a:sym typeface="ZEN角ゴシックNEW Bold"/>
                        </a:rPr>
                        <a:t>費用支出の狙い</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1</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2</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dirty="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3</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4</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5</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6</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7</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8</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9</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91067">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10</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dirty="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3" name="TextBox 3"/>
          <p:cNvSpPr txBox="1"/>
          <p:nvPr/>
        </p:nvSpPr>
        <p:spPr>
          <a:xfrm>
            <a:off x="1016310" y="914400"/>
            <a:ext cx="17271690" cy="1085215"/>
          </a:xfrm>
          <a:prstGeom prst="rect">
            <a:avLst/>
          </a:prstGeom>
        </p:spPr>
        <p:txBody>
          <a:bodyPr wrap="square" lIns="0" tIns="0" rIns="0" bIns="0" rtlCol="0" anchor="t">
            <a:spAutoFit/>
          </a:bodyPr>
          <a:lstStyle/>
          <a:p>
            <a:pPr algn="l">
              <a:lnSpc>
                <a:spcPts val="8959"/>
              </a:lnSpc>
              <a:spcBef>
                <a:spcPct val="0"/>
              </a:spcBef>
            </a:pPr>
            <a:r>
              <a:rPr lang="en-US" sz="6399" dirty="0" err="1">
                <a:solidFill>
                  <a:srgbClr val="000000"/>
                </a:solidFill>
                <a:latin typeface="ZEN角ゴシックNEW Medium"/>
                <a:ea typeface="ZEN角ゴシックNEW Medium"/>
                <a:cs typeface="ZEN角ゴシックNEW Medium"/>
                <a:sym typeface="ZEN角ゴシックNEW Medium"/>
              </a:rPr>
              <a:t>ソーシャルベンチャー支援金の希望額・使途</a:t>
            </a:r>
            <a:endParaRPr lang="en-US" sz="6399" dirty="0">
              <a:solidFill>
                <a:srgbClr val="000000"/>
              </a:solidFill>
              <a:latin typeface="ZEN角ゴシックNEW Medium"/>
              <a:ea typeface="ZEN角ゴシックNEW Medium"/>
              <a:cs typeface="ZEN角ゴシックNEW Medium"/>
              <a:sym typeface="ZEN角ゴシックNEW Medium"/>
            </a:endParaRPr>
          </a:p>
        </p:txBody>
      </p:sp>
      <p:sp>
        <p:nvSpPr>
          <p:cNvPr id="4" name="TextBox 4"/>
          <p:cNvSpPr txBox="1"/>
          <p:nvPr/>
        </p:nvSpPr>
        <p:spPr>
          <a:xfrm>
            <a:off x="1016310" y="2222218"/>
            <a:ext cx="5817465" cy="716661"/>
          </a:xfrm>
          <a:prstGeom prst="rect">
            <a:avLst/>
          </a:prstGeom>
        </p:spPr>
        <p:txBody>
          <a:bodyPr lIns="0" tIns="0" rIns="0" bIns="0" rtlCol="0" anchor="t">
            <a:spAutoFit/>
          </a:bodyPr>
          <a:lstStyle/>
          <a:p>
            <a:pPr algn="just">
              <a:lnSpc>
                <a:spcPts val="4103"/>
              </a:lnSpc>
            </a:pPr>
            <a:r>
              <a:rPr lang="en-US" sz="3799">
                <a:solidFill>
                  <a:srgbClr val="000000"/>
                </a:solidFill>
                <a:latin typeface="ZEN角ゴシックNEW"/>
                <a:ea typeface="ZEN角ゴシックNEW"/>
                <a:cs typeface="ZEN角ゴシックNEW"/>
                <a:sym typeface="ZEN角ゴシックNEW"/>
              </a:rPr>
              <a:t>合計金額: ◯◯◯円</a:t>
            </a:r>
          </a:p>
          <a:p>
            <a:pPr algn="just">
              <a:lnSpc>
                <a:spcPts val="1620"/>
              </a:lnSpc>
            </a:pPr>
            <a:endParaRPr lang="en-US" sz="3799">
              <a:solidFill>
                <a:srgbClr val="000000"/>
              </a:solidFill>
              <a:latin typeface="ZEN角ゴシックNEW"/>
              <a:ea typeface="ZEN角ゴシックNEW"/>
              <a:cs typeface="ZEN角ゴシックNEW"/>
              <a:sym typeface="ZEN角ゴシックNEW"/>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16310" y="914400"/>
            <a:ext cx="15798878" cy="2218690"/>
          </a:xfrm>
          <a:prstGeom prst="rect">
            <a:avLst/>
          </a:prstGeom>
        </p:spPr>
        <p:txBody>
          <a:bodyPr lIns="0" tIns="0" rIns="0" bIns="0" rtlCol="0" anchor="t">
            <a:spAutoFit/>
          </a:bodyPr>
          <a:lstStyle/>
          <a:p>
            <a:pPr algn="l">
              <a:lnSpc>
                <a:spcPts val="8959"/>
              </a:lnSpc>
              <a:spcBef>
                <a:spcPct val="0"/>
              </a:spcBef>
            </a:pPr>
            <a:r>
              <a:rPr lang="en-US" sz="6399">
                <a:solidFill>
                  <a:srgbClr val="000000"/>
                </a:solidFill>
                <a:latin typeface="ZEN角ゴシックNEW Medium"/>
                <a:ea typeface="ZEN角ゴシックNEW Medium"/>
                <a:cs typeface="ZEN角ゴシックNEW Medium"/>
                <a:sym typeface="ZEN角ゴシックNEW Medium"/>
              </a:rPr>
              <a:t>事業を進める上での課題と本プログラムで取り組みたいこと</a:t>
            </a:r>
          </a:p>
        </p:txBody>
      </p:sp>
      <p:sp>
        <p:nvSpPr>
          <p:cNvPr id="3" name="TextBox 3"/>
          <p:cNvSpPr txBox="1"/>
          <p:nvPr/>
        </p:nvSpPr>
        <p:spPr>
          <a:xfrm>
            <a:off x="1028700" y="3611105"/>
            <a:ext cx="16497300" cy="1107804"/>
          </a:xfrm>
          <a:prstGeom prst="rect">
            <a:avLst/>
          </a:prstGeom>
        </p:spPr>
        <p:txBody>
          <a:bodyPr wrap="square" lIns="0" tIns="0" rIns="0" bIns="0" rtlCol="0" anchor="t">
            <a:spAutoFit/>
          </a:bodyPr>
          <a:lstStyle/>
          <a:p>
            <a:pPr algn="l">
              <a:lnSpc>
                <a:spcPts val="4480"/>
              </a:lnSpc>
              <a:spcBef>
                <a:spcPct val="0"/>
              </a:spcBef>
            </a:pPr>
            <a:r>
              <a:rPr lang="en-US" sz="3200" dirty="0">
                <a:solidFill>
                  <a:srgbClr val="000000"/>
                </a:solidFill>
                <a:latin typeface="ZEN角ゴシックNEW"/>
                <a:ea typeface="ZEN角ゴシックNEW"/>
                <a:cs typeface="ZEN角ゴシックNEW"/>
                <a:sym typeface="ZEN角ゴシックNEW"/>
              </a:rPr>
              <a:t>今、事業を進める上で課題となっていることや、これから挑戦しなければならないこと、本プログラムで特に取り組みたいことをご記載ください。</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16310" y="914400"/>
            <a:ext cx="15798878" cy="1085215"/>
          </a:xfrm>
          <a:prstGeom prst="rect">
            <a:avLst/>
          </a:prstGeom>
        </p:spPr>
        <p:txBody>
          <a:bodyPr lIns="0" tIns="0" rIns="0" bIns="0" rtlCol="0" anchor="t">
            <a:spAutoFit/>
          </a:bodyPr>
          <a:lstStyle/>
          <a:p>
            <a:pPr algn="l">
              <a:lnSpc>
                <a:spcPts val="8959"/>
              </a:lnSpc>
              <a:spcBef>
                <a:spcPct val="0"/>
              </a:spcBef>
            </a:pPr>
            <a:r>
              <a:rPr lang="en-US" sz="6399">
                <a:solidFill>
                  <a:srgbClr val="000000"/>
                </a:solidFill>
                <a:latin typeface="ZEN角ゴシックNEW Medium"/>
                <a:ea typeface="ZEN角ゴシックNEW Medium"/>
                <a:cs typeface="ZEN角ゴシックNEW Medium"/>
                <a:sym typeface="ZEN角ゴシックNEW Medium"/>
              </a:rPr>
              <a:t>その他 補足情報</a:t>
            </a:r>
          </a:p>
        </p:txBody>
      </p:sp>
      <p:sp>
        <p:nvSpPr>
          <p:cNvPr id="3" name="TextBox 3"/>
          <p:cNvSpPr txBox="1"/>
          <p:nvPr/>
        </p:nvSpPr>
        <p:spPr>
          <a:xfrm>
            <a:off x="1028700" y="2387538"/>
            <a:ext cx="16230600" cy="528320"/>
          </a:xfrm>
          <a:prstGeom prst="rect">
            <a:avLst/>
          </a:prstGeom>
        </p:spPr>
        <p:txBody>
          <a:bodyPr lIns="0" tIns="0" rIns="0" bIns="0" rtlCol="0" anchor="t">
            <a:spAutoFit/>
          </a:bodyPr>
          <a:lstStyle/>
          <a:p>
            <a:pPr algn="l">
              <a:lnSpc>
                <a:spcPts val="4480"/>
              </a:lnSpc>
              <a:spcBef>
                <a:spcPct val="0"/>
              </a:spcBef>
            </a:pPr>
            <a:r>
              <a:rPr lang="en-US" sz="3200">
                <a:solidFill>
                  <a:srgbClr val="000000"/>
                </a:solidFill>
                <a:latin typeface="ZEN角ゴシックNEW"/>
                <a:ea typeface="ZEN角ゴシックNEW"/>
                <a:cs typeface="ZEN角ゴシックNEW"/>
                <a:sym typeface="ZEN角ゴシックNEW"/>
              </a:rPr>
              <a:t>その他、補足情報があればご確認ください。</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85596" y="0"/>
            <a:ext cx="18473596" cy="10467474"/>
          </a:xfrm>
          <a:custGeom>
            <a:avLst/>
            <a:gdLst/>
            <a:ahLst/>
            <a:cxnLst/>
            <a:rect l="l" t="t" r="r" b="b"/>
            <a:pathLst>
              <a:path w="18473596" h="10467474">
                <a:moveTo>
                  <a:pt x="0" y="0"/>
                </a:moveTo>
                <a:lnTo>
                  <a:pt x="18473596" y="0"/>
                </a:lnTo>
                <a:lnTo>
                  <a:pt x="18473596" y="10467474"/>
                </a:lnTo>
                <a:lnTo>
                  <a:pt x="0" y="10467474"/>
                </a:lnTo>
                <a:lnTo>
                  <a:pt x="0" y="0"/>
                </a:lnTo>
                <a:close/>
              </a:path>
            </a:pathLst>
          </a:custGeom>
          <a:blipFill>
            <a:blip r:embed="rId2">
              <a:alphaModFix amt="39000"/>
            </a:blip>
            <a:stretch>
              <a:fillRect t="-17343" b="-17408"/>
            </a:stretch>
          </a:blipFill>
        </p:spPr>
        <p:txBody>
          <a:bodyPr/>
          <a:lstStyle/>
          <a:p>
            <a:endParaRPr lang="ja-JP" altLang="en-US"/>
          </a:p>
        </p:txBody>
      </p:sp>
      <p:grpSp>
        <p:nvGrpSpPr>
          <p:cNvPr id="3" name="Group 3"/>
          <p:cNvGrpSpPr/>
          <p:nvPr/>
        </p:nvGrpSpPr>
        <p:grpSpPr>
          <a:xfrm>
            <a:off x="0" y="7870542"/>
            <a:ext cx="18288000" cy="2416458"/>
            <a:chOff x="0" y="0"/>
            <a:chExt cx="17339733" cy="2291160"/>
          </a:xfrm>
        </p:grpSpPr>
        <p:sp>
          <p:nvSpPr>
            <p:cNvPr id="4" name="Freeform 4"/>
            <p:cNvSpPr/>
            <p:nvPr/>
          </p:nvSpPr>
          <p:spPr>
            <a:xfrm>
              <a:off x="0" y="0"/>
              <a:ext cx="17339776" cy="2291160"/>
            </a:xfrm>
            <a:custGeom>
              <a:avLst/>
              <a:gdLst/>
              <a:ahLst/>
              <a:cxnLst/>
              <a:rect l="l" t="t" r="r" b="b"/>
              <a:pathLst>
                <a:path w="17339776" h="2291160">
                  <a:moveTo>
                    <a:pt x="0" y="0"/>
                  </a:moveTo>
                  <a:lnTo>
                    <a:pt x="17339776" y="0"/>
                  </a:lnTo>
                  <a:lnTo>
                    <a:pt x="17339776" y="2291160"/>
                  </a:lnTo>
                  <a:lnTo>
                    <a:pt x="0" y="2291160"/>
                  </a:lnTo>
                  <a:close/>
                </a:path>
              </a:pathLst>
            </a:custGeom>
            <a:solidFill>
              <a:srgbClr val="FFFFFF">
                <a:alpha val="89412"/>
              </a:srgbClr>
            </a:solidFill>
          </p:spPr>
          <p:txBody>
            <a:bodyPr/>
            <a:lstStyle/>
            <a:p>
              <a:endParaRPr lang="ja-JP" altLang="en-US"/>
            </a:p>
          </p:txBody>
        </p:sp>
      </p:grpSp>
      <p:sp>
        <p:nvSpPr>
          <p:cNvPr id="5" name="TextBox 5"/>
          <p:cNvSpPr txBox="1"/>
          <p:nvPr/>
        </p:nvSpPr>
        <p:spPr>
          <a:xfrm>
            <a:off x="1339939" y="2544147"/>
            <a:ext cx="14544860" cy="2438400"/>
          </a:xfrm>
          <a:prstGeom prst="rect">
            <a:avLst/>
          </a:prstGeom>
        </p:spPr>
        <p:txBody>
          <a:bodyPr lIns="0" tIns="0" rIns="0" bIns="0" rtlCol="0" anchor="t">
            <a:spAutoFit/>
          </a:bodyPr>
          <a:lstStyle/>
          <a:p>
            <a:pPr algn="l">
              <a:lnSpc>
                <a:spcPts val="9600"/>
              </a:lnSpc>
            </a:pPr>
            <a:r>
              <a:rPr lang="en-US" sz="8000">
                <a:solidFill>
                  <a:srgbClr val="000000"/>
                </a:solidFill>
                <a:latin typeface="ZEN角ゴシックNEW Bold"/>
                <a:ea typeface="ZEN角ゴシックNEW Bold"/>
                <a:cs typeface="ZEN角ゴシックNEW Bold"/>
                <a:sym typeface="ZEN角ゴシックNEW Bold"/>
              </a:rPr>
              <a:t>キャンピングトレーラーを</a:t>
            </a:r>
          </a:p>
          <a:p>
            <a:pPr algn="l">
              <a:lnSpc>
                <a:spcPts val="9600"/>
              </a:lnSpc>
            </a:pPr>
            <a:r>
              <a:rPr lang="en-US" sz="8000">
                <a:solidFill>
                  <a:srgbClr val="000000"/>
                </a:solidFill>
                <a:latin typeface="ZEN角ゴシックNEW Bold"/>
                <a:ea typeface="ZEN角ゴシックNEW Bold"/>
                <a:cs typeface="ZEN角ゴシックNEW Bold"/>
                <a:sym typeface="ZEN角ゴシックNEW Bold"/>
              </a:rPr>
              <a:t>利用した移動型オフィス事業</a:t>
            </a:r>
          </a:p>
        </p:txBody>
      </p:sp>
      <p:sp>
        <p:nvSpPr>
          <p:cNvPr id="6" name="TextBox 6"/>
          <p:cNvSpPr txBox="1"/>
          <p:nvPr/>
        </p:nvSpPr>
        <p:spPr>
          <a:xfrm>
            <a:off x="1339939" y="5561783"/>
            <a:ext cx="10029867" cy="962025"/>
          </a:xfrm>
          <a:prstGeom prst="rect">
            <a:avLst/>
          </a:prstGeom>
        </p:spPr>
        <p:txBody>
          <a:bodyPr lIns="0" tIns="0" rIns="0" bIns="0" rtlCol="0" anchor="t">
            <a:spAutoFit/>
          </a:bodyPr>
          <a:lstStyle/>
          <a:p>
            <a:pPr marL="411819" lvl="1" indent="-205909" algn="l">
              <a:lnSpc>
                <a:spcPts val="3840"/>
              </a:lnSpc>
              <a:buFont typeface="Arial"/>
              <a:buChar char="•"/>
            </a:pPr>
            <a:r>
              <a:rPr lang="en-US" sz="3200">
                <a:solidFill>
                  <a:srgbClr val="000000"/>
                </a:solidFill>
                <a:latin typeface="ZEN角ゴシックNEW"/>
                <a:ea typeface="ZEN角ゴシックNEW"/>
                <a:cs typeface="ZEN角ゴシックNEW"/>
                <a:sym typeface="ZEN角ゴシックNEW"/>
              </a:rPr>
              <a:t>代表者氏名</a:t>
            </a:r>
          </a:p>
          <a:p>
            <a:pPr marL="411819" lvl="1" indent="-205909" algn="l">
              <a:lnSpc>
                <a:spcPts val="3840"/>
              </a:lnSpc>
              <a:buFont typeface="Arial"/>
              <a:buChar char="•"/>
            </a:pPr>
            <a:r>
              <a:rPr lang="en-US" sz="3200">
                <a:solidFill>
                  <a:srgbClr val="000000"/>
                </a:solidFill>
                <a:latin typeface="ZEN角ゴシックNEW"/>
                <a:ea typeface="ZEN角ゴシックNEW"/>
                <a:cs typeface="ZEN角ゴシックNEW"/>
                <a:sym typeface="ZEN角ゴシックNEW"/>
              </a:rPr>
              <a:t>代表メールアドレス</a:t>
            </a:r>
          </a:p>
        </p:txBody>
      </p:sp>
      <p:sp>
        <p:nvSpPr>
          <p:cNvPr id="7" name="TextBox 7"/>
          <p:cNvSpPr txBox="1"/>
          <p:nvPr/>
        </p:nvSpPr>
        <p:spPr>
          <a:xfrm>
            <a:off x="1028700" y="8229795"/>
            <a:ext cx="16230600" cy="1496263"/>
          </a:xfrm>
          <a:prstGeom prst="rect">
            <a:avLst/>
          </a:prstGeom>
        </p:spPr>
        <p:txBody>
          <a:bodyPr lIns="0" tIns="0" rIns="0" bIns="0" rtlCol="0" anchor="t">
            <a:spAutoFit/>
          </a:bodyPr>
          <a:lstStyle/>
          <a:p>
            <a:pPr marL="218783" lvl="1" indent="-109391" algn="l">
              <a:lnSpc>
                <a:spcPts val="1958"/>
              </a:lnSpc>
              <a:buFont typeface="Arial"/>
              <a:buChar char="•"/>
            </a:pPr>
            <a:r>
              <a:rPr lang="en-US" sz="1700">
                <a:solidFill>
                  <a:srgbClr val="FF0000"/>
                </a:solidFill>
                <a:latin typeface="ZEN角ゴシックNEW"/>
                <a:ea typeface="ZEN角ゴシックNEW"/>
                <a:cs typeface="ZEN角ゴシックNEW"/>
                <a:sym typeface="ZEN角ゴシックNEW"/>
              </a:rPr>
              <a:t>本資料は以下の資料はKSAP（かながわ・スタートアップ・アクセラレーション・プログラム）のアクセラレーションプログラム応募に向けた参考テンプレートです。あくまで一例であり、記載情報や記載方法は本参考資料の限りではありません。応募者は各位、創意工夫の上、事業資料を記載ください。</a:t>
            </a:r>
          </a:p>
          <a:p>
            <a:pPr marL="218783" lvl="1" indent="-109391" algn="l">
              <a:lnSpc>
                <a:spcPts val="1958"/>
              </a:lnSpc>
              <a:buFont typeface="Arial"/>
              <a:buChar char="•"/>
            </a:pPr>
            <a:r>
              <a:rPr lang="en-US" sz="1700">
                <a:solidFill>
                  <a:srgbClr val="FF0000"/>
                </a:solidFill>
                <a:latin typeface="ZEN角ゴシックNEW"/>
                <a:ea typeface="ZEN角ゴシックNEW"/>
                <a:cs typeface="ZEN角ゴシックNEW"/>
                <a:sym typeface="ZEN角ゴシックNEW"/>
              </a:rPr>
              <a:t>本参考資料の記載方法や内容がアクセラレーションプログラムの採択や、ソーシャルベンチャー支援金の拠出を保証するものではありません。あらかじめご了承ください。</a:t>
            </a:r>
          </a:p>
          <a:p>
            <a:pPr marL="218783" lvl="1" indent="-109391" algn="l">
              <a:lnSpc>
                <a:spcPts val="1958"/>
              </a:lnSpc>
              <a:buFont typeface="Arial"/>
              <a:buChar char="•"/>
            </a:pPr>
            <a:r>
              <a:rPr lang="en-US" sz="1700">
                <a:solidFill>
                  <a:srgbClr val="FF0000"/>
                </a:solidFill>
                <a:latin typeface="ZEN角ゴシックNEW"/>
                <a:ea typeface="ZEN角ゴシックNEW"/>
                <a:cs typeface="ZEN角ゴシックNEW"/>
                <a:sym typeface="ZEN角ゴシックNEW"/>
              </a:rPr>
              <a:t>本資料は神奈川県藤野町を中心に展開される「ー自然の中のオフサイトミーティングサービスーカンターキャラバン」様の事業資料を参考に、一部情報等を変更し作成しています。</a:t>
            </a:r>
          </a:p>
        </p:txBody>
      </p:sp>
      <p:grpSp>
        <p:nvGrpSpPr>
          <p:cNvPr id="8" name="Group 8"/>
          <p:cNvGrpSpPr/>
          <p:nvPr/>
        </p:nvGrpSpPr>
        <p:grpSpPr>
          <a:xfrm>
            <a:off x="7461636" y="1166398"/>
            <a:ext cx="3179132" cy="1068437"/>
            <a:chOff x="0" y="0"/>
            <a:chExt cx="3014288" cy="1013037"/>
          </a:xfrm>
        </p:grpSpPr>
        <p:sp>
          <p:nvSpPr>
            <p:cNvPr id="9" name="Freeform 9"/>
            <p:cNvSpPr/>
            <p:nvPr/>
          </p:nvSpPr>
          <p:spPr>
            <a:xfrm>
              <a:off x="0" y="0"/>
              <a:ext cx="3014276" cy="1013036"/>
            </a:xfrm>
            <a:custGeom>
              <a:avLst/>
              <a:gdLst/>
              <a:ahLst/>
              <a:cxnLst/>
              <a:rect l="l" t="t" r="r" b="b"/>
              <a:pathLst>
                <a:path w="3014276" h="1013036">
                  <a:moveTo>
                    <a:pt x="0" y="0"/>
                  </a:moveTo>
                  <a:lnTo>
                    <a:pt x="3014276" y="0"/>
                  </a:lnTo>
                  <a:lnTo>
                    <a:pt x="3014276" y="1013036"/>
                  </a:lnTo>
                  <a:lnTo>
                    <a:pt x="0" y="1013036"/>
                  </a:lnTo>
                  <a:close/>
                </a:path>
              </a:pathLst>
            </a:custGeom>
            <a:solidFill>
              <a:srgbClr val="FF0000"/>
            </a:solidFill>
          </p:spPr>
          <p:txBody>
            <a:bodyPr/>
            <a:lstStyle/>
            <a:p>
              <a:endParaRPr lang="ja-JP" altLang="en-US"/>
            </a:p>
          </p:txBody>
        </p:sp>
        <p:sp>
          <p:nvSpPr>
            <p:cNvPr id="10" name="TextBox 10"/>
            <p:cNvSpPr txBox="1"/>
            <p:nvPr/>
          </p:nvSpPr>
          <p:spPr>
            <a:xfrm>
              <a:off x="0" y="-28575"/>
              <a:ext cx="3014288" cy="1041612"/>
            </a:xfrm>
            <a:prstGeom prst="rect">
              <a:avLst/>
            </a:prstGeom>
          </p:spPr>
          <p:txBody>
            <a:bodyPr lIns="71438" tIns="71438" rIns="71438" bIns="71438" rtlCol="0" anchor="ctr"/>
            <a:lstStyle/>
            <a:p>
              <a:pPr algn="ctr">
                <a:lnSpc>
                  <a:spcPts val="6720"/>
                </a:lnSpc>
              </a:pPr>
              <a:r>
                <a:rPr lang="en-US" sz="5600">
                  <a:solidFill>
                    <a:srgbClr val="FFFFFF"/>
                  </a:solidFill>
                  <a:latin typeface="FB Avtipus"/>
                  <a:ea typeface="FB Avtipus"/>
                  <a:cs typeface="FB Avtipus"/>
                  <a:sym typeface="FB Avtipus"/>
                </a:rPr>
                <a:t>Sample</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16310" y="914400"/>
            <a:ext cx="5384490" cy="1085215"/>
          </a:xfrm>
          <a:prstGeom prst="rect">
            <a:avLst/>
          </a:prstGeom>
        </p:spPr>
        <p:txBody>
          <a:bodyPr wrap="square" lIns="0" tIns="0" rIns="0" bIns="0" rtlCol="0" anchor="t">
            <a:spAutoFit/>
          </a:bodyPr>
          <a:lstStyle/>
          <a:p>
            <a:pPr algn="l">
              <a:lnSpc>
                <a:spcPts val="8959"/>
              </a:lnSpc>
              <a:spcBef>
                <a:spcPct val="0"/>
              </a:spcBef>
            </a:pPr>
            <a:r>
              <a:rPr lang="en-US" sz="6399" dirty="0" err="1">
                <a:solidFill>
                  <a:srgbClr val="000000"/>
                </a:solidFill>
                <a:latin typeface="ZEN角ゴシックNEW Medium"/>
                <a:ea typeface="ZEN角ゴシックNEW Medium"/>
                <a:cs typeface="ZEN角ゴシックNEW Medium"/>
                <a:sym typeface="ZEN角ゴシックNEW Medium"/>
              </a:rPr>
              <a:t>事業の概要</a:t>
            </a:r>
            <a:endParaRPr lang="en-US" sz="6399" dirty="0">
              <a:solidFill>
                <a:srgbClr val="000000"/>
              </a:solidFill>
              <a:latin typeface="ZEN角ゴシックNEW Medium"/>
              <a:ea typeface="ZEN角ゴシックNEW Medium"/>
              <a:cs typeface="ZEN角ゴシックNEW Medium"/>
              <a:sym typeface="ZEN角ゴシックNEW Medium"/>
            </a:endParaRPr>
          </a:p>
        </p:txBody>
      </p:sp>
      <p:sp>
        <p:nvSpPr>
          <p:cNvPr id="3" name="TextBox 3"/>
          <p:cNvSpPr txBox="1"/>
          <p:nvPr/>
        </p:nvSpPr>
        <p:spPr>
          <a:xfrm>
            <a:off x="1028700" y="2700972"/>
            <a:ext cx="8127504" cy="1374775"/>
          </a:xfrm>
          <a:prstGeom prst="rect">
            <a:avLst/>
          </a:prstGeom>
        </p:spPr>
        <p:txBody>
          <a:bodyPr lIns="0" tIns="0" rIns="0" bIns="0" rtlCol="0" anchor="t">
            <a:spAutoFit/>
          </a:bodyPr>
          <a:lstStyle/>
          <a:p>
            <a:pPr algn="l">
              <a:lnSpc>
                <a:spcPts val="5599"/>
              </a:lnSpc>
            </a:pPr>
            <a:r>
              <a:rPr lang="en-US" sz="3999">
                <a:solidFill>
                  <a:srgbClr val="000000"/>
                </a:solidFill>
                <a:latin typeface="ZEN角ゴシックNEW"/>
                <a:ea typeface="ZEN角ゴシックNEW"/>
                <a:cs typeface="ZEN角ゴシックNEW"/>
                <a:sym typeface="ZEN角ゴシックNEW"/>
              </a:rPr>
              <a:t>キャンピングトレーラーを利用した</a:t>
            </a:r>
          </a:p>
          <a:p>
            <a:pPr algn="l">
              <a:lnSpc>
                <a:spcPts val="5599"/>
              </a:lnSpc>
              <a:spcBef>
                <a:spcPct val="0"/>
              </a:spcBef>
            </a:pPr>
            <a:r>
              <a:rPr lang="en-US" sz="3999">
                <a:solidFill>
                  <a:srgbClr val="000000"/>
                </a:solidFill>
                <a:latin typeface="ZEN角ゴシックNEW"/>
                <a:ea typeface="ZEN角ゴシックNEW"/>
                <a:cs typeface="ZEN角ゴシックNEW"/>
                <a:sym typeface="ZEN角ゴシックNEW"/>
              </a:rPr>
              <a:t>移動型オフィス事業</a:t>
            </a:r>
          </a:p>
        </p:txBody>
      </p:sp>
      <p:sp>
        <p:nvSpPr>
          <p:cNvPr id="4" name="TextBox 4"/>
          <p:cNvSpPr txBox="1"/>
          <p:nvPr/>
        </p:nvSpPr>
        <p:spPr>
          <a:xfrm>
            <a:off x="1028700" y="4437567"/>
            <a:ext cx="7260205" cy="5024120"/>
          </a:xfrm>
          <a:prstGeom prst="rect">
            <a:avLst/>
          </a:prstGeom>
        </p:spPr>
        <p:txBody>
          <a:bodyPr lIns="0" tIns="0" rIns="0" bIns="0" rtlCol="0" anchor="t">
            <a:spAutoFit/>
          </a:bodyPr>
          <a:lstStyle/>
          <a:p>
            <a:pPr algn="l">
              <a:lnSpc>
                <a:spcPts val="4480"/>
              </a:lnSpc>
            </a:pPr>
            <a:r>
              <a:rPr lang="en-US" sz="3200">
                <a:solidFill>
                  <a:srgbClr val="000000"/>
                </a:solidFill>
                <a:latin typeface="ZEN角ゴシックNEW"/>
                <a:ea typeface="ZEN角ゴシックNEW"/>
                <a:cs typeface="ZEN角ゴシックNEW"/>
                <a:sym typeface="ZEN角ゴシックNEW"/>
              </a:rPr>
              <a:t>キャンピングトレーラーを改装したモバイルオフィスを都心近郊の自然溢れる環境に移動させることにより、自然の中でテレワークすることができるサービス。</a:t>
            </a:r>
          </a:p>
          <a:p>
            <a:pPr algn="l">
              <a:lnSpc>
                <a:spcPts val="4480"/>
              </a:lnSpc>
              <a:spcBef>
                <a:spcPct val="0"/>
              </a:spcBef>
            </a:pPr>
            <a:r>
              <a:rPr lang="en-US" sz="3200">
                <a:solidFill>
                  <a:srgbClr val="000000"/>
                </a:solidFill>
                <a:latin typeface="ZEN角ゴシックNEW"/>
                <a:ea typeface="ZEN角ゴシックNEW"/>
                <a:cs typeface="ZEN角ゴシックNEW"/>
                <a:sym typeface="ZEN角ゴシックNEW"/>
              </a:rPr>
              <a:t>いつもと違った自然の中でのミーティングや商談の場として利用でき、チーム内のコミュニケーション活性化をサポート。</a:t>
            </a:r>
          </a:p>
        </p:txBody>
      </p:sp>
      <p:sp>
        <p:nvSpPr>
          <p:cNvPr id="5" name="Freeform 5"/>
          <p:cNvSpPr/>
          <p:nvPr/>
        </p:nvSpPr>
        <p:spPr>
          <a:xfrm>
            <a:off x="9413536" y="0"/>
            <a:ext cx="8874464" cy="10467474"/>
          </a:xfrm>
          <a:custGeom>
            <a:avLst/>
            <a:gdLst/>
            <a:ahLst/>
            <a:cxnLst/>
            <a:rect l="l" t="t" r="r" b="b"/>
            <a:pathLst>
              <a:path w="8874464" h="10467474">
                <a:moveTo>
                  <a:pt x="0" y="0"/>
                </a:moveTo>
                <a:lnTo>
                  <a:pt x="8874464" y="0"/>
                </a:lnTo>
                <a:lnTo>
                  <a:pt x="8874464" y="10467474"/>
                </a:lnTo>
                <a:lnTo>
                  <a:pt x="0" y="10467474"/>
                </a:lnTo>
                <a:lnTo>
                  <a:pt x="0" y="0"/>
                </a:lnTo>
                <a:close/>
              </a:path>
            </a:pathLst>
          </a:custGeom>
          <a:blipFill>
            <a:blip r:embed="rId2"/>
            <a:stretch>
              <a:fillRect l="-108165" t="-17343" b="-17408"/>
            </a:stretch>
          </a:blipFill>
        </p:spPr>
        <p:txBody>
          <a:bodyPr/>
          <a:lstStyle/>
          <a:p>
            <a:endParaRPr lang="ja-JP"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93765" y="1116168"/>
            <a:ext cx="16165535" cy="962025"/>
          </a:xfrm>
          <a:prstGeom prst="rect">
            <a:avLst/>
          </a:prstGeom>
        </p:spPr>
        <p:txBody>
          <a:bodyPr lIns="0" tIns="0" rIns="0" bIns="0" rtlCol="0" anchor="t">
            <a:spAutoFit/>
          </a:bodyPr>
          <a:lstStyle/>
          <a:p>
            <a:pPr algn="l">
              <a:lnSpc>
                <a:spcPts val="7680"/>
              </a:lnSpc>
            </a:pPr>
            <a:r>
              <a:rPr lang="en-US" sz="6400">
                <a:solidFill>
                  <a:srgbClr val="000000"/>
                </a:solidFill>
                <a:latin typeface="ZEN角ゴシックNEW Medium"/>
                <a:ea typeface="ZEN角ゴシックNEW Medium"/>
                <a:cs typeface="ZEN角ゴシックNEW Medium"/>
                <a:sym typeface="ZEN角ゴシックNEW Medium"/>
              </a:rPr>
              <a:t>解決したい社会課題と目指すビジョン</a:t>
            </a:r>
          </a:p>
        </p:txBody>
      </p:sp>
      <p:sp>
        <p:nvSpPr>
          <p:cNvPr id="3" name="TextBox 3"/>
          <p:cNvSpPr txBox="1"/>
          <p:nvPr/>
        </p:nvSpPr>
        <p:spPr>
          <a:xfrm>
            <a:off x="4501056" y="2576740"/>
            <a:ext cx="12758244" cy="1891284"/>
          </a:xfrm>
          <a:prstGeom prst="rect">
            <a:avLst/>
          </a:prstGeom>
        </p:spPr>
        <p:txBody>
          <a:bodyPr lIns="0" tIns="0" rIns="0" bIns="0" rtlCol="0" anchor="t">
            <a:spAutoFit/>
          </a:bodyPr>
          <a:lstStyle/>
          <a:p>
            <a:pPr algn="just">
              <a:lnSpc>
                <a:spcPts val="3300"/>
              </a:lnSpc>
            </a:pPr>
            <a:r>
              <a:rPr lang="en-US" sz="2500">
                <a:solidFill>
                  <a:srgbClr val="000000"/>
                </a:solidFill>
                <a:latin typeface="ZEN角ゴシックNEW"/>
                <a:ea typeface="ZEN角ゴシックNEW"/>
                <a:cs typeface="ZEN角ゴシックNEW"/>
                <a:sym typeface="ZEN角ゴシックNEW"/>
              </a:rPr>
              <a:t>背景・原体験</a:t>
            </a:r>
          </a:p>
          <a:p>
            <a:pPr algn="just">
              <a:lnSpc>
                <a:spcPts val="2376"/>
              </a:lnSpc>
            </a:pPr>
            <a:r>
              <a:rPr lang="en-US" sz="1800">
                <a:solidFill>
                  <a:srgbClr val="000000"/>
                </a:solidFill>
                <a:latin typeface="ZEN角ゴシックNEW"/>
                <a:ea typeface="ZEN角ゴシックNEW"/>
                <a:cs typeface="ZEN角ゴシックNEW"/>
                <a:sym typeface="ZEN角ゴシックNEW"/>
              </a:rPr>
              <a:t>■XXX株式会社在籍時の2014年秋、流産による妻の退職を目の当たりにしたとき、「働くとは?何のために稼ぐのか?なぜ出世をしたいのか?」ということを、一切疑問に思わず無意識的に働き続けていた自分が怖くなった。また本来パートナーであるはずの夫婦間に、ビジネスと同じようなピラミッド型の組織構造(ヒエラルキー)を無意識に持ち込んでいたことに気づいた。</a:t>
            </a:r>
          </a:p>
          <a:p>
            <a:pPr algn="just">
              <a:lnSpc>
                <a:spcPts val="2376"/>
              </a:lnSpc>
            </a:pPr>
            <a:r>
              <a:rPr lang="en-US" sz="1800">
                <a:solidFill>
                  <a:srgbClr val="000000"/>
                </a:solidFill>
                <a:latin typeface="ZEN角ゴシックNEW"/>
                <a:ea typeface="ZEN角ゴシックNEW"/>
                <a:cs typeface="ZEN角ゴシックNEW"/>
                <a:sym typeface="ZEN角ゴシックNEW"/>
              </a:rPr>
              <a:t>■上記の原体験をもとに周りを見渡すと、同じようなビジネスパーソンが多く存在していた。仕事、家庭の両方で「疲弊」し、健康障害を発症、家庭不和などを引き起こしているのではないかと考えた。</a:t>
            </a:r>
          </a:p>
        </p:txBody>
      </p:sp>
      <p:sp>
        <p:nvSpPr>
          <p:cNvPr id="4" name="TextBox 4"/>
          <p:cNvSpPr txBox="1"/>
          <p:nvPr/>
        </p:nvSpPr>
        <p:spPr>
          <a:xfrm>
            <a:off x="4501054" y="4895690"/>
            <a:ext cx="12758246" cy="1428750"/>
          </a:xfrm>
          <a:prstGeom prst="rect">
            <a:avLst/>
          </a:prstGeom>
        </p:spPr>
        <p:txBody>
          <a:bodyPr lIns="0" tIns="0" rIns="0" bIns="0" rtlCol="0" anchor="t">
            <a:spAutoFit/>
          </a:bodyPr>
          <a:lstStyle/>
          <a:p>
            <a:pPr algn="just">
              <a:lnSpc>
                <a:spcPts val="2880"/>
              </a:lnSpc>
            </a:pPr>
            <a:r>
              <a:rPr lang="en-US" sz="2400">
                <a:solidFill>
                  <a:srgbClr val="000000"/>
                </a:solidFill>
                <a:latin typeface="ZEN角ゴシックNEW"/>
                <a:ea typeface="ZEN角ゴシックNEW"/>
                <a:cs typeface="ZEN角ゴシックNEW"/>
                <a:sym typeface="ZEN角ゴシックNEW"/>
              </a:rPr>
              <a:t>「働き方改革」の課題が表面化</a:t>
            </a:r>
          </a:p>
          <a:p>
            <a:pPr algn="just">
              <a:lnSpc>
                <a:spcPts val="2160"/>
              </a:lnSpc>
            </a:pPr>
            <a:r>
              <a:rPr lang="en-US" sz="1800">
                <a:solidFill>
                  <a:srgbClr val="000000"/>
                </a:solidFill>
                <a:latin typeface="ZEN角ゴシックNEW"/>
                <a:ea typeface="ZEN角ゴシックNEW"/>
                <a:cs typeface="ZEN角ゴシックNEW"/>
                <a:sym typeface="ZEN角ゴシックNEW"/>
              </a:rPr>
              <a:t>働き方改革を推進する人材会社で働く中で、時短勤務やリモートワークを導入しても、むしろ疲弊するビジネスパーソンをたくさん見てきた。都心集中の過密労働環境によるストレスやワンオペ育児をしながら家で働くことで、心も体も余裕のない日々を送っているビジネスパーソンが増えている実態を目の当たりにし、「働き方」は時短勤務やリモートワークなどの方法論のみでは解決できず、もっと「日々の生活に心のゆとりをもちながら仕事することはできないのか」と考えた。</a:t>
            </a:r>
          </a:p>
        </p:txBody>
      </p:sp>
      <p:sp>
        <p:nvSpPr>
          <p:cNvPr id="5" name="TextBox 5"/>
          <p:cNvSpPr txBox="1"/>
          <p:nvPr/>
        </p:nvSpPr>
        <p:spPr>
          <a:xfrm>
            <a:off x="4501052" y="7182032"/>
            <a:ext cx="12758248" cy="1695450"/>
          </a:xfrm>
          <a:prstGeom prst="rect">
            <a:avLst/>
          </a:prstGeom>
        </p:spPr>
        <p:txBody>
          <a:bodyPr lIns="0" tIns="0" rIns="0" bIns="0" rtlCol="0" anchor="t">
            <a:spAutoFit/>
          </a:bodyPr>
          <a:lstStyle/>
          <a:p>
            <a:pPr algn="just">
              <a:lnSpc>
                <a:spcPts val="2880"/>
              </a:lnSpc>
            </a:pPr>
            <a:r>
              <a:rPr lang="en-US" sz="2400">
                <a:solidFill>
                  <a:srgbClr val="000000"/>
                </a:solidFill>
                <a:latin typeface="ZEN角ゴシックNEW"/>
                <a:ea typeface="ZEN角ゴシックNEW"/>
                <a:cs typeface="ZEN角ゴシックNEW"/>
                <a:sym typeface="ZEN角ゴシックNEW"/>
              </a:rPr>
              <a:t>加速する健康経営市場とパワハラ対策</a:t>
            </a:r>
          </a:p>
          <a:p>
            <a:pPr algn="just">
              <a:lnSpc>
                <a:spcPts val="2160"/>
              </a:lnSpc>
            </a:pPr>
            <a:r>
              <a:rPr lang="en-US" sz="1800">
                <a:solidFill>
                  <a:srgbClr val="000000"/>
                </a:solidFill>
                <a:latin typeface="ZEN角ゴシックNEW"/>
                <a:ea typeface="ZEN角ゴシックNEW"/>
                <a:cs typeface="ZEN角ゴシックNEW"/>
                <a:sym typeface="ZEN角ゴシックNEW"/>
              </a:rPr>
              <a:t>■50人以上の労働者がいる企業へのストレスチェックの義務化から拡大している「健康経営」の市場は、2020年には1兆6706億円を超える見通しで、市場拡大に寄与するのは「従業員の健康保持増進領域」と言われており、労働者の健康維持だけでなく採用ブランディングなどにも効果を発揮している。</a:t>
            </a:r>
          </a:p>
          <a:p>
            <a:pPr algn="just">
              <a:lnSpc>
                <a:spcPts val="2160"/>
              </a:lnSpc>
            </a:pPr>
            <a:r>
              <a:rPr lang="en-US" sz="1800">
                <a:solidFill>
                  <a:srgbClr val="000000"/>
                </a:solidFill>
                <a:latin typeface="ZEN角ゴシックNEW"/>
                <a:ea typeface="ZEN角ゴシックNEW"/>
                <a:cs typeface="ZEN角ゴシックNEW"/>
                <a:sym typeface="ZEN角ゴシックNEW"/>
              </a:rPr>
              <a:t>■特にスポーツの領域において、パワハラやピラミッド構造の生み出す弊害が目立って報道されている。ビジネスにおいてもAA社、BB社の過労死問題など非常に注目されており、今後対策が増えてくると考えられる。</a:t>
            </a:r>
          </a:p>
        </p:txBody>
      </p:sp>
      <p:sp>
        <p:nvSpPr>
          <p:cNvPr id="6" name="Freeform 6" descr="page4image64917776"/>
          <p:cNvSpPr/>
          <p:nvPr/>
        </p:nvSpPr>
        <p:spPr>
          <a:xfrm>
            <a:off x="1028700" y="4895690"/>
            <a:ext cx="3183361" cy="2118925"/>
          </a:xfrm>
          <a:custGeom>
            <a:avLst/>
            <a:gdLst/>
            <a:ahLst/>
            <a:cxnLst/>
            <a:rect l="l" t="t" r="r" b="b"/>
            <a:pathLst>
              <a:path w="3183361" h="2118925">
                <a:moveTo>
                  <a:pt x="0" y="0"/>
                </a:moveTo>
                <a:lnTo>
                  <a:pt x="3183361" y="0"/>
                </a:lnTo>
                <a:lnTo>
                  <a:pt x="3183361" y="2118925"/>
                </a:lnTo>
                <a:lnTo>
                  <a:pt x="0" y="2118925"/>
                </a:lnTo>
                <a:lnTo>
                  <a:pt x="0" y="0"/>
                </a:lnTo>
                <a:close/>
              </a:path>
            </a:pathLst>
          </a:custGeom>
          <a:blipFill>
            <a:blip r:embed="rId2"/>
            <a:stretch>
              <a:fillRect r="-298" b="-14254"/>
            </a:stretch>
          </a:blipFill>
        </p:spPr>
        <p:txBody>
          <a:bodyPr/>
          <a:lstStyle/>
          <a:p>
            <a:endParaRPr lang="ja-JP" altLang="en-US"/>
          </a:p>
        </p:txBody>
      </p:sp>
      <p:sp>
        <p:nvSpPr>
          <p:cNvPr id="7" name="Freeform 7"/>
          <p:cNvSpPr/>
          <p:nvPr/>
        </p:nvSpPr>
        <p:spPr>
          <a:xfrm>
            <a:off x="1028700" y="2605315"/>
            <a:ext cx="3183361" cy="2118925"/>
          </a:xfrm>
          <a:custGeom>
            <a:avLst/>
            <a:gdLst/>
            <a:ahLst/>
            <a:cxnLst/>
            <a:rect l="l" t="t" r="r" b="b"/>
            <a:pathLst>
              <a:path w="3183361" h="2118925">
                <a:moveTo>
                  <a:pt x="0" y="0"/>
                </a:moveTo>
                <a:lnTo>
                  <a:pt x="3183361" y="0"/>
                </a:lnTo>
                <a:lnTo>
                  <a:pt x="3183361" y="2118925"/>
                </a:lnTo>
                <a:lnTo>
                  <a:pt x="0" y="2118925"/>
                </a:lnTo>
                <a:lnTo>
                  <a:pt x="0" y="0"/>
                </a:lnTo>
                <a:close/>
              </a:path>
            </a:pathLst>
          </a:custGeom>
          <a:blipFill>
            <a:blip r:embed="rId3"/>
            <a:stretch>
              <a:fillRect r="-395"/>
            </a:stretch>
          </a:blipFill>
        </p:spPr>
        <p:txBody>
          <a:bodyPr/>
          <a:lstStyle/>
          <a:p>
            <a:endParaRPr lang="ja-JP" altLang="en-US"/>
          </a:p>
        </p:txBody>
      </p:sp>
      <p:sp>
        <p:nvSpPr>
          <p:cNvPr id="8" name="Freeform 8"/>
          <p:cNvSpPr/>
          <p:nvPr/>
        </p:nvSpPr>
        <p:spPr>
          <a:xfrm>
            <a:off x="1028700" y="7182032"/>
            <a:ext cx="3183361" cy="2076268"/>
          </a:xfrm>
          <a:custGeom>
            <a:avLst/>
            <a:gdLst/>
            <a:ahLst/>
            <a:cxnLst/>
            <a:rect l="l" t="t" r="r" b="b"/>
            <a:pathLst>
              <a:path w="3183361" h="2076268">
                <a:moveTo>
                  <a:pt x="0" y="0"/>
                </a:moveTo>
                <a:lnTo>
                  <a:pt x="3183361" y="0"/>
                </a:lnTo>
                <a:lnTo>
                  <a:pt x="3183361" y="2076268"/>
                </a:lnTo>
                <a:lnTo>
                  <a:pt x="0" y="2076268"/>
                </a:lnTo>
                <a:lnTo>
                  <a:pt x="0" y="0"/>
                </a:lnTo>
                <a:close/>
              </a:path>
            </a:pathLst>
          </a:custGeom>
          <a:blipFill>
            <a:blip r:embed="rId4"/>
            <a:stretch>
              <a:fillRect r="-123" b="-14990"/>
            </a:stretch>
          </a:blipFill>
        </p:spPr>
        <p:txBody>
          <a:bodyPr/>
          <a:lstStyle/>
          <a:p>
            <a:endParaRPr lang="ja-JP" altLang="en-US"/>
          </a:p>
        </p:txBody>
      </p:sp>
      <p:grpSp>
        <p:nvGrpSpPr>
          <p:cNvPr id="9" name="Group 9"/>
          <p:cNvGrpSpPr/>
          <p:nvPr/>
        </p:nvGrpSpPr>
        <p:grpSpPr>
          <a:xfrm>
            <a:off x="15108868" y="9218563"/>
            <a:ext cx="3179132" cy="1068437"/>
            <a:chOff x="0" y="0"/>
            <a:chExt cx="3014288" cy="1013037"/>
          </a:xfrm>
        </p:grpSpPr>
        <p:sp>
          <p:nvSpPr>
            <p:cNvPr id="10" name="Freeform 10"/>
            <p:cNvSpPr/>
            <p:nvPr/>
          </p:nvSpPr>
          <p:spPr>
            <a:xfrm>
              <a:off x="0" y="0"/>
              <a:ext cx="3014276" cy="1013036"/>
            </a:xfrm>
            <a:custGeom>
              <a:avLst/>
              <a:gdLst/>
              <a:ahLst/>
              <a:cxnLst/>
              <a:rect l="l" t="t" r="r" b="b"/>
              <a:pathLst>
                <a:path w="3014276" h="1013036">
                  <a:moveTo>
                    <a:pt x="0" y="0"/>
                  </a:moveTo>
                  <a:lnTo>
                    <a:pt x="3014276" y="0"/>
                  </a:lnTo>
                  <a:lnTo>
                    <a:pt x="3014276" y="1013036"/>
                  </a:lnTo>
                  <a:lnTo>
                    <a:pt x="0" y="1013036"/>
                  </a:lnTo>
                  <a:close/>
                </a:path>
              </a:pathLst>
            </a:custGeom>
            <a:solidFill>
              <a:srgbClr val="FF0000"/>
            </a:solidFill>
          </p:spPr>
          <p:txBody>
            <a:bodyPr/>
            <a:lstStyle/>
            <a:p>
              <a:endParaRPr lang="ja-JP" altLang="en-US"/>
            </a:p>
          </p:txBody>
        </p:sp>
        <p:sp>
          <p:nvSpPr>
            <p:cNvPr id="11" name="TextBox 11"/>
            <p:cNvSpPr txBox="1"/>
            <p:nvPr/>
          </p:nvSpPr>
          <p:spPr>
            <a:xfrm>
              <a:off x="0" y="-28575"/>
              <a:ext cx="3014288" cy="1041612"/>
            </a:xfrm>
            <a:prstGeom prst="rect">
              <a:avLst/>
            </a:prstGeom>
          </p:spPr>
          <p:txBody>
            <a:bodyPr lIns="71438" tIns="71438" rIns="71438" bIns="71438" rtlCol="0" anchor="ctr"/>
            <a:lstStyle/>
            <a:p>
              <a:pPr algn="ctr">
                <a:lnSpc>
                  <a:spcPts val="6720"/>
                </a:lnSpc>
              </a:pPr>
              <a:r>
                <a:rPr lang="en-US" sz="5600">
                  <a:solidFill>
                    <a:srgbClr val="FFFFFF"/>
                  </a:solidFill>
                  <a:latin typeface="FB Avtipus"/>
                  <a:ea typeface="FB Avtipus"/>
                  <a:cs typeface="FB Avtipus"/>
                  <a:sym typeface="FB Avtipus"/>
                </a:rPr>
                <a:t>Sample</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28700" y="3087983"/>
            <a:ext cx="7540890" cy="5656478"/>
          </a:xfrm>
          <a:custGeom>
            <a:avLst/>
            <a:gdLst/>
            <a:ahLst/>
            <a:cxnLst/>
            <a:rect l="l" t="t" r="r" b="b"/>
            <a:pathLst>
              <a:path w="7540890" h="5656478">
                <a:moveTo>
                  <a:pt x="0" y="0"/>
                </a:moveTo>
                <a:lnTo>
                  <a:pt x="7540890" y="0"/>
                </a:lnTo>
                <a:lnTo>
                  <a:pt x="7540890" y="5656478"/>
                </a:lnTo>
                <a:lnTo>
                  <a:pt x="0" y="5656478"/>
                </a:lnTo>
                <a:lnTo>
                  <a:pt x="0" y="0"/>
                </a:lnTo>
                <a:close/>
              </a:path>
            </a:pathLst>
          </a:custGeom>
          <a:blipFill>
            <a:blip r:embed="rId2"/>
            <a:stretch>
              <a:fillRect l="-13937" t="-2978" r="-16531" b="-1816"/>
            </a:stretch>
          </a:blipFill>
        </p:spPr>
        <p:txBody>
          <a:bodyPr/>
          <a:lstStyle/>
          <a:p>
            <a:endParaRPr lang="ja-JP" altLang="en-US"/>
          </a:p>
        </p:txBody>
      </p:sp>
      <p:sp>
        <p:nvSpPr>
          <p:cNvPr id="3" name="TextBox 3"/>
          <p:cNvSpPr txBox="1"/>
          <p:nvPr/>
        </p:nvSpPr>
        <p:spPr>
          <a:xfrm>
            <a:off x="1016310" y="914400"/>
            <a:ext cx="13918890" cy="1085215"/>
          </a:xfrm>
          <a:prstGeom prst="rect">
            <a:avLst/>
          </a:prstGeom>
        </p:spPr>
        <p:txBody>
          <a:bodyPr wrap="square" lIns="0" tIns="0" rIns="0" bIns="0" rtlCol="0" anchor="t">
            <a:spAutoFit/>
          </a:bodyPr>
          <a:lstStyle/>
          <a:p>
            <a:pPr algn="l">
              <a:lnSpc>
                <a:spcPts val="8959"/>
              </a:lnSpc>
              <a:spcBef>
                <a:spcPct val="0"/>
              </a:spcBef>
            </a:pPr>
            <a:r>
              <a:rPr lang="en-US" sz="6399" dirty="0" err="1">
                <a:solidFill>
                  <a:srgbClr val="000000"/>
                </a:solidFill>
                <a:latin typeface="ZEN角ゴシックNEW Medium"/>
                <a:ea typeface="ZEN角ゴシックNEW Medium"/>
                <a:cs typeface="ZEN角ゴシックNEW Medium"/>
                <a:sym typeface="ZEN角ゴシックNEW Medium"/>
              </a:rPr>
              <a:t>対象とするターゲットと顧客の課題</a:t>
            </a:r>
            <a:endParaRPr lang="en-US" sz="6399" dirty="0">
              <a:solidFill>
                <a:srgbClr val="000000"/>
              </a:solidFill>
              <a:latin typeface="ZEN角ゴシックNEW Medium"/>
              <a:ea typeface="ZEN角ゴシックNEW Medium"/>
              <a:cs typeface="ZEN角ゴシックNEW Medium"/>
              <a:sym typeface="ZEN角ゴシックNEW Medium"/>
            </a:endParaRPr>
          </a:p>
        </p:txBody>
      </p:sp>
      <p:sp>
        <p:nvSpPr>
          <p:cNvPr id="4" name="TextBox 4"/>
          <p:cNvSpPr txBox="1"/>
          <p:nvPr/>
        </p:nvSpPr>
        <p:spPr>
          <a:xfrm>
            <a:off x="8933793" y="4530602"/>
            <a:ext cx="8115300" cy="4213859"/>
          </a:xfrm>
          <a:prstGeom prst="rect">
            <a:avLst/>
          </a:prstGeom>
        </p:spPr>
        <p:txBody>
          <a:bodyPr lIns="0" tIns="0" rIns="0" bIns="0" rtlCol="0" anchor="t">
            <a:spAutoFit/>
          </a:bodyPr>
          <a:lstStyle/>
          <a:p>
            <a:pPr algn="l">
              <a:lnSpc>
                <a:spcPts val="4860"/>
              </a:lnSpc>
            </a:pPr>
            <a:r>
              <a:rPr lang="en-US" sz="2700">
                <a:solidFill>
                  <a:srgbClr val="000000"/>
                </a:solidFill>
                <a:latin typeface="ZEN角ゴシックNEW"/>
                <a:ea typeface="ZEN角ゴシックNEW"/>
                <a:cs typeface="ZEN角ゴシックNEW"/>
                <a:sym typeface="ZEN角ゴシックNEW"/>
              </a:rPr>
              <a:t>新入社員との距離感や、コミュニケーションの不足が問題となっている。チームの生産性を向上させ、社員同士の絆を深めたいが、リモートワークの停止や飲み会の実施は若手メンバーにとって逆効果と鳴る可能性もあり、問題の解決にはならないと考えている。お互いにディスカッションできる環境や、新しいアプローチを探している。</a:t>
            </a:r>
          </a:p>
        </p:txBody>
      </p:sp>
      <p:sp>
        <p:nvSpPr>
          <p:cNvPr id="5" name="TextBox 5"/>
          <p:cNvSpPr txBox="1"/>
          <p:nvPr/>
        </p:nvSpPr>
        <p:spPr>
          <a:xfrm>
            <a:off x="8933793" y="3021308"/>
            <a:ext cx="8325507" cy="1251585"/>
          </a:xfrm>
          <a:prstGeom prst="rect">
            <a:avLst/>
          </a:prstGeom>
        </p:spPr>
        <p:txBody>
          <a:bodyPr lIns="0" tIns="0" rIns="0" bIns="0" rtlCol="0" anchor="t">
            <a:spAutoFit/>
          </a:bodyPr>
          <a:lstStyle/>
          <a:p>
            <a:pPr algn="l">
              <a:lnSpc>
                <a:spcPts val="5040"/>
              </a:lnSpc>
              <a:spcBef>
                <a:spcPct val="0"/>
              </a:spcBef>
            </a:pPr>
            <a:r>
              <a:rPr lang="en-US" sz="3600">
                <a:solidFill>
                  <a:srgbClr val="000000"/>
                </a:solidFill>
                <a:latin typeface="ZEN角ゴシックNEW Bold"/>
                <a:ea typeface="ZEN角ゴシックNEW Bold"/>
                <a:cs typeface="ZEN角ゴシックNEW Bold"/>
                <a:sym typeface="ZEN角ゴシックNEW Bold"/>
              </a:rPr>
              <a:t>リモートワークが増える中でチームビルディングに課題を感じるマネージャー</a:t>
            </a:r>
          </a:p>
        </p:txBody>
      </p:sp>
      <p:grpSp>
        <p:nvGrpSpPr>
          <p:cNvPr id="6" name="Group 6"/>
          <p:cNvGrpSpPr/>
          <p:nvPr/>
        </p:nvGrpSpPr>
        <p:grpSpPr>
          <a:xfrm>
            <a:off x="15108868" y="9218563"/>
            <a:ext cx="3179132" cy="1068437"/>
            <a:chOff x="0" y="0"/>
            <a:chExt cx="3014288" cy="1013037"/>
          </a:xfrm>
        </p:grpSpPr>
        <p:sp>
          <p:nvSpPr>
            <p:cNvPr id="7" name="Freeform 7"/>
            <p:cNvSpPr/>
            <p:nvPr/>
          </p:nvSpPr>
          <p:spPr>
            <a:xfrm>
              <a:off x="0" y="0"/>
              <a:ext cx="3014276" cy="1013036"/>
            </a:xfrm>
            <a:custGeom>
              <a:avLst/>
              <a:gdLst/>
              <a:ahLst/>
              <a:cxnLst/>
              <a:rect l="l" t="t" r="r" b="b"/>
              <a:pathLst>
                <a:path w="3014276" h="1013036">
                  <a:moveTo>
                    <a:pt x="0" y="0"/>
                  </a:moveTo>
                  <a:lnTo>
                    <a:pt x="3014276" y="0"/>
                  </a:lnTo>
                  <a:lnTo>
                    <a:pt x="3014276" y="1013036"/>
                  </a:lnTo>
                  <a:lnTo>
                    <a:pt x="0" y="1013036"/>
                  </a:lnTo>
                  <a:close/>
                </a:path>
              </a:pathLst>
            </a:custGeom>
            <a:solidFill>
              <a:srgbClr val="FF0000"/>
            </a:solidFill>
          </p:spPr>
          <p:txBody>
            <a:bodyPr/>
            <a:lstStyle/>
            <a:p>
              <a:endParaRPr lang="ja-JP" altLang="en-US"/>
            </a:p>
          </p:txBody>
        </p:sp>
        <p:sp>
          <p:nvSpPr>
            <p:cNvPr id="8" name="TextBox 8"/>
            <p:cNvSpPr txBox="1"/>
            <p:nvPr/>
          </p:nvSpPr>
          <p:spPr>
            <a:xfrm>
              <a:off x="0" y="-28575"/>
              <a:ext cx="3014288" cy="1041612"/>
            </a:xfrm>
            <a:prstGeom prst="rect">
              <a:avLst/>
            </a:prstGeom>
          </p:spPr>
          <p:txBody>
            <a:bodyPr lIns="71438" tIns="71438" rIns="71438" bIns="71438" rtlCol="0" anchor="ctr"/>
            <a:lstStyle/>
            <a:p>
              <a:pPr algn="ctr">
                <a:lnSpc>
                  <a:spcPts val="6720"/>
                </a:lnSpc>
              </a:pPr>
              <a:r>
                <a:rPr lang="en-US" sz="5600">
                  <a:solidFill>
                    <a:srgbClr val="FFFFFF"/>
                  </a:solidFill>
                  <a:latin typeface="FB Avtipus"/>
                  <a:ea typeface="FB Avtipus"/>
                  <a:cs typeface="FB Avtipus"/>
                  <a:sym typeface="FB Avtipus"/>
                </a:rPr>
                <a:t>Sample</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54156" y="556701"/>
            <a:ext cx="16205144" cy="1933575"/>
          </a:xfrm>
          <a:prstGeom prst="rect">
            <a:avLst/>
          </a:prstGeom>
        </p:spPr>
        <p:txBody>
          <a:bodyPr lIns="0" tIns="0" rIns="0" bIns="0" rtlCol="0" anchor="t">
            <a:spAutoFit/>
          </a:bodyPr>
          <a:lstStyle/>
          <a:p>
            <a:pPr algn="l">
              <a:lnSpc>
                <a:spcPts val="7680"/>
              </a:lnSpc>
            </a:pPr>
            <a:r>
              <a:rPr lang="en-US" sz="6400">
                <a:solidFill>
                  <a:srgbClr val="000000"/>
                </a:solidFill>
                <a:latin typeface="ZEN角ゴシックNEW Medium"/>
                <a:ea typeface="ZEN角ゴシックNEW Medium"/>
                <a:cs typeface="ZEN角ゴシックNEW Medium"/>
                <a:sym typeface="ZEN角ゴシックNEW Medium"/>
              </a:rPr>
              <a:t>キャンピングトレーラーを利用した移動型オフィス</a:t>
            </a:r>
          </a:p>
        </p:txBody>
      </p:sp>
      <p:sp>
        <p:nvSpPr>
          <p:cNvPr id="3" name="TextBox 3"/>
          <p:cNvSpPr txBox="1"/>
          <p:nvPr/>
        </p:nvSpPr>
        <p:spPr>
          <a:xfrm>
            <a:off x="1054156" y="2566411"/>
            <a:ext cx="16205144" cy="990600"/>
          </a:xfrm>
          <a:prstGeom prst="rect">
            <a:avLst/>
          </a:prstGeom>
        </p:spPr>
        <p:txBody>
          <a:bodyPr lIns="0" tIns="0" rIns="0" bIns="0" rtlCol="0" anchor="t">
            <a:spAutoFit/>
          </a:bodyPr>
          <a:lstStyle/>
          <a:p>
            <a:pPr algn="l">
              <a:lnSpc>
                <a:spcPts val="2519"/>
              </a:lnSpc>
            </a:pPr>
            <a:r>
              <a:rPr lang="en-US" sz="2099">
                <a:solidFill>
                  <a:srgbClr val="000000"/>
                </a:solidFill>
                <a:latin typeface="Arial"/>
                <a:ea typeface="Arial"/>
                <a:cs typeface="Arial"/>
                <a:sym typeface="Arial"/>
              </a:rPr>
              <a:t>キャンピングトレーラーを改装したモバイルオフィスを都心近郊の自然溢れる環境に移動させることにより、自然の中でテレワークすることが可能。モバイルオフィスの中はwi-fiと電源を完備しており、快適な作業環境を実現。「書斎」のように使う個人利用はもちろん、小規模ミーティングや商談の場としても利用可能。</a:t>
            </a:r>
          </a:p>
        </p:txBody>
      </p:sp>
      <p:sp>
        <p:nvSpPr>
          <p:cNvPr id="4" name="TextBox 4"/>
          <p:cNvSpPr txBox="1"/>
          <p:nvPr/>
        </p:nvSpPr>
        <p:spPr>
          <a:xfrm>
            <a:off x="3986706" y="4037133"/>
            <a:ext cx="13272594" cy="841772"/>
          </a:xfrm>
          <a:prstGeom prst="rect">
            <a:avLst/>
          </a:prstGeom>
        </p:spPr>
        <p:txBody>
          <a:bodyPr lIns="0" tIns="0" rIns="0" bIns="0" rtlCol="0" anchor="t">
            <a:spAutoFit/>
          </a:bodyPr>
          <a:lstStyle/>
          <a:p>
            <a:pPr algn="l">
              <a:lnSpc>
                <a:spcPts val="2159"/>
              </a:lnSpc>
            </a:pPr>
            <a:r>
              <a:rPr lang="en-US" sz="1799">
                <a:solidFill>
                  <a:srgbClr val="000000"/>
                </a:solidFill>
                <a:latin typeface="Arial Bold"/>
                <a:ea typeface="Arial Bold"/>
                <a:cs typeface="Arial Bold"/>
                <a:sym typeface="Arial Bold"/>
              </a:rPr>
              <a:t>設備のご紹介</a:t>
            </a:r>
          </a:p>
          <a:p>
            <a:pPr algn="l">
              <a:lnSpc>
                <a:spcPts val="2159"/>
              </a:lnSpc>
            </a:pPr>
            <a:r>
              <a:rPr lang="en-US" sz="1799">
                <a:solidFill>
                  <a:srgbClr val="000000"/>
                </a:solidFill>
                <a:latin typeface="Arial"/>
                <a:ea typeface="Arial"/>
                <a:cs typeface="Arial"/>
                <a:sym typeface="Arial"/>
              </a:rPr>
              <a:t>1960年代のビンテージトレーラーを改装し、モバイルオフィスの中はwi-fiと電源を完備しており、快適な作業環境を実現。モバイルオフィスの側面にソーラーパネルを設置し、環境に配慮した構造となっている。</a:t>
            </a:r>
          </a:p>
        </p:txBody>
      </p:sp>
      <p:sp>
        <p:nvSpPr>
          <p:cNvPr id="5" name="TextBox 5"/>
          <p:cNvSpPr txBox="1"/>
          <p:nvPr/>
        </p:nvSpPr>
        <p:spPr>
          <a:xfrm>
            <a:off x="3986706" y="5225600"/>
            <a:ext cx="13272594" cy="841772"/>
          </a:xfrm>
          <a:prstGeom prst="rect">
            <a:avLst/>
          </a:prstGeom>
        </p:spPr>
        <p:txBody>
          <a:bodyPr lIns="0" tIns="0" rIns="0" bIns="0" rtlCol="0" anchor="t">
            <a:spAutoFit/>
          </a:bodyPr>
          <a:lstStyle/>
          <a:p>
            <a:pPr algn="l">
              <a:lnSpc>
                <a:spcPts val="2159"/>
              </a:lnSpc>
            </a:pPr>
            <a:r>
              <a:rPr lang="en-US" sz="1799">
                <a:solidFill>
                  <a:srgbClr val="000000"/>
                </a:solidFill>
                <a:latin typeface="Arial Bold"/>
                <a:ea typeface="Arial Bold"/>
                <a:cs typeface="Arial Bold"/>
                <a:sym typeface="Arial Bold"/>
              </a:rPr>
              <a:t>トレーラーの使い方は無限大</a:t>
            </a:r>
          </a:p>
          <a:p>
            <a:pPr algn="l">
              <a:lnSpc>
                <a:spcPts val="2159"/>
              </a:lnSpc>
            </a:pPr>
            <a:r>
              <a:rPr lang="en-US" sz="1799">
                <a:solidFill>
                  <a:srgbClr val="000000"/>
                </a:solidFill>
                <a:latin typeface="Arial"/>
                <a:ea typeface="Arial"/>
                <a:cs typeface="Arial"/>
                <a:sym typeface="Arial"/>
              </a:rPr>
              <a:t>経営者や管理職の方などが「書斎」のように使う個人利用はもちろん、小規模ミーティングや商談の場としても利用可能。また複数のトレーラーを組み合わせることで、10数人のミーティングスペースを自然の中に作り出すことも可能。</a:t>
            </a:r>
          </a:p>
        </p:txBody>
      </p:sp>
      <p:sp>
        <p:nvSpPr>
          <p:cNvPr id="6" name="TextBox 6"/>
          <p:cNvSpPr txBox="1"/>
          <p:nvPr/>
        </p:nvSpPr>
        <p:spPr>
          <a:xfrm>
            <a:off x="3986706" y="6414068"/>
            <a:ext cx="13272594" cy="841772"/>
          </a:xfrm>
          <a:prstGeom prst="rect">
            <a:avLst/>
          </a:prstGeom>
        </p:spPr>
        <p:txBody>
          <a:bodyPr lIns="0" tIns="0" rIns="0" bIns="0" rtlCol="0" anchor="t">
            <a:spAutoFit/>
          </a:bodyPr>
          <a:lstStyle/>
          <a:p>
            <a:pPr algn="l">
              <a:lnSpc>
                <a:spcPts val="2159"/>
              </a:lnSpc>
            </a:pPr>
            <a:r>
              <a:rPr lang="en-US" sz="1799">
                <a:solidFill>
                  <a:srgbClr val="000000"/>
                </a:solidFill>
                <a:latin typeface="Arial Bold"/>
                <a:ea typeface="Arial Bold"/>
                <a:cs typeface="Arial Bold"/>
                <a:sym typeface="Arial Bold"/>
              </a:rPr>
              <a:t>様々な拠点</a:t>
            </a:r>
          </a:p>
          <a:p>
            <a:pPr algn="l">
              <a:lnSpc>
                <a:spcPts val="2159"/>
              </a:lnSpc>
            </a:pPr>
            <a:r>
              <a:rPr lang="en-US" sz="1799">
                <a:solidFill>
                  <a:srgbClr val="000000"/>
                </a:solidFill>
                <a:latin typeface="Arial"/>
                <a:ea typeface="Arial"/>
                <a:cs typeface="Arial"/>
                <a:sym typeface="Arial"/>
              </a:rPr>
              <a:t>ご利用いただく方のご要望に合わせ様々な場所に設置することが可能。現在は神奈川県相模湖付近の藤野に常設の拠点を設け、都内近郊、海沿い、山沿いなどご選択いただけるように拠点の増設を検討中。</a:t>
            </a:r>
          </a:p>
        </p:txBody>
      </p:sp>
      <p:sp>
        <p:nvSpPr>
          <p:cNvPr id="7" name="Freeform 7"/>
          <p:cNvSpPr/>
          <p:nvPr/>
        </p:nvSpPr>
        <p:spPr>
          <a:xfrm>
            <a:off x="1054156" y="4075233"/>
            <a:ext cx="2640908" cy="1980681"/>
          </a:xfrm>
          <a:custGeom>
            <a:avLst/>
            <a:gdLst/>
            <a:ahLst/>
            <a:cxnLst/>
            <a:rect l="l" t="t" r="r" b="b"/>
            <a:pathLst>
              <a:path w="2640908" h="1980681">
                <a:moveTo>
                  <a:pt x="0" y="0"/>
                </a:moveTo>
                <a:lnTo>
                  <a:pt x="2640908" y="0"/>
                </a:lnTo>
                <a:lnTo>
                  <a:pt x="2640908" y="1980681"/>
                </a:lnTo>
                <a:lnTo>
                  <a:pt x="0" y="1980681"/>
                </a:lnTo>
                <a:lnTo>
                  <a:pt x="0" y="0"/>
                </a:lnTo>
                <a:close/>
              </a:path>
            </a:pathLst>
          </a:custGeom>
          <a:blipFill>
            <a:blip r:embed="rId2"/>
            <a:stretch>
              <a:fillRect b="-115"/>
            </a:stretch>
          </a:blipFill>
        </p:spPr>
        <p:txBody>
          <a:bodyPr/>
          <a:lstStyle/>
          <a:p>
            <a:endParaRPr lang="ja-JP" altLang="en-US"/>
          </a:p>
        </p:txBody>
      </p:sp>
      <p:sp>
        <p:nvSpPr>
          <p:cNvPr id="8" name="Freeform 8"/>
          <p:cNvSpPr/>
          <p:nvPr/>
        </p:nvSpPr>
        <p:spPr>
          <a:xfrm>
            <a:off x="1028700" y="6254749"/>
            <a:ext cx="2666364" cy="3169126"/>
          </a:xfrm>
          <a:custGeom>
            <a:avLst/>
            <a:gdLst/>
            <a:ahLst/>
            <a:cxnLst/>
            <a:rect l="l" t="t" r="r" b="b"/>
            <a:pathLst>
              <a:path w="2666364" h="3169126">
                <a:moveTo>
                  <a:pt x="0" y="0"/>
                </a:moveTo>
                <a:lnTo>
                  <a:pt x="2666364" y="0"/>
                </a:lnTo>
                <a:lnTo>
                  <a:pt x="2666364" y="3169127"/>
                </a:lnTo>
                <a:lnTo>
                  <a:pt x="0" y="3169127"/>
                </a:lnTo>
                <a:lnTo>
                  <a:pt x="0" y="0"/>
                </a:lnTo>
                <a:close/>
              </a:path>
            </a:pathLst>
          </a:custGeom>
          <a:blipFill>
            <a:blip r:embed="rId3"/>
            <a:stretch>
              <a:fillRect t="-12180" r="-85"/>
            </a:stretch>
          </a:blipFill>
        </p:spPr>
        <p:txBody>
          <a:bodyPr/>
          <a:lstStyle/>
          <a:p>
            <a:endParaRPr lang="ja-JP" altLang="en-US"/>
          </a:p>
        </p:txBody>
      </p:sp>
      <p:sp>
        <p:nvSpPr>
          <p:cNvPr id="9" name="TextBox 9"/>
          <p:cNvSpPr txBox="1"/>
          <p:nvPr/>
        </p:nvSpPr>
        <p:spPr>
          <a:xfrm>
            <a:off x="3986706" y="7583486"/>
            <a:ext cx="13272594" cy="966692"/>
          </a:xfrm>
          <a:prstGeom prst="rect">
            <a:avLst/>
          </a:prstGeom>
        </p:spPr>
        <p:txBody>
          <a:bodyPr lIns="0" tIns="0" rIns="0" bIns="0" rtlCol="0" anchor="t">
            <a:spAutoFit/>
          </a:bodyPr>
          <a:lstStyle/>
          <a:p>
            <a:pPr algn="l">
              <a:lnSpc>
                <a:spcPts val="2591"/>
              </a:lnSpc>
            </a:pPr>
            <a:r>
              <a:rPr lang="en-US" sz="1799">
                <a:solidFill>
                  <a:srgbClr val="000000"/>
                </a:solidFill>
                <a:latin typeface="Arimo Bold"/>
                <a:ea typeface="Arimo Bold"/>
                <a:cs typeface="Arimo Bold"/>
                <a:sym typeface="Arimo Bold"/>
              </a:rPr>
              <a:t>本事業の強み</a:t>
            </a:r>
          </a:p>
          <a:p>
            <a:pPr algn="l">
              <a:lnSpc>
                <a:spcPts val="2591"/>
              </a:lnSpc>
            </a:pPr>
            <a:r>
              <a:rPr lang="en-US" sz="1799">
                <a:solidFill>
                  <a:srgbClr val="000000"/>
                </a:solidFill>
                <a:latin typeface="Arimo"/>
                <a:ea typeface="Arimo"/>
                <a:cs typeface="Arimo"/>
                <a:sym typeface="Arimo"/>
              </a:rPr>
              <a:t>・利用したいときに必ず空きがある、予約ができる「会員制」/・自分(達)だけの秘密基地のような「特別感」/■開放的な空間を独占できる「独占感」/・しっかり守られている空間と開放的な空間の「グラデーション」</a:t>
            </a:r>
          </a:p>
        </p:txBody>
      </p:sp>
      <p:grpSp>
        <p:nvGrpSpPr>
          <p:cNvPr id="10" name="Group 10"/>
          <p:cNvGrpSpPr/>
          <p:nvPr/>
        </p:nvGrpSpPr>
        <p:grpSpPr>
          <a:xfrm>
            <a:off x="15108868" y="9218563"/>
            <a:ext cx="3179132" cy="1068437"/>
            <a:chOff x="0" y="0"/>
            <a:chExt cx="3014288" cy="1013037"/>
          </a:xfrm>
        </p:grpSpPr>
        <p:sp>
          <p:nvSpPr>
            <p:cNvPr id="11" name="Freeform 11"/>
            <p:cNvSpPr/>
            <p:nvPr/>
          </p:nvSpPr>
          <p:spPr>
            <a:xfrm>
              <a:off x="0" y="0"/>
              <a:ext cx="3014276" cy="1013036"/>
            </a:xfrm>
            <a:custGeom>
              <a:avLst/>
              <a:gdLst/>
              <a:ahLst/>
              <a:cxnLst/>
              <a:rect l="l" t="t" r="r" b="b"/>
              <a:pathLst>
                <a:path w="3014276" h="1013036">
                  <a:moveTo>
                    <a:pt x="0" y="0"/>
                  </a:moveTo>
                  <a:lnTo>
                    <a:pt x="3014276" y="0"/>
                  </a:lnTo>
                  <a:lnTo>
                    <a:pt x="3014276" y="1013036"/>
                  </a:lnTo>
                  <a:lnTo>
                    <a:pt x="0" y="1013036"/>
                  </a:lnTo>
                  <a:close/>
                </a:path>
              </a:pathLst>
            </a:custGeom>
            <a:solidFill>
              <a:srgbClr val="FF0000"/>
            </a:solidFill>
          </p:spPr>
          <p:txBody>
            <a:bodyPr/>
            <a:lstStyle/>
            <a:p>
              <a:endParaRPr lang="ja-JP" altLang="en-US"/>
            </a:p>
          </p:txBody>
        </p:sp>
        <p:sp>
          <p:nvSpPr>
            <p:cNvPr id="12" name="TextBox 12"/>
            <p:cNvSpPr txBox="1"/>
            <p:nvPr/>
          </p:nvSpPr>
          <p:spPr>
            <a:xfrm>
              <a:off x="0" y="-28575"/>
              <a:ext cx="3014288" cy="1041612"/>
            </a:xfrm>
            <a:prstGeom prst="rect">
              <a:avLst/>
            </a:prstGeom>
          </p:spPr>
          <p:txBody>
            <a:bodyPr lIns="71438" tIns="71438" rIns="71438" bIns="71438" rtlCol="0" anchor="ctr"/>
            <a:lstStyle/>
            <a:p>
              <a:pPr algn="ctr">
                <a:lnSpc>
                  <a:spcPts val="6720"/>
                </a:lnSpc>
              </a:pPr>
              <a:r>
                <a:rPr lang="en-US" sz="5600">
                  <a:solidFill>
                    <a:srgbClr val="FFFFFF"/>
                  </a:solidFill>
                  <a:latin typeface="FB Avtipus"/>
                  <a:ea typeface="FB Avtipus"/>
                  <a:cs typeface="FB Avtipus"/>
                  <a:sym typeface="FB Avtipus"/>
                </a:rPr>
                <a:t>Sample</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709924" y="3268489"/>
            <a:ext cx="14868153" cy="1921873"/>
          </a:xfrm>
          <a:prstGeom prst="rect">
            <a:avLst/>
          </a:prstGeom>
        </p:spPr>
        <p:txBody>
          <a:bodyPr lIns="0" tIns="0" rIns="0" bIns="0" rtlCol="0" anchor="t">
            <a:spAutoFit/>
          </a:bodyPr>
          <a:lstStyle/>
          <a:p>
            <a:pPr algn="ctr">
              <a:lnSpc>
                <a:spcPts val="16800"/>
              </a:lnSpc>
              <a:spcBef>
                <a:spcPct val="0"/>
              </a:spcBef>
            </a:pPr>
            <a:r>
              <a:rPr lang="en-US" sz="10000" dirty="0" err="1">
                <a:solidFill>
                  <a:srgbClr val="000000"/>
                </a:solidFill>
                <a:latin typeface="ZEN角ゴシックNEW Bold"/>
                <a:ea typeface="ZEN角ゴシックNEW Bold"/>
                <a:cs typeface="ZEN角ゴシックNEW Bold"/>
                <a:sym typeface="ZEN角ゴシックNEW Bold"/>
              </a:rPr>
              <a:t>会社名</a:t>
            </a:r>
            <a:r>
              <a:rPr lang="en-US" sz="10000" dirty="0">
                <a:solidFill>
                  <a:srgbClr val="000000"/>
                </a:solidFill>
                <a:latin typeface="ZEN角ゴシックNEW Bold"/>
                <a:ea typeface="ZEN角ゴシックNEW Bold"/>
                <a:cs typeface="ZEN角ゴシックNEW Bold"/>
                <a:sym typeface="ZEN角ゴシックNEW Bold"/>
              </a:rPr>
              <a:t>(</a:t>
            </a:r>
            <a:r>
              <a:rPr lang="en-US" sz="10000" dirty="0" err="1">
                <a:solidFill>
                  <a:srgbClr val="000000"/>
                </a:solidFill>
                <a:latin typeface="ZEN角ゴシックNEW Bold"/>
                <a:ea typeface="ZEN角ゴシックNEW Bold"/>
                <a:cs typeface="ZEN角ゴシックNEW Bold"/>
                <a:sym typeface="ZEN角ゴシックNEW Bold"/>
              </a:rPr>
              <a:t>または事業名</a:t>
            </a:r>
            <a:r>
              <a:rPr lang="en-US" sz="10000" dirty="0">
                <a:solidFill>
                  <a:srgbClr val="000000"/>
                </a:solidFill>
                <a:latin typeface="ZEN角ゴシックNEW Bold"/>
                <a:ea typeface="ZEN角ゴシックNEW Bold"/>
                <a:cs typeface="ZEN角ゴシックNEW Bold"/>
                <a:sym typeface="ZEN角ゴシックNEW Bold"/>
              </a:rPr>
              <a:t>)</a:t>
            </a:r>
          </a:p>
        </p:txBody>
      </p:sp>
      <p:sp>
        <p:nvSpPr>
          <p:cNvPr id="3" name="TextBox 3"/>
          <p:cNvSpPr txBox="1"/>
          <p:nvPr/>
        </p:nvSpPr>
        <p:spPr>
          <a:xfrm>
            <a:off x="6553200" y="5753100"/>
            <a:ext cx="5577780" cy="1107804"/>
          </a:xfrm>
          <a:prstGeom prst="rect">
            <a:avLst/>
          </a:prstGeom>
        </p:spPr>
        <p:txBody>
          <a:bodyPr wrap="square" lIns="0" tIns="0" rIns="0" bIns="0" rtlCol="0" anchor="t">
            <a:spAutoFit/>
          </a:bodyPr>
          <a:lstStyle/>
          <a:p>
            <a:pPr marL="690881" lvl="1" indent="-345440" algn="just">
              <a:lnSpc>
                <a:spcPts val="4480"/>
              </a:lnSpc>
              <a:buFont typeface="Arial"/>
              <a:buChar char="•"/>
            </a:pPr>
            <a:r>
              <a:rPr lang="en-US" sz="3200" dirty="0" err="1">
                <a:solidFill>
                  <a:srgbClr val="000000"/>
                </a:solidFill>
                <a:latin typeface="ZEN角ゴシックNEW"/>
                <a:ea typeface="ZEN角ゴシックNEW"/>
                <a:cs typeface="ZEN角ゴシックNEW"/>
                <a:sym typeface="ZEN角ゴシックNEW"/>
              </a:rPr>
              <a:t>代表者氏名</a:t>
            </a:r>
            <a:endParaRPr lang="en-US" sz="3200" dirty="0">
              <a:solidFill>
                <a:srgbClr val="000000"/>
              </a:solidFill>
              <a:latin typeface="ZEN角ゴシックNEW"/>
              <a:ea typeface="ZEN角ゴシックNEW"/>
              <a:cs typeface="ZEN角ゴシックNEW"/>
              <a:sym typeface="ZEN角ゴシックNEW"/>
            </a:endParaRPr>
          </a:p>
          <a:p>
            <a:pPr marL="690881" lvl="1" indent="-345440" algn="just">
              <a:lnSpc>
                <a:spcPts val="4480"/>
              </a:lnSpc>
              <a:buFont typeface="Arial"/>
              <a:buChar char="•"/>
            </a:pPr>
            <a:r>
              <a:rPr lang="en-US" sz="3200" dirty="0" err="1">
                <a:solidFill>
                  <a:srgbClr val="000000"/>
                </a:solidFill>
                <a:latin typeface="ZEN角ゴシックNEW"/>
                <a:ea typeface="ZEN角ゴシックNEW"/>
                <a:cs typeface="ZEN角ゴシックNEW"/>
                <a:sym typeface="ZEN角ゴシックNEW"/>
              </a:rPr>
              <a:t>メールアドレス</a:t>
            </a:r>
            <a:endParaRPr lang="en-US" sz="3200" dirty="0">
              <a:solidFill>
                <a:srgbClr val="000000"/>
              </a:solidFill>
              <a:latin typeface="ZEN角ゴシックNEW"/>
              <a:ea typeface="ZEN角ゴシックNEW"/>
              <a:cs typeface="ZEN角ゴシックNEW"/>
              <a:sym typeface="ZEN角ゴシックNEW"/>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579122" y="3018679"/>
            <a:ext cx="2199192" cy="1649394"/>
          </a:xfrm>
          <a:custGeom>
            <a:avLst/>
            <a:gdLst/>
            <a:ahLst/>
            <a:cxnLst/>
            <a:rect l="l" t="t" r="r" b="b"/>
            <a:pathLst>
              <a:path w="2199192" h="1649394">
                <a:moveTo>
                  <a:pt x="0" y="0"/>
                </a:moveTo>
                <a:lnTo>
                  <a:pt x="2199192" y="0"/>
                </a:lnTo>
                <a:lnTo>
                  <a:pt x="2199192" y="1649394"/>
                </a:lnTo>
                <a:lnTo>
                  <a:pt x="0" y="1649394"/>
                </a:lnTo>
                <a:lnTo>
                  <a:pt x="0" y="0"/>
                </a:lnTo>
                <a:close/>
              </a:path>
            </a:pathLst>
          </a:custGeom>
          <a:blipFill>
            <a:blip r:embed="rId2"/>
            <a:stretch>
              <a:fillRect r="-416"/>
            </a:stretch>
          </a:blipFill>
        </p:spPr>
        <p:txBody>
          <a:bodyPr/>
          <a:lstStyle/>
          <a:p>
            <a:endParaRPr lang="ja-JP" altLang="en-US"/>
          </a:p>
        </p:txBody>
      </p:sp>
      <p:sp>
        <p:nvSpPr>
          <p:cNvPr id="3" name="Freeform 3" descr="page17image64733600"/>
          <p:cNvSpPr/>
          <p:nvPr/>
        </p:nvSpPr>
        <p:spPr>
          <a:xfrm>
            <a:off x="6486792" y="3166733"/>
            <a:ext cx="1692571" cy="1223203"/>
          </a:xfrm>
          <a:custGeom>
            <a:avLst/>
            <a:gdLst/>
            <a:ahLst/>
            <a:cxnLst/>
            <a:rect l="l" t="t" r="r" b="b"/>
            <a:pathLst>
              <a:path w="1692571" h="1223203">
                <a:moveTo>
                  <a:pt x="0" y="0"/>
                </a:moveTo>
                <a:lnTo>
                  <a:pt x="1692571" y="0"/>
                </a:lnTo>
                <a:lnTo>
                  <a:pt x="1692571" y="1223204"/>
                </a:lnTo>
                <a:lnTo>
                  <a:pt x="0" y="1223204"/>
                </a:lnTo>
                <a:lnTo>
                  <a:pt x="0" y="0"/>
                </a:lnTo>
                <a:close/>
              </a:path>
            </a:pathLst>
          </a:custGeom>
          <a:blipFill>
            <a:blip r:embed="rId3"/>
            <a:stretch>
              <a:fillRect b="-226"/>
            </a:stretch>
          </a:blipFill>
        </p:spPr>
        <p:txBody>
          <a:bodyPr/>
          <a:lstStyle/>
          <a:p>
            <a:endParaRPr lang="ja-JP" altLang="en-US"/>
          </a:p>
        </p:txBody>
      </p:sp>
      <p:sp>
        <p:nvSpPr>
          <p:cNvPr id="4" name="TextBox 4"/>
          <p:cNvSpPr txBox="1"/>
          <p:nvPr/>
        </p:nvSpPr>
        <p:spPr>
          <a:xfrm>
            <a:off x="1028700" y="1074416"/>
            <a:ext cx="11572917" cy="962025"/>
          </a:xfrm>
          <a:prstGeom prst="rect">
            <a:avLst/>
          </a:prstGeom>
        </p:spPr>
        <p:txBody>
          <a:bodyPr lIns="0" tIns="0" rIns="0" bIns="0" rtlCol="0" anchor="t">
            <a:spAutoFit/>
          </a:bodyPr>
          <a:lstStyle/>
          <a:p>
            <a:pPr algn="l">
              <a:lnSpc>
                <a:spcPts val="7680"/>
              </a:lnSpc>
            </a:pPr>
            <a:r>
              <a:rPr lang="en-US" sz="6400">
                <a:solidFill>
                  <a:srgbClr val="000000"/>
                </a:solidFill>
                <a:latin typeface="ZEN角ゴシックNEW Medium"/>
                <a:ea typeface="ZEN角ゴシックNEW Medium"/>
                <a:cs typeface="ZEN角ゴシックNEW Medium"/>
                <a:sym typeface="ZEN角ゴシックNEW Medium"/>
              </a:rPr>
              <a:t>競合との差別化と市場環境</a:t>
            </a:r>
          </a:p>
        </p:txBody>
      </p:sp>
      <p:sp>
        <p:nvSpPr>
          <p:cNvPr id="5" name="TextBox 5"/>
          <p:cNvSpPr txBox="1"/>
          <p:nvPr/>
        </p:nvSpPr>
        <p:spPr>
          <a:xfrm>
            <a:off x="978693" y="2183606"/>
            <a:ext cx="11622924" cy="476250"/>
          </a:xfrm>
          <a:prstGeom prst="rect">
            <a:avLst/>
          </a:prstGeom>
        </p:spPr>
        <p:txBody>
          <a:bodyPr lIns="0" tIns="0" rIns="0" bIns="0" rtlCol="0" anchor="t">
            <a:spAutoFit/>
          </a:bodyPr>
          <a:lstStyle/>
          <a:p>
            <a:pPr algn="l">
              <a:lnSpc>
                <a:spcPts val="3839"/>
              </a:lnSpc>
            </a:pPr>
            <a:r>
              <a:rPr lang="en-US" sz="3199">
                <a:solidFill>
                  <a:srgbClr val="000000"/>
                </a:solidFill>
                <a:latin typeface="ZEN角ゴシックNEW"/>
                <a:ea typeface="ZEN角ゴシックNEW"/>
                <a:cs typeface="ZEN角ゴシックNEW"/>
                <a:sym typeface="ZEN角ゴシックNEW"/>
              </a:rPr>
              <a:t>本事業の類似事業とポジショニング</a:t>
            </a:r>
          </a:p>
        </p:txBody>
      </p:sp>
      <p:sp>
        <p:nvSpPr>
          <p:cNvPr id="6" name="TextBox 6"/>
          <p:cNvSpPr txBox="1"/>
          <p:nvPr/>
        </p:nvSpPr>
        <p:spPr>
          <a:xfrm>
            <a:off x="1028700" y="8050534"/>
            <a:ext cx="16230600" cy="1224954"/>
          </a:xfrm>
          <a:prstGeom prst="rect">
            <a:avLst/>
          </a:prstGeom>
        </p:spPr>
        <p:txBody>
          <a:bodyPr lIns="0" tIns="0" rIns="0" bIns="0" rtlCol="0" anchor="t">
            <a:spAutoFit/>
          </a:bodyPr>
          <a:lstStyle/>
          <a:p>
            <a:pPr algn="l">
              <a:lnSpc>
                <a:spcPts val="1982"/>
              </a:lnSpc>
            </a:pPr>
            <a:r>
              <a:rPr lang="en-US" sz="1529">
                <a:solidFill>
                  <a:srgbClr val="000000"/>
                </a:solidFill>
                <a:latin typeface="Arial Bold"/>
                <a:ea typeface="Arial Bold"/>
                <a:cs typeface="Arial Bold"/>
                <a:sym typeface="Arial Bold"/>
              </a:rPr>
              <a:t>「健康経営」のアイコンとしての利用価値</a:t>
            </a:r>
          </a:p>
          <a:p>
            <a:pPr algn="l">
              <a:lnSpc>
                <a:spcPts val="1982"/>
              </a:lnSpc>
            </a:pPr>
            <a:r>
              <a:rPr lang="en-US" sz="1529">
                <a:solidFill>
                  <a:srgbClr val="000000"/>
                </a:solidFill>
                <a:latin typeface="Arial"/>
                <a:ea typeface="Arial"/>
                <a:cs typeface="Arial"/>
                <a:sym typeface="Arial"/>
              </a:rPr>
              <a:t>■「健康経営」の市場は2022年にはN兆NNN億円を超える見通しで、今後より未病対策が進むと予想される。労働人口が縮小していき優秀な人材の確保が難しくなっていくため、働き盛りで今後会社を担っていくであろうリーダー候補が引き続き働き続けてもらえるよう企業としても対策を打っていく動きが加速する見込み。</a:t>
            </a:r>
          </a:p>
          <a:p>
            <a:pPr algn="l">
              <a:lnSpc>
                <a:spcPts val="1982"/>
              </a:lnSpc>
            </a:pPr>
            <a:r>
              <a:rPr lang="en-US" sz="1529">
                <a:solidFill>
                  <a:srgbClr val="000000"/>
                </a:solidFill>
                <a:latin typeface="Arial"/>
                <a:ea typeface="Arial"/>
                <a:cs typeface="Arial"/>
                <a:sym typeface="Arial"/>
              </a:rPr>
              <a:t>■本サービスは、既存のカウンセリングや休養などと比較して、働きながらリラックスをするという新たな試みであり、未病対策にはもってこいのサービスだと考え、また、可視化しやすい対策のためアイコンとしての広報価値もあると考えている。</a:t>
            </a:r>
          </a:p>
        </p:txBody>
      </p:sp>
      <p:sp>
        <p:nvSpPr>
          <p:cNvPr id="7" name="AutoShape 7"/>
          <p:cNvSpPr/>
          <p:nvPr/>
        </p:nvSpPr>
        <p:spPr>
          <a:xfrm>
            <a:off x="9192166" y="3231054"/>
            <a:ext cx="14288" cy="4217011"/>
          </a:xfrm>
          <a:prstGeom prst="line">
            <a:avLst/>
          </a:prstGeom>
          <a:ln w="9525" cap="rnd">
            <a:solidFill>
              <a:srgbClr val="000000"/>
            </a:solidFill>
            <a:prstDash val="solid"/>
            <a:headEnd type="none" w="sm" len="sm"/>
            <a:tailEnd type="none" w="sm" len="sm"/>
          </a:ln>
        </p:spPr>
        <p:txBody>
          <a:bodyPr/>
          <a:lstStyle/>
          <a:p>
            <a:endParaRPr lang="ja-JP" altLang="en-US"/>
          </a:p>
        </p:txBody>
      </p:sp>
      <p:sp>
        <p:nvSpPr>
          <p:cNvPr id="8" name="AutoShape 8"/>
          <p:cNvSpPr/>
          <p:nvPr/>
        </p:nvSpPr>
        <p:spPr>
          <a:xfrm>
            <a:off x="3786259" y="5262628"/>
            <a:ext cx="11065798" cy="0"/>
          </a:xfrm>
          <a:prstGeom prst="line">
            <a:avLst/>
          </a:prstGeom>
          <a:ln w="9525" cap="rnd">
            <a:solidFill>
              <a:srgbClr val="000000"/>
            </a:solidFill>
            <a:prstDash val="solid"/>
            <a:headEnd type="none" w="sm" len="sm"/>
            <a:tailEnd type="none" w="sm" len="sm"/>
          </a:ln>
        </p:spPr>
        <p:txBody>
          <a:bodyPr/>
          <a:lstStyle/>
          <a:p>
            <a:endParaRPr lang="ja-JP" altLang="en-US"/>
          </a:p>
        </p:txBody>
      </p:sp>
      <p:grpSp>
        <p:nvGrpSpPr>
          <p:cNvPr id="9" name="Group 9"/>
          <p:cNvGrpSpPr/>
          <p:nvPr/>
        </p:nvGrpSpPr>
        <p:grpSpPr>
          <a:xfrm>
            <a:off x="8383273" y="2793206"/>
            <a:ext cx="1632072" cy="395161"/>
            <a:chOff x="0" y="0"/>
            <a:chExt cx="1547446" cy="374672"/>
          </a:xfrm>
        </p:grpSpPr>
        <p:sp>
          <p:nvSpPr>
            <p:cNvPr id="10" name="Freeform 10"/>
            <p:cNvSpPr/>
            <p:nvPr/>
          </p:nvSpPr>
          <p:spPr>
            <a:xfrm>
              <a:off x="0" y="0"/>
              <a:ext cx="1547368" cy="374650"/>
            </a:xfrm>
            <a:custGeom>
              <a:avLst/>
              <a:gdLst/>
              <a:ahLst/>
              <a:cxnLst/>
              <a:rect l="l" t="t" r="r" b="b"/>
              <a:pathLst>
                <a:path w="1547368" h="374650">
                  <a:moveTo>
                    <a:pt x="6731" y="0"/>
                  </a:moveTo>
                  <a:lnTo>
                    <a:pt x="1540637" y="0"/>
                  </a:lnTo>
                  <a:cubicBezTo>
                    <a:pt x="1544320" y="0"/>
                    <a:pt x="1547368" y="3048"/>
                    <a:pt x="1547368" y="6731"/>
                  </a:cubicBezTo>
                  <a:lnTo>
                    <a:pt x="1547368" y="367919"/>
                  </a:lnTo>
                  <a:cubicBezTo>
                    <a:pt x="1547368" y="371602"/>
                    <a:pt x="1544320" y="374650"/>
                    <a:pt x="1540637" y="374650"/>
                  </a:cubicBezTo>
                  <a:lnTo>
                    <a:pt x="6731" y="374650"/>
                  </a:lnTo>
                  <a:cubicBezTo>
                    <a:pt x="3048" y="374650"/>
                    <a:pt x="0" y="371602"/>
                    <a:pt x="0" y="367919"/>
                  </a:cubicBezTo>
                  <a:lnTo>
                    <a:pt x="0" y="6731"/>
                  </a:lnTo>
                  <a:cubicBezTo>
                    <a:pt x="0" y="3048"/>
                    <a:pt x="3048" y="0"/>
                    <a:pt x="6731" y="0"/>
                  </a:cubicBezTo>
                  <a:moveTo>
                    <a:pt x="6731" y="13589"/>
                  </a:moveTo>
                  <a:lnTo>
                    <a:pt x="6731" y="6731"/>
                  </a:lnTo>
                  <a:lnTo>
                    <a:pt x="13462" y="6731"/>
                  </a:lnTo>
                  <a:lnTo>
                    <a:pt x="13462" y="367919"/>
                  </a:lnTo>
                  <a:lnTo>
                    <a:pt x="6731" y="367919"/>
                  </a:lnTo>
                  <a:lnTo>
                    <a:pt x="6731" y="361188"/>
                  </a:lnTo>
                  <a:lnTo>
                    <a:pt x="1540637" y="361188"/>
                  </a:lnTo>
                  <a:lnTo>
                    <a:pt x="1540637" y="367919"/>
                  </a:lnTo>
                  <a:lnTo>
                    <a:pt x="1533906" y="367919"/>
                  </a:lnTo>
                  <a:lnTo>
                    <a:pt x="1533906" y="6731"/>
                  </a:lnTo>
                  <a:lnTo>
                    <a:pt x="1540637" y="6731"/>
                  </a:lnTo>
                  <a:lnTo>
                    <a:pt x="1540637" y="13462"/>
                  </a:lnTo>
                  <a:lnTo>
                    <a:pt x="6731" y="13462"/>
                  </a:lnTo>
                  <a:close/>
                </a:path>
              </a:pathLst>
            </a:custGeom>
            <a:solidFill>
              <a:srgbClr val="000000"/>
            </a:solidFill>
          </p:spPr>
          <p:txBody>
            <a:bodyPr/>
            <a:lstStyle/>
            <a:p>
              <a:endParaRPr lang="ja-JP" altLang="en-US"/>
            </a:p>
          </p:txBody>
        </p:sp>
        <p:sp>
          <p:nvSpPr>
            <p:cNvPr id="11" name="TextBox 11"/>
            <p:cNvSpPr txBox="1"/>
            <p:nvPr/>
          </p:nvSpPr>
          <p:spPr>
            <a:xfrm>
              <a:off x="0" y="-9525"/>
              <a:ext cx="1547446" cy="384197"/>
            </a:xfrm>
            <a:prstGeom prst="rect">
              <a:avLst/>
            </a:prstGeom>
          </p:spPr>
          <p:txBody>
            <a:bodyPr lIns="71438" tIns="71438" rIns="71438" bIns="71438" rtlCol="0" anchor="t"/>
            <a:lstStyle/>
            <a:p>
              <a:pPr algn="ctr">
                <a:lnSpc>
                  <a:spcPts val="1889"/>
                </a:lnSpc>
              </a:pPr>
              <a:r>
                <a:rPr lang="en-US" sz="1575">
                  <a:solidFill>
                    <a:srgbClr val="000000"/>
                  </a:solidFill>
                  <a:latin typeface="Arimo Bold"/>
                  <a:ea typeface="Arimo Bold"/>
                  <a:cs typeface="Arimo Bold"/>
                  <a:sym typeface="Arimo Bold"/>
                </a:rPr>
                <a:t>個の時間/集中</a:t>
              </a:r>
            </a:p>
          </p:txBody>
        </p:sp>
      </p:grpSp>
      <p:grpSp>
        <p:nvGrpSpPr>
          <p:cNvPr id="12" name="Group 12"/>
          <p:cNvGrpSpPr/>
          <p:nvPr/>
        </p:nvGrpSpPr>
        <p:grpSpPr>
          <a:xfrm>
            <a:off x="8109322" y="7488213"/>
            <a:ext cx="2179971" cy="395161"/>
            <a:chOff x="0" y="0"/>
            <a:chExt cx="2066935" cy="374672"/>
          </a:xfrm>
        </p:grpSpPr>
        <p:sp>
          <p:nvSpPr>
            <p:cNvPr id="13" name="Freeform 13"/>
            <p:cNvSpPr/>
            <p:nvPr/>
          </p:nvSpPr>
          <p:spPr>
            <a:xfrm>
              <a:off x="0" y="0"/>
              <a:ext cx="2066925" cy="374650"/>
            </a:xfrm>
            <a:custGeom>
              <a:avLst/>
              <a:gdLst/>
              <a:ahLst/>
              <a:cxnLst/>
              <a:rect l="l" t="t" r="r" b="b"/>
              <a:pathLst>
                <a:path w="2066925" h="374650">
                  <a:moveTo>
                    <a:pt x="6731" y="0"/>
                  </a:moveTo>
                  <a:lnTo>
                    <a:pt x="2060194" y="0"/>
                  </a:lnTo>
                  <a:cubicBezTo>
                    <a:pt x="2063877" y="0"/>
                    <a:pt x="2066925" y="3048"/>
                    <a:pt x="2066925" y="6731"/>
                  </a:cubicBezTo>
                  <a:lnTo>
                    <a:pt x="2066925" y="367919"/>
                  </a:lnTo>
                  <a:cubicBezTo>
                    <a:pt x="2066925" y="371602"/>
                    <a:pt x="2063877" y="374650"/>
                    <a:pt x="2060194" y="374650"/>
                  </a:cubicBezTo>
                  <a:lnTo>
                    <a:pt x="6731" y="374650"/>
                  </a:lnTo>
                  <a:cubicBezTo>
                    <a:pt x="3048" y="374650"/>
                    <a:pt x="0" y="371602"/>
                    <a:pt x="0" y="367919"/>
                  </a:cubicBezTo>
                  <a:lnTo>
                    <a:pt x="0" y="6731"/>
                  </a:lnTo>
                  <a:cubicBezTo>
                    <a:pt x="0" y="3048"/>
                    <a:pt x="3048" y="0"/>
                    <a:pt x="6731" y="0"/>
                  </a:cubicBezTo>
                  <a:moveTo>
                    <a:pt x="6731" y="13589"/>
                  </a:moveTo>
                  <a:lnTo>
                    <a:pt x="6731" y="6731"/>
                  </a:lnTo>
                  <a:lnTo>
                    <a:pt x="13462" y="6731"/>
                  </a:lnTo>
                  <a:lnTo>
                    <a:pt x="13462" y="367919"/>
                  </a:lnTo>
                  <a:lnTo>
                    <a:pt x="6731" y="367919"/>
                  </a:lnTo>
                  <a:lnTo>
                    <a:pt x="6731" y="361188"/>
                  </a:lnTo>
                  <a:lnTo>
                    <a:pt x="2060194" y="361188"/>
                  </a:lnTo>
                  <a:lnTo>
                    <a:pt x="2060194" y="367919"/>
                  </a:lnTo>
                  <a:lnTo>
                    <a:pt x="2053463" y="367919"/>
                  </a:lnTo>
                  <a:lnTo>
                    <a:pt x="2053463" y="6731"/>
                  </a:lnTo>
                  <a:lnTo>
                    <a:pt x="2060194" y="6731"/>
                  </a:lnTo>
                  <a:lnTo>
                    <a:pt x="2060194" y="13462"/>
                  </a:lnTo>
                  <a:lnTo>
                    <a:pt x="6731" y="13462"/>
                  </a:lnTo>
                  <a:close/>
                </a:path>
              </a:pathLst>
            </a:custGeom>
            <a:solidFill>
              <a:srgbClr val="000000"/>
            </a:solidFill>
          </p:spPr>
          <p:txBody>
            <a:bodyPr/>
            <a:lstStyle/>
            <a:p>
              <a:endParaRPr lang="ja-JP" altLang="en-US"/>
            </a:p>
          </p:txBody>
        </p:sp>
        <p:sp>
          <p:nvSpPr>
            <p:cNvPr id="14" name="TextBox 14"/>
            <p:cNvSpPr txBox="1"/>
            <p:nvPr/>
          </p:nvSpPr>
          <p:spPr>
            <a:xfrm>
              <a:off x="0" y="-9525"/>
              <a:ext cx="2066935" cy="384197"/>
            </a:xfrm>
            <a:prstGeom prst="rect">
              <a:avLst/>
            </a:prstGeom>
          </p:spPr>
          <p:txBody>
            <a:bodyPr lIns="71438" tIns="71438" rIns="71438" bIns="71438" rtlCol="0" anchor="t"/>
            <a:lstStyle/>
            <a:p>
              <a:pPr algn="ctr">
                <a:lnSpc>
                  <a:spcPts val="1889"/>
                </a:lnSpc>
              </a:pPr>
              <a:r>
                <a:rPr lang="en-US" sz="1575">
                  <a:solidFill>
                    <a:srgbClr val="000000"/>
                  </a:solidFill>
                  <a:latin typeface="Arimo Bold"/>
                  <a:ea typeface="Arimo Bold"/>
                  <a:cs typeface="Arimo Bold"/>
                  <a:sym typeface="Arimo Bold"/>
                </a:rPr>
                <a:t>コラボレーション</a:t>
              </a:r>
            </a:p>
          </p:txBody>
        </p:sp>
      </p:grpSp>
      <p:grpSp>
        <p:nvGrpSpPr>
          <p:cNvPr id="15" name="Group 15"/>
          <p:cNvGrpSpPr/>
          <p:nvPr/>
        </p:nvGrpSpPr>
        <p:grpSpPr>
          <a:xfrm>
            <a:off x="3037237" y="5065047"/>
            <a:ext cx="749023" cy="395161"/>
            <a:chOff x="0" y="0"/>
            <a:chExt cx="710185" cy="374672"/>
          </a:xfrm>
        </p:grpSpPr>
        <p:sp>
          <p:nvSpPr>
            <p:cNvPr id="16" name="Freeform 16"/>
            <p:cNvSpPr/>
            <p:nvPr/>
          </p:nvSpPr>
          <p:spPr>
            <a:xfrm>
              <a:off x="0" y="0"/>
              <a:ext cx="710184" cy="374650"/>
            </a:xfrm>
            <a:custGeom>
              <a:avLst/>
              <a:gdLst/>
              <a:ahLst/>
              <a:cxnLst/>
              <a:rect l="l" t="t" r="r" b="b"/>
              <a:pathLst>
                <a:path w="710184" h="374650">
                  <a:moveTo>
                    <a:pt x="6731" y="0"/>
                  </a:moveTo>
                  <a:lnTo>
                    <a:pt x="703453" y="0"/>
                  </a:lnTo>
                  <a:cubicBezTo>
                    <a:pt x="707136" y="0"/>
                    <a:pt x="710184" y="3048"/>
                    <a:pt x="710184" y="6731"/>
                  </a:cubicBezTo>
                  <a:lnTo>
                    <a:pt x="710184" y="367919"/>
                  </a:lnTo>
                  <a:cubicBezTo>
                    <a:pt x="710184" y="371602"/>
                    <a:pt x="707136" y="374650"/>
                    <a:pt x="703453" y="374650"/>
                  </a:cubicBezTo>
                  <a:lnTo>
                    <a:pt x="6731" y="374650"/>
                  </a:lnTo>
                  <a:cubicBezTo>
                    <a:pt x="3048" y="374650"/>
                    <a:pt x="0" y="371602"/>
                    <a:pt x="0" y="367919"/>
                  </a:cubicBezTo>
                  <a:lnTo>
                    <a:pt x="0" y="6731"/>
                  </a:lnTo>
                  <a:cubicBezTo>
                    <a:pt x="0" y="3048"/>
                    <a:pt x="3048" y="0"/>
                    <a:pt x="6731" y="0"/>
                  </a:cubicBezTo>
                  <a:moveTo>
                    <a:pt x="6731" y="13589"/>
                  </a:moveTo>
                  <a:lnTo>
                    <a:pt x="6731" y="6731"/>
                  </a:lnTo>
                  <a:lnTo>
                    <a:pt x="13462" y="6731"/>
                  </a:lnTo>
                  <a:lnTo>
                    <a:pt x="13462" y="367919"/>
                  </a:lnTo>
                  <a:lnTo>
                    <a:pt x="6731" y="367919"/>
                  </a:lnTo>
                  <a:lnTo>
                    <a:pt x="6731" y="361188"/>
                  </a:lnTo>
                  <a:lnTo>
                    <a:pt x="703453" y="361188"/>
                  </a:lnTo>
                  <a:lnTo>
                    <a:pt x="703453" y="367919"/>
                  </a:lnTo>
                  <a:lnTo>
                    <a:pt x="696722" y="367919"/>
                  </a:lnTo>
                  <a:lnTo>
                    <a:pt x="696722" y="6731"/>
                  </a:lnTo>
                  <a:lnTo>
                    <a:pt x="703453" y="6731"/>
                  </a:lnTo>
                  <a:lnTo>
                    <a:pt x="703453" y="13462"/>
                  </a:lnTo>
                  <a:lnTo>
                    <a:pt x="6731" y="13462"/>
                  </a:lnTo>
                  <a:close/>
                </a:path>
              </a:pathLst>
            </a:custGeom>
            <a:solidFill>
              <a:srgbClr val="000000"/>
            </a:solidFill>
          </p:spPr>
          <p:txBody>
            <a:bodyPr/>
            <a:lstStyle/>
            <a:p>
              <a:endParaRPr lang="ja-JP" altLang="en-US"/>
            </a:p>
          </p:txBody>
        </p:sp>
        <p:sp>
          <p:nvSpPr>
            <p:cNvPr id="17" name="TextBox 17"/>
            <p:cNvSpPr txBox="1"/>
            <p:nvPr/>
          </p:nvSpPr>
          <p:spPr>
            <a:xfrm>
              <a:off x="0" y="-9525"/>
              <a:ext cx="710185" cy="384197"/>
            </a:xfrm>
            <a:prstGeom prst="rect">
              <a:avLst/>
            </a:prstGeom>
          </p:spPr>
          <p:txBody>
            <a:bodyPr lIns="71438" tIns="71438" rIns="71438" bIns="71438" rtlCol="0" anchor="t"/>
            <a:lstStyle/>
            <a:p>
              <a:pPr algn="ctr">
                <a:lnSpc>
                  <a:spcPts val="1889"/>
                </a:lnSpc>
              </a:pPr>
              <a:r>
                <a:rPr lang="en-US" sz="1575">
                  <a:solidFill>
                    <a:srgbClr val="000000"/>
                  </a:solidFill>
                  <a:latin typeface="Arimo Bold"/>
                  <a:ea typeface="Arimo Bold"/>
                  <a:cs typeface="Arimo Bold"/>
                  <a:sym typeface="Arimo Bold"/>
                </a:rPr>
                <a:t>都会</a:t>
              </a:r>
            </a:p>
          </p:txBody>
        </p:sp>
      </p:grpSp>
      <p:grpSp>
        <p:nvGrpSpPr>
          <p:cNvPr id="18" name="Group 18"/>
          <p:cNvGrpSpPr/>
          <p:nvPr/>
        </p:nvGrpSpPr>
        <p:grpSpPr>
          <a:xfrm>
            <a:off x="14477545" y="5065047"/>
            <a:ext cx="749024" cy="395161"/>
            <a:chOff x="0" y="0"/>
            <a:chExt cx="710185" cy="374672"/>
          </a:xfrm>
        </p:grpSpPr>
        <p:sp>
          <p:nvSpPr>
            <p:cNvPr id="19" name="Freeform 19"/>
            <p:cNvSpPr/>
            <p:nvPr/>
          </p:nvSpPr>
          <p:spPr>
            <a:xfrm>
              <a:off x="0" y="0"/>
              <a:ext cx="710184" cy="374650"/>
            </a:xfrm>
            <a:custGeom>
              <a:avLst/>
              <a:gdLst/>
              <a:ahLst/>
              <a:cxnLst/>
              <a:rect l="l" t="t" r="r" b="b"/>
              <a:pathLst>
                <a:path w="710184" h="374650">
                  <a:moveTo>
                    <a:pt x="6731" y="0"/>
                  </a:moveTo>
                  <a:lnTo>
                    <a:pt x="703453" y="0"/>
                  </a:lnTo>
                  <a:cubicBezTo>
                    <a:pt x="707136" y="0"/>
                    <a:pt x="710184" y="3048"/>
                    <a:pt x="710184" y="6731"/>
                  </a:cubicBezTo>
                  <a:lnTo>
                    <a:pt x="710184" y="367919"/>
                  </a:lnTo>
                  <a:cubicBezTo>
                    <a:pt x="710184" y="371602"/>
                    <a:pt x="707136" y="374650"/>
                    <a:pt x="703453" y="374650"/>
                  </a:cubicBezTo>
                  <a:lnTo>
                    <a:pt x="6731" y="374650"/>
                  </a:lnTo>
                  <a:cubicBezTo>
                    <a:pt x="3048" y="374650"/>
                    <a:pt x="0" y="371602"/>
                    <a:pt x="0" y="367919"/>
                  </a:cubicBezTo>
                  <a:lnTo>
                    <a:pt x="0" y="6731"/>
                  </a:lnTo>
                  <a:cubicBezTo>
                    <a:pt x="0" y="3048"/>
                    <a:pt x="3048" y="0"/>
                    <a:pt x="6731" y="0"/>
                  </a:cubicBezTo>
                  <a:moveTo>
                    <a:pt x="6731" y="13589"/>
                  </a:moveTo>
                  <a:lnTo>
                    <a:pt x="6731" y="6731"/>
                  </a:lnTo>
                  <a:lnTo>
                    <a:pt x="13462" y="6731"/>
                  </a:lnTo>
                  <a:lnTo>
                    <a:pt x="13462" y="367919"/>
                  </a:lnTo>
                  <a:lnTo>
                    <a:pt x="6731" y="367919"/>
                  </a:lnTo>
                  <a:lnTo>
                    <a:pt x="6731" y="361188"/>
                  </a:lnTo>
                  <a:lnTo>
                    <a:pt x="703453" y="361188"/>
                  </a:lnTo>
                  <a:lnTo>
                    <a:pt x="703453" y="367919"/>
                  </a:lnTo>
                  <a:lnTo>
                    <a:pt x="696722" y="367919"/>
                  </a:lnTo>
                  <a:lnTo>
                    <a:pt x="696722" y="6731"/>
                  </a:lnTo>
                  <a:lnTo>
                    <a:pt x="703453" y="6731"/>
                  </a:lnTo>
                  <a:lnTo>
                    <a:pt x="703453" y="13462"/>
                  </a:lnTo>
                  <a:lnTo>
                    <a:pt x="6731" y="13462"/>
                  </a:lnTo>
                  <a:close/>
                </a:path>
              </a:pathLst>
            </a:custGeom>
            <a:solidFill>
              <a:srgbClr val="000000"/>
            </a:solidFill>
          </p:spPr>
          <p:txBody>
            <a:bodyPr/>
            <a:lstStyle/>
            <a:p>
              <a:endParaRPr lang="ja-JP" altLang="en-US"/>
            </a:p>
          </p:txBody>
        </p:sp>
        <p:sp>
          <p:nvSpPr>
            <p:cNvPr id="20" name="TextBox 20"/>
            <p:cNvSpPr txBox="1"/>
            <p:nvPr/>
          </p:nvSpPr>
          <p:spPr>
            <a:xfrm>
              <a:off x="0" y="-9525"/>
              <a:ext cx="710185" cy="384197"/>
            </a:xfrm>
            <a:prstGeom prst="rect">
              <a:avLst/>
            </a:prstGeom>
          </p:spPr>
          <p:txBody>
            <a:bodyPr lIns="71438" tIns="71438" rIns="71438" bIns="71438" rtlCol="0" anchor="t"/>
            <a:lstStyle/>
            <a:p>
              <a:pPr algn="ctr">
                <a:lnSpc>
                  <a:spcPts val="1889"/>
                </a:lnSpc>
              </a:pPr>
              <a:r>
                <a:rPr lang="en-US" sz="1575">
                  <a:solidFill>
                    <a:srgbClr val="000000"/>
                  </a:solidFill>
                  <a:latin typeface="Arimo Bold"/>
                  <a:ea typeface="Arimo Bold"/>
                  <a:cs typeface="Arimo Bold"/>
                  <a:sym typeface="Arimo Bold"/>
                </a:rPr>
                <a:t>自然</a:t>
              </a:r>
            </a:p>
          </p:txBody>
        </p:sp>
      </p:grpSp>
      <p:sp>
        <p:nvSpPr>
          <p:cNvPr id="21" name="TextBox 21"/>
          <p:cNvSpPr txBox="1"/>
          <p:nvPr/>
        </p:nvSpPr>
        <p:spPr>
          <a:xfrm>
            <a:off x="10443982" y="6909605"/>
            <a:ext cx="2522955" cy="261868"/>
          </a:xfrm>
          <a:prstGeom prst="rect">
            <a:avLst/>
          </a:prstGeom>
        </p:spPr>
        <p:txBody>
          <a:bodyPr lIns="0" tIns="0" rIns="0" bIns="0" rtlCol="0" anchor="t">
            <a:spAutoFit/>
          </a:bodyPr>
          <a:lstStyle/>
          <a:p>
            <a:pPr algn="ctr">
              <a:lnSpc>
                <a:spcPts val="1889"/>
              </a:lnSpc>
            </a:pPr>
            <a:r>
              <a:rPr lang="en-US" sz="1574">
                <a:solidFill>
                  <a:srgbClr val="000000"/>
                </a:solidFill>
                <a:latin typeface="Arimo"/>
                <a:ea typeface="Arimo"/>
                <a:cs typeface="Arimo"/>
                <a:sym typeface="Arimo"/>
              </a:rPr>
              <a:t>グランピング、合宿</a:t>
            </a:r>
          </a:p>
        </p:txBody>
      </p:sp>
      <p:sp>
        <p:nvSpPr>
          <p:cNvPr id="22" name="TextBox 22"/>
          <p:cNvSpPr txBox="1"/>
          <p:nvPr/>
        </p:nvSpPr>
        <p:spPr>
          <a:xfrm>
            <a:off x="3920232" y="7172867"/>
            <a:ext cx="2226941" cy="261868"/>
          </a:xfrm>
          <a:prstGeom prst="rect">
            <a:avLst/>
          </a:prstGeom>
        </p:spPr>
        <p:txBody>
          <a:bodyPr lIns="0" tIns="0" rIns="0" bIns="0" rtlCol="0" anchor="t">
            <a:spAutoFit/>
          </a:bodyPr>
          <a:lstStyle/>
          <a:p>
            <a:pPr algn="ctr">
              <a:lnSpc>
                <a:spcPts val="1889"/>
              </a:lnSpc>
            </a:pPr>
            <a:r>
              <a:rPr lang="en-US" sz="1574">
                <a:solidFill>
                  <a:srgbClr val="000000"/>
                </a:solidFill>
                <a:latin typeface="Arimo"/>
                <a:ea typeface="Arimo"/>
                <a:cs typeface="Arimo"/>
                <a:sym typeface="Arimo"/>
              </a:rPr>
              <a:t>コワーキングスペース</a:t>
            </a:r>
          </a:p>
        </p:txBody>
      </p:sp>
      <p:sp>
        <p:nvSpPr>
          <p:cNvPr id="23" name="TextBox 23"/>
          <p:cNvSpPr txBox="1"/>
          <p:nvPr/>
        </p:nvSpPr>
        <p:spPr>
          <a:xfrm>
            <a:off x="6296935" y="7193022"/>
            <a:ext cx="2522955" cy="261868"/>
          </a:xfrm>
          <a:prstGeom prst="rect">
            <a:avLst/>
          </a:prstGeom>
        </p:spPr>
        <p:txBody>
          <a:bodyPr lIns="0" tIns="0" rIns="0" bIns="0" rtlCol="0" anchor="t">
            <a:spAutoFit/>
          </a:bodyPr>
          <a:lstStyle/>
          <a:p>
            <a:pPr algn="ctr">
              <a:lnSpc>
                <a:spcPts val="1889"/>
              </a:lnSpc>
            </a:pPr>
            <a:r>
              <a:rPr lang="en-US" sz="1574">
                <a:solidFill>
                  <a:srgbClr val="000000"/>
                </a:solidFill>
                <a:latin typeface="Arimo"/>
                <a:ea typeface="Arimo"/>
                <a:cs typeface="Arimo"/>
                <a:sym typeface="Arimo"/>
              </a:rPr>
              <a:t>イベントスペース</a:t>
            </a:r>
          </a:p>
        </p:txBody>
      </p:sp>
      <p:sp>
        <p:nvSpPr>
          <p:cNvPr id="24" name="TextBox 24"/>
          <p:cNvSpPr txBox="1"/>
          <p:nvPr/>
        </p:nvSpPr>
        <p:spPr>
          <a:xfrm>
            <a:off x="4690063" y="4622364"/>
            <a:ext cx="1457109" cy="261868"/>
          </a:xfrm>
          <a:prstGeom prst="rect">
            <a:avLst/>
          </a:prstGeom>
        </p:spPr>
        <p:txBody>
          <a:bodyPr lIns="0" tIns="0" rIns="0" bIns="0" rtlCol="0" anchor="t">
            <a:spAutoFit/>
          </a:bodyPr>
          <a:lstStyle/>
          <a:p>
            <a:pPr algn="ctr">
              <a:lnSpc>
                <a:spcPts val="1889"/>
              </a:lnSpc>
            </a:pPr>
            <a:r>
              <a:rPr lang="en-US" sz="1574">
                <a:solidFill>
                  <a:srgbClr val="000000"/>
                </a:solidFill>
                <a:latin typeface="Arimo"/>
                <a:ea typeface="Arimo"/>
                <a:cs typeface="Arimo"/>
                <a:sym typeface="Arimo"/>
              </a:rPr>
              <a:t>カフェ</a:t>
            </a:r>
          </a:p>
        </p:txBody>
      </p:sp>
      <p:sp>
        <p:nvSpPr>
          <p:cNvPr id="25" name="TextBox 25"/>
          <p:cNvSpPr txBox="1"/>
          <p:nvPr/>
        </p:nvSpPr>
        <p:spPr>
          <a:xfrm>
            <a:off x="6615358" y="4453398"/>
            <a:ext cx="1435439" cy="261868"/>
          </a:xfrm>
          <a:prstGeom prst="rect">
            <a:avLst/>
          </a:prstGeom>
        </p:spPr>
        <p:txBody>
          <a:bodyPr lIns="0" tIns="0" rIns="0" bIns="0" rtlCol="0" anchor="t">
            <a:spAutoFit/>
          </a:bodyPr>
          <a:lstStyle/>
          <a:p>
            <a:pPr algn="ctr">
              <a:lnSpc>
                <a:spcPts val="1889"/>
              </a:lnSpc>
            </a:pPr>
            <a:r>
              <a:rPr lang="en-US" sz="1574">
                <a:solidFill>
                  <a:srgbClr val="000000"/>
                </a:solidFill>
                <a:latin typeface="Arimo"/>
                <a:ea typeface="Arimo"/>
                <a:cs typeface="Arimo"/>
                <a:sym typeface="Arimo"/>
              </a:rPr>
              <a:t>自宅/書斎</a:t>
            </a:r>
          </a:p>
        </p:txBody>
      </p:sp>
      <p:sp>
        <p:nvSpPr>
          <p:cNvPr id="26" name="Freeform 26" descr="page17image64735264"/>
          <p:cNvSpPr/>
          <p:nvPr/>
        </p:nvSpPr>
        <p:spPr>
          <a:xfrm>
            <a:off x="4561497" y="3439015"/>
            <a:ext cx="1714242" cy="1142828"/>
          </a:xfrm>
          <a:custGeom>
            <a:avLst/>
            <a:gdLst/>
            <a:ahLst/>
            <a:cxnLst/>
            <a:rect l="l" t="t" r="r" b="b"/>
            <a:pathLst>
              <a:path w="1714242" h="1142828">
                <a:moveTo>
                  <a:pt x="0" y="0"/>
                </a:moveTo>
                <a:lnTo>
                  <a:pt x="1714242" y="0"/>
                </a:lnTo>
                <a:lnTo>
                  <a:pt x="1714242" y="1142827"/>
                </a:lnTo>
                <a:lnTo>
                  <a:pt x="0" y="1142827"/>
                </a:lnTo>
                <a:lnTo>
                  <a:pt x="0" y="0"/>
                </a:lnTo>
                <a:close/>
              </a:path>
            </a:pathLst>
          </a:custGeom>
          <a:blipFill>
            <a:blip r:embed="rId4"/>
            <a:stretch>
              <a:fillRect r="-266"/>
            </a:stretch>
          </a:blipFill>
        </p:spPr>
        <p:txBody>
          <a:bodyPr/>
          <a:lstStyle/>
          <a:p>
            <a:endParaRPr lang="ja-JP" altLang="en-US"/>
          </a:p>
        </p:txBody>
      </p:sp>
      <p:sp>
        <p:nvSpPr>
          <p:cNvPr id="27" name="Freeform 27" descr="page17image64736304"/>
          <p:cNvSpPr/>
          <p:nvPr/>
        </p:nvSpPr>
        <p:spPr>
          <a:xfrm>
            <a:off x="10812626" y="5644352"/>
            <a:ext cx="1732186" cy="1160088"/>
          </a:xfrm>
          <a:custGeom>
            <a:avLst/>
            <a:gdLst/>
            <a:ahLst/>
            <a:cxnLst/>
            <a:rect l="l" t="t" r="r" b="b"/>
            <a:pathLst>
              <a:path w="1732186" h="1160088">
                <a:moveTo>
                  <a:pt x="0" y="0"/>
                </a:moveTo>
                <a:lnTo>
                  <a:pt x="1732186" y="0"/>
                </a:lnTo>
                <a:lnTo>
                  <a:pt x="1732186" y="1160088"/>
                </a:lnTo>
                <a:lnTo>
                  <a:pt x="0" y="1160088"/>
                </a:lnTo>
                <a:lnTo>
                  <a:pt x="0" y="0"/>
                </a:lnTo>
                <a:close/>
              </a:path>
            </a:pathLst>
          </a:custGeom>
          <a:blipFill>
            <a:blip r:embed="rId5"/>
            <a:stretch>
              <a:fillRect b="-333"/>
            </a:stretch>
          </a:blipFill>
        </p:spPr>
        <p:txBody>
          <a:bodyPr/>
          <a:lstStyle/>
          <a:p>
            <a:endParaRPr lang="ja-JP" altLang="en-US"/>
          </a:p>
        </p:txBody>
      </p:sp>
      <p:sp>
        <p:nvSpPr>
          <p:cNvPr id="28" name="Freeform 28"/>
          <p:cNvSpPr/>
          <p:nvPr/>
        </p:nvSpPr>
        <p:spPr>
          <a:xfrm>
            <a:off x="4243359" y="5862451"/>
            <a:ext cx="1674234" cy="1255675"/>
          </a:xfrm>
          <a:custGeom>
            <a:avLst/>
            <a:gdLst/>
            <a:ahLst/>
            <a:cxnLst/>
            <a:rect l="l" t="t" r="r" b="b"/>
            <a:pathLst>
              <a:path w="1674234" h="1255675">
                <a:moveTo>
                  <a:pt x="0" y="0"/>
                </a:moveTo>
                <a:lnTo>
                  <a:pt x="1674234" y="0"/>
                </a:lnTo>
                <a:lnTo>
                  <a:pt x="1674234" y="1255675"/>
                </a:lnTo>
                <a:lnTo>
                  <a:pt x="0" y="1255675"/>
                </a:lnTo>
                <a:lnTo>
                  <a:pt x="0" y="0"/>
                </a:lnTo>
                <a:close/>
              </a:path>
            </a:pathLst>
          </a:custGeom>
          <a:blipFill>
            <a:blip r:embed="rId6"/>
            <a:stretch>
              <a:fillRect r="-182"/>
            </a:stretch>
          </a:blipFill>
        </p:spPr>
        <p:txBody>
          <a:bodyPr/>
          <a:lstStyle/>
          <a:p>
            <a:endParaRPr lang="ja-JP" altLang="en-US"/>
          </a:p>
        </p:txBody>
      </p:sp>
      <p:sp>
        <p:nvSpPr>
          <p:cNvPr id="29" name="Freeform 29"/>
          <p:cNvSpPr/>
          <p:nvPr/>
        </p:nvSpPr>
        <p:spPr>
          <a:xfrm>
            <a:off x="6708888" y="5862163"/>
            <a:ext cx="1699051" cy="1274289"/>
          </a:xfrm>
          <a:custGeom>
            <a:avLst/>
            <a:gdLst/>
            <a:ahLst/>
            <a:cxnLst/>
            <a:rect l="l" t="t" r="r" b="b"/>
            <a:pathLst>
              <a:path w="1699051" h="1274289">
                <a:moveTo>
                  <a:pt x="0" y="0"/>
                </a:moveTo>
                <a:lnTo>
                  <a:pt x="1699051" y="0"/>
                </a:lnTo>
                <a:lnTo>
                  <a:pt x="1699051" y="1274289"/>
                </a:lnTo>
                <a:lnTo>
                  <a:pt x="0" y="1274289"/>
                </a:lnTo>
                <a:lnTo>
                  <a:pt x="0" y="0"/>
                </a:lnTo>
                <a:close/>
              </a:path>
            </a:pathLst>
          </a:custGeom>
          <a:blipFill>
            <a:blip r:embed="rId7"/>
            <a:stretch>
              <a:fillRect r="-359"/>
            </a:stretch>
          </a:blipFill>
        </p:spPr>
        <p:txBody>
          <a:bodyPr/>
          <a:lstStyle/>
          <a:p>
            <a:endParaRPr lang="ja-JP" altLang="en-US"/>
          </a:p>
        </p:txBody>
      </p:sp>
      <p:sp>
        <p:nvSpPr>
          <p:cNvPr id="30" name="TextBox 30"/>
          <p:cNvSpPr txBox="1"/>
          <p:nvPr/>
        </p:nvSpPr>
        <p:spPr>
          <a:xfrm>
            <a:off x="10417240" y="4741841"/>
            <a:ext cx="2522955" cy="261868"/>
          </a:xfrm>
          <a:prstGeom prst="rect">
            <a:avLst/>
          </a:prstGeom>
        </p:spPr>
        <p:txBody>
          <a:bodyPr lIns="0" tIns="0" rIns="0" bIns="0" rtlCol="0" anchor="t">
            <a:spAutoFit/>
          </a:bodyPr>
          <a:lstStyle/>
          <a:p>
            <a:pPr algn="ctr">
              <a:lnSpc>
                <a:spcPts val="1889"/>
              </a:lnSpc>
            </a:pPr>
            <a:r>
              <a:rPr lang="en-US" sz="1574">
                <a:solidFill>
                  <a:srgbClr val="FF0000"/>
                </a:solidFill>
                <a:latin typeface="Arimo Bold"/>
                <a:ea typeface="Arimo Bold"/>
                <a:cs typeface="Arimo Bold"/>
                <a:sym typeface="Arimo Bold"/>
              </a:rPr>
              <a:t>本事業</a:t>
            </a:r>
          </a:p>
        </p:txBody>
      </p:sp>
      <p:grpSp>
        <p:nvGrpSpPr>
          <p:cNvPr id="31" name="Group 31"/>
          <p:cNvGrpSpPr/>
          <p:nvPr/>
        </p:nvGrpSpPr>
        <p:grpSpPr>
          <a:xfrm>
            <a:off x="15108868" y="9218563"/>
            <a:ext cx="3179132" cy="1068437"/>
            <a:chOff x="0" y="0"/>
            <a:chExt cx="3014288" cy="1013037"/>
          </a:xfrm>
        </p:grpSpPr>
        <p:sp>
          <p:nvSpPr>
            <p:cNvPr id="32" name="Freeform 32"/>
            <p:cNvSpPr/>
            <p:nvPr/>
          </p:nvSpPr>
          <p:spPr>
            <a:xfrm>
              <a:off x="0" y="0"/>
              <a:ext cx="3014276" cy="1013036"/>
            </a:xfrm>
            <a:custGeom>
              <a:avLst/>
              <a:gdLst/>
              <a:ahLst/>
              <a:cxnLst/>
              <a:rect l="l" t="t" r="r" b="b"/>
              <a:pathLst>
                <a:path w="3014276" h="1013036">
                  <a:moveTo>
                    <a:pt x="0" y="0"/>
                  </a:moveTo>
                  <a:lnTo>
                    <a:pt x="3014276" y="0"/>
                  </a:lnTo>
                  <a:lnTo>
                    <a:pt x="3014276" y="1013036"/>
                  </a:lnTo>
                  <a:lnTo>
                    <a:pt x="0" y="1013036"/>
                  </a:lnTo>
                  <a:close/>
                </a:path>
              </a:pathLst>
            </a:custGeom>
            <a:solidFill>
              <a:srgbClr val="FF0000"/>
            </a:solidFill>
          </p:spPr>
          <p:txBody>
            <a:bodyPr/>
            <a:lstStyle/>
            <a:p>
              <a:endParaRPr lang="ja-JP" altLang="en-US"/>
            </a:p>
          </p:txBody>
        </p:sp>
        <p:sp>
          <p:nvSpPr>
            <p:cNvPr id="33" name="TextBox 33"/>
            <p:cNvSpPr txBox="1"/>
            <p:nvPr/>
          </p:nvSpPr>
          <p:spPr>
            <a:xfrm>
              <a:off x="0" y="-28575"/>
              <a:ext cx="3014288" cy="1041612"/>
            </a:xfrm>
            <a:prstGeom prst="rect">
              <a:avLst/>
            </a:prstGeom>
          </p:spPr>
          <p:txBody>
            <a:bodyPr lIns="71438" tIns="71438" rIns="71438" bIns="71438" rtlCol="0" anchor="ctr"/>
            <a:lstStyle/>
            <a:p>
              <a:pPr algn="ctr">
                <a:lnSpc>
                  <a:spcPts val="6720"/>
                </a:lnSpc>
              </a:pPr>
              <a:r>
                <a:rPr lang="en-US" sz="5600">
                  <a:solidFill>
                    <a:srgbClr val="FFFFFF"/>
                  </a:solidFill>
                  <a:latin typeface="FB Avtipus"/>
                  <a:ea typeface="FB Avtipus"/>
                  <a:cs typeface="FB Avtipus"/>
                  <a:sym typeface="FB Avtipus"/>
                </a:rPr>
                <a:t>Sample</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42966" y="1038225"/>
            <a:ext cx="11572917" cy="962025"/>
          </a:xfrm>
          <a:prstGeom prst="rect">
            <a:avLst/>
          </a:prstGeom>
        </p:spPr>
        <p:txBody>
          <a:bodyPr lIns="0" tIns="0" rIns="0" bIns="0" rtlCol="0" anchor="t">
            <a:spAutoFit/>
          </a:bodyPr>
          <a:lstStyle/>
          <a:p>
            <a:pPr algn="l">
              <a:lnSpc>
                <a:spcPts val="7680"/>
              </a:lnSpc>
            </a:pPr>
            <a:r>
              <a:rPr lang="en-US" sz="6400">
                <a:solidFill>
                  <a:srgbClr val="000000"/>
                </a:solidFill>
                <a:latin typeface="ZEN角ゴシックNEW Medium"/>
                <a:ea typeface="ZEN角ゴシックNEW Medium"/>
                <a:cs typeface="ZEN角ゴシックNEW Medium"/>
                <a:sym typeface="ZEN角ゴシックNEW Medium"/>
              </a:rPr>
              <a:t>主な創業メンバー</a:t>
            </a:r>
          </a:p>
        </p:txBody>
      </p:sp>
      <p:grpSp>
        <p:nvGrpSpPr>
          <p:cNvPr id="3" name="Group 3"/>
          <p:cNvGrpSpPr/>
          <p:nvPr/>
        </p:nvGrpSpPr>
        <p:grpSpPr>
          <a:xfrm>
            <a:off x="1028700" y="2520315"/>
            <a:ext cx="5129836" cy="3490540"/>
            <a:chOff x="0" y="0"/>
            <a:chExt cx="794746" cy="540776"/>
          </a:xfrm>
        </p:grpSpPr>
        <p:sp>
          <p:nvSpPr>
            <p:cNvPr id="4" name="Freeform 4"/>
            <p:cNvSpPr/>
            <p:nvPr/>
          </p:nvSpPr>
          <p:spPr>
            <a:xfrm>
              <a:off x="0" y="0"/>
              <a:ext cx="794746" cy="540776"/>
            </a:xfrm>
            <a:custGeom>
              <a:avLst/>
              <a:gdLst/>
              <a:ahLst/>
              <a:cxnLst/>
              <a:rect l="l" t="t" r="r" b="b"/>
              <a:pathLst>
                <a:path w="794746" h="540776">
                  <a:moveTo>
                    <a:pt x="0" y="0"/>
                  </a:moveTo>
                  <a:lnTo>
                    <a:pt x="794746" y="0"/>
                  </a:lnTo>
                  <a:lnTo>
                    <a:pt x="794746" y="540776"/>
                  </a:lnTo>
                  <a:lnTo>
                    <a:pt x="0" y="540776"/>
                  </a:lnTo>
                  <a:close/>
                </a:path>
              </a:pathLst>
            </a:custGeom>
            <a:blipFill>
              <a:blip r:embed="rId2"/>
              <a:stretch>
                <a:fillRect l="-4324" r="-4324" b="-100"/>
              </a:stretch>
            </a:blipFill>
          </p:spPr>
          <p:txBody>
            <a:bodyPr/>
            <a:lstStyle/>
            <a:p>
              <a:endParaRPr lang="ja-JP" altLang="en-US"/>
            </a:p>
          </p:txBody>
        </p:sp>
      </p:grpSp>
      <p:grpSp>
        <p:nvGrpSpPr>
          <p:cNvPr id="5" name="Group 5"/>
          <p:cNvGrpSpPr/>
          <p:nvPr/>
        </p:nvGrpSpPr>
        <p:grpSpPr>
          <a:xfrm>
            <a:off x="6580524" y="2520315"/>
            <a:ext cx="5129836" cy="3490540"/>
            <a:chOff x="0" y="0"/>
            <a:chExt cx="794746" cy="540776"/>
          </a:xfrm>
        </p:grpSpPr>
        <p:sp>
          <p:nvSpPr>
            <p:cNvPr id="6" name="Freeform 6"/>
            <p:cNvSpPr/>
            <p:nvPr/>
          </p:nvSpPr>
          <p:spPr>
            <a:xfrm>
              <a:off x="0" y="0"/>
              <a:ext cx="794746" cy="540776"/>
            </a:xfrm>
            <a:custGeom>
              <a:avLst/>
              <a:gdLst/>
              <a:ahLst/>
              <a:cxnLst/>
              <a:rect l="l" t="t" r="r" b="b"/>
              <a:pathLst>
                <a:path w="794746" h="540776">
                  <a:moveTo>
                    <a:pt x="0" y="0"/>
                  </a:moveTo>
                  <a:lnTo>
                    <a:pt x="794746" y="0"/>
                  </a:lnTo>
                  <a:lnTo>
                    <a:pt x="794746" y="540776"/>
                  </a:lnTo>
                  <a:lnTo>
                    <a:pt x="0" y="540776"/>
                  </a:lnTo>
                  <a:close/>
                </a:path>
              </a:pathLst>
            </a:custGeom>
            <a:blipFill>
              <a:blip r:embed="rId3"/>
              <a:stretch>
                <a:fillRect l="-4324" r="-4324" b="-100"/>
              </a:stretch>
            </a:blipFill>
          </p:spPr>
          <p:txBody>
            <a:bodyPr/>
            <a:lstStyle/>
            <a:p>
              <a:endParaRPr lang="ja-JP" altLang="en-US"/>
            </a:p>
          </p:txBody>
        </p:sp>
      </p:grpSp>
      <p:grpSp>
        <p:nvGrpSpPr>
          <p:cNvPr id="7" name="Group 7"/>
          <p:cNvGrpSpPr/>
          <p:nvPr/>
        </p:nvGrpSpPr>
        <p:grpSpPr>
          <a:xfrm>
            <a:off x="12129464" y="2520315"/>
            <a:ext cx="5129836" cy="3490540"/>
            <a:chOff x="0" y="0"/>
            <a:chExt cx="794746" cy="540776"/>
          </a:xfrm>
        </p:grpSpPr>
        <p:sp>
          <p:nvSpPr>
            <p:cNvPr id="8" name="Freeform 8"/>
            <p:cNvSpPr/>
            <p:nvPr/>
          </p:nvSpPr>
          <p:spPr>
            <a:xfrm>
              <a:off x="0" y="0"/>
              <a:ext cx="794746" cy="540776"/>
            </a:xfrm>
            <a:custGeom>
              <a:avLst/>
              <a:gdLst/>
              <a:ahLst/>
              <a:cxnLst/>
              <a:rect l="l" t="t" r="r" b="b"/>
              <a:pathLst>
                <a:path w="794746" h="540776">
                  <a:moveTo>
                    <a:pt x="0" y="0"/>
                  </a:moveTo>
                  <a:lnTo>
                    <a:pt x="794746" y="0"/>
                  </a:lnTo>
                  <a:lnTo>
                    <a:pt x="794746" y="540776"/>
                  </a:lnTo>
                  <a:lnTo>
                    <a:pt x="0" y="540776"/>
                  </a:lnTo>
                  <a:close/>
                </a:path>
              </a:pathLst>
            </a:custGeom>
            <a:blipFill>
              <a:blip r:embed="rId4"/>
              <a:stretch>
                <a:fillRect l="-4258" r="-4280"/>
              </a:stretch>
            </a:blipFill>
          </p:spPr>
          <p:txBody>
            <a:bodyPr/>
            <a:lstStyle/>
            <a:p>
              <a:endParaRPr lang="ja-JP" altLang="en-US"/>
            </a:p>
          </p:txBody>
        </p:sp>
      </p:grpSp>
      <p:sp>
        <p:nvSpPr>
          <p:cNvPr id="9" name="TextBox 9"/>
          <p:cNvSpPr txBox="1"/>
          <p:nvPr/>
        </p:nvSpPr>
        <p:spPr>
          <a:xfrm>
            <a:off x="1028700" y="6217575"/>
            <a:ext cx="2857500" cy="528320"/>
          </a:xfrm>
          <a:prstGeom prst="rect">
            <a:avLst/>
          </a:prstGeom>
        </p:spPr>
        <p:txBody>
          <a:bodyPr wrap="square" lIns="0" tIns="0" rIns="0" bIns="0" rtlCol="0" anchor="t">
            <a:spAutoFit/>
          </a:bodyPr>
          <a:lstStyle/>
          <a:p>
            <a:pPr algn="l">
              <a:lnSpc>
                <a:spcPts val="4480"/>
              </a:lnSpc>
              <a:spcBef>
                <a:spcPct val="0"/>
              </a:spcBef>
            </a:pPr>
            <a:r>
              <a:rPr lang="en-US" sz="3200" dirty="0" err="1">
                <a:solidFill>
                  <a:srgbClr val="000000"/>
                </a:solidFill>
                <a:latin typeface="ZEN角ゴシックNEW"/>
                <a:ea typeface="ZEN角ゴシックNEW"/>
                <a:cs typeface="ZEN角ゴシックNEW"/>
                <a:sym typeface="ZEN角ゴシックNEW"/>
              </a:rPr>
              <a:t>田中太郎</a:t>
            </a:r>
            <a:endParaRPr lang="en-US" sz="3200" dirty="0">
              <a:solidFill>
                <a:srgbClr val="000000"/>
              </a:solidFill>
              <a:latin typeface="ZEN角ゴシックNEW"/>
              <a:ea typeface="ZEN角ゴシックNEW"/>
              <a:cs typeface="ZEN角ゴシックNEW"/>
              <a:sym typeface="ZEN角ゴシックNEW"/>
            </a:endParaRPr>
          </a:p>
        </p:txBody>
      </p:sp>
      <p:sp>
        <p:nvSpPr>
          <p:cNvPr id="10" name="TextBox 10"/>
          <p:cNvSpPr txBox="1"/>
          <p:nvPr/>
        </p:nvSpPr>
        <p:spPr>
          <a:xfrm>
            <a:off x="6579082" y="6217575"/>
            <a:ext cx="3174518" cy="528320"/>
          </a:xfrm>
          <a:prstGeom prst="rect">
            <a:avLst/>
          </a:prstGeom>
        </p:spPr>
        <p:txBody>
          <a:bodyPr wrap="square" lIns="0" tIns="0" rIns="0" bIns="0" rtlCol="0" anchor="t">
            <a:spAutoFit/>
          </a:bodyPr>
          <a:lstStyle/>
          <a:p>
            <a:pPr algn="l">
              <a:lnSpc>
                <a:spcPts val="4480"/>
              </a:lnSpc>
              <a:spcBef>
                <a:spcPct val="0"/>
              </a:spcBef>
            </a:pPr>
            <a:r>
              <a:rPr lang="en-US" sz="3200" dirty="0" err="1">
                <a:solidFill>
                  <a:srgbClr val="000000"/>
                </a:solidFill>
                <a:latin typeface="ZEN角ゴシックNEW"/>
                <a:ea typeface="ZEN角ゴシックNEW"/>
                <a:cs typeface="ZEN角ゴシックNEW"/>
                <a:sym typeface="ZEN角ゴシックNEW"/>
              </a:rPr>
              <a:t>佐藤由美子</a:t>
            </a:r>
            <a:endParaRPr lang="en-US" sz="3200" dirty="0">
              <a:solidFill>
                <a:srgbClr val="000000"/>
              </a:solidFill>
              <a:latin typeface="ZEN角ゴシックNEW"/>
              <a:ea typeface="ZEN角ゴシックNEW"/>
              <a:cs typeface="ZEN角ゴシックNEW"/>
              <a:sym typeface="ZEN角ゴシックNEW"/>
            </a:endParaRPr>
          </a:p>
        </p:txBody>
      </p:sp>
      <p:sp>
        <p:nvSpPr>
          <p:cNvPr id="11" name="TextBox 11"/>
          <p:cNvSpPr txBox="1"/>
          <p:nvPr/>
        </p:nvSpPr>
        <p:spPr>
          <a:xfrm>
            <a:off x="12129464" y="6217575"/>
            <a:ext cx="2539543" cy="528320"/>
          </a:xfrm>
          <a:prstGeom prst="rect">
            <a:avLst/>
          </a:prstGeom>
        </p:spPr>
        <p:txBody>
          <a:bodyPr wrap="square" lIns="0" tIns="0" rIns="0" bIns="0" rtlCol="0" anchor="t">
            <a:spAutoFit/>
          </a:bodyPr>
          <a:lstStyle/>
          <a:p>
            <a:pPr algn="l">
              <a:lnSpc>
                <a:spcPts val="4480"/>
              </a:lnSpc>
              <a:spcBef>
                <a:spcPct val="0"/>
              </a:spcBef>
            </a:pPr>
            <a:r>
              <a:rPr lang="en-US" sz="3200" dirty="0" err="1">
                <a:solidFill>
                  <a:srgbClr val="000000"/>
                </a:solidFill>
                <a:latin typeface="ZEN角ゴシックNEW"/>
                <a:ea typeface="ZEN角ゴシックNEW"/>
                <a:cs typeface="ZEN角ゴシックNEW"/>
                <a:sym typeface="ZEN角ゴシックNEW"/>
              </a:rPr>
              <a:t>高橋一郎</a:t>
            </a:r>
            <a:endParaRPr lang="en-US" sz="3200" dirty="0">
              <a:solidFill>
                <a:srgbClr val="000000"/>
              </a:solidFill>
              <a:latin typeface="ZEN角ゴシックNEW"/>
              <a:ea typeface="ZEN角ゴシックNEW"/>
              <a:cs typeface="ZEN角ゴシックNEW"/>
              <a:sym typeface="ZEN角ゴシックNEW"/>
            </a:endParaRPr>
          </a:p>
        </p:txBody>
      </p:sp>
      <p:sp>
        <p:nvSpPr>
          <p:cNvPr id="12" name="TextBox 12"/>
          <p:cNvSpPr txBox="1"/>
          <p:nvPr/>
        </p:nvSpPr>
        <p:spPr>
          <a:xfrm>
            <a:off x="1028700" y="6745895"/>
            <a:ext cx="1562100" cy="422274"/>
          </a:xfrm>
          <a:prstGeom prst="rect">
            <a:avLst/>
          </a:prstGeom>
        </p:spPr>
        <p:txBody>
          <a:bodyPr wrap="square" lIns="0" tIns="0" rIns="0" bIns="0" rtlCol="0" anchor="t">
            <a:spAutoFit/>
          </a:bodyPr>
          <a:lstStyle/>
          <a:p>
            <a:pPr algn="l">
              <a:lnSpc>
                <a:spcPts val="3500"/>
              </a:lnSpc>
              <a:spcBef>
                <a:spcPct val="0"/>
              </a:spcBef>
            </a:pPr>
            <a:r>
              <a:rPr lang="en-US" sz="2500" dirty="0" err="1">
                <a:solidFill>
                  <a:srgbClr val="000000"/>
                </a:solidFill>
                <a:latin typeface="ZEN角ゴシックNEW Bold"/>
                <a:ea typeface="ZEN角ゴシックNEW Bold"/>
                <a:cs typeface="ZEN角ゴシックNEW Bold"/>
                <a:sym typeface="ZEN角ゴシックNEW Bold"/>
              </a:rPr>
              <a:t>代表</a:t>
            </a:r>
            <a:endParaRPr lang="en-US" sz="2500" dirty="0">
              <a:solidFill>
                <a:srgbClr val="000000"/>
              </a:solidFill>
              <a:latin typeface="ZEN角ゴシックNEW Bold"/>
              <a:ea typeface="ZEN角ゴシックNEW Bold"/>
              <a:cs typeface="ZEN角ゴシックNEW Bold"/>
              <a:sym typeface="ZEN角ゴシックNEW Bold"/>
            </a:endParaRPr>
          </a:p>
        </p:txBody>
      </p:sp>
      <p:sp>
        <p:nvSpPr>
          <p:cNvPr id="13" name="TextBox 13"/>
          <p:cNvSpPr txBox="1"/>
          <p:nvPr/>
        </p:nvSpPr>
        <p:spPr>
          <a:xfrm>
            <a:off x="6579082" y="6745895"/>
            <a:ext cx="675010" cy="422274"/>
          </a:xfrm>
          <a:prstGeom prst="rect">
            <a:avLst/>
          </a:prstGeom>
        </p:spPr>
        <p:txBody>
          <a:bodyPr lIns="0" tIns="0" rIns="0" bIns="0" rtlCol="0" anchor="t">
            <a:spAutoFit/>
          </a:bodyPr>
          <a:lstStyle/>
          <a:p>
            <a:pPr algn="l">
              <a:lnSpc>
                <a:spcPts val="3500"/>
              </a:lnSpc>
              <a:spcBef>
                <a:spcPct val="0"/>
              </a:spcBef>
            </a:pPr>
            <a:r>
              <a:rPr lang="en-US" sz="2500">
                <a:solidFill>
                  <a:srgbClr val="000000"/>
                </a:solidFill>
                <a:latin typeface="ZEN角ゴシックNEW Bold"/>
                <a:ea typeface="ZEN角ゴシックNEW Bold"/>
                <a:cs typeface="ZEN角ゴシックNEW Bold"/>
                <a:sym typeface="ZEN角ゴシックNEW Bold"/>
              </a:rPr>
              <a:t>COO</a:t>
            </a:r>
          </a:p>
        </p:txBody>
      </p:sp>
      <p:sp>
        <p:nvSpPr>
          <p:cNvPr id="14" name="TextBox 14"/>
          <p:cNvSpPr txBox="1"/>
          <p:nvPr/>
        </p:nvSpPr>
        <p:spPr>
          <a:xfrm>
            <a:off x="12129464" y="6745895"/>
            <a:ext cx="623888" cy="422274"/>
          </a:xfrm>
          <a:prstGeom prst="rect">
            <a:avLst/>
          </a:prstGeom>
        </p:spPr>
        <p:txBody>
          <a:bodyPr lIns="0" tIns="0" rIns="0" bIns="0" rtlCol="0" anchor="t">
            <a:spAutoFit/>
          </a:bodyPr>
          <a:lstStyle/>
          <a:p>
            <a:pPr algn="l">
              <a:lnSpc>
                <a:spcPts val="3500"/>
              </a:lnSpc>
              <a:spcBef>
                <a:spcPct val="0"/>
              </a:spcBef>
            </a:pPr>
            <a:r>
              <a:rPr lang="en-US" sz="2500">
                <a:solidFill>
                  <a:srgbClr val="000000"/>
                </a:solidFill>
                <a:latin typeface="ZEN角ゴシックNEW Bold"/>
                <a:ea typeface="ZEN角ゴシックNEW Bold"/>
                <a:cs typeface="ZEN角ゴシックNEW Bold"/>
                <a:sym typeface="ZEN角ゴシックNEW Bold"/>
              </a:rPr>
              <a:t>CFO</a:t>
            </a:r>
          </a:p>
        </p:txBody>
      </p:sp>
      <p:sp>
        <p:nvSpPr>
          <p:cNvPr id="15" name="TextBox 15"/>
          <p:cNvSpPr txBox="1"/>
          <p:nvPr/>
        </p:nvSpPr>
        <p:spPr>
          <a:xfrm>
            <a:off x="1028700" y="7387244"/>
            <a:ext cx="5129836" cy="2652394"/>
          </a:xfrm>
          <a:prstGeom prst="rect">
            <a:avLst/>
          </a:prstGeom>
        </p:spPr>
        <p:txBody>
          <a:bodyPr lIns="0" tIns="0" rIns="0" bIns="0" rtlCol="0" anchor="t">
            <a:spAutoFit/>
          </a:bodyPr>
          <a:lstStyle/>
          <a:p>
            <a:pPr algn="l">
              <a:lnSpc>
                <a:spcPts val="2380"/>
              </a:lnSpc>
            </a:pPr>
            <a:r>
              <a:rPr lang="en-US" sz="1700" dirty="0">
                <a:solidFill>
                  <a:srgbClr val="000000"/>
                </a:solidFill>
                <a:latin typeface="ZEN角ゴシックNEW"/>
                <a:ea typeface="ZEN角ゴシックNEW"/>
                <a:cs typeface="ZEN角ゴシックNEW"/>
                <a:sym typeface="ZEN角ゴシックNEW"/>
              </a:rPr>
              <a:t>製薬会社の経営企画部門でフルタイム勤務していたが、家族の病気をきっかけに働き方や妻との関係を見直そうと製薬会社を退職し、ベンチャー企業に転職。</a:t>
            </a:r>
          </a:p>
          <a:p>
            <a:pPr algn="l">
              <a:lnSpc>
                <a:spcPts val="2380"/>
              </a:lnSpc>
            </a:pPr>
            <a:r>
              <a:rPr lang="en-US" sz="1700" dirty="0" err="1">
                <a:solidFill>
                  <a:srgbClr val="000000"/>
                </a:solidFill>
                <a:latin typeface="ZEN角ゴシックNEW"/>
                <a:ea typeface="ZEN角ゴシックNEW"/>
                <a:cs typeface="ZEN角ゴシックNEW"/>
                <a:sym typeface="ZEN角ゴシックNEW"/>
              </a:rPr>
              <a:t>その後</a:t>
            </a:r>
            <a:r>
              <a:rPr lang="en-US" sz="1700" dirty="0">
                <a:solidFill>
                  <a:srgbClr val="000000"/>
                </a:solidFill>
                <a:latin typeface="ZEN角ゴシックNEW"/>
                <a:ea typeface="ZEN角ゴシックNEW"/>
                <a:cs typeface="ZEN角ゴシックNEW"/>
                <a:sym typeface="ZEN角ゴシックNEW"/>
              </a:rPr>
              <a:t>、「</a:t>
            </a:r>
            <a:r>
              <a:rPr lang="en-US" sz="1700" dirty="0" err="1">
                <a:solidFill>
                  <a:srgbClr val="000000"/>
                </a:solidFill>
                <a:latin typeface="ZEN角ゴシックNEW"/>
                <a:ea typeface="ZEN角ゴシックNEW"/>
                <a:cs typeface="ZEN角ゴシックNEW"/>
                <a:sym typeface="ZEN角ゴシックNEW"/>
              </a:rPr>
              <a:t>自然の中ではたらく」をテーマに活動する団体、Kantoor</a:t>
            </a:r>
            <a:r>
              <a:rPr lang="en-US" sz="1700" dirty="0">
                <a:solidFill>
                  <a:srgbClr val="000000"/>
                </a:solidFill>
                <a:latin typeface="ZEN角ゴシックNEW"/>
                <a:ea typeface="ZEN角ゴシックNEW"/>
                <a:cs typeface="ZEN角ゴシックNEW"/>
                <a:sym typeface="ZEN角ゴシックNEW"/>
              </a:rPr>
              <a:t> Karavaan（カンターキャラバン）と出会い、2017年、キャンピングトレーラーを利用した移動型オフィス事業を立ち上げる。</a:t>
            </a:r>
          </a:p>
          <a:p>
            <a:pPr algn="l">
              <a:lnSpc>
                <a:spcPts val="2380"/>
              </a:lnSpc>
              <a:spcBef>
                <a:spcPct val="0"/>
              </a:spcBef>
            </a:pPr>
            <a:endParaRPr lang="en-US" sz="1700" dirty="0">
              <a:solidFill>
                <a:srgbClr val="000000"/>
              </a:solidFill>
              <a:latin typeface="ZEN角ゴシックNEW"/>
              <a:ea typeface="ZEN角ゴシックNEW"/>
              <a:cs typeface="ZEN角ゴシックNEW"/>
              <a:sym typeface="ZEN角ゴシックNEW"/>
            </a:endParaRPr>
          </a:p>
        </p:txBody>
      </p:sp>
      <p:sp>
        <p:nvSpPr>
          <p:cNvPr id="16" name="TextBox 16"/>
          <p:cNvSpPr txBox="1"/>
          <p:nvPr/>
        </p:nvSpPr>
        <p:spPr>
          <a:xfrm>
            <a:off x="6579082" y="7387244"/>
            <a:ext cx="5129836" cy="2061844"/>
          </a:xfrm>
          <a:prstGeom prst="rect">
            <a:avLst/>
          </a:prstGeom>
        </p:spPr>
        <p:txBody>
          <a:bodyPr lIns="0" tIns="0" rIns="0" bIns="0" rtlCol="0" anchor="t">
            <a:spAutoFit/>
          </a:bodyPr>
          <a:lstStyle/>
          <a:p>
            <a:pPr algn="l">
              <a:lnSpc>
                <a:spcPts val="2380"/>
              </a:lnSpc>
            </a:pPr>
            <a:r>
              <a:rPr lang="en-US" sz="1700">
                <a:solidFill>
                  <a:srgbClr val="000000"/>
                </a:solidFill>
                <a:latin typeface="ZEN角ゴシックNEW"/>
                <a:ea typeface="ZEN角ゴシックNEW"/>
                <a:cs typeface="ZEN角ゴシックNEW"/>
                <a:sym typeface="ZEN角ゴシックNEW"/>
              </a:rPr>
              <a:t>大学卒業後、中小企業向けコンサルティングファーム、XXX株式会社に入社。中小企業の人材育成の仕組みづくり、教育制度の構築に携わる。教育制度の一環として、社会人向けの研修を実施するほか、コンサルタントとしてオペレーション業務の改善や行動指針作成を支援。</a:t>
            </a:r>
          </a:p>
          <a:p>
            <a:pPr algn="l">
              <a:lnSpc>
                <a:spcPts val="2380"/>
              </a:lnSpc>
              <a:spcBef>
                <a:spcPct val="0"/>
              </a:spcBef>
            </a:pPr>
            <a:endParaRPr lang="en-US" sz="1700">
              <a:solidFill>
                <a:srgbClr val="000000"/>
              </a:solidFill>
              <a:latin typeface="ZEN角ゴシックNEW"/>
              <a:ea typeface="ZEN角ゴシックNEW"/>
              <a:cs typeface="ZEN角ゴシックNEW"/>
              <a:sym typeface="ZEN角ゴシックNEW"/>
            </a:endParaRPr>
          </a:p>
        </p:txBody>
      </p:sp>
      <p:sp>
        <p:nvSpPr>
          <p:cNvPr id="17" name="TextBox 17"/>
          <p:cNvSpPr txBox="1"/>
          <p:nvPr/>
        </p:nvSpPr>
        <p:spPr>
          <a:xfrm>
            <a:off x="12128018" y="7387244"/>
            <a:ext cx="5129836" cy="2061844"/>
          </a:xfrm>
          <a:prstGeom prst="rect">
            <a:avLst/>
          </a:prstGeom>
        </p:spPr>
        <p:txBody>
          <a:bodyPr lIns="0" tIns="0" rIns="0" bIns="0" rtlCol="0" anchor="t">
            <a:spAutoFit/>
          </a:bodyPr>
          <a:lstStyle/>
          <a:p>
            <a:pPr algn="l">
              <a:lnSpc>
                <a:spcPts val="2380"/>
              </a:lnSpc>
            </a:pPr>
            <a:r>
              <a:rPr lang="en-US" sz="1700">
                <a:solidFill>
                  <a:srgbClr val="000000"/>
                </a:solidFill>
                <a:latin typeface="ZEN角ゴシックNEW"/>
                <a:ea typeface="ZEN角ゴシックNEW"/>
                <a:cs typeface="ZEN角ゴシックNEW"/>
                <a:sym typeface="ZEN角ゴシックNEW"/>
              </a:rPr>
              <a:t>2006年3月NN大学院経済学研究科修了。2006年4月株式会社XX銀行入行。XX銀行では、M&amp;A、プロジェクトファイナンス及びファンド投資業務等に従事する。また、プライベートでは経済や金融に関する勉強会を実施する。日本証券アナリスト協会検定会員（CMA®）。</a:t>
            </a:r>
          </a:p>
          <a:p>
            <a:pPr algn="l">
              <a:lnSpc>
                <a:spcPts val="2380"/>
              </a:lnSpc>
              <a:spcBef>
                <a:spcPct val="0"/>
              </a:spcBef>
            </a:pPr>
            <a:endParaRPr lang="en-US" sz="1700">
              <a:solidFill>
                <a:srgbClr val="000000"/>
              </a:solidFill>
              <a:latin typeface="ZEN角ゴシックNEW"/>
              <a:ea typeface="ZEN角ゴシックNEW"/>
              <a:cs typeface="ZEN角ゴシックNEW"/>
              <a:sym typeface="ZEN角ゴシックNEW"/>
            </a:endParaRPr>
          </a:p>
        </p:txBody>
      </p:sp>
      <p:grpSp>
        <p:nvGrpSpPr>
          <p:cNvPr id="18" name="Group 18"/>
          <p:cNvGrpSpPr/>
          <p:nvPr/>
        </p:nvGrpSpPr>
        <p:grpSpPr>
          <a:xfrm>
            <a:off x="15108868" y="9218563"/>
            <a:ext cx="3179132" cy="1068437"/>
            <a:chOff x="0" y="0"/>
            <a:chExt cx="3014288" cy="1013037"/>
          </a:xfrm>
        </p:grpSpPr>
        <p:sp>
          <p:nvSpPr>
            <p:cNvPr id="19" name="Freeform 19"/>
            <p:cNvSpPr/>
            <p:nvPr/>
          </p:nvSpPr>
          <p:spPr>
            <a:xfrm>
              <a:off x="0" y="0"/>
              <a:ext cx="3014276" cy="1013036"/>
            </a:xfrm>
            <a:custGeom>
              <a:avLst/>
              <a:gdLst/>
              <a:ahLst/>
              <a:cxnLst/>
              <a:rect l="l" t="t" r="r" b="b"/>
              <a:pathLst>
                <a:path w="3014276" h="1013036">
                  <a:moveTo>
                    <a:pt x="0" y="0"/>
                  </a:moveTo>
                  <a:lnTo>
                    <a:pt x="3014276" y="0"/>
                  </a:lnTo>
                  <a:lnTo>
                    <a:pt x="3014276" y="1013036"/>
                  </a:lnTo>
                  <a:lnTo>
                    <a:pt x="0" y="1013036"/>
                  </a:lnTo>
                  <a:close/>
                </a:path>
              </a:pathLst>
            </a:custGeom>
            <a:solidFill>
              <a:srgbClr val="FF0000"/>
            </a:solidFill>
          </p:spPr>
          <p:txBody>
            <a:bodyPr/>
            <a:lstStyle/>
            <a:p>
              <a:endParaRPr lang="ja-JP" altLang="en-US"/>
            </a:p>
          </p:txBody>
        </p:sp>
        <p:sp>
          <p:nvSpPr>
            <p:cNvPr id="20" name="TextBox 20"/>
            <p:cNvSpPr txBox="1"/>
            <p:nvPr/>
          </p:nvSpPr>
          <p:spPr>
            <a:xfrm>
              <a:off x="0" y="-28575"/>
              <a:ext cx="3014288" cy="1041612"/>
            </a:xfrm>
            <a:prstGeom prst="rect">
              <a:avLst/>
            </a:prstGeom>
          </p:spPr>
          <p:txBody>
            <a:bodyPr lIns="71438" tIns="71438" rIns="71438" bIns="71438" rtlCol="0" anchor="ctr"/>
            <a:lstStyle/>
            <a:p>
              <a:pPr algn="ctr">
                <a:lnSpc>
                  <a:spcPts val="6720"/>
                </a:lnSpc>
              </a:pPr>
              <a:r>
                <a:rPr lang="en-US" sz="5600">
                  <a:solidFill>
                    <a:srgbClr val="FFFFFF"/>
                  </a:solidFill>
                  <a:latin typeface="FB Avtipus"/>
                  <a:ea typeface="FB Avtipus"/>
                  <a:cs typeface="FB Avtipus"/>
                  <a:sym typeface="FB Avtipus"/>
                </a:rPr>
                <a:t>Sample</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1038225"/>
            <a:ext cx="16571231" cy="962025"/>
          </a:xfrm>
          <a:prstGeom prst="rect">
            <a:avLst/>
          </a:prstGeom>
        </p:spPr>
        <p:txBody>
          <a:bodyPr lIns="0" tIns="0" rIns="0" bIns="0" rtlCol="0" anchor="t">
            <a:spAutoFit/>
          </a:bodyPr>
          <a:lstStyle/>
          <a:p>
            <a:pPr algn="l">
              <a:lnSpc>
                <a:spcPts val="7680"/>
              </a:lnSpc>
            </a:pPr>
            <a:r>
              <a:rPr lang="en-US" sz="6400">
                <a:solidFill>
                  <a:srgbClr val="000000"/>
                </a:solidFill>
                <a:latin typeface="ZEN角ゴシックNEW Medium"/>
                <a:ea typeface="ZEN角ゴシックNEW Medium"/>
                <a:cs typeface="ZEN角ゴシックNEW Medium"/>
                <a:sym typeface="ZEN角ゴシックNEW Medium"/>
              </a:rPr>
              <a:t>これまでの活動内容</a:t>
            </a:r>
          </a:p>
        </p:txBody>
      </p:sp>
      <p:sp>
        <p:nvSpPr>
          <p:cNvPr id="3" name="TextBox 3"/>
          <p:cNvSpPr txBox="1"/>
          <p:nvPr/>
        </p:nvSpPr>
        <p:spPr>
          <a:xfrm>
            <a:off x="1028700" y="2171303"/>
            <a:ext cx="17704163" cy="476250"/>
          </a:xfrm>
          <a:prstGeom prst="rect">
            <a:avLst/>
          </a:prstGeom>
        </p:spPr>
        <p:txBody>
          <a:bodyPr lIns="0" tIns="0" rIns="0" bIns="0" rtlCol="0" anchor="t">
            <a:spAutoFit/>
          </a:bodyPr>
          <a:lstStyle/>
          <a:p>
            <a:pPr algn="l">
              <a:lnSpc>
                <a:spcPts val="3840"/>
              </a:lnSpc>
            </a:pPr>
            <a:r>
              <a:rPr lang="en-US" sz="3200">
                <a:solidFill>
                  <a:srgbClr val="000000"/>
                </a:solidFill>
                <a:latin typeface="ZEN角ゴシックNEW"/>
                <a:ea typeface="ZEN角ゴシックNEW"/>
                <a:cs typeface="ZEN角ゴシックNEW"/>
                <a:sym typeface="ZEN角ゴシックNEW"/>
              </a:rPr>
              <a:t>複数の顧客セグメントに対し、実際にサービスをご利用いただくことで価値の検証を行った。</a:t>
            </a:r>
          </a:p>
        </p:txBody>
      </p:sp>
      <p:sp>
        <p:nvSpPr>
          <p:cNvPr id="4" name="TextBox 4"/>
          <p:cNvSpPr txBox="1"/>
          <p:nvPr/>
        </p:nvSpPr>
        <p:spPr>
          <a:xfrm>
            <a:off x="1028700" y="6129980"/>
            <a:ext cx="16230600" cy="3411854"/>
          </a:xfrm>
          <a:prstGeom prst="rect">
            <a:avLst/>
          </a:prstGeom>
        </p:spPr>
        <p:txBody>
          <a:bodyPr lIns="0" tIns="0" rIns="0" bIns="0" rtlCol="0" anchor="t">
            <a:spAutoFit/>
          </a:bodyPr>
          <a:lstStyle/>
          <a:p>
            <a:pPr algn="l">
              <a:lnSpc>
                <a:spcPts val="2760"/>
              </a:lnSpc>
            </a:pPr>
            <a:r>
              <a:rPr lang="en-US" sz="2000">
                <a:solidFill>
                  <a:srgbClr val="000000"/>
                </a:solidFill>
                <a:latin typeface="ZEN角ゴシックNEW"/>
                <a:ea typeface="ZEN角ゴシックNEW"/>
                <a:cs typeface="ZEN角ゴシックNEW"/>
                <a:sym typeface="ZEN角ゴシックNEW"/>
              </a:rPr>
              <a:t>■トレーラーの可能性</a:t>
            </a:r>
          </a:p>
          <a:p>
            <a:pPr algn="l">
              <a:lnSpc>
                <a:spcPts val="2760"/>
              </a:lnSpc>
            </a:pPr>
            <a:r>
              <a:rPr lang="en-US" sz="2000">
                <a:solidFill>
                  <a:srgbClr val="000000"/>
                </a:solidFill>
                <a:latin typeface="ZEN角ゴシックNEW"/>
                <a:ea typeface="ZEN角ゴシックNEW"/>
                <a:cs typeface="ZEN角ゴシックNEW"/>
                <a:sym typeface="ZEN角ゴシックNEW"/>
              </a:rPr>
              <a:t>・風、雨、日差しにより一日中テントでの作業はほぼ不可能ということが判明。一日仕事をした人は100%が「トレーラーが必須」と回答。</a:t>
            </a:r>
          </a:p>
          <a:p>
            <a:pPr algn="l">
              <a:lnSpc>
                <a:spcPts val="2760"/>
              </a:lnSpc>
            </a:pPr>
            <a:r>
              <a:rPr lang="en-US" sz="2000">
                <a:solidFill>
                  <a:srgbClr val="000000"/>
                </a:solidFill>
                <a:latin typeface="ZEN角ゴシックNEW"/>
                <a:ea typeface="ZEN角ゴシックNEW"/>
                <a:cs typeface="ZEN角ゴシックNEW"/>
                <a:sym typeface="ZEN角ゴシックNEW"/>
              </a:rPr>
              <a:t>・「外よりトレーラーの中のほうが快適で意外」という声多数。体験して初めてトレーラーの価値を意識してもらえる状況。</a:t>
            </a:r>
          </a:p>
          <a:p>
            <a:pPr algn="l">
              <a:lnSpc>
                <a:spcPts val="2760"/>
              </a:lnSpc>
            </a:pPr>
            <a:r>
              <a:rPr lang="en-US" sz="2000">
                <a:solidFill>
                  <a:srgbClr val="000000"/>
                </a:solidFill>
                <a:latin typeface="ZEN角ゴシックNEW"/>
                <a:ea typeface="ZEN角ゴシックNEW"/>
                <a:cs typeface="ZEN角ゴシックNEW"/>
                <a:sym typeface="ZEN角ゴシックNEW"/>
              </a:rPr>
              <a:t>■環境設定</a:t>
            </a:r>
          </a:p>
          <a:p>
            <a:pPr algn="l">
              <a:lnSpc>
                <a:spcPts val="2760"/>
              </a:lnSpc>
            </a:pPr>
            <a:r>
              <a:rPr lang="en-US" sz="2000">
                <a:solidFill>
                  <a:srgbClr val="000000"/>
                </a:solidFill>
                <a:latin typeface="ZEN角ゴシックNEW"/>
                <a:ea typeface="ZEN角ゴシックNEW"/>
                <a:cs typeface="ZEN角ゴシックNEW"/>
                <a:sym typeface="ZEN角ゴシックNEW"/>
              </a:rPr>
              <a:t>・トレーラー本体の洗練さ不足：テンションのあがるおしゃれカフェ感を求める人が多い。自然がよいが虫は嫌、という「整備された自然」を求める人多数。</a:t>
            </a:r>
          </a:p>
          <a:p>
            <a:pPr algn="l">
              <a:lnSpc>
                <a:spcPts val="2760"/>
              </a:lnSpc>
            </a:pPr>
            <a:r>
              <a:rPr lang="en-US" sz="2000">
                <a:solidFill>
                  <a:srgbClr val="000000"/>
                </a:solidFill>
                <a:latin typeface="ZEN角ゴシックNEW"/>
                <a:ea typeface="ZEN角ゴシックNEW"/>
                <a:cs typeface="ZEN角ゴシックNEW"/>
                <a:sym typeface="ZEN角ゴシックNEW"/>
              </a:rPr>
              <a:t>・トレーラーまわりの自然環境：「田舎っぽい」印象。小川や湖などの水のある環境を求める人、距離があるならもっと絶景でやってほしいという人が多い。</a:t>
            </a:r>
          </a:p>
          <a:p>
            <a:pPr algn="l">
              <a:lnSpc>
                <a:spcPts val="2760"/>
              </a:lnSpc>
            </a:pPr>
            <a:r>
              <a:rPr lang="en-US" sz="2000">
                <a:solidFill>
                  <a:srgbClr val="000000"/>
                </a:solidFill>
                <a:latin typeface="ZEN角ゴシックNEW"/>
                <a:ea typeface="ZEN角ゴシックNEW"/>
                <a:cs typeface="ZEN角ゴシックNEW"/>
                <a:sym typeface="ZEN角ゴシックNEW"/>
              </a:rPr>
              <a:t>■想定される利用頻度</a:t>
            </a:r>
          </a:p>
          <a:p>
            <a:pPr algn="l">
              <a:lnSpc>
                <a:spcPts val="2760"/>
              </a:lnSpc>
            </a:pPr>
            <a:r>
              <a:rPr lang="en-US" sz="2000">
                <a:solidFill>
                  <a:srgbClr val="000000"/>
                </a:solidFill>
                <a:latin typeface="ZEN角ゴシックNEW"/>
                <a:ea typeface="ZEN角ゴシックNEW"/>
                <a:cs typeface="ZEN角ゴシックNEW"/>
                <a:sym typeface="ZEN角ゴシックNEW"/>
              </a:rPr>
              <a:t>・数ヶ月に一回、1日4~5時間程度(距離が近ければ月一回以上参加したいとのこと)</a:t>
            </a:r>
          </a:p>
        </p:txBody>
      </p:sp>
      <p:graphicFrame>
        <p:nvGraphicFramePr>
          <p:cNvPr id="5" name="Table 5"/>
          <p:cNvGraphicFramePr>
            <a:graphicFrameLocks noGrp="1"/>
          </p:cNvGraphicFramePr>
          <p:nvPr/>
        </p:nvGraphicFramePr>
        <p:xfrm>
          <a:off x="1028700" y="2896430"/>
          <a:ext cx="16609218" cy="4237382"/>
        </p:xfrm>
        <a:graphic>
          <a:graphicData uri="http://schemas.openxmlformats.org/drawingml/2006/table">
            <a:tbl>
              <a:tblPr/>
              <a:tblGrid>
                <a:gridCol w="3850159">
                  <a:extLst>
                    <a:ext uri="{9D8B030D-6E8A-4147-A177-3AD203B41FA5}">
                      <a16:colId xmlns:a16="http://schemas.microsoft.com/office/drawing/2014/main" val="20000"/>
                    </a:ext>
                  </a:extLst>
                </a:gridCol>
                <a:gridCol w="7222653">
                  <a:extLst>
                    <a:ext uri="{9D8B030D-6E8A-4147-A177-3AD203B41FA5}">
                      <a16:colId xmlns:a16="http://schemas.microsoft.com/office/drawing/2014/main" val="20001"/>
                    </a:ext>
                  </a:extLst>
                </a:gridCol>
                <a:gridCol w="5536406">
                  <a:extLst>
                    <a:ext uri="{9D8B030D-6E8A-4147-A177-3AD203B41FA5}">
                      <a16:colId xmlns:a16="http://schemas.microsoft.com/office/drawing/2014/main" val="20002"/>
                    </a:ext>
                  </a:extLst>
                </a:gridCol>
              </a:tblGrid>
              <a:tr h="775622">
                <a:tc>
                  <a:txBody>
                    <a:bodyPr/>
                    <a:lstStyle/>
                    <a:p>
                      <a:pPr algn="l">
                        <a:lnSpc>
                          <a:spcPts val="1619"/>
                        </a:lnSpc>
                        <a:defRPr/>
                      </a:pPr>
                      <a:r>
                        <a:rPr lang="en-US" sz="1349">
                          <a:solidFill>
                            <a:srgbClr val="000000"/>
                          </a:solidFill>
                          <a:latin typeface="Arimo Bold"/>
                          <a:ea typeface="Arimo Bold"/>
                          <a:cs typeface="Arimo Bold"/>
                          <a:sym typeface="Arimo Bold"/>
                        </a:rPr>
                        <a:t>対象者/結果</a:t>
                      </a:r>
                      <a:endParaRPr lang="en-US" sz="1100"/>
                    </a:p>
                  </a:txBody>
                  <a:tcPr marL="128602" marR="128602" marT="128602" marB="128602" anchor="ctr">
                    <a:lnL w="18836" cap="flat" cmpd="sng" algn="ctr">
                      <a:solidFill>
                        <a:srgbClr val="000000"/>
                      </a:solidFill>
                      <a:prstDash val="solid"/>
                      <a:round/>
                      <a:headEnd type="none" w="med" len="med"/>
                      <a:tailEnd type="none" w="med" len="med"/>
                    </a:lnL>
                    <a:lnR w="18836" cap="flat" cmpd="sng" algn="ctr">
                      <a:solidFill>
                        <a:srgbClr val="000000"/>
                      </a:solidFill>
                      <a:prstDash val="dash"/>
                      <a:round/>
                      <a:headEnd type="none" w="med" len="med"/>
                      <a:tailEnd type="none" w="med" len="med"/>
                    </a:lnR>
                    <a:lnT w="18836" cap="flat" cmpd="sng" algn="ctr">
                      <a:solidFill>
                        <a:srgbClr val="000000"/>
                      </a:solidFill>
                      <a:prstDash val="solid"/>
                      <a:round/>
                      <a:headEnd type="none" w="med" len="med"/>
                      <a:tailEnd type="none" w="med" len="med"/>
                    </a:lnT>
                    <a:lnB w="18836" cap="flat" cmpd="sng" algn="ctr">
                      <a:solidFill>
                        <a:srgbClr val="000000"/>
                      </a:solidFill>
                      <a:prstDash val="dash"/>
                      <a:round/>
                      <a:headEnd type="none" w="med" len="med"/>
                      <a:tailEnd type="none" w="med" len="med"/>
                    </a:lnB>
                    <a:solidFill>
                      <a:srgbClr val="DDEAF6"/>
                    </a:solidFill>
                  </a:tcPr>
                </a:tc>
                <a:tc>
                  <a:txBody>
                    <a:bodyPr/>
                    <a:lstStyle/>
                    <a:p>
                      <a:pPr algn="l">
                        <a:lnSpc>
                          <a:spcPts val="1619"/>
                        </a:lnSpc>
                        <a:defRPr/>
                      </a:pPr>
                      <a:r>
                        <a:rPr lang="en-US" sz="1349">
                          <a:solidFill>
                            <a:srgbClr val="000000"/>
                          </a:solidFill>
                          <a:latin typeface="Arimo Bold"/>
                          <a:ea typeface="Arimo Bold"/>
                          <a:cs typeface="Arimo Bold"/>
                          <a:sym typeface="Arimo Bold"/>
                        </a:rPr>
                        <a:t>アクティブ系</a:t>
                      </a:r>
                      <a:endParaRPr lang="en-US" sz="1100"/>
                    </a:p>
                    <a:p>
                      <a:pPr algn="l">
                        <a:lnSpc>
                          <a:spcPts val="1619"/>
                        </a:lnSpc>
                      </a:pPr>
                      <a:r>
                        <a:rPr lang="en-US" sz="1349">
                          <a:solidFill>
                            <a:srgbClr val="000000"/>
                          </a:solidFill>
                          <a:latin typeface="Arimo Bold"/>
                          <a:ea typeface="Arimo Bold"/>
                          <a:cs typeface="Arimo Bold"/>
                          <a:sym typeface="Arimo Bold"/>
                        </a:rPr>
                        <a:t>例)フリーランス、マネージャー</a:t>
                      </a:r>
                    </a:p>
                  </a:txBody>
                  <a:tcPr marL="128602" marR="128602" marT="128602" marB="128602" anchor="ctr">
                    <a:lnL w="18836" cap="flat" cmpd="sng" algn="ctr">
                      <a:solidFill>
                        <a:srgbClr val="000000"/>
                      </a:solidFill>
                      <a:prstDash val="dash"/>
                      <a:round/>
                      <a:headEnd type="none" w="med" len="med"/>
                      <a:tailEnd type="none" w="med" len="med"/>
                    </a:lnL>
                    <a:lnR w="18836" cap="flat" cmpd="sng" algn="ctr">
                      <a:solidFill>
                        <a:srgbClr val="000000"/>
                      </a:solidFill>
                      <a:prstDash val="dash"/>
                      <a:round/>
                      <a:headEnd type="none" w="med" len="med"/>
                      <a:tailEnd type="none" w="med" len="med"/>
                    </a:lnR>
                    <a:lnT w="18836" cap="flat" cmpd="sng" algn="ctr">
                      <a:solidFill>
                        <a:srgbClr val="000000"/>
                      </a:solidFill>
                      <a:prstDash val="solid"/>
                      <a:round/>
                      <a:headEnd type="none" w="med" len="med"/>
                      <a:tailEnd type="none" w="med" len="med"/>
                    </a:lnT>
                    <a:lnB w="18836" cap="flat" cmpd="sng" algn="ctr">
                      <a:solidFill>
                        <a:srgbClr val="000000"/>
                      </a:solidFill>
                      <a:prstDash val="dash"/>
                      <a:round/>
                      <a:headEnd type="none" w="med" len="med"/>
                      <a:tailEnd type="none" w="med" len="med"/>
                    </a:lnB>
                    <a:solidFill>
                      <a:srgbClr val="DDEAF6"/>
                    </a:solidFill>
                  </a:tcPr>
                </a:tc>
                <a:tc>
                  <a:txBody>
                    <a:bodyPr/>
                    <a:lstStyle/>
                    <a:p>
                      <a:pPr algn="l">
                        <a:lnSpc>
                          <a:spcPts val="1619"/>
                        </a:lnSpc>
                        <a:defRPr/>
                      </a:pPr>
                      <a:r>
                        <a:rPr lang="en-US" sz="1349">
                          <a:solidFill>
                            <a:srgbClr val="000000"/>
                          </a:solidFill>
                          <a:latin typeface="Arimo Bold"/>
                          <a:ea typeface="Arimo Bold"/>
                          <a:cs typeface="Arimo Bold"/>
                          <a:sym typeface="Arimo Bold"/>
                        </a:rPr>
                        <a:t>パッシブ系</a:t>
                      </a:r>
                      <a:endParaRPr lang="en-US" sz="1100"/>
                    </a:p>
                    <a:p>
                      <a:pPr algn="l">
                        <a:lnSpc>
                          <a:spcPts val="1619"/>
                        </a:lnSpc>
                      </a:pPr>
                      <a:r>
                        <a:rPr lang="en-US" sz="1349">
                          <a:solidFill>
                            <a:srgbClr val="000000"/>
                          </a:solidFill>
                          <a:latin typeface="Arimo Bold"/>
                          <a:ea typeface="Arimo Bold"/>
                          <a:cs typeface="Arimo Bold"/>
                          <a:sym typeface="Arimo Bold"/>
                        </a:rPr>
                        <a:t>例)大企業サラリーマン</a:t>
                      </a:r>
                    </a:p>
                  </a:txBody>
                  <a:tcPr marL="128602" marR="128602" marT="128602" marB="128602" anchor="ctr">
                    <a:lnL w="18836" cap="flat" cmpd="sng" algn="ctr">
                      <a:solidFill>
                        <a:srgbClr val="000000"/>
                      </a:solidFill>
                      <a:prstDash val="dash"/>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solid"/>
                      <a:round/>
                      <a:headEnd type="none" w="med" len="med"/>
                      <a:tailEnd type="none" w="med" len="med"/>
                    </a:lnT>
                    <a:lnB w="18836" cap="flat" cmpd="sng" algn="ctr">
                      <a:solidFill>
                        <a:srgbClr val="000000"/>
                      </a:solidFill>
                      <a:prstDash val="dash"/>
                      <a:round/>
                      <a:headEnd type="none" w="med" len="med"/>
                      <a:tailEnd type="none" w="med" len="med"/>
                    </a:lnB>
                    <a:solidFill>
                      <a:srgbClr val="DDEAF6"/>
                    </a:solidFill>
                  </a:tcPr>
                </a:tc>
                <a:extLst>
                  <a:ext uri="{0D108BD9-81ED-4DB2-BD59-A6C34878D82A}">
                    <a16:rowId xmlns:a16="http://schemas.microsoft.com/office/drawing/2014/main" val="10000"/>
                  </a:ext>
                </a:extLst>
              </a:tr>
              <a:tr h="1910516">
                <a:tc>
                  <a:txBody>
                    <a:bodyPr/>
                    <a:lstStyle/>
                    <a:p>
                      <a:pPr algn="l">
                        <a:lnSpc>
                          <a:spcPts val="1619"/>
                        </a:lnSpc>
                        <a:defRPr/>
                      </a:pPr>
                      <a:r>
                        <a:rPr lang="en-US" sz="1349">
                          <a:solidFill>
                            <a:srgbClr val="000000"/>
                          </a:solidFill>
                          <a:latin typeface="Arimo"/>
                          <a:ea typeface="Arimo"/>
                          <a:cs typeface="Arimo"/>
                          <a:sym typeface="Arimo"/>
                        </a:rPr>
                        <a:t>Good</a:t>
                      </a:r>
                      <a:endParaRPr lang="en-US" sz="1100"/>
                    </a:p>
                  </a:txBody>
                  <a:tcPr marL="128602" marR="128602" marT="128602" marB="128602" anchor="ctr">
                    <a:lnL w="18836" cap="flat" cmpd="sng" algn="ctr">
                      <a:solidFill>
                        <a:srgbClr val="000000"/>
                      </a:solidFill>
                      <a:prstDash val="solid"/>
                      <a:round/>
                      <a:headEnd type="none" w="med" len="med"/>
                      <a:tailEnd type="none" w="med" len="med"/>
                    </a:lnL>
                    <a:lnR w="18836" cap="flat" cmpd="sng" algn="ctr">
                      <a:solidFill>
                        <a:srgbClr val="000000"/>
                      </a:solidFill>
                      <a:prstDash val="dash"/>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F2F2F2"/>
                    </a:solidFill>
                  </a:tcPr>
                </a:tc>
                <a:tc>
                  <a:txBody>
                    <a:bodyPr/>
                    <a:lstStyle/>
                    <a:p>
                      <a:pPr algn="l">
                        <a:lnSpc>
                          <a:spcPts val="1619"/>
                        </a:lnSpc>
                        <a:defRPr/>
                      </a:pPr>
                      <a:r>
                        <a:rPr lang="en-US" sz="1349">
                          <a:solidFill>
                            <a:srgbClr val="000000"/>
                          </a:solidFill>
                          <a:latin typeface="Arimo"/>
                          <a:ea typeface="Arimo"/>
                          <a:cs typeface="Arimo"/>
                          <a:sym typeface="Arimo"/>
                        </a:rPr>
                        <a:t>・アイディア出しにつかうのに良い</a:t>
                      </a:r>
                      <a:endParaRPr lang="en-US" sz="1100"/>
                    </a:p>
                    <a:p>
                      <a:pPr algn="l">
                        <a:lnSpc>
                          <a:spcPts val="1619"/>
                        </a:lnSpc>
                      </a:pPr>
                      <a:r>
                        <a:rPr lang="en-US" sz="1349">
                          <a:solidFill>
                            <a:srgbClr val="000000"/>
                          </a:solidFill>
                          <a:latin typeface="Arimo"/>
                          <a:ea typeface="Arimo"/>
                          <a:cs typeface="Arimo"/>
                          <a:sym typeface="Arimo"/>
                        </a:rPr>
                        <a:t>・充実した内省の時間</a:t>
                      </a:r>
                    </a:p>
                    <a:p>
                      <a:pPr algn="l">
                        <a:lnSpc>
                          <a:spcPts val="1619"/>
                        </a:lnSpc>
                      </a:pPr>
                      <a:r>
                        <a:rPr lang="en-US" sz="1349">
                          <a:solidFill>
                            <a:srgbClr val="000000"/>
                          </a:solidFill>
                          <a:latin typeface="Arimo"/>
                          <a:ea typeface="Arimo"/>
                          <a:cs typeface="Arimo"/>
                          <a:sym typeface="Arimo"/>
                        </a:rPr>
                        <a:t>・狭いからこその集中感</a:t>
                      </a:r>
                    </a:p>
                    <a:p>
                      <a:pPr algn="l">
                        <a:lnSpc>
                          <a:spcPts val="1619"/>
                        </a:lnSpc>
                      </a:pPr>
                      <a:r>
                        <a:rPr lang="en-US" sz="1349">
                          <a:solidFill>
                            <a:srgbClr val="000000"/>
                          </a:solidFill>
                          <a:latin typeface="Arimo"/>
                          <a:ea typeface="Arimo"/>
                          <a:cs typeface="Arimo"/>
                          <a:sym typeface="Arimo"/>
                        </a:rPr>
                        <a:t>・快適</a:t>
                      </a:r>
                    </a:p>
                    <a:p>
                      <a:pPr algn="l">
                        <a:lnSpc>
                          <a:spcPts val="1619"/>
                        </a:lnSpc>
                      </a:pPr>
                      <a:r>
                        <a:rPr lang="en-US" sz="1349">
                          <a:solidFill>
                            <a:srgbClr val="000000"/>
                          </a:solidFill>
                          <a:latin typeface="Arimo"/>
                          <a:ea typeface="Arimo"/>
                          <a:cs typeface="Arimo"/>
                          <a:sym typeface="Arimo"/>
                        </a:rPr>
                        <a:t>・職場から断絶された空間</a:t>
                      </a:r>
                    </a:p>
                  </a:txBody>
                  <a:tcPr marL="128602" marR="128602" marT="128602" marB="128602" anchor="ctr">
                    <a:lnL w="18836" cap="flat" cmpd="sng" algn="ctr">
                      <a:solidFill>
                        <a:srgbClr val="000000"/>
                      </a:solidFill>
                      <a:prstDash val="dash"/>
                      <a:round/>
                      <a:headEnd type="none" w="med" len="med"/>
                      <a:tailEnd type="none" w="med" len="med"/>
                    </a:lnL>
                    <a:lnR w="18836" cap="flat" cmpd="sng" algn="ctr">
                      <a:solidFill>
                        <a:srgbClr val="000000"/>
                      </a:solidFill>
                      <a:prstDash val="dash"/>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FFFFFF"/>
                    </a:solidFill>
                  </a:tcPr>
                </a:tc>
                <a:tc>
                  <a:txBody>
                    <a:bodyPr/>
                    <a:lstStyle/>
                    <a:p>
                      <a:pPr algn="l">
                        <a:lnSpc>
                          <a:spcPts val="1619"/>
                        </a:lnSpc>
                        <a:defRPr/>
                      </a:pPr>
                      <a:r>
                        <a:rPr lang="en-US" sz="1349">
                          <a:solidFill>
                            <a:srgbClr val="000000"/>
                          </a:solidFill>
                          <a:latin typeface="Arimo"/>
                          <a:ea typeface="Arimo"/>
                          <a:cs typeface="Arimo"/>
                          <a:sym typeface="Arimo"/>
                        </a:rPr>
                        <a:t>・自然の中でリフレッシュできた</a:t>
                      </a:r>
                      <a:endParaRPr lang="en-US" sz="1100"/>
                    </a:p>
                    <a:p>
                      <a:pPr algn="l">
                        <a:lnSpc>
                          <a:spcPts val="1619"/>
                        </a:lnSpc>
                      </a:pPr>
                      <a:r>
                        <a:rPr lang="en-US" sz="1349">
                          <a:solidFill>
                            <a:srgbClr val="000000"/>
                          </a:solidFill>
                          <a:latin typeface="Arimo"/>
                          <a:ea typeface="Arimo"/>
                          <a:cs typeface="Arimo"/>
                          <a:sym typeface="Arimo"/>
                        </a:rPr>
                        <a:t>・いつもと違う環境で楽しかった</a:t>
                      </a:r>
                    </a:p>
                    <a:p>
                      <a:pPr algn="l">
                        <a:lnSpc>
                          <a:spcPts val="1619"/>
                        </a:lnSpc>
                      </a:pPr>
                      <a:r>
                        <a:rPr lang="en-US" sz="1349">
                          <a:solidFill>
                            <a:srgbClr val="000000"/>
                          </a:solidFill>
                          <a:latin typeface="Arimo"/>
                          <a:ea typeface="Arimo"/>
                          <a:cs typeface="Arimo"/>
                          <a:sym typeface="Arimo"/>
                        </a:rPr>
                        <a:t>・快適</a:t>
                      </a:r>
                    </a:p>
                    <a:p>
                      <a:pPr algn="l">
                        <a:lnSpc>
                          <a:spcPts val="1619"/>
                        </a:lnSpc>
                      </a:pPr>
                      <a:r>
                        <a:rPr lang="en-US" sz="1349">
                          <a:solidFill>
                            <a:srgbClr val="000000"/>
                          </a:solidFill>
                          <a:latin typeface="Arimo"/>
                          <a:ea typeface="Arimo"/>
                          <a:cs typeface="Arimo"/>
                          <a:sym typeface="Arimo"/>
                        </a:rPr>
                        <a:t>・他部署との交流ができた・子どもを見てもらえたので安心して過ごせた</a:t>
                      </a:r>
                    </a:p>
                  </a:txBody>
                  <a:tcPr marL="128602" marR="128602" marT="128602" marB="128602" anchor="ctr">
                    <a:lnL w="18836" cap="flat" cmpd="sng" algn="ctr">
                      <a:solidFill>
                        <a:srgbClr val="000000"/>
                      </a:solidFill>
                      <a:prstDash val="dash"/>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FFFFFF"/>
                    </a:solidFill>
                  </a:tcPr>
                </a:tc>
                <a:extLst>
                  <a:ext uri="{0D108BD9-81ED-4DB2-BD59-A6C34878D82A}">
                    <a16:rowId xmlns:a16="http://schemas.microsoft.com/office/drawing/2014/main" val="10001"/>
                  </a:ext>
                </a:extLst>
              </a:tr>
              <a:tr h="775622">
                <a:tc>
                  <a:txBody>
                    <a:bodyPr/>
                    <a:lstStyle/>
                    <a:p>
                      <a:pPr algn="l">
                        <a:lnSpc>
                          <a:spcPts val="1619"/>
                        </a:lnSpc>
                        <a:defRPr/>
                      </a:pPr>
                      <a:r>
                        <a:rPr lang="en-US" sz="1349">
                          <a:solidFill>
                            <a:srgbClr val="000000"/>
                          </a:solidFill>
                          <a:latin typeface="Arimo"/>
                          <a:ea typeface="Arimo"/>
                          <a:cs typeface="Arimo"/>
                          <a:sym typeface="Arimo"/>
                        </a:rPr>
                        <a:t>Needtoimprove</a:t>
                      </a:r>
                      <a:endParaRPr lang="en-US" sz="1100"/>
                    </a:p>
                  </a:txBody>
                  <a:tcPr marL="128602" marR="128602" marT="128602" marB="128602" anchor="ctr">
                    <a:lnL w="18836" cap="flat" cmpd="sng" algn="ctr">
                      <a:solidFill>
                        <a:srgbClr val="000000"/>
                      </a:solidFill>
                      <a:prstDash val="solid"/>
                      <a:round/>
                      <a:headEnd type="none" w="med" len="med"/>
                      <a:tailEnd type="none" w="med" len="med"/>
                    </a:lnL>
                    <a:lnR w="18836" cap="flat" cmpd="sng" algn="ctr">
                      <a:solidFill>
                        <a:srgbClr val="000000"/>
                      </a:solidFill>
                      <a:prstDash val="dash"/>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F2F2F2"/>
                    </a:solidFill>
                  </a:tcPr>
                </a:tc>
                <a:tc>
                  <a:txBody>
                    <a:bodyPr/>
                    <a:lstStyle/>
                    <a:p>
                      <a:pPr algn="l">
                        <a:lnSpc>
                          <a:spcPts val="1619"/>
                        </a:lnSpc>
                        <a:defRPr/>
                      </a:pPr>
                      <a:r>
                        <a:rPr lang="en-US" sz="1349">
                          <a:solidFill>
                            <a:srgbClr val="000000"/>
                          </a:solidFill>
                          <a:latin typeface="Arimo"/>
                          <a:ea typeface="Arimo"/>
                          <a:cs typeface="Arimo"/>
                          <a:sym typeface="Arimo"/>
                        </a:rPr>
                        <a:t>・距離(1時間半程度は遠すぎる)</a:t>
                      </a:r>
                      <a:endParaRPr lang="en-US" sz="1100"/>
                    </a:p>
                    <a:p>
                      <a:pPr algn="l">
                        <a:lnSpc>
                          <a:spcPts val="1619"/>
                        </a:lnSpc>
                      </a:pPr>
                      <a:r>
                        <a:rPr lang="en-US" sz="1349">
                          <a:solidFill>
                            <a:srgbClr val="000000"/>
                          </a:solidFill>
                          <a:latin typeface="Arimo"/>
                          <a:ea typeface="Arimo"/>
                          <a:cs typeface="Arimo"/>
                          <a:sym typeface="Arimo"/>
                        </a:rPr>
                        <a:t>・トレーラー環境、周囲の環境のVIPさが不足</a:t>
                      </a:r>
                    </a:p>
                  </a:txBody>
                  <a:tcPr marL="128602" marR="128602" marT="128602" marB="128602" anchor="ctr">
                    <a:lnL w="18836" cap="flat" cmpd="sng" algn="ctr">
                      <a:solidFill>
                        <a:srgbClr val="000000"/>
                      </a:solidFill>
                      <a:prstDash val="dash"/>
                      <a:round/>
                      <a:headEnd type="none" w="med" len="med"/>
                      <a:tailEnd type="none" w="med" len="med"/>
                    </a:lnL>
                    <a:lnR w="18836" cap="flat" cmpd="sng" algn="ctr">
                      <a:solidFill>
                        <a:srgbClr val="000000"/>
                      </a:solidFill>
                      <a:prstDash val="dash"/>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FFFFFF"/>
                    </a:solidFill>
                  </a:tcPr>
                </a:tc>
                <a:tc>
                  <a:txBody>
                    <a:bodyPr/>
                    <a:lstStyle/>
                    <a:p>
                      <a:pPr algn="l">
                        <a:lnSpc>
                          <a:spcPts val="1619"/>
                        </a:lnSpc>
                        <a:defRPr/>
                      </a:pPr>
                      <a:r>
                        <a:rPr lang="en-US" sz="1349">
                          <a:solidFill>
                            <a:srgbClr val="000000"/>
                          </a:solidFill>
                          <a:latin typeface="Arimo"/>
                          <a:ea typeface="Arimo"/>
                          <a:cs typeface="Arimo"/>
                          <a:sym typeface="Arimo"/>
                        </a:rPr>
                        <a:t>・距離(1時間半程度は遠すぎる)</a:t>
                      </a:r>
                      <a:endParaRPr lang="en-US" sz="1100"/>
                    </a:p>
                    <a:p>
                      <a:pPr algn="l">
                        <a:lnSpc>
                          <a:spcPts val="1619"/>
                        </a:lnSpc>
                      </a:pPr>
                      <a:r>
                        <a:rPr lang="en-US" sz="1349">
                          <a:solidFill>
                            <a:srgbClr val="000000"/>
                          </a:solidFill>
                          <a:latin typeface="Arimo"/>
                          <a:ea typeface="Arimo"/>
                          <a:cs typeface="Arimo"/>
                          <a:sym typeface="Arimo"/>
                        </a:rPr>
                        <a:t>・会社的にNG(そもそもリモートワークNG、または休暇がとれない)</a:t>
                      </a:r>
                    </a:p>
                  </a:txBody>
                  <a:tcPr marL="128602" marR="128602" marT="128602" marB="128602" anchor="ctr">
                    <a:lnL w="18836" cap="flat" cmpd="sng" algn="ctr">
                      <a:solidFill>
                        <a:srgbClr val="000000"/>
                      </a:solidFill>
                      <a:prstDash val="dash"/>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FFFFFF"/>
                    </a:solidFill>
                  </a:tcPr>
                </a:tc>
                <a:extLst>
                  <a:ext uri="{0D108BD9-81ED-4DB2-BD59-A6C34878D82A}">
                    <a16:rowId xmlns:a16="http://schemas.microsoft.com/office/drawing/2014/main" val="10002"/>
                  </a:ext>
                </a:extLst>
              </a:tr>
              <a:tr h="775622">
                <a:tc>
                  <a:txBody>
                    <a:bodyPr/>
                    <a:lstStyle/>
                    <a:p>
                      <a:pPr algn="l">
                        <a:lnSpc>
                          <a:spcPts val="1619"/>
                        </a:lnSpc>
                        <a:defRPr/>
                      </a:pPr>
                      <a:r>
                        <a:rPr lang="en-US" sz="1349">
                          <a:solidFill>
                            <a:srgbClr val="000000"/>
                          </a:solidFill>
                          <a:latin typeface="Arimo"/>
                          <a:ea typeface="Arimo"/>
                          <a:cs typeface="Arimo"/>
                          <a:sym typeface="Arimo"/>
                        </a:rPr>
                        <a:t>対象者が連想したキーワード</a:t>
                      </a:r>
                      <a:endParaRPr lang="en-US" sz="1100"/>
                    </a:p>
                  </a:txBody>
                  <a:tcPr marL="128602" marR="128602" marT="128602" marB="128602" anchor="ctr">
                    <a:lnL w="18836" cap="flat" cmpd="sng" algn="ctr">
                      <a:solidFill>
                        <a:srgbClr val="000000"/>
                      </a:solidFill>
                      <a:prstDash val="solid"/>
                      <a:round/>
                      <a:headEnd type="none" w="med" len="med"/>
                      <a:tailEnd type="none" w="med" len="med"/>
                    </a:lnL>
                    <a:lnR w="18836" cap="flat" cmpd="sng" algn="ctr">
                      <a:solidFill>
                        <a:srgbClr val="000000"/>
                      </a:solidFill>
                      <a:prstDash val="dash"/>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solid"/>
                      <a:round/>
                      <a:headEnd type="none" w="med" len="med"/>
                      <a:tailEnd type="none" w="med" len="med"/>
                    </a:lnB>
                    <a:solidFill>
                      <a:srgbClr val="F2F2F2"/>
                    </a:solidFill>
                  </a:tcPr>
                </a:tc>
                <a:tc>
                  <a:txBody>
                    <a:bodyPr/>
                    <a:lstStyle/>
                    <a:p>
                      <a:pPr algn="l">
                        <a:lnSpc>
                          <a:spcPts val="1619"/>
                        </a:lnSpc>
                        <a:defRPr/>
                      </a:pPr>
                      <a:r>
                        <a:rPr lang="en-US" sz="1349">
                          <a:solidFill>
                            <a:srgbClr val="000000"/>
                          </a:solidFill>
                          <a:latin typeface="Arimo"/>
                          <a:ea typeface="Arimo"/>
                          <a:cs typeface="Arimo"/>
                          <a:sym typeface="Arimo"/>
                        </a:rPr>
                        <a:t>「職場からの断絶」「ひきこもる」「文豪が鎌倉に籠もる感じ」「考えごと」「自分の世界にひたる」</a:t>
                      </a:r>
                      <a:endParaRPr lang="en-US" sz="1100"/>
                    </a:p>
                  </a:txBody>
                  <a:tcPr marL="128602" marR="128602" marT="128602" marB="128602" anchor="ctr">
                    <a:lnL w="18836" cap="flat" cmpd="sng" algn="ctr">
                      <a:solidFill>
                        <a:srgbClr val="000000"/>
                      </a:solidFill>
                      <a:prstDash val="dash"/>
                      <a:round/>
                      <a:headEnd type="none" w="med" len="med"/>
                      <a:tailEnd type="none" w="med" len="med"/>
                    </a:lnL>
                    <a:lnR w="18836" cap="flat" cmpd="sng" algn="ctr">
                      <a:solidFill>
                        <a:srgbClr val="000000"/>
                      </a:solidFill>
                      <a:prstDash val="dash"/>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solid"/>
                      <a:round/>
                      <a:headEnd type="none" w="med" len="med"/>
                      <a:tailEnd type="none" w="med" len="med"/>
                    </a:lnB>
                    <a:solidFill>
                      <a:srgbClr val="FFFFFF"/>
                    </a:solidFill>
                  </a:tcPr>
                </a:tc>
                <a:tc>
                  <a:txBody>
                    <a:bodyPr/>
                    <a:lstStyle/>
                    <a:p>
                      <a:pPr algn="l">
                        <a:lnSpc>
                          <a:spcPts val="1619"/>
                        </a:lnSpc>
                        <a:defRPr/>
                      </a:pPr>
                      <a:r>
                        <a:rPr lang="en-US" sz="1349">
                          <a:solidFill>
                            <a:srgbClr val="000000"/>
                          </a:solidFill>
                          <a:latin typeface="Arimo"/>
                          <a:ea typeface="Arimo"/>
                          <a:cs typeface="Arimo"/>
                          <a:sym typeface="Arimo"/>
                        </a:rPr>
                        <a:t>「コラボレーション」「リラックス」「コワーキング」</a:t>
                      </a:r>
                      <a:endParaRPr lang="en-US" sz="1100"/>
                    </a:p>
                  </a:txBody>
                  <a:tcPr marL="128602" marR="128602" marT="128602" marB="128602" anchor="ctr">
                    <a:lnL w="18836" cap="flat" cmpd="sng" algn="ctr">
                      <a:solidFill>
                        <a:srgbClr val="000000"/>
                      </a:solidFill>
                      <a:prstDash val="dash"/>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bl>
          </a:graphicData>
        </a:graphic>
      </p:graphicFrame>
      <p:grpSp>
        <p:nvGrpSpPr>
          <p:cNvPr id="6" name="Group 6"/>
          <p:cNvGrpSpPr/>
          <p:nvPr/>
        </p:nvGrpSpPr>
        <p:grpSpPr>
          <a:xfrm>
            <a:off x="15108868" y="9218563"/>
            <a:ext cx="3179132" cy="1068437"/>
            <a:chOff x="0" y="0"/>
            <a:chExt cx="3014288" cy="1013037"/>
          </a:xfrm>
        </p:grpSpPr>
        <p:sp>
          <p:nvSpPr>
            <p:cNvPr id="7" name="Freeform 7"/>
            <p:cNvSpPr/>
            <p:nvPr/>
          </p:nvSpPr>
          <p:spPr>
            <a:xfrm>
              <a:off x="0" y="0"/>
              <a:ext cx="3014276" cy="1013036"/>
            </a:xfrm>
            <a:custGeom>
              <a:avLst/>
              <a:gdLst/>
              <a:ahLst/>
              <a:cxnLst/>
              <a:rect l="l" t="t" r="r" b="b"/>
              <a:pathLst>
                <a:path w="3014276" h="1013036">
                  <a:moveTo>
                    <a:pt x="0" y="0"/>
                  </a:moveTo>
                  <a:lnTo>
                    <a:pt x="3014276" y="0"/>
                  </a:lnTo>
                  <a:lnTo>
                    <a:pt x="3014276" y="1013036"/>
                  </a:lnTo>
                  <a:lnTo>
                    <a:pt x="0" y="1013036"/>
                  </a:lnTo>
                  <a:close/>
                </a:path>
              </a:pathLst>
            </a:custGeom>
            <a:solidFill>
              <a:srgbClr val="FF0000"/>
            </a:solidFill>
          </p:spPr>
          <p:txBody>
            <a:bodyPr/>
            <a:lstStyle/>
            <a:p>
              <a:endParaRPr lang="ja-JP" altLang="en-US"/>
            </a:p>
          </p:txBody>
        </p:sp>
        <p:sp>
          <p:nvSpPr>
            <p:cNvPr id="8" name="TextBox 8"/>
            <p:cNvSpPr txBox="1"/>
            <p:nvPr/>
          </p:nvSpPr>
          <p:spPr>
            <a:xfrm>
              <a:off x="0" y="-28575"/>
              <a:ext cx="3014288" cy="1041612"/>
            </a:xfrm>
            <a:prstGeom prst="rect">
              <a:avLst/>
            </a:prstGeom>
          </p:spPr>
          <p:txBody>
            <a:bodyPr lIns="71438" tIns="71438" rIns="71438" bIns="71438" rtlCol="0" anchor="ctr"/>
            <a:lstStyle/>
            <a:p>
              <a:pPr algn="ctr">
                <a:lnSpc>
                  <a:spcPts val="6720"/>
                </a:lnSpc>
              </a:pPr>
              <a:r>
                <a:rPr lang="en-US" sz="5600">
                  <a:solidFill>
                    <a:srgbClr val="FFFFFF"/>
                  </a:solidFill>
                  <a:latin typeface="FB Avtipus"/>
                  <a:ea typeface="FB Avtipus"/>
                  <a:cs typeface="FB Avtipus"/>
                  <a:sym typeface="FB Avtipus"/>
                </a:rPr>
                <a:t>Sample</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1038225"/>
            <a:ext cx="11572917" cy="962025"/>
          </a:xfrm>
          <a:prstGeom prst="rect">
            <a:avLst/>
          </a:prstGeom>
        </p:spPr>
        <p:txBody>
          <a:bodyPr lIns="0" tIns="0" rIns="0" bIns="0" rtlCol="0" anchor="t">
            <a:spAutoFit/>
          </a:bodyPr>
          <a:lstStyle/>
          <a:p>
            <a:pPr algn="l">
              <a:lnSpc>
                <a:spcPts val="7680"/>
              </a:lnSpc>
            </a:pPr>
            <a:r>
              <a:rPr lang="en-US" sz="6400">
                <a:solidFill>
                  <a:srgbClr val="000000"/>
                </a:solidFill>
                <a:latin typeface="ZEN角ゴシックNEW Medium"/>
                <a:ea typeface="ZEN角ゴシックNEW Medium"/>
                <a:cs typeface="ZEN角ゴシックNEW Medium"/>
                <a:sym typeface="ZEN角ゴシックNEW Medium"/>
              </a:rPr>
              <a:t>達成目標（短期・長期）</a:t>
            </a:r>
          </a:p>
        </p:txBody>
      </p:sp>
      <p:sp>
        <p:nvSpPr>
          <p:cNvPr id="3" name="TextBox 3"/>
          <p:cNvSpPr txBox="1"/>
          <p:nvPr/>
        </p:nvSpPr>
        <p:spPr>
          <a:xfrm>
            <a:off x="4156713" y="2827188"/>
            <a:ext cx="1459048" cy="237232"/>
          </a:xfrm>
          <a:prstGeom prst="rect">
            <a:avLst/>
          </a:prstGeom>
        </p:spPr>
        <p:txBody>
          <a:bodyPr lIns="0" tIns="0" rIns="0" bIns="0" rtlCol="0" anchor="t">
            <a:spAutoFit/>
          </a:bodyPr>
          <a:lstStyle/>
          <a:p>
            <a:pPr algn="ctr">
              <a:lnSpc>
                <a:spcPts val="1889"/>
              </a:lnSpc>
            </a:pPr>
            <a:r>
              <a:rPr lang="en-US" sz="1574">
                <a:solidFill>
                  <a:srgbClr val="000000"/>
                </a:solidFill>
                <a:latin typeface="Arimo"/>
                <a:ea typeface="Arimo"/>
                <a:cs typeface="Arimo"/>
                <a:sym typeface="Arimo"/>
              </a:rPr>
              <a:t>2023年12月</a:t>
            </a:r>
          </a:p>
        </p:txBody>
      </p:sp>
      <p:sp>
        <p:nvSpPr>
          <p:cNvPr id="4" name="TextBox 4"/>
          <p:cNvSpPr txBox="1"/>
          <p:nvPr/>
        </p:nvSpPr>
        <p:spPr>
          <a:xfrm>
            <a:off x="6710563" y="2839899"/>
            <a:ext cx="1459048" cy="237232"/>
          </a:xfrm>
          <a:prstGeom prst="rect">
            <a:avLst/>
          </a:prstGeom>
        </p:spPr>
        <p:txBody>
          <a:bodyPr lIns="0" tIns="0" rIns="0" bIns="0" rtlCol="0" anchor="t">
            <a:spAutoFit/>
          </a:bodyPr>
          <a:lstStyle/>
          <a:p>
            <a:pPr algn="ctr">
              <a:lnSpc>
                <a:spcPts val="1889"/>
              </a:lnSpc>
            </a:pPr>
            <a:r>
              <a:rPr lang="en-US" sz="1574">
                <a:solidFill>
                  <a:srgbClr val="000000"/>
                </a:solidFill>
                <a:latin typeface="Arimo"/>
                <a:ea typeface="Arimo"/>
                <a:cs typeface="Arimo"/>
                <a:sym typeface="Arimo"/>
              </a:rPr>
              <a:t>2024年3月</a:t>
            </a:r>
          </a:p>
        </p:txBody>
      </p:sp>
      <p:sp>
        <p:nvSpPr>
          <p:cNvPr id="5" name="TextBox 5"/>
          <p:cNvSpPr txBox="1"/>
          <p:nvPr/>
        </p:nvSpPr>
        <p:spPr>
          <a:xfrm>
            <a:off x="9264413" y="2827190"/>
            <a:ext cx="1459048" cy="237232"/>
          </a:xfrm>
          <a:prstGeom prst="rect">
            <a:avLst/>
          </a:prstGeom>
        </p:spPr>
        <p:txBody>
          <a:bodyPr lIns="0" tIns="0" rIns="0" bIns="0" rtlCol="0" anchor="t">
            <a:spAutoFit/>
          </a:bodyPr>
          <a:lstStyle/>
          <a:p>
            <a:pPr algn="ctr">
              <a:lnSpc>
                <a:spcPts val="1889"/>
              </a:lnSpc>
            </a:pPr>
            <a:r>
              <a:rPr lang="en-US" sz="1574">
                <a:solidFill>
                  <a:srgbClr val="000000"/>
                </a:solidFill>
                <a:latin typeface="Arimo"/>
                <a:ea typeface="Arimo"/>
                <a:cs typeface="Arimo"/>
                <a:sym typeface="Arimo"/>
              </a:rPr>
              <a:t>2024年6月</a:t>
            </a:r>
          </a:p>
        </p:txBody>
      </p:sp>
      <p:sp>
        <p:nvSpPr>
          <p:cNvPr id="6" name="TextBox 6"/>
          <p:cNvSpPr txBox="1"/>
          <p:nvPr/>
        </p:nvSpPr>
        <p:spPr>
          <a:xfrm>
            <a:off x="11818263" y="2829695"/>
            <a:ext cx="1459048" cy="237232"/>
          </a:xfrm>
          <a:prstGeom prst="rect">
            <a:avLst/>
          </a:prstGeom>
        </p:spPr>
        <p:txBody>
          <a:bodyPr lIns="0" tIns="0" rIns="0" bIns="0" rtlCol="0" anchor="t">
            <a:spAutoFit/>
          </a:bodyPr>
          <a:lstStyle/>
          <a:p>
            <a:pPr algn="ctr">
              <a:lnSpc>
                <a:spcPts val="1889"/>
              </a:lnSpc>
            </a:pPr>
            <a:r>
              <a:rPr lang="en-US" sz="1574">
                <a:solidFill>
                  <a:srgbClr val="000000"/>
                </a:solidFill>
                <a:latin typeface="Arimo"/>
                <a:ea typeface="Arimo"/>
                <a:cs typeface="Arimo"/>
                <a:sym typeface="Arimo"/>
              </a:rPr>
              <a:t>2024年9月</a:t>
            </a:r>
          </a:p>
        </p:txBody>
      </p:sp>
      <p:sp>
        <p:nvSpPr>
          <p:cNvPr id="7" name="TextBox 7"/>
          <p:cNvSpPr txBox="1"/>
          <p:nvPr/>
        </p:nvSpPr>
        <p:spPr>
          <a:xfrm>
            <a:off x="14372112" y="2829696"/>
            <a:ext cx="1459048" cy="237232"/>
          </a:xfrm>
          <a:prstGeom prst="rect">
            <a:avLst/>
          </a:prstGeom>
        </p:spPr>
        <p:txBody>
          <a:bodyPr lIns="0" tIns="0" rIns="0" bIns="0" rtlCol="0" anchor="t">
            <a:spAutoFit/>
          </a:bodyPr>
          <a:lstStyle/>
          <a:p>
            <a:pPr algn="ctr">
              <a:lnSpc>
                <a:spcPts val="1889"/>
              </a:lnSpc>
            </a:pPr>
            <a:r>
              <a:rPr lang="en-US" sz="1574">
                <a:solidFill>
                  <a:srgbClr val="000000"/>
                </a:solidFill>
                <a:latin typeface="Arimo"/>
                <a:ea typeface="Arimo"/>
                <a:cs typeface="Arimo"/>
                <a:sym typeface="Arimo"/>
              </a:rPr>
              <a:t>2024年12月</a:t>
            </a:r>
          </a:p>
        </p:txBody>
      </p:sp>
      <p:grpSp>
        <p:nvGrpSpPr>
          <p:cNvPr id="8" name="Group 8"/>
          <p:cNvGrpSpPr/>
          <p:nvPr/>
        </p:nvGrpSpPr>
        <p:grpSpPr>
          <a:xfrm>
            <a:off x="1424497" y="3755997"/>
            <a:ext cx="1815781" cy="427225"/>
            <a:chOff x="0" y="0"/>
            <a:chExt cx="1721629" cy="405073"/>
          </a:xfrm>
        </p:grpSpPr>
        <p:sp>
          <p:nvSpPr>
            <p:cNvPr id="9" name="Freeform 9"/>
            <p:cNvSpPr/>
            <p:nvPr/>
          </p:nvSpPr>
          <p:spPr>
            <a:xfrm>
              <a:off x="8847" y="7185"/>
              <a:ext cx="1703902" cy="390684"/>
            </a:xfrm>
            <a:custGeom>
              <a:avLst/>
              <a:gdLst/>
              <a:ahLst/>
              <a:cxnLst/>
              <a:rect l="l" t="t" r="r" b="b"/>
              <a:pathLst>
                <a:path w="1703902" h="390684">
                  <a:moveTo>
                    <a:pt x="0" y="0"/>
                  </a:moveTo>
                  <a:lnTo>
                    <a:pt x="1703902" y="0"/>
                  </a:lnTo>
                  <a:lnTo>
                    <a:pt x="1703902" y="390683"/>
                  </a:lnTo>
                  <a:lnTo>
                    <a:pt x="0" y="390683"/>
                  </a:lnTo>
                  <a:close/>
                </a:path>
              </a:pathLst>
            </a:custGeom>
            <a:solidFill>
              <a:srgbClr val="E1EFD8"/>
            </a:solidFill>
          </p:spPr>
          <p:txBody>
            <a:bodyPr/>
            <a:lstStyle/>
            <a:p>
              <a:endParaRPr lang="ja-JP" altLang="en-US"/>
            </a:p>
          </p:txBody>
        </p:sp>
        <p:sp>
          <p:nvSpPr>
            <p:cNvPr id="10" name="Freeform 10"/>
            <p:cNvSpPr/>
            <p:nvPr/>
          </p:nvSpPr>
          <p:spPr>
            <a:xfrm>
              <a:off x="0" y="0"/>
              <a:ext cx="1721595" cy="405053"/>
            </a:xfrm>
            <a:custGeom>
              <a:avLst/>
              <a:gdLst/>
              <a:ahLst/>
              <a:cxnLst/>
              <a:rect l="l" t="t" r="r" b="b"/>
              <a:pathLst>
                <a:path w="1721595" h="405053">
                  <a:moveTo>
                    <a:pt x="8847" y="0"/>
                  </a:moveTo>
                  <a:lnTo>
                    <a:pt x="1712749" y="0"/>
                  </a:lnTo>
                  <a:cubicBezTo>
                    <a:pt x="1717589" y="0"/>
                    <a:pt x="1721595" y="3253"/>
                    <a:pt x="1721595" y="7185"/>
                  </a:cubicBezTo>
                  <a:lnTo>
                    <a:pt x="1721595" y="397868"/>
                  </a:lnTo>
                  <a:cubicBezTo>
                    <a:pt x="1721595" y="401800"/>
                    <a:pt x="1717589" y="405053"/>
                    <a:pt x="1712749" y="405053"/>
                  </a:cubicBezTo>
                  <a:lnTo>
                    <a:pt x="8847" y="405053"/>
                  </a:lnTo>
                  <a:cubicBezTo>
                    <a:pt x="4006" y="405053"/>
                    <a:pt x="0" y="401800"/>
                    <a:pt x="0" y="397868"/>
                  </a:cubicBezTo>
                  <a:lnTo>
                    <a:pt x="0" y="7185"/>
                  </a:lnTo>
                  <a:cubicBezTo>
                    <a:pt x="0" y="3253"/>
                    <a:pt x="4006" y="0"/>
                    <a:pt x="8847" y="0"/>
                  </a:cubicBezTo>
                  <a:moveTo>
                    <a:pt x="8847" y="14505"/>
                  </a:moveTo>
                  <a:lnTo>
                    <a:pt x="8847" y="7185"/>
                  </a:lnTo>
                  <a:lnTo>
                    <a:pt x="17693" y="7185"/>
                  </a:lnTo>
                  <a:lnTo>
                    <a:pt x="17693" y="397868"/>
                  </a:lnTo>
                  <a:lnTo>
                    <a:pt x="8847" y="397868"/>
                  </a:lnTo>
                  <a:lnTo>
                    <a:pt x="8847" y="390684"/>
                  </a:lnTo>
                  <a:lnTo>
                    <a:pt x="1712749" y="390684"/>
                  </a:lnTo>
                  <a:lnTo>
                    <a:pt x="1712749" y="397868"/>
                  </a:lnTo>
                  <a:lnTo>
                    <a:pt x="1703902" y="397868"/>
                  </a:lnTo>
                  <a:lnTo>
                    <a:pt x="1703902" y="7185"/>
                  </a:lnTo>
                  <a:lnTo>
                    <a:pt x="1712749" y="7185"/>
                  </a:lnTo>
                  <a:lnTo>
                    <a:pt x="1712749" y="14369"/>
                  </a:lnTo>
                  <a:lnTo>
                    <a:pt x="8847" y="14369"/>
                  </a:lnTo>
                  <a:close/>
                </a:path>
              </a:pathLst>
            </a:custGeom>
            <a:solidFill>
              <a:srgbClr val="000000"/>
            </a:solidFill>
          </p:spPr>
          <p:txBody>
            <a:bodyPr/>
            <a:lstStyle/>
            <a:p>
              <a:endParaRPr lang="ja-JP" altLang="en-US"/>
            </a:p>
          </p:txBody>
        </p:sp>
        <p:sp>
          <p:nvSpPr>
            <p:cNvPr id="11" name="TextBox 11"/>
            <p:cNvSpPr txBox="1"/>
            <p:nvPr/>
          </p:nvSpPr>
          <p:spPr>
            <a:xfrm>
              <a:off x="0" y="-9525"/>
              <a:ext cx="1721629" cy="414598"/>
            </a:xfrm>
            <a:prstGeom prst="rect">
              <a:avLst/>
            </a:prstGeom>
          </p:spPr>
          <p:txBody>
            <a:bodyPr lIns="71438" tIns="71438" rIns="71438" bIns="71438" rtlCol="0" anchor="t"/>
            <a:lstStyle/>
            <a:p>
              <a:pPr algn="ctr">
                <a:lnSpc>
                  <a:spcPts val="1889"/>
                </a:lnSpc>
              </a:pPr>
              <a:r>
                <a:rPr lang="en-US" sz="1575">
                  <a:solidFill>
                    <a:srgbClr val="000000"/>
                  </a:solidFill>
                  <a:latin typeface="Arimo"/>
                  <a:ea typeface="Arimo"/>
                  <a:cs typeface="Arimo"/>
                  <a:sym typeface="Arimo"/>
                </a:rPr>
                <a:t>拠点拡大</a:t>
              </a:r>
            </a:p>
          </p:txBody>
        </p:sp>
      </p:grpSp>
      <p:grpSp>
        <p:nvGrpSpPr>
          <p:cNvPr id="12" name="Group 12"/>
          <p:cNvGrpSpPr/>
          <p:nvPr/>
        </p:nvGrpSpPr>
        <p:grpSpPr>
          <a:xfrm>
            <a:off x="1424497" y="5383812"/>
            <a:ext cx="1815781" cy="431727"/>
            <a:chOff x="0" y="0"/>
            <a:chExt cx="1721629" cy="409341"/>
          </a:xfrm>
        </p:grpSpPr>
        <p:sp>
          <p:nvSpPr>
            <p:cNvPr id="13" name="Freeform 13"/>
            <p:cNvSpPr/>
            <p:nvPr/>
          </p:nvSpPr>
          <p:spPr>
            <a:xfrm>
              <a:off x="8847" y="4558"/>
              <a:ext cx="1703902" cy="400168"/>
            </a:xfrm>
            <a:custGeom>
              <a:avLst/>
              <a:gdLst/>
              <a:ahLst/>
              <a:cxnLst/>
              <a:rect l="l" t="t" r="r" b="b"/>
              <a:pathLst>
                <a:path w="1703902" h="400168">
                  <a:moveTo>
                    <a:pt x="0" y="0"/>
                  </a:moveTo>
                  <a:lnTo>
                    <a:pt x="1703902" y="0"/>
                  </a:lnTo>
                  <a:lnTo>
                    <a:pt x="1703902" y="400168"/>
                  </a:lnTo>
                  <a:lnTo>
                    <a:pt x="0" y="400168"/>
                  </a:lnTo>
                  <a:close/>
                </a:path>
              </a:pathLst>
            </a:custGeom>
            <a:solidFill>
              <a:srgbClr val="E1EFD8"/>
            </a:solidFill>
          </p:spPr>
          <p:txBody>
            <a:bodyPr/>
            <a:lstStyle/>
            <a:p>
              <a:endParaRPr lang="ja-JP" altLang="en-US"/>
            </a:p>
          </p:txBody>
        </p:sp>
        <p:sp>
          <p:nvSpPr>
            <p:cNvPr id="14" name="Freeform 14"/>
            <p:cNvSpPr/>
            <p:nvPr/>
          </p:nvSpPr>
          <p:spPr>
            <a:xfrm>
              <a:off x="0" y="0"/>
              <a:ext cx="1721595" cy="409284"/>
            </a:xfrm>
            <a:custGeom>
              <a:avLst/>
              <a:gdLst/>
              <a:ahLst/>
              <a:cxnLst/>
              <a:rect l="l" t="t" r="r" b="b"/>
              <a:pathLst>
                <a:path w="1721595" h="409284">
                  <a:moveTo>
                    <a:pt x="8847" y="0"/>
                  </a:moveTo>
                  <a:lnTo>
                    <a:pt x="1712749" y="0"/>
                  </a:lnTo>
                  <a:cubicBezTo>
                    <a:pt x="1717589" y="0"/>
                    <a:pt x="1721595" y="2064"/>
                    <a:pt x="1721595" y="4558"/>
                  </a:cubicBezTo>
                  <a:lnTo>
                    <a:pt x="1721595" y="404726"/>
                  </a:lnTo>
                  <a:cubicBezTo>
                    <a:pt x="1721595" y="407220"/>
                    <a:pt x="1717589" y="409284"/>
                    <a:pt x="1712749" y="409284"/>
                  </a:cubicBezTo>
                  <a:lnTo>
                    <a:pt x="8847" y="409284"/>
                  </a:lnTo>
                  <a:cubicBezTo>
                    <a:pt x="4006" y="409284"/>
                    <a:pt x="0" y="407220"/>
                    <a:pt x="0" y="404726"/>
                  </a:cubicBezTo>
                  <a:lnTo>
                    <a:pt x="0" y="4558"/>
                  </a:lnTo>
                  <a:cubicBezTo>
                    <a:pt x="0" y="2064"/>
                    <a:pt x="4006" y="0"/>
                    <a:pt x="8847" y="0"/>
                  </a:cubicBezTo>
                  <a:moveTo>
                    <a:pt x="8847" y="9202"/>
                  </a:moveTo>
                  <a:lnTo>
                    <a:pt x="8847" y="4558"/>
                  </a:lnTo>
                  <a:lnTo>
                    <a:pt x="17693" y="4558"/>
                  </a:lnTo>
                  <a:lnTo>
                    <a:pt x="17693" y="404726"/>
                  </a:lnTo>
                  <a:lnTo>
                    <a:pt x="8847" y="404726"/>
                  </a:lnTo>
                  <a:lnTo>
                    <a:pt x="8847" y="400168"/>
                  </a:lnTo>
                  <a:lnTo>
                    <a:pt x="1712749" y="400168"/>
                  </a:lnTo>
                  <a:lnTo>
                    <a:pt x="1712749" y="404726"/>
                  </a:lnTo>
                  <a:lnTo>
                    <a:pt x="1703902" y="404726"/>
                  </a:lnTo>
                  <a:lnTo>
                    <a:pt x="1703902" y="4558"/>
                  </a:lnTo>
                  <a:lnTo>
                    <a:pt x="1712749" y="4558"/>
                  </a:lnTo>
                  <a:lnTo>
                    <a:pt x="1712749" y="9116"/>
                  </a:lnTo>
                  <a:lnTo>
                    <a:pt x="8847" y="9116"/>
                  </a:lnTo>
                  <a:close/>
                </a:path>
              </a:pathLst>
            </a:custGeom>
            <a:solidFill>
              <a:srgbClr val="000000"/>
            </a:solidFill>
          </p:spPr>
          <p:txBody>
            <a:bodyPr/>
            <a:lstStyle/>
            <a:p>
              <a:endParaRPr lang="ja-JP" altLang="en-US"/>
            </a:p>
          </p:txBody>
        </p:sp>
        <p:sp>
          <p:nvSpPr>
            <p:cNvPr id="15" name="TextBox 15"/>
            <p:cNvSpPr txBox="1"/>
            <p:nvPr/>
          </p:nvSpPr>
          <p:spPr>
            <a:xfrm>
              <a:off x="0" y="-9525"/>
              <a:ext cx="1721629" cy="418866"/>
            </a:xfrm>
            <a:prstGeom prst="rect">
              <a:avLst/>
            </a:prstGeom>
          </p:spPr>
          <p:txBody>
            <a:bodyPr lIns="71438" tIns="71438" rIns="71438" bIns="71438" rtlCol="0" anchor="t"/>
            <a:lstStyle/>
            <a:p>
              <a:pPr algn="ctr">
                <a:lnSpc>
                  <a:spcPts val="1889"/>
                </a:lnSpc>
              </a:pPr>
              <a:r>
                <a:rPr lang="en-US" sz="1575">
                  <a:solidFill>
                    <a:srgbClr val="000000"/>
                  </a:solidFill>
                  <a:latin typeface="Arimo"/>
                  <a:ea typeface="Arimo"/>
                  <a:cs typeface="Arimo"/>
                  <a:sym typeface="Arimo"/>
                </a:rPr>
                <a:t>トレーラー増大</a:t>
              </a:r>
            </a:p>
          </p:txBody>
        </p:sp>
      </p:grpSp>
      <p:grpSp>
        <p:nvGrpSpPr>
          <p:cNvPr id="16" name="Group 16"/>
          <p:cNvGrpSpPr/>
          <p:nvPr/>
        </p:nvGrpSpPr>
        <p:grpSpPr>
          <a:xfrm>
            <a:off x="1424497" y="6963259"/>
            <a:ext cx="1815781" cy="427225"/>
            <a:chOff x="0" y="0"/>
            <a:chExt cx="1721629" cy="405073"/>
          </a:xfrm>
        </p:grpSpPr>
        <p:sp>
          <p:nvSpPr>
            <p:cNvPr id="17" name="Freeform 17"/>
            <p:cNvSpPr/>
            <p:nvPr/>
          </p:nvSpPr>
          <p:spPr>
            <a:xfrm>
              <a:off x="8847" y="7277"/>
              <a:ext cx="1703902" cy="390495"/>
            </a:xfrm>
            <a:custGeom>
              <a:avLst/>
              <a:gdLst/>
              <a:ahLst/>
              <a:cxnLst/>
              <a:rect l="l" t="t" r="r" b="b"/>
              <a:pathLst>
                <a:path w="1703902" h="390495">
                  <a:moveTo>
                    <a:pt x="0" y="0"/>
                  </a:moveTo>
                  <a:lnTo>
                    <a:pt x="1703902" y="0"/>
                  </a:lnTo>
                  <a:lnTo>
                    <a:pt x="1703902" y="390495"/>
                  </a:lnTo>
                  <a:lnTo>
                    <a:pt x="0" y="390495"/>
                  </a:lnTo>
                  <a:close/>
                </a:path>
              </a:pathLst>
            </a:custGeom>
            <a:solidFill>
              <a:srgbClr val="E1EFD8"/>
            </a:solidFill>
          </p:spPr>
          <p:txBody>
            <a:bodyPr/>
            <a:lstStyle/>
            <a:p>
              <a:endParaRPr lang="ja-JP" altLang="en-US"/>
            </a:p>
          </p:txBody>
        </p:sp>
        <p:sp>
          <p:nvSpPr>
            <p:cNvPr id="18" name="Freeform 18"/>
            <p:cNvSpPr/>
            <p:nvPr/>
          </p:nvSpPr>
          <p:spPr>
            <a:xfrm>
              <a:off x="0" y="0"/>
              <a:ext cx="1721595" cy="405049"/>
            </a:xfrm>
            <a:custGeom>
              <a:avLst/>
              <a:gdLst/>
              <a:ahLst/>
              <a:cxnLst/>
              <a:rect l="l" t="t" r="r" b="b"/>
              <a:pathLst>
                <a:path w="1721595" h="405049">
                  <a:moveTo>
                    <a:pt x="8847" y="0"/>
                  </a:moveTo>
                  <a:lnTo>
                    <a:pt x="1712749" y="0"/>
                  </a:lnTo>
                  <a:cubicBezTo>
                    <a:pt x="1717589" y="0"/>
                    <a:pt x="1721595" y="3295"/>
                    <a:pt x="1721595" y="7277"/>
                  </a:cubicBezTo>
                  <a:lnTo>
                    <a:pt x="1721595" y="397772"/>
                  </a:lnTo>
                  <a:cubicBezTo>
                    <a:pt x="1721595" y="401754"/>
                    <a:pt x="1717589" y="405049"/>
                    <a:pt x="1712749" y="405049"/>
                  </a:cubicBezTo>
                  <a:lnTo>
                    <a:pt x="8847" y="405049"/>
                  </a:lnTo>
                  <a:cubicBezTo>
                    <a:pt x="4006" y="405049"/>
                    <a:pt x="0" y="401754"/>
                    <a:pt x="0" y="397772"/>
                  </a:cubicBezTo>
                  <a:lnTo>
                    <a:pt x="0" y="7277"/>
                  </a:lnTo>
                  <a:cubicBezTo>
                    <a:pt x="0" y="3295"/>
                    <a:pt x="4006" y="0"/>
                    <a:pt x="8847" y="0"/>
                  </a:cubicBezTo>
                  <a:moveTo>
                    <a:pt x="8847" y="14692"/>
                  </a:moveTo>
                  <a:lnTo>
                    <a:pt x="8847" y="7277"/>
                  </a:lnTo>
                  <a:lnTo>
                    <a:pt x="17693" y="7277"/>
                  </a:lnTo>
                  <a:lnTo>
                    <a:pt x="17693" y="397772"/>
                  </a:lnTo>
                  <a:lnTo>
                    <a:pt x="8847" y="397772"/>
                  </a:lnTo>
                  <a:lnTo>
                    <a:pt x="8847" y="390495"/>
                  </a:lnTo>
                  <a:lnTo>
                    <a:pt x="1712749" y="390495"/>
                  </a:lnTo>
                  <a:lnTo>
                    <a:pt x="1712749" y="397772"/>
                  </a:lnTo>
                  <a:lnTo>
                    <a:pt x="1703902" y="397772"/>
                  </a:lnTo>
                  <a:lnTo>
                    <a:pt x="1703902" y="7277"/>
                  </a:lnTo>
                  <a:lnTo>
                    <a:pt x="1712749" y="7277"/>
                  </a:lnTo>
                  <a:lnTo>
                    <a:pt x="1712749" y="14554"/>
                  </a:lnTo>
                  <a:lnTo>
                    <a:pt x="8847" y="14554"/>
                  </a:lnTo>
                  <a:close/>
                </a:path>
              </a:pathLst>
            </a:custGeom>
            <a:solidFill>
              <a:srgbClr val="000000"/>
            </a:solidFill>
          </p:spPr>
          <p:txBody>
            <a:bodyPr/>
            <a:lstStyle/>
            <a:p>
              <a:endParaRPr lang="ja-JP" altLang="en-US"/>
            </a:p>
          </p:txBody>
        </p:sp>
        <p:sp>
          <p:nvSpPr>
            <p:cNvPr id="19" name="TextBox 19"/>
            <p:cNvSpPr txBox="1"/>
            <p:nvPr/>
          </p:nvSpPr>
          <p:spPr>
            <a:xfrm>
              <a:off x="0" y="-9525"/>
              <a:ext cx="1721629" cy="414598"/>
            </a:xfrm>
            <a:prstGeom prst="rect">
              <a:avLst/>
            </a:prstGeom>
          </p:spPr>
          <p:txBody>
            <a:bodyPr lIns="71438" tIns="71438" rIns="71438" bIns="71438" rtlCol="0" anchor="t"/>
            <a:lstStyle/>
            <a:p>
              <a:pPr algn="ctr">
                <a:lnSpc>
                  <a:spcPts val="1889"/>
                </a:lnSpc>
              </a:pPr>
              <a:r>
                <a:rPr lang="en-US" sz="1575">
                  <a:solidFill>
                    <a:srgbClr val="000000"/>
                  </a:solidFill>
                  <a:latin typeface="Arimo"/>
                  <a:ea typeface="Arimo"/>
                  <a:cs typeface="Arimo"/>
                  <a:sym typeface="Arimo"/>
                </a:rPr>
                <a:t>FC展開</a:t>
              </a:r>
            </a:p>
          </p:txBody>
        </p:sp>
      </p:grpSp>
      <p:grpSp>
        <p:nvGrpSpPr>
          <p:cNvPr id="20" name="Group 20"/>
          <p:cNvGrpSpPr/>
          <p:nvPr/>
        </p:nvGrpSpPr>
        <p:grpSpPr>
          <a:xfrm>
            <a:off x="1424495" y="8367559"/>
            <a:ext cx="1815781" cy="427225"/>
            <a:chOff x="0" y="0"/>
            <a:chExt cx="1721629" cy="405073"/>
          </a:xfrm>
        </p:grpSpPr>
        <p:sp>
          <p:nvSpPr>
            <p:cNvPr id="21" name="Freeform 21"/>
            <p:cNvSpPr/>
            <p:nvPr/>
          </p:nvSpPr>
          <p:spPr>
            <a:xfrm>
              <a:off x="8847" y="7277"/>
              <a:ext cx="1703902" cy="390495"/>
            </a:xfrm>
            <a:custGeom>
              <a:avLst/>
              <a:gdLst/>
              <a:ahLst/>
              <a:cxnLst/>
              <a:rect l="l" t="t" r="r" b="b"/>
              <a:pathLst>
                <a:path w="1703902" h="390495">
                  <a:moveTo>
                    <a:pt x="0" y="0"/>
                  </a:moveTo>
                  <a:lnTo>
                    <a:pt x="1703902" y="0"/>
                  </a:lnTo>
                  <a:lnTo>
                    <a:pt x="1703902" y="390495"/>
                  </a:lnTo>
                  <a:lnTo>
                    <a:pt x="0" y="390495"/>
                  </a:lnTo>
                  <a:close/>
                </a:path>
              </a:pathLst>
            </a:custGeom>
            <a:solidFill>
              <a:srgbClr val="E1EFD8"/>
            </a:solidFill>
          </p:spPr>
          <p:txBody>
            <a:bodyPr/>
            <a:lstStyle/>
            <a:p>
              <a:endParaRPr lang="ja-JP" altLang="en-US"/>
            </a:p>
          </p:txBody>
        </p:sp>
        <p:sp>
          <p:nvSpPr>
            <p:cNvPr id="22" name="Freeform 22"/>
            <p:cNvSpPr/>
            <p:nvPr/>
          </p:nvSpPr>
          <p:spPr>
            <a:xfrm>
              <a:off x="0" y="0"/>
              <a:ext cx="1721595" cy="405049"/>
            </a:xfrm>
            <a:custGeom>
              <a:avLst/>
              <a:gdLst/>
              <a:ahLst/>
              <a:cxnLst/>
              <a:rect l="l" t="t" r="r" b="b"/>
              <a:pathLst>
                <a:path w="1721595" h="405049">
                  <a:moveTo>
                    <a:pt x="8847" y="0"/>
                  </a:moveTo>
                  <a:lnTo>
                    <a:pt x="1712749" y="0"/>
                  </a:lnTo>
                  <a:cubicBezTo>
                    <a:pt x="1717589" y="0"/>
                    <a:pt x="1721595" y="3295"/>
                    <a:pt x="1721595" y="7277"/>
                  </a:cubicBezTo>
                  <a:lnTo>
                    <a:pt x="1721595" y="397772"/>
                  </a:lnTo>
                  <a:cubicBezTo>
                    <a:pt x="1721595" y="401754"/>
                    <a:pt x="1717589" y="405049"/>
                    <a:pt x="1712749" y="405049"/>
                  </a:cubicBezTo>
                  <a:lnTo>
                    <a:pt x="8847" y="405049"/>
                  </a:lnTo>
                  <a:cubicBezTo>
                    <a:pt x="4006" y="405049"/>
                    <a:pt x="0" y="401754"/>
                    <a:pt x="0" y="397772"/>
                  </a:cubicBezTo>
                  <a:lnTo>
                    <a:pt x="0" y="7277"/>
                  </a:lnTo>
                  <a:cubicBezTo>
                    <a:pt x="0" y="3295"/>
                    <a:pt x="4006" y="0"/>
                    <a:pt x="8847" y="0"/>
                  </a:cubicBezTo>
                  <a:moveTo>
                    <a:pt x="8847" y="14692"/>
                  </a:moveTo>
                  <a:lnTo>
                    <a:pt x="8847" y="7277"/>
                  </a:lnTo>
                  <a:lnTo>
                    <a:pt x="17693" y="7277"/>
                  </a:lnTo>
                  <a:lnTo>
                    <a:pt x="17693" y="397772"/>
                  </a:lnTo>
                  <a:lnTo>
                    <a:pt x="8847" y="397772"/>
                  </a:lnTo>
                  <a:lnTo>
                    <a:pt x="8847" y="390495"/>
                  </a:lnTo>
                  <a:lnTo>
                    <a:pt x="1712749" y="390495"/>
                  </a:lnTo>
                  <a:lnTo>
                    <a:pt x="1712749" y="397772"/>
                  </a:lnTo>
                  <a:lnTo>
                    <a:pt x="1703902" y="397772"/>
                  </a:lnTo>
                  <a:lnTo>
                    <a:pt x="1703902" y="7277"/>
                  </a:lnTo>
                  <a:lnTo>
                    <a:pt x="1712749" y="7277"/>
                  </a:lnTo>
                  <a:lnTo>
                    <a:pt x="1712749" y="14554"/>
                  </a:lnTo>
                  <a:lnTo>
                    <a:pt x="8847" y="14554"/>
                  </a:lnTo>
                  <a:close/>
                </a:path>
              </a:pathLst>
            </a:custGeom>
            <a:solidFill>
              <a:srgbClr val="000000"/>
            </a:solidFill>
          </p:spPr>
          <p:txBody>
            <a:bodyPr/>
            <a:lstStyle/>
            <a:p>
              <a:endParaRPr lang="ja-JP" altLang="en-US"/>
            </a:p>
          </p:txBody>
        </p:sp>
        <p:sp>
          <p:nvSpPr>
            <p:cNvPr id="23" name="TextBox 23"/>
            <p:cNvSpPr txBox="1"/>
            <p:nvPr/>
          </p:nvSpPr>
          <p:spPr>
            <a:xfrm>
              <a:off x="0" y="-9525"/>
              <a:ext cx="1721629" cy="414598"/>
            </a:xfrm>
            <a:prstGeom prst="rect">
              <a:avLst/>
            </a:prstGeom>
          </p:spPr>
          <p:txBody>
            <a:bodyPr lIns="71438" tIns="71438" rIns="71438" bIns="71438" rtlCol="0" anchor="t"/>
            <a:lstStyle/>
            <a:p>
              <a:pPr algn="ctr">
                <a:lnSpc>
                  <a:spcPts val="1889"/>
                </a:lnSpc>
              </a:pPr>
              <a:r>
                <a:rPr lang="en-US" sz="1575">
                  <a:solidFill>
                    <a:srgbClr val="000000"/>
                  </a:solidFill>
                  <a:latin typeface="Arimo"/>
                  <a:ea typeface="Arimo"/>
                  <a:cs typeface="Arimo"/>
                  <a:sym typeface="Arimo"/>
                </a:rPr>
                <a:t>資金調達</a:t>
              </a:r>
            </a:p>
          </p:txBody>
        </p:sp>
      </p:grpSp>
      <p:sp>
        <p:nvSpPr>
          <p:cNvPr id="24" name="AutoShape 24"/>
          <p:cNvSpPr/>
          <p:nvPr/>
        </p:nvSpPr>
        <p:spPr>
          <a:xfrm>
            <a:off x="1104215" y="3221506"/>
            <a:ext cx="16133457" cy="14288"/>
          </a:xfrm>
          <a:prstGeom prst="line">
            <a:avLst/>
          </a:prstGeom>
          <a:ln w="9525" cap="rnd">
            <a:solidFill>
              <a:srgbClr val="7F7F7F"/>
            </a:solidFill>
            <a:prstDash val="solid"/>
            <a:headEnd type="none" w="sm" len="sm"/>
            <a:tailEnd type="none" w="sm" len="sm"/>
          </a:ln>
        </p:spPr>
        <p:txBody>
          <a:bodyPr/>
          <a:lstStyle/>
          <a:p>
            <a:endParaRPr lang="ja-JP" altLang="en-US"/>
          </a:p>
        </p:txBody>
      </p:sp>
      <p:sp>
        <p:nvSpPr>
          <p:cNvPr id="25" name="AutoShape 25"/>
          <p:cNvSpPr/>
          <p:nvPr/>
        </p:nvSpPr>
        <p:spPr>
          <a:xfrm>
            <a:off x="3760497" y="2784712"/>
            <a:ext cx="0" cy="6426707"/>
          </a:xfrm>
          <a:prstGeom prst="line">
            <a:avLst/>
          </a:prstGeom>
          <a:ln w="9525" cap="rnd">
            <a:solidFill>
              <a:srgbClr val="7F7F7F"/>
            </a:solidFill>
            <a:prstDash val="solid"/>
            <a:headEnd type="none" w="sm" len="sm"/>
            <a:tailEnd type="none" w="sm" len="sm"/>
          </a:ln>
        </p:spPr>
        <p:txBody>
          <a:bodyPr/>
          <a:lstStyle/>
          <a:p>
            <a:endParaRPr lang="ja-JP" altLang="en-US"/>
          </a:p>
        </p:txBody>
      </p:sp>
      <p:grpSp>
        <p:nvGrpSpPr>
          <p:cNvPr id="26" name="Group 26"/>
          <p:cNvGrpSpPr/>
          <p:nvPr/>
        </p:nvGrpSpPr>
        <p:grpSpPr>
          <a:xfrm>
            <a:off x="4308885" y="3464008"/>
            <a:ext cx="1754844" cy="665350"/>
            <a:chOff x="0" y="0"/>
            <a:chExt cx="1663852" cy="630850"/>
          </a:xfrm>
        </p:grpSpPr>
        <p:sp>
          <p:nvSpPr>
            <p:cNvPr id="27" name="Freeform 27"/>
            <p:cNvSpPr/>
            <p:nvPr/>
          </p:nvSpPr>
          <p:spPr>
            <a:xfrm>
              <a:off x="0" y="0"/>
              <a:ext cx="1663841" cy="630886"/>
            </a:xfrm>
            <a:custGeom>
              <a:avLst/>
              <a:gdLst/>
              <a:ahLst/>
              <a:cxnLst/>
              <a:rect l="l" t="t" r="r" b="b"/>
              <a:pathLst>
                <a:path w="1663841" h="630886">
                  <a:moveTo>
                    <a:pt x="0" y="0"/>
                  </a:moveTo>
                  <a:lnTo>
                    <a:pt x="1264239" y="0"/>
                  </a:lnTo>
                  <a:lnTo>
                    <a:pt x="1663841" y="315378"/>
                  </a:lnTo>
                  <a:lnTo>
                    <a:pt x="1264239" y="630886"/>
                  </a:lnTo>
                  <a:lnTo>
                    <a:pt x="0" y="630886"/>
                  </a:lnTo>
                  <a:close/>
                </a:path>
              </a:pathLst>
            </a:custGeom>
            <a:solidFill>
              <a:srgbClr val="E1EFD8"/>
            </a:solidFill>
          </p:spPr>
          <p:txBody>
            <a:bodyPr/>
            <a:lstStyle/>
            <a:p>
              <a:endParaRPr lang="ja-JP" altLang="en-US"/>
            </a:p>
          </p:txBody>
        </p:sp>
        <p:sp>
          <p:nvSpPr>
            <p:cNvPr id="28" name="TextBox 28"/>
            <p:cNvSpPr txBox="1"/>
            <p:nvPr/>
          </p:nvSpPr>
          <p:spPr>
            <a:xfrm>
              <a:off x="0" y="-9525"/>
              <a:ext cx="1663852" cy="640375"/>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第1拠点</a:t>
              </a:r>
            </a:p>
            <a:p>
              <a:pPr algn="ctr">
                <a:lnSpc>
                  <a:spcPts val="1889"/>
                </a:lnSpc>
              </a:pPr>
              <a:r>
                <a:rPr lang="en-US" sz="1575">
                  <a:solidFill>
                    <a:srgbClr val="000000"/>
                  </a:solidFill>
                  <a:latin typeface="Arimo"/>
                  <a:ea typeface="Arimo"/>
                  <a:cs typeface="Arimo"/>
                  <a:sym typeface="Arimo"/>
                </a:rPr>
                <a:t>運用開始</a:t>
              </a:r>
            </a:p>
          </p:txBody>
        </p:sp>
      </p:grpSp>
      <p:grpSp>
        <p:nvGrpSpPr>
          <p:cNvPr id="29" name="Group 29"/>
          <p:cNvGrpSpPr/>
          <p:nvPr/>
        </p:nvGrpSpPr>
        <p:grpSpPr>
          <a:xfrm>
            <a:off x="6326212" y="3476719"/>
            <a:ext cx="1754844" cy="665350"/>
            <a:chOff x="0" y="0"/>
            <a:chExt cx="1663852" cy="630850"/>
          </a:xfrm>
        </p:grpSpPr>
        <p:sp>
          <p:nvSpPr>
            <p:cNvPr id="30" name="Freeform 30"/>
            <p:cNvSpPr/>
            <p:nvPr/>
          </p:nvSpPr>
          <p:spPr>
            <a:xfrm>
              <a:off x="0" y="0"/>
              <a:ext cx="1663841" cy="630886"/>
            </a:xfrm>
            <a:custGeom>
              <a:avLst/>
              <a:gdLst/>
              <a:ahLst/>
              <a:cxnLst/>
              <a:rect l="l" t="t" r="r" b="b"/>
              <a:pathLst>
                <a:path w="1663841" h="630886">
                  <a:moveTo>
                    <a:pt x="0" y="0"/>
                  </a:moveTo>
                  <a:lnTo>
                    <a:pt x="1264239" y="0"/>
                  </a:lnTo>
                  <a:lnTo>
                    <a:pt x="1663841" y="315378"/>
                  </a:lnTo>
                  <a:lnTo>
                    <a:pt x="1264239" y="630886"/>
                  </a:lnTo>
                  <a:lnTo>
                    <a:pt x="0" y="630886"/>
                  </a:lnTo>
                  <a:close/>
                </a:path>
              </a:pathLst>
            </a:custGeom>
            <a:solidFill>
              <a:srgbClr val="E1EFD8"/>
            </a:solidFill>
          </p:spPr>
          <p:txBody>
            <a:bodyPr/>
            <a:lstStyle/>
            <a:p>
              <a:endParaRPr lang="ja-JP" altLang="en-US"/>
            </a:p>
          </p:txBody>
        </p:sp>
        <p:sp>
          <p:nvSpPr>
            <p:cNvPr id="31" name="TextBox 31"/>
            <p:cNvSpPr txBox="1"/>
            <p:nvPr/>
          </p:nvSpPr>
          <p:spPr>
            <a:xfrm>
              <a:off x="0" y="-9525"/>
              <a:ext cx="1663852" cy="640375"/>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第2拠点</a:t>
              </a:r>
            </a:p>
            <a:p>
              <a:pPr algn="ctr">
                <a:lnSpc>
                  <a:spcPts val="1889"/>
                </a:lnSpc>
              </a:pPr>
              <a:r>
                <a:rPr lang="en-US" sz="1575">
                  <a:solidFill>
                    <a:srgbClr val="000000"/>
                  </a:solidFill>
                  <a:latin typeface="Arimo"/>
                  <a:ea typeface="Arimo"/>
                  <a:cs typeface="Arimo"/>
                  <a:sym typeface="Arimo"/>
                </a:rPr>
                <a:t>整備</a:t>
              </a:r>
            </a:p>
          </p:txBody>
        </p:sp>
      </p:grpSp>
      <p:grpSp>
        <p:nvGrpSpPr>
          <p:cNvPr id="32" name="Group 32"/>
          <p:cNvGrpSpPr/>
          <p:nvPr/>
        </p:nvGrpSpPr>
        <p:grpSpPr>
          <a:xfrm>
            <a:off x="6541586" y="4183222"/>
            <a:ext cx="2827550" cy="427225"/>
            <a:chOff x="0" y="0"/>
            <a:chExt cx="2680936" cy="405073"/>
          </a:xfrm>
        </p:grpSpPr>
        <p:sp>
          <p:nvSpPr>
            <p:cNvPr id="33" name="Freeform 33"/>
            <p:cNvSpPr/>
            <p:nvPr/>
          </p:nvSpPr>
          <p:spPr>
            <a:xfrm>
              <a:off x="0" y="0"/>
              <a:ext cx="2680875" cy="405085"/>
            </a:xfrm>
            <a:custGeom>
              <a:avLst/>
              <a:gdLst/>
              <a:ahLst/>
              <a:cxnLst/>
              <a:rect l="l" t="t" r="r" b="b"/>
              <a:pathLst>
                <a:path w="2680875" h="405085">
                  <a:moveTo>
                    <a:pt x="0" y="0"/>
                  </a:moveTo>
                  <a:lnTo>
                    <a:pt x="2430497" y="0"/>
                  </a:lnTo>
                  <a:lnTo>
                    <a:pt x="2680875" y="202543"/>
                  </a:lnTo>
                  <a:lnTo>
                    <a:pt x="2430497" y="405085"/>
                  </a:lnTo>
                  <a:lnTo>
                    <a:pt x="0" y="405085"/>
                  </a:lnTo>
                  <a:close/>
                </a:path>
              </a:pathLst>
            </a:custGeom>
            <a:solidFill>
              <a:srgbClr val="E1EFD8"/>
            </a:solidFill>
          </p:spPr>
          <p:txBody>
            <a:bodyPr/>
            <a:lstStyle/>
            <a:p>
              <a:endParaRPr lang="ja-JP" altLang="en-US"/>
            </a:p>
          </p:txBody>
        </p:sp>
        <p:sp>
          <p:nvSpPr>
            <p:cNvPr id="34" name="TextBox 34"/>
            <p:cNvSpPr txBox="1"/>
            <p:nvPr/>
          </p:nvSpPr>
          <p:spPr>
            <a:xfrm>
              <a:off x="0" y="-9525"/>
              <a:ext cx="2680936" cy="414598"/>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第2拠点運用開始</a:t>
              </a:r>
            </a:p>
          </p:txBody>
        </p:sp>
      </p:grpSp>
      <p:grpSp>
        <p:nvGrpSpPr>
          <p:cNvPr id="35" name="Group 35"/>
          <p:cNvGrpSpPr/>
          <p:nvPr/>
        </p:nvGrpSpPr>
        <p:grpSpPr>
          <a:xfrm>
            <a:off x="8662977" y="3488681"/>
            <a:ext cx="1692350" cy="628716"/>
            <a:chOff x="0" y="0"/>
            <a:chExt cx="1604599" cy="596116"/>
          </a:xfrm>
        </p:grpSpPr>
        <p:sp>
          <p:nvSpPr>
            <p:cNvPr id="36" name="Freeform 36"/>
            <p:cNvSpPr/>
            <p:nvPr/>
          </p:nvSpPr>
          <p:spPr>
            <a:xfrm>
              <a:off x="0" y="0"/>
              <a:ext cx="1604585" cy="596138"/>
            </a:xfrm>
            <a:custGeom>
              <a:avLst/>
              <a:gdLst/>
              <a:ahLst/>
              <a:cxnLst/>
              <a:rect l="l" t="t" r="r" b="b"/>
              <a:pathLst>
                <a:path w="1604585" h="596138">
                  <a:moveTo>
                    <a:pt x="0" y="0"/>
                  </a:moveTo>
                  <a:lnTo>
                    <a:pt x="1212828" y="0"/>
                  </a:lnTo>
                  <a:lnTo>
                    <a:pt x="1604585" y="298069"/>
                  </a:lnTo>
                  <a:lnTo>
                    <a:pt x="1212828" y="596138"/>
                  </a:lnTo>
                  <a:lnTo>
                    <a:pt x="0" y="596138"/>
                  </a:lnTo>
                  <a:close/>
                </a:path>
              </a:pathLst>
            </a:custGeom>
            <a:solidFill>
              <a:srgbClr val="E1EFD8"/>
            </a:solidFill>
          </p:spPr>
          <p:txBody>
            <a:bodyPr/>
            <a:lstStyle/>
            <a:p>
              <a:endParaRPr lang="ja-JP" altLang="en-US"/>
            </a:p>
          </p:txBody>
        </p:sp>
        <p:sp>
          <p:nvSpPr>
            <p:cNvPr id="37" name="TextBox 37"/>
            <p:cNvSpPr txBox="1"/>
            <p:nvPr/>
          </p:nvSpPr>
          <p:spPr>
            <a:xfrm>
              <a:off x="0" y="-9525"/>
              <a:ext cx="1604599" cy="605641"/>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拠点運用検証</a:t>
              </a:r>
            </a:p>
          </p:txBody>
        </p:sp>
      </p:grpSp>
      <p:grpSp>
        <p:nvGrpSpPr>
          <p:cNvPr id="38" name="Group 38"/>
          <p:cNvGrpSpPr/>
          <p:nvPr/>
        </p:nvGrpSpPr>
        <p:grpSpPr>
          <a:xfrm>
            <a:off x="9724055" y="4171292"/>
            <a:ext cx="2445541" cy="427225"/>
            <a:chOff x="0" y="0"/>
            <a:chExt cx="2318735" cy="405073"/>
          </a:xfrm>
        </p:grpSpPr>
        <p:sp>
          <p:nvSpPr>
            <p:cNvPr id="39" name="Freeform 39"/>
            <p:cNvSpPr/>
            <p:nvPr/>
          </p:nvSpPr>
          <p:spPr>
            <a:xfrm>
              <a:off x="0" y="0"/>
              <a:ext cx="2318662" cy="404988"/>
            </a:xfrm>
            <a:custGeom>
              <a:avLst/>
              <a:gdLst/>
              <a:ahLst/>
              <a:cxnLst/>
              <a:rect l="l" t="t" r="r" b="b"/>
              <a:pathLst>
                <a:path w="2318662" h="404988">
                  <a:moveTo>
                    <a:pt x="0" y="0"/>
                  </a:moveTo>
                  <a:lnTo>
                    <a:pt x="2086145" y="0"/>
                  </a:lnTo>
                  <a:lnTo>
                    <a:pt x="2318662" y="202494"/>
                  </a:lnTo>
                  <a:lnTo>
                    <a:pt x="2086145" y="404988"/>
                  </a:lnTo>
                  <a:lnTo>
                    <a:pt x="0" y="404988"/>
                  </a:lnTo>
                  <a:close/>
                </a:path>
              </a:pathLst>
            </a:custGeom>
            <a:solidFill>
              <a:srgbClr val="E1EFD8"/>
            </a:solidFill>
          </p:spPr>
          <p:txBody>
            <a:bodyPr/>
            <a:lstStyle/>
            <a:p>
              <a:endParaRPr lang="ja-JP" altLang="en-US"/>
            </a:p>
          </p:txBody>
        </p:sp>
        <p:sp>
          <p:nvSpPr>
            <p:cNvPr id="40" name="TextBox 40"/>
            <p:cNvSpPr txBox="1"/>
            <p:nvPr/>
          </p:nvSpPr>
          <p:spPr>
            <a:xfrm>
              <a:off x="0" y="-9525"/>
              <a:ext cx="2318735" cy="414598"/>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拠点整備</a:t>
              </a:r>
            </a:p>
          </p:txBody>
        </p:sp>
      </p:grpSp>
      <p:grpSp>
        <p:nvGrpSpPr>
          <p:cNvPr id="41" name="Group 41"/>
          <p:cNvGrpSpPr/>
          <p:nvPr/>
        </p:nvGrpSpPr>
        <p:grpSpPr>
          <a:xfrm>
            <a:off x="10637380" y="3482326"/>
            <a:ext cx="1692350" cy="628716"/>
            <a:chOff x="0" y="0"/>
            <a:chExt cx="1604599" cy="596116"/>
          </a:xfrm>
        </p:grpSpPr>
        <p:sp>
          <p:nvSpPr>
            <p:cNvPr id="42" name="Freeform 42"/>
            <p:cNvSpPr/>
            <p:nvPr/>
          </p:nvSpPr>
          <p:spPr>
            <a:xfrm>
              <a:off x="0" y="0"/>
              <a:ext cx="1604585" cy="596138"/>
            </a:xfrm>
            <a:custGeom>
              <a:avLst/>
              <a:gdLst/>
              <a:ahLst/>
              <a:cxnLst/>
              <a:rect l="l" t="t" r="r" b="b"/>
              <a:pathLst>
                <a:path w="1604585" h="596138">
                  <a:moveTo>
                    <a:pt x="0" y="0"/>
                  </a:moveTo>
                  <a:lnTo>
                    <a:pt x="1212828" y="0"/>
                  </a:lnTo>
                  <a:lnTo>
                    <a:pt x="1604585" y="298069"/>
                  </a:lnTo>
                  <a:lnTo>
                    <a:pt x="1212828" y="596138"/>
                  </a:lnTo>
                  <a:lnTo>
                    <a:pt x="0" y="596138"/>
                  </a:lnTo>
                  <a:close/>
                </a:path>
              </a:pathLst>
            </a:custGeom>
            <a:solidFill>
              <a:srgbClr val="E1EFD8"/>
            </a:solidFill>
          </p:spPr>
          <p:txBody>
            <a:bodyPr/>
            <a:lstStyle/>
            <a:p>
              <a:endParaRPr lang="ja-JP" altLang="en-US"/>
            </a:p>
          </p:txBody>
        </p:sp>
        <p:sp>
          <p:nvSpPr>
            <p:cNvPr id="43" name="TextBox 43"/>
            <p:cNvSpPr txBox="1"/>
            <p:nvPr/>
          </p:nvSpPr>
          <p:spPr>
            <a:xfrm>
              <a:off x="0" y="-9525"/>
              <a:ext cx="1604599" cy="605641"/>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新規拠点展開</a:t>
              </a:r>
            </a:p>
          </p:txBody>
        </p:sp>
      </p:grpSp>
      <p:grpSp>
        <p:nvGrpSpPr>
          <p:cNvPr id="44" name="Group 44"/>
          <p:cNvGrpSpPr/>
          <p:nvPr/>
        </p:nvGrpSpPr>
        <p:grpSpPr>
          <a:xfrm>
            <a:off x="12911651" y="3848302"/>
            <a:ext cx="2445541" cy="427225"/>
            <a:chOff x="0" y="0"/>
            <a:chExt cx="2318735" cy="405073"/>
          </a:xfrm>
        </p:grpSpPr>
        <p:sp>
          <p:nvSpPr>
            <p:cNvPr id="45" name="Freeform 45"/>
            <p:cNvSpPr/>
            <p:nvPr/>
          </p:nvSpPr>
          <p:spPr>
            <a:xfrm>
              <a:off x="0" y="0"/>
              <a:ext cx="2318662" cy="404988"/>
            </a:xfrm>
            <a:custGeom>
              <a:avLst/>
              <a:gdLst/>
              <a:ahLst/>
              <a:cxnLst/>
              <a:rect l="l" t="t" r="r" b="b"/>
              <a:pathLst>
                <a:path w="2318662" h="404988">
                  <a:moveTo>
                    <a:pt x="0" y="0"/>
                  </a:moveTo>
                  <a:lnTo>
                    <a:pt x="2086145" y="0"/>
                  </a:lnTo>
                  <a:lnTo>
                    <a:pt x="2318662" y="202494"/>
                  </a:lnTo>
                  <a:lnTo>
                    <a:pt x="2086145" y="404988"/>
                  </a:lnTo>
                  <a:lnTo>
                    <a:pt x="0" y="404988"/>
                  </a:lnTo>
                  <a:close/>
                </a:path>
              </a:pathLst>
            </a:custGeom>
            <a:solidFill>
              <a:srgbClr val="E1EFD8"/>
            </a:solidFill>
          </p:spPr>
          <p:txBody>
            <a:bodyPr/>
            <a:lstStyle/>
            <a:p>
              <a:endParaRPr lang="ja-JP" altLang="en-US"/>
            </a:p>
          </p:txBody>
        </p:sp>
        <p:sp>
          <p:nvSpPr>
            <p:cNvPr id="46" name="TextBox 46"/>
            <p:cNvSpPr txBox="1"/>
            <p:nvPr/>
          </p:nvSpPr>
          <p:spPr>
            <a:xfrm>
              <a:off x="0" y="-9525"/>
              <a:ext cx="2318735" cy="414598"/>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各拠点再整備</a:t>
              </a:r>
            </a:p>
          </p:txBody>
        </p:sp>
      </p:grpSp>
      <p:grpSp>
        <p:nvGrpSpPr>
          <p:cNvPr id="47" name="Group 47"/>
          <p:cNvGrpSpPr/>
          <p:nvPr/>
        </p:nvGrpSpPr>
        <p:grpSpPr>
          <a:xfrm>
            <a:off x="3987736" y="5178856"/>
            <a:ext cx="1751359" cy="427225"/>
            <a:chOff x="0" y="0"/>
            <a:chExt cx="1660547" cy="405073"/>
          </a:xfrm>
        </p:grpSpPr>
        <p:sp>
          <p:nvSpPr>
            <p:cNvPr id="48" name="Freeform 48"/>
            <p:cNvSpPr/>
            <p:nvPr/>
          </p:nvSpPr>
          <p:spPr>
            <a:xfrm>
              <a:off x="0" y="0"/>
              <a:ext cx="1660503" cy="405085"/>
            </a:xfrm>
            <a:custGeom>
              <a:avLst/>
              <a:gdLst/>
              <a:ahLst/>
              <a:cxnLst/>
              <a:rect l="l" t="t" r="r" b="b"/>
              <a:pathLst>
                <a:path w="1660503" h="405085">
                  <a:moveTo>
                    <a:pt x="0" y="0"/>
                  </a:moveTo>
                  <a:lnTo>
                    <a:pt x="1410126" y="0"/>
                  </a:lnTo>
                  <a:lnTo>
                    <a:pt x="1660503" y="202543"/>
                  </a:lnTo>
                  <a:lnTo>
                    <a:pt x="1410126" y="405085"/>
                  </a:lnTo>
                  <a:lnTo>
                    <a:pt x="0" y="405085"/>
                  </a:lnTo>
                  <a:close/>
                </a:path>
              </a:pathLst>
            </a:custGeom>
            <a:solidFill>
              <a:srgbClr val="E1EFD8"/>
            </a:solidFill>
          </p:spPr>
          <p:txBody>
            <a:bodyPr/>
            <a:lstStyle/>
            <a:p>
              <a:endParaRPr lang="ja-JP" altLang="en-US"/>
            </a:p>
          </p:txBody>
        </p:sp>
        <p:sp>
          <p:nvSpPr>
            <p:cNvPr id="49" name="TextBox 49"/>
            <p:cNvSpPr txBox="1"/>
            <p:nvPr/>
          </p:nvSpPr>
          <p:spPr>
            <a:xfrm>
              <a:off x="0" y="-9525"/>
              <a:ext cx="1660547" cy="414598"/>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2台目選定</a:t>
              </a:r>
            </a:p>
          </p:txBody>
        </p:sp>
      </p:grpSp>
      <p:grpSp>
        <p:nvGrpSpPr>
          <p:cNvPr id="50" name="Group 50"/>
          <p:cNvGrpSpPr/>
          <p:nvPr/>
        </p:nvGrpSpPr>
        <p:grpSpPr>
          <a:xfrm>
            <a:off x="5879367" y="5178856"/>
            <a:ext cx="1877054" cy="427225"/>
            <a:chOff x="0" y="0"/>
            <a:chExt cx="1779725" cy="405073"/>
          </a:xfrm>
        </p:grpSpPr>
        <p:sp>
          <p:nvSpPr>
            <p:cNvPr id="51" name="Freeform 51"/>
            <p:cNvSpPr/>
            <p:nvPr/>
          </p:nvSpPr>
          <p:spPr>
            <a:xfrm>
              <a:off x="0" y="0"/>
              <a:ext cx="1779683" cy="405085"/>
            </a:xfrm>
            <a:custGeom>
              <a:avLst/>
              <a:gdLst/>
              <a:ahLst/>
              <a:cxnLst/>
              <a:rect l="l" t="t" r="r" b="b"/>
              <a:pathLst>
                <a:path w="1779683" h="405085">
                  <a:moveTo>
                    <a:pt x="0" y="0"/>
                  </a:moveTo>
                  <a:lnTo>
                    <a:pt x="1529305" y="0"/>
                  </a:lnTo>
                  <a:lnTo>
                    <a:pt x="1779683" y="202543"/>
                  </a:lnTo>
                  <a:lnTo>
                    <a:pt x="1529305" y="405085"/>
                  </a:lnTo>
                  <a:lnTo>
                    <a:pt x="0" y="405085"/>
                  </a:lnTo>
                  <a:close/>
                </a:path>
              </a:pathLst>
            </a:custGeom>
            <a:solidFill>
              <a:srgbClr val="E1EFD8"/>
            </a:solidFill>
          </p:spPr>
          <p:txBody>
            <a:bodyPr/>
            <a:lstStyle/>
            <a:p>
              <a:endParaRPr lang="ja-JP" altLang="en-US"/>
            </a:p>
          </p:txBody>
        </p:sp>
        <p:sp>
          <p:nvSpPr>
            <p:cNvPr id="52" name="TextBox 52"/>
            <p:cNvSpPr txBox="1"/>
            <p:nvPr/>
          </p:nvSpPr>
          <p:spPr>
            <a:xfrm>
              <a:off x="0" y="-9525"/>
              <a:ext cx="1779725" cy="414598"/>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購入・輸入</a:t>
              </a:r>
            </a:p>
          </p:txBody>
        </p:sp>
      </p:grpSp>
      <p:grpSp>
        <p:nvGrpSpPr>
          <p:cNvPr id="53" name="Group 53"/>
          <p:cNvGrpSpPr/>
          <p:nvPr/>
        </p:nvGrpSpPr>
        <p:grpSpPr>
          <a:xfrm>
            <a:off x="7792247" y="5178856"/>
            <a:ext cx="1125431" cy="427225"/>
            <a:chOff x="0" y="0"/>
            <a:chExt cx="1067075" cy="405073"/>
          </a:xfrm>
        </p:grpSpPr>
        <p:sp>
          <p:nvSpPr>
            <p:cNvPr id="54" name="Freeform 54"/>
            <p:cNvSpPr/>
            <p:nvPr/>
          </p:nvSpPr>
          <p:spPr>
            <a:xfrm>
              <a:off x="0" y="0"/>
              <a:ext cx="1067101" cy="405085"/>
            </a:xfrm>
            <a:custGeom>
              <a:avLst/>
              <a:gdLst/>
              <a:ahLst/>
              <a:cxnLst/>
              <a:rect l="l" t="t" r="r" b="b"/>
              <a:pathLst>
                <a:path w="1067101" h="405085">
                  <a:moveTo>
                    <a:pt x="0" y="0"/>
                  </a:moveTo>
                  <a:lnTo>
                    <a:pt x="816731" y="0"/>
                  </a:lnTo>
                  <a:lnTo>
                    <a:pt x="1067101" y="202543"/>
                  </a:lnTo>
                  <a:lnTo>
                    <a:pt x="816731" y="405085"/>
                  </a:lnTo>
                  <a:lnTo>
                    <a:pt x="0" y="405085"/>
                  </a:lnTo>
                  <a:close/>
                </a:path>
              </a:pathLst>
            </a:custGeom>
            <a:solidFill>
              <a:srgbClr val="E1EFD8"/>
            </a:solidFill>
          </p:spPr>
          <p:txBody>
            <a:bodyPr/>
            <a:lstStyle/>
            <a:p>
              <a:endParaRPr lang="ja-JP" altLang="en-US"/>
            </a:p>
          </p:txBody>
        </p:sp>
        <p:sp>
          <p:nvSpPr>
            <p:cNvPr id="55" name="TextBox 55"/>
            <p:cNvSpPr txBox="1"/>
            <p:nvPr/>
          </p:nvSpPr>
          <p:spPr>
            <a:xfrm>
              <a:off x="0" y="-9525"/>
              <a:ext cx="1067075" cy="414598"/>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整備</a:t>
              </a:r>
            </a:p>
          </p:txBody>
        </p:sp>
      </p:grpSp>
      <p:grpSp>
        <p:nvGrpSpPr>
          <p:cNvPr id="56" name="Group 56"/>
          <p:cNvGrpSpPr/>
          <p:nvPr/>
        </p:nvGrpSpPr>
        <p:grpSpPr>
          <a:xfrm>
            <a:off x="8982791" y="5173897"/>
            <a:ext cx="1585011" cy="427225"/>
            <a:chOff x="0" y="0"/>
            <a:chExt cx="1502826" cy="405073"/>
          </a:xfrm>
        </p:grpSpPr>
        <p:sp>
          <p:nvSpPr>
            <p:cNvPr id="57" name="Freeform 57"/>
            <p:cNvSpPr/>
            <p:nvPr/>
          </p:nvSpPr>
          <p:spPr>
            <a:xfrm>
              <a:off x="0" y="0"/>
              <a:ext cx="1502765" cy="405085"/>
            </a:xfrm>
            <a:custGeom>
              <a:avLst/>
              <a:gdLst/>
              <a:ahLst/>
              <a:cxnLst/>
              <a:rect l="l" t="t" r="r" b="b"/>
              <a:pathLst>
                <a:path w="1502765" h="405085">
                  <a:moveTo>
                    <a:pt x="0" y="0"/>
                  </a:moveTo>
                  <a:lnTo>
                    <a:pt x="1252388" y="0"/>
                  </a:lnTo>
                  <a:lnTo>
                    <a:pt x="1502765" y="202543"/>
                  </a:lnTo>
                  <a:lnTo>
                    <a:pt x="1252388" y="405085"/>
                  </a:lnTo>
                  <a:lnTo>
                    <a:pt x="0" y="405085"/>
                  </a:lnTo>
                  <a:close/>
                </a:path>
              </a:pathLst>
            </a:custGeom>
            <a:solidFill>
              <a:srgbClr val="E1EFD8"/>
            </a:solidFill>
          </p:spPr>
          <p:txBody>
            <a:bodyPr/>
            <a:lstStyle/>
            <a:p>
              <a:endParaRPr lang="ja-JP" altLang="en-US"/>
            </a:p>
          </p:txBody>
        </p:sp>
        <p:sp>
          <p:nvSpPr>
            <p:cNvPr id="58" name="TextBox 58"/>
            <p:cNvSpPr txBox="1"/>
            <p:nvPr/>
          </p:nvSpPr>
          <p:spPr>
            <a:xfrm>
              <a:off x="0" y="-9525"/>
              <a:ext cx="1502826" cy="414598"/>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利用開始</a:t>
              </a:r>
            </a:p>
          </p:txBody>
        </p:sp>
      </p:grpSp>
      <p:grpSp>
        <p:nvGrpSpPr>
          <p:cNvPr id="59" name="Group 59"/>
          <p:cNvGrpSpPr/>
          <p:nvPr/>
        </p:nvGrpSpPr>
        <p:grpSpPr>
          <a:xfrm>
            <a:off x="6957222" y="5820498"/>
            <a:ext cx="1751359" cy="427225"/>
            <a:chOff x="0" y="0"/>
            <a:chExt cx="1660547" cy="405073"/>
          </a:xfrm>
        </p:grpSpPr>
        <p:sp>
          <p:nvSpPr>
            <p:cNvPr id="60" name="Freeform 60"/>
            <p:cNvSpPr/>
            <p:nvPr/>
          </p:nvSpPr>
          <p:spPr>
            <a:xfrm>
              <a:off x="0" y="0"/>
              <a:ext cx="1660503" cy="405085"/>
            </a:xfrm>
            <a:custGeom>
              <a:avLst/>
              <a:gdLst/>
              <a:ahLst/>
              <a:cxnLst/>
              <a:rect l="l" t="t" r="r" b="b"/>
              <a:pathLst>
                <a:path w="1660503" h="405085">
                  <a:moveTo>
                    <a:pt x="0" y="0"/>
                  </a:moveTo>
                  <a:lnTo>
                    <a:pt x="1410126" y="0"/>
                  </a:lnTo>
                  <a:lnTo>
                    <a:pt x="1660503" y="202543"/>
                  </a:lnTo>
                  <a:lnTo>
                    <a:pt x="1410126" y="405085"/>
                  </a:lnTo>
                  <a:lnTo>
                    <a:pt x="0" y="405085"/>
                  </a:lnTo>
                  <a:close/>
                </a:path>
              </a:pathLst>
            </a:custGeom>
            <a:solidFill>
              <a:srgbClr val="E1EFD8"/>
            </a:solidFill>
          </p:spPr>
          <p:txBody>
            <a:bodyPr/>
            <a:lstStyle/>
            <a:p>
              <a:endParaRPr lang="ja-JP" altLang="en-US"/>
            </a:p>
          </p:txBody>
        </p:sp>
        <p:sp>
          <p:nvSpPr>
            <p:cNvPr id="61" name="TextBox 61"/>
            <p:cNvSpPr txBox="1"/>
            <p:nvPr/>
          </p:nvSpPr>
          <p:spPr>
            <a:xfrm>
              <a:off x="0" y="-9525"/>
              <a:ext cx="1660547" cy="414598"/>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3台目選定</a:t>
              </a:r>
            </a:p>
          </p:txBody>
        </p:sp>
      </p:grpSp>
      <p:grpSp>
        <p:nvGrpSpPr>
          <p:cNvPr id="62" name="Group 62"/>
          <p:cNvGrpSpPr/>
          <p:nvPr/>
        </p:nvGrpSpPr>
        <p:grpSpPr>
          <a:xfrm>
            <a:off x="8848853" y="5820498"/>
            <a:ext cx="1877054" cy="427225"/>
            <a:chOff x="0" y="0"/>
            <a:chExt cx="1779725" cy="405073"/>
          </a:xfrm>
        </p:grpSpPr>
        <p:sp>
          <p:nvSpPr>
            <p:cNvPr id="63" name="Freeform 63"/>
            <p:cNvSpPr/>
            <p:nvPr/>
          </p:nvSpPr>
          <p:spPr>
            <a:xfrm>
              <a:off x="0" y="0"/>
              <a:ext cx="1779683" cy="405085"/>
            </a:xfrm>
            <a:custGeom>
              <a:avLst/>
              <a:gdLst/>
              <a:ahLst/>
              <a:cxnLst/>
              <a:rect l="l" t="t" r="r" b="b"/>
              <a:pathLst>
                <a:path w="1779683" h="405085">
                  <a:moveTo>
                    <a:pt x="0" y="0"/>
                  </a:moveTo>
                  <a:lnTo>
                    <a:pt x="1529305" y="0"/>
                  </a:lnTo>
                  <a:lnTo>
                    <a:pt x="1779683" y="202543"/>
                  </a:lnTo>
                  <a:lnTo>
                    <a:pt x="1529305" y="405085"/>
                  </a:lnTo>
                  <a:lnTo>
                    <a:pt x="0" y="405085"/>
                  </a:lnTo>
                  <a:close/>
                </a:path>
              </a:pathLst>
            </a:custGeom>
            <a:solidFill>
              <a:srgbClr val="E1EFD8"/>
            </a:solidFill>
          </p:spPr>
          <p:txBody>
            <a:bodyPr/>
            <a:lstStyle/>
            <a:p>
              <a:endParaRPr lang="ja-JP" altLang="en-US"/>
            </a:p>
          </p:txBody>
        </p:sp>
        <p:sp>
          <p:nvSpPr>
            <p:cNvPr id="64" name="TextBox 64"/>
            <p:cNvSpPr txBox="1"/>
            <p:nvPr/>
          </p:nvSpPr>
          <p:spPr>
            <a:xfrm>
              <a:off x="0" y="-9525"/>
              <a:ext cx="1779725" cy="414598"/>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購入・輸入</a:t>
              </a:r>
            </a:p>
          </p:txBody>
        </p:sp>
      </p:grpSp>
      <p:grpSp>
        <p:nvGrpSpPr>
          <p:cNvPr id="65" name="Group 65"/>
          <p:cNvGrpSpPr/>
          <p:nvPr/>
        </p:nvGrpSpPr>
        <p:grpSpPr>
          <a:xfrm>
            <a:off x="10761733" y="5820498"/>
            <a:ext cx="1125431" cy="427225"/>
            <a:chOff x="0" y="0"/>
            <a:chExt cx="1067075" cy="405073"/>
          </a:xfrm>
        </p:grpSpPr>
        <p:sp>
          <p:nvSpPr>
            <p:cNvPr id="66" name="Freeform 66"/>
            <p:cNvSpPr/>
            <p:nvPr/>
          </p:nvSpPr>
          <p:spPr>
            <a:xfrm>
              <a:off x="0" y="0"/>
              <a:ext cx="1067101" cy="405085"/>
            </a:xfrm>
            <a:custGeom>
              <a:avLst/>
              <a:gdLst/>
              <a:ahLst/>
              <a:cxnLst/>
              <a:rect l="l" t="t" r="r" b="b"/>
              <a:pathLst>
                <a:path w="1067101" h="405085">
                  <a:moveTo>
                    <a:pt x="0" y="0"/>
                  </a:moveTo>
                  <a:lnTo>
                    <a:pt x="816731" y="0"/>
                  </a:lnTo>
                  <a:lnTo>
                    <a:pt x="1067101" y="202543"/>
                  </a:lnTo>
                  <a:lnTo>
                    <a:pt x="816731" y="405085"/>
                  </a:lnTo>
                  <a:lnTo>
                    <a:pt x="0" y="405085"/>
                  </a:lnTo>
                  <a:close/>
                </a:path>
              </a:pathLst>
            </a:custGeom>
            <a:solidFill>
              <a:srgbClr val="E1EFD8"/>
            </a:solidFill>
          </p:spPr>
          <p:txBody>
            <a:bodyPr/>
            <a:lstStyle/>
            <a:p>
              <a:endParaRPr lang="ja-JP" altLang="en-US"/>
            </a:p>
          </p:txBody>
        </p:sp>
        <p:sp>
          <p:nvSpPr>
            <p:cNvPr id="67" name="TextBox 67"/>
            <p:cNvSpPr txBox="1"/>
            <p:nvPr/>
          </p:nvSpPr>
          <p:spPr>
            <a:xfrm>
              <a:off x="0" y="-9525"/>
              <a:ext cx="1067075" cy="414598"/>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整備</a:t>
              </a:r>
            </a:p>
          </p:txBody>
        </p:sp>
      </p:grpSp>
      <p:grpSp>
        <p:nvGrpSpPr>
          <p:cNvPr id="68" name="Group 68"/>
          <p:cNvGrpSpPr/>
          <p:nvPr/>
        </p:nvGrpSpPr>
        <p:grpSpPr>
          <a:xfrm>
            <a:off x="11952278" y="5815539"/>
            <a:ext cx="1585011" cy="427225"/>
            <a:chOff x="0" y="0"/>
            <a:chExt cx="1502826" cy="405073"/>
          </a:xfrm>
        </p:grpSpPr>
        <p:sp>
          <p:nvSpPr>
            <p:cNvPr id="69" name="Freeform 69"/>
            <p:cNvSpPr/>
            <p:nvPr/>
          </p:nvSpPr>
          <p:spPr>
            <a:xfrm>
              <a:off x="0" y="0"/>
              <a:ext cx="1502765" cy="405085"/>
            </a:xfrm>
            <a:custGeom>
              <a:avLst/>
              <a:gdLst/>
              <a:ahLst/>
              <a:cxnLst/>
              <a:rect l="l" t="t" r="r" b="b"/>
              <a:pathLst>
                <a:path w="1502765" h="405085">
                  <a:moveTo>
                    <a:pt x="0" y="0"/>
                  </a:moveTo>
                  <a:lnTo>
                    <a:pt x="1252388" y="0"/>
                  </a:lnTo>
                  <a:lnTo>
                    <a:pt x="1502765" y="202543"/>
                  </a:lnTo>
                  <a:lnTo>
                    <a:pt x="1252388" y="405085"/>
                  </a:lnTo>
                  <a:lnTo>
                    <a:pt x="0" y="405085"/>
                  </a:lnTo>
                  <a:close/>
                </a:path>
              </a:pathLst>
            </a:custGeom>
            <a:solidFill>
              <a:srgbClr val="E1EFD8"/>
            </a:solidFill>
          </p:spPr>
          <p:txBody>
            <a:bodyPr/>
            <a:lstStyle/>
            <a:p>
              <a:endParaRPr lang="ja-JP" altLang="en-US"/>
            </a:p>
          </p:txBody>
        </p:sp>
        <p:sp>
          <p:nvSpPr>
            <p:cNvPr id="70" name="TextBox 70"/>
            <p:cNvSpPr txBox="1"/>
            <p:nvPr/>
          </p:nvSpPr>
          <p:spPr>
            <a:xfrm>
              <a:off x="0" y="-9525"/>
              <a:ext cx="1502826" cy="414598"/>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利用開始</a:t>
              </a:r>
            </a:p>
          </p:txBody>
        </p:sp>
      </p:grpSp>
      <p:grpSp>
        <p:nvGrpSpPr>
          <p:cNvPr id="71" name="Group 71"/>
          <p:cNvGrpSpPr/>
          <p:nvPr/>
        </p:nvGrpSpPr>
        <p:grpSpPr>
          <a:xfrm>
            <a:off x="11914749" y="6953283"/>
            <a:ext cx="1660067" cy="427225"/>
            <a:chOff x="0" y="0"/>
            <a:chExt cx="1573990" cy="405073"/>
          </a:xfrm>
        </p:grpSpPr>
        <p:sp>
          <p:nvSpPr>
            <p:cNvPr id="72" name="Freeform 72"/>
            <p:cNvSpPr/>
            <p:nvPr/>
          </p:nvSpPr>
          <p:spPr>
            <a:xfrm>
              <a:off x="0" y="0"/>
              <a:ext cx="1574028" cy="405085"/>
            </a:xfrm>
            <a:custGeom>
              <a:avLst/>
              <a:gdLst/>
              <a:ahLst/>
              <a:cxnLst/>
              <a:rect l="l" t="t" r="r" b="b"/>
              <a:pathLst>
                <a:path w="1574028" h="405085">
                  <a:moveTo>
                    <a:pt x="0" y="0"/>
                  </a:moveTo>
                  <a:lnTo>
                    <a:pt x="1323662" y="0"/>
                  </a:lnTo>
                  <a:lnTo>
                    <a:pt x="1574028" y="202543"/>
                  </a:lnTo>
                  <a:lnTo>
                    <a:pt x="1323662" y="405085"/>
                  </a:lnTo>
                  <a:lnTo>
                    <a:pt x="0" y="405085"/>
                  </a:lnTo>
                  <a:close/>
                </a:path>
              </a:pathLst>
            </a:custGeom>
            <a:solidFill>
              <a:srgbClr val="E1EFD8"/>
            </a:solidFill>
          </p:spPr>
          <p:txBody>
            <a:bodyPr/>
            <a:lstStyle/>
            <a:p>
              <a:endParaRPr lang="ja-JP" altLang="en-US"/>
            </a:p>
          </p:txBody>
        </p:sp>
        <p:sp>
          <p:nvSpPr>
            <p:cNvPr id="73" name="TextBox 73"/>
            <p:cNvSpPr txBox="1"/>
            <p:nvPr/>
          </p:nvSpPr>
          <p:spPr>
            <a:xfrm>
              <a:off x="0" y="-9525"/>
              <a:ext cx="1573990" cy="414598"/>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FC先選定</a:t>
              </a:r>
            </a:p>
          </p:txBody>
        </p:sp>
      </p:grpSp>
      <p:grpSp>
        <p:nvGrpSpPr>
          <p:cNvPr id="74" name="Group 74"/>
          <p:cNvGrpSpPr/>
          <p:nvPr/>
        </p:nvGrpSpPr>
        <p:grpSpPr>
          <a:xfrm>
            <a:off x="10011567" y="6969436"/>
            <a:ext cx="1875599" cy="427225"/>
            <a:chOff x="0" y="0"/>
            <a:chExt cx="1778346" cy="405073"/>
          </a:xfrm>
        </p:grpSpPr>
        <p:sp>
          <p:nvSpPr>
            <p:cNvPr id="75" name="Freeform 75"/>
            <p:cNvSpPr/>
            <p:nvPr/>
          </p:nvSpPr>
          <p:spPr>
            <a:xfrm>
              <a:off x="0" y="0"/>
              <a:ext cx="1778347" cy="405085"/>
            </a:xfrm>
            <a:custGeom>
              <a:avLst/>
              <a:gdLst/>
              <a:ahLst/>
              <a:cxnLst/>
              <a:rect l="l" t="t" r="r" b="b"/>
              <a:pathLst>
                <a:path w="1778347" h="405085">
                  <a:moveTo>
                    <a:pt x="0" y="0"/>
                  </a:moveTo>
                  <a:lnTo>
                    <a:pt x="1527970" y="0"/>
                  </a:lnTo>
                  <a:lnTo>
                    <a:pt x="1778347" y="202543"/>
                  </a:lnTo>
                  <a:lnTo>
                    <a:pt x="1527970" y="405085"/>
                  </a:lnTo>
                  <a:lnTo>
                    <a:pt x="0" y="405085"/>
                  </a:lnTo>
                  <a:close/>
                </a:path>
              </a:pathLst>
            </a:custGeom>
            <a:solidFill>
              <a:srgbClr val="E1EFD8"/>
            </a:solidFill>
          </p:spPr>
          <p:txBody>
            <a:bodyPr/>
            <a:lstStyle/>
            <a:p>
              <a:endParaRPr lang="ja-JP" altLang="en-US"/>
            </a:p>
          </p:txBody>
        </p:sp>
        <p:sp>
          <p:nvSpPr>
            <p:cNvPr id="76" name="TextBox 76"/>
            <p:cNvSpPr txBox="1"/>
            <p:nvPr/>
          </p:nvSpPr>
          <p:spPr>
            <a:xfrm>
              <a:off x="0" y="-9525"/>
              <a:ext cx="1778346" cy="414598"/>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FC条件整備</a:t>
              </a:r>
            </a:p>
          </p:txBody>
        </p:sp>
      </p:grpSp>
      <p:grpSp>
        <p:nvGrpSpPr>
          <p:cNvPr id="77" name="Group 77"/>
          <p:cNvGrpSpPr/>
          <p:nvPr/>
        </p:nvGrpSpPr>
        <p:grpSpPr>
          <a:xfrm>
            <a:off x="13653374" y="6952785"/>
            <a:ext cx="1418091" cy="427225"/>
            <a:chOff x="0" y="0"/>
            <a:chExt cx="1344560" cy="405073"/>
          </a:xfrm>
        </p:grpSpPr>
        <p:sp>
          <p:nvSpPr>
            <p:cNvPr id="78" name="Freeform 78"/>
            <p:cNvSpPr/>
            <p:nvPr/>
          </p:nvSpPr>
          <p:spPr>
            <a:xfrm>
              <a:off x="0" y="0"/>
              <a:ext cx="1344527" cy="405085"/>
            </a:xfrm>
            <a:custGeom>
              <a:avLst/>
              <a:gdLst/>
              <a:ahLst/>
              <a:cxnLst/>
              <a:rect l="l" t="t" r="r" b="b"/>
              <a:pathLst>
                <a:path w="1344527" h="405085">
                  <a:moveTo>
                    <a:pt x="0" y="0"/>
                  </a:moveTo>
                  <a:lnTo>
                    <a:pt x="1094149" y="0"/>
                  </a:lnTo>
                  <a:lnTo>
                    <a:pt x="1344527" y="202543"/>
                  </a:lnTo>
                  <a:lnTo>
                    <a:pt x="1094149" y="405085"/>
                  </a:lnTo>
                  <a:lnTo>
                    <a:pt x="0" y="405085"/>
                  </a:lnTo>
                  <a:close/>
                </a:path>
              </a:pathLst>
            </a:custGeom>
            <a:solidFill>
              <a:srgbClr val="E1EFD8"/>
            </a:solidFill>
          </p:spPr>
          <p:txBody>
            <a:bodyPr/>
            <a:lstStyle/>
            <a:p>
              <a:endParaRPr lang="ja-JP" altLang="en-US"/>
            </a:p>
          </p:txBody>
        </p:sp>
        <p:sp>
          <p:nvSpPr>
            <p:cNvPr id="79" name="TextBox 79"/>
            <p:cNvSpPr txBox="1"/>
            <p:nvPr/>
          </p:nvSpPr>
          <p:spPr>
            <a:xfrm>
              <a:off x="0" y="-9525"/>
              <a:ext cx="1344560" cy="414598"/>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FC交渉</a:t>
              </a:r>
            </a:p>
          </p:txBody>
        </p:sp>
      </p:grpSp>
      <p:sp>
        <p:nvSpPr>
          <p:cNvPr id="80" name="AutoShape 80"/>
          <p:cNvSpPr/>
          <p:nvPr/>
        </p:nvSpPr>
        <p:spPr>
          <a:xfrm>
            <a:off x="1104215" y="4837293"/>
            <a:ext cx="16133457" cy="14288"/>
          </a:xfrm>
          <a:prstGeom prst="line">
            <a:avLst/>
          </a:prstGeom>
          <a:ln w="9525" cap="rnd">
            <a:solidFill>
              <a:srgbClr val="7F7F7F"/>
            </a:solidFill>
            <a:prstDash val="solid"/>
            <a:headEnd type="none" w="sm" len="sm"/>
            <a:tailEnd type="none" w="sm" len="sm"/>
          </a:ln>
        </p:spPr>
        <p:txBody>
          <a:bodyPr/>
          <a:lstStyle/>
          <a:p>
            <a:endParaRPr lang="ja-JP" altLang="en-US"/>
          </a:p>
        </p:txBody>
      </p:sp>
      <p:sp>
        <p:nvSpPr>
          <p:cNvPr id="81" name="AutoShape 81"/>
          <p:cNvSpPr/>
          <p:nvPr/>
        </p:nvSpPr>
        <p:spPr>
          <a:xfrm>
            <a:off x="1125836" y="6468666"/>
            <a:ext cx="16133457" cy="14288"/>
          </a:xfrm>
          <a:prstGeom prst="line">
            <a:avLst/>
          </a:prstGeom>
          <a:ln w="9525" cap="rnd">
            <a:solidFill>
              <a:srgbClr val="7F7F7F"/>
            </a:solidFill>
            <a:prstDash val="solid"/>
            <a:headEnd type="none" w="sm" len="sm"/>
            <a:tailEnd type="none" w="sm" len="sm"/>
          </a:ln>
        </p:spPr>
        <p:txBody>
          <a:bodyPr/>
          <a:lstStyle/>
          <a:p>
            <a:endParaRPr lang="ja-JP" altLang="en-US"/>
          </a:p>
        </p:txBody>
      </p:sp>
      <p:sp>
        <p:nvSpPr>
          <p:cNvPr id="82" name="AutoShape 82"/>
          <p:cNvSpPr/>
          <p:nvPr/>
        </p:nvSpPr>
        <p:spPr>
          <a:xfrm>
            <a:off x="1028707" y="7910604"/>
            <a:ext cx="16133457" cy="14288"/>
          </a:xfrm>
          <a:prstGeom prst="line">
            <a:avLst/>
          </a:prstGeom>
          <a:ln w="9525" cap="rnd">
            <a:solidFill>
              <a:srgbClr val="7F7F7F"/>
            </a:solidFill>
            <a:prstDash val="solid"/>
            <a:headEnd type="none" w="sm" len="sm"/>
            <a:tailEnd type="none" w="sm" len="sm"/>
          </a:ln>
        </p:spPr>
        <p:txBody>
          <a:bodyPr/>
          <a:lstStyle/>
          <a:p>
            <a:endParaRPr lang="ja-JP" altLang="en-US"/>
          </a:p>
        </p:txBody>
      </p:sp>
      <p:sp>
        <p:nvSpPr>
          <p:cNvPr id="83" name="AutoShape 83"/>
          <p:cNvSpPr/>
          <p:nvPr/>
        </p:nvSpPr>
        <p:spPr>
          <a:xfrm>
            <a:off x="1028707" y="9211419"/>
            <a:ext cx="16133457" cy="14288"/>
          </a:xfrm>
          <a:prstGeom prst="line">
            <a:avLst/>
          </a:prstGeom>
          <a:ln w="9525" cap="rnd">
            <a:solidFill>
              <a:srgbClr val="7F7F7F"/>
            </a:solidFill>
            <a:prstDash val="solid"/>
            <a:headEnd type="none" w="sm" len="sm"/>
            <a:tailEnd type="none" w="sm" len="sm"/>
          </a:ln>
        </p:spPr>
        <p:txBody>
          <a:bodyPr/>
          <a:lstStyle/>
          <a:p>
            <a:endParaRPr lang="ja-JP" altLang="en-US"/>
          </a:p>
        </p:txBody>
      </p:sp>
      <p:grpSp>
        <p:nvGrpSpPr>
          <p:cNvPr id="84" name="Group 84"/>
          <p:cNvGrpSpPr/>
          <p:nvPr/>
        </p:nvGrpSpPr>
        <p:grpSpPr>
          <a:xfrm>
            <a:off x="4188130" y="8084598"/>
            <a:ext cx="1875599" cy="983202"/>
            <a:chOff x="0" y="0"/>
            <a:chExt cx="1778346" cy="932221"/>
          </a:xfrm>
        </p:grpSpPr>
        <p:sp>
          <p:nvSpPr>
            <p:cNvPr id="85" name="Freeform 85"/>
            <p:cNvSpPr/>
            <p:nvPr/>
          </p:nvSpPr>
          <p:spPr>
            <a:xfrm>
              <a:off x="0" y="0"/>
              <a:ext cx="1778347" cy="932180"/>
            </a:xfrm>
            <a:custGeom>
              <a:avLst/>
              <a:gdLst/>
              <a:ahLst/>
              <a:cxnLst/>
              <a:rect l="l" t="t" r="r" b="b"/>
              <a:pathLst>
                <a:path w="1778347" h="932180">
                  <a:moveTo>
                    <a:pt x="0" y="0"/>
                  </a:moveTo>
                  <a:lnTo>
                    <a:pt x="1165757" y="0"/>
                  </a:lnTo>
                  <a:lnTo>
                    <a:pt x="1778347" y="466090"/>
                  </a:lnTo>
                  <a:lnTo>
                    <a:pt x="1165757" y="932180"/>
                  </a:lnTo>
                  <a:lnTo>
                    <a:pt x="0" y="932180"/>
                  </a:lnTo>
                  <a:close/>
                </a:path>
              </a:pathLst>
            </a:custGeom>
            <a:solidFill>
              <a:srgbClr val="E1EFD8"/>
            </a:solidFill>
          </p:spPr>
          <p:txBody>
            <a:bodyPr/>
            <a:lstStyle/>
            <a:p>
              <a:endParaRPr lang="ja-JP" altLang="en-US"/>
            </a:p>
          </p:txBody>
        </p:sp>
        <p:sp>
          <p:nvSpPr>
            <p:cNvPr id="86" name="TextBox 86"/>
            <p:cNvSpPr txBox="1"/>
            <p:nvPr/>
          </p:nvSpPr>
          <p:spPr>
            <a:xfrm>
              <a:off x="0" y="-9525"/>
              <a:ext cx="1778346" cy="941746"/>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クラウドファンディング終了</a:t>
              </a:r>
            </a:p>
          </p:txBody>
        </p:sp>
      </p:grpSp>
      <p:grpSp>
        <p:nvGrpSpPr>
          <p:cNvPr id="87" name="Group 87"/>
          <p:cNvGrpSpPr/>
          <p:nvPr/>
        </p:nvGrpSpPr>
        <p:grpSpPr>
          <a:xfrm>
            <a:off x="7523249" y="8303919"/>
            <a:ext cx="2488318" cy="611062"/>
            <a:chOff x="0" y="0"/>
            <a:chExt cx="2359294" cy="579378"/>
          </a:xfrm>
        </p:grpSpPr>
        <p:sp>
          <p:nvSpPr>
            <p:cNvPr id="88" name="Freeform 88"/>
            <p:cNvSpPr/>
            <p:nvPr/>
          </p:nvSpPr>
          <p:spPr>
            <a:xfrm>
              <a:off x="0" y="0"/>
              <a:ext cx="2359223" cy="579374"/>
            </a:xfrm>
            <a:custGeom>
              <a:avLst/>
              <a:gdLst/>
              <a:ahLst/>
              <a:cxnLst/>
              <a:rect l="l" t="t" r="r" b="b"/>
              <a:pathLst>
                <a:path w="2359223" h="579374">
                  <a:moveTo>
                    <a:pt x="0" y="0"/>
                  </a:moveTo>
                  <a:lnTo>
                    <a:pt x="1978483" y="0"/>
                  </a:lnTo>
                  <a:lnTo>
                    <a:pt x="2359223" y="289687"/>
                  </a:lnTo>
                  <a:lnTo>
                    <a:pt x="1978483" y="579374"/>
                  </a:lnTo>
                  <a:lnTo>
                    <a:pt x="0" y="579374"/>
                  </a:lnTo>
                  <a:close/>
                </a:path>
              </a:pathLst>
            </a:custGeom>
            <a:solidFill>
              <a:srgbClr val="E1EFD8"/>
            </a:solidFill>
          </p:spPr>
          <p:txBody>
            <a:bodyPr/>
            <a:lstStyle/>
            <a:p>
              <a:endParaRPr lang="ja-JP" altLang="en-US"/>
            </a:p>
          </p:txBody>
        </p:sp>
        <p:sp>
          <p:nvSpPr>
            <p:cNvPr id="89" name="TextBox 89"/>
            <p:cNvSpPr txBox="1"/>
            <p:nvPr/>
          </p:nvSpPr>
          <p:spPr>
            <a:xfrm>
              <a:off x="0" y="-9525"/>
              <a:ext cx="2359294" cy="588903"/>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追加借入検討</a:t>
              </a:r>
            </a:p>
          </p:txBody>
        </p:sp>
      </p:grpSp>
      <p:grpSp>
        <p:nvGrpSpPr>
          <p:cNvPr id="90" name="Group 90"/>
          <p:cNvGrpSpPr/>
          <p:nvPr/>
        </p:nvGrpSpPr>
        <p:grpSpPr>
          <a:xfrm>
            <a:off x="11952278" y="8308878"/>
            <a:ext cx="2774706" cy="606103"/>
            <a:chOff x="0" y="0"/>
            <a:chExt cx="2630833" cy="574676"/>
          </a:xfrm>
        </p:grpSpPr>
        <p:sp>
          <p:nvSpPr>
            <p:cNvPr id="91" name="Freeform 91"/>
            <p:cNvSpPr/>
            <p:nvPr/>
          </p:nvSpPr>
          <p:spPr>
            <a:xfrm>
              <a:off x="0" y="0"/>
              <a:ext cx="2630934" cy="574802"/>
            </a:xfrm>
            <a:custGeom>
              <a:avLst/>
              <a:gdLst/>
              <a:ahLst/>
              <a:cxnLst/>
              <a:rect l="l" t="t" r="r" b="b"/>
              <a:pathLst>
                <a:path w="2630934" h="574802">
                  <a:moveTo>
                    <a:pt x="0" y="0"/>
                  </a:moveTo>
                  <a:lnTo>
                    <a:pt x="2253230" y="0"/>
                  </a:lnTo>
                  <a:lnTo>
                    <a:pt x="2630934" y="287401"/>
                  </a:lnTo>
                  <a:lnTo>
                    <a:pt x="2253230" y="574802"/>
                  </a:lnTo>
                  <a:lnTo>
                    <a:pt x="0" y="574802"/>
                  </a:lnTo>
                  <a:close/>
                </a:path>
              </a:pathLst>
            </a:custGeom>
            <a:solidFill>
              <a:srgbClr val="E1EFD8"/>
            </a:solidFill>
          </p:spPr>
          <p:txBody>
            <a:bodyPr/>
            <a:lstStyle/>
            <a:p>
              <a:endParaRPr lang="ja-JP" altLang="en-US"/>
            </a:p>
          </p:txBody>
        </p:sp>
        <p:sp>
          <p:nvSpPr>
            <p:cNvPr id="92" name="TextBox 92"/>
            <p:cNvSpPr txBox="1"/>
            <p:nvPr/>
          </p:nvSpPr>
          <p:spPr>
            <a:xfrm>
              <a:off x="0" y="-9525"/>
              <a:ext cx="2630833" cy="584201"/>
            </a:xfrm>
            <a:prstGeom prst="rect">
              <a:avLst/>
            </a:prstGeom>
          </p:spPr>
          <p:txBody>
            <a:bodyPr lIns="71438" tIns="71438" rIns="71438" bIns="71438" rtlCol="0" anchor="ctr"/>
            <a:lstStyle/>
            <a:p>
              <a:pPr algn="ctr">
                <a:lnSpc>
                  <a:spcPts val="1889"/>
                </a:lnSpc>
              </a:pPr>
              <a:r>
                <a:rPr lang="en-US" sz="1575">
                  <a:solidFill>
                    <a:srgbClr val="000000"/>
                  </a:solidFill>
                  <a:latin typeface="Arimo"/>
                  <a:ea typeface="Arimo"/>
                  <a:cs typeface="Arimo"/>
                  <a:sym typeface="Arimo"/>
                </a:rPr>
                <a:t>VC資金調達検討</a:t>
              </a:r>
            </a:p>
          </p:txBody>
        </p:sp>
      </p:grpSp>
      <p:sp>
        <p:nvSpPr>
          <p:cNvPr id="93" name="TextBox 93"/>
          <p:cNvSpPr txBox="1"/>
          <p:nvPr/>
        </p:nvSpPr>
        <p:spPr>
          <a:xfrm>
            <a:off x="1028700" y="2147386"/>
            <a:ext cx="16434979" cy="574929"/>
          </a:xfrm>
          <a:prstGeom prst="rect">
            <a:avLst/>
          </a:prstGeom>
        </p:spPr>
        <p:txBody>
          <a:bodyPr lIns="0" tIns="0" rIns="0" bIns="0" rtlCol="0" anchor="t">
            <a:spAutoFit/>
          </a:bodyPr>
          <a:lstStyle/>
          <a:p>
            <a:pPr algn="just">
              <a:lnSpc>
                <a:spcPts val="2268"/>
              </a:lnSpc>
            </a:pPr>
            <a:r>
              <a:rPr lang="en-US" sz="2100">
                <a:solidFill>
                  <a:srgbClr val="000000"/>
                </a:solidFill>
                <a:latin typeface="ZEN角ゴシックNEW"/>
                <a:ea typeface="ZEN角ゴシックNEW"/>
                <a:cs typeface="ZEN角ゴシックNEW"/>
                <a:sym typeface="ZEN角ゴシックNEW"/>
              </a:rPr>
              <a:t>本事業の重要な資産であるトレーラーの増大と提供場所となる拠点の拡大が重要なポイントとなる。これらを進めるためにクラウドファンディングや借入による資金調達等を行う。また2023年6月以降は提供者を拡大するためにフランチャイズ選定と契約を検討していく。</a:t>
            </a:r>
          </a:p>
        </p:txBody>
      </p:sp>
      <p:grpSp>
        <p:nvGrpSpPr>
          <p:cNvPr id="94" name="Group 94"/>
          <p:cNvGrpSpPr/>
          <p:nvPr/>
        </p:nvGrpSpPr>
        <p:grpSpPr>
          <a:xfrm>
            <a:off x="15108868" y="9218563"/>
            <a:ext cx="3179132" cy="1068437"/>
            <a:chOff x="0" y="0"/>
            <a:chExt cx="3014288" cy="1013037"/>
          </a:xfrm>
        </p:grpSpPr>
        <p:sp>
          <p:nvSpPr>
            <p:cNvPr id="95" name="Freeform 95"/>
            <p:cNvSpPr/>
            <p:nvPr/>
          </p:nvSpPr>
          <p:spPr>
            <a:xfrm>
              <a:off x="0" y="0"/>
              <a:ext cx="3014276" cy="1013036"/>
            </a:xfrm>
            <a:custGeom>
              <a:avLst/>
              <a:gdLst/>
              <a:ahLst/>
              <a:cxnLst/>
              <a:rect l="l" t="t" r="r" b="b"/>
              <a:pathLst>
                <a:path w="3014276" h="1013036">
                  <a:moveTo>
                    <a:pt x="0" y="0"/>
                  </a:moveTo>
                  <a:lnTo>
                    <a:pt x="3014276" y="0"/>
                  </a:lnTo>
                  <a:lnTo>
                    <a:pt x="3014276" y="1013036"/>
                  </a:lnTo>
                  <a:lnTo>
                    <a:pt x="0" y="1013036"/>
                  </a:lnTo>
                  <a:close/>
                </a:path>
              </a:pathLst>
            </a:custGeom>
            <a:solidFill>
              <a:srgbClr val="FF0000"/>
            </a:solidFill>
          </p:spPr>
          <p:txBody>
            <a:bodyPr/>
            <a:lstStyle/>
            <a:p>
              <a:endParaRPr lang="ja-JP" altLang="en-US"/>
            </a:p>
          </p:txBody>
        </p:sp>
        <p:sp>
          <p:nvSpPr>
            <p:cNvPr id="96" name="TextBox 96"/>
            <p:cNvSpPr txBox="1"/>
            <p:nvPr/>
          </p:nvSpPr>
          <p:spPr>
            <a:xfrm>
              <a:off x="0" y="-28575"/>
              <a:ext cx="3014288" cy="1041612"/>
            </a:xfrm>
            <a:prstGeom prst="rect">
              <a:avLst/>
            </a:prstGeom>
          </p:spPr>
          <p:txBody>
            <a:bodyPr lIns="71438" tIns="71438" rIns="71438" bIns="71438" rtlCol="0" anchor="ctr"/>
            <a:lstStyle/>
            <a:p>
              <a:pPr algn="ctr">
                <a:lnSpc>
                  <a:spcPts val="6720"/>
                </a:lnSpc>
              </a:pPr>
              <a:r>
                <a:rPr lang="en-US" sz="5600">
                  <a:solidFill>
                    <a:srgbClr val="FFFFFF"/>
                  </a:solidFill>
                  <a:latin typeface="FB Avtipus"/>
                  <a:ea typeface="FB Avtipus"/>
                  <a:cs typeface="FB Avtipus"/>
                  <a:sym typeface="FB Avtipus"/>
                </a:rPr>
                <a:t>Sample</a:t>
              </a:r>
            </a:p>
          </p:txBody>
        </p:sp>
      </p:grpSp>
      <p:sp>
        <p:nvSpPr>
          <p:cNvPr id="97" name="TextBox 97"/>
          <p:cNvSpPr txBox="1"/>
          <p:nvPr/>
        </p:nvSpPr>
        <p:spPr>
          <a:xfrm>
            <a:off x="1028700" y="9229725"/>
            <a:ext cx="14042764" cy="824864"/>
          </a:xfrm>
          <a:prstGeom prst="rect">
            <a:avLst/>
          </a:prstGeom>
        </p:spPr>
        <p:txBody>
          <a:bodyPr lIns="0" tIns="0" rIns="0" bIns="0" rtlCol="0" anchor="t">
            <a:spAutoFit/>
          </a:bodyPr>
          <a:lstStyle/>
          <a:p>
            <a:pPr algn="l">
              <a:lnSpc>
                <a:spcPts val="3360"/>
              </a:lnSpc>
              <a:spcBef>
                <a:spcPct val="0"/>
              </a:spcBef>
            </a:pPr>
            <a:r>
              <a:rPr lang="en-US" sz="2400">
                <a:solidFill>
                  <a:srgbClr val="000000"/>
                </a:solidFill>
                <a:latin typeface="ZEN角ゴシックNEW"/>
                <a:ea typeface="ZEN角ゴシックNEW"/>
                <a:cs typeface="ZEN角ゴシックNEW"/>
                <a:sym typeface="ZEN角ゴシックNEW"/>
              </a:rPr>
              <a:t>社会課題解決において目指す目標としては、今年度3月までに10社にご利用いただくことを通じて本事業の社会的価値について仮説検証を行う。</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1038225"/>
            <a:ext cx="16230600" cy="962025"/>
          </a:xfrm>
          <a:prstGeom prst="rect">
            <a:avLst/>
          </a:prstGeom>
        </p:spPr>
        <p:txBody>
          <a:bodyPr lIns="0" tIns="0" rIns="0" bIns="0" rtlCol="0" anchor="t">
            <a:spAutoFit/>
          </a:bodyPr>
          <a:lstStyle/>
          <a:p>
            <a:pPr algn="l">
              <a:lnSpc>
                <a:spcPts val="7680"/>
              </a:lnSpc>
            </a:pPr>
            <a:r>
              <a:rPr lang="en-US" sz="6400">
                <a:solidFill>
                  <a:srgbClr val="000000"/>
                </a:solidFill>
                <a:latin typeface="ZEN角ゴシックNEW Medium"/>
                <a:ea typeface="ZEN角ゴシックNEW Medium"/>
                <a:cs typeface="ZEN角ゴシックNEW Medium"/>
                <a:sym typeface="ZEN角ゴシックNEW Medium"/>
              </a:rPr>
              <a:t>これまでの資金調達額及び今後の資金計画</a:t>
            </a:r>
          </a:p>
        </p:txBody>
      </p:sp>
      <p:graphicFrame>
        <p:nvGraphicFramePr>
          <p:cNvPr id="3" name="Table 3"/>
          <p:cNvGraphicFramePr>
            <a:graphicFrameLocks noGrp="1"/>
          </p:cNvGraphicFramePr>
          <p:nvPr>
            <p:extLst>
              <p:ext uri="{D42A27DB-BD31-4B8C-83A1-F6EECF244321}">
                <p14:modId xmlns:p14="http://schemas.microsoft.com/office/powerpoint/2010/main" val="2523736191"/>
              </p:ext>
            </p:extLst>
          </p:nvPr>
        </p:nvGraphicFramePr>
        <p:xfrm>
          <a:off x="7321997" y="2781300"/>
          <a:ext cx="4489004" cy="7413578"/>
        </p:xfrm>
        <a:graphic>
          <a:graphicData uri="http://schemas.openxmlformats.org/drawingml/2006/table">
            <a:tbl>
              <a:tblPr/>
              <a:tblGrid>
                <a:gridCol w="356203">
                  <a:extLst>
                    <a:ext uri="{9D8B030D-6E8A-4147-A177-3AD203B41FA5}">
                      <a16:colId xmlns:a16="http://schemas.microsoft.com/office/drawing/2014/main" val="20000"/>
                    </a:ext>
                  </a:extLst>
                </a:gridCol>
                <a:gridCol w="2475699">
                  <a:extLst>
                    <a:ext uri="{9D8B030D-6E8A-4147-A177-3AD203B41FA5}">
                      <a16:colId xmlns:a16="http://schemas.microsoft.com/office/drawing/2014/main" val="20001"/>
                    </a:ext>
                  </a:extLst>
                </a:gridCol>
                <a:gridCol w="828551">
                  <a:extLst>
                    <a:ext uri="{9D8B030D-6E8A-4147-A177-3AD203B41FA5}">
                      <a16:colId xmlns:a16="http://schemas.microsoft.com/office/drawing/2014/main" val="20002"/>
                    </a:ext>
                  </a:extLst>
                </a:gridCol>
                <a:gridCol w="828551">
                  <a:extLst>
                    <a:ext uri="{9D8B030D-6E8A-4147-A177-3AD203B41FA5}">
                      <a16:colId xmlns:a16="http://schemas.microsoft.com/office/drawing/2014/main" val="20003"/>
                    </a:ext>
                  </a:extLst>
                </a:gridCol>
              </a:tblGrid>
              <a:tr h="193892">
                <a:tc>
                  <a:txBody>
                    <a:bodyPr/>
                    <a:lstStyle/>
                    <a:p>
                      <a:pPr algn="l">
                        <a:lnSpc>
                          <a:spcPts val="2362"/>
                        </a:lnSpc>
                        <a:defRPr/>
                      </a:pP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solid"/>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2362"/>
                        </a:lnSpc>
                        <a:defRPr/>
                      </a:pP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solid"/>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2362"/>
                        </a:lnSpc>
                        <a:defRPr/>
                      </a:pP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solid"/>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(千円)</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solid"/>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00"/>
                  </a:ext>
                </a:extLst>
              </a:tr>
              <a:tr h="171057">
                <a:tc>
                  <a:txBody>
                    <a:bodyPr/>
                    <a:lstStyle/>
                    <a:p>
                      <a:pPr algn="l">
                        <a:lnSpc>
                          <a:spcPts val="1889"/>
                        </a:lnSpc>
                        <a:defRPr/>
                      </a:pPr>
                      <a:r>
                        <a:rPr lang="en-US" sz="1500">
                          <a:solidFill>
                            <a:srgbClr val="000000"/>
                          </a:solidFill>
                          <a:latin typeface="Arial"/>
                          <a:ea typeface="Arial"/>
                          <a:cs typeface="Arial"/>
                          <a:sym typeface="Arial"/>
                        </a:rPr>
                        <a:t>PL</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C4E0B2"/>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C4E0B2"/>
                    </a:solidFill>
                  </a:tcPr>
                </a:tc>
                <a:tc>
                  <a:txBody>
                    <a:bodyPr/>
                    <a:lstStyle/>
                    <a:p>
                      <a:pPr algn="l">
                        <a:lnSpc>
                          <a:spcPts val="1889"/>
                        </a:lnSpc>
                        <a:defRPr/>
                      </a:pPr>
                      <a:r>
                        <a:rPr lang="en-US" sz="1500">
                          <a:solidFill>
                            <a:srgbClr val="000000"/>
                          </a:solidFill>
                          <a:latin typeface="Arial"/>
                          <a:ea typeface="Arial"/>
                          <a:cs typeface="Arial"/>
                          <a:sym typeface="Arial"/>
                        </a:rPr>
                        <a:t>初年度</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C4E0B2"/>
                    </a:solidFill>
                  </a:tcPr>
                </a:tc>
                <a:tc>
                  <a:txBody>
                    <a:bodyPr/>
                    <a:lstStyle/>
                    <a:p>
                      <a:pPr algn="l">
                        <a:lnSpc>
                          <a:spcPts val="1889"/>
                        </a:lnSpc>
                        <a:defRPr/>
                      </a:pPr>
                      <a:r>
                        <a:rPr lang="en-US" sz="1500">
                          <a:solidFill>
                            <a:srgbClr val="000000"/>
                          </a:solidFill>
                          <a:latin typeface="Arial"/>
                          <a:ea typeface="Arial"/>
                          <a:cs typeface="Arial"/>
                          <a:sym typeface="Arial"/>
                        </a:rPr>
                        <a:t>次年度</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C4E0B2"/>
                    </a:solidFill>
                  </a:tcPr>
                </a:tc>
                <a:extLst>
                  <a:ext uri="{0D108BD9-81ED-4DB2-BD59-A6C34878D82A}">
                    <a16:rowId xmlns:a16="http://schemas.microsoft.com/office/drawing/2014/main" val="10001"/>
                  </a:ext>
                </a:extLst>
              </a:tr>
              <a:tr h="169491">
                <a:tc gridSpan="2">
                  <a:txBody>
                    <a:bodyPr/>
                    <a:lstStyle/>
                    <a:p>
                      <a:pPr algn="l">
                        <a:lnSpc>
                          <a:spcPts val="1889"/>
                        </a:lnSpc>
                        <a:defRPr/>
                      </a:pPr>
                      <a:r>
                        <a:rPr lang="en-US" sz="1500">
                          <a:solidFill>
                            <a:srgbClr val="000000"/>
                          </a:solidFill>
                          <a:latin typeface="Arial"/>
                          <a:ea typeface="Arial"/>
                          <a:cs typeface="Arial"/>
                          <a:sym typeface="Arial"/>
                        </a:rPr>
                        <a:t>売上</a:t>
                      </a:r>
                      <a:endParaRPr lang="en-US" sz="1100"/>
                    </a:p>
                  </a:txBody>
                  <a:tcPr marL="8789" marR="8789" marT="7990" marB="7990"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hMerge="1">
                  <a:txBody>
                    <a:bodyPr/>
                    <a:lstStyle/>
                    <a:p>
                      <a:pPr algn="l">
                        <a:lnSpc>
                          <a:spcPts val="1889"/>
                        </a:lnSpc>
                        <a:defRPr/>
                      </a:pPr>
                      <a:r>
                        <a:rPr lang="en-US" sz="1574">
                          <a:solidFill>
                            <a:srgbClr val="000000"/>
                          </a:solidFill>
                          <a:latin typeface="Arial"/>
                          <a:ea typeface="Arial"/>
                          <a:cs typeface="Arial"/>
                          <a:sym typeface="Arial"/>
                        </a:rPr>
                        <a:t>売上</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extLst>
                  <a:ext uri="{0D108BD9-81ED-4DB2-BD59-A6C34878D82A}">
                    <a16:rowId xmlns:a16="http://schemas.microsoft.com/office/drawing/2014/main" val="10002"/>
                  </a:ext>
                </a:extLst>
              </a:tr>
              <a:tr h="171057">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月額会費</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2,960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11,720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03"/>
                  </a:ext>
                </a:extLst>
              </a:tr>
              <a:tr h="171057">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スポット利用</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2,300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3,600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04"/>
                  </a:ext>
                </a:extLst>
              </a:tr>
              <a:tr h="171057">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イベント利用</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6,800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9,400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05"/>
                  </a:ext>
                </a:extLst>
              </a:tr>
              <a:tr h="171057">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FC売上</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1,760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06"/>
                  </a:ext>
                </a:extLst>
              </a:tr>
              <a:tr h="171057">
                <a:tc gridSpan="2">
                  <a:txBody>
                    <a:bodyPr/>
                    <a:lstStyle/>
                    <a:p>
                      <a:pPr algn="l">
                        <a:lnSpc>
                          <a:spcPts val="1889"/>
                        </a:lnSpc>
                        <a:defRPr/>
                      </a:pPr>
                      <a:r>
                        <a:rPr lang="en-US" sz="1500">
                          <a:solidFill>
                            <a:srgbClr val="000000"/>
                          </a:solidFill>
                          <a:latin typeface="Arial"/>
                          <a:ea typeface="Arial"/>
                          <a:cs typeface="Arial"/>
                          <a:sym typeface="Arial"/>
                        </a:rPr>
                        <a:t>売上集計</a:t>
                      </a:r>
                      <a:endParaRPr lang="en-US" sz="1100"/>
                    </a:p>
                  </a:txBody>
                  <a:tcPr marL="8789" marR="8789" marT="7990" marB="7990"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hMerge="1">
                  <a:txBody>
                    <a:bodyPr/>
                    <a:lstStyle/>
                    <a:p>
                      <a:pPr algn="l">
                        <a:lnSpc>
                          <a:spcPts val="1889"/>
                        </a:lnSpc>
                        <a:defRPr/>
                      </a:pPr>
                      <a:r>
                        <a:rPr lang="en-US" sz="1574">
                          <a:solidFill>
                            <a:srgbClr val="000000"/>
                          </a:solidFill>
                          <a:latin typeface="Arial"/>
                          <a:ea typeface="Arial"/>
                          <a:cs typeface="Arial"/>
                          <a:sym typeface="Arial"/>
                        </a:rPr>
                        <a:t>売上集計</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r">
                        <a:lnSpc>
                          <a:spcPts val="1889"/>
                        </a:lnSpc>
                        <a:defRPr/>
                      </a:pPr>
                      <a:r>
                        <a:rPr lang="en-US" sz="1500">
                          <a:solidFill>
                            <a:srgbClr val="000000"/>
                          </a:solidFill>
                          <a:latin typeface="Arial"/>
                          <a:ea typeface="Arial"/>
                          <a:cs typeface="Arial"/>
                          <a:sym typeface="Arial"/>
                        </a:rPr>
                        <a:t>12,060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r">
                        <a:lnSpc>
                          <a:spcPts val="1889"/>
                        </a:lnSpc>
                        <a:defRPr/>
                      </a:pPr>
                      <a:r>
                        <a:rPr lang="en-US" sz="1500">
                          <a:solidFill>
                            <a:srgbClr val="000000"/>
                          </a:solidFill>
                          <a:latin typeface="Arial"/>
                          <a:ea typeface="Arial"/>
                          <a:cs typeface="Arial"/>
                          <a:sym typeface="Arial"/>
                        </a:rPr>
                        <a:t>26,480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extLst>
                  <a:ext uri="{0D108BD9-81ED-4DB2-BD59-A6C34878D82A}">
                    <a16:rowId xmlns:a16="http://schemas.microsoft.com/office/drawing/2014/main" val="10007"/>
                  </a:ext>
                </a:extLst>
              </a:tr>
              <a:tr h="169491">
                <a:tc gridSpan="2">
                  <a:txBody>
                    <a:bodyPr/>
                    <a:lstStyle/>
                    <a:p>
                      <a:pPr algn="l">
                        <a:lnSpc>
                          <a:spcPts val="1889"/>
                        </a:lnSpc>
                        <a:defRPr/>
                      </a:pPr>
                      <a:r>
                        <a:rPr lang="en-US" sz="1500">
                          <a:solidFill>
                            <a:srgbClr val="000000"/>
                          </a:solidFill>
                          <a:latin typeface="Arial"/>
                          <a:ea typeface="Arial"/>
                          <a:cs typeface="Arial"/>
                          <a:sym typeface="Arial"/>
                        </a:rPr>
                        <a:t>原価</a:t>
                      </a:r>
                      <a:endParaRPr lang="en-US" sz="1100"/>
                    </a:p>
                  </a:txBody>
                  <a:tcPr marL="8789" marR="8789" marT="7990" marB="7990"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hMerge="1">
                  <a:txBody>
                    <a:bodyPr/>
                    <a:lstStyle/>
                    <a:p>
                      <a:pPr algn="l">
                        <a:lnSpc>
                          <a:spcPts val="1889"/>
                        </a:lnSpc>
                        <a:defRPr/>
                      </a:pPr>
                      <a:r>
                        <a:rPr lang="en-US" sz="1574">
                          <a:solidFill>
                            <a:srgbClr val="000000"/>
                          </a:solidFill>
                          <a:latin typeface="Arial"/>
                          <a:ea typeface="Arial"/>
                          <a:cs typeface="Arial"/>
                          <a:sym typeface="Arial"/>
                        </a:rPr>
                        <a:t>原価</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extLst>
                  <a:ext uri="{0D108BD9-81ED-4DB2-BD59-A6C34878D82A}">
                    <a16:rowId xmlns:a16="http://schemas.microsoft.com/office/drawing/2014/main" val="10008"/>
                  </a:ext>
                </a:extLst>
              </a:tr>
              <a:tr h="285231">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トレーラー設置、移送費</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1,020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1,410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09"/>
                  </a:ext>
                </a:extLst>
              </a:tr>
              <a:tr h="334771">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外部委託費(アルバイト含む)</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1,700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2,350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10"/>
                  </a:ext>
                </a:extLst>
              </a:tr>
              <a:tr h="171057">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経費、消耗品費</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526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1,532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11"/>
                  </a:ext>
                </a:extLst>
              </a:tr>
              <a:tr h="171057">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dirty="0" err="1">
                          <a:solidFill>
                            <a:srgbClr val="000000"/>
                          </a:solidFill>
                          <a:latin typeface="Arial"/>
                          <a:ea typeface="Arial"/>
                          <a:cs typeface="Arial"/>
                          <a:sym typeface="Arial"/>
                        </a:rPr>
                        <a:t>場所賃借代</a:t>
                      </a:r>
                      <a:endParaRPr lang="en-US" sz="1100" dirty="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1,360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1,880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12"/>
                  </a:ext>
                </a:extLst>
              </a:tr>
              <a:tr h="171057">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設備,備品代</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dirty="0">
                          <a:solidFill>
                            <a:srgbClr val="000000"/>
                          </a:solidFill>
                          <a:latin typeface="Arial"/>
                          <a:ea typeface="Arial"/>
                          <a:cs typeface="Arial"/>
                          <a:sym typeface="Arial"/>
                        </a:rPr>
                        <a:t>240 </a:t>
                      </a:r>
                      <a:endParaRPr lang="en-US" sz="1100" dirty="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300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13"/>
                  </a:ext>
                </a:extLst>
              </a:tr>
              <a:tr h="198649">
                <a:tc gridSpan="2">
                  <a:txBody>
                    <a:bodyPr/>
                    <a:lstStyle/>
                    <a:p>
                      <a:pPr algn="l">
                        <a:lnSpc>
                          <a:spcPts val="1889"/>
                        </a:lnSpc>
                        <a:defRPr/>
                      </a:pPr>
                      <a:r>
                        <a:rPr lang="en-US" sz="1500">
                          <a:solidFill>
                            <a:srgbClr val="000000"/>
                          </a:solidFill>
                          <a:latin typeface="Arial"/>
                          <a:ea typeface="Arial"/>
                          <a:cs typeface="Arial"/>
                          <a:sym typeface="Arial"/>
                        </a:rPr>
                        <a:t>原価 集計</a:t>
                      </a:r>
                      <a:endParaRPr lang="en-US" sz="1100"/>
                    </a:p>
                  </a:txBody>
                  <a:tcPr marL="8789" marR="8789" marT="7990" marB="7990"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hMerge="1">
                  <a:txBody>
                    <a:bodyPr/>
                    <a:lstStyle/>
                    <a:p>
                      <a:pPr algn="l">
                        <a:lnSpc>
                          <a:spcPts val="1889"/>
                        </a:lnSpc>
                        <a:defRPr/>
                      </a:pPr>
                      <a:r>
                        <a:rPr lang="en-US" sz="1574">
                          <a:solidFill>
                            <a:srgbClr val="000000"/>
                          </a:solidFill>
                          <a:latin typeface="Arial"/>
                          <a:ea typeface="Arial"/>
                          <a:cs typeface="Arial"/>
                          <a:sym typeface="Arial"/>
                        </a:rPr>
                        <a:t>原価 集計</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r">
                        <a:lnSpc>
                          <a:spcPts val="1889"/>
                        </a:lnSpc>
                        <a:defRPr/>
                      </a:pPr>
                      <a:r>
                        <a:rPr lang="en-US" sz="1500">
                          <a:solidFill>
                            <a:srgbClr val="000000"/>
                          </a:solidFill>
                          <a:latin typeface="Arial"/>
                          <a:ea typeface="Arial"/>
                          <a:cs typeface="Arial"/>
                          <a:sym typeface="Arial"/>
                        </a:rPr>
                        <a:t>4,846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r">
                        <a:lnSpc>
                          <a:spcPts val="1889"/>
                        </a:lnSpc>
                        <a:defRPr/>
                      </a:pPr>
                      <a:r>
                        <a:rPr lang="en-US" sz="1500">
                          <a:solidFill>
                            <a:srgbClr val="000000"/>
                          </a:solidFill>
                          <a:latin typeface="Arial"/>
                          <a:ea typeface="Arial"/>
                          <a:cs typeface="Arial"/>
                          <a:sym typeface="Arial"/>
                        </a:rPr>
                        <a:t>7,472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extLst>
                  <a:ext uri="{0D108BD9-81ED-4DB2-BD59-A6C34878D82A}">
                    <a16:rowId xmlns:a16="http://schemas.microsoft.com/office/drawing/2014/main" val="10014"/>
                  </a:ext>
                </a:extLst>
              </a:tr>
              <a:tr h="169491">
                <a:tc gridSpan="2">
                  <a:txBody>
                    <a:bodyPr/>
                    <a:lstStyle/>
                    <a:p>
                      <a:pPr algn="l">
                        <a:lnSpc>
                          <a:spcPts val="1889"/>
                        </a:lnSpc>
                        <a:defRPr/>
                      </a:pPr>
                      <a:r>
                        <a:rPr lang="en-US" sz="1500">
                          <a:solidFill>
                            <a:srgbClr val="000000"/>
                          </a:solidFill>
                          <a:latin typeface="Arial"/>
                          <a:ea typeface="Arial"/>
                          <a:cs typeface="Arial"/>
                          <a:sym typeface="Arial"/>
                        </a:rPr>
                        <a:t>販管費</a:t>
                      </a:r>
                      <a:endParaRPr lang="en-US" sz="1100"/>
                    </a:p>
                  </a:txBody>
                  <a:tcPr marL="8789" marR="8789" marT="7990" marB="7990"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hMerge="1">
                  <a:txBody>
                    <a:bodyPr/>
                    <a:lstStyle/>
                    <a:p>
                      <a:pPr algn="l">
                        <a:lnSpc>
                          <a:spcPts val="1889"/>
                        </a:lnSpc>
                        <a:defRPr/>
                      </a:pPr>
                      <a:r>
                        <a:rPr lang="en-US" sz="1574">
                          <a:solidFill>
                            <a:srgbClr val="000000"/>
                          </a:solidFill>
                          <a:latin typeface="Arial"/>
                          <a:ea typeface="Arial"/>
                          <a:cs typeface="Arial"/>
                          <a:sym typeface="Arial"/>
                        </a:rPr>
                        <a:t>販管費</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extLst>
                  <a:ext uri="{0D108BD9-81ED-4DB2-BD59-A6C34878D82A}">
                    <a16:rowId xmlns:a16="http://schemas.microsoft.com/office/drawing/2014/main" val="10015"/>
                  </a:ext>
                </a:extLst>
              </a:tr>
              <a:tr h="171057">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光熱費</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300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300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16"/>
                  </a:ext>
                </a:extLst>
              </a:tr>
              <a:tr h="171057">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広告宣伝費、営業費</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850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1,800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17"/>
                  </a:ext>
                </a:extLst>
              </a:tr>
              <a:tr h="334771">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車両関係費(修繕維持費含む)</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930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1,950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18"/>
                  </a:ext>
                </a:extLst>
              </a:tr>
              <a:tr h="171057">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通信費</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360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360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19"/>
                  </a:ext>
                </a:extLst>
              </a:tr>
              <a:tr h="171057">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保険(事業保険)</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120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240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20"/>
                  </a:ext>
                </a:extLst>
              </a:tr>
              <a:tr h="171057">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保険(車両関係)</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240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480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21"/>
                  </a:ext>
                </a:extLst>
              </a:tr>
              <a:tr h="171057">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土地賃借料</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200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1,800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22"/>
                  </a:ext>
                </a:extLst>
              </a:tr>
              <a:tr h="171057">
                <a:tc gridSpan="2">
                  <a:txBody>
                    <a:bodyPr/>
                    <a:lstStyle/>
                    <a:p>
                      <a:pPr algn="l">
                        <a:lnSpc>
                          <a:spcPts val="1889"/>
                        </a:lnSpc>
                        <a:defRPr/>
                      </a:pPr>
                      <a:r>
                        <a:rPr lang="en-US" sz="1500">
                          <a:solidFill>
                            <a:srgbClr val="000000"/>
                          </a:solidFill>
                          <a:latin typeface="Arial"/>
                          <a:ea typeface="Arial"/>
                          <a:cs typeface="Arial"/>
                          <a:sym typeface="Arial"/>
                        </a:rPr>
                        <a:t>販管費 集計</a:t>
                      </a:r>
                      <a:endParaRPr lang="en-US" sz="1100"/>
                    </a:p>
                  </a:txBody>
                  <a:tcPr marL="8789" marR="8789" marT="7990" marB="7990"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hMerge="1">
                  <a:txBody>
                    <a:bodyPr/>
                    <a:lstStyle/>
                    <a:p>
                      <a:pPr algn="l">
                        <a:lnSpc>
                          <a:spcPts val="1889"/>
                        </a:lnSpc>
                        <a:defRPr/>
                      </a:pPr>
                      <a:r>
                        <a:rPr lang="en-US" sz="1574">
                          <a:solidFill>
                            <a:srgbClr val="000000"/>
                          </a:solidFill>
                          <a:latin typeface="Arial"/>
                          <a:ea typeface="Arial"/>
                          <a:cs typeface="Arial"/>
                          <a:sym typeface="Arial"/>
                        </a:rPr>
                        <a:t>販管費 集計</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r">
                        <a:lnSpc>
                          <a:spcPts val="1889"/>
                        </a:lnSpc>
                        <a:defRPr/>
                      </a:pPr>
                      <a:r>
                        <a:rPr lang="en-US" sz="1500">
                          <a:solidFill>
                            <a:srgbClr val="000000"/>
                          </a:solidFill>
                          <a:latin typeface="Arial"/>
                          <a:ea typeface="Arial"/>
                          <a:cs typeface="Arial"/>
                          <a:sym typeface="Arial"/>
                        </a:rPr>
                        <a:t>3,000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r">
                        <a:lnSpc>
                          <a:spcPts val="1889"/>
                        </a:lnSpc>
                        <a:defRPr/>
                      </a:pPr>
                      <a:r>
                        <a:rPr lang="en-US" sz="1500">
                          <a:solidFill>
                            <a:srgbClr val="000000"/>
                          </a:solidFill>
                          <a:latin typeface="Arial"/>
                          <a:ea typeface="Arial"/>
                          <a:cs typeface="Arial"/>
                          <a:sym typeface="Arial"/>
                        </a:rPr>
                        <a:t>6,930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extLst>
                  <a:ext uri="{0D108BD9-81ED-4DB2-BD59-A6C34878D82A}">
                    <a16:rowId xmlns:a16="http://schemas.microsoft.com/office/drawing/2014/main" val="10023"/>
                  </a:ext>
                </a:extLst>
              </a:tr>
              <a:tr h="169491">
                <a:tc gridSpan="2">
                  <a:txBody>
                    <a:bodyPr/>
                    <a:lstStyle/>
                    <a:p>
                      <a:pPr algn="l">
                        <a:lnSpc>
                          <a:spcPts val="1889"/>
                        </a:lnSpc>
                        <a:defRPr/>
                      </a:pPr>
                      <a:r>
                        <a:rPr lang="en-US" sz="1500">
                          <a:solidFill>
                            <a:srgbClr val="000000"/>
                          </a:solidFill>
                          <a:latin typeface="Arial"/>
                          <a:ea typeface="Arial"/>
                          <a:cs typeface="Arial"/>
                          <a:sym typeface="Arial"/>
                        </a:rPr>
                        <a:t>人件費</a:t>
                      </a:r>
                      <a:endParaRPr lang="en-US" sz="1100"/>
                    </a:p>
                  </a:txBody>
                  <a:tcPr marL="8789" marR="8789" marT="7990" marB="7990"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hMerge="1">
                  <a:txBody>
                    <a:bodyPr/>
                    <a:lstStyle/>
                    <a:p>
                      <a:pPr algn="l">
                        <a:lnSpc>
                          <a:spcPts val="1889"/>
                        </a:lnSpc>
                        <a:defRPr/>
                      </a:pPr>
                      <a:r>
                        <a:rPr lang="en-US" sz="1574">
                          <a:solidFill>
                            <a:srgbClr val="000000"/>
                          </a:solidFill>
                          <a:latin typeface="Arial"/>
                          <a:ea typeface="Arial"/>
                          <a:cs typeface="Arial"/>
                          <a:sym typeface="Arial"/>
                        </a:rPr>
                        <a:t>人件費</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extLst>
                  <a:ext uri="{0D108BD9-81ED-4DB2-BD59-A6C34878D82A}">
                    <a16:rowId xmlns:a16="http://schemas.microsoft.com/office/drawing/2014/main" val="10024"/>
                  </a:ext>
                </a:extLst>
              </a:tr>
              <a:tr h="171057">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業務委託</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600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3,300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25"/>
                  </a:ext>
                </a:extLst>
              </a:tr>
              <a:tr h="171057">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社員</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1,000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6,000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26"/>
                  </a:ext>
                </a:extLst>
              </a:tr>
              <a:tr h="171057">
                <a:tc gridSpan="2">
                  <a:txBody>
                    <a:bodyPr/>
                    <a:lstStyle/>
                    <a:p>
                      <a:pPr algn="l">
                        <a:lnSpc>
                          <a:spcPts val="1889"/>
                        </a:lnSpc>
                        <a:defRPr/>
                      </a:pPr>
                      <a:r>
                        <a:rPr lang="en-US" sz="1500">
                          <a:solidFill>
                            <a:srgbClr val="000000"/>
                          </a:solidFill>
                          <a:latin typeface="Arial"/>
                          <a:ea typeface="Arial"/>
                          <a:cs typeface="Arial"/>
                          <a:sym typeface="Arial"/>
                        </a:rPr>
                        <a:t>人件費 集計</a:t>
                      </a:r>
                      <a:endParaRPr lang="en-US" sz="1100"/>
                    </a:p>
                  </a:txBody>
                  <a:tcPr marL="8789" marR="8789" marT="7990" marB="7990"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hMerge="1">
                  <a:txBody>
                    <a:bodyPr/>
                    <a:lstStyle/>
                    <a:p>
                      <a:pPr algn="l">
                        <a:lnSpc>
                          <a:spcPts val="1889"/>
                        </a:lnSpc>
                        <a:defRPr/>
                      </a:pPr>
                      <a:r>
                        <a:rPr lang="en-US" sz="1574">
                          <a:solidFill>
                            <a:srgbClr val="000000"/>
                          </a:solidFill>
                          <a:latin typeface="Arial"/>
                          <a:ea typeface="Arial"/>
                          <a:cs typeface="Arial"/>
                          <a:sym typeface="Arial"/>
                        </a:rPr>
                        <a:t>人件費 集計</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r">
                        <a:lnSpc>
                          <a:spcPts val="1889"/>
                        </a:lnSpc>
                        <a:defRPr/>
                      </a:pPr>
                      <a:r>
                        <a:rPr lang="en-US" sz="1500">
                          <a:solidFill>
                            <a:srgbClr val="000000"/>
                          </a:solidFill>
                          <a:latin typeface="Arial"/>
                          <a:ea typeface="Arial"/>
                          <a:cs typeface="Arial"/>
                          <a:sym typeface="Arial"/>
                        </a:rPr>
                        <a:t>1,600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r">
                        <a:lnSpc>
                          <a:spcPts val="1889"/>
                        </a:lnSpc>
                        <a:defRPr/>
                      </a:pPr>
                      <a:r>
                        <a:rPr lang="en-US" sz="1500">
                          <a:solidFill>
                            <a:srgbClr val="000000"/>
                          </a:solidFill>
                          <a:latin typeface="Arial"/>
                          <a:ea typeface="Arial"/>
                          <a:cs typeface="Arial"/>
                          <a:sym typeface="Arial"/>
                        </a:rPr>
                        <a:t>9,300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extLst>
                  <a:ext uri="{0D108BD9-81ED-4DB2-BD59-A6C34878D82A}">
                    <a16:rowId xmlns:a16="http://schemas.microsoft.com/office/drawing/2014/main" val="10027"/>
                  </a:ext>
                </a:extLst>
              </a:tr>
              <a:tr h="171057">
                <a:tc gridSpan="2">
                  <a:txBody>
                    <a:bodyPr/>
                    <a:lstStyle/>
                    <a:p>
                      <a:pPr algn="l">
                        <a:lnSpc>
                          <a:spcPts val="1889"/>
                        </a:lnSpc>
                        <a:defRPr/>
                      </a:pPr>
                      <a:r>
                        <a:rPr lang="en-US" sz="1500">
                          <a:solidFill>
                            <a:srgbClr val="000000"/>
                          </a:solidFill>
                          <a:latin typeface="Arial"/>
                          <a:ea typeface="Arial"/>
                          <a:cs typeface="Arial"/>
                          <a:sym typeface="Arial"/>
                        </a:rPr>
                        <a:t>営業利益</a:t>
                      </a:r>
                      <a:endParaRPr lang="en-US" sz="1100"/>
                    </a:p>
                  </a:txBody>
                  <a:tcPr marL="8789" marR="8789" marT="7990" marB="7990"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C4E0B2"/>
                    </a:solidFill>
                  </a:tcPr>
                </a:tc>
                <a:tc hMerge="1">
                  <a:txBody>
                    <a:bodyPr/>
                    <a:lstStyle/>
                    <a:p>
                      <a:pPr algn="l">
                        <a:lnSpc>
                          <a:spcPts val="1889"/>
                        </a:lnSpc>
                        <a:defRPr/>
                      </a:pPr>
                      <a:r>
                        <a:rPr lang="en-US" sz="1574">
                          <a:solidFill>
                            <a:srgbClr val="000000"/>
                          </a:solidFill>
                          <a:latin typeface="Arial"/>
                          <a:ea typeface="Arial"/>
                          <a:cs typeface="Arial"/>
                          <a:sym typeface="Arial"/>
                        </a:rPr>
                        <a:t>営業利益</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C4E0B2"/>
                    </a:solidFill>
                  </a:tcPr>
                </a:tc>
                <a:tc>
                  <a:txBody>
                    <a:bodyPr/>
                    <a:lstStyle/>
                    <a:p>
                      <a:pPr algn="r">
                        <a:lnSpc>
                          <a:spcPts val="1889"/>
                        </a:lnSpc>
                        <a:defRPr/>
                      </a:pPr>
                      <a:r>
                        <a:rPr lang="en-US" sz="1500">
                          <a:solidFill>
                            <a:srgbClr val="000000"/>
                          </a:solidFill>
                          <a:latin typeface="Arial"/>
                          <a:ea typeface="Arial"/>
                          <a:cs typeface="Arial"/>
                          <a:sym typeface="Arial"/>
                        </a:rPr>
                        <a:t>2,614 </a:t>
                      </a:r>
                      <a:endParaRPr lang="en-US" sz="110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C4E0B2"/>
                    </a:solidFill>
                  </a:tcPr>
                </a:tc>
                <a:tc>
                  <a:txBody>
                    <a:bodyPr/>
                    <a:lstStyle/>
                    <a:p>
                      <a:pPr algn="r">
                        <a:lnSpc>
                          <a:spcPts val="1889"/>
                        </a:lnSpc>
                        <a:defRPr/>
                      </a:pPr>
                      <a:r>
                        <a:rPr lang="en-US" sz="1500" dirty="0">
                          <a:solidFill>
                            <a:srgbClr val="000000"/>
                          </a:solidFill>
                          <a:latin typeface="Arial"/>
                          <a:ea typeface="Arial"/>
                          <a:cs typeface="Arial"/>
                          <a:sym typeface="Arial"/>
                        </a:rPr>
                        <a:t>2,778 </a:t>
                      </a:r>
                      <a:endParaRPr lang="en-US" sz="1100" dirty="0"/>
                    </a:p>
                  </a:txBody>
                  <a:tcPr marL="8789" marR="8789" marT="8789" marB="8789"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C4E0B2"/>
                    </a:solidFill>
                  </a:tcPr>
                </a:tc>
                <a:extLst>
                  <a:ext uri="{0D108BD9-81ED-4DB2-BD59-A6C34878D82A}">
                    <a16:rowId xmlns:a16="http://schemas.microsoft.com/office/drawing/2014/main" val="10028"/>
                  </a:ext>
                </a:extLst>
              </a:tr>
            </a:tbl>
          </a:graphicData>
        </a:graphic>
      </p:graphicFrame>
      <p:graphicFrame>
        <p:nvGraphicFramePr>
          <p:cNvPr id="4" name="Table 4"/>
          <p:cNvGraphicFramePr>
            <a:graphicFrameLocks noGrp="1"/>
          </p:cNvGraphicFramePr>
          <p:nvPr>
            <p:extLst>
              <p:ext uri="{D42A27DB-BD31-4B8C-83A1-F6EECF244321}">
                <p14:modId xmlns:p14="http://schemas.microsoft.com/office/powerpoint/2010/main" val="2722234665"/>
              </p:ext>
            </p:extLst>
          </p:nvPr>
        </p:nvGraphicFramePr>
        <p:xfrm>
          <a:off x="12286833" y="2836178"/>
          <a:ext cx="4489005" cy="6854840"/>
        </p:xfrm>
        <a:graphic>
          <a:graphicData uri="http://schemas.openxmlformats.org/drawingml/2006/table">
            <a:tbl>
              <a:tblPr/>
              <a:tblGrid>
                <a:gridCol w="371984">
                  <a:extLst>
                    <a:ext uri="{9D8B030D-6E8A-4147-A177-3AD203B41FA5}">
                      <a16:colId xmlns:a16="http://schemas.microsoft.com/office/drawing/2014/main" val="20000"/>
                    </a:ext>
                  </a:extLst>
                </a:gridCol>
                <a:gridCol w="2475319">
                  <a:extLst>
                    <a:ext uri="{9D8B030D-6E8A-4147-A177-3AD203B41FA5}">
                      <a16:colId xmlns:a16="http://schemas.microsoft.com/office/drawing/2014/main" val="20001"/>
                    </a:ext>
                  </a:extLst>
                </a:gridCol>
                <a:gridCol w="795201">
                  <a:extLst>
                    <a:ext uri="{9D8B030D-6E8A-4147-A177-3AD203B41FA5}">
                      <a16:colId xmlns:a16="http://schemas.microsoft.com/office/drawing/2014/main" val="20002"/>
                    </a:ext>
                  </a:extLst>
                </a:gridCol>
                <a:gridCol w="846501">
                  <a:extLst>
                    <a:ext uri="{9D8B030D-6E8A-4147-A177-3AD203B41FA5}">
                      <a16:colId xmlns:a16="http://schemas.microsoft.com/office/drawing/2014/main" val="20003"/>
                    </a:ext>
                  </a:extLst>
                </a:gridCol>
              </a:tblGrid>
              <a:tr h="292284">
                <a:tc>
                  <a:txBody>
                    <a:bodyPr/>
                    <a:lstStyle/>
                    <a:p>
                      <a:pPr algn="l">
                        <a:lnSpc>
                          <a:spcPts val="2362"/>
                        </a:lnSpc>
                        <a:defRPr/>
                      </a:pP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solid"/>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2362"/>
                        </a:lnSpc>
                        <a:defRPr/>
                      </a:pP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solid"/>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2362"/>
                        </a:lnSpc>
                        <a:defRPr/>
                      </a:pP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solid"/>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(千円)</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solid"/>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00"/>
                  </a:ext>
                </a:extLst>
              </a:tr>
              <a:tr h="281190">
                <a:tc>
                  <a:txBody>
                    <a:bodyPr/>
                    <a:lstStyle/>
                    <a:p>
                      <a:pPr algn="l">
                        <a:lnSpc>
                          <a:spcPts val="1889"/>
                        </a:lnSpc>
                        <a:defRPr/>
                      </a:pPr>
                      <a:r>
                        <a:rPr lang="en-US" sz="1500">
                          <a:solidFill>
                            <a:srgbClr val="000000"/>
                          </a:solidFill>
                          <a:latin typeface="Arial"/>
                          <a:ea typeface="Arial"/>
                          <a:cs typeface="Arial"/>
                          <a:sym typeface="Arial"/>
                        </a:rPr>
                        <a:t>CF</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C4E0B2"/>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C4E0B2"/>
                    </a:solidFill>
                  </a:tcPr>
                </a:tc>
                <a:tc>
                  <a:txBody>
                    <a:bodyPr/>
                    <a:lstStyle/>
                    <a:p>
                      <a:pPr algn="l">
                        <a:lnSpc>
                          <a:spcPts val="1889"/>
                        </a:lnSpc>
                        <a:defRPr/>
                      </a:pPr>
                      <a:r>
                        <a:rPr lang="en-US" sz="1500">
                          <a:solidFill>
                            <a:srgbClr val="000000"/>
                          </a:solidFill>
                          <a:latin typeface="Arial"/>
                          <a:ea typeface="Arial"/>
                          <a:cs typeface="Arial"/>
                          <a:sym typeface="Arial"/>
                        </a:rPr>
                        <a:t>初年度</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C4E0B2"/>
                    </a:solidFill>
                  </a:tcPr>
                </a:tc>
                <a:tc>
                  <a:txBody>
                    <a:bodyPr/>
                    <a:lstStyle/>
                    <a:p>
                      <a:pPr algn="l">
                        <a:lnSpc>
                          <a:spcPts val="1889"/>
                        </a:lnSpc>
                        <a:defRPr/>
                      </a:pPr>
                      <a:r>
                        <a:rPr lang="en-US" sz="1500">
                          <a:solidFill>
                            <a:srgbClr val="000000"/>
                          </a:solidFill>
                          <a:latin typeface="Arial"/>
                          <a:ea typeface="Arial"/>
                          <a:cs typeface="Arial"/>
                          <a:sym typeface="Arial"/>
                        </a:rPr>
                        <a:t>次年度</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C4E0B2"/>
                    </a:solidFill>
                  </a:tcPr>
                </a:tc>
                <a:extLst>
                  <a:ext uri="{0D108BD9-81ED-4DB2-BD59-A6C34878D82A}">
                    <a16:rowId xmlns:a16="http://schemas.microsoft.com/office/drawing/2014/main" val="10001"/>
                  </a:ext>
                </a:extLst>
              </a:tr>
              <a:tr h="281190">
                <a:tc gridSpan="2">
                  <a:txBody>
                    <a:bodyPr/>
                    <a:lstStyle/>
                    <a:p>
                      <a:pPr algn="l">
                        <a:lnSpc>
                          <a:spcPts val="1889"/>
                        </a:lnSpc>
                        <a:defRPr/>
                      </a:pPr>
                      <a:r>
                        <a:rPr lang="en-US" sz="1500">
                          <a:solidFill>
                            <a:srgbClr val="000000"/>
                          </a:solidFill>
                          <a:latin typeface="Arial"/>
                          <a:ea typeface="Arial"/>
                          <a:cs typeface="Arial"/>
                          <a:sym typeface="Arial"/>
                        </a:rPr>
                        <a:t>期首残</a:t>
                      </a:r>
                      <a:endParaRPr lang="en-US" sz="1100"/>
                    </a:p>
                  </a:txBody>
                  <a:tcPr marL="13395" marR="13395" marT="12177" marB="12177"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hMerge="1">
                  <a:txBody>
                    <a:bodyPr/>
                    <a:lstStyle/>
                    <a:p>
                      <a:pPr algn="l">
                        <a:lnSpc>
                          <a:spcPts val="1889"/>
                        </a:lnSpc>
                        <a:defRPr/>
                      </a:pPr>
                      <a:r>
                        <a:rPr lang="en-US" sz="1574">
                          <a:solidFill>
                            <a:srgbClr val="000000"/>
                          </a:solidFill>
                          <a:latin typeface="Arial"/>
                          <a:ea typeface="Arial"/>
                          <a:cs typeface="Arial"/>
                          <a:sym typeface="Arial"/>
                        </a:rPr>
                        <a:t>期首残</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extLst>
                  <a:ext uri="{0D108BD9-81ED-4DB2-BD59-A6C34878D82A}">
                    <a16:rowId xmlns:a16="http://schemas.microsoft.com/office/drawing/2014/main" val="10002"/>
                  </a:ext>
                </a:extLst>
              </a:tr>
              <a:tr h="281190">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期首残</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2,800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03"/>
                  </a:ext>
                </a:extLst>
              </a:tr>
              <a:tr h="281190">
                <a:tc gridSpan="2">
                  <a:txBody>
                    <a:bodyPr/>
                    <a:lstStyle/>
                    <a:p>
                      <a:pPr algn="l">
                        <a:lnSpc>
                          <a:spcPts val="1889"/>
                        </a:lnSpc>
                        <a:defRPr/>
                      </a:pPr>
                      <a:r>
                        <a:rPr lang="en-US" sz="1500">
                          <a:solidFill>
                            <a:srgbClr val="000000"/>
                          </a:solidFill>
                          <a:latin typeface="Arial"/>
                          <a:ea typeface="Arial"/>
                          <a:cs typeface="Arial"/>
                          <a:sym typeface="Arial"/>
                        </a:rPr>
                        <a:t>期首残 集計</a:t>
                      </a:r>
                      <a:endParaRPr lang="en-US" sz="1100"/>
                    </a:p>
                  </a:txBody>
                  <a:tcPr marL="13395" marR="13395" marT="12177" marB="12177"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hMerge="1">
                  <a:txBody>
                    <a:bodyPr/>
                    <a:lstStyle/>
                    <a:p>
                      <a:pPr algn="l">
                        <a:lnSpc>
                          <a:spcPts val="1889"/>
                        </a:lnSpc>
                        <a:defRPr/>
                      </a:pPr>
                      <a:r>
                        <a:rPr lang="en-US" sz="1574">
                          <a:solidFill>
                            <a:srgbClr val="000000"/>
                          </a:solidFill>
                          <a:latin typeface="Arial"/>
                          <a:ea typeface="Arial"/>
                          <a:cs typeface="Arial"/>
                          <a:sym typeface="Arial"/>
                        </a:rPr>
                        <a:t>期首残 集計</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r">
                        <a:lnSpc>
                          <a:spcPts val="1889"/>
                        </a:lnSpc>
                        <a:defRPr/>
                      </a:pPr>
                      <a:r>
                        <a:rPr lang="en-US" sz="1500">
                          <a:solidFill>
                            <a:srgbClr val="000000"/>
                          </a:solidFill>
                          <a:latin typeface="Arial"/>
                          <a:ea typeface="Arial"/>
                          <a:cs typeface="Arial"/>
                          <a:sym typeface="Arial"/>
                        </a:rPr>
                        <a:t>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r">
                        <a:lnSpc>
                          <a:spcPts val="1889"/>
                        </a:lnSpc>
                        <a:defRPr/>
                      </a:pPr>
                      <a:r>
                        <a:rPr lang="en-US" sz="1500">
                          <a:solidFill>
                            <a:srgbClr val="000000"/>
                          </a:solidFill>
                          <a:latin typeface="Arial"/>
                          <a:ea typeface="Arial"/>
                          <a:cs typeface="Arial"/>
                          <a:sym typeface="Arial"/>
                        </a:rPr>
                        <a:t>2,800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extLst>
                  <a:ext uri="{0D108BD9-81ED-4DB2-BD59-A6C34878D82A}">
                    <a16:rowId xmlns:a16="http://schemas.microsoft.com/office/drawing/2014/main" val="10004"/>
                  </a:ext>
                </a:extLst>
              </a:tr>
              <a:tr h="423198">
                <a:tc gridSpan="2">
                  <a:txBody>
                    <a:bodyPr/>
                    <a:lstStyle/>
                    <a:p>
                      <a:pPr algn="l">
                        <a:lnSpc>
                          <a:spcPts val="1889"/>
                        </a:lnSpc>
                        <a:defRPr/>
                      </a:pPr>
                      <a:r>
                        <a:rPr lang="en-US" sz="1500">
                          <a:solidFill>
                            <a:srgbClr val="000000"/>
                          </a:solidFill>
                          <a:latin typeface="Arial"/>
                          <a:ea typeface="Arial"/>
                          <a:cs typeface="Arial"/>
                          <a:sym typeface="Arial"/>
                        </a:rPr>
                        <a:t>営業活動キャッシュフロー</a:t>
                      </a:r>
                      <a:endParaRPr lang="en-US" sz="1100"/>
                    </a:p>
                  </a:txBody>
                  <a:tcPr marL="13395" marR="13395" marT="12177" marB="12177"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hMerge="1">
                  <a:txBody>
                    <a:bodyPr/>
                    <a:lstStyle/>
                    <a:p>
                      <a:pPr algn="l">
                        <a:lnSpc>
                          <a:spcPts val="1889"/>
                        </a:lnSpc>
                        <a:defRPr/>
                      </a:pPr>
                      <a:r>
                        <a:rPr lang="en-US" sz="1574">
                          <a:solidFill>
                            <a:srgbClr val="000000"/>
                          </a:solidFill>
                          <a:latin typeface="Arial"/>
                          <a:ea typeface="Arial"/>
                          <a:cs typeface="Arial"/>
                          <a:sym typeface="Arial"/>
                        </a:rPr>
                        <a:t>営業活動キャッシュフロー</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extLst>
                  <a:ext uri="{0D108BD9-81ED-4DB2-BD59-A6C34878D82A}">
                    <a16:rowId xmlns:a16="http://schemas.microsoft.com/office/drawing/2014/main" val="10005"/>
                  </a:ext>
                </a:extLst>
              </a:tr>
              <a:tr h="281190">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営業活動</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800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2,614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06"/>
                  </a:ext>
                </a:extLst>
              </a:tr>
              <a:tr h="465518">
                <a:tc gridSpan="2">
                  <a:txBody>
                    <a:bodyPr/>
                    <a:lstStyle/>
                    <a:p>
                      <a:pPr algn="l">
                        <a:lnSpc>
                          <a:spcPts val="1889"/>
                        </a:lnSpc>
                        <a:defRPr/>
                      </a:pPr>
                      <a:r>
                        <a:rPr lang="en-US" sz="1500">
                          <a:solidFill>
                            <a:srgbClr val="000000"/>
                          </a:solidFill>
                          <a:latin typeface="Arial"/>
                          <a:ea typeface="Arial"/>
                          <a:cs typeface="Arial"/>
                          <a:sym typeface="Arial"/>
                        </a:rPr>
                        <a:t>営業活動キャッシュフロー集計</a:t>
                      </a:r>
                      <a:endParaRPr lang="en-US" sz="1100"/>
                    </a:p>
                  </a:txBody>
                  <a:tcPr marL="13395" marR="13395" marT="12177" marB="12177"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hMerge="1">
                  <a:txBody>
                    <a:bodyPr/>
                    <a:lstStyle/>
                    <a:p>
                      <a:pPr algn="l">
                        <a:lnSpc>
                          <a:spcPts val="1889"/>
                        </a:lnSpc>
                        <a:defRPr/>
                      </a:pPr>
                      <a:r>
                        <a:rPr lang="en-US" sz="1574">
                          <a:solidFill>
                            <a:srgbClr val="000000"/>
                          </a:solidFill>
                          <a:latin typeface="Arial"/>
                          <a:ea typeface="Arial"/>
                          <a:cs typeface="Arial"/>
                          <a:sym typeface="Arial"/>
                        </a:rPr>
                        <a:t>営業活動キャッシュフロー集計</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r">
                        <a:lnSpc>
                          <a:spcPts val="1889"/>
                        </a:lnSpc>
                        <a:defRPr/>
                      </a:pPr>
                      <a:r>
                        <a:rPr lang="en-US" sz="1500">
                          <a:solidFill>
                            <a:srgbClr val="000000"/>
                          </a:solidFill>
                          <a:latin typeface="Arial"/>
                          <a:ea typeface="Arial"/>
                          <a:cs typeface="Arial"/>
                          <a:sym typeface="Arial"/>
                        </a:rPr>
                        <a:t>800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r">
                        <a:lnSpc>
                          <a:spcPts val="1889"/>
                        </a:lnSpc>
                        <a:defRPr/>
                      </a:pPr>
                      <a:r>
                        <a:rPr lang="en-US" sz="1500">
                          <a:solidFill>
                            <a:srgbClr val="000000"/>
                          </a:solidFill>
                          <a:latin typeface="Arial"/>
                          <a:ea typeface="Arial"/>
                          <a:cs typeface="Arial"/>
                          <a:sym typeface="Arial"/>
                        </a:rPr>
                        <a:t>2,614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extLst>
                  <a:ext uri="{0D108BD9-81ED-4DB2-BD59-A6C34878D82A}">
                    <a16:rowId xmlns:a16="http://schemas.microsoft.com/office/drawing/2014/main" val="10007"/>
                  </a:ext>
                </a:extLst>
              </a:tr>
              <a:tr h="423198">
                <a:tc gridSpan="2">
                  <a:txBody>
                    <a:bodyPr/>
                    <a:lstStyle/>
                    <a:p>
                      <a:pPr algn="l">
                        <a:lnSpc>
                          <a:spcPts val="1889"/>
                        </a:lnSpc>
                        <a:defRPr/>
                      </a:pPr>
                      <a:r>
                        <a:rPr lang="en-US" sz="1500">
                          <a:solidFill>
                            <a:srgbClr val="000000"/>
                          </a:solidFill>
                          <a:latin typeface="Arial"/>
                          <a:ea typeface="Arial"/>
                          <a:cs typeface="Arial"/>
                          <a:sym typeface="Arial"/>
                        </a:rPr>
                        <a:t>財務活動キャッシュフロー</a:t>
                      </a:r>
                      <a:endParaRPr lang="en-US" sz="1100"/>
                    </a:p>
                  </a:txBody>
                  <a:tcPr marL="13395" marR="13395" marT="12177" marB="12177"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hMerge="1">
                  <a:txBody>
                    <a:bodyPr/>
                    <a:lstStyle/>
                    <a:p>
                      <a:pPr algn="l">
                        <a:lnSpc>
                          <a:spcPts val="1889"/>
                        </a:lnSpc>
                        <a:defRPr/>
                      </a:pPr>
                      <a:r>
                        <a:rPr lang="en-US" sz="1574">
                          <a:solidFill>
                            <a:srgbClr val="000000"/>
                          </a:solidFill>
                          <a:latin typeface="Arial"/>
                          <a:ea typeface="Arial"/>
                          <a:cs typeface="Arial"/>
                          <a:sym typeface="Arial"/>
                        </a:rPr>
                        <a:t>財務活動キャッシュフロー</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extLst>
                  <a:ext uri="{0D108BD9-81ED-4DB2-BD59-A6C34878D82A}">
                    <a16:rowId xmlns:a16="http://schemas.microsoft.com/office/drawing/2014/main" val="10008"/>
                  </a:ext>
                </a:extLst>
              </a:tr>
              <a:tr h="305358">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資本金</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5,000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09"/>
                  </a:ext>
                </a:extLst>
              </a:tr>
              <a:tr h="281190">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借入金</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3,000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10"/>
                  </a:ext>
                </a:extLst>
              </a:tr>
              <a:tr h="497960">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ソーシャルベンチャー支援金</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1,000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11"/>
                  </a:ext>
                </a:extLst>
              </a:tr>
              <a:tr h="281190">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第三者割当増資</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50,000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12"/>
                  </a:ext>
                </a:extLst>
              </a:tr>
              <a:tr h="465518">
                <a:tc gridSpan="2">
                  <a:txBody>
                    <a:bodyPr/>
                    <a:lstStyle/>
                    <a:p>
                      <a:pPr algn="l">
                        <a:lnSpc>
                          <a:spcPts val="1889"/>
                        </a:lnSpc>
                        <a:defRPr/>
                      </a:pPr>
                      <a:r>
                        <a:rPr lang="en-US" sz="1500">
                          <a:solidFill>
                            <a:srgbClr val="000000"/>
                          </a:solidFill>
                          <a:latin typeface="Arial"/>
                          <a:ea typeface="Arial"/>
                          <a:cs typeface="Arial"/>
                          <a:sym typeface="Arial"/>
                        </a:rPr>
                        <a:t>財務活動キャッシュフロー集計</a:t>
                      </a:r>
                      <a:endParaRPr lang="en-US" sz="1100"/>
                    </a:p>
                  </a:txBody>
                  <a:tcPr marL="13395" marR="13395" marT="12177" marB="12177"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hMerge="1">
                  <a:txBody>
                    <a:bodyPr/>
                    <a:lstStyle/>
                    <a:p>
                      <a:pPr algn="l">
                        <a:lnSpc>
                          <a:spcPts val="1889"/>
                        </a:lnSpc>
                        <a:defRPr/>
                      </a:pPr>
                      <a:r>
                        <a:rPr lang="en-US" sz="1574">
                          <a:solidFill>
                            <a:srgbClr val="000000"/>
                          </a:solidFill>
                          <a:latin typeface="Arial"/>
                          <a:ea typeface="Arial"/>
                          <a:cs typeface="Arial"/>
                          <a:sym typeface="Arial"/>
                        </a:rPr>
                        <a:t>財務活動キャッシュフロー集計</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r">
                        <a:lnSpc>
                          <a:spcPts val="1889"/>
                        </a:lnSpc>
                        <a:defRPr/>
                      </a:pPr>
                      <a:r>
                        <a:rPr lang="en-US" sz="1500">
                          <a:solidFill>
                            <a:srgbClr val="000000"/>
                          </a:solidFill>
                          <a:latin typeface="Arial"/>
                          <a:ea typeface="Arial"/>
                          <a:cs typeface="Arial"/>
                          <a:sym typeface="Arial"/>
                        </a:rPr>
                        <a:t>9,000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r">
                        <a:lnSpc>
                          <a:spcPts val="1889"/>
                        </a:lnSpc>
                        <a:defRPr/>
                      </a:pPr>
                      <a:r>
                        <a:rPr lang="en-US" sz="1500">
                          <a:solidFill>
                            <a:srgbClr val="000000"/>
                          </a:solidFill>
                          <a:latin typeface="Arial"/>
                          <a:ea typeface="Arial"/>
                          <a:cs typeface="Arial"/>
                          <a:sym typeface="Arial"/>
                        </a:rPr>
                        <a:t>50,000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extLst>
                  <a:ext uri="{0D108BD9-81ED-4DB2-BD59-A6C34878D82A}">
                    <a16:rowId xmlns:a16="http://schemas.microsoft.com/office/drawing/2014/main" val="10013"/>
                  </a:ext>
                </a:extLst>
              </a:tr>
              <a:tr h="423198">
                <a:tc gridSpan="2">
                  <a:txBody>
                    <a:bodyPr/>
                    <a:lstStyle/>
                    <a:p>
                      <a:pPr algn="l">
                        <a:lnSpc>
                          <a:spcPts val="1889"/>
                        </a:lnSpc>
                        <a:defRPr/>
                      </a:pPr>
                      <a:r>
                        <a:rPr lang="en-US" sz="1500">
                          <a:solidFill>
                            <a:srgbClr val="000000"/>
                          </a:solidFill>
                          <a:latin typeface="Arial"/>
                          <a:ea typeface="Arial"/>
                          <a:cs typeface="Arial"/>
                          <a:sym typeface="Arial"/>
                        </a:rPr>
                        <a:t>投資活動キャッシュフロー</a:t>
                      </a:r>
                      <a:endParaRPr lang="en-US" sz="1100"/>
                    </a:p>
                  </a:txBody>
                  <a:tcPr marL="13395" marR="13395" marT="12177" marB="12177"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hMerge="1">
                  <a:txBody>
                    <a:bodyPr/>
                    <a:lstStyle/>
                    <a:p>
                      <a:pPr algn="l">
                        <a:lnSpc>
                          <a:spcPts val="1889"/>
                        </a:lnSpc>
                        <a:defRPr/>
                      </a:pPr>
                      <a:r>
                        <a:rPr lang="en-US" sz="1574">
                          <a:solidFill>
                            <a:srgbClr val="000000"/>
                          </a:solidFill>
                          <a:latin typeface="Arial"/>
                          <a:ea typeface="Arial"/>
                          <a:cs typeface="Arial"/>
                          <a:sym typeface="Arial"/>
                        </a:rPr>
                        <a:t>投資活動キャッシュフロー</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extLst>
                  <a:ext uri="{0D108BD9-81ED-4DB2-BD59-A6C34878D82A}">
                    <a16:rowId xmlns:a16="http://schemas.microsoft.com/office/drawing/2014/main" val="10014"/>
                  </a:ext>
                </a:extLst>
              </a:tr>
              <a:tr h="281190">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車両(トレーラー)</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1,000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30,000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15"/>
                  </a:ext>
                </a:extLst>
              </a:tr>
              <a:tr h="281190">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車両(ヘッド車)</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5,000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5,000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16"/>
                  </a:ext>
                </a:extLst>
              </a:tr>
              <a:tr h="281190">
                <a:tc>
                  <a:txBody>
                    <a:bodyPr/>
                    <a:lstStyle/>
                    <a:p>
                      <a:pPr algn="l">
                        <a:lnSpc>
                          <a:spcPts val="1889"/>
                        </a:lnSpc>
                        <a:defRPr/>
                      </a:pPr>
                      <a:r>
                        <a:rPr lang="en-US" sz="1500">
                          <a:solidFill>
                            <a:srgbClr val="000000"/>
                          </a:solidFill>
                          <a:latin typeface="Arial"/>
                          <a:ea typeface="Arial"/>
                          <a:cs typeface="Arial"/>
                          <a:sym typeface="Arial"/>
                        </a:rPr>
                        <a:t>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l">
                        <a:lnSpc>
                          <a:spcPts val="1889"/>
                        </a:lnSpc>
                        <a:defRPr/>
                      </a:pPr>
                      <a:r>
                        <a:rPr lang="en-US" sz="1500">
                          <a:solidFill>
                            <a:srgbClr val="000000"/>
                          </a:solidFill>
                          <a:latin typeface="Arial"/>
                          <a:ea typeface="Arial"/>
                          <a:cs typeface="Arial"/>
                          <a:sym typeface="Arial"/>
                        </a:rPr>
                        <a:t>土地改修費</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1,000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tc>
                  <a:txBody>
                    <a:bodyPr/>
                    <a:lstStyle/>
                    <a:p>
                      <a:pPr algn="r">
                        <a:lnSpc>
                          <a:spcPts val="1889"/>
                        </a:lnSpc>
                        <a:defRPr/>
                      </a:pPr>
                      <a:r>
                        <a:rPr lang="en-US" sz="1500">
                          <a:solidFill>
                            <a:srgbClr val="000000"/>
                          </a:solidFill>
                          <a:latin typeface="Arial"/>
                          <a:ea typeface="Arial"/>
                          <a:cs typeface="Arial"/>
                          <a:sym typeface="Arial"/>
                        </a:rPr>
                        <a:t>400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8EBF5"/>
                    </a:solidFill>
                  </a:tcPr>
                </a:tc>
                <a:extLst>
                  <a:ext uri="{0D108BD9-81ED-4DB2-BD59-A6C34878D82A}">
                    <a16:rowId xmlns:a16="http://schemas.microsoft.com/office/drawing/2014/main" val="10017"/>
                  </a:ext>
                </a:extLst>
              </a:tr>
              <a:tr h="465518">
                <a:tc gridSpan="2">
                  <a:txBody>
                    <a:bodyPr/>
                    <a:lstStyle/>
                    <a:p>
                      <a:pPr algn="l">
                        <a:lnSpc>
                          <a:spcPts val="1889"/>
                        </a:lnSpc>
                        <a:defRPr/>
                      </a:pPr>
                      <a:r>
                        <a:rPr lang="en-US" sz="1500">
                          <a:solidFill>
                            <a:srgbClr val="000000"/>
                          </a:solidFill>
                          <a:latin typeface="Arial"/>
                          <a:ea typeface="Arial"/>
                          <a:cs typeface="Arial"/>
                          <a:sym typeface="Arial"/>
                        </a:rPr>
                        <a:t>投資活動キャッシュフロー集計</a:t>
                      </a:r>
                      <a:endParaRPr lang="en-US" sz="1100"/>
                    </a:p>
                  </a:txBody>
                  <a:tcPr marL="13395" marR="13395" marT="12177" marB="12177"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hMerge="1">
                  <a:txBody>
                    <a:bodyPr/>
                    <a:lstStyle/>
                    <a:p>
                      <a:pPr algn="l">
                        <a:lnSpc>
                          <a:spcPts val="1889"/>
                        </a:lnSpc>
                        <a:defRPr/>
                      </a:pPr>
                      <a:r>
                        <a:rPr lang="en-US" sz="1574">
                          <a:solidFill>
                            <a:srgbClr val="000000"/>
                          </a:solidFill>
                          <a:latin typeface="Arial"/>
                          <a:ea typeface="Arial"/>
                          <a:cs typeface="Arial"/>
                          <a:sym typeface="Arial"/>
                        </a:rPr>
                        <a:t>投資活動キャッシュフロー集計</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r">
                        <a:lnSpc>
                          <a:spcPts val="1889"/>
                        </a:lnSpc>
                        <a:defRPr/>
                      </a:pPr>
                      <a:r>
                        <a:rPr lang="en-US" sz="1500">
                          <a:solidFill>
                            <a:srgbClr val="000000"/>
                          </a:solidFill>
                          <a:latin typeface="Arial"/>
                          <a:ea typeface="Arial"/>
                          <a:cs typeface="Arial"/>
                          <a:sym typeface="Arial"/>
                        </a:rPr>
                        <a:t>7,000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tc>
                  <a:txBody>
                    <a:bodyPr/>
                    <a:lstStyle/>
                    <a:p>
                      <a:pPr algn="r">
                        <a:lnSpc>
                          <a:spcPts val="1889"/>
                        </a:lnSpc>
                        <a:defRPr/>
                      </a:pPr>
                      <a:r>
                        <a:rPr lang="en-US" sz="1500">
                          <a:solidFill>
                            <a:srgbClr val="000000"/>
                          </a:solidFill>
                          <a:latin typeface="Arial"/>
                          <a:ea typeface="Arial"/>
                          <a:cs typeface="Arial"/>
                          <a:sym typeface="Arial"/>
                        </a:rPr>
                        <a:t>35,400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E1EFD8"/>
                    </a:solidFill>
                  </a:tcPr>
                </a:tc>
                <a:extLst>
                  <a:ext uri="{0D108BD9-81ED-4DB2-BD59-A6C34878D82A}">
                    <a16:rowId xmlns:a16="http://schemas.microsoft.com/office/drawing/2014/main" val="10018"/>
                  </a:ext>
                </a:extLst>
              </a:tr>
              <a:tr h="281190">
                <a:tc gridSpan="2">
                  <a:txBody>
                    <a:bodyPr/>
                    <a:lstStyle/>
                    <a:p>
                      <a:pPr algn="l">
                        <a:lnSpc>
                          <a:spcPts val="1889"/>
                        </a:lnSpc>
                        <a:defRPr/>
                      </a:pPr>
                      <a:r>
                        <a:rPr lang="en-US" sz="1500">
                          <a:solidFill>
                            <a:srgbClr val="000000"/>
                          </a:solidFill>
                          <a:latin typeface="Arial"/>
                          <a:ea typeface="Arial"/>
                          <a:cs typeface="Arial"/>
                          <a:sym typeface="Arial"/>
                        </a:rPr>
                        <a:t>総計</a:t>
                      </a:r>
                      <a:endParaRPr lang="en-US" sz="1100"/>
                    </a:p>
                  </a:txBody>
                  <a:tcPr marL="13395" marR="13395" marT="12177" marB="12177"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C4E0B2"/>
                    </a:solidFill>
                  </a:tcPr>
                </a:tc>
                <a:tc hMerge="1">
                  <a:txBody>
                    <a:bodyPr/>
                    <a:lstStyle/>
                    <a:p>
                      <a:pPr algn="l">
                        <a:lnSpc>
                          <a:spcPts val="1889"/>
                        </a:lnSpc>
                        <a:defRPr/>
                      </a:pPr>
                      <a:r>
                        <a:rPr lang="en-US" sz="1574">
                          <a:solidFill>
                            <a:srgbClr val="000000"/>
                          </a:solidFill>
                          <a:latin typeface="Arial"/>
                          <a:ea typeface="Arial"/>
                          <a:cs typeface="Arial"/>
                          <a:sym typeface="Arial"/>
                        </a:rPr>
                        <a:t>総計</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C4E0B2"/>
                    </a:solidFill>
                  </a:tcPr>
                </a:tc>
                <a:tc>
                  <a:txBody>
                    <a:bodyPr/>
                    <a:lstStyle/>
                    <a:p>
                      <a:pPr algn="r">
                        <a:lnSpc>
                          <a:spcPts val="1889"/>
                        </a:lnSpc>
                        <a:defRPr/>
                      </a:pPr>
                      <a:r>
                        <a:rPr lang="en-US" sz="1500">
                          <a:solidFill>
                            <a:srgbClr val="000000"/>
                          </a:solidFill>
                          <a:latin typeface="Arial"/>
                          <a:ea typeface="Arial"/>
                          <a:cs typeface="Arial"/>
                          <a:sym typeface="Arial"/>
                        </a:rPr>
                        <a:t>2,800 </a:t>
                      </a:r>
                      <a:endParaRPr lang="en-US" sz="110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C4E0B2"/>
                    </a:solidFill>
                  </a:tcPr>
                </a:tc>
                <a:tc>
                  <a:txBody>
                    <a:bodyPr/>
                    <a:lstStyle/>
                    <a:p>
                      <a:pPr algn="r">
                        <a:lnSpc>
                          <a:spcPts val="1889"/>
                        </a:lnSpc>
                        <a:defRPr/>
                      </a:pPr>
                      <a:r>
                        <a:rPr lang="en-US" sz="1500" dirty="0">
                          <a:solidFill>
                            <a:srgbClr val="000000"/>
                          </a:solidFill>
                          <a:latin typeface="Arial"/>
                          <a:ea typeface="Arial"/>
                          <a:cs typeface="Arial"/>
                          <a:sym typeface="Arial"/>
                        </a:rPr>
                        <a:t>14,600 </a:t>
                      </a:r>
                      <a:endParaRPr lang="en-US" sz="1100" dirty="0"/>
                    </a:p>
                  </a:txBody>
                  <a:tcPr marL="13395" marR="13395" marT="13395" marB="13395" anchor="ctr">
                    <a:lnL w="18836" cap="flat" cmpd="sng" algn="ctr">
                      <a:solidFill>
                        <a:srgbClr val="000000"/>
                      </a:solidFill>
                      <a:prstDash val="solid"/>
                      <a:round/>
                      <a:headEnd type="none" w="med" len="med"/>
                      <a:tailEnd type="none" w="med" len="med"/>
                    </a:lnL>
                    <a:lnR w="18836" cap="flat" cmpd="sng" algn="ctr">
                      <a:solidFill>
                        <a:srgbClr val="000000"/>
                      </a:solidFill>
                      <a:prstDash val="solid"/>
                      <a:round/>
                      <a:headEnd type="none" w="med" len="med"/>
                      <a:tailEnd type="none" w="med" len="med"/>
                    </a:lnR>
                    <a:lnT w="18836" cap="flat" cmpd="sng" algn="ctr">
                      <a:solidFill>
                        <a:srgbClr val="000000"/>
                      </a:solidFill>
                      <a:prstDash val="dash"/>
                      <a:round/>
                      <a:headEnd type="none" w="med" len="med"/>
                      <a:tailEnd type="none" w="med" len="med"/>
                    </a:lnT>
                    <a:lnB w="18836" cap="flat" cmpd="sng" algn="ctr">
                      <a:solidFill>
                        <a:srgbClr val="000000"/>
                      </a:solidFill>
                      <a:prstDash val="dash"/>
                      <a:round/>
                      <a:headEnd type="none" w="med" len="med"/>
                      <a:tailEnd type="none" w="med" len="med"/>
                    </a:lnB>
                    <a:solidFill>
                      <a:srgbClr val="C4E0B2"/>
                    </a:solidFill>
                  </a:tcPr>
                </a:tc>
                <a:extLst>
                  <a:ext uri="{0D108BD9-81ED-4DB2-BD59-A6C34878D82A}">
                    <a16:rowId xmlns:a16="http://schemas.microsoft.com/office/drawing/2014/main" val="10019"/>
                  </a:ext>
                </a:extLst>
              </a:tr>
            </a:tbl>
          </a:graphicData>
        </a:graphic>
      </p:graphicFrame>
      <p:sp>
        <p:nvSpPr>
          <p:cNvPr id="5" name="TextBox 5"/>
          <p:cNvSpPr txBox="1"/>
          <p:nvPr/>
        </p:nvSpPr>
        <p:spPr>
          <a:xfrm>
            <a:off x="7321997" y="2207895"/>
            <a:ext cx="10630652" cy="878205"/>
          </a:xfrm>
          <a:prstGeom prst="rect">
            <a:avLst/>
          </a:prstGeom>
        </p:spPr>
        <p:txBody>
          <a:bodyPr lIns="0" tIns="0" rIns="0" bIns="0" rtlCol="0" anchor="t">
            <a:spAutoFit/>
          </a:bodyPr>
          <a:lstStyle/>
          <a:p>
            <a:pPr algn="just">
              <a:lnSpc>
                <a:spcPts val="4751"/>
              </a:lnSpc>
            </a:pPr>
            <a:r>
              <a:rPr lang="en-US" sz="4399">
                <a:solidFill>
                  <a:srgbClr val="000000"/>
                </a:solidFill>
                <a:latin typeface="ZEN角ゴシックNEW Bold"/>
                <a:ea typeface="ZEN角ゴシックNEW Bold"/>
                <a:cs typeface="ZEN角ゴシックNEW Bold"/>
                <a:sym typeface="ZEN角ゴシックNEW Bold"/>
              </a:rPr>
              <a:t>今後の資金計画</a:t>
            </a:r>
          </a:p>
          <a:p>
            <a:pPr algn="just">
              <a:lnSpc>
                <a:spcPts val="2268"/>
              </a:lnSpc>
            </a:pPr>
            <a:endParaRPr lang="en-US" sz="4399">
              <a:solidFill>
                <a:srgbClr val="000000"/>
              </a:solidFill>
              <a:latin typeface="ZEN角ゴシックNEW Bold"/>
              <a:ea typeface="ZEN角ゴシックNEW Bold"/>
              <a:cs typeface="ZEN角ゴシックNEW Bold"/>
              <a:sym typeface="ZEN角ゴシックNEW Bold"/>
            </a:endParaRPr>
          </a:p>
        </p:txBody>
      </p:sp>
      <p:sp>
        <p:nvSpPr>
          <p:cNvPr id="6" name="TextBox 6"/>
          <p:cNvSpPr txBox="1"/>
          <p:nvPr/>
        </p:nvSpPr>
        <p:spPr>
          <a:xfrm>
            <a:off x="1028700" y="2207895"/>
            <a:ext cx="5817465" cy="878205"/>
          </a:xfrm>
          <a:prstGeom prst="rect">
            <a:avLst/>
          </a:prstGeom>
        </p:spPr>
        <p:txBody>
          <a:bodyPr lIns="0" tIns="0" rIns="0" bIns="0" rtlCol="0" anchor="t">
            <a:spAutoFit/>
          </a:bodyPr>
          <a:lstStyle/>
          <a:p>
            <a:pPr algn="just">
              <a:lnSpc>
                <a:spcPts val="4751"/>
              </a:lnSpc>
            </a:pPr>
            <a:r>
              <a:rPr lang="en-US" sz="4399" dirty="0" err="1">
                <a:solidFill>
                  <a:srgbClr val="000000"/>
                </a:solidFill>
                <a:latin typeface="ZEN角ゴシックNEW Bold"/>
                <a:ea typeface="ZEN角ゴシックNEW Bold"/>
                <a:cs typeface="ZEN角ゴシックNEW Bold"/>
                <a:sym typeface="ZEN角ゴシックNEW Bold"/>
              </a:rPr>
              <a:t>これまでの資金調達額</a:t>
            </a:r>
            <a:endParaRPr lang="en-US" sz="4399" dirty="0">
              <a:solidFill>
                <a:srgbClr val="000000"/>
              </a:solidFill>
              <a:latin typeface="ZEN角ゴシックNEW Bold"/>
              <a:ea typeface="ZEN角ゴシックNEW Bold"/>
              <a:cs typeface="ZEN角ゴシックNEW Bold"/>
              <a:sym typeface="ZEN角ゴシックNEW Bold"/>
            </a:endParaRPr>
          </a:p>
          <a:p>
            <a:pPr algn="just">
              <a:lnSpc>
                <a:spcPts val="2268"/>
              </a:lnSpc>
            </a:pPr>
            <a:endParaRPr lang="en-US" sz="4399" dirty="0">
              <a:solidFill>
                <a:srgbClr val="000000"/>
              </a:solidFill>
              <a:latin typeface="ZEN角ゴシックNEW Bold"/>
              <a:ea typeface="ZEN角ゴシックNEW Bold"/>
              <a:cs typeface="ZEN角ゴシックNEW Bold"/>
              <a:sym typeface="ZEN角ゴシックNEW Bold"/>
            </a:endParaRPr>
          </a:p>
        </p:txBody>
      </p:sp>
      <p:sp>
        <p:nvSpPr>
          <p:cNvPr id="7" name="TextBox 7"/>
          <p:cNvSpPr txBox="1"/>
          <p:nvPr/>
        </p:nvSpPr>
        <p:spPr>
          <a:xfrm>
            <a:off x="1028700" y="3740520"/>
            <a:ext cx="5817465" cy="3214115"/>
          </a:xfrm>
          <a:prstGeom prst="rect">
            <a:avLst/>
          </a:prstGeom>
        </p:spPr>
        <p:txBody>
          <a:bodyPr lIns="0" tIns="0" rIns="0" bIns="0" rtlCol="0" anchor="t">
            <a:spAutoFit/>
          </a:bodyPr>
          <a:lstStyle/>
          <a:p>
            <a:pPr algn="just">
              <a:lnSpc>
                <a:spcPts val="3671"/>
              </a:lnSpc>
            </a:pPr>
            <a:r>
              <a:rPr lang="en-US" sz="3399" dirty="0" err="1">
                <a:solidFill>
                  <a:srgbClr val="000000"/>
                </a:solidFill>
                <a:latin typeface="ZEN角ゴシックNEW Bold"/>
                <a:ea typeface="ZEN角ゴシックNEW Bold"/>
                <a:cs typeface="ZEN角ゴシックNEW Bold"/>
                <a:sym typeface="ZEN角ゴシックNEW Bold"/>
              </a:rPr>
              <a:t>デット</a:t>
            </a:r>
            <a:r>
              <a:rPr lang="en-US" sz="3399" dirty="0">
                <a:solidFill>
                  <a:srgbClr val="000000"/>
                </a:solidFill>
                <a:latin typeface="ZEN角ゴシックNEW Bold"/>
                <a:ea typeface="ZEN角ゴシックNEW Bold"/>
                <a:cs typeface="ZEN角ゴシックNEW Bold"/>
                <a:sym typeface="ZEN角ゴシックNEW Bold"/>
              </a:rPr>
              <a:t>：</a:t>
            </a:r>
          </a:p>
          <a:p>
            <a:pPr algn="just">
              <a:lnSpc>
                <a:spcPts val="3671"/>
              </a:lnSpc>
            </a:pPr>
            <a:r>
              <a:rPr lang="en-US" sz="3399" dirty="0" err="1">
                <a:solidFill>
                  <a:srgbClr val="000000"/>
                </a:solidFill>
                <a:latin typeface="ZEN角ゴシックNEW"/>
                <a:ea typeface="ZEN角ゴシックNEW"/>
                <a:cs typeface="ZEN角ゴシックNEW"/>
                <a:sym typeface="ZEN角ゴシックNEW"/>
              </a:rPr>
              <a:t>日本政策金融公庫</a:t>
            </a:r>
            <a:r>
              <a:rPr lang="en-US" sz="3399" dirty="0">
                <a:solidFill>
                  <a:srgbClr val="000000"/>
                </a:solidFill>
                <a:latin typeface="ZEN角ゴシックNEW"/>
                <a:ea typeface="ZEN角ゴシックNEW"/>
                <a:cs typeface="ZEN角ゴシックNEW"/>
                <a:sym typeface="ZEN角ゴシックNEW"/>
              </a:rPr>
              <a:t>: 560万円</a:t>
            </a:r>
          </a:p>
          <a:p>
            <a:pPr algn="just">
              <a:lnSpc>
                <a:spcPts val="3671"/>
              </a:lnSpc>
            </a:pPr>
            <a:endParaRPr lang="en-US" sz="3399" dirty="0">
              <a:solidFill>
                <a:srgbClr val="000000"/>
              </a:solidFill>
              <a:latin typeface="ZEN角ゴシックNEW"/>
              <a:ea typeface="ZEN角ゴシックNEW"/>
              <a:cs typeface="ZEN角ゴシックNEW"/>
              <a:sym typeface="ZEN角ゴシックNEW"/>
            </a:endParaRPr>
          </a:p>
          <a:p>
            <a:pPr algn="just">
              <a:lnSpc>
                <a:spcPts val="3671"/>
              </a:lnSpc>
            </a:pPr>
            <a:r>
              <a:rPr lang="en-US" sz="3399" dirty="0" err="1">
                <a:solidFill>
                  <a:srgbClr val="000000"/>
                </a:solidFill>
                <a:latin typeface="ZEN角ゴシックNEW Bold"/>
                <a:ea typeface="ZEN角ゴシックNEW Bold"/>
                <a:cs typeface="ZEN角ゴシックNEW Bold"/>
                <a:sym typeface="ZEN角ゴシックNEW Bold"/>
              </a:rPr>
              <a:t>エクイティ</a:t>
            </a:r>
            <a:r>
              <a:rPr lang="en-US" sz="3399" dirty="0">
                <a:solidFill>
                  <a:srgbClr val="000000"/>
                </a:solidFill>
                <a:latin typeface="ZEN角ゴシックNEW Bold"/>
                <a:ea typeface="ZEN角ゴシックNEW Bold"/>
                <a:cs typeface="ZEN角ゴシックNEW Bold"/>
                <a:sym typeface="ZEN角ゴシックNEW Bold"/>
              </a:rPr>
              <a:t>：</a:t>
            </a:r>
          </a:p>
          <a:p>
            <a:pPr algn="just">
              <a:lnSpc>
                <a:spcPts val="3671"/>
              </a:lnSpc>
            </a:pPr>
            <a:r>
              <a:rPr lang="en-US" sz="3399" dirty="0" err="1">
                <a:solidFill>
                  <a:srgbClr val="000000"/>
                </a:solidFill>
                <a:latin typeface="ZEN角ゴシックNEW"/>
                <a:ea typeface="ZEN角ゴシックNEW"/>
                <a:cs typeface="ZEN角ゴシックNEW"/>
                <a:sym typeface="ZEN角ゴシックNEW"/>
              </a:rPr>
              <a:t>創業者の自己資金</a:t>
            </a:r>
            <a:r>
              <a:rPr lang="en-US" sz="3399" dirty="0">
                <a:solidFill>
                  <a:srgbClr val="000000"/>
                </a:solidFill>
                <a:latin typeface="ZEN角ゴシックNEW"/>
                <a:ea typeface="ZEN角ゴシックNEW"/>
                <a:cs typeface="ZEN角ゴシックNEW"/>
                <a:sym typeface="ZEN角ゴシックNEW"/>
              </a:rPr>
              <a:t>: 100万円</a:t>
            </a:r>
          </a:p>
          <a:p>
            <a:pPr algn="just">
              <a:lnSpc>
                <a:spcPts val="3671"/>
              </a:lnSpc>
            </a:pPr>
            <a:endParaRPr lang="en-US" sz="3399" dirty="0">
              <a:solidFill>
                <a:srgbClr val="000000"/>
              </a:solidFill>
              <a:latin typeface="ZEN角ゴシックNEW"/>
              <a:ea typeface="ZEN角ゴシックNEW"/>
              <a:cs typeface="ZEN角ゴシックNEW"/>
              <a:sym typeface="ZEN角ゴシックNEW"/>
            </a:endParaRPr>
          </a:p>
          <a:p>
            <a:pPr algn="just">
              <a:lnSpc>
                <a:spcPts val="3671"/>
              </a:lnSpc>
            </a:pPr>
            <a:endParaRPr lang="en-US" sz="3399" dirty="0">
              <a:solidFill>
                <a:srgbClr val="000000"/>
              </a:solidFill>
              <a:latin typeface="ZEN角ゴシックNEW"/>
              <a:ea typeface="ZEN角ゴシックNEW"/>
              <a:cs typeface="ZEN角ゴシックNEW"/>
              <a:sym typeface="ZEN角ゴシックNEW"/>
            </a:endParaRPr>
          </a:p>
        </p:txBody>
      </p:sp>
      <p:grpSp>
        <p:nvGrpSpPr>
          <p:cNvPr id="8" name="Group 8"/>
          <p:cNvGrpSpPr/>
          <p:nvPr/>
        </p:nvGrpSpPr>
        <p:grpSpPr>
          <a:xfrm>
            <a:off x="15108868" y="9218563"/>
            <a:ext cx="3179132" cy="1068437"/>
            <a:chOff x="0" y="0"/>
            <a:chExt cx="3014288" cy="1013037"/>
          </a:xfrm>
        </p:grpSpPr>
        <p:sp>
          <p:nvSpPr>
            <p:cNvPr id="9" name="Freeform 9"/>
            <p:cNvSpPr/>
            <p:nvPr/>
          </p:nvSpPr>
          <p:spPr>
            <a:xfrm>
              <a:off x="0" y="0"/>
              <a:ext cx="3014276" cy="1013036"/>
            </a:xfrm>
            <a:custGeom>
              <a:avLst/>
              <a:gdLst/>
              <a:ahLst/>
              <a:cxnLst/>
              <a:rect l="l" t="t" r="r" b="b"/>
              <a:pathLst>
                <a:path w="3014276" h="1013036">
                  <a:moveTo>
                    <a:pt x="0" y="0"/>
                  </a:moveTo>
                  <a:lnTo>
                    <a:pt x="3014276" y="0"/>
                  </a:lnTo>
                  <a:lnTo>
                    <a:pt x="3014276" y="1013036"/>
                  </a:lnTo>
                  <a:lnTo>
                    <a:pt x="0" y="1013036"/>
                  </a:lnTo>
                  <a:close/>
                </a:path>
              </a:pathLst>
            </a:custGeom>
            <a:solidFill>
              <a:srgbClr val="FF0000"/>
            </a:solidFill>
          </p:spPr>
          <p:txBody>
            <a:bodyPr/>
            <a:lstStyle/>
            <a:p>
              <a:endParaRPr lang="ja-JP" altLang="en-US"/>
            </a:p>
          </p:txBody>
        </p:sp>
        <p:sp>
          <p:nvSpPr>
            <p:cNvPr id="10" name="TextBox 10"/>
            <p:cNvSpPr txBox="1"/>
            <p:nvPr/>
          </p:nvSpPr>
          <p:spPr>
            <a:xfrm>
              <a:off x="0" y="-28575"/>
              <a:ext cx="3014288" cy="1041612"/>
            </a:xfrm>
            <a:prstGeom prst="rect">
              <a:avLst/>
            </a:prstGeom>
          </p:spPr>
          <p:txBody>
            <a:bodyPr lIns="71438" tIns="71438" rIns="71438" bIns="71438" rtlCol="0" anchor="ctr"/>
            <a:lstStyle/>
            <a:p>
              <a:pPr algn="ctr">
                <a:lnSpc>
                  <a:spcPts val="6720"/>
                </a:lnSpc>
              </a:pPr>
              <a:r>
                <a:rPr lang="en-US" sz="5600">
                  <a:solidFill>
                    <a:srgbClr val="FFFFFF"/>
                  </a:solidFill>
                  <a:latin typeface="FB Avtipus"/>
                  <a:ea typeface="FB Avtipus"/>
                  <a:cs typeface="FB Avtipus"/>
                  <a:sym typeface="FB Avtipus"/>
                </a:rPr>
                <a:t>Sample</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p:cNvGraphicFramePr>
            <a:graphicFrameLocks noGrp="1"/>
          </p:cNvGraphicFramePr>
          <p:nvPr/>
        </p:nvGraphicFramePr>
        <p:xfrm>
          <a:off x="1041090" y="2938879"/>
          <a:ext cx="16230599" cy="6877047"/>
        </p:xfrm>
        <a:graphic>
          <a:graphicData uri="http://schemas.openxmlformats.org/drawingml/2006/table">
            <a:tbl>
              <a:tblPr/>
              <a:tblGrid>
                <a:gridCol w="606979">
                  <a:extLst>
                    <a:ext uri="{9D8B030D-6E8A-4147-A177-3AD203B41FA5}">
                      <a16:colId xmlns:a16="http://schemas.microsoft.com/office/drawing/2014/main" val="20000"/>
                    </a:ext>
                  </a:extLst>
                </a:gridCol>
                <a:gridCol w="1359014">
                  <a:extLst>
                    <a:ext uri="{9D8B030D-6E8A-4147-A177-3AD203B41FA5}">
                      <a16:colId xmlns:a16="http://schemas.microsoft.com/office/drawing/2014/main" val="20001"/>
                    </a:ext>
                  </a:extLst>
                </a:gridCol>
                <a:gridCol w="1472373">
                  <a:extLst>
                    <a:ext uri="{9D8B030D-6E8A-4147-A177-3AD203B41FA5}">
                      <a16:colId xmlns:a16="http://schemas.microsoft.com/office/drawing/2014/main" val="20002"/>
                    </a:ext>
                  </a:extLst>
                </a:gridCol>
                <a:gridCol w="3671552">
                  <a:extLst>
                    <a:ext uri="{9D8B030D-6E8A-4147-A177-3AD203B41FA5}">
                      <a16:colId xmlns:a16="http://schemas.microsoft.com/office/drawing/2014/main" val="20003"/>
                    </a:ext>
                  </a:extLst>
                </a:gridCol>
                <a:gridCol w="796428">
                  <a:extLst>
                    <a:ext uri="{9D8B030D-6E8A-4147-A177-3AD203B41FA5}">
                      <a16:colId xmlns:a16="http://schemas.microsoft.com/office/drawing/2014/main" val="20004"/>
                    </a:ext>
                  </a:extLst>
                </a:gridCol>
                <a:gridCol w="751084">
                  <a:extLst>
                    <a:ext uri="{9D8B030D-6E8A-4147-A177-3AD203B41FA5}">
                      <a16:colId xmlns:a16="http://schemas.microsoft.com/office/drawing/2014/main" val="20005"/>
                    </a:ext>
                  </a:extLst>
                </a:gridCol>
                <a:gridCol w="1113835">
                  <a:extLst>
                    <a:ext uri="{9D8B030D-6E8A-4147-A177-3AD203B41FA5}">
                      <a16:colId xmlns:a16="http://schemas.microsoft.com/office/drawing/2014/main" val="20006"/>
                    </a:ext>
                  </a:extLst>
                </a:gridCol>
                <a:gridCol w="6459334">
                  <a:extLst>
                    <a:ext uri="{9D8B030D-6E8A-4147-A177-3AD203B41FA5}">
                      <a16:colId xmlns:a16="http://schemas.microsoft.com/office/drawing/2014/main" val="20007"/>
                    </a:ext>
                  </a:extLst>
                </a:gridCol>
              </a:tblGrid>
              <a:tr h="648598">
                <a:tc>
                  <a:txBody>
                    <a:bodyPr/>
                    <a:lstStyle/>
                    <a:p>
                      <a:pPr algn="l">
                        <a:lnSpc>
                          <a:spcPts val="2099"/>
                        </a:lnSpc>
                        <a:defRPr/>
                      </a:pPr>
                      <a:r>
                        <a:rPr lang="en-US" sz="1499">
                          <a:solidFill>
                            <a:srgbClr val="000000"/>
                          </a:solidFill>
                          <a:latin typeface="ZEN角ゴシックNEW Bold"/>
                          <a:ea typeface="ZEN角ゴシックNEW Bold"/>
                          <a:cs typeface="ZEN角ゴシックNEW Bold"/>
                          <a:sym typeface="ZEN角ゴシックNEW Bold"/>
                        </a:rPr>
                        <a:t>No.</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Bold"/>
                          <a:ea typeface="ZEN角ゴシックNEW Bold"/>
                          <a:cs typeface="ZEN角ゴシックNEW Bold"/>
                          <a:sym typeface="ZEN角ゴシックNEW Bold"/>
                        </a:rPr>
                        <a:t>支払予定日</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Bold"/>
                          <a:ea typeface="ZEN角ゴシックNEW Bold"/>
                          <a:cs typeface="ZEN角ゴシックNEW Bold"/>
                          <a:sym typeface="ZEN角ゴシックNEW Bold"/>
                        </a:rPr>
                        <a:t>支払先</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Bold"/>
                          <a:ea typeface="ZEN角ゴシックNEW Bold"/>
                          <a:cs typeface="ZEN角ゴシックNEW Bold"/>
                          <a:sym typeface="ZEN角ゴシックNEW Bold"/>
                        </a:rPr>
                        <a:t>費目</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Bold"/>
                          <a:ea typeface="ZEN角ゴシックNEW Bold"/>
                          <a:cs typeface="ZEN角ゴシックNEW Bold"/>
                          <a:sym typeface="ZEN角ゴシックNEW Bold"/>
                        </a:rPr>
                        <a:t>金額(円)</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Bold"/>
                          <a:ea typeface="ZEN角ゴシックNEW Bold"/>
                          <a:cs typeface="ZEN角ゴシックNEW Bold"/>
                          <a:sym typeface="ZEN角ゴシックNEW Bold"/>
                        </a:rPr>
                        <a:t>数量</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Bold"/>
                          <a:ea typeface="ZEN角ゴシックNEW Bold"/>
                          <a:cs typeface="ZEN角ゴシックNEW Bold"/>
                          <a:sym typeface="ZEN角ゴシックNEW Bold"/>
                        </a:rPr>
                        <a:t>小計(円)</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Bold"/>
                          <a:ea typeface="ZEN角ゴシックNEW Bold"/>
                          <a:cs typeface="ZEN角ゴシックNEW Bold"/>
                          <a:sym typeface="ZEN角ゴシックNEW Bold"/>
                        </a:rPr>
                        <a:t>費用支出の狙い</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1</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2024/10/31</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アマゾン</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・工具・器具・資料等の購入費</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35,200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2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70,400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ファミリー向け仕様スピーカー（Marshall）</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2</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2024/11/1</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アマゾン</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・工具・器具・資料等の購入費</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a:t>
                      </a:r>
                      <a:endParaRPr lang="en-US" sz="1100"/>
                    </a:p>
                    <a:p>
                      <a:pPr algn="l">
                        <a:lnSpc>
                          <a:spcPts val="2099"/>
                        </a:lnSpc>
                      </a:pPr>
                      <a:r>
                        <a:rPr lang="en-US" sz="1499">
                          <a:solidFill>
                            <a:srgbClr val="000000"/>
                          </a:solidFill>
                          <a:latin typeface="ZEN角ゴシックNEW"/>
                          <a:ea typeface="ZEN角ゴシックNEW"/>
                          <a:cs typeface="ZEN角ゴシックNEW"/>
                          <a:sym typeface="ZEN角ゴシックNEW"/>
                        </a:rPr>
                        <a:t>  35,200 </a:t>
                      </a: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1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a:t>
                      </a:r>
                      <a:endParaRPr lang="en-US" sz="1100"/>
                    </a:p>
                    <a:p>
                      <a:pPr algn="l">
                        <a:lnSpc>
                          <a:spcPts val="2099"/>
                        </a:lnSpc>
                      </a:pPr>
                      <a:r>
                        <a:rPr lang="en-US" sz="1499">
                          <a:solidFill>
                            <a:srgbClr val="000000"/>
                          </a:solidFill>
                          <a:latin typeface="ZEN角ゴシックNEW"/>
                          <a:ea typeface="ZEN角ゴシックNEW"/>
                          <a:cs typeface="ZEN角ゴシックNEW"/>
                          <a:sym typeface="ZEN角ゴシックNEW"/>
                        </a:rPr>
                        <a:t>  35,200 </a:t>
                      </a: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カップル向け仕様スピーカー（BALMUDA）</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3</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2024/11/2</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楽天市場</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・工具・器具・資料等の購入費</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16,980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5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84,900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折り畳み椅子2脚セット×5＝10脚（Hilandar）</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4</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2024/11/3</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東急電鉄</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・旅費、交通費</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a:t>
                      </a:r>
                      <a:endParaRPr lang="en-US" sz="1100"/>
                    </a:p>
                    <a:p>
                      <a:pPr algn="l">
                        <a:lnSpc>
                          <a:spcPts val="2099"/>
                        </a:lnSpc>
                      </a:pPr>
                      <a:r>
                        <a:rPr lang="en-US" sz="1499">
                          <a:solidFill>
                            <a:srgbClr val="000000"/>
                          </a:solidFill>
                          <a:latin typeface="ZEN角ゴシックNEW"/>
                          <a:ea typeface="ZEN角ゴシックNEW"/>
                          <a:cs typeface="ZEN角ゴシックNEW"/>
                          <a:sym typeface="ZEN角ゴシックNEW"/>
                        </a:rPr>
                        <a:t>  16,980 </a:t>
                      </a: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1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a:t>
                      </a:r>
                      <a:endParaRPr lang="en-US" sz="1100"/>
                    </a:p>
                    <a:p>
                      <a:pPr algn="l">
                        <a:lnSpc>
                          <a:spcPts val="2099"/>
                        </a:lnSpc>
                      </a:pPr>
                      <a:r>
                        <a:rPr lang="en-US" sz="1499">
                          <a:solidFill>
                            <a:srgbClr val="000000"/>
                          </a:solidFill>
                          <a:latin typeface="ZEN角ゴシックNEW"/>
                          <a:ea typeface="ZEN角ゴシックNEW"/>
                          <a:cs typeface="ZEN角ゴシックNEW"/>
                          <a:sym typeface="ZEN角ゴシックNEW"/>
                        </a:rPr>
                        <a:t>  16,980 </a:t>
                      </a: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交通費（〇〇駅〜XX駅　往復）</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5</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2024/11/4</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アマゾン</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・工具・器具・資料等の購入費</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49,800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1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49,800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クーラーボックス（YETI）</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6</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2024/11/5</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アマゾン</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・工具・器具・資料等の購入費</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a:t>
                      </a:r>
                      <a:endParaRPr lang="en-US" sz="1100"/>
                    </a:p>
                    <a:p>
                      <a:pPr algn="l">
                        <a:lnSpc>
                          <a:spcPts val="2099"/>
                        </a:lnSpc>
                      </a:pPr>
                      <a:r>
                        <a:rPr lang="en-US" sz="1499">
                          <a:solidFill>
                            <a:srgbClr val="000000"/>
                          </a:solidFill>
                          <a:latin typeface="ZEN角ゴシックNEW"/>
                          <a:ea typeface="ZEN角ゴシックNEW"/>
                          <a:cs typeface="ZEN角ゴシックNEW"/>
                          <a:sym typeface="ZEN角ゴシックNEW"/>
                        </a:rPr>
                        <a:t>  27,193 </a:t>
                      </a: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2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a:t>
                      </a:r>
                      <a:endParaRPr lang="en-US" sz="1100"/>
                    </a:p>
                    <a:p>
                      <a:pPr algn="l">
                        <a:lnSpc>
                          <a:spcPts val="2099"/>
                        </a:lnSpc>
                      </a:pPr>
                      <a:r>
                        <a:rPr lang="en-US" sz="1499">
                          <a:solidFill>
                            <a:srgbClr val="000000"/>
                          </a:solidFill>
                          <a:latin typeface="ZEN角ゴシックNEW"/>
                          <a:ea typeface="ZEN角ゴシックNEW"/>
                          <a:cs typeface="ZEN角ゴシックNEW"/>
                          <a:sym typeface="ZEN角ゴシックNEW"/>
                        </a:rPr>
                        <a:t>  54,386 </a:t>
                      </a: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バーベキューコンロ（Volcano）</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7</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2024/11/6</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山田太郎</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・ニーズ・市場・マーケットの調査に要する費用</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27,193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1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27,193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謝礼</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8</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2024/11/7</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株式会社ABC</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・ニーズ・市場・マーケットの調査に要する費用</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a:t>
                      </a:r>
                      <a:endParaRPr lang="en-US" sz="1100"/>
                    </a:p>
                    <a:p>
                      <a:pPr algn="l">
                        <a:lnSpc>
                          <a:spcPts val="2099"/>
                        </a:lnSpc>
                      </a:pPr>
                      <a:r>
                        <a:rPr lang="en-US" sz="1499">
                          <a:solidFill>
                            <a:srgbClr val="000000"/>
                          </a:solidFill>
                          <a:latin typeface="ZEN角ゴシックNEW"/>
                          <a:ea typeface="ZEN角ゴシックNEW"/>
                          <a:cs typeface="ZEN角ゴシックNEW"/>
                          <a:sym typeface="ZEN角ゴシックNEW"/>
                        </a:rPr>
                        <a:t>  165,000 </a:t>
                      </a: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2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a:t>
                      </a:r>
                      <a:endParaRPr lang="en-US" sz="1100"/>
                    </a:p>
                    <a:p>
                      <a:pPr algn="l">
                        <a:lnSpc>
                          <a:spcPts val="2099"/>
                        </a:lnSpc>
                      </a:pPr>
                      <a:r>
                        <a:rPr lang="en-US" sz="1499">
                          <a:solidFill>
                            <a:srgbClr val="000000"/>
                          </a:solidFill>
                          <a:latin typeface="ZEN角ゴシックNEW"/>
                          <a:ea typeface="ZEN角ゴシックNEW"/>
                          <a:cs typeface="ZEN角ゴシックNEW"/>
                          <a:sym typeface="ZEN角ゴシックNEW"/>
                        </a:rPr>
                        <a:t>  330,000 </a:t>
                      </a: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アウトドア市場におけるビーチのワーケーション事業の市場規模算定リサーチを外注</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648598">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9</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2024/11/8</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XYZ株式会社</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・ソフトウェアの開発・改良費</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330,000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1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330,000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自社アプリの制作</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91067">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10</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r>
                        <a:rPr lang="en-US" sz="1499">
                          <a:solidFill>
                            <a:srgbClr val="000000"/>
                          </a:solidFill>
                          <a:latin typeface="ZEN角ゴシックNEW"/>
                          <a:ea typeface="ZEN角ゴシックNEW"/>
                          <a:cs typeface="ZEN角ゴシックNEW"/>
                          <a:sym typeface="ZEN角ゴシックNEW"/>
                        </a:rPr>
                        <a:t>                 - </a:t>
                      </a: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a:lnSpc>
                          <a:spcPts val="2099"/>
                        </a:lnSpc>
                        <a:defRPr/>
                      </a:pPr>
                      <a:endParaRPr lang="en-US" sz="11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grpSp>
        <p:nvGrpSpPr>
          <p:cNvPr id="3" name="Group 3"/>
          <p:cNvGrpSpPr/>
          <p:nvPr/>
        </p:nvGrpSpPr>
        <p:grpSpPr>
          <a:xfrm>
            <a:off x="15108868" y="9218563"/>
            <a:ext cx="3179132" cy="1068437"/>
            <a:chOff x="0" y="0"/>
            <a:chExt cx="3014288" cy="1013037"/>
          </a:xfrm>
        </p:grpSpPr>
        <p:sp>
          <p:nvSpPr>
            <p:cNvPr id="4" name="Freeform 4"/>
            <p:cNvSpPr/>
            <p:nvPr/>
          </p:nvSpPr>
          <p:spPr>
            <a:xfrm>
              <a:off x="0" y="0"/>
              <a:ext cx="3014276" cy="1013036"/>
            </a:xfrm>
            <a:custGeom>
              <a:avLst/>
              <a:gdLst/>
              <a:ahLst/>
              <a:cxnLst/>
              <a:rect l="l" t="t" r="r" b="b"/>
              <a:pathLst>
                <a:path w="3014276" h="1013036">
                  <a:moveTo>
                    <a:pt x="0" y="0"/>
                  </a:moveTo>
                  <a:lnTo>
                    <a:pt x="3014276" y="0"/>
                  </a:lnTo>
                  <a:lnTo>
                    <a:pt x="3014276" y="1013036"/>
                  </a:lnTo>
                  <a:lnTo>
                    <a:pt x="0" y="1013036"/>
                  </a:lnTo>
                  <a:close/>
                </a:path>
              </a:pathLst>
            </a:custGeom>
            <a:solidFill>
              <a:srgbClr val="FF0000"/>
            </a:solidFill>
          </p:spPr>
          <p:txBody>
            <a:bodyPr/>
            <a:lstStyle/>
            <a:p>
              <a:endParaRPr lang="ja-JP" altLang="en-US"/>
            </a:p>
          </p:txBody>
        </p:sp>
        <p:sp>
          <p:nvSpPr>
            <p:cNvPr id="5" name="TextBox 5"/>
            <p:cNvSpPr txBox="1"/>
            <p:nvPr/>
          </p:nvSpPr>
          <p:spPr>
            <a:xfrm>
              <a:off x="0" y="-28575"/>
              <a:ext cx="3014288" cy="1041612"/>
            </a:xfrm>
            <a:prstGeom prst="rect">
              <a:avLst/>
            </a:prstGeom>
          </p:spPr>
          <p:txBody>
            <a:bodyPr lIns="71438" tIns="71438" rIns="71438" bIns="71438" rtlCol="0" anchor="ctr"/>
            <a:lstStyle/>
            <a:p>
              <a:pPr algn="ctr">
                <a:lnSpc>
                  <a:spcPts val="6720"/>
                </a:lnSpc>
              </a:pPr>
              <a:r>
                <a:rPr lang="en-US" sz="5600">
                  <a:solidFill>
                    <a:srgbClr val="FFFFFF"/>
                  </a:solidFill>
                  <a:latin typeface="FB Avtipus"/>
                  <a:ea typeface="FB Avtipus"/>
                  <a:cs typeface="FB Avtipus"/>
                  <a:sym typeface="FB Avtipus"/>
                </a:rPr>
                <a:t>Sample</a:t>
              </a:r>
            </a:p>
          </p:txBody>
        </p:sp>
      </p:grpSp>
      <p:sp>
        <p:nvSpPr>
          <p:cNvPr id="6" name="TextBox 6"/>
          <p:cNvSpPr txBox="1"/>
          <p:nvPr/>
        </p:nvSpPr>
        <p:spPr>
          <a:xfrm>
            <a:off x="1016310" y="914400"/>
            <a:ext cx="16966890" cy="1085215"/>
          </a:xfrm>
          <a:prstGeom prst="rect">
            <a:avLst/>
          </a:prstGeom>
        </p:spPr>
        <p:txBody>
          <a:bodyPr wrap="square" lIns="0" tIns="0" rIns="0" bIns="0" rtlCol="0" anchor="t">
            <a:spAutoFit/>
          </a:bodyPr>
          <a:lstStyle/>
          <a:p>
            <a:pPr algn="l">
              <a:lnSpc>
                <a:spcPts val="8959"/>
              </a:lnSpc>
              <a:spcBef>
                <a:spcPct val="0"/>
              </a:spcBef>
            </a:pPr>
            <a:r>
              <a:rPr lang="en-US" sz="6399" dirty="0" err="1">
                <a:solidFill>
                  <a:srgbClr val="000000"/>
                </a:solidFill>
                <a:latin typeface="ZEN角ゴシックNEW Medium"/>
                <a:ea typeface="ZEN角ゴシックNEW Medium"/>
                <a:cs typeface="ZEN角ゴシックNEW Medium"/>
                <a:sym typeface="ZEN角ゴシックNEW Medium"/>
              </a:rPr>
              <a:t>ソーシャルベンチャー支援金の希望額・使途</a:t>
            </a:r>
            <a:endParaRPr lang="en-US" sz="6399" dirty="0">
              <a:solidFill>
                <a:srgbClr val="000000"/>
              </a:solidFill>
              <a:latin typeface="ZEN角ゴシックNEW Medium"/>
              <a:ea typeface="ZEN角ゴシックNEW Medium"/>
              <a:cs typeface="ZEN角ゴシックNEW Medium"/>
              <a:sym typeface="ZEN角ゴシックNEW Medium"/>
            </a:endParaRPr>
          </a:p>
        </p:txBody>
      </p:sp>
      <p:sp>
        <p:nvSpPr>
          <p:cNvPr id="7" name="TextBox 7"/>
          <p:cNvSpPr txBox="1"/>
          <p:nvPr/>
        </p:nvSpPr>
        <p:spPr>
          <a:xfrm>
            <a:off x="1016310" y="2222218"/>
            <a:ext cx="5817465" cy="716661"/>
          </a:xfrm>
          <a:prstGeom prst="rect">
            <a:avLst/>
          </a:prstGeom>
        </p:spPr>
        <p:txBody>
          <a:bodyPr lIns="0" tIns="0" rIns="0" bIns="0" rtlCol="0" anchor="t">
            <a:spAutoFit/>
          </a:bodyPr>
          <a:lstStyle/>
          <a:p>
            <a:pPr algn="just">
              <a:lnSpc>
                <a:spcPts val="4103"/>
              </a:lnSpc>
            </a:pPr>
            <a:r>
              <a:rPr lang="en-US" sz="3799">
                <a:solidFill>
                  <a:srgbClr val="000000"/>
                </a:solidFill>
                <a:latin typeface="ZEN角ゴシックNEW"/>
                <a:ea typeface="ZEN角ゴシックNEW"/>
                <a:cs typeface="ZEN角ゴシックNEW"/>
                <a:sym typeface="ZEN角ゴシックNEW"/>
              </a:rPr>
              <a:t>合計金額: 998,859円</a:t>
            </a:r>
          </a:p>
          <a:p>
            <a:pPr algn="just">
              <a:lnSpc>
                <a:spcPts val="1620"/>
              </a:lnSpc>
            </a:pPr>
            <a:endParaRPr lang="en-US" sz="3799">
              <a:solidFill>
                <a:srgbClr val="000000"/>
              </a:solidFill>
              <a:latin typeface="ZEN角ゴシックNEW"/>
              <a:ea typeface="ZEN角ゴシックNEW"/>
              <a:cs typeface="ZEN角ゴシックNEW"/>
              <a:sym typeface="ZEN角ゴシックNEW"/>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16310" y="952500"/>
            <a:ext cx="15798878" cy="745489"/>
          </a:xfrm>
          <a:prstGeom prst="rect">
            <a:avLst/>
          </a:prstGeom>
        </p:spPr>
        <p:txBody>
          <a:bodyPr lIns="0" tIns="0" rIns="0" bIns="0" rtlCol="0" anchor="t">
            <a:spAutoFit/>
          </a:bodyPr>
          <a:lstStyle/>
          <a:p>
            <a:pPr algn="l">
              <a:lnSpc>
                <a:spcPts val="6160"/>
              </a:lnSpc>
              <a:spcBef>
                <a:spcPct val="0"/>
              </a:spcBef>
            </a:pPr>
            <a:r>
              <a:rPr lang="en-US" sz="4400">
                <a:solidFill>
                  <a:srgbClr val="000000"/>
                </a:solidFill>
                <a:latin typeface="ZEN角ゴシックNEW Medium"/>
                <a:ea typeface="ZEN角ゴシックNEW Medium"/>
                <a:cs typeface="ZEN角ゴシックNEW Medium"/>
                <a:sym typeface="ZEN角ゴシックNEW Medium"/>
              </a:rPr>
              <a:t>事業を進める上での課題と本プログラムで取り組みたいこと</a:t>
            </a:r>
          </a:p>
        </p:txBody>
      </p:sp>
      <p:sp>
        <p:nvSpPr>
          <p:cNvPr id="3" name="TextBox 3"/>
          <p:cNvSpPr txBox="1"/>
          <p:nvPr/>
        </p:nvSpPr>
        <p:spPr>
          <a:xfrm>
            <a:off x="1028700" y="1932870"/>
            <a:ext cx="16230600" cy="824864"/>
          </a:xfrm>
          <a:prstGeom prst="rect">
            <a:avLst/>
          </a:prstGeom>
        </p:spPr>
        <p:txBody>
          <a:bodyPr lIns="0" tIns="0" rIns="0" bIns="0" rtlCol="0" anchor="t">
            <a:spAutoFit/>
          </a:bodyPr>
          <a:lstStyle/>
          <a:p>
            <a:pPr algn="l">
              <a:lnSpc>
                <a:spcPts val="3360"/>
              </a:lnSpc>
              <a:spcBef>
                <a:spcPct val="0"/>
              </a:spcBef>
            </a:pPr>
            <a:r>
              <a:rPr lang="en-US" sz="2400">
                <a:solidFill>
                  <a:srgbClr val="000000"/>
                </a:solidFill>
                <a:latin typeface="ZEN角ゴシックNEW"/>
                <a:ea typeface="ZEN角ゴシックNEW"/>
                <a:cs typeface="ZEN角ゴシックNEW"/>
                <a:sym typeface="ZEN角ゴシックNEW"/>
              </a:rPr>
              <a:t>利用者の増加とトレーラーの仕入れ先確保が喫緊の課題となっています。本プログラムにおいては、上記を解決するための「パイロットプロジェクトの実施」と「トレーラーと改装業者の確保について」の検証をメインで行います。</a:t>
            </a:r>
          </a:p>
        </p:txBody>
      </p:sp>
      <p:sp>
        <p:nvSpPr>
          <p:cNvPr id="4" name="TextBox 4"/>
          <p:cNvSpPr txBox="1"/>
          <p:nvPr/>
        </p:nvSpPr>
        <p:spPr>
          <a:xfrm>
            <a:off x="1028700" y="2824409"/>
            <a:ext cx="6986067" cy="744854"/>
          </a:xfrm>
          <a:prstGeom prst="rect">
            <a:avLst/>
          </a:prstGeom>
        </p:spPr>
        <p:txBody>
          <a:bodyPr lIns="0" tIns="0" rIns="0" bIns="0" rtlCol="0" anchor="t">
            <a:spAutoFit/>
          </a:bodyPr>
          <a:lstStyle/>
          <a:p>
            <a:pPr algn="l">
              <a:lnSpc>
                <a:spcPts val="6480"/>
              </a:lnSpc>
            </a:pPr>
            <a:r>
              <a:rPr lang="en-US" sz="3600">
                <a:solidFill>
                  <a:srgbClr val="000000"/>
                </a:solidFill>
                <a:latin typeface="ZEN角ゴシックNEW Bold"/>
                <a:ea typeface="ZEN角ゴシックNEW Bold"/>
                <a:cs typeface="ZEN角ゴシックNEW Bold"/>
                <a:sym typeface="ZEN角ゴシックNEW Bold"/>
              </a:rPr>
              <a:t>① パイロットプロジェクトの実施</a:t>
            </a:r>
          </a:p>
        </p:txBody>
      </p:sp>
      <p:sp>
        <p:nvSpPr>
          <p:cNvPr id="5" name="TextBox 5"/>
          <p:cNvSpPr txBox="1"/>
          <p:nvPr/>
        </p:nvSpPr>
        <p:spPr>
          <a:xfrm>
            <a:off x="9529316" y="2824409"/>
            <a:ext cx="7970006" cy="744854"/>
          </a:xfrm>
          <a:prstGeom prst="rect">
            <a:avLst/>
          </a:prstGeom>
        </p:spPr>
        <p:txBody>
          <a:bodyPr lIns="0" tIns="0" rIns="0" bIns="0" rtlCol="0" anchor="t">
            <a:spAutoFit/>
          </a:bodyPr>
          <a:lstStyle/>
          <a:p>
            <a:pPr algn="l">
              <a:lnSpc>
                <a:spcPts val="6480"/>
              </a:lnSpc>
            </a:pPr>
            <a:r>
              <a:rPr lang="en-US" sz="3600">
                <a:solidFill>
                  <a:srgbClr val="000000"/>
                </a:solidFill>
                <a:latin typeface="ZEN角ゴシックNEW Bold"/>
                <a:ea typeface="ZEN角ゴシックNEW Bold"/>
                <a:cs typeface="ZEN角ゴシックNEW Bold"/>
                <a:sym typeface="ZEN角ゴシックNEW Bold"/>
              </a:rPr>
              <a:t>② トレーラーと改装業者の確保</a:t>
            </a:r>
          </a:p>
        </p:txBody>
      </p:sp>
      <p:sp>
        <p:nvSpPr>
          <p:cNvPr id="6" name="TextBox 6"/>
          <p:cNvSpPr txBox="1"/>
          <p:nvPr/>
        </p:nvSpPr>
        <p:spPr>
          <a:xfrm>
            <a:off x="1016310" y="3787464"/>
            <a:ext cx="7729984" cy="6273164"/>
          </a:xfrm>
          <a:prstGeom prst="rect">
            <a:avLst/>
          </a:prstGeom>
        </p:spPr>
        <p:txBody>
          <a:bodyPr lIns="0" tIns="0" rIns="0" bIns="0" rtlCol="0" anchor="t">
            <a:spAutoFit/>
          </a:bodyPr>
          <a:lstStyle/>
          <a:p>
            <a:pPr algn="l">
              <a:lnSpc>
                <a:spcPts val="3360"/>
              </a:lnSpc>
              <a:spcBef>
                <a:spcPct val="0"/>
              </a:spcBef>
            </a:pPr>
            <a:r>
              <a:rPr lang="en-US" sz="2400">
                <a:solidFill>
                  <a:srgbClr val="000000"/>
                </a:solidFill>
                <a:latin typeface="ZEN角ゴシックNEW"/>
                <a:ea typeface="ZEN角ゴシックNEW"/>
                <a:cs typeface="ZEN角ゴシックNEW"/>
                <a:sym typeface="ZEN角ゴシックNEW"/>
              </a:rPr>
              <a:t>すでに引き合いをいただいているお客様に対してプロジェクトを実施し、具体的な利用ニーズや実際の導入に向けてボトルネックになる部分を明らかにする。</a:t>
            </a:r>
          </a:p>
          <a:p>
            <a:pPr algn="l">
              <a:lnSpc>
                <a:spcPts val="3360"/>
              </a:lnSpc>
              <a:spcBef>
                <a:spcPct val="0"/>
              </a:spcBef>
            </a:pPr>
            <a:r>
              <a:rPr lang="en-US" sz="2400">
                <a:solidFill>
                  <a:srgbClr val="000000"/>
                </a:solidFill>
                <a:latin typeface="ZEN角ゴシックNEW"/>
                <a:ea typeface="ZEN角ゴシックNEW"/>
                <a:cs typeface="ZEN角ゴシックNEW"/>
                <a:sym typeface="ZEN角ゴシックNEW"/>
              </a:rPr>
              <a:t>予算: </a:t>
            </a:r>
          </a:p>
          <a:p>
            <a:pPr marL="518165" lvl="1" indent="-259082" algn="l">
              <a:lnSpc>
                <a:spcPts val="3360"/>
              </a:lnSpc>
              <a:buFont typeface="Arial"/>
              <a:buChar char="•"/>
            </a:pPr>
            <a:r>
              <a:rPr lang="en-US" sz="2400">
                <a:solidFill>
                  <a:srgbClr val="000000"/>
                </a:solidFill>
                <a:latin typeface="ZEN角ゴシックNEW"/>
                <a:ea typeface="ZEN角ゴシックNEW"/>
                <a:cs typeface="ZEN角ゴシックNEW"/>
                <a:sym typeface="ZEN角ゴシックNEW"/>
              </a:rPr>
              <a:t>人件費: 30万円</a:t>
            </a:r>
          </a:p>
          <a:p>
            <a:pPr marL="518165" lvl="1" indent="-259082" algn="l">
              <a:lnSpc>
                <a:spcPts val="3360"/>
              </a:lnSpc>
              <a:buFont typeface="Arial"/>
              <a:buChar char="•"/>
            </a:pPr>
            <a:r>
              <a:rPr lang="en-US" sz="2400">
                <a:solidFill>
                  <a:srgbClr val="000000"/>
                </a:solidFill>
                <a:latin typeface="ZEN角ゴシックNEW"/>
                <a:ea typeface="ZEN角ゴシックNEW"/>
                <a:cs typeface="ZEN角ゴシックNEW"/>
                <a:sym typeface="ZEN角ゴシックNEW"/>
              </a:rPr>
              <a:t>会場レンタル費: 10万円</a:t>
            </a:r>
          </a:p>
          <a:p>
            <a:pPr marL="518165" lvl="1" indent="-259082" algn="l">
              <a:lnSpc>
                <a:spcPts val="3360"/>
              </a:lnSpc>
              <a:buFont typeface="Arial"/>
              <a:buChar char="•"/>
            </a:pPr>
            <a:r>
              <a:rPr lang="en-US" sz="2400">
                <a:solidFill>
                  <a:srgbClr val="000000"/>
                </a:solidFill>
                <a:latin typeface="ZEN角ゴシックNEW"/>
                <a:ea typeface="ZEN角ゴシックNEW"/>
                <a:cs typeface="ZEN角ゴシックNEW"/>
                <a:sym typeface="ZEN角ゴシックNEW"/>
              </a:rPr>
              <a:t>諸経費: 10万円</a:t>
            </a:r>
          </a:p>
          <a:p>
            <a:pPr algn="l">
              <a:lnSpc>
                <a:spcPts val="3360"/>
              </a:lnSpc>
              <a:spcBef>
                <a:spcPct val="0"/>
              </a:spcBef>
            </a:pPr>
            <a:endParaRPr lang="en-US" sz="2400">
              <a:solidFill>
                <a:srgbClr val="000000"/>
              </a:solidFill>
              <a:latin typeface="ZEN角ゴシックNEW"/>
              <a:ea typeface="ZEN角ゴシックNEW"/>
              <a:cs typeface="ZEN角ゴシックNEW"/>
              <a:sym typeface="ZEN角ゴシックNEW"/>
            </a:endParaRPr>
          </a:p>
          <a:p>
            <a:pPr algn="l">
              <a:lnSpc>
                <a:spcPts val="3360"/>
              </a:lnSpc>
              <a:spcBef>
                <a:spcPct val="0"/>
              </a:spcBef>
            </a:pPr>
            <a:r>
              <a:rPr lang="en-US" sz="2400">
                <a:solidFill>
                  <a:srgbClr val="000000"/>
                </a:solidFill>
                <a:latin typeface="ZEN角ゴシックNEW"/>
                <a:ea typeface="ZEN角ゴシックNEW"/>
                <a:cs typeface="ZEN角ゴシックNEW"/>
                <a:sym typeface="ZEN角ゴシックNEW"/>
              </a:rPr>
              <a:t>内容:</a:t>
            </a:r>
          </a:p>
          <a:p>
            <a:pPr algn="l">
              <a:lnSpc>
                <a:spcPts val="3360"/>
              </a:lnSpc>
              <a:spcBef>
                <a:spcPct val="0"/>
              </a:spcBef>
            </a:pPr>
            <a:r>
              <a:rPr lang="en-US" sz="2400">
                <a:solidFill>
                  <a:srgbClr val="000000"/>
                </a:solidFill>
                <a:latin typeface="ZEN角ゴシックNEW"/>
                <a:ea typeface="ZEN角ゴシックNEW"/>
                <a:cs typeface="ZEN角ゴシックNEW"/>
                <a:sym typeface="ZEN角ゴシックNEW"/>
              </a:rPr>
              <a:t>キャンピングトレーラーを改装し、実際に自然溢れる環境に配置し、以下2つのプロジェクトを実施し、プロジェクト終了後に効果測定およびユーザーインタビューを実施。</a:t>
            </a:r>
          </a:p>
          <a:p>
            <a:pPr marL="518165" lvl="1" indent="-259082" algn="l">
              <a:lnSpc>
                <a:spcPts val="3360"/>
              </a:lnSpc>
              <a:spcBef>
                <a:spcPct val="0"/>
              </a:spcBef>
              <a:buAutoNum type="arabicPeriod"/>
            </a:pPr>
            <a:r>
              <a:rPr lang="en-US" sz="2400">
                <a:solidFill>
                  <a:srgbClr val="000000"/>
                </a:solidFill>
                <a:latin typeface="ZEN角ゴシックNEW"/>
                <a:ea typeface="ZEN角ゴシックNEW"/>
                <a:cs typeface="ZEN角ゴシックNEW"/>
                <a:sym typeface="ZEN角ゴシックNEW"/>
              </a:rPr>
              <a:t>オフィスとしての利用</a:t>
            </a:r>
          </a:p>
          <a:p>
            <a:pPr marL="518165" lvl="1" indent="-259082" algn="l">
              <a:lnSpc>
                <a:spcPts val="3360"/>
              </a:lnSpc>
              <a:spcBef>
                <a:spcPct val="0"/>
              </a:spcBef>
              <a:buAutoNum type="arabicPeriod"/>
            </a:pPr>
            <a:r>
              <a:rPr lang="en-US" sz="2400">
                <a:solidFill>
                  <a:srgbClr val="000000"/>
                </a:solidFill>
                <a:latin typeface="ZEN角ゴシックNEW"/>
                <a:ea typeface="ZEN角ゴシックNEW"/>
                <a:cs typeface="ZEN角ゴシックNEW"/>
                <a:sym typeface="ZEN角ゴシックNEW"/>
              </a:rPr>
              <a:t>チームビルディングワークショップの実施</a:t>
            </a:r>
          </a:p>
        </p:txBody>
      </p:sp>
      <p:sp>
        <p:nvSpPr>
          <p:cNvPr id="7" name="TextBox 7"/>
          <p:cNvSpPr txBox="1"/>
          <p:nvPr/>
        </p:nvSpPr>
        <p:spPr>
          <a:xfrm>
            <a:off x="9529316" y="3787464"/>
            <a:ext cx="7970006" cy="5018912"/>
          </a:xfrm>
          <a:prstGeom prst="rect">
            <a:avLst/>
          </a:prstGeom>
        </p:spPr>
        <p:txBody>
          <a:bodyPr lIns="0" tIns="0" rIns="0" bIns="0" rtlCol="0" anchor="t">
            <a:spAutoFit/>
          </a:bodyPr>
          <a:lstStyle/>
          <a:p>
            <a:pPr algn="l">
              <a:lnSpc>
                <a:spcPts val="3336"/>
              </a:lnSpc>
            </a:pPr>
            <a:r>
              <a:rPr lang="en-US" sz="2400">
                <a:solidFill>
                  <a:srgbClr val="000000"/>
                </a:solidFill>
                <a:latin typeface="ZEN角ゴシックNEW"/>
                <a:ea typeface="ZEN角ゴシックNEW"/>
                <a:cs typeface="ZEN角ゴシックNEW"/>
                <a:sym typeface="ZEN角ゴシックNEW"/>
              </a:rPr>
              <a:t>トレーラーおよび、モバイルオフィスに改装するための信頼できる業者の確保にむけた検証を行う。</a:t>
            </a:r>
          </a:p>
          <a:p>
            <a:pPr algn="l">
              <a:lnSpc>
                <a:spcPts val="3336"/>
              </a:lnSpc>
            </a:pPr>
            <a:r>
              <a:rPr lang="en-US" sz="2400">
                <a:solidFill>
                  <a:srgbClr val="000000"/>
                </a:solidFill>
                <a:latin typeface="ZEN角ゴシックNEW"/>
                <a:ea typeface="ZEN角ゴシックNEW"/>
                <a:cs typeface="ZEN角ゴシックNEW"/>
                <a:sym typeface="ZEN角ゴシックNEW"/>
              </a:rPr>
              <a:t>予算: </a:t>
            </a:r>
          </a:p>
          <a:p>
            <a:pPr marL="518165" lvl="1" indent="-259082" algn="l">
              <a:lnSpc>
                <a:spcPts val="3336"/>
              </a:lnSpc>
              <a:buFont typeface="Arial"/>
              <a:buChar char="•"/>
            </a:pPr>
            <a:r>
              <a:rPr lang="en-US" sz="2400">
                <a:solidFill>
                  <a:srgbClr val="000000"/>
                </a:solidFill>
                <a:latin typeface="ZEN角ゴシックNEW"/>
                <a:ea typeface="ZEN角ゴシックNEW"/>
                <a:cs typeface="ZEN角ゴシックNEW"/>
                <a:sym typeface="ZEN角ゴシックNEW"/>
              </a:rPr>
              <a:t>改装費: 40万円</a:t>
            </a:r>
          </a:p>
          <a:p>
            <a:pPr marL="518165" lvl="1" indent="-259082" algn="l">
              <a:lnSpc>
                <a:spcPts val="3336"/>
              </a:lnSpc>
              <a:buFont typeface="Arial"/>
              <a:buChar char="•"/>
            </a:pPr>
            <a:r>
              <a:rPr lang="en-US" sz="2400">
                <a:solidFill>
                  <a:srgbClr val="000000"/>
                </a:solidFill>
                <a:latin typeface="ZEN角ゴシックNEW"/>
                <a:ea typeface="ZEN角ゴシックNEW"/>
                <a:cs typeface="ZEN角ゴシックNEW"/>
                <a:sym typeface="ZEN角ゴシックNEW"/>
              </a:rPr>
              <a:t>諸経費: 10万円</a:t>
            </a:r>
          </a:p>
          <a:p>
            <a:pPr algn="l">
              <a:lnSpc>
                <a:spcPts val="3336"/>
              </a:lnSpc>
            </a:pPr>
            <a:endParaRPr lang="en-US" sz="2400">
              <a:solidFill>
                <a:srgbClr val="000000"/>
              </a:solidFill>
              <a:latin typeface="ZEN角ゴシックNEW"/>
              <a:ea typeface="ZEN角ゴシックNEW"/>
              <a:cs typeface="ZEN角ゴシックNEW"/>
              <a:sym typeface="ZEN角ゴシックNEW"/>
            </a:endParaRPr>
          </a:p>
          <a:p>
            <a:pPr algn="l">
              <a:lnSpc>
                <a:spcPts val="3336"/>
              </a:lnSpc>
            </a:pPr>
            <a:r>
              <a:rPr lang="en-US" sz="2400">
                <a:solidFill>
                  <a:srgbClr val="000000"/>
                </a:solidFill>
                <a:latin typeface="ZEN角ゴシックNEW"/>
                <a:ea typeface="ZEN角ゴシックNEW"/>
                <a:cs typeface="ZEN角ゴシックNEW"/>
                <a:sym typeface="ZEN角ゴシックNEW"/>
              </a:rPr>
              <a:t>内容:</a:t>
            </a:r>
          </a:p>
          <a:p>
            <a:pPr marL="518165" lvl="1" indent="-259082" algn="l">
              <a:lnSpc>
                <a:spcPts val="3336"/>
              </a:lnSpc>
              <a:buFont typeface="Arial"/>
              <a:buChar char="•"/>
            </a:pPr>
            <a:r>
              <a:rPr lang="en-US" sz="2400">
                <a:solidFill>
                  <a:srgbClr val="000000"/>
                </a:solidFill>
                <a:latin typeface="ZEN角ゴシックNEW"/>
                <a:ea typeface="ZEN角ゴシックNEW"/>
                <a:cs typeface="ZEN角ゴシックNEW"/>
                <a:sym typeface="ZEN角ゴシックNEW"/>
              </a:rPr>
              <a:t>中古車業者よりトレーラーを仕入れ品質や機能性、継続的な仕入れが可能であるかを確認</a:t>
            </a:r>
          </a:p>
          <a:p>
            <a:pPr marL="518165" lvl="1" indent="-259082" algn="l">
              <a:lnSpc>
                <a:spcPts val="3336"/>
              </a:lnSpc>
              <a:buFont typeface="Arial"/>
              <a:buChar char="•"/>
            </a:pPr>
            <a:r>
              <a:rPr lang="en-US" sz="2400">
                <a:solidFill>
                  <a:srgbClr val="000000"/>
                </a:solidFill>
                <a:latin typeface="ZEN角ゴシックNEW"/>
                <a:ea typeface="ZEN角ゴシックNEW"/>
                <a:cs typeface="ZEN角ゴシックNEW"/>
                <a:sym typeface="ZEN角ゴシックNEW"/>
              </a:rPr>
              <a:t>改装業者の選定と交渉を行い、見積もりを取得。</a:t>
            </a:r>
          </a:p>
          <a:p>
            <a:pPr marL="518165" lvl="1" indent="-259082" algn="l">
              <a:lnSpc>
                <a:spcPts val="3336"/>
              </a:lnSpc>
              <a:buFont typeface="Arial"/>
              <a:buChar char="•"/>
            </a:pPr>
            <a:r>
              <a:rPr lang="en-US" sz="2400">
                <a:solidFill>
                  <a:srgbClr val="000000"/>
                </a:solidFill>
                <a:latin typeface="ZEN角ゴシックNEW"/>
                <a:ea typeface="ZEN角ゴシックNEW"/>
                <a:cs typeface="ZEN角ゴシックNEW"/>
                <a:sym typeface="ZEN角ゴシックNEW"/>
              </a:rPr>
              <a:t>改装のプロトタイプを制作し、品質や機能性を確認。</a:t>
            </a:r>
          </a:p>
          <a:p>
            <a:pPr marL="518165" lvl="1" indent="-259082" algn="l">
              <a:lnSpc>
                <a:spcPts val="3336"/>
              </a:lnSpc>
              <a:buFont typeface="Arial"/>
              <a:buChar char="•"/>
            </a:pPr>
            <a:r>
              <a:rPr lang="en-US" sz="2400">
                <a:solidFill>
                  <a:srgbClr val="000000"/>
                </a:solidFill>
                <a:latin typeface="ZEN角ゴシックNEW"/>
                <a:ea typeface="ZEN角ゴシックNEW"/>
                <a:cs typeface="ZEN角ゴシックNEW"/>
                <a:sym typeface="ZEN角ゴシックNEW"/>
              </a:rPr>
              <a:t>長期的な契約を締結し、安定した供給体制を整備。</a:t>
            </a:r>
          </a:p>
        </p:txBody>
      </p:sp>
      <p:grpSp>
        <p:nvGrpSpPr>
          <p:cNvPr id="8" name="Group 8"/>
          <p:cNvGrpSpPr/>
          <p:nvPr/>
        </p:nvGrpSpPr>
        <p:grpSpPr>
          <a:xfrm>
            <a:off x="15108868" y="9218563"/>
            <a:ext cx="3179132" cy="1068437"/>
            <a:chOff x="0" y="0"/>
            <a:chExt cx="3014288" cy="1013037"/>
          </a:xfrm>
        </p:grpSpPr>
        <p:sp>
          <p:nvSpPr>
            <p:cNvPr id="9" name="Freeform 9"/>
            <p:cNvSpPr/>
            <p:nvPr/>
          </p:nvSpPr>
          <p:spPr>
            <a:xfrm>
              <a:off x="0" y="0"/>
              <a:ext cx="3014276" cy="1013036"/>
            </a:xfrm>
            <a:custGeom>
              <a:avLst/>
              <a:gdLst/>
              <a:ahLst/>
              <a:cxnLst/>
              <a:rect l="l" t="t" r="r" b="b"/>
              <a:pathLst>
                <a:path w="3014276" h="1013036">
                  <a:moveTo>
                    <a:pt x="0" y="0"/>
                  </a:moveTo>
                  <a:lnTo>
                    <a:pt x="3014276" y="0"/>
                  </a:lnTo>
                  <a:lnTo>
                    <a:pt x="3014276" y="1013036"/>
                  </a:lnTo>
                  <a:lnTo>
                    <a:pt x="0" y="1013036"/>
                  </a:lnTo>
                  <a:close/>
                </a:path>
              </a:pathLst>
            </a:custGeom>
            <a:solidFill>
              <a:srgbClr val="FF0000"/>
            </a:solidFill>
          </p:spPr>
          <p:txBody>
            <a:bodyPr/>
            <a:lstStyle/>
            <a:p>
              <a:endParaRPr lang="ja-JP" altLang="en-US"/>
            </a:p>
          </p:txBody>
        </p:sp>
        <p:sp>
          <p:nvSpPr>
            <p:cNvPr id="10" name="TextBox 10"/>
            <p:cNvSpPr txBox="1"/>
            <p:nvPr/>
          </p:nvSpPr>
          <p:spPr>
            <a:xfrm>
              <a:off x="0" y="-28575"/>
              <a:ext cx="3014288" cy="1041612"/>
            </a:xfrm>
            <a:prstGeom prst="rect">
              <a:avLst/>
            </a:prstGeom>
          </p:spPr>
          <p:txBody>
            <a:bodyPr lIns="71438" tIns="71438" rIns="71438" bIns="71438" rtlCol="0" anchor="ctr"/>
            <a:lstStyle/>
            <a:p>
              <a:pPr algn="ctr">
                <a:lnSpc>
                  <a:spcPts val="6720"/>
                </a:lnSpc>
              </a:pPr>
              <a:r>
                <a:rPr lang="en-US" sz="5600">
                  <a:solidFill>
                    <a:srgbClr val="FFFFFF"/>
                  </a:solidFill>
                  <a:latin typeface="FB Avtipus"/>
                  <a:ea typeface="FB Avtipus"/>
                  <a:cs typeface="FB Avtipus"/>
                  <a:sym typeface="FB Avtipus"/>
                </a:rPr>
                <a:t>Sample</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16310" y="914400"/>
            <a:ext cx="7899090" cy="1085215"/>
          </a:xfrm>
          <a:prstGeom prst="rect">
            <a:avLst/>
          </a:prstGeom>
        </p:spPr>
        <p:txBody>
          <a:bodyPr wrap="square" lIns="0" tIns="0" rIns="0" bIns="0" rtlCol="0" anchor="t">
            <a:spAutoFit/>
          </a:bodyPr>
          <a:lstStyle/>
          <a:p>
            <a:pPr algn="l">
              <a:lnSpc>
                <a:spcPts val="8959"/>
              </a:lnSpc>
              <a:spcBef>
                <a:spcPct val="0"/>
              </a:spcBef>
            </a:pPr>
            <a:r>
              <a:rPr lang="en-US" sz="6399" dirty="0" err="1">
                <a:solidFill>
                  <a:srgbClr val="000000"/>
                </a:solidFill>
                <a:latin typeface="ZEN角ゴシックNEW Medium"/>
                <a:ea typeface="ZEN角ゴシックNEW Medium"/>
                <a:cs typeface="ZEN角ゴシックNEW Medium"/>
                <a:sym typeface="ZEN角ゴシックNEW Medium"/>
              </a:rPr>
              <a:t>事業の概要</a:t>
            </a:r>
            <a:endParaRPr lang="en-US" sz="6399" dirty="0">
              <a:solidFill>
                <a:srgbClr val="000000"/>
              </a:solidFill>
              <a:latin typeface="ZEN角ゴシックNEW Medium"/>
              <a:ea typeface="ZEN角ゴシックNEW Medium"/>
              <a:cs typeface="ZEN角ゴシックNEW Medium"/>
              <a:sym typeface="ZEN角ゴシックNEW Medium"/>
            </a:endParaRPr>
          </a:p>
        </p:txBody>
      </p:sp>
      <p:sp>
        <p:nvSpPr>
          <p:cNvPr id="3" name="TextBox 3"/>
          <p:cNvSpPr txBox="1"/>
          <p:nvPr/>
        </p:nvSpPr>
        <p:spPr>
          <a:xfrm>
            <a:off x="1028700" y="2523490"/>
            <a:ext cx="13449300" cy="528320"/>
          </a:xfrm>
          <a:prstGeom prst="rect">
            <a:avLst/>
          </a:prstGeom>
        </p:spPr>
        <p:txBody>
          <a:bodyPr wrap="square" lIns="0" tIns="0" rIns="0" bIns="0" rtlCol="0" anchor="t">
            <a:spAutoFit/>
          </a:bodyPr>
          <a:lstStyle/>
          <a:p>
            <a:pPr algn="l">
              <a:lnSpc>
                <a:spcPts val="4480"/>
              </a:lnSpc>
              <a:spcBef>
                <a:spcPct val="0"/>
              </a:spcBef>
            </a:pPr>
            <a:r>
              <a:rPr lang="en-US" sz="3200" dirty="0" err="1">
                <a:solidFill>
                  <a:srgbClr val="000000"/>
                </a:solidFill>
                <a:latin typeface="ZEN角ゴシックNEW"/>
                <a:ea typeface="ZEN角ゴシックNEW"/>
                <a:cs typeface="ZEN角ゴシックNEW"/>
                <a:sym typeface="ZEN角ゴシックNEW"/>
              </a:rPr>
              <a:t>事業・アイデアの概要を数十文字程度で記載してください</a:t>
            </a:r>
            <a:r>
              <a:rPr lang="en-US" sz="3200" dirty="0">
                <a:solidFill>
                  <a:srgbClr val="000000"/>
                </a:solidFill>
                <a:latin typeface="ZEN角ゴシックNEW"/>
                <a:ea typeface="ZEN角ゴシックNEW"/>
                <a:cs typeface="ZEN角ゴシックNEW"/>
                <a:sym typeface="ZEN角ゴシックNEW"/>
              </a:rPr>
              <a:t>。</a:t>
            </a:r>
          </a:p>
        </p:txBody>
      </p:sp>
      <p:sp>
        <p:nvSpPr>
          <p:cNvPr id="4" name="TextBox 4"/>
          <p:cNvSpPr txBox="1"/>
          <p:nvPr/>
        </p:nvSpPr>
        <p:spPr>
          <a:xfrm>
            <a:off x="1028700" y="4322407"/>
            <a:ext cx="12992100" cy="2887137"/>
          </a:xfrm>
          <a:prstGeom prst="rect">
            <a:avLst/>
          </a:prstGeom>
        </p:spPr>
        <p:txBody>
          <a:bodyPr wrap="square" lIns="0" tIns="0" rIns="0" bIns="0" rtlCol="0" anchor="t">
            <a:spAutoFit/>
          </a:bodyPr>
          <a:lstStyle/>
          <a:p>
            <a:pPr marL="690881" lvl="1" indent="-345440" algn="l">
              <a:lnSpc>
                <a:spcPts val="5760"/>
              </a:lnSpc>
              <a:buFont typeface="Arial"/>
              <a:buChar char="•"/>
            </a:pPr>
            <a:r>
              <a:rPr lang="en-US" sz="3200" dirty="0" err="1">
                <a:solidFill>
                  <a:srgbClr val="000000"/>
                </a:solidFill>
                <a:latin typeface="ZEN角ゴシックNEW"/>
                <a:ea typeface="ZEN角ゴシックNEW"/>
                <a:cs typeface="ZEN角ゴシックNEW"/>
                <a:sym typeface="ZEN角ゴシックNEW"/>
              </a:rPr>
              <a:t>どのような商品・サービスを提供するのか</a:t>
            </a:r>
            <a:endParaRPr lang="en-US" sz="3200" dirty="0">
              <a:solidFill>
                <a:srgbClr val="000000"/>
              </a:solidFill>
              <a:latin typeface="ZEN角ゴシックNEW"/>
              <a:ea typeface="ZEN角ゴシックNEW"/>
              <a:cs typeface="ZEN角ゴシックNEW"/>
              <a:sym typeface="ZEN角ゴシックNEW"/>
            </a:endParaRPr>
          </a:p>
          <a:p>
            <a:pPr marL="690881" lvl="1" indent="-345440" algn="l">
              <a:lnSpc>
                <a:spcPts val="5760"/>
              </a:lnSpc>
              <a:buFont typeface="Arial"/>
              <a:buChar char="•"/>
            </a:pPr>
            <a:r>
              <a:rPr lang="en-US" sz="3200" dirty="0" err="1">
                <a:solidFill>
                  <a:srgbClr val="000000"/>
                </a:solidFill>
                <a:latin typeface="ZEN角ゴシックNEW"/>
                <a:ea typeface="ZEN角ゴシックNEW"/>
                <a:cs typeface="ZEN角ゴシックNEW"/>
                <a:sym typeface="ZEN角ゴシックNEW"/>
              </a:rPr>
              <a:t>誰がどのように利用するのか</a:t>
            </a:r>
            <a:endParaRPr lang="en-US" sz="3200" dirty="0">
              <a:solidFill>
                <a:srgbClr val="000000"/>
              </a:solidFill>
              <a:latin typeface="ZEN角ゴシックNEW"/>
              <a:ea typeface="ZEN角ゴシックNEW"/>
              <a:cs typeface="ZEN角ゴシックNEW"/>
              <a:sym typeface="ZEN角ゴシックNEW"/>
            </a:endParaRPr>
          </a:p>
          <a:p>
            <a:pPr marL="690881" lvl="1" indent="-345440" algn="l">
              <a:lnSpc>
                <a:spcPts val="5760"/>
              </a:lnSpc>
              <a:buFont typeface="Arial"/>
              <a:buChar char="•"/>
            </a:pPr>
            <a:r>
              <a:rPr lang="en-US" sz="3200" dirty="0" err="1">
                <a:solidFill>
                  <a:srgbClr val="000000"/>
                </a:solidFill>
                <a:latin typeface="ZEN角ゴシックNEW"/>
                <a:ea typeface="ZEN角ゴシックNEW"/>
                <a:cs typeface="ZEN角ゴシックNEW"/>
                <a:sym typeface="ZEN角ゴシックNEW"/>
              </a:rPr>
              <a:t>どのような価値を提供するのか</a:t>
            </a:r>
            <a:endParaRPr lang="en-US" sz="3200" dirty="0">
              <a:solidFill>
                <a:srgbClr val="000000"/>
              </a:solidFill>
              <a:latin typeface="ZEN角ゴシックNEW"/>
              <a:ea typeface="ZEN角ゴシックNEW"/>
              <a:cs typeface="ZEN角ゴシックNEW"/>
              <a:sym typeface="ZEN角ゴシックNEW"/>
            </a:endParaRPr>
          </a:p>
          <a:p>
            <a:pPr algn="l">
              <a:lnSpc>
                <a:spcPts val="5760"/>
              </a:lnSpc>
            </a:pPr>
            <a:r>
              <a:rPr lang="en-US" sz="3200" dirty="0" err="1">
                <a:solidFill>
                  <a:srgbClr val="000000"/>
                </a:solidFill>
                <a:latin typeface="ZEN角ゴシックNEW"/>
                <a:ea typeface="ZEN角ゴシックNEW"/>
                <a:cs typeface="ZEN角ゴシックNEW"/>
                <a:sym typeface="ZEN角ゴシックNEW"/>
              </a:rPr>
              <a:t>など</a:t>
            </a:r>
            <a:endParaRPr lang="en-US" sz="3200" dirty="0">
              <a:solidFill>
                <a:srgbClr val="000000"/>
              </a:solidFill>
              <a:latin typeface="ZEN角ゴシックNEW"/>
              <a:ea typeface="ZEN角ゴシックNEW"/>
              <a:cs typeface="ZEN角ゴシックNEW"/>
              <a:sym typeface="ZEN角ゴシックNEW"/>
            </a:endParaRPr>
          </a:p>
        </p:txBody>
      </p:sp>
      <p:sp>
        <p:nvSpPr>
          <p:cNvPr id="5" name="TextBox 5"/>
          <p:cNvSpPr txBox="1"/>
          <p:nvPr/>
        </p:nvSpPr>
        <p:spPr>
          <a:xfrm>
            <a:off x="1028700" y="3495637"/>
            <a:ext cx="3200400" cy="712470"/>
          </a:xfrm>
          <a:prstGeom prst="rect">
            <a:avLst/>
          </a:prstGeom>
        </p:spPr>
        <p:txBody>
          <a:bodyPr lIns="0" tIns="0" rIns="0" bIns="0" rtlCol="0" anchor="t">
            <a:spAutoFit/>
          </a:bodyPr>
          <a:lstStyle/>
          <a:p>
            <a:pPr algn="l">
              <a:lnSpc>
                <a:spcPts val="5880"/>
              </a:lnSpc>
              <a:spcBef>
                <a:spcPct val="0"/>
              </a:spcBef>
            </a:pPr>
            <a:r>
              <a:rPr lang="en-US" sz="4200">
                <a:solidFill>
                  <a:srgbClr val="000000"/>
                </a:solidFill>
                <a:latin typeface="ZEN角ゴシックNEW"/>
                <a:ea typeface="ZEN角ゴシックNEW"/>
                <a:cs typeface="ZEN角ゴシックNEW"/>
                <a:sym typeface="ZEN角ゴシックNEW"/>
              </a:rPr>
              <a:t>＜ポイント＞</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16310" y="914400"/>
            <a:ext cx="17271690" cy="1085215"/>
          </a:xfrm>
          <a:prstGeom prst="rect">
            <a:avLst/>
          </a:prstGeom>
        </p:spPr>
        <p:txBody>
          <a:bodyPr wrap="square" lIns="0" tIns="0" rIns="0" bIns="0" rtlCol="0" anchor="t">
            <a:spAutoFit/>
          </a:bodyPr>
          <a:lstStyle/>
          <a:p>
            <a:pPr algn="l">
              <a:lnSpc>
                <a:spcPts val="8959"/>
              </a:lnSpc>
              <a:spcBef>
                <a:spcPct val="0"/>
              </a:spcBef>
            </a:pPr>
            <a:r>
              <a:rPr lang="en-US" sz="6399" dirty="0" err="1">
                <a:solidFill>
                  <a:srgbClr val="000000"/>
                </a:solidFill>
                <a:latin typeface="ZEN角ゴシックNEW Medium"/>
                <a:ea typeface="ZEN角ゴシックNEW Medium"/>
                <a:cs typeface="ZEN角ゴシックNEW Medium"/>
                <a:sym typeface="ZEN角ゴシックNEW Medium"/>
              </a:rPr>
              <a:t>解決したい社会課題と目指すビジョン</a:t>
            </a:r>
            <a:endParaRPr lang="en-US" sz="6399" dirty="0">
              <a:solidFill>
                <a:srgbClr val="000000"/>
              </a:solidFill>
              <a:latin typeface="ZEN角ゴシックNEW Medium"/>
              <a:ea typeface="ZEN角ゴシックNEW Medium"/>
              <a:cs typeface="ZEN角ゴシックNEW Medium"/>
              <a:sym typeface="ZEN角ゴシックNEW Medium"/>
            </a:endParaRPr>
          </a:p>
        </p:txBody>
      </p:sp>
      <p:sp>
        <p:nvSpPr>
          <p:cNvPr id="3" name="TextBox 3"/>
          <p:cNvSpPr txBox="1"/>
          <p:nvPr/>
        </p:nvSpPr>
        <p:spPr>
          <a:xfrm>
            <a:off x="1028700" y="2523490"/>
            <a:ext cx="16421100" cy="528320"/>
          </a:xfrm>
          <a:prstGeom prst="rect">
            <a:avLst/>
          </a:prstGeom>
        </p:spPr>
        <p:txBody>
          <a:bodyPr wrap="square" lIns="0" tIns="0" rIns="0" bIns="0" rtlCol="0" anchor="t">
            <a:spAutoFit/>
          </a:bodyPr>
          <a:lstStyle/>
          <a:p>
            <a:pPr algn="l">
              <a:lnSpc>
                <a:spcPts val="4480"/>
              </a:lnSpc>
              <a:spcBef>
                <a:spcPct val="0"/>
              </a:spcBef>
            </a:pPr>
            <a:r>
              <a:rPr lang="en-US" sz="3200" dirty="0" err="1">
                <a:solidFill>
                  <a:srgbClr val="000000"/>
                </a:solidFill>
                <a:latin typeface="ZEN角ゴシックNEW"/>
                <a:ea typeface="ZEN角ゴシックNEW"/>
                <a:cs typeface="ZEN角ゴシックNEW"/>
                <a:sym typeface="ZEN角ゴシックNEW"/>
              </a:rPr>
              <a:t>解決しようとする課題やビジョンと、その背景について記載してください</a:t>
            </a:r>
            <a:r>
              <a:rPr lang="en-US" sz="3200" dirty="0">
                <a:solidFill>
                  <a:srgbClr val="000000"/>
                </a:solidFill>
                <a:latin typeface="ZEN角ゴシックNEW"/>
                <a:ea typeface="ZEN角ゴシックNEW"/>
                <a:cs typeface="ZEN角ゴシックNEW"/>
                <a:sym typeface="ZEN角ゴシックNEW"/>
              </a:rPr>
              <a:t>。</a:t>
            </a:r>
          </a:p>
        </p:txBody>
      </p:sp>
      <p:sp>
        <p:nvSpPr>
          <p:cNvPr id="4" name="TextBox 4"/>
          <p:cNvSpPr txBox="1"/>
          <p:nvPr/>
        </p:nvSpPr>
        <p:spPr>
          <a:xfrm>
            <a:off x="1028700" y="4322407"/>
            <a:ext cx="12534900" cy="2887137"/>
          </a:xfrm>
          <a:prstGeom prst="rect">
            <a:avLst/>
          </a:prstGeom>
        </p:spPr>
        <p:txBody>
          <a:bodyPr wrap="square" lIns="0" tIns="0" rIns="0" bIns="0" rtlCol="0" anchor="t">
            <a:spAutoFit/>
          </a:bodyPr>
          <a:lstStyle/>
          <a:p>
            <a:pPr marL="690881" lvl="1" indent="-345440" algn="l">
              <a:lnSpc>
                <a:spcPts val="5760"/>
              </a:lnSpc>
              <a:buFont typeface="Arial"/>
              <a:buChar char="•"/>
            </a:pPr>
            <a:r>
              <a:rPr lang="en-US" sz="3200" dirty="0" err="1">
                <a:solidFill>
                  <a:srgbClr val="000000"/>
                </a:solidFill>
                <a:latin typeface="ZEN角ゴシックNEW"/>
                <a:ea typeface="ZEN角ゴシックNEW"/>
                <a:cs typeface="ZEN角ゴシックNEW"/>
                <a:sym typeface="ZEN角ゴシックNEW"/>
              </a:rPr>
              <a:t>どのような社会課題であるのか</a:t>
            </a:r>
            <a:endParaRPr lang="en-US" sz="3200" dirty="0">
              <a:solidFill>
                <a:srgbClr val="000000"/>
              </a:solidFill>
              <a:latin typeface="ZEN角ゴシックNEW"/>
              <a:ea typeface="ZEN角ゴシックNEW"/>
              <a:cs typeface="ZEN角ゴシックNEW"/>
              <a:sym typeface="ZEN角ゴシックNEW"/>
            </a:endParaRPr>
          </a:p>
          <a:p>
            <a:pPr marL="690881" lvl="1" indent="-345440" algn="l">
              <a:lnSpc>
                <a:spcPts val="5760"/>
              </a:lnSpc>
              <a:buFont typeface="Arial"/>
              <a:buChar char="•"/>
            </a:pPr>
            <a:r>
              <a:rPr lang="en-US" sz="3200" dirty="0" err="1">
                <a:solidFill>
                  <a:srgbClr val="000000"/>
                </a:solidFill>
                <a:latin typeface="ZEN角ゴシックNEW"/>
                <a:ea typeface="ZEN角ゴシックNEW"/>
                <a:cs typeface="ZEN角ゴシックNEW"/>
                <a:sym typeface="ZEN角ゴシックNEW"/>
              </a:rPr>
              <a:t>どのような新しい状態を実現したいのか</a:t>
            </a:r>
            <a:endParaRPr lang="en-US" sz="3200" dirty="0">
              <a:solidFill>
                <a:srgbClr val="000000"/>
              </a:solidFill>
              <a:latin typeface="ZEN角ゴシックNEW"/>
              <a:ea typeface="ZEN角ゴシックNEW"/>
              <a:cs typeface="ZEN角ゴシックNEW"/>
              <a:sym typeface="ZEN角ゴシックNEW"/>
            </a:endParaRPr>
          </a:p>
          <a:p>
            <a:pPr marL="690881" lvl="1" indent="-345440" algn="l">
              <a:lnSpc>
                <a:spcPts val="5760"/>
              </a:lnSpc>
              <a:buFont typeface="Arial"/>
              <a:buChar char="•"/>
            </a:pPr>
            <a:r>
              <a:rPr lang="en-US" sz="3200" dirty="0" err="1">
                <a:solidFill>
                  <a:srgbClr val="000000"/>
                </a:solidFill>
                <a:latin typeface="ZEN角ゴシックNEW"/>
                <a:ea typeface="ZEN角ゴシックNEW"/>
                <a:cs typeface="ZEN角ゴシックNEW"/>
                <a:sym typeface="ZEN角ゴシックNEW"/>
              </a:rPr>
              <a:t>なぜあなたがこの課題に取り組むのか</a:t>
            </a:r>
            <a:endParaRPr lang="en-US" sz="3200" dirty="0">
              <a:solidFill>
                <a:srgbClr val="000000"/>
              </a:solidFill>
              <a:latin typeface="ZEN角ゴシックNEW"/>
              <a:ea typeface="ZEN角ゴシックNEW"/>
              <a:cs typeface="ZEN角ゴシックNEW"/>
              <a:sym typeface="ZEN角ゴシックNEW"/>
            </a:endParaRPr>
          </a:p>
          <a:p>
            <a:pPr algn="l">
              <a:lnSpc>
                <a:spcPts val="5760"/>
              </a:lnSpc>
            </a:pPr>
            <a:r>
              <a:rPr lang="en-US" sz="3200" dirty="0" err="1">
                <a:solidFill>
                  <a:srgbClr val="000000"/>
                </a:solidFill>
                <a:latin typeface="ZEN角ゴシックNEW"/>
                <a:ea typeface="ZEN角ゴシックNEW"/>
                <a:cs typeface="ZEN角ゴシックNEW"/>
                <a:sym typeface="ZEN角ゴシックNEW"/>
              </a:rPr>
              <a:t>など</a:t>
            </a:r>
            <a:endParaRPr lang="en-US" sz="3200" dirty="0">
              <a:solidFill>
                <a:srgbClr val="000000"/>
              </a:solidFill>
              <a:latin typeface="ZEN角ゴシックNEW"/>
              <a:ea typeface="ZEN角ゴシックNEW"/>
              <a:cs typeface="ZEN角ゴシックNEW"/>
              <a:sym typeface="ZEN角ゴシックNEW"/>
            </a:endParaRPr>
          </a:p>
        </p:txBody>
      </p:sp>
      <p:sp>
        <p:nvSpPr>
          <p:cNvPr id="5" name="TextBox 5"/>
          <p:cNvSpPr txBox="1"/>
          <p:nvPr/>
        </p:nvSpPr>
        <p:spPr>
          <a:xfrm>
            <a:off x="1028700" y="3495637"/>
            <a:ext cx="3200400" cy="712470"/>
          </a:xfrm>
          <a:prstGeom prst="rect">
            <a:avLst/>
          </a:prstGeom>
        </p:spPr>
        <p:txBody>
          <a:bodyPr lIns="0" tIns="0" rIns="0" bIns="0" rtlCol="0" anchor="t">
            <a:spAutoFit/>
          </a:bodyPr>
          <a:lstStyle/>
          <a:p>
            <a:pPr algn="l">
              <a:lnSpc>
                <a:spcPts val="5880"/>
              </a:lnSpc>
              <a:spcBef>
                <a:spcPct val="0"/>
              </a:spcBef>
            </a:pPr>
            <a:r>
              <a:rPr lang="en-US" sz="4200">
                <a:solidFill>
                  <a:srgbClr val="000000"/>
                </a:solidFill>
                <a:latin typeface="ZEN角ゴシックNEW"/>
                <a:ea typeface="ZEN角ゴシックNEW"/>
                <a:cs typeface="ZEN角ゴシックNEW"/>
                <a:sym typeface="ZEN角ゴシックNEW"/>
              </a:rPr>
              <a:t>＜ポイント＞</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16310" y="914400"/>
            <a:ext cx="16052490" cy="1085215"/>
          </a:xfrm>
          <a:prstGeom prst="rect">
            <a:avLst/>
          </a:prstGeom>
        </p:spPr>
        <p:txBody>
          <a:bodyPr wrap="square" lIns="0" tIns="0" rIns="0" bIns="0" rtlCol="0" anchor="t">
            <a:spAutoFit/>
          </a:bodyPr>
          <a:lstStyle/>
          <a:p>
            <a:pPr algn="l">
              <a:lnSpc>
                <a:spcPts val="8959"/>
              </a:lnSpc>
              <a:spcBef>
                <a:spcPct val="0"/>
              </a:spcBef>
            </a:pPr>
            <a:r>
              <a:rPr lang="en-US" sz="6399" dirty="0" err="1">
                <a:solidFill>
                  <a:srgbClr val="000000"/>
                </a:solidFill>
                <a:latin typeface="ZEN角ゴシックNEW Medium"/>
                <a:ea typeface="ZEN角ゴシックNEW Medium"/>
                <a:cs typeface="ZEN角ゴシックNEW Medium"/>
                <a:sym typeface="ZEN角ゴシックNEW Medium"/>
              </a:rPr>
              <a:t>対象とするターゲットと顧客の課題</a:t>
            </a:r>
            <a:endParaRPr lang="en-US" sz="6399" dirty="0">
              <a:solidFill>
                <a:srgbClr val="000000"/>
              </a:solidFill>
              <a:latin typeface="ZEN角ゴシックNEW Medium"/>
              <a:ea typeface="ZEN角ゴシックNEW Medium"/>
              <a:cs typeface="ZEN角ゴシックNEW Medium"/>
              <a:sym typeface="ZEN角ゴシックNEW Medium"/>
            </a:endParaRPr>
          </a:p>
        </p:txBody>
      </p:sp>
      <p:sp>
        <p:nvSpPr>
          <p:cNvPr id="3" name="TextBox 3"/>
          <p:cNvSpPr txBox="1"/>
          <p:nvPr/>
        </p:nvSpPr>
        <p:spPr>
          <a:xfrm>
            <a:off x="1028700" y="2523490"/>
            <a:ext cx="16802100" cy="528320"/>
          </a:xfrm>
          <a:prstGeom prst="rect">
            <a:avLst/>
          </a:prstGeom>
        </p:spPr>
        <p:txBody>
          <a:bodyPr wrap="square" lIns="0" tIns="0" rIns="0" bIns="0" rtlCol="0" anchor="t">
            <a:spAutoFit/>
          </a:bodyPr>
          <a:lstStyle/>
          <a:p>
            <a:pPr algn="l">
              <a:lnSpc>
                <a:spcPts val="4480"/>
              </a:lnSpc>
              <a:spcBef>
                <a:spcPct val="0"/>
              </a:spcBef>
            </a:pPr>
            <a:r>
              <a:rPr lang="en-US" sz="3200" dirty="0" err="1">
                <a:solidFill>
                  <a:srgbClr val="000000"/>
                </a:solidFill>
                <a:latin typeface="ZEN角ゴシックNEW"/>
                <a:ea typeface="ZEN角ゴシックNEW"/>
                <a:cs typeface="ZEN角ゴシックNEW"/>
                <a:sym typeface="ZEN角ゴシックNEW"/>
              </a:rPr>
              <a:t>対象とするターゲットと、ターゲットが抱えている課題を記入してください</a:t>
            </a:r>
            <a:r>
              <a:rPr lang="en-US" sz="3200" dirty="0">
                <a:solidFill>
                  <a:srgbClr val="000000"/>
                </a:solidFill>
                <a:latin typeface="ZEN角ゴシックNEW"/>
                <a:ea typeface="ZEN角ゴシックNEW"/>
                <a:cs typeface="ZEN角ゴシックNEW"/>
                <a:sym typeface="ZEN角ゴシックNEW"/>
              </a:rPr>
              <a:t>。</a:t>
            </a:r>
          </a:p>
        </p:txBody>
      </p:sp>
      <p:sp>
        <p:nvSpPr>
          <p:cNvPr id="4" name="TextBox 4"/>
          <p:cNvSpPr txBox="1"/>
          <p:nvPr/>
        </p:nvSpPr>
        <p:spPr>
          <a:xfrm>
            <a:off x="1028700" y="4322407"/>
            <a:ext cx="13660321" cy="2823210"/>
          </a:xfrm>
          <a:prstGeom prst="rect">
            <a:avLst/>
          </a:prstGeom>
        </p:spPr>
        <p:txBody>
          <a:bodyPr lIns="0" tIns="0" rIns="0" bIns="0" rtlCol="0" anchor="t">
            <a:spAutoFit/>
          </a:bodyPr>
          <a:lstStyle/>
          <a:p>
            <a:pPr marL="690881" lvl="1" indent="-345440" algn="l">
              <a:lnSpc>
                <a:spcPts val="5760"/>
              </a:lnSpc>
              <a:buFont typeface="Arial"/>
              <a:buChar char="•"/>
            </a:pPr>
            <a:r>
              <a:rPr lang="en-US" sz="3200" dirty="0" err="1">
                <a:solidFill>
                  <a:srgbClr val="000000"/>
                </a:solidFill>
                <a:latin typeface="ZEN角ゴシックNEW"/>
                <a:ea typeface="ZEN角ゴシックNEW"/>
                <a:cs typeface="ZEN角ゴシックNEW"/>
                <a:sym typeface="ZEN角ゴシックNEW"/>
              </a:rPr>
              <a:t>ターゲットは実際に存在するか？どのような痛み・課題を抱えているのか？を具体的に</a:t>
            </a:r>
            <a:r>
              <a:rPr lang="en-US" sz="3200" dirty="0">
                <a:solidFill>
                  <a:srgbClr val="000000"/>
                </a:solidFill>
                <a:latin typeface="ZEN角ゴシックNEW"/>
                <a:ea typeface="ZEN角ゴシックNEW"/>
                <a:cs typeface="ZEN角ゴシックNEW"/>
                <a:sym typeface="ZEN角ゴシックNEW"/>
              </a:rPr>
              <a:t>。</a:t>
            </a:r>
          </a:p>
          <a:p>
            <a:pPr marL="690881" lvl="1" indent="-345440" algn="l">
              <a:lnSpc>
                <a:spcPts val="5760"/>
              </a:lnSpc>
              <a:buFont typeface="Arial"/>
              <a:buChar char="•"/>
            </a:pPr>
            <a:r>
              <a:rPr lang="en-US" sz="3200" dirty="0" err="1">
                <a:solidFill>
                  <a:srgbClr val="000000"/>
                </a:solidFill>
                <a:latin typeface="ZEN角ゴシックNEW"/>
                <a:ea typeface="ZEN角ゴシックNEW"/>
                <a:cs typeface="ZEN角ゴシックNEW"/>
                <a:sym typeface="ZEN角ゴシックNEW"/>
              </a:rPr>
              <a:t>toBのサービスなど、お金を払う人と実際のユーザーが異なる場合はそれぞれ記入する</a:t>
            </a:r>
            <a:r>
              <a:rPr lang="en-US" sz="3200" dirty="0">
                <a:solidFill>
                  <a:srgbClr val="000000"/>
                </a:solidFill>
                <a:latin typeface="ZEN角ゴシックNEW"/>
                <a:ea typeface="ZEN角ゴシックNEW"/>
                <a:cs typeface="ZEN角ゴシックNEW"/>
                <a:sym typeface="ZEN角ゴシックNEW"/>
              </a:rPr>
              <a:t>。</a:t>
            </a:r>
          </a:p>
        </p:txBody>
      </p:sp>
      <p:sp>
        <p:nvSpPr>
          <p:cNvPr id="5" name="TextBox 5"/>
          <p:cNvSpPr txBox="1"/>
          <p:nvPr/>
        </p:nvSpPr>
        <p:spPr>
          <a:xfrm>
            <a:off x="1028700" y="3495637"/>
            <a:ext cx="3200400" cy="712470"/>
          </a:xfrm>
          <a:prstGeom prst="rect">
            <a:avLst/>
          </a:prstGeom>
        </p:spPr>
        <p:txBody>
          <a:bodyPr lIns="0" tIns="0" rIns="0" bIns="0" rtlCol="0" anchor="t">
            <a:spAutoFit/>
          </a:bodyPr>
          <a:lstStyle/>
          <a:p>
            <a:pPr algn="l">
              <a:lnSpc>
                <a:spcPts val="5880"/>
              </a:lnSpc>
              <a:spcBef>
                <a:spcPct val="0"/>
              </a:spcBef>
            </a:pPr>
            <a:r>
              <a:rPr lang="en-US" sz="4200">
                <a:solidFill>
                  <a:srgbClr val="000000"/>
                </a:solidFill>
                <a:latin typeface="ZEN角ゴシックNEW"/>
                <a:ea typeface="ZEN角ゴシックNEW"/>
                <a:cs typeface="ZEN角ゴシックNEW"/>
                <a:sym typeface="ZEN角ゴシックNEW"/>
              </a:rPr>
              <a:t>＜ポイント＞</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16310" y="914400"/>
            <a:ext cx="17271690" cy="1085215"/>
          </a:xfrm>
          <a:prstGeom prst="rect">
            <a:avLst/>
          </a:prstGeom>
        </p:spPr>
        <p:txBody>
          <a:bodyPr wrap="square" lIns="0" tIns="0" rIns="0" bIns="0" rtlCol="0" anchor="t">
            <a:spAutoFit/>
          </a:bodyPr>
          <a:lstStyle/>
          <a:p>
            <a:pPr algn="l">
              <a:lnSpc>
                <a:spcPts val="8959"/>
              </a:lnSpc>
              <a:spcBef>
                <a:spcPct val="0"/>
              </a:spcBef>
            </a:pPr>
            <a:r>
              <a:rPr lang="en-US" sz="6399" dirty="0" err="1">
                <a:solidFill>
                  <a:srgbClr val="000000"/>
                </a:solidFill>
                <a:latin typeface="ZEN角ゴシックNEW Medium"/>
                <a:ea typeface="ZEN角ゴシックNEW Medium"/>
                <a:cs typeface="ZEN角ゴシックNEW Medium"/>
                <a:sym typeface="ZEN角ゴシックNEW Medium"/>
              </a:rPr>
              <a:t>課題を解決するための商品</a:t>
            </a:r>
            <a:r>
              <a:rPr lang="en-US" sz="6399" dirty="0">
                <a:solidFill>
                  <a:srgbClr val="000000"/>
                </a:solidFill>
                <a:latin typeface="ZEN角ゴシックNEW Medium"/>
                <a:ea typeface="ZEN角ゴシックNEW Medium"/>
                <a:cs typeface="ZEN角ゴシックNEW Medium"/>
                <a:sym typeface="ZEN角ゴシックNEW Medium"/>
              </a:rPr>
              <a:t>/</a:t>
            </a:r>
            <a:r>
              <a:rPr lang="en-US" sz="6399" dirty="0" err="1">
                <a:solidFill>
                  <a:srgbClr val="000000"/>
                </a:solidFill>
                <a:latin typeface="ZEN角ゴシックNEW Medium"/>
                <a:ea typeface="ZEN角ゴシックNEW Medium"/>
                <a:cs typeface="ZEN角ゴシックNEW Medium"/>
                <a:sym typeface="ZEN角ゴシックNEW Medium"/>
              </a:rPr>
              <a:t>サービスの概要</a:t>
            </a:r>
            <a:endParaRPr lang="en-US" sz="6399" dirty="0">
              <a:solidFill>
                <a:srgbClr val="000000"/>
              </a:solidFill>
              <a:latin typeface="ZEN角ゴシックNEW Medium"/>
              <a:ea typeface="ZEN角ゴシックNEW Medium"/>
              <a:cs typeface="ZEN角ゴシックNEW Medium"/>
              <a:sym typeface="ZEN角ゴシックNEW Medium"/>
            </a:endParaRPr>
          </a:p>
        </p:txBody>
      </p:sp>
      <p:sp>
        <p:nvSpPr>
          <p:cNvPr id="3" name="TextBox 3"/>
          <p:cNvSpPr txBox="1"/>
          <p:nvPr/>
        </p:nvSpPr>
        <p:spPr>
          <a:xfrm>
            <a:off x="1028700" y="2523490"/>
            <a:ext cx="16230600" cy="1090295"/>
          </a:xfrm>
          <a:prstGeom prst="rect">
            <a:avLst/>
          </a:prstGeom>
        </p:spPr>
        <p:txBody>
          <a:bodyPr lIns="0" tIns="0" rIns="0" bIns="0" rtlCol="0" anchor="t">
            <a:spAutoFit/>
          </a:bodyPr>
          <a:lstStyle/>
          <a:p>
            <a:pPr algn="l">
              <a:lnSpc>
                <a:spcPts val="4480"/>
              </a:lnSpc>
              <a:spcBef>
                <a:spcPct val="0"/>
              </a:spcBef>
            </a:pPr>
            <a:r>
              <a:rPr lang="en-US" sz="3200" dirty="0" err="1">
                <a:solidFill>
                  <a:srgbClr val="000000"/>
                </a:solidFill>
                <a:latin typeface="ZEN角ゴシックNEW"/>
                <a:ea typeface="ZEN角ゴシックNEW"/>
                <a:cs typeface="ZEN角ゴシックNEW"/>
                <a:sym typeface="ZEN角ゴシックNEW"/>
              </a:rPr>
              <a:t>課題に対する解決策としてどのような商品・サービスを提供しているのか具体的にご記入ください</a:t>
            </a:r>
            <a:r>
              <a:rPr lang="en-US" sz="3200" dirty="0">
                <a:solidFill>
                  <a:srgbClr val="000000"/>
                </a:solidFill>
                <a:latin typeface="ZEN角ゴシックNEW"/>
                <a:ea typeface="ZEN角ゴシックNEW"/>
                <a:cs typeface="ZEN角ゴシックNEW"/>
                <a:sym typeface="ZEN角ゴシックNEW"/>
              </a:rPr>
              <a:t>。</a:t>
            </a:r>
          </a:p>
        </p:txBody>
      </p:sp>
      <p:sp>
        <p:nvSpPr>
          <p:cNvPr id="4" name="TextBox 4"/>
          <p:cNvSpPr txBox="1"/>
          <p:nvPr/>
        </p:nvSpPr>
        <p:spPr>
          <a:xfrm>
            <a:off x="1028700" y="4766177"/>
            <a:ext cx="15354300" cy="1399550"/>
          </a:xfrm>
          <a:prstGeom prst="rect">
            <a:avLst/>
          </a:prstGeom>
        </p:spPr>
        <p:txBody>
          <a:bodyPr wrap="square" lIns="0" tIns="0" rIns="0" bIns="0" rtlCol="0" anchor="t">
            <a:spAutoFit/>
          </a:bodyPr>
          <a:lstStyle/>
          <a:p>
            <a:pPr marL="690881" lvl="1" indent="-345440" algn="l">
              <a:lnSpc>
                <a:spcPts val="5760"/>
              </a:lnSpc>
              <a:buFont typeface="Arial"/>
              <a:buChar char="•"/>
            </a:pPr>
            <a:r>
              <a:rPr lang="en-US" sz="3200" dirty="0" err="1">
                <a:solidFill>
                  <a:srgbClr val="000000"/>
                </a:solidFill>
                <a:latin typeface="ZEN角ゴシックNEW"/>
                <a:ea typeface="ZEN角ゴシックNEW"/>
                <a:cs typeface="ZEN角ゴシックNEW"/>
                <a:sym typeface="ZEN角ゴシックNEW"/>
              </a:rPr>
              <a:t>商品・サービスが顧客の課題に対する解決策になっているか</a:t>
            </a:r>
            <a:r>
              <a:rPr lang="en-US" sz="3200" dirty="0">
                <a:solidFill>
                  <a:srgbClr val="000000"/>
                </a:solidFill>
                <a:latin typeface="ZEN角ゴシックNEW"/>
                <a:ea typeface="ZEN角ゴシックNEW"/>
                <a:cs typeface="ZEN角ゴシックNEW"/>
                <a:sym typeface="ZEN角ゴシックNEW"/>
              </a:rPr>
              <a:t>？</a:t>
            </a:r>
          </a:p>
          <a:p>
            <a:pPr marL="690881" lvl="1" indent="-345440" algn="l">
              <a:lnSpc>
                <a:spcPts val="5760"/>
              </a:lnSpc>
              <a:buFont typeface="Arial"/>
              <a:buChar char="•"/>
            </a:pPr>
            <a:r>
              <a:rPr lang="en-US" sz="3200" dirty="0" err="1">
                <a:solidFill>
                  <a:srgbClr val="000000"/>
                </a:solidFill>
                <a:latin typeface="ZEN角ゴシックNEW"/>
                <a:ea typeface="ZEN角ゴシックNEW"/>
                <a:cs typeface="ZEN角ゴシックNEW"/>
                <a:sym typeface="ZEN角ゴシックNEW"/>
              </a:rPr>
              <a:t>どのような商品・サービスなのか</a:t>
            </a:r>
            <a:endParaRPr lang="en-US" sz="3200" dirty="0">
              <a:solidFill>
                <a:srgbClr val="000000"/>
              </a:solidFill>
              <a:latin typeface="ZEN角ゴシックNEW"/>
              <a:ea typeface="ZEN角ゴシックNEW"/>
              <a:cs typeface="ZEN角ゴシックNEW"/>
              <a:sym typeface="ZEN角ゴシックNEW"/>
            </a:endParaRPr>
          </a:p>
        </p:txBody>
      </p:sp>
      <p:sp>
        <p:nvSpPr>
          <p:cNvPr id="5" name="TextBox 5"/>
          <p:cNvSpPr txBox="1"/>
          <p:nvPr/>
        </p:nvSpPr>
        <p:spPr>
          <a:xfrm>
            <a:off x="1028700" y="3939407"/>
            <a:ext cx="3200400" cy="712470"/>
          </a:xfrm>
          <a:prstGeom prst="rect">
            <a:avLst/>
          </a:prstGeom>
        </p:spPr>
        <p:txBody>
          <a:bodyPr lIns="0" tIns="0" rIns="0" bIns="0" rtlCol="0" anchor="t">
            <a:spAutoFit/>
          </a:bodyPr>
          <a:lstStyle/>
          <a:p>
            <a:pPr algn="l">
              <a:lnSpc>
                <a:spcPts val="5880"/>
              </a:lnSpc>
              <a:spcBef>
                <a:spcPct val="0"/>
              </a:spcBef>
            </a:pPr>
            <a:r>
              <a:rPr lang="en-US" sz="4200">
                <a:solidFill>
                  <a:srgbClr val="000000"/>
                </a:solidFill>
                <a:latin typeface="ZEN角ゴシックNEW"/>
                <a:ea typeface="ZEN角ゴシックNEW"/>
                <a:cs typeface="ZEN角ゴシックNEW"/>
                <a:sym typeface="ZEN角ゴシックNEW"/>
              </a:rPr>
              <a:t>＜ポイント＞</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16310" y="914400"/>
            <a:ext cx="13385490" cy="1085215"/>
          </a:xfrm>
          <a:prstGeom prst="rect">
            <a:avLst/>
          </a:prstGeom>
        </p:spPr>
        <p:txBody>
          <a:bodyPr wrap="square" lIns="0" tIns="0" rIns="0" bIns="0" rtlCol="0" anchor="t">
            <a:spAutoFit/>
          </a:bodyPr>
          <a:lstStyle/>
          <a:p>
            <a:pPr algn="l">
              <a:lnSpc>
                <a:spcPts val="8959"/>
              </a:lnSpc>
              <a:spcBef>
                <a:spcPct val="0"/>
              </a:spcBef>
            </a:pPr>
            <a:r>
              <a:rPr lang="en-US" sz="6399" dirty="0" err="1">
                <a:solidFill>
                  <a:srgbClr val="000000"/>
                </a:solidFill>
                <a:latin typeface="ZEN角ゴシックNEW Medium"/>
                <a:ea typeface="ZEN角ゴシックNEW Medium"/>
                <a:cs typeface="ZEN角ゴシックNEW Medium"/>
                <a:sym typeface="ZEN角ゴシックNEW Medium"/>
              </a:rPr>
              <a:t>競合と市場状況の見立て</a:t>
            </a:r>
            <a:endParaRPr lang="en-US" sz="6399" dirty="0">
              <a:solidFill>
                <a:srgbClr val="000000"/>
              </a:solidFill>
              <a:latin typeface="ZEN角ゴシックNEW Medium"/>
              <a:ea typeface="ZEN角ゴシックNEW Medium"/>
              <a:cs typeface="ZEN角ゴシックNEW Medium"/>
              <a:sym typeface="ZEN角ゴシックNEW Medium"/>
            </a:endParaRPr>
          </a:p>
        </p:txBody>
      </p:sp>
      <p:sp>
        <p:nvSpPr>
          <p:cNvPr id="3" name="TextBox 3"/>
          <p:cNvSpPr txBox="1"/>
          <p:nvPr/>
        </p:nvSpPr>
        <p:spPr>
          <a:xfrm>
            <a:off x="1028700" y="2523490"/>
            <a:ext cx="16344900" cy="528320"/>
          </a:xfrm>
          <a:prstGeom prst="rect">
            <a:avLst/>
          </a:prstGeom>
        </p:spPr>
        <p:txBody>
          <a:bodyPr wrap="square" lIns="0" tIns="0" rIns="0" bIns="0" rtlCol="0" anchor="t">
            <a:spAutoFit/>
          </a:bodyPr>
          <a:lstStyle/>
          <a:p>
            <a:pPr algn="l">
              <a:lnSpc>
                <a:spcPts val="4480"/>
              </a:lnSpc>
              <a:spcBef>
                <a:spcPct val="0"/>
              </a:spcBef>
            </a:pPr>
            <a:r>
              <a:rPr lang="en-US" sz="3200" dirty="0" err="1">
                <a:solidFill>
                  <a:srgbClr val="000000"/>
                </a:solidFill>
                <a:latin typeface="ZEN角ゴシックNEW"/>
                <a:ea typeface="ZEN角ゴシックNEW"/>
                <a:cs typeface="ZEN角ゴシックNEW"/>
                <a:sym typeface="ZEN角ゴシックNEW"/>
              </a:rPr>
              <a:t>類似される事業や対象とする市場の特徴について記載してください</a:t>
            </a:r>
            <a:r>
              <a:rPr lang="en-US" sz="3200" dirty="0">
                <a:solidFill>
                  <a:srgbClr val="000000"/>
                </a:solidFill>
                <a:latin typeface="ZEN角ゴシックNEW"/>
                <a:ea typeface="ZEN角ゴシックNEW"/>
                <a:cs typeface="ZEN角ゴシックNEW"/>
                <a:sym typeface="ZEN角ゴシックNEW"/>
              </a:rPr>
              <a:t>。</a:t>
            </a:r>
          </a:p>
        </p:txBody>
      </p:sp>
      <p:sp>
        <p:nvSpPr>
          <p:cNvPr id="4" name="TextBox 4"/>
          <p:cNvSpPr txBox="1"/>
          <p:nvPr/>
        </p:nvSpPr>
        <p:spPr>
          <a:xfrm>
            <a:off x="1028700" y="4322407"/>
            <a:ext cx="14287500" cy="2887137"/>
          </a:xfrm>
          <a:prstGeom prst="rect">
            <a:avLst/>
          </a:prstGeom>
        </p:spPr>
        <p:txBody>
          <a:bodyPr wrap="square" lIns="0" tIns="0" rIns="0" bIns="0" rtlCol="0" anchor="t">
            <a:spAutoFit/>
          </a:bodyPr>
          <a:lstStyle/>
          <a:p>
            <a:pPr marL="690881" lvl="1" indent="-345440" algn="l">
              <a:lnSpc>
                <a:spcPts val="5760"/>
              </a:lnSpc>
              <a:buFont typeface="Arial"/>
              <a:buChar char="•"/>
            </a:pPr>
            <a:r>
              <a:rPr lang="en-US" sz="3200" dirty="0" err="1">
                <a:solidFill>
                  <a:srgbClr val="000000"/>
                </a:solidFill>
                <a:latin typeface="ZEN角ゴシックNEW"/>
                <a:ea typeface="ZEN角ゴシックNEW"/>
                <a:cs typeface="ZEN角ゴシックNEW"/>
                <a:sym typeface="ZEN角ゴシックNEW"/>
              </a:rPr>
              <a:t>想定される類似事業・サービスは何か</a:t>
            </a:r>
            <a:endParaRPr lang="en-US" sz="3200" dirty="0">
              <a:solidFill>
                <a:srgbClr val="000000"/>
              </a:solidFill>
              <a:latin typeface="ZEN角ゴシックNEW"/>
              <a:ea typeface="ZEN角ゴシックNEW"/>
              <a:cs typeface="ZEN角ゴシックNEW"/>
              <a:sym typeface="ZEN角ゴシックNEW"/>
            </a:endParaRPr>
          </a:p>
          <a:p>
            <a:pPr marL="690881" lvl="1" indent="-345440" algn="l">
              <a:lnSpc>
                <a:spcPts val="5760"/>
              </a:lnSpc>
              <a:buFont typeface="Arial"/>
              <a:buChar char="•"/>
            </a:pPr>
            <a:r>
              <a:rPr lang="en-US" sz="3200" dirty="0" err="1">
                <a:solidFill>
                  <a:srgbClr val="000000"/>
                </a:solidFill>
                <a:latin typeface="ZEN角ゴシックNEW"/>
                <a:ea typeface="ZEN角ゴシックNEW"/>
                <a:cs typeface="ZEN角ゴシックNEW"/>
                <a:sym typeface="ZEN角ゴシックNEW"/>
              </a:rPr>
              <a:t>想定される類似事業に対して、どのような差別化を図るのか</a:t>
            </a:r>
            <a:endParaRPr lang="en-US" sz="3200" dirty="0">
              <a:solidFill>
                <a:srgbClr val="000000"/>
              </a:solidFill>
              <a:latin typeface="ZEN角ゴシックNEW"/>
              <a:ea typeface="ZEN角ゴシックNEW"/>
              <a:cs typeface="ZEN角ゴシックNEW"/>
              <a:sym typeface="ZEN角ゴシックNEW"/>
            </a:endParaRPr>
          </a:p>
          <a:p>
            <a:pPr marL="690881" lvl="1" indent="-345440" algn="l">
              <a:lnSpc>
                <a:spcPts val="5760"/>
              </a:lnSpc>
              <a:buFont typeface="Arial"/>
              <a:buChar char="•"/>
            </a:pPr>
            <a:r>
              <a:rPr lang="en-US" sz="3200" dirty="0" err="1">
                <a:solidFill>
                  <a:srgbClr val="000000"/>
                </a:solidFill>
                <a:latin typeface="ZEN角ゴシックNEW"/>
                <a:ea typeface="ZEN角ゴシックNEW"/>
                <a:cs typeface="ZEN角ゴシックNEW"/>
                <a:sym typeface="ZEN角ゴシックNEW"/>
              </a:rPr>
              <a:t>対象とする市場はどのような特徴を持っているのか</a:t>
            </a:r>
            <a:endParaRPr lang="en-US" sz="3200" dirty="0">
              <a:solidFill>
                <a:srgbClr val="000000"/>
              </a:solidFill>
              <a:latin typeface="ZEN角ゴシックNEW"/>
              <a:ea typeface="ZEN角ゴシックNEW"/>
              <a:cs typeface="ZEN角ゴシックNEW"/>
              <a:sym typeface="ZEN角ゴシックNEW"/>
            </a:endParaRPr>
          </a:p>
          <a:p>
            <a:pPr algn="l">
              <a:lnSpc>
                <a:spcPts val="5760"/>
              </a:lnSpc>
            </a:pPr>
            <a:r>
              <a:rPr lang="en-US" sz="3200" dirty="0" err="1">
                <a:solidFill>
                  <a:srgbClr val="000000"/>
                </a:solidFill>
                <a:latin typeface="ZEN角ゴシックNEW"/>
                <a:ea typeface="ZEN角ゴシックNEW"/>
                <a:cs typeface="ZEN角ゴシックNEW"/>
                <a:sym typeface="ZEN角ゴシックNEW"/>
              </a:rPr>
              <a:t>など</a:t>
            </a:r>
            <a:endParaRPr lang="en-US" sz="3200" dirty="0">
              <a:solidFill>
                <a:srgbClr val="000000"/>
              </a:solidFill>
              <a:latin typeface="ZEN角ゴシックNEW"/>
              <a:ea typeface="ZEN角ゴシックNEW"/>
              <a:cs typeface="ZEN角ゴシックNEW"/>
              <a:sym typeface="ZEN角ゴシックNEW"/>
            </a:endParaRPr>
          </a:p>
        </p:txBody>
      </p:sp>
      <p:sp>
        <p:nvSpPr>
          <p:cNvPr id="5" name="TextBox 5"/>
          <p:cNvSpPr txBox="1"/>
          <p:nvPr/>
        </p:nvSpPr>
        <p:spPr>
          <a:xfrm>
            <a:off x="1028700" y="3495637"/>
            <a:ext cx="3200400" cy="712470"/>
          </a:xfrm>
          <a:prstGeom prst="rect">
            <a:avLst/>
          </a:prstGeom>
        </p:spPr>
        <p:txBody>
          <a:bodyPr lIns="0" tIns="0" rIns="0" bIns="0" rtlCol="0" anchor="t">
            <a:spAutoFit/>
          </a:bodyPr>
          <a:lstStyle/>
          <a:p>
            <a:pPr algn="l">
              <a:lnSpc>
                <a:spcPts val="5880"/>
              </a:lnSpc>
              <a:spcBef>
                <a:spcPct val="0"/>
              </a:spcBef>
            </a:pPr>
            <a:r>
              <a:rPr lang="en-US" sz="4200">
                <a:solidFill>
                  <a:srgbClr val="000000"/>
                </a:solidFill>
                <a:latin typeface="ZEN角ゴシックNEW"/>
                <a:ea typeface="ZEN角ゴシックNEW"/>
                <a:cs typeface="ZEN角ゴシックNEW"/>
                <a:sym typeface="ZEN角ゴシックNEW"/>
              </a:rPr>
              <a:t>＜ポイント＞</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520315"/>
            <a:ext cx="5129836" cy="3490540"/>
            <a:chOff x="0" y="0"/>
            <a:chExt cx="794746" cy="540776"/>
          </a:xfrm>
        </p:grpSpPr>
        <p:sp>
          <p:nvSpPr>
            <p:cNvPr id="3" name="Freeform 3"/>
            <p:cNvSpPr/>
            <p:nvPr/>
          </p:nvSpPr>
          <p:spPr>
            <a:xfrm>
              <a:off x="0" y="0"/>
              <a:ext cx="794746" cy="540776"/>
            </a:xfrm>
            <a:custGeom>
              <a:avLst/>
              <a:gdLst/>
              <a:ahLst/>
              <a:cxnLst/>
              <a:rect l="l" t="t" r="r" b="b"/>
              <a:pathLst>
                <a:path w="794746" h="540776">
                  <a:moveTo>
                    <a:pt x="0" y="0"/>
                  </a:moveTo>
                  <a:lnTo>
                    <a:pt x="794746" y="0"/>
                  </a:lnTo>
                  <a:lnTo>
                    <a:pt x="794746" y="540776"/>
                  </a:lnTo>
                  <a:lnTo>
                    <a:pt x="0" y="540776"/>
                  </a:lnTo>
                  <a:close/>
                </a:path>
              </a:pathLst>
            </a:custGeom>
            <a:solidFill>
              <a:srgbClr val="000000">
                <a:alpha val="0"/>
              </a:srgbClr>
            </a:solidFill>
            <a:ln w="12700">
              <a:solidFill>
                <a:srgbClr val="000000"/>
              </a:solidFill>
            </a:ln>
          </p:spPr>
          <p:txBody>
            <a:bodyPr/>
            <a:lstStyle/>
            <a:p>
              <a:endParaRPr lang="ja-JP" altLang="en-US"/>
            </a:p>
          </p:txBody>
        </p:sp>
      </p:grpSp>
      <p:grpSp>
        <p:nvGrpSpPr>
          <p:cNvPr id="4" name="Group 4"/>
          <p:cNvGrpSpPr/>
          <p:nvPr/>
        </p:nvGrpSpPr>
        <p:grpSpPr>
          <a:xfrm>
            <a:off x="6580524" y="2520315"/>
            <a:ext cx="5129836" cy="3490540"/>
            <a:chOff x="0" y="0"/>
            <a:chExt cx="794746" cy="540776"/>
          </a:xfrm>
        </p:grpSpPr>
        <p:sp>
          <p:nvSpPr>
            <p:cNvPr id="5" name="Freeform 5"/>
            <p:cNvSpPr/>
            <p:nvPr/>
          </p:nvSpPr>
          <p:spPr>
            <a:xfrm>
              <a:off x="0" y="0"/>
              <a:ext cx="794746" cy="540776"/>
            </a:xfrm>
            <a:custGeom>
              <a:avLst/>
              <a:gdLst/>
              <a:ahLst/>
              <a:cxnLst/>
              <a:rect l="l" t="t" r="r" b="b"/>
              <a:pathLst>
                <a:path w="794746" h="540776">
                  <a:moveTo>
                    <a:pt x="0" y="0"/>
                  </a:moveTo>
                  <a:lnTo>
                    <a:pt x="794746" y="0"/>
                  </a:lnTo>
                  <a:lnTo>
                    <a:pt x="794746" y="540776"/>
                  </a:lnTo>
                  <a:lnTo>
                    <a:pt x="0" y="540776"/>
                  </a:lnTo>
                  <a:close/>
                </a:path>
              </a:pathLst>
            </a:custGeom>
            <a:solidFill>
              <a:srgbClr val="000000">
                <a:alpha val="0"/>
              </a:srgbClr>
            </a:solidFill>
            <a:ln w="12700">
              <a:solidFill>
                <a:srgbClr val="000000"/>
              </a:solidFill>
            </a:ln>
          </p:spPr>
          <p:txBody>
            <a:bodyPr/>
            <a:lstStyle/>
            <a:p>
              <a:endParaRPr lang="ja-JP" altLang="en-US"/>
            </a:p>
          </p:txBody>
        </p:sp>
      </p:grpSp>
      <p:grpSp>
        <p:nvGrpSpPr>
          <p:cNvPr id="6" name="Group 6"/>
          <p:cNvGrpSpPr/>
          <p:nvPr/>
        </p:nvGrpSpPr>
        <p:grpSpPr>
          <a:xfrm>
            <a:off x="12129464" y="2520315"/>
            <a:ext cx="5129836" cy="3490540"/>
            <a:chOff x="0" y="0"/>
            <a:chExt cx="794746" cy="540776"/>
          </a:xfrm>
        </p:grpSpPr>
        <p:sp>
          <p:nvSpPr>
            <p:cNvPr id="7" name="Freeform 7"/>
            <p:cNvSpPr/>
            <p:nvPr/>
          </p:nvSpPr>
          <p:spPr>
            <a:xfrm>
              <a:off x="0" y="0"/>
              <a:ext cx="794746" cy="540776"/>
            </a:xfrm>
            <a:custGeom>
              <a:avLst/>
              <a:gdLst/>
              <a:ahLst/>
              <a:cxnLst/>
              <a:rect l="l" t="t" r="r" b="b"/>
              <a:pathLst>
                <a:path w="794746" h="540776">
                  <a:moveTo>
                    <a:pt x="0" y="0"/>
                  </a:moveTo>
                  <a:lnTo>
                    <a:pt x="794746" y="0"/>
                  </a:lnTo>
                  <a:lnTo>
                    <a:pt x="794746" y="540776"/>
                  </a:lnTo>
                  <a:lnTo>
                    <a:pt x="0" y="540776"/>
                  </a:lnTo>
                  <a:close/>
                </a:path>
              </a:pathLst>
            </a:custGeom>
            <a:solidFill>
              <a:srgbClr val="000000">
                <a:alpha val="0"/>
              </a:srgbClr>
            </a:solidFill>
            <a:ln w="12700">
              <a:solidFill>
                <a:srgbClr val="000000"/>
              </a:solidFill>
            </a:ln>
          </p:spPr>
          <p:txBody>
            <a:bodyPr/>
            <a:lstStyle/>
            <a:p>
              <a:endParaRPr lang="ja-JP" altLang="en-US"/>
            </a:p>
          </p:txBody>
        </p:sp>
      </p:grpSp>
      <p:sp>
        <p:nvSpPr>
          <p:cNvPr id="8" name="TextBox 8"/>
          <p:cNvSpPr txBox="1"/>
          <p:nvPr/>
        </p:nvSpPr>
        <p:spPr>
          <a:xfrm>
            <a:off x="1016310" y="914400"/>
            <a:ext cx="10489890" cy="1085215"/>
          </a:xfrm>
          <a:prstGeom prst="rect">
            <a:avLst/>
          </a:prstGeom>
        </p:spPr>
        <p:txBody>
          <a:bodyPr wrap="square" lIns="0" tIns="0" rIns="0" bIns="0" rtlCol="0" anchor="t">
            <a:spAutoFit/>
          </a:bodyPr>
          <a:lstStyle/>
          <a:p>
            <a:pPr algn="l">
              <a:lnSpc>
                <a:spcPts val="8959"/>
              </a:lnSpc>
              <a:spcBef>
                <a:spcPct val="0"/>
              </a:spcBef>
            </a:pPr>
            <a:r>
              <a:rPr lang="en-US" sz="6399" dirty="0" err="1">
                <a:solidFill>
                  <a:srgbClr val="000000"/>
                </a:solidFill>
                <a:latin typeface="ZEN角ゴシックNEW Medium"/>
                <a:ea typeface="ZEN角ゴシックNEW Medium"/>
                <a:cs typeface="ZEN角ゴシックNEW Medium"/>
                <a:sym typeface="ZEN角ゴシックNEW Medium"/>
              </a:rPr>
              <a:t>チーム構成</a:t>
            </a:r>
            <a:endParaRPr lang="en-US" sz="6399" dirty="0">
              <a:solidFill>
                <a:srgbClr val="000000"/>
              </a:solidFill>
              <a:latin typeface="ZEN角ゴシックNEW Medium"/>
              <a:ea typeface="ZEN角ゴシックNEW Medium"/>
              <a:cs typeface="ZEN角ゴシックNEW Medium"/>
              <a:sym typeface="ZEN角ゴシックNEW Medium"/>
            </a:endParaRPr>
          </a:p>
        </p:txBody>
      </p:sp>
      <p:sp>
        <p:nvSpPr>
          <p:cNvPr id="9" name="TextBox 9"/>
          <p:cNvSpPr txBox="1"/>
          <p:nvPr/>
        </p:nvSpPr>
        <p:spPr>
          <a:xfrm>
            <a:off x="1028700" y="6217575"/>
            <a:ext cx="1219200" cy="528320"/>
          </a:xfrm>
          <a:prstGeom prst="rect">
            <a:avLst/>
          </a:prstGeom>
        </p:spPr>
        <p:txBody>
          <a:bodyPr lIns="0" tIns="0" rIns="0" bIns="0" rtlCol="0" anchor="t">
            <a:spAutoFit/>
          </a:bodyPr>
          <a:lstStyle/>
          <a:p>
            <a:pPr algn="l">
              <a:lnSpc>
                <a:spcPts val="4480"/>
              </a:lnSpc>
              <a:spcBef>
                <a:spcPct val="0"/>
              </a:spcBef>
            </a:pPr>
            <a:r>
              <a:rPr lang="en-US" sz="3200">
                <a:solidFill>
                  <a:srgbClr val="000000"/>
                </a:solidFill>
                <a:latin typeface="ZEN角ゴシックNEW"/>
                <a:ea typeface="ZEN角ゴシックNEW"/>
                <a:cs typeface="ZEN角ゴシックNEW"/>
                <a:sym typeface="ZEN角ゴシックNEW"/>
              </a:rPr>
              <a:t>お名前</a:t>
            </a:r>
          </a:p>
        </p:txBody>
      </p:sp>
      <p:sp>
        <p:nvSpPr>
          <p:cNvPr id="10" name="TextBox 10"/>
          <p:cNvSpPr txBox="1"/>
          <p:nvPr/>
        </p:nvSpPr>
        <p:spPr>
          <a:xfrm>
            <a:off x="6579082" y="6217575"/>
            <a:ext cx="1219200" cy="528320"/>
          </a:xfrm>
          <a:prstGeom prst="rect">
            <a:avLst/>
          </a:prstGeom>
        </p:spPr>
        <p:txBody>
          <a:bodyPr lIns="0" tIns="0" rIns="0" bIns="0" rtlCol="0" anchor="t">
            <a:spAutoFit/>
          </a:bodyPr>
          <a:lstStyle/>
          <a:p>
            <a:pPr algn="l">
              <a:lnSpc>
                <a:spcPts val="4480"/>
              </a:lnSpc>
              <a:spcBef>
                <a:spcPct val="0"/>
              </a:spcBef>
            </a:pPr>
            <a:r>
              <a:rPr lang="en-US" sz="3200">
                <a:solidFill>
                  <a:srgbClr val="000000"/>
                </a:solidFill>
                <a:latin typeface="ZEN角ゴシックNEW"/>
                <a:ea typeface="ZEN角ゴシックNEW"/>
                <a:cs typeface="ZEN角ゴシックNEW"/>
                <a:sym typeface="ZEN角ゴシックNEW"/>
              </a:rPr>
              <a:t>お名前</a:t>
            </a:r>
          </a:p>
        </p:txBody>
      </p:sp>
      <p:sp>
        <p:nvSpPr>
          <p:cNvPr id="11" name="TextBox 11"/>
          <p:cNvSpPr txBox="1"/>
          <p:nvPr/>
        </p:nvSpPr>
        <p:spPr>
          <a:xfrm>
            <a:off x="12129464" y="6217575"/>
            <a:ext cx="1219200" cy="528320"/>
          </a:xfrm>
          <a:prstGeom prst="rect">
            <a:avLst/>
          </a:prstGeom>
        </p:spPr>
        <p:txBody>
          <a:bodyPr lIns="0" tIns="0" rIns="0" bIns="0" rtlCol="0" anchor="t">
            <a:spAutoFit/>
          </a:bodyPr>
          <a:lstStyle/>
          <a:p>
            <a:pPr algn="l">
              <a:lnSpc>
                <a:spcPts val="4480"/>
              </a:lnSpc>
              <a:spcBef>
                <a:spcPct val="0"/>
              </a:spcBef>
            </a:pPr>
            <a:r>
              <a:rPr lang="en-US" sz="3200">
                <a:solidFill>
                  <a:srgbClr val="000000"/>
                </a:solidFill>
                <a:latin typeface="ZEN角ゴシックNEW"/>
                <a:ea typeface="ZEN角ゴシックNEW"/>
                <a:cs typeface="ZEN角ゴシックNEW"/>
                <a:sym typeface="ZEN角ゴシックNEW"/>
              </a:rPr>
              <a:t>お名前</a:t>
            </a:r>
          </a:p>
        </p:txBody>
      </p:sp>
      <p:sp>
        <p:nvSpPr>
          <p:cNvPr id="12" name="TextBox 12"/>
          <p:cNvSpPr txBox="1"/>
          <p:nvPr/>
        </p:nvSpPr>
        <p:spPr>
          <a:xfrm>
            <a:off x="1028700" y="6955445"/>
            <a:ext cx="4533900" cy="528320"/>
          </a:xfrm>
          <a:prstGeom prst="rect">
            <a:avLst/>
          </a:prstGeom>
        </p:spPr>
        <p:txBody>
          <a:bodyPr wrap="square" lIns="0" tIns="0" rIns="0" bIns="0" rtlCol="0" anchor="t">
            <a:spAutoFit/>
          </a:bodyPr>
          <a:lstStyle/>
          <a:p>
            <a:pPr algn="l">
              <a:lnSpc>
                <a:spcPts val="4480"/>
              </a:lnSpc>
              <a:spcBef>
                <a:spcPct val="0"/>
              </a:spcBef>
            </a:pPr>
            <a:r>
              <a:rPr lang="en-US" sz="3200" dirty="0" err="1">
                <a:solidFill>
                  <a:srgbClr val="000000"/>
                </a:solidFill>
                <a:latin typeface="ZEN角ゴシックNEW"/>
                <a:ea typeface="ZEN角ゴシックNEW"/>
                <a:cs typeface="ZEN角ゴシックNEW"/>
                <a:sym typeface="ZEN角ゴシックNEW"/>
              </a:rPr>
              <a:t>役職・役割</a:t>
            </a:r>
            <a:endParaRPr lang="en-US" sz="3200" dirty="0">
              <a:solidFill>
                <a:srgbClr val="000000"/>
              </a:solidFill>
              <a:latin typeface="ZEN角ゴシックNEW"/>
              <a:ea typeface="ZEN角ゴシックNEW"/>
              <a:cs typeface="ZEN角ゴシックNEW"/>
              <a:sym typeface="ZEN角ゴシックNEW"/>
            </a:endParaRPr>
          </a:p>
        </p:txBody>
      </p:sp>
      <p:sp>
        <p:nvSpPr>
          <p:cNvPr id="13" name="TextBox 13"/>
          <p:cNvSpPr txBox="1"/>
          <p:nvPr/>
        </p:nvSpPr>
        <p:spPr>
          <a:xfrm>
            <a:off x="6579082" y="6955445"/>
            <a:ext cx="4927118" cy="528320"/>
          </a:xfrm>
          <a:prstGeom prst="rect">
            <a:avLst/>
          </a:prstGeom>
        </p:spPr>
        <p:txBody>
          <a:bodyPr wrap="square" lIns="0" tIns="0" rIns="0" bIns="0" rtlCol="0" anchor="t">
            <a:spAutoFit/>
          </a:bodyPr>
          <a:lstStyle/>
          <a:p>
            <a:pPr algn="l">
              <a:lnSpc>
                <a:spcPts val="4480"/>
              </a:lnSpc>
              <a:spcBef>
                <a:spcPct val="0"/>
              </a:spcBef>
            </a:pPr>
            <a:r>
              <a:rPr lang="en-US" sz="3200" dirty="0" err="1">
                <a:solidFill>
                  <a:srgbClr val="000000"/>
                </a:solidFill>
                <a:latin typeface="ZEN角ゴシックNEW"/>
                <a:ea typeface="ZEN角ゴシックNEW"/>
                <a:cs typeface="ZEN角ゴシックNEW"/>
                <a:sym typeface="ZEN角ゴシックNEW"/>
              </a:rPr>
              <a:t>役職・役割</a:t>
            </a:r>
            <a:endParaRPr lang="en-US" sz="3200" dirty="0">
              <a:solidFill>
                <a:srgbClr val="000000"/>
              </a:solidFill>
              <a:latin typeface="ZEN角ゴシックNEW"/>
              <a:ea typeface="ZEN角ゴシックNEW"/>
              <a:cs typeface="ZEN角ゴシックNEW"/>
              <a:sym typeface="ZEN角ゴシックNEW"/>
            </a:endParaRPr>
          </a:p>
        </p:txBody>
      </p:sp>
      <p:sp>
        <p:nvSpPr>
          <p:cNvPr id="14" name="TextBox 14"/>
          <p:cNvSpPr txBox="1"/>
          <p:nvPr/>
        </p:nvSpPr>
        <p:spPr>
          <a:xfrm>
            <a:off x="12129464" y="6955445"/>
            <a:ext cx="3720136" cy="528320"/>
          </a:xfrm>
          <a:prstGeom prst="rect">
            <a:avLst/>
          </a:prstGeom>
        </p:spPr>
        <p:txBody>
          <a:bodyPr wrap="square" lIns="0" tIns="0" rIns="0" bIns="0" rtlCol="0" anchor="t">
            <a:spAutoFit/>
          </a:bodyPr>
          <a:lstStyle/>
          <a:p>
            <a:pPr algn="l">
              <a:lnSpc>
                <a:spcPts val="4480"/>
              </a:lnSpc>
              <a:spcBef>
                <a:spcPct val="0"/>
              </a:spcBef>
            </a:pPr>
            <a:r>
              <a:rPr lang="en-US" sz="3200" dirty="0" err="1">
                <a:solidFill>
                  <a:srgbClr val="000000"/>
                </a:solidFill>
                <a:latin typeface="ZEN角ゴシックNEW"/>
                <a:ea typeface="ZEN角ゴシックNEW"/>
                <a:cs typeface="ZEN角ゴシックNEW"/>
                <a:sym typeface="ZEN角ゴシックNEW"/>
              </a:rPr>
              <a:t>役職・役割</a:t>
            </a:r>
            <a:endParaRPr lang="en-US" sz="3200" dirty="0">
              <a:solidFill>
                <a:srgbClr val="000000"/>
              </a:solidFill>
              <a:latin typeface="ZEN角ゴシックNEW"/>
              <a:ea typeface="ZEN角ゴシックNEW"/>
              <a:cs typeface="ZEN角ゴシックNEW"/>
              <a:sym typeface="ZEN角ゴシックNEW"/>
            </a:endParaRPr>
          </a:p>
        </p:txBody>
      </p:sp>
      <p:sp>
        <p:nvSpPr>
          <p:cNvPr id="15" name="TextBox 15"/>
          <p:cNvSpPr txBox="1"/>
          <p:nvPr/>
        </p:nvSpPr>
        <p:spPr>
          <a:xfrm>
            <a:off x="1028700" y="7693315"/>
            <a:ext cx="812825" cy="528320"/>
          </a:xfrm>
          <a:prstGeom prst="rect">
            <a:avLst/>
          </a:prstGeom>
        </p:spPr>
        <p:txBody>
          <a:bodyPr lIns="0" tIns="0" rIns="0" bIns="0" rtlCol="0" anchor="t">
            <a:spAutoFit/>
          </a:bodyPr>
          <a:lstStyle/>
          <a:p>
            <a:pPr algn="l">
              <a:lnSpc>
                <a:spcPts val="4480"/>
              </a:lnSpc>
              <a:spcBef>
                <a:spcPct val="0"/>
              </a:spcBef>
            </a:pPr>
            <a:r>
              <a:rPr lang="en-US" sz="3200">
                <a:solidFill>
                  <a:srgbClr val="000000"/>
                </a:solidFill>
                <a:latin typeface="ZEN角ゴシックNEW"/>
                <a:ea typeface="ZEN角ゴシックNEW"/>
                <a:cs typeface="ZEN角ゴシックNEW"/>
                <a:sym typeface="ZEN角ゴシックNEW"/>
              </a:rPr>
              <a:t>経歴</a:t>
            </a:r>
          </a:p>
        </p:txBody>
      </p:sp>
      <p:sp>
        <p:nvSpPr>
          <p:cNvPr id="16" name="TextBox 16"/>
          <p:cNvSpPr txBox="1"/>
          <p:nvPr/>
        </p:nvSpPr>
        <p:spPr>
          <a:xfrm>
            <a:off x="6579082" y="7693315"/>
            <a:ext cx="812825" cy="528320"/>
          </a:xfrm>
          <a:prstGeom prst="rect">
            <a:avLst/>
          </a:prstGeom>
        </p:spPr>
        <p:txBody>
          <a:bodyPr lIns="0" tIns="0" rIns="0" bIns="0" rtlCol="0" anchor="t">
            <a:spAutoFit/>
          </a:bodyPr>
          <a:lstStyle/>
          <a:p>
            <a:pPr algn="l">
              <a:lnSpc>
                <a:spcPts val="4480"/>
              </a:lnSpc>
              <a:spcBef>
                <a:spcPct val="0"/>
              </a:spcBef>
            </a:pPr>
            <a:r>
              <a:rPr lang="en-US" sz="3200">
                <a:solidFill>
                  <a:srgbClr val="000000"/>
                </a:solidFill>
                <a:latin typeface="ZEN角ゴシックNEW"/>
                <a:ea typeface="ZEN角ゴシックNEW"/>
                <a:cs typeface="ZEN角ゴシックNEW"/>
                <a:sym typeface="ZEN角ゴシックNEW"/>
              </a:rPr>
              <a:t>経歴</a:t>
            </a:r>
          </a:p>
        </p:txBody>
      </p:sp>
      <p:sp>
        <p:nvSpPr>
          <p:cNvPr id="17" name="TextBox 17"/>
          <p:cNvSpPr txBox="1"/>
          <p:nvPr/>
        </p:nvSpPr>
        <p:spPr>
          <a:xfrm>
            <a:off x="12129464" y="7693315"/>
            <a:ext cx="812825" cy="528320"/>
          </a:xfrm>
          <a:prstGeom prst="rect">
            <a:avLst/>
          </a:prstGeom>
        </p:spPr>
        <p:txBody>
          <a:bodyPr lIns="0" tIns="0" rIns="0" bIns="0" rtlCol="0" anchor="t">
            <a:spAutoFit/>
          </a:bodyPr>
          <a:lstStyle/>
          <a:p>
            <a:pPr algn="l">
              <a:lnSpc>
                <a:spcPts val="4480"/>
              </a:lnSpc>
              <a:spcBef>
                <a:spcPct val="0"/>
              </a:spcBef>
            </a:pPr>
            <a:r>
              <a:rPr lang="en-US" sz="3200">
                <a:solidFill>
                  <a:srgbClr val="000000"/>
                </a:solidFill>
                <a:latin typeface="ZEN角ゴシックNEW"/>
                <a:ea typeface="ZEN角ゴシックNEW"/>
                <a:cs typeface="ZEN角ゴシックNEW"/>
                <a:sym typeface="ZEN角ゴシックNEW"/>
              </a:rPr>
              <a:t>経歴</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16310" y="914400"/>
            <a:ext cx="10947090" cy="1085215"/>
          </a:xfrm>
          <a:prstGeom prst="rect">
            <a:avLst/>
          </a:prstGeom>
        </p:spPr>
        <p:txBody>
          <a:bodyPr wrap="square" lIns="0" tIns="0" rIns="0" bIns="0" rtlCol="0" anchor="t">
            <a:spAutoFit/>
          </a:bodyPr>
          <a:lstStyle/>
          <a:p>
            <a:pPr algn="l">
              <a:lnSpc>
                <a:spcPts val="8959"/>
              </a:lnSpc>
              <a:spcBef>
                <a:spcPct val="0"/>
              </a:spcBef>
            </a:pPr>
            <a:r>
              <a:rPr lang="en-US" sz="6399" dirty="0" err="1">
                <a:solidFill>
                  <a:srgbClr val="000000"/>
                </a:solidFill>
                <a:latin typeface="ZEN角ゴシックNEW Medium"/>
                <a:ea typeface="ZEN角ゴシックNEW Medium"/>
                <a:cs typeface="ZEN角ゴシックNEW Medium"/>
                <a:sym typeface="ZEN角ゴシックNEW Medium"/>
              </a:rPr>
              <a:t>これまでの活動内容</a:t>
            </a:r>
            <a:endParaRPr lang="en-US" sz="6399" dirty="0">
              <a:solidFill>
                <a:srgbClr val="000000"/>
              </a:solidFill>
              <a:latin typeface="ZEN角ゴシックNEW Medium"/>
              <a:ea typeface="ZEN角ゴシックNEW Medium"/>
              <a:cs typeface="ZEN角ゴシックNEW Medium"/>
              <a:sym typeface="ZEN角ゴシックNEW Medium"/>
            </a:endParaRPr>
          </a:p>
        </p:txBody>
      </p:sp>
      <p:sp>
        <p:nvSpPr>
          <p:cNvPr id="3" name="TextBox 3"/>
          <p:cNvSpPr txBox="1"/>
          <p:nvPr/>
        </p:nvSpPr>
        <p:spPr>
          <a:xfrm>
            <a:off x="1028700" y="2523490"/>
            <a:ext cx="15049500" cy="528320"/>
          </a:xfrm>
          <a:prstGeom prst="rect">
            <a:avLst/>
          </a:prstGeom>
        </p:spPr>
        <p:txBody>
          <a:bodyPr wrap="square" lIns="0" tIns="0" rIns="0" bIns="0" rtlCol="0" anchor="t">
            <a:spAutoFit/>
          </a:bodyPr>
          <a:lstStyle/>
          <a:p>
            <a:pPr algn="l">
              <a:lnSpc>
                <a:spcPts val="4480"/>
              </a:lnSpc>
              <a:spcBef>
                <a:spcPct val="0"/>
              </a:spcBef>
            </a:pPr>
            <a:r>
              <a:rPr lang="en-US" sz="3200" dirty="0" err="1">
                <a:solidFill>
                  <a:srgbClr val="000000"/>
                </a:solidFill>
                <a:latin typeface="ZEN角ゴシックNEW"/>
                <a:ea typeface="ZEN角ゴシックNEW"/>
                <a:cs typeface="ZEN角ゴシックNEW"/>
                <a:sym typeface="ZEN角ゴシックNEW"/>
              </a:rPr>
              <a:t>これまで行ってきた活動についてできるだけ詳細にご記載ください</a:t>
            </a:r>
            <a:r>
              <a:rPr lang="en-US" sz="3200" dirty="0">
                <a:solidFill>
                  <a:srgbClr val="000000"/>
                </a:solidFill>
                <a:latin typeface="ZEN角ゴシックNEW"/>
                <a:ea typeface="ZEN角ゴシックNEW"/>
                <a:cs typeface="ZEN角ゴシックNEW"/>
                <a:sym typeface="ZEN角ゴシックNEW"/>
              </a:rPr>
              <a:t>。</a:t>
            </a:r>
          </a:p>
        </p:txBody>
      </p:sp>
      <p:sp>
        <p:nvSpPr>
          <p:cNvPr id="4" name="TextBox 4"/>
          <p:cNvSpPr txBox="1"/>
          <p:nvPr/>
        </p:nvSpPr>
        <p:spPr>
          <a:xfrm>
            <a:off x="1028700" y="4322407"/>
            <a:ext cx="8953500" cy="2143344"/>
          </a:xfrm>
          <a:prstGeom prst="rect">
            <a:avLst/>
          </a:prstGeom>
        </p:spPr>
        <p:txBody>
          <a:bodyPr wrap="square" lIns="0" tIns="0" rIns="0" bIns="0" rtlCol="0" anchor="t">
            <a:spAutoFit/>
          </a:bodyPr>
          <a:lstStyle/>
          <a:p>
            <a:pPr marL="690881" lvl="1" indent="-345440" algn="l">
              <a:lnSpc>
                <a:spcPts val="5760"/>
              </a:lnSpc>
              <a:buFont typeface="Arial"/>
              <a:buChar char="•"/>
            </a:pPr>
            <a:r>
              <a:rPr lang="en-US" sz="3200" dirty="0" err="1">
                <a:solidFill>
                  <a:srgbClr val="000000"/>
                </a:solidFill>
                <a:latin typeface="ZEN角ゴシックNEW"/>
                <a:ea typeface="ZEN角ゴシックNEW"/>
                <a:cs typeface="ZEN角ゴシックNEW"/>
                <a:sym typeface="ZEN角ゴシックNEW"/>
              </a:rPr>
              <a:t>活動の目的</a:t>
            </a:r>
            <a:endParaRPr lang="en-US" sz="3200" dirty="0">
              <a:solidFill>
                <a:srgbClr val="000000"/>
              </a:solidFill>
              <a:latin typeface="ZEN角ゴシックNEW"/>
              <a:ea typeface="ZEN角ゴシックNEW"/>
              <a:cs typeface="ZEN角ゴシックNEW"/>
              <a:sym typeface="ZEN角ゴシックNEW"/>
            </a:endParaRPr>
          </a:p>
          <a:p>
            <a:pPr marL="690881" lvl="1" indent="-345440" algn="l">
              <a:lnSpc>
                <a:spcPts val="5760"/>
              </a:lnSpc>
              <a:buFont typeface="Arial"/>
              <a:buChar char="•"/>
            </a:pPr>
            <a:r>
              <a:rPr lang="en-US" sz="3200" dirty="0" err="1">
                <a:solidFill>
                  <a:srgbClr val="000000"/>
                </a:solidFill>
                <a:latin typeface="ZEN角ゴシックNEW"/>
                <a:ea typeface="ZEN角ゴシックNEW"/>
                <a:cs typeface="ZEN角ゴシックNEW"/>
                <a:sym typeface="ZEN角ゴシックNEW"/>
              </a:rPr>
              <a:t>活動の内容</a:t>
            </a:r>
            <a:endParaRPr lang="en-US" sz="3200" dirty="0">
              <a:solidFill>
                <a:srgbClr val="000000"/>
              </a:solidFill>
              <a:latin typeface="ZEN角ゴシックNEW"/>
              <a:ea typeface="ZEN角ゴシックNEW"/>
              <a:cs typeface="ZEN角ゴシックNEW"/>
              <a:sym typeface="ZEN角ゴシックNEW"/>
            </a:endParaRPr>
          </a:p>
          <a:p>
            <a:pPr marL="690881" lvl="1" indent="-345440" algn="l">
              <a:lnSpc>
                <a:spcPts val="5760"/>
              </a:lnSpc>
              <a:buFont typeface="Arial"/>
              <a:buChar char="•"/>
            </a:pPr>
            <a:r>
              <a:rPr lang="en-US" sz="3200" dirty="0" err="1">
                <a:solidFill>
                  <a:srgbClr val="000000"/>
                </a:solidFill>
                <a:latin typeface="ZEN角ゴシックNEW"/>
                <a:ea typeface="ZEN角ゴシックNEW"/>
                <a:cs typeface="ZEN角ゴシックNEW"/>
                <a:sym typeface="ZEN角ゴシックNEW"/>
              </a:rPr>
              <a:t>結果と、学んだこと</a:t>
            </a:r>
            <a:endParaRPr lang="en-US" sz="3200" dirty="0">
              <a:solidFill>
                <a:srgbClr val="000000"/>
              </a:solidFill>
              <a:latin typeface="ZEN角ゴシックNEW"/>
              <a:ea typeface="ZEN角ゴシックNEW"/>
              <a:cs typeface="ZEN角ゴシックNEW"/>
              <a:sym typeface="ZEN角ゴシックNEW"/>
            </a:endParaRPr>
          </a:p>
        </p:txBody>
      </p:sp>
      <p:sp>
        <p:nvSpPr>
          <p:cNvPr id="5" name="TextBox 5"/>
          <p:cNvSpPr txBox="1"/>
          <p:nvPr/>
        </p:nvSpPr>
        <p:spPr>
          <a:xfrm>
            <a:off x="1028700" y="3495637"/>
            <a:ext cx="3200400" cy="712470"/>
          </a:xfrm>
          <a:prstGeom prst="rect">
            <a:avLst/>
          </a:prstGeom>
        </p:spPr>
        <p:txBody>
          <a:bodyPr lIns="0" tIns="0" rIns="0" bIns="0" rtlCol="0" anchor="t">
            <a:spAutoFit/>
          </a:bodyPr>
          <a:lstStyle/>
          <a:p>
            <a:pPr algn="l">
              <a:lnSpc>
                <a:spcPts val="5880"/>
              </a:lnSpc>
              <a:spcBef>
                <a:spcPct val="0"/>
              </a:spcBef>
            </a:pPr>
            <a:r>
              <a:rPr lang="en-US" sz="4200">
                <a:solidFill>
                  <a:srgbClr val="000000"/>
                </a:solidFill>
                <a:latin typeface="ZEN角ゴシックNEW"/>
                <a:ea typeface="ZEN角ゴシックNEW"/>
                <a:cs typeface="ZEN角ゴシックNEW"/>
                <a:sym typeface="ZEN角ゴシックNEW"/>
              </a:rPr>
              <a:t>＜ポイント＞</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1769</Words>
  <Application>Microsoft Macintosh PowerPoint</Application>
  <PresentationFormat>ユーザー設定</PresentationFormat>
  <Paragraphs>525</Paragraphs>
  <Slides>26</Slides>
  <Notes>0</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26</vt:i4>
      </vt:variant>
    </vt:vector>
  </HeadingPairs>
  <TitlesOfParts>
    <vt:vector size="36" baseType="lpstr">
      <vt:lpstr>Arimo</vt:lpstr>
      <vt:lpstr>Arimo Bold</vt:lpstr>
      <vt:lpstr>Arial Bold</vt:lpstr>
      <vt:lpstr>FB Avtipus</vt:lpstr>
      <vt:lpstr>ZEN角ゴシックNEW Medium</vt:lpstr>
      <vt:lpstr>Calibri</vt:lpstr>
      <vt:lpstr>Arial</vt:lpstr>
      <vt:lpstr>ZEN角ゴシックNEW Bold</vt:lpstr>
      <vt:lpstr>ZEN角ゴシックNEW</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KSAP 応募テンプレート</dc:title>
  <cp:lastModifiedBy>瑞希 私市</cp:lastModifiedBy>
  <cp:revision>6</cp:revision>
  <dcterms:created xsi:type="dcterms:W3CDTF">2006-08-16T00:00:00Z</dcterms:created>
  <dcterms:modified xsi:type="dcterms:W3CDTF">2024-07-25T00:48:24Z</dcterms:modified>
  <dc:identifier>DAGIFeqG0Wc</dc:identifier>
</cp:coreProperties>
</file>