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22"/>
  </p:notesMasterIdLst>
  <p:handoutMasterIdLst>
    <p:handoutMasterId r:id="rId23"/>
  </p:handoutMasterIdLst>
  <p:sldIdLst>
    <p:sldId id="440" r:id="rId2"/>
    <p:sldId id="540" r:id="rId3"/>
    <p:sldId id="552" r:id="rId4"/>
    <p:sldId id="568" r:id="rId5"/>
    <p:sldId id="541" r:id="rId6"/>
    <p:sldId id="513" r:id="rId7"/>
    <p:sldId id="553" r:id="rId8"/>
    <p:sldId id="554" r:id="rId9"/>
    <p:sldId id="566" r:id="rId10"/>
    <p:sldId id="556" r:id="rId11"/>
    <p:sldId id="557" r:id="rId12"/>
    <p:sldId id="558" r:id="rId13"/>
    <p:sldId id="564" r:id="rId14"/>
    <p:sldId id="559" r:id="rId15"/>
    <p:sldId id="563" r:id="rId16"/>
    <p:sldId id="567" r:id="rId17"/>
    <p:sldId id="560" r:id="rId18"/>
    <p:sldId id="562" r:id="rId19"/>
    <p:sldId id="561" r:id="rId20"/>
    <p:sldId id="550" r:id="rId21"/>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0070C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13" autoAdjust="0"/>
    <p:restoredTop sz="94672" autoAdjust="0"/>
  </p:normalViewPr>
  <p:slideViewPr>
    <p:cSldViewPr snapToGrid="0" snapToObjects="1" showGuides="1">
      <p:cViewPr varScale="1">
        <p:scale>
          <a:sx n="114" d="100"/>
          <a:sy n="114" d="100"/>
        </p:scale>
        <p:origin x="1650" y="102"/>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&#65279;<?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microsoft.com/office/2018/10/relationships/authors" Target="author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commentAuthors" Target="commentAuthor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handoutMaster" Target="handoutMasters/handoutMaster1.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notesMaster" Target="notesMasters/notesMaster1.xml" /><Relationship Id="rId27" Type="http://schemas.openxmlformats.org/officeDocument/2006/relationships/theme" Target="theme/theme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5/12/2025 5:44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5/12/2025 5:44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5/12/2025 5:44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333938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566626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279677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943650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8818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721378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1471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974694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5:44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9765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1109504" y="3033918"/>
            <a:ext cx="7529141"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a:t>
            </a:r>
            <a:r>
              <a:rPr lang="en-US" altLang="ja-JP" sz="1800" dirty="0">
                <a:latin typeface="Arial" panose="020B0604020202020204" pitchFamily="34" charset="0"/>
                <a:ea typeface="ＭＳ Ｐゴシック" panose="020B0600070205080204" pitchFamily="50" charset="-128"/>
              </a:rPr>
              <a:t>7</a:t>
            </a:r>
            <a:r>
              <a:rPr lang="ja-JP" altLang="en-US" sz="1800" dirty="0">
                <a:latin typeface="Arial" panose="020B0604020202020204" pitchFamily="34" charset="0"/>
                <a:ea typeface="ＭＳ Ｐゴシック" panose="020B0600070205080204" pitchFamily="50" charset="-128"/>
              </a:rPr>
              <a:t>年○月○日</a:t>
            </a:r>
          </a:p>
          <a:p>
            <a:r>
              <a:rPr lang="ja-JP" altLang="en-US" sz="1800" dirty="0">
                <a:latin typeface="Arial" panose="020B0604020202020204" pitchFamily="34" charset="0"/>
                <a:ea typeface="ＭＳ Ｐゴシック" panose="020B0600070205080204" pitchFamily="50" charset="-128"/>
              </a:rPr>
              <a:t>応募者：〇〇株式会社</a:t>
            </a:r>
            <a:endParaRPr lang="en-US" altLang="ja-JP" sz="1800"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5" y="3842013"/>
            <a:ext cx="9074149" cy="2575394"/>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lnSpcReduction="10000"/>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 1</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：開発するドローン、ドローンサービスが提供する価値～</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14</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：開発プロジェクトの経費</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は応募者が作成をしてください。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記載欄が設定されている場合は、記載欄内にテキストベースで簡潔に記載をしてください。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記載欄が設定されていない場合は、必要に応じてグラフ、図、写真等を挿入して作成をしてください。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【15:</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補足資料</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は、</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：開発するドローン、ドローンサービスが提供する価値～</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14</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：開発プロジェクトの経費</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について、応募者にて追加で説明したい</a:t>
            </a:r>
            <a:b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b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内容等がある場合に活用してください。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100" b="1" u="sng" dirty="0">
                <a:solidFill>
                  <a:schemeClr val="tx1"/>
                </a:solidFill>
                <a:latin typeface="Arial" panose="020B0604020202020204" pitchFamily="34" charset="0"/>
                <a:ea typeface="ＭＳ Ｐゴシック" panose="020B0600070205080204" pitchFamily="50" charset="-128"/>
                <a:cs typeface="Times New Roman" pitchFamily="18" charset="0"/>
              </a:rPr>
              <a:t>25</a:t>
            </a:r>
            <a:r>
              <a:rPr lang="ja-JP" altLang="en-US" sz="11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をしてください（表紙を含む）。</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審査会のプレゼンテーションでは、プロジェクト内容説明書の記載内容に沿って説明をしていただきます。応募時に提出した資料以外を用いることは</a:t>
            </a:r>
            <a:b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b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不可とします。</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このほか、別添「</a:t>
            </a:r>
            <a:r>
              <a:rPr lang="ja-JP" altLang="en-US" sz="1100" dirty="0"/>
              <a:t>プロジェクト内容説明書 作成要領</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」をよく読み、プロジェクト内容説明書には、応募内容を分かりやすく記載してください。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0" name="テキスト ボックス 9">
            <a:extLst>
              <a:ext uri="{FF2B5EF4-FFF2-40B4-BE49-F238E27FC236}">
                <a16:creationId xmlns:a16="http://schemas.microsoft.com/office/drawing/2014/main" id="{9E001D28-6DAD-4DBE-B6D5-008CD2149606}"/>
              </a:ext>
            </a:extLst>
          </p:cNvPr>
          <p:cNvSpPr txBox="1"/>
          <p:nvPr/>
        </p:nvSpPr>
        <p:spPr>
          <a:xfrm>
            <a:off x="8372475" y="549275"/>
            <a:ext cx="1117600" cy="491481"/>
          </a:xfrm>
          <a:prstGeom prst="rect">
            <a:avLst/>
          </a:prstGeom>
          <a:noFill/>
          <a:ln>
            <a:solidFill>
              <a:schemeClr val="tx1">
                <a:lumMod val="95000"/>
                <a:lumOff val="5000"/>
              </a:schemeClr>
            </a:solidFill>
          </a:ln>
        </p:spPr>
        <p:txBody>
          <a:bodyPr wrap="square" rtlCol="0">
            <a:spAutoFit/>
          </a:bodyPr>
          <a:lstStyle/>
          <a:p>
            <a:r>
              <a:rPr lang="ja-JP" altLang="en-US" sz="2400" dirty="0">
                <a:latin typeface="Arial" panose="020B0604020202020204" pitchFamily="34" charset="0"/>
                <a:ea typeface="ＭＳ Ｐゴシック" panose="020B0600070205080204" pitchFamily="50" charset="-128"/>
              </a:rPr>
              <a:t>様式</a:t>
            </a:r>
            <a:r>
              <a:rPr lang="en-US" altLang="ja-JP" sz="2400" dirty="0">
                <a:latin typeface="Arial" panose="020B0604020202020204" pitchFamily="34" charset="0"/>
                <a:ea typeface="ＭＳ Ｐゴシック" panose="020B0600070205080204" pitchFamily="50" charset="-128"/>
              </a:rPr>
              <a:t>2</a:t>
            </a:r>
            <a:endParaRPr kumimoji="1" lang="ja-JP" altLang="en-US" sz="2400" dirty="0">
              <a:latin typeface="Arial" panose="020B0604020202020204" pitchFamily="34" charset="0"/>
              <a:ea typeface="ＭＳ Ｐゴシック" panose="020B0600070205080204" pitchFamily="50" charset="-128"/>
            </a:endParaRP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116013" y="1529805"/>
            <a:ext cx="7531100" cy="1261884"/>
          </a:xfrm>
          <a:solidFill>
            <a:srgbClr val="C6D2DE"/>
          </a:solidFill>
          <a:ln>
            <a:solidFill>
              <a:srgbClr val="C6D2DE"/>
            </a:solidFill>
          </a:ln>
        </p:spPr>
        <p:txBody>
          <a:bodyPr/>
          <a:lstStyle/>
          <a:p>
            <a:pPr algn="ctr" eaLnBrk="1">
              <a:spcBef>
                <a:spcPts val="1200"/>
              </a:spcBef>
              <a:spcAft>
                <a:spcPts val="1800"/>
              </a:spcAft>
            </a:pP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令和７年度ロボット実装促進センター　</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＜ドローン開発支援事業＞</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br>
              <a:rPr lang="en-US" altLang="ja-JP" sz="10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プロジェクト内容説明書</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7" name="テキスト ボックス 6">
            <a:extLst>
              <a:ext uri="{FF2B5EF4-FFF2-40B4-BE49-F238E27FC236}">
                <a16:creationId xmlns:a16="http://schemas.microsoft.com/office/drawing/2014/main" id="{3A941C72-D1ED-4179-8398-9EACA2F69458}"/>
              </a:ext>
            </a:extLst>
          </p:cNvPr>
          <p:cNvSpPr txBox="1"/>
          <p:nvPr/>
        </p:nvSpPr>
        <p:spPr>
          <a:xfrm>
            <a:off x="0" y="49885"/>
            <a:ext cx="9313332" cy="291939"/>
          </a:xfrm>
          <a:prstGeom prst="rect">
            <a:avLst/>
          </a:prstGeom>
          <a:solidFill>
            <a:srgbClr val="E60000"/>
          </a:solidFill>
          <a:ln>
            <a:solidFill>
              <a:srgbClr val="E60000"/>
            </a:solidFill>
          </a:ln>
        </p:spPr>
        <p:txBody>
          <a:bodyPr wrap="square" rtlCol="0" anchor="ctr">
            <a:spAutoFit/>
          </a:bodyPr>
          <a:lstStyle/>
          <a:p>
            <a:pPr algn="l"/>
            <a:r>
              <a:rPr lang="ja-JP" altLang="en-US" sz="1200" dirty="0">
                <a:solidFill>
                  <a:srgbClr val="FFFFFF"/>
                </a:solidFill>
                <a:latin typeface="Arial" panose="020B0604020202020204" pitchFamily="34" charset="0"/>
                <a:ea typeface="ＭＳ Ｐゴシック" panose="020B0600070205080204" pitchFamily="50" charset="-128"/>
              </a:rPr>
              <a:t>（赤字で記載した「記入例」は、あくまで例示です。作成時のルールを厳守し、提案を求める事項について分かりやすく記載してください。）</a:t>
            </a:r>
            <a:endParaRPr kumimoji="1" lang="ja-JP" altLang="en-US" sz="1200" dirty="0">
              <a:solidFill>
                <a:srgbClr val="FFFFFF"/>
              </a:solidFill>
              <a:latin typeface="Arial" panose="020B0604020202020204" pitchFamily="34" charset="0"/>
              <a:ea typeface="ＭＳ Ｐゴシック" panose="020B060007020508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８：神奈川県内へのインパクト、波及効果</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プロジェクトの実施、事業化による神奈川県内への影響</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本事業を通じて開発するドローンを中核とした</a:t>
            </a:r>
            <a:r>
              <a:rPr lang="ja-JP" altLang="en-US" sz="1200" kern="0" dirty="0">
                <a:solidFill>
                  <a:schemeClr val="tx1"/>
                </a:solidFill>
                <a:latin typeface="Arial" panose="020B0604020202020204" pitchFamily="34" charset="0"/>
                <a:ea typeface="ＭＳ Ｐゴシック" panose="020B0600070205080204" pitchFamily="50" charset="-128"/>
              </a:rPr>
              <a:t>事業により期待される「神奈川県内の社会課題の解決」や「製品化・サービス化後の県内での事業展開」、「神奈川県内に事務所又は事業所、拠点を有する中小企業や大学等との連携（県内への波及効果）」について記載してください。</a:t>
            </a:r>
          </a:p>
        </p:txBody>
      </p:sp>
      <p:sp>
        <p:nvSpPr>
          <p:cNvPr id="5" name="正方形/長方形 4">
            <a:extLst>
              <a:ext uri="{FF2B5EF4-FFF2-40B4-BE49-F238E27FC236}">
                <a16:creationId xmlns:a16="http://schemas.microsoft.com/office/drawing/2014/main" id="{902B467F-E294-9122-74C0-D273FFB3284D}"/>
              </a:ext>
            </a:extLst>
          </p:cNvPr>
          <p:cNvSpPr/>
          <p:nvPr/>
        </p:nvSpPr>
        <p:spPr bwMode="auto">
          <a:xfrm>
            <a:off x="6577781" y="186813"/>
            <a:ext cx="291229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社会への貢献度、</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県内への波及効果</a:t>
            </a:r>
          </a:p>
        </p:txBody>
      </p:sp>
      <p:graphicFrame>
        <p:nvGraphicFramePr>
          <p:cNvPr id="4" name="表 6">
            <a:extLst>
              <a:ext uri="{FF2B5EF4-FFF2-40B4-BE49-F238E27FC236}">
                <a16:creationId xmlns:a16="http://schemas.microsoft.com/office/drawing/2014/main" id="{A57B5ECD-5085-E4B9-1EDC-642BCA991902}"/>
              </a:ext>
            </a:extLst>
          </p:cNvPr>
          <p:cNvGraphicFramePr>
            <a:graphicFrameLocks noGrp="1"/>
          </p:cNvGraphicFramePr>
          <p:nvPr>
            <p:extLst>
              <p:ext uri="{D42A27DB-BD31-4B8C-83A1-F6EECF244321}">
                <p14:modId xmlns:p14="http://schemas.microsoft.com/office/powerpoint/2010/main" val="1353492406"/>
              </p:ext>
            </p:extLst>
          </p:nvPr>
        </p:nvGraphicFramePr>
        <p:xfrm>
          <a:off x="419100" y="2084258"/>
          <a:ext cx="9048750" cy="3616353"/>
        </p:xfrm>
        <a:graphic>
          <a:graphicData uri="http://schemas.openxmlformats.org/drawingml/2006/table">
            <a:tbl>
              <a:tblPr firstRow="1" firstCol="1">
                <a:tableStyleId>{93296810-A885-4BE3-A3E7-6D5BEEA58F35}</a:tableStyleId>
              </a:tblPr>
              <a:tblGrid>
                <a:gridCol w="1704668">
                  <a:extLst>
                    <a:ext uri="{9D8B030D-6E8A-4147-A177-3AD203B41FA5}">
                      <a16:colId xmlns:a16="http://schemas.microsoft.com/office/drawing/2014/main" val="1152666118"/>
                    </a:ext>
                  </a:extLst>
                </a:gridCol>
                <a:gridCol w="7344082">
                  <a:extLst>
                    <a:ext uri="{9D8B030D-6E8A-4147-A177-3AD203B41FA5}">
                      <a16:colId xmlns:a16="http://schemas.microsoft.com/office/drawing/2014/main" val="2836988047"/>
                    </a:ext>
                  </a:extLst>
                </a:gridCol>
              </a:tblGrid>
              <a:tr h="206658">
                <a:tc>
                  <a:txBody>
                    <a:bodyPr/>
                    <a:lstStyle/>
                    <a:p>
                      <a:endParaRPr kumimoji="1" lang="ja-JP" altLang="en-US" sz="1200" dirty="0"/>
                    </a:p>
                  </a:txBody>
                  <a:tcPr/>
                </a:tc>
                <a:tc>
                  <a:txBody>
                    <a:bodyPr/>
                    <a:lstStyle/>
                    <a:p>
                      <a:pPr algn="ctr"/>
                      <a:r>
                        <a:rPr kumimoji="1" lang="ja-JP" altLang="en-US" sz="1200" dirty="0"/>
                        <a:t>現時点で想定される点</a:t>
                      </a:r>
                    </a:p>
                  </a:txBody>
                  <a:tcPr/>
                </a:tc>
                <a:extLst>
                  <a:ext uri="{0D108BD9-81ED-4DB2-BD59-A6C34878D82A}">
                    <a16:rowId xmlns:a16="http://schemas.microsoft.com/office/drawing/2014/main" val="620775052"/>
                  </a:ext>
                </a:extLst>
              </a:tr>
              <a:tr h="1114011">
                <a:tc>
                  <a:txBody>
                    <a:bodyPr/>
                    <a:lstStyle/>
                    <a:p>
                      <a:r>
                        <a:rPr kumimoji="1" lang="ja-JP" altLang="en-US" sz="1200" dirty="0"/>
                        <a:t>神奈川県内の</a:t>
                      </a:r>
                      <a:endParaRPr kumimoji="1" lang="en-US" altLang="ja-JP" sz="1200" dirty="0"/>
                    </a:p>
                    <a:p>
                      <a:r>
                        <a:rPr kumimoji="1" lang="ja-JP" altLang="en-US" sz="1200" dirty="0"/>
                        <a:t>社会課題の解決</a:t>
                      </a:r>
                    </a:p>
                  </a:txBody>
                  <a:tcPr/>
                </a:tc>
                <a:tc>
                  <a:txBody>
                    <a:bodyPr/>
                    <a:lstStyle/>
                    <a:p>
                      <a:pPr marL="171450" indent="-171450">
                        <a:buFont typeface="Arial" panose="020B0604020202020204" pitchFamily="34" charset="0"/>
                        <a:buChar char="•"/>
                      </a:pPr>
                      <a:r>
                        <a:rPr kumimoji="1" lang="ja-JP" altLang="en-US" sz="1200" dirty="0">
                          <a:solidFill>
                            <a:srgbClr val="FF0000"/>
                          </a:solidFill>
                        </a:rPr>
                        <a:t>本事業で開発するドローンの主たるターゲットユーザーは</a:t>
                      </a:r>
                      <a:r>
                        <a:rPr kumimoji="1" lang="en-US" altLang="ja-JP" sz="1200" dirty="0">
                          <a:solidFill>
                            <a:srgbClr val="FF0000"/>
                          </a:solidFill>
                        </a:rPr>
                        <a:t>XX</a:t>
                      </a:r>
                      <a:r>
                        <a:rPr kumimoji="1" lang="ja-JP" altLang="en-US" sz="1200" dirty="0">
                          <a:solidFill>
                            <a:srgbClr val="FF0000"/>
                          </a:solidFill>
                        </a:rPr>
                        <a:t>業界の</a:t>
                      </a:r>
                      <a:r>
                        <a:rPr kumimoji="1" lang="en-US" altLang="ja-JP" sz="1200" dirty="0">
                          <a:solidFill>
                            <a:srgbClr val="FF0000"/>
                          </a:solidFill>
                        </a:rPr>
                        <a:t>XX</a:t>
                      </a:r>
                      <a:r>
                        <a:rPr kumimoji="1" lang="ja-JP" altLang="en-US" sz="1200" dirty="0">
                          <a:solidFill>
                            <a:srgbClr val="FF0000"/>
                          </a:solidFill>
                        </a:rPr>
                        <a:t>業務の担い手である。</a:t>
                      </a:r>
                      <a:r>
                        <a:rPr kumimoji="1" lang="en-US" altLang="ja-JP" sz="1200" dirty="0">
                          <a:solidFill>
                            <a:srgbClr val="FF0000"/>
                          </a:solidFill>
                        </a:rPr>
                        <a:t>XX</a:t>
                      </a:r>
                      <a:r>
                        <a:rPr kumimoji="1" lang="ja-JP" altLang="en-US" sz="1200" dirty="0">
                          <a:solidFill>
                            <a:srgbClr val="FF0000"/>
                          </a:solidFill>
                        </a:rPr>
                        <a:t>業の事業者は神奈川県内に約</a:t>
                      </a:r>
                      <a:r>
                        <a:rPr kumimoji="1" lang="en-US" altLang="ja-JP" sz="1200" dirty="0">
                          <a:solidFill>
                            <a:srgbClr val="FF0000"/>
                          </a:solidFill>
                        </a:rPr>
                        <a:t>XX</a:t>
                      </a:r>
                      <a:r>
                        <a:rPr kumimoji="1" lang="ja-JP" altLang="en-US" sz="1200" dirty="0">
                          <a:solidFill>
                            <a:srgbClr val="FF0000"/>
                          </a:solidFill>
                        </a:rPr>
                        <a:t>事業所立地しており、従業員ベースでは</a:t>
                      </a:r>
                      <a:r>
                        <a:rPr kumimoji="1" lang="en-US" altLang="ja-JP" sz="1200" dirty="0">
                          <a:solidFill>
                            <a:srgbClr val="FF0000"/>
                          </a:solidFill>
                        </a:rPr>
                        <a:t>XX</a:t>
                      </a:r>
                      <a:r>
                        <a:rPr kumimoji="1" lang="ja-JP" altLang="en-US" sz="1200" dirty="0">
                          <a:solidFill>
                            <a:srgbClr val="FF0000"/>
                          </a:solidFill>
                        </a:rPr>
                        <a:t>名が働いている。本ドローンが神奈川県内の施設に導入・普及していくことにより、これら施設における働き方の改善に大きく寄与することが期待される。</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solidFill>
                            <a:srgbClr val="FF0000"/>
                          </a:solidFill>
                        </a:rPr>
                        <a:t>XX</a:t>
                      </a:r>
                      <a:r>
                        <a:rPr kumimoji="1" lang="ja-JP" altLang="en-US" sz="1200" dirty="0">
                          <a:solidFill>
                            <a:srgbClr val="FF0000"/>
                          </a:solidFill>
                        </a:rPr>
                        <a:t>の進展に伴い、</a:t>
                      </a:r>
                      <a:r>
                        <a:rPr kumimoji="1" lang="en-US" altLang="ja-JP" sz="1200" dirty="0">
                          <a:solidFill>
                            <a:srgbClr val="FF0000"/>
                          </a:solidFill>
                        </a:rPr>
                        <a:t>XX</a:t>
                      </a:r>
                      <a:r>
                        <a:rPr kumimoji="1" lang="ja-JP" altLang="en-US" sz="1200" dirty="0">
                          <a:solidFill>
                            <a:srgbClr val="FF0000"/>
                          </a:solidFill>
                        </a:rPr>
                        <a:t>業の事業所は今後増加していくと指摘されている。こうしたなかで、</a:t>
                      </a:r>
                      <a:r>
                        <a:rPr kumimoji="1" lang="en-US" altLang="ja-JP" sz="1200" dirty="0">
                          <a:solidFill>
                            <a:srgbClr val="FF0000"/>
                          </a:solidFill>
                        </a:rPr>
                        <a:t>XX</a:t>
                      </a:r>
                      <a:r>
                        <a:rPr kumimoji="1" lang="ja-JP" altLang="en-US" sz="1200" dirty="0">
                          <a:solidFill>
                            <a:srgbClr val="FF0000"/>
                          </a:solidFill>
                        </a:rPr>
                        <a:t>業の</a:t>
                      </a:r>
                      <a:r>
                        <a:rPr kumimoji="1" lang="en-US" altLang="ja-JP" sz="1200" dirty="0">
                          <a:solidFill>
                            <a:srgbClr val="FF0000"/>
                          </a:solidFill>
                        </a:rPr>
                        <a:t>XX</a:t>
                      </a:r>
                      <a:r>
                        <a:rPr kumimoji="1" lang="ja-JP" altLang="en-US" sz="1200" dirty="0">
                          <a:solidFill>
                            <a:srgbClr val="FF0000"/>
                          </a:solidFill>
                        </a:rPr>
                        <a:t>業務を対象に、ドローンが活躍することは、県内他施設へのドローンサービスの水平展開の一助となると考える。</a:t>
                      </a:r>
                    </a:p>
                  </a:txBody>
                  <a:tcPr/>
                </a:tc>
                <a:extLst>
                  <a:ext uri="{0D108BD9-81ED-4DB2-BD59-A6C34878D82A}">
                    <a16:rowId xmlns:a16="http://schemas.microsoft.com/office/drawing/2014/main" val="1688033706"/>
                  </a:ext>
                </a:extLst>
              </a:tr>
              <a:tr h="1114011">
                <a:tc>
                  <a:txBody>
                    <a:bodyPr/>
                    <a:lstStyle/>
                    <a:p>
                      <a:r>
                        <a:rPr kumimoji="1" lang="ja-JP" altLang="en-US" sz="1200" dirty="0"/>
                        <a:t>製品化・サービス化後の神奈川県内での事業展開</a:t>
                      </a:r>
                    </a:p>
                  </a:txBody>
                  <a:tcPr/>
                </a:tc>
                <a:tc>
                  <a:txBody>
                    <a:bodyPr/>
                    <a:lstStyle/>
                    <a:p>
                      <a:pPr marL="171450" indent="-171450">
                        <a:buFont typeface="Arial" panose="020B0604020202020204" pitchFamily="34" charset="0"/>
                        <a:buChar char="•"/>
                      </a:pPr>
                      <a:r>
                        <a:rPr kumimoji="1" lang="ja-JP" altLang="en-US" sz="1200" dirty="0">
                          <a:solidFill>
                            <a:srgbClr val="FF0000"/>
                          </a:solidFill>
                        </a:rPr>
                        <a:t>本製品・サービスがターゲットとする市場規模の内、</a:t>
                      </a:r>
                      <a:r>
                        <a:rPr kumimoji="1" lang="en-US" altLang="ja-JP" sz="1200" dirty="0">
                          <a:solidFill>
                            <a:srgbClr val="FF0000"/>
                          </a:solidFill>
                        </a:rPr>
                        <a:t>X</a:t>
                      </a:r>
                      <a:r>
                        <a:rPr kumimoji="1" lang="ja-JP" altLang="en-US" sz="1200" dirty="0">
                          <a:solidFill>
                            <a:srgbClr val="FF0000"/>
                          </a:solidFill>
                        </a:rPr>
                        <a:t>件程度の神奈川県内での導入を見込んでおり、その規模は</a:t>
                      </a:r>
                      <a:r>
                        <a:rPr kumimoji="1" lang="en-US" altLang="ja-JP" sz="1200" dirty="0">
                          <a:solidFill>
                            <a:srgbClr val="FF0000"/>
                          </a:solidFill>
                        </a:rPr>
                        <a:t>XX</a:t>
                      </a:r>
                      <a:r>
                        <a:rPr kumimoji="1" lang="ja-JP" altLang="en-US" sz="1200" dirty="0">
                          <a:solidFill>
                            <a:srgbClr val="FF0000"/>
                          </a:solidFill>
                        </a:rPr>
                        <a:t>円程度が想定される。</a:t>
                      </a:r>
                      <a:endParaRPr kumimoji="1" lang="en-US" altLang="ja-JP" sz="1200" dirty="0">
                        <a:solidFill>
                          <a:srgbClr val="FF0000"/>
                        </a:solidFill>
                      </a:endParaRPr>
                    </a:p>
                  </a:txBody>
                  <a:tcPr/>
                </a:tc>
                <a:extLst>
                  <a:ext uri="{0D108BD9-81ED-4DB2-BD59-A6C34878D82A}">
                    <a16:rowId xmlns:a16="http://schemas.microsoft.com/office/drawing/2014/main" val="3897452644"/>
                  </a:ext>
                </a:extLst>
              </a:tr>
              <a:tr h="1114011">
                <a:tc>
                  <a:txBody>
                    <a:bodyPr/>
                    <a:lstStyle/>
                    <a:p>
                      <a:r>
                        <a:rPr kumimoji="1" lang="ja-JP" altLang="en-US" sz="1200" dirty="0"/>
                        <a:t>神奈川県内の</a:t>
                      </a:r>
                      <a:endParaRPr kumimoji="1" lang="en-US" altLang="ja-JP" sz="1200" dirty="0"/>
                    </a:p>
                    <a:p>
                      <a:r>
                        <a:rPr kumimoji="1" lang="ja-JP" altLang="en-US" sz="1200" dirty="0"/>
                        <a:t>中小企業や大学等</a:t>
                      </a:r>
                      <a:endParaRPr kumimoji="1" lang="en-US" altLang="ja-JP" sz="1200" dirty="0"/>
                    </a:p>
                    <a:p>
                      <a:r>
                        <a:rPr kumimoji="1" lang="ja-JP" altLang="en-US" sz="1200" dirty="0"/>
                        <a:t>との連携</a:t>
                      </a:r>
                    </a:p>
                  </a:txBody>
                  <a:tcPr/>
                </a:tc>
                <a:tc>
                  <a:txBody>
                    <a:bodyPr/>
                    <a:lstStyle/>
                    <a:p>
                      <a:pPr marL="171450" indent="-171450">
                        <a:buFont typeface="Arial" panose="020B0604020202020204" pitchFamily="34" charset="0"/>
                        <a:buChar char="•"/>
                      </a:pPr>
                      <a:r>
                        <a:rPr kumimoji="1" lang="ja-JP" altLang="en-US" sz="1200" dirty="0">
                          <a:solidFill>
                            <a:srgbClr val="FF0000"/>
                          </a:solidFill>
                        </a:rPr>
                        <a:t>前頁に記載した試作開発は神奈川県内に立地する</a:t>
                      </a:r>
                      <a:r>
                        <a:rPr kumimoji="1" lang="en-US" altLang="ja-JP" sz="1200" dirty="0">
                          <a:solidFill>
                            <a:srgbClr val="FF0000"/>
                          </a:solidFill>
                        </a:rPr>
                        <a:t>XX</a:t>
                      </a:r>
                      <a:r>
                        <a:rPr kumimoji="1" lang="ja-JP" altLang="en-US" sz="1200" dirty="0">
                          <a:solidFill>
                            <a:srgbClr val="FF0000"/>
                          </a:solidFill>
                        </a:rPr>
                        <a:t>に委託を予定している。</a:t>
                      </a:r>
                      <a:endParaRPr kumimoji="1" lang="en-US" altLang="ja-JP" sz="1200" dirty="0">
                        <a:solidFill>
                          <a:srgbClr val="FF0000"/>
                        </a:solidFill>
                      </a:endParaRPr>
                    </a:p>
                    <a:p>
                      <a:pPr marL="171450" indent="-171450">
                        <a:buFont typeface="Arial" panose="020B0604020202020204" pitchFamily="34" charset="0"/>
                        <a:buChar char="•"/>
                      </a:pPr>
                      <a:r>
                        <a:rPr kumimoji="1" lang="ja-JP" altLang="en-US" sz="1200" dirty="0">
                          <a:solidFill>
                            <a:srgbClr val="FF0000"/>
                          </a:solidFill>
                        </a:rPr>
                        <a:t>事業化後のカスタマーサポートの現場運用を委託予定の</a:t>
                      </a:r>
                      <a:r>
                        <a:rPr kumimoji="1" lang="en-US" altLang="ja-JP" sz="1200" dirty="0">
                          <a:solidFill>
                            <a:srgbClr val="FF0000"/>
                          </a:solidFill>
                        </a:rPr>
                        <a:t>XX</a:t>
                      </a:r>
                      <a:r>
                        <a:rPr kumimoji="1" lang="ja-JP" altLang="en-US" sz="1200" dirty="0">
                          <a:solidFill>
                            <a:srgbClr val="FF0000"/>
                          </a:solidFill>
                        </a:rPr>
                        <a:t>は東京都内に本社を構える企業ではあるが、神奈川県</a:t>
                      </a:r>
                      <a:r>
                        <a:rPr kumimoji="1" lang="en-US" altLang="ja-JP" sz="1200" dirty="0">
                          <a:solidFill>
                            <a:srgbClr val="FF0000"/>
                          </a:solidFill>
                        </a:rPr>
                        <a:t>XX</a:t>
                      </a:r>
                      <a:r>
                        <a:rPr kumimoji="1" lang="ja-JP" altLang="en-US" sz="1200" dirty="0">
                          <a:solidFill>
                            <a:srgbClr val="FF0000"/>
                          </a:solidFill>
                        </a:rPr>
                        <a:t>市に事業所を有しており、神奈川県内の</a:t>
                      </a:r>
                      <a:r>
                        <a:rPr kumimoji="1" lang="en-US" altLang="ja-JP" sz="1200" dirty="0">
                          <a:solidFill>
                            <a:srgbClr val="FF0000"/>
                          </a:solidFill>
                        </a:rPr>
                        <a:t>XX</a:t>
                      </a:r>
                      <a:r>
                        <a:rPr kumimoji="1" lang="ja-JP" altLang="en-US" sz="1200" dirty="0">
                          <a:solidFill>
                            <a:srgbClr val="FF0000"/>
                          </a:solidFill>
                        </a:rPr>
                        <a:t>施設への実装においては、県内の同事業所が中核となり取り組むことになる予定である。</a:t>
                      </a:r>
                    </a:p>
                  </a:txBody>
                  <a:tcPr/>
                </a:tc>
                <a:extLst>
                  <a:ext uri="{0D108BD9-81ED-4DB2-BD59-A6C34878D82A}">
                    <a16:rowId xmlns:a16="http://schemas.microsoft.com/office/drawing/2014/main" val="829684739"/>
                  </a:ext>
                </a:extLst>
              </a:tr>
            </a:tbl>
          </a:graphicData>
        </a:graphic>
      </p:graphicFrame>
    </p:spTree>
    <p:extLst>
      <p:ext uri="{BB962C8B-B14F-4D97-AF65-F5344CB8AC3E}">
        <p14:creationId xmlns:p14="http://schemas.microsoft.com/office/powerpoint/2010/main" val="2395936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C3233E1E-7701-B3CC-9AD9-48AF338EB860}"/>
              </a:ext>
            </a:extLst>
          </p:cNvPr>
          <p:cNvSpPr>
            <a:spLocks noGrp="1"/>
          </p:cNvSpPr>
          <p:nvPr>
            <p:ph type="ctrTitle"/>
          </p:nvPr>
        </p:nvSpPr>
        <p:spPr>
          <a:xfrm>
            <a:off x="2720975" y="1826874"/>
            <a:ext cx="6769100" cy="430887"/>
          </a:xfrm>
        </p:spPr>
        <p:txBody>
          <a:bodyPr/>
          <a:lstStyle/>
          <a:p>
            <a:r>
              <a:rPr lang="ja-JP" altLang="en-US" dirty="0"/>
              <a:t>本事業で取り組む開発プロジェクト</a:t>
            </a:r>
          </a:p>
        </p:txBody>
      </p:sp>
    </p:spTree>
    <p:extLst>
      <p:ext uri="{BB962C8B-B14F-4D97-AF65-F5344CB8AC3E}">
        <p14:creationId xmlns:p14="http://schemas.microsoft.com/office/powerpoint/2010/main" val="2691960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0802E00-FF0E-ADF5-4623-306F6AB83A8E}"/>
              </a:ext>
            </a:extLst>
          </p:cNvPr>
          <p:cNvSpPr>
            <a:spLocks noGrp="1"/>
          </p:cNvSpPr>
          <p:nvPr>
            <p:ph type="title"/>
          </p:nvPr>
        </p:nvSpPr>
        <p:spPr/>
        <p:txBody>
          <a:bodyPr/>
          <a:lstStyle/>
          <a:p>
            <a:r>
              <a:rPr lang="ja-JP" altLang="en-US" dirty="0"/>
              <a:t>９：開発するドローンの概要</a:t>
            </a:r>
          </a:p>
        </p:txBody>
      </p:sp>
      <p:graphicFrame>
        <p:nvGraphicFramePr>
          <p:cNvPr id="6" name="表 4">
            <a:extLst>
              <a:ext uri="{FF2B5EF4-FFF2-40B4-BE49-F238E27FC236}">
                <a16:creationId xmlns:a16="http://schemas.microsoft.com/office/drawing/2014/main" id="{C52CF981-6B4E-071D-22ED-580EA44068B5}"/>
              </a:ext>
            </a:extLst>
          </p:cNvPr>
          <p:cNvGraphicFramePr>
            <a:graphicFrameLocks noGrp="1"/>
          </p:cNvGraphicFramePr>
          <p:nvPr>
            <p:extLst>
              <p:ext uri="{D42A27DB-BD31-4B8C-83A1-F6EECF244321}">
                <p14:modId xmlns:p14="http://schemas.microsoft.com/office/powerpoint/2010/main" val="1206229620"/>
              </p:ext>
            </p:extLst>
          </p:nvPr>
        </p:nvGraphicFramePr>
        <p:xfrm>
          <a:off x="377372" y="1258510"/>
          <a:ext cx="9055001" cy="1296657"/>
        </p:xfrm>
        <a:graphic>
          <a:graphicData uri="http://schemas.openxmlformats.org/drawingml/2006/table">
            <a:tbl>
              <a:tblPr firstCol="1">
                <a:tableStyleId>{21E4AEA4-8DFA-4A89-87EB-49C32662AFE0}</a:tableStyleId>
              </a:tblPr>
              <a:tblGrid>
                <a:gridCol w="2438400">
                  <a:extLst>
                    <a:ext uri="{9D8B030D-6E8A-4147-A177-3AD203B41FA5}">
                      <a16:colId xmlns:a16="http://schemas.microsoft.com/office/drawing/2014/main" val="1714642985"/>
                    </a:ext>
                  </a:extLst>
                </a:gridCol>
                <a:gridCol w="702128">
                  <a:extLst>
                    <a:ext uri="{9D8B030D-6E8A-4147-A177-3AD203B41FA5}">
                      <a16:colId xmlns:a16="http://schemas.microsoft.com/office/drawing/2014/main" val="2585763277"/>
                    </a:ext>
                  </a:extLst>
                </a:gridCol>
                <a:gridCol w="5914473">
                  <a:extLst>
                    <a:ext uri="{9D8B030D-6E8A-4147-A177-3AD203B41FA5}">
                      <a16:colId xmlns:a16="http://schemas.microsoft.com/office/drawing/2014/main" val="3297259533"/>
                    </a:ext>
                  </a:extLst>
                </a:gridCol>
              </a:tblGrid>
              <a:tr h="290817">
                <a:tc>
                  <a:txBody>
                    <a:bodyPr/>
                    <a:lstStyle/>
                    <a:p>
                      <a:r>
                        <a:rPr kumimoji="1" lang="ja-JP" altLang="en-US" sz="1200" b="1" dirty="0">
                          <a:solidFill>
                            <a:schemeClr val="bg1"/>
                          </a:solidFill>
                        </a:rPr>
                        <a:t>ドローンの名称 （製品名）</a:t>
                      </a:r>
                    </a:p>
                  </a:txBody>
                  <a:tcPr anchor="ctr"/>
                </a:tc>
                <a:tc>
                  <a:txBody>
                    <a:bodyPr/>
                    <a:lstStyle/>
                    <a:p>
                      <a:r>
                        <a:rPr kumimoji="1" lang="ja-JP" altLang="en-US" sz="1200" dirty="0"/>
                        <a:t>製品名</a:t>
                      </a:r>
                    </a:p>
                  </a:txBody>
                  <a:tcPr>
                    <a:solidFill>
                      <a:srgbClr val="E8EBF1"/>
                    </a:solidFill>
                  </a:tcPr>
                </a:tc>
                <a:tc>
                  <a:txBody>
                    <a:bodyPr/>
                    <a:lstStyle/>
                    <a:p>
                      <a:endParaRPr kumimoji="1" lang="ja-JP" altLang="en-US" sz="1200" dirty="0"/>
                    </a:p>
                  </a:txBody>
                  <a:tcPr>
                    <a:solidFill>
                      <a:schemeClr val="accent1">
                        <a:lumMod val="60000"/>
                        <a:lumOff val="40000"/>
                      </a:schemeClr>
                    </a:solidFill>
                  </a:tcPr>
                </a:tc>
                <a:extLst>
                  <a:ext uri="{0D108BD9-81ED-4DB2-BD59-A6C34878D82A}">
                    <a16:rowId xmlns:a16="http://schemas.microsoft.com/office/drawing/2014/main" val="2326333312"/>
                  </a:ext>
                </a:extLst>
              </a:tr>
              <a:tr h="826228">
                <a:tc>
                  <a:txBody>
                    <a:bodyPr/>
                    <a:lstStyle/>
                    <a:p>
                      <a:r>
                        <a:rPr kumimoji="1" lang="ja-JP" altLang="en-US" sz="1200" b="1" dirty="0">
                          <a:solidFill>
                            <a:schemeClr val="bg1"/>
                          </a:solidFill>
                        </a:rPr>
                        <a:t>ドローンの概要・特徴</a:t>
                      </a:r>
                      <a:br>
                        <a:rPr kumimoji="1" lang="en-US" altLang="ja-JP" sz="1200" b="1" dirty="0">
                          <a:solidFill>
                            <a:schemeClr val="bg1"/>
                          </a:solidFill>
                        </a:rPr>
                      </a:br>
                      <a:r>
                        <a:rPr kumimoji="1" lang="ja-JP" altLang="en-US" sz="1200" b="1" dirty="0">
                          <a:solidFill>
                            <a:schemeClr val="bg1"/>
                          </a:solidFill>
                        </a:rPr>
                        <a:t> （</a:t>
                      </a:r>
                      <a:r>
                        <a:rPr kumimoji="1" lang="en-US" altLang="ja-JP" sz="1200" b="1" dirty="0">
                          <a:solidFill>
                            <a:schemeClr val="bg1"/>
                          </a:solidFill>
                        </a:rPr>
                        <a:t>200</a:t>
                      </a:r>
                      <a:r>
                        <a:rPr kumimoji="1" lang="ja-JP" altLang="en-US" sz="1200" b="1" dirty="0">
                          <a:solidFill>
                            <a:schemeClr val="bg1"/>
                          </a:solidFill>
                        </a:rPr>
                        <a:t>字程度）</a:t>
                      </a:r>
                      <a:endParaRPr kumimoji="1" lang="en-US" altLang="ja-JP" sz="1200" b="1" dirty="0">
                        <a:solidFill>
                          <a:schemeClr val="bg1"/>
                        </a:solidFill>
                      </a:endParaRPr>
                    </a:p>
                  </a:txBody>
                  <a:tcPr anchor="ctr"/>
                </a:tc>
                <a:tc gridSpan="2">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253735272"/>
                  </a:ext>
                </a:extLst>
              </a:tr>
            </a:tbl>
          </a:graphicData>
        </a:graphic>
      </p:graphicFrame>
      <p:sp>
        <p:nvSpPr>
          <p:cNvPr id="7" name="正方形/長方形 6">
            <a:extLst>
              <a:ext uri="{FF2B5EF4-FFF2-40B4-BE49-F238E27FC236}">
                <a16:creationId xmlns:a16="http://schemas.microsoft.com/office/drawing/2014/main" id="{D1F6103C-76A8-FD62-31B8-7CFD1280ED68}"/>
              </a:ext>
            </a:extLst>
          </p:cNvPr>
          <p:cNvSpPr/>
          <p:nvPr/>
        </p:nvSpPr>
        <p:spPr bwMode="auto">
          <a:xfrm>
            <a:off x="6233652" y="186813"/>
            <a:ext cx="3256423"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
        <p:nvSpPr>
          <p:cNvPr id="2" name="正方形/長方形 1">
            <a:extLst>
              <a:ext uri="{FF2B5EF4-FFF2-40B4-BE49-F238E27FC236}">
                <a16:creationId xmlns:a16="http://schemas.microsoft.com/office/drawing/2014/main" id="{CD0D6787-5DC4-1FA5-1951-A12B56F618A6}"/>
              </a:ext>
            </a:extLst>
          </p:cNvPr>
          <p:cNvSpPr/>
          <p:nvPr/>
        </p:nvSpPr>
        <p:spPr bwMode="auto">
          <a:xfrm>
            <a:off x="419100" y="3019893"/>
            <a:ext cx="9013273"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開発するドローンの基本仕様（ドローン本体の構造・性能、送信機やカメラの性能など）について、</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記載してください（記載方法は任意。仕様を示す関連資料があれば添付可。）</a:t>
            </a:r>
          </a:p>
        </p:txBody>
      </p:sp>
    </p:spTree>
    <p:extLst>
      <p:ext uri="{BB962C8B-B14F-4D97-AF65-F5344CB8AC3E}">
        <p14:creationId xmlns:p14="http://schemas.microsoft.com/office/powerpoint/2010/main" val="2650695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ja-JP" altLang="en-US" dirty="0"/>
              <a:t>９：開発するドローンの概要（詳細）</a:t>
            </a:r>
            <a:endParaRPr kumimoji="1" lang="ja-JP" altLang="en-US" dirty="0"/>
          </a:p>
        </p:txBody>
      </p:sp>
      <p:sp>
        <p:nvSpPr>
          <p:cNvPr id="6" name="Rectangle 3">
            <a:extLst>
              <a:ext uri="{FF2B5EF4-FFF2-40B4-BE49-F238E27FC236}">
                <a16:creationId xmlns:a16="http://schemas.microsoft.com/office/drawing/2014/main" id="{E2B54203-6ED3-E270-0995-E231419309D9}"/>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dirty="0">
                <a:solidFill>
                  <a:schemeClr val="tx1"/>
                </a:solidFill>
                <a:latin typeface="Arial" panose="020B0604020202020204" pitchFamily="34" charset="0"/>
                <a:ea typeface="ＭＳ Ｐゴシック" panose="020B0600070205080204" pitchFamily="50" charset="-128"/>
              </a:rPr>
              <a:t>安全性や信頼性を確保するため、募集要項</a:t>
            </a:r>
            <a:r>
              <a:rPr lang="en-US" altLang="ja-JP" sz="1200" dirty="0">
                <a:solidFill>
                  <a:schemeClr val="tx1"/>
                </a:solidFill>
                <a:latin typeface="Arial" panose="020B0604020202020204" pitchFamily="34" charset="0"/>
                <a:ea typeface="ＭＳ Ｐゴシック" panose="020B0600070205080204" pitchFamily="50" charset="-128"/>
              </a:rPr>
              <a:t>3(1)</a:t>
            </a:r>
            <a:r>
              <a:rPr lang="ja-JP" altLang="en-US" sz="1200" dirty="0">
                <a:solidFill>
                  <a:schemeClr val="tx1"/>
                </a:solidFill>
                <a:latin typeface="Arial" panose="020B0604020202020204" pitchFamily="34" charset="0"/>
                <a:ea typeface="ＭＳ Ｐゴシック" panose="020B0600070205080204" pitchFamily="50" charset="-128"/>
              </a:rPr>
              <a:t>の応募資格で求めている「第三者からのサイバーアタックに対するセキュリティや、データ漏洩リスクの対処など（セキュリティに関する必須要件）」に対する考え、開発プロジェクトのなかでの取組について詳細を記載してください。</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F443BDA7-0420-E072-5BE9-96613760C314}"/>
              </a:ext>
            </a:extLst>
          </p:cNvPr>
          <p:cNvSpPr/>
          <p:nvPr/>
        </p:nvSpPr>
        <p:spPr bwMode="auto">
          <a:xfrm>
            <a:off x="406400" y="1964261"/>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（記載方法は任意。セキュリティ対策を示す関連資料があれば添付可。 ）</a:t>
            </a:r>
          </a:p>
        </p:txBody>
      </p:sp>
      <p:sp>
        <p:nvSpPr>
          <p:cNvPr id="4" name="正方形/長方形 3">
            <a:extLst>
              <a:ext uri="{FF2B5EF4-FFF2-40B4-BE49-F238E27FC236}">
                <a16:creationId xmlns:a16="http://schemas.microsoft.com/office/drawing/2014/main" id="{DCCD35E1-D5B8-FCEF-0FE4-EC5D4762C5D4}"/>
              </a:ext>
            </a:extLst>
          </p:cNvPr>
          <p:cNvSpPr/>
          <p:nvPr/>
        </p:nvSpPr>
        <p:spPr bwMode="auto">
          <a:xfrm>
            <a:off x="6233652" y="186813"/>
            <a:ext cx="3256423"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540571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10</a:t>
            </a:r>
            <a:r>
              <a:rPr lang="ja-JP" altLang="en-US" dirty="0"/>
              <a:t>．開発項目の内容</a:t>
            </a:r>
            <a:endParaRPr kumimoji="1" lang="ja-JP" altLang="en-US" dirty="0"/>
          </a:p>
        </p:txBody>
      </p:sp>
      <p:sp>
        <p:nvSpPr>
          <p:cNvPr id="3" name="正方形/長方形 2">
            <a:extLst>
              <a:ext uri="{FF2B5EF4-FFF2-40B4-BE49-F238E27FC236}">
                <a16:creationId xmlns:a16="http://schemas.microsoft.com/office/drawing/2014/main" id="{73FF7A78-520C-ECD0-1E92-491B48729BFC}"/>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graphicFrame>
        <p:nvGraphicFramePr>
          <p:cNvPr id="4" name="表 4">
            <a:extLst>
              <a:ext uri="{FF2B5EF4-FFF2-40B4-BE49-F238E27FC236}">
                <a16:creationId xmlns:a16="http://schemas.microsoft.com/office/drawing/2014/main" id="{B0443A7C-DC14-BD3E-0CB2-2E9AD3FD88CE}"/>
              </a:ext>
            </a:extLst>
          </p:cNvPr>
          <p:cNvGraphicFramePr>
            <a:graphicFrameLocks noGrp="1"/>
          </p:cNvGraphicFramePr>
          <p:nvPr>
            <p:extLst>
              <p:ext uri="{D42A27DB-BD31-4B8C-83A1-F6EECF244321}">
                <p14:modId xmlns:p14="http://schemas.microsoft.com/office/powerpoint/2010/main" val="3211853267"/>
              </p:ext>
            </p:extLst>
          </p:nvPr>
        </p:nvGraphicFramePr>
        <p:xfrm>
          <a:off x="406400" y="1788106"/>
          <a:ext cx="9061452" cy="2295661"/>
        </p:xfrm>
        <a:graphic>
          <a:graphicData uri="http://schemas.openxmlformats.org/drawingml/2006/table">
            <a:tbl>
              <a:tblPr firstRow="1">
                <a:tableStyleId>{93296810-A885-4BE3-A3E7-6D5BEEA58F35}</a:tableStyleId>
              </a:tblPr>
              <a:tblGrid>
                <a:gridCol w="1166761">
                  <a:extLst>
                    <a:ext uri="{9D8B030D-6E8A-4147-A177-3AD203B41FA5}">
                      <a16:colId xmlns:a16="http://schemas.microsoft.com/office/drawing/2014/main" val="623334796"/>
                    </a:ext>
                  </a:extLst>
                </a:gridCol>
                <a:gridCol w="1853723">
                  <a:extLst>
                    <a:ext uri="{9D8B030D-6E8A-4147-A177-3AD203B41FA5}">
                      <a16:colId xmlns:a16="http://schemas.microsoft.com/office/drawing/2014/main" val="3353023838"/>
                    </a:ext>
                  </a:extLst>
                </a:gridCol>
                <a:gridCol w="2511800">
                  <a:extLst>
                    <a:ext uri="{9D8B030D-6E8A-4147-A177-3AD203B41FA5}">
                      <a16:colId xmlns:a16="http://schemas.microsoft.com/office/drawing/2014/main" val="2725955320"/>
                    </a:ext>
                  </a:extLst>
                </a:gridCol>
                <a:gridCol w="1160206">
                  <a:extLst>
                    <a:ext uri="{9D8B030D-6E8A-4147-A177-3AD203B41FA5}">
                      <a16:colId xmlns:a16="http://schemas.microsoft.com/office/drawing/2014/main" val="3700557750"/>
                    </a:ext>
                  </a:extLst>
                </a:gridCol>
                <a:gridCol w="1563329">
                  <a:extLst>
                    <a:ext uri="{9D8B030D-6E8A-4147-A177-3AD203B41FA5}">
                      <a16:colId xmlns:a16="http://schemas.microsoft.com/office/drawing/2014/main" val="3626198424"/>
                    </a:ext>
                  </a:extLst>
                </a:gridCol>
                <a:gridCol w="805633">
                  <a:extLst>
                    <a:ext uri="{9D8B030D-6E8A-4147-A177-3AD203B41FA5}">
                      <a16:colId xmlns:a16="http://schemas.microsoft.com/office/drawing/2014/main" val="2724749233"/>
                    </a:ext>
                  </a:extLst>
                </a:gridCol>
              </a:tblGrid>
              <a:tr h="350113">
                <a:tc>
                  <a:txBody>
                    <a:bodyPr/>
                    <a:lstStyle/>
                    <a:p>
                      <a:pPr algn="ctr"/>
                      <a:r>
                        <a:rPr kumimoji="1" lang="ja-JP" altLang="en-US" sz="1200" dirty="0"/>
                        <a:t>本事業で</a:t>
                      </a:r>
                      <a:endParaRPr kumimoji="1" lang="en-US" altLang="ja-JP" sz="1200" dirty="0"/>
                    </a:p>
                    <a:p>
                      <a:pPr algn="ctr"/>
                      <a:r>
                        <a:rPr kumimoji="1" lang="ja-JP" altLang="en-US" sz="1200" dirty="0"/>
                        <a:t>開発する項目</a:t>
                      </a:r>
                    </a:p>
                  </a:txBody>
                  <a:tcPr/>
                </a:tc>
                <a:tc>
                  <a:txBody>
                    <a:bodyPr/>
                    <a:lstStyle/>
                    <a:p>
                      <a:pPr algn="ctr"/>
                      <a:r>
                        <a:rPr kumimoji="1" lang="ja-JP" altLang="en-US" sz="1200" dirty="0"/>
                        <a:t>開発内容</a:t>
                      </a:r>
                    </a:p>
                  </a:txBody>
                  <a:tcPr/>
                </a:tc>
                <a:tc>
                  <a:txBody>
                    <a:bodyPr/>
                    <a:lstStyle/>
                    <a:p>
                      <a:pPr algn="ctr"/>
                      <a:r>
                        <a:rPr kumimoji="1" lang="ja-JP" altLang="en-US" sz="1200" dirty="0"/>
                        <a:t>開発の必要性</a:t>
                      </a:r>
                      <a:endParaRPr kumimoji="1" lang="en-US" altLang="ja-JP" sz="1200" dirty="0"/>
                    </a:p>
                  </a:txBody>
                  <a:tcPr/>
                </a:tc>
                <a:tc>
                  <a:txBody>
                    <a:bodyPr/>
                    <a:lstStyle/>
                    <a:p>
                      <a:pPr algn="ctr"/>
                      <a:r>
                        <a:rPr kumimoji="1" lang="ja-JP" altLang="en-US" sz="1200" dirty="0"/>
                        <a:t>開発予定期間</a:t>
                      </a:r>
                    </a:p>
                  </a:txBody>
                  <a:tcPr/>
                </a:tc>
                <a:tc>
                  <a:txBody>
                    <a:bodyPr/>
                    <a:lstStyle/>
                    <a:p>
                      <a:pPr algn="ctr"/>
                      <a:r>
                        <a:rPr kumimoji="1" lang="en-US" altLang="ja-JP" sz="1200" dirty="0"/>
                        <a:t>2025.2</a:t>
                      </a:r>
                      <a:r>
                        <a:rPr kumimoji="1" lang="ja-JP" altLang="en-US" sz="1200" dirty="0"/>
                        <a:t>時点の進捗</a:t>
                      </a:r>
                      <a:endParaRPr kumimoji="1" lang="en-US" altLang="ja-JP" sz="1200" dirty="0"/>
                    </a:p>
                  </a:txBody>
                  <a:tcPr/>
                </a:tc>
                <a:tc>
                  <a:txBody>
                    <a:bodyPr/>
                    <a:lstStyle/>
                    <a:p>
                      <a:pPr algn="ctr"/>
                      <a:r>
                        <a:rPr kumimoji="1" lang="ja-JP" altLang="en-US" sz="1200" dirty="0"/>
                        <a:t>各開発の概算費用</a:t>
                      </a:r>
                    </a:p>
                  </a:txBody>
                  <a:tcPr/>
                </a:tc>
                <a:extLst>
                  <a:ext uri="{0D108BD9-81ED-4DB2-BD59-A6C34878D82A}">
                    <a16:rowId xmlns:a16="http://schemas.microsoft.com/office/drawing/2014/main" val="2684267201"/>
                  </a:ext>
                </a:extLst>
              </a:tr>
              <a:tr h="283981">
                <a:tc>
                  <a:txBody>
                    <a:bodyPr/>
                    <a:lstStyle/>
                    <a:p>
                      <a:r>
                        <a:rPr kumimoji="1" lang="ja-JP" altLang="en-US" sz="1200" dirty="0">
                          <a:solidFill>
                            <a:srgbClr val="FF0000"/>
                          </a:solidFill>
                        </a:rPr>
                        <a:t>○</a:t>
                      </a:r>
                    </a:p>
                  </a:txBody>
                  <a:tcPr/>
                </a:tc>
                <a:tc>
                  <a:txBody>
                    <a:bodyPr/>
                    <a:lstStyle/>
                    <a:p>
                      <a:r>
                        <a:rPr kumimoji="1" lang="en-US" altLang="ja-JP" sz="1200" dirty="0">
                          <a:solidFill>
                            <a:srgbClr val="FF0000"/>
                          </a:solidFill>
                        </a:rPr>
                        <a:t>XX</a:t>
                      </a:r>
                      <a:r>
                        <a:rPr kumimoji="1" lang="ja-JP" altLang="en-US" sz="1200" dirty="0">
                          <a:solidFill>
                            <a:srgbClr val="FF0000"/>
                          </a:solidFill>
                        </a:rPr>
                        <a:t>に関する開発</a:t>
                      </a:r>
                    </a:p>
                  </a:txBody>
                  <a:tcPr/>
                </a:tc>
                <a:tc>
                  <a:txBody>
                    <a:bodyPr/>
                    <a:lstStyle/>
                    <a:p>
                      <a:r>
                        <a:rPr kumimoji="1" lang="ja-JP" altLang="en-US" sz="1200" dirty="0">
                          <a:solidFill>
                            <a:srgbClr val="FF0000"/>
                          </a:solidFill>
                        </a:rPr>
                        <a:t>ドローンに</a:t>
                      </a:r>
                      <a:r>
                        <a:rPr kumimoji="1" lang="en-US" altLang="ja-JP" sz="1200" dirty="0">
                          <a:solidFill>
                            <a:srgbClr val="FF0000"/>
                          </a:solidFill>
                        </a:rPr>
                        <a:t>XX</a:t>
                      </a:r>
                      <a:r>
                        <a:rPr kumimoji="1" lang="ja-JP" altLang="en-US" sz="1200" dirty="0">
                          <a:solidFill>
                            <a:srgbClr val="FF0000"/>
                          </a:solidFill>
                        </a:rPr>
                        <a:t>機能を実装するために必要なため</a:t>
                      </a:r>
                    </a:p>
                  </a:txBody>
                  <a:tcPr/>
                </a:tc>
                <a:tc>
                  <a:txBody>
                    <a:bodyPr/>
                    <a:lstStyle/>
                    <a:p>
                      <a:r>
                        <a:rPr kumimoji="1" lang="en-US" altLang="ja-JP" sz="1200" dirty="0">
                          <a:solidFill>
                            <a:srgbClr val="FF0000"/>
                          </a:solidFill>
                        </a:rPr>
                        <a:t>25.1</a:t>
                      </a:r>
                      <a:r>
                        <a:rPr kumimoji="1" lang="ja-JP" altLang="en-US" sz="1200" dirty="0">
                          <a:solidFill>
                            <a:srgbClr val="FF0000"/>
                          </a:solidFill>
                        </a:rPr>
                        <a:t>～</a:t>
                      </a:r>
                      <a:r>
                        <a:rPr kumimoji="1" lang="en-US" altLang="ja-JP" sz="1200" dirty="0">
                          <a:solidFill>
                            <a:srgbClr val="FF0000"/>
                          </a:solidFill>
                        </a:rPr>
                        <a:t>25.12</a:t>
                      </a:r>
                      <a:endParaRPr kumimoji="1" lang="ja-JP" altLang="en-US" sz="1200" dirty="0">
                        <a:solidFill>
                          <a:srgbClr val="FF0000"/>
                        </a:solidFill>
                      </a:endParaRPr>
                    </a:p>
                  </a:txBody>
                  <a:tcPr/>
                </a:tc>
                <a:tc>
                  <a:txBody>
                    <a:bodyPr/>
                    <a:lstStyle/>
                    <a:p>
                      <a:r>
                        <a:rPr kumimoji="1" lang="ja-JP" altLang="en-US" sz="1200" dirty="0">
                          <a:solidFill>
                            <a:srgbClr val="FF0000"/>
                          </a:solidFill>
                        </a:rPr>
                        <a:t>開発は完了見込み</a:t>
                      </a:r>
                    </a:p>
                  </a:txBody>
                  <a:tcPr/>
                </a:tc>
                <a:tc>
                  <a:txBody>
                    <a:bodyPr/>
                    <a:lstStyle/>
                    <a:p>
                      <a:r>
                        <a:rPr kumimoji="1" lang="en-US" altLang="ja-JP" sz="1200" dirty="0">
                          <a:solidFill>
                            <a:srgbClr val="FF0000"/>
                          </a:solidFill>
                        </a:rPr>
                        <a:t>800</a:t>
                      </a:r>
                      <a:r>
                        <a:rPr kumimoji="1" lang="ja-JP" altLang="en-US" sz="1200" dirty="0">
                          <a:solidFill>
                            <a:srgbClr val="FF0000"/>
                          </a:solidFill>
                        </a:rPr>
                        <a:t>万円</a:t>
                      </a:r>
                    </a:p>
                  </a:txBody>
                  <a:tcPr/>
                </a:tc>
                <a:extLst>
                  <a:ext uri="{0D108BD9-81ED-4DB2-BD59-A6C34878D82A}">
                    <a16:rowId xmlns:a16="http://schemas.microsoft.com/office/drawing/2014/main" val="3642148369"/>
                  </a:ext>
                </a:extLst>
              </a:tr>
              <a:tr h="283981">
                <a:tc>
                  <a:txBody>
                    <a:bodyPr/>
                    <a:lstStyle/>
                    <a:p>
                      <a:r>
                        <a:rPr kumimoji="1" lang="ja-JP" altLang="en-US" sz="1200" dirty="0">
                          <a:solidFill>
                            <a:srgbClr val="FF0000"/>
                          </a:solidFill>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に関する開発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既存の</a:t>
                      </a:r>
                      <a:r>
                        <a:rPr kumimoji="1" lang="en-US" altLang="ja-JP" sz="1200" dirty="0">
                          <a:solidFill>
                            <a:srgbClr val="FF0000"/>
                          </a:solidFill>
                        </a:rPr>
                        <a:t>XX</a:t>
                      </a:r>
                      <a:r>
                        <a:rPr kumimoji="1" lang="ja-JP" altLang="en-US" sz="1200" dirty="0">
                          <a:solidFill>
                            <a:srgbClr val="FF0000"/>
                          </a:solidFill>
                        </a:rPr>
                        <a:t>ドローンに実装済の</a:t>
                      </a:r>
                      <a:r>
                        <a:rPr kumimoji="1" lang="en-US" altLang="ja-JP" sz="1200" dirty="0">
                          <a:solidFill>
                            <a:srgbClr val="FF0000"/>
                          </a:solidFill>
                        </a:rPr>
                        <a:t>XX</a:t>
                      </a:r>
                      <a:r>
                        <a:rPr kumimoji="1" lang="ja-JP" altLang="en-US" sz="1200" dirty="0">
                          <a:solidFill>
                            <a:srgbClr val="FF0000"/>
                          </a:solidFill>
                        </a:rPr>
                        <a:t>の機能の精度を高め、今回開発するドローンの</a:t>
                      </a:r>
                      <a:r>
                        <a:rPr kumimoji="1" lang="en-US" altLang="ja-JP" sz="1200" dirty="0">
                          <a:solidFill>
                            <a:srgbClr val="FF0000"/>
                          </a:solidFill>
                        </a:rPr>
                        <a:t>XX</a:t>
                      </a:r>
                      <a:r>
                        <a:rPr kumimoji="1" lang="ja-JP" altLang="en-US" sz="1200" dirty="0">
                          <a:solidFill>
                            <a:srgbClr val="FF0000"/>
                          </a:solidFill>
                        </a:rPr>
                        <a:t>の課題を解決するため</a:t>
                      </a:r>
                    </a:p>
                  </a:txBody>
                  <a:tcPr/>
                </a:tc>
                <a:tc>
                  <a:txBody>
                    <a:bodyPr/>
                    <a:lstStyle/>
                    <a:p>
                      <a:r>
                        <a:rPr kumimoji="1" lang="en-US" altLang="ja-JP" sz="1200" dirty="0">
                          <a:solidFill>
                            <a:srgbClr val="FF0000"/>
                          </a:solidFill>
                        </a:rPr>
                        <a:t>25.8</a:t>
                      </a:r>
                      <a:r>
                        <a:rPr kumimoji="1" lang="ja-JP" altLang="en-US" sz="1200" dirty="0">
                          <a:solidFill>
                            <a:srgbClr val="FF0000"/>
                          </a:solidFill>
                        </a:rPr>
                        <a:t>～</a:t>
                      </a:r>
                      <a:r>
                        <a:rPr kumimoji="1" lang="en-US" altLang="ja-JP" sz="1200" dirty="0">
                          <a:solidFill>
                            <a:srgbClr val="FF0000"/>
                          </a:solidFill>
                        </a:rPr>
                        <a:t>26.7</a:t>
                      </a:r>
                      <a:endParaRPr kumimoji="1" lang="ja-JP" altLang="en-US" sz="1200" dirty="0">
                        <a:solidFill>
                          <a:srgbClr val="FF0000"/>
                        </a:solidFill>
                      </a:endParaRPr>
                    </a:p>
                  </a:txBody>
                  <a:tcPr/>
                </a:tc>
                <a:tc>
                  <a:txBody>
                    <a:bodyPr/>
                    <a:lstStyle/>
                    <a:p>
                      <a:r>
                        <a:rPr kumimoji="1" lang="en-US" altLang="ja-JP" sz="1200" dirty="0">
                          <a:solidFill>
                            <a:srgbClr val="FF0000"/>
                          </a:solidFill>
                        </a:rPr>
                        <a:t>XX</a:t>
                      </a:r>
                      <a:r>
                        <a:rPr kumimoji="1" lang="ja-JP" altLang="en-US" sz="1200" dirty="0">
                          <a:solidFill>
                            <a:srgbClr val="FF0000"/>
                          </a:solidFill>
                        </a:rPr>
                        <a:t>の部分までは開発は完了見込み</a:t>
                      </a:r>
                    </a:p>
                  </a:txBody>
                  <a:tcPr/>
                </a:tc>
                <a:tc>
                  <a:txBody>
                    <a:bodyPr/>
                    <a:lstStyle/>
                    <a:p>
                      <a:r>
                        <a:rPr kumimoji="1" lang="en-US" altLang="ja-JP" sz="1200" dirty="0">
                          <a:solidFill>
                            <a:srgbClr val="FF0000"/>
                          </a:solidFill>
                        </a:rPr>
                        <a:t>650</a:t>
                      </a:r>
                      <a:r>
                        <a:rPr kumimoji="1" lang="ja-JP" altLang="en-US" sz="1200" dirty="0">
                          <a:solidFill>
                            <a:srgbClr val="FF0000"/>
                          </a:solidFill>
                        </a:rPr>
                        <a:t>万円</a:t>
                      </a:r>
                    </a:p>
                  </a:txBody>
                  <a:tcPr/>
                </a:tc>
                <a:extLst>
                  <a:ext uri="{0D108BD9-81ED-4DB2-BD59-A6C34878D82A}">
                    <a16:rowId xmlns:a16="http://schemas.microsoft.com/office/drawing/2014/main" val="1975757080"/>
                  </a:ext>
                </a:extLst>
              </a:tr>
              <a:tr h="283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✕（独自実施）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に関する開発</a:t>
                      </a:r>
                    </a:p>
                  </a:txBody>
                  <a:tcPr/>
                </a:tc>
                <a:tc>
                  <a:txBody>
                    <a:bodyPr/>
                    <a:lstStyle/>
                    <a:p>
                      <a:r>
                        <a:rPr kumimoji="1" lang="en-US" altLang="ja-JP" sz="1200" dirty="0">
                          <a:solidFill>
                            <a:srgbClr val="FF0000"/>
                          </a:solidFill>
                        </a:rPr>
                        <a:t>XX</a:t>
                      </a:r>
                      <a:r>
                        <a:rPr kumimoji="1" lang="ja-JP" altLang="en-US" sz="1200" dirty="0">
                          <a:solidFill>
                            <a:srgbClr val="FF0000"/>
                          </a:solidFill>
                        </a:rPr>
                        <a:t>の特徴を有する材料で</a:t>
                      </a:r>
                      <a:r>
                        <a:rPr kumimoji="1" lang="en-US" altLang="ja-JP" sz="1200" dirty="0">
                          <a:solidFill>
                            <a:srgbClr val="FF0000"/>
                          </a:solidFill>
                        </a:rPr>
                        <a:t>XX</a:t>
                      </a:r>
                      <a:r>
                        <a:rPr kumimoji="1" lang="ja-JP" altLang="en-US" sz="1200" dirty="0">
                          <a:solidFill>
                            <a:srgbClr val="FF0000"/>
                          </a:solidFill>
                        </a:rPr>
                        <a:t>を開発し、ドローンの外装を</a:t>
                      </a:r>
                      <a:r>
                        <a:rPr kumimoji="1" lang="en-US" altLang="ja-JP" sz="1200" dirty="0">
                          <a:solidFill>
                            <a:srgbClr val="FF0000"/>
                          </a:solidFill>
                        </a:rPr>
                        <a:t>XX</a:t>
                      </a:r>
                      <a:r>
                        <a:rPr kumimoji="1" lang="ja-JP" altLang="en-US" sz="1200" dirty="0">
                          <a:solidFill>
                            <a:srgbClr val="FF0000"/>
                          </a:solidFill>
                        </a:rPr>
                        <a:t>にするため</a:t>
                      </a:r>
                    </a:p>
                  </a:txBody>
                  <a:tcPr/>
                </a:tc>
                <a:tc>
                  <a:txBody>
                    <a:bodyPr/>
                    <a:lstStyle/>
                    <a:p>
                      <a:r>
                        <a:rPr kumimoji="1" lang="en-US" altLang="ja-JP" sz="1200" dirty="0">
                          <a:solidFill>
                            <a:srgbClr val="FF0000"/>
                          </a:solidFill>
                        </a:rPr>
                        <a:t>25.10</a:t>
                      </a:r>
                      <a:r>
                        <a:rPr kumimoji="1" lang="ja-JP" altLang="en-US" sz="1200" dirty="0">
                          <a:solidFill>
                            <a:srgbClr val="FF0000"/>
                          </a:solidFill>
                        </a:rPr>
                        <a:t>～</a:t>
                      </a:r>
                      <a:r>
                        <a:rPr kumimoji="1" lang="en-US" altLang="ja-JP" sz="1200" dirty="0">
                          <a:solidFill>
                            <a:srgbClr val="FF0000"/>
                          </a:solidFill>
                        </a:rPr>
                        <a:t>26.5</a:t>
                      </a:r>
                      <a:endParaRPr kumimoji="1" lang="ja-JP" alt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の部分までは開発は完了見込み</a:t>
                      </a:r>
                    </a:p>
                  </a:txBody>
                  <a:tcPr/>
                </a:tc>
                <a:tc>
                  <a:txBody>
                    <a:bodyPr/>
                    <a:lstStyle/>
                    <a:p>
                      <a:r>
                        <a:rPr kumimoji="1" lang="en-US" altLang="ja-JP" sz="1200" dirty="0">
                          <a:solidFill>
                            <a:srgbClr val="FF0000"/>
                          </a:solidFill>
                        </a:rPr>
                        <a:t>200</a:t>
                      </a:r>
                      <a:r>
                        <a:rPr kumimoji="1" lang="ja-JP" altLang="en-US" sz="1200" dirty="0">
                          <a:solidFill>
                            <a:srgbClr val="FF0000"/>
                          </a:solidFill>
                        </a:rPr>
                        <a:t>万円</a:t>
                      </a:r>
                    </a:p>
                  </a:txBody>
                  <a:tcPr/>
                </a:tc>
                <a:extLst>
                  <a:ext uri="{0D108BD9-81ED-4DB2-BD59-A6C34878D82A}">
                    <a16:rowId xmlns:a16="http://schemas.microsoft.com/office/drawing/2014/main" val="1294338085"/>
                  </a:ext>
                </a:extLst>
              </a:tr>
              <a:tr h="283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rgbClr val="FF0000"/>
                        </a:solidFill>
                      </a:endParaRPr>
                    </a:p>
                  </a:txBody>
                  <a:tcPr/>
                </a:tc>
                <a:tc>
                  <a:txBody>
                    <a:bodyPr/>
                    <a:lstStyle/>
                    <a:p>
                      <a:endParaRPr kumimoji="1" lang="ja-JP" altLang="en-US" sz="1200">
                        <a:solidFill>
                          <a:srgbClr val="FF0000"/>
                        </a:solidFill>
                      </a:endParaRPr>
                    </a:p>
                  </a:txBody>
                  <a:tcPr/>
                </a:tc>
                <a:tc>
                  <a:txBody>
                    <a:bodyPr/>
                    <a:lstStyle/>
                    <a:p>
                      <a:endParaRPr kumimoji="1" lang="ja-JP" altLang="en-US" sz="1200" dirty="0">
                        <a:solidFill>
                          <a:srgbClr val="FF0000"/>
                        </a:solidFill>
                      </a:endParaRPr>
                    </a:p>
                  </a:txBody>
                  <a:tcPr/>
                </a:tc>
                <a:tc>
                  <a:txBody>
                    <a:bodyPr/>
                    <a:lstStyle/>
                    <a:p>
                      <a:endParaRPr kumimoji="1" lang="ja-JP" altLang="en-US" sz="1200">
                        <a:solidFill>
                          <a:srgbClr val="FF0000"/>
                        </a:solidFill>
                      </a:endParaRPr>
                    </a:p>
                  </a:txBody>
                  <a:tcPr/>
                </a:tc>
                <a:tc>
                  <a:txBody>
                    <a:bodyPr/>
                    <a:lstStyle/>
                    <a:p>
                      <a:endParaRPr kumimoji="1" lang="ja-JP" altLang="en-US" sz="1200" dirty="0">
                        <a:solidFill>
                          <a:srgbClr val="FF0000"/>
                        </a:solidFill>
                      </a:endParaRPr>
                    </a:p>
                  </a:txBody>
                  <a:tcPr/>
                </a:tc>
                <a:extLst>
                  <a:ext uri="{0D108BD9-81ED-4DB2-BD59-A6C34878D82A}">
                    <a16:rowId xmlns:a16="http://schemas.microsoft.com/office/drawing/2014/main" val="3431466733"/>
                  </a:ext>
                </a:extLst>
              </a:tr>
            </a:tbl>
          </a:graphicData>
        </a:graphic>
      </p:graphicFrame>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ドローンについて、実用化までに必要な開発項目を記載してください。なお、本事業の支援を得て開発を希望する項目だけでなく、提案者負担で開発を予定している項目も含め、現在想定しているすべての開発項目について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86771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10</a:t>
            </a:r>
            <a:r>
              <a:rPr lang="ja-JP" altLang="en-US" dirty="0"/>
              <a:t>．開発項目の内容（詳細）</a:t>
            </a:r>
            <a:endParaRPr kumimoji="1" lang="ja-JP" altLang="en-US" dirty="0"/>
          </a:p>
        </p:txBody>
      </p:sp>
      <p:sp>
        <p:nvSpPr>
          <p:cNvPr id="3" name="正方形/長方形 2">
            <a:extLst>
              <a:ext uri="{FF2B5EF4-FFF2-40B4-BE49-F238E27FC236}">
                <a16:creationId xmlns:a16="http://schemas.microsoft.com/office/drawing/2014/main" id="{73FF7A78-520C-ECD0-1E92-491B48729BFC}"/>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
        <p:nvSpPr>
          <p:cNvPr id="6" name="Rectangle 3">
            <a:extLst>
              <a:ext uri="{FF2B5EF4-FFF2-40B4-BE49-F238E27FC236}">
                <a16:creationId xmlns:a16="http://schemas.microsoft.com/office/drawing/2014/main" id="{E2B54203-6ED3-E270-0995-E231419309D9}"/>
              </a:ext>
            </a:extLst>
          </p:cNvPr>
          <p:cNvSpPr txBox="1">
            <a:spLocks noChangeArrowheads="1"/>
          </p:cNvSpPr>
          <p:nvPr/>
        </p:nvSpPr>
        <p:spPr bwMode="auto">
          <a:xfrm>
            <a:off x="419100" y="1321733"/>
            <a:ext cx="9064625"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任意</a:t>
            </a: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前頁で記載した開発項目の詳細を記載してください。</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F443BDA7-0420-E072-5BE9-96613760C314}"/>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（開発項目の詳細に関する記載は任意）</a:t>
            </a:r>
          </a:p>
        </p:txBody>
      </p:sp>
    </p:spTree>
    <p:extLst>
      <p:ext uri="{BB962C8B-B14F-4D97-AF65-F5344CB8AC3E}">
        <p14:creationId xmlns:p14="http://schemas.microsoft.com/office/powerpoint/2010/main" val="2762117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11</a:t>
            </a:r>
            <a:r>
              <a:rPr lang="ja-JP" altLang="en-US" dirty="0"/>
              <a:t>．性能・動作検証の内容</a:t>
            </a:r>
            <a:endParaRPr kumimoji="1" lang="ja-JP" altLang="en-US" dirty="0"/>
          </a:p>
        </p:txBody>
      </p:sp>
      <p:sp>
        <p:nvSpPr>
          <p:cNvPr id="6" name="Rectangle 3">
            <a:extLst>
              <a:ext uri="{FF2B5EF4-FFF2-40B4-BE49-F238E27FC236}">
                <a16:creationId xmlns:a16="http://schemas.microsoft.com/office/drawing/2014/main" id="{E2B54203-6ED3-E270-0995-E231419309D9}"/>
              </a:ext>
            </a:extLst>
          </p:cNvPr>
          <p:cNvSpPr txBox="1">
            <a:spLocks noChangeArrowheads="1"/>
          </p:cNvSpPr>
          <p:nvPr/>
        </p:nvSpPr>
        <p:spPr bwMode="auto">
          <a:xfrm>
            <a:off x="419100" y="1321733"/>
            <a:ext cx="9324668"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kern="0" dirty="0">
                <a:solidFill>
                  <a:schemeClr val="tx1"/>
                </a:solidFill>
              </a:rPr>
              <a:t>本事業を通じて開発するドローンについて、どのように試作機の性能・動作検証を実施する予定か（実施することを希望するか）、記載してください。</a:t>
            </a:r>
            <a:endParaRPr lang="en-US" altLang="ja-JP" sz="1200" dirty="0">
              <a:solidFill>
                <a:schemeClr val="tx1"/>
              </a:solidFill>
              <a:latin typeface="Arial" panose="020B0604020202020204" pitchFamily="34" charset="0"/>
              <a:ea typeface="ＭＳ Ｐゴシック" panose="020B0600070205080204" pitchFamily="50" charset="-128"/>
            </a:endParaRPr>
          </a:p>
        </p:txBody>
      </p:sp>
      <p:graphicFrame>
        <p:nvGraphicFramePr>
          <p:cNvPr id="4" name="表 3">
            <a:extLst>
              <a:ext uri="{FF2B5EF4-FFF2-40B4-BE49-F238E27FC236}">
                <a16:creationId xmlns:a16="http://schemas.microsoft.com/office/drawing/2014/main" id="{F9B4B6BC-41D9-3B16-D1BB-31E10996219C}"/>
              </a:ext>
            </a:extLst>
          </p:cNvPr>
          <p:cNvGraphicFramePr>
            <a:graphicFrameLocks noGrp="1"/>
          </p:cNvGraphicFramePr>
          <p:nvPr>
            <p:extLst>
              <p:ext uri="{D42A27DB-BD31-4B8C-83A1-F6EECF244321}">
                <p14:modId xmlns:p14="http://schemas.microsoft.com/office/powerpoint/2010/main" val="2427476160"/>
              </p:ext>
            </p:extLst>
          </p:nvPr>
        </p:nvGraphicFramePr>
        <p:xfrm>
          <a:off x="415365" y="1798533"/>
          <a:ext cx="9077325" cy="2271267"/>
        </p:xfrm>
        <a:graphic>
          <a:graphicData uri="http://schemas.openxmlformats.org/drawingml/2006/table">
            <a:tbl>
              <a:tblPr firstRow="1" bandRow="1">
                <a:tableStyleId>{5DA37D80-6434-44D0-A028-1B22A696006F}</a:tableStyleId>
              </a:tblPr>
              <a:tblGrid>
                <a:gridCol w="1423267">
                  <a:extLst>
                    <a:ext uri="{9D8B030D-6E8A-4147-A177-3AD203B41FA5}">
                      <a16:colId xmlns:a16="http://schemas.microsoft.com/office/drawing/2014/main" val="272508915"/>
                    </a:ext>
                  </a:extLst>
                </a:gridCol>
                <a:gridCol w="7654058">
                  <a:extLst>
                    <a:ext uri="{9D8B030D-6E8A-4147-A177-3AD203B41FA5}">
                      <a16:colId xmlns:a16="http://schemas.microsoft.com/office/drawing/2014/main" val="2666370197"/>
                    </a:ext>
                  </a:extLst>
                </a:gridCol>
              </a:tblGrid>
              <a:tr h="1092151">
                <a:tc>
                  <a:txBody>
                    <a:bodyPr/>
                    <a:lstStyle/>
                    <a:p>
                      <a:r>
                        <a:rPr kumimoji="1" lang="ja-JP" altLang="en-US" sz="1400" b="1" dirty="0">
                          <a:latin typeface="Arial" panose="020B0604020202020204" pitchFamily="34" charset="0"/>
                          <a:ea typeface="ＭＳ Ｐゴシック" panose="020B0600070205080204" pitchFamily="50" charset="-128"/>
                        </a:rPr>
                        <a:t>①検証内容</a:t>
                      </a:r>
                    </a:p>
                  </a:txBody>
                  <a:tcPr anchor="ctr">
                    <a:lnL w="0" cap="flat" cmpd="sng" algn="ctr">
                      <a:solidFill>
                        <a:schemeClr val="accent2">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fontAlgn="auto" latinLnBrk="0" hangingPunct="1">
                        <a:lnSpc>
                          <a:spcPct val="100000"/>
                        </a:lnSpc>
                        <a:spcBef>
                          <a:spcPts val="0"/>
                        </a:spcBef>
                        <a:spcAft>
                          <a:spcPct val="50000"/>
                        </a:spcAft>
                        <a:buClrTx/>
                        <a:buSzTx/>
                        <a:buFont typeface="Wingdings" panose="05000000000000000000" pitchFamily="2" charset="2"/>
                        <a:buChar char="l"/>
                        <a:tabLst/>
                        <a:defRPr/>
                      </a:pPr>
                      <a:r>
                        <a:rPr kumimoji="1" lang="ja-JP" altLang="en-US" sz="1100" b="0" dirty="0">
                          <a:solidFill>
                            <a:srgbClr val="E60000"/>
                          </a:solidFill>
                          <a:latin typeface="Arial" panose="020B0604020202020204" pitchFamily="34" charset="0"/>
                          <a:ea typeface="ＭＳ Ｐゴシック" panose="020B0600070205080204" pitchFamily="50" charset="-128"/>
                        </a:rPr>
                        <a:t>本プロジェクトで開発するドローンの特徴である「</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機能」が計画通りの性能を発揮するか検証する予定。</a:t>
                      </a:r>
                      <a:endParaRPr kumimoji="1" lang="en-US" altLang="ja-JP" sz="1100" b="0" dirty="0">
                        <a:solidFill>
                          <a:srgbClr val="E60000"/>
                        </a:solidFill>
                        <a:latin typeface="Arial" panose="020B0604020202020204" pitchFamily="34" charset="0"/>
                        <a:ea typeface="ＭＳ Ｐゴシック" panose="020B0600070205080204" pitchFamily="50" charset="-128"/>
                      </a:endParaRPr>
                    </a:p>
                    <a:p>
                      <a:pPr marL="354013" marR="0" lvl="0" indent="-177800" algn="l" defTabSz="914400" rtl="0" eaLnBrk="1" fontAlgn="auto" latinLnBrk="0" hangingPunct="1">
                        <a:lnSpc>
                          <a:spcPct val="100000"/>
                        </a:lnSpc>
                        <a:spcBef>
                          <a:spcPts val="0"/>
                        </a:spcBef>
                        <a:spcAft>
                          <a:spcPct val="50000"/>
                        </a:spcAft>
                        <a:buClrTx/>
                        <a:buSzTx/>
                        <a:buFont typeface="Wingdings" panose="05000000000000000000" pitchFamily="2" charset="2"/>
                        <a:buChar char="Ø"/>
                        <a:tabLst/>
                        <a:defRPr/>
                      </a:pPr>
                      <a:r>
                        <a:rPr kumimoji="1" lang="ja-JP" altLang="en-US" sz="1100" b="0" dirty="0">
                          <a:solidFill>
                            <a:srgbClr val="E60000"/>
                          </a:solidFill>
                          <a:latin typeface="Arial" panose="020B0604020202020204" pitchFamily="34" charset="0"/>
                          <a:ea typeface="ＭＳ Ｐゴシック" panose="020B0600070205080204" pitchFamily="50" charset="-128"/>
                        </a:rPr>
                        <a:t>　計画のなかで見込んでいる性能 ： </a:t>
                      </a:r>
                      <a:r>
                        <a:rPr kumimoji="1" lang="en-US" altLang="ja-JP" sz="1100" b="0" dirty="0">
                          <a:solidFill>
                            <a:srgbClr val="E60000"/>
                          </a:solidFill>
                          <a:latin typeface="Arial" panose="020B0604020202020204" pitchFamily="34" charset="0"/>
                          <a:ea typeface="ＭＳ Ｐゴシック" panose="020B0600070205080204" pitchFamily="50" charset="-128"/>
                        </a:rPr>
                        <a:t>XX</a:t>
                      </a:r>
                    </a:p>
                  </a:txBody>
                  <a:tcPr>
                    <a:lnL w="3188" cap="flat" cmpd="sng" algn="ctr">
                      <a:solidFill>
                        <a:srgbClr val="5A5A5A"/>
                      </a:solidFill>
                      <a:prstDash val="solid"/>
                      <a:round/>
                      <a:headEnd type="none" w="med" len="med"/>
                      <a:tailEnd type="none" w="med" len="med"/>
                    </a:lnL>
                    <a:lnR w="0" cap="flat" cmpd="sng" algn="ctr">
                      <a:solidFill>
                        <a:schemeClr val="accent2">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08428933"/>
                  </a:ext>
                </a:extLst>
              </a:tr>
              <a:tr h="1179116">
                <a:tc>
                  <a:txBody>
                    <a:bodyPr/>
                    <a:lstStyle/>
                    <a:p>
                      <a:r>
                        <a:rPr kumimoji="1" lang="ja-JP" altLang="en-US" sz="1400" b="1" dirty="0">
                          <a:latin typeface="Arial" panose="020B0604020202020204" pitchFamily="34" charset="0"/>
                          <a:ea typeface="ＭＳ Ｐゴシック" panose="020B0600070205080204" pitchFamily="50" charset="-128"/>
                        </a:rPr>
                        <a:t>②検証方法</a:t>
                      </a:r>
                    </a:p>
                  </a:txBody>
                  <a:tcPr anchor="ctr">
                    <a:lnL w="0" cap="flat" cmpd="sng" algn="ctr">
                      <a:solidFill>
                        <a:schemeClr val="accent2">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spcAft>
                          <a:spcPct val="50000"/>
                        </a:spcAft>
                        <a:buFont typeface="Wingdings" panose="05000000000000000000" pitchFamily="2" charset="2"/>
                        <a:buNone/>
                      </a:pPr>
                      <a:r>
                        <a:rPr kumimoji="1" lang="ja-JP" altLang="en-US" sz="1100" dirty="0">
                          <a:solidFill>
                            <a:srgbClr val="E60000"/>
                          </a:solidFill>
                          <a:latin typeface="Arial" panose="020B0604020202020204" pitchFamily="34" charset="0"/>
                          <a:ea typeface="ＭＳ Ｐゴシック" panose="020B0600070205080204" pitchFamily="50" charset="-128"/>
                        </a:rPr>
                        <a:t>具体的な検証方法としては以下を想定している。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indent="-285750">
                        <a:spcAft>
                          <a:spcPct val="50000"/>
                        </a:spcAft>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本ドローンのユースケースとして想定している屋外の</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の環境のなかで、</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を</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することができるか検証</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indent="-285750">
                        <a:spcAft>
                          <a:spcPct val="50000"/>
                        </a:spcAft>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ドローンが運搬する</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の重さを変え、各</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回繰り返し動作を行い、</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や</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の点に不具合が生じないか検証</a:t>
                      </a:r>
                      <a:endParaRPr kumimoji="1" lang="en-US" altLang="ja-JP" sz="1100" dirty="0">
                        <a:solidFill>
                          <a:srgbClr val="E60000"/>
                        </a:solidFill>
                        <a:latin typeface="Arial" panose="020B0604020202020204" pitchFamily="34" charset="0"/>
                        <a:ea typeface="ＭＳ Ｐゴシック" panose="020B0600070205080204" pitchFamily="50" charset="-128"/>
                      </a:endParaRPr>
                    </a:p>
                  </a:txBody>
                  <a:tcPr>
                    <a:lnL w="3188" cap="flat" cmpd="sng" algn="ctr">
                      <a:solidFill>
                        <a:srgbClr val="5A5A5A"/>
                      </a:solidFill>
                      <a:prstDash val="solid"/>
                      <a:round/>
                      <a:headEnd type="none" w="med" len="med"/>
                      <a:tailEnd type="none" w="med" len="med"/>
                    </a:lnL>
                    <a:lnR w="0" cap="flat" cmpd="sng" algn="ctr">
                      <a:solidFill>
                        <a:schemeClr val="accent2">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75388675"/>
                  </a:ext>
                </a:extLst>
              </a:tr>
            </a:tbl>
          </a:graphicData>
        </a:graphic>
      </p:graphicFrame>
      <p:sp>
        <p:nvSpPr>
          <p:cNvPr id="5" name="正方形/長方形 4">
            <a:extLst>
              <a:ext uri="{FF2B5EF4-FFF2-40B4-BE49-F238E27FC236}">
                <a16:creationId xmlns:a16="http://schemas.microsoft.com/office/drawing/2014/main" id="{5DA5BDB2-BB26-EBD3-C466-3428BCDC943B}"/>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3178743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12</a:t>
            </a:r>
            <a:r>
              <a:rPr lang="ja-JP" altLang="en-US" dirty="0"/>
              <a:t>．開発プロジェクトの実施体制</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本事業を通じて取り組む開発プロジェクトの実施体制（外部協力先を含む）を記載してください。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96F28592-E2BA-A553-383A-896A2D5022C8}"/>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次の点について記載し、わかりやすく図示してください。</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何名体制で開発プロジェクトを実施するのか</a:t>
            </a:r>
            <a:endParaRPr lang="en-US" altLang="ja-JP" sz="1100" dirty="0">
              <a:solidFill>
                <a:srgbClr val="FF0000"/>
              </a:solidFill>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事務局との連絡窓口は誰が担うのか</a:t>
            </a:r>
            <a:endParaRPr lang="en-US" altLang="ja-JP" sz="1100" dirty="0">
              <a:solidFill>
                <a:srgbClr val="FF0000"/>
              </a:solidFill>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kumimoji="1" lang="ja-JP" altLang="en-US" sz="1100" b="0" i="0" u="none" strike="noStrike" cap="none" normalizeH="0" baseline="0" dirty="0">
                <a:ln>
                  <a:noFill/>
                </a:ln>
                <a:solidFill>
                  <a:srgbClr val="FF0000"/>
                </a:solidFill>
                <a:effectLst/>
                <a:latin typeface="Arial" charset="0"/>
                <a:ea typeface="ＭＳ Ｐゴシック" charset="-128"/>
              </a:rPr>
              <a:t>開発メンバーの役職、担当役割、過去の実績（開発に必要な知識・スキルを有することを示す情報）</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社外の協力先（再委託先）の有無、協力先の担当役割</a:t>
            </a:r>
            <a:endParaRPr kumimoji="1" lang="ja-JP" altLang="en-US" sz="1100" b="0" i="0" u="none" strike="noStrike" cap="none" normalizeH="0" baseline="0" dirty="0">
              <a:ln>
                <a:noFill/>
              </a:ln>
              <a:solidFill>
                <a:srgbClr val="FF0000"/>
              </a:solidFill>
              <a:effectLst/>
              <a:latin typeface="Arial" charset="0"/>
              <a:ea typeface="ＭＳ Ｐゴシック" charset="-128"/>
            </a:endParaRPr>
          </a:p>
        </p:txBody>
      </p:sp>
      <p:sp>
        <p:nvSpPr>
          <p:cNvPr id="4" name="正方形/長方形 3">
            <a:extLst>
              <a:ext uri="{FF2B5EF4-FFF2-40B4-BE49-F238E27FC236}">
                <a16:creationId xmlns:a16="http://schemas.microsoft.com/office/drawing/2014/main" id="{F0710980-8A90-AA83-7E3C-80DE2AF8071F}"/>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102230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13</a:t>
            </a:r>
            <a:r>
              <a:rPr lang="ja-JP" altLang="en-US" dirty="0"/>
              <a:t>．開発プロジェクトの実施スケジュール</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本事業を通じて取り組む開発プロジェクトの実施スケジュール（</a:t>
            </a:r>
            <a:r>
              <a:rPr lang="en-US" altLang="ja-JP" sz="1200" kern="0" dirty="0">
                <a:solidFill>
                  <a:schemeClr val="tx1"/>
                </a:solidFill>
              </a:rPr>
              <a:t>2025.7</a:t>
            </a:r>
            <a:r>
              <a:rPr lang="ja-JP" altLang="en-US" sz="1200" kern="0" dirty="0">
                <a:solidFill>
                  <a:schemeClr val="tx1"/>
                </a:solidFill>
              </a:rPr>
              <a:t>～</a:t>
            </a:r>
            <a:r>
              <a:rPr lang="en-US" altLang="ja-JP" sz="1200" kern="0" dirty="0">
                <a:solidFill>
                  <a:schemeClr val="tx1"/>
                </a:solidFill>
              </a:rPr>
              <a:t>2026.2</a:t>
            </a:r>
            <a:r>
              <a:rPr lang="ja-JP" altLang="en-US" sz="1200" kern="0" dirty="0">
                <a:solidFill>
                  <a:schemeClr val="tx1"/>
                </a:solidFill>
              </a:rPr>
              <a:t>）を、</a:t>
            </a:r>
            <a:r>
              <a:rPr lang="ja-JP" altLang="en-US" sz="1200" u="sng" kern="0" dirty="0">
                <a:solidFill>
                  <a:schemeClr val="tx1"/>
                </a:solidFill>
              </a:rPr>
              <a:t>週次あるいは半月単位</a:t>
            </a:r>
            <a:r>
              <a:rPr lang="ja-JP" altLang="en-US" sz="1200" kern="0" dirty="0">
                <a:solidFill>
                  <a:schemeClr val="tx1"/>
                </a:solidFill>
              </a:rPr>
              <a:t>で記載してください。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96F28592-E2BA-A553-383A-896A2D5022C8}"/>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開発項目ごとに具体的かつ詳細な実施スケジュールを記載してください。</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また、本事業では、定例の進捗確認会議とは別に、中間報告会は</a:t>
            </a:r>
            <a:r>
              <a:rPr lang="en-US" altLang="ja-JP" sz="1100" dirty="0">
                <a:solidFill>
                  <a:srgbClr val="FF0000"/>
                </a:solidFill>
              </a:rPr>
              <a:t>11</a:t>
            </a:r>
            <a:r>
              <a:rPr lang="ja-JP" altLang="en-US" sz="1100" dirty="0">
                <a:solidFill>
                  <a:srgbClr val="FF0000"/>
                </a:solidFill>
              </a:rPr>
              <a:t>月上旬、</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成果報告会は</a:t>
            </a:r>
            <a:r>
              <a:rPr lang="en-US" altLang="ja-JP" sz="1100" dirty="0">
                <a:solidFill>
                  <a:srgbClr val="FF0000"/>
                </a:solidFill>
              </a:rPr>
              <a:t>2026</a:t>
            </a:r>
            <a:r>
              <a:rPr lang="ja-JP" altLang="en-US" sz="1100" dirty="0">
                <a:solidFill>
                  <a:srgbClr val="FF0000"/>
                </a:solidFill>
              </a:rPr>
              <a:t>年</a:t>
            </a:r>
            <a:r>
              <a:rPr lang="en-US" altLang="ja-JP" sz="1100" dirty="0">
                <a:solidFill>
                  <a:srgbClr val="FF0000"/>
                </a:solidFill>
              </a:rPr>
              <a:t>2</a:t>
            </a:r>
            <a:r>
              <a:rPr lang="ja-JP" altLang="en-US" sz="1100" dirty="0">
                <a:solidFill>
                  <a:srgbClr val="FF0000"/>
                </a:solidFill>
              </a:rPr>
              <a:t>月下旬に開催を予定しています。</a:t>
            </a:r>
            <a:endParaRPr kumimoji="1" lang="ja-JP" altLang="en-US" sz="1100" b="0" i="0" u="none" strike="noStrike" cap="none" normalizeH="0" baseline="0" dirty="0">
              <a:ln>
                <a:noFill/>
              </a:ln>
              <a:solidFill>
                <a:srgbClr val="FF0000"/>
              </a:solidFill>
              <a:effectLst/>
              <a:latin typeface="Arial" charset="0"/>
              <a:ea typeface="ＭＳ Ｐゴシック" charset="-128"/>
            </a:endParaRPr>
          </a:p>
        </p:txBody>
      </p:sp>
      <p:sp>
        <p:nvSpPr>
          <p:cNvPr id="4" name="正方形/長方形 3">
            <a:extLst>
              <a:ext uri="{FF2B5EF4-FFF2-40B4-BE49-F238E27FC236}">
                <a16:creationId xmlns:a16="http://schemas.microsoft.com/office/drawing/2014/main" id="{12F0F291-04D7-73C1-9031-1C23079B4B98}"/>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004244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14</a:t>
            </a:r>
            <a:r>
              <a:rPr lang="ja-JP" altLang="en-US" dirty="0"/>
              <a:t>．開発プロジェクトの経費</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tabLst>
                <a:tab pos="4030663" algn="l"/>
              </a:tabLst>
            </a:pPr>
            <a:r>
              <a:rPr lang="ja-JP" altLang="en-US" sz="1200" kern="0" dirty="0">
                <a:solidFill>
                  <a:schemeClr val="tx1"/>
                </a:solidFill>
              </a:rPr>
              <a:t>本事業を通じて取り組む開発プロジェクトに要する経費について、</a:t>
            </a:r>
            <a:r>
              <a:rPr lang="ja-JP" altLang="en-US" sz="1200" u="sng" kern="0" dirty="0">
                <a:solidFill>
                  <a:schemeClr val="tx1"/>
                </a:solidFill>
              </a:rPr>
              <a:t>募集要項の別紙１の項目に即して</a:t>
            </a:r>
            <a:r>
              <a:rPr lang="ja-JP" altLang="en-US" sz="1200" kern="0" dirty="0">
                <a:solidFill>
                  <a:schemeClr val="tx1"/>
                </a:solidFill>
              </a:rPr>
              <a:t>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graphicFrame>
        <p:nvGraphicFramePr>
          <p:cNvPr id="7" name="表 7">
            <a:extLst>
              <a:ext uri="{FF2B5EF4-FFF2-40B4-BE49-F238E27FC236}">
                <a16:creationId xmlns:a16="http://schemas.microsoft.com/office/drawing/2014/main" id="{9C9B3F1B-BA41-A134-F86D-70F405043F2E}"/>
              </a:ext>
            </a:extLst>
          </p:cNvPr>
          <p:cNvGraphicFramePr>
            <a:graphicFrameLocks noGrp="1"/>
          </p:cNvGraphicFramePr>
          <p:nvPr>
            <p:extLst>
              <p:ext uri="{D42A27DB-BD31-4B8C-83A1-F6EECF244321}">
                <p14:modId xmlns:p14="http://schemas.microsoft.com/office/powerpoint/2010/main" val="3777079934"/>
              </p:ext>
            </p:extLst>
          </p:nvPr>
        </p:nvGraphicFramePr>
        <p:xfrm>
          <a:off x="406399" y="1586715"/>
          <a:ext cx="9026391" cy="379738"/>
        </p:xfrm>
        <a:graphic>
          <a:graphicData uri="http://schemas.openxmlformats.org/drawingml/2006/table">
            <a:tbl>
              <a:tblPr firstCol="1">
                <a:tableStyleId>{93296810-A885-4BE3-A3E7-6D5BEEA58F35}</a:tableStyleId>
              </a:tblPr>
              <a:tblGrid>
                <a:gridCol w="2208982">
                  <a:extLst>
                    <a:ext uri="{9D8B030D-6E8A-4147-A177-3AD203B41FA5}">
                      <a16:colId xmlns:a16="http://schemas.microsoft.com/office/drawing/2014/main" val="1588512856"/>
                    </a:ext>
                  </a:extLst>
                </a:gridCol>
                <a:gridCol w="6817409">
                  <a:extLst>
                    <a:ext uri="{9D8B030D-6E8A-4147-A177-3AD203B41FA5}">
                      <a16:colId xmlns:a16="http://schemas.microsoft.com/office/drawing/2014/main" val="3280599827"/>
                    </a:ext>
                  </a:extLst>
                </a:gridCol>
              </a:tblGrid>
              <a:tr h="37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総額　・・・　税込（万円）</a:t>
                      </a:r>
                    </a:p>
                  </a:txBody>
                  <a:tcPr anchor="ctr"/>
                </a:tc>
                <a:tc>
                  <a:txBody>
                    <a:bodyPr/>
                    <a:lstStyle/>
                    <a:p>
                      <a:endParaRPr kumimoji="1" lang="ja-JP" altLang="en-US" sz="1200" dirty="0"/>
                    </a:p>
                  </a:txBody>
                  <a:tcPr anchor="ctr"/>
                </a:tc>
                <a:extLst>
                  <a:ext uri="{0D108BD9-81ED-4DB2-BD59-A6C34878D82A}">
                    <a16:rowId xmlns:a16="http://schemas.microsoft.com/office/drawing/2014/main" val="3791167940"/>
                  </a:ext>
                </a:extLst>
              </a:tr>
            </a:tbl>
          </a:graphicData>
        </a:graphic>
      </p:graphicFrame>
      <p:graphicFrame>
        <p:nvGraphicFramePr>
          <p:cNvPr id="8" name="表 8">
            <a:extLst>
              <a:ext uri="{FF2B5EF4-FFF2-40B4-BE49-F238E27FC236}">
                <a16:creationId xmlns:a16="http://schemas.microsoft.com/office/drawing/2014/main" id="{8E02E905-7322-95A5-D088-618C60F60A82}"/>
              </a:ext>
            </a:extLst>
          </p:cNvPr>
          <p:cNvGraphicFramePr>
            <a:graphicFrameLocks noGrp="1"/>
          </p:cNvGraphicFramePr>
          <p:nvPr>
            <p:extLst>
              <p:ext uri="{D42A27DB-BD31-4B8C-83A1-F6EECF244321}">
                <p14:modId xmlns:p14="http://schemas.microsoft.com/office/powerpoint/2010/main" val="1763837504"/>
              </p:ext>
            </p:extLst>
          </p:nvPr>
        </p:nvGraphicFramePr>
        <p:xfrm>
          <a:off x="419100" y="2164451"/>
          <a:ext cx="4113571" cy="3017520"/>
        </p:xfrm>
        <a:graphic>
          <a:graphicData uri="http://schemas.openxmlformats.org/drawingml/2006/table">
            <a:tbl>
              <a:tblPr firstRow="1" firstCol="1">
                <a:tableStyleId>{93296810-A885-4BE3-A3E7-6D5BEEA58F35}</a:tableStyleId>
              </a:tblPr>
              <a:tblGrid>
                <a:gridCol w="2206113">
                  <a:extLst>
                    <a:ext uri="{9D8B030D-6E8A-4147-A177-3AD203B41FA5}">
                      <a16:colId xmlns:a16="http://schemas.microsoft.com/office/drawing/2014/main" val="1370268256"/>
                    </a:ext>
                  </a:extLst>
                </a:gridCol>
                <a:gridCol w="1907458">
                  <a:extLst>
                    <a:ext uri="{9D8B030D-6E8A-4147-A177-3AD203B41FA5}">
                      <a16:colId xmlns:a16="http://schemas.microsoft.com/office/drawing/2014/main" val="4238591171"/>
                    </a:ext>
                  </a:extLst>
                </a:gridCol>
              </a:tblGrid>
              <a:tr h="272507">
                <a:tc>
                  <a:txBody>
                    <a:bodyPr/>
                    <a:lstStyle/>
                    <a:p>
                      <a:endParaRPr kumimoji="1" lang="ja-JP" altLang="en-US" sz="1200" dirty="0"/>
                    </a:p>
                  </a:txBody>
                  <a:tcPr/>
                </a:tc>
                <a:tc>
                  <a:txBody>
                    <a:bodyPr/>
                    <a:lstStyle/>
                    <a:p>
                      <a:pPr algn="ctr"/>
                      <a:r>
                        <a:rPr kumimoji="1" lang="ja-JP" altLang="en-US" sz="1200" dirty="0"/>
                        <a:t>税込（万円）</a:t>
                      </a:r>
                    </a:p>
                  </a:txBody>
                  <a:tcPr/>
                </a:tc>
                <a:extLst>
                  <a:ext uri="{0D108BD9-81ED-4DB2-BD59-A6C34878D82A}">
                    <a16:rowId xmlns:a16="http://schemas.microsoft.com/office/drawing/2014/main" val="3130416392"/>
                  </a:ext>
                </a:extLst>
              </a:tr>
              <a:tr h="272507">
                <a:tc>
                  <a:txBody>
                    <a:bodyPr/>
                    <a:lstStyle/>
                    <a:p>
                      <a:r>
                        <a:rPr kumimoji="1" lang="en-US" altLang="ja-JP" sz="1200" dirty="0"/>
                        <a:t>1. </a:t>
                      </a:r>
                      <a:r>
                        <a:rPr kumimoji="1" lang="ja-JP" altLang="en-US" sz="1200" dirty="0"/>
                        <a:t>人件費</a:t>
                      </a:r>
                    </a:p>
                  </a:txBody>
                  <a:tcPr/>
                </a:tc>
                <a:tc>
                  <a:txBody>
                    <a:bodyPr/>
                    <a:lstStyle/>
                    <a:p>
                      <a:endParaRPr kumimoji="1" lang="ja-JP" altLang="en-US" sz="1200" dirty="0"/>
                    </a:p>
                  </a:txBody>
                  <a:tcPr/>
                </a:tc>
                <a:extLst>
                  <a:ext uri="{0D108BD9-81ED-4DB2-BD59-A6C34878D82A}">
                    <a16:rowId xmlns:a16="http://schemas.microsoft.com/office/drawing/2014/main" val="3775775293"/>
                  </a:ext>
                </a:extLst>
              </a:tr>
              <a:tr h="272507">
                <a:tc>
                  <a:txBody>
                    <a:bodyPr/>
                    <a:lstStyle/>
                    <a:p>
                      <a:r>
                        <a:rPr kumimoji="1" lang="en-US" altLang="ja-JP" sz="1200" dirty="0"/>
                        <a:t>2. </a:t>
                      </a:r>
                      <a:r>
                        <a:rPr kumimoji="1" lang="ja-JP" altLang="en-US" sz="1200" dirty="0"/>
                        <a:t>補助員人件費</a:t>
                      </a:r>
                    </a:p>
                  </a:txBody>
                  <a:tcPr/>
                </a:tc>
                <a:tc>
                  <a:txBody>
                    <a:bodyPr/>
                    <a:lstStyle/>
                    <a:p>
                      <a:endParaRPr kumimoji="1" lang="ja-JP" altLang="en-US" sz="1200"/>
                    </a:p>
                  </a:txBody>
                  <a:tcPr/>
                </a:tc>
                <a:extLst>
                  <a:ext uri="{0D108BD9-81ED-4DB2-BD59-A6C34878D82A}">
                    <a16:rowId xmlns:a16="http://schemas.microsoft.com/office/drawing/2014/main" val="4167729422"/>
                  </a:ext>
                </a:extLst>
              </a:tr>
              <a:tr h="272507">
                <a:tc>
                  <a:txBody>
                    <a:bodyPr/>
                    <a:lstStyle/>
                    <a:p>
                      <a:r>
                        <a:rPr kumimoji="1" lang="en-US" altLang="ja-JP" sz="1200" dirty="0"/>
                        <a:t>3. </a:t>
                      </a:r>
                      <a:r>
                        <a:rPr kumimoji="1" lang="ja-JP" altLang="en-US" sz="1200" dirty="0"/>
                        <a:t>材料費</a:t>
                      </a:r>
                    </a:p>
                  </a:txBody>
                  <a:tcPr/>
                </a:tc>
                <a:tc>
                  <a:txBody>
                    <a:bodyPr/>
                    <a:lstStyle/>
                    <a:p>
                      <a:endParaRPr kumimoji="1" lang="ja-JP" altLang="en-US" sz="1200"/>
                    </a:p>
                  </a:txBody>
                  <a:tcPr/>
                </a:tc>
                <a:extLst>
                  <a:ext uri="{0D108BD9-81ED-4DB2-BD59-A6C34878D82A}">
                    <a16:rowId xmlns:a16="http://schemas.microsoft.com/office/drawing/2014/main" val="1540818097"/>
                  </a:ext>
                </a:extLst>
              </a:tr>
              <a:tr h="272507">
                <a:tc>
                  <a:txBody>
                    <a:bodyPr/>
                    <a:lstStyle/>
                    <a:p>
                      <a:r>
                        <a:rPr kumimoji="1" lang="en-US" altLang="ja-JP" sz="1200" dirty="0"/>
                        <a:t>4. </a:t>
                      </a:r>
                      <a:r>
                        <a:rPr kumimoji="1" lang="ja-JP" altLang="en-US" sz="1200" dirty="0"/>
                        <a:t>消耗品費</a:t>
                      </a:r>
                    </a:p>
                  </a:txBody>
                  <a:tcPr/>
                </a:tc>
                <a:tc>
                  <a:txBody>
                    <a:bodyPr/>
                    <a:lstStyle/>
                    <a:p>
                      <a:endParaRPr kumimoji="1" lang="ja-JP" altLang="en-US" sz="1200" dirty="0"/>
                    </a:p>
                  </a:txBody>
                  <a:tcPr/>
                </a:tc>
                <a:extLst>
                  <a:ext uri="{0D108BD9-81ED-4DB2-BD59-A6C34878D82A}">
                    <a16:rowId xmlns:a16="http://schemas.microsoft.com/office/drawing/2014/main" val="893867426"/>
                  </a:ext>
                </a:extLst>
              </a:tr>
              <a:tr h="272507">
                <a:tc>
                  <a:txBody>
                    <a:bodyPr/>
                    <a:lstStyle/>
                    <a:p>
                      <a:r>
                        <a:rPr kumimoji="1" lang="en-US" altLang="ja-JP" sz="1200" dirty="0"/>
                        <a:t>5. </a:t>
                      </a:r>
                      <a:r>
                        <a:rPr kumimoji="1" lang="ja-JP" altLang="en-US" sz="1200" dirty="0"/>
                        <a:t>委託費</a:t>
                      </a:r>
                    </a:p>
                  </a:txBody>
                  <a:tcPr/>
                </a:tc>
                <a:tc>
                  <a:txBody>
                    <a:bodyPr/>
                    <a:lstStyle/>
                    <a:p>
                      <a:endParaRPr kumimoji="1" lang="ja-JP" altLang="en-US" sz="1200" dirty="0"/>
                    </a:p>
                  </a:txBody>
                  <a:tcPr/>
                </a:tc>
                <a:extLst>
                  <a:ext uri="{0D108BD9-81ED-4DB2-BD59-A6C34878D82A}">
                    <a16:rowId xmlns:a16="http://schemas.microsoft.com/office/drawing/2014/main" val="892070344"/>
                  </a:ext>
                </a:extLst>
              </a:tr>
              <a:tr h="272507">
                <a:tc>
                  <a:txBody>
                    <a:bodyPr/>
                    <a:lstStyle/>
                    <a:p>
                      <a:r>
                        <a:rPr kumimoji="1" lang="en-US" altLang="ja-JP" sz="1200" dirty="0"/>
                        <a:t>6. </a:t>
                      </a:r>
                      <a:r>
                        <a:rPr kumimoji="1" lang="ja-JP" altLang="en-US" sz="1200" dirty="0"/>
                        <a:t>貸借料</a:t>
                      </a:r>
                    </a:p>
                  </a:txBody>
                  <a:tcPr/>
                </a:tc>
                <a:tc>
                  <a:txBody>
                    <a:bodyPr/>
                    <a:lstStyle/>
                    <a:p>
                      <a:endParaRPr kumimoji="1" lang="ja-JP" altLang="en-US" sz="1200" dirty="0"/>
                    </a:p>
                  </a:txBody>
                  <a:tcPr/>
                </a:tc>
                <a:extLst>
                  <a:ext uri="{0D108BD9-81ED-4DB2-BD59-A6C34878D82A}">
                    <a16:rowId xmlns:a16="http://schemas.microsoft.com/office/drawing/2014/main" val="2185519955"/>
                  </a:ext>
                </a:extLst>
              </a:tr>
              <a:tr h="272507">
                <a:tc>
                  <a:txBody>
                    <a:bodyPr/>
                    <a:lstStyle/>
                    <a:p>
                      <a:r>
                        <a:rPr kumimoji="1" lang="en-US" altLang="ja-JP" sz="1200" dirty="0"/>
                        <a:t>7. </a:t>
                      </a:r>
                      <a:r>
                        <a:rPr kumimoji="1" lang="ja-JP" altLang="en-US" sz="1200" dirty="0"/>
                        <a:t>謝金</a:t>
                      </a:r>
                    </a:p>
                  </a:txBody>
                  <a:tcPr/>
                </a:tc>
                <a:tc>
                  <a:txBody>
                    <a:bodyPr/>
                    <a:lstStyle/>
                    <a:p>
                      <a:endParaRPr kumimoji="1" lang="ja-JP" altLang="en-US" sz="1200" dirty="0"/>
                    </a:p>
                  </a:txBody>
                  <a:tcPr/>
                </a:tc>
                <a:extLst>
                  <a:ext uri="{0D108BD9-81ED-4DB2-BD59-A6C34878D82A}">
                    <a16:rowId xmlns:a16="http://schemas.microsoft.com/office/drawing/2014/main" val="2397256983"/>
                  </a:ext>
                </a:extLst>
              </a:tr>
              <a:tr h="272507">
                <a:tc>
                  <a:txBody>
                    <a:bodyPr/>
                    <a:lstStyle/>
                    <a:p>
                      <a:r>
                        <a:rPr kumimoji="1" lang="en-US" altLang="ja-JP" sz="1200" dirty="0"/>
                        <a:t>8. </a:t>
                      </a:r>
                      <a:r>
                        <a:rPr kumimoji="1" lang="ja-JP" altLang="en-US" sz="1200" dirty="0"/>
                        <a:t>調査・宣伝費</a:t>
                      </a:r>
                    </a:p>
                  </a:txBody>
                  <a:tcPr/>
                </a:tc>
                <a:tc>
                  <a:txBody>
                    <a:bodyPr/>
                    <a:lstStyle/>
                    <a:p>
                      <a:endParaRPr kumimoji="1" lang="ja-JP" altLang="en-US" sz="1200" dirty="0"/>
                    </a:p>
                  </a:txBody>
                  <a:tcPr/>
                </a:tc>
                <a:extLst>
                  <a:ext uri="{0D108BD9-81ED-4DB2-BD59-A6C34878D82A}">
                    <a16:rowId xmlns:a16="http://schemas.microsoft.com/office/drawing/2014/main" val="2049347929"/>
                  </a:ext>
                </a:extLst>
              </a:tr>
              <a:tr h="272507">
                <a:tc>
                  <a:txBody>
                    <a:bodyPr/>
                    <a:lstStyle/>
                    <a:p>
                      <a:r>
                        <a:rPr kumimoji="1" lang="en-US" altLang="ja-JP" sz="1200" dirty="0"/>
                        <a:t>9. </a:t>
                      </a:r>
                      <a:r>
                        <a:rPr kumimoji="1" lang="ja-JP" altLang="en-US" sz="1200" dirty="0"/>
                        <a:t>通信費</a:t>
                      </a:r>
                    </a:p>
                  </a:txBody>
                  <a:tcPr/>
                </a:tc>
                <a:tc>
                  <a:txBody>
                    <a:bodyPr/>
                    <a:lstStyle/>
                    <a:p>
                      <a:endParaRPr kumimoji="1" lang="ja-JP" altLang="en-US" sz="1200" dirty="0"/>
                    </a:p>
                  </a:txBody>
                  <a:tcPr/>
                </a:tc>
                <a:extLst>
                  <a:ext uri="{0D108BD9-81ED-4DB2-BD59-A6C34878D82A}">
                    <a16:rowId xmlns:a16="http://schemas.microsoft.com/office/drawing/2014/main" val="153634529"/>
                  </a:ext>
                </a:extLst>
              </a:tr>
              <a:tr h="272507">
                <a:tc>
                  <a:txBody>
                    <a:bodyPr/>
                    <a:lstStyle/>
                    <a:p>
                      <a:r>
                        <a:rPr kumimoji="1" lang="en-US" altLang="ja-JP" sz="1200" dirty="0"/>
                        <a:t>10. </a:t>
                      </a:r>
                      <a:r>
                        <a:rPr kumimoji="1" lang="ja-JP" altLang="en-US" sz="1200" dirty="0"/>
                        <a:t>安全対策費</a:t>
                      </a:r>
                    </a:p>
                  </a:txBody>
                  <a:tcPr/>
                </a:tc>
                <a:tc>
                  <a:txBody>
                    <a:bodyPr/>
                    <a:lstStyle/>
                    <a:p>
                      <a:endParaRPr kumimoji="1" lang="ja-JP" altLang="en-US" sz="1200" dirty="0"/>
                    </a:p>
                  </a:txBody>
                  <a:tcPr/>
                </a:tc>
                <a:extLst>
                  <a:ext uri="{0D108BD9-81ED-4DB2-BD59-A6C34878D82A}">
                    <a16:rowId xmlns:a16="http://schemas.microsoft.com/office/drawing/2014/main" val="3264288111"/>
                  </a:ext>
                </a:extLst>
              </a:tr>
            </a:tbl>
          </a:graphicData>
        </a:graphic>
      </p:graphicFrame>
      <p:graphicFrame>
        <p:nvGraphicFramePr>
          <p:cNvPr id="9" name="表 8">
            <a:extLst>
              <a:ext uri="{FF2B5EF4-FFF2-40B4-BE49-F238E27FC236}">
                <a16:creationId xmlns:a16="http://schemas.microsoft.com/office/drawing/2014/main" id="{19B4A74D-E084-5824-9193-0458EBEC26F3}"/>
              </a:ext>
            </a:extLst>
          </p:cNvPr>
          <p:cNvGraphicFramePr>
            <a:graphicFrameLocks noGrp="1"/>
          </p:cNvGraphicFramePr>
          <p:nvPr>
            <p:extLst>
              <p:ext uri="{D42A27DB-BD31-4B8C-83A1-F6EECF244321}">
                <p14:modId xmlns:p14="http://schemas.microsoft.com/office/powerpoint/2010/main" val="1675857138"/>
              </p:ext>
            </p:extLst>
          </p:nvPr>
        </p:nvGraphicFramePr>
        <p:xfrm>
          <a:off x="5354279" y="2164451"/>
          <a:ext cx="4113571" cy="1645920"/>
        </p:xfrm>
        <a:graphic>
          <a:graphicData uri="http://schemas.openxmlformats.org/drawingml/2006/table">
            <a:tbl>
              <a:tblPr firstRow="1" firstCol="1">
                <a:tableStyleId>{93296810-A885-4BE3-A3E7-6D5BEEA58F35}</a:tableStyleId>
              </a:tblPr>
              <a:tblGrid>
                <a:gridCol w="2206113">
                  <a:extLst>
                    <a:ext uri="{9D8B030D-6E8A-4147-A177-3AD203B41FA5}">
                      <a16:colId xmlns:a16="http://schemas.microsoft.com/office/drawing/2014/main" val="1370268256"/>
                    </a:ext>
                  </a:extLst>
                </a:gridCol>
                <a:gridCol w="1907458">
                  <a:extLst>
                    <a:ext uri="{9D8B030D-6E8A-4147-A177-3AD203B41FA5}">
                      <a16:colId xmlns:a16="http://schemas.microsoft.com/office/drawing/2014/main" val="4238591171"/>
                    </a:ext>
                  </a:extLst>
                </a:gridCol>
              </a:tblGrid>
              <a:tr h="272507">
                <a:tc>
                  <a:txBody>
                    <a:bodyPr/>
                    <a:lstStyle/>
                    <a:p>
                      <a:endParaRPr kumimoji="1" lang="ja-JP" altLang="en-US" sz="1200" dirty="0"/>
                    </a:p>
                  </a:txBody>
                  <a:tcPr/>
                </a:tc>
                <a:tc>
                  <a:txBody>
                    <a:bodyPr/>
                    <a:lstStyle/>
                    <a:p>
                      <a:pPr algn="ctr"/>
                      <a:r>
                        <a:rPr kumimoji="1" lang="ja-JP" altLang="en-US" sz="1200" dirty="0"/>
                        <a:t>税込（万円）</a:t>
                      </a:r>
                    </a:p>
                  </a:txBody>
                  <a:tcPr/>
                </a:tc>
                <a:extLst>
                  <a:ext uri="{0D108BD9-81ED-4DB2-BD59-A6C34878D82A}">
                    <a16:rowId xmlns:a16="http://schemas.microsoft.com/office/drawing/2014/main" val="3130416392"/>
                  </a:ext>
                </a:extLst>
              </a:tr>
              <a:tr h="272507">
                <a:tc>
                  <a:txBody>
                    <a:bodyPr/>
                    <a:lstStyle/>
                    <a:p>
                      <a:r>
                        <a:rPr kumimoji="1" lang="en-US" altLang="ja-JP" sz="1200" dirty="0"/>
                        <a:t>11. </a:t>
                      </a:r>
                      <a:r>
                        <a:rPr kumimoji="1" lang="ja-JP" altLang="en-US" sz="1200" dirty="0"/>
                        <a:t>保険料</a:t>
                      </a:r>
                    </a:p>
                  </a:txBody>
                  <a:tcPr/>
                </a:tc>
                <a:tc>
                  <a:txBody>
                    <a:bodyPr/>
                    <a:lstStyle/>
                    <a:p>
                      <a:endParaRPr kumimoji="1" lang="ja-JP" altLang="en-US" sz="1200" dirty="0"/>
                    </a:p>
                  </a:txBody>
                  <a:tcPr/>
                </a:tc>
                <a:extLst>
                  <a:ext uri="{0D108BD9-81ED-4DB2-BD59-A6C34878D82A}">
                    <a16:rowId xmlns:a16="http://schemas.microsoft.com/office/drawing/2014/main" val="3775775293"/>
                  </a:ext>
                </a:extLst>
              </a:tr>
              <a:tr h="272507">
                <a:tc>
                  <a:txBody>
                    <a:bodyPr/>
                    <a:lstStyle/>
                    <a:p>
                      <a:r>
                        <a:rPr kumimoji="1" lang="en-US" altLang="ja-JP" sz="1200" dirty="0"/>
                        <a:t>12. </a:t>
                      </a:r>
                      <a:r>
                        <a:rPr kumimoji="1" lang="ja-JP" altLang="en-US" sz="1200" dirty="0"/>
                        <a:t>旅費・交通費</a:t>
                      </a:r>
                    </a:p>
                  </a:txBody>
                  <a:tcPr/>
                </a:tc>
                <a:tc>
                  <a:txBody>
                    <a:bodyPr/>
                    <a:lstStyle/>
                    <a:p>
                      <a:endParaRPr kumimoji="1" lang="ja-JP" altLang="en-US" sz="1200"/>
                    </a:p>
                  </a:txBody>
                  <a:tcPr/>
                </a:tc>
                <a:extLst>
                  <a:ext uri="{0D108BD9-81ED-4DB2-BD59-A6C34878D82A}">
                    <a16:rowId xmlns:a16="http://schemas.microsoft.com/office/drawing/2014/main" val="4167729422"/>
                  </a:ext>
                </a:extLst>
              </a:tr>
              <a:tr h="272507">
                <a:tc>
                  <a:txBody>
                    <a:bodyPr/>
                    <a:lstStyle/>
                    <a:p>
                      <a:r>
                        <a:rPr kumimoji="1" lang="en-US" altLang="ja-JP" sz="1200" dirty="0"/>
                        <a:t>13. </a:t>
                      </a:r>
                      <a:r>
                        <a:rPr kumimoji="1" lang="ja-JP" altLang="en-US" sz="1200" dirty="0"/>
                        <a:t>送料・運搬費</a:t>
                      </a:r>
                    </a:p>
                  </a:txBody>
                  <a:tcPr/>
                </a:tc>
                <a:tc>
                  <a:txBody>
                    <a:bodyPr/>
                    <a:lstStyle/>
                    <a:p>
                      <a:endParaRPr kumimoji="1" lang="ja-JP" altLang="en-US" sz="1200"/>
                    </a:p>
                  </a:txBody>
                  <a:tcPr/>
                </a:tc>
                <a:extLst>
                  <a:ext uri="{0D108BD9-81ED-4DB2-BD59-A6C34878D82A}">
                    <a16:rowId xmlns:a16="http://schemas.microsoft.com/office/drawing/2014/main" val="1540818097"/>
                  </a:ext>
                </a:extLst>
              </a:tr>
              <a:tr h="272507">
                <a:tc>
                  <a:txBody>
                    <a:bodyPr/>
                    <a:lstStyle/>
                    <a:p>
                      <a:r>
                        <a:rPr kumimoji="1" lang="en-US" altLang="ja-JP" sz="1200" dirty="0"/>
                        <a:t>14. </a:t>
                      </a:r>
                      <a:r>
                        <a:rPr kumimoji="1" lang="ja-JP" altLang="en-US" sz="1200" dirty="0"/>
                        <a:t>手数料</a:t>
                      </a:r>
                    </a:p>
                  </a:txBody>
                  <a:tcPr/>
                </a:tc>
                <a:tc>
                  <a:txBody>
                    <a:bodyPr/>
                    <a:lstStyle/>
                    <a:p>
                      <a:endParaRPr kumimoji="1" lang="ja-JP" altLang="en-US" sz="1200" dirty="0"/>
                    </a:p>
                  </a:txBody>
                  <a:tcPr/>
                </a:tc>
                <a:extLst>
                  <a:ext uri="{0D108BD9-81ED-4DB2-BD59-A6C34878D82A}">
                    <a16:rowId xmlns:a16="http://schemas.microsoft.com/office/drawing/2014/main" val="893867426"/>
                  </a:ext>
                </a:extLst>
              </a:tr>
              <a:tr h="272507">
                <a:tc>
                  <a:txBody>
                    <a:bodyPr/>
                    <a:lstStyle/>
                    <a:p>
                      <a:r>
                        <a:rPr kumimoji="1" lang="en-US" altLang="ja-JP" sz="1200" dirty="0"/>
                        <a:t>15. </a:t>
                      </a:r>
                      <a:r>
                        <a:rPr kumimoji="1" lang="ja-JP" altLang="en-US" sz="1200" dirty="0"/>
                        <a:t>その他</a:t>
                      </a:r>
                    </a:p>
                  </a:txBody>
                  <a:tcPr/>
                </a:tc>
                <a:tc>
                  <a:txBody>
                    <a:bodyPr/>
                    <a:lstStyle/>
                    <a:p>
                      <a:endParaRPr kumimoji="1" lang="ja-JP" altLang="en-US" sz="1200" dirty="0"/>
                    </a:p>
                  </a:txBody>
                  <a:tcPr/>
                </a:tc>
                <a:extLst>
                  <a:ext uri="{0D108BD9-81ED-4DB2-BD59-A6C34878D82A}">
                    <a16:rowId xmlns:a16="http://schemas.microsoft.com/office/drawing/2014/main" val="892070344"/>
                  </a:ext>
                </a:extLst>
              </a:tr>
            </a:tbl>
          </a:graphicData>
        </a:graphic>
      </p:graphicFrame>
      <p:sp>
        <p:nvSpPr>
          <p:cNvPr id="10" name="Rectangle 3">
            <a:extLst>
              <a:ext uri="{FF2B5EF4-FFF2-40B4-BE49-F238E27FC236}">
                <a16:creationId xmlns:a16="http://schemas.microsoft.com/office/drawing/2014/main" id="{DE05DC00-9450-6552-FBBC-241088CFCCE4}"/>
              </a:ext>
            </a:extLst>
          </p:cNvPr>
          <p:cNvSpPr txBox="1">
            <a:spLocks noChangeArrowheads="1"/>
          </p:cNvSpPr>
          <p:nvPr/>
        </p:nvSpPr>
        <p:spPr bwMode="auto">
          <a:xfrm>
            <a:off x="441458" y="5572559"/>
            <a:ext cx="9026392"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177800" indent="-177800" algn="l"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本事業では、ドローン企業が開発に要する経費について、１プロジェクトあたり税込最大</a:t>
            </a:r>
            <a:r>
              <a:rPr lang="en-US" altLang="ja-JP" sz="900" kern="0" dirty="0">
                <a:solidFill>
                  <a:schemeClr val="tx1"/>
                </a:solidFill>
              </a:rPr>
              <a:t>1,200</a:t>
            </a:r>
            <a:r>
              <a:rPr lang="ja-JP" altLang="en-US" sz="900" kern="0" dirty="0">
                <a:solidFill>
                  <a:schemeClr val="tx1"/>
                </a:solidFill>
              </a:rPr>
              <a:t>万円の範囲内で支援します。</a:t>
            </a:r>
            <a:endParaRPr lang="en-US" altLang="ja-JP" sz="900" kern="0" dirty="0">
              <a:solidFill>
                <a:schemeClr val="tx1"/>
              </a:solidFill>
            </a:endParaRPr>
          </a:p>
          <a:p>
            <a:pPr marL="177800" indent="-177800" algn="l"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なお、経費支援の上限額を超えた部分は応募者の負担となります。経費支援額の上限を超過し、より良い開発プロジェクトを提案して頂いても構いません（超過分は応募者の負担）。</a:t>
            </a:r>
            <a:endParaRPr lang="en-US" altLang="ja-JP" sz="900" kern="0" dirty="0">
              <a:solidFill>
                <a:schemeClr val="tx1"/>
              </a:solidFill>
            </a:endParaRPr>
          </a:p>
        </p:txBody>
      </p:sp>
      <p:sp>
        <p:nvSpPr>
          <p:cNvPr id="4" name="正方形/長方形 3">
            <a:extLst>
              <a:ext uri="{FF2B5EF4-FFF2-40B4-BE49-F238E27FC236}">
                <a16:creationId xmlns:a16="http://schemas.microsoft.com/office/drawing/2014/main" id="{EC53A6B1-B258-1440-C0F5-AE92B3414A62}"/>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1924343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415925" y="2440918"/>
            <a:ext cx="9067800" cy="4012779"/>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１</a:t>
            </a:r>
            <a:r>
              <a:rPr lang="en-US" altLang="ja-JP" sz="1100" dirty="0">
                <a:solidFill>
                  <a:srgbClr val="E60000"/>
                </a:solidFill>
              </a:rPr>
              <a:t>】</a:t>
            </a:r>
            <a:r>
              <a:rPr lang="ja-JP" altLang="en-US" sz="1100" dirty="0">
                <a:solidFill>
                  <a:srgbClr val="E60000"/>
                </a:solidFill>
              </a:rPr>
              <a:t>ターゲット市場・ユーザー</a:t>
            </a:r>
            <a:endParaRPr lang="en-US" altLang="ja-JP" sz="1100" dirty="0">
              <a:solidFill>
                <a:srgbClr val="E60000"/>
              </a:solidFill>
            </a:endParaRPr>
          </a:p>
          <a:p>
            <a:pPr marL="171450" marR="0" indent="-1714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r>
              <a:rPr lang="en-US" altLang="ja-JP" sz="1100" dirty="0">
                <a:solidFill>
                  <a:srgbClr val="E60000"/>
                </a:solidFill>
              </a:rPr>
              <a:t>XX</a:t>
            </a:r>
            <a:r>
              <a:rPr lang="ja-JP" altLang="en-US" sz="1100" dirty="0">
                <a:solidFill>
                  <a:srgbClr val="E60000"/>
                </a:solidFill>
              </a:rPr>
              <a:t>業界の中でも、</a:t>
            </a:r>
            <a:r>
              <a:rPr kumimoji="1" lang="ja-JP" altLang="en-US" sz="1100" b="0" i="0" u="none" strike="noStrike" cap="none" normalizeH="0" baseline="0" dirty="0">
                <a:ln>
                  <a:noFill/>
                </a:ln>
                <a:solidFill>
                  <a:srgbClr val="E60000"/>
                </a:solidFill>
                <a:effectLst/>
                <a:latin typeface="Arial" charset="0"/>
                <a:ea typeface="ＭＳ Ｐゴシック" charset="-128"/>
              </a:rPr>
              <a:t>特に人手不足が顕著で、</a:t>
            </a:r>
            <a:r>
              <a:rPr kumimoji="1" lang="en-US" altLang="ja-JP" sz="1100" b="0" i="0" u="none" strike="noStrike" cap="none" normalizeH="0" baseline="0" dirty="0">
                <a:ln>
                  <a:noFill/>
                </a:ln>
                <a:solidFill>
                  <a:srgbClr val="E60000"/>
                </a:solidFill>
                <a:effectLst/>
                <a:latin typeface="Arial" charset="0"/>
                <a:ea typeface="ＭＳ Ｐゴシック" charset="-128"/>
              </a:rPr>
              <a:t>XX</a:t>
            </a:r>
            <a:r>
              <a:rPr kumimoji="1" lang="ja-JP" altLang="en-US" sz="1100" b="0" i="0" u="none" strike="noStrike" cap="none" normalizeH="0" baseline="0" dirty="0">
                <a:ln>
                  <a:noFill/>
                </a:ln>
                <a:solidFill>
                  <a:srgbClr val="E60000"/>
                </a:solidFill>
                <a:effectLst/>
                <a:latin typeface="Arial" charset="0"/>
                <a:ea typeface="ＭＳ Ｐゴシック" charset="-128"/>
              </a:rPr>
              <a:t>に関する業務に非効率や生産性向上の余地が大きく存在する</a:t>
            </a:r>
            <a:r>
              <a:rPr kumimoji="1" lang="en-US" altLang="ja-JP" sz="1100" b="0" i="0" u="none" strike="noStrike" cap="none" normalizeH="0" baseline="0" dirty="0">
                <a:ln>
                  <a:noFill/>
                </a:ln>
                <a:solidFill>
                  <a:srgbClr val="E60000"/>
                </a:solidFill>
                <a:effectLst/>
                <a:latin typeface="Arial" charset="0"/>
                <a:ea typeface="ＭＳ Ｐゴシック" charset="-128"/>
              </a:rPr>
              <a:t>XX</a:t>
            </a:r>
            <a:r>
              <a:rPr kumimoji="1" lang="ja-JP" altLang="en-US" sz="1100" b="0" i="0" u="none" strike="noStrike" cap="none" normalizeH="0" baseline="0" dirty="0">
                <a:ln>
                  <a:noFill/>
                </a:ln>
                <a:solidFill>
                  <a:srgbClr val="E60000"/>
                </a:solidFill>
                <a:effectLst/>
                <a:latin typeface="Arial" charset="0"/>
                <a:ea typeface="ＭＳ Ｐゴシック" charset="-128"/>
              </a:rPr>
              <a:t>の</a:t>
            </a:r>
            <a:r>
              <a:rPr lang="ja-JP" altLang="en-US" sz="1100" dirty="0">
                <a:solidFill>
                  <a:srgbClr val="E60000"/>
                </a:solidFill>
              </a:rPr>
              <a:t>業務</a:t>
            </a:r>
            <a:r>
              <a:rPr kumimoji="1" lang="ja-JP" altLang="en-US" sz="1100" b="0" i="0" u="none" strike="noStrike" cap="none" normalizeH="0" baseline="0" dirty="0">
                <a:ln>
                  <a:noFill/>
                </a:ln>
                <a:solidFill>
                  <a:srgbClr val="E60000"/>
                </a:solidFill>
                <a:effectLst/>
                <a:latin typeface="Arial" charset="0"/>
                <a:ea typeface="ＭＳ Ｐゴシック" charset="-128"/>
              </a:rPr>
              <a:t>をターゲットとしている。</a:t>
            </a:r>
          </a:p>
          <a:p>
            <a:pPr marL="285750" marR="0" indent="-2857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L="285750" marR="0" indent="-2857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R="0" algn="l" defTabSz="914400" rtl="0" eaLnBrk="1" fontAlgn="base" latinLnBrk="0" hangingPunct="1">
              <a:lnSpc>
                <a:spcPct val="100000"/>
              </a:lnSpc>
              <a:spcBef>
                <a:spcPct val="0"/>
              </a:spcBef>
              <a:spcAft>
                <a:spcPct val="0"/>
              </a:spcAft>
              <a:buClr>
                <a:srgbClr val="E60000"/>
              </a:buClr>
              <a:buSzTx/>
              <a:tabLst/>
            </a:pPr>
            <a:r>
              <a:rPr kumimoji="1" lang="en-US" altLang="ja-JP" sz="1100" b="0" i="0" u="none" strike="noStrike" cap="none" normalizeH="0" baseline="0" dirty="0">
                <a:ln>
                  <a:noFill/>
                </a:ln>
                <a:solidFill>
                  <a:srgbClr val="E60000"/>
                </a:solidFill>
                <a:effectLst/>
                <a:latin typeface="Arial" charset="0"/>
                <a:ea typeface="ＭＳ Ｐゴシック" charset="-128"/>
              </a:rPr>
              <a:t>【</a:t>
            </a:r>
            <a:r>
              <a:rPr kumimoji="1" lang="ja-JP" altLang="en-US" sz="1100" b="0" i="0" u="none" strike="noStrike" cap="none" normalizeH="0" baseline="0" dirty="0">
                <a:ln>
                  <a:noFill/>
                </a:ln>
                <a:solidFill>
                  <a:srgbClr val="E60000"/>
                </a:solidFill>
                <a:effectLst/>
                <a:latin typeface="Arial" charset="0"/>
                <a:ea typeface="ＭＳ Ｐゴシック" charset="-128"/>
              </a:rPr>
              <a:t>２</a:t>
            </a:r>
            <a:r>
              <a:rPr kumimoji="1" lang="en-US" altLang="ja-JP" sz="1100" b="0" i="0" u="none" strike="noStrike" cap="none" normalizeH="0" baseline="0" dirty="0">
                <a:ln>
                  <a:noFill/>
                </a:ln>
                <a:solidFill>
                  <a:srgbClr val="E60000"/>
                </a:solidFill>
                <a:effectLst/>
                <a:latin typeface="Arial" charset="0"/>
                <a:ea typeface="ＭＳ Ｐゴシック" charset="-128"/>
              </a:rPr>
              <a:t>】</a:t>
            </a:r>
            <a:r>
              <a:rPr kumimoji="1" lang="ja-JP" altLang="en-US" sz="1100" b="0" i="0" u="none" strike="noStrike" cap="none" normalizeH="0" baseline="0" dirty="0">
                <a:ln>
                  <a:noFill/>
                </a:ln>
                <a:solidFill>
                  <a:srgbClr val="E60000"/>
                </a:solidFill>
                <a:effectLst/>
                <a:latin typeface="Arial" charset="0"/>
                <a:ea typeface="ＭＳ Ｐゴシック" charset="-128"/>
              </a:rPr>
              <a:t>ユーザーが抱える課題</a:t>
            </a: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L="171450" indent="-171450" algn="l">
              <a:lnSpc>
                <a:spcPct val="100000"/>
              </a:lnSpc>
              <a:spcBef>
                <a:spcPct val="0"/>
              </a:spcBef>
              <a:buClr>
                <a:srgbClr val="E60000"/>
              </a:buClr>
              <a:buFont typeface="Wingdings" panose="05000000000000000000" pitchFamily="2" charset="2"/>
              <a:buChar char="l"/>
            </a:pPr>
            <a:r>
              <a:rPr lang="en-US" altLang="ja-JP" sz="1100" dirty="0">
                <a:solidFill>
                  <a:srgbClr val="E60000"/>
                </a:solidFill>
              </a:rPr>
              <a:t>XX</a:t>
            </a:r>
            <a:r>
              <a:rPr lang="ja-JP" altLang="en-US" sz="1100" dirty="0">
                <a:solidFill>
                  <a:srgbClr val="E60000"/>
                </a:solidFill>
              </a:rPr>
              <a:t>業界では、慢性的な人材不足の中で、発注はじめアナログな管理業務に時間を取られている。</a:t>
            </a:r>
            <a:endParaRPr lang="en-US" altLang="ja-JP" sz="1100" dirty="0">
              <a:solidFill>
                <a:srgbClr val="E60000"/>
              </a:solidFill>
            </a:endParaRPr>
          </a:p>
          <a:p>
            <a:pPr algn="l">
              <a:lnSpc>
                <a:spcPct val="100000"/>
              </a:lnSpc>
              <a:spcBef>
                <a:spcPct val="0"/>
              </a:spcBef>
              <a:buClr>
                <a:srgbClr val="E60000"/>
              </a:buClr>
            </a:pPr>
            <a:r>
              <a:rPr lang="ja-JP" altLang="en-US" sz="1100" dirty="0">
                <a:solidFill>
                  <a:srgbClr val="E60000"/>
                </a:solidFill>
              </a:rPr>
              <a:t>　　それによって、現場スタッフの負担が増大しており、特に、</a:t>
            </a:r>
            <a:r>
              <a:rPr lang="en-US" altLang="ja-JP" sz="1100" dirty="0">
                <a:solidFill>
                  <a:srgbClr val="E60000"/>
                </a:solidFill>
              </a:rPr>
              <a:t>XX</a:t>
            </a:r>
            <a:r>
              <a:rPr lang="ja-JP" altLang="en-US" sz="1100" dirty="0">
                <a:solidFill>
                  <a:srgbClr val="E60000"/>
                </a:solidFill>
              </a:rPr>
              <a:t>の業務を中心に業務の効率化に関する課題を抱えている。</a:t>
            </a:r>
            <a:br>
              <a:rPr lang="en-US" altLang="ja-JP" sz="1100" dirty="0">
                <a:solidFill>
                  <a:srgbClr val="E60000"/>
                </a:solidFill>
              </a:rPr>
            </a:br>
            <a:r>
              <a:rPr lang="ja-JP" altLang="en-US" sz="1100" dirty="0">
                <a:solidFill>
                  <a:srgbClr val="E60000"/>
                </a:solidFill>
              </a:rPr>
              <a:t>　　また、デジタル化等による業務効率化を模索する際も、</a:t>
            </a:r>
            <a:r>
              <a:rPr lang="en-US" altLang="ja-JP" sz="1100" dirty="0">
                <a:solidFill>
                  <a:srgbClr val="E60000"/>
                </a:solidFill>
              </a:rPr>
              <a:t>XX</a:t>
            </a:r>
            <a:r>
              <a:rPr lang="ja-JP" altLang="en-US" sz="1100" dirty="0">
                <a:solidFill>
                  <a:srgbClr val="E60000"/>
                </a:solidFill>
              </a:rPr>
              <a:t>の業務の効率化の方策は限られているため、</a:t>
            </a:r>
            <a:r>
              <a:rPr lang="en-US" altLang="ja-JP" sz="1100" dirty="0">
                <a:solidFill>
                  <a:srgbClr val="E60000"/>
                </a:solidFill>
              </a:rPr>
              <a:t>XX</a:t>
            </a:r>
            <a:r>
              <a:rPr lang="ja-JP" altLang="en-US" sz="1100" dirty="0">
                <a:solidFill>
                  <a:srgbClr val="E60000"/>
                </a:solidFill>
              </a:rPr>
              <a:t>の業務にフォーカスした</a:t>
            </a:r>
            <a:br>
              <a:rPr lang="en-US" altLang="ja-JP" sz="1100" dirty="0">
                <a:solidFill>
                  <a:srgbClr val="E60000"/>
                </a:solidFill>
              </a:rPr>
            </a:br>
            <a:r>
              <a:rPr lang="ja-JP" altLang="en-US" sz="1100" dirty="0">
                <a:solidFill>
                  <a:srgbClr val="E60000"/>
                </a:solidFill>
              </a:rPr>
              <a:t>　　ソリューションが求められている。</a:t>
            </a: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３</a:t>
            </a:r>
            <a:r>
              <a:rPr lang="en-US" altLang="ja-JP" sz="1100" dirty="0">
                <a:solidFill>
                  <a:srgbClr val="E60000"/>
                </a:solidFill>
              </a:rPr>
              <a:t>】</a:t>
            </a:r>
            <a:r>
              <a:rPr lang="ja-JP" altLang="en-US" sz="1100" dirty="0">
                <a:solidFill>
                  <a:srgbClr val="E60000"/>
                </a:solidFill>
              </a:rPr>
              <a:t>自社製品・サービス導入による効果</a:t>
            </a:r>
            <a:endParaRPr lang="en-US" altLang="ja-JP" sz="1100" dirty="0">
              <a:solidFill>
                <a:srgbClr val="E60000"/>
              </a:solidFill>
            </a:endParaRPr>
          </a:p>
          <a:p>
            <a:pPr marL="171450" marR="0" lvl="0" indent="-1714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上記課題に対して、ターゲットに与える提供価値は「</a:t>
            </a: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業務の省人化」「</a:t>
            </a: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業務に係る負担感の軽減」である。</a:t>
            </a:r>
            <a:b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b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現在、限られた現場スタッフにより人力で</a:t>
            </a: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の業務を対応している現場の実態・課題に応えるためには、設定や操作が容易で</a:t>
            </a:r>
            <a:b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b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すぐに現場で利用できるサービスであること、現場スタッフによる業務を代替し、身体的負荷の軽減にも寄与するドローンを活用した</a:t>
            </a:r>
            <a:b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b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サービスであることが差異化のポイントになる。そのため、ドローンを活用した</a:t>
            </a: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業務の効率化サービスが実現すれば、</a:t>
            </a:r>
            <a:b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b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業界が抱える上記課題の解決を図ることができる。</a:t>
            </a:r>
            <a:endPar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４</a:t>
            </a:r>
            <a:r>
              <a:rPr lang="en-US" altLang="ja-JP" sz="1100" dirty="0">
                <a:solidFill>
                  <a:srgbClr val="E60000"/>
                </a:solidFill>
              </a:rPr>
              <a:t>】</a:t>
            </a:r>
            <a:r>
              <a:rPr lang="ja-JP" altLang="en-US" sz="1100" dirty="0">
                <a:solidFill>
                  <a:srgbClr val="E60000"/>
                </a:solidFill>
              </a:rPr>
              <a:t>神奈川県内の社会課題やニーズに対して、どのようにアプローチし、課題の解決を図るか</a:t>
            </a:r>
            <a:endParaRPr lang="en-US" altLang="ja-JP" sz="1100" dirty="0">
              <a:solidFill>
                <a:srgbClr val="E60000"/>
              </a:solidFill>
            </a:endParaRPr>
          </a:p>
        </p:txBody>
      </p:sp>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１：</a:t>
            </a:r>
            <a:r>
              <a:rPr lang="ja-JP" altLang="en-US" dirty="0">
                <a:solidFill>
                  <a:schemeClr val="tx1"/>
                </a:solidFill>
                <a:latin typeface="Arial" panose="020B0604020202020204" pitchFamily="34" charset="0"/>
                <a:ea typeface="ＭＳ Ｐゴシック" panose="020B0600070205080204" pitchFamily="50" charset="-128"/>
              </a:rPr>
              <a:t>開発するドローン、ドローンサービスが提供する価値</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34620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プロジェクトを実施する背景</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本事業で取り組むプロジェクトを通じて開発するドローンあるいはドローンサービスについて、</a:t>
            </a:r>
            <a:r>
              <a:rPr lang="en-US" altLang="ja-JP" sz="1200" kern="0" dirty="0">
                <a:solidFill>
                  <a:schemeClr val="tx1"/>
                </a:solidFill>
              </a:rPr>
              <a:t>【</a:t>
            </a:r>
            <a:r>
              <a:rPr lang="ja-JP" altLang="en-US" sz="1200" kern="0" dirty="0">
                <a:solidFill>
                  <a:schemeClr val="tx1"/>
                </a:solidFill>
              </a:rPr>
              <a:t>１</a:t>
            </a:r>
            <a:r>
              <a:rPr lang="en-US" altLang="ja-JP" sz="1200" kern="0" dirty="0">
                <a:solidFill>
                  <a:schemeClr val="tx1"/>
                </a:solidFill>
              </a:rPr>
              <a:t>】</a:t>
            </a:r>
            <a:r>
              <a:rPr lang="ja-JP" altLang="en-US" sz="1200" kern="0" dirty="0">
                <a:solidFill>
                  <a:schemeClr val="tx1"/>
                </a:solidFill>
              </a:rPr>
              <a:t>貴社が想定するターゲット市場・ユーザー、</a:t>
            </a:r>
            <a:br>
              <a:rPr lang="en-US" altLang="ja-JP" sz="1200" kern="0" dirty="0">
                <a:solidFill>
                  <a:schemeClr val="tx1"/>
                </a:solidFill>
              </a:rPr>
            </a:br>
            <a:r>
              <a:rPr lang="en-US" altLang="ja-JP" sz="1200" kern="0" dirty="0">
                <a:solidFill>
                  <a:schemeClr val="tx1"/>
                </a:solidFill>
              </a:rPr>
              <a:t>【</a:t>
            </a:r>
            <a:r>
              <a:rPr lang="ja-JP" altLang="en-US" sz="1200" kern="0" dirty="0">
                <a:solidFill>
                  <a:schemeClr val="tx1"/>
                </a:solidFill>
              </a:rPr>
              <a:t>２</a:t>
            </a:r>
            <a:r>
              <a:rPr lang="en-US" altLang="ja-JP" sz="1200" kern="0" dirty="0">
                <a:solidFill>
                  <a:schemeClr val="tx1"/>
                </a:solidFill>
              </a:rPr>
              <a:t>】</a:t>
            </a:r>
            <a:r>
              <a:rPr lang="ja-JP" altLang="en-US" sz="1200" kern="0" dirty="0">
                <a:solidFill>
                  <a:schemeClr val="tx1"/>
                </a:solidFill>
              </a:rPr>
              <a:t>ユーザーが抱える課題、</a:t>
            </a:r>
            <a:r>
              <a:rPr lang="en-US" altLang="ja-JP" sz="1200" kern="0" dirty="0">
                <a:solidFill>
                  <a:schemeClr val="tx1"/>
                </a:solidFill>
              </a:rPr>
              <a:t>【</a:t>
            </a:r>
            <a:r>
              <a:rPr lang="ja-JP" altLang="en-US" sz="1200" kern="0" dirty="0">
                <a:solidFill>
                  <a:schemeClr val="tx1"/>
                </a:solidFill>
              </a:rPr>
              <a:t>３</a:t>
            </a:r>
            <a:r>
              <a:rPr lang="en-US" altLang="ja-JP" sz="1200" kern="0" dirty="0">
                <a:solidFill>
                  <a:schemeClr val="tx1"/>
                </a:solidFill>
              </a:rPr>
              <a:t>】</a:t>
            </a:r>
            <a:r>
              <a:rPr lang="ja-JP" altLang="en-US" sz="1200" kern="0" dirty="0">
                <a:solidFill>
                  <a:schemeClr val="tx1"/>
                </a:solidFill>
              </a:rPr>
              <a:t>それに対して貴社製品・サービスが問題解決にどのように寄与するのか</a:t>
            </a:r>
            <a:r>
              <a:rPr lang="ja-JP" altLang="en-US" sz="1200" b="1" u="sng" kern="0" dirty="0">
                <a:solidFill>
                  <a:schemeClr val="tx1"/>
                </a:solidFill>
              </a:rPr>
              <a:t>簡潔に記載してください</a:t>
            </a:r>
            <a:r>
              <a:rPr lang="ja-JP" altLang="en-US" sz="1200" kern="0" dirty="0">
                <a:solidFill>
                  <a:schemeClr val="tx1"/>
                </a:solidFill>
              </a:rPr>
              <a:t>。</a:t>
            </a:r>
            <a:endParaRPr lang="en-US" altLang="ja-JP" sz="1200"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さらに、開発するドローンあるいはドローンサービスが、</a:t>
            </a:r>
            <a:r>
              <a:rPr lang="en-US" altLang="ja-JP" sz="1200" kern="0" dirty="0">
                <a:solidFill>
                  <a:schemeClr val="tx1"/>
                </a:solidFill>
              </a:rPr>
              <a:t> 【</a:t>
            </a:r>
            <a:r>
              <a:rPr lang="ja-JP" altLang="en-US" sz="1200" kern="0" dirty="0">
                <a:solidFill>
                  <a:schemeClr val="tx1"/>
                </a:solidFill>
              </a:rPr>
              <a:t>４</a:t>
            </a:r>
            <a:r>
              <a:rPr lang="en-US" altLang="ja-JP" sz="1200" kern="0" dirty="0">
                <a:solidFill>
                  <a:schemeClr val="tx1"/>
                </a:solidFill>
              </a:rPr>
              <a:t>】</a:t>
            </a:r>
            <a:r>
              <a:rPr lang="ja-JP" altLang="en-US" sz="1200" kern="0" dirty="0">
                <a:solidFill>
                  <a:schemeClr val="tx1"/>
                </a:solidFill>
              </a:rPr>
              <a:t>神奈川県内の社会課題やニーズに対して、どのようにアプローチし、課題の解決を図るか、</a:t>
            </a:r>
            <a:r>
              <a:rPr lang="ja-JP" altLang="en-US" sz="1200" b="1" u="sng" kern="0" dirty="0">
                <a:solidFill>
                  <a:schemeClr val="tx1"/>
                </a:solidFill>
              </a:rPr>
              <a:t>簡潔に記載してください。</a:t>
            </a:r>
          </a:p>
          <a:p>
            <a:pPr marL="0" indent="0" eaLnBrk="1" hangingPunct="1">
              <a:spcBef>
                <a:spcPct val="0"/>
              </a:spcBef>
              <a:buClr>
                <a:srgbClr val="5A5A5A"/>
              </a:buClr>
              <a:buSzPct val="100000"/>
              <a:buFont typeface="Wingdings" pitchFamily="2" charset="2"/>
              <a:buNone/>
            </a:pPr>
            <a:endParaRPr lang="en-US" altLang="ja-JP" sz="1200" kern="0" dirty="0">
              <a:solidFill>
                <a:schemeClr val="tx1"/>
              </a:solidFill>
            </a:endParaRPr>
          </a:p>
        </p:txBody>
      </p:sp>
      <p:sp>
        <p:nvSpPr>
          <p:cNvPr id="2" name="正方形/長方形 1">
            <a:extLst>
              <a:ext uri="{FF2B5EF4-FFF2-40B4-BE49-F238E27FC236}">
                <a16:creationId xmlns:a16="http://schemas.microsoft.com/office/drawing/2014/main" id="{C93A9695-99E0-0FFC-1B3B-F27AF40F3B59}"/>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15</a:t>
            </a:r>
            <a:r>
              <a:rPr lang="ja-JP" altLang="en-US" dirty="0">
                <a:solidFill>
                  <a:schemeClr val="tx1"/>
                </a:solidFill>
                <a:latin typeface="Arial" panose="020B0604020202020204" pitchFamily="34" charset="0"/>
                <a:ea typeface="ＭＳ Ｐゴシック" panose="020B0600070205080204" pitchFamily="50" charset="-128"/>
              </a:rPr>
              <a:t>：補足資料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（適宜、応募者にて追加で記載したい内容がある場合や、貴社の既存資料等から転載する場合（例：企業概要、事業概要）に活用ください。</a:t>
            </a:r>
            <a:br>
              <a:rPr lang="en-US" altLang="ja-JP" sz="1200" dirty="0">
                <a:solidFill>
                  <a:schemeClr val="tx1"/>
                </a:solidFill>
                <a:latin typeface="Arial" panose="020B0604020202020204" pitchFamily="34" charset="0"/>
                <a:ea typeface="ＭＳ Ｐゴシック" panose="020B0600070205080204" pitchFamily="50" charset="-128"/>
              </a:rPr>
            </a:br>
            <a:r>
              <a:rPr lang="ja-JP" altLang="en-US" sz="1200" dirty="0">
                <a:solidFill>
                  <a:schemeClr val="tx1"/>
                </a:solidFill>
                <a:latin typeface="Arial" panose="020B0604020202020204" pitchFamily="34" charset="0"/>
                <a:ea typeface="ＭＳ Ｐゴシック" panose="020B0600070205080204" pitchFamily="50" charset="-128"/>
              </a:rPr>
              <a:t>必要に応じて、ページを追加いただいて問題ありません。）</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4205B3D5-148B-46B6-B4E2-14FC58DA782D}"/>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C00000"/>
                </a:solidFill>
                <a:effectLst/>
                <a:latin typeface="Arial" charset="0"/>
                <a:ea typeface="ＭＳ Ｐゴシック" charset="-128"/>
              </a:rPr>
              <a:t>例　：　ドローン事業の実績などのご紹介資料</a:t>
            </a:r>
            <a:endParaRPr lang="en-US" altLang="ja-JP" sz="1100" dirty="0">
              <a:solidFill>
                <a:srgbClr val="C00000"/>
              </a:solidFill>
            </a:endParaRPr>
          </a:p>
        </p:txBody>
      </p:sp>
      <p:sp>
        <p:nvSpPr>
          <p:cNvPr id="6" name="正方形/長方形 5">
            <a:extLst>
              <a:ext uri="{FF2B5EF4-FFF2-40B4-BE49-F238E27FC236}">
                <a16:creationId xmlns:a16="http://schemas.microsoft.com/office/drawing/2014/main" id="{75EBE37C-AA98-4064-AFD6-BB9C7DBA3601}"/>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C00000"/>
                </a:solidFill>
              </a:rPr>
              <a:t>例　：　企業概要などのご紹介資料</a:t>
            </a:r>
            <a:endParaRPr kumimoji="1" lang="ja-JP" altLang="en-US" sz="1100" b="0" i="0" u="none" strike="noStrike" cap="none" normalizeH="0" baseline="0" dirty="0">
              <a:ln>
                <a:noFill/>
              </a:ln>
              <a:solidFill>
                <a:srgbClr val="C00000"/>
              </a:solidFill>
              <a:effectLst/>
              <a:latin typeface="Arial" charset="0"/>
              <a:ea typeface="ＭＳ Ｐゴシック" charset="-128"/>
            </a:endParaRPr>
          </a:p>
        </p:txBody>
      </p:sp>
    </p:spTree>
    <p:extLst>
      <p:ext uri="{BB962C8B-B14F-4D97-AF65-F5344CB8AC3E}">
        <p14:creationId xmlns:p14="http://schemas.microsoft.com/office/powerpoint/2010/main" val="41895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２－１：</a:t>
            </a:r>
            <a:r>
              <a:rPr lang="ja-JP" altLang="en-US" dirty="0">
                <a:solidFill>
                  <a:schemeClr val="tx1"/>
                </a:solidFill>
                <a:latin typeface="Arial" panose="020B0604020202020204" pitchFamily="34" charset="0"/>
                <a:ea typeface="ＭＳ Ｐゴシック" panose="020B0600070205080204" pitchFamily="50" charset="-128"/>
              </a:rPr>
              <a:t>事業の市場規模、今後の成長性</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市場規模・成長性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本事業を通じて開発するドローンを中核とした</a:t>
            </a:r>
            <a:r>
              <a:rPr lang="ja-JP" altLang="en-US" sz="1200" kern="0" dirty="0">
                <a:solidFill>
                  <a:schemeClr val="tx1"/>
                </a:solidFill>
                <a:latin typeface="Arial" panose="020B0604020202020204" pitchFamily="34" charset="0"/>
                <a:ea typeface="ＭＳ Ｐゴシック" panose="020B0600070205080204" pitchFamily="50" charset="-128"/>
              </a:rPr>
              <a:t>事業活動のターゲット市場規模・成長性について記載してください。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5"/>
            <a:ext cx="9074149" cy="8613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業界向け</a:t>
            </a:r>
            <a:r>
              <a:rPr kumimoji="1" lang="en-US" altLang="ja-JP" sz="1100" dirty="0">
                <a:solidFill>
                  <a:srgbClr val="E60000"/>
                </a:solidFill>
                <a:latin typeface="Arial" panose="020B0604020202020204" pitchFamily="34" charset="0"/>
                <a:ea typeface="ＭＳ Ｐゴシック" panose="020B0600070205080204" pitchFamily="50" charset="-128"/>
              </a:rPr>
              <a:t>DX</a:t>
            </a:r>
            <a:r>
              <a:rPr kumimoji="1" lang="ja-JP" altLang="en-US" sz="1100" dirty="0">
                <a:solidFill>
                  <a:srgbClr val="E60000"/>
                </a:solidFill>
                <a:latin typeface="Arial" panose="020B0604020202020204" pitchFamily="34" charset="0"/>
                <a:ea typeface="ＭＳ Ｐゴシック" panose="020B0600070205080204" pitchFamily="50" charset="-128"/>
              </a:rPr>
              <a:t>ソリューションは、日本国内で○○億円。</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今後</a:t>
            </a:r>
            <a:r>
              <a:rPr lang="ja-JP" altLang="en-US" sz="1100" dirty="0">
                <a:solidFill>
                  <a:srgbClr val="E60000"/>
                </a:solidFill>
                <a:latin typeface="Arial" panose="020B0604020202020204" pitchFamily="34" charset="0"/>
                <a:ea typeface="ＭＳ Ｐゴシック" panose="020B0600070205080204" pitchFamily="50" charset="-128"/>
              </a:rPr>
              <a:t>、</a:t>
            </a:r>
            <a:r>
              <a:rPr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市場は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を要因として年間</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の成長が持続することが想定される。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本事業で開発するドローンを中核とするサービスは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D6B74BFE-352F-0540-302E-1EC824B962D0}"/>
              </a:ext>
            </a:extLst>
          </p:cNvPr>
          <p:cNvSpPr/>
          <p:nvPr/>
        </p:nvSpPr>
        <p:spPr bwMode="auto">
          <a:xfrm>
            <a:off x="419100" y="3019893"/>
            <a:ext cx="3720281"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市場規模やターゲットユーザーの規模について</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分かりやすく図示してください。</a:t>
            </a:r>
          </a:p>
        </p:txBody>
      </p:sp>
      <p:sp>
        <p:nvSpPr>
          <p:cNvPr id="9" name="正方形/長方形 8">
            <a:extLst>
              <a:ext uri="{FF2B5EF4-FFF2-40B4-BE49-F238E27FC236}">
                <a16:creationId xmlns:a16="http://schemas.microsoft.com/office/drawing/2014/main" id="{72EBF3F8-2B38-F40F-9EE9-864E2EA0F9CA}"/>
              </a:ext>
            </a:extLst>
          </p:cNvPr>
          <p:cNvSpPr/>
          <p:nvPr/>
        </p:nvSpPr>
        <p:spPr bwMode="auto">
          <a:xfrm>
            <a:off x="5769793" y="3019893"/>
            <a:ext cx="3720281"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市場規模やターゲットユーザーの</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今後の推移・見通しについて</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r>
              <a:rPr kumimoji="1" lang="ja-JP" altLang="en-US" sz="1100" b="0" i="0" u="none" strike="noStrike" cap="none" normalizeH="0" baseline="0" dirty="0">
                <a:ln>
                  <a:noFill/>
                </a:ln>
                <a:solidFill>
                  <a:srgbClr val="FF0000"/>
                </a:solidFill>
                <a:effectLst/>
                <a:latin typeface="Arial" charset="0"/>
                <a:ea typeface="ＭＳ Ｐゴシック" charset="-128"/>
              </a:rPr>
              <a:t>分かりやすく図示してください。</a:t>
            </a:r>
          </a:p>
        </p:txBody>
      </p:sp>
      <p:sp>
        <p:nvSpPr>
          <p:cNvPr id="13" name="正方形/長方形 12">
            <a:extLst>
              <a:ext uri="{FF2B5EF4-FFF2-40B4-BE49-F238E27FC236}">
                <a16:creationId xmlns:a16="http://schemas.microsoft.com/office/drawing/2014/main" id="{A08E9144-EE2C-E307-5190-F6BB2F967D7F}"/>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Tree>
    <p:extLst>
      <p:ext uri="{BB962C8B-B14F-4D97-AF65-F5344CB8AC3E}">
        <p14:creationId xmlns:p14="http://schemas.microsoft.com/office/powerpoint/2010/main" val="791231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２－２：</a:t>
            </a:r>
            <a:r>
              <a:rPr lang="ja-JP" altLang="en-US" dirty="0">
                <a:solidFill>
                  <a:schemeClr val="tx1"/>
                </a:solidFill>
                <a:latin typeface="Arial" panose="020B0604020202020204" pitchFamily="34" charset="0"/>
                <a:ea typeface="ＭＳ Ｐゴシック" panose="020B0600070205080204" pitchFamily="50" charset="-128"/>
              </a:rPr>
              <a:t>事業の市場規模、今後の成長性</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競合優位性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None/>
            </a:pPr>
            <a:r>
              <a:rPr lang="ja-JP" altLang="en-US" sz="1200" kern="0" dirty="0">
                <a:solidFill>
                  <a:schemeClr val="tx1"/>
                </a:solidFill>
                <a:latin typeface="Arial" panose="020B0604020202020204" pitchFamily="34" charset="0"/>
                <a:ea typeface="ＭＳ Ｐゴシック" panose="020B0600070205080204" pitchFamily="50" charset="-128"/>
              </a:rPr>
              <a:t>本事業を通じて開発する</a:t>
            </a:r>
            <a:r>
              <a:rPr lang="ja-JP" altLang="en-US" sz="1200" kern="0" dirty="0">
                <a:solidFill>
                  <a:schemeClr val="tx1"/>
                </a:solidFill>
              </a:rPr>
              <a:t>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の製品機能面、事業面に関する競合優位性を記載してください。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5"/>
            <a:ext cx="9074149" cy="100400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（競合企業）は、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業界に対する</a:t>
            </a:r>
            <a:r>
              <a:rPr kumimoji="1" lang="en-US" altLang="ja-JP" sz="1100" dirty="0">
                <a:solidFill>
                  <a:srgbClr val="E60000"/>
                </a:solidFill>
                <a:latin typeface="Arial" panose="020B0604020202020204" pitchFamily="34" charset="0"/>
                <a:ea typeface="ＭＳ Ｐゴシック" panose="020B0600070205080204" pitchFamily="50" charset="-128"/>
              </a:rPr>
              <a:t>IT</a:t>
            </a:r>
            <a:r>
              <a:rPr kumimoji="1" lang="ja-JP" altLang="en-US" sz="1100" dirty="0">
                <a:solidFill>
                  <a:srgbClr val="E60000"/>
                </a:solidFill>
                <a:latin typeface="Arial" panose="020B0604020202020204" pitchFamily="34" charset="0"/>
                <a:ea typeface="ＭＳ Ｐゴシック" panose="020B0600070205080204" pitchFamily="50" charset="-128"/>
              </a:rPr>
              <a:t>サービスの提供事業を展開しており、当社サービスとは、機能面（</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業務の業務効率化の支援）で競合する。</a:t>
            </a: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当社が構想するドローンを活用した</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サービスは、既存事業及び競合他社による「事業」と比較して、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という点で優位性を有している。</a:t>
            </a:r>
            <a:br>
              <a:rPr kumimoji="1" lang="en-US" altLang="ja-JP" sz="1100" dirty="0">
                <a:solidFill>
                  <a:srgbClr val="E60000"/>
                </a:solidFill>
                <a:latin typeface="Arial" panose="020B0604020202020204" pitchFamily="34" charset="0"/>
                <a:ea typeface="ＭＳ Ｐゴシック" panose="020B0600070205080204" pitchFamily="50" charset="-128"/>
              </a:rPr>
            </a:br>
            <a:r>
              <a:rPr kumimoji="1" lang="ja-JP" altLang="en-US" sz="1100" dirty="0">
                <a:solidFill>
                  <a:srgbClr val="E60000"/>
                </a:solidFill>
                <a:latin typeface="Arial" panose="020B0604020202020204" pitchFamily="34" charset="0"/>
                <a:ea typeface="ＭＳ Ｐゴシック" panose="020B0600070205080204" pitchFamily="50" charset="-128"/>
              </a:rPr>
              <a:t>また、既存技術</a:t>
            </a:r>
            <a:r>
              <a:rPr kumimoji="1" lang="en-US" altLang="ja-JP" sz="1100" dirty="0">
                <a:solidFill>
                  <a:srgbClr val="E60000"/>
                </a:solidFill>
                <a:latin typeface="Arial" panose="020B0604020202020204" pitchFamily="34" charset="0"/>
                <a:ea typeface="ＭＳ Ｐゴシック" panose="020B0600070205080204" pitchFamily="50" charset="-128"/>
              </a:rPr>
              <a:t>/</a:t>
            </a:r>
            <a:r>
              <a:rPr kumimoji="1" lang="ja-JP" altLang="en-US" sz="1100" dirty="0">
                <a:solidFill>
                  <a:srgbClr val="E60000"/>
                </a:solidFill>
                <a:latin typeface="Arial" panose="020B0604020202020204" pitchFamily="34" charset="0"/>
                <a:ea typeface="ＭＳ Ｐゴシック" panose="020B0600070205080204" pitchFamily="50" charset="-128"/>
              </a:rPr>
              <a:t>製品及び競合他社が有する製品・サービスと比較して、「製品」という観点からも</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という点で優位性を有している。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上記を踏まえ、当社サービスは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業界向け</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市場の中で、</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という特性を活かしながら、</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というポジショニングを目指している。</a:t>
            </a:r>
          </a:p>
          <a:p>
            <a:pPr marL="0" marR="0" indent="0" algn="l" defTabSz="914400" rtl="0" eaLnBrk="1" fontAlgn="base" latinLnBrk="0" hangingPunct="1">
              <a:lnSpc>
                <a:spcPct val="100000"/>
              </a:lnSpc>
              <a:spcBef>
                <a:spcPct val="0"/>
              </a:spcBef>
              <a:spcAft>
                <a:spcPct val="50000"/>
              </a:spcAft>
              <a:buClr>
                <a:schemeClr val="bg2"/>
              </a:buClr>
              <a:buSzTx/>
              <a:buFont typeface="Wingdings" pitchFamily="2" charset="2"/>
              <a:buNone/>
              <a:tabLst/>
            </a:pPr>
            <a:endParaRPr kumimoji="1" lang="ja-JP" altLang="en-US" sz="1100" b="0" i="0" u="none" strike="noStrike" cap="none" normalizeH="0" baseline="0" dirty="0">
              <a:ln>
                <a:noFill/>
              </a:ln>
              <a:solidFill>
                <a:srgbClr val="E60000"/>
              </a:solidFill>
              <a:effectLst/>
              <a:latin typeface="Arial" charset="0"/>
              <a:ea typeface="ＭＳ Ｐゴシック" charset="-128"/>
            </a:endParaRPr>
          </a:p>
        </p:txBody>
      </p:sp>
      <p:sp>
        <p:nvSpPr>
          <p:cNvPr id="13" name="正方形/長方形 12">
            <a:extLst>
              <a:ext uri="{FF2B5EF4-FFF2-40B4-BE49-F238E27FC236}">
                <a16:creationId xmlns:a16="http://schemas.microsoft.com/office/drawing/2014/main" id="{A08E9144-EE2C-E307-5190-F6BB2F967D7F}"/>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
        <p:nvSpPr>
          <p:cNvPr id="4" name="正方形/長方形 3">
            <a:extLst>
              <a:ext uri="{FF2B5EF4-FFF2-40B4-BE49-F238E27FC236}">
                <a16:creationId xmlns:a16="http://schemas.microsoft.com/office/drawing/2014/main" id="{411A3027-246C-E5C6-64CF-4B6B5D0A66E0}"/>
              </a:ext>
            </a:extLst>
          </p:cNvPr>
          <p:cNvSpPr/>
          <p:nvPr/>
        </p:nvSpPr>
        <p:spPr bwMode="auto">
          <a:xfrm>
            <a:off x="419100" y="3019893"/>
            <a:ext cx="90709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競合他社との製品・サービスの仕様・機能面での比較、</a:t>
            </a:r>
            <a:r>
              <a:rPr kumimoji="1" lang="ja-JP" altLang="en-US" sz="1100" b="0" i="0" u="none" strike="noStrike" cap="none" normalizeH="0" baseline="0" dirty="0">
                <a:ln>
                  <a:noFill/>
                </a:ln>
                <a:solidFill>
                  <a:srgbClr val="FF0000"/>
                </a:solidFill>
                <a:effectLst/>
                <a:latin typeface="Arial" charset="0"/>
                <a:ea typeface="ＭＳ Ｐゴシック" charset="-128"/>
              </a:rPr>
              <a:t>事業面での比較を踏まえ、</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どこに優位性があるのか分かりやすく図示してください。</a:t>
            </a:r>
          </a:p>
        </p:txBody>
      </p:sp>
    </p:spTree>
    <p:extLst>
      <p:ext uri="{BB962C8B-B14F-4D97-AF65-F5344CB8AC3E}">
        <p14:creationId xmlns:p14="http://schemas.microsoft.com/office/powerpoint/2010/main" val="501404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393700" y="652109"/>
            <a:ext cx="9359900" cy="307777"/>
          </a:xfrm>
        </p:spPr>
        <p:txBody>
          <a:bodyPr wrap="square">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３：事業の独自性・新規性</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21" name="Rectangle 3">
            <a:extLst>
              <a:ext uri="{FF2B5EF4-FFF2-40B4-BE49-F238E27FC236}">
                <a16:creationId xmlns:a16="http://schemas.microsoft.com/office/drawing/2014/main" id="{479C64DE-B438-429A-9E0A-7CB035CCF4CE}"/>
              </a:ext>
            </a:extLst>
          </p:cNvPr>
          <p:cNvSpPr txBox="1">
            <a:spLocks noChangeArrowheads="1"/>
          </p:cNvSpPr>
          <p:nvPr/>
        </p:nvSpPr>
        <p:spPr bwMode="auto">
          <a:xfrm>
            <a:off x="419100" y="1200293"/>
            <a:ext cx="9064625"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独自性・新規性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None/>
            </a:pPr>
            <a:r>
              <a:rPr lang="ja-JP" altLang="en-US" sz="1200" kern="0" dirty="0">
                <a:solidFill>
                  <a:schemeClr val="tx1"/>
                </a:solidFill>
                <a:latin typeface="Arial" panose="020B0604020202020204" pitchFamily="34" charset="0"/>
                <a:ea typeface="ＭＳ Ｐゴシック" panose="020B0600070205080204" pitchFamily="50" charset="-128"/>
              </a:rPr>
              <a:t>本事業を通じて開発する</a:t>
            </a:r>
            <a:r>
              <a:rPr lang="ja-JP" altLang="en-US" sz="1200" kern="0" dirty="0">
                <a:solidFill>
                  <a:schemeClr val="tx1"/>
                </a:solidFill>
              </a:rPr>
              <a:t>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の製品機能面、事業面に関する独自性・新規性を記載してください。</a:t>
            </a:r>
          </a:p>
        </p:txBody>
      </p:sp>
      <p:sp>
        <p:nvSpPr>
          <p:cNvPr id="22" name="正方形/長方形 21">
            <a:extLst>
              <a:ext uri="{FF2B5EF4-FFF2-40B4-BE49-F238E27FC236}">
                <a16:creationId xmlns:a16="http://schemas.microsoft.com/office/drawing/2014/main" id="{7AB55191-03AD-471A-8068-39845C473F9B}"/>
              </a:ext>
            </a:extLst>
          </p:cNvPr>
          <p:cNvSpPr/>
          <p:nvPr/>
        </p:nvSpPr>
        <p:spPr bwMode="auto">
          <a:xfrm>
            <a:off x="415925" y="1718541"/>
            <a:ext cx="9074149" cy="4581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当社が構想するドローンを活用した</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サービスは、既存事業と比較して、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a:t>
            </a:r>
            <a:r>
              <a:rPr lang="ja-JP" altLang="en-US" sz="1100" dirty="0">
                <a:solidFill>
                  <a:srgbClr val="E60000"/>
                </a:solidFill>
                <a:latin typeface="Arial" panose="020B0604020202020204" pitchFamily="34" charset="0"/>
                <a:ea typeface="ＭＳ Ｐゴシック" panose="020B0600070205080204" pitchFamily="50" charset="-128"/>
              </a:rPr>
              <a:t>独自性・</a:t>
            </a:r>
            <a:r>
              <a:rPr kumimoji="1" lang="ja-JP" altLang="en-US" sz="1100" dirty="0">
                <a:solidFill>
                  <a:srgbClr val="E60000"/>
                </a:solidFill>
                <a:latin typeface="Arial" panose="020B0604020202020204" pitchFamily="34" charset="0"/>
                <a:ea typeface="ＭＳ Ｐゴシック" panose="020B0600070205080204" pitchFamily="50" charset="-128"/>
              </a:rPr>
              <a:t>新規性を有している。</a:t>
            </a:r>
            <a:br>
              <a:rPr kumimoji="1" lang="en-US" altLang="ja-JP" sz="1100" dirty="0">
                <a:solidFill>
                  <a:srgbClr val="E60000"/>
                </a:solidFill>
                <a:latin typeface="Arial" panose="020B0604020202020204" pitchFamily="34" charset="0"/>
                <a:ea typeface="ＭＳ Ｐゴシック" panose="020B0600070205080204" pitchFamily="50" charset="-128"/>
              </a:rPr>
            </a:br>
            <a:r>
              <a:rPr kumimoji="1" lang="ja-JP" altLang="en-US" sz="1100" dirty="0">
                <a:solidFill>
                  <a:srgbClr val="E60000"/>
                </a:solidFill>
                <a:latin typeface="Arial" panose="020B0604020202020204" pitchFamily="34" charset="0"/>
                <a:ea typeface="ＭＳ Ｐゴシック" panose="020B0600070205080204" pitchFamily="50" charset="-128"/>
              </a:rPr>
              <a:t>また、既存技術</a:t>
            </a:r>
            <a:r>
              <a:rPr kumimoji="1" lang="en-US" altLang="ja-JP" sz="1100" dirty="0">
                <a:solidFill>
                  <a:srgbClr val="E60000"/>
                </a:solidFill>
                <a:latin typeface="Arial" panose="020B0604020202020204" pitchFamily="34" charset="0"/>
                <a:ea typeface="ＭＳ Ｐゴシック" panose="020B0600070205080204" pitchFamily="50" charset="-128"/>
              </a:rPr>
              <a:t>/</a:t>
            </a:r>
            <a:r>
              <a:rPr kumimoji="1" lang="ja-JP" altLang="en-US" sz="1100" dirty="0">
                <a:solidFill>
                  <a:srgbClr val="E60000"/>
                </a:solidFill>
                <a:latin typeface="Arial" panose="020B0604020202020204" pitchFamily="34" charset="0"/>
                <a:ea typeface="ＭＳ Ｐゴシック" panose="020B0600070205080204" pitchFamily="50" charset="-128"/>
              </a:rPr>
              <a:t>製品・サービスと比較して、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という点で独自性・新規性を有している。</a:t>
            </a:r>
            <a:endParaRPr kumimoji="1" lang="ja-JP" altLang="en-US" sz="1100" b="0" i="0" u="none" strike="noStrike" cap="none" normalizeH="0" baseline="0" dirty="0">
              <a:ln>
                <a:noFill/>
              </a:ln>
              <a:solidFill>
                <a:srgbClr val="E60000"/>
              </a:solidFill>
              <a:effectLst/>
              <a:latin typeface="Arial" charset="0"/>
              <a:ea typeface="ＭＳ Ｐゴシック" charset="-128"/>
            </a:endParaRPr>
          </a:p>
        </p:txBody>
      </p:sp>
      <p:sp>
        <p:nvSpPr>
          <p:cNvPr id="4" name="正方形/長方形 3">
            <a:extLst>
              <a:ext uri="{FF2B5EF4-FFF2-40B4-BE49-F238E27FC236}">
                <a16:creationId xmlns:a16="http://schemas.microsoft.com/office/drawing/2014/main" id="{792EF9D9-0C2E-D5D1-8838-D6F6D5B5FE97}"/>
              </a:ext>
            </a:extLst>
          </p:cNvPr>
          <p:cNvSpPr/>
          <p:nvPr/>
        </p:nvSpPr>
        <p:spPr bwMode="auto">
          <a:xfrm>
            <a:off x="419099" y="2774231"/>
            <a:ext cx="8936497"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競合他社との製品・サービスの仕様・機能面での比較、</a:t>
            </a:r>
            <a:r>
              <a:rPr kumimoji="1" lang="ja-JP" altLang="en-US" sz="1100" b="0" i="0" u="none" strike="noStrike" cap="none" normalizeH="0" baseline="0" dirty="0">
                <a:ln>
                  <a:noFill/>
                </a:ln>
                <a:solidFill>
                  <a:srgbClr val="FF0000"/>
                </a:solidFill>
                <a:effectLst/>
                <a:latin typeface="Arial" charset="0"/>
                <a:ea typeface="ＭＳ Ｐゴシック" charset="-128"/>
              </a:rPr>
              <a:t>事業面での比較を踏まえ、</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どこに優位性があるのか分かりやすく図示してください。</a:t>
            </a:r>
          </a:p>
        </p:txBody>
      </p:sp>
      <p:sp>
        <p:nvSpPr>
          <p:cNvPr id="6" name="正方形/長方形 5">
            <a:extLst>
              <a:ext uri="{FF2B5EF4-FFF2-40B4-BE49-F238E27FC236}">
                <a16:creationId xmlns:a16="http://schemas.microsoft.com/office/drawing/2014/main" id="{49792A09-7798-8FF5-893E-36CF8232AB1E}"/>
              </a:ext>
            </a:extLst>
          </p:cNvPr>
          <p:cNvSpPr/>
          <p:nvPr/>
        </p:nvSpPr>
        <p:spPr bwMode="auto">
          <a:xfrm>
            <a:off x="6980903" y="186813"/>
            <a:ext cx="250917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p>
        </p:txBody>
      </p:sp>
    </p:spTree>
    <p:extLst>
      <p:ext uri="{BB962C8B-B14F-4D97-AF65-F5344CB8AC3E}">
        <p14:creationId xmlns:p14="http://schemas.microsoft.com/office/powerpoint/2010/main" val="457771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a:extLst>
              <a:ext uri="{FF2B5EF4-FFF2-40B4-BE49-F238E27FC236}">
                <a16:creationId xmlns:a16="http://schemas.microsoft.com/office/drawing/2014/main" id="{24B8AF45-3E89-4A28-BDE3-EA56F0C2C77C}"/>
              </a:ext>
            </a:extLst>
          </p:cNvPr>
          <p:cNvSpPr/>
          <p:nvPr/>
        </p:nvSpPr>
        <p:spPr bwMode="auto">
          <a:xfrm>
            <a:off x="419101" y="1847878"/>
            <a:ext cx="9064624" cy="240360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36000" bIns="18000" numCol="1" rtlCol="0" anchor="t" anchorCtr="0" compatLnSpc="1">
            <a:prstTxWarp prst="textNoShape">
              <a:avLst/>
            </a:prstTxWarp>
          </a:bodyPr>
          <a:lstStyle/>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r>
              <a:rPr lang="ja-JP" altLang="en-US" sz="1100" dirty="0">
                <a:solidFill>
                  <a:srgbClr val="E60000"/>
                </a:solidFill>
              </a:rPr>
              <a:t>当社が開発したドローンを、</a:t>
            </a:r>
            <a:r>
              <a:rPr lang="en-US" altLang="ja-JP" sz="1100" dirty="0">
                <a:solidFill>
                  <a:srgbClr val="E60000"/>
                </a:solidFill>
              </a:rPr>
              <a:t>XX</a:t>
            </a:r>
            <a:r>
              <a:rPr lang="ja-JP" altLang="en-US" sz="1100" dirty="0">
                <a:solidFill>
                  <a:srgbClr val="E60000"/>
                </a:solidFill>
              </a:rPr>
              <a:t>などに実績を有する販売代理店を通じて、</a:t>
            </a:r>
            <a:br>
              <a:rPr lang="en-US" altLang="ja-JP" sz="1100" dirty="0">
                <a:solidFill>
                  <a:srgbClr val="E60000"/>
                </a:solidFill>
              </a:rPr>
            </a:br>
            <a:r>
              <a:rPr lang="en-US" altLang="ja-JP" sz="1100" dirty="0">
                <a:solidFill>
                  <a:srgbClr val="E60000"/>
                </a:solidFill>
              </a:rPr>
              <a:t>XX</a:t>
            </a:r>
            <a:r>
              <a:rPr lang="ja-JP" altLang="en-US" sz="1100" dirty="0">
                <a:solidFill>
                  <a:srgbClr val="E60000"/>
                </a:solidFill>
              </a:rPr>
              <a:t>業界の</a:t>
            </a:r>
            <a:r>
              <a:rPr lang="en-US" altLang="ja-JP" sz="1100" dirty="0">
                <a:solidFill>
                  <a:srgbClr val="E60000"/>
                </a:solidFill>
              </a:rPr>
              <a:t>XX</a:t>
            </a:r>
            <a:r>
              <a:rPr lang="ja-JP" altLang="en-US" sz="1100" dirty="0">
                <a:solidFill>
                  <a:srgbClr val="E60000"/>
                </a:solidFill>
              </a:rPr>
              <a:t>施設に対しリース提供する。</a:t>
            </a: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r>
              <a:rPr lang="ja-JP" altLang="en-US" sz="1100" dirty="0">
                <a:solidFill>
                  <a:srgbClr val="E60000"/>
                </a:solidFill>
              </a:rPr>
              <a:t>ユーザー（施設）からは、月額のリース費用を</a:t>
            </a:r>
            <a:r>
              <a:rPr lang="en-US" altLang="ja-JP" sz="1100" dirty="0">
                <a:solidFill>
                  <a:srgbClr val="E60000"/>
                </a:solidFill>
              </a:rPr>
              <a:t>XX</a:t>
            </a:r>
            <a:r>
              <a:rPr lang="ja-JP" altLang="en-US" sz="1100" dirty="0">
                <a:solidFill>
                  <a:srgbClr val="E60000"/>
                </a:solidFill>
              </a:rPr>
              <a:t>万円</a:t>
            </a:r>
            <a:r>
              <a:rPr lang="en-US" altLang="ja-JP" sz="1100" dirty="0">
                <a:solidFill>
                  <a:srgbClr val="E60000"/>
                </a:solidFill>
              </a:rPr>
              <a:t>/</a:t>
            </a:r>
            <a:r>
              <a:rPr lang="ja-JP" altLang="en-US" sz="1100" dirty="0">
                <a:solidFill>
                  <a:srgbClr val="E60000"/>
                </a:solidFill>
              </a:rPr>
              <a:t>月、販売代理店が徴収する。</a:t>
            </a:r>
            <a:endParaRPr lang="en-US" altLang="ja-JP" sz="1100" dirty="0">
              <a:solidFill>
                <a:srgbClr val="E60000"/>
              </a:solidFill>
            </a:endParaRPr>
          </a:p>
          <a:p>
            <a:pPr algn="l" fontAlgn="auto">
              <a:lnSpc>
                <a:spcPct val="100000"/>
              </a:lnSpc>
              <a:spcBef>
                <a:spcPts val="0"/>
              </a:spcBef>
              <a:spcAft>
                <a:spcPts val="0"/>
              </a:spcAft>
              <a:buClrTx/>
            </a:pPr>
            <a:r>
              <a:rPr lang="ja-JP" altLang="en-US" sz="1100" dirty="0">
                <a:solidFill>
                  <a:srgbClr val="E60000"/>
                </a:solidFill>
              </a:rPr>
              <a:t>　　　また、当社は販売代理店の売上の</a:t>
            </a:r>
            <a:r>
              <a:rPr lang="en-US" altLang="ja-JP" sz="1100" dirty="0">
                <a:solidFill>
                  <a:srgbClr val="E60000"/>
                </a:solidFill>
              </a:rPr>
              <a:t>X%</a:t>
            </a:r>
            <a:r>
              <a:rPr lang="ja-JP" altLang="en-US" sz="1100" dirty="0">
                <a:solidFill>
                  <a:srgbClr val="E60000"/>
                </a:solidFill>
              </a:rPr>
              <a:t>を徴収する。</a:t>
            </a:r>
            <a:endParaRPr lang="en-US" altLang="ja-JP" sz="1100" dirty="0">
              <a:solidFill>
                <a:srgbClr val="E60000"/>
              </a:solidFill>
            </a:endParaRPr>
          </a:p>
          <a:p>
            <a:pPr algn="l" fontAlgn="auto">
              <a:lnSpc>
                <a:spcPct val="100000"/>
              </a:lnSpc>
              <a:spcBef>
                <a:spcPts val="0"/>
              </a:spcBef>
              <a:spcAft>
                <a:spcPts val="0"/>
              </a:spcAft>
              <a:buClrTx/>
            </a:pPr>
            <a:endParaRPr lang="en-US" altLang="ja-JP" sz="1100" dirty="0">
              <a:solidFill>
                <a:srgbClr val="E60000"/>
              </a:solidFill>
            </a:endParaRPr>
          </a:p>
        </p:txBody>
      </p:sp>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４：</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ビジネスモデル</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8" name="Rectangle 3"/>
          <p:cNvSpPr txBox="1">
            <a:spLocks noChangeArrowheads="1"/>
          </p:cNvSpPr>
          <p:nvPr/>
        </p:nvSpPr>
        <p:spPr bwMode="auto">
          <a:xfrm>
            <a:off x="419100" y="1236715"/>
            <a:ext cx="9064625"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製品・サービスのビジネスモデル</a:t>
            </a:r>
            <a:r>
              <a:rPr lang="en-US" altLang="ja-JP" b="1" kern="0" dirty="0">
                <a:solidFill>
                  <a:schemeClr val="tx1"/>
                </a:solidFill>
              </a:rPr>
              <a:t>】</a:t>
            </a:r>
          </a:p>
          <a:p>
            <a:pPr marL="0" indent="0" eaLnBrk="1" hangingPunct="1">
              <a:spcBef>
                <a:spcPct val="0"/>
              </a:spcBef>
              <a:buClr>
                <a:srgbClr val="5A5A5A"/>
              </a:buClr>
              <a:buSzPct val="100000"/>
              <a:buNone/>
            </a:pPr>
            <a:r>
              <a:rPr lang="ja-JP" altLang="en-US" sz="1200" kern="0" dirty="0">
                <a:solidFill>
                  <a:schemeClr val="tx1"/>
                </a:solidFill>
              </a:rPr>
              <a:t>本事業を通じて開発するドローンを中核としたビジネスモデルや事業のスキームについて、</a:t>
            </a:r>
            <a:r>
              <a:rPr lang="ja-JP" altLang="en-US" sz="1200" b="1" u="sng" kern="0" dirty="0">
                <a:solidFill>
                  <a:schemeClr val="tx1"/>
                </a:solidFill>
              </a:rPr>
              <a:t>簡潔に記載してください</a:t>
            </a:r>
            <a:r>
              <a:rPr lang="ja-JP" altLang="en-US" sz="1200" kern="0" dirty="0">
                <a:solidFill>
                  <a:schemeClr val="tx1"/>
                </a:solidFill>
              </a:rPr>
              <a:t>。</a:t>
            </a:r>
            <a:endParaRPr lang="en-US" altLang="ja-JP" sz="1200" kern="0" dirty="0">
              <a:solidFill>
                <a:schemeClr val="tx1"/>
              </a:solidFill>
              <a:highlight>
                <a:srgbClr val="FFFF00"/>
              </a:highlight>
            </a:endParaRPr>
          </a:p>
        </p:txBody>
      </p:sp>
      <p:sp>
        <p:nvSpPr>
          <p:cNvPr id="15" name="正方形/長方形 14">
            <a:extLst>
              <a:ext uri="{FF2B5EF4-FFF2-40B4-BE49-F238E27FC236}">
                <a16:creationId xmlns:a16="http://schemas.microsoft.com/office/drawing/2014/main" id="{508CC7CD-87BD-49B5-86A1-037CECDFF7CE}"/>
              </a:ext>
            </a:extLst>
          </p:cNvPr>
          <p:cNvSpPr/>
          <p:nvPr/>
        </p:nvSpPr>
        <p:spPr bwMode="auto">
          <a:xfrm>
            <a:off x="8795727" y="2252608"/>
            <a:ext cx="581025" cy="58102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dirty="0">
                <a:solidFill>
                  <a:srgbClr val="E60000"/>
                </a:solidFill>
              </a:rPr>
              <a:t>○○○</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sp>
        <p:nvSpPr>
          <p:cNvPr id="16" name="正方形/長方形 15">
            <a:extLst>
              <a:ext uri="{FF2B5EF4-FFF2-40B4-BE49-F238E27FC236}">
                <a16:creationId xmlns:a16="http://schemas.microsoft.com/office/drawing/2014/main" id="{FAA4C921-2A2A-4311-9FC3-66269AEF8718}"/>
              </a:ext>
            </a:extLst>
          </p:cNvPr>
          <p:cNvSpPr/>
          <p:nvPr/>
        </p:nvSpPr>
        <p:spPr bwMode="auto">
          <a:xfrm>
            <a:off x="7443693" y="1948207"/>
            <a:ext cx="581025" cy="1806059"/>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E60000"/>
                </a:solidFill>
                <a:effectLst/>
                <a:latin typeface="Arial" charset="0"/>
                <a:ea typeface="ＭＳ Ｐゴシック" charset="-128"/>
              </a:rPr>
              <a:t>当社</a:t>
            </a:r>
            <a:endParaRPr kumimoji="1" lang="en-US" altLang="ja-JP" sz="1000" b="0" i="0" u="none" strike="noStrike" cap="none" normalizeH="0" baseline="0" dirty="0">
              <a:ln>
                <a:noFill/>
              </a:ln>
              <a:solidFill>
                <a:srgbClr val="E60000"/>
              </a:solidFill>
              <a:effectLst/>
              <a:latin typeface="Arial" charset="0"/>
              <a:ea typeface="ＭＳ Ｐゴシック" charset="-128"/>
            </a:endParaRPr>
          </a:p>
        </p:txBody>
      </p:sp>
      <p:cxnSp>
        <p:nvCxnSpPr>
          <p:cNvPr id="17" name="直線矢印コネクタ 16">
            <a:extLst>
              <a:ext uri="{FF2B5EF4-FFF2-40B4-BE49-F238E27FC236}">
                <a16:creationId xmlns:a16="http://schemas.microsoft.com/office/drawing/2014/main" id="{319472F2-6EE3-4557-BF62-46C785000415}"/>
              </a:ext>
            </a:extLst>
          </p:cNvPr>
          <p:cNvCxnSpPr>
            <a:cxnSpLocks/>
          </p:cNvCxnSpPr>
          <p:nvPr/>
        </p:nvCxnSpPr>
        <p:spPr bwMode="auto">
          <a:xfrm flipV="1">
            <a:off x="8024718" y="2455220"/>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テキスト ボックス 17">
            <a:extLst>
              <a:ext uri="{FF2B5EF4-FFF2-40B4-BE49-F238E27FC236}">
                <a16:creationId xmlns:a16="http://schemas.microsoft.com/office/drawing/2014/main" id="{2E938350-2929-4C8B-8B2D-E2714FD5F67F}"/>
              </a:ext>
            </a:extLst>
          </p:cNvPr>
          <p:cNvSpPr txBox="1"/>
          <p:nvPr/>
        </p:nvSpPr>
        <p:spPr>
          <a:xfrm>
            <a:off x="8178428" y="2164708"/>
            <a:ext cx="463588" cy="260008"/>
          </a:xfrm>
          <a:prstGeom prst="rect">
            <a:avLst/>
          </a:prstGeom>
          <a:solidFill>
            <a:schemeClr val="bg1"/>
          </a:solidFill>
          <a:ln>
            <a:noFill/>
          </a:ln>
        </p:spPr>
        <p:txBody>
          <a:bodyPr wrap="none" rtlCol="0">
            <a:spAutoFit/>
          </a:bodyPr>
          <a:lstStyle/>
          <a:p>
            <a:r>
              <a:rPr lang="en-US" altLang="ja-JP" dirty="0">
                <a:solidFill>
                  <a:srgbClr val="E60000"/>
                </a:solidFill>
              </a:rPr>
              <a:t>DDD</a:t>
            </a:r>
            <a:endParaRPr kumimoji="1" lang="ja-JP" altLang="en-US" dirty="0">
              <a:solidFill>
                <a:srgbClr val="E60000"/>
              </a:solidFill>
            </a:endParaRPr>
          </a:p>
        </p:txBody>
      </p:sp>
      <p:cxnSp>
        <p:nvCxnSpPr>
          <p:cNvPr id="19" name="直線矢印コネクタ 18">
            <a:extLst>
              <a:ext uri="{FF2B5EF4-FFF2-40B4-BE49-F238E27FC236}">
                <a16:creationId xmlns:a16="http://schemas.microsoft.com/office/drawing/2014/main" id="{F560984E-ED8C-4E35-A947-99A5546AA0D8}"/>
              </a:ext>
            </a:extLst>
          </p:cNvPr>
          <p:cNvCxnSpPr/>
          <p:nvPr/>
        </p:nvCxnSpPr>
        <p:spPr bwMode="auto">
          <a:xfrm flipH="1">
            <a:off x="8024719" y="2613180"/>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0" name="楕円 19">
            <a:extLst>
              <a:ext uri="{FF2B5EF4-FFF2-40B4-BE49-F238E27FC236}">
                <a16:creationId xmlns:a16="http://schemas.microsoft.com/office/drawing/2014/main" id="{A4750BF0-935C-42D1-B9A8-5E33C94BCDAE}"/>
              </a:ext>
            </a:extLst>
          </p:cNvPr>
          <p:cNvSpPr/>
          <p:nvPr/>
        </p:nvSpPr>
        <p:spPr bwMode="auto">
          <a:xfrm>
            <a:off x="8299772" y="2502730"/>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21" name="正方形/長方形 20">
            <a:extLst>
              <a:ext uri="{FF2B5EF4-FFF2-40B4-BE49-F238E27FC236}">
                <a16:creationId xmlns:a16="http://schemas.microsoft.com/office/drawing/2014/main" id="{6A0F8F5B-20A8-4529-AB95-A4B3DE2B3CF0}"/>
              </a:ext>
            </a:extLst>
          </p:cNvPr>
          <p:cNvSpPr/>
          <p:nvPr/>
        </p:nvSpPr>
        <p:spPr bwMode="auto">
          <a:xfrm>
            <a:off x="8795727" y="3173242"/>
            <a:ext cx="581025" cy="58102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E60000"/>
                </a:solidFill>
                <a:effectLst/>
                <a:latin typeface="Arial" charset="0"/>
                <a:ea typeface="ＭＳ Ｐゴシック" charset="-128"/>
              </a:rPr>
              <a:t>△△△</a:t>
            </a:r>
          </a:p>
        </p:txBody>
      </p:sp>
      <p:cxnSp>
        <p:nvCxnSpPr>
          <p:cNvPr id="22" name="直線矢印コネクタ 21">
            <a:extLst>
              <a:ext uri="{FF2B5EF4-FFF2-40B4-BE49-F238E27FC236}">
                <a16:creationId xmlns:a16="http://schemas.microsoft.com/office/drawing/2014/main" id="{88D28835-850D-4D46-8DC7-2F02F321B40E}"/>
              </a:ext>
            </a:extLst>
          </p:cNvPr>
          <p:cNvCxnSpPr>
            <a:cxnSpLocks/>
          </p:cNvCxnSpPr>
          <p:nvPr/>
        </p:nvCxnSpPr>
        <p:spPr bwMode="auto">
          <a:xfrm flipV="1">
            <a:off x="8024718" y="3375854"/>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3" name="テキスト ボックス 22">
            <a:extLst>
              <a:ext uri="{FF2B5EF4-FFF2-40B4-BE49-F238E27FC236}">
                <a16:creationId xmlns:a16="http://schemas.microsoft.com/office/drawing/2014/main" id="{E08D01AA-6E49-42A4-A3FE-203C7A5FDE18}"/>
              </a:ext>
            </a:extLst>
          </p:cNvPr>
          <p:cNvSpPr txBox="1"/>
          <p:nvPr/>
        </p:nvSpPr>
        <p:spPr>
          <a:xfrm>
            <a:off x="8190449" y="3085342"/>
            <a:ext cx="439544" cy="260008"/>
          </a:xfrm>
          <a:prstGeom prst="rect">
            <a:avLst/>
          </a:prstGeom>
          <a:solidFill>
            <a:schemeClr val="bg1"/>
          </a:solidFill>
          <a:ln>
            <a:noFill/>
          </a:ln>
        </p:spPr>
        <p:txBody>
          <a:bodyPr wrap="none" rtlCol="0">
            <a:spAutoFit/>
          </a:bodyPr>
          <a:lstStyle/>
          <a:p>
            <a:r>
              <a:rPr kumimoji="1" lang="en-US" altLang="ja-JP" dirty="0">
                <a:solidFill>
                  <a:srgbClr val="E60000"/>
                </a:solidFill>
              </a:rPr>
              <a:t>EEE</a:t>
            </a:r>
            <a:endParaRPr kumimoji="1" lang="ja-JP" altLang="en-US" dirty="0">
              <a:solidFill>
                <a:srgbClr val="E60000"/>
              </a:solidFill>
            </a:endParaRPr>
          </a:p>
        </p:txBody>
      </p:sp>
      <p:cxnSp>
        <p:nvCxnSpPr>
          <p:cNvPr id="24" name="直線矢印コネクタ 23">
            <a:extLst>
              <a:ext uri="{FF2B5EF4-FFF2-40B4-BE49-F238E27FC236}">
                <a16:creationId xmlns:a16="http://schemas.microsoft.com/office/drawing/2014/main" id="{E23CC477-D140-4E35-B449-E77543768BE2}"/>
              </a:ext>
            </a:extLst>
          </p:cNvPr>
          <p:cNvCxnSpPr/>
          <p:nvPr/>
        </p:nvCxnSpPr>
        <p:spPr bwMode="auto">
          <a:xfrm flipH="1">
            <a:off x="8024719" y="3533814"/>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5" name="楕円 24">
            <a:extLst>
              <a:ext uri="{FF2B5EF4-FFF2-40B4-BE49-F238E27FC236}">
                <a16:creationId xmlns:a16="http://schemas.microsoft.com/office/drawing/2014/main" id="{6F745B31-F785-4390-A395-538C3D748116}"/>
              </a:ext>
            </a:extLst>
          </p:cNvPr>
          <p:cNvSpPr/>
          <p:nvPr/>
        </p:nvSpPr>
        <p:spPr bwMode="auto">
          <a:xfrm>
            <a:off x="8299772" y="3423364"/>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cxnSp>
        <p:nvCxnSpPr>
          <p:cNvPr id="26" name="直線矢印コネクタ 25">
            <a:extLst>
              <a:ext uri="{FF2B5EF4-FFF2-40B4-BE49-F238E27FC236}">
                <a16:creationId xmlns:a16="http://schemas.microsoft.com/office/drawing/2014/main" id="{6839412C-B507-4F0C-BC7A-A5F35666C3B2}"/>
              </a:ext>
            </a:extLst>
          </p:cNvPr>
          <p:cNvCxnSpPr>
            <a:cxnSpLocks/>
          </p:cNvCxnSpPr>
          <p:nvPr/>
        </p:nvCxnSpPr>
        <p:spPr bwMode="auto">
          <a:xfrm flipV="1">
            <a:off x="6656582" y="2786123"/>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7" name="テキスト ボックス 26">
            <a:extLst>
              <a:ext uri="{FF2B5EF4-FFF2-40B4-BE49-F238E27FC236}">
                <a16:creationId xmlns:a16="http://schemas.microsoft.com/office/drawing/2014/main" id="{6F1698D6-A8FB-4286-BE0B-6739E03900FC}"/>
              </a:ext>
            </a:extLst>
          </p:cNvPr>
          <p:cNvSpPr txBox="1"/>
          <p:nvPr/>
        </p:nvSpPr>
        <p:spPr>
          <a:xfrm>
            <a:off x="6822315" y="2495610"/>
            <a:ext cx="439544" cy="260008"/>
          </a:xfrm>
          <a:prstGeom prst="rect">
            <a:avLst/>
          </a:prstGeom>
          <a:solidFill>
            <a:schemeClr val="bg1"/>
          </a:solidFill>
          <a:ln>
            <a:noFill/>
          </a:ln>
        </p:spPr>
        <p:txBody>
          <a:bodyPr wrap="square" rtlCol="0">
            <a:spAutoFit/>
          </a:bodyPr>
          <a:lstStyle/>
          <a:p>
            <a:r>
              <a:rPr lang="en-US" altLang="ja-JP" dirty="0">
                <a:solidFill>
                  <a:srgbClr val="E60000"/>
                </a:solidFill>
              </a:rPr>
              <a:t>BBB</a:t>
            </a:r>
            <a:endParaRPr kumimoji="1" lang="ja-JP" altLang="en-US" dirty="0">
              <a:solidFill>
                <a:srgbClr val="E60000"/>
              </a:solidFill>
            </a:endParaRPr>
          </a:p>
        </p:txBody>
      </p:sp>
      <p:cxnSp>
        <p:nvCxnSpPr>
          <p:cNvPr id="28" name="直線矢印コネクタ 27">
            <a:extLst>
              <a:ext uri="{FF2B5EF4-FFF2-40B4-BE49-F238E27FC236}">
                <a16:creationId xmlns:a16="http://schemas.microsoft.com/office/drawing/2014/main" id="{6797182A-D408-4056-9360-2A70F1F856E2}"/>
              </a:ext>
            </a:extLst>
          </p:cNvPr>
          <p:cNvCxnSpPr/>
          <p:nvPr/>
        </p:nvCxnSpPr>
        <p:spPr bwMode="auto">
          <a:xfrm flipH="1">
            <a:off x="6672685" y="2944082"/>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9" name="楕円 28">
            <a:extLst>
              <a:ext uri="{FF2B5EF4-FFF2-40B4-BE49-F238E27FC236}">
                <a16:creationId xmlns:a16="http://schemas.microsoft.com/office/drawing/2014/main" id="{CD2F98F4-18FD-4793-9711-24A07F00F609}"/>
              </a:ext>
            </a:extLst>
          </p:cNvPr>
          <p:cNvSpPr/>
          <p:nvPr/>
        </p:nvSpPr>
        <p:spPr bwMode="auto">
          <a:xfrm>
            <a:off x="6947738" y="2833632"/>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30" name="正方形/長方形 29">
            <a:extLst>
              <a:ext uri="{FF2B5EF4-FFF2-40B4-BE49-F238E27FC236}">
                <a16:creationId xmlns:a16="http://schemas.microsoft.com/office/drawing/2014/main" id="{5C1B211D-DA3D-4F2E-957E-930C3F51CD47}"/>
              </a:ext>
            </a:extLst>
          </p:cNvPr>
          <p:cNvSpPr/>
          <p:nvPr/>
        </p:nvSpPr>
        <p:spPr bwMode="auto">
          <a:xfrm>
            <a:off x="6084440" y="2583510"/>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cxnSp>
        <p:nvCxnSpPr>
          <p:cNvPr id="31" name="直線矢印コネクタ 30">
            <a:extLst>
              <a:ext uri="{FF2B5EF4-FFF2-40B4-BE49-F238E27FC236}">
                <a16:creationId xmlns:a16="http://schemas.microsoft.com/office/drawing/2014/main" id="{DE01B627-8034-47C5-A1E2-DAFBA029B369}"/>
              </a:ext>
            </a:extLst>
          </p:cNvPr>
          <p:cNvCxnSpPr>
            <a:cxnSpLocks/>
          </p:cNvCxnSpPr>
          <p:nvPr/>
        </p:nvCxnSpPr>
        <p:spPr bwMode="auto">
          <a:xfrm flipV="1">
            <a:off x="6656582" y="2150820"/>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2" name="テキスト ボックス 31">
            <a:extLst>
              <a:ext uri="{FF2B5EF4-FFF2-40B4-BE49-F238E27FC236}">
                <a16:creationId xmlns:a16="http://schemas.microsoft.com/office/drawing/2014/main" id="{1E38CBB7-416B-4818-B796-BCEBCDF4E640}"/>
              </a:ext>
            </a:extLst>
          </p:cNvPr>
          <p:cNvSpPr txBox="1"/>
          <p:nvPr/>
        </p:nvSpPr>
        <p:spPr>
          <a:xfrm>
            <a:off x="6822315" y="1885707"/>
            <a:ext cx="439544" cy="260008"/>
          </a:xfrm>
          <a:prstGeom prst="rect">
            <a:avLst/>
          </a:prstGeom>
          <a:solidFill>
            <a:schemeClr val="bg1"/>
          </a:solidFill>
          <a:ln>
            <a:noFill/>
          </a:ln>
        </p:spPr>
        <p:txBody>
          <a:bodyPr wrap="square" rtlCol="0">
            <a:spAutoFit/>
          </a:bodyPr>
          <a:lstStyle/>
          <a:p>
            <a:r>
              <a:rPr kumimoji="1" lang="en-US" altLang="ja-JP" dirty="0">
                <a:solidFill>
                  <a:srgbClr val="E60000"/>
                </a:solidFill>
              </a:rPr>
              <a:t>AAA</a:t>
            </a:r>
            <a:endParaRPr kumimoji="1" lang="ja-JP" altLang="en-US" dirty="0">
              <a:solidFill>
                <a:srgbClr val="E60000"/>
              </a:solidFill>
            </a:endParaRPr>
          </a:p>
        </p:txBody>
      </p:sp>
      <p:cxnSp>
        <p:nvCxnSpPr>
          <p:cNvPr id="33" name="直線矢印コネクタ 32">
            <a:extLst>
              <a:ext uri="{FF2B5EF4-FFF2-40B4-BE49-F238E27FC236}">
                <a16:creationId xmlns:a16="http://schemas.microsoft.com/office/drawing/2014/main" id="{40F414DC-C36F-4D1D-9492-B4DB1FC31BE0}"/>
              </a:ext>
            </a:extLst>
          </p:cNvPr>
          <p:cNvCxnSpPr/>
          <p:nvPr/>
        </p:nvCxnSpPr>
        <p:spPr bwMode="auto">
          <a:xfrm flipH="1">
            <a:off x="6672685" y="2308779"/>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4" name="楕円 33">
            <a:extLst>
              <a:ext uri="{FF2B5EF4-FFF2-40B4-BE49-F238E27FC236}">
                <a16:creationId xmlns:a16="http://schemas.microsoft.com/office/drawing/2014/main" id="{9D7CC1C9-900B-4EE8-8CDF-A0CAABD1EE23}"/>
              </a:ext>
            </a:extLst>
          </p:cNvPr>
          <p:cNvSpPr/>
          <p:nvPr/>
        </p:nvSpPr>
        <p:spPr bwMode="auto">
          <a:xfrm>
            <a:off x="6947738" y="2198329"/>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35" name="正方形/長方形 34">
            <a:extLst>
              <a:ext uri="{FF2B5EF4-FFF2-40B4-BE49-F238E27FC236}">
                <a16:creationId xmlns:a16="http://schemas.microsoft.com/office/drawing/2014/main" id="{DD74CA99-A82E-47E5-98B2-ACC9FDFE401A}"/>
              </a:ext>
            </a:extLst>
          </p:cNvPr>
          <p:cNvSpPr/>
          <p:nvPr/>
        </p:nvSpPr>
        <p:spPr bwMode="auto">
          <a:xfrm>
            <a:off x="6084440" y="1948207"/>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cxnSp>
        <p:nvCxnSpPr>
          <p:cNvPr id="36" name="直線矢印コネクタ 35">
            <a:extLst>
              <a:ext uri="{FF2B5EF4-FFF2-40B4-BE49-F238E27FC236}">
                <a16:creationId xmlns:a16="http://schemas.microsoft.com/office/drawing/2014/main" id="{0C230968-FB22-47B8-AD80-AA5561E888C0}"/>
              </a:ext>
            </a:extLst>
          </p:cNvPr>
          <p:cNvCxnSpPr>
            <a:cxnSpLocks/>
          </p:cNvCxnSpPr>
          <p:nvPr/>
        </p:nvCxnSpPr>
        <p:spPr bwMode="auto">
          <a:xfrm flipV="1">
            <a:off x="6656582" y="3405519"/>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7" name="テキスト ボックス 36">
            <a:extLst>
              <a:ext uri="{FF2B5EF4-FFF2-40B4-BE49-F238E27FC236}">
                <a16:creationId xmlns:a16="http://schemas.microsoft.com/office/drawing/2014/main" id="{AED14C78-4C02-467D-90F3-97B729EF390F}"/>
              </a:ext>
            </a:extLst>
          </p:cNvPr>
          <p:cNvSpPr txBox="1"/>
          <p:nvPr/>
        </p:nvSpPr>
        <p:spPr>
          <a:xfrm>
            <a:off x="6764067" y="3115006"/>
            <a:ext cx="581024" cy="260008"/>
          </a:xfrm>
          <a:prstGeom prst="rect">
            <a:avLst/>
          </a:prstGeom>
          <a:solidFill>
            <a:schemeClr val="bg1"/>
          </a:solidFill>
          <a:ln>
            <a:noFill/>
          </a:ln>
        </p:spPr>
        <p:txBody>
          <a:bodyPr wrap="square" rtlCol="0">
            <a:spAutoFit/>
          </a:bodyPr>
          <a:lstStyle/>
          <a:p>
            <a:r>
              <a:rPr kumimoji="1" lang="en-US" altLang="ja-JP" dirty="0">
                <a:solidFill>
                  <a:srgbClr val="E60000"/>
                </a:solidFill>
              </a:rPr>
              <a:t>CCC</a:t>
            </a:r>
            <a:endParaRPr kumimoji="1" lang="ja-JP" altLang="en-US" dirty="0">
              <a:solidFill>
                <a:srgbClr val="E60000"/>
              </a:solidFill>
            </a:endParaRPr>
          </a:p>
        </p:txBody>
      </p:sp>
      <p:cxnSp>
        <p:nvCxnSpPr>
          <p:cNvPr id="38" name="直線矢印コネクタ 37">
            <a:extLst>
              <a:ext uri="{FF2B5EF4-FFF2-40B4-BE49-F238E27FC236}">
                <a16:creationId xmlns:a16="http://schemas.microsoft.com/office/drawing/2014/main" id="{A4C24848-33F4-49E7-A664-880994DD5951}"/>
              </a:ext>
            </a:extLst>
          </p:cNvPr>
          <p:cNvCxnSpPr/>
          <p:nvPr/>
        </p:nvCxnSpPr>
        <p:spPr bwMode="auto">
          <a:xfrm flipH="1">
            <a:off x="6672685" y="3563478"/>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9" name="楕円 38">
            <a:extLst>
              <a:ext uri="{FF2B5EF4-FFF2-40B4-BE49-F238E27FC236}">
                <a16:creationId xmlns:a16="http://schemas.microsoft.com/office/drawing/2014/main" id="{E024CE06-52B1-44D9-B68E-A361F8B44809}"/>
              </a:ext>
            </a:extLst>
          </p:cNvPr>
          <p:cNvSpPr/>
          <p:nvPr/>
        </p:nvSpPr>
        <p:spPr bwMode="auto">
          <a:xfrm>
            <a:off x="6947738" y="3453028"/>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40" name="正方形/長方形 39">
            <a:extLst>
              <a:ext uri="{FF2B5EF4-FFF2-40B4-BE49-F238E27FC236}">
                <a16:creationId xmlns:a16="http://schemas.microsoft.com/office/drawing/2014/main" id="{F1F9079F-F940-43AE-9BC5-4A23FA26084A}"/>
              </a:ext>
            </a:extLst>
          </p:cNvPr>
          <p:cNvSpPr/>
          <p:nvPr/>
        </p:nvSpPr>
        <p:spPr bwMode="auto">
          <a:xfrm>
            <a:off x="6084440" y="3202906"/>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sp>
        <p:nvSpPr>
          <p:cNvPr id="2" name="正方形/長方形 1"/>
          <p:cNvSpPr/>
          <p:nvPr/>
        </p:nvSpPr>
        <p:spPr bwMode="auto">
          <a:xfrm>
            <a:off x="729124" y="3839940"/>
            <a:ext cx="4509247" cy="284400"/>
          </a:xfrm>
          <a:prstGeom prst="rect">
            <a:avLst/>
          </a:prstGeom>
          <a:solidFill>
            <a:srgbClr val="FF0000"/>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dirty="0">
                <a:solidFill>
                  <a:srgbClr val="FFFFFF"/>
                </a:solidFill>
              </a:rPr>
              <a:t>特に、どのような仕組みでお金、モノ・サービス、情報が流れているか記載ください</a:t>
            </a:r>
          </a:p>
        </p:txBody>
      </p:sp>
      <p:sp>
        <p:nvSpPr>
          <p:cNvPr id="45" name="正方形/長方形 44"/>
          <p:cNvSpPr/>
          <p:nvPr/>
        </p:nvSpPr>
        <p:spPr bwMode="auto">
          <a:xfrm>
            <a:off x="6374952" y="3854955"/>
            <a:ext cx="2772708" cy="284400"/>
          </a:xfrm>
          <a:prstGeom prst="rect">
            <a:avLst/>
          </a:prstGeom>
          <a:solidFill>
            <a:srgbClr val="FF0000"/>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u="sng" dirty="0">
                <a:solidFill>
                  <a:srgbClr val="FFFFFF"/>
                </a:solidFill>
              </a:rPr>
              <a:t>図や既存の資料を添付いただいても構いません</a:t>
            </a:r>
          </a:p>
        </p:txBody>
      </p:sp>
      <p:sp>
        <p:nvSpPr>
          <p:cNvPr id="3" name="正方形/長方形 2">
            <a:extLst>
              <a:ext uri="{FF2B5EF4-FFF2-40B4-BE49-F238E27FC236}">
                <a16:creationId xmlns:a16="http://schemas.microsoft.com/office/drawing/2014/main" id="{3A38CA7E-9F40-67CB-01A0-0327114123E2}"/>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Tree>
    <p:extLst>
      <p:ext uri="{BB962C8B-B14F-4D97-AF65-F5344CB8AC3E}">
        <p14:creationId xmlns:p14="http://schemas.microsoft.com/office/powerpoint/2010/main" val="349940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５：</a:t>
            </a:r>
            <a:r>
              <a:rPr lang="ja-JP" altLang="en-US" dirty="0">
                <a:solidFill>
                  <a:schemeClr val="tx1"/>
                </a:solidFill>
                <a:latin typeface="Arial" panose="020B0604020202020204" pitchFamily="34" charset="0"/>
                <a:ea typeface="ＭＳ Ｐゴシック" panose="020B0600070205080204" pitchFamily="50" charset="-128"/>
              </a:rPr>
              <a:t>事業の中期的なロードマップ</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事業の成長性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本事業を通じて開発するドローンを中核とした</a:t>
            </a:r>
            <a:r>
              <a:rPr lang="ja-JP" altLang="en-US" sz="1200" kern="0" dirty="0">
                <a:solidFill>
                  <a:schemeClr val="tx1"/>
                </a:solidFill>
                <a:latin typeface="Arial" panose="020B0604020202020204" pitchFamily="34" charset="0"/>
                <a:ea typeface="ＭＳ Ｐゴシック" panose="020B0600070205080204" pitchFamily="50" charset="-128"/>
              </a:rPr>
              <a:t>事業活動に関する事業成長のロードマップを記載してください。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4"/>
            <a:ext cx="9074149" cy="702395"/>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本事業で開発するドローンを中核とするサービスは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年までの事業化初期フェーズに</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を実施する。また、</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年までには</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を実施し、売上○○億円の事業とする予定。</a:t>
            </a:r>
            <a:endParaRPr kumimoji="1" lang="en-US" altLang="ja-JP" sz="1100" dirty="0">
              <a:solidFill>
                <a:srgbClr val="E60000"/>
              </a:solidFill>
              <a:latin typeface="Arial" panose="020B0604020202020204" pitchFamily="34" charset="0"/>
              <a:ea typeface="ＭＳ Ｐゴシック" panose="020B0600070205080204" pitchFamily="50" charset="-128"/>
            </a:endParaRPr>
          </a:p>
        </p:txBody>
      </p:sp>
      <p:graphicFrame>
        <p:nvGraphicFramePr>
          <p:cNvPr id="7" name="表 6">
            <a:extLst>
              <a:ext uri="{FF2B5EF4-FFF2-40B4-BE49-F238E27FC236}">
                <a16:creationId xmlns:a16="http://schemas.microsoft.com/office/drawing/2014/main" id="{691B460B-F232-9E34-93E5-51BECCCF8245}"/>
              </a:ext>
            </a:extLst>
          </p:cNvPr>
          <p:cNvGraphicFramePr>
            <a:graphicFrameLocks noGrp="1"/>
          </p:cNvGraphicFramePr>
          <p:nvPr>
            <p:extLst>
              <p:ext uri="{D42A27DB-BD31-4B8C-83A1-F6EECF244321}">
                <p14:modId xmlns:p14="http://schemas.microsoft.com/office/powerpoint/2010/main" val="104227413"/>
              </p:ext>
            </p:extLst>
          </p:nvPr>
        </p:nvGraphicFramePr>
        <p:xfrm>
          <a:off x="505667" y="3356754"/>
          <a:ext cx="8844617" cy="2276040"/>
        </p:xfrm>
        <a:graphic>
          <a:graphicData uri="http://schemas.openxmlformats.org/drawingml/2006/table">
            <a:tbl>
              <a:tblPr firstRow="1" bandRow="1">
                <a:tableStyleId>{5C22544A-7EE6-4342-B048-85BDC9FD1C3A}</a:tableStyleId>
              </a:tblPr>
              <a:tblGrid>
                <a:gridCol w="1611680">
                  <a:extLst>
                    <a:ext uri="{9D8B030D-6E8A-4147-A177-3AD203B41FA5}">
                      <a16:colId xmlns:a16="http://schemas.microsoft.com/office/drawing/2014/main" val="589161911"/>
                    </a:ext>
                  </a:extLst>
                </a:gridCol>
                <a:gridCol w="2410979">
                  <a:extLst>
                    <a:ext uri="{9D8B030D-6E8A-4147-A177-3AD203B41FA5}">
                      <a16:colId xmlns:a16="http://schemas.microsoft.com/office/drawing/2014/main" val="1121140357"/>
                    </a:ext>
                  </a:extLst>
                </a:gridCol>
                <a:gridCol w="2410979">
                  <a:extLst>
                    <a:ext uri="{9D8B030D-6E8A-4147-A177-3AD203B41FA5}">
                      <a16:colId xmlns:a16="http://schemas.microsoft.com/office/drawing/2014/main" val="2161596637"/>
                    </a:ext>
                  </a:extLst>
                </a:gridCol>
                <a:gridCol w="2410979">
                  <a:extLst>
                    <a:ext uri="{9D8B030D-6E8A-4147-A177-3AD203B41FA5}">
                      <a16:colId xmlns:a16="http://schemas.microsoft.com/office/drawing/2014/main" val="1575107307"/>
                    </a:ext>
                  </a:extLst>
                </a:gridCol>
              </a:tblGrid>
              <a:tr h="455788">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事業規模</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万円</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月</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市場シェア</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万円</a:t>
                      </a: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月</a:t>
                      </a:r>
                      <a:endPar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市場シェア</a:t>
                      </a: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endPar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万円</a:t>
                      </a: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月</a:t>
                      </a:r>
                      <a:endPar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市場シェア</a:t>
                      </a: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4096679"/>
                  </a:ext>
                </a:extLst>
              </a:tr>
              <a:tr h="615211">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事業・取り組み内容</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当社</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サービスの認知獲得のため、</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業界向けに特化した広報活動を実施する</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を通じて、販売代理店の協力ネットワークを拡大する</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lvl="0" indent="-211138" algn="l" defTabSz="914400" rtl="0" eaLnBrk="1" latinLnBrk="0" hangingPunct="1">
                        <a:buClr>
                          <a:srgbClr val="E60000"/>
                        </a:buClr>
                        <a:buSzPct val="100000"/>
                        <a:buFont typeface="Wingdings" panose="05000000000000000000" pitchFamily="2" charset="2"/>
                        <a:buChar char="l"/>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業務に関連する</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業務の効率化にも対応できる追加機能の実装</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導入前後のカスタマーサポートや専門スタッフの派遣サービスの立ち上げ（有償サービス）</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の市場成長が期待される</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エリアを中心に、</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を通じて、海外の販売代理店の協力ネットワークを拡大する</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4631806"/>
                  </a:ext>
                </a:extLst>
              </a:tr>
              <a:tr h="774634">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事業成功のポイント</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潜在顧客の当社サービスの認知度の向上</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すべての都道府県における販売代理店の確保</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ドローンを中核とするサービスが対応する範囲の拡大</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ドローンの運用コンサルを通じた新たな事業収益の確保・拡大</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海外の販売代理店の確保</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6186859"/>
                  </a:ext>
                </a:extLst>
              </a:tr>
            </a:tbl>
          </a:graphicData>
        </a:graphic>
      </p:graphicFrame>
      <p:sp>
        <p:nvSpPr>
          <p:cNvPr id="8" name="ホームベース 2">
            <a:extLst>
              <a:ext uri="{FF2B5EF4-FFF2-40B4-BE49-F238E27FC236}">
                <a16:creationId xmlns:a16="http://schemas.microsoft.com/office/drawing/2014/main" id="{EF7EB058-54DE-8BAF-0B4F-316D6F629B9B}"/>
              </a:ext>
            </a:extLst>
          </p:cNvPr>
          <p:cNvSpPr/>
          <p:nvPr/>
        </p:nvSpPr>
        <p:spPr bwMode="auto">
          <a:xfrm>
            <a:off x="2151920" y="2727883"/>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事業化初期フェーズ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10" name="ホームベース 2">
            <a:extLst>
              <a:ext uri="{FF2B5EF4-FFF2-40B4-BE49-F238E27FC236}">
                <a16:creationId xmlns:a16="http://schemas.microsoft.com/office/drawing/2014/main" id="{FE28D4D9-CCDA-28EA-838C-AA084F46BAB9}"/>
              </a:ext>
            </a:extLst>
          </p:cNvPr>
          <p:cNvSpPr/>
          <p:nvPr/>
        </p:nvSpPr>
        <p:spPr bwMode="auto">
          <a:xfrm>
            <a:off x="4551375" y="2727883"/>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展開フェーズ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11" name="ホームベース 2">
            <a:extLst>
              <a:ext uri="{FF2B5EF4-FFF2-40B4-BE49-F238E27FC236}">
                <a16:creationId xmlns:a16="http://schemas.microsoft.com/office/drawing/2014/main" id="{FD853C78-0FE1-07DB-5F70-03545A8FB2C1}"/>
              </a:ext>
            </a:extLst>
          </p:cNvPr>
          <p:cNvSpPr/>
          <p:nvPr/>
        </p:nvSpPr>
        <p:spPr bwMode="auto">
          <a:xfrm>
            <a:off x="7017551" y="2723685"/>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発展フェーズ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6" name="正方形/長方形 5">
            <a:extLst>
              <a:ext uri="{FF2B5EF4-FFF2-40B4-BE49-F238E27FC236}">
                <a16:creationId xmlns:a16="http://schemas.microsoft.com/office/drawing/2014/main" id="{B7B162C8-ADEF-620B-2E08-97B0001C8DB8}"/>
              </a:ext>
            </a:extLst>
          </p:cNvPr>
          <p:cNvSpPr/>
          <p:nvPr/>
        </p:nvSpPr>
        <p:spPr bwMode="auto">
          <a:xfrm>
            <a:off x="6081623" y="186813"/>
            <a:ext cx="340845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a:t>
            </a:r>
            <a:r>
              <a:rPr lang="ja-JP" altLang="en-US" dirty="0"/>
              <a:t> </a:t>
            </a:r>
            <a:r>
              <a:rPr lang="en-US" altLang="ja-JP" dirty="0"/>
              <a:t>2.</a:t>
            </a:r>
            <a:r>
              <a:rPr lang="ja-JP" altLang="en-US" dirty="0"/>
              <a:t>市場性・事業性・競合優位性、 </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3480628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６：事業化までの短期的なスケジュール</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事業化までのステップ</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本事業を通じて開発するドローン</a:t>
            </a:r>
            <a:r>
              <a:rPr lang="ja-JP" altLang="en-US" sz="1200" kern="0" dirty="0">
                <a:solidFill>
                  <a:schemeClr val="tx1"/>
                </a:solidFill>
                <a:latin typeface="Arial" panose="020B0604020202020204" pitchFamily="34" charset="0"/>
                <a:ea typeface="ＭＳ Ｐゴシック" panose="020B0600070205080204" pitchFamily="50" charset="-128"/>
              </a:rPr>
              <a:t>を３年以内に実用化し、事業活動を展開するための短期的なスケジュールを記載してください。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4"/>
            <a:ext cx="9074149" cy="1223321"/>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本事業で開発するドローンを中核とするサービスは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全体の開発のうち、本事業では</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に関する機能を実装するための開発を実施。並行して、当社独自の取組として</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と</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に関する開発を進め、試作機を</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月に完成させる。その後、想定するユースケースに近い環境で</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月の間に</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件程度の効果検証を行い、必要に応じて追加開発を実施。</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月までに事業化初期のリース提供用の機器として</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台を</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で生産予定。</a:t>
            </a:r>
            <a:endParaRPr kumimoji="1" lang="en-US" altLang="ja-JP" sz="1100" dirty="0">
              <a:solidFill>
                <a:srgbClr val="E60000"/>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022AF01E-4700-9843-1918-23D4DA7EDCD1}"/>
              </a:ext>
            </a:extLst>
          </p:cNvPr>
          <p:cNvSpPr/>
          <p:nvPr/>
        </p:nvSpPr>
        <p:spPr bwMode="auto">
          <a:xfrm>
            <a:off x="406400" y="3165578"/>
            <a:ext cx="9048750" cy="3099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提案時（</a:t>
            </a:r>
            <a:r>
              <a:rPr lang="en-US" altLang="ja-JP" sz="1100" dirty="0">
                <a:solidFill>
                  <a:srgbClr val="FF0000"/>
                </a:solidFill>
              </a:rPr>
              <a:t>2025.7</a:t>
            </a:r>
            <a:r>
              <a:rPr lang="en-US" altLang="ja-JP" dirty="0">
                <a:solidFill>
                  <a:srgbClr val="FF0000"/>
                </a:solidFill>
              </a:rPr>
              <a:t> </a:t>
            </a:r>
            <a:r>
              <a:rPr lang="ja-JP" altLang="en-US" sz="1100" dirty="0">
                <a:solidFill>
                  <a:srgbClr val="FF0000"/>
                </a:solidFill>
              </a:rPr>
              <a:t>）から、ドローンの実用化及びドローンサービスの事業化（サービスのローンチ）までの</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u="sng" dirty="0">
                <a:solidFill>
                  <a:srgbClr val="FF0000"/>
                </a:solidFill>
              </a:rPr>
              <a:t>月次のスケジュール</a:t>
            </a:r>
            <a:r>
              <a:rPr lang="ja-JP" altLang="en-US" sz="1100" dirty="0">
                <a:solidFill>
                  <a:srgbClr val="FF0000"/>
                </a:solidFill>
              </a:rPr>
              <a:t>をわかりやすく図示してください。</a:t>
            </a:r>
            <a:endParaRPr lang="en-US" altLang="ja-JP" sz="1100" dirty="0">
              <a:solidFill>
                <a:srgbClr val="FF0000"/>
              </a:solidFill>
            </a:endParaRPr>
          </a:p>
        </p:txBody>
      </p:sp>
      <p:sp>
        <p:nvSpPr>
          <p:cNvPr id="9" name="正方形/長方形 8">
            <a:extLst>
              <a:ext uri="{FF2B5EF4-FFF2-40B4-BE49-F238E27FC236}">
                <a16:creationId xmlns:a16="http://schemas.microsoft.com/office/drawing/2014/main" id="{DCC35970-0C7F-4E69-4F49-E74C90C40D89}"/>
              </a:ext>
            </a:extLst>
          </p:cNvPr>
          <p:cNvSpPr/>
          <p:nvPr/>
        </p:nvSpPr>
        <p:spPr bwMode="auto">
          <a:xfrm>
            <a:off x="7885471" y="186813"/>
            <a:ext cx="160460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389221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７：事業化まで／事業化後の体制</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03307"/>
            <a:ext cx="9187016"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事業の実施体制（社内・社外の連携体制）</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本事業を通じて実証実験を行うドローンあるいはドローンサービス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を３年以内に実用化し、事業活動を展開するための実施体制（外部協力先を含む）を記載してください。</a:t>
            </a:r>
          </a:p>
        </p:txBody>
      </p:sp>
      <p:sp>
        <p:nvSpPr>
          <p:cNvPr id="5" name="正方形/長方形 4">
            <a:extLst>
              <a:ext uri="{FF2B5EF4-FFF2-40B4-BE49-F238E27FC236}">
                <a16:creationId xmlns:a16="http://schemas.microsoft.com/office/drawing/2014/main" id="{902B467F-E294-9122-74C0-D273FFB3284D}"/>
              </a:ext>
            </a:extLst>
          </p:cNvPr>
          <p:cNvSpPr/>
          <p:nvPr/>
        </p:nvSpPr>
        <p:spPr bwMode="auto">
          <a:xfrm>
            <a:off x="6715433" y="186813"/>
            <a:ext cx="277464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県内への波及効果</a:t>
            </a:r>
          </a:p>
        </p:txBody>
      </p:sp>
      <p:graphicFrame>
        <p:nvGraphicFramePr>
          <p:cNvPr id="4" name="表 6">
            <a:extLst>
              <a:ext uri="{FF2B5EF4-FFF2-40B4-BE49-F238E27FC236}">
                <a16:creationId xmlns:a16="http://schemas.microsoft.com/office/drawing/2014/main" id="{FF8DA861-B7D7-D14B-3483-C31D7BCFC33E}"/>
              </a:ext>
            </a:extLst>
          </p:cNvPr>
          <p:cNvGraphicFramePr>
            <a:graphicFrameLocks noGrp="1"/>
          </p:cNvGraphicFramePr>
          <p:nvPr>
            <p:extLst>
              <p:ext uri="{D42A27DB-BD31-4B8C-83A1-F6EECF244321}">
                <p14:modId xmlns:p14="http://schemas.microsoft.com/office/powerpoint/2010/main" val="1303594914"/>
              </p:ext>
            </p:extLst>
          </p:nvPr>
        </p:nvGraphicFramePr>
        <p:xfrm>
          <a:off x="335115" y="1774891"/>
          <a:ext cx="9271001" cy="4800600"/>
        </p:xfrm>
        <a:graphic>
          <a:graphicData uri="http://schemas.openxmlformats.org/drawingml/2006/table">
            <a:tbl>
              <a:tblPr>
                <a:tableStyleId>{93296810-A885-4BE3-A3E7-6D5BEEA58F35}</a:tableStyleId>
              </a:tblPr>
              <a:tblGrid>
                <a:gridCol w="1043941">
                  <a:extLst>
                    <a:ext uri="{9D8B030D-6E8A-4147-A177-3AD203B41FA5}">
                      <a16:colId xmlns:a16="http://schemas.microsoft.com/office/drawing/2014/main" val="3104755138"/>
                    </a:ext>
                  </a:extLst>
                </a:gridCol>
                <a:gridCol w="770253">
                  <a:extLst>
                    <a:ext uri="{9D8B030D-6E8A-4147-A177-3AD203B41FA5}">
                      <a16:colId xmlns:a16="http://schemas.microsoft.com/office/drawing/2014/main" val="1570376985"/>
                    </a:ext>
                  </a:extLst>
                </a:gridCol>
                <a:gridCol w="608230">
                  <a:extLst>
                    <a:ext uri="{9D8B030D-6E8A-4147-A177-3AD203B41FA5}">
                      <a16:colId xmlns:a16="http://schemas.microsoft.com/office/drawing/2014/main" val="231184581"/>
                    </a:ext>
                  </a:extLst>
                </a:gridCol>
                <a:gridCol w="676377">
                  <a:extLst>
                    <a:ext uri="{9D8B030D-6E8A-4147-A177-3AD203B41FA5}">
                      <a16:colId xmlns:a16="http://schemas.microsoft.com/office/drawing/2014/main" val="4280509461"/>
                    </a:ext>
                  </a:extLst>
                </a:gridCol>
                <a:gridCol w="1536700">
                  <a:extLst>
                    <a:ext uri="{9D8B030D-6E8A-4147-A177-3AD203B41FA5}">
                      <a16:colId xmlns:a16="http://schemas.microsoft.com/office/drawing/2014/main" val="687016913"/>
                    </a:ext>
                  </a:extLst>
                </a:gridCol>
                <a:gridCol w="863600">
                  <a:extLst>
                    <a:ext uri="{9D8B030D-6E8A-4147-A177-3AD203B41FA5}">
                      <a16:colId xmlns:a16="http://schemas.microsoft.com/office/drawing/2014/main" val="3992630793"/>
                    </a:ext>
                  </a:extLst>
                </a:gridCol>
                <a:gridCol w="850578">
                  <a:extLst>
                    <a:ext uri="{9D8B030D-6E8A-4147-A177-3AD203B41FA5}">
                      <a16:colId xmlns:a16="http://schemas.microsoft.com/office/drawing/2014/main" val="435866630"/>
                    </a:ext>
                  </a:extLst>
                </a:gridCol>
                <a:gridCol w="2921322">
                  <a:extLst>
                    <a:ext uri="{9D8B030D-6E8A-4147-A177-3AD203B41FA5}">
                      <a16:colId xmlns:a16="http://schemas.microsoft.com/office/drawing/2014/main" val="3809744021"/>
                    </a:ext>
                  </a:extLst>
                </a:gridCol>
              </a:tblGrid>
              <a:tr h="196006">
                <a:tc rowSpan="3">
                  <a:txBody>
                    <a:bodyPr/>
                    <a:lstStyle/>
                    <a:p>
                      <a:pPr algn="l"/>
                      <a:r>
                        <a:rPr kumimoji="1" lang="ja-JP" altLang="en-US" sz="1100" b="1" dirty="0">
                          <a:solidFill>
                            <a:schemeClr val="bg1"/>
                          </a:solidFill>
                        </a:rPr>
                        <a:t>業務内容</a:t>
                      </a:r>
                    </a:p>
                  </a:txBody>
                  <a:tcPr marL="54000" marR="54000">
                    <a:solidFill>
                      <a:schemeClr val="accent6"/>
                    </a:solidFill>
                  </a:tcPr>
                </a:tc>
                <a:tc rowSpan="3">
                  <a:txBody>
                    <a:bodyPr/>
                    <a:lstStyle/>
                    <a:p>
                      <a:pPr algn="l"/>
                      <a:r>
                        <a:rPr kumimoji="1" lang="ja-JP" altLang="en-US" sz="1100" b="1" dirty="0">
                          <a:solidFill>
                            <a:schemeClr val="bg1"/>
                          </a:solidFill>
                        </a:rPr>
                        <a:t>実施時期</a:t>
                      </a:r>
                    </a:p>
                  </a:txBody>
                  <a:tcPr marL="54000" marR="54000">
                    <a:solidFill>
                      <a:schemeClr val="accent6"/>
                    </a:solidFill>
                  </a:tcPr>
                </a:tc>
                <a:tc gridSpan="5">
                  <a:txBody>
                    <a:bodyPr/>
                    <a:lstStyle/>
                    <a:p>
                      <a:pPr algn="l"/>
                      <a:r>
                        <a:rPr kumimoji="1" lang="ja-JP" altLang="en-US" sz="1100" b="1" dirty="0">
                          <a:solidFill>
                            <a:schemeClr val="bg1"/>
                          </a:solidFill>
                        </a:rPr>
                        <a:t>実施体制</a:t>
                      </a:r>
                    </a:p>
                  </a:txBody>
                  <a:tcPr marL="54000" marR="54000">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rowSpan="3">
                  <a:txBody>
                    <a:bodyPr/>
                    <a:lstStyle/>
                    <a:p>
                      <a:pPr algn="l"/>
                      <a:r>
                        <a:rPr kumimoji="1" lang="ja-JP" altLang="en-US" sz="1100" b="1" dirty="0">
                          <a:solidFill>
                            <a:schemeClr val="bg1"/>
                          </a:solidFill>
                        </a:rPr>
                        <a:t>具体的な業務内容、</a:t>
                      </a:r>
                      <a:br>
                        <a:rPr kumimoji="1" lang="en-US" altLang="ja-JP" sz="1100" b="1" dirty="0">
                          <a:solidFill>
                            <a:schemeClr val="bg1"/>
                          </a:solidFill>
                        </a:rPr>
                      </a:br>
                      <a:r>
                        <a:rPr kumimoji="1" lang="ja-JP" altLang="en-US" sz="1100" b="1" dirty="0">
                          <a:solidFill>
                            <a:schemeClr val="bg1"/>
                          </a:solidFill>
                        </a:rPr>
                        <a:t>過去の従事実績・連携実績</a:t>
                      </a:r>
                    </a:p>
                  </a:txBody>
                  <a:tcPr marL="54000" marR="54000">
                    <a:solidFill>
                      <a:schemeClr val="accent6"/>
                    </a:solidFill>
                  </a:tcPr>
                </a:tc>
                <a:extLst>
                  <a:ext uri="{0D108BD9-81ED-4DB2-BD59-A6C34878D82A}">
                    <a16:rowId xmlns:a16="http://schemas.microsoft.com/office/drawing/2014/main" val="2883685313"/>
                  </a:ext>
                </a:extLst>
              </a:tr>
              <a:tr h="196006">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rowSpan="2">
                  <a:txBody>
                    <a:bodyPr/>
                    <a:lstStyle/>
                    <a:p>
                      <a:pPr algn="l"/>
                      <a:r>
                        <a:rPr kumimoji="1" lang="ja-JP" altLang="en-US" sz="1100" b="1" dirty="0">
                          <a:solidFill>
                            <a:schemeClr val="bg1"/>
                          </a:solidFill>
                        </a:rPr>
                        <a:t>自社で</a:t>
                      </a:r>
                      <a:endParaRPr kumimoji="1" lang="en-US" altLang="ja-JP" sz="1100" b="1" dirty="0">
                        <a:solidFill>
                          <a:schemeClr val="bg1"/>
                        </a:solidFill>
                      </a:endParaRPr>
                    </a:p>
                    <a:p>
                      <a:pPr algn="l"/>
                      <a:r>
                        <a:rPr kumimoji="1" lang="ja-JP" altLang="en-US" sz="1100" b="1" dirty="0">
                          <a:solidFill>
                            <a:schemeClr val="bg1"/>
                          </a:solidFill>
                        </a:rPr>
                        <a:t>実施</a:t>
                      </a:r>
                      <a:endParaRPr kumimoji="1" lang="en-US" altLang="ja-JP" sz="1100" b="1" dirty="0">
                        <a:solidFill>
                          <a:schemeClr val="bg1"/>
                        </a:solidFill>
                      </a:endParaRPr>
                    </a:p>
                    <a:p>
                      <a:pPr algn="l"/>
                      <a:r>
                        <a:rPr kumimoji="1" lang="en-US" altLang="ja-JP" sz="1100" b="1" dirty="0">
                          <a:solidFill>
                            <a:schemeClr val="bg1"/>
                          </a:solidFill>
                        </a:rPr>
                        <a:t>(</a:t>
                      </a:r>
                      <a:r>
                        <a:rPr kumimoji="1" lang="ja-JP" altLang="en-US" sz="1100" b="1" dirty="0">
                          <a:solidFill>
                            <a:schemeClr val="bg1"/>
                          </a:solidFill>
                        </a:rPr>
                        <a:t>内製</a:t>
                      </a:r>
                      <a:r>
                        <a:rPr kumimoji="1" lang="en-US" altLang="ja-JP" sz="1100" b="1" dirty="0">
                          <a:solidFill>
                            <a:schemeClr val="bg1"/>
                          </a:solidFill>
                        </a:rPr>
                        <a:t>)</a:t>
                      </a:r>
                      <a:endParaRPr kumimoji="1" lang="ja-JP" altLang="en-US" sz="1100" b="1" dirty="0">
                        <a:solidFill>
                          <a:schemeClr val="bg1"/>
                        </a:solidFill>
                      </a:endParaRPr>
                    </a:p>
                  </a:txBody>
                  <a:tcPr marL="54000" marR="54000">
                    <a:solidFill>
                      <a:schemeClr val="accent6"/>
                    </a:solidFill>
                  </a:tcPr>
                </a:tc>
                <a:tc gridSpan="4">
                  <a:txBody>
                    <a:bodyPr/>
                    <a:lstStyle/>
                    <a:p>
                      <a:pPr algn="l"/>
                      <a:r>
                        <a:rPr kumimoji="1" lang="ja-JP" altLang="en-US" sz="1100" b="1" dirty="0">
                          <a:solidFill>
                            <a:schemeClr val="bg1"/>
                          </a:solidFill>
                        </a:rPr>
                        <a:t>他社と連携</a:t>
                      </a:r>
                    </a:p>
                  </a:txBody>
                  <a:tcPr marL="54000" marR="54000">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a:p>
                  </a:txBody>
                  <a:tcPr/>
                </a:tc>
                <a:tc hMerge="1">
                  <a:txBody>
                    <a:bodyPr/>
                    <a:lstStyle/>
                    <a:p>
                      <a:endParaRPr kumimoji="1" lang="ja-JP" altLang="en-US" sz="1100" b="1" dirty="0">
                        <a:solidFill>
                          <a:schemeClr val="bg1"/>
                        </a:solidFill>
                      </a:endParaRPr>
                    </a:p>
                  </a:txBody>
                  <a:tcPr>
                    <a:solidFill>
                      <a:schemeClr val="accent6"/>
                    </a:solidFill>
                  </a:tcPr>
                </a:tc>
                <a:tc vMerge="1">
                  <a:txBody>
                    <a:bodyPr/>
                    <a:lstStyle/>
                    <a:p>
                      <a:pPr algn="l"/>
                      <a:endParaRPr kumimoji="1" lang="ja-JP" altLang="en-US" sz="1100" b="1" dirty="0">
                        <a:solidFill>
                          <a:schemeClr val="bg1"/>
                        </a:solidFill>
                      </a:endParaRPr>
                    </a:p>
                  </a:txBody>
                  <a:tcPr marL="54000" marR="54000">
                    <a:solidFill>
                      <a:schemeClr val="accent6"/>
                    </a:solidFill>
                  </a:tcPr>
                </a:tc>
                <a:extLst>
                  <a:ext uri="{0D108BD9-81ED-4DB2-BD59-A6C34878D82A}">
                    <a16:rowId xmlns:a16="http://schemas.microsoft.com/office/drawing/2014/main" val="1239594591"/>
                  </a:ext>
                </a:extLst>
              </a:tr>
              <a:tr h="576489">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a:txBody>
                    <a:bodyPr/>
                    <a:lstStyle/>
                    <a:p>
                      <a:pPr algn="l"/>
                      <a:r>
                        <a:rPr kumimoji="1" lang="ja-JP" altLang="en-US" sz="1100" b="1" dirty="0">
                          <a:solidFill>
                            <a:schemeClr val="bg1"/>
                          </a:solidFill>
                        </a:rPr>
                        <a:t>連携予定先の有無</a:t>
                      </a: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連携予定の</a:t>
                      </a:r>
                      <a:endParaRPr kumimoji="1" lang="en-US" altLang="ja-JP" sz="11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企業・団体名</a:t>
                      </a:r>
                    </a:p>
                    <a:p>
                      <a:pPr algn="l"/>
                      <a:endParaRPr kumimoji="1" lang="ja-JP" altLang="en-US" sz="1100" b="1" dirty="0">
                        <a:solidFill>
                          <a:schemeClr val="bg1"/>
                        </a:solidFill>
                      </a:endParaRP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連携予定先は県内中小企業・大学か</a:t>
                      </a: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連携候補先とのマッチング希望の</a:t>
                      </a:r>
                      <a:endParaRPr kumimoji="1" lang="en-US" altLang="ja-JP" sz="11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有無</a:t>
                      </a:r>
                    </a:p>
                  </a:txBody>
                  <a:tcPr marL="54000" marR="54000">
                    <a:solidFill>
                      <a:schemeClr val="accent6"/>
                    </a:solidFill>
                  </a:tcPr>
                </a:tc>
                <a:tc vMerge="1">
                  <a:txBody>
                    <a:bodyPr/>
                    <a:lstStyle/>
                    <a:p>
                      <a:pPr algn="l"/>
                      <a:endParaRPr kumimoji="1" lang="ja-JP" altLang="en-US" sz="1100" b="1" dirty="0">
                        <a:solidFill>
                          <a:schemeClr val="bg1"/>
                        </a:solidFill>
                      </a:endParaRPr>
                    </a:p>
                  </a:txBody>
                  <a:tcPr marL="54000" marR="54000">
                    <a:solidFill>
                      <a:schemeClr val="accent6"/>
                    </a:solidFill>
                  </a:tcPr>
                </a:tc>
                <a:extLst>
                  <a:ext uri="{0D108BD9-81ED-4DB2-BD59-A6C34878D82A}">
                    <a16:rowId xmlns:a16="http://schemas.microsoft.com/office/drawing/2014/main" val="4007150419"/>
                  </a:ext>
                </a:extLst>
              </a:tr>
              <a:tr h="449662">
                <a:tc>
                  <a:txBody>
                    <a:bodyPr/>
                    <a:lstStyle/>
                    <a:p>
                      <a:r>
                        <a:rPr kumimoji="1" lang="ja-JP" altLang="en-US" sz="1100" dirty="0">
                          <a:solidFill>
                            <a:srgbClr val="FF0000"/>
                          </a:solidFill>
                        </a:rPr>
                        <a:t>試作開発</a:t>
                      </a:r>
                    </a:p>
                  </a:txBody>
                  <a:tcPr/>
                </a:tc>
                <a:tc>
                  <a:txBody>
                    <a:bodyPr/>
                    <a:lstStyle/>
                    <a:p>
                      <a:r>
                        <a:rPr kumimoji="1" lang="ja-JP" altLang="en-US" sz="1100" dirty="0">
                          <a:solidFill>
                            <a:srgbClr val="FF0000"/>
                          </a:solidFill>
                        </a:rPr>
                        <a:t>事業化前</a:t>
                      </a:r>
                      <a:endParaRPr kumimoji="1" lang="en-US" altLang="ja-JP" sz="1100" dirty="0">
                        <a:solidFill>
                          <a:srgbClr val="FF0000"/>
                        </a:solidFill>
                      </a:endParaRPr>
                    </a:p>
                    <a:p>
                      <a:r>
                        <a:rPr kumimoji="1" lang="en-US" altLang="ja-JP" sz="1100" dirty="0">
                          <a:solidFill>
                            <a:srgbClr val="FF0000"/>
                          </a:solidFill>
                        </a:rPr>
                        <a:t>25.7</a:t>
                      </a:r>
                      <a:r>
                        <a:rPr kumimoji="1" lang="ja-JP" altLang="en-US" sz="1100" dirty="0">
                          <a:solidFill>
                            <a:srgbClr val="FF0000"/>
                          </a:solidFill>
                        </a:rPr>
                        <a:t>～</a:t>
                      </a:r>
                      <a:r>
                        <a:rPr kumimoji="1" lang="en-US" altLang="ja-JP" sz="1100" dirty="0">
                          <a:solidFill>
                            <a:srgbClr val="FF0000"/>
                          </a:solidFill>
                        </a:rPr>
                        <a:t>25.12</a:t>
                      </a:r>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en-US" altLang="ja-JP" sz="900" dirty="0">
                          <a:solidFill>
                            <a:srgbClr val="FF0000"/>
                          </a:solidFill>
                        </a:rPr>
                        <a:t>XX</a:t>
                      </a:r>
                      <a:r>
                        <a:rPr kumimoji="1" lang="ja-JP" altLang="en-US" sz="900" dirty="0">
                          <a:solidFill>
                            <a:srgbClr val="FF0000"/>
                          </a:solidFill>
                        </a:rPr>
                        <a:t>機能の精度向上を目的とした</a:t>
                      </a:r>
                      <a:r>
                        <a:rPr kumimoji="1" lang="en-US" altLang="ja-JP" sz="900" dirty="0">
                          <a:solidFill>
                            <a:srgbClr val="FF0000"/>
                          </a:solidFill>
                        </a:rPr>
                        <a:t>XX</a:t>
                      </a:r>
                      <a:r>
                        <a:rPr kumimoji="1" lang="ja-JP" altLang="en-US" sz="900" dirty="0">
                          <a:solidFill>
                            <a:srgbClr val="FF0000"/>
                          </a:solidFill>
                        </a:rPr>
                        <a:t>のシステムの開発。類似の開発に従事した実績のある社内</a:t>
                      </a:r>
                      <a:r>
                        <a:rPr kumimoji="1" lang="en-US" altLang="ja-JP" sz="900" dirty="0">
                          <a:solidFill>
                            <a:srgbClr val="FF0000"/>
                          </a:solidFill>
                        </a:rPr>
                        <a:t>X</a:t>
                      </a:r>
                      <a:r>
                        <a:rPr kumimoji="1" lang="ja-JP" altLang="en-US" sz="900" dirty="0">
                          <a:solidFill>
                            <a:srgbClr val="FF0000"/>
                          </a:solidFill>
                        </a:rPr>
                        <a:t>名が開発を担当</a:t>
                      </a:r>
                    </a:p>
                  </a:txBody>
                  <a:tcPr/>
                </a:tc>
                <a:extLst>
                  <a:ext uri="{0D108BD9-81ED-4DB2-BD59-A6C34878D82A}">
                    <a16:rowId xmlns:a16="http://schemas.microsoft.com/office/drawing/2014/main" val="3321743871"/>
                  </a:ext>
                </a:extLst>
              </a:tr>
              <a:tr h="576489">
                <a:tc>
                  <a:txBody>
                    <a:bodyPr/>
                    <a:lstStyle/>
                    <a:p>
                      <a:r>
                        <a:rPr kumimoji="1" lang="ja-JP" altLang="en-US" sz="1100" dirty="0">
                          <a:solidFill>
                            <a:srgbClr val="FF0000"/>
                          </a:solidFill>
                        </a:rPr>
                        <a:t>試作開発</a:t>
                      </a:r>
                    </a:p>
                  </a:txBody>
                  <a:tcPr/>
                </a:tc>
                <a:tc>
                  <a:txBody>
                    <a:bodyPr/>
                    <a:lstStyle/>
                    <a:p>
                      <a:r>
                        <a:rPr kumimoji="1" lang="ja-JP" altLang="en-US" sz="1100" dirty="0">
                          <a:solidFill>
                            <a:srgbClr val="FF0000"/>
                          </a:solidFill>
                        </a:rPr>
                        <a:t>事業化前</a:t>
                      </a:r>
                      <a:endParaRPr kumimoji="1" lang="en-US" altLang="ja-JP" sz="1100" dirty="0">
                        <a:solidFill>
                          <a:srgbClr val="FF0000"/>
                        </a:solidFill>
                      </a:endParaRPr>
                    </a:p>
                    <a:p>
                      <a:r>
                        <a:rPr kumimoji="1" lang="en-US" altLang="ja-JP" sz="1100" dirty="0">
                          <a:solidFill>
                            <a:srgbClr val="FF0000"/>
                          </a:solidFill>
                        </a:rPr>
                        <a:t>25.7</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25.12</a:t>
                      </a:r>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en-US" altLang="ja-JP" sz="900" dirty="0">
                          <a:solidFill>
                            <a:srgbClr val="FF0000"/>
                          </a:solidFill>
                        </a:rPr>
                        <a:t>XX</a:t>
                      </a:r>
                      <a:r>
                        <a:rPr kumimoji="1" lang="ja-JP" altLang="en-US" sz="900" dirty="0">
                          <a:solidFill>
                            <a:srgbClr val="FF0000"/>
                          </a:solidFill>
                        </a:rPr>
                        <a:t>の制御を行う部品の試作開発を神奈川県内に生産工場を構える企業に委託予定。過去にも同社とは取引があり、精度の高い加工技術を有することから委託を予定。</a:t>
                      </a:r>
                    </a:p>
                  </a:txBody>
                  <a:tcPr/>
                </a:tc>
                <a:extLst>
                  <a:ext uri="{0D108BD9-81ED-4DB2-BD59-A6C34878D82A}">
                    <a16:rowId xmlns:a16="http://schemas.microsoft.com/office/drawing/2014/main" val="1692621634"/>
                  </a:ext>
                </a:extLst>
              </a:tr>
              <a:tr h="449662">
                <a:tc>
                  <a:txBody>
                    <a:bodyPr/>
                    <a:lstStyle/>
                    <a:p>
                      <a:r>
                        <a:rPr kumimoji="1" lang="ja-JP" altLang="en-US" sz="1100" dirty="0">
                          <a:solidFill>
                            <a:srgbClr val="FF0000"/>
                          </a:solidFill>
                        </a:rPr>
                        <a:t>量産</a:t>
                      </a:r>
                    </a:p>
                  </a:txBody>
                  <a:tcPr/>
                </a:tc>
                <a:tc>
                  <a:txBody>
                    <a:bodyPr/>
                    <a:lstStyle/>
                    <a:p>
                      <a:r>
                        <a:rPr kumimoji="1" lang="ja-JP" altLang="en-US" sz="1100" dirty="0">
                          <a:solidFill>
                            <a:srgbClr val="FF0000"/>
                          </a:solidFill>
                        </a:rPr>
                        <a:t>事業化前</a:t>
                      </a:r>
                      <a:endParaRPr kumimoji="1" lang="en-US" altLang="ja-JP" sz="1100" dirty="0">
                        <a:solidFill>
                          <a:srgbClr val="FF0000"/>
                        </a:solidFill>
                      </a:endParaRPr>
                    </a:p>
                    <a:p>
                      <a:r>
                        <a:rPr kumimoji="1" lang="en-US" altLang="ja-JP" sz="1100" dirty="0">
                          <a:solidFill>
                            <a:srgbClr val="FF0000"/>
                          </a:solidFill>
                        </a:rPr>
                        <a:t>26.11</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27.3</a:t>
                      </a:r>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1100" dirty="0">
                          <a:solidFill>
                            <a:srgbClr val="FF0000"/>
                          </a:solidFill>
                        </a:rPr>
                        <a:t>（未定。</a:t>
                      </a:r>
                      <a:br>
                        <a:rPr kumimoji="1" lang="en-US" altLang="ja-JP" sz="1100" dirty="0">
                          <a:solidFill>
                            <a:srgbClr val="FF0000"/>
                          </a:solidFill>
                        </a:rPr>
                      </a:br>
                      <a:r>
                        <a:rPr kumimoji="1" lang="en-US" altLang="ja-JP" sz="1100" dirty="0">
                          <a:solidFill>
                            <a:srgbClr val="FF0000"/>
                          </a:solidFill>
                        </a:rPr>
                        <a:t>1</a:t>
                      </a:r>
                      <a:r>
                        <a:rPr kumimoji="1" lang="ja-JP" altLang="en-US" sz="1100" dirty="0">
                          <a:solidFill>
                            <a:srgbClr val="FF0000"/>
                          </a:solidFill>
                        </a:rPr>
                        <a:t>社に委託予定）</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当社では過去に量産を手掛けたことはなく、神奈川県のサポートを得て県内で適切な協力パートナーを探したい。</a:t>
                      </a:r>
                    </a:p>
                  </a:txBody>
                  <a:tcPr/>
                </a:tc>
                <a:extLst>
                  <a:ext uri="{0D108BD9-81ED-4DB2-BD59-A6C34878D82A}">
                    <a16:rowId xmlns:a16="http://schemas.microsoft.com/office/drawing/2014/main" val="3959427082"/>
                  </a:ext>
                </a:extLst>
              </a:tr>
              <a:tr h="322834">
                <a:tc>
                  <a:txBody>
                    <a:bodyPr/>
                    <a:lstStyle/>
                    <a:p>
                      <a:r>
                        <a:rPr kumimoji="1" lang="ja-JP" altLang="en-US" sz="1100" dirty="0">
                          <a:solidFill>
                            <a:srgbClr val="FF0000"/>
                          </a:solidFill>
                        </a:rPr>
                        <a:t>販売</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27.7</a:t>
                      </a:r>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en-US" altLang="ja-JP" sz="1100" dirty="0">
                          <a:solidFill>
                            <a:srgbClr val="FF0000"/>
                          </a:solidFill>
                        </a:rPr>
                        <a:t>XX</a:t>
                      </a:r>
                      <a:r>
                        <a:rPr kumimoji="1" lang="ja-JP" altLang="en-US" sz="1100" dirty="0">
                          <a:solidFill>
                            <a:srgbClr val="FF0000"/>
                          </a:solidFill>
                        </a:rPr>
                        <a:t>株式会社</a:t>
                      </a:r>
                      <a:endParaRPr kumimoji="1" lang="en-US" altLang="ja-JP" sz="1100" dirty="0">
                        <a:solidFill>
                          <a:srgbClr val="FF0000"/>
                        </a:solidFill>
                      </a:endParaRPr>
                    </a:p>
                    <a:p>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既存事業で取引実績を有する</a:t>
                      </a:r>
                      <a:r>
                        <a:rPr kumimoji="1" lang="en-US" altLang="ja-JP" sz="900" dirty="0">
                          <a:solidFill>
                            <a:srgbClr val="FF0000"/>
                          </a:solidFill>
                        </a:rPr>
                        <a:t>2</a:t>
                      </a:r>
                      <a:r>
                        <a:rPr kumimoji="1" lang="ja-JP" altLang="en-US" sz="900" dirty="0">
                          <a:solidFill>
                            <a:srgbClr val="FF0000"/>
                          </a:solidFill>
                        </a:rPr>
                        <a:t>社に委託予定。ただし、関東エリアの営業を強化するため、神奈川県のサポートを得て県内で適切な協力パートナーを探したい。</a:t>
                      </a:r>
                      <a:endParaRPr kumimoji="1" lang="ja-JP" altLang="en-US" sz="900" dirty="0">
                        <a:solidFill>
                          <a:srgbClr val="FF0000"/>
                        </a:solidFill>
                        <a:highlight>
                          <a:srgbClr val="00FF00"/>
                        </a:highlight>
                      </a:endParaRPr>
                    </a:p>
                  </a:txBody>
                  <a:tcPr/>
                </a:tc>
                <a:extLst>
                  <a:ext uri="{0D108BD9-81ED-4DB2-BD59-A6C34878D82A}">
                    <a16:rowId xmlns:a16="http://schemas.microsoft.com/office/drawing/2014/main" val="1400494293"/>
                  </a:ext>
                </a:extLst>
              </a:tr>
              <a:tr h="322834">
                <a:tc>
                  <a:txBody>
                    <a:bodyPr/>
                    <a:lstStyle/>
                    <a:p>
                      <a:r>
                        <a:rPr kumimoji="1" lang="ja-JP" altLang="en-US" sz="1100" dirty="0">
                          <a:solidFill>
                            <a:srgbClr val="FF0000"/>
                          </a:solidFill>
                        </a:rPr>
                        <a:t>カスタマー</a:t>
                      </a:r>
                      <a:br>
                        <a:rPr kumimoji="1" lang="en-US" altLang="ja-JP" sz="1100" dirty="0">
                          <a:solidFill>
                            <a:srgbClr val="FF0000"/>
                          </a:solidFill>
                        </a:rPr>
                      </a:br>
                      <a:r>
                        <a:rPr kumimoji="1" lang="ja-JP" altLang="en-US" sz="1100" dirty="0">
                          <a:solidFill>
                            <a:srgbClr val="FF0000"/>
                          </a:solidFill>
                        </a:rPr>
                        <a:t>サポート</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27.7</a:t>
                      </a:r>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1100" dirty="0">
                          <a:solidFill>
                            <a:srgbClr val="FF0000"/>
                          </a:solidFill>
                        </a:rPr>
                        <a:t>（未定。国内</a:t>
                      </a:r>
                      <a:r>
                        <a:rPr kumimoji="1" lang="en-US" altLang="ja-JP" sz="1100" dirty="0">
                          <a:solidFill>
                            <a:srgbClr val="FF0000"/>
                          </a:solidFill>
                        </a:rPr>
                        <a:t>10</a:t>
                      </a:r>
                      <a:r>
                        <a:rPr kumimoji="1" lang="ja-JP" altLang="en-US" sz="1100" dirty="0">
                          <a:solidFill>
                            <a:srgbClr val="FF0000"/>
                          </a:solidFill>
                        </a:rPr>
                        <a:t>エリア毎に各</a:t>
                      </a:r>
                      <a:r>
                        <a:rPr kumimoji="1" lang="en-US" altLang="ja-JP" sz="1100" dirty="0">
                          <a:solidFill>
                            <a:srgbClr val="FF0000"/>
                          </a:solidFill>
                        </a:rPr>
                        <a:t>1</a:t>
                      </a:r>
                      <a:r>
                        <a:rPr kumimoji="1" lang="ja-JP" altLang="en-US" sz="1100" dirty="0">
                          <a:solidFill>
                            <a:srgbClr val="FF0000"/>
                          </a:solidFill>
                        </a:rPr>
                        <a:t>社委託予定）</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修理やアフターサポートの委託先として、国内で</a:t>
                      </a:r>
                      <a:r>
                        <a:rPr kumimoji="1" lang="en-US" altLang="ja-JP" sz="900" dirty="0">
                          <a:solidFill>
                            <a:srgbClr val="FF0000"/>
                          </a:solidFill>
                        </a:rPr>
                        <a:t>10</a:t>
                      </a:r>
                      <a:r>
                        <a:rPr kumimoji="1" lang="ja-JP" altLang="en-US" sz="900" dirty="0">
                          <a:solidFill>
                            <a:srgbClr val="FF0000"/>
                          </a:solidFill>
                        </a:rPr>
                        <a:t>社をパートナー企業を確保したいが、現時点では未定。関東南部エリアを担当できる委託先を神奈川県のサポートを得て探したい。</a:t>
                      </a:r>
                      <a:endParaRPr kumimoji="1" lang="ja-JP" altLang="en-US" sz="900" dirty="0">
                        <a:solidFill>
                          <a:srgbClr val="FF0000"/>
                        </a:solidFill>
                        <a:highlight>
                          <a:srgbClr val="00FF00"/>
                        </a:highlight>
                      </a:endParaRPr>
                    </a:p>
                  </a:txBody>
                  <a:tcPr/>
                </a:tc>
                <a:extLst>
                  <a:ext uri="{0D108BD9-81ED-4DB2-BD59-A6C34878D82A}">
                    <a16:rowId xmlns:a16="http://schemas.microsoft.com/office/drawing/2014/main" val="4192356554"/>
                  </a:ext>
                </a:extLst>
              </a:tr>
              <a:tr h="576489">
                <a:tc>
                  <a:txBody>
                    <a:bodyPr/>
                    <a:lstStyle/>
                    <a:p>
                      <a:r>
                        <a:rPr kumimoji="1" lang="ja-JP" altLang="en-US" sz="1100" dirty="0">
                          <a:solidFill>
                            <a:srgbClr val="FF0000"/>
                          </a:solidFill>
                        </a:rPr>
                        <a:t>改良開発</a:t>
                      </a:r>
                      <a:endParaRPr kumimoji="1" lang="en-US" altLang="ja-JP" sz="1100" dirty="0">
                        <a:solidFill>
                          <a:srgbClr val="FF0000"/>
                        </a:solidFill>
                      </a:endParaRPr>
                    </a:p>
                    <a:p>
                      <a:r>
                        <a:rPr kumimoji="1" lang="ja-JP" altLang="en-US" sz="1100" dirty="0">
                          <a:solidFill>
                            <a:srgbClr val="FF0000"/>
                          </a:solidFill>
                        </a:rPr>
                        <a:t>（機能のバージョンアップ）</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27.12</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28.2</a:t>
                      </a:r>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900" dirty="0">
                          <a:solidFill>
                            <a:srgbClr val="FF0000"/>
                          </a:solidFill>
                        </a:rPr>
                        <a:t>ローンチ後に後回しすることにした追加機能の開発のうち、販売開始後のユーザーの反応を踏まえ、優先順位を精査し追加開発を社内</a:t>
                      </a:r>
                      <a:r>
                        <a:rPr kumimoji="1" lang="en-US" altLang="ja-JP" sz="900" dirty="0">
                          <a:solidFill>
                            <a:srgbClr val="FF0000"/>
                          </a:solidFill>
                        </a:rPr>
                        <a:t>XX</a:t>
                      </a:r>
                      <a:r>
                        <a:rPr kumimoji="1" lang="ja-JP" altLang="en-US" sz="900" dirty="0">
                          <a:solidFill>
                            <a:srgbClr val="FF0000"/>
                          </a:solidFill>
                        </a:rPr>
                        <a:t>開発部で対応予定</a:t>
                      </a:r>
                    </a:p>
                  </a:txBody>
                  <a:tcPr/>
                </a:tc>
                <a:extLst>
                  <a:ext uri="{0D108BD9-81ED-4DB2-BD59-A6C34878D82A}">
                    <a16:rowId xmlns:a16="http://schemas.microsoft.com/office/drawing/2014/main" val="2805363216"/>
                  </a:ext>
                </a:extLst>
              </a:tr>
            </a:tbl>
          </a:graphicData>
        </a:graphic>
      </p:graphicFrame>
    </p:spTree>
    <p:extLst>
      <p:ext uri="{BB962C8B-B14F-4D97-AF65-F5344CB8AC3E}">
        <p14:creationId xmlns:p14="http://schemas.microsoft.com/office/powerpoint/2010/main" val="1041922423"/>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3875</Words>
  <Application>Microsoft Office PowerPoint</Application>
  <PresentationFormat>A4 210 x 297 mm</PresentationFormat>
  <Paragraphs>327</Paragraphs>
  <Slides>20</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ＭＳ Ｐゴシック</vt:lpstr>
      <vt:lpstr>ＭＳ Ｐ明朝</vt:lpstr>
      <vt:lpstr>Arial</vt:lpstr>
      <vt:lpstr>Times New Roman</vt:lpstr>
      <vt:lpstr>Wingdings</vt:lpstr>
      <vt:lpstr>1_新しいﾌﾟﾚｾﾞﾝﾃｰｼｮﾝ</vt:lpstr>
      <vt:lpstr>令和７年度ロボット実装促進センター　 ＜ドローン開発支援事業＞  プロジェクト内容説明書</vt:lpstr>
      <vt:lpstr>１：開発するドローン、ドローンサービスが提供する価値</vt:lpstr>
      <vt:lpstr>２－１：事業の市場規模、今後の成長性</vt:lpstr>
      <vt:lpstr>２－２：事業の市場規模、今後の成長性</vt:lpstr>
      <vt:lpstr>３：事業の独自性・新規性</vt:lpstr>
      <vt:lpstr>４：ビジネスモデル</vt:lpstr>
      <vt:lpstr>５：事業の中期的なロードマップ</vt:lpstr>
      <vt:lpstr>６：事業化までの短期的なスケジュール</vt:lpstr>
      <vt:lpstr>７：事業化まで／事業化後の体制</vt:lpstr>
      <vt:lpstr>８：神奈川県内へのインパクト、波及効果</vt:lpstr>
      <vt:lpstr>本事業で取り組む開発プロジェクト</vt:lpstr>
      <vt:lpstr>９：開発するドローンの概要</vt:lpstr>
      <vt:lpstr>９：開発するドローンの概要（詳細）</vt:lpstr>
      <vt:lpstr>10．開発項目の内容</vt:lpstr>
      <vt:lpstr>10．開発項目の内容（詳細）</vt:lpstr>
      <vt:lpstr>11．性能・動作検証の内容</vt:lpstr>
      <vt:lpstr>12．開発プロジェクトの実施体制</vt:lpstr>
      <vt:lpstr>13．開発プロジェクトの実施スケジュール</vt:lpstr>
      <vt:lpstr>14．開発プロジェクトの経費</vt:lpstr>
      <vt:lpstr>15：補足資料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2024-07-24T23:57:16Z</dcterms:created>
  <dcterms:modified xsi:type="dcterms:W3CDTF">2025-05-12T08:45:07Z</dcterms:modified>
</cp:coreProperties>
</file>