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50" r:id="rId4"/>
  </p:sldMasterIdLst>
  <p:notesMasterIdLst>
    <p:notesMasterId r:id="rId29"/>
  </p:notesMasterIdLst>
  <p:handoutMasterIdLst>
    <p:handoutMasterId r:id="rId30"/>
  </p:handoutMasterIdLst>
  <p:sldIdLst>
    <p:sldId id="440" r:id="rId5"/>
    <p:sldId id="574" r:id="rId6"/>
    <p:sldId id="567" r:id="rId7"/>
    <p:sldId id="540" r:id="rId8"/>
    <p:sldId id="569" r:id="rId9"/>
    <p:sldId id="552" r:id="rId10"/>
    <p:sldId id="571" r:id="rId11"/>
    <p:sldId id="513" r:id="rId12"/>
    <p:sldId id="541" r:id="rId13"/>
    <p:sldId id="554" r:id="rId14"/>
    <p:sldId id="572" r:id="rId15"/>
    <p:sldId id="555" r:id="rId16"/>
    <p:sldId id="556" r:id="rId17"/>
    <p:sldId id="565" r:id="rId18"/>
    <p:sldId id="557" r:id="rId19"/>
    <p:sldId id="558" r:id="rId20"/>
    <p:sldId id="575" r:id="rId21"/>
    <p:sldId id="559" r:id="rId22"/>
    <p:sldId id="563" r:id="rId23"/>
    <p:sldId id="564" r:id="rId24"/>
    <p:sldId id="560" r:id="rId25"/>
    <p:sldId id="562" r:id="rId26"/>
    <p:sldId id="561" r:id="rId27"/>
    <p:sldId id="550" r:id="rId28"/>
  </p:sldIdLst>
  <p:sldSz cx="9906000" cy="6858000" type="A4"/>
  <p:notesSz cx="6807200" cy="9939338"/>
  <p:defaultTextStyle>
    <a:defPPr>
      <a:defRPr lang="ja-JP"/>
    </a:defPPr>
    <a:lvl1pPr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1pPr>
    <a:lvl2pPr marL="4572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2pPr>
    <a:lvl3pPr marL="9144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3pPr>
    <a:lvl4pPr marL="13716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4pPr>
    <a:lvl5pPr marL="18288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5pPr>
    <a:lvl6pPr marL="2286000" algn="l" defTabSz="914400" rtl="0" eaLnBrk="1" latinLnBrk="0" hangingPunct="1">
      <a:defRPr kumimoji="1" sz="1000" kern="1200">
        <a:solidFill>
          <a:srgbClr val="000000"/>
        </a:solidFill>
        <a:latin typeface="Arial" charset="0"/>
        <a:ea typeface="ＭＳ Ｐゴシック" charset="-128"/>
        <a:cs typeface="+mn-cs"/>
      </a:defRPr>
    </a:lvl6pPr>
    <a:lvl7pPr marL="2743200" algn="l" defTabSz="914400" rtl="0" eaLnBrk="1" latinLnBrk="0" hangingPunct="1">
      <a:defRPr kumimoji="1" sz="1000" kern="1200">
        <a:solidFill>
          <a:srgbClr val="000000"/>
        </a:solidFill>
        <a:latin typeface="Arial" charset="0"/>
        <a:ea typeface="ＭＳ Ｐゴシック" charset="-128"/>
        <a:cs typeface="+mn-cs"/>
      </a:defRPr>
    </a:lvl7pPr>
    <a:lvl8pPr marL="3200400" algn="l" defTabSz="914400" rtl="0" eaLnBrk="1" latinLnBrk="0" hangingPunct="1">
      <a:defRPr kumimoji="1" sz="1000" kern="1200">
        <a:solidFill>
          <a:srgbClr val="000000"/>
        </a:solidFill>
        <a:latin typeface="Arial" charset="0"/>
        <a:ea typeface="ＭＳ Ｐゴシック" charset="-128"/>
        <a:cs typeface="+mn-cs"/>
      </a:defRPr>
    </a:lvl8pPr>
    <a:lvl9pPr marL="3657600" algn="l" defTabSz="914400" rtl="0" eaLnBrk="1" latinLnBrk="0" hangingPunct="1">
      <a:defRPr kumimoji="1" sz="1000" kern="1200">
        <a:solidFill>
          <a:srgbClr val="000000"/>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931">
          <p15:clr>
            <a:srgbClr val="A4A3A4"/>
          </p15:clr>
        </p15:guide>
        <p15:guide id="2" orient="horz" pos="1071" userDrawn="1">
          <p15:clr>
            <a:srgbClr val="A4A3A4"/>
          </p15:clr>
        </p15:guide>
        <p15:guide id="3" orient="horz" pos="2591" userDrawn="1">
          <p15:clr>
            <a:srgbClr val="A4A3A4"/>
          </p15:clr>
        </p15:guide>
        <p15:guide id="4" orient="horz" pos="2387" userDrawn="1">
          <p15:clr>
            <a:srgbClr val="A4A3A4"/>
          </p15:clr>
        </p15:guide>
        <p15:guide id="5" orient="horz" pos="4042" userDrawn="1">
          <p15:clr>
            <a:srgbClr val="A4A3A4"/>
          </p15:clr>
        </p15:guide>
        <p15:guide id="6" orient="horz" pos="867" userDrawn="1">
          <p15:clr>
            <a:srgbClr val="A4A3A4"/>
          </p15:clr>
        </p15:guide>
        <p15:guide id="7" orient="horz" pos="345">
          <p15:clr>
            <a:srgbClr val="A4A3A4"/>
          </p15:clr>
        </p15:guide>
        <p15:guide id="8" orient="horz" pos="686" userDrawn="1">
          <p15:clr>
            <a:srgbClr val="A4A3A4"/>
          </p15:clr>
        </p15:guide>
        <p15:guide id="9" orient="horz" pos="300" userDrawn="1">
          <p15:clr>
            <a:srgbClr val="A4A3A4"/>
          </p15:clr>
        </p15:guide>
        <p15:guide id="10" pos="3165" userDrawn="1">
          <p15:clr>
            <a:srgbClr val="A4A3A4"/>
          </p15:clr>
        </p15:guide>
        <p15:guide id="11" pos="1623">
          <p15:clr>
            <a:srgbClr val="A4A3A4"/>
          </p15:clr>
        </p15:guide>
        <p15:guide id="13" pos="4526">
          <p15:clr>
            <a:srgbClr val="A4A3A4"/>
          </p15:clr>
        </p15:guide>
        <p15:guide id="14" pos="4617">
          <p15:clr>
            <a:srgbClr val="A4A3A4"/>
          </p15:clr>
        </p15:guide>
        <p15:guide id="15" pos="5978">
          <p15:clr>
            <a:srgbClr val="A4A3A4"/>
          </p15:clr>
        </p15:guide>
        <p15:guide id="16" pos="1714">
          <p15:clr>
            <a:srgbClr val="A4A3A4"/>
          </p15:clr>
        </p15:guide>
        <p15:guide id="17" pos="3075">
          <p15:clr>
            <a:srgbClr val="A4A3A4"/>
          </p15:clr>
        </p15:guide>
        <p15:guide id="18" pos="262" userDrawn="1">
          <p15:clr>
            <a:srgbClr val="A4A3A4"/>
          </p15:clr>
        </p15:guide>
      </p15:sldGuideLst>
    </p:ext>
    <p:ext uri="{2D200454-40CA-4A62-9FC3-DE9A4176ACB9}">
      <p15:notesGuideLst xmlns:p15="http://schemas.microsoft.com/office/powerpoint/2012/main">
        <p15:guide id="1" orient="horz" pos="3131">
          <p15:clr>
            <a:srgbClr val="A4A3A4"/>
          </p15:clr>
        </p15:guide>
        <p15:guide id="2" pos="2145">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0000"/>
    <a:srgbClr val="0070C0"/>
    <a:srgbClr val="A2BBDC"/>
    <a:srgbClr val="66A02C"/>
    <a:srgbClr val="26A287"/>
    <a:srgbClr val="0F99BC"/>
    <a:srgbClr val="5F8AC3"/>
    <a:srgbClr val="558525"/>
    <a:srgbClr val="CCDA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535" autoAdjust="0"/>
    <p:restoredTop sz="94672" autoAdjust="0"/>
  </p:normalViewPr>
  <p:slideViewPr>
    <p:cSldViewPr snapToGrid="0" snapToObjects="1" showGuides="1">
      <p:cViewPr varScale="1">
        <p:scale>
          <a:sx n="99" d="100"/>
          <a:sy n="99" d="100"/>
        </p:scale>
        <p:origin x="318" y="90"/>
      </p:cViewPr>
      <p:guideLst>
        <p:guide orient="horz" pos="3931"/>
        <p:guide orient="horz" pos="1071"/>
        <p:guide orient="horz" pos="2591"/>
        <p:guide orient="horz" pos="2387"/>
        <p:guide orient="horz" pos="4042"/>
        <p:guide orient="horz" pos="867"/>
        <p:guide orient="horz" pos="345"/>
        <p:guide orient="horz" pos="686"/>
        <p:guide orient="horz" pos="300"/>
        <p:guide pos="3165"/>
        <p:guide pos="1623"/>
        <p:guide pos="4526"/>
        <p:guide pos="4617"/>
        <p:guide pos="5978"/>
        <p:guide pos="1714"/>
        <p:guide pos="3075"/>
        <p:guide pos="26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5360"/>
    </p:cViewPr>
  </p:sorterViewPr>
  <p:notesViewPr>
    <p:cSldViewPr snapToGrid="0" snapToObjects="1" showGuides="1">
      <p:cViewPr varScale="1">
        <p:scale>
          <a:sx n="74" d="100"/>
          <a:sy n="74" d="100"/>
        </p:scale>
        <p:origin x="-2190" y="-96"/>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1" name="Rectangle 3"/>
          <p:cNvSpPr>
            <a:spLocks noGrp="1" noChangeArrowheads="1"/>
          </p:cNvSpPr>
          <p:nvPr>
            <p:ph type="dt" sz="quarter"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F70B82FE-5075-4CE8-B77B-2FF6A92D721A}" type="datetime8">
              <a:rPr lang="en-US"/>
              <a:pPr>
                <a:defRPr/>
              </a:pPr>
              <a:t>5/22/2026 9:54 AM</a:t>
            </a:fld>
            <a:endParaRPr lang="en-US" altLang="ja-JP"/>
          </a:p>
        </p:txBody>
      </p:sp>
      <p:sp>
        <p:nvSpPr>
          <p:cNvPr id="2052" name="Rectangle 4"/>
          <p:cNvSpPr>
            <a:spLocks noGrp="1" noChangeArrowheads="1"/>
          </p:cNvSpPr>
          <p:nvPr>
            <p:ph type="ftr" sz="quarter" idx="2"/>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3" name="Rectangle 5"/>
          <p:cNvSpPr>
            <a:spLocks noGrp="1" noChangeArrowheads="1"/>
          </p:cNvSpPr>
          <p:nvPr>
            <p:ph type="sldNum" sz="quarter" idx="3"/>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31F3DE14-D951-4F7E-86C9-727CE98764F2}" type="slidenum">
              <a:rPr lang="en-US" altLang="ja-JP"/>
              <a:pPr>
                <a:defRPr/>
              </a:pPr>
              <a:t>‹#›</a:t>
            </a:fld>
            <a:endParaRPr lang="en-US" altLang="ja-JP"/>
          </a:p>
        </p:txBody>
      </p:sp>
    </p:spTree>
    <p:extLst>
      <p:ext uri="{BB962C8B-B14F-4D97-AF65-F5344CB8AC3E}">
        <p14:creationId xmlns:p14="http://schemas.microsoft.com/office/powerpoint/2010/main" val="3431547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099" name="Rectangle 3"/>
          <p:cNvSpPr>
            <a:spLocks noGrp="1" noChangeArrowheads="1"/>
          </p:cNvSpPr>
          <p:nvPr>
            <p:ph type="dt"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09CB1168-961D-456A-AC38-60B30D647958}" type="datetime8">
              <a:rPr lang="en-US"/>
              <a:pPr>
                <a:defRPr/>
              </a:pPr>
              <a:t>5/22/2026 9:54 AM</a:t>
            </a:fld>
            <a:endParaRPr lang="en-US" altLang="ja-JP"/>
          </a:p>
        </p:txBody>
      </p:sp>
      <p:sp>
        <p:nvSpPr>
          <p:cNvPr id="32772" name="Rectangle 4"/>
          <p:cNvSpPr>
            <a:spLocks noGrp="1" noRot="1" noChangeAspect="1" noChangeArrowheads="1"/>
          </p:cNvSpPr>
          <p:nvPr>
            <p:ph type="sldImg" idx="2"/>
          </p:nvPr>
        </p:nvSpPr>
        <p:spPr bwMode="auto">
          <a:xfrm>
            <a:off x="714375" y="746125"/>
            <a:ext cx="5383213" cy="3727450"/>
          </a:xfrm>
          <a:prstGeom prst="rect">
            <a:avLst/>
          </a:prstGeom>
          <a:noFill/>
          <a:ln w="9525">
            <a:solidFill>
              <a:schemeClr val="tx1"/>
            </a:solidFill>
            <a:miter lim="800000"/>
            <a:headEnd/>
            <a:tailEnd/>
          </a:ln>
        </p:spPr>
      </p:sp>
      <p:sp>
        <p:nvSpPr>
          <p:cNvPr id="4101" name="Rectangle 5"/>
          <p:cNvSpPr>
            <a:spLocks noGrp="1" noChangeArrowheads="1"/>
          </p:cNvSpPr>
          <p:nvPr>
            <p:ph type="body" sz="quarter" idx="3"/>
          </p:nvPr>
        </p:nvSpPr>
        <p:spPr bwMode="auto">
          <a:xfrm>
            <a:off x="908055" y="4720986"/>
            <a:ext cx="4991091" cy="4471502"/>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p>
            <a:pPr lvl="0"/>
            <a:r>
              <a:rPr lang="ja-JP" altLang="en-US" noProof="0"/>
              <a:t>マスターテキストの書式設定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4102" name="Rectangle 6"/>
          <p:cNvSpPr>
            <a:spLocks noGrp="1" noChangeArrowheads="1"/>
          </p:cNvSpPr>
          <p:nvPr>
            <p:ph type="ftr" sz="quarter" idx="4"/>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103" name="Rectangle 7"/>
          <p:cNvSpPr>
            <a:spLocks noGrp="1" noChangeArrowheads="1"/>
          </p:cNvSpPr>
          <p:nvPr>
            <p:ph type="sldNum" sz="quarter" idx="5"/>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56DB1398-0BD8-4795-A1F2-1363C218C2BD}" type="slidenum">
              <a:rPr lang="en-US" altLang="ja-JP"/>
              <a:pPr>
                <a:defRPr/>
              </a:pPr>
              <a:t>‹#›</a:t>
            </a:fld>
            <a:endParaRPr lang="en-US" altLang="ja-JP"/>
          </a:p>
        </p:txBody>
      </p:sp>
    </p:spTree>
    <p:extLst>
      <p:ext uri="{BB962C8B-B14F-4D97-AF65-F5344CB8AC3E}">
        <p14:creationId xmlns:p14="http://schemas.microsoft.com/office/powerpoint/2010/main" val="1621393175"/>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dt" sz="quarter" idx="1"/>
          </p:nvPr>
        </p:nvSpPr>
        <p:spPr>
          <a:noFill/>
        </p:spPr>
        <p:txBody>
          <a:bodyPr/>
          <a:lstStyle/>
          <a:p>
            <a:fld id="{68CF2B48-1AAF-4240-8692-0C5ACB15EECC}" type="datetime8">
              <a:rPr lang="en-US" altLang="ja-JP"/>
              <a:pPr/>
              <a:t>5/22/2026 9:54 AM</a:t>
            </a:fld>
            <a:endParaRPr lang="en-US" altLang="ja-JP"/>
          </a:p>
        </p:txBody>
      </p:sp>
      <p:sp>
        <p:nvSpPr>
          <p:cNvPr id="33795" name="Rectangle 7"/>
          <p:cNvSpPr>
            <a:spLocks noGrp="1" noChangeArrowheads="1"/>
          </p:cNvSpPr>
          <p:nvPr>
            <p:ph type="sldNum" sz="quarter" idx="5"/>
          </p:nvPr>
        </p:nvSpPr>
        <p:spPr>
          <a:noFill/>
        </p:spPr>
        <p:txBody>
          <a:bodyPr/>
          <a:lstStyle/>
          <a:p>
            <a:fld id="{3F075CE8-DE8B-4A0E-875B-71368BF1EB13}" type="slidenum">
              <a:rPr lang="en-US" altLang="ja-JP"/>
              <a:pPr/>
              <a:t>0</a:t>
            </a:fld>
            <a:endParaRPr lang="en-US" altLang="ja-JP"/>
          </a:p>
        </p:txBody>
      </p:sp>
      <p:sp>
        <p:nvSpPr>
          <p:cNvPr id="33796" name="Rectangle 2"/>
          <p:cNvSpPr>
            <a:spLocks noGrp="1" noRot="1" noChangeAspect="1" noChangeArrowheads="1" noTextEdit="1"/>
          </p:cNvSpPr>
          <p:nvPr>
            <p:ph type="sldImg"/>
          </p:nvPr>
        </p:nvSpPr>
        <p:spPr>
          <a:ln/>
        </p:spPr>
      </p:sp>
      <p:sp>
        <p:nvSpPr>
          <p:cNvPr id="33797"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0288AB-2A62-849B-48A5-2D89C596F9D0}"/>
            </a:ext>
          </a:extLst>
        </p:cNvPr>
        <p:cNvGrpSpPr/>
        <p:nvPr/>
      </p:nvGrpSpPr>
      <p:grpSpPr>
        <a:xfrm>
          <a:off x="0" y="0"/>
          <a:ext cx="0" cy="0"/>
          <a:chOff x="0" y="0"/>
          <a:chExt cx="0" cy="0"/>
        </a:xfrm>
      </p:grpSpPr>
      <p:sp>
        <p:nvSpPr>
          <p:cNvPr id="38914" name="Rectangle 3">
            <a:extLst>
              <a:ext uri="{FF2B5EF4-FFF2-40B4-BE49-F238E27FC236}">
                <a16:creationId xmlns:a16="http://schemas.microsoft.com/office/drawing/2014/main" id="{6F6D965E-52F2-BC7C-1F95-ACDD993C9BE1}"/>
              </a:ext>
            </a:extLst>
          </p:cNvPr>
          <p:cNvSpPr>
            <a:spLocks noGrp="1" noChangeArrowheads="1"/>
          </p:cNvSpPr>
          <p:nvPr>
            <p:ph type="dt" sz="quarter" idx="1"/>
          </p:nvPr>
        </p:nvSpPr>
        <p:spPr>
          <a:noFill/>
        </p:spPr>
        <p:txBody>
          <a:bodyPr/>
          <a:lstStyle/>
          <a:p>
            <a:fld id="{E0F97605-2DAB-4BA4-9546-9AFAD979C542}" type="datetime8">
              <a:rPr lang="en-US" altLang="ja-JP"/>
              <a:pPr/>
              <a:t>5/22/2026 9:54 AM</a:t>
            </a:fld>
            <a:endParaRPr lang="en-US" altLang="ja-JP"/>
          </a:p>
        </p:txBody>
      </p:sp>
      <p:sp>
        <p:nvSpPr>
          <p:cNvPr id="38915" name="Rectangle 7">
            <a:extLst>
              <a:ext uri="{FF2B5EF4-FFF2-40B4-BE49-F238E27FC236}">
                <a16:creationId xmlns:a16="http://schemas.microsoft.com/office/drawing/2014/main" id="{1F7163BA-481D-4B2D-C49A-F716DE99C93F}"/>
              </a:ext>
            </a:extLst>
          </p:cNvPr>
          <p:cNvSpPr>
            <a:spLocks noGrp="1" noChangeArrowheads="1"/>
          </p:cNvSpPr>
          <p:nvPr>
            <p:ph type="sldNum" sz="quarter" idx="5"/>
          </p:nvPr>
        </p:nvSpPr>
        <p:spPr>
          <a:noFill/>
        </p:spPr>
        <p:txBody>
          <a:bodyPr/>
          <a:lstStyle/>
          <a:p>
            <a:fld id="{E002E5FF-962A-4A73-B820-974153EA34F5}" type="slidenum">
              <a:rPr lang="en-US" altLang="ja-JP"/>
              <a:pPr/>
              <a:t>10</a:t>
            </a:fld>
            <a:endParaRPr lang="en-US" altLang="ja-JP"/>
          </a:p>
        </p:txBody>
      </p:sp>
      <p:sp>
        <p:nvSpPr>
          <p:cNvPr id="38916" name="Rectangle 2">
            <a:extLst>
              <a:ext uri="{FF2B5EF4-FFF2-40B4-BE49-F238E27FC236}">
                <a16:creationId xmlns:a16="http://schemas.microsoft.com/office/drawing/2014/main" id="{B0529220-8AAC-4A98-3902-5AB3BCD46522}"/>
              </a:ext>
            </a:extLst>
          </p:cNvPr>
          <p:cNvSpPr>
            <a:spLocks noGrp="1" noRot="1" noChangeAspect="1" noChangeArrowheads="1" noTextEdit="1"/>
          </p:cNvSpPr>
          <p:nvPr>
            <p:ph type="sldImg"/>
          </p:nvPr>
        </p:nvSpPr>
        <p:spPr>
          <a:ln/>
        </p:spPr>
      </p:sp>
      <p:sp>
        <p:nvSpPr>
          <p:cNvPr id="38917" name="Rectangle 3">
            <a:extLst>
              <a:ext uri="{FF2B5EF4-FFF2-40B4-BE49-F238E27FC236}">
                <a16:creationId xmlns:a16="http://schemas.microsoft.com/office/drawing/2014/main" id="{418430F7-1844-C903-D0C4-1445C6111BFD}"/>
              </a:ext>
            </a:extLst>
          </p:cNvPr>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0955228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5/22/2026 9:54 AM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11</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942208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5/22/2026 9:54 AM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12</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3339381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5/22/2026 9:54 AM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13</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0652974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5/22/2026 9:54 AM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23</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5666265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310EBB-1ADA-1ADF-F8BA-AF3F4401CCDF}"/>
            </a:ext>
          </a:extLst>
        </p:cNvPr>
        <p:cNvGrpSpPr/>
        <p:nvPr/>
      </p:nvGrpSpPr>
      <p:grpSpPr>
        <a:xfrm>
          <a:off x="0" y="0"/>
          <a:ext cx="0" cy="0"/>
          <a:chOff x="0" y="0"/>
          <a:chExt cx="0" cy="0"/>
        </a:xfrm>
      </p:grpSpPr>
      <p:sp>
        <p:nvSpPr>
          <p:cNvPr id="38914" name="Rectangle 3">
            <a:extLst>
              <a:ext uri="{FF2B5EF4-FFF2-40B4-BE49-F238E27FC236}">
                <a16:creationId xmlns:a16="http://schemas.microsoft.com/office/drawing/2014/main" id="{9234F491-D572-B1A5-B363-615DB0AB968E}"/>
              </a:ext>
            </a:extLst>
          </p:cNvPr>
          <p:cNvSpPr>
            <a:spLocks noGrp="1" noChangeArrowheads="1"/>
          </p:cNvSpPr>
          <p:nvPr>
            <p:ph type="dt" sz="quarter" idx="1"/>
          </p:nvPr>
        </p:nvSpPr>
        <p:spPr>
          <a:noFill/>
        </p:spPr>
        <p:txBody>
          <a:bodyPr/>
          <a:lstStyle/>
          <a:p>
            <a:fld id="{E0F97605-2DAB-4BA4-9546-9AFAD979C542}" type="datetime8">
              <a:rPr lang="en-US" altLang="ja-JP"/>
              <a:pPr/>
              <a:t>5/22/2026 9:54 AM</a:t>
            </a:fld>
            <a:endParaRPr lang="en-US" altLang="ja-JP"/>
          </a:p>
        </p:txBody>
      </p:sp>
      <p:sp>
        <p:nvSpPr>
          <p:cNvPr id="38915" name="Rectangle 7">
            <a:extLst>
              <a:ext uri="{FF2B5EF4-FFF2-40B4-BE49-F238E27FC236}">
                <a16:creationId xmlns:a16="http://schemas.microsoft.com/office/drawing/2014/main" id="{02F4E0FF-B267-BE26-1167-022E4BB5E72B}"/>
              </a:ext>
            </a:extLst>
          </p:cNvPr>
          <p:cNvSpPr>
            <a:spLocks noGrp="1" noChangeArrowheads="1"/>
          </p:cNvSpPr>
          <p:nvPr>
            <p:ph type="sldNum" sz="quarter" idx="5"/>
          </p:nvPr>
        </p:nvSpPr>
        <p:spPr>
          <a:noFill/>
        </p:spPr>
        <p:txBody>
          <a:bodyPr/>
          <a:lstStyle/>
          <a:p>
            <a:fld id="{E002E5FF-962A-4A73-B820-974153EA34F5}" type="slidenum">
              <a:rPr lang="en-US" altLang="ja-JP"/>
              <a:pPr/>
              <a:t>2</a:t>
            </a:fld>
            <a:endParaRPr lang="en-US" altLang="ja-JP"/>
          </a:p>
        </p:txBody>
      </p:sp>
      <p:sp>
        <p:nvSpPr>
          <p:cNvPr id="38916" name="Rectangle 2">
            <a:extLst>
              <a:ext uri="{FF2B5EF4-FFF2-40B4-BE49-F238E27FC236}">
                <a16:creationId xmlns:a16="http://schemas.microsoft.com/office/drawing/2014/main" id="{F3946859-AABA-8B6A-9C0C-3F09D4FA63C0}"/>
              </a:ext>
            </a:extLst>
          </p:cNvPr>
          <p:cNvSpPr>
            <a:spLocks noGrp="1" noRot="1" noChangeAspect="1" noChangeArrowheads="1" noTextEdit="1"/>
          </p:cNvSpPr>
          <p:nvPr>
            <p:ph type="sldImg"/>
          </p:nvPr>
        </p:nvSpPr>
        <p:spPr>
          <a:ln/>
        </p:spPr>
      </p:sp>
      <p:sp>
        <p:nvSpPr>
          <p:cNvPr id="38917" name="Rectangle 3">
            <a:extLst>
              <a:ext uri="{FF2B5EF4-FFF2-40B4-BE49-F238E27FC236}">
                <a16:creationId xmlns:a16="http://schemas.microsoft.com/office/drawing/2014/main" id="{4B2B55BC-A9CB-A358-669D-1B4B07A5DE32}"/>
              </a:ext>
            </a:extLst>
          </p:cNvPr>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9253943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5/22/2026 9:54 AM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3</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680978-0EC5-CD10-9DC6-C7478BF97E88}"/>
            </a:ext>
          </a:extLst>
        </p:cNvPr>
        <p:cNvGrpSpPr/>
        <p:nvPr/>
      </p:nvGrpSpPr>
      <p:grpSpPr>
        <a:xfrm>
          <a:off x="0" y="0"/>
          <a:ext cx="0" cy="0"/>
          <a:chOff x="0" y="0"/>
          <a:chExt cx="0" cy="0"/>
        </a:xfrm>
      </p:grpSpPr>
      <p:sp>
        <p:nvSpPr>
          <p:cNvPr id="38914" name="Rectangle 3">
            <a:extLst>
              <a:ext uri="{FF2B5EF4-FFF2-40B4-BE49-F238E27FC236}">
                <a16:creationId xmlns:a16="http://schemas.microsoft.com/office/drawing/2014/main" id="{BE018530-294F-8D7D-2D97-66A9B7D738A9}"/>
              </a:ext>
            </a:extLst>
          </p:cNvPr>
          <p:cNvSpPr>
            <a:spLocks noGrp="1" noChangeArrowheads="1"/>
          </p:cNvSpPr>
          <p:nvPr>
            <p:ph type="dt" sz="quarter" idx="1"/>
          </p:nvPr>
        </p:nvSpPr>
        <p:spPr>
          <a:noFill/>
        </p:spPr>
        <p:txBody>
          <a:bodyPr/>
          <a:lstStyle/>
          <a:p>
            <a:fld id="{E0F97605-2DAB-4BA4-9546-9AFAD979C542}" type="datetime8">
              <a:rPr lang="en-US" altLang="ja-JP"/>
              <a:pPr/>
              <a:t>5/22/2026 9:54 AM</a:t>
            </a:fld>
            <a:endParaRPr lang="en-US" altLang="ja-JP"/>
          </a:p>
        </p:txBody>
      </p:sp>
      <p:sp>
        <p:nvSpPr>
          <p:cNvPr id="38915" name="Rectangle 7">
            <a:extLst>
              <a:ext uri="{FF2B5EF4-FFF2-40B4-BE49-F238E27FC236}">
                <a16:creationId xmlns:a16="http://schemas.microsoft.com/office/drawing/2014/main" id="{3A0B8C5A-2FBA-C5AF-A441-F9615EAB2C60}"/>
              </a:ext>
            </a:extLst>
          </p:cNvPr>
          <p:cNvSpPr>
            <a:spLocks noGrp="1" noChangeArrowheads="1"/>
          </p:cNvSpPr>
          <p:nvPr>
            <p:ph type="sldNum" sz="quarter" idx="5"/>
          </p:nvPr>
        </p:nvSpPr>
        <p:spPr>
          <a:noFill/>
        </p:spPr>
        <p:txBody>
          <a:bodyPr/>
          <a:lstStyle/>
          <a:p>
            <a:fld id="{E002E5FF-962A-4A73-B820-974153EA34F5}" type="slidenum">
              <a:rPr lang="en-US" altLang="ja-JP"/>
              <a:pPr/>
              <a:t>4</a:t>
            </a:fld>
            <a:endParaRPr lang="en-US" altLang="ja-JP"/>
          </a:p>
        </p:txBody>
      </p:sp>
      <p:sp>
        <p:nvSpPr>
          <p:cNvPr id="38916" name="Rectangle 2">
            <a:extLst>
              <a:ext uri="{FF2B5EF4-FFF2-40B4-BE49-F238E27FC236}">
                <a16:creationId xmlns:a16="http://schemas.microsoft.com/office/drawing/2014/main" id="{36E3744D-7E1F-8508-3590-95780A337871}"/>
              </a:ext>
            </a:extLst>
          </p:cNvPr>
          <p:cNvSpPr>
            <a:spLocks noGrp="1" noRot="1" noChangeAspect="1" noChangeArrowheads="1" noTextEdit="1"/>
          </p:cNvSpPr>
          <p:nvPr>
            <p:ph type="sldImg"/>
          </p:nvPr>
        </p:nvSpPr>
        <p:spPr>
          <a:ln/>
        </p:spPr>
      </p:sp>
      <p:sp>
        <p:nvSpPr>
          <p:cNvPr id="38917" name="Rectangle 3">
            <a:extLst>
              <a:ext uri="{FF2B5EF4-FFF2-40B4-BE49-F238E27FC236}">
                <a16:creationId xmlns:a16="http://schemas.microsoft.com/office/drawing/2014/main" id="{33856C5B-6E83-C4FC-D7C7-D84983551968}"/>
              </a:ext>
            </a:extLst>
          </p:cNvPr>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2000309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5/22/2026 9:54 AM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5</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2796772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83F9F8-D743-1243-7841-A5840A73F8B2}"/>
            </a:ext>
          </a:extLst>
        </p:cNvPr>
        <p:cNvGrpSpPr/>
        <p:nvPr/>
      </p:nvGrpSpPr>
      <p:grpSpPr>
        <a:xfrm>
          <a:off x="0" y="0"/>
          <a:ext cx="0" cy="0"/>
          <a:chOff x="0" y="0"/>
          <a:chExt cx="0" cy="0"/>
        </a:xfrm>
      </p:grpSpPr>
      <p:sp>
        <p:nvSpPr>
          <p:cNvPr id="38914" name="Rectangle 3">
            <a:extLst>
              <a:ext uri="{FF2B5EF4-FFF2-40B4-BE49-F238E27FC236}">
                <a16:creationId xmlns:a16="http://schemas.microsoft.com/office/drawing/2014/main" id="{3129F7E3-525E-82F0-5F7C-40975FFA95C9}"/>
              </a:ext>
            </a:extLst>
          </p:cNvPr>
          <p:cNvSpPr>
            <a:spLocks noGrp="1" noChangeArrowheads="1"/>
          </p:cNvSpPr>
          <p:nvPr>
            <p:ph type="dt" sz="quarter" idx="1"/>
          </p:nvPr>
        </p:nvSpPr>
        <p:spPr>
          <a:noFill/>
        </p:spPr>
        <p:txBody>
          <a:bodyPr/>
          <a:lstStyle/>
          <a:p>
            <a:fld id="{E0F97605-2DAB-4BA4-9546-9AFAD979C542}" type="datetime8">
              <a:rPr lang="en-US" altLang="ja-JP"/>
              <a:pPr/>
              <a:t>5/22/2026 9:54 AM</a:t>
            </a:fld>
            <a:endParaRPr lang="en-US" altLang="ja-JP"/>
          </a:p>
        </p:txBody>
      </p:sp>
      <p:sp>
        <p:nvSpPr>
          <p:cNvPr id="38915" name="Rectangle 7">
            <a:extLst>
              <a:ext uri="{FF2B5EF4-FFF2-40B4-BE49-F238E27FC236}">
                <a16:creationId xmlns:a16="http://schemas.microsoft.com/office/drawing/2014/main" id="{A5B76C70-D186-DDA4-6A5B-81C6FF9F90EA}"/>
              </a:ext>
            </a:extLst>
          </p:cNvPr>
          <p:cNvSpPr>
            <a:spLocks noGrp="1" noChangeArrowheads="1"/>
          </p:cNvSpPr>
          <p:nvPr>
            <p:ph type="sldNum" sz="quarter" idx="5"/>
          </p:nvPr>
        </p:nvSpPr>
        <p:spPr>
          <a:noFill/>
        </p:spPr>
        <p:txBody>
          <a:bodyPr/>
          <a:lstStyle/>
          <a:p>
            <a:fld id="{E002E5FF-962A-4A73-B820-974153EA34F5}" type="slidenum">
              <a:rPr lang="en-US" altLang="ja-JP"/>
              <a:pPr/>
              <a:t>6</a:t>
            </a:fld>
            <a:endParaRPr lang="en-US" altLang="ja-JP"/>
          </a:p>
        </p:txBody>
      </p:sp>
      <p:sp>
        <p:nvSpPr>
          <p:cNvPr id="38916" name="Rectangle 2">
            <a:extLst>
              <a:ext uri="{FF2B5EF4-FFF2-40B4-BE49-F238E27FC236}">
                <a16:creationId xmlns:a16="http://schemas.microsoft.com/office/drawing/2014/main" id="{9671F7F5-A41D-3618-2ABA-883AAD302B27}"/>
              </a:ext>
            </a:extLst>
          </p:cNvPr>
          <p:cNvSpPr>
            <a:spLocks noGrp="1" noRot="1" noChangeAspect="1" noChangeArrowheads="1" noTextEdit="1"/>
          </p:cNvSpPr>
          <p:nvPr>
            <p:ph type="sldImg"/>
          </p:nvPr>
        </p:nvSpPr>
        <p:spPr>
          <a:ln/>
        </p:spPr>
      </p:sp>
      <p:sp>
        <p:nvSpPr>
          <p:cNvPr id="38917" name="Rectangle 3">
            <a:extLst>
              <a:ext uri="{FF2B5EF4-FFF2-40B4-BE49-F238E27FC236}">
                <a16:creationId xmlns:a16="http://schemas.microsoft.com/office/drawing/2014/main" id="{C0D75454-B53C-C5A1-B16E-21EF694BF73F}"/>
              </a:ext>
            </a:extLst>
          </p:cNvPr>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8560215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5/22/2026 9:54 AM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7</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7213786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5/22/2026 9:54 AM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8</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488189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5/22/2026 9:54 AM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9</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9746942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表紙">
    <p:spTree>
      <p:nvGrpSpPr>
        <p:cNvPr id="1" name=""/>
        <p:cNvGrpSpPr/>
        <p:nvPr/>
      </p:nvGrpSpPr>
      <p:grpSpPr>
        <a:xfrm>
          <a:off x="0" y="0"/>
          <a:ext cx="0" cy="0"/>
          <a:chOff x="0" y="0"/>
          <a:chExt cx="0" cy="0"/>
        </a:xfrm>
      </p:grpSpPr>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ja-JP" altLang="en-US" dirty="0"/>
              <a:t>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3" name="テキスト プレースホルダ 41"/>
          <p:cNvSpPr>
            <a:spLocks noGrp="1"/>
          </p:cNvSpPr>
          <p:nvPr>
            <p:ph type="body" sz="quarter" idx="10" hasCustomPrompt="1"/>
          </p:nvPr>
        </p:nvSpPr>
        <p:spPr>
          <a:xfrm>
            <a:off x="2574925" y="2458885"/>
            <a:ext cx="2846933" cy="301778"/>
          </a:xfrm>
          <a:noFill/>
          <a:ln w="9525" algn="ctr">
            <a:noFill/>
            <a:miter lim="800000"/>
            <a:headEnd/>
            <a:tailEnd/>
          </a:ln>
        </p:spPr>
        <p:txBody>
          <a:bodyPr wrap="none" lIns="0" tIns="35988" rIns="0" bIns="49511" anchor="b">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予備タイトル（使用しない場合は削除）</a:t>
            </a:r>
          </a:p>
        </p:txBody>
      </p:sp>
      <p:sp>
        <p:nvSpPr>
          <p:cNvPr id="46" name="テキスト プレースホルダ 44"/>
          <p:cNvSpPr>
            <a:spLocks noGrp="1"/>
          </p:cNvSpPr>
          <p:nvPr>
            <p:ph type="body" sz="quarter" idx="11" hasCustomPrompt="1"/>
          </p:nvPr>
        </p:nvSpPr>
        <p:spPr>
          <a:xfrm>
            <a:off x="2714625" y="4419600"/>
            <a:ext cx="1615827" cy="30177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○○○○年○月○日</a:t>
            </a:r>
          </a:p>
        </p:txBody>
      </p:sp>
      <p:sp>
        <p:nvSpPr>
          <p:cNvPr id="50" name="テキスト プレースホルダ 48"/>
          <p:cNvSpPr>
            <a:spLocks noGrp="1"/>
          </p:cNvSpPr>
          <p:nvPr>
            <p:ph type="body" sz="quarter" idx="12" hasCustomPrompt="1"/>
          </p:nvPr>
        </p:nvSpPr>
        <p:spPr>
          <a:xfrm>
            <a:off x="2727129" y="784506"/>
            <a:ext cx="2348400" cy="42488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zh-CN" altLang="en-US" sz="2200" b="1" kern="1200" dirty="0" smtClean="0">
                <a:solidFill>
                  <a:schemeClr val="tx1"/>
                </a:solidFill>
                <a:latin typeface="Arial" charset="0"/>
                <a:ea typeface="ＭＳ Ｐゴシック" charset="-128"/>
                <a:cs typeface="+mn-cs"/>
              </a:defRPr>
            </a:lvl1pPr>
          </a:lstStyle>
          <a:p>
            <a:pPr lvl="0"/>
            <a:r>
              <a:rPr kumimoji="1" lang="zh-CN" altLang="en-US" dirty="0"/>
              <a:t>○○株式会社 御中</a:t>
            </a: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4" name="グループ化 43"/>
          <p:cNvGrpSpPr/>
          <p:nvPr userDrawn="1"/>
        </p:nvGrpSpPr>
        <p:grpSpPr>
          <a:xfrm>
            <a:off x="9483725" y="-261938"/>
            <a:ext cx="1587" cy="247650"/>
            <a:chOff x="9483725" y="-510339"/>
            <a:chExt cx="1587" cy="496050"/>
          </a:xfrm>
        </p:grpSpPr>
        <p:sp>
          <p:nvSpPr>
            <p:cNvPr id="45"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7"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52"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3"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セクション見出し">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1743075"/>
            <a:ext cx="6769100"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 name="Line 60"/>
          <p:cNvSpPr>
            <a:spLocks noChangeShapeType="1"/>
          </p:cNvSpPr>
          <p:nvPr userDrawn="1"/>
        </p:nvSpPr>
        <p:spPr bwMode="auto">
          <a:xfrm flipV="1">
            <a:off x="2720975" y="2341563"/>
            <a:ext cx="6767513" cy="0"/>
          </a:xfrm>
          <a:prstGeom prst="line">
            <a:avLst/>
          </a:prstGeom>
          <a:noFill/>
          <a:ln w="12700">
            <a:solidFill>
              <a:srgbClr val="5A5A5A"/>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241667" name="Rectangle 3"/>
          <p:cNvSpPr>
            <a:spLocks noGrp="1" noChangeArrowheads="1"/>
          </p:cNvSpPr>
          <p:nvPr>
            <p:ph type="ctrTitle" hasCustomPrompt="1"/>
          </p:nvPr>
        </p:nvSpPr>
        <p:spPr>
          <a:xfrm>
            <a:off x="2720975" y="1785937"/>
            <a:ext cx="6769100" cy="512762"/>
          </a:xfrm>
        </p:spPr>
        <p:txBody>
          <a:bodyPr anchor="ctr"/>
          <a:lstStyle>
            <a:lvl1pPr hangingPunct="0">
              <a:defRPr sz="2800">
                <a:latin typeface="Arial" panose="020B0604020202020204" pitchFamily="34" charset="0"/>
                <a:ea typeface="ＭＳ Ｐゴシック" panose="020B0600070205080204" pitchFamily="50" charset="-128"/>
              </a:defRPr>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0"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3"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7"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8"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Appendix">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defRPr/>
            </a:pPr>
            <a:endParaRPr lang="ja-JP" altLang="en-US"/>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defRPr/>
            </a:pPr>
            <a:endParaRPr lang="ja-JP" altLang="en-US"/>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pPr algn="r">
                <a:defRPr/>
              </a:pPr>
              <a:t>‹#›</a:t>
            </a:fld>
            <a:endParaRPr lang="ja-JP" altLang="en-US" dirty="0"/>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rPr>
              <a:t>/</a:t>
            </a:r>
            <a:r>
              <a:rPr lang="ja-JP" altLang="en-US" dirty="0">
                <a:solidFill>
                  <a:schemeClr val="bg1"/>
                </a:solidFill>
              </a:rPr>
              <a:t>●</a:t>
            </a: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4" name="Rectangle 18"/>
          <p:cNvSpPr>
            <a:spLocks noChangeArrowheads="1"/>
          </p:cNvSpPr>
          <p:nvPr userDrawn="1"/>
        </p:nvSpPr>
        <p:spPr bwMode="auto">
          <a:xfrm>
            <a:off x="2730500" y="2757335"/>
            <a:ext cx="746999" cy="301778"/>
          </a:xfrm>
          <a:prstGeom prst="rect">
            <a:avLst/>
          </a:prstGeom>
          <a:noFill/>
          <a:ln w="9525" algn="ctr">
            <a:noFill/>
            <a:miter lim="800000"/>
            <a:headEnd/>
            <a:tailEnd/>
          </a:ln>
        </p:spPr>
        <p:txBody>
          <a:bodyPr wrap="none" lIns="0" tIns="35988" rIns="0" bIns="49511" anchor="b">
            <a:spAutoFit/>
          </a:bodyPr>
          <a:lstStyle/>
          <a:p>
            <a:pPr algn="l" eaLnBrk="0" hangingPunct="0">
              <a:lnSpc>
                <a:spcPct val="100000"/>
              </a:lnSpc>
              <a:spcBef>
                <a:spcPct val="0"/>
              </a:spcBef>
              <a:buClrTx/>
              <a:buFontTx/>
              <a:buNone/>
            </a:pPr>
            <a:r>
              <a:rPr lang="en-US" altLang="ja-JP" sz="1400" dirty="0">
                <a:solidFill>
                  <a:schemeClr val="tx1"/>
                </a:solidFill>
              </a:rPr>
              <a:t>Appendix</a:t>
            </a:r>
            <a:endParaRPr lang="ja-JP" altLang="en-US" sz="1400" dirty="0">
              <a:solidFill>
                <a:schemeClr val="tx1"/>
              </a:solidFill>
            </a:endParaRPr>
          </a:p>
        </p:txBody>
      </p:sp>
      <p:sp>
        <p:nvSpPr>
          <p:cNvPr id="43"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5"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49"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0"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本文スライド">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06400" y="662087"/>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lvl1pPr>
              <a:defRPr kumimoji="1" lang="ja-JP" altLang="en-US" sz="2000" b="1" dirty="0">
                <a:solidFill>
                  <a:schemeClr val="tx2"/>
                </a:solidFill>
                <a:latin typeface="+mj-lt"/>
                <a:ea typeface="+mj-ea"/>
                <a:cs typeface="+mj-cs"/>
              </a:defRPr>
            </a:lvl1pPr>
          </a:lstStyle>
          <a:p>
            <a:pPr lvl="0" algn="l" defTabSz="990600" rtl="0" eaLnBrk="0" fontAlgn="base" hangingPunct="0">
              <a:spcBef>
                <a:spcPct val="0"/>
              </a:spcBef>
              <a:spcAft>
                <a:spcPct val="0"/>
              </a:spcAft>
            </a:pPr>
            <a:r>
              <a:rPr lang="ja-JP" altLang="en-US" dirty="0"/>
              <a:t>タイトル</a:t>
            </a:r>
            <a:r>
              <a:rPr lang="en-US" altLang="ja-JP" dirty="0"/>
              <a:t>MSP</a:t>
            </a:r>
            <a:r>
              <a:rPr lang="ja-JP" altLang="en-US" dirty="0"/>
              <a:t>ゴシック</a:t>
            </a:r>
            <a:r>
              <a:rPr lang="en-US" altLang="ja-JP" dirty="0"/>
              <a:t>20pt□□□□</a:t>
            </a:r>
            <a:endParaRPr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8" name="テキスト ボックス 37"/>
          <p:cNvSpPr txBox="1"/>
          <p:nvPr userDrawn="1"/>
        </p:nvSpPr>
        <p:spPr>
          <a:xfrm>
            <a:off x="9083675" y="6477000"/>
            <a:ext cx="406400" cy="260350"/>
          </a:xfrm>
          <a:prstGeom prst="rect">
            <a:avLst/>
          </a:prstGeom>
          <a:noFill/>
        </p:spPr>
        <p:txBody>
          <a:bodyPr wrap="none"/>
          <a:lstStyle/>
          <a:p>
            <a:pPr algn="r">
              <a:defRPr/>
            </a:pPr>
            <a:fld id="{54FC02CB-9E9B-446E-AF88-F271348760CE}"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9" name="テキスト ボックス 38"/>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1029" name="Rectangle 35"/>
          <p:cNvSpPr>
            <a:spLocks noGrp="1" noChangeArrowheads="1"/>
          </p:cNvSpPr>
          <p:nvPr userDrawn="1">
            <p:ph type="title"/>
          </p:nvPr>
        </p:nvSpPr>
        <p:spPr bwMode="auto">
          <a:xfrm>
            <a:off x="406400" y="662087"/>
            <a:ext cx="9061450" cy="307777"/>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lvl="0"/>
            <a:r>
              <a:rPr lang="ja-JP" altLang="en-US" dirty="0"/>
              <a:t>マスタータイトルの書式設定</a:t>
            </a:r>
          </a:p>
        </p:txBody>
      </p:sp>
      <p:sp>
        <p:nvSpPr>
          <p:cNvPr id="1030" name="Rectangle 37"/>
          <p:cNvSpPr>
            <a:spLocks noGrp="1" noChangeArrowheads="1"/>
          </p:cNvSpPr>
          <p:nvPr userDrawn="1">
            <p:ph type="body" idx="1"/>
          </p:nvPr>
        </p:nvSpPr>
        <p:spPr bwMode="auto">
          <a:xfrm>
            <a:off x="419100" y="1285875"/>
            <a:ext cx="9064625" cy="51657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ja-JP" altLang="en-US"/>
              <a:t>第 </a:t>
            </a:r>
            <a:r>
              <a:rPr lang="en-US" altLang="ja-JP"/>
              <a:t>1 </a:t>
            </a:r>
            <a:r>
              <a:rPr lang="ja-JP" altLang="en-US"/>
              <a:t>レベル</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40676" name="Line 36"/>
          <p:cNvSpPr>
            <a:spLocks noChangeShapeType="1"/>
          </p:cNvSpPr>
          <p:nvPr userDrawn="1"/>
        </p:nvSpPr>
        <p:spPr bwMode="auto">
          <a:xfrm flipV="1">
            <a:off x="374650" y="549275"/>
            <a:ext cx="9156654"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681" name="Line 41"/>
          <p:cNvSpPr>
            <a:spLocks noChangeShapeType="1"/>
          </p:cNvSpPr>
          <p:nvPr userDrawn="1"/>
        </p:nvSpPr>
        <p:spPr bwMode="auto">
          <a:xfrm flipV="1">
            <a:off x="374650" y="1082675"/>
            <a:ext cx="9161463" cy="0"/>
          </a:xfrm>
          <a:prstGeom prst="line">
            <a:avLst/>
          </a:prstGeom>
          <a:noFill/>
          <a:ln w="15875">
            <a:solidFill>
              <a:srgbClr val="80808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29" name="Line 89"/>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0" name="Line 90"/>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1" name="Line 91"/>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2" name="Line 92"/>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3" name="Line 93"/>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4" name="Line 94"/>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5" name="Line 95"/>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6" name="Line 96"/>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7" name="Line 97"/>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8" name="Line 98"/>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9" name="Line 99"/>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0" name="Line 100"/>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1" name="Line 101"/>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2" name="Line 102"/>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3" name="Line 103"/>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4" name="Line 104"/>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5" name="Line 105"/>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6" name="Line 106"/>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7" name="Line 107"/>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8" name="Line 108"/>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0" name="Line 110"/>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1" name="Line 111"/>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2" name="Line 112"/>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3" name="Line 113"/>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4" name="Line 114"/>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5" name="Line 115"/>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6" name="Line 116"/>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3" name="グループ化 42"/>
          <p:cNvGrpSpPr/>
          <p:nvPr userDrawn="1"/>
        </p:nvGrpSpPr>
        <p:grpSpPr>
          <a:xfrm>
            <a:off x="9483725" y="-261938"/>
            <a:ext cx="1587" cy="247650"/>
            <a:chOff x="9483725" y="-510339"/>
            <a:chExt cx="1587" cy="496050"/>
          </a:xfrm>
        </p:grpSpPr>
        <p:sp>
          <p:nvSpPr>
            <p:cNvPr id="40"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2"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4"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5"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68" r:id="rId4"/>
  </p:sldLayoutIdLst>
  <p:hf hdr="0" ftr="0" dt="0"/>
  <p:txStyles>
    <p:titleStyle>
      <a:lvl1pPr algn="l" defTabSz="990600" rtl="0" eaLnBrk="0" fontAlgn="base" hangingPunct="0">
        <a:spcBef>
          <a:spcPct val="0"/>
        </a:spcBef>
        <a:spcAft>
          <a:spcPct val="0"/>
        </a:spcAft>
        <a:defRPr kumimoji="1" sz="2000" b="1">
          <a:solidFill>
            <a:schemeClr val="tx2"/>
          </a:solidFill>
          <a:latin typeface="Arial" panose="020B0604020202020204" pitchFamily="34" charset="0"/>
          <a:ea typeface="ＭＳ Ｐゴシック" panose="020B0600070205080204" pitchFamily="50" charset="-128"/>
          <a:cs typeface="+mj-cs"/>
        </a:defRPr>
      </a:lvl1pPr>
      <a:lvl2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2pPr>
      <a:lvl3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3pPr>
      <a:lvl4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4pPr>
      <a:lvl5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5pPr>
      <a:lvl6pPr marL="457200" algn="l" defTabSz="990600" rtl="0" fontAlgn="base">
        <a:spcBef>
          <a:spcPct val="0"/>
        </a:spcBef>
        <a:spcAft>
          <a:spcPct val="0"/>
        </a:spcAft>
        <a:defRPr kumimoji="1" sz="2000" b="1">
          <a:solidFill>
            <a:schemeClr val="tx2"/>
          </a:solidFill>
          <a:latin typeface="Arial" charset="0"/>
          <a:ea typeface="ＭＳ Ｐゴシック" charset="-128"/>
        </a:defRPr>
      </a:lvl6pPr>
      <a:lvl7pPr marL="914400" algn="l" defTabSz="990600" rtl="0" fontAlgn="base">
        <a:spcBef>
          <a:spcPct val="0"/>
        </a:spcBef>
        <a:spcAft>
          <a:spcPct val="0"/>
        </a:spcAft>
        <a:defRPr kumimoji="1" sz="2000" b="1">
          <a:solidFill>
            <a:schemeClr val="tx2"/>
          </a:solidFill>
          <a:latin typeface="Arial" charset="0"/>
          <a:ea typeface="ＭＳ Ｐゴシック" charset="-128"/>
        </a:defRPr>
      </a:lvl7pPr>
      <a:lvl8pPr marL="1371600" algn="l" defTabSz="990600" rtl="0" fontAlgn="base">
        <a:spcBef>
          <a:spcPct val="0"/>
        </a:spcBef>
        <a:spcAft>
          <a:spcPct val="0"/>
        </a:spcAft>
        <a:defRPr kumimoji="1" sz="2000" b="1">
          <a:solidFill>
            <a:schemeClr val="tx2"/>
          </a:solidFill>
          <a:latin typeface="Arial" charset="0"/>
          <a:ea typeface="ＭＳ Ｐゴシック" charset="-128"/>
        </a:defRPr>
      </a:lvl8pPr>
      <a:lvl9pPr marL="1828800" algn="l" defTabSz="990600" rtl="0" fontAlgn="base">
        <a:spcBef>
          <a:spcPct val="0"/>
        </a:spcBef>
        <a:spcAft>
          <a:spcPct val="0"/>
        </a:spcAft>
        <a:defRPr kumimoji="1" sz="2000" b="1">
          <a:solidFill>
            <a:schemeClr val="tx2"/>
          </a:solidFill>
          <a:latin typeface="Arial" charset="0"/>
          <a:ea typeface="ＭＳ Ｐゴシック" charset="-128"/>
        </a:defRPr>
      </a:lvl9pPr>
    </p:titleStyle>
    <p:body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プレースホルダ 21">
            <a:extLst>
              <a:ext uri="{FF2B5EF4-FFF2-40B4-BE49-F238E27FC236}">
                <a16:creationId xmlns:a16="http://schemas.microsoft.com/office/drawing/2014/main" id="{12306E2B-769A-438D-BD32-581CA298B23D}"/>
              </a:ext>
            </a:extLst>
          </p:cNvPr>
          <p:cNvSpPr txBox="1">
            <a:spLocks/>
          </p:cNvSpPr>
          <p:nvPr/>
        </p:nvSpPr>
        <p:spPr bwMode="auto">
          <a:xfrm>
            <a:off x="1109504" y="3033918"/>
            <a:ext cx="7529141" cy="640332"/>
          </a:xfrm>
          <a:prstGeom prst="rect">
            <a:avLst/>
          </a:prstGeom>
          <a:noFill/>
          <a:ln w="9525">
            <a:noFill/>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r>
              <a:rPr lang="ja-JP" altLang="en-US" sz="1800" dirty="0">
                <a:latin typeface="Arial" panose="020B0604020202020204" pitchFamily="34" charset="0"/>
                <a:ea typeface="ＭＳ Ｐゴシック" panose="020B0600070205080204" pitchFamily="50" charset="-128"/>
              </a:rPr>
              <a:t>提出日：令和</a:t>
            </a:r>
            <a:r>
              <a:rPr lang="en-US" altLang="ja-JP" sz="1800" dirty="0">
                <a:latin typeface="Arial" panose="020B0604020202020204" pitchFamily="34" charset="0"/>
                <a:ea typeface="ＭＳ Ｐゴシック" panose="020B0600070205080204" pitchFamily="50" charset="-128"/>
              </a:rPr>
              <a:t>8</a:t>
            </a:r>
            <a:r>
              <a:rPr lang="ja-JP" altLang="en-US" sz="1800" dirty="0">
                <a:latin typeface="Arial" panose="020B0604020202020204" pitchFamily="34" charset="0"/>
                <a:ea typeface="ＭＳ Ｐゴシック" panose="020B0600070205080204" pitchFamily="50" charset="-128"/>
              </a:rPr>
              <a:t>年○月○日</a:t>
            </a:r>
          </a:p>
          <a:p>
            <a:r>
              <a:rPr lang="ja-JP" altLang="en-US" sz="1800" dirty="0">
                <a:latin typeface="Arial" panose="020B0604020202020204" pitchFamily="34" charset="0"/>
                <a:ea typeface="ＭＳ Ｐゴシック" panose="020B0600070205080204" pitchFamily="50" charset="-128"/>
              </a:rPr>
              <a:t>応募者：〇〇株式会社</a:t>
            </a:r>
            <a:endParaRPr lang="en-US" altLang="ja-JP" sz="1800" dirty="0">
              <a:latin typeface="Arial" panose="020B0604020202020204" pitchFamily="34" charset="0"/>
              <a:ea typeface="ＭＳ Ｐゴシック" panose="020B0600070205080204" pitchFamily="50" charset="-128"/>
            </a:endParaRPr>
          </a:p>
        </p:txBody>
      </p:sp>
      <p:sp>
        <p:nvSpPr>
          <p:cNvPr id="11" name="Rectangle 1">
            <a:extLst>
              <a:ext uri="{FF2B5EF4-FFF2-40B4-BE49-F238E27FC236}">
                <a16:creationId xmlns:a16="http://schemas.microsoft.com/office/drawing/2014/main" id="{B20D0775-F497-4D1C-B934-6A28DAA87420}"/>
              </a:ext>
            </a:extLst>
          </p:cNvPr>
          <p:cNvSpPr>
            <a:spLocks noChangeArrowheads="1"/>
          </p:cNvSpPr>
          <p:nvPr/>
        </p:nvSpPr>
        <p:spPr bwMode="auto">
          <a:xfrm>
            <a:off x="415925" y="3842013"/>
            <a:ext cx="9074149" cy="2575394"/>
          </a:xfrm>
          <a:prstGeom prst="rect">
            <a:avLst/>
          </a:prstGeom>
          <a:noFill/>
          <a:ln w="9525">
            <a:solidFill>
              <a:schemeClr val="bg2">
                <a:lumMod val="75000"/>
              </a:schemeClr>
            </a:solidFill>
            <a:prstDash val="dash"/>
            <a:miter lim="800000"/>
            <a:headEnd/>
            <a:tailEnd/>
          </a:ln>
          <a:effectLst/>
        </p:spPr>
        <p:txBody>
          <a:bodyPr vert="horz" wrap="square" lIns="36000" tIns="36000" rIns="36000" bIns="36000" numCol="1" anchor="ctr" anchorCtr="0" compatLnSpc="1">
            <a:prstTxWarp prst="textNoShape">
              <a:avLst/>
            </a:prstTxWarp>
            <a:normAutofit/>
          </a:bodyPr>
          <a:lstStyle/>
          <a:p>
            <a:pPr algn="l">
              <a:lnSpc>
                <a:spcPct val="150000"/>
              </a:lnSpc>
              <a:spcBef>
                <a:spcPct val="0"/>
              </a:spcBef>
              <a:buClr>
                <a:srgbClr val="5A5A5A"/>
              </a:buClr>
              <a:buSzPct val="100000"/>
            </a:pPr>
            <a:r>
              <a:rPr kumimoji="1" lang="ja-JP" altLang="ja-JP" sz="14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r>
              <a:rPr lang="ja-JP" altLang="en-US" sz="1400" b="1" dirty="0">
                <a:solidFill>
                  <a:schemeClr val="tx1"/>
                </a:solidFill>
                <a:latin typeface="Arial" panose="020B0604020202020204" pitchFamily="34" charset="0"/>
                <a:ea typeface="ＭＳ Ｐゴシック" panose="020B0600070205080204" pitchFamily="50" charset="-128"/>
                <a:cs typeface="ＭＳ ゴシック" pitchFamily="49" charset="-128"/>
              </a:rPr>
              <a:t>作成時のルール</a:t>
            </a:r>
            <a:r>
              <a:rPr kumimoji="1" lang="ja-JP" altLang="ja-JP" sz="14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endParaRPr kumimoji="1" lang="ja-JP" altLang="ja-JP" sz="14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Ｐゴシック" pitchFamily="50" charset="-128"/>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プロジェクト内容説明書の各スライドは応募者が作成をしてください。</a:t>
            </a:r>
            <a:endParaRPr lang="en-US" altLang="ja-JP" sz="1100"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411163" lvl="1" indent="-198173" algn="l" eaLnBrk="0" hangingPunct="0">
              <a:lnSpc>
                <a:spcPct val="170000"/>
              </a:lnSpc>
              <a:spcBef>
                <a:spcPct val="0"/>
              </a:spcBef>
              <a:buClr>
                <a:srgbClr val="969696"/>
              </a:buClr>
              <a:buSzPct val="70000"/>
              <a:buFont typeface="Wingdings" panose="05000000000000000000" pitchFamily="2" charset="2"/>
              <a:buChar char="l"/>
            </a:pP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記載欄が設定されている場合は、記載欄内にテキストベースで簡潔に記載をしてください。</a:t>
            </a:r>
            <a:endParaRPr lang="en-US" altLang="ja-JP" sz="1100"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411163" lvl="1" indent="-198173" algn="l" eaLnBrk="0" hangingPunct="0">
              <a:lnSpc>
                <a:spcPct val="170000"/>
              </a:lnSpc>
              <a:spcBef>
                <a:spcPct val="0"/>
              </a:spcBef>
              <a:buClr>
                <a:srgbClr val="969696"/>
              </a:buClr>
              <a:buSzPct val="70000"/>
              <a:buFont typeface="Wingdings" panose="05000000000000000000" pitchFamily="2" charset="2"/>
              <a:buChar char="l"/>
            </a:pP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記載欄が設定されていない場合は、必要に応じてグラフ、図、写真等を挿入して作成をしてください。</a:t>
            </a:r>
            <a:endParaRPr lang="en-US" altLang="ja-JP" sz="1100"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en-US" altLang="ja-JP" sz="1100" dirty="0">
                <a:solidFill>
                  <a:schemeClr val="tx1"/>
                </a:solidFill>
                <a:latin typeface="Arial" panose="020B0604020202020204" pitchFamily="34" charset="0"/>
                <a:ea typeface="ＭＳ Ｐゴシック" panose="020B0600070205080204" pitchFamily="50" charset="-128"/>
                <a:cs typeface="Times New Roman" pitchFamily="18" charset="0"/>
              </a:rPr>
              <a:t>【12:</a:t>
            </a: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補足資料</a:t>
            </a:r>
            <a:r>
              <a:rPr lang="en-US" altLang="ja-JP" sz="1100" dirty="0">
                <a:solidFill>
                  <a:schemeClr val="tx1"/>
                </a:solidFill>
                <a:latin typeface="Arial" panose="020B0604020202020204" pitchFamily="34" charset="0"/>
                <a:ea typeface="ＭＳ Ｐゴシック" panose="020B0600070205080204" pitchFamily="50" charset="-128"/>
                <a:cs typeface="Times New Roman" pitchFamily="18" charset="0"/>
              </a:rPr>
              <a:t>】</a:t>
            </a: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は、応募者にて追加で説明したい内容等がある場合に活用してください。</a:t>
            </a:r>
            <a:endParaRPr lang="en-US" altLang="ja-JP" sz="1100"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原則として、全体を通じて、</a:t>
            </a:r>
            <a:r>
              <a:rPr lang="en-US" altLang="ja-JP" sz="1100" b="1" u="sng" dirty="0">
                <a:solidFill>
                  <a:schemeClr val="tx1"/>
                </a:solidFill>
                <a:latin typeface="Arial" panose="020B0604020202020204" pitchFamily="34" charset="0"/>
                <a:ea typeface="ＭＳ Ｐゴシック" panose="020B0600070205080204" pitchFamily="50" charset="-128"/>
                <a:cs typeface="Times New Roman" pitchFamily="18" charset="0"/>
              </a:rPr>
              <a:t>30</a:t>
            </a:r>
            <a:r>
              <a:rPr lang="ja-JP" altLang="en-US" sz="1100" b="1" u="sng" dirty="0">
                <a:solidFill>
                  <a:schemeClr val="tx1"/>
                </a:solidFill>
                <a:latin typeface="Arial" panose="020B0604020202020204" pitchFamily="34" charset="0"/>
                <a:ea typeface="ＭＳ Ｐゴシック" panose="020B0600070205080204" pitchFamily="50" charset="-128"/>
                <a:cs typeface="Times New Roman" pitchFamily="18" charset="0"/>
              </a:rPr>
              <a:t>ページ以内で作成</a:t>
            </a: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をしてください（表紙を含む）。</a:t>
            </a:r>
            <a:endParaRPr lang="en-US" altLang="ja-JP" sz="1100"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審査会のプレゼンテーションでは、プロジェクト内容説明書の記載内容に沿って説明をしていただきます。応募時に提出した資料以外を用いることは</a:t>
            </a:r>
            <a:br>
              <a:rPr lang="en-US" altLang="ja-JP" sz="1100" dirty="0">
                <a:solidFill>
                  <a:schemeClr val="tx1"/>
                </a:solidFill>
                <a:latin typeface="Arial" panose="020B0604020202020204" pitchFamily="34" charset="0"/>
                <a:ea typeface="ＭＳ Ｐゴシック" panose="020B0600070205080204" pitchFamily="50" charset="-128"/>
                <a:cs typeface="Times New Roman" pitchFamily="18" charset="0"/>
              </a:rPr>
            </a:b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不可とします。</a:t>
            </a:r>
            <a:endParaRPr lang="en-US" altLang="ja-JP" sz="1100"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このほか、別添「プロジェクト内容説明書 作成要領」をよく読み、プロジェクト内容説明書には、応募内容を分かりやすく記載してください。</a:t>
            </a:r>
            <a:endParaRPr lang="en-US" altLang="ja-JP" sz="1100" dirty="0">
              <a:solidFill>
                <a:schemeClr val="tx1"/>
              </a:solidFill>
              <a:latin typeface="Arial" panose="020B0604020202020204" pitchFamily="34" charset="0"/>
              <a:ea typeface="ＭＳ Ｐゴシック" panose="020B0600070205080204" pitchFamily="50" charset="-128"/>
              <a:cs typeface="Times New Roman" pitchFamily="18" charset="0"/>
            </a:endParaRPr>
          </a:p>
        </p:txBody>
      </p:sp>
      <p:sp>
        <p:nvSpPr>
          <p:cNvPr id="10" name="テキスト ボックス 9">
            <a:extLst>
              <a:ext uri="{FF2B5EF4-FFF2-40B4-BE49-F238E27FC236}">
                <a16:creationId xmlns:a16="http://schemas.microsoft.com/office/drawing/2014/main" id="{9E001D28-6DAD-4DBE-B6D5-008CD2149606}"/>
              </a:ext>
            </a:extLst>
          </p:cNvPr>
          <p:cNvSpPr txBox="1"/>
          <p:nvPr/>
        </p:nvSpPr>
        <p:spPr>
          <a:xfrm>
            <a:off x="8372475" y="549275"/>
            <a:ext cx="1117600" cy="491481"/>
          </a:xfrm>
          <a:prstGeom prst="rect">
            <a:avLst/>
          </a:prstGeom>
          <a:noFill/>
          <a:ln>
            <a:solidFill>
              <a:schemeClr val="tx1">
                <a:lumMod val="95000"/>
                <a:lumOff val="5000"/>
              </a:schemeClr>
            </a:solidFill>
          </a:ln>
        </p:spPr>
        <p:txBody>
          <a:bodyPr wrap="square" rtlCol="0">
            <a:spAutoFit/>
          </a:bodyPr>
          <a:lstStyle/>
          <a:p>
            <a:r>
              <a:rPr lang="ja-JP" altLang="en-US" sz="2400" dirty="0">
                <a:latin typeface="Arial" panose="020B0604020202020204" pitchFamily="34" charset="0"/>
                <a:ea typeface="ＭＳ Ｐゴシック" panose="020B0600070205080204" pitchFamily="50" charset="-128"/>
              </a:rPr>
              <a:t>様式</a:t>
            </a:r>
            <a:r>
              <a:rPr lang="en-US" altLang="ja-JP" sz="2400" dirty="0">
                <a:latin typeface="Arial" panose="020B0604020202020204" pitchFamily="34" charset="0"/>
                <a:ea typeface="ＭＳ Ｐゴシック" panose="020B0600070205080204" pitchFamily="50" charset="-128"/>
              </a:rPr>
              <a:t>2</a:t>
            </a:r>
            <a:endParaRPr kumimoji="1" lang="ja-JP" altLang="en-US" sz="2400" dirty="0">
              <a:latin typeface="Arial" panose="020B0604020202020204" pitchFamily="34" charset="0"/>
              <a:ea typeface="ＭＳ Ｐゴシック" panose="020B0600070205080204" pitchFamily="50" charset="-128"/>
            </a:endParaRPr>
          </a:p>
        </p:txBody>
      </p:sp>
      <p:sp>
        <p:nvSpPr>
          <p:cNvPr id="12" name="Rectangle 2">
            <a:extLst>
              <a:ext uri="{FF2B5EF4-FFF2-40B4-BE49-F238E27FC236}">
                <a16:creationId xmlns:a16="http://schemas.microsoft.com/office/drawing/2014/main" id="{05CEF05F-B2AE-4A92-878B-F565BA6C5311}"/>
              </a:ext>
            </a:extLst>
          </p:cNvPr>
          <p:cNvSpPr>
            <a:spLocks noGrp="1" noChangeArrowheads="1"/>
          </p:cNvSpPr>
          <p:nvPr>
            <p:ph type="ctrTitle"/>
          </p:nvPr>
        </p:nvSpPr>
        <p:spPr>
          <a:xfrm>
            <a:off x="1116013" y="1529805"/>
            <a:ext cx="7531100" cy="1261884"/>
          </a:xfrm>
          <a:solidFill>
            <a:srgbClr val="C6D2DE"/>
          </a:solidFill>
          <a:ln>
            <a:solidFill>
              <a:srgbClr val="C6D2DE"/>
            </a:solidFill>
          </a:ln>
        </p:spPr>
        <p:txBody>
          <a:bodyPr/>
          <a:lstStyle/>
          <a:p>
            <a:pPr algn="ctr" eaLnBrk="1">
              <a:spcBef>
                <a:spcPts val="1200"/>
              </a:spcBef>
              <a:spcAft>
                <a:spcPts val="1800"/>
              </a:spcAft>
            </a:pPr>
            <a:r>
              <a:rPr lang="ja-JP" altLang="en-US" sz="2400" b="0" dirty="0">
                <a:solidFill>
                  <a:srgbClr val="000000"/>
                </a:solidFill>
                <a:latin typeface="Arial" panose="020B0604020202020204" pitchFamily="34" charset="0"/>
                <a:ea typeface="ＭＳ Ｐゴシック" panose="020B0600070205080204" pitchFamily="50" charset="-128"/>
                <a:cs typeface="Arial" panose="020B0604020202020204" pitchFamily="34" charset="0"/>
              </a:rPr>
              <a:t>令和８年度ロボット実装促進センター　</a:t>
            </a:r>
            <a:br>
              <a:rPr lang="en-US" altLang="ja-JP" sz="2400" b="0" dirty="0">
                <a:solidFill>
                  <a:srgbClr val="000000"/>
                </a:solidFill>
                <a:latin typeface="Arial" panose="020B0604020202020204" pitchFamily="34" charset="0"/>
                <a:ea typeface="ＭＳ Ｐゴシック" panose="020B0600070205080204" pitchFamily="50" charset="-128"/>
                <a:cs typeface="Arial" panose="020B0604020202020204" pitchFamily="34" charset="0"/>
              </a:rPr>
            </a:br>
            <a:r>
              <a:rPr lang="ja-JP" altLang="en-US" sz="2400" b="0" dirty="0">
                <a:solidFill>
                  <a:srgbClr val="000000"/>
                </a:solidFill>
                <a:latin typeface="Arial" panose="020B0604020202020204" pitchFamily="34" charset="0"/>
                <a:ea typeface="ＭＳ Ｐゴシック" panose="020B0600070205080204" pitchFamily="50" charset="-128"/>
                <a:cs typeface="Arial" panose="020B0604020202020204" pitchFamily="34" charset="0"/>
              </a:rPr>
              <a:t>＜ロボット開発支援事業＞</a:t>
            </a:r>
            <a:br>
              <a:rPr lang="en-US" altLang="ja-JP" sz="2400" b="0" dirty="0">
                <a:solidFill>
                  <a:srgbClr val="000000"/>
                </a:solidFill>
                <a:latin typeface="Arial" panose="020B0604020202020204" pitchFamily="34" charset="0"/>
                <a:ea typeface="ＭＳ Ｐゴシック" panose="020B0600070205080204" pitchFamily="50" charset="-128"/>
                <a:cs typeface="Arial" panose="020B0604020202020204" pitchFamily="34" charset="0"/>
              </a:rPr>
            </a:br>
            <a:br>
              <a:rPr lang="en-US" altLang="ja-JP" sz="1000" b="0" dirty="0">
                <a:solidFill>
                  <a:srgbClr val="000000"/>
                </a:solidFill>
                <a:latin typeface="Arial" panose="020B0604020202020204" pitchFamily="34" charset="0"/>
                <a:ea typeface="ＭＳ Ｐゴシック" panose="020B0600070205080204" pitchFamily="50" charset="-128"/>
                <a:cs typeface="Arial" panose="020B0604020202020204" pitchFamily="34" charset="0"/>
              </a:rPr>
            </a:br>
            <a:r>
              <a:rPr lang="ja-JP" altLang="en-US" sz="2400" b="0" dirty="0">
                <a:solidFill>
                  <a:srgbClr val="000000"/>
                </a:solidFill>
                <a:latin typeface="Arial" panose="020B0604020202020204" pitchFamily="34" charset="0"/>
                <a:ea typeface="ＭＳ Ｐゴシック" panose="020B0600070205080204" pitchFamily="50" charset="-128"/>
                <a:cs typeface="Arial" panose="020B0604020202020204" pitchFamily="34" charset="0"/>
              </a:rPr>
              <a:t>プロジェクト内容説明書</a:t>
            </a:r>
          </a:p>
        </p:txBody>
      </p:sp>
      <p:sp>
        <p:nvSpPr>
          <p:cNvPr id="13" name="テキスト ボックス 12">
            <a:extLst>
              <a:ext uri="{FF2B5EF4-FFF2-40B4-BE49-F238E27FC236}">
                <a16:creationId xmlns:a16="http://schemas.microsoft.com/office/drawing/2014/main" id="{8CA838DE-D356-4DF2-93E3-286E0C20724A}"/>
              </a:ext>
            </a:extLst>
          </p:cNvPr>
          <p:cNvSpPr txBox="1"/>
          <p:nvPr/>
        </p:nvSpPr>
        <p:spPr>
          <a:xfrm>
            <a:off x="415925" y="549275"/>
            <a:ext cx="1117600" cy="491481"/>
          </a:xfrm>
          <a:prstGeom prst="rect">
            <a:avLst/>
          </a:prstGeom>
          <a:noFill/>
          <a:ln>
            <a:solidFill>
              <a:schemeClr val="tx1">
                <a:lumMod val="95000"/>
                <a:lumOff val="5000"/>
              </a:schemeClr>
            </a:solidFill>
          </a:ln>
        </p:spPr>
        <p:txBody>
          <a:bodyPr wrap="square" rtlCol="0">
            <a:spAutoFit/>
          </a:bodyPr>
          <a:lstStyle/>
          <a:p>
            <a:r>
              <a:rPr kumimoji="1" lang="ja-JP" altLang="en-US" sz="2400" dirty="0">
                <a:latin typeface="Arial" panose="020B0604020202020204" pitchFamily="34" charset="0"/>
                <a:ea typeface="ＭＳ Ｐゴシック" panose="020B0600070205080204" pitchFamily="50" charset="-128"/>
              </a:rPr>
              <a:t>表紙</a:t>
            </a:r>
          </a:p>
        </p:txBody>
      </p:sp>
      <p:sp>
        <p:nvSpPr>
          <p:cNvPr id="7" name="テキスト ボックス 6">
            <a:extLst>
              <a:ext uri="{FF2B5EF4-FFF2-40B4-BE49-F238E27FC236}">
                <a16:creationId xmlns:a16="http://schemas.microsoft.com/office/drawing/2014/main" id="{3A941C72-D1ED-4179-8398-9EACA2F69458}"/>
              </a:ext>
            </a:extLst>
          </p:cNvPr>
          <p:cNvSpPr txBox="1"/>
          <p:nvPr/>
        </p:nvSpPr>
        <p:spPr>
          <a:xfrm>
            <a:off x="0" y="49885"/>
            <a:ext cx="9313332" cy="291939"/>
          </a:xfrm>
          <a:prstGeom prst="rect">
            <a:avLst/>
          </a:prstGeom>
          <a:solidFill>
            <a:srgbClr val="E60000"/>
          </a:solidFill>
          <a:ln>
            <a:solidFill>
              <a:srgbClr val="E60000"/>
            </a:solidFill>
          </a:ln>
        </p:spPr>
        <p:txBody>
          <a:bodyPr wrap="square" rtlCol="0" anchor="ctr">
            <a:spAutoFit/>
          </a:bodyPr>
          <a:lstStyle/>
          <a:p>
            <a:pPr algn="l"/>
            <a:r>
              <a:rPr lang="ja-JP" altLang="en-US" sz="1200" dirty="0">
                <a:solidFill>
                  <a:srgbClr val="FFFFFF"/>
                </a:solidFill>
                <a:latin typeface="Arial" panose="020B0604020202020204" pitchFamily="34" charset="0"/>
                <a:ea typeface="ＭＳ Ｐゴシック" panose="020B0600070205080204" pitchFamily="50" charset="-128"/>
              </a:rPr>
              <a:t>（赤字で記載した「記入例」は、あくまで例示です。作成時のルールを厳守し、提案を求める事項について分かりやすく記載してください。）</a:t>
            </a:r>
            <a:endParaRPr kumimoji="1" lang="ja-JP" altLang="en-US" sz="1200" dirty="0">
              <a:solidFill>
                <a:srgbClr val="FFFFFF"/>
              </a:solidFill>
              <a:latin typeface="Arial" panose="020B0604020202020204" pitchFamily="34" charset="0"/>
              <a:ea typeface="ＭＳ Ｐゴシック" panose="020B0600070205080204" pitchFamily="50"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latin typeface="Arial" panose="020B0604020202020204" pitchFamily="34" charset="0"/>
                <a:ea typeface="ＭＳ Ｐゴシック" panose="020B0600070205080204" pitchFamily="50" charset="-128"/>
              </a:rPr>
              <a:t>4-1</a:t>
            </a:r>
            <a:r>
              <a:rPr lang="ja-JP" altLang="en-US" dirty="0">
                <a:latin typeface="Arial" panose="020B0604020202020204" pitchFamily="34" charset="0"/>
                <a:ea typeface="ＭＳ Ｐゴシック" panose="020B0600070205080204" pitchFamily="50" charset="-128"/>
              </a:rPr>
              <a:t>：実施</a:t>
            </a:r>
            <a:r>
              <a:rPr lang="ja-JP" altLang="en-US" dirty="0">
                <a:solidFill>
                  <a:schemeClr val="tx1"/>
                </a:solidFill>
                <a:latin typeface="Arial" panose="020B0604020202020204" pitchFamily="34" charset="0"/>
                <a:ea typeface="ＭＳ Ｐゴシック" panose="020B0600070205080204" pitchFamily="50" charset="-128"/>
              </a:rPr>
              <a:t>スケジュール（</a:t>
            </a:r>
            <a:r>
              <a:rPr lang="en-US" altLang="ja-JP" dirty="0">
                <a:solidFill>
                  <a:schemeClr val="tx1"/>
                </a:solidFill>
                <a:latin typeface="Arial" panose="020B0604020202020204" pitchFamily="34" charset="0"/>
                <a:ea typeface="ＭＳ Ｐゴシック" panose="020B0600070205080204" pitchFamily="50" charset="-128"/>
              </a:rPr>
              <a:t>1</a:t>
            </a:r>
            <a:r>
              <a:rPr lang="ja-JP" altLang="en-US" dirty="0">
                <a:solidFill>
                  <a:schemeClr val="tx1"/>
                </a:solidFill>
                <a:latin typeface="Arial" panose="020B0604020202020204" pitchFamily="34" charset="0"/>
                <a:ea typeface="ＭＳ Ｐゴシック" panose="020B0600070205080204" pitchFamily="50" charset="-128"/>
              </a:rPr>
              <a:t>）</a:t>
            </a:r>
            <a:endParaRPr lang="en-US" altLang="ja-JP" dirty="0">
              <a:solidFill>
                <a:schemeClr val="tx1"/>
              </a:solidFill>
              <a:latin typeface="Arial" panose="020B0604020202020204" pitchFamily="34" charset="0"/>
              <a:ea typeface="ＭＳ Ｐゴシック" panose="020B0600070205080204" pitchFamily="50" charset="-128"/>
            </a:endParaRPr>
          </a:p>
        </p:txBody>
      </p:sp>
      <p:sp>
        <p:nvSpPr>
          <p:cNvPr id="2" name="Rectangle 3">
            <a:extLst>
              <a:ext uri="{FF2B5EF4-FFF2-40B4-BE49-F238E27FC236}">
                <a16:creationId xmlns:a16="http://schemas.microsoft.com/office/drawing/2014/main" id="{575AC003-D540-C86B-430C-0795BE7A09A4}"/>
              </a:ext>
            </a:extLst>
          </p:cNvPr>
          <p:cNvSpPr txBox="1">
            <a:spLocks noChangeArrowheads="1"/>
          </p:cNvSpPr>
          <p:nvPr/>
        </p:nvSpPr>
        <p:spPr bwMode="auto">
          <a:xfrm>
            <a:off x="419100" y="1197577"/>
            <a:ext cx="9187016" cy="4212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本事業を通じて開発するロボットあるいはロボットサービス</a:t>
            </a:r>
            <a:r>
              <a:rPr lang="ja-JP" altLang="en-US" sz="1200" kern="0" dirty="0">
                <a:solidFill>
                  <a:schemeClr val="tx1"/>
                </a:solidFill>
                <a:latin typeface="Arial" panose="020B0604020202020204" pitchFamily="34" charset="0"/>
                <a:ea typeface="ＭＳ Ｐゴシック" panose="020B0600070205080204" pitchFamily="50" charset="-128"/>
              </a:rPr>
              <a:t>を</a:t>
            </a:r>
            <a:r>
              <a:rPr lang="ja-JP" altLang="en-US" sz="1200" u="sng" kern="0" dirty="0">
                <a:solidFill>
                  <a:schemeClr val="tx1"/>
                </a:solidFill>
                <a:latin typeface="Arial" panose="020B0604020202020204" pitchFamily="34" charset="0"/>
                <a:ea typeface="ＭＳ Ｐゴシック" panose="020B0600070205080204" pitchFamily="50" charset="-128"/>
              </a:rPr>
              <a:t>３年以内（令和</a:t>
            </a:r>
            <a:r>
              <a:rPr lang="en-US" altLang="ja-JP" sz="1200" u="sng" kern="0" dirty="0">
                <a:solidFill>
                  <a:schemeClr val="tx1"/>
                </a:solidFill>
                <a:latin typeface="Arial" panose="020B0604020202020204" pitchFamily="34" charset="0"/>
                <a:ea typeface="ＭＳ Ｐゴシック" panose="020B0600070205080204" pitchFamily="50" charset="-128"/>
              </a:rPr>
              <a:t>11</a:t>
            </a:r>
            <a:r>
              <a:rPr lang="ja-JP" altLang="en-US" sz="1200" u="sng" kern="0" dirty="0">
                <a:solidFill>
                  <a:schemeClr val="tx1"/>
                </a:solidFill>
                <a:latin typeface="Arial" panose="020B0604020202020204" pitchFamily="34" charset="0"/>
                <a:ea typeface="ＭＳ Ｐゴシック" panose="020B0600070205080204" pitchFamily="50" charset="-128"/>
              </a:rPr>
              <a:t>年</a:t>
            </a:r>
            <a:r>
              <a:rPr lang="en-US" altLang="ja-JP" sz="1200" u="sng" kern="0" dirty="0">
                <a:solidFill>
                  <a:schemeClr val="tx1"/>
                </a:solidFill>
                <a:latin typeface="Arial" panose="020B0604020202020204" pitchFamily="34" charset="0"/>
                <a:ea typeface="ＭＳ Ｐゴシック" panose="020B0600070205080204" pitchFamily="50" charset="-128"/>
              </a:rPr>
              <a:t>(2029</a:t>
            </a:r>
            <a:r>
              <a:rPr lang="ja-JP" altLang="en-US" sz="1200" u="sng" kern="0" dirty="0">
                <a:solidFill>
                  <a:schemeClr val="tx1"/>
                </a:solidFill>
                <a:latin typeface="Arial" panose="020B0604020202020204" pitchFamily="34" charset="0"/>
                <a:ea typeface="ＭＳ Ｐゴシック" panose="020B0600070205080204" pitchFamily="50" charset="-128"/>
              </a:rPr>
              <a:t>年</a:t>
            </a:r>
            <a:r>
              <a:rPr lang="en-US" altLang="ja-JP" sz="1200" u="sng" kern="0" dirty="0">
                <a:solidFill>
                  <a:schemeClr val="tx1"/>
                </a:solidFill>
                <a:latin typeface="Arial" panose="020B0604020202020204" pitchFamily="34" charset="0"/>
                <a:ea typeface="ＭＳ Ｐゴシック" panose="020B0600070205080204" pitchFamily="50" charset="-128"/>
              </a:rPr>
              <a:t>)</a:t>
            </a:r>
            <a:r>
              <a:rPr lang="ja-JP" altLang="en-US" sz="1200" u="sng" kern="0" dirty="0">
                <a:solidFill>
                  <a:schemeClr val="tx1"/>
                </a:solidFill>
                <a:latin typeface="Arial" panose="020B0604020202020204" pitchFamily="34" charset="0"/>
                <a:ea typeface="ＭＳ Ｐゴシック" panose="020B0600070205080204" pitchFamily="50" charset="-128"/>
              </a:rPr>
              <a:t>３月</a:t>
            </a:r>
            <a:r>
              <a:rPr lang="en-US" altLang="ja-JP" sz="1200" u="sng" kern="0" dirty="0">
                <a:solidFill>
                  <a:schemeClr val="tx1"/>
                </a:solidFill>
                <a:latin typeface="Arial" panose="020B0604020202020204" pitchFamily="34" charset="0"/>
                <a:ea typeface="ＭＳ Ｐゴシック" panose="020B0600070205080204" pitchFamily="50" charset="-128"/>
              </a:rPr>
              <a:t>31</a:t>
            </a:r>
            <a:r>
              <a:rPr lang="ja-JP" altLang="en-US" sz="1200" u="sng" kern="0" dirty="0">
                <a:solidFill>
                  <a:schemeClr val="tx1"/>
                </a:solidFill>
                <a:latin typeface="Arial" panose="020B0604020202020204" pitchFamily="34" charset="0"/>
                <a:ea typeface="ＭＳ Ｐゴシック" panose="020B0600070205080204" pitchFamily="50" charset="-128"/>
              </a:rPr>
              <a:t>日まで）に実用化し、事業活動を展開するための短期的なスケジュール</a:t>
            </a:r>
            <a:r>
              <a:rPr lang="ja-JP" altLang="en-US" sz="1200" kern="0" dirty="0">
                <a:solidFill>
                  <a:schemeClr val="tx1"/>
                </a:solidFill>
                <a:latin typeface="Arial" panose="020B0604020202020204" pitchFamily="34" charset="0"/>
                <a:ea typeface="ＭＳ Ｐゴシック" panose="020B0600070205080204" pitchFamily="50" charset="-128"/>
              </a:rPr>
              <a:t>を</a:t>
            </a:r>
            <a:r>
              <a:rPr lang="ja-JP" altLang="en-US" sz="1200" b="1" u="sng" kern="0" dirty="0">
                <a:solidFill>
                  <a:schemeClr val="tx1"/>
                </a:solidFill>
              </a:rPr>
              <a:t>簡潔に記載してください</a:t>
            </a:r>
            <a:r>
              <a:rPr lang="ja-JP" altLang="en-US" sz="1200" kern="0" dirty="0">
                <a:solidFill>
                  <a:schemeClr val="tx1"/>
                </a:solidFill>
              </a:rPr>
              <a:t>。</a:t>
            </a: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sp>
        <p:nvSpPr>
          <p:cNvPr id="4" name="正方形/長方形 3">
            <a:extLst>
              <a:ext uri="{FF2B5EF4-FFF2-40B4-BE49-F238E27FC236}">
                <a16:creationId xmlns:a16="http://schemas.microsoft.com/office/drawing/2014/main" id="{022AF01E-4700-9843-1918-23D4DA7EDCD1}"/>
              </a:ext>
            </a:extLst>
          </p:cNvPr>
          <p:cNvSpPr/>
          <p:nvPr/>
        </p:nvSpPr>
        <p:spPr bwMode="auto">
          <a:xfrm>
            <a:off x="406400" y="3391721"/>
            <a:ext cx="9048750" cy="3099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en-US" altLang="ja-JP" sz="1200" dirty="0">
                <a:solidFill>
                  <a:srgbClr val="FF0000"/>
                </a:solidFill>
              </a:rPr>
              <a:t>2026.7</a:t>
            </a:r>
            <a:r>
              <a:rPr lang="ja-JP" altLang="en-US" sz="1200" dirty="0">
                <a:solidFill>
                  <a:srgbClr val="FF0000"/>
                </a:solidFill>
              </a:rPr>
              <a:t>月から、ロボットの実用化及びロボットサービスの事業化（サービスのローンチ）までの</a:t>
            </a:r>
            <a:endParaRPr lang="en-US" altLang="ja-JP" sz="1200" dirty="0">
              <a:solidFill>
                <a:srgbClr val="FF0000"/>
              </a:solidFill>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u="sng" dirty="0">
                <a:solidFill>
                  <a:srgbClr val="FF0000"/>
                </a:solidFill>
              </a:rPr>
              <a:t>月次のスケジュール</a:t>
            </a:r>
            <a:r>
              <a:rPr lang="ja-JP" altLang="en-US" sz="1200" dirty="0">
                <a:solidFill>
                  <a:srgbClr val="FF0000"/>
                </a:solidFill>
              </a:rPr>
              <a:t>をわかりやすく図示してください。</a:t>
            </a:r>
            <a:endParaRPr lang="en-US" altLang="ja-JP" sz="1200" dirty="0">
              <a:solidFill>
                <a:srgbClr val="FF0000"/>
              </a:solidFill>
            </a:endParaRPr>
          </a:p>
        </p:txBody>
      </p:sp>
      <p:sp>
        <p:nvSpPr>
          <p:cNvPr id="5" name="正方形/長方形 4">
            <a:extLst>
              <a:ext uri="{FF2B5EF4-FFF2-40B4-BE49-F238E27FC236}">
                <a16:creationId xmlns:a16="http://schemas.microsoft.com/office/drawing/2014/main" id="{99D1FD95-2A63-46C3-DF02-BCE7A4B30F6D}"/>
              </a:ext>
            </a:extLst>
          </p:cNvPr>
          <p:cNvSpPr/>
          <p:nvPr/>
        </p:nvSpPr>
        <p:spPr bwMode="auto">
          <a:xfrm>
            <a:off x="7885471" y="186813"/>
            <a:ext cx="1604604"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】4</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実現可能性</a:t>
            </a:r>
          </a:p>
        </p:txBody>
      </p:sp>
      <p:graphicFrame>
        <p:nvGraphicFramePr>
          <p:cNvPr id="6" name="表 5">
            <a:extLst>
              <a:ext uri="{FF2B5EF4-FFF2-40B4-BE49-F238E27FC236}">
                <a16:creationId xmlns:a16="http://schemas.microsoft.com/office/drawing/2014/main" id="{760B0177-0107-48ED-023D-82F38978BB65}"/>
              </a:ext>
            </a:extLst>
          </p:cNvPr>
          <p:cNvGraphicFramePr>
            <a:graphicFrameLocks noGrp="1"/>
          </p:cNvGraphicFramePr>
          <p:nvPr>
            <p:extLst>
              <p:ext uri="{D42A27DB-BD31-4B8C-83A1-F6EECF244321}">
                <p14:modId xmlns:p14="http://schemas.microsoft.com/office/powerpoint/2010/main" val="3923507092"/>
              </p:ext>
            </p:extLst>
          </p:nvPr>
        </p:nvGraphicFramePr>
        <p:xfrm>
          <a:off x="419099" y="1690152"/>
          <a:ext cx="9070976" cy="1421348"/>
        </p:xfrm>
        <a:graphic>
          <a:graphicData uri="http://schemas.openxmlformats.org/drawingml/2006/table">
            <a:tbl>
              <a:tblPr firstCol="1">
                <a:tableStyleId>{93296810-A885-4BE3-A3E7-6D5BEEA58F35}</a:tableStyleId>
              </a:tblPr>
              <a:tblGrid>
                <a:gridCol w="1891482">
                  <a:extLst>
                    <a:ext uri="{9D8B030D-6E8A-4147-A177-3AD203B41FA5}">
                      <a16:colId xmlns:a16="http://schemas.microsoft.com/office/drawing/2014/main" val="444716480"/>
                    </a:ext>
                  </a:extLst>
                </a:gridCol>
                <a:gridCol w="7179494">
                  <a:extLst>
                    <a:ext uri="{9D8B030D-6E8A-4147-A177-3AD203B41FA5}">
                      <a16:colId xmlns:a16="http://schemas.microsoft.com/office/drawing/2014/main" val="4016088005"/>
                    </a:ext>
                  </a:extLst>
                </a:gridCol>
              </a:tblGrid>
              <a:tr h="1421348">
                <a:tc>
                  <a:txBody>
                    <a:bodyPr/>
                    <a:lstStyle/>
                    <a:p>
                      <a:r>
                        <a:rPr kumimoji="1" lang="ja-JP" altLang="en-US" sz="1200" dirty="0"/>
                        <a:t>実用化、事業化までの</a:t>
                      </a:r>
                      <a:br>
                        <a:rPr kumimoji="1" lang="en-US" altLang="ja-JP" sz="1200" dirty="0"/>
                      </a:br>
                      <a:r>
                        <a:rPr kumimoji="1" lang="ja-JP" altLang="en-US" sz="1200" dirty="0"/>
                        <a:t>スケジュール</a:t>
                      </a:r>
                      <a:endParaRPr kumimoji="1" lang="en-US" altLang="ja-JP" sz="1200" dirty="0"/>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本事業で開発するロボットを中核とするサービスは○○年○月頃に事業化を予定している。全体の開発のうち、本プロジェクトでは○○に関する機能を実装するための開発を実施する予定である。並行して、当社独自の取組として、○○と○○に関する開発を進め、試作機を○○年○月に完成させることを予定している。その後、想定するユースケースに近い環境で○○年○月～○月の間に○回程度の効果検証を行い、必要に応じて追加開発を実施する。その上で、○○年○月までに事業化初期のリース提供用の機器として○台を○○で生産予定。</a:t>
                      </a:r>
                      <a:endParaRPr kumimoji="1" lang="en-US" altLang="ja-JP" sz="900" dirty="0">
                        <a:solidFill>
                          <a:srgbClr val="FF0000"/>
                        </a:solidFill>
                      </a:endParaRPr>
                    </a:p>
                    <a:p>
                      <a:pPr marL="171450" indent="-171450">
                        <a:buFont typeface="Wingdings" panose="05000000000000000000" pitchFamily="2" charset="2"/>
                        <a:buChar char="l"/>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3045517905"/>
                  </a:ext>
                </a:extLst>
              </a:tr>
            </a:tbl>
          </a:graphicData>
        </a:graphic>
      </p:graphicFrame>
    </p:spTree>
    <p:extLst>
      <p:ext uri="{BB962C8B-B14F-4D97-AF65-F5344CB8AC3E}">
        <p14:creationId xmlns:p14="http://schemas.microsoft.com/office/powerpoint/2010/main" val="3892214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7057A1-F9AC-8983-F96A-188AA4D64910}"/>
            </a:ext>
          </a:extLst>
        </p:cNvPr>
        <p:cNvGrpSpPr/>
        <p:nvPr/>
      </p:nvGrpSpPr>
      <p:grpSpPr>
        <a:xfrm>
          <a:off x="0" y="0"/>
          <a:ext cx="0" cy="0"/>
          <a:chOff x="0" y="0"/>
          <a:chExt cx="0" cy="0"/>
        </a:xfrm>
      </p:grpSpPr>
      <p:sp>
        <p:nvSpPr>
          <p:cNvPr id="9219" name="Rectangle 2">
            <a:extLst>
              <a:ext uri="{FF2B5EF4-FFF2-40B4-BE49-F238E27FC236}">
                <a16:creationId xmlns:a16="http://schemas.microsoft.com/office/drawing/2014/main" id="{C18C72B2-CC8C-3B70-3477-96005442367E}"/>
              </a:ext>
            </a:extLst>
          </p:cNvPr>
          <p:cNvSpPr>
            <a:spLocks noGrp="1" noChangeArrowheads="1"/>
          </p:cNvSpPr>
          <p:nvPr>
            <p:ph type="title"/>
          </p:nvPr>
        </p:nvSpPr>
        <p:spPr>
          <a:xfrm>
            <a:off x="406400" y="662087"/>
            <a:ext cx="9061450" cy="307777"/>
          </a:xfrm>
        </p:spPr>
        <p:txBody>
          <a:bodyPr>
            <a:spAutoFit/>
          </a:bodyPr>
          <a:lstStyle/>
          <a:p>
            <a:pPr eaLnBrk="1" hangingPunct="1"/>
            <a:r>
              <a:rPr lang="en-US" altLang="ja-JP" dirty="0">
                <a:latin typeface="Arial" panose="020B0604020202020204" pitchFamily="34" charset="0"/>
                <a:ea typeface="ＭＳ Ｐゴシック" panose="020B0600070205080204" pitchFamily="50" charset="-128"/>
              </a:rPr>
              <a:t>4-1</a:t>
            </a:r>
            <a:r>
              <a:rPr lang="ja-JP" altLang="en-US" dirty="0">
                <a:latin typeface="Arial" panose="020B0604020202020204" pitchFamily="34" charset="0"/>
                <a:ea typeface="ＭＳ Ｐゴシック" panose="020B0600070205080204" pitchFamily="50" charset="-128"/>
              </a:rPr>
              <a:t>：実施</a:t>
            </a:r>
            <a:r>
              <a:rPr lang="ja-JP" altLang="en-US" dirty="0">
                <a:solidFill>
                  <a:schemeClr val="tx1"/>
                </a:solidFill>
                <a:latin typeface="Arial" panose="020B0604020202020204" pitchFamily="34" charset="0"/>
                <a:ea typeface="ＭＳ Ｐゴシック" panose="020B0600070205080204" pitchFamily="50" charset="-128"/>
              </a:rPr>
              <a:t>スケジュール（</a:t>
            </a:r>
            <a:r>
              <a:rPr lang="en-US" altLang="ja-JP" dirty="0">
                <a:solidFill>
                  <a:schemeClr val="tx1"/>
                </a:solidFill>
                <a:latin typeface="Arial" panose="020B0604020202020204" pitchFamily="34" charset="0"/>
                <a:ea typeface="ＭＳ Ｐゴシック" panose="020B0600070205080204" pitchFamily="50" charset="-128"/>
              </a:rPr>
              <a:t>2</a:t>
            </a:r>
            <a:r>
              <a:rPr lang="ja-JP" altLang="en-US" dirty="0">
                <a:solidFill>
                  <a:schemeClr val="tx1"/>
                </a:solidFill>
                <a:latin typeface="Arial" panose="020B0604020202020204" pitchFamily="34" charset="0"/>
                <a:ea typeface="ＭＳ Ｐゴシック" panose="020B0600070205080204" pitchFamily="50" charset="-128"/>
              </a:rPr>
              <a:t>）</a:t>
            </a:r>
            <a:endParaRPr lang="en-US" altLang="ja-JP" dirty="0">
              <a:solidFill>
                <a:schemeClr val="tx1"/>
              </a:solidFill>
              <a:latin typeface="Arial" panose="020B0604020202020204" pitchFamily="34" charset="0"/>
              <a:ea typeface="ＭＳ Ｐゴシック" panose="020B0600070205080204" pitchFamily="50" charset="-128"/>
            </a:endParaRPr>
          </a:p>
        </p:txBody>
      </p:sp>
      <p:sp>
        <p:nvSpPr>
          <p:cNvPr id="2" name="Rectangle 3">
            <a:extLst>
              <a:ext uri="{FF2B5EF4-FFF2-40B4-BE49-F238E27FC236}">
                <a16:creationId xmlns:a16="http://schemas.microsoft.com/office/drawing/2014/main" id="{6A4F9761-F98F-B22F-3155-0B5AFE50662F}"/>
              </a:ext>
            </a:extLst>
          </p:cNvPr>
          <p:cNvSpPr txBox="1">
            <a:spLocks noChangeArrowheads="1"/>
          </p:cNvSpPr>
          <p:nvPr/>
        </p:nvSpPr>
        <p:spPr bwMode="auto">
          <a:xfrm>
            <a:off x="419100" y="1197577"/>
            <a:ext cx="9187016"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本事業を通じて開発するロボットあるいはロボットサービス</a:t>
            </a:r>
            <a:r>
              <a:rPr lang="ja-JP" altLang="en-US" sz="1200" kern="0" dirty="0">
                <a:solidFill>
                  <a:schemeClr val="tx1"/>
                </a:solidFill>
                <a:latin typeface="Arial" panose="020B0604020202020204" pitchFamily="34" charset="0"/>
                <a:ea typeface="ＭＳ Ｐゴシック" panose="020B0600070205080204" pitchFamily="50" charset="-128"/>
              </a:rPr>
              <a:t>を中核とした貴社ビジネスに関する</a:t>
            </a:r>
            <a:r>
              <a:rPr lang="ja-JP" altLang="en-US" sz="1200" u="sng" kern="0" dirty="0">
                <a:solidFill>
                  <a:schemeClr val="tx1"/>
                </a:solidFill>
                <a:latin typeface="Arial" panose="020B0604020202020204" pitchFamily="34" charset="0"/>
                <a:ea typeface="ＭＳ Ｐゴシック" panose="020B0600070205080204" pitchFamily="50" charset="-128"/>
              </a:rPr>
              <a:t>事業成長のロードマップ</a:t>
            </a:r>
            <a:r>
              <a:rPr lang="ja-JP" altLang="en-US" sz="1200" kern="0" dirty="0">
                <a:solidFill>
                  <a:schemeClr val="tx1"/>
                </a:solidFill>
                <a:latin typeface="Arial" panose="020B0604020202020204" pitchFamily="34" charset="0"/>
                <a:ea typeface="ＭＳ Ｐゴシック" panose="020B0600070205080204" pitchFamily="50" charset="-128"/>
              </a:rPr>
              <a:t>を</a:t>
            </a:r>
            <a:r>
              <a:rPr lang="ja-JP" altLang="en-US" sz="1200" b="1" u="sng" kern="0" dirty="0">
                <a:solidFill>
                  <a:schemeClr val="tx1"/>
                </a:solidFill>
              </a:rPr>
              <a:t>簡潔に記載してください</a:t>
            </a:r>
            <a:r>
              <a:rPr lang="ja-JP" altLang="en-US" sz="1200" kern="0" dirty="0">
                <a:solidFill>
                  <a:schemeClr val="tx1"/>
                </a:solidFill>
              </a:rPr>
              <a:t>。</a:t>
            </a: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sp>
        <p:nvSpPr>
          <p:cNvPr id="5" name="正方形/長方形 4">
            <a:extLst>
              <a:ext uri="{FF2B5EF4-FFF2-40B4-BE49-F238E27FC236}">
                <a16:creationId xmlns:a16="http://schemas.microsoft.com/office/drawing/2014/main" id="{10F0196A-D0C5-C455-839E-AB4CB7BBED80}"/>
              </a:ext>
            </a:extLst>
          </p:cNvPr>
          <p:cNvSpPr/>
          <p:nvPr/>
        </p:nvSpPr>
        <p:spPr bwMode="auto">
          <a:xfrm>
            <a:off x="7885471" y="186813"/>
            <a:ext cx="1604604"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】4</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実現可能性</a:t>
            </a:r>
          </a:p>
        </p:txBody>
      </p:sp>
      <p:graphicFrame>
        <p:nvGraphicFramePr>
          <p:cNvPr id="6" name="表 5">
            <a:extLst>
              <a:ext uri="{FF2B5EF4-FFF2-40B4-BE49-F238E27FC236}">
                <a16:creationId xmlns:a16="http://schemas.microsoft.com/office/drawing/2014/main" id="{5CFE44A2-FC55-CB0B-6402-865EE4F0CB29}"/>
              </a:ext>
            </a:extLst>
          </p:cNvPr>
          <p:cNvGraphicFramePr>
            <a:graphicFrameLocks noGrp="1"/>
          </p:cNvGraphicFramePr>
          <p:nvPr>
            <p:extLst>
              <p:ext uri="{D42A27DB-BD31-4B8C-83A1-F6EECF244321}">
                <p14:modId xmlns:p14="http://schemas.microsoft.com/office/powerpoint/2010/main" val="1131325833"/>
              </p:ext>
            </p:extLst>
          </p:nvPr>
        </p:nvGraphicFramePr>
        <p:xfrm>
          <a:off x="419099" y="1512353"/>
          <a:ext cx="9070976" cy="1053048"/>
        </p:xfrm>
        <a:graphic>
          <a:graphicData uri="http://schemas.openxmlformats.org/drawingml/2006/table">
            <a:tbl>
              <a:tblPr firstCol="1">
                <a:tableStyleId>{93296810-A885-4BE3-A3E7-6D5BEEA58F35}</a:tableStyleId>
              </a:tblPr>
              <a:tblGrid>
                <a:gridCol w="1891482">
                  <a:extLst>
                    <a:ext uri="{9D8B030D-6E8A-4147-A177-3AD203B41FA5}">
                      <a16:colId xmlns:a16="http://schemas.microsoft.com/office/drawing/2014/main" val="444716480"/>
                    </a:ext>
                  </a:extLst>
                </a:gridCol>
                <a:gridCol w="7179494">
                  <a:extLst>
                    <a:ext uri="{9D8B030D-6E8A-4147-A177-3AD203B41FA5}">
                      <a16:colId xmlns:a16="http://schemas.microsoft.com/office/drawing/2014/main" val="4016088005"/>
                    </a:ext>
                  </a:extLst>
                </a:gridCol>
              </a:tblGrid>
              <a:tr h="1053048">
                <a:tc>
                  <a:txBody>
                    <a:bodyPr/>
                    <a:lstStyle/>
                    <a:p>
                      <a:r>
                        <a:rPr kumimoji="1" lang="ja-JP" altLang="en-US" sz="1200" dirty="0">
                          <a:solidFill>
                            <a:schemeClr val="bg1"/>
                          </a:solidFill>
                        </a:rPr>
                        <a:t>事業の</a:t>
                      </a:r>
                      <a:br>
                        <a:rPr kumimoji="1" lang="en-US" altLang="ja-JP" sz="1200" dirty="0">
                          <a:solidFill>
                            <a:schemeClr val="bg1"/>
                          </a:solidFill>
                        </a:rPr>
                      </a:br>
                      <a:r>
                        <a:rPr kumimoji="1" lang="ja-JP" altLang="en-US" sz="1200" dirty="0">
                          <a:solidFill>
                            <a:schemeClr val="bg1"/>
                          </a:solidFill>
                        </a:rPr>
                        <a:t>中期的なロードマップ</a:t>
                      </a:r>
                      <a:endParaRPr kumimoji="1" lang="en-US" altLang="ja-JP" sz="1200" dirty="0">
                        <a:solidFill>
                          <a:schemeClr val="bg1"/>
                        </a:solidFill>
                      </a:endParaRPr>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本事業で開発するロボットを中核とするサービスは○○年○月頃に事業化を予定している。○○年までの事業化初期フェーズに○○を実施する。また、○○年までには○○を実施し、売上○○億円の事業とする予定である。</a:t>
                      </a:r>
                      <a:endParaRPr kumimoji="1" lang="en-US" altLang="ja-JP" sz="900" dirty="0">
                        <a:solidFill>
                          <a:srgbClr val="FF0000"/>
                        </a:solidFill>
                      </a:endParaRPr>
                    </a:p>
                    <a:p>
                      <a:pPr marL="171450" indent="-171450">
                        <a:buFont typeface="Wingdings" panose="05000000000000000000" pitchFamily="2" charset="2"/>
                        <a:buChar char="l"/>
                      </a:pPr>
                      <a:r>
                        <a:rPr kumimoji="1" lang="en-US" altLang="ja-JP" sz="1200" dirty="0">
                          <a:solidFill>
                            <a:schemeClr val="tx1"/>
                          </a:solidFill>
                        </a:rPr>
                        <a:t>XXXXXX</a:t>
                      </a:r>
                      <a:endParaRPr kumimoji="1" lang="ja-JP" altLang="en-US" sz="1200" dirty="0">
                        <a:solidFill>
                          <a:srgbClr val="FF0000"/>
                        </a:solidFill>
                      </a:endParaRPr>
                    </a:p>
                  </a:txBody>
                  <a:tcPr/>
                </a:tc>
                <a:extLst>
                  <a:ext uri="{0D108BD9-81ED-4DB2-BD59-A6C34878D82A}">
                    <a16:rowId xmlns:a16="http://schemas.microsoft.com/office/drawing/2014/main" val="3045517905"/>
                  </a:ext>
                </a:extLst>
              </a:tr>
            </a:tbl>
          </a:graphicData>
        </a:graphic>
      </p:graphicFrame>
      <p:graphicFrame>
        <p:nvGraphicFramePr>
          <p:cNvPr id="4" name="表 3">
            <a:extLst>
              <a:ext uri="{FF2B5EF4-FFF2-40B4-BE49-F238E27FC236}">
                <a16:creationId xmlns:a16="http://schemas.microsoft.com/office/drawing/2014/main" id="{B5895216-7F07-491B-CEBF-6DC557572CB6}"/>
              </a:ext>
            </a:extLst>
          </p:cNvPr>
          <p:cNvGraphicFramePr>
            <a:graphicFrameLocks noGrp="1"/>
          </p:cNvGraphicFramePr>
          <p:nvPr>
            <p:extLst>
              <p:ext uri="{D42A27DB-BD31-4B8C-83A1-F6EECF244321}">
                <p14:modId xmlns:p14="http://schemas.microsoft.com/office/powerpoint/2010/main" val="4198842941"/>
              </p:ext>
            </p:extLst>
          </p:nvPr>
        </p:nvGraphicFramePr>
        <p:xfrm>
          <a:off x="419100" y="3090054"/>
          <a:ext cx="9048752" cy="3402240"/>
        </p:xfrm>
        <a:graphic>
          <a:graphicData uri="http://schemas.openxmlformats.org/drawingml/2006/table">
            <a:tbl>
              <a:tblPr firstCol="1">
                <a:tableStyleId>{93296810-A885-4BE3-A3E7-6D5BEEA58F35}</a:tableStyleId>
              </a:tblPr>
              <a:tblGrid>
                <a:gridCol w="1648877">
                  <a:extLst>
                    <a:ext uri="{9D8B030D-6E8A-4147-A177-3AD203B41FA5}">
                      <a16:colId xmlns:a16="http://schemas.microsoft.com/office/drawing/2014/main" val="589161911"/>
                    </a:ext>
                  </a:extLst>
                </a:gridCol>
                <a:gridCol w="2466625">
                  <a:extLst>
                    <a:ext uri="{9D8B030D-6E8A-4147-A177-3AD203B41FA5}">
                      <a16:colId xmlns:a16="http://schemas.microsoft.com/office/drawing/2014/main" val="1121140357"/>
                    </a:ext>
                  </a:extLst>
                </a:gridCol>
                <a:gridCol w="2466625">
                  <a:extLst>
                    <a:ext uri="{9D8B030D-6E8A-4147-A177-3AD203B41FA5}">
                      <a16:colId xmlns:a16="http://schemas.microsoft.com/office/drawing/2014/main" val="2161596637"/>
                    </a:ext>
                  </a:extLst>
                </a:gridCol>
                <a:gridCol w="2466625">
                  <a:extLst>
                    <a:ext uri="{9D8B030D-6E8A-4147-A177-3AD203B41FA5}">
                      <a16:colId xmlns:a16="http://schemas.microsoft.com/office/drawing/2014/main" val="1575107307"/>
                    </a:ext>
                  </a:extLst>
                </a:gridCol>
              </a:tblGrid>
              <a:tr h="265884">
                <a:tc>
                  <a:txBody>
                    <a:bodyPr/>
                    <a:lstStyle/>
                    <a:p>
                      <a:pPr algn="l"/>
                      <a:r>
                        <a:rPr kumimoji="1" lang="ja-JP" altLang="en-US" sz="1100" b="1" dirty="0">
                          <a:solidFill>
                            <a:schemeClr val="bg1"/>
                          </a:solidFill>
                          <a:latin typeface="Arial" panose="020B0604020202020204" pitchFamily="34" charset="0"/>
                          <a:ea typeface="ＭＳ Ｐゴシック" panose="020B0600070205080204" pitchFamily="50" charset="-128"/>
                          <a:sym typeface="Arial" panose="020B0604020202020204" pitchFamily="34" charset="0"/>
                        </a:rPr>
                        <a:t>時期 ・ スケジュール</a:t>
                      </a:r>
                    </a:p>
                  </a:txBody>
                  <a:tcPr marL="72000" marR="72000" marT="72000" marB="72000" anchor="ctr"/>
                </a:tc>
                <a:tc>
                  <a:txBody>
                    <a:bodyPr/>
                    <a:lstStyle/>
                    <a:p>
                      <a:pPr marL="211138" marR="0" lvl="0" indent="-211138" algn="l" defTabSz="914400" rtl="0" eaLnBrk="1" latinLnBrk="0" hangingPunct="1">
                        <a:buClr>
                          <a:schemeClr val="tx1"/>
                        </a:buClr>
                        <a:buSzPct val="100000"/>
                        <a:buFont typeface="Wingdings" panose="05000000000000000000" pitchFamily="2" charset="2"/>
                        <a:buChar char="l"/>
                      </a:pPr>
                      <a:r>
                        <a:rPr kumimoji="1" lang="en-US" altLang="ja-JP"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rPr>
                        <a:t>20XX</a:t>
                      </a:r>
                      <a:r>
                        <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rPr>
                        <a:t>年○月～</a:t>
                      </a:r>
                      <a:r>
                        <a:rPr kumimoji="1" lang="en-US" altLang="ja-JP"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rPr>
                        <a:t>20XX</a:t>
                      </a:r>
                      <a:r>
                        <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rPr>
                        <a:t>年○月</a:t>
                      </a:r>
                    </a:p>
                  </a:txBody>
                  <a:tcPr marL="72000" marR="72000" marT="72000" marB="72000" anchor="ctr"/>
                </a:tc>
                <a:tc>
                  <a:txBody>
                    <a:bodyPr/>
                    <a:lstStyle/>
                    <a:p>
                      <a:pPr marL="211138" marR="0" lvl="0" indent="-211138" algn="l" defTabSz="914400" rtl="0" eaLnBrk="1" fontAlgn="auto" latinLnBrk="0" hangingPunct="1">
                        <a:lnSpc>
                          <a:spcPct val="100000"/>
                        </a:lnSpc>
                        <a:spcBef>
                          <a:spcPts val="0"/>
                        </a:spcBef>
                        <a:spcAft>
                          <a:spcPts val="0"/>
                        </a:spcAft>
                        <a:buClr>
                          <a:srgbClr val="000000"/>
                        </a:buClr>
                        <a:buSzPct val="100000"/>
                        <a:buFont typeface="Wingdings" panose="05000000000000000000" pitchFamily="2" charset="2"/>
                        <a:buChar char="l"/>
                        <a:tabLst/>
                        <a:defRPr/>
                      </a:pPr>
                      <a:r>
                        <a:rPr kumimoji="1" lang="en-US" altLang="ja-JP" sz="1100" b="0"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rPr>
                        <a:t>20XX</a:t>
                      </a:r>
                      <a:r>
                        <a:rPr kumimoji="1" lang="ja-JP" altLang="en-US" sz="1100" b="0"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rPr>
                        <a:t>年○月～</a:t>
                      </a:r>
                      <a:r>
                        <a:rPr kumimoji="1" lang="en-US" altLang="ja-JP" sz="1100" b="0"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rPr>
                        <a:t>20XX</a:t>
                      </a:r>
                      <a:r>
                        <a:rPr kumimoji="1" lang="ja-JP" altLang="en-US" sz="1100" b="0"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rPr>
                        <a:t>年○月</a:t>
                      </a:r>
                      <a:endParaRPr kumimoji="1" lang="ja-JP" altLang="en-US" sz="11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endParaRPr>
                    </a:p>
                  </a:txBody>
                  <a:tcPr marL="72000" marR="72000" marT="72000" marB="72000" anchor="ctr"/>
                </a:tc>
                <a:tc>
                  <a:txBody>
                    <a:bodyPr/>
                    <a:lstStyle/>
                    <a:p>
                      <a:pPr marL="211138" marR="0" lvl="0" indent="-211138" algn="l" defTabSz="914400" rtl="0" eaLnBrk="1" fontAlgn="auto" latinLnBrk="0" hangingPunct="1">
                        <a:lnSpc>
                          <a:spcPct val="100000"/>
                        </a:lnSpc>
                        <a:spcBef>
                          <a:spcPts val="0"/>
                        </a:spcBef>
                        <a:spcAft>
                          <a:spcPts val="0"/>
                        </a:spcAft>
                        <a:buClr>
                          <a:srgbClr val="000000"/>
                        </a:buClr>
                        <a:buSzPct val="100000"/>
                        <a:buFont typeface="Wingdings" panose="05000000000000000000" pitchFamily="2" charset="2"/>
                        <a:buChar char="l"/>
                        <a:tabLst/>
                        <a:defRPr/>
                      </a:pPr>
                      <a:r>
                        <a:rPr kumimoji="1" lang="en-US" altLang="ja-JP" sz="11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rPr>
                        <a:t>20XX</a:t>
                      </a:r>
                      <a:r>
                        <a:rPr kumimoji="1" lang="ja-JP" altLang="en-US" sz="11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rPr>
                        <a:t>年○月～</a:t>
                      </a:r>
                      <a:r>
                        <a:rPr kumimoji="1" lang="en-US" altLang="ja-JP" sz="11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rPr>
                        <a:t>20XX</a:t>
                      </a:r>
                      <a:r>
                        <a:rPr kumimoji="1" lang="ja-JP" altLang="en-US" sz="11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rPr>
                        <a:t>年○月</a:t>
                      </a:r>
                    </a:p>
                  </a:txBody>
                  <a:tcPr marL="72000" marR="72000" marT="72000" marB="72000" anchor="ctr"/>
                </a:tc>
                <a:extLst>
                  <a:ext uri="{0D108BD9-81ED-4DB2-BD59-A6C34878D82A}">
                    <a16:rowId xmlns:a16="http://schemas.microsoft.com/office/drawing/2014/main" val="4143527280"/>
                  </a:ext>
                </a:extLst>
              </a:tr>
              <a:tr h="408910">
                <a:tc>
                  <a:txBody>
                    <a:bodyPr/>
                    <a:lstStyle/>
                    <a:p>
                      <a:pPr algn="l"/>
                      <a:r>
                        <a:rPr kumimoji="1" lang="ja-JP" altLang="en-US" sz="1100" b="1" dirty="0">
                          <a:solidFill>
                            <a:schemeClr val="bg1"/>
                          </a:solidFill>
                          <a:sym typeface="Arial" panose="020B0604020202020204" pitchFamily="34" charset="0"/>
                        </a:rPr>
                        <a:t>事業規模</a:t>
                      </a:r>
                      <a:endParaRPr kumimoji="1" lang="ja-JP" altLang="en-US" sz="1100" b="1" dirty="0">
                        <a:solidFill>
                          <a:schemeClr val="bg1"/>
                        </a:solidFill>
                        <a:latin typeface="Arial" panose="020B0604020202020204" pitchFamily="34" charset="0"/>
                        <a:ea typeface="ＭＳ Ｐゴシック" panose="020B0600070205080204" pitchFamily="50" charset="-128"/>
                        <a:sym typeface="Arial" panose="020B0604020202020204" pitchFamily="34" charset="0"/>
                      </a:endParaRPr>
                    </a:p>
                  </a:txBody>
                  <a:tcPr marL="72000" marR="72000" marT="72000" marB="72000" anchor="ctr"/>
                </a:tc>
                <a:tc>
                  <a:txBody>
                    <a:bodyPr/>
                    <a:lstStyle/>
                    <a:p>
                      <a:pPr marL="211138" marR="0" lvl="0" indent="-211138" algn="l" defTabSz="914400" rtl="0" eaLnBrk="1" latinLnBrk="0" hangingPunct="1">
                        <a:buClr>
                          <a:schemeClr val="tx1"/>
                        </a:buClr>
                        <a:buSzPct val="100000"/>
                        <a:buFont typeface="Wingdings" panose="05000000000000000000" pitchFamily="2" charset="2"/>
                        <a:buChar char="l"/>
                      </a:pPr>
                      <a:r>
                        <a:rPr kumimoji="1" lang="en-US" altLang="ja-JP" sz="1100" b="0" dirty="0">
                          <a:solidFill>
                            <a:srgbClr val="FF0000"/>
                          </a:solidFill>
                          <a:sym typeface="Arial" panose="020B0604020202020204" pitchFamily="34" charset="0"/>
                        </a:rPr>
                        <a:t>XX</a:t>
                      </a:r>
                      <a:r>
                        <a:rPr kumimoji="1" lang="ja-JP" altLang="en-US" sz="1100" b="0" dirty="0">
                          <a:solidFill>
                            <a:srgbClr val="FF0000"/>
                          </a:solidFill>
                          <a:sym typeface="Arial" panose="020B0604020202020204" pitchFamily="34" charset="0"/>
                        </a:rPr>
                        <a:t>万円</a:t>
                      </a:r>
                      <a:r>
                        <a:rPr kumimoji="1" lang="en-US" altLang="ja-JP" sz="1100" b="0" dirty="0">
                          <a:solidFill>
                            <a:srgbClr val="FF0000"/>
                          </a:solidFill>
                          <a:sym typeface="Arial" panose="020B0604020202020204" pitchFamily="34" charset="0"/>
                        </a:rPr>
                        <a:t>/</a:t>
                      </a:r>
                      <a:r>
                        <a:rPr kumimoji="1" lang="ja-JP" altLang="en-US" sz="1100" b="0" dirty="0">
                          <a:solidFill>
                            <a:srgbClr val="FF0000"/>
                          </a:solidFill>
                          <a:sym typeface="Arial" panose="020B0604020202020204" pitchFamily="34" charset="0"/>
                        </a:rPr>
                        <a:t>月</a:t>
                      </a:r>
                      <a:endParaRPr kumimoji="1" lang="en-US" altLang="ja-JP" sz="1100" b="0" dirty="0">
                        <a:solidFill>
                          <a:srgbClr val="FF0000"/>
                        </a:solidFill>
                        <a:sym typeface="Arial" panose="020B0604020202020204" pitchFamily="34" charset="0"/>
                      </a:endParaRPr>
                    </a:p>
                    <a:p>
                      <a:pPr marL="211138" marR="0" lvl="0" indent="-211138" algn="l" defTabSz="914400" rtl="0" eaLnBrk="1" latinLnBrk="0" hangingPunct="1">
                        <a:buClr>
                          <a:schemeClr val="tx1"/>
                        </a:buClr>
                        <a:buSzPct val="100000"/>
                        <a:buFont typeface="Wingdings" panose="05000000000000000000" pitchFamily="2" charset="2"/>
                        <a:buChar char="l"/>
                      </a:pPr>
                      <a:r>
                        <a:rPr kumimoji="1" lang="ja-JP" altLang="en-US" sz="1100" b="0" dirty="0">
                          <a:solidFill>
                            <a:srgbClr val="FF0000"/>
                          </a:solidFill>
                          <a:sym typeface="Arial" panose="020B0604020202020204" pitchFamily="34" charset="0"/>
                        </a:rPr>
                        <a:t>市場シェア</a:t>
                      </a:r>
                      <a:r>
                        <a:rPr kumimoji="1" lang="en-US" altLang="ja-JP" sz="1100" b="0" dirty="0">
                          <a:solidFill>
                            <a:srgbClr val="FF0000"/>
                          </a:solidFill>
                          <a:sym typeface="Arial" panose="020B0604020202020204" pitchFamily="34" charset="0"/>
                        </a:rPr>
                        <a:t>XX</a:t>
                      </a:r>
                      <a:r>
                        <a:rPr kumimoji="1" lang="ja-JP" altLang="en-US" sz="1100" b="0" dirty="0">
                          <a:solidFill>
                            <a:srgbClr val="FF0000"/>
                          </a:solidFill>
                          <a:sym typeface="Arial" panose="020B0604020202020204" pitchFamily="34" charset="0"/>
                        </a:rPr>
                        <a:t>％</a:t>
                      </a:r>
                      <a:endPar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endParaRPr>
                    </a:p>
                  </a:txBody>
                  <a:tcPr marL="72000" marR="72000" marT="72000" marB="72000" anchor="ctr"/>
                </a:tc>
                <a:tc>
                  <a:txBody>
                    <a:bodyPr/>
                    <a:lstStyle/>
                    <a:p>
                      <a:pPr marL="211138" marR="0" lvl="0" indent="-211138" algn="l" defTabSz="914400" rtl="0" eaLnBrk="1" fontAlgn="auto" latinLnBrk="0" hangingPunct="1">
                        <a:lnSpc>
                          <a:spcPct val="100000"/>
                        </a:lnSpc>
                        <a:spcBef>
                          <a:spcPts val="0"/>
                        </a:spcBef>
                        <a:spcAft>
                          <a:spcPts val="0"/>
                        </a:spcAft>
                        <a:buClr>
                          <a:schemeClr val="tx1"/>
                        </a:buClr>
                        <a:buSzPct val="100000"/>
                        <a:buFont typeface="Wingdings" panose="05000000000000000000" pitchFamily="2" charset="2"/>
                        <a:buChar char="l"/>
                        <a:tabLst/>
                        <a:defRPr/>
                      </a:pPr>
                      <a:r>
                        <a:rPr kumimoji="1" lang="en-US" altLang="ja-JP" sz="1100" b="0" u="none" strike="noStrike" kern="1200" cap="none" spc="0" normalizeH="0" baseline="0" noProof="0" dirty="0">
                          <a:ln>
                            <a:noFill/>
                          </a:ln>
                          <a:solidFill>
                            <a:srgbClr val="FF0000"/>
                          </a:solidFill>
                          <a:effectLst/>
                          <a:uLnTx/>
                          <a:uFillTx/>
                          <a:sym typeface="Arial" panose="020B0604020202020204" pitchFamily="34" charset="0"/>
                        </a:rPr>
                        <a:t>XX</a:t>
                      </a:r>
                      <a:r>
                        <a:rPr kumimoji="1" lang="ja-JP" altLang="en-US" sz="1100" b="0" u="none" strike="noStrike" kern="1200" cap="none" spc="0" normalizeH="0" baseline="0" noProof="0" dirty="0">
                          <a:ln>
                            <a:noFill/>
                          </a:ln>
                          <a:solidFill>
                            <a:srgbClr val="FF0000"/>
                          </a:solidFill>
                          <a:effectLst/>
                          <a:uLnTx/>
                          <a:uFillTx/>
                          <a:sym typeface="Arial" panose="020B0604020202020204" pitchFamily="34" charset="0"/>
                        </a:rPr>
                        <a:t>万円</a:t>
                      </a:r>
                      <a:r>
                        <a:rPr kumimoji="1" lang="en-US" altLang="ja-JP" sz="1100" b="0" u="none" strike="noStrike" kern="1200" cap="none" spc="0" normalizeH="0" baseline="0" noProof="0" dirty="0">
                          <a:ln>
                            <a:noFill/>
                          </a:ln>
                          <a:solidFill>
                            <a:srgbClr val="FF0000"/>
                          </a:solidFill>
                          <a:effectLst/>
                          <a:uLnTx/>
                          <a:uFillTx/>
                          <a:sym typeface="Arial" panose="020B0604020202020204" pitchFamily="34" charset="0"/>
                        </a:rPr>
                        <a:t>/</a:t>
                      </a:r>
                      <a:r>
                        <a:rPr kumimoji="1" lang="ja-JP" altLang="en-US" sz="1100" b="0" u="none" strike="noStrike" kern="1200" cap="none" spc="0" normalizeH="0" baseline="0" noProof="0" dirty="0">
                          <a:ln>
                            <a:noFill/>
                          </a:ln>
                          <a:solidFill>
                            <a:srgbClr val="FF0000"/>
                          </a:solidFill>
                          <a:effectLst/>
                          <a:uLnTx/>
                          <a:uFillTx/>
                          <a:sym typeface="Arial" panose="020B0604020202020204" pitchFamily="34" charset="0"/>
                        </a:rPr>
                        <a:t>月</a:t>
                      </a:r>
                      <a:endParaRPr kumimoji="1" lang="en-US" altLang="ja-JP" sz="1100" b="0" u="none" strike="noStrike" kern="1200" cap="none" spc="0" normalizeH="0" baseline="0" noProof="0" dirty="0">
                        <a:ln>
                          <a:noFill/>
                        </a:ln>
                        <a:solidFill>
                          <a:srgbClr val="FF0000"/>
                        </a:solidFill>
                        <a:effectLst/>
                        <a:uLnTx/>
                        <a:uFillTx/>
                        <a:sym typeface="Arial" panose="020B0604020202020204" pitchFamily="34" charset="0"/>
                      </a:endParaRPr>
                    </a:p>
                    <a:p>
                      <a:pPr marL="211138" marR="0" lvl="0" indent="-211138" algn="l" defTabSz="914400" rtl="0" eaLnBrk="1" fontAlgn="auto" latinLnBrk="0" hangingPunct="1">
                        <a:lnSpc>
                          <a:spcPct val="100000"/>
                        </a:lnSpc>
                        <a:spcBef>
                          <a:spcPts val="0"/>
                        </a:spcBef>
                        <a:spcAft>
                          <a:spcPts val="0"/>
                        </a:spcAft>
                        <a:buClr>
                          <a:schemeClr val="tx1"/>
                        </a:buClr>
                        <a:buSzPct val="100000"/>
                        <a:buFont typeface="Wingdings" panose="05000000000000000000" pitchFamily="2" charset="2"/>
                        <a:buChar char="l"/>
                        <a:tabLst/>
                        <a:defRPr/>
                      </a:pPr>
                      <a:r>
                        <a:rPr kumimoji="1" lang="ja-JP" altLang="en-US" sz="1100" b="0" u="none" strike="noStrike" kern="1200" cap="none" spc="0" normalizeH="0" baseline="0" noProof="0" dirty="0">
                          <a:ln>
                            <a:noFill/>
                          </a:ln>
                          <a:solidFill>
                            <a:srgbClr val="FF0000"/>
                          </a:solidFill>
                          <a:effectLst/>
                          <a:uLnTx/>
                          <a:uFillTx/>
                          <a:sym typeface="Arial" panose="020B0604020202020204" pitchFamily="34" charset="0"/>
                        </a:rPr>
                        <a:t>市場シェア</a:t>
                      </a:r>
                      <a:r>
                        <a:rPr kumimoji="1" lang="en-US" altLang="ja-JP" sz="1100" b="0" u="none" strike="noStrike" kern="1200" cap="none" spc="0" normalizeH="0" baseline="0" noProof="0" dirty="0">
                          <a:ln>
                            <a:noFill/>
                          </a:ln>
                          <a:solidFill>
                            <a:srgbClr val="FF0000"/>
                          </a:solidFill>
                          <a:effectLst/>
                          <a:uLnTx/>
                          <a:uFillTx/>
                          <a:sym typeface="Arial" panose="020B0604020202020204" pitchFamily="34" charset="0"/>
                        </a:rPr>
                        <a:t>XX</a:t>
                      </a:r>
                      <a:r>
                        <a:rPr kumimoji="1" lang="ja-JP" altLang="en-US" sz="1100" b="0" u="none" strike="noStrike" kern="1200" cap="none" spc="0" normalizeH="0" baseline="0" noProof="0" dirty="0">
                          <a:ln>
                            <a:noFill/>
                          </a:ln>
                          <a:solidFill>
                            <a:srgbClr val="FF0000"/>
                          </a:solidFill>
                          <a:effectLst/>
                          <a:uLnTx/>
                          <a:uFillTx/>
                          <a:sym typeface="Arial" panose="020B0604020202020204" pitchFamily="34" charset="0"/>
                        </a:rPr>
                        <a:t>％</a:t>
                      </a:r>
                      <a:endParaRPr kumimoji="1" lang="ja-JP" altLang="en-US" sz="11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endParaRPr>
                    </a:p>
                  </a:txBody>
                  <a:tcPr marL="72000" marR="72000" marT="72000" marB="72000" anchor="ctr"/>
                </a:tc>
                <a:tc>
                  <a:txBody>
                    <a:bodyPr/>
                    <a:lstStyle/>
                    <a:p>
                      <a:pPr marL="211138" marR="0" lvl="0" indent="-211138" algn="l" defTabSz="914400" rtl="0" eaLnBrk="1" fontAlgn="auto" latinLnBrk="0" hangingPunct="1">
                        <a:lnSpc>
                          <a:spcPct val="100000"/>
                        </a:lnSpc>
                        <a:spcBef>
                          <a:spcPts val="0"/>
                        </a:spcBef>
                        <a:spcAft>
                          <a:spcPts val="0"/>
                        </a:spcAft>
                        <a:buClr>
                          <a:schemeClr val="tx1"/>
                        </a:buClr>
                        <a:buSzPct val="100000"/>
                        <a:buFont typeface="Wingdings" panose="05000000000000000000" pitchFamily="2" charset="2"/>
                        <a:buChar char="l"/>
                        <a:tabLst/>
                        <a:defRPr/>
                      </a:pPr>
                      <a:r>
                        <a:rPr kumimoji="1" lang="en-US" altLang="ja-JP" sz="1100" b="0" u="none" strike="noStrike" kern="1200" cap="none" spc="0" normalizeH="0" baseline="0" noProof="0" dirty="0">
                          <a:ln>
                            <a:noFill/>
                          </a:ln>
                          <a:solidFill>
                            <a:srgbClr val="FF0000"/>
                          </a:solidFill>
                          <a:effectLst/>
                          <a:uLnTx/>
                          <a:uFillTx/>
                          <a:sym typeface="Arial" panose="020B0604020202020204" pitchFamily="34" charset="0"/>
                        </a:rPr>
                        <a:t>XX</a:t>
                      </a:r>
                      <a:r>
                        <a:rPr kumimoji="1" lang="ja-JP" altLang="en-US" sz="1100" b="0" u="none" strike="noStrike" kern="1200" cap="none" spc="0" normalizeH="0" baseline="0" noProof="0" dirty="0">
                          <a:ln>
                            <a:noFill/>
                          </a:ln>
                          <a:solidFill>
                            <a:srgbClr val="FF0000"/>
                          </a:solidFill>
                          <a:effectLst/>
                          <a:uLnTx/>
                          <a:uFillTx/>
                          <a:sym typeface="Arial" panose="020B0604020202020204" pitchFamily="34" charset="0"/>
                        </a:rPr>
                        <a:t>万円</a:t>
                      </a:r>
                      <a:r>
                        <a:rPr kumimoji="1" lang="en-US" altLang="ja-JP" sz="1100" b="0" u="none" strike="noStrike" kern="1200" cap="none" spc="0" normalizeH="0" baseline="0" noProof="0" dirty="0">
                          <a:ln>
                            <a:noFill/>
                          </a:ln>
                          <a:solidFill>
                            <a:srgbClr val="FF0000"/>
                          </a:solidFill>
                          <a:effectLst/>
                          <a:uLnTx/>
                          <a:uFillTx/>
                          <a:sym typeface="Arial" panose="020B0604020202020204" pitchFamily="34" charset="0"/>
                        </a:rPr>
                        <a:t>/</a:t>
                      </a:r>
                      <a:r>
                        <a:rPr kumimoji="1" lang="ja-JP" altLang="en-US" sz="1100" b="0" u="none" strike="noStrike" kern="1200" cap="none" spc="0" normalizeH="0" baseline="0" noProof="0" dirty="0">
                          <a:ln>
                            <a:noFill/>
                          </a:ln>
                          <a:solidFill>
                            <a:srgbClr val="FF0000"/>
                          </a:solidFill>
                          <a:effectLst/>
                          <a:uLnTx/>
                          <a:uFillTx/>
                          <a:sym typeface="Arial" panose="020B0604020202020204" pitchFamily="34" charset="0"/>
                        </a:rPr>
                        <a:t>月</a:t>
                      </a:r>
                      <a:endParaRPr kumimoji="1" lang="en-US" altLang="ja-JP" sz="1100" b="0" u="none" strike="noStrike" kern="1200" cap="none" spc="0" normalizeH="0" baseline="0" noProof="0" dirty="0">
                        <a:ln>
                          <a:noFill/>
                        </a:ln>
                        <a:solidFill>
                          <a:srgbClr val="FF0000"/>
                        </a:solidFill>
                        <a:effectLst/>
                        <a:uLnTx/>
                        <a:uFillTx/>
                        <a:sym typeface="Arial" panose="020B0604020202020204" pitchFamily="34" charset="0"/>
                      </a:endParaRPr>
                    </a:p>
                    <a:p>
                      <a:pPr marL="211138" marR="0" lvl="0" indent="-211138" algn="l" defTabSz="914400" rtl="0" eaLnBrk="1" fontAlgn="auto" latinLnBrk="0" hangingPunct="1">
                        <a:lnSpc>
                          <a:spcPct val="100000"/>
                        </a:lnSpc>
                        <a:spcBef>
                          <a:spcPts val="0"/>
                        </a:spcBef>
                        <a:spcAft>
                          <a:spcPts val="0"/>
                        </a:spcAft>
                        <a:buClr>
                          <a:schemeClr val="tx1"/>
                        </a:buClr>
                        <a:buSzPct val="100000"/>
                        <a:buFont typeface="Wingdings" panose="05000000000000000000" pitchFamily="2" charset="2"/>
                        <a:buChar char="l"/>
                        <a:tabLst/>
                        <a:defRPr/>
                      </a:pPr>
                      <a:r>
                        <a:rPr kumimoji="1" lang="ja-JP" altLang="en-US" sz="1100" b="0" u="none" strike="noStrike" kern="1200" cap="none" spc="0" normalizeH="0" baseline="0" noProof="0" dirty="0">
                          <a:ln>
                            <a:noFill/>
                          </a:ln>
                          <a:solidFill>
                            <a:srgbClr val="FF0000"/>
                          </a:solidFill>
                          <a:effectLst/>
                          <a:uLnTx/>
                          <a:uFillTx/>
                          <a:sym typeface="Arial" panose="020B0604020202020204" pitchFamily="34" charset="0"/>
                        </a:rPr>
                        <a:t>市場シェア</a:t>
                      </a:r>
                      <a:r>
                        <a:rPr kumimoji="1" lang="en-US" altLang="ja-JP" sz="1100" b="0" u="none" strike="noStrike" kern="1200" cap="none" spc="0" normalizeH="0" baseline="0" noProof="0" dirty="0">
                          <a:ln>
                            <a:noFill/>
                          </a:ln>
                          <a:solidFill>
                            <a:srgbClr val="FF0000"/>
                          </a:solidFill>
                          <a:effectLst/>
                          <a:uLnTx/>
                          <a:uFillTx/>
                          <a:sym typeface="Arial" panose="020B0604020202020204" pitchFamily="34" charset="0"/>
                        </a:rPr>
                        <a:t>XX</a:t>
                      </a:r>
                      <a:r>
                        <a:rPr kumimoji="1" lang="ja-JP" altLang="en-US" sz="1100" b="0" u="none" strike="noStrike" kern="1200" cap="none" spc="0" normalizeH="0" baseline="0" noProof="0" dirty="0">
                          <a:ln>
                            <a:noFill/>
                          </a:ln>
                          <a:solidFill>
                            <a:srgbClr val="FF0000"/>
                          </a:solidFill>
                          <a:effectLst/>
                          <a:uLnTx/>
                          <a:uFillTx/>
                          <a:sym typeface="Arial" panose="020B0604020202020204" pitchFamily="34" charset="0"/>
                        </a:rPr>
                        <a:t>％</a:t>
                      </a:r>
                      <a:endParaRPr kumimoji="1" lang="ja-JP" altLang="en-US" sz="11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endParaRPr>
                    </a:p>
                  </a:txBody>
                  <a:tcPr marL="72000" marR="72000" marT="72000" marB="72000" anchor="ctr"/>
                </a:tc>
                <a:extLst>
                  <a:ext uri="{0D108BD9-81ED-4DB2-BD59-A6C34878D82A}">
                    <a16:rowId xmlns:a16="http://schemas.microsoft.com/office/drawing/2014/main" val="524096679"/>
                  </a:ext>
                </a:extLst>
              </a:tr>
              <a:tr h="981016">
                <a:tc>
                  <a:txBody>
                    <a:bodyPr/>
                    <a:lstStyle/>
                    <a:p>
                      <a:pPr algn="l"/>
                      <a:r>
                        <a:rPr kumimoji="1" lang="ja-JP" altLang="en-US" sz="1100" b="1" dirty="0">
                          <a:solidFill>
                            <a:schemeClr val="bg1"/>
                          </a:solidFill>
                          <a:sym typeface="Arial" panose="020B0604020202020204" pitchFamily="34" charset="0"/>
                        </a:rPr>
                        <a:t>事業・取り組み内容</a:t>
                      </a:r>
                      <a:endParaRPr kumimoji="1" lang="ja-JP" altLang="en-US" sz="1100" b="1" dirty="0">
                        <a:solidFill>
                          <a:schemeClr val="bg1"/>
                        </a:solidFill>
                        <a:latin typeface="Arial" panose="020B0604020202020204" pitchFamily="34" charset="0"/>
                        <a:ea typeface="ＭＳ Ｐゴシック" panose="020B0600070205080204" pitchFamily="50" charset="-128"/>
                        <a:sym typeface="Arial" panose="020B0604020202020204" pitchFamily="34" charset="0"/>
                      </a:endParaRPr>
                    </a:p>
                  </a:txBody>
                  <a:tcPr marL="72000" marR="72000" marT="72000" marB="72000" anchor="ctr"/>
                </a:tc>
                <a:tc>
                  <a:txBody>
                    <a:bodyPr/>
                    <a:lstStyle/>
                    <a:p>
                      <a:pPr marL="211138" lvl="0" indent="-211138" algn="l" defTabSz="914400" rtl="0" eaLnBrk="1" latinLnBrk="0" hangingPunct="1">
                        <a:buClr>
                          <a:schemeClr val="tx1"/>
                        </a:buClr>
                        <a:buSzPct val="100000"/>
                        <a:buFont typeface="Wingdings" panose="05000000000000000000" pitchFamily="2" charset="2"/>
                        <a:buChar char="l"/>
                      </a:pPr>
                      <a:r>
                        <a:rPr kumimoji="1" lang="ja-JP" altLang="en-US" sz="1100" b="0" dirty="0">
                          <a:solidFill>
                            <a:srgbClr val="FF0000"/>
                          </a:solidFill>
                          <a:sym typeface="Arial" panose="020B0604020202020204" pitchFamily="34" charset="0"/>
                        </a:rPr>
                        <a:t>当社○○サービスの認知獲得のため、○○業界向けに特化した広報活動を実施する</a:t>
                      </a:r>
                      <a:endParaRPr kumimoji="1" lang="en-US" altLang="ja-JP" sz="1100" b="0" dirty="0">
                        <a:solidFill>
                          <a:srgbClr val="FF0000"/>
                        </a:solidFill>
                        <a:sym typeface="Arial" panose="020B0604020202020204" pitchFamily="34" charset="0"/>
                      </a:endParaRPr>
                    </a:p>
                    <a:p>
                      <a:pPr marL="211138" marR="0" lvl="0" indent="-211138" algn="l" defTabSz="914400" rtl="0" eaLnBrk="1" fontAlgn="auto" latinLnBrk="0" hangingPunct="1">
                        <a:lnSpc>
                          <a:spcPct val="100000"/>
                        </a:lnSpc>
                        <a:spcBef>
                          <a:spcPts val="0"/>
                        </a:spcBef>
                        <a:spcAft>
                          <a:spcPts val="0"/>
                        </a:spcAft>
                        <a:buClr>
                          <a:schemeClr val="tx1"/>
                        </a:buClr>
                        <a:buSzPct val="100000"/>
                        <a:buFont typeface="Wingdings" panose="05000000000000000000" pitchFamily="2" charset="2"/>
                        <a:buChar char="l"/>
                        <a:tabLst/>
                        <a:defRPr/>
                      </a:pPr>
                      <a:r>
                        <a:rPr kumimoji="1" lang="ja-JP" altLang="en-US" sz="1100" b="0" dirty="0">
                          <a:solidFill>
                            <a:srgbClr val="FF0000"/>
                          </a:solidFill>
                          <a:sym typeface="Arial" panose="020B0604020202020204" pitchFamily="34" charset="0"/>
                        </a:rPr>
                        <a:t>○○を通じて、販売代理店の協力ネットワークを拡大する</a:t>
                      </a:r>
                      <a:endPar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endParaRPr>
                    </a:p>
                  </a:txBody>
                  <a:tcPr marL="72000" marR="72000" marT="72000" marB="72000" anchor="ctr"/>
                </a:tc>
                <a:tc>
                  <a:txBody>
                    <a:bodyPr/>
                    <a:lstStyle/>
                    <a:p>
                      <a:pPr marL="211138" lvl="0" indent="-211138" algn="l" defTabSz="914400" rtl="0" eaLnBrk="1" latinLnBrk="0" hangingPunct="1">
                        <a:buClr>
                          <a:schemeClr val="tx1"/>
                        </a:buClr>
                        <a:buSzPct val="100000"/>
                        <a:buFont typeface="Wingdings" panose="05000000000000000000" pitchFamily="2" charset="2"/>
                        <a:buChar char="l"/>
                      </a:pPr>
                      <a:r>
                        <a:rPr kumimoji="1" lang="ja-JP" altLang="en-US" sz="1100" b="0" dirty="0">
                          <a:solidFill>
                            <a:srgbClr val="FF0000"/>
                          </a:solidFill>
                          <a:sym typeface="Arial" panose="020B0604020202020204" pitchFamily="34" charset="0"/>
                        </a:rPr>
                        <a:t>○○業務に関連する○○業務の効率化にも対応できる追加機能の実装</a:t>
                      </a:r>
                      <a:endParaRPr kumimoji="1" lang="en-US" altLang="ja-JP" sz="1100" b="0" dirty="0">
                        <a:solidFill>
                          <a:srgbClr val="FF0000"/>
                        </a:solidFill>
                        <a:sym typeface="Arial" panose="020B0604020202020204" pitchFamily="34" charset="0"/>
                      </a:endParaRPr>
                    </a:p>
                    <a:p>
                      <a:pPr marL="211138" lvl="0" indent="-211138" algn="l" defTabSz="914400" rtl="0" eaLnBrk="1" latinLnBrk="0" hangingPunct="1">
                        <a:buClr>
                          <a:schemeClr val="tx1"/>
                        </a:buClr>
                        <a:buSzPct val="100000"/>
                        <a:buFont typeface="Wingdings" panose="05000000000000000000" pitchFamily="2" charset="2"/>
                        <a:buChar char="l"/>
                      </a:pPr>
                      <a:r>
                        <a:rPr kumimoji="1" lang="ja-JP" altLang="en-US" sz="1100" b="0" dirty="0">
                          <a:solidFill>
                            <a:srgbClr val="FF0000"/>
                          </a:solidFill>
                          <a:sym typeface="Arial" panose="020B0604020202020204" pitchFamily="34" charset="0"/>
                        </a:rPr>
                        <a:t>導入前後のカスタマーサポートや専門スタッフの派遣サービスの立ち上げ（有償サービス）</a:t>
                      </a:r>
                      <a:endParaRPr kumimoji="1" lang="en-US" altLang="ja-JP"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endParaRPr>
                    </a:p>
                  </a:txBody>
                  <a:tcPr marL="72000" marR="72000" marT="72000" marB="72000" anchor="ctr"/>
                </a:tc>
                <a:tc>
                  <a:txBody>
                    <a:bodyPr/>
                    <a:lstStyle/>
                    <a:p>
                      <a:pPr marL="211138" marR="0" lvl="0" indent="-211138" algn="l" defTabSz="914400" rtl="0" eaLnBrk="1" fontAlgn="auto" latinLnBrk="0" hangingPunct="1">
                        <a:lnSpc>
                          <a:spcPct val="100000"/>
                        </a:lnSpc>
                        <a:spcBef>
                          <a:spcPts val="0"/>
                        </a:spcBef>
                        <a:spcAft>
                          <a:spcPts val="0"/>
                        </a:spcAft>
                        <a:buClr>
                          <a:schemeClr val="tx1"/>
                        </a:buClr>
                        <a:buSzPct val="100000"/>
                        <a:buFont typeface="Wingdings" panose="05000000000000000000" pitchFamily="2" charset="2"/>
                        <a:buChar char="l"/>
                        <a:tabLst/>
                        <a:defRPr/>
                      </a:pPr>
                      <a:r>
                        <a:rPr kumimoji="1" lang="ja-JP" altLang="en-US" sz="1100" b="0" dirty="0">
                          <a:solidFill>
                            <a:srgbClr val="FF0000"/>
                          </a:solidFill>
                          <a:sym typeface="Arial" panose="020B0604020202020204" pitchFamily="34" charset="0"/>
                        </a:rPr>
                        <a:t>○○の市場成長が期待される○○エリアを中心に、○○を通じて、海外の販売代理店の協力ネットワークを拡大する</a:t>
                      </a:r>
                      <a:endPar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endParaRPr>
                    </a:p>
                  </a:txBody>
                  <a:tcPr marL="72000" marR="72000" marT="72000" marB="72000" anchor="ctr"/>
                </a:tc>
                <a:extLst>
                  <a:ext uri="{0D108BD9-81ED-4DB2-BD59-A6C34878D82A}">
                    <a16:rowId xmlns:a16="http://schemas.microsoft.com/office/drawing/2014/main" val="1954631806"/>
                  </a:ext>
                </a:extLst>
              </a:tr>
              <a:tr h="769776">
                <a:tc>
                  <a:txBody>
                    <a:bodyPr/>
                    <a:lstStyle/>
                    <a:p>
                      <a:pPr algn="l"/>
                      <a:r>
                        <a:rPr kumimoji="1" lang="ja-JP" altLang="en-US" sz="1100" b="1" dirty="0">
                          <a:solidFill>
                            <a:schemeClr val="bg1"/>
                          </a:solidFill>
                          <a:sym typeface="Arial" panose="020B0604020202020204" pitchFamily="34" charset="0"/>
                        </a:rPr>
                        <a:t>事業成功のポイント</a:t>
                      </a:r>
                      <a:endParaRPr kumimoji="1" lang="ja-JP" altLang="en-US" sz="1100" b="1" dirty="0">
                        <a:solidFill>
                          <a:schemeClr val="bg1"/>
                        </a:solidFill>
                        <a:latin typeface="Arial" panose="020B0604020202020204" pitchFamily="34" charset="0"/>
                        <a:ea typeface="ＭＳ Ｐゴシック" panose="020B0600070205080204" pitchFamily="50" charset="-128"/>
                        <a:sym typeface="Arial" panose="020B0604020202020204" pitchFamily="34" charset="0"/>
                      </a:endParaRPr>
                    </a:p>
                  </a:txBody>
                  <a:tcPr marL="72000" marR="72000" marT="72000" marB="72000" anchor="ctr"/>
                </a:tc>
                <a:tc>
                  <a:txBody>
                    <a:bodyPr/>
                    <a:lstStyle/>
                    <a:p>
                      <a:pPr marL="211138" marR="0" lvl="0" indent="-211138" algn="l" defTabSz="914400" rtl="0" eaLnBrk="1" latinLnBrk="0" hangingPunct="1">
                        <a:buClr>
                          <a:schemeClr val="tx1"/>
                        </a:buClr>
                        <a:buSzPct val="100000"/>
                        <a:buFont typeface="Wingdings" panose="05000000000000000000" pitchFamily="2" charset="2"/>
                        <a:buChar char="l"/>
                      </a:pPr>
                      <a:r>
                        <a:rPr kumimoji="1" lang="ja-JP" altLang="en-US" sz="1100" b="0" dirty="0">
                          <a:solidFill>
                            <a:srgbClr val="FF0000"/>
                          </a:solidFill>
                          <a:sym typeface="Arial" panose="020B0604020202020204" pitchFamily="34" charset="0"/>
                        </a:rPr>
                        <a:t>潜在顧客の当社サービスの認知度の向上</a:t>
                      </a:r>
                      <a:endParaRPr kumimoji="1" lang="en-US" altLang="ja-JP" sz="1100" b="0" dirty="0">
                        <a:solidFill>
                          <a:srgbClr val="FF0000"/>
                        </a:solidFill>
                        <a:sym typeface="Arial" panose="020B0604020202020204" pitchFamily="34" charset="0"/>
                      </a:endParaRPr>
                    </a:p>
                    <a:p>
                      <a:pPr marL="211138" marR="0" lvl="0" indent="-211138" algn="l" defTabSz="914400" rtl="0" eaLnBrk="1" fontAlgn="auto" latinLnBrk="0" hangingPunct="1">
                        <a:lnSpc>
                          <a:spcPct val="100000"/>
                        </a:lnSpc>
                        <a:spcBef>
                          <a:spcPts val="0"/>
                        </a:spcBef>
                        <a:spcAft>
                          <a:spcPts val="0"/>
                        </a:spcAft>
                        <a:buClr>
                          <a:schemeClr val="tx1"/>
                        </a:buClr>
                        <a:buSzPct val="100000"/>
                        <a:buFont typeface="Wingdings" panose="05000000000000000000" pitchFamily="2" charset="2"/>
                        <a:buChar char="l"/>
                        <a:tabLst/>
                        <a:defRPr/>
                      </a:pPr>
                      <a:r>
                        <a:rPr kumimoji="1" lang="ja-JP" altLang="en-US" sz="1100" b="0" dirty="0">
                          <a:solidFill>
                            <a:srgbClr val="FF0000"/>
                          </a:solidFill>
                          <a:sym typeface="Arial" panose="020B0604020202020204" pitchFamily="34" charset="0"/>
                        </a:rPr>
                        <a:t>すべての都道府県における販売代理店の確保</a:t>
                      </a:r>
                      <a:endPar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endParaRPr>
                    </a:p>
                  </a:txBody>
                  <a:tcPr marL="72000" marR="72000" marT="72000" marB="72000" anchor="ctr"/>
                </a:tc>
                <a:tc>
                  <a:txBody>
                    <a:bodyPr/>
                    <a:lstStyle/>
                    <a:p>
                      <a:pPr marL="211138" marR="0" lvl="0" indent="-211138" algn="l" defTabSz="914400" rtl="0" eaLnBrk="1" latinLnBrk="0" hangingPunct="1">
                        <a:buClr>
                          <a:schemeClr val="tx1"/>
                        </a:buClr>
                        <a:buSzPct val="100000"/>
                        <a:buFont typeface="Wingdings" panose="05000000000000000000" pitchFamily="2" charset="2"/>
                        <a:buChar char="l"/>
                      </a:pPr>
                      <a:r>
                        <a:rPr kumimoji="1" lang="ja-JP" altLang="en-US" sz="1100" b="0" dirty="0">
                          <a:solidFill>
                            <a:srgbClr val="FF0000"/>
                          </a:solidFill>
                          <a:sym typeface="Arial" panose="020B0604020202020204" pitchFamily="34" charset="0"/>
                        </a:rPr>
                        <a:t>ロボットを中核とするサービスが対応する範囲の拡大</a:t>
                      </a:r>
                      <a:endParaRPr kumimoji="1" lang="en-US" altLang="ja-JP" sz="1100" b="0" dirty="0">
                        <a:solidFill>
                          <a:srgbClr val="FF0000"/>
                        </a:solidFill>
                        <a:sym typeface="Arial" panose="020B0604020202020204" pitchFamily="34" charset="0"/>
                      </a:endParaRPr>
                    </a:p>
                    <a:p>
                      <a:pPr marL="211138" marR="0" lvl="0" indent="-211138" algn="l" defTabSz="914400" rtl="0" eaLnBrk="1" latinLnBrk="0" hangingPunct="1">
                        <a:buClr>
                          <a:schemeClr val="tx1"/>
                        </a:buClr>
                        <a:buSzPct val="100000"/>
                        <a:buFont typeface="Wingdings" panose="05000000000000000000" pitchFamily="2" charset="2"/>
                        <a:buChar char="l"/>
                      </a:pPr>
                      <a:r>
                        <a:rPr kumimoji="1" lang="ja-JP" altLang="en-US" sz="1100" b="0" dirty="0">
                          <a:solidFill>
                            <a:srgbClr val="FF0000"/>
                          </a:solidFill>
                          <a:sym typeface="Arial" panose="020B0604020202020204" pitchFamily="34" charset="0"/>
                        </a:rPr>
                        <a:t>ロボットの運用コンサルを通じた新たな事業収益の確保・拡大</a:t>
                      </a:r>
                      <a:endPar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endParaRPr>
                    </a:p>
                  </a:txBody>
                  <a:tcPr marL="72000" marR="72000" marT="72000" marB="72000" anchor="ctr"/>
                </a:tc>
                <a:tc>
                  <a:txBody>
                    <a:bodyPr/>
                    <a:lstStyle/>
                    <a:p>
                      <a:pPr marL="211138" marR="0" lvl="0" indent="-211138" algn="l" defTabSz="914400" rtl="0" eaLnBrk="1" latinLnBrk="0" hangingPunct="1">
                        <a:buClr>
                          <a:schemeClr val="tx1"/>
                        </a:buClr>
                        <a:buSzPct val="100000"/>
                        <a:buFont typeface="Wingdings" panose="05000000000000000000" pitchFamily="2" charset="2"/>
                        <a:buChar char="l"/>
                      </a:pPr>
                      <a:r>
                        <a:rPr kumimoji="1" lang="ja-JP" altLang="en-US" sz="1100" b="0" dirty="0">
                          <a:solidFill>
                            <a:srgbClr val="FF0000"/>
                          </a:solidFill>
                          <a:sym typeface="Arial" panose="020B0604020202020204" pitchFamily="34" charset="0"/>
                        </a:rPr>
                        <a:t>海外の販売代理店の確保</a:t>
                      </a:r>
                      <a:endPar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endParaRPr>
                    </a:p>
                  </a:txBody>
                  <a:tcPr marL="72000" marR="72000" marT="72000" marB="72000" anchor="ctr"/>
                </a:tc>
                <a:extLst>
                  <a:ext uri="{0D108BD9-81ED-4DB2-BD59-A6C34878D82A}">
                    <a16:rowId xmlns:a16="http://schemas.microsoft.com/office/drawing/2014/main" val="4206186859"/>
                  </a:ext>
                </a:extLst>
              </a:tr>
              <a:tr h="408910">
                <a:tc>
                  <a:txBody>
                    <a:bodyPr/>
                    <a:lstStyle/>
                    <a:p>
                      <a:pPr algn="l"/>
                      <a:r>
                        <a:rPr kumimoji="1" lang="ja-JP" altLang="en-US" sz="1100" b="1" dirty="0">
                          <a:solidFill>
                            <a:schemeClr val="bg1"/>
                          </a:solidFill>
                          <a:latin typeface="Arial" panose="020B0604020202020204" pitchFamily="34" charset="0"/>
                          <a:ea typeface="ＭＳ Ｐゴシック" panose="020B0600070205080204" pitchFamily="50" charset="-128"/>
                          <a:sym typeface="Arial" panose="020B0604020202020204" pitchFamily="34" charset="0"/>
                        </a:rPr>
                        <a:t>事業の実現に向けた</a:t>
                      </a:r>
                      <a:endParaRPr kumimoji="1" lang="en-US" altLang="ja-JP" sz="1100" b="1" dirty="0">
                        <a:solidFill>
                          <a:schemeClr val="bg1"/>
                        </a:solidFill>
                        <a:latin typeface="Arial" panose="020B0604020202020204" pitchFamily="34" charset="0"/>
                        <a:ea typeface="ＭＳ Ｐゴシック" panose="020B0600070205080204" pitchFamily="50" charset="-128"/>
                        <a:sym typeface="Arial" panose="020B0604020202020204" pitchFamily="34" charset="0"/>
                      </a:endParaRPr>
                    </a:p>
                    <a:p>
                      <a:pPr algn="l"/>
                      <a:r>
                        <a:rPr kumimoji="1" lang="ja-JP" altLang="en-US" sz="1100" b="1" dirty="0">
                          <a:solidFill>
                            <a:schemeClr val="bg1"/>
                          </a:solidFill>
                          <a:latin typeface="Arial" panose="020B0604020202020204" pitchFamily="34" charset="0"/>
                          <a:ea typeface="ＭＳ Ｐゴシック" panose="020B0600070205080204" pitchFamily="50" charset="-128"/>
                          <a:sym typeface="Arial" panose="020B0604020202020204" pitchFamily="34" charset="0"/>
                        </a:rPr>
                        <a:t>ハードル、リスク</a:t>
                      </a:r>
                    </a:p>
                  </a:txBody>
                  <a:tcPr marL="72000" marR="72000" marT="72000" marB="72000" anchor="ctr"/>
                </a:tc>
                <a:tc>
                  <a:txBody>
                    <a:bodyPr/>
                    <a:lstStyle/>
                    <a:p>
                      <a:pPr marL="211138" marR="0" lvl="0" indent="-211138" algn="l" defTabSz="914400" rtl="0" eaLnBrk="1" fontAlgn="auto" latinLnBrk="0" hangingPunct="1">
                        <a:lnSpc>
                          <a:spcPct val="100000"/>
                        </a:lnSpc>
                        <a:spcBef>
                          <a:spcPts val="0"/>
                        </a:spcBef>
                        <a:spcAft>
                          <a:spcPts val="0"/>
                        </a:spcAft>
                        <a:buClr>
                          <a:schemeClr val="tx1"/>
                        </a:buClr>
                        <a:buSzPct val="100000"/>
                        <a:buFont typeface="Wingdings" panose="05000000000000000000" pitchFamily="2" charset="2"/>
                        <a:buChar char="l"/>
                        <a:tabLst/>
                        <a:defRPr/>
                      </a:pPr>
                      <a:r>
                        <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rPr>
                        <a:t>エリアにより販売代理店の確保が難航する可能性があること</a:t>
                      </a:r>
                    </a:p>
                  </a:txBody>
                  <a:tcPr marL="72000" marR="72000" marT="72000" marB="72000" anchor="ctr"/>
                </a:tc>
                <a:tc>
                  <a:txBody>
                    <a:bodyPr/>
                    <a:lstStyle/>
                    <a:p>
                      <a:pPr marL="211138" marR="0" lvl="0" indent="-211138" algn="l" defTabSz="914400" rtl="0" eaLnBrk="1" latinLnBrk="0" hangingPunct="1">
                        <a:buClr>
                          <a:schemeClr val="tx1"/>
                        </a:buClr>
                        <a:buSzPct val="100000"/>
                        <a:buFont typeface="Wingdings" panose="05000000000000000000" pitchFamily="2" charset="2"/>
                        <a:buChar char="l"/>
                      </a:pPr>
                      <a:r>
                        <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rPr>
                        <a:t>専門スタッフの派遣サービスに関する新事業の立ち上げにあたり人材確保に難航する可能性があること</a:t>
                      </a:r>
                    </a:p>
                  </a:txBody>
                  <a:tcPr marL="72000" marR="72000" marT="72000" marB="72000" anchor="ctr"/>
                </a:tc>
                <a:tc>
                  <a:txBody>
                    <a:bodyPr/>
                    <a:lstStyle/>
                    <a:p>
                      <a:pPr marL="211138" marR="0" lvl="0" indent="-211138" algn="l" defTabSz="914400" rtl="0" eaLnBrk="1" latinLnBrk="0" hangingPunct="1">
                        <a:buClr>
                          <a:schemeClr val="tx1"/>
                        </a:buClr>
                        <a:buSzPct val="100000"/>
                        <a:buFont typeface="Wingdings" panose="05000000000000000000" pitchFamily="2" charset="2"/>
                        <a:buChar char="l"/>
                      </a:pPr>
                      <a:r>
                        <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rPr>
                        <a:t>国ごとの商流・商慣習を踏まえた販売チャネルの構築、販売代理店の確保が難航する可能性があること</a:t>
                      </a:r>
                    </a:p>
                  </a:txBody>
                  <a:tcPr marL="72000" marR="72000" marT="72000" marB="72000" anchor="ctr"/>
                </a:tc>
                <a:extLst>
                  <a:ext uri="{0D108BD9-81ED-4DB2-BD59-A6C34878D82A}">
                    <a16:rowId xmlns:a16="http://schemas.microsoft.com/office/drawing/2014/main" val="1527842213"/>
                  </a:ext>
                </a:extLst>
              </a:tr>
            </a:tbl>
          </a:graphicData>
        </a:graphic>
      </p:graphicFrame>
      <p:sp>
        <p:nvSpPr>
          <p:cNvPr id="10" name="ホームベース 2">
            <a:extLst>
              <a:ext uri="{FF2B5EF4-FFF2-40B4-BE49-F238E27FC236}">
                <a16:creationId xmlns:a16="http://schemas.microsoft.com/office/drawing/2014/main" id="{09D41E27-132E-8947-BE88-FF0D2614F303}"/>
              </a:ext>
            </a:extLst>
          </p:cNvPr>
          <p:cNvSpPr/>
          <p:nvPr/>
        </p:nvSpPr>
        <p:spPr bwMode="auto">
          <a:xfrm>
            <a:off x="2142395" y="2777345"/>
            <a:ext cx="2332734" cy="246269"/>
          </a:xfrm>
          <a:prstGeom prst="homePlate">
            <a:avLst/>
          </a:prstGeom>
          <a:solidFill>
            <a:schemeClr val="accent6"/>
          </a:solidFill>
          <a:ln w="12700" cap="flat" cmpd="sng" algn="ctr">
            <a:solidFill>
              <a:schemeClr val="tx1">
                <a:lumMod val="95000"/>
                <a:lumOff val="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100" b="1" dirty="0">
                <a:solidFill>
                  <a:schemeClr val="bg1"/>
                </a:solidFill>
              </a:rPr>
              <a:t>事業化初期フェーズ</a:t>
            </a:r>
            <a:endParaRPr kumimoji="1" lang="ja-JP" altLang="en-US" sz="1100" b="1" i="0" u="none" strike="noStrike" cap="none" normalizeH="0" baseline="0" dirty="0">
              <a:ln>
                <a:noFill/>
              </a:ln>
              <a:solidFill>
                <a:schemeClr val="bg1"/>
              </a:solidFill>
              <a:effectLst/>
            </a:endParaRPr>
          </a:p>
        </p:txBody>
      </p:sp>
      <p:sp>
        <p:nvSpPr>
          <p:cNvPr id="11" name="ホームベース 2">
            <a:extLst>
              <a:ext uri="{FF2B5EF4-FFF2-40B4-BE49-F238E27FC236}">
                <a16:creationId xmlns:a16="http://schemas.microsoft.com/office/drawing/2014/main" id="{215FCCBC-0F93-B821-A9D3-BDA75BD94BA0}"/>
              </a:ext>
            </a:extLst>
          </p:cNvPr>
          <p:cNvSpPr/>
          <p:nvPr/>
        </p:nvSpPr>
        <p:spPr bwMode="auto">
          <a:xfrm>
            <a:off x="4599000" y="2777345"/>
            <a:ext cx="2332734" cy="246269"/>
          </a:xfrm>
          <a:prstGeom prst="homePlate">
            <a:avLst/>
          </a:prstGeom>
          <a:solidFill>
            <a:schemeClr val="accent6"/>
          </a:solidFill>
          <a:ln w="12700" cap="flat" cmpd="sng" algn="ctr">
            <a:solidFill>
              <a:schemeClr val="tx1">
                <a:lumMod val="95000"/>
                <a:lumOff val="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ja-JP" altLang="en-US" sz="1100" b="1" dirty="0">
                <a:solidFill>
                  <a:schemeClr val="bg1"/>
                </a:solidFill>
              </a:rPr>
              <a:t>展開フェーズ</a:t>
            </a:r>
            <a:endParaRPr kumimoji="1" lang="ja-JP" altLang="en-US" sz="1100" b="1" i="0" u="none" strike="noStrike" cap="none" normalizeH="0" baseline="0" dirty="0">
              <a:ln>
                <a:noFill/>
              </a:ln>
              <a:solidFill>
                <a:schemeClr val="bg1"/>
              </a:solidFill>
              <a:effectLst/>
            </a:endParaRPr>
          </a:p>
        </p:txBody>
      </p:sp>
      <p:sp>
        <p:nvSpPr>
          <p:cNvPr id="12" name="ホームベース 2">
            <a:extLst>
              <a:ext uri="{FF2B5EF4-FFF2-40B4-BE49-F238E27FC236}">
                <a16:creationId xmlns:a16="http://schemas.microsoft.com/office/drawing/2014/main" id="{15FFB552-97FE-79CC-6019-85C28C7F8C69}"/>
              </a:ext>
            </a:extLst>
          </p:cNvPr>
          <p:cNvSpPr/>
          <p:nvPr/>
        </p:nvSpPr>
        <p:spPr bwMode="auto">
          <a:xfrm>
            <a:off x="7055651" y="2773147"/>
            <a:ext cx="2332734" cy="246269"/>
          </a:xfrm>
          <a:prstGeom prst="homePlate">
            <a:avLst/>
          </a:prstGeom>
          <a:solidFill>
            <a:schemeClr val="accent6"/>
          </a:solidFill>
          <a:ln w="12700" cap="flat" cmpd="sng" algn="ctr">
            <a:solidFill>
              <a:schemeClr val="tx1">
                <a:lumMod val="95000"/>
                <a:lumOff val="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ja-JP" altLang="en-US" sz="1100" b="1" dirty="0">
                <a:solidFill>
                  <a:schemeClr val="bg1"/>
                </a:solidFill>
              </a:rPr>
              <a:t>発展フェーズ</a:t>
            </a:r>
            <a:endParaRPr kumimoji="1" lang="ja-JP" altLang="en-US" sz="1100" b="1" i="0" u="none" strike="noStrike" cap="none" normalizeH="0" baseline="0" dirty="0">
              <a:ln>
                <a:noFill/>
              </a:ln>
              <a:solidFill>
                <a:schemeClr val="bg1"/>
              </a:solidFill>
              <a:effectLst/>
            </a:endParaRPr>
          </a:p>
        </p:txBody>
      </p:sp>
    </p:spTree>
    <p:extLst>
      <p:ext uri="{BB962C8B-B14F-4D97-AF65-F5344CB8AC3E}">
        <p14:creationId xmlns:p14="http://schemas.microsoft.com/office/powerpoint/2010/main" val="3912354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latin typeface="Arial" panose="020B0604020202020204" pitchFamily="34" charset="0"/>
                <a:ea typeface="ＭＳ Ｐゴシック" panose="020B0600070205080204" pitchFamily="50" charset="-128"/>
              </a:rPr>
              <a:t>4-2</a:t>
            </a:r>
            <a:r>
              <a:rPr lang="ja-JP" altLang="en-US" dirty="0">
                <a:latin typeface="Arial" panose="020B0604020202020204" pitchFamily="34" charset="0"/>
                <a:ea typeface="ＭＳ Ｐゴシック" panose="020B0600070205080204" pitchFamily="50" charset="-128"/>
              </a:rPr>
              <a:t>：事業の実施体制</a:t>
            </a:r>
            <a:endParaRPr lang="en-US" altLang="ja-JP" dirty="0">
              <a:latin typeface="Arial" panose="020B0604020202020204" pitchFamily="34" charset="0"/>
              <a:ea typeface="ＭＳ Ｐゴシック" panose="020B0600070205080204" pitchFamily="50" charset="-128"/>
            </a:endParaRPr>
          </a:p>
        </p:txBody>
      </p:sp>
      <p:sp>
        <p:nvSpPr>
          <p:cNvPr id="2" name="Rectangle 3">
            <a:extLst>
              <a:ext uri="{FF2B5EF4-FFF2-40B4-BE49-F238E27FC236}">
                <a16:creationId xmlns:a16="http://schemas.microsoft.com/office/drawing/2014/main" id="{575AC003-D540-C86B-430C-0795BE7A09A4}"/>
              </a:ext>
            </a:extLst>
          </p:cNvPr>
          <p:cNvSpPr txBox="1">
            <a:spLocks noChangeArrowheads="1"/>
          </p:cNvSpPr>
          <p:nvPr/>
        </p:nvSpPr>
        <p:spPr bwMode="auto">
          <a:xfrm>
            <a:off x="419100" y="1197577"/>
            <a:ext cx="9187016" cy="4212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本事業を通じて開発するロボットあるいはロボットサービス</a:t>
            </a:r>
            <a:r>
              <a:rPr lang="ja-JP" altLang="en-US" sz="1200" kern="0" dirty="0">
                <a:solidFill>
                  <a:schemeClr val="tx1"/>
                </a:solidFill>
                <a:latin typeface="Arial" panose="020B0604020202020204" pitchFamily="34" charset="0"/>
                <a:ea typeface="ＭＳ Ｐゴシック" panose="020B0600070205080204" pitchFamily="50" charset="-128"/>
              </a:rPr>
              <a:t>を３年以内（令和</a:t>
            </a:r>
            <a:r>
              <a:rPr lang="en-US" altLang="ja-JP" sz="1200" kern="0" dirty="0">
                <a:solidFill>
                  <a:schemeClr val="tx1"/>
                </a:solidFill>
                <a:latin typeface="Arial" panose="020B0604020202020204" pitchFamily="34" charset="0"/>
                <a:ea typeface="ＭＳ Ｐゴシック" panose="020B0600070205080204" pitchFamily="50" charset="-128"/>
              </a:rPr>
              <a:t>11</a:t>
            </a:r>
            <a:r>
              <a:rPr lang="ja-JP" altLang="en-US" sz="1200" kern="0" dirty="0">
                <a:solidFill>
                  <a:schemeClr val="tx1"/>
                </a:solidFill>
                <a:latin typeface="Arial" panose="020B0604020202020204" pitchFamily="34" charset="0"/>
                <a:ea typeface="ＭＳ Ｐゴシック" panose="020B0600070205080204" pitchFamily="50" charset="-128"/>
              </a:rPr>
              <a:t>年</a:t>
            </a:r>
            <a:r>
              <a:rPr lang="en-US" altLang="ja-JP" sz="1200" kern="0" dirty="0">
                <a:solidFill>
                  <a:schemeClr val="tx1"/>
                </a:solidFill>
                <a:latin typeface="Arial" panose="020B0604020202020204" pitchFamily="34" charset="0"/>
                <a:ea typeface="ＭＳ Ｐゴシック" panose="020B0600070205080204" pitchFamily="50" charset="-128"/>
              </a:rPr>
              <a:t>(2029</a:t>
            </a:r>
            <a:r>
              <a:rPr lang="ja-JP" altLang="en-US" sz="1200" kern="0" dirty="0">
                <a:solidFill>
                  <a:schemeClr val="tx1"/>
                </a:solidFill>
                <a:latin typeface="Arial" panose="020B0604020202020204" pitchFamily="34" charset="0"/>
                <a:ea typeface="ＭＳ Ｐゴシック" panose="020B0600070205080204" pitchFamily="50" charset="-128"/>
              </a:rPr>
              <a:t>年</a:t>
            </a:r>
            <a:r>
              <a:rPr lang="en-US" altLang="ja-JP" sz="1200" kern="0" dirty="0">
                <a:solidFill>
                  <a:schemeClr val="tx1"/>
                </a:solidFill>
                <a:latin typeface="Arial" panose="020B0604020202020204" pitchFamily="34" charset="0"/>
                <a:ea typeface="ＭＳ Ｐゴシック" panose="020B0600070205080204" pitchFamily="50" charset="-128"/>
              </a:rPr>
              <a:t>) </a:t>
            </a:r>
            <a:r>
              <a:rPr lang="ja-JP" altLang="en-US" sz="1200" kern="0" dirty="0">
                <a:solidFill>
                  <a:schemeClr val="tx1"/>
                </a:solidFill>
                <a:latin typeface="Arial" panose="020B0604020202020204" pitchFamily="34" charset="0"/>
                <a:ea typeface="ＭＳ Ｐゴシック" panose="020B0600070205080204" pitchFamily="50" charset="-128"/>
              </a:rPr>
              <a:t>３月</a:t>
            </a:r>
            <a:r>
              <a:rPr lang="en-US" altLang="ja-JP" sz="1200" kern="0" dirty="0">
                <a:solidFill>
                  <a:schemeClr val="tx1"/>
                </a:solidFill>
                <a:latin typeface="Arial" panose="020B0604020202020204" pitchFamily="34" charset="0"/>
                <a:ea typeface="ＭＳ Ｐゴシック" panose="020B0600070205080204" pitchFamily="50" charset="-128"/>
              </a:rPr>
              <a:t>31</a:t>
            </a:r>
            <a:r>
              <a:rPr lang="ja-JP" altLang="en-US" sz="1200" kern="0" dirty="0">
                <a:solidFill>
                  <a:schemeClr val="tx1"/>
                </a:solidFill>
                <a:latin typeface="Arial" panose="020B0604020202020204" pitchFamily="34" charset="0"/>
                <a:ea typeface="ＭＳ Ｐゴシック" panose="020B0600070205080204" pitchFamily="50" charset="-128"/>
              </a:rPr>
              <a:t>日まで）に実用化し、事業活動を展開するための実施体制（外部協力先を含む）を</a:t>
            </a:r>
            <a:r>
              <a:rPr lang="ja-JP" altLang="en-US" sz="1200" b="1" u="sng" kern="0" dirty="0">
                <a:solidFill>
                  <a:schemeClr val="tx1"/>
                </a:solidFill>
              </a:rPr>
              <a:t>簡潔に記載してください</a:t>
            </a:r>
            <a:r>
              <a:rPr lang="ja-JP" altLang="en-US" sz="1200" kern="0" dirty="0">
                <a:solidFill>
                  <a:schemeClr val="tx1"/>
                </a:solidFill>
              </a:rPr>
              <a:t>。</a:t>
            </a: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graphicFrame>
        <p:nvGraphicFramePr>
          <p:cNvPr id="4" name="表 6">
            <a:extLst>
              <a:ext uri="{FF2B5EF4-FFF2-40B4-BE49-F238E27FC236}">
                <a16:creationId xmlns:a16="http://schemas.microsoft.com/office/drawing/2014/main" id="{B2467DC4-7A99-2612-3D84-109C85F23F83}"/>
              </a:ext>
            </a:extLst>
          </p:cNvPr>
          <p:cNvGraphicFramePr>
            <a:graphicFrameLocks noGrp="1"/>
          </p:cNvGraphicFramePr>
          <p:nvPr>
            <p:extLst>
              <p:ext uri="{D42A27DB-BD31-4B8C-83A1-F6EECF244321}">
                <p14:modId xmlns:p14="http://schemas.microsoft.com/office/powerpoint/2010/main" val="3159382969"/>
              </p:ext>
            </p:extLst>
          </p:nvPr>
        </p:nvGraphicFramePr>
        <p:xfrm>
          <a:off x="335115" y="1696208"/>
          <a:ext cx="9271001" cy="4800600"/>
        </p:xfrm>
        <a:graphic>
          <a:graphicData uri="http://schemas.openxmlformats.org/drawingml/2006/table">
            <a:tbl>
              <a:tblPr>
                <a:tableStyleId>{93296810-A885-4BE3-A3E7-6D5BEEA58F35}</a:tableStyleId>
              </a:tblPr>
              <a:tblGrid>
                <a:gridCol w="1043941">
                  <a:extLst>
                    <a:ext uri="{9D8B030D-6E8A-4147-A177-3AD203B41FA5}">
                      <a16:colId xmlns:a16="http://schemas.microsoft.com/office/drawing/2014/main" val="3104755138"/>
                    </a:ext>
                  </a:extLst>
                </a:gridCol>
                <a:gridCol w="770253">
                  <a:extLst>
                    <a:ext uri="{9D8B030D-6E8A-4147-A177-3AD203B41FA5}">
                      <a16:colId xmlns:a16="http://schemas.microsoft.com/office/drawing/2014/main" val="1570376985"/>
                    </a:ext>
                  </a:extLst>
                </a:gridCol>
                <a:gridCol w="608230">
                  <a:extLst>
                    <a:ext uri="{9D8B030D-6E8A-4147-A177-3AD203B41FA5}">
                      <a16:colId xmlns:a16="http://schemas.microsoft.com/office/drawing/2014/main" val="231184581"/>
                    </a:ext>
                  </a:extLst>
                </a:gridCol>
                <a:gridCol w="676377">
                  <a:extLst>
                    <a:ext uri="{9D8B030D-6E8A-4147-A177-3AD203B41FA5}">
                      <a16:colId xmlns:a16="http://schemas.microsoft.com/office/drawing/2014/main" val="4280509461"/>
                    </a:ext>
                  </a:extLst>
                </a:gridCol>
                <a:gridCol w="1536700">
                  <a:extLst>
                    <a:ext uri="{9D8B030D-6E8A-4147-A177-3AD203B41FA5}">
                      <a16:colId xmlns:a16="http://schemas.microsoft.com/office/drawing/2014/main" val="687016913"/>
                    </a:ext>
                  </a:extLst>
                </a:gridCol>
                <a:gridCol w="863600">
                  <a:extLst>
                    <a:ext uri="{9D8B030D-6E8A-4147-A177-3AD203B41FA5}">
                      <a16:colId xmlns:a16="http://schemas.microsoft.com/office/drawing/2014/main" val="3992630793"/>
                    </a:ext>
                  </a:extLst>
                </a:gridCol>
                <a:gridCol w="850578">
                  <a:extLst>
                    <a:ext uri="{9D8B030D-6E8A-4147-A177-3AD203B41FA5}">
                      <a16:colId xmlns:a16="http://schemas.microsoft.com/office/drawing/2014/main" val="435866630"/>
                    </a:ext>
                  </a:extLst>
                </a:gridCol>
                <a:gridCol w="2921322">
                  <a:extLst>
                    <a:ext uri="{9D8B030D-6E8A-4147-A177-3AD203B41FA5}">
                      <a16:colId xmlns:a16="http://schemas.microsoft.com/office/drawing/2014/main" val="3809744021"/>
                    </a:ext>
                  </a:extLst>
                </a:gridCol>
              </a:tblGrid>
              <a:tr h="196006">
                <a:tc rowSpan="3">
                  <a:txBody>
                    <a:bodyPr/>
                    <a:lstStyle/>
                    <a:p>
                      <a:pPr algn="l"/>
                      <a:r>
                        <a:rPr kumimoji="1" lang="ja-JP" altLang="en-US" sz="1100" b="1" dirty="0">
                          <a:solidFill>
                            <a:schemeClr val="bg1"/>
                          </a:solidFill>
                        </a:rPr>
                        <a:t>業務内容</a:t>
                      </a:r>
                    </a:p>
                  </a:txBody>
                  <a:tcPr marL="54000" marR="54000">
                    <a:solidFill>
                      <a:schemeClr val="accent6"/>
                    </a:solidFill>
                  </a:tcPr>
                </a:tc>
                <a:tc rowSpan="3">
                  <a:txBody>
                    <a:bodyPr/>
                    <a:lstStyle/>
                    <a:p>
                      <a:pPr algn="l"/>
                      <a:r>
                        <a:rPr kumimoji="1" lang="ja-JP" altLang="en-US" sz="1100" b="1" dirty="0">
                          <a:solidFill>
                            <a:schemeClr val="bg1"/>
                          </a:solidFill>
                        </a:rPr>
                        <a:t>実施時期</a:t>
                      </a:r>
                    </a:p>
                  </a:txBody>
                  <a:tcPr marL="54000" marR="54000">
                    <a:solidFill>
                      <a:schemeClr val="accent6"/>
                    </a:solidFill>
                  </a:tcPr>
                </a:tc>
                <a:tc gridSpan="5">
                  <a:txBody>
                    <a:bodyPr/>
                    <a:lstStyle/>
                    <a:p>
                      <a:pPr algn="l"/>
                      <a:r>
                        <a:rPr kumimoji="1" lang="ja-JP" altLang="en-US" sz="1100" b="1" dirty="0">
                          <a:solidFill>
                            <a:schemeClr val="bg1"/>
                          </a:solidFill>
                        </a:rPr>
                        <a:t>実施体制</a:t>
                      </a:r>
                    </a:p>
                  </a:txBody>
                  <a:tcPr marL="54000" marR="54000">
                    <a:solidFill>
                      <a:schemeClr val="accent6"/>
                    </a:solidFill>
                  </a:tcPr>
                </a:tc>
                <a:tc hMerge="1">
                  <a:txBody>
                    <a:bodyPr/>
                    <a:lstStyle/>
                    <a:p>
                      <a:endParaRPr kumimoji="1" lang="ja-JP" altLang="en-US" sz="1100" b="1" dirty="0">
                        <a:solidFill>
                          <a:schemeClr val="bg1"/>
                        </a:solidFill>
                      </a:endParaRPr>
                    </a:p>
                  </a:txBody>
                  <a:tcPr>
                    <a:solidFill>
                      <a:schemeClr val="accent6"/>
                    </a:solidFill>
                  </a:tcPr>
                </a:tc>
                <a:tc hMerge="1">
                  <a:txBody>
                    <a:bodyPr/>
                    <a:lstStyle/>
                    <a:p>
                      <a:endParaRPr kumimoji="1" lang="ja-JP" altLang="en-US" sz="1100" b="1" dirty="0">
                        <a:solidFill>
                          <a:schemeClr val="bg1"/>
                        </a:solidFill>
                      </a:endParaRPr>
                    </a:p>
                  </a:txBody>
                  <a:tcPr>
                    <a:solidFill>
                      <a:schemeClr val="accent6"/>
                    </a:solidFill>
                  </a:tcPr>
                </a:tc>
                <a:tc hMerge="1">
                  <a:txBody>
                    <a:bodyPr/>
                    <a:lstStyle/>
                    <a:p>
                      <a:endParaRPr kumimoji="1" lang="ja-JP" altLang="en-US" sz="1100" b="1" dirty="0">
                        <a:solidFill>
                          <a:schemeClr val="bg1"/>
                        </a:solidFill>
                      </a:endParaRPr>
                    </a:p>
                  </a:txBody>
                  <a:tcPr>
                    <a:solidFill>
                      <a:schemeClr val="accent6"/>
                    </a:solidFill>
                  </a:tcPr>
                </a:tc>
                <a:tc hMerge="1">
                  <a:txBody>
                    <a:bodyPr/>
                    <a:lstStyle/>
                    <a:p>
                      <a:endParaRPr kumimoji="1" lang="ja-JP" altLang="en-US" sz="1100" b="1" dirty="0">
                        <a:solidFill>
                          <a:schemeClr val="bg1"/>
                        </a:solidFill>
                      </a:endParaRPr>
                    </a:p>
                  </a:txBody>
                  <a:tcPr>
                    <a:solidFill>
                      <a:schemeClr val="accent6"/>
                    </a:solidFill>
                  </a:tcPr>
                </a:tc>
                <a:tc rowSpan="3">
                  <a:txBody>
                    <a:bodyPr/>
                    <a:lstStyle/>
                    <a:p>
                      <a:pPr algn="l"/>
                      <a:r>
                        <a:rPr kumimoji="1" lang="ja-JP" altLang="en-US" sz="1100" b="1" dirty="0">
                          <a:solidFill>
                            <a:schemeClr val="bg1"/>
                          </a:solidFill>
                        </a:rPr>
                        <a:t>具体的な業務内容、</a:t>
                      </a:r>
                      <a:br>
                        <a:rPr kumimoji="1" lang="en-US" altLang="ja-JP" sz="1100" b="1" dirty="0">
                          <a:solidFill>
                            <a:schemeClr val="bg1"/>
                          </a:solidFill>
                        </a:rPr>
                      </a:br>
                      <a:r>
                        <a:rPr kumimoji="1" lang="ja-JP" altLang="en-US" sz="1100" b="1" dirty="0">
                          <a:solidFill>
                            <a:schemeClr val="bg1"/>
                          </a:solidFill>
                        </a:rPr>
                        <a:t>過去の従事実績・連携実績</a:t>
                      </a:r>
                    </a:p>
                  </a:txBody>
                  <a:tcPr marL="54000" marR="54000">
                    <a:solidFill>
                      <a:schemeClr val="accent6"/>
                    </a:solidFill>
                  </a:tcPr>
                </a:tc>
                <a:extLst>
                  <a:ext uri="{0D108BD9-81ED-4DB2-BD59-A6C34878D82A}">
                    <a16:rowId xmlns:a16="http://schemas.microsoft.com/office/drawing/2014/main" val="2883685313"/>
                  </a:ext>
                </a:extLst>
              </a:tr>
              <a:tr h="196006">
                <a:tc vMerge="1">
                  <a:txBody>
                    <a:bodyPr/>
                    <a:lstStyle/>
                    <a:p>
                      <a:endParaRPr kumimoji="1" lang="ja-JP" altLang="en-US" sz="1100" b="1" dirty="0">
                        <a:solidFill>
                          <a:schemeClr val="bg1"/>
                        </a:solidFill>
                      </a:endParaRPr>
                    </a:p>
                  </a:txBody>
                  <a:tcPr>
                    <a:solidFill>
                      <a:schemeClr val="accent6"/>
                    </a:solidFill>
                  </a:tcPr>
                </a:tc>
                <a:tc vMerge="1">
                  <a:txBody>
                    <a:bodyPr/>
                    <a:lstStyle/>
                    <a:p>
                      <a:endParaRPr kumimoji="1" lang="ja-JP" altLang="en-US" sz="1100" b="1" dirty="0">
                        <a:solidFill>
                          <a:schemeClr val="bg1"/>
                        </a:solidFill>
                      </a:endParaRPr>
                    </a:p>
                  </a:txBody>
                  <a:tcPr>
                    <a:solidFill>
                      <a:schemeClr val="accent6"/>
                    </a:solidFill>
                  </a:tcPr>
                </a:tc>
                <a:tc rowSpan="2">
                  <a:txBody>
                    <a:bodyPr/>
                    <a:lstStyle/>
                    <a:p>
                      <a:pPr algn="l"/>
                      <a:r>
                        <a:rPr kumimoji="1" lang="ja-JP" altLang="en-US" sz="1100" b="1" dirty="0">
                          <a:solidFill>
                            <a:schemeClr val="bg1"/>
                          </a:solidFill>
                        </a:rPr>
                        <a:t>自社で</a:t>
                      </a:r>
                      <a:endParaRPr kumimoji="1" lang="en-US" altLang="ja-JP" sz="1100" b="1" dirty="0">
                        <a:solidFill>
                          <a:schemeClr val="bg1"/>
                        </a:solidFill>
                      </a:endParaRPr>
                    </a:p>
                    <a:p>
                      <a:pPr algn="l"/>
                      <a:r>
                        <a:rPr kumimoji="1" lang="ja-JP" altLang="en-US" sz="1100" b="1" dirty="0">
                          <a:solidFill>
                            <a:schemeClr val="bg1"/>
                          </a:solidFill>
                        </a:rPr>
                        <a:t>実施</a:t>
                      </a:r>
                      <a:endParaRPr kumimoji="1" lang="en-US" altLang="ja-JP" sz="1100" b="1" dirty="0">
                        <a:solidFill>
                          <a:schemeClr val="bg1"/>
                        </a:solidFill>
                      </a:endParaRPr>
                    </a:p>
                    <a:p>
                      <a:pPr algn="l"/>
                      <a:r>
                        <a:rPr kumimoji="1" lang="en-US" altLang="ja-JP" sz="1100" b="1" dirty="0">
                          <a:solidFill>
                            <a:schemeClr val="bg1"/>
                          </a:solidFill>
                        </a:rPr>
                        <a:t>(</a:t>
                      </a:r>
                      <a:r>
                        <a:rPr kumimoji="1" lang="ja-JP" altLang="en-US" sz="1100" b="1" dirty="0">
                          <a:solidFill>
                            <a:schemeClr val="bg1"/>
                          </a:solidFill>
                        </a:rPr>
                        <a:t>内製</a:t>
                      </a:r>
                      <a:r>
                        <a:rPr kumimoji="1" lang="en-US" altLang="ja-JP" sz="1100" b="1" dirty="0">
                          <a:solidFill>
                            <a:schemeClr val="bg1"/>
                          </a:solidFill>
                        </a:rPr>
                        <a:t>)</a:t>
                      </a:r>
                      <a:endParaRPr kumimoji="1" lang="ja-JP" altLang="en-US" sz="1100" b="1" dirty="0">
                        <a:solidFill>
                          <a:schemeClr val="bg1"/>
                        </a:solidFill>
                      </a:endParaRPr>
                    </a:p>
                  </a:txBody>
                  <a:tcPr marL="54000" marR="54000">
                    <a:solidFill>
                      <a:schemeClr val="accent6"/>
                    </a:solidFill>
                  </a:tcPr>
                </a:tc>
                <a:tc gridSpan="4">
                  <a:txBody>
                    <a:bodyPr/>
                    <a:lstStyle/>
                    <a:p>
                      <a:pPr algn="l"/>
                      <a:r>
                        <a:rPr kumimoji="1" lang="ja-JP" altLang="en-US" sz="1100" b="1" dirty="0">
                          <a:solidFill>
                            <a:schemeClr val="bg1"/>
                          </a:solidFill>
                        </a:rPr>
                        <a:t>他社と連携</a:t>
                      </a:r>
                    </a:p>
                  </a:txBody>
                  <a:tcPr marL="54000" marR="54000">
                    <a:solidFill>
                      <a:schemeClr val="accent6"/>
                    </a:solidFill>
                  </a:tcPr>
                </a:tc>
                <a:tc hMerge="1">
                  <a:txBody>
                    <a:bodyPr/>
                    <a:lstStyle/>
                    <a:p>
                      <a:endParaRPr kumimoji="1" lang="ja-JP" altLang="en-US" sz="1100" b="1" dirty="0">
                        <a:solidFill>
                          <a:schemeClr val="bg1"/>
                        </a:solidFill>
                      </a:endParaRPr>
                    </a:p>
                  </a:txBody>
                  <a:tcPr>
                    <a:solidFill>
                      <a:schemeClr val="accent6"/>
                    </a:solidFill>
                  </a:tcPr>
                </a:tc>
                <a:tc hMerge="1">
                  <a:txBody>
                    <a:bodyPr/>
                    <a:lstStyle/>
                    <a:p>
                      <a:endParaRPr kumimoji="1" lang="ja-JP" altLang="en-US"/>
                    </a:p>
                  </a:txBody>
                  <a:tcPr/>
                </a:tc>
                <a:tc hMerge="1">
                  <a:txBody>
                    <a:bodyPr/>
                    <a:lstStyle/>
                    <a:p>
                      <a:endParaRPr kumimoji="1" lang="ja-JP" altLang="en-US" sz="1100" b="1" dirty="0">
                        <a:solidFill>
                          <a:schemeClr val="bg1"/>
                        </a:solidFill>
                      </a:endParaRPr>
                    </a:p>
                  </a:txBody>
                  <a:tcPr>
                    <a:solidFill>
                      <a:schemeClr val="accent6"/>
                    </a:solidFill>
                  </a:tcPr>
                </a:tc>
                <a:tc vMerge="1">
                  <a:txBody>
                    <a:bodyPr/>
                    <a:lstStyle/>
                    <a:p>
                      <a:pPr algn="l"/>
                      <a:endParaRPr kumimoji="1" lang="ja-JP" altLang="en-US" sz="1100" b="1" dirty="0">
                        <a:solidFill>
                          <a:schemeClr val="bg1"/>
                        </a:solidFill>
                      </a:endParaRPr>
                    </a:p>
                  </a:txBody>
                  <a:tcPr marL="54000" marR="54000">
                    <a:solidFill>
                      <a:schemeClr val="accent6"/>
                    </a:solidFill>
                  </a:tcPr>
                </a:tc>
                <a:extLst>
                  <a:ext uri="{0D108BD9-81ED-4DB2-BD59-A6C34878D82A}">
                    <a16:rowId xmlns:a16="http://schemas.microsoft.com/office/drawing/2014/main" val="1239594591"/>
                  </a:ext>
                </a:extLst>
              </a:tr>
              <a:tr h="576489">
                <a:tc vMerge="1">
                  <a:txBody>
                    <a:bodyPr/>
                    <a:lstStyle/>
                    <a:p>
                      <a:endParaRPr kumimoji="1" lang="ja-JP" altLang="en-US" sz="1100" b="1" dirty="0">
                        <a:solidFill>
                          <a:schemeClr val="bg1"/>
                        </a:solidFill>
                      </a:endParaRPr>
                    </a:p>
                  </a:txBody>
                  <a:tcPr>
                    <a:solidFill>
                      <a:schemeClr val="accent6"/>
                    </a:solidFill>
                  </a:tcPr>
                </a:tc>
                <a:tc vMerge="1">
                  <a:txBody>
                    <a:bodyPr/>
                    <a:lstStyle/>
                    <a:p>
                      <a:endParaRPr kumimoji="1" lang="ja-JP" altLang="en-US" sz="1100" b="1" dirty="0">
                        <a:solidFill>
                          <a:schemeClr val="bg1"/>
                        </a:solidFill>
                      </a:endParaRPr>
                    </a:p>
                  </a:txBody>
                  <a:tcPr>
                    <a:solidFill>
                      <a:schemeClr val="accent6"/>
                    </a:solidFill>
                  </a:tcPr>
                </a:tc>
                <a:tc vMerge="1">
                  <a:txBody>
                    <a:bodyPr/>
                    <a:lstStyle/>
                    <a:p>
                      <a:endParaRPr kumimoji="1" lang="ja-JP" altLang="en-US" sz="1100" b="1" dirty="0">
                        <a:solidFill>
                          <a:schemeClr val="bg1"/>
                        </a:solidFill>
                      </a:endParaRPr>
                    </a:p>
                  </a:txBody>
                  <a:tcPr>
                    <a:solidFill>
                      <a:schemeClr val="accent6"/>
                    </a:solidFill>
                  </a:tcPr>
                </a:tc>
                <a:tc>
                  <a:txBody>
                    <a:bodyPr/>
                    <a:lstStyle/>
                    <a:p>
                      <a:pPr algn="l"/>
                      <a:r>
                        <a:rPr kumimoji="1" lang="ja-JP" altLang="en-US" sz="1100" b="1" dirty="0">
                          <a:solidFill>
                            <a:schemeClr val="bg1"/>
                          </a:solidFill>
                        </a:rPr>
                        <a:t>連携予定先の有無</a:t>
                      </a:r>
                    </a:p>
                  </a:txBody>
                  <a:tcPr marL="54000" marR="54000">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rPr>
                        <a:t>連携予定の企業名</a:t>
                      </a:r>
                    </a:p>
                    <a:p>
                      <a:pPr algn="l"/>
                      <a:endParaRPr kumimoji="1" lang="ja-JP" altLang="en-US" sz="1100" b="1" dirty="0">
                        <a:solidFill>
                          <a:schemeClr val="bg1"/>
                        </a:solidFill>
                      </a:endParaRPr>
                    </a:p>
                  </a:txBody>
                  <a:tcPr marL="54000" marR="54000">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rPr>
                        <a:t>連携予定先は県内中小企業か</a:t>
                      </a:r>
                    </a:p>
                  </a:txBody>
                  <a:tcPr marL="54000" marR="54000">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rPr>
                        <a:t>連携候補先とのマッチング希望の</a:t>
                      </a:r>
                      <a:endParaRPr kumimoji="1" lang="en-US" altLang="ja-JP" sz="1100" b="1"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rPr>
                        <a:t>有無</a:t>
                      </a:r>
                    </a:p>
                  </a:txBody>
                  <a:tcPr marL="54000" marR="54000">
                    <a:solidFill>
                      <a:schemeClr val="accent6"/>
                    </a:solidFill>
                  </a:tcPr>
                </a:tc>
                <a:tc vMerge="1">
                  <a:txBody>
                    <a:bodyPr/>
                    <a:lstStyle/>
                    <a:p>
                      <a:pPr algn="l"/>
                      <a:endParaRPr kumimoji="1" lang="ja-JP" altLang="en-US" sz="1100" b="1" dirty="0">
                        <a:solidFill>
                          <a:schemeClr val="bg1"/>
                        </a:solidFill>
                      </a:endParaRPr>
                    </a:p>
                  </a:txBody>
                  <a:tcPr marL="54000" marR="54000">
                    <a:solidFill>
                      <a:schemeClr val="accent6"/>
                    </a:solidFill>
                  </a:tcPr>
                </a:tc>
                <a:extLst>
                  <a:ext uri="{0D108BD9-81ED-4DB2-BD59-A6C34878D82A}">
                    <a16:rowId xmlns:a16="http://schemas.microsoft.com/office/drawing/2014/main" val="4007150419"/>
                  </a:ext>
                </a:extLst>
              </a:tr>
              <a:tr h="449662">
                <a:tc>
                  <a:txBody>
                    <a:bodyPr/>
                    <a:lstStyle/>
                    <a:p>
                      <a:r>
                        <a:rPr kumimoji="1" lang="ja-JP" altLang="en-US" sz="1100" dirty="0">
                          <a:solidFill>
                            <a:srgbClr val="FF0000"/>
                          </a:solidFill>
                        </a:rPr>
                        <a:t>試作開発</a:t>
                      </a:r>
                    </a:p>
                  </a:txBody>
                  <a:tcPr/>
                </a:tc>
                <a:tc>
                  <a:txBody>
                    <a:bodyPr/>
                    <a:lstStyle/>
                    <a:p>
                      <a:r>
                        <a:rPr kumimoji="1" lang="ja-JP" altLang="en-US" sz="1100" dirty="0">
                          <a:solidFill>
                            <a:srgbClr val="FF0000"/>
                          </a:solidFill>
                        </a:rPr>
                        <a:t>事業化前</a:t>
                      </a:r>
                      <a:endParaRPr kumimoji="1" lang="en-US" altLang="ja-JP" sz="1100" dirty="0">
                        <a:solidFill>
                          <a:srgbClr val="FF0000"/>
                        </a:solidFill>
                      </a:endParaRPr>
                    </a:p>
                    <a:p>
                      <a:r>
                        <a:rPr kumimoji="1" lang="en-US" altLang="ja-JP" sz="1100" dirty="0">
                          <a:solidFill>
                            <a:srgbClr val="FF0000"/>
                          </a:solidFill>
                        </a:rPr>
                        <a:t>26.8</a:t>
                      </a:r>
                      <a:r>
                        <a:rPr kumimoji="1" lang="ja-JP" altLang="en-US" sz="1100" dirty="0">
                          <a:solidFill>
                            <a:srgbClr val="FF0000"/>
                          </a:solidFill>
                        </a:rPr>
                        <a:t>～</a:t>
                      </a:r>
                      <a:r>
                        <a:rPr kumimoji="1" lang="en-US" altLang="ja-JP" sz="1100" dirty="0">
                          <a:solidFill>
                            <a:srgbClr val="FF0000"/>
                          </a:solidFill>
                        </a:rPr>
                        <a:t>26.12</a:t>
                      </a:r>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endParaRPr kumimoji="1" lang="ja-JP" altLang="en-US" sz="1100" dirty="0">
                        <a:solidFill>
                          <a:srgbClr val="FF0000"/>
                        </a:solidFill>
                      </a:endParaRPr>
                    </a:p>
                  </a:txBody>
                  <a:tcPr/>
                </a:tc>
                <a:tc>
                  <a:txBody>
                    <a:bodyPr/>
                    <a:lstStyle/>
                    <a:p>
                      <a:endParaRPr kumimoji="1" lang="ja-JP" altLang="en-US" sz="1100" dirty="0">
                        <a:solidFill>
                          <a:srgbClr val="FF0000"/>
                        </a:solidFill>
                      </a:endParaRPr>
                    </a:p>
                  </a:txBody>
                  <a:tcPr/>
                </a:tc>
                <a:tc>
                  <a:txBody>
                    <a:bodyPr/>
                    <a:lstStyle/>
                    <a:p>
                      <a:endParaRPr kumimoji="1" lang="ja-JP" altLang="en-US" sz="1100" dirty="0">
                        <a:solidFill>
                          <a:srgbClr val="FF0000"/>
                        </a:solidFill>
                      </a:endParaRPr>
                    </a:p>
                  </a:txBody>
                  <a:tcPr/>
                </a:tc>
                <a:tc>
                  <a:txBody>
                    <a:bodyPr/>
                    <a:lstStyle/>
                    <a:p>
                      <a:endParaRPr kumimoji="1" lang="ja-JP" altLang="en-US" sz="1100" dirty="0">
                        <a:solidFill>
                          <a:srgbClr val="FF0000"/>
                        </a:solidFill>
                      </a:endParaRPr>
                    </a:p>
                  </a:txBody>
                  <a:tcPr/>
                </a:tc>
                <a:tc>
                  <a:txBody>
                    <a:bodyPr/>
                    <a:lstStyle/>
                    <a:p>
                      <a:r>
                        <a:rPr kumimoji="1" lang="en-US" altLang="ja-JP" sz="900" dirty="0">
                          <a:solidFill>
                            <a:srgbClr val="FF0000"/>
                          </a:solidFill>
                        </a:rPr>
                        <a:t>XX</a:t>
                      </a:r>
                      <a:r>
                        <a:rPr kumimoji="1" lang="ja-JP" altLang="en-US" sz="900" dirty="0">
                          <a:solidFill>
                            <a:srgbClr val="FF0000"/>
                          </a:solidFill>
                        </a:rPr>
                        <a:t>機能の精度向上を目的とした</a:t>
                      </a:r>
                      <a:r>
                        <a:rPr kumimoji="1" lang="en-US" altLang="ja-JP" sz="900" dirty="0">
                          <a:solidFill>
                            <a:srgbClr val="FF0000"/>
                          </a:solidFill>
                        </a:rPr>
                        <a:t>XX</a:t>
                      </a:r>
                      <a:r>
                        <a:rPr kumimoji="1" lang="ja-JP" altLang="en-US" sz="900" dirty="0">
                          <a:solidFill>
                            <a:srgbClr val="FF0000"/>
                          </a:solidFill>
                        </a:rPr>
                        <a:t>のシステムの開発。類似の開発に従事した実績のある社内</a:t>
                      </a:r>
                      <a:r>
                        <a:rPr kumimoji="1" lang="en-US" altLang="ja-JP" sz="900" dirty="0">
                          <a:solidFill>
                            <a:srgbClr val="FF0000"/>
                          </a:solidFill>
                        </a:rPr>
                        <a:t>X</a:t>
                      </a:r>
                      <a:r>
                        <a:rPr kumimoji="1" lang="ja-JP" altLang="en-US" sz="900" dirty="0">
                          <a:solidFill>
                            <a:srgbClr val="FF0000"/>
                          </a:solidFill>
                        </a:rPr>
                        <a:t>名が開発を担当</a:t>
                      </a:r>
                    </a:p>
                  </a:txBody>
                  <a:tcPr/>
                </a:tc>
                <a:extLst>
                  <a:ext uri="{0D108BD9-81ED-4DB2-BD59-A6C34878D82A}">
                    <a16:rowId xmlns:a16="http://schemas.microsoft.com/office/drawing/2014/main" val="3321743871"/>
                  </a:ext>
                </a:extLst>
              </a:tr>
              <a:tr h="576489">
                <a:tc>
                  <a:txBody>
                    <a:bodyPr/>
                    <a:lstStyle/>
                    <a:p>
                      <a:r>
                        <a:rPr kumimoji="1" lang="ja-JP" altLang="en-US" sz="1100" dirty="0">
                          <a:solidFill>
                            <a:srgbClr val="FF0000"/>
                          </a:solidFill>
                        </a:rPr>
                        <a:t>試作開発</a:t>
                      </a:r>
                    </a:p>
                  </a:txBody>
                  <a:tcPr/>
                </a:tc>
                <a:tc>
                  <a:txBody>
                    <a:bodyPr/>
                    <a:lstStyle/>
                    <a:p>
                      <a:r>
                        <a:rPr kumimoji="1" lang="ja-JP" altLang="en-US" sz="1100" dirty="0">
                          <a:solidFill>
                            <a:srgbClr val="FF0000"/>
                          </a:solidFill>
                        </a:rPr>
                        <a:t>事業化前</a:t>
                      </a:r>
                      <a:endParaRPr kumimoji="1" lang="en-US" altLang="ja-JP" sz="1100" dirty="0">
                        <a:solidFill>
                          <a:srgbClr val="FF0000"/>
                        </a:solidFill>
                      </a:endParaRPr>
                    </a:p>
                    <a:p>
                      <a:r>
                        <a:rPr kumimoji="1" lang="en-US" altLang="ja-JP" sz="1100" dirty="0">
                          <a:solidFill>
                            <a:srgbClr val="FF0000"/>
                          </a:solidFill>
                        </a:rPr>
                        <a:t>26.7</a:t>
                      </a:r>
                      <a:r>
                        <a:rPr kumimoji="1" lang="ja-JP" altLang="en-US" sz="1100" dirty="0">
                          <a:solidFill>
                            <a:srgbClr val="FF0000"/>
                          </a:solidFill>
                        </a:rPr>
                        <a:t>～</a:t>
                      </a:r>
                      <a:endParaRPr kumimoji="1" lang="en-US" altLang="ja-JP" sz="1100" dirty="0">
                        <a:solidFill>
                          <a:srgbClr val="FF0000"/>
                        </a:solidFill>
                      </a:endParaRPr>
                    </a:p>
                    <a:p>
                      <a:r>
                        <a:rPr kumimoji="1" lang="en-US" altLang="ja-JP" sz="1100" dirty="0">
                          <a:solidFill>
                            <a:srgbClr val="FF0000"/>
                          </a:solidFill>
                        </a:rPr>
                        <a:t>26.12</a:t>
                      </a:r>
                      <a:endParaRPr kumimoji="1" lang="ja-JP" altLang="en-US" sz="1100" dirty="0">
                        <a:solidFill>
                          <a:srgbClr val="FF0000"/>
                        </a:solidFill>
                      </a:endParaRP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en-US" altLang="ja-JP" sz="1100" dirty="0">
                          <a:solidFill>
                            <a:srgbClr val="FF0000"/>
                          </a:solidFill>
                        </a:rPr>
                        <a:t>XX</a:t>
                      </a:r>
                      <a:r>
                        <a:rPr kumimoji="1" lang="ja-JP" altLang="en-US" sz="1100" dirty="0">
                          <a:solidFill>
                            <a:srgbClr val="FF0000"/>
                          </a:solidFill>
                        </a:rPr>
                        <a:t>株式会社</a:t>
                      </a:r>
                    </a:p>
                  </a:txBody>
                  <a:tcPr/>
                </a:tc>
                <a:tc>
                  <a:txBody>
                    <a:bodyPr/>
                    <a:lstStyle/>
                    <a:p>
                      <a:r>
                        <a:rPr kumimoji="1" lang="ja-JP" altLang="en-US" sz="1100" dirty="0">
                          <a:solidFill>
                            <a:srgbClr val="FF0000"/>
                          </a:solidFill>
                        </a:rPr>
                        <a:t>○</a:t>
                      </a:r>
                    </a:p>
                  </a:txBody>
                  <a:tcPr/>
                </a:tc>
                <a:tc>
                  <a:txBody>
                    <a:bodyPr/>
                    <a:lstStyle/>
                    <a:p>
                      <a:endParaRPr kumimoji="1" lang="ja-JP" altLang="en-US" sz="1100" dirty="0">
                        <a:solidFill>
                          <a:srgbClr val="FF0000"/>
                        </a:solidFill>
                      </a:endParaRPr>
                    </a:p>
                  </a:txBody>
                  <a:tcPr/>
                </a:tc>
                <a:tc>
                  <a:txBody>
                    <a:bodyPr/>
                    <a:lstStyle/>
                    <a:p>
                      <a:r>
                        <a:rPr kumimoji="1" lang="en-US" altLang="ja-JP" sz="900" dirty="0">
                          <a:solidFill>
                            <a:srgbClr val="FF0000"/>
                          </a:solidFill>
                        </a:rPr>
                        <a:t>XX</a:t>
                      </a:r>
                      <a:r>
                        <a:rPr kumimoji="1" lang="ja-JP" altLang="en-US" sz="900" dirty="0">
                          <a:solidFill>
                            <a:srgbClr val="FF0000"/>
                          </a:solidFill>
                        </a:rPr>
                        <a:t>の制御を行う部品の試作開発を神奈川県内に生産工場を構える企業に委託予定。過去にも同社とは取引があり、精度の高い加工技術を有することから委託を予定。</a:t>
                      </a:r>
                    </a:p>
                  </a:txBody>
                  <a:tcPr/>
                </a:tc>
                <a:extLst>
                  <a:ext uri="{0D108BD9-81ED-4DB2-BD59-A6C34878D82A}">
                    <a16:rowId xmlns:a16="http://schemas.microsoft.com/office/drawing/2014/main" val="1692621634"/>
                  </a:ext>
                </a:extLst>
              </a:tr>
              <a:tr h="449662">
                <a:tc>
                  <a:txBody>
                    <a:bodyPr/>
                    <a:lstStyle/>
                    <a:p>
                      <a:r>
                        <a:rPr kumimoji="1" lang="ja-JP" altLang="en-US" sz="1100" dirty="0">
                          <a:solidFill>
                            <a:srgbClr val="FF0000"/>
                          </a:solidFill>
                        </a:rPr>
                        <a:t>量産</a:t>
                      </a:r>
                    </a:p>
                  </a:txBody>
                  <a:tcPr/>
                </a:tc>
                <a:tc>
                  <a:txBody>
                    <a:bodyPr/>
                    <a:lstStyle/>
                    <a:p>
                      <a:r>
                        <a:rPr kumimoji="1" lang="ja-JP" altLang="en-US" sz="1100" dirty="0">
                          <a:solidFill>
                            <a:srgbClr val="FF0000"/>
                          </a:solidFill>
                        </a:rPr>
                        <a:t>事業化前</a:t>
                      </a:r>
                      <a:endParaRPr kumimoji="1" lang="en-US" altLang="ja-JP" sz="1100" dirty="0">
                        <a:solidFill>
                          <a:srgbClr val="FF0000"/>
                        </a:solidFill>
                      </a:endParaRPr>
                    </a:p>
                    <a:p>
                      <a:r>
                        <a:rPr kumimoji="1" lang="en-US" altLang="ja-JP" sz="1100" dirty="0">
                          <a:solidFill>
                            <a:srgbClr val="FF0000"/>
                          </a:solidFill>
                        </a:rPr>
                        <a:t>27.11</a:t>
                      </a:r>
                      <a:r>
                        <a:rPr kumimoji="1" lang="ja-JP" altLang="en-US" sz="1100" dirty="0">
                          <a:solidFill>
                            <a:srgbClr val="FF0000"/>
                          </a:solidFill>
                        </a:rPr>
                        <a:t>～</a:t>
                      </a:r>
                      <a:endParaRPr kumimoji="1" lang="en-US" altLang="ja-JP" sz="1100" dirty="0">
                        <a:solidFill>
                          <a:srgbClr val="FF0000"/>
                        </a:solidFill>
                      </a:endParaRPr>
                    </a:p>
                    <a:p>
                      <a:r>
                        <a:rPr kumimoji="1" lang="en-US" altLang="ja-JP" sz="1100" dirty="0">
                          <a:solidFill>
                            <a:srgbClr val="FF0000"/>
                          </a:solidFill>
                        </a:rPr>
                        <a:t>28.3</a:t>
                      </a:r>
                      <a:endParaRPr kumimoji="1" lang="ja-JP" altLang="en-US" sz="1100" dirty="0">
                        <a:solidFill>
                          <a:srgbClr val="FF0000"/>
                        </a:solidFill>
                      </a:endParaRP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ja-JP" altLang="en-US" sz="1100" dirty="0">
                          <a:solidFill>
                            <a:srgbClr val="FF0000"/>
                          </a:solidFill>
                        </a:rPr>
                        <a:t>（未定。</a:t>
                      </a:r>
                      <a:br>
                        <a:rPr kumimoji="1" lang="en-US" altLang="ja-JP" sz="1100" dirty="0">
                          <a:solidFill>
                            <a:srgbClr val="FF0000"/>
                          </a:solidFill>
                        </a:rPr>
                      </a:br>
                      <a:r>
                        <a:rPr kumimoji="1" lang="en-US" altLang="ja-JP" sz="1100" dirty="0">
                          <a:solidFill>
                            <a:srgbClr val="FF0000"/>
                          </a:solidFill>
                        </a:rPr>
                        <a:t>1</a:t>
                      </a:r>
                      <a:r>
                        <a:rPr kumimoji="1" lang="ja-JP" altLang="en-US" sz="1100" dirty="0">
                          <a:solidFill>
                            <a:srgbClr val="FF0000"/>
                          </a:solidFill>
                        </a:rPr>
                        <a:t>社に委託予定）</a:t>
                      </a: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ja-JP" altLang="en-US" sz="900" dirty="0">
                          <a:solidFill>
                            <a:srgbClr val="FF0000"/>
                          </a:solidFill>
                        </a:rPr>
                        <a:t>当社では過去に量産を手掛けたことはなく、可能であれば、神奈川県のサポートを得て県内で適切な協力パートナーを探したい。</a:t>
                      </a:r>
                    </a:p>
                  </a:txBody>
                  <a:tcPr/>
                </a:tc>
                <a:extLst>
                  <a:ext uri="{0D108BD9-81ED-4DB2-BD59-A6C34878D82A}">
                    <a16:rowId xmlns:a16="http://schemas.microsoft.com/office/drawing/2014/main" val="3959427082"/>
                  </a:ext>
                </a:extLst>
              </a:tr>
              <a:tr h="322834">
                <a:tc>
                  <a:txBody>
                    <a:bodyPr/>
                    <a:lstStyle/>
                    <a:p>
                      <a:r>
                        <a:rPr kumimoji="1" lang="ja-JP" altLang="en-US" sz="1100" dirty="0">
                          <a:solidFill>
                            <a:srgbClr val="FF0000"/>
                          </a:solidFill>
                        </a:rPr>
                        <a:t>販売</a:t>
                      </a:r>
                    </a:p>
                  </a:txBody>
                  <a:tcPr/>
                </a:tc>
                <a:tc>
                  <a:txBody>
                    <a:bodyPr/>
                    <a:lstStyle/>
                    <a:p>
                      <a:r>
                        <a:rPr kumimoji="1" lang="ja-JP" altLang="en-US" sz="1100" dirty="0">
                          <a:solidFill>
                            <a:srgbClr val="FF0000"/>
                          </a:solidFill>
                        </a:rPr>
                        <a:t>事業化後</a:t>
                      </a:r>
                      <a:endParaRPr kumimoji="1" lang="en-US" altLang="ja-JP" sz="1100" dirty="0">
                        <a:solidFill>
                          <a:srgbClr val="FF0000"/>
                        </a:solidFill>
                      </a:endParaRPr>
                    </a:p>
                    <a:p>
                      <a:r>
                        <a:rPr kumimoji="1" lang="en-US" altLang="ja-JP" sz="1100" dirty="0">
                          <a:solidFill>
                            <a:srgbClr val="FF0000"/>
                          </a:solidFill>
                        </a:rPr>
                        <a:t>28.7</a:t>
                      </a:r>
                      <a:r>
                        <a:rPr kumimoji="1" lang="ja-JP" altLang="en-US" sz="1100" dirty="0">
                          <a:solidFill>
                            <a:srgbClr val="FF0000"/>
                          </a:solidFill>
                        </a:rPr>
                        <a:t>～</a:t>
                      </a: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en-US" altLang="ja-JP" sz="1100" dirty="0">
                          <a:solidFill>
                            <a:srgbClr val="FF0000"/>
                          </a:solidFill>
                        </a:rPr>
                        <a:t>XX</a:t>
                      </a:r>
                      <a:r>
                        <a:rPr kumimoji="1" lang="ja-JP" altLang="en-US" sz="1100" dirty="0">
                          <a:solidFill>
                            <a:srgbClr val="FF0000"/>
                          </a:solidFill>
                        </a:rPr>
                        <a:t>株式会社</a:t>
                      </a:r>
                      <a:endParaRPr kumimoji="1" lang="en-US" altLang="ja-JP" sz="1100" dirty="0">
                        <a:solidFill>
                          <a:srgbClr val="FF0000"/>
                        </a:solidFill>
                      </a:endParaRPr>
                    </a:p>
                    <a:p>
                      <a:r>
                        <a:rPr kumimoji="1" lang="en-US" altLang="ja-JP" sz="1100" dirty="0">
                          <a:solidFill>
                            <a:srgbClr val="FF0000"/>
                          </a:solidFill>
                        </a:rPr>
                        <a:t>XX</a:t>
                      </a:r>
                      <a:r>
                        <a:rPr kumimoji="1" lang="ja-JP" altLang="en-US" sz="1100" dirty="0">
                          <a:solidFill>
                            <a:srgbClr val="FF0000"/>
                          </a:solidFill>
                        </a:rPr>
                        <a:t>株式会社</a:t>
                      </a: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ja-JP" altLang="en-US" sz="900" dirty="0">
                          <a:solidFill>
                            <a:srgbClr val="FF0000"/>
                          </a:solidFill>
                        </a:rPr>
                        <a:t>既存事業で取引実績を有する</a:t>
                      </a:r>
                      <a:r>
                        <a:rPr kumimoji="1" lang="en-US" altLang="ja-JP" sz="900" dirty="0">
                          <a:solidFill>
                            <a:srgbClr val="FF0000"/>
                          </a:solidFill>
                        </a:rPr>
                        <a:t>2</a:t>
                      </a:r>
                      <a:r>
                        <a:rPr kumimoji="1" lang="ja-JP" altLang="en-US" sz="900" dirty="0">
                          <a:solidFill>
                            <a:srgbClr val="FF0000"/>
                          </a:solidFill>
                        </a:rPr>
                        <a:t>社に委託予定。ただし、関東エリアの営業を強化するため、神奈川県のサポートを得て県内で適切な協力パートナーを探したい。</a:t>
                      </a:r>
                    </a:p>
                  </a:txBody>
                  <a:tcPr/>
                </a:tc>
                <a:extLst>
                  <a:ext uri="{0D108BD9-81ED-4DB2-BD59-A6C34878D82A}">
                    <a16:rowId xmlns:a16="http://schemas.microsoft.com/office/drawing/2014/main" val="1400494293"/>
                  </a:ext>
                </a:extLst>
              </a:tr>
              <a:tr h="322834">
                <a:tc>
                  <a:txBody>
                    <a:bodyPr/>
                    <a:lstStyle/>
                    <a:p>
                      <a:r>
                        <a:rPr kumimoji="1" lang="ja-JP" altLang="en-US" sz="1100" dirty="0">
                          <a:solidFill>
                            <a:srgbClr val="FF0000"/>
                          </a:solidFill>
                        </a:rPr>
                        <a:t>カスタマー</a:t>
                      </a:r>
                      <a:br>
                        <a:rPr kumimoji="1" lang="en-US" altLang="ja-JP" sz="1100" dirty="0">
                          <a:solidFill>
                            <a:srgbClr val="FF0000"/>
                          </a:solidFill>
                        </a:rPr>
                      </a:br>
                      <a:r>
                        <a:rPr kumimoji="1" lang="ja-JP" altLang="en-US" sz="1100" dirty="0">
                          <a:solidFill>
                            <a:srgbClr val="FF0000"/>
                          </a:solidFill>
                        </a:rPr>
                        <a:t>サポート</a:t>
                      </a:r>
                    </a:p>
                  </a:txBody>
                  <a:tcPr/>
                </a:tc>
                <a:tc>
                  <a:txBody>
                    <a:bodyPr/>
                    <a:lstStyle/>
                    <a:p>
                      <a:r>
                        <a:rPr kumimoji="1" lang="ja-JP" altLang="en-US" sz="1100" dirty="0">
                          <a:solidFill>
                            <a:srgbClr val="FF0000"/>
                          </a:solidFill>
                        </a:rPr>
                        <a:t>事業化後</a:t>
                      </a:r>
                      <a:endParaRPr kumimoji="1" lang="en-US" altLang="ja-JP" sz="1100" dirty="0">
                        <a:solidFill>
                          <a:srgbClr val="FF0000"/>
                        </a:solidFill>
                      </a:endParaRPr>
                    </a:p>
                    <a:p>
                      <a:r>
                        <a:rPr kumimoji="1" lang="en-US" altLang="ja-JP" sz="1100" dirty="0">
                          <a:solidFill>
                            <a:srgbClr val="FF0000"/>
                          </a:solidFill>
                        </a:rPr>
                        <a:t>28.7</a:t>
                      </a:r>
                      <a:r>
                        <a:rPr kumimoji="1" lang="ja-JP" altLang="en-US" sz="1100" dirty="0">
                          <a:solidFill>
                            <a:srgbClr val="FF0000"/>
                          </a:solidFill>
                        </a:rPr>
                        <a:t>～</a:t>
                      </a: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ja-JP" altLang="en-US" sz="1100" dirty="0">
                          <a:solidFill>
                            <a:srgbClr val="FF0000"/>
                          </a:solidFill>
                        </a:rPr>
                        <a:t>（未定。国内</a:t>
                      </a:r>
                      <a:r>
                        <a:rPr kumimoji="1" lang="en-US" altLang="ja-JP" sz="1100" dirty="0">
                          <a:solidFill>
                            <a:srgbClr val="FF0000"/>
                          </a:solidFill>
                        </a:rPr>
                        <a:t>10</a:t>
                      </a:r>
                      <a:r>
                        <a:rPr kumimoji="1" lang="ja-JP" altLang="en-US" sz="1100" dirty="0">
                          <a:solidFill>
                            <a:srgbClr val="FF0000"/>
                          </a:solidFill>
                        </a:rPr>
                        <a:t>エリア毎に各</a:t>
                      </a:r>
                      <a:r>
                        <a:rPr kumimoji="1" lang="en-US" altLang="ja-JP" sz="1100" dirty="0">
                          <a:solidFill>
                            <a:srgbClr val="FF0000"/>
                          </a:solidFill>
                        </a:rPr>
                        <a:t>1</a:t>
                      </a:r>
                      <a:r>
                        <a:rPr kumimoji="1" lang="ja-JP" altLang="en-US" sz="1100" dirty="0">
                          <a:solidFill>
                            <a:srgbClr val="FF0000"/>
                          </a:solidFill>
                        </a:rPr>
                        <a:t>社委託予定）</a:t>
                      </a: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ja-JP" altLang="en-US" sz="900" dirty="0">
                          <a:solidFill>
                            <a:srgbClr val="FF0000"/>
                          </a:solidFill>
                        </a:rPr>
                        <a:t>修理やアフターサポートの委託先として、国内で</a:t>
                      </a:r>
                      <a:r>
                        <a:rPr kumimoji="1" lang="en-US" altLang="ja-JP" sz="900" dirty="0">
                          <a:solidFill>
                            <a:srgbClr val="FF0000"/>
                          </a:solidFill>
                        </a:rPr>
                        <a:t>10</a:t>
                      </a:r>
                      <a:r>
                        <a:rPr kumimoji="1" lang="ja-JP" altLang="en-US" sz="900" dirty="0">
                          <a:solidFill>
                            <a:srgbClr val="FF0000"/>
                          </a:solidFill>
                        </a:rPr>
                        <a:t>社をパートナー企業を確保したいが、現時点では未定。関東南部エリアを担当できる委託先を神奈川県のサポートを得て探したい。</a:t>
                      </a:r>
                    </a:p>
                  </a:txBody>
                  <a:tcPr/>
                </a:tc>
                <a:extLst>
                  <a:ext uri="{0D108BD9-81ED-4DB2-BD59-A6C34878D82A}">
                    <a16:rowId xmlns:a16="http://schemas.microsoft.com/office/drawing/2014/main" val="4192356554"/>
                  </a:ext>
                </a:extLst>
              </a:tr>
              <a:tr h="576489">
                <a:tc>
                  <a:txBody>
                    <a:bodyPr/>
                    <a:lstStyle/>
                    <a:p>
                      <a:r>
                        <a:rPr kumimoji="1" lang="ja-JP" altLang="en-US" sz="1100" dirty="0">
                          <a:solidFill>
                            <a:srgbClr val="FF0000"/>
                          </a:solidFill>
                        </a:rPr>
                        <a:t>改良開発</a:t>
                      </a:r>
                      <a:endParaRPr kumimoji="1" lang="en-US" altLang="ja-JP" sz="1100" dirty="0">
                        <a:solidFill>
                          <a:srgbClr val="FF0000"/>
                        </a:solidFill>
                      </a:endParaRPr>
                    </a:p>
                    <a:p>
                      <a:r>
                        <a:rPr kumimoji="1" lang="ja-JP" altLang="en-US" sz="1100" dirty="0">
                          <a:solidFill>
                            <a:srgbClr val="FF0000"/>
                          </a:solidFill>
                        </a:rPr>
                        <a:t>（機能のバージョンアップ）</a:t>
                      </a:r>
                    </a:p>
                  </a:txBody>
                  <a:tcPr/>
                </a:tc>
                <a:tc>
                  <a:txBody>
                    <a:bodyPr/>
                    <a:lstStyle/>
                    <a:p>
                      <a:r>
                        <a:rPr kumimoji="1" lang="ja-JP" altLang="en-US" sz="1100" dirty="0">
                          <a:solidFill>
                            <a:srgbClr val="FF0000"/>
                          </a:solidFill>
                        </a:rPr>
                        <a:t>事業化後</a:t>
                      </a:r>
                      <a:endParaRPr kumimoji="1" lang="en-US" altLang="ja-JP" sz="1100" dirty="0">
                        <a:solidFill>
                          <a:srgbClr val="FF0000"/>
                        </a:solidFill>
                      </a:endParaRPr>
                    </a:p>
                    <a:p>
                      <a:r>
                        <a:rPr kumimoji="1" lang="en-US" altLang="ja-JP" sz="1100" dirty="0">
                          <a:solidFill>
                            <a:srgbClr val="FF0000"/>
                          </a:solidFill>
                        </a:rPr>
                        <a:t>28.12</a:t>
                      </a:r>
                      <a:r>
                        <a:rPr kumimoji="1" lang="ja-JP" altLang="en-US" sz="1100" dirty="0">
                          <a:solidFill>
                            <a:srgbClr val="FF0000"/>
                          </a:solidFill>
                        </a:rPr>
                        <a:t>～</a:t>
                      </a:r>
                      <a:endParaRPr kumimoji="1" lang="en-US" altLang="ja-JP" sz="1100" dirty="0">
                        <a:solidFill>
                          <a:srgbClr val="FF0000"/>
                        </a:solidFill>
                      </a:endParaRPr>
                    </a:p>
                    <a:p>
                      <a:r>
                        <a:rPr kumimoji="1" lang="en-US" altLang="ja-JP" sz="1100" dirty="0">
                          <a:solidFill>
                            <a:srgbClr val="FF0000"/>
                          </a:solidFill>
                        </a:rPr>
                        <a:t>29.2</a:t>
                      </a:r>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endParaRPr kumimoji="1" lang="ja-JP" altLang="en-US" sz="1100" dirty="0">
                        <a:solidFill>
                          <a:srgbClr val="FF0000"/>
                        </a:solidFill>
                      </a:endParaRPr>
                    </a:p>
                  </a:txBody>
                  <a:tcPr/>
                </a:tc>
                <a:tc>
                  <a:txBody>
                    <a:bodyPr/>
                    <a:lstStyle/>
                    <a:p>
                      <a:endParaRPr kumimoji="1" lang="ja-JP" altLang="en-US" sz="1100" dirty="0">
                        <a:solidFill>
                          <a:srgbClr val="FF0000"/>
                        </a:solidFill>
                      </a:endParaRPr>
                    </a:p>
                  </a:txBody>
                  <a:tcPr/>
                </a:tc>
                <a:tc>
                  <a:txBody>
                    <a:bodyPr/>
                    <a:lstStyle/>
                    <a:p>
                      <a:endParaRPr kumimoji="1" lang="ja-JP" altLang="en-US" sz="1100" dirty="0">
                        <a:solidFill>
                          <a:srgbClr val="FF0000"/>
                        </a:solidFill>
                      </a:endParaRPr>
                    </a:p>
                  </a:txBody>
                  <a:tcPr/>
                </a:tc>
                <a:tc>
                  <a:txBody>
                    <a:bodyPr/>
                    <a:lstStyle/>
                    <a:p>
                      <a:endParaRPr kumimoji="1" lang="ja-JP" altLang="en-US" sz="1100" dirty="0">
                        <a:solidFill>
                          <a:srgbClr val="FF0000"/>
                        </a:solidFill>
                      </a:endParaRPr>
                    </a:p>
                  </a:txBody>
                  <a:tcPr/>
                </a:tc>
                <a:tc>
                  <a:txBody>
                    <a:bodyPr/>
                    <a:lstStyle/>
                    <a:p>
                      <a:r>
                        <a:rPr kumimoji="1" lang="ja-JP" altLang="en-US" sz="900" dirty="0">
                          <a:solidFill>
                            <a:srgbClr val="FF0000"/>
                          </a:solidFill>
                        </a:rPr>
                        <a:t>ローンチ後に後回しすることにした追加機能の開発のうち、販売開始後のユーザーの反応を踏まえ、優先順位を精査し追加開発を社内</a:t>
                      </a:r>
                      <a:r>
                        <a:rPr kumimoji="1" lang="en-US" altLang="ja-JP" sz="900" dirty="0">
                          <a:solidFill>
                            <a:srgbClr val="FF0000"/>
                          </a:solidFill>
                        </a:rPr>
                        <a:t>XX</a:t>
                      </a:r>
                      <a:r>
                        <a:rPr kumimoji="1" lang="ja-JP" altLang="en-US" sz="900" dirty="0">
                          <a:solidFill>
                            <a:srgbClr val="FF0000"/>
                          </a:solidFill>
                        </a:rPr>
                        <a:t>開発部で対応予定</a:t>
                      </a:r>
                    </a:p>
                  </a:txBody>
                  <a:tcPr/>
                </a:tc>
                <a:extLst>
                  <a:ext uri="{0D108BD9-81ED-4DB2-BD59-A6C34878D82A}">
                    <a16:rowId xmlns:a16="http://schemas.microsoft.com/office/drawing/2014/main" val="2805363216"/>
                  </a:ext>
                </a:extLst>
              </a:tr>
            </a:tbl>
          </a:graphicData>
        </a:graphic>
      </p:graphicFrame>
      <p:sp>
        <p:nvSpPr>
          <p:cNvPr id="3" name="正方形/長方形 2">
            <a:extLst>
              <a:ext uri="{FF2B5EF4-FFF2-40B4-BE49-F238E27FC236}">
                <a16:creationId xmlns:a16="http://schemas.microsoft.com/office/drawing/2014/main" id="{3F66DACB-DD71-1081-67A0-FFEBCAEB6FF9}"/>
              </a:ext>
            </a:extLst>
          </p:cNvPr>
          <p:cNvSpPr/>
          <p:nvPr/>
        </p:nvSpPr>
        <p:spPr bwMode="auto">
          <a:xfrm>
            <a:off x="7885471" y="186813"/>
            <a:ext cx="1604604"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】4</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実現可能性</a:t>
            </a:r>
          </a:p>
        </p:txBody>
      </p:sp>
    </p:spTree>
    <p:extLst>
      <p:ext uri="{BB962C8B-B14F-4D97-AF65-F5344CB8AC3E}">
        <p14:creationId xmlns:p14="http://schemas.microsoft.com/office/powerpoint/2010/main" val="37569101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latin typeface="Arial" panose="020B0604020202020204" pitchFamily="34" charset="0"/>
                <a:ea typeface="ＭＳ Ｐゴシック" panose="020B0600070205080204" pitchFamily="50" charset="-128"/>
              </a:rPr>
              <a:t>5-1</a:t>
            </a:r>
            <a:r>
              <a:rPr lang="ja-JP" altLang="en-US" dirty="0">
                <a:latin typeface="Arial" panose="020B0604020202020204" pitchFamily="34" charset="0"/>
                <a:ea typeface="ＭＳ Ｐゴシック" panose="020B0600070205080204" pitchFamily="50" charset="-128"/>
              </a:rPr>
              <a:t>：県内ロボット産業への波及効果、ロボット利活用社会の推進への貢献</a:t>
            </a:r>
            <a:endParaRPr lang="en-US" altLang="ja-JP" dirty="0">
              <a:latin typeface="Arial" panose="020B0604020202020204" pitchFamily="34" charset="0"/>
              <a:ea typeface="ＭＳ Ｐゴシック" panose="020B0600070205080204" pitchFamily="50" charset="-128"/>
            </a:endParaRPr>
          </a:p>
        </p:txBody>
      </p:sp>
      <p:graphicFrame>
        <p:nvGraphicFramePr>
          <p:cNvPr id="4" name="表 6">
            <a:extLst>
              <a:ext uri="{FF2B5EF4-FFF2-40B4-BE49-F238E27FC236}">
                <a16:creationId xmlns:a16="http://schemas.microsoft.com/office/drawing/2014/main" id="{A57B5ECD-5085-E4B9-1EDC-642BCA991902}"/>
              </a:ext>
            </a:extLst>
          </p:cNvPr>
          <p:cNvGraphicFramePr>
            <a:graphicFrameLocks noGrp="1"/>
          </p:cNvGraphicFramePr>
          <p:nvPr>
            <p:extLst>
              <p:ext uri="{D42A27DB-BD31-4B8C-83A1-F6EECF244321}">
                <p14:modId xmlns:p14="http://schemas.microsoft.com/office/powerpoint/2010/main" val="1246303266"/>
              </p:ext>
            </p:extLst>
          </p:nvPr>
        </p:nvGraphicFramePr>
        <p:xfrm>
          <a:off x="419100" y="1728658"/>
          <a:ext cx="9048750" cy="3157106"/>
        </p:xfrm>
        <a:graphic>
          <a:graphicData uri="http://schemas.openxmlformats.org/drawingml/2006/table">
            <a:tbl>
              <a:tblPr firstRow="1" firstCol="1">
                <a:tableStyleId>{93296810-A885-4BE3-A3E7-6D5BEEA58F35}</a:tableStyleId>
              </a:tblPr>
              <a:tblGrid>
                <a:gridCol w="1704668">
                  <a:extLst>
                    <a:ext uri="{9D8B030D-6E8A-4147-A177-3AD203B41FA5}">
                      <a16:colId xmlns:a16="http://schemas.microsoft.com/office/drawing/2014/main" val="1152666118"/>
                    </a:ext>
                  </a:extLst>
                </a:gridCol>
                <a:gridCol w="7344082">
                  <a:extLst>
                    <a:ext uri="{9D8B030D-6E8A-4147-A177-3AD203B41FA5}">
                      <a16:colId xmlns:a16="http://schemas.microsoft.com/office/drawing/2014/main" val="2836988047"/>
                    </a:ext>
                  </a:extLst>
                </a:gridCol>
              </a:tblGrid>
              <a:tr h="206658">
                <a:tc>
                  <a:txBody>
                    <a:bodyPr/>
                    <a:lstStyle/>
                    <a:p>
                      <a:endParaRPr kumimoji="1" lang="ja-JP" altLang="en-US" sz="1200" dirty="0"/>
                    </a:p>
                  </a:txBody>
                  <a:tcPr/>
                </a:tc>
                <a:tc>
                  <a:txBody>
                    <a:bodyPr/>
                    <a:lstStyle/>
                    <a:p>
                      <a:pPr algn="ctr"/>
                      <a:r>
                        <a:rPr kumimoji="1" lang="ja-JP" altLang="en-US" sz="1200" dirty="0"/>
                        <a:t>現時点で想定される点</a:t>
                      </a:r>
                    </a:p>
                  </a:txBody>
                  <a:tcPr/>
                </a:tc>
                <a:extLst>
                  <a:ext uri="{0D108BD9-81ED-4DB2-BD59-A6C34878D82A}">
                    <a16:rowId xmlns:a16="http://schemas.microsoft.com/office/drawing/2014/main" val="620775052"/>
                  </a:ext>
                </a:extLst>
              </a:tr>
              <a:tr h="1441393">
                <a:tc>
                  <a:txBody>
                    <a:bodyPr/>
                    <a:lstStyle/>
                    <a:p>
                      <a:r>
                        <a:rPr kumimoji="1" lang="ja-JP" altLang="en-US" sz="1200" dirty="0"/>
                        <a:t>神奈川県内の</a:t>
                      </a:r>
                      <a:endParaRPr kumimoji="1" lang="en-US" altLang="ja-JP" sz="1200" dirty="0"/>
                    </a:p>
                    <a:p>
                      <a:r>
                        <a:rPr kumimoji="1" lang="ja-JP" altLang="en-US" sz="1200" dirty="0"/>
                        <a:t>ロボット産業の底上げ</a:t>
                      </a:r>
                      <a:endParaRPr kumimoji="1" lang="en-US" altLang="ja-JP" sz="1200" dirty="0"/>
                    </a:p>
                    <a:p>
                      <a:r>
                        <a:rPr kumimoji="1" lang="ja-JP" altLang="en-US" sz="1200" dirty="0"/>
                        <a:t>への貢献</a:t>
                      </a:r>
                    </a:p>
                  </a:txBody>
                  <a:tcP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本製品・サービスがターゲットとする市場規模のうち、○○年までに○件程度、神奈川県内での導入を見込んでおり、その売上規模は○○年時点で○○万円程度を想定している。また、○○年以降、○○サービスを提供する事業者と連携し、ロボットを活用した新たな○○事業を展開していくことを予定している。その際、神奈川県内の例えば株式会社○○などと協業し、県内で○○サービスを提供していきたい。</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829684739"/>
                  </a:ext>
                </a:extLst>
              </a:tr>
              <a:tr h="1441393">
                <a:tc>
                  <a:txBody>
                    <a:bodyPr/>
                    <a:lstStyle/>
                    <a:p>
                      <a:r>
                        <a:rPr kumimoji="1" lang="ja-JP" altLang="en-US" sz="1200" dirty="0"/>
                        <a:t>神奈川県内の</a:t>
                      </a:r>
                      <a:endParaRPr kumimoji="1" lang="en-US" altLang="ja-JP" sz="1200" dirty="0"/>
                    </a:p>
                    <a:p>
                      <a:r>
                        <a:rPr kumimoji="1" lang="ja-JP" altLang="en-US" sz="1200" dirty="0"/>
                        <a:t>ロボット利活用社会の推進への貢献</a:t>
                      </a:r>
                    </a:p>
                  </a:txBody>
                  <a:tcP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本事業で開発するロボットの主たるターゲットユーザーは○○業界の○○業務の担い手である。○○業の事業者は神奈川県内に約○○事業所立地しており、従業員ベースでは○○名が働いている。本ドローンが神奈川県内の施設に導入・普及していくことにより、これら施設における働き方の改善に大きく寄与することが期待される。また、○○の進展に伴い、○○業の事業所は今後増加していくと指摘されている。こうしたなかで、○○業の○○業務においてロボットの活用事例を構築・発信することは、県内施設へのロボットサービスの水平展開の一助となると考える。</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3894755990"/>
                  </a:ext>
                </a:extLst>
              </a:tr>
            </a:tbl>
          </a:graphicData>
        </a:graphic>
      </p:graphicFrame>
      <p:sp>
        <p:nvSpPr>
          <p:cNvPr id="6" name="Rectangle 3">
            <a:extLst>
              <a:ext uri="{FF2B5EF4-FFF2-40B4-BE49-F238E27FC236}">
                <a16:creationId xmlns:a16="http://schemas.microsoft.com/office/drawing/2014/main" id="{5A5EFEA5-2FC4-814D-B1AB-2F21138E1BD5}"/>
              </a:ext>
            </a:extLst>
          </p:cNvPr>
          <p:cNvSpPr txBox="1">
            <a:spLocks noChangeArrowheads="1"/>
          </p:cNvSpPr>
          <p:nvPr/>
        </p:nvSpPr>
        <p:spPr bwMode="auto">
          <a:xfrm>
            <a:off x="419100" y="1197577"/>
            <a:ext cx="9187016" cy="4212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本事業を通じて開発するロボットあるいはロボットサービス</a:t>
            </a:r>
            <a:r>
              <a:rPr lang="ja-JP" altLang="en-US" sz="1200" kern="0" dirty="0">
                <a:solidFill>
                  <a:schemeClr val="tx1"/>
                </a:solidFill>
                <a:latin typeface="Arial" panose="020B0604020202020204" pitchFamily="34" charset="0"/>
                <a:ea typeface="ＭＳ Ｐゴシック" panose="020B0600070205080204" pitchFamily="50" charset="-128"/>
              </a:rPr>
              <a:t>を</a:t>
            </a:r>
            <a:r>
              <a:rPr lang="ja-JP" altLang="en-US" sz="1200" kern="0" dirty="0">
                <a:solidFill>
                  <a:schemeClr val="tx1"/>
                </a:solidFill>
              </a:rPr>
              <a:t>中核とした</a:t>
            </a:r>
            <a:r>
              <a:rPr lang="ja-JP" altLang="en-US" sz="1200" kern="0" dirty="0">
                <a:solidFill>
                  <a:schemeClr val="tx1"/>
                </a:solidFill>
                <a:latin typeface="Arial" panose="020B0604020202020204" pitchFamily="34" charset="0"/>
                <a:ea typeface="ＭＳ Ｐゴシック" panose="020B0600070205080204" pitchFamily="50" charset="-128"/>
              </a:rPr>
              <a:t>ビジネスにより期待される「神奈川県内のロボット産業の底上げ」「ロボット利活用社会の推進」への貢献について</a:t>
            </a:r>
            <a:r>
              <a:rPr lang="ja-JP" altLang="en-US" sz="1200" b="1" u="sng" kern="0" dirty="0">
                <a:solidFill>
                  <a:schemeClr val="tx1"/>
                </a:solidFill>
              </a:rPr>
              <a:t>簡潔に記載してください</a:t>
            </a:r>
            <a:r>
              <a:rPr lang="ja-JP" altLang="en-US" sz="1200" kern="0" dirty="0">
                <a:solidFill>
                  <a:schemeClr val="tx1"/>
                </a:solidFill>
              </a:rPr>
              <a:t>。</a:t>
            </a: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sp>
        <p:nvSpPr>
          <p:cNvPr id="2" name="正方形/長方形 1">
            <a:extLst>
              <a:ext uri="{FF2B5EF4-FFF2-40B4-BE49-F238E27FC236}">
                <a16:creationId xmlns:a16="http://schemas.microsoft.com/office/drawing/2014/main" id="{EDF533B5-5B8B-EE6B-35E1-F9DA3D10A69E}"/>
              </a:ext>
            </a:extLst>
          </p:cNvPr>
          <p:cNvSpPr/>
          <p:nvPr/>
        </p:nvSpPr>
        <p:spPr bwMode="auto">
          <a:xfrm>
            <a:off x="7574279" y="186813"/>
            <a:ext cx="1915795"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】5</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県内への波及効果</a:t>
            </a:r>
          </a:p>
        </p:txBody>
      </p:sp>
    </p:spTree>
    <p:extLst>
      <p:ext uri="{BB962C8B-B14F-4D97-AF65-F5344CB8AC3E}">
        <p14:creationId xmlns:p14="http://schemas.microsoft.com/office/powerpoint/2010/main" val="23959365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latin typeface="Arial" panose="020B0604020202020204" pitchFamily="34" charset="0"/>
                <a:ea typeface="ＭＳ Ｐゴシック" panose="020B0600070205080204" pitchFamily="50" charset="-128"/>
              </a:rPr>
              <a:t>5-2</a:t>
            </a:r>
            <a:r>
              <a:rPr lang="ja-JP" altLang="en-US" dirty="0">
                <a:latin typeface="Arial" panose="020B0604020202020204" pitchFamily="34" charset="0"/>
                <a:ea typeface="ＭＳ Ｐゴシック" panose="020B0600070205080204" pitchFamily="50" charset="-128"/>
              </a:rPr>
              <a:t>：県内企業との具体的な連携予定</a:t>
            </a:r>
            <a:endParaRPr lang="en-US" altLang="ja-JP" dirty="0">
              <a:latin typeface="Arial" panose="020B0604020202020204" pitchFamily="34" charset="0"/>
              <a:ea typeface="ＭＳ Ｐゴシック" panose="020B0600070205080204" pitchFamily="50" charset="-128"/>
            </a:endParaRPr>
          </a:p>
        </p:txBody>
      </p:sp>
      <p:sp>
        <p:nvSpPr>
          <p:cNvPr id="2" name="Rectangle 3">
            <a:extLst>
              <a:ext uri="{FF2B5EF4-FFF2-40B4-BE49-F238E27FC236}">
                <a16:creationId xmlns:a16="http://schemas.microsoft.com/office/drawing/2014/main" id="{575AC003-D540-C86B-430C-0795BE7A09A4}"/>
              </a:ext>
            </a:extLst>
          </p:cNvPr>
          <p:cNvSpPr txBox="1">
            <a:spLocks noChangeArrowheads="1"/>
          </p:cNvSpPr>
          <p:nvPr/>
        </p:nvSpPr>
        <p:spPr bwMode="auto">
          <a:xfrm>
            <a:off x="419100" y="1197577"/>
            <a:ext cx="9187016" cy="71974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sz="1200" kern="0" dirty="0">
                <a:solidFill>
                  <a:schemeClr val="tx1"/>
                </a:solidFill>
                <a:latin typeface="Arial" panose="020B0604020202020204" pitchFamily="34" charset="0"/>
                <a:ea typeface="ＭＳ Ｐゴシック" panose="020B0600070205080204" pitchFamily="50" charset="-128"/>
              </a:rPr>
              <a:t>先に記載いただいた事業活動を展開するための実施体制（外部協力先を含む）のうち、</a:t>
            </a:r>
            <a:r>
              <a:rPr lang="ja-JP" altLang="en-US" sz="1200" u="sng" kern="0" dirty="0">
                <a:solidFill>
                  <a:schemeClr val="tx1"/>
                </a:solidFill>
                <a:latin typeface="Arial" panose="020B0604020202020204" pitchFamily="34" charset="0"/>
                <a:ea typeface="ＭＳ Ｐゴシック" panose="020B0600070205080204" pitchFamily="50" charset="-128"/>
              </a:rPr>
              <a:t>特に、神奈川県内の中小企業が</a:t>
            </a:r>
            <a:r>
              <a:rPr lang="ja-JP" altLang="en-US" sz="1200" kern="0" dirty="0">
                <a:solidFill>
                  <a:schemeClr val="tx1"/>
                </a:solidFill>
                <a:latin typeface="Arial" panose="020B0604020202020204" pitchFamily="34" charset="0"/>
                <a:ea typeface="ＭＳ Ｐゴシック" panose="020B0600070205080204" pitchFamily="50" charset="-128"/>
              </a:rPr>
              <a:t>、本事業を通じて</a:t>
            </a:r>
            <a:br>
              <a:rPr lang="en-US" altLang="ja-JP" sz="1200" kern="0" dirty="0">
                <a:solidFill>
                  <a:schemeClr val="tx1"/>
                </a:solidFill>
                <a:latin typeface="Arial" panose="020B0604020202020204" pitchFamily="34" charset="0"/>
                <a:ea typeface="ＭＳ Ｐゴシック" panose="020B0600070205080204" pitchFamily="50" charset="-128"/>
              </a:rPr>
            </a:br>
            <a:r>
              <a:rPr lang="ja-JP" altLang="en-US" sz="1200" kern="0" dirty="0">
                <a:solidFill>
                  <a:schemeClr val="tx1"/>
                </a:solidFill>
                <a:latin typeface="Arial" panose="020B0604020202020204" pitchFamily="34" charset="0"/>
                <a:ea typeface="ＭＳ Ｐゴシック" panose="020B0600070205080204" pitchFamily="50" charset="-128"/>
              </a:rPr>
              <a:t>初めてロボット関連産業に参入するものか、各社への確認結果を記載してください。</a:t>
            </a:r>
            <a:endParaRPr lang="en-US" altLang="ja-JP" sz="1200" kern="0" dirty="0">
              <a:solidFill>
                <a:schemeClr val="tx1"/>
              </a:solidFill>
              <a:latin typeface="Arial" panose="020B0604020202020204" pitchFamily="34" charset="0"/>
              <a:ea typeface="ＭＳ Ｐゴシック" panose="020B0600070205080204" pitchFamily="50" charset="-128"/>
            </a:endParaRPr>
          </a:p>
          <a:p>
            <a:pPr marL="0" indent="0" eaLnBrk="1" hangingPunct="1">
              <a:spcBef>
                <a:spcPts val="600"/>
              </a:spcBef>
              <a:buClr>
                <a:srgbClr val="5A5A5A"/>
              </a:buClr>
              <a:buSzPct val="100000"/>
              <a:buFont typeface="Wingdings" pitchFamily="2" charset="2"/>
              <a:buNone/>
            </a:pPr>
            <a:r>
              <a:rPr lang="en-US" altLang="ja-JP" sz="1200" kern="0" dirty="0">
                <a:solidFill>
                  <a:schemeClr val="tx1"/>
                </a:solidFill>
                <a:latin typeface="Arial" panose="020B0604020202020204" pitchFamily="34" charset="0"/>
                <a:ea typeface="ＭＳ Ｐゴシック" panose="020B0600070205080204" pitchFamily="50" charset="-128"/>
              </a:rPr>
              <a:t>※</a:t>
            </a:r>
            <a:r>
              <a:rPr lang="ja-JP" altLang="en-US" sz="1200" kern="0" dirty="0">
                <a:solidFill>
                  <a:schemeClr val="tx1"/>
                </a:solidFill>
                <a:latin typeface="Arial" panose="020B0604020202020204" pitchFamily="34" charset="0"/>
                <a:ea typeface="ＭＳ Ｐゴシック" panose="020B0600070205080204" pitchFamily="50" charset="-128"/>
              </a:rPr>
              <a:t>下表では、神奈川県内に事務所又は事業所を有する中小企業のみで構いません。</a:t>
            </a:r>
            <a:endParaRPr lang="en-US" altLang="ja-JP" sz="1200" kern="0" dirty="0">
              <a:solidFill>
                <a:schemeClr val="tx1"/>
              </a:solidFill>
              <a:latin typeface="Arial" panose="020B0604020202020204" pitchFamily="34" charset="0"/>
              <a:ea typeface="ＭＳ Ｐゴシック" panose="020B0600070205080204" pitchFamily="50" charset="-128"/>
            </a:endParaRPr>
          </a:p>
        </p:txBody>
      </p:sp>
      <p:graphicFrame>
        <p:nvGraphicFramePr>
          <p:cNvPr id="3" name="表 5">
            <a:extLst>
              <a:ext uri="{FF2B5EF4-FFF2-40B4-BE49-F238E27FC236}">
                <a16:creationId xmlns:a16="http://schemas.microsoft.com/office/drawing/2014/main" id="{47E032E3-0491-8760-17D9-1E039BA6750D}"/>
              </a:ext>
            </a:extLst>
          </p:cNvPr>
          <p:cNvGraphicFramePr>
            <a:graphicFrameLocks noGrp="1"/>
          </p:cNvGraphicFramePr>
          <p:nvPr>
            <p:extLst>
              <p:ext uri="{D42A27DB-BD31-4B8C-83A1-F6EECF244321}">
                <p14:modId xmlns:p14="http://schemas.microsoft.com/office/powerpoint/2010/main" val="847304124"/>
              </p:ext>
            </p:extLst>
          </p:nvPr>
        </p:nvGraphicFramePr>
        <p:xfrm>
          <a:off x="406400" y="2051227"/>
          <a:ext cx="9048750" cy="1489392"/>
        </p:xfrm>
        <a:graphic>
          <a:graphicData uri="http://schemas.openxmlformats.org/drawingml/2006/table">
            <a:tbl>
              <a:tblPr firstRow="1">
                <a:tableStyleId>{93296810-A885-4BE3-A3E7-6D5BEEA58F35}</a:tableStyleId>
              </a:tblPr>
              <a:tblGrid>
                <a:gridCol w="2038965">
                  <a:extLst>
                    <a:ext uri="{9D8B030D-6E8A-4147-A177-3AD203B41FA5}">
                      <a16:colId xmlns:a16="http://schemas.microsoft.com/office/drawing/2014/main" val="1148928085"/>
                    </a:ext>
                  </a:extLst>
                </a:gridCol>
                <a:gridCol w="7009785">
                  <a:extLst>
                    <a:ext uri="{9D8B030D-6E8A-4147-A177-3AD203B41FA5}">
                      <a16:colId xmlns:a16="http://schemas.microsoft.com/office/drawing/2014/main" val="2281219890"/>
                    </a:ext>
                  </a:extLst>
                </a:gridCol>
              </a:tblGrid>
              <a:tr h="3208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rPr>
                        <a:t>連携予定の企業名</a:t>
                      </a:r>
                    </a:p>
                  </a:txBody>
                  <a:tcPr/>
                </a:tc>
                <a:tc>
                  <a:txBody>
                    <a:bodyPr/>
                    <a:lstStyle/>
                    <a:p>
                      <a:pPr algn="ctr"/>
                      <a:r>
                        <a:rPr kumimoji="1" lang="ja-JP" altLang="en-US" sz="1100" dirty="0">
                          <a:solidFill>
                            <a:schemeClr val="bg1"/>
                          </a:solidFill>
                        </a:rPr>
                        <a:t>ロボット関連産業への参入状況</a:t>
                      </a:r>
                    </a:p>
                  </a:txBody>
                  <a:tcPr/>
                </a:tc>
                <a:extLst>
                  <a:ext uri="{0D108BD9-81ED-4DB2-BD59-A6C34878D82A}">
                    <a16:rowId xmlns:a16="http://schemas.microsoft.com/office/drawing/2014/main" val="2915655874"/>
                  </a:ext>
                </a:extLst>
              </a:tr>
              <a:tr h="5284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rgbClr val="FF0000"/>
                          </a:solidFill>
                        </a:rPr>
                        <a:t>XX</a:t>
                      </a:r>
                      <a:r>
                        <a:rPr kumimoji="1" lang="ja-JP" altLang="en-US" sz="1200" dirty="0">
                          <a:solidFill>
                            <a:srgbClr val="FF0000"/>
                          </a:solidFill>
                        </a:rPr>
                        <a:t>株式会社</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rgbClr val="FF0000"/>
                          </a:solidFill>
                        </a:rPr>
                        <a:t>XX</a:t>
                      </a:r>
                      <a:r>
                        <a:rPr kumimoji="1" lang="ja-JP" altLang="en-US" sz="1200" dirty="0">
                          <a:solidFill>
                            <a:srgbClr val="FF0000"/>
                          </a:solidFill>
                        </a:rPr>
                        <a:t>の加工業務を委託予定の神奈川県内に事業所を構える</a:t>
                      </a:r>
                      <a:r>
                        <a:rPr kumimoji="1" lang="en-US" altLang="ja-JP" sz="1200" dirty="0">
                          <a:solidFill>
                            <a:srgbClr val="FF0000"/>
                          </a:solidFill>
                        </a:rPr>
                        <a:t>XX</a:t>
                      </a:r>
                      <a:r>
                        <a:rPr kumimoji="1" lang="ja-JP" altLang="en-US" sz="1200" dirty="0">
                          <a:solidFill>
                            <a:srgbClr val="FF0000"/>
                          </a:solidFill>
                        </a:rPr>
                        <a:t>社は、本事業で弊社からロボットの</a:t>
                      </a:r>
                      <a:r>
                        <a:rPr kumimoji="1" lang="en-US" altLang="ja-JP" sz="1200" dirty="0">
                          <a:solidFill>
                            <a:srgbClr val="FF0000"/>
                          </a:solidFill>
                        </a:rPr>
                        <a:t>XX</a:t>
                      </a:r>
                      <a:r>
                        <a:rPr kumimoji="1" lang="ja-JP" altLang="en-US" sz="1200" dirty="0">
                          <a:solidFill>
                            <a:srgbClr val="FF0000"/>
                          </a:solidFill>
                        </a:rPr>
                        <a:t>部分の部品加工を委託することにより、初めてロボット関連産業に参入することになる（</a:t>
                      </a:r>
                      <a:r>
                        <a:rPr kumimoji="1" lang="en-US" altLang="ja-JP" sz="1200" dirty="0">
                          <a:solidFill>
                            <a:srgbClr val="FF0000"/>
                          </a:solidFill>
                        </a:rPr>
                        <a:t>XX</a:t>
                      </a:r>
                      <a:r>
                        <a:rPr kumimoji="1" lang="ja-JP" altLang="en-US" sz="1200" dirty="0">
                          <a:solidFill>
                            <a:srgbClr val="FF0000"/>
                          </a:solidFill>
                        </a:rPr>
                        <a:t>社</a:t>
                      </a:r>
                      <a:r>
                        <a:rPr kumimoji="1" lang="en-US" altLang="ja-JP" sz="1200" dirty="0">
                          <a:solidFill>
                            <a:srgbClr val="FF0000"/>
                          </a:solidFill>
                        </a:rPr>
                        <a:t>XX</a:t>
                      </a:r>
                      <a:r>
                        <a:rPr kumimoji="1" lang="ja-JP" altLang="en-US" sz="1200" dirty="0">
                          <a:solidFill>
                            <a:srgbClr val="FF0000"/>
                          </a:solidFill>
                        </a:rPr>
                        <a:t>課長に確認済）。</a:t>
                      </a:r>
                    </a:p>
                  </a:txBody>
                  <a:tcPr/>
                </a:tc>
                <a:extLst>
                  <a:ext uri="{0D108BD9-81ED-4DB2-BD59-A6C34878D82A}">
                    <a16:rowId xmlns:a16="http://schemas.microsoft.com/office/drawing/2014/main" val="1133772564"/>
                  </a:ext>
                </a:extLst>
              </a:tr>
              <a:tr h="5284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rgbClr val="FF0000"/>
                          </a:solidFill>
                        </a:rPr>
                        <a:t>XX</a:t>
                      </a:r>
                      <a:r>
                        <a:rPr kumimoji="1" lang="ja-JP" altLang="en-US" sz="1200" dirty="0">
                          <a:solidFill>
                            <a:srgbClr val="FF0000"/>
                          </a:solidFill>
                        </a:rPr>
                        <a:t>株式会社</a:t>
                      </a:r>
                    </a:p>
                    <a:p>
                      <a:endParaRPr kumimoji="1" lang="ja-JP" altLang="en-US" sz="1200" dirty="0">
                        <a:solidFill>
                          <a:srgbClr val="FF0000"/>
                        </a:solidFill>
                      </a:endParaRPr>
                    </a:p>
                  </a:txBody>
                  <a:tcPr/>
                </a:tc>
                <a:tc>
                  <a:txBody>
                    <a:bodyPr/>
                    <a:lstStyle/>
                    <a:p>
                      <a:r>
                        <a:rPr kumimoji="1" lang="en-US" altLang="ja-JP" sz="1200" dirty="0">
                          <a:solidFill>
                            <a:srgbClr val="FF0000"/>
                          </a:solidFill>
                        </a:rPr>
                        <a:t>XX</a:t>
                      </a:r>
                      <a:r>
                        <a:rPr kumimoji="1" lang="ja-JP" altLang="en-US" sz="1200" dirty="0">
                          <a:solidFill>
                            <a:srgbClr val="FF0000"/>
                          </a:solidFill>
                        </a:rPr>
                        <a:t>社はこれまでも弊社からロボットの</a:t>
                      </a:r>
                      <a:r>
                        <a:rPr kumimoji="1" lang="en-US" altLang="ja-JP" sz="1200" dirty="0">
                          <a:solidFill>
                            <a:srgbClr val="FF0000"/>
                          </a:solidFill>
                        </a:rPr>
                        <a:t>XX</a:t>
                      </a:r>
                      <a:r>
                        <a:rPr kumimoji="1" lang="ja-JP" altLang="en-US" sz="1200" dirty="0">
                          <a:solidFill>
                            <a:srgbClr val="FF0000"/>
                          </a:solidFill>
                        </a:rPr>
                        <a:t>部分の開発を委託しており、長年、ロボット関連産業で事業活動を行っている。豊富な開発実績を有する</a:t>
                      </a:r>
                      <a:r>
                        <a:rPr kumimoji="1" lang="en-US" altLang="ja-JP" sz="1200" dirty="0">
                          <a:solidFill>
                            <a:srgbClr val="FF0000"/>
                          </a:solidFill>
                        </a:rPr>
                        <a:t>XX</a:t>
                      </a:r>
                      <a:r>
                        <a:rPr kumimoji="1" lang="ja-JP" altLang="en-US" sz="1200" dirty="0">
                          <a:solidFill>
                            <a:srgbClr val="FF0000"/>
                          </a:solidFill>
                        </a:rPr>
                        <a:t>社と連携することで、本プロジェクトの開発業務も円滑に進むものと考えている。</a:t>
                      </a:r>
                    </a:p>
                  </a:txBody>
                  <a:tcPr/>
                </a:tc>
                <a:extLst>
                  <a:ext uri="{0D108BD9-81ED-4DB2-BD59-A6C34878D82A}">
                    <a16:rowId xmlns:a16="http://schemas.microsoft.com/office/drawing/2014/main" val="140498346"/>
                  </a:ext>
                </a:extLst>
              </a:tr>
            </a:tbl>
          </a:graphicData>
        </a:graphic>
      </p:graphicFrame>
      <p:sp>
        <p:nvSpPr>
          <p:cNvPr id="4" name="正方形/長方形 3">
            <a:extLst>
              <a:ext uri="{FF2B5EF4-FFF2-40B4-BE49-F238E27FC236}">
                <a16:creationId xmlns:a16="http://schemas.microsoft.com/office/drawing/2014/main" id="{0C55559B-E7D3-67B6-AA62-A36CDB1BD8A1}"/>
              </a:ext>
            </a:extLst>
          </p:cNvPr>
          <p:cNvSpPr/>
          <p:nvPr/>
        </p:nvSpPr>
        <p:spPr bwMode="auto">
          <a:xfrm>
            <a:off x="7574279" y="186813"/>
            <a:ext cx="1915795"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】5</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県内への波及効果</a:t>
            </a:r>
          </a:p>
        </p:txBody>
      </p:sp>
    </p:spTree>
    <p:extLst>
      <p:ext uri="{BB962C8B-B14F-4D97-AF65-F5344CB8AC3E}">
        <p14:creationId xmlns:p14="http://schemas.microsoft.com/office/powerpoint/2010/main" val="12753482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C3233E1E-7701-B3CC-9AD9-48AF338EB860}"/>
              </a:ext>
            </a:extLst>
          </p:cNvPr>
          <p:cNvSpPr>
            <a:spLocks noGrp="1"/>
          </p:cNvSpPr>
          <p:nvPr>
            <p:ph type="ctrTitle"/>
          </p:nvPr>
        </p:nvSpPr>
        <p:spPr>
          <a:xfrm>
            <a:off x="2720975" y="1826874"/>
            <a:ext cx="6769100" cy="430887"/>
          </a:xfrm>
        </p:spPr>
        <p:txBody>
          <a:bodyPr/>
          <a:lstStyle/>
          <a:p>
            <a:r>
              <a:rPr lang="ja-JP" altLang="en-US" dirty="0"/>
              <a:t>本事業で取り組む開発プロジェクト</a:t>
            </a:r>
          </a:p>
        </p:txBody>
      </p:sp>
    </p:spTree>
    <p:extLst>
      <p:ext uri="{BB962C8B-B14F-4D97-AF65-F5344CB8AC3E}">
        <p14:creationId xmlns:p14="http://schemas.microsoft.com/office/powerpoint/2010/main" val="26919605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B0802E00-FF0E-ADF5-4623-306F6AB83A8E}"/>
              </a:ext>
            </a:extLst>
          </p:cNvPr>
          <p:cNvSpPr>
            <a:spLocks noGrp="1"/>
          </p:cNvSpPr>
          <p:nvPr>
            <p:ph type="title"/>
          </p:nvPr>
        </p:nvSpPr>
        <p:spPr>
          <a:xfrm>
            <a:off x="406400" y="676601"/>
            <a:ext cx="9061450" cy="307777"/>
          </a:xfrm>
        </p:spPr>
        <p:txBody>
          <a:bodyPr/>
          <a:lstStyle/>
          <a:p>
            <a:r>
              <a:rPr lang="en-US" altLang="ja-JP" dirty="0"/>
              <a:t>6-1</a:t>
            </a:r>
            <a:r>
              <a:rPr lang="ja-JP" altLang="en-US" dirty="0"/>
              <a:t>：開発するロボットの概要</a:t>
            </a:r>
          </a:p>
        </p:txBody>
      </p:sp>
      <p:sp>
        <p:nvSpPr>
          <p:cNvPr id="5" name="Rectangle 3">
            <a:extLst>
              <a:ext uri="{FF2B5EF4-FFF2-40B4-BE49-F238E27FC236}">
                <a16:creationId xmlns:a16="http://schemas.microsoft.com/office/drawing/2014/main" id="{D93FB026-E78D-6B7B-BB1B-A476677ECBA3}"/>
              </a:ext>
            </a:extLst>
          </p:cNvPr>
          <p:cNvSpPr txBox="1">
            <a:spLocks noChangeArrowheads="1"/>
          </p:cNvSpPr>
          <p:nvPr/>
        </p:nvSpPr>
        <p:spPr bwMode="auto">
          <a:xfrm>
            <a:off x="480786" y="5916688"/>
            <a:ext cx="8503559" cy="14965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defPPr>
              <a:defRPr lang="ja-JP"/>
            </a:defPPr>
            <a:lvl1pPr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1pPr>
            <a:lvl2pPr marL="4572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2pPr>
            <a:lvl3pPr marL="9144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3pPr>
            <a:lvl4pPr marL="13716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4pPr>
            <a:lvl5pPr marL="18288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5pPr>
            <a:lvl6pPr marL="2286000" algn="l" defTabSz="914400" rtl="0" eaLnBrk="1" latinLnBrk="0" hangingPunct="1">
              <a:defRPr kumimoji="1" sz="1000" kern="1200">
                <a:solidFill>
                  <a:srgbClr val="000000"/>
                </a:solidFill>
                <a:latin typeface="Arial" charset="0"/>
                <a:ea typeface="ＭＳ Ｐゴシック" charset="-128"/>
                <a:cs typeface="+mn-cs"/>
              </a:defRPr>
            </a:lvl6pPr>
            <a:lvl7pPr marL="2743200" algn="l" defTabSz="914400" rtl="0" eaLnBrk="1" latinLnBrk="0" hangingPunct="1">
              <a:defRPr kumimoji="1" sz="1000" kern="1200">
                <a:solidFill>
                  <a:srgbClr val="000000"/>
                </a:solidFill>
                <a:latin typeface="Arial" charset="0"/>
                <a:ea typeface="ＭＳ Ｐゴシック" charset="-128"/>
                <a:cs typeface="+mn-cs"/>
              </a:defRPr>
            </a:lvl7pPr>
            <a:lvl8pPr marL="3200400" algn="l" defTabSz="914400" rtl="0" eaLnBrk="1" latinLnBrk="0" hangingPunct="1">
              <a:defRPr kumimoji="1" sz="1000" kern="1200">
                <a:solidFill>
                  <a:srgbClr val="000000"/>
                </a:solidFill>
                <a:latin typeface="Arial" charset="0"/>
                <a:ea typeface="ＭＳ Ｐゴシック" charset="-128"/>
                <a:cs typeface="+mn-cs"/>
              </a:defRPr>
            </a:lvl8pPr>
            <a:lvl9pPr marL="3657600" algn="l" defTabSz="914400" rtl="0" eaLnBrk="1" latinLnBrk="0" hangingPunct="1">
              <a:defRPr kumimoji="1" sz="1000" kern="1200">
                <a:solidFill>
                  <a:srgbClr val="000000"/>
                </a:solidFill>
                <a:latin typeface="Arial" charset="0"/>
                <a:ea typeface="ＭＳ Ｐゴシック" charset="-128"/>
                <a:cs typeface="+mn-cs"/>
              </a:defRPr>
            </a:lvl9pPr>
          </a:lstStyle>
          <a:p>
            <a:pPr marL="177800" indent="-177800" algn="l" eaLnBrk="1" hangingPunct="1">
              <a:spcBef>
                <a:spcPct val="0"/>
              </a:spcBef>
              <a:buClr>
                <a:srgbClr val="5A5A5A"/>
              </a:buClr>
              <a:buSzPct val="100000"/>
              <a:buFont typeface="Arial" panose="020B0604020202020204" pitchFamily="34" charset="0"/>
              <a:buChar char="•"/>
            </a:pPr>
            <a:r>
              <a:rPr lang="ja-JP" altLang="en-US" sz="900" kern="0" dirty="0">
                <a:solidFill>
                  <a:schemeClr val="tx1"/>
                </a:solidFill>
              </a:rPr>
              <a:t>上記の点以外に、特徴的な仕様がありましたら、適宜、行を追加して記載してください。</a:t>
            </a:r>
            <a:endParaRPr lang="en-US" altLang="ja-JP" sz="900" kern="0" dirty="0">
              <a:solidFill>
                <a:schemeClr val="tx1"/>
              </a:solidFill>
            </a:endParaRPr>
          </a:p>
        </p:txBody>
      </p:sp>
      <p:graphicFrame>
        <p:nvGraphicFramePr>
          <p:cNvPr id="6" name="表 4">
            <a:extLst>
              <a:ext uri="{FF2B5EF4-FFF2-40B4-BE49-F238E27FC236}">
                <a16:creationId xmlns:a16="http://schemas.microsoft.com/office/drawing/2014/main" id="{C52CF981-6B4E-071D-22ED-580EA44068B5}"/>
              </a:ext>
            </a:extLst>
          </p:cNvPr>
          <p:cNvGraphicFramePr>
            <a:graphicFrameLocks noGrp="1"/>
          </p:cNvGraphicFramePr>
          <p:nvPr>
            <p:extLst>
              <p:ext uri="{D42A27DB-BD31-4B8C-83A1-F6EECF244321}">
                <p14:modId xmlns:p14="http://schemas.microsoft.com/office/powerpoint/2010/main" val="4251290031"/>
              </p:ext>
            </p:extLst>
          </p:nvPr>
        </p:nvGraphicFramePr>
        <p:xfrm>
          <a:off x="377372" y="1258510"/>
          <a:ext cx="9055001" cy="4443788"/>
        </p:xfrm>
        <a:graphic>
          <a:graphicData uri="http://schemas.openxmlformats.org/drawingml/2006/table">
            <a:tbl>
              <a:tblPr firstCol="1">
                <a:tableStyleId>{21E4AEA4-8DFA-4A89-87EB-49C32662AFE0}</a:tableStyleId>
              </a:tblPr>
              <a:tblGrid>
                <a:gridCol w="774700">
                  <a:extLst>
                    <a:ext uri="{9D8B030D-6E8A-4147-A177-3AD203B41FA5}">
                      <a16:colId xmlns:a16="http://schemas.microsoft.com/office/drawing/2014/main" val="1714642985"/>
                    </a:ext>
                  </a:extLst>
                </a:gridCol>
                <a:gridCol w="1663700">
                  <a:extLst>
                    <a:ext uri="{9D8B030D-6E8A-4147-A177-3AD203B41FA5}">
                      <a16:colId xmlns:a16="http://schemas.microsoft.com/office/drawing/2014/main" val="1956868378"/>
                    </a:ext>
                  </a:extLst>
                </a:gridCol>
                <a:gridCol w="469900">
                  <a:extLst>
                    <a:ext uri="{9D8B030D-6E8A-4147-A177-3AD203B41FA5}">
                      <a16:colId xmlns:a16="http://schemas.microsoft.com/office/drawing/2014/main" val="2585763277"/>
                    </a:ext>
                  </a:extLst>
                </a:gridCol>
                <a:gridCol w="232228">
                  <a:extLst>
                    <a:ext uri="{9D8B030D-6E8A-4147-A177-3AD203B41FA5}">
                      <a16:colId xmlns:a16="http://schemas.microsoft.com/office/drawing/2014/main" val="2210843406"/>
                    </a:ext>
                  </a:extLst>
                </a:gridCol>
                <a:gridCol w="377372">
                  <a:extLst>
                    <a:ext uri="{9D8B030D-6E8A-4147-A177-3AD203B41FA5}">
                      <a16:colId xmlns:a16="http://schemas.microsoft.com/office/drawing/2014/main" val="3297259533"/>
                    </a:ext>
                  </a:extLst>
                </a:gridCol>
                <a:gridCol w="444501">
                  <a:extLst>
                    <a:ext uri="{9D8B030D-6E8A-4147-A177-3AD203B41FA5}">
                      <a16:colId xmlns:a16="http://schemas.microsoft.com/office/drawing/2014/main" val="1110977376"/>
                    </a:ext>
                  </a:extLst>
                </a:gridCol>
                <a:gridCol w="660701">
                  <a:extLst>
                    <a:ext uri="{9D8B030D-6E8A-4147-A177-3AD203B41FA5}">
                      <a16:colId xmlns:a16="http://schemas.microsoft.com/office/drawing/2014/main" val="1572150630"/>
                    </a:ext>
                  </a:extLst>
                </a:gridCol>
                <a:gridCol w="250854">
                  <a:extLst>
                    <a:ext uri="{9D8B030D-6E8A-4147-A177-3AD203B41FA5}">
                      <a16:colId xmlns:a16="http://schemas.microsoft.com/office/drawing/2014/main" val="147576707"/>
                    </a:ext>
                  </a:extLst>
                </a:gridCol>
                <a:gridCol w="404284">
                  <a:extLst>
                    <a:ext uri="{9D8B030D-6E8A-4147-A177-3AD203B41FA5}">
                      <a16:colId xmlns:a16="http://schemas.microsoft.com/office/drawing/2014/main" val="2293272651"/>
                    </a:ext>
                  </a:extLst>
                </a:gridCol>
                <a:gridCol w="568909">
                  <a:extLst>
                    <a:ext uri="{9D8B030D-6E8A-4147-A177-3AD203B41FA5}">
                      <a16:colId xmlns:a16="http://schemas.microsoft.com/office/drawing/2014/main" val="3337795832"/>
                    </a:ext>
                  </a:extLst>
                </a:gridCol>
                <a:gridCol w="478970">
                  <a:extLst>
                    <a:ext uri="{9D8B030D-6E8A-4147-A177-3AD203B41FA5}">
                      <a16:colId xmlns:a16="http://schemas.microsoft.com/office/drawing/2014/main" val="1840026406"/>
                    </a:ext>
                  </a:extLst>
                </a:gridCol>
                <a:gridCol w="563640">
                  <a:extLst>
                    <a:ext uri="{9D8B030D-6E8A-4147-A177-3AD203B41FA5}">
                      <a16:colId xmlns:a16="http://schemas.microsoft.com/office/drawing/2014/main" val="2953822918"/>
                    </a:ext>
                  </a:extLst>
                </a:gridCol>
                <a:gridCol w="223034">
                  <a:extLst>
                    <a:ext uri="{9D8B030D-6E8A-4147-A177-3AD203B41FA5}">
                      <a16:colId xmlns:a16="http://schemas.microsoft.com/office/drawing/2014/main" val="1382781389"/>
                    </a:ext>
                  </a:extLst>
                </a:gridCol>
                <a:gridCol w="427937">
                  <a:extLst>
                    <a:ext uri="{9D8B030D-6E8A-4147-A177-3AD203B41FA5}">
                      <a16:colId xmlns:a16="http://schemas.microsoft.com/office/drawing/2014/main" val="2822892704"/>
                    </a:ext>
                  </a:extLst>
                </a:gridCol>
                <a:gridCol w="781531">
                  <a:extLst>
                    <a:ext uri="{9D8B030D-6E8A-4147-A177-3AD203B41FA5}">
                      <a16:colId xmlns:a16="http://schemas.microsoft.com/office/drawing/2014/main" val="2913209639"/>
                    </a:ext>
                  </a:extLst>
                </a:gridCol>
                <a:gridCol w="145570">
                  <a:extLst>
                    <a:ext uri="{9D8B030D-6E8A-4147-A177-3AD203B41FA5}">
                      <a16:colId xmlns:a16="http://schemas.microsoft.com/office/drawing/2014/main" val="1217512917"/>
                    </a:ext>
                  </a:extLst>
                </a:gridCol>
                <a:gridCol w="587170">
                  <a:extLst>
                    <a:ext uri="{9D8B030D-6E8A-4147-A177-3AD203B41FA5}">
                      <a16:colId xmlns:a16="http://schemas.microsoft.com/office/drawing/2014/main" val="2810764349"/>
                    </a:ext>
                  </a:extLst>
                </a:gridCol>
              </a:tblGrid>
              <a:tr h="290817">
                <a:tc gridSpan="2">
                  <a:txBody>
                    <a:bodyPr/>
                    <a:lstStyle/>
                    <a:p>
                      <a:r>
                        <a:rPr kumimoji="1" lang="ja-JP" altLang="en-US" sz="1200" b="1" dirty="0">
                          <a:solidFill>
                            <a:schemeClr val="bg1"/>
                          </a:solidFill>
                        </a:rPr>
                        <a:t>ロボットの名称 （製品名）</a:t>
                      </a:r>
                    </a:p>
                  </a:txBody>
                  <a:tcPr anchor="ctr"/>
                </a:tc>
                <a:tc hMerge="1">
                  <a:txBody>
                    <a:bodyPr/>
                    <a:lstStyle/>
                    <a:p>
                      <a:endParaRPr kumimoji="1" lang="ja-JP" altLang="en-US"/>
                    </a:p>
                  </a:txBody>
                  <a:tcPr/>
                </a:tc>
                <a:tc gridSpan="2">
                  <a:txBody>
                    <a:bodyPr/>
                    <a:lstStyle/>
                    <a:p>
                      <a:r>
                        <a:rPr kumimoji="1" lang="ja-JP" altLang="en-US" sz="1200" dirty="0"/>
                        <a:t>製品名</a:t>
                      </a:r>
                    </a:p>
                  </a:txBody>
                  <a:tcPr>
                    <a:solidFill>
                      <a:srgbClr val="E8EBF1"/>
                    </a:solidFill>
                  </a:tcPr>
                </a:tc>
                <a:tc hMerge="1">
                  <a:txBody>
                    <a:bodyPr/>
                    <a:lstStyle/>
                    <a:p>
                      <a:endParaRPr kumimoji="1" lang="ja-JP" altLang="en-US"/>
                    </a:p>
                  </a:txBody>
                  <a:tcPr/>
                </a:tc>
                <a:tc gridSpan="1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XXXXXX</a:t>
                      </a:r>
                      <a:endParaRPr kumimoji="1" lang="ja-JP" altLang="en-US" sz="1200" dirty="0">
                        <a:solidFill>
                          <a:schemeClr val="tx1"/>
                        </a:solidFill>
                      </a:endParaRPr>
                    </a:p>
                  </a:txBody>
                  <a:tcPr>
                    <a:solidFill>
                      <a:schemeClr val="accent1">
                        <a:lumMod val="60000"/>
                        <a:lumOff val="4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326333312"/>
                  </a:ext>
                </a:extLst>
              </a:tr>
              <a:tr h="1454086">
                <a:tc gridSpan="2">
                  <a:txBody>
                    <a:bodyPr/>
                    <a:lstStyle/>
                    <a:p>
                      <a:r>
                        <a:rPr kumimoji="1" lang="ja-JP" altLang="en-US" sz="1200" b="1" dirty="0">
                          <a:solidFill>
                            <a:schemeClr val="bg1"/>
                          </a:solidFill>
                        </a:rPr>
                        <a:t>ロボットの概要・特徴 （</a:t>
                      </a:r>
                      <a:r>
                        <a:rPr kumimoji="1" lang="en-US" altLang="ja-JP" sz="1200" b="1" dirty="0">
                          <a:solidFill>
                            <a:schemeClr val="bg1"/>
                          </a:solidFill>
                        </a:rPr>
                        <a:t>200</a:t>
                      </a:r>
                      <a:r>
                        <a:rPr kumimoji="1" lang="ja-JP" altLang="en-US" sz="1200" b="1" dirty="0">
                          <a:solidFill>
                            <a:schemeClr val="bg1"/>
                          </a:solidFill>
                        </a:rPr>
                        <a:t>字程度）</a:t>
                      </a:r>
                      <a:endParaRPr kumimoji="1" lang="en-US" altLang="ja-JP" sz="1200" b="1" dirty="0">
                        <a:solidFill>
                          <a:schemeClr val="bg1"/>
                        </a:solidFill>
                      </a:endParaRPr>
                    </a:p>
                  </a:txBody>
                  <a:tcPr anchor="ctr"/>
                </a:tc>
                <a:tc hMerge="1">
                  <a:txBody>
                    <a:bodyPr/>
                    <a:lstStyle/>
                    <a:p>
                      <a:endParaRPr kumimoji="1" lang="ja-JP" altLang="en-US"/>
                    </a:p>
                  </a:txBody>
                  <a:tcPr/>
                </a:tc>
                <a:tc gridSpan="1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XXXXXX</a:t>
                      </a:r>
                      <a:endParaRPr kumimoji="1" lang="en-US" altLang="ja-JP" sz="1200" dirty="0"/>
                    </a:p>
                    <a:p>
                      <a:endParaRPr kumimoji="1" lang="en-US" altLang="ja-JP" sz="1200" dirty="0"/>
                    </a:p>
                    <a:p>
                      <a:endParaRPr kumimoji="1" lang="en-US" altLang="ja-JP" sz="1200" dirty="0"/>
                    </a:p>
                    <a:p>
                      <a:endParaRPr kumimoji="1" lang="en-US" altLang="ja-JP" sz="1200" dirty="0"/>
                    </a:p>
                    <a:p>
                      <a:endParaRPr kumimoji="1" lang="en-US" altLang="ja-JP" sz="1200" dirty="0"/>
                    </a:p>
                    <a:p>
                      <a:endParaRPr kumimoji="1" lang="en-US" altLang="ja-JP" sz="1200" dirty="0"/>
                    </a:p>
                    <a:p>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253735272"/>
                  </a:ext>
                </a:extLst>
              </a:tr>
              <a:tr h="290817">
                <a:tc rowSpan="8">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ロボットの仕様</a:t>
                      </a:r>
                    </a:p>
                  </a:txBody>
                  <a:tcPr anchor="ctr"/>
                </a:tc>
                <a:tc>
                  <a:txBody>
                    <a:bodyPr/>
                    <a:lstStyle/>
                    <a:p>
                      <a:r>
                        <a:rPr kumimoji="1" lang="ja-JP" altLang="en-US" sz="1200" b="1" kern="1200" dirty="0">
                          <a:solidFill>
                            <a:schemeClr val="bg1"/>
                          </a:solidFill>
                          <a:latin typeface="+mn-lt"/>
                          <a:ea typeface="+mn-ea"/>
                          <a:cs typeface="+mn-cs"/>
                        </a:rPr>
                        <a:t>本体サイズ</a:t>
                      </a:r>
                      <a:endParaRPr kumimoji="1" lang="ja-JP" altLang="en-US" b="1" dirty="0">
                        <a:solidFill>
                          <a:schemeClr val="bg1"/>
                        </a:solidFill>
                      </a:endParaRPr>
                    </a:p>
                  </a:txBody>
                  <a:tcPr anchor="ctr">
                    <a:solidFill>
                      <a:schemeClr val="accent2"/>
                    </a:solidFill>
                  </a:tcPr>
                </a:tc>
                <a:tc>
                  <a:txBody>
                    <a:bodyPr/>
                    <a:lstStyle/>
                    <a:p>
                      <a:pPr algn="r"/>
                      <a:r>
                        <a:rPr kumimoji="1" lang="ja-JP" altLang="en-US" sz="1200" dirty="0"/>
                        <a:t>幅</a:t>
                      </a:r>
                    </a:p>
                  </a:txBody>
                  <a:tcPr/>
                </a:tc>
                <a:tc gridSpan="3">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hMerge="1">
                  <a:txBody>
                    <a:bodyPr/>
                    <a:lstStyle/>
                    <a:p>
                      <a:endParaRPr kumimoji="1" lang="ja-JP" altLang="en-US" sz="1200" dirty="0"/>
                    </a:p>
                  </a:txBody>
                  <a:tcPr>
                    <a:solidFill>
                      <a:schemeClr val="accent1">
                        <a:lumMod val="60000"/>
                        <a:lumOff val="40000"/>
                      </a:schemeClr>
                    </a:solidFill>
                  </a:tcPr>
                </a:tc>
                <a:tc>
                  <a:txBody>
                    <a:bodyPr/>
                    <a:lstStyle/>
                    <a:p>
                      <a:r>
                        <a:rPr kumimoji="1" lang="en-US" altLang="ja-JP" sz="1200" dirty="0"/>
                        <a:t>(mm)</a:t>
                      </a:r>
                      <a:endParaRPr kumimoji="1" lang="ja-JP" altLang="en-US" sz="1200" dirty="0"/>
                    </a:p>
                  </a:txBody>
                  <a:tcPr/>
                </a:tc>
                <a:tc gridSpan="2">
                  <a:txBody>
                    <a:bodyPr/>
                    <a:lstStyle/>
                    <a:p>
                      <a:pPr algn="r"/>
                      <a:r>
                        <a:rPr kumimoji="1" lang="ja-JP" altLang="en-US" sz="1200" dirty="0"/>
                        <a:t>長さ</a:t>
                      </a:r>
                    </a:p>
                  </a:txBody>
                  <a:tcPr/>
                </a:tc>
                <a:tc hMerge="1">
                  <a:txBody>
                    <a:bodyPr/>
                    <a:lstStyle/>
                    <a:p>
                      <a:pPr algn="r"/>
                      <a:endParaRPr kumimoji="1" lang="ja-JP" altLang="en-US" sz="1200" dirty="0"/>
                    </a:p>
                  </a:txBody>
                  <a:tcPr/>
                </a:tc>
                <a:tc gridSpan="2">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a:txBody>
                    <a:bodyPr/>
                    <a:lstStyle/>
                    <a:p>
                      <a:r>
                        <a:rPr kumimoji="1" lang="en-US" altLang="ja-JP" sz="1200" dirty="0"/>
                        <a:t>(mm)</a:t>
                      </a:r>
                      <a:endParaRPr kumimoji="1" lang="ja-JP" altLang="en-US" sz="1200" dirty="0"/>
                    </a:p>
                  </a:txBody>
                  <a:tcPr/>
                </a:tc>
                <a:tc gridSpan="2">
                  <a:txBody>
                    <a:bodyPr/>
                    <a:lstStyle/>
                    <a:p>
                      <a:pPr algn="r"/>
                      <a:r>
                        <a:rPr kumimoji="1" lang="ja-JP" altLang="en-US" sz="1200" dirty="0"/>
                        <a:t>高さ</a:t>
                      </a:r>
                    </a:p>
                  </a:txBody>
                  <a:tcPr/>
                </a:tc>
                <a:tc hMerge="1">
                  <a:txBody>
                    <a:bodyPr/>
                    <a:lstStyle/>
                    <a:p>
                      <a:endParaRPr kumimoji="1" lang="ja-JP" altLang="en-US"/>
                    </a:p>
                  </a:txBody>
                  <a:tcPr/>
                </a:tc>
                <a:tc gridSpan="2">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sz="1200" dirty="0"/>
                    </a:p>
                  </a:txBody>
                  <a:tcPr>
                    <a:solidFill>
                      <a:schemeClr val="accent1">
                        <a:lumMod val="60000"/>
                        <a:lumOff val="40000"/>
                      </a:schemeClr>
                    </a:solidFill>
                  </a:tcPr>
                </a:tc>
                <a:tc>
                  <a:txBody>
                    <a:bodyPr/>
                    <a:lstStyle/>
                    <a:p>
                      <a:r>
                        <a:rPr kumimoji="1" lang="en-US" altLang="ja-JP" sz="1200" dirty="0"/>
                        <a:t>(mm)</a:t>
                      </a:r>
                      <a:endParaRPr kumimoji="1" lang="ja-JP" altLang="en-US" sz="1200" dirty="0"/>
                    </a:p>
                  </a:txBody>
                  <a:tcPr/>
                </a:tc>
                <a:extLst>
                  <a:ext uri="{0D108BD9-81ED-4DB2-BD59-A6C34878D82A}">
                    <a16:rowId xmlns:a16="http://schemas.microsoft.com/office/drawing/2014/main" val="3265541365"/>
                  </a:ext>
                </a:extLst>
              </a:tr>
              <a:tr h="290817">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p>
                  </a:txBody>
                  <a:tcPr/>
                </a:tc>
                <a:tc>
                  <a:txBody>
                    <a:bodyPr/>
                    <a:lstStyle/>
                    <a:p>
                      <a:r>
                        <a:rPr kumimoji="1" lang="ja-JP" altLang="en-US" sz="1200" b="1" kern="1200" dirty="0">
                          <a:solidFill>
                            <a:schemeClr val="bg1"/>
                          </a:solidFill>
                          <a:latin typeface="+mn-lt"/>
                          <a:ea typeface="+mn-ea"/>
                          <a:cs typeface="+mn-cs"/>
                        </a:rPr>
                        <a:t>重量</a:t>
                      </a:r>
                      <a:endParaRPr kumimoji="1" lang="ja-JP" altLang="en-US" sz="1200" b="1" dirty="0">
                        <a:solidFill>
                          <a:schemeClr val="bg1"/>
                        </a:solidFill>
                      </a:endParaRPr>
                    </a:p>
                  </a:txBody>
                  <a:tcPr anchor="ctr">
                    <a:solidFill>
                      <a:schemeClr val="accent2"/>
                    </a:solidFill>
                  </a:tcPr>
                </a:tc>
                <a:tc gridSpan="4">
                  <a:txBody>
                    <a:bodyPr/>
                    <a:lstStyle/>
                    <a:p>
                      <a:r>
                        <a:rPr kumimoji="1" lang="ja-JP" altLang="en-US" sz="1200" dirty="0"/>
                        <a:t>　　　　　　　　　</a:t>
                      </a:r>
                    </a:p>
                  </a:txBody>
                  <a:tcPr>
                    <a:solidFill>
                      <a:schemeClr val="accent1">
                        <a:lumMod val="60000"/>
                        <a:lumOff val="4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sz="1200" dirty="0"/>
                    </a:p>
                  </a:txBody>
                  <a:tcPr>
                    <a:solidFill>
                      <a:schemeClr val="accent1">
                        <a:lumMod val="60000"/>
                        <a:lumOff val="40000"/>
                      </a:schemeClr>
                    </a:solidFill>
                  </a:tcPr>
                </a:tc>
                <a:tc gridSpan="11">
                  <a:txBody>
                    <a:bodyPr/>
                    <a:lstStyle/>
                    <a:p>
                      <a:r>
                        <a:rPr kumimoji="1" lang="ja-JP" altLang="en-US" sz="1200"/>
                        <a:t>（</a:t>
                      </a:r>
                      <a:r>
                        <a:rPr kumimoji="1" lang="en-US" altLang="ja-JP" sz="1200"/>
                        <a:t>kg</a:t>
                      </a:r>
                      <a:r>
                        <a:rPr kumimoji="1" lang="ja-JP" altLang="en-US" sz="1200"/>
                        <a:t>）　　</a:t>
                      </a:r>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65376110"/>
                  </a:ext>
                </a:extLst>
              </a:tr>
              <a:tr h="290817">
                <a:tc vMerge="1">
                  <a:txBody>
                    <a:bodyPr/>
                    <a:lstStyle/>
                    <a:p>
                      <a:endParaRPr kumimoji="1" lang="ja-JP" altLang="en-US" sz="1200" b="1" dirty="0">
                        <a:solidFill>
                          <a:schemeClr val="bg1"/>
                        </a:solidFill>
                      </a:endParaRPr>
                    </a:p>
                  </a:txBody>
                  <a:tcPr/>
                </a:tc>
                <a:tc>
                  <a:txBody>
                    <a:bodyPr/>
                    <a:lstStyle/>
                    <a:p>
                      <a:r>
                        <a:rPr kumimoji="1" lang="ja-JP" altLang="en-US" sz="1200" b="1" kern="1200" dirty="0">
                          <a:solidFill>
                            <a:schemeClr val="bg1"/>
                          </a:solidFill>
                          <a:latin typeface="+mn-lt"/>
                          <a:ea typeface="+mn-ea"/>
                          <a:cs typeface="+mn-cs"/>
                        </a:rPr>
                        <a:t>平均速度</a:t>
                      </a:r>
                      <a:endParaRPr kumimoji="1" lang="ja-JP" altLang="en-US" sz="1200" b="1" dirty="0">
                        <a:solidFill>
                          <a:schemeClr val="bg1"/>
                        </a:solidFill>
                      </a:endParaRPr>
                    </a:p>
                  </a:txBody>
                  <a:tcPr anchor="ctr">
                    <a:solidFill>
                      <a:schemeClr val="accent2"/>
                    </a:solidFill>
                  </a:tcPr>
                </a:tc>
                <a:tc gridSpan="4">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sz="1200" dirty="0"/>
                    </a:p>
                  </a:txBody>
                  <a:tcPr>
                    <a:solidFill>
                      <a:schemeClr val="accent1">
                        <a:lumMod val="60000"/>
                        <a:lumOff val="40000"/>
                      </a:schemeClr>
                    </a:solidFill>
                  </a:tcPr>
                </a:tc>
                <a:tc gridSpan="11">
                  <a:txBody>
                    <a:bodyPr/>
                    <a:lstStyle/>
                    <a:p>
                      <a:r>
                        <a:rPr kumimoji="1" lang="ja-JP" altLang="en-US" sz="1200" dirty="0"/>
                        <a:t>（</a:t>
                      </a:r>
                      <a:r>
                        <a:rPr kumimoji="1" lang="en-US" altLang="ja-JP" sz="1200" dirty="0"/>
                        <a:t>Km/h</a:t>
                      </a:r>
                      <a:r>
                        <a:rPr kumimoji="1" lang="ja-JP" altLang="en-US" sz="1200" dirty="0"/>
                        <a:t>）　　</a:t>
                      </a:r>
                      <a:r>
                        <a:rPr kumimoji="1" lang="en-US" altLang="ja-JP" sz="1200" dirty="0"/>
                        <a:t>※</a:t>
                      </a:r>
                      <a:r>
                        <a:rPr kumimoji="1" lang="ja-JP" altLang="en-US" sz="1200" dirty="0"/>
                        <a:t>ロボットが走行する場合のみ記載</a:t>
                      </a:r>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17248998"/>
                  </a:ext>
                </a:extLst>
              </a:tr>
              <a:tr h="290817">
                <a:tc vMerge="1">
                  <a:txBody>
                    <a:bodyPr/>
                    <a:lstStyle/>
                    <a:p>
                      <a:endParaRPr kumimoji="1" lang="ja-JP" altLang="en-US" sz="1200" b="1" dirty="0">
                        <a:solidFill>
                          <a:schemeClr val="bg1"/>
                        </a:solidFill>
                      </a:endParaRPr>
                    </a:p>
                  </a:txBody>
                  <a:tcPr/>
                </a:tc>
                <a:tc>
                  <a:txBody>
                    <a:bodyPr/>
                    <a:lstStyle/>
                    <a:p>
                      <a:r>
                        <a:rPr kumimoji="1" lang="ja-JP" altLang="en-US" sz="1200" b="1" dirty="0">
                          <a:solidFill>
                            <a:schemeClr val="bg1"/>
                          </a:solidFill>
                        </a:rPr>
                        <a:t>最少旋回半径</a:t>
                      </a:r>
                    </a:p>
                  </a:txBody>
                  <a:tcPr anchor="ctr">
                    <a:solidFill>
                      <a:schemeClr val="accent2"/>
                    </a:solidFill>
                  </a:tcPr>
                </a:tc>
                <a:tc gridSpan="4">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sz="1200" dirty="0"/>
                    </a:p>
                  </a:txBody>
                  <a:tcPr>
                    <a:solidFill>
                      <a:schemeClr val="accent1">
                        <a:lumMod val="60000"/>
                        <a:lumOff val="40000"/>
                      </a:schemeClr>
                    </a:solidFill>
                  </a:tcPr>
                </a:tc>
                <a:tc gridSpan="11">
                  <a:txBody>
                    <a:bodyPr/>
                    <a:lstStyle/>
                    <a:p>
                      <a:r>
                        <a:rPr kumimoji="1" lang="ja-JP" altLang="en-US" sz="1200"/>
                        <a:t>（</a:t>
                      </a:r>
                      <a:r>
                        <a:rPr kumimoji="1" lang="en-US" altLang="ja-JP" sz="1200"/>
                        <a:t>cm</a:t>
                      </a:r>
                      <a:r>
                        <a:rPr kumimoji="1" lang="ja-JP" altLang="en-US" sz="1200"/>
                        <a:t>）　　　 </a:t>
                      </a:r>
                      <a:r>
                        <a:rPr kumimoji="1" lang="en-US" altLang="ja-JP" sz="1200"/>
                        <a:t>※</a:t>
                      </a:r>
                      <a:r>
                        <a:rPr kumimoji="1" lang="ja-JP" altLang="en-US" sz="1200"/>
                        <a:t>ロボットが走行する場合のみ記載</a:t>
                      </a:r>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235696206"/>
                  </a:ext>
                </a:extLst>
              </a:tr>
              <a:tr h="290817">
                <a:tc vMerge="1">
                  <a:txBody>
                    <a:bodyPr/>
                    <a:lstStyle/>
                    <a:p>
                      <a:endParaRPr kumimoji="1" lang="ja-JP" altLang="en-US" sz="1200" b="1" dirty="0">
                        <a:solidFill>
                          <a:schemeClr val="bg1"/>
                        </a:solidFill>
                      </a:endParaRPr>
                    </a:p>
                  </a:txBody>
                  <a:tcPr/>
                </a:tc>
                <a:tc>
                  <a:txBody>
                    <a:bodyPr/>
                    <a:lstStyle/>
                    <a:p>
                      <a:r>
                        <a:rPr kumimoji="1" lang="ja-JP" altLang="en-US" sz="1200" b="1" dirty="0">
                          <a:solidFill>
                            <a:schemeClr val="bg1"/>
                          </a:solidFill>
                        </a:rPr>
                        <a:t>最大積載量</a:t>
                      </a:r>
                    </a:p>
                  </a:txBody>
                  <a:tcPr anchor="ctr">
                    <a:solidFill>
                      <a:schemeClr val="accent2"/>
                    </a:solidFill>
                  </a:tcPr>
                </a:tc>
                <a:tc gridSpan="4">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sz="1200" dirty="0"/>
                    </a:p>
                  </a:txBody>
                  <a:tcPr>
                    <a:solidFill>
                      <a:schemeClr val="accent1">
                        <a:lumMod val="60000"/>
                        <a:lumOff val="40000"/>
                      </a:schemeClr>
                    </a:solidFill>
                  </a:tcPr>
                </a:tc>
                <a:tc gridSpan="11">
                  <a:txBody>
                    <a:bodyPr/>
                    <a:lstStyle/>
                    <a:p>
                      <a:r>
                        <a:rPr kumimoji="1" lang="ja-JP" altLang="en-US" sz="1200" dirty="0"/>
                        <a:t>（</a:t>
                      </a:r>
                      <a:r>
                        <a:rPr kumimoji="1" lang="en-US" altLang="ja-JP" sz="1200" dirty="0"/>
                        <a:t>kg</a:t>
                      </a:r>
                      <a:r>
                        <a:rPr kumimoji="1" lang="ja-JP" altLang="en-US" sz="1200" dirty="0"/>
                        <a:t>）　　　　</a:t>
                      </a:r>
                      <a:r>
                        <a:rPr kumimoji="1" lang="en-US" altLang="ja-JP" sz="1200" dirty="0"/>
                        <a:t>※</a:t>
                      </a:r>
                      <a:r>
                        <a:rPr kumimoji="1" lang="ja-JP" altLang="en-US" sz="1200" dirty="0"/>
                        <a:t>ロボットが貨物等を搭載する場合のみ記載</a:t>
                      </a:r>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651782015"/>
                  </a:ext>
                </a:extLst>
              </a:tr>
              <a:tr h="663166">
                <a:tc vMerge="1">
                  <a:txBody>
                    <a:bodyPr/>
                    <a:lstStyle/>
                    <a:p>
                      <a:endParaRPr kumimoji="1" lang="ja-JP" altLang="en-US" sz="1200" b="1" dirty="0">
                        <a:solidFill>
                          <a:schemeClr val="bg1"/>
                        </a:solidFill>
                      </a:endParaRPr>
                    </a:p>
                  </a:txBody>
                  <a:tcPr/>
                </a:tc>
                <a:tc rowSpan="2">
                  <a:txBody>
                    <a:bodyPr/>
                    <a:lstStyle/>
                    <a:p>
                      <a:r>
                        <a:rPr kumimoji="1" lang="ja-JP" altLang="en-US" sz="1200" b="1" dirty="0">
                          <a:solidFill>
                            <a:schemeClr val="bg1"/>
                          </a:solidFill>
                        </a:rPr>
                        <a:t>動力源・電源</a:t>
                      </a:r>
                      <a:endParaRPr kumimoji="1" lang="en-US" altLang="ja-JP" sz="1200" b="1" dirty="0">
                        <a:solidFill>
                          <a:schemeClr val="bg1"/>
                        </a:solidFill>
                      </a:endParaRPr>
                    </a:p>
                  </a:txBody>
                  <a:tcPr anchor="ctr">
                    <a:solidFill>
                      <a:schemeClr val="accent2"/>
                    </a:solidFill>
                  </a:tcPr>
                </a:tc>
                <a:tc gridSpan="15">
                  <a:txBody>
                    <a:bodyPr/>
                    <a:lstStyle/>
                    <a:p>
                      <a:endParaRPr kumimoji="1" lang="ja-JP" altLang="en-US" sz="1200" dirty="0"/>
                    </a:p>
                  </a:txBody>
                  <a:tcPr>
                    <a:solidFill>
                      <a:schemeClr val="accent1">
                        <a:lumMod val="60000"/>
                        <a:lumOff val="40000"/>
                      </a:schemeClr>
                    </a:solidFill>
                  </a:tcPr>
                </a:tc>
                <a:tc hMerge="1">
                  <a:txBody>
                    <a:bodyPr/>
                    <a:lstStyle/>
                    <a:p>
                      <a:r>
                        <a:rPr kumimoji="1" lang="ja-JP" altLang="en-US" sz="1200" dirty="0"/>
                        <a:t>コンセント（常時接続）</a:t>
                      </a:r>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sz="1200" dirty="0"/>
                    </a:p>
                  </a:txBody>
                  <a:tcPr/>
                </a:tc>
                <a:tc hMerge="1">
                  <a:txBody>
                    <a:bodyPr/>
                    <a:lstStyle/>
                    <a:p>
                      <a:pPr algn="r"/>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hMerge="1">
                  <a:txBody>
                    <a:bodyPr/>
                    <a:lstStyle/>
                    <a:p>
                      <a:r>
                        <a:rPr kumimoji="1" lang="ja-JP" altLang="en-US" sz="1200" dirty="0"/>
                        <a:t>充電</a:t>
                      </a:r>
                    </a:p>
                  </a:txBody>
                  <a:tcPr/>
                </a:tc>
                <a:tc hMerge="1">
                  <a:txBody>
                    <a:bodyPr/>
                    <a:lstStyle/>
                    <a:p>
                      <a:endParaRPr kumimoji="1" lang="ja-JP" altLang="en-US"/>
                    </a:p>
                  </a:txBody>
                  <a:tcPr/>
                </a:tc>
                <a:tc hMerge="1">
                  <a:txBody>
                    <a:bodyPr/>
                    <a:lstStyle/>
                    <a:p>
                      <a:endParaRPr kumimoji="1" lang="ja-JP" altLang="en-US" sz="1200" dirty="0"/>
                    </a:p>
                  </a:txBody>
                  <a:tcPr/>
                </a:tc>
                <a:tc hMerge="1">
                  <a:txBody>
                    <a:bodyPr/>
                    <a:lstStyle/>
                    <a:p>
                      <a:pPr algn="r"/>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hMerge="1">
                  <a:txBody>
                    <a:bodyPr/>
                    <a:lstStyle/>
                    <a:p>
                      <a:r>
                        <a:rPr kumimoji="1" lang="ja-JP" altLang="en-US" sz="1200" dirty="0"/>
                        <a:t>その他</a:t>
                      </a:r>
                    </a:p>
                  </a:txBody>
                  <a:tcPr/>
                </a:tc>
                <a:tc hMerge="1">
                  <a:txBody>
                    <a:bodyPr/>
                    <a:lstStyle/>
                    <a:p>
                      <a:endParaRPr kumimoji="1" lang="ja-JP" altLang="en-US"/>
                    </a:p>
                  </a:txBody>
                  <a:tcPr/>
                </a:tc>
                <a:tc hMerge="1">
                  <a:txBody>
                    <a:bodyPr/>
                    <a:lstStyle/>
                    <a:p>
                      <a:endParaRPr kumimoji="1" lang="ja-JP" altLang="en-US" sz="1200" dirty="0"/>
                    </a:p>
                  </a:txBody>
                  <a:tcPr/>
                </a:tc>
                <a:extLst>
                  <a:ext uri="{0D108BD9-81ED-4DB2-BD59-A6C34878D82A}">
                    <a16:rowId xmlns:a16="http://schemas.microsoft.com/office/drawing/2014/main" val="2005676686"/>
                  </a:ext>
                </a:extLst>
              </a:tr>
              <a:tr h="290817">
                <a:tc vMerge="1">
                  <a:txBody>
                    <a:bodyPr/>
                    <a:lstStyle/>
                    <a:p>
                      <a:endParaRPr kumimoji="1" lang="ja-JP" altLang="en-US"/>
                    </a:p>
                  </a:txBody>
                  <a:tcPr/>
                </a:tc>
                <a:tc vMerge="1">
                  <a:txBody>
                    <a:bodyPr/>
                    <a:lstStyle/>
                    <a:p>
                      <a:endParaRPr kumimoji="1" lang="en-US" altLang="ja-JP" sz="1200" b="1" dirty="0">
                        <a:solidFill>
                          <a:schemeClr val="bg1"/>
                        </a:solidFill>
                      </a:endParaRPr>
                    </a:p>
                  </a:txBody>
                  <a:tcPr>
                    <a:solidFill>
                      <a:schemeClr val="accent2"/>
                    </a:solidFill>
                  </a:tcPr>
                </a:tc>
                <a:tc gridSpan="3">
                  <a:txBody>
                    <a:bodyPr/>
                    <a:lstStyle/>
                    <a:p>
                      <a:r>
                        <a:rPr kumimoji="1" lang="ja-JP" altLang="en-US" sz="1200" dirty="0"/>
                        <a:t>充電時間</a:t>
                      </a:r>
                    </a:p>
                  </a:txBody>
                  <a:tcPr>
                    <a:solidFill>
                      <a:srgbClr val="E8EBF1"/>
                    </a:solidFill>
                  </a:tcPr>
                </a:tc>
                <a:tc hMerge="1">
                  <a:txBody>
                    <a:bodyPr/>
                    <a:lstStyle/>
                    <a:p>
                      <a:endParaRPr kumimoji="1" lang="ja-JP" altLang="en-US"/>
                    </a:p>
                  </a:txBody>
                  <a:tcPr/>
                </a:tc>
                <a:tc hMerge="1">
                  <a:txBody>
                    <a:bodyPr/>
                    <a:lstStyle/>
                    <a:p>
                      <a:endParaRPr kumimoji="1" lang="ja-JP" altLang="en-US" sz="1200" dirty="0"/>
                    </a:p>
                  </a:txBody>
                  <a:tcPr>
                    <a:solidFill>
                      <a:srgbClr val="E8EBF1"/>
                    </a:solidFill>
                  </a:tcPr>
                </a:tc>
                <a:tc gridSpan="3">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gridSpan="2">
                  <a:txBody>
                    <a:bodyPr/>
                    <a:lstStyle/>
                    <a:p>
                      <a:r>
                        <a:rPr kumimoji="1" lang="en-US" altLang="ja-JP" sz="1200" dirty="0"/>
                        <a:t>(</a:t>
                      </a:r>
                      <a:r>
                        <a:rPr kumimoji="1" lang="ja-JP" altLang="en-US" sz="1200" dirty="0"/>
                        <a:t>時間</a:t>
                      </a:r>
                      <a:r>
                        <a:rPr kumimoji="1" lang="en-US" altLang="ja-JP" sz="1200" dirty="0"/>
                        <a:t>)</a:t>
                      </a:r>
                      <a:endParaRPr kumimoji="1" lang="ja-JP" altLang="en-US" sz="1200" dirty="0"/>
                    </a:p>
                  </a:txBody>
                  <a:tcPr>
                    <a:solidFill>
                      <a:srgbClr val="E8EBF1"/>
                    </a:solidFill>
                  </a:tcPr>
                </a:tc>
                <a:tc hMerge="1">
                  <a:txBody>
                    <a:bodyPr/>
                    <a:lstStyle/>
                    <a:p>
                      <a:r>
                        <a:rPr kumimoji="1" lang="ja-JP" altLang="en-US" sz="1200" dirty="0"/>
                        <a:t>時間</a:t>
                      </a:r>
                    </a:p>
                  </a:txBody>
                  <a:tcPr>
                    <a:solidFill>
                      <a:schemeClr val="accent1">
                        <a:lumMod val="60000"/>
                        <a:lumOff val="40000"/>
                      </a:schemeClr>
                    </a:solidFill>
                  </a:tcPr>
                </a:tc>
                <a:tc gridSpan="3">
                  <a:txBody>
                    <a:bodyPr/>
                    <a:lstStyle/>
                    <a:p>
                      <a:r>
                        <a:rPr kumimoji="1" lang="ja-JP" altLang="en-US" sz="1200" dirty="0"/>
                        <a:t>連続使用時間</a:t>
                      </a:r>
                    </a:p>
                  </a:txBody>
                  <a:tcPr>
                    <a:solidFill>
                      <a:srgbClr val="E8EBF1"/>
                    </a:solidFill>
                  </a:tcPr>
                </a:tc>
                <a:tc hMerge="1">
                  <a:txBody>
                    <a:bodyPr/>
                    <a:lstStyle/>
                    <a:p>
                      <a:endParaRPr kumimoji="1" lang="ja-JP" altLang="en-US"/>
                    </a:p>
                  </a:txBody>
                  <a:tcPr/>
                </a:tc>
                <a:tc hMerge="1">
                  <a:txBody>
                    <a:bodyPr/>
                    <a:lstStyle/>
                    <a:p>
                      <a:endParaRPr kumimoji="1" lang="ja-JP" altLang="en-US"/>
                    </a:p>
                  </a:txBody>
                  <a:tcPr/>
                </a:tc>
                <a:tc gridSpan="2">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gridSpan="2">
                  <a:txBody>
                    <a:bodyPr/>
                    <a:lstStyle/>
                    <a:p>
                      <a:r>
                        <a:rPr kumimoji="1" lang="en-US" altLang="ja-JP" sz="1200" dirty="0"/>
                        <a:t>(</a:t>
                      </a:r>
                      <a:r>
                        <a:rPr kumimoji="1" lang="ja-JP" altLang="en-US" sz="1200" dirty="0"/>
                        <a:t>分</a:t>
                      </a:r>
                      <a:r>
                        <a:rPr kumimoji="1" lang="en-US" altLang="ja-JP" sz="1200" dirty="0"/>
                        <a:t>)</a:t>
                      </a:r>
                      <a:endParaRPr kumimoji="1" lang="ja-JP" altLang="en-US" sz="1200" dirty="0"/>
                    </a:p>
                  </a:txBody>
                  <a:tcPr>
                    <a:solidFill>
                      <a:srgbClr val="E8EBF1"/>
                    </a:solidFill>
                  </a:tcPr>
                </a:tc>
                <a:tc hMerge="1">
                  <a:txBody>
                    <a:bodyPr/>
                    <a:lstStyle/>
                    <a:p>
                      <a:r>
                        <a:rPr kumimoji="1" lang="en-US" altLang="ja-JP" sz="1200" dirty="0"/>
                        <a:t>(</a:t>
                      </a:r>
                      <a:r>
                        <a:rPr kumimoji="1" lang="ja-JP" altLang="en-US" sz="1200" dirty="0"/>
                        <a:t>分</a:t>
                      </a:r>
                      <a:r>
                        <a:rPr kumimoji="1" lang="en-US" altLang="ja-JP" sz="1200" dirty="0"/>
                        <a:t>)</a:t>
                      </a:r>
                      <a:endParaRPr kumimoji="1" lang="ja-JP" altLang="en-US" dirty="0"/>
                    </a:p>
                  </a:txBody>
                  <a:tcPr>
                    <a:solidFill>
                      <a:srgbClr val="E8EBF1"/>
                    </a:solidFill>
                  </a:tcPr>
                </a:tc>
                <a:extLst>
                  <a:ext uri="{0D108BD9-81ED-4DB2-BD59-A6C34878D82A}">
                    <a16:rowId xmlns:a16="http://schemas.microsoft.com/office/drawing/2014/main" val="4073096577"/>
                  </a:ext>
                </a:extLst>
              </a:tr>
              <a:tr h="290817">
                <a:tc vMerge="1">
                  <a:txBody>
                    <a:bodyPr/>
                    <a:lstStyle/>
                    <a:p>
                      <a:endParaRPr kumimoji="1" lang="ja-JP" altLang="en-US" sz="1200" b="1" dirty="0">
                        <a:solidFill>
                          <a:schemeClr val="bg1"/>
                        </a:solidFill>
                      </a:endParaRPr>
                    </a:p>
                  </a:txBody>
                  <a:tcPr/>
                </a:tc>
                <a:tc>
                  <a:txBody>
                    <a:bodyPr/>
                    <a:lstStyle/>
                    <a:p>
                      <a:r>
                        <a:rPr kumimoji="1" lang="ja-JP" altLang="en-US" sz="1200" b="1" dirty="0">
                          <a:solidFill>
                            <a:schemeClr val="bg1"/>
                          </a:solidFill>
                        </a:rPr>
                        <a:t>コンセントプラグ形状</a:t>
                      </a:r>
                    </a:p>
                  </a:txBody>
                  <a:tcPr anchor="ctr">
                    <a:solidFill>
                      <a:schemeClr val="accent2"/>
                    </a:solidFill>
                  </a:tcPr>
                </a:tc>
                <a:tc gridSpan="15">
                  <a:txBody>
                    <a:bodyPr/>
                    <a:lstStyle/>
                    <a:p>
                      <a:pPr algn="l"/>
                      <a:endParaRPr kumimoji="1" lang="ja-JP" altLang="en-US" sz="1200" dirty="0"/>
                    </a:p>
                  </a:txBody>
                  <a:tcPr>
                    <a:solidFill>
                      <a:schemeClr val="accent1">
                        <a:lumMod val="60000"/>
                        <a:lumOff val="40000"/>
                      </a:schemeClr>
                    </a:solidFill>
                  </a:tcPr>
                </a:tc>
                <a:tc hMerge="1">
                  <a:txBody>
                    <a:bodyPr/>
                    <a:lstStyle/>
                    <a:p>
                      <a:endParaRPr kumimoji="1" lang="ja-JP" altLang="en-US" sz="1200"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sz="1200" dirty="0"/>
                    </a:p>
                  </a:txBody>
                  <a:tcPr/>
                </a:tc>
                <a:tc hMerge="1">
                  <a:txBody>
                    <a:bodyPr/>
                    <a:lstStyle/>
                    <a:p>
                      <a:pPr algn="r"/>
                      <a:endParaRPr kumimoji="1" lang="ja-JP" altLang="en-US" sz="1200" dirty="0"/>
                    </a:p>
                  </a:txBody>
                  <a:tcPr/>
                </a:tc>
                <a:tc hMerge="1">
                  <a:txBody>
                    <a:bodyPr/>
                    <a:lstStyle/>
                    <a:p>
                      <a:endParaRPr kumimoji="1" lang="ja-JP" altLang="en-US"/>
                    </a:p>
                  </a:txBody>
                  <a:tcPr/>
                </a:tc>
                <a:tc hMerge="1">
                  <a:txBody>
                    <a:bodyPr/>
                    <a:lstStyle/>
                    <a:p>
                      <a:endParaRPr kumimoji="1" lang="ja-JP" altLang="en-US" sz="1200" dirty="0"/>
                    </a:p>
                  </a:txBody>
                  <a:tcPr/>
                </a:tc>
                <a:tc hMerge="1">
                  <a:txBody>
                    <a:bodyPr/>
                    <a:lstStyle/>
                    <a:p>
                      <a:endParaRPr kumimoji="1" lang="ja-JP" altLang="en-US"/>
                    </a:p>
                  </a:txBody>
                  <a:tcPr/>
                </a:tc>
                <a:tc hMerge="1">
                  <a:txBody>
                    <a:bodyPr/>
                    <a:lstStyle/>
                    <a:p>
                      <a:endParaRPr kumimoji="1" lang="ja-JP" altLang="en-US" sz="1200" dirty="0"/>
                    </a:p>
                  </a:txBody>
                  <a:tcPr/>
                </a:tc>
                <a:tc hMerge="1">
                  <a:txBody>
                    <a:bodyPr/>
                    <a:lstStyle/>
                    <a:p>
                      <a:pPr algn="r"/>
                      <a:endParaRPr kumimoji="1" lang="ja-JP" altLang="en-US" sz="1200" dirty="0"/>
                    </a:p>
                  </a:txBody>
                  <a:tcPr/>
                </a:tc>
                <a:tc hMerge="1">
                  <a:txBody>
                    <a:bodyPr/>
                    <a:lstStyle/>
                    <a:p>
                      <a:endParaRPr kumimoji="1" lang="ja-JP" altLang="en-US"/>
                    </a:p>
                  </a:txBody>
                  <a:tcPr/>
                </a:tc>
                <a:tc hMerge="1">
                  <a:txBody>
                    <a:bodyPr/>
                    <a:lstStyle/>
                    <a:p>
                      <a:endParaRPr kumimoji="1" lang="ja-JP" altLang="en-US" sz="1200" dirty="0"/>
                    </a:p>
                  </a:txBody>
                  <a:tcPr/>
                </a:tc>
                <a:tc hMerge="1">
                  <a:txBody>
                    <a:bodyPr/>
                    <a:lstStyle/>
                    <a:p>
                      <a:endParaRPr kumimoji="1" lang="ja-JP" altLang="en-US"/>
                    </a:p>
                  </a:txBody>
                  <a:tcPr/>
                </a:tc>
                <a:tc hMerge="1">
                  <a:txBody>
                    <a:bodyPr/>
                    <a:lstStyle/>
                    <a:p>
                      <a:endParaRPr kumimoji="1" lang="ja-JP" altLang="en-US" sz="1200" dirty="0"/>
                    </a:p>
                  </a:txBody>
                  <a:tcPr/>
                </a:tc>
                <a:extLst>
                  <a:ext uri="{0D108BD9-81ED-4DB2-BD59-A6C34878D82A}">
                    <a16:rowId xmlns:a16="http://schemas.microsoft.com/office/drawing/2014/main" val="3608054110"/>
                  </a:ext>
                </a:extLst>
              </a:tr>
            </a:tbl>
          </a:graphicData>
        </a:graphic>
      </p:graphicFrame>
      <p:sp>
        <p:nvSpPr>
          <p:cNvPr id="2" name="正方形/長方形 1">
            <a:extLst>
              <a:ext uri="{FF2B5EF4-FFF2-40B4-BE49-F238E27FC236}">
                <a16:creationId xmlns:a16="http://schemas.microsoft.com/office/drawing/2014/main" id="{9065E61A-92B5-884C-AABD-7C8C73B0468A}"/>
              </a:ext>
            </a:extLst>
          </p:cNvPr>
          <p:cNvSpPr/>
          <p:nvPr/>
        </p:nvSpPr>
        <p:spPr bwMode="auto">
          <a:xfrm>
            <a:off x="7829550" y="186813"/>
            <a:ext cx="1660525"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】3</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独自性・新規性</a:t>
            </a:r>
          </a:p>
        </p:txBody>
      </p:sp>
    </p:spTree>
    <p:extLst>
      <p:ext uri="{BB962C8B-B14F-4D97-AF65-F5344CB8AC3E}">
        <p14:creationId xmlns:p14="http://schemas.microsoft.com/office/powerpoint/2010/main" val="26506956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E9FAF3-0077-A358-E446-E21DCB328478}"/>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6884059A-93D3-7CF4-2A83-846A1336C47F}"/>
              </a:ext>
            </a:extLst>
          </p:cNvPr>
          <p:cNvSpPr>
            <a:spLocks noGrp="1"/>
          </p:cNvSpPr>
          <p:nvPr>
            <p:ph type="title"/>
          </p:nvPr>
        </p:nvSpPr>
        <p:spPr>
          <a:xfrm>
            <a:off x="406400" y="676601"/>
            <a:ext cx="9061450" cy="307777"/>
          </a:xfrm>
        </p:spPr>
        <p:txBody>
          <a:bodyPr/>
          <a:lstStyle/>
          <a:p>
            <a:r>
              <a:rPr lang="en-US" altLang="ja-JP" dirty="0"/>
              <a:t>6-2</a:t>
            </a:r>
            <a:r>
              <a:rPr lang="ja-JP" altLang="en-US" dirty="0"/>
              <a:t>：開発するロボットの詳細</a:t>
            </a:r>
          </a:p>
        </p:txBody>
      </p:sp>
      <p:sp>
        <p:nvSpPr>
          <p:cNvPr id="2" name="正方形/長方形 1">
            <a:extLst>
              <a:ext uri="{FF2B5EF4-FFF2-40B4-BE49-F238E27FC236}">
                <a16:creationId xmlns:a16="http://schemas.microsoft.com/office/drawing/2014/main" id="{71342DE5-0ED1-A8B1-3070-361157C9653A}"/>
              </a:ext>
            </a:extLst>
          </p:cNvPr>
          <p:cNvSpPr/>
          <p:nvPr/>
        </p:nvSpPr>
        <p:spPr bwMode="auto">
          <a:xfrm>
            <a:off x="7829550" y="186813"/>
            <a:ext cx="1660525"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】3</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独自性・新規性</a:t>
            </a:r>
          </a:p>
        </p:txBody>
      </p:sp>
      <p:sp>
        <p:nvSpPr>
          <p:cNvPr id="4" name="正方形/長方形 3">
            <a:extLst>
              <a:ext uri="{FF2B5EF4-FFF2-40B4-BE49-F238E27FC236}">
                <a16:creationId xmlns:a16="http://schemas.microsoft.com/office/drawing/2014/main" id="{7E25042B-8A4D-1335-13F5-1B1A76EA12F6}"/>
              </a:ext>
            </a:extLst>
          </p:cNvPr>
          <p:cNvSpPr/>
          <p:nvPr/>
        </p:nvSpPr>
        <p:spPr bwMode="auto">
          <a:xfrm>
            <a:off x="406400" y="1626669"/>
            <a:ext cx="9083675" cy="4312118"/>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200" b="0" i="0" u="none" strike="noStrike" cap="none" normalizeH="0" baseline="0" dirty="0">
                <a:ln>
                  <a:noFill/>
                </a:ln>
                <a:solidFill>
                  <a:srgbClr val="FF0000"/>
                </a:solidFill>
                <a:effectLst/>
                <a:latin typeface="Arial" charset="0"/>
                <a:ea typeface="ＭＳ Ｐゴシック" charset="-128"/>
              </a:rPr>
              <a:t>（記載方法は任意。視覚的にわかりやすく記載してください。 ）</a:t>
            </a:r>
          </a:p>
        </p:txBody>
      </p:sp>
      <p:sp>
        <p:nvSpPr>
          <p:cNvPr id="7" name="Rectangle 3">
            <a:extLst>
              <a:ext uri="{FF2B5EF4-FFF2-40B4-BE49-F238E27FC236}">
                <a16:creationId xmlns:a16="http://schemas.microsoft.com/office/drawing/2014/main" id="{3B75130F-4424-0116-1A20-EE190F68C105}"/>
              </a:ext>
            </a:extLst>
          </p:cNvPr>
          <p:cNvSpPr txBox="1">
            <a:spLocks noChangeArrowheads="1"/>
          </p:cNvSpPr>
          <p:nvPr/>
        </p:nvSpPr>
        <p:spPr bwMode="auto">
          <a:xfrm>
            <a:off x="419100" y="1270933"/>
            <a:ext cx="9064625"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algn="l">
              <a:spcBef>
                <a:spcPct val="30000"/>
              </a:spcBef>
              <a:buClr>
                <a:srgbClr val="5A5A5A"/>
              </a:buClr>
              <a:buSzPct val="100000"/>
            </a:pPr>
            <a:r>
              <a:rPr lang="ja-JP" altLang="en-US" sz="1200" dirty="0">
                <a:solidFill>
                  <a:schemeClr val="tx1"/>
                </a:solidFill>
                <a:latin typeface="Arial" panose="020B0604020202020204" pitchFamily="34" charset="0"/>
                <a:ea typeface="ＭＳ Ｐゴシック" panose="020B0600070205080204" pitchFamily="50" charset="-128"/>
              </a:rPr>
              <a:t>前頁で記載したロボットの仕様等の詳細を記載してください。</a:t>
            </a:r>
            <a:endParaRPr lang="en-US" altLang="ja-JP" sz="1200" dirty="0">
              <a:solidFill>
                <a:schemeClr val="tx1"/>
              </a:solidFill>
              <a:latin typeface="Arial" panose="020B0604020202020204" pitchFamily="34" charset="0"/>
              <a:ea typeface="ＭＳ Ｐゴシック" panose="020B0600070205080204" pitchFamily="50" charset="-128"/>
            </a:endParaRPr>
          </a:p>
        </p:txBody>
      </p:sp>
    </p:spTree>
    <p:extLst>
      <p:ext uri="{BB962C8B-B14F-4D97-AF65-F5344CB8AC3E}">
        <p14:creationId xmlns:p14="http://schemas.microsoft.com/office/powerpoint/2010/main" val="42000081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43B1B2-3C6A-16A7-DD71-5CFF597B48D2}"/>
              </a:ext>
            </a:extLst>
          </p:cNvPr>
          <p:cNvSpPr>
            <a:spLocks noGrp="1"/>
          </p:cNvSpPr>
          <p:nvPr>
            <p:ph type="title"/>
          </p:nvPr>
        </p:nvSpPr>
        <p:spPr/>
        <p:txBody>
          <a:bodyPr/>
          <a:lstStyle/>
          <a:p>
            <a:r>
              <a:rPr lang="en-US" altLang="ja-JP" dirty="0"/>
              <a:t>7-1</a:t>
            </a:r>
            <a:r>
              <a:rPr lang="ja-JP" altLang="en-US" dirty="0"/>
              <a:t>．開発項目の内容</a:t>
            </a:r>
            <a:endParaRPr kumimoji="1" lang="ja-JP" altLang="en-US" dirty="0"/>
          </a:p>
        </p:txBody>
      </p:sp>
      <p:graphicFrame>
        <p:nvGraphicFramePr>
          <p:cNvPr id="4" name="表 4">
            <a:extLst>
              <a:ext uri="{FF2B5EF4-FFF2-40B4-BE49-F238E27FC236}">
                <a16:creationId xmlns:a16="http://schemas.microsoft.com/office/drawing/2014/main" id="{B0443A7C-DC14-BD3E-0CB2-2E9AD3FD88CE}"/>
              </a:ext>
            </a:extLst>
          </p:cNvPr>
          <p:cNvGraphicFramePr>
            <a:graphicFrameLocks noGrp="1"/>
          </p:cNvGraphicFramePr>
          <p:nvPr>
            <p:extLst>
              <p:ext uri="{D42A27DB-BD31-4B8C-83A1-F6EECF244321}">
                <p14:modId xmlns:p14="http://schemas.microsoft.com/office/powerpoint/2010/main" val="3943213313"/>
              </p:ext>
            </p:extLst>
          </p:nvPr>
        </p:nvGraphicFramePr>
        <p:xfrm>
          <a:off x="406400" y="1961101"/>
          <a:ext cx="9061452" cy="2661421"/>
        </p:xfrm>
        <a:graphic>
          <a:graphicData uri="http://schemas.openxmlformats.org/drawingml/2006/table">
            <a:tbl>
              <a:tblPr firstRow="1">
                <a:tableStyleId>{93296810-A885-4BE3-A3E7-6D5BEEA58F35}</a:tableStyleId>
              </a:tblPr>
              <a:tblGrid>
                <a:gridCol w="1166761">
                  <a:extLst>
                    <a:ext uri="{9D8B030D-6E8A-4147-A177-3AD203B41FA5}">
                      <a16:colId xmlns:a16="http://schemas.microsoft.com/office/drawing/2014/main" val="623334796"/>
                    </a:ext>
                  </a:extLst>
                </a:gridCol>
                <a:gridCol w="1853723">
                  <a:extLst>
                    <a:ext uri="{9D8B030D-6E8A-4147-A177-3AD203B41FA5}">
                      <a16:colId xmlns:a16="http://schemas.microsoft.com/office/drawing/2014/main" val="3353023838"/>
                    </a:ext>
                  </a:extLst>
                </a:gridCol>
                <a:gridCol w="2511800">
                  <a:extLst>
                    <a:ext uri="{9D8B030D-6E8A-4147-A177-3AD203B41FA5}">
                      <a16:colId xmlns:a16="http://schemas.microsoft.com/office/drawing/2014/main" val="2725955320"/>
                    </a:ext>
                  </a:extLst>
                </a:gridCol>
                <a:gridCol w="1160206">
                  <a:extLst>
                    <a:ext uri="{9D8B030D-6E8A-4147-A177-3AD203B41FA5}">
                      <a16:colId xmlns:a16="http://schemas.microsoft.com/office/drawing/2014/main" val="3700557750"/>
                    </a:ext>
                  </a:extLst>
                </a:gridCol>
                <a:gridCol w="1563329">
                  <a:extLst>
                    <a:ext uri="{9D8B030D-6E8A-4147-A177-3AD203B41FA5}">
                      <a16:colId xmlns:a16="http://schemas.microsoft.com/office/drawing/2014/main" val="3626198424"/>
                    </a:ext>
                  </a:extLst>
                </a:gridCol>
                <a:gridCol w="805633">
                  <a:extLst>
                    <a:ext uri="{9D8B030D-6E8A-4147-A177-3AD203B41FA5}">
                      <a16:colId xmlns:a16="http://schemas.microsoft.com/office/drawing/2014/main" val="2724749233"/>
                    </a:ext>
                  </a:extLst>
                </a:gridCol>
              </a:tblGrid>
              <a:tr h="350113">
                <a:tc>
                  <a:txBody>
                    <a:bodyPr/>
                    <a:lstStyle/>
                    <a:p>
                      <a:pPr algn="ctr"/>
                      <a:r>
                        <a:rPr kumimoji="1" lang="ja-JP" altLang="en-US" sz="1200" dirty="0"/>
                        <a:t>本事業で</a:t>
                      </a:r>
                      <a:endParaRPr kumimoji="1" lang="en-US" altLang="ja-JP" sz="1200" dirty="0"/>
                    </a:p>
                    <a:p>
                      <a:pPr algn="ctr"/>
                      <a:r>
                        <a:rPr kumimoji="1" lang="ja-JP" altLang="en-US" sz="1200" dirty="0"/>
                        <a:t>開発する項目</a:t>
                      </a:r>
                    </a:p>
                  </a:txBody>
                  <a:tcPr anchor="ctr"/>
                </a:tc>
                <a:tc>
                  <a:txBody>
                    <a:bodyPr/>
                    <a:lstStyle/>
                    <a:p>
                      <a:pPr algn="ctr"/>
                      <a:r>
                        <a:rPr kumimoji="1" lang="ja-JP" altLang="en-US" sz="1200" dirty="0"/>
                        <a:t>開発内容</a:t>
                      </a:r>
                    </a:p>
                  </a:txBody>
                  <a:tcPr anchor="ctr"/>
                </a:tc>
                <a:tc>
                  <a:txBody>
                    <a:bodyPr/>
                    <a:lstStyle/>
                    <a:p>
                      <a:pPr algn="ctr"/>
                      <a:r>
                        <a:rPr kumimoji="1" lang="ja-JP" altLang="en-US" sz="1200" dirty="0"/>
                        <a:t>開発の必要性</a:t>
                      </a:r>
                      <a:endParaRPr kumimoji="1" lang="en-US" altLang="ja-JP" sz="1200" dirty="0"/>
                    </a:p>
                  </a:txBody>
                  <a:tcPr anchor="ctr"/>
                </a:tc>
                <a:tc>
                  <a:txBody>
                    <a:bodyPr/>
                    <a:lstStyle/>
                    <a:p>
                      <a:pPr algn="ctr"/>
                      <a:r>
                        <a:rPr kumimoji="1" lang="ja-JP" altLang="en-US" sz="1200" dirty="0"/>
                        <a:t>開発予定期間</a:t>
                      </a:r>
                    </a:p>
                  </a:txBody>
                  <a:tcPr anchor="ctr"/>
                </a:tc>
                <a:tc>
                  <a:txBody>
                    <a:bodyPr/>
                    <a:lstStyle/>
                    <a:p>
                      <a:pPr algn="ctr"/>
                      <a:r>
                        <a:rPr kumimoji="1" lang="en-US" altLang="ja-JP" sz="1200" dirty="0"/>
                        <a:t>2027.2</a:t>
                      </a:r>
                      <a:r>
                        <a:rPr kumimoji="1" lang="ja-JP" altLang="en-US" sz="1200" dirty="0"/>
                        <a:t>時点の進捗</a:t>
                      </a:r>
                      <a:endParaRPr kumimoji="1" lang="en-US" altLang="ja-JP" sz="1200" dirty="0"/>
                    </a:p>
                  </a:txBody>
                  <a:tcPr anchor="ctr"/>
                </a:tc>
                <a:tc>
                  <a:txBody>
                    <a:bodyPr/>
                    <a:lstStyle/>
                    <a:p>
                      <a:pPr algn="ctr"/>
                      <a:r>
                        <a:rPr kumimoji="1" lang="ja-JP" altLang="en-US" sz="1200" dirty="0"/>
                        <a:t>各開発の概算費用</a:t>
                      </a:r>
                    </a:p>
                  </a:txBody>
                  <a:tcPr anchor="ctr"/>
                </a:tc>
                <a:extLst>
                  <a:ext uri="{0D108BD9-81ED-4DB2-BD59-A6C34878D82A}">
                    <a16:rowId xmlns:a16="http://schemas.microsoft.com/office/drawing/2014/main" val="2684267201"/>
                  </a:ext>
                </a:extLst>
              </a:tr>
              <a:tr h="283981">
                <a:tc>
                  <a:txBody>
                    <a:bodyPr/>
                    <a:lstStyle/>
                    <a:p>
                      <a:r>
                        <a:rPr kumimoji="1" lang="ja-JP" altLang="en-US" sz="1200" dirty="0">
                          <a:solidFill>
                            <a:srgbClr val="FF0000"/>
                          </a:solidFill>
                        </a:rPr>
                        <a:t>○</a:t>
                      </a:r>
                    </a:p>
                  </a:txBody>
                  <a:tcPr/>
                </a:tc>
                <a:tc>
                  <a:txBody>
                    <a:bodyPr/>
                    <a:lstStyle/>
                    <a:p>
                      <a:r>
                        <a:rPr kumimoji="1" lang="en-US" altLang="ja-JP" sz="1200" dirty="0">
                          <a:solidFill>
                            <a:srgbClr val="FF0000"/>
                          </a:solidFill>
                        </a:rPr>
                        <a:t>XX</a:t>
                      </a:r>
                      <a:r>
                        <a:rPr kumimoji="1" lang="ja-JP" altLang="en-US" sz="1200" dirty="0">
                          <a:solidFill>
                            <a:srgbClr val="FF0000"/>
                          </a:solidFill>
                        </a:rPr>
                        <a:t>に関する開発</a:t>
                      </a:r>
                    </a:p>
                  </a:txBody>
                  <a:tcPr/>
                </a:tc>
                <a:tc>
                  <a:txBody>
                    <a:bodyPr/>
                    <a:lstStyle/>
                    <a:p>
                      <a:r>
                        <a:rPr kumimoji="1" lang="ja-JP" altLang="en-US" sz="1200" dirty="0">
                          <a:solidFill>
                            <a:srgbClr val="FF0000"/>
                          </a:solidFill>
                        </a:rPr>
                        <a:t>ロボットに○○機能を実装するために必要なため</a:t>
                      </a:r>
                    </a:p>
                  </a:txBody>
                  <a:tcPr/>
                </a:tc>
                <a:tc>
                  <a:txBody>
                    <a:bodyPr/>
                    <a:lstStyle/>
                    <a:p>
                      <a:r>
                        <a:rPr kumimoji="1" lang="en-US" altLang="ja-JP" sz="1200" dirty="0">
                          <a:solidFill>
                            <a:srgbClr val="FF0000"/>
                          </a:solidFill>
                        </a:rPr>
                        <a:t>26.7</a:t>
                      </a:r>
                      <a:r>
                        <a:rPr kumimoji="1" lang="ja-JP" altLang="en-US" sz="1200" dirty="0">
                          <a:solidFill>
                            <a:srgbClr val="FF0000"/>
                          </a:solidFill>
                        </a:rPr>
                        <a:t>～</a:t>
                      </a:r>
                      <a:r>
                        <a:rPr kumimoji="1" lang="en-US" altLang="ja-JP" sz="1200" dirty="0">
                          <a:solidFill>
                            <a:srgbClr val="FF0000"/>
                          </a:solidFill>
                        </a:rPr>
                        <a:t>26.12</a:t>
                      </a:r>
                      <a:endParaRPr kumimoji="1" lang="ja-JP" altLang="en-US" sz="1200" dirty="0">
                        <a:solidFill>
                          <a:srgbClr val="FF0000"/>
                        </a:solidFill>
                      </a:endParaRPr>
                    </a:p>
                  </a:txBody>
                  <a:tcPr/>
                </a:tc>
                <a:tc>
                  <a:txBody>
                    <a:bodyPr/>
                    <a:lstStyle/>
                    <a:p>
                      <a:r>
                        <a:rPr kumimoji="1" lang="ja-JP" altLang="en-US" sz="1200" dirty="0">
                          <a:solidFill>
                            <a:srgbClr val="FF0000"/>
                          </a:solidFill>
                        </a:rPr>
                        <a:t>開発は完了見込み</a:t>
                      </a:r>
                    </a:p>
                  </a:txBody>
                  <a:tcPr/>
                </a:tc>
                <a:tc>
                  <a:txBody>
                    <a:bodyPr/>
                    <a:lstStyle/>
                    <a:p>
                      <a:r>
                        <a:rPr kumimoji="1" lang="en-US" altLang="ja-JP" sz="1200" dirty="0">
                          <a:solidFill>
                            <a:srgbClr val="FF0000"/>
                          </a:solidFill>
                        </a:rPr>
                        <a:t>800</a:t>
                      </a:r>
                      <a:r>
                        <a:rPr kumimoji="1" lang="ja-JP" altLang="en-US" sz="1200" dirty="0">
                          <a:solidFill>
                            <a:srgbClr val="FF0000"/>
                          </a:solidFill>
                        </a:rPr>
                        <a:t>万円</a:t>
                      </a:r>
                    </a:p>
                  </a:txBody>
                  <a:tcPr/>
                </a:tc>
                <a:extLst>
                  <a:ext uri="{0D108BD9-81ED-4DB2-BD59-A6C34878D82A}">
                    <a16:rowId xmlns:a16="http://schemas.microsoft.com/office/drawing/2014/main" val="3642148369"/>
                  </a:ext>
                </a:extLst>
              </a:tr>
              <a:tr h="283981">
                <a:tc>
                  <a:txBody>
                    <a:bodyPr/>
                    <a:lstStyle/>
                    <a:p>
                      <a:r>
                        <a:rPr kumimoji="1" lang="ja-JP" altLang="en-US" sz="1200" dirty="0">
                          <a:solidFill>
                            <a:srgbClr val="FF0000"/>
                          </a:solidFill>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rgbClr val="FF0000"/>
                          </a:solidFill>
                        </a:rPr>
                        <a:t>XX</a:t>
                      </a:r>
                      <a:r>
                        <a:rPr kumimoji="1" lang="ja-JP" altLang="en-US" sz="1200" dirty="0">
                          <a:solidFill>
                            <a:srgbClr val="FF0000"/>
                          </a:solidFill>
                        </a:rPr>
                        <a:t>に関する開発</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rgbClr val="FF0000"/>
                          </a:solidFill>
                        </a:rPr>
                        <a:t>既存の○○ロボットに実装済の○○の機能の精度を高め、今回開発するロボットの○○の課題を解決するため</a:t>
                      </a:r>
                    </a:p>
                  </a:txBody>
                  <a:tcPr/>
                </a:tc>
                <a:tc>
                  <a:txBody>
                    <a:bodyPr/>
                    <a:lstStyle/>
                    <a:p>
                      <a:r>
                        <a:rPr kumimoji="1" lang="en-US" altLang="ja-JP" sz="1200" dirty="0">
                          <a:solidFill>
                            <a:srgbClr val="FF0000"/>
                          </a:solidFill>
                        </a:rPr>
                        <a:t>26.8</a:t>
                      </a:r>
                      <a:r>
                        <a:rPr kumimoji="1" lang="ja-JP" altLang="en-US" sz="1200" dirty="0">
                          <a:solidFill>
                            <a:srgbClr val="FF0000"/>
                          </a:solidFill>
                        </a:rPr>
                        <a:t>～</a:t>
                      </a:r>
                      <a:r>
                        <a:rPr kumimoji="1" lang="en-US" altLang="ja-JP" sz="1200" dirty="0">
                          <a:solidFill>
                            <a:srgbClr val="FF0000"/>
                          </a:solidFill>
                        </a:rPr>
                        <a:t>27.7</a:t>
                      </a:r>
                      <a:endParaRPr kumimoji="1" lang="ja-JP" altLang="en-US" sz="1200" dirty="0">
                        <a:solidFill>
                          <a:srgbClr val="FF0000"/>
                        </a:solidFill>
                      </a:endParaRPr>
                    </a:p>
                  </a:txBody>
                  <a:tcPr/>
                </a:tc>
                <a:tc>
                  <a:txBody>
                    <a:bodyPr/>
                    <a:lstStyle/>
                    <a:p>
                      <a:r>
                        <a:rPr kumimoji="1" lang="ja-JP" altLang="en-US" sz="1200" dirty="0">
                          <a:solidFill>
                            <a:srgbClr val="FF0000"/>
                          </a:solidFill>
                        </a:rPr>
                        <a:t>全体のうち○○の部分までの開発は完了見込み</a:t>
                      </a:r>
                    </a:p>
                  </a:txBody>
                  <a:tcPr/>
                </a:tc>
                <a:tc>
                  <a:txBody>
                    <a:bodyPr/>
                    <a:lstStyle/>
                    <a:p>
                      <a:r>
                        <a:rPr kumimoji="1" lang="en-US" altLang="ja-JP" sz="1200" dirty="0">
                          <a:solidFill>
                            <a:srgbClr val="FF0000"/>
                          </a:solidFill>
                        </a:rPr>
                        <a:t>650</a:t>
                      </a:r>
                      <a:r>
                        <a:rPr kumimoji="1" lang="ja-JP" altLang="en-US" sz="1200" dirty="0">
                          <a:solidFill>
                            <a:srgbClr val="FF0000"/>
                          </a:solidFill>
                        </a:rPr>
                        <a:t>万円</a:t>
                      </a:r>
                    </a:p>
                  </a:txBody>
                  <a:tcPr/>
                </a:tc>
                <a:extLst>
                  <a:ext uri="{0D108BD9-81ED-4DB2-BD59-A6C34878D82A}">
                    <a16:rowId xmlns:a16="http://schemas.microsoft.com/office/drawing/2014/main" val="1975757080"/>
                  </a:ext>
                </a:extLst>
              </a:tr>
              <a:tr h="28398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rgbClr val="FF0000"/>
                          </a:solidFill>
                        </a:rPr>
                        <a:t>✕（独自実施）</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rgbClr val="FF0000"/>
                          </a:solidFill>
                        </a:rPr>
                        <a:t>XX</a:t>
                      </a:r>
                      <a:r>
                        <a:rPr kumimoji="1" lang="ja-JP" altLang="en-US" sz="1200" dirty="0">
                          <a:solidFill>
                            <a:srgbClr val="FF0000"/>
                          </a:solidFill>
                        </a:rPr>
                        <a:t>に関する開発</a:t>
                      </a:r>
                    </a:p>
                  </a:txBody>
                  <a:tcPr/>
                </a:tc>
                <a:tc>
                  <a:txBody>
                    <a:bodyPr/>
                    <a:lstStyle/>
                    <a:p>
                      <a:r>
                        <a:rPr kumimoji="1" lang="ja-JP" altLang="en-US" sz="1200" dirty="0">
                          <a:solidFill>
                            <a:srgbClr val="FF0000"/>
                          </a:solidFill>
                        </a:rPr>
                        <a:t>○○の特徴を有する材料で○○を開発し、ロボットの外装を○○にするため</a:t>
                      </a:r>
                    </a:p>
                  </a:txBody>
                  <a:tcPr/>
                </a:tc>
                <a:tc>
                  <a:txBody>
                    <a:bodyPr/>
                    <a:lstStyle/>
                    <a:p>
                      <a:r>
                        <a:rPr kumimoji="1" lang="en-US" altLang="ja-JP" sz="1200" dirty="0">
                          <a:solidFill>
                            <a:srgbClr val="FF0000"/>
                          </a:solidFill>
                        </a:rPr>
                        <a:t>26.10</a:t>
                      </a:r>
                      <a:r>
                        <a:rPr kumimoji="1" lang="ja-JP" altLang="en-US" sz="1200" dirty="0">
                          <a:solidFill>
                            <a:srgbClr val="FF0000"/>
                          </a:solidFill>
                        </a:rPr>
                        <a:t>～</a:t>
                      </a:r>
                      <a:r>
                        <a:rPr kumimoji="1" lang="en-US" altLang="ja-JP" sz="1200" dirty="0">
                          <a:solidFill>
                            <a:srgbClr val="FF0000"/>
                          </a:solidFill>
                        </a:rPr>
                        <a:t>27.5</a:t>
                      </a:r>
                      <a:endParaRPr kumimoji="1" lang="ja-JP" altLang="en-US" sz="1200" dirty="0">
                        <a:solidFill>
                          <a:srgbClr val="FF0000"/>
                        </a:solidFill>
                      </a:endParaRPr>
                    </a:p>
                  </a:txBody>
                  <a:tcPr/>
                </a:tc>
                <a:tc>
                  <a:txBody>
                    <a:bodyPr/>
                    <a:lstStyle/>
                    <a:p>
                      <a:r>
                        <a:rPr kumimoji="1" lang="ja-JP" altLang="en-US" sz="1200" dirty="0">
                          <a:solidFill>
                            <a:srgbClr val="FF0000"/>
                          </a:solidFill>
                        </a:rPr>
                        <a:t>全体のうち○○の部分までの開発は完了見込み</a:t>
                      </a:r>
                    </a:p>
                  </a:txBody>
                  <a:tcPr/>
                </a:tc>
                <a:tc>
                  <a:txBody>
                    <a:bodyPr/>
                    <a:lstStyle/>
                    <a:p>
                      <a:r>
                        <a:rPr kumimoji="1" lang="en-US" altLang="ja-JP" sz="1200" dirty="0">
                          <a:solidFill>
                            <a:srgbClr val="FF0000"/>
                          </a:solidFill>
                        </a:rPr>
                        <a:t>200</a:t>
                      </a:r>
                      <a:r>
                        <a:rPr kumimoji="1" lang="ja-JP" altLang="en-US" sz="1200" dirty="0">
                          <a:solidFill>
                            <a:srgbClr val="FF0000"/>
                          </a:solidFill>
                        </a:rPr>
                        <a:t>万円</a:t>
                      </a:r>
                    </a:p>
                  </a:txBody>
                  <a:tcPr/>
                </a:tc>
                <a:extLst>
                  <a:ext uri="{0D108BD9-81ED-4DB2-BD59-A6C34878D82A}">
                    <a16:rowId xmlns:a16="http://schemas.microsoft.com/office/drawing/2014/main" val="1294338085"/>
                  </a:ext>
                </a:extLst>
              </a:tr>
              <a:tr h="28398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solidFill>
                          <a:srgbClr val="FF000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solidFill>
                          <a:srgbClr val="FF0000"/>
                        </a:solidFill>
                      </a:endParaRPr>
                    </a:p>
                  </a:txBody>
                  <a:tcPr/>
                </a:tc>
                <a:tc>
                  <a:txBody>
                    <a:bodyPr/>
                    <a:lstStyle/>
                    <a:p>
                      <a:endParaRPr kumimoji="1" lang="ja-JP" altLang="en-US" sz="1200">
                        <a:solidFill>
                          <a:srgbClr val="FF0000"/>
                        </a:solidFill>
                      </a:endParaRPr>
                    </a:p>
                  </a:txBody>
                  <a:tcPr/>
                </a:tc>
                <a:tc>
                  <a:txBody>
                    <a:bodyPr/>
                    <a:lstStyle/>
                    <a:p>
                      <a:endParaRPr kumimoji="1" lang="ja-JP" altLang="en-US" sz="1200" dirty="0">
                        <a:solidFill>
                          <a:srgbClr val="FF0000"/>
                        </a:solidFill>
                      </a:endParaRPr>
                    </a:p>
                  </a:txBody>
                  <a:tcPr/>
                </a:tc>
                <a:tc>
                  <a:txBody>
                    <a:bodyPr/>
                    <a:lstStyle/>
                    <a:p>
                      <a:endParaRPr kumimoji="1" lang="ja-JP" altLang="en-US" sz="1200">
                        <a:solidFill>
                          <a:srgbClr val="FF0000"/>
                        </a:solidFill>
                      </a:endParaRPr>
                    </a:p>
                  </a:txBody>
                  <a:tcPr/>
                </a:tc>
                <a:tc>
                  <a:txBody>
                    <a:bodyPr/>
                    <a:lstStyle/>
                    <a:p>
                      <a:endParaRPr kumimoji="1" lang="ja-JP" altLang="en-US" sz="1200" dirty="0">
                        <a:solidFill>
                          <a:srgbClr val="FF0000"/>
                        </a:solidFill>
                      </a:endParaRPr>
                    </a:p>
                  </a:txBody>
                  <a:tcPr/>
                </a:tc>
                <a:extLst>
                  <a:ext uri="{0D108BD9-81ED-4DB2-BD59-A6C34878D82A}">
                    <a16:rowId xmlns:a16="http://schemas.microsoft.com/office/drawing/2014/main" val="3431466733"/>
                  </a:ext>
                </a:extLst>
              </a:tr>
            </a:tbl>
          </a:graphicData>
        </a:graphic>
      </p:graphicFrame>
      <p:sp>
        <p:nvSpPr>
          <p:cNvPr id="5" name="Rectangle 3">
            <a:extLst>
              <a:ext uri="{FF2B5EF4-FFF2-40B4-BE49-F238E27FC236}">
                <a16:creationId xmlns:a16="http://schemas.microsoft.com/office/drawing/2014/main" id="{DDF04FA0-C89F-BC8A-BE4F-8D4C69654EB1}"/>
              </a:ext>
            </a:extLst>
          </p:cNvPr>
          <p:cNvSpPr txBox="1">
            <a:spLocks noChangeArrowheads="1"/>
          </p:cNvSpPr>
          <p:nvPr/>
        </p:nvSpPr>
        <p:spPr bwMode="auto">
          <a:xfrm>
            <a:off x="419100" y="1197577"/>
            <a:ext cx="9187016" cy="64280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開発するロボットあるいはロボットサービスについて、実用化までに必要な開発項目を記載してください。なお、本事業の支援を得て開発を希望する項目だけでなく、提案者負担で開発を予定している項目も含め、現在想定しているすべての開発項目について</a:t>
            </a:r>
            <a:r>
              <a:rPr lang="ja-JP" altLang="en-US" sz="1200" b="1" u="sng" kern="0" dirty="0">
                <a:solidFill>
                  <a:schemeClr val="tx1"/>
                </a:solidFill>
              </a:rPr>
              <a:t>簡潔に記載してください</a:t>
            </a:r>
            <a:r>
              <a:rPr lang="ja-JP" altLang="en-US" sz="1200" kern="0" dirty="0">
                <a:solidFill>
                  <a:schemeClr val="tx1"/>
                </a:solidFill>
              </a:rPr>
              <a:t>。</a:t>
            </a: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sp>
        <p:nvSpPr>
          <p:cNvPr id="6" name="正方形/長方形 5">
            <a:extLst>
              <a:ext uri="{FF2B5EF4-FFF2-40B4-BE49-F238E27FC236}">
                <a16:creationId xmlns:a16="http://schemas.microsoft.com/office/drawing/2014/main" id="{C21545F2-DA3A-5F8A-DE72-10EEFF2FA30D}"/>
              </a:ext>
            </a:extLst>
          </p:cNvPr>
          <p:cNvSpPr/>
          <p:nvPr/>
        </p:nvSpPr>
        <p:spPr bwMode="auto">
          <a:xfrm>
            <a:off x="7991475" y="186813"/>
            <a:ext cx="1498600"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】4</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実現可能性</a:t>
            </a:r>
          </a:p>
        </p:txBody>
      </p:sp>
    </p:spTree>
    <p:extLst>
      <p:ext uri="{BB962C8B-B14F-4D97-AF65-F5344CB8AC3E}">
        <p14:creationId xmlns:p14="http://schemas.microsoft.com/office/powerpoint/2010/main" val="2867713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43B1B2-3C6A-16A7-DD71-5CFF597B48D2}"/>
              </a:ext>
            </a:extLst>
          </p:cNvPr>
          <p:cNvSpPr>
            <a:spLocks noGrp="1"/>
          </p:cNvSpPr>
          <p:nvPr>
            <p:ph type="title"/>
          </p:nvPr>
        </p:nvSpPr>
        <p:spPr/>
        <p:txBody>
          <a:bodyPr/>
          <a:lstStyle/>
          <a:p>
            <a:r>
              <a:rPr lang="en-US" altLang="ja-JP" dirty="0"/>
              <a:t>7-2</a:t>
            </a:r>
            <a:r>
              <a:rPr lang="ja-JP" altLang="en-US" dirty="0"/>
              <a:t>．開発項目の内容（詳細）</a:t>
            </a:r>
            <a:endParaRPr kumimoji="1" lang="ja-JP" altLang="en-US" dirty="0"/>
          </a:p>
        </p:txBody>
      </p:sp>
      <p:sp>
        <p:nvSpPr>
          <p:cNvPr id="6" name="Rectangle 3">
            <a:extLst>
              <a:ext uri="{FF2B5EF4-FFF2-40B4-BE49-F238E27FC236}">
                <a16:creationId xmlns:a16="http://schemas.microsoft.com/office/drawing/2014/main" id="{E2B54203-6ED3-E270-0995-E231419309D9}"/>
              </a:ext>
            </a:extLst>
          </p:cNvPr>
          <p:cNvSpPr txBox="1">
            <a:spLocks noChangeArrowheads="1"/>
          </p:cNvSpPr>
          <p:nvPr/>
        </p:nvSpPr>
        <p:spPr bwMode="auto">
          <a:xfrm>
            <a:off x="419100" y="1270933"/>
            <a:ext cx="9064625"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algn="l">
              <a:spcBef>
                <a:spcPct val="30000"/>
              </a:spcBef>
              <a:buClr>
                <a:srgbClr val="5A5A5A"/>
              </a:buClr>
              <a:buSzPct val="100000"/>
            </a:pPr>
            <a:r>
              <a:rPr lang="en-US" altLang="ja-JP" sz="1200" dirty="0">
                <a:solidFill>
                  <a:schemeClr val="tx1"/>
                </a:solidFill>
                <a:latin typeface="Arial" panose="020B0604020202020204" pitchFamily="34" charset="0"/>
                <a:ea typeface="ＭＳ Ｐゴシック" panose="020B0600070205080204" pitchFamily="50" charset="-128"/>
              </a:rPr>
              <a:t>【</a:t>
            </a:r>
            <a:r>
              <a:rPr lang="ja-JP" altLang="en-US" sz="1200" dirty="0">
                <a:solidFill>
                  <a:schemeClr val="tx1"/>
                </a:solidFill>
                <a:latin typeface="Arial" panose="020B0604020202020204" pitchFamily="34" charset="0"/>
                <a:ea typeface="ＭＳ Ｐゴシック" panose="020B0600070205080204" pitchFamily="50" charset="-128"/>
              </a:rPr>
              <a:t>任意</a:t>
            </a:r>
            <a:r>
              <a:rPr lang="en-US" altLang="ja-JP" sz="1200" dirty="0">
                <a:solidFill>
                  <a:schemeClr val="tx1"/>
                </a:solidFill>
                <a:latin typeface="Arial" panose="020B0604020202020204" pitchFamily="34" charset="0"/>
                <a:ea typeface="ＭＳ Ｐゴシック" panose="020B0600070205080204" pitchFamily="50" charset="-128"/>
              </a:rPr>
              <a:t>】</a:t>
            </a:r>
            <a:r>
              <a:rPr lang="ja-JP" altLang="en-US" sz="1200" dirty="0">
                <a:solidFill>
                  <a:schemeClr val="tx1"/>
                </a:solidFill>
                <a:latin typeface="Arial" panose="020B0604020202020204" pitchFamily="34" charset="0"/>
                <a:ea typeface="ＭＳ Ｐゴシック" panose="020B0600070205080204" pitchFamily="50" charset="-128"/>
              </a:rPr>
              <a:t>前頁で記載した開発項目の詳細を記載してください。</a:t>
            </a:r>
            <a:endParaRPr lang="en-US" altLang="ja-JP" sz="1200" dirty="0">
              <a:solidFill>
                <a:schemeClr val="tx1"/>
              </a:solidFill>
              <a:latin typeface="Arial" panose="020B0604020202020204" pitchFamily="34" charset="0"/>
              <a:ea typeface="ＭＳ Ｐゴシック" panose="020B0600070205080204" pitchFamily="50" charset="-128"/>
            </a:endParaRPr>
          </a:p>
        </p:txBody>
      </p:sp>
      <p:sp>
        <p:nvSpPr>
          <p:cNvPr id="7" name="正方形/長方形 6">
            <a:extLst>
              <a:ext uri="{FF2B5EF4-FFF2-40B4-BE49-F238E27FC236}">
                <a16:creationId xmlns:a16="http://schemas.microsoft.com/office/drawing/2014/main" id="{F443BDA7-0420-E072-5BE9-96613760C314}"/>
              </a:ext>
            </a:extLst>
          </p:cNvPr>
          <p:cNvSpPr/>
          <p:nvPr/>
        </p:nvSpPr>
        <p:spPr bwMode="auto">
          <a:xfrm>
            <a:off x="406400" y="1574096"/>
            <a:ext cx="9083675" cy="3431660"/>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200" b="0" i="0" u="none" strike="noStrike" cap="none" normalizeH="0" baseline="0" dirty="0">
                <a:ln>
                  <a:noFill/>
                </a:ln>
                <a:solidFill>
                  <a:srgbClr val="FF0000"/>
                </a:solidFill>
                <a:effectLst/>
                <a:latin typeface="Arial" charset="0"/>
                <a:ea typeface="ＭＳ Ｐゴシック" charset="-128"/>
              </a:rPr>
              <a:t>（開発項目の詳細に関する記載は任意）</a:t>
            </a:r>
          </a:p>
        </p:txBody>
      </p:sp>
      <p:sp>
        <p:nvSpPr>
          <p:cNvPr id="3" name="正方形/長方形 2">
            <a:extLst>
              <a:ext uri="{FF2B5EF4-FFF2-40B4-BE49-F238E27FC236}">
                <a16:creationId xmlns:a16="http://schemas.microsoft.com/office/drawing/2014/main" id="{D3201CC9-BD8E-4365-4D8C-5913C95C1A72}"/>
              </a:ext>
            </a:extLst>
          </p:cNvPr>
          <p:cNvSpPr/>
          <p:nvPr/>
        </p:nvSpPr>
        <p:spPr bwMode="auto">
          <a:xfrm>
            <a:off x="7991475" y="186813"/>
            <a:ext cx="1498600"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】4</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実現可能性</a:t>
            </a:r>
          </a:p>
        </p:txBody>
      </p:sp>
    </p:spTree>
    <p:extLst>
      <p:ext uri="{BB962C8B-B14F-4D97-AF65-F5344CB8AC3E}">
        <p14:creationId xmlns:p14="http://schemas.microsoft.com/office/powerpoint/2010/main" val="2762117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28C3F2-A133-0C81-607A-6D245EC39FD6}"/>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ECD75D9F-7DBF-264A-AEF0-94B2162DF3CE}"/>
              </a:ext>
            </a:extLst>
          </p:cNvPr>
          <p:cNvSpPr>
            <a:spLocks noGrp="1"/>
          </p:cNvSpPr>
          <p:nvPr>
            <p:ph type="title"/>
          </p:nvPr>
        </p:nvSpPr>
        <p:spPr>
          <a:xfrm>
            <a:off x="406400" y="676601"/>
            <a:ext cx="9061450" cy="307777"/>
          </a:xfrm>
        </p:spPr>
        <p:txBody>
          <a:bodyPr/>
          <a:lstStyle/>
          <a:p>
            <a:r>
              <a:rPr lang="ja-JP" altLang="en-US" dirty="0"/>
              <a:t>応募内容について</a:t>
            </a:r>
          </a:p>
        </p:txBody>
      </p:sp>
      <p:sp>
        <p:nvSpPr>
          <p:cNvPr id="4" name="Rectangle 3">
            <a:extLst>
              <a:ext uri="{FF2B5EF4-FFF2-40B4-BE49-F238E27FC236}">
                <a16:creationId xmlns:a16="http://schemas.microsoft.com/office/drawing/2014/main" id="{98F2F4B8-A60C-3FDD-4978-BC953C00EB29}"/>
              </a:ext>
            </a:extLst>
          </p:cNvPr>
          <p:cNvSpPr txBox="1">
            <a:spLocks noChangeArrowheads="1"/>
          </p:cNvSpPr>
          <p:nvPr/>
        </p:nvSpPr>
        <p:spPr bwMode="auto">
          <a:xfrm>
            <a:off x="419100" y="1197577"/>
            <a:ext cx="9187016"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本事業で取り組むロボットあるいはロボットサービスの開発プロジェクトの名称（</a:t>
            </a:r>
            <a:r>
              <a:rPr lang="en-US" altLang="ja-JP" sz="1200" kern="0" dirty="0">
                <a:solidFill>
                  <a:schemeClr val="tx1"/>
                </a:solidFill>
              </a:rPr>
              <a:t>30</a:t>
            </a:r>
            <a:r>
              <a:rPr lang="ja-JP" altLang="en-US" sz="1200" kern="0" dirty="0">
                <a:solidFill>
                  <a:schemeClr val="tx1"/>
                </a:solidFill>
              </a:rPr>
              <a:t>文字以内）、応募を希望する募集枠について記載してください。</a:t>
            </a: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graphicFrame>
        <p:nvGraphicFramePr>
          <p:cNvPr id="7" name="表 6">
            <a:extLst>
              <a:ext uri="{FF2B5EF4-FFF2-40B4-BE49-F238E27FC236}">
                <a16:creationId xmlns:a16="http://schemas.microsoft.com/office/drawing/2014/main" id="{00E3E263-F01B-4349-715C-144C1FB03ED0}"/>
              </a:ext>
            </a:extLst>
          </p:cNvPr>
          <p:cNvGraphicFramePr>
            <a:graphicFrameLocks noGrp="1"/>
          </p:cNvGraphicFramePr>
          <p:nvPr>
            <p:extLst>
              <p:ext uri="{D42A27DB-BD31-4B8C-83A1-F6EECF244321}">
                <p14:modId xmlns:p14="http://schemas.microsoft.com/office/powerpoint/2010/main" val="976759708"/>
              </p:ext>
            </p:extLst>
          </p:nvPr>
        </p:nvGraphicFramePr>
        <p:xfrm>
          <a:off x="419100" y="1474435"/>
          <a:ext cx="9070976" cy="786348"/>
        </p:xfrm>
        <a:graphic>
          <a:graphicData uri="http://schemas.openxmlformats.org/drawingml/2006/table">
            <a:tbl>
              <a:tblPr firstCol="1">
                <a:tableStyleId>{93296810-A885-4BE3-A3E7-6D5BEEA58F35}</a:tableStyleId>
              </a:tblPr>
              <a:tblGrid>
                <a:gridCol w="1891482">
                  <a:extLst>
                    <a:ext uri="{9D8B030D-6E8A-4147-A177-3AD203B41FA5}">
                      <a16:colId xmlns:a16="http://schemas.microsoft.com/office/drawing/2014/main" val="444716480"/>
                    </a:ext>
                  </a:extLst>
                </a:gridCol>
                <a:gridCol w="7179494">
                  <a:extLst>
                    <a:ext uri="{9D8B030D-6E8A-4147-A177-3AD203B41FA5}">
                      <a16:colId xmlns:a16="http://schemas.microsoft.com/office/drawing/2014/main" val="4016088005"/>
                    </a:ext>
                  </a:extLst>
                </a:gridCol>
              </a:tblGrid>
              <a:tr h="786348">
                <a:tc>
                  <a:txBody>
                    <a:bodyPr/>
                    <a:lstStyle/>
                    <a:p>
                      <a:r>
                        <a:rPr kumimoji="1" lang="ja-JP" altLang="en-US" sz="1200" dirty="0"/>
                        <a:t>開発プロジェクトの名称</a:t>
                      </a:r>
                      <a:endParaRPr kumimoji="1" lang="en-US" altLang="ja-JP" sz="1200" dirty="0"/>
                    </a:p>
                    <a:p>
                      <a:r>
                        <a:rPr kumimoji="1" lang="ja-JP" altLang="en-US" sz="900" dirty="0"/>
                        <a:t>（</a:t>
                      </a:r>
                      <a:r>
                        <a:rPr kumimoji="1" lang="en-US" altLang="ja-JP" sz="900" dirty="0"/>
                        <a:t>30</a:t>
                      </a:r>
                      <a:r>
                        <a:rPr kumimoji="1" lang="ja-JP" altLang="en-US" sz="900" dirty="0"/>
                        <a:t>文字以内）</a:t>
                      </a:r>
                    </a:p>
                  </a:txBody>
                  <a:tcPr anchor="ctr"/>
                </a:tc>
                <a:tc>
                  <a:txBody>
                    <a:bodyPr/>
                    <a:lstStyle/>
                    <a:p>
                      <a:pPr marL="0" indent="0">
                        <a:spcAft>
                          <a:spcPts val="1200"/>
                        </a:spcAft>
                        <a:buFont typeface="Wingdings" panose="05000000000000000000" pitchFamily="2" charset="2"/>
                        <a:buNone/>
                      </a:pPr>
                      <a:r>
                        <a:rPr kumimoji="1" lang="ja-JP" altLang="en-US" sz="900" dirty="0">
                          <a:solidFill>
                            <a:srgbClr val="FF0000"/>
                          </a:solidFill>
                        </a:rPr>
                        <a:t>記入例：○○用途の○○のドローンの開発プロジェクト</a:t>
                      </a:r>
                      <a:endParaRPr kumimoji="1" lang="en-US" altLang="ja-JP" sz="900" dirty="0">
                        <a:solidFill>
                          <a:srgbClr val="FF0000"/>
                        </a:solidFill>
                      </a:endParaRPr>
                    </a:p>
                    <a:p>
                      <a:pPr marL="0" indent="0">
                        <a:buFont typeface="Wingdings" panose="05000000000000000000" pitchFamily="2" charset="2"/>
                        <a:buNone/>
                      </a:pPr>
                      <a:r>
                        <a:rPr kumimoji="1" lang="en-US" altLang="ja-JP" sz="1200" dirty="0">
                          <a:solidFill>
                            <a:schemeClr val="tx1"/>
                          </a:solidFill>
                        </a:rPr>
                        <a:t>XXXXXX</a:t>
                      </a:r>
                    </a:p>
                  </a:txBody>
                  <a:tcPr/>
                </a:tc>
                <a:extLst>
                  <a:ext uri="{0D108BD9-81ED-4DB2-BD59-A6C34878D82A}">
                    <a16:rowId xmlns:a16="http://schemas.microsoft.com/office/drawing/2014/main" val="3045517905"/>
                  </a:ext>
                </a:extLst>
              </a:tr>
            </a:tbl>
          </a:graphicData>
        </a:graphic>
      </p:graphicFrame>
      <p:graphicFrame>
        <p:nvGraphicFramePr>
          <p:cNvPr id="8" name="表 7">
            <a:extLst>
              <a:ext uri="{FF2B5EF4-FFF2-40B4-BE49-F238E27FC236}">
                <a16:creationId xmlns:a16="http://schemas.microsoft.com/office/drawing/2014/main" id="{0A0E0875-D53D-0965-997B-8D2948FB76C1}"/>
              </a:ext>
            </a:extLst>
          </p:cNvPr>
          <p:cNvGraphicFramePr>
            <a:graphicFrameLocks noGrp="1"/>
          </p:cNvGraphicFramePr>
          <p:nvPr>
            <p:extLst>
              <p:ext uri="{D42A27DB-BD31-4B8C-83A1-F6EECF244321}">
                <p14:modId xmlns:p14="http://schemas.microsoft.com/office/powerpoint/2010/main" val="2608243144"/>
              </p:ext>
            </p:extLst>
          </p:nvPr>
        </p:nvGraphicFramePr>
        <p:xfrm>
          <a:off x="419100" y="2414052"/>
          <a:ext cx="9254505" cy="1827748"/>
        </p:xfrm>
        <a:graphic>
          <a:graphicData uri="http://schemas.openxmlformats.org/drawingml/2006/table">
            <a:tbl>
              <a:tblPr firstRow="1" firstCol="1">
                <a:tableStyleId>{93296810-A885-4BE3-A3E7-6D5BEEA58F35}</a:tableStyleId>
              </a:tblPr>
              <a:tblGrid>
                <a:gridCol w="5027107">
                  <a:extLst>
                    <a:ext uri="{9D8B030D-6E8A-4147-A177-3AD203B41FA5}">
                      <a16:colId xmlns:a16="http://schemas.microsoft.com/office/drawing/2014/main" val="444716480"/>
                    </a:ext>
                  </a:extLst>
                </a:gridCol>
                <a:gridCol w="3106622">
                  <a:extLst>
                    <a:ext uri="{9D8B030D-6E8A-4147-A177-3AD203B41FA5}">
                      <a16:colId xmlns:a16="http://schemas.microsoft.com/office/drawing/2014/main" val="4016088005"/>
                    </a:ext>
                  </a:extLst>
                </a:gridCol>
                <a:gridCol w="1120776">
                  <a:extLst>
                    <a:ext uri="{9D8B030D-6E8A-4147-A177-3AD203B41FA5}">
                      <a16:colId xmlns:a16="http://schemas.microsoft.com/office/drawing/2014/main" val="2740917754"/>
                    </a:ext>
                  </a:extLst>
                </a:gridCol>
              </a:tblGrid>
              <a:tr h="456148">
                <a:tc gridSpan="2">
                  <a:txBody>
                    <a:bodyPr/>
                    <a:lstStyle/>
                    <a:p>
                      <a:pPr algn="ctr"/>
                      <a:r>
                        <a:rPr kumimoji="1" lang="ja-JP" altLang="en-US" sz="1200" dirty="0"/>
                        <a:t>応募枠</a:t>
                      </a:r>
                    </a:p>
                  </a:txBody>
                  <a:tcPr anchor="ctr"/>
                </a:tc>
                <a:tc hMerge="1">
                  <a:txBody>
                    <a:bodyPr/>
                    <a:lstStyle/>
                    <a:p>
                      <a:pPr marL="0" indent="0">
                        <a:buFont typeface="Wingdings" panose="05000000000000000000" pitchFamily="2" charset="2"/>
                        <a:buNone/>
                      </a:pPr>
                      <a:endParaRPr kumimoji="1" lang="ja-JP" altLang="en-US" sz="1200" dirty="0">
                        <a:solidFill>
                          <a:schemeClr val="tx1"/>
                        </a:solidFill>
                      </a:endParaRPr>
                    </a:p>
                  </a:txBody>
                  <a:tcPr anchor="ctr">
                    <a:solidFill>
                      <a:schemeClr val="accent6">
                        <a:lumMod val="20000"/>
                        <a:lumOff val="80000"/>
                      </a:schemeClr>
                    </a:solidFill>
                  </a:tcPr>
                </a:tc>
                <a:tc>
                  <a:txBody>
                    <a:bodyPr/>
                    <a:lstStyle/>
                    <a:p>
                      <a:pPr marL="0" indent="0">
                        <a:buFont typeface="Wingdings" panose="05000000000000000000" pitchFamily="2" charset="2"/>
                        <a:buNone/>
                      </a:pPr>
                      <a:r>
                        <a:rPr kumimoji="1" lang="ja-JP" altLang="en-US" sz="1200" dirty="0">
                          <a:solidFill>
                            <a:schemeClr val="bg1"/>
                          </a:solidFill>
                        </a:rPr>
                        <a:t>該当する項目に〇　↓↓</a:t>
                      </a:r>
                    </a:p>
                  </a:txBody>
                  <a:tcPr anchor="ctr"/>
                </a:tc>
                <a:extLst>
                  <a:ext uri="{0D108BD9-81ED-4DB2-BD59-A6C34878D82A}">
                    <a16:rowId xmlns:a16="http://schemas.microsoft.com/office/drawing/2014/main" val="1305616979"/>
                  </a:ext>
                </a:extLst>
              </a:tr>
              <a:tr h="443448">
                <a:tc rowSpan="2">
                  <a:txBody>
                    <a:bodyPr/>
                    <a:lstStyle/>
                    <a:p>
                      <a:r>
                        <a:rPr kumimoji="1" lang="en-US" altLang="ja-JP" sz="1200" dirty="0">
                          <a:solidFill>
                            <a:schemeClr val="bg1"/>
                          </a:solidFill>
                        </a:rPr>
                        <a:t>A</a:t>
                      </a:r>
                      <a:r>
                        <a:rPr kumimoji="1" lang="ja-JP" altLang="en-US" sz="1200" dirty="0">
                          <a:solidFill>
                            <a:schemeClr val="bg1"/>
                          </a:solidFill>
                        </a:rPr>
                        <a:t>） </a:t>
                      </a:r>
                      <a:r>
                        <a:rPr kumimoji="1" lang="en-US" altLang="ja-JP" sz="1200" dirty="0">
                          <a:solidFill>
                            <a:schemeClr val="bg1"/>
                          </a:solidFill>
                        </a:rPr>
                        <a:t>AI</a:t>
                      </a:r>
                      <a:r>
                        <a:rPr kumimoji="1" lang="ja-JP" altLang="en-US" sz="1200" dirty="0">
                          <a:solidFill>
                            <a:schemeClr val="bg1"/>
                          </a:solidFill>
                        </a:rPr>
                        <a:t>を活用したロボット開発プロジェクト</a:t>
                      </a:r>
                      <a:endParaRPr kumimoji="1" lang="en-US" altLang="ja-JP" sz="1200" dirty="0">
                        <a:solidFill>
                          <a:schemeClr val="bg1"/>
                        </a:solidFill>
                      </a:endParaRPr>
                    </a:p>
                    <a:p>
                      <a:endParaRPr kumimoji="1" lang="en-US" altLang="ja-JP" sz="1200" dirty="0">
                        <a:solidFill>
                          <a:schemeClr val="bg1"/>
                        </a:solidFill>
                      </a:endParaRPr>
                    </a:p>
                    <a:p>
                      <a:r>
                        <a:rPr kumimoji="1" lang="en-US" altLang="ja-JP" sz="1000" spc="110" baseline="0" dirty="0">
                          <a:solidFill>
                            <a:schemeClr val="bg1"/>
                          </a:solidFill>
                        </a:rPr>
                        <a:t>※ </a:t>
                      </a:r>
                      <a:r>
                        <a:rPr kumimoji="1" lang="ja-JP" altLang="en-US" sz="1000" spc="110" baseline="0" dirty="0">
                          <a:solidFill>
                            <a:schemeClr val="bg1"/>
                          </a:solidFill>
                        </a:rPr>
                        <a:t>①フィジカル</a:t>
                      </a:r>
                      <a:r>
                        <a:rPr kumimoji="1" lang="en-US" altLang="ja-JP" sz="1000" spc="110" baseline="0" dirty="0">
                          <a:solidFill>
                            <a:schemeClr val="bg1"/>
                          </a:solidFill>
                        </a:rPr>
                        <a:t>AI</a:t>
                      </a:r>
                      <a:r>
                        <a:rPr kumimoji="1" lang="ja-JP" altLang="en-US" sz="1000" spc="110" baseline="0" dirty="0">
                          <a:solidFill>
                            <a:schemeClr val="bg1"/>
                          </a:solidFill>
                        </a:rPr>
                        <a:t>枠で応募する場合、②</a:t>
                      </a:r>
                      <a:r>
                        <a:rPr kumimoji="1" lang="en-US" altLang="ja-JP" sz="1000" spc="110" baseline="0" dirty="0">
                          <a:solidFill>
                            <a:schemeClr val="bg1"/>
                          </a:solidFill>
                        </a:rPr>
                        <a:t>AI</a:t>
                      </a:r>
                      <a:r>
                        <a:rPr kumimoji="1" lang="ja-JP" altLang="en-US" sz="1000" spc="110" baseline="0" dirty="0">
                          <a:solidFill>
                            <a:schemeClr val="bg1"/>
                          </a:solidFill>
                        </a:rPr>
                        <a:t>を活用したロボット開発一般枠への</a:t>
                      </a:r>
                      <a:br>
                        <a:rPr kumimoji="1" lang="en-US" altLang="ja-JP" sz="1000" spc="110" baseline="0" dirty="0">
                          <a:solidFill>
                            <a:schemeClr val="bg1"/>
                          </a:solidFill>
                        </a:rPr>
                      </a:br>
                      <a:r>
                        <a:rPr kumimoji="1" lang="ja-JP" altLang="en-US" sz="1000" spc="110" baseline="0" dirty="0">
                          <a:solidFill>
                            <a:schemeClr val="bg1"/>
                          </a:solidFill>
                        </a:rPr>
                        <a:t>　  重複応募が可能です。</a:t>
                      </a:r>
                      <a:br>
                        <a:rPr kumimoji="1" lang="en-US" altLang="ja-JP" sz="1000" spc="110" baseline="0" dirty="0">
                          <a:solidFill>
                            <a:schemeClr val="bg1"/>
                          </a:solidFill>
                        </a:rPr>
                      </a:br>
                      <a:r>
                        <a:rPr kumimoji="1" lang="ja-JP" altLang="en-US" sz="1000" spc="110" baseline="0" dirty="0">
                          <a:solidFill>
                            <a:schemeClr val="bg1"/>
                          </a:solidFill>
                        </a:rPr>
                        <a:t>　  重複応募を希望する方は、①と②の両方に〇をつけてください。</a:t>
                      </a:r>
                      <a:endParaRPr kumimoji="1" lang="ja-JP" altLang="en-US" sz="1200" spc="110" baseline="0" dirty="0">
                        <a:solidFill>
                          <a:schemeClr val="bg1"/>
                        </a:solidFill>
                      </a:endParaRPr>
                    </a:p>
                  </a:txBody>
                  <a:tcPr anchor="ctr"/>
                </a:tc>
                <a:tc>
                  <a:txBody>
                    <a:bodyPr/>
                    <a:lstStyle/>
                    <a:p>
                      <a:pPr marL="0" indent="0">
                        <a:buFont typeface="Wingdings" panose="05000000000000000000" pitchFamily="2" charset="2"/>
                        <a:buNone/>
                      </a:pPr>
                      <a:r>
                        <a:rPr kumimoji="1" lang="ja-JP" altLang="en-US" sz="1200" dirty="0">
                          <a:solidFill>
                            <a:schemeClr val="tx1"/>
                          </a:solidFill>
                        </a:rPr>
                        <a:t>①フィジカル</a:t>
                      </a:r>
                      <a:r>
                        <a:rPr kumimoji="1" lang="en-US" altLang="ja-JP" sz="1200" dirty="0">
                          <a:solidFill>
                            <a:schemeClr val="tx1"/>
                          </a:solidFill>
                        </a:rPr>
                        <a:t>AI</a:t>
                      </a:r>
                      <a:r>
                        <a:rPr kumimoji="1" lang="ja-JP" altLang="en-US" sz="1200" dirty="0">
                          <a:solidFill>
                            <a:schemeClr val="tx1"/>
                          </a:solidFill>
                        </a:rPr>
                        <a:t>枠</a:t>
                      </a:r>
                    </a:p>
                  </a:txBody>
                  <a:tcPr anchor="ctr">
                    <a:solidFill>
                      <a:schemeClr val="accent6">
                        <a:lumMod val="20000"/>
                        <a:lumOff val="80000"/>
                      </a:schemeClr>
                    </a:solidFill>
                  </a:tcPr>
                </a:tc>
                <a:tc>
                  <a:txBody>
                    <a:bodyPr/>
                    <a:lstStyle/>
                    <a:p>
                      <a:pPr marL="0" indent="0" algn="ctr">
                        <a:buFont typeface="Wingdings" panose="05000000000000000000" pitchFamily="2" charset="2"/>
                        <a:buNone/>
                      </a:pPr>
                      <a:endParaRPr kumimoji="1" lang="ja-JP" altLang="en-US" sz="1200" dirty="0">
                        <a:solidFill>
                          <a:srgbClr val="FF0000"/>
                        </a:solidFill>
                      </a:endParaRPr>
                    </a:p>
                  </a:txBody>
                  <a:tcPr anchor="ctr"/>
                </a:tc>
                <a:extLst>
                  <a:ext uri="{0D108BD9-81ED-4DB2-BD59-A6C34878D82A}">
                    <a16:rowId xmlns:a16="http://schemas.microsoft.com/office/drawing/2014/main" val="3045517905"/>
                  </a:ext>
                </a:extLst>
              </a:tr>
              <a:tr h="456148">
                <a:tc vMerge="1">
                  <a:txBody>
                    <a:bodyPr/>
                    <a:lstStyle/>
                    <a:p>
                      <a:endParaRPr kumimoji="1" lang="ja-JP" altLang="en-US" sz="900" dirty="0"/>
                    </a:p>
                  </a:txBody>
                  <a:tcPr anchor="ctr"/>
                </a:tc>
                <a:tc>
                  <a:txBody>
                    <a:bodyPr/>
                    <a:lstStyle/>
                    <a:p>
                      <a:pPr marL="0" indent="0">
                        <a:buFont typeface="Wingdings" panose="05000000000000000000" pitchFamily="2" charset="2"/>
                        <a:buNone/>
                      </a:pPr>
                      <a:r>
                        <a:rPr kumimoji="1" lang="ja-JP" altLang="en-US" sz="1200" dirty="0">
                          <a:solidFill>
                            <a:schemeClr val="tx1"/>
                          </a:solidFill>
                        </a:rPr>
                        <a:t>②</a:t>
                      </a:r>
                      <a:r>
                        <a:rPr kumimoji="1" lang="en-US" altLang="ja-JP" sz="1200" dirty="0">
                          <a:solidFill>
                            <a:schemeClr val="tx1"/>
                          </a:solidFill>
                        </a:rPr>
                        <a:t>AI</a:t>
                      </a:r>
                      <a:r>
                        <a:rPr kumimoji="1" lang="ja-JP" altLang="en-US" sz="1200" dirty="0">
                          <a:solidFill>
                            <a:schemeClr val="tx1"/>
                          </a:solidFill>
                        </a:rPr>
                        <a:t>を活用したロボット開発一般枠</a:t>
                      </a:r>
                    </a:p>
                  </a:txBody>
                  <a:tcPr anchor="ctr">
                    <a:solidFill>
                      <a:schemeClr val="accent6">
                        <a:lumMod val="20000"/>
                        <a:lumOff val="80000"/>
                      </a:schemeClr>
                    </a:solidFill>
                  </a:tcPr>
                </a:tc>
                <a:tc>
                  <a:txBody>
                    <a:bodyPr/>
                    <a:lstStyle/>
                    <a:p>
                      <a:pPr marL="0" indent="0" algn="ctr">
                        <a:buFont typeface="Wingdings" panose="05000000000000000000" pitchFamily="2" charset="2"/>
                        <a:buNone/>
                      </a:pPr>
                      <a:endParaRPr kumimoji="1" lang="ja-JP" altLang="en-US" sz="1200" dirty="0">
                        <a:solidFill>
                          <a:srgbClr val="FF0000"/>
                        </a:solidFill>
                      </a:endParaRPr>
                    </a:p>
                  </a:txBody>
                  <a:tcPr anchor="ctr"/>
                </a:tc>
                <a:extLst>
                  <a:ext uri="{0D108BD9-81ED-4DB2-BD59-A6C34878D82A}">
                    <a16:rowId xmlns:a16="http://schemas.microsoft.com/office/drawing/2014/main" val="2140745159"/>
                  </a:ext>
                </a:extLst>
              </a:tr>
              <a:tr h="456148">
                <a:tc gridSpan="2">
                  <a:txBody>
                    <a:bodyPr/>
                    <a:lstStyle/>
                    <a:p>
                      <a:r>
                        <a:rPr kumimoji="1" lang="en-US" altLang="ja-JP" sz="1200" dirty="0">
                          <a:solidFill>
                            <a:schemeClr val="bg1"/>
                          </a:solidFill>
                        </a:rPr>
                        <a:t>B</a:t>
                      </a:r>
                      <a:r>
                        <a:rPr kumimoji="1" lang="ja-JP" altLang="en-US" sz="1200" dirty="0">
                          <a:solidFill>
                            <a:schemeClr val="bg1"/>
                          </a:solidFill>
                        </a:rPr>
                        <a:t>） 介護ロボット・介護</a:t>
                      </a:r>
                      <a:r>
                        <a:rPr kumimoji="1" lang="en-US" altLang="ja-JP" sz="1200" dirty="0">
                          <a:solidFill>
                            <a:schemeClr val="bg1"/>
                          </a:solidFill>
                        </a:rPr>
                        <a:t>ICT</a:t>
                      </a:r>
                      <a:r>
                        <a:rPr kumimoji="1" lang="ja-JP" altLang="en-US" sz="1200" dirty="0">
                          <a:solidFill>
                            <a:schemeClr val="bg1"/>
                          </a:solidFill>
                        </a:rPr>
                        <a:t>機器の開発プロジェクト</a:t>
                      </a:r>
                    </a:p>
                  </a:txBody>
                  <a:tcPr anchor="ctr"/>
                </a:tc>
                <a:tc hMerge="1">
                  <a:txBody>
                    <a:bodyPr/>
                    <a:lstStyle/>
                    <a:p>
                      <a:pPr marL="0" indent="0">
                        <a:buFont typeface="Wingdings" panose="05000000000000000000" pitchFamily="2" charset="2"/>
                        <a:buNone/>
                      </a:pPr>
                      <a:endParaRPr kumimoji="1" lang="ja-JP" altLang="en-US" sz="1200" dirty="0">
                        <a:solidFill>
                          <a:schemeClr val="tx1"/>
                        </a:solidFill>
                      </a:endParaRPr>
                    </a:p>
                  </a:txBody>
                  <a:tcPr anchor="ctr">
                    <a:solidFill>
                      <a:schemeClr val="accent6">
                        <a:lumMod val="20000"/>
                        <a:lumOff val="80000"/>
                      </a:schemeClr>
                    </a:solidFill>
                  </a:tcPr>
                </a:tc>
                <a:tc>
                  <a:txBody>
                    <a:bodyPr/>
                    <a:lstStyle/>
                    <a:p>
                      <a:pPr marL="0" indent="0" algn="ctr">
                        <a:buFont typeface="Wingdings" panose="05000000000000000000" pitchFamily="2" charset="2"/>
                        <a:buNone/>
                      </a:pPr>
                      <a:endParaRPr kumimoji="1" lang="ja-JP" altLang="en-US" sz="1200" dirty="0">
                        <a:solidFill>
                          <a:srgbClr val="FF0000"/>
                        </a:solidFill>
                      </a:endParaRPr>
                    </a:p>
                  </a:txBody>
                  <a:tcPr anchor="ctr"/>
                </a:tc>
                <a:extLst>
                  <a:ext uri="{0D108BD9-81ED-4DB2-BD59-A6C34878D82A}">
                    <a16:rowId xmlns:a16="http://schemas.microsoft.com/office/drawing/2014/main" val="1707321073"/>
                  </a:ext>
                </a:extLst>
              </a:tr>
            </a:tbl>
          </a:graphicData>
        </a:graphic>
      </p:graphicFrame>
      <p:graphicFrame>
        <p:nvGraphicFramePr>
          <p:cNvPr id="9" name="表 8">
            <a:extLst>
              <a:ext uri="{FF2B5EF4-FFF2-40B4-BE49-F238E27FC236}">
                <a16:creationId xmlns:a16="http://schemas.microsoft.com/office/drawing/2014/main" id="{4CD518CE-FD01-4739-0DFE-4F4BE5BA882E}"/>
              </a:ext>
            </a:extLst>
          </p:cNvPr>
          <p:cNvGraphicFramePr>
            <a:graphicFrameLocks noGrp="1"/>
          </p:cNvGraphicFramePr>
          <p:nvPr>
            <p:extLst>
              <p:ext uri="{D42A27DB-BD31-4B8C-83A1-F6EECF244321}">
                <p14:modId xmlns:p14="http://schemas.microsoft.com/office/powerpoint/2010/main" val="1277366094"/>
              </p:ext>
            </p:extLst>
          </p:nvPr>
        </p:nvGraphicFramePr>
        <p:xfrm>
          <a:off x="419100" y="4860848"/>
          <a:ext cx="9070976" cy="1578052"/>
        </p:xfrm>
        <a:graphic>
          <a:graphicData uri="http://schemas.openxmlformats.org/drawingml/2006/table">
            <a:tbl>
              <a:tblPr firstCol="1">
                <a:tableStyleId>{93296810-A885-4BE3-A3E7-6D5BEEA58F35}</a:tableStyleId>
              </a:tblPr>
              <a:tblGrid>
                <a:gridCol w="1891482">
                  <a:extLst>
                    <a:ext uri="{9D8B030D-6E8A-4147-A177-3AD203B41FA5}">
                      <a16:colId xmlns:a16="http://schemas.microsoft.com/office/drawing/2014/main" val="444716480"/>
                    </a:ext>
                  </a:extLst>
                </a:gridCol>
                <a:gridCol w="7179494">
                  <a:extLst>
                    <a:ext uri="{9D8B030D-6E8A-4147-A177-3AD203B41FA5}">
                      <a16:colId xmlns:a16="http://schemas.microsoft.com/office/drawing/2014/main" val="4016088005"/>
                    </a:ext>
                  </a:extLst>
                </a:gridCol>
              </a:tblGrid>
              <a:tr h="1578052">
                <a:tc>
                  <a:txBody>
                    <a:bodyPr/>
                    <a:lstStyle/>
                    <a:p>
                      <a:r>
                        <a:rPr kumimoji="1" lang="en-US" altLang="ja-JP" sz="1200" dirty="0"/>
                        <a:t>AI</a:t>
                      </a:r>
                      <a:r>
                        <a:rPr kumimoji="1" lang="ja-JP" altLang="en-US" sz="1200" dirty="0"/>
                        <a:t>が担う機能・役割</a:t>
                      </a:r>
                      <a:endParaRPr kumimoji="1" lang="en-US" altLang="ja-JP" sz="1200" dirty="0"/>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記入例：ロボットに搭載した○○センサ、○○センサを通じて取得した○○に関するデータを、</a:t>
                      </a:r>
                      <a:r>
                        <a:rPr kumimoji="1" lang="en-US" altLang="ja-JP" sz="900" dirty="0">
                          <a:solidFill>
                            <a:srgbClr val="FF0000"/>
                          </a:solidFill>
                        </a:rPr>
                        <a:t>AI</a:t>
                      </a:r>
                      <a:r>
                        <a:rPr kumimoji="1" lang="ja-JP" altLang="en-US" sz="900" dirty="0">
                          <a:solidFill>
                            <a:srgbClr val="FF0000"/>
                          </a:solidFill>
                        </a:rPr>
                        <a:t>がリアルタイムで分析・解析し、ロボットの○○の動作を高精度に制御する</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p>
                  </a:txBody>
                  <a:tcPr/>
                </a:tc>
                <a:extLst>
                  <a:ext uri="{0D108BD9-81ED-4DB2-BD59-A6C34878D82A}">
                    <a16:rowId xmlns:a16="http://schemas.microsoft.com/office/drawing/2014/main" val="3045517905"/>
                  </a:ext>
                </a:extLst>
              </a:tr>
            </a:tbl>
          </a:graphicData>
        </a:graphic>
      </p:graphicFrame>
      <p:sp>
        <p:nvSpPr>
          <p:cNvPr id="10" name="Rectangle 3">
            <a:extLst>
              <a:ext uri="{FF2B5EF4-FFF2-40B4-BE49-F238E27FC236}">
                <a16:creationId xmlns:a16="http://schemas.microsoft.com/office/drawing/2014/main" id="{D2681560-444F-9EA7-D3FD-D1F8135F9C43}"/>
              </a:ext>
            </a:extLst>
          </p:cNvPr>
          <p:cNvSpPr txBox="1">
            <a:spLocks noChangeArrowheads="1"/>
          </p:cNvSpPr>
          <p:nvPr/>
        </p:nvSpPr>
        <p:spPr bwMode="auto">
          <a:xfrm>
            <a:off x="419100" y="4575777"/>
            <a:ext cx="9187016"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a:t>
            </a:r>
            <a:r>
              <a:rPr lang="en-US" altLang="ja-JP" sz="1200" kern="0" dirty="0">
                <a:solidFill>
                  <a:schemeClr val="tx1"/>
                </a:solidFill>
              </a:rPr>
              <a:t>A</a:t>
            </a:r>
            <a:r>
              <a:rPr lang="ja-JP" altLang="en-US" sz="1200" kern="0" dirty="0">
                <a:solidFill>
                  <a:schemeClr val="tx1"/>
                </a:solidFill>
              </a:rPr>
              <a:t>） </a:t>
            </a:r>
            <a:r>
              <a:rPr lang="en-US" altLang="ja-JP" sz="1200" kern="0" dirty="0">
                <a:solidFill>
                  <a:schemeClr val="tx1"/>
                </a:solidFill>
              </a:rPr>
              <a:t>AI</a:t>
            </a:r>
            <a:r>
              <a:rPr lang="ja-JP" altLang="en-US" sz="1200" kern="0" dirty="0">
                <a:solidFill>
                  <a:schemeClr val="tx1"/>
                </a:solidFill>
              </a:rPr>
              <a:t>を活用したロボット開発プロジェクト」に応募される方は、開発するロボットにおいて、</a:t>
            </a:r>
            <a:r>
              <a:rPr lang="en-US" altLang="ja-JP" sz="1200" kern="0" dirty="0">
                <a:solidFill>
                  <a:schemeClr val="tx1"/>
                </a:solidFill>
              </a:rPr>
              <a:t>AI</a:t>
            </a:r>
            <a:r>
              <a:rPr lang="ja-JP" altLang="en-US" sz="1200" kern="0" dirty="0">
                <a:solidFill>
                  <a:schemeClr val="tx1"/>
                </a:solidFill>
              </a:rPr>
              <a:t>が担う機能・役割について記載してください。</a:t>
            </a: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spTree>
    <p:extLst>
      <p:ext uri="{BB962C8B-B14F-4D97-AF65-F5344CB8AC3E}">
        <p14:creationId xmlns:p14="http://schemas.microsoft.com/office/powerpoint/2010/main" val="3452583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43B1B2-3C6A-16A7-DD71-5CFF597B48D2}"/>
              </a:ext>
            </a:extLst>
          </p:cNvPr>
          <p:cNvSpPr>
            <a:spLocks noGrp="1"/>
          </p:cNvSpPr>
          <p:nvPr>
            <p:ph type="title"/>
          </p:nvPr>
        </p:nvSpPr>
        <p:spPr/>
        <p:txBody>
          <a:bodyPr/>
          <a:lstStyle/>
          <a:p>
            <a:r>
              <a:rPr lang="en-US" altLang="ja-JP" dirty="0"/>
              <a:t>8</a:t>
            </a:r>
            <a:r>
              <a:rPr lang="ja-JP" altLang="en-US" dirty="0"/>
              <a:t>．性能・動作検証の内容</a:t>
            </a:r>
            <a:endParaRPr kumimoji="1" lang="ja-JP" altLang="en-US" dirty="0"/>
          </a:p>
        </p:txBody>
      </p:sp>
      <p:sp>
        <p:nvSpPr>
          <p:cNvPr id="6" name="Rectangle 3">
            <a:extLst>
              <a:ext uri="{FF2B5EF4-FFF2-40B4-BE49-F238E27FC236}">
                <a16:creationId xmlns:a16="http://schemas.microsoft.com/office/drawing/2014/main" id="{E2B54203-6ED3-E270-0995-E231419309D9}"/>
              </a:ext>
            </a:extLst>
          </p:cNvPr>
          <p:cNvSpPr txBox="1">
            <a:spLocks noChangeArrowheads="1"/>
          </p:cNvSpPr>
          <p:nvPr/>
        </p:nvSpPr>
        <p:spPr bwMode="auto">
          <a:xfrm>
            <a:off x="419100" y="1245533"/>
            <a:ext cx="9324668" cy="4212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algn="l">
              <a:spcBef>
                <a:spcPct val="30000"/>
              </a:spcBef>
              <a:buClr>
                <a:srgbClr val="5A5A5A"/>
              </a:buClr>
              <a:buSzPct val="100000"/>
            </a:pPr>
            <a:r>
              <a:rPr lang="ja-JP" altLang="en-US" sz="1200" kern="0" dirty="0">
                <a:solidFill>
                  <a:schemeClr val="tx1"/>
                </a:solidFill>
              </a:rPr>
              <a:t>本事業を通じて開発するロボットあるいはロボットサービスについて、どのように試作機の性能・動作検証を実施する予定か（実施することを希望するか）、</a:t>
            </a:r>
            <a:r>
              <a:rPr lang="ja-JP" altLang="en-US" sz="1200" b="1" u="sng" kern="0" dirty="0">
                <a:solidFill>
                  <a:schemeClr val="tx1"/>
                </a:solidFill>
              </a:rPr>
              <a:t>簡潔に記載してください</a:t>
            </a:r>
            <a:r>
              <a:rPr lang="ja-JP" altLang="en-US" sz="1200" kern="0" dirty="0">
                <a:solidFill>
                  <a:schemeClr val="tx1"/>
                </a:solidFill>
              </a:rPr>
              <a:t>。</a:t>
            </a:r>
            <a:endParaRPr lang="en-US" altLang="ja-JP" sz="1200" dirty="0">
              <a:solidFill>
                <a:schemeClr val="tx1"/>
              </a:solidFill>
              <a:latin typeface="Arial" panose="020B0604020202020204" pitchFamily="34" charset="0"/>
              <a:ea typeface="ＭＳ Ｐゴシック" panose="020B0600070205080204" pitchFamily="50" charset="-128"/>
            </a:endParaRPr>
          </a:p>
        </p:txBody>
      </p:sp>
      <p:graphicFrame>
        <p:nvGraphicFramePr>
          <p:cNvPr id="4" name="表 3">
            <a:extLst>
              <a:ext uri="{FF2B5EF4-FFF2-40B4-BE49-F238E27FC236}">
                <a16:creationId xmlns:a16="http://schemas.microsoft.com/office/drawing/2014/main" id="{F9B4B6BC-41D9-3B16-D1BB-31E10996219C}"/>
              </a:ext>
            </a:extLst>
          </p:cNvPr>
          <p:cNvGraphicFramePr>
            <a:graphicFrameLocks noGrp="1"/>
          </p:cNvGraphicFramePr>
          <p:nvPr>
            <p:extLst>
              <p:ext uri="{D42A27DB-BD31-4B8C-83A1-F6EECF244321}">
                <p14:modId xmlns:p14="http://schemas.microsoft.com/office/powerpoint/2010/main" val="49821721"/>
              </p:ext>
            </p:extLst>
          </p:nvPr>
        </p:nvGraphicFramePr>
        <p:xfrm>
          <a:off x="415365" y="1747733"/>
          <a:ext cx="9077325" cy="2271267"/>
        </p:xfrm>
        <a:graphic>
          <a:graphicData uri="http://schemas.openxmlformats.org/drawingml/2006/table">
            <a:tbl>
              <a:tblPr firstCol="1">
                <a:tableStyleId>{93296810-A885-4BE3-A3E7-6D5BEEA58F35}</a:tableStyleId>
              </a:tblPr>
              <a:tblGrid>
                <a:gridCol w="1423267">
                  <a:extLst>
                    <a:ext uri="{9D8B030D-6E8A-4147-A177-3AD203B41FA5}">
                      <a16:colId xmlns:a16="http://schemas.microsoft.com/office/drawing/2014/main" val="272508915"/>
                    </a:ext>
                  </a:extLst>
                </a:gridCol>
                <a:gridCol w="7654058">
                  <a:extLst>
                    <a:ext uri="{9D8B030D-6E8A-4147-A177-3AD203B41FA5}">
                      <a16:colId xmlns:a16="http://schemas.microsoft.com/office/drawing/2014/main" val="2666370197"/>
                    </a:ext>
                  </a:extLst>
                </a:gridCol>
              </a:tblGrid>
              <a:tr h="1092151">
                <a:tc>
                  <a:txBody>
                    <a:bodyPr/>
                    <a:lstStyle/>
                    <a:p>
                      <a:r>
                        <a:rPr kumimoji="1" lang="ja-JP" altLang="en-US" sz="1200" b="1" dirty="0"/>
                        <a:t>①検証内容</a:t>
                      </a:r>
                      <a:endParaRPr kumimoji="1" lang="ja-JP" altLang="en-US" sz="1200" b="1" dirty="0">
                        <a:latin typeface="Arial" panose="020B0604020202020204" pitchFamily="34" charset="0"/>
                        <a:ea typeface="ＭＳ Ｐゴシック" panose="020B0600070205080204" pitchFamily="50" charset="-128"/>
                      </a:endParaRPr>
                    </a:p>
                  </a:txBody>
                  <a:tcPr anchor="ctr"/>
                </a:tc>
                <a:tc>
                  <a:txBody>
                    <a:bodyPr/>
                    <a:lstStyle/>
                    <a:p>
                      <a:pPr marL="171450" marR="0" lvl="0" indent="-171450" algn="l" defTabSz="914400" rtl="0" eaLnBrk="1" fontAlgn="auto" latinLnBrk="0" hangingPunct="1">
                        <a:lnSpc>
                          <a:spcPct val="100000"/>
                        </a:lnSpc>
                        <a:spcBef>
                          <a:spcPts val="0"/>
                        </a:spcBef>
                        <a:spcAft>
                          <a:spcPct val="50000"/>
                        </a:spcAft>
                        <a:buClrTx/>
                        <a:buSzTx/>
                        <a:buFont typeface="Wingdings" panose="05000000000000000000" pitchFamily="2" charset="2"/>
                        <a:buChar char="l"/>
                        <a:tabLst/>
                        <a:defRPr/>
                      </a:pPr>
                      <a:r>
                        <a:rPr kumimoji="1" lang="ja-JP" altLang="en-US" sz="1100" b="0" dirty="0">
                          <a:solidFill>
                            <a:srgbClr val="FF0000"/>
                          </a:solidFill>
                        </a:rPr>
                        <a:t>本プロジェクトで開発するロボットの特徴である「</a:t>
                      </a:r>
                      <a:r>
                        <a:rPr kumimoji="1" lang="ja-JP" altLang="en-US" sz="1100" b="0" dirty="0">
                          <a:solidFill>
                            <a:srgbClr val="FF0000"/>
                          </a:solidFill>
                          <a:latin typeface="Arial" panose="020B0604020202020204" pitchFamily="34" charset="0"/>
                          <a:ea typeface="ＭＳ Ｐゴシック" panose="020B0600070205080204" pitchFamily="50" charset="-128"/>
                        </a:rPr>
                        <a:t>○○</a:t>
                      </a:r>
                      <a:r>
                        <a:rPr kumimoji="1" lang="ja-JP" altLang="en-US" sz="1100" b="0" dirty="0">
                          <a:solidFill>
                            <a:srgbClr val="FF0000"/>
                          </a:solidFill>
                        </a:rPr>
                        <a:t>機能」が計画通りの性能を発揮するか検証する予定。</a:t>
                      </a:r>
                      <a:endParaRPr kumimoji="1" lang="en-US" altLang="ja-JP" sz="1100" b="0" dirty="0">
                        <a:solidFill>
                          <a:srgbClr val="FF0000"/>
                        </a:solidFill>
                      </a:endParaRPr>
                    </a:p>
                    <a:p>
                      <a:pPr marL="354013" marR="0" lvl="0" indent="-177800" algn="l" defTabSz="914400" rtl="0" eaLnBrk="1" fontAlgn="auto" latinLnBrk="0" hangingPunct="1">
                        <a:lnSpc>
                          <a:spcPct val="100000"/>
                        </a:lnSpc>
                        <a:spcBef>
                          <a:spcPts val="0"/>
                        </a:spcBef>
                        <a:spcAft>
                          <a:spcPct val="50000"/>
                        </a:spcAft>
                        <a:buClrTx/>
                        <a:buSzTx/>
                        <a:buFont typeface="Wingdings" panose="05000000000000000000" pitchFamily="2" charset="2"/>
                        <a:buChar char="Ø"/>
                        <a:tabLst/>
                        <a:defRPr/>
                      </a:pPr>
                      <a:r>
                        <a:rPr kumimoji="1" lang="ja-JP" altLang="en-US" sz="1100" b="0" dirty="0">
                          <a:solidFill>
                            <a:srgbClr val="FF0000"/>
                          </a:solidFill>
                        </a:rPr>
                        <a:t>　計画のなかで見込んでいる性能 ： </a:t>
                      </a:r>
                      <a:r>
                        <a:rPr kumimoji="1" lang="ja-JP" altLang="en-US" sz="1100" b="0" dirty="0">
                          <a:solidFill>
                            <a:srgbClr val="FF0000"/>
                          </a:solidFill>
                          <a:latin typeface="Arial" panose="020B0604020202020204" pitchFamily="34" charset="0"/>
                          <a:ea typeface="ＭＳ Ｐゴシック" panose="020B0600070205080204" pitchFamily="50" charset="-128"/>
                        </a:rPr>
                        <a:t>○○○○○</a:t>
                      </a:r>
                      <a:endParaRPr kumimoji="1" lang="en-US" altLang="ja-JP" sz="1100" b="0" dirty="0">
                        <a:solidFill>
                          <a:srgbClr val="FF0000"/>
                        </a:solidFill>
                        <a:latin typeface="Arial" panose="020B0604020202020204" pitchFamily="34" charset="0"/>
                        <a:ea typeface="ＭＳ Ｐゴシック" panose="020B0600070205080204" pitchFamily="50" charset="-128"/>
                      </a:endParaRPr>
                    </a:p>
                  </a:txBody>
                  <a:tcPr/>
                </a:tc>
                <a:extLst>
                  <a:ext uri="{0D108BD9-81ED-4DB2-BD59-A6C34878D82A}">
                    <a16:rowId xmlns:a16="http://schemas.microsoft.com/office/drawing/2014/main" val="408428933"/>
                  </a:ext>
                </a:extLst>
              </a:tr>
              <a:tr h="1179116">
                <a:tc>
                  <a:txBody>
                    <a:bodyPr/>
                    <a:lstStyle/>
                    <a:p>
                      <a:r>
                        <a:rPr kumimoji="1" lang="ja-JP" altLang="en-US" sz="1200" b="1" dirty="0"/>
                        <a:t>②検証方法</a:t>
                      </a:r>
                      <a:endParaRPr kumimoji="1" lang="ja-JP" altLang="en-US" sz="1200" b="1" dirty="0">
                        <a:latin typeface="Arial" panose="020B0604020202020204" pitchFamily="34" charset="0"/>
                        <a:ea typeface="ＭＳ Ｐゴシック" panose="020B0600070205080204" pitchFamily="50" charset="-128"/>
                      </a:endParaRPr>
                    </a:p>
                  </a:txBody>
                  <a:tcPr anchor="ctr"/>
                </a:tc>
                <a:tc>
                  <a:txBody>
                    <a:bodyPr/>
                    <a:lstStyle/>
                    <a:p>
                      <a:pPr marL="0" indent="0">
                        <a:spcAft>
                          <a:spcPct val="50000"/>
                        </a:spcAft>
                        <a:buFont typeface="Wingdings" panose="05000000000000000000" pitchFamily="2" charset="2"/>
                        <a:buNone/>
                      </a:pPr>
                      <a:r>
                        <a:rPr kumimoji="1" lang="ja-JP" altLang="en-US" sz="1100" dirty="0">
                          <a:solidFill>
                            <a:srgbClr val="FF0000"/>
                          </a:solidFill>
                        </a:rPr>
                        <a:t>具体的な検証方法としては以下を想定している。</a:t>
                      </a:r>
                      <a:endParaRPr kumimoji="1" lang="en-US" altLang="ja-JP" sz="1100" dirty="0">
                        <a:solidFill>
                          <a:srgbClr val="FF0000"/>
                        </a:solidFill>
                      </a:endParaRPr>
                    </a:p>
                    <a:p>
                      <a:pPr marL="285750" indent="-285750">
                        <a:spcAft>
                          <a:spcPct val="50000"/>
                        </a:spcAft>
                        <a:buFont typeface="Wingdings" panose="05000000000000000000" pitchFamily="2" charset="2"/>
                        <a:buChar char="l"/>
                      </a:pPr>
                      <a:r>
                        <a:rPr kumimoji="1" lang="ja-JP" altLang="en-US" sz="1100" dirty="0">
                          <a:solidFill>
                            <a:srgbClr val="FF0000"/>
                          </a:solidFill>
                        </a:rPr>
                        <a:t>本ロボットのユースケースとして想定している屋内の</a:t>
                      </a:r>
                      <a:r>
                        <a:rPr kumimoji="1" lang="ja-JP" altLang="en-US" sz="1100" b="0" dirty="0">
                          <a:solidFill>
                            <a:srgbClr val="FF0000"/>
                          </a:solidFill>
                          <a:latin typeface="Arial" panose="020B0604020202020204" pitchFamily="34" charset="0"/>
                          <a:ea typeface="ＭＳ Ｐゴシック" panose="020B0600070205080204" pitchFamily="50" charset="-128"/>
                        </a:rPr>
                        <a:t>○○</a:t>
                      </a:r>
                      <a:r>
                        <a:rPr kumimoji="1" lang="ja-JP" altLang="en-US" sz="1100" dirty="0">
                          <a:solidFill>
                            <a:srgbClr val="FF0000"/>
                          </a:solidFill>
                        </a:rPr>
                        <a:t>の環境のなかで、</a:t>
                      </a:r>
                      <a:r>
                        <a:rPr kumimoji="1" lang="ja-JP" altLang="en-US" sz="1100" b="0" dirty="0">
                          <a:solidFill>
                            <a:srgbClr val="FF0000"/>
                          </a:solidFill>
                          <a:latin typeface="Arial" panose="020B0604020202020204" pitchFamily="34" charset="0"/>
                          <a:ea typeface="ＭＳ Ｐゴシック" panose="020B0600070205080204" pitchFamily="50" charset="-128"/>
                        </a:rPr>
                        <a:t>○○</a:t>
                      </a:r>
                      <a:r>
                        <a:rPr kumimoji="1" lang="ja-JP" altLang="en-US" sz="1100" dirty="0">
                          <a:solidFill>
                            <a:srgbClr val="FF0000"/>
                          </a:solidFill>
                        </a:rPr>
                        <a:t>を</a:t>
                      </a:r>
                      <a:r>
                        <a:rPr kumimoji="1" lang="ja-JP" altLang="en-US" sz="1100" b="0" dirty="0">
                          <a:solidFill>
                            <a:srgbClr val="FF0000"/>
                          </a:solidFill>
                          <a:latin typeface="Arial" panose="020B0604020202020204" pitchFamily="34" charset="0"/>
                          <a:ea typeface="ＭＳ Ｐゴシック" panose="020B0600070205080204" pitchFamily="50" charset="-128"/>
                        </a:rPr>
                        <a:t>○○</a:t>
                      </a:r>
                      <a:r>
                        <a:rPr kumimoji="1" lang="ja-JP" altLang="en-US" sz="1100" dirty="0">
                          <a:solidFill>
                            <a:srgbClr val="FF0000"/>
                          </a:solidFill>
                        </a:rPr>
                        <a:t>することができるか検証</a:t>
                      </a:r>
                      <a:endParaRPr kumimoji="1" lang="en-US" altLang="ja-JP" sz="1100" dirty="0">
                        <a:solidFill>
                          <a:srgbClr val="FF0000"/>
                        </a:solidFill>
                      </a:endParaRPr>
                    </a:p>
                    <a:p>
                      <a:pPr marL="285750" indent="-285750">
                        <a:spcAft>
                          <a:spcPct val="50000"/>
                        </a:spcAft>
                        <a:buFont typeface="Wingdings" panose="05000000000000000000" pitchFamily="2" charset="2"/>
                        <a:buChar char="l"/>
                      </a:pPr>
                      <a:r>
                        <a:rPr kumimoji="1" lang="ja-JP" altLang="en-US" sz="1100" dirty="0">
                          <a:solidFill>
                            <a:srgbClr val="FF0000"/>
                          </a:solidFill>
                        </a:rPr>
                        <a:t>ロボットが取り扱う</a:t>
                      </a:r>
                      <a:r>
                        <a:rPr kumimoji="1" lang="ja-JP" altLang="en-US" sz="1100" b="0" dirty="0">
                          <a:solidFill>
                            <a:srgbClr val="FF0000"/>
                          </a:solidFill>
                          <a:latin typeface="Arial" panose="020B0604020202020204" pitchFamily="34" charset="0"/>
                          <a:ea typeface="ＭＳ Ｐゴシック" panose="020B0600070205080204" pitchFamily="50" charset="-128"/>
                        </a:rPr>
                        <a:t>○○</a:t>
                      </a:r>
                      <a:r>
                        <a:rPr kumimoji="1" lang="ja-JP" altLang="en-US" sz="1100" dirty="0">
                          <a:solidFill>
                            <a:srgbClr val="FF0000"/>
                          </a:solidFill>
                        </a:rPr>
                        <a:t>の形状、重さを変え、各</a:t>
                      </a:r>
                      <a:r>
                        <a:rPr kumimoji="1" lang="ja-JP" altLang="en-US" sz="1100" b="0" dirty="0">
                          <a:solidFill>
                            <a:srgbClr val="FF0000"/>
                          </a:solidFill>
                          <a:latin typeface="Arial" panose="020B0604020202020204" pitchFamily="34" charset="0"/>
                          <a:ea typeface="ＭＳ Ｐゴシック" panose="020B0600070205080204" pitchFamily="50" charset="-128"/>
                        </a:rPr>
                        <a:t>○○</a:t>
                      </a:r>
                      <a:r>
                        <a:rPr kumimoji="1" lang="ja-JP" altLang="en-US" sz="1100" dirty="0">
                          <a:solidFill>
                            <a:srgbClr val="FF0000"/>
                          </a:solidFill>
                        </a:rPr>
                        <a:t>回繰り返し動作を行い、</a:t>
                      </a:r>
                      <a:r>
                        <a:rPr kumimoji="1" lang="ja-JP" altLang="en-US" sz="1100" b="0" dirty="0">
                          <a:solidFill>
                            <a:srgbClr val="FF0000"/>
                          </a:solidFill>
                          <a:latin typeface="Arial" panose="020B0604020202020204" pitchFamily="34" charset="0"/>
                          <a:ea typeface="ＭＳ Ｐゴシック" panose="020B0600070205080204" pitchFamily="50" charset="-128"/>
                        </a:rPr>
                        <a:t>○○</a:t>
                      </a:r>
                      <a:r>
                        <a:rPr kumimoji="1" lang="ja-JP" altLang="en-US" sz="1100" dirty="0">
                          <a:solidFill>
                            <a:srgbClr val="FF0000"/>
                          </a:solidFill>
                        </a:rPr>
                        <a:t>や</a:t>
                      </a:r>
                      <a:r>
                        <a:rPr kumimoji="1" lang="ja-JP" altLang="en-US" sz="1100" b="0" dirty="0">
                          <a:solidFill>
                            <a:srgbClr val="FF0000"/>
                          </a:solidFill>
                          <a:latin typeface="Arial" panose="020B0604020202020204" pitchFamily="34" charset="0"/>
                          <a:ea typeface="ＭＳ Ｐゴシック" panose="020B0600070205080204" pitchFamily="50" charset="-128"/>
                        </a:rPr>
                        <a:t>○○</a:t>
                      </a:r>
                      <a:r>
                        <a:rPr kumimoji="1" lang="ja-JP" altLang="en-US" sz="1100" dirty="0">
                          <a:solidFill>
                            <a:srgbClr val="FF0000"/>
                          </a:solidFill>
                        </a:rPr>
                        <a:t>の点に不具合が生じないか検証</a:t>
                      </a:r>
                      <a:endParaRPr kumimoji="1" lang="en-US" altLang="ja-JP" sz="1100" dirty="0">
                        <a:solidFill>
                          <a:srgbClr val="FF0000"/>
                        </a:solidFill>
                        <a:latin typeface="Arial" panose="020B0604020202020204" pitchFamily="34" charset="0"/>
                        <a:ea typeface="ＭＳ Ｐゴシック" panose="020B0600070205080204" pitchFamily="50" charset="-128"/>
                      </a:endParaRPr>
                    </a:p>
                  </a:txBody>
                  <a:tcPr/>
                </a:tc>
                <a:extLst>
                  <a:ext uri="{0D108BD9-81ED-4DB2-BD59-A6C34878D82A}">
                    <a16:rowId xmlns:a16="http://schemas.microsoft.com/office/drawing/2014/main" val="3975388675"/>
                  </a:ext>
                </a:extLst>
              </a:tr>
            </a:tbl>
          </a:graphicData>
        </a:graphic>
      </p:graphicFrame>
      <p:sp>
        <p:nvSpPr>
          <p:cNvPr id="3" name="正方形/長方形 2">
            <a:extLst>
              <a:ext uri="{FF2B5EF4-FFF2-40B4-BE49-F238E27FC236}">
                <a16:creationId xmlns:a16="http://schemas.microsoft.com/office/drawing/2014/main" id="{FF498C93-3E5D-155D-28A5-E6030E811D78}"/>
              </a:ext>
            </a:extLst>
          </p:cNvPr>
          <p:cNvSpPr/>
          <p:nvPr/>
        </p:nvSpPr>
        <p:spPr bwMode="auto">
          <a:xfrm>
            <a:off x="7991475" y="186813"/>
            <a:ext cx="1498600"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】4</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実現可能性</a:t>
            </a:r>
          </a:p>
        </p:txBody>
      </p:sp>
    </p:spTree>
    <p:extLst>
      <p:ext uri="{BB962C8B-B14F-4D97-AF65-F5344CB8AC3E}">
        <p14:creationId xmlns:p14="http://schemas.microsoft.com/office/powerpoint/2010/main" val="31787431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43B1B2-3C6A-16A7-DD71-5CFF597B48D2}"/>
              </a:ext>
            </a:extLst>
          </p:cNvPr>
          <p:cNvSpPr>
            <a:spLocks noGrp="1"/>
          </p:cNvSpPr>
          <p:nvPr>
            <p:ph type="title"/>
          </p:nvPr>
        </p:nvSpPr>
        <p:spPr/>
        <p:txBody>
          <a:bodyPr/>
          <a:lstStyle/>
          <a:p>
            <a:r>
              <a:rPr lang="en-US" altLang="ja-JP" dirty="0"/>
              <a:t>9</a:t>
            </a:r>
            <a:r>
              <a:rPr lang="ja-JP" altLang="en-US" dirty="0"/>
              <a:t>．開発プロジェクトの実施体制</a:t>
            </a:r>
            <a:endParaRPr kumimoji="1" lang="ja-JP" altLang="en-US" dirty="0"/>
          </a:p>
        </p:txBody>
      </p:sp>
      <p:sp>
        <p:nvSpPr>
          <p:cNvPr id="5" name="Rectangle 3">
            <a:extLst>
              <a:ext uri="{FF2B5EF4-FFF2-40B4-BE49-F238E27FC236}">
                <a16:creationId xmlns:a16="http://schemas.microsoft.com/office/drawing/2014/main" id="{DDF04FA0-C89F-BC8A-BE4F-8D4C69654EB1}"/>
              </a:ext>
            </a:extLst>
          </p:cNvPr>
          <p:cNvSpPr txBox="1">
            <a:spLocks noChangeArrowheads="1"/>
          </p:cNvSpPr>
          <p:nvPr/>
        </p:nvSpPr>
        <p:spPr bwMode="auto">
          <a:xfrm>
            <a:off x="419100" y="1197577"/>
            <a:ext cx="9187016"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sz="1200" kern="0" dirty="0">
                <a:solidFill>
                  <a:schemeClr val="tx1"/>
                </a:solidFill>
              </a:rPr>
              <a:t>本事業を通じて取り組む開発プロジェクトの実施体制（外部協力先を含む）を記載してください。</a:t>
            </a: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sp>
        <p:nvSpPr>
          <p:cNvPr id="6" name="正方形/長方形 5">
            <a:extLst>
              <a:ext uri="{FF2B5EF4-FFF2-40B4-BE49-F238E27FC236}">
                <a16:creationId xmlns:a16="http://schemas.microsoft.com/office/drawing/2014/main" id="{96F28592-E2BA-A553-383A-896A2D5022C8}"/>
              </a:ext>
            </a:extLst>
          </p:cNvPr>
          <p:cNvSpPr/>
          <p:nvPr/>
        </p:nvSpPr>
        <p:spPr bwMode="auto">
          <a:xfrm>
            <a:off x="406400" y="1624896"/>
            <a:ext cx="9083675" cy="3431660"/>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dirty="0">
                <a:solidFill>
                  <a:srgbClr val="FF0000"/>
                </a:solidFill>
              </a:rPr>
              <a:t>次の点について記載し、わかりやすく図示してください。</a:t>
            </a:r>
            <a:endParaRPr lang="en-US" altLang="ja-JP" sz="1200" dirty="0">
              <a:solidFill>
                <a:srgbClr val="FF0000"/>
              </a:solidFill>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endParaRPr kumimoji="1" lang="en-US" altLang="ja-JP" sz="1200" b="0" i="0" u="none" strike="noStrike" cap="none" normalizeH="0" baseline="0" dirty="0">
              <a:ln>
                <a:noFill/>
              </a:ln>
              <a:solidFill>
                <a:srgbClr val="FF0000"/>
              </a:solidFill>
              <a:effectLst/>
              <a:latin typeface="Arial" charset="0"/>
              <a:ea typeface="ＭＳ Ｐゴシック" charset="-128"/>
            </a:endParaRPr>
          </a:p>
          <a:p>
            <a:pPr marL="1071563" marR="0" indent="-176213" algn="l" defTabSz="914400" rtl="0" eaLnBrk="1" fontAlgn="base" latinLnBrk="0" hangingPunct="1">
              <a:lnSpc>
                <a:spcPct val="120000"/>
              </a:lnSpc>
              <a:spcBef>
                <a:spcPct val="50000"/>
              </a:spcBef>
              <a:spcAft>
                <a:spcPct val="0"/>
              </a:spcAft>
              <a:buClr>
                <a:schemeClr val="bg2"/>
              </a:buClr>
              <a:buSzTx/>
              <a:buFont typeface="Arial" panose="020B0604020202020204" pitchFamily="34" charset="0"/>
              <a:buChar char="•"/>
              <a:tabLst/>
            </a:pPr>
            <a:r>
              <a:rPr lang="ja-JP" altLang="en-US" sz="1200" dirty="0">
                <a:solidFill>
                  <a:srgbClr val="FF0000"/>
                </a:solidFill>
              </a:rPr>
              <a:t>何名体制で開発プロジェクトを実施するのか</a:t>
            </a:r>
            <a:endParaRPr lang="en-US" altLang="ja-JP" sz="1200" dirty="0">
              <a:solidFill>
                <a:srgbClr val="FF0000"/>
              </a:solidFill>
            </a:endParaRPr>
          </a:p>
          <a:p>
            <a:pPr marL="1071563" marR="0" indent="-176213" algn="l" defTabSz="914400" rtl="0" eaLnBrk="1" fontAlgn="base" latinLnBrk="0" hangingPunct="1">
              <a:lnSpc>
                <a:spcPct val="120000"/>
              </a:lnSpc>
              <a:spcBef>
                <a:spcPct val="50000"/>
              </a:spcBef>
              <a:spcAft>
                <a:spcPct val="0"/>
              </a:spcAft>
              <a:buClr>
                <a:schemeClr val="bg2"/>
              </a:buClr>
              <a:buSzTx/>
              <a:buFont typeface="Arial" panose="020B0604020202020204" pitchFamily="34" charset="0"/>
              <a:buChar char="•"/>
              <a:tabLst/>
            </a:pPr>
            <a:r>
              <a:rPr lang="ja-JP" altLang="en-US" sz="1200" dirty="0">
                <a:solidFill>
                  <a:srgbClr val="FF0000"/>
                </a:solidFill>
              </a:rPr>
              <a:t>事務局との連絡窓口は誰が担うのか</a:t>
            </a:r>
            <a:endParaRPr lang="en-US" altLang="ja-JP" sz="1200" dirty="0">
              <a:solidFill>
                <a:srgbClr val="FF0000"/>
              </a:solidFill>
            </a:endParaRPr>
          </a:p>
          <a:p>
            <a:pPr marL="1071563" marR="0" indent="-176213" algn="l" defTabSz="914400" rtl="0" eaLnBrk="1" fontAlgn="base" latinLnBrk="0" hangingPunct="1">
              <a:lnSpc>
                <a:spcPct val="120000"/>
              </a:lnSpc>
              <a:spcBef>
                <a:spcPct val="50000"/>
              </a:spcBef>
              <a:spcAft>
                <a:spcPct val="0"/>
              </a:spcAft>
              <a:buClr>
                <a:schemeClr val="bg2"/>
              </a:buClr>
              <a:buSzTx/>
              <a:buFont typeface="Arial" panose="020B0604020202020204" pitchFamily="34" charset="0"/>
              <a:buChar char="•"/>
              <a:tabLst/>
            </a:pPr>
            <a:r>
              <a:rPr kumimoji="1" lang="ja-JP" altLang="en-US" sz="1200" b="0" i="0" u="none" strike="noStrike" cap="none" normalizeH="0" baseline="0" dirty="0">
                <a:ln>
                  <a:noFill/>
                </a:ln>
                <a:solidFill>
                  <a:srgbClr val="FF0000"/>
                </a:solidFill>
                <a:effectLst/>
                <a:latin typeface="Arial" charset="0"/>
                <a:ea typeface="ＭＳ Ｐゴシック" charset="-128"/>
              </a:rPr>
              <a:t>開発メンバーの役職、担当役割、過去の実績（開発に必要な知識・スキルを有することを示す情報）</a:t>
            </a:r>
            <a:endParaRPr kumimoji="1" lang="en-US" altLang="ja-JP" sz="1200" b="0" i="0" u="none" strike="noStrike" cap="none" normalizeH="0" baseline="0" dirty="0">
              <a:ln>
                <a:noFill/>
              </a:ln>
              <a:solidFill>
                <a:srgbClr val="FF0000"/>
              </a:solidFill>
              <a:effectLst/>
              <a:latin typeface="Arial" charset="0"/>
              <a:ea typeface="ＭＳ Ｐゴシック" charset="-128"/>
            </a:endParaRPr>
          </a:p>
          <a:p>
            <a:pPr marL="1071563" marR="0" indent="-176213" algn="l" defTabSz="914400" rtl="0" eaLnBrk="1" fontAlgn="base" latinLnBrk="0" hangingPunct="1">
              <a:lnSpc>
                <a:spcPct val="120000"/>
              </a:lnSpc>
              <a:spcBef>
                <a:spcPct val="50000"/>
              </a:spcBef>
              <a:spcAft>
                <a:spcPct val="0"/>
              </a:spcAft>
              <a:buClr>
                <a:schemeClr val="bg2"/>
              </a:buClr>
              <a:buSzTx/>
              <a:buFont typeface="Arial" panose="020B0604020202020204" pitchFamily="34" charset="0"/>
              <a:buChar char="•"/>
              <a:tabLst/>
            </a:pPr>
            <a:r>
              <a:rPr lang="ja-JP" altLang="en-US" sz="1200" dirty="0">
                <a:solidFill>
                  <a:srgbClr val="FF0000"/>
                </a:solidFill>
              </a:rPr>
              <a:t>社外の協力先（再委託先）の有無、協力先の担当役割</a:t>
            </a:r>
            <a:br>
              <a:rPr lang="en-US" altLang="ja-JP" sz="1200" dirty="0">
                <a:solidFill>
                  <a:srgbClr val="FF0000"/>
                </a:solidFill>
              </a:rPr>
            </a:br>
            <a:r>
              <a:rPr lang="en-US" altLang="ja-JP" sz="1200" u="sng" dirty="0">
                <a:solidFill>
                  <a:srgbClr val="FF0000"/>
                </a:solidFill>
              </a:rPr>
              <a:t>※</a:t>
            </a:r>
            <a:r>
              <a:rPr lang="ja-JP" altLang="en-US" sz="1200" u="sng" dirty="0">
                <a:solidFill>
                  <a:srgbClr val="FF0000"/>
                </a:solidFill>
              </a:rPr>
              <a:t>再委託を予定している場合には、その内容、再委託予定先を明記してください。</a:t>
            </a:r>
            <a:endParaRPr kumimoji="1" lang="ja-JP" altLang="en-US" sz="1200" b="0" i="0" u="sng" strike="noStrike" cap="none" normalizeH="0" baseline="0" dirty="0">
              <a:ln>
                <a:noFill/>
              </a:ln>
              <a:solidFill>
                <a:srgbClr val="FF0000"/>
              </a:solidFill>
              <a:effectLst/>
              <a:latin typeface="Arial" charset="0"/>
              <a:ea typeface="ＭＳ Ｐゴシック" charset="-128"/>
            </a:endParaRPr>
          </a:p>
        </p:txBody>
      </p:sp>
      <p:sp>
        <p:nvSpPr>
          <p:cNvPr id="3" name="正方形/長方形 2">
            <a:extLst>
              <a:ext uri="{FF2B5EF4-FFF2-40B4-BE49-F238E27FC236}">
                <a16:creationId xmlns:a16="http://schemas.microsoft.com/office/drawing/2014/main" id="{F970328A-01C5-3B1A-C6F3-1360CA0B4E01}"/>
              </a:ext>
            </a:extLst>
          </p:cNvPr>
          <p:cNvSpPr/>
          <p:nvPr/>
        </p:nvSpPr>
        <p:spPr bwMode="auto">
          <a:xfrm>
            <a:off x="7991475" y="186813"/>
            <a:ext cx="1498600"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】4</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実現可能性</a:t>
            </a:r>
          </a:p>
        </p:txBody>
      </p:sp>
    </p:spTree>
    <p:extLst>
      <p:ext uri="{BB962C8B-B14F-4D97-AF65-F5344CB8AC3E}">
        <p14:creationId xmlns:p14="http://schemas.microsoft.com/office/powerpoint/2010/main" val="1022300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43B1B2-3C6A-16A7-DD71-5CFF597B48D2}"/>
              </a:ext>
            </a:extLst>
          </p:cNvPr>
          <p:cNvSpPr>
            <a:spLocks noGrp="1"/>
          </p:cNvSpPr>
          <p:nvPr>
            <p:ph type="title"/>
          </p:nvPr>
        </p:nvSpPr>
        <p:spPr/>
        <p:txBody>
          <a:bodyPr/>
          <a:lstStyle/>
          <a:p>
            <a:r>
              <a:rPr lang="en-US" altLang="ja-JP" dirty="0"/>
              <a:t>10</a:t>
            </a:r>
            <a:r>
              <a:rPr lang="ja-JP" altLang="en-US" dirty="0"/>
              <a:t>．開発プロジェクトの実施スケジュール</a:t>
            </a:r>
            <a:endParaRPr kumimoji="1" lang="ja-JP" altLang="en-US" dirty="0"/>
          </a:p>
        </p:txBody>
      </p:sp>
      <p:sp>
        <p:nvSpPr>
          <p:cNvPr id="5" name="Rectangle 3">
            <a:extLst>
              <a:ext uri="{FF2B5EF4-FFF2-40B4-BE49-F238E27FC236}">
                <a16:creationId xmlns:a16="http://schemas.microsoft.com/office/drawing/2014/main" id="{DDF04FA0-C89F-BC8A-BE4F-8D4C69654EB1}"/>
              </a:ext>
            </a:extLst>
          </p:cNvPr>
          <p:cNvSpPr txBox="1">
            <a:spLocks noChangeArrowheads="1"/>
          </p:cNvSpPr>
          <p:nvPr/>
        </p:nvSpPr>
        <p:spPr bwMode="auto">
          <a:xfrm>
            <a:off x="419100" y="1197577"/>
            <a:ext cx="9187016"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sz="1200" kern="0" dirty="0">
                <a:solidFill>
                  <a:schemeClr val="tx1"/>
                </a:solidFill>
              </a:rPr>
              <a:t>本事業を通じて取り組む開発プロジェクトの実施スケジュール（</a:t>
            </a:r>
            <a:r>
              <a:rPr lang="en-US" altLang="ja-JP" sz="1200" kern="0" dirty="0">
                <a:solidFill>
                  <a:schemeClr val="tx1"/>
                </a:solidFill>
              </a:rPr>
              <a:t>2026.7</a:t>
            </a:r>
            <a:r>
              <a:rPr lang="ja-JP" altLang="en-US" sz="1200" kern="0" dirty="0">
                <a:solidFill>
                  <a:schemeClr val="tx1"/>
                </a:solidFill>
              </a:rPr>
              <a:t>～</a:t>
            </a:r>
            <a:r>
              <a:rPr lang="en-US" altLang="ja-JP" sz="1200" kern="0" dirty="0">
                <a:solidFill>
                  <a:schemeClr val="tx1"/>
                </a:solidFill>
              </a:rPr>
              <a:t>2027.2</a:t>
            </a:r>
            <a:r>
              <a:rPr lang="ja-JP" altLang="en-US" sz="1200" kern="0" dirty="0">
                <a:solidFill>
                  <a:schemeClr val="tx1"/>
                </a:solidFill>
              </a:rPr>
              <a:t>）を、</a:t>
            </a:r>
            <a:r>
              <a:rPr lang="ja-JP" altLang="en-US" sz="1200" u="sng" kern="0" dirty="0">
                <a:solidFill>
                  <a:schemeClr val="tx1"/>
                </a:solidFill>
              </a:rPr>
              <a:t>週次あるいは半月単位</a:t>
            </a:r>
            <a:r>
              <a:rPr lang="ja-JP" altLang="en-US" sz="1200" kern="0" dirty="0">
                <a:solidFill>
                  <a:schemeClr val="tx1"/>
                </a:solidFill>
              </a:rPr>
              <a:t>で記載してください。</a:t>
            </a: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sp>
        <p:nvSpPr>
          <p:cNvPr id="6" name="正方形/長方形 5">
            <a:extLst>
              <a:ext uri="{FF2B5EF4-FFF2-40B4-BE49-F238E27FC236}">
                <a16:creationId xmlns:a16="http://schemas.microsoft.com/office/drawing/2014/main" id="{96F28592-E2BA-A553-383A-896A2D5022C8}"/>
              </a:ext>
            </a:extLst>
          </p:cNvPr>
          <p:cNvSpPr/>
          <p:nvPr/>
        </p:nvSpPr>
        <p:spPr bwMode="auto">
          <a:xfrm>
            <a:off x="406400" y="1624896"/>
            <a:ext cx="9083675" cy="3431660"/>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200" b="0" i="0" u="none" strike="noStrike" cap="none" normalizeH="0" baseline="0" dirty="0">
                <a:ln>
                  <a:noFill/>
                </a:ln>
                <a:solidFill>
                  <a:srgbClr val="FF0000"/>
                </a:solidFill>
                <a:effectLst/>
                <a:latin typeface="Arial" charset="0"/>
                <a:ea typeface="ＭＳ Ｐゴシック" charset="-128"/>
              </a:rPr>
              <a:t>開発項目ごとに具体的かつ詳細な実施スケジュールを記載してください。</a:t>
            </a:r>
            <a:endParaRPr kumimoji="1" lang="en-US" altLang="ja-JP" sz="1200" b="0" i="0" u="none" strike="noStrike" cap="none" normalizeH="0" baseline="0" dirty="0">
              <a:ln>
                <a:noFill/>
              </a:ln>
              <a:solidFill>
                <a:srgbClr val="FF0000"/>
              </a:solidFill>
              <a:effectLst/>
              <a:latin typeface="Arial" charset="0"/>
              <a:ea typeface="ＭＳ Ｐゴシック" charset="-128"/>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endParaRPr kumimoji="1" lang="en-US" altLang="ja-JP" sz="1200" b="0" i="0" u="none" strike="noStrike" cap="none" normalizeH="0" baseline="0" dirty="0">
              <a:ln>
                <a:noFill/>
              </a:ln>
              <a:solidFill>
                <a:srgbClr val="FF0000"/>
              </a:solidFill>
              <a:effectLst/>
              <a:latin typeface="Arial" charset="0"/>
              <a:ea typeface="ＭＳ Ｐゴシック" charset="-128"/>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endParaRPr kumimoji="1" lang="en-US" altLang="ja-JP" sz="1200" b="0" i="0" u="none" strike="noStrike" cap="none" normalizeH="0" baseline="0" dirty="0">
              <a:ln>
                <a:noFill/>
              </a:ln>
              <a:solidFill>
                <a:srgbClr val="FF0000"/>
              </a:solidFill>
              <a:effectLst/>
              <a:latin typeface="Arial" charset="0"/>
              <a:ea typeface="ＭＳ Ｐゴシック" charset="-128"/>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dirty="0">
                <a:solidFill>
                  <a:srgbClr val="FF0000"/>
                </a:solidFill>
              </a:rPr>
              <a:t>また、本事業では、定例の進捗確認会議とは別に、中間報告会は</a:t>
            </a:r>
            <a:r>
              <a:rPr lang="en-US" altLang="ja-JP" sz="1200" dirty="0">
                <a:solidFill>
                  <a:srgbClr val="FF0000"/>
                </a:solidFill>
              </a:rPr>
              <a:t>11</a:t>
            </a:r>
            <a:r>
              <a:rPr lang="ja-JP" altLang="en-US" sz="1200" dirty="0">
                <a:solidFill>
                  <a:srgbClr val="FF0000"/>
                </a:solidFill>
              </a:rPr>
              <a:t>月上旬、</a:t>
            </a:r>
            <a:endParaRPr lang="en-US" altLang="ja-JP" sz="1200" dirty="0">
              <a:solidFill>
                <a:srgbClr val="FF0000"/>
              </a:solidFill>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dirty="0">
                <a:solidFill>
                  <a:srgbClr val="FF0000"/>
                </a:solidFill>
              </a:rPr>
              <a:t>成果報告会は</a:t>
            </a:r>
            <a:r>
              <a:rPr lang="en-US" altLang="ja-JP" sz="1200" dirty="0">
                <a:solidFill>
                  <a:srgbClr val="FF0000"/>
                </a:solidFill>
              </a:rPr>
              <a:t>2027</a:t>
            </a:r>
            <a:r>
              <a:rPr lang="ja-JP" altLang="en-US" sz="1200" dirty="0">
                <a:solidFill>
                  <a:srgbClr val="FF0000"/>
                </a:solidFill>
              </a:rPr>
              <a:t>年</a:t>
            </a:r>
            <a:r>
              <a:rPr lang="en-US" altLang="ja-JP" sz="1200" dirty="0">
                <a:solidFill>
                  <a:srgbClr val="FF0000"/>
                </a:solidFill>
              </a:rPr>
              <a:t>2</a:t>
            </a:r>
            <a:r>
              <a:rPr lang="ja-JP" altLang="en-US" sz="1200" dirty="0">
                <a:solidFill>
                  <a:srgbClr val="FF0000"/>
                </a:solidFill>
              </a:rPr>
              <a:t>月下旬に開催を予定しています。</a:t>
            </a:r>
            <a:endParaRPr kumimoji="1" lang="ja-JP" altLang="en-US" sz="1200" b="0" i="0" u="none" strike="noStrike" cap="none" normalizeH="0" baseline="0" dirty="0">
              <a:ln>
                <a:noFill/>
              </a:ln>
              <a:solidFill>
                <a:srgbClr val="FF0000"/>
              </a:solidFill>
              <a:effectLst/>
              <a:latin typeface="Arial" charset="0"/>
              <a:ea typeface="ＭＳ Ｐゴシック" charset="-128"/>
            </a:endParaRPr>
          </a:p>
        </p:txBody>
      </p:sp>
      <p:sp>
        <p:nvSpPr>
          <p:cNvPr id="3" name="正方形/長方形 2">
            <a:extLst>
              <a:ext uri="{FF2B5EF4-FFF2-40B4-BE49-F238E27FC236}">
                <a16:creationId xmlns:a16="http://schemas.microsoft.com/office/drawing/2014/main" id="{E87C5475-7C0A-05D3-A9B0-CE6F79C8BC62}"/>
              </a:ext>
            </a:extLst>
          </p:cNvPr>
          <p:cNvSpPr/>
          <p:nvPr/>
        </p:nvSpPr>
        <p:spPr bwMode="auto">
          <a:xfrm>
            <a:off x="7991475" y="186813"/>
            <a:ext cx="1498600"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】4</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実現可能性</a:t>
            </a:r>
          </a:p>
        </p:txBody>
      </p:sp>
    </p:spTree>
    <p:extLst>
      <p:ext uri="{BB962C8B-B14F-4D97-AF65-F5344CB8AC3E}">
        <p14:creationId xmlns:p14="http://schemas.microsoft.com/office/powerpoint/2010/main" val="20042446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43B1B2-3C6A-16A7-DD71-5CFF597B48D2}"/>
              </a:ext>
            </a:extLst>
          </p:cNvPr>
          <p:cNvSpPr>
            <a:spLocks noGrp="1"/>
          </p:cNvSpPr>
          <p:nvPr>
            <p:ph type="title"/>
          </p:nvPr>
        </p:nvSpPr>
        <p:spPr/>
        <p:txBody>
          <a:bodyPr/>
          <a:lstStyle/>
          <a:p>
            <a:r>
              <a:rPr lang="en-US" altLang="ja-JP" dirty="0"/>
              <a:t>11</a:t>
            </a:r>
            <a:r>
              <a:rPr lang="ja-JP" altLang="en-US" dirty="0"/>
              <a:t>．開発プロジェクトの経費</a:t>
            </a:r>
            <a:endParaRPr kumimoji="1" lang="ja-JP" altLang="en-US" dirty="0"/>
          </a:p>
        </p:txBody>
      </p:sp>
      <p:sp>
        <p:nvSpPr>
          <p:cNvPr id="5" name="Rectangle 3">
            <a:extLst>
              <a:ext uri="{FF2B5EF4-FFF2-40B4-BE49-F238E27FC236}">
                <a16:creationId xmlns:a16="http://schemas.microsoft.com/office/drawing/2014/main" id="{DDF04FA0-C89F-BC8A-BE4F-8D4C69654EB1}"/>
              </a:ext>
            </a:extLst>
          </p:cNvPr>
          <p:cNvSpPr txBox="1">
            <a:spLocks noChangeArrowheads="1"/>
          </p:cNvSpPr>
          <p:nvPr/>
        </p:nvSpPr>
        <p:spPr bwMode="auto">
          <a:xfrm>
            <a:off x="419100" y="1197577"/>
            <a:ext cx="9187016"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tabLst>
                <a:tab pos="4030663" algn="l"/>
              </a:tabLst>
            </a:pPr>
            <a:r>
              <a:rPr lang="ja-JP" altLang="en-US" sz="1200" kern="0" dirty="0">
                <a:solidFill>
                  <a:schemeClr val="tx1"/>
                </a:solidFill>
              </a:rPr>
              <a:t>本事業を通じて取り組む開発プロジェクトに要する経費について、</a:t>
            </a:r>
            <a:r>
              <a:rPr lang="ja-JP" altLang="en-US" sz="1200" u="sng" kern="0" dirty="0">
                <a:solidFill>
                  <a:schemeClr val="tx1"/>
                </a:solidFill>
              </a:rPr>
              <a:t>募集要項の別紙１の項目に即して</a:t>
            </a:r>
            <a:r>
              <a:rPr lang="ja-JP" altLang="en-US" sz="1200" kern="0" dirty="0">
                <a:solidFill>
                  <a:schemeClr val="tx1"/>
                </a:solidFill>
              </a:rPr>
              <a:t>記載してください。</a:t>
            </a: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graphicFrame>
        <p:nvGraphicFramePr>
          <p:cNvPr id="7" name="表 7">
            <a:extLst>
              <a:ext uri="{FF2B5EF4-FFF2-40B4-BE49-F238E27FC236}">
                <a16:creationId xmlns:a16="http://schemas.microsoft.com/office/drawing/2014/main" id="{9C9B3F1B-BA41-A134-F86D-70F405043F2E}"/>
              </a:ext>
            </a:extLst>
          </p:cNvPr>
          <p:cNvGraphicFramePr>
            <a:graphicFrameLocks noGrp="1"/>
          </p:cNvGraphicFramePr>
          <p:nvPr>
            <p:extLst>
              <p:ext uri="{D42A27DB-BD31-4B8C-83A1-F6EECF244321}">
                <p14:modId xmlns:p14="http://schemas.microsoft.com/office/powerpoint/2010/main" val="1128573229"/>
              </p:ext>
            </p:extLst>
          </p:nvPr>
        </p:nvGraphicFramePr>
        <p:xfrm>
          <a:off x="406399" y="1586715"/>
          <a:ext cx="9026391" cy="379738"/>
        </p:xfrm>
        <a:graphic>
          <a:graphicData uri="http://schemas.openxmlformats.org/drawingml/2006/table">
            <a:tbl>
              <a:tblPr firstCol="1">
                <a:tableStyleId>{93296810-A885-4BE3-A3E7-6D5BEEA58F35}</a:tableStyleId>
              </a:tblPr>
              <a:tblGrid>
                <a:gridCol w="2208982">
                  <a:extLst>
                    <a:ext uri="{9D8B030D-6E8A-4147-A177-3AD203B41FA5}">
                      <a16:colId xmlns:a16="http://schemas.microsoft.com/office/drawing/2014/main" val="1588512856"/>
                    </a:ext>
                  </a:extLst>
                </a:gridCol>
                <a:gridCol w="6817409">
                  <a:extLst>
                    <a:ext uri="{9D8B030D-6E8A-4147-A177-3AD203B41FA5}">
                      <a16:colId xmlns:a16="http://schemas.microsoft.com/office/drawing/2014/main" val="3280599827"/>
                    </a:ext>
                  </a:extLst>
                </a:gridCol>
              </a:tblGrid>
              <a:tr h="3797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総額　・・・　税込（万円）</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rgbClr val="FF0000"/>
                          </a:solidFill>
                          <a:latin typeface="Arial" panose="020B0604020202020204" pitchFamily="34" charset="0"/>
                          <a:ea typeface="ＭＳ Ｐゴシック" panose="020B0600070205080204" pitchFamily="50" charset="-128"/>
                        </a:rPr>
                        <a:t>XX</a:t>
                      </a:r>
                      <a:r>
                        <a:rPr kumimoji="1" lang="ja-JP" altLang="en-US" sz="1200" b="0" dirty="0">
                          <a:solidFill>
                            <a:srgbClr val="FF0000"/>
                          </a:solidFill>
                          <a:latin typeface="Arial" panose="020B0604020202020204" pitchFamily="34" charset="0"/>
                          <a:ea typeface="ＭＳ Ｐゴシック" panose="020B0600070205080204" pitchFamily="50" charset="-128"/>
                        </a:rPr>
                        <a:t>万円</a:t>
                      </a:r>
                      <a:endParaRPr kumimoji="1" lang="ja-JP" altLang="en-US" sz="1200" dirty="0"/>
                    </a:p>
                  </a:txBody>
                  <a:tcPr anchor="ctr"/>
                </a:tc>
                <a:extLst>
                  <a:ext uri="{0D108BD9-81ED-4DB2-BD59-A6C34878D82A}">
                    <a16:rowId xmlns:a16="http://schemas.microsoft.com/office/drawing/2014/main" val="3791167940"/>
                  </a:ext>
                </a:extLst>
              </a:tr>
            </a:tbl>
          </a:graphicData>
        </a:graphic>
      </p:graphicFrame>
      <p:graphicFrame>
        <p:nvGraphicFramePr>
          <p:cNvPr id="8" name="表 8">
            <a:extLst>
              <a:ext uri="{FF2B5EF4-FFF2-40B4-BE49-F238E27FC236}">
                <a16:creationId xmlns:a16="http://schemas.microsoft.com/office/drawing/2014/main" id="{8E02E905-7322-95A5-D088-618C60F60A82}"/>
              </a:ext>
            </a:extLst>
          </p:cNvPr>
          <p:cNvGraphicFramePr>
            <a:graphicFrameLocks noGrp="1"/>
          </p:cNvGraphicFramePr>
          <p:nvPr>
            <p:extLst>
              <p:ext uri="{D42A27DB-BD31-4B8C-83A1-F6EECF244321}">
                <p14:modId xmlns:p14="http://schemas.microsoft.com/office/powerpoint/2010/main" val="947502206"/>
              </p:ext>
            </p:extLst>
          </p:nvPr>
        </p:nvGraphicFramePr>
        <p:xfrm>
          <a:off x="419100" y="2164451"/>
          <a:ext cx="4113571" cy="3017520"/>
        </p:xfrm>
        <a:graphic>
          <a:graphicData uri="http://schemas.openxmlformats.org/drawingml/2006/table">
            <a:tbl>
              <a:tblPr firstRow="1" firstCol="1">
                <a:tableStyleId>{93296810-A885-4BE3-A3E7-6D5BEEA58F35}</a:tableStyleId>
              </a:tblPr>
              <a:tblGrid>
                <a:gridCol w="2206113">
                  <a:extLst>
                    <a:ext uri="{9D8B030D-6E8A-4147-A177-3AD203B41FA5}">
                      <a16:colId xmlns:a16="http://schemas.microsoft.com/office/drawing/2014/main" val="1370268256"/>
                    </a:ext>
                  </a:extLst>
                </a:gridCol>
                <a:gridCol w="1907458">
                  <a:extLst>
                    <a:ext uri="{9D8B030D-6E8A-4147-A177-3AD203B41FA5}">
                      <a16:colId xmlns:a16="http://schemas.microsoft.com/office/drawing/2014/main" val="4238591171"/>
                    </a:ext>
                  </a:extLst>
                </a:gridCol>
              </a:tblGrid>
              <a:tr h="272507">
                <a:tc>
                  <a:txBody>
                    <a:bodyPr/>
                    <a:lstStyle/>
                    <a:p>
                      <a:endParaRPr kumimoji="1" lang="ja-JP" altLang="en-US" sz="1200" dirty="0"/>
                    </a:p>
                  </a:txBody>
                  <a:tcPr/>
                </a:tc>
                <a:tc>
                  <a:txBody>
                    <a:bodyPr/>
                    <a:lstStyle/>
                    <a:p>
                      <a:pPr algn="ctr"/>
                      <a:r>
                        <a:rPr kumimoji="1" lang="ja-JP" altLang="en-US" sz="1200" dirty="0"/>
                        <a:t>税込（万円）</a:t>
                      </a:r>
                    </a:p>
                  </a:txBody>
                  <a:tcPr/>
                </a:tc>
                <a:extLst>
                  <a:ext uri="{0D108BD9-81ED-4DB2-BD59-A6C34878D82A}">
                    <a16:rowId xmlns:a16="http://schemas.microsoft.com/office/drawing/2014/main" val="3130416392"/>
                  </a:ext>
                </a:extLst>
              </a:tr>
              <a:tr h="272507">
                <a:tc>
                  <a:txBody>
                    <a:bodyPr/>
                    <a:lstStyle/>
                    <a:p>
                      <a:r>
                        <a:rPr kumimoji="1" lang="en-US" altLang="ja-JP" sz="1200" dirty="0"/>
                        <a:t>1. </a:t>
                      </a:r>
                      <a:r>
                        <a:rPr kumimoji="1" lang="ja-JP" altLang="en-US" sz="1200" dirty="0"/>
                        <a:t>人件費</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rgbClr val="FF0000"/>
                          </a:solidFill>
                          <a:latin typeface="Arial" panose="020B0604020202020204" pitchFamily="34" charset="0"/>
                          <a:ea typeface="ＭＳ Ｐゴシック" panose="020B0600070205080204" pitchFamily="50" charset="-128"/>
                        </a:rPr>
                        <a:t>XX</a:t>
                      </a:r>
                      <a:r>
                        <a:rPr kumimoji="1" lang="ja-JP" altLang="en-US" sz="1200" b="0" dirty="0">
                          <a:solidFill>
                            <a:srgbClr val="FF0000"/>
                          </a:solidFill>
                          <a:latin typeface="Arial" panose="020B0604020202020204" pitchFamily="34" charset="0"/>
                          <a:ea typeface="ＭＳ Ｐゴシック" panose="020B0600070205080204" pitchFamily="50" charset="-128"/>
                        </a:rPr>
                        <a:t>万円</a:t>
                      </a:r>
                      <a:endParaRPr kumimoji="1" lang="ja-JP" altLang="en-US" sz="1200" dirty="0"/>
                    </a:p>
                  </a:txBody>
                  <a:tcPr/>
                </a:tc>
                <a:extLst>
                  <a:ext uri="{0D108BD9-81ED-4DB2-BD59-A6C34878D82A}">
                    <a16:rowId xmlns:a16="http://schemas.microsoft.com/office/drawing/2014/main" val="3775775293"/>
                  </a:ext>
                </a:extLst>
              </a:tr>
              <a:tr h="272507">
                <a:tc>
                  <a:txBody>
                    <a:bodyPr/>
                    <a:lstStyle/>
                    <a:p>
                      <a:r>
                        <a:rPr kumimoji="1" lang="en-US" altLang="ja-JP" sz="1200" dirty="0"/>
                        <a:t>2. </a:t>
                      </a:r>
                      <a:r>
                        <a:rPr kumimoji="1" lang="ja-JP" altLang="en-US" sz="1200" dirty="0"/>
                        <a:t>補助員人件費</a:t>
                      </a:r>
                    </a:p>
                  </a:txBody>
                  <a:tcPr/>
                </a:tc>
                <a:tc>
                  <a:txBody>
                    <a:bodyPr/>
                    <a:lstStyle/>
                    <a:p>
                      <a:endParaRPr kumimoji="1" lang="ja-JP" altLang="en-US" sz="1200"/>
                    </a:p>
                  </a:txBody>
                  <a:tcPr/>
                </a:tc>
                <a:extLst>
                  <a:ext uri="{0D108BD9-81ED-4DB2-BD59-A6C34878D82A}">
                    <a16:rowId xmlns:a16="http://schemas.microsoft.com/office/drawing/2014/main" val="4167729422"/>
                  </a:ext>
                </a:extLst>
              </a:tr>
              <a:tr h="272507">
                <a:tc>
                  <a:txBody>
                    <a:bodyPr/>
                    <a:lstStyle/>
                    <a:p>
                      <a:r>
                        <a:rPr kumimoji="1" lang="en-US" altLang="ja-JP" sz="1200" dirty="0"/>
                        <a:t>3. </a:t>
                      </a:r>
                      <a:r>
                        <a:rPr kumimoji="1" lang="ja-JP" altLang="en-US" sz="1200" dirty="0"/>
                        <a:t>材料費</a:t>
                      </a:r>
                    </a:p>
                  </a:txBody>
                  <a:tcPr/>
                </a:tc>
                <a:tc>
                  <a:txBody>
                    <a:bodyPr/>
                    <a:lstStyle/>
                    <a:p>
                      <a:endParaRPr kumimoji="1" lang="ja-JP" altLang="en-US" sz="1200"/>
                    </a:p>
                  </a:txBody>
                  <a:tcPr/>
                </a:tc>
                <a:extLst>
                  <a:ext uri="{0D108BD9-81ED-4DB2-BD59-A6C34878D82A}">
                    <a16:rowId xmlns:a16="http://schemas.microsoft.com/office/drawing/2014/main" val="1540818097"/>
                  </a:ext>
                </a:extLst>
              </a:tr>
              <a:tr h="272507">
                <a:tc>
                  <a:txBody>
                    <a:bodyPr/>
                    <a:lstStyle/>
                    <a:p>
                      <a:r>
                        <a:rPr kumimoji="1" lang="en-US" altLang="ja-JP" sz="1200" dirty="0"/>
                        <a:t>4. </a:t>
                      </a:r>
                      <a:r>
                        <a:rPr kumimoji="1" lang="ja-JP" altLang="en-US" sz="1200" dirty="0"/>
                        <a:t>消耗品費</a:t>
                      </a:r>
                    </a:p>
                  </a:txBody>
                  <a:tcPr/>
                </a:tc>
                <a:tc>
                  <a:txBody>
                    <a:bodyPr/>
                    <a:lstStyle/>
                    <a:p>
                      <a:endParaRPr kumimoji="1" lang="ja-JP" altLang="en-US" sz="1200" dirty="0"/>
                    </a:p>
                  </a:txBody>
                  <a:tcPr/>
                </a:tc>
                <a:extLst>
                  <a:ext uri="{0D108BD9-81ED-4DB2-BD59-A6C34878D82A}">
                    <a16:rowId xmlns:a16="http://schemas.microsoft.com/office/drawing/2014/main" val="893867426"/>
                  </a:ext>
                </a:extLst>
              </a:tr>
              <a:tr h="272507">
                <a:tc>
                  <a:txBody>
                    <a:bodyPr/>
                    <a:lstStyle/>
                    <a:p>
                      <a:r>
                        <a:rPr kumimoji="1" lang="en-US" altLang="ja-JP" sz="1200" dirty="0"/>
                        <a:t>5. </a:t>
                      </a:r>
                      <a:r>
                        <a:rPr kumimoji="1" lang="ja-JP" altLang="en-US" sz="1200" dirty="0"/>
                        <a:t>委託費</a:t>
                      </a:r>
                    </a:p>
                  </a:txBody>
                  <a:tcPr/>
                </a:tc>
                <a:tc>
                  <a:txBody>
                    <a:bodyPr/>
                    <a:lstStyle/>
                    <a:p>
                      <a:endParaRPr kumimoji="1" lang="ja-JP" altLang="en-US" sz="1200" dirty="0"/>
                    </a:p>
                  </a:txBody>
                  <a:tcPr/>
                </a:tc>
                <a:extLst>
                  <a:ext uri="{0D108BD9-81ED-4DB2-BD59-A6C34878D82A}">
                    <a16:rowId xmlns:a16="http://schemas.microsoft.com/office/drawing/2014/main" val="892070344"/>
                  </a:ext>
                </a:extLst>
              </a:tr>
              <a:tr h="272507">
                <a:tc>
                  <a:txBody>
                    <a:bodyPr/>
                    <a:lstStyle/>
                    <a:p>
                      <a:r>
                        <a:rPr kumimoji="1" lang="en-US" altLang="ja-JP" sz="1200" dirty="0"/>
                        <a:t>6. </a:t>
                      </a:r>
                      <a:r>
                        <a:rPr kumimoji="1" lang="ja-JP" altLang="en-US" sz="1200" dirty="0"/>
                        <a:t>貸借料</a:t>
                      </a:r>
                    </a:p>
                  </a:txBody>
                  <a:tcPr/>
                </a:tc>
                <a:tc>
                  <a:txBody>
                    <a:bodyPr/>
                    <a:lstStyle/>
                    <a:p>
                      <a:endParaRPr kumimoji="1" lang="ja-JP" altLang="en-US" sz="1200" dirty="0"/>
                    </a:p>
                  </a:txBody>
                  <a:tcPr/>
                </a:tc>
                <a:extLst>
                  <a:ext uri="{0D108BD9-81ED-4DB2-BD59-A6C34878D82A}">
                    <a16:rowId xmlns:a16="http://schemas.microsoft.com/office/drawing/2014/main" val="2185519955"/>
                  </a:ext>
                </a:extLst>
              </a:tr>
              <a:tr h="272507">
                <a:tc>
                  <a:txBody>
                    <a:bodyPr/>
                    <a:lstStyle/>
                    <a:p>
                      <a:r>
                        <a:rPr kumimoji="1" lang="en-US" altLang="ja-JP" sz="1200" dirty="0"/>
                        <a:t>7. </a:t>
                      </a:r>
                      <a:r>
                        <a:rPr kumimoji="1" lang="ja-JP" altLang="en-US" sz="1200" dirty="0"/>
                        <a:t>謝金</a:t>
                      </a:r>
                    </a:p>
                  </a:txBody>
                  <a:tcPr/>
                </a:tc>
                <a:tc>
                  <a:txBody>
                    <a:bodyPr/>
                    <a:lstStyle/>
                    <a:p>
                      <a:endParaRPr kumimoji="1" lang="ja-JP" altLang="en-US" sz="1200" dirty="0"/>
                    </a:p>
                  </a:txBody>
                  <a:tcPr/>
                </a:tc>
                <a:extLst>
                  <a:ext uri="{0D108BD9-81ED-4DB2-BD59-A6C34878D82A}">
                    <a16:rowId xmlns:a16="http://schemas.microsoft.com/office/drawing/2014/main" val="2397256983"/>
                  </a:ext>
                </a:extLst>
              </a:tr>
              <a:tr h="272507">
                <a:tc>
                  <a:txBody>
                    <a:bodyPr/>
                    <a:lstStyle/>
                    <a:p>
                      <a:r>
                        <a:rPr kumimoji="1" lang="en-US" altLang="ja-JP" sz="1200" dirty="0"/>
                        <a:t>8. </a:t>
                      </a:r>
                      <a:r>
                        <a:rPr kumimoji="1" lang="ja-JP" altLang="en-US" sz="1200" dirty="0"/>
                        <a:t>調査・宣伝費</a:t>
                      </a:r>
                    </a:p>
                  </a:txBody>
                  <a:tcPr/>
                </a:tc>
                <a:tc>
                  <a:txBody>
                    <a:bodyPr/>
                    <a:lstStyle/>
                    <a:p>
                      <a:endParaRPr kumimoji="1" lang="ja-JP" altLang="en-US" sz="1200" dirty="0"/>
                    </a:p>
                  </a:txBody>
                  <a:tcPr/>
                </a:tc>
                <a:extLst>
                  <a:ext uri="{0D108BD9-81ED-4DB2-BD59-A6C34878D82A}">
                    <a16:rowId xmlns:a16="http://schemas.microsoft.com/office/drawing/2014/main" val="2049347929"/>
                  </a:ext>
                </a:extLst>
              </a:tr>
              <a:tr h="272507">
                <a:tc>
                  <a:txBody>
                    <a:bodyPr/>
                    <a:lstStyle/>
                    <a:p>
                      <a:r>
                        <a:rPr kumimoji="1" lang="en-US" altLang="ja-JP" sz="1200" dirty="0"/>
                        <a:t>9. </a:t>
                      </a:r>
                      <a:r>
                        <a:rPr kumimoji="1" lang="ja-JP" altLang="en-US" sz="1200" dirty="0"/>
                        <a:t>通信費</a:t>
                      </a:r>
                    </a:p>
                  </a:txBody>
                  <a:tcPr/>
                </a:tc>
                <a:tc>
                  <a:txBody>
                    <a:bodyPr/>
                    <a:lstStyle/>
                    <a:p>
                      <a:endParaRPr kumimoji="1" lang="ja-JP" altLang="en-US" sz="1200" dirty="0"/>
                    </a:p>
                  </a:txBody>
                  <a:tcPr/>
                </a:tc>
                <a:extLst>
                  <a:ext uri="{0D108BD9-81ED-4DB2-BD59-A6C34878D82A}">
                    <a16:rowId xmlns:a16="http://schemas.microsoft.com/office/drawing/2014/main" val="153634529"/>
                  </a:ext>
                </a:extLst>
              </a:tr>
              <a:tr h="272507">
                <a:tc>
                  <a:txBody>
                    <a:bodyPr/>
                    <a:lstStyle/>
                    <a:p>
                      <a:r>
                        <a:rPr kumimoji="1" lang="en-US" altLang="ja-JP" sz="1200" dirty="0"/>
                        <a:t>10. </a:t>
                      </a:r>
                      <a:r>
                        <a:rPr kumimoji="1" lang="ja-JP" altLang="en-US" sz="1200" dirty="0"/>
                        <a:t>安全対策費</a:t>
                      </a:r>
                    </a:p>
                  </a:txBody>
                  <a:tcPr/>
                </a:tc>
                <a:tc>
                  <a:txBody>
                    <a:bodyPr/>
                    <a:lstStyle/>
                    <a:p>
                      <a:endParaRPr kumimoji="1" lang="ja-JP" altLang="en-US" sz="1200" dirty="0"/>
                    </a:p>
                  </a:txBody>
                  <a:tcPr/>
                </a:tc>
                <a:extLst>
                  <a:ext uri="{0D108BD9-81ED-4DB2-BD59-A6C34878D82A}">
                    <a16:rowId xmlns:a16="http://schemas.microsoft.com/office/drawing/2014/main" val="3264288111"/>
                  </a:ext>
                </a:extLst>
              </a:tr>
            </a:tbl>
          </a:graphicData>
        </a:graphic>
      </p:graphicFrame>
      <p:graphicFrame>
        <p:nvGraphicFramePr>
          <p:cNvPr id="9" name="表 8">
            <a:extLst>
              <a:ext uri="{FF2B5EF4-FFF2-40B4-BE49-F238E27FC236}">
                <a16:creationId xmlns:a16="http://schemas.microsoft.com/office/drawing/2014/main" id="{19B4A74D-E084-5824-9193-0458EBEC26F3}"/>
              </a:ext>
            </a:extLst>
          </p:cNvPr>
          <p:cNvGraphicFramePr>
            <a:graphicFrameLocks noGrp="1"/>
          </p:cNvGraphicFramePr>
          <p:nvPr>
            <p:extLst>
              <p:ext uri="{D42A27DB-BD31-4B8C-83A1-F6EECF244321}">
                <p14:modId xmlns:p14="http://schemas.microsoft.com/office/powerpoint/2010/main" val="1454599278"/>
              </p:ext>
            </p:extLst>
          </p:nvPr>
        </p:nvGraphicFramePr>
        <p:xfrm>
          <a:off x="5354279" y="2164451"/>
          <a:ext cx="4113571" cy="1920240"/>
        </p:xfrm>
        <a:graphic>
          <a:graphicData uri="http://schemas.openxmlformats.org/drawingml/2006/table">
            <a:tbl>
              <a:tblPr firstRow="1" firstCol="1">
                <a:tableStyleId>{93296810-A885-4BE3-A3E7-6D5BEEA58F35}</a:tableStyleId>
              </a:tblPr>
              <a:tblGrid>
                <a:gridCol w="2206113">
                  <a:extLst>
                    <a:ext uri="{9D8B030D-6E8A-4147-A177-3AD203B41FA5}">
                      <a16:colId xmlns:a16="http://schemas.microsoft.com/office/drawing/2014/main" val="1370268256"/>
                    </a:ext>
                  </a:extLst>
                </a:gridCol>
                <a:gridCol w="1907458">
                  <a:extLst>
                    <a:ext uri="{9D8B030D-6E8A-4147-A177-3AD203B41FA5}">
                      <a16:colId xmlns:a16="http://schemas.microsoft.com/office/drawing/2014/main" val="4238591171"/>
                    </a:ext>
                  </a:extLst>
                </a:gridCol>
              </a:tblGrid>
              <a:tr h="272507">
                <a:tc>
                  <a:txBody>
                    <a:bodyPr/>
                    <a:lstStyle/>
                    <a:p>
                      <a:endParaRPr kumimoji="1" lang="ja-JP" altLang="en-US" sz="1200" dirty="0"/>
                    </a:p>
                  </a:txBody>
                  <a:tcPr/>
                </a:tc>
                <a:tc>
                  <a:txBody>
                    <a:bodyPr/>
                    <a:lstStyle/>
                    <a:p>
                      <a:pPr algn="ctr"/>
                      <a:r>
                        <a:rPr kumimoji="1" lang="ja-JP" altLang="en-US" sz="1200" dirty="0"/>
                        <a:t>税込（万円）</a:t>
                      </a:r>
                    </a:p>
                  </a:txBody>
                  <a:tcPr/>
                </a:tc>
                <a:extLst>
                  <a:ext uri="{0D108BD9-81ED-4DB2-BD59-A6C34878D82A}">
                    <a16:rowId xmlns:a16="http://schemas.microsoft.com/office/drawing/2014/main" val="3130416392"/>
                  </a:ext>
                </a:extLst>
              </a:tr>
              <a:tr h="272507">
                <a:tc>
                  <a:txBody>
                    <a:bodyPr/>
                    <a:lstStyle/>
                    <a:p>
                      <a:r>
                        <a:rPr kumimoji="1" lang="en-US" altLang="ja-JP" sz="1200" dirty="0"/>
                        <a:t>11. </a:t>
                      </a:r>
                      <a:r>
                        <a:rPr kumimoji="1" lang="ja-JP" altLang="en-US" sz="1200" dirty="0"/>
                        <a:t>保険料</a:t>
                      </a:r>
                    </a:p>
                  </a:txBody>
                  <a:tcPr/>
                </a:tc>
                <a:tc>
                  <a:txBody>
                    <a:bodyPr/>
                    <a:lstStyle/>
                    <a:p>
                      <a:endParaRPr kumimoji="1" lang="ja-JP" altLang="en-US" sz="1200" dirty="0"/>
                    </a:p>
                  </a:txBody>
                  <a:tcPr/>
                </a:tc>
                <a:extLst>
                  <a:ext uri="{0D108BD9-81ED-4DB2-BD59-A6C34878D82A}">
                    <a16:rowId xmlns:a16="http://schemas.microsoft.com/office/drawing/2014/main" val="3775775293"/>
                  </a:ext>
                </a:extLst>
              </a:tr>
              <a:tr h="272507">
                <a:tc>
                  <a:txBody>
                    <a:bodyPr/>
                    <a:lstStyle/>
                    <a:p>
                      <a:r>
                        <a:rPr kumimoji="1" lang="en-US" altLang="ja-JP" sz="1200" dirty="0"/>
                        <a:t>12. </a:t>
                      </a:r>
                      <a:r>
                        <a:rPr kumimoji="1" lang="ja-JP" altLang="en-US" sz="1200" dirty="0"/>
                        <a:t>旅費・交通費</a:t>
                      </a:r>
                    </a:p>
                  </a:txBody>
                  <a:tcPr/>
                </a:tc>
                <a:tc>
                  <a:txBody>
                    <a:bodyPr/>
                    <a:lstStyle/>
                    <a:p>
                      <a:endParaRPr kumimoji="1" lang="ja-JP" altLang="en-US" sz="1200"/>
                    </a:p>
                  </a:txBody>
                  <a:tcPr/>
                </a:tc>
                <a:extLst>
                  <a:ext uri="{0D108BD9-81ED-4DB2-BD59-A6C34878D82A}">
                    <a16:rowId xmlns:a16="http://schemas.microsoft.com/office/drawing/2014/main" val="4167729422"/>
                  </a:ext>
                </a:extLst>
              </a:tr>
              <a:tr h="272507">
                <a:tc>
                  <a:txBody>
                    <a:bodyPr/>
                    <a:lstStyle/>
                    <a:p>
                      <a:r>
                        <a:rPr kumimoji="1" lang="en-US" altLang="ja-JP" sz="1200" dirty="0"/>
                        <a:t>13. </a:t>
                      </a:r>
                      <a:r>
                        <a:rPr kumimoji="1" lang="ja-JP" altLang="en-US" sz="1200" dirty="0"/>
                        <a:t>送料・運搬費</a:t>
                      </a:r>
                    </a:p>
                  </a:txBody>
                  <a:tcPr/>
                </a:tc>
                <a:tc>
                  <a:txBody>
                    <a:bodyPr/>
                    <a:lstStyle/>
                    <a:p>
                      <a:endParaRPr kumimoji="1" lang="ja-JP" altLang="en-US" sz="1200"/>
                    </a:p>
                  </a:txBody>
                  <a:tcPr/>
                </a:tc>
                <a:extLst>
                  <a:ext uri="{0D108BD9-81ED-4DB2-BD59-A6C34878D82A}">
                    <a16:rowId xmlns:a16="http://schemas.microsoft.com/office/drawing/2014/main" val="1540818097"/>
                  </a:ext>
                </a:extLst>
              </a:tr>
              <a:tr h="272507">
                <a:tc>
                  <a:txBody>
                    <a:bodyPr/>
                    <a:lstStyle/>
                    <a:p>
                      <a:r>
                        <a:rPr kumimoji="1" lang="en-US" altLang="ja-JP" sz="1200" dirty="0"/>
                        <a:t>14. </a:t>
                      </a:r>
                      <a:r>
                        <a:rPr kumimoji="1" lang="ja-JP" altLang="en-US" sz="1200" dirty="0"/>
                        <a:t>手数料</a:t>
                      </a:r>
                    </a:p>
                  </a:txBody>
                  <a:tcPr/>
                </a:tc>
                <a:tc>
                  <a:txBody>
                    <a:bodyPr/>
                    <a:lstStyle/>
                    <a:p>
                      <a:endParaRPr kumimoji="1" lang="ja-JP" altLang="en-US" sz="1200" dirty="0"/>
                    </a:p>
                  </a:txBody>
                  <a:tcPr/>
                </a:tc>
                <a:extLst>
                  <a:ext uri="{0D108BD9-81ED-4DB2-BD59-A6C34878D82A}">
                    <a16:rowId xmlns:a16="http://schemas.microsoft.com/office/drawing/2014/main" val="893867426"/>
                  </a:ext>
                </a:extLst>
              </a:tr>
              <a:tr h="272507">
                <a:tc>
                  <a:txBody>
                    <a:bodyPr/>
                    <a:lstStyle/>
                    <a:p>
                      <a:r>
                        <a:rPr kumimoji="1" lang="en-US" altLang="ja-JP" sz="1200" dirty="0">
                          <a:solidFill>
                            <a:schemeClr val="bg1"/>
                          </a:solidFill>
                        </a:rPr>
                        <a:t>15. </a:t>
                      </a:r>
                      <a:r>
                        <a:rPr kumimoji="1" lang="ja-JP" altLang="en-US" sz="1200" dirty="0">
                          <a:solidFill>
                            <a:schemeClr val="bg1"/>
                          </a:solidFill>
                        </a:rPr>
                        <a:t>環境整備・工事費</a:t>
                      </a:r>
                    </a:p>
                  </a:txBody>
                  <a:tcPr/>
                </a:tc>
                <a:tc>
                  <a:txBody>
                    <a:bodyPr/>
                    <a:lstStyle/>
                    <a:p>
                      <a:endParaRPr kumimoji="1" lang="ja-JP" altLang="en-US" sz="1200" dirty="0"/>
                    </a:p>
                  </a:txBody>
                  <a:tcPr/>
                </a:tc>
                <a:extLst>
                  <a:ext uri="{0D108BD9-81ED-4DB2-BD59-A6C34878D82A}">
                    <a16:rowId xmlns:a16="http://schemas.microsoft.com/office/drawing/2014/main" val="875016377"/>
                  </a:ext>
                </a:extLst>
              </a:tr>
              <a:tr h="272507">
                <a:tc>
                  <a:txBody>
                    <a:bodyPr/>
                    <a:lstStyle/>
                    <a:p>
                      <a:r>
                        <a:rPr kumimoji="1" lang="en-US" altLang="ja-JP" sz="1200" dirty="0"/>
                        <a:t>16. </a:t>
                      </a:r>
                      <a:r>
                        <a:rPr kumimoji="1" lang="ja-JP" altLang="en-US" sz="1200" dirty="0"/>
                        <a:t>その他</a:t>
                      </a:r>
                    </a:p>
                  </a:txBody>
                  <a:tcPr/>
                </a:tc>
                <a:tc>
                  <a:txBody>
                    <a:bodyPr/>
                    <a:lstStyle/>
                    <a:p>
                      <a:endParaRPr kumimoji="1" lang="ja-JP" altLang="en-US" sz="1200" dirty="0"/>
                    </a:p>
                  </a:txBody>
                  <a:tcPr/>
                </a:tc>
                <a:extLst>
                  <a:ext uri="{0D108BD9-81ED-4DB2-BD59-A6C34878D82A}">
                    <a16:rowId xmlns:a16="http://schemas.microsoft.com/office/drawing/2014/main" val="892070344"/>
                  </a:ext>
                </a:extLst>
              </a:tr>
            </a:tbl>
          </a:graphicData>
        </a:graphic>
      </p:graphicFrame>
      <p:sp>
        <p:nvSpPr>
          <p:cNvPr id="10" name="Rectangle 3">
            <a:extLst>
              <a:ext uri="{FF2B5EF4-FFF2-40B4-BE49-F238E27FC236}">
                <a16:creationId xmlns:a16="http://schemas.microsoft.com/office/drawing/2014/main" id="{DE05DC00-9450-6552-FBBC-241088CFCCE4}"/>
              </a:ext>
            </a:extLst>
          </p:cNvPr>
          <p:cNvSpPr txBox="1">
            <a:spLocks noChangeArrowheads="1"/>
          </p:cNvSpPr>
          <p:nvPr/>
        </p:nvSpPr>
        <p:spPr bwMode="auto">
          <a:xfrm>
            <a:off x="441458" y="5572559"/>
            <a:ext cx="9026392" cy="31585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defPPr>
              <a:defRPr lang="ja-JP"/>
            </a:defPPr>
            <a:lvl1pPr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1pPr>
            <a:lvl2pPr marL="4572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2pPr>
            <a:lvl3pPr marL="9144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3pPr>
            <a:lvl4pPr marL="13716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4pPr>
            <a:lvl5pPr marL="18288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5pPr>
            <a:lvl6pPr marL="2286000" algn="l" defTabSz="914400" rtl="0" eaLnBrk="1" latinLnBrk="0" hangingPunct="1">
              <a:defRPr kumimoji="1" sz="1000" kern="1200">
                <a:solidFill>
                  <a:srgbClr val="000000"/>
                </a:solidFill>
                <a:latin typeface="Arial" charset="0"/>
                <a:ea typeface="ＭＳ Ｐゴシック" charset="-128"/>
                <a:cs typeface="+mn-cs"/>
              </a:defRPr>
            </a:lvl6pPr>
            <a:lvl7pPr marL="2743200" algn="l" defTabSz="914400" rtl="0" eaLnBrk="1" latinLnBrk="0" hangingPunct="1">
              <a:defRPr kumimoji="1" sz="1000" kern="1200">
                <a:solidFill>
                  <a:srgbClr val="000000"/>
                </a:solidFill>
                <a:latin typeface="Arial" charset="0"/>
                <a:ea typeface="ＭＳ Ｐゴシック" charset="-128"/>
                <a:cs typeface="+mn-cs"/>
              </a:defRPr>
            </a:lvl7pPr>
            <a:lvl8pPr marL="3200400" algn="l" defTabSz="914400" rtl="0" eaLnBrk="1" latinLnBrk="0" hangingPunct="1">
              <a:defRPr kumimoji="1" sz="1000" kern="1200">
                <a:solidFill>
                  <a:srgbClr val="000000"/>
                </a:solidFill>
                <a:latin typeface="Arial" charset="0"/>
                <a:ea typeface="ＭＳ Ｐゴシック" charset="-128"/>
                <a:cs typeface="+mn-cs"/>
              </a:defRPr>
            </a:lvl8pPr>
            <a:lvl9pPr marL="3657600" algn="l" defTabSz="914400" rtl="0" eaLnBrk="1" latinLnBrk="0" hangingPunct="1">
              <a:defRPr kumimoji="1" sz="1000" kern="1200">
                <a:solidFill>
                  <a:srgbClr val="000000"/>
                </a:solidFill>
                <a:latin typeface="Arial" charset="0"/>
                <a:ea typeface="ＭＳ Ｐゴシック" charset="-128"/>
                <a:cs typeface="+mn-cs"/>
              </a:defRPr>
            </a:lvl9pPr>
          </a:lstStyle>
          <a:p>
            <a:pPr marL="177800" indent="-177800" algn="l" eaLnBrk="1" hangingPunct="1">
              <a:spcBef>
                <a:spcPct val="0"/>
              </a:spcBef>
              <a:buClr>
                <a:srgbClr val="5A5A5A"/>
              </a:buClr>
              <a:buSzPct val="100000"/>
              <a:buFont typeface="Arial" panose="020B0604020202020204" pitchFamily="34" charset="0"/>
              <a:buChar char="•"/>
            </a:pPr>
            <a:r>
              <a:rPr lang="ja-JP" altLang="en-US" sz="900" kern="0" dirty="0">
                <a:solidFill>
                  <a:schemeClr val="tx1"/>
                </a:solidFill>
              </a:rPr>
              <a:t>本事業では、ロボット企業が生活支援ロボットの開発に要する経費について、１プロジェクトあたり税込最大</a:t>
            </a:r>
            <a:r>
              <a:rPr lang="en-US" altLang="ja-JP" sz="900" kern="0" dirty="0">
                <a:solidFill>
                  <a:schemeClr val="tx1"/>
                </a:solidFill>
              </a:rPr>
              <a:t>1,500</a:t>
            </a:r>
            <a:r>
              <a:rPr lang="ja-JP" altLang="en-US" sz="900" kern="0" dirty="0">
                <a:solidFill>
                  <a:schemeClr val="tx1"/>
                </a:solidFill>
              </a:rPr>
              <a:t>万円の範囲内で支援します。</a:t>
            </a:r>
            <a:endParaRPr lang="en-US" altLang="ja-JP" sz="900" kern="0" dirty="0">
              <a:solidFill>
                <a:schemeClr val="tx1"/>
              </a:solidFill>
            </a:endParaRPr>
          </a:p>
          <a:p>
            <a:pPr marL="177800" indent="-177800" algn="l" eaLnBrk="1" hangingPunct="1">
              <a:spcBef>
                <a:spcPct val="0"/>
              </a:spcBef>
              <a:buClr>
                <a:srgbClr val="5A5A5A"/>
              </a:buClr>
              <a:buSzPct val="100000"/>
              <a:buFont typeface="Arial" panose="020B0604020202020204" pitchFamily="34" charset="0"/>
              <a:buChar char="•"/>
            </a:pPr>
            <a:r>
              <a:rPr lang="ja-JP" altLang="en-US" sz="900" kern="0" dirty="0">
                <a:solidFill>
                  <a:schemeClr val="tx1"/>
                </a:solidFill>
              </a:rPr>
              <a:t>なお、経費支援の上限額を超えた部分は応募者の負担となります。経費支援額の上限を超過し、より良い開発プロジェクトを提案して頂いても構いません（超過分は応募者の負担）。</a:t>
            </a:r>
            <a:endParaRPr lang="en-US" altLang="ja-JP" sz="900" kern="0" dirty="0">
              <a:solidFill>
                <a:schemeClr val="tx1"/>
              </a:solidFill>
            </a:endParaRPr>
          </a:p>
        </p:txBody>
      </p:sp>
      <p:sp>
        <p:nvSpPr>
          <p:cNvPr id="3" name="正方形/長方形 2">
            <a:extLst>
              <a:ext uri="{FF2B5EF4-FFF2-40B4-BE49-F238E27FC236}">
                <a16:creationId xmlns:a16="http://schemas.microsoft.com/office/drawing/2014/main" id="{7B2025E7-08E7-6F8E-EBBD-7A77BD569482}"/>
              </a:ext>
            </a:extLst>
          </p:cNvPr>
          <p:cNvSpPr/>
          <p:nvPr/>
        </p:nvSpPr>
        <p:spPr bwMode="auto">
          <a:xfrm>
            <a:off x="7991475" y="186813"/>
            <a:ext cx="1498600"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】4</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実現可能性</a:t>
            </a:r>
          </a:p>
        </p:txBody>
      </p:sp>
    </p:spTree>
    <p:extLst>
      <p:ext uri="{BB962C8B-B14F-4D97-AF65-F5344CB8AC3E}">
        <p14:creationId xmlns:p14="http://schemas.microsoft.com/office/powerpoint/2010/main" val="19243434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solidFill>
                  <a:schemeClr val="tx1"/>
                </a:solidFill>
                <a:latin typeface="Arial" panose="020B0604020202020204" pitchFamily="34" charset="0"/>
                <a:ea typeface="ＭＳ Ｐゴシック" panose="020B0600070205080204" pitchFamily="50" charset="-128"/>
              </a:rPr>
              <a:t>12</a:t>
            </a:r>
            <a:r>
              <a:rPr lang="ja-JP" altLang="en-US" dirty="0">
                <a:solidFill>
                  <a:schemeClr val="tx1"/>
                </a:solidFill>
                <a:latin typeface="Arial" panose="020B0604020202020204" pitchFamily="34" charset="0"/>
                <a:ea typeface="ＭＳ Ｐゴシック" panose="020B0600070205080204" pitchFamily="50" charset="-128"/>
              </a:rPr>
              <a:t>：補足資料</a:t>
            </a:r>
            <a:endParaRPr lang="en-US" altLang="ja-JP" dirty="0">
              <a:solidFill>
                <a:schemeClr val="tx1"/>
              </a:solidFill>
              <a:latin typeface="Arial" panose="020B0604020202020204" pitchFamily="34" charset="0"/>
              <a:ea typeface="ＭＳ Ｐゴシック" panose="020B0600070205080204" pitchFamily="50" charset="-128"/>
            </a:endParaRPr>
          </a:p>
        </p:txBody>
      </p:sp>
      <p:sp>
        <p:nvSpPr>
          <p:cNvPr id="9" name="Rectangle 3">
            <a:extLst>
              <a:ext uri="{FF2B5EF4-FFF2-40B4-BE49-F238E27FC236}">
                <a16:creationId xmlns:a16="http://schemas.microsoft.com/office/drawing/2014/main" id="{FD5CF029-D33E-4B56-9A8E-C773FD4D1263}"/>
              </a:ext>
            </a:extLst>
          </p:cNvPr>
          <p:cNvSpPr txBox="1">
            <a:spLocks noChangeArrowheads="1"/>
          </p:cNvSpPr>
          <p:nvPr/>
        </p:nvSpPr>
        <p:spPr bwMode="auto">
          <a:xfrm>
            <a:off x="419100" y="1321733"/>
            <a:ext cx="9064625" cy="4212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algn="l">
              <a:spcBef>
                <a:spcPct val="30000"/>
              </a:spcBef>
              <a:buClr>
                <a:srgbClr val="5A5A5A"/>
              </a:buClr>
              <a:buSzPct val="100000"/>
            </a:pPr>
            <a:r>
              <a:rPr lang="ja-JP" altLang="en-US" sz="1200" dirty="0">
                <a:solidFill>
                  <a:schemeClr val="tx1"/>
                </a:solidFill>
                <a:latin typeface="Arial" panose="020B0604020202020204" pitchFamily="34" charset="0"/>
                <a:ea typeface="ＭＳ Ｐゴシック" panose="020B0600070205080204" pitchFamily="50" charset="-128"/>
              </a:rPr>
              <a:t>（適宜、応募者にて追加で記載したい内容がある場合や、貴社の既存資料等から転載する場合（例：企業概要、事業概要）に活用ください。</a:t>
            </a:r>
            <a:br>
              <a:rPr lang="en-US" altLang="ja-JP" sz="1200" dirty="0">
                <a:solidFill>
                  <a:schemeClr val="tx1"/>
                </a:solidFill>
                <a:latin typeface="Arial" panose="020B0604020202020204" pitchFamily="34" charset="0"/>
                <a:ea typeface="ＭＳ Ｐゴシック" panose="020B0600070205080204" pitchFamily="50" charset="-128"/>
              </a:rPr>
            </a:br>
            <a:r>
              <a:rPr lang="ja-JP" altLang="en-US" sz="1200" dirty="0">
                <a:solidFill>
                  <a:schemeClr val="tx1"/>
                </a:solidFill>
                <a:latin typeface="Arial" panose="020B0604020202020204" pitchFamily="34" charset="0"/>
                <a:ea typeface="ＭＳ Ｐゴシック" panose="020B0600070205080204" pitchFamily="50" charset="-128"/>
              </a:rPr>
              <a:t>必要に応じて、ページを追加いただいて問題ありません。）</a:t>
            </a:r>
            <a:endParaRPr lang="en-US" altLang="ja-JP" sz="1200" dirty="0">
              <a:solidFill>
                <a:schemeClr val="tx1"/>
              </a:solidFill>
              <a:latin typeface="Arial" panose="020B0604020202020204" pitchFamily="34" charset="0"/>
              <a:ea typeface="ＭＳ Ｐゴシック" panose="020B0600070205080204" pitchFamily="50" charset="-128"/>
            </a:endParaRPr>
          </a:p>
        </p:txBody>
      </p:sp>
      <p:sp>
        <p:nvSpPr>
          <p:cNvPr id="5" name="正方形/長方形 4">
            <a:extLst>
              <a:ext uri="{FF2B5EF4-FFF2-40B4-BE49-F238E27FC236}">
                <a16:creationId xmlns:a16="http://schemas.microsoft.com/office/drawing/2014/main" id="{4205B3D5-148B-46B6-B4E2-14FC58DA782D}"/>
              </a:ext>
            </a:extLst>
          </p:cNvPr>
          <p:cNvSpPr/>
          <p:nvPr/>
        </p:nvSpPr>
        <p:spPr bwMode="auto">
          <a:xfrm>
            <a:off x="5278694" y="2272640"/>
            <a:ext cx="3903406" cy="398677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200" b="0" i="0" u="none" strike="noStrike" cap="none" normalizeH="0" baseline="0" dirty="0">
                <a:ln>
                  <a:noFill/>
                </a:ln>
                <a:solidFill>
                  <a:srgbClr val="FF0000"/>
                </a:solidFill>
                <a:effectLst/>
                <a:latin typeface="Arial" charset="0"/>
                <a:ea typeface="ＭＳ Ｐゴシック" charset="-128"/>
              </a:rPr>
              <a:t>例　：　ロボット事業の実績などのご紹介資料</a:t>
            </a:r>
            <a:endParaRPr lang="en-US" altLang="ja-JP" sz="1200" dirty="0">
              <a:solidFill>
                <a:srgbClr val="FF0000"/>
              </a:solidFill>
            </a:endParaRPr>
          </a:p>
        </p:txBody>
      </p:sp>
      <p:sp>
        <p:nvSpPr>
          <p:cNvPr id="6" name="正方形/長方形 5">
            <a:extLst>
              <a:ext uri="{FF2B5EF4-FFF2-40B4-BE49-F238E27FC236}">
                <a16:creationId xmlns:a16="http://schemas.microsoft.com/office/drawing/2014/main" id="{75EBE37C-AA98-4064-AFD6-BB9C7DBA3601}"/>
              </a:ext>
            </a:extLst>
          </p:cNvPr>
          <p:cNvSpPr/>
          <p:nvPr/>
        </p:nvSpPr>
        <p:spPr bwMode="auto">
          <a:xfrm>
            <a:off x="723900" y="2272640"/>
            <a:ext cx="3903406" cy="398677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dirty="0">
                <a:solidFill>
                  <a:srgbClr val="FF0000"/>
                </a:solidFill>
              </a:rPr>
              <a:t>例　：　企業概要などのご紹介資料</a:t>
            </a:r>
            <a:endParaRPr kumimoji="1" lang="ja-JP" altLang="en-US" sz="1200" b="0" i="0" u="none" strike="noStrike" cap="none" normalizeH="0" baseline="0" dirty="0">
              <a:ln>
                <a:noFill/>
              </a:ln>
              <a:solidFill>
                <a:srgbClr val="FF0000"/>
              </a:solidFill>
              <a:effectLst/>
              <a:latin typeface="Arial" charset="0"/>
              <a:ea typeface="ＭＳ Ｐゴシック" charset="-128"/>
            </a:endParaRPr>
          </a:p>
        </p:txBody>
      </p:sp>
    </p:spTree>
    <p:extLst>
      <p:ext uri="{BB962C8B-B14F-4D97-AF65-F5344CB8AC3E}">
        <p14:creationId xmlns:p14="http://schemas.microsoft.com/office/powerpoint/2010/main" val="41895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65C190-8FC4-62F1-4E84-86C368D1956E}"/>
            </a:ext>
          </a:extLst>
        </p:cNvPr>
        <p:cNvGrpSpPr/>
        <p:nvPr/>
      </p:nvGrpSpPr>
      <p:grpSpPr>
        <a:xfrm>
          <a:off x="0" y="0"/>
          <a:ext cx="0" cy="0"/>
          <a:chOff x="0" y="0"/>
          <a:chExt cx="0" cy="0"/>
        </a:xfrm>
      </p:grpSpPr>
      <p:sp>
        <p:nvSpPr>
          <p:cNvPr id="9219" name="Rectangle 2">
            <a:extLst>
              <a:ext uri="{FF2B5EF4-FFF2-40B4-BE49-F238E27FC236}">
                <a16:creationId xmlns:a16="http://schemas.microsoft.com/office/drawing/2014/main" id="{2F1B95FE-5591-CBA1-8399-F98D905ECCC3}"/>
              </a:ext>
            </a:extLst>
          </p:cNvPr>
          <p:cNvSpPr>
            <a:spLocks noGrp="1" noChangeArrowheads="1"/>
          </p:cNvSpPr>
          <p:nvPr>
            <p:ph type="title"/>
          </p:nvPr>
        </p:nvSpPr>
        <p:spPr>
          <a:xfrm>
            <a:off x="406400" y="662087"/>
            <a:ext cx="9061450" cy="307777"/>
          </a:xfrm>
        </p:spPr>
        <p:txBody>
          <a:bodyPr>
            <a:spAutoFit/>
          </a:bodyPr>
          <a:lstStyle/>
          <a:p>
            <a:pPr eaLnBrk="1" hangingPunct="1"/>
            <a:r>
              <a:rPr lang="en-US" altLang="ja-JP" dirty="0">
                <a:latin typeface="Arial" panose="020B0604020202020204" pitchFamily="34" charset="0"/>
                <a:ea typeface="ＭＳ Ｐゴシック" panose="020B0600070205080204" pitchFamily="50" charset="-128"/>
              </a:rPr>
              <a:t>1</a:t>
            </a:r>
            <a:r>
              <a:rPr lang="ja-JP" altLang="en-US" dirty="0">
                <a:latin typeface="Arial" panose="020B0604020202020204" pitchFamily="34" charset="0"/>
                <a:ea typeface="ＭＳ Ｐゴシック" panose="020B0600070205080204" pitchFamily="50" charset="-128"/>
              </a:rPr>
              <a:t>：</a:t>
            </a:r>
            <a:r>
              <a:rPr lang="ja-JP" altLang="en-US" dirty="0">
                <a:solidFill>
                  <a:schemeClr val="tx1"/>
                </a:solidFill>
                <a:latin typeface="Arial" panose="020B0604020202020204" pitchFamily="34" charset="0"/>
                <a:ea typeface="ＭＳ Ｐゴシック" panose="020B0600070205080204" pitchFamily="50" charset="-128"/>
              </a:rPr>
              <a:t>ロボットを通じて解決を目指す社会課題</a:t>
            </a:r>
            <a:endParaRPr lang="en-US" altLang="ja-JP" dirty="0">
              <a:latin typeface="Arial" panose="020B0604020202020204" pitchFamily="34" charset="0"/>
              <a:ea typeface="ＭＳ Ｐゴシック" panose="020B0600070205080204" pitchFamily="50" charset="-128"/>
            </a:endParaRPr>
          </a:p>
        </p:txBody>
      </p:sp>
      <p:sp>
        <p:nvSpPr>
          <p:cNvPr id="4" name="正方形/長方形 3">
            <a:extLst>
              <a:ext uri="{FF2B5EF4-FFF2-40B4-BE49-F238E27FC236}">
                <a16:creationId xmlns:a16="http://schemas.microsoft.com/office/drawing/2014/main" id="{B1E17EF0-665F-4717-C013-98B366F4AE31}"/>
              </a:ext>
            </a:extLst>
          </p:cNvPr>
          <p:cNvSpPr/>
          <p:nvPr/>
        </p:nvSpPr>
        <p:spPr bwMode="auto">
          <a:xfrm>
            <a:off x="7718323" y="186813"/>
            <a:ext cx="1771752"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】1.</a:t>
            </a:r>
            <a:r>
              <a:rPr lang="ja-JP" altLang="en-US" dirty="0"/>
              <a:t>社会への貢献度</a:t>
            </a:r>
            <a:endParaRPr kumimoji="1" lang="ja-JP" altLang="en-US" sz="1000" b="0" i="0" u="none" strike="noStrike" cap="none" normalizeH="0" baseline="0" dirty="0">
              <a:ln>
                <a:noFill/>
              </a:ln>
              <a:solidFill>
                <a:srgbClr val="000000"/>
              </a:solidFill>
              <a:effectLst/>
              <a:highlight>
                <a:srgbClr val="00FF00"/>
              </a:highlight>
              <a:latin typeface="Arial" charset="0"/>
              <a:ea typeface="ＭＳ Ｐゴシック" charset="-128"/>
            </a:endParaRPr>
          </a:p>
        </p:txBody>
      </p:sp>
      <p:sp>
        <p:nvSpPr>
          <p:cNvPr id="6" name="Rectangle 3">
            <a:extLst>
              <a:ext uri="{FF2B5EF4-FFF2-40B4-BE49-F238E27FC236}">
                <a16:creationId xmlns:a16="http://schemas.microsoft.com/office/drawing/2014/main" id="{81FBE4B3-98C0-C5DA-40A4-D2A631944E49}"/>
              </a:ext>
            </a:extLst>
          </p:cNvPr>
          <p:cNvSpPr txBox="1">
            <a:spLocks noChangeArrowheads="1"/>
          </p:cNvSpPr>
          <p:nvPr/>
        </p:nvSpPr>
        <p:spPr bwMode="auto">
          <a:xfrm>
            <a:off x="419100" y="1188367"/>
            <a:ext cx="9064625" cy="42287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sz="1200" kern="0" dirty="0">
                <a:solidFill>
                  <a:schemeClr val="tx1"/>
                </a:solidFill>
              </a:rPr>
              <a:t>本事業を通じて開発するロボットあるいはロボットサービスが見据える「解決したい社会課題」について</a:t>
            </a:r>
            <a:r>
              <a:rPr lang="ja-JP" altLang="en-US" sz="1200" b="1" u="sng" kern="0" dirty="0">
                <a:solidFill>
                  <a:schemeClr val="tx1"/>
                </a:solidFill>
              </a:rPr>
              <a:t>簡潔に記載してください</a:t>
            </a:r>
            <a:r>
              <a:rPr lang="ja-JP" altLang="en-US" sz="1200" kern="0" dirty="0">
                <a:solidFill>
                  <a:schemeClr val="tx1"/>
                </a:solidFill>
              </a:rPr>
              <a:t>。</a:t>
            </a:r>
            <a:endParaRPr lang="en-US" altLang="ja-JP" sz="1200" kern="0" dirty="0">
              <a:solidFill>
                <a:schemeClr val="tx1"/>
              </a:solidFill>
            </a:endParaRPr>
          </a:p>
          <a:p>
            <a:pPr marL="0" indent="0" eaLnBrk="1" hangingPunct="1">
              <a:spcBef>
                <a:spcPct val="0"/>
              </a:spcBef>
              <a:buClr>
                <a:srgbClr val="5A5A5A"/>
              </a:buClr>
              <a:buSzPct val="100000"/>
              <a:buFont typeface="Wingdings" pitchFamily="2" charset="2"/>
              <a:buNone/>
            </a:pPr>
            <a:endParaRPr lang="en-US" altLang="ja-JP" sz="1200" kern="0" dirty="0">
              <a:solidFill>
                <a:schemeClr val="tx1"/>
              </a:solidFill>
            </a:endParaRPr>
          </a:p>
        </p:txBody>
      </p:sp>
      <p:graphicFrame>
        <p:nvGraphicFramePr>
          <p:cNvPr id="2" name="表 1">
            <a:extLst>
              <a:ext uri="{FF2B5EF4-FFF2-40B4-BE49-F238E27FC236}">
                <a16:creationId xmlns:a16="http://schemas.microsoft.com/office/drawing/2014/main" id="{13CDDFF6-2C00-D025-683A-B70C0A10E135}"/>
              </a:ext>
            </a:extLst>
          </p:cNvPr>
          <p:cNvGraphicFramePr>
            <a:graphicFrameLocks noGrp="1"/>
          </p:cNvGraphicFramePr>
          <p:nvPr>
            <p:extLst>
              <p:ext uri="{D42A27DB-BD31-4B8C-83A1-F6EECF244321}">
                <p14:modId xmlns:p14="http://schemas.microsoft.com/office/powerpoint/2010/main" val="6175141"/>
              </p:ext>
            </p:extLst>
          </p:nvPr>
        </p:nvGraphicFramePr>
        <p:xfrm>
          <a:off x="419099" y="1715552"/>
          <a:ext cx="9070976" cy="3423008"/>
        </p:xfrm>
        <a:graphic>
          <a:graphicData uri="http://schemas.openxmlformats.org/drawingml/2006/table">
            <a:tbl>
              <a:tblPr firstCol="1">
                <a:tableStyleId>{93296810-A885-4BE3-A3E7-6D5BEEA58F35}</a:tableStyleId>
              </a:tblPr>
              <a:tblGrid>
                <a:gridCol w="1891482">
                  <a:extLst>
                    <a:ext uri="{9D8B030D-6E8A-4147-A177-3AD203B41FA5}">
                      <a16:colId xmlns:a16="http://schemas.microsoft.com/office/drawing/2014/main" val="444716480"/>
                    </a:ext>
                  </a:extLst>
                </a:gridCol>
                <a:gridCol w="7179494">
                  <a:extLst>
                    <a:ext uri="{9D8B030D-6E8A-4147-A177-3AD203B41FA5}">
                      <a16:colId xmlns:a16="http://schemas.microsoft.com/office/drawing/2014/main" val="4016088005"/>
                    </a:ext>
                  </a:extLst>
                </a:gridCol>
              </a:tblGrid>
              <a:tr h="991072">
                <a:tc>
                  <a:txBody>
                    <a:bodyPr/>
                    <a:lstStyle/>
                    <a:p>
                      <a:r>
                        <a:rPr kumimoji="1" lang="ja-JP" altLang="en-US" sz="1200" dirty="0"/>
                        <a:t>解決したい社会課題</a:t>
                      </a:r>
                      <a:endParaRPr kumimoji="1" lang="en-US" altLang="ja-JP" sz="1200" dirty="0"/>
                    </a:p>
                    <a:p>
                      <a:r>
                        <a:rPr kumimoji="1" lang="ja-JP" altLang="en-US" sz="900" dirty="0"/>
                        <a:t>（</a:t>
                      </a:r>
                      <a:r>
                        <a:rPr kumimoji="1" lang="en-US" altLang="ja-JP" sz="900" dirty="0"/>
                        <a:t>200</a:t>
                      </a:r>
                      <a:r>
                        <a:rPr kumimoji="1" lang="ja-JP" altLang="en-US" sz="900" dirty="0"/>
                        <a:t>文字以内）</a:t>
                      </a:r>
                    </a:p>
                  </a:txBody>
                  <a:tcPr anchor="ctr"/>
                </a:tc>
                <a:tc>
                  <a:txBody>
                    <a:bodyPr/>
                    <a:lstStyle/>
                    <a:p>
                      <a:pPr marL="0" indent="0">
                        <a:spcAft>
                          <a:spcPts val="1200"/>
                        </a:spcAft>
                        <a:buFont typeface="Wingdings" panose="05000000000000000000" pitchFamily="2" charset="2"/>
                        <a:buNone/>
                      </a:pPr>
                      <a:r>
                        <a:rPr kumimoji="1" lang="ja-JP" altLang="en-US" sz="900" dirty="0">
                          <a:solidFill>
                            <a:srgbClr val="FF0000"/>
                          </a:solidFill>
                        </a:rPr>
                        <a:t>記入例：日本国内では○○が年間○○万件発生しており、現在、それらに対し事後的に○○の対応がとられている。事後的な対応しか実施できていないことで○○の課題が生じており、ロボットを活用し事前に○○を行うことができるようにすることで、○○の課題を解決する。</a:t>
                      </a:r>
                      <a:endParaRPr kumimoji="1" lang="en-US" altLang="ja-JP" sz="900" dirty="0">
                        <a:solidFill>
                          <a:srgbClr val="FF0000"/>
                        </a:solidFill>
                      </a:endParaRPr>
                    </a:p>
                    <a:p>
                      <a:pPr marL="171450" indent="-171450">
                        <a:buFont typeface="Wingdings" panose="05000000000000000000" pitchFamily="2" charset="2"/>
                        <a:buChar char="l"/>
                      </a:pPr>
                      <a:r>
                        <a:rPr kumimoji="1" lang="en-US" altLang="ja-JP" sz="1200" dirty="0">
                          <a:solidFill>
                            <a:schemeClr val="tx1"/>
                          </a:solidFill>
                        </a:rPr>
                        <a:t>XXXXXX</a:t>
                      </a:r>
                    </a:p>
                    <a:p>
                      <a:pPr marL="171450" indent="-171450">
                        <a:buFont typeface="Wingdings" panose="05000000000000000000" pitchFamily="2" charset="2"/>
                        <a:buChar char="l"/>
                      </a:pPr>
                      <a:endParaRPr kumimoji="1" lang="en-US" altLang="ja-JP" sz="1200" dirty="0"/>
                    </a:p>
                  </a:txBody>
                  <a:tcPr anchor="ctr"/>
                </a:tc>
                <a:extLst>
                  <a:ext uri="{0D108BD9-81ED-4DB2-BD59-A6C34878D82A}">
                    <a16:rowId xmlns:a16="http://schemas.microsoft.com/office/drawing/2014/main" val="3045517905"/>
                  </a:ext>
                </a:extLst>
              </a:tr>
              <a:tr h="2431936">
                <a:tc>
                  <a:txBody>
                    <a:bodyPr/>
                    <a:lstStyle/>
                    <a:p>
                      <a:r>
                        <a:rPr kumimoji="1" lang="ja-JP" altLang="en-US" sz="1200" dirty="0"/>
                        <a:t>上記の社会課題に関する</a:t>
                      </a:r>
                      <a:endParaRPr kumimoji="1" lang="en-US" altLang="ja-JP" sz="1200" dirty="0"/>
                    </a:p>
                    <a:p>
                      <a:r>
                        <a:rPr kumimoji="1" lang="ja-JP" altLang="en-US" sz="1200" dirty="0"/>
                        <a:t>神奈川県内の現況</a:t>
                      </a:r>
                      <a:endParaRPr kumimoji="1" lang="en-US" altLang="ja-JP" sz="1200" dirty="0"/>
                    </a:p>
                    <a:p>
                      <a:r>
                        <a:rPr kumimoji="1" lang="ja-JP" altLang="en-US" sz="900" dirty="0"/>
                        <a:t>（応募者の認識・理解）</a:t>
                      </a:r>
                    </a:p>
                  </a:txBody>
                  <a:tcPr anchor="ctr"/>
                </a:tc>
                <a:tc>
                  <a:txBody>
                    <a:bodyPr/>
                    <a:lstStyle/>
                    <a:p>
                      <a:pPr marL="0" marR="0" lvl="0" indent="0" algn="l" defTabSz="914400" rtl="0" eaLnBrk="1" fontAlgn="auto" latinLnBrk="0" hangingPunct="1">
                        <a:lnSpc>
                          <a:spcPct val="100000"/>
                        </a:lnSpc>
                        <a:spcBef>
                          <a:spcPts val="0"/>
                        </a:spcBef>
                        <a:spcAft>
                          <a:spcPts val="1200"/>
                        </a:spcAft>
                        <a:buClrTx/>
                        <a:buSzTx/>
                        <a:buFont typeface="Wingdings" panose="05000000000000000000" pitchFamily="2" charset="2"/>
                        <a:buNone/>
                        <a:tabLst/>
                        <a:defRPr/>
                      </a:pPr>
                      <a:r>
                        <a:rPr kumimoji="1" lang="ja-JP" altLang="en-US" sz="900" dirty="0">
                          <a:solidFill>
                            <a:srgbClr val="FF0000"/>
                          </a:solidFill>
                        </a:rPr>
                        <a:t>記入例：神奈川県内では○○が年間○○万件発生しており、他県と同様、神奈川県内でも○○について、○○の対応がとられている。県内では主に○○が○○の対応を担っているが、ロボットを活用し○○を行うことができるようになると、○○業務の担い手のすそ野が広がり、例えば、現在○○、○○などの業務を担う事業者が○○業務を担うことになることが期待される。</a:t>
                      </a:r>
                      <a:endParaRPr kumimoji="1" lang="en-US" altLang="ja-JP" sz="900" dirty="0">
                        <a:solidFill>
                          <a:srgbClr val="FF0000"/>
                        </a:solidFill>
                      </a:endParaRPr>
                    </a:p>
                    <a:p>
                      <a:pPr marL="171450" indent="-171450">
                        <a:buFont typeface="Wingdings" panose="05000000000000000000" pitchFamily="2" charset="2"/>
                        <a:buChar char="l"/>
                      </a:pPr>
                      <a:r>
                        <a:rPr kumimoji="1" lang="en-US" altLang="ja-JP" sz="1200" dirty="0">
                          <a:solidFill>
                            <a:schemeClr val="tx1"/>
                          </a:solidFill>
                        </a:rPr>
                        <a:t>XXXXXX</a:t>
                      </a:r>
                      <a:endParaRPr kumimoji="1" lang="ja-JP" altLang="en-US" sz="1200" dirty="0"/>
                    </a:p>
                  </a:txBody>
                  <a:tcPr/>
                </a:tc>
                <a:extLst>
                  <a:ext uri="{0D108BD9-81ED-4DB2-BD59-A6C34878D82A}">
                    <a16:rowId xmlns:a16="http://schemas.microsoft.com/office/drawing/2014/main" val="383082055"/>
                  </a:ext>
                </a:extLst>
              </a:tr>
            </a:tbl>
          </a:graphicData>
        </a:graphic>
      </p:graphicFrame>
    </p:spTree>
    <p:extLst>
      <p:ext uri="{BB962C8B-B14F-4D97-AF65-F5344CB8AC3E}">
        <p14:creationId xmlns:p14="http://schemas.microsoft.com/office/powerpoint/2010/main" val="4108559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latin typeface="Arial" panose="020B0604020202020204" pitchFamily="34" charset="0"/>
                <a:ea typeface="ＭＳ Ｐゴシック" panose="020B0600070205080204" pitchFamily="50" charset="-128"/>
              </a:rPr>
              <a:t>2-1</a:t>
            </a:r>
            <a:r>
              <a:rPr lang="ja-JP" altLang="en-US" dirty="0">
                <a:latin typeface="Arial" panose="020B0604020202020204" pitchFamily="34" charset="0"/>
                <a:ea typeface="ＭＳ Ｐゴシック" panose="020B0600070205080204" pitchFamily="50" charset="-128"/>
              </a:rPr>
              <a:t>：ターゲットとする市場・ユーザー、</a:t>
            </a:r>
            <a:r>
              <a:rPr lang="ja-JP" altLang="en-US" dirty="0">
                <a:solidFill>
                  <a:schemeClr val="tx1"/>
                </a:solidFill>
                <a:latin typeface="Arial" panose="020B0604020202020204" pitchFamily="34" charset="0"/>
                <a:ea typeface="ＭＳ Ｐゴシック" panose="020B0600070205080204" pitchFamily="50" charset="-128"/>
              </a:rPr>
              <a:t>提供価値（</a:t>
            </a:r>
            <a:r>
              <a:rPr lang="en-US" altLang="ja-JP" dirty="0">
                <a:solidFill>
                  <a:schemeClr val="tx1"/>
                </a:solidFill>
                <a:latin typeface="Arial" panose="020B0604020202020204" pitchFamily="34" charset="0"/>
                <a:ea typeface="ＭＳ Ｐゴシック" panose="020B0600070205080204" pitchFamily="50" charset="-128"/>
              </a:rPr>
              <a:t>1</a:t>
            </a:r>
            <a:r>
              <a:rPr lang="ja-JP" altLang="en-US" dirty="0">
                <a:solidFill>
                  <a:schemeClr val="tx1"/>
                </a:solidFill>
                <a:latin typeface="Arial" panose="020B0604020202020204" pitchFamily="34" charset="0"/>
                <a:ea typeface="ＭＳ Ｐゴシック" panose="020B0600070205080204" pitchFamily="50" charset="-128"/>
              </a:rPr>
              <a:t>）</a:t>
            </a:r>
            <a:endParaRPr lang="en-US" altLang="ja-JP" dirty="0">
              <a:latin typeface="Arial" panose="020B0604020202020204" pitchFamily="34" charset="0"/>
              <a:ea typeface="ＭＳ Ｐゴシック" panose="020B0600070205080204" pitchFamily="50" charset="-128"/>
            </a:endParaRPr>
          </a:p>
        </p:txBody>
      </p:sp>
      <p:sp>
        <p:nvSpPr>
          <p:cNvPr id="4" name="正方形/長方形 3">
            <a:extLst>
              <a:ext uri="{FF2B5EF4-FFF2-40B4-BE49-F238E27FC236}">
                <a16:creationId xmlns:a16="http://schemas.microsoft.com/office/drawing/2014/main" id="{B86B50B6-1F9B-0A1B-0657-08D11D0C3D11}"/>
              </a:ext>
            </a:extLst>
          </p:cNvPr>
          <p:cNvSpPr/>
          <p:nvPr/>
        </p:nvSpPr>
        <p:spPr bwMode="auto">
          <a:xfrm>
            <a:off x="7018020" y="186813"/>
            <a:ext cx="2472055"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】2.</a:t>
            </a:r>
            <a:r>
              <a:rPr lang="ja-JP" altLang="en-US" dirty="0"/>
              <a:t>市場性・成長性・競争優位性</a:t>
            </a:r>
            <a:endParaRPr kumimoji="1" lang="ja-JP" altLang="en-US" sz="1000" b="0" i="0" u="none" strike="noStrike" cap="none" normalizeH="0" baseline="0" dirty="0">
              <a:ln>
                <a:noFill/>
              </a:ln>
              <a:solidFill>
                <a:srgbClr val="000000"/>
              </a:solidFill>
              <a:effectLst/>
              <a:highlight>
                <a:srgbClr val="00FF00"/>
              </a:highlight>
              <a:latin typeface="Arial" charset="0"/>
              <a:ea typeface="ＭＳ Ｐゴシック" charset="-128"/>
            </a:endParaRPr>
          </a:p>
        </p:txBody>
      </p:sp>
      <p:sp>
        <p:nvSpPr>
          <p:cNvPr id="6" name="Rectangle 3">
            <a:extLst>
              <a:ext uri="{FF2B5EF4-FFF2-40B4-BE49-F238E27FC236}">
                <a16:creationId xmlns:a16="http://schemas.microsoft.com/office/drawing/2014/main" id="{79C706B7-DAF9-F0D2-57EE-6F93825AA6B3}"/>
              </a:ext>
            </a:extLst>
          </p:cNvPr>
          <p:cNvSpPr txBox="1">
            <a:spLocks noChangeArrowheads="1"/>
          </p:cNvSpPr>
          <p:nvPr/>
        </p:nvSpPr>
        <p:spPr bwMode="auto">
          <a:xfrm>
            <a:off x="419100" y="1188367"/>
            <a:ext cx="9064625" cy="64280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tabLst>
                <a:tab pos="4657725" algn="l"/>
              </a:tabLst>
            </a:pPr>
            <a:r>
              <a:rPr lang="ja-JP" altLang="en-US" sz="1200" kern="0" dirty="0">
                <a:solidFill>
                  <a:schemeClr val="tx1"/>
                </a:solidFill>
              </a:rPr>
              <a:t>本事業を通じて開発するロボットあるいはロボットサービスについて、</a:t>
            </a:r>
            <a:r>
              <a:rPr lang="en-US" altLang="ja-JP" sz="1200" kern="0" dirty="0">
                <a:solidFill>
                  <a:schemeClr val="tx1"/>
                </a:solidFill>
              </a:rPr>
              <a:t>【</a:t>
            </a:r>
            <a:r>
              <a:rPr lang="ja-JP" altLang="en-US" sz="1200" kern="0" dirty="0">
                <a:solidFill>
                  <a:schemeClr val="tx1"/>
                </a:solidFill>
              </a:rPr>
              <a:t>１</a:t>
            </a:r>
            <a:r>
              <a:rPr lang="en-US" altLang="ja-JP" sz="1200" kern="0" dirty="0">
                <a:solidFill>
                  <a:schemeClr val="tx1"/>
                </a:solidFill>
              </a:rPr>
              <a:t>】</a:t>
            </a:r>
            <a:r>
              <a:rPr lang="ja-JP" altLang="en-US" sz="1200" kern="0" dirty="0">
                <a:solidFill>
                  <a:schemeClr val="tx1"/>
                </a:solidFill>
              </a:rPr>
              <a:t>貴社が想定するターゲット市場・ユーザー、</a:t>
            </a:r>
            <a:r>
              <a:rPr lang="en-US" altLang="ja-JP" sz="1200" kern="0" dirty="0">
                <a:solidFill>
                  <a:schemeClr val="tx1"/>
                </a:solidFill>
              </a:rPr>
              <a:t>【</a:t>
            </a:r>
            <a:r>
              <a:rPr lang="ja-JP" altLang="en-US" sz="1200" kern="0" dirty="0">
                <a:solidFill>
                  <a:schemeClr val="tx1"/>
                </a:solidFill>
              </a:rPr>
              <a:t>２</a:t>
            </a:r>
            <a:r>
              <a:rPr lang="en-US" altLang="ja-JP" sz="1200" kern="0" dirty="0">
                <a:solidFill>
                  <a:schemeClr val="tx1"/>
                </a:solidFill>
              </a:rPr>
              <a:t>】</a:t>
            </a:r>
            <a:r>
              <a:rPr lang="ja-JP" altLang="en-US" sz="1200" kern="0" dirty="0">
                <a:solidFill>
                  <a:schemeClr val="tx1"/>
                </a:solidFill>
              </a:rPr>
              <a:t>ユーザーが抱える課題、</a:t>
            </a:r>
            <a:r>
              <a:rPr lang="en-US" altLang="ja-JP" sz="1200" kern="0" dirty="0">
                <a:solidFill>
                  <a:schemeClr val="tx1"/>
                </a:solidFill>
              </a:rPr>
              <a:t>【</a:t>
            </a:r>
            <a:r>
              <a:rPr lang="ja-JP" altLang="en-US" sz="1200" kern="0" dirty="0">
                <a:solidFill>
                  <a:schemeClr val="tx1"/>
                </a:solidFill>
              </a:rPr>
              <a:t>３</a:t>
            </a:r>
            <a:r>
              <a:rPr lang="en-US" altLang="ja-JP" sz="1200" kern="0" dirty="0">
                <a:solidFill>
                  <a:schemeClr val="tx1"/>
                </a:solidFill>
              </a:rPr>
              <a:t>】</a:t>
            </a:r>
            <a:r>
              <a:rPr lang="ja-JP" altLang="en-US" sz="1200" kern="0" dirty="0">
                <a:solidFill>
                  <a:schemeClr val="tx1"/>
                </a:solidFill>
              </a:rPr>
              <a:t>ユーザーのニーズ、ユーザーが抱える課題について</a:t>
            </a:r>
            <a:r>
              <a:rPr lang="en-US" altLang="ja-JP" sz="1200" kern="0" dirty="0">
                <a:solidFill>
                  <a:schemeClr val="tx1"/>
                </a:solidFill>
              </a:rPr>
              <a:t>【</a:t>
            </a:r>
            <a:r>
              <a:rPr lang="ja-JP" altLang="en-US" sz="1200" kern="0" dirty="0">
                <a:solidFill>
                  <a:schemeClr val="tx1"/>
                </a:solidFill>
              </a:rPr>
              <a:t>２</a:t>
            </a:r>
            <a:r>
              <a:rPr lang="en-US" altLang="ja-JP" sz="1200" kern="0" dirty="0">
                <a:solidFill>
                  <a:schemeClr val="tx1"/>
                </a:solidFill>
              </a:rPr>
              <a:t>】</a:t>
            </a:r>
            <a:r>
              <a:rPr lang="ja-JP" altLang="en-US" sz="1200" kern="0" dirty="0">
                <a:solidFill>
                  <a:schemeClr val="tx1"/>
                </a:solidFill>
              </a:rPr>
              <a:t>のように考えた背景（現場へのヒアリング結果など）・根拠データを、</a:t>
            </a:r>
            <a:r>
              <a:rPr lang="ja-JP" altLang="en-US" sz="1200" b="1" u="sng" kern="0" dirty="0">
                <a:solidFill>
                  <a:schemeClr val="tx1"/>
                </a:solidFill>
              </a:rPr>
              <a:t>簡潔に記載してください</a:t>
            </a:r>
            <a:r>
              <a:rPr lang="ja-JP" altLang="en-US" sz="1200" kern="0" dirty="0">
                <a:solidFill>
                  <a:schemeClr val="tx1"/>
                </a:solidFill>
              </a:rPr>
              <a:t>。</a:t>
            </a:r>
            <a:endParaRPr lang="en-US" altLang="ja-JP" sz="1200" kern="0" dirty="0">
              <a:solidFill>
                <a:schemeClr val="tx1"/>
              </a:solidFill>
            </a:endParaRPr>
          </a:p>
        </p:txBody>
      </p:sp>
      <p:graphicFrame>
        <p:nvGraphicFramePr>
          <p:cNvPr id="2" name="表 1">
            <a:extLst>
              <a:ext uri="{FF2B5EF4-FFF2-40B4-BE49-F238E27FC236}">
                <a16:creationId xmlns:a16="http://schemas.microsoft.com/office/drawing/2014/main" id="{F7D3B50D-80FE-6605-5F84-40BBF855486A}"/>
              </a:ext>
            </a:extLst>
          </p:cNvPr>
          <p:cNvGraphicFramePr>
            <a:graphicFrameLocks noGrp="1"/>
          </p:cNvGraphicFramePr>
          <p:nvPr>
            <p:extLst>
              <p:ext uri="{D42A27DB-BD31-4B8C-83A1-F6EECF244321}">
                <p14:modId xmlns:p14="http://schemas.microsoft.com/office/powerpoint/2010/main" val="2059349948"/>
              </p:ext>
            </p:extLst>
          </p:nvPr>
        </p:nvGraphicFramePr>
        <p:xfrm>
          <a:off x="419099" y="2012117"/>
          <a:ext cx="9070976" cy="786348"/>
        </p:xfrm>
        <a:graphic>
          <a:graphicData uri="http://schemas.openxmlformats.org/drawingml/2006/table">
            <a:tbl>
              <a:tblPr firstCol="1">
                <a:tableStyleId>{93296810-A885-4BE3-A3E7-6D5BEEA58F35}</a:tableStyleId>
              </a:tblPr>
              <a:tblGrid>
                <a:gridCol w="1891482">
                  <a:extLst>
                    <a:ext uri="{9D8B030D-6E8A-4147-A177-3AD203B41FA5}">
                      <a16:colId xmlns:a16="http://schemas.microsoft.com/office/drawing/2014/main" val="444716480"/>
                    </a:ext>
                  </a:extLst>
                </a:gridCol>
                <a:gridCol w="7179494">
                  <a:extLst>
                    <a:ext uri="{9D8B030D-6E8A-4147-A177-3AD203B41FA5}">
                      <a16:colId xmlns:a16="http://schemas.microsoft.com/office/drawing/2014/main" val="4016088005"/>
                    </a:ext>
                  </a:extLst>
                </a:gridCol>
              </a:tblGrid>
              <a:tr h="786348">
                <a:tc>
                  <a:txBody>
                    <a:bodyPr/>
                    <a:lstStyle/>
                    <a:p>
                      <a:r>
                        <a:rPr kumimoji="1" lang="ja-JP" altLang="en-US" sz="1200" dirty="0"/>
                        <a:t>ターゲット市場・ユーザー</a:t>
                      </a:r>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業の中でも人手不足が顕著で、○○に関する業務上のタスクに非効率や生産性向上の余地が大きく存在する○○業務をターゲットとし、○○業務の省力化を希望する○○の特性を有する事業者を主たるターゲットユーザーとする。</a:t>
                      </a:r>
                      <a:endParaRPr kumimoji="1" lang="en-US" altLang="ja-JP" sz="900" dirty="0">
                        <a:solidFill>
                          <a:srgbClr val="FF0000"/>
                        </a:solidFill>
                      </a:endParaRPr>
                    </a:p>
                    <a:p>
                      <a:pPr marL="171450" indent="-171450">
                        <a:buFont typeface="Wingdings" panose="05000000000000000000" pitchFamily="2" charset="2"/>
                        <a:buChar char="l"/>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3045517905"/>
                  </a:ext>
                </a:extLst>
              </a:tr>
            </a:tbl>
          </a:graphicData>
        </a:graphic>
      </p:graphicFrame>
      <p:graphicFrame>
        <p:nvGraphicFramePr>
          <p:cNvPr id="3" name="表 2">
            <a:extLst>
              <a:ext uri="{FF2B5EF4-FFF2-40B4-BE49-F238E27FC236}">
                <a16:creationId xmlns:a16="http://schemas.microsoft.com/office/drawing/2014/main" id="{0B16F994-2F79-1FAD-510B-79ED8ACB8C59}"/>
              </a:ext>
            </a:extLst>
          </p:cNvPr>
          <p:cNvGraphicFramePr>
            <a:graphicFrameLocks noGrp="1"/>
          </p:cNvGraphicFramePr>
          <p:nvPr>
            <p:extLst>
              <p:ext uri="{D42A27DB-BD31-4B8C-83A1-F6EECF244321}">
                <p14:modId xmlns:p14="http://schemas.microsoft.com/office/powerpoint/2010/main" val="1878478105"/>
              </p:ext>
            </p:extLst>
          </p:nvPr>
        </p:nvGraphicFramePr>
        <p:xfrm>
          <a:off x="419100" y="2934197"/>
          <a:ext cx="9070976" cy="2772568"/>
        </p:xfrm>
        <a:graphic>
          <a:graphicData uri="http://schemas.openxmlformats.org/drawingml/2006/table">
            <a:tbl>
              <a:tblPr firstCol="1">
                <a:tableStyleId>{93296810-A885-4BE3-A3E7-6D5BEEA58F35}</a:tableStyleId>
              </a:tblPr>
              <a:tblGrid>
                <a:gridCol w="1891482">
                  <a:extLst>
                    <a:ext uri="{9D8B030D-6E8A-4147-A177-3AD203B41FA5}">
                      <a16:colId xmlns:a16="http://schemas.microsoft.com/office/drawing/2014/main" val="3268738945"/>
                    </a:ext>
                  </a:extLst>
                </a:gridCol>
                <a:gridCol w="7179494">
                  <a:extLst>
                    <a:ext uri="{9D8B030D-6E8A-4147-A177-3AD203B41FA5}">
                      <a16:colId xmlns:a16="http://schemas.microsoft.com/office/drawing/2014/main" val="3302969295"/>
                    </a:ext>
                  </a:extLst>
                </a:gridCol>
              </a:tblGrid>
              <a:tr h="1480287">
                <a:tc>
                  <a:txBody>
                    <a:bodyPr/>
                    <a:lstStyle/>
                    <a:p>
                      <a:r>
                        <a:rPr kumimoji="1" lang="ja-JP" altLang="en-US" sz="1200" dirty="0">
                          <a:solidFill>
                            <a:schemeClr val="bg1"/>
                          </a:solidFill>
                        </a:rPr>
                        <a:t>ユーザーが抱える課題</a:t>
                      </a:r>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業では慢性的な人材不足の中で、発注はじめアナログな管理業務に時間を取られている。それによって、現場スタッフの負担が増大しており、特に、○○の業務を中心に業務の効率化に関する課題を抱えている。また、デジタル化等による業務効率化を模索する際も、○○の業務効率化の方策は限られているため、○○の業務に特化した新たなソリューションが求められている。</a:t>
                      </a:r>
                      <a:endParaRPr kumimoji="1" lang="en-US" altLang="ja-JP" sz="900" dirty="0">
                        <a:solidFill>
                          <a:srgbClr val="FF0000"/>
                        </a:solidFill>
                      </a:endParaRPr>
                    </a:p>
                    <a:p>
                      <a:pPr marL="171450" indent="-171450">
                        <a:buFont typeface="Wingdings" panose="05000000000000000000" pitchFamily="2" charset="2"/>
                        <a:buChar char="l"/>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1128858667"/>
                  </a:ext>
                </a:extLst>
              </a:tr>
              <a:tr h="1292281">
                <a:tc>
                  <a:txBody>
                    <a:bodyPr/>
                    <a:lstStyle/>
                    <a:p>
                      <a:r>
                        <a:rPr kumimoji="1" lang="ja-JP" altLang="en-US" sz="1200" dirty="0">
                          <a:solidFill>
                            <a:schemeClr val="bg1"/>
                          </a:solidFill>
                        </a:rPr>
                        <a:t>背景・根拠データ</a:t>
                      </a:r>
                      <a:endParaRPr kumimoji="1" lang="en-US" altLang="ja-JP"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bg1"/>
                          </a:solidFill>
                        </a:rPr>
                        <a:t>※ </a:t>
                      </a:r>
                      <a:r>
                        <a:rPr kumimoji="1" lang="ja-JP" altLang="en-US" sz="1000" dirty="0">
                          <a:solidFill>
                            <a:schemeClr val="bg1"/>
                          </a:solidFill>
                        </a:rPr>
                        <a:t>別スライドに記載頂く形でも</a:t>
                      </a:r>
                      <a:br>
                        <a:rPr kumimoji="1" lang="en-US" altLang="ja-JP" sz="1000" dirty="0">
                          <a:solidFill>
                            <a:schemeClr val="bg1"/>
                          </a:solidFill>
                        </a:rPr>
                      </a:br>
                      <a:r>
                        <a:rPr kumimoji="1" lang="ja-JP" altLang="en-US" sz="1000" dirty="0">
                          <a:solidFill>
                            <a:schemeClr val="bg1"/>
                          </a:solidFill>
                        </a:rPr>
                        <a:t>　  可とします</a:t>
                      </a:r>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国の○○統計によると、○○業のうち、○○業務の担い手である○○事業者は国内に○○万存在し、神奈川県内には○万事業者が立地している。また、これらの事業者を対象に○○省が○○年に実施した調査では、事業者が抱える○○業務の課題の第○位に、上記の○○の課題がランクインしている。加えて、当社が○○事業者（事業者名：○○）に対し独自に実施したヒアリング調査では、○○の課題を解決することで、○○のインパクトの創出が期待できるといった現場ニーズも把握しており、本プロジェクトが念頭に置くユーザーの課題、ニーズは大きいと考える。</a:t>
                      </a:r>
                      <a:endParaRPr kumimoji="1" lang="en-US" altLang="ja-JP" sz="900" dirty="0">
                        <a:solidFill>
                          <a:srgbClr val="FF0000"/>
                        </a:solidFill>
                      </a:endParaRPr>
                    </a:p>
                    <a:p>
                      <a:pPr marL="171450" indent="-171450">
                        <a:buFont typeface="Wingdings" panose="05000000000000000000" pitchFamily="2" charset="2"/>
                        <a:buChar char="l"/>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1078838485"/>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F4303F-3B61-1C54-5D73-A3E070F07A77}"/>
            </a:ext>
          </a:extLst>
        </p:cNvPr>
        <p:cNvGrpSpPr/>
        <p:nvPr/>
      </p:nvGrpSpPr>
      <p:grpSpPr>
        <a:xfrm>
          <a:off x="0" y="0"/>
          <a:ext cx="0" cy="0"/>
          <a:chOff x="0" y="0"/>
          <a:chExt cx="0" cy="0"/>
        </a:xfrm>
      </p:grpSpPr>
      <p:sp>
        <p:nvSpPr>
          <p:cNvPr id="9219" name="Rectangle 2">
            <a:extLst>
              <a:ext uri="{FF2B5EF4-FFF2-40B4-BE49-F238E27FC236}">
                <a16:creationId xmlns:a16="http://schemas.microsoft.com/office/drawing/2014/main" id="{19AE10CD-7B0A-559B-29E5-F0AB96BAA2EE}"/>
              </a:ext>
            </a:extLst>
          </p:cNvPr>
          <p:cNvSpPr>
            <a:spLocks noGrp="1" noChangeArrowheads="1"/>
          </p:cNvSpPr>
          <p:nvPr>
            <p:ph type="title"/>
          </p:nvPr>
        </p:nvSpPr>
        <p:spPr>
          <a:xfrm>
            <a:off x="406400" y="662087"/>
            <a:ext cx="9061450" cy="307777"/>
          </a:xfrm>
        </p:spPr>
        <p:txBody>
          <a:bodyPr>
            <a:spAutoFit/>
          </a:bodyPr>
          <a:lstStyle/>
          <a:p>
            <a:pPr eaLnBrk="1" hangingPunct="1"/>
            <a:r>
              <a:rPr lang="en-US" altLang="ja-JP" dirty="0">
                <a:latin typeface="Arial" panose="020B0604020202020204" pitchFamily="34" charset="0"/>
                <a:ea typeface="ＭＳ Ｐゴシック" panose="020B0600070205080204" pitchFamily="50" charset="-128"/>
              </a:rPr>
              <a:t>2-1</a:t>
            </a:r>
            <a:r>
              <a:rPr lang="ja-JP" altLang="en-US" dirty="0">
                <a:latin typeface="Arial" panose="020B0604020202020204" pitchFamily="34" charset="0"/>
                <a:ea typeface="ＭＳ Ｐゴシック" panose="020B0600070205080204" pitchFamily="50" charset="-128"/>
              </a:rPr>
              <a:t>：ターゲットとする市場・ユーザー、</a:t>
            </a:r>
            <a:r>
              <a:rPr lang="ja-JP" altLang="en-US" dirty="0">
                <a:solidFill>
                  <a:schemeClr val="tx1"/>
                </a:solidFill>
                <a:latin typeface="Arial" panose="020B0604020202020204" pitchFamily="34" charset="0"/>
                <a:ea typeface="ＭＳ Ｐゴシック" panose="020B0600070205080204" pitchFamily="50" charset="-128"/>
              </a:rPr>
              <a:t>提供価値（</a:t>
            </a:r>
            <a:r>
              <a:rPr lang="en-US" altLang="ja-JP" dirty="0">
                <a:solidFill>
                  <a:schemeClr val="tx1"/>
                </a:solidFill>
                <a:latin typeface="Arial" panose="020B0604020202020204" pitchFamily="34" charset="0"/>
                <a:ea typeface="ＭＳ Ｐゴシック" panose="020B0600070205080204" pitchFamily="50" charset="-128"/>
              </a:rPr>
              <a:t>2</a:t>
            </a:r>
            <a:r>
              <a:rPr lang="ja-JP" altLang="en-US" dirty="0">
                <a:solidFill>
                  <a:schemeClr val="tx1"/>
                </a:solidFill>
                <a:latin typeface="Arial" panose="020B0604020202020204" pitchFamily="34" charset="0"/>
                <a:ea typeface="ＭＳ Ｐゴシック" panose="020B0600070205080204" pitchFamily="50" charset="-128"/>
              </a:rPr>
              <a:t>）</a:t>
            </a:r>
            <a:endParaRPr lang="en-US" altLang="ja-JP" dirty="0">
              <a:latin typeface="Arial" panose="020B0604020202020204" pitchFamily="34" charset="0"/>
              <a:ea typeface="ＭＳ Ｐゴシック" panose="020B0600070205080204" pitchFamily="50" charset="-128"/>
            </a:endParaRPr>
          </a:p>
        </p:txBody>
      </p:sp>
      <p:sp>
        <p:nvSpPr>
          <p:cNvPr id="4" name="正方形/長方形 3">
            <a:extLst>
              <a:ext uri="{FF2B5EF4-FFF2-40B4-BE49-F238E27FC236}">
                <a16:creationId xmlns:a16="http://schemas.microsoft.com/office/drawing/2014/main" id="{F2C203C7-BC25-76FE-398E-4141F3091E76}"/>
              </a:ext>
            </a:extLst>
          </p:cNvPr>
          <p:cNvSpPr/>
          <p:nvPr/>
        </p:nvSpPr>
        <p:spPr bwMode="auto">
          <a:xfrm>
            <a:off x="7018020" y="186813"/>
            <a:ext cx="2472055"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】2.</a:t>
            </a:r>
            <a:r>
              <a:rPr lang="ja-JP" altLang="en-US" dirty="0"/>
              <a:t>市場性・成長性・競争優位性</a:t>
            </a:r>
            <a:endParaRPr kumimoji="1" lang="ja-JP" altLang="en-US" sz="1000" b="0" i="0" u="none" strike="noStrike" cap="none" normalizeH="0" baseline="0" dirty="0">
              <a:ln>
                <a:noFill/>
              </a:ln>
              <a:solidFill>
                <a:srgbClr val="000000"/>
              </a:solidFill>
              <a:effectLst/>
              <a:highlight>
                <a:srgbClr val="00FF00"/>
              </a:highlight>
              <a:latin typeface="Arial" charset="0"/>
              <a:ea typeface="ＭＳ Ｐゴシック" charset="-128"/>
            </a:endParaRPr>
          </a:p>
        </p:txBody>
      </p:sp>
      <p:sp>
        <p:nvSpPr>
          <p:cNvPr id="6" name="Rectangle 3">
            <a:extLst>
              <a:ext uri="{FF2B5EF4-FFF2-40B4-BE49-F238E27FC236}">
                <a16:creationId xmlns:a16="http://schemas.microsoft.com/office/drawing/2014/main" id="{8CD3E8EE-B223-B3A9-612F-C2C92244B993}"/>
              </a:ext>
            </a:extLst>
          </p:cNvPr>
          <p:cNvSpPr txBox="1">
            <a:spLocks noChangeArrowheads="1"/>
          </p:cNvSpPr>
          <p:nvPr/>
        </p:nvSpPr>
        <p:spPr bwMode="auto">
          <a:xfrm>
            <a:off x="419100" y="1188367"/>
            <a:ext cx="9064625" cy="644472"/>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sz="1200" kern="0" dirty="0">
                <a:solidFill>
                  <a:schemeClr val="tx1"/>
                </a:solidFill>
              </a:rPr>
              <a:t>本事業を通じて開発するロボットあるいはロボットサービスについて、</a:t>
            </a:r>
            <a:r>
              <a:rPr lang="en-US" altLang="ja-JP" sz="1200" kern="0" dirty="0">
                <a:solidFill>
                  <a:schemeClr val="tx1"/>
                </a:solidFill>
              </a:rPr>
              <a:t>【</a:t>
            </a:r>
            <a:r>
              <a:rPr lang="ja-JP" altLang="en-US" sz="1200" kern="0" dirty="0">
                <a:solidFill>
                  <a:schemeClr val="tx1"/>
                </a:solidFill>
              </a:rPr>
              <a:t>１</a:t>
            </a:r>
            <a:r>
              <a:rPr lang="en-US" altLang="ja-JP" sz="1200" kern="0" dirty="0">
                <a:solidFill>
                  <a:schemeClr val="tx1"/>
                </a:solidFill>
              </a:rPr>
              <a:t>】</a:t>
            </a:r>
            <a:r>
              <a:rPr lang="ja-JP" altLang="en-US" sz="1200" kern="0" dirty="0">
                <a:solidFill>
                  <a:schemeClr val="tx1"/>
                </a:solidFill>
              </a:rPr>
              <a:t>それらを導入することによる現場の業務内容・業務フローの変化、</a:t>
            </a:r>
            <a:br>
              <a:rPr lang="en-US" altLang="ja-JP" sz="1200" kern="0" dirty="0">
                <a:solidFill>
                  <a:schemeClr val="tx1"/>
                </a:solidFill>
              </a:rPr>
            </a:br>
            <a:r>
              <a:rPr lang="en-US" altLang="ja-JP" sz="1200" kern="0" dirty="0">
                <a:solidFill>
                  <a:schemeClr val="tx1"/>
                </a:solidFill>
              </a:rPr>
              <a:t>【</a:t>
            </a:r>
            <a:r>
              <a:rPr lang="ja-JP" altLang="en-US" sz="1200" kern="0" dirty="0">
                <a:solidFill>
                  <a:schemeClr val="tx1"/>
                </a:solidFill>
              </a:rPr>
              <a:t>２</a:t>
            </a:r>
            <a:r>
              <a:rPr lang="en-US" altLang="ja-JP" sz="1200" kern="0" dirty="0">
                <a:solidFill>
                  <a:schemeClr val="tx1"/>
                </a:solidFill>
              </a:rPr>
              <a:t>】</a:t>
            </a:r>
            <a:r>
              <a:rPr lang="ja-JP" altLang="en-US" sz="1200" kern="0" dirty="0">
                <a:solidFill>
                  <a:schemeClr val="tx1"/>
                </a:solidFill>
              </a:rPr>
              <a:t>期待される導入効果を</a:t>
            </a:r>
            <a:r>
              <a:rPr lang="ja-JP" altLang="en-US" sz="1200" b="1" u="sng" kern="0" dirty="0">
                <a:solidFill>
                  <a:schemeClr val="tx1"/>
                </a:solidFill>
              </a:rPr>
              <a:t>簡潔に記載してください</a:t>
            </a:r>
            <a:r>
              <a:rPr lang="ja-JP" altLang="en-US" sz="1200" kern="0" dirty="0">
                <a:solidFill>
                  <a:schemeClr val="tx1"/>
                </a:solidFill>
              </a:rPr>
              <a:t>。</a:t>
            </a:r>
            <a:endParaRPr lang="en-US" altLang="ja-JP" sz="1200" kern="0" dirty="0">
              <a:solidFill>
                <a:schemeClr val="tx1"/>
              </a:solidFill>
            </a:endParaRPr>
          </a:p>
          <a:p>
            <a:pPr marL="0" indent="0" eaLnBrk="1" hangingPunct="1">
              <a:spcBef>
                <a:spcPct val="0"/>
              </a:spcBef>
              <a:buClr>
                <a:srgbClr val="5A5A5A"/>
              </a:buClr>
              <a:buSzPct val="100000"/>
              <a:buFont typeface="Wingdings" pitchFamily="2" charset="2"/>
              <a:buNone/>
            </a:pPr>
            <a:endParaRPr lang="en-US" altLang="ja-JP" sz="1200" kern="0" dirty="0">
              <a:solidFill>
                <a:schemeClr val="tx1"/>
              </a:solidFill>
            </a:endParaRPr>
          </a:p>
        </p:txBody>
      </p:sp>
      <p:graphicFrame>
        <p:nvGraphicFramePr>
          <p:cNvPr id="7" name="表 6">
            <a:extLst>
              <a:ext uri="{FF2B5EF4-FFF2-40B4-BE49-F238E27FC236}">
                <a16:creationId xmlns:a16="http://schemas.microsoft.com/office/drawing/2014/main" id="{95707240-ECD0-5F6E-B045-996138E45B60}"/>
              </a:ext>
            </a:extLst>
          </p:cNvPr>
          <p:cNvGraphicFramePr>
            <a:graphicFrameLocks noGrp="1"/>
          </p:cNvGraphicFramePr>
          <p:nvPr>
            <p:extLst>
              <p:ext uri="{D42A27DB-BD31-4B8C-83A1-F6EECF244321}">
                <p14:modId xmlns:p14="http://schemas.microsoft.com/office/powerpoint/2010/main" val="2191844151"/>
              </p:ext>
            </p:extLst>
          </p:nvPr>
        </p:nvGraphicFramePr>
        <p:xfrm>
          <a:off x="419100" y="1735666"/>
          <a:ext cx="9070978" cy="1597014"/>
        </p:xfrm>
        <a:graphic>
          <a:graphicData uri="http://schemas.openxmlformats.org/drawingml/2006/table">
            <a:tbl>
              <a:tblPr firstRow="1" firstCol="1">
                <a:tableStyleId>{93296810-A885-4BE3-A3E7-6D5BEEA58F35}</a:tableStyleId>
              </a:tblPr>
              <a:tblGrid>
                <a:gridCol w="1892300">
                  <a:extLst>
                    <a:ext uri="{9D8B030D-6E8A-4147-A177-3AD203B41FA5}">
                      <a16:colId xmlns:a16="http://schemas.microsoft.com/office/drawing/2014/main" val="984065537"/>
                    </a:ext>
                  </a:extLst>
                </a:gridCol>
                <a:gridCol w="3589339">
                  <a:extLst>
                    <a:ext uri="{9D8B030D-6E8A-4147-A177-3AD203B41FA5}">
                      <a16:colId xmlns:a16="http://schemas.microsoft.com/office/drawing/2014/main" val="286833084"/>
                    </a:ext>
                  </a:extLst>
                </a:gridCol>
                <a:gridCol w="3589339">
                  <a:extLst>
                    <a:ext uri="{9D8B030D-6E8A-4147-A177-3AD203B41FA5}">
                      <a16:colId xmlns:a16="http://schemas.microsoft.com/office/drawing/2014/main" val="2579585086"/>
                    </a:ext>
                  </a:extLst>
                </a:gridCol>
              </a:tblGrid>
              <a:tr h="0">
                <a:tc>
                  <a:txBody>
                    <a:bodyPr/>
                    <a:lstStyle/>
                    <a:p>
                      <a:endParaRPr kumimoji="1" lang="ja-JP" altLang="en-US" sz="1200" dirty="0"/>
                    </a:p>
                  </a:txBody>
                  <a:tcPr/>
                </a:tc>
                <a:tc>
                  <a:txBody>
                    <a:bodyPr/>
                    <a:lstStyle/>
                    <a:p>
                      <a:pPr algn="ctr"/>
                      <a:r>
                        <a:rPr kumimoji="1" lang="en-US" altLang="ja-JP" sz="1200" dirty="0"/>
                        <a:t>Before</a:t>
                      </a:r>
                      <a:r>
                        <a:rPr kumimoji="1" lang="ja-JP" altLang="en-US" sz="1200" dirty="0"/>
                        <a:t>　（ロボット導入前）</a:t>
                      </a:r>
                    </a:p>
                  </a:txBody>
                  <a:tcPr/>
                </a:tc>
                <a:tc>
                  <a:txBody>
                    <a:bodyPr/>
                    <a:lstStyle/>
                    <a:p>
                      <a:pPr algn="ctr"/>
                      <a:r>
                        <a:rPr kumimoji="1" lang="en-US" altLang="ja-JP" sz="1200" dirty="0"/>
                        <a:t>After</a:t>
                      </a:r>
                      <a:r>
                        <a:rPr kumimoji="1" lang="ja-JP" altLang="en-US" sz="1200" dirty="0"/>
                        <a:t>　（ロボット導入後）</a:t>
                      </a:r>
                      <a:endParaRPr kumimoji="1" lang="en-US" altLang="ja-JP" sz="1200" dirty="0"/>
                    </a:p>
                  </a:txBody>
                  <a:tcPr/>
                </a:tc>
                <a:extLst>
                  <a:ext uri="{0D108BD9-81ED-4DB2-BD59-A6C34878D82A}">
                    <a16:rowId xmlns:a16="http://schemas.microsoft.com/office/drawing/2014/main" val="3349081830"/>
                  </a:ext>
                </a:extLst>
              </a:tr>
              <a:tr h="1322694">
                <a:tc>
                  <a:txBody>
                    <a:bodyPr/>
                    <a:lstStyle/>
                    <a:p>
                      <a:r>
                        <a:rPr kumimoji="1" lang="ja-JP" altLang="en-US" sz="1200" dirty="0"/>
                        <a:t>ターゲットユーザーの</a:t>
                      </a:r>
                      <a:endParaRPr kumimoji="1" lang="en-US" altLang="ja-JP" sz="1200" dirty="0"/>
                    </a:p>
                    <a:p>
                      <a:r>
                        <a:rPr kumimoji="1" lang="ja-JP" altLang="en-US" sz="1200" dirty="0"/>
                        <a:t>業務内容・フロー等の変化</a:t>
                      </a:r>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記入例：○○の業務には、①事前の○○の確認、②○○、③当日の○○、④事後的な○○の報告のタスクがある。現在、○○の有資格者○名が、○○の業務</a:t>
                      </a:r>
                      <a:r>
                        <a:rPr kumimoji="1" lang="en-US" altLang="ja-JP" sz="900" dirty="0">
                          <a:solidFill>
                            <a:srgbClr val="FF0000"/>
                          </a:solidFill>
                        </a:rPr>
                        <a:t>1</a:t>
                      </a:r>
                      <a:r>
                        <a:rPr kumimoji="1" lang="ja-JP" altLang="en-US" sz="900" dirty="0">
                          <a:solidFill>
                            <a:srgbClr val="FF0000"/>
                          </a:solidFill>
                        </a:rPr>
                        <a:t>件あたり○時間を費やしている。</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solidFill>
                          <a:schemeClr val="tx1"/>
                        </a:solidFill>
                      </a:endParaRPr>
                    </a:p>
                  </a:txBody>
                  <a:tcP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記入例：左記の業務フローのうち、○○の作業を効率化することで、○○の業務</a:t>
                      </a:r>
                      <a:r>
                        <a:rPr kumimoji="1" lang="en-US" altLang="ja-JP" sz="900" dirty="0">
                          <a:solidFill>
                            <a:srgbClr val="FF0000"/>
                          </a:solidFill>
                        </a:rPr>
                        <a:t>1</a:t>
                      </a:r>
                      <a:r>
                        <a:rPr kumimoji="1" lang="ja-JP" altLang="en-US" sz="900" dirty="0">
                          <a:solidFill>
                            <a:srgbClr val="FF0000"/>
                          </a:solidFill>
                        </a:rPr>
                        <a:t>件あたりの工数を○時間から○時間まで削減することができる。また、○○の有資格者が遠隔で○○をすることで、有資格者の工数も○割削減することができる。</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p>
                  </a:txBody>
                  <a:tcPr/>
                </a:tc>
                <a:extLst>
                  <a:ext uri="{0D108BD9-81ED-4DB2-BD59-A6C34878D82A}">
                    <a16:rowId xmlns:a16="http://schemas.microsoft.com/office/drawing/2014/main" val="1411445839"/>
                  </a:ext>
                </a:extLst>
              </a:tr>
            </a:tbl>
          </a:graphicData>
        </a:graphic>
      </p:graphicFrame>
      <p:graphicFrame>
        <p:nvGraphicFramePr>
          <p:cNvPr id="5" name="表 4">
            <a:extLst>
              <a:ext uri="{FF2B5EF4-FFF2-40B4-BE49-F238E27FC236}">
                <a16:creationId xmlns:a16="http://schemas.microsoft.com/office/drawing/2014/main" id="{52E19840-EC5B-7B00-F179-E03FB18FB37B}"/>
              </a:ext>
            </a:extLst>
          </p:cNvPr>
          <p:cNvGraphicFramePr>
            <a:graphicFrameLocks noGrp="1"/>
          </p:cNvGraphicFramePr>
          <p:nvPr>
            <p:extLst>
              <p:ext uri="{D42A27DB-BD31-4B8C-83A1-F6EECF244321}">
                <p14:modId xmlns:p14="http://schemas.microsoft.com/office/powerpoint/2010/main" val="2641828253"/>
              </p:ext>
            </p:extLst>
          </p:nvPr>
        </p:nvGraphicFramePr>
        <p:xfrm>
          <a:off x="419100" y="3679032"/>
          <a:ext cx="9070976" cy="2823368"/>
        </p:xfrm>
        <a:graphic>
          <a:graphicData uri="http://schemas.openxmlformats.org/drawingml/2006/table">
            <a:tbl>
              <a:tblPr firstCol="1">
                <a:tableStyleId>{93296810-A885-4BE3-A3E7-6D5BEEA58F35}</a:tableStyleId>
              </a:tblPr>
              <a:tblGrid>
                <a:gridCol w="1891482">
                  <a:extLst>
                    <a:ext uri="{9D8B030D-6E8A-4147-A177-3AD203B41FA5}">
                      <a16:colId xmlns:a16="http://schemas.microsoft.com/office/drawing/2014/main" val="3268738945"/>
                    </a:ext>
                  </a:extLst>
                </a:gridCol>
                <a:gridCol w="7179494">
                  <a:extLst>
                    <a:ext uri="{9D8B030D-6E8A-4147-A177-3AD203B41FA5}">
                      <a16:colId xmlns:a16="http://schemas.microsoft.com/office/drawing/2014/main" val="3302969295"/>
                    </a:ext>
                  </a:extLst>
                </a:gridCol>
              </a:tblGrid>
              <a:tr h="1453660">
                <a:tc>
                  <a:txBody>
                    <a:bodyPr/>
                    <a:lstStyle/>
                    <a:p>
                      <a:r>
                        <a:rPr kumimoji="1" lang="ja-JP" altLang="en-US" sz="1200" dirty="0"/>
                        <a:t>ロボットの導入により</a:t>
                      </a:r>
                      <a:endParaRPr kumimoji="1" lang="en-US" altLang="ja-JP" sz="1200" dirty="0"/>
                    </a:p>
                    <a:p>
                      <a:r>
                        <a:rPr kumimoji="1" lang="ja-JP" altLang="en-US" sz="1200" dirty="0"/>
                        <a:t>期待される効果</a:t>
                      </a:r>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先述の課題に対して、ターゲットに与える提供価値は「○○業務の省人化」「○○業務に係る負担感の軽減」である。現在、限られた現場スタッフにより人力で○○の業務を対応している現場の実態・課題に応えるためには、設定や操作が容易ですぐに現場で利用できるサービスであること、現場スタッフによる業務を代替し、身体的負荷の軽減にも寄与するロボットを活用したサービスであることが差異化のポイントになる。そのため、ロボットを活用した○○業務の効率化サービスが実現すれば、○○業界が抱える○○の課題の解決を図ることができる。</a:t>
                      </a:r>
                      <a:endParaRPr kumimoji="1" lang="en-US" altLang="ja-JP" sz="900" dirty="0">
                        <a:solidFill>
                          <a:srgbClr val="FF0000"/>
                        </a:solidFill>
                      </a:endParaRPr>
                    </a:p>
                    <a:p>
                      <a:pPr marL="171450" indent="-171450">
                        <a:buFont typeface="Wingdings" panose="05000000000000000000" pitchFamily="2" charset="2"/>
                        <a:buChar char="l"/>
                      </a:pPr>
                      <a:r>
                        <a:rPr kumimoji="1" lang="en-US" altLang="ja-JP" sz="1200" dirty="0">
                          <a:solidFill>
                            <a:schemeClr val="tx1"/>
                          </a:solidFill>
                        </a:rPr>
                        <a:t>XXXXXX</a:t>
                      </a:r>
                    </a:p>
                  </a:txBody>
                  <a:tcPr/>
                </a:tc>
                <a:extLst>
                  <a:ext uri="{0D108BD9-81ED-4DB2-BD59-A6C34878D82A}">
                    <a16:rowId xmlns:a16="http://schemas.microsoft.com/office/drawing/2014/main" val="1128858667"/>
                  </a:ext>
                </a:extLst>
              </a:tr>
              <a:tr h="684854">
                <a:tc>
                  <a:txBody>
                    <a:bodyPr/>
                    <a:lstStyle/>
                    <a:p>
                      <a:r>
                        <a:rPr kumimoji="1" lang="ja-JP" altLang="en-US" sz="1200" dirty="0"/>
                        <a:t>期待される効果を評価</a:t>
                      </a:r>
                      <a:br>
                        <a:rPr kumimoji="1" lang="en-US" altLang="ja-JP" sz="1200" dirty="0"/>
                      </a:br>
                      <a:r>
                        <a:rPr kumimoji="1" lang="ja-JP" altLang="en-US" sz="1200" dirty="0"/>
                        <a:t>する定量指標（</a:t>
                      </a:r>
                      <a:r>
                        <a:rPr kumimoji="1" lang="en-US" altLang="ja-JP" sz="1200" dirty="0"/>
                        <a:t>KPI</a:t>
                      </a:r>
                      <a:r>
                        <a:rPr kumimoji="1" lang="ja-JP" altLang="en-US" sz="1200" dirty="0"/>
                        <a:t>）</a:t>
                      </a:r>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記入例：○○業務の○○作業に従事する人工（時間</a:t>
                      </a:r>
                      <a:r>
                        <a:rPr kumimoji="1" lang="en-US" altLang="ja-JP" sz="900" dirty="0">
                          <a:solidFill>
                            <a:srgbClr val="FF0000"/>
                          </a:solidFill>
                        </a:rPr>
                        <a:t>×</a:t>
                      </a:r>
                      <a:r>
                        <a:rPr kumimoji="1" lang="ja-JP" altLang="en-US" sz="900" dirty="0">
                          <a:solidFill>
                            <a:srgbClr val="FF0000"/>
                          </a:solidFill>
                        </a:rPr>
                        <a:t>人）</a:t>
                      </a:r>
                      <a:endParaRPr kumimoji="1" lang="en-US" altLang="ja-JP" sz="900" dirty="0">
                        <a:solidFill>
                          <a:srgbClr val="FF0000"/>
                        </a:solidFill>
                      </a:endParaRPr>
                    </a:p>
                    <a:p>
                      <a:pPr marL="171450" indent="-171450">
                        <a:buFont typeface="Wingdings" panose="05000000000000000000" pitchFamily="2" charset="2"/>
                        <a:buChar char="l"/>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1078838485"/>
                  </a:ext>
                </a:extLst>
              </a:tr>
              <a:tr h="684854">
                <a:tc>
                  <a:txBody>
                    <a:bodyPr/>
                    <a:lstStyle/>
                    <a:p>
                      <a:r>
                        <a:rPr kumimoji="1" lang="ja-JP" altLang="en-US" sz="1200" dirty="0"/>
                        <a:t>ロボット導入により</a:t>
                      </a:r>
                      <a:endParaRPr kumimoji="1" lang="en-US" altLang="ja-JP" sz="1200" dirty="0"/>
                    </a:p>
                    <a:p>
                      <a:r>
                        <a:rPr kumimoji="1" lang="ja-JP" altLang="en-US" sz="1200" dirty="0"/>
                        <a:t>期待される効果水準</a:t>
                      </a:r>
                      <a:endParaRPr kumimoji="1" lang="en-US" altLang="ja-JP" sz="1200" dirty="0"/>
                    </a:p>
                    <a:p>
                      <a:r>
                        <a:rPr kumimoji="1" lang="ja-JP" altLang="en-US" sz="900" dirty="0"/>
                        <a:t>（上記指標で記載してください）</a:t>
                      </a:r>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記入例：○○業務の○○作業に従事する人工（時間</a:t>
                      </a:r>
                      <a:r>
                        <a:rPr kumimoji="1" lang="en-US" altLang="ja-JP" sz="900" dirty="0">
                          <a:solidFill>
                            <a:srgbClr val="FF0000"/>
                          </a:solidFill>
                        </a:rPr>
                        <a:t>×</a:t>
                      </a:r>
                      <a:r>
                        <a:rPr kumimoji="1" lang="ja-JP" altLang="en-US" sz="900" dirty="0">
                          <a:solidFill>
                            <a:srgbClr val="FF0000"/>
                          </a:solidFill>
                        </a:rPr>
                        <a:t>人）の○割削減</a:t>
                      </a:r>
                      <a:endParaRPr kumimoji="1" lang="en-US" altLang="ja-JP" sz="900" dirty="0">
                        <a:solidFill>
                          <a:srgbClr val="FF0000"/>
                        </a:solidFill>
                      </a:endParaRPr>
                    </a:p>
                    <a:p>
                      <a:pPr marL="171450" indent="-171450">
                        <a:buFont typeface="Wingdings" panose="05000000000000000000" pitchFamily="2" charset="2"/>
                        <a:buChar char="l"/>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3889971773"/>
                  </a:ext>
                </a:extLst>
              </a:tr>
            </a:tbl>
          </a:graphicData>
        </a:graphic>
      </p:graphicFrame>
    </p:spTree>
    <p:extLst>
      <p:ext uri="{BB962C8B-B14F-4D97-AF65-F5344CB8AC3E}">
        <p14:creationId xmlns:p14="http://schemas.microsoft.com/office/powerpoint/2010/main" val="2076602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latin typeface="Arial" panose="020B0604020202020204" pitchFamily="34" charset="0"/>
                <a:ea typeface="ＭＳ Ｐゴシック" panose="020B0600070205080204" pitchFamily="50" charset="-128"/>
              </a:rPr>
              <a:t>2-2</a:t>
            </a:r>
            <a:r>
              <a:rPr lang="ja-JP" altLang="en-US" dirty="0">
                <a:latin typeface="Arial" panose="020B0604020202020204" pitchFamily="34" charset="0"/>
                <a:ea typeface="ＭＳ Ｐゴシック" panose="020B0600070205080204" pitchFamily="50" charset="-128"/>
              </a:rPr>
              <a:t>：</a:t>
            </a:r>
            <a:r>
              <a:rPr lang="ja-JP" altLang="en-US" dirty="0">
                <a:solidFill>
                  <a:schemeClr val="tx1"/>
                </a:solidFill>
                <a:latin typeface="Arial" panose="020B0604020202020204" pitchFamily="34" charset="0"/>
                <a:ea typeface="ＭＳ Ｐゴシック" panose="020B0600070205080204" pitchFamily="50" charset="-128"/>
              </a:rPr>
              <a:t>事業の市場規模、市場開拓の戦略（</a:t>
            </a:r>
            <a:r>
              <a:rPr lang="en-US" altLang="ja-JP" dirty="0">
                <a:solidFill>
                  <a:schemeClr val="tx1"/>
                </a:solidFill>
                <a:latin typeface="Arial" panose="020B0604020202020204" pitchFamily="34" charset="0"/>
                <a:ea typeface="ＭＳ Ｐゴシック" panose="020B0600070205080204" pitchFamily="50" charset="-128"/>
              </a:rPr>
              <a:t>1</a:t>
            </a:r>
            <a:r>
              <a:rPr lang="ja-JP" altLang="en-US" dirty="0">
                <a:solidFill>
                  <a:schemeClr val="tx1"/>
                </a:solidFill>
                <a:latin typeface="Arial" panose="020B0604020202020204" pitchFamily="34" charset="0"/>
                <a:ea typeface="ＭＳ Ｐゴシック" panose="020B0600070205080204" pitchFamily="50" charset="-128"/>
              </a:rPr>
              <a:t>）</a:t>
            </a:r>
            <a:endParaRPr lang="en-US" altLang="ja-JP" dirty="0">
              <a:latin typeface="Arial" panose="020B0604020202020204" pitchFamily="34" charset="0"/>
              <a:ea typeface="ＭＳ Ｐゴシック" panose="020B0600070205080204" pitchFamily="50" charset="-128"/>
            </a:endParaRPr>
          </a:p>
        </p:txBody>
      </p:sp>
      <p:sp>
        <p:nvSpPr>
          <p:cNvPr id="2" name="Rectangle 3">
            <a:extLst>
              <a:ext uri="{FF2B5EF4-FFF2-40B4-BE49-F238E27FC236}">
                <a16:creationId xmlns:a16="http://schemas.microsoft.com/office/drawing/2014/main" id="{575AC003-D540-C86B-430C-0795BE7A09A4}"/>
              </a:ext>
            </a:extLst>
          </p:cNvPr>
          <p:cNvSpPr txBox="1">
            <a:spLocks noChangeArrowheads="1"/>
          </p:cNvSpPr>
          <p:nvPr/>
        </p:nvSpPr>
        <p:spPr bwMode="auto">
          <a:xfrm>
            <a:off x="419100" y="1197577"/>
            <a:ext cx="9187016" cy="644472"/>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本事業を通じて開発するロボットあるいはロボットサービスを中核とした貴社ビジネス</a:t>
            </a:r>
            <a:r>
              <a:rPr lang="ja-JP" altLang="en-US" sz="1200" kern="0" dirty="0">
                <a:solidFill>
                  <a:schemeClr val="tx1"/>
                </a:solidFill>
                <a:latin typeface="Arial" panose="020B0604020202020204" pitchFamily="34" charset="0"/>
                <a:ea typeface="ＭＳ Ｐゴシック" panose="020B0600070205080204" pitchFamily="50" charset="-128"/>
              </a:rPr>
              <a:t>の</a:t>
            </a:r>
            <a:r>
              <a:rPr lang="en-US" altLang="ja-JP" sz="1200" kern="0" dirty="0">
                <a:solidFill>
                  <a:schemeClr val="tx1"/>
                </a:solidFill>
              </a:rPr>
              <a:t>【</a:t>
            </a:r>
            <a:r>
              <a:rPr lang="ja-JP" altLang="en-US" sz="1200" kern="0" dirty="0">
                <a:solidFill>
                  <a:schemeClr val="tx1"/>
                </a:solidFill>
              </a:rPr>
              <a:t>１</a:t>
            </a:r>
            <a:r>
              <a:rPr lang="en-US" altLang="ja-JP" sz="1200" kern="0" dirty="0">
                <a:solidFill>
                  <a:schemeClr val="tx1"/>
                </a:solidFill>
              </a:rPr>
              <a:t>】</a:t>
            </a:r>
            <a:r>
              <a:rPr lang="ja-JP" altLang="en-US" sz="1200" kern="0" dirty="0">
                <a:solidFill>
                  <a:schemeClr val="tx1"/>
                </a:solidFill>
                <a:latin typeface="Arial" panose="020B0604020202020204" pitchFamily="34" charset="0"/>
                <a:ea typeface="ＭＳ Ｐゴシック" panose="020B0600070205080204" pitchFamily="50" charset="-128"/>
              </a:rPr>
              <a:t>ターゲット市場の規模・成長性、</a:t>
            </a:r>
            <a:r>
              <a:rPr lang="en-US" altLang="ja-JP" sz="1200" kern="0" dirty="0">
                <a:solidFill>
                  <a:schemeClr val="tx1"/>
                </a:solidFill>
              </a:rPr>
              <a:t> 【</a:t>
            </a:r>
            <a:r>
              <a:rPr lang="ja-JP" altLang="en-US" sz="1200" kern="0" dirty="0">
                <a:solidFill>
                  <a:schemeClr val="tx1"/>
                </a:solidFill>
              </a:rPr>
              <a:t>２</a:t>
            </a:r>
            <a:r>
              <a:rPr lang="en-US" altLang="ja-JP" sz="1200" kern="0" dirty="0">
                <a:solidFill>
                  <a:schemeClr val="tx1"/>
                </a:solidFill>
              </a:rPr>
              <a:t>】</a:t>
            </a:r>
            <a:r>
              <a:rPr lang="ja-JP" altLang="en-US" sz="1200" kern="0" dirty="0">
                <a:solidFill>
                  <a:schemeClr val="tx1"/>
                </a:solidFill>
              </a:rPr>
              <a:t>市場シェアの獲得の方策</a:t>
            </a:r>
            <a:r>
              <a:rPr lang="ja-JP" altLang="en-US" sz="1200" kern="0" dirty="0">
                <a:solidFill>
                  <a:schemeClr val="tx1"/>
                </a:solidFill>
                <a:latin typeface="Arial" panose="020B0604020202020204" pitchFamily="34" charset="0"/>
                <a:ea typeface="ＭＳ Ｐゴシック" panose="020B0600070205080204" pitchFamily="50" charset="-128"/>
              </a:rPr>
              <a:t>について</a:t>
            </a:r>
            <a:r>
              <a:rPr lang="ja-JP" altLang="en-US" sz="1200" b="1" u="sng" kern="0" dirty="0">
                <a:solidFill>
                  <a:schemeClr val="tx1"/>
                </a:solidFill>
              </a:rPr>
              <a:t>簡潔に記載してください</a:t>
            </a:r>
            <a:r>
              <a:rPr lang="ja-JP" altLang="en-US" sz="1200" kern="0" dirty="0">
                <a:solidFill>
                  <a:schemeClr val="tx1"/>
                </a:solidFill>
              </a:rPr>
              <a:t>。</a:t>
            </a:r>
            <a:endParaRPr lang="en-US" altLang="ja-JP" sz="1200" kern="0" dirty="0">
              <a:solidFill>
                <a:schemeClr val="tx1"/>
              </a:solidFill>
            </a:endParaRPr>
          </a:p>
          <a:p>
            <a:pPr marL="0" indent="0" eaLnBrk="1" hangingPunct="1">
              <a:spcBef>
                <a:spcPct val="0"/>
              </a:spcBef>
              <a:buClr>
                <a:srgbClr val="5A5A5A"/>
              </a:buClr>
              <a:buSzPct val="100000"/>
              <a:buNone/>
            </a:pP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sp>
        <p:nvSpPr>
          <p:cNvPr id="6" name="正方形/長方形 5">
            <a:extLst>
              <a:ext uri="{FF2B5EF4-FFF2-40B4-BE49-F238E27FC236}">
                <a16:creationId xmlns:a16="http://schemas.microsoft.com/office/drawing/2014/main" id="{D6B74BFE-352F-0540-302E-1EC824B962D0}"/>
              </a:ext>
            </a:extLst>
          </p:cNvPr>
          <p:cNvSpPr/>
          <p:nvPr/>
        </p:nvSpPr>
        <p:spPr bwMode="auto">
          <a:xfrm>
            <a:off x="419100" y="3784600"/>
            <a:ext cx="4292600" cy="266695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ja-JP" altLang="en-US" sz="1200" dirty="0">
                <a:solidFill>
                  <a:srgbClr val="FF0000"/>
                </a:solidFill>
              </a:rPr>
              <a:t>市場規模やターゲットユーザーの</a:t>
            </a:r>
            <a:endParaRPr lang="en-US" altLang="ja-JP" sz="1200" dirty="0">
              <a:solidFill>
                <a:srgbClr val="FF0000"/>
              </a:solidFill>
            </a:endParaRPr>
          </a:p>
          <a:p>
            <a:r>
              <a:rPr lang="ja-JP" altLang="en-US" sz="1200" dirty="0">
                <a:solidFill>
                  <a:srgbClr val="FF0000"/>
                </a:solidFill>
              </a:rPr>
              <a:t>今後の推移・見通しについて</a:t>
            </a:r>
            <a:endParaRPr lang="en-US" altLang="ja-JP" sz="1200" dirty="0">
              <a:solidFill>
                <a:srgbClr val="FF0000"/>
              </a:solidFill>
            </a:endParaRPr>
          </a:p>
          <a:p>
            <a:r>
              <a:rPr lang="ja-JP" altLang="en-US" sz="1200" dirty="0">
                <a:solidFill>
                  <a:srgbClr val="FF0000"/>
                </a:solidFill>
              </a:rPr>
              <a:t>分かりやすく図示してください。</a:t>
            </a:r>
            <a:endParaRPr kumimoji="1" lang="ja-JP" altLang="en-US" sz="1200" b="0" i="0" u="none" strike="noStrike" cap="none" normalizeH="0" baseline="0" dirty="0">
              <a:ln>
                <a:noFill/>
              </a:ln>
              <a:solidFill>
                <a:srgbClr val="FF0000"/>
              </a:solidFill>
              <a:effectLst/>
              <a:latin typeface="Arial" charset="0"/>
              <a:ea typeface="ＭＳ Ｐゴシック" charset="-128"/>
            </a:endParaRPr>
          </a:p>
        </p:txBody>
      </p:sp>
      <p:sp>
        <p:nvSpPr>
          <p:cNvPr id="9" name="正方形/長方形 8">
            <a:extLst>
              <a:ext uri="{FF2B5EF4-FFF2-40B4-BE49-F238E27FC236}">
                <a16:creationId xmlns:a16="http://schemas.microsoft.com/office/drawing/2014/main" id="{72EBF3F8-2B38-F40F-9EE9-864E2EA0F9CA}"/>
              </a:ext>
            </a:extLst>
          </p:cNvPr>
          <p:cNvSpPr/>
          <p:nvPr/>
        </p:nvSpPr>
        <p:spPr bwMode="auto">
          <a:xfrm>
            <a:off x="5175250" y="3784600"/>
            <a:ext cx="4292600" cy="266695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dirty="0">
                <a:solidFill>
                  <a:srgbClr val="FF0000"/>
                </a:solidFill>
              </a:rPr>
              <a:t>市場シェアの獲得の方策</a:t>
            </a:r>
            <a:r>
              <a:rPr kumimoji="1" lang="ja-JP" altLang="en-US" sz="1200" b="0" i="0" u="none" strike="noStrike" cap="none" normalizeH="0" baseline="0" dirty="0">
                <a:ln>
                  <a:noFill/>
                </a:ln>
                <a:solidFill>
                  <a:srgbClr val="FF0000"/>
                </a:solidFill>
                <a:effectLst/>
                <a:latin typeface="Arial" charset="0"/>
                <a:ea typeface="ＭＳ Ｐゴシック" charset="-128"/>
              </a:rPr>
              <a:t>について</a:t>
            </a:r>
            <a:endParaRPr kumimoji="1" lang="en-US" altLang="ja-JP" sz="1200" b="0" i="0" u="none" strike="noStrike" cap="none" normalizeH="0" baseline="0" dirty="0">
              <a:ln>
                <a:noFill/>
              </a:ln>
              <a:solidFill>
                <a:srgbClr val="FF0000"/>
              </a:solidFill>
              <a:effectLst/>
              <a:latin typeface="Arial" charset="0"/>
              <a:ea typeface="ＭＳ Ｐゴシック" charset="-128"/>
            </a:endParaRPr>
          </a:p>
          <a:p>
            <a:r>
              <a:rPr kumimoji="1" lang="ja-JP" altLang="en-US" sz="1200" b="0" i="0" u="none" strike="noStrike" cap="none" normalizeH="0" baseline="0" dirty="0">
                <a:ln>
                  <a:noFill/>
                </a:ln>
                <a:solidFill>
                  <a:srgbClr val="FF0000"/>
                </a:solidFill>
                <a:effectLst/>
                <a:latin typeface="Arial" charset="0"/>
                <a:ea typeface="ＭＳ Ｐゴシック" charset="-128"/>
              </a:rPr>
              <a:t>分かりやすく図示してください。</a:t>
            </a:r>
          </a:p>
        </p:txBody>
      </p:sp>
      <p:sp>
        <p:nvSpPr>
          <p:cNvPr id="5" name="正方形/長方形 4">
            <a:extLst>
              <a:ext uri="{FF2B5EF4-FFF2-40B4-BE49-F238E27FC236}">
                <a16:creationId xmlns:a16="http://schemas.microsoft.com/office/drawing/2014/main" id="{B90B1293-51EC-2C4D-3B76-64720FF4879A}"/>
              </a:ext>
            </a:extLst>
          </p:cNvPr>
          <p:cNvSpPr/>
          <p:nvPr/>
        </p:nvSpPr>
        <p:spPr bwMode="auto">
          <a:xfrm>
            <a:off x="7018020" y="186813"/>
            <a:ext cx="2472055"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】2.</a:t>
            </a:r>
            <a:r>
              <a:rPr lang="ja-JP" altLang="en-US" dirty="0"/>
              <a:t>市場性・成長性・競争優位性</a:t>
            </a:r>
            <a:endParaRPr kumimoji="1" lang="ja-JP" altLang="en-US" sz="1000" b="0" i="0" u="none" strike="noStrike" cap="none" normalizeH="0" baseline="0" dirty="0">
              <a:ln>
                <a:noFill/>
              </a:ln>
              <a:solidFill>
                <a:srgbClr val="000000"/>
              </a:solidFill>
              <a:effectLst/>
              <a:highlight>
                <a:srgbClr val="00FF00"/>
              </a:highlight>
              <a:latin typeface="Arial" charset="0"/>
              <a:ea typeface="ＭＳ Ｐゴシック" charset="-128"/>
            </a:endParaRPr>
          </a:p>
        </p:txBody>
      </p:sp>
      <p:graphicFrame>
        <p:nvGraphicFramePr>
          <p:cNvPr id="7" name="表 6">
            <a:extLst>
              <a:ext uri="{FF2B5EF4-FFF2-40B4-BE49-F238E27FC236}">
                <a16:creationId xmlns:a16="http://schemas.microsoft.com/office/drawing/2014/main" id="{B757E8BD-D3ED-0B14-CB4A-04D785D2BFCF}"/>
              </a:ext>
            </a:extLst>
          </p:cNvPr>
          <p:cNvGraphicFramePr>
            <a:graphicFrameLocks noGrp="1"/>
          </p:cNvGraphicFramePr>
          <p:nvPr>
            <p:extLst>
              <p:ext uri="{D42A27DB-BD31-4B8C-83A1-F6EECF244321}">
                <p14:modId xmlns:p14="http://schemas.microsoft.com/office/powerpoint/2010/main" val="3148894522"/>
              </p:ext>
            </p:extLst>
          </p:nvPr>
        </p:nvGraphicFramePr>
        <p:xfrm>
          <a:off x="419099" y="1715552"/>
          <a:ext cx="9070976" cy="1878548"/>
        </p:xfrm>
        <a:graphic>
          <a:graphicData uri="http://schemas.openxmlformats.org/drawingml/2006/table">
            <a:tbl>
              <a:tblPr firstCol="1">
                <a:tableStyleId>{93296810-A885-4BE3-A3E7-6D5BEEA58F35}</a:tableStyleId>
              </a:tblPr>
              <a:tblGrid>
                <a:gridCol w="1891482">
                  <a:extLst>
                    <a:ext uri="{9D8B030D-6E8A-4147-A177-3AD203B41FA5}">
                      <a16:colId xmlns:a16="http://schemas.microsoft.com/office/drawing/2014/main" val="444716480"/>
                    </a:ext>
                  </a:extLst>
                </a:gridCol>
                <a:gridCol w="7179494">
                  <a:extLst>
                    <a:ext uri="{9D8B030D-6E8A-4147-A177-3AD203B41FA5}">
                      <a16:colId xmlns:a16="http://schemas.microsoft.com/office/drawing/2014/main" val="4016088005"/>
                    </a:ext>
                  </a:extLst>
                </a:gridCol>
              </a:tblGrid>
              <a:tr h="939274">
                <a:tc>
                  <a:txBody>
                    <a:bodyPr/>
                    <a:lstStyle/>
                    <a:p>
                      <a:r>
                        <a:rPr kumimoji="1" lang="ja-JP" altLang="en-US" sz="1200" dirty="0"/>
                        <a:t>ターゲット市場の規模、</a:t>
                      </a:r>
                      <a:endParaRPr kumimoji="1" lang="en-US" altLang="ja-JP" sz="1200" dirty="0"/>
                    </a:p>
                    <a:p>
                      <a:r>
                        <a:rPr kumimoji="1" lang="ja-JP" altLang="en-US" sz="1200" dirty="0"/>
                        <a:t>成長性</a:t>
                      </a:r>
                      <a:endParaRPr kumimoji="1" lang="en-US" altLang="ja-JP" sz="1200" dirty="0"/>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記入例：○○業界向け</a:t>
                      </a:r>
                      <a:r>
                        <a:rPr kumimoji="1" lang="en-US" altLang="ja-JP" sz="900" dirty="0">
                          <a:solidFill>
                            <a:srgbClr val="FF0000"/>
                          </a:solidFill>
                        </a:rPr>
                        <a:t>DX</a:t>
                      </a:r>
                      <a:r>
                        <a:rPr kumimoji="1" lang="ja-JP" altLang="en-US" sz="900" dirty="0">
                          <a:solidFill>
                            <a:srgbClr val="FF0000"/>
                          </a:solidFill>
                        </a:rPr>
                        <a:t>ソリューションは、日本国内で○○億円の市場規模となっている。○○によると、今後○○市場は○○を要因として年間○○</a:t>
                      </a:r>
                      <a:r>
                        <a:rPr kumimoji="1" lang="en-US" altLang="ja-JP" sz="900" dirty="0">
                          <a:solidFill>
                            <a:srgbClr val="FF0000"/>
                          </a:solidFill>
                        </a:rPr>
                        <a:t>%</a:t>
                      </a:r>
                      <a:r>
                        <a:rPr kumimoji="1" lang="ja-JP" altLang="en-US" sz="900" dirty="0">
                          <a:solidFill>
                            <a:srgbClr val="FF0000"/>
                          </a:solidFill>
                        </a:rPr>
                        <a:t>の成長率で拡大していくことが予測されており、○○年には市場規模○○億円になると見込まれている。</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3045517905"/>
                  </a:ext>
                </a:extLst>
              </a:tr>
              <a:tr h="939274">
                <a:tc>
                  <a:txBody>
                    <a:bodyPr/>
                    <a:lstStyle/>
                    <a:p>
                      <a:r>
                        <a:rPr kumimoji="1" lang="ja-JP" altLang="en-US" sz="1200" dirty="0"/>
                        <a:t>市場シェアの獲得の方策</a:t>
                      </a:r>
                      <a:endParaRPr kumimoji="1" lang="en-US" altLang="ja-JP" sz="1200" dirty="0"/>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当社サービスは○○業界向け○○市場の中で、○○という特性を活かしながら、○○というポジショニングを目指している。上記の将来像の実現にあたり、○○の観点から差異化を図り、○○に取り組むことを通じて、○○年時点で○○億円規模の○○市場において、○○</a:t>
                      </a:r>
                      <a:r>
                        <a:rPr kumimoji="1" lang="en-US" altLang="ja-JP" sz="900" dirty="0">
                          <a:solidFill>
                            <a:srgbClr val="FF0000"/>
                          </a:solidFill>
                        </a:rPr>
                        <a:t>%</a:t>
                      </a:r>
                      <a:r>
                        <a:rPr kumimoji="1" lang="ja-JP" altLang="en-US" sz="900" dirty="0">
                          <a:solidFill>
                            <a:srgbClr val="FF0000"/>
                          </a:solidFill>
                        </a:rPr>
                        <a:t>のシェアを獲得する。</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3581228986"/>
                  </a:ext>
                </a:extLst>
              </a:tr>
            </a:tbl>
          </a:graphicData>
        </a:graphic>
      </p:graphicFrame>
    </p:spTree>
    <p:extLst>
      <p:ext uri="{BB962C8B-B14F-4D97-AF65-F5344CB8AC3E}">
        <p14:creationId xmlns:p14="http://schemas.microsoft.com/office/powerpoint/2010/main" val="7912317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7E747-8F49-4A39-7677-679FAC3EC866}"/>
            </a:ext>
          </a:extLst>
        </p:cNvPr>
        <p:cNvGrpSpPr/>
        <p:nvPr/>
      </p:nvGrpSpPr>
      <p:grpSpPr>
        <a:xfrm>
          <a:off x="0" y="0"/>
          <a:ext cx="0" cy="0"/>
          <a:chOff x="0" y="0"/>
          <a:chExt cx="0" cy="0"/>
        </a:xfrm>
      </p:grpSpPr>
      <p:sp>
        <p:nvSpPr>
          <p:cNvPr id="9219" name="Rectangle 2">
            <a:extLst>
              <a:ext uri="{FF2B5EF4-FFF2-40B4-BE49-F238E27FC236}">
                <a16:creationId xmlns:a16="http://schemas.microsoft.com/office/drawing/2014/main" id="{F787E465-C0E7-6624-B151-72BF44A142CB}"/>
              </a:ext>
            </a:extLst>
          </p:cNvPr>
          <p:cNvSpPr>
            <a:spLocks noGrp="1" noChangeArrowheads="1"/>
          </p:cNvSpPr>
          <p:nvPr>
            <p:ph type="title"/>
          </p:nvPr>
        </p:nvSpPr>
        <p:spPr>
          <a:xfrm>
            <a:off x="406400" y="662087"/>
            <a:ext cx="9061450" cy="307777"/>
          </a:xfrm>
        </p:spPr>
        <p:txBody>
          <a:bodyPr>
            <a:spAutoFit/>
          </a:bodyPr>
          <a:lstStyle/>
          <a:p>
            <a:pPr eaLnBrk="1" hangingPunct="1"/>
            <a:r>
              <a:rPr lang="en-US" altLang="ja-JP" dirty="0">
                <a:latin typeface="Arial" panose="020B0604020202020204" pitchFamily="34" charset="0"/>
                <a:ea typeface="ＭＳ Ｐゴシック" panose="020B0600070205080204" pitchFamily="50" charset="-128"/>
              </a:rPr>
              <a:t>2-2</a:t>
            </a:r>
            <a:r>
              <a:rPr lang="ja-JP" altLang="en-US" dirty="0">
                <a:latin typeface="Arial" panose="020B0604020202020204" pitchFamily="34" charset="0"/>
                <a:ea typeface="ＭＳ Ｐゴシック" panose="020B0600070205080204" pitchFamily="50" charset="-128"/>
              </a:rPr>
              <a:t>：</a:t>
            </a:r>
            <a:r>
              <a:rPr lang="ja-JP" altLang="en-US" dirty="0">
                <a:solidFill>
                  <a:schemeClr val="tx1"/>
                </a:solidFill>
                <a:latin typeface="Arial" panose="020B0604020202020204" pitchFamily="34" charset="0"/>
                <a:ea typeface="ＭＳ Ｐゴシック" panose="020B0600070205080204" pitchFamily="50" charset="-128"/>
              </a:rPr>
              <a:t>事業の市場規模、市場開拓の戦略（</a:t>
            </a:r>
            <a:r>
              <a:rPr lang="en-US" altLang="ja-JP" dirty="0">
                <a:solidFill>
                  <a:schemeClr val="tx1"/>
                </a:solidFill>
                <a:latin typeface="Arial" panose="020B0604020202020204" pitchFamily="34" charset="0"/>
                <a:ea typeface="ＭＳ Ｐゴシック" panose="020B0600070205080204" pitchFamily="50" charset="-128"/>
              </a:rPr>
              <a:t>2</a:t>
            </a:r>
            <a:r>
              <a:rPr lang="ja-JP" altLang="en-US" dirty="0">
                <a:solidFill>
                  <a:schemeClr val="tx1"/>
                </a:solidFill>
                <a:latin typeface="Arial" panose="020B0604020202020204" pitchFamily="34" charset="0"/>
                <a:ea typeface="ＭＳ Ｐゴシック" panose="020B0600070205080204" pitchFamily="50" charset="-128"/>
              </a:rPr>
              <a:t>）</a:t>
            </a:r>
            <a:endParaRPr lang="en-US" altLang="ja-JP" dirty="0">
              <a:latin typeface="Arial" panose="020B0604020202020204" pitchFamily="34" charset="0"/>
              <a:ea typeface="ＭＳ Ｐゴシック" panose="020B0600070205080204" pitchFamily="50" charset="-128"/>
            </a:endParaRPr>
          </a:p>
        </p:txBody>
      </p:sp>
      <p:sp>
        <p:nvSpPr>
          <p:cNvPr id="2" name="Rectangle 3">
            <a:extLst>
              <a:ext uri="{FF2B5EF4-FFF2-40B4-BE49-F238E27FC236}">
                <a16:creationId xmlns:a16="http://schemas.microsoft.com/office/drawing/2014/main" id="{3BE1029A-BACC-7E56-0321-B260785E3995}"/>
              </a:ext>
            </a:extLst>
          </p:cNvPr>
          <p:cNvSpPr txBox="1">
            <a:spLocks noChangeArrowheads="1"/>
          </p:cNvSpPr>
          <p:nvPr/>
        </p:nvSpPr>
        <p:spPr bwMode="auto">
          <a:xfrm>
            <a:off x="419100" y="1197577"/>
            <a:ext cx="9187016"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tabLst>
                <a:tab pos="7080250" algn="l"/>
              </a:tabLst>
            </a:pPr>
            <a:r>
              <a:rPr lang="ja-JP" altLang="en-US" sz="1200" kern="0" dirty="0">
                <a:solidFill>
                  <a:schemeClr val="tx1"/>
                </a:solidFill>
              </a:rPr>
              <a:t>本事業を通じて開発するロボットあるいはロボットサービスを中核とした貴社ビジネス</a:t>
            </a:r>
            <a:r>
              <a:rPr lang="ja-JP" altLang="en-US" sz="1200" kern="0" dirty="0">
                <a:solidFill>
                  <a:schemeClr val="tx1"/>
                </a:solidFill>
                <a:latin typeface="Arial" panose="020B0604020202020204" pitchFamily="34" charset="0"/>
                <a:ea typeface="ＭＳ Ｐゴシック" panose="020B0600070205080204" pitchFamily="50" charset="-128"/>
              </a:rPr>
              <a:t>の「</a:t>
            </a:r>
            <a:r>
              <a:rPr lang="ja-JP" altLang="en-US" sz="1200" kern="0" dirty="0">
                <a:solidFill>
                  <a:schemeClr val="tx1"/>
                </a:solidFill>
              </a:rPr>
              <a:t>競争優位性」</a:t>
            </a:r>
            <a:r>
              <a:rPr lang="ja-JP" altLang="en-US" sz="1200" kern="0" dirty="0">
                <a:solidFill>
                  <a:schemeClr val="tx1"/>
                </a:solidFill>
                <a:latin typeface="Arial" panose="020B0604020202020204" pitchFamily="34" charset="0"/>
                <a:ea typeface="ＭＳ Ｐゴシック" panose="020B0600070205080204" pitchFamily="50" charset="-128"/>
              </a:rPr>
              <a:t>について、</a:t>
            </a:r>
            <a:r>
              <a:rPr lang="ja-JP" altLang="en-US" sz="1200" b="1" u="sng" kern="0" dirty="0">
                <a:solidFill>
                  <a:schemeClr val="tx1"/>
                </a:solidFill>
              </a:rPr>
              <a:t>簡潔に記載してください</a:t>
            </a:r>
            <a:r>
              <a:rPr lang="ja-JP" altLang="en-US" sz="1200" kern="0" dirty="0">
                <a:solidFill>
                  <a:schemeClr val="tx1"/>
                </a:solidFill>
              </a:rPr>
              <a:t>。</a:t>
            </a:r>
            <a:endParaRPr lang="en-US" altLang="ja-JP" sz="1200" kern="0" dirty="0">
              <a:solidFill>
                <a:schemeClr val="tx1"/>
              </a:solidFill>
            </a:endParaRPr>
          </a:p>
        </p:txBody>
      </p:sp>
      <p:sp>
        <p:nvSpPr>
          <p:cNvPr id="5" name="正方形/長方形 4">
            <a:extLst>
              <a:ext uri="{FF2B5EF4-FFF2-40B4-BE49-F238E27FC236}">
                <a16:creationId xmlns:a16="http://schemas.microsoft.com/office/drawing/2014/main" id="{6B3FFFCA-D316-7CD1-DEF9-C8A5C220F19F}"/>
              </a:ext>
            </a:extLst>
          </p:cNvPr>
          <p:cNvSpPr/>
          <p:nvPr/>
        </p:nvSpPr>
        <p:spPr bwMode="auto">
          <a:xfrm>
            <a:off x="7018020" y="186813"/>
            <a:ext cx="2472055"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】2.</a:t>
            </a:r>
            <a:r>
              <a:rPr lang="ja-JP" altLang="en-US" dirty="0"/>
              <a:t>市場性・成長性・競争優位性</a:t>
            </a:r>
            <a:endParaRPr kumimoji="1" lang="ja-JP" altLang="en-US" sz="1000" b="0" i="0" u="none" strike="noStrike" cap="none" normalizeH="0" baseline="0" dirty="0">
              <a:ln>
                <a:noFill/>
              </a:ln>
              <a:solidFill>
                <a:srgbClr val="000000"/>
              </a:solidFill>
              <a:effectLst/>
              <a:highlight>
                <a:srgbClr val="00FF00"/>
              </a:highlight>
              <a:latin typeface="Arial" charset="0"/>
              <a:ea typeface="ＭＳ Ｐゴシック" charset="-128"/>
            </a:endParaRPr>
          </a:p>
        </p:txBody>
      </p:sp>
      <p:graphicFrame>
        <p:nvGraphicFramePr>
          <p:cNvPr id="7" name="表 6">
            <a:extLst>
              <a:ext uri="{FF2B5EF4-FFF2-40B4-BE49-F238E27FC236}">
                <a16:creationId xmlns:a16="http://schemas.microsoft.com/office/drawing/2014/main" id="{2FE1036C-8EC5-2A97-EB3F-71DF0CF07AB2}"/>
              </a:ext>
            </a:extLst>
          </p:cNvPr>
          <p:cNvGraphicFramePr>
            <a:graphicFrameLocks noGrp="1"/>
          </p:cNvGraphicFramePr>
          <p:nvPr>
            <p:extLst>
              <p:ext uri="{D42A27DB-BD31-4B8C-83A1-F6EECF244321}">
                <p14:modId xmlns:p14="http://schemas.microsoft.com/office/powerpoint/2010/main" val="3476954690"/>
              </p:ext>
            </p:extLst>
          </p:nvPr>
        </p:nvGraphicFramePr>
        <p:xfrm>
          <a:off x="419099" y="1554911"/>
          <a:ext cx="9070976" cy="4253448"/>
        </p:xfrm>
        <a:graphic>
          <a:graphicData uri="http://schemas.openxmlformats.org/drawingml/2006/table">
            <a:tbl>
              <a:tblPr firstCol="1">
                <a:tableStyleId>{93296810-A885-4BE3-A3E7-6D5BEEA58F35}</a:tableStyleId>
              </a:tblPr>
              <a:tblGrid>
                <a:gridCol w="1891482">
                  <a:extLst>
                    <a:ext uri="{9D8B030D-6E8A-4147-A177-3AD203B41FA5}">
                      <a16:colId xmlns:a16="http://schemas.microsoft.com/office/drawing/2014/main" val="444716480"/>
                    </a:ext>
                  </a:extLst>
                </a:gridCol>
                <a:gridCol w="7179494">
                  <a:extLst>
                    <a:ext uri="{9D8B030D-6E8A-4147-A177-3AD203B41FA5}">
                      <a16:colId xmlns:a16="http://schemas.microsoft.com/office/drawing/2014/main" val="4016088005"/>
                    </a:ext>
                  </a:extLst>
                </a:gridCol>
              </a:tblGrid>
              <a:tr h="1417816">
                <a:tc>
                  <a:txBody>
                    <a:bodyPr/>
                    <a:lstStyle/>
                    <a:p>
                      <a:r>
                        <a:rPr kumimoji="1" lang="ja-JP" altLang="en-US" sz="1200" dirty="0"/>
                        <a:t>競合企業、競合製品</a:t>
                      </a:r>
                      <a:br>
                        <a:rPr kumimoji="1" lang="en-US" altLang="ja-JP" sz="1200" dirty="0"/>
                      </a:br>
                      <a:r>
                        <a:rPr kumimoji="1" lang="ja-JP" altLang="en-US" sz="1200" dirty="0"/>
                        <a:t>・サービスに関する認識</a:t>
                      </a:r>
                      <a:endParaRPr kumimoji="1" lang="en-US" altLang="ja-JP" sz="1200" dirty="0"/>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記入例：○○（競合企業）は、○○業界に対する○○サービスの提供事業を展開しており、当社サービスとは、機能面（○○業務の業務効率化の支援）で競合する。</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3045517905"/>
                  </a:ext>
                </a:extLst>
              </a:tr>
              <a:tr h="1417816">
                <a:tc>
                  <a:txBody>
                    <a:bodyPr/>
                    <a:lstStyle/>
                    <a:p>
                      <a:r>
                        <a:rPr kumimoji="1" lang="ja-JP" altLang="en-US" sz="1200" dirty="0"/>
                        <a:t>自社の技術的な優位性</a:t>
                      </a:r>
                      <a:endParaRPr kumimoji="1" lang="en-US" altLang="ja-JP" sz="1200" dirty="0"/>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記入例：既存技術</a:t>
                      </a:r>
                      <a:r>
                        <a:rPr kumimoji="1" lang="en-US" altLang="ja-JP" sz="900" dirty="0">
                          <a:solidFill>
                            <a:srgbClr val="FF0000"/>
                          </a:solidFill>
                        </a:rPr>
                        <a:t>/</a:t>
                      </a:r>
                      <a:r>
                        <a:rPr kumimoji="1" lang="ja-JP" altLang="en-US" sz="900" dirty="0">
                          <a:solidFill>
                            <a:srgbClr val="FF0000"/>
                          </a:solidFill>
                        </a:rPr>
                        <a:t>製品及び競合他社が有する製品・サービスと比較して、当社が構想中の製品は○○、○○という点で優位性を有している。また、当社は日本及び○○で○○に関する特許を○件取得しており、模倣の排除にも取り組んでいる。</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3581228986"/>
                  </a:ext>
                </a:extLst>
              </a:tr>
              <a:tr h="1417816">
                <a:tc>
                  <a:txBody>
                    <a:bodyPr/>
                    <a:lstStyle/>
                    <a:p>
                      <a:r>
                        <a:rPr kumimoji="1" lang="ja-JP" altLang="en-US" sz="1200" dirty="0"/>
                        <a:t>自社の営業・販売面の</a:t>
                      </a:r>
                      <a:endParaRPr kumimoji="1" lang="en-US" altLang="ja-JP" sz="1200" dirty="0"/>
                    </a:p>
                    <a:p>
                      <a:r>
                        <a:rPr kumimoji="1" lang="ja-JP" altLang="en-US" sz="1200" dirty="0"/>
                        <a:t>優位性</a:t>
                      </a:r>
                      <a:endParaRPr kumimoji="1" lang="en-US" altLang="ja-JP" sz="1200" dirty="0"/>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当社が構想するロボットを活用した○○サービスは、既存事業及び競合他社の事業と比較して、価格戦略の観点で○○の優位性を有している。また、サービス提供に関する○○の点でも優位性を有している。こうしたサービス提供モデルは、○○業界のターゲットユーザーの○○の特徴を踏まえたものであり、ユーザーのニーズに適うものである。</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2975398286"/>
                  </a:ext>
                </a:extLst>
              </a:tr>
            </a:tbl>
          </a:graphicData>
        </a:graphic>
      </p:graphicFrame>
    </p:spTree>
    <p:extLst>
      <p:ext uri="{BB962C8B-B14F-4D97-AF65-F5344CB8AC3E}">
        <p14:creationId xmlns:p14="http://schemas.microsoft.com/office/powerpoint/2010/main" val="12115999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latin typeface="Arial" panose="020B0604020202020204" pitchFamily="34" charset="0"/>
                <a:ea typeface="ＭＳ Ｐゴシック" panose="020B0600070205080204" pitchFamily="50" charset="-128"/>
              </a:rPr>
              <a:t>2-2</a:t>
            </a:r>
            <a:r>
              <a:rPr lang="ja-JP" altLang="en-US" dirty="0">
                <a:latin typeface="Arial" panose="020B0604020202020204" pitchFamily="34" charset="0"/>
                <a:ea typeface="ＭＳ Ｐゴシック" panose="020B0600070205080204" pitchFamily="50" charset="-128"/>
              </a:rPr>
              <a:t>：</a:t>
            </a:r>
            <a:r>
              <a:rPr lang="ja-JP" altLang="en-US" dirty="0">
                <a:solidFill>
                  <a:schemeClr val="tx1"/>
                </a:solidFill>
                <a:latin typeface="Arial" panose="020B0604020202020204" pitchFamily="34" charset="0"/>
                <a:ea typeface="ＭＳ Ｐゴシック" panose="020B0600070205080204" pitchFamily="50" charset="-128"/>
              </a:rPr>
              <a:t>事業の市場規模、市場開拓の戦略（</a:t>
            </a:r>
            <a:r>
              <a:rPr lang="en-US" altLang="ja-JP" dirty="0">
                <a:solidFill>
                  <a:schemeClr val="tx1"/>
                </a:solidFill>
                <a:latin typeface="Arial" panose="020B0604020202020204" pitchFamily="34" charset="0"/>
                <a:ea typeface="ＭＳ Ｐゴシック" panose="020B0600070205080204" pitchFamily="50" charset="-128"/>
              </a:rPr>
              <a:t>3</a:t>
            </a:r>
            <a:r>
              <a:rPr lang="ja-JP" altLang="en-US" dirty="0">
                <a:solidFill>
                  <a:schemeClr val="tx1"/>
                </a:solidFill>
                <a:latin typeface="Arial" panose="020B0604020202020204" pitchFamily="34" charset="0"/>
                <a:ea typeface="ＭＳ Ｐゴシック" panose="020B0600070205080204" pitchFamily="50" charset="-128"/>
              </a:rPr>
              <a:t>）</a:t>
            </a:r>
            <a:endParaRPr lang="en-US" altLang="ja-JP" dirty="0">
              <a:solidFill>
                <a:schemeClr val="tx1"/>
              </a:solidFill>
              <a:latin typeface="Arial" panose="020B0604020202020204" pitchFamily="34" charset="0"/>
              <a:ea typeface="ＭＳ Ｐゴシック" panose="020B0600070205080204" pitchFamily="50" charset="-128"/>
            </a:endParaRPr>
          </a:p>
        </p:txBody>
      </p:sp>
      <p:sp>
        <p:nvSpPr>
          <p:cNvPr id="8" name="Rectangle 3"/>
          <p:cNvSpPr txBox="1">
            <a:spLocks noChangeArrowheads="1"/>
          </p:cNvSpPr>
          <p:nvPr/>
        </p:nvSpPr>
        <p:spPr bwMode="auto">
          <a:xfrm>
            <a:off x="419100" y="1236715"/>
            <a:ext cx="9064625"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本事業を通じて開発するロボットあるいはロボットサービスを中核としたビジネスモデルや事業のスキームについて、</a:t>
            </a:r>
            <a:r>
              <a:rPr lang="ja-JP" altLang="en-US" sz="1200" b="1" u="sng" kern="0" dirty="0">
                <a:solidFill>
                  <a:schemeClr val="tx1"/>
                </a:solidFill>
              </a:rPr>
              <a:t>簡潔に記載してください</a:t>
            </a:r>
            <a:r>
              <a:rPr lang="ja-JP" altLang="en-US" sz="1200" kern="0" dirty="0">
                <a:solidFill>
                  <a:schemeClr val="tx1"/>
                </a:solidFill>
              </a:rPr>
              <a:t>。</a:t>
            </a:r>
            <a:endParaRPr lang="en-US" altLang="ja-JP" sz="1200" kern="0" dirty="0">
              <a:solidFill>
                <a:schemeClr val="tx1"/>
              </a:solidFill>
              <a:highlight>
                <a:srgbClr val="FFFF00"/>
              </a:highlight>
            </a:endParaRPr>
          </a:p>
        </p:txBody>
      </p:sp>
      <p:sp>
        <p:nvSpPr>
          <p:cNvPr id="4" name="正方形/長方形 3">
            <a:extLst>
              <a:ext uri="{FF2B5EF4-FFF2-40B4-BE49-F238E27FC236}">
                <a16:creationId xmlns:a16="http://schemas.microsoft.com/office/drawing/2014/main" id="{B47C608C-731E-F3E6-5248-C7F2451AD2F0}"/>
              </a:ext>
            </a:extLst>
          </p:cNvPr>
          <p:cNvSpPr/>
          <p:nvPr/>
        </p:nvSpPr>
        <p:spPr bwMode="auto">
          <a:xfrm>
            <a:off x="7018020" y="186813"/>
            <a:ext cx="2472055"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】2.</a:t>
            </a:r>
            <a:r>
              <a:rPr lang="ja-JP" altLang="en-US" dirty="0"/>
              <a:t>市場性・成長性・競争優位性</a:t>
            </a:r>
            <a:endParaRPr kumimoji="1" lang="ja-JP" altLang="en-US" sz="1000" b="0" i="0" u="none" strike="noStrike" cap="none" normalizeH="0" baseline="0" dirty="0">
              <a:ln>
                <a:noFill/>
              </a:ln>
              <a:solidFill>
                <a:srgbClr val="000000"/>
              </a:solidFill>
              <a:effectLst/>
              <a:highlight>
                <a:srgbClr val="00FF00"/>
              </a:highlight>
              <a:latin typeface="Arial" charset="0"/>
              <a:ea typeface="ＭＳ Ｐゴシック" charset="-128"/>
            </a:endParaRPr>
          </a:p>
        </p:txBody>
      </p:sp>
      <p:sp>
        <p:nvSpPr>
          <p:cNvPr id="3" name="正方形/長方形 2">
            <a:extLst>
              <a:ext uri="{FF2B5EF4-FFF2-40B4-BE49-F238E27FC236}">
                <a16:creationId xmlns:a16="http://schemas.microsoft.com/office/drawing/2014/main" id="{6DE6E59D-811D-9D66-30F1-D27B1927BDDE}"/>
              </a:ext>
            </a:extLst>
          </p:cNvPr>
          <p:cNvSpPr/>
          <p:nvPr/>
        </p:nvSpPr>
        <p:spPr bwMode="auto">
          <a:xfrm>
            <a:off x="419101" y="1847878"/>
            <a:ext cx="9064624" cy="2403608"/>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36000" tIns="72000" rIns="36000" bIns="18000" numCol="1" rtlCol="0" anchor="t" anchorCtr="0" compatLnSpc="1">
            <a:prstTxWarp prst="textNoShape">
              <a:avLst/>
            </a:prstTxWarp>
          </a:bodyPr>
          <a:lstStyle/>
          <a:p>
            <a:pPr algn="l" fontAlgn="auto">
              <a:lnSpc>
                <a:spcPct val="100000"/>
              </a:lnSpc>
              <a:spcBef>
                <a:spcPts val="0"/>
              </a:spcBef>
              <a:spcAft>
                <a:spcPts val="0"/>
              </a:spcAft>
              <a:buClrTx/>
            </a:pPr>
            <a:r>
              <a:rPr lang="ja-JP" altLang="en-US" sz="900" dirty="0">
                <a:solidFill>
                  <a:srgbClr val="FF0000"/>
                </a:solidFill>
              </a:rPr>
              <a:t>記入例：当社が開発したロボットを、○○などに実績を有する販売代理店を通じて、 ○○業界の○○施設に対し</a:t>
            </a:r>
            <a:br>
              <a:rPr lang="en-US" altLang="ja-JP" sz="900" dirty="0">
                <a:solidFill>
                  <a:srgbClr val="FF0000"/>
                </a:solidFill>
              </a:rPr>
            </a:br>
            <a:r>
              <a:rPr lang="ja-JP" altLang="en-US" sz="900" dirty="0">
                <a:solidFill>
                  <a:srgbClr val="FF0000"/>
                </a:solidFill>
              </a:rPr>
              <a:t>リース提供する。ユーザー（施設）からは、月額のリース費用を○○万円</a:t>
            </a:r>
            <a:r>
              <a:rPr lang="en-US" altLang="ja-JP" sz="900" dirty="0">
                <a:solidFill>
                  <a:srgbClr val="FF0000"/>
                </a:solidFill>
              </a:rPr>
              <a:t>/</a:t>
            </a:r>
            <a:r>
              <a:rPr lang="ja-JP" altLang="en-US" sz="900" dirty="0">
                <a:solidFill>
                  <a:srgbClr val="FF0000"/>
                </a:solidFill>
              </a:rPr>
              <a:t>月、販売代理店が徴収する。また、当社は</a:t>
            </a:r>
            <a:br>
              <a:rPr lang="en-US" altLang="ja-JP" sz="900" dirty="0">
                <a:solidFill>
                  <a:srgbClr val="FF0000"/>
                </a:solidFill>
              </a:rPr>
            </a:br>
            <a:r>
              <a:rPr lang="ja-JP" altLang="en-US" sz="900" dirty="0">
                <a:solidFill>
                  <a:srgbClr val="FF0000"/>
                </a:solidFill>
              </a:rPr>
              <a:t>販売代理店の売上の○</a:t>
            </a:r>
            <a:r>
              <a:rPr lang="en-US" altLang="ja-JP" sz="900" dirty="0">
                <a:solidFill>
                  <a:srgbClr val="FF0000"/>
                </a:solidFill>
              </a:rPr>
              <a:t>%</a:t>
            </a:r>
            <a:r>
              <a:rPr lang="ja-JP" altLang="en-US" sz="900" dirty="0">
                <a:solidFill>
                  <a:srgbClr val="FF0000"/>
                </a:solidFill>
              </a:rPr>
              <a:t>を徴収する。</a:t>
            </a:r>
            <a:endParaRPr lang="en-US" altLang="ja-JP" sz="900" dirty="0">
              <a:solidFill>
                <a:srgbClr val="FF0000"/>
              </a:solidFill>
            </a:endParaRPr>
          </a:p>
          <a:p>
            <a:pPr algn="l" fontAlgn="auto">
              <a:lnSpc>
                <a:spcPct val="100000"/>
              </a:lnSpc>
              <a:spcBef>
                <a:spcPts val="0"/>
              </a:spcBef>
              <a:spcAft>
                <a:spcPts val="0"/>
              </a:spcAft>
              <a:buClrTx/>
            </a:pPr>
            <a:endParaRPr lang="en-US" altLang="ja-JP" sz="1100" dirty="0">
              <a:solidFill>
                <a:srgbClr val="E60000"/>
              </a:solidFill>
            </a:endParaRPr>
          </a:p>
          <a:p>
            <a:pPr marL="171450" indent="-171450" algn="l" fontAlgn="auto">
              <a:lnSpc>
                <a:spcPct val="100000"/>
              </a:lnSpc>
              <a:spcBef>
                <a:spcPts val="0"/>
              </a:spcBef>
              <a:spcAft>
                <a:spcPts val="0"/>
              </a:spcAft>
              <a:buClrTx/>
              <a:buFont typeface="Wingdings" panose="05000000000000000000" pitchFamily="2" charset="2"/>
              <a:buChar char="l"/>
            </a:pPr>
            <a:r>
              <a:rPr lang="en-US" altLang="ja-JP" sz="1200" dirty="0">
                <a:solidFill>
                  <a:schemeClr val="tx1"/>
                </a:solidFill>
              </a:rPr>
              <a:t>XXXXXX</a:t>
            </a:r>
            <a:endParaRPr lang="ja-JP" altLang="en-US" sz="1200" dirty="0">
              <a:solidFill>
                <a:schemeClr val="tx1"/>
              </a:solidFill>
            </a:endParaRPr>
          </a:p>
          <a:p>
            <a:pPr algn="l" fontAlgn="auto">
              <a:lnSpc>
                <a:spcPct val="100000"/>
              </a:lnSpc>
              <a:spcBef>
                <a:spcPts val="0"/>
              </a:spcBef>
              <a:spcAft>
                <a:spcPts val="0"/>
              </a:spcAft>
              <a:buClrTx/>
            </a:pPr>
            <a:endParaRPr lang="en-US" altLang="ja-JP" sz="1100" dirty="0">
              <a:solidFill>
                <a:srgbClr val="E60000"/>
              </a:solidFill>
            </a:endParaRPr>
          </a:p>
          <a:p>
            <a:pPr algn="l" fontAlgn="auto">
              <a:lnSpc>
                <a:spcPct val="100000"/>
              </a:lnSpc>
              <a:spcBef>
                <a:spcPts val="0"/>
              </a:spcBef>
              <a:spcAft>
                <a:spcPts val="0"/>
              </a:spcAft>
              <a:buClrTx/>
            </a:pPr>
            <a:endParaRPr lang="en-US" altLang="ja-JP" sz="1100" dirty="0">
              <a:solidFill>
                <a:srgbClr val="E60000"/>
              </a:solidFill>
            </a:endParaRPr>
          </a:p>
        </p:txBody>
      </p:sp>
      <p:sp>
        <p:nvSpPr>
          <p:cNvPr id="5" name="正方形/長方形 4">
            <a:extLst>
              <a:ext uri="{FF2B5EF4-FFF2-40B4-BE49-F238E27FC236}">
                <a16:creationId xmlns:a16="http://schemas.microsoft.com/office/drawing/2014/main" id="{6729A350-22B8-0D1C-8990-0090EBE9E3D5}"/>
              </a:ext>
            </a:extLst>
          </p:cNvPr>
          <p:cNvSpPr/>
          <p:nvPr/>
        </p:nvSpPr>
        <p:spPr bwMode="auto">
          <a:xfrm>
            <a:off x="8795727" y="2252608"/>
            <a:ext cx="581025" cy="581024"/>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dirty="0">
                <a:solidFill>
                  <a:srgbClr val="E60000"/>
                </a:solidFill>
              </a:rPr>
              <a:t>○○○</a:t>
            </a:r>
            <a:endParaRPr kumimoji="1" lang="ja-JP" altLang="en-US" sz="1000" b="0" i="0" u="none" strike="noStrike" cap="none" normalizeH="0" baseline="0" dirty="0">
              <a:ln>
                <a:noFill/>
              </a:ln>
              <a:solidFill>
                <a:srgbClr val="E60000"/>
              </a:solidFill>
              <a:effectLst/>
              <a:latin typeface="Arial" charset="0"/>
              <a:ea typeface="ＭＳ Ｐゴシック" charset="-128"/>
            </a:endParaRPr>
          </a:p>
        </p:txBody>
      </p:sp>
      <p:sp>
        <p:nvSpPr>
          <p:cNvPr id="6" name="正方形/長方形 5">
            <a:extLst>
              <a:ext uri="{FF2B5EF4-FFF2-40B4-BE49-F238E27FC236}">
                <a16:creationId xmlns:a16="http://schemas.microsoft.com/office/drawing/2014/main" id="{3E9C1CAB-AA42-7BE5-7957-71079FFA6FCD}"/>
              </a:ext>
            </a:extLst>
          </p:cNvPr>
          <p:cNvSpPr/>
          <p:nvPr/>
        </p:nvSpPr>
        <p:spPr bwMode="auto">
          <a:xfrm>
            <a:off x="7443693" y="1948207"/>
            <a:ext cx="581025" cy="1806059"/>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000" b="0" i="0" u="none" strike="noStrike" cap="none" normalizeH="0" baseline="0" dirty="0">
                <a:ln>
                  <a:noFill/>
                </a:ln>
                <a:solidFill>
                  <a:srgbClr val="E60000"/>
                </a:solidFill>
                <a:effectLst/>
                <a:latin typeface="Arial" charset="0"/>
                <a:ea typeface="ＭＳ Ｐゴシック" charset="-128"/>
              </a:rPr>
              <a:t>当社</a:t>
            </a:r>
            <a:endParaRPr kumimoji="1" lang="en-US" altLang="ja-JP" sz="1000" b="0" i="0" u="none" strike="noStrike" cap="none" normalizeH="0" baseline="0" dirty="0">
              <a:ln>
                <a:noFill/>
              </a:ln>
              <a:solidFill>
                <a:srgbClr val="E60000"/>
              </a:solidFill>
              <a:effectLst/>
              <a:latin typeface="Arial" charset="0"/>
              <a:ea typeface="ＭＳ Ｐゴシック" charset="-128"/>
            </a:endParaRPr>
          </a:p>
        </p:txBody>
      </p:sp>
      <p:cxnSp>
        <p:nvCxnSpPr>
          <p:cNvPr id="7" name="直線矢印コネクタ 6">
            <a:extLst>
              <a:ext uri="{FF2B5EF4-FFF2-40B4-BE49-F238E27FC236}">
                <a16:creationId xmlns:a16="http://schemas.microsoft.com/office/drawing/2014/main" id="{3AFA4CBC-952D-E714-401B-043C2C111E09}"/>
              </a:ext>
            </a:extLst>
          </p:cNvPr>
          <p:cNvCxnSpPr>
            <a:cxnSpLocks/>
          </p:cNvCxnSpPr>
          <p:nvPr/>
        </p:nvCxnSpPr>
        <p:spPr bwMode="auto">
          <a:xfrm flipV="1">
            <a:off x="8024718" y="2455220"/>
            <a:ext cx="771009" cy="1"/>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9" name="テキスト ボックス 8">
            <a:extLst>
              <a:ext uri="{FF2B5EF4-FFF2-40B4-BE49-F238E27FC236}">
                <a16:creationId xmlns:a16="http://schemas.microsoft.com/office/drawing/2014/main" id="{58792287-90DF-C3B4-EE82-38ED2B2C9841}"/>
              </a:ext>
            </a:extLst>
          </p:cNvPr>
          <p:cNvSpPr txBox="1"/>
          <p:nvPr/>
        </p:nvSpPr>
        <p:spPr>
          <a:xfrm>
            <a:off x="8178428" y="2164708"/>
            <a:ext cx="463588" cy="260008"/>
          </a:xfrm>
          <a:prstGeom prst="rect">
            <a:avLst/>
          </a:prstGeom>
          <a:solidFill>
            <a:schemeClr val="bg1"/>
          </a:solidFill>
          <a:ln>
            <a:noFill/>
          </a:ln>
        </p:spPr>
        <p:txBody>
          <a:bodyPr wrap="none" rtlCol="0">
            <a:spAutoFit/>
          </a:bodyPr>
          <a:lstStyle/>
          <a:p>
            <a:r>
              <a:rPr lang="en-US" altLang="ja-JP" dirty="0">
                <a:solidFill>
                  <a:srgbClr val="E60000"/>
                </a:solidFill>
              </a:rPr>
              <a:t>DDD</a:t>
            </a:r>
            <a:endParaRPr kumimoji="1" lang="ja-JP" altLang="en-US" dirty="0">
              <a:solidFill>
                <a:srgbClr val="E60000"/>
              </a:solidFill>
            </a:endParaRPr>
          </a:p>
        </p:txBody>
      </p:sp>
      <p:cxnSp>
        <p:nvCxnSpPr>
          <p:cNvPr id="10" name="直線矢印コネクタ 9">
            <a:extLst>
              <a:ext uri="{FF2B5EF4-FFF2-40B4-BE49-F238E27FC236}">
                <a16:creationId xmlns:a16="http://schemas.microsoft.com/office/drawing/2014/main" id="{BA286158-2A86-691B-6286-16808CCA5F1F}"/>
              </a:ext>
            </a:extLst>
          </p:cNvPr>
          <p:cNvCxnSpPr/>
          <p:nvPr/>
        </p:nvCxnSpPr>
        <p:spPr bwMode="auto">
          <a:xfrm flipH="1">
            <a:off x="8024719" y="2613180"/>
            <a:ext cx="771008" cy="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11" name="楕円 10">
            <a:extLst>
              <a:ext uri="{FF2B5EF4-FFF2-40B4-BE49-F238E27FC236}">
                <a16:creationId xmlns:a16="http://schemas.microsoft.com/office/drawing/2014/main" id="{DB907B41-EEA4-3FED-2279-02721C2A9BA8}"/>
              </a:ext>
            </a:extLst>
          </p:cNvPr>
          <p:cNvSpPr/>
          <p:nvPr/>
        </p:nvSpPr>
        <p:spPr bwMode="auto">
          <a:xfrm>
            <a:off x="8299772" y="2502730"/>
            <a:ext cx="220900" cy="220900"/>
          </a:xfrm>
          <a:prstGeom prst="ellipse">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000" b="1" i="0" u="none" strike="noStrike" cap="none" normalizeH="0" baseline="0" dirty="0">
                <a:ln>
                  <a:noFill/>
                </a:ln>
                <a:solidFill>
                  <a:srgbClr val="E60000"/>
                </a:solidFill>
                <a:effectLst/>
                <a:latin typeface="Arial" charset="0"/>
                <a:ea typeface="ＭＳ Ｐゴシック" charset="-128"/>
              </a:rPr>
              <a:t>￥</a:t>
            </a:r>
          </a:p>
        </p:txBody>
      </p:sp>
      <p:sp>
        <p:nvSpPr>
          <p:cNvPr id="12" name="正方形/長方形 11">
            <a:extLst>
              <a:ext uri="{FF2B5EF4-FFF2-40B4-BE49-F238E27FC236}">
                <a16:creationId xmlns:a16="http://schemas.microsoft.com/office/drawing/2014/main" id="{F98BFE41-5C83-8F29-4B9C-041DBF4BA595}"/>
              </a:ext>
            </a:extLst>
          </p:cNvPr>
          <p:cNvSpPr/>
          <p:nvPr/>
        </p:nvSpPr>
        <p:spPr bwMode="auto">
          <a:xfrm>
            <a:off x="8795727" y="3173242"/>
            <a:ext cx="581025" cy="581024"/>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000" b="0" i="0" u="none" strike="noStrike" cap="none" normalizeH="0" baseline="0" dirty="0">
                <a:ln>
                  <a:noFill/>
                </a:ln>
                <a:solidFill>
                  <a:srgbClr val="E60000"/>
                </a:solidFill>
                <a:effectLst/>
                <a:latin typeface="Arial" charset="0"/>
                <a:ea typeface="ＭＳ Ｐゴシック" charset="-128"/>
              </a:rPr>
              <a:t>△△△</a:t>
            </a:r>
          </a:p>
        </p:txBody>
      </p:sp>
      <p:cxnSp>
        <p:nvCxnSpPr>
          <p:cNvPr id="13" name="直線矢印コネクタ 12">
            <a:extLst>
              <a:ext uri="{FF2B5EF4-FFF2-40B4-BE49-F238E27FC236}">
                <a16:creationId xmlns:a16="http://schemas.microsoft.com/office/drawing/2014/main" id="{78A88B82-1A4B-9AD5-BA28-06C284769A81}"/>
              </a:ext>
            </a:extLst>
          </p:cNvPr>
          <p:cNvCxnSpPr>
            <a:cxnSpLocks/>
          </p:cNvCxnSpPr>
          <p:nvPr/>
        </p:nvCxnSpPr>
        <p:spPr bwMode="auto">
          <a:xfrm flipV="1">
            <a:off x="8024718" y="3375854"/>
            <a:ext cx="771009" cy="1"/>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14" name="テキスト ボックス 13">
            <a:extLst>
              <a:ext uri="{FF2B5EF4-FFF2-40B4-BE49-F238E27FC236}">
                <a16:creationId xmlns:a16="http://schemas.microsoft.com/office/drawing/2014/main" id="{0BBBBF76-B574-132F-A95B-B151C2B11C78}"/>
              </a:ext>
            </a:extLst>
          </p:cNvPr>
          <p:cNvSpPr txBox="1"/>
          <p:nvPr/>
        </p:nvSpPr>
        <p:spPr>
          <a:xfrm>
            <a:off x="8190449" y="3085342"/>
            <a:ext cx="439544" cy="260008"/>
          </a:xfrm>
          <a:prstGeom prst="rect">
            <a:avLst/>
          </a:prstGeom>
          <a:solidFill>
            <a:schemeClr val="bg1"/>
          </a:solidFill>
          <a:ln>
            <a:noFill/>
          </a:ln>
        </p:spPr>
        <p:txBody>
          <a:bodyPr wrap="none" rtlCol="0">
            <a:spAutoFit/>
          </a:bodyPr>
          <a:lstStyle/>
          <a:p>
            <a:r>
              <a:rPr kumimoji="1" lang="en-US" altLang="ja-JP" dirty="0">
                <a:solidFill>
                  <a:srgbClr val="E60000"/>
                </a:solidFill>
              </a:rPr>
              <a:t>EEE</a:t>
            </a:r>
            <a:endParaRPr kumimoji="1" lang="ja-JP" altLang="en-US" dirty="0">
              <a:solidFill>
                <a:srgbClr val="E60000"/>
              </a:solidFill>
            </a:endParaRPr>
          </a:p>
        </p:txBody>
      </p:sp>
      <p:cxnSp>
        <p:nvCxnSpPr>
          <p:cNvPr id="41" name="直線矢印コネクタ 40">
            <a:extLst>
              <a:ext uri="{FF2B5EF4-FFF2-40B4-BE49-F238E27FC236}">
                <a16:creationId xmlns:a16="http://schemas.microsoft.com/office/drawing/2014/main" id="{6EEEBCC2-E98C-B1A4-5D7E-208791FB42AD}"/>
              </a:ext>
            </a:extLst>
          </p:cNvPr>
          <p:cNvCxnSpPr/>
          <p:nvPr/>
        </p:nvCxnSpPr>
        <p:spPr bwMode="auto">
          <a:xfrm flipH="1">
            <a:off x="8024719" y="3533814"/>
            <a:ext cx="771008" cy="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43" name="楕円 42">
            <a:extLst>
              <a:ext uri="{FF2B5EF4-FFF2-40B4-BE49-F238E27FC236}">
                <a16:creationId xmlns:a16="http://schemas.microsoft.com/office/drawing/2014/main" id="{04C218BF-592C-8310-CA37-001A674CF957}"/>
              </a:ext>
            </a:extLst>
          </p:cNvPr>
          <p:cNvSpPr/>
          <p:nvPr/>
        </p:nvSpPr>
        <p:spPr bwMode="auto">
          <a:xfrm>
            <a:off x="8299772" y="3423364"/>
            <a:ext cx="220900" cy="220900"/>
          </a:xfrm>
          <a:prstGeom prst="ellipse">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000" b="1" i="0" u="none" strike="noStrike" cap="none" normalizeH="0" baseline="0" dirty="0">
                <a:ln>
                  <a:noFill/>
                </a:ln>
                <a:solidFill>
                  <a:srgbClr val="E60000"/>
                </a:solidFill>
                <a:effectLst/>
                <a:latin typeface="Arial" charset="0"/>
                <a:ea typeface="ＭＳ Ｐゴシック" charset="-128"/>
              </a:rPr>
              <a:t>￥</a:t>
            </a:r>
          </a:p>
        </p:txBody>
      </p:sp>
      <p:cxnSp>
        <p:nvCxnSpPr>
          <p:cNvPr id="44" name="直線矢印コネクタ 43">
            <a:extLst>
              <a:ext uri="{FF2B5EF4-FFF2-40B4-BE49-F238E27FC236}">
                <a16:creationId xmlns:a16="http://schemas.microsoft.com/office/drawing/2014/main" id="{16EBC065-6792-6FCE-2CC8-E887DF8BA309}"/>
              </a:ext>
            </a:extLst>
          </p:cNvPr>
          <p:cNvCxnSpPr>
            <a:cxnSpLocks/>
          </p:cNvCxnSpPr>
          <p:nvPr/>
        </p:nvCxnSpPr>
        <p:spPr bwMode="auto">
          <a:xfrm flipV="1">
            <a:off x="6656582" y="2786123"/>
            <a:ext cx="771009" cy="1"/>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46" name="テキスト ボックス 45">
            <a:extLst>
              <a:ext uri="{FF2B5EF4-FFF2-40B4-BE49-F238E27FC236}">
                <a16:creationId xmlns:a16="http://schemas.microsoft.com/office/drawing/2014/main" id="{8041B726-A357-76D7-A98D-28F00E3135F4}"/>
              </a:ext>
            </a:extLst>
          </p:cNvPr>
          <p:cNvSpPr txBox="1"/>
          <p:nvPr/>
        </p:nvSpPr>
        <p:spPr>
          <a:xfrm>
            <a:off x="6822315" y="2495610"/>
            <a:ext cx="439544" cy="260008"/>
          </a:xfrm>
          <a:prstGeom prst="rect">
            <a:avLst/>
          </a:prstGeom>
          <a:solidFill>
            <a:schemeClr val="bg1"/>
          </a:solidFill>
          <a:ln>
            <a:noFill/>
          </a:ln>
        </p:spPr>
        <p:txBody>
          <a:bodyPr wrap="square" rtlCol="0">
            <a:spAutoFit/>
          </a:bodyPr>
          <a:lstStyle/>
          <a:p>
            <a:r>
              <a:rPr lang="en-US" altLang="ja-JP" dirty="0">
                <a:solidFill>
                  <a:srgbClr val="E60000"/>
                </a:solidFill>
              </a:rPr>
              <a:t>BBB</a:t>
            </a:r>
            <a:endParaRPr kumimoji="1" lang="ja-JP" altLang="en-US" dirty="0">
              <a:solidFill>
                <a:srgbClr val="E60000"/>
              </a:solidFill>
            </a:endParaRPr>
          </a:p>
        </p:txBody>
      </p:sp>
      <p:cxnSp>
        <p:nvCxnSpPr>
          <p:cNvPr id="47" name="直線矢印コネクタ 46">
            <a:extLst>
              <a:ext uri="{FF2B5EF4-FFF2-40B4-BE49-F238E27FC236}">
                <a16:creationId xmlns:a16="http://schemas.microsoft.com/office/drawing/2014/main" id="{4C8FB64D-32AE-71A9-C2E5-AFCA6C74967D}"/>
              </a:ext>
            </a:extLst>
          </p:cNvPr>
          <p:cNvCxnSpPr/>
          <p:nvPr/>
        </p:nvCxnSpPr>
        <p:spPr bwMode="auto">
          <a:xfrm flipH="1">
            <a:off x="6672685" y="2944082"/>
            <a:ext cx="771008" cy="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48" name="楕円 47">
            <a:extLst>
              <a:ext uri="{FF2B5EF4-FFF2-40B4-BE49-F238E27FC236}">
                <a16:creationId xmlns:a16="http://schemas.microsoft.com/office/drawing/2014/main" id="{9BE7C709-27B3-482D-E1AE-7425E9575917}"/>
              </a:ext>
            </a:extLst>
          </p:cNvPr>
          <p:cNvSpPr/>
          <p:nvPr/>
        </p:nvSpPr>
        <p:spPr bwMode="auto">
          <a:xfrm>
            <a:off x="6947738" y="2833632"/>
            <a:ext cx="220900" cy="220900"/>
          </a:xfrm>
          <a:prstGeom prst="ellipse">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000" b="1" i="0" u="none" strike="noStrike" cap="none" normalizeH="0" baseline="0" dirty="0">
                <a:ln>
                  <a:noFill/>
                </a:ln>
                <a:solidFill>
                  <a:srgbClr val="E60000"/>
                </a:solidFill>
                <a:effectLst/>
                <a:latin typeface="Arial" charset="0"/>
                <a:ea typeface="ＭＳ Ｐゴシック" charset="-128"/>
              </a:rPr>
              <a:t>￥</a:t>
            </a:r>
          </a:p>
        </p:txBody>
      </p:sp>
      <p:sp>
        <p:nvSpPr>
          <p:cNvPr id="49" name="正方形/長方形 48">
            <a:extLst>
              <a:ext uri="{FF2B5EF4-FFF2-40B4-BE49-F238E27FC236}">
                <a16:creationId xmlns:a16="http://schemas.microsoft.com/office/drawing/2014/main" id="{1B4A2BB9-5B73-1171-C022-F1DE632F89DE}"/>
              </a:ext>
            </a:extLst>
          </p:cNvPr>
          <p:cNvSpPr/>
          <p:nvPr/>
        </p:nvSpPr>
        <p:spPr bwMode="auto">
          <a:xfrm>
            <a:off x="6084440" y="2583510"/>
            <a:ext cx="581025" cy="554614"/>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en-US" altLang="ja-JP" dirty="0">
                <a:solidFill>
                  <a:srgbClr val="E60000"/>
                </a:solidFill>
              </a:rPr>
              <a:t>XXX</a:t>
            </a:r>
            <a:endParaRPr kumimoji="1" lang="ja-JP" altLang="en-US" sz="1000" b="0" i="0" u="none" strike="noStrike" cap="none" normalizeH="0" baseline="0" dirty="0">
              <a:ln>
                <a:noFill/>
              </a:ln>
              <a:solidFill>
                <a:srgbClr val="E60000"/>
              </a:solidFill>
              <a:effectLst/>
              <a:latin typeface="Arial" charset="0"/>
              <a:ea typeface="ＭＳ Ｐゴシック" charset="-128"/>
            </a:endParaRPr>
          </a:p>
        </p:txBody>
      </p:sp>
      <p:cxnSp>
        <p:nvCxnSpPr>
          <p:cNvPr id="50" name="直線矢印コネクタ 49">
            <a:extLst>
              <a:ext uri="{FF2B5EF4-FFF2-40B4-BE49-F238E27FC236}">
                <a16:creationId xmlns:a16="http://schemas.microsoft.com/office/drawing/2014/main" id="{E418BEBC-06FC-9FF8-D8A1-EF7EAF9F5849}"/>
              </a:ext>
            </a:extLst>
          </p:cNvPr>
          <p:cNvCxnSpPr>
            <a:cxnSpLocks/>
          </p:cNvCxnSpPr>
          <p:nvPr/>
        </p:nvCxnSpPr>
        <p:spPr bwMode="auto">
          <a:xfrm flipV="1">
            <a:off x="6656582" y="2150820"/>
            <a:ext cx="771009" cy="1"/>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51" name="テキスト ボックス 50">
            <a:extLst>
              <a:ext uri="{FF2B5EF4-FFF2-40B4-BE49-F238E27FC236}">
                <a16:creationId xmlns:a16="http://schemas.microsoft.com/office/drawing/2014/main" id="{1BF90925-AC0D-1255-4284-4BEDB094BC68}"/>
              </a:ext>
            </a:extLst>
          </p:cNvPr>
          <p:cNvSpPr txBox="1"/>
          <p:nvPr/>
        </p:nvSpPr>
        <p:spPr>
          <a:xfrm>
            <a:off x="6822315" y="1885707"/>
            <a:ext cx="439544" cy="260008"/>
          </a:xfrm>
          <a:prstGeom prst="rect">
            <a:avLst/>
          </a:prstGeom>
          <a:solidFill>
            <a:schemeClr val="bg1"/>
          </a:solidFill>
          <a:ln>
            <a:noFill/>
          </a:ln>
        </p:spPr>
        <p:txBody>
          <a:bodyPr wrap="square" rtlCol="0">
            <a:spAutoFit/>
          </a:bodyPr>
          <a:lstStyle/>
          <a:p>
            <a:r>
              <a:rPr kumimoji="1" lang="en-US" altLang="ja-JP" dirty="0">
                <a:solidFill>
                  <a:srgbClr val="E60000"/>
                </a:solidFill>
              </a:rPr>
              <a:t>AAA</a:t>
            </a:r>
            <a:endParaRPr kumimoji="1" lang="ja-JP" altLang="en-US" dirty="0">
              <a:solidFill>
                <a:srgbClr val="E60000"/>
              </a:solidFill>
            </a:endParaRPr>
          </a:p>
        </p:txBody>
      </p:sp>
      <p:cxnSp>
        <p:nvCxnSpPr>
          <p:cNvPr id="52" name="直線矢印コネクタ 51">
            <a:extLst>
              <a:ext uri="{FF2B5EF4-FFF2-40B4-BE49-F238E27FC236}">
                <a16:creationId xmlns:a16="http://schemas.microsoft.com/office/drawing/2014/main" id="{C31C9A43-6302-E62C-2B36-7E95AC197294}"/>
              </a:ext>
            </a:extLst>
          </p:cNvPr>
          <p:cNvCxnSpPr/>
          <p:nvPr/>
        </p:nvCxnSpPr>
        <p:spPr bwMode="auto">
          <a:xfrm flipH="1">
            <a:off x="6672685" y="2308779"/>
            <a:ext cx="771008" cy="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53" name="楕円 52">
            <a:extLst>
              <a:ext uri="{FF2B5EF4-FFF2-40B4-BE49-F238E27FC236}">
                <a16:creationId xmlns:a16="http://schemas.microsoft.com/office/drawing/2014/main" id="{ADF881A0-22D7-1FED-EA5D-B31A2DDD68EE}"/>
              </a:ext>
            </a:extLst>
          </p:cNvPr>
          <p:cNvSpPr/>
          <p:nvPr/>
        </p:nvSpPr>
        <p:spPr bwMode="auto">
          <a:xfrm>
            <a:off x="6947738" y="2198329"/>
            <a:ext cx="220900" cy="220900"/>
          </a:xfrm>
          <a:prstGeom prst="ellipse">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000" b="1" i="0" u="none" strike="noStrike" cap="none" normalizeH="0" baseline="0" dirty="0">
                <a:ln>
                  <a:noFill/>
                </a:ln>
                <a:solidFill>
                  <a:srgbClr val="E60000"/>
                </a:solidFill>
                <a:effectLst/>
                <a:latin typeface="Arial" charset="0"/>
                <a:ea typeface="ＭＳ Ｐゴシック" charset="-128"/>
              </a:rPr>
              <a:t>￥</a:t>
            </a:r>
          </a:p>
        </p:txBody>
      </p:sp>
      <p:sp>
        <p:nvSpPr>
          <p:cNvPr id="54" name="正方形/長方形 53">
            <a:extLst>
              <a:ext uri="{FF2B5EF4-FFF2-40B4-BE49-F238E27FC236}">
                <a16:creationId xmlns:a16="http://schemas.microsoft.com/office/drawing/2014/main" id="{58EDB66F-DFD0-86C3-FF0D-186F22DE73D3}"/>
              </a:ext>
            </a:extLst>
          </p:cNvPr>
          <p:cNvSpPr/>
          <p:nvPr/>
        </p:nvSpPr>
        <p:spPr bwMode="auto">
          <a:xfrm>
            <a:off x="6084440" y="1948207"/>
            <a:ext cx="581025" cy="554614"/>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en-US" altLang="ja-JP" dirty="0">
                <a:solidFill>
                  <a:srgbClr val="E60000"/>
                </a:solidFill>
              </a:rPr>
              <a:t>XXX</a:t>
            </a:r>
            <a:endParaRPr kumimoji="1" lang="ja-JP" altLang="en-US" sz="1000" b="0" i="0" u="none" strike="noStrike" cap="none" normalizeH="0" baseline="0" dirty="0">
              <a:ln>
                <a:noFill/>
              </a:ln>
              <a:solidFill>
                <a:srgbClr val="E60000"/>
              </a:solidFill>
              <a:effectLst/>
              <a:latin typeface="Arial" charset="0"/>
              <a:ea typeface="ＭＳ Ｐゴシック" charset="-128"/>
            </a:endParaRPr>
          </a:p>
        </p:txBody>
      </p:sp>
      <p:cxnSp>
        <p:nvCxnSpPr>
          <p:cNvPr id="55" name="直線矢印コネクタ 54">
            <a:extLst>
              <a:ext uri="{FF2B5EF4-FFF2-40B4-BE49-F238E27FC236}">
                <a16:creationId xmlns:a16="http://schemas.microsoft.com/office/drawing/2014/main" id="{73782148-D928-3441-5928-56539CA20FBA}"/>
              </a:ext>
            </a:extLst>
          </p:cNvPr>
          <p:cNvCxnSpPr>
            <a:cxnSpLocks/>
          </p:cNvCxnSpPr>
          <p:nvPr/>
        </p:nvCxnSpPr>
        <p:spPr bwMode="auto">
          <a:xfrm flipV="1">
            <a:off x="6656582" y="3405519"/>
            <a:ext cx="771009" cy="1"/>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56" name="テキスト ボックス 55">
            <a:extLst>
              <a:ext uri="{FF2B5EF4-FFF2-40B4-BE49-F238E27FC236}">
                <a16:creationId xmlns:a16="http://schemas.microsoft.com/office/drawing/2014/main" id="{FA6DB0A3-FE6F-472D-FB99-ED78F7ED9A69}"/>
              </a:ext>
            </a:extLst>
          </p:cNvPr>
          <p:cNvSpPr txBox="1"/>
          <p:nvPr/>
        </p:nvSpPr>
        <p:spPr>
          <a:xfrm>
            <a:off x="6764067" y="3115006"/>
            <a:ext cx="581024" cy="260008"/>
          </a:xfrm>
          <a:prstGeom prst="rect">
            <a:avLst/>
          </a:prstGeom>
          <a:solidFill>
            <a:schemeClr val="bg1"/>
          </a:solidFill>
          <a:ln>
            <a:noFill/>
          </a:ln>
        </p:spPr>
        <p:txBody>
          <a:bodyPr wrap="square" rtlCol="0">
            <a:spAutoFit/>
          </a:bodyPr>
          <a:lstStyle/>
          <a:p>
            <a:r>
              <a:rPr kumimoji="1" lang="en-US" altLang="ja-JP" dirty="0">
                <a:solidFill>
                  <a:srgbClr val="E60000"/>
                </a:solidFill>
              </a:rPr>
              <a:t>CCC</a:t>
            </a:r>
            <a:endParaRPr kumimoji="1" lang="ja-JP" altLang="en-US" dirty="0">
              <a:solidFill>
                <a:srgbClr val="E60000"/>
              </a:solidFill>
            </a:endParaRPr>
          </a:p>
        </p:txBody>
      </p:sp>
      <p:cxnSp>
        <p:nvCxnSpPr>
          <p:cNvPr id="57" name="直線矢印コネクタ 56">
            <a:extLst>
              <a:ext uri="{FF2B5EF4-FFF2-40B4-BE49-F238E27FC236}">
                <a16:creationId xmlns:a16="http://schemas.microsoft.com/office/drawing/2014/main" id="{3C7ABBCF-0E36-7FC2-04B3-7C7B1B924CCA}"/>
              </a:ext>
            </a:extLst>
          </p:cNvPr>
          <p:cNvCxnSpPr/>
          <p:nvPr/>
        </p:nvCxnSpPr>
        <p:spPr bwMode="auto">
          <a:xfrm flipH="1">
            <a:off x="6672685" y="3563478"/>
            <a:ext cx="771008" cy="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58" name="楕円 57">
            <a:extLst>
              <a:ext uri="{FF2B5EF4-FFF2-40B4-BE49-F238E27FC236}">
                <a16:creationId xmlns:a16="http://schemas.microsoft.com/office/drawing/2014/main" id="{21385ABA-F20F-A57B-94EF-4E0EF2C9B99D}"/>
              </a:ext>
            </a:extLst>
          </p:cNvPr>
          <p:cNvSpPr/>
          <p:nvPr/>
        </p:nvSpPr>
        <p:spPr bwMode="auto">
          <a:xfrm>
            <a:off x="6947738" y="3453028"/>
            <a:ext cx="220900" cy="220900"/>
          </a:xfrm>
          <a:prstGeom prst="ellipse">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000" b="1" i="0" u="none" strike="noStrike" cap="none" normalizeH="0" baseline="0" dirty="0">
                <a:ln>
                  <a:noFill/>
                </a:ln>
                <a:solidFill>
                  <a:srgbClr val="E60000"/>
                </a:solidFill>
                <a:effectLst/>
                <a:latin typeface="Arial" charset="0"/>
                <a:ea typeface="ＭＳ Ｐゴシック" charset="-128"/>
              </a:rPr>
              <a:t>￥</a:t>
            </a:r>
          </a:p>
        </p:txBody>
      </p:sp>
      <p:sp>
        <p:nvSpPr>
          <p:cNvPr id="59" name="正方形/長方形 58">
            <a:extLst>
              <a:ext uri="{FF2B5EF4-FFF2-40B4-BE49-F238E27FC236}">
                <a16:creationId xmlns:a16="http://schemas.microsoft.com/office/drawing/2014/main" id="{DEAB01A9-57FC-EA5F-E5A8-46AD0A9D2899}"/>
              </a:ext>
            </a:extLst>
          </p:cNvPr>
          <p:cNvSpPr/>
          <p:nvPr/>
        </p:nvSpPr>
        <p:spPr bwMode="auto">
          <a:xfrm>
            <a:off x="6084440" y="3202906"/>
            <a:ext cx="581025" cy="554614"/>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en-US" altLang="ja-JP" dirty="0">
                <a:solidFill>
                  <a:srgbClr val="E60000"/>
                </a:solidFill>
              </a:rPr>
              <a:t>XXX</a:t>
            </a:r>
            <a:endParaRPr kumimoji="1" lang="ja-JP" altLang="en-US" sz="1000" b="0" i="0" u="none" strike="noStrike" cap="none" normalizeH="0" baseline="0" dirty="0">
              <a:ln>
                <a:noFill/>
              </a:ln>
              <a:solidFill>
                <a:srgbClr val="E60000"/>
              </a:solidFill>
              <a:effectLst/>
              <a:latin typeface="Arial" charset="0"/>
              <a:ea typeface="ＭＳ Ｐゴシック" charset="-128"/>
            </a:endParaRPr>
          </a:p>
        </p:txBody>
      </p:sp>
      <p:sp>
        <p:nvSpPr>
          <p:cNvPr id="60" name="正方形/長方形 59">
            <a:extLst>
              <a:ext uri="{FF2B5EF4-FFF2-40B4-BE49-F238E27FC236}">
                <a16:creationId xmlns:a16="http://schemas.microsoft.com/office/drawing/2014/main" id="{451BADF4-1CAF-C666-CA60-9CF3021C5E5D}"/>
              </a:ext>
            </a:extLst>
          </p:cNvPr>
          <p:cNvSpPr/>
          <p:nvPr/>
        </p:nvSpPr>
        <p:spPr bwMode="auto">
          <a:xfrm>
            <a:off x="729124" y="3839940"/>
            <a:ext cx="4509247" cy="284400"/>
          </a:xfrm>
          <a:prstGeom prst="rect">
            <a:avLst/>
          </a:prstGeom>
          <a:solidFill>
            <a:schemeClr val="accent2"/>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ja-JP" altLang="en-US" dirty="0">
                <a:solidFill>
                  <a:srgbClr val="FFFFFF"/>
                </a:solidFill>
              </a:rPr>
              <a:t>特に、どのような仕組みでお金、モノ・サービス、情報が流れているか記載ください</a:t>
            </a:r>
          </a:p>
        </p:txBody>
      </p:sp>
      <p:sp>
        <p:nvSpPr>
          <p:cNvPr id="61" name="正方形/長方形 60">
            <a:extLst>
              <a:ext uri="{FF2B5EF4-FFF2-40B4-BE49-F238E27FC236}">
                <a16:creationId xmlns:a16="http://schemas.microsoft.com/office/drawing/2014/main" id="{A4C1C613-7FA1-EC1E-BC30-A4FE13A7BF22}"/>
              </a:ext>
            </a:extLst>
          </p:cNvPr>
          <p:cNvSpPr/>
          <p:nvPr/>
        </p:nvSpPr>
        <p:spPr bwMode="auto">
          <a:xfrm>
            <a:off x="6374952" y="3854955"/>
            <a:ext cx="2772708" cy="284400"/>
          </a:xfrm>
          <a:prstGeom prst="rect">
            <a:avLst/>
          </a:prstGeom>
          <a:solidFill>
            <a:schemeClr val="accent2"/>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ja-JP" altLang="en-US" u="sng" dirty="0">
                <a:solidFill>
                  <a:srgbClr val="FFFFFF"/>
                </a:solidFill>
              </a:rPr>
              <a:t>図や既存の資料を添付いただいても構いません</a:t>
            </a:r>
          </a:p>
        </p:txBody>
      </p:sp>
    </p:spTree>
    <p:extLst>
      <p:ext uri="{BB962C8B-B14F-4D97-AF65-F5344CB8AC3E}">
        <p14:creationId xmlns:p14="http://schemas.microsoft.com/office/powerpoint/2010/main" val="3499405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393700" y="652109"/>
            <a:ext cx="9359900" cy="307777"/>
          </a:xfrm>
        </p:spPr>
        <p:txBody>
          <a:bodyPr wrap="square">
            <a:spAutoFit/>
          </a:bodyPr>
          <a:lstStyle/>
          <a:p>
            <a:pPr eaLnBrk="1" hangingPunct="1"/>
            <a:r>
              <a:rPr lang="en-US" altLang="ja-JP" dirty="0">
                <a:solidFill>
                  <a:schemeClr val="tx1"/>
                </a:solidFill>
                <a:latin typeface="Arial" panose="020B0604020202020204" pitchFamily="34" charset="0"/>
                <a:ea typeface="ＭＳ Ｐゴシック" panose="020B0600070205080204" pitchFamily="50" charset="-128"/>
              </a:rPr>
              <a:t>3</a:t>
            </a:r>
            <a:r>
              <a:rPr lang="ja-JP" altLang="en-US" dirty="0">
                <a:solidFill>
                  <a:schemeClr val="tx1"/>
                </a:solidFill>
                <a:latin typeface="Arial" panose="020B0604020202020204" pitchFamily="34" charset="0"/>
                <a:ea typeface="ＭＳ Ｐゴシック" panose="020B0600070205080204" pitchFamily="50" charset="-128"/>
              </a:rPr>
              <a:t>：ロボットの独自性・新規性</a:t>
            </a:r>
            <a:endParaRPr lang="en-US" altLang="ja-JP" dirty="0">
              <a:solidFill>
                <a:schemeClr val="tx1"/>
              </a:solidFill>
              <a:latin typeface="Arial" panose="020B0604020202020204" pitchFamily="34" charset="0"/>
              <a:ea typeface="ＭＳ Ｐゴシック" panose="020B0600070205080204" pitchFamily="50" charset="-128"/>
            </a:endParaRPr>
          </a:p>
        </p:txBody>
      </p:sp>
      <p:sp>
        <p:nvSpPr>
          <p:cNvPr id="21" name="Rectangle 3">
            <a:extLst>
              <a:ext uri="{FF2B5EF4-FFF2-40B4-BE49-F238E27FC236}">
                <a16:creationId xmlns:a16="http://schemas.microsoft.com/office/drawing/2014/main" id="{479C64DE-B438-429A-9E0A-7CB035CCF4CE}"/>
              </a:ext>
            </a:extLst>
          </p:cNvPr>
          <p:cNvSpPr txBox="1">
            <a:spLocks noChangeArrowheads="1"/>
          </p:cNvSpPr>
          <p:nvPr/>
        </p:nvSpPr>
        <p:spPr bwMode="auto">
          <a:xfrm>
            <a:off x="419100" y="1200293"/>
            <a:ext cx="9064625"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本事業を通じて開発するロボットあるいはロボットサービス</a:t>
            </a:r>
            <a:r>
              <a:rPr lang="ja-JP" altLang="en-US" sz="1200" kern="0" dirty="0">
                <a:solidFill>
                  <a:schemeClr val="tx1"/>
                </a:solidFill>
                <a:latin typeface="Arial" panose="020B0604020202020204" pitchFamily="34" charset="0"/>
                <a:ea typeface="ＭＳ Ｐゴシック" panose="020B0600070205080204" pitchFamily="50" charset="-128"/>
              </a:rPr>
              <a:t>の独自性・新規性を</a:t>
            </a:r>
            <a:r>
              <a:rPr lang="ja-JP" altLang="en-US" sz="1200" b="1" u="sng" kern="0" dirty="0">
                <a:solidFill>
                  <a:schemeClr val="tx1"/>
                </a:solidFill>
              </a:rPr>
              <a:t>簡潔に記載してください</a:t>
            </a:r>
            <a:r>
              <a:rPr lang="ja-JP" altLang="en-US" sz="1200" kern="0" dirty="0">
                <a:solidFill>
                  <a:schemeClr val="tx1"/>
                </a:solidFill>
              </a:rPr>
              <a:t>。</a:t>
            </a:r>
            <a:endParaRPr lang="en-US" altLang="ja-JP" sz="1200" kern="0" dirty="0">
              <a:solidFill>
                <a:schemeClr val="tx1"/>
              </a:solidFill>
            </a:endParaRPr>
          </a:p>
        </p:txBody>
      </p:sp>
      <p:sp>
        <p:nvSpPr>
          <p:cNvPr id="7" name="正方形/長方形 6">
            <a:extLst>
              <a:ext uri="{FF2B5EF4-FFF2-40B4-BE49-F238E27FC236}">
                <a16:creationId xmlns:a16="http://schemas.microsoft.com/office/drawing/2014/main" id="{BD311E8B-8DBD-C3EE-E097-62C55FD518DC}"/>
              </a:ext>
            </a:extLst>
          </p:cNvPr>
          <p:cNvSpPr/>
          <p:nvPr/>
        </p:nvSpPr>
        <p:spPr bwMode="auto">
          <a:xfrm>
            <a:off x="7781925" y="186813"/>
            <a:ext cx="1708150"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】3</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独自性・新規性</a:t>
            </a:r>
          </a:p>
        </p:txBody>
      </p:sp>
      <p:sp>
        <p:nvSpPr>
          <p:cNvPr id="9" name="正方形/長方形 8">
            <a:extLst>
              <a:ext uri="{FF2B5EF4-FFF2-40B4-BE49-F238E27FC236}">
                <a16:creationId xmlns:a16="http://schemas.microsoft.com/office/drawing/2014/main" id="{8C17C581-7C25-4A53-DB00-F663092CEC58}"/>
              </a:ext>
            </a:extLst>
          </p:cNvPr>
          <p:cNvSpPr/>
          <p:nvPr/>
        </p:nvSpPr>
        <p:spPr bwMode="auto">
          <a:xfrm>
            <a:off x="419100" y="3505200"/>
            <a:ext cx="4292600" cy="2920999"/>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dirty="0">
                <a:solidFill>
                  <a:srgbClr val="FF0000"/>
                </a:solidFill>
              </a:rPr>
              <a:t>製品・サービスの仕様・機能面での独自性・新規性を</a:t>
            </a:r>
            <a:endParaRPr lang="en-US" altLang="ja-JP" sz="1200" dirty="0">
              <a:solidFill>
                <a:srgbClr val="FF0000"/>
              </a:solidFill>
            </a:endParaRPr>
          </a:p>
          <a:p>
            <a:r>
              <a:rPr lang="ja-JP" altLang="en-US" sz="1200" dirty="0">
                <a:solidFill>
                  <a:srgbClr val="FF0000"/>
                </a:solidFill>
              </a:rPr>
              <a:t>分かりやすく図示してください。</a:t>
            </a:r>
          </a:p>
        </p:txBody>
      </p:sp>
      <p:graphicFrame>
        <p:nvGraphicFramePr>
          <p:cNvPr id="2" name="表 1">
            <a:extLst>
              <a:ext uri="{FF2B5EF4-FFF2-40B4-BE49-F238E27FC236}">
                <a16:creationId xmlns:a16="http://schemas.microsoft.com/office/drawing/2014/main" id="{72EBFCE9-82BC-C1C5-DA66-07A1290F4951}"/>
              </a:ext>
            </a:extLst>
          </p:cNvPr>
          <p:cNvGraphicFramePr>
            <a:graphicFrameLocks noGrp="1"/>
          </p:cNvGraphicFramePr>
          <p:nvPr>
            <p:extLst>
              <p:ext uri="{D42A27DB-BD31-4B8C-83A1-F6EECF244321}">
                <p14:modId xmlns:p14="http://schemas.microsoft.com/office/powerpoint/2010/main" val="3529998097"/>
              </p:ext>
            </p:extLst>
          </p:nvPr>
        </p:nvGraphicFramePr>
        <p:xfrm>
          <a:off x="419099" y="1474252"/>
          <a:ext cx="9070976" cy="1878548"/>
        </p:xfrm>
        <a:graphic>
          <a:graphicData uri="http://schemas.openxmlformats.org/drawingml/2006/table">
            <a:tbl>
              <a:tblPr firstCol="1">
                <a:tableStyleId>{93296810-A885-4BE3-A3E7-6D5BEEA58F35}</a:tableStyleId>
              </a:tblPr>
              <a:tblGrid>
                <a:gridCol w="1891482">
                  <a:extLst>
                    <a:ext uri="{9D8B030D-6E8A-4147-A177-3AD203B41FA5}">
                      <a16:colId xmlns:a16="http://schemas.microsoft.com/office/drawing/2014/main" val="444716480"/>
                    </a:ext>
                  </a:extLst>
                </a:gridCol>
                <a:gridCol w="7179494">
                  <a:extLst>
                    <a:ext uri="{9D8B030D-6E8A-4147-A177-3AD203B41FA5}">
                      <a16:colId xmlns:a16="http://schemas.microsoft.com/office/drawing/2014/main" val="4016088005"/>
                    </a:ext>
                  </a:extLst>
                </a:gridCol>
              </a:tblGrid>
              <a:tr h="939274">
                <a:tc>
                  <a:txBody>
                    <a:bodyPr/>
                    <a:lstStyle/>
                    <a:p>
                      <a:r>
                        <a:rPr kumimoji="1" lang="ja-JP" altLang="en-US" sz="1200" dirty="0"/>
                        <a:t>ロボット、ロボットサービスの独自性・新規性</a:t>
                      </a:r>
                      <a:endParaRPr kumimoji="1" lang="en-US" altLang="ja-JP" sz="1200" dirty="0"/>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記入例：当社が構想するロボットを活用した○○サービスは、既存事業と比較して、○○という点で独自性・新規性を有している。また、既存技術</a:t>
                      </a:r>
                      <a:r>
                        <a:rPr kumimoji="1" lang="en-US" altLang="ja-JP" sz="900" dirty="0">
                          <a:solidFill>
                            <a:srgbClr val="FF0000"/>
                          </a:solidFill>
                        </a:rPr>
                        <a:t>/</a:t>
                      </a:r>
                      <a:r>
                        <a:rPr kumimoji="1" lang="ja-JP" altLang="en-US" sz="900" dirty="0">
                          <a:solidFill>
                            <a:srgbClr val="FF0000"/>
                          </a:solidFill>
                        </a:rPr>
                        <a:t>製品・サービスと比較して、○○という点で独自性・新規性を有している。</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3045517905"/>
                  </a:ext>
                </a:extLst>
              </a:tr>
              <a:tr h="939274">
                <a:tc>
                  <a:txBody>
                    <a:bodyPr/>
                    <a:lstStyle/>
                    <a:p>
                      <a:r>
                        <a:rPr kumimoji="1" lang="ja-JP" altLang="en-US" sz="1200" dirty="0"/>
                        <a:t>独自性・新規性が</a:t>
                      </a:r>
                      <a:endParaRPr kumimoji="1" lang="en-US" altLang="ja-JP" sz="1200" dirty="0"/>
                    </a:p>
                    <a:p>
                      <a:r>
                        <a:rPr kumimoji="1" lang="ja-JP" altLang="en-US" sz="1200" dirty="0"/>
                        <a:t>ターゲットユーザーに</a:t>
                      </a:r>
                      <a:endParaRPr kumimoji="1" lang="en-US" altLang="ja-JP" sz="1200" dirty="0"/>
                    </a:p>
                    <a:p>
                      <a:r>
                        <a:rPr kumimoji="1" lang="ja-JP" altLang="en-US" sz="1200" dirty="0"/>
                        <a:t>もたらす価値</a:t>
                      </a:r>
                      <a:endParaRPr kumimoji="1" lang="en-US" altLang="ja-JP" sz="1200" dirty="0"/>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記入例：ユーザーが○○の作業を行う際、既存製品には○○の機能がないため、作業時間のロスが発生することが少なくない。○○の独自性・新規性はこうした作業時間のロスを解消するものである。</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solidFill>
                          <a:srgbClr val="FF0000"/>
                        </a:solidFill>
                      </a:endParaRPr>
                    </a:p>
                  </a:txBody>
                  <a:tcPr/>
                </a:tc>
                <a:extLst>
                  <a:ext uri="{0D108BD9-81ED-4DB2-BD59-A6C34878D82A}">
                    <a16:rowId xmlns:a16="http://schemas.microsoft.com/office/drawing/2014/main" val="3581228986"/>
                  </a:ext>
                </a:extLst>
              </a:tr>
            </a:tbl>
          </a:graphicData>
        </a:graphic>
      </p:graphicFrame>
      <p:sp>
        <p:nvSpPr>
          <p:cNvPr id="3" name="正方形/長方形 2">
            <a:extLst>
              <a:ext uri="{FF2B5EF4-FFF2-40B4-BE49-F238E27FC236}">
                <a16:creationId xmlns:a16="http://schemas.microsoft.com/office/drawing/2014/main" id="{9D4458D2-523E-A7EF-3946-72E83530E487}"/>
              </a:ext>
            </a:extLst>
          </p:cNvPr>
          <p:cNvSpPr/>
          <p:nvPr/>
        </p:nvSpPr>
        <p:spPr bwMode="auto">
          <a:xfrm>
            <a:off x="5197475" y="3505200"/>
            <a:ext cx="4292600" cy="2920999"/>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dirty="0">
                <a:solidFill>
                  <a:srgbClr val="FF0000"/>
                </a:solidFill>
              </a:rPr>
              <a:t>製品・サービスの独自性・新規性が</a:t>
            </a:r>
            <a:endParaRPr lang="en-US" altLang="ja-JP" sz="1200" dirty="0">
              <a:solidFill>
                <a:srgbClr val="FF0000"/>
              </a:solidFill>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dirty="0">
                <a:solidFill>
                  <a:srgbClr val="FF0000"/>
                </a:solidFill>
              </a:rPr>
              <a:t>どのようなユースケースにおいて価値をもたらすか</a:t>
            </a:r>
            <a:endParaRPr lang="en-US" altLang="ja-JP" sz="1200" dirty="0">
              <a:solidFill>
                <a:srgbClr val="FF0000"/>
              </a:solidFill>
            </a:endParaRPr>
          </a:p>
          <a:p>
            <a:r>
              <a:rPr lang="ja-JP" altLang="en-US" sz="1200" dirty="0">
                <a:solidFill>
                  <a:srgbClr val="FF0000"/>
                </a:solidFill>
              </a:rPr>
              <a:t>分かりやすく図示してください。</a:t>
            </a:r>
          </a:p>
        </p:txBody>
      </p:sp>
    </p:spTree>
    <p:extLst>
      <p:ext uri="{BB962C8B-B14F-4D97-AF65-F5344CB8AC3E}">
        <p14:creationId xmlns:p14="http://schemas.microsoft.com/office/powerpoint/2010/main" val="457771799"/>
      </p:ext>
    </p:extLst>
  </p:cSld>
  <p:clrMapOvr>
    <a:masterClrMapping/>
  </p:clrMapOvr>
</p:sld>
</file>

<file path=ppt/theme/theme1.xml><?xml version="1.0" encoding="utf-8"?>
<a:theme xmlns:a="http://schemas.openxmlformats.org/drawingml/2006/main" name="1_新しいﾌﾟﾚｾﾞﾝﾃｰｼｮﾝ">
  <a:themeElements>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fontScheme name="1_新しいﾌﾟﾚｾﾞﾝﾃｰｼｮﾝ">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lnDef>
  </a:objectDefaults>
  <a:extraClrSchemeLst>
    <a:extraClrScheme>
      <a:clrScheme name="1_新しいﾌﾟﾚｾﾞﾝﾃｰｼｮﾝ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1_新しいﾌﾟﾚｾﾞﾝﾃｰｼｮﾝ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新しいﾌﾟﾚｾﾞﾝﾃｰｼｮﾝ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新しいﾌﾟﾚｾﾞﾝﾃｰｼｮﾝ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新しいﾌﾟﾚｾﾞﾝﾃｰｼｮﾝ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1_新しいﾌﾟﾚｾﾞﾝﾃｰｼｮﾝ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8">
        <a:dk1>
          <a:srgbClr val="000000"/>
        </a:dk1>
        <a:lt1>
          <a:srgbClr val="FFFFFF"/>
        </a:lt1>
        <a:dk2>
          <a:srgbClr val="000000"/>
        </a:dk2>
        <a:lt2>
          <a:srgbClr val="5A5A5A"/>
        </a:lt2>
        <a:accent1>
          <a:srgbClr val="CCDAEC"/>
        </a:accent1>
        <a:accent2>
          <a:srgbClr val="F1DB9D"/>
        </a:accent2>
        <a:accent3>
          <a:srgbClr val="FFFFFF"/>
        </a:accent3>
        <a:accent4>
          <a:srgbClr val="000000"/>
        </a:accent4>
        <a:accent5>
          <a:srgbClr val="E2EAF4"/>
        </a:accent5>
        <a:accent6>
          <a:srgbClr val="DAC68E"/>
        </a:accent6>
        <a:hlink>
          <a:srgbClr val="DADADA"/>
        </a:hlink>
        <a:folHlink>
          <a:srgbClr val="3D6AA7"/>
        </a:folHlink>
      </a:clrScheme>
      <a:clrMap bg1="lt1" tx1="dk1" bg2="lt2" tx2="dk2" accent1="accent1" accent2="accent2" accent3="accent3" accent4="accent4" accent5="accent5" accent6="accent6" hlink="hlink" folHlink="folHlink"/>
    </a:extraClrScheme>
    <a:extraClrScheme>
      <a:clrScheme name="1_新しいﾌﾟﾚｾﾞﾝﾃｰｼｮﾝ 9">
        <a:dk1>
          <a:srgbClr val="000000"/>
        </a:dk1>
        <a:lt1>
          <a:srgbClr val="FFFFFF"/>
        </a:lt1>
        <a:dk2>
          <a:srgbClr val="000000"/>
        </a:dk2>
        <a:lt2>
          <a:srgbClr val="5A5A5A"/>
        </a:lt2>
        <a:accent1>
          <a:srgbClr val="CCDAEC"/>
        </a:accent1>
        <a:accent2>
          <a:srgbClr val="3D6AA7"/>
        </a:accent2>
        <a:accent3>
          <a:srgbClr val="FFFFFF"/>
        </a:accent3>
        <a:accent4>
          <a:srgbClr val="000000"/>
        </a:accent4>
        <a:accent5>
          <a:srgbClr val="E2EAF4"/>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4fca366-81b3-4a94-a4ef-f578883d3b8f">
      <Terms xmlns="http://schemas.microsoft.com/office/infopath/2007/PartnerControls"/>
    </lcf76f155ced4ddcb4097134ff3c332f>
    <TaxCatchAll xmlns="c3d0f517-be94-47e5-a224-50332926ac84"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DF1D16939E905D4C8D69A339DBD65B15" ma:contentTypeVersion="10" ma:contentTypeDescription="新しいドキュメントを作成します。" ma:contentTypeScope="" ma:versionID="c8f39545d1259ef5bab696e9888499b9">
  <xsd:schema xmlns:xsd="http://www.w3.org/2001/XMLSchema" xmlns:xs="http://www.w3.org/2001/XMLSchema" xmlns:p="http://schemas.microsoft.com/office/2006/metadata/properties" xmlns:ns2="c4fca366-81b3-4a94-a4ef-f578883d3b8f" xmlns:ns3="c3d0f517-be94-47e5-a224-50332926ac84" targetNamespace="http://schemas.microsoft.com/office/2006/metadata/properties" ma:root="true" ma:fieldsID="69d71d2aaccdcf2d6b76bbbdb18bee3f" ns2:_="" ns3:_="">
    <xsd:import namespace="c4fca366-81b3-4a94-a4ef-f578883d3b8f"/>
    <xsd:import namespace="c3d0f517-be94-47e5-a224-50332926ac84"/>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fca366-81b3-4a94-a4ef-f578883d3b8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画像タグ" ma:readOnly="false" ma:fieldId="{5cf76f15-5ced-4ddc-b409-7134ff3c332f}" ma:taxonomyMulti="true" ma:sspId="8e93605e-8189-4175-a667-c1447a41dacc"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3d0f517-be94-47e5-a224-50332926ac84"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47abae46-870b-4aef-807b-fd9285b8468d}" ma:internalName="TaxCatchAll" ma:showField="CatchAllData" ma:web="c3d0f517-be94-47e5-a224-50332926ac84">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7C44292-717A-4F75-99B7-F66F678A4215}">
  <ds:schemaRefs>
    <ds:schemaRef ds:uri="http://schemas.microsoft.com/sharepoint/v3/contenttype/forms"/>
  </ds:schemaRefs>
</ds:datastoreItem>
</file>

<file path=customXml/itemProps2.xml><?xml version="1.0" encoding="utf-8"?>
<ds:datastoreItem xmlns:ds="http://schemas.openxmlformats.org/officeDocument/2006/customXml" ds:itemID="{629C6677-7C4B-49D2-856A-F09E6A78A750}">
  <ds:schemaRefs>
    <ds:schemaRef ds:uri="c4fca366-81b3-4a94-a4ef-f578883d3b8f"/>
    <ds:schemaRef ds:uri="http://purl.org/dc/terms/"/>
    <ds:schemaRef ds:uri="http://purl.org/dc/dcmitype/"/>
    <ds:schemaRef ds:uri="c3d0f517-be94-47e5-a224-50332926ac84"/>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E2B33AE3-82CC-4F78-9DF5-1F83C269C3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4fca366-81b3-4a94-a4ef-f578883d3b8f"/>
    <ds:schemaRef ds:uri="c3d0f517-be94-47e5-a224-50332926ac8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5262</Words>
  <Application>Microsoft Office PowerPoint</Application>
  <PresentationFormat>A4 210 x 297 mm</PresentationFormat>
  <Paragraphs>433</Paragraphs>
  <Slides>24</Slides>
  <Notes>14</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24</vt:i4>
      </vt:variant>
    </vt:vector>
  </HeadingPairs>
  <TitlesOfParts>
    <vt:vector size="30" baseType="lpstr">
      <vt:lpstr>ＭＳ Ｐゴシック</vt:lpstr>
      <vt:lpstr>ＭＳ Ｐ明朝</vt:lpstr>
      <vt:lpstr>Arial</vt:lpstr>
      <vt:lpstr>Times New Roman</vt:lpstr>
      <vt:lpstr>Wingdings</vt:lpstr>
      <vt:lpstr>1_新しいﾌﾟﾚｾﾞﾝﾃｰｼｮﾝ</vt:lpstr>
      <vt:lpstr>令和８年度ロボット実装促進センター　 ＜ロボット開発支援事業＞  プロジェクト内容説明書</vt:lpstr>
      <vt:lpstr>応募内容について</vt:lpstr>
      <vt:lpstr>1：ロボットを通じて解決を目指す社会課題</vt:lpstr>
      <vt:lpstr>2-1：ターゲットとする市場・ユーザー、提供価値（1）</vt:lpstr>
      <vt:lpstr>2-1：ターゲットとする市場・ユーザー、提供価値（2）</vt:lpstr>
      <vt:lpstr>2-2：事業の市場規模、市場開拓の戦略（1）</vt:lpstr>
      <vt:lpstr>2-2：事業の市場規模、市場開拓の戦略（2）</vt:lpstr>
      <vt:lpstr>2-2：事業の市場規模、市場開拓の戦略（3）</vt:lpstr>
      <vt:lpstr>3：ロボットの独自性・新規性</vt:lpstr>
      <vt:lpstr>4-1：実施スケジュール（1）</vt:lpstr>
      <vt:lpstr>4-1：実施スケジュール（2）</vt:lpstr>
      <vt:lpstr>4-2：事業の実施体制</vt:lpstr>
      <vt:lpstr>5-1：県内ロボット産業への波及効果、ロボット利活用社会の推進への貢献</vt:lpstr>
      <vt:lpstr>5-2：県内企業との具体的な連携予定</vt:lpstr>
      <vt:lpstr>本事業で取り組む開発プロジェクト</vt:lpstr>
      <vt:lpstr>6-1：開発するロボットの概要</vt:lpstr>
      <vt:lpstr>6-2：開発するロボットの詳細</vt:lpstr>
      <vt:lpstr>7-1．開発項目の内容</vt:lpstr>
      <vt:lpstr>7-2．開発項目の内容（詳細）</vt:lpstr>
      <vt:lpstr>8．性能・動作検証の内容</vt:lpstr>
      <vt:lpstr>9．開発プロジェクトの実施体制</vt:lpstr>
      <vt:lpstr>10．開発プロジェクトの実施スケジュール</vt:lpstr>
      <vt:lpstr>11．開発プロジェクトの経費</vt:lpstr>
      <vt:lpstr>12：補足資料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2019-04-04T07:02:18Z</dcterms:created>
  <dcterms:modified xsi:type="dcterms:W3CDTF">2026-05-22T00:58:49Z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0x0101002019FEE8953A3F4480CB729AC2234149</vt:lpwstr>
  </property>
</Properties>
</file>