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1"/>
  </p:sldMasterIdLst>
  <p:notesMasterIdLst>
    <p:notesMasterId r:id="rId12"/>
  </p:notesMasterIdLst>
  <p:handoutMasterIdLst>
    <p:handoutMasterId r:id="rId13"/>
  </p:handoutMasterIdLst>
  <p:sldIdLst>
    <p:sldId id="440" r:id="rId2"/>
    <p:sldId id="553" r:id="rId3"/>
    <p:sldId id="554" r:id="rId4"/>
    <p:sldId id="555" r:id="rId5"/>
    <p:sldId id="556" r:id="rId6"/>
    <p:sldId id="557" r:id="rId7"/>
    <p:sldId id="561" r:id="rId8"/>
    <p:sldId id="558" r:id="rId9"/>
    <p:sldId id="560" r:id="rId10"/>
    <p:sldId id="559" r:id="rId11"/>
  </p:sldIdLst>
  <p:sldSz cx="9906000" cy="6858000" type="A4"/>
  <p:notesSz cx="6807200" cy="9939338"/>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2" pos="2961" userDrawn="1">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E60000"/>
    <a:srgbClr val="0070C0"/>
    <a:srgbClr val="A2BBDC"/>
    <a:srgbClr val="66A02C"/>
    <a:srgbClr val="26A287"/>
    <a:srgbClr val="0F99BC"/>
    <a:srgbClr val="5F8AC3"/>
    <a:srgbClr val="558525"/>
    <a:srgbClr val="CCDA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77" autoAdjust="0"/>
    <p:restoredTop sz="94672" autoAdjust="0"/>
  </p:normalViewPr>
  <p:slideViewPr>
    <p:cSldViewPr snapToGrid="0" snapToObjects="1" showGuides="1">
      <p:cViewPr varScale="1">
        <p:scale>
          <a:sx n="83" d="100"/>
          <a:sy n="83" d="100"/>
        </p:scale>
        <p:origin x="1526" y="77"/>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2961"/>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5360"/>
    </p:cViewPr>
  </p:sorterViewPr>
  <p:notesViewPr>
    <p:cSldViewPr snapToGrid="0" snapToObjects="1" showGuides="1">
      <p:cViewPr varScale="1">
        <p:scale>
          <a:sx n="74" d="100"/>
          <a:sy n="74" d="100"/>
        </p:scale>
        <p:origin x="-2190"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7/18/2025 2:38 PM</a:t>
            </a:fld>
            <a:endParaRPr lang="en-US" altLang="ja-JP"/>
          </a:p>
        </p:txBody>
      </p:sp>
      <p:sp>
        <p:nvSpPr>
          <p:cNvPr id="205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7/18/2025 2:38 PM</a:t>
            </a:fld>
            <a:endParaRPr lang="en-US" altLang="ja-JP"/>
          </a:p>
        </p:txBody>
      </p:sp>
      <p:sp>
        <p:nvSpPr>
          <p:cNvPr id="32772" name="Rectangle 4"/>
          <p:cNvSpPr>
            <a:spLocks noGrp="1" noRot="1" noChangeAspect="1" noChangeArrowheads="1"/>
          </p:cNvSpPr>
          <p:nvPr>
            <p:ph type="sldImg" idx="2"/>
          </p:nvPr>
        </p:nvSpPr>
        <p:spPr bwMode="auto">
          <a:xfrm>
            <a:off x="714375" y="746125"/>
            <a:ext cx="5383213" cy="3727450"/>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908055" y="4720986"/>
            <a:ext cx="4991091" cy="4471502"/>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7/18/2025 2:38 PM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7/18/2025 2:38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9</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807837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415925" y="3307347"/>
            <a:ext cx="9074149" cy="640332"/>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sz="1800" dirty="0">
                <a:latin typeface="Arial" panose="020B0604020202020204" pitchFamily="34" charset="0"/>
                <a:ea typeface="ＭＳ Ｐゴシック" panose="020B0600070205080204" pitchFamily="50" charset="-128"/>
              </a:rPr>
              <a:t>提 出 日  ：令和７年</a:t>
            </a:r>
            <a:r>
              <a:rPr lang="ja-JP" altLang="en-US" sz="1800" dirty="0">
                <a:solidFill>
                  <a:srgbClr val="FF0000"/>
                </a:solidFill>
                <a:latin typeface="Arial" panose="020B0604020202020204" pitchFamily="34" charset="0"/>
                <a:ea typeface="ＭＳ Ｐゴシック" panose="020B0600070205080204" pitchFamily="50" charset="-128"/>
              </a:rPr>
              <a:t>○</a:t>
            </a:r>
            <a:r>
              <a:rPr lang="ja-JP" altLang="en-US" sz="1800" dirty="0">
                <a:latin typeface="Arial" panose="020B0604020202020204" pitchFamily="34" charset="0"/>
                <a:ea typeface="ＭＳ Ｐゴシック" panose="020B0600070205080204" pitchFamily="50" charset="-128"/>
              </a:rPr>
              <a:t>月</a:t>
            </a:r>
            <a:r>
              <a:rPr lang="ja-JP" altLang="en-US" sz="1800" dirty="0">
                <a:solidFill>
                  <a:srgbClr val="FF0000"/>
                </a:solidFill>
                <a:latin typeface="Arial" panose="020B0604020202020204" pitchFamily="34" charset="0"/>
                <a:ea typeface="ＭＳ Ｐゴシック" panose="020B0600070205080204" pitchFamily="50" charset="-128"/>
              </a:rPr>
              <a:t>○</a:t>
            </a:r>
            <a:r>
              <a:rPr lang="ja-JP" altLang="en-US" sz="1800" dirty="0">
                <a:latin typeface="Arial" panose="020B0604020202020204" pitchFamily="34" charset="0"/>
                <a:ea typeface="ＭＳ Ｐゴシック" panose="020B0600070205080204" pitchFamily="50" charset="-128"/>
              </a:rPr>
              <a:t>日</a:t>
            </a:r>
          </a:p>
          <a:p>
            <a:r>
              <a:rPr lang="ja-JP" altLang="en-US" sz="1800" dirty="0">
                <a:latin typeface="Arial" panose="020B0604020202020204" pitchFamily="34" charset="0"/>
                <a:ea typeface="ＭＳ Ｐゴシック" panose="020B0600070205080204" pitchFamily="50" charset="-128"/>
              </a:rPr>
              <a:t>応募者名：</a:t>
            </a:r>
            <a:r>
              <a:rPr lang="ja-JP" altLang="en-US" sz="1800" dirty="0">
                <a:solidFill>
                  <a:srgbClr val="FF0000"/>
                </a:solidFill>
                <a:latin typeface="Arial" panose="020B0604020202020204" pitchFamily="34" charset="0"/>
                <a:ea typeface="ＭＳ Ｐゴシック" panose="020B0600070205080204" pitchFamily="50" charset="-128"/>
              </a:rPr>
              <a:t>〇〇株式会社</a:t>
            </a:r>
            <a:endParaRPr lang="en-US" altLang="ja-JP" sz="1800" dirty="0">
              <a:solidFill>
                <a:srgbClr val="FF0000"/>
              </a:solidFill>
              <a:latin typeface="Arial" panose="020B0604020202020204" pitchFamily="34" charset="0"/>
              <a:ea typeface="ＭＳ Ｐゴシック" panose="020B0600070205080204" pitchFamily="50" charset="-128"/>
            </a:endParaRPr>
          </a:p>
        </p:txBody>
      </p:sp>
      <p:sp>
        <p:nvSpPr>
          <p:cNvPr id="11" name="Rectangle 1">
            <a:extLst>
              <a:ext uri="{FF2B5EF4-FFF2-40B4-BE49-F238E27FC236}">
                <a16:creationId xmlns:a16="http://schemas.microsoft.com/office/drawing/2014/main" id="{B20D0775-F497-4D1C-B934-6A28DAA87420}"/>
              </a:ext>
            </a:extLst>
          </p:cNvPr>
          <p:cNvSpPr>
            <a:spLocks noChangeArrowheads="1"/>
          </p:cNvSpPr>
          <p:nvPr/>
        </p:nvSpPr>
        <p:spPr bwMode="auto">
          <a:xfrm>
            <a:off x="415924" y="4165600"/>
            <a:ext cx="9074149" cy="2463135"/>
          </a:xfrm>
          <a:prstGeom prst="rect">
            <a:avLst/>
          </a:prstGeom>
          <a:noFill/>
          <a:ln w="9525">
            <a:solidFill>
              <a:schemeClr val="bg2">
                <a:lumMod val="75000"/>
              </a:schemeClr>
            </a:solidFill>
            <a:prstDash val="dash"/>
            <a:miter lim="800000"/>
            <a:headEnd/>
            <a:tailEnd/>
          </a:ln>
          <a:effectLst/>
        </p:spPr>
        <p:txBody>
          <a:bodyPr vert="horz" wrap="square" lIns="36000" tIns="36000" rIns="36000" bIns="36000" numCol="1" anchor="ctr" anchorCtr="0" compatLnSpc="1">
            <a:prstTxWarp prst="textNoShape">
              <a:avLst/>
            </a:prstTxWarp>
            <a:normAutofit/>
          </a:bodyPr>
          <a:lstStyle/>
          <a:p>
            <a:pPr algn="l">
              <a:lnSpc>
                <a:spcPct val="150000"/>
              </a:lnSpc>
              <a:spcBef>
                <a:spcPct val="0"/>
              </a:spcBef>
              <a:buClr>
                <a:srgbClr val="5A5A5A"/>
              </a:buClr>
              <a:buSzPct val="100000"/>
            </a:pPr>
            <a:r>
              <a:rPr kumimoji="1" lang="ja-JP" altLang="ja-JP" sz="11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r>
              <a:rPr lang="ja-JP" altLang="en-US" sz="1100" b="1" dirty="0">
                <a:solidFill>
                  <a:schemeClr val="tx1"/>
                </a:solidFill>
                <a:latin typeface="Arial" panose="020B0604020202020204" pitchFamily="34" charset="0"/>
                <a:ea typeface="ＭＳ Ｐゴシック" panose="020B0600070205080204" pitchFamily="50" charset="-128"/>
                <a:cs typeface="ＭＳ ゴシック" pitchFamily="49" charset="-128"/>
              </a:rPr>
              <a:t>作成時のルール</a:t>
            </a:r>
            <a:r>
              <a:rPr kumimoji="1" lang="ja-JP" altLang="ja-JP" sz="11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endParaRPr kumimoji="1" lang="ja-JP" altLang="ja-JP" sz="11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Ｐゴシック" pitchFamily="50" charset="-128"/>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別添「応募申請書作成要領」に基づき、応募申請書は応募者が作成してください。</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記載欄が設定されている場合は、記載欄内にテキストベースで簡潔に必要事項を記載してください。</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記載欄が設定されていない場合は、必要に応じて、図や写真などを添付してください。</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000" kern="0" dirty="0">
                <a:solidFill>
                  <a:schemeClr val="tx1"/>
                </a:solidFill>
              </a:rPr>
              <a:t>複数の施設で応募する場合、「２．ロボット等の導入実証を希望する施設」、「４．ロボット等の導入実証の実施体制」、「５．ロボットの導入実証の実施環境」のスライドは施設ごとに作成してください。</a:t>
            </a:r>
            <a:endParaRPr lang="en-US" altLang="ja-JP" sz="1000" kern="0" dirty="0">
              <a:solidFill>
                <a:schemeClr val="tx1"/>
              </a:solidFill>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000" kern="0" dirty="0">
                <a:solidFill>
                  <a:schemeClr val="tx1"/>
                </a:solidFill>
              </a:rPr>
              <a:t>複数の施設で応募する場合、「３．ロボット等の導入実証の目的」、「６．ロボットの導入（実装）の計画・構想」のスライドは、いずれの施設に関する記述かわかるように記載してください。</a:t>
            </a:r>
            <a:endParaRPr lang="en-US" altLang="ja-JP" sz="10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000" dirty="0">
                <a:solidFill>
                  <a:schemeClr val="tx1"/>
                </a:solidFill>
                <a:latin typeface="Arial" panose="020B0604020202020204" pitchFamily="34" charset="0"/>
                <a:ea typeface="ＭＳ Ｐゴシック" panose="020B0600070205080204" pitchFamily="50" charset="-128"/>
                <a:cs typeface="Times New Roman" pitchFamily="18" charset="0"/>
              </a:rPr>
              <a:t>原則として、</a:t>
            </a: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全体を通じて、</a:t>
            </a:r>
            <a:r>
              <a:rPr lang="en-US" altLang="ja-JP" u="sng" dirty="0">
                <a:solidFill>
                  <a:schemeClr val="tx1"/>
                </a:solidFill>
                <a:latin typeface="Arial" panose="020B0604020202020204" pitchFamily="34" charset="0"/>
                <a:ea typeface="ＭＳ Ｐゴシック" panose="020B0600070205080204" pitchFamily="50" charset="-128"/>
                <a:cs typeface="Times New Roman" pitchFamily="18" charset="0"/>
              </a:rPr>
              <a:t>1</a:t>
            </a:r>
            <a:r>
              <a:rPr lang="en-US" altLang="ja-JP" b="1" u="sng" dirty="0">
                <a:solidFill>
                  <a:schemeClr val="tx1"/>
                </a:solidFill>
                <a:latin typeface="Arial" panose="020B0604020202020204" pitchFamily="34" charset="0"/>
                <a:ea typeface="ＭＳ Ｐゴシック" panose="020B0600070205080204" pitchFamily="50" charset="-128"/>
                <a:cs typeface="Times New Roman" pitchFamily="18" charset="0"/>
              </a:rPr>
              <a:t>5</a:t>
            </a:r>
            <a:r>
              <a:rPr lang="ja-JP" altLang="en-US" b="1" u="sng" dirty="0">
                <a:solidFill>
                  <a:schemeClr val="tx1"/>
                </a:solidFill>
                <a:latin typeface="Arial" panose="020B0604020202020204" pitchFamily="34" charset="0"/>
                <a:ea typeface="ＭＳ Ｐゴシック" panose="020B0600070205080204" pitchFamily="50" charset="-128"/>
                <a:cs typeface="Times New Roman" pitchFamily="18" charset="0"/>
              </a:rPr>
              <a:t>ページ以内で作成</a:t>
            </a: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をしてください（表紙を除く）。</a:t>
            </a: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審査会のプレゼンテーションでは応募申請書の内容に沿って説明をしていただきます。応募申請書以外の資料を用いることは不可とします。</a:t>
            </a:r>
            <a:endParaRPr lang="en-US" altLang="ja-JP" dirty="0">
              <a:solidFill>
                <a:schemeClr val="tx1"/>
              </a:solidFill>
              <a:latin typeface="Arial" panose="020B0604020202020204" pitchFamily="34" charset="0"/>
              <a:ea typeface="ＭＳ Ｐゴシック" panose="020B0600070205080204" pitchFamily="50" charset="-128"/>
              <a:cs typeface="Times New Roman" pitchFamily="18" charset="0"/>
            </a:endParaRP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5" y="549275"/>
            <a:ext cx="1117600" cy="491481"/>
          </a:xfrm>
          <a:prstGeom prst="rect">
            <a:avLst/>
          </a:prstGeom>
          <a:noFill/>
          <a:ln>
            <a:solidFill>
              <a:schemeClr val="tx1">
                <a:lumMod val="95000"/>
                <a:lumOff val="5000"/>
              </a:schemeClr>
            </a:solidFill>
          </a:ln>
        </p:spPr>
        <p:txBody>
          <a:bodyPr wrap="square" rtlCol="0">
            <a:spAutoFit/>
          </a:bodyPr>
          <a:lstStyle/>
          <a:p>
            <a:r>
              <a:rPr kumimoji="1" lang="ja-JP" altLang="en-US" sz="2400" dirty="0">
                <a:latin typeface="Arial" panose="020B0604020202020204" pitchFamily="34" charset="0"/>
                <a:ea typeface="ＭＳ Ｐゴシック" panose="020B0600070205080204" pitchFamily="50" charset="-128"/>
              </a:rPr>
              <a:t>表紙</a:t>
            </a:r>
          </a:p>
        </p:txBody>
      </p:sp>
      <p:sp>
        <p:nvSpPr>
          <p:cNvPr id="2" name="正方形/長方形 1">
            <a:extLst>
              <a:ext uri="{FF2B5EF4-FFF2-40B4-BE49-F238E27FC236}">
                <a16:creationId xmlns:a16="http://schemas.microsoft.com/office/drawing/2014/main" id="{8E523865-89D6-45ED-BF4C-32BBC6DF8427}"/>
              </a:ext>
            </a:extLst>
          </p:cNvPr>
          <p:cNvSpPr/>
          <p:nvPr/>
        </p:nvSpPr>
        <p:spPr bwMode="auto">
          <a:xfrm>
            <a:off x="415925" y="1358899"/>
            <a:ext cx="9074149" cy="1630305"/>
          </a:xfrm>
          <a:prstGeom prst="rect">
            <a:avLst/>
          </a:prstGeom>
          <a:solidFill>
            <a:schemeClr val="accent2"/>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ロボット実装促進センター　導入実証サポート</a:t>
            </a:r>
            <a:b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b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＜応募申請書（施設募集）＞</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solidFill>
                  <a:schemeClr val="tx1"/>
                </a:solidFill>
                <a:latin typeface="Arial" panose="020B0604020202020204" pitchFamily="34" charset="0"/>
                <a:ea typeface="ＭＳ Ｐゴシック" panose="020B0600070205080204" pitchFamily="50" charset="-128"/>
              </a:rPr>
              <a:t>７．補足資料</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a:extLst>
              <a:ext uri="{FF2B5EF4-FFF2-40B4-BE49-F238E27FC236}">
                <a16:creationId xmlns:a16="http://schemas.microsoft.com/office/drawing/2014/main" id="{FD5CF029-D33E-4B56-9A8E-C773FD4D1263}"/>
              </a:ext>
            </a:extLst>
          </p:cNvPr>
          <p:cNvSpPr txBox="1">
            <a:spLocks noChangeArrowheads="1"/>
          </p:cNvSpPr>
          <p:nvPr/>
        </p:nvSpPr>
        <p:spPr bwMode="auto">
          <a:xfrm>
            <a:off x="419100" y="1321733"/>
            <a:ext cx="9064625" cy="4212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l">
              <a:spcBef>
                <a:spcPct val="30000"/>
              </a:spcBef>
              <a:buClr>
                <a:srgbClr val="5A5A5A"/>
              </a:buClr>
              <a:buSzPct val="100000"/>
            </a:pPr>
            <a:r>
              <a:rPr lang="ja-JP" altLang="en-US" sz="1200" b="1" dirty="0">
                <a:solidFill>
                  <a:schemeClr val="tx1"/>
                </a:solidFill>
                <a:latin typeface="Arial" panose="020B0604020202020204" pitchFamily="34" charset="0"/>
                <a:ea typeface="ＭＳ Ｐゴシック" panose="020B0600070205080204" pitchFamily="50" charset="-128"/>
              </a:rPr>
              <a:t>（適宜、応募者にて追加で記載したい内容がある場合や、既存資料等から転載する場合（例：施設概要）に活用してください。</a:t>
            </a:r>
            <a:br>
              <a:rPr lang="en-US" altLang="ja-JP" sz="1200" b="1" dirty="0">
                <a:solidFill>
                  <a:schemeClr val="tx1"/>
                </a:solidFill>
                <a:latin typeface="Arial" panose="020B0604020202020204" pitchFamily="34" charset="0"/>
                <a:ea typeface="ＭＳ Ｐゴシック" panose="020B0600070205080204" pitchFamily="50" charset="-128"/>
              </a:rPr>
            </a:br>
            <a:r>
              <a:rPr lang="ja-JP" altLang="en-US" sz="1200" b="1" dirty="0">
                <a:solidFill>
                  <a:schemeClr val="tx1"/>
                </a:solidFill>
                <a:latin typeface="Arial" panose="020B0604020202020204" pitchFamily="34" charset="0"/>
                <a:ea typeface="ＭＳ Ｐゴシック" panose="020B0600070205080204" pitchFamily="50" charset="-128"/>
              </a:rPr>
              <a:t>必要に応じて、ページを追加いただいて問題ありません。</a:t>
            </a:r>
            <a:endParaRPr lang="en-US" altLang="ja-JP" sz="1200" b="1" dirty="0">
              <a:solidFill>
                <a:schemeClr val="tx1"/>
              </a:solidFill>
              <a:latin typeface="Arial" panose="020B0604020202020204" pitchFamily="34"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7E9AABD8-1813-4926-A24D-276565B6E44E}"/>
              </a:ext>
            </a:extLst>
          </p:cNvPr>
          <p:cNvSpPr/>
          <p:nvPr/>
        </p:nvSpPr>
        <p:spPr bwMode="auto">
          <a:xfrm>
            <a:off x="5278694"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ロボット等を活用した業務内容の現在の様子</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5" name="正方形/長方形 4">
            <a:extLst>
              <a:ext uri="{FF2B5EF4-FFF2-40B4-BE49-F238E27FC236}">
                <a16:creationId xmlns:a16="http://schemas.microsoft.com/office/drawing/2014/main" id="{58B27910-54BA-4EB7-931F-E708DDC2FFEB}"/>
              </a:ext>
            </a:extLst>
          </p:cNvPr>
          <p:cNvSpPr/>
          <p:nvPr/>
        </p:nvSpPr>
        <p:spPr bwMode="auto">
          <a:xfrm>
            <a:off x="723900"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施設概要などの紹介資料１</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Tree>
    <p:extLst>
      <p:ext uri="{BB962C8B-B14F-4D97-AF65-F5344CB8AC3E}">
        <p14:creationId xmlns:p14="http://schemas.microsoft.com/office/powerpoint/2010/main" val="181917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E16D285F-FEAD-49AF-8F33-3B1CE6168CC2}"/>
              </a:ext>
            </a:extLst>
          </p:cNvPr>
          <p:cNvSpPr>
            <a:spLocks noGrp="1"/>
          </p:cNvSpPr>
          <p:nvPr>
            <p:ph type="title"/>
          </p:nvPr>
        </p:nvSpPr>
        <p:spPr/>
        <p:txBody>
          <a:bodyPr/>
          <a:lstStyle/>
          <a:p>
            <a:r>
              <a:rPr lang="ja-JP" altLang="en-US" dirty="0"/>
              <a:t>１．応募者の概要</a:t>
            </a:r>
          </a:p>
        </p:txBody>
      </p:sp>
      <p:graphicFrame>
        <p:nvGraphicFramePr>
          <p:cNvPr id="4" name="表 4">
            <a:extLst>
              <a:ext uri="{FF2B5EF4-FFF2-40B4-BE49-F238E27FC236}">
                <a16:creationId xmlns:a16="http://schemas.microsoft.com/office/drawing/2014/main" id="{860F7290-52DA-4F1C-8B4F-408C53A3E98E}"/>
              </a:ext>
            </a:extLst>
          </p:cNvPr>
          <p:cNvGraphicFramePr>
            <a:graphicFrameLocks noGrp="1"/>
          </p:cNvGraphicFramePr>
          <p:nvPr>
            <p:extLst>
              <p:ext uri="{D42A27DB-BD31-4B8C-83A1-F6EECF244321}">
                <p14:modId xmlns:p14="http://schemas.microsoft.com/office/powerpoint/2010/main" val="115497019"/>
              </p:ext>
            </p:extLst>
          </p:nvPr>
        </p:nvGraphicFramePr>
        <p:xfrm>
          <a:off x="406400" y="2611966"/>
          <a:ext cx="8694057" cy="3291840"/>
        </p:xfrm>
        <a:graphic>
          <a:graphicData uri="http://schemas.openxmlformats.org/drawingml/2006/table">
            <a:tbl>
              <a:tblPr firstCol="1">
                <a:tableStyleId>{21E4AEA4-8DFA-4A89-87EB-49C32662AFE0}</a:tableStyleId>
              </a:tblPr>
              <a:tblGrid>
                <a:gridCol w="1096658">
                  <a:extLst>
                    <a:ext uri="{9D8B030D-6E8A-4147-A177-3AD203B41FA5}">
                      <a16:colId xmlns:a16="http://schemas.microsoft.com/office/drawing/2014/main" val="1714642985"/>
                    </a:ext>
                  </a:extLst>
                </a:gridCol>
                <a:gridCol w="1202042">
                  <a:extLst>
                    <a:ext uri="{9D8B030D-6E8A-4147-A177-3AD203B41FA5}">
                      <a16:colId xmlns:a16="http://schemas.microsoft.com/office/drawing/2014/main" val="2674025035"/>
                    </a:ext>
                  </a:extLst>
                </a:gridCol>
                <a:gridCol w="6395357">
                  <a:extLst>
                    <a:ext uri="{9D8B030D-6E8A-4147-A177-3AD203B41FA5}">
                      <a16:colId xmlns:a16="http://schemas.microsoft.com/office/drawing/2014/main" val="2585763277"/>
                    </a:ext>
                  </a:extLst>
                </a:gridCol>
              </a:tblGrid>
              <a:tr h="153106">
                <a:tc gridSpan="2">
                  <a:txBody>
                    <a:bodyPr/>
                    <a:lstStyle/>
                    <a:p>
                      <a:r>
                        <a:rPr kumimoji="1" lang="ja-JP" altLang="en-US" sz="1200" dirty="0"/>
                        <a:t>法人名</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a:p>
                  </a:txBody>
                  <a:tcPr/>
                </a:tc>
                <a:extLst>
                  <a:ext uri="{0D108BD9-81ED-4DB2-BD59-A6C34878D82A}">
                    <a16:rowId xmlns:a16="http://schemas.microsoft.com/office/drawing/2014/main" val="2326333312"/>
                  </a:ext>
                </a:extLst>
              </a:tr>
              <a:tr h="153106">
                <a:tc gridSpan="2">
                  <a:txBody>
                    <a:bodyPr/>
                    <a:lstStyle/>
                    <a:p>
                      <a:r>
                        <a:rPr kumimoji="1" lang="ja-JP" altLang="en-US" sz="1200" dirty="0"/>
                        <a:t>代表者名</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448878866"/>
                  </a:ext>
                </a:extLst>
              </a:tr>
              <a:tr h="153106">
                <a:tc rowSpan="2">
                  <a:txBody>
                    <a:bodyPr/>
                    <a:lstStyle/>
                    <a:p>
                      <a:r>
                        <a:rPr kumimoji="1" lang="ja-JP" altLang="en-US" sz="1200" dirty="0"/>
                        <a:t>本社所在地</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郵便番号</a:t>
                      </a:r>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157399895"/>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住所</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265541365"/>
                  </a:ext>
                </a:extLst>
              </a:tr>
              <a:tr h="153106">
                <a:tc gridSpan="2">
                  <a:txBody>
                    <a:bodyPr/>
                    <a:lstStyle/>
                    <a:p>
                      <a:r>
                        <a:rPr kumimoji="1" lang="ja-JP" altLang="en-US" sz="1200" dirty="0"/>
                        <a:t>ウェブサイト</a:t>
                      </a:r>
                      <a:r>
                        <a:rPr kumimoji="1" lang="en-US" altLang="ja-JP" sz="1200" dirty="0"/>
                        <a:t>URL</a:t>
                      </a:r>
                      <a:endParaRPr kumimoji="1" lang="ja-JP" altLang="en-US" sz="1200" dirty="0"/>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1650552927"/>
                  </a:ext>
                </a:extLst>
              </a:tr>
              <a:tr h="153106">
                <a:tc gridSpan="2">
                  <a:txBody>
                    <a:bodyPr/>
                    <a:lstStyle/>
                    <a:p>
                      <a:r>
                        <a:rPr kumimoji="1" lang="ja-JP" altLang="en-US" sz="1200" dirty="0"/>
                        <a:t>設立年月日</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1886160321"/>
                  </a:ext>
                </a:extLst>
              </a:tr>
              <a:tr h="153106">
                <a:tc gridSpan="2">
                  <a:txBody>
                    <a:bodyPr/>
                    <a:lstStyle/>
                    <a:p>
                      <a:r>
                        <a:rPr kumimoji="1" lang="ja-JP" altLang="en-US" sz="1200" dirty="0"/>
                        <a:t>資本金</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r>
                        <a:rPr kumimoji="1" lang="ja-JP" altLang="en-US" sz="1200" dirty="0"/>
                        <a:t>　　　　　　　　　　　　　万円</a:t>
                      </a:r>
                    </a:p>
                  </a:txBody>
                  <a:tcPr/>
                </a:tc>
                <a:extLst>
                  <a:ext uri="{0D108BD9-81ED-4DB2-BD59-A6C34878D82A}">
                    <a16:rowId xmlns:a16="http://schemas.microsoft.com/office/drawing/2014/main" val="3218308166"/>
                  </a:ext>
                </a:extLst>
              </a:tr>
              <a:tr h="153106">
                <a:tc rowSpan="5">
                  <a:txBody>
                    <a:bodyPr/>
                    <a:lstStyle/>
                    <a:p>
                      <a:r>
                        <a:rPr kumimoji="1" lang="ja-JP" altLang="en-US" sz="1200" dirty="0"/>
                        <a:t>連絡担当者</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氏名</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4047400493"/>
                  </a:ext>
                </a:extLst>
              </a:tr>
              <a:tr h="153106">
                <a:tc vMerge="1">
                  <a:txBody>
                    <a:bodyPr/>
                    <a:lstStyle/>
                    <a:p>
                      <a:endParaRPr kumimoji="1" lang="ja-JP" altLang="en-US"/>
                    </a:p>
                  </a:txBody>
                  <a:tcPr/>
                </a:tc>
                <a:tc>
                  <a:txBody>
                    <a:bodyPr/>
                    <a:lstStyle/>
                    <a:p>
                      <a:pPr marL="0" algn="l" defTabSz="914400" rtl="0" eaLnBrk="1" latinLnBrk="0" hangingPunct="1"/>
                      <a:r>
                        <a:rPr kumimoji="1" lang="en-US" altLang="ja-JP" sz="1200" b="1" kern="1200" dirty="0">
                          <a:solidFill>
                            <a:schemeClr val="lt1"/>
                          </a:solidFill>
                          <a:latin typeface="+mn-lt"/>
                          <a:ea typeface="+mn-ea"/>
                          <a:cs typeface="+mn-cs"/>
                        </a:rPr>
                        <a:t> </a:t>
                      </a:r>
                      <a:r>
                        <a:rPr kumimoji="1" lang="ja-JP" altLang="en-US" sz="1200" b="1" kern="1200" dirty="0">
                          <a:solidFill>
                            <a:schemeClr val="lt1"/>
                          </a:solidFill>
                          <a:latin typeface="+mn-lt"/>
                          <a:ea typeface="+mn-ea"/>
                          <a:cs typeface="+mn-cs"/>
                        </a:rPr>
                        <a:t>（フリガナ）</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490608878"/>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部署</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984786558"/>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電話番号</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033556621"/>
                  </a:ext>
                </a:extLst>
              </a:tr>
              <a:tr h="153106">
                <a:tc vMerge="1">
                  <a:txBody>
                    <a:bodyPr/>
                    <a:lstStyle/>
                    <a:p>
                      <a:endParaRPr kumimoji="1" lang="ja-JP" altLang="en-US" sz="1200" dirty="0"/>
                    </a:p>
                  </a:txBody>
                  <a:tcPr/>
                </a:tc>
                <a:tc>
                  <a:txBody>
                    <a:bodyPr/>
                    <a:lstStyle/>
                    <a:p>
                      <a:pPr marL="0" algn="l" defTabSz="914400" rtl="0" eaLnBrk="1" latinLnBrk="0" hangingPunct="1"/>
                      <a:r>
                        <a:rPr kumimoji="1" lang="en-US" altLang="ja-JP" sz="1200" b="1" kern="1200" dirty="0">
                          <a:solidFill>
                            <a:schemeClr val="lt1"/>
                          </a:solidFill>
                          <a:latin typeface="+mn-lt"/>
                          <a:ea typeface="+mn-ea"/>
                          <a:cs typeface="+mn-cs"/>
                        </a:rPr>
                        <a:t>E-mail</a:t>
                      </a:r>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1276992518"/>
                  </a:ext>
                </a:extLst>
              </a:tr>
            </a:tbl>
          </a:graphicData>
        </a:graphic>
      </p:graphicFrame>
      <p:sp>
        <p:nvSpPr>
          <p:cNvPr id="7" name="Rectangle 3">
            <a:extLst>
              <a:ext uri="{FF2B5EF4-FFF2-40B4-BE49-F238E27FC236}">
                <a16:creationId xmlns:a16="http://schemas.microsoft.com/office/drawing/2014/main" id="{A74AEA93-A996-4C9A-B223-586C9CD7DC6E}"/>
              </a:ext>
            </a:extLst>
          </p:cNvPr>
          <p:cNvSpPr txBox="1">
            <a:spLocks noChangeArrowheads="1"/>
          </p:cNvSpPr>
          <p:nvPr/>
        </p:nvSpPr>
        <p:spPr bwMode="auto">
          <a:xfrm>
            <a:off x="596899" y="6005925"/>
            <a:ext cx="8503559" cy="56246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複数の事業者等が共同で応募する場合、本スライドには本事業の業務を統括する法人のみを記載し、それ以外の法人の概要は「実施体制」のスライドに記載してください。</a:t>
            </a:r>
            <a:endParaRPr lang="en-US" altLang="ja-JP" sz="1050" kern="0" dirty="0">
              <a:solidFill>
                <a:schemeClr val="tx1"/>
              </a:solidFill>
            </a:endParaRPr>
          </a:p>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法人の種類により記載が難しい項目については、空欄のまま提出してください。</a:t>
            </a:r>
            <a:endParaRPr lang="en-US" altLang="ja-JP" sz="1050" kern="0" dirty="0">
              <a:solidFill>
                <a:schemeClr val="tx1"/>
              </a:solidFill>
            </a:endParaRPr>
          </a:p>
        </p:txBody>
      </p:sp>
      <p:sp>
        <p:nvSpPr>
          <p:cNvPr id="8" name="Rectangle 3">
            <a:extLst>
              <a:ext uri="{FF2B5EF4-FFF2-40B4-BE49-F238E27FC236}">
                <a16:creationId xmlns:a16="http://schemas.microsoft.com/office/drawing/2014/main" id="{6791E16B-ED09-4F54-B1EF-5CDB5DB05B4A}"/>
              </a:ext>
            </a:extLst>
          </p:cNvPr>
          <p:cNvSpPr txBox="1">
            <a:spLocks noChangeArrowheads="1"/>
          </p:cNvSpPr>
          <p:nvPr/>
        </p:nvSpPr>
        <p:spPr bwMode="auto">
          <a:xfrm>
            <a:off x="406401" y="12630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応募にあたり、次の要件を満たしているか、</a:t>
            </a:r>
            <a:r>
              <a:rPr lang="ja-JP" altLang="en-US" sz="1200" b="1" u="sng" kern="0" dirty="0">
                <a:solidFill>
                  <a:schemeClr val="tx1"/>
                </a:solidFill>
              </a:rPr>
              <a:t>チェック欄に「〇」を記入</a:t>
            </a:r>
            <a:r>
              <a:rPr lang="ja-JP" altLang="en-US" sz="1200" b="1" kern="0" dirty="0">
                <a:solidFill>
                  <a:schemeClr val="tx1"/>
                </a:solidFill>
              </a:rPr>
              <a:t>してください。</a:t>
            </a:r>
            <a:endParaRPr lang="en-US" altLang="ja-JP" sz="1200" b="1" kern="0" dirty="0">
              <a:solidFill>
                <a:schemeClr val="tx1"/>
              </a:solidFill>
            </a:endParaRPr>
          </a:p>
        </p:txBody>
      </p:sp>
      <p:graphicFrame>
        <p:nvGraphicFramePr>
          <p:cNvPr id="9" name="表 6">
            <a:extLst>
              <a:ext uri="{FF2B5EF4-FFF2-40B4-BE49-F238E27FC236}">
                <a16:creationId xmlns:a16="http://schemas.microsoft.com/office/drawing/2014/main" id="{E232D276-52CB-4DC8-A61D-42C4117EF984}"/>
              </a:ext>
            </a:extLst>
          </p:cNvPr>
          <p:cNvGraphicFramePr>
            <a:graphicFrameLocks noGrp="1"/>
          </p:cNvGraphicFramePr>
          <p:nvPr>
            <p:extLst>
              <p:ext uri="{D42A27DB-BD31-4B8C-83A1-F6EECF244321}">
                <p14:modId xmlns:p14="http://schemas.microsoft.com/office/powerpoint/2010/main" val="3323214864"/>
              </p:ext>
            </p:extLst>
          </p:nvPr>
        </p:nvGraphicFramePr>
        <p:xfrm>
          <a:off x="406400" y="1561494"/>
          <a:ext cx="8694058" cy="822960"/>
        </p:xfrm>
        <a:graphic>
          <a:graphicData uri="http://schemas.openxmlformats.org/drawingml/2006/table">
            <a:tbl>
              <a:tblPr firstRow="1">
                <a:tableStyleId>{21E4AEA4-8DFA-4A89-87EB-49C32662AFE0}</a:tableStyleId>
              </a:tblPr>
              <a:tblGrid>
                <a:gridCol w="1084474">
                  <a:extLst>
                    <a:ext uri="{9D8B030D-6E8A-4147-A177-3AD203B41FA5}">
                      <a16:colId xmlns:a16="http://schemas.microsoft.com/office/drawing/2014/main" val="747299256"/>
                    </a:ext>
                  </a:extLst>
                </a:gridCol>
                <a:gridCol w="7609584">
                  <a:extLst>
                    <a:ext uri="{9D8B030D-6E8A-4147-A177-3AD203B41FA5}">
                      <a16:colId xmlns:a16="http://schemas.microsoft.com/office/drawing/2014/main" val="2433235477"/>
                    </a:ext>
                  </a:extLst>
                </a:gridCol>
              </a:tblGrid>
              <a:tr h="153889">
                <a:tc>
                  <a:txBody>
                    <a:bodyPr/>
                    <a:lstStyle/>
                    <a:p>
                      <a:pPr algn="ctr"/>
                      <a:r>
                        <a:rPr kumimoji="1" lang="ja-JP" altLang="en-US" sz="1200" dirty="0"/>
                        <a:t>チェック欄</a:t>
                      </a:r>
                    </a:p>
                  </a:txBody>
                  <a:tcPr/>
                </a:tc>
                <a:tc>
                  <a:txBody>
                    <a:bodyPr/>
                    <a:lstStyle/>
                    <a:p>
                      <a:pPr algn="ctr"/>
                      <a:r>
                        <a:rPr kumimoji="1" lang="ja-JP" altLang="en-US" sz="1200" dirty="0"/>
                        <a:t>要件</a:t>
                      </a:r>
                    </a:p>
                  </a:txBody>
                  <a:tcPr/>
                </a:tc>
                <a:extLst>
                  <a:ext uri="{0D108BD9-81ED-4DB2-BD59-A6C34878D82A}">
                    <a16:rowId xmlns:a16="http://schemas.microsoft.com/office/drawing/2014/main" val="1250818858"/>
                  </a:ext>
                </a:extLst>
              </a:tr>
              <a:tr h="153889">
                <a:tc>
                  <a:txBody>
                    <a:bodyPr/>
                    <a:lstStyle/>
                    <a:p>
                      <a:pPr algn="ctr"/>
                      <a:endParaRPr kumimoji="1" lang="ja-JP" altLang="en-US" sz="1200" dirty="0"/>
                    </a:p>
                  </a:txBody>
                  <a:tcPr>
                    <a:solidFill>
                      <a:schemeClr val="accent1">
                        <a:lumMod val="60000"/>
                        <a:lumOff val="40000"/>
                      </a:schemeClr>
                    </a:solidFill>
                  </a:tcPr>
                </a:tc>
                <a:tc>
                  <a:txBody>
                    <a:bodyPr/>
                    <a:lstStyle/>
                    <a:p>
                      <a:r>
                        <a:rPr kumimoji="1" lang="ja-JP" altLang="en-US" sz="1200" dirty="0"/>
                        <a:t>募集要項の内容をすべて確認・理解し、了承をした上で応募します</a:t>
                      </a:r>
                    </a:p>
                  </a:txBody>
                  <a:tcPr/>
                </a:tc>
                <a:extLst>
                  <a:ext uri="{0D108BD9-81ED-4DB2-BD59-A6C34878D82A}">
                    <a16:rowId xmlns:a16="http://schemas.microsoft.com/office/drawing/2014/main" val="1380050978"/>
                  </a:ext>
                </a:extLst>
              </a:tr>
              <a:tr h="153889">
                <a:tc>
                  <a:txBody>
                    <a:bodyPr/>
                    <a:lstStyle/>
                    <a:p>
                      <a:pPr algn="ctr"/>
                      <a:endParaRPr kumimoji="1" lang="ja-JP" altLang="en-US" sz="1200" dirty="0"/>
                    </a:p>
                  </a:txBody>
                  <a:tcPr>
                    <a:solidFill>
                      <a:schemeClr val="accent1">
                        <a:lumMod val="60000"/>
                        <a:lumOff val="40000"/>
                      </a:schemeClr>
                    </a:solidFill>
                  </a:tcPr>
                </a:tc>
                <a:tc>
                  <a:txBody>
                    <a:bodyPr/>
                    <a:lstStyle/>
                    <a:p>
                      <a:r>
                        <a:rPr kumimoji="1" lang="ja-JP" altLang="en-US" sz="1200" dirty="0"/>
                        <a:t>募集要項３（２）の応募資格のすべての要件を満たしています</a:t>
                      </a:r>
                    </a:p>
                  </a:txBody>
                  <a:tcPr/>
                </a:tc>
                <a:extLst>
                  <a:ext uri="{0D108BD9-81ED-4DB2-BD59-A6C34878D82A}">
                    <a16:rowId xmlns:a16="http://schemas.microsoft.com/office/drawing/2014/main" val="1689474731"/>
                  </a:ext>
                </a:extLst>
              </a:tr>
            </a:tbl>
          </a:graphicData>
        </a:graphic>
      </p:graphicFrame>
    </p:spTree>
    <p:extLst>
      <p:ext uri="{BB962C8B-B14F-4D97-AF65-F5344CB8AC3E}">
        <p14:creationId xmlns:p14="http://schemas.microsoft.com/office/powerpoint/2010/main" val="3692405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C68E4B-8737-4C3D-AF07-1043BBDB68D6}"/>
              </a:ext>
            </a:extLst>
          </p:cNvPr>
          <p:cNvSpPr>
            <a:spLocks noGrp="1"/>
          </p:cNvSpPr>
          <p:nvPr>
            <p:ph type="title"/>
          </p:nvPr>
        </p:nvSpPr>
        <p:spPr/>
        <p:txBody>
          <a:bodyPr/>
          <a:lstStyle/>
          <a:p>
            <a:r>
              <a:rPr kumimoji="1" lang="ja-JP" altLang="en-US" dirty="0"/>
              <a:t>２．ロボット等の導入実証を希望する施設</a:t>
            </a:r>
          </a:p>
        </p:txBody>
      </p:sp>
      <p:graphicFrame>
        <p:nvGraphicFramePr>
          <p:cNvPr id="3" name="表 4">
            <a:extLst>
              <a:ext uri="{FF2B5EF4-FFF2-40B4-BE49-F238E27FC236}">
                <a16:creationId xmlns:a16="http://schemas.microsoft.com/office/drawing/2014/main" id="{7352450C-DF95-460D-BDCF-5DDE6440D589}"/>
              </a:ext>
            </a:extLst>
          </p:cNvPr>
          <p:cNvGraphicFramePr>
            <a:graphicFrameLocks noGrp="1"/>
          </p:cNvGraphicFramePr>
          <p:nvPr>
            <p:extLst>
              <p:ext uri="{D42A27DB-BD31-4B8C-83A1-F6EECF244321}">
                <p14:modId xmlns:p14="http://schemas.microsoft.com/office/powerpoint/2010/main" val="3863351369"/>
              </p:ext>
            </p:extLst>
          </p:nvPr>
        </p:nvGraphicFramePr>
        <p:xfrm>
          <a:off x="406400" y="1227666"/>
          <a:ext cx="8694057" cy="2606040"/>
        </p:xfrm>
        <a:graphic>
          <a:graphicData uri="http://schemas.openxmlformats.org/drawingml/2006/table">
            <a:tbl>
              <a:tblPr firstCol="1">
                <a:tableStyleId>{21E4AEA4-8DFA-4A89-87EB-49C32662AFE0}</a:tableStyleId>
              </a:tblPr>
              <a:tblGrid>
                <a:gridCol w="1064070">
                  <a:extLst>
                    <a:ext uri="{9D8B030D-6E8A-4147-A177-3AD203B41FA5}">
                      <a16:colId xmlns:a16="http://schemas.microsoft.com/office/drawing/2014/main" val="1714642985"/>
                    </a:ext>
                  </a:extLst>
                </a:gridCol>
                <a:gridCol w="1263205">
                  <a:extLst>
                    <a:ext uri="{9D8B030D-6E8A-4147-A177-3AD203B41FA5}">
                      <a16:colId xmlns:a16="http://schemas.microsoft.com/office/drawing/2014/main" val="85969130"/>
                    </a:ext>
                  </a:extLst>
                </a:gridCol>
                <a:gridCol w="6366782">
                  <a:extLst>
                    <a:ext uri="{9D8B030D-6E8A-4147-A177-3AD203B41FA5}">
                      <a16:colId xmlns:a16="http://schemas.microsoft.com/office/drawing/2014/main" val="2585763277"/>
                    </a:ext>
                  </a:extLst>
                </a:gridCol>
              </a:tblGrid>
              <a:tr h="153106">
                <a:tc gridSpan="2">
                  <a:txBody>
                    <a:bodyPr/>
                    <a:lstStyle/>
                    <a:p>
                      <a:r>
                        <a:rPr kumimoji="1" lang="ja-JP" altLang="en-US" sz="1200" dirty="0"/>
                        <a:t>施設名</a:t>
                      </a:r>
                    </a:p>
                  </a:txBody>
                  <a:tcPr/>
                </a:tc>
                <a:tc hMerge="1">
                  <a:txBody>
                    <a:bodyPr/>
                    <a:lstStyle/>
                    <a:p>
                      <a:endParaRPr kumimoji="1" lang="ja-JP" altLang="en-US"/>
                    </a:p>
                  </a:txBody>
                  <a:tcPr/>
                </a:tc>
                <a:tc>
                  <a:txBody>
                    <a:bodyPr/>
                    <a:lstStyle/>
                    <a:p>
                      <a:endParaRPr kumimoji="1" lang="ja-JP" altLang="en-US" sz="1200"/>
                    </a:p>
                  </a:txBody>
                  <a:tcPr/>
                </a:tc>
                <a:extLst>
                  <a:ext uri="{0D108BD9-81ED-4DB2-BD59-A6C34878D82A}">
                    <a16:rowId xmlns:a16="http://schemas.microsoft.com/office/drawing/2014/main" val="2326333312"/>
                  </a:ext>
                </a:extLst>
              </a:tr>
              <a:tr h="153106">
                <a:tc rowSpan="2">
                  <a:txBody>
                    <a:bodyPr/>
                    <a:lstStyle/>
                    <a:p>
                      <a:r>
                        <a:rPr kumimoji="1" lang="ja-JP" altLang="en-US" sz="1200" dirty="0"/>
                        <a:t>本社所在地</a:t>
                      </a:r>
                    </a:p>
                  </a:txBody>
                  <a:tcPr/>
                </a:tc>
                <a:tc>
                  <a:txBody>
                    <a:bodyPr/>
                    <a:lstStyle/>
                    <a:p>
                      <a:r>
                        <a:rPr kumimoji="1" lang="ja-JP" altLang="en-US" sz="1200" b="1" kern="1200">
                          <a:solidFill>
                            <a:schemeClr val="lt1"/>
                          </a:solidFill>
                          <a:latin typeface="+mn-lt"/>
                          <a:ea typeface="+mn-ea"/>
                          <a:cs typeface="+mn-cs"/>
                        </a:rPr>
                        <a:t>郵便番号</a:t>
                      </a:r>
                      <a:endParaRPr kumimoji="1" lang="ja-JP" altLang="en-US"/>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157399895"/>
                  </a:ext>
                </a:extLst>
              </a:tr>
              <a:tr h="153106">
                <a:tc vMerge="1">
                  <a:txBody>
                    <a:bodyPr/>
                    <a:lstStyle/>
                    <a:p>
                      <a:endParaRPr kumimoji="1" lang="ja-JP" altLang="en-US" sz="1200" dirty="0"/>
                    </a:p>
                  </a:txBody>
                  <a:tcPr/>
                </a:tc>
                <a:tc>
                  <a:txBody>
                    <a:bodyPr/>
                    <a:lstStyle/>
                    <a:p>
                      <a:r>
                        <a:rPr kumimoji="1" lang="ja-JP" altLang="en-US" sz="1200" b="1" kern="1200" dirty="0">
                          <a:solidFill>
                            <a:schemeClr val="lt1"/>
                          </a:solidFill>
                          <a:latin typeface="+mn-lt"/>
                          <a:ea typeface="+mn-ea"/>
                          <a:cs typeface="+mn-cs"/>
                        </a:rPr>
                        <a:t>住所</a:t>
                      </a:r>
                      <a:endParaRPr kumimoji="1" lang="ja-JP" altLang="en-US" dirty="0"/>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265541365"/>
                  </a:ext>
                </a:extLst>
              </a:tr>
              <a:tr h="153106">
                <a:tc gridSpan="2">
                  <a:txBody>
                    <a:bodyPr/>
                    <a:lstStyle/>
                    <a:p>
                      <a:r>
                        <a:rPr kumimoji="1" lang="ja-JP" altLang="en-US" sz="1200" dirty="0"/>
                        <a:t>施設のウェブサイト</a:t>
                      </a:r>
                      <a:r>
                        <a:rPr kumimoji="1" lang="en-US" altLang="ja-JP" sz="1200" dirty="0"/>
                        <a:t>URL</a:t>
                      </a:r>
                      <a:endParaRPr kumimoji="1" lang="ja-JP" altLang="en-US" sz="1200" dirty="0"/>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650552927"/>
                  </a:ext>
                </a:extLst>
              </a:tr>
              <a:tr h="153106">
                <a:tc gridSpan="2">
                  <a:txBody>
                    <a:bodyPr/>
                    <a:lstStyle/>
                    <a:p>
                      <a:r>
                        <a:rPr kumimoji="1" lang="ja-JP" altLang="en-US" sz="1200" dirty="0"/>
                        <a:t>開設年月日</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886160321"/>
                  </a:ext>
                </a:extLst>
              </a:tr>
              <a:tr h="153106">
                <a:tc gridSpan="2">
                  <a:txBody>
                    <a:bodyPr/>
                    <a:lstStyle/>
                    <a:p>
                      <a:r>
                        <a:rPr kumimoji="1" lang="ja-JP" altLang="en-US" sz="1200" dirty="0"/>
                        <a:t>従業員数</a:t>
                      </a:r>
                    </a:p>
                  </a:txBody>
                  <a:tcPr/>
                </a:tc>
                <a:tc hMerge="1">
                  <a:txBody>
                    <a:bodyPr/>
                    <a:lstStyle/>
                    <a:p>
                      <a:endParaRPr kumimoji="1" lang="ja-JP" altLang="en-US"/>
                    </a:p>
                  </a:txBody>
                  <a:tcPr/>
                </a:tc>
                <a:tc>
                  <a:txBody>
                    <a:bodyPr/>
                    <a:lstStyle/>
                    <a:p>
                      <a:r>
                        <a:rPr kumimoji="1" lang="ja-JP" altLang="en-US" sz="1200" dirty="0"/>
                        <a:t>　　　　　　　　　　　　　人　　（うち、パート・アルバイト数：　　　　　人）</a:t>
                      </a:r>
                    </a:p>
                  </a:txBody>
                  <a:tcPr/>
                </a:tc>
                <a:extLst>
                  <a:ext uri="{0D108BD9-81ED-4DB2-BD59-A6C34878D82A}">
                    <a16:rowId xmlns:a16="http://schemas.microsoft.com/office/drawing/2014/main" val="3170263061"/>
                  </a:ext>
                </a:extLst>
              </a:tr>
              <a:tr h="153106">
                <a:tc gridSpan="2">
                  <a:txBody>
                    <a:bodyPr/>
                    <a:lstStyle/>
                    <a:p>
                      <a:r>
                        <a:rPr kumimoji="1" lang="ja-JP" altLang="en-US" sz="1200" dirty="0"/>
                        <a:t>施設の種別・業態</a:t>
                      </a:r>
                      <a:br>
                        <a:rPr kumimoji="1" lang="en-US" altLang="ja-JP" sz="1200" dirty="0"/>
                      </a:br>
                      <a:r>
                        <a:rPr kumimoji="1" lang="ja-JP" altLang="en-US" sz="900" dirty="0"/>
                        <a:t>（例：駅、商業施設、医療施設）</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93807830"/>
                  </a:ext>
                </a:extLst>
              </a:tr>
              <a:tr h="153106">
                <a:tc gridSpan="2">
                  <a:txBody>
                    <a:bodyPr/>
                    <a:lstStyle/>
                    <a:p>
                      <a:r>
                        <a:rPr kumimoji="1" lang="ja-JP" altLang="en-US" sz="1200" dirty="0"/>
                        <a:t>施設の面積</a:t>
                      </a:r>
                      <a:endParaRPr kumimoji="1" lang="en-US" altLang="ja-JP" sz="1200" dirty="0"/>
                    </a:p>
                    <a:p>
                      <a:r>
                        <a:rPr kumimoji="1" lang="en-US" altLang="ja-JP" sz="900" dirty="0"/>
                        <a:t>※</a:t>
                      </a:r>
                      <a:r>
                        <a:rPr kumimoji="1" lang="ja-JP" altLang="en-US" sz="900" dirty="0"/>
                        <a:t>複数階層の施設は、階層数、各階層</a:t>
                      </a:r>
                      <a:br>
                        <a:rPr kumimoji="1" lang="en-US" altLang="ja-JP" sz="900" dirty="0"/>
                      </a:br>
                      <a:r>
                        <a:rPr kumimoji="1" lang="ja-JP" altLang="en-US" sz="900" dirty="0"/>
                        <a:t>　 （フロア）の面積も併せて記載してください。</a:t>
                      </a:r>
                    </a:p>
                  </a:txBody>
                  <a:tcPr/>
                </a:tc>
                <a:tc hMerge="1">
                  <a:txBody>
                    <a:bodyPr/>
                    <a:lstStyle/>
                    <a:p>
                      <a:endParaRPr kumimoji="1" lang="ja-JP" altLang="en-US"/>
                    </a:p>
                  </a:txBody>
                  <a:tcPr/>
                </a:tc>
                <a:tc>
                  <a:txBody>
                    <a:bodyPr/>
                    <a:lstStyle/>
                    <a:p>
                      <a:r>
                        <a:rPr kumimoji="1" lang="ja-JP" altLang="en-US" sz="1200" dirty="0"/>
                        <a:t>　　　　　　　　　　　　　㎡</a:t>
                      </a:r>
                    </a:p>
                  </a:txBody>
                  <a:tcPr/>
                </a:tc>
                <a:extLst>
                  <a:ext uri="{0D108BD9-81ED-4DB2-BD59-A6C34878D82A}">
                    <a16:rowId xmlns:a16="http://schemas.microsoft.com/office/drawing/2014/main" val="4275265018"/>
                  </a:ext>
                </a:extLst>
              </a:tr>
            </a:tbl>
          </a:graphicData>
        </a:graphic>
      </p:graphicFrame>
      <p:sp>
        <p:nvSpPr>
          <p:cNvPr id="6" name="Rectangle 3">
            <a:extLst>
              <a:ext uri="{FF2B5EF4-FFF2-40B4-BE49-F238E27FC236}">
                <a16:creationId xmlns:a16="http://schemas.microsoft.com/office/drawing/2014/main" id="{C51075CE-2622-4FD8-8D34-2755F8652EAA}"/>
              </a:ext>
            </a:extLst>
          </p:cNvPr>
          <p:cNvSpPr txBox="1">
            <a:spLocks noChangeArrowheads="1"/>
          </p:cNvSpPr>
          <p:nvPr/>
        </p:nvSpPr>
        <p:spPr bwMode="auto">
          <a:xfrm>
            <a:off x="596899" y="3973925"/>
            <a:ext cx="8503559" cy="1746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複数の施設で応募する場合、適宜、表を追加してください。</a:t>
            </a:r>
            <a:endParaRPr lang="en-US" altLang="ja-JP" sz="1050" kern="0" dirty="0">
              <a:solidFill>
                <a:schemeClr val="tx1"/>
              </a:solidFill>
            </a:endParaRPr>
          </a:p>
        </p:txBody>
      </p:sp>
      <p:sp>
        <p:nvSpPr>
          <p:cNvPr id="4" name="正方形/長方形 3">
            <a:extLst>
              <a:ext uri="{FF2B5EF4-FFF2-40B4-BE49-F238E27FC236}">
                <a16:creationId xmlns:a16="http://schemas.microsoft.com/office/drawing/2014/main" id="{825D8896-B6D9-63FA-D439-341261AEB286}"/>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評価基準</a:t>
            </a:r>
            <a:r>
              <a:rPr kumimoji="1" lang="en-US" altLang="ja-JP" sz="1000" b="0" i="0" u="none" strike="noStrike" cap="none" normalizeH="0" baseline="0" dirty="0">
                <a:ln>
                  <a:noFill/>
                </a:ln>
                <a:solidFill>
                  <a:srgbClr val="000000"/>
                </a:solidFill>
                <a:effectLst/>
                <a:latin typeface="Arial" charset="0"/>
                <a:ea typeface="ＭＳ Ｐゴシック" charset="-128"/>
              </a:rPr>
              <a:t>】②</a:t>
            </a:r>
            <a:r>
              <a:rPr kumimoji="1" lang="ja-JP" altLang="en-US" sz="1000" b="0" i="0" u="none" strike="noStrike" cap="none" normalizeH="0" baseline="0" dirty="0">
                <a:ln>
                  <a:noFill/>
                </a:ln>
                <a:solidFill>
                  <a:srgbClr val="000000"/>
                </a:solidFill>
                <a:effectLst/>
                <a:latin typeface="Arial" charset="0"/>
                <a:ea typeface="ＭＳ Ｐゴシック" charset="-128"/>
              </a:rPr>
              <a:t>取組の新規性 ⑤成果の水平展開の可能性</a:t>
            </a:r>
          </a:p>
        </p:txBody>
      </p:sp>
    </p:spTree>
    <p:extLst>
      <p:ext uri="{BB962C8B-B14F-4D97-AF65-F5344CB8AC3E}">
        <p14:creationId xmlns:p14="http://schemas.microsoft.com/office/powerpoint/2010/main" val="3239041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kumimoji="1" lang="ja-JP" altLang="en-US" dirty="0"/>
              <a:t>３．ロボット等の導入実証の目的</a:t>
            </a:r>
          </a:p>
        </p:txBody>
      </p:sp>
      <p:graphicFrame>
        <p:nvGraphicFramePr>
          <p:cNvPr id="3" name="表 3">
            <a:extLst>
              <a:ext uri="{FF2B5EF4-FFF2-40B4-BE49-F238E27FC236}">
                <a16:creationId xmlns:a16="http://schemas.microsoft.com/office/drawing/2014/main" id="{A1C413AF-3547-4D56-916E-B35052C9A92A}"/>
              </a:ext>
            </a:extLst>
          </p:cNvPr>
          <p:cNvGraphicFramePr>
            <a:graphicFrameLocks noGrp="1"/>
          </p:cNvGraphicFramePr>
          <p:nvPr>
            <p:extLst>
              <p:ext uri="{D42A27DB-BD31-4B8C-83A1-F6EECF244321}">
                <p14:modId xmlns:p14="http://schemas.microsoft.com/office/powerpoint/2010/main" val="2381232743"/>
              </p:ext>
            </p:extLst>
          </p:nvPr>
        </p:nvGraphicFramePr>
        <p:xfrm>
          <a:off x="406400" y="1621355"/>
          <a:ext cx="8775700" cy="2377440"/>
        </p:xfrm>
        <a:graphic>
          <a:graphicData uri="http://schemas.openxmlformats.org/drawingml/2006/table">
            <a:tbl>
              <a:tblPr firstRow="1" firstCol="1">
                <a:tableStyleId>{21E4AEA4-8DFA-4A89-87EB-49C32662AFE0}</a:tableStyleId>
              </a:tblPr>
              <a:tblGrid>
                <a:gridCol w="1273892">
                  <a:extLst>
                    <a:ext uri="{9D8B030D-6E8A-4147-A177-3AD203B41FA5}">
                      <a16:colId xmlns:a16="http://schemas.microsoft.com/office/drawing/2014/main" val="2600697696"/>
                    </a:ext>
                  </a:extLst>
                </a:gridCol>
                <a:gridCol w="7501808">
                  <a:extLst>
                    <a:ext uri="{9D8B030D-6E8A-4147-A177-3AD203B41FA5}">
                      <a16:colId xmlns:a16="http://schemas.microsoft.com/office/drawing/2014/main" val="3855353946"/>
                    </a:ext>
                  </a:extLst>
                </a:gridCol>
              </a:tblGrid>
              <a:tr h="171027">
                <a:tc gridSpan="2">
                  <a:txBody>
                    <a:bodyPr/>
                    <a:lstStyle/>
                    <a:p>
                      <a:pPr algn="ctr"/>
                      <a:r>
                        <a:rPr kumimoji="1" lang="ja-JP" altLang="en-US" sz="1200" dirty="0"/>
                        <a:t>目的・課題１</a:t>
                      </a:r>
                    </a:p>
                  </a:txBody>
                  <a:tcPr/>
                </a:tc>
                <a:tc hMerge="1">
                  <a:txBody>
                    <a:bodyPr/>
                    <a:lstStyle/>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854392211"/>
                  </a:ext>
                </a:extLst>
              </a:tr>
              <a:tr h="171027">
                <a:tc>
                  <a:txBody>
                    <a:bodyPr/>
                    <a:lstStyle/>
                    <a:p>
                      <a:r>
                        <a:rPr kumimoji="1" lang="ja-JP" altLang="en-US" sz="1200" dirty="0"/>
                        <a:t>ロボット等の</a:t>
                      </a:r>
                      <a:endParaRPr kumimoji="1" lang="en-US" altLang="ja-JP" sz="1200" dirty="0"/>
                    </a:p>
                    <a:p>
                      <a:r>
                        <a:rPr kumimoji="1" lang="ja-JP" altLang="en-US" sz="1200" dirty="0"/>
                        <a:t>導入目的</a:t>
                      </a:r>
                    </a:p>
                  </a:txBody>
                  <a:tcPr/>
                </a:tc>
                <a:tc>
                  <a:txBody>
                    <a:bodyPr/>
                    <a:lstStyle/>
                    <a:p>
                      <a:pPr marL="0" indent="0">
                        <a:buFont typeface="Arial" panose="020B0604020202020204" pitchFamily="34" charset="0"/>
                        <a:buNone/>
                      </a:pPr>
                      <a:r>
                        <a:rPr kumimoji="1" lang="ja-JP" altLang="en-US" sz="1200" dirty="0">
                          <a:solidFill>
                            <a:srgbClr val="FF0000"/>
                          </a:solidFill>
                        </a:rPr>
                        <a:t>（記入例） 施設スタッフの間接業務の負荷を軽減し、お客様に対し価値のある業務に専念できるようにしたい</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667623431"/>
                  </a:ext>
                </a:extLst>
              </a:tr>
              <a:tr h="171027">
                <a:tc>
                  <a:txBody>
                    <a:bodyPr/>
                    <a:lstStyle/>
                    <a:p>
                      <a:r>
                        <a:rPr kumimoji="1" lang="ja-JP" altLang="en-US" sz="1200" dirty="0"/>
                        <a:t>解決したい課題</a:t>
                      </a:r>
                      <a:endParaRPr kumimoji="1" lang="en-US" altLang="ja-JP" sz="1200" dirty="0"/>
                    </a:p>
                    <a:p>
                      <a:r>
                        <a:rPr kumimoji="1" lang="ja-JP" altLang="en-US" sz="1200" dirty="0"/>
                        <a:t>（現在の状況）</a:t>
                      </a:r>
                    </a:p>
                  </a:txBody>
                  <a:tcPr/>
                </a:tc>
                <a:tc>
                  <a:txBody>
                    <a:bodyPr/>
                    <a:lstStyle/>
                    <a:p>
                      <a:r>
                        <a:rPr kumimoji="1" lang="ja-JP" altLang="en-US" sz="1200" dirty="0">
                          <a:solidFill>
                            <a:srgbClr val="FF0000"/>
                          </a:solidFill>
                        </a:rPr>
                        <a:t>（記入例） 施設内の清掃業務に毎日</a:t>
                      </a:r>
                      <a:r>
                        <a:rPr kumimoji="1" lang="en-US" altLang="ja-JP" sz="1200" dirty="0">
                          <a:solidFill>
                            <a:srgbClr val="FF0000"/>
                          </a:solidFill>
                        </a:rPr>
                        <a:t>3</a:t>
                      </a:r>
                      <a:r>
                        <a:rPr kumimoji="1" lang="ja-JP" altLang="en-US" sz="1200" dirty="0">
                          <a:solidFill>
                            <a:srgbClr val="FF0000"/>
                          </a:solidFill>
                        </a:rPr>
                        <a:t>名</a:t>
                      </a:r>
                      <a:r>
                        <a:rPr kumimoji="1" lang="en-US" altLang="ja-JP" sz="1200" dirty="0">
                          <a:solidFill>
                            <a:srgbClr val="FF0000"/>
                          </a:solidFill>
                        </a:rPr>
                        <a:t>×1</a:t>
                      </a:r>
                      <a:r>
                        <a:rPr kumimoji="1" lang="ja-JP" altLang="en-US" sz="1200" dirty="0">
                          <a:solidFill>
                            <a:srgbClr val="FF0000"/>
                          </a:solidFill>
                        </a:rPr>
                        <a:t>時間を要している。清掃業務の省人化を図り、工数を</a:t>
                      </a:r>
                      <a:r>
                        <a:rPr kumimoji="1" lang="en-US" altLang="ja-JP" sz="1200" dirty="0">
                          <a:solidFill>
                            <a:srgbClr val="FF0000"/>
                          </a:solidFill>
                        </a:rPr>
                        <a:t>3-5</a:t>
                      </a:r>
                      <a:r>
                        <a:rPr kumimoji="1" lang="ja-JP" altLang="en-US" sz="1200" dirty="0">
                          <a:solidFill>
                            <a:srgbClr val="FF0000"/>
                          </a:solidFill>
                        </a:rPr>
                        <a:t>割削減したい</a:t>
                      </a:r>
                      <a:br>
                        <a:rPr kumimoji="1" lang="en-US" altLang="ja-JP" sz="1200" dirty="0">
                          <a:solidFill>
                            <a:srgbClr val="FF0000"/>
                          </a:solidFill>
                        </a:rPr>
                      </a:br>
                      <a:r>
                        <a:rPr kumimoji="1" lang="ja-JP" altLang="en-US" sz="1200" dirty="0">
                          <a:solidFill>
                            <a:srgbClr val="FF0000"/>
                          </a:solidFill>
                        </a:rPr>
                        <a:t>　　　　　　 </a:t>
                      </a:r>
                      <a:r>
                        <a:rPr kumimoji="1" lang="en-US" altLang="ja-JP" sz="1200" dirty="0">
                          <a:solidFill>
                            <a:srgbClr val="FF0000"/>
                          </a:solidFill>
                        </a:rPr>
                        <a:t>※</a:t>
                      </a:r>
                      <a:r>
                        <a:rPr kumimoji="1" lang="ja-JP" altLang="en-US" sz="1200" dirty="0">
                          <a:solidFill>
                            <a:srgbClr val="FF0000"/>
                          </a:solidFill>
                        </a:rPr>
                        <a:t>誰の・どのような課題か、具体的に記載をしてください。</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2963437166"/>
                  </a:ext>
                </a:extLst>
              </a:tr>
              <a:tr h="171027">
                <a:tc>
                  <a:txBody>
                    <a:bodyPr/>
                    <a:lstStyle/>
                    <a:p>
                      <a:r>
                        <a:rPr kumimoji="1" lang="ja-JP" altLang="en-US" sz="1200" dirty="0"/>
                        <a:t>目指す施設の姿</a:t>
                      </a:r>
                    </a:p>
                  </a:txBody>
                  <a:tcPr/>
                </a:tc>
                <a:tc>
                  <a:txBody>
                    <a:bodyPr/>
                    <a:lstStyle/>
                    <a:p>
                      <a:r>
                        <a:rPr kumimoji="1" lang="ja-JP" altLang="en-US" sz="1200" dirty="0">
                          <a:solidFill>
                            <a:srgbClr val="FF0000"/>
                          </a:solidFill>
                        </a:rPr>
                        <a:t>（記入例） 削減できた工数を接客や新たな企画立案に係る業務に振り向け、施設の魅力を高めたい</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2416194959"/>
                  </a:ext>
                </a:extLst>
              </a:tr>
            </a:tbl>
          </a:graphicData>
        </a:graphic>
      </p:graphicFrame>
      <p:sp>
        <p:nvSpPr>
          <p:cNvPr id="4" name="Rectangle 3">
            <a:extLst>
              <a:ext uri="{FF2B5EF4-FFF2-40B4-BE49-F238E27FC236}">
                <a16:creationId xmlns:a16="http://schemas.microsoft.com/office/drawing/2014/main" id="{5FFF1CC2-8DC8-4534-A97F-8B8DA06BD4D1}"/>
              </a:ext>
            </a:extLst>
          </p:cNvPr>
          <p:cNvSpPr txBox="1">
            <a:spLocks noChangeArrowheads="1"/>
          </p:cNvSpPr>
          <p:nvPr/>
        </p:nvSpPr>
        <p:spPr bwMode="auto">
          <a:xfrm>
            <a:off x="406401" y="1212236"/>
            <a:ext cx="9061450" cy="22159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ロボット等の導入実証の目的、解決したい課題が複数ある場合、目的・課題ごとに表をわけて記載してください。</a:t>
            </a:r>
            <a:endParaRPr lang="en-US" altLang="ja-JP" sz="1200" b="1" kern="0" dirty="0">
              <a:solidFill>
                <a:schemeClr val="tx1"/>
              </a:solidFill>
            </a:endParaRPr>
          </a:p>
        </p:txBody>
      </p:sp>
      <p:graphicFrame>
        <p:nvGraphicFramePr>
          <p:cNvPr id="6" name="表 3">
            <a:extLst>
              <a:ext uri="{FF2B5EF4-FFF2-40B4-BE49-F238E27FC236}">
                <a16:creationId xmlns:a16="http://schemas.microsoft.com/office/drawing/2014/main" id="{0A2AF4C7-D12F-4509-99C8-3444EBA0C52B}"/>
              </a:ext>
            </a:extLst>
          </p:cNvPr>
          <p:cNvGraphicFramePr>
            <a:graphicFrameLocks noGrp="1"/>
          </p:cNvGraphicFramePr>
          <p:nvPr>
            <p:extLst>
              <p:ext uri="{D42A27DB-BD31-4B8C-83A1-F6EECF244321}">
                <p14:modId xmlns:p14="http://schemas.microsoft.com/office/powerpoint/2010/main" val="4020681608"/>
              </p:ext>
            </p:extLst>
          </p:nvPr>
        </p:nvGraphicFramePr>
        <p:xfrm>
          <a:off x="422275" y="4208308"/>
          <a:ext cx="8775700" cy="1645920"/>
        </p:xfrm>
        <a:graphic>
          <a:graphicData uri="http://schemas.openxmlformats.org/drawingml/2006/table">
            <a:tbl>
              <a:tblPr firstRow="1" firstCol="1">
                <a:tableStyleId>{21E4AEA4-8DFA-4A89-87EB-49C32662AFE0}</a:tableStyleId>
              </a:tblPr>
              <a:tblGrid>
                <a:gridCol w="1273892">
                  <a:extLst>
                    <a:ext uri="{9D8B030D-6E8A-4147-A177-3AD203B41FA5}">
                      <a16:colId xmlns:a16="http://schemas.microsoft.com/office/drawing/2014/main" val="2600697696"/>
                    </a:ext>
                  </a:extLst>
                </a:gridCol>
                <a:gridCol w="7501808">
                  <a:extLst>
                    <a:ext uri="{9D8B030D-6E8A-4147-A177-3AD203B41FA5}">
                      <a16:colId xmlns:a16="http://schemas.microsoft.com/office/drawing/2014/main" val="3855353946"/>
                    </a:ext>
                  </a:extLst>
                </a:gridCol>
              </a:tblGrid>
              <a:tr h="171027">
                <a:tc gridSpan="2">
                  <a:txBody>
                    <a:bodyPr/>
                    <a:lstStyle/>
                    <a:p>
                      <a:pPr algn="ctr"/>
                      <a:r>
                        <a:rPr kumimoji="1" lang="ja-JP" altLang="en-US" sz="1200" dirty="0"/>
                        <a:t>目的・課題２</a:t>
                      </a:r>
                    </a:p>
                  </a:txBody>
                  <a:tcPr/>
                </a:tc>
                <a:tc hMerge="1">
                  <a:txBody>
                    <a:bodyPr/>
                    <a:lstStyle/>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4129749602"/>
                  </a:ext>
                </a:extLst>
              </a:tr>
              <a:tr h="171027">
                <a:tc>
                  <a:txBody>
                    <a:bodyPr/>
                    <a:lstStyle/>
                    <a:p>
                      <a:r>
                        <a:rPr kumimoji="1" lang="ja-JP" altLang="en-US" sz="1200" dirty="0"/>
                        <a:t>ロボット等の</a:t>
                      </a:r>
                      <a:endParaRPr kumimoji="1" lang="en-US" altLang="ja-JP" sz="1200" dirty="0"/>
                    </a:p>
                    <a:p>
                      <a:r>
                        <a:rPr kumimoji="1" lang="ja-JP" altLang="en-US" sz="1200" dirty="0"/>
                        <a:t>導入目的</a:t>
                      </a:r>
                    </a:p>
                  </a:txBody>
                  <a:tcPr/>
                </a:tc>
                <a:tc>
                  <a:txBody>
                    <a:bodyPr/>
                    <a:lstStyle/>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667623431"/>
                  </a:ext>
                </a:extLst>
              </a:tr>
              <a:tr h="171027">
                <a:tc>
                  <a:txBody>
                    <a:bodyPr/>
                    <a:lstStyle/>
                    <a:p>
                      <a:r>
                        <a:rPr kumimoji="1" lang="ja-JP" altLang="en-US" sz="1200" dirty="0"/>
                        <a:t>解決したい課題</a:t>
                      </a:r>
                      <a:endParaRPr kumimoji="1" lang="en-US" altLang="ja-JP" sz="1200" dirty="0"/>
                    </a:p>
                    <a:p>
                      <a:r>
                        <a:rPr kumimoji="1" lang="ja-JP" altLang="en-US" sz="1200" dirty="0"/>
                        <a:t>（現在の状況）</a:t>
                      </a:r>
                    </a:p>
                  </a:txBody>
                  <a:tcPr/>
                </a:tc>
                <a:tc>
                  <a:txBody>
                    <a:bodyPr/>
                    <a:lstStyle/>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2963437166"/>
                  </a:ext>
                </a:extLst>
              </a:tr>
              <a:tr h="171027">
                <a:tc>
                  <a:txBody>
                    <a:bodyPr/>
                    <a:lstStyle/>
                    <a:p>
                      <a:r>
                        <a:rPr kumimoji="1" lang="ja-JP" altLang="en-US" sz="1200" dirty="0"/>
                        <a:t>目指す施設の姿</a:t>
                      </a:r>
                    </a:p>
                  </a:txBody>
                  <a:tcPr/>
                </a:tc>
                <a:tc>
                  <a:txBody>
                    <a:bodyPr/>
                    <a:lstStyle/>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2416194959"/>
                  </a:ext>
                </a:extLst>
              </a:tr>
            </a:tbl>
          </a:graphicData>
        </a:graphic>
      </p:graphicFrame>
      <p:sp>
        <p:nvSpPr>
          <p:cNvPr id="8" name="Rectangle 3">
            <a:extLst>
              <a:ext uri="{FF2B5EF4-FFF2-40B4-BE49-F238E27FC236}">
                <a16:creationId xmlns:a16="http://schemas.microsoft.com/office/drawing/2014/main" id="{274E8222-77E0-4119-8C19-D7603A0F2FB3}"/>
              </a:ext>
            </a:extLst>
          </p:cNvPr>
          <p:cNvSpPr txBox="1">
            <a:spLocks noChangeArrowheads="1"/>
          </p:cNvSpPr>
          <p:nvPr/>
        </p:nvSpPr>
        <p:spPr bwMode="auto">
          <a:xfrm>
            <a:off x="596899" y="5955125"/>
            <a:ext cx="8503559" cy="36856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必要に応じて、適宜、表を追加してください。</a:t>
            </a:r>
            <a:endParaRPr lang="en-US" altLang="ja-JP" sz="1050" kern="0" dirty="0">
              <a:solidFill>
                <a:schemeClr val="tx1"/>
              </a:solidFill>
            </a:endParaRPr>
          </a:p>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複数の施設で応募する場合、いずれの施設に関する記述かわかるように記載してください。</a:t>
            </a:r>
          </a:p>
        </p:txBody>
      </p:sp>
      <p:sp>
        <p:nvSpPr>
          <p:cNvPr id="5" name="正方形/長方形 4">
            <a:extLst>
              <a:ext uri="{FF2B5EF4-FFF2-40B4-BE49-F238E27FC236}">
                <a16:creationId xmlns:a16="http://schemas.microsoft.com/office/drawing/2014/main" id="{D737576E-E4CF-5042-E9D9-A77463973E6F}"/>
              </a:ext>
            </a:extLst>
          </p:cNvPr>
          <p:cNvSpPr/>
          <p:nvPr/>
        </p:nvSpPr>
        <p:spPr bwMode="auto">
          <a:xfrm>
            <a:off x="5301674" y="186814"/>
            <a:ext cx="4188402" cy="232902"/>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評価基準</a:t>
            </a:r>
            <a:r>
              <a:rPr kumimoji="1" lang="en-US" altLang="ja-JP" sz="1000" b="0" i="0" u="none" strike="noStrike" cap="none" normalizeH="0" baseline="0" dirty="0">
                <a:ln>
                  <a:noFill/>
                </a:ln>
                <a:solidFill>
                  <a:srgbClr val="000000"/>
                </a:solidFill>
                <a:effectLst/>
                <a:latin typeface="Arial" charset="0"/>
                <a:ea typeface="ＭＳ Ｐゴシック" charset="-128"/>
              </a:rPr>
              <a:t>】①</a:t>
            </a:r>
            <a:r>
              <a:rPr kumimoji="1" lang="ja-JP" altLang="en-US" sz="1000" b="0" i="0" u="none" strike="noStrike" cap="none" normalizeH="0" baseline="0" dirty="0">
                <a:ln>
                  <a:noFill/>
                </a:ln>
                <a:solidFill>
                  <a:srgbClr val="000000"/>
                </a:solidFill>
                <a:effectLst/>
                <a:latin typeface="Arial" charset="0"/>
                <a:ea typeface="ＭＳ Ｐゴシック" charset="-128"/>
              </a:rPr>
              <a:t>取組の有効性 ②取組の新規性 ⑤成果の水平展開の可能性</a:t>
            </a:r>
          </a:p>
        </p:txBody>
      </p:sp>
    </p:spTree>
    <p:extLst>
      <p:ext uri="{BB962C8B-B14F-4D97-AF65-F5344CB8AC3E}">
        <p14:creationId xmlns:p14="http://schemas.microsoft.com/office/powerpoint/2010/main" val="3325317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kumimoji="1" lang="ja-JP" altLang="en-US" dirty="0"/>
              <a:t>４．ロボット等の導入実証の実施体制</a:t>
            </a:r>
          </a:p>
        </p:txBody>
      </p:sp>
      <p:sp>
        <p:nvSpPr>
          <p:cNvPr id="4" name="Rectangle 3">
            <a:extLst>
              <a:ext uri="{FF2B5EF4-FFF2-40B4-BE49-F238E27FC236}">
                <a16:creationId xmlns:a16="http://schemas.microsoft.com/office/drawing/2014/main" id="{5FFF1CC2-8DC8-4534-A97F-8B8DA06BD4D1}"/>
              </a:ext>
            </a:extLst>
          </p:cNvPr>
          <p:cNvSpPr txBox="1">
            <a:spLocks noChangeArrowheads="1"/>
          </p:cNvSpPr>
          <p:nvPr/>
        </p:nvSpPr>
        <p:spPr bwMode="auto">
          <a:xfrm>
            <a:off x="406401" y="12122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貴施設における本事業の実施体制（担当者名／役職など）、各メンバーの役割分担を記載してください。</a:t>
            </a:r>
            <a:endParaRPr lang="en-US" altLang="ja-JP" sz="1200" b="1" kern="0" dirty="0">
              <a:solidFill>
                <a:schemeClr val="tx1"/>
              </a:solidFill>
            </a:endParaRPr>
          </a:p>
        </p:txBody>
      </p:sp>
      <p:sp>
        <p:nvSpPr>
          <p:cNvPr id="10" name="正方形/長方形 9">
            <a:extLst>
              <a:ext uri="{FF2B5EF4-FFF2-40B4-BE49-F238E27FC236}">
                <a16:creationId xmlns:a16="http://schemas.microsoft.com/office/drawing/2014/main" id="{E6A7CF97-4513-46B3-81D3-2C95EBCBAE15}"/>
              </a:ext>
            </a:extLst>
          </p:cNvPr>
          <p:cNvSpPr/>
          <p:nvPr/>
        </p:nvSpPr>
        <p:spPr bwMode="auto">
          <a:xfrm>
            <a:off x="406400" y="2851803"/>
            <a:ext cx="2426912" cy="1005604"/>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200" dirty="0">
                <a:solidFill>
                  <a:srgbClr val="FF0000"/>
                </a:solidFill>
                <a:latin typeface="Arial" panose="020B0604020202020204" pitchFamily="34" charset="0"/>
                <a:ea typeface="ＭＳ Ｐゴシック" panose="020B0600070205080204" pitchFamily="50" charset="-128"/>
              </a:rPr>
              <a:t>本事業のプロジェクトリーダー</a:t>
            </a:r>
            <a:br>
              <a:rPr lang="en-US" altLang="ja-JP" sz="1200" dirty="0">
                <a:solidFill>
                  <a:srgbClr val="FF0000"/>
                </a:solidFill>
                <a:latin typeface="Arial" panose="020B0604020202020204" pitchFamily="34" charset="0"/>
                <a:ea typeface="ＭＳ Ｐゴシック" panose="020B0600070205080204" pitchFamily="50" charset="-128"/>
              </a:rPr>
            </a:br>
            <a:r>
              <a:rPr lang="en-US" altLang="ja-JP" sz="1200" dirty="0">
                <a:solidFill>
                  <a:srgbClr val="FF0000"/>
                </a:solidFill>
                <a:latin typeface="Arial" panose="020B0604020202020204" pitchFamily="34" charset="0"/>
                <a:ea typeface="ＭＳ Ｐゴシック" panose="020B0600070205080204" pitchFamily="50" charset="-128"/>
              </a:rPr>
              <a:t>XXXX</a:t>
            </a:r>
            <a:r>
              <a:rPr lang="ja-JP" altLang="en-US" sz="1200" dirty="0">
                <a:solidFill>
                  <a:srgbClr val="FF0000"/>
                </a:solidFill>
                <a:latin typeface="Arial" panose="020B0604020202020204" pitchFamily="34" charset="0"/>
                <a:ea typeface="ＭＳ Ｐゴシック" panose="020B0600070205080204" pitchFamily="50" charset="-128"/>
              </a:rPr>
              <a:t>　施設長</a:t>
            </a:r>
            <a:endParaRPr lang="en-US" altLang="ja-JP" sz="1200" dirty="0">
              <a:solidFill>
                <a:srgbClr val="FF0000"/>
              </a:solidFill>
              <a:latin typeface="Arial" panose="020B0604020202020204" pitchFamily="34" charset="0"/>
              <a:ea typeface="ＭＳ Ｐゴシック" panose="020B0600070205080204" pitchFamily="50" charset="-128"/>
            </a:endParaRPr>
          </a:p>
          <a:p>
            <a:pPr algn="l"/>
            <a:r>
              <a:rPr lang="ja-JP" altLang="en-US" sz="1200" dirty="0">
                <a:solidFill>
                  <a:srgbClr val="FF0000"/>
                </a:solidFill>
                <a:latin typeface="Arial" panose="020B0604020202020204" pitchFamily="34" charset="0"/>
                <a:ea typeface="ＭＳ Ｐゴシック" panose="020B0600070205080204" pitchFamily="50" charset="-128"/>
              </a:rPr>
              <a:t>＜役割＞本プロジェクトの企画・</a:t>
            </a:r>
            <a:br>
              <a:rPr lang="en-US" altLang="ja-JP" sz="1200" dirty="0">
                <a:solidFill>
                  <a:srgbClr val="FF0000"/>
                </a:solidFill>
                <a:latin typeface="Arial" panose="020B0604020202020204" pitchFamily="34" charset="0"/>
                <a:ea typeface="ＭＳ Ｐゴシック" panose="020B0600070205080204" pitchFamily="50" charset="-128"/>
              </a:rPr>
            </a:br>
            <a:r>
              <a:rPr lang="ja-JP" altLang="en-US" sz="1200" dirty="0">
                <a:solidFill>
                  <a:srgbClr val="FF0000"/>
                </a:solidFill>
                <a:latin typeface="Arial" panose="020B0604020202020204" pitchFamily="34" charset="0"/>
                <a:ea typeface="ＭＳ Ｐゴシック" panose="020B0600070205080204" pitchFamily="50" charset="-128"/>
              </a:rPr>
              <a:t>実施等の全体統括</a:t>
            </a:r>
            <a:endParaRPr lang="en-US" altLang="ja-JP" sz="1200" dirty="0">
              <a:solidFill>
                <a:srgbClr val="FF0000"/>
              </a:solidFill>
              <a:latin typeface="Arial" panose="020B0604020202020204" pitchFamily="34" charset="0"/>
              <a:ea typeface="ＭＳ Ｐゴシック" panose="020B0600070205080204" pitchFamily="50" charset="-128"/>
            </a:endParaRPr>
          </a:p>
        </p:txBody>
      </p:sp>
      <p:sp>
        <p:nvSpPr>
          <p:cNvPr id="11" name="正方形/長方形 10">
            <a:extLst>
              <a:ext uri="{FF2B5EF4-FFF2-40B4-BE49-F238E27FC236}">
                <a16:creationId xmlns:a16="http://schemas.microsoft.com/office/drawing/2014/main" id="{FFE76C2A-A55B-4684-8723-1B5039D9D02D}"/>
              </a:ext>
            </a:extLst>
          </p:cNvPr>
          <p:cNvSpPr/>
          <p:nvPr/>
        </p:nvSpPr>
        <p:spPr bwMode="auto">
          <a:xfrm>
            <a:off x="3708399" y="4014544"/>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2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br>
              <a:rPr lang="en-US" altLang="ja-JP" sz="1200" dirty="0">
                <a:solidFill>
                  <a:srgbClr val="FF0000"/>
                </a:solidFill>
                <a:latin typeface="Arial" panose="020B0604020202020204" pitchFamily="34" charset="0"/>
                <a:ea typeface="ＭＳ Ｐゴシック" panose="020B0600070205080204" pitchFamily="50" charset="-128"/>
              </a:rPr>
            </a:br>
            <a:r>
              <a:rPr lang="en-US" altLang="ja-JP" sz="1200" dirty="0">
                <a:solidFill>
                  <a:srgbClr val="FF0000"/>
                </a:solidFill>
                <a:latin typeface="Arial" panose="020B0604020202020204" pitchFamily="34" charset="0"/>
                <a:ea typeface="ＭＳ Ｐゴシック" panose="020B0600070205080204" pitchFamily="50" charset="-128"/>
              </a:rPr>
              <a:t>XXXX</a:t>
            </a:r>
            <a:r>
              <a:rPr lang="ja-JP" altLang="en-US" sz="1200" dirty="0">
                <a:solidFill>
                  <a:srgbClr val="FF0000"/>
                </a:solidFill>
                <a:latin typeface="Arial" panose="020B0604020202020204" pitchFamily="34" charset="0"/>
                <a:ea typeface="ＭＳ Ｐゴシック" panose="020B0600070205080204" pitchFamily="50" charset="-128"/>
              </a:rPr>
              <a:t>　部門副担当</a:t>
            </a:r>
            <a:endParaRPr lang="en-US" altLang="ja-JP" sz="1200" dirty="0">
              <a:solidFill>
                <a:srgbClr val="FF0000"/>
              </a:solidFill>
              <a:latin typeface="Arial" panose="020B0604020202020204" pitchFamily="34" charset="0"/>
              <a:ea typeface="ＭＳ Ｐゴシック" panose="020B0600070205080204" pitchFamily="50" charset="-128"/>
            </a:endParaRPr>
          </a:p>
          <a:p>
            <a:pPr algn="l"/>
            <a:r>
              <a:rPr lang="ja-JP" altLang="en-US" sz="1200" dirty="0">
                <a:solidFill>
                  <a:srgbClr val="FF0000"/>
                </a:solidFill>
                <a:latin typeface="Arial" panose="020B0604020202020204" pitchFamily="34" charset="0"/>
                <a:ea typeface="ＭＳ Ｐゴシック" panose="020B0600070205080204" pitchFamily="50" charset="-128"/>
              </a:rPr>
              <a:t>＜役割＞ロボット企業との調整、導入するロボット等の運用の円滑化を目的とした</a:t>
            </a:r>
            <a:br>
              <a:rPr lang="en-US" altLang="ja-JP" sz="1200" dirty="0">
                <a:solidFill>
                  <a:srgbClr val="FF0000"/>
                </a:solidFill>
                <a:latin typeface="Arial" panose="020B0604020202020204" pitchFamily="34" charset="0"/>
                <a:ea typeface="ＭＳ Ｐゴシック" panose="020B0600070205080204" pitchFamily="50" charset="-128"/>
              </a:rPr>
            </a:br>
            <a:r>
              <a:rPr lang="ja-JP" altLang="en-US" sz="1200" dirty="0">
                <a:solidFill>
                  <a:srgbClr val="FF0000"/>
                </a:solidFill>
                <a:latin typeface="Arial" panose="020B0604020202020204" pitchFamily="34" charset="0"/>
                <a:ea typeface="ＭＳ Ｐゴシック" panose="020B0600070205080204" pitchFamily="50" charset="-128"/>
              </a:rPr>
              <a:t>現場スタッフ向けの研修の企画・実施</a:t>
            </a:r>
            <a:endParaRPr lang="en-US" altLang="ja-JP" sz="1200" dirty="0">
              <a:solidFill>
                <a:srgbClr val="FF0000"/>
              </a:solidFill>
              <a:latin typeface="Arial" panose="020B0604020202020204" pitchFamily="34" charset="0"/>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B941E9C2-0595-4D4F-A54C-4354859290CC}"/>
              </a:ext>
            </a:extLst>
          </p:cNvPr>
          <p:cNvSpPr/>
          <p:nvPr/>
        </p:nvSpPr>
        <p:spPr bwMode="auto">
          <a:xfrm>
            <a:off x="3708399" y="2851566"/>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200" dirty="0">
                <a:solidFill>
                  <a:srgbClr val="FF0000"/>
                </a:solidFill>
                <a:latin typeface="Arial" panose="020B0604020202020204" pitchFamily="34" charset="0"/>
                <a:ea typeface="ＭＳ Ｐゴシック" panose="020B0600070205080204" pitchFamily="50" charset="-128"/>
              </a:rPr>
              <a:t>本事業では○○を担当</a:t>
            </a:r>
            <a:br>
              <a:rPr lang="en-US" altLang="ja-JP" sz="1200" dirty="0">
                <a:solidFill>
                  <a:srgbClr val="FF0000"/>
                </a:solidFill>
                <a:latin typeface="Arial" panose="020B0604020202020204" pitchFamily="34" charset="0"/>
                <a:ea typeface="ＭＳ Ｐゴシック" panose="020B0600070205080204" pitchFamily="50" charset="-128"/>
              </a:rPr>
            </a:br>
            <a:r>
              <a:rPr lang="en-US" altLang="ja-JP" sz="1200" dirty="0">
                <a:solidFill>
                  <a:srgbClr val="FF0000"/>
                </a:solidFill>
                <a:latin typeface="Arial" panose="020B0604020202020204" pitchFamily="34" charset="0"/>
                <a:ea typeface="ＭＳ Ｐゴシック" panose="020B0600070205080204" pitchFamily="50" charset="-128"/>
              </a:rPr>
              <a:t>XXXX</a:t>
            </a:r>
            <a:r>
              <a:rPr lang="ja-JP" altLang="en-US" sz="1200" dirty="0">
                <a:solidFill>
                  <a:srgbClr val="FF0000"/>
                </a:solidFill>
                <a:latin typeface="Arial" panose="020B0604020202020204" pitchFamily="34" charset="0"/>
                <a:ea typeface="ＭＳ Ｐゴシック" panose="020B0600070205080204" pitchFamily="50" charset="-128"/>
              </a:rPr>
              <a:t>　部門担当長</a:t>
            </a:r>
            <a:endParaRPr lang="en-US" altLang="ja-JP" sz="1200" dirty="0">
              <a:solidFill>
                <a:srgbClr val="FF0000"/>
              </a:solidFill>
              <a:latin typeface="Arial" panose="020B0604020202020204" pitchFamily="34" charset="0"/>
              <a:ea typeface="ＭＳ Ｐゴシック" panose="020B0600070205080204" pitchFamily="50" charset="-128"/>
            </a:endParaRPr>
          </a:p>
          <a:p>
            <a:pPr algn="l"/>
            <a:r>
              <a:rPr lang="ja-JP" altLang="en-US" sz="1200" dirty="0">
                <a:solidFill>
                  <a:srgbClr val="FF0000"/>
                </a:solidFill>
                <a:latin typeface="Arial" panose="020B0604020202020204" pitchFamily="34" charset="0"/>
                <a:ea typeface="ＭＳ Ｐゴシック" panose="020B0600070205080204" pitchFamily="50" charset="-128"/>
              </a:rPr>
              <a:t>＜役割＞ロボット企業との調整、導入実証期間中の進捗管理</a:t>
            </a:r>
            <a:endParaRPr lang="en-US" altLang="ja-JP" sz="1200" dirty="0">
              <a:solidFill>
                <a:srgbClr val="FF0000"/>
              </a:solidFill>
              <a:latin typeface="Arial" panose="020B0604020202020204" pitchFamily="34" charset="0"/>
              <a:ea typeface="ＭＳ Ｐゴシック" panose="020B0600070205080204" pitchFamily="50" charset="-128"/>
            </a:endParaRPr>
          </a:p>
        </p:txBody>
      </p:sp>
      <p:graphicFrame>
        <p:nvGraphicFramePr>
          <p:cNvPr id="16" name="表 16">
            <a:extLst>
              <a:ext uri="{FF2B5EF4-FFF2-40B4-BE49-F238E27FC236}">
                <a16:creationId xmlns:a16="http://schemas.microsoft.com/office/drawing/2014/main" id="{3F6D2C1A-136E-49EB-9B8A-742BA0AD0EAB}"/>
              </a:ext>
            </a:extLst>
          </p:cNvPr>
          <p:cNvGraphicFramePr>
            <a:graphicFrameLocks noGrp="1"/>
          </p:cNvGraphicFramePr>
          <p:nvPr>
            <p:extLst>
              <p:ext uri="{D42A27DB-BD31-4B8C-83A1-F6EECF244321}">
                <p14:modId xmlns:p14="http://schemas.microsoft.com/office/powerpoint/2010/main" val="2836589095"/>
              </p:ext>
            </p:extLst>
          </p:nvPr>
        </p:nvGraphicFramePr>
        <p:xfrm>
          <a:off x="406401" y="1541699"/>
          <a:ext cx="8854102" cy="1005840"/>
        </p:xfrm>
        <a:graphic>
          <a:graphicData uri="http://schemas.openxmlformats.org/drawingml/2006/table">
            <a:tbl>
              <a:tblPr>
                <a:tableStyleId>{21E4AEA4-8DFA-4A89-87EB-49C32662AFE0}</a:tableStyleId>
              </a:tblPr>
              <a:tblGrid>
                <a:gridCol w="8854102">
                  <a:extLst>
                    <a:ext uri="{9D8B030D-6E8A-4147-A177-3AD203B41FA5}">
                      <a16:colId xmlns:a16="http://schemas.microsoft.com/office/drawing/2014/main" val="3736332730"/>
                    </a:ext>
                  </a:extLst>
                </a:gridCol>
              </a:tblGrid>
              <a:tr h="0">
                <a:tc>
                  <a:txBody>
                    <a:bodyPr/>
                    <a:lstStyle/>
                    <a:p>
                      <a:pPr marL="0" indent="0">
                        <a:buFont typeface="Arial" panose="020B0604020202020204" pitchFamily="34" charset="0"/>
                        <a:buNone/>
                      </a:pPr>
                      <a:r>
                        <a:rPr kumimoji="1" lang="ja-JP" altLang="en-US" sz="1200" dirty="0">
                          <a:solidFill>
                            <a:srgbClr val="FF0000"/>
                          </a:solidFill>
                        </a:rPr>
                        <a:t>（記入例）ロボット等の導入実証に</a:t>
                      </a:r>
                      <a:r>
                        <a:rPr kumimoji="1" lang="en-US" altLang="ja-JP" sz="1200" dirty="0">
                          <a:solidFill>
                            <a:srgbClr val="FF0000"/>
                          </a:solidFill>
                        </a:rPr>
                        <a:t>XX</a:t>
                      </a:r>
                      <a:r>
                        <a:rPr kumimoji="1" lang="ja-JP" altLang="en-US" sz="1200" dirty="0">
                          <a:solidFill>
                            <a:srgbClr val="FF0000"/>
                          </a:solidFill>
                        </a:rPr>
                        <a:t>名のスタッフが関わり、プロジェクトリーダーは</a:t>
                      </a:r>
                      <a:r>
                        <a:rPr kumimoji="1" lang="en-US" altLang="ja-JP" sz="1200" dirty="0">
                          <a:solidFill>
                            <a:srgbClr val="FF0000"/>
                          </a:solidFill>
                        </a:rPr>
                        <a:t>XX</a:t>
                      </a:r>
                      <a:r>
                        <a:rPr kumimoji="1" lang="ja-JP" altLang="en-US" sz="1200" dirty="0">
                          <a:solidFill>
                            <a:srgbClr val="FF0000"/>
                          </a:solidFill>
                        </a:rPr>
                        <a:t>が務める。</a:t>
                      </a:r>
                      <a:br>
                        <a:rPr kumimoji="1" lang="en-US" altLang="ja-JP" sz="1200" dirty="0">
                          <a:solidFill>
                            <a:srgbClr val="FF0000"/>
                          </a:solidFill>
                        </a:rPr>
                      </a:br>
                      <a:r>
                        <a:rPr kumimoji="1" lang="ja-JP" altLang="en-US" sz="1200" dirty="0">
                          <a:solidFill>
                            <a:srgbClr val="FF0000"/>
                          </a:solidFill>
                        </a:rPr>
                        <a:t>　　　　　　</a:t>
                      </a:r>
                      <a:r>
                        <a:rPr kumimoji="1" lang="en-US" altLang="ja-JP" sz="1200" dirty="0">
                          <a:solidFill>
                            <a:srgbClr val="FF0000"/>
                          </a:solidFill>
                        </a:rPr>
                        <a:t>XX</a:t>
                      </a:r>
                      <a:r>
                        <a:rPr kumimoji="1" lang="ja-JP" altLang="en-US" sz="1200" dirty="0">
                          <a:solidFill>
                            <a:srgbClr val="FF0000"/>
                          </a:solidFill>
                        </a:rPr>
                        <a:t>は施設内で</a:t>
                      </a:r>
                      <a:r>
                        <a:rPr kumimoji="1" lang="en-US" altLang="ja-JP" sz="1200" dirty="0">
                          <a:solidFill>
                            <a:srgbClr val="FF0000"/>
                          </a:solidFill>
                        </a:rPr>
                        <a:t>XX</a:t>
                      </a:r>
                      <a:r>
                        <a:rPr kumimoji="1" lang="ja-JP" altLang="en-US" sz="1200" dirty="0">
                          <a:solidFill>
                            <a:srgbClr val="FF0000"/>
                          </a:solidFill>
                        </a:rPr>
                        <a:t>の業務の責任者・リーダーを担当しており、今後のロボット等の導入（実装）検討を主導する中心者である。</a:t>
                      </a:r>
                      <a:endParaRPr kumimoji="1" lang="en-US" altLang="ja-JP" sz="1200" dirty="0">
                        <a:solidFill>
                          <a:srgbClr val="FF0000"/>
                        </a:solidFill>
                      </a:endParaRPr>
                    </a:p>
                    <a:p>
                      <a:pPr marL="0" indent="0">
                        <a:buFont typeface="Arial" panose="020B0604020202020204" pitchFamily="34" charset="0"/>
                        <a:buNone/>
                      </a:pPr>
                      <a:endParaRPr kumimoji="1" lang="en-US" altLang="ja-JP" sz="1200" dirty="0"/>
                    </a:p>
                    <a:p>
                      <a:pPr marL="171450" indent="-171450">
                        <a:buFont typeface="Arial" panose="020B0604020202020204" pitchFamily="34" charset="0"/>
                        <a:buChar char="•"/>
                      </a:pPr>
                      <a:r>
                        <a:rPr kumimoji="1" lang="en-US" altLang="ja-JP" sz="1200" dirty="0"/>
                        <a:t>XXXX</a:t>
                      </a:r>
                    </a:p>
                    <a:p>
                      <a:pPr marL="171450" indent="-171450">
                        <a:buFont typeface="Arial" panose="020B0604020202020204" pitchFamily="34" charset="0"/>
                        <a:buChar char="•"/>
                      </a:pPr>
                      <a:r>
                        <a:rPr kumimoji="1" lang="en-US" altLang="ja-JP" sz="1200" dirty="0"/>
                        <a:t>XXXX</a:t>
                      </a:r>
                      <a:endParaRPr kumimoji="1" lang="ja-JP" altLang="en-US" sz="1200" dirty="0"/>
                    </a:p>
                  </a:txBody>
                  <a:tcPr/>
                </a:tc>
                <a:extLst>
                  <a:ext uri="{0D108BD9-81ED-4DB2-BD59-A6C34878D82A}">
                    <a16:rowId xmlns:a16="http://schemas.microsoft.com/office/drawing/2014/main" val="2263883458"/>
                  </a:ext>
                </a:extLst>
              </a:tr>
            </a:tbl>
          </a:graphicData>
        </a:graphic>
      </p:graphicFrame>
      <p:sp>
        <p:nvSpPr>
          <p:cNvPr id="19" name="正方形/長方形 18">
            <a:extLst>
              <a:ext uri="{FF2B5EF4-FFF2-40B4-BE49-F238E27FC236}">
                <a16:creationId xmlns:a16="http://schemas.microsoft.com/office/drawing/2014/main" id="{9C00A340-B757-4C59-95C8-35435A0DA591}"/>
              </a:ext>
            </a:extLst>
          </p:cNvPr>
          <p:cNvSpPr/>
          <p:nvPr/>
        </p:nvSpPr>
        <p:spPr bwMode="auto">
          <a:xfrm>
            <a:off x="3708399" y="5227213"/>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2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br>
              <a:rPr lang="en-US" altLang="ja-JP" sz="1200" dirty="0">
                <a:solidFill>
                  <a:srgbClr val="FF0000"/>
                </a:solidFill>
                <a:latin typeface="Arial" panose="020B0604020202020204" pitchFamily="34" charset="0"/>
                <a:ea typeface="ＭＳ Ｐゴシック" panose="020B0600070205080204" pitchFamily="50" charset="-128"/>
              </a:rPr>
            </a:br>
            <a:r>
              <a:rPr lang="en-US" altLang="ja-JP" sz="1200" dirty="0">
                <a:solidFill>
                  <a:srgbClr val="FF0000"/>
                </a:solidFill>
                <a:latin typeface="Arial" panose="020B0604020202020204" pitchFamily="34" charset="0"/>
                <a:ea typeface="ＭＳ Ｐゴシック" panose="020B0600070205080204" pitchFamily="50" charset="-128"/>
              </a:rPr>
              <a:t>XXXX</a:t>
            </a:r>
            <a:r>
              <a:rPr lang="ja-JP" altLang="en-US" sz="1200" dirty="0">
                <a:solidFill>
                  <a:srgbClr val="FF0000"/>
                </a:solidFill>
                <a:latin typeface="Arial" panose="020B0604020202020204" pitchFamily="34" charset="0"/>
                <a:ea typeface="ＭＳ Ｐゴシック" panose="020B0600070205080204" pitchFamily="50" charset="-128"/>
              </a:rPr>
              <a:t>　広報担当</a:t>
            </a:r>
            <a:endParaRPr lang="en-US" altLang="ja-JP" sz="1200" dirty="0">
              <a:solidFill>
                <a:srgbClr val="FF0000"/>
              </a:solidFill>
              <a:latin typeface="Arial" panose="020B0604020202020204" pitchFamily="34" charset="0"/>
              <a:ea typeface="ＭＳ Ｐゴシック" panose="020B0600070205080204" pitchFamily="50" charset="-128"/>
            </a:endParaRPr>
          </a:p>
          <a:p>
            <a:pPr algn="l"/>
            <a:r>
              <a:rPr lang="ja-JP" altLang="en-US" sz="1200" dirty="0">
                <a:solidFill>
                  <a:srgbClr val="FF0000"/>
                </a:solidFill>
                <a:latin typeface="Arial" panose="020B0604020202020204" pitchFamily="34" charset="0"/>
                <a:ea typeface="ＭＳ Ｐゴシック" panose="020B0600070205080204" pitchFamily="50" charset="-128"/>
              </a:rPr>
              <a:t>＜役割＞ロボット等の導入実証にあたり、事前に来館者への周知を企画・実施</a:t>
            </a:r>
            <a:endParaRPr lang="en-US" altLang="ja-JP" sz="1200" dirty="0">
              <a:solidFill>
                <a:srgbClr val="FF0000"/>
              </a:solidFill>
              <a:latin typeface="Arial" panose="020B0604020202020204" pitchFamily="34" charset="0"/>
              <a:ea typeface="ＭＳ Ｐゴシック" panose="020B0600070205080204" pitchFamily="50" charset="-128"/>
            </a:endParaRPr>
          </a:p>
        </p:txBody>
      </p:sp>
      <p:cxnSp>
        <p:nvCxnSpPr>
          <p:cNvPr id="21" name="直線コネクタ 20">
            <a:extLst>
              <a:ext uri="{FF2B5EF4-FFF2-40B4-BE49-F238E27FC236}">
                <a16:creationId xmlns:a16="http://schemas.microsoft.com/office/drawing/2014/main" id="{B73451A1-AC8A-4DAD-A244-BC2411EE46DF}"/>
              </a:ext>
            </a:extLst>
          </p:cNvPr>
          <p:cNvCxnSpPr>
            <a:cxnSpLocks/>
            <a:stCxn id="10" idx="3"/>
            <a:endCxn id="12" idx="1"/>
          </p:cNvCxnSpPr>
          <p:nvPr/>
        </p:nvCxnSpPr>
        <p:spPr bwMode="auto">
          <a:xfrm flipV="1">
            <a:off x="2833312" y="3354487"/>
            <a:ext cx="875087" cy="118"/>
          </a:xfrm>
          <a:prstGeom prst="line">
            <a:avLst/>
          </a:prstGeom>
          <a:solidFill>
            <a:schemeClr val="accent1"/>
          </a:solidFill>
          <a:ln w="12700" cap="flat" cmpd="sng" algn="ctr">
            <a:solidFill>
              <a:schemeClr val="bg2"/>
            </a:solidFill>
            <a:prstDash val="solid"/>
            <a:round/>
            <a:headEnd type="none" w="med" len="med"/>
            <a:tailEnd type="none" w="med" len="med"/>
          </a:ln>
          <a:effectLst/>
        </p:spPr>
      </p:cxnSp>
      <p:cxnSp>
        <p:nvCxnSpPr>
          <p:cNvPr id="22" name="直線コネクタ 21">
            <a:extLst>
              <a:ext uri="{FF2B5EF4-FFF2-40B4-BE49-F238E27FC236}">
                <a16:creationId xmlns:a16="http://schemas.microsoft.com/office/drawing/2014/main" id="{5085E3A7-10FC-4610-8845-19A21F56DB86}"/>
              </a:ext>
            </a:extLst>
          </p:cNvPr>
          <p:cNvCxnSpPr>
            <a:cxnSpLocks/>
          </p:cNvCxnSpPr>
          <p:nvPr/>
        </p:nvCxnSpPr>
        <p:spPr bwMode="auto">
          <a:xfrm>
            <a:off x="3087312" y="3354605"/>
            <a:ext cx="0" cy="2375528"/>
          </a:xfrm>
          <a:prstGeom prst="line">
            <a:avLst/>
          </a:prstGeom>
          <a:solidFill>
            <a:schemeClr val="accent1"/>
          </a:solidFill>
          <a:ln w="12700" cap="flat" cmpd="sng" algn="ctr">
            <a:solidFill>
              <a:schemeClr val="bg2"/>
            </a:solidFill>
            <a:prstDash val="solid"/>
            <a:round/>
            <a:headEnd type="none" w="med" len="med"/>
            <a:tailEnd type="none" w="med" len="med"/>
          </a:ln>
          <a:effectLst/>
        </p:spPr>
      </p:cxnSp>
      <p:cxnSp>
        <p:nvCxnSpPr>
          <p:cNvPr id="25" name="直線コネクタ 24">
            <a:extLst>
              <a:ext uri="{FF2B5EF4-FFF2-40B4-BE49-F238E27FC236}">
                <a16:creationId xmlns:a16="http://schemas.microsoft.com/office/drawing/2014/main" id="{8541436E-D28B-4408-A097-F4CDAC48FB66}"/>
              </a:ext>
            </a:extLst>
          </p:cNvPr>
          <p:cNvCxnSpPr>
            <a:cxnSpLocks/>
          </p:cNvCxnSpPr>
          <p:nvPr/>
        </p:nvCxnSpPr>
        <p:spPr bwMode="auto">
          <a:xfrm>
            <a:off x="3087312" y="4525756"/>
            <a:ext cx="621088" cy="0"/>
          </a:xfrm>
          <a:prstGeom prst="line">
            <a:avLst/>
          </a:prstGeom>
          <a:solidFill>
            <a:schemeClr val="accent1"/>
          </a:solidFill>
          <a:ln w="12700" cap="flat" cmpd="sng" algn="ctr">
            <a:solidFill>
              <a:schemeClr val="bg2"/>
            </a:solidFill>
            <a:prstDash val="solid"/>
            <a:round/>
            <a:headEnd type="none" w="med" len="med"/>
            <a:tailEnd type="none" w="med" len="med"/>
          </a:ln>
          <a:effectLst/>
        </p:spPr>
      </p:cxnSp>
      <p:cxnSp>
        <p:nvCxnSpPr>
          <p:cNvPr id="27" name="直線コネクタ 26">
            <a:extLst>
              <a:ext uri="{FF2B5EF4-FFF2-40B4-BE49-F238E27FC236}">
                <a16:creationId xmlns:a16="http://schemas.microsoft.com/office/drawing/2014/main" id="{B67C3B83-64B7-4D23-A5B7-F04F79E7C28F}"/>
              </a:ext>
            </a:extLst>
          </p:cNvPr>
          <p:cNvCxnSpPr>
            <a:cxnSpLocks/>
          </p:cNvCxnSpPr>
          <p:nvPr/>
        </p:nvCxnSpPr>
        <p:spPr bwMode="auto">
          <a:xfrm>
            <a:off x="3087312" y="5738319"/>
            <a:ext cx="621088" cy="0"/>
          </a:xfrm>
          <a:prstGeom prst="line">
            <a:avLst/>
          </a:prstGeom>
          <a:solidFill>
            <a:schemeClr val="accent1"/>
          </a:solidFill>
          <a:ln w="12700" cap="flat" cmpd="sng" algn="ctr">
            <a:solidFill>
              <a:schemeClr val="bg2"/>
            </a:solidFill>
            <a:prstDash val="solid"/>
            <a:round/>
            <a:headEnd type="none" w="med" len="med"/>
            <a:tailEnd type="none" w="med" len="med"/>
          </a:ln>
          <a:effectLst/>
        </p:spPr>
      </p:cxnSp>
      <p:sp>
        <p:nvSpPr>
          <p:cNvPr id="13" name="Rectangle 3">
            <a:extLst>
              <a:ext uri="{FF2B5EF4-FFF2-40B4-BE49-F238E27FC236}">
                <a16:creationId xmlns:a16="http://schemas.microsoft.com/office/drawing/2014/main" id="{61FFFAD9-1B4E-4EA5-B3A5-333E3802AE92}"/>
              </a:ext>
            </a:extLst>
          </p:cNvPr>
          <p:cNvSpPr txBox="1">
            <a:spLocks noChangeArrowheads="1"/>
          </p:cNvSpPr>
          <p:nvPr/>
        </p:nvSpPr>
        <p:spPr bwMode="auto">
          <a:xfrm>
            <a:off x="596899" y="6530320"/>
            <a:ext cx="8503559" cy="1746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複数の施設で応募する場合、適宜、スライドを追加してください。</a:t>
            </a:r>
            <a:endParaRPr lang="en-US" altLang="ja-JP" sz="1050" kern="0" dirty="0">
              <a:solidFill>
                <a:schemeClr val="tx1"/>
              </a:solidFill>
            </a:endParaRPr>
          </a:p>
        </p:txBody>
      </p:sp>
      <p:sp>
        <p:nvSpPr>
          <p:cNvPr id="3" name="正方形/長方形 2">
            <a:extLst>
              <a:ext uri="{FF2B5EF4-FFF2-40B4-BE49-F238E27FC236}">
                <a16:creationId xmlns:a16="http://schemas.microsoft.com/office/drawing/2014/main" id="{82BB82C4-CBEC-E4F9-682F-5A892F8346E1}"/>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zh-TW" sz="1000" b="0" i="0" u="none" strike="noStrike" cap="none" normalizeH="0" baseline="0" dirty="0">
                <a:ln>
                  <a:noFill/>
                </a:ln>
                <a:solidFill>
                  <a:srgbClr val="000000"/>
                </a:solidFill>
                <a:effectLst/>
                <a:latin typeface="Arial" charset="0"/>
                <a:ea typeface="ＭＳ Ｐゴシック" charset="-128"/>
              </a:rPr>
              <a:t>【</a:t>
            </a:r>
            <a:r>
              <a:rPr kumimoji="1" lang="zh-TW" altLang="en-US" sz="1000" b="0" i="0" u="none" strike="noStrike" cap="none" normalizeH="0" baseline="0" dirty="0">
                <a:ln>
                  <a:noFill/>
                </a:ln>
                <a:solidFill>
                  <a:srgbClr val="000000"/>
                </a:solidFill>
                <a:effectLst/>
                <a:latin typeface="Arial" charset="0"/>
                <a:ea typeface="ＭＳ Ｐゴシック" charset="-128"/>
              </a:rPr>
              <a:t>評価基準</a:t>
            </a:r>
            <a:r>
              <a:rPr kumimoji="1" lang="en-US" altLang="zh-TW" sz="1000" b="0" i="0" u="none" strike="noStrike" cap="none" normalizeH="0" baseline="0" dirty="0">
                <a:ln>
                  <a:noFill/>
                </a:ln>
                <a:solidFill>
                  <a:srgbClr val="000000"/>
                </a:solidFill>
                <a:effectLst/>
                <a:latin typeface="Arial" charset="0"/>
                <a:ea typeface="ＭＳ Ｐゴシック" charset="-128"/>
              </a:rPr>
              <a:t>】③-1</a:t>
            </a:r>
            <a:r>
              <a:rPr kumimoji="1" lang="zh-TW" altLang="en-US" sz="1000" b="0" i="0" u="none" strike="noStrike" cap="none" normalizeH="0" baseline="0" dirty="0">
                <a:ln>
                  <a:noFill/>
                </a:ln>
                <a:solidFill>
                  <a:srgbClr val="000000"/>
                </a:solidFill>
                <a:effectLst/>
                <a:latin typeface="Arial" charset="0"/>
                <a:ea typeface="ＭＳ Ｐゴシック" charset="-128"/>
              </a:rPr>
              <a:t>実施体制</a:t>
            </a:r>
            <a:endParaRPr kumimoji="1" lang="ja-JP" altLang="en-US" sz="1000" b="0" i="0" u="none" strike="noStrike" cap="none" normalizeH="0" baseline="0" dirty="0">
              <a:ln>
                <a:noFill/>
              </a:ln>
              <a:solidFill>
                <a:srgbClr val="000000"/>
              </a:solidFill>
              <a:effectLst/>
              <a:latin typeface="Arial" charset="0"/>
              <a:ea typeface="ＭＳ Ｐゴシック" charset="-128"/>
            </a:endParaRPr>
          </a:p>
        </p:txBody>
      </p:sp>
    </p:spTree>
    <p:extLst>
      <p:ext uri="{BB962C8B-B14F-4D97-AF65-F5344CB8AC3E}">
        <p14:creationId xmlns:p14="http://schemas.microsoft.com/office/powerpoint/2010/main" val="452785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pPr>
              <a:tabLst>
                <a:tab pos="1706563" algn="l"/>
              </a:tabLst>
            </a:pPr>
            <a:r>
              <a:rPr kumimoji="1" lang="ja-JP" altLang="en-US" dirty="0"/>
              <a:t>５．ロボット等の導入実証の実施環境</a:t>
            </a:r>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174528"/>
            <a:ext cx="9061450" cy="22159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ロボット等の導入実証の目的、解決したい課題が複数ある場合、目的・課題ごとに表をわけて記載してください。</a:t>
            </a:r>
            <a:endParaRPr lang="en-US" altLang="ja-JP" sz="1200" b="1" kern="0" dirty="0">
              <a:solidFill>
                <a:schemeClr val="tx1"/>
              </a:solidFill>
            </a:endParaRPr>
          </a:p>
        </p:txBody>
      </p:sp>
      <p:graphicFrame>
        <p:nvGraphicFramePr>
          <p:cNvPr id="7" name="表 6">
            <a:extLst>
              <a:ext uri="{FF2B5EF4-FFF2-40B4-BE49-F238E27FC236}">
                <a16:creationId xmlns:a16="http://schemas.microsoft.com/office/drawing/2014/main" id="{A0EF9342-EAFB-4CAA-85C9-31E20A163861}"/>
              </a:ext>
            </a:extLst>
          </p:cNvPr>
          <p:cNvGraphicFramePr>
            <a:graphicFrameLocks noGrp="1"/>
          </p:cNvGraphicFramePr>
          <p:nvPr>
            <p:extLst>
              <p:ext uri="{D42A27DB-BD31-4B8C-83A1-F6EECF244321}">
                <p14:modId xmlns:p14="http://schemas.microsoft.com/office/powerpoint/2010/main" val="810388386"/>
              </p:ext>
            </p:extLst>
          </p:nvPr>
        </p:nvGraphicFramePr>
        <p:xfrm>
          <a:off x="406401" y="1476518"/>
          <a:ext cx="8889999" cy="4754880"/>
        </p:xfrm>
        <a:graphic>
          <a:graphicData uri="http://schemas.openxmlformats.org/drawingml/2006/table">
            <a:tbl>
              <a:tblPr firstCol="1">
                <a:tableStyleId>{21E4AEA4-8DFA-4A89-87EB-49C32662AFE0}</a:tableStyleId>
              </a:tblPr>
              <a:tblGrid>
                <a:gridCol w="1199443">
                  <a:extLst>
                    <a:ext uri="{9D8B030D-6E8A-4147-A177-3AD203B41FA5}">
                      <a16:colId xmlns:a16="http://schemas.microsoft.com/office/drawing/2014/main" val="389080856"/>
                    </a:ext>
                  </a:extLst>
                </a:gridCol>
                <a:gridCol w="1063185">
                  <a:extLst>
                    <a:ext uri="{9D8B030D-6E8A-4147-A177-3AD203B41FA5}">
                      <a16:colId xmlns:a16="http://schemas.microsoft.com/office/drawing/2014/main" val="1447766476"/>
                    </a:ext>
                  </a:extLst>
                </a:gridCol>
                <a:gridCol w="6627371">
                  <a:extLst>
                    <a:ext uri="{9D8B030D-6E8A-4147-A177-3AD203B41FA5}">
                      <a16:colId xmlns:a16="http://schemas.microsoft.com/office/drawing/2014/main" val="2292107644"/>
                    </a:ext>
                  </a:extLst>
                </a:gridCol>
              </a:tblGrid>
              <a:tr h="0">
                <a:tc rowSpan="3">
                  <a:txBody>
                    <a:bodyPr/>
                    <a:lstStyle/>
                    <a:p>
                      <a:r>
                        <a:rPr kumimoji="1" lang="ja-JP" altLang="en-US" sz="1200" dirty="0"/>
                        <a:t>ロボット等の</a:t>
                      </a:r>
                      <a:endParaRPr kumimoji="1" lang="en-US" altLang="ja-JP" sz="1200" dirty="0"/>
                    </a:p>
                    <a:p>
                      <a:r>
                        <a:rPr kumimoji="1" lang="ja-JP" altLang="en-US" sz="1200" dirty="0"/>
                        <a:t>活用イメージ</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活用時間帯</a:t>
                      </a:r>
                    </a:p>
                  </a:txBody>
                  <a:tcPr>
                    <a:solidFill>
                      <a:schemeClr val="accent2"/>
                    </a:solidFill>
                  </a:tcPr>
                </a:tc>
                <a:tc>
                  <a:txBody>
                    <a:bodyPr/>
                    <a:lstStyle/>
                    <a:p>
                      <a:r>
                        <a:rPr kumimoji="1" lang="ja-JP" altLang="en-US" sz="1200" dirty="0">
                          <a:solidFill>
                            <a:srgbClr val="FF0000"/>
                          </a:solidFill>
                        </a:rPr>
                        <a:t>（記入例）施設の営業時間のうち来館者の少ない</a:t>
                      </a:r>
                      <a:r>
                        <a:rPr kumimoji="1" lang="en-US" altLang="ja-JP" sz="1200" dirty="0">
                          <a:solidFill>
                            <a:srgbClr val="FF0000"/>
                          </a:solidFill>
                        </a:rPr>
                        <a:t>XX</a:t>
                      </a:r>
                      <a:r>
                        <a:rPr kumimoji="1" lang="ja-JP" altLang="en-US" sz="1200" dirty="0">
                          <a:solidFill>
                            <a:srgbClr val="FF0000"/>
                          </a:solidFill>
                        </a:rPr>
                        <a:t>の時間帯を中心に、１日</a:t>
                      </a:r>
                      <a:r>
                        <a:rPr kumimoji="1" lang="en-US" altLang="ja-JP" sz="1200" dirty="0">
                          <a:solidFill>
                            <a:srgbClr val="FF0000"/>
                          </a:solidFill>
                        </a:rPr>
                        <a:t>XX</a:t>
                      </a:r>
                      <a:r>
                        <a:rPr kumimoji="1" lang="ja-JP" altLang="en-US" sz="1200" dirty="0">
                          <a:solidFill>
                            <a:srgbClr val="FF0000"/>
                          </a:solidFill>
                        </a:rPr>
                        <a:t>時間程度活用したい</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245908089"/>
                  </a:ext>
                </a:extLst>
              </a:tr>
              <a:tr h="0">
                <a:tc vMerge="1">
                  <a:txBody>
                    <a:bodyPr/>
                    <a:lstStyle/>
                    <a:p>
                      <a:endParaRPr kumimoji="1" lang="ja-JP" altLang="en-US"/>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活用頻度</a:t>
                      </a:r>
                    </a:p>
                  </a:txBody>
                  <a:tcPr>
                    <a:solidFill>
                      <a:schemeClr val="accent2"/>
                    </a:solidFill>
                  </a:tcPr>
                </a:tc>
                <a:tc>
                  <a:txBody>
                    <a:bodyPr/>
                    <a:lstStyle/>
                    <a:p>
                      <a:pPr marL="0" indent="0">
                        <a:buFont typeface="Arial" panose="020B0604020202020204" pitchFamily="34" charset="0"/>
                        <a:buNone/>
                      </a:pPr>
                      <a:r>
                        <a:rPr kumimoji="1" lang="ja-JP" altLang="en-US" sz="1200" dirty="0">
                          <a:solidFill>
                            <a:srgbClr val="FF0000"/>
                          </a:solidFill>
                        </a:rPr>
                        <a:t>（記入例）原則、毎日利用予定</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858155962"/>
                  </a:ext>
                </a:extLst>
              </a:tr>
              <a:tr h="0">
                <a:tc vMerge="1">
                  <a:txBody>
                    <a:bodyPr/>
                    <a:lstStyle/>
                    <a:p>
                      <a:endParaRPr kumimoji="1" lang="ja-JP" altLang="en-US" sz="1200" dirty="0"/>
                    </a:p>
                  </a:txBody>
                  <a:tcPr/>
                </a:tc>
                <a:tc>
                  <a:txBody>
                    <a:bodyPr/>
                    <a:lstStyle/>
                    <a:p>
                      <a:r>
                        <a:rPr kumimoji="1" lang="ja-JP" altLang="en-US" sz="1200" b="1" kern="1200" dirty="0">
                          <a:solidFill>
                            <a:schemeClr val="lt1"/>
                          </a:solidFill>
                          <a:latin typeface="+mn-lt"/>
                          <a:ea typeface="+mn-ea"/>
                          <a:cs typeface="+mn-cs"/>
                        </a:rPr>
                        <a:t>施設スタッフとの協同作業</a:t>
                      </a:r>
                      <a:endParaRPr kumimoji="1" lang="ja-JP" altLang="en-US" dirty="0"/>
                    </a:p>
                  </a:txBody>
                  <a:tcPr>
                    <a:solidFill>
                      <a:schemeClr val="accent2"/>
                    </a:solidFill>
                  </a:tcPr>
                </a:tc>
                <a:tc>
                  <a:txBody>
                    <a:bodyPr/>
                    <a:lstStyle/>
                    <a:p>
                      <a:r>
                        <a:rPr kumimoji="1" lang="ja-JP" altLang="en-US" sz="1200" dirty="0">
                          <a:solidFill>
                            <a:srgbClr val="FF0000"/>
                          </a:solidFill>
                        </a:rPr>
                        <a:t>（記入例）施設スタッフとは離れた場所で、ロボット等が自律的に作業を担う形で運用したい</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3794272216"/>
                  </a:ext>
                </a:extLst>
              </a:tr>
              <a:tr h="0">
                <a:tc rowSpan="4">
                  <a:txBody>
                    <a:bodyPr/>
                    <a:lstStyle/>
                    <a:p>
                      <a:r>
                        <a:rPr kumimoji="1" lang="ja-JP" altLang="en-US" sz="1200" dirty="0"/>
                        <a:t>ロボット等の</a:t>
                      </a:r>
                      <a:endParaRPr kumimoji="1" lang="en-US" altLang="ja-JP" sz="1200" dirty="0"/>
                    </a:p>
                    <a:p>
                      <a:r>
                        <a:rPr kumimoji="1" lang="ja-JP" altLang="en-US" sz="1200" dirty="0"/>
                        <a:t>設置・活用場所</a:t>
                      </a:r>
                      <a:endParaRPr kumimoji="1" lang="en-US" altLang="ja-JP" sz="1200" dirty="0"/>
                    </a:p>
                    <a:p>
                      <a:r>
                        <a:rPr kumimoji="1" lang="ja-JP" altLang="en-US" sz="1200" dirty="0"/>
                        <a:t>のイメージ</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設置・活用</a:t>
                      </a:r>
                      <a:endParaRPr kumimoji="1" lang="en-US" altLang="ja-JP" sz="1200" b="1" kern="1200" dirty="0">
                        <a:solidFill>
                          <a:schemeClr val="lt1"/>
                        </a:solidFill>
                        <a:latin typeface="+mn-lt"/>
                        <a:ea typeface="+mn-ea"/>
                        <a:cs typeface="+mn-cs"/>
                      </a:endParaRPr>
                    </a:p>
                    <a:p>
                      <a:pPr marL="0" algn="l" defTabSz="914400" rtl="0" eaLnBrk="1" latinLnBrk="0" hangingPunct="1"/>
                      <a:r>
                        <a:rPr kumimoji="1" lang="ja-JP" altLang="en-US" sz="1200" b="1" kern="1200" dirty="0">
                          <a:solidFill>
                            <a:schemeClr val="lt1"/>
                          </a:solidFill>
                          <a:latin typeface="+mn-lt"/>
                          <a:ea typeface="+mn-ea"/>
                          <a:cs typeface="+mn-cs"/>
                        </a:rPr>
                        <a:t>場所</a:t>
                      </a:r>
                    </a:p>
                  </a:txBody>
                  <a:tcPr>
                    <a:solidFill>
                      <a:schemeClr val="accent2"/>
                    </a:solidFill>
                  </a:tcPr>
                </a:tc>
                <a:tc>
                  <a:txBody>
                    <a:bodyPr/>
                    <a:lstStyle/>
                    <a:p>
                      <a:r>
                        <a:rPr kumimoji="1" lang="ja-JP" altLang="en-US" sz="1200" dirty="0">
                          <a:solidFill>
                            <a:srgbClr val="FF0000"/>
                          </a:solidFill>
                        </a:rPr>
                        <a:t>（記入例）来館者も立ち入る広さ</a:t>
                      </a:r>
                      <a:r>
                        <a:rPr kumimoji="1" lang="en-US" altLang="ja-JP" sz="1200" dirty="0">
                          <a:solidFill>
                            <a:srgbClr val="FF0000"/>
                          </a:solidFill>
                        </a:rPr>
                        <a:t>XX</a:t>
                      </a:r>
                      <a:r>
                        <a:rPr kumimoji="1" lang="ja-JP" altLang="en-US" sz="1200" dirty="0">
                          <a:solidFill>
                            <a:srgbClr val="FF0000"/>
                          </a:solidFill>
                        </a:rPr>
                        <a:t>㎡のフロアの半分程度の</a:t>
                      </a:r>
                      <a:r>
                        <a:rPr kumimoji="1" lang="en-US" altLang="ja-JP" sz="1200" dirty="0">
                          <a:solidFill>
                            <a:srgbClr val="FF0000"/>
                          </a:solidFill>
                        </a:rPr>
                        <a:t>XX</a:t>
                      </a:r>
                      <a:r>
                        <a:rPr kumimoji="1" lang="ja-JP" altLang="en-US" sz="1200" dirty="0">
                          <a:solidFill>
                            <a:srgbClr val="FF0000"/>
                          </a:solidFill>
                        </a:rPr>
                        <a:t>㎡のエリアでロボット等を活用したい</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1425222370"/>
                  </a:ext>
                </a:extLst>
              </a:tr>
              <a:tr h="0">
                <a:tc vMerge="1">
                  <a:txBody>
                    <a:bodyPr/>
                    <a:lstStyle/>
                    <a:p>
                      <a:endParaRPr kumimoji="1" lang="ja-JP" altLang="en-US"/>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保管場所</a:t>
                      </a:r>
                    </a:p>
                  </a:txBody>
                  <a:tcPr>
                    <a:solidFill>
                      <a:schemeClr val="accent2"/>
                    </a:solidFill>
                  </a:tcPr>
                </a:tc>
                <a:tc>
                  <a:txBody>
                    <a:bodyPr/>
                    <a:lstStyle/>
                    <a:p>
                      <a:pPr marL="0" indent="0">
                        <a:buFont typeface="Arial" panose="020B0604020202020204" pitchFamily="34" charset="0"/>
                        <a:buNone/>
                      </a:pPr>
                      <a:r>
                        <a:rPr kumimoji="1" lang="ja-JP" altLang="en-US" sz="1200" dirty="0">
                          <a:solidFill>
                            <a:srgbClr val="FF0000"/>
                          </a:solidFill>
                        </a:rPr>
                        <a:t>（記入例）未利用時は活用予定エリアの奥にある施設スタッフの休憩スペースに保管し、充電予定</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2422430200"/>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段差の有無</a:t>
                      </a:r>
                    </a:p>
                  </a:txBody>
                  <a:tcPr>
                    <a:solidFill>
                      <a:schemeClr val="accent2"/>
                    </a:solidFill>
                  </a:tcPr>
                </a:tc>
                <a:tc>
                  <a:txBody>
                    <a:bodyPr/>
                    <a:lstStyle/>
                    <a:p>
                      <a:pPr marL="623888" indent="-623888"/>
                      <a:r>
                        <a:rPr kumimoji="1" lang="ja-JP" altLang="en-US" sz="1200" dirty="0">
                          <a:solidFill>
                            <a:srgbClr val="FF0000"/>
                          </a:solidFill>
                        </a:rPr>
                        <a:t>（記入例）ロボット等を活用したいエリアの床面に傾斜はないが、一部エリアに点字ブロックの設置あり</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190937483"/>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通信環境</a:t>
                      </a:r>
                    </a:p>
                  </a:txBody>
                  <a:tcPr>
                    <a:solidFill>
                      <a:schemeClr val="accent2"/>
                    </a:solidFill>
                  </a:tcPr>
                </a:tc>
                <a:tc>
                  <a:txBody>
                    <a:bodyPr/>
                    <a:lstStyle/>
                    <a:p>
                      <a:r>
                        <a:rPr kumimoji="1" lang="ja-JP" altLang="en-US" sz="1200" dirty="0">
                          <a:solidFill>
                            <a:srgbClr val="FF0000"/>
                          </a:solidFill>
                        </a:rPr>
                        <a:t>（記入例）施設内に</a:t>
                      </a:r>
                      <a:r>
                        <a:rPr kumimoji="1" lang="en-US" altLang="ja-JP" sz="1200" dirty="0" err="1">
                          <a:solidFill>
                            <a:srgbClr val="FF0000"/>
                          </a:solidFill>
                        </a:rPr>
                        <a:t>wifi</a:t>
                      </a:r>
                      <a:r>
                        <a:rPr kumimoji="1" lang="ja-JP" altLang="en-US" sz="1200" dirty="0">
                          <a:solidFill>
                            <a:srgbClr val="FF0000"/>
                          </a:solidFill>
                        </a:rPr>
                        <a:t>環境を整備済。ロボットの運用にあたり活用可能</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45336957"/>
                  </a:ext>
                </a:extLst>
              </a:tr>
              <a:tr h="0">
                <a:tc rowSpan="2">
                  <a:txBody>
                    <a:bodyPr/>
                    <a:lstStyle/>
                    <a:p>
                      <a:r>
                        <a:rPr kumimoji="1" lang="ja-JP" altLang="en-US" sz="1200" dirty="0"/>
                        <a:t>施設内の設備、</a:t>
                      </a:r>
                      <a:endParaRPr kumimoji="1" lang="en-US" altLang="ja-JP" sz="1200" dirty="0"/>
                    </a:p>
                    <a:p>
                      <a:r>
                        <a:rPr kumimoji="1" lang="ja-JP" altLang="en-US" sz="1200" dirty="0"/>
                        <a:t>システムとの</a:t>
                      </a:r>
                      <a:endParaRPr kumimoji="1" lang="en-US" altLang="ja-JP" sz="1200" dirty="0"/>
                    </a:p>
                    <a:p>
                      <a:r>
                        <a:rPr kumimoji="1" lang="ja-JP" altLang="en-US" sz="1200" dirty="0"/>
                        <a:t>連携イメージ</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エレベーター</a:t>
                      </a:r>
                    </a:p>
                  </a:txBody>
                  <a:tcPr>
                    <a:solidFill>
                      <a:schemeClr val="accent2"/>
                    </a:solidFill>
                  </a:tcPr>
                </a:tc>
                <a:tc>
                  <a:txBody>
                    <a:bodyPr/>
                    <a:lstStyle/>
                    <a:p>
                      <a:pPr marL="623888" indent="-623888"/>
                      <a:r>
                        <a:rPr kumimoji="1" lang="ja-JP" altLang="en-US" sz="1200" dirty="0">
                          <a:solidFill>
                            <a:srgbClr val="FF0000"/>
                          </a:solidFill>
                        </a:rPr>
                        <a:t>（記入例）可能であれば</a:t>
                      </a:r>
                      <a:r>
                        <a:rPr kumimoji="1" lang="en-US" altLang="ja-JP" sz="1200" dirty="0">
                          <a:solidFill>
                            <a:srgbClr val="FF0000"/>
                          </a:solidFill>
                        </a:rPr>
                        <a:t>XX</a:t>
                      </a:r>
                      <a:r>
                        <a:rPr kumimoji="1" lang="ja-JP" altLang="en-US" sz="1200" dirty="0">
                          <a:solidFill>
                            <a:srgbClr val="FF0000"/>
                          </a:solidFill>
                        </a:rPr>
                        <a:t>社製の業務用エレベーターとロボット等を連携させ、ロボット等の稼働エリアを広げたい （稼働エリアを広げることができた場合、全体で</a:t>
                      </a:r>
                      <a:r>
                        <a:rPr kumimoji="1" lang="en-US" altLang="ja-JP" sz="1200" dirty="0">
                          <a:solidFill>
                            <a:srgbClr val="FF0000"/>
                          </a:solidFill>
                        </a:rPr>
                        <a:t>XX</a:t>
                      </a:r>
                      <a:r>
                        <a:rPr kumimoji="1" lang="ja-JP" altLang="en-US" sz="1200" dirty="0">
                          <a:solidFill>
                            <a:srgbClr val="FF0000"/>
                          </a:solidFill>
                        </a:rPr>
                        <a:t>㎡のエリアで運用予定）</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912027308"/>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その他</a:t>
                      </a:r>
                    </a:p>
                  </a:txBody>
                  <a:tcPr>
                    <a:solidFill>
                      <a:schemeClr val="accent2"/>
                    </a:solidFill>
                  </a:tcPr>
                </a:tc>
                <a:tc>
                  <a:txBody>
                    <a:bodyPr/>
                    <a:lstStyle/>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3598992883"/>
                  </a:ext>
                </a:extLst>
              </a:tr>
              <a:tr h="0">
                <a:tc gridSpan="2">
                  <a:txBody>
                    <a:bodyPr/>
                    <a:lstStyle/>
                    <a:p>
                      <a:r>
                        <a:rPr kumimoji="1" lang="ja-JP" altLang="en-US" sz="1200" dirty="0"/>
                        <a:t>ロボット等の活用にあたり、</a:t>
                      </a:r>
                      <a:endParaRPr kumimoji="1" lang="en-US" altLang="ja-JP" sz="1200" dirty="0"/>
                    </a:p>
                    <a:p>
                      <a:r>
                        <a:rPr kumimoji="1" lang="ja-JP" altLang="en-US" sz="1200" dirty="0"/>
                        <a:t>施設の仕様・設備などの面で</a:t>
                      </a:r>
                      <a:endParaRPr kumimoji="1" lang="en-US" altLang="ja-JP" sz="1200" dirty="0"/>
                    </a:p>
                    <a:p>
                      <a:r>
                        <a:rPr kumimoji="1" lang="ja-JP" altLang="en-US" sz="1200" dirty="0"/>
                        <a:t>制約となりうる点、留意すべき点</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pPr marL="0" indent="0">
                        <a:buFont typeface="Arial" panose="020B0604020202020204" pitchFamily="34" charset="0"/>
                        <a:buNone/>
                      </a:pPr>
                      <a:r>
                        <a:rPr kumimoji="1" lang="en-US" altLang="ja-JP" sz="1200" dirty="0">
                          <a:solidFill>
                            <a:srgbClr val="FF0000"/>
                          </a:solidFill>
                        </a:rPr>
                        <a:t>※</a:t>
                      </a:r>
                      <a:r>
                        <a:rPr kumimoji="1" lang="ja-JP" altLang="en-US" sz="1200" dirty="0">
                          <a:solidFill>
                            <a:srgbClr val="FF0000"/>
                          </a:solidFill>
                        </a:rPr>
                        <a:t>該当があれば記載をしてください</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3885795845"/>
                  </a:ext>
                </a:extLst>
              </a:tr>
            </a:tbl>
          </a:graphicData>
        </a:graphic>
      </p:graphicFrame>
      <p:sp>
        <p:nvSpPr>
          <p:cNvPr id="5" name="Rectangle 3">
            <a:extLst>
              <a:ext uri="{FF2B5EF4-FFF2-40B4-BE49-F238E27FC236}">
                <a16:creationId xmlns:a16="http://schemas.microsoft.com/office/drawing/2014/main" id="{56B6409D-4792-4C65-961E-A3E1AA1647A4}"/>
              </a:ext>
            </a:extLst>
          </p:cNvPr>
          <p:cNvSpPr txBox="1">
            <a:spLocks noChangeArrowheads="1"/>
          </p:cNvSpPr>
          <p:nvPr/>
        </p:nvSpPr>
        <p:spPr bwMode="auto">
          <a:xfrm>
            <a:off x="406401" y="6483476"/>
            <a:ext cx="8503559" cy="1746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複数の施設で応募する場合、適宜、スライドを追加してください。</a:t>
            </a:r>
            <a:endParaRPr lang="en-US" altLang="ja-JP" sz="1050" kern="0" dirty="0">
              <a:solidFill>
                <a:schemeClr val="tx1"/>
              </a:solidFill>
            </a:endParaRPr>
          </a:p>
        </p:txBody>
      </p:sp>
      <p:sp>
        <p:nvSpPr>
          <p:cNvPr id="4" name="正方形/長方形 3">
            <a:extLst>
              <a:ext uri="{FF2B5EF4-FFF2-40B4-BE49-F238E27FC236}">
                <a16:creationId xmlns:a16="http://schemas.microsoft.com/office/drawing/2014/main" id="{E8B95E0E-DB6D-07AF-FD98-85D813707CE6}"/>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評価基準</a:t>
            </a:r>
            <a:r>
              <a:rPr kumimoji="1" lang="en-US" altLang="ja-JP" sz="1000" b="0" i="0" u="none" strike="noStrike" cap="none" normalizeH="0" baseline="0" dirty="0">
                <a:ln>
                  <a:noFill/>
                </a:ln>
                <a:solidFill>
                  <a:srgbClr val="000000"/>
                </a:solidFill>
                <a:effectLst/>
                <a:latin typeface="Arial" charset="0"/>
                <a:ea typeface="ＭＳ Ｐゴシック" charset="-128"/>
              </a:rPr>
              <a:t>】②</a:t>
            </a:r>
            <a:r>
              <a:rPr kumimoji="1" lang="ja-JP" altLang="en-US" sz="1000" b="0" i="0" u="none" strike="noStrike" cap="none" normalizeH="0" baseline="0" dirty="0">
                <a:ln>
                  <a:noFill/>
                </a:ln>
                <a:solidFill>
                  <a:srgbClr val="000000"/>
                </a:solidFill>
                <a:effectLst/>
                <a:latin typeface="Arial" charset="0"/>
                <a:ea typeface="ＭＳ Ｐゴシック" charset="-128"/>
              </a:rPr>
              <a:t>取組の新規性 ③</a:t>
            </a:r>
            <a:r>
              <a:rPr kumimoji="1" lang="en-US" altLang="ja-JP" sz="1000" b="0" i="0" u="none" strike="noStrike" cap="none" normalizeH="0" baseline="0" dirty="0">
                <a:ln>
                  <a:noFill/>
                </a:ln>
                <a:solidFill>
                  <a:srgbClr val="000000"/>
                </a:solidFill>
                <a:effectLst/>
                <a:latin typeface="Arial" charset="0"/>
                <a:ea typeface="ＭＳ Ｐゴシック" charset="-128"/>
              </a:rPr>
              <a:t>-2</a:t>
            </a:r>
            <a:r>
              <a:rPr kumimoji="1" lang="ja-JP" altLang="en-US" sz="1000" b="0" i="0" u="none" strike="noStrike" cap="none" normalizeH="0" baseline="0" dirty="0">
                <a:ln>
                  <a:noFill/>
                </a:ln>
                <a:solidFill>
                  <a:srgbClr val="000000"/>
                </a:solidFill>
                <a:effectLst/>
                <a:latin typeface="Arial" charset="0"/>
                <a:ea typeface="ＭＳ Ｐゴシック" charset="-128"/>
              </a:rPr>
              <a:t>施設内環境 ④実装への発展性</a:t>
            </a:r>
          </a:p>
        </p:txBody>
      </p:sp>
    </p:spTree>
    <p:extLst>
      <p:ext uri="{BB962C8B-B14F-4D97-AF65-F5344CB8AC3E}">
        <p14:creationId xmlns:p14="http://schemas.microsoft.com/office/powerpoint/2010/main" val="367664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pPr>
              <a:tabLst>
                <a:tab pos="1706563" algn="l"/>
              </a:tabLst>
            </a:pPr>
            <a:r>
              <a:rPr kumimoji="1" lang="ja-JP" altLang="en-US" dirty="0"/>
              <a:t>５．ロボット等の導入実証の実施環境</a:t>
            </a:r>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174528"/>
            <a:ext cx="9061450" cy="6428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ロボットと館内設備（例：エレベーター、防犯カメラ）とのシステム連携の整備には、一定の期間・費用を要します。</a:t>
            </a:r>
          </a:p>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本事業のなかで、複数フロアにおけるロボット運用を希望・計画する場合、（</a:t>
            </a:r>
            <a:r>
              <a:rPr lang="en-US" altLang="ja-JP" sz="1200" b="1" kern="0" dirty="0">
                <a:solidFill>
                  <a:schemeClr val="tx1"/>
                </a:solidFill>
              </a:rPr>
              <a:t>a</a:t>
            </a:r>
            <a:r>
              <a:rPr lang="ja-JP" altLang="en-US" sz="1200" b="1" kern="0" dirty="0">
                <a:solidFill>
                  <a:schemeClr val="tx1"/>
                </a:solidFill>
              </a:rPr>
              <a:t>）ロボットが自律的に階層間の移動ができるケース、（</a:t>
            </a:r>
            <a:r>
              <a:rPr lang="en-US" altLang="ja-JP" sz="1200" b="1" kern="0" dirty="0">
                <a:solidFill>
                  <a:schemeClr val="tx1"/>
                </a:solidFill>
              </a:rPr>
              <a:t>b</a:t>
            </a:r>
            <a:r>
              <a:rPr lang="ja-JP" altLang="en-US" sz="1200" b="1" kern="0" dirty="0">
                <a:solidFill>
                  <a:schemeClr val="tx1"/>
                </a:solidFill>
              </a:rPr>
              <a:t>）ロボットが自律的に階層間の移動ができないケースのそれぞれに対する運用イメージを記載してください。</a:t>
            </a:r>
          </a:p>
        </p:txBody>
      </p:sp>
      <p:sp>
        <p:nvSpPr>
          <p:cNvPr id="5" name="Rectangle 3">
            <a:extLst>
              <a:ext uri="{FF2B5EF4-FFF2-40B4-BE49-F238E27FC236}">
                <a16:creationId xmlns:a16="http://schemas.microsoft.com/office/drawing/2014/main" id="{56B6409D-4792-4C65-961E-A3E1AA1647A4}"/>
              </a:ext>
            </a:extLst>
          </p:cNvPr>
          <p:cNvSpPr txBox="1">
            <a:spLocks noChangeArrowheads="1"/>
          </p:cNvSpPr>
          <p:nvPr/>
        </p:nvSpPr>
        <p:spPr bwMode="auto">
          <a:xfrm>
            <a:off x="406401" y="6483476"/>
            <a:ext cx="8503559" cy="1746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複数の施設で応募する場合、適宜、スライドを追加してください。</a:t>
            </a:r>
            <a:endParaRPr lang="en-US" altLang="ja-JP" sz="1050" kern="0" dirty="0">
              <a:solidFill>
                <a:schemeClr val="tx1"/>
              </a:solidFill>
            </a:endParaRPr>
          </a:p>
        </p:txBody>
      </p:sp>
      <p:sp>
        <p:nvSpPr>
          <p:cNvPr id="4" name="Rectangle 3">
            <a:extLst>
              <a:ext uri="{FF2B5EF4-FFF2-40B4-BE49-F238E27FC236}">
                <a16:creationId xmlns:a16="http://schemas.microsoft.com/office/drawing/2014/main" id="{50251D6F-D27B-E8B9-63BC-36B58AF91954}"/>
              </a:ext>
            </a:extLst>
          </p:cNvPr>
          <p:cNvSpPr txBox="1">
            <a:spLocks noChangeArrowheads="1"/>
          </p:cNvSpPr>
          <p:nvPr/>
        </p:nvSpPr>
        <p:spPr bwMode="auto">
          <a:xfrm>
            <a:off x="676066" y="2153148"/>
            <a:ext cx="8807659"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 複数フロアでロボットの運用を希望・計画する場合、</a:t>
            </a:r>
            <a:r>
              <a:rPr lang="ja-JP" altLang="en-US" sz="1200" b="1" u="sng" kern="0" dirty="0">
                <a:solidFill>
                  <a:schemeClr val="tx1"/>
                </a:solidFill>
              </a:rPr>
              <a:t>「〇」を記入</a:t>
            </a:r>
            <a:r>
              <a:rPr lang="ja-JP" altLang="en-US" sz="1200" b="1" kern="0" dirty="0">
                <a:solidFill>
                  <a:schemeClr val="tx1"/>
                </a:solidFill>
              </a:rPr>
              <a:t>してください</a:t>
            </a:r>
            <a:endParaRPr lang="en-US" altLang="ja-JP" sz="1200" b="1" kern="0" dirty="0">
              <a:solidFill>
                <a:schemeClr val="tx1"/>
              </a:solidFill>
            </a:endParaRPr>
          </a:p>
        </p:txBody>
      </p:sp>
      <p:graphicFrame>
        <p:nvGraphicFramePr>
          <p:cNvPr id="6" name="表 6">
            <a:extLst>
              <a:ext uri="{FF2B5EF4-FFF2-40B4-BE49-F238E27FC236}">
                <a16:creationId xmlns:a16="http://schemas.microsoft.com/office/drawing/2014/main" id="{B4F8EC8A-9C76-35EA-EC01-8BD8F9DA4266}"/>
              </a:ext>
            </a:extLst>
          </p:cNvPr>
          <p:cNvGraphicFramePr>
            <a:graphicFrameLocks noGrp="1"/>
          </p:cNvGraphicFramePr>
          <p:nvPr>
            <p:extLst>
              <p:ext uri="{D42A27DB-BD31-4B8C-83A1-F6EECF244321}">
                <p14:modId xmlns:p14="http://schemas.microsoft.com/office/powerpoint/2010/main" val="99213502"/>
              </p:ext>
            </p:extLst>
          </p:nvPr>
        </p:nvGraphicFramePr>
        <p:xfrm>
          <a:off x="676067" y="2451606"/>
          <a:ext cx="8807657" cy="548640"/>
        </p:xfrm>
        <a:graphic>
          <a:graphicData uri="http://schemas.openxmlformats.org/drawingml/2006/table">
            <a:tbl>
              <a:tblPr firstRow="1">
                <a:tableStyleId>{93296810-A885-4BE3-A3E7-6D5BEEA58F35}</a:tableStyleId>
              </a:tblPr>
              <a:tblGrid>
                <a:gridCol w="1098645">
                  <a:extLst>
                    <a:ext uri="{9D8B030D-6E8A-4147-A177-3AD203B41FA5}">
                      <a16:colId xmlns:a16="http://schemas.microsoft.com/office/drawing/2014/main" val="747299256"/>
                    </a:ext>
                  </a:extLst>
                </a:gridCol>
                <a:gridCol w="7709012">
                  <a:extLst>
                    <a:ext uri="{9D8B030D-6E8A-4147-A177-3AD203B41FA5}">
                      <a16:colId xmlns:a16="http://schemas.microsoft.com/office/drawing/2014/main" val="2433235477"/>
                    </a:ext>
                  </a:extLst>
                </a:gridCol>
              </a:tblGrid>
              <a:tr h="153889">
                <a:tc>
                  <a:txBody>
                    <a:bodyPr/>
                    <a:lstStyle/>
                    <a:p>
                      <a:pPr algn="ctr"/>
                      <a:r>
                        <a:rPr kumimoji="1" lang="ja-JP" altLang="en-US" sz="1200" dirty="0"/>
                        <a:t>チェック欄</a:t>
                      </a:r>
                    </a:p>
                  </a:txBody>
                  <a:tcPr/>
                </a:tc>
                <a:tc>
                  <a:txBody>
                    <a:bodyPr/>
                    <a:lstStyle/>
                    <a:p>
                      <a:pPr algn="ctr"/>
                      <a:endParaRPr kumimoji="1" lang="ja-JP" altLang="en-US" sz="1200" dirty="0"/>
                    </a:p>
                  </a:txBody>
                  <a:tcPr/>
                </a:tc>
                <a:extLst>
                  <a:ext uri="{0D108BD9-81ED-4DB2-BD59-A6C34878D82A}">
                    <a16:rowId xmlns:a16="http://schemas.microsoft.com/office/drawing/2014/main" val="1250818858"/>
                  </a:ext>
                </a:extLst>
              </a:tr>
              <a:tr h="153889">
                <a:tc>
                  <a:txBody>
                    <a:bodyPr/>
                    <a:lstStyle/>
                    <a:p>
                      <a:pPr algn="ctr"/>
                      <a:endParaRPr kumimoji="1" lang="ja-JP" altLang="en-US" sz="1200" dirty="0"/>
                    </a:p>
                  </a:txBody>
                  <a:tcPr>
                    <a:solidFill>
                      <a:schemeClr val="accent6">
                        <a:lumMod val="20000"/>
                        <a:lumOff val="80000"/>
                      </a:schemeClr>
                    </a:solidFill>
                  </a:tcPr>
                </a:tc>
                <a:tc>
                  <a:txBody>
                    <a:bodyPr/>
                    <a:lstStyle/>
                    <a:p>
                      <a:r>
                        <a:rPr kumimoji="1" lang="ja-JP" altLang="en-US" sz="1200" dirty="0"/>
                        <a:t>複数フロアでロボットの運用を希望・計画する</a:t>
                      </a:r>
                    </a:p>
                  </a:txBody>
                  <a:tcPr/>
                </a:tc>
                <a:extLst>
                  <a:ext uri="{0D108BD9-81ED-4DB2-BD59-A6C34878D82A}">
                    <a16:rowId xmlns:a16="http://schemas.microsoft.com/office/drawing/2014/main" val="1380050978"/>
                  </a:ext>
                </a:extLst>
              </a:tr>
            </a:tbl>
          </a:graphicData>
        </a:graphic>
      </p:graphicFrame>
      <p:sp>
        <p:nvSpPr>
          <p:cNvPr id="8" name="Rectangle 3">
            <a:extLst>
              <a:ext uri="{FF2B5EF4-FFF2-40B4-BE49-F238E27FC236}">
                <a16:creationId xmlns:a16="http://schemas.microsoft.com/office/drawing/2014/main" id="{D3A60F7A-908C-2F59-054E-F22096339DE9}"/>
              </a:ext>
            </a:extLst>
          </p:cNvPr>
          <p:cNvSpPr txBox="1">
            <a:spLocks noChangeArrowheads="1"/>
          </p:cNvSpPr>
          <p:nvPr/>
        </p:nvSpPr>
        <p:spPr bwMode="auto">
          <a:xfrm>
            <a:off x="676067" y="3256906"/>
            <a:ext cx="8807659"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 前頁の運用内容について、複数フロアでロボットの運用を希望・計画する場合、</a:t>
            </a:r>
            <a:r>
              <a:rPr lang="ja-JP" altLang="en-US" sz="1200" b="1" u="sng" kern="0" dirty="0">
                <a:solidFill>
                  <a:schemeClr val="tx1"/>
                </a:solidFill>
              </a:rPr>
              <a:t>運用イメージを記載してください</a:t>
            </a:r>
            <a:endParaRPr lang="en-US" altLang="ja-JP" sz="1200" b="1" kern="0" dirty="0">
              <a:solidFill>
                <a:schemeClr val="tx1"/>
              </a:solidFill>
            </a:endParaRPr>
          </a:p>
        </p:txBody>
      </p:sp>
      <p:graphicFrame>
        <p:nvGraphicFramePr>
          <p:cNvPr id="9" name="表 9">
            <a:extLst>
              <a:ext uri="{FF2B5EF4-FFF2-40B4-BE49-F238E27FC236}">
                <a16:creationId xmlns:a16="http://schemas.microsoft.com/office/drawing/2014/main" id="{8DC94378-6720-CD5B-B1CC-C89479F67621}"/>
              </a:ext>
            </a:extLst>
          </p:cNvPr>
          <p:cNvGraphicFramePr>
            <a:graphicFrameLocks noGrp="1"/>
          </p:cNvGraphicFramePr>
          <p:nvPr>
            <p:extLst>
              <p:ext uri="{D42A27DB-BD31-4B8C-83A1-F6EECF244321}">
                <p14:modId xmlns:p14="http://schemas.microsoft.com/office/powerpoint/2010/main" val="2115282850"/>
              </p:ext>
            </p:extLst>
          </p:nvPr>
        </p:nvGraphicFramePr>
        <p:xfrm>
          <a:off x="676066" y="3535372"/>
          <a:ext cx="8807660" cy="1798320"/>
        </p:xfrm>
        <a:graphic>
          <a:graphicData uri="http://schemas.openxmlformats.org/drawingml/2006/table">
            <a:tbl>
              <a:tblPr firstRow="1">
                <a:tableStyleId>{93296810-A885-4BE3-A3E7-6D5BEEA58F35}</a:tableStyleId>
              </a:tblPr>
              <a:tblGrid>
                <a:gridCol w="4403830">
                  <a:extLst>
                    <a:ext uri="{9D8B030D-6E8A-4147-A177-3AD203B41FA5}">
                      <a16:colId xmlns:a16="http://schemas.microsoft.com/office/drawing/2014/main" val="1341167849"/>
                    </a:ext>
                  </a:extLst>
                </a:gridCol>
                <a:gridCol w="4403830">
                  <a:extLst>
                    <a:ext uri="{9D8B030D-6E8A-4147-A177-3AD203B41FA5}">
                      <a16:colId xmlns:a16="http://schemas.microsoft.com/office/drawing/2014/main" val="43787725"/>
                    </a:ext>
                  </a:extLst>
                </a:gridCol>
              </a:tblGrid>
              <a:tr h="215831">
                <a:tc>
                  <a:txBody>
                    <a:bodyPr/>
                    <a:lstStyle/>
                    <a:p>
                      <a:pPr algn="ctr"/>
                      <a:r>
                        <a:rPr kumimoji="1" lang="ja-JP" altLang="en-US" sz="1200" dirty="0"/>
                        <a:t>（</a:t>
                      </a:r>
                      <a:r>
                        <a:rPr kumimoji="1" lang="en-US" altLang="ja-JP" sz="1200" dirty="0"/>
                        <a:t>a</a:t>
                      </a:r>
                      <a:r>
                        <a:rPr kumimoji="1" lang="ja-JP" altLang="en-US" sz="1200" dirty="0"/>
                        <a:t>）ロボットが自律的に階層間の移動ができるケース</a:t>
                      </a:r>
                    </a:p>
                  </a:txBody>
                  <a:tcPr/>
                </a:tc>
                <a:tc>
                  <a:txBody>
                    <a:bodyPr/>
                    <a:lstStyle/>
                    <a:p>
                      <a:pPr algn="ctr"/>
                      <a:r>
                        <a:rPr kumimoji="1" lang="ja-JP" altLang="en-US" sz="1200" dirty="0"/>
                        <a:t>（</a:t>
                      </a:r>
                      <a:r>
                        <a:rPr kumimoji="1" lang="en-US" altLang="ja-JP" sz="1200" dirty="0"/>
                        <a:t>b</a:t>
                      </a:r>
                      <a:r>
                        <a:rPr kumimoji="1" lang="ja-JP" altLang="en-US" sz="1200" dirty="0"/>
                        <a:t>）ロボットが自律的に階層間の移動ができないケース</a:t>
                      </a:r>
                    </a:p>
                  </a:txBody>
                  <a:tcPr/>
                </a:tc>
                <a:extLst>
                  <a:ext uri="{0D108BD9-81ED-4DB2-BD59-A6C34878D82A}">
                    <a16:rowId xmlns:a16="http://schemas.microsoft.com/office/drawing/2014/main" val="1634568773"/>
                  </a:ext>
                </a:extLst>
              </a:tr>
              <a:tr h="0">
                <a:tc>
                  <a:txBody>
                    <a:bodyPr/>
                    <a:lstStyle/>
                    <a:p>
                      <a:r>
                        <a:rPr kumimoji="1" lang="ja-JP" altLang="en-US" sz="1100" dirty="0">
                          <a:solidFill>
                            <a:srgbClr val="FF0000"/>
                          </a:solidFill>
                        </a:rPr>
                        <a:t>（記入例）あらかじめ設定した時間にロボットが起動し、夜間</a:t>
                      </a:r>
                      <a:r>
                        <a:rPr kumimoji="1" lang="en-US" altLang="ja-JP" sz="1100" dirty="0">
                          <a:solidFill>
                            <a:srgbClr val="FF0000"/>
                          </a:solidFill>
                        </a:rPr>
                        <a:t>XX</a:t>
                      </a:r>
                      <a:r>
                        <a:rPr kumimoji="1" lang="ja-JP" altLang="en-US" sz="1100" dirty="0">
                          <a:solidFill>
                            <a:srgbClr val="FF0000"/>
                          </a:solidFill>
                        </a:rPr>
                        <a:t>時から</a:t>
                      </a:r>
                      <a:r>
                        <a:rPr kumimoji="1" lang="en-US" altLang="ja-JP" sz="1100" dirty="0">
                          <a:solidFill>
                            <a:srgbClr val="FF0000"/>
                          </a:solidFill>
                        </a:rPr>
                        <a:t>XX</a:t>
                      </a:r>
                      <a:r>
                        <a:rPr kumimoji="1" lang="ja-JP" altLang="en-US" sz="1100" dirty="0">
                          <a:solidFill>
                            <a:srgbClr val="FF0000"/>
                          </a:solidFill>
                        </a:rPr>
                        <a:t>の間に、</a:t>
                      </a:r>
                      <a:r>
                        <a:rPr kumimoji="1" lang="en-US" altLang="ja-JP" sz="1100" dirty="0">
                          <a:solidFill>
                            <a:srgbClr val="FF0000"/>
                          </a:solidFill>
                        </a:rPr>
                        <a:t>X</a:t>
                      </a:r>
                      <a:r>
                        <a:rPr kumimoji="1" lang="ja-JP" altLang="en-US" sz="1100" dirty="0">
                          <a:solidFill>
                            <a:srgbClr val="FF0000"/>
                          </a:solidFill>
                        </a:rPr>
                        <a:t>階から～</a:t>
                      </a:r>
                      <a:r>
                        <a:rPr kumimoji="1" lang="en-US" altLang="ja-JP" sz="1100" dirty="0">
                          <a:solidFill>
                            <a:srgbClr val="FF0000"/>
                          </a:solidFill>
                        </a:rPr>
                        <a:t>X</a:t>
                      </a:r>
                      <a:r>
                        <a:rPr kumimoji="1" lang="ja-JP" altLang="en-US" sz="1100" dirty="0">
                          <a:solidFill>
                            <a:srgbClr val="FF0000"/>
                          </a:solidFill>
                        </a:rPr>
                        <a:t>階までの各フロアを、ロボットが</a:t>
                      </a:r>
                      <a:r>
                        <a:rPr kumimoji="1" lang="en-US" altLang="ja-JP" sz="1100" dirty="0">
                          <a:solidFill>
                            <a:srgbClr val="FF0000"/>
                          </a:solidFill>
                        </a:rPr>
                        <a:t>XX</a:t>
                      </a:r>
                      <a:r>
                        <a:rPr kumimoji="1" lang="ja-JP" altLang="en-US" sz="1100" dirty="0">
                          <a:solidFill>
                            <a:srgbClr val="FF0000"/>
                          </a:solidFill>
                        </a:rPr>
                        <a:t>の作業を行いながら階層間を自律移動。ロボットが</a:t>
                      </a:r>
                      <a:r>
                        <a:rPr kumimoji="1" lang="en-US" altLang="ja-JP" sz="1100" dirty="0">
                          <a:solidFill>
                            <a:srgbClr val="FF0000"/>
                          </a:solidFill>
                        </a:rPr>
                        <a:t>XX</a:t>
                      </a:r>
                      <a:r>
                        <a:rPr kumimoji="1" lang="ja-JP" altLang="en-US" sz="1100" dirty="0">
                          <a:solidFill>
                            <a:srgbClr val="FF0000"/>
                          </a:solidFill>
                        </a:rPr>
                        <a:t>の作業を行っている間、</a:t>
                      </a:r>
                      <a:r>
                        <a:rPr kumimoji="1" lang="en-US" altLang="ja-JP" sz="1100" dirty="0">
                          <a:solidFill>
                            <a:srgbClr val="FF0000"/>
                          </a:solidFill>
                        </a:rPr>
                        <a:t>XX</a:t>
                      </a:r>
                      <a:r>
                        <a:rPr kumimoji="1" lang="ja-JP" altLang="en-US" sz="1100" dirty="0">
                          <a:solidFill>
                            <a:srgbClr val="FF0000"/>
                          </a:solidFill>
                        </a:rPr>
                        <a:t>業務の担当従業員は管理事務所で</a:t>
                      </a:r>
                      <a:r>
                        <a:rPr kumimoji="1" lang="en-US" altLang="ja-JP" sz="1100" dirty="0">
                          <a:solidFill>
                            <a:srgbClr val="FF0000"/>
                          </a:solidFill>
                        </a:rPr>
                        <a:t>XX</a:t>
                      </a:r>
                      <a:r>
                        <a:rPr kumimoji="1" lang="ja-JP" altLang="en-US" sz="1100" dirty="0">
                          <a:solidFill>
                            <a:srgbClr val="FF0000"/>
                          </a:solidFill>
                        </a:rPr>
                        <a:t>の作業を行う。また、ロボットにトラブルが生じ、アラートが発せられた時のみ、従業員がロボットの稼働エリアに駆け付け操作する。</a:t>
                      </a:r>
                      <a:endParaRPr kumimoji="1" lang="en-US" altLang="ja-JP" sz="1100" dirty="0">
                        <a:solidFill>
                          <a:srgbClr val="FF0000"/>
                        </a:solidFill>
                      </a:endParaRPr>
                    </a:p>
                  </a:txBody>
                  <a:tcPr/>
                </a:tc>
                <a:tc>
                  <a:txBody>
                    <a:bodyPr/>
                    <a:lstStyle/>
                    <a:p>
                      <a:r>
                        <a:rPr kumimoji="1" lang="ja-JP" altLang="en-US" sz="1100" dirty="0">
                          <a:solidFill>
                            <a:srgbClr val="FF0000"/>
                          </a:solidFill>
                        </a:rPr>
                        <a:t>（記入例）スタッフが</a:t>
                      </a:r>
                      <a:r>
                        <a:rPr kumimoji="1" lang="en-US" altLang="ja-JP" sz="1100" dirty="0">
                          <a:solidFill>
                            <a:srgbClr val="FF0000"/>
                          </a:solidFill>
                        </a:rPr>
                        <a:t>XX</a:t>
                      </a:r>
                      <a:r>
                        <a:rPr kumimoji="1" lang="ja-JP" altLang="en-US" sz="1100" dirty="0">
                          <a:solidFill>
                            <a:srgbClr val="FF0000"/>
                          </a:solidFill>
                        </a:rPr>
                        <a:t>の作業を行うタイミングにあわせてロボットを起動し、スタッフと同一フロアでロボットを稼働させる。</a:t>
                      </a:r>
                      <a:r>
                        <a:rPr kumimoji="1" lang="en-US" altLang="ja-JP" sz="1100" dirty="0">
                          <a:solidFill>
                            <a:srgbClr val="FF0000"/>
                          </a:solidFill>
                        </a:rPr>
                        <a:t>XX</a:t>
                      </a:r>
                      <a:r>
                        <a:rPr kumimoji="1" lang="ja-JP" altLang="en-US" sz="1100" dirty="0">
                          <a:solidFill>
                            <a:srgbClr val="FF0000"/>
                          </a:solidFill>
                        </a:rPr>
                        <a:t>業務の担当従業員は</a:t>
                      </a:r>
                      <a:r>
                        <a:rPr kumimoji="1" lang="en-US" altLang="ja-JP" sz="1100" dirty="0">
                          <a:solidFill>
                            <a:srgbClr val="FF0000"/>
                          </a:solidFill>
                        </a:rPr>
                        <a:t>XX</a:t>
                      </a:r>
                      <a:r>
                        <a:rPr kumimoji="1" lang="ja-JP" altLang="en-US" sz="1100" dirty="0">
                          <a:solidFill>
                            <a:srgbClr val="FF0000"/>
                          </a:solidFill>
                        </a:rPr>
                        <a:t>の作業を行っている間に、ロボットは</a:t>
                      </a:r>
                      <a:r>
                        <a:rPr kumimoji="1" lang="en-US" altLang="ja-JP" sz="1100" dirty="0">
                          <a:solidFill>
                            <a:srgbClr val="FF0000"/>
                          </a:solidFill>
                        </a:rPr>
                        <a:t>XX</a:t>
                      </a:r>
                      <a:r>
                        <a:rPr kumimoji="1" lang="ja-JP" altLang="en-US" sz="1100" dirty="0">
                          <a:solidFill>
                            <a:srgbClr val="FF0000"/>
                          </a:solidFill>
                        </a:rPr>
                        <a:t>の作業を行い、業務分担を図ることで、各フロアの</a:t>
                      </a:r>
                      <a:r>
                        <a:rPr kumimoji="1" lang="en-US" altLang="ja-JP" sz="1100" dirty="0">
                          <a:solidFill>
                            <a:srgbClr val="FF0000"/>
                          </a:solidFill>
                        </a:rPr>
                        <a:t>XX</a:t>
                      </a:r>
                      <a:r>
                        <a:rPr kumimoji="1" lang="ja-JP" altLang="en-US" sz="1100" dirty="0">
                          <a:solidFill>
                            <a:srgbClr val="FF0000"/>
                          </a:solidFill>
                        </a:rPr>
                        <a:t>に関する業務時間を</a:t>
                      </a:r>
                      <a:r>
                        <a:rPr kumimoji="1" lang="en-US" altLang="ja-JP" sz="1100" dirty="0">
                          <a:solidFill>
                            <a:srgbClr val="FF0000"/>
                          </a:solidFill>
                        </a:rPr>
                        <a:t>XX</a:t>
                      </a:r>
                      <a:r>
                        <a:rPr kumimoji="1" lang="ja-JP" altLang="en-US" sz="1100" dirty="0">
                          <a:solidFill>
                            <a:srgbClr val="FF0000"/>
                          </a:solidFill>
                        </a:rPr>
                        <a:t>分から</a:t>
                      </a:r>
                      <a:r>
                        <a:rPr kumimoji="1" lang="en-US" altLang="ja-JP" sz="1100" dirty="0">
                          <a:solidFill>
                            <a:srgbClr val="FF0000"/>
                          </a:solidFill>
                        </a:rPr>
                        <a:t>XX</a:t>
                      </a:r>
                      <a:r>
                        <a:rPr kumimoji="1" lang="ja-JP" altLang="en-US" sz="1100" dirty="0">
                          <a:solidFill>
                            <a:srgbClr val="FF0000"/>
                          </a:solidFill>
                        </a:rPr>
                        <a:t>分に削減。各フロアの作業が終わり次第、従業員が業務用エレベーターでロボットとともに階層間の移動を実施。</a:t>
                      </a:r>
                      <a:endParaRPr kumimoji="1" lang="en-US" altLang="ja-JP" sz="1100" dirty="0">
                        <a:solidFill>
                          <a:srgbClr val="FF0000"/>
                        </a:solidFill>
                      </a:endParaRPr>
                    </a:p>
                  </a:txBody>
                  <a:tcPr/>
                </a:tc>
                <a:extLst>
                  <a:ext uri="{0D108BD9-81ED-4DB2-BD59-A6C34878D82A}">
                    <a16:rowId xmlns:a16="http://schemas.microsoft.com/office/drawing/2014/main" val="3702871478"/>
                  </a:ext>
                </a:extLst>
              </a:tr>
              <a:tr h="215831">
                <a:tc>
                  <a:txBody>
                    <a:bodyPr/>
                    <a:lstStyle/>
                    <a:p>
                      <a:pPr marL="171450" indent="-171450">
                        <a:buFont typeface="Arial" panose="020B0604020202020204" pitchFamily="34" charset="0"/>
                        <a:buChar char="•"/>
                      </a:pPr>
                      <a:r>
                        <a:rPr kumimoji="1" lang="en-US" altLang="ja-JP" sz="1100" dirty="0"/>
                        <a:t>XXX</a:t>
                      </a:r>
                    </a:p>
                    <a:p>
                      <a:pPr marL="171450" indent="-171450">
                        <a:buFont typeface="Arial" panose="020B0604020202020204" pitchFamily="34" charset="0"/>
                        <a:buChar char="•"/>
                      </a:pPr>
                      <a:r>
                        <a:rPr kumimoji="1" lang="en-US" altLang="ja-JP" sz="1100" dirty="0"/>
                        <a:t>XXX</a:t>
                      </a:r>
                      <a:endParaRPr kumimoji="1" lang="ja-JP" altLang="en-US" sz="1100" dirty="0"/>
                    </a:p>
                  </a:txBody>
                  <a:tcPr/>
                </a:tc>
                <a:tc>
                  <a:txBody>
                    <a:bodyPr/>
                    <a:lstStyle/>
                    <a:p>
                      <a:pPr marL="171450" indent="-171450">
                        <a:buFont typeface="Arial" panose="020B0604020202020204" pitchFamily="34" charset="0"/>
                        <a:buChar char="•"/>
                      </a:pPr>
                      <a:r>
                        <a:rPr kumimoji="1" lang="en-US" altLang="ja-JP" sz="1100" dirty="0"/>
                        <a:t>XXX</a:t>
                      </a:r>
                    </a:p>
                    <a:p>
                      <a:pPr marL="171450" indent="-171450">
                        <a:buFont typeface="Arial" panose="020B0604020202020204" pitchFamily="34" charset="0"/>
                        <a:buChar char="•"/>
                      </a:pPr>
                      <a:r>
                        <a:rPr kumimoji="1" lang="en-US" altLang="ja-JP" sz="1100" dirty="0"/>
                        <a:t>XXX</a:t>
                      </a:r>
                      <a:endParaRPr kumimoji="1" lang="ja-JP" altLang="en-US" sz="1100" dirty="0"/>
                    </a:p>
                  </a:txBody>
                  <a:tcPr/>
                </a:tc>
                <a:extLst>
                  <a:ext uri="{0D108BD9-81ED-4DB2-BD59-A6C34878D82A}">
                    <a16:rowId xmlns:a16="http://schemas.microsoft.com/office/drawing/2014/main" val="3545910148"/>
                  </a:ext>
                </a:extLst>
              </a:tr>
            </a:tbl>
          </a:graphicData>
        </a:graphic>
      </p:graphicFrame>
      <p:sp>
        <p:nvSpPr>
          <p:cNvPr id="10" name="正方形/長方形 9">
            <a:extLst>
              <a:ext uri="{FF2B5EF4-FFF2-40B4-BE49-F238E27FC236}">
                <a16:creationId xmlns:a16="http://schemas.microsoft.com/office/drawing/2014/main" id="{94935CAF-1036-6DAD-D5B4-602BCA7017BA}"/>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評価基準</a:t>
            </a:r>
            <a:r>
              <a:rPr kumimoji="1" lang="en-US" altLang="ja-JP" sz="1000" b="0" i="0" u="none" strike="noStrike" cap="none" normalizeH="0" baseline="0" dirty="0">
                <a:ln>
                  <a:noFill/>
                </a:ln>
                <a:solidFill>
                  <a:srgbClr val="000000"/>
                </a:solidFill>
                <a:effectLst/>
                <a:latin typeface="Arial" charset="0"/>
                <a:ea typeface="ＭＳ Ｐゴシック" charset="-128"/>
              </a:rPr>
              <a:t>】②</a:t>
            </a:r>
            <a:r>
              <a:rPr kumimoji="1" lang="ja-JP" altLang="en-US" sz="1000" b="0" i="0" u="none" strike="noStrike" cap="none" normalizeH="0" baseline="0" dirty="0">
                <a:ln>
                  <a:noFill/>
                </a:ln>
                <a:solidFill>
                  <a:srgbClr val="000000"/>
                </a:solidFill>
                <a:effectLst/>
                <a:latin typeface="Arial" charset="0"/>
                <a:ea typeface="ＭＳ Ｐゴシック" charset="-128"/>
              </a:rPr>
              <a:t>取組の新規性 ③</a:t>
            </a:r>
            <a:r>
              <a:rPr kumimoji="1" lang="en-US" altLang="ja-JP" sz="1000" b="0" i="0" u="none" strike="noStrike" cap="none" normalizeH="0" baseline="0" dirty="0">
                <a:ln>
                  <a:noFill/>
                </a:ln>
                <a:solidFill>
                  <a:srgbClr val="000000"/>
                </a:solidFill>
                <a:effectLst/>
                <a:latin typeface="Arial" charset="0"/>
                <a:ea typeface="ＭＳ Ｐゴシック" charset="-128"/>
              </a:rPr>
              <a:t>-2</a:t>
            </a:r>
            <a:r>
              <a:rPr kumimoji="1" lang="ja-JP" altLang="en-US" sz="1000" b="0" i="0" u="none" strike="noStrike" cap="none" normalizeH="0" baseline="0" dirty="0">
                <a:ln>
                  <a:noFill/>
                </a:ln>
                <a:solidFill>
                  <a:srgbClr val="000000"/>
                </a:solidFill>
                <a:effectLst/>
                <a:latin typeface="Arial" charset="0"/>
                <a:ea typeface="ＭＳ Ｐゴシック" charset="-128"/>
              </a:rPr>
              <a:t>施設内環境 ④実装への発展性</a:t>
            </a:r>
          </a:p>
        </p:txBody>
      </p:sp>
    </p:spTree>
    <p:extLst>
      <p:ext uri="{BB962C8B-B14F-4D97-AF65-F5344CB8AC3E}">
        <p14:creationId xmlns:p14="http://schemas.microsoft.com/office/powerpoint/2010/main" val="2708737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kumimoji="1" lang="ja-JP" altLang="en-US" dirty="0"/>
              <a:t>５．ロボット等の導入実証の実施環境</a:t>
            </a:r>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ロボット等の設置・活用場所のイメージがわかるような図面、写真を添付してください。</a:t>
            </a:r>
            <a:endParaRPr lang="en-US" altLang="ja-JP" sz="1200" b="1" kern="0" dirty="0">
              <a:solidFill>
                <a:schemeClr val="tx1"/>
              </a:solidFill>
            </a:endParaRPr>
          </a:p>
        </p:txBody>
      </p:sp>
      <p:sp>
        <p:nvSpPr>
          <p:cNvPr id="6" name="正方形/長方形 5">
            <a:extLst>
              <a:ext uri="{FF2B5EF4-FFF2-40B4-BE49-F238E27FC236}">
                <a16:creationId xmlns:a16="http://schemas.microsoft.com/office/drawing/2014/main" id="{A8F1D3A0-02B7-44B2-A00A-8AB6272CAF53}"/>
              </a:ext>
            </a:extLst>
          </p:cNvPr>
          <p:cNvSpPr/>
          <p:nvPr/>
        </p:nvSpPr>
        <p:spPr bwMode="auto">
          <a:xfrm>
            <a:off x="5278694"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ja-JP" altLang="en-US" sz="1100" dirty="0">
                <a:solidFill>
                  <a:schemeClr val="tx1"/>
                </a:solidFill>
              </a:rPr>
              <a:t>例　：　ロボットを設置・活用したエリアの写真（業務時間帯）</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8" name="正方形/長方形 7">
            <a:extLst>
              <a:ext uri="{FF2B5EF4-FFF2-40B4-BE49-F238E27FC236}">
                <a16:creationId xmlns:a16="http://schemas.microsoft.com/office/drawing/2014/main" id="{C4FE9151-5045-48A5-81CD-F5BFE0BD25D4}"/>
              </a:ext>
            </a:extLst>
          </p:cNvPr>
          <p:cNvSpPr/>
          <p:nvPr/>
        </p:nvSpPr>
        <p:spPr bwMode="auto">
          <a:xfrm>
            <a:off x="723900"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ロボットを設置・活用したエリアの図面</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7" name="Rectangle 3">
            <a:extLst>
              <a:ext uri="{FF2B5EF4-FFF2-40B4-BE49-F238E27FC236}">
                <a16:creationId xmlns:a16="http://schemas.microsoft.com/office/drawing/2014/main" id="{098F9275-5F5A-410F-BAC9-85A4F283FBDC}"/>
              </a:ext>
            </a:extLst>
          </p:cNvPr>
          <p:cNvSpPr txBox="1">
            <a:spLocks noChangeArrowheads="1"/>
          </p:cNvSpPr>
          <p:nvPr/>
        </p:nvSpPr>
        <p:spPr bwMode="auto">
          <a:xfrm>
            <a:off x="596899" y="6490992"/>
            <a:ext cx="8503559" cy="1746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複数の施設で応募する場合、適宜、スライドを追加してください。</a:t>
            </a:r>
            <a:endParaRPr lang="en-US" altLang="ja-JP" sz="1050" kern="0" dirty="0">
              <a:solidFill>
                <a:schemeClr val="tx1"/>
              </a:solidFill>
            </a:endParaRPr>
          </a:p>
        </p:txBody>
      </p:sp>
      <p:sp>
        <p:nvSpPr>
          <p:cNvPr id="5" name="正方形/長方形 4">
            <a:extLst>
              <a:ext uri="{FF2B5EF4-FFF2-40B4-BE49-F238E27FC236}">
                <a16:creationId xmlns:a16="http://schemas.microsoft.com/office/drawing/2014/main" id="{33928B36-1F46-CCD5-F7DB-43099478383D}"/>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評価基準</a:t>
            </a:r>
            <a:r>
              <a:rPr kumimoji="1" lang="en-US" altLang="ja-JP" sz="1000" b="0" i="0" u="none" strike="noStrike" cap="none" normalizeH="0" baseline="0" dirty="0">
                <a:ln>
                  <a:noFill/>
                </a:ln>
                <a:solidFill>
                  <a:srgbClr val="000000"/>
                </a:solidFill>
                <a:effectLst/>
                <a:latin typeface="Arial" charset="0"/>
                <a:ea typeface="ＭＳ Ｐゴシック" charset="-128"/>
              </a:rPr>
              <a:t>】②</a:t>
            </a:r>
            <a:r>
              <a:rPr kumimoji="1" lang="ja-JP" altLang="en-US" sz="1000" b="0" i="0" u="none" strike="noStrike" cap="none" normalizeH="0" baseline="0" dirty="0">
                <a:ln>
                  <a:noFill/>
                </a:ln>
                <a:solidFill>
                  <a:srgbClr val="000000"/>
                </a:solidFill>
                <a:effectLst/>
                <a:latin typeface="Arial" charset="0"/>
                <a:ea typeface="ＭＳ Ｐゴシック" charset="-128"/>
              </a:rPr>
              <a:t>取組の新規性 ③</a:t>
            </a:r>
            <a:r>
              <a:rPr kumimoji="1" lang="en-US" altLang="ja-JP" sz="1000" b="0" i="0" u="none" strike="noStrike" cap="none" normalizeH="0" baseline="0" dirty="0">
                <a:ln>
                  <a:noFill/>
                </a:ln>
                <a:solidFill>
                  <a:srgbClr val="000000"/>
                </a:solidFill>
                <a:effectLst/>
                <a:latin typeface="Arial" charset="0"/>
                <a:ea typeface="ＭＳ Ｐゴシック" charset="-128"/>
              </a:rPr>
              <a:t>-2</a:t>
            </a:r>
            <a:r>
              <a:rPr kumimoji="1" lang="ja-JP" altLang="en-US" sz="1000" b="0" i="0" u="none" strike="noStrike" cap="none" normalizeH="0" baseline="0" dirty="0">
                <a:ln>
                  <a:noFill/>
                </a:ln>
                <a:solidFill>
                  <a:srgbClr val="000000"/>
                </a:solidFill>
                <a:effectLst/>
                <a:latin typeface="Arial" charset="0"/>
                <a:ea typeface="ＭＳ Ｐゴシック" charset="-128"/>
              </a:rPr>
              <a:t>施設内環境 ④実装への発展性</a:t>
            </a:r>
          </a:p>
        </p:txBody>
      </p:sp>
    </p:spTree>
    <p:extLst>
      <p:ext uri="{BB962C8B-B14F-4D97-AF65-F5344CB8AC3E}">
        <p14:creationId xmlns:p14="http://schemas.microsoft.com/office/powerpoint/2010/main" val="4013371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kumimoji="1" lang="ja-JP" altLang="en-US" dirty="0"/>
              <a:t>６．ロボット等の導入（実装）の計画・構想</a:t>
            </a:r>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今後のロボット等の導入（実装）に向けた検討状況、計画・構想などを記載してください。</a:t>
            </a:r>
            <a:endParaRPr lang="en-US" altLang="ja-JP" sz="1200" b="1" kern="0" dirty="0">
              <a:solidFill>
                <a:schemeClr val="tx1"/>
              </a:solidFill>
            </a:endParaRPr>
          </a:p>
        </p:txBody>
      </p:sp>
      <p:graphicFrame>
        <p:nvGraphicFramePr>
          <p:cNvPr id="7" name="表 3">
            <a:extLst>
              <a:ext uri="{FF2B5EF4-FFF2-40B4-BE49-F238E27FC236}">
                <a16:creationId xmlns:a16="http://schemas.microsoft.com/office/drawing/2014/main" id="{740C660B-C5AE-4DF9-8FC2-37F117083E18}"/>
              </a:ext>
            </a:extLst>
          </p:cNvPr>
          <p:cNvGraphicFramePr>
            <a:graphicFrameLocks noGrp="1"/>
          </p:cNvGraphicFramePr>
          <p:nvPr>
            <p:extLst>
              <p:ext uri="{D42A27DB-BD31-4B8C-83A1-F6EECF244321}">
                <p14:modId xmlns:p14="http://schemas.microsoft.com/office/powerpoint/2010/main" val="32973475"/>
              </p:ext>
            </p:extLst>
          </p:nvPr>
        </p:nvGraphicFramePr>
        <p:xfrm>
          <a:off x="406400" y="1621355"/>
          <a:ext cx="8775700" cy="2468880"/>
        </p:xfrm>
        <a:graphic>
          <a:graphicData uri="http://schemas.openxmlformats.org/drawingml/2006/table">
            <a:tbl>
              <a:tblPr firstCol="1">
                <a:tableStyleId>{21E4AEA4-8DFA-4A89-87EB-49C32662AFE0}</a:tableStyleId>
              </a:tblPr>
              <a:tblGrid>
                <a:gridCol w="1273892">
                  <a:extLst>
                    <a:ext uri="{9D8B030D-6E8A-4147-A177-3AD203B41FA5}">
                      <a16:colId xmlns:a16="http://schemas.microsoft.com/office/drawing/2014/main" val="2600697696"/>
                    </a:ext>
                  </a:extLst>
                </a:gridCol>
                <a:gridCol w="7501808">
                  <a:extLst>
                    <a:ext uri="{9D8B030D-6E8A-4147-A177-3AD203B41FA5}">
                      <a16:colId xmlns:a16="http://schemas.microsoft.com/office/drawing/2014/main" val="3855353946"/>
                    </a:ext>
                  </a:extLst>
                </a:gridCol>
              </a:tblGrid>
              <a:tr h="171027">
                <a:tc>
                  <a:txBody>
                    <a:bodyPr/>
                    <a:lstStyle/>
                    <a:p>
                      <a:r>
                        <a:rPr kumimoji="1" lang="ja-JP" altLang="en-US" sz="1200" dirty="0"/>
                        <a:t>導入（実装）の</a:t>
                      </a:r>
                      <a:endParaRPr kumimoji="1" lang="en-US" altLang="ja-JP" sz="1200" dirty="0"/>
                    </a:p>
                    <a:p>
                      <a:r>
                        <a:rPr kumimoji="1" lang="ja-JP" altLang="en-US" sz="1200" dirty="0"/>
                        <a:t>検討状況</a:t>
                      </a:r>
                      <a:endParaRPr kumimoji="1" lang="en-US" altLang="ja-JP" sz="1200" dirty="0"/>
                    </a:p>
                  </a:txBody>
                  <a:tcPr/>
                </a:tc>
                <a:tc>
                  <a:txBody>
                    <a:bodyPr/>
                    <a:lstStyle/>
                    <a:p>
                      <a:pPr marL="622300" indent="-622300">
                        <a:buFont typeface="Arial" panose="020B0604020202020204" pitchFamily="34" charset="0"/>
                        <a:buNone/>
                      </a:pPr>
                      <a:r>
                        <a:rPr kumimoji="1" lang="ja-JP" altLang="en-US" sz="1200" dirty="0">
                          <a:solidFill>
                            <a:srgbClr val="FF0000"/>
                          </a:solidFill>
                        </a:rPr>
                        <a:t>（記入例） 施設内で業務効率化の検討ワーキングを立ち上げ、現場スタッフから課題のヒアリングを実施。課題の解決に向けた方策の１つとして、ロボットの導入を経営層と協議中。</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667623431"/>
                  </a:ext>
                </a:extLst>
              </a:tr>
              <a:tr h="171027">
                <a:tc>
                  <a:txBody>
                    <a:bodyPr/>
                    <a:lstStyle/>
                    <a:p>
                      <a:r>
                        <a:rPr kumimoji="1" lang="ja-JP" altLang="en-US" sz="1200" dirty="0"/>
                        <a:t>導入（実装）に</a:t>
                      </a:r>
                      <a:endParaRPr kumimoji="1" lang="en-US" altLang="ja-JP" sz="1200" dirty="0"/>
                    </a:p>
                    <a:p>
                      <a:r>
                        <a:rPr kumimoji="1" lang="ja-JP" altLang="en-US" sz="1200" dirty="0"/>
                        <a:t>向けた計画</a:t>
                      </a:r>
                      <a:endParaRPr kumimoji="1" lang="en-US" altLang="ja-JP" sz="1200" dirty="0"/>
                    </a:p>
                    <a:p>
                      <a:r>
                        <a:rPr kumimoji="1" lang="ja-JP" altLang="en-US" sz="1200" dirty="0"/>
                        <a:t>・構想</a:t>
                      </a:r>
                    </a:p>
                  </a:txBody>
                  <a:tcPr/>
                </a:tc>
                <a:tc>
                  <a:txBody>
                    <a:bodyPr/>
                    <a:lstStyle/>
                    <a:p>
                      <a:pPr marL="622300" indent="-622300"/>
                      <a:r>
                        <a:rPr kumimoji="1" lang="ja-JP" altLang="en-US" sz="1200" dirty="0">
                          <a:solidFill>
                            <a:srgbClr val="FF0000"/>
                          </a:solidFill>
                        </a:rPr>
                        <a:t>（記入例） 現在、施設の次期設備投資計画（</a:t>
                      </a:r>
                      <a:r>
                        <a:rPr kumimoji="1" lang="en-US" altLang="ja-JP" sz="1200" dirty="0">
                          <a:solidFill>
                            <a:srgbClr val="FF0000"/>
                          </a:solidFill>
                        </a:rPr>
                        <a:t>XX</a:t>
                      </a:r>
                      <a:r>
                        <a:rPr kumimoji="1" lang="ja-JP" altLang="en-US" sz="1200" dirty="0">
                          <a:solidFill>
                            <a:srgbClr val="FF0000"/>
                          </a:solidFill>
                        </a:rPr>
                        <a:t>年～</a:t>
                      </a:r>
                      <a:r>
                        <a:rPr kumimoji="1" lang="en-US" altLang="ja-JP" sz="1200" dirty="0">
                          <a:solidFill>
                            <a:srgbClr val="FF0000"/>
                          </a:solidFill>
                        </a:rPr>
                        <a:t>XX</a:t>
                      </a:r>
                      <a:r>
                        <a:rPr kumimoji="1" lang="ja-JP" altLang="en-US" sz="1200" dirty="0">
                          <a:solidFill>
                            <a:srgbClr val="FF0000"/>
                          </a:solidFill>
                        </a:rPr>
                        <a:t>年が計画年度）を作成しており、計画には</a:t>
                      </a:r>
                      <a:r>
                        <a:rPr kumimoji="1" lang="en-US" altLang="ja-JP" sz="1200" dirty="0">
                          <a:solidFill>
                            <a:srgbClr val="FF0000"/>
                          </a:solidFill>
                        </a:rPr>
                        <a:t>XX</a:t>
                      </a:r>
                      <a:r>
                        <a:rPr kumimoji="1" lang="ja-JP" altLang="en-US" sz="1200" dirty="0">
                          <a:solidFill>
                            <a:srgbClr val="FF0000"/>
                          </a:solidFill>
                        </a:rPr>
                        <a:t>業務の効率化を掲載予定。そのための設備投資としてロボットの導入についても盛り込む予定。</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2963437166"/>
                  </a:ext>
                </a:extLst>
              </a:tr>
              <a:tr h="171027">
                <a:tc>
                  <a:txBody>
                    <a:bodyPr/>
                    <a:lstStyle/>
                    <a:p>
                      <a:r>
                        <a:rPr kumimoji="1" lang="ja-JP" altLang="en-US" sz="1200" dirty="0"/>
                        <a:t>ロボット等の</a:t>
                      </a:r>
                      <a:endParaRPr kumimoji="1" lang="en-US" altLang="ja-JP" sz="1200" dirty="0"/>
                    </a:p>
                    <a:p>
                      <a:r>
                        <a:rPr kumimoji="1" lang="ja-JP" altLang="en-US" sz="1200" dirty="0"/>
                        <a:t>導入（実装）に</a:t>
                      </a:r>
                      <a:endParaRPr kumimoji="1" lang="en-US" altLang="ja-JP" sz="1200" dirty="0"/>
                    </a:p>
                    <a:p>
                      <a:r>
                        <a:rPr kumimoji="1" lang="ja-JP" altLang="en-US" sz="1200" dirty="0"/>
                        <a:t>関する</a:t>
                      </a:r>
                      <a:endParaRPr kumimoji="1" lang="en-US" altLang="ja-JP" sz="1200" dirty="0"/>
                    </a:p>
                    <a:p>
                      <a:r>
                        <a:rPr kumimoji="1" lang="ja-JP" altLang="en-US" sz="1200" dirty="0"/>
                        <a:t>これまでの実績</a:t>
                      </a:r>
                    </a:p>
                  </a:txBody>
                  <a:tcPr/>
                </a:tc>
                <a:tc>
                  <a:txBody>
                    <a:bodyPr/>
                    <a:lstStyle/>
                    <a:p>
                      <a:pPr marL="622300" indent="-622300"/>
                      <a:r>
                        <a:rPr kumimoji="1" lang="ja-JP" altLang="en-US" sz="1200" dirty="0">
                          <a:solidFill>
                            <a:srgbClr val="FF0000"/>
                          </a:solidFill>
                        </a:rPr>
                        <a:t>（記入例） 当社が管理運営している別の施設（</a:t>
                      </a:r>
                      <a:r>
                        <a:rPr kumimoji="1" lang="en-US" altLang="ja-JP" sz="1200" dirty="0">
                          <a:solidFill>
                            <a:srgbClr val="FF0000"/>
                          </a:solidFill>
                        </a:rPr>
                        <a:t>XXX</a:t>
                      </a:r>
                      <a:r>
                        <a:rPr kumimoji="1" lang="ja-JP" altLang="en-US" sz="1200" dirty="0">
                          <a:solidFill>
                            <a:srgbClr val="FF0000"/>
                          </a:solidFill>
                        </a:rPr>
                        <a:t>）で、</a:t>
                      </a:r>
                      <a:r>
                        <a:rPr kumimoji="1" lang="en-US" altLang="ja-JP" sz="1200" dirty="0">
                          <a:solidFill>
                            <a:srgbClr val="FF0000"/>
                          </a:solidFill>
                        </a:rPr>
                        <a:t>XX</a:t>
                      </a:r>
                      <a:r>
                        <a:rPr kumimoji="1" lang="ja-JP" altLang="en-US" sz="1200" dirty="0">
                          <a:solidFill>
                            <a:srgbClr val="FF0000"/>
                          </a:solidFill>
                        </a:rPr>
                        <a:t>の課題解決のため、</a:t>
                      </a:r>
                      <a:r>
                        <a:rPr kumimoji="1" lang="en-US" altLang="ja-JP" sz="1200" dirty="0">
                          <a:solidFill>
                            <a:srgbClr val="FF0000"/>
                          </a:solidFill>
                        </a:rPr>
                        <a:t>XX</a:t>
                      </a:r>
                      <a:r>
                        <a:rPr kumimoji="1" lang="ja-JP" altLang="en-US" sz="1200" dirty="0">
                          <a:solidFill>
                            <a:srgbClr val="FF0000"/>
                          </a:solidFill>
                        </a:rPr>
                        <a:t>年に</a:t>
                      </a:r>
                      <a:r>
                        <a:rPr kumimoji="1" lang="en-US" altLang="ja-JP" sz="1200" dirty="0">
                          <a:solidFill>
                            <a:srgbClr val="FF0000"/>
                          </a:solidFill>
                        </a:rPr>
                        <a:t>XX</a:t>
                      </a:r>
                      <a:r>
                        <a:rPr kumimoji="1" lang="ja-JP" altLang="en-US" sz="1200" dirty="0">
                          <a:solidFill>
                            <a:srgbClr val="FF0000"/>
                          </a:solidFill>
                        </a:rPr>
                        <a:t>のロボットを</a:t>
                      </a:r>
                      <a:r>
                        <a:rPr kumimoji="1" lang="en-US" altLang="ja-JP" sz="1200" dirty="0">
                          <a:solidFill>
                            <a:srgbClr val="FF0000"/>
                          </a:solidFill>
                        </a:rPr>
                        <a:t>XX</a:t>
                      </a:r>
                      <a:r>
                        <a:rPr kumimoji="1" lang="ja-JP" altLang="en-US" sz="1200" dirty="0">
                          <a:solidFill>
                            <a:srgbClr val="FF0000"/>
                          </a:solidFill>
                        </a:rPr>
                        <a:t>台導入した実績がある</a:t>
                      </a:r>
                      <a:endParaRPr kumimoji="1" lang="en-US" altLang="ja-JP" sz="1200" dirty="0"/>
                    </a:p>
                    <a:p>
                      <a:pPr marL="171450" indent="-171450">
                        <a:buFont typeface="Arial" panose="020B0604020202020204" pitchFamily="34" charset="0"/>
                        <a:buChar char="•"/>
                      </a:pPr>
                      <a:r>
                        <a:rPr kumimoji="1" lang="en-US" altLang="ja-JP" sz="1200" dirty="0"/>
                        <a:t>XXX</a:t>
                      </a: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2416194959"/>
                  </a:ext>
                </a:extLst>
              </a:tr>
            </a:tbl>
          </a:graphicData>
        </a:graphic>
      </p:graphicFrame>
      <p:sp>
        <p:nvSpPr>
          <p:cNvPr id="5" name="Rectangle 3">
            <a:extLst>
              <a:ext uri="{FF2B5EF4-FFF2-40B4-BE49-F238E27FC236}">
                <a16:creationId xmlns:a16="http://schemas.microsoft.com/office/drawing/2014/main" id="{76A8B15F-8C71-47A5-8FF0-274DE4F2E3F0}"/>
              </a:ext>
            </a:extLst>
          </p:cNvPr>
          <p:cNvSpPr txBox="1">
            <a:spLocks noChangeArrowheads="1"/>
          </p:cNvSpPr>
          <p:nvPr/>
        </p:nvSpPr>
        <p:spPr bwMode="auto">
          <a:xfrm>
            <a:off x="596899" y="6014117"/>
            <a:ext cx="8503559" cy="1746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177800" indent="-177800" eaLnBrk="1" hangingPunct="1">
              <a:spcBef>
                <a:spcPct val="0"/>
              </a:spcBef>
              <a:buClr>
                <a:srgbClr val="5A5A5A"/>
              </a:buClr>
              <a:buSzPct val="100000"/>
              <a:buFont typeface="Arial" panose="020B0604020202020204" pitchFamily="34" charset="0"/>
              <a:buChar char="•"/>
            </a:pPr>
            <a:r>
              <a:rPr lang="ja-JP" altLang="en-US" sz="1050" kern="0" dirty="0">
                <a:solidFill>
                  <a:schemeClr val="tx1"/>
                </a:solidFill>
              </a:rPr>
              <a:t>複数の施設で応募する場合、いずれの施設に関する記述かわかるように記載してください。</a:t>
            </a:r>
          </a:p>
        </p:txBody>
      </p:sp>
      <p:sp>
        <p:nvSpPr>
          <p:cNvPr id="4" name="正方形/長方形 3">
            <a:extLst>
              <a:ext uri="{FF2B5EF4-FFF2-40B4-BE49-F238E27FC236}">
                <a16:creationId xmlns:a16="http://schemas.microsoft.com/office/drawing/2014/main" id="{30B2AE49-FBF1-461A-362C-48422EC53B07}"/>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評価基準</a:t>
            </a:r>
            <a:r>
              <a:rPr kumimoji="1" lang="en-US" altLang="ja-JP" sz="1000" b="0" i="0" u="none" strike="noStrike" cap="none" normalizeH="0" baseline="0" dirty="0">
                <a:ln>
                  <a:noFill/>
                </a:ln>
                <a:solidFill>
                  <a:srgbClr val="000000"/>
                </a:solidFill>
                <a:effectLst/>
                <a:latin typeface="Arial" charset="0"/>
                <a:ea typeface="ＭＳ Ｐゴシック" charset="-128"/>
              </a:rPr>
              <a:t>】④</a:t>
            </a:r>
            <a:r>
              <a:rPr kumimoji="1" lang="ja-JP" altLang="en-US" sz="1000" b="0" i="0" u="none" strike="noStrike" cap="none" normalizeH="0" baseline="0" dirty="0">
                <a:ln>
                  <a:noFill/>
                </a:ln>
                <a:solidFill>
                  <a:srgbClr val="000000"/>
                </a:solidFill>
                <a:effectLst/>
                <a:latin typeface="Arial" charset="0"/>
                <a:ea typeface="ＭＳ Ｐゴシック" charset="-128"/>
              </a:rPr>
              <a:t>実装への発展性 ⑤成果の水平展開の可能性</a:t>
            </a:r>
          </a:p>
        </p:txBody>
      </p:sp>
    </p:spTree>
    <p:extLst>
      <p:ext uri="{BB962C8B-B14F-4D97-AF65-F5344CB8AC3E}">
        <p14:creationId xmlns:p14="http://schemas.microsoft.com/office/powerpoint/2010/main" val="1216062694"/>
      </p:ext>
    </p:extLst>
  </p:cSld>
  <p:clrMapOvr>
    <a:masterClrMapping/>
  </p:clrMapOvr>
</p:sld>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2182</Words>
  <Application>Microsoft Office PowerPoint</Application>
  <PresentationFormat>A4 210 x 297 mm</PresentationFormat>
  <Paragraphs>197</Paragraphs>
  <Slides>10</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ＭＳ Ｐゴシック</vt:lpstr>
      <vt:lpstr>ＭＳ Ｐ明朝</vt:lpstr>
      <vt:lpstr>Arial</vt:lpstr>
      <vt:lpstr>Times New Roman</vt:lpstr>
      <vt:lpstr>Wingdings</vt:lpstr>
      <vt:lpstr>1_新しいﾌﾟﾚｾﾞﾝﾃｰｼｮﾝ</vt:lpstr>
      <vt:lpstr>PowerPoint プレゼンテーション</vt:lpstr>
      <vt:lpstr>１．応募者の概要</vt:lpstr>
      <vt:lpstr>２．ロボット等の導入実証を希望する施設</vt:lpstr>
      <vt:lpstr>３．ロボット等の導入実証の目的</vt:lpstr>
      <vt:lpstr>４．ロボット等の導入実証の実施体制</vt:lpstr>
      <vt:lpstr>５．ロボット等の導入実証の実施環境</vt:lpstr>
      <vt:lpstr>５．ロボット等の導入実証の実施環境</vt:lpstr>
      <vt:lpstr>５．ロボット等の導入実証の実施環境</vt:lpstr>
      <vt:lpstr>６．ロボット等の導入（実装）の計画・構想</vt:lpstr>
      <vt:lpstr>７．補足資料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2019-04-04T07:02:18Z</dcterms:created>
  <dcterms:modified xsi:type="dcterms:W3CDTF">2025-07-18T05:40:10Z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0x0101002019FEE8953A3F4480CB729AC2234149</vt:lpwstr>
  </property>
</Properties>
</file>