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2" r:id="rId6"/>
    <p:sldId id="257" r:id="rId7"/>
    <p:sldId id="263" r:id="rId8"/>
    <p:sldId id="264" r:id="rId9"/>
    <p:sldId id="266" r:id="rId10"/>
    <p:sldId id="265" r:id="rId11"/>
    <p:sldId id="261" r:id="rId12"/>
    <p:sldId id="267" r:id="rId13"/>
    <p:sldId id="269" r:id="rId14"/>
    <p:sldId id="294" r:id="rId15"/>
    <p:sldId id="268" r:id="rId16"/>
    <p:sldId id="295" r:id="rId17"/>
    <p:sldId id="296" r:id="rId18"/>
    <p:sldId id="270" r:id="rId19"/>
    <p:sldId id="271" r:id="rId20"/>
    <p:sldId id="272" r:id="rId21"/>
    <p:sldId id="273" r:id="rId22"/>
    <p:sldId id="297" r:id="rId23"/>
    <p:sldId id="307" r:id="rId24"/>
    <p:sldId id="308" r:id="rId25"/>
    <p:sldId id="309" r:id="rId26"/>
    <p:sldId id="310" r:id="rId27"/>
    <p:sldId id="311" r:id="rId28"/>
    <p:sldId id="275" r:id="rId29"/>
    <p:sldId id="276" r:id="rId30"/>
    <p:sldId id="277" r:id="rId31"/>
    <p:sldId id="278" r:id="rId32"/>
    <p:sldId id="298" r:id="rId33"/>
    <p:sldId id="313" r:id="rId34"/>
    <p:sldId id="312" r:id="rId35"/>
    <p:sldId id="314" r:id="rId36"/>
    <p:sldId id="315" r:id="rId37"/>
    <p:sldId id="316" r:id="rId38"/>
    <p:sldId id="280" r:id="rId39"/>
    <p:sldId id="281" r:id="rId40"/>
    <p:sldId id="282" r:id="rId41"/>
    <p:sldId id="283" r:id="rId42"/>
    <p:sldId id="299" r:id="rId43"/>
    <p:sldId id="317" r:id="rId44"/>
    <p:sldId id="319" r:id="rId45"/>
    <p:sldId id="318" r:id="rId46"/>
    <p:sldId id="320" r:id="rId47"/>
    <p:sldId id="321" r:id="rId48"/>
    <p:sldId id="285" r:id="rId49"/>
    <p:sldId id="286" r:id="rId50"/>
    <p:sldId id="287" r:id="rId51"/>
    <p:sldId id="288" r:id="rId52"/>
    <p:sldId id="300" r:id="rId53"/>
    <p:sldId id="323" r:id="rId54"/>
    <p:sldId id="322" r:id="rId55"/>
    <p:sldId id="324" r:id="rId56"/>
    <p:sldId id="328" r:id="rId57"/>
    <p:sldId id="327" r:id="rId58"/>
    <p:sldId id="326" r:id="rId59"/>
    <p:sldId id="329" r:id="rId60"/>
    <p:sldId id="330" r:id="rId61"/>
    <p:sldId id="290" r:id="rId62"/>
    <p:sldId id="291" r:id="rId63"/>
    <p:sldId id="292" r:id="rId64"/>
    <p:sldId id="293" r:id="rId65"/>
    <p:sldId id="301" r:id="rId66"/>
    <p:sldId id="302" r:id="rId67"/>
    <p:sldId id="303" r:id="rId68"/>
    <p:sldId id="304" r:id="rId69"/>
    <p:sldId id="305" r:id="rId70"/>
    <p:sldId id="306" r:id="rId7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F99"/>
    <a:srgbClr val="DD263D"/>
    <a:srgbClr val="C7464C"/>
    <a:srgbClr val="9F4462"/>
    <a:srgbClr val="FC7EA9"/>
    <a:srgbClr val="FFDAEC"/>
    <a:srgbClr val="A84150"/>
    <a:srgbClr val="FED4E2"/>
    <a:srgbClr val="F7D2D9"/>
    <a:srgbClr val="B9F2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57"/>
    <p:restoredTop sz="96327"/>
  </p:normalViewPr>
  <p:slideViewPr>
    <p:cSldViewPr snapToGrid="0">
      <p:cViewPr varScale="1">
        <p:scale>
          <a:sx n="125" d="100"/>
          <a:sy n="125" d="100"/>
        </p:scale>
        <p:origin x="16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D69A9B-FD34-649A-7C8C-5544BBB473A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210447F-0F00-D4BF-C0B6-262DAB90D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4398FAE-C2BD-446F-71F5-C845E854BC3E}"/>
              </a:ext>
            </a:extLst>
          </p:cNvPr>
          <p:cNvSpPr>
            <a:spLocks noGrp="1"/>
          </p:cNvSpPr>
          <p:nvPr>
            <p:ph type="dt" sz="half" idx="10"/>
          </p:nvPr>
        </p:nvSpPr>
        <p:spPr/>
        <p:txBody>
          <a:bodyPr/>
          <a:lstStyle/>
          <a:p>
            <a:fld id="{153B0EA5-0BB1-A04B-B2FC-4BC9DC8AB474}" type="datetimeFigureOut">
              <a:rPr kumimoji="1" lang="ja-JP" altLang="en-US" smtClean="0"/>
              <a:t>2025/1/14</a:t>
            </a:fld>
            <a:endParaRPr kumimoji="1" lang="ja-JP" altLang="en-US"/>
          </a:p>
        </p:txBody>
      </p:sp>
      <p:sp>
        <p:nvSpPr>
          <p:cNvPr id="5" name="フッター プレースホルダー 4">
            <a:extLst>
              <a:ext uri="{FF2B5EF4-FFF2-40B4-BE49-F238E27FC236}">
                <a16:creationId xmlns:a16="http://schemas.microsoft.com/office/drawing/2014/main" id="{A507620F-51E2-738A-B32C-DE77CA7B81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EEEFD1-8481-91A3-4D6D-504870AEEE68}"/>
              </a:ext>
            </a:extLst>
          </p:cNvPr>
          <p:cNvSpPr>
            <a:spLocks noGrp="1"/>
          </p:cNvSpPr>
          <p:nvPr>
            <p:ph type="sldNum" sz="quarter" idx="12"/>
          </p:nvPr>
        </p:nvSpPr>
        <p:spPr/>
        <p:txBody>
          <a:bodyPr/>
          <a:lstStyle/>
          <a:p>
            <a:fld id="{45ACC2DA-55AA-4545-B5DD-306243B6969A}" type="slidenum">
              <a:rPr kumimoji="1" lang="ja-JP" altLang="en-US" smtClean="0"/>
              <a:t>‹#›</a:t>
            </a:fld>
            <a:endParaRPr kumimoji="1" lang="ja-JP" altLang="en-US"/>
          </a:p>
        </p:txBody>
      </p:sp>
    </p:spTree>
    <p:extLst>
      <p:ext uri="{BB962C8B-B14F-4D97-AF65-F5344CB8AC3E}">
        <p14:creationId xmlns:p14="http://schemas.microsoft.com/office/powerpoint/2010/main" val="76081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35DF8C-BF24-813C-6113-E42A556387D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0C860F-A47B-EA37-80E7-4C2FB38DA6F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FDEE04A-E8B6-1EF8-9F49-862A9EF0B4C0}"/>
              </a:ext>
            </a:extLst>
          </p:cNvPr>
          <p:cNvSpPr>
            <a:spLocks noGrp="1"/>
          </p:cNvSpPr>
          <p:nvPr>
            <p:ph type="dt" sz="half" idx="10"/>
          </p:nvPr>
        </p:nvSpPr>
        <p:spPr/>
        <p:txBody>
          <a:bodyPr/>
          <a:lstStyle/>
          <a:p>
            <a:fld id="{153B0EA5-0BB1-A04B-B2FC-4BC9DC8AB474}" type="datetimeFigureOut">
              <a:rPr kumimoji="1" lang="ja-JP" altLang="en-US" smtClean="0"/>
              <a:t>2025/1/14</a:t>
            </a:fld>
            <a:endParaRPr kumimoji="1" lang="ja-JP" altLang="en-US"/>
          </a:p>
        </p:txBody>
      </p:sp>
      <p:sp>
        <p:nvSpPr>
          <p:cNvPr id="5" name="フッター プレースホルダー 4">
            <a:extLst>
              <a:ext uri="{FF2B5EF4-FFF2-40B4-BE49-F238E27FC236}">
                <a16:creationId xmlns:a16="http://schemas.microsoft.com/office/drawing/2014/main" id="{FE10F179-7967-FA27-B16B-B394433159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C6E3D7-13B7-D5AB-6C61-D8CDAED119CD}"/>
              </a:ext>
            </a:extLst>
          </p:cNvPr>
          <p:cNvSpPr>
            <a:spLocks noGrp="1"/>
          </p:cNvSpPr>
          <p:nvPr>
            <p:ph type="sldNum" sz="quarter" idx="12"/>
          </p:nvPr>
        </p:nvSpPr>
        <p:spPr/>
        <p:txBody>
          <a:bodyPr/>
          <a:lstStyle/>
          <a:p>
            <a:fld id="{45ACC2DA-55AA-4545-B5DD-306243B6969A}" type="slidenum">
              <a:rPr kumimoji="1" lang="ja-JP" altLang="en-US" smtClean="0"/>
              <a:t>‹#›</a:t>
            </a:fld>
            <a:endParaRPr kumimoji="1" lang="ja-JP" altLang="en-US"/>
          </a:p>
        </p:txBody>
      </p:sp>
    </p:spTree>
    <p:extLst>
      <p:ext uri="{BB962C8B-B14F-4D97-AF65-F5344CB8AC3E}">
        <p14:creationId xmlns:p14="http://schemas.microsoft.com/office/powerpoint/2010/main" val="46411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32A919-1F00-B229-FA68-7E755B2FB24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3FE536-7C5B-E2B3-E608-26B7C229C2C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2575BF-442F-B3B7-046F-F17291789063}"/>
              </a:ext>
            </a:extLst>
          </p:cNvPr>
          <p:cNvSpPr>
            <a:spLocks noGrp="1"/>
          </p:cNvSpPr>
          <p:nvPr>
            <p:ph type="dt" sz="half" idx="10"/>
          </p:nvPr>
        </p:nvSpPr>
        <p:spPr/>
        <p:txBody>
          <a:bodyPr/>
          <a:lstStyle/>
          <a:p>
            <a:fld id="{153B0EA5-0BB1-A04B-B2FC-4BC9DC8AB474}" type="datetimeFigureOut">
              <a:rPr kumimoji="1" lang="ja-JP" altLang="en-US" smtClean="0"/>
              <a:t>2025/1/14</a:t>
            </a:fld>
            <a:endParaRPr kumimoji="1" lang="ja-JP" altLang="en-US"/>
          </a:p>
        </p:txBody>
      </p:sp>
      <p:sp>
        <p:nvSpPr>
          <p:cNvPr id="5" name="フッター プレースホルダー 4">
            <a:extLst>
              <a:ext uri="{FF2B5EF4-FFF2-40B4-BE49-F238E27FC236}">
                <a16:creationId xmlns:a16="http://schemas.microsoft.com/office/drawing/2014/main" id="{1E953348-88AA-EC07-D77C-8C2D248001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C93F281-B08C-7F60-A0C6-CD15C2A639CB}"/>
              </a:ext>
            </a:extLst>
          </p:cNvPr>
          <p:cNvSpPr>
            <a:spLocks noGrp="1"/>
          </p:cNvSpPr>
          <p:nvPr>
            <p:ph type="sldNum" sz="quarter" idx="12"/>
          </p:nvPr>
        </p:nvSpPr>
        <p:spPr/>
        <p:txBody>
          <a:bodyPr/>
          <a:lstStyle/>
          <a:p>
            <a:fld id="{45ACC2DA-55AA-4545-B5DD-306243B6969A}" type="slidenum">
              <a:rPr kumimoji="1" lang="ja-JP" altLang="en-US" smtClean="0"/>
              <a:t>‹#›</a:t>
            </a:fld>
            <a:endParaRPr kumimoji="1" lang="ja-JP" altLang="en-US"/>
          </a:p>
        </p:txBody>
      </p:sp>
    </p:spTree>
    <p:extLst>
      <p:ext uri="{BB962C8B-B14F-4D97-AF65-F5344CB8AC3E}">
        <p14:creationId xmlns:p14="http://schemas.microsoft.com/office/powerpoint/2010/main" val="123038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4DDA80-8EFE-DF7C-561D-423207928A0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1EEE907-6EF3-9309-1FD0-1BC5E843020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3C9226-D28C-4ACF-1403-AC7FD5A4E8EC}"/>
              </a:ext>
            </a:extLst>
          </p:cNvPr>
          <p:cNvSpPr>
            <a:spLocks noGrp="1"/>
          </p:cNvSpPr>
          <p:nvPr>
            <p:ph type="dt" sz="half" idx="10"/>
          </p:nvPr>
        </p:nvSpPr>
        <p:spPr/>
        <p:txBody>
          <a:bodyPr/>
          <a:lstStyle/>
          <a:p>
            <a:fld id="{153B0EA5-0BB1-A04B-B2FC-4BC9DC8AB474}" type="datetimeFigureOut">
              <a:rPr kumimoji="1" lang="ja-JP" altLang="en-US" smtClean="0"/>
              <a:t>2025/1/14</a:t>
            </a:fld>
            <a:endParaRPr kumimoji="1" lang="ja-JP" altLang="en-US"/>
          </a:p>
        </p:txBody>
      </p:sp>
      <p:sp>
        <p:nvSpPr>
          <p:cNvPr id="5" name="フッター プレースホルダー 4">
            <a:extLst>
              <a:ext uri="{FF2B5EF4-FFF2-40B4-BE49-F238E27FC236}">
                <a16:creationId xmlns:a16="http://schemas.microsoft.com/office/drawing/2014/main" id="{9F410B93-E687-8CE8-C440-443FE6CFF2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2F7B18-31BD-8814-0A32-72CC7A1C7923}"/>
              </a:ext>
            </a:extLst>
          </p:cNvPr>
          <p:cNvSpPr>
            <a:spLocks noGrp="1"/>
          </p:cNvSpPr>
          <p:nvPr>
            <p:ph type="sldNum" sz="quarter" idx="12"/>
          </p:nvPr>
        </p:nvSpPr>
        <p:spPr/>
        <p:txBody>
          <a:bodyPr/>
          <a:lstStyle/>
          <a:p>
            <a:fld id="{45ACC2DA-55AA-4545-B5DD-306243B6969A}" type="slidenum">
              <a:rPr kumimoji="1" lang="ja-JP" altLang="en-US" smtClean="0"/>
              <a:t>‹#›</a:t>
            </a:fld>
            <a:endParaRPr kumimoji="1" lang="ja-JP" altLang="en-US"/>
          </a:p>
        </p:txBody>
      </p:sp>
    </p:spTree>
    <p:extLst>
      <p:ext uri="{BB962C8B-B14F-4D97-AF65-F5344CB8AC3E}">
        <p14:creationId xmlns:p14="http://schemas.microsoft.com/office/powerpoint/2010/main" val="267350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452821-6230-B4C3-495A-F9914AD8B8F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A60776-DA33-9464-CB02-3967F95E7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5ABBA98-9A5B-83F1-8BBF-D942DF1B570B}"/>
              </a:ext>
            </a:extLst>
          </p:cNvPr>
          <p:cNvSpPr>
            <a:spLocks noGrp="1"/>
          </p:cNvSpPr>
          <p:nvPr>
            <p:ph type="dt" sz="half" idx="10"/>
          </p:nvPr>
        </p:nvSpPr>
        <p:spPr/>
        <p:txBody>
          <a:bodyPr/>
          <a:lstStyle/>
          <a:p>
            <a:fld id="{153B0EA5-0BB1-A04B-B2FC-4BC9DC8AB474}" type="datetimeFigureOut">
              <a:rPr kumimoji="1" lang="ja-JP" altLang="en-US" smtClean="0"/>
              <a:t>2025/1/14</a:t>
            </a:fld>
            <a:endParaRPr kumimoji="1" lang="ja-JP" altLang="en-US"/>
          </a:p>
        </p:txBody>
      </p:sp>
      <p:sp>
        <p:nvSpPr>
          <p:cNvPr id="5" name="フッター プレースホルダー 4">
            <a:extLst>
              <a:ext uri="{FF2B5EF4-FFF2-40B4-BE49-F238E27FC236}">
                <a16:creationId xmlns:a16="http://schemas.microsoft.com/office/drawing/2014/main" id="{7E1CEA0A-A399-94BD-62FC-EE0C65A19F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CC1708C-E7CF-8035-AE78-1280060D7D9F}"/>
              </a:ext>
            </a:extLst>
          </p:cNvPr>
          <p:cNvSpPr>
            <a:spLocks noGrp="1"/>
          </p:cNvSpPr>
          <p:nvPr>
            <p:ph type="sldNum" sz="quarter" idx="12"/>
          </p:nvPr>
        </p:nvSpPr>
        <p:spPr/>
        <p:txBody>
          <a:bodyPr/>
          <a:lstStyle/>
          <a:p>
            <a:fld id="{45ACC2DA-55AA-4545-B5DD-306243B6969A}" type="slidenum">
              <a:rPr kumimoji="1" lang="ja-JP" altLang="en-US" smtClean="0"/>
              <a:t>‹#›</a:t>
            </a:fld>
            <a:endParaRPr kumimoji="1" lang="ja-JP" altLang="en-US"/>
          </a:p>
        </p:txBody>
      </p:sp>
    </p:spTree>
    <p:extLst>
      <p:ext uri="{BB962C8B-B14F-4D97-AF65-F5344CB8AC3E}">
        <p14:creationId xmlns:p14="http://schemas.microsoft.com/office/powerpoint/2010/main" val="294392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E9717F-BBEF-0789-699E-AB544C08A6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7D590A-0760-FB15-8902-8F4AAC786D0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F7F2052-9737-4727-68E5-CA59A6E89E6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A6848AD-C54B-690E-8B6E-B1D62A84A825}"/>
              </a:ext>
            </a:extLst>
          </p:cNvPr>
          <p:cNvSpPr>
            <a:spLocks noGrp="1"/>
          </p:cNvSpPr>
          <p:nvPr>
            <p:ph type="dt" sz="half" idx="10"/>
          </p:nvPr>
        </p:nvSpPr>
        <p:spPr/>
        <p:txBody>
          <a:bodyPr/>
          <a:lstStyle/>
          <a:p>
            <a:fld id="{153B0EA5-0BB1-A04B-B2FC-4BC9DC8AB474}" type="datetimeFigureOut">
              <a:rPr kumimoji="1" lang="ja-JP" altLang="en-US" smtClean="0"/>
              <a:t>2025/1/14</a:t>
            </a:fld>
            <a:endParaRPr kumimoji="1" lang="ja-JP" altLang="en-US"/>
          </a:p>
        </p:txBody>
      </p:sp>
      <p:sp>
        <p:nvSpPr>
          <p:cNvPr id="6" name="フッター プレースホルダー 5">
            <a:extLst>
              <a:ext uri="{FF2B5EF4-FFF2-40B4-BE49-F238E27FC236}">
                <a16:creationId xmlns:a16="http://schemas.microsoft.com/office/drawing/2014/main" id="{279DC188-6EE7-EBBE-AD2F-0845E5117DE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9CD38C-7356-DF14-2C4A-702A3FAB8575}"/>
              </a:ext>
            </a:extLst>
          </p:cNvPr>
          <p:cNvSpPr>
            <a:spLocks noGrp="1"/>
          </p:cNvSpPr>
          <p:nvPr>
            <p:ph type="sldNum" sz="quarter" idx="12"/>
          </p:nvPr>
        </p:nvSpPr>
        <p:spPr/>
        <p:txBody>
          <a:bodyPr/>
          <a:lstStyle/>
          <a:p>
            <a:fld id="{45ACC2DA-55AA-4545-B5DD-306243B6969A}" type="slidenum">
              <a:rPr kumimoji="1" lang="ja-JP" altLang="en-US" smtClean="0"/>
              <a:t>‹#›</a:t>
            </a:fld>
            <a:endParaRPr kumimoji="1" lang="ja-JP" altLang="en-US"/>
          </a:p>
        </p:txBody>
      </p:sp>
    </p:spTree>
    <p:extLst>
      <p:ext uri="{BB962C8B-B14F-4D97-AF65-F5344CB8AC3E}">
        <p14:creationId xmlns:p14="http://schemas.microsoft.com/office/powerpoint/2010/main" val="50581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D6E873-2323-6585-0064-43C46019A73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A134BA-644E-D9B6-E61F-172F9FA20A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517F221-A050-54FC-0856-21E3901FFE4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BAC26A4-269E-97AE-ABB4-4BBC980D57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129DC4C-D07A-E526-2039-F5BD1F31503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C5B0393-EA45-DDB6-7B19-3C1DE59D1A0E}"/>
              </a:ext>
            </a:extLst>
          </p:cNvPr>
          <p:cNvSpPr>
            <a:spLocks noGrp="1"/>
          </p:cNvSpPr>
          <p:nvPr>
            <p:ph type="dt" sz="half" idx="10"/>
          </p:nvPr>
        </p:nvSpPr>
        <p:spPr/>
        <p:txBody>
          <a:bodyPr/>
          <a:lstStyle/>
          <a:p>
            <a:fld id="{153B0EA5-0BB1-A04B-B2FC-4BC9DC8AB474}" type="datetimeFigureOut">
              <a:rPr kumimoji="1" lang="ja-JP" altLang="en-US" smtClean="0"/>
              <a:t>2025/1/14</a:t>
            </a:fld>
            <a:endParaRPr kumimoji="1" lang="ja-JP" altLang="en-US"/>
          </a:p>
        </p:txBody>
      </p:sp>
      <p:sp>
        <p:nvSpPr>
          <p:cNvPr id="8" name="フッター プレースホルダー 7">
            <a:extLst>
              <a:ext uri="{FF2B5EF4-FFF2-40B4-BE49-F238E27FC236}">
                <a16:creationId xmlns:a16="http://schemas.microsoft.com/office/drawing/2014/main" id="{1D357F63-4E3E-3503-71AC-4DD1E331EE3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235BA31-B442-7F0C-E4F9-5C1E9D8CD0A3}"/>
              </a:ext>
            </a:extLst>
          </p:cNvPr>
          <p:cNvSpPr>
            <a:spLocks noGrp="1"/>
          </p:cNvSpPr>
          <p:nvPr>
            <p:ph type="sldNum" sz="quarter" idx="12"/>
          </p:nvPr>
        </p:nvSpPr>
        <p:spPr/>
        <p:txBody>
          <a:bodyPr/>
          <a:lstStyle/>
          <a:p>
            <a:fld id="{45ACC2DA-55AA-4545-B5DD-306243B6969A}" type="slidenum">
              <a:rPr kumimoji="1" lang="ja-JP" altLang="en-US" smtClean="0"/>
              <a:t>‹#›</a:t>
            </a:fld>
            <a:endParaRPr kumimoji="1" lang="ja-JP" altLang="en-US"/>
          </a:p>
        </p:txBody>
      </p:sp>
    </p:spTree>
    <p:extLst>
      <p:ext uri="{BB962C8B-B14F-4D97-AF65-F5344CB8AC3E}">
        <p14:creationId xmlns:p14="http://schemas.microsoft.com/office/powerpoint/2010/main" val="257823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02D0C-6705-0913-49E9-F753CC852B4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04EF270-C034-70F3-75EC-58242005CCBB}"/>
              </a:ext>
            </a:extLst>
          </p:cNvPr>
          <p:cNvSpPr>
            <a:spLocks noGrp="1"/>
          </p:cNvSpPr>
          <p:nvPr>
            <p:ph type="dt" sz="half" idx="10"/>
          </p:nvPr>
        </p:nvSpPr>
        <p:spPr/>
        <p:txBody>
          <a:bodyPr/>
          <a:lstStyle/>
          <a:p>
            <a:fld id="{153B0EA5-0BB1-A04B-B2FC-4BC9DC8AB474}" type="datetimeFigureOut">
              <a:rPr kumimoji="1" lang="ja-JP" altLang="en-US" smtClean="0"/>
              <a:t>2025/1/14</a:t>
            </a:fld>
            <a:endParaRPr kumimoji="1" lang="ja-JP" altLang="en-US"/>
          </a:p>
        </p:txBody>
      </p:sp>
      <p:sp>
        <p:nvSpPr>
          <p:cNvPr id="4" name="フッター プレースホルダー 3">
            <a:extLst>
              <a:ext uri="{FF2B5EF4-FFF2-40B4-BE49-F238E27FC236}">
                <a16:creationId xmlns:a16="http://schemas.microsoft.com/office/drawing/2014/main" id="{98B9BD4F-5FFF-9FD5-1516-AC1FFAA3AB1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F638063-F067-9429-E0BC-E0270C3CB46B}"/>
              </a:ext>
            </a:extLst>
          </p:cNvPr>
          <p:cNvSpPr>
            <a:spLocks noGrp="1"/>
          </p:cNvSpPr>
          <p:nvPr>
            <p:ph type="sldNum" sz="quarter" idx="12"/>
          </p:nvPr>
        </p:nvSpPr>
        <p:spPr/>
        <p:txBody>
          <a:bodyPr/>
          <a:lstStyle/>
          <a:p>
            <a:fld id="{45ACC2DA-55AA-4545-B5DD-306243B6969A}" type="slidenum">
              <a:rPr kumimoji="1" lang="ja-JP" altLang="en-US" smtClean="0"/>
              <a:t>‹#›</a:t>
            </a:fld>
            <a:endParaRPr kumimoji="1" lang="ja-JP" altLang="en-US"/>
          </a:p>
        </p:txBody>
      </p:sp>
    </p:spTree>
    <p:extLst>
      <p:ext uri="{BB962C8B-B14F-4D97-AF65-F5344CB8AC3E}">
        <p14:creationId xmlns:p14="http://schemas.microsoft.com/office/powerpoint/2010/main" val="285610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D412D8-5F85-B7E2-3A34-DA2AFD88540D}"/>
              </a:ext>
            </a:extLst>
          </p:cNvPr>
          <p:cNvSpPr>
            <a:spLocks noGrp="1"/>
          </p:cNvSpPr>
          <p:nvPr>
            <p:ph type="dt" sz="half" idx="10"/>
          </p:nvPr>
        </p:nvSpPr>
        <p:spPr/>
        <p:txBody>
          <a:bodyPr/>
          <a:lstStyle/>
          <a:p>
            <a:fld id="{153B0EA5-0BB1-A04B-B2FC-4BC9DC8AB474}" type="datetimeFigureOut">
              <a:rPr kumimoji="1" lang="ja-JP" altLang="en-US" smtClean="0"/>
              <a:t>2025/1/14</a:t>
            </a:fld>
            <a:endParaRPr kumimoji="1" lang="ja-JP" altLang="en-US"/>
          </a:p>
        </p:txBody>
      </p:sp>
      <p:sp>
        <p:nvSpPr>
          <p:cNvPr id="3" name="フッター プレースホルダー 2">
            <a:extLst>
              <a:ext uri="{FF2B5EF4-FFF2-40B4-BE49-F238E27FC236}">
                <a16:creationId xmlns:a16="http://schemas.microsoft.com/office/drawing/2014/main" id="{AF60CABB-83C9-61B0-13C3-89337999FF1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1B3CABA-812A-3C3C-12CF-AA4B61F94DAA}"/>
              </a:ext>
            </a:extLst>
          </p:cNvPr>
          <p:cNvSpPr>
            <a:spLocks noGrp="1"/>
          </p:cNvSpPr>
          <p:nvPr>
            <p:ph type="sldNum" sz="quarter" idx="12"/>
          </p:nvPr>
        </p:nvSpPr>
        <p:spPr/>
        <p:txBody>
          <a:bodyPr/>
          <a:lstStyle/>
          <a:p>
            <a:fld id="{45ACC2DA-55AA-4545-B5DD-306243B6969A}" type="slidenum">
              <a:rPr kumimoji="1" lang="ja-JP" altLang="en-US" smtClean="0"/>
              <a:t>‹#›</a:t>
            </a:fld>
            <a:endParaRPr kumimoji="1" lang="ja-JP" altLang="en-US"/>
          </a:p>
        </p:txBody>
      </p:sp>
    </p:spTree>
    <p:extLst>
      <p:ext uri="{BB962C8B-B14F-4D97-AF65-F5344CB8AC3E}">
        <p14:creationId xmlns:p14="http://schemas.microsoft.com/office/powerpoint/2010/main" val="378094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79FAA1-F815-8341-75D3-003A7D516AF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A498AA-D18D-532E-BAE0-38ABECA02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1E76909-2AE0-72EF-1C51-F24D63BA1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D7E3827-C7B2-79C2-9D70-39BBBCAAA45A}"/>
              </a:ext>
            </a:extLst>
          </p:cNvPr>
          <p:cNvSpPr>
            <a:spLocks noGrp="1"/>
          </p:cNvSpPr>
          <p:nvPr>
            <p:ph type="dt" sz="half" idx="10"/>
          </p:nvPr>
        </p:nvSpPr>
        <p:spPr/>
        <p:txBody>
          <a:bodyPr/>
          <a:lstStyle/>
          <a:p>
            <a:fld id="{153B0EA5-0BB1-A04B-B2FC-4BC9DC8AB474}" type="datetimeFigureOut">
              <a:rPr kumimoji="1" lang="ja-JP" altLang="en-US" smtClean="0"/>
              <a:t>2025/1/14</a:t>
            </a:fld>
            <a:endParaRPr kumimoji="1" lang="ja-JP" altLang="en-US"/>
          </a:p>
        </p:txBody>
      </p:sp>
      <p:sp>
        <p:nvSpPr>
          <p:cNvPr id="6" name="フッター プレースホルダー 5">
            <a:extLst>
              <a:ext uri="{FF2B5EF4-FFF2-40B4-BE49-F238E27FC236}">
                <a16:creationId xmlns:a16="http://schemas.microsoft.com/office/drawing/2014/main" id="{C72D2E6C-9BCE-859F-C540-9976B4CF7AB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8EB2AF-DDA2-0BBA-3353-EFF4AE931E2E}"/>
              </a:ext>
            </a:extLst>
          </p:cNvPr>
          <p:cNvSpPr>
            <a:spLocks noGrp="1"/>
          </p:cNvSpPr>
          <p:nvPr>
            <p:ph type="sldNum" sz="quarter" idx="12"/>
          </p:nvPr>
        </p:nvSpPr>
        <p:spPr/>
        <p:txBody>
          <a:bodyPr/>
          <a:lstStyle/>
          <a:p>
            <a:fld id="{45ACC2DA-55AA-4545-B5DD-306243B6969A}" type="slidenum">
              <a:rPr kumimoji="1" lang="ja-JP" altLang="en-US" smtClean="0"/>
              <a:t>‹#›</a:t>
            </a:fld>
            <a:endParaRPr kumimoji="1" lang="ja-JP" altLang="en-US"/>
          </a:p>
        </p:txBody>
      </p:sp>
    </p:spTree>
    <p:extLst>
      <p:ext uri="{BB962C8B-B14F-4D97-AF65-F5344CB8AC3E}">
        <p14:creationId xmlns:p14="http://schemas.microsoft.com/office/powerpoint/2010/main" val="75623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AEFEF5-6FCD-4E85-8AA4-A485F02400E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31B0AE1-4A7E-42DD-9EF3-FCD10A86AD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3D16F02-C707-C400-FC52-A10D016EE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7769087-B967-14E8-382C-5C5CFB262275}"/>
              </a:ext>
            </a:extLst>
          </p:cNvPr>
          <p:cNvSpPr>
            <a:spLocks noGrp="1"/>
          </p:cNvSpPr>
          <p:nvPr>
            <p:ph type="dt" sz="half" idx="10"/>
          </p:nvPr>
        </p:nvSpPr>
        <p:spPr/>
        <p:txBody>
          <a:bodyPr/>
          <a:lstStyle/>
          <a:p>
            <a:fld id="{153B0EA5-0BB1-A04B-B2FC-4BC9DC8AB474}" type="datetimeFigureOut">
              <a:rPr kumimoji="1" lang="ja-JP" altLang="en-US" smtClean="0"/>
              <a:t>2025/1/14</a:t>
            </a:fld>
            <a:endParaRPr kumimoji="1" lang="ja-JP" altLang="en-US"/>
          </a:p>
        </p:txBody>
      </p:sp>
      <p:sp>
        <p:nvSpPr>
          <p:cNvPr id="6" name="フッター プレースホルダー 5">
            <a:extLst>
              <a:ext uri="{FF2B5EF4-FFF2-40B4-BE49-F238E27FC236}">
                <a16:creationId xmlns:a16="http://schemas.microsoft.com/office/drawing/2014/main" id="{26D0AE1D-DA06-29BB-EF0E-18803AAFB9C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4A3A50-3FFF-79DD-F54C-709AB5D20D62}"/>
              </a:ext>
            </a:extLst>
          </p:cNvPr>
          <p:cNvSpPr>
            <a:spLocks noGrp="1"/>
          </p:cNvSpPr>
          <p:nvPr>
            <p:ph type="sldNum" sz="quarter" idx="12"/>
          </p:nvPr>
        </p:nvSpPr>
        <p:spPr/>
        <p:txBody>
          <a:bodyPr/>
          <a:lstStyle/>
          <a:p>
            <a:fld id="{45ACC2DA-55AA-4545-B5DD-306243B6969A}" type="slidenum">
              <a:rPr kumimoji="1" lang="ja-JP" altLang="en-US" smtClean="0"/>
              <a:t>‹#›</a:t>
            </a:fld>
            <a:endParaRPr kumimoji="1" lang="ja-JP" altLang="en-US"/>
          </a:p>
        </p:txBody>
      </p:sp>
    </p:spTree>
    <p:extLst>
      <p:ext uri="{BB962C8B-B14F-4D97-AF65-F5344CB8AC3E}">
        <p14:creationId xmlns:p14="http://schemas.microsoft.com/office/powerpoint/2010/main" val="241819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bg2"/>
          </a:fgClr>
          <a:bgClr>
            <a:schemeClr val="bg1">
              <a:lumMod val="95000"/>
            </a:schemeClr>
          </a:bgClr>
        </a:patt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12F48DD-8B0D-FFAB-0385-E48FE3C9AF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01180C-593F-9744-5352-AA7E183717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2628ED-3416-FD6B-7D75-0B23E5DB2B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B0EA5-0BB1-A04B-B2FC-4BC9DC8AB474}" type="datetimeFigureOut">
              <a:rPr kumimoji="1" lang="ja-JP" altLang="en-US" smtClean="0"/>
              <a:t>2025/1/14</a:t>
            </a:fld>
            <a:endParaRPr kumimoji="1" lang="ja-JP" altLang="en-US"/>
          </a:p>
        </p:txBody>
      </p:sp>
      <p:sp>
        <p:nvSpPr>
          <p:cNvPr id="5" name="フッター プレースホルダー 4">
            <a:extLst>
              <a:ext uri="{FF2B5EF4-FFF2-40B4-BE49-F238E27FC236}">
                <a16:creationId xmlns:a16="http://schemas.microsoft.com/office/drawing/2014/main" id="{05ED1396-C0AC-730C-DA15-DF9352A7ED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52FA4DD-BEED-8F6E-E401-561B2939E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CC2DA-55AA-4545-B5DD-306243B6969A}" type="slidenum">
              <a:rPr kumimoji="1" lang="ja-JP" altLang="en-US" smtClean="0"/>
              <a:t>‹#›</a:t>
            </a:fld>
            <a:endParaRPr kumimoji="1" lang="ja-JP" altLang="en-US"/>
          </a:p>
        </p:txBody>
      </p:sp>
    </p:spTree>
    <p:extLst>
      <p:ext uri="{BB962C8B-B14F-4D97-AF65-F5344CB8AC3E}">
        <p14:creationId xmlns:p14="http://schemas.microsoft.com/office/powerpoint/2010/main" val="876543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背景パターン&#10;&#10;自動的に生成された説明">
            <a:extLst>
              <a:ext uri="{FF2B5EF4-FFF2-40B4-BE49-F238E27FC236}">
                <a16:creationId xmlns:a16="http://schemas.microsoft.com/office/drawing/2014/main" id="{FFB421EC-E6F8-D594-BE74-09299CF279EA}"/>
              </a:ext>
            </a:extLst>
          </p:cNvPr>
          <p:cNvPicPr>
            <a:picLocks noChangeAspect="1"/>
          </p:cNvPicPr>
          <p:nvPr/>
        </p:nvPicPr>
        <p:blipFill>
          <a:blip r:embed="rId2"/>
          <a:stretch>
            <a:fillRect/>
          </a:stretch>
        </p:blipFill>
        <p:spPr>
          <a:xfrm>
            <a:off x="0" y="0"/>
            <a:ext cx="12192000" cy="6858000"/>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1038D7F8-8454-0D97-F3A1-798FD81DAB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636" y="1826955"/>
            <a:ext cx="3302077" cy="4660342"/>
          </a:xfrm>
          <a:prstGeom prst="rect">
            <a:avLst/>
          </a:prstGeom>
        </p:spPr>
      </p:pic>
      <p:pic>
        <p:nvPicPr>
          <p:cNvPr id="9" name="図 8" descr="おもちゃ が含まれている画像&#10;&#10;自動的に生成された説明">
            <a:extLst>
              <a:ext uri="{FF2B5EF4-FFF2-40B4-BE49-F238E27FC236}">
                <a16:creationId xmlns:a16="http://schemas.microsoft.com/office/drawing/2014/main" id="{33B452BB-1D5C-2F4B-68B1-30B19D3ACE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4361" y="3047467"/>
            <a:ext cx="2440729" cy="3468557"/>
          </a:xfrm>
          <a:prstGeom prst="rect">
            <a:avLst/>
          </a:prstGeom>
        </p:spPr>
      </p:pic>
      <p:pic>
        <p:nvPicPr>
          <p:cNvPr id="11" name="図 10" descr="おもちゃ, 人形, 時計, 挿絵 が含まれている画像&#10;&#10;自動的に生成された説明">
            <a:extLst>
              <a:ext uri="{FF2B5EF4-FFF2-40B4-BE49-F238E27FC236}">
                <a16:creationId xmlns:a16="http://schemas.microsoft.com/office/drawing/2014/main" id="{FD8BB3C2-F02F-58CA-8EFB-7C660B945B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0865" y="701915"/>
            <a:ext cx="2339498" cy="3377916"/>
          </a:xfrm>
          <a:prstGeom prst="rect">
            <a:avLst/>
          </a:prstGeom>
        </p:spPr>
      </p:pic>
      <p:sp>
        <p:nvSpPr>
          <p:cNvPr id="15" name="テキスト ボックス 14">
            <a:extLst>
              <a:ext uri="{FF2B5EF4-FFF2-40B4-BE49-F238E27FC236}">
                <a16:creationId xmlns:a16="http://schemas.microsoft.com/office/drawing/2014/main" id="{91A8728E-D107-D1E4-C60A-40C25C5F373D}"/>
              </a:ext>
            </a:extLst>
          </p:cNvPr>
          <p:cNvSpPr txBox="1"/>
          <p:nvPr/>
        </p:nvSpPr>
        <p:spPr>
          <a:xfrm>
            <a:off x="4926449" y="5088610"/>
            <a:ext cx="2339102" cy="523220"/>
          </a:xfrm>
          <a:prstGeom prst="rect">
            <a:avLst/>
          </a:prstGeom>
          <a:noFill/>
        </p:spPr>
        <p:txBody>
          <a:bodyPr wrap="none" rtlCol="0">
            <a:spAutoFit/>
          </a:bodyPr>
          <a:lstStyle/>
          <a:p>
            <a:pPr algn="ctr"/>
            <a:r>
              <a:rPr lang="ja-JP" altLang="en-US" sz="2800" b="1">
                <a:solidFill>
                  <a:srgbClr val="00B050"/>
                </a:solidFill>
                <a:latin typeface="Meiryo" panose="020B0604030504040204" pitchFamily="34" charset="-128"/>
                <a:ea typeface="Meiryo" panose="020B0604030504040204" pitchFamily="34" charset="-128"/>
              </a:rPr>
              <a:t>授業スライド</a:t>
            </a:r>
            <a:endParaRPr kumimoji="1" lang="ja-JP" altLang="en-US" sz="2800" b="1">
              <a:solidFill>
                <a:srgbClr val="00B050"/>
              </a:solidFill>
              <a:latin typeface="Meiryo" panose="020B0604030504040204" pitchFamily="34" charset="-128"/>
              <a:ea typeface="Meiryo" panose="020B0604030504040204" pitchFamily="34" charset="-128"/>
            </a:endParaRPr>
          </a:p>
        </p:txBody>
      </p:sp>
      <p:pic>
        <p:nvPicPr>
          <p:cNvPr id="3" name="図 2" descr="テキスト&#10;&#10;自動的に生成された説明">
            <a:extLst>
              <a:ext uri="{FF2B5EF4-FFF2-40B4-BE49-F238E27FC236}">
                <a16:creationId xmlns:a16="http://schemas.microsoft.com/office/drawing/2014/main" id="{38A8A4F9-5B5B-2A8E-2EAD-76EA2F64248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59967" y="1456252"/>
            <a:ext cx="5472066" cy="3157431"/>
          </a:xfrm>
          <a:prstGeom prst="rect">
            <a:avLst/>
          </a:prstGeom>
        </p:spPr>
      </p:pic>
    </p:spTree>
    <p:extLst>
      <p:ext uri="{BB962C8B-B14F-4D97-AF65-F5344CB8AC3E}">
        <p14:creationId xmlns:p14="http://schemas.microsoft.com/office/powerpoint/2010/main" val="9982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4958409"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１</a:t>
            </a:r>
            <a:r>
              <a:rPr kumimoji="1" lang="en-US" altLang="ja-JP" b="1" dirty="0">
                <a:solidFill>
                  <a:srgbClr val="0070C0"/>
                </a:solidFill>
                <a:latin typeface="Meiryo" panose="020B0604030504040204" pitchFamily="34" charset="-128"/>
                <a:ea typeface="Meiryo" panose="020B0604030504040204" pitchFamily="34" charset="-128"/>
              </a:rPr>
              <a:t>. </a:t>
            </a:r>
            <a:r>
              <a:rPr kumimoji="1" lang="ja-JP" altLang="en-US" b="1">
                <a:solidFill>
                  <a:srgbClr val="0070C0"/>
                </a:solidFill>
                <a:latin typeface="Meiryo" panose="020B0604030504040204" pitchFamily="34" charset="-128"/>
                <a:ea typeface="Meiryo" panose="020B0604030504040204" pitchFamily="34" charset="-128"/>
              </a:rPr>
              <a:t>いきなり大金を請求する画面が出てきた！</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8216981" cy="954107"/>
          </a:xfrm>
          <a:prstGeom prst="rect">
            <a:avLst/>
          </a:prstGeom>
          <a:noFill/>
        </p:spPr>
        <p:txBody>
          <a:bodyPr wrap="square" rtlCol="0">
            <a:spAutoFit/>
          </a:bodyPr>
          <a:lstStyle/>
          <a:p>
            <a:r>
              <a:rPr lang="ja-JP" altLang="en-US" sz="2800" b="1" u="none" strike="noStrike">
                <a:solidFill>
                  <a:schemeClr val="tx1">
                    <a:lumMod val="85000"/>
                    <a:lumOff val="15000"/>
                  </a:schemeClr>
                </a:solidFill>
                <a:effectLst/>
                <a:latin typeface="Meiryo" panose="020B0604030504040204" pitchFamily="34" charset="-128"/>
                <a:ea typeface="Meiryo" panose="020B0604030504040204" pitchFamily="34" charset="-128"/>
              </a:rPr>
              <a:t>ワンクリック請求の画面が表示されても無視すれば良い。</a:t>
            </a:r>
            <a:endParaRPr kumimoji="1" lang="ja-JP" altLang="en-US" sz="2800" b="1">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第３問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2F5B17D7-9F19-CFBE-7DCE-A5FBCD4DF3CC}"/>
              </a:ext>
            </a:extLst>
          </p:cNvPr>
          <p:cNvGrpSpPr/>
          <p:nvPr/>
        </p:nvGrpSpPr>
        <p:grpSpPr>
          <a:xfrm>
            <a:off x="2425377" y="2861460"/>
            <a:ext cx="3670623" cy="3314700"/>
            <a:chOff x="2438400" y="2861460"/>
            <a:chExt cx="3670623" cy="3314700"/>
          </a:xfrm>
        </p:grpSpPr>
        <p:sp>
          <p:nvSpPr>
            <p:cNvPr id="3" name="角丸四角形 2">
              <a:extLst>
                <a:ext uri="{FF2B5EF4-FFF2-40B4-BE49-F238E27FC236}">
                  <a16:creationId xmlns:a16="http://schemas.microsoft.com/office/drawing/2014/main" id="{3B38EC0B-3741-B375-E79E-9BE3BBF21F60}"/>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a:extLst>
                <a:ext uri="{FF2B5EF4-FFF2-40B4-BE49-F238E27FC236}">
                  <a16:creationId xmlns:a16="http://schemas.microsoft.com/office/drawing/2014/main" id="{2A297CD7-A911-6DFC-4F93-11807FAB6457}"/>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76BB34C6-26B5-1429-898D-61F8AD7851B9}"/>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271235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4958409"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１</a:t>
            </a:r>
            <a:r>
              <a:rPr kumimoji="1" lang="en-US" altLang="ja-JP" b="1" dirty="0">
                <a:solidFill>
                  <a:srgbClr val="0070C0"/>
                </a:solidFill>
                <a:latin typeface="Meiryo" panose="020B0604030504040204" pitchFamily="34" charset="-128"/>
                <a:ea typeface="Meiryo" panose="020B0604030504040204" pitchFamily="34" charset="-128"/>
              </a:rPr>
              <a:t>. </a:t>
            </a:r>
            <a:r>
              <a:rPr kumimoji="1" lang="ja-JP" altLang="en-US" b="1">
                <a:solidFill>
                  <a:srgbClr val="0070C0"/>
                </a:solidFill>
                <a:latin typeface="Meiryo" panose="020B0604030504040204" pitchFamily="34" charset="-128"/>
                <a:ea typeface="Meiryo" panose="020B0604030504040204" pitchFamily="34" charset="-128"/>
              </a:rPr>
              <a:t>いきなり大金を請求する画面が出てきた！</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8216981" cy="954107"/>
          </a:xfrm>
          <a:prstGeom prst="rect">
            <a:avLst/>
          </a:prstGeom>
          <a:noFill/>
        </p:spPr>
        <p:txBody>
          <a:bodyPr wrap="square" rtlCol="0">
            <a:spAutoFit/>
          </a:bodyPr>
          <a:lstStyle/>
          <a:p>
            <a:r>
              <a:rPr lang="ja-JP" altLang="en-US" sz="2800" b="1" u="none" strike="noStrike">
                <a:solidFill>
                  <a:schemeClr val="tx1">
                    <a:lumMod val="85000"/>
                    <a:lumOff val="15000"/>
                  </a:schemeClr>
                </a:solidFill>
                <a:effectLst/>
                <a:latin typeface="Meiryo" panose="020B0604030504040204" pitchFamily="34" charset="-128"/>
                <a:ea typeface="Meiryo" panose="020B0604030504040204" pitchFamily="34" charset="-128"/>
              </a:rPr>
              <a:t>プリペイドカードの購入を指示されても買ってはいけない。</a:t>
            </a:r>
            <a:endParaRPr kumimoji="1" lang="ja-JP" altLang="en-US" sz="2800" b="1">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第４問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280571F-0707-4FB5-C20E-4599770F2C90}"/>
              </a:ext>
            </a:extLst>
          </p:cNvPr>
          <p:cNvGrpSpPr/>
          <p:nvPr/>
        </p:nvGrpSpPr>
        <p:grpSpPr>
          <a:xfrm>
            <a:off x="2425375" y="2861460"/>
            <a:ext cx="3670623" cy="3314700"/>
            <a:chOff x="2438400" y="2861460"/>
            <a:chExt cx="3670623" cy="3314700"/>
          </a:xfrm>
        </p:grpSpPr>
        <p:sp>
          <p:nvSpPr>
            <p:cNvPr id="25" name="角丸四角形 24">
              <a:extLst>
                <a:ext uri="{FF2B5EF4-FFF2-40B4-BE49-F238E27FC236}">
                  <a16:creationId xmlns:a16="http://schemas.microsoft.com/office/drawing/2014/main" id="{2DD1FFEF-E7BB-46BD-1BB2-1BE2A96A6BA9}"/>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B521E7A6-FCE0-0E4A-63A8-31D2E5C6E333}"/>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5798139D-0000-6467-F93C-7445C741E354}"/>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393374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コンピューターのスクリーンショット&#10;&#10;中程度の精度で自動的に生成された説明">
            <a:extLst>
              <a:ext uri="{FF2B5EF4-FFF2-40B4-BE49-F238E27FC236}">
                <a16:creationId xmlns:a16="http://schemas.microsoft.com/office/drawing/2014/main" id="{4CBB8AC6-A3E9-82E3-5B22-7FE1911D20C8}"/>
              </a:ext>
            </a:extLst>
          </p:cNvPr>
          <p:cNvPicPr>
            <a:picLocks noChangeAspect="1"/>
          </p:cNvPicPr>
          <p:nvPr/>
        </p:nvPicPr>
        <p:blipFill>
          <a:blip r:embed="rId2"/>
          <a:stretch>
            <a:fillRect/>
          </a:stretch>
        </p:blipFill>
        <p:spPr>
          <a:xfrm>
            <a:off x="0" y="0"/>
            <a:ext cx="12192000" cy="6858000"/>
          </a:xfrm>
          <a:prstGeom prst="rect">
            <a:avLst/>
          </a:prstGeom>
        </p:spPr>
      </p:pic>
      <p:sp>
        <p:nvSpPr>
          <p:cNvPr id="2" name="テキスト ボックス 1">
            <a:extLst>
              <a:ext uri="{FF2B5EF4-FFF2-40B4-BE49-F238E27FC236}">
                <a16:creationId xmlns:a16="http://schemas.microsoft.com/office/drawing/2014/main" id="{62F5B63F-C2AD-B865-436A-A5B1798ADC54}"/>
              </a:ext>
            </a:extLst>
          </p:cNvPr>
          <p:cNvSpPr txBox="1"/>
          <p:nvPr/>
        </p:nvSpPr>
        <p:spPr>
          <a:xfrm>
            <a:off x="2376071" y="3136612"/>
            <a:ext cx="7439857" cy="584775"/>
          </a:xfrm>
          <a:prstGeom prst="rect">
            <a:avLst/>
          </a:prstGeom>
          <a:noFill/>
        </p:spPr>
        <p:txBody>
          <a:bodyPr wrap="none" rtlCol="0">
            <a:spAutoFit/>
          </a:bodyPr>
          <a:lstStyle/>
          <a:p>
            <a:r>
              <a:rPr kumimoji="1" lang="ja-JP" altLang="en-US" sz="3200" b="1">
                <a:solidFill>
                  <a:srgbClr val="0070C0"/>
                </a:solidFill>
                <a:latin typeface="Meiryo" panose="020B0604030504040204" pitchFamily="34" charset="-128"/>
                <a:ea typeface="Meiryo" panose="020B0604030504040204" pitchFamily="34" charset="-128"/>
              </a:rPr>
              <a:t>２</a:t>
            </a:r>
            <a:r>
              <a:rPr kumimoji="1" lang="en-US" altLang="ja-JP" sz="3200" b="1" dirty="0">
                <a:solidFill>
                  <a:srgbClr val="0070C0"/>
                </a:solidFill>
                <a:latin typeface="Meiryo" panose="020B0604030504040204" pitchFamily="34" charset="-128"/>
                <a:ea typeface="Meiryo" panose="020B0604030504040204" pitchFamily="34" charset="-128"/>
              </a:rPr>
              <a:t>. </a:t>
            </a:r>
            <a:r>
              <a:rPr kumimoji="1" lang="ja-JP" altLang="en-US" sz="3200" b="1">
                <a:solidFill>
                  <a:srgbClr val="0070C0"/>
                </a:solidFill>
                <a:latin typeface="Meiryo" panose="020B0604030504040204" pitchFamily="34" charset="-128"/>
                <a:ea typeface="Meiryo" panose="020B0604030504040204" pitchFamily="34" charset="-128"/>
              </a:rPr>
              <a:t>無料のはずのオンラインゲームで</a:t>
            </a:r>
            <a:r>
              <a:rPr kumimoji="1" lang="en-US" altLang="ja-JP" sz="3200" b="1" dirty="0">
                <a:solidFill>
                  <a:srgbClr val="0070C0"/>
                </a:solidFill>
                <a:latin typeface="Meiryo" panose="020B0604030504040204" pitchFamily="34" charset="-128"/>
                <a:ea typeface="Meiryo" panose="020B0604030504040204" pitchFamily="34" charset="-128"/>
              </a:rPr>
              <a:t>…</a:t>
            </a:r>
            <a:endParaRPr kumimoji="1" lang="ja-JP" altLang="en-US" sz="3200" b="1">
              <a:solidFill>
                <a:srgbClr val="0070C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8508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1BCF399-0442-7A84-9B0F-C8C5C2368F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1514" y="822538"/>
            <a:ext cx="7224438" cy="4063746"/>
          </a:xfrm>
          <a:prstGeom prst="rect">
            <a:avLst/>
          </a:prstGeom>
        </p:spPr>
      </p:pic>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2274070" y="5143060"/>
            <a:ext cx="7643859" cy="1154162"/>
          </a:xfrm>
          <a:prstGeom prst="rect">
            <a:avLst/>
          </a:prstGeom>
          <a:noFill/>
        </p:spPr>
        <p:txBody>
          <a:bodyPr wrap="square">
            <a:spAutoFit/>
          </a:bodyPr>
          <a:lstStyle/>
          <a:p>
            <a:pPr algn="ctr">
              <a:lnSpc>
                <a:spcPct val="15000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タクマが夢中になっているゲームで、</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ct val="15000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アイテムを買おうとしているわ。</a:t>
            </a:r>
          </a:p>
        </p:txBody>
      </p:sp>
      <p:pic>
        <p:nvPicPr>
          <p:cNvPr id="6" name="図 5" descr="ロゴ が含まれている画像&#10;&#10;自動的に生成された説明">
            <a:extLst>
              <a:ext uri="{FF2B5EF4-FFF2-40B4-BE49-F238E27FC236}">
                <a16:creationId xmlns:a16="http://schemas.microsoft.com/office/drawing/2014/main" id="{2DEBEE52-52F7-B0A7-4A8A-BA063FD88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4265911"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２</a:t>
            </a:r>
            <a:r>
              <a:rPr kumimoji="1" lang="en-US" altLang="ja-JP" b="1" dirty="0">
                <a:solidFill>
                  <a:srgbClr val="0070C0"/>
                </a:solidFill>
                <a:latin typeface="Meiryo" panose="020B0604030504040204" pitchFamily="34" charset="-128"/>
                <a:ea typeface="Meiryo" panose="020B0604030504040204" pitchFamily="34" charset="-128"/>
              </a:rPr>
              <a:t>. </a:t>
            </a:r>
            <a:r>
              <a:rPr kumimoji="1" lang="ja-JP" altLang="en-US" b="1">
                <a:solidFill>
                  <a:srgbClr val="0070C0"/>
                </a:solidFill>
                <a:latin typeface="Meiryo" panose="020B0604030504040204" pitchFamily="34" charset="-128"/>
                <a:ea typeface="Meiryo" panose="020B0604030504040204" pitchFamily="34" charset="-128"/>
              </a:rPr>
              <a:t>無料のはずのオンラインゲームで</a:t>
            </a:r>
            <a:r>
              <a:rPr kumimoji="1" lang="en-US" altLang="ja-JP" b="1" dirty="0">
                <a:solidFill>
                  <a:srgbClr val="0070C0"/>
                </a:solidFill>
                <a:latin typeface="Meiryo" panose="020B0604030504040204" pitchFamily="34" charset="-128"/>
                <a:ea typeface="Meiryo" panose="020B0604030504040204" pitchFamily="34" charset="-128"/>
              </a:rPr>
              <a:t>…</a:t>
            </a:r>
            <a:endParaRPr kumimoji="1" lang="ja-JP" altLang="en-US" b="1">
              <a:solidFill>
                <a:srgbClr val="0070C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92396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2545278" y="5107590"/>
            <a:ext cx="7643859" cy="1383712"/>
          </a:xfrm>
          <a:prstGeom prst="rect">
            <a:avLst/>
          </a:prstGeom>
          <a:noFill/>
        </p:spPr>
        <p:txBody>
          <a:bodyPr wrap="square">
            <a:spAutoFit/>
          </a:bodyPr>
          <a:lstStyle/>
          <a:p>
            <a:pPr algn="ctr">
              <a:lnSpc>
                <a:spcPts val="338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ついついアイテムが欲しくなって</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338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お母さんのクレジットカードでたくさん</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338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買ってしまっているわね。</a:t>
            </a:r>
          </a:p>
        </p:txBody>
      </p:sp>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4265911"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２</a:t>
            </a:r>
            <a:r>
              <a:rPr kumimoji="1" lang="en-US" altLang="ja-JP" b="1" dirty="0">
                <a:solidFill>
                  <a:srgbClr val="0070C0"/>
                </a:solidFill>
                <a:latin typeface="Meiryo" panose="020B0604030504040204" pitchFamily="34" charset="-128"/>
                <a:ea typeface="Meiryo" panose="020B0604030504040204" pitchFamily="34" charset="-128"/>
              </a:rPr>
              <a:t>. </a:t>
            </a:r>
            <a:r>
              <a:rPr kumimoji="1" lang="ja-JP" altLang="en-US" b="1">
                <a:solidFill>
                  <a:srgbClr val="0070C0"/>
                </a:solidFill>
                <a:latin typeface="Meiryo" panose="020B0604030504040204" pitchFamily="34" charset="-128"/>
                <a:ea typeface="Meiryo" panose="020B0604030504040204" pitchFamily="34" charset="-128"/>
              </a:rPr>
              <a:t>無料のはずのオンラインゲームで</a:t>
            </a:r>
            <a:r>
              <a:rPr kumimoji="1" lang="en-US" altLang="ja-JP" b="1" dirty="0">
                <a:solidFill>
                  <a:srgbClr val="0070C0"/>
                </a:solidFill>
                <a:latin typeface="Meiryo" panose="020B0604030504040204" pitchFamily="34" charset="-128"/>
                <a:ea typeface="Meiryo" panose="020B0604030504040204" pitchFamily="34" charset="-128"/>
              </a:rPr>
              <a:t>…</a:t>
            </a:r>
            <a:endParaRPr kumimoji="1" lang="ja-JP" altLang="en-US" b="1">
              <a:solidFill>
                <a:srgbClr val="0070C0"/>
              </a:solidFill>
              <a:latin typeface="Meiryo" panose="020B0604030504040204" pitchFamily="34" charset="-128"/>
              <a:ea typeface="Meiryo" panose="020B0604030504040204" pitchFamily="34" charset="-128"/>
            </a:endParaRPr>
          </a:p>
        </p:txBody>
      </p:sp>
      <p:pic>
        <p:nvPicPr>
          <p:cNvPr id="9" name="図 8" descr="グラフィカル ユーザー インターフェイス, ダイアグラム&#10;&#10;中程度の精度で自動的に生成された説明">
            <a:extLst>
              <a:ext uri="{FF2B5EF4-FFF2-40B4-BE49-F238E27FC236}">
                <a16:creationId xmlns:a16="http://schemas.microsoft.com/office/drawing/2014/main" id="{E807BE51-D13F-98E0-E515-0A68457884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2850" y="1058554"/>
            <a:ext cx="3084286" cy="3701143"/>
          </a:xfrm>
          <a:prstGeom prst="rect">
            <a:avLst/>
          </a:prstGeom>
        </p:spPr>
      </p:pic>
      <p:pic>
        <p:nvPicPr>
          <p:cNvPr id="11" name="図 10" descr="ゲームの画面&#10;&#10;中程度の精度で自動的に生成された説明">
            <a:extLst>
              <a:ext uri="{FF2B5EF4-FFF2-40B4-BE49-F238E27FC236}">
                <a16:creationId xmlns:a16="http://schemas.microsoft.com/office/drawing/2014/main" id="{C80F4BAE-7C61-4B19-913A-0A4FAA4FAD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7628" y="1062303"/>
            <a:ext cx="3084287" cy="3701145"/>
          </a:xfrm>
          <a:prstGeom prst="rect">
            <a:avLst/>
          </a:prstGeom>
        </p:spPr>
      </p:pic>
      <p:pic>
        <p:nvPicPr>
          <p:cNvPr id="16" name="図 15" descr="ロゴ&#10;&#10;自動的に生成された説明">
            <a:extLst>
              <a:ext uri="{FF2B5EF4-FFF2-40B4-BE49-F238E27FC236}">
                <a16:creationId xmlns:a16="http://schemas.microsoft.com/office/drawing/2014/main" id="{97AB21E1-A76B-E8B0-BE7B-D140331640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pic>
        <p:nvPicPr>
          <p:cNvPr id="18" name="図 17" descr="アイコン&#10;&#10;自動的に生成された説明">
            <a:extLst>
              <a:ext uri="{FF2B5EF4-FFF2-40B4-BE49-F238E27FC236}">
                <a16:creationId xmlns:a16="http://schemas.microsoft.com/office/drawing/2014/main" id="{614482E8-5C78-46DA-E013-79D820805FC5}"/>
              </a:ext>
            </a:extLst>
          </p:cNvPr>
          <p:cNvPicPr>
            <a:picLocks noChangeAspect="1"/>
          </p:cNvPicPr>
          <p:nvPr/>
        </p:nvPicPr>
        <p:blipFill>
          <a:blip r:embed="rId5"/>
          <a:stretch>
            <a:fillRect/>
          </a:stretch>
        </p:blipFill>
        <p:spPr>
          <a:xfrm>
            <a:off x="8269515" y="949697"/>
            <a:ext cx="3175000" cy="3810000"/>
          </a:xfrm>
          <a:prstGeom prst="rect">
            <a:avLst/>
          </a:prstGeom>
        </p:spPr>
      </p:pic>
    </p:spTree>
    <p:extLst>
      <p:ext uri="{BB962C8B-B14F-4D97-AF65-F5344CB8AC3E}">
        <p14:creationId xmlns:p14="http://schemas.microsoft.com/office/powerpoint/2010/main" val="3951024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4B07A924-B3E9-E3AC-8784-F5E945760F24}"/>
              </a:ext>
            </a:extLst>
          </p:cNvPr>
          <p:cNvSpPr/>
          <p:nvPr/>
        </p:nvSpPr>
        <p:spPr>
          <a:xfrm>
            <a:off x="2987785" y="1067677"/>
            <a:ext cx="6216431" cy="3496742"/>
          </a:xfrm>
          <a:prstGeom prst="rect">
            <a:avLst/>
          </a:prstGeom>
          <a:solidFill>
            <a:schemeClr val="bg1"/>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2378676" y="4911647"/>
            <a:ext cx="7643859" cy="1383712"/>
          </a:xfrm>
          <a:prstGeom prst="rect">
            <a:avLst/>
          </a:prstGeom>
          <a:noFill/>
        </p:spPr>
        <p:txBody>
          <a:bodyPr wrap="square">
            <a:spAutoFit/>
          </a:bodyPr>
          <a:lstStyle/>
          <a:p>
            <a:pPr algn="ctr">
              <a:lnSpc>
                <a:spcPts val="338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気づいたらとんでもない金額に！</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338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こうした課金をしすぎてしまうトラブルが</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338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たくさん起きているわ。</a:t>
            </a:r>
          </a:p>
        </p:txBody>
      </p:sp>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4265911"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２</a:t>
            </a:r>
            <a:r>
              <a:rPr kumimoji="1" lang="en-US" altLang="ja-JP" b="1" dirty="0">
                <a:solidFill>
                  <a:srgbClr val="0070C0"/>
                </a:solidFill>
                <a:latin typeface="Meiryo" panose="020B0604030504040204" pitchFamily="34" charset="-128"/>
                <a:ea typeface="Meiryo" panose="020B0604030504040204" pitchFamily="34" charset="-128"/>
              </a:rPr>
              <a:t>. </a:t>
            </a:r>
            <a:r>
              <a:rPr kumimoji="1" lang="ja-JP" altLang="en-US" b="1">
                <a:solidFill>
                  <a:srgbClr val="0070C0"/>
                </a:solidFill>
                <a:latin typeface="Meiryo" panose="020B0604030504040204" pitchFamily="34" charset="-128"/>
                <a:ea typeface="Meiryo" panose="020B0604030504040204" pitchFamily="34" charset="-128"/>
              </a:rPr>
              <a:t>無料のはずのオンラインゲームで</a:t>
            </a:r>
            <a:r>
              <a:rPr kumimoji="1" lang="en-US" altLang="ja-JP" b="1" dirty="0">
                <a:solidFill>
                  <a:srgbClr val="0070C0"/>
                </a:solidFill>
                <a:latin typeface="Meiryo" panose="020B0604030504040204" pitchFamily="34" charset="-128"/>
                <a:ea typeface="Meiryo" panose="020B0604030504040204" pitchFamily="34" charset="-128"/>
              </a:rPr>
              <a:t>…</a:t>
            </a:r>
            <a:endParaRPr kumimoji="1" lang="ja-JP" altLang="en-US" b="1">
              <a:solidFill>
                <a:srgbClr val="0070C0"/>
              </a:solidFill>
              <a:latin typeface="Meiryo" panose="020B0604030504040204" pitchFamily="34" charset="-128"/>
              <a:ea typeface="Meiryo" panose="020B0604030504040204" pitchFamily="34" charset="-128"/>
            </a:endParaRPr>
          </a:p>
        </p:txBody>
      </p:sp>
      <p:pic>
        <p:nvPicPr>
          <p:cNvPr id="16" name="図 15" descr="ロゴ&#10;&#10;自動的に生成された説明">
            <a:extLst>
              <a:ext uri="{FF2B5EF4-FFF2-40B4-BE49-F238E27FC236}">
                <a16:creationId xmlns:a16="http://schemas.microsoft.com/office/drawing/2014/main" id="{97AB21E1-A76B-E8B0-BE7B-D140331640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22" name="星 16 21">
            <a:extLst>
              <a:ext uri="{FF2B5EF4-FFF2-40B4-BE49-F238E27FC236}">
                <a16:creationId xmlns:a16="http://schemas.microsoft.com/office/drawing/2014/main" id="{AD048135-0D67-F75B-1855-166ECEADB8D6}"/>
              </a:ext>
            </a:extLst>
          </p:cNvPr>
          <p:cNvSpPr/>
          <p:nvPr/>
        </p:nvSpPr>
        <p:spPr>
          <a:xfrm>
            <a:off x="460568" y="1020262"/>
            <a:ext cx="3121376" cy="3121376"/>
          </a:xfrm>
          <a:prstGeom prst="star16">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97D1DD1D-44A2-9BA0-0DAC-D40F71B4D12D}"/>
              </a:ext>
            </a:extLst>
          </p:cNvPr>
          <p:cNvSpPr txBox="1"/>
          <p:nvPr/>
        </p:nvSpPr>
        <p:spPr>
          <a:xfrm>
            <a:off x="958770" y="2092359"/>
            <a:ext cx="2482711" cy="1200329"/>
          </a:xfrm>
          <a:prstGeom prst="rect">
            <a:avLst/>
          </a:prstGeom>
          <a:noFill/>
        </p:spPr>
        <p:txBody>
          <a:bodyPr wrap="square" rtlCol="0">
            <a:spAutoFit/>
          </a:bodyPr>
          <a:lstStyle/>
          <a:p>
            <a:r>
              <a:rPr kumimoji="1" lang="ja-JP" altLang="en-US" sz="2400" b="1">
                <a:solidFill>
                  <a:schemeClr val="accent4">
                    <a:lumMod val="50000"/>
                  </a:schemeClr>
                </a:solidFill>
                <a:latin typeface="Meiryo" panose="020B0604030504040204" pitchFamily="34" charset="-128"/>
                <a:ea typeface="Meiryo" panose="020B0604030504040204" pitchFamily="34" charset="-128"/>
              </a:rPr>
              <a:t>ママのカードで５万円分も</a:t>
            </a:r>
            <a:endParaRPr kumimoji="1" lang="en-US" altLang="ja-JP" sz="2400" b="1" dirty="0">
              <a:solidFill>
                <a:schemeClr val="accent4">
                  <a:lumMod val="50000"/>
                </a:schemeClr>
              </a:solidFill>
              <a:latin typeface="Meiryo" panose="020B0604030504040204" pitchFamily="34" charset="-128"/>
              <a:ea typeface="Meiryo" panose="020B0604030504040204" pitchFamily="34" charset="-128"/>
            </a:endParaRPr>
          </a:p>
          <a:p>
            <a:r>
              <a:rPr kumimoji="1" lang="ja-JP" altLang="en-US" sz="2400" b="1">
                <a:solidFill>
                  <a:schemeClr val="accent4">
                    <a:lumMod val="50000"/>
                  </a:schemeClr>
                </a:solidFill>
                <a:latin typeface="Meiryo" panose="020B0604030504040204" pitchFamily="34" charset="-128"/>
                <a:ea typeface="Meiryo" panose="020B0604030504040204" pitchFamily="34" charset="-128"/>
              </a:rPr>
              <a:t>何買ったの？</a:t>
            </a:r>
          </a:p>
        </p:txBody>
      </p:sp>
      <p:sp>
        <p:nvSpPr>
          <p:cNvPr id="25" name="円/楕円 24">
            <a:extLst>
              <a:ext uri="{FF2B5EF4-FFF2-40B4-BE49-F238E27FC236}">
                <a16:creationId xmlns:a16="http://schemas.microsoft.com/office/drawing/2014/main" id="{E7A4E1FE-008D-6FD1-F8A1-CCEFF8A0A6E7}"/>
              </a:ext>
            </a:extLst>
          </p:cNvPr>
          <p:cNvSpPr/>
          <p:nvPr/>
        </p:nvSpPr>
        <p:spPr>
          <a:xfrm>
            <a:off x="8648039" y="1561743"/>
            <a:ext cx="2748991" cy="2140950"/>
          </a:xfrm>
          <a:prstGeom prst="ellipse">
            <a:avLst/>
          </a:prstGeom>
          <a:solidFill>
            <a:srgbClr val="FFD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B0281899-16E2-6164-CCC9-BCE79132B6DE}"/>
              </a:ext>
            </a:extLst>
          </p:cNvPr>
          <p:cNvSpPr txBox="1"/>
          <p:nvPr/>
        </p:nvSpPr>
        <p:spPr>
          <a:xfrm>
            <a:off x="8966751" y="2267987"/>
            <a:ext cx="2439168" cy="830997"/>
          </a:xfrm>
          <a:prstGeom prst="rect">
            <a:avLst/>
          </a:prstGeom>
          <a:noFill/>
        </p:spPr>
        <p:txBody>
          <a:bodyPr wrap="square" rtlCol="0">
            <a:spAutoFit/>
          </a:bodyPr>
          <a:lstStyle/>
          <a:p>
            <a:r>
              <a:rPr kumimoji="1" lang="ja-JP" altLang="en-US" sz="2400" b="1">
                <a:solidFill>
                  <a:srgbClr val="A84150"/>
                </a:solidFill>
                <a:latin typeface="Meiryo" panose="020B0604030504040204" pitchFamily="34" charset="-128"/>
                <a:ea typeface="Meiryo" panose="020B0604030504040204" pitchFamily="34" charset="-128"/>
              </a:rPr>
              <a:t>まさか</a:t>
            </a:r>
            <a:r>
              <a:rPr kumimoji="1" lang="en-US" altLang="ja-JP" sz="2400" b="1" dirty="0">
                <a:solidFill>
                  <a:srgbClr val="A84150"/>
                </a:solidFill>
                <a:latin typeface="Meiryo" panose="020B0604030504040204" pitchFamily="34" charset="-128"/>
                <a:ea typeface="Meiryo" panose="020B0604030504040204" pitchFamily="34" charset="-128"/>
              </a:rPr>
              <a:t>5</a:t>
            </a:r>
            <a:r>
              <a:rPr lang="ja-JP" altLang="en-US" sz="2400" b="1">
                <a:solidFill>
                  <a:srgbClr val="A84150"/>
                </a:solidFill>
                <a:latin typeface="Meiryo" panose="020B0604030504040204" pitchFamily="34" charset="-128"/>
                <a:ea typeface="Meiryo" panose="020B0604030504040204" pitchFamily="34" charset="-128"/>
              </a:rPr>
              <a:t>万</a:t>
            </a:r>
            <a:r>
              <a:rPr kumimoji="1" lang="ja-JP" altLang="en-US" sz="2400" b="1">
                <a:solidFill>
                  <a:srgbClr val="A84150"/>
                </a:solidFill>
                <a:latin typeface="Meiryo" panose="020B0604030504040204" pitchFamily="34" charset="-128"/>
                <a:ea typeface="Meiryo" panose="020B0604030504040204" pitchFamily="34" charset="-128"/>
              </a:rPr>
              <a:t>円も</a:t>
            </a:r>
            <a:endParaRPr kumimoji="1" lang="en-US" altLang="ja-JP" sz="2400" b="1" dirty="0">
              <a:solidFill>
                <a:srgbClr val="A84150"/>
              </a:solidFill>
              <a:latin typeface="Meiryo" panose="020B0604030504040204" pitchFamily="34" charset="-128"/>
              <a:ea typeface="Meiryo" panose="020B0604030504040204" pitchFamily="34" charset="-128"/>
            </a:endParaRPr>
          </a:p>
          <a:p>
            <a:r>
              <a:rPr kumimoji="1" lang="ja-JP" altLang="en-US" sz="2400" b="1">
                <a:solidFill>
                  <a:srgbClr val="A84150"/>
                </a:solidFill>
                <a:latin typeface="Meiryo" panose="020B0604030504040204" pitchFamily="34" charset="-128"/>
                <a:ea typeface="Meiryo" panose="020B0604030504040204" pitchFamily="34" charset="-128"/>
              </a:rPr>
              <a:t>使ってたの？</a:t>
            </a:r>
          </a:p>
        </p:txBody>
      </p:sp>
      <p:pic>
        <p:nvPicPr>
          <p:cNvPr id="32" name="図 31" descr="アイコン&#10;&#10;自動的に生成された説明">
            <a:extLst>
              <a:ext uri="{FF2B5EF4-FFF2-40B4-BE49-F238E27FC236}">
                <a16:creationId xmlns:a16="http://schemas.microsoft.com/office/drawing/2014/main" id="{41C85BB7-A1F6-F154-5138-587FDF149A5E}"/>
              </a:ext>
            </a:extLst>
          </p:cNvPr>
          <p:cNvPicPr>
            <a:picLocks noChangeAspect="1"/>
          </p:cNvPicPr>
          <p:nvPr/>
        </p:nvPicPr>
        <p:blipFill>
          <a:blip r:embed="rId3"/>
          <a:stretch>
            <a:fillRect/>
          </a:stretch>
        </p:blipFill>
        <p:spPr>
          <a:xfrm>
            <a:off x="6109161" y="700018"/>
            <a:ext cx="3220334" cy="3864401"/>
          </a:xfrm>
          <a:prstGeom prst="rect">
            <a:avLst/>
          </a:prstGeom>
        </p:spPr>
      </p:pic>
      <p:pic>
        <p:nvPicPr>
          <p:cNvPr id="4" name="図 3" descr="ゲームのキャラクター&#10;&#10;低い精度で自動的に生成された説明">
            <a:extLst>
              <a:ext uri="{FF2B5EF4-FFF2-40B4-BE49-F238E27FC236}">
                <a16:creationId xmlns:a16="http://schemas.microsoft.com/office/drawing/2014/main" id="{D0C88F23-F29A-FE2A-B36B-3DF4DD6996BE}"/>
              </a:ext>
            </a:extLst>
          </p:cNvPr>
          <p:cNvPicPr>
            <a:picLocks noChangeAspect="1"/>
          </p:cNvPicPr>
          <p:nvPr/>
        </p:nvPicPr>
        <p:blipFill>
          <a:blip r:embed="rId4"/>
          <a:stretch>
            <a:fillRect/>
          </a:stretch>
        </p:blipFill>
        <p:spPr>
          <a:xfrm>
            <a:off x="3189744" y="754419"/>
            <a:ext cx="3175000" cy="3810000"/>
          </a:xfrm>
          <a:prstGeom prst="rect">
            <a:avLst/>
          </a:prstGeom>
        </p:spPr>
      </p:pic>
    </p:spTree>
    <p:extLst>
      <p:ext uri="{BB962C8B-B14F-4D97-AF65-F5344CB8AC3E}">
        <p14:creationId xmlns:p14="http://schemas.microsoft.com/office/powerpoint/2010/main" val="180648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822D587-48EE-A136-BCC0-D755E13C3C25}"/>
              </a:ext>
            </a:extLst>
          </p:cNvPr>
          <p:cNvSpPr txBox="1"/>
          <p:nvPr/>
        </p:nvSpPr>
        <p:spPr>
          <a:xfrm>
            <a:off x="2406438" y="1702886"/>
            <a:ext cx="6762416" cy="3452227"/>
          </a:xfrm>
          <a:prstGeom prst="rect">
            <a:avLst/>
          </a:prstGeom>
          <a:noFill/>
        </p:spPr>
        <p:txBody>
          <a:bodyPr wrap="square">
            <a:spAutoFit/>
          </a:bodyPr>
          <a:lstStyle/>
          <a:p>
            <a:pPr>
              <a:lnSpc>
                <a:spcPts val="4360"/>
              </a:lnSpc>
            </a:pPr>
            <a:r>
              <a:rPr lang="ja-JP" altLang="en-US" sz="3000">
                <a:latin typeface="Meiryo" panose="020B0604030504040204" pitchFamily="34" charset="-128"/>
                <a:ea typeface="Meiryo" panose="020B0604030504040204" pitchFamily="34" charset="-128"/>
              </a:rPr>
              <a:t>　ゲームは楽しいけど、気づかないうちに課金がどんどん増えてしまうこともあるの。</a:t>
            </a:r>
            <a:r>
              <a:rPr lang="ja-JP" altLang="en-US" sz="3000" b="1">
                <a:latin typeface="Meiryo" panose="020B0604030504040204" pitchFamily="34" charset="-128"/>
                <a:ea typeface="Meiryo" panose="020B0604030504040204" pitchFamily="34" charset="-128"/>
              </a:rPr>
              <a:t>夢中になりすぎて、数日間のうちに</a:t>
            </a:r>
            <a:r>
              <a:rPr lang="en-US" altLang="ja-JP" sz="3000" b="1" dirty="0">
                <a:latin typeface="Meiryo" panose="020B0604030504040204" pitchFamily="34" charset="-128"/>
                <a:ea typeface="Meiryo" panose="020B0604030504040204" pitchFamily="34" charset="-128"/>
              </a:rPr>
              <a:t>150</a:t>
            </a:r>
            <a:r>
              <a:rPr lang="ja-JP" altLang="en-US" sz="3000" b="1">
                <a:latin typeface="Meiryo" panose="020B0604030504040204" pitchFamily="34" charset="-128"/>
                <a:ea typeface="Meiryo" panose="020B0604030504040204" pitchFamily="34" charset="-128"/>
              </a:rPr>
              <a:t>万円以上も課金してしまったケースもあるよ。</a:t>
            </a:r>
            <a:endParaRPr lang="en-US" altLang="ja-JP" sz="3000" b="1" dirty="0">
              <a:latin typeface="Meiryo" panose="020B0604030504040204" pitchFamily="34" charset="-128"/>
              <a:ea typeface="Meiryo" panose="020B0604030504040204" pitchFamily="34" charset="-128"/>
            </a:endParaRPr>
          </a:p>
          <a:p>
            <a:pPr>
              <a:lnSpc>
                <a:spcPts val="4360"/>
              </a:lnSpc>
            </a:pPr>
            <a:r>
              <a:rPr lang="ja-JP" altLang="en-US" sz="3000">
                <a:latin typeface="Meiryo" panose="020B0604030504040204" pitchFamily="34" charset="-128"/>
                <a:ea typeface="Meiryo" panose="020B0604030504040204" pitchFamily="34" charset="-128"/>
              </a:rPr>
              <a:t>　次のポイントを覚えておこう！</a:t>
            </a:r>
          </a:p>
        </p:txBody>
      </p:sp>
      <p:sp>
        <p:nvSpPr>
          <p:cNvPr id="10" name="正方形/長方形 9">
            <a:extLst>
              <a:ext uri="{FF2B5EF4-FFF2-40B4-BE49-F238E27FC236}">
                <a16:creationId xmlns:a16="http://schemas.microsoft.com/office/drawing/2014/main" id="{C6CB220B-AD11-0C5A-BD63-D6ED541A187F}"/>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71335BD-333F-B4D2-2936-36A60F8025FC}"/>
              </a:ext>
            </a:extLst>
          </p:cNvPr>
          <p:cNvSpPr txBox="1"/>
          <p:nvPr/>
        </p:nvSpPr>
        <p:spPr>
          <a:xfrm>
            <a:off x="136673" y="149015"/>
            <a:ext cx="4265911"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２</a:t>
            </a:r>
            <a:r>
              <a:rPr kumimoji="1" lang="en-US" altLang="ja-JP" b="1" dirty="0">
                <a:solidFill>
                  <a:srgbClr val="0070C0"/>
                </a:solidFill>
                <a:latin typeface="Meiryo" panose="020B0604030504040204" pitchFamily="34" charset="-128"/>
                <a:ea typeface="Meiryo" panose="020B0604030504040204" pitchFamily="34" charset="-128"/>
              </a:rPr>
              <a:t>. </a:t>
            </a:r>
            <a:r>
              <a:rPr kumimoji="1" lang="ja-JP" altLang="en-US" b="1">
                <a:solidFill>
                  <a:srgbClr val="0070C0"/>
                </a:solidFill>
                <a:latin typeface="Meiryo" panose="020B0604030504040204" pitchFamily="34" charset="-128"/>
                <a:ea typeface="Meiryo" panose="020B0604030504040204" pitchFamily="34" charset="-128"/>
              </a:rPr>
              <a:t>無料のはずのオンラインゲームで</a:t>
            </a:r>
            <a:r>
              <a:rPr kumimoji="1" lang="en-US" altLang="ja-JP" b="1" dirty="0">
                <a:solidFill>
                  <a:srgbClr val="0070C0"/>
                </a:solidFill>
                <a:latin typeface="Meiryo" panose="020B0604030504040204" pitchFamily="34" charset="-128"/>
                <a:ea typeface="Meiryo" panose="020B0604030504040204" pitchFamily="34" charset="-128"/>
              </a:rPr>
              <a:t>…</a:t>
            </a:r>
            <a:endParaRPr kumimoji="1" lang="ja-JP" altLang="en-US" b="1">
              <a:solidFill>
                <a:srgbClr val="0070C0"/>
              </a:solidFill>
              <a:latin typeface="Meiryo" panose="020B0604030504040204" pitchFamily="34" charset="-128"/>
              <a:ea typeface="Meiryo" panose="020B0604030504040204" pitchFamily="34" charset="-128"/>
            </a:endParaRPr>
          </a:p>
        </p:txBody>
      </p:sp>
      <p:pic>
        <p:nvPicPr>
          <p:cNvPr id="5" name="図 4" descr="グラフィカル ユーザー インターフェイス&#10;&#10;自動的に生成された説明">
            <a:extLst>
              <a:ext uri="{FF2B5EF4-FFF2-40B4-BE49-F238E27FC236}">
                <a16:creationId xmlns:a16="http://schemas.microsoft.com/office/drawing/2014/main" id="{A4111CFC-5076-7562-1099-C76F1F4565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30486" y="1088312"/>
            <a:ext cx="2070022" cy="2484026"/>
          </a:xfrm>
          <a:prstGeom prst="rect">
            <a:avLst/>
          </a:prstGeom>
        </p:spPr>
      </p:pic>
      <p:pic>
        <p:nvPicPr>
          <p:cNvPr id="8" name="図 7" descr="バブル チャート&#10;&#10;自動的に生成された説明">
            <a:extLst>
              <a:ext uri="{FF2B5EF4-FFF2-40B4-BE49-F238E27FC236}">
                <a16:creationId xmlns:a16="http://schemas.microsoft.com/office/drawing/2014/main" id="{1DFAE627-23B6-EA35-B4F7-CC017B0AFB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3779" y="3665173"/>
            <a:ext cx="2070022" cy="2484026"/>
          </a:xfrm>
          <a:prstGeom prst="rect">
            <a:avLst/>
          </a:prstGeom>
        </p:spPr>
      </p:pic>
      <p:pic>
        <p:nvPicPr>
          <p:cNvPr id="12" name="図 11" descr="ロゴ が含まれている画像&#10;&#10;自動的に生成された説明">
            <a:extLst>
              <a:ext uri="{FF2B5EF4-FFF2-40B4-BE49-F238E27FC236}">
                <a16:creationId xmlns:a16="http://schemas.microsoft.com/office/drawing/2014/main" id="{59E964C8-8EAC-17C8-9FF4-3A4643E9D2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Tree>
    <p:extLst>
      <p:ext uri="{BB962C8B-B14F-4D97-AF65-F5344CB8AC3E}">
        <p14:creationId xmlns:p14="http://schemas.microsoft.com/office/powerpoint/2010/main" val="2091331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0EDE847A-2E60-E2CA-BE3E-5D44649CD7E2}"/>
              </a:ext>
            </a:extLst>
          </p:cNvPr>
          <p:cNvSpPr/>
          <p:nvPr/>
        </p:nvSpPr>
        <p:spPr>
          <a:xfrm>
            <a:off x="2766349" y="928547"/>
            <a:ext cx="8866208" cy="5254906"/>
          </a:xfrm>
          <a:prstGeom prst="roundRect">
            <a:avLst>
              <a:gd name="adj" fmla="val 6315"/>
            </a:avLst>
          </a:prstGeom>
          <a:solidFill>
            <a:schemeClr val="bg1"/>
          </a:solid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460"/>
              </a:lnSpc>
            </a:pPr>
            <a:endParaRPr kumimoji="1" lang="ja-JP" altLang="en-US" sz="2400"/>
          </a:p>
        </p:txBody>
      </p:sp>
      <p:sp>
        <p:nvSpPr>
          <p:cNvPr id="3" name="テキスト ボックス 2">
            <a:extLst>
              <a:ext uri="{FF2B5EF4-FFF2-40B4-BE49-F238E27FC236}">
                <a16:creationId xmlns:a16="http://schemas.microsoft.com/office/drawing/2014/main" id="{11F426E3-0589-75A6-E4AF-795BB289BD80}"/>
              </a:ext>
            </a:extLst>
          </p:cNvPr>
          <p:cNvSpPr txBox="1"/>
          <p:nvPr/>
        </p:nvSpPr>
        <p:spPr>
          <a:xfrm>
            <a:off x="3098800" y="1837167"/>
            <a:ext cx="8407400" cy="3820277"/>
          </a:xfrm>
          <a:prstGeom prst="rect">
            <a:avLst/>
          </a:prstGeom>
          <a:noFill/>
        </p:spPr>
        <p:txBody>
          <a:bodyPr wrap="square">
            <a:spAutoFit/>
          </a:bodyPr>
          <a:lstStyle/>
          <a:p>
            <a:pPr marL="457200" indent="-457200">
              <a:lnSpc>
                <a:spcPts val="33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ゲームの中の買い物でも、現実のお金を使っているよ。</a:t>
            </a:r>
          </a:p>
          <a:p>
            <a:pPr marL="457200" indent="-457200">
              <a:lnSpc>
                <a:spcPts val="33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おうちの人に無断で課金するのは絶対にダメ。どうしても欲しいときは、相談しよう。</a:t>
            </a:r>
          </a:p>
          <a:p>
            <a:pPr marL="457200" indent="-457200">
              <a:lnSpc>
                <a:spcPts val="33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ゲームをするときは、おうちの人としっかりルールを決めてから遊ぼう。</a:t>
            </a:r>
          </a:p>
          <a:p>
            <a:pPr marL="457200" indent="-457200">
              <a:lnSpc>
                <a:spcPts val="33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困ったら</a:t>
            </a:r>
            <a:r>
              <a:rPr lang="ja-JP" altLang="en-US" sz="2400" b="1">
                <a:solidFill>
                  <a:srgbClr val="FC7EA9"/>
                </a:solidFill>
                <a:latin typeface="Meiryo" panose="020B0604030504040204" pitchFamily="34" charset="-128"/>
                <a:ea typeface="Meiryo" panose="020B0604030504040204" pitchFamily="34" charset="-128"/>
              </a:rPr>
              <a:t>消費者ホットライン</a:t>
            </a:r>
            <a:r>
              <a:rPr lang="en-US" altLang="ja-JP" sz="2400" b="1" dirty="0">
                <a:solidFill>
                  <a:srgbClr val="FC7EA9"/>
                </a:solidFill>
                <a:latin typeface="Meiryo" panose="020B0604030504040204" pitchFamily="34" charset="-128"/>
                <a:ea typeface="Meiryo" panose="020B0604030504040204" pitchFamily="34" charset="-128"/>
              </a:rPr>
              <a:t> </a:t>
            </a:r>
            <a:r>
              <a:rPr lang="ja-JP" altLang="en-US" sz="2400" b="1">
                <a:solidFill>
                  <a:srgbClr val="FC7EA9"/>
                </a:solidFill>
                <a:latin typeface="Meiryo" panose="020B0604030504040204" pitchFamily="34" charset="-128"/>
                <a:ea typeface="Meiryo" panose="020B0604030504040204" pitchFamily="34" charset="-128"/>
              </a:rPr>
              <a:t>１８８（いやや）</a:t>
            </a:r>
            <a:r>
              <a:rPr lang="ja-JP" altLang="en-US" sz="2400">
                <a:latin typeface="Meiryo" panose="020B0604030504040204" pitchFamily="34" charset="-128"/>
                <a:ea typeface="Meiryo" panose="020B0604030504040204" pitchFamily="34" charset="-128"/>
              </a:rPr>
              <a:t>へ　　　電話しよう。</a:t>
            </a:r>
          </a:p>
        </p:txBody>
      </p:sp>
      <p:sp>
        <p:nvSpPr>
          <p:cNvPr id="5" name="テキスト ボックス 4">
            <a:extLst>
              <a:ext uri="{FF2B5EF4-FFF2-40B4-BE49-F238E27FC236}">
                <a16:creationId xmlns:a16="http://schemas.microsoft.com/office/drawing/2014/main" id="{4B525777-C494-DA0D-964C-DD7C1BEC928F}"/>
              </a:ext>
            </a:extLst>
          </p:cNvPr>
          <p:cNvSpPr txBox="1"/>
          <p:nvPr/>
        </p:nvSpPr>
        <p:spPr>
          <a:xfrm>
            <a:off x="3098800" y="1230660"/>
            <a:ext cx="1415772" cy="461665"/>
          </a:xfrm>
          <a:prstGeom prst="rect">
            <a:avLst/>
          </a:prstGeom>
          <a:noFill/>
        </p:spPr>
        <p:txBody>
          <a:bodyPr wrap="none" rtlCol="0">
            <a:spAutoFit/>
          </a:bodyPr>
          <a:lstStyle/>
          <a:p>
            <a:r>
              <a:rPr kumimoji="1" lang="ja-JP" altLang="en-US" sz="2400" b="1">
                <a:solidFill>
                  <a:srgbClr val="00B0F0"/>
                </a:solidFill>
                <a:latin typeface="Meiryo" panose="020B0604030504040204" pitchFamily="34" charset="-128"/>
                <a:ea typeface="Meiryo" panose="020B0604030504040204" pitchFamily="34" charset="-128"/>
                <a:cs typeface="Arial Black" panose="020B0604020202020204" pitchFamily="34" charset="0"/>
              </a:rPr>
              <a:t>ポイント</a:t>
            </a:r>
          </a:p>
        </p:txBody>
      </p:sp>
      <p:sp>
        <p:nvSpPr>
          <p:cNvPr id="7" name="正方形/長方形 6">
            <a:extLst>
              <a:ext uri="{FF2B5EF4-FFF2-40B4-BE49-F238E27FC236}">
                <a16:creationId xmlns:a16="http://schemas.microsoft.com/office/drawing/2014/main" id="{D81027CE-5889-ADC8-7601-931622722B48}"/>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06347D0-1AF9-1793-AD21-6AE9BD6CA9E3}"/>
              </a:ext>
            </a:extLst>
          </p:cNvPr>
          <p:cNvSpPr txBox="1"/>
          <p:nvPr/>
        </p:nvSpPr>
        <p:spPr>
          <a:xfrm>
            <a:off x="136673" y="149015"/>
            <a:ext cx="4265911"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２</a:t>
            </a:r>
            <a:r>
              <a:rPr kumimoji="1" lang="en-US" altLang="ja-JP" b="1" dirty="0">
                <a:solidFill>
                  <a:srgbClr val="0070C0"/>
                </a:solidFill>
                <a:latin typeface="Meiryo" panose="020B0604030504040204" pitchFamily="34" charset="-128"/>
                <a:ea typeface="Meiryo" panose="020B0604030504040204" pitchFamily="34" charset="-128"/>
              </a:rPr>
              <a:t>. </a:t>
            </a:r>
            <a:r>
              <a:rPr kumimoji="1" lang="ja-JP" altLang="en-US" b="1">
                <a:solidFill>
                  <a:srgbClr val="0070C0"/>
                </a:solidFill>
                <a:latin typeface="Meiryo" panose="020B0604030504040204" pitchFamily="34" charset="-128"/>
                <a:ea typeface="Meiryo" panose="020B0604030504040204" pitchFamily="34" charset="-128"/>
              </a:rPr>
              <a:t>無料のはずのオンラインゲームで</a:t>
            </a:r>
            <a:r>
              <a:rPr kumimoji="1" lang="en-US" altLang="ja-JP" b="1" dirty="0">
                <a:solidFill>
                  <a:srgbClr val="0070C0"/>
                </a:solidFill>
                <a:latin typeface="Meiryo" panose="020B0604030504040204" pitchFamily="34" charset="-128"/>
                <a:ea typeface="Meiryo" panose="020B0604030504040204" pitchFamily="34" charset="-128"/>
              </a:rPr>
              <a:t>…</a:t>
            </a:r>
            <a:endParaRPr kumimoji="1" lang="ja-JP" altLang="en-US" b="1">
              <a:solidFill>
                <a:srgbClr val="0070C0"/>
              </a:solidFill>
              <a:latin typeface="Meiryo" panose="020B0604030504040204" pitchFamily="34" charset="-128"/>
              <a:ea typeface="Meiryo" panose="020B0604030504040204" pitchFamily="34" charset="-128"/>
            </a:endParaRPr>
          </a:p>
        </p:txBody>
      </p:sp>
      <p:pic>
        <p:nvPicPr>
          <p:cNvPr id="6" name="図 5" descr="ゲームのキャラクター&#10;&#10;中程度の精度で自動的に生成された説明">
            <a:extLst>
              <a:ext uri="{FF2B5EF4-FFF2-40B4-BE49-F238E27FC236}">
                <a16:creationId xmlns:a16="http://schemas.microsoft.com/office/drawing/2014/main" id="{D6AF8A9C-F6B7-7C3F-1DF5-65E9984BC7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161" y="1794075"/>
            <a:ext cx="2712334" cy="4520557"/>
          </a:xfrm>
          <a:prstGeom prst="rect">
            <a:avLst/>
          </a:prstGeom>
        </p:spPr>
      </p:pic>
    </p:spTree>
    <p:extLst>
      <p:ext uri="{BB962C8B-B14F-4D97-AF65-F5344CB8AC3E}">
        <p14:creationId xmlns:p14="http://schemas.microsoft.com/office/powerpoint/2010/main" val="396526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4265911"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２</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無料のはずのオンラインゲームで</a:t>
            </a:r>
            <a:r>
              <a:rPr lang="en-US" altLang="ja-JP" b="1" dirty="0">
                <a:solidFill>
                  <a:srgbClr val="0070C0"/>
                </a:solidFill>
                <a:latin typeface="Meiryo" panose="020B0604030504040204" pitchFamily="34" charset="-128"/>
                <a:ea typeface="Meiryo" panose="020B0604030504040204" pitchFamily="34" charset="-128"/>
              </a:rPr>
              <a:t>…</a:t>
            </a:r>
            <a:endParaRPr lang="ja-JP" altLang="en-US" b="1">
              <a:solidFill>
                <a:srgbClr val="0070C0"/>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30B7B60D-955A-F482-30EB-EA343585E7ED}"/>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8216981"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ゲームが先に進まないときは誰にも相談せず課金した方が良い。</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第１問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36BFE79C-1802-A0EC-0C93-FE3779954AC0}"/>
              </a:ext>
            </a:extLst>
          </p:cNvPr>
          <p:cNvGrpSpPr/>
          <p:nvPr/>
        </p:nvGrpSpPr>
        <p:grpSpPr>
          <a:xfrm>
            <a:off x="6394611" y="2861460"/>
            <a:ext cx="3670623" cy="3314700"/>
            <a:chOff x="6394611" y="2861460"/>
            <a:chExt cx="3670623" cy="3314700"/>
          </a:xfrm>
        </p:grpSpPr>
        <p:sp>
          <p:nvSpPr>
            <p:cNvPr id="21" name="角丸四角形 20">
              <a:extLst>
                <a:ext uri="{FF2B5EF4-FFF2-40B4-BE49-F238E27FC236}">
                  <a16:creationId xmlns:a16="http://schemas.microsoft.com/office/drawing/2014/main" id="{C2850AE5-5BD1-242D-36FD-E43DFCA10A4F}"/>
                </a:ext>
              </a:extLst>
            </p:cNvPr>
            <p:cNvSpPr/>
            <p:nvPr/>
          </p:nvSpPr>
          <p:spPr>
            <a:xfrm>
              <a:off x="6394611"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a:extLst>
                <a:ext uri="{FF2B5EF4-FFF2-40B4-BE49-F238E27FC236}">
                  <a16:creationId xmlns:a16="http://schemas.microsoft.com/office/drawing/2014/main" id="{B40A67F3-0D28-737A-593C-0E3C6D1969D0}"/>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2786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4265911"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２</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無料のはずのオンラインゲームで</a:t>
            </a:r>
            <a:r>
              <a:rPr lang="en-US" altLang="ja-JP" b="1" dirty="0">
                <a:solidFill>
                  <a:srgbClr val="0070C0"/>
                </a:solidFill>
                <a:latin typeface="Meiryo" panose="020B0604030504040204" pitchFamily="34" charset="-128"/>
                <a:ea typeface="Meiryo" panose="020B0604030504040204" pitchFamily="34" charset="-128"/>
              </a:rPr>
              <a:t>…</a:t>
            </a:r>
            <a:endParaRPr lang="ja-JP" altLang="en-US" b="1">
              <a:solidFill>
                <a:srgbClr val="0070C0"/>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30B7B60D-955A-F482-30EB-EA343585E7ED}"/>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8" y="1546205"/>
            <a:ext cx="8424760"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ゲームの中のアイテムを買うために現実のお金が使われることはないので、好きなだけ買っても良い。</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第２問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36BFE79C-1802-A0EC-0C93-FE3779954AC0}"/>
              </a:ext>
            </a:extLst>
          </p:cNvPr>
          <p:cNvGrpSpPr/>
          <p:nvPr/>
        </p:nvGrpSpPr>
        <p:grpSpPr>
          <a:xfrm>
            <a:off x="6394611" y="2861460"/>
            <a:ext cx="3670623" cy="3314700"/>
            <a:chOff x="6394611" y="2861460"/>
            <a:chExt cx="3670623" cy="3314700"/>
          </a:xfrm>
        </p:grpSpPr>
        <p:sp>
          <p:nvSpPr>
            <p:cNvPr id="21" name="角丸四角形 20">
              <a:extLst>
                <a:ext uri="{FF2B5EF4-FFF2-40B4-BE49-F238E27FC236}">
                  <a16:creationId xmlns:a16="http://schemas.microsoft.com/office/drawing/2014/main" id="{C2850AE5-5BD1-242D-36FD-E43DFCA10A4F}"/>
                </a:ext>
              </a:extLst>
            </p:cNvPr>
            <p:cNvSpPr/>
            <p:nvPr/>
          </p:nvSpPr>
          <p:spPr>
            <a:xfrm>
              <a:off x="6394611"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a:extLst>
                <a:ext uri="{FF2B5EF4-FFF2-40B4-BE49-F238E27FC236}">
                  <a16:creationId xmlns:a16="http://schemas.microsoft.com/office/drawing/2014/main" id="{B40A67F3-0D28-737A-593C-0E3C6D1969D0}"/>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667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コンピューターのスクリーンショット&#10;&#10;中程度の精度で自動的に生成された説明">
            <a:extLst>
              <a:ext uri="{FF2B5EF4-FFF2-40B4-BE49-F238E27FC236}">
                <a16:creationId xmlns:a16="http://schemas.microsoft.com/office/drawing/2014/main" id="{4CBB8AC6-A3E9-82E3-5B22-7FE1911D20C8}"/>
              </a:ext>
            </a:extLst>
          </p:cNvPr>
          <p:cNvPicPr>
            <a:picLocks noChangeAspect="1"/>
          </p:cNvPicPr>
          <p:nvPr/>
        </p:nvPicPr>
        <p:blipFill>
          <a:blip r:embed="rId2"/>
          <a:stretch>
            <a:fillRect/>
          </a:stretch>
        </p:blipFill>
        <p:spPr>
          <a:xfrm>
            <a:off x="0" y="0"/>
            <a:ext cx="12192000" cy="6858000"/>
          </a:xfrm>
          <a:prstGeom prst="rect">
            <a:avLst/>
          </a:prstGeom>
        </p:spPr>
      </p:pic>
      <p:sp>
        <p:nvSpPr>
          <p:cNvPr id="2" name="テキスト ボックス 1">
            <a:extLst>
              <a:ext uri="{FF2B5EF4-FFF2-40B4-BE49-F238E27FC236}">
                <a16:creationId xmlns:a16="http://schemas.microsoft.com/office/drawing/2014/main" id="{62F5B63F-C2AD-B865-436A-A5B1798ADC54}"/>
              </a:ext>
            </a:extLst>
          </p:cNvPr>
          <p:cNvSpPr txBox="1"/>
          <p:nvPr/>
        </p:nvSpPr>
        <p:spPr>
          <a:xfrm>
            <a:off x="1885915" y="3136612"/>
            <a:ext cx="8674169" cy="584775"/>
          </a:xfrm>
          <a:prstGeom prst="rect">
            <a:avLst/>
          </a:prstGeom>
          <a:noFill/>
        </p:spPr>
        <p:txBody>
          <a:bodyPr wrap="none" rtlCol="0">
            <a:spAutoFit/>
          </a:bodyPr>
          <a:lstStyle/>
          <a:p>
            <a:r>
              <a:rPr kumimoji="1" lang="ja-JP" altLang="en-US" sz="3200" b="1">
                <a:solidFill>
                  <a:srgbClr val="0070C0"/>
                </a:solidFill>
                <a:latin typeface="Meiryo" panose="020B0604030504040204" pitchFamily="34" charset="-128"/>
                <a:ea typeface="Meiryo" panose="020B0604030504040204" pitchFamily="34" charset="-128"/>
              </a:rPr>
              <a:t>１</a:t>
            </a:r>
            <a:r>
              <a:rPr kumimoji="1" lang="en-US" altLang="ja-JP" sz="3200" b="1" dirty="0">
                <a:solidFill>
                  <a:srgbClr val="0070C0"/>
                </a:solidFill>
                <a:latin typeface="Meiryo" panose="020B0604030504040204" pitchFamily="34" charset="-128"/>
                <a:ea typeface="Meiryo" panose="020B0604030504040204" pitchFamily="34" charset="-128"/>
              </a:rPr>
              <a:t>. </a:t>
            </a:r>
            <a:r>
              <a:rPr kumimoji="1" lang="ja-JP" altLang="en-US" sz="3200" b="1">
                <a:solidFill>
                  <a:srgbClr val="0070C0"/>
                </a:solidFill>
                <a:latin typeface="Meiryo" panose="020B0604030504040204" pitchFamily="34" charset="-128"/>
                <a:ea typeface="Meiryo" panose="020B0604030504040204" pitchFamily="34" charset="-128"/>
              </a:rPr>
              <a:t>いきなり大金を請求する画面が出てきた！</a:t>
            </a:r>
          </a:p>
        </p:txBody>
      </p:sp>
    </p:spTree>
    <p:extLst>
      <p:ext uri="{BB962C8B-B14F-4D97-AF65-F5344CB8AC3E}">
        <p14:creationId xmlns:p14="http://schemas.microsoft.com/office/powerpoint/2010/main" val="1444535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4265911"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２</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無料のはずのオンラインゲームで</a:t>
            </a:r>
            <a:r>
              <a:rPr lang="en-US" altLang="ja-JP" b="1" dirty="0">
                <a:solidFill>
                  <a:srgbClr val="0070C0"/>
                </a:solidFill>
                <a:latin typeface="Meiryo" panose="020B0604030504040204" pitchFamily="34" charset="-128"/>
                <a:ea typeface="Meiryo" panose="020B0604030504040204" pitchFamily="34" charset="-128"/>
              </a:rPr>
              <a:t>…</a:t>
            </a:r>
            <a:endParaRPr lang="ja-JP" altLang="en-US" b="1">
              <a:solidFill>
                <a:srgbClr val="0070C0"/>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8216981"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ゲームをするときはおうちの人としっかりルールを決めてから遊ぶようにすると良い。</a:t>
            </a:r>
            <a:endParaRPr kumimoji="1" lang="ja-JP" altLang="en-US" sz="2800" b="1">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第３問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280571F-0707-4FB5-C20E-4599770F2C90}"/>
              </a:ext>
            </a:extLst>
          </p:cNvPr>
          <p:cNvGrpSpPr/>
          <p:nvPr/>
        </p:nvGrpSpPr>
        <p:grpSpPr>
          <a:xfrm>
            <a:off x="2425377" y="2861460"/>
            <a:ext cx="3670623" cy="3314700"/>
            <a:chOff x="2438400" y="2861460"/>
            <a:chExt cx="3670623" cy="3314700"/>
          </a:xfrm>
        </p:grpSpPr>
        <p:sp>
          <p:nvSpPr>
            <p:cNvPr id="25" name="角丸四角形 24">
              <a:extLst>
                <a:ext uri="{FF2B5EF4-FFF2-40B4-BE49-F238E27FC236}">
                  <a16:creationId xmlns:a16="http://schemas.microsoft.com/office/drawing/2014/main" id="{2DD1FFEF-E7BB-46BD-1BB2-1BE2A96A6BA9}"/>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B521E7A6-FCE0-0E4A-63A8-31D2E5C6E333}"/>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5798139D-0000-6467-F93C-7445C741E354}"/>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188304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4265911"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２</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無料のはずのオンラインゲームで</a:t>
            </a:r>
            <a:r>
              <a:rPr lang="en-US" altLang="ja-JP" b="1" dirty="0">
                <a:solidFill>
                  <a:srgbClr val="0070C0"/>
                </a:solidFill>
                <a:latin typeface="Meiryo" panose="020B0604030504040204" pitchFamily="34" charset="-128"/>
                <a:ea typeface="Meiryo" panose="020B0604030504040204" pitchFamily="34" charset="-128"/>
              </a:rPr>
              <a:t>…</a:t>
            </a:r>
            <a:endParaRPr lang="ja-JP" altLang="en-US" b="1">
              <a:solidFill>
                <a:srgbClr val="0070C0"/>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8216981"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困った時に電話する消費者ホットラインの番号は１８８だ。</a:t>
            </a:r>
            <a:endParaRPr kumimoji="1" lang="ja-JP" altLang="en-US" sz="2800" b="1">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第４問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280571F-0707-4FB5-C20E-4599770F2C90}"/>
              </a:ext>
            </a:extLst>
          </p:cNvPr>
          <p:cNvGrpSpPr/>
          <p:nvPr/>
        </p:nvGrpSpPr>
        <p:grpSpPr>
          <a:xfrm>
            <a:off x="2425377" y="2861460"/>
            <a:ext cx="3670623" cy="3314700"/>
            <a:chOff x="2438400" y="2861460"/>
            <a:chExt cx="3670623" cy="3314700"/>
          </a:xfrm>
        </p:grpSpPr>
        <p:sp>
          <p:nvSpPr>
            <p:cNvPr id="25" name="角丸四角形 24">
              <a:extLst>
                <a:ext uri="{FF2B5EF4-FFF2-40B4-BE49-F238E27FC236}">
                  <a16:creationId xmlns:a16="http://schemas.microsoft.com/office/drawing/2014/main" id="{2DD1FFEF-E7BB-46BD-1BB2-1BE2A96A6BA9}"/>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B521E7A6-FCE0-0E4A-63A8-31D2E5C6E333}"/>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5798139D-0000-6467-F93C-7445C741E354}"/>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77173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コンピューターのスクリーンショット&#10;&#10;中程度の精度で自動的に生成された説明">
            <a:extLst>
              <a:ext uri="{FF2B5EF4-FFF2-40B4-BE49-F238E27FC236}">
                <a16:creationId xmlns:a16="http://schemas.microsoft.com/office/drawing/2014/main" id="{4CBB8AC6-A3E9-82E3-5B22-7FE1911D20C8}"/>
              </a:ext>
            </a:extLst>
          </p:cNvPr>
          <p:cNvPicPr>
            <a:picLocks noChangeAspect="1"/>
          </p:cNvPicPr>
          <p:nvPr/>
        </p:nvPicPr>
        <p:blipFill>
          <a:blip r:embed="rId2"/>
          <a:stretch>
            <a:fillRect/>
          </a:stretch>
        </p:blipFill>
        <p:spPr>
          <a:xfrm>
            <a:off x="0" y="0"/>
            <a:ext cx="12192000" cy="6858000"/>
          </a:xfrm>
          <a:prstGeom prst="rect">
            <a:avLst/>
          </a:prstGeom>
        </p:spPr>
      </p:pic>
      <p:sp>
        <p:nvSpPr>
          <p:cNvPr id="2" name="テキスト ボックス 1">
            <a:extLst>
              <a:ext uri="{FF2B5EF4-FFF2-40B4-BE49-F238E27FC236}">
                <a16:creationId xmlns:a16="http://schemas.microsoft.com/office/drawing/2014/main" id="{62F5B63F-C2AD-B865-436A-A5B1798ADC54}"/>
              </a:ext>
            </a:extLst>
          </p:cNvPr>
          <p:cNvSpPr txBox="1"/>
          <p:nvPr/>
        </p:nvSpPr>
        <p:spPr>
          <a:xfrm>
            <a:off x="3401993" y="3136612"/>
            <a:ext cx="5388013" cy="584775"/>
          </a:xfrm>
          <a:prstGeom prst="rect">
            <a:avLst/>
          </a:prstGeom>
          <a:noFill/>
        </p:spPr>
        <p:txBody>
          <a:bodyPr wrap="none" rtlCol="0">
            <a:spAutoFit/>
          </a:bodyPr>
          <a:lstStyle/>
          <a:p>
            <a:r>
              <a:rPr kumimoji="1" lang="ja-JP" altLang="en-US" sz="3200" b="1">
                <a:solidFill>
                  <a:srgbClr val="0070C0"/>
                </a:solidFill>
                <a:latin typeface="Meiryo" panose="020B0604030504040204" pitchFamily="34" charset="-128"/>
                <a:ea typeface="Meiryo" panose="020B0604030504040204" pitchFamily="34" charset="-128"/>
              </a:rPr>
              <a:t>３</a:t>
            </a:r>
            <a:r>
              <a:rPr kumimoji="1" lang="en-US" altLang="ja-JP" sz="3200" b="1" dirty="0">
                <a:solidFill>
                  <a:srgbClr val="0070C0"/>
                </a:solidFill>
                <a:latin typeface="Meiryo" panose="020B0604030504040204" pitchFamily="34" charset="-128"/>
                <a:ea typeface="Meiryo" panose="020B0604030504040204" pitchFamily="34" charset="-128"/>
              </a:rPr>
              <a:t>. </a:t>
            </a:r>
            <a:r>
              <a:rPr kumimoji="1" lang="ja-JP" altLang="en-US" sz="3200" b="1">
                <a:solidFill>
                  <a:srgbClr val="0070C0"/>
                </a:solidFill>
                <a:latin typeface="Meiryo" panose="020B0604030504040204" pitchFamily="34" charset="-128"/>
                <a:ea typeface="Meiryo" panose="020B0604030504040204" pitchFamily="34" charset="-128"/>
              </a:rPr>
              <a:t>応援合戦？ネット投げ銭</a:t>
            </a:r>
          </a:p>
        </p:txBody>
      </p:sp>
    </p:spTree>
    <p:extLst>
      <p:ext uri="{BB962C8B-B14F-4D97-AF65-F5344CB8AC3E}">
        <p14:creationId xmlns:p14="http://schemas.microsoft.com/office/powerpoint/2010/main" val="1124418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54C1A4D-1234-6D5A-2428-0C09F10CA3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1514" y="714778"/>
            <a:ext cx="7224438" cy="4063746"/>
          </a:xfrm>
          <a:prstGeom prst="rect">
            <a:avLst/>
          </a:prstGeom>
        </p:spPr>
      </p:pic>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2274070" y="4927540"/>
            <a:ext cx="7643859" cy="1220847"/>
          </a:xfrm>
          <a:prstGeom prst="rect">
            <a:avLst/>
          </a:prstGeom>
          <a:noFill/>
        </p:spPr>
        <p:txBody>
          <a:bodyPr wrap="square">
            <a:spAutoFit/>
          </a:bodyPr>
          <a:lstStyle/>
          <a:p>
            <a:pPr algn="ctr">
              <a:lnSpc>
                <a:spcPts val="444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ユウの大好きなアイドル、ヒロトが生配信中！</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44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たくさんのファンが</a:t>
            </a:r>
            <a:r>
              <a:rPr lang="ja-JP" altLang="en-US" sz="3200" b="1">
                <a:solidFill>
                  <a:schemeClr val="tx1">
                    <a:lumMod val="85000"/>
                    <a:lumOff val="15000"/>
                  </a:schemeClr>
                </a:solidFill>
                <a:latin typeface="Meiryo" panose="020B0604030504040204" pitchFamily="34" charset="-128"/>
                <a:ea typeface="Meiryo" panose="020B0604030504040204" pitchFamily="34" charset="-128"/>
              </a:rPr>
              <a:t>「投げ銭」</a:t>
            </a:r>
            <a:r>
              <a:rPr lang="ja-JP" altLang="en-US" sz="2400" b="1">
                <a:solidFill>
                  <a:schemeClr val="tx1">
                    <a:lumMod val="85000"/>
                    <a:lumOff val="15000"/>
                  </a:schemeClr>
                </a:solidFill>
                <a:latin typeface="Meiryo" panose="020B0604030504040204" pitchFamily="34" charset="-128"/>
                <a:ea typeface="Meiryo" panose="020B0604030504040204" pitchFamily="34" charset="-128"/>
              </a:rPr>
              <a:t>をしているわ。</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p:txBody>
      </p:sp>
      <p:pic>
        <p:nvPicPr>
          <p:cNvPr id="6" name="図 5" descr="ロゴ が含まれている画像&#10;&#10;自動的に生成された説明">
            <a:extLst>
              <a:ext uri="{FF2B5EF4-FFF2-40B4-BE49-F238E27FC236}">
                <a16:creationId xmlns:a16="http://schemas.microsoft.com/office/drawing/2014/main" id="{2DEBEE52-52F7-B0A7-4A8A-BA063FD88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3111749"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３</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応援合戦？ネット投げ銭</a:t>
            </a:r>
          </a:p>
        </p:txBody>
      </p:sp>
    </p:spTree>
    <p:extLst>
      <p:ext uri="{BB962C8B-B14F-4D97-AF65-F5344CB8AC3E}">
        <p14:creationId xmlns:p14="http://schemas.microsoft.com/office/powerpoint/2010/main" val="2213700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EBD5C377-76BA-E32E-49A6-FCAB3EC521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1514" y="714778"/>
            <a:ext cx="7224438" cy="4063746"/>
          </a:xfrm>
          <a:prstGeom prst="rect">
            <a:avLst/>
          </a:prstGeom>
        </p:spPr>
      </p:pic>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2361514" y="4989061"/>
            <a:ext cx="8089130" cy="1154162"/>
          </a:xfrm>
          <a:prstGeom prst="rect">
            <a:avLst/>
          </a:prstGeom>
          <a:noFill/>
        </p:spPr>
        <p:txBody>
          <a:bodyPr wrap="square">
            <a:spAutoFit/>
          </a:bodyPr>
          <a:lstStyle/>
          <a:p>
            <a:pPr algn="ctr">
              <a:lnSpc>
                <a:spcPct val="15000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配信者に向けてお金を贈る「投げ銭」。</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ct val="15000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ヒロトからお礼を言われたユウも本当にうれしそう！</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p:txBody>
      </p:sp>
      <p:pic>
        <p:nvPicPr>
          <p:cNvPr id="6" name="図 5" descr="ロゴ が含まれている画像&#10;&#10;自動的に生成された説明">
            <a:extLst>
              <a:ext uri="{FF2B5EF4-FFF2-40B4-BE49-F238E27FC236}">
                <a16:creationId xmlns:a16="http://schemas.microsoft.com/office/drawing/2014/main" id="{2DEBEE52-52F7-B0A7-4A8A-BA063FD88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3111749"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３</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応援合戦？ネット投げ銭</a:t>
            </a:r>
          </a:p>
        </p:txBody>
      </p:sp>
      <p:pic>
        <p:nvPicPr>
          <p:cNvPr id="10" name="図 9" descr="ロゴ が含まれている画像&#10;&#10;自動的に生成された説明">
            <a:extLst>
              <a:ext uri="{FF2B5EF4-FFF2-40B4-BE49-F238E27FC236}">
                <a16:creationId xmlns:a16="http://schemas.microsoft.com/office/drawing/2014/main" id="{A7F89320-1099-CDA3-00C9-4D58A06CE4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64765" y="1081454"/>
            <a:ext cx="2668155" cy="3201786"/>
          </a:xfrm>
          <a:prstGeom prst="rect">
            <a:avLst/>
          </a:prstGeom>
        </p:spPr>
      </p:pic>
    </p:spTree>
    <p:extLst>
      <p:ext uri="{BB962C8B-B14F-4D97-AF65-F5344CB8AC3E}">
        <p14:creationId xmlns:p14="http://schemas.microsoft.com/office/powerpoint/2010/main" val="402183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68EA9913-96EE-18CE-6499-D6BDB59E9A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1514" y="714777"/>
            <a:ext cx="7224438" cy="4063747"/>
          </a:xfrm>
          <a:prstGeom prst="rect">
            <a:avLst/>
          </a:prstGeom>
        </p:spPr>
      </p:pic>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2170494" y="4931982"/>
            <a:ext cx="8089130" cy="947695"/>
          </a:xfrm>
          <a:prstGeom prst="rect">
            <a:avLst/>
          </a:prstGeom>
          <a:noFill/>
        </p:spPr>
        <p:txBody>
          <a:bodyPr wrap="square">
            <a:spAutoFit/>
          </a:bodyPr>
          <a:lstStyle/>
          <a:p>
            <a:pPr algn="ctr">
              <a:lnSpc>
                <a:spcPts val="336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他のファンに負けないように</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336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投げ銭の金額をどんどん高くしようとしているけど</a:t>
            </a:r>
            <a:r>
              <a:rPr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lang="ja-JP" altLang="en-US" sz="2400" b="1">
                <a:solidFill>
                  <a:schemeClr val="tx1">
                    <a:lumMod val="85000"/>
                    <a:lumOff val="15000"/>
                  </a:schemeClr>
                </a:solidFill>
                <a:latin typeface="Meiryo" panose="020B0604030504040204" pitchFamily="34" charset="-128"/>
                <a:ea typeface="Meiryo" panose="020B0604030504040204" pitchFamily="34" charset="-128"/>
              </a:rPr>
              <a:t>。</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3111749"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３</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応援合戦？ネット投げ銭</a:t>
            </a:r>
          </a:p>
        </p:txBody>
      </p:sp>
      <p:sp>
        <p:nvSpPr>
          <p:cNvPr id="3" name="テキスト ボックス 2">
            <a:extLst>
              <a:ext uri="{FF2B5EF4-FFF2-40B4-BE49-F238E27FC236}">
                <a16:creationId xmlns:a16="http://schemas.microsoft.com/office/drawing/2014/main" id="{C6950973-6445-06A4-5410-89D0E01D3ECD}"/>
              </a:ext>
            </a:extLst>
          </p:cNvPr>
          <p:cNvSpPr txBox="1"/>
          <p:nvPr/>
        </p:nvSpPr>
        <p:spPr>
          <a:xfrm>
            <a:off x="3466228" y="5963948"/>
            <a:ext cx="5497661" cy="523220"/>
          </a:xfrm>
          <a:prstGeom prst="rect">
            <a:avLst/>
          </a:prstGeom>
          <a:noFill/>
        </p:spPr>
        <p:txBody>
          <a:bodyPr wrap="square" rtlCol="0">
            <a:spAutoFit/>
          </a:bodyPr>
          <a:lstStyle/>
          <a:p>
            <a:r>
              <a:rPr lang="en-US" altLang="ja-JP" sz="2800" b="1" dirty="0">
                <a:solidFill>
                  <a:srgbClr val="FFFF00"/>
                </a:solidFill>
                <a:highlight>
                  <a:srgbClr val="FF0000"/>
                </a:highlight>
                <a:latin typeface="Meiryo" panose="020B0604030504040204" pitchFamily="34" charset="-128"/>
                <a:ea typeface="Meiryo" panose="020B0604030504040204" pitchFamily="34" charset="-128"/>
              </a:rPr>
              <a:t> </a:t>
            </a:r>
            <a:r>
              <a:rPr lang="ja-JP" altLang="en-US" sz="2800" b="1">
                <a:solidFill>
                  <a:srgbClr val="FFFF00"/>
                </a:solidFill>
                <a:highlight>
                  <a:srgbClr val="FF0000"/>
                </a:highlight>
                <a:latin typeface="Meiryo" panose="020B0604030504040204" pitchFamily="34" charset="-128"/>
                <a:ea typeface="Meiryo" panose="020B0604030504040204" pitchFamily="34" charset="-128"/>
              </a:rPr>
              <a:t>いったん冷静になって考えて！</a:t>
            </a:r>
            <a:endParaRPr lang="en-US" altLang="ja-JP" sz="2800" b="1" dirty="0">
              <a:solidFill>
                <a:srgbClr val="FFFF00"/>
              </a:solidFill>
              <a:highlight>
                <a:srgbClr val="FF0000"/>
              </a:highlight>
              <a:latin typeface="Meiryo" panose="020B0604030504040204" pitchFamily="34" charset="-128"/>
              <a:ea typeface="Meiryo" panose="020B0604030504040204" pitchFamily="34" charset="-128"/>
            </a:endParaRPr>
          </a:p>
        </p:txBody>
      </p:sp>
      <p:pic>
        <p:nvPicPr>
          <p:cNvPr id="7" name="図 6" descr="ロゴ が含まれている画像&#10;&#10;自動的に生成された説明">
            <a:extLst>
              <a:ext uri="{FF2B5EF4-FFF2-40B4-BE49-F238E27FC236}">
                <a16:creationId xmlns:a16="http://schemas.microsoft.com/office/drawing/2014/main" id="{12A8E1A5-8C2C-C07C-DFE2-BD96D30237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62" y="4001067"/>
            <a:ext cx="2378676" cy="2854411"/>
          </a:xfrm>
          <a:prstGeom prst="rect">
            <a:avLst/>
          </a:prstGeom>
        </p:spPr>
      </p:pic>
      <p:pic>
        <p:nvPicPr>
          <p:cNvPr id="14" name="図 13" descr="挿絵 が含まれている画像&#10;&#10;自動的に生成された説明">
            <a:extLst>
              <a:ext uri="{FF2B5EF4-FFF2-40B4-BE49-F238E27FC236}">
                <a16:creationId xmlns:a16="http://schemas.microsoft.com/office/drawing/2014/main" id="{AE48A8D6-DE79-A7FB-4045-1134EAA771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57749" y="1073035"/>
            <a:ext cx="2682188" cy="3218625"/>
          </a:xfrm>
          <a:prstGeom prst="rect">
            <a:avLst/>
          </a:prstGeom>
        </p:spPr>
      </p:pic>
    </p:spTree>
    <p:extLst>
      <p:ext uri="{BB962C8B-B14F-4D97-AF65-F5344CB8AC3E}">
        <p14:creationId xmlns:p14="http://schemas.microsoft.com/office/powerpoint/2010/main" val="106929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6CB220B-AD11-0C5A-BD63-D6ED541A187F}"/>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71335BD-333F-B4D2-2936-36A60F8025FC}"/>
              </a:ext>
            </a:extLst>
          </p:cNvPr>
          <p:cNvSpPr txBox="1"/>
          <p:nvPr/>
        </p:nvSpPr>
        <p:spPr>
          <a:xfrm>
            <a:off x="136673" y="149015"/>
            <a:ext cx="3111749"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３</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応援合戦？ネット投げ銭</a:t>
            </a:r>
          </a:p>
        </p:txBody>
      </p:sp>
      <p:pic>
        <p:nvPicPr>
          <p:cNvPr id="3" name="図 2" descr="テキスト が含まれている画像&#10;&#10;自動的に生成された説明">
            <a:extLst>
              <a:ext uri="{FF2B5EF4-FFF2-40B4-BE49-F238E27FC236}">
                <a16:creationId xmlns:a16="http://schemas.microsoft.com/office/drawing/2014/main" id="{EC4DCEF5-F8A6-4D46-7B86-A494BC3C71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1029" t="6542" r="5599" b="11589"/>
          <a:stretch/>
        </p:blipFill>
        <p:spPr>
          <a:xfrm>
            <a:off x="7418363" y="1311116"/>
            <a:ext cx="4496546" cy="3970060"/>
          </a:xfrm>
          <a:prstGeom prst="rect">
            <a:avLst/>
          </a:prstGeom>
        </p:spPr>
      </p:pic>
      <p:pic>
        <p:nvPicPr>
          <p:cNvPr id="4" name="図 3" descr="ロゴ が含まれている画像&#10;&#10;自動的に生成された説明">
            <a:extLst>
              <a:ext uri="{FF2B5EF4-FFF2-40B4-BE49-F238E27FC236}">
                <a16:creationId xmlns:a16="http://schemas.microsoft.com/office/drawing/2014/main" id="{B67D8CD0-27FA-AE3D-EA30-A8CC2969C2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7" name="テキスト ボックス 6">
            <a:extLst>
              <a:ext uri="{FF2B5EF4-FFF2-40B4-BE49-F238E27FC236}">
                <a16:creationId xmlns:a16="http://schemas.microsoft.com/office/drawing/2014/main" id="{90E9D75A-9F21-D825-4EF0-995D764B97D7}"/>
              </a:ext>
            </a:extLst>
          </p:cNvPr>
          <p:cNvSpPr txBox="1"/>
          <p:nvPr/>
        </p:nvSpPr>
        <p:spPr>
          <a:xfrm>
            <a:off x="2089519" y="1365665"/>
            <a:ext cx="5063909" cy="3854260"/>
          </a:xfrm>
          <a:prstGeom prst="rect">
            <a:avLst/>
          </a:prstGeom>
          <a:noFill/>
        </p:spPr>
        <p:txBody>
          <a:bodyPr wrap="square">
            <a:spAutoFit/>
          </a:bodyPr>
          <a:lstStyle/>
          <a:p>
            <a:pPr>
              <a:lnSpc>
                <a:spcPts val="3660"/>
              </a:lnSpc>
            </a:pPr>
            <a:r>
              <a:rPr lang="ja-JP" altLang="en-US" sz="2400">
                <a:latin typeface="Meiryo" panose="020B0604030504040204" pitchFamily="34" charset="-128"/>
                <a:ea typeface="Meiryo" panose="020B0604030504040204" pitchFamily="34" charset="-128"/>
              </a:rPr>
              <a:t>　ネット投げ銭は応援したい気持ちが強すぎて、つい高額になってしまうこともあるの。</a:t>
            </a:r>
            <a:endParaRPr lang="en-US" altLang="ja-JP" sz="2400" dirty="0">
              <a:latin typeface="Meiryo" panose="020B0604030504040204" pitchFamily="34" charset="-128"/>
              <a:ea typeface="Meiryo" panose="020B0604030504040204" pitchFamily="34" charset="-128"/>
            </a:endParaRPr>
          </a:p>
          <a:p>
            <a:pPr>
              <a:lnSpc>
                <a:spcPts val="3660"/>
              </a:lnSpc>
            </a:pPr>
            <a:r>
              <a:rPr lang="ja-JP" altLang="en-US" sz="2400">
                <a:latin typeface="Meiryo" panose="020B0604030504040204" pitchFamily="34" charset="-128"/>
                <a:ea typeface="Meiryo" panose="020B0604030504040204" pitchFamily="34" charset="-128"/>
              </a:rPr>
              <a:t>　どんどん投げ銭をしたくなるようなしかけやイベントがあっても、</a:t>
            </a:r>
            <a:r>
              <a:rPr lang="ja-JP" altLang="en-US" sz="2400" b="1">
                <a:latin typeface="Meiryo" panose="020B0604030504040204" pitchFamily="34" charset="-128"/>
                <a:ea typeface="Meiryo" panose="020B0604030504040204" pitchFamily="34" charset="-128"/>
              </a:rPr>
              <a:t>自分に合ったペースで応援すること</a:t>
            </a:r>
            <a:r>
              <a:rPr lang="ja-JP" altLang="en-US" sz="2400">
                <a:latin typeface="Meiryo" panose="020B0604030504040204" pitchFamily="34" charset="-128"/>
                <a:ea typeface="Meiryo" panose="020B0604030504040204" pitchFamily="34" charset="-128"/>
              </a:rPr>
              <a:t>が大切だよ。</a:t>
            </a:r>
            <a:endParaRPr lang="en-US" altLang="ja-JP" sz="2400" dirty="0">
              <a:latin typeface="Meiryo" panose="020B0604030504040204" pitchFamily="34" charset="-128"/>
              <a:ea typeface="Meiryo" panose="020B0604030504040204" pitchFamily="34" charset="-128"/>
            </a:endParaRPr>
          </a:p>
          <a:p>
            <a:pPr>
              <a:lnSpc>
                <a:spcPts val="3660"/>
              </a:lnSpc>
            </a:pPr>
            <a:r>
              <a:rPr lang="ja-JP" altLang="en-US" sz="2400">
                <a:latin typeface="Meiryo" panose="020B0604030504040204" pitchFamily="34" charset="-128"/>
                <a:ea typeface="Meiryo" panose="020B0604030504040204" pitchFamily="34" charset="-128"/>
              </a:rPr>
              <a:t>　次のポイントを覚えておこう！</a:t>
            </a:r>
          </a:p>
        </p:txBody>
      </p:sp>
    </p:spTree>
    <p:extLst>
      <p:ext uri="{BB962C8B-B14F-4D97-AF65-F5344CB8AC3E}">
        <p14:creationId xmlns:p14="http://schemas.microsoft.com/office/powerpoint/2010/main" val="241377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0EDE847A-2E60-E2CA-BE3E-5D44649CD7E2}"/>
              </a:ext>
            </a:extLst>
          </p:cNvPr>
          <p:cNvSpPr/>
          <p:nvPr/>
        </p:nvSpPr>
        <p:spPr>
          <a:xfrm>
            <a:off x="2766349" y="928547"/>
            <a:ext cx="8866208" cy="5254906"/>
          </a:xfrm>
          <a:prstGeom prst="roundRect">
            <a:avLst>
              <a:gd name="adj" fmla="val 6315"/>
            </a:avLst>
          </a:prstGeom>
          <a:solidFill>
            <a:schemeClr val="bg1"/>
          </a:solid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460"/>
              </a:lnSpc>
            </a:pPr>
            <a:endParaRPr kumimoji="1" lang="ja-JP" altLang="en-US" sz="2400"/>
          </a:p>
        </p:txBody>
      </p:sp>
      <p:sp>
        <p:nvSpPr>
          <p:cNvPr id="3" name="テキスト ボックス 2">
            <a:extLst>
              <a:ext uri="{FF2B5EF4-FFF2-40B4-BE49-F238E27FC236}">
                <a16:creationId xmlns:a16="http://schemas.microsoft.com/office/drawing/2014/main" id="{11F426E3-0589-75A6-E4AF-795BB289BD80}"/>
              </a:ext>
            </a:extLst>
          </p:cNvPr>
          <p:cNvSpPr txBox="1"/>
          <p:nvPr/>
        </p:nvSpPr>
        <p:spPr>
          <a:xfrm>
            <a:off x="3362028" y="1300853"/>
            <a:ext cx="7806996" cy="4256293"/>
          </a:xfrm>
          <a:prstGeom prst="rect">
            <a:avLst/>
          </a:prstGeom>
          <a:noFill/>
        </p:spPr>
        <p:txBody>
          <a:bodyPr wrap="square">
            <a:spAutoFit/>
          </a:bodyPr>
          <a:lstStyle/>
          <a:p>
            <a:pPr marL="457200" indent="-457200">
              <a:lnSpc>
                <a:spcPts val="3380"/>
              </a:lnSpc>
              <a:spcBef>
                <a:spcPts val="1800"/>
              </a:spcBef>
              <a:buFont typeface="+mj-ea"/>
              <a:buAutoNum type="circleNumDbPlain"/>
            </a:pPr>
            <a:endParaRPr lang="ja-JP" altLang="en-US" sz="2400">
              <a:latin typeface="Meiryo" panose="020B0604030504040204" pitchFamily="34" charset="-128"/>
              <a:ea typeface="Meiryo" panose="020B0604030504040204" pitchFamily="34" charset="-128"/>
            </a:endParaRPr>
          </a:p>
          <a:p>
            <a:pPr marL="457200" indent="-457200">
              <a:lnSpc>
                <a:spcPts val="33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ゲーム課金と同じで、ネット投げ銭も現実のお金を使っているよ。</a:t>
            </a:r>
          </a:p>
          <a:p>
            <a:pPr marL="457200" indent="-457200">
              <a:lnSpc>
                <a:spcPts val="33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投げ銭をする前に、必ずおうちの人と相談してルールを決めよう。</a:t>
            </a:r>
          </a:p>
          <a:p>
            <a:pPr marL="457200" indent="-457200">
              <a:lnSpc>
                <a:spcPts val="33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困ったときは、　　　　　　　　　　　　　　　　</a:t>
            </a:r>
            <a:r>
              <a:rPr lang="ja-JP" altLang="en-US" sz="2400" b="1">
                <a:solidFill>
                  <a:srgbClr val="FC7EA9"/>
                </a:solidFill>
                <a:latin typeface="Meiryo" panose="020B0604030504040204" pitchFamily="34" charset="-128"/>
                <a:ea typeface="Meiryo" panose="020B0604030504040204" pitchFamily="34" charset="-128"/>
              </a:rPr>
              <a:t>消費者ホットライン</a:t>
            </a:r>
            <a:r>
              <a:rPr lang="en-US" altLang="ja-JP" sz="2400" b="1" dirty="0">
                <a:solidFill>
                  <a:srgbClr val="FC7EA9"/>
                </a:solidFill>
                <a:latin typeface="Meiryo" panose="020B0604030504040204" pitchFamily="34" charset="-128"/>
                <a:ea typeface="Meiryo" panose="020B0604030504040204" pitchFamily="34" charset="-128"/>
              </a:rPr>
              <a:t> </a:t>
            </a:r>
            <a:r>
              <a:rPr lang="ja-JP" altLang="en-US" sz="2400" b="1">
                <a:solidFill>
                  <a:srgbClr val="FC7EA9"/>
                </a:solidFill>
                <a:latin typeface="Meiryo" panose="020B0604030504040204" pitchFamily="34" charset="-128"/>
                <a:ea typeface="Meiryo" panose="020B0604030504040204" pitchFamily="34" charset="-128"/>
              </a:rPr>
              <a:t>１８８ （いやや）</a:t>
            </a:r>
            <a:r>
              <a:rPr lang="ja-JP" altLang="en-US" sz="2400">
                <a:latin typeface="Meiryo" panose="020B0604030504040204" pitchFamily="34" charset="-128"/>
                <a:ea typeface="Meiryo" panose="020B0604030504040204" pitchFamily="34" charset="-128"/>
              </a:rPr>
              <a:t>に電話して相談しよう。</a:t>
            </a:r>
          </a:p>
        </p:txBody>
      </p:sp>
      <p:sp>
        <p:nvSpPr>
          <p:cNvPr id="5" name="テキスト ボックス 4">
            <a:extLst>
              <a:ext uri="{FF2B5EF4-FFF2-40B4-BE49-F238E27FC236}">
                <a16:creationId xmlns:a16="http://schemas.microsoft.com/office/drawing/2014/main" id="{4B525777-C494-DA0D-964C-DD7C1BEC928F}"/>
              </a:ext>
            </a:extLst>
          </p:cNvPr>
          <p:cNvSpPr txBox="1"/>
          <p:nvPr/>
        </p:nvSpPr>
        <p:spPr>
          <a:xfrm>
            <a:off x="3098800" y="1230660"/>
            <a:ext cx="1415772" cy="461665"/>
          </a:xfrm>
          <a:prstGeom prst="rect">
            <a:avLst/>
          </a:prstGeom>
          <a:noFill/>
        </p:spPr>
        <p:txBody>
          <a:bodyPr wrap="none" rtlCol="0">
            <a:spAutoFit/>
          </a:bodyPr>
          <a:lstStyle/>
          <a:p>
            <a:r>
              <a:rPr kumimoji="1" lang="ja-JP" altLang="en-US" sz="2400" b="1">
                <a:solidFill>
                  <a:srgbClr val="00B0F0"/>
                </a:solidFill>
                <a:latin typeface="Meiryo" panose="020B0604030504040204" pitchFamily="34" charset="-128"/>
                <a:ea typeface="Meiryo" panose="020B0604030504040204" pitchFamily="34" charset="-128"/>
                <a:cs typeface="Arial Black" panose="020B0604020202020204" pitchFamily="34" charset="0"/>
              </a:rPr>
              <a:t>ポイント</a:t>
            </a:r>
          </a:p>
        </p:txBody>
      </p:sp>
      <p:sp>
        <p:nvSpPr>
          <p:cNvPr id="7" name="正方形/長方形 6">
            <a:extLst>
              <a:ext uri="{FF2B5EF4-FFF2-40B4-BE49-F238E27FC236}">
                <a16:creationId xmlns:a16="http://schemas.microsoft.com/office/drawing/2014/main" id="{D81027CE-5889-ADC8-7601-931622722B48}"/>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06347D0-1AF9-1793-AD21-6AE9BD6CA9E3}"/>
              </a:ext>
            </a:extLst>
          </p:cNvPr>
          <p:cNvSpPr txBox="1"/>
          <p:nvPr/>
        </p:nvSpPr>
        <p:spPr>
          <a:xfrm>
            <a:off x="136673" y="149015"/>
            <a:ext cx="3111749"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３</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応援合戦？ネット投げ銭</a:t>
            </a:r>
          </a:p>
        </p:txBody>
      </p:sp>
      <p:pic>
        <p:nvPicPr>
          <p:cNvPr id="6" name="図 5" descr="ゲームのキャラクター&#10;&#10;中程度の精度で自動的に生成された説明">
            <a:extLst>
              <a:ext uri="{FF2B5EF4-FFF2-40B4-BE49-F238E27FC236}">
                <a16:creationId xmlns:a16="http://schemas.microsoft.com/office/drawing/2014/main" id="{D6AF8A9C-F6B7-7C3F-1DF5-65E9984BC7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161" y="1794075"/>
            <a:ext cx="2712334" cy="4520557"/>
          </a:xfrm>
          <a:prstGeom prst="rect">
            <a:avLst/>
          </a:prstGeom>
        </p:spPr>
      </p:pic>
    </p:spTree>
    <p:extLst>
      <p:ext uri="{BB962C8B-B14F-4D97-AF65-F5344CB8AC3E}">
        <p14:creationId xmlns:p14="http://schemas.microsoft.com/office/powerpoint/2010/main" val="1823024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3111749"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３</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応援合戦？ネット投げ銭</a:t>
            </a:r>
          </a:p>
        </p:txBody>
      </p:sp>
      <p:sp>
        <p:nvSpPr>
          <p:cNvPr id="9" name="テキスト ボックス 8">
            <a:extLst>
              <a:ext uri="{FF2B5EF4-FFF2-40B4-BE49-F238E27FC236}">
                <a16:creationId xmlns:a16="http://schemas.microsoft.com/office/drawing/2014/main" id="{30B7B60D-955A-F482-30EB-EA343585E7ED}"/>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8" y="1546205"/>
            <a:ext cx="7525446"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ネット投げ銭で現実のお金が使われることはないので、好きなだけ投げ銭をしても良い</a:t>
            </a:r>
            <a:r>
              <a:rPr lang="ja-JP" altLang="en-US" sz="2800" b="1">
                <a:solidFill>
                  <a:schemeClr val="tx1">
                    <a:lumMod val="85000"/>
                    <a:lumOff val="15000"/>
                  </a:schemeClr>
                </a:solidFill>
                <a:latin typeface="Meiryo" panose="020B0604030504040204" pitchFamily="34" charset="-128"/>
                <a:ea typeface="Meiryo" panose="020B0604030504040204" pitchFamily="34" charset="-128"/>
              </a:rPr>
              <a:t>。</a:t>
            </a:r>
            <a:endParaRPr lang="ja-JP" altLang="en-US" sz="2800" b="1">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第１問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36BFE79C-1802-A0EC-0C93-FE3779954AC0}"/>
              </a:ext>
            </a:extLst>
          </p:cNvPr>
          <p:cNvGrpSpPr/>
          <p:nvPr/>
        </p:nvGrpSpPr>
        <p:grpSpPr>
          <a:xfrm>
            <a:off x="6394611" y="2861460"/>
            <a:ext cx="3670623" cy="3314700"/>
            <a:chOff x="6394611" y="2861460"/>
            <a:chExt cx="3670623" cy="3314700"/>
          </a:xfrm>
        </p:grpSpPr>
        <p:sp>
          <p:nvSpPr>
            <p:cNvPr id="21" name="角丸四角形 20">
              <a:extLst>
                <a:ext uri="{FF2B5EF4-FFF2-40B4-BE49-F238E27FC236}">
                  <a16:creationId xmlns:a16="http://schemas.microsoft.com/office/drawing/2014/main" id="{C2850AE5-5BD1-242D-36FD-E43DFCA10A4F}"/>
                </a:ext>
              </a:extLst>
            </p:cNvPr>
            <p:cNvSpPr/>
            <p:nvPr/>
          </p:nvSpPr>
          <p:spPr>
            <a:xfrm>
              <a:off x="6394611"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a:extLst>
                <a:ext uri="{FF2B5EF4-FFF2-40B4-BE49-F238E27FC236}">
                  <a16:creationId xmlns:a16="http://schemas.microsoft.com/office/drawing/2014/main" id="{B40A67F3-0D28-737A-593C-0E3C6D1969D0}"/>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1229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3111749"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３</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応援合戦？ネット投げ銭</a:t>
            </a:r>
          </a:p>
        </p:txBody>
      </p:sp>
      <p:sp>
        <p:nvSpPr>
          <p:cNvPr id="9" name="テキスト ボックス 8">
            <a:extLst>
              <a:ext uri="{FF2B5EF4-FFF2-40B4-BE49-F238E27FC236}">
                <a16:creationId xmlns:a16="http://schemas.microsoft.com/office/drawing/2014/main" id="{30B7B60D-955A-F482-30EB-EA343585E7ED}"/>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8" y="1546205"/>
            <a:ext cx="7639856"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配信者から投げ銭をして欲しいと言われたら、すぐに投げ銭しなければならない。</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第２問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36BFE79C-1802-A0EC-0C93-FE3779954AC0}"/>
              </a:ext>
            </a:extLst>
          </p:cNvPr>
          <p:cNvGrpSpPr/>
          <p:nvPr/>
        </p:nvGrpSpPr>
        <p:grpSpPr>
          <a:xfrm>
            <a:off x="6394611" y="2861460"/>
            <a:ext cx="3670623" cy="3314700"/>
            <a:chOff x="6394611" y="2861460"/>
            <a:chExt cx="3670623" cy="3314700"/>
          </a:xfrm>
        </p:grpSpPr>
        <p:sp>
          <p:nvSpPr>
            <p:cNvPr id="21" name="角丸四角形 20">
              <a:extLst>
                <a:ext uri="{FF2B5EF4-FFF2-40B4-BE49-F238E27FC236}">
                  <a16:creationId xmlns:a16="http://schemas.microsoft.com/office/drawing/2014/main" id="{C2850AE5-5BD1-242D-36FD-E43DFCA10A4F}"/>
                </a:ext>
              </a:extLst>
            </p:cNvPr>
            <p:cNvSpPr/>
            <p:nvPr/>
          </p:nvSpPr>
          <p:spPr>
            <a:xfrm>
              <a:off x="6394611"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a:extLst>
                <a:ext uri="{FF2B5EF4-FFF2-40B4-BE49-F238E27FC236}">
                  <a16:creationId xmlns:a16="http://schemas.microsoft.com/office/drawing/2014/main" id="{B40A67F3-0D28-737A-593C-0E3C6D1969D0}"/>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2275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2615877" y="5315046"/>
            <a:ext cx="7224438" cy="947695"/>
          </a:xfrm>
          <a:prstGeom prst="rect">
            <a:avLst/>
          </a:prstGeom>
          <a:noFill/>
        </p:spPr>
        <p:txBody>
          <a:bodyPr wrap="square">
            <a:spAutoFit/>
          </a:bodyPr>
          <a:lstStyle/>
          <a:p>
            <a:pPr algn="ctr">
              <a:lnSpc>
                <a:spcPts val="338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ユウが応援しているアイドル、ヒロトの秘蔵映像を見ようとしてリンクボタンをクリックしたら</a:t>
            </a:r>
            <a:r>
              <a:rPr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lang="ja-JP" altLang="en-US" sz="2400" b="1">
                <a:solidFill>
                  <a:schemeClr val="tx1">
                    <a:lumMod val="85000"/>
                    <a:lumOff val="15000"/>
                  </a:schemeClr>
                </a:solidFill>
                <a:latin typeface="Meiryo" panose="020B0604030504040204" pitchFamily="34" charset="-128"/>
                <a:ea typeface="Meiryo" panose="020B0604030504040204" pitchFamily="34" charset="-128"/>
              </a:rPr>
              <a:t>。</a:t>
            </a:r>
          </a:p>
        </p:txBody>
      </p:sp>
      <p:pic>
        <p:nvPicPr>
          <p:cNvPr id="5" name="図 4">
            <a:extLst>
              <a:ext uri="{FF2B5EF4-FFF2-40B4-BE49-F238E27FC236}">
                <a16:creationId xmlns:a16="http://schemas.microsoft.com/office/drawing/2014/main" id="{A1DAD71A-3303-FE25-3F6D-D612414189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1514" y="908531"/>
            <a:ext cx="7224438" cy="4063746"/>
          </a:xfrm>
          <a:prstGeom prst="rect">
            <a:avLst/>
          </a:prstGeom>
        </p:spPr>
      </p:pic>
      <p:pic>
        <p:nvPicPr>
          <p:cNvPr id="6" name="図 5" descr="ロゴ が含まれている画像&#10;&#10;自動的に生成された説明">
            <a:extLst>
              <a:ext uri="{FF2B5EF4-FFF2-40B4-BE49-F238E27FC236}">
                <a16:creationId xmlns:a16="http://schemas.microsoft.com/office/drawing/2014/main" id="{2DEBEE52-52F7-B0A7-4A8A-BA063FD88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62" y="4003589"/>
            <a:ext cx="2378676" cy="2854411"/>
          </a:xfrm>
          <a:prstGeom prst="rect">
            <a:avLst/>
          </a:prstGeom>
        </p:spPr>
      </p:pic>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4958409"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１</a:t>
            </a:r>
            <a:r>
              <a:rPr kumimoji="1" lang="en-US" altLang="ja-JP" b="1" dirty="0">
                <a:solidFill>
                  <a:srgbClr val="0070C0"/>
                </a:solidFill>
                <a:latin typeface="Meiryo" panose="020B0604030504040204" pitchFamily="34" charset="-128"/>
                <a:ea typeface="Meiryo" panose="020B0604030504040204" pitchFamily="34" charset="-128"/>
              </a:rPr>
              <a:t>. </a:t>
            </a:r>
            <a:r>
              <a:rPr kumimoji="1" lang="ja-JP" altLang="en-US" b="1">
                <a:solidFill>
                  <a:srgbClr val="0070C0"/>
                </a:solidFill>
                <a:latin typeface="Meiryo" panose="020B0604030504040204" pitchFamily="34" charset="-128"/>
                <a:ea typeface="Meiryo" panose="020B0604030504040204" pitchFamily="34" charset="-128"/>
              </a:rPr>
              <a:t>いきなり大金を請求する画面が出てきた！</a:t>
            </a:r>
          </a:p>
        </p:txBody>
      </p:sp>
    </p:spTree>
    <p:extLst>
      <p:ext uri="{BB962C8B-B14F-4D97-AF65-F5344CB8AC3E}">
        <p14:creationId xmlns:p14="http://schemas.microsoft.com/office/powerpoint/2010/main" val="3603543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3111749"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３</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応援合戦？ネット投げ銭</a:t>
            </a:r>
          </a:p>
        </p:txBody>
      </p:sp>
      <p:sp>
        <p:nvSpPr>
          <p:cNvPr id="9" name="テキスト ボックス 8">
            <a:extLst>
              <a:ext uri="{FF2B5EF4-FFF2-40B4-BE49-F238E27FC236}">
                <a16:creationId xmlns:a16="http://schemas.microsoft.com/office/drawing/2014/main" id="{30B7B60D-955A-F482-30EB-EA343585E7ED}"/>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8" y="1546205"/>
            <a:ext cx="8424760"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配信者に自分のことを知ってもらうために投げ銭の金額はできるだけ高くするべきだ。</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第３問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36BFE79C-1802-A0EC-0C93-FE3779954AC0}"/>
              </a:ext>
            </a:extLst>
          </p:cNvPr>
          <p:cNvGrpSpPr/>
          <p:nvPr/>
        </p:nvGrpSpPr>
        <p:grpSpPr>
          <a:xfrm>
            <a:off x="6394611" y="2861460"/>
            <a:ext cx="3670623" cy="3314700"/>
            <a:chOff x="6394611" y="2861460"/>
            <a:chExt cx="3670623" cy="3314700"/>
          </a:xfrm>
        </p:grpSpPr>
        <p:sp>
          <p:nvSpPr>
            <p:cNvPr id="21" name="角丸四角形 20">
              <a:extLst>
                <a:ext uri="{FF2B5EF4-FFF2-40B4-BE49-F238E27FC236}">
                  <a16:creationId xmlns:a16="http://schemas.microsoft.com/office/drawing/2014/main" id="{C2850AE5-5BD1-242D-36FD-E43DFCA10A4F}"/>
                </a:ext>
              </a:extLst>
            </p:cNvPr>
            <p:cNvSpPr/>
            <p:nvPr/>
          </p:nvSpPr>
          <p:spPr>
            <a:xfrm>
              <a:off x="6394611"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a:extLst>
                <a:ext uri="{FF2B5EF4-FFF2-40B4-BE49-F238E27FC236}">
                  <a16:creationId xmlns:a16="http://schemas.microsoft.com/office/drawing/2014/main" id="{B40A67F3-0D28-737A-593C-0E3C6D1969D0}"/>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1232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3111749"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３</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応援合戦？ネット投げ銭</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8216981" cy="523220"/>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投げ銭をする前に、おうちの人に相談すると良い</a:t>
            </a:r>
            <a:r>
              <a:rPr lang="ja-JP" altLang="en-US" sz="2800" b="1">
                <a:solidFill>
                  <a:schemeClr val="tx1">
                    <a:lumMod val="85000"/>
                    <a:lumOff val="15000"/>
                  </a:schemeClr>
                </a:solidFill>
                <a:latin typeface="Meiryo" panose="020B0604030504040204" pitchFamily="34" charset="-128"/>
                <a:ea typeface="Meiryo" panose="020B0604030504040204" pitchFamily="34" charset="-128"/>
              </a:rPr>
              <a:t>。</a:t>
            </a:r>
            <a:endParaRPr lang="ja-JP" altLang="en-US" sz="2800" b="1">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第４問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280571F-0707-4FB5-C20E-4599770F2C90}"/>
              </a:ext>
            </a:extLst>
          </p:cNvPr>
          <p:cNvGrpSpPr/>
          <p:nvPr/>
        </p:nvGrpSpPr>
        <p:grpSpPr>
          <a:xfrm>
            <a:off x="2438400" y="2861460"/>
            <a:ext cx="3670623" cy="3314700"/>
            <a:chOff x="2438400" y="2861460"/>
            <a:chExt cx="3670623" cy="3314700"/>
          </a:xfrm>
        </p:grpSpPr>
        <p:sp>
          <p:nvSpPr>
            <p:cNvPr id="25" name="角丸四角形 24">
              <a:extLst>
                <a:ext uri="{FF2B5EF4-FFF2-40B4-BE49-F238E27FC236}">
                  <a16:creationId xmlns:a16="http://schemas.microsoft.com/office/drawing/2014/main" id="{2DD1FFEF-E7BB-46BD-1BB2-1BE2A96A6BA9}"/>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B521E7A6-FCE0-0E4A-63A8-31D2E5C6E333}"/>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5798139D-0000-6467-F93C-7445C741E354}"/>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190296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コンピューターのスクリーンショット&#10;&#10;中程度の精度で自動的に生成された説明">
            <a:extLst>
              <a:ext uri="{FF2B5EF4-FFF2-40B4-BE49-F238E27FC236}">
                <a16:creationId xmlns:a16="http://schemas.microsoft.com/office/drawing/2014/main" id="{4CBB8AC6-A3E9-82E3-5B22-7FE1911D20C8}"/>
              </a:ext>
            </a:extLst>
          </p:cNvPr>
          <p:cNvPicPr>
            <a:picLocks noChangeAspect="1"/>
          </p:cNvPicPr>
          <p:nvPr/>
        </p:nvPicPr>
        <p:blipFill>
          <a:blip r:embed="rId2"/>
          <a:stretch>
            <a:fillRect/>
          </a:stretch>
        </p:blipFill>
        <p:spPr>
          <a:xfrm>
            <a:off x="0" y="0"/>
            <a:ext cx="12192000" cy="6858000"/>
          </a:xfrm>
          <a:prstGeom prst="rect">
            <a:avLst/>
          </a:prstGeom>
        </p:spPr>
      </p:pic>
      <p:sp>
        <p:nvSpPr>
          <p:cNvPr id="2" name="テキスト ボックス 1">
            <a:extLst>
              <a:ext uri="{FF2B5EF4-FFF2-40B4-BE49-F238E27FC236}">
                <a16:creationId xmlns:a16="http://schemas.microsoft.com/office/drawing/2014/main" id="{62F5B63F-C2AD-B865-436A-A5B1798ADC54}"/>
              </a:ext>
            </a:extLst>
          </p:cNvPr>
          <p:cNvSpPr txBox="1"/>
          <p:nvPr/>
        </p:nvSpPr>
        <p:spPr>
          <a:xfrm>
            <a:off x="3401993" y="3136612"/>
            <a:ext cx="5388013" cy="584775"/>
          </a:xfrm>
          <a:prstGeom prst="rect">
            <a:avLst/>
          </a:prstGeom>
          <a:noFill/>
        </p:spPr>
        <p:txBody>
          <a:bodyPr wrap="none" rtlCol="0">
            <a:spAutoFit/>
          </a:bodyPr>
          <a:lstStyle/>
          <a:p>
            <a:r>
              <a:rPr kumimoji="1" lang="ja-JP" altLang="en-US" sz="3200" b="1">
                <a:solidFill>
                  <a:srgbClr val="0070C0"/>
                </a:solidFill>
                <a:latin typeface="Meiryo" panose="020B0604030504040204" pitchFamily="34" charset="-128"/>
                <a:ea typeface="Meiryo" panose="020B0604030504040204" pitchFamily="34" charset="-128"/>
              </a:rPr>
              <a:t>４</a:t>
            </a:r>
            <a:r>
              <a:rPr kumimoji="1" lang="en-US" altLang="ja-JP" sz="3200" b="1" dirty="0">
                <a:solidFill>
                  <a:srgbClr val="0070C0"/>
                </a:solidFill>
                <a:latin typeface="Meiryo" panose="020B0604030504040204" pitchFamily="34" charset="-128"/>
                <a:ea typeface="Meiryo" panose="020B0604030504040204" pitchFamily="34" charset="-128"/>
              </a:rPr>
              <a:t>. </a:t>
            </a:r>
            <a:r>
              <a:rPr kumimoji="1" lang="ja-JP" altLang="en-US" sz="3200" b="1">
                <a:solidFill>
                  <a:srgbClr val="0070C0"/>
                </a:solidFill>
                <a:latin typeface="Meiryo" panose="020B0604030504040204" pitchFamily="34" charset="-128"/>
                <a:ea typeface="Meiryo" panose="020B0604030504040204" pitchFamily="34" charset="-128"/>
              </a:rPr>
              <a:t>定期購入の契約トラブル</a:t>
            </a:r>
          </a:p>
        </p:txBody>
      </p:sp>
    </p:spTree>
    <p:extLst>
      <p:ext uri="{BB962C8B-B14F-4D97-AF65-F5344CB8AC3E}">
        <p14:creationId xmlns:p14="http://schemas.microsoft.com/office/powerpoint/2010/main" val="1358700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703FA3A-0B87-B2C1-F73E-D92294B4F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1514" y="822540"/>
            <a:ext cx="7224438" cy="4063746"/>
          </a:xfrm>
          <a:prstGeom prst="rect">
            <a:avLst/>
          </a:prstGeom>
        </p:spPr>
      </p:pic>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2361514" y="5143064"/>
            <a:ext cx="7643859" cy="1187505"/>
          </a:xfrm>
          <a:prstGeom prst="rect">
            <a:avLst/>
          </a:prstGeom>
          <a:noFill/>
        </p:spPr>
        <p:txBody>
          <a:bodyPr wrap="square">
            <a:spAutoFit/>
          </a:bodyPr>
          <a:lstStyle/>
          <a:p>
            <a:pPr algn="ctr">
              <a:lnSpc>
                <a:spcPts val="444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ネット通販で売っている「背が高くなるサプリ」。</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44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金額は</a:t>
            </a:r>
            <a:r>
              <a:rPr lang="en-US" altLang="ja-JP" sz="2400" b="1" dirty="0">
                <a:solidFill>
                  <a:schemeClr val="tx1">
                    <a:lumMod val="85000"/>
                    <a:lumOff val="15000"/>
                  </a:schemeClr>
                </a:solidFill>
                <a:latin typeface="Meiryo" panose="020B0604030504040204" pitchFamily="34" charset="-128"/>
                <a:ea typeface="Meiryo" panose="020B0604030504040204" pitchFamily="34" charset="-128"/>
              </a:rPr>
              <a:t> </a:t>
            </a:r>
            <a:r>
              <a:rPr lang="en-US" altLang="ja-JP" sz="2400" b="1" dirty="0">
                <a:solidFill>
                  <a:schemeClr val="tx1">
                    <a:lumMod val="85000"/>
                    <a:lumOff val="15000"/>
                  </a:schemeClr>
                </a:solidFill>
                <a:highlight>
                  <a:srgbClr val="000080"/>
                </a:highlight>
                <a:latin typeface="Meiryo" panose="020B0604030504040204" pitchFamily="34" charset="-128"/>
                <a:ea typeface="Meiryo" panose="020B0604030504040204" pitchFamily="34" charset="-128"/>
              </a:rPr>
              <a:t> </a:t>
            </a:r>
            <a:r>
              <a:rPr lang="ja-JP" altLang="en-US" sz="2400">
                <a:solidFill>
                  <a:schemeClr val="bg1"/>
                </a:solidFill>
                <a:highlight>
                  <a:srgbClr val="000080"/>
                </a:highlight>
                <a:latin typeface="Meiryo" panose="020B0604030504040204" pitchFamily="34" charset="-128"/>
                <a:ea typeface="Meiryo" panose="020B0604030504040204" pitchFamily="34" charset="-128"/>
              </a:rPr>
              <a:t>お試し価格</a:t>
            </a:r>
            <a:r>
              <a:rPr lang="en-US" altLang="ja-JP" sz="2400" dirty="0">
                <a:solidFill>
                  <a:schemeClr val="bg1"/>
                </a:solidFill>
                <a:highlight>
                  <a:srgbClr val="000080"/>
                </a:highlight>
                <a:latin typeface="Meiryo" panose="020B0604030504040204" pitchFamily="34" charset="-128"/>
                <a:ea typeface="Meiryo" panose="020B0604030504040204" pitchFamily="34" charset="-128"/>
              </a:rPr>
              <a:t> </a:t>
            </a:r>
            <a:r>
              <a:rPr lang="ja-JP" altLang="en-US" sz="2400" b="1">
                <a:solidFill>
                  <a:srgbClr val="FFFF00"/>
                </a:solidFill>
                <a:highlight>
                  <a:srgbClr val="000080"/>
                </a:highlight>
                <a:latin typeface="Meiryo" panose="020B0604030504040204" pitchFamily="34" charset="-128"/>
                <a:ea typeface="Meiryo" panose="020B0604030504040204" pitchFamily="34" charset="-128"/>
              </a:rPr>
              <a:t>初回</a:t>
            </a:r>
            <a:r>
              <a:rPr lang="en-US" altLang="ja-JP" sz="2800" b="1" dirty="0">
                <a:solidFill>
                  <a:srgbClr val="FFFF00"/>
                </a:solidFill>
                <a:highlight>
                  <a:srgbClr val="000080"/>
                </a:highlight>
                <a:latin typeface="Meiryo" panose="020B0604030504040204" pitchFamily="34" charset="-128"/>
                <a:ea typeface="Meiryo" panose="020B0604030504040204" pitchFamily="34" charset="-128"/>
              </a:rPr>
              <a:t>300</a:t>
            </a:r>
            <a:r>
              <a:rPr lang="ja-JP" altLang="en-US" sz="2400" b="1">
                <a:solidFill>
                  <a:srgbClr val="FFFF00"/>
                </a:solidFill>
                <a:highlight>
                  <a:srgbClr val="000080"/>
                </a:highlight>
                <a:latin typeface="Meiryo" panose="020B0604030504040204" pitchFamily="34" charset="-128"/>
                <a:ea typeface="Meiryo" panose="020B0604030504040204" pitchFamily="34" charset="-128"/>
              </a:rPr>
              <a:t>円</a:t>
            </a:r>
            <a:r>
              <a:rPr lang="en-US" altLang="ja-JP" sz="2800" b="1" dirty="0">
                <a:solidFill>
                  <a:srgbClr val="FFFF00"/>
                </a:solidFill>
                <a:highlight>
                  <a:srgbClr val="000080"/>
                </a:highlight>
                <a:latin typeface="Meiryo" panose="020B0604030504040204" pitchFamily="34" charset="-128"/>
                <a:ea typeface="Meiryo" panose="020B0604030504040204" pitchFamily="34" charset="-128"/>
              </a:rPr>
              <a:t> </a:t>
            </a:r>
            <a:r>
              <a:rPr lang="en-US" altLang="ja-JP" sz="2800" b="1" dirty="0">
                <a:solidFill>
                  <a:srgbClr val="FFFF00"/>
                </a:solidFill>
                <a:latin typeface="Meiryo" panose="020B0604030504040204" pitchFamily="34" charset="-128"/>
                <a:ea typeface="Meiryo" panose="020B0604030504040204" pitchFamily="34" charset="-128"/>
              </a:rPr>
              <a:t> </a:t>
            </a:r>
            <a:r>
              <a:rPr lang="ja-JP" altLang="en-US" sz="2400" b="1">
                <a:solidFill>
                  <a:schemeClr val="tx1">
                    <a:lumMod val="85000"/>
                    <a:lumOff val="15000"/>
                  </a:schemeClr>
                </a:solidFill>
                <a:latin typeface="Meiryo" panose="020B0604030504040204" pitchFamily="34" charset="-128"/>
                <a:ea typeface="Meiryo" panose="020B0604030504040204" pitchFamily="34" charset="-128"/>
              </a:rPr>
              <a:t>！</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p:txBody>
      </p:sp>
      <p:pic>
        <p:nvPicPr>
          <p:cNvPr id="6" name="図 5" descr="ロゴ が含まれている画像&#10;&#10;自動的に生成された説明">
            <a:extLst>
              <a:ext uri="{FF2B5EF4-FFF2-40B4-BE49-F238E27FC236}">
                <a16:creationId xmlns:a16="http://schemas.microsoft.com/office/drawing/2014/main" id="{2DEBEE52-52F7-B0A7-4A8A-BA063FD88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3111749" cy="369332"/>
          </a:xfrm>
          <a:prstGeom prst="rect">
            <a:avLst/>
          </a:prstGeom>
          <a:noFill/>
        </p:spPr>
        <p:txBody>
          <a:bodyPr wrap="none" rtlCol="0">
            <a:spAutoFit/>
          </a:bodyPr>
          <a:lstStyle/>
          <a:p>
            <a:r>
              <a:rPr kumimoji="1" lang="ja-JP" altLang="en-US" sz="1800" b="1">
                <a:solidFill>
                  <a:srgbClr val="0070C0"/>
                </a:solidFill>
                <a:latin typeface="Meiryo" panose="020B0604030504040204" pitchFamily="34" charset="-128"/>
                <a:ea typeface="Meiryo" panose="020B0604030504040204" pitchFamily="34" charset="-128"/>
              </a:rPr>
              <a:t>４</a:t>
            </a:r>
            <a:r>
              <a:rPr kumimoji="1" lang="en-US" altLang="ja-JP" sz="1800" b="1" dirty="0">
                <a:solidFill>
                  <a:srgbClr val="0070C0"/>
                </a:solidFill>
                <a:latin typeface="Meiryo" panose="020B0604030504040204" pitchFamily="34" charset="-128"/>
                <a:ea typeface="Meiryo" panose="020B0604030504040204" pitchFamily="34" charset="-128"/>
              </a:rPr>
              <a:t>. </a:t>
            </a:r>
            <a:r>
              <a:rPr kumimoji="1" lang="ja-JP" altLang="en-US" sz="1800" b="1">
                <a:solidFill>
                  <a:srgbClr val="0070C0"/>
                </a:solidFill>
                <a:latin typeface="Meiryo" panose="020B0604030504040204" pitchFamily="34" charset="-128"/>
                <a:ea typeface="Meiryo" panose="020B0604030504040204" pitchFamily="34" charset="-128"/>
              </a:rPr>
              <a:t>定期購入の契約トラブル</a:t>
            </a:r>
          </a:p>
        </p:txBody>
      </p:sp>
    </p:spTree>
    <p:extLst>
      <p:ext uri="{BB962C8B-B14F-4D97-AF65-F5344CB8AC3E}">
        <p14:creationId xmlns:p14="http://schemas.microsoft.com/office/powerpoint/2010/main" val="27057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図 8" descr="ロゴ&#10;&#10;低い精度で自動的に生成された説明">
            <a:extLst>
              <a:ext uri="{FF2B5EF4-FFF2-40B4-BE49-F238E27FC236}">
                <a16:creationId xmlns:a16="http://schemas.microsoft.com/office/drawing/2014/main" id="{4239B746-57FD-7E68-46EC-C02B7CD8AF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03588"/>
            <a:ext cx="2378676" cy="2854412"/>
          </a:xfrm>
          <a:prstGeom prst="rect">
            <a:avLst/>
          </a:prstGeom>
        </p:spPr>
      </p:pic>
      <p:pic>
        <p:nvPicPr>
          <p:cNvPr id="7" name="図 6">
            <a:extLst>
              <a:ext uri="{FF2B5EF4-FFF2-40B4-BE49-F238E27FC236}">
                <a16:creationId xmlns:a16="http://schemas.microsoft.com/office/drawing/2014/main" id="{94321FD4-A3DD-AD67-7901-159FAA4A37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4507" y="822538"/>
            <a:ext cx="7224438" cy="4063746"/>
          </a:xfrm>
          <a:prstGeom prst="rect">
            <a:avLst/>
          </a:prstGeom>
        </p:spPr>
      </p:pic>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2274070" y="5046078"/>
            <a:ext cx="7643859" cy="1172116"/>
          </a:xfrm>
          <a:prstGeom prst="rect">
            <a:avLst/>
          </a:prstGeom>
          <a:noFill/>
        </p:spPr>
        <p:txBody>
          <a:bodyPr wrap="square">
            <a:spAutoFit/>
          </a:bodyPr>
          <a:lstStyle/>
          <a:p>
            <a:pPr algn="ctr">
              <a:lnSpc>
                <a:spcPts val="444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おこづかいでも買えそうだからと</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44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タクマがママにないしょで買っちゃった！</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3111749" cy="369332"/>
          </a:xfrm>
          <a:prstGeom prst="rect">
            <a:avLst/>
          </a:prstGeom>
          <a:noFill/>
        </p:spPr>
        <p:txBody>
          <a:bodyPr wrap="none" rtlCol="0">
            <a:spAutoFit/>
          </a:bodyPr>
          <a:lstStyle/>
          <a:p>
            <a:r>
              <a:rPr kumimoji="1" lang="ja-JP" altLang="en-US" sz="1800" b="1">
                <a:solidFill>
                  <a:srgbClr val="0070C0"/>
                </a:solidFill>
                <a:latin typeface="Meiryo" panose="020B0604030504040204" pitchFamily="34" charset="-128"/>
                <a:ea typeface="Meiryo" panose="020B0604030504040204" pitchFamily="34" charset="-128"/>
              </a:rPr>
              <a:t>４</a:t>
            </a:r>
            <a:r>
              <a:rPr kumimoji="1" lang="en-US" altLang="ja-JP" sz="1800" b="1" dirty="0">
                <a:solidFill>
                  <a:srgbClr val="0070C0"/>
                </a:solidFill>
                <a:latin typeface="Meiryo" panose="020B0604030504040204" pitchFamily="34" charset="-128"/>
                <a:ea typeface="Meiryo" panose="020B0604030504040204" pitchFamily="34" charset="-128"/>
              </a:rPr>
              <a:t>. </a:t>
            </a:r>
            <a:r>
              <a:rPr kumimoji="1" lang="ja-JP" altLang="en-US" sz="1800" b="1">
                <a:solidFill>
                  <a:srgbClr val="0070C0"/>
                </a:solidFill>
                <a:latin typeface="Meiryo" panose="020B0604030504040204" pitchFamily="34" charset="-128"/>
                <a:ea typeface="Meiryo" panose="020B0604030504040204" pitchFamily="34" charset="-128"/>
              </a:rPr>
              <a:t>定期購入の契約トラブル</a:t>
            </a:r>
          </a:p>
        </p:txBody>
      </p:sp>
    </p:spTree>
    <p:extLst>
      <p:ext uri="{BB962C8B-B14F-4D97-AF65-F5344CB8AC3E}">
        <p14:creationId xmlns:p14="http://schemas.microsoft.com/office/powerpoint/2010/main" val="882832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2602295" y="5185305"/>
            <a:ext cx="8447439" cy="1097736"/>
          </a:xfrm>
          <a:prstGeom prst="rect">
            <a:avLst/>
          </a:prstGeom>
          <a:noFill/>
        </p:spPr>
        <p:txBody>
          <a:bodyPr wrap="square">
            <a:spAutoFit/>
          </a:bodyPr>
          <a:lstStyle/>
          <a:p>
            <a:pPr algn="ctr">
              <a:lnSpc>
                <a:spcPts val="404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でも２回目以降は毎月１万円払う必要がある</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040"/>
              </a:lnSpc>
            </a:pPr>
            <a:r>
              <a:rPr lang="en-US" altLang="ja-JP" sz="2800" b="1" dirty="0">
                <a:solidFill>
                  <a:srgbClr val="FFFF00"/>
                </a:solidFill>
                <a:highlight>
                  <a:srgbClr val="FF0000"/>
                </a:highlight>
                <a:latin typeface="Meiryo" panose="020B0604030504040204" pitchFamily="34" charset="-128"/>
                <a:ea typeface="Meiryo" panose="020B0604030504040204" pitchFamily="34" charset="-128"/>
              </a:rPr>
              <a:t> </a:t>
            </a:r>
            <a:r>
              <a:rPr lang="ja-JP" altLang="en-US" sz="2800" b="1">
                <a:solidFill>
                  <a:srgbClr val="FFFF00"/>
                </a:solidFill>
                <a:highlight>
                  <a:srgbClr val="FF0000"/>
                </a:highlight>
                <a:latin typeface="Meiryo" panose="020B0604030504040204" pitchFamily="34" charset="-128"/>
                <a:ea typeface="Meiryo" panose="020B0604030504040204" pitchFamily="34" charset="-128"/>
              </a:rPr>
              <a:t>定期購入</a:t>
            </a:r>
            <a:r>
              <a:rPr lang="en-US" altLang="ja-JP" sz="2800" b="1" dirty="0">
                <a:solidFill>
                  <a:srgbClr val="FFFF00"/>
                </a:solidFill>
                <a:highlight>
                  <a:srgbClr val="FF0000"/>
                </a:highlight>
                <a:latin typeface="Meiryo" panose="020B0604030504040204" pitchFamily="34" charset="-128"/>
                <a:ea typeface="Meiryo" panose="020B0604030504040204" pitchFamily="34" charset="-128"/>
              </a:rPr>
              <a:t> </a:t>
            </a:r>
            <a:r>
              <a:rPr lang="en-US" altLang="ja-JP" sz="2800" b="1" dirty="0">
                <a:solidFill>
                  <a:srgbClr val="FFFF00"/>
                </a:solidFill>
                <a:latin typeface="Meiryo" panose="020B0604030504040204" pitchFamily="34" charset="-128"/>
                <a:ea typeface="Meiryo" panose="020B0604030504040204" pitchFamily="34" charset="-128"/>
              </a:rPr>
              <a:t> </a:t>
            </a:r>
            <a:r>
              <a:rPr lang="ja-JP" altLang="en-US" sz="2400" b="1">
                <a:solidFill>
                  <a:schemeClr val="tx1">
                    <a:lumMod val="85000"/>
                    <a:lumOff val="15000"/>
                  </a:schemeClr>
                </a:solidFill>
                <a:latin typeface="Meiryo" panose="020B0604030504040204" pitchFamily="34" charset="-128"/>
                <a:ea typeface="Meiryo" panose="020B0604030504040204" pitchFamily="34" charset="-128"/>
              </a:rPr>
              <a:t>の商品ってことに気づいてなかったみたい！</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3111749" cy="369332"/>
          </a:xfrm>
          <a:prstGeom prst="rect">
            <a:avLst/>
          </a:prstGeom>
          <a:noFill/>
        </p:spPr>
        <p:txBody>
          <a:bodyPr wrap="none" rtlCol="0">
            <a:spAutoFit/>
          </a:bodyPr>
          <a:lstStyle/>
          <a:p>
            <a:r>
              <a:rPr kumimoji="1" lang="ja-JP" altLang="en-US" sz="1800" b="1">
                <a:solidFill>
                  <a:srgbClr val="0070C0"/>
                </a:solidFill>
                <a:latin typeface="Meiryo" panose="020B0604030504040204" pitchFamily="34" charset="-128"/>
                <a:ea typeface="Meiryo" panose="020B0604030504040204" pitchFamily="34" charset="-128"/>
              </a:rPr>
              <a:t>４</a:t>
            </a:r>
            <a:r>
              <a:rPr kumimoji="1" lang="en-US" altLang="ja-JP" sz="1800" b="1" dirty="0">
                <a:solidFill>
                  <a:srgbClr val="0070C0"/>
                </a:solidFill>
                <a:latin typeface="Meiryo" panose="020B0604030504040204" pitchFamily="34" charset="-128"/>
                <a:ea typeface="Meiryo" panose="020B0604030504040204" pitchFamily="34" charset="-128"/>
              </a:rPr>
              <a:t>. </a:t>
            </a:r>
            <a:r>
              <a:rPr kumimoji="1" lang="ja-JP" altLang="en-US" sz="1800" b="1">
                <a:solidFill>
                  <a:srgbClr val="0070C0"/>
                </a:solidFill>
                <a:latin typeface="Meiryo" panose="020B0604030504040204" pitchFamily="34" charset="-128"/>
                <a:ea typeface="Meiryo" panose="020B0604030504040204" pitchFamily="34" charset="-128"/>
              </a:rPr>
              <a:t>定期購入の契約トラブル</a:t>
            </a:r>
          </a:p>
        </p:txBody>
      </p:sp>
      <p:pic>
        <p:nvPicPr>
          <p:cNvPr id="4" name="図 3" descr="グラフィカル ユーザー インターフェイス&#10;&#10;低い精度で自動的に生成された説明">
            <a:extLst>
              <a:ext uri="{FF2B5EF4-FFF2-40B4-BE49-F238E27FC236}">
                <a16:creationId xmlns:a16="http://schemas.microsoft.com/office/drawing/2014/main" id="{7C2448B2-1D0C-3FFD-5A27-CFE336869E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56" b="6318"/>
          <a:stretch/>
        </p:blipFill>
        <p:spPr>
          <a:xfrm>
            <a:off x="2917823" y="701880"/>
            <a:ext cx="6365877" cy="4350708"/>
          </a:xfrm>
          <a:prstGeom prst="rect">
            <a:avLst/>
          </a:prstGeom>
        </p:spPr>
      </p:pic>
      <p:pic>
        <p:nvPicPr>
          <p:cNvPr id="6" name="図 5" descr="挿絵 が含まれている画像&#10;&#10;自動的に生成された説明">
            <a:extLst>
              <a:ext uri="{FF2B5EF4-FFF2-40B4-BE49-F238E27FC236}">
                <a16:creationId xmlns:a16="http://schemas.microsoft.com/office/drawing/2014/main" id="{AA691A63-4958-E90F-71FA-F923AB53B3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6000" y="1155909"/>
            <a:ext cx="2413734" cy="2896481"/>
          </a:xfrm>
          <a:prstGeom prst="rect">
            <a:avLst/>
          </a:prstGeom>
        </p:spPr>
      </p:pic>
      <p:sp>
        <p:nvSpPr>
          <p:cNvPr id="8" name="円/楕円 7">
            <a:extLst>
              <a:ext uri="{FF2B5EF4-FFF2-40B4-BE49-F238E27FC236}">
                <a16:creationId xmlns:a16="http://schemas.microsoft.com/office/drawing/2014/main" id="{E5BED6F1-B8DA-5C35-A58A-50AB65B4487A}"/>
              </a:ext>
            </a:extLst>
          </p:cNvPr>
          <p:cNvSpPr/>
          <p:nvPr/>
        </p:nvSpPr>
        <p:spPr>
          <a:xfrm>
            <a:off x="4351282" y="2532993"/>
            <a:ext cx="1020817" cy="32582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ロゴ&#10;&#10;自動的に生成された説明">
            <a:extLst>
              <a:ext uri="{FF2B5EF4-FFF2-40B4-BE49-F238E27FC236}">
                <a16:creationId xmlns:a16="http://schemas.microsoft.com/office/drawing/2014/main" id="{15DC5572-EFA6-5B49-804A-5859740C88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003587"/>
            <a:ext cx="2378677" cy="2854413"/>
          </a:xfrm>
          <a:prstGeom prst="rect">
            <a:avLst/>
          </a:prstGeom>
        </p:spPr>
      </p:pic>
    </p:spTree>
    <p:extLst>
      <p:ext uri="{BB962C8B-B14F-4D97-AF65-F5344CB8AC3E}">
        <p14:creationId xmlns:p14="http://schemas.microsoft.com/office/powerpoint/2010/main" val="176598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6CB220B-AD11-0C5A-BD63-D6ED541A187F}"/>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71335BD-333F-B4D2-2936-36A60F8025FC}"/>
              </a:ext>
            </a:extLst>
          </p:cNvPr>
          <p:cNvSpPr txBox="1"/>
          <p:nvPr/>
        </p:nvSpPr>
        <p:spPr>
          <a:xfrm>
            <a:off x="136673" y="149015"/>
            <a:ext cx="3111749" cy="369332"/>
          </a:xfrm>
          <a:prstGeom prst="rect">
            <a:avLst/>
          </a:prstGeom>
          <a:noFill/>
        </p:spPr>
        <p:txBody>
          <a:bodyPr wrap="none" rtlCol="0">
            <a:spAutoFit/>
          </a:bodyPr>
          <a:lstStyle/>
          <a:p>
            <a:r>
              <a:rPr kumimoji="1" lang="ja-JP" altLang="en-US" sz="1800" b="1">
                <a:solidFill>
                  <a:srgbClr val="0070C0"/>
                </a:solidFill>
                <a:latin typeface="Meiryo" panose="020B0604030504040204" pitchFamily="34" charset="-128"/>
                <a:ea typeface="Meiryo" panose="020B0604030504040204" pitchFamily="34" charset="-128"/>
              </a:rPr>
              <a:t>４</a:t>
            </a:r>
            <a:r>
              <a:rPr kumimoji="1" lang="en-US" altLang="ja-JP" sz="1800" b="1" dirty="0">
                <a:solidFill>
                  <a:srgbClr val="0070C0"/>
                </a:solidFill>
                <a:latin typeface="Meiryo" panose="020B0604030504040204" pitchFamily="34" charset="-128"/>
                <a:ea typeface="Meiryo" panose="020B0604030504040204" pitchFamily="34" charset="-128"/>
              </a:rPr>
              <a:t>. </a:t>
            </a:r>
            <a:r>
              <a:rPr kumimoji="1" lang="ja-JP" altLang="en-US" sz="1800" b="1">
                <a:solidFill>
                  <a:srgbClr val="0070C0"/>
                </a:solidFill>
                <a:latin typeface="Meiryo" panose="020B0604030504040204" pitchFamily="34" charset="-128"/>
                <a:ea typeface="Meiryo" panose="020B0604030504040204" pitchFamily="34" charset="-128"/>
              </a:rPr>
              <a:t>定期購入の契約トラブル</a:t>
            </a:r>
          </a:p>
        </p:txBody>
      </p:sp>
      <p:pic>
        <p:nvPicPr>
          <p:cNvPr id="4" name="図 3" descr="ロゴ が含まれている画像&#10;&#10;自動的に生成された説明">
            <a:extLst>
              <a:ext uri="{FF2B5EF4-FFF2-40B4-BE49-F238E27FC236}">
                <a16:creationId xmlns:a16="http://schemas.microsoft.com/office/drawing/2014/main" id="{B67D8CD0-27FA-AE3D-EA30-A8CC2969C2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7" name="テキスト ボックス 6">
            <a:extLst>
              <a:ext uri="{FF2B5EF4-FFF2-40B4-BE49-F238E27FC236}">
                <a16:creationId xmlns:a16="http://schemas.microsoft.com/office/drawing/2014/main" id="{90E9D75A-9F21-D825-4EF0-995D764B97D7}"/>
              </a:ext>
            </a:extLst>
          </p:cNvPr>
          <p:cNvSpPr txBox="1"/>
          <p:nvPr/>
        </p:nvSpPr>
        <p:spPr>
          <a:xfrm>
            <a:off x="1991811" y="987268"/>
            <a:ext cx="8972450" cy="1819729"/>
          </a:xfrm>
          <a:prstGeom prst="rect">
            <a:avLst/>
          </a:prstGeom>
          <a:noFill/>
        </p:spPr>
        <p:txBody>
          <a:bodyPr wrap="square">
            <a:spAutoFit/>
          </a:bodyPr>
          <a:lstStyle/>
          <a:p>
            <a:pPr>
              <a:lnSpc>
                <a:spcPts val="3360"/>
              </a:lnSpc>
            </a:pPr>
            <a:r>
              <a:rPr lang="ja-JP" altLang="en-US" sz="2400">
                <a:latin typeface="Meiryo" panose="020B0604030504040204" pitchFamily="34" charset="-128"/>
                <a:ea typeface="Meiryo" panose="020B0604030504040204" pitchFamily="34" charset="-128"/>
              </a:rPr>
              <a:t>　安い価格や</a:t>
            </a:r>
            <a:r>
              <a:rPr lang="en-US" altLang="ja-JP" sz="2400" dirty="0">
                <a:latin typeface="Meiryo" panose="020B0604030504040204" pitchFamily="34" charset="-128"/>
                <a:ea typeface="Meiryo" panose="020B0604030504040204" pitchFamily="34" charset="-128"/>
              </a:rPr>
              <a:t>『</a:t>
            </a:r>
            <a:r>
              <a:rPr lang="ja-JP" altLang="en-US" sz="2400">
                <a:latin typeface="Meiryo" panose="020B0604030504040204" pitchFamily="34" charset="-128"/>
                <a:ea typeface="Meiryo" panose="020B0604030504040204" pitchFamily="34" charset="-128"/>
              </a:rPr>
              <a:t>お試し</a:t>
            </a:r>
            <a:r>
              <a:rPr lang="en-US" altLang="ja-JP" sz="2400" dirty="0">
                <a:latin typeface="Meiryo" panose="020B0604030504040204" pitchFamily="34" charset="-128"/>
                <a:ea typeface="Meiryo" panose="020B0604030504040204" pitchFamily="34" charset="-128"/>
              </a:rPr>
              <a:t>』『</a:t>
            </a:r>
            <a:r>
              <a:rPr lang="ja-JP" altLang="en-US" sz="2400">
                <a:latin typeface="Meiryo" panose="020B0604030504040204" pitchFamily="34" charset="-128"/>
                <a:ea typeface="Meiryo" panose="020B0604030504040204" pitchFamily="34" charset="-128"/>
              </a:rPr>
              <a:t>初回限定</a:t>
            </a:r>
            <a:r>
              <a:rPr lang="en-US" altLang="ja-JP" sz="2400" dirty="0">
                <a:latin typeface="Meiryo" panose="020B0604030504040204" pitchFamily="34" charset="-128"/>
                <a:ea typeface="Meiryo" panose="020B0604030504040204" pitchFamily="34" charset="-128"/>
              </a:rPr>
              <a:t>』</a:t>
            </a:r>
            <a:r>
              <a:rPr lang="ja-JP" altLang="en-US" sz="2400">
                <a:latin typeface="Meiryo" panose="020B0604030504040204" pitchFamily="34" charset="-128"/>
                <a:ea typeface="Meiryo" panose="020B0604030504040204" pitchFamily="34" charset="-128"/>
              </a:rPr>
              <a:t>って言葉は魅力的だけど、実は高額な</a:t>
            </a:r>
            <a:r>
              <a:rPr lang="ja-JP" altLang="en-US" sz="2400" b="1">
                <a:latin typeface="Meiryo" panose="020B0604030504040204" pitchFamily="34" charset="-128"/>
                <a:ea typeface="Meiryo" panose="020B0604030504040204" pitchFamily="34" charset="-128"/>
              </a:rPr>
              <a:t>定期購入</a:t>
            </a:r>
            <a:r>
              <a:rPr lang="ja-JP" altLang="en-US" sz="2400">
                <a:latin typeface="Meiryo" panose="020B0604030504040204" pitchFamily="34" charset="-128"/>
                <a:ea typeface="Meiryo" panose="020B0604030504040204" pitchFamily="34" charset="-128"/>
              </a:rPr>
              <a:t>になっていることもあるの。</a:t>
            </a:r>
            <a:endParaRPr lang="en-US" altLang="ja-JP" sz="2400" dirty="0">
              <a:latin typeface="Meiryo" panose="020B0604030504040204" pitchFamily="34" charset="-128"/>
              <a:ea typeface="Meiryo" panose="020B0604030504040204" pitchFamily="34" charset="-128"/>
            </a:endParaRPr>
          </a:p>
          <a:p>
            <a:pPr>
              <a:lnSpc>
                <a:spcPts val="3360"/>
              </a:lnSpc>
            </a:pPr>
            <a:r>
              <a:rPr lang="ja-JP" altLang="en-US" sz="2400">
                <a:latin typeface="Meiryo" panose="020B0604030504040204" pitchFamily="34" charset="-128"/>
                <a:ea typeface="Meiryo" panose="020B0604030504040204" pitchFamily="34" charset="-128"/>
              </a:rPr>
              <a:t>　インターネットで買い物をするときは、注文ボタンを押す前に次のポイントを確認しよう！</a:t>
            </a:r>
          </a:p>
        </p:txBody>
      </p:sp>
      <p:pic>
        <p:nvPicPr>
          <p:cNvPr id="5" name="図 4" descr="ロゴ が含まれている画像&#10;&#10;自動的に生成された説明">
            <a:extLst>
              <a:ext uri="{FF2B5EF4-FFF2-40B4-BE49-F238E27FC236}">
                <a16:creationId xmlns:a16="http://schemas.microsoft.com/office/drawing/2014/main" id="{06BEED9E-8B12-A4FC-8279-B72A7D20F9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43981" y="2983714"/>
            <a:ext cx="4380149" cy="3261110"/>
          </a:xfrm>
          <a:prstGeom prst="rect">
            <a:avLst/>
          </a:prstGeom>
        </p:spPr>
      </p:pic>
      <p:pic>
        <p:nvPicPr>
          <p:cNvPr id="8" name="図 7" descr="アイコン&#10;&#10;自動的に生成された説明">
            <a:extLst>
              <a:ext uri="{FF2B5EF4-FFF2-40B4-BE49-F238E27FC236}">
                <a16:creationId xmlns:a16="http://schemas.microsoft.com/office/drawing/2014/main" id="{64E2FDE7-BF70-B073-5809-55E1DF4303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78036" y="2983714"/>
            <a:ext cx="4380149" cy="3261110"/>
          </a:xfrm>
          <a:prstGeom prst="rect">
            <a:avLst/>
          </a:prstGeom>
        </p:spPr>
      </p:pic>
      <p:sp>
        <p:nvSpPr>
          <p:cNvPr id="2" name="テキスト ボックス 1">
            <a:extLst>
              <a:ext uri="{FF2B5EF4-FFF2-40B4-BE49-F238E27FC236}">
                <a16:creationId xmlns:a16="http://schemas.microsoft.com/office/drawing/2014/main" id="{EC01DB9A-A8D3-5E2F-00F2-C6841CC41DBD}"/>
              </a:ext>
            </a:extLst>
          </p:cNvPr>
          <p:cNvSpPr txBox="1"/>
          <p:nvPr/>
        </p:nvSpPr>
        <p:spPr>
          <a:xfrm>
            <a:off x="8765629" y="856280"/>
            <a:ext cx="338554"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み</a:t>
            </a:r>
          </a:p>
        </p:txBody>
      </p:sp>
    </p:spTree>
    <p:extLst>
      <p:ext uri="{BB962C8B-B14F-4D97-AF65-F5344CB8AC3E}">
        <p14:creationId xmlns:p14="http://schemas.microsoft.com/office/powerpoint/2010/main" val="4195585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0EDE847A-2E60-E2CA-BE3E-5D44649CD7E2}"/>
              </a:ext>
            </a:extLst>
          </p:cNvPr>
          <p:cNvSpPr/>
          <p:nvPr/>
        </p:nvSpPr>
        <p:spPr>
          <a:xfrm>
            <a:off x="2766349" y="928547"/>
            <a:ext cx="8866208" cy="5254906"/>
          </a:xfrm>
          <a:prstGeom prst="roundRect">
            <a:avLst>
              <a:gd name="adj" fmla="val 6315"/>
            </a:avLst>
          </a:prstGeom>
          <a:solidFill>
            <a:schemeClr val="bg1"/>
          </a:solid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460"/>
              </a:lnSpc>
            </a:pPr>
            <a:endParaRPr kumimoji="1" lang="ja-JP" altLang="en-US" sz="2400"/>
          </a:p>
        </p:txBody>
      </p:sp>
      <p:sp>
        <p:nvSpPr>
          <p:cNvPr id="3" name="テキスト ボックス 2">
            <a:extLst>
              <a:ext uri="{FF2B5EF4-FFF2-40B4-BE49-F238E27FC236}">
                <a16:creationId xmlns:a16="http://schemas.microsoft.com/office/drawing/2014/main" id="{11F426E3-0589-75A6-E4AF-795BB289BD80}"/>
              </a:ext>
            </a:extLst>
          </p:cNvPr>
          <p:cNvSpPr txBox="1"/>
          <p:nvPr/>
        </p:nvSpPr>
        <p:spPr>
          <a:xfrm>
            <a:off x="3362028" y="2055110"/>
            <a:ext cx="7806996" cy="3531736"/>
          </a:xfrm>
          <a:prstGeom prst="rect">
            <a:avLst/>
          </a:prstGeom>
          <a:noFill/>
        </p:spPr>
        <p:txBody>
          <a:bodyPr wrap="square">
            <a:spAutoFit/>
          </a:bodyPr>
          <a:lstStyle/>
          <a:p>
            <a:pPr marL="457200" indent="-457200">
              <a:lnSpc>
                <a:spcPts val="35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「定期購入」が条件になってないかな？</a:t>
            </a:r>
          </a:p>
          <a:p>
            <a:pPr marL="457200" indent="-457200">
              <a:lnSpc>
                <a:spcPts val="35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解約や返品はできるかな？通信販売には、クーリング・オフ制度がないよ！</a:t>
            </a:r>
          </a:p>
          <a:p>
            <a:pPr marL="457200" indent="-457200">
              <a:lnSpc>
                <a:spcPts val="35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買っていいか、おうちの人に聞いたかな？</a:t>
            </a:r>
          </a:p>
          <a:p>
            <a:pPr marL="457200" indent="-457200">
              <a:lnSpc>
                <a:spcPts val="35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あとで確認できるように、注文画面や利用規約をスクリーンショットで保存したかな？</a:t>
            </a:r>
          </a:p>
        </p:txBody>
      </p:sp>
      <p:sp>
        <p:nvSpPr>
          <p:cNvPr id="5" name="テキスト ボックス 4">
            <a:extLst>
              <a:ext uri="{FF2B5EF4-FFF2-40B4-BE49-F238E27FC236}">
                <a16:creationId xmlns:a16="http://schemas.microsoft.com/office/drawing/2014/main" id="{4B525777-C494-DA0D-964C-DD7C1BEC928F}"/>
              </a:ext>
            </a:extLst>
          </p:cNvPr>
          <p:cNvSpPr txBox="1"/>
          <p:nvPr/>
        </p:nvSpPr>
        <p:spPr>
          <a:xfrm>
            <a:off x="3098800" y="1230660"/>
            <a:ext cx="1415772" cy="461665"/>
          </a:xfrm>
          <a:prstGeom prst="rect">
            <a:avLst/>
          </a:prstGeom>
          <a:noFill/>
        </p:spPr>
        <p:txBody>
          <a:bodyPr wrap="none" rtlCol="0">
            <a:spAutoFit/>
          </a:bodyPr>
          <a:lstStyle/>
          <a:p>
            <a:r>
              <a:rPr kumimoji="1" lang="ja-JP" altLang="en-US" sz="2400" b="1">
                <a:solidFill>
                  <a:srgbClr val="00B0F0"/>
                </a:solidFill>
                <a:latin typeface="Meiryo" panose="020B0604030504040204" pitchFamily="34" charset="-128"/>
                <a:ea typeface="Meiryo" panose="020B0604030504040204" pitchFamily="34" charset="-128"/>
                <a:cs typeface="Arial Black" panose="020B0604020202020204" pitchFamily="34" charset="0"/>
              </a:rPr>
              <a:t>ポイント</a:t>
            </a:r>
          </a:p>
        </p:txBody>
      </p:sp>
      <p:sp>
        <p:nvSpPr>
          <p:cNvPr id="7" name="正方形/長方形 6">
            <a:extLst>
              <a:ext uri="{FF2B5EF4-FFF2-40B4-BE49-F238E27FC236}">
                <a16:creationId xmlns:a16="http://schemas.microsoft.com/office/drawing/2014/main" id="{D81027CE-5889-ADC8-7601-931622722B48}"/>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06347D0-1AF9-1793-AD21-6AE9BD6CA9E3}"/>
              </a:ext>
            </a:extLst>
          </p:cNvPr>
          <p:cNvSpPr txBox="1"/>
          <p:nvPr/>
        </p:nvSpPr>
        <p:spPr>
          <a:xfrm>
            <a:off x="136673" y="149015"/>
            <a:ext cx="3111749" cy="369332"/>
          </a:xfrm>
          <a:prstGeom prst="rect">
            <a:avLst/>
          </a:prstGeom>
          <a:noFill/>
        </p:spPr>
        <p:txBody>
          <a:bodyPr wrap="none" rtlCol="0">
            <a:spAutoFit/>
          </a:bodyPr>
          <a:lstStyle/>
          <a:p>
            <a:r>
              <a:rPr kumimoji="1" lang="ja-JP" altLang="en-US" sz="1800" b="1">
                <a:solidFill>
                  <a:srgbClr val="0070C0"/>
                </a:solidFill>
                <a:latin typeface="Meiryo" panose="020B0604030504040204" pitchFamily="34" charset="-128"/>
                <a:ea typeface="Meiryo" panose="020B0604030504040204" pitchFamily="34" charset="-128"/>
              </a:rPr>
              <a:t>４</a:t>
            </a:r>
            <a:r>
              <a:rPr kumimoji="1" lang="en-US" altLang="ja-JP" sz="1800" b="1" dirty="0">
                <a:solidFill>
                  <a:srgbClr val="0070C0"/>
                </a:solidFill>
                <a:latin typeface="Meiryo" panose="020B0604030504040204" pitchFamily="34" charset="-128"/>
                <a:ea typeface="Meiryo" panose="020B0604030504040204" pitchFamily="34" charset="-128"/>
              </a:rPr>
              <a:t>. </a:t>
            </a:r>
            <a:r>
              <a:rPr kumimoji="1" lang="ja-JP" altLang="en-US" sz="1800" b="1">
                <a:solidFill>
                  <a:srgbClr val="0070C0"/>
                </a:solidFill>
                <a:latin typeface="Meiryo" panose="020B0604030504040204" pitchFamily="34" charset="-128"/>
                <a:ea typeface="Meiryo" panose="020B0604030504040204" pitchFamily="34" charset="-128"/>
              </a:rPr>
              <a:t>定期購入の契約トラブル</a:t>
            </a:r>
          </a:p>
        </p:txBody>
      </p:sp>
      <p:pic>
        <p:nvPicPr>
          <p:cNvPr id="6" name="図 5" descr="ゲームのキャラクター&#10;&#10;中程度の精度で自動的に生成された説明">
            <a:extLst>
              <a:ext uri="{FF2B5EF4-FFF2-40B4-BE49-F238E27FC236}">
                <a16:creationId xmlns:a16="http://schemas.microsoft.com/office/drawing/2014/main" id="{D6AF8A9C-F6B7-7C3F-1DF5-65E9984BC7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161" y="1794075"/>
            <a:ext cx="2712334" cy="4520557"/>
          </a:xfrm>
          <a:prstGeom prst="rect">
            <a:avLst/>
          </a:prstGeom>
        </p:spPr>
      </p:pic>
    </p:spTree>
    <p:extLst>
      <p:ext uri="{BB962C8B-B14F-4D97-AF65-F5344CB8AC3E}">
        <p14:creationId xmlns:p14="http://schemas.microsoft.com/office/powerpoint/2010/main" val="1600654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3034805"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４</a:t>
            </a:r>
            <a:r>
              <a:rPr lang="en-US" altLang="ja-JP" b="1" dirty="0">
                <a:solidFill>
                  <a:srgbClr val="0070C0"/>
                </a:solidFill>
                <a:latin typeface="Meiryo" panose="020B0604030504040204" pitchFamily="34" charset="-128"/>
                <a:ea typeface="Meiryo" panose="020B0604030504040204" pitchFamily="34" charset="-128"/>
              </a:rPr>
              <a:t>.</a:t>
            </a:r>
            <a:r>
              <a:rPr lang="ja-JP" altLang="en-US" b="1">
                <a:solidFill>
                  <a:srgbClr val="0070C0"/>
                </a:solidFill>
                <a:latin typeface="Meiryo" panose="020B0604030504040204" pitchFamily="34" charset="-128"/>
                <a:ea typeface="Meiryo" panose="020B0604030504040204" pitchFamily="34" charset="-128"/>
              </a:rPr>
              <a:t>定期購入の契約トラブル</a:t>
            </a:r>
          </a:p>
        </p:txBody>
      </p:sp>
      <p:sp>
        <p:nvSpPr>
          <p:cNvPr id="9" name="テキスト ボックス 8">
            <a:extLst>
              <a:ext uri="{FF2B5EF4-FFF2-40B4-BE49-F238E27FC236}">
                <a16:creationId xmlns:a16="http://schemas.microsoft.com/office/drawing/2014/main" id="{30B7B60D-955A-F482-30EB-EA343585E7ED}"/>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8" y="1546205"/>
            <a:ext cx="8424760"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「初回限定」で安くなっている商品はとにかく買うべきだ。</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第１問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36BFE79C-1802-A0EC-0C93-FE3779954AC0}"/>
              </a:ext>
            </a:extLst>
          </p:cNvPr>
          <p:cNvGrpSpPr/>
          <p:nvPr/>
        </p:nvGrpSpPr>
        <p:grpSpPr>
          <a:xfrm>
            <a:off x="6394611" y="2861460"/>
            <a:ext cx="3670623" cy="3314700"/>
            <a:chOff x="6394611" y="2861460"/>
            <a:chExt cx="3670623" cy="3314700"/>
          </a:xfrm>
        </p:grpSpPr>
        <p:sp>
          <p:nvSpPr>
            <p:cNvPr id="21" name="角丸四角形 20">
              <a:extLst>
                <a:ext uri="{FF2B5EF4-FFF2-40B4-BE49-F238E27FC236}">
                  <a16:creationId xmlns:a16="http://schemas.microsoft.com/office/drawing/2014/main" id="{C2850AE5-5BD1-242D-36FD-E43DFCA10A4F}"/>
                </a:ext>
              </a:extLst>
            </p:cNvPr>
            <p:cNvSpPr/>
            <p:nvPr/>
          </p:nvSpPr>
          <p:spPr>
            <a:xfrm>
              <a:off x="6394611"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a:extLst>
                <a:ext uri="{FF2B5EF4-FFF2-40B4-BE49-F238E27FC236}">
                  <a16:creationId xmlns:a16="http://schemas.microsoft.com/office/drawing/2014/main" id="{B40A67F3-0D28-737A-593C-0E3C6D1969D0}"/>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416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3111749"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４</a:t>
            </a:r>
            <a:r>
              <a:rPr lang="en-US" altLang="ja-JP" b="1" dirty="0">
                <a:solidFill>
                  <a:srgbClr val="0070C0"/>
                </a:solidFill>
                <a:latin typeface="Meiryo" panose="020B0604030504040204" pitchFamily="34" charset="-128"/>
                <a:ea typeface="Meiryo" panose="020B0604030504040204" pitchFamily="34" charset="-128"/>
              </a:rPr>
              <a:t>.</a:t>
            </a:r>
            <a:r>
              <a:rPr lang="ja-JP" altLang="en-US" b="1">
                <a:solidFill>
                  <a:srgbClr val="0070C0"/>
                </a:solidFill>
                <a:latin typeface="Meiryo" panose="020B0604030504040204" pitchFamily="34" charset="-128"/>
                <a:ea typeface="Meiryo" panose="020B0604030504040204" pitchFamily="34" charset="-128"/>
              </a:rPr>
              <a:t>定期購入の契約トラブル</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8216981"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「お試し価格」の安い商品が実は高額な定期購入を条件としている場合がある。</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第２問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280571F-0707-4FB5-C20E-4599770F2C90}"/>
              </a:ext>
            </a:extLst>
          </p:cNvPr>
          <p:cNvGrpSpPr/>
          <p:nvPr/>
        </p:nvGrpSpPr>
        <p:grpSpPr>
          <a:xfrm>
            <a:off x="2425375" y="2861460"/>
            <a:ext cx="3670623" cy="3314700"/>
            <a:chOff x="2438400" y="2861460"/>
            <a:chExt cx="3670623" cy="3314700"/>
          </a:xfrm>
        </p:grpSpPr>
        <p:sp>
          <p:nvSpPr>
            <p:cNvPr id="25" name="角丸四角形 24">
              <a:extLst>
                <a:ext uri="{FF2B5EF4-FFF2-40B4-BE49-F238E27FC236}">
                  <a16:creationId xmlns:a16="http://schemas.microsoft.com/office/drawing/2014/main" id="{2DD1FFEF-E7BB-46BD-1BB2-1BE2A96A6BA9}"/>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B521E7A6-FCE0-0E4A-63A8-31D2E5C6E333}"/>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5798139D-0000-6467-F93C-7445C741E354}"/>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204998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2C43F13-0311-E025-2A04-6D85E1EA3F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1513" y="908531"/>
            <a:ext cx="7224438" cy="4063747"/>
          </a:xfrm>
          <a:prstGeom prst="rect">
            <a:avLst/>
          </a:prstGeom>
        </p:spPr>
      </p:pic>
      <p:pic>
        <p:nvPicPr>
          <p:cNvPr id="3" name="図 2" descr="ロゴ&#10;&#10;中程度の精度で自動的に生成された説明">
            <a:extLst>
              <a:ext uri="{FF2B5EF4-FFF2-40B4-BE49-F238E27FC236}">
                <a16:creationId xmlns:a16="http://schemas.microsoft.com/office/drawing/2014/main" id="{DB582E4A-E63E-3687-843C-BC95564D32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03588"/>
            <a:ext cx="2378677" cy="2854412"/>
          </a:xfrm>
          <a:prstGeom prst="rect">
            <a:avLst/>
          </a:prstGeom>
        </p:spPr>
      </p:pic>
      <p:sp>
        <p:nvSpPr>
          <p:cNvPr id="7" name="テキスト ボックス 6">
            <a:extLst>
              <a:ext uri="{FF2B5EF4-FFF2-40B4-BE49-F238E27FC236}">
                <a16:creationId xmlns:a16="http://schemas.microsoft.com/office/drawing/2014/main" id="{316EF900-1846-6832-2045-1B0907B68668}"/>
              </a:ext>
            </a:extLst>
          </p:cNvPr>
          <p:cNvSpPr txBox="1"/>
          <p:nvPr/>
        </p:nvSpPr>
        <p:spPr>
          <a:xfrm>
            <a:off x="2792061" y="5315048"/>
            <a:ext cx="7467676" cy="947695"/>
          </a:xfrm>
          <a:prstGeom prst="rect">
            <a:avLst/>
          </a:prstGeom>
          <a:noFill/>
        </p:spPr>
        <p:txBody>
          <a:bodyPr wrap="square">
            <a:spAutoFit/>
          </a:bodyPr>
          <a:lstStyle/>
          <a:p>
            <a:pPr algn="ctr">
              <a:lnSpc>
                <a:spcPts val="338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突然</a:t>
            </a:r>
            <a:r>
              <a:rPr lang="en-US" altLang="ja-JP" sz="2400" b="1" dirty="0">
                <a:solidFill>
                  <a:schemeClr val="tx1">
                    <a:lumMod val="85000"/>
                    <a:lumOff val="15000"/>
                  </a:schemeClr>
                </a:solidFill>
                <a:latin typeface="Meiryo" panose="020B0604030504040204" pitchFamily="34" charset="-128"/>
                <a:ea typeface="Meiryo" panose="020B0604030504040204" pitchFamily="34" charset="-128"/>
              </a:rPr>
              <a:t>20</a:t>
            </a:r>
            <a:r>
              <a:rPr lang="ja-JP" altLang="en-US" sz="2400" b="1">
                <a:solidFill>
                  <a:schemeClr val="tx1">
                    <a:lumMod val="85000"/>
                    <a:lumOff val="15000"/>
                  </a:schemeClr>
                </a:solidFill>
                <a:latin typeface="Meiryo" panose="020B0604030504040204" pitchFamily="34" charset="-128"/>
                <a:ea typeface="Meiryo" panose="020B0604030504040204" pitchFamily="34" charset="-128"/>
              </a:rPr>
              <a:t>万円を請求する画面が出てきてビックリ！</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338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書かれている問い合わせ先に電話をしたら</a:t>
            </a:r>
            <a:r>
              <a:rPr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lang="ja-JP" altLang="en-US" sz="2400" b="1">
                <a:solidFill>
                  <a:schemeClr val="tx1">
                    <a:lumMod val="85000"/>
                    <a:lumOff val="15000"/>
                  </a:schemeClr>
                </a:solidFill>
                <a:latin typeface="Meiryo" panose="020B0604030504040204" pitchFamily="34" charset="-128"/>
                <a:ea typeface="Meiryo" panose="020B0604030504040204" pitchFamily="34" charset="-128"/>
              </a:rPr>
              <a:t>。</a:t>
            </a:r>
          </a:p>
        </p:txBody>
      </p:sp>
      <p:sp>
        <p:nvSpPr>
          <p:cNvPr id="9" name="正方形/長方形 8">
            <a:extLst>
              <a:ext uri="{FF2B5EF4-FFF2-40B4-BE49-F238E27FC236}">
                <a16:creationId xmlns:a16="http://schemas.microsoft.com/office/drawing/2014/main" id="{274CEBAC-94A3-E0EA-7083-4B7873F5F8D3}"/>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75DC6F4-A022-63A3-B09D-469F87F832EF}"/>
              </a:ext>
            </a:extLst>
          </p:cNvPr>
          <p:cNvSpPr txBox="1"/>
          <p:nvPr/>
        </p:nvSpPr>
        <p:spPr>
          <a:xfrm>
            <a:off x="136673" y="149015"/>
            <a:ext cx="4958409"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１</a:t>
            </a:r>
            <a:r>
              <a:rPr kumimoji="1" lang="en-US" altLang="ja-JP" b="1" dirty="0">
                <a:solidFill>
                  <a:srgbClr val="0070C0"/>
                </a:solidFill>
                <a:latin typeface="Meiryo" panose="020B0604030504040204" pitchFamily="34" charset="-128"/>
                <a:ea typeface="Meiryo" panose="020B0604030504040204" pitchFamily="34" charset="-128"/>
              </a:rPr>
              <a:t>. </a:t>
            </a:r>
            <a:r>
              <a:rPr kumimoji="1" lang="ja-JP" altLang="en-US" b="1">
                <a:solidFill>
                  <a:srgbClr val="0070C0"/>
                </a:solidFill>
                <a:latin typeface="Meiryo" panose="020B0604030504040204" pitchFamily="34" charset="-128"/>
                <a:ea typeface="Meiryo" panose="020B0604030504040204" pitchFamily="34" charset="-128"/>
              </a:rPr>
              <a:t>いきなり大金を請求する画面が出てきた！</a:t>
            </a:r>
          </a:p>
        </p:txBody>
      </p:sp>
    </p:spTree>
    <p:extLst>
      <p:ext uri="{BB962C8B-B14F-4D97-AF65-F5344CB8AC3E}">
        <p14:creationId xmlns:p14="http://schemas.microsoft.com/office/powerpoint/2010/main" val="1833780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3111749"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４</a:t>
            </a:r>
            <a:r>
              <a:rPr lang="en-US" altLang="ja-JP" b="1" dirty="0">
                <a:solidFill>
                  <a:srgbClr val="0070C0"/>
                </a:solidFill>
                <a:latin typeface="Meiryo" panose="020B0604030504040204" pitchFamily="34" charset="-128"/>
                <a:ea typeface="Meiryo" panose="020B0604030504040204" pitchFamily="34" charset="-128"/>
              </a:rPr>
              <a:t>.</a:t>
            </a:r>
            <a:r>
              <a:rPr lang="ja-JP" altLang="en-US" b="1">
                <a:solidFill>
                  <a:srgbClr val="0070C0"/>
                </a:solidFill>
                <a:latin typeface="Meiryo" panose="020B0604030504040204" pitchFamily="34" charset="-128"/>
                <a:ea typeface="Meiryo" panose="020B0604030504040204" pitchFamily="34" charset="-128"/>
              </a:rPr>
              <a:t>定期購入の契約トラブル</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8216981"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注文画面や利用規約はスクリーンショットで保存した方が良い。</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第３問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280571F-0707-4FB5-C20E-4599770F2C90}"/>
              </a:ext>
            </a:extLst>
          </p:cNvPr>
          <p:cNvGrpSpPr/>
          <p:nvPr/>
        </p:nvGrpSpPr>
        <p:grpSpPr>
          <a:xfrm>
            <a:off x="2425375" y="2861460"/>
            <a:ext cx="3670623" cy="3314700"/>
            <a:chOff x="2438400" y="2861460"/>
            <a:chExt cx="3670623" cy="3314700"/>
          </a:xfrm>
        </p:grpSpPr>
        <p:sp>
          <p:nvSpPr>
            <p:cNvPr id="25" name="角丸四角形 24">
              <a:extLst>
                <a:ext uri="{FF2B5EF4-FFF2-40B4-BE49-F238E27FC236}">
                  <a16:creationId xmlns:a16="http://schemas.microsoft.com/office/drawing/2014/main" id="{2DD1FFEF-E7BB-46BD-1BB2-1BE2A96A6BA9}"/>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B521E7A6-FCE0-0E4A-63A8-31D2E5C6E333}"/>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5798139D-0000-6467-F93C-7445C741E354}"/>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188260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3111749"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４</a:t>
            </a:r>
            <a:r>
              <a:rPr lang="en-US" altLang="ja-JP" b="1" dirty="0">
                <a:solidFill>
                  <a:srgbClr val="0070C0"/>
                </a:solidFill>
                <a:latin typeface="Meiryo" panose="020B0604030504040204" pitchFamily="34" charset="-128"/>
                <a:ea typeface="Meiryo" panose="020B0604030504040204" pitchFamily="34" charset="-128"/>
              </a:rPr>
              <a:t>.</a:t>
            </a:r>
            <a:r>
              <a:rPr lang="ja-JP" altLang="en-US" b="1">
                <a:solidFill>
                  <a:srgbClr val="0070C0"/>
                </a:solidFill>
                <a:latin typeface="Meiryo" panose="020B0604030504040204" pitchFamily="34" charset="-128"/>
                <a:ea typeface="Meiryo" panose="020B0604030504040204" pitchFamily="34" charset="-128"/>
              </a:rPr>
              <a:t>定期購入の契約トラブル</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7899723"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ネット通販でどうしても欲しい商品があったらまずはおうちの人には相談する。</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第４問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280571F-0707-4FB5-C20E-4599770F2C90}"/>
              </a:ext>
            </a:extLst>
          </p:cNvPr>
          <p:cNvGrpSpPr/>
          <p:nvPr/>
        </p:nvGrpSpPr>
        <p:grpSpPr>
          <a:xfrm>
            <a:off x="2425375" y="2861460"/>
            <a:ext cx="3670623" cy="3314700"/>
            <a:chOff x="2438400" y="2861460"/>
            <a:chExt cx="3670623" cy="3314700"/>
          </a:xfrm>
        </p:grpSpPr>
        <p:sp>
          <p:nvSpPr>
            <p:cNvPr id="25" name="角丸四角形 24">
              <a:extLst>
                <a:ext uri="{FF2B5EF4-FFF2-40B4-BE49-F238E27FC236}">
                  <a16:creationId xmlns:a16="http://schemas.microsoft.com/office/drawing/2014/main" id="{2DD1FFEF-E7BB-46BD-1BB2-1BE2A96A6BA9}"/>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B521E7A6-FCE0-0E4A-63A8-31D2E5C6E333}"/>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5798139D-0000-6467-F93C-7445C741E354}"/>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23161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コンピューターのスクリーンショット&#10;&#10;中程度の精度で自動的に生成された説明">
            <a:extLst>
              <a:ext uri="{FF2B5EF4-FFF2-40B4-BE49-F238E27FC236}">
                <a16:creationId xmlns:a16="http://schemas.microsoft.com/office/drawing/2014/main" id="{4CBB8AC6-A3E9-82E3-5B22-7FE1911D20C8}"/>
              </a:ext>
            </a:extLst>
          </p:cNvPr>
          <p:cNvPicPr>
            <a:picLocks noChangeAspect="1"/>
          </p:cNvPicPr>
          <p:nvPr/>
        </p:nvPicPr>
        <p:blipFill>
          <a:blip r:embed="rId2"/>
          <a:stretch>
            <a:fillRect/>
          </a:stretch>
        </p:blipFill>
        <p:spPr>
          <a:xfrm>
            <a:off x="0" y="0"/>
            <a:ext cx="12192000" cy="6858000"/>
          </a:xfrm>
          <a:prstGeom prst="rect">
            <a:avLst/>
          </a:prstGeom>
        </p:spPr>
      </p:pic>
      <p:sp>
        <p:nvSpPr>
          <p:cNvPr id="2" name="テキスト ボックス 1">
            <a:extLst>
              <a:ext uri="{FF2B5EF4-FFF2-40B4-BE49-F238E27FC236}">
                <a16:creationId xmlns:a16="http://schemas.microsoft.com/office/drawing/2014/main" id="{62F5B63F-C2AD-B865-436A-A5B1798ADC54}"/>
              </a:ext>
            </a:extLst>
          </p:cNvPr>
          <p:cNvSpPr txBox="1"/>
          <p:nvPr/>
        </p:nvSpPr>
        <p:spPr>
          <a:xfrm>
            <a:off x="3401993" y="3136612"/>
            <a:ext cx="4977645" cy="584775"/>
          </a:xfrm>
          <a:prstGeom prst="rect">
            <a:avLst/>
          </a:prstGeom>
          <a:noFill/>
        </p:spPr>
        <p:txBody>
          <a:bodyPr wrap="none" rtlCol="0">
            <a:spAutoFit/>
          </a:bodyPr>
          <a:lstStyle/>
          <a:p>
            <a:r>
              <a:rPr kumimoji="1" lang="ja-JP" altLang="en-US" sz="3200" b="1">
                <a:solidFill>
                  <a:srgbClr val="0070C0"/>
                </a:solidFill>
                <a:latin typeface="Meiryo" panose="020B0604030504040204" pitchFamily="34" charset="-128"/>
                <a:ea typeface="Meiryo" panose="020B0604030504040204" pitchFamily="34" charset="-128"/>
              </a:rPr>
              <a:t>５</a:t>
            </a:r>
            <a:r>
              <a:rPr kumimoji="1" lang="en-US" altLang="ja-JP" sz="3200" b="1" dirty="0">
                <a:solidFill>
                  <a:srgbClr val="0070C0"/>
                </a:solidFill>
                <a:latin typeface="Meiryo" panose="020B0604030504040204" pitchFamily="34" charset="-128"/>
                <a:ea typeface="Meiryo" panose="020B0604030504040204" pitchFamily="34" charset="-128"/>
              </a:rPr>
              <a:t>. </a:t>
            </a:r>
            <a:r>
              <a:rPr kumimoji="1" lang="ja-JP" altLang="en-US" sz="3200" b="1">
                <a:solidFill>
                  <a:srgbClr val="0070C0"/>
                </a:solidFill>
                <a:latin typeface="Meiryo" panose="020B0604030504040204" pitchFamily="34" charset="-128"/>
                <a:ea typeface="Meiryo" panose="020B0604030504040204" pitchFamily="34" charset="-128"/>
              </a:rPr>
              <a:t>悪ふざけが炎上した！</a:t>
            </a:r>
          </a:p>
        </p:txBody>
      </p:sp>
    </p:spTree>
    <p:extLst>
      <p:ext uri="{BB962C8B-B14F-4D97-AF65-F5344CB8AC3E}">
        <p14:creationId xmlns:p14="http://schemas.microsoft.com/office/powerpoint/2010/main" val="1828007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5" name="図 14" descr="ロゴ&#10;&#10;自動的に生成された説明">
            <a:extLst>
              <a:ext uri="{FF2B5EF4-FFF2-40B4-BE49-F238E27FC236}">
                <a16:creationId xmlns:a16="http://schemas.microsoft.com/office/drawing/2014/main" id="{8309C207-52B2-2BA7-E505-4D95DEA325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2361514" y="5183406"/>
            <a:ext cx="7643859" cy="1097736"/>
          </a:xfrm>
          <a:prstGeom prst="rect">
            <a:avLst/>
          </a:prstGeom>
          <a:noFill/>
        </p:spPr>
        <p:txBody>
          <a:bodyPr wrap="square">
            <a:spAutoFit/>
          </a:bodyPr>
          <a:lstStyle/>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タクマが学校の友達と撮った動画を</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グループ</a:t>
            </a:r>
            <a:r>
              <a:rPr lang="en-US" altLang="ja-JP" sz="2800" b="1" dirty="0">
                <a:solidFill>
                  <a:schemeClr val="tx1">
                    <a:lumMod val="85000"/>
                    <a:lumOff val="15000"/>
                  </a:schemeClr>
                </a:solidFill>
                <a:latin typeface="Meiryo" panose="020B0604030504040204" pitchFamily="34" charset="-128"/>
                <a:ea typeface="Meiryo" panose="020B0604030504040204" pitchFamily="34" charset="-128"/>
              </a:rPr>
              <a:t>SNS</a:t>
            </a:r>
            <a:r>
              <a:rPr lang="ja-JP" altLang="en-US" sz="2800" b="1">
                <a:solidFill>
                  <a:schemeClr val="tx1">
                    <a:lumMod val="85000"/>
                    <a:lumOff val="15000"/>
                  </a:schemeClr>
                </a:solidFill>
                <a:latin typeface="Meiryo" panose="020B0604030504040204" pitchFamily="34" charset="-128"/>
                <a:ea typeface="Meiryo" panose="020B0604030504040204" pitchFamily="34" charset="-128"/>
              </a:rPr>
              <a:t>でシェアしようとしているわ。</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2880917" cy="369332"/>
          </a:xfrm>
          <a:prstGeom prst="rect">
            <a:avLst/>
          </a:prstGeom>
          <a:noFill/>
        </p:spPr>
        <p:txBody>
          <a:bodyPr wrap="none" rtlCol="0">
            <a:spAutoFit/>
          </a:bodyPr>
          <a:lstStyle/>
          <a:p>
            <a:r>
              <a:rPr kumimoji="1" lang="ja-JP" altLang="en-US" sz="1800" b="1">
                <a:solidFill>
                  <a:srgbClr val="0070C0"/>
                </a:solidFill>
                <a:latin typeface="Meiryo" panose="020B0604030504040204" pitchFamily="34" charset="-128"/>
                <a:ea typeface="Meiryo" panose="020B0604030504040204" pitchFamily="34" charset="-128"/>
              </a:rPr>
              <a:t>５</a:t>
            </a:r>
            <a:r>
              <a:rPr kumimoji="1" lang="en-US" altLang="ja-JP" sz="1800" b="1" dirty="0">
                <a:solidFill>
                  <a:srgbClr val="0070C0"/>
                </a:solidFill>
                <a:latin typeface="Meiryo" panose="020B0604030504040204" pitchFamily="34" charset="-128"/>
                <a:ea typeface="Meiryo" panose="020B0604030504040204" pitchFamily="34" charset="-128"/>
              </a:rPr>
              <a:t>. </a:t>
            </a:r>
            <a:r>
              <a:rPr kumimoji="1" lang="ja-JP" altLang="en-US" sz="1800" b="1">
                <a:solidFill>
                  <a:srgbClr val="0070C0"/>
                </a:solidFill>
                <a:latin typeface="Meiryo" panose="020B0604030504040204" pitchFamily="34" charset="-128"/>
                <a:ea typeface="Meiryo" panose="020B0604030504040204" pitchFamily="34" charset="-128"/>
              </a:rPr>
              <a:t>悪ふざけが炎上した！</a:t>
            </a:r>
          </a:p>
        </p:txBody>
      </p:sp>
      <p:pic>
        <p:nvPicPr>
          <p:cNvPr id="5" name="図 4" descr="自転車, 乗る, 小さい, 座る が含まれている画像&#10;&#10;自動的に生成された説明">
            <a:extLst>
              <a:ext uri="{FF2B5EF4-FFF2-40B4-BE49-F238E27FC236}">
                <a16:creationId xmlns:a16="http://schemas.microsoft.com/office/drawing/2014/main" id="{235F2DDE-FE18-E527-E161-80E4EEAC24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5125" y="822540"/>
            <a:ext cx="2539842" cy="4063746"/>
          </a:xfrm>
          <a:prstGeom prst="rect">
            <a:avLst/>
          </a:prstGeom>
        </p:spPr>
      </p:pic>
      <p:pic>
        <p:nvPicPr>
          <p:cNvPr id="8" name="図 7" descr="テーブル, 車, コンピュータ, 部屋 が含まれている画像&#10;&#10;自動的に生成された説明">
            <a:extLst>
              <a:ext uri="{FF2B5EF4-FFF2-40B4-BE49-F238E27FC236}">
                <a16:creationId xmlns:a16="http://schemas.microsoft.com/office/drawing/2014/main" id="{14A921C8-C178-E9A8-5B83-E2A83B5163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3443" y="822540"/>
            <a:ext cx="2539841" cy="4063746"/>
          </a:xfrm>
          <a:prstGeom prst="rect">
            <a:avLst/>
          </a:prstGeom>
        </p:spPr>
      </p:pic>
      <p:sp>
        <p:nvSpPr>
          <p:cNvPr id="9" name="右矢印 8">
            <a:extLst>
              <a:ext uri="{FF2B5EF4-FFF2-40B4-BE49-F238E27FC236}">
                <a16:creationId xmlns:a16="http://schemas.microsoft.com/office/drawing/2014/main" id="{71A623EC-DB8C-FDEB-FF1F-C5FE34B4C98E}"/>
              </a:ext>
            </a:extLst>
          </p:cNvPr>
          <p:cNvSpPr/>
          <p:nvPr/>
        </p:nvSpPr>
        <p:spPr>
          <a:xfrm>
            <a:off x="5511091" y="2854413"/>
            <a:ext cx="584910" cy="551329"/>
          </a:xfrm>
          <a:prstGeom prst="rightArrow">
            <a:avLst>
              <a:gd name="adj1" fmla="val 40244"/>
              <a:gd name="adj2" fmla="val 64634"/>
            </a:avLst>
          </a:prstGeom>
          <a:solidFill>
            <a:srgbClr val="FC7E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16807909-7BDE-C1E0-F5B4-32FC15BF8A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985" y="1828800"/>
            <a:ext cx="2547905" cy="3057486"/>
          </a:xfrm>
          <a:prstGeom prst="rect">
            <a:avLst/>
          </a:prstGeom>
        </p:spPr>
      </p:pic>
    </p:spTree>
    <p:extLst>
      <p:ext uri="{BB962C8B-B14F-4D97-AF65-F5344CB8AC3E}">
        <p14:creationId xmlns:p14="http://schemas.microsoft.com/office/powerpoint/2010/main" val="922946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1096423" y="2934935"/>
            <a:ext cx="5529016" cy="1187505"/>
          </a:xfrm>
          <a:prstGeom prst="rect">
            <a:avLst/>
          </a:prstGeom>
          <a:noFill/>
        </p:spPr>
        <p:txBody>
          <a:bodyPr wrap="square">
            <a:spAutoFit/>
          </a:bodyPr>
          <a:lstStyle/>
          <a:p>
            <a:pPr algn="ctr">
              <a:lnSpc>
                <a:spcPts val="44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グループのメンバーだけに</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4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送ったはずなんだけど</a:t>
            </a:r>
            <a:r>
              <a:rPr lang="en-US" altLang="ja-JP" sz="2800" b="1" dirty="0">
                <a:solidFill>
                  <a:schemeClr val="tx1">
                    <a:lumMod val="85000"/>
                    <a:lumOff val="15000"/>
                  </a:schemeClr>
                </a:solidFill>
                <a:latin typeface="Meiryo" panose="020B0604030504040204" pitchFamily="34" charset="-128"/>
                <a:ea typeface="Meiryo" panose="020B0604030504040204" pitchFamily="34" charset="-128"/>
              </a:rPr>
              <a:t>…</a:t>
            </a:r>
            <a:r>
              <a:rPr lang="ja-JP" altLang="en-US" sz="2800" b="1">
                <a:solidFill>
                  <a:schemeClr val="tx1">
                    <a:lumMod val="85000"/>
                    <a:lumOff val="15000"/>
                  </a:schemeClr>
                </a:solidFill>
                <a:latin typeface="Meiryo" panose="020B0604030504040204" pitchFamily="34" charset="-128"/>
                <a:ea typeface="Meiryo" panose="020B0604030504040204" pitchFamily="34" charset="-128"/>
              </a:rPr>
              <a:t>。</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2880917" cy="369332"/>
          </a:xfrm>
          <a:prstGeom prst="rect">
            <a:avLst/>
          </a:prstGeom>
          <a:noFill/>
        </p:spPr>
        <p:txBody>
          <a:bodyPr wrap="none" rtlCol="0">
            <a:spAutoFit/>
          </a:bodyPr>
          <a:lstStyle/>
          <a:p>
            <a:r>
              <a:rPr kumimoji="1" lang="ja-JP" altLang="en-US" sz="1800" b="1">
                <a:solidFill>
                  <a:srgbClr val="0070C0"/>
                </a:solidFill>
                <a:latin typeface="Meiryo" panose="020B0604030504040204" pitchFamily="34" charset="-128"/>
                <a:ea typeface="Meiryo" panose="020B0604030504040204" pitchFamily="34" charset="-128"/>
              </a:rPr>
              <a:t>５</a:t>
            </a:r>
            <a:r>
              <a:rPr kumimoji="1" lang="en-US" altLang="ja-JP" sz="1800" b="1" dirty="0">
                <a:solidFill>
                  <a:srgbClr val="0070C0"/>
                </a:solidFill>
                <a:latin typeface="Meiryo" panose="020B0604030504040204" pitchFamily="34" charset="-128"/>
                <a:ea typeface="Meiryo" panose="020B0604030504040204" pitchFamily="34" charset="-128"/>
              </a:rPr>
              <a:t>. </a:t>
            </a:r>
            <a:r>
              <a:rPr kumimoji="1" lang="ja-JP" altLang="en-US" sz="1800" b="1">
                <a:solidFill>
                  <a:srgbClr val="0070C0"/>
                </a:solidFill>
                <a:latin typeface="Meiryo" panose="020B0604030504040204" pitchFamily="34" charset="-128"/>
                <a:ea typeface="Meiryo" panose="020B0604030504040204" pitchFamily="34" charset="-128"/>
              </a:rPr>
              <a:t>悪ふざけが炎上した！</a:t>
            </a:r>
          </a:p>
        </p:txBody>
      </p:sp>
      <p:pic>
        <p:nvPicPr>
          <p:cNvPr id="4" name="図 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960DD255-8C8C-5DE7-62A8-E22E353BFB24}"/>
              </a:ext>
            </a:extLst>
          </p:cNvPr>
          <p:cNvPicPr>
            <a:picLocks noChangeAspect="1"/>
          </p:cNvPicPr>
          <p:nvPr/>
        </p:nvPicPr>
        <p:blipFill>
          <a:blip r:embed="rId2"/>
          <a:stretch>
            <a:fillRect/>
          </a:stretch>
        </p:blipFill>
        <p:spPr>
          <a:xfrm>
            <a:off x="6835639" y="693658"/>
            <a:ext cx="3309798" cy="5884821"/>
          </a:xfrm>
          <a:prstGeom prst="rect">
            <a:avLst/>
          </a:prstGeom>
        </p:spPr>
      </p:pic>
      <p:pic>
        <p:nvPicPr>
          <p:cNvPr id="16" name="図 15" descr="人の顔の絵&#10;&#10;低い精度で自動的に生成された説明">
            <a:extLst>
              <a:ext uri="{FF2B5EF4-FFF2-40B4-BE49-F238E27FC236}">
                <a16:creationId xmlns:a16="http://schemas.microsoft.com/office/drawing/2014/main" id="{59357098-FB9D-673E-5017-F95F8BE9D7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6092" y="3520993"/>
            <a:ext cx="2547905" cy="3057486"/>
          </a:xfrm>
          <a:prstGeom prst="rect">
            <a:avLst/>
          </a:prstGeom>
        </p:spPr>
      </p:pic>
      <p:pic>
        <p:nvPicPr>
          <p:cNvPr id="10" name="図 9" descr="ロゴ&#10;&#10;低い精度で自動的に生成された説明">
            <a:extLst>
              <a:ext uri="{FF2B5EF4-FFF2-40B4-BE49-F238E27FC236}">
                <a16:creationId xmlns:a16="http://schemas.microsoft.com/office/drawing/2014/main" id="{DD75626A-BF9D-3AD1-7528-4AE713712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003588"/>
            <a:ext cx="2378676" cy="2854412"/>
          </a:xfrm>
          <a:prstGeom prst="rect">
            <a:avLst/>
          </a:prstGeom>
        </p:spPr>
      </p:pic>
    </p:spTree>
    <p:extLst>
      <p:ext uri="{BB962C8B-B14F-4D97-AF65-F5344CB8AC3E}">
        <p14:creationId xmlns:p14="http://schemas.microsoft.com/office/powerpoint/2010/main" val="3959892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253745" y="2331332"/>
            <a:ext cx="6488766" cy="1751762"/>
          </a:xfrm>
          <a:prstGeom prst="rect">
            <a:avLst/>
          </a:prstGeom>
          <a:noFill/>
        </p:spPr>
        <p:txBody>
          <a:bodyPr wrap="square">
            <a:spAutoFit/>
          </a:bodyPr>
          <a:lstStyle/>
          <a:p>
            <a:pPr algn="ctr">
              <a:lnSpc>
                <a:spcPts val="44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ネット上で</a:t>
            </a:r>
            <a:r>
              <a:rPr lang="en-US" altLang="ja-JP" sz="2800" b="1" dirty="0">
                <a:solidFill>
                  <a:schemeClr val="tx1">
                    <a:lumMod val="85000"/>
                    <a:lumOff val="15000"/>
                  </a:schemeClr>
                </a:solidFill>
                <a:highlight>
                  <a:srgbClr val="FF0000"/>
                </a:highlight>
                <a:latin typeface="Meiryo" panose="020B0604030504040204" pitchFamily="34" charset="-128"/>
                <a:ea typeface="Meiryo" panose="020B0604030504040204" pitchFamily="34" charset="-128"/>
              </a:rPr>
              <a:t> </a:t>
            </a:r>
            <a:r>
              <a:rPr lang="ja-JP" altLang="en-US" sz="2800" b="1">
                <a:solidFill>
                  <a:srgbClr val="FFFF00"/>
                </a:solidFill>
                <a:highlight>
                  <a:srgbClr val="FF0000"/>
                </a:highlight>
                <a:latin typeface="Meiryo" panose="020B0604030504040204" pitchFamily="34" charset="-128"/>
                <a:ea typeface="Meiryo" panose="020B0604030504040204" pitchFamily="34" charset="-128"/>
              </a:rPr>
              <a:t>大炎上</a:t>
            </a:r>
            <a:r>
              <a:rPr lang="en-US" altLang="ja-JP" sz="2800" b="1" dirty="0">
                <a:solidFill>
                  <a:srgbClr val="FFFF00"/>
                </a:solidFill>
                <a:highlight>
                  <a:srgbClr val="FF0000"/>
                </a:highlight>
                <a:latin typeface="Meiryo" panose="020B0604030504040204" pitchFamily="34" charset="-128"/>
                <a:ea typeface="Meiryo" panose="020B0604030504040204" pitchFamily="34" charset="-128"/>
              </a:rPr>
              <a:t> </a:t>
            </a:r>
            <a:r>
              <a:rPr lang="ja-JP" altLang="en-US" sz="2800" b="1">
                <a:solidFill>
                  <a:schemeClr val="tx1">
                    <a:lumMod val="85000"/>
                    <a:lumOff val="15000"/>
                  </a:schemeClr>
                </a:solidFill>
                <a:latin typeface="Meiryo" panose="020B0604030504040204" pitchFamily="34" charset="-128"/>
                <a:ea typeface="Meiryo" panose="020B0604030504040204" pitchFamily="34" charset="-128"/>
              </a:rPr>
              <a:t>！</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4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道路上でこんな危険行為をすることは</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4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当然許されないわ。</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2880917" cy="369332"/>
          </a:xfrm>
          <a:prstGeom prst="rect">
            <a:avLst/>
          </a:prstGeom>
          <a:noFill/>
        </p:spPr>
        <p:txBody>
          <a:bodyPr wrap="none" rtlCol="0">
            <a:spAutoFit/>
          </a:bodyPr>
          <a:lstStyle/>
          <a:p>
            <a:r>
              <a:rPr kumimoji="1" lang="ja-JP" altLang="en-US" sz="1800" b="1">
                <a:solidFill>
                  <a:srgbClr val="0070C0"/>
                </a:solidFill>
                <a:latin typeface="Meiryo" panose="020B0604030504040204" pitchFamily="34" charset="-128"/>
                <a:ea typeface="Meiryo" panose="020B0604030504040204" pitchFamily="34" charset="-128"/>
              </a:rPr>
              <a:t>５</a:t>
            </a:r>
            <a:r>
              <a:rPr kumimoji="1" lang="en-US" altLang="ja-JP" sz="1800" b="1" dirty="0">
                <a:solidFill>
                  <a:srgbClr val="0070C0"/>
                </a:solidFill>
                <a:latin typeface="Meiryo" panose="020B0604030504040204" pitchFamily="34" charset="-128"/>
                <a:ea typeface="Meiryo" panose="020B0604030504040204" pitchFamily="34" charset="-128"/>
              </a:rPr>
              <a:t>. </a:t>
            </a:r>
            <a:r>
              <a:rPr kumimoji="1" lang="ja-JP" altLang="en-US" sz="1800" b="1">
                <a:solidFill>
                  <a:srgbClr val="0070C0"/>
                </a:solidFill>
                <a:latin typeface="Meiryo" panose="020B0604030504040204" pitchFamily="34" charset="-128"/>
                <a:ea typeface="Meiryo" panose="020B0604030504040204" pitchFamily="34" charset="-128"/>
              </a:rPr>
              <a:t>悪ふざけが炎上した！</a:t>
            </a:r>
          </a:p>
        </p:txBody>
      </p:sp>
      <p:pic>
        <p:nvPicPr>
          <p:cNvPr id="20" name="図 19" descr="グラフィカル ユーザー インターフェイス, テキスト, アプリケーション&#10;&#10;自動的に生成された説明">
            <a:extLst>
              <a:ext uri="{FF2B5EF4-FFF2-40B4-BE49-F238E27FC236}">
                <a16:creationId xmlns:a16="http://schemas.microsoft.com/office/drawing/2014/main" id="{FCABCB94-79A5-B673-59BB-0EA858EA87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35639" y="693657"/>
            <a:ext cx="3309798" cy="5884821"/>
          </a:xfrm>
          <a:prstGeom prst="rect">
            <a:avLst/>
          </a:prstGeom>
        </p:spPr>
      </p:pic>
      <p:pic>
        <p:nvPicPr>
          <p:cNvPr id="26" name="図 25" descr="人の顔の絵&#10;&#10;低い精度で自動的に生成された説明">
            <a:extLst>
              <a:ext uri="{FF2B5EF4-FFF2-40B4-BE49-F238E27FC236}">
                <a16:creationId xmlns:a16="http://schemas.microsoft.com/office/drawing/2014/main" id="{228CFF91-9BA3-1776-57E8-536F67A821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6092" y="3427930"/>
            <a:ext cx="2625456" cy="3150548"/>
          </a:xfrm>
          <a:prstGeom prst="rect">
            <a:avLst/>
          </a:prstGeom>
        </p:spPr>
      </p:pic>
      <p:pic>
        <p:nvPicPr>
          <p:cNvPr id="24" name="図 23" descr="ロゴ&#10;&#10;自動的に生成された説明">
            <a:extLst>
              <a:ext uri="{FF2B5EF4-FFF2-40B4-BE49-F238E27FC236}">
                <a16:creationId xmlns:a16="http://schemas.microsoft.com/office/drawing/2014/main" id="{93EBBE12-37E1-D3EB-F0D1-FE0A110E79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003587"/>
            <a:ext cx="2378677" cy="2854413"/>
          </a:xfrm>
          <a:prstGeom prst="rect">
            <a:avLst/>
          </a:prstGeom>
        </p:spPr>
      </p:pic>
    </p:spTree>
    <p:extLst>
      <p:ext uri="{BB962C8B-B14F-4D97-AF65-F5344CB8AC3E}">
        <p14:creationId xmlns:p14="http://schemas.microsoft.com/office/powerpoint/2010/main" val="4134168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6CB220B-AD11-0C5A-BD63-D6ED541A187F}"/>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71335BD-333F-B4D2-2936-36A60F8025FC}"/>
              </a:ext>
            </a:extLst>
          </p:cNvPr>
          <p:cNvSpPr txBox="1"/>
          <p:nvPr/>
        </p:nvSpPr>
        <p:spPr>
          <a:xfrm>
            <a:off x="136673" y="149015"/>
            <a:ext cx="2880917" cy="369332"/>
          </a:xfrm>
          <a:prstGeom prst="rect">
            <a:avLst/>
          </a:prstGeom>
          <a:noFill/>
        </p:spPr>
        <p:txBody>
          <a:bodyPr wrap="none" rtlCol="0">
            <a:spAutoFit/>
          </a:bodyPr>
          <a:lstStyle/>
          <a:p>
            <a:r>
              <a:rPr kumimoji="1" lang="ja-JP" altLang="en-US" sz="1800" b="1">
                <a:solidFill>
                  <a:srgbClr val="0070C0"/>
                </a:solidFill>
                <a:latin typeface="Meiryo" panose="020B0604030504040204" pitchFamily="34" charset="-128"/>
                <a:ea typeface="Meiryo" panose="020B0604030504040204" pitchFamily="34" charset="-128"/>
              </a:rPr>
              <a:t>５</a:t>
            </a:r>
            <a:r>
              <a:rPr kumimoji="1" lang="en-US" altLang="ja-JP" sz="1800" b="1" dirty="0">
                <a:solidFill>
                  <a:srgbClr val="0070C0"/>
                </a:solidFill>
                <a:latin typeface="Meiryo" panose="020B0604030504040204" pitchFamily="34" charset="-128"/>
                <a:ea typeface="Meiryo" panose="020B0604030504040204" pitchFamily="34" charset="-128"/>
              </a:rPr>
              <a:t>. </a:t>
            </a:r>
            <a:r>
              <a:rPr kumimoji="1" lang="ja-JP" altLang="en-US" sz="1800" b="1">
                <a:solidFill>
                  <a:srgbClr val="0070C0"/>
                </a:solidFill>
                <a:latin typeface="Meiryo" panose="020B0604030504040204" pitchFamily="34" charset="-128"/>
                <a:ea typeface="Meiryo" panose="020B0604030504040204" pitchFamily="34" charset="-128"/>
              </a:rPr>
              <a:t>悪ふざけが炎上した！</a:t>
            </a:r>
          </a:p>
        </p:txBody>
      </p:sp>
      <p:pic>
        <p:nvPicPr>
          <p:cNvPr id="4" name="図 3" descr="ロゴ が含まれている画像&#10;&#10;自動的に生成された説明">
            <a:extLst>
              <a:ext uri="{FF2B5EF4-FFF2-40B4-BE49-F238E27FC236}">
                <a16:creationId xmlns:a16="http://schemas.microsoft.com/office/drawing/2014/main" id="{B67D8CD0-27FA-AE3D-EA30-A8CC2969C2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7" name="テキスト ボックス 6">
            <a:extLst>
              <a:ext uri="{FF2B5EF4-FFF2-40B4-BE49-F238E27FC236}">
                <a16:creationId xmlns:a16="http://schemas.microsoft.com/office/drawing/2014/main" id="{90E9D75A-9F21-D825-4EF0-995D764B97D7}"/>
              </a:ext>
            </a:extLst>
          </p:cNvPr>
          <p:cNvSpPr txBox="1"/>
          <p:nvPr/>
        </p:nvSpPr>
        <p:spPr>
          <a:xfrm>
            <a:off x="2621564" y="1096567"/>
            <a:ext cx="5824030" cy="4800673"/>
          </a:xfrm>
          <a:prstGeom prst="rect">
            <a:avLst/>
          </a:prstGeom>
          <a:noFill/>
        </p:spPr>
        <p:txBody>
          <a:bodyPr wrap="square">
            <a:spAutoFit/>
          </a:bodyPr>
          <a:lstStyle/>
          <a:p>
            <a:pPr>
              <a:lnSpc>
                <a:spcPts val="4060"/>
              </a:lnSpc>
            </a:pPr>
            <a:r>
              <a:rPr lang="ja-JP" altLang="en-US" sz="2800">
                <a:latin typeface="Meiryo" panose="020B0604030504040204" pitchFamily="34" charset="-128"/>
                <a:ea typeface="Meiryo" panose="020B0604030504040204" pitchFamily="34" charset="-128"/>
              </a:rPr>
              <a:t>　自分の発信したことが、いつの間にかネットで広がってしまう場合があるわ。悪口やうそをネットに書き込むと誰かを傷つけてしまったり、高額な損害賠償を請求されることがあるわよ。 </a:t>
            </a:r>
            <a:endParaRPr lang="en-US" altLang="ja-JP" sz="2800" dirty="0">
              <a:latin typeface="Meiryo" panose="020B0604030504040204" pitchFamily="34" charset="-128"/>
              <a:ea typeface="Meiryo" panose="020B0604030504040204" pitchFamily="34" charset="-128"/>
            </a:endParaRPr>
          </a:p>
          <a:p>
            <a:pPr>
              <a:lnSpc>
                <a:spcPts val="4060"/>
              </a:lnSpc>
            </a:pPr>
            <a:r>
              <a:rPr lang="ja-JP" altLang="en-US" sz="2800">
                <a:latin typeface="Meiryo" panose="020B0604030504040204" pitchFamily="34" charset="-128"/>
                <a:ea typeface="Meiryo" panose="020B0604030504040204" pitchFamily="34" charset="-128"/>
              </a:rPr>
              <a:t>　仲間だけでやっているＳＮＳでも、次のポイントに注意して、楽しく安全に使おうね！</a:t>
            </a:r>
          </a:p>
        </p:txBody>
      </p:sp>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1E0A2211-C7AF-2A9B-6357-5243CD796F03}"/>
              </a:ext>
            </a:extLst>
          </p:cNvPr>
          <p:cNvPicPr>
            <a:picLocks noChangeAspect="1"/>
          </p:cNvPicPr>
          <p:nvPr/>
        </p:nvPicPr>
        <p:blipFill>
          <a:blip r:embed="rId3"/>
          <a:stretch>
            <a:fillRect/>
          </a:stretch>
        </p:blipFill>
        <p:spPr>
          <a:xfrm>
            <a:off x="8688483" y="1096567"/>
            <a:ext cx="2915541" cy="4664866"/>
          </a:xfrm>
          <a:prstGeom prst="rect">
            <a:avLst/>
          </a:prstGeom>
        </p:spPr>
      </p:pic>
    </p:spTree>
    <p:extLst>
      <p:ext uri="{BB962C8B-B14F-4D97-AF65-F5344CB8AC3E}">
        <p14:creationId xmlns:p14="http://schemas.microsoft.com/office/powerpoint/2010/main" val="2728005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0EDE847A-2E60-E2CA-BE3E-5D44649CD7E2}"/>
              </a:ext>
            </a:extLst>
          </p:cNvPr>
          <p:cNvSpPr/>
          <p:nvPr/>
        </p:nvSpPr>
        <p:spPr>
          <a:xfrm>
            <a:off x="2766349" y="928547"/>
            <a:ext cx="8866208" cy="5254906"/>
          </a:xfrm>
          <a:prstGeom prst="roundRect">
            <a:avLst>
              <a:gd name="adj" fmla="val 6315"/>
            </a:avLst>
          </a:prstGeom>
          <a:solidFill>
            <a:schemeClr val="bg1"/>
          </a:solid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460"/>
              </a:lnSpc>
            </a:pPr>
            <a:endParaRPr kumimoji="1" lang="ja-JP" altLang="en-US" sz="2400"/>
          </a:p>
        </p:txBody>
      </p:sp>
      <p:sp>
        <p:nvSpPr>
          <p:cNvPr id="3" name="テキスト ボックス 2">
            <a:extLst>
              <a:ext uri="{FF2B5EF4-FFF2-40B4-BE49-F238E27FC236}">
                <a16:creationId xmlns:a16="http://schemas.microsoft.com/office/drawing/2014/main" id="{11F426E3-0589-75A6-E4AF-795BB289BD80}"/>
              </a:ext>
            </a:extLst>
          </p:cNvPr>
          <p:cNvSpPr txBox="1"/>
          <p:nvPr/>
        </p:nvSpPr>
        <p:spPr>
          <a:xfrm>
            <a:off x="3362028" y="2314364"/>
            <a:ext cx="7806996" cy="3153427"/>
          </a:xfrm>
          <a:prstGeom prst="rect">
            <a:avLst/>
          </a:prstGeom>
          <a:noFill/>
        </p:spPr>
        <p:txBody>
          <a:bodyPr wrap="square">
            <a:spAutoFit/>
          </a:bodyPr>
          <a:lstStyle/>
          <a:p>
            <a:pPr marL="457200" indent="-457200">
              <a:lnSpc>
                <a:spcPts val="33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一度</a:t>
            </a:r>
            <a:r>
              <a:rPr lang="en-US" altLang="ja-JP" sz="2400" dirty="0">
                <a:latin typeface="Meiryo" panose="020B0604030504040204" pitchFamily="34" charset="-128"/>
                <a:ea typeface="Meiryo" panose="020B0604030504040204" pitchFamily="34" charset="-128"/>
              </a:rPr>
              <a:t>S</a:t>
            </a:r>
            <a:r>
              <a:rPr lang="ja-JP" altLang="en-US" sz="2400">
                <a:latin typeface="Meiryo" panose="020B0604030504040204" pitchFamily="34" charset="-128"/>
                <a:ea typeface="Meiryo" panose="020B0604030504040204" pitchFamily="34" charset="-128"/>
              </a:rPr>
              <a:t>Ｎ</a:t>
            </a:r>
            <a:r>
              <a:rPr lang="en-US" altLang="ja-JP" sz="2400" dirty="0">
                <a:latin typeface="Meiryo" panose="020B0604030504040204" pitchFamily="34" charset="-128"/>
                <a:ea typeface="Meiryo" panose="020B0604030504040204" pitchFamily="34" charset="-128"/>
              </a:rPr>
              <a:t>S</a:t>
            </a:r>
            <a:r>
              <a:rPr lang="ja-JP" altLang="en-US" sz="2400">
                <a:latin typeface="Meiryo" panose="020B0604030504040204" pitchFamily="34" charset="-128"/>
                <a:ea typeface="Meiryo" panose="020B0604030504040204" pitchFamily="34" charset="-128"/>
              </a:rPr>
              <a:t>で発信すると、</a:t>
            </a:r>
            <a:r>
              <a:rPr lang="ja-JP" altLang="en-US" sz="2400" b="1">
                <a:latin typeface="Meiryo" panose="020B0604030504040204" pitchFamily="34" charset="-128"/>
                <a:ea typeface="Meiryo" panose="020B0604030504040204" pitchFamily="34" charset="-128"/>
              </a:rPr>
              <a:t>簡単には消せない</a:t>
            </a:r>
            <a:r>
              <a:rPr lang="ja-JP" altLang="en-US" sz="2400">
                <a:latin typeface="Meiryo" panose="020B0604030504040204" pitchFamily="34" charset="-128"/>
                <a:ea typeface="Meiryo" panose="020B0604030504040204" pitchFamily="34" charset="-128"/>
              </a:rPr>
              <a:t>よ。長い間残ってしまうよ。</a:t>
            </a:r>
          </a:p>
          <a:p>
            <a:pPr marL="457200" indent="-457200">
              <a:lnSpc>
                <a:spcPts val="33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誰かを傷つける言葉じゃないかな？</a:t>
            </a:r>
            <a:r>
              <a:rPr lang="ja-JP" altLang="en-US" sz="2400" b="1">
                <a:latin typeface="Meiryo" panose="020B0604030504040204" pitchFamily="34" charset="-128"/>
                <a:ea typeface="Meiryo" panose="020B0604030504040204" pitchFamily="34" charset="-128"/>
              </a:rPr>
              <a:t>絶対に悪口やうそを書き込んではいけない</a:t>
            </a:r>
            <a:r>
              <a:rPr lang="ja-JP" altLang="en-US" sz="2400">
                <a:latin typeface="Meiryo" panose="020B0604030504040204" pitchFamily="34" charset="-128"/>
                <a:ea typeface="Meiryo" panose="020B0604030504040204" pitchFamily="34" charset="-128"/>
              </a:rPr>
              <a:t>よ。</a:t>
            </a:r>
          </a:p>
          <a:p>
            <a:pPr marL="457200" indent="-457200">
              <a:lnSpc>
                <a:spcPts val="33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そのまま投稿して本当に大丈夫？</a:t>
            </a:r>
            <a:r>
              <a:rPr lang="ja-JP" altLang="en-US" sz="2400" b="1">
                <a:latin typeface="Meiryo" panose="020B0604030504040204" pitchFamily="34" charset="-128"/>
                <a:ea typeface="Meiryo" panose="020B0604030504040204" pitchFamily="34" charset="-128"/>
              </a:rPr>
              <a:t>よく考えてから投稿しよう！</a:t>
            </a:r>
          </a:p>
        </p:txBody>
      </p:sp>
      <p:sp>
        <p:nvSpPr>
          <p:cNvPr id="5" name="テキスト ボックス 4">
            <a:extLst>
              <a:ext uri="{FF2B5EF4-FFF2-40B4-BE49-F238E27FC236}">
                <a16:creationId xmlns:a16="http://schemas.microsoft.com/office/drawing/2014/main" id="{4B525777-C494-DA0D-964C-DD7C1BEC928F}"/>
              </a:ext>
            </a:extLst>
          </p:cNvPr>
          <p:cNvSpPr txBox="1"/>
          <p:nvPr/>
        </p:nvSpPr>
        <p:spPr>
          <a:xfrm>
            <a:off x="3098800" y="1230660"/>
            <a:ext cx="1415772" cy="461665"/>
          </a:xfrm>
          <a:prstGeom prst="rect">
            <a:avLst/>
          </a:prstGeom>
          <a:noFill/>
        </p:spPr>
        <p:txBody>
          <a:bodyPr wrap="none" rtlCol="0">
            <a:spAutoFit/>
          </a:bodyPr>
          <a:lstStyle/>
          <a:p>
            <a:r>
              <a:rPr kumimoji="1" lang="ja-JP" altLang="en-US" sz="2400" b="1">
                <a:solidFill>
                  <a:srgbClr val="00B0F0"/>
                </a:solidFill>
                <a:latin typeface="Meiryo" panose="020B0604030504040204" pitchFamily="34" charset="-128"/>
                <a:ea typeface="Meiryo" panose="020B0604030504040204" pitchFamily="34" charset="-128"/>
                <a:cs typeface="Arial Black" panose="020B0604020202020204" pitchFamily="34" charset="0"/>
              </a:rPr>
              <a:t>ポイント</a:t>
            </a:r>
          </a:p>
        </p:txBody>
      </p:sp>
      <p:sp>
        <p:nvSpPr>
          <p:cNvPr id="7" name="正方形/長方形 6">
            <a:extLst>
              <a:ext uri="{FF2B5EF4-FFF2-40B4-BE49-F238E27FC236}">
                <a16:creationId xmlns:a16="http://schemas.microsoft.com/office/drawing/2014/main" id="{D81027CE-5889-ADC8-7601-931622722B48}"/>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06347D0-1AF9-1793-AD21-6AE9BD6CA9E3}"/>
              </a:ext>
            </a:extLst>
          </p:cNvPr>
          <p:cNvSpPr txBox="1"/>
          <p:nvPr/>
        </p:nvSpPr>
        <p:spPr>
          <a:xfrm>
            <a:off x="136673" y="149015"/>
            <a:ext cx="2880917" cy="369332"/>
          </a:xfrm>
          <a:prstGeom prst="rect">
            <a:avLst/>
          </a:prstGeom>
          <a:noFill/>
        </p:spPr>
        <p:txBody>
          <a:bodyPr wrap="none" rtlCol="0">
            <a:spAutoFit/>
          </a:bodyPr>
          <a:lstStyle/>
          <a:p>
            <a:r>
              <a:rPr kumimoji="1" lang="ja-JP" altLang="en-US" sz="1800" b="1">
                <a:solidFill>
                  <a:srgbClr val="0070C0"/>
                </a:solidFill>
                <a:latin typeface="Meiryo" panose="020B0604030504040204" pitchFamily="34" charset="-128"/>
                <a:ea typeface="Meiryo" panose="020B0604030504040204" pitchFamily="34" charset="-128"/>
              </a:rPr>
              <a:t>５</a:t>
            </a:r>
            <a:r>
              <a:rPr kumimoji="1" lang="en-US" altLang="ja-JP" sz="1800" b="1" dirty="0">
                <a:solidFill>
                  <a:srgbClr val="0070C0"/>
                </a:solidFill>
                <a:latin typeface="Meiryo" panose="020B0604030504040204" pitchFamily="34" charset="-128"/>
                <a:ea typeface="Meiryo" panose="020B0604030504040204" pitchFamily="34" charset="-128"/>
              </a:rPr>
              <a:t>. </a:t>
            </a:r>
            <a:r>
              <a:rPr kumimoji="1" lang="ja-JP" altLang="en-US" sz="1800" b="1">
                <a:solidFill>
                  <a:srgbClr val="0070C0"/>
                </a:solidFill>
                <a:latin typeface="Meiryo" panose="020B0604030504040204" pitchFamily="34" charset="-128"/>
                <a:ea typeface="Meiryo" panose="020B0604030504040204" pitchFamily="34" charset="-128"/>
              </a:rPr>
              <a:t>悪ふざけが炎上した！</a:t>
            </a:r>
          </a:p>
        </p:txBody>
      </p:sp>
      <p:pic>
        <p:nvPicPr>
          <p:cNvPr id="6" name="図 5" descr="ゲームのキャラクター&#10;&#10;中程度の精度で自動的に生成された説明">
            <a:extLst>
              <a:ext uri="{FF2B5EF4-FFF2-40B4-BE49-F238E27FC236}">
                <a16:creationId xmlns:a16="http://schemas.microsoft.com/office/drawing/2014/main" id="{D6AF8A9C-F6B7-7C3F-1DF5-65E9984BC7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161" y="1794075"/>
            <a:ext cx="2712334" cy="4520557"/>
          </a:xfrm>
          <a:prstGeom prst="rect">
            <a:avLst/>
          </a:prstGeom>
        </p:spPr>
      </p:pic>
    </p:spTree>
    <p:extLst>
      <p:ext uri="{BB962C8B-B14F-4D97-AF65-F5344CB8AC3E}">
        <p14:creationId xmlns:p14="http://schemas.microsoft.com/office/powerpoint/2010/main" val="2774711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2880917"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５</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悪ふざけが炎上した！</a:t>
            </a:r>
          </a:p>
        </p:txBody>
      </p:sp>
      <p:sp>
        <p:nvSpPr>
          <p:cNvPr id="9" name="テキスト ボックス 8">
            <a:extLst>
              <a:ext uri="{FF2B5EF4-FFF2-40B4-BE49-F238E27FC236}">
                <a16:creationId xmlns:a16="http://schemas.microsoft.com/office/drawing/2014/main" id="{30B7B60D-955A-F482-30EB-EA343585E7ED}"/>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8" y="1546205"/>
            <a:ext cx="7899722"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仲間だけでやっているグループ</a:t>
            </a:r>
            <a:r>
              <a:rPr lang="ja-JP" altLang="en" sz="2800" b="1">
                <a:latin typeface="Meiryo" panose="020B0604030504040204" pitchFamily="34" charset="-128"/>
                <a:ea typeface="Meiryo" panose="020B0604030504040204" pitchFamily="34" charset="-128"/>
              </a:rPr>
              <a:t>ＳＮＳ</a:t>
            </a:r>
            <a:r>
              <a:rPr lang="ja-JP" altLang="en-US" sz="2800" b="1">
                <a:latin typeface="Meiryo" panose="020B0604030504040204" pitchFamily="34" charset="-128"/>
                <a:ea typeface="Meiryo" panose="020B0604030504040204" pitchFamily="34" charset="-128"/>
              </a:rPr>
              <a:t>なら何を発信しても良い。</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第１問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36BFE79C-1802-A0EC-0C93-FE3779954AC0}"/>
              </a:ext>
            </a:extLst>
          </p:cNvPr>
          <p:cNvGrpSpPr/>
          <p:nvPr/>
        </p:nvGrpSpPr>
        <p:grpSpPr>
          <a:xfrm>
            <a:off x="6394611" y="2861460"/>
            <a:ext cx="3670623" cy="3314700"/>
            <a:chOff x="6394611" y="2861460"/>
            <a:chExt cx="3670623" cy="3314700"/>
          </a:xfrm>
        </p:grpSpPr>
        <p:sp>
          <p:nvSpPr>
            <p:cNvPr id="21" name="角丸四角形 20">
              <a:extLst>
                <a:ext uri="{FF2B5EF4-FFF2-40B4-BE49-F238E27FC236}">
                  <a16:creationId xmlns:a16="http://schemas.microsoft.com/office/drawing/2014/main" id="{C2850AE5-5BD1-242D-36FD-E43DFCA10A4F}"/>
                </a:ext>
              </a:extLst>
            </p:cNvPr>
            <p:cNvSpPr/>
            <p:nvPr/>
          </p:nvSpPr>
          <p:spPr>
            <a:xfrm>
              <a:off x="6394611"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a:extLst>
                <a:ext uri="{FF2B5EF4-FFF2-40B4-BE49-F238E27FC236}">
                  <a16:creationId xmlns:a16="http://schemas.microsoft.com/office/drawing/2014/main" id="{B40A67F3-0D28-737A-593C-0E3C6D1969D0}"/>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6688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2880917"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５</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悪ふざけが炎上した！</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8216981"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一度出た情報はいつまでもネットに残ると考えた方が良い。</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第２問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280571F-0707-4FB5-C20E-4599770F2C90}"/>
              </a:ext>
            </a:extLst>
          </p:cNvPr>
          <p:cNvGrpSpPr/>
          <p:nvPr/>
        </p:nvGrpSpPr>
        <p:grpSpPr>
          <a:xfrm>
            <a:off x="2425375" y="2861460"/>
            <a:ext cx="3670623" cy="3314700"/>
            <a:chOff x="2438400" y="2861460"/>
            <a:chExt cx="3670623" cy="3314700"/>
          </a:xfrm>
        </p:grpSpPr>
        <p:sp>
          <p:nvSpPr>
            <p:cNvPr id="25" name="角丸四角形 24">
              <a:extLst>
                <a:ext uri="{FF2B5EF4-FFF2-40B4-BE49-F238E27FC236}">
                  <a16:creationId xmlns:a16="http://schemas.microsoft.com/office/drawing/2014/main" id="{2DD1FFEF-E7BB-46BD-1BB2-1BE2A96A6BA9}"/>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B521E7A6-FCE0-0E4A-63A8-31D2E5C6E333}"/>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5798139D-0000-6467-F93C-7445C741E354}"/>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107868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A292D58F-5391-DFD3-D242-E96BCE5581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87786" y="714777"/>
            <a:ext cx="6216431" cy="3496742"/>
          </a:xfrm>
          <a:prstGeom prst="rect">
            <a:avLst/>
          </a:prstGeom>
        </p:spPr>
      </p:pic>
      <p:sp>
        <p:nvSpPr>
          <p:cNvPr id="4" name="テキスト ボックス 3">
            <a:extLst>
              <a:ext uri="{FF2B5EF4-FFF2-40B4-BE49-F238E27FC236}">
                <a16:creationId xmlns:a16="http://schemas.microsoft.com/office/drawing/2014/main" id="{1D8F6651-97B6-44A8-E2D5-F3368CAC58E2}"/>
              </a:ext>
            </a:extLst>
          </p:cNvPr>
          <p:cNvSpPr txBox="1"/>
          <p:nvPr/>
        </p:nvSpPr>
        <p:spPr>
          <a:xfrm>
            <a:off x="2378677" y="4432617"/>
            <a:ext cx="8615894" cy="938719"/>
          </a:xfrm>
          <a:prstGeom prst="rect">
            <a:avLst/>
          </a:prstGeom>
          <a:noFill/>
        </p:spPr>
        <p:txBody>
          <a:bodyPr wrap="square">
            <a:spAutoFit/>
          </a:bodyPr>
          <a:lstStyle/>
          <a:p>
            <a:pPr algn="ctr">
              <a:lnSpc>
                <a:spcPts val="330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名前を聞かれたり、学校にも連絡すると言って、</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3300"/>
              </a:lnSpc>
            </a:pPr>
            <a:r>
              <a:rPr lang="ja-JP" altLang="en-US" sz="2400" b="1">
                <a:solidFill>
                  <a:schemeClr val="tx1">
                    <a:lumMod val="85000"/>
                    <a:lumOff val="15000"/>
                  </a:schemeClr>
                </a:solidFill>
                <a:latin typeface="Meiryo" panose="020B0604030504040204" pitchFamily="34" charset="-128"/>
                <a:ea typeface="Meiryo" panose="020B0604030504040204" pitchFamily="34" charset="-128"/>
              </a:rPr>
              <a:t>プリペイドカードでお金を払わせようとしている！これは</a:t>
            </a:r>
            <a:endParaRPr lang="en-US" altLang="ja-JP" sz="2400" b="1" dirty="0">
              <a:solidFill>
                <a:schemeClr val="tx1">
                  <a:lumMod val="85000"/>
                  <a:lumOff val="15000"/>
                </a:schemeClr>
              </a:solidFill>
              <a:latin typeface="Meiryo" panose="020B0604030504040204" pitchFamily="34" charset="-128"/>
              <a:ea typeface="Meiryo" panose="020B0604030504040204" pitchFamily="34" charset="-128"/>
            </a:endParaRPr>
          </a:p>
        </p:txBody>
      </p:sp>
      <p:pic>
        <p:nvPicPr>
          <p:cNvPr id="10" name="図 9" descr="ロゴ&#10;&#10;自動的に生成された説明">
            <a:extLst>
              <a:ext uri="{FF2B5EF4-FFF2-40B4-BE49-F238E27FC236}">
                <a16:creationId xmlns:a16="http://schemas.microsoft.com/office/drawing/2014/main" id="{D99BE2C4-2CFD-A3B0-FC51-AA78D478A5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03587"/>
            <a:ext cx="2378677" cy="2854413"/>
          </a:xfrm>
          <a:prstGeom prst="rect">
            <a:avLst/>
          </a:prstGeom>
        </p:spPr>
      </p:pic>
      <p:sp>
        <p:nvSpPr>
          <p:cNvPr id="11" name="正方形/長方形 10">
            <a:extLst>
              <a:ext uri="{FF2B5EF4-FFF2-40B4-BE49-F238E27FC236}">
                <a16:creationId xmlns:a16="http://schemas.microsoft.com/office/drawing/2014/main" id="{AC817F2E-2AA3-7AFF-E508-C34D17A21EC4}"/>
              </a:ext>
            </a:extLst>
          </p:cNvPr>
          <p:cNvSpPr/>
          <p:nvPr/>
        </p:nvSpPr>
        <p:spPr>
          <a:xfrm>
            <a:off x="2987785" y="714777"/>
            <a:ext cx="6216431" cy="3496742"/>
          </a:xfrm>
          <a:prstGeom prst="rect">
            <a:avLst/>
          </a:prstGeom>
          <a:solidFill>
            <a:schemeClr val="bg1"/>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ゲームのキャラクター&#10;&#10;中程度の精度で自動的に生成された説明">
            <a:extLst>
              <a:ext uri="{FF2B5EF4-FFF2-40B4-BE49-F238E27FC236}">
                <a16:creationId xmlns:a16="http://schemas.microsoft.com/office/drawing/2014/main" id="{29A3D9BC-004A-7A69-D00E-0B0715DFE8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7784" y="714777"/>
            <a:ext cx="6216431" cy="3496742"/>
          </a:xfrm>
          <a:prstGeom prst="rect">
            <a:avLst/>
          </a:prstGeom>
        </p:spPr>
      </p:pic>
      <p:sp>
        <p:nvSpPr>
          <p:cNvPr id="14" name="正方形/長方形 13">
            <a:extLst>
              <a:ext uri="{FF2B5EF4-FFF2-40B4-BE49-F238E27FC236}">
                <a16:creationId xmlns:a16="http://schemas.microsoft.com/office/drawing/2014/main" id="{BC95201B-F479-3DB8-84A8-069AC7B3243F}"/>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0BD4234-AAEC-4C0C-E3AB-A35A1BE3DFBC}"/>
              </a:ext>
            </a:extLst>
          </p:cNvPr>
          <p:cNvSpPr txBox="1"/>
          <p:nvPr/>
        </p:nvSpPr>
        <p:spPr>
          <a:xfrm>
            <a:off x="136673" y="149015"/>
            <a:ext cx="4958409"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１</a:t>
            </a:r>
            <a:r>
              <a:rPr kumimoji="1" lang="en-US" altLang="ja-JP" b="1" dirty="0">
                <a:solidFill>
                  <a:srgbClr val="0070C0"/>
                </a:solidFill>
                <a:latin typeface="Meiryo" panose="020B0604030504040204" pitchFamily="34" charset="-128"/>
                <a:ea typeface="Meiryo" panose="020B0604030504040204" pitchFamily="34" charset="-128"/>
              </a:rPr>
              <a:t>. </a:t>
            </a:r>
            <a:r>
              <a:rPr kumimoji="1" lang="ja-JP" altLang="en-US" b="1">
                <a:solidFill>
                  <a:srgbClr val="0070C0"/>
                </a:solidFill>
                <a:latin typeface="Meiryo" panose="020B0604030504040204" pitchFamily="34" charset="-128"/>
                <a:ea typeface="Meiryo" panose="020B0604030504040204" pitchFamily="34" charset="-128"/>
              </a:rPr>
              <a:t>いきなり大金を請求する画面が出てきた！</a:t>
            </a:r>
          </a:p>
        </p:txBody>
      </p:sp>
      <p:sp>
        <p:nvSpPr>
          <p:cNvPr id="17" name="テキスト ボックス 16">
            <a:extLst>
              <a:ext uri="{FF2B5EF4-FFF2-40B4-BE49-F238E27FC236}">
                <a16:creationId xmlns:a16="http://schemas.microsoft.com/office/drawing/2014/main" id="{8EC8DD31-EB6B-FF58-9275-6304419DF34B}"/>
              </a:ext>
            </a:extLst>
          </p:cNvPr>
          <p:cNvSpPr txBox="1"/>
          <p:nvPr/>
        </p:nvSpPr>
        <p:spPr>
          <a:xfrm>
            <a:off x="2612268" y="5592434"/>
            <a:ext cx="8148712" cy="584775"/>
          </a:xfrm>
          <a:prstGeom prst="rect">
            <a:avLst/>
          </a:prstGeom>
          <a:noFill/>
        </p:spPr>
        <p:txBody>
          <a:bodyPr wrap="square" rtlCol="0">
            <a:spAutoFit/>
          </a:bodyPr>
          <a:lstStyle/>
          <a:p>
            <a:r>
              <a:rPr lang="ja-JP" altLang="en-US" sz="3200" b="1">
                <a:solidFill>
                  <a:srgbClr val="FFFF00"/>
                </a:solidFill>
                <a:highlight>
                  <a:srgbClr val="FF0000"/>
                </a:highlight>
                <a:latin typeface="Meiryo" panose="020B0604030504040204" pitchFamily="34" charset="-128"/>
                <a:ea typeface="Meiryo" panose="020B0604030504040204" pitchFamily="34" charset="-128"/>
              </a:rPr>
              <a:t>「ワンクリック請求」</a:t>
            </a:r>
            <a:r>
              <a:rPr lang="en-US" altLang="ja-JP" sz="3200" b="1" dirty="0">
                <a:solidFill>
                  <a:schemeClr val="tx1">
                    <a:lumMod val="85000"/>
                    <a:lumOff val="15000"/>
                  </a:schemeClr>
                </a:solidFill>
                <a:latin typeface="Meiryo" panose="020B0604030504040204" pitchFamily="34" charset="-128"/>
                <a:ea typeface="Meiryo" panose="020B0604030504040204" pitchFamily="34" charset="-128"/>
              </a:rPr>
              <a:t> </a:t>
            </a:r>
            <a:r>
              <a:rPr lang="ja-JP" altLang="en-US" sz="2400" b="1">
                <a:solidFill>
                  <a:schemeClr val="tx1">
                    <a:lumMod val="85000"/>
                    <a:lumOff val="15000"/>
                  </a:schemeClr>
                </a:solidFill>
                <a:latin typeface="Meiryo" panose="020B0604030504040204" pitchFamily="34" charset="-128"/>
                <a:ea typeface="Meiryo" panose="020B0604030504040204" pitchFamily="34" charset="-128"/>
              </a:rPr>
              <a:t>っていうネット詐欺ね！</a:t>
            </a:r>
          </a:p>
        </p:txBody>
      </p:sp>
    </p:spTree>
    <p:extLst>
      <p:ext uri="{BB962C8B-B14F-4D97-AF65-F5344CB8AC3E}">
        <p14:creationId xmlns:p14="http://schemas.microsoft.com/office/powerpoint/2010/main" val="3476855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2880917"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５</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悪ふざけが炎上した！</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8216981" cy="523220"/>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悪口やうそをネットに書き込んではいけない。</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第３問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280571F-0707-4FB5-C20E-4599770F2C90}"/>
              </a:ext>
            </a:extLst>
          </p:cNvPr>
          <p:cNvGrpSpPr/>
          <p:nvPr/>
        </p:nvGrpSpPr>
        <p:grpSpPr>
          <a:xfrm>
            <a:off x="2425375" y="2861460"/>
            <a:ext cx="3670623" cy="3314700"/>
            <a:chOff x="2438400" y="2861460"/>
            <a:chExt cx="3670623" cy="3314700"/>
          </a:xfrm>
        </p:grpSpPr>
        <p:sp>
          <p:nvSpPr>
            <p:cNvPr id="25" name="角丸四角形 24">
              <a:extLst>
                <a:ext uri="{FF2B5EF4-FFF2-40B4-BE49-F238E27FC236}">
                  <a16:creationId xmlns:a16="http://schemas.microsoft.com/office/drawing/2014/main" id="{2DD1FFEF-E7BB-46BD-1BB2-1BE2A96A6BA9}"/>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B521E7A6-FCE0-0E4A-63A8-31D2E5C6E333}"/>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5798139D-0000-6467-F93C-7445C741E354}"/>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133351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2880917"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５</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悪ふざけが炎上した！</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7899723" cy="954107"/>
          </a:xfrm>
          <a:prstGeom prst="rect">
            <a:avLst/>
          </a:prstGeom>
          <a:noFill/>
        </p:spPr>
        <p:txBody>
          <a:bodyPr wrap="square" rtlCol="0">
            <a:spAutoFit/>
          </a:bodyPr>
          <a:lstStyle/>
          <a:p>
            <a:r>
              <a:rPr lang="ja-JP" altLang="en" sz="2800" b="1">
                <a:latin typeface="Meiryo" panose="020B0604030504040204" pitchFamily="34" charset="-128"/>
                <a:ea typeface="Meiryo" panose="020B0604030504040204" pitchFamily="34" charset="-128"/>
              </a:rPr>
              <a:t>ＳＮＳ</a:t>
            </a:r>
            <a:r>
              <a:rPr lang="ja-JP" altLang="en-US" sz="2800" b="1">
                <a:latin typeface="Meiryo" panose="020B0604030504040204" pitchFamily="34" charset="-128"/>
                <a:ea typeface="Meiryo" panose="020B0604030504040204" pitchFamily="34" charset="-128"/>
              </a:rPr>
              <a:t>に投稿する前に誰かを傷つける可能性がないかよく考える。</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第４問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280571F-0707-4FB5-C20E-4599770F2C90}"/>
              </a:ext>
            </a:extLst>
          </p:cNvPr>
          <p:cNvGrpSpPr/>
          <p:nvPr/>
        </p:nvGrpSpPr>
        <p:grpSpPr>
          <a:xfrm>
            <a:off x="2425375" y="2861460"/>
            <a:ext cx="3670623" cy="3314700"/>
            <a:chOff x="2438400" y="2861460"/>
            <a:chExt cx="3670623" cy="3314700"/>
          </a:xfrm>
        </p:grpSpPr>
        <p:sp>
          <p:nvSpPr>
            <p:cNvPr id="25" name="角丸四角形 24">
              <a:extLst>
                <a:ext uri="{FF2B5EF4-FFF2-40B4-BE49-F238E27FC236}">
                  <a16:creationId xmlns:a16="http://schemas.microsoft.com/office/drawing/2014/main" id="{2DD1FFEF-E7BB-46BD-1BB2-1BE2A96A6BA9}"/>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B521E7A6-FCE0-0E4A-63A8-31D2E5C6E333}"/>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5798139D-0000-6467-F93C-7445C741E354}"/>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259938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コンピューターのスクリーンショット&#10;&#10;中程度の精度で自動的に生成された説明">
            <a:extLst>
              <a:ext uri="{FF2B5EF4-FFF2-40B4-BE49-F238E27FC236}">
                <a16:creationId xmlns:a16="http://schemas.microsoft.com/office/drawing/2014/main" id="{4CBB8AC6-A3E9-82E3-5B22-7FE1911D20C8}"/>
              </a:ext>
            </a:extLst>
          </p:cNvPr>
          <p:cNvPicPr>
            <a:picLocks noChangeAspect="1"/>
          </p:cNvPicPr>
          <p:nvPr/>
        </p:nvPicPr>
        <p:blipFill>
          <a:blip r:embed="rId2"/>
          <a:stretch>
            <a:fillRect/>
          </a:stretch>
        </p:blipFill>
        <p:spPr>
          <a:xfrm>
            <a:off x="0" y="0"/>
            <a:ext cx="12192000" cy="6858000"/>
          </a:xfrm>
          <a:prstGeom prst="rect">
            <a:avLst/>
          </a:prstGeom>
        </p:spPr>
      </p:pic>
      <p:sp>
        <p:nvSpPr>
          <p:cNvPr id="2" name="テキスト ボックス 1">
            <a:extLst>
              <a:ext uri="{FF2B5EF4-FFF2-40B4-BE49-F238E27FC236}">
                <a16:creationId xmlns:a16="http://schemas.microsoft.com/office/drawing/2014/main" id="{62F5B63F-C2AD-B865-436A-A5B1798ADC54}"/>
              </a:ext>
            </a:extLst>
          </p:cNvPr>
          <p:cNvSpPr txBox="1"/>
          <p:nvPr/>
        </p:nvSpPr>
        <p:spPr>
          <a:xfrm>
            <a:off x="3812362" y="3136612"/>
            <a:ext cx="4567276" cy="584775"/>
          </a:xfrm>
          <a:prstGeom prst="rect">
            <a:avLst/>
          </a:prstGeom>
          <a:noFill/>
        </p:spPr>
        <p:txBody>
          <a:bodyPr wrap="none" rtlCol="0">
            <a:spAutoFit/>
          </a:bodyPr>
          <a:lstStyle/>
          <a:p>
            <a:r>
              <a:rPr lang="ja-JP" altLang="en-US" sz="3200" b="1">
                <a:solidFill>
                  <a:srgbClr val="0070C0"/>
                </a:solidFill>
                <a:latin typeface="Meiryo" panose="020B0604030504040204" pitchFamily="34" charset="-128"/>
                <a:ea typeface="Meiryo" panose="020B0604030504040204" pitchFamily="34" charset="-128"/>
              </a:rPr>
              <a:t>６</a:t>
            </a:r>
            <a:r>
              <a:rPr lang="en-US" altLang="ja-JP" sz="3200" b="1" dirty="0">
                <a:solidFill>
                  <a:srgbClr val="0070C0"/>
                </a:solidFill>
                <a:latin typeface="Meiryo" panose="020B0604030504040204" pitchFamily="34" charset="-128"/>
                <a:ea typeface="Meiryo" panose="020B0604030504040204" pitchFamily="34" charset="-128"/>
              </a:rPr>
              <a:t>. </a:t>
            </a:r>
            <a:r>
              <a:rPr lang="ja-JP" altLang="en-US" sz="3200" b="1">
                <a:solidFill>
                  <a:srgbClr val="0070C0"/>
                </a:solidFill>
                <a:latin typeface="Meiryo" panose="020B0604030504040204" pitchFamily="34" charset="-128"/>
                <a:ea typeface="Meiryo" panose="020B0604030504040204" pitchFamily="34" charset="-128"/>
              </a:rPr>
              <a:t>個人が特定された！</a:t>
            </a:r>
          </a:p>
        </p:txBody>
      </p:sp>
    </p:spTree>
    <p:extLst>
      <p:ext uri="{BB962C8B-B14F-4D97-AF65-F5344CB8AC3E}">
        <p14:creationId xmlns:p14="http://schemas.microsoft.com/office/powerpoint/2010/main" val="181926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5" name="図 14" descr="ロゴ&#10;&#10;自動的に生成された説明">
            <a:extLst>
              <a:ext uri="{FF2B5EF4-FFF2-40B4-BE49-F238E27FC236}">
                <a16:creationId xmlns:a16="http://schemas.microsoft.com/office/drawing/2014/main" id="{8309C207-52B2-2BA7-E505-4D95DEA325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586854" y="2925491"/>
            <a:ext cx="6782937" cy="1610697"/>
          </a:xfrm>
          <a:prstGeom prst="rect">
            <a:avLst/>
          </a:prstGeom>
          <a:noFill/>
        </p:spPr>
        <p:txBody>
          <a:bodyPr wrap="square">
            <a:spAutoFit/>
          </a:bodyPr>
          <a:lstStyle/>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ユウの</a:t>
            </a:r>
            <a:r>
              <a:rPr lang="en-US" altLang="ja-JP" sz="2800" b="1" dirty="0">
                <a:solidFill>
                  <a:schemeClr val="tx1">
                    <a:lumMod val="85000"/>
                    <a:lumOff val="15000"/>
                  </a:schemeClr>
                </a:solidFill>
                <a:latin typeface="Meiryo" panose="020B0604030504040204" pitchFamily="34" charset="-128"/>
                <a:ea typeface="Meiryo" panose="020B0604030504040204" pitchFamily="34" charset="-128"/>
              </a:rPr>
              <a:t>SNS</a:t>
            </a:r>
            <a:r>
              <a:rPr lang="ja-JP" altLang="en-US" sz="2800" b="1">
                <a:solidFill>
                  <a:schemeClr val="tx1">
                    <a:lumMod val="85000"/>
                    <a:lumOff val="15000"/>
                  </a:schemeClr>
                </a:solidFill>
                <a:latin typeface="Meiryo" panose="020B0604030504040204" pitchFamily="34" charset="-128"/>
                <a:ea typeface="Meiryo" panose="020B0604030504040204" pitchFamily="34" charset="-128"/>
              </a:rPr>
              <a:t>のプロフィールページで、</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どこに個人情報がふくまれているのか</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見てみよう！</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2650084" cy="369332"/>
          </a:xfrm>
          <a:prstGeom prst="rect">
            <a:avLst/>
          </a:prstGeom>
          <a:noFill/>
        </p:spPr>
        <p:txBody>
          <a:bodyPr wrap="none" rtlCol="0">
            <a:spAutoFit/>
          </a:bodyPr>
          <a:lstStyle/>
          <a:p>
            <a:r>
              <a:rPr lang="ja-JP" altLang="en-US" sz="1800" b="1">
                <a:solidFill>
                  <a:srgbClr val="0070C0"/>
                </a:solidFill>
                <a:latin typeface="Meiryo" panose="020B0604030504040204" pitchFamily="34" charset="-128"/>
                <a:ea typeface="Meiryo" panose="020B0604030504040204" pitchFamily="34" charset="-128"/>
              </a:rPr>
              <a:t>６</a:t>
            </a:r>
            <a:r>
              <a:rPr lang="en-US" altLang="ja-JP" sz="1800" b="1" dirty="0">
                <a:solidFill>
                  <a:srgbClr val="0070C0"/>
                </a:solidFill>
                <a:latin typeface="Meiryo" panose="020B0604030504040204" pitchFamily="34" charset="-128"/>
                <a:ea typeface="Meiryo" panose="020B0604030504040204" pitchFamily="34" charset="-128"/>
              </a:rPr>
              <a:t>. </a:t>
            </a:r>
            <a:r>
              <a:rPr lang="ja-JP" altLang="en-US" sz="1800" b="1">
                <a:solidFill>
                  <a:srgbClr val="0070C0"/>
                </a:solidFill>
                <a:latin typeface="Meiryo" panose="020B0604030504040204" pitchFamily="34" charset="-128"/>
                <a:ea typeface="Meiryo" panose="020B0604030504040204" pitchFamily="34" charset="-128"/>
              </a:rPr>
              <a:t>個人が特定された！</a:t>
            </a:r>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F29D5819-90B2-2F8D-564C-6EF83BE1D8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604" r="32237"/>
          <a:stretch/>
        </p:blipFill>
        <p:spPr>
          <a:xfrm>
            <a:off x="7201627" y="677322"/>
            <a:ext cx="3891448" cy="6053620"/>
          </a:xfrm>
          <a:prstGeom prst="rect">
            <a:avLst/>
          </a:prstGeom>
        </p:spPr>
      </p:pic>
    </p:spTree>
    <p:extLst>
      <p:ext uri="{BB962C8B-B14F-4D97-AF65-F5344CB8AC3E}">
        <p14:creationId xmlns:p14="http://schemas.microsoft.com/office/powerpoint/2010/main" val="2789312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481AE8C7-46C9-E3F8-6E53-9D02D9264C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451" r="31909"/>
          <a:stretch/>
        </p:blipFill>
        <p:spPr>
          <a:xfrm>
            <a:off x="7285414" y="676985"/>
            <a:ext cx="3835590" cy="6053620"/>
          </a:xfrm>
          <a:prstGeom prst="rect">
            <a:avLst/>
          </a:prstGeom>
        </p:spPr>
      </p:pic>
      <p:pic>
        <p:nvPicPr>
          <p:cNvPr id="15" name="図 14" descr="ロゴ&#10;&#10;自動的に生成された説明">
            <a:extLst>
              <a:ext uri="{FF2B5EF4-FFF2-40B4-BE49-F238E27FC236}">
                <a16:creationId xmlns:a16="http://schemas.microsoft.com/office/drawing/2014/main" id="{8309C207-52B2-2BA7-E505-4D95DEA325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889788" y="2925491"/>
            <a:ext cx="6311839" cy="1097736"/>
          </a:xfrm>
          <a:prstGeom prst="rect">
            <a:avLst/>
          </a:prstGeom>
          <a:noFill/>
        </p:spPr>
        <p:txBody>
          <a:bodyPr wrap="square">
            <a:spAutoFit/>
          </a:bodyPr>
          <a:lstStyle/>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窓の向こうにあの有名なタワーが！</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自宅の場所が特定されちゃう！</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2650084" cy="369332"/>
          </a:xfrm>
          <a:prstGeom prst="rect">
            <a:avLst/>
          </a:prstGeom>
          <a:noFill/>
        </p:spPr>
        <p:txBody>
          <a:bodyPr wrap="none" rtlCol="0">
            <a:spAutoFit/>
          </a:bodyPr>
          <a:lstStyle/>
          <a:p>
            <a:r>
              <a:rPr lang="ja-JP" altLang="en-US" sz="1800" b="1">
                <a:solidFill>
                  <a:srgbClr val="0070C0"/>
                </a:solidFill>
                <a:latin typeface="Meiryo" panose="020B0604030504040204" pitchFamily="34" charset="-128"/>
                <a:ea typeface="Meiryo" panose="020B0604030504040204" pitchFamily="34" charset="-128"/>
              </a:rPr>
              <a:t>６</a:t>
            </a:r>
            <a:r>
              <a:rPr lang="en-US" altLang="ja-JP" sz="1800" b="1" dirty="0">
                <a:solidFill>
                  <a:srgbClr val="0070C0"/>
                </a:solidFill>
                <a:latin typeface="Meiryo" panose="020B0604030504040204" pitchFamily="34" charset="-128"/>
                <a:ea typeface="Meiryo" panose="020B0604030504040204" pitchFamily="34" charset="-128"/>
              </a:rPr>
              <a:t>. </a:t>
            </a:r>
            <a:r>
              <a:rPr lang="ja-JP" altLang="en-US" sz="1800" b="1">
                <a:solidFill>
                  <a:srgbClr val="0070C0"/>
                </a:solidFill>
                <a:latin typeface="Meiryo" panose="020B0604030504040204" pitchFamily="34" charset="-128"/>
                <a:ea typeface="Meiryo" panose="020B0604030504040204" pitchFamily="34" charset="-128"/>
              </a:rPr>
              <a:t>個人が特定された！</a:t>
            </a:r>
          </a:p>
        </p:txBody>
      </p:sp>
    </p:spTree>
    <p:extLst>
      <p:ext uri="{BB962C8B-B14F-4D97-AF65-F5344CB8AC3E}">
        <p14:creationId xmlns:p14="http://schemas.microsoft.com/office/powerpoint/2010/main" val="3643838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4" name="図 23" descr="グラフィカル ユーザー インターフェイス, アプリケーション&#10;&#10;自動的に生成された説明">
            <a:extLst>
              <a:ext uri="{FF2B5EF4-FFF2-40B4-BE49-F238E27FC236}">
                <a16:creationId xmlns:a16="http://schemas.microsoft.com/office/drawing/2014/main" id="{40121B14-C4D2-3575-8564-A7997E0E6A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091" r="32269"/>
          <a:stretch/>
        </p:blipFill>
        <p:spPr>
          <a:xfrm>
            <a:off x="7242090" y="677322"/>
            <a:ext cx="3835589" cy="6053621"/>
          </a:xfrm>
          <a:prstGeom prst="rect">
            <a:avLst/>
          </a:prstGeom>
        </p:spPr>
      </p:pic>
      <p:pic>
        <p:nvPicPr>
          <p:cNvPr id="15" name="図 14" descr="ロゴ&#10;&#10;自動的に生成された説明">
            <a:extLst>
              <a:ext uri="{FF2B5EF4-FFF2-40B4-BE49-F238E27FC236}">
                <a16:creationId xmlns:a16="http://schemas.microsoft.com/office/drawing/2014/main" id="{8309C207-52B2-2BA7-E505-4D95DEA325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889788" y="2925491"/>
            <a:ext cx="6311839" cy="1097736"/>
          </a:xfrm>
          <a:prstGeom prst="rect">
            <a:avLst/>
          </a:prstGeom>
          <a:noFill/>
        </p:spPr>
        <p:txBody>
          <a:bodyPr wrap="square">
            <a:spAutoFit/>
          </a:bodyPr>
          <a:lstStyle/>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写り込んでいる遊具は特徴的だから</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すぐに場所がわかりそう！</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2650084" cy="369332"/>
          </a:xfrm>
          <a:prstGeom prst="rect">
            <a:avLst/>
          </a:prstGeom>
          <a:noFill/>
        </p:spPr>
        <p:txBody>
          <a:bodyPr wrap="none" rtlCol="0">
            <a:spAutoFit/>
          </a:bodyPr>
          <a:lstStyle/>
          <a:p>
            <a:r>
              <a:rPr lang="ja-JP" altLang="en-US" sz="1800" b="1">
                <a:solidFill>
                  <a:srgbClr val="0070C0"/>
                </a:solidFill>
                <a:latin typeface="Meiryo" panose="020B0604030504040204" pitchFamily="34" charset="-128"/>
                <a:ea typeface="Meiryo" panose="020B0604030504040204" pitchFamily="34" charset="-128"/>
              </a:rPr>
              <a:t>６</a:t>
            </a:r>
            <a:r>
              <a:rPr lang="en-US" altLang="ja-JP" sz="1800" b="1" dirty="0">
                <a:solidFill>
                  <a:srgbClr val="0070C0"/>
                </a:solidFill>
                <a:latin typeface="Meiryo" panose="020B0604030504040204" pitchFamily="34" charset="-128"/>
                <a:ea typeface="Meiryo" panose="020B0604030504040204" pitchFamily="34" charset="-128"/>
              </a:rPr>
              <a:t>. </a:t>
            </a:r>
            <a:r>
              <a:rPr lang="ja-JP" altLang="en-US" sz="1800" b="1">
                <a:solidFill>
                  <a:srgbClr val="0070C0"/>
                </a:solidFill>
                <a:latin typeface="Meiryo" panose="020B0604030504040204" pitchFamily="34" charset="-128"/>
                <a:ea typeface="Meiryo" panose="020B0604030504040204" pitchFamily="34" charset="-128"/>
              </a:rPr>
              <a:t>個人が特定された！</a:t>
            </a:r>
          </a:p>
        </p:txBody>
      </p:sp>
    </p:spTree>
    <p:extLst>
      <p:ext uri="{BB962C8B-B14F-4D97-AF65-F5344CB8AC3E}">
        <p14:creationId xmlns:p14="http://schemas.microsoft.com/office/powerpoint/2010/main" val="2029469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3" name="図 22" descr="グラフィカル ユーザー インターフェイス, アプリケーション&#10;&#10;自動的に生成された説明">
            <a:extLst>
              <a:ext uri="{FF2B5EF4-FFF2-40B4-BE49-F238E27FC236}">
                <a16:creationId xmlns:a16="http://schemas.microsoft.com/office/drawing/2014/main" id="{712A2453-8461-A2A9-BF27-751344AB1C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271" r="32088"/>
          <a:stretch/>
        </p:blipFill>
        <p:spPr>
          <a:xfrm>
            <a:off x="7267309" y="676984"/>
            <a:ext cx="3835589" cy="6053621"/>
          </a:xfrm>
          <a:prstGeom prst="rect">
            <a:avLst/>
          </a:prstGeom>
        </p:spPr>
      </p:pic>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889788" y="2925491"/>
            <a:ext cx="6311839" cy="1097736"/>
          </a:xfrm>
          <a:prstGeom prst="rect">
            <a:avLst/>
          </a:prstGeom>
          <a:noFill/>
        </p:spPr>
        <p:txBody>
          <a:bodyPr wrap="square">
            <a:spAutoFit/>
          </a:bodyPr>
          <a:lstStyle/>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一緒に写っている友達にちゃんと</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投稿の許可をとっているかな？</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2650084" cy="369332"/>
          </a:xfrm>
          <a:prstGeom prst="rect">
            <a:avLst/>
          </a:prstGeom>
          <a:noFill/>
        </p:spPr>
        <p:txBody>
          <a:bodyPr wrap="none" rtlCol="0">
            <a:spAutoFit/>
          </a:bodyPr>
          <a:lstStyle/>
          <a:p>
            <a:r>
              <a:rPr lang="ja-JP" altLang="en-US" sz="1800" b="1">
                <a:solidFill>
                  <a:srgbClr val="0070C0"/>
                </a:solidFill>
                <a:latin typeface="Meiryo" panose="020B0604030504040204" pitchFamily="34" charset="-128"/>
                <a:ea typeface="Meiryo" panose="020B0604030504040204" pitchFamily="34" charset="-128"/>
              </a:rPr>
              <a:t>６</a:t>
            </a:r>
            <a:r>
              <a:rPr lang="en-US" altLang="ja-JP" sz="1800" b="1" dirty="0">
                <a:solidFill>
                  <a:srgbClr val="0070C0"/>
                </a:solidFill>
                <a:latin typeface="Meiryo" panose="020B0604030504040204" pitchFamily="34" charset="-128"/>
                <a:ea typeface="Meiryo" panose="020B0604030504040204" pitchFamily="34" charset="-128"/>
              </a:rPr>
              <a:t>. </a:t>
            </a:r>
            <a:r>
              <a:rPr lang="ja-JP" altLang="en-US" sz="1800" b="1">
                <a:solidFill>
                  <a:srgbClr val="0070C0"/>
                </a:solidFill>
                <a:latin typeface="Meiryo" panose="020B0604030504040204" pitchFamily="34" charset="-128"/>
                <a:ea typeface="Meiryo" panose="020B0604030504040204" pitchFamily="34" charset="-128"/>
              </a:rPr>
              <a:t>個人が特定された！</a:t>
            </a:r>
          </a:p>
        </p:txBody>
      </p:sp>
      <p:pic>
        <p:nvPicPr>
          <p:cNvPr id="3" name="図 2" descr="ロゴ が含まれている画像&#10;&#10;自動的に生成された説明">
            <a:extLst>
              <a:ext uri="{FF2B5EF4-FFF2-40B4-BE49-F238E27FC236}">
                <a16:creationId xmlns:a16="http://schemas.microsoft.com/office/drawing/2014/main" id="{0F47CEA5-C5B1-319D-8CF6-F4C17C8F01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62" y="4001067"/>
            <a:ext cx="2378676" cy="2854411"/>
          </a:xfrm>
          <a:prstGeom prst="rect">
            <a:avLst/>
          </a:prstGeom>
        </p:spPr>
      </p:pic>
    </p:spTree>
    <p:extLst>
      <p:ext uri="{BB962C8B-B14F-4D97-AF65-F5344CB8AC3E}">
        <p14:creationId xmlns:p14="http://schemas.microsoft.com/office/powerpoint/2010/main" val="824361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1" name="図 20"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F037CB0A-9929-0A01-2455-0343C3472B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091" r="32269"/>
          <a:stretch/>
        </p:blipFill>
        <p:spPr>
          <a:xfrm>
            <a:off x="7253454" y="677320"/>
            <a:ext cx="3835589" cy="6053621"/>
          </a:xfrm>
          <a:prstGeom prst="rect">
            <a:avLst/>
          </a:prstGeom>
        </p:spPr>
      </p:pic>
      <p:pic>
        <p:nvPicPr>
          <p:cNvPr id="15" name="図 14" descr="ロゴ&#10;&#10;自動的に生成された説明">
            <a:extLst>
              <a:ext uri="{FF2B5EF4-FFF2-40B4-BE49-F238E27FC236}">
                <a16:creationId xmlns:a16="http://schemas.microsoft.com/office/drawing/2014/main" id="{8309C207-52B2-2BA7-E505-4D95DEA325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889788" y="2925491"/>
            <a:ext cx="6311839" cy="1097736"/>
          </a:xfrm>
          <a:prstGeom prst="rect">
            <a:avLst/>
          </a:prstGeom>
          <a:noFill/>
        </p:spPr>
        <p:txBody>
          <a:bodyPr wrap="square">
            <a:spAutoFit/>
          </a:bodyPr>
          <a:lstStyle/>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ユウの家族構成が</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わかってしまうわね！</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2650084" cy="369332"/>
          </a:xfrm>
          <a:prstGeom prst="rect">
            <a:avLst/>
          </a:prstGeom>
          <a:noFill/>
        </p:spPr>
        <p:txBody>
          <a:bodyPr wrap="none" rtlCol="0">
            <a:spAutoFit/>
          </a:bodyPr>
          <a:lstStyle/>
          <a:p>
            <a:r>
              <a:rPr lang="ja-JP" altLang="en-US" sz="1800" b="1">
                <a:solidFill>
                  <a:srgbClr val="0070C0"/>
                </a:solidFill>
                <a:latin typeface="Meiryo" panose="020B0604030504040204" pitchFamily="34" charset="-128"/>
                <a:ea typeface="Meiryo" panose="020B0604030504040204" pitchFamily="34" charset="-128"/>
              </a:rPr>
              <a:t>６</a:t>
            </a:r>
            <a:r>
              <a:rPr lang="en-US" altLang="ja-JP" sz="1800" b="1" dirty="0">
                <a:solidFill>
                  <a:srgbClr val="0070C0"/>
                </a:solidFill>
                <a:latin typeface="Meiryo" panose="020B0604030504040204" pitchFamily="34" charset="-128"/>
                <a:ea typeface="Meiryo" panose="020B0604030504040204" pitchFamily="34" charset="-128"/>
              </a:rPr>
              <a:t>. </a:t>
            </a:r>
            <a:r>
              <a:rPr lang="ja-JP" altLang="en-US" sz="1800" b="1">
                <a:solidFill>
                  <a:srgbClr val="0070C0"/>
                </a:solidFill>
                <a:latin typeface="Meiryo" panose="020B0604030504040204" pitchFamily="34" charset="-128"/>
                <a:ea typeface="Meiryo" panose="020B0604030504040204" pitchFamily="34" charset="-128"/>
              </a:rPr>
              <a:t>個人が特定された！</a:t>
            </a:r>
          </a:p>
        </p:txBody>
      </p:sp>
    </p:spTree>
    <p:extLst>
      <p:ext uri="{BB962C8B-B14F-4D97-AF65-F5344CB8AC3E}">
        <p14:creationId xmlns:p14="http://schemas.microsoft.com/office/powerpoint/2010/main" val="29231965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7" name="図 6" descr="電子機器の画面&#10;&#10;中程度の精度で自動的に生成された説明">
            <a:extLst>
              <a:ext uri="{FF2B5EF4-FFF2-40B4-BE49-F238E27FC236}">
                <a16:creationId xmlns:a16="http://schemas.microsoft.com/office/drawing/2014/main" id="{3A532D10-BE72-B596-9A5B-D0E551CD27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091" r="32269"/>
          <a:stretch/>
        </p:blipFill>
        <p:spPr>
          <a:xfrm>
            <a:off x="7253454" y="677657"/>
            <a:ext cx="3835589" cy="6053621"/>
          </a:xfrm>
          <a:prstGeom prst="rect">
            <a:avLst/>
          </a:prstGeom>
        </p:spPr>
      </p:pic>
      <p:pic>
        <p:nvPicPr>
          <p:cNvPr id="15" name="図 14" descr="ロゴ&#10;&#10;自動的に生成された説明">
            <a:extLst>
              <a:ext uri="{FF2B5EF4-FFF2-40B4-BE49-F238E27FC236}">
                <a16:creationId xmlns:a16="http://schemas.microsoft.com/office/drawing/2014/main" id="{8309C207-52B2-2BA7-E505-4D95DEA325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13" name="正方形/長方形 12">
            <a:extLst>
              <a:ext uri="{FF2B5EF4-FFF2-40B4-BE49-F238E27FC236}">
                <a16:creationId xmlns:a16="http://schemas.microsoft.com/office/drawing/2014/main" id="{7C98BEEB-DC28-17BA-FFCC-439EF2A4CA62}"/>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3D958B6-70E1-1F46-CF68-32A4CA5F0001}"/>
              </a:ext>
            </a:extLst>
          </p:cNvPr>
          <p:cNvSpPr txBox="1"/>
          <p:nvPr/>
        </p:nvSpPr>
        <p:spPr>
          <a:xfrm>
            <a:off x="889788" y="2925491"/>
            <a:ext cx="6311839" cy="1097736"/>
          </a:xfrm>
          <a:prstGeom prst="rect">
            <a:avLst/>
          </a:prstGeom>
          <a:noFill/>
        </p:spPr>
        <p:txBody>
          <a:bodyPr wrap="square">
            <a:spAutoFit/>
          </a:bodyPr>
          <a:lstStyle/>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プロフィールの顔写真も</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a:p>
            <a:pPr algn="ctr">
              <a:lnSpc>
                <a:spcPts val="4040"/>
              </a:lnSpc>
            </a:pPr>
            <a:r>
              <a:rPr lang="ja-JP" altLang="en-US" sz="2800" b="1">
                <a:solidFill>
                  <a:schemeClr val="tx1">
                    <a:lumMod val="85000"/>
                    <a:lumOff val="15000"/>
                  </a:schemeClr>
                </a:solidFill>
                <a:latin typeface="Meiryo" panose="020B0604030504040204" pitchFamily="34" charset="-128"/>
                <a:ea typeface="Meiryo" panose="020B0604030504040204" pitchFamily="34" charset="-128"/>
              </a:rPr>
              <a:t>立派な個人情報よ。</a:t>
            </a:r>
            <a:endParaRPr lang="en-US" altLang="ja-JP" sz="28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D36CA19-5B1C-D8FB-78B0-7DE3C4430A42}"/>
              </a:ext>
            </a:extLst>
          </p:cNvPr>
          <p:cNvSpPr txBox="1"/>
          <p:nvPr/>
        </p:nvSpPr>
        <p:spPr>
          <a:xfrm>
            <a:off x="136673" y="149015"/>
            <a:ext cx="2650084" cy="369332"/>
          </a:xfrm>
          <a:prstGeom prst="rect">
            <a:avLst/>
          </a:prstGeom>
          <a:noFill/>
        </p:spPr>
        <p:txBody>
          <a:bodyPr wrap="none" rtlCol="0">
            <a:spAutoFit/>
          </a:bodyPr>
          <a:lstStyle/>
          <a:p>
            <a:r>
              <a:rPr lang="ja-JP" altLang="en-US" sz="1800" b="1">
                <a:solidFill>
                  <a:srgbClr val="0070C0"/>
                </a:solidFill>
                <a:latin typeface="Meiryo" panose="020B0604030504040204" pitchFamily="34" charset="-128"/>
                <a:ea typeface="Meiryo" panose="020B0604030504040204" pitchFamily="34" charset="-128"/>
              </a:rPr>
              <a:t>６</a:t>
            </a:r>
            <a:r>
              <a:rPr lang="en-US" altLang="ja-JP" sz="1800" b="1" dirty="0">
                <a:solidFill>
                  <a:srgbClr val="0070C0"/>
                </a:solidFill>
                <a:latin typeface="Meiryo" panose="020B0604030504040204" pitchFamily="34" charset="-128"/>
                <a:ea typeface="Meiryo" panose="020B0604030504040204" pitchFamily="34" charset="-128"/>
              </a:rPr>
              <a:t>. </a:t>
            </a:r>
            <a:r>
              <a:rPr lang="ja-JP" altLang="en-US" sz="1800" b="1">
                <a:solidFill>
                  <a:srgbClr val="0070C0"/>
                </a:solidFill>
                <a:latin typeface="Meiryo" panose="020B0604030504040204" pitchFamily="34" charset="-128"/>
                <a:ea typeface="Meiryo" panose="020B0604030504040204" pitchFamily="34" charset="-128"/>
              </a:rPr>
              <a:t>個人が特定された！</a:t>
            </a:r>
          </a:p>
        </p:txBody>
      </p:sp>
    </p:spTree>
    <p:extLst>
      <p:ext uri="{BB962C8B-B14F-4D97-AF65-F5344CB8AC3E}">
        <p14:creationId xmlns:p14="http://schemas.microsoft.com/office/powerpoint/2010/main" val="978798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6CB220B-AD11-0C5A-BD63-D6ED541A187F}"/>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71335BD-333F-B4D2-2936-36A60F8025FC}"/>
              </a:ext>
            </a:extLst>
          </p:cNvPr>
          <p:cNvSpPr txBox="1"/>
          <p:nvPr/>
        </p:nvSpPr>
        <p:spPr>
          <a:xfrm>
            <a:off x="136673" y="149015"/>
            <a:ext cx="2650084" cy="369332"/>
          </a:xfrm>
          <a:prstGeom prst="rect">
            <a:avLst/>
          </a:prstGeom>
          <a:noFill/>
        </p:spPr>
        <p:txBody>
          <a:bodyPr wrap="none" rtlCol="0">
            <a:spAutoFit/>
          </a:bodyPr>
          <a:lstStyle/>
          <a:p>
            <a:r>
              <a:rPr lang="ja-JP" altLang="en-US" sz="1800" b="1">
                <a:solidFill>
                  <a:srgbClr val="0070C0"/>
                </a:solidFill>
                <a:latin typeface="Meiryo" panose="020B0604030504040204" pitchFamily="34" charset="-128"/>
                <a:ea typeface="Meiryo" panose="020B0604030504040204" pitchFamily="34" charset="-128"/>
              </a:rPr>
              <a:t>６</a:t>
            </a:r>
            <a:r>
              <a:rPr lang="en-US" altLang="ja-JP" sz="1800" b="1" dirty="0">
                <a:solidFill>
                  <a:srgbClr val="0070C0"/>
                </a:solidFill>
                <a:latin typeface="Meiryo" panose="020B0604030504040204" pitchFamily="34" charset="-128"/>
                <a:ea typeface="Meiryo" panose="020B0604030504040204" pitchFamily="34" charset="-128"/>
              </a:rPr>
              <a:t>. </a:t>
            </a:r>
            <a:r>
              <a:rPr lang="ja-JP" altLang="en-US" sz="1800" b="1">
                <a:solidFill>
                  <a:srgbClr val="0070C0"/>
                </a:solidFill>
                <a:latin typeface="Meiryo" panose="020B0604030504040204" pitchFamily="34" charset="-128"/>
                <a:ea typeface="Meiryo" panose="020B0604030504040204" pitchFamily="34" charset="-128"/>
              </a:rPr>
              <a:t>個人が特定された！</a:t>
            </a:r>
          </a:p>
        </p:txBody>
      </p:sp>
      <p:pic>
        <p:nvPicPr>
          <p:cNvPr id="4" name="図 3" descr="ロゴ が含まれている画像&#10;&#10;自動的に生成された説明">
            <a:extLst>
              <a:ext uri="{FF2B5EF4-FFF2-40B4-BE49-F238E27FC236}">
                <a16:creationId xmlns:a16="http://schemas.microsoft.com/office/drawing/2014/main" id="{B67D8CD0-27FA-AE3D-EA30-A8CC2969C2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
        <p:nvSpPr>
          <p:cNvPr id="7" name="テキスト ボックス 6">
            <a:extLst>
              <a:ext uri="{FF2B5EF4-FFF2-40B4-BE49-F238E27FC236}">
                <a16:creationId xmlns:a16="http://schemas.microsoft.com/office/drawing/2014/main" id="{90E9D75A-9F21-D825-4EF0-995D764B97D7}"/>
              </a:ext>
            </a:extLst>
          </p:cNvPr>
          <p:cNvSpPr txBox="1"/>
          <p:nvPr/>
        </p:nvSpPr>
        <p:spPr>
          <a:xfrm>
            <a:off x="2650139" y="1196580"/>
            <a:ext cx="7979762" cy="4800673"/>
          </a:xfrm>
          <a:prstGeom prst="rect">
            <a:avLst/>
          </a:prstGeom>
          <a:noFill/>
        </p:spPr>
        <p:txBody>
          <a:bodyPr wrap="square">
            <a:spAutoFit/>
          </a:bodyPr>
          <a:lstStyle/>
          <a:p>
            <a:pPr>
              <a:lnSpc>
                <a:spcPts val="4060"/>
              </a:lnSpc>
            </a:pPr>
            <a:r>
              <a:rPr lang="ja-JP" altLang="en-US" sz="2800">
                <a:latin typeface="Meiryo" panose="020B0604030504040204" pitchFamily="34" charset="-128"/>
                <a:ea typeface="Meiryo" panose="020B0604030504040204" pitchFamily="34" charset="-128"/>
              </a:rPr>
              <a:t>　</a:t>
            </a:r>
            <a:r>
              <a:rPr lang="en-US" altLang="ja-JP" sz="2800" dirty="0">
                <a:latin typeface="Meiryo" panose="020B0604030504040204" pitchFamily="34" charset="-128"/>
                <a:ea typeface="Meiryo" panose="020B0604030504040204" pitchFamily="34" charset="-128"/>
              </a:rPr>
              <a:t>SNS</a:t>
            </a:r>
            <a:r>
              <a:rPr lang="ja-JP" altLang="en-US" sz="2800">
                <a:latin typeface="Meiryo" panose="020B0604030504040204" pitchFamily="34" charset="-128"/>
                <a:ea typeface="Meiryo" panose="020B0604030504040204" pitchFamily="34" charset="-128"/>
              </a:rPr>
              <a:t>に投稿した写真から、思わぬ形で個人が特定されることがあるの。たとえばみんなが知ってる特徴的な建物が写り込んでいたり、カメラの</a:t>
            </a:r>
            <a:r>
              <a:rPr lang="en-US" altLang="ja-JP" sz="2800" dirty="0">
                <a:latin typeface="Meiryo" panose="020B0604030504040204" pitchFamily="34" charset="-128"/>
                <a:ea typeface="Meiryo" panose="020B0604030504040204" pitchFamily="34" charset="-128"/>
              </a:rPr>
              <a:t>GPS</a:t>
            </a:r>
            <a:r>
              <a:rPr lang="ja-JP" altLang="en-US" sz="2800">
                <a:latin typeface="Meiryo" panose="020B0604030504040204" pitchFamily="34" charset="-128"/>
                <a:ea typeface="Meiryo" panose="020B0604030504040204" pitchFamily="34" charset="-128"/>
              </a:rPr>
              <a:t>機能をオンにして撮影した画像からでも住所や居場所を特定できるわ。</a:t>
            </a:r>
            <a:endParaRPr lang="en-US" altLang="ja-JP" sz="2800" dirty="0">
              <a:latin typeface="Meiryo" panose="020B0604030504040204" pitchFamily="34" charset="-128"/>
              <a:ea typeface="Meiryo" panose="020B0604030504040204" pitchFamily="34" charset="-128"/>
            </a:endParaRPr>
          </a:p>
          <a:p>
            <a:pPr>
              <a:lnSpc>
                <a:spcPts val="4060"/>
              </a:lnSpc>
            </a:pPr>
            <a:r>
              <a:rPr lang="ja-JP" altLang="en-US" sz="2800">
                <a:latin typeface="Meiryo" panose="020B0604030504040204" pitchFamily="34" charset="-128"/>
                <a:ea typeface="Meiryo" panose="020B0604030504040204" pitchFamily="34" charset="-128"/>
              </a:rPr>
              <a:t>　知らない人に待ちぶせされてしまったケースもあるのよ。</a:t>
            </a:r>
            <a:endParaRPr lang="en-US" altLang="ja-JP" sz="2800" dirty="0">
              <a:latin typeface="Meiryo" panose="020B0604030504040204" pitchFamily="34" charset="-128"/>
              <a:ea typeface="Meiryo" panose="020B0604030504040204" pitchFamily="34" charset="-128"/>
            </a:endParaRPr>
          </a:p>
          <a:p>
            <a:pPr>
              <a:lnSpc>
                <a:spcPts val="4060"/>
              </a:lnSpc>
            </a:pPr>
            <a:r>
              <a:rPr lang="ja-JP" altLang="en-US" sz="2800">
                <a:latin typeface="Meiryo" panose="020B0604030504040204" pitchFamily="34" charset="-128"/>
                <a:ea typeface="Meiryo" panose="020B0604030504040204" pitchFamily="34" charset="-128"/>
              </a:rPr>
              <a:t>　次のポイントをチェックして、安全に</a:t>
            </a:r>
            <a:r>
              <a:rPr lang="en-US" altLang="ja-JP" sz="2800" dirty="0">
                <a:latin typeface="Meiryo" panose="020B0604030504040204" pitchFamily="34" charset="-128"/>
                <a:ea typeface="Meiryo" panose="020B0604030504040204" pitchFamily="34" charset="-128"/>
              </a:rPr>
              <a:t>SNS</a:t>
            </a:r>
            <a:r>
              <a:rPr lang="ja-JP" altLang="en-US" sz="2800">
                <a:latin typeface="Meiryo" panose="020B0604030504040204" pitchFamily="34" charset="-128"/>
                <a:ea typeface="Meiryo" panose="020B0604030504040204" pitchFamily="34" charset="-128"/>
              </a:rPr>
              <a:t>を楽しもう！</a:t>
            </a:r>
          </a:p>
        </p:txBody>
      </p:sp>
    </p:spTree>
    <p:extLst>
      <p:ext uri="{BB962C8B-B14F-4D97-AF65-F5344CB8AC3E}">
        <p14:creationId xmlns:p14="http://schemas.microsoft.com/office/powerpoint/2010/main" val="376536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822D587-48EE-A136-BCC0-D755E13C3C25}"/>
              </a:ext>
            </a:extLst>
          </p:cNvPr>
          <p:cNvSpPr txBox="1"/>
          <p:nvPr/>
        </p:nvSpPr>
        <p:spPr>
          <a:xfrm>
            <a:off x="1165232" y="851082"/>
            <a:ext cx="10177681" cy="977191"/>
          </a:xfrm>
          <a:prstGeom prst="rect">
            <a:avLst/>
          </a:prstGeom>
          <a:noFill/>
        </p:spPr>
        <p:txBody>
          <a:bodyPr wrap="square">
            <a:spAutoFit/>
          </a:bodyPr>
          <a:lstStyle/>
          <a:p>
            <a:pPr>
              <a:lnSpc>
                <a:spcPct val="150000"/>
              </a:lnSpc>
            </a:pPr>
            <a:r>
              <a:rPr lang="ja-JP" altLang="en-US" sz="2000" b="1">
                <a:latin typeface="Meiryo" panose="020B0604030504040204" pitchFamily="34" charset="-128"/>
                <a:ea typeface="Meiryo" panose="020B0604030504040204" pitchFamily="34" charset="-128"/>
              </a:rPr>
              <a:t>　ワンクリック請求</a:t>
            </a:r>
            <a:r>
              <a:rPr lang="ja-JP" altLang="en-US" sz="2000">
                <a:latin typeface="Meiryo" panose="020B0604030504040204" pitchFamily="34" charset="-128"/>
                <a:ea typeface="Meiryo" panose="020B0604030504040204" pitchFamily="34" charset="-128"/>
              </a:rPr>
              <a:t>とは、登録完了画面などを表示して契約が成立したと思わせて、</a:t>
            </a:r>
            <a:endParaRPr lang="en-US" altLang="ja-JP" sz="2000" dirty="0">
              <a:latin typeface="Meiryo" panose="020B0604030504040204" pitchFamily="34" charset="-128"/>
              <a:ea typeface="Meiryo" panose="020B0604030504040204" pitchFamily="34" charset="-128"/>
            </a:endParaRPr>
          </a:p>
          <a:p>
            <a:pPr>
              <a:lnSpc>
                <a:spcPct val="150000"/>
              </a:lnSpc>
            </a:pPr>
            <a:r>
              <a:rPr lang="ja-JP" altLang="en-US" sz="2000">
                <a:latin typeface="Meiryo" panose="020B0604030504040204" pitchFamily="34" charset="-128"/>
                <a:ea typeface="Meiryo" panose="020B0604030504040204" pitchFamily="34" charset="-128"/>
              </a:rPr>
              <a:t>お金を払わせる手口のこと。請求画面が出ても、落ち着いて次のように行動してね。</a:t>
            </a:r>
          </a:p>
        </p:txBody>
      </p:sp>
      <p:pic>
        <p:nvPicPr>
          <p:cNvPr id="9" name="図 8" descr="グラフィカル ユーザー インターフェイス, テキスト&#10;&#10;自動的に生成された説明">
            <a:extLst>
              <a:ext uri="{FF2B5EF4-FFF2-40B4-BE49-F238E27FC236}">
                <a16:creationId xmlns:a16="http://schemas.microsoft.com/office/drawing/2014/main" id="{994571F8-0438-053A-28D5-91B723D31F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1208" y="1958899"/>
            <a:ext cx="8169584" cy="4595391"/>
          </a:xfrm>
          <a:prstGeom prst="rect">
            <a:avLst/>
          </a:prstGeom>
        </p:spPr>
      </p:pic>
      <p:sp>
        <p:nvSpPr>
          <p:cNvPr id="10" name="正方形/長方形 9">
            <a:extLst>
              <a:ext uri="{FF2B5EF4-FFF2-40B4-BE49-F238E27FC236}">
                <a16:creationId xmlns:a16="http://schemas.microsoft.com/office/drawing/2014/main" id="{C6CB220B-AD11-0C5A-BD63-D6ED541A187F}"/>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71335BD-333F-B4D2-2936-36A60F8025FC}"/>
              </a:ext>
            </a:extLst>
          </p:cNvPr>
          <p:cNvSpPr txBox="1"/>
          <p:nvPr/>
        </p:nvSpPr>
        <p:spPr>
          <a:xfrm>
            <a:off x="136673" y="149015"/>
            <a:ext cx="4958409"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１</a:t>
            </a:r>
            <a:r>
              <a:rPr kumimoji="1" lang="en-US" altLang="ja-JP" b="1" dirty="0">
                <a:solidFill>
                  <a:srgbClr val="0070C0"/>
                </a:solidFill>
                <a:latin typeface="Meiryo" panose="020B0604030504040204" pitchFamily="34" charset="-128"/>
                <a:ea typeface="Meiryo" panose="020B0604030504040204" pitchFamily="34" charset="-128"/>
              </a:rPr>
              <a:t>. </a:t>
            </a:r>
            <a:r>
              <a:rPr kumimoji="1" lang="ja-JP" altLang="en-US" b="1">
                <a:solidFill>
                  <a:srgbClr val="0070C0"/>
                </a:solidFill>
                <a:latin typeface="Meiryo" panose="020B0604030504040204" pitchFamily="34" charset="-128"/>
                <a:ea typeface="Meiryo" panose="020B0604030504040204" pitchFamily="34" charset="-128"/>
              </a:rPr>
              <a:t>いきなり大金を請求する画面が出てきた！</a:t>
            </a:r>
          </a:p>
        </p:txBody>
      </p:sp>
      <p:pic>
        <p:nvPicPr>
          <p:cNvPr id="2" name="図 1" descr="ロゴ が含まれている画像&#10;&#10;自動的に生成された説明">
            <a:extLst>
              <a:ext uri="{FF2B5EF4-FFF2-40B4-BE49-F238E27FC236}">
                <a16:creationId xmlns:a16="http://schemas.microsoft.com/office/drawing/2014/main" id="{C4D0D75F-6A70-1E15-57FD-4FA656813B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03589"/>
            <a:ext cx="2378676" cy="2854411"/>
          </a:xfrm>
          <a:prstGeom prst="rect">
            <a:avLst/>
          </a:prstGeom>
        </p:spPr>
      </p:pic>
    </p:spTree>
    <p:extLst>
      <p:ext uri="{BB962C8B-B14F-4D97-AF65-F5344CB8AC3E}">
        <p14:creationId xmlns:p14="http://schemas.microsoft.com/office/powerpoint/2010/main" val="33658627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0EDE847A-2E60-E2CA-BE3E-5D44649CD7E2}"/>
              </a:ext>
            </a:extLst>
          </p:cNvPr>
          <p:cNvSpPr/>
          <p:nvPr/>
        </p:nvSpPr>
        <p:spPr>
          <a:xfrm>
            <a:off x="2766349" y="928547"/>
            <a:ext cx="8866208" cy="5254906"/>
          </a:xfrm>
          <a:prstGeom prst="roundRect">
            <a:avLst>
              <a:gd name="adj" fmla="val 6315"/>
            </a:avLst>
          </a:prstGeom>
          <a:solidFill>
            <a:schemeClr val="bg1"/>
          </a:solid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460"/>
              </a:lnSpc>
            </a:pPr>
            <a:endParaRPr kumimoji="1" lang="ja-JP" altLang="en-US" sz="2400"/>
          </a:p>
        </p:txBody>
      </p:sp>
      <p:sp>
        <p:nvSpPr>
          <p:cNvPr id="3" name="テキスト ボックス 2">
            <a:extLst>
              <a:ext uri="{FF2B5EF4-FFF2-40B4-BE49-F238E27FC236}">
                <a16:creationId xmlns:a16="http://schemas.microsoft.com/office/drawing/2014/main" id="{11F426E3-0589-75A6-E4AF-795BB289BD80}"/>
              </a:ext>
            </a:extLst>
          </p:cNvPr>
          <p:cNvSpPr txBox="1"/>
          <p:nvPr/>
        </p:nvSpPr>
        <p:spPr>
          <a:xfrm>
            <a:off x="3362028" y="2314364"/>
            <a:ext cx="7806996" cy="3153427"/>
          </a:xfrm>
          <a:prstGeom prst="rect">
            <a:avLst/>
          </a:prstGeom>
          <a:noFill/>
        </p:spPr>
        <p:txBody>
          <a:bodyPr wrap="square">
            <a:spAutoFit/>
          </a:bodyPr>
          <a:lstStyle/>
          <a:p>
            <a:pPr marL="457200" indent="-457200">
              <a:lnSpc>
                <a:spcPts val="33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住所や学校など、個人情報を</a:t>
            </a:r>
            <a:r>
              <a:rPr lang="en-US" altLang="ja-JP" sz="2400" dirty="0">
                <a:latin typeface="Meiryo" panose="020B0604030504040204" pitchFamily="34" charset="-128"/>
                <a:ea typeface="Meiryo" panose="020B0604030504040204" pitchFamily="34" charset="-128"/>
              </a:rPr>
              <a:t>SNS</a:t>
            </a:r>
            <a:r>
              <a:rPr lang="ja-JP" altLang="en-US" sz="2400">
                <a:latin typeface="Meiryo" panose="020B0604030504040204" pitchFamily="34" charset="-128"/>
                <a:ea typeface="Meiryo" panose="020B0604030504040204" pitchFamily="34" charset="-128"/>
              </a:rPr>
              <a:t>に投稿してはいけないよ。</a:t>
            </a:r>
          </a:p>
          <a:p>
            <a:pPr marL="457200" indent="-457200">
              <a:lnSpc>
                <a:spcPts val="33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位置情報をふくむ写真は、</a:t>
            </a:r>
            <a:r>
              <a:rPr lang="en-US" altLang="ja-JP" sz="2400" dirty="0">
                <a:latin typeface="Meiryo" panose="020B0604030504040204" pitchFamily="34" charset="-128"/>
                <a:ea typeface="Meiryo" panose="020B0604030504040204" pitchFamily="34" charset="-128"/>
              </a:rPr>
              <a:t>SNS</a:t>
            </a:r>
            <a:r>
              <a:rPr lang="ja-JP" altLang="en-US" sz="2400">
                <a:latin typeface="Meiryo" panose="020B0604030504040204" pitchFamily="34" charset="-128"/>
                <a:ea typeface="Meiryo" panose="020B0604030504040204" pitchFamily="34" charset="-128"/>
              </a:rPr>
              <a:t>に投稿しないように気を付けよう。</a:t>
            </a:r>
          </a:p>
          <a:p>
            <a:pPr marL="457200" indent="-457200">
              <a:lnSpc>
                <a:spcPts val="3380"/>
              </a:lnSpc>
              <a:spcBef>
                <a:spcPts val="1800"/>
              </a:spcBef>
              <a:buFont typeface="+mj-ea"/>
              <a:buAutoNum type="circleNumDbPlain"/>
            </a:pPr>
            <a:r>
              <a:rPr lang="ja-JP" altLang="en-US" sz="2400">
                <a:latin typeface="Meiryo" panose="020B0604030504040204" pitchFamily="34" charset="-128"/>
                <a:ea typeface="Meiryo" panose="020B0604030504040204" pitchFamily="34" charset="-128"/>
              </a:rPr>
              <a:t>誰でも見られる設定になってないかな？公開する範囲をきちんと確認・設定しよう。</a:t>
            </a:r>
            <a:endParaRPr lang="ja-JP" altLang="en-US" sz="2400" b="1">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4B525777-C494-DA0D-964C-DD7C1BEC928F}"/>
              </a:ext>
            </a:extLst>
          </p:cNvPr>
          <p:cNvSpPr txBox="1"/>
          <p:nvPr/>
        </p:nvSpPr>
        <p:spPr>
          <a:xfrm>
            <a:off x="3098800" y="1230660"/>
            <a:ext cx="1415772" cy="461665"/>
          </a:xfrm>
          <a:prstGeom prst="rect">
            <a:avLst/>
          </a:prstGeom>
          <a:noFill/>
        </p:spPr>
        <p:txBody>
          <a:bodyPr wrap="none" rtlCol="0">
            <a:spAutoFit/>
          </a:bodyPr>
          <a:lstStyle/>
          <a:p>
            <a:r>
              <a:rPr kumimoji="1" lang="ja-JP" altLang="en-US" sz="2400" b="1">
                <a:solidFill>
                  <a:srgbClr val="00B0F0"/>
                </a:solidFill>
                <a:latin typeface="Meiryo" panose="020B0604030504040204" pitchFamily="34" charset="-128"/>
                <a:ea typeface="Meiryo" panose="020B0604030504040204" pitchFamily="34" charset="-128"/>
                <a:cs typeface="Arial Black" panose="020B0604020202020204" pitchFamily="34" charset="0"/>
              </a:rPr>
              <a:t>ポイント</a:t>
            </a:r>
          </a:p>
        </p:txBody>
      </p:sp>
      <p:sp>
        <p:nvSpPr>
          <p:cNvPr id="7" name="正方形/長方形 6">
            <a:extLst>
              <a:ext uri="{FF2B5EF4-FFF2-40B4-BE49-F238E27FC236}">
                <a16:creationId xmlns:a16="http://schemas.microsoft.com/office/drawing/2014/main" id="{D81027CE-5889-ADC8-7601-931622722B48}"/>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06347D0-1AF9-1793-AD21-6AE9BD6CA9E3}"/>
              </a:ext>
            </a:extLst>
          </p:cNvPr>
          <p:cNvSpPr txBox="1"/>
          <p:nvPr/>
        </p:nvSpPr>
        <p:spPr>
          <a:xfrm>
            <a:off x="136673" y="149015"/>
            <a:ext cx="2650084" cy="369332"/>
          </a:xfrm>
          <a:prstGeom prst="rect">
            <a:avLst/>
          </a:prstGeom>
          <a:noFill/>
        </p:spPr>
        <p:txBody>
          <a:bodyPr wrap="none" rtlCol="0">
            <a:spAutoFit/>
          </a:bodyPr>
          <a:lstStyle/>
          <a:p>
            <a:r>
              <a:rPr lang="ja-JP" altLang="en-US" sz="1800" b="1">
                <a:solidFill>
                  <a:srgbClr val="0070C0"/>
                </a:solidFill>
                <a:latin typeface="Meiryo" panose="020B0604030504040204" pitchFamily="34" charset="-128"/>
                <a:ea typeface="Meiryo" panose="020B0604030504040204" pitchFamily="34" charset="-128"/>
              </a:rPr>
              <a:t>６</a:t>
            </a:r>
            <a:r>
              <a:rPr lang="en-US" altLang="ja-JP" sz="1800" b="1" dirty="0">
                <a:solidFill>
                  <a:srgbClr val="0070C0"/>
                </a:solidFill>
                <a:latin typeface="Meiryo" panose="020B0604030504040204" pitchFamily="34" charset="-128"/>
                <a:ea typeface="Meiryo" panose="020B0604030504040204" pitchFamily="34" charset="-128"/>
              </a:rPr>
              <a:t>. </a:t>
            </a:r>
            <a:r>
              <a:rPr lang="ja-JP" altLang="en-US" sz="1800" b="1">
                <a:solidFill>
                  <a:srgbClr val="0070C0"/>
                </a:solidFill>
                <a:latin typeface="Meiryo" panose="020B0604030504040204" pitchFamily="34" charset="-128"/>
                <a:ea typeface="Meiryo" panose="020B0604030504040204" pitchFamily="34" charset="-128"/>
              </a:rPr>
              <a:t>個人が特定された！</a:t>
            </a:r>
          </a:p>
        </p:txBody>
      </p:sp>
      <p:pic>
        <p:nvPicPr>
          <p:cNvPr id="6" name="図 5" descr="ゲームのキャラクター&#10;&#10;中程度の精度で自動的に生成された説明">
            <a:extLst>
              <a:ext uri="{FF2B5EF4-FFF2-40B4-BE49-F238E27FC236}">
                <a16:creationId xmlns:a16="http://schemas.microsoft.com/office/drawing/2014/main" id="{D6AF8A9C-F6B7-7C3F-1DF5-65E9984BC7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161" y="1794075"/>
            <a:ext cx="2712334" cy="4520557"/>
          </a:xfrm>
          <a:prstGeom prst="rect">
            <a:avLst/>
          </a:prstGeom>
        </p:spPr>
      </p:pic>
    </p:spTree>
    <p:extLst>
      <p:ext uri="{BB962C8B-B14F-4D97-AF65-F5344CB8AC3E}">
        <p14:creationId xmlns:p14="http://schemas.microsoft.com/office/powerpoint/2010/main" val="3932314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2650084"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６</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個人が特定された！</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7639857"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住所や学校名などの個人情報は</a:t>
            </a:r>
            <a:r>
              <a:rPr lang="ja-JP" altLang="en" sz="2800" b="1">
                <a:latin typeface="Meiryo" panose="020B0604030504040204" pitchFamily="34" charset="-128"/>
                <a:ea typeface="Meiryo" panose="020B0604030504040204" pitchFamily="34" charset="-128"/>
              </a:rPr>
              <a:t>ＳＮＳ</a:t>
            </a:r>
            <a:r>
              <a:rPr lang="ja-JP" altLang="en-US" sz="2800" b="1">
                <a:latin typeface="Meiryo" panose="020B0604030504040204" pitchFamily="34" charset="-128"/>
                <a:ea typeface="Meiryo" panose="020B0604030504040204" pitchFamily="34" charset="-128"/>
              </a:rPr>
              <a:t>に投稿すべきではない。</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第１問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280571F-0707-4FB5-C20E-4599770F2C90}"/>
              </a:ext>
            </a:extLst>
          </p:cNvPr>
          <p:cNvGrpSpPr/>
          <p:nvPr/>
        </p:nvGrpSpPr>
        <p:grpSpPr>
          <a:xfrm>
            <a:off x="2425375" y="2861460"/>
            <a:ext cx="3670623" cy="3314700"/>
            <a:chOff x="2438400" y="2861460"/>
            <a:chExt cx="3670623" cy="3314700"/>
          </a:xfrm>
        </p:grpSpPr>
        <p:sp>
          <p:nvSpPr>
            <p:cNvPr id="25" name="角丸四角形 24">
              <a:extLst>
                <a:ext uri="{FF2B5EF4-FFF2-40B4-BE49-F238E27FC236}">
                  <a16:creationId xmlns:a16="http://schemas.microsoft.com/office/drawing/2014/main" id="{2DD1FFEF-E7BB-46BD-1BB2-1BE2A96A6BA9}"/>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B521E7A6-FCE0-0E4A-63A8-31D2E5C6E333}"/>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5798139D-0000-6467-F93C-7445C741E354}"/>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13251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2650084"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６</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個人が特定された！</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8216981"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スマホで撮影した写真は、設定を変えない限り、撮影日時や位置情報が記録されている。</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第２問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280571F-0707-4FB5-C20E-4599770F2C90}"/>
              </a:ext>
            </a:extLst>
          </p:cNvPr>
          <p:cNvGrpSpPr/>
          <p:nvPr/>
        </p:nvGrpSpPr>
        <p:grpSpPr>
          <a:xfrm>
            <a:off x="2425375" y="2861459"/>
            <a:ext cx="3670623" cy="3314700"/>
            <a:chOff x="2438400" y="2861460"/>
            <a:chExt cx="3670623" cy="3314700"/>
          </a:xfrm>
        </p:grpSpPr>
        <p:sp>
          <p:nvSpPr>
            <p:cNvPr id="25" name="角丸四角形 24">
              <a:extLst>
                <a:ext uri="{FF2B5EF4-FFF2-40B4-BE49-F238E27FC236}">
                  <a16:creationId xmlns:a16="http://schemas.microsoft.com/office/drawing/2014/main" id="{2DD1FFEF-E7BB-46BD-1BB2-1BE2A96A6BA9}"/>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B521E7A6-FCE0-0E4A-63A8-31D2E5C6E333}"/>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5798139D-0000-6467-F93C-7445C741E354}"/>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167118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2650084"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６</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個人が特定された！</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8216981" cy="954107"/>
          </a:xfrm>
          <a:prstGeom prst="rect">
            <a:avLst/>
          </a:prstGeom>
          <a:noFill/>
        </p:spPr>
        <p:txBody>
          <a:bodyPr wrap="square" rtlCol="0">
            <a:spAutoFit/>
          </a:bodyPr>
          <a:lstStyle/>
          <a:p>
            <a:r>
              <a:rPr lang="ja-JP" altLang="en" sz="2800" b="1">
                <a:latin typeface="Meiryo" panose="020B0604030504040204" pitchFamily="34" charset="-128"/>
                <a:ea typeface="Meiryo" panose="020B0604030504040204" pitchFamily="34" charset="-128"/>
              </a:rPr>
              <a:t>ＳＮＳ</a:t>
            </a:r>
            <a:r>
              <a:rPr lang="ja-JP" altLang="en-US" sz="2800" b="1">
                <a:latin typeface="Meiryo" panose="020B0604030504040204" pitchFamily="34" charset="-128"/>
                <a:ea typeface="Meiryo" panose="020B0604030504040204" pitchFamily="34" charset="-128"/>
              </a:rPr>
              <a:t>の公開範囲は、用途に応じて限定した方がいい。</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第３問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280571F-0707-4FB5-C20E-4599770F2C90}"/>
              </a:ext>
            </a:extLst>
          </p:cNvPr>
          <p:cNvGrpSpPr/>
          <p:nvPr/>
        </p:nvGrpSpPr>
        <p:grpSpPr>
          <a:xfrm>
            <a:off x="2425375" y="2861460"/>
            <a:ext cx="3670623" cy="3314700"/>
            <a:chOff x="2438400" y="2861460"/>
            <a:chExt cx="3670623" cy="3314700"/>
          </a:xfrm>
        </p:grpSpPr>
        <p:sp>
          <p:nvSpPr>
            <p:cNvPr id="25" name="角丸四角形 24">
              <a:extLst>
                <a:ext uri="{FF2B5EF4-FFF2-40B4-BE49-F238E27FC236}">
                  <a16:creationId xmlns:a16="http://schemas.microsoft.com/office/drawing/2014/main" id="{2DD1FFEF-E7BB-46BD-1BB2-1BE2A96A6BA9}"/>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B521E7A6-FCE0-0E4A-63A8-31D2E5C6E333}"/>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5798139D-0000-6467-F93C-7445C741E354}"/>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23044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1338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2650084"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６</a:t>
            </a:r>
            <a:r>
              <a:rPr lang="en-US" altLang="ja-JP" b="1" dirty="0">
                <a:solidFill>
                  <a:srgbClr val="0070C0"/>
                </a:solidFill>
                <a:latin typeface="Meiryo" panose="020B0604030504040204" pitchFamily="34" charset="-128"/>
                <a:ea typeface="Meiryo" panose="020B0604030504040204" pitchFamily="34" charset="-128"/>
              </a:rPr>
              <a:t>. </a:t>
            </a:r>
            <a:r>
              <a:rPr lang="ja-JP" altLang="en-US" b="1">
                <a:solidFill>
                  <a:srgbClr val="0070C0"/>
                </a:solidFill>
                <a:latin typeface="Meiryo" panose="020B0604030504040204" pitchFamily="34" charset="-128"/>
                <a:ea typeface="Meiryo" panose="020B0604030504040204" pitchFamily="34" charset="-128"/>
              </a:rPr>
              <a:t>個人が特定された！</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7899723" cy="954107"/>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ネット上で知り合った人と会うことは、危険な場合がある。</a:t>
            </a: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第４問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280571F-0707-4FB5-C20E-4599770F2C90}"/>
              </a:ext>
            </a:extLst>
          </p:cNvPr>
          <p:cNvGrpSpPr/>
          <p:nvPr/>
        </p:nvGrpSpPr>
        <p:grpSpPr>
          <a:xfrm>
            <a:off x="2425375" y="2861460"/>
            <a:ext cx="3670623" cy="3314700"/>
            <a:chOff x="2438400" y="2861460"/>
            <a:chExt cx="3670623" cy="3314700"/>
          </a:xfrm>
        </p:grpSpPr>
        <p:sp>
          <p:nvSpPr>
            <p:cNvPr id="25" name="角丸四角形 24">
              <a:extLst>
                <a:ext uri="{FF2B5EF4-FFF2-40B4-BE49-F238E27FC236}">
                  <a16:creationId xmlns:a16="http://schemas.microsoft.com/office/drawing/2014/main" id="{2DD1FFEF-E7BB-46BD-1BB2-1BE2A96A6BA9}"/>
                </a:ext>
              </a:extLst>
            </p:cNvPr>
            <p:cNvSpPr/>
            <p:nvPr/>
          </p:nvSpPr>
          <p:spPr>
            <a:xfrm>
              <a:off x="2438400"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B521E7A6-FCE0-0E4A-63A8-31D2E5C6E333}"/>
                </a:ext>
              </a:extLst>
            </p:cNvPr>
            <p:cNvSpPr/>
            <p:nvPr/>
          </p:nvSpPr>
          <p:spPr>
            <a:xfrm>
              <a:off x="3454561"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5798139D-0000-6467-F93C-7445C741E354}"/>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233179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コンピューターのスクリーンショット&#10;&#10;中程度の精度で自動的に生成された説明">
            <a:extLst>
              <a:ext uri="{FF2B5EF4-FFF2-40B4-BE49-F238E27FC236}">
                <a16:creationId xmlns:a16="http://schemas.microsoft.com/office/drawing/2014/main" id="{4CBB8AC6-A3E9-82E3-5B22-7FE1911D20C8}"/>
              </a:ext>
            </a:extLst>
          </p:cNvPr>
          <p:cNvPicPr>
            <a:picLocks noChangeAspect="1"/>
          </p:cNvPicPr>
          <p:nvPr/>
        </p:nvPicPr>
        <p:blipFill>
          <a:blip r:embed="rId2"/>
          <a:stretch>
            <a:fillRect/>
          </a:stretch>
        </p:blipFill>
        <p:spPr>
          <a:xfrm>
            <a:off x="0" y="0"/>
            <a:ext cx="12192000" cy="6858000"/>
          </a:xfrm>
          <a:prstGeom prst="rect">
            <a:avLst/>
          </a:prstGeom>
        </p:spPr>
      </p:pic>
      <p:sp>
        <p:nvSpPr>
          <p:cNvPr id="2" name="テキスト ボックス 1">
            <a:extLst>
              <a:ext uri="{FF2B5EF4-FFF2-40B4-BE49-F238E27FC236}">
                <a16:creationId xmlns:a16="http://schemas.microsoft.com/office/drawing/2014/main" id="{62F5B63F-C2AD-B865-436A-A5B1798ADC54}"/>
              </a:ext>
            </a:extLst>
          </p:cNvPr>
          <p:cNvSpPr txBox="1"/>
          <p:nvPr/>
        </p:nvSpPr>
        <p:spPr>
          <a:xfrm>
            <a:off x="3746638" y="3136612"/>
            <a:ext cx="4698723" cy="584775"/>
          </a:xfrm>
          <a:prstGeom prst="rect">
            <a:avLst/>
          </a:prstGeom>
          <a:noFill/>
        </p:spPr>
        <p:txBody>
          <a:bodyPr wrap="none" rtlCol="0">
            <a:spAutoFit/>
          </a:bodyPr>
          <a:lstStyle/>
          <a:p>
            <a:pPr algn="ctr"/>
            <a:r>
              <a:rPr lang="ja-JP" altLang="en-US" sz="3200" b="1">
                <a:solidFill>
                  <a:srgbClr val="0070C0"/>
                </a:solidFill>
                <a:latin typeface="Meiryo" panose="020B0604030504040204" pitchFamily="34" charset="-128"/>
                <a:ea typeface="Meiryo" panose="020B0604030504040204" pitchFamily="34" charset="-128"/>
              </a:rPr>
              <a:t>マイルールをつくろう！</a:t>
            </a:r>
          </a:p>
        </p:txBody>
      </p:sp>
    </p:spTree>
    <p:extLst>
      <p:ext uri="{BB962C8B-B14F-4D97-AF65-F5344CB8AC3E}">
        <p14:creationId xmlns:p14="http://schemas.microsoft.com/office/powerpoint/2010/main" val="13500770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827458D-438D-261F-838C-54AA4D2E6697}"/>
              </a:ext>
            </a:extLst>
          </p:cNvPr>
          <p:cNvSpPr/>
          <p:nvPr/>
        </p:nvSpPr>
        <p:spPr>
          <a:xfrm>
            <a:off x="0" y="1338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92A37010-2B08-8481-D3A8-4DA9C1961EB0}"/>
              </a:ext>
            </a:extLst>
          </p:cNvPr>
          <p:cNvSpPr txBox="1"/>
          <p:nvPr/>
        </p:nvSpPr>
        <p:spPr>
          <a:xfrm>
            <a:off x="136673" y="149015"/>
            <a:ext cx="2723823"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マイルールをつくろう！</a:t>
            </a:r>
          </a:p>
        </p:txBody>
      </p:sp>
      <p:pic>
        <p:nvPicPr>
          <p:cNvPr id="6" name="図 5" descr="ゲームのキャラクター&#10;&#10;中程度の精度で自動的に生成された説明">
            <a:extLst>
              <a:ext uri="{FF2B5EF4-FFF2-40B4-BE49-F238E27FC236}">
                <a16:creationId xmlns:a16="http://schemas.microsoft.com/office/drawing/2014/main" id="{07C5BB2F-C381-805E-D0DA-DDE39D5CC7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588" y="2026454"/>
            <a:ext cx="2572907" cy="4288178"/>
          </a:xfrm>
          <a:prstGeom prst="rect">
            <a:avLst/>
          </a:prstGeom>
        </p:spPr>
      </p:pic>
      <p:pic>
        <p:nvPicPr>
          <p:cNvPr id="8" name="図 7" descr="人形, おもちゃ, 時計 が含まれている画像&#10;&#10;自動的に生成された説明">
            <a:extLst>
              <a:ext uri="{FF2B5EF4-FFF2-40B4-BE49-F238E27FC236}">
                <a16:creationId xmlns:a16="http://schemas.microsoft.com/office/drawing/2014/main" id="{B6E83D3F-0683-6BC0-D740-A03E872B5E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649" y="1794074"/>
            <a:ext cx="2712334" cy="4520558"/>
          </a:xfrm>
          <a:prstGeom prst="rect">
            <a:avLst/>
          </a:prstGeom>
        </p:spPr>
      </p:pic>
      <p:sp>
        <p:nvSpPr>
          <p:cNvPr id="9" name="テキスト ボックス 8">
            <a:extLst>
              <a:ext uri="{FF2B5EF4-FFF2-40B4-BE49-F238E27FC236}">
                <a16:creationId xmlns:a16="http://schemas.microsoft.com/office/drawing/2014/main" id="{AFFA7544-B859-1E30-C9C5-5BD5A3458C88}"/>
              </a:ext>
            </a:extLst>
          </p:cNvPr>
          <p:cNvSpPr txBox="1"/>
          <p:nvPr/>
        </p:nvSpPr>
        <p:spPr>
          <a:xfrm>
            <a:off x="2804228" y="2026454"/>
            <a:ext cx="6583543" cy="2516073"/>
          </a:xfrm>
          <a:prstGeom prst="rect">
            <a:avLst/>
          </a:prstGeom>
          <a:noFill/>
        </p:spPr>
        <p:txBody>
          <a:bodyPr wrap="square">
            <a:spAutoFit/>
          </a:bodyPr>
          <a:lstStyle/>
          <a:p>
            <a:pPr algn="ctr">
              <a:lnSpc>
                <a:spcPct val="150000"/>
              </a:lnSpc>
            </a:pPr>
            <a:r>
              <a:rPr lang="ja-JP" altLang="en-US" sz="3600" b="1">
                <a:solidFill>
                  <a:srgbClr val="002060"/>
                </a:solidFill>
                <a:latin typeface="Meiryo" panose="020B0604030504040204" pitchFamily="34" charset="-128"/>
                <a:ea typeface="Meiryo" panose="020B0604030504040204" pitchFamily="34" charset="-128"/>
              </a:rPr>
              <a:t>次の例文を参考にして</a:t>
            </a:r>
            <a:endParaRPr lang="en-US" altLang="ja-JP" sz="3600" b="1" dirty="0">
              <a:solidFill>
                <a:srgbClr val="002060"/>
              </a:solidFill>
              <a:latin typeface="Meiryo" panose="020B0604030504040204" pitchFamily="34" charset="-128"/>
              <a:ea typeface="Meiryo" panose="020B0604030504040204" pitchFamily="34" charset="-128"/>
            </a:endParaRPr>
          </a:p>
          <a:p>
            <a:pPr algn="ctr">
              <a:lnSpc>
                <a:spcPct val="150000"/>
              </a:lnSpc>
            </a:pPr>
            <a:r>
              <a:rPr lang="ja-JP" altLang="en-US" sz="3600" b="1">
                <a:solidFill>
                  <a:srgbClr val="002060"/>
                </a:solidFill>
                <a:latin typeface="Meiryo" panose="020B0604030504040204" pitchFamily="34" charset="-128"/>
                <a:ea typeface="Meiryo" panose="020B0604030504040204" pitchFamily="34" charset="-128"/>
              </a:rPr>
              <a:t>インターネットや</a:t>
            </a:r>
            <a:r>
              <a:rPr lang="en-US" altLang="ja-JP" sz="3600" b="1" dirty="0">
                <a:solidFill>
                  <a:srgbClr val="002060"/>
                </a:solidFill>
                <a:latin typeface="Meiryo" panose="020B0604030504040204" pitchFamily="34" charset="-128"/>
                <a:ea typeface="Meiryo" panose="020B0604030504040204" pitchFamily="34" charset="-128"/>
              </a:rPr>
              <a:t>SNS</a:t>
            </a:r>
            <a:r>
              <a:rPr lang="ja-JP" altLang="en-US" sz="3600" b="1">
                <a:solidFill>
                  <a:srgbClr val="002060"/>
                </a:solidFill>
                <a:latin typeface="Meiryo" panose="020B0604030504040204" pitchFamily="34" charset="-128"/>
                <a:ea typeface="Meiryo" panose="020B0604030504040204" pitchFamily="34" charset="-128"/>
              </a:rPr>
              <a:t>を</a:t>
            </a:r>
            <a:endParaRPr lang="en-US" altLang="ja-JP" sz="3600" b="1" dirty="0">
              <a:solidFill>
                <a:srgbClr val="002060"/>
              </a:solidFill>
              <a:latin typeface="Meiryo" panose="020B0604030504040204" pitchFamily="34" charset="-128"/>
              <a:ea typeface="Meiryo" panose="020B0604030504040204" pitchFamily="34" charset="-128"/>
            </a:endParaRPr>
          </a:p>
          <a:p>
            <a:pPr algn="ctr">
              <a:lnSpc>
                <a:spcPct val="150000"/>
              </a:lnSpc>
            </a:pPr>
            <a:r>
              <a:rPr lang="ja-JP" altLang="en-US" sz="3600" b="1">
                <a:solidFill>
                  <a:srgbClr val="002060"/>
                </a:solidFill>
                <a:latin typeface="Meiryo" panose="020B0604030504040204" pitchFamily="34" charset="-128"/>
                <a:ea typeface="Meiryo" panose="020B0604030504040204" pitchFamily="34" charset="-128"/>
              </a:rPr>
              <a:t>使うときのルールを考えよう。</a:t>
            </a:r>
            <a:endParaRPr lang="ja-JP" altLang="en-US" sz="3600">
              <a:solidFill>
                <a:srgbClr val="00206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7766264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827458D-438D-261F-838C-54AA4D2E6697}"/>
              </a:ext>
            </a:extLst>
          </p:cNvPr>
          <p:cNvSpPr/>
          <p:nvPr/>
        </p:nvSpPr>
        <p:spPr>
          <a:xfrm>
            <a:off x="0" y="1338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92A37010-2B08-8481-D3A8-4DA9C1961EB0}"/>
              </a:ext>
            </a:extLst>
          </p:cNvPr>
          <p:cNvSpPr txBox="1"/>
          <p:nvPr/>
        </p:nvSpPr>
        <p:spPr>
          <a:xfrm>
            <a:off x="136673" y="149015"/>
            <a:ext cx="2723823"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マイルールをつくろう！</a:t>
            </a:r>
          </a:p>
        </p:txBody>
      </p:sp>
      <p:sp>
        <p:nvSpPr>
          <p:cNvPr id="2" name="テキスト ボックス 1">
            <a:extLst>
              <a:ext uri="{FF2B5EF4-FFF2-40B4-BE49-F238E27FC236}">
                <a16:creationId xmlns:a16="http://schemas.microsoft.com/office/drawing/2014/main" id="{3343EF70-46E1-881F-77C7-ADFEDA4D68FA}"/>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ルール例文</a:t>
            </a:r>
          </a:p>
        </p:txBody>
      </p:sp>
      <p:sp>
        <p:nvSpPr>
          <p:cNvPr id="7" name="テキスト ボックス 6">
            <a:extLst>
              <a:ext uri="{FF2B5EF4-FFF2-40B4-BE49-F238E27FC236}">
                <a16:creationId xmlns:a16="http://schemas.microsoft.com/office/drawing/2014/main" id="{924DBF2F-78A4-724B-8BFE-886903DB1D2A}"/>
              </a:ext>
            </a:extLst>
          </p:cNvPr>
          <p:cNvSpPr txBox="1"/>
          <p:nvPr/>
        </p:nvSpPr>
        <p:spPr>
          <a:xfrm>
            <a:off x="1711523" y="1759004"/>
            <a:ext cx="8768953" cy="4051109"/>
          </a:xfrm>
          <a:prstGeom prst="rect">
            <a:avLst/>
          </a:prstGeom>
          <a:noFill/>
        </p:spPr>
        <p:txBody>
          <a:bodyPr wrap="square">
            <a:spAutoFit/>
          </a:bodyPr>
          <a:lstStyle/>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インターネットはリビングなどおうちの人がいる場所で使う</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あやしいリンクや広告をクリックしない</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夜</a:t>
            </a:r>
            <a:r>
              <a:rPr kumimoji="1" lang="en-US" altLang="ja-JP" sz="2400" b="1" dirty="0">
                <a:latin typeface="Meiryo" panose="020B0604030504040204" pitchFamily="34" charset="-128"/>
                <a:ea typeface="Meiryo" panose="020B0604030504040204" pitchFamily="34" charset="-128"/>
              </a:rPr>
              <a:t>10</a:t>
            </a:r>
            <a:r>
              <a:rPr kumimoji="1" lang="ja-JP" altLang="en-US" sz="2400" b="1">
                <a:latin typeface="Meiryo" panose="020B0604030504040204" pitchFamily="34" charset="-128"/>
                <a:ea typeface="Meiryo" panose="020B0604030504040204" pitchFamily="34" charset="-128"/>
              </a:rPr>
              <a:t>時以降はインターネットを使わない</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ネット上で誰かをいじめたり悪口を書いたりしない</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インターネットを使う時間は１日１時間までにする</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スマートフォンやタブレットはおうちの人に聞いてから使う</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困ったことや怖いことがあったらすぐに大人に相談する</a:t>
            </a:r>
          </a:p>
        </p:txBody>
      </p:sp>
      <p:sp>
        <p:nvSpPr>
          <p:cNvPr id="9" name="角丸四角形 8">
            <a:extLst>
              <a:ext uri="{FF2B5EF4-FFF2-40B4-BE49-F238E27FC236}">
                <a16:creationId xmlns:a16="http://schemas.microsoft.com/office/drawing/2014/main" id="{D53797F6-7749-3190-CFA1-6764229BBF32}"/>
              </a:ext>
            </a:extLst>
          </p:cNvPr>
          <p:cNvSpPr/>
          <p:nvPr/>
        </p:nvSpPr>
        <p:spPr>
          <a:xfrm>
            <a:off x="1711523" y="1022048"/>
            <a:ext cx="3600450" cy="565762"/>
          </a:xfrm>
          <a:prstGeom prst="roundRect">
            <a:avLst>
              <a:gd name="adj" fmla="val 11916"/>
            </a:avLst>
          </a:prstGeom>
          <a:solidFill>
            <a:srgbClr val="223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latin typeface="Meiryo" panose="020B0604030504040204" pitchFamily="34" charset="-128"/>
                <a:ea typeface="Meiryo" panose="020B0604030504040204" pitchFamily="34" charset="-128"/>
              </a:rPr>
              <a:t>インターネットのルール</a:t>
            </a:r>
          </a:p>
        </p:txBody>
      </p:sp>
    </p:spTree>
    <p:extLst>
      <p:ext uri="{BB962C8B-B14F-4D97-AF65-F5344CB8AC3E}">
        <p14:creationId xmlns:p14="http://schemas.microsoft.com/office/powerpoint/2010/main" val="38422166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827458D-438D-261F-838C-54AA4D2E6697}"/>
              </a:ext>
            </a:extLst>
          </p:cNvPr>
          <p:cNvSpPr/>
          <p:nvPr/>
        </p:nvSpPr>
        <p:spPr>
          <a:xfrm>
            <a:off x="0" y="1338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92A37010-2B08-8481-D3A8-4DA9C1961EB0}"/>
              </a:ext>
            </a:extLst>
          </p:cNvPr>
          <p:cNvSpPr txBox="1"/>
          <p:nvPr/>
        </p:nvSpPr>
        <p:spPr>
          <a:xfrm>
            <a:off x="136673" y="149015"/>
            <a:ext cx="2723823"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マイルールをつくろう！</a:t>
            </a:r>
          </a:p>
        </p:txBody>
      </p:sp>
      <p:sp>
        <p:nvSpPr>
          <p:cNvPr id="2" name="テキスト ボックス 1">
            <a:extLst>
              <a:ext uri="{FF2B5EF4-FFF2-40B4-BE49-F238E27FC236}">
                <a16:creationId xmlns:a16="http://schemas.microsoft.com/office/drawing/2014/main" id="{D6D6768F-4547-B312-41C0-57BCC0A9A84B}"/>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ルール例文</a:t>
            </a:r>
          </a:p>
        </p:txBody>
      </p:sp>
      <p:sp>
        <p:nvSpPr>
          <p:cNvPr id="4" name="テキスト ボックス 3">
            <a:extLst>
              <a:ext uri="{FF2B5EF4-FFF2-40B4-BE49-F238E27FC236}">
                <a16:creationId xmlns:a16="http://schemas.microsoft.com/office/drawing/2014/main" id="{A19CA9B4-D11E-CB36-D736-D2A6114AE8DC}"/>
              </a:ext>
            </a:extLst>
          </p:cNvPr>
          <p:cNvSpPr txBox="1"/>
          <p:nvPr/>
        </p:nvSpPr>
        <p:spPr>
          <a:xfrm>
            <a:off x="1711523" y="1759004"/>
            <a:ext cx="8768953" cy="4051109"/>
          </a:xfrm>
          <a:prstGeom prst="rect">
            <a:avLst/>
          </a:prstGeom>
          <a:noFill/>
        </p:spPr>
        <p:txBody>
          <a:bodyPr wrap="square">
            <a:spAutoFit/>
          </a:bodyPr>
          <a:lstStyle/>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課金は月○○円までにする</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課金したい時はすぐに決めない　本当に必要か１日考える</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課金する前に必ずおうちの人に相談する</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ゲームのプレイ時間は１日１時間までにする</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遊ぶ前にゲームの利用規約をおうちの人といっしょに読む</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課金をせずに遊べるゲームを選ぶ</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一度課金したら</a:t>
            </a:r>
            <a:r>
              <a:rPr kumimoji="1" lang="en-US" altLang="ja-JP" sz="2400" b="1" dirty="0">
                <a:latin typeface="Meiryo" panose="020B0604030504040204" pitchFamily="34" charset="-128"/>
                <a:ea typeface="Meiryo" panose="020B0604030504040204" pitchFamily="34" charset="-128"/>
              </a:rPr>
              <a:t>1</a:t>
            </a:r>
            <a:r>
              <a:rPr kumimoji="1" lang="ja-JP" altLang="en-US" sz="2400" b="1">
                <a:latin typeface="Meiryo" panose="020B0604030504040204" pitchFamily="34" charset="-128"/>
                <a:ea typeface="Meiryo" panose="020B0604030504040204" pitchFamily="34" charset="-128"/>
              </a:rPr>
              <a:t>か月は追加の課金をしない</a:t>
            </a:r>
          </a:p>
        </p:txBody>
      </p:sp>
      <p:sp>
        <p:nvSpPr>
          <p:cNvPr id="6" name="角丸四角形 5">
            <a:extLst>
              <a:ext uri="{FF2B5EF4-FFF2-40B4-BE49-F238E27FC236}">
                <a16:creationId xmlns:a16="http://schemas.microsoft.com/office/drawing/2014/main" id="{E1CBE1C2-332D-CBF1-4AF5-D77F9DA4C40D}"/>
              </a:ext>
            </a:extLst>
          </p:cNvPr>
          <p:cNvSpPr/>
          <p:nvPr/>
        </p:nvSpPr>
        <p:spPr>
          <a:xfrm>
            <a:off x="1711522" y="1022048"/>
            <a:ext cx="4860727" cy="565762"/>
          </a:xfrm>
          <a:prstGeom prst="roundRect">
            <a:avLst>
              <a:gd name="adj" fmla="val 11916"/>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latin typeface="Meiryo" panose="020B0604030504040204" pitchFamily="34" charset="-128"/>
                <a:ea typeface="Meiryo" panose="020B0604030504040204" pitchFamily="34" charset="-128"/>
              </a:rPr>
              <a:t>オンラインゲーム／投げ銭のルール</a:t>
            </a:r>
          </a:p>
        </p:txBody>
      </p:sp>
    </p:spTree>
    <p:extLst>
      <p:ext uri="{BB962C8B-B14F-4D97-AF65-F5344CB8AC3E}">
        <p14:creationId xmlns:p14="http://schemas.microsoft.com/office/powerpoint/2010/main" val="30866462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827458D-438D-261F-838C-54AA4D2E6697}"/>
              </a:ext>
            </a:extLst>
          </p:cNvPr>
          <p:cNvSpPr/>
          <p:nvPr/>
        </p:nvSpPr>
        <p:spPr>
          <a:xfrm>
            <a:off x="0" y="1338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92A37010-2B08-8481-D3A8-4DA9C1961EB0}"/>
              </a:ext>
            </a:extLst>
          </p:cNvPr>
          <p:cNvSpPr txBox="1"/>
          <p:nvPr/>
        </p:nvSpPr>
        <p:spPr>
          <a:xfrm>
            <a:off x="136673" y="149015"/>
            <a:ext cx="2723823"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マイルールをつくろう！</a:t>
            </a:r>
          </a:p>
        </p:txBody>
      </p:sp>
      <p:sp>
        <p:nvSpPr>
          <p:cNvPr id="2" name="テキスト ボックス 1">
            <a:extLst>
              <a:ext uri="{FF2B5EF4-FFF2-40B4-BE49-F238E27FC236}">
                <a16:creationId xmlns:a16="http://schemas.microsoft.com/office/drawing/2014/main" id="{691FE4A8-B6A2-3FF9-2FD8-8348FB073CEA}"/>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ルール例文</a:t>
            </a:r>
          </a:p>
        </p:txBody>
      </p:sp>
      <p:sp>
        <p:nvSpPr>
          <p:cNvPr id="4" name="テキスト ボックス 3">
            <a:extLst>
              <a:ext uri="{FF2B5EF4-FFF2-40B4-BE49-F238E27FC236}">
                <a16:creationId xmlns:a16="http://schemas.microsoft.com/office/drawing/2014/main" id="{8246AAB0-8C97-FC5B-D6DA-7C5CA100C855}"/>
              </a:ext>
            </a:extLst>
          </p:cNvPr>
          <p:cNvSpPr txBox="1"/>
          <p:nvPr/>
        </p:nvSpPr>
        <p:spPr>
          <a:xfrm>
            <a:off x="1711523" y="1759004"/>
            <a:ext cx="9547027" cy="4923143"/>
          </a:xfrm>
          <a:prstGeom prst="rect">
            <a:avLst/>
          </a:prstGeom>
          <a:noFill/>
        </p:spPr>
        <p:txBody>
          <a:bodyPr wrap="square">
            <a:spAutoFit/>
          </a:bodyPr>
          <a:lstStyle/>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ネットショッピングで何かを買う時は必ずおうちの人に相談する</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ほしいものがあってもすぐに買わない　本当に必要か１日考える</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商品の口コミやレビューを参考にする</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買う前に利用規約をおうちの人といっしょに読む</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買う前にサイトの運営会社についてよく調べるようにする</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購入ボタンをおす前に、おうちの人といっしょに内容をもう一度確認する</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安すぎる商品には注意する（セール品でも本当に必要かよく考える）</a:t>
            </a:r>
          </a:p>
        </p:txBody>
      </p:sp>
      <p:sp>
        <p:nvSpPr>
          <p:cNvPr id="6" name="角丸四角形 5">
            <a:extLst>
              <a:ext uri="{FF2B5EF4-FFF2-40B4-BE49-F238E27FC236}">
                <a16:creationId xmlns:a16="http://schemas.microsoft.com/office/drawing/2014/main" id="{8A082C04-A808-4DE1-A9C0-4526938C1A40}"/>
              </a:ext>
            </a:extLst>
          </p:cNvPr>
          <p:cNvSpPr/>
          <p:nvPr/>
        </p:nvSpPr>
        <p:spPr>
          <a:xfrm>
            <a:off x="1711523" y="1022048"/>
            <a:ext cx="3803452" cy="565762"/>
          </a:xfrm>
          <a:prstGeom prst="roundRect">
            <a:avLst>
              <a:gd name="adj" fmla="val 11916"/>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latin typeface="Meiryo" panose="020B0604030504040204" pitchFamily="34" charset="-128"/>
                <a:ea typeface="Meiryo" panose="020B0604030504040204" pitchFamily="34" charset="-128"/>
              </a:rPr>
              <a:t>ネットショッピングのルール</a:t>
            </a:r>
          </a:p>
        </p:txBody>
      </p:sp>
    </p:spTree>
    <p:extLst>
      <p:ext uri="{BB962C8B-B14F-4D97-AF65-F5344CB8AC3E}">
        <p14:creationId xmlns:p14="http://schemas.microsoft.com/office/powerpoint/2010/main" val="297165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0EDE847A-2E60-E2CA-BE3E-5D44649CD7E2}"/>
              </a:ext>
            </a:extLst>
          </p:cNvPr>
          <p:cNvSpPr/>
          <p:nvPr/>
        </p:nvSpPr>
        <p:spPr>
          <a:xfrm>
            <a:off x="2766349" y="928547"/>
            <a:ext cx="8866208" cy="5254906"/>
          </a:xfrm>
          <a:prstGeom prst="roundRect">
            <a:avLst>
              <a:gd name="adj" fmla="val 6315"/>
            </a:avLst>
          </a:prstGeom>
          <a:solidFill>
            <a:schemeClr val="bg1"/>
          </a:solid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460"/>
              </a:lnSpc>
            </a:pPr>
            <a:endParaRPr kumimoji="1" lang="ja-JP" altLang="en-US" sz="2400"/>
          </a:p>
        </p:txBody>
      </p:sp>
      <p:sp>
        <p:nvSpPr>
          <p:cNvPr id="3" name="テキスト ボックス 2">
            <a:extLst>
              <a:ext uri="{FF2B5EF4-FFF2-40B4-BE49-F238E27FC236}">
                <a16:creationId xmlns:a16="http://schemas.microsoft.com/office/drawing/2014/main" id="{11F426E3-0589-75A6-E4AF-795BB289BD80}"/>
              </a:ext>
            </a:extLst>
          </p:cNvPr>
          <p:cNvSpPr txBox="1"/>
          <p:nvPr/>
        </p:nvSpPr>
        <p:spPr>
          <a:xfrm>
            <a:off x="3177925" y="1944280"/>
            <a:ext cx="8043056" cy="3683060"/>
          </a:xfrm>
          <a:prstGeom prst="rect">
            <a:avLst/>
          </a:prstGeom>
          <a:noFill/>
        </p:spPr>
        <p:txBody>
          <a:bodyPr wrap="square">
            <a:spAutoFit/>
          </a:bodyPr>
          <a:lstStyle/>
          <a:p>
            <a:pPr marL="457200" indent="-457200">
              <a:lnSpc>
                <a:spcPts val="3480"/>
              </a:lnSpc>
              <a:buFont typeface="+mj-ea"/>
              <a:buAutoNum type="circleNumDbPlain"/>
            </a:pPr>
            <a:r>
              <a:rPr lang="ja-JP" altLang="en-US" sz="2800">
                <a:latin typeface="Meiryo" panose="020B0604030504040204" pitchFamily="34" charset="-128"/>
                <a:ea typeface="Meiryo" panose="020B0604030504040204" pitchFamily="34" charset="-128"/>
              </a:rPr>
              <a:t>あせって問い合わせたり、お金を支払ったりしてはいけないよ。</a:t>
            </a:r>
          </a:p>
          <a:p>
            <a:pPr marL="457200" indent="-457200">
              <a:lnSpc>
                <a:spcPts val="3480"/>
              </a:lnSpc>
              <a:buFont typeface="+mj-ea"/>
              <a:buAutoNum type="circleNumDbPlain"/>
            </a:pPr>
            <a:endParaRPr lang="ja-JP" altLang="en-US" sz="2800">
              <a:latin typeface="Meiryo" panose="020B0604030504040204" pitchFamily="34" charset="-128"/>
              <a:ea typeface="Meiryo" panose="020B0604030504040204" pitchFamily="34" charset="-128"/>
            </a:endParaRPr>
          </a:p>
          <a:p>
            <a:pPr marL="457200" indent="-457200">
              <a:lnSpc>
                <a:spcPts val="3480"/>
              </a:lnSpc>
              <a:buFont typeface="+mj-ea"/>
              <a:buAutoNum type="circleNumDbPlain"/>
            </a:pPr>
            <a:r>
              <a:rPr lang="ja-JP" altLang="en-US" sz="2800">
                <a:latin typeface="Meiryo" panose="020B0604030504040204" pitchFamily="34" charset="-128"/>
                <a:ea typeface="Meiryo" panose="020B0604030504040204" pitchFamily="34" charset="-128"/>
              </a:rPr>
              <a:t>困ったら、おうちの人や先生に相談しよう。</a:t>
            </a:r>
          </a:p>
          <a:p>
            <a:pPr marL="457200" indent="-457200">
              <a:lnSpc>
                <a:spcPts val="3480"/>
              </a:lnSpc>
              <a:buFont typeface="+mj-ea"/>
              <a:buAutoNum type="circleNumDbPlain"/>
            </a:pPr>
            <a:endParaRPr lang="ja-JP" altLang="en-US" sz="2800">
              <a:latin typeface="Meiryo" panose="020B0604030504040204" pitchFamily="34" charset="-128"/>
              <a:ea typeface="Meiryo" panose="020B0604030504040204" pitchFamily="34" charset="-128"/>
            </a:endParaRPr>
          </a:p>
          <a:p>
            <a:pPr marL="457200" indent="-457200">
              <a:lnSpc>
                <a:spcPts val="3480"/>
              </a:lnSpc>
              <a:buFont typeface="+mj-ea"/>
              <a:buAutoNum type="circleNumDbPlain"/>
            </a:pPr>
            <a:r>
              <a:rPr lang="ja-JP" altLang="en-US" sz="2800">
                <a:latin typeface="Meiryo" panose="020B0604030504040204" pitchFamily="34" charset="-128"/>
                <a:ea typeface="Meiryo" panose="020B0604030504040204" pitchFamily="34" charset="-128"/>
              </a:rPr>
              <a:t>それでも心配なときは、　　　　　　　　　　　　</a:t>
            </a:r>
            <a:r>
              <a:rPr lang="ja-JP" altLang="en-US" sz="2800" b="1">
                <a:solidFill>
                  <a:srgbClr val="FC7EA9"/>
                </a:solidFill>
                <a:latin typeface="Meiryo" panose="020B0604030504040204" pitchFamily="34" charset="-128"/>
                <a:ea typeface="Meiryo" panose="020B0604030504040204" pitchFamily="34" charset="-128"/>
              </a:rPr>
              <a:t>消費者ホットライン</a:t>
            </a:r>
            <a:r>
              <a:rPr lang="en-US" altLang="ja-JP" sz="2800" b="1" dirty="0">
                <a:solidFill>
                  <a:srgbClr val="FC7EA9"/>
                </a:solidFill>
                <a:latin typeface="Meiryo" panose="020B0604030504040204" pitchFamily="34" charset="-128"/>
                <a:ea typeface="Meiryo" panose="020B0604030504040204" pitchFamily="34" charset="-128"/>
              </a:rPr>
              <a:t> </a:t>
            </a:r>
            <a:r>
              <a:rPr lang="ja-JP" altLang="en-US" sz="2800" b="1">
                <a:solidFill>
                  <a:srgbClr val="FC7EA9"/>
                </a:solidFill>
                <a:latin typeface="Meiryo" panose="020B0604030504040204" pitchFamily="34" charset="-128"/>
                <a:ea typeface="Meiryo" panose="020B0604030504040204" pitchFamily="34" charset="-128"/>
              </a:rPr>
              <a:t>１８８（いやや）</a:t>
            </a:r>
            <a:r>
              <a:rPr lang="ja-JP" altLang="en-US" sz="2800">
                <a:latin typeface="Meiryo" panose="020B0604030504040204" pitchFamily="34" charset="-128"/>
                <a:ea typeface="Meiryo" panose="020B0604030504040204" pitchFamily="34" charset="-128"/>
              </a:rPr>
              <a:t>に電話しよう。</a:t>
            </a:r>
          </a:p>
        </p:txBody>
      </p:sp>
      <p:pic>
        <p:nvPicPr>
          <p:cNvPr id="4" name="図 3" descr="ゲームのキャラクター&#10;&#10;中程度の精度で自動的に生成された説明">
            <a:extLst>
              <a:ext uri="{FF2B5EF4-FFF2-40B4-BE49-F238E27FC236}">
                <a16:creationId xmlns:a16="http://schemas.microsoft.com/office/drawing/2014/main" id="{D9AE2B58-99FE-A366-D9A8-0AE6BAAE49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161" y="1794075"/>
            <a:ext cx="2712334" cy="4520557"/>
          </a:xfrm>
          <a:prstGeom prst="rect">
            <a:avLst/>
          </a:prstGeom>
        </p:spPr>
      </p:pic>
      <p:sp>
        <p:nvSpPr>
          <p:cNvPr id="5" name="テキスト ボックス 4">
            <a:extLst>
              <a:ext uri="{FF2B5EF4-FFF2-40B4-BE49-F238E27FC236}">
                <a16:creationId xmlns:a16="http://schemas.microsoft.com/office/drawing/2014/main" id="{4B525777-C494-DA0D-964C-DD7C1BEC928F}"/>
              </a:ext>
            </a:extLst>
          </p:cNvPr>
          <p:cNvSpPr txBox="1"/>
          <p:nvPr/>
        </p:nvSpPr>
        <p:spPr>
          <a:xfrm>
            <a:off x="3098800" y="1230660"/>
            <a:ext cx="1415772" cy="461665"/>
          </a:xfrm>
          <a:prstGeom prst="rect">
            <a:avLst/>
          </a:prstGeom>
          <a:noFill/>
        </p:spPr>
        <p:txBody>
          <a:bodyPr wrap="none" rtlCol="0">
            <a:spAutoFit/>
          </a:bodyPr>
          <a:lstStyle/>
          <a:p>
            <a:r>
              <a:rPr kumimoji="1" lang="ja-JP" altLang="en-US" sz="2400" b="1">
                <a:solidFill>
                  <a:srgbClr val="00B0F0"/>
                </a:solidFill>
                <a:latin typeface="Meiryo" panose="020B0604030504040204" pitchFamily="34" charset="-128"/>
                <a:ea typeface="Meiryo" panose="020B0604030504040204" pitchFamily="34" charset="-128"/>
                <a:cs typeface="Arial Black" panose="020B0604020202020204" pitchFamily="34" charset="0"/>
              </a:rPr>
              <a:t>ポイント</a:t>
            </a:r>
          </a:p>
        </p:txBody>
      </p:sp>
      <p:sp>
        <p:nvSpPr>
          <p:cNvPr id="7" name="正方形/長方形 6">
            <a:extLst>
              <a:ext uri="{FF2B5EF4-FFF2-40B4-BE49-F238E27FC236}">
                <a16:creationId xmlns:a16="http://schemas.microsoft.com/office/drawing/2014/main" id="{D81027CE-5889-ADC8-7601-931622722B48}"/>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06347D0-1AF9-1793-AD21-6AE9BD6CA9E3}"/>
              </a:ext>
            </a:extLst>
          </p:cNvPr>
          <p:cNvSpPr txBox="1"/>
          <p:nvPr/>
        </p:nvSpPr>
        <p:spPr>
          <a:xfrm>
            <a:off x="136673" y="149015"/>
            <a:ext cx="4958409"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１</a:t>
            </a:r>
            <a:r>
              <a:rPr kumimoji="1" lang="en-US" altLang="ja-JP" b="1" dirty="0">
                <a:solidFill>
                  <a:srgbClr val="0070C0"/>
                </a:solidFill>
                <a:latin typeface="Meiryo" panose="020B0604030504040204" pitchFamily="34" charset="-128"/>
                <a:ea typeface="Meiryo" panose="020B0604030504040204" pitchFamily="34" charset="-128"/>
              </a:rPr>
              <a:t>. </a:t>
            </a:r>
            <a:r>
              <a:rPr kumimoji="1" lang="ja-JP" altLang="en-US" b="1">
                <a:solidFill>
                  <a:srgbClr val="0070C0"/>
                </a:solidFill>
                <a:latin typeface="Meiryo" panose="020B0604030504040204" pitchFamily="34" charset="-128"/>
                <a:ea typeface="Meiryo" panose="020B0604030504040204" pitchFamily="34" charset="-128"/>
              </a:rPr>
              <a:t>いきなり大金を請求する画面が出てきた！</a:t>
            </a:r>
          </a:p>
        </p:txBody>
      </p:sp>
    </p:spTree>
    <p:extLst>
      <p:ext uri="{BB962C8B-B14F-4D97-AF65-F5344CB8AC3E}">
        <p14:creationId xmlns:p14="http://schemas.microsoft.com/office/powerpoint/2010/main" val="15802761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827458D-438D-261F-838C-54AA4D2E6697}"/>
              </a:ext>
            </a:extLst>
          </p:cNvPr>
          <p:cNvSpPr/>
          <p:nvPr/>
        </p:nvSpPr>
        <p:spPr>
          <a:xfrm>
            <a:off x="0" y="1338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92A37010-2B08-8481-D3A8-4DA9C1961EB0}"/>
              </a:ext>
            </a:extLst>
          </p:cNvPr>
          <p:cNvSpPr txBox="1"/>
          <p:nvPr/>
        </p:nvSpPr>
        <p:spPr>
          <a:xfrm>
            <a:off x="136673" y="149015"/>
            <a:ext cx="2723823" cy="369332"/>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マイルールをつくろう！</a:t>
            </a:r>
          </a:p>
        </p:txBody>
      </p:sp>
      <p:sp>
        <p:nvSpPr>
          <p:cNvPr id="2" name="テキスト ボックス 1">
            <a:extLst>
              <a:ext uri="{FF2B5EF4-FFF2-40B4-BE49-F238E27FC236}">
                <a16:creationId xmlns:a16="http://schemas.microsoft.com/office/drawing/2014/main" id="{F22A8EEE-4A75-3AFA-AC1F-9D90FDEF6188}"/>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ルール例文</a:t>
            </a:r>
          </a:p>
        </p:txBody>
      </p:sp>
      <p:sp>
        <p:nvSpPr>
          <p:cNvPr id="4" name="テキスト ボックス 3">
            <a:extLst>
              <a:ext uri="{FF2B5EF4-FFF2-40B4-BE49-F238E27FC236}">
                <a16:creationId xmlns:a16="http://schemas.microsoft.com/office/drawing/2014/main" id="{E1A70C9F-C653-816B-8D00-C5C5DD5FC8C5}"/>
              </a:ext>
            </a:extLst>
          </p:cNvPr>
          <p:cNvSpPr txBox="1"/>
          <p:nvPr/>
        </p:nvSpPr>
        <p:spPr>
          <a:xfrm>
            <a:off x="1711523" y="1759004"/>
            <a:ext cx="9318427" cy="4478149"/>
          </a:xfrm>
          <a:prstGeom prst="rect">
            <a:avLst/>
          </a:prstGeom>
          <a:noFill/>
        </p:spPr>
        <p:txBody>
          <a:bodyPr wrap="square">
            <a:spAutoFit/>
          </a:bodyPr>
          <a:lstStyle/>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個人情報（住所や電話番号、学校名など）は公開しない</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強い感情で投稿やコメントをしない（冷静になるまで待つ）</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本名ではなくニックネームを使う</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ネット上で知り合った人とは会わない</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個人情報や家族・友達の写真を勝手に公開しない</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うそや、誰かの悪口は投稿しない</a:t>
            </a:r>
          </a:p>
          <a:p>
            <a:pPr marL="342900" indent="-342900">
              <a:lnSpc>
                <a:spcPts val="3380"/>
              </a:lnSpc>
              <a:spcBef>
                <a:spcPts val="1200"/>
              </a:spcBef>
              <a:buFont typeface="Arial" panose="020B0604020202020204" pitchFamily="34" charset="0"/>
              <a:buChar char="•"/>
            </a:pPr>
            <a:r>
              <a:rPr kumimoji="1" lang="ja-JP" altLang="en-US" sz="2400" b="1">
                <a:latin typeface="Meiryo" panose="020B0604030504040204" pitchFamily="34" charset="-128"/>
                <a:ea typeface="Meiryo" panose="020B0604030504040204" pitchFamily="34" charset="-128"/>
              </a:rPr>
              <a:t>リアルタイムでの位置情報共有や特定の場所にいることを示すような投稿はしない</a:t>
            </a:r>
          </a:p>
        </p:txBody>
      </p:sp>
      <p:sp>
        <p:nvSpPr>
          <p:cNvPr id="6" name="角丸四角形 5">
            <a:extLst>
              <a:ext uri="{FF2B5EF4-FFF2-40B4-BE49-F238E27FC236}">
                <a16:creationId xmlns:a16="http://schemas.microsoft.com/office/drawing/2014/main" id="{749B90C3-DE72-C44A-C983-8853E349729D}"/>
              </a:ext>
            </a:extLst>
          </p:cNvPr>
          <p:cNvSpPr/>
          <p:nvPr/>
        </p:nvSpPr>
        <p:spPr>
          <a:xfrm>
            <a:off x="1711523" y="1022048"/>
            <a:ext cx="3600450" cy="565762"/>
          </a:xfrm>
          <a:prstGeom prst="roundRect">
            <a:avLst>
              <a:gd name="adj" fmla="val 11916"/>
            </a:avLst>
          </a:prstGeom>
          <a:solidFill>
            <a:srgbClr val="DD26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bg1"/>
                </a:solidFill>
                <a:latin typeface="Meiryo" panose="020B0604030504040204" pitchFamily="34" charset="-128"/>
                <a:ea typeface="Meiryo" panose="020B0604030504040204" pitchFamily="34" charset="-128"/>
              </a:rPr>
              <a:t>SNS</a:t>
            </a:r>
            <a:r>
              <a:rPr kumimoji="1" lang="ja-JP" altLang="en-US" sz="2000" b="1">
                <a:solidFill>
                  <a:schemeClr val="bg1"/>
                </a:solidFill>
                <a:latin typeface="Meiryo" panose="020B0604030504040204" pitchFamily="34" charset="-128"/>
                <a:ea typeface="Meiryo" panose="020B0604030504040204" pitchFamily="34" charset="-128"/>
              </a:rPr>
              <a:t>のルール</a:t>
            </a:r>
          </a:p>
        </p:txBody>
      </p:sp>
    </p:spTree>
    <p:extLst>
      <p:ext uri="{BB962C8B-B14F-4D97-AF65-F5344CB8AC3E}">
        <p14:creationId xmlns:p14="http://schemas.microsoft.com/office/powerpoint/2010/main" val="140722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4958409"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１</a:t>
            </a:r>
            <a:r>
              <a:rPr kumimoji="1" lang="en-US" altLang="ja-JP" b="1" dirty="0">
                <a:solidFill>
                  <a:srgbClr val="0070C0"/>
                </a:solidFill>
                <a:latin typeface="Meiryo" panose="020B0604030504040204" pitchFamily="34" charset="-128"/>
                <a:ea typeface="Meiryo" panose="020B0604030504040204" pitchFamily="34" charset="-128"/>
              </a:rPr>
              <a:t>. </a:t>
            </a:r>
            <a:r>
              <a:rPr kumimoji="1" lang="ja-JP" altLang="en-US" b="1">
                <a:solidFill>
                  <a:srgbClr val="0070C0"/>
                </a:solidFill>
                <a:latin typeface="Meiryo" panose="020B0604030504040204" pitchFamily="34" charset="-128"/>
                <a:ea typeface="Meiryo" panose="020B0604030504040204" pitchFamily="34" charset="-128"/>
              </a:rPr>
              <a:t>いきなり大金を請求する画面が出てきた！</a:t>
            </a:r>
          </a:p>
        </p:txBody>
      </p:sp>
      <p:sp>
        <p:nvSpPr>
          <p:cNvPr id="9" name="テキスト ボックス 8">
            <a:extLst>
              <a:ext uri="{FF2B5EF4-FFF2-40B4-BE49-F238E27FC236}">
                <a16:creationId xmlns:a16="http://schemas.microsoft.com/office/drawing/2014/main" id="{30B7B60D-955A-F482-30EB-EA343585E7ED}"/>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8216981" cy="954107"/>
          </a:xfrm>
          <a:prstGeom prst="rect">
            <a:avLst/>
          </a:prstGeom>
          <a:noFill/>
        </p:spPr>
        <p:txBody>
          <a:bodyPr wrap="square" rtlCol="0">
            <a:spAutoFit/>
          </a:bodyPr>
          <a:lstStyle/>
          <a:p>
            <a:r>
              <a:rPr lang="ja-JP" altLang="en-US" sz="2800" b="1" u="none" strike="noStrike">
                <a:solidFill>
                  <a:schemeClr val="tx1">
                    <a:lumMod val="85000"/>
                    <a:lumOff val="15000"/>
                  </a:schemeClr>
                </a:solidFill>
                <a:effectLst/>
                <a:latin typeface="Meiryo" panose="020B0604030504040204" pitchFamily="34" charset="-128"/>
                <a:ea typeface="Meiryo" panose="020B0604030504040204" pitchFamily="34" charset="-128"/>
              </a:rPr>
              <a:t>インターネットで表示されている広告やリンクはすべてクリックして良い。</a:t>
            </a:r>
            <a:endParaRPr kumimoji="1" lang="ja-JP" altLang="en-US" sz="2800" b="1">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第１問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36BFE79C-1802-A0EC-0C93-FE3779954AC0}"/>
              </a:ext>
            </a:extLst>
          </p:cNvPr>
          <p:cNvGrpSpPr/>
          <p:nvPr/>
        </p:nvGrpSpPr>
        <p:grpSpPr>
          <a:xfrm>
            <a:off x="6394611" y="2861460"/>
            <a:ext cx="3670623" cy="3314700"/>
            <a:chOff x="6394611" y="2861460"/>
            <a:chExt cx="3670623" cy="3314700"/>
          </a:xfrm>
        </p:grpSpPr>
        <p:sp>
          <p:nvSpPr>
            <p:cNvPr id="21" name="角丸四角形 20">
              <a:extLst>
                <a:ext uri="{FF2B5EF4-FFF2-40B4-BE49-F238E27FC236}">
                  <a16:creationId xmlns:a16="http://schemas.microsoft.com/office/drawing/2014/main" id="{C2850AE5-5BD1-242D-36FD-E43DFCA10A4F}"/>
                </a:ext>
              </a:extLst>
            </p:cNvPr>
            <p:cNvSpPr/>
            <p:nvPr/>
          </p:nvSpPr>
          <p:spPr>
            <a:xfrm>
              <a:off x="6394611"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a:extLst>
                <a:ext uri="{FF2B5EF4-FFF2-40B4-BE49-F238E27FC236}">
                  <a16:creationId xmlns:a16="http://schemas.microsoft.com/office/drawing/2014/main" id="{B40A67F3-0D28-737A-593C-0E3C6D1969D0}"/>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12643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B031FC7-93F1-4D68-75FF-630473D49A7E}"/>
              </a:ext>
            </a:extLst>
          </p:cNvPr>
          <p:cNvSpPr/>
          <p:nvPr/>
        </p:nvSpPr>
        <p:spPr>
          <a:xfrm>
            <a:off x="0" y="0"/>
            <a:ext cx="12192000" cy="56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C3C425-5E27-E2BB-BA54-837C79E11851}"/>
              </a:ext>
            </a:extLst>
          </p:cNvPr>
          <p:cNvSpPr txBox="1"/>
          <p:nvPr/>
        </p:nvSpPr>
        <p:spPr>
          <a:xfrm>
            <a:off x="136673" y="149015"/>
            <a:ext cx="4958409"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１</a:t>
            </a:r>
            <a:r>
              <a:rPr kumimoji="1" lang="en-US" altLang="ja-JP" b="1" dirty="0">
                <a:solidFill>
                  <a:srgbClr val="0070C0"/>
                </a:solidFill>
                <a:latin typeface="Meiryo" panose="020B0604030504040204" pitchFamily="34" charset="-128"/>
                <a:ea typeface="Meiryo" panose="020B0604030504040204" pitchFamily="34" charset="-128"/>
              </a:rPr>
              <a:t>. </a:t>
            </a:r>
            <a:r>
              <a:rPr kumimoji="1" lang="ja-JP" altLang="en-US" b="1">
                <a:solidFill>
                  <a:srgbClr val="0070C0"/>
                </a:solidFill>
                <a:latin typeface="Meiryo" panose="020B0604030504040204" pitchFamily="34" charset="-128"/>
                <a:ea typeface="Meiryo" panose="020B0604030504040204" pitchFamily="34" charset="-128"/>
              </a:rPr>
              <a:t>いきなり大金を請求する画面が出てきた！</a:t>
            </a:r>
          </a:p>
        </p:txBody>
      </p:sp>
      <p:sp>
        <p:nvSpPr>
          <p:cNvPr id="10" name="テキスト ボックス 9">
            <a:extLst>
              <a:ext uri="{FF2B5EF4-FFF2-40B4-BE49-F238E27FC236}">
                <a16:creationId xmlns:a16="http://schemas.microsoft.com/office/drawing/2014/main" id="{7AAEA9DA-41F9-F129-49F7-A17C82A246D8}"/>
              </a:ext>
            </a:extLst>
          </p:cNvPr>
          <p:cNvSpPr txBox="1"/>
          <p:nvPr/>
        </p:nvSpPr>
        <p:spPr>
          <a:xfrm>
            <a:off x="2425377" y="1546205"/>
            <a:ext cx="8216981" cy="954107"/>
          </a:xfrm>
          <a:prstGeom prst="rect">
            <a:avLst/>
          </a:prstGeom>
          <a:noFill/>
        </p:spPr>
        <p:txBody>
          <a:bodyPr wrap="square" rtlCol="0">
            <a:spAutoFit/>
          </a:bodyPr>
          <a:lstStyle/>
          <a:p>
            <a:r>
              <a:rPr lang="ja-JP" altLang="en-US" sz="2800" b="1" u="none" strike="noStrike">
                <a:solidFill>
                  <a:schemeClr val="tx1">
                    <a:lumMod val="85000"/>
                    <a:lumOff val="15000"/>
                  </a:schemeClr>
                </a:solidFill>
                <a:effectLst/>
                <a:latin typeface="Meiryo" panose="020B0604030504040204" pitchFamily="34" charset="-128"/>
                <a:ea typeface="Meiryo" panose="020B0604030504040204" pitchFamily="34" charset="-128"/>
              </a:rPr>
              <a:t>ワンクリック請求の画面が表示されたら、書かれている問い合わせ先に連絡した方が良い。</a:t>
            </a:r>
            <a:endParaRPr kumimoji="1" lang="ja-JP" altLang="en-US" sz="2800" b="1">
              <a:solidFill>
                <a:schemeClr val="tx1">
                  <a:lumMod val="85000"/>
                  <a:lumOff val="15000"/>
                </a:schemeClr>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95057C3F-1608-F2A8-26CA-24D84D0C853B}"/>
              </a:ext>
            </a:extLst>
          </p:cNvPr>
          <p:cNvSpPr txBox="1"/>
          <p:nvPr/>
        </p:nvSpPr>
        <p:spPr>
          <a:xfrm>
            <a:off x="2438400" y="1034582"/>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第２問</a:t>
            </a:r>
          </a:p>
        </p:txBody>
      </p:sp>
      <p:grpSp>
        <p:nvGrpSpPr>
          <p:cNvPr id="18" name="グループ化 17">
            <a:extLst>
              <a:ext uri="{FF2B5EF4-FFF2-40B4-BE49-F238E27FC236}">
                <a16:creationId xmlns:a16="http://schemas.microsoft.com/office/drawing/2014/main" id="{344A6A24-E31D-2977-FD06-1755E3AD1374}"/>
              </a:ext>
            </a:extLst>
          </p:cNvPr>
          <p:cNvGrpSpPr/>
          <p:nvPr/>
        </p:nvGrpSpPr>
        <p:grpSpPr>
          <a:xfrm>
            <a:off x="2425377" y="2861460"/>
            <a:ext cx="3670623" cy="3314700"/>
            <a:chOff x="2425377" y="2861460"/>
            <a:chExt cx="3670623" cy="3314700"/>
          </a:xfrm>
        </p:grpSpPr>
        <p:sp>
          <p:nvSpPr>
            <p:cNvPr id="12" name="角丸四角形 11">
              <a:extLst>
                <a:ext uri="{FF2B5EF4-FFF2-40B4-BE49-F238E27FC236}">
                  <a16:creationId xmlns:a16="http://schemas.microsoft.com/office/drawing/2014/main" id="{1F31D822-7500-B274-0A84-1581542D0BC8}"/>
                </a:ext>
              </a:extLst>
            </p:cNvPr>
            <p:cNvSpPr/>
            <p:nvPr/>
          </p:nvSpPr>
          <p:spPr>
            <a:xfrm>
              <a:off x="2425377"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608B68CE-EE62-1DAB-C36B-19F345ECC3EF}"/>
                </a:ext>
              </a:extLst>
            </p:cNvPr>
            <p:cNvSpPr/>
            <p:nvPr/>
          </p:nvSpPr>
          <p:spPr>
            <a:xfrm>
              <a:off x="3441538" y="3699660"/>
              <a:ext cx="1638299" cy="1638299"/>
            </a:xfrm>
            <a:prstGeom prst="ellipse">
              <a:avLst/>
            </a:prstGeom>
            <a:noFill/>
            <a:ln w="279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8566BC1-9037-6E90-EAB5-063A7DC46F78}"/>
              </a:ext>
            </a:extLst>
          </p:cNvPr>
          <p:cNvGrpSpPr/>
          <p:nvPr/>
        </p:nvGrpSpPr>
        <p:grpSpPr>
          <a:xfrm>
            <a:off x="6394611" y="2861460"/>
            <a:ext cx="3670623" cy="3314700"/>
            <a:chOff x="6394611" y="2861460"/>
            <a:chExt cx="3670623" cy="3314700"/>
          </a:xfrm>
        </p:grpSpPr>
        <p:sp>
          <p:nvSpPr>
            <p:cNvPr id="13" name="角丸四角形 12">
              <a:extLst>
                <a:ext uri="{FF2B5EF4-FFF2-40B4-BE49-F238E27FC236}">
                  <a16:creationId xmlns:a16="http://schemas.microsoft.com/office/drawing/2014/main" id="{B278CF6E-4B55-85B9-B97F-3A2D57B1C733}"/>
                </a:ext>
              </a:extLst>
            </p:cNvPr>
            <p:cNvSpPr/>
            <p:nvPr/>
          </p:nvSpPr>
          <p:spPr>
            <a:xfrm>
              <a:off x="6394611" y="2861460"/>
              <a:ext cx="3670623" cy="3314700"/>
            </a:xfrm>
            <a:prstGeom prst="roundRect">
              <a:avLst>
                <a:gd name="adj" fmla="val 4790"/>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1DA8275F-62EA-C81A-F0DD-4D77C032C844}"/>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36BFE79C-1802-A0EC-0C93-FE3779954AC0}"/>
              </a:ext>
            </a:extLst>
          </p:cNvPr>
          <p:cNvGrpSpPr/>
          <p:nvPr/>
        </p:nvGrpSpPr>
        <p:grpSpPr>
          <a:xfrm>
            <a:off x="6394611" y="2861460"/>
            <a:ext cx="3670623" cy="3314700"/>
            <a:chOff x="6394611" y="2861460"/>
            <a:chExt cx="3670623" cy="3314700"/>
          </a:xfrm>
        </p:grpSpPr>
        <p:sp>
          <p:nvSpPr>
            <p:cNvPr id="21" name="角丸四角形 20">
              <a:extLst>
                <a:ext uri="{FF2B5EF4-FFF2-40B4-BE49-F238E27FC236}">
                  <a16:creationId xmlns:a16="http://schemas.microsoft.com/office/drawing/2014/main" id="{C2850AE5-5BD1-242D-36FD-E43DFCA10A4F}"/>
                </a:ext>
              </a:extLst>
            </p:cNvPr>
            <p:cNvSpPr/>
            <p:nvPr/>
          </p:nvSpPr>
          <p:spPr>
            <a:xfrm>
              <a:off x="6394611" y="2861460"/>
              <a:ext cx="3670623" cy="3314700"/>
            </a:xfrm>
            <a:prstGeom prst="roundRect">
              <a:avLst>
                <a:gd name="adj" fmla="val 4790"/>
              </a:avLst>
            </a:prstGeom>
            <a:solidFill>
              <a:srgbClr val="FFFF00"/>
            </a:solidFill>
            <a:ln w="1270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a:extLst>
                <a:ext uri="{FF2B5EF4-FFF2-40B4-BE49-F238E27FC236}">
                  <a16:creationId xmlns:a16="http://schemas.microsoft.com/office/drawing/2014/main" id="{B40A67F3-0D28-737A-593C-0E3C6D1969D0}"/>
                </a:ext>
              </a:extLst>
            </p:cNvPr>
            <p:cNvSpPr/>
            <p:nvPr/>
          </p:nvSpPr>
          <p:spPr>
            <a:xfrm>
              <a:off x="6769423" y="3058310"/>
              <a:ext cx="2921000" cy="2921000"/>
            </a:xfrm>
            <a:prstGeom prst="mathMultiply">
              <a:avLst>
                <a:gd name="adj1" fmla="val 9607"/>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0FE83B92-E9CA-426B-33EF-93241E645A48}"/>
              </a:ext>
            </a:extLst>
          </p:cNvPr>
          <p:cNvSpPr txBox="1"/>
          <p:nvPr/>
        </p:nvSpPr>
        <p:spPr>
          <a:xfrm>
            <a:off x="10325100" y="117477"/>
            <a:ext cx="1730227" cy="461665"/>
          </a:xfrm>
          <a:prstGeom prst="rect">
            <a:avLst/>
          </a:prstGeom>
          <a:noFill/>
        </p:spPr>
        <p:txBody>
          <a:bodyPr wrap="square" rtlCol="0">
            <a:spAutoFit/>
          </a:bodyPr>
          <a:lstStyle/>
          <a:p>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2400" b="1" dirty="0">
                <a:solidFill>
                  <a:schemeClr val="tx1">
                    <a:lumMod val="85000"/>
                    <a:lumOff val="15000"/>
                  </a:schemeClr>
                </a:solidFill>
                <a:latin typeface="Meiryo" panose="020B0604030504040204" pitchFamily="34" charset="-128"/>
                <a:ea typeface="Meiryo" panose="020B0604030504040204" pitchFamily="34" charset="-128"/>
              </a:rPr>
              <a:t>×</a:t>
            </a:r>
            <a:r>
              <a:rPr kumimoji="1" lang="ja-JP" altLang="en-US" sz="2400" b="1">
                <a:solidFill>
                  <a:schemeClr val="tx1">
                    <a:lumMod val="85000"/>
                    <a:lumOff val="15000"/>
                  </a:schemeClr>
                </a:solidFill>
                <a:latin typeface="Meiryo" panose="020B0604030504040204" pitchFamily="34" charset="-128"/>
                <a:ea typeface="Meiryo" panose="020B0604030504040204" pitchFamily="34" charset="-128"/>
              </a:rPr>
              <a:t>クイズ</a:t>
            </a:r>
          </a:p>
        </p:txBody>
      </p:sp>
    </p:spTree>
    <p:extLst>
      <p:ext uri="{BB962C8B-B14F-4D97-AF65-F5344CB8AC3E}">
        <p14:creationId xmlns:p14="http://schemas.microsoft.com/office/powerpoint/2010/main" val="214322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TotalTime>
  <Words>2532</Words>
  <Application>Microsoft Macintosh PowerPoint</Application>
  <PresentationFormat>ワイド画面</PresentationFormat>
  <Paragraphs>276</Paragraphs>
  <Slides>70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70</vt:i4>
      </vt:variant>
    </vt:vector>
  </HeadingPairs>
  <TitlesOfParts>
    <vt:vector size="75" baseType="lpstr">
      <vt:lpstr>Meiryo</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藤村賢志</dc:creator>
  <cp:lastModifiedBy>藤村賢志</cp:lastModifiedBy>
  <cp:revision>86</cp:revision>
  <dcterms:created xsi:type="dcterms:W3CDTF">2025-01-09T15:26:06Z</dcterms:created>
  <dcterms:modified xsi:type="dcterms:W3CDTF">2025-01-14T12:32:03Z</dcterms:modified>
</cp:coreProperties>
</file>