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90" r:id="rId2"/>
    <p:sldId id="286" r:id="rId3"/>
    <p:sldId id="291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内閣官房コロナ室" initials=" " lastIdx="1" clrIdx="0">
    <p:extLst>
      <p:ext uri="{19B8F6BF-5375-455C-9EA6-DF929625EA0E}">
        <p15:presenceInfo xmlns:p15="http://schemas.microsoft.com/office/powerpoint/2012/main" userId="内閣官房コロナ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6548" autoAdjust="0"/>
  </p:normalViewPr>
  <p:slideViewPr>
    <p:cSldViewPr snapToGrid="0">
      <p:cViewPr varScale="1">
        <p:scale>
          <a:sx n="58" d="100"/>
          <a:sy n="58" d="100"/>
        </p:scale>
        <p:origin x="2856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2023/3/10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イベント開催時の</a:t>
              </a:r>
              <a:r>
                <a:rPr kumimoji="1" lang="ja-JP" altLang="en-US" sz="2800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チェックリスト</a:t>
              </a:r>
              <a:endPara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3761435" y="479829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第５版（令和５年３月版）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6296381" y="9560204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93208"/>
              </p:ext>
            </p:extLst>
          </p:nvPr>
        </p:nvGraphicFramePr>
        <p:xfrm>
          <a:off x="151072" y="799780"/>
          <a:ext cx="6552000" cy="82722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2710">
                  <a:extLst>
                    <a:ext uri="{9D8B030D-6E8A-4147-A177-3AD203B41FA5}">
                      <a16:colId xmlns:a16="http://schemas.microsoft.com/office/drawing/2014/main" val="2930233964"/>
                    </a:ext>
                  </a:extLst>
                </a:gridCol>
                <a:gridCol w="2561231">
                  <a:extLst>
                    <a:ext uri="{9D8B030D-6E8A-4147-A177-3AD203B41FA5}">
                      <a16:colId xmlns:a16="http://schemas.microsoft.com/office/drawing/2014/main" val="3170035548"/>
                    </a:ext>
                  </a:extLst>
                </a:gridCol>
                <a:gridCol w="2858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69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本項目では、チェックリストを記入する前に、イベントの情報をご登録ください。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68272"/>
                  </a:ext>
                </a:extLst>
              </a:tr>
              <a:tr h="3400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イベント名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（開催案内等の</a:t>
                      </a:r>
                      <a:r>
                        <a:rPr kumimoji="1" lang="en-US" altLang="ja-JP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があれば</a:t>
                      </a:r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記載）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046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出演者・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チーム等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36000" marB="0"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36000" marB="0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84474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開催日時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B="0"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　　時　　分　～　　時　　分</a:t>
                      </a:r>
                    </a:p>
                  </a:txBody>
                  <a:tcPr marB="0"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13737"/>
                  </a:ext>
                </a:extLst>
              </a:tr>
              <a:tr h="4149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開催会場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45069"/>
                  </a:ext>
                </a:extLst>
              </a:tr>
              <a:tr h="4148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会場所在地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21845"/>
                  </a:ext>
                </a:extLst>
              </a:tr>
              <a:tr h="4106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主催者所在地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9013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（電話番号）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（メールアドレス）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60720"/>
                  </a:ext>
                </a:extLst>
              </a:tr>
              <a:tr h="130144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収容率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（上限）</a:t>
                      </a:r>
                      <a:endParaRPr kumimoji="1" lang="en-US" altLang="ja-JP" sz="14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  <a:endParaRPr kumimoji="1" lang="en-US" altLang="ja-JP" sz="14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収容定員あり</a:t>
                      </a:r>
                      <a:r>
                        <a:rPr kumimoji="1" lang="en-US" altLang="ja-JP" sz="1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[100</a:t>
                      </a:r>
                      <a:r>
                        <a:rPr kumimoji="1" lang="ja-JP" altLang="en-US" sz="1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r>
                        <a:rPr kumimoji="1" lang="en-US" altLang="ja-JP" sz="1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]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収容定員なし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 人と人とが触れ合わない程度の間隔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33561"/>
                  </a:ext>
                </a:extLst>
              </a:tr>
              <a:tr h="7715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人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（収容定員ありの場合記載）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kumimoji="1" lang="en-US" altLang="ja-JP" sz="14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405409"/>
                  </a:ext>
                </a:extLst>
              </a:tr>
              <a:tr h="6710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参加人数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人</a:t>
                      </a: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     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marT="36000" marB="0"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marT="36000" marB="0"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139972"/>
                  </a:ext>
                </a:extLst>
              </a:tr>
              <a:tr h="12801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kumimoji="1" lang="en-US" altLang="ja-JP" sz="1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特記事項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5174"/>
                  </a:ext>
                </a:extLst>
              </a:tr>
            </a:tbl>
          </a:graphicData>
        </a:graphic>
      </p:graphicFrame>
      <p:sp>
        <p:nvSpPr>
          <p:cNvPr id="93" name="正方形/長方形 92"/>
          <p:cNvSpPr/>
          <p:nvPr/>
        </p:nvSpPr>
        <p:spPr>
          <a:xfrm>
            <a:off x="1405947" y="5610071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64509" y="5511409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926734"/>
              </p:ext>
            </p:extLst>
          </p:nvPr>
        </p:nvGraphicFramePr>
        <p:xfrm>
          <a:off x="143933" y="6358467"/>
          <a:ext cx="1151467" cy="770466"/>
        </p:xfrm>
        <a:graphic>
          <a:graphicData uri="http://schemas.openxmlformats.org/drawingml/2006/table">
            <a:tbl>
              <a:tblPr/>
              <a:tblGrid>
                <a:gridCol w="1151467">
                  <a:extLst>
                    <a:ext uri="{9D8B030D-6E8A-4147-A177-3AD203B41FA5}">
                      <a16:colId xmlns:a16="http://schemas.microsoft.com/office/drawing/2014/main" val="3358279119"/>
                    </a:ext>
                  </a:extLst>
                </a:gridCol>
              </a:tblGrid>
              <a:tr h="770466"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ja-JP" altLang="en-US" dirty="0"/>
                    </a:p>
                  </a:txBody>
                  <a:tcPr>
                    <a:lnL w="28575" cmpd="sng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</a:lnL>
                    <a:lnR w="28575" cmpd="sng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</a:lnR>
                    <a:lnT w="28575" cmpd="sng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</a:lnT>
                    <a:lnB w="28575" cmpd="sng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83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02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806651"/>
              </p:ext>
            </p:extLst>
          </p:nvPr>
        </p:nvGraphicFramePr>
        <p:xfrm>
          <a:off x="128570" y="2330734"/>
          <a:ext cx="6545535" cy="62443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670773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（１）感染経路に応じた感染対策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17107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飛沫感染対策</a:t>
                      </a:r>
                      <a:endParaRPr kumimoji="1" lang="ja-JP" altLang="en-US" sz="1600" b="1" kern="12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201644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②エアロゾル</a:t>
                      </a:r>
                      <a:endParaRPr kumimoji="1" lang="en-US" altLang="ja-JP" sz="16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感染対策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機械換気による常時換気又は窓開け換気</a:t>
                      </a:r>
                      <a:endParaRPr kumimoji="1" lang="en-US" altLang="ja-JP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イベント会場</a:t>
                      </a: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客席、入退場口やトイレ等の共用部）におけるイベント参加者間の適切な距離の確保</a:t>
                      </a: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184638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③接触感染対策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イベント参加者によるこまめな手洗・手指消毒の徹底や、主催者側によるイベント会場（客席、入退場口やトイレ等の共用部）の消毒の実施</a:t>
                      </a:r>
                      <a:endParaRPr kumimoji="1" lang="en-US" altLang="ja-JP" sz="1600" b="1" kern="1200" noProof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1600" b="1" kern="1200" noProof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r>
                        <a:rPr kumimoji="1" lang="en-US" altLang="ja-JP" sz="1600" b="1" kern="1200" noProof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【①</a:t>
                      </a:r>
                      <a:r>
                        <a:rPr kumimoji="1" lang="ja-JP" altLang="en-US" sz="1600" b="1" kern="1200" noProof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と同様</a:t>
                      </a:r>
                      <a:r>
                        <a:rPr kumimoji="1" lang="en-US" altLang="ja-JP" sz="1600" b="1" kern="1200" noProof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84337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4"/>
            <a:ext cx="6655527" cy="1425503"/>
            <a:chOff x="124955" y="1254625"/>
            <a:chExt cx="6655527" cy="915366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439939" y="1409381"/>
              <a:ext cx="5340543" cy="6301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イベント開催時には、</a:t>
              </a:r>
              <a:r>
                <a:rPr kumimoji="1" lang="ja-JP" altLang="en-US" sz="1600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下記の項目（イベント開催時の必要な感染防止策）を満たすことが必要です。</a:t>
              </a:r>
              <a:endPara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144000" lvl="0" indent="-180975">
                <a:defRPr/>
              </a:pP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※5,000</a:t>
              </a:r>
              <a:r>
                <a:rPr kumimoji="1" lang="ja-JP" altLang="en-US" sz="1200" b="1" noProof="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人超かつ収容率</a:t>
              </a:r>
              <a:r>
                <a:rPr kumimoji="1" lang="en-US" altLang="ja-JP" sz="1200" b="1" noProof="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200" b="1" noProof="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超のイベント開催時には、個別のイベントごとの具体的な対策を記載した「感染防止安全計画」の提出が必要です。</a:t>
              </a:r>
              <a:endPara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テキスト ボックス 85"/>
          <p:cNvSpPr txBox="1"/>
          <p:nvPr/>
        </p:nvSpPr>
        <p:spPr>
          <a:xfrm>
            <a:off x="6390669" y="9567446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第５版（令和５年３月版）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38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46316"/>
              </p:ext>
            </p:extLst>
          </p:nvPr>
        </p:nvGraphicFramePr>
        <p:xfrm>
          <a:off x="128570" y="2330734"/>
          <a:ext cx="6545535" cy="56600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740102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　（２）その他の感染対策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148665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④飲食時の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前項（１）感染経路に応じた感染対策と併せて、飲食時の感染対策の周知</a:t>
                      </a:r>
                      <a:endParaRPr kumimoji="1" lang="ja-JP" alt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126758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/>
                        <a:t>⑤イベント前の感染対策</a:t>
                      </a:r>
                      <a:endParaRPr kumimoji="1" lang="ja-JP" altLang="en-US" sz="1600" b="1" dirty="0"/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発熱等の症状がある者のイベント参加の自粛の呼びかけ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380364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２．出演者やスタッフの感染対策</a:t>
                      </a:r>
                      <a:endParaRPr kumimoji="1" lang="en-US" altLang="ja-JP" sz="16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2791"/>
                  </a:ext>
                </a:extLst>
              </a:tr>
              <a:tr h="178533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⑥出演者や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スタッフの</a:t>
                      </a:r>
                      <a:endParaRPr kumimoji="1" lang="en-US" altLang="ja-JP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出演者やスタッフによる、練習時・本番等における前項（１）感染経路に応じた感染対策に加え、健康管理や必要に応じた検査等の実施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舞台と客席との適切な距離の確保など、出演者やスタッフから参加者に感染させないための対策の実施</a:t>
                      </a:r>
                      <a:endParaRPr kumimoji="1" lang="ja-JP" altLang="en-US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94444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4"/>
            <a:ext cx="6608092" cy="1425503"/>
            <a:chOff x="124955" y="1254625"/>
            <a:chExt cx="6608092" cy="915366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テキスト ボックス 85"/>
          <p:cNvSpPr txBox="1"/>
          <p:nvPr/>
        </p:nvSpPr>
        <p:spPr>
          <a:xfrm>
            <a:off x="6390669" y="9567446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第５版（令和５年３月版）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442023" y="1050096"/>
            <a:ext cx="5340543" cy="9813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イベント開催時には、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下記の項目（イベント開催時の必要な感染防止策）を満たすことが必要です。</a:t>
            </a:r>
            <a:endParaRPr kumimoji="1" lang="en-US" altLang="ja-JP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lvl="0" indent="-180975">
              <a:defRPr/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※5,000</a:t>
            </a:r>
            <a:r>
              <a:rPr kumimoji="1" lang="ja-JP" altLang="en-US" sz="1200" b="1" noProof="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人超かつ収容率</a:t>
            </a:r>
            <a:r>
              <a:rPr kumimoji="1" lang="en-US" altLang="ja-JP" sz="1200" b="1" noProof="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50%</a:t>
            </a:r>
            <a:r>
              <a:rPr kumimoji="1" lang="ja-JP" altLang="en-US" sz="1200" b="1" noProof="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超のイベント開催時には、個別のイベントごとの具体的な対策を記載した「感染防止安全計画」の提出が必要です。</a:t>
            </a: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7552" y="8255885"/>
            <a:ext cx="6547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上記に加え、各業界が定める業種別ガイドライン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該当する業種において策定されている場合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を遵守すること。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110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636</Words>
  <Application>Microsoft Office PowerPoint</Application>
  <PresentationFormat>A4 210 x 297 mm</PresentationFormat>
  <Paragraphs>79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曽我 玲樹</dc:creator>
  <cp:lastModifiedBy>user</cp:lastModifiedBy>
  <cp:revision>21</cp:revision>
  <cp:lastPrinted>2023-01-27T05:25:33Z</cp:lastPrinted>
  <dcterms:modified xsi:type="dcterms:W3CDTF">2023-03-10T00:37:28Z</dcterms:modified>
</cp:coreProperties>
</file>