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1"/>
  </p:notesMasterIdLst>
  <p:handoutMasterIdLst>
    <p:handoutMasterId r:id="rId22"/>
  </p:handoutMasterIdLst>
  <p:sldIdLst>
    <p:sldId id="258" r:id="rId2"/>
    <p:sldId id="287" r:id="rId3"/>
    <p:sldId id="277" r:id="rId4"/>
    <p:sldId id="279" r:id="rId5"/>
    <p:sldId id="265" r:id="rId6"/>
    <p:sldId id="283" r:id="rId7"/>
    <p:sldId id="284" r:id="rId8"/>
    <p:sldId id="282" r:id="rId9"/>
    <p:sldId id="269" r:id="rId10"/>
    <p:sldId id="266" r:id="rId11"/>
    <p:sldId id="285" r:id="rId12"/>
    <p:sldId id="271" r:id="rId13"/>
    <p:sldId id="290" r:id="rId14"/>
    <p:sldId id="289" r:id="rId15"/>
    <p:sldId id="293" r:id="rId16"/>
    <p:sldId id="294" r:id="rId17"/>
    <p:sldId id="297" r:id="rId18"/>
    <p:sldId id="286" r:id="rId19"/>
    <p:sldId id="298" r:id="rId20"/>
  </p:sldIdLst>
  <p:sldSz cx="12192000" cy="6858000"/>
  <p:notesSz cx="6711950" cy="9845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80"/>
    <a:srgbClr val="008D8B"/>
    <a:srgbClr val="0066FF"/>
    <a:srgbClr val="225FE7"/>
    <a:srgbClr val="0000FF"/>
    <a:srgbClr val="D62728"/>
    <a:srgbClr val="FFFFFF"/>
    <a:srgbClr val="9468BD"/>
    <a:srgbClr val="2CA02C"/>
    <a:srgbClr val="FF7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83818" autoAdjust="0"/>
  </p:normalViewPr>
  <p:slideViewPr>
    <p:cSldViewPr snapToGrid="0">
      <p:cViewPr varScale="1">
        <p:scale>
          <a:sx n="84" d="100"/>
          <a:sy n="84" d="100"/>
        </p:scale>
        <p:origin x="946" y="-24"/>
      </p:cViewPr>
      <p:guideLst/>
    </p:cSldViewPr>
  </p:slideViewPr>
  <p:notesTextViewPr>
    <p:cViewPr>
      <p:scale>
        <a:sx n="3" d="2"/>
        <a:sy n="3" d="2"/>
      </p:scale>
      <p:origin x="0" y="0"/>
    </p:cViewPr>
  </p:notesTextViewPr>
  <p:notesViewPr>
    <p:cSldViewPr snapToGrid="0">
      <p:cViewPr varScale="1">
        <p:scale>
          <a:sx n="60" d="100"/>
          <a:sy n="60" d="100"/>
        </p:scale>
        <p:origin x="2438"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08512" cy="493993"/>
          </a:xfrm>
          <a:prstGeom prst="rect">
            <a:avLst/>
          </a:prstGeom>
        </p:spPr>
        <p:txBody>
          <a:bodyPr vert="horz" lIns="91095" tIns="45549" rIns="91095" bIns="45549"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01895" y="1"/>
            <a:ext cx="2908512" cy="493993"/>
          </a:xfrm>
          <a:prstGeom prst="rect">
            <a:avLst/>
          </a:prstGeom>
        </p:spPr>
        <p:txBody>
          <a:bodyPr vert="horz" lIns="91095" tIns="45549" rIns="91095" bIns="45549" rtlCol="0"/>
          <a:lstStyle>
            <a:lvl1pPr algn="r">
              <a:defRPr sz="1200"/>
            </a:lvl1pPr>
          </a:lstStyle>
          <a:p>
            <a:fld id="{273DFC92-EFCC-42C7-831E-2BA6F0A939CE}" type="datetimeFigureOut">
              <a:rPr kumimoji="1" lang="ja-JP" altLang="en-US" smtClean="0"/>
              <a:t>2024/12/2</a:t>
            </a:fld>
            <a:endParaRPr kumimoji="1" lang="ja-JP" altLang="en-US" dirty="0"/>
          </a:p>
        </p:txBody>
      </p:sp>
      <p:sp>
        <p:nvSpPr>
          <p:cNvPr id="4" name="フッター プレースホルダー 3"/>
          <p:cNvSpPr>
            <a:spLocks noGrp="1"/>
          </p:cNvSpPr>
          <p:nvPr>
            <p:ph type="ftr" sz="quarter" idx="2"/>
          </p:nvPr>
        </p:nvSpPr>
        <p:spPr>
          <a:xfrm>
            <a:off x="5" y="9351685"/>
            <a:ext cx="2908512" cy="493992"/>
          </a:xfrm>
          <a:prstGeom prst="rect">
            <a:avLst/>
          </a:prstGeom>
        </p:spPr>
        <p:txBody>
          <a:bodyPr vert="horz" lIns="91095" tIns="45549" rIns="91095" bIns="45549"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01895" y="9351685"/>
            <a:ext cx="2908512" cy="493992"/>
          </a:xfrm>
          <a:prstGeom prst="rect">
            <a:avLst/>
          </a:prstGeom>
        </p:spPr>
        <p:txBody>
          <a:bodyPr vert="horz" lIns="91095" tIns="45549" rIns="91095" bIns="45549" rtlCol="0" anchor="b"/>
          <a:lstStyle>
            <a:lvl1pPr algn="r">
              <a:defRPr sz="1200"/>
            </a:lvl1pPr>
          </a:lstStyle>
          <a:p>
            <a:fld id="{15C8EF7B-F820-459E-BC36-6B54BE7FAB0C}" type="slidenum">
              <a:rPr kumimoji="1" lang="ja-JP" altLang="en-US" smtClean="0"/>
              <a:t>‹#›</a:t>
            </a:fld>
            <a:endParaRPr kumimoji="1" lang="ja-JP" altLang="en-US" dirty="0"/>
          </a:p>
        </p:txBody>
      </p:sp>
    </p:spTree>
    <p:extLst>
      <p:ext uri="{BB962C8B-B14F-4D97-AF65-F5344CB8AC3E}">
        <p14:creationId xmlns:p14="http://schemas.microsoft.com/office/powerpoint/2010/main" val="1473210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08512" cy="493993"/>
          </a:xfrm>
          <a:prstGeom prst="rect">
            <a:avLst/>
          </a:prstGeom>
        </p:spPr>
        <p:txBody>
          <a:bodyPr vert="horz" lIns="91095" tIns="45549" rIns="91095" bIns="45549"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01895" y="1"/>
            <a:ext cx="2908512" cy="493993"/>
          </a:xfrm>
          <a:prstGeom prst="rect">
            <a:avLst/>
          </a:prstGeom>
        </p:spPr>
        <p:txBody>
          <a:bodyPr vert="horz" lIns="91095" tIns="45549" rIns="91095" bIns="45549" rtlCol="0"/>
          <a:lstStyle>
            <a:lvl1pPr algn="r">
              <a:defRPr sz="1200"/>
            </a:lvl1pPr>
          </a:lstStyle>
          <a:p>
            <a:fld id="{E2797BB3-3C7B-4A11-8F7C-016BC0F54DF7}" type="datetimeFigureOut">
              <a:rPr kumimoji="1" lang="ja-JP" altLang="en-US" smtClean="0"/>
              <a:t>2024/12/2</a:t>
            </a:fld>
            <a:endParaRPr kumimoji="1" lang="ja-JP" altLang="en-US" dirty="0"/>
          </a:p>
        </p:txBody>
      </p:sp>
      <p:sp>
        <p:nvSpPr>
          <p:cNvPr id="4" name="スライド イメージ プレースホルダー 3"/>
          <p:cNvSpPr>
            <a:spLocks noGrp="1" noRot="1" noChangeAspect="1"/>
          </p:cNvSpPr>
          <p:nvPr>
            <p:ph type="sldImg" idx="2"/>
          </p:nvPr>
        </p:nvSpPr>
        <p:spPr>
          <a:xfrm>
            <a:off x="401638" y="1228725"/>
            <a:ext cx="5908675" cy="3324225"/>
          </a:xfrm>
          <a:prstGeom prst="rect">
            <a:avLst/>
          </a:prstGeom>
          <a:noFill/>
          <a:ln w="12700">
            <a:solidFill>
              <a:prstClr val="black"/>
            </a:solidFill>
          </a:ln>
        </p:spPr>
        <p:txBody>
          <a:bodyPr vert="horz" lIns="91095" tIns="45549" rIns="91095" bIns="45549" rtlCol="0" anchor="ctr"/>
          <a:lstStyle/>
          <a:p>
            <a:endParaRPr lang="ja-JP" altLang="en-US" dirty="0"/>
          </a:p>
        </p:txBody>
      </p:sp>
      <p:sp>
        <p:nvSpPr>
          <p:cNvPr id="5" name="ノート プレースホルダー 4"/>
          <p:cNvSpPr>
            <a:spLocks noGrp="1"/>
          </p:cNvSpPr>
          <p:nvPr>
            <p:ph type="body" sz="quarter" idx="3"/>
          </p:nvPr>
        </p:nvSpPr>
        <p:spPr>
          <a:xfrm>
            <a:off x="671195" y="4738241"/>
            <a:ext cx="5369560" cy="3876735"/>
          </a:xfrm>
          <a:prstGeom prst="rect">
            <a:avLst/>
          </a:prstGeom>
        </p:spPr>
        <p:txBody>
          <a:bodyPr vert="horz" lIns="91095" tIns="45549" rIns="91095" bIns="455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351685"/>
            <a:ext cx="2908512" cy="493992"/>
          </a:xfrm>
          <a:prstGeom prst="rect">
            <a:avLst/>
          </a:prstGeom>
        </p:spPr>
        <p:txBody>
          <a:bodyPr vert="horz" lIns="91095" tIns="45549" rIns="91095" bIns="45549"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01895" y="9351685"/>
            <a:ext cx="2908512" cy="493992"/>
          </a:xfrm>
          <a:prstGeom prst="rect">
            <a:avLst/>
          </a:prstGeom>
        </p:spPr>
        <p:txBody>
          <a:bodyPr vert="horz" lIns="91095" tIns="45549" rIns="91095" bIns="45549" rtlCol="0" anchor="b"/>
          <a:lstStyle>
            <a:lvl1pPr algn="r">
              <a:defRPr sz="1200"/>
            </a:lvl1pPr>
          </a:lstStyle>
          <a:p>
            <a:fld id="{6AC044BF-F28E-4985-A4FC-7A708562874E}" type="slidenum">
              <a:rPr kumimoji="1" lang="ja-JP" altLang="en-US" smtClean="0"/>
              <a:t>‹#›</a:t>
            </a:fld>
            <a:endParaRPr kumimoji="1" lang="ja-JP" altLang="en-US" dirty="0"/>
          </a:p>
        </p:txBody>
      </p:sp>
    </p:spTree>
    <p:extLst>
      <p:ext uri="{BB962C8B-B14F-4D97-AF65-F5344CB8AC3E}">
        <p14:creationId xmlns:p14="http://schemas.microsoft.com/office/powerpoint/2010/main" val="2897635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0</a:t>
            </a:fld>
            <a:endParaRPr kumimoji="1" lang="ja-JP" altLang="en-US" dirty="0"/>
          </a:p>
        </p:txBody>
      </p:sp>
    </p:spTree>
    <p:extLst>
      <p:ext uri="{BB962C8B-B14F-4D97-AF65-F5344CB8AC3E}">
        <p14:creationId xmlns:p14="http://schemas.microsoft.com/office/powerpoint/2010/main" val="17560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a:t>
            </a:fld>
            <a:endParaRPr kumimoji="1" lang="ja-JP" altLang="en-US" dirty="0"/>
          </a:p>
        </p:txBody>
      </p:sp>
    </p:spTree>
    <p:extLst>
      <p:ext uri="{BB962C8B-B14F-4D97-AF65-F5344CB8AC3E}">
        <p14:creationId xmlns:p14="http://schemas.microsoft.com/office/powerpoint/2010/main" val="208990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a:t>
            </a:fld>
            <a:endParaRPr kumimoji="1" lang="ja-JP" altLang="en-US"/>
          </a:p>
        </p:txBody>
      </p:sp>
    </p:spTree>
    <p:extLst>
      <p:ext uri="{BB962C8B-B14F-4D97-AF65-F5344CB8AC3E}">
        <p14:creationId xmlns:p14="http://schemas.microsoft.com/office/powerpoint/2010/main" val="262062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a:t>
            </a:fld>
            <a:endParaRPr kumimoji="1" lang="ja-JP" altLang="en-US"/>
          </a:p>
        </p:txBody>
      </p:sp>
    </p:spTree>
    <p:extLst>
      <p:ext uri="{BB962C8B-B14F-4D97-AF65-F5344CB8AC3E}">
        <p14:creationId xmlns:p14="http://schemas.microsoft.com/office/powerpoint/2010/main" val="68635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12</a:t>
            </a:fld>
            <a:endParaRPr kumimoji="1" lang="ja-JP" altLang="en-US"/>
          </a:p>
        </p:txBody>
      </p:sp>
    </p:spTree>
    <p:extLst>
      <p:ext uri="{BB962C8B-B14F-4D97-AF65-F5344CB8AC3E}">
        <p14:creationId xmlns:p14="http://schemas.microsoft.com/office/powerpoint/2010/main" val="157040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14</a:t>
            </a:fld>
            <a:endParaRPr kumimoji="1" lang="ja-JP" altLang="en-US"/>
          </a:p>
        </p:txBody>
      </p:sp>
    </p:spTree>
    <p:extLst>
      <p:ext uri="{BB962C8B-B14F-4D97-AF65-F5344CB8AC3E}">
        <p14:creationId xmlns:p14="http://schemas.microsoft.com/office/powerpoint/2010/main" val="1057078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380813" y="4215610"/>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p>
        </p:txBody>
      </p:sp>
      <p:sp>
        <p:nvSpPr>
          <p:cNvPr id="9" name="タイトル 1"/>
          <p:cNvSpPr>
            <a:spLocks noGrp="1"/>
          </p:cNvSpPr>
          <p:nvPr>
            <p:ph type="ctrTitle" hasCustomPrompt="1"/>
          </p:nvPr>
        </p:nvSpPr>
        <p:spPr>
          <a:xfrm>
            <a:off x="1380812" y="2239850"/>
            <a:ext cx="7680853" cy="1800200"/>
          </a:xfrm>
        </p:spPr>
        <p:txBody>
          <a:bodyPr anchor="t"/>
          <a:lstStyle>
            <a:lvl1pPr algn="l">
              <a:lnSpc>
                <a:spcPts val="4400"/>
              </a:lnSpc>
              <a:defRPr sz="3200" b="0">
                <a:solidFill>
                  <a:schemeClr val="bg1">
                    <a:lumMod val="50000"/>
                  </a:schemeClr>
                </a:solidFill>
              </a:defRPr>
            </a:lvl1pPr>
          </a:lstStyle>
          <a:p>
            <a:r>
              <a:rPr kumimoji="1" lang="ja-JP" altLang="en-US" dirty="0"/>
              <a:t>マスタ タイトルの書式設定</a:t>
            </a:r>
          </a:p>
        </p:txBody>
      </p:sp>
      <p:sp>
        <p:nvSpPr>
          <p:cNvPr id="10" name="サブタイトル 2"/>
          <p:cNvSpPr>
            <a:spLocks noGrp="1"/>
          </p:cNvSpPr>
          <p:nvPr>
            <p:ph type="subTitle" idx="1"/>
          </p:nvPr>
        </p:nvSpPr>
        <p:spPr>
          <a:xfrm>
            <a:off x="1380813" y="4391170"/>
            <a:ext cx="8736971"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02" y="-56707"/>
            <a:ext cx="12239802" cy="7128000"/>
          </a:xfrm>
          <a:prstGeom prst="rect">
            <a:avLst/>
          </a:prstGeom>
        </p:spPr>
      </p:pic>
    </p:spTree>
    <p:extLst>
      <p:ext uri="{BB962C8B-B14F-4D97-AF65-F5344CB8AC3E}">
        <p14:creationId xmlns:p14="http://schemas.microsoft.com/office/powerpoint/2010/main" val="265171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02" y="0"/>
            <a:ext cx="12233902" cy="7092000"/>
          </a:xfrm>
          <a:prstGeom prst="rect">
            <a:avLst/>
          </a:prstGeom>
        </p:spPr>
      </p:pic>
      <p:sp>
        <p:nvSpPr>
          <p:cNvPr id="4" name="Date Placeholder 3"/>
          <p:cNvSpPr>
            <a:spLocks noGrp="1"/>
          </p:cNvSpPr>
          <p:nvPr>
            <p:ph type="dt" sz="half" idx="10"/>
          </p:nvPr>
        </p:nvSpPr>
        <p:spPr>
          <a:xfrm>
            <a:off x="-48238" y="6549007"/>
            <a:ext cx="2743200" cy="365125"/>
          </a:xfrm>
        </p:spPr>
        <p:txBody>
          <a:bodyPr/>
          <a:lstStyle/>
          <a:p>
            <a:endParaRPr kumimoji="1" lang="ja-JP" altLang="en-US" dirty="0"/>
          </a:p>
        </p:txBody>
      </p:sp>
      <p:sp>
        <p:nvSpPr>
          <p:cNvPr id="5" name="Footer Placeholder 4"/>
          <p:cNvSpPr>
            <a:spLocks noGrp="1"/>
          </p:cNvSpPr>
          <p:nvPr>
            <p:ph type="ftr" sz="quarter" idx="11"/>
          </p:nvPr>
        </p:nvSpPr>
        <p:spPr>
          <a:xfrm>
            <a:off x="4017649" y="6549007"/>
            <a:ext cx="4114800" cy="365125"/>
          </a:xfrm>
        </p:spPr>
        <p:txBody>
          <a:bodyPr/>
          <a:lstStyle/>
          <a:p>
            <a:endParaRPr kumimoji="1" lang="ja-JP" altLang="en-US" dirty="0"/>
          </a:p>
        </p:txBody>
      </p:sp>
      <p:sp>
        <p:nvSpPr>
          <p:cNvPr id="6" name="Slide Number Placeholder 5"/>
          <p:cNvSpPr>
            <a:spLocks noGrp="1"/>
          </p:cNvSpPr>
          <p:nvPr>
            <p:ph type="sldNum" sz="quarter" idx="12"/>
          </p:nvPr>
        </p:nvSpPr>
        <p:spPr>
          <a:xfrm>
            <a:off x="9455136" y="6549007"/>
            <a:ext cx="27432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1301750" y="0"/>
            <a:ext cx="10890250" cy="816746"/>
          </a:xfrm>
        </p:spPr>
        <p:txBody>
          <a:bodyPr tIns="0" bIns="0" anchor="b" anchorCtr="0">
            <a:normAutofit/>
          </a:bodyPr>
          <a:lstStyle>
            <a:lvl1pPr algn="l">
              <a:defRPr sz="3600" b="0">
                <a:solidFill>
                  <a:schemeClr val="tx1"/>
                </a:solidFill>
              </a:defRPr>
            </a:lvl1pPr>
          </a:lstStyle>
          <a:p>
            <a:r>
              <a:rPr kumimoji="1" lang="ja-JP" altLang="en-US" dirty="0"/>
              <a:t>マスタ タイトルの書式設定</a:t>
            </a:r>
          </a:p>
        </p:txBody>
      </p:sp>
      <p:sp>
        <p:nvSpPr>
          <p:cNvPr id="7" name="平行四辺形 6"/>
          <p:cNvSpPr/>
          <p:nvPr userDrawn="1"/>
        </p:nvSpPr>
        <p:spPr>
          <a:xfrm>
            <a:off x="318770" y="0"/>
            <a:ext cx="982980"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95561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1398" y="0"/>
            <a:ext cx="11610602" cy="6876000"/>
          </a:xfrm>
          <a:prstGeom prst="rect">
            <a:avLst/>
          </a:prstGeom>
        </p:spPr>
      </p:pic>
      <p:sp>
        <p:nvSpPr>
          <p:cNvPr id="2" name="Title Placeholder 1"/>
          <p:cNvSpPr>
            <a:spLocks noGrp="1"/>
          </p:cNvSpPr>
          <p:nvPr>
            <p:ph type="title"/>
          </p:nvPr>
        </p:nvSpPr>
        <p:spPr>
          <a:xfrm>
            <a:off x="838200" y="365129"/>
            <a:ext cx="99840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9984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a:ln>
                  <a:noFill/>
                </a:ln>
                <a:solidFill>
                  <a:srgbClr val="595757"/>
                </a:solidFill>
                <a:effectLst/>
                <a:uLnTx/>
                <a:uFillTx/>
                <a:latin typeface="Arial"/>
                <a:ea typeface="メイリオ"/>
                <a:cs typeface="+mn-cs"/>
              </a:rPr>
              <a:t>レベル</a:t>
            </a:r>
          </a:p>
          <a:p>
            <a:pPr lvl="0"/>
            <a:endParaRPr lang="ja-JP" altLang="en-US" dirty="0"/>
          </a:p>
        </p:txBody>
      </p:sp>
      <p:sp>
        <p:nvSpPr>
          <p:cNvPr id="4" name="Date Placeholder 3"/>
          <p:cNvSpPr>
            <a:spLocks noGrp="1"/>
          </p:cNvSpPr>
          <p:nvPr>
            <p:ph type="dt" sz="half" idx="2"/>
          </p:nvPr>
        </p:nvSpPr>
        <p:spPr>
          <a:xfrm>
            <a:off x="838200" y="6430453"/>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5" name="Footer Placeholder 4"/>
          <p:cNvSpPr>
            <a:spLocks noGrp="1"/>
          </p:cNvSpPr>
          <p:nvPr>
            <p:ph type="ftr" sz="quarter" idx="3"/>
          </p:nvPr>
        </p:nvSpPr>
        <p:spPr>
          <a:xfrm>
            <a:off x="4038600" y="6430453"/>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9208248" y="6407831"/>
            <a:ext cx="27432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pPr/>
              <a:t>‹#›</a:t>
            </a:fld>
            <a:endParaRPr lang="ja-JP" altLang="en-US" dirty="0"/>
          </a:p>
        </p:txBody>
      </p:sp>
    </p:spTree>
    <p:extLst>
      <p:ext uri="{BB962C8B-B14F-4D97-AF65-F5344CB8AC3E}">
        <p14:creationId xmlns:p14="http://schemas.microsoft.com/office/powerpoint/2010/main" val="3950422655"/>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v=BcvTXcLwtK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291857" y="2221562"/>
            <a:ext cx="11612879" cy="1800200"/>
          </a:xfrm>
        </p:spPr>
        <p:txBody>
          <a:bodyPr anchor="ctr" anchorCtr="0">
            <a:normAutofit/>
          </a:bodyPr>
          <a:lstStyle/>
          <a:p>
            <a:pPr algn="ctr"/>
            <a:r>
              <a:rPr lang="ja-JP" altLang="en-US" sz="4000" dirty="0" smtClean="0">
                <a:solidFill>
                  <a:schemeClr val="tx1"/>
                </a:solidFill>
              </a:rPr>
              <a:t>気候</a:t>
            </a:r>
            <a:r>
              <a:rPr lang="ja-JP" altLang="en-US" sz="4000" dirty="0">
                <a:solidFill>
                  <a:schemeClr val="tx1"/>
                </a:solidFill>
              </a:rPr>
              <a:t>変動</a:t>
            </a:r>
            <a:r>
              <a:rPr lang="ja-JP" altLang="en-US" sz="4000" dirty="0" smtClean="0">
                <a:solidFill>
                  <a:schemeClr val="tx1"/>
                </a:solidFill>
              </a:rPr>
              <a:t>に備えるためにできること</a:t>
            </a:r>
            <a:endParaRPr kumimoji="1" lang="ja-JP" altLang="en-US" sz="4000" dirty="0">
              <a:solidFill>
                <a:schemeClr val="tx1"/>
              </a:solidFill>
            </a:endParaRPr>
          </a:p>
        </p:txBody>
      </p:sp>
    </p:spTree>
    <p:extLst>
      <p:ext uri="{BB962C8B-B14F-4D97-AF65-F5344CB8AC3E}">
        <p14:creationId xmlns:p14="http://schemas.microsoft.com/office/powerpoint/2010/main" val="753759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9</a:t>
            </a:fld>
            <a:endParaRPr kumimoji="1" lang="ja-JP" altLang="en-US" dirty="0"/>
          </a:p>
        </p:txBody>
      </p:sp>
      <p:sp>
        <p:nvSpPr>
          <p:cNvPr id="3" name="タイトル 2"/>
          <p:cNvSpPr>
            <a:spLocks noGrp="1"/>
          </p:cNvSpPr>
          <p:nvPr>
            <p:ph type="ctrTitle"/>
          </p:nvPr>
        </p:nvSpPr>
        <p:spPr/>
        <p:txBody>
          <a:bodyPr/>
          <a:lstStyle/>
          <a:p>
            <a:r>
              <a:rPr kumimoji="1" lang="ja-JP" altLang="en-US" dirty="0" smtClean="0"/>
              <a:t>グリーンカーテンの効果</a:t>
            </a:r>
            <a:endParaRPr kumimoji="1" lang="ja-JP" altLang="en-US" dirty="0"/>
          </a:p>
        </p:txBody>
      </p:sp>
      <p:pic>
        <p:nvPicPr>
          <p:cNvPr id="4" name="図 3"/>
          <p:cNvPicPr>
            <a:picLocks noChangeAspect="1"/>
          </p:cNvPicPr>
          <p:nvPr/>
        </p:nvPicPr>
        <p:blipFill>
          <a:blip r:embed="rId2"/>
          <a:stretch>
            <a:fillRect/>
          </a:stretch>
        </p:blipFill>
        <p:spPr>
          <a:xfrm>
            <a:off x="593603" y="1276619"/>
            <a:ext cx="3811737" cy="4700284"/>
          </a:xfrm>
          <a:prstGeom prst="rect">
            <a:avLst/>
          </a:prstGeom>
        </p:spPr>
      </p:pic>
      <p:pic>
        <p:nvPicPr>
          <p:cNvPr id="5" name="図 4"/>
          <p:cNvPicPr>
            <a:picLocks noChangeAspect="1"/>
          </p:cNvPicPr>
          <p:nvPr/>
        </p:nvPicPr>
        <p:blipFill>
          <a:blip r:embed="rId3"/>
          <a:stretch>
            <a:fillRect/>
          </a:stretch>
        </p:blipFill>
        <p:spPr>
          <a:xfrm>
            <a:off x="4262466" y="1197162"/>
            <a:ext cx="6167409" cy="4779741"/>
          </a:xfrm>
          <a:prstGeom prst="rect">
            <a:avLst/>
          </a:prstGeom>
        </p:spPr>
      </p:pic>
      <p:sp>
        <p:nvSpPr>
          <p:cNvPr id="6" name="下矢印 5"/>
          <p:cNvSpPr/>
          <p:nvPr/>
        </p:nvSpPr>
        <p:spPr>
          <a:xfrm>
            <a:off x="8272462" y="2368469"/>
            <a:ext cx="314325" cy="14763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8943974" y="2368469"/>
            <a:ext cx="3181351" cy="1178836"/>
          </a:xfrm>
          <a:prstGeom prst="wedgeRectCallout">
            <a:avLst>
              <a:gd name="adj1" fmla="val -62500"/>
              <a:gd name="adj2" fmla="val 40138"/>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グリーンカーテンがあると、</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　暑さ指数が最大</a:t>
            </a:r>
            <a:r>
              <a:rPr lang="en-US" altLang="ja-JP" dirty="0" smtClean="0">
                <a:solidFill>
                  <a:schemeClr val="tx1"/>
                </a:solidFill>
              </a:rPr>
              <a:t>4℃</a:t>
            </a:r>
            <a:r>
              <a:rPr lang="ja-JP" altLang="en-US" dirty="0" smtClean="0">
                <a:solidFill>
                  <a:schemeClr val="tx1"/>
                </a:solidFill>
              </a:rPr>
              <a:t>近く減少</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（熱中症危険度：危険→警戒）</a:t>
            </a:r>
            <a:endParaRPr lang="ja-JP" altLang="en-US" dirty="0">
              <a:solidFill>
                <a:schemeClr val="tx1"/>
              </a:solidFill>
            </a:endParaRPr>
          </a:p>
        </p:txBody>
      </p:sp>
      <p:sp>
        <p:nvSpPr>
          <p:cNvPr id="10" name="角丸四角形 9"/>
          <p:cNvSpPr/>
          <p:nvPr/>
        </p:nvSpPr>
        <p:spPr>
          <a:xfrm>
            <a:off x="5534024" y="6023527"/>
            <a:ext cx="6105526" cy="525480"/>
          </a:xfrm>
          <a:prstGeom prst="roundRect">
            <a:avLst>
              <a:gd name="adj" fmla="val 8385"/>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熱の出入りをコントロールすることがポイント！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11084004" y="-33013"/>
            <a:ext cx="1107996" cy="461665"/>
          </a:xfrm>
          <a:prstGeom prst="rect">
            <a:avLst/>
          </a:prstGeom>
        </p:spPr>
        <p:txBody>
          <a:bodyPr wrap="none">
            <a:spAutoFit/>
          </a:bodyPr>
          <a:lstStyle/>
          <a:p>
            <a:r>
              <a:rPr lang="en-US" altLang="ja-JP" sz="2400" dirty="0"/>
              <a:t>【</a:t>
            </a:r>
            <a:r>
              <a:rPr lang="ja-JP" altLang="en-US" sz="2400" dirty="0"/>
              <a:t>環境</a:t>
            </a:r>
            <a:r>
              <a:rPr lang="en-US" altLang="ja-JP" sz="2400" dirty="0"/>
              <a:t>】</a:t>
            </a:r>
            <a:endParaRPr lang="ja-JP" altLang="en-US" sz="2400" dirty="0"/>
          </a:p>
        </p:txBody>
      </p:sp>
    </p:spTree>
    <p:extLst>
      <p:ext uri="{BB962C8B-B14F-4D97-AF65-F5344CB8AC3E}">
        <p14:creationId xmlns:p14="http://schemas.microsoft.com/office/powerpoint/2010/main" val="31907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solidFill>
                  <a:schemeClr val="tx1"/>
                </a:solidFill>
              </a:rPr>
              <a:t>10</a:t>
            </a:fld>
            <a:endParaRPr kumimoji="1" lang="ja-JP" altLang="en-US" dirty="0">
              <a:solidFill>
                <a:schemeClr val="tx1"/>
              </a:solidFill>
            </a:endParaRPr>
          </a:p>
        </p:txBody>
      </p:sp>
      <p:sp>
        <p:nvSpPr>
          <p:cNvPr id="3" name="タイトル 2"/>
          <p:cNvSpPr>
            <a:spLocks noGrp="1"/>
          </p:cNvSpPr>
          <p:nvPr>
            <p:ph type="ctrTitle"/>
          </p:nvPr>
        </p:nvSpPr>
        <p:spPr/>
        <p:txBody>
          <a:bodyPr/>
          <a:lstStyle/>
          <a:p>
            <a:r>
              <a:rPr kumimoji="1" lang="ja-JP" altLang="en-US" dirty="0" smtClean="0"/>
              <a:t>行動を変えることによる熱中症対策</a:t>
            </a:r>
            <a:endParaRPr kumimoji="1" lang="ja-JP" altLang="en-US" dirty="0"/>
          </a:p>
        </p:txBody>
      </p:sp>
      <p:sp>
        <p:nvSpPr>
          <p:cNvPr id="6" name="正方形/長方形 5"/>
          <p:cNvSpPr/>
          <p:nvPr/>
        </p:nvSpPr>
        <p:spPr>
          <a:xfrm>
            <a:off x="11084004" y="-33013"/>
            <a:ext cx="1107996" cy="461665"/>
          </a:xfrm>
          <a:prstGeom prst="rect">
            <a:avLst/>
          </a:prstGeom>
        </p:spPr>
        <p:txBody>
          <a:bodyPr wrap="none">
            <a:spAutoFit/>
          </a:bodyPr>
          <a:lstStyle/>
          <a:p>
            <a:r>
              <a:rPr lang="en-US" altLang="ja-JP" sz="2400" dirty="0" smtClean="0"/>
              <a:t>【</a:t>
            </a:r>
            <a:r>
              <a:rPr lang="ja-JP" altLang="en-US" sz="2400" dirty="0" smtClean="0"/>
              <a:t>行動</a:t>
            </a:r>
            <a:r>
              <a:rPr lang="en-US" altLang="ja-JP" sz="2400" dirty="0" smtClean="0"/>
              <a:t>】</a:t>
            </a:r>
            <a:endParaRPr lang="ja-JP" altLang="en-US" sz="2400" dirty="0"/>
          </a:p>
        </p:txBody>
      </p:sp>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5000" y="1709397"/>
            <a:ext cx="4287350" cy="2870200"/>
          </a:xfrm>
          <a:prstGeom prst="rect">
            <a:avLst/>
          </a:prstGeom>
        </p:spPr>
      </p:pic>
      <p:sp>
        <p:nvSpPr>
          <p:cNvPr id="9" name="正方形/長方形 8"/>
          <p:cNvSpPr/>
          <p:nvPr/>
        </p:nvSpPr>
        <p:spPr>
          <a:xfrm>
            <a:off x="635000" y="4647168"/>
            <a:ext cx="4624151" cy="307777"/>
          </a:xfrm>
          <a:prstGeom prst="rect">
            <a:avLst/>
          </a:prstGeom>
        </p:spPr>
        <p:txBody>
          <a:bodyPr wrap="none">
            <a:spAutoFit/>
          </a:bodyPr>
          <a:lstStyle/>
          <a:p>
            <a:r>
              <a:rPr lang="en-US" altLang="ja-JP" sz="1400" dirty="0" smtClean="0"/>
              <a:t>【</a:t>
            </a:r>
            <a:r>
              <a:rPr lang="ja-JP" altLang="en-US" sz="1400" dirty="0" smtClean="0"/>
              <a:t>出典</a:t>
            </a:r>
            <a:r>
              <a:rPr lang="en-US" altLang="ja-JP" sz="1400" dirty="0" smtClean="0"/>
              <a:t>】</a:t>
            </a:r>
            <a:r>
              <a:rPr lang="ja-JP" altLang="en-US" sz="1400" dirty="0" smtClean="0"/>
              <a:t>Ｊリーグ</a:t>
            </a:r>
            <a:r>
              <a:rPr lang="ja-JP" altLang="en-US" sz="1400" dirty="0"/>
              <a:t>（日本プロサッカーリーグ</a:t>
            </a:r>
            <a:r>
              <a:rPr lang="ja-JP" altLang="en-US" sz="1400" dirty="0" smtClean="0"/>
              <a:t>）公式Ｘ（旧</a:t>
            </a:r>
            <a:r>
              <a:rPr lang="en-US" altLang="ja-JP" sz="1400" dirty="0" smtClean="0"/>
              <a:t>Twitter</a:t>
            </a:r>
            <a:r>
              <a:rPr lang="ja-JP" altLang="en-US" sz="1400" dirty="0" smtClean="0"/>
              <a:t>）</a:t>
            </a:r>
            <a:endParaRPr lang="ja-JP" altLang="en-US" sz="1400" dirty="0"/>
          </a:p>
        </p:txBody>
      </p:sp>
      <p:sp>
        <p:nvSpPr>
          <p:cNvPr id="10" name="正方形/長方形 9"/>
          <p:cNvSpPr/>
          <p:nvPr/>
        </p:nvSpPr>
        <p:spPr>
          <a:xfrm>
            <a:off x="114300" y="1097002"/>
            <a:ext cx="6096000" cy="369332"/>
          </a:xfrm>
          <a:prstGeom prst="rect">
            <a:avLst/>
          </a:prstGeom>
        </p:spPr>
        <p:txBody>
          <a:bodyPr>
            <a:spAutoFit/>
          </a:bodyPr>
          <a:lstStyle/>
          <a:p>
            <a:pPr marL="285750" indent="-285750">
              <a:buFont typeface="Wingdings" panose="05000000000000000000" pitchFamily="2" charset="2"/>
              <a:buChar char="p"/>
            </a:pPr>
            <a:r>
              <a:rPr lang="en-US" altLang="ja-JP" dirty="0" smtClean="0">
                <a:latin typeface="BIZ UDPゴシック" panose="020B0400000000000000" pitchFamily="50" charset="-128"/>
                <a:ea typeface="BIZ UDPゴシック" panose="020B0400000000000000" pitchFamily="50" charset="-128"/>
              </a:rPr>
              <a:t>J</a:t>
            </a:r>
            <a:r>
              <a:rPr lang="ja-JP" altLang="en-US" dirty="0" smtClean="0">
                <a:latin typeface="BIZ UDPゴシック" panose="020B0400000000000000" pitchFamily="50" charset="-128"/>
                <a:ea typeface="BIZ UDPゴシック" panose="020B0400000000000000" pitchFamily="50" charset="-128"/>
              </a:rPr>
              <a:t>リーグでは、夏季</a:t>
            </a:r>
            <a:r>
              <a:rPr lang="ja-JP" altLang="en-US" dirty="0">
                <a:latin typeface="BIZ UDPゴシック" panose="020B0400000000000000" pitchFamily="50" charset="-128"/>
                <a:ea typeface="BIZ UDPゴシック" panose="020B0400000000000000" pitchFamily="50" charset="-128"/>
              </a:rPr>
              <a:t>期間は</a:t>
            </a:r>
            <a:r>
              <a:rPr lang="ja-JP" altLang="en-US" dirty="0" smtClean="0">
                <a:latin typeface="BIZ UDPゴシック" panose="020B0400000000000000" pitchFamily="50" charset="-128"/>
                <a:ea typeface="BIZ UDPゴシック" panose="020B0400000000000000" pitchFamily="50" charset="-128"/>
              </a:rPr>
              <a:t>、飲水</a:t>
            </a:r>
            <a:r>
              <a:rPr lang="ja-JP" altLang="en-US" dirty="0">
                <a:latin typeface="BIZ UDPゴシック" panose="020B0400000000000000" pitchFamily="50" charset="-128"/>
                <a:ea typeface="BIZ UDPゴシック" panose="020B0400000000000000" pitchFamily="50" charset="-128"/>
              </a:rPr>
              <a:t>タイムを原則実施</a:t>
            </a:r>
          </a:p>
        </p:txBody>
      </p:sp>
      <p:sp>
        <p:nvSpPr>
          <p:cNvPr id="11" name="正方形/長方形 10"/>
          <p:cNvSpPr/>
          <p:nvPr/>
        </p:nvSpPr>
        <p:spPr>
          <a:xfrm>
            <a:off x="677626" y="5229185"/>
            <a:ext cx="6096000" cy="369332"/>
          </a:xfrm>
          <a:prstGeom prst="rect">
            <a:avLst/>
          </a:prstGeom>
        </p:spPr>
        <p:txBody>
          <a:bodyPr>
            <a:spAutoFit/>
          </a:bodyPr>
          <a:lstStyle/>
          <a:p>
            <a:r>
              <a:rPr lang="ja-JP" altLang="en-US" dirty="0" smtClean="0">
                <a:latin typeface="BIZ UDPゴシック" panose="020B0400000000000000" pitchFamily="50" charset="-128"/>
                <a:ea typeface="BIZ UDPゴシック" panose="020B0400000000000000" pitchFamily="50" charset="-128"/>
              </a:rPr>
              <a:t>水分補給をしにくい状況を作らないルールの導入</a:t>
            </a:r>
            <a:endParaRPr lang="ja-JP" altLang="en-US"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6210300" y="1096943"/>
            <a:ext cx="6096000" cy="369332"/>
          </a:xfrm>
          <a:prstGeom prst="rect">
            <a:avLst/>
          </a:prstGeom>
        </p:spPr>
        <p:txBody>
          <a:bodyPr>
            <a:spAutoFit/>
          </a:bodyPr>
          <a:lstStyle/>
          <a:p>
            <a:pPr marL="285750" indent="-285750">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運動会</a:t>
            </a:r>
            <a:r>
              <a:rPr lang="ja-JP" altLang="en-US" dirty="0" smtClean="0">
                <a:latin typeface="BIZ UDPゴシック" panose="020B0400000000000000" pitchFamily="50" charset="-128"/>
                <a:ea typeface="BIZ UDPゴシック" panose="020B0400000000000000" pitchFamily="50" charset="-128"/>
              </a:rPr>
              <a:t>の時期の変更（県内のある市の小学校）</a:t>
            </a:r>
            <a:endParaRPr lang="ja-JP" altLang="en-US" dirty="0">
              <a:latin typeface="BIZ UDPゴシック" panose="020B0400000000000000" pitchFamily="50" charset="-128"/>
              <a:ea typeface="BIZ UDPゴシック" panose="020B0400000000000000" pitchFamily="50" charset="-128"/>
            </a:endParaRPr>
          </a:p>
        </p:txBody>
      </p:sp>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0500" y="2187213"/>
            <a:ext cx="1603869" cy="797924"/>
          </a:xfrm>
          <a:prstGeom prst="rect">
            <a:avLst/>
          </a:prstGeom>
        </p:spPr>
      </p:pic>
      <p:pic>
        <p:nvPicPr>
          <p:cNvPr id="14" name="図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2434" y="2702020"/>
            <a:ext cx="3262299" cy="1945148"/>
          </a:xfrm>
          <a:prstGeom prst="rect">
            <a:avLst/>
          </a:prstGeom>
        </p:spPr>
      </p:pic>
      <p:sp>
        <p:nvSpPr>
          <p:cNvPr id="16" name="正方形/長方形 15"/>
          <p:cNvSpPr/>
          <p:nvPr/>
        </p:nvSpPr>
        <p:spPr>
          <a:xfrm>
            <a:off x="6845300" y="5229185"/>
            <a:ext cx="5054600" cy="646331"/>
          </a:xfrm>
          <a:prstGeom prst="rect">
            <a:avLst/>
          </a:prstGeom>
        </p:spPr>
        <p:txBody>
          <a:bodyPr wrap="square">
            <a:spAutoFit/>
          </a:bodyPr>
          <a:lstStyle/>
          <a:p>
            <a:r>
              <a:rPr lang="ja-JP" altLang="en-US" dirty="0" smtClean="0">
                <a:latin typeface="BIZ UDPゴシック" panose="020B0400000000000000" pitchFamily="50" charset="-128"/>
                <a:ea typeface="BIZ UDPゴシック" panose="020B0400000000000000" pitchFamily="50" charset="-128"/>
              </a:rPr>
              <a:t>熱中症の危険性の高い時期における行動</a:t>
            </a:r>
            <a:r>
              <a:rPr lang="en-US" altLang="ja-JP" dirty="0" smtClean="0">
                <a:latin typeface="BIZ UDPゴシック" panose="020B0400000000000000" pitchFamily="50" charset="-128"/>
                <a:ea typeface="BIZ UDPゴシック" panose="020B0400000000000000" pitchFamily="50" charset="-128"/>
              </a:rPr>
              <a:t/>
            </a:r>
            <a:br>
              <a:rPr lang="en-US" altLang="ja-JP" dirty="0" smtClean="0">
                <a:latin typeface="BIZ UDPゴシック" panose="020B0400000000000000" pitchFamily="50" charset="-128"/>
                <a:ea typeface="BIZ UDPゴシック" panose="020B0400000000000000" pitchFamily="50" charset="-128"/>
              </a:rPr>
            </a:br>
            <a:r>
              <a:rPr lang="ja-JP" altLang="en-US" dirty="0" smtClean="0">
                <a:latin typeface="BIZ UDPゴシック" panose="020B0400000000000000" pitchFamily="50" charset="-128"/>
                <a:ea typeface="BIZ UDPゴシック" panose="020B0400000000000000" pitchFamily="50" charset="-128"/>
              </a:rPr>
              <a:t>（＝運動会の練習）を変更</a:t>
            </a:r>
            <a:endParaRPr lang="ja-JP" altLang="en-US"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6518423" y="1519104"/>
            <a:ext cx="4910319" cy="369332"/>
          </a:xfrm>
          <a:prstGeom prst="rect">
            <a:avLst/>
          </a:prstGeom>
        </p:spPr>
        <p:txBody>
          <a:bodyPr wrap="none">
            <a:spAutoFit/>
          </a:bodyPr>
          <a:lstStyle/>
          <a:p>
            <a:r>
              <a:rPr lang="ja-JP" altLang="en-US" dirty="0">
                <a:solidFill>
                  <a:srgbClr val="292929"/>
                </a:solidFill>
                <a:latin typeface="BIZ UDPゴシック" panose="020B0400000000000000" pitchFamily="50" charset="-128"/>
                <a:ea typeface="BIZ UDPゴシック" panose="020B0400000000000000" pitchFamily="50" charset="-128"/>
              </a:rPr>
              <a:t>熱中症対策と</a:t>
            </a:r>
            <a:r>
              <a:rPr lang="ja-JP" altLang="en-US" dirty="0" smtClean="0">
                <a:solidFill>
                  <a:srgbClr val="292929"/>
                </a:solidFill>
                <a:latin typeface="BIZ UDPゴシック" panose="020B0400000000000000" pitchFamily="50" charset="-128"/>
                <a:ea typeface="BIZ UDPゴシック" panose="020B0400000000000000" pitchFamily="50" charset="-128"/>
              </a:rPr>
              <a:t>して、</a:t>
            </a:r>
            <a:r>
              <a:rPr lang="en-US" altLang="ja-JP" dirty="0" smtClean="0">
                <a:solidFill>
                  <a:srgbClr val="292929"/>
                </a:solidFill>
                <a:latin typeface="BIZ UDPゴシック" panose="020B0400000000000000" pitchFamily="50" charset="-128"/>
                <a:ea typeface="BIZ UDPゴシック" panose="020B0400000000000000" pitchFamily="50" charset="-128"/>
              </a:rPr>
              <a:t>9</a:t>
            </a:r>
            <a:r>
              <a:rPr lang="ja-JP" altLang="en-US" dirty="0" smtClean="0">
                <a:solidFill>
                  <a:srgbClr val="292929"/>
                </a:solidFill>
                <a:latin typeface="BIZ UDPゴシック" panose="020B0400000000000000" pitchFamily="50" charset="-128"/>
                <a:ea typeface="BIZ UDPゴシック" panose="020B0400000000000000" pitchFamily="50" charset="-128"/>
              </a:rPr>
              <a:t>月下旬⇒</a:t>
            </a:r>
            <a:r>
              <a:rPr lang="en-US" altLang="ja-JP" dirty="0" smtClean="0">
                <a:solidFill>
                  <a:srgbClr val="292929"/>
                </a:solidFill>
                <a:latin typeface="BIZ UDPゴシック" panose="020B0400000000000000" pitchFamily="50" charset="-128"/>
                <a:ea typeface="BIZ UDPゴシック" panose="020B0400000000000000" pitchFamily="50" charset="-128"/>
              </a:rPr>
              <a:t>10</a:t>
            </a:r>
            <a:r>
              <a:rPr lang="ja-JP" altLang="en-US" dirty="0" smtClean="0">
                <a:solidFill>
                  <a:srgbClr val="292929"/>
                </a:solidFill>
                <a:latin typeface="BIZ UDPゴシック" panose="020B0400000000000000" pitchFamily="50" charset="-128"/>
                <a:ea typeface="BIZ UDPゴシック" panose="020B0400000000000000" pitchFamily="50" charset="-128"/>
              </a:rPr>
              <a:t>月</a:t>
            </a:r>
            <a:r>
              <a:rPr lang="ja-JP" altLang="en-US" dirty="0">
                <a:solidFill>
                  <a:srgbClr val="292929"/>
                </a:solidFill>
                <a:latin typeface="BIZ UDPゴシック" panose="020B0400000000000000" pitchFamily="50" charset="-128"/>
                <a:ea typeface="BIZ UDPゴシック" panose="020B0400000000000000" pitchFamily="50" charset="-128"/>
              </a:rPr>
              <a:t>中</a:t>
            </a:r>
            <a:r>
              <a:rPr lang="ja-JP" altLang="en-US" dirty="0" smtClean="0">
                <a:solidFill>
                  <a:srgbClr val="292929"/>
                </a:solidFill>
                <a:latin typeface="BIZ UDPゴシック" panose="020B0400000000000000" pitchFamily="50" charset="-128"/>
                <a:ea typeface="BIZ UDPゴシック" panose="020B0400000000000000" pitchFamily="50" charset="-128"/>
              </a:rPr>
              <a:t>旬に変更</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2458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533400" y="4984611"/>
            <a:ext cx="11182350" cy="1256939"/>
          </a:xfrm>
          <a:prstGeom prst="roundRect">
            <a:avLst>
              <a:gd name="adj" fmla="val 8385"/>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latin typeface="BIZ UDPゴシック" panose="020B0400000000000000" pitchFamily="50" charset="-128"/>
                <a:ea typeface="BIZ UDPゴシック" panose="020B0400000000000000" pitchFamily="50" charset="-128"/>
              </a:rPr>
              <a:t>11</a:t>
            </a:fld>
            <a:endParaRPr kumimoji="1" lang="ja-JP" altLang="en-US" dirty="0">
              <a:latin typeface="BIZ UDPゴシック" panose="020B0400000000000000" pitchFamily="50" charset="-128"/>
              <a:ea typeface="BIZ UDPゴシック" panose="020B0400000000000000" pitchFamily="50" charset="-128"/>
            </a:endParaRPr>
          </a:p>
        </p:txBody>
      </p:sp>
      <p:sp>
        <p:nvSpPr>
          <p:cNvPr id="3" name="タイトル 2"/>
          <p:cNvSpPr>
            <a:spLocks noGrp="1"/>
          </p:cNvSpPr>
          <p:nvPr>
            <p:ph type="ctrTitle"/>
          </p:nvPr>
        </p:nvSpPr>
        <p:spPr/>
        <p:txBody>
          <a:bodyPr/>
          <a:lstStyle/>
          <a:p>
            <a:r>
              <a:rPr kumimoji="1" lang="ja-JP" altLang="en-US" dirty="0" smtClean="0">
                <a:latin typeface="BIZ UDPゴシック" panose="020B0400000000000000" pitchFamily="50" charset="-128"/>
                <a:ea typeface="BIZ UDPゴシック" panose="020B0400000000000000" pitchFamily="50" charset="-128"/>
              </a:rPr>
              <a:t>夏の前半と夏の後半の違い</a:t>
            </a:r>
            <a:endParaRPr kumimoji="1"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0" y="972280"/>
            <a:ext cx="8674957" cy="400110"/>
          </a:xfrm>
          <a:prstGeom prst="rect">
            <a:avLst/>
          </a:prstGeom>
          <a:noFill/>
        </p:spPr>
        <p:txBody>
          <a:bodyPr wrap="square" rtlCol="0">
            <a:spAutoFit/>
          </a:bodyPr>
          <a:lstStyle/>
          <a:p>
            <a:r>
              <a:rPr lang="ja-JP" altLang="en-US" sz="2000" dirty="0" smtClean="0">
                <a:latin typeface="BIZ UDPゴシック" panose="020B0400000000000000" pitchFamily="50" charset="-128"/>
                <a:ea typeface="BIZ UDPゴシック" panose="020B0400000000000000" pitchFamily="50" charset="-128"/>
              </a:rPr>
              <a:t>夏のある日の熱中症が原因で救急車を呼んだ人の数</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9" name="右矢印 8"/>
          <p:cNvSpPr/>
          <p:nvPr/>
        </p:nvSpPr>
        <p:spPr>
          <a:xfrm>
            <a:off x="4760575" y="2164079"/>
            <a:ext cx="2269766" cy="1547569"/>
          </a:xfrm>
          <a:prstGeom prst="rightArrow">
            <a:avLst>
              <a:gd name="adj1" fmla="val 50000"/>
              <a:gd name="adj2" fmla="val 45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BIZ UDPゴシック" panose="020B0400000000000000" pitchFamily="50" charset="-128"/>
              <a:ea typeface="BIZ UDPゴシック" panose="020B0400000000000000" pitchFamily="50" charset="-128"/>
            </a:endParaRPr>
          </a:p>
        </p:txBody>
      </p:sp>
      <p:grpSp>
        <p:nvGrpSpPr>
          <p:cNvPr id="26" name="グループ化 25"/>
          <p:cNvGrpSpPr/>
          <p:nvPr/>
        </p:nvGrpSpPr>
        <p:grpSpPr>
          <a:xfrm>
            <a:off x="628201" y="1689825"/>
            <a:ext cx="3604514" cy="3082421"/>
            <a:chOff x="1779230" y="1888974"/>
            <a:chExt cx="3604514" cy="3082421"/>
          </a:xfrm>
        </p:grpSpPr>
        <p:sp>
          <p:nvSpPr>
            <p:cNvPr id="4" name="テキスト ボックス 3"/>
            <p:cNvSpPr txBox="1"/>
            <p:nvPr/>
          </p:nvSpPr>
          <p:spPr>
            <a:xfrm>
              <a:off x="1779230" y="1888974"/>
              <a:ext cx="3567002" cy="400110"/>
            </a:xfrm>
            <a:prstGeom prst="rect">
              <a:avLst/>
            </a:prstGeom>
            <a:noFill/>
          </p:spPr>
          <p:txBody>
            <a:bodyPr wrap="none" rtlCol="0">
              <a:spAutoFit/>
            </a:bodyPr>
            <a:lstStyle/>
            <a:p>
              <a:pPr algn="ctr"/>
              <a:r>
                <a:rPr kumimoji="1" lang="en-US" altLang="ja-JP" sz="2000" dirty="0" smtClean="0">
                  <a:latin typeface="BIZ UDPゴシック" panose="020B0400000000000000" pitchFamily="50" charset="-128"/>
                  <a:ea typeface="BIZ UDPゴシック" panose="020B0400000000000000" pitchFamily="50" charset="-128"/>
                </a:rPr>
                <a:t>2023</a:t>
              </a:r>
              <a:r>
                <a:rPr kumimoji="1" lang="ja-JP" altLang="en-US" sz="2000" dirty="0" smtClean="0">
                  <a:latin typeface="BIZ UDPゴシック" panose="020B0400000000000000" pitchFamily="50" charset="-128"/>
                  <a:ea typeface="BIZ UDPゴシック" panose="020B0400000000000000" pitchFamily="50" charset="-128"/>
                </a:rPr>
                <a:t>年７月</a:t>
              </a:r>
              <a:r>
                <a:rPr kumimoji="1" lang="en-US" altLang="ja-JP" sz="2000" dirty="0" smtClean="0">
                  <a:latin typeface="BIZ UDPゴシック" panose="020B0400000000000000" pitchFamily="50" charset="-128"/>
                  <a:ea typeface="BIZ UDPゴシック" panose="020B0400000000000000" pitchFamily="50" charset="-128"/>
                </a:rPr>
                <a:t>16</a:t>
              </a:r>
              <a:r>
                <a:rPr kumimoji="1" lang="ja-JP" altLang="en-US" sz="2000" dirty="0" smtClean="0">
                  <a:latin typeface="BIZ UDPゴシック" panose="020B0400000000000000" pitchFamily="50" charset="-128"/>
                  <a:ea typeface="BIZ UDPゴシック" panose="020B0400000000000000" pitchFamily="50" charset="-128"/>
                </a:rPr>
                <a:t>日（夏休み前）</a:t>
              </a:r>
              <a:endParaRPr lang="en-US" altLang="ja-JP" sz="2000" dirty="0" smtClean="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3123624" y="2479729"/>
              <a:ext cx="2260120" cy="523220"/>
            </a:xfrm>
            <a:prstGeom prst="rect">
              <a:avLst/>
            </a:prstGeom>
            <a:noFill/>
          </p:spPr>
          <p:txBody>
            <a:bodyPr wrap="square" rtlCol="0">
              <a:spAutoFit/>
            </a:bodyPr>
            <a:lstStyle/>
            <a:p>
              <a:r>
                <a:rPr lang="en-US" altLang="ja-JP" sz="2800" dirty="0" smtClean="0">
                  <a:latin typeface="BIZ UDPゴシック" panose="020B0400000000000000" pitchFamily="50" charset="-128"/>
                  <a:ea typeface="BIZ UDPゴシック" panose="020B0400000000000000" pitchFamily="50" charset="-128"/>
                </a:rPr>
                <a:t>48</a:t>
              </a:r>
              <a:r>
                <a:rPr lang="ja-JP" altLang="en-US" sz="2800" dirty="0" smtClean="0">
                  <a:latin typeface="BIZ UDPゴシック" panose="020B0400000000000000" pitchFamily="50" charset="-128"/>
                  <a:ea typeface="BIZ UDPゴシック" panose="020B0400000000000000" pitchFamily="50" charset="-128"/>
                </a:rPr>
                <a:t>人</a:t>
              </a:r>
              <a:endParaRPr kumimoji="1" lang="ja-JP" altLang="en-US" sz="2800" dirty="0">
                <a:latin typeface="BIZ UDPゴシック" panose="020B0400000000000000" pitchFamily="50" charset="-128"/>
                <a:ea typeface="BIZ UDPゴシック" panose="020B0400000000000000" pitchFamily="50" charset="-128"/>
              </a:endParaRPr>
            </a:p>
          </p:txBody>
        </p:sp>
        <p:pic>
          <p:nvPicPr>
            <p:cNvPr id="13" name="図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99143" y="3682564"/>
              <a:ext cx="773741" cy="515827"/>
            </a:xfrm>
            <a:prstGeom prst="rect">
              <a:avLst/>
            </a:prstGeom>
          </p:spPr>
        </p:pic>
        <p:pic>
          <p:nvPicPr>
            <p:cNvPr id="14" name="図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99143" y="3117972"/>
              <a:ext cx="773741" cy="515827"/>
            </a:xfrm>
            <a:prstGeom prst="rect">
              <a:avLst/>
            </a:prstGeom>
          </p:spPr>
        </p:pic>
        <p:pic>
          <p:nvPicPr>
            <p:cNvPr id="16" name="図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22558" y="3722795"/>
              <a:ext cx="773741" cy="515827"/>
            </a:xfrm>
            <a:prstGeom prst="rect">
              <a:avLst/>
            </a:prstGeom>
          </p:spPr>
        </p:pic>
        <p:pic>
          <p:nvPicPr>
            <p:cNvPr id="17" name="図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22558" y="3117972"/>
              <a:ext cx="773741" cy="515827"/>
            </a:xfrm>
            <a:prstGeom prst="rect">
              <a:avLst/>
            </a:prstGeom>
          </p:spPr>
        </p:pic>
        <p:pic>
          <p:nvPicPr>
            <p:cNvPr id="19" name="図 1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45973" y="3722795"/>
              <a:ext cx="773741" cy="515827"/>
            </a:xfrm>
            <a:prstGeom prst="rect">
              <a:avLst/>
            </a:prstGeom>
          </p:spPr>
        </p:pic>
        <p:sp>
          <p:nvSpPr>
            <p:cNvPr id="22" name="正方形/長方形 21"/>
            <p:cNvSpPr/>
            <p:nvPr/>
          </p:nvSpPr>
          <p:spPr>
            <a:xfrm>
              <a:off x="2304213" y="4602063"/>
              <a:ext cx="2517036" cy="369332"/>
            </a:xfrm>
            <a:prstGeom prst="rect">
              <a:avLst/>
            </a:prstGeom>
          </p:spPr>
          <p:txBody>
            <a:bodyPr wrap="none">
              <a:spAutoFit/>
            </a:bodyPr>
            <a:lstStyle/>
            <a:p>
              <a:pPr algn="ctr"/>
              <a:r>
                <a:rPr lang="ja-JP" altLang="en-US" dirty="0">
                  <a:latin typeface="BIZ UDPゴシック" panose="020B0400000000000000" pitchFamily="50" charset="-128"/>
                  <a:ea typeface="BIZ UDPゴシック" panose="020B0400000000000000" pitchFamily="50" charset="-128"/>
                </a:rPr>
                <a:t>暑さ指数　最高</a:t>
              </a:r>
              <a:r>
                <a:rPr lang="en-US" altLang="ja-JP" dirty="0">
                  <a:latin typeface="BIZ UDPゴシック" panose="020B0400000000000000" pitchFamily="50" charset="-128"/>
                  <a:ea typeface="BIZ UDPゴシック" panose="020B0400000000000000" pitchFamily="50" charset="-128"/>
                </a:rPr>
                <a:t>31.6</a:t>
              </a:r>
              <a:r>
                <a:rPr lang="ja-JP" altLang="en-US" dirty="0">
                  <a:latin typeface="BIZ UDPゴシック" panose="020B0400000000000000" pitchFamily="50" charset="-128"/>
                  <a:ea typeface="BIZ UDPゴシック" panose="020B0400000000000000" pitchFamily="50" charset="-128"/>
                </a:rPr>
                <a:t>℃</a:t>
              </a:r>
            </a:p>
          </p:txBody>
        </p:sp>
        <p:pic>
          <p:nvPicPr>
            <p:cNvPr id="24" name="図 2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43312" y="3117972"/>
              <a:ext cx="773741" cy="515827"/>
            </a:xfrm>
            <a:prstGeom prst="rect">
              <a:avLst/>
            </a:prstGeom>
          </p:spPr>
        </p:pic>
        <p:sp>
          <p:nvSpPr>
            <p:cNvPr id="25" name="角丸四角形 24"/>
            <p:cNvSpPr/>
            <p:nvPr/>
          </p:nvSpPr>
          <p:spPr>
            <a:xfrm>
              <a:off x="2101363" y="2363228"/>
              <a:ext cx="2812937" cy="2132572"/>
            </a:xfrm>
            <a:prstGeom prst="roundRect">
              <a:avLst>
                <a:gd name="adj" fmla="val 893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pic>
        <p:nvPicPr>
          <p:cNvPr id="21" name="図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11384" y="3176736"/>
            <a:ext cx="773741" cy="515827"/>
          </a:xfrm>
          <a:prstGeom prst="rect">
            <a:avLst/>
          </a:prstGeom>
        </p:spPr>
      </p:pic>
      <p:sp>
        <p:nvSpPr>
          <p:cNvPr id="28" name="テキスト ボックス 27"/>
          <p:cNvSpPr txBox="1"/>
          <p:nvPr/>
        </p:nvSpPr>
        <p:spPr>
          <a:xfrm>
            <a:off x="7836764" y="1635525"/>
            <a:ext cx="3405099" cy="400110"/>
          </a:xfrm>
          <a:prstGeom prst="rect">
            <a:avLst/>
          </a:prstGeom>
          <a:noFill/>
        </p:spPr>
        <p:txBody>
          <a:bodyPr wrap="none" rtlCol="0">
            <a:spAutoFit/>
          </a:bodyPr>
          <a:lstStyle/>
          <a:p>
            <a:pPr algn="ctr"/>
            <a:r>
              <a:rPr kumimoji="1" lang="en-US" altLang="ja-JP" sz="2000" dirty="0" smtClean="0">
                <a:latin typeface="BIZ UDPゴシック" panose="020B0400000000000000" pitchFamily="50" charset="-128"/>
                <a:ea typeface="BIZ UDPゴシック" panose="020B0400000000000000" pitchFamily="50" charset="-128"/>
              </a:rPr>
              <a:t>2023</a:t>
            </a:r>
            <a:r>
              <a:rPr kumimoji="1" lang="ja-JP" altLang="en-US" sz="2000" dirty="0" smtClean="0">
                <a:latin typeface="BIZ UDPゴシック" panose="020B0400000000000000" pitchFamily="50" charset="-128"/>
                <a:ea typeface="BIZ UDPゴシック" panose="020B0400000000000000" pitchFamily="50" charset="-128"/>
              </a:rPr>
              <a:t>年９月</a:t>
            </a:r>
            <a:r>
              <a:rPr lang="ja-JP" altLang="en-US" sz="2000" dirty="0">
                <a:latin typeface="BIZ UDPゴシック" panose="020B0400000000000000" pitchFamily="50" charset="-128"/>
                <a:ea typeface="BIZ UDPゴシック" panose="020B0400000000000000" pitchFamily="50" charset="-128"/>
              </a:rPr>
              <a:t>２</a:t>
            </a:r>
            <a:r>
              <a:rPr kumimoji="1" lang="ja-JP" altLang="en-US" sz="2000" dirty="0" smtClean="0">
                <a:latin typeface="BIZ UDPゴシック" panose="020B0400000000000000" pitchFamily="50" charset="-128"/>
                <a:ea typeface="BIZ UDPゴシック" panose="020B0400000000000000" pitchFamily="50" charset="-128"/>
              </a:rPr>
              <a:t>日（夏休み後）</a:t>
            </a:r>
            <a:endParaRPr lang="en-US" altLang="ja-JP" sz="2000" dirty="0" smtClean="0">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9100207" y="2226280"/>
            <a:ext cx="2260120" cy="523220"/>
          </a:xfrm>
          <a:prstGeom prst="rect">
            <a:avLst/>
          </a:prstGeom>
          <a:noFill/>
        </p:spPr>
        <p:txBody>
          <a:bodyPr wrap="square" rtlCol="0">
            <a:spAutoFit/>
          </a:bodyPr>
          <a:lstStyle/>
          <a:p>
            <a:r>
              <a:rPr lang="ja-JP" altLang="en-US" sz="2800" dirty="0" smtClean="0">
                <a:latin typeface="BIZ UDPゴシック" panose="020B0400000000000000" pitchFamily="50" charset="-128"/>
                <a:ea typeface="BIZ UDPゴシック" panose="020B0400000000000000" pitchFamily="50" charset="-128"/>
              </a:rPr>
              <a:t>７人</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8280796" y="4348614"/>
            <a:ext cx="2517036" cy="369332"/>
          </a:xfrm>
          <a:prstGeom prst="rect">
            <a:avLst/>
          </a:prstGeom>
        </p:spPr>
        <p:txBody>
          <a:bodyPr wrap="none">
            <a:spAutoFit/>
          </a:bodyPr>
          <a:lstStyle/>
          <a:p>
            <a:pPr algn="ctr"/>
            <a:r>
              <a:rPr lang="ja-JP" altLang="en-US" dirty="0">
                <a:latin typeface="BIZ UDPゴシック" panose="020B0400000000000000" pitchFamily="50" charset="-128"/>
                <a:ea typeface="BIZ UDPゴシック" panose="020B0400000000000000" pitchFamily="50" charset="-128"/>
              </a:rPr>
              <a:t>暑さ指数　最高</a:t>
            </a:r>
            <a:r>
              <a:rPr lang="en-US" altLang="ja-JP" dirty="0">
                <a:latin typeface="BIZ UDPゴシック" panose="020B0400000000000000" pitchFamily="50" charset="-128"/>
                <a:ea typeface="BIZ UDPゴシック" panose="020B0400000000000000" pitchFamily="50" charset="-128"/>
              </a:rPr>
              <a:t>31.6</a:t>
            </a:r>
            <a:r>
              <a:rPr lang="ja-JP" altLang="en-US" dirty="0">
                <a:latin typeface="BIZ UDPゴシック" panose="020B0400000000000000" pitchFamily="50" charset="-128"/>
                <a:ea typeface="BIZ UDPゴシック" panose="020B0400000000000000" pitchFamily="50" charset="-128"/>
              </a:rPr>
              <a:t>℃</a:t>
            </a:r>
          </a:p>
        </p:txBody>
      </p:sp>
      <p:sp>
        <p:nvSpPr>
          <p:cNvPr id="37" name="角丸四角形 36"/>
          <p:cNvSpPr/>
          <p:nvPr/>
        </p:nvSpPr>
        <p:spPr>
          <a:xfrm>
            <a:off x="8077946" y="2109779"/>
            <a:ext cx="2812937" cy="2132572"/>
          </a:xfrm>
          <a:prstGeom prst="roundRect">
            <a:avLst>
              <a:gd name="adj" fmla="val 893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4232715" y="3902293"/>
            <a:ext cx="3480440" cy="830997"/>
          </a:xfrm>
          <a:prstGeom prst="rect">
            <a:avLst/>
          </a:prstGeom>
          <a:noFill/>
        </p:spPr>
        <p:txBody>
          <a:bodyPr wrap="non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同じぐらいの暑さなのに</a:t>
            </a:r>
            <a:endParaRPr kumimoji="1" lang="en-US" altLang="ja-JP" sz="2400" dirty="0" smtClean="0">
              <a:latin typeface="BIZ UDPゴシック" panose="020B0400000000000000" pitchFamily="50" charset="-128"/>
              <a:ea typeface="BIZ UDPゴシック" panose="020B0400000000000000" pitchFamily="50" charset="-128"/>
            </a:endParaRPr>
          </a:p>
          <a:p>
            <a:pPr algn="ctr"/>
            <a:r>
              <a:rPr kumimoji="1" lang="ja-JP" altLang="en-US" sz="2400" dirty="0" smtClean="0">
                <a:latin typeface="BIZ UDPゴシック" panose="020B0400000000000000" pitchFamily="50" charset="-128"/>
                <a:ea typeface="BIZ UDPゴシック" panose="020B0400000000000000" pitchFamily="50" charset="-128"/>
              </a:rPr>
              <a:t>なぜ？</a:t>
            </a:r>
            <a:endParaRPr kumimoji="1" lang="ja-JP" altLang="en-US" dirty="0">
              <a:latin typeface="BIZ UDPゴシック" panose="020B0400000000000000" pitchFamily="50" charset="-128"/>
              <a:ea typeface="BIZ UDPゴシック" panose="020B0400000000000000" pitchFamily="50" charset="-128"/>
            </a:endParaRPr>
          </a:p>
        </p:txBody>
      </p:sp>
      <p:sp>
        <p:nvSpPr>
          <p:cNvPr id="40" name="テキスト ボックス 39"/>
          <p:cNvSpPr txBox="1"/>
          <p:nvPr/>
        </p:nvSpPr>
        <p:spPr>
          <a:xfrm>
            <a:off x="637076" y="5081360"/>
            <a:ext cx="11078674" cy="461665"/>
          </a:xfrm>
          <a:prstGeom prst="rect">
            <a:avLst/>
          </a:prstGeom>
          <a:noFill/>
        </p:spPr>
        <p:txBody>
          <a:bodyPr wrap="none" rtlCol="0">
            <a:spAutoFit/>
          </a:bodyPr>
          <a:lstStyle/>
          <a:p>
            <a:r>
              <a:rPr lang="ja-JP" altLang="en-US" dirty="0" smtClean="0"/>
              <a:t>暑い日が続くと、</a:t>
            </a:r>
            <a:r>
              <a:rPr lang="ja-JP" altLang="en-US" sz="2400" u="sng" dirty="0" smtClean="0"/>
              <a:t>暑さにからだが慣れていく</a:t>
            </a:r>
            <a:r>
              <a:rPr lang="ja-JP" altLang="en-US" dirty="0" smtClean="0"/>
              <a:t>　→ 汗をかきやすくなるなど、からだから熱を逃がしやすくなる</a:t>
            </a:r>
            <a:endParaRPr kumimoji="1" lang="ja-JP" altLang="en-US" dirty="0"/>
          </a:p>
        </p:txBody>
      </p:sp>
      <p:sp>
        <p:nvSpPr>
          <p:cNvPr id="42" name="下矢印 41"/>
          <p:cNvSpPr/>
          <p:nvPr/>
        </p:nvSpPr>
        <p:spPr>
          <a:xfrm>
            <a:off x="5734551" y="5587292"/>
            <a:ext cx="476767" cy="15525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566024" y="5764498"/>
            <a:ext cx="5222905" cy="400110"/>
          </a:xfrm>
          <a:prstGeom prst="rect">
            <a:avLst/>
          </a:prstGeom>
          <a:noFill/>
        </p:spPr>
        <p:txBody>
          <a:bodyPr wrap="none" rtlCol="0">
            <a:spAutoFit/>
          </a:bodyPr>
          <a:lstStyle/>
          <a:p>
            <a:r>
              <a:rPr kumimoji="1" lang="ja-JP" altLang="en-US" sz="2000" dirty="0" smtClean="0"/>
              <a:t>同じ暑さでも、熱中症になりにくい「からだ」に！</a:t>
            </a:r>
            <a:endParaRPr kumimoji="1" lang="ja-JP" altLang="en-US" sz="2000" dirty="0"/>
          </a:p>
        </p:txBody>
      </p:sp>
      <p:sp>
        <p:nvSpPr>
          <p:cNvPr id="44" name="正方形/長方形 43"/>
          <p:cNvSpPr/>
          <p:nvPr/>
        </p:nvSpPr>
        <p:spPr>
          <a:xfrm>
            <a:off x="10890883" y="-33013"/>
            <a:ext cx="1332416" cy="461665"/>
          </a:xfrm>
          <a:prstGeom prst="rect">
            <a:avLst/>
          </a:prstGeom>
        </p:spPr>
        <p:txBody>
          <a:bodyPr wrap="none">
            <a:spAutoFit/>
          </a:bodyPr>
          <a:lstStyle/>
          <a:p>
            <a:r>
              <a:rPr lang="en-US" altLang="ja-JP" sz="2400" dirty="0" smtClean="0"/>
              <a:t>【</a:t>
            </a:r>
            <a:r>
              <a:rPr lang="ja-JP" altLang="en-US" sz="2400" dirty="0" smtClean="0"/>
              <a:t>からだ</a:t>
            </a:r>
            <a:r>
              <a:rPr lang="en-US" altLang="ja-JP" sz="2400" dirty="0" smtClean="0"/>
              <a:t>】</a:t>
            </a:r>
            <a:endParaRPr lang="ja-JP" altLang="en-US" sz="2400" dirty="0"/>
          </a:p>
        </p:txBody>
      </p:sp>
      <p:sp>
        <p:nvSpPr>
          <p:cNvPr id="8" name="正方形/長方形 7"/>
          <p:cNvSpPr/>
          <p:nvPr/>
        </p:nvSpPr>
        <p:spPr>
          <a:xfrm>
            <a:off x="4563328" y="2558582"/>
            <a:ext cx="2338619" cy="707886"/>
          </a:xfrm>
          <a:prstGeom prst="rect">
            <a:avLst/>
          </a:prstGeom>
        </p:spPr>
        <p:txBody>
          <a:bodyPr wrap="square">
            <a:spAutoFit/>
          </a:bodyPr>
          <a:lstStyle/>
          <a:p>
            <a:pPr lvl="0" algn="ctr"/>
            <a:r>
              <a:rPr lang="ja-JP" altLang="en-US" sz="2000" b="1" dirty="0">
                <a:solidFill>
                  <a:prstClr val="white"/>
                </a:solidFill>
                <a:latin typeface="BIZ UDPゴシック" panose="020B0400000000000000" pitchFamily="50" charset="-128"/>
                <a:ea typeface="BIZ UDPゴシック" panose="020B0400000000000000" pitchFamily="50" charset="-128"/>
              </a:rPr>
              <a:t>６分の１以下に</a:t>
            </a:r>
            <a:endParaRPr lang="en-US" altLang="ja-JP" sz="2000" b="1" dirty="0">
              <a:solidFill>
                <a:prstClr val="white"/>
              </a:solidFill>
              <a:latin typeface="BIZ UDPゴシック" panose="020B0400000000000000" pitchFamily="50" charset="-128"/>
              <a:ea typeface="BIZ UDPゴシック" panose="020B0400000000000000" pitchFamily="50" charset="-128"/>
            </a:endParaRPr>
          </a:p>
          <a:p>
            <a:pPr lvl="0" algn="ctr"/>
            <a:r>
              <a:rPr lang="ja-JP" altLang="en-US" sz="2000" b="1" dirty="0">
                <a:solidFill>
                  <a:prstClr val="white"/>
                </a:solidFill>
                <a:latin typeface="BIZ UDPゴシック" panose="020B0400000000000000" pitchFamily="50" charset="-128"/>
                <a:ea typeface="BIZ UDPゴシック" panose="020B0400000000000000" pitchFamily="50" charset="-128"/>
              </a:rPr>
              <a:t>減少</a:t>
            </a:r>
          </a:p>
        </p:txBody>
      </p:sp>
    </p:spTree>
    <p:extLst>
      <p:ext uri="{BB962C8B-B14F-4D97-AF65-F5344CB8AC3E}">
        <p14:creationId xmlns:p14="http://schemas.microsoft.com/office/powerpoint/2010/main" val="174141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9" grpId="0" animBg="1"/>
      <p:bldP spid="28" grpId="0"/>
      <p:bldP spid="29" grpId="0"/>
      <p:bldP spid="35" grpId="0"/>
      <p:bldP spid="37" grpId="0" animBg="1"/>
      <p:bldP spid="39" grpId="0"/>
      <p:bldP spid="40" grpId="0"/>
      <p:bldP spid="42" grpId="0" animBg="1"/>
      <p:bldP spid="4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latin typeface="BIZ UDPゴシック" panose="020B0400000000000000" pitchFamily="50" charset="-128"/>
                <a:ea typeface="BIZ UDPゴシック" panose="020B0400000000000000" pitchFamily="50" charset="-128"/>
              </a:rPr>
              <a:t>12</a:t>
            </a:fld>
            <a:endParaRPr kumimoji="1" lang="ja-JP" altLang="en-US" dirty="0">
              <a:latin typeface="BIZ UDPゴシック" panose="020B0400000000000000" pitchFamily="50" charset="-128"/>
              <a:ea typeface="BIZ UDPゴシック" panose="020B0400000000000000" pitchFamily="50" charset="-128"/>
            </a:endParaRPr>
          </a:p>
        </p:txBody>
      </p:sp>
      <p:sp>
        <p:nvSpPr>
          <p:cNvPr id="3" name="タイトル 2"/>
          <p:cNvSpPr>
            <a:spLocks noGrp="1"/>
          </p:cNvSpPr>
          <p:nvPr>
            <p:ph type="ctrTitle"/>
          </p:nvPr>
        </p:nvSpPr>
        <p:spPr/>
        <p:txBody>
          <a:bodyPr/>
          <a:lstStyle/>
          <a:p>
            <a:r>
              <a:rPr kumimoji="1" lang="ja-JP" altLang="en-US" dirty="0" smtClean="0">
                <a:latin typeface="BIZ UDPゴシック" panose="020B0400000000000000" pitchFamily="50" charset="-128"/>
                <a:ea typeface="BIZ UDPゴシック" panose="020B0400000000000000" pitchFamily="50" charset="-128"/>
              </a:rPr>
              <a:t>今日のメニュー</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コンテンツ プレースホルダー 2"/>
          <p:cNvSpPr txBox="1">
            <a:spLocks/>
          </p:cNvSpPr>
          <p:nvPr/>
        </p:nvSpPr>
        <p:spPr>
          <a:xfrm>
            <a:off x="365760" y="1611700"/>
            <a:ext cx="11755120" cy="3895020"/>
          </a:xfrm>
          <a:prstGeom prst="rect">
            <a:avLst/>
          </a:prstGeom>
        </p:spPr>
        <p:txBody>
          <a:bodyPr>
            <a:normAutofit lnSpcReduction="10000"/>
          </a:bodyPr>
          <a:lst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ja-JP" altLang="en-US" sz="3200" b="1" dirty="0" smtClean="0">
                <a:solidFill>
                  <a:schemeClr val="accent3"/>
                </a:solidFill>
                <a:latin typeface="BIZ UDPゴシック" panose="020B0400000000000000" pitchFamily="50" charset="-128"/>
                <a:ea typeface="BIZ UDPゴシック" panose="020B0400000000000000" pitchFamily="50" charset="-128"/>
              </a:rPr>
              <a:t>１　地球温暖化（気候変動）と熱中症のはなし</a:t>
            </a:r>
            <a:endParaRPr lang="en-US" altLang="ja-JP" sz="3200" b="1" dirty="0" smtClean="0">
              <a:solidFill>
                <a:schemeClr val="accent3"/>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endParaRPr lang="en-US" altLang="ja-JP" sz="3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r>
              <a:rPr lang="ja-JP" altLang="en-US" sz="3200" b="1" dirty="0" smtClean="0">
                <a:solidFill>
                  <a:schemeClr val="tx1"/>
                </a:solidFill>
                <a:latin typeface="BIZ UDPゴシック" panose="020B0400000000000000" pitchFamily="50" charset="-128"/>
                <a:ea typeface="BIZ UDPゴシック" panose="020B0400000000000000" pitchFamily="50" charset="-128"/>
              </a:rPr>
              <a:t>２　グループワーク①</a:t>
            </a:r>
            <a:r>
              <a:rPr lang="en-US" altLang="ja-JP" sz="3200" b="1" dirty="0" smtClean="0">
                <a:solidFill>
                  <a:schemeClr val="tx1"/>
                </a:solidFill>
                <a:latin typeface="BIZ UDPゴシック" panose="020B0400000000000000" pitchFamily="50" charset="-128"/>
                <a:ea typeface="BIZ UDPゴシック" panose="020B0400000000000000" pitchFamily="50" charset="-128"/>
              </a:rPr>
              <a:t/>
            </a:r>
            <a:br>
              <a:rPr lang="en-US" altLang="ja-JP" sz="3200" b="1" dirty="0" smtClean="0">
                <a:solidFill>
                  <a:schemeClr val="tx1"/>
                </a:solidFill>
                <a:latin typeface="BIZ UDPゴシック" panose="020B0400000000000000" pitchFamily="50" charset="-128"/>
                <a:ea typeface="BIZ UDPゴシック" panose="020B0400000000000000" pitchFamily="50" charset="-128"/>
              </a:rPr>
            </a:br>
            <a:r>
              <a:rPr lang="ja-JP" altLang="en-US" sz="3200" b="1" dirty="0" smtClean="0">
                <a:solidFill>
                  <a:schemeClr val="tx1"/>
                </a:solidFill>
                <a:latin typeface="BIZ UDPゴシック" panose="020B0400000000000000" pitchFamily="50" charset="-128"/>
                <a:ea typeface="BIZ UDPゴシック" panose="020B0400000000000000" pitchFamily="50" charset="-128"/>
              </a:rPr>
              <a:t>　　　熱中症</a:t>
            </a:r>
            <a:r>
              <a:rPr lang="ja-JP" altLang="en-US" sz="3200" b="1" dirty="0">
                <a:solidFill>
                  <a:schemeClr val="tx1"/>
                </a:solidFill>
                <a:latin typeface="BIZ UDPゴシック" panose="020B0400000000000000" pitchFamily="50" charset="-128"/>
                <a:ea typeface="BIZ UDPゴシック" panose="020B0400000000000000" pitchFamily="50" charset="-128"/>
              </a:rPr>
              <a:t>対策</a:t>
            </a:r>
            <a:r>
              <a:rPr lang="ja-JP" altLang="en-US" sz="3200" b="1" dirty="0" smtClean="0">
                <a:solidFill>
                  <a:schemeClr val="tx1"/>
                </a:solidFill>
                <a:latin typeface="BIZ UDPゴシック" panose="020B0400000000000000" pitchFamily="50" charset="-128"/>
                <a:ea typeface="BIZ UDPゴシック" panose="020B0400000000000000" pitchFamily="50" charset="-128"/>
              </a:rPr>
              <a:t>を整理してみよう！</a:t>
            </a:r>
            <a:endParaRPr lang="en-US" altLang="ja-JP" sz="32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endParaRPr lang="en-US" altLang="ja-JP" sz="3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r>
              <a:rPr lang="ja-JP" altLang="en-US" sz="3200" b="1" dirty="0" smtClean="0">
                <a:solidFill>
                  <a:schemeClr val="accent3"/>
                </a:solidFill>
                <a:latin typeface="BIZ UDPゴシック" panose="020B0400000000000000" pitchFamily="50" charset="-128"/>
                <a:ea typeface="BIZ UDPゴシック" panose="020B0400000000000000" pitchFamily="50" charset="-128"/>
              </a:rPr>
              <a:t>３ グループワーク②</a:t>
            </a:r>
            <a:r>
              <a:rPr lang="en-US" altLang="ja-JP" sz="3200" b="1" dirty="0">
                <a:solidFill>
                  <a:schemeClr val="accent3"/>
                </a:solidFill>
                <a:latin typeface="BIZ UDPゴシック" panose="020B0400000000000000" pitchFamily="50" charset="-128"/>
                <a:ea typeface="BIZ UDPゴシック" panose="020B0400000000000000" pitchFamily="50" charset="-128"/>
              </a:rPr>
              <a:t/>
            </a:r>
            <a:br>
              <a:rPr lang="en-US" altLang="ja-JP" sz="3200" b="1" dirty="0">
                <a:solidFill>
                  <a:schemeClr val="accent3"/>
                </a:solidFill>
                <a:latin typeface="BIZ UDPゴシック" panose="020B0400000000000000" pitchFamily="50" charset="-128"/>
                <a:ea typeface="BIZ UDPゴシック" panose="020B0400000000000000" pitchFamily="50" charset="-128"/>
              </a:rPr>
            </a:br>
            <a:r>
              <a:rPr lang="ja-JP" altLang="en-US" sz="3200" b="1" dirty="0" smtClean="0">
                <a:solidFill>
                  <a:schemeClr val="accent3"/>
                </a:solidFill>
                <a:latin typeface="BIZ UDPゴシック" panose="020B0400000000000000" pitchFamily="50" charset="-128"/>
                <a:ea typeface="BIZ UDPゴシック" panose="020B0400000000000000" pitchFamily="50" charset="-128"/>
              </a:rPr>
              <a:t>　　　どう伝える？ 熱中症対策</a:t>
            </a:r>
            <a:endParaRPr lang="en-US" altLang="ja-JP" sz="3200" b="1" dirty="0" smtClean="0">
              <a:solidFill>
                <a:schemeClr val="accent3"/>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3233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13</a:t>
            </a:fld>
            <a:endParaRPr kumimoji="1" lang="ja-JP" altLang="en-US" dirty="0"/>
          </a:p>
        </p:txBody>
      </p:sp>
      <p:sp>
        <p:nvSpPr>
          <p:cNvPr id="3" name="タイトル 2"/>
          <p:cNvSpPr>
            <a:spLocks noGrp="1"/>
          </p:cNvSpPr>
          <p:nvPr>
            <p:ph type="ctrTitle"/>
          </p:nvPr>
        </p:nvSpPr>
        <p:spPr/>
        <p:txBody>
          <a:bodyPr>
            <a:normAutofit/>
          </a:bodyPr>
          <a:lstStyle/>
          <a:p>
            <a:pPr>
              <a:lnSpc>
                <a:spcPct val="100000"/>
              </a:lnSpc>
            </a:pPr>
            <a:r>
              <a:rPr lang="ja-JP" altLang="en-US" b="1" dirty="0">
                <a:latin typeface="BIZ UDPゴシック" panose="020B0400000000000000" pitchFamily="50" charset="-128"/>
                <a:ea typeface="BIZ UDPゴシック" panose="020B0400000000000000" pitchFamily="50" charset="-128"/>
              </a:rPr>
              <a:t>グループワーク</a:t>
            </a:r>
            <a:r>
              <a:rPr lang="ja-JP" altLang="en-US" b="1" dirty="0" smtClean="0">
                <a:latin typeface="BIZ UDPゴシック" panose="020B0400000000000000" pitchFamily="50" charset="-128"/>
                <a:ea typeface="BIZ UDPゴシック" panose="020B0400000000000000" pitchFamily="50" charset="-128"/>
              </a:rPr>
              <a:t>①　</a:t>
            </a:r>
            <a:r>
              <a:rPr lang="ja-JP" altLang="en-US" b="1" dirty="0">
                <a:latin typeface="BIZ UDPゴシック" panose="020B0400000000000000" pitchFamily="50" charset="-128"/>
                <a:ea typeface="BIZ UDPゴシック" panose="020B0400000000000000" pitchFamily="50" charset="-128"/>
              </a:rPr>
              <a:t>熱中症対策を整理してみよう</a:t>
            </a:r>
            <a:r>
              <a:rPr lang="ja-JP" altLang="en-US" b="1" dirty="0" smtClean="0">
                <a:latin typeface="BIZ UDPゴシック" panose="020B0400000000000000" pitchFamily="50" charset="-128"/>
                <a:ea typeface="BIZ UDPゴシック" panose="020B0400000000000000" pitchFamily="50" charset="-128"/>
              </a:rPr>
              <a:t>！</a:t>
            </a:r>
            <a:endParaRPr kumimoji="1" lang="ja-JP" altLang="en-US" dirty="0"/>
          </a:p>
        </p:txBody>
      </p:sp>
      <p:sp>
        <p:nvSpPr>
          <p:cNvPr id="8" name="テキスト ボックス 7"/>
          <p:cNvSpPr txBox="1"/>
          <p:nvPr/>
        </p:nvSpPr>
        <p:spPr>
          <a:xfrm>
            <a:off x="2571750" y="2371725"/>
            <a:ext cx="184731" cy="369332"/>
          </a:xfrm>
          <a:prstGeom prst="rect">
            <a:avLst/>
          </a:prstGeom>
          <a:noFill/>
        </p:spPr>
        <p:txBody>
          <a:bodyPr wrap="none" rtlCol="0">
            <a:spAutoFit/>
          </a:bodyPr>
          <a:lstStyle/>
          <a:p>
            <a:endParaRPr kumimoji="1" lang="ja-JP" altLang="en-US" dirty="0"/>
          </a:p>
        </p:txBody>
      </p:sp>
      <p:sp>
        <p:nvSpPr>
          <p:cNvPr id="28" name="テキスト ボックス 27"/>
          <p:cNvSpPr txBox="1"/>
          <p:nvPr/>
        </p:nvSpPr>
        <p:spPr>
          <a:xfrm>
            <a:off x="320041" y="2482803"/>
            <a:ext cx="7635482" cy="2375009"/>
          </a:xfrm>
          <a:prstGeom prst="rect">
            <a:avLst/>
          </a:prstGeom>
          <a:noFill/>
        </p:spPr>
        <p:txBody>
          <a:bodyPr wrap="square" rtlCol="0">
            <a:spAutoFit/>
          </a:bodyPr>
          <a:lstStyle/>
          <a:p>
            <a:pPr>
              <a:lnSpc>
                <a:spcPts val="4000"/>
              </a:lnSpc>
            </a:pPr>
            <a:r>
              <a:rPr lang="ja-JP" altLang="en-US" sz="2000" u="sng" dirty="0" smtClean="0">
                <a:latin typeface="BIZ UDPゴシック" panose="020B0400000000000000" pitchFamily="50" charset="-128"/>
                <a:ea typeface="BIZ UDPゴシック" panose="020B0400000000000000" pitchFamily="50" charset="-128"/>
              </a:rPr>
              <a:t>進め方のポイント</a:t>
            </a:r>
            <a:endParaRPr lang="en-US" altLang="ja-JP" sz="2000" u="sng" dirty="0" smtClean="0">
              <a:latin typeface="BIZ UDPゴシック" panose="020B0400000000000000" pitchFamily="50" charset="-128"/>
              <a:ea typeface="BIZ UDPゴシック" panose="020B0400000000000000" pitchFamily="50" charset="-128"/>
            </a:endParaRPr>
          </a:p>
          <a:p>
            <a:pPr marL="457200" indent="-457200">
              <a:spcBef>
                <a:spcPts val="600"/>
              </a:spcBef>
              <a:buFont typeface="+mj-ea"/>
              <a:buAutoNum type="circleNumDbPlain"/>
            </a:pPr>
            <a:r>
              <a:rPr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グリーンカーテン」 </a:t>
            </a:r>
            <a:r>
              <a:rPr lang="ja-JP" altLang="en-US" sz="2000" dirty="0" smtClean="0">
                <a:latin typeface="BIZ UDPゴシック" panose="020B0400000000000000" pitchFamily="50" charset="-128"/>
                <a:ea typeface="BIZ UDPゴシック" panose="020B0400000000000000" pitchFamily="50" charset="-128"/>
              </a:rPr>
              <a:t>以外の</a:t>
            </a:r>
            <a:r>
              <a:rPr lang="en-US" altLang="ja-JP" sz="2000" dirty="0" smtClean="0">
                <a:latin typeface="BIZ UDPゴシック" panose="020B0400000000000000" pitchFamily="50" charset="-128"/>
                <a:ea typeface="BIZ UDPゴシック" panose="020B0400000000000000" pitchFamily="50" charset="-128"/>
              </a:rPr>
              <a:t>12</a:t>
            </a:r>
            <a:r>
              <a:rPr lang="ja-JP" altLang="en-US" sz="2000" dirty="0" smtClean="0">
                <a:latin typeface="BIZ UDPゴシック" panose="020B0400000000000000" pitchFamily="50" charset="-128"/>
                <a:ea typeface="BIZ UDPゴシック" panose="020B0400000000000000" pitchFamily="50" charset="-128"/>
              </a:rPr>
              <a:t>枚の熱中症対策カードを配る。</a:t>
            </a:r>
            <a:endParaRPr lang="en-US" altLang="ja-JP" sz="2000" dirty="0" smtClean="0">
              <a:latin typeface="BIZ UDPゴシック" panose="020B0400000000000000" pitchFamily="50" charset="-128"/>
              <a:ea typeface="BIZ UDPゴシック" panose="020B0400000000000000" pitchFamily="50" charset="-128"/>
            </a:endParaRPr>
          </a:p>
          <a:p>
            <a:pPr marL="457200" indent="-457200">
              <a:spcBef>
                <a:spcPts val="600"/>
              </a:spcBef>
              <a:buFont typeface="+mj-ea"/>
              <a:buAutoNum type="circleNumDbPlain"/>
            </a:pPr>
            <a:r>
              <a:rPr lang="ja-JP" altLang="en-US" sz="2000" dirty="0" smtClean="0">
                <a:latin typeface="BIZ UDPゴシック" panose="020B0400000000000000" pitchFamily="50" charset="-128"/>
                <a:ea typeface="BIZ UDPゴシック" panose="020B0400000000000000" pitchFamily="50" charset="-128"/>
              </a:rPr>
              <a:t>手持ちの「熱中症対策カード」 が、どの「熱中症を引き起こす条件」 に対して、効果的があるかを考え、カードを置く。</a:t>
            </a:r>
            <a:endParaRPr lang="en-US" altLang="ja-JP" sz="2000" dirty="0" smtClean="0">
              <a:latin typeface="BIZ UDPゴシック" panose="020B0400000000000000" pitchFamily="50" charset="-128"/>
              <a:ea typeface="BIZ UDPゴシック" panose="020B0400000000000000" pitchFamily="50" charset="-128"/>
            </a:endParaRPr>
          </a:p>
          <a:p>
            <a:pPr marL="360363">
              <a:spcBef>
                <a:spcPts val="600"/>
              </a:spcBef>
            </a:pPr>
            <a:r>
              <a:rPr lang="ja-JP" altLang="en-US" sz="2000" dirty="0" smtClean="0">
                <a:latin typeface="BIZ UDPゴシック" panose="020B0400000000000000" pitchFamily="50" charset="-128"/>
                <a:ea typeface="BIZ UDPゴシック" panose="020B0400000000000000" pitchFamily="50" charset="-128"/>
              </a:rPr>
              <a:t>　　例） 「グリーンカーテン」の対策カード</a:t>
            </a:r>
            <a:endParaRPr lang="en-US" altLang="ja-JP" sz="2000" dirty="0" smtClean="0">
              <a:latin typeface="BIZ UDPゴシック" panose="020B0400000000000000" pitchFamily="50" charset="-128"/>
              <a:ea typeface="BIZ UDPゴシック" panose="020B0400000000000000" pitchFamily="50" charset="-128"/>
            </a:endParaRPr>
          </a:p>
          <a:p>
            <a:pPr marL="360363"/>
            <a:r>
              <a:rPr lang="ja-JP" altLang="en-US" sz="2000" dirty="0" smtClean="0">
                <a:latin typeface="BIZ UDPゴシック" panose="020B0400000000000000" pitchFamily="50" charset="-128"/>
                <a:ea typeface="BIZ UDPゴシック" panose="020B0400000000000000" pitchFamily="50" charset="-128"/>
              </a:rPr>
              <a:t>　　　　　　　　→「環境」の「日差しが強い」を抑える効果がある。</a:t>
            </a:r>
            <a:endParaRPr lang="en-US" altLang="ja-JP" sz="2000" dirty="0" smtClean="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420899" y="1696837"/>
            <a:ext cx="6970755" cy="707886"/>
          </a:xfrm>
          <a:prstGeom prst="rect">
            <a:avLst/>
          </a:prstGeom>
        </p:spPr>
        <p:txBody>
          <a:bodyPr wrap="square">
            <a:spAutoFit/>
          </a:bodyPr>
          <a:lstStyle/>
          <a:p>
            <a:pPr>
              <a:spcBef>
                <a:spcPts val="600"/>
              </a:spcBef>
            </a:pPr>
            <a:r>
              <a:rPr lang="ja-JP" altLang="en-US" sz="2000" dirty="0">
                <a:latin typeface="BIZ UDPゴシック" panose="020B0400000000000000" pitchFamily="50" charset="-128"/>
                <a:ea typeface="BIZ UDPゴシック" panose="020B0400000000000000" pitchFamily="50" charset="-128"/>
              </a:rPr>
              <a:t>いろいろな「熱中症を引き起こす条件」に対して、</a:t>
            </a:r>
            <a:r>
              <a:rPr lang="ja-JP" altLang="en-US" sz="2000" dirty="0" smtClean="0">
                <a:latin typeface="BIZ UDPゴシック" panose="020B0400000000000000" pitchFamily="50" charset="-128"/>
                <a:ea typeface="BIZ UDPゴシック" panose="020B0400000000000000" pitchFamily="50" charset="-128"/>
              </a:rPr>
              <a:t>どんな対策</a:t>
            </a:r>
            <a:r>
              <a:rPr lang="ja-JP" altLang="en-US" sz="2000" dirty="0">
                <a:latin typeface="BIZ UDPゴシック" panose="020B0400000000000000" pitchFamily="50" charset="-128"/>
                <a:ea typeface="BIZ UDPゴシック" panose="020B0400000000000000" pitchFamily="50" charset="-128"/>
              </a:rPr>
              <a:t>があるか</a:t>
            </a:r>
            <a:r>
              <a:rPr lang="ja-JP" altLang="en-US" sz="2000" dirty="0" smtClean="0">
                <a:latin typeface="BIZ UDPゴシック" panose="020B0400000000000000" pitchFamily="50" charset="-128"/>
                <a:ea typeface="BIZ UDPゴシック" panose="020B0400000000000000" pitchFamily="50" charset="-128"/>
              </a:rPr>
              <a:t>整理しましょう。</a:t>
            </a:r>
            <a:endParaRPr lang="ja-JP" altLang="en-US" sz="2000" dirty="0">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282143" y="1340375"/>
            <a:ext cx="7171079" cy="11440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a:off x="282144" y="1070376"/>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800" b="1" dirty="0" smtClean="0"/>
              <a:t>ワーク</a:t>
            </a:r>
            <a:r>
              <a:rPr lang="ja-JP" altLang="en-US" sz="2800" b="1" dirty="0"/>
              <a:t>①</a:t>
            </a:r>
            <a:endParaRPr kumimoji="1" lang="ja-JP" altLang="en-US" sz="2800" b="1" dirty="0"/>
          </a:p>
        </p:txBody>
      </p:sp>
      <p:sp>
        <p:nvSpPr>
          <p:cNvPr id="34" name="正方形/長方形 33"/>
          <p:cNvSpPr/>
          <p:nvPr/>
        </p:nvSpPr>
        <p:spPr>
          <a:xfrm>
            <a:off x="7767685" y="1162984"/>
            <a:ext cx="4259634" cy="5386023"/>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a:p>
            <a:pPr algn="ctr"/>
            <a:endParaRPr kumimoji="1" lang="ja-JP" altLang="en-US" dirty="0"/>
          </a:p>
        </p:txBody>
      </p:sp>
      <p:sp>
        <p:nvSpPr>
          <p:cNvPr id="37" name="正方形/長方形 36"/>
          <p:cNvSpPr/>
          <p:nvPr/>
        </p:nvSpPr>
        <p:spPr>
          <a:xfrm>
            <a:off x="8674649" y="1268439"/>
            <a:ext cx="853186" cy="290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環境</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9567653" y="4583676"/>
            <a:ext cx="1009650" cy="364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からだ</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0782312" y="1205360"/>
            <a:ext cx="815961" cy="332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行動</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52" name="図 51"/>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937202" y="3450108"/>
            <a:ext cx="2150239" cy="1116693"/>
          </a:xfrm>
          <a:prstGeom prst="rect">
            <a:avLst/>
          </a:prstGeom>
        </p:spPr>
      </p:pic>
      <p:pic>
        <p:nvPicPr>
          <p:cNvPr id="53" name="図 5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566571" y="1615568"/>
            <a:ext cx="1489325" cy="813175"/>
          </a:xfrm>
          <a:prstGeom prst="rect">
            <a:avLst/>
          </a:prstGeom>
        </p:spPr>
      </p:pic>
      <p:pic>
        <p:nvPicPr>
          <p:cNvPr id="54" name="図 5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519703" y="2116053"/>
            <a:ext cx="715726" cy="990505"/>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9253" y="1614677"/>
            <a:ext cx="2543979" cy="902789"/>
          </a:xfrm>
          <a:prstGeom prst="rect">
            <a:avLst/>
          </a:prstGeom>
        </p:spPr>
      </p:pic>
      <p:grpSp>
        <p:nvGrpSpPr>
          <p:cNvPr id="35" name="グループ化 34"/>
          <p:cNvGrpSpPr/>
          <p:nvPr/>
        </p:nvGrpSpPr>
        <p:grpSpPr>
          <a:xfrm>
            <a:off x="9405539" y="2438367"/>
            <a:ext cx="958560" cy="838622"/>
            <a:chOff x="7652430" y="1545804"/>
            <a:chExt cx="958560" cy="838622"/>
          </a:xfrm>
        </p:grpSpPr>
        <p:sp>
          <p:nvSpPr>
            <p:cNvPr id="50" name="1 つの角を切り取った四角形 49"/>
            <p:cNvSpPr/>
            <p:nvPr/>
          </p:nvSpPr>
          <p:spPr>
            <a:xfrm flipH="1">
              <a:off x="7719497" y="1559999"/>
              <a:ext cx="824427" cy="824427"/>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BIZ UDPゴシック" panose="020B0400000000000000" pitchFamily="50" charset="-128"/>
                <a:ea typeface="BIZ UDPゴシック" panose="020B0400000000000000" pitchFamily="50" charset="-128"/>
              </a:endParaRPr>
            </a:p>
          </p:txBody>
        </p:sp>
        <p:sp>
          <p:nvSpPr>
            <p:cNvPr id="51" name="テキスト ボックス 50"/>
            <p:cNvSpPr txBox="1"/>
            <p:nvPr/>
          </p:nvSpPr>
          <p:spPr>
            <a:xfrm>
              <a:off x="7652430" y="1545804"/>
              <a:ext cx="958560" cy="769441"/>
            </a:xfrm>
            <a:prstGeom prst="rect">
              <a:avLst/>
            </a:prstGeom>
            <a:noFill/>
          </p:spPr>
          <p:txBody>
            <a:bodyPr wrap="square" rtlCol="0">
              <a:spAutoFit/>
            </a:bodyPr>
            <a:lstStyle/>
            <a:p>
              <a:pPr algn="ctr"/>
              <a:r>
                <a:rPr kumimoji="1" lang="ja-JP" altLang="en-US" sz="1100" dirty="0" smtClean="0">
                  <a:latin typeface="BIZ UDPゴシック" panose="020B0400000000000000" pitchFamily="50" charset="-128"/>
                  <a:ea typeface="BIZ UDPゴシック" panose="020B0400000000000000" pitchFamily="50" charset="-128"/>
                </a:rPr>
                <a:t>グリーンカーテンを育てて、直射日光を防ぐ</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4" name="グループ化 3"/>
          <p:cNvGrpSpPr/>
          <p:nvPr/>
        </p:nvGrpSpPr>
        <p:grpSpPr>
          <a:xfrm>
            <a:off x="231620" y="4765769"/>
            <a:ext cx="6295947" cy="1434933"/>
            <a:chOff x="527489" y="4693030"/>
            <a:chExt cx="6295947" cy="1434933"/>
          </a:xfrm>
        </p:grpSpPr>
        <p:sp>
          <p:nvSpPr>
            <p:cNvPr id="6" name="正方形/長方形 5"/>
            <p:cNvSpPr/>
            <p:nvPr/>
          </p:nvSpPr>
          <p:spPr>
            <a:xfrm>
              <a:off x="1980073" y="5142462"/>
              <a:ext cx="4825360" cy="369332"/>
            </a:xfrm>
            <a:prstGeom prst="rect">
              <a:avLst/>
            </a:prstGeom>
          </p:spPr>
          <p:txBody>
            <a:bodyPr wrap="none">
              <a:spAutoFit/>
            </a:bodyPr>
            <a:lstStyle/>
            <a:p>
              <a:r>
                <a:rPr lang="ja-JP" altLang="en-US" dirty="0">
                  <a:latin typeface="BIZ UDPゴシック" panose="020B0400000000000000" pitchFamily="50" charset="-128"/>
                  <a:ea typeface="BIZ UDPゴシック" panose="020B0400000000000000" pitchFamily="50" charset="-128"/>
                </a:rPr>
                <a:t>効果が</a:t>
              </a:r>
              <a:r>
                <a:rPr lang="en-US" altLang="ja-JP" dirty="0">
                  <a:latin typeface="BIZ UDPゴシック" panose="020B0400000000000000" pitchFamily="50" charset="-128"/>
                  <a:ea typeface="BIZ UDPゴシック" panose="020B0400000000000000" pitchFamily="50" charset="-128"/>
                </a:rPr>
                <a:t>1</a:t>
              </a:r>
              <a:r>
                <a:rPr lang="ja-JP" altLang="en-US" dirty="0" err="1">
                  <a:latin typeface="BIZ UDPゴシック" panose="020B0400000000000000" pitchFamily="50" charset="-128"/>
                  <a:ea typeface="BIZ UDPゴシック" panose="020B0400000000000000" pitchFamily="50" charset="-128"/>
                </a:rPr>
                <a:t>つだけ</a:t>
              </a:r>
              <a:r>
                <a:rPr lang="ja-JP" altLang="en-US" dirty="0">
                  <a:latin typeface="BIZ UDPゴシック" panose="020B0400000000000000" pitchFamily="50" charset="-128"/>
                  <a:ea typeface="BIZ UDPゴシック" panose="020B0400000000000000" pitchFamily="50" charset="-128"/>
                </a:rPr>
                <a:t>ではない対策（カード）もあるよ</a:t>
              </a:r>
              <a:endParaRPr lang="ja-JP" altLang="en-US" dirty="0"/>
            </a:p>
          </p:txBody>
        </p:sp>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7489" y="4693030"/>
              <a:ext cx="902438" cy="1434933"/>
            </a:xfrm>
            <a:prstGeom prst="rect">
              <a:avLst/>
            </a:prstGeom>
          </p:spPr>
        </p:pic>
        <p:sp>
          <p:nvSpPr>
            <p:cNvPr id="9" name="四角形吹き出し 8"/>
            <p:cNvSpPr/>
            <p:nvPr/>
          </p:nvSpPr>
          <p:spPr>
            <a:xfrm>
              <a:off x="1828741" y="5128323"/>
              <a:ext cx="4994695" cy="398392"/>
            </a:xfrm>
            <a:prstGeom prst="wedgeRectCallout">
              <a:avLst>
                <a:gd name="adj1" fmla="val -58702"/>
                <a:gd name="adj2" fmla="val -99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757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latin typeface="BIZ UDPゴシック" panose="020B0400000000000000" pitchFamily="50" charset="-128"/>
                <a:ea typeface="BIZ UDPゴシック" panose="020B0400000000000000" pitchFamily="50" charset="-128"/>
              </a:rPr>
              <a:t>14</a:t>
            </a:fld>
            <a:endParaRPr kumimoji="1" lang="ja-JP" altLang="en-US" dirty="0">
              <a:latin typeface="BIZ UDPゴシック" panose="020B0400000000000000" pitchFamily="50" charset="-128"/>
              <a:ea typeface="BIZ UDPゴシック" panose="020B0400000000000000" pitchFamily="50" charset="-128"/>
            </a:endParaRPr>
          </a:p>
        </p:txBody>
      </p:sp>
      <p:sp>
        <p:nvSpPr>
          <p:cNvPr id="3" name="タイトル 2"/>
          <p:cNvSpPr>
            <a:spLocks noGrp="1"/>
          </p:cNvSpPr>
          <p:nvPr>
            <p:ph type="ctrTitle"/>
          </p:nvPr>
        </p:nvSpPr>
        <p:spPr/>
        <p:txBody>
          <a:bodyPr/>
          <a:lstStyle/>
          <a:p>
            <a:r>
              <a:rPr kumimoji="1" lang="ja-JP" altLang="en-US" dirty="0" smtClean="0">
                <a:latin typeface="BIZ UDPゴシック" panose="020B0400000000000000" pitchFamily="50" charset="-128"/>
                <a:ea typeface="BIZ UDPゴシック" panose="020B0400000000000000" pitchFamily="50" charset="-128"/>
              </a:rPr>
              <a:t>今日のメニュー</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コンテンツ プレースホルダー 2"/>
          <p:cNvSpPr txBox="1">
            <a:spLocks/>
          </p:cNvSpPr>
          <p:nvPr/>
        </p:nvSpPr>
        <p:spPr>
          <a:xfrm>
            <a:off x="365760" y="1611700"/>
            <a:ext cx="11755120" cy="3895020"/>
          </a:xfrm>
          <a:prstGeom prst="rect">
            <a:avLst/>
          </a:prstGeom>
        </p:spPr>
        <p:txBody>
          <a:bodyPr>
            <a:normAutofit lnSpcReduction="10000"/>
          </a:bodyPr>
          <a:lst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ja-JP" altLang="en-US" sz="3200" b="1" dirty="0" smtClean="0">
                <a:solidFill>
                  <a:schemeClr val="accent3"/>
                </a:solidFill>
                <a:latin typeface="BIZ UDPゴシック" panose="020B0400000000000000" pitchFamily="50" charset="-128"/>
                <a:ea typeface="BIZ UDPゴシック" panose="020B0400000000000000" pitchFamily="50" charset="-128"/>
              </a:rPr>
              <a:t>１　地球温暖化（気候変動）と熱中症のはなし</a:t>
            </a:r>
            <a:endParaRPr lang="en-US" altLang="ja-JP" sz="3200" b="1" dirty="0" smtClean="0">
              <a:solidFill>
                <a:schemeClr val="accent3"/>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endParaRPr lang="en-US" altLang="ja-JP" sz="3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r>
              <a:rPr lang="ja-JP" altLang="en-US" sz="3200" b="1" dirty="0" smtClean="0">
                <a:solidFill>
                  <a:schemeClr val="bg1">
                    <a:lumMod val="65000"/>
                  </a:schemeClr>
                </a:solidFill>
                <a:latin typeface="BIZ UDPゴシック" panose="020B0400000000000000" pitchFamily="50" charset="-128"/>
                <a:ea typeface="BIZ UDPゴシック" panose="020B0400000000000000" pitchFamily="50" charset="-128"/>
              </a:rPr>
              <a:t>２　グループワーク①</a:t>
            </a:r>
            <a:r>
              <a:rPr lang="en-US" altLang="ja-JP" sz="3200" b="1" dirty="0" smtClean="0">
                <a:solidFill>
                  <a:schemeClr val="bg1">
                    <a:lumMod val="65000"/>
                  </a:schemeClr>
                </a:solidFill>
                <a:latin typeface="BIZ UDPゴシック" panose="020B0400000000000000" pitchFamily="50" charset="-128"/>
                <a:ea typeface="BIZ UDPゴシック" panose="020B0400000000000000" pitchFamily="50" charset="-128"/>
              </a:rPr>
              <a:t/>
            </a:r>
            <a:br>
              <a:rPr lang="en-US" altLang="ja-JP" sz="3200" b="1" dirty="0" smtClean="0">
                <a:solidFill>
                  <a:schemeClr val="bg1">
                    <a:lumMod val="65000"/>
                  </a:schemeClr>
                </a:solidFill>
                <a:latin typeface="BIZ UDPゴシック" panose="020B0400000000000000" pitchFamily="50" charset="-128"/>
                <a:ea typeface="BIZ UDPゴシック" panose="020B0400000000000000" pitchFamily="50" charset="-128"/>
              </a:rPr>
            </a:br>
            <a:r>
              <a:rPr lang="ja-JP" altLang="en-US" sz="3200" b="1" dirty="0" smtClean="0">
                <a:solidFill>
                  <a:schemeClr val="bg1">
                    <a:lumMod val="65000"/>
                  </a:schemeClr>
                </a:solidFill>
                <a:latin typeface="BIZ UDPゴシック" panose="020B0400000000000000" pitchFamily="50" charset="-128"/>
                <a:ea typeface="BIZ UDPゴシック" panose="020B0400000000000000" pitchFamily="50" charset="-128"/>
              </a:rPr>
              <a:t>　　　熱中症</a:t>
            </a:r>
            <a:r>
              <a:rPr lang="ja-JP" altLang="en-US" sz="3200" b="1" dirty="0">
                <a:solidFill>
                  <a:schemeClr val="bg1">
                    <a:lumMod val="65000"/>
                  </a:schemeClr>
                </a:solidFill>
                <a:latin typeface="BIZ UDPゴシック" panose="020B0400000000000000" pitchFamily="50" charset="-128"/>
                <a:ea typeface="BIZ UDPゴシック" panose="020B0400000000000000" pitchFamily="50" charset="-128"/>
              </a:rPr>
              <a:t>対策</a:t>
            </a:r>
            <a:r>
              <a:rPr lang="ja-JP" altLang="en-US" sz="3200" b="1" dirty="0" smtClean="0">
                <a:solidFill>
                  <a:schemeClr val="bg1">
                    <a:lumMod val="65000"/>
                  </a:schemeClr>
                </a:solidFill>
                <a:latin typeface="BIZ UDPゴシック" panose="020B0400000000000000" pitchFamily="50" charset="-128"/>
                <a:ea typeface="BIZ UDPゴシック" panose="020B0400000000000000" pitchFamily="50" charset="-128"/>
              </a:rPr>
              <a:t>を整理してみよう！</a:t>
            </a:r>
            <a:endParaRPr lang="en-US" altLang="ja-JP" sz="3200" b="1" dirty="0" smtClean="0">
              <a:solidFill>
                <a:schemeClr val="bg1">
                  <a:lumMod val="65000"/>
                </a:schemeClr>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endParaRPr lang="en-US" altLang="ja-JP" sz="3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r>
              <a:rPr lang="ja-JP" altLang="en-US" sz="3200" b="1" dirty="0" smtClean="0">
                <a:solidFill>
                  <a:schemeClr val="tx1"/>
                </a:solidFill>
                <a:latin typeface="BIZ UDPゴシック" panose="020B0400000000000000" pitchFamily="50" charset="-128"/>
                <a:ea typeface="BIZ UDPゴシック" panose="020B0400000000000000" pitchFamily="50" charset="-128"/>
              </a:rPr>
              <a:t>３ グループワーク②</a:t>
            </a:r>
            <a:r>
              <a:rPr lang="en-US" altLang="ja-JP" sz="3200" b="1" dirty="0">
                <a:solidFill>
                  <a:schemeClr val="tx1"/>
                </a:solidFill>
                <a:latin typeface="BIZ UDPゴシック" panose="020B0400000000000000" pitchFamily="50" charset="-128"/>
                <a:ea typeface="BIZ UDPゴシック" panose="020B0400000000000000" pitchFamily="50" charset="-128"/>
              </a:rPr>
              <a:t/>
            </a:r>
            <a:br>
              <a:rPr lang="en-US" altLang="ja-JP" sz="3200" b="1" dirty="0">
                <a:solidFill>
                  <a:schemeClr val="tx1"/>
                </a:solidFill>
                <a:latin typeface="BIZ UDPゴシック" panose="020B0400000000000000" pitchFamily="50" charset="-128"/>
                <a:ea typeface="BIZ UDPゴシック" panose="020B0400000000000000" pitchFamily="50" charset="-128"/>
              </a:rPr>
            </a:br>
            <a:r>
              <a:rPr lang="ja-JP" altLang="en-US" sz="3200" b="1" dirty="0" smtClean="0">
                <a:solidFill>
                  <a:schemeClr val="tx1"/>
                </a:solidFill>
                <a:latin typeface="BIZ UDPゴシック" panose="020B0400000000000000" pitchFamily="50" charset="-128"/>
                <a:ea typeface="BIZ UDPゴシック" panose="020B0400000000000000" pitchFamily="50" charset="-128"/>
              </a:rPr>
              <a:t>　　　どう伝える？ 熱中症対策</a:t>
            </a:r>
            <a:endParaRPr lang="en-US" altLang="ja-JP" sz="3200" b="1" dirty="0" smtClean="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34119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15</a:t>
            </a:fld>
            <a:endParaRPr kumimoji="1" lang="ja-JP" altLang="en-US" dirty="0"/>
          </a:p>
        </p:txBody>
      </p:sp>
      <p:sp>
        <p:nvSpPr>
          <p:cNvPr id="3" name="タイトル 2"/>
          <p:cNvSpPr>
            <a:spLocks noGrp="1"/>
          </p:cNvSpPr>
          <p:nvPr>
            <p:ph type="ctrTitle"/>
          </p:nvPr>
        </p:nvSpPr>
        <p:spPr/>
        <p:txBody>
          <a:bodyPr/>
          <a:lstStyle/>
          <a:p>
            <a:r>
              <a:rPr kumimoji="1" lang="ja-JP" altLang="en-US" dirty="0" smtClean="0"/>
              <a:t>個人ワーク</a:t>
            </a:r>
            <a:endParaRPr kumimoji="1" lang="ja-JP" altLang="en-US" dirty="0"/>
          </a:p>
        </p:txBody>
      </p:sp>
      <p:sp>
        <p:nvSpPr>
          <p:cNvPr id="4" name="正方形/長方形 3"/>
          <p:cNvSpPr/>
          <p:nvPr/>
        </p:nvSpPr>
        <p:spPr>
          <a:xfrm>
            <a:off x="420900" y="1696837"/>
            <a:ext cx="7100613" cy="2185214"/>
          </a:xfrm>
          <a:prstGeom prst="rect">
            <a:avLst/>
          </a:prstGeom>
        </p:spPr>
        <p:txBody>
          <a:bodyPr wrap="square">
            <a:spAutoFit/>
          </a:bodyPr>
          <a:lstStyle/>
          <a:p>
            <a:r>
              <a:rPr lang="ja-JP" altLang="en-US" sz="2400" dirty="0" smtClean="0">
                <a:latin typeface="BIZ UDPゴシック" panose="020B0400000000000000" pitchFamily="50" charset="-128"/>
                <a:ea typeface="BIZ UDPゴシック" panose="020B0400000000000000" pitchFamily="50" charset="-128"/>
              </a:rPr>
              <a:t>①「だれの」 「どんな場面」に熱中症の危険</a:t>
            </a:r>
            <a:r>
              <a:rPr lang="ja-JP" altLang="en-US" sz="2400" dirty="0">
                <a:latin typeface="BIZ UDPゴシック" panose="020B0400000000000000" pitchFamily="50" charset="-128"/>
                <a:ea typeface="BIZ UDPゴシック" panose="020B0400000000000000" pitchFamily="50" charset="-128"/>
              </a:rPr>
              <a:t>があるかを考えよう。</a:t>
            </a:r>
            <a:r>
              <a:rPr lang="ja-JP" altLang="en-US" sz="2600" dirty="0">
                <a:latin typeface="BIZ UDPゴシック" panose="020B0400000000000000" pitchFamily="50" charset="-128"/>
                <a:ea typeface="BIZ UDPゴシック" panose="020B0400000000000000" pitchFamily="50" charset="-128"/>
              </a:rPr>
              <a:t/>
            </a:r>
            <a:br>
              <a:rPr lang="ja-JP" altLang="en-US" sz="2600"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a:t>
            </a:r>
            <a:r>
              <a:rPr lang="ja-JP" altLang="ja-JP" dirty="0"/>
              <a:t>「誰の」は自分でもＯＫ。身近な知り合いを想像して、考えてみましょう</a:t>
            </a:r>
            <a:r>
              <a:rPr lang="ja-JP" altLang="ja-JP" dirty="0" smtClean="0"/>
              <a:t>。</a:t>
            </a:r>
            <a:endParaRPr lang="en-US" altLang="ja-JP" dirty="0">
              <a:latin typeface="BIZ UDPゴシック" panose="020B0400000000000000" pitchFamily="50" charset="-128"/>
              <a:ea typeface="BIZ UDPゴシック" panose="020B0400000000000000" pitchFamily="50" charset="-128"/>
            </a:endParaRPr>
          </a:p>
          <a:p>
            <a:pPr lvl="0">
              <a:spcBef>
                <a:spcPts val="1200"/>
              </a:spcBef>
            </a:pPr>
            <a:r>
              <a:rPr lang="ja-JP" altLang="en-US" sz="2400" dirty="0">
                <a:latin typeface="BIZ UDPゴシック" panose="020B0400000000000000" pitchFamily="50" charset="-128"/>
                <a:ea typeface="BIZ UDPゴシック" panose="020B0400000000000000" pitchFamily="50" charset="-128"/>
              </a:rPr>
              <a:t>②どんな対策が必要かを考えよう。</a:t>
            </a:r>
            <a:r>
              <a:rPr lang="ja-JP" altLang="en-US" dirty="0">
                <a:latin typeface="BIZ UDPゴシック" panose="020B0400000000000000" pitchFamily="50" charset="-128"/>
                <a:ea typeface="BIZ UDPゴシック" panose="020B0400000000000000" pitchFamily="50" charset="-128"/>
              </a:rPr>
              <a:t/>
            </a:r>
            <a:br>
              <a:rPr lang="ja-JP" altLang="en-US"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その人の体力や特性、その場面の危険性などを想像して、熱中症を防ぐ対策を書いてみよう！</a:t>
            </a:r>
          </a:p>
        </p:txBody>
      </p:sp>
      <p:sp>
        <p:nvSpPr>
          <p:cNvPr id="5" name="正方形/長方形 4"/>
          <p:cNvSpPr/>
          <p:nvPr/>
        </p:nvSpPr>
        <p:spPr>
          <a:xfrm>
            <a:off x="282146" y="1340374"/>
            <a:ext cx="7261654" cy="28951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282144" y="1070376"/>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800" b="1" dirty="0" smtClean="0"/>
              <a:t>ワーク②</a:t>
            </a:r>
            <a:endParaRPr kumimoji="1" lang="ja-JP" altLang="en-US" sz="2800" b="1" dirty="0"/>
          </a:p>
        </p:txBody>
      </p:sp>
      <p:pic>
        <p:nvPicPr>
          <p:cNvPr id="9" name="図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48600" y="847462"/>
            <a:ext cx="4028074" cy="5714245"/>
          </a:xfrm>
          <a:prstGeom prst="rect">
            <a:avLst/>
          </a:prstGeom>
        </p:spPr>
      </p:pic>
    </p:spTree>
    <p:extLst>
      <p:ext uri="{BB962C8B-B14F-4D97-AF65-F5344CB8AC3E}">
        <p14:creationId xmlns:p14="http://schemas.microsoft.com/office/powerpoint/2010/main" val="3390215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16</a:t>
            </a:fld>
            <a:endParaRPr kumimoji="1" lang="ja-JP" altLang="en-US" dirty="0"/>
          </a:p>
        </p:txBody>
      </p:sp>
      <p:sp>
        <p:nvSpPr>
          <p:cNvPr id="3" name="タイトル 2"/>
          <p:cNvSpPr>
            <a:spLocks noGrp="1"/>
          </p:cNvSpPr>
          <p:nvPr>
            <p:ph type="ctrTitle"/>
          </p:nvPr>
        </p:nvSpPr>
        <p:spPr/>
        <p:txBody>
          <a:bodyPr>
            <a:normAutofit/>
          </a:bodyPr>
          <a:lstStyle/>
          <a:p>
            <a:pPr>
              <a:lnSpc>
                <a:spcPct val="100000"/>
              </a:lnSpc>
            </a:pPr>
            <a:r>
              <a:rPr lang="ja-JP" altLang="en-US" b="1" dirty="0">
                <a:latin typeface="BIZ UDPゴシック" panose="020B0400000000000000" pitchFamily="50" charset="-128"/>
                <a:ea typeface="BIZ UDPゴシック" panose="020B0400000000000000" pitchFamily="50" charset="-128"/>
              </a:rPr>
              <a:t>グループワーク② 　どう伝える？ 熱中症対策</a:t>
            </a:r>
            <a:endParaRPr kumimoji="1" lang="ja-JP" altLang="en-US" dirty="0"/>
          </a:p>
        </p:txBody>
      </p:sp>
      <p:sp>
        <p:nvSpPr>
          <p:cNvPr id="8" name="テキスト ボックス 7"/>
          <p:cNvSpPr txBox="1"/>
          <p:nvPr/>
        </p:nvSpPr>
        <p:spPr>
          <a:xfrm>
            <a:off x="2571750" y="2371725"/>
            <a:ext cx="184731" cy="369332"/>
          </a:xfrm>
          <a:prstGeom prst="rect">
            <a:avLst/>
          </a:prstGeom>
          <a:noFill/>
        </p:spPr>
        <p:txBody>
          <a:bodyPr wrap="none" rtlCol="0">
            <a:spAutoFit/>
          </a:bodyPr>
          <a:lstStyle/>
          <a:p>
            <a:endParaRPr kumimoji="1" lang="ja-JP" altLang="en-US" dirty="0"/>
          </a:p>
        </p:txBody>
      </p:sp>
      <p:sp>
        <p:nvSpPr>
          <p:cNvPr id="4" name="正方形/長方形 3"/>
          <p:cNvSpPr/>
          <p:nvPr/>
        </p:nvSpPr>
        <p:spPr>
          <a:xfrm>
            <a:off x="7668219" y="1162984"/>
            <a:ext cx="4259634" cy="5386023"/>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a:p>
            <a:pPr algn="ctr"/>
            <a:endParaRPr kumimoji="1" lang="ja-JP" altLang="en-US" dirty="0"/>
          </a:p>
        </p:txBody>
      </p:sp>
      <p:sp>
        <p:nvSpPr>
          <p:cNvPr id="28" name="テキスト ボックス 27"/>
          <p:cNvSpPr txBox="1"/>
          <p:nvPr/>
        </p:nvSpPr>
        <p:spPr>
          <a:xfrm>
            <a:off x="341240" y="3139238"/>
            <a:ext cx="7071613" cy="2451953"/>
          </a:xfrm>
          <a:prstGeom prst="rect">
            <a:avLst/>
          </a:prstGeom>
          <a:noFill/>
        </p:spPr>
        <p:txBody>
          <a:bodyPr wrap="square" rtlCol="0">
            <a:spAutoFit/>
          </a:bodyPr>
          <a:lstStyle/>
          <a:p>
            <a:pPr>
              <a:lnSpc>
                <a:spcPts val="4000"/>
              </a:lnSpc>
            </a:pPr>
            <a:r>
              <a:rPr lang="ja-JP" altLang="en-US" sz="2000" u="sng" dirty="0" smtClean="0">
                <a:latin typeface="BIZ UDPゴシック" panose="020B0400000000000000" pitchFamily="50" charset="-128"/>
                <a:ea typeface="BIZ UDPゴシック" panose="020B0400000000000000" pitchFamily="50" charset="-128"/>
              </a:rPr>
              <a:t>進め方のポイント</a:t>
            </a:r>
            <a:endParaRPr lang="en-US" altLang="ja-JP" sz="2000" u="sng" dirty="0" smtClean="0">
              <a:latin typeface="BIZ UDPゴシック" panose="020B0400000000000000" pitchFamily="50" charset="-128"/>
              <a:ea typeface="BIZ UDPゴシック" panose="020B0400000000000000" pitchFamily="50" charset="-128"/>
            </a:endParaRPr>
          </a:p>
          <a:p>
            <a:pPr marL="457200" indent="-457200">
              <a:buFont typeface="+mj-ea"/>
              <a:buAutoNum type="circleNumDbPlain"/>
            </a:pPr>
            <a:r>
              <a:rPr lang="ja-JP" altLang="en-US" sz="2000" dirty="0" smtClean="0">
                <a:latin typeface="BIZ UDPゴシック" panose="020B0400000000000000" pitchFamily="50" charset="-128"/>
                <a:ea typeface="BIZ UDPゴシック" panose="020B0400000000000000" pitchFamily="50" charset="-128"/>
              </a:rPr>
              <a:t>一番危険な場面を一つ選んで、模造紙に書く</a:t>
            </a:r>
            <a:endParaRPr lang="en-US" altLang="ja-JP" sz="2000" dirty="0" smtClean="0">
              <a:latin typeface="BIZ UDPゴシック" panose="020B0400000000000000" pitchFamily="50" charset="-128"/>
              <a:ea typeface="BIZ UDPゴシック" panose="020B0400000000000000" pitchFamily="50" charset="-128"/>
            </a:endParaRPr>
          </a:p>
          <a:p>
            <a:pPr marL="457200" indent="-457200">
              <a:spcBef>
                <a:spcPts val="1200"/>
              </a:spcBef>
              <a:buFont typeface="+mj-ea"/>
              <a:buAutoNum type="circleNumDbPlain"/>
            </a:pPr>
            <a:r>
              <a:rPr lang="ja-JP" altLang="en-US" sz="2000" dirty="0" smtClean="0">
                <a:latin typeface="BIZ UDPゴシック" panose="020B0400000000000000" pitchFamily="50" charset="-128"/>
                <a:ea typeface="BIZ UDPゴシック" panose="020B0400000000000000" pitchFamily="50" charset="-128"/>
              </a:rPr>
              <a:t>私たちが、できることを考える。</a:t>
            </a:r>
            <a:r>
              <a:rPr lang="en-US" altLang="ja-JP" sz="2000" dirty="0">
                <a:latin typeface="BIZ UDPゴシック" panose="020B0400000000000000" pitchFamily="50" charset="-128"/>
                <a:ea typeface="BIZ UDPゴシック" panose="020B0400000000000000" pitchFamily="50" charset="-128"/>
              </a:rPr>
              <a:t/>
            </a:r>
            <a:br>
              <a:rPr lang="en-US" altLang="ja-JP" sz="2000" dirty="0">
                <a:latin typeface="BIZ UDPゴシック" panose="020B0400000000000000" pitchFamily="50" charset="-128"/>
                <a:ea typeface="BIZ UDPゴシック" panose="020B0400000000000000" pitchFamily="50" charset="-128"/>
              </a:rPr>
            </a:br>
            <a:r>
              <a:rPr lang="ja-JP" altLang="en-US" sz="2000" dirty="0" smtClean="0">
                <a:latin typeface="BIZ UDPゴシック" panose="020B0400000000000000" pitchFamily="50" charset="-128"/>
                <a:ea typeface="BIZ UDPゴシック" panose="020B0400000000000000" pitchFamily="50" charset="-128"/>
              </a:rPr>
              <a:t>「誰に」、「どういう人が」、「どんなふうに」伝えるのが</a:t>
            </a:r>
            <a:r>
              <a:rPr lang="en-US" altLang="ja-JP" sz="2000" dirty="0" smtClean="0">
                <a:latin typeface="BIZ UDPゴシック" panose="020B0400000000000000" pitchFamily="50" charset="-128"/>
                <a:ea typeface="BIZ UDPゴシック" panose="020B0400000000000000" pitchFamily="50" charset="-128"/>
              </a:rPr>
              <a:t/>
            </a:r>
            <a:br>
              <a:rPr lang="en-US" altLang="ja-JP" sz="2000" dirty="0" smtClean="0">
                <a:latin typeface="BIZ UDPゴシック" panose="020B0400000000000000" pitchFamily="50" charset="-128"/>
                <a:ea typeface="BIZ UDPゴシック" panose="020B0400000000000000" pitchFamily="50" charset="-128"/>
              </a:rPr>
            </a:br>
            <a:r>
              <a:rPr lang="ja-JP" altLang="en-US" sz="2000" dirty="0" smtClean="0">
                <a:latin typeface="BIZ UDPゴシック" panose="020B0400000000000000" pitchFamily="50" charset="-128"/>
                <a:ea typeface="BIZ UDPゴシック" panose="020B0400000000000000" pitchFamily="50" charset="-128"/>
              </a:rPr>
              <a:t>効果がありそうか想像してみよう。</a:t>
            </a:r>
            <a:endParaRPr lang="en-US" altLang="ja-JP" sz="2000" dirty="0" smtClean="0">
              <a:latin typeface="BIZ UDPゴシック" panose="020B0400000000000000" pitchFamily="50" charset="-128"/>
              <a:ea typeface="BIZ UDPゴシック" panose="020B0400000000000000" pitchFamily="50" charset="-128"/>
            </a:endParaRPr>
          </a:p>
          <a:p>
            <a:pPr>
              <a:spcBef>
                <a:spcPts val="1200"/>
              </a:spcBef>
            </a:pPr>
            <a:r>
              <a:rPr lang="ja-JP" altLang="en-US" sz="2000" dirty="0" smtClean="0">
                <a:latin typeface="BIZ UDPゴシック" panose="020B0400000000000000" pitchFamily="50" charset="-128"/>
                <a:ea typeface="BIZ UDPゴシック" panose="020B0400000000000000" pitchFamily="50" charset="-128"/>
              </a:rPr>
              <a:t>⇒ 標語や絵を使うなど、伝える工夫も一緒に考えてみよう。</a:t>
            </a:r>
            <a:endParaRPr lang="en-US" altLang="ja-JP" sz="2000" dirty="0" smtClean="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420899" y="1696837"/>
            <a:ext cx="6837151" cy="1400383"/>
          </a:xfrm>
          <a:prstGeom prst="rect">
            <a:avLst/>
          </a:prstGeom>
        </p:spPr>
        <p:txBody>
          <a:bodyPr wrap="square">
            <a:spAutoFit/>
          </a:bodyPr>
          <a:lstStyle/>
          <a:p>
            <a:pPr>
              <a:spcBef>
                <a:spcPts val="600"/>
              </a:spcBef>
            </a:pPr>
            <a:r>
              <a:rPr lang="ja-JP" altLang="en-US" sz="2000" dirty="0" smtClean="0">
                <a:latin typeface="BIZ UDPゴシック" panose="020B0400000000000000" pitchFamily="50" charset="-128"/>
                <a:ea typeface="BIZ UDPゴシック" panose="020B0400000000000000" pitchFamily="50" charset="-128"/>
              </a:rPr>
              <a:t>個人ワークで書いた内容をグループ内で発表してください。</a:t>
            </a:r>
            <a:endParaRPr lang="en-US" altLang="ja-JP" sz="2000" dirty="0" smtClean="0">
              <a:latin typeface="BIZ UDPゴシック" panose="020B0400000000000000" pitchFamily="50" charset="-128"/>
              <a:ea typeface="BIZ UDPゴシック" panose="020B0400000000000000" pitchFamily="50" charset="-128"/>
            </a:endParaRPr>
          </a:p>
          <a:p>
            <a:pPr>
              <a:spcBef>
                <a:spcPts val="600"/>
              </a:spcBef>
            </a:pPr>
            <a:r>
              <a:rPr lang="ja-JP" altLang="en-US" sz="2000" dirty="0" smtClean="0">
                <a:latin typeface="BIZ UDPゴシック" panose="020B0400000000000000" pitchFamily="50" charset="-128"/>
                <a:ea typeface="BIZ UDPゴシック" panose="020B0400000000000000" pitchFamily="50" charset="-128"/>
              </a:rPr>
              <a:t>その</a:t>
            </a:r>
            <a:r>
              <a:rPr lang="ja-JP" altLang="en-US" sz="2000" dirty="0">
                <a:latin typeface="BIZ UDPゴシック" panose="020B0400000000000000" pitchFamily="50" charset="-128"/>
                <a:ea typeface="BIZ UDPゴシック" panose="020B0400000000000000" pitchFamily="50" charset="-128"/>
              </a:rPr>
              <a:t>中</a:t>
            </a:r>
            <a:r>
              <a:rPr lang="ja-JP" altLang="en-US" sz="2000" dirty="0" smtClean="0">
                <a:latin typeface="BIZ UDPゴシック" panose="020B0400000000000000" pitchFamily="50" charset="-128"/>
                <a:ea typeface="BIZ UDPゴシック" panose="020B0400000000000000" pitchFamily="50" charset="-128"/>
              </a:rPr>
              <a:t>で、一番熱中症になりやすそうな場面を一つ選んで、その人を熱中症から救うために、できることを話し合いましょう。</a:t>
            </a:r>
            <a:endParaRPr lang="ja-JP" altLang="en-US" sz="2000" dirty="0">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282144" y="1340375"/>
            <a:ext cx="7019684" cy="17539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a:off x="282144" y="1070376"/>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800" b="1" dirty="0" smtClean="0"/>
              <a:t>ワーク③</a:t>
            </a:r>
            <a:endParaRPr kumimoji="1" lang="ja-JP" altLang="en-US" sz="2800" b="1" dirty="0"/>
          </a:p>
        </p:txBody>
      </p:sp>
      <p:sp>
        <p:nvSpPr>
          <p:cNvPr id="33" name="正方形/長方形 32"/>
          <p:cNvSpPr/>
          <p:nvPr/>
        </p:nvSpPr>
        <p:spPr>
          <a:xfrm>
            <a:off x="7928818" y="4221756"/>
            <a:ext cx="1579762" cy="364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だれの？</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7928818" y="4947242"/>
            <a:ext cx="1579762" cy="364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どんな場面？</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8150934" y="4571356"/>
            <a:ext cx="2555508" cy="338554"/>
          </a:xfrm>
          <a:prstGeom prst="rect">
            <a:avLst/>
          </a:prstGeom>
          <a:noFill/>
        </p:spPr>
        <p:txBody>
          <a:bodyPr wrap="none" rtlCol="0">
            <a:spAutoFit/>
          </a:bodyPr>
          <a:lstStyle/>
          <a:p>
            <a:r>
              <a:rPr kumimoji="1" lang="ja-JP" altLang="en-US" sz="1600" dirty="0" smtClean="0"/>
              <a:t>おじいちゃん、おばあちゃん</a:t>
            </a:r>
            <a:endParaRPr kumimoji="1" lang="ja-JP" altLang="en-US" sz="1600" dirty="0"/>
          </a:p>
        </p:txBody>
      </p:sp>
      <p:sp>
        <p:nvSpPr>
          <p:cNvPr id="35" name="テキスト ボックス 34"/>
          <p:cNvSpPr txBox="1"/>
          <p:nvPr/>
        </p:nvSpPr>
        <p:spPr>
          <a:xfrm>
            <a:off x="8161428" y="5288252"/>
            <a:ext cx="3677610" cy="338554"/>
          </a:xfrm>
          <a:prstGeom prst="rect">
            <a:avLst/>
          </a:prstGeom>
          <a:noFill/>
        </p:spPr>
        <p:txBody>
          <a:bodyPr wrap="none" rtlCol="0">
            <a:spAutoFit/>
          </a:bodyPr>
          <a:lstStyle/>
          <a:p>
            <a:r>
              <a:rPr kumimoji="1" lang="ja-JP" altLang="en-US" sz="1600" dirty="0" smtClean="0"/>
              <a:t>昼間、エアコンをつけないで過ごしている</a:t>
            </a:r>
            <a:endParaRPr kumimoji="1" lang="ja-JP" altLang="en-US" sz="1600" dirty="0"/>
          </a:p>
        </p:txBody>
      </p:sp>
      <p:sp>
        <p:nvSpPr>
          <p:cNvPr id="36" name="正方形/長方形 35"/>
          <p:cNvSpPr/>
          <p:nvPr/>
        </p:nvSpPr>
        <p:spPr>
          <a:xfrm>
            <a:off x="7952725" y="5676064"/>
            <a:ext cx="1579762" cy="364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できること</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8247980" y="5977592"/>
            <a:ext cx="3591679" cy="584775"/>
          </a:xfrm>
          <a:prstGeom prst="rect">
            <a:avLst/>
          </a:prstGeom>
          <a:noFill/>
        </p:spPr>
        <p:txBody>
          <a:bodyPr wrap="square" rtlCol="0">
            <a:spAutoFit/>
          </a:bodyPr>
          <a:lstStyle/>
          <a:p>
            <a:r>
              <a:rPr lang="ja-JP" altLang="en-US" sz="1600" dirty="0" smtClean="0"/>
              <a:t>孫からエアコンの上手な使い方を教えてあげる</a:t>
            </a:r>
            <a:endParaRPr kumimoji="1" lang="ja-JP" altLang="en-US" sz="1600" dirty="0"/>
          </a:p>
        </p:txBody>
      </p:sp>
      <p:sp>
        <p:nvSpPr>
          <p:cNvPr id="37" name="正方形/長方形 36"/>
          <p:cNvSpPr/>
          <p:nvPr/>
        </p:nvSpPr>
        <p:spPr>
          <a:xfrm>
            <a:off x="7824988" y="1268295"/>
            <a:ext cx="853186" cy="290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環境</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8274166" y="3491809"/>
            <a:ext cx="1009650" cy="330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からだ</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p:cNvSpPr/>
          <p:nvPr/>
        </p:nvSpPr>
        <p:spPr>
          <a:xfrm>
            <a:off x="10597687" y="3506441"/>
            <a:ext cx="815961" cy="3128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行動</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41" name="図 40"/>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0727" y="2426670"/>
            <a:ext cx="2150239" cy="1116693"/>
          </a:xfrm>
          <a:prstGeom prst="rect">
            <a:avLst/>
          </a:prstGeom>
        </p:spPr>
      </p:pic>
      <p:pic>
        <p:nvPicPr>
          <p:cNvPr id="42" name="図 41"/>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2141" y="2667138"/>
            <a:ext cx="1489325" cy="813175"/>
          </a:xfrm>
          <a:prstGeom prst="rect">
            <a:avLst/>
          </a:prstGeom>
        </p:spPr>
      </p:pic>
      <p:pic>
        <p:nvPicPr>
          <p:cNvPr id="43" name="図 42"/>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108091" y="2459250"/>
            <a:ext cx="715726" cy="990505"/>
          </a:xfrm>
          <a:prstGeom prst="rect">
            <a:avLst/>
          </a:prstGeom>
        </p:spPr>
      </p:pic>
      <p:pic>
        <p:nvPicPr>
          <p:cNvPr id="44" name="図 4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1746" y="1404910"/>
            <a:ext cx="3311902" cy="1175304"/>
          </a:xfrm>
          <a:prstGeom prst="rect">
            <a:avLst/>
          </a:prstGeom>
        </p:spPr>
      </p:pic>
      <p:sp>
        <p:nvSpPr>
          <p:cNvPr id="32" name="正方形/長方形 31"/>
          <p:cNvSpPr/>
          <p:nvPr/>
        </p:nvSpPr>
        <p:spPr>
          <a:xfrm>
            <a:off x="7673475" y="1157756"/>
            <a:ext cx="4259634" cy="2824932"/>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3591360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17</a:t>
            </a:fld>
            <a:endParaRPr kumimoji="1" lang="ja-JP" altLang="en-US" dirty="0"/>
          </a:p>
        </p:txBody>
      </p:sp>
      <p:sp>
        <p:nvSpPr>
          <p:cNvPr id="3" name="タイトル 2"/>
          <p:cNvSpPr>
            <a:spLocks noGrp="1"/>
          </p:cNvSpPr>
          <p:nvPr>
            <p:ph type="ctrTitle"/>
          </p:nvPr>
        </p:nvSpPr>
        <p:spPr/>
        <p:txBody>
          <a:bodyPr/>
          <a:lstStyle/>
          <a:p>
            <a:r>
              <a:rPr lang="ja-JP" altLang="en-US" dirty="0" smtClean="0"/>
              <a:t>全体共有</a:t>
            </a:r>
            <a:r>
              <a:rPr lang="ja-JP" altLang="en-US" dirty="0"/>
              <a:t>　どう伝える？ 熱中症対策</a:t>
            </a:r>
            <a:endParaRPr kumimoji="1" lang="ja-JP" altLang="en-US" dirty="0"/>
          </a:p>
        </p:txBody>
      </p:sp>
      <p:sp>
        <p:nvSpPr>
          <p:cNvPr id="30" name="正方形/長方形 29"/>
          <p:cNvSpPr/>
          <p:nvPr/>
        </p:nvSpPr>
        <p:spPr>
          <a:xfrm>
            <a:off x="420899" y="1696837"/>
            <a:ext cx="6837151" cy="1169551"/>
          </a:xfrm>
          <a:prstGeom prst="rect">
            <a:avLst/>
          </a:prstGeom>
        </p:spPr>
        <p:txBody>
          <a:bodyPr wrap="square">
            <a:spAutoFit/>
          </a:bodyPr>
          <a:lstStyle/>
          <a:p>
            <a:pPr>
              <a:spcBef>
                <a:spcPts val="600"/>
              </a:spcBef>
            </a:pPr>
            <a:r>
              <a:rPr lang="ja-JP" altLang="en-US" sz="2000" dirty="0" smtClean="0">
                <a:latin typeface="BIZ UDPゴシック" panose="020B0400000000000000" pitchFamily="50" charset="-128"/>
                <a:ea typeface="BIZ UDPゴシック" panose="020B0400000000000000" pitchFamily="50" charset="-128"/>
              </a:rPr>
              <a:t>各グループから、次の二つのことを、発表してください。</a:t>
            </a:r>
            <a:endParaRPr lang="en-US" altLang="ja-JP" sz="2000" dirty="0" smtClean="0">
              <a:latin typeface="BIZ UDPゴシック" panose="020B0400000000000000" pitchFamily="50" charset="-128"/>
              <a:ea typeface="BIZ UDPゴシック" panose="020B0400000000000000" pitchFamily="50" charset="-128"/>
            </a:endParaRPr>
          </a:p>
          <a:p>
            <a:pPr>
              <a:spcBef>
                <a:spcPts val="600"/>
              </a:spcBef>
            </a:pPr>
            <a:r>
              <a:rPr lang="ja-JP" altLang="en-US" sz="2000" dirty="0" smtClean="0">
                <a:latin typeface="BIZ UDPゴシック" panose="020B0400000000000000" pitchFamily="50" charset="-128"/>
                <a:ea typeface="BIZ UDPゴシック" panose="020B0400000000000000" pitchFamily="50" charset="-128"/>
              </a:rPr>
              <a:t>　①「だれの」　「どんな場面」を選んだか</a:t>
            </a:r>
            <a:endParaRPr lang="en-US" altLang="ja-JP" sz="2000" dirty="0" smtClean="0">
              <a:latin typeface="BIZ UDPゴシック" panose="020B0400000000000000" pitchFamily="50" charset="-128"/>
              <a:ea typeface="BIZ UDPゴシック" panose="020B0400000000000000" pitchFamily="50" charset="-128"/>
            </a:endParaRPr>
          </a:p>
          <a:p>
            <a:pPr>
              <a:spcBef>
                <a:spcPts val="600"/>
              </a:spcBef>
            </a:pPr>
            <a:r>
              <a:rPr lang="ja-JP" altLang="en-US" sz="2000" dirty="0" smtClean="0">
                <a:latin typeface="BIZ UDPゴシック" panose="020B0400000000000000" pitchFamily="50" charset="-128"/>
                <a:ea typeface="BIZ UDPゴシック" panose="020B0400000000000000" pitchFamily="50" charset="-128"/>
              </a:rPr>
              <a:t>　②発表者が一番効果がありそうだと感じた対策</a:t>
            </a:r>
            <a:endParaRPr lang="ja-JP" altLang="en-US" sz="2000"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282144" y="1340375"/>
            <a:ext cx="7019684" cy="17539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282144" y="1070376"/>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800" b="1" dirty="0" smtClean="0"/>
              <a:t>全体共有</a:t>
            </a:r>
            <a:endParaRPr kumimoji="1" lang="ja-JP" altLang="en-US" sz="2800" b="1" dirty="0"/>
          </a:p>
        </p:txBody>
      </p:sp>
      <p:pic>
        <p:nvPicPr>
          <p:cNvPr id="34" name="図 3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140" y="3360843"/>
            <a:ext cx="1757244" cy="2680188"/>
          </a:xfrm>
          <a:prstGeom prst="rect">
            <a:avLst/>
          </a:prstGeom>
        </p:spPr>
      </p:pic>
      <p:sp>
        <p:nvSpPr>
          <p:cNvPr id="35" name="正方形/長方形 34"/>
          <p:cNvSpPr/>
          <p:nvPr/>
        </p:nvSpPr>
        <p:spPr>
          <a:xfrm>
            <a:off x="7668219" y="1162984"/>
            <a:ext cx="4259634" cy="5386023"/>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a:p>
            <a:pPr algn="ctr"/>
            <a:endParaRPr kumimoji="1" lang="ja-JP" altLang="en-US" dirty="0"/>
          </a:p>
        </p:txBody>
      </p:sp>
      <p:sp>
        <p:nvSpPr>
          <p:cNvPr id="36" name="正方形/長方形 35"/>
          <p:cNvSpPr/>
          <p:nvPr/>
        </p:nvSpPr>
        <p:spPr>
          <a:xfrm>
            <a:off x="7928818" y="4221756"/>
            <a:ext cx="1579762" cy="364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だれの？</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7928818" y="4947242"/>
            <a:ext cx="1579762" cy="364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どんな場面？</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8150934" y="4571356"/>
            <a:ext cx="2555508" cy="338554"/>
          </a:xfrm>
          <a:prstGeom prst="rect">
            <a:avLst/>
          </a:prstGeom>
          <a:noFill/>
        </p:spPr>
        <p:txBody>
          <a:bodyPr wrap="none" rtlCol="0">
            <a:spAutoFit/>
          </a:bodyPr>
          <a:lstStyle/>
          <a:p>
            <a:r>
              <a:rPr kumimoji="1" lang="ja-JP" altLang="en-US" sz="1600" dirty="0" smtClean="0"/>
              <a:t>おじいちゃん、おばあちゃん</a:t>
            </a:r>
            <a:endParaRPr kumimoji="1" lang="ja-JP" altLang="en-US" sz="1600" dirty="0"/>
          </a:p>
        </p:txBody>
      </p:sp>
      <p:sp>
        <p:nvSpPr>
          <p:cNvPr id="39" name="テキスト ボックス 38"/>
          <p:cNvSpPr txBox="1"/>
          <p:nvPr/>
        </p:nvSpPr>
        <p:spPr>
          <a:xfrm>
            <a:off x="8161428" y="5288252"/>
            <a:ext cx="3677610" cy="338554"/>
          </a:xfrm>
          <a:prstGeom prst="rect">
            <a:avLst/>
          </a:prstGeom>
          <a:noFill/>
        </p:spPr>
        <p:txBody>
          <a:bodyPr wrap="none" rtlCol="0">
            <a:spAutoFit/>
          </a:bodyPr>
          <a:lstStyle/>
          <a:p>
            <a:r>
              <a:rPr kumimoji="1" lang="ja-JP" altLang="en-US" sz="1600" dirty="0" smtClean="0"/>
              <a:t>昼間、エアコンをつけないで過ごしている</a:t>
            </a:r>
            <a:endParaRPr kumimoji="1" lang="ja-JP" altLang="en-US" sz="1600" dirty="0"/>
          </a:p>
        </p:txBody>
      </p:sp>
      <p:sp>
        <p:nvSpPr>
          <p:cNvPr id="40" name="正方形/長方形 39"/>
          <p:cNvSpPr/>
          <p:nvPr/>
        </p:nvSpPr>
        <p:spPr>
          <a:xfrm>
            <a:off x="7952725" y="5676064"/>
            <a:ext cx="1579762" cy="364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できること</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p:cNvSpPr txBox="1"/>
          <p:nvPr/>
        </p:nvSpPr>
        <p:spPr>
          <a:xfrm>
            <a:off x="8247980" y="5977592"/>
            <a:ext cx="3591679" cy="584775"/>
          </a:xfrm>
          <a:prstGeom prst="rect">
            <a:avLst/>
          </a:prstGeom>
          <a:noFill/>
        </p:spPr>
        <p:txBody>
          <a:bodyPr wrap="square" rtlCol="0">
            <a:spAutoFit/>
          </a:bodyPr>
          <a:lstStyle/>
          <a:p>
            <a:r>
              <a:rPr lang="ja-JP" altLang="en-US" sz="1600" dirty="0" smtClean="0"/>
              <a:t>孫からエアコンの上手な使い方を教えてあげる</a:t>
            </a:r>
            <a:endParaRPr kumimoji="1" lang="ja-JP" altLang="en-US" sz="1600" dirty="0"/>
          </a:p>
        </p:txBody>
      </p:sp>
      <p:sp>
        <p:nvSpPr>
          <p:cNvPr id="42" name="正方形/長方形 41"/>
          <p:cNvSpPr/>
          <p:nvPr/>
        </p:nvSpPr>
        <p:spPr>
          <a:xfrm>
            <a:off x="7824988" y="1268295"/>
            <a:ext cx="853186" cy="290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環境</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8274166" y="3491809"/>
            <a:ext cx="1009650" cy="330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からだ</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10597687" y="3506441"/>
            <a:ext cx="815961" cy="3128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行動</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0727" y="2426670"/>
            <a:ext cx="2150239" cy="1116693"/>
          </a:xfrm>
          <a:prstGeom prst="rect">
            <a:avLst/>
          </a:prstGeom>
        </p:spPr>
      </p:pic>
      <p:pic>
        <p:nvPicPr>
          <p:cNvPr id="46" name="図 45"/>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2141" y="2667138"/>
            <a:ext cx="1489325" cy="813175"/>
          </a:xfrm>
          <a:prstGeom prst="rect">
            <a:avLst/>
          </a:prstGeom>
        </p:spPr>
      </p:pic>
      <p:pic>
        <p:nvPicPr>
          <p:cNvPr id="47" name="図 46"/>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108091" y="2459250"/>
            <a:ext cx="715726" cy="990505"/>
          </a:xfrm>
          <a:prstGeom prst="rect">
            <a:avLst/>
          </a:prstGeom>
        </p:spPr>
      </p:pic>
      <p:pic>
        <p:nvPicPr>
          <p:cNvPr id="48" name="図 4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01746" y="1404910"/>
            <a:ext cx="3311902" cy="1175304"/>
          </a:xfrm>
          <a:prstGeom prst="rect">
            <a:avLst/>
          </a:prstGeom>
        </p:spPr>
      </p:pic>
      <p:sp>
        <p:nvSpPr>
          <p:cNvPr id="49" name="正方形/長方形 48"/>
          <p:cNvSpPr/>
          <p:nvPr/>
        </p:nvSpPr>
        <p:spPr>
          <a:xfrm>
            <a:off x="7673475" y="1157756"/>
            <a:ext cx="4259634" cy="2824932"/>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3345768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18</a:t>
            </a:fld>
            <a:endParaRPr kumimoji="1" lang="ja-JP" altLang="en-US" dirty="0"/>
          </a:p>
        </p:txBody>
      </p:sp>
      <p:sp>
        <p:nvSpPr>
          <p:cNvPr id="3" name="タイトル 2"/>
          <p:cNvSpPr>
            <a:spLocks noGrp="1"/>
          </p:cNvSpPr>
          <p:nvPr>
            <p:ph type="ctrTitle"/>
          </p:nvPr>
        </p:nvSpPr>
        <p:spPr/>
        <p:txBody>
          <a:bodyPr/>
          <a:lstStyle/>
          <a:p>
            <a:r>
              <a:rPr kumimoji="1" lang="ja-JP" altLang="en-US" dirty="0" smtClean="0"/>
              <a:t>まとめ</a:t>
            </a:r>
            <a:endParaRPr kumimoji="1" lang="ja-JP" altLang="en-US"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4560" y="978092"/>
            <a:ext cx="7629806" cy="5155569"/>
          </a:xfrm>
          <a:prstGeom prst="rect">
            <a:avLst/>
          </a:prstGeom>
        </p:spPr>
      </p:pic>
      <p:sp>
        <p:nvSpPr>
          <p:cNvPr id="5"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ＭＳ ゴシック" panose="020B0609070205080204" pitchFamily="49" charset="-128"/>
                <a:ea typeface="ＭＳ ゴシック" panose="020B0609070205080204" pitchFamily="49" charset="-128"/>
              </a:rPr>
              <a:t>出典</a:t>
            </a:r>
            <a:r>
              <a:rPr lang="ja-JP" altLang="en-US" sz="1000" dirty="0" smtClean="0">
                <a:latin typeface="ＭＳ ゴシック" panose="020B0609070205080204" pitchFamily="49" charset="-128"/>
                <a:ea typeface="ＭＳ ゴシック" panose="020B0609070205080204" pitchFamily="49" charset="-128"/>
              </a:rPr>
              <a:t>：気候</a:t>
            </a:r>
            <a:r>
              <a:rPr lang="ja-JP" altLang="en-US" sz="1000" dirty="0">
                <a:latin typeface="ＭＳ ゴシック" panose="020B0609070205080204" pitchFamily="49" charset="-128"/>
                <a:ea typeface="ＭＳ ゴシック" panose="020B0609070205080204" pitchFamily="49" charset="-128"/>
              </a:rPr>
              <a:t>変動適応情報</a:t>
            </a:r>
            <a:r>
              <a:rPr lang="ja-JP" altLang="en-US" sz="1000" dirty="0" smtClean="0">
                <a:latin typeface="ＭＳ ゴシック" panose="020B0609070205080204" pitchFamily="49" charset="-128"/>
                <a:ea typeface="ＭＳ ゴシック" panose="020B0609070205080204" pitchFamily="49" charset="-128"/>
              </a:rPr>
              <a:t>プラットフォーム</a:t>
            </a:r>
            <a:endParaRPr lang="ja-JP" altLang="en-US" sz="1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8389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latin typeface="BIZ UDPゴシック" panose="020B0400000000000000" pitchFamily="50" charset="-128"/>
                <a:ea typeface="BIZ UDPゴシック" panose="020B0400000000000000" pitchFamily="50" charset="-128"/>
              </a:rPr>
              <a:t>1</a:t>
            </a:fld>
            <a:endParaRPr kumimoji="1" lang="ja-JP" altLang="en-US" dirty="0">
              <a:latin typeface="BIZ UDPゴシック" panose="020B0400000000000000" pitchFamily="50" charset="-128"/>
              <a:ea typeface="BIZ UDPゴシック" panose="020B0400000000000000" pitchFamily="50" charset="-128"/>
            </a:endParaRPr>
          </a:p>
        </p:txBody>
      </p:sp>
      <p:sp>
        <p:nvSpPr>
          <p:cNvPr id="3" name="タイトル 2"/>
          <p:cNvSpPr>
            <a:spLocks noGrp="1"/>
          </p:cNvSpPr>
          <p:nvPr>
            <p:ph type="ctrTitle"/>
          </p:nvPr>
        </p:nvSpPr>
        <p:spPr/>
        <p:txBody>
          <a:bodyPr/>
          <a:lstStyle/>
          <a:p>
            <a:r>
              <a:rPr kumimoji="1" lang="ja-JP" altLang="en-US" dirty="0" smtClean="0">
                <a:latin typeface="BIZ UDPゴシック" panose="020B0400000000000000" pitchFamily="50" charset="-128"/>
                <a:ea typeface="BIZ UDPゴシック" panose="020B0400000000000000" pitchFamily="50" charset="-128"/>
              </a:rPr>
              <a:t>今日のメニュー</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コンテンツ プレースホルダー 2"/>
          <p:cNvSpPr txBox="1">
            <a:spLocks/>
          </p:cNvSpPr>
          <p:nvPr/>
        </p:nvSpPr>
        <p:spPr>
          <a:xfrm>
            <a:off x="365760" y="1611700"/>
            <a:ext cx="11755120" cy="3895020"/>
          </a:xfrm>
          <a:prstGeom prst="rect">
            <a:avLst/>
          </a:prstGeom>
        </p:spPr>
        <p:txBody>
          <a:bodyPr>
            <a:normAutofit lnSpcReduction="10000"/>
          </a:bodyPr>
          <a:lst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ja-JP" altLang="en-US"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１　地球温暖化（気候変動）と熱中症のはなし</a:t>
            </a:r>
            <a:endParaRPr lang="en-US" altLang="ja-JP"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endParaRPr lang="en-US" altLang="ja-JP" sz="3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r>
              <a:rPr lang="ja-JP" altLang="en-US"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２　グループワーク①</a:t>
            </a:r>
            <a:r>
              <a:rPr lang="en-US" altLang="ja-JP"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
            </a:r>
            <a:br>
              <a:rPr lang="en-US" altLang="ja-JP"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br>
            <a:r>
              <a:rPr lang="ja-JP" altLang="en-US"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　　　熱中症</a:t>
            </a:r>
            <a:r>
              <a:rPr lang="ja-JP" altLang="en-US" sz="3200" b="1" dirty="0">
                <a:solidFill>
                  <a:schemeClr val="tx1">
                    <a:lumMod val="65000"/>
                    <a:lumOff val="35000"/>
                  </a:schemeClr>
                </a:solidFill>
                <a:latin typeface="BIZ UDPゴシック" panose="020B0400000000000000" pitchFamily="50" charset="-128"/>
                <a:ea typeface="BIZ UDPゴシック" panose="020B0400000000000000" pitchFamily="50" charset="-128"/>
              </a:rPr>
              <a:t>対策</a:t>
            </a:r>
            <a:r>
              <a:rPr lang="ja-JP" altLang="en-US"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を整理してみよう！</a:t>
            </a:r>
            <a:endParaRPr lang="en-US" altLang="ja-JP"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endParaRPr lang="en-US" altLang="ja-JP" sz="3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0" indent="0">
              <a:lnSpc>
                <a:spcPct val="100000"/>
              </a:lnSpc>
              <a:buFont typeface="Wingdings" panose="05000000000000000000" pitchFamily="2" charset="2"/>
              <a:buNone/>
            </a:pPr>
            <a:r>
              <a:rPr lang="ja-JP" altLang="en-US"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３ グループワーク②</a:t>
            </a:r>
            <a:r>
              <a:rPr lang="en-US" altLang="ja-JP" sz="3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br>
              <a:rPr lang="en-US" altLang="ja-JP" sz="3200" b="1" dirty="0">
                <a:solidFill>
                  <a:schemeClr val="tx1">
                    <a:lumMod val="65000"/>
                    <a:lumOff val="35000"/>
                  </a:schemeClr>
                </a:solidFill>
                <a:latin typeface="BIZ UDPゴシック" panose="020B0400000000000000" pitchFamily="50" charset="-128"/>
                <a:ea typeface="BIZ UDPゴシック" panose="020B0400000000000000" pitchFamily="50" charset="-128"/>
              </a:rPr>
            </a:br>
            <a:r>
              <a:rPr lang="ja-JP" altLang="en-US"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　　　どう伝える？ 熱中症対策</a:t>
            </a:r>
            <a:endParaRPr lang="en-US" altLang="ja-JP" sz="3200" b="1"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54244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a:t>
            </a:fld>
            <a:endParaRPr kumimoji="1" lang="ja-JP" altLang="en-US" dirty="0"/>
          </a:p>
        </p:txBody>
      </p:sp>
      <p:sp>
        <p:nvSpPr>
          <p:cNvPr id="3" name="タイトル 2"/>
          <p:cNvSpPr>
            <a:spLocks noGrp="1"/>
          </p:cNvSpPr>
          <p:nvPr>
            <p:ph type="ctrTitle"/>
          </p:nvPr>
        </p:nvSpPr>
        <p:spPr/>
        <p:txBody>
          <a:bodyPr/>
          <a:lstStyle/>
          <a:p>
            <a:r>
              <a:rPr kumimoji="1" lang="ja-JP" altLang="en-US" dirty="0" smtClean="0"/>
              <a:t>クイズ①</a:t>
            </a:r>
            <a:endParaRPr kumimoji="1" lang="ja-JP" altLang="en-US" dirty="0"/>
          </a:p>
        </p:txBody>
      </p:sp>
      <p:sp>
        <p:nvSpPr>
          <p:cNvPr id="5" name="Google Shape;63;p14"/>
          <p:cNvSpPr txBox="1">
            <a:spLocks/>
          </p:cNvSpPr>
          <p:nvPr/>
        </p:nvSpPr>
        <p:spPr>
          <a:xfrm>
            <a:off x="303072" y="1266246"/>
            <a:ext cx="11204565" cy="223750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ja-JP" altLang="en-US" sz="2800" b="0" i="0" u="none" strike="noStrike" kern="0" cap="none" spc="0" normalizeH="0" baseline="0" noProof="0" dirty="0" smtClean="0">
                <a:ln>
                  <a:noFill/>
                </a:ln>
                <a:solidFill>
                  <a:srgbClr val="595959"/>
                </a:solidFill>
                <a:effectLst/>
                <a:highlight>
                  <a:srgbClr val="FFE599"/>
                </a:highlight>
                <a:uLnTx/>
                <a:uFillTx/>
                <a:latin typeface="Arial"/>
                <a:cs typeface="Arial"/>
                <a:sym typeface="Arial"/>
              </a:rPr>
              <a:t>地球は温暖化している</a:t>
            </a:r>
            <a:r>
              <a:rPr kumimoji="0" lang="ja-JP" altLang="en-US" sz="2800" b="0" i="0" u="none" strike="noStrike" kern="0" cap="none" spc="0" normalizeH="0" baseline="0" noProof="0" dirty="0" smtClean="0">
                <a:ln>
                  <a:noFill/>
                </a:ln>
                <a:solidFill>
                  <a:srgbClr val="595959"/>
                </a:solidFill>
                <a:effectLst/>
                <a:uLnTx/>
                <a:uFillTx/>
                <a:latin typeface="Arial"/>
                <a:cs typeface="Arial"/>
                <a:sym typeface="Arial"/>
              </a:rPr>
              <a:t>と言われています。</a:t>
            </a:r>
            <a:br>
              <a:rPr kumimoji="0" lang="ja-JP" altLang="en-US" sz="2800" b="0" i="0" u="none" strike="noStrike" kern="0" cap="none" spc="0" normalizeH="0" baseline="0" noProof="0" dirty="0" smtClean="0">
                <a:ln>
                  <a:noFill/>
                </a:ln>
                <a:solidFill>
                  <a:srgbClr val="595959"/>
                </a:solidFill>
                <a:effectLst/>
                <a:uLnTx/>
                <a:uFillTx/>
                <a:latin typeface="Arial"/>
                <a:cs typeface="Arial"/>
                <a:sym typeface="Arial"/>
              </a:rPr>
            </a:br>
            <a:r>
              <a:rPr kumimoji="0" lang="en-US" altLang="ja-JP" sz="4400" b="0" i="0" u="none" strike="noStrike" kern="0" cap="none" spc="0" normalizeH="0" baseline="0" noProof="0" dirty="0" smtClean="0">
                <a:ln>
                  <a:noFill/>
                </a:ln>
                <a:solidFill>
                  <a:srgbClr val="595959"/>
                </a:solidFill>
                <a:effectLst/>
                <a:uLnTx/>
                <a:uFillTx/>
                <a:latin typeface="Arial"/>
                <a:cs typeface="Arial"/>
                <a:sym typeface="Arial"/>
              </a:rPr>
              <a:t>100</a:t>
            </a:r>
            <a:r>
              <a:rPr kumimoji="0" lang="ja-JP" altLang="en-US" sz="4400" b="0" i="0" u="none" strike="noStrike" kern="0" cap="none" spc="0" normalizeH="0" baseline="0" noProof="0" dirty="0" smtClean="0">
                <a:ln>
                  <a:noFill/>
                </a:ln>
                <a:solidFill>
                  <a:srgbClr val="595959"/>
                </a:solidFill>
                <a:effectLst/>
                <a:uLnTx/>
                <a:uFillTx/>
                <a:latin typeface="Arial"/>
                <a:cs typeface="Arial"/>
                <a:sym typeface="Arial"/>
              </a:rPr>
              <a:t>年前の神奈川県の年平均気温は</a:t>
            </a:r>
            <a:r>
              <a:rPr kumimoji="0" lang="en-US" altLang="ja-JP" sz="4400" b="0" i="0" u="none" strike="noStrike" kern="0" cap="none" spc="0" normalizeH="0" baseline="0" noProof="0" dirty="0" smtClean="0">
                <a:ln>
                  <a:noFill/>
                </a:ln>
                <a:solidFill>
                  <a:srgbClr val="595959"/>
                </a:solidFill>
                <a:effectLst/>
                <a:uLnTx/>
                <a:uFillTx/>
                <a:latin typeface="Arial"/>
                <a:cs typeface="Arial"/>
                <a:sym typeface="Arial"/>
              </a:rPr>
              <a:t/>
            </a:r>
            <a:br>
              <a:rPr kumimoji="0" lang="en-US" altLang="ja-JP" sz="4400" b="0" i="0" u="none" strike="noStrike" kern="0" cap="none" spc="0" normalizeH="0" baseline="0" noProof="0" dirty="0" smtClean="0">
                <a:ln>
                  <a:noFill/>
                </a:ln>
                <a:solidFill>
                  <a:srgbClr val="595959"/>
                </a:solidFill>
                <a:effectLst/>
                <a:uLnTx/>
                <a:uFillTx/>
                <a:latin typeface="Arial"/>
                <a:cs typeface="Arial"/>
                <a:sym typeface="Arial"/>
              </a:rPr>
            </a:br>
            <a:r>
              <a:rPr kumimoji="0" lang="ja-JP" altLang="en-US" sz="4400" b="0" i="0" u="none" strike="noStrike" kern="0" cap="none" spc="0" normalizeH="0" baseline="0" noProof="0" dirty="0" smtClean="0">
                <a:ln>
                  <a:noFill/>
                </a:ln>
                <a:solidFill>
                  <a:srgbClr val="595959"/>
                </a:solidFill>
                <a:effectLst/>
                <a:uLnTx/>
                <a:uFillTx/>
                <a:latin typeface="Arial"/>
                <a:cs typeface="Arial"/>
                <a:sym typeface="Arial"/>
              </a:rPr>
              <a:t>　　　　　　　今とくらべてどうだった？</a:t>
            </a: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1750" y="3665819"/>
            <a:ext cx="1587495" cy="2524215"/>
          </a:xfrm>
          <a:prstGeom prst="rect">
            <a:avLst/>
          </a:prstGeom>
        </p:spPr>
      </p:pic>
      <p:sp>
        <p:nvSpPr>
          <p:cNvPr id="10" name="正方形/長方形 9"/>
          <p:cNvSpPr/>
          <p:nvPr/>
        </p:nvSpPr>
        <p:spPr>
          <a:xfrm>
            <a:off x="3575864" y="3773764"/>
            <a:ext cx="6859608" cy="2308324"/>
          </a:xfrm>
          <a:prstGeom prst="rect">
            <a:avLst/>
          </a:prstGeom>
        </p:spPr>
        <p:txBody>
          <a:bodyPr wrap="square">
            <a:spAutoFit/>
          </a:bodyPr>
          <a:lstStyle/>
          <a:p>
            <a:pPr lvl="0">
              <a:lnSpc>
                <a:spcPct val="150000"/>
              </a:lnSpc>
              <a:spcBef>
                <a:spcPts val="1200"/>
              </a:spcBef>
              <a:spcAft>
                <a:spcPts val="1200"/>
              </a:spcAft>
              <a:buClr>
                <a:prstClr val="black"/>
              </a:buClr>
              <a:buSzPts val="1100"/>
            </a:pP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Ａ．</a:t>
            </a:r>
            <a:r>
              <a:rPr kumimoji="0" lang="ja-JP" altLang="en-US" sz="3200" b="1" kern="0" dirty="0" smtClean="0">
                <a:solidFill>
                  <a:srgbClr val="FF9900"/>
                </a:solidFill>
                <a:latin typeface="Arial"/>
                <a:cs typeface="Arial"/>
                <a:sym typeface="Arial"/>
              </a:rPr>
              <a:t>実は</a:t>
            </a:r>
            <a:r>
              <a:rPr kumimoji="0" lang="ja-JP" altLang="en-US" sz="3200" b="1" kern="0" dirty="0">
                <a:solidFill>
                  <a:srgbClr val="FF9900"/>
                </a:solidFill>
                <a:latin typeface="Arial"/>
                <a:cs typeface="Arial"/>
                <a:sym typeface="Arial"/>
              </a:rPr>
              <a:t>同じだった</a:t>
            </a:r>
            <a:r>
              <a:rPr lang="ja-JP" altLang="en-US" sz="3000" b="1" dirty="0" smtClean="0">
                <a:solidFill>
                  <a:srgbClr val="FF9900"/>
                </a:solidFill>
                <a:latin typeface="Arial"/>
                <a:ea typeface="メイリオ"/>
              </a:rPr>
              <a:t/>
            </a:r>
            <a:br>
              <a:rPr lang="ja-JP" altLang="en-US" sz="3000" b="1" dirty="0" smtClean="0">
                <a:solidFill>
                  <a:srgbClr val="FF9900"/>
                </a:solidFill>
                <a:latin typeface="Arial"/>
                <a:ea typeface="メイリオ"/>
              </a:rPr>
            </a:b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Ｂ．</a:t>
            </a:r>
            <a:r>
              <a:rPr kumimoji="0" lang="ja-JP" altLang="en-US" sz="3200" b="1" kern="0" dirty="0" smtClean="0">
                <a:solidFill>
                  <a:srgbClr val="FF9900"/>
                </a:solidFill>
                <a:latin typeface="Arial"/>
                <a:cs typeface="Arial"/>
                <a:sym typeface="Arial"/>
              </a:rPr>
              <a:t>約 ２</a:t>
            </a:r>
            <a:r>
              <a:rPr kumimoji="0" lang="en-US" altLang="ja-JP" sz="3200" b="1" kern="0" dirty="0" smtClean="0">
                <a:solidFill>
                  <a:srgbClr val="FF9900"/>
                </a:solidFill>
                <a:latin typeface="Arial"/>
                <a:cs typeface="Arial"/>
                <a:sym typeface="Arial"/>
              </a:rPr>
              <a:t>℃</a:t>
            </a:r>
            <a:r>
              <a:rPr kumimoji="0" lang="ja-JP" altLang="en-US" sz="3200" b="1" kern="0" dirty="0" smtClean="0">
                <a:solidFill>
                  <a:srgbClr val="FF9900"/>
                </a:solidFill>
                <a:latin typeface="Arial"/>
                <a:cs typeface="Arial"/>
                <a:sym typeface="Arial"/>
              </a:rPr>
              <a:t>ぐらい 低かった</a:t>
            </a:r>
            <a:r>
              <a:rPr kumimoji="0" lang="ja-JP" altLang="en-US" sz="3200" b="1" kern="0" dirty="0">
                <a:solidFill>
                  <a:srgbClr val="FF9900"/>
                </a:solidFill>
                <a:latin typeface="Arial"/>
                <a:cs typeface="Arial"/>
                <a:sym typeface="Arial"/>
              </a:rPr>
              <a:t/>
            </a:r>
            <a:br>
              <a:rPr kumimoji="0" lang="ja-JP" altLang="en-US" sz="3200" b="1" kern="0" dirty="0">
                <a:solidFill>
                  <a:srgbClr val="FF9900"/>
                </a:solidFill>
                <a:latin typeface="Arial"/>
                <a:cs typeface="Arial"/>
                <a:sym typeface="Arial"/>
              </a:rPr>
            </a:b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Ｃ．</a:t>
            </a:r>
            <a:r>
              <a:rPr kumimoji="0" lang="ja-JP" altLang="en-US" sz="3200" b="1" kern="0" dirty="0">
                <a:solidFill>
                  <a:srgbClr val="FF9900"/>
                </a:solidFill>
                <a:latin typeface="Arial"/>
                <a:cs typeface="Arial"/>
                <a:sym typeface="Arial"/>
              </a:rPr>
              <a:t>約 </a:t>
            </a:r>
            <a:r>
              <a:rPr kumimoji="0" lang="ja-JP" altLang="en-US" sz="3200" b="1" kern="0" dirty="0" smtClean="0">
                <a:solidFill>
                  <a:srgbClr val="FF9900"/>
                </a:solidFill>
                <a:latin typeface="Arial"/>
                <a:cs typeface="Arial"/>
                <a:sym typeface="Arial"/>
              </a:rPr>
              <a:t>５</a:t>
            </a:r>
            <a:r>
              <a:rPr kumimoji="0" lang="en-US" altLang="ja-JP" sz="3200" b="1" kern="0" dirty="0" smtClean="0">
                <a:solidFill>
                  <a:srgbClr val="FF9900"/>
                </a:solidFill>
                <a:latin typeface="Arial"/>
                <a:cs typeface="Arial"/>
                <a:sym typeface="Arial"/>
              </a:rPr>
              <a:t>℃</a:t>
            </a:r>
            <a:r>
              <a:rPr kumimoji="0" lang="ja-JP" altLang="en-US" sz="3200" b="1" kern="0" dirty="0">
                <a:solidFill>
                  <a:srgbClr val="FF9900"/>
                </a:solidFill>
                <a:latin typeface="Arial"/>
                <a:cs typeface="Arial"/>
                <a:sym typeface="Arial"/>
              </a:rPr>
              <a:t>ぐらい 低かった</a:t>
            </a:r>
            <a:endParaRPr lang="en-US" altLang="ja-JP" sz="3000" b="1" dirty="0" smtClean="0">
              <a:solidFill>
                <a:srgbClr val="FF9900"/>
              </a:solidFill>
              <a:latin typeface="Arial"/>
              <a:ea typeface="メイリオ"/>
            </a:endParaRPr>
          </a:p>
        </p:txBody>
      </p:sp>
    </p:spTree>
    <p:extLst>
      <p:ext uri="{BB962C8B-B14F-4D97-AF65-F5344CB8AC3E}">
        <p14:creationId xmlns:p14="http://schemas.microsoft.com/office/powerpoint/2010/main" val="833274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a:t>
            </a:fld>
            <a:endParaRPr kumimoji="1" lang="ja-JP" altLang="en-US" dirty="0"/>
          </a:p>
        </p:txBody>
      </p:sp>
      <p:sp>
        <p:nvSpPr>
          <p:cNvPr id="3" name="タイトル 2"/>
          <p:cNvSpPr>
            <a:spLocks noGrp="1"/>
          </p:cNvSpPr>
          <p:nvPr>
            <p:ph type="ctrTitle"/>
          </p:nvPr>
        </p:nvSpPr>
        <p:spPr/>
        <p:txBody>
          <a:bodyPr/>
          <a:lstStyle/>
          <a:p>
            <a:pPr>
              <a:tabLst>
                <a:tab pos="982663" algn="l"/>
              </a:tabLst>
            </a:pPr>
            <a:r>
              <a:rPr kumimoji="1" lang="ja-JP" altLang="en-US" dirty="0" smtClean="0"/>
              <a:t>クイズ②</a:t>
            </a:r>
            <a:endParaRPr kumimoji="1" lang="ja-JP" altLang="en-US" dirty="0"/>
          </a:p>
        </p:txBody>
      </p:sp>
      <p:grpSp>
        <p:nvGrpSpPr>
          <p:cNvPr id="7" name="グループ化 6"/>
          <p:cNvGrpSpPr/>
          <p:nvPr/>
        </p:nvGrpSpPr>
        <p:grpSpPr>
          <a:xfrm>
            <a:off x="317334" y="2481466"/>
            <a:ext cx="11037303" cy="1754326"/>
            <a:chOff x="317334" y="2392566"/>
            <a:chExt cx="11037303" cy="1754326"/>
          </a:xfrm>
        </p:grpSpPr>
        <p:sp>
          <p:nvSpPr>
            <p:cNvPr id="13" name="正方形/長方形 12"/>
            <p:cNvSpPr/>
            <p:nvPr/>
          </p:nvSpPr>
          <p:spPr>
            <a:xfrm>
              <a:off x="317334" y="2392566"/>
              <a:ext cx="11037303" cy="1754326"/>
            </a:xfrm>
            <a:prstGeom prst="rect">
              <a:avLst/>
            </a:prstGeom>
          </p:spPr>
          <p:txBody>
            <a:bodyPr wrap="square">
              <a:spAutoFit/>
            </a:bodyPr>
            <a:lstStyle/>
            <a:p>
              <a:pPr>
                <a:lnSpc>
                  <a:spcPct val="150000"/>
                </a:lnSpc>
              </a:pPr>
              <a:r>
                <a:rPr lang="ja-JP" altLang="en-US" sz="3600" dirty="0" smtClean="0">
                  <a:latin typeface="BIZ UDPゴシック" panose="020B0400000000000000" pitchFamily="50" charset="-128"/>
                  <a:ea typeface="BIZ UDPゴシック" panose="020B0400000000000000" pitchFamily="50" charset="-128"/>
                </a:rPr>
                <a:t>　とても暑かった</a:t>
              </a:r>
              <a:r>
                <a:rPr lang="en-US" altLang="ja-JP" sz="3600" dirty="0" smtClean="0">
                  <a:latin typeface="BIZ UDPゴシック" panose="020B0400000000000000" pitchFamily="50" charset="-128"/>
                  <a:ea typeface="BIZ UDPゴシック" panose="020B0400000000000000" pitchFamily="50" charset="-128"/>
                </a:rPr>
                <a:t>2023</a:t>
              </a:r>
              <a:r>
                <a:rPr lang="ja-JP" altLang="en-US" sz="3600" dirty="0" smtClean="0">
                  <a:latin typeface="BIZ UDPゴシック" panose="020B0400000000000000" pitchFamily="50" charset="-128"/>
                  <a:ea typeface="BIZ UDPゴシック" panose="020B0400000000000000" pitchFamily="50" charset="-128"/>
                </a:rPr>
                <a:t>年には、</a:t>
              </a:r>
              <a:r>
                <a:rPr lang="en-US" altLang="ja-JP" sz="3600" dirty="0">
                  <a:latin typeface="BIZ UDPゴシック" panose="020B0400000000000000" pitchFamily="50" charset="-128"/>
                  <a:ea typeface="BIZ UDPゴシック" panose="020B0400000000000000" pitchFamily="50" charset="-128"/>
                </a:rPr>
                <a:t/>
              </a:r>
              <a:br>
                <a:rPr lang="en-US" altLang="ja-JP" sz="3600" dirty="0">
                  <a:latin typeface="BIZ UDPゴシック" panose="020B0400000000000000" pitchFamily="50" charset="-128"/>
                  <a:ea typeface="BIZ UDPゴシック" panose="020B0400000000000000" pitchFamily="50" charset="-128"/>
                </a:rPr>
              </a:br>
              <a:r>
                <a:rPr lang="ja-JP" altLang="en-US" sz="3600" dirty="0" smtClean="0">
                  <a:latin typeface="BIZ UDPゴシック" panose="020B0400000000000000" pitchFamily="50" charset="-128"/>
                  <a:ea typeface="BIZ UDPゴシック" panose="020B0400000000000000" pitchFamily="50" charset="-128"/>
                </a:rPr>
                <a:t>　　　　　　なん日ぐらい「真夏日」があったでしょう？</a:t>
              </a:r>
              <a:endParaRPr lang="en-US" altLang="ja-JP" sz="3600" dirty="0">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5388959" y="3194378"/>
              <a:ext cx="1546054" cy="307777"/>
            </a:xfrm>
            <a:prstGeom prst="rect">
              <a:avLst/>
            </a:prstGeom>
            <a:noFill/>
          </p:spPr>
          <p:txBody>
            <a:bodyPr wrap="square" rtlCol="0">
              <a:spAutoFit/>
            </a:bodyPr>
            <a:lstStyle/>
            <a:p>
              <a:r>
                <a:rPr kumimoji="1" lang="ja-JP" altLang="en-US" sz="1400" dirty="0" smtClean="0">
                  <a:latin typeface="BIZ UDPゴシック" panose="020B0400000000000000" pitchFamily="50" charset="-128"/>
                  <a:ea typeface="BIZ UDPゴシック" panose="020B0400000000000000" pitchFamily="50" charset="-128"/>
                </a:rPr>
                <a:t>まなつび</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8" name="正方形/長方形 7"/>
          <p:cNvSpPr/>
          <p:nvPr/>
        </p:nvSpPr>
        <p:spPr>
          <a:xfrm>
            <a:off x="2908300" y="4150828"/>
            <a:ext cx="9474200" cy="2169825"/>
          </a:xfrm>
          <a:prstGeom prst="rect">
            <a:avLst/>
          </a:prstGeom>
        </p:spPr>
        <p:txBody>
          <a:bodyPr wrap="square">
            <a:spAutoFit/>
          </a:bodyPr>
          <a:lstStyle/>
          <a:p>
            <a:pPr lvl="0">
              <a:lnSpc>
                <a:spcPct val="150000"/>
              </a:lnSpc>
              <a:spcBef>
                <a:spcPts val="1200"/>
              </a:spcBef>
              <a:spcAft>
                <a:spcPts val="1200"/>
              </a:spcAft>
              <a:buClr>
                <a:prstClr val="black"/>
              </a:buClr>
              <a:buSzPts val="1100"/>
            </a:pP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Ａ</a:t>
            </a:r>
            <a:r>
              <a:rPr lang="en-US" altLang="ja-JP" sz="3000" b="1" dirty="0" smtClean="0">
                <a:solidFill>
                  <a:srgbClr val="FF9900"/>
                </a:solidFill>
                <a:latin typeface="Arial"/>
                <a:ea typeface="メイリオ"/>
              </a:rPr>
              <a:t>.   </a:t>
            </a:r>
            <a:r>
              <a:rPr lang="ja-JP" altLang="en-US" sz="3000" b="1" dirty="0" smtClean="0">
                <a:solidFill>
                  <a:srgbClr val="FF9900"/>
                </a:solidFill>
                <a:latin typeface="Arial"/>
                <a:ea typeface="メイリオ"/>
              </a:rPr>
              <a:t> </a:t>
            </a:r>
            <a:r>
              <a:rPr lang="en-US" altLang="ja-JP" sz="3000" b="1" dirty="0" smtClean="0">
                <a:solidFill>
                  <a:srgbClr val="FF9900"/>
                </a:solidFill>
                <a:latin typeface="Arial"/>
                <a:ea typeface="メイリオ"/>
              </a:rPr>
              <a:t>51</a:t>
            </a:r>
            <a:r>
              <a:rPr lang="ja-JP" altLang="en-US" sz="3000" b="1" dirty="0" smtClean="0">
                <a:solidFill>
                  <a:srgbClr val="FF9900"/>
                </a:solidFill>
                <a:latin typeface="Arial"/>
                <a:ea typeface="メイリオ"/>
              </a:rPr>
              <a:t>日（</a:t>
            </a:r>
            <a:r>
              <a:rPr lang="ja-JP" altLang="en-US" sz="3000" b="1" dirty="0">
                <a:solidFill>
                  <a:srgbClr val="FF9900"/>
                </a:solidFill>
                <a:latin typeface="Arial"/>
                <a:ea typeface="メイリオ"/>
              </a:rPr>
              <a:t>じつはたいして暑く</a:t>
            </a:r>
            <a:r>
              <a:rPr lang="ja-JP" altLang="en-US" sz="3000" b="1" dirty="0" smtClean="0">
                <a:solidFill>
                  <a:srgbClr val="FF9900"/>
                </a:solidFill>
                <a:latin typeface="Arial"/>
                <a:ea typeface="メイリオ"/>
              </a:rPr>
              <a:t>なかった）</a:t>
            </a:r>
            <a:br>
              <a:rPr lang="ja-JP" altLang="en-US" sz="3000" b="1" dirty="0" smtClean="0">
                <a:solidFill>
                  <a:srgbClr val="FF9900"/>
                </a:solidFill>
                <a:latin typeface="Arial"/>
                <a:ea typeface="メイリオ"/>
              </a:rPr>
            </a:b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Ｂ．</a:t>
            </a:r>
            <a:r>
              <a:rPr lang="en-US" altLang="ja-JP" sz="3000" b="1" dirty="0" smtClean="0">
                <a:solidFill>
                  <a:srgbClr val="FF9900"/>
                </a:solidFill>
                <a:latin typeface="Arial"/>
                <a:ea typeface="メイリオ"/>
              </a:rPr>
              <a:t>  84</a:t>
            </a:r>
            <a:r>
              <a:rPr lang="ja-JP" altLang="en-US" sz="3000" b="1" dirty="0" smtClean="0">
                <a:solidFill>
                  <a:srgbClr val="FF9900"/>
                </a:solidFill>
                <a:latin typeface="Arial"/>
                <a:ea typeface="メイリオ"/>
              </a:rPr>
              <a:t>日（夏休み２回分ぐらい暑い日が続いた）</a:t>
            </a:r>
            <a:br>
              <a:rPr lang="ja-JP" altLang="en-US" sz="3000" b="1" dirty="0" smtClean="0">
                <a:solidFill>
                  <a:srgbClr val="FF9900"/>
                </a:solidFill>
                <a:latin typeface="Arial"/>
                <a:ea typeface="メイリオ"/>
              </a:rPr>
            </a:b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Ｃ．</a:t>
            </a:r>
            <a:r>
              <a:rPr lang="en-US" altLang="ja-JP" sz="3000" b="1" dirty="0" smtClean="0">
                <a:solidFill>
                  <a:srgbClr val="FF9900"/>
                </a:solidFill>
                <a:latin typeface="Arial"/>
                <a:ea typeface="メイリオ"/>
              </a:rPr>
              <a:t> 107</a:t>
            </a:r>
            <a:r>
              <a:rPr lang="ja-JP" altLang="en-US" sz="3000" b="1" dirty="0" smtClean="0">
                <a:solidFill>
                  <a:srgbClr val="FF9900"/>
                </a:solidFill>
                <a:latin typeface="Arial"/>
                <a:ea typeface="メイリオ"/>
              </a:rPr>
              <a:t>日（いつもの年の２倍暑い日が続いた）</a:t>
            </a:r>
            <a:endParaRPr lang="en-US" altLang="ja-JP" sz="3000" b="1" dirty="0" smtClean="0">
              <a:solidFill>
                <a:srgbClr val="FF9900"/>
              </a:solidFill>
              <a:latin typeface="Arial"/>
              <a:ea typeface="メイリオ"/>
            </a:endParaRPr>
          </a:p>
        </p:txBody>
      </p:sp>
      <p:grpSp>
        <p:nvGrpSpPr>
          <p:cNvPr id="6" name="グループ化 5"/>
          <p:cNvGrpSpPr/>
          <p:nvPr/>
        </p:nvGrpSpPr>
        <p:grpSpPr>
          <a:xfrm>
            <a:off x="643335" y="1054143"/>
            <a:ext cx="11037303" cy="1436345"/>
            <a:chOff x="643335" y="1332667"/>
            <a:chExt cx="11037303" cy="1436345"/>
          </a:xfrm>
        </p:grpSpPr>
        <p:sp>
          <p:nvSpPr>
            <p:cNvPr id="14" name="正方形/長方形 13"/>
            <p:cNvSpPr/>
            <p:nvPr/>
          </p:nvSpPr>
          <p:spPr>
            <a:xfrm>
              <a:off x="643335" y="1384017"/>
              <a:ext cx="11037303" cy="1384995"/>
            </a:xfrm>
            <a:prstGeom prst="rect">
              <a:avLst/>
            </a:prstGeom>
          </p:spPr>
          <p:txBody>
            <a:bodyPr wrap="square">
              <a:spAutoFit/>
            </a:bodyPr>
            <a:lstStyle/>
            <a:p>
              <a:pPr>
                <a:lnSpc>
                  <a:spcPct val="150000"/>
                </a:lnSpc>
              </a:pPr>
              <a:r>
                <a:rPr lang="ja-JP" altLang="en-US" sz="2800" dirty="0" smtClean="0">
                  <a:latin typeface="BIZ UDPゴシック" panose="020B0400000000000000" pitchFamily="50" charset="-128"/>
                  <a:ea typeface="BIZ UDPゴシック" panose="020B0400000000000000" pitchFamily="50" charset="-128"/>
                </a:rPr>
                <a:t>最高気温が</a:t>
              </a:r>
              <a:r>
                <a:rPr lang="en-US" altLang="ja-JP" sz="2800" dirty="0" smtClean="0">
                  <a:latin typeface="BIZ UDPゴシック" panose="020B0400000000000000" pitchFamily="50" charset="-128"/>
                  <a:ea typeface="BIZ UDPゴシック" panose="020B0400000000000000" pitchFamily="50" charset="-128"/>
                </a:rPr>
                <a:t>30</a:t>
              </a:r>
              <a:r>
                <a:rPr lang="ja-JP" altLang="en-US" sz="2800" dirty="0" smtClean="0">
                  <a:latin typeface="BIZ UDPゴシック" panose="020B0400000000000000" pitchFamily="50" charset="-128"/>
                  <a:ea typeface="BIZ UDPゴシック" panose="020B0400000000000000" pitchFamily="50" charset="-128"/>
                </a:rPr>
                <a:t>℃以上の日を「真夏日」といい、</a:t>
              </a:r>
              <a:r>
                <a:rPr lang="en-US" altLang="ja-JP" sz="2800" dirty="0">
                  <a:latin typeface="BIZ UDPゴシック" panose="020B0400000000000000" pitchFamily="50" charset="-128"/>
                  <a:ea typeface="BIZ UDPゴシック" panose="020B0400000000000000" pitchFamily="50" charset="-128"/>
                </a:rPr>
                <a:t/>
              </a:r>
              <a:br>
                <a:rPr lang="en-US" altLang="ja-JP" sz="2800" dirty="0">
                  <a:latin typeface="BIZ UDPゴシック" panose="020B0400000000000000" pitchFamily="50" charset="-128"/>
                  <a:ea typeface="BIZ UDPゴシック" panose="020B0400000000000000" pitchFamily="50" charset="-128"/>
                </a:rPr>
              </a:br>
              <a:r>
                <a:rPr lang="ja-JP" altLang="en-US" sz="2800" dirty="0" smtClean="0">
                  <a:latin typeface="BIZ UDPゴシック" panose="020B0400000000000000" pitchFamily="50" charset="-128"/>
                  <a:ea typeface="BIZ UDPゴシック" panose="020B0400000000000000" pitchFamily="50" charset="-128"/>
                </a:rPr>
                <a:t>神奈川県では、毎年、１年間に</a:t>
              </a:r>
              <a:r>
                <a:rPr lang="en-US" altLang="ja-JP" sz="2800" dirty="0" smtClean="0">
                  <a:latin typeface="BIZ UDPゴシック" panose="020B0400000000000000" pitchFamily="50" charset="-128"/>
                  <a:ea typeface="BIZ UDPゴシック" panose="020B0400000000000000" pitchFamily="50" charset="-128"/>
                </a:rPr>
                <a:t>50</a:t>
              </a:r>
              <a:r>
                <a:rPr lang="ja-JP" altLang="en-US" sz="2800" dirty="0" smtClean="0">
                  <a:latin typeface="BIZ UDPゴシック" panose="020B0400000000000000" pitchFamily="50" charset="-128"/>
                  <a:ea typeface="BIZ UDPゴシック" panose="020B0400000000000000" pitchFamily="50" charset="-128"/>
                </a:rPr>
                <a:t>日ぐらいあります。</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837679" y="1332667"/>
              <a:ext cx="1546054" cy="307777"/>
            </a:xfrm>
            <a:prstGeom prst="rect">
              <a:avLst/>
            </a:prstGeom>
            <a:noFill/>
          </p:spPr>
          <p:txBody>
            <a:bodyPr wrap="square" rtlCol="0">
              <a:spAutoFit/>
            </a:bodyPr>
            <a:lstStyle/>
            <a:p>
              <a:r>
                <a:rPr kumimoji="1" lang="ja-JP" altLang="en-US" sz="1400" dirty="0" smtClean="0">
                  <a:latin typeface="BIZ UDPゴシック" panose="020B0400000000000000" pitchFamily="50" charset="-128"/>
                  <a:ea typeface="BIZ UDPゴシック" panose="020B0400000000000000" pitchFamily="50" charset="-128"/>
                </a:rPr>
                <a:t>さいこう</a:t>
              </a:r>
              <a:r>
                <a:rPr kumimoji="1" lang="ja-JP" altLang="en-US" sz="1400" dirty="0" err="1" smtClean="0">
                  <a:latin typeface="BIZ UDPゴシック" panose="020B0400000000000000" pitchFamily="50" charset="-128"/>
                  <a:ea typeface="BIZ UDPゴシック" panose="020B0400000000000000" pitchFamily="50" charset="-128"/>
                </a:rPr>
                <a:t>きおん</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5388959" y="1332667"/>
              <a:ext cx="1546054" cy="307777"/>
            </a:xfrm>
            <a:prstGeom prst="rect">
              <a:avLst/>
            </a:prstGeom>
            <a:noFill/>
          </p:spPr>
          <p:txBody>
            <a:bodyPr wrap="square" rtlCol="0">
              <a:spAutoFit/>
            </a:bodyPr>
            <a:lstStyle/>
            <a:p>
              <a:r>
                <a:rPr kumimoji="1" lang="ja-JP" altLang="en-US" sz="1400" dirty="0" smtClean="0">
                  <a:latin typeface="BIZ UDPゴシック" panose="020B0400000000000000" pitchFamily="50" charset="-128"/>
                  <a:ea typeface="BIZ UDPゴシック" panose="020B0400000000000000" pitchFamily="50" charset="-128"/>
                </a:rPr>
                <a:t>まなつび</a:t>
              </a:r>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29" name="図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507" y="3701639"/>
            <a:ext cx="1587495" cy="2524215"/>
          </a:xfrm>
          <a:prstGeom prst="rect">
            <a:avLst/>
          </a:prstGeom>
        </p:spPr>
      </p:pic>
    </p:spTree>
    <p:extLst>
      <p:ext uri="{BB962C8B-B14F-4D97-AF65-F5344CB8AC3E}">
        <p14:creationId xmlns:p14="http://schemas.microsoft.com/office/powerpoint/2010/main" val="1915242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a:t>
            </a:fld>
            <a:endParaRPr kumimoji="1" lang="ja-JP" altLang="en-US" dirty="0"/>
          </a:p>
        </p:txBody>
      </p:sp>
      <p:sp>
        <p:nvSpPr>
          <p:cNvPr id="3" name="タイトル 2"/>
          <p:cNvSpPr>
            <a:spLocks noGrp="1"/>
          </p:cNvSpPr>
          <p:nvPr>
            <p:ph type="ctrTitle"/>
          </p:nvPr>
        </p:nvSpPr>
        <p:spPr/>
        <p:txBody>
          <a:bodyPr/>
          <a:lstStyle/>
          <a:p>
            <a:r>
              <a:rPr kumimoji="1" lang="ja-JP" altLang="en-US" dirty="0" smtClean="0"/>
              <a:t>復習　～かながわ気候変動学習教材動画～</a:t>
            </a:r>
            <a:endParaRPr kumimoji="1" lang="ja-JP" altLang="en-US" dirty="0"/>
          </a:p>
        </p:txBody>
      </p:sp>
      <p:pic>
        <p:nvPicPr>
          <p:cNvPr id="6" name="Google Shape;92;p17" descr="主に小学生など、気候変動に関する知識や経験が十分ではない若年層を対象として、身近な気候変動影響である「夏の暑さ」をテーマに、気候変動問題に対する関心や理解を深めるための学習教材動画です。&#10;本動画は、気候変動問題を学ぶための授業の導入部分等での活用も想定して作成しました。本動画を活用した授業の実施マニュアルを、下記サイトで公開していますのでご活用ください。&#10;&#10;■授業の実施マニュアル&#10;かながわ気候変動WEB KIDS 教員の方へ（活用マニュアル）&#10;https://www.pref.kanagawa.jp/osirase/0323/climate_change/kids/teacher/index.html&#10;&#10;■かながわ気候変動WEB KIDS&#10;上記マニュアルの他、学習の参考資料等を公開しています。&#10;https://www.pref.kanagawa.jp/osirase/0323/climate_change/kids/index.html&#10;&#10;■本動画の出演者&#10;はかせ：原 良丞さん&#10;おとこのこ：野澤 慧さん&#10;おんなのこ：小岩井 ことりさん&#10;&#10;■関連動画&#10;かながわ気候変動WEB KIDS 動画教材を見て学ぼう&#10;https://www.pref.kanagawa.jp/osirase/0323/climate_change/kids /movie/ index.html&#10;&#10;かながわ気候変動WEB 映像を見る（中学生以上向け）&#10;https://www.pref.kanagawa.jp/osirase/0323/climate_change/contents2/index.html&#10;&#10;この動画に関するお問い合わせは、環境科学センターへのお問い合わせフォームをご利用ください。&#10;https://www.pref.kanagawa.jp/div/0323/index.html" title="かながわ気候変動学習教材6 これからの夏の暑さにどう挑む？">
            <a:hlinkClick r:id="rId2"/>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15381" y="1876927"/>
            <a:ext cx="7085347" cy="3929921"/>
          </a:xfrm>
          <a:prstGeom prst="rect">
            <a:avLst/>
          </a:prstGeom>
          <a:noFill/>
          <a:ln>
            <a:noFill/>
          </a:ln>
        </p:spPr>
      </p:pic>
      <p:sp>
        <p:nvSpPr>
          <p:cNvPr id="7" name="Google Shape;91;p17"/>
          <p:cNvSpPr/>
          <p:nvPr/>
        </p:nvSpPr>
        <p:spPr>
          <a:xfrm>
            <a:off x="8983158" y="1064679"/>
            <a:ext cx="2981044" cy="2097300"/>
          </a:xfrm>
          <a:prstGeom prst="wedgeEllipseCallout">
            <a:avLst>
              <a:gd name="adj1" fmla="val -49200"/>
              <a:gd name="adj2" fmla="val 50549"/>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 name="正方形/長方形 3"/>
          <p:cNvSpPr/>
          <p:nvPr/>
        </p:nvSpPr>
        <p:spPr>
          <a:xfrm>
            <a:off x="7494872" y="1494596"/>
            <a:ext cx="6096000" cy="1323439"/>
          </a:xfrm>
          <a:prstGeom prst="rect">
            <a:avLst/>
          </a:prstGeom>
        </p:spPr>
        <p:txBody>
          <a:bodyPr>
            <a:spAutoFit/>
          </a:bodyPr>
          <a:lstStyle/>
          <a:p>
            <a:pPr lvl="0" algn="ctr"/>
            <a:r>
              <a:rPr lang="ja-JP" altLang="en-US" sz="2000" dirty="0">
                <a:latin typeface="BIZ UDPゴシック" panose="020B0400000000000000" pitchFamily="50" charset="-128"/>
                <a:ea typeface="BIZ UDPゴシック" panose="020B0400000000000000" pitchFamily="50" charset="-128"/>
              </a:rPr>
              <a:t>神奈川県の</a:t>
            </a:r>
          </a:p>
          <a:p>
            <a:pPr lvl="0" algn="ctr"/>
            <a:r>
              <a:rPr lang="ja-JP" altLang="en-US" sz="2000" dirty="0">
                <a:latin typeface="BIZ UDPゴシック" panose="020B0400000000000000" pitchFamily="50" charset="-128"/>
                <a:ea typeface="BIZ UDPゴシック" panose="020B0400000000000000" pitchFamily="50" charset="-128"/>
              </a:rPr>
              <a:t>夏の暑さについて</a:t>
            </a:r>
          </a:p>
          <a:p>
            <a:pPr lvl="0" algn="ctr"/>
            <a:r>
              <a:rPr lang="ja-JP" altLang="en-US" sz="2000" dirty="0">
                <a:latin typeface="BIZ UDPゴシック" panose="020B0400000000000000" pitchFamily="50" charset="-128"/>
                <a:ea typeface="BIZ UDPゴシック" panose="020B0400000000000000" pitchFamily="50" charset="-128"/>
              </a:rPr>
              <a:t>動画で見てみよう</a:t>
            </a:r>
            <a:r>
              <a:rPr lang="ja-JP" altLang="en-US" sz="2000" dirty="0" smtClean="0">
                <a:latin typeface="BIZ UDPゴシック" panose="020B0400000000000000" pitchFamily="50" charset="-128"/>
                <a:ea typeface="BIZ UDPゴシック" panose="020B0400000000000000" pitchFamily="50" charset="-128"/>
              </a:rPr>
              <a:t>！</a:t>
            </a:r>
            <a:endParaRPr lang="en-US" altLang="ja-JP" sz="2000" dirty="0" smtClean="0">
              <a:latin typeface="BIZ UDPゴシック" panose="020B0400000000000000" pitchFamily="50" charset="-128"/>
              <a:ea typeface="BIZ UDPゴシック" panose="020B0400000000000000" pitchFamily="50" charset="-128"/>
            </a:endParaRPr>
          </a:p>
          <a:p>
            <a:pPr lvl="0" algn="ctr"/>
            <a:r>
              <a:rPr lang="ja-JP" altLang="en-US" sz="2000" dirty="0" smtClean="0">
                <a:latin typeface="BIZ UDPゴシック" panose="020B0400000000000000" pitchFamily="50" charset="-128"/>
                <a:ea typeface="BIZ UDPゴシック" panose="020B0400000000000000" pitchFamily="50" charset="-128"/>
              </a:rPr>
              <a:t>（前半約４分）</a:t>
            </a: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8186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a:t>
            </a:fld>
            <a:endParaRPr kumimoji="1" lang="ja-JP" altLang="en-US" dirty="0"/>
          </a:p>
        </p:txBody>
      </p:sp>
      <p:sp>
        <p:nvSpPr>
          <p:cNvPr id="3" name="タイトル 2"/>
          <p:cNvSpPr>
            <a:spLocks noGrp="1"/>
          </p:cNvSpPr>
          <p:nvPr>
            <p:ph type="ctrTitle"/>
          </p:nvPr>
        </p:nvSpPr>
        <p:spPr/>
        <p:txBody>
          <a:bodyPr/>
          <a:lstStyle/>
          <a:p>
            <a:r>
              <a:rPr kumimoji="1" lang="ja-JP" altLang="en-US" dirty="0" smtClean="0"/>
              <a:t>クイズ①の答え</a:t>
            </a:r>
            <a:endParaRPr kumimoji="1" lang="ja-JP" altLang="en-US" dirty="0"/>
          </a:p>
        </p:txBody>
      </p:sp>
      <p:sp>
        <p:nvSpPr>
          <p:cNvPr id="5" name="Google Shape;63;p14"/>
          <p:cNvSpPr txBox="1">
            <a:spLocks/>
          </p:cNvSpPr>
          <p:nvPr/>
        </p:nvSpPr>
        <p:spPr>
          <a:xfrm>
            <a:off x="303072" y="1266246"/>
            <a:ext cx="11204565" cy="223750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ja-JP" altLang="en-US" sz="2800" b="0" i="0" u="none" strike="noStrike" kern="0" cap="none" spc="0" normalizeH="0" baseline="0" noProof="0" dirty="0" smtClean="0">
                <a:ln>
                  <a:noFill/>
                </a:ln>
                <a:solidFill>
                  <a:srgbClr val="595959"/>
                </a:solidFill>
                <a:effectLst/>
                <a:highlight>
                  <a:srgbClr val="FFE599"/>
                </a:highlight>
                <a:uLnTx/>
                <a:uFillTx/>
                <a:latin typeface="Arial"/>
                <a:cs typeface="Arial"/>
                <a:sym typeface="Arial"/>
              </a:rPr>
              <a:t>地球は温暖化している</a:t>
            </a:r>
            <a:r>
              <a:rPr kumimoji="0" lang="ja-JP" altLang="en-US" sz="2800" b="0" i="0" u="none" strike="noStrike" kern="0" cap="none" spc="0" normalizeH="0" baseline="0" noProof="0" dirty="0" smtClean="0">
                <a:ln>
                  <a:noFill/>
                </a:ln>
                <a:solidFill>
                  <a:srgbClr val="595959"/>
                </a:solidFill>
                <a:effectLst/>
                <a:uLnTx/>
                <a:uFillTx/>
                <a:latin typeface="Arial"/>
                <a:cs typeface="Arial"/>
                <a:sym typeface="Arial"/>
              </a:rPr>
              <a:t>と言われています。</a:t>
            </a:r>
            <a:br>
              <a:rPr kumimoji="0" lang="ja-JP" altLang="en-US" sz="2800" b="0" i="0" u="none" strike="noStrike" kern="0" cap="none" spc="0" normalizeH="0" baseline="0" noProof="0" dirty="0" smtClean="0">
                <a:ln>
                  <a:noFill/>
                </a:ln>
                <a:solidFill>
                  <a:srgbClr val="595959"/>
                </a:solidFill>
                <a:effectLst/>
                <a:uLnTx/>
                <a:uFillTx/>
                <a:latin typeface="Arial"/>
                <a:cs typeface="Arial"/>
                <a:sym typeface="Arial"/>
              </a:rPr>
            </a:br>
            <a:r>
              <a:rPr kumimoji="0" lang="en-US" altLang="ja-JP" sz="4400" b="0" i="0" u="none" strike="noStrike" kern="0" cap="none" spc="0" normalizeH="0" baseline="0" noProof="0" dirty="0" smtClean="0">
                <a:ln>
                  <a:noFill/>
                </a:ln>
                <a:solidFill>
                  <a:srgbClr val="595959"/>
                </a:solidFill>
                <a:effectLst/>
                <a:uLnTx/>
                <a:uFillTx/>
                <a:latin typeface="Arial"/>
                <a:cs typeface="Arial"/>
                <a:sym typeface="Arial"/>
              </a:rPr>
              <a:t>100</a:t>
            </a:r>
            <a:r>
              <a:rPr kumimoji="0" lang="ja-JP" altLang="en-US" sz="4400" b="0" i="0" u="none" strike="noStrike" kern="0" cap="none" spc="0" normalizeH="0" baseline="0" noProof="0" dirty="0" smtClean="0">
                <a:ln>
                  <a:noFill/>
                </a:ln>
                <a:solidFill>
                  <a:srgbClr val="595959"/>
                </a:solidFill>
                <a:effectLst/>
                <a:uLnTx/>
                <a:uFillTx/>
                <a:latin typeface="Arial"/>
                <a:cs typeface="Arial"/>
                <a:sym typeface="Arial"/>
              </a:rPr>
              <a:t>年前の神奈川県の年平均気温は</a:t>
            </a:r>
            <a:r>
              <a:rPr kumimoji="0" lang="en-US" altLang="ja-JP" sz="4400" b="0" i="0" u="none" strike="noStrike" kern="0" cap="none" spc="0" normalizeH="0" baseline="0" noProof="0" dirty="0" smtClean="0">
                <a:ln>
                  <a:noFill/>
                </a:ln>
                <a:solidFill>
                  <a:srgbClr val="595959"/>
                </a:solidFill>
                <a:effectLst/>
                <a:uLnTx/>
                <a:uFillTx/>
                <a:latin typeface="Arial"/>
                <a:cs typeface="Arial"/>
                <a:sym typeface="Arial"/>
              </a:rPr>
              <a:t/>
            </a:r>
            <a:br>
              <a:rPr kumimoji="0" lang="en-US" altLang="ja-JP" sz="4400" b="0" i="0" u="none" strike="noStrike" kern="0" cap="none" spc="0" normalizeH="0" baseline="0" noProof="0" dirty="0" smtClean="0">
                <a:ln>
                  <a:noFill/>
                </a:ln>
                <a:solidFill>
                  <a:srgbClr val="595959"/>
                </a:solidFill>
                <a:effectLst/>
                <a:uLnTx/>
                <a:uFillTx/>
                <a:latin typeface="Arial"/>
                <a:cs typeface="Arial"/>
                <a:sym typeface="Arial"/>
              </a:rPr>
            </a:br>
            <a:r>
              <a:rPr kumimoji="0" lang="ja-JP" altLang="en-US" sz="4400" b="0" i="0" u="none" strike="noStrike" kern="0" cap="none" spc="0" normalizeH="0" baseline="0" noProof="0" dirty="0" smtClean="0">
                <a:ln>
                  <a:noFill/>
                </a:ln>
                <a:solidFill>
                  <a:srgbClr val="595959"/>
                </a:solidFill>
                <a:effectLst/>
                <a:uLnTx/>
                <a:uFillTx/>
                <a:latin typeface="Arial"/>
                <a:cs typeface="Arial"/>
                <a:sym typeface="Arial"/>
              </a:rPr>
              <a:t>　　　　　　　今とくらべてどうだった？</a:t>
            </a:r>
          </a:p>
        </p:txBody>
      </p:sp>
      <p:sp>
        <p:nvSpPr>
          <p:cNvPr id="10" name="正方形/長方形 9"/>
          <p:cNvSpPr/>
          <p:nvPr/>
        </p:nvSpPr>
        <p:spPr>
          <a:xfrm>
            <a:off x="3575864" y="3773764"/>
            <a:ext cx="6859608" cy="2308324"/>
          </a:xfrm>
          <a:prstGeom prst="rect">
            <a:avLst/>
          </a:prstGeom>
        </p:spPr>
        <p:txBody>
          <a:bodyPr wrap="square">
            <a:spAutoFit/>
          </a:bodyPr>
          <a:lstStyle/>
          <a:p>
            <a:pPr lvl="0">
              <a:lnSpc>
                <a:spcPct val="150000"/>
              </a:lnSpc>
              <a:spcBef>
                <a:spcPts val="1200"/>
              </a:spcBef>
              <a:spcAft>
                <a:spcPts val="1200"/>
              </a:spcAft>
              <a:buClr>
                <a:prstClr val="black"/>
              </a:buClr>
              <a:buSzPts val="1100"/>
            </a:pP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Ａ．</a:t>
            </a:r>
            <a:r>
              <a:rPr kumimoji="0" lang="ja-JP" altLang="en-US" sz="3200" b="1" kern="0" dirty="0" smtClean="0">
                <a:solidFill>
                  <a:srgbClr val="FF9900"/>
                </a:solidFill>
                <a:latin typeface="Arial"/>
                <a:cs typeface="Arial"/>
                <a:sym typeface="Arial"/>
              </a:rPr>
              <a:t>実は</a:t>
            </a:r>
            <a:r>
              <a:rPr kumimoji="0" lang="ja-JP" altLang="en-US" sz="3200" b="1" kern="0" dirty="0">
                <a:solidFill>
                  <a:srgbClr val="FF9900"/>
                </a:solidFill>
                <a:latin typeface="Arial"/>
                <a:cs typeface="Arial"/>
                <a:sym typeface="Arial"/>
              </a:rPr>
              <a:t>同じだった</a:t>
            </a:r>
            <a:r>
              <a:rPr lang="ja-JP" altLang="en-US" sz="3000" b="1" dirty="0" smtClean="0">
                <a:solidFill>
                  <a:srgbClr val="FF9900"/>
                </a:solidFill>
                <a:latin typeface="Arial"/>
                <a:ea typeface="メイリオ"/>
              </a:rPr>
              <a:t/>
            </a:r>
            <a:br>
              <a:rPr lang="ja-JP" altLang="en-US" sz="3000" b="1" dirty="0" smtClean="0">
                <a:solidFill>
                  <a:srgbClr val="FF9900"/>
                </a:solidFill>
                <a:latin typeface="Arial"/>
                <a:ea typeface="メイリオ"/>
              </a:rPr>
            </a:b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Ｂ．</a:t>
            </a:r>
            <a:r>
              <a:rPr kumimoji="0" lang="ja-JP" altLang="en-US" sz="3200" b="1" kern="0" dirty="0" smtClean="0">
                <a:solidFill>
                  <a:srgbClr val="FF9900"/>
                </a:solidFill>
                <a:latin typeface="Arial"/>
                <a:cs typeface="Arial"/>
                <a:sym typeface="Arial"/>
              </a:rPr>
              <a:t>約 ２</a:t>
            </a:r>
            <a:r>
              <a:rPr kumimoji="0" lang="en-US" altLang="ja-JP" sz="3200" b="1" kern="0" dirty="0" smtClean="0">
                <a:solidFill>
                  <a:srgbClr val="FF9900"/>
                </a:solidFill>
                <a:latin typeface="Arial"/>
                <a:cs typeface="Arial"/>
                <a:sym typeface="Arial"/>
              </a:rPr>
              <a:t>℃</a:t>
            </a:r>
            <a:r>
              <a:rPr kumimoji="0" lang="ja-JP" altLang="en-US" sz="3200" b="1" kern="0" dirty="0" smtClean="0">
                <a:solidFill>
                  <a:srgbClr val="FF9900"/>
                </a:solidFill>
                <a:latin typeface="Arial"/>
                <a:cs typeface="Arial"/>
                <a:sym typeface="Arial"/>
              </a:rPr>
              <a:t>ぐらい 低かった</a:t>
            </a:r>
            <a:r>
              <a:rPr kumimoji="0" lang="ja-JP" altLang="en-US" sz="3200" b="1" kern="0" dirty="0">
                <a:solidFill>
                  <a:srgbClr val="FF9900"/>
                </a:solidFill>
                <a:latin typeface="Arial"/>
                <a:cs typeface="Arial"/>
                <a:sym typeface="Arial"/>
              </a:rPr>
              <a:t/>
            </a:r>
            <a:br>
              <a:rPr kumimoji="0" lang="ja-JP" altLang="en-US" sz="3200" b="1" kern="0" dirty="0">
                <a:solidFill>
                  <a:srgbClr val="FF9900"/>
                </a:solidFill>
                <a:latin typeface="Arial"/>
                <a:cs typeface="Arial"/>
                <a:sym typeface="Arial"/>
              </a:rPr>
            </a:b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Ｃ．</a:t>
            </a:r>
            <a:r>
              <a:rPr kumimoji="0" lang="ja-JP" altLang="en-US" sz="3200" b="1" kern="0" dirty="0" smtClean="0">
                <a:solidFill>
                  <a:srgbClr val="FF9900"/>
                </a:solidFill>
                <a:latin typeface="Arial"/>
                <a:cs typeface="Arial"/>
                <a:sym typeface="Arial"/>
              </a:rPr>
              <a:t>約 ５</a:t>
            </a:r>
            <a:r>
              <a:rPr kumimoji="0" lang="en-US" altLang="ja-JP" sz="3200" b="1" kern="0" dirty="0" smtClean="0">
                <a:solidFill>
                  <a:srgbClr val="FF9900"/>
                </a:solidFill>
                <a:latin typeface="Arial"/>
                <a:cs typeface="Arial"/>
                <a:sym typeface="Arial"/>
              </a:rPr>
              <a:t>℃</a:t>
            </a:r>
            <a:r>
              <a:rPr kumimoji="0" lang="ja-JP" altLang="en-US" sz="3200" b="1" kern="0" dirty="0" smtClean="0">
                <a:solidFill>
                  <a:srgbClr val="FF9900"/>
                </a:solidFill>
                <a:latin typeface="Arial"/>
                <a:cs typeface="Arial"/>
                <a:sym typeface="Arial"/>
              </a:rPr>
              <a:t>ぐらい 低かった</a:t>
            </a:r>
            <a:endParaRPr lang="en-US" altLang="ja-JP" sz="3000" b="1" dirty="0" smtClean="0">
              <a:solidFill>
                <a:srgbClr val="FF9900"/>
              </a:solidFill>
              <a:latin typeface="Arial"/>
              <a:ea typeface="メイリオ"/>
            </a:endParaRPr>
          </a:p>
        </p:txBody>
      </p:sp>
      <p:sp>
        <p:nvSpPr>
          <p:cNvPr id="4" name="角丸四角形 3"/>
          <p:cNvSpPr/>
          <p:nvPr/>
        </p:nvSpPr>
        <p:spPr>
          <a:xfrm>
            <a:off x="3840480" y="4600876"/>
            <a:ext cx="5486400" cy="7122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926" y="3629580"/>
            <a:ext cx="1655962" cy="2535538"/>
          </a:xfrm>
          <a:prstGeom prst="rect">
            <a:avLst/>
          </a:prstGeom>
        </p:spPr>
      </p:pic>
    </p:spTree>
    <p:extLst>
      <p:ext uri="{BB962C8B-B14F-4D97-AF65-F5344CB8AC3E}">
        <p14:creationId xmlns:p14="http://schemas.microsoft.com/office/powerpoint/2010/main" val="30805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a:t>
            </a:fld>
            <a:endParaRPr kumimoji="1" lang="ja-JP" altLang="en-US" dirty="0"/>
          </a:p>
        </p:txBody>
      </p:sp>
      <p:sp>
        <p:nvSpPr>
          <p:cNvPr id="3" name="タイトル 2"/>
          <p:cNvSpPr>
            <a:spLocks noGrp="1"/>
          </p:cNvSpPr>
          <p:nvPr>
            <p:ph type="ctrTitle"/>
          </p:nvPr>
        </p:nvSpPr>
        <p:spPr/>
        <p:txBody>
          <a:bodyPr/>
          <a:lstStyle/>
          <a:p>
            <a:pPr>
              <a:tabLst>
                <a:tab pos="982663" algn="l"/>
              </a:tabLst>
            </a:pPr>
            <a:r>
              <a:rPr kumimoji="1" lang="ja-JP" altLang="en-US" dirty="0" smtClean="0"/>
              <a:t>クイズ②の答え</a:t>
            </a:r>
            <a:endParaRPr kumimoji="1" lang="ja-JP" altLang="en-US" dirty="0"/>
          </a:p>
        </p:txBody>
      </p:sp>
      <p:grpSp>
        <p:nvGrpSpPr>
          <p:cNvPr id="7" name="グループ化 6"/>
          <p:cNvGrpSpPr/>
          <p:nvPr/>
        </p:nvGrpSpPr>
        <p:grpSpPr>
          <a:xfrm>
            <a:off x="317334" y="2481466"/>
            <a:ext cx="11037303" cy="1754326"/>
            <a:chOff x="317334" y="2392566"/>
            <a:chExt cx="11037303" cy="1754326"/>
          </a:xfrm>
        </p:grpSpPr>
        <p:sp>
          <p:nvSpPr>
            <p:cNvPr id="13" name="正方形/長方形 12"/>
            <p:cNvSpPr/>
            <p:nvPr/>
          </p:nvSpPr>
          <p:spPr>
            <a:xfrm>
              <a:off x="317334" y="2392566"/>
              <a:ext cx="11037303" cy="1754326"/>
            </a:xfrm>
            <a:prstGeom prst="rect">
              <a:avLst/>
            </a:prstGeom>
          </p:spPr>
          <p:txBody>
            <a:bodyPr wrap="square">
              <a:spAutoFit/>
            </a:bodyPr>
            <a:lstStyle/>
            <a:p>
              <a:pPr>
                <a:lnSpc>
                  <a:spcPct val="150000"/>
                </a:lnSpc>
              </a:pPr>
              <a:r>
                <a:rPr lang="ja-JP" altLang="en-US" sz="3600" dirty="0" smtClean="0">
                  <a:latin typeface="BIZ UDPゴシック" panose="020B0400000000000000" pitchFamily="50" charset="-128"/>
                  <a:ea typeface="BIZ UDPゴシック" panose="020B0400000000000000" pitchFamily="50" charset="-128"/>
                </a:rPr>
                <a:t>　とても暑かった</a:t>
              </a:r>
              <a:r>
                <a:rPr lang="en-US" altLang="ja-JP" sz="3600" dirty="0" smtClean="0">
                  <a:latin typeface="BIZ UDPゴシック" panose="020B0400000000000000" pitchFamily="50" charset="-128"/>
                  <a:ea typeface="BIZ UDPゴシック" panose="020B0400000000000000" pitchFamily="50" charset="-128"/>
                </a:rPr>
                <a:t>2023</a:t>
              </a:r>
              <a:r>
                <a:rPr lang="ja-JP" altLang="en-US" sz="3600" dirty="0" smtClean="0">
                  <a:latin typeface="BIZ UDPゴシック" panose="020B0400000000000000" pitchFamily="50" charset="-128"/>
                  <a:ea typeface="BIZ UDPゴシック" panose="020B0400000000000000" pitchFamily="50" charset="-128"/>
                </a:rPr>
                <a:t>年には、</a:t>
              </a:r>
              <a:r>
                <a:rPr lang="en-US" altLang="ja-JP" sz="3600" dirty="0">
                  <a:latin typeface="BIZ UDPゴシック" panose="020B0400000000000000" pitchFamily="50" charset="-128"/>
                  <a:ea typeface="BIZ UDPゴシック" panose="020B0400000000000000" pitchFamily="50" charset="-128"/>
                </a:rPr>
                <a:t/>
              </a:r>
              <a:br>
                <a:rPr lang="en-US" altLang="ja-JP" sz="3600" dirty="0">
                  <a:latin typeface="BIZ UDPゴシック" panose="020B0400000000000000" pitchFamily="50" charset="-128"/>
                  <a:ea typeface="BIZ UDPゴシック" panose="020B0400000000000000" pitchFamily="50" charset="-128"/>
                </a:rPr>
              </a:br>
              <a:r>
                <a:rPr lang="ja-JP" altLang="en-US" sz="3600" dirty="0" smtClean="0">
                  <a:latin typeface="BIZ UDPゴシック" panose="020B0400000000000000" pitchFamily="50" charset="-128"/>
                  <a:ea typeface="BIZ UDPゴシック" panose="020B0400000000000000" pitchFamily="50" charset="-128"/>
                </a:rPr>
                <a:t>　　　　　　なん日ぐらい「真夏日」があったでしょう？</a:t>
              </a:r>
              <a:endParaRPr lang="en-US" altLang="ja-JP" sz="3600" dirty="0">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5388959" y="3194378"/>
              <a:ext cx="1546054" cy="307777"/>
            </a:xfrm>
            <a:prstGeom prst="rect">
              <a:avLst/>
            </a:prstGeom>
            <a:noFill/>
          </p:spPr>
          <p:txBody>
            <a:bodyPr wrap="square" rtlCol="0">
              <a:spAutoFit/>
            </a:bodyPr>
            <a:lstStyle/>
            <a:p>
              <a:r>
                <a:rPr kumimoji="1" lang="ja-JP" altLang="en-US" sz="1400" dirty="0" smtClean="0">
                  <a:latin typeface="BIZ UDPゴシック" panose="020B0400000000000000" pitchFamily="50" charset="-128"/>
                  <a:ea typeface="BIZ UDPゴシック" panose="020B0400000000000000" pitchFamily="50" charset="-128"/>
                </a:rPr>
                <a:t>まなつび</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8" name="正方形/長方形 7"/>
          <p:cNvSpPr/>
          <p:nvPr/>
        </p:nvSpPr>
        <p:spPr>
          <a:xfrm>
            <a:off x="2908300" y="4150828"/>
            <a:ext cx="9474200" cy="2169825"/>
          </a:xfrm>
          <a:prstGeom prst="rect">
            <a:avLst/>
          </a:prstGeom>
        </p:spPr>
        <p:txBody>
          <a:bodyPr wrap="square">
            <a:spAutoFit/>
          </a:bodyPr>
          <a:lstStyle/>
          <a:p>
            <a:pPr lvl="0">
              <a:lnSpc>
                <a:spcPct val="150000"/>
              </a:lnSpc>
              <a:spcBef>
                <a:spcPts val="1200"/>
              </a:spcBef>
              <a:spcAft>
                <a:spcPts val="1200"/>
              </a:spcAft>
              <a:buClr>
                <a:prstClr val="black"/>
              </a:buClr>
              <a:buSzPts val="1100"/>
            </a:pP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Ａ</a:t>
            </a:r>
            <a:r>
              <a:rPr lang="en-US" altLang="ja-JP" sz="3000" b="1" dirty="0" smtClean="0">
                <a:solidFill>
                  <a:srgbClr val="FF9900"/>
                </a:solidFill>
                <a:latin typeface="Arial"/>
                <a:ea typeface="メイリオ"/>
              </a:rPr>
              <a:t>.   </a:t>
            </a:r>
            <a:r>
              <a:rPr lang="ja-JP" altLang="en-US" sz="3000" b="1" dirty="0" smtClean="0">
                <a:solidFill>
                  <a:srgbClr val="FF9900"/>
                </a:solidFill>
                <a:latin typeface="Arial"/>
                <a:ea typeface="メイリオ"/>
              </a:rPr>
              <a:t> </a:t>
            </a:r>
            <a:r>
              <a:rPr lang="en-US" altLang="ja-JP" sz="3000" b="1" dirty="0" smtClean="0">
                <a:solidFill>
                  <a:srgbClr val="FF9900"/>
                </a:solidFill>
                <a:latin typeface="Arial"/>
                <a:ea typeface="メイリオ"/>
              </a:rPr>
              <a:t>51</a:t>
            </a:r>
            <a:r>
              <a:rPr lang="ja-JP" altLang="en-US" sz="3000" b="1" dirty="0" smtClean="0">
                <a:solidFill>
                  <a:srgbClr val="FF9900"/>
                </a:solidFill>
                <a:latin typeface="Arial"/>
                <a:ea typeface="メイリオ"/>
              </a:rPr>
              <a:t>日（</a:t>
            </a:r>
            <a:r>
              <a:rPr lang="ja-JP" altLang="en-US" sz="3000" b="1" dirty="0">
                <a:solidFill>
                  <a:srgbClr val="FF9900"/>
                </a:solidFill>
                <a:latin typeface="Arial"/>
                <a:ea typeface="メイリオ"/>
              </a:rPr>
              <a:t>じつはたいして暑く</a:t>
            </a:r>
            <a:r>
              <a:rPr lang="ja-JP" altLang="en-US" sz="3000" b="1" dirty="0" smtClean="0">
                <a:solidFill>
                  <a:srgbClr val="FF9900"/>
                </a:solidFill>
                <a:latin typeface="Arial"/>
                <a:ea typeface="メイリオ"/>
              </a:rPr>
              <a:t>なかった）</a:t>
            </a:r>
            <a:br>
              <a:rPr lang="ja-JP" altLang="en-US" sz="3000" b="1" dirty="0" smtClean="0">
                <a:solidFill>
                  <a:srgbClr val="FF9900"/>
                </a:solidFill>
                <a:latin typeface="Arial"/>
                <a:ea typeface="メイリオ"/>
              </a:rPr>
            </a:b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Ｂ．</a:t>
            </a:r>
            <a:r>
              <a:rPr lang="en-US" altLang="ja-JP" sz="3000" b="1" dirty="0" smtClean="0">
                <a:solidFill>
                  <a:srgbClr val="FF9900"/>
                </a:solidFill>
                <a:latin typeface="Arial"/>
                <a:ea typeface="メイリオ"/>
              </a:rPr>
              <a:t>  84</a:t>
            </a:r>
            <a:r>
              <a:rPr lang="ja-JP" altLang="en-US" sz="3000" b="1" dirty="0" smtClean="0">
                <a:solidFill>
                  <a:srgbClr val="FF9900"/>
                </a:solidFill>
                <a:latin typeface="Arial"/>
                <a:ea typeface="メイリオ"/>
              </a:rPr>
              <a:t>日（夏休み２回分ぐらい暑い日が続いた）</a:t>
            </a:r>
            <a:br>
              <a:rPr lang="ja-JP" altLang="en-US" sz="3000" b="1" dirty="0" smtClean="0">
                <a:solidFill>
                  <a:srgbClr val="FF9900"/>
                </a:solidFill>
                <a:latin typeface="Arial"/>
                <a:ea typeface="メイリオ"/>
              </a:rPr>
            </a:br>
            <a:r>
              <a:rPr lang="ja-JP" altLang="en-US" sz="3000" b="1" dirty="0">
                <a:solidFill>
                  <a:srgbClr val="FF9900"/>
                </a:solidFill>
                <a:latin typeface="Arial"/>
                <a:ea typeface="メイリオ"/>
              </a:rPr>
              <a:t>　</a:t>
            </a:r>
            <a:r>
              <a:rPr lang="ja-JP" altLang="en-US" sz="3000" b="1" dirty="0" smtClean="0">
                <a:solidFill>
                  <a:srgbClr val="FF9900"/>
                </a:solidFill>
                <a:latin typeface="Arial"/>
                <a:ea typeface="メイリオ"/>
              </a:rPr>
              <a:t>Ｃ．</a:t>
            </a:r>
            <a:r>
              <a:rPr lang="en-US" altLang="ja-JP" sz="3000" b="1" dirty="0" smtClean="0">
                <a:solidFill>
                  <a:srgbClr val="FF9900"/>
                </a:solidFill>
                <a:latin typeface="Arial"/>
                <a:ea typeface="メイリオ"/>
              </a:rPr>
              <a:t> 107</a:t>
            </a:r>
            <a:r>
              <a:rPr lang="ja-JP" altLang="en-US" sz="3000" b="1" dirty="0" smtClean="0">
                <a:solidFill>
                  <a:srgbClr val="FF9900"/>
                </a:solidFill>
                <a:latin typeface="Arial"/>
                <a:ea typeface="メイリオ"/>
              </a:rPr>
              <a:t>日（いつもの年の２倍暑い日が続いた）</a:t>
            </a:r>
            <a:endParaRPr lang="en-US" altLang="ja-JP" sz="3000" b="1" dirty="0" smtClean="0">
              <a:solidFill>
                <a:srgbClr val="FF9900"/>
              </a:solidFill>
              <a:latin typeface="Arial"/>
              <a:ea typeface="メイリオ"/>
            </a:endParaRPr>
          </a:p>
        </p:txBody>
      </p:sp>
      <p:grpSp>
        <p:nvGrpSpPr>
          <p:cNvPr id="6" name="グループ化 5"/>
          <p:cNvGrpSpPr/>
          <p:nvPr/>
        </p:nvGrpSpPr>
        <p:grpSpPr>
          <a:xfrm>
            <a:off x="643335" y="1054143"/>
            <a:ext cx="11037303" cy="1436345"/>
            <a:chOff x="643335" y="1332667"/>
            <a:chExt cx="11037303" cy="1436345"/>
          </a:xfrm>
        </p:grpSpPr>
        <p:sp>
          <p:nvSpPr>
            <p:cNvPr id="14" name="正方形/長方形 13"/>
            <p:cNvSpPr/>
            <p:nvPr/>
          </p:nvSpPr>
          <p:spPr>
            <a:xfrm>
              <a:off x="643335" y="1384017"/>
              <a:ext cx="11037303" cy="1384995"/>
            </a:xfrm>
            <a:prstGeom prst="rect">
              <a:avLst/>
            </a:prstGeom>
          </p:spPr>
          <p:txBody>
            <a:bodyPr wrap="square">
              <a:spAutoFit/>
            </a:bodyPr>
            <a:lstStyle/>
            <a:p>
              <a:pPr>
                <a:lnSpc>
                  <a:spcPct val="150000"/>
                </a:lnSpc>
              </a:pPr>
              <a:r>
                <a:rPr lang="ja-JP" altLang="en-US" sz="2800" dirty="0" smtClean="0">
                  <a:latin typeface="BIZ UDPゴシック" panose="020B0400000000000000" pitchFamily="50" charset="-128"/>
                  <a:ea typeface="BIZ UDPゴシック" panose="020B0400000000000000" pitchFamily="50" charset="-128"/>
                </a:rPr>
                <a:t>最高気温が</a:t>
              </a:r>
              <a:r>
                <a:rPr lang="en-US" altLang="ja-JP" sz="2800" dirty="0" smtClean="0">
                  <a:latin typeface="BIZ UDPゴシック" panose="020B0400000000000000" pitchFamily="50" charset="-128"/>
                  <a:ea typeface="BIZ UDPゴシック" panose="020B0400000000000000" pitchFamily="50" charset="-128"/>
                </a:rPr>
                <a:t>30</a:t>
              </a:r>
              <a:r>
                <a:rPr lang="ja-JP" altLang="en-US" sz="2800" dirty="0" smtClean="0">
                  <a:latin typeface="BIZ UDPゴシック" panose="020B0400000000000000" pitchFamily="50" charset="-128"/>
                  <a:ea typeface="BIZ UDPゴシック" panose="020B0400000000000000" pitchFamily="50" charset="-128"/>
                </a:rPr>
                <a:t>℃以上の日を「真夏日」といい、</a:t>
              </a:r>
              <a:r>
                <a:rPr lang="en-US" altLang="ja-JP" sz="2800" dirty="0">
                  <a:latin typeface="BIZ UDPゴシック" panose="020B0400000000000000" pitchFamily="50" charset="-128"/>
                  <a:ea typeface="BIZ UDPゴシック" panose="020B0400000000000000" pitchFamily="50" charset="-128"/>
                </a:rPr>
                <a:t/>
              </a:r>
              <a:br>
                <a:rPr lang="en-US" altLang="ja-JP" sz="2800" dirty="0">
                  <a:latin typeface="BIZ UDPゴシック" panose="020B0400000000000000" pitchFamily="50" charset="-128"/>
                  <a:ea typeface="BIZ UDPゴシック" panose="020B0400000000000000" pitchFamily="50" charset="-128"/>
                </a:rPr>
              </a:br>
              <a:r>
                <a:rPr lang="ja-JP" altLang="en-US" sz="2800" dirty="0" smtClean="0">
                  <a:latin typeface="BIZ UDPゴシック" panose="020B0400000000000000" pitchFamily="50" charset="-128"/>
                  <a:ea typeface="BIZ UDPゴシック" panose="020B0400000000000000" pitchFamily="50" charset="-128"/>
                </a:rPr>
                <a:t>神奈川県では、毎年、１年間に</a:t>
              </a:r>
              <a:r>
                <a:rPr lang="en-US" altLang="ja-JP" sz="2800" dirty="0" smtClean="0">
                  <a:latin typeface="BIZ UDPゴシック" panose="020B0400000000000000" pitchFamily="50" charset="-128"/>
                  <a:ea typeface="BIZ UDPゴシック" panose="020B0400000000000000" pitchFamily="50" charset="-128"/>
                </a:rPr>
                <a:t>50</a:t>
              </a:r>
              <a:r>
                <a:rPr lang="ja-JP" altLang="en-US" sz="2800" dirty="0" smtClean="0">
                  <a:latin typeface="BIZ UDPゴシック" panose="020B0400000000000000" pitchFamily="50" charset="-128"/>
                  <a:ea typeface="BIZ UDPゴシック" panose="020B0400000000000000" pitchFamily="50" charset="-128"/>
                </a:rPr>
                <a:t>日ぐらいあります。</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837679" y="1332667"/>
              <a:ext cx="1546054" cy="307777"/>
            </a:xfrm>
            <a:prstGeom prst="rect">
              <a:avLst/>
            </a:prstGeom>
            <a:noFill/>
          </p:spPr>
          <p:txBody>
            <a:bodyPr wrap="square" rtlCol="0">
              <a:spAutoFit/>
            </a:bodyPr>
            <a:lstStyle/>
            <a:p>
              <a:r>
                <a:rPr kumimoji="1" lang="ja-JP" altLang="en-US" sz="1400" dirty="0" smtClean="0">
                  <a:latin typeface="BIZ UDPゴシック" panose="020B0400000000000000" pitchFamily="50" charset="-128"/>
                  <a:ea typeface="BIZ UDPゴシック" panose="020B0400000000000000" pitchFamily="50" charset="-128"/>
                </a:rPr>
                <a:t>さいこう</a:t>
              </a:r>
              <a:r>
                <a:rPr kumimoji="1" lang="ja-JP" altLang="en-US" sz="1400" dirty="0" err="1" smtClean="0">
                  <a:latin typeface="BIZ UDPゴシック" panose="020B0400000000000000" pitchFamily="50" charset="-128"/>
                  <a:ea typeface="BIZ UDPゴシック" panose="020B0400000000000000" pitchFamily="50" charset="-128"/>
                </a:rPr>
                <a:t>きおん</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5388959" y="1332667"/>
              <a:ext cx="1546054" cy="307777"/>
            </a:xfrm>
            <a:prstGeom prst="rect">
              <a:avLst/>
            </a:prstGeom>
            <a:noFill/>
          </p:spPr>
          <p:txBody>
            <a:bodyPr wrap="square" rtlCol="0">
              <a:spAutoFit/>
            </a:bodyPr>
            <a:lstStyle/>
            <a:p>
              <a:r>
                <a:rPr kumimoji="1" lang="ja-JP" altLang="en-US" sz="1400" dirty="0" smtClean="0">
                  <a:latin typeface="BIZ UDPゴシック" panose="020B0400000000000000" pitchFamily="50" charset="-128"/>
                  <a:ea typeface="BIZ UDPゴシック" panose="020B0400000000000000" pitchFamily="50" charset="-128"/>
                </a:rPr>
                <a:t>まなつび</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21" name="角丸四角形 20"/>
          <p:cNvSpPr/>
          <p:nvPr/>
        </p:nvSpPr>
        <p:spPr>
          <a:xfrm>
            <a:off x="3272589" y="4880007"/>
            <a:ext cx="8726740" cy="7118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812" y="3738808"/>
            <a:ext cx="1584625" cy="2426310"/>
          </a:xfrm>
          <a:prstGeom prst="rect">
            <a:avLst/>
          </a:prstGeom>
        </p:spPr>
      </p:pic>
    </p:spTree>
    <p:extLst>
      <p:ext uri="{BB962C8B-B14F-4D97-AF65-F5344CB8AC3E}">
        <p14:creationId xmlns:p14="http://schemas.microsoft.com/office/powerpoint/2010/main" val="25866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latin typeface="BIZ UDPゴシック" panose="020B0400000000000000" pitchFamily="50" charset="-128"/>
                <a:ea typeface="BIZ UDPゴシック" panose="020B0400000000000000" pitchFamily="50" charset="-128"/>
              </a:rPr>
              <a:t>7</a:t>
            </a:fld>
            <a:endParaRPr kumimoji="1" lang="ja-JP" altLang="en-US" dirty="0">
              <a:latin typeface="BIZ UDPゴシック" panose="020B0400000000000000" pitchFamily="50" charset="-128"/>
              <a:ea typeface="BIZ UDPゴシック" panose="020B0400000000000000" pitchFamily="50" charset="-128"/>
            </a:endParaRPr>
          </a:p>
        </p:txBody>
      </p:sp>
      <p:sp>
        <p:nvSpPr>
          <p:cNvPr id="3" name="タイトル 2"/>
          <p:cNvSpPr>
            <a:spLocks noGrp="1"/>
          </p:cNvSpPr>
          <p:nvPr>
            <p:ph type="ctrTitle"/>
          </p:nvPr>
        </p:nvSpPr>
        <p:spPr/>
        <p:txBody>
          <a:bodyPr/>
          <a:lstStyle/>
          <a:p>
            <a:r>
              <a:rPr kumimoji="1" lang="ja-JP" altLang="en-US" dirty="0" smtClean="0">
                <a:latin typeface="BIZ UDPゴシック" panose="020B0400000000000000" pitchFamily="50" charset="-128"/>
                <a:ea typeface="BIZ UDPゴシック" panose="020B0400000000000000" pitchFamily="50" charset="-128"/>
              </a:rPr>
              <a:t>熱中症を引き起こす条件</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角丸四角形 3">
            <a:extLst>
              <a:ext uri="{FF2B5EF4-FFF2-40B4-BE49-F238E27FC236}">
                <a16:creationId xmlns:a16="http://schemas.microsoft.com/office/drawing/2014/main" id="{2D987724-F7C4-44C1-8305-A74685E5E853}"/>
              </a:ext>
            </a:extLst>
          </p:cNvPr>
          <p:cNvSpPr/>
          <p:nvPr/>
        </p:nvSpPr>
        <p:spPr>
          <a:xfrm>
            <a:off x="5893623" y="1580552"/>
            <a:ext cx="6205333" cy="4968456"/>
          </a:xfrm>
          <a:prstGeom prst="roundRect">
            <a:avLst>
              <a:gd name="adj" fmla="val 2910"/>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ja-JP" altLang="en-US" dirty="0">
              <a:latin typeface="BIZ UDPゴシック" panose="020B0400000000000000" pitchFamily="50" charset="-128"/>
              <a:ea typeface="BIZ UDPゴシック" panose="020B0400000000000000" pitchFamily="50" charset="-128"/>
            </a:endParaRPr>
          </a:p>
        </p:txBody>
      </p:sp>
      <p:sp>
        <p:nvSpPr>
          <p:cNvPr id="5" name="角丸四角形 3">
            <a:extLst>
              <a:ext uri="{FF2B5EF4-FFF2-40B4-BE49-F238E27FC236}">
                <a16:creationId xmlns:a16="http://schemas.microsoft.com/office/drawing/2014/main" id="{2D987724-F7C4-44C1-8305-A74685E5E853}"/>
              </a:ext>
            </a:extLst>
          </p:cNvPr>
          <p:cNvSpPr/>
          <p:nvPr/>
        </p:nvSpPr>
        <p:spPr>
          <a:xfrm>
            <a:off x="85368" y="4353061"/>
            <a:ext cx="5708875" cy="2195946"/>
          </a:xfrm>
          <a:prstGeom prst="roundRect">
            <a:avLst>
              <a:gd name="adj" fmla="val 5706"/>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ja-JP" altLang="en-US" dirty="0">
              <a:latin typeface="BIZ UDPゴシック" panose="020B0400000000000000" pitchFamily="50" charset="-128"/>
              <a:ea typeface="BIZ UDPゴシック" panose="020B0400000000000000" pitchFamily="50" charset="-128"/>
            </a:endParaRPr>
          </a:p>
        </p:txBody>
      </p:sp>
      <p:sp>
        <p:nvSpPr>
          <p:cNvPr id="6" name="角丸四角形 3">
            <a:extLst>
              <a:ext uri="{FF2B5EF4-FFF2-40B4-BE49-F238E27FC236}">
                <a16:creationId xmlns:a16="http://schemas.microsoft.com/office/drawing/2014/main" id="{2D987724-F7C4-44C1-8305-A74685E5E853}"/>
              </a:ext>
            </a:extLst>
          </p:cNvPr>
          <p:cNvSpPr/>
          <p:nvPr/>
        </p:nvSpPr>
        <p:spPr>
          <a:xfrm>
            <a:off x="92135" y="1580552"/>
            <a:ext cx="5702108" cy="2627612"/>
          </a:xfrm>
          <a:prstGeom prst="roundRect">
            <a:avLst>
              <a:gd name="adj" fmla="val 5706"/>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31917" y="1803549"/>
            <a:ext cx="5928743" cy="4792935"/>
          </a:xfrm>
          <a:prstGeom prst="rect">
            <a:avLst/>
          </a:prstGeom>
        </p:spPr>
      </p:pic>
      <p:pic>
        <p:nvPicPr>
          <p:cNvPr id="11" name="図 10"/>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3081" y="4961893"/>
            <a:ext cx="2960634" cy="1616513"/>
          </a:xfrm>
          <a:prstGeom prst="rect">
            <a:avLst/>
          </a:prstGeom>
        </p:spPr>
      </p:pic>
      <p:pic>
        <p:nvPicPr>
          <p:cNvPr id="12" name="図 11"/>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26419" y="4547450"/>
            <a:ext cx="1422794" cy="1969028"/>
          </a:xfrm>
          <a:prstGeom prst="rect">
            <a:avLst/>
          </a:prstGeom>
        </p:spPr>
      </p:pic>
      <p:sp>
        <p:nvSpPr>
          <p:cNvPr id="13" name="正方形/長方形 12"/>
          <p:cNvSpPr/>
          <p:nvPr/>
        </p:nvSpPr>
        <p:spPr>
          <a:xfrm>
            <a:off x="85368" y="1028973"/>
            <a:ext cx="11544389" cy="369332"/>
          </a:xfrm>
          <a:prstGeom prst="rect">
            <a:avLst/>
          </a:prstGeom>
        </p:spPr>
        <p:txBody>
          <a:bodyPr wrap="square">
            <a:spAutoFit/>
          </a:bodyPr>
          <a:lstStyle/>
          <a:p>
            <a:r>
              <a:rPr lang="ja-JP" altLang="en-US" dirty="0">
                <a:solidFill>
                  <a:srgbClr val="313131"/>
                </a:solidFill>
                <a:latin typeface="BIZ UDPゴシック" panose="020B0400000000000000" pitchFamily="50" charset="-128"/>
                <a:ea typeface="BIZ UDPゴシック" panose="020B0400000000000000" pitchFamily="50" charset="-128"/>
              </a:rPr>
              <a:t>熱中症を引き起こす条件は、</a:t>
            </a:r>
            <a:r>
              <a:rPr lang="ja-JP" altLang="en-US" b="1" dirty="0">
                <a:solidFill>
                  <a:srgbClr val="313131"/>
                </a:solidFill>
                <a:latin typeface="BIZ UDPゴシック" panose="020B0400000000000000" pitchFamily="50" charset="-128"/>
                <a:ea typeface="BIZ UDPゴシック" panose="020B0400000000000000" pitchFamily="50" charset="-128"/>
              </a:rPr>
              <a:t>「環境」</a:t>
            </a:r>
            <a:r>
              <a:rPr lang="ja-JP" altLang="en-US" dirty="0">
                <a:solidFill>
                  <a:srgbClr val="313131"/>
                </a:solidFill>
                <a:latin typeface="BIZ UDPゴシック" panose="020B0400000000000000" pitchFamily="50" charset="-128"/>
                <a:ea typeface="BIZ UDPゴシック" panose="020B0400000000000000" pitchFamily="50" charset="-128"/>
              </a:rPr>
              <a:t>と</a:t>
            </a:r>
            <a:r>
              <a:rPr lang="ja-JP" altLang="en-US" b="1" dirty="0">
                <a:solidFill>
                  <a:srgbClr val="313131"/>
                </a:solidFill>
                <a:latin typeface="BIZ UDPゴシック" panose="020B0400000000000000" pitchFamily="50" charset="-128"/>
                <a:ea typeface="BIZ UDPゴシック" panose="020B0400000000000000" pitchFamily="50" charset="-128"/>
              </a:rPr>
              <a:t>「からだ」</a:t>
            </a:r>
            <a:r>
              <a:rPr lang="ja-JP" altLang="en-US" dirty="0">
                <a:solidFill>
                  <a:srgbClr val="313131"/>
                </a:solidFill>
                <a:latin typeface="BIZ UDPゴシック" panose="020B0400000000000000" pitchFamily="50" charset="-128"/>
                <a:ea typeface="BIZ UDPゴシック" panose="020B0400000000000000" pitchFamily="50" charset="-128"/>
              </a:rPr>
              <a:t>と</a:t>
            </a:r>
            <a:r>
              <a:rPr lang="ja-JP" altLang="en-US" b="1" dirty="0">
                <a:solidFill>
                  <a:srgbClr val="313131"/>
                </a:solidFill>
                <a:latin typeface="BIZ UDPゴシック" panose="020B0400000000000000" pitchFamily="50" charset="-128"/>
                <a:ea typeface="BIZ UDPゴシック" panose="020B0400000000000000" pitchFamily="50" charset="-128"/>
              </a:rPr>
              <a:t>「行動」</a:t>
            </a:r>
            <a:r>
              <a:rPr lang="ja-JP" altLang="en-US" dirty="0">
                <a:solidFill>
                  <a:srgbClr val="313131"/>
                </a:solidFill>
                <a:latin typeface="BIZ UDPゴシック" panose="020B0400000000000000" pitchFamily="50" charset="-128"/>
                <a:ea typeface="BIZ UDPゴシック" panose="020B0400000000000000" pitchFamily="50" charset="-128"/>
              </a:rPr>
              <a:t>によるものが</a:t>
            </a:r>
            <a:r>
              <a:rPr lang="ja-JP" altLang="en-US" dirty="0" smtClean="0">
                <a:solidFill>
                  <a:srgbClr val="313131"/>
                </a:solidFill>
                <a:latin typeface="BIZ UDPゴシック" panose="020B0400000000000000" pitchFamily="50" charset="-128"/>
                <a:ea typeface="BIZ UDPゴシック" panose="020B0400000000000000" pitchFamily="50" charset="-128"/>
              </a:rPr>
              <a:t>考えられます。</a:t>
            </a:r>
            <a:endParaRPr lang="ja-JP" altLang="en-US" dirty="0">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92134" y="1560194"/>
            <a:ext cx="1948422" cy="523220"/>
          </a:xfrm>
          <a:prstGeom prst="rect">
            <a:avLst/>
          </a:prstGeom>
        </p:spPr>
        <p:txBody>
          <a:bodyPr wrap="square">
            <a:spAutoFit/>
          </a:bodyPr>
          <a:lstStyle/>
          <a:p>
            <a:r>
              <a:rPr lang="en-US" altLang="ja-JP" sz="2800" dirty="0" smtClean="0">
                <a:solidFill>
                  <a:srgbClr val="313131"/>
                </a:solidFill>
                <a:latin typeface="BIZ UDPゴシック" panose="020B0400000000000000" pitchFamily="50" charset="-128"/>
                <a:ea typeface="BIZ UDPゴシック" panose="020B0400000000000000" pitchFamily="50" charset="-128"/>
              </a:rPr>
              <a:t>【</a:t>
            </a:r>
            <a:r>
              <a:rPr lang="ja-JP" altLang="en-US" sz="2800" dirty="0" smtClean="0">
                <a:solidFill>
                  <a:srgbClr val="313131"/>
                </a:solidFill>
                <a:latin typeface="BIZ UDPゴシック" panose="020B0400000000000000" pitchFamily="50" charset="-128"/>
                <a:ea typeface="BIZ UDPゴシック" panose="020B0400000000000000" pitchFamily="50" charset="-128"/>
              </a:rPr>
              <a:t>環境</a:t>
            </a:r>
            <a:r>
              <a:rPr lang="en-US" altLang="ja-JP" sz="2800" dirty="0" smtClean="0">
                <a:solidFill>
                  <a:srgbClr val="313131"/>
                </a:solidFill>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5926035" y="1687076"/>
            <a:ext cx="1668298" cy="523220"/>
          </a:xfrm>
          <a:prstGeom prst="rect">
            <a:avLst/>
          </a:prstGeom>
        </p:spPr>
        <p:txBody>
          <a:bodyPr wrap="square">
            <a:spAutoFit/>
          </a:bodyPr>
          <a:lstStyle/>
          <a:p>
            <a:r>
              <a:rPr lang="en-US" altLang="ja-JP" sz="2800" dirty="0" smtClean="0">
                <a:solidFill>
                  <a:srgbClr val="313131"/>
                </a:solidFill>
                <a:latin typeface="BIZ UDPゴシック" panose="020B0400000000000000" pitchFamily="50" charset="-128"/>
                <a:ea typeface="BIZ UDPゴシック" panose="020B0400000000000000" pitchFamily="50" charset="-128"/>
              </a:rPr>
              <a:t>【</a:t>
            </a:r>
            <a:r>
              <a:rPr lang="ja-JP" altLang="en-US" sz="2800" dirty="0" smtClean="0">
                <a:solidFill>
                  <a:srgbClr val="313131"/>
                </a:solidFill>
                <a:latin typeface="BIZ UDPゴシック" panose="020B0400000000000000" pitchFamily="50" charset="-128"/>
                <a:ea typeface="BIZ UDPゴシック" panose="020B0400000000000000" pitchFamily="50" charset="-128"/>
              </a:rPr>
              <a:t>からだ</a:t>
            </a:r>
            <a:r>
              <a:rPr lang="en-US" altLang="ja-JP" sz="2800" dirty="0" smtClean="0">
                <a:solidFill>
                  <a:srgbClr val="313131"/>
                </a:solidFill>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2229" y="6643960"/>
            <a:ext cx="9146229" cy="276999"/>
          </a:xfrm>
          <a:prstGeom prst="rect">
            <a:avLst/>
          </a:prstGeom>
        </p:spPr>
        <p:txBody>
          <a:bodyPr wrap="square">
            <a:spAutoFit/>
          </a:bodyPr>
          <a:lstStyle/>
          <a:p>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出典</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環境省</a:t>
            </a:r>
            <a:r>
              <a:rPr lang="ja-JP" altLang="en-US" sz="1200" dirty="0">
                <a:latin typeface="BIZ UDPゴシック" panose="020B0400000000000000" pitchFamily="50" charset="-128"/>
                <a:ea typeface="BIZ UDPゴシック" panose="020B0400000000000000" pitchFamily="50" charset="-128"/>
              </a:rPr>
              <a:t>熱中症予防情報サイト </a:t>
            </a:r>
            <a:r>
              <a:rPr lang="en-US" altLang="ja-JP" sz="1200" dirty="0">
                <a:latin typeface="BIZ UDPゴシック" panose="020B0400000000000000" pitchFamily="50" charset="-128"/>
                <a:ea typeface="BIZ UDPゴシック" panose="020B0400000000000000" pitchFamily="50" charset="-128"/>
              </a:rPr>
              <a:t>http://www.wbgt.env.go.jp/wbgt.php</a:t>
            </a:r>
          </a:p>
        </p:txBody>
      </p:sp>
      <p:sp>
        <p:nvSpPr>
          <p:cNvPr id="17" name="正方形/長方形 16"/>
          <p:cNvSpPr/>
          <p:nvPr/>
        </p:nvSpPr>
        <p:spPr>
          <a:xfrm>
            <a:off x="-1" y="4373120"/>
            <a:ext cx="1482291" cy="523220"/>
          </a:xfrm>
          <a:prstGeom prst="rect">
            <a:avLst/>
          </a:prstGeom>
        </p:spPr>
        <p:txBody>
          <a:bodyPr wrap="square">
            <a:spAutoFit/>
          </a:bodyPr>
          <a:lstStyle/>
          <a:p>
            <a:r>
              <a:rPr lang="en-US" altLang="ja-JP" sz="2800" dirty="0" smtClean="0">
                <a:solidFill>
                  <a:srgbClr val="313131"/>
                </a:solidFill>
                <a:latin typeface="BIZ UDPゴシック" panose="020B0400000000000000" pitchFamily="50" charset="-128"/>
                <a:ea typeface="BIZ UDPゴシック" panose="020B0400000000000000" pitchFamily="50" charset="-128"/>
              </a:rPr>
              <a:t>【</a:t>
            </a:r>
            <a:r>
              <a:rPr lang="ja-JP" altLang="en-US" sz="2800" dirty="0">
                <a:solidFill>
                  <a:srgbClr val="313131"/>
                </a:solidFill>
                <a:latin typeface="BIZ UDPゴシック" panose="020B0400000000000000" pitchFamily="50" charset="-128"/>
                <a:ea typeface="BIZ UDPゴシック" panose="020B0400000000000000" pitchFamily="50" charset="-128"/>
              </a:rPr>
              <a:t>行動</a:t>
            </a:r>
            <a:r>
              <a:rPr lang="en-US" altLang="ja-JP" sz="2800" dirty="0" smtClean="0">
                <a:solidFill>
                  <a:srgbClr val="313131"/>
                </a:solidFill>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p:txBody>
      </p:sp>
      <p:grpSp>
        <p:nvGrpSpPr>
          <p:cNvPr id="22" name="グループ化 21"/>
          <p:cNvGrpSpPr/>
          <p:nvPr/>
        </p:nvGrpSpPr>
        <p:grpSpPr>
          <a:xfrm>
            <a:off x="283081" y="2146415"/>
            <a:ext cx="5472246" cy="1941668"/>
            <a:chOff x="0" y="2045972"/>
            <a:chExt cx="5755327" cy="2042111"/>
          </a:xfrm>
        </p:grpSpPr>
        <p:sp>
          <p:nvSpPr>
            <p:cNvPr id="10" name="角丸四角形吹き出し 9"/>
            <p:cNvSpPr/>
            <p:nvPr/>
          </p:nvSpPr>
          <p:spPr>
            <a:xfrm>
              <a:off x="4115131" y="3332619"/>
              <a:ext cx="1031066" cy="458350"/>
            </a:xfrm>
            <a:custGeom>
              <a:avLst/>
              <a:gdLst>
                <a:gd name="connsiteX0" fmla="*/ 0 w 1031066"/>
                <a:gd name="connsiteY0" fmla="*/ 46671 h 280018"/>
                <a:gd name="connsiteX1" fmla="*/ 46671 w 1031066"/>
                <a:gd name="connsiteY1" fmla="*/ 0 h 280018"/>
                <a:gd name="connsiteX2" fmla="*/ 171844 w 1031066"/>
                <a:gd name="connsiteY2" fmla="*/ 0 h 280018"/>
                <a:gd name="connsiteX3" fmla="*/ 326611 w 1031066"/>
                <a:gd name="connsiteY3" fmla="*/ -178332 h 280018"/>
                <a:gd name="connsiteX4" fmla="*/ 429611 w 1031066"/>
                <a:gd name="connsiteY4" fmla="*/ 0 h 280018"/>
                <a:gd name="connsiteX5" fmla="*/ 984395 w 1031066"/>
                <a:gd name="connsiteY5" fmla="*/ 0 h 280018"/>
                <a:gd name="connsiteX6" fmla="*/ 1031066 w 1031066"/>
                <a:gd name="connsiteY6" fmla="*/ 46671 h 280018"/>
                <a:gd name="connsiteX7" fmla="*/ 1031066 w 1031066"/>
                <a:gd name="connsiteY7" fmla="*/ 46670 h 280018"/>
                <a:gd name="connsiteX8" fmla="*/ 1031066 w 1031066"/>
                <a:gd name="connsiteY8" fmla="*/ 46670 h 280018"/>
                <a:gd name="connsiteX9" fmla="*/ 1031066 w 1031066"/>
                <a:gd name="connsiteY9" fmla="*/ 116674 h 280018"/>
                <a:gd name="connsiteX10" fmla="*/ 1031066 w 1031066"/>
                <a:gd name="connsiteY10" fmla="*/ 233347 h 280018"/>
                <a:gd name="connsiteX11" fmla="*/ 984395 w 1031066"/>
                <a:gd name="connsiteY11" fmla="*/ 280018 h 280018"/>
                <a:gd name="connsiteX12" fmla="*/ 429611 w 1031066"/>
                <a:gd name="connsiteY12" fmla="*/ 280018 h 280018"/>
                <a:gd name="connsiteX13" fmla="*/ 171844 w 1031066"/>
                <a:gd name="connsiteY13" fmla="*/ 280018 h 280018"/>
                <a:gd name="connsiteX14" fmla="*/ 171844 w 1031066"/>
                <a:gd name="connsiteY14" fmla="*/ 280018 h 280018"/>
                <a:gd name="connsiteX15" fmla="*/ 46671 w 1031066"/>
                <a:gd name="connsiteY15" fmla="*/ 280018 h 280018"/>
                <a:gd name="connsiteX16" fmla="*/ 0 w 1031066"/>
                <a:gd name="connsiteY16" fmla="*/ 233347 h 280018"/>
                <a:gd name="connsiteX17" fmla="*/ 0 w 1031066"/>
                <a:gd name="connsiteY17" fmla="*/ 116674 h 280018"/>
                <a:gd name="connsiteX18" fmla="*/ 0 w 1031066"/>
                <a:gd name="connsiteY18" fmla="*/ 46670 h 280018"/>
                <a:gd name="connsiteX19" fmla="*/ 0 w 1031066"/>
                <a:gd name="connsiteY19" fmla="*/ 46670 h 280018"/>
                <a:gd name="connsiteX20" fmla="*/ 0 w 1031066"/>
                <a:gd name="connsiteY20" fmla="*/ 46671 h 280018"/>
                <a:gd name="connsiteX0" fmla="*/ 0 w 1031066"/>
                <a:gd name="connsiteY0" fmla="*/ 225003 h 458350"/>
                <a:gd name="connsiteX1" fmla="*/ 46671 w 1031066"/>
                <a:gd name="connsiteY1" fmla="*/ 178332 h 458350"/>
                <a:gd name="connsiteX2" fmla="*/ 171844 w 1031066"/>
                <a:gd name="connsiteY2" fmla="*/ 178332 h 458350"/>
                <a:gd name="connsiteX3" fmla="*/ 326611 w 1031066"/>
                <a:gd name="connsiteY3" fmla="*/ 0 h 458350"/>
                <a:gd name="connsiteX4" fmla="*/ 296261 w 1031066"/>
                <a:gd name="connsiteY4" fmla="*/ 178332 h 458350"/>
                <a:gd name="connsiteX5" fmla="*/ 984395 w 1031066"/>
                <a:gd name="connsiteY5" fmla="*/ 178332 h 458350"/>
                <a:gd name="connsiteX6" fmla="*/ 1031066 w 1031066"/>
                <a:gd name="connsiteY6" fmla="*/ 225003 h 458350"/>
                <a:gd name="connsiteX7" fmla="*/ 1031066 w 1031066"/>
                <a:gd name="connsiteY7" fmla="*/ 225002 h 458350"/>
                <a:gd name="connsiteX8" fmla="*/ 1031066 w 1031066"/>
                <a:gd name="connsiteY8" fmla="*/ 225002 h 458350"/>
                <a:gd name="connsiteX9" fmla="*/ 1031066 w 1031066"/>
                <a:gd name="connsiteY9" fmla="*/ 295006 h 458350"/>
                <a:gd name="connsiteX10" fmla="*/ 1031066 w 1031066"/>
                <a:gd name="connsiteY10" fmla="*/ 411679 h 458350"/>
                <a:gd name="connsiteX11" fmla="*/ 984395 w 1031066"/>
                <a:gd name="connsiteY11" fmla="*/ 458350 h 458350"/>
                <a:gd name="connsiteX12" fmla="*/ 429611 w 1031066"/>
                <a:gd name="connsiteY12" fmla="*/ 458350 h 458350"/>
                <a:gd name="connsiteX13" fmla="*/ 171844 w 1031066"/>
                <a:gd name="connsiteY13" fmla="*/ 458350 h 458350"/>
                <a:gd name="connsiteX14" fmla="*/ 171844 w 1031066"/>
                <a:gd name="connsiteY14" fmla="*/ 458350 h 458350"/>
                <a:gd name="connsiteX15" fmla="*/ 46671 w 1031066"/>
                <a:gd name="connsiteY15" fmla="*/ 458350 h 458350"/>
                <a:gd name="connsiteX16" fmla="*/ 0 w 1031066"/>
                <a:gd name="connsiteY16" fmla="*/ 411679 h 458350"/>
                <a:gd name="connsiteX17" fmla="*/ 0 w 1031066"/>
                <a:gd name="connsiteY17" fmla="*/ 295006 h 458350"/>
                <a:gd name="connsiteX18" fmla="*/ 0 w 1031066"/>
                <a:gd name="connsiteY18" fmla="*/ 225002 h 458350"/>
                <a:gd name="connsiteX19" fmla="*/ 0 w 1031066"/>
                <a:gd name="connsiteY19" fmla="*/ 225002 h 458350"/>
                <a:gd name="connsiteX20" fmla="*/ 0 w 1031066"/>
                <a:gd name="connsiteY20" fmla="*/ 225003 h 45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1066" h="458350">
                  <a:moveTo>
                    <a:pt x="0" y="225003"/>
                  </a:moveTo>
                  <a:cubicBezTo>
                    <a:pt x="0" y="199227"/>
                    <a:pt x="20895" y="178332"/>
                    <a:pt x="46671" y="178332"/>
                  </a:cubicBezTo>
                  <a:lnTo>
                    <a:pt x="171844" y="178332"/>
                  </a:lnTo>
                  <a:lnTo>
                    <a:pt x="326611" y="0"/>
                  </a:lnTo>
                  <a:lnTo>
                    <a:pt x="296261" y="178332"/>
                  </a:lnTo>
                  <a:lnTo>
                    <a:pt x="984395" y="178332"/>
                  </a:lnTo>
                  <a:cubicBezTo>
                    <a:pt x="1010171" y="178332"/>
                    <a:pt x="1031066" y="199227"/>
                    <a:pt x="1031066" y="225003"/>
                  </a:cubicBezTo>
                  <a:lnTo>
                    <a:pt x="1031066" y="225002"/>
                  </a:lnTo>
                  <a:lnTo>
                    <a:pt x="1031066" y="225002"/>
                  </a:lnTo>
                  <a:lnTo>
                    <a:pt x="1031066" y="295006"/>
                  </a:lnTo>
                  <a:lnTo>
                    <a:pt x="1031066" y="411679"/>
                  </a:lnTo>
                  <a:cubicBezTo>
                    <a:pt x="1031066" y="437455"/>
                    <a:pt x="1010171" y="458350"/>
                    <a:pt x="984395" y="458350"/>
                  </a:cubicBezTo>
                  <a:lnTo>
                    <a:pt x="429611" y="458350"/>
                  </a:lnTo>
                  <a:lnTo>
                    <a:pt x="171844" y="458350"/>
                  </a:lnTo>
                  <a:lnTo>
                    <a:pt x="171844" y="458350"/>
                  </a:lnTo>
                  <a:lnTo>
                    <a:pt x="46671" y="458350"/>
                  </a:lnTo>
                  <a:cubicBezTo>
                    <a:pt x="20895" y="458350"/>
                    <a:pt x="0" y="437455"/>
                    <a:pt x="0" y="411679"/>
                  </a:cubicBezTo>
                  <a:lnTo>
                    <a:pt x="0" y="295006"/>
                  </a:lnTo>
                  <a:lnTo>
                    <a:pt x="0" y="225002"/>
                  </a:lnTo>
                  <a:lnTo>
                    <a:pt x="0" y="225002"/>
                  </a:lnTo>
                  <a:lnTo>
                    <a:pt x="0" y="22500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0" y="2045972"/>
              <a:ext cx="5755327" cy="2042111"/>
              <a:chOff x="0" y="2045972"/>
              <a:chExt cx="5755327" cy="2042111"/>
            </a:xfrm>
          </p:grpSpPr>
          <p:pic>
            <p:nvPicPr>
              <p:cNvPr id="7" name="図 6"/>
              <p:cNvPicPr>
                <a:picLocks noChangeAspect="1"/>
              </p:cNvPicPr>
              <p:nvPr/>
            </p:nvPicPr>
            <p:blipFill rotWithShape="1">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a:xfrm>
                <a:off x="0" y="2045972"/>
                <a:ext cx="4063042" cy="2042111"/>
              </a:xfrm>
              <a:prstGeom prst="rect">
                <a:avLst/>
              </a:prstGeom>
            </p:spPr>
          </p:pic>
          <p:pic>
            <p:nvPicPr>
              <p:cNvPr id="19" name="図 18"/>
              <p:cNvPicPr>
                <a:picLocks noChangeAspect="1"/>
              </p:cNvPicPr>
              <p:nvPr/>
            </p:nvPicPr>
            <p:blipFill rotWithShape="1">
              <a:blip r:embed="rId7" cstate="email">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a:off x="4262179" y="2054801"/>
                <a:ext cx="1493148" cy="1994800"/>
              </a:xfrm>
              <a:prstGeom prst="rect">
                <a:avLst/>
              </a:prstGeom>
            </p:spPr>
          </p:pic>
          <p:sp>
            <p:nvSpPr>
              <p:cNvPr id="20" name="テキスト ボックス 19"/>
              <p:cNvSpPr txBox="1"/>
              <p:nvPr/>
            </p:nvSpPr>
            <p:spPr>
              <a:xfrm>
                <a:off x="4084810" y="3488092"/>
                <a:ext cx="1088760" cy="276999"/>
              </a:xfrm>
              <a:prstGeom prst="rect">
                <a:avLst/>
              </a:prstGeom>
              <a:noFill/>
            </p:spPr>
            <p:txBody>
              <a:bodyPr wrap="none" rtlCol="0">
                <a:spAutoFit/>
              </a:bodyPr>
              <a:lstStyle/>
              <a:p>
                <a:r>
                  <a:rPr kumimoji="1" lang="ja-JP" altLang="en-US" sz="1200" b="1" dirty="0" smtClean="0">
                    <a:latin typeface="BIZ UDPゴシック" panose="020B0400000000000000" pitchFamily="50" charset="-128"/>
                    <a:ea typeface="BIZ UDPゴシック" panose="020B0400000000000000" pitchFamily="50" charset="-128"/>
                  </a:rPr>
                  <a:t>日差しが強い</a:t>
                </a:r>
                <a:endParaRPr kumimoji="1" lang="ja-JP" altLang="en-US" sz="1200" b="1" dirty="0">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2426482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latin typeface="BIZ UDPゴシック" panose="020B0400000000000000" pitchFamily="50" charset="-128"/>
                <a:ea typeface="BIZ UDPゴシック" panose="020B0400000000000000" pitchFamily="50" charset="-128"/>
              </a:rPr>
              <a:t>8</a:t>
            </a:fld>
            <a:endParaRPr kumimoji="1" lang="ja-JP" altLang="en-US" dirty="0">
              <a:latin typeface="BIZ UDPゴシック" panose="020B0400000000000000" pitchFamily="50" charset="-128"/>
              <a:ea typeface="BIZ UDPゴシック" panose="020B0400000000000000" pitchFamily="50" charset="-128"/>
            </a:endParaRPr>
          </a:p>
        </p:txBody>
      </p:sp>
      <p:sp>
        <p:nvSpPr>
          <p:cNvPr id="3" name="タイトル 2"/>
          <p:cNvSpPr>
            <a:spLocks noGrp="1"/>
          </p:cNvSpPr>
          <p:nvPr>
            <p:ph type="ctrTitle"/>
          </p:nvPr>
        </p:nvSpPr>
        <p:spPr/>
        <p:txBody>
          <a:bodyPr/>
          <a:lstStyle/>
          <a:p>
            <a:r>
              <a:rPr lang="ja-JP" altLang="en-US" dirty="0" smtClean="0">
                <a:latin typeface="BIZ UDPゴシック" panose="020B0400000000000000" pitchFamily="50" charset="-128"/>
                <a:ea typeface="BIZ UDPゴシック" panose="020B0400000000000000" pitchFamily="50" charset="-128"/>
              </a:rPr>
              <a:t>暑さ指数　～暑さを測る～</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514464" y="2661020"/>
            <a:ext cx="8309144" cy="3149229"/>
          </a:xfrm>
          <a:prstGeom prst="roundRect">
            <a:avLst>
              <a:gd name="adj" fmla="val 796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pic>
        <p:nvPicPr>
          <p:cNvPr id="5" name="図 1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519" y="3053221"/>
            <a:ext cx="6595034" cy="160182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23856" y="6621419"/>
            <a:ext cx="7812868" cy="276999"/>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出典</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環境省</a:t>
            </a:r>
            <a:r>
              <a:rPr lang="ja-JP" altLang="en-US" sz="1200" dirty="0">
                <a:latin typeface="BIZ UDPゴシック" panose="020B0400000000000000" pitchFamily="50" charset="-128"/>
                <a:ea typeface="BIZ UDPゴシック" panose="020B0400000000000000" pitchFamily="50" charset="-128"/>
              </a:rPr>
              <a:t>熱中症予防情報</a:t>
            </a:r>
            <a:r>
              <a:rPr lang="ja-JP" altLang="en-US" sz="1200" dirty="0" smtClean="0">
                <a:latin typeface="BIZ UDPゴシック" panose="020B0400000000000000" pitchFamily="50" charset="-128"/>
                <a:ea typeface="BIZ UDPゴシック" panose="020B0400000000000000" pitchFamily="50" charset="-128"/>
              </a:rPr>
              <a:t>サイト</a:t>
            </a:r>
            <a:r>
              <a:rPr lang="en-US" altLang="ja-JP" sz="1200" dirty="0" smtClean="0">
                <a:latin typeface="BIZ UDPゴシック" panose="020B0400000000000000" pitchFamily="50" charset="-128"/>
                <a:ea typeface="BIZ UDPゴシック" panose="020B0400000000000000" pitchFamily="50" charset="-128"/>
              </a:rPr>
              <a:t>http</a:t>
            </a:r>
            <a:r>
              <a:rPr lang="en-US" altLang="ja-JP" sz="1200" dirty="0">
                <a:latin typeface="BIZ UDPゴシック" panose="020B0400000000000000" pitchFamily="50" charset="-128"/>
                <a:ea typeface="BIZ UDPゴシック" panose="020B0400000000000000" pitchFamily="50" charset="-128"/>
              </a:rPr>
              <a:t>://www.wbgt.env.go.jp/wbgt.php</a:t>
            </a:r>
          </a:p>
        </p:txBody>
      </p:sp>
      <p:sp>
        <p:nvSpPr>
          <p:cNvPr id="7" name="正方形/長方形 6"/>
          <p:cNvSpPr/>
          <p:nvPr/>
        </p:nvSpPr>
        <p:spPr>
          <a:xfrm>
            <a:off x="839712" y="4847761"/>
            <a:ext cx="7967183" cy="369332"/>
          </a:xfrm>
          <a:prstGeom prst="rect">
            <a:avLst/>
          </a:prstGeom>
        </p:spPr>
        <p:txBody>
          <a:bodyPr wrap="square">
            <a:spAutoFit/>
          </a:bodyPr>
          <a:lstStyle/>
          <a:p>
            <a:r>
              <a:rPr lang="ja-JP" altLang="en-US" dirty="0" smtClean="0">
                <a:latin typeface="BIZ UDPゴシック" panose="020B0400000000000000" pitchFamily="50" charset="-128"/>
                <a:ea typeface="BIZ UDPゴシック" panose="020B0400000000000000" pitchFamily="50" charset="-128"/>
              </a:rPr>
              <a:t>暑さ指数</a:t>
            </a:r>
            <a:r>
              <a:rPr lang="zh-CN" altLang="en-US" dirty="0" smtClean="0">
                <a:latin typeface="BIZ UDPゴシック" panose="020B0400000000000000" pitchFamily="50" charset="-128"/>
                <a:ea typeface="BIZ UDPゴシック" panose="020B0400000000000000" pitchFamily="50" charset="-128"/>
              </a:rPr>
              <a:t>［℃］</a:t>
            </a:r>
            <a:r>
              <a:rPr lang="en-US" altLang="zh-CN" dirty="0" smtClean="0">
                <a:latin typeface="BIZ UDPゴシック" panose="020B0400000000000000" pitchFamily="50" charset="-128"/>
                <a:ea typeface="BIZ UDPゴシック" panose="020B0400000000000000" pitchFamily="50" charset="-128"/>
              </a:rPr>
              <a:t>(</a:t>
            </a:r>
            <a:r>
              <a:rPr lang="zh-CN" altLang="en-US" dirty="0">
                <a:latin typeface="BIZ UDPゴシック" panose="020B0400000000000000" pitchFamily="50" charset="-128"/>
                <a:ea typeface="BIZ UDPゴシック" panose="020B0400000000000000" pitchFamily="50" charset="-128"/>
              </a:rPr>
              <a:t>屋外</a:t>
            </a:r>
            <a:r>
              <a:rPr lang="en-US" altLang="zh-CN" dirty="0">
                <a:latin typeface="BIZ UDPゴシック" panose="020B0400000000000000" pitchFamily="50" charset="-128"/>
                <a:ea typeface="BIZ UDPゴシック" panose="020B0400000000000000" pitchFamily="50" charset="-128"/>
              </a:rPr>
              <a:t>) </a:t>
            </a:r>
            <a:r>
              <a:rPr lang="zh-CN" altLang="en-US" dirty="0">
                <a:latin typeface="BIZ UDPゴシック" panose="020B0400000000000000" pitchFamily="50" charset="-128"/>
                <a:ea typeface="BIZ UDPゴシック" panose="020B0400000000000000" pitchFamily="50" charset="-128"/>
              </a:rPr>
              <a:t>＝</a:t>
            </a:r>
            <a:r>
              <a:rPr lang="en-US" altLang="zh-CN" dirty="0">
                <a:latin typeface="BIZ UDPゴシック" panose="020B0400000000000000" pitchFamily="50" charset="-128"/>
                <a:ea typeface="BIZ UDPゴシック" panose="020B0400000000000000" pitchFamily="50" charset="-128"/>
              </a:rPr>
              <a:t>0.1× </a:t>
            </a:r>
            <a:r>
              <a:rPr lang="zh-CN" altLang="en-US" dirty="0">
                <a:latin typeface="BIZ UDPゴシック" panose="020B0400000000000000" pitchFamily="50" charset="-128"/>
                <a:ea typeface="BIZ UDPゴシック" panose="020B0400000000000000" pitchFamily="50" charset="-128"/>
              </a:rPr>
              <a:t>乾球温度＋ </a:t>
            </a:r>
            <a:r>
              <a:rPr lang="en-US" altLang="zh-CN" dirty="0">
                <a:latin typeface="BIZ UDPゴシック" panose="020B0400000000000000" pitchFamily="50" charset="-128"/>
                <a:ea typeface="BIZ UDPゴシック" panose="020B0400000000000000" pitchFamily="50" charset="-128"/>
              </a:rPr>
              <a:t>0.7×</a:t>
            </a:r>
            <a:r>
              <a:rPr lang="zh-CN" altLang="en-US" dirty="0">
                <a:latin typeface="BIZ UDPゴシック" panose="020B0400000000000000" pitchFamily="50" charset="-128"/>
                <a:ea typeface="BIZ UDPゴシック" panose="020B0400000000000000" pitchFamily="50" charset="-128"/>
              </a:rPr>
              <a:t>湿球温度 ＋ </a:t>
            </a:r>
            <a:r>
              <a:rPr lang="en-US" altLang="zh-CN" dirty="0">
                <a:latin typeface="BIZ UDPゴシック" panose="020B0400000000000000" pitchFamily="50" charset="-128"/>
                <a:ea typeface="BIZ UDPゴシック" panose="020B0400000000000000" pitchFamily="50" charset="-128"/>
              </a:rPr>
              <a:t>0.2×</a:t>
            </a:r>
            <a:r>
              <a:rPr lang="zh-CN" altLang="en-US" dirty="0">
                <a:latin typeface="BIZ UDPゴシック" panose="020B0400000000000000" pitchFamily="50" charset="-128"/>
                <a:ea typeface="BIZ UDPゴシック" panose="020B0400000000000000" pitchFamily="50" charset="-128"/>
              </a:rPr>
              <a:t>黒球温度</a:t>
            </a:r>
          </a:p>
        </p:txBody>
      </p:sp>
      <p:sp>
        <p:nvSpPr>
          <p:cNvPr id="8" name="正方形/長方形 7"/>
          <p:cNvSpPr/>
          <p:nvPr/>
        </p:nvSpPr>
        <p:spPr>
          <a:xfrm>
            <a:off x="839713" y="5248203"/>
            <a:ext cx="7786193" cy="369332"/>
          </a:xfrm>
          <a:prstGeom prst="rect">
            <a:avLst/>
          </a:prstGeom>
        </p:spPr>
        <p:txBody>
          <a:bodyPr wrap="square">
            <a:spAutoFit/>
          </a:bodyPr>
          <a:lstStyle/>
          <a:p>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暑さ指数</a:t>
            </a:r>
            <a:r>
              <a:rPr lang="zh-CN" altLang="en-US"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zh-CN" altLang="en-US"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en-US" altLang="ja-JP"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屋内</a:t>
            </a:r>
            <a:r>
              <a:rPr lang="en-US" altLang="ja-JP"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zh-CN" altLang="en-US"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ja-JP" altLang="en-US"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zh-CN"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0.7× </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湿球</a:t>
            </a:r>
            <a:r>
              <a:rPr lang="zh-CN" altLang="en-US"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温度</a:t>
            </a:r>
            <a:r>
              <a:rPr lang="ja-JP" altLang="en-US"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zh-CN" altLang="en-US"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zh-CN"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0.3×</a:t>
            </a:r>
            <a:r>
              <a:rPr lang="zh-CN" altLang="en-US"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黒球</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温度</a:t>
            </a:r>
            <a:endPar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524580" y="2758242"/>
            <a:ext cx="7524328" cy="369332"/>
          </a:xfrm>
          <a:prstGeom prst="rect">
            <a:avLst/>
          </a:prstGeom>
        </p:spPr>
        <p:txBody>
          <a:bodyPr wrap="square">
            <a:spAutoFit/>
          </a:bodyPr>
          <a:lstStyle/>
          <a:p>
            <a:r>
              <a:rPr lang="ja-JP" altLang="en-US" b="1" dirty="0" smtClean="0">
                <a:latin typeface="BIZ UDPゴシック" panose="020B0400000000000000" pitchFamily="50" charset="-128"/>
                <a:ea typeface="BIZ UDPゴシック" panose="020B0400000000000000" pitchFamily="50" charset="-128"/>
              </a:rPr>
              <a:t>（参考：計算式）</a:t>
            </a:r>
            <a:endParaRPr lang="zh-CN" altLang="en-US" b="1" dirty="0">
              <a:latin typeface="BIZ UDPゴシック" panose="020B0400000000000000" pitchFamily="50" charset="-128"/>
              <a:ea typeface="BIZ UDPゴシック" panose="020B0400000000000000" pitchFamily="50" charset="-128"/>
            </a:endParaRPr>
          </a:p>
        </p:txBody>
      </p:sp>
      <p:sp>
        <p:nvSpPr>
          <p:cNvPr id="10" name="Rectangle 3"/>
          <p:cNvSpPr>
            <a:spLocks noChangeArrowheads="1"/>
          </p:cNvSpPr>
          <p:nvPr/>
        </p:nvSpPr>
        <p:spPr bwMode="auto">
          <a:xfrm>
            <a:off x="81338" y="955527"/>
            <a:ext cx="11969764"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45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2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熱中症を予防することを目的として、人の体の熱の出入りに影響しやすい</a:t>
            </a:r>
            <a:endParaRPr kumimoji="0" lang="en-US" altLang="ja-JP" sz="2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ts val="4500"/>
              </a:lnSpc>
              <a:spcBef>
                <a:spcPct val="0"/>
              </a:spcBef>
              <a:spcAft>
                <a:spcPct val="0"/>
              </a:spcAft>
              <a:buClrTx/>
              <a:buSzTx/>
              <a:buFontTx/>
              <a:buNone/>
              <a:tabLst/>
            </a:pPr>
            <a:r>
              <a:rPr kumimoji="0" lang="ja-JP" altLang="en-US" sz="20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2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①気温、 ②湿度、③日当たりの３つを取り入れた目安。</a:t>
            </a:r>
            <a:endParaRPr kumimoji="0" lang="en-US" altLang="ja-JP" sz="2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p:cNvSpPr txBox="1"/>
          <p:nvPr/>
        </p:nvSpPr>
        <p:spPr>
          <a:xfrm>
            <a:off x="1301751" y="955527"/>
            <a:ext cx="613314"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よぼう　　　　　　　　　　　　　　　　</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6743613" y="987396"/>
            <a:ext cx="841897" cy="261610"/>
          </a:xfrm>
          <a:prstGeom prst="rect">
            <a:avLst/>
          </a:prstGeom>
        </p:spPr>
        <p:txBody>
          <a:bodyPr wrap="none">
            <a:spAutoFit/>
          </a:bodyPr>
          <a:lstStyle/>
          <a:p>
            <a:r>
              <a:rPr lang="ja-JP" altLang="en-US" sz="1100" dirty="0" smtClean="0">
                <a:solidFill>
                  <a:prstClr val="black"/>
                </a:solidFill>
                <a:latin typeface="BIZ UDPゴシック" panose="020B0400000000000000" pitchFamily="50" charset="-128"/>
                <a:ea typeface="BIZ UDPゴシック" panose="020B0400000000000000" pitchFamily="50" charset="-128"/>
              </a:rPr>
              <a:t>えいきょ</a:t>
            </a:r>
            <a:r>
              <a:rPr lang="ja-JP" altLang="en-US" sz="1100" dirty="0">
                <a:solidFill>
                  <a:prstClr val="black"/>
                </a:solidFill>
                <a:latin typeface="BIZ UDPゴシック" panose="020B0400000000000000" pitchFamily="50" charset="-128"/>
                <a:ea typeface="BIZ UDPゴシック" panose="020B0400000000000000" pitchFamily="50" charset="-128"/>
              </a:rPr>
              <a:t>う</a:t>
            </a:r>
            <a:endParaRPr lang="ja-JP" altLang="en-US"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1539396" y="1563995"/>
            <a:ext cx="613314" cy="261610"/>
          </a:xfrm>
          <a:prstGeom prst="rect">
            <a:avLst/>
          </a:prstGeom>
          <a:noFill/>
        </p:spPr>
        <p:txBody>
          <a:bodyPr wrap="square" rtlCol="0">
            <a:spAutoFit/>
          </a:bodyPr>
          <a:lstStyle/>
          <a:p>
            <a:r>
              <a:rPr lang="ja-JP" altLang="en-US" sz="1100" dirty="0" smtClean="0">
                <a:latin typeface="BIZ UDPゴシック" panose="020B0400000000000000" pitchFamily="50" charset="-128"/>
                <a:ea typeface="BIZ UDPゴシック" panose="020B0400000000000000" pitchFamily="50" charset="-128"/>
              </a:rPr>
              <a:t>しつ</a:t>
            </a:r>
            <a:r>
              <a:rPr lang="ja-JP" altLang="en-US" sz="1100" dirty="0">
                <a:latin typeface="BIZ UDPゴシック" panose="020B0400000000000000" pitchFamily="50" charset="-128"/>
                <a:ea typeface="BIZ UDPゴシック" panose="020B0400000000000000" pitchFamily="50" charset="-128"/>
              </a:rPr>
              <a:t>ど</a:t>
            </a:r>
            <a:r>
              <a:rPr kumimoji="1" lang="ja-JP" altLang="en-US" sz="1100" dirty="0" smtClean="0">
                <a:latin typeface="BIZ UDPゴシック" panose="020B0400000000000000" pitchFamily="50" charset="-128"/>
                <a:ea typeface="BIZ UDPゴシック" panose="020B0400000000000000" pitchFamily="50" charset="-128"/>
              </a:rPr>
              <a:t>　　　　　　　　　　　　　　　</a:t>
            </a:r>
            <a:endParaRPr kumimoji="1" lang="en-US" altLang="ja-JP" sz="1100" dirty="0" smtClean="0">
              <a:latin typeface="BIZ UDPゴシック" panose="020B0400000000000000" pitchFamily="50" charset="-128"/>
              <a:ea typeface="BIZ UDPゴシック" panose="020B0400000000000000" pitchFamily="50"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7868" y="1265943"/>
            <a:ext cx="2678857" cy="4530344"/>
          </a:xfrm>
          <a:prstGeom prst="rect">
            <a:avLst/>
          </a:prstGeom>
        </p:spPr>
      </p:pic>
      <p:sp>
        <p:nvSpPr>
          <p:cNvPr id="12" name="正方形/長方形 11"/>
          <p:cNvSpPr/>
          <p:nvPr/>
        </p:nvSpPr>
        <p:spPr>
          <a:xfrm>
            <a:off x="11084004" y="-33013"/>
            <a:ext cx="1107996" cy="461665"/>
          </a:xfrm>
          <a:prstGeom prst="rect">
            <a:avLst/>
          </a:prstGeom>
        </p:spPr>
        <p:txBody>
          <a:bodyPr wrap="none">
            <a:spAutoFit/>
          </a:bodyPr>
          <a:lstStyle/>
          <a:p>
            <a:r>
              <a:rPr lang="en-US" altLang="ja-JP" sz="2400" dirty="0"/>
              <a:t>【</a:t>
            </a:r>
            <a:r>
              <a:rPr lang="ja-JP" altLang="en-US" sz="2400" dirty="0"/>
              <a:t>環境</a:t>
            </a:r>
            <a:r>
              <a:rPr lang="en-US" altLang="ja-JP" sz="2400" dirty="0"/>
              <a:t>】</a:t>
            </a:r>
            <a:endParaRPr lang="ja-JP" altLang="en-US" sz="2400" dirty="0"/>
          </a:p>
        </p:txBody>
      </p:sp>
    </p:spTree>
    <p:extLst>
      <p:ext uri="{BB962C8B-B14F-4D97-AF65-F5344CB8AC3E}">
        <p14:creationId xmlns:p14="http://schemas.microsoft.com/office/powerpoint/2010/main" val="859124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11225</TotalTime>
  <Words>1413</Words>
  <Application>Microsoft Office PowerPoint</Application>
  <PresentationFormat>ワイド画面</PresentationFormat>
  <Paragraphs>163</Paragraphs>
  <Slides>19</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BIZ UDPゴシック</vt:lpstr>
      <vt:lpstr>ＭＳ Ｐゴシック</vt:lpstr>
      <vt:lpstr>ＭＳ ゴシック</vt:lpstr>
      <vt:lpstr>メイリオ</vt:lpstr>
      <vt:lpstr>Arial</vt:lpstr>
      <vt:lpstr>Calibri</vt:lpstr>
      <vt:lpstr>Times New Roman</vt:lpstr>
      <vt:lpstr>Wingdings</vt:lpstr>
      <vt:lpstr>kanagawa</vt:lpstr>
      <vt:lpstr>気候変動に備えるためにできること</vt:lpstr>
      <vt:lpstr>今日のメニュー</vt:lpstr>
      <vt:lpstr>クイズ①</vt:lpstr>
      <vt:lpstr>クイズ②</vt:lpstr>
      <vt:lpstr>復習　～かながわ気候変動学習教材動画～</vt:lpstr>
      <vt:lpstr>クイズ①の答え</vt:lpstr>
      <vt:lpstr>クイズ②の答え</vt:lpstr>
      <vt:lpstr>熱中症を引き起こす条件</vt:lpstr>
      <vt:lpstr>暑さ指数　～暑さを測る～</vt:lpstr>
      <vt:lpstr>グリーンカーテンの効果</vt:lpstr>
      <vt:lpstr>行動を変えることによる熱中症対策</vt:lpstr>
      <vt:lpstr>夏の前半と夏の後半の違い</vt:lpstr>
      <vt:lpstr>今日のメニュー</vt:lpstr>
      <vt:lpstr>グループワーク①　熱中症対策を整理してみよう！</vt:lpstr>
      <vt:lpstr>今日のメニュー</vt:lpstr>
      <vt:lpstr>個人ワーク</vt:lpstr>
      <vt:lpstr>グループワーク② 　どう伝える？ 熱中症対策</vt:lpstr>
      <vt:lpstr>全体共有　どう伝える？ 熱中症対策</vt:lpstr>
      <vt:lpstr>まとめ</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環境科学センター　新井</cp:lastModifiedBy>
  <cp:revision>495</cp:revision>
  <cp:lastPrinted>2024-03-04T10:12:13Z</cp:lastPrinted>
  <dcterms:created xsi:type="dcterms:W3CDTF">2020-06-26T05:00:29Z</dcterms:created>
  <dcterms:modified xsi:type="dcterms:W3CDTF">2024-12-02T06:45:30Z</dcterms:modified>
</cp:coreProperties>
</file>