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8" r:id="rId1"/>
  </p:sldMasterIdLst>
  <p:notesMasterIdLst>
    <p:notesMasterId r:id="rId49"/>
  </p:notesMasterIdLst>
  <p:handoutMasterIdLst>
    <p:handoutMasterId r:id="rId50"/>
  </p:handoutMasterIdLst>
  <p:sldIdLst>
    <p:sldId id="757" r:id="rId2"/>
    <p:sldId id="758" r:id="rId3"/>
    <p:sldId id="759" r:id="rId4"/>
    <p:sldId id="760" r:id="rId5"/>
    <p:sldId id="761" r:id="rId6"/>
    <p:sldId id="762" r:id="rId7"/>
    <p:sldId id="763" r:id="rId8"/>
    <p:sldId id="764" r:id="rId9"/>
    <p:sldId id="765" r:id="rId10"/>
    <p:sldId id="766" r:id="rId11"/>
    <p:sldId id="767" r:id="rId12"/>
    <p:sldId id="768" r:id="rId13"/>
    <p:sldId id="769" r:id="rId14"/>
    <p:sldId id="699" r:id="rId15"/>
    <p:sldId id="719" r:id="rId16"/>
    <p:sldId id="720" r:id="rId17"/>
    <p:sldId id="713" r:id="rId18"/>
    <p:sldId id="714" r:id="rId19"/>
    <p:sldId id="716" r:id="rId20"/>
    <p:sldId id="717" r:id="rId21"/>
    <p:sldId id="702" r:id="rId22"/>
    <p:sldId id="756" r:id="rId23"/>
    <p:sldId id="755" r:id="rId24"/>
    <p:sldId id="705" r:id="rId25"/>
    <p:sldId id="708" r:id="rId26"/>
    <p:sldId id="726" r:id="rId27"/>
    <p:sldId id="724" r:id="rId28"/>
    <p:sldId id="722" r:id="rId29"/>
    <p:sldId id="657" r:id="rId30"/>
    <p:sldId id="671" r:id="rId31"/>
    <p:sldId id="641" r:id="rId32"/>
    <p:sldId id="642" r:id="rId33"/>
    <p:sldId id="643" r:id="rId34"/>
    <p:sldId id="644" r:id="rId35"/>
    <p:sldId id="645" r:id="rId36"/>
    <p:sldId id="646" r:id="rId37"/>
    <p:sldId id="647" r:id="rId38"/>
    <p:sldId id="648" r:id="rId39"/>
    <p:sldId id="658" r:id="rId40"/>
    <p:sldId id="649" r:id="rId41"/>
    <p:sldId id="650" r:id="rId42"/>
    <p:sldId id="651" r:id="rId43"/>
    <p:sldId id="653" r:id="rId44"/>
    <p:sldId id="652" r:id="rId45"/>
    <p:sldId id="654" r:id="rId46"/>
    <p:sldId id="655" r:id="rId47"/>
    <p:sldId id="656" r:id="rId48"/>
  </p:sldIdLst>
  <p:sldSz cx="9144000" cy="6858000" type="screen4x3"/>
  <p:notesSz cx="6711950" cy="98456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01" userDrawn="1">
          <p15:clr>
            <a:srgbClr val="A4A3A4"/>
          </p15:clr>
        </p15:guide>
        <p15:guide id="2" pos="211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3D45"/>
    <a:srgbClr val="DB4051"/>
    <a:srgbClr val="E89C44"/>
    <a:srgbClr val="496486"/>
    <a:srgbClr val="E9F7FB"/>
    <a:srgbClr val="C3EAF5"/>
    <a:srgbClr val="23ACD1"/>
    <a:srgbClr val="E79E48"/>
    <a:srgbClr val="6A7F8D"/>
    <a:srgbClr val="F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55" autoAdjust="0"/>
    <p:restoredTop sz="90517" autoAdjust="0"/>
  </p:normalViewPr>
  <p:slideViewPr>
    <p:cSldViewPr snapToGrid="0">
      <p:cViewPr varScale="1">
        <p:scale>
          <a:sx n="91" d="100"/>
          <a:sy n="91" d="100"/>
        </p:scale>
        <p:origin x="1243" y="38"/>
      </p:cViewPr>
      <p:guideLst>
        <p:guide orient="horz" pos="2160"/>
        <p:guide pos="2880"/>
      </p:guideLst>
    </p:cSldViewPr>
  </p:slideViewPr>
  <p:notesTextViewPr>
    <p:cViewPr>
      <p:scale>
        <a:sx n="125" d="100"/>
        <a:sy n="125" d="100"/>
      </p:scale>
      <p:origin x="0" y="0"/>
    </p:cViewPr>
  </p:notesTextViewPr>
  <p:notesViewPr>
    <p:cSldViewPr snapToGrid="0">
      <p:cViewPr varScale="1">
        <p:scale>
          <a:sx n="58" d="100"/>
          <a:sy n="58" d="100"/>
        </p:scale>
        <p:origin x="3197" y="67"/>
      </p:cViewPr>
      <p:guideLst>
        <p:guide orient="horz" pos="3101"/>
        <p:guide pos="2114"/>
      </p:guideLst>
    </p:cSldViewPr>
  </p:notesViewPr>
  <p:gridSpacing cx="180000" cy="180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kfs01sec\old\2022\s0323\02_&#29872;&#22659;&#27963;&#21205;&#25512;&#36914;&#35506;\30_&#27671;&#20505;&#22793;&#21205;&#36969;&#24540;&#12475;&#12531;&#12479;&#12540;\03_&#24773;&#22577;&#21454;&#38598;&#25972;&#29702;&#12539;&#20998;&#26512;\07_&#20581;&#24247;\&#29105;&#20013;&#30151;&#35299;&#26512;&#65288;WBGT&#28204;&#23450;&#12539;&#20849;&#21516;&#30740;&#31350;&#65289;\20_&#25644;&#36865;&#32773;&#25968;&#12487;&#12540;&#12479;\2022&#24180;&#24230;&#12414;&#12392;&#1241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kfs01sec\old\2022\s0323\02_&#29872;&#22659;&#27963;&#21205;&#25512;&#36914;&#35506;\30_&#27671;&#20505;&#22793;&#21205;&#36969;&#24540;&#12475;&#12531;&#12479;&#12540;\03_&#24773;&#22577;&#21454;&#38598;&#25972;&#29702;&#12539;&#20998;&#26512;\07_&#20581;&#24247;\&#29105;&#20013;&#30151;&#35299;&#26512;&#65288;WBGT&#28204;&#23450;&#12539;&#20849;&#21516;&#30740;&#31350;&#65289;\20_&#25644;&#36865;&#32773;&#25968;&#12487;&#12540;&#12479;\2022&#24180;&#24230;&#12414;&#12392;&#12417;.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kfs01\&#12489;&#12461;&#12517;&#12513;&#12531;&#12488;\python\2023WBGT\EMS\all.csv"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kfs01\&#12489;&#12461;&#12517;&#12513;&#12531;&#12488;\python\2023WBGT\EMS\all.csv"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kfs01\&#12489;&#12461;&#12517;&#12513;&#12531;&#12488;\python\2023WBGT\EMS\all.csv"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kfs01\&#12489;&#12461;&#12517;&#12513;&#12531;&#12488;\python\2023WBGT\EMS\all.csv"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86592761652789"/>
          <c:y val="0.25683430216482428"/>
          <c:w val="0.73578534383702043"/>
          <c:h val="0.61573630387967482"/>
        </c:manualLayout>
      </c:layout>
      <c:barChart>
        <c:barDir val="col"/>
        <c:grouping val="stacked"/>
        <c:varyColors val="0"/>
        <c:ser>
          <c:idx val="0"/>
          <c:order val="0"/>
          <c:tx>
            <c:strRef>
              <c:f>搬送者数経年変化!$B$3</c:f>
              <c:strCache>
                <c:ptCount val="1"/>
                <c:pt idx="0">
                  <c:v>５月　(2015～)</c:v>
                </c:pt>
              </c:strCache>
            </c:strRef>
          </c:tx>
          <c:spPr>
            <a:solidFill>
              <a:schemeClr val="accent1"/>
            </a:solidFill>
            <a:ln>
              <a:noFill/>
            </a:ln>
            <a:effectLst/>
          </c:spPr>
          <c:invertIfNegative val="0"/>
          <c:cat>
            <c:strRef>
              <c:f>搬送者数経年変化!$A$4:$A$18</c:f>
              <c:strCache>
                <c:ptCount val="15"/>
                <c:pt idx="0">
                  <c:v>'08</c:v>
                </c:pt>
                <c:pt idx="1">
                  <c:v>'09</c:v>
                </c:pt>
                <c:pt idx="2">
                  <c:v>'10</c:v>
                </c:pt>
                <c:pt idx="3">
                  <c:v>'11</c:v>
                </c:pt>
                <c:pt idx="4">
                  <c:v>'12</c:v>
                </c:pt>
                <c:pt idx="5">
                  <c:v>'13</c:v>
                </c:pt>
                <c:pt idx="6">
                  <c:v>'14</c:v>
                </c:pt>
                <c:pt idx="7">
                  <c:v>'15</c:v>
                </c:pt>
                <c:pt idx="8">
                  <c:v>'16</c:v>
                </c:pt>
                <c:pt idx="9">
                  <c:v>'17</c:v>
                </c:pt>
                <c:pt idx="10">
                  <c:v>'18</c:v>
                </c:pt>
                <c:pt idx="11">
                  <c:v>'19</c:v>
                </c:pt>
                <c:pt idx="12">
                  <c:v>'20</c:v>
                </c:pt>
                <c:pt idx="13">
                  <c:v>'21</c:v>
                </c:pt>
                <c:pt idx="14">
                  <c:v>'22</c:v>
                </c:pt>
              </c:strCache>
            </c:strRef>
          </c:cat>
          <c:val>
            <c:numRef>
              <c:f>搬送者数経年変化!$B$4:$B$18</c:f>
              <c:numCache>
                <c:formatCode>General</c:formatCode>
                <c:ptCount val="15"/>
                <c:pt idx="7" formatCode="#,##0_);[Red]\(#,##0\)">
                  <c:v>116</c:v>
                </c:pt>
                <c:pt idx="8" formatCode="#,##0_);[Red]\(#,##0\)">
                  <c:v>101</c:v>
                </c:pt>
                <c:pt idx="9" formatCode="#,##0_);[Red]\(#,##0\)">
                  <c:v>138</c:v>
                </c:pt>
                <c:pt idx="10" formatCode="#,##0_);[Red]\(#,##0\)">
                  <c:v>72</c:v>
                </c:pt>
                <c:pt idx="11" formatCode="#,##0_);[Red]\(#,##0\)">
                  <c:v>153</c:v>
                </c:pt>
                <c:pt idx="13" formatCode="#,##0_);[Red]\(#,##0\)">
                  <c:v>67</c:v>
                </c:pt>
                <c:pt idx="14" formatCode="#,##0_);[Red]\(#,##0\)">
                  <c:v>121</c:v>
                </c:pt>
              </c:numCache>
            </c:numRef>
          </c:val>
          <c:extLst>
            <c:ext xmlns:c16="http://schemas.microsoft.com/office/drawing/2014/chart" uri="{C3380CC4-5D6E-409C-BE32-E72D297353CC}">
              <c16:uniqueId val="{00000000-BF39-4BD2-B32E-9F9B3FC0DD5A}"/>
            </c:ext>
          </c:extLst>
        </c:ser>
        <c:ser>
          <c:idx val="1"/>
          <c:order val="1"/>
          <c:tx>
            <c:strRef>
              <c:f>搬送者数経年変化!$C$3</c:f>
              <c:strCache>
                <c:ptCount val="1"/>
                <c:pt idx="0">
                  <c:v>６月　(2010～)</c:v>
                </c:pt>
              </c:strCache>
            </c:strRef>
          </c:tx>
          <c:spPr>
            <a:solidFill>
              <a:schemeClr val="accent2"/>
            </a:solidFill>
            <a:ln>
              <a:noFill/>
            </a:ln>
            <a:effectLst/>
          </c:spPr>
          <c:invertIfNegative val="0"/>
          <c:cat>
            <c:strRef>
              <c:f>搬送者数経年変化!$A$4:$A$18</c:f>
              <c:strCache>
                <c:ptCount val="15"/>
                <c:pt idx="0">
                  <c:v>'08</c:v>
                </c:pt>
                <c:pt idx="1">
                  <c:v>'09</c:v>
                </c:pt>
                <c:pt idx="2">
                  <c:v>'10</c:v>
                </c:pt>
                <c:pt idx="3">
                  <c:v>'11</c:v>
                </c:pt>
                <c:pt idx="4">
                  <c:v>'12</c:v>
                </c:pt>
                <c:pt idx="5">
                  <c:v>'13</c:v>
                </c:pt>
                <c:pt idx="6">
                  <c:v>'14</c:v>
                </c:pt>
                <c:pt idx="7">
                  <c:v>'15</c:v>
                </c:pt>
                <c:pt idx="8">
                  <c:v>'16</c:v>
                </c:pt>
                <c:pt idx="9">
                  <c:v>'17</c:v>
                </c:pt>
                <c:pt idx="10">
                  <c:v>'18</c:v>
                </c:pt>
                <c:pt idx="11">
                  <c:v>'19</c:v>
                </c:pt>
                <c:pt idx="12">
                  <c:v>'20</c:v>
                </c:pt>
                <c:pt idx="13">
                  <c:v>'21</c:v>
                </c:pt>
                <c:pt idx="14">
                  <c:v>'22</c:v>
                </c:pt>
              </c:strCache>
            </c:strRef>
          </c:cat>
          <c:val>
            <c:numRef>
              <c:f>搬送者数経年変化!$C$4:$C$18</c:f>
              <c:numCache>
                <c:formatCode>General</c:formatCode>
                <c:ptCount val="15"/>
                <c:pt idx="2" formatCode="#,##0_);[Red]\(#,##0\)">
                  <c:v>66</c:v>
                </c:pt>
                <c:pt idx="3" formatCode="#,##0_);[Red]\(#,##0\)">
                  <c:v>320</c:v>
                </c:pt>
                <c:pt idx="4" formatCode="#,##0_);[Red]\(#,##0\)">
                  <c:v>54</c:v>
                </c:pt>
                <c:pt idx="5" formatCode="#,##0_);[Red]\(#,##0\)">
                  <c:v>125</c:v>
                </c:pt>
                <c:pt idx="6" formatCode="#,##0_);[Red]\(#,##0\)">
                  <c:v>179</c:v>
                </c:pt>
                <c:pt idx="7" formatCode="#,##0_);[Red]\(#,##0\)">
                  <c:v>109</c:v>
                </c:pt>
                <c:pt idx="8" formatCode="#,##0_);[Red]\(#,##0\)">
                  <c:v>160</c:v>
                </c:pt>
                <c:pt idx="9" formatCode="#,##0_);[Red]\(#,##0\)">
                  <c:v>119</c:v>
                </c:pt>
                <c:pt idx="10" formatCode="#,##0_);[Red]\(#,##0\)">
                  <c:v>219</c:v>
                </c:pt>
                <c:pt idx="11" formatCode="#,##0_);[Red]\(#,##0\)">
                  <c:v>170</c:v>
                </c:pt>
                <c:pt idx="12" formatCode="#,##0_);[Red]\(#,##0\)">
                  <c:v>253</c:v>
                </c:pt>
                <c:pt idx="13" formatCode="#,##0_);[Red]\(#,##0\)">
                  <c:v>170</c:v>
                </c:pt>
                <c:pt idx="14" formatCode="#,##0_);[Red]\(#,##0\)">
                  <c:v>881</c:v>
                </c:pt>
              </c:numCache>
            </c:numRef>
          </c:val>
          <c:extLst>
            <c:ext xmlns:c16="http://schemas.microsoft.com/office/drawing/2014/chart" uri="{C3380CC4-5D6E-409C-BE32-E72D297353CC}">
              <c16:uniqueId val="{00000001-BF39-4BD2-B32E-9F9B3FC0DD5A}"/>
            </c:ext>
          </c:extLst>
        </c:ser>
        <c:ser>
          <c:idx val="2"/>
          <c:order val="2"/>
          <c:tx>
            <c:strRef>
              <c:f>搬送者数経年変化!$D$3</c:f>
              <c:strCache>
                <c:ptCount val="1"/>
                <c:pt idx="0">
                  <c:v>７月</c:v>
                </c:pt>
              </c:strCache>
            </c:strRef>
          </c:tx>
          <c:spPr>
            <a:solidFill>
              <a:schemeClr val="accent3"/>
            </a:solidFill>
            <a:ln>
              <a:noFill/>
            </a:ln>
            <a:effectLst/>
          </c:spPr>
          <c:invertIfNegative val="0"/>
          <c:cat>
            <c:strRef>
              <c:f>搬送者数経年変化!$A$4:$A$18</c:f>
              <c:strCache>
                <c:ptCount val="15"/>
                <c:pt idx="0">
                  <c:v>'08</c:v>
                </c:pt>
                <c:pt idx="1">
                  <c:v>'09</c:v>
                </c:pt>
                <c:pt idx="2">
                  <c:v>'10</c:v>
                </c:pt>
                <c:pt idx="3">
                  <c:v>'11</c:v>
                </c:pt>
                <c:pt idx="4">
                  <c:v>'12</c:v>
                </c:pt>
                <c:pt idx="5">
                  <c:v>'13</c:v>
                </c:pt>
                <c:pt idx="6">
                  <c:v>'14</c:v>
                </c:pt>
                <c:pt idx="7">
                  <c:v>'15</c:v>
                </c:pt>
                <c:pt idx="8">
                  <c:v>'16</c:v>
                </c:pt>
                <c:pt idx="9">
                  <c:v>'17</c:v>
                </c:pt>
                <c:pt idx="10">
                  <c:v>'18</c:v>
                </c:pt>
                <c:pt idx="11">
                  <c:v>'19</c:v>
                </c:pt>
                <c:pt idx="12">
                  <c:v>'20</c:v>
                </c:pt>
                <c:pt idx="13">
                  <c:v>'21</c:v>
                </c:pt>
                <c:pt idx="14">
                  <c:v>'22</c:v>
                </c:pt>
              </c:strCache>
            </c:strRef>
          </c:cat>
          <c:val>
            <c:numRef>
              <c:f>搬送者数経年変化!$D$4:$D$18</c:f>
              <c:numCache>
                <c:formatCode>#,##0_);[Red]\(#,##0\)</c:formatCode>
                <c:ptCount val="15"/>
                <c:pt idx="0">
                  <c:v>566</c:v>
                </c:pt>
                <c:pt idx="1">
                  <c:v>212</c:v>
                </c:pt>
                <c:pt idx="2">
                  <c:v>954</c:v>
                </c:pt>
                <c:pt idx="3">
                  <c:v>815</c:v>
                </c:pt>
                <c:pt idx="4">
                  <c:v>939</c:v>
                </c:pt>
                <c:pt idx="5">
                  <c:v>1473</c:v>
                </c:pt>
                <c:pt idx="6">
                  <c:v>889</c:v>
                </c:pt>
                <c:pt idx="7">
                  <c:v>1399</c:v>
                </c:pt>
                <c:pt idx="8">
                  <c:v>709</c:v>
                </c:pt>
                <c:pt idx="9">
                  <c:v>987</c:v>
                </c:pt>
                <c:pt idx="10">
                  <c:v>2419</c:v>
                </c:pt>
                <c:pt idx="11">
                  <c:v>687</c:v>
                </c:pt>
                <c:pt idx="12">
                  <c:v>241</c:v>
                </c:pt>
                <c:pt idx="13">
                  <c:v>967</c:v>
                </c:pt>
                <c:pt idx="14">
                  <c:v>1283</c:v>
                </c:pt>
              </c:numCache>
            </c:numRef>
          </c:val>
          <c:extLst>
            <c:ext xmlns:c16="http://schemas.microsoft.com/office/drawing/2014/chart" uri="{C3380CC4-5D6E-409C-BE32-E72D297353CC}">
              <c16:uniqueId val="{00000002-BF39-4BD2-B32E-9F9B3FC0DD5A}"/>
            </c:ext>
          </c:extLst>
        </c:ser>
        <c:ser>
          <c:idx val="3"/>
          <c:order val="3"/>
          <c:tx>
            <c:strRef>
              <c:f>搬送者数経年変化!$E$3</c:f>
              <c:strCache>
                <c:ptCount val="1"/>
                <c:pt idx="0">
                  <c:v>８月</c:v>
                </c:pt>
              </c:strCache>
            </c:strRef>
          </c:tx>
          <c:spPr>
            <a:solidFill>
              <a:schemeClr val="accent5"/>
            </a:solidFill>
            <a:ln>
              <a:noFill/>
            </a:ln>
            <a:effectLst/>
          </c:spPr>
          <c:invertIfNegative val="0"/>
          <c:cat>
            <c:strRef>
              <c:f>搬送者数経年変化!$A$4:$A$18</c:f>
              <c:strCache>
                <c:ptCount val="15"/>
                <c:pt idx="0">
                  <c:v>'08</c:v>
                </c:pt>
                <c:pt idx="1">
                  <c:v>'09</c:v>
                </c:pt>
                <c:pt idx="2">
                  <c:v>'10</c:v>
                </c:pt>
                <c:pt idx="3">
                  <c:v>'11</c:v>
                </c:pt>
                <c:pt idx="4">
                  <c:v>'12</c:v>
                </c:pt>
                <c:pt idx="5">
                  <c:v>'13</c:v>
                </c:pt>
                <c:pt idx="6">
                  <c:v>'14</c:v>
                </c:pt>
                <c:pt idx="7">
                  <c:v>'15</c:v>
                </c:pt>
                <c:pt idx="8">
                  <c:v>'16</c:v>
                </c:pt>
                <c:pt idx="9">
                  <c:v>'17</c:v>
                </c:pt>
                <c:pt idx="10">
                  <c:v>'18</c:v>
                </c:pt>
                <c:pt idx="11">
                  <c:v>'19</c:v>
                </c:pt>
                <c:pt idx="12">
                  <c:v>'20</c:v>
                </c:pt>
                <c:pt idx="13">
                  <c:v>'21</c:v>
                </c:pt>
                <c:pt idx="14">
                  <c:v>'22</c:v>
                </c:pt>
              </c:strCache>
            </c:strRef>
          </c:cat>
          <c:val>
            <c:numRef>
              <c:f>搬送者数経年変化!$E$4:$E$18</c:f>
              <c:numCache>
                <c:formatCode>#,##0_);[Red]\(#,##0\)</c:formatCode>
                <c:ptCount val="15"/>
                <c:pt idx="0">
                  <c:v>527</c:v>
                </c:pt>
                <c:pt idx="1">
                  <c:v>261</c:v>
                </c:pt>
                <c:pt idx="2">
                  <c:v>1339</c:v>
                </c:pt>
                <c:pt idx="3">
                  <c:v>1118</c:v>
                </c:pt>
                <c:pt idx="4">
                  <c:v>879</c:v>
                </c:pt>
                <c:pt idx="5">
                  <c:v>1522</c:v>
                </c:pt>
                <c:pt idx="6">
                  <c:v>897</c:v>
                </c:pt>
                <c:pt idx="7">
                  <c:v>1132</c:v>
                </c:pt>
                <c:pt idx="8">
                  <c:v>857</c:v>
                </c:pt>
                <c:pt idx="9">
                  <c:v>810</c:v>
                </c:pt>
                <c:pt idx="10">
                  <c:v>1891</c:v>
                </c:pt>
                <c:pt idx="11">
                  <c:v>2025</c:v>
                </c:pt>
                <c:pt idx="12">
                  <c:v>2449</c:v>
                </c:pt>
                <c:pt idx="13">
                  <c:v>960</c:v>
                </c:pt>
                <c:pt idx="14">
                  <c:v>897</c:v>
                </c:pt>
              </c:numCache>
            </c:numRef>
          </c:val>
          <c:extLst>
            <c:ext xmlns:c16="http://schemas.microsoft.com/office/drawing/2014/chart" uri="{C3380CC4-5D6E-409C-BE32-E72D297353CC}">
              <c16:uniqueId val="{00000003-BF39-4BD2-B32E-9F9B3FC0DD5A}"/>
            </c:ext>
          </c:extLst>
        </c:ser>
        <c:ser>
          <c:idx val="4"/>
          <c:order val="4"/>
          <c:tx>
            <c:strRef>
              <c:f>搬送者数経年変化!$F$3</c:f>
              <c:strCache>
                <c:ptCount val="1"/>
                <c:pt idx="0">
                  <c:v>９月</c:v>
                </c:pt>
              </c:strCache>
            </c:strRef>
          </c:tx>
          <c:spPr>
            <a:solidFill>
              <a:schemeClr val="accent4"/>
            </a:solidFill>
            <a:ln>
              <a:noFill/>
            </a:ln>
            <a:effectLst/>
          </c:spPr>
          <c:invertIfNegative val="0"/>
          <c:cat>
            <c:strRef>
              <c:f>搬送者数経年変化!$A$4:$A$18</c:f>
              <c:strCache>
                <c:ptCount val="15"/>
                <c:pt idx="0">
                  <c:v>'08</c:v>
                </c:pt>
                <c:pt idx="1">
                  <c:v>'09</c:v>
                </c:pt>
                <c:pt idx="2">
                  <c:v>'10</c:v>
                </c:pt>
                <c:pt idx="3">
                  <c:v>'11</c:v>
                </c:pt>
                <c:pt idx="4">
                  <c:v>'12</c:v>
                </c:pt>
                <c:pt idx="5">
                  <c:v>'13</c:v>
                </c:pt>
                <c:pt idx="6">
                  <c:v>'14</c:v>
                </c:pt>
                <c:pt idx="7">
                  <c:v>'15</c:v>
                </c:pt>
                <c:pt idx="8">
                  <c:v>'16</c:v>
                </c:pt>
                <c:pt idx="9">
                  <c:v>'17</c:v>
                </c:pt>
                <c:pt idx="10">
                  <c:v>'18</c:v>
                </c:pt>
                <c:pt idx="11">
                  <c:v>'19</c:v>
                </c:pt>
                <c:pt idx="12">
                  <c:v>'20</c:v>
                </c:pt>
                <c:pt idx="13">
                  <c:v>'21</c:v>
                </c:pt>
                <c:pt idx="14">
                  <c:v>'22</c:v>
                </c:pt>
              </c:strCache>
            </c:strRef>
          </c:cat>
          <c:val>
            <c:numRef>
              <c:f>搬送者数経年変化!$F$4:$F$18</c:f>
              <c:numCache>
                <c:formatCode>#,##0_);[Red]\(#,##0\)</c:formatCode>
                <c:ptCount val="15"/>
                <c:pt idx="0">
                  <c:v>70</c:v>
                </c:pt>
                <c:pt idx="1">
                  <c:v>23</c:v>
                </c:pt>
                <c:pt idx="2">
                  <c:v>349</c:v>
                </c:pt>
                <c:pt idx="3">
                  <c:v>225</c:v>
                </c:pt>
                <c:pt idx="4">
                  <c:v>186</c:v>
                </c:pt>
                <c:pt idx="5">
                  <c:v>205</c:v>
                </c:pt>
                <c:pt idx="6">
                  <c:v>73</c:v>
                </c:pt>
                <c:pt idx="7">
                  <c:v>68</c:v>
                </c:pt>
                <c:pt idx="8">
                  <c:v>195</c:v>
                </c:pt>
                <c:pt idx="9">
                  <c:v>103</c:v>
                </c:pt>
                <c:pt idx="10">
                  <c:v>109</c:v>
                </c:pt>
                <c:pt idx="11">
                  <c:v>428</c:v>
                </c:pt>
                <c:pt idx="12">
                  <c:v>350</c:v>
                </c:pt>
                <c:pt idx="13">
                  <c:v>80</c:v>
                </c:pt>
                <c:pt idx="14">
                  <c:v>158</c:v>
                </c:pt>
              </c:numCache>
            </c:numRef>
          </c:val>
          <c:extLst>
            <c:ext xmlns:c16="http://schemas.microsoft.com/office/drawing/2014/chart" uri="{C3380CC4-5D6E-409C-BE32-E72D297353CC}">
              <c16:uniqueId val="{00000004-BF39-4BD2-B32E-9F9B3FC0DD5A}"/>
            </c:ext>
          </c:extLst>
        </c:ser>
        <c:dLbls>
          <c:showLegendKey val="0"/>
          <c:showVal val="0"/>
          <c:showCatName val="0"/>
          <c:showSerName val="0"/>
          <c:showPercent val="0"/>
          <c:showBubbleSize val="0"/>
        </c:dLbls>
        <c:gapWidth val="80"/>
        <c:overlap val="100"/>
        <c:axId val="415704176"/>
        <c:axId val="415706616"/>
      </c:barChart>
      <c:lineChart>
        <c:grouping val="standard"/>
        <c:varyColors val="0"/>
        <c:ser>
          <c:idx val="5"/>
          <c:order val="5"/>
          <c:tx>
            <c:strRef>
              <c:f>搬送者数経年変化!$H$3</c:f>
              <c:strCache>
                <c:ptCount val="1"/>
                <c:pt idx="0">
                  <c:v>真夏日日数</c:v>
                </c:pt>
              </c:strCache>
            </c:strRef>
          </c:tx>
          <c:spPr>
            <a:ln w="28575" cap="rnd">
              <a:solidFill>
                <a:schemeClr val="accent6"/>
              </a:solidFill>
              <a:round/>
            </a:ln>
            <a:effectLst/>
          </c:spPr>
          <c:marker>
            <c:symbol val="none"/>
          </c:marker>
          <c:val>
            <c:numRef>
              <c:f>搬送者数経年変化!$H$4:$H$18</c:f>
              <c:numCache>
                <c:formatCode>#,##0_);[Red]\(#,##0\)</c:formatCode>
                <c:ptCount val="15"/>
                <c:pt idx="0">
                  <c:v>51</c:v>
                </c:pt>
                <c:pt idx="1">
                  <c:v>30</c:v>
                </c:pt>
                <c:pt idx="2">
                  <c:v>68</c:v>
                </c:pt>
                <c:pt idx="3">
                  <c:v>64</c:v>
                </c:pt>
                <c:pt idx="4">
                  <c:v>60</c:v>
                </c:pt>
                <c:pt idx="5">
                  <c:v>56</c:v>
                </c:pt>
                <c:pt idx="6">
                  <c:v>44</c:v>
                </c:pt>
                <c:pt idx="7">
                  <c:v>40</c:v>
                </c:pt>
                <c:pt idx="8">
                  <c:v>54</c:v>
                </c:pt>
                <c:pt idx="9">
                  <c:v>48</c:v>
                </c:pt>
                <c:pt idx="10">
                  <c:v>61</c:v>
                </c:pt>
                <c:pt idx="11">
                  <c:v>57</c:v>
                </c:pt>
                <c:pt idx="12">
                  <c:v>50</c:v>
                </c:pt>
                <c:pt idx="13">
                  <c:v>47</c:v>
                </c:pt>
                <c:pt idx="14">
                  <c:v>60</c:v>
                </c:pt>
              </c:numCache>
            </c:numRef>
          </c:val>
          <c:smooth val="0"/>
          <c:extLst>
            <c:ext xmlns:c16="http://schemas.microsoft.com/office/drawing/2014/chart" uri="{C3380CC4-5D6E-409C-BE32-E72D297353CC}">
              <c16:uniqueId val="{00000005-BF39-4BD2-B32E-9F9B3FC0DD5A}"/>
            </c:ext>
          </c:extLst>
        </c:ser>
        <c:dLbls>
          <c:showLegendKey val="0"/>
          <c:showVal val="0"/>
          <c:showCatName val="0"/>
          <c:showSerName val="0"/>
          <c:showPercent val="0"/>
          <c:showBubbleSize val="0"/>
        </c:dLbls>
        <c:marker val="1"/>
        <c:smooth val="0"/>
        <c:axId val="414959392"/>
        <c:axId val="414959008"/>
      </c:lineChart>
      <c:catAx>
        <c:axId val="415704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415706616"/>
        <c:crosses val="autoZero"/>
        <c:auto val="1"/>
        <c:lblAlgn val="ctr"/>
        <c:lblOffset val="100"/>
        <c:noMultiLvlLbl val="0"/>
      </c:catAx>
      <c:valAx>
        <c:axId val="415706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t>県内の熱中症救急搬送者数　（人）</a:t>
                </a:r>
              </a:p>
            </c:rich>
          </c:tx>
          <c:layout>
            <c:manualLayout>
              <c:xMode val="edge"/>
              <c:yMode val="edge"/>
              <c:x val="4.1516405790721356E-3"/>
              <c:y val="0.18729534139431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415704176"/>
        <c:crosses val="autoZero"/>
        <c:crossBetween val="between"/>
      </c:valAx>
      <c:valAx>
        <c:axId val="414959008"/>
        <c:scaling>
          <c:orientation val="minMax"/>
        </c:scaling>
        <c:delete val="0"/>
        <c:axPos val="r"/>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t>真夏日日数</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414959392"/>
        <c:crosses val="max"/>
        <c:crossBetween val="between"/>
      </c:valAx>
      <c:catAx>
        <c:axId val="414959392"/>
        <c:scaling>
          <c:orientation val="minMax"/>
        </c:scaling>
        <c:delete val="1"/>
        <c:axPos val="b"/>
        <c:majorTickMark val="out"/>
        <c:minorTickMark val="none"/>
        <c:tickLblPos val="nextTo"/>
        <c:crossAx val="414959008"/>
        <c:crosses val="autoZero"/>
        <c:auto val="1"/>
        <c:lblAlgn val="ctr"/>
        <c:lblOffset val="100"/>
        <c:noMultiLvlLbl val="0"/>
      </c:catAx>
      <c:spPr>
        <a:noFill/>
        <a:ln>
          <a:solidFill>
            <a:schemeClr val="bg1">
              <a:lumMod val="75000"/>
            </a:schemeClr>
          </a:solidFill>
        </a:ln>
        <a:effectLst/>
      </c:spPr>
    </c:plotArea>
    <c:legend>
      <c:legendPos val="b"/>
      <c:layout>
        <c:manualLayout>
          <c:xMode val="edge"/>
          <c:yMode val="edge"/>
          <c:x val="0"/>
          <c:y val="9.3359759426980063E-2"/>
          <c:w val="1"/>
          <c:h val="0.1256195496834995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400">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ja-JP" dirty="0" smtClean="0"/>
              <a:t>令和４年の暑さ指数と熱中症搬送者の関係</a:t>
            </a:r>
            <a:endParaRPr lang="ja-JP" dirty="0"/>
          </a:p>
        </c:rich>
      </c:tx>
      <c:layout>
        <c:manualLayout>
          <c:xMode val="edge"/>
          <c:yMode val="edge"/>
          <c:x val="0.24551477860439327"/>
          <c:y val="0.88065738400771321"/>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9.4035234249495669E-2"/>
          <c:y val="8.3148413266523502E-2"/>
          <c:w val="0.79581805179948817"/>
          <c:h val="0.73252655995471749"/>
        </c:manualLayout>
      </c:layout>
      <c:barChart>
        <c:barDir val="col"/>
        <c:grouping val="clustered"/>
        <c:varyColors val="0"/>
        <c:ser>
          <c:idx val="6"/>
          <c:order val="6"/>
          <c:tx>
            <c:strRef>
              <c:f>'2022'!$J$1:$J$2</c:f>
              <c:strCache>
                <c:ptCount val="2"/>
                <c:pt idx="0">
                  <c:v>アラート</c:v>
                </c:pt>
              </c:strCache>
            </c:strRef>
          </c:tx>
          <c:spPr>
            <a:solidFill>
              <a:srgbClr val="FF0000">
                <a:alpha val="30000"/>
              </a:srgbClr>
            </a:solidFill>
            <a:ln>
              <a:noFill/>
            </a:ln>
            <a:effectLst/>
          </c:spPr>
          <c:invertIfNegative val="0"/>
          <c:cat>
            <c:numRef>
              <c:f>'2022'!$B$3:$B$155</c:f>
              <c:numCache>
                <c:formatCode>m/d/yyyy</c:formatCode>
                <c:ptCount val="153"/>
                <c:pt idx="0">
                  <c:v>44682</c:v>
                </c:pt>
                <c:pt idx="1">
                  <c:v>44683</c:v>
                </c:pt>
                <c:pt idx="2">
                  <c:v>44684</c:v>
                </c:pt>
                <c:pt idx="3">
                  <c:v>44685</c:v>
                </c:pt>
                <c:pt idx="4">
                  <c:v>44686</c:v>
                </c:pt>
                <c:pt idx="5">
                  <c:v>44687</c:v>
                </c:pt>
                <c:pt idx="6">
                  <c:v>44688</c:v>
                </c:pt>
                <c:pt idx="7">
                  <c:v>44689</c:v>
                </c:pt>
                <c:pt idx="8">
                  <c:v>44690</c:v>
                </c:pt>
                <c:pt idx="9">
                  <c:v>44691</c:v>
                </c:pt>
                <c:pt idx="10">
                  <c:v>44692</c:v>
                </c:pt>
                <c:pt idx="11">
                  <c:v>44693</c:v>
                </c:pt>
                <c:pt idx="12">
                  <c:v>44694</c:v>
                </c:pt>
                <c:pt idx="13">
                  <c:v>44695</c:v>
                </c:pt>
                <c:pt idx="14">
                  <c:v>44696</c:v>
                </c:pt>
                <c:pt idx="15">
                  <c:v>44697</c:v>
                </c:pt>
                <c:pt idx="16">
                  <c:v>44698</c:v>
                </c:pt>
                <c:pt idx="17">
                  <c:v>44699</c:v>
                </c:pt>
                <c:pt idx="18">
                  <c:v>44700</c:v>
                </c:pt>
                <c:pt idx="19">
                  <c:v>44701</c:v>
                </c:pt>
                <c:pt idx="20">
                  <c:v>44702</c:v>
                </c:pt>
                <c:pt idx="21">
                  <c:v>44703</c:v>
                </c:pt>
                <c:pt idx="22">
                  <c:v>44704</c:v>
                </c:pt>
                <c:pt idx="23">
                  <c:v>44705</c:v>
                </c:pt>
                <c:pt idx="24">
                  <c:v>44706</c:v>
                </c:pt>
                <c:pt idx="25">
                  <c:v>44707</c:v>
                </c:pt>
                <c:pt idx="26">
                  <c:v>44708</c:v>
                </c:pt>
                <c:pt idx="27">
                  <c:v>44709</c:v>
                </c:pt>
                <c:pt idx="28">
                  <c:v>44710</c:v>
                </c:pt>
                <c:pt idx="29">
                  <c:v>44711</c:v>
                </c:pt>
                <c:pt idx="30">
                  <c:v>44712</c:v>
                </c:pt>
                <c:pt idx="31">
                  <c:v>44713</c:v>
                </c:pt>
                <c:pt idx="32">
                  <c:v>44714</c:v>
                </c:pt>
                <c:pt idx="33">
                  <c:v>44715</c:v>
                </c:pt>
                <c:pt idx="34">
                  <c:v>44716</c:v>
                </c:pt>
                <c:pt idx="35">
                  <c:v>44717</c:v>
                </c:pt>
                <c:pt idx="36">
                  <c:v>44718</c:v>
                </c:pt>
                <c:pt idx="37">
                  <c:v>44719</c:v>
                </c:pt>
                <c:pt idx="38">
                  <c:v>44720</c:v>
                </c:pt>
                <c:pt idx="39">
                  <c:v>44721</c:v>
                </c:pt>
                <c:pt idx="40">
                  <c:v>44722</c:v>
                </c:pt>
                <c:pt idx="41">
                  <c:v>44723</c:v>
                </c:pt>
                <c:pt idx="42">
                  <c:v>44724</c:v>
                </c:pt>
                <c:pt idx="43">
                  <c:v>44725</c:v>
                </c:pt>
                <c:pt idx="44">
                  <c:v>44726</c:v>
                </c:pt>
                <c:pt idx="45">
                  <c:v>44727</c:v>
                </c:pt>
                <c:pt idx="46">
                  <c:v>44728</c:v>
                </c:pt>
                <c:pt idx="47">
                  <c:v>44729</c:v>
                </c:pt>
                <c:pt idx="48">
                  <c:v>44730</c:v>
                </c:pt>
                <c:pt idx="49">
                  <c:v>44731</c:v>
                </c:pt>
                <c:pt idx="50">
                  <c:v>44732</c:v>
                </c:pt>
                <c:pt idx="51">
                  <c:v>44733</c:v>
                </c:pt>
                <c:pt idx="52">
                  <c:v>44734</c:v>
                </c:pt>
                <c:pt idx="53">
                  <c:v>44735</c:v>
                </c:pt>
                <c:pt idx="54">
                  <c:v>44736</c:v>
                </c:pt>
                <c:pt idx="55">
                  <c:v>44737</c:v>
                </c:pt>
                <c:pt idx="56">
                  <c:v>44738</c:v>
                </c:pt>
                <c:pt idx="57">
                  <c:v>44739</c:v>
                </c:pt>
                <c:pt idx="58">
                  <c:v>44740</c:v>
                </c:pt>
                <c:pt idx="59">
                  <c:v>44741</c:v>
                </c:pt>
                <c:pt idx="60">
                  <c:v>44742</c:v>
                </c:pt>
                <c:pt idx="61">
                  <c:v>44743</c:v>
                </c:pt>
                <c:pt idx="62">
                  <c:v>44744</c:v>
                </c:pt>
                <c:pt idx="63">
                  <c:v>44745</c:v>
                </c:pt>
                <c:pt idx="64">
                  <c:v>44746</c:v>
                </c:pt>
                <c:pt idx="65">
                  <c:v>44747</c:v>
                </c:pt>
                <c:pt idx="66">
                  <c:v>44748</c:v>
                </c:pt>
                <c:pt idx="67">
                  <c:v>44749</c:v>
                </c:pt>
                <c:pt idx="68">
                  <c:v>44750</c:v>
                </c:pt>
                <c:pt idx="69">
                  <c:v>44751</c:v>
                </c:pt>
                <c:pt idx="70">
                  <c:v>44752</c:v>
                </c:pt>
                <c:pt idx="71">
                  <c:v>44753</c:v>
                </c:pt>
                <c:pt idx="72">
                  <c:v>44754</c:v>
                </c:pt>
                <c:pt idx="73">
                  <c:v>44755</c:v>
                </c:pt>
                <c:pt idx="74">
                  <c:v>44756</c:v>
                </c:pt>
                <c:pt idx="75">
                  <c:v>44757</c:v>
                </c:pt>
                <c:pt idx="76">
                  <c:v>44758</c:v>
                </c:pt>
                <c:pt idx="77">
                  <c:v>44759</c:v>
                </c:pt>
                <c:pt idx="78">
                  <c:v>44760</c:v>
                </c:pt>
                <c:pt idx="79">
                  <c:v>44761</c:v>
                </c:pt>
                <c:pt idx="80">
                  <c:v>44762</c:v>
                </c:pt>
                <c:pt idx="81">
                  <c:v>44763</c:v>
                </c:pt>
                <c:pt idx="82">
                  <c:v>44764</c:v>
                </c:pt>
                <c:pt idx="83">
                  <c:v>44765</c:v>
                </c:pt>
                <c:pt idx="84">
                  <c:v>44766</c:v>
                </c:pt>
                <c:pt idx="85">
                  <c:v>44767</c:v>
                </c:pt>
                <c:pt idx="86">
                  <c:v>44768</c:v>
                </c:pt>
                <c:pt idx="87">
                  <c:v>44769</c:v>
                </c:pt>
                <c:pt idx="88">
                  <c:v>44770</c:v>
                </c:pt>
                <c:pt idx="89">
                  <c:v>44771</c:v>
                </c:pt>
                <c:pt idx="90">
                  <c:v>44772</c:v>
                </c:pt>
                <c:pt idx="91">
                  <c:v>44773</c:v>
                </c:pt>
                <c:pt idx="92">
                  <c:v>44774</c:v>
                </c:pt>
                <c:pt idx="93">
                  <c:v>44775</c:v>
                </c:pt>
                <c:pt idx="94">
                  <c:v>44776</c:v>
                </c:pt>
                <c:pt idx="95">
                  <c:v>44777</c:v>
                </c:pt>
                <c:pt idx="96">
                  <c:v>44778</c:v>
                </c:pt>
                <c:pt idx="97">
                  <c:v>44779</c:v>
                </c:pt>
                <c:pt idx="98">
                  <c:v>44780</c:v>
                </c:pt>
                <c:pt idx="99">
                  <c:v>44781</c:v>
                </c:pt>
                <c:pt idx="100">
                  <c:v>44782</c:v>
                </c:pt>
                <c:pt idx="101">
                  <c:v>44783</c:v>
                </c:pt>
                <c:pt idx="102">
                  <c:v>44784</c:v>
                </c:pt>
                <c:pt idx="103">
                  <c:v>44785</c:v>
                </c:pt>
                <c:pt idx="104">
                  <c:v>44786</c:v>
                </c:pt>
                <c:pt idx="105">
                  <c:v>44787</c:v>
                </c:pt>
                <c:pt idx="106">
                  <c:v>44788</c:v>
                </c:pt>
                <c:pt idx="107">
                  <c:v>44789</c:v>
                </c:pt>
                <c:pt idx="108">
                  <c:v>44790</c:v>
                </c:pt>
                <c:pt idx="109">
                  <c:v>44791</c:v>
                </c:pt>
                <c:pt idx="110">
                  <c:v>44792</c:v>
                </c:pt>
                <c:pt idx="111">
                  <c:v>44793</c:v>
                </c:pt>
                <c:pt idx="112">
                  <c:v>44794</c:v>
                </c:pt>
                <c:pt idx="113">
                  <c:v>44795</c:v>
                </c:pt>
                <c:pt idx="114">
                  <c:v>44796</c:v>
                </c:pt>
                <c:pt idx="115">
                  <c:v>44797</c:v>
                </c:pt>
                <c:pt idx="116">
                  <c:v>44798</c:v>
                </c:pt>
                <c:pt idx="117">
                  <c:v>44799</c:v>
                </c:pt>
                <c:pt idx="118">
                  <c:v>44800</c:v>
                </c:pt>
                <c:pt idx="119">
                  <c:v>44801</c:v>
                </c:pt>
                <c:pt idx="120">
                  <c:v>44802</c:v>
                </c:pt>
                <c:pt idx="121">
                  <c:v>44803</c:v>
                </c:pt>
                <c:pt idx="122">
                  <c:v>44804</c:v>
                </c:pt>
                <c:pt idx="123">
                  <c:v>44805</c:v>
                </c:pt>
                <c:pt idx="124">
                  <c:v>44806</c:v>
                </c:pt>
                <c:pt idx="125">
                  <c:v>44807</c:v>
                </c:pt>
                <c:pt idx="126">
                  <c:v>44808</c:v>
                </c:pt>
                <c:pt idx="127">
                  <c:v>44809</c:v>
                </c:pt>
                <c:pt idx="128">
                  <c:v>44810</c:v>
                </c:pt>
                <c:pt idx="129">
                  <c:v>44811</c:v>
                </c:pt>
                <c:pt idx="130">
                  <c:v>44812</c:v>
                </c:pt>
                <c:pt idx="131">
                  <c:v>44813</c:v>
                </c:pt>
                <c:pt idx="132">
                  <c:v>44814</c:v>
                </c:pt>
                <c:pt idx="133">
                  <c:v>44815</c:v>
                </c:pt>
                <c:pt idx="134">
                  <c:v>44816</c:v>
                </c:pt>
                <c:pt idx="135">
                  <c:v>44817</c:v>
                </c:pt>
                <c:pt idx="136">
                  <c:v>44818</c:v>
                </c:pt>
                <c:pt idx="137">
                  <c:v>44819</c:v>
                </c:pt>
                <c:pt idx="138">
                  <c:v>44820</c:v>
                </c:pt>
                <c:pt idx="139">
                  <c:v>44821</c:v>
                </c:pt>
                <c:pt idx="140">
                  <c:v>44822</c:v>
                </c:pt>
                <c:pt idx="141">
                  <c:v>44823</c:v>
                </c:pt>
                <c:pt idx="142">
                  <c:v>44824</c:v>
                </c:pt>
                <c:pt idx="143">
                  <c:v>44825</c:v>
                </c:pt>
                <c:pt idx="144">
                  <c:v>44826</c:v>
                </c:pt>
                <c:pt idx="145">
                  <c:v>44827</c:v>
                </c:pt>
                <c:pt idx="146">
                  <c:v>44828</c:v>
                </c:pt>
                <c:pt idx="147">
                  <c:v>44829</c:v>
                </c:pt>
                <c:pt idx="148">
                  <c:v>44830</c:v>
                </c:pt>
                <c:pt idx="149">
                  <c:v>44831</c:v>
                </c:pt>
                <c:pt idx="150">
                  <c:v>44832</c:v>
                </c:pt>
                <c:pt idx="151">
                  <c:v>44833</c:v>
                </c:pt>
                <c:pt idx="152">
                  <c:v>44834</c:v>
                </c:pt>
              </c:numCache>
            </c:numRef>
          </c:cat>
          <c:val>
            <c:numRef>
              <c:f>'2022'!$J$3:$J$155</c:f>
              <c:numCache>
                <c:formatCode>General</c:formatCode>
                <c:ptCount val="153"/>
                <c:pt idx="90">
                  <c:v>35</c:v>
                </c:pt>
                <c:pt idx="91">
                  <c:v>35</c:v>
                </c:pt>
                <c:pt idx="92">
                  <c:v>35</c:v>
                </c:pt>
                <c:pt idx="93">
                  <c:v>35</c:v>
                </c:pt>
                <c:pt idx="94">
                  <c:v>35</c:v>
                </c:pt>
                <c:pt idx="100">
                  <c:v>35</c:v>
                </c:pt>
                <c:pt idx="101">
                  <c:v>35</c:v>
                </c:pt>
                <c:pt idx="102">
                  <c:v>35</c:v>
                </c:pt>
                <c:pt idx="115">
                  <c:v>35</c:v>
                </c:pt>
                <c:pt idx="118">
                  <c:v>35</c:v>
                </c:pt>
              </c:numCache>
            </c:numRef>
          </c:val>
          <c:extLst>
            <c:ext xmlns:c16="http://schemas.microsoft.com/office/drawing/2014/chart" uri="{C3380CC4-5D6E-409C-BE32-E72D297353CC}">
              <c16:uniqueId val="{00000000-7C77-4E1A-91D3-7FE184423969}"/>
            </c:ext>
          </c:extLst>
        </c:ser>
        <c:dLbls>
          <c:showLegendKey val="0"/>
          <c:showVal val="0"/>
          <c:showCatName val="0"/>
          <c:showSerName val="0"/>
          <c:showPercent val="0"/>
          <c:showBubbleSize val="0"/>
        </c:dLbls>
        <c:gapWidth val="0"/>
        <c:overlap val="1"/>
        <c:axId val="488654656"/>
        <c:axId val="488655832"/>
      </c:barChart>
      <c:barChart>
        <c:barDir val="col"/>
        <c:grouping val="clustered"/>
        <c:varyColors val="0"/>
        <c:ser>
          <c:idx val="5"/>
          <c:order val="5"/>
          <c:tx>
            <c:strRef>
              <c:f>'2022'!$I$2</c:f>
              <c:strCache>
                <c:ptCount val="1"/>
                <c:pt idx="0">
                  <c:v>搬送者数(全県)</c:v>
                </c:pt>
              </c:strCache>
            </c:strRef>
          </c:tx>
          <c:spPr>
            <a:solidFill>
              <a:srgbClr val="C00000"/>
            </a:solidFill>
            <a:ln>
              <a:noFill/>
            </a:ln>
            <a:effectLst/>
          </c:spPr>
          <c:invertIfNegative val="0"/>
          <c:cat>
            <c:numRef>
              <c:f>'2022'!$B$3:$B$155</c:f>
              <c:numCache>
                <c:formatCode>m/d/yyyy</c:formatCode>
                <c:ptCount val="153"/>
                <c:pt idx="0">
                  <c:v>44682</c:v>
                </c:pt>
                <c:pt idx="1">
                  <c:v>44683</c:v>
                </c:pt>
                <c:pt idx="2">
                  <c:v>44684</c:v>
                </c:pt>
                <c:pt idx="3">
                  <c:v>44685</c:v>
                </c:pt>
                <c:pt idx="4">
                  <c:v>44686</c:v>
                </c:pt>
                <c:pt idx="5">
                  <c:v>44687</c:v>
                </c:pt>
                <c:pt idx="6">
                  <c:v>44688</c:v>
                </c:pt>
                <c:pt idx="7">
                  <c:v>44689</c:v>
                </c:pt>
                <c:pt idx="8">
                  <c:v>44690</c:v>
                </c:pt>
                <c:pt idx="9">
                  <c:v>44691</c:v>
                </c:pt>
                <c:pt idx="10">
                  <c:v>44692</c:v>
                </c:pt>
                <c:pt idx="11">
                  <c:v>44693</c:v>
                </c:pt>
                <c:pt idx="12">
                  <c:v>44694</c:v>
                </c:pt>
                <c:pt idx="13">
                  <c:v>44695</c:v>
                </c:pt>
                <c:pt idx="14">
                  <c:v>44696</c:v>
                </c:pt>
                <c:pt idx="15">
                  <c:v>44697</c:v>
                </c:pt>
                <c:pt idx="16">
                  <c:v>44698</c:v>
                </c:pt>
                <c:pt idx="17">
                  <c:v>44699</c:v>
                </c:pt>
                <c:pt idx="18">
                  <c:v>44700</c:v>
                </c:pt>
                <c:pt idx="19">
                  <c:v>44701</c:v>
                </c:pt>
                <c:pt idx="20">
                  <c:v>44702</c:v>
                </c:pt>
                <c:pt idx="21">
                  <c:v>44703</c:v>
                </c:pt>
                <c:pt idx="22">
                  <c:v>44704</c:v>
                </c:pt>
                <c:pt idx="23">
                  <c:v>44705</c:v>
                </c:pt>
                <c:pt idx="24">
                  <c:v>44706</c:v>
                </c:pt>
                <c:pt idx="25">
                  <c:v>44707</c:v>
                </c:pt>
                <c:pt idx="26">
                  <c:v>44708</c:v>
                </c:pt>
                <c:pt idx="27">
                  <c:v>44709</c:v>
                </c:pt>
                <c:pt idx="28">
                  <c:v>44710</c:v>
                </c:pt>
                <c:pt idx="29">
                  <c:v>44711</c:v>
                </c:pt>
                <c:pt idx="30">
                  <c:v>44712</c:v>
                </c:pt>
                <c:pt idx="31">
                  <c:v>44713</c:v>
                </c:pt>
                <c:pt idx="32">
                  <c:v>44714</c:v>
                </c:pt>
                <c:pt idx="33">
                  <c:v>44715</c:v>
                </c:pt>
                <c:pt idx="34">
                  <c:v>44716</c:v>
                </c:pt>
                <c:pt idx="35">
                  <c:v>44717</c:v>
                </c:pt>
                <c:pt idx="36">
                  <c:v>44718</c:v>
                </c:pt>
                <c:pt idx="37">
                  <c:v>44719</c:v>
                </c:pt>
                <c:pt idx="38">
                  <c:v>44720</c:v>
                </c:pt>
                <c:pt idx="39">
                  <c:v>44721</c:v>
                </c:pt>
                <c:pt idx="40">
                  <c:v>44722</c:v>
                </c:pt>
                <c:pt idx="41">
                  <c:v>44723</c:v>
                </c:pt>
                <c:pt idx="42">
                  <c:v>44724</c:v>
                </c:pt>
                <c:pt idx="43">
                  <c:v>44725</c:v>
                </c:pt>
                <c:pt idx="44">
                  <c:v>44726</c:v>
                </c:pt>
                <c:pt idx="45">
                  <c:v>44727</c:v>
                </c:pt>
                <c:pt idx="46">
                  <c:v>44728</c:v>
                </c:pt>
                <c:pt idx="47">
                  <c:v>44729</c:v>
                </c:pt>
                <c:pt idx="48">
                  <c:v>44730</c:v>
                </c:pt>
                <c:pt idx="49">
                  <c:v>44731</c:v>
                </c:pt>
                <c:pt idx="50">
                  <c:v>44732</c:v>
                </c:pt>
                <c:pt idx="51">
                  <c:v>44733</c:v>
                </c:pt>
                <c:pt idx="52">
                  <c:v>44734</c:v>
                </c:pt>
                <c:pt idx="53">
                  <c:v>44735</c:v>
                </c:pt>
                <c:pt idx="54">
                  <c:v>44736</c:v>
                </c:pt>
                <c:pt idx="55">
                  <c:v>44737</c:v>
                </c:pt>
                <c:pt idx="56">
                  <c:v>44738</c:v>
                </c:pt>
                <c:pt idx="57">
                  <c:v>44739</c:v>
                </c:pt>
                <c:pt idx="58">
                  <c:v>44740</c:v>
                </c:pt>
                <c:pt idx="59">
                  <c:v>44741</c:v>
                </c:pt>
                <c:pt idx="60">
                  <c:v>44742</c:v>
                </c:pt>
                <c:pt idx="61">
                  <c:v>44743</c:v>
                </c:pt>
                <c:pt idx="62">
                  <c:v>44744</c:v>
                </c:pt>
                <c:pt idx="63">
                  <c:v>44745</c:v>
                </c:pt>
                <c:pt idx="64">
                  <c:v>44746</c:v>
                </c:pt>
                <c:pt idx="65">
                  <c:v>44747</c:v>
                </c:pt>
                <c:pt idx="66">
                  <c:v>44748</c:v>
                </c:pt>
                <c:pt idx="67">
                  <c:v>44749</c:v>
                </c:pt>
                <c:pt idx="68">
                  <c:v>44750</c:v>
                </c:pt>
                <c:pt idx="69">
                  <c:v>44751</c:v>
                </c:pt>
                <c:pt idx="70">
                  <c:v>44752</c:v>
                </c:pt>
                <c:pt idx="71">
                  <c:v>44753</c:v>
                </c:pt>
                <c:pt idx="72">
                  <c:v>44754</c:v>
                </c:pt>
                <c:pt idx="73">
                  <c:v>44755</c:v>
                </c:pt>
                <c:pt idx="74">
                  <c:v>44756</c:v>
                </c:pt>
                <c:pt idx="75">
                  <c:v>44757</c:v>
                </c:pt>
                <c:pt idx="76">
                  <c:v>44758</c:v>
                </c:pt>
                <c:pt idx="77">
                  <c:v>44759</c:v>
                </c:pt>
                <c:pt idx="78">
                  <c:v>44760</c:v>
                </c:pt>
                <c:pt idx="79">
                  <c:v>44761</c:v>
                </c:pt>
                <c:pt idx="80">
                  <c:v>44762</c:v>
                </c:pt>
                <c:pt idx="81">
                  <c:v>44763</c:v>
                </c:pt>
                <c:pt idx="82">
                  <c:v>44764</c:v>
                </c:pt>
                <c:pt idx="83">
                  <c:v>44765</c:v>
                </c:pt>
                <c:pt idx="84">
                  <c:v>44766</c:v>
                </c:pt>
                <c:pt idx="85">
                  <c:v>44767</c:v>
                </c:pt>
                <c:pt idx="86">
                  <c:v>44768</c:v>
                </c:pt>
                <c:pt idx="87">
                  <c:v>44769</c:v>
                </c:pt>
                <c:pt idx="88">
                  <c:v>44770</c:v>
                </c:pt>
                <c:pt idx="89">
                  <c:v>44771</c:v>
                </c:pt>
                <c:pt idx="90">
                  <c:v>44772</c:v>
                </c:pt>
                <c:pt idx="91">
                  <c:v>44773</c:v>
                </c:pt>
                <c:pt idx="92">
                  <c:v>44774</c:v>
                </c:pt>
                <c:pt idx="93">
                  <c:v>44775</c:v>
                </c:pt>
                <c:pt idx="94">
                  <c:v>44776</c:v>
                </c:pt>
                <c:pt idx="95">
                  <c:v>44777</c:v>
                </c:pt>
                <c:pt idx="96">
                  <c:v>44778</c:v>
                </c:pt>
                <c:pt idx="97">
                  <c:v>44779</c:v>
                </c:pt>
                <c:pt idx="98">
                  <c:v>44780</c:v>
                </c:pt>
                <c:pt idx="99">
                  <c:v>44781</c:v>
                </c:pt>
                <c:pt idx="100">
                  <c:v>44782</c:v>
                </c:pt>
                <c:pt idx="101">
                  <c:v>44783</c:v>
                </c:pt>
                <c:pt idx="102">
                  <c:v>44784</c:v>
                </c:pt>
                <c:pt idx="103">
                  <c:v>44785</c:v>
                </c:pt>
                <c:pt idx="104">
                  <c:v>44786</c:v>
                </c:pt>
                <c:pt idx="105">
                  <c:v>44787</c:v>
                </c:pt>
                <c:pt idx="106">
                  <c:v>44788</c:v>
                </c:pt>
                <c:pt idx="107">
                  <c:v>44789</c:v>
                </c:pt>
                <c:pt idx="108">
                  <c:v>44790</c:v>
                </c:pt>
                <c:pt idx="109">
                  <c:v>44791</c:v>
                </c:pt>
                <c:pt idx="110">
                  <c:v>44792</c:v>
                </c:pt>
                <c:pt idx="111">
                  <c:v>44793</c:v>
                </c:pt>
                <c:pt idx="112">
                  <c:v>44794</c:v>
                </c:pt>
                <c:pt idx="113">
                  <c:v>44795</c:v>
                </c:pt>
                <c:pt idx="114">
                  <c:v>44796</c:v>
                </c:pt>
                <c:pt idx="115">
                  <c:v>44797</c:v>
                </c:pt>
                <c:pt idx="116">
                  <c:v>44798</c:v>
                </c:pt>
                <c:pt idx="117">
                  <c:v>44799</c:v>
                </c:pt>
                <c:pt idx="118">
                  <c:v>44800</c:v>
                </c:pt>
                <c:pt idx="119">
                  <c:v>44801</c:v>
                </c:pt>
                <c:pt idx="120">
                  <c:v>44802</c:v>
                </c:pt>
                <c:pt idx="121">
                  <c:v>44803</c:v>
                </c:pt>
                <c:pt idx="122">
                  <c:v>44804</c:v>
                </c:pt>
                <c:pt idx="123">
                  <c:v>44805</c:v>
                </c:pt>
                <c:pt idx="124">
                  <c:v>44806</c:v>
                </c:pt>
                <c:pt idx="125">
                  <c:v>44807</c:v>
                </c:pt>
                <c:pt idx="126">
                  <c:v>44808</c:v>
                </c:pt>
                <c:pt idx="127">
                  <c:v>44809</c:v>
                </c:pt>
                <c:pt idx="128">
                  <c:v>44810</c:v>
                </c:pt>
                <c:pt idx="129">
                  <c:v>44811</c:v>
                </c:pt>
                <c:pt idx="130">
                  <c:v>44812</c:v>
                </c:pt>
                <c:pt idx="131">
                  <c:v>44813</c:v>
                </c:pt>
                <c:pt idx="132">
                  <c:v>44814</c:v>
                </c:pt>
                <c:pt idx="133">
                  <c:v>44815</c:v>
                </c:pt>
                <c:pt idx="134">
                  <c:v>44816</c:v>
                </c:pt>
                <c:pt idx="135">
                  <c:v>44817</c:v>
                </c:pt>
                <c:pt idx="136">
                  <c:v>44818</c:v>
                </c:pt>
                <c:pt idx="137">
                  <c:v>44819</c:v>
                </c:pt>
                <c:pt idx="138">
                  <c:v>44820</c:v>
                </c:pt>
                <c:pt idx="139">
                  <c:v>44821</c:v>
                </c:pt>
                <c:pt idx="140">
                  <c:v>44822</c:v>
                </c:pt>
                <c:pt idx="141">
                  <c:v>44823</c:v>
                </c:pt>
                <c:pt idx="142">
                  <c:v>44824</c:v>
                </c:pt>
                <c:pt idx="143">
                  <c:v>44825</c:v>
                </c:pt>
                <c:pt idx="144">
                  <c:v>44826</c:v>
                </c:pt>
                <c:pt idx="145">
                  <c:v>44827</c:v>
                </c:pt>
                <c:pt idx="146">
                  <c:v>44828</c:v>
                </c:pt>
                <c:pt idx="147">
                  <c:v>44829</c:v>
                </c:pt>
                <c:pt idx="148">
                  <c:v>44830</c:v>
                </c:pt>
                <c:pt idx="149">
                  <c:v>44831</c:v>
                </c:pt>
                <c:pt idx="150">
                  <c:v>44832</c:v>
                </c:pt>
                <c:pt idx="151">
                  <c:v>44833</c:v>
                </c:pt>
                <c:pt idx="152">
                  <c:v>44834</c:v>
                </c:pt>
              </c:numCache>
            </c:numRef>
          </c:cat>
          <c:val>
            <c:numRef>
              <c:f>'2022'!$I$3:$I$155</c:f>
              <c:numCache>
                <c:formatCode>General</c:formatCode>
                <c:ptCount val="153"/>
                <c:pt idx="0">
                  <c:v>0</c:v>
                </c:pt>
                <c:pt idx="1">
                  <c:v>0</c:v>
                </c:pt>
                <c:pt idx="2">
                  <c:v>2</c:v>
                </c:pt>
                <c:pt idx="3">
                  <c:v>3</c:v>
                </c:pt>
                <c:pt idx="4">
                  <c:v>5</c:v>
                </c:pt>
                <c:pt idx="5">
                  <c:v>2</c:v>
                </c:pt>
                <c:pt idx="6">
                  <c:v>2</c:v>
                </c:pt>
                <c:pt idx="7">
                  <c:v>1</c:v>
                </c:pt>
                <c:pt idx="8">
                  <c:v>0</c:v>
                </c:pt>
                <c:pt idx="9">
                  <c:v>2</c:v>
                </c:pt>
                <c:pt idx="10">
                  <c:v>3</c:v>
                </c:pt>
                <c:pt idx="11">
                  <c:v>0</c:v>
                </c:pt>
                <c:pt idx="12">
                  <c:v>1</c:v>
                </c:pt>
                <c:pt idx="13">
                  <c:v>4</c:v>
                </c:pt>
                <c:pt idx="14">
                  <c:v>2</c:v>
                </c:pt>
                <c:pt idx="15">
                  <c:v>0</c:v>
                </c:pt>
                <c:pt idx="16">
                  <c:v>0</c:v>
                </c:pt>
                <c:pt idx="17">
                  <c:v>4</c:v>
                </c:pt>
                <c:pt idx="18">
                  <c:v>2</c:v>
                </c:pt>
                <c:pt idx="19">
                  <c:v>1</c:v>
                </c:pt>
                <c:pt idx="20">
                  <c:v>2</c:v>
                </c:pt>
                <c:pt idx="21">
                  <c:v>6</c:v>
                </c:pt>
                <c:pt idx="22">
                  <c:v>2</c:v>
                </c:pt>
                <c:pt idx="23">
                  <c:v>2</c:v>
                </c:pt>
                <c:pt idx="24">
                  <c:v>9</c:v>
                </c:pt>
                <c:pt idx="25">
                  <c:v>4</c:v>
                </c:pt>
                <c:pt idx="26">
                  <c:v>3</c:v>
                </c:pt>
                <c:pt idx="27">
                  <c:v>19</c:v>
                </c:pt>
                <c:pt idx="28">
                  <c:v>21</c:v>
                </c:pt>
                <c:pt idx="29">
                  <c:v>18</c:v>
                </c:pt>
                <c:pt idx="30">
                  <c:v>1</c:v>
                </c:pt>
                <c:pt idx="31">
                  <c:v>10</c:v>
                </c:pt>
                <c:pt idx="32">
                  <c:v>11</c:v>
                </c:pt>
                <c:pt idx="33">
                  <c:v>2</c:v>
                </c:pt>
                <c:pt idx="34">
                  <c:v>7</c:v>
                </c:pt>
                <c:pt idx="35">
                  <c:v>4</c:v>
                </c:pt>
                <c:pt idx="36">
                  <c:v>0</c:v>
                </c:pt>
                <c:pt idx="37">
                  <c:v>1</c:v>
                </c:pt>
                <c:pt idx="38">
                  <c:v>0</c:v>
                </c:pt>
                <c:pt idx="39">
                  <c:v>2</c:v>
                </c:pt>
                <c:pt idx="40">
                  <c:v>2</c:v>
                </c:pt>
                <c:pt idx="41">
                  <c:v>5</c:v>
                </c:pt>
                <c:pt idx="42">
                  <c:v>4</c:v>
                </c:pt>
                <c:pt idx="43">
                  <c:v>3</c:v>
                </c:pt>
                <c:pt idx="44">
                  <c:v>0</c:v>
                </c:pt>
                <c:pt idx="45">
                  <c:v>0</c:v>
                </c:pt>
                <c:pt idx="46">
                  <c:v>5</c:v>
                </c:pt>
                <c:pt idx="47">
                  <c:v>12</c:v>
                </c:pt>
                <c:pt idx="48">
                  <c:v>7</c:v>
                </c:pt>
                <c:pt idx="49">
                  <c:v>10</c:v>
                </c:pt>
                <c:pt idx="50">
                  <c:v>20</c:v>
                </c:pt>
                <c:pt idx="51">
                  <c:v>12</c:v>
                </c:pt>
                <c:pt idx="52">
                  <c:v>3</c:v>
                </c:pt>
                <c:pt idx="53">
                  <c:v>4</c:v>
                </c:pt>
                <c:pt idx="54">
                  <c:v>20</c:v>
                </c:pt>
                <c:pt idx="55">
                  <c:v>75</c:v>
                </c:pt>
                <c:pt idx="56">
                  <c:v>58</c:v>
                </c:pt>
                <c:pt idx="57">
                  <c:v>120</c:v>
                </c:pt>
                <c:pt idx="58">
                  <c:v>155</c:v>
                </c:pt>
                <c:pt idx="59">
                  <c:v>121</c:v>
                </c:pt>
                <c:pt idx="60">
                  <c:v>208</c:v>
                </c:pt>
                <c:pt idx="61">
                  <c:v>165</c:v>
                </c:pt>
                <c:pt idx="62">
                  <c:v>106</c:v>
                </c:pt>
                <c:pt idx="63">
                  <c:v>46</c:v>
                </c:pt>
                <c:pt idx="64">
                  <c:v>34</c:v>
                </c:pt>
                <c:pt idx="65">
                  <c:v>41</c:v>
                </c:pt>
                <c:pt idx="66">
                  <c:v>39</c:v>
                </c:pt>
                <c:pt idx="67">
                  <c:v>33</c:v>
                </c:pt>
                <c:pt idx="68">
                  <c:v>43</c:v>
                </c:pt>
                <c:pt idx="69">
                  <c:v>26</c:v>
                </c:pt>
                <c:pt idx="70">
                  <c:v>39</c:v>
                </c:pt>
                <c:pt idx="71">
                  <c:v>65</c:v>
                </c:pt>
                <c:pt idx="72">
                  <c:v>23</c:v>
                </c:pt>
                <c:pt idx="73">
                  <c:v>17</c:v>
                </c:pt>
                <c:pt idx="74">
                  <c:v>10</c:v>
                </c:pt>
                <c:pt idx="75">
                  <c:v>4</c:v>
                </c:pt>
                <c:pt idx="76">
                  <c:v>7</c:v>
                </c:pt>
                <c:pt idx="77">
                  <c:v>14</c:v>
                </c:pt>
                <c:pt idx="78">
                  <c:v>37</c:v>
                </c:pt>
                <c:pt idx="79">
                  <c:v>21</c:v>
                </c:pt>
                <c:pt idx="80">
                  <c:v>80</c:v>
                </c:pt>
                <c:pt idx="81">
                  <c:v>48</c:v>
                </c:pt>
                <c:pt idx="82">
                  <c:v>22</c:v>
                </c:pt>
                <c:pt idx="83">
                  <c:v>48</c:v>
                </c:pt>
                <c:pt idx="84">
                  <c:v>31</c:v>
                </c:pt>
                <c:pt idx="85">
                  <c:v>31</c:v>
                </c:pt>
                <c:pt idx="86">
                  <c:v>9</c:v>
                </c:pt>
                <c:pt idx="87">
                  <c:v>27</c:v>
                </c:pt>
                <c:pt idx="88">
                  <c:v>38</c:v>
                </c:pt>
                <c:pt idx="89">
                  <c:v>53</c:v>
                </c:pt>
                <c:pt idx="90">
                  <c:v>53</c:v>
                </c:pt>
                <c:pt idx="91">
                  <c:v>73</c:v>
                </c:pt>
                <c:pt idx="92">
                  <c:v>82</c:v>
                </c:pt>
                <c:pt idx="93">
                  <c:v>126</c:v>
                </c:pt>
                <c:pt idx="94">
                  <c:v>140</c:v>
                </c:pt>
                <c:pt idx="95">
                  <c:v>16</c:v>
                </c:pt>
                <c:pt idx="96">
                  <c:v>15</c:v>
                </c:pt>
                <c:pt idx="97">
                  <c:v>11</c:v>
                </c:pt>
                <c:pt idx="98">
                  <c:v>22</c:v>
                </c:pt>
                <c:pt idx="99">
                  <c:v>27</c:v>
                </c:pt>
                <c:pt idx="100">
                  <c:v>60</c:v>
                </c:pt>
                <c:pt idx="101">
                  <c:v>43</c:v>
                </c:pt>
                <c:pt idx="102">
                  <c:v>32</c:v>
                </c:pt>
                <c:pt idx="103">
                  <c:v>21</c:v>
                </c:pt>
                <c:pt idx="104">
                  <c:v>2</c:v>
                </c:pt>
                <c:pt idx="105">
                  <c:v>25</c:v>
                </c:pt>
                <c:pt idx="106">
                  <c:v>42</c:v>
                </c:pt>
                <c:pt idx="107">
                  <c:v>40</c:v>
                </c:pt>
                <c:pt idx="108">
                  <c:v>25</c:v>
                </c:pt>
                <c:pt idx="109">
                  <c:v>11</c:v>
                </c:pt>
                <c:pt idx="110">
                  <c:v>8</c:v>
                </c:pt>
                <c:pt idx="111">
                  <c:v>15</c:v>
                </c:pt>
                <c:pt idx="112">
                  <c:v>10</c:v>
                </c:pt>
                <c:pt idx="113">
                  <c:v>9</c:v>
                </c:pt>
                <c:pt idx="114">
                  <c:v>27</c:v>
                </c:pt>
                <c:pt idx="115">
                  <c:v>29</c:v>
                </c:pt>
                <c:pt idx="116">
                  <c:v>9</c:v>
                </c:pt>
                <c:pt idx="117">
                  <c:v>18</c:v>
                </c:pt>
                <c:pt idx="118">
                  <c:v>19</c:v>
                </c:pt>
                <c:pt idx="119">
                  <c:v>2</c:v>
                </c:pt>
                <c:pt idx="120">
                  <c:v>2</c:v>
                </c:pt>
                <c:pt idx="121">
                  <c:v>2</c:v>
                </c:pt>
                <c:pt idx="122">
                  <c:v>7</c:v>
                </c:pt>
                <c:pt idx="123">
                  <c:v>7</c:v>
                </c:pt>
                <c:pt idx="124">
                  <c:v>2</c:v>
                </c:pt>
                <c:pt idx="125">
                  <c:v>3</c:v>
                </c:pt>
                <c:pt idx="126">
                  <c:v>9</c:v>
                </c:pt>
                <c:pt idx="127">
                  <c:v>12</c:v>
                </c:pt>
                <c:pt idx="128">
                  <c:v>19</c:v>
                </c:pt>
                <c:pt idx="129">
                  <c:v>6</c:v>
                </c:pt>
                <c:pt idx="130">
                  <c:v>3</c:v>
                </c:pt>
                <c:pt idx="131">
                  <c:v>3</c:v>
                </c:pt>
                <c:pt idx="132">
                  <c:v>8</c:v>
                </c:pt>
                <c:pt idx="133">
                  <c:v>4</c:v>
                </c:pt>
                <c:pt idx="134">
                  <c:v>11</c:v>
                </c:pt>
                <c:pt idx="135">
                  <c:v>17</c:v>
                </c:pt>
                <c:pt idx="136">
                  <c:v>13</c:v>
                </c:pt>
                <c:pt idx="137">
                  <c:v>1</c:v>
                </c:pt>
                <c:pt idx="138">
                  <c:v>6</c:v>
                </c:pt>
                <c:pt idx="139">
                  <c:v>8</c:v>
                </c:pt>
                <c:pt idx="140">
                  <c:v>0</c:v>
                </c:pt>
                <c:pt idx="141">
                  <c:v>2</c:v>
                </c:pt>
                <c:pt idx="142">
                  <c:v>1</c:v>
                </c:pt>
                <c:pt idx="143">
                  <c:v>2</c:v>
                </c:pt>
                <c:pt idx="144">
                  <c:v>0</c:v>
                </c:pt>
                <c:pt idx="145">
                  <c:v>0</c:v>
                </c:pt>
                <c:pt idx="146">
                  <c:v>1</c:v>
                </c:pt>
                <c:pt idx="147">
                  <c:v>5</c:v>
                </c:pt>
                <c:pt idx="148">
                  <c:v>5</c:v>
                </c:pt>
                <c:pt idx="149">
                  <c:v>3</c:v>
                </c:pt>
                <c:pt idx="150">
                  <c:v>3</c:v>
                </c:pt>
                <c:pt idx="151">
                  <c:v>0</c:v>
                </c:pt>
                <c:pt idx="152">
                  <c:v>4</c:v>
                </c:pt>
              </c:numCache>
            </c:numRef>
          </c:val>
          <c:extLst>
            <c:ext xmlns:c16="http://schemas.microsoft.com/office/drawing/2014/chart" uri="{C3380CC4-5D6E-409C-BE32-E72D297353CC}">
              <c16:uniqueId val="{00000001-7C77-4E1A-91D3-7FE184423969}"/>
            </c:ext>
          </c:extLst>
        </c:ser>
        <c:dLbls>
          <c:showLegendKey val="0"/>
          <c:showVal val="0"/>
          <c:showCatName val="0"/>
          <c:showSerName val="0"/>
          <c:showPercent val="0"/>
          <c:showBubbleSize val="0"/>
        </c:dLbls>
        <c:gapWidth val="50"/>
        <c:overlap val="-2"/>
        <c:axId val="537091616"/>
        <c:axId val="488655440"/>
      </c:barChart>
      <c:scatterChart>
        <c:scatterStyle val="lineMarker"/>
        <c:varyColors val="0"/>
        <c:ser>
          <c:idx val="0"/>
          <c:order val="0"/>
          <c:tx>
            <c:strRef>
              <c:f>'2022'!$C$1</c:f>
              <c:strCache>
                <c:ptCount val="1"/>
                <c:pt idx="0">
                  <c:v>横浜</c:v>
                </c:pt>
              </c:strCache>
            </c:strRef>
          </c:tx>
          <c:spPr>
            <a:ln w="19050" cap="rnd">
              <a:solidFill>
                <a:schemeClr val="accent1"/>
              </a:solidFill>
              <a:round/>
            </a:ln>
            <a:effectLst/>
          </c:spPr>
          <c:marker>
            <c:symbol val="none"/>
          </c:marker>
          <c:xVal>
            <c:numRef>
              <c:f>'2022'!$B$3:$B$155</c:f>
              <c:numCache>
                <c:formatCode>m/d/yyyy</c:formatCode>
                <c:ptCount val="153"/>
                <c:pt idx="0">
                  <c:v>44682</c:v>
                </c:pt>
                <c:pt idx="1">
                  <c:v>44683</c:v>
                </c:pt>
                <c:pt idx="2">
                  <c:v>44684</c:v>
                </c:pt>
                <c:pt idx="3">
                  <c:v>44685</c:v>
                </c:pt>
                <c:pt idx="4">
                  <c:v>44686</c:v>
                </c:pt>
                <c:pt idx="5">
                  <c:v>44687</c:v>
                </c:pt>
                <c:pt idx="6">
                  <c:v>44688</c:v>
                </c:pt>
                <c:pt idx="7">
                  <c:v>44689</c:v>
                </c:pt>
                <c:pt idx="8">
                  <c:v>44690</c:v>
                </c:pt>
                <c:pt idx="9">
                  <c:v>44691</c:v>
                </c:pt>
                <c:pt idx="10">
                  <c:v>44692</c:v>
                </c:pt>
                <c:pt idx="11">
                  <c:v>44693</c:v>
                </c:pt>
                <c:pt idx="12">
                  <c:v>44694</c:v>
                </c:pt>
                <c:pt idx="13">
                  <c:v>44695</c:v>
                </c:pt>
                <c:pt idx="14">
                  <c:v>44696</c:v>
                </c:pt>
                <c:pt idx="15">
                  <c:v>44697</c:v>
                </c:pt>
                <c:pt idx="16">
                  <c:v>44698</c:v>
                </c:pt>
                <c:pt idx="17">
                  <c:v>44699</c:v>
                </c:pt>
                <c:pt idx="18">
                  <c:v>44700</c:v>
                </c:pt>
                <c:pt idx="19">
                  <c:v>44701</c:v>
                </c:pt>
                <c:pt idx="20">
                  <c:v>44702</c:v>
                </c:pt>
                <c:pt idx="21">
                  <c:v>44703</c:v>
                </c:pt>
                <c:pt idx="22">
                  <c:v>44704</c:v>
                </c:pt>
                <c:pt idx="23">
                  <c:v>44705</c:v>
                </c:pt>
                <c:pt idx="24">
                  <c:v>44706</c:v>
                </c:pt>
                <c:pt idx="25">
                  <c:v>44707</c:v>
                </c:pt>
                <c:pt idx="26">
                  <c:v>44708</c:v>
                </c:pt>
                <c:pt idx="27">
                  <c:v>44709</c:v>
                </c:pt>
                <c:pt idx="28">
                  <c:v>44710</c:v>
                </c:pt>
                <c:pt idx="29">
                  <c:v>44711</c:v>
                </c:pt>
                <c:pt idx="30">
                  <c:v>44712</c:v>
                </c:pt>
                <c:pt idx="31">
                  <c:v>44713</c:v>
                </c:pt>
                <c:pt idx="32">
                  <c:v>44714</c:v>
                </c:pt>
                <c:pt idx="33">
                  <c:v>44715</c:v>
                </c:pt>
                <c:pt idx="34">
                  <c:v>44716</c:v>
                </c:pt>
                <c:pt idx="35">
                  <c:v>44717</c:v>
                </c:pt>
                <c:pt idx="36">
                  <c:v>44718</c:v>
                </c:pt>
                <c:pt idx="37">
                  <c:v>44719</c:v>
                </c:pt>
                <c:pt idx="38">
                  <c:v>44720</c:v>
                </c:pt>
                <c:pt idx="39">
                  <c:v>44721</c:v>
                </c:pt>
                <c:pt idx="40">
                  <c:v>44722</c:v>
                </c:pt>
                <c:pt idx="41">
                  <c:v>44723</c:v>
                </c:pt>
                <c:pt idx="42">
                  <c:v>44724</c:v>
                </c:pt>
                <c:pt idx="43">
                  <c:v>44725</c:v>
                </c:pt>
                <c:pt idx="44">
                  <c:v>44726</c:v>
                </c:pt>
                <c:pt idx="45">
                  <c:v>44727</c:v>
                </c:pt>
                <c:pt idx="46">
                  <c:v>44728</c:v>
                </c:pt>
                <c:pt idx="47">
                  <c:v>44729</c:v>
                </c:pt>
                <c:pt idx="48">
                  <c:v>44730</c:v>
                </c:pt>
                <c:pt idx="49">
                  <c:v>44731</c:v>
                </c:pt>
                <c:pt idx="50">
                  <c:v>44732</c:v>
                </c:pt>
                <c:pt idx="51">
                  <c:v>44733</c:v>
                </c:pt>
                <c:pt idx="52">
                  <c:v>44734</c:v>
                </c:pt>
                <c:pt idx="53">
                  <c:v>44735</c:v>
                </c:pt>
                <c:pt idx="54">
                  <c:v>44736</c:v>
                </c:pt>
                <c:pt idx="55">
                  <c:v>44737</c:v>
                </c:pt>
                <c:pt idx="56">
                  <c:v>44738</c:v>
                </c:pt>
                <c:pt idx="57">
                  <c:v>44739</c:v>
                </c:pt>
                <c:pt idx="58">
                  <c:v>44740</c:v>
                </c:pt>
                <c:pt idx="59">
                  <c:v>44741</c:v>
                </c:pt>
                <c:pt idx="60">
                  <c:v>44742</c:v>
                </c:pt>
                <c:pt idx="61">
                  <c:v>44743</c:v>
                </c:pt>
                <c:pt idx="62">
                  <c:v>44744</c:v>
                </c:pt>
                <c:pt idx="63">
                  <c:v>44745</c:v>
                </c:pt>
                <c:pt idx="64">
                  <c:v>44746</c:v>
                </c:pt>
                <c:pt idx="65">
                  <c:v>44747</c:v>
                </c:pt>
                <c:pt idx="66">
                  <c:v>44748</c:v>
                </c:pt>
                <c:pt idx="67">
                  <c:v>44749</c:v>
                </c:pt>
                <c:pt idx="68">
                  <c:v>44750</c:v>
                </c:pt>
                <c:pt idx="69">
                  <c:v>44751</c:v>
                </c:pt>
                <c:pt idx="70">
                  <c:v>44752</c:v>
                </c:pt>
                <c:pt idx="71">
                  <c:v>44753</c:v>
                </c:pt>
                <c:pt idx="72">
                  <c:v>44754</c:v>
                </c:pt>
                <c:pt idx="73">
                  <c:v>44755</c:v>
                </c:pt>
                <c:pt idx="74">
                  <c:v>44756</c:v>
                </c:pt>
                <c:pt idx="75">
                  <c:v>44757</c:v>
                </c:pt>
                <c:pt idx="76">
                  <c:v>44758</c:v>
                </c:pt>
                <c:pt idx="77">
                  <c:v>44759</c:v>
                </c:pt>
                <c:pt idx="78">
                  <c:v>44760</c:v>
                </c:pt>
                <c:pt idx="79">
                  <c:v>44761</c:v>
                </c:pt>
                <c:pt idx="80">
                  <c:v>44762</c:v>
                </c:pt>
                <c:pt idx="81">
                  <c:v>44763</c:v>
                </c:pt>
                <c:pt idx="82">
                  <c:v>44764</c:v>
                </c:pt>
                <c:pt idx="83">
                  <c:v>44765</c:v>
                </c:pt>
                <c:pt idx="84">
                  <c:v>44766</c:v>
                </c:pt>
                <c:pt idx="85">
                  <c:v>44767</c:v>
                </c:pt>
                <c:pt idx="86">
                  <c:v>44768</c:v>
                </c:pt>
                <c:pt idx="87">
                  <c:v>44769</c:v>
                </c:pt>
                <c:pt idx="88">
                  <c:v>44770</c:v>
                </c:pt>
                <c:pt idx="89">
                  <c:v>44771</c:v>
                </c:pt>
                <c:pt idx="90">
                  <c:v>44772</c:v>
                </c:pt>
                <c:pt idx="91">
                  <c:v>44773</c:v>
                </c:pt>
                <c:pt idx="92">
                  <c:v>44774</c:v>
                </c:pt>
                <c:pt idx="93">
                  <c:v>44775</c:v>
                </c:pt>
                <c:pt idx="94">
                  <c:v>44776</c:v>
                </c:pt>
                <c:pt idx="95">
                  <c:v>44777</c:v>
                </c:pt>
                <c:pt idx="96">
                  <c:v>44778</c:v>
                </c:pt>
                <c:pt idx="97">
                  <c:v>44779</c:v>
                </c:pt>
                <c:pt idx="98">
                  <c:v>44780</c:v>
                </c:pt>
                <c:pt idx="99">
                  <c:v>44781</c:v>
                </c:pt>
                <c:pt idx="100">
                  <c:v>44782</c:v>
                </c:pt>
                <c:pt idx="101">
                  <c:v>44783</c:v>
                </c:pt>
                <c:pt idx="102">
                  <c:v>44784</c:v>
                </c:pt>
                <c:pt idx="103">
                  <c:v>44785</c:v>
                </c:pt>
                <c:pt idx="104">
                  <c:v>44786</c:v>
                </c:pt>
                <c:pt idx="105">
                  <c:v>44787</c:v>
                </c:pt>
                <c:pt idx="106">
                  <c:v>44788</c:v>
                </c:pt>
                <c:pt idx="107">
                  <c:v>44789</c:v>
                </c:pt>
                <c:pt idx="108">
                  <c:v>44790</c:v>
                </c:pt>
                <c:pt idx="109">
                  <c:v>44791</c:v>
                </c:pt>
                <c:pt idx="110">
                  <c:v>44792</c:v>
                </c:pt>
                <c:pt idx="111">
                  <c:v>44793</c:v>
                </c:pt>
                <c:pt idx="112">
                  <c:v>44794</c:v>
                </c:pt>
                <c:pt idx="113">
                  <c:v>44795</c:v>
                </c:pt>
                <c:pt idx="114">
                  <c:v>44796</c:v>
                </c:pt>
                <c:pt idx="115">
                  <c:v>44797</c:v>
                </c:pt>
                <c:pt idx="116">
                  <c:v>44798</c:v>
                </c:pt>
                <c:pt idx="117">
                  <c:v>44799</c:v>
                </c:pt>
                <c:pt idx="118">
                  <c:v>44800</c:v>
                </c:pt>
                <c:pt idx="119">
                  <c:v>44801</c:v>
                </c:pt>
                <c:pt idx="120">
                  <c:v>44802</c:v>
                </c:pt>
                <c:pt idx="121">
                  <c:v>44803</c:v>
                </c:pt>
                <c:pt idx="122">
                  <c:v>44804</c:v>
                </c:pt>
                <c:pt idx="123">
                  <c:v>44805</c:v>
                </c:pt>
                <c:pt idx="124">
                  <c:v>44806</c:v>
                </c:pt>
                <c:pt idx="125">
                  <c:v>44807</c:v>
                </c:pt>
                <c:pt idx="126">
                  <c:v>44808</c:v>
                </c:pt>
                <c:pt idx="127">
                  <c:v>44809</c:v>
                </c:pt>
                <c:pt idx="128">
                  <c:v>44810</c:v>
                </c:pt>
                <c:pt idx="129">
                  <c:v>44811</c:v>
                </c:pt>
                <c:pt idx="130">
                  <c:v>44812</c:v>
                </c:pt>
                <c:pt idx="131">
                  <c:v>44813</c:v>
                </c:pt>
                <c:pt idx="132">
                  <c:v>44814</c:v>
                </c:pt>
                <c:pt idx="133">
                  <c:v>44815</c:v>
                </c:pt>
                <c:pt idx="134">
                  <c:v>44816</c:v>
                </c:pt>
                <c:pt idx="135">
                  <c:v>44817</c:v>
                </c:pt>
                <c:pt idx="136">
                  <c:v>44818</c:v>
                </c:pt>
                <c:pt idx="137">
                  <c:v>44819</c:v>
                </c:pt>
                <c:pt idx="138">
                  <c:v>44820</c:v>
                </c:pt>
                <c:pt idx="139">
                  <c:v>44821</c:v>
                </c:pt>
                <c:pt idx="140">
                  <c:v>44822</c:v>
                </c:pt>
                <c:pt idx="141">
                  <c:v>44823</c:v>
                </c:pt>
                <c:pt idx="142">
                  <c:v>44824</c:v>
                </c:pt>
                <c:pt idx="143">
                  <c:v>44825</c:v>
                </c:pt>
                <c:pt idx="144">
                  <c:v>44826</c:v>
                </c:pt>
                <c:pt idx="145">
                  <c:v>44827</c:v>
                </c:pt>
                <c:pt idx="146">
                  <c:v>44828</c:v>
                </c:pt>
                <c:pt idx="147">
                  <c:v>44829</c:v>
                </c:pt>
                <c:pt idx="148">
                  <c:v>44830</c:v>
                </c:pt>
                <c:pt idx="149">
                  <c:v>44831</c:v>
                </c:pt>
                <c:pt idx="150">
                  <c:v>44832</c:v>
                </c:pt>
                <c:pt idx="151">
                  <c:v>44833</c:v>
                </c:pt>
                <c:pt idx="152">
                  <c:v>44834</c:v>
                </c:pt>
              </c:numCache>
            </c:numRef>
          </c:xVal>
          <c:yVal>
            <c:numRef>
              <c:f>'2022'!$C$3:$C$155</c:f>
              <c:numCache>
                <c:formatCode>General</c:formatCode>
                <c:ptCount val="153"/>
                <c:pt idx="0">
                  <c:v>15.8</c:v>
                </c:pt>
                <c:pt idx="1">
                  <c:v>16.7</c:v>
                </c:pt>
                <c:pt idx="2">
                  <c:v>16.399999999999999</c:v>
                </c:pt>
                <c:pt idx="3">
                  <c:v>19.8</c:v>
                </c:pt>
                <c:pt idx="4">
                  <c:v>21.8</c:v>
                </c:pt>
                <c:pt idx="5">
                  <c:v>21.4</c:v>
                </c:pt>
                <c:pt idx="6">
                  <c:v>21.9</c:v>
                </c:pt>
                <c:pt idx="7">
                  <c:v>19.5</c:v>
                </c:pt>
                <c:pt idx="8">
                  <c:v>16.7</c:v>
                </c:pt>
                <c:pt idx="9">
                  <c:v>19.399999999999999</c:v>
                </c:pt>
                <c:pt idx="10">
                  <c:v>21.1</c:v>
                </c:pt>
                <c:pt idx="11">
                  <c:v>21.4</c:v>
                </c:pt>
                <c:pt idx="12">
                  <c:v>20.7</c:v>
                </c:pt>
                <c:pt idx="13">
                  <c:v>25.8</c:v>
                </c:pt>
                <c:pt idx="14">
                  <c:v>17.100000000000001</c:v>
                </c:pt>
                <c:pt idx="15">
                  <c:v>16.3</c:v>
                </c:pt>
                <c:pt idx="16">
                  <c:v>17.8</c:v>
                </c:pt>
                <c:pt idx="17">
                  <c:v>21.5</c:v>
                </c:pt>
                <c:pt idx="18">
                  <c:v>21.8</c:v>
                </c:pt>
                <c:pt idx="19">
                  <c:v>22.7</c:v>
                </c:pt>
                <c:pt idx="20">
                  <c:v>20.2</c:v>
                </c:pt>
                <c:pt idx="21">
                  <c:v>22.1</c:v>
                </c:pt>
                <c:pt idx="22">
                  <c:v>22</c:v>
                </c:pt>
                <c:pt idx="23">
                  <c:v>23.2</c:v>
                </c:pt>
                <c:pt idx="24">
                  <c:v>23.6</c:v>
                </c:pt>
                <c:pt idx="25">
                  <c:v>23.2</c:v>
                </c:pt>
                <c:pt idx="26">
                  <c:v>25.8</c:v>
                </c:pt>
                <c:pt idx="27">
                  <c:v>24.1</c:v>
                </c:pt>
                <c:pt idx="28">
                  <c:v>24.5</c:v>
                </c:pt>
                <c:pt idx="29">
                  <c:v>26</c:v>
                </c:pt>
                <c:pt idx="30">
                  <c:v>22.2</c:v>
                </c:pt>
                <c:pt idx="31">
                  <c:v>21.9</c:v>
                </c:pt>
                <c:pt idx="32">
                  <c:v>24.9</c:v>
                </c:pt>
                <c:pt idx="33">
                  <c:v>25.3</c:v>
                </c:pt>
                <c:pt idx="34">
                  <c:v>21.9</c:v>
                </c:pt>
                <c:pt idx="35">
                  <c:v>23.8</c:v>
                </c:pt>
                <c:pt idx="36">
                  <c:v>19.2</c:v>
                </c:pt>
                <c:pt idx="37">
                  <c:v>19.2</c:v>
                </c:pt>
                <c:pt idx="38">
                  <c:v>20.100000000000001</c:v>
                </c:pt>
                <c:pt idx="39">
                  <c:v>22.7</c:v>
                </c:pt>
                <c:pt idx="40">
                  <c:v>24.1</c:v>
                </c:pt>
                <c:pt idx="41">
                  <c:v>22.2</c:v>
                </c:pt>
                <c:pt idx="42">
                  <c:v>24</c:v>
                </c:pt>
                <c:pt idx="43">
                  <c:v>22.4</c:v>
                </c:pt>
                <c:pt idx="44">
                  <c:v>17.7</c:v>
                </c:pt>
                <c:pt idx="45">
                  <c:v>18.5</c:v>
                </c:pt>
                <c:pt idx="46">
                  <c:v>23.4</c:v>
                </c:pt>
                <c:pt idx="47">
                  <c:v>26.3</c:v>
                </c:pt>
                <c:pt idx="48">
                  <c:v>24.3</c:v>
                </c:pt>
                <c:pt idx="49">
                  <c:v>27</c:v>
                </c:pt>
                <c:pt idx="50">
                  <c:v>28.2</c:v>
                </c:pt>
                <c:pt idx="51">
                  <c:v>26.9</c:v>
                </c:pt>
                <c:pt idx="52">
                  <c:v>26.7</c:v>
                </c:pt>
                <c:pt idx="53">
                  <c:v>25.2</c:v>
                </c:pt>
                <c:pt idx="54">
                  <c:v>29</c:v>
                </c:pt>
                <c:pt idx="55">
                  <c:v>30.4</c:v>
                </c:pt>
                <c:pt idx="56">
                  <c:v>29.1</c:v>
                </c:pt>
                <c:pt idx="57">
                  <c:v>30.9</c:v>
                </c:pt>
                <c:pt idx="58">
                  <c:v>30.7</c:v>
                </c:pt>
                <c:pt idx="59">
                  <c:v>30.4</c:v>
                </c:pt>
                <c:pt idx="60">
                  <c:v>32.200000000000003</c:v>
                </c:pt>
                <c:pt idx="61">
                  <c:v>31.5</c:v>
                </c:pt>
                <c:pt idx="62">
                  <c:v>30.6</c:v>
                </c:pt>
                <c:pt idx="63">
                  <c:v>30.8</c:v>
                </c:pt>
                <c:pt idx="64">
                  <c:v>27.1</c:v>
                </c:pt>
                <c:pt idx="65">
                  <c:v>28.1</c:v>
                </c:pt>
                <c:pt idx="66">
                  <c:v>27.5</c:v>
                </c:pt>
                <c:pt idx="67">
                  <c:v>28.1</c:v>
                </c:pt>
                <c:pt idx="68">
                  <c:v>27.2</c:v>
                </c:pt>
                <c:pt idx="69">
                  <c:v>27.6</c:v>
                </c:pt>
                <c:pt idx="70">
                  <c:v>29.3</c:v>
                </c:pt>
                <c:pt idx="71">
                  <c:v>29.9</c:v>
                </c:pt>
                <c:pt idx="72">
                  <c:v>29.7</c:v>
                </c:pt>
                <c:pt idx="73">
                  <c:v>26</c:v>
                </c:pt>
                <c:pt idx="74">
                  <c:v>28.1</c:v>
                </c:pt>
                <c:pt idx="75">
                  <c:v>26.3</c:v>
                </c:pt>
                <c:pt idx="76">
                  <c:v>25.9</c:v>
                </c:pt>
                <c:pt idx="77">
                  <c:v>29.1</c:v>
                </c:pt>
                <c:pt idx="78">
                  <c:v>29.7</c:v>
                </c:pt>
                <c:pt idx="79">
                  <c:v>27.3</c:v>
                </c:pt>
                <c:pt idx="80">
                  <c:v>31</c:v>
                </c:pt>
                <c:pt idx="81">
                  <c:v>29.8</c:v>
                </c:pt>
                <c:pt idx="82">
                  <c:v>31</c:v>
                </c:pt>
                <c:pt idx="83">
                  <c:v>30.4</c:v>
                </c:pt>
                <c:pt idx="84">
                  <c:v>30.3</c:v>
                </c:pt>
                <c:pt idx="85">
                  <c:v>31.1</c:v>
                </c:pt>
                <c:pt idx="86">
                  <c:v>29.6</c:v>
                </c:pt>
                <c:pt idx="87">
                  <c:v>30.4</c:v>
                </c:pt>
                <c:pt idx="88">
                  <c:v>30.9</c:v>
                </c:pt>
                <c:pt idx="89">
                  <c:v>30.9</c:v>
                </c:pt>
                <c:pt idx="90">
                  <c:v>31.6</c:v>
                </c:pt>
                <c:pt idx="91">
                  <c:v>31.7</c:v>
                </c:pt>
                <c:pt idx="92">
                  <c:v>32.299999999999997</c:v>
                </c:pt>
                <c:pt idx="93">
                  <c:v>32.799999999999997</c:v>
                </c:pt>
                <c:pt idx="94">
                  <c:v>33</c:v>
                </c:pt>
                <c:pt idx="95">
                  <c:v>27.2</c:v>
                </c:pt>
                <c:pt idx="96">
                  <c:v>25.6</c:v>
                </c:pt>
                <c:pt idx="97">
                  <c:v>26.2</c:v>
                </c:pt>
                <c:pt idx="98">
                  <c:v>30</c:v>
                </c:pt>
                <c:pt idx="99">
                  <c:v>30.9</c:v>
                </c:pt>
                <c:pt idx="100">
                  <c:v>31.7</c:v>
                </c:pt>
                <c:pt idx="101">
                  <c:v>31.7</c:v>
                </c:pt>
                <c:pt idx="102">
                  <c:v>30.9</c:v>
                </c:pt>
                <c:pt idx="103">
                  <c:v>30</c:v>
                </c:pt>
                <c:pt idx="104">
                  <c:v>28.7</c:v>
                </c:pt>
                <c:pt idx="105">
                  <c:v>30.7</c:v>
                </c:pt>
                <c:pt idx="106">
                  <c:v>31.6</c:v>
                </c:pt>
                <c:pt idx="107">
                  <c:v>31.2</c:v>
                </c:pt>
                <c:pt idx="108">
                  <c:v>30.5</c:v>
                </c:pt>
                <c:pt idx="109">
                  <c:v>28.5</c:v>
                </c:pt>
                <c:pt idx="110">
                  <c:v>28.2</c:v>
                </c:pt>
                <c:pt idx="111">
                  <c:v>28.9</c:v>
                </c:pt>
                <c:pt idx="112">
                  <c:v>27.6</c:v>
                </c:pt>
                <c:pt idx="113">
                  <c:v>28.3</c:v>
                </c:pt>
                <c:pt idx="114">
                  <c:v>30.6</c:v>
                </c:pt>
                <c:pt idx="115">
                  <c:v>32.1</c:v>
                </c:pt>
                <c:pt idx="116">
                  <c:v>25.9</c:v>
                </c:pt>
                <c:pt idx="117">
                  <c:v>31.1</c:v>
                </c:pt>
                <c:pt idx="118">
                  <c:v>30.8</c:v>
                </c:pt>
                <c:pt idx="119">
                  <c:v>25.4</c:v>
                </c:pt>
                <c:pt idx="120">
                  <c:v>24</c:v>
                </c:pt>
                <c:pt idx="121">
                  <c:v>26</c:v>
                </c:pt>
                <c:pt idx="122">
                  <c:v>30.5</c:v>
                </c:pt>
                <c:pt idx="123">
                  <c:v>30.8</c:v>
                </c:pt>
                <c:pt idx="124">
                  <c:v>26.1</c:v>
                </c:pt>
                <c:pt idx="125">
                  <c:v>27.9</c:v>
                </c:pt>
                <c:pt idx="126">
                  <c:v>29.2</c:v>
                </c:pt>
                <c:pt idx="127">
                  <c:v>29</c:v>
                </c:pt>
                <c:pt idx="128">
                  <c:v>29.5</c:v>
                </c:pt>
                <c:pt idx="129">
                  <c:v>28.7</c:v>
                </c:pt>
                <c:pt idx="130">
                  <c:v>28.1</c:v>
                </c:pt>
                <c:pt idx="131">
                  <c:v>27.7</c:v>
                </c:pt>
                <c:pt idx="132">
                  <c:v>27.4</c:v>
                </c:pt>
                <c:pt idx="133">
                  <c:v>26.9</c:v>
                </c:pt>
                <c:pt idx="134">
                  <c:v>28.3</c:v>
                </c:pt>
                <c:pt idx="135">
                  <c:v>28.9</c:v>
                </c:pt>
                <c:pt idx="136">
                  <c:v>29.5</c:v>
                </c:pt>
                <c:pt idx="137">
                  <c:v>23.7</c:v>
                </c:pt>
                <c:pt idx="138">
                  <c:v>26.7</c:v>
                </c:pt>
                <c:pt idx="139">
                  <c:v>28.3</c:v>
                </c:pt>
                <c:pt idx="140">
                  <c:v>27.4</c:v>
                </c:pt>
                <c:pt idx="141">
                  <c:v>29.7</c:v>
                </c:pt>
                <c:pt idx="142">
                  <c:v>27.6</c:v>
                </c:pt>
                <c:pt idx="143">
                  <c:v>22.5</c:v>
                </c:pt>
                <c:pt idx="144">
                  <c:v>20.6</c:v>
                </c:pt>
                <c:pt idx="145">
                  <c:v>23.4</c:v>
                </c:pt>
                <c:pt idx="146">
                  <c:v>29.4</c:v>
                </c:pt>
                <c:pt idx="147">
                  <c:v>26</c:v>
                </c:pt>
                <c:pt idx="148">
                  <c:v>25.6</c:v>
                </c:pt>
                <c:pt idx="149">
                  <c:v>26.1</c:v>
                </c:pt>
                <c:pt idx="150">
                  <c:v>24.1</c:v>
                </c:pt>
                <c:pt idx="151">
                  <c:v>23.4</c:v>
                </c:pt>
                <c:pt idx="152">
                  <c:v>25</c:v>
                </c:pt>
              </c:numCache>
            </c:numRef>
          </c:yVal>
          <c:smooth val="0"/>
          <c:extLst>
            <c:ext xmlns:c16="http://schemas.microsoft.com/office/drawing/2014/chart" uri="{C3380CC4-5D6E-409C-BE32-E72D297353CC}">
              <c16:uniqueId val="{00000002-7C77-4E1A-91D3-7FE184423969}"/>
            </c:ext>
          </c:extLst>
        </c:ser>
        <c:ser>
          <c:idx val="1"/>
          <c:order val="1"/>
          <c:tx>
            <c:strRef>
              <c:f>'2022'!$D$1</c:f>
              <c:strCache>
                <c:ptCount val="1"/>
                <c:pt idx="0">
                  <c:v>小田原</c:v>
                </c:pt>
              </c:strCache>
            </c:strRef>
          </c:tx>
          <c:spPr>
            <a:ln w="19050" cap="rnd">
              <a:solidFill>
                <a:schemeClr val="accent2"/>
              </a:solidFill>
              <a:round/>
            </a:ln>
            <a:effectLst/>
          </c:spPr>
          <c:marker>
            <c:symbol val="none"/>
          </c:marker>
          <c:xVal>
            <c:numRef>
              <c:f>'2022'!$B$3:$B$155</c:f>
              <c:numCache>
                <c:formatCode>m/d/yyyy</c:formatCode>
                <c:ptCount val="153"/>
                <c:pt idx="0">
                  <c:v>44682</c:v>
                </c:pt>
                <c:pt idx="1">
                  <c:v>44683</c:v>
                </c:pt>
                <c:pt idx="2">
                  <c:v>44684</c:v>
                </c:pt>
                <c:pt idx="3">
                  <c:v>44685</c:v>
                </c:pt>
                <c:pt idx="4">
                  <c:v>44686</c:v>
                </c:pt>
                <c:pt idx="5">
                  <c:v>44687</c:v>
                </c:pt>
                <c:pt idx="6">
                  <c:v>44688</c:v>
                </c:pt>
                <c:pt idx="7">
                  <c:v>44689</c:v>
                </c:pt>
                <c:pt idx="8">
                  <c:v>44690</c:v>
                </c:pt>
                <c:pt idx="9">
                  <c:v>44691</c:v>
                </c:pt>
                <c:pt idx="10">
                  <c:v>44692</c:v>
                </c:pt>
                <c:pt idx="11">
                  <c:v>44693</c:v>
                </c:pt>
                <c:pt idx="12">
                  <c:v>44694</c:v>
                </c:pt>
                <c:pt idx="13">
                  <c:v>44695</c:v>
                </c:pt>
                <c:pt idx="14">
                  <c:v>44696</c:v>
                </c:pt>
                <c:pt idx="15">
                  <c:v>44697</c:v>
                </c:pt>
                <c:pt idx="16">
                  <c:v>44698</c:v>
                </c:pt>
                <c:pt idx="17">
                  <c:v>44699</c:v>
                </c:pt>
                <c:pt idx="18">
                  <c:v>44700</c:v>
                </c:pt>
                <c:pt idx="19">
                  <c:v>44701</c:v>
                </c:pt>
                <c:pt idx="20">
                  <c:v>44702</c:v>
                </c:pt>
                <c:pt idx="21">
                  <c:v>44703</c:v>
                </c:pt>
                <c:pt idx="22">
                  <c:v>44704</c:v>
                </c:pt>
                <c:pt idx="23">
                  <c:v>44705</c:v>
                </c:pt>
                <c:pt idx="24">
                  <c:v>44706</c:v>
                </c:pt>
                <c:pt idx="25">
                  <c:v>44707</c:v>
                </c:pt>
                <c:pt idx="26">
                  <c:v>44708</c:v>
                </c:pt>
                <c:pt idx="27">
                  <c:v>44709</c:v>
                </c:pt>
                <c:pt idx="28">
                  <c:v>44710</c:v>
                </c:pt>
                <c:pt idx="29">
                  <c:v>44711</c:v>
                </c:pt>
                <c:pt idx="30">
                  <c:v>44712</c:v>
                </c:pt>
                <c:pt idx="31">
                  <c:v>44713</c:v>
                </c:pt>
                <c:pt idx="32">
                  <c:v>44714</c:v>
                </c:pt>
                <c:pt idx="33">
                  <c:v>44715</c:v>
                </c:pt>
                <c:pt idx="34">
                  <c:v>44716</c:v>
                </c:pt>
                <c:pt idx="35">
                  <c:v>44717</c:v>
                </c:pt>
                <c:pt idx="36">
                  <c:v>44718</c:v>
                </c:pt>
                <c:pt idx="37">
                  <c:v>44719</c:v>
                </c:pt>
                <c:pt idx="38">
                  <c:v>44720</c:v>
                </c:pt>
                <c:pt idx="39">
                  <c:v>44721</c:v>
                </c:pt>
                <c:pt idx="40">
                  <c:v>44722</c:v>
                </c:pt>
                <c:pt idx="41">
                  <c:v>44723</c:v>
                </c:pt>
                <c:pt idx="42">
                  <c:v>44724</c:v>
                </c:pt>
                <c:pt idx="43">
                  <c:v>44725</c:v>
                </c:pt>
                <c:pt idx="44">
                  <c:v>44726</c:v>
                </c:pt>
                <c:pt idx="45">
                  <c:v>44727</c:v>
                </c:pt>
                <c:pt idx="46">
                  <c:v>44728</c:v>
                </c:pt>
                <c:pt idx="47">
                  <c:v>44729</c:v>
                </c:pt>
                <c:pt idx="48">
                  <c:v>44730</c:v>
                </c:pt>
                <c:pt idx="49">
                  <c:v>44731</c:v>
                </c:pt>
                <c:pt idx="50">
                  <c:v>44732</c:v>
                </c:pt>
                <c:pt idx="51">
                  <c:v>44733</c:v>
                </c:pt>
                <c:pt idx="52">
                  <c:v>44734</c:v>
                </c:pt>
                <c:pt idx="53">
                  <c:v>44735</c:v>
                </c:pt>
                <c:pt idx="54">
                  <c:v>44736</c:v>
                </c:pt>
                <c:pt idx="55">
                  <c:v>44737</c:v>
                </c:pt>
                <c:pt idx="56">
                  <c:v>44738</c:v>
                </c:pt>
                <c:pt idx="57">
                  <c:v>44739</c:v>
                </c:pt>
                <c:pt idx="58">
                  <c:v>44740</c:v>
                </c:pt>
                <c:pt idx="59">
                  <c:v>44741</c:v>
                </c:pt>
                <c:pt idx="60">
                  <c:v>44742</c:v>
                </c:pt>
                <c:pt idx="61">
                  <c:v>44743</c:v>
                </c:pt>
                <c:pt idx="62">
                  <c:v>44744</c:v>
                </c:pt>
                <c:pt idx="63">
                  <c:v>44745</c:v>
                </c:pt>
                <c:pt idx="64">
                  <c:v>44746</c:v>
                </c:pt>
                <c:pt idx="65">
                  <c:v>44747</c:v>
                </c:pt>
                <c:pt idx="66">
                  <c:v>44748</c:v>
                </c:pt>
                <c:pt idx="67">
                  <c:v>44749</c:v>
                </c:pt>
                <c:pt idx="68">
                  <c:v>44750</c:v>
                </c:pt>
                <c:pt idx="69">
                  <c:v>44751</c:v>
                </c:pt>
                <c:pt idx="70">
                  <c:v>44752</c:v>
                </c:pt>
                <c:pt idx="71">
                  <c:v>44753</c:v>
                </c:pt>
                <c:pt idx="72">
                  <c:v>44754</c:v>
                </c:pt>
                <c:pt idx="73">
                  <c:v>44755</c:v>
                </c:pt>
                <c:pt idx="74">
                  <c:v>44756</c:v>
                </c:pt>
                <c:pt idx="75">
                  <c:v>44757</c:v>
                </c:pt>
                <c:pt idx="76">
                  <c:v>44758</c:v>
                </c:pt>
                <c:pt idx="77">
                  <c:v>44759</c:v>
                </c:pt>
                <c:pt idx="78">
                  <c:v>44760</c:v>
                </c:pt>
                <c:pt idx="79">
                  <c:v>44761</c:v>
                </c:pt>
                <c:pt idx="80">
                  <c:v>44762</c:v>
                </c:pt>
                <c:pt idx="81">
                  <c:v>44763</c:v>
                </c:pt>
                <c:pt idx="82">
                  <c:v>44764</c:v>
                </c:pt>
                <c:pt idx="83">
                  <c:v>44765</c:v>
                </c:pt>
                <c:pt idx="84">
                  <c:v>44766</c:v>
                </c:pt>
                <c:pt idx="85">
                  <c:v>44767</c:v>
                </c:pt>
                <c:pt idx="86">
                  <c:v>44768</c:v>
                </c:pt>
                <c:pt idx="87">
                  <c:v>44769</c:v>
                </c:pt>
                <c:pt idx="88">
                  <c:v>44770</c:v>
                </c:pt>
                <c:pt idx="89">
                  <c:v>44771</c:v>
                </c:pt>
                <c:pt idx="90">
                  <c:v>44772</c:v>
                </c:pt>
                <c:pt idx="91">
                  <c:v>44773</c:v>
                </c:pt>
                <c:pt idx="92">
                  <c:v>44774</c:v>
                </c:pt>
                <c:pt idx="93">
                  <c:v>44775</c:v>
                </c:pt>
                <c:pt idx="94">
                  <c:v>44776</c:v>
                </c:pt>
                <c:pt idx="95">
                  <c:v>44777</c:v>
                </c:pt>
                <c:pt idx="96">
                  <c:v>44778</c:v>
                </c:pt>
                <c:pt idx="97">
                  <c:v>44779</c:v>
                </c:pt>
                <c:pt idx="98">
                  <c:v>44780</c:v>
                </c:pt>
                <c:pt idx="99">
                  <c:v>44781</c:v>
                </c:pt>
                <c:pt idx="100">
                  <c:v>44782</c:v>
                </c:pt>
                <c:pt idx="101">
                  <c:v>44783</c:v>
                </c:pt>
                <c:pt idx="102">
                  <c:v>44784</c:v>
                </c:pt>
                <c:pt idx="103">
                  <c:v>44785</c:v>
                </c:pt>
                <c:pt idx="104">
                  <c:v>44786</c:v>
                </c:pt>
                <c:pt idx="105">
                  <c:v>44787</c:v>
                </c:pt>
                <c:pt idx="106">
                  <c:v>44788</c:v>
                </c:pt>
                <c:pt idx="107">
                  <c:v>44789</c:v>
                </c:pt>
                <c:pt idx="108">
                  <c:v>44790</c:v>
                </c:pt>
                <c:pt idx="109">
                  <c:v>44791</c:v>
                </c:pt>
                <c:pt idx="110">
                  <c:v>44792</c:v>
                </c:pt>
                <c:pt idx="111">
                  <c:v>44793</c:v>
                </c:pt>
                <c:pt idx="112">
                  <c:v>44794</c:v>
                </c:pt>
                <c:pt idx="113">
                  <c:v>44795</c:v>
                </c:pt>
                <c:pt idx="114">
                  <c:v>44796</c:v>
                </c:pt>
                <c:pt idx="115">
                  <c:v>44797</c:v>
                </c:pt>
                <c:pt idx="116">
                  <c:v>44798</c:v>
                </c:pt>
                <c:pt idx="117">
                  <c:v>44799</c:v>
                </c:pt>
                <c:pt idx="118">
                  <c:v>44800</c:v>
                </c:pt>
                <c:pt idx="119">
                  <c:v>44801</c:v>
                </c:pt>
                <c:pt idx="120">
                  <c:v>44802</c:v>
                </c:pt>
                <c:pt idx="121">
                  <c:v>44803</c:v>
                </c:pt>
                <c:pt idx="122">
                  <c:v>44804</c:v>
                </c:pt>
                <c:pt idx="123">
                  <c:v>44805</c:v>
                </c:pt>
                <c:pt idx="124">
                  <c:v>44806</c:v>
                </c:pt>
                <c:pt idx="125">
                  <c:v>44807</c:v>
                </c:pt>
                <c:pt idx="126">
                  <c:v>44808</c:v>
                </c:pt>
                <c:pt idx="127">
                  <c:v>44809</c:v>
                </c:pt>
                <c:pt idx="128">
                  <c:v>44810</c:v>
                </c:pt>
                <c:pt idx="129">
                  <c:v>44811</c:v>
                </c:pt>
                <c:pt idx="130">
                  <c:v>44812</c:v>
                </c:pt>
                <c:pt idx="131">
                  <c:v>44813</c:v>
                </c:pt>
                <c:pt idx="132">
                  <c:v>44814</c:v>
                </c:pt>
                <c:pt idx="133">
                  <c:v>44815</c:v>
                </c:pt>
                <c:pt idx="134">
                  <c:v>44816</c:v>
                </c:pt>
                <c:pt idx="135">
                  <c:v>44817</c:v>
                </c:pt>
                <c:pt idx="136">
                  <c:v>44818</c:v>
                </c:pt>
                <c:pt idx="137">
                  <c:v>44819</c:v>
                </c:pt>
                <c:pt idx="138">
                  <c:v>44820</c:v>
                </c:pt>
                <c:pt idx="139">
                  <c:v>44821</c:v>
                </c:pt>
                <c:pt idx="140">
                  <c:v>44822</c:v>
                </c:pt>
                <c:pt idx="141">
                  <c:v>44823</c:v>
                </c:pt>
                <c:pt idx="142">
                  <c:v>44824</c:v>
                </c:pt>
                <c:pt idx="143">
                  <c:v>44825</c:v>
                </c:pt>
                <c:pt idx="144">
                  <c:v>44826</c:v>
                </c:pt>
                <c:pt idx="145">
                  <c:v>44827</c:v>
                </c:pt>
                <c:pt idx="146">
                  <c:v>44828</c:v>
                </c:pt>
                <c:pt idx="147">
                  <c:v>44829</c:v>
                </c:pt>
                <c:pt idx="148">
                  <c:v>44830</c:v>
                </c:pt>
                <c:pt idx="149">
                  <c:v>44831</c:v>
                </c:pt>
                <c:pt idx="150">
                  <c:v>44832</c:v>
                </c:pt>
                <c:pt idx="151">
                  <c:v>44833</c:v>
                </c:pt>
                <c:pt idx="152">
                  <c:v>44834</c:v>
                </c:pt>
              </c:numCache>
            </c:numRef>
          </c:xVal>
          <c:yVal>
            <c:numRef>
              <c:f>'2022'!$D$3:$D$155</c:f>
              <c:numCache>
                <c:formatCode>General</c:formatCode>
                <c:ptCount val="153"/>
                <c:pt idx="0">
                  <c:v>15.1</c:v>
                </c:pt>
                <c:pt idx="1">
                  <c:v>16.7</c:v>
                </c:pt>
                <c:pt idx="2">
                  <c:v>17.100000000000001</c:v>
                </c:pt>
                <c:pt idx="3">
                  <c:v>21</c:v>
                </c:pt>
                <c:pt idx="4">
                  <c:v>22.1</c:v>
                </c:pt>
                <c:pt idx="5">
                  <c:v>21.9</c:v>
                </c:pt>
                <c:pt idx="6">
                  <c:v>22</c:v>
                </c:pt>
                <c:pt idx="7">
                  <c:v>20.8</c:v>
                </c:pt>
                <c:pt idx="8">
                  <c:v>16.7</c:v>
                </c:pt>
                <c:pt idx="9">
                  <c:v>19.3</c:v>
                </c:pt>
                <c:pt idx="10">
                  <c:v>19.100000000000001</c:v>
                </c:pt>
                <c:pt idx="11">
                  <c:v>21.7</c:v>
                </c:pt>
                <c:pt idx="12">
                  <c:v>21.5</c:v>
                </c:pt>
                <c:pt idx="13">
                  <c:v>26.1</c:v>
                </c:pt>
                <c:pt idx="14">
                  <c:v>18</c:v>
                </c:pt>
                <c:pt idx="15">
                  <c:v>18</c:v>
                </c:pt>
                <c:pt idx="16">
                  <c:v>17.8</c:v>
                </c:pt>
                <c:pt idx="17">
                  <c:v>21.3</c:v>
                </c:pt>
                <c:pt idx="18">
                  <c:v>23.4</c:v>
                </c:pt>
                <c:pt idx="19">
                  <c:v>22.3</c:v>
                </c:pt>
                <c:pt idx="20">
                  <c:v>19.2</c:v>
                </c:pt>
                <c:pt idx="21">
                  <c:v>22.7</c:v>
                </c:pt>
                <c:pt idx="22">
                  <c:v>23</c:v>
                </c:pt>
                <c:pt idx="23">
                  <c:v>24.4</c:v>
                </c:pt>
                <c:pt idx="24">
                  <c:v>25.1</c:v>
                </c:pt>
                <c:pt idx="25">
                  <c:v>23.9</c:v>
                </c:pt>
                <c:pt idx="26">
                  <c:v>26.3</c:v>
                </c:pt>
                <c:pt idx="27">
                  <c:v>24.4</c:v>
                </c:pt>
                <c:pt idx="28">
                  <c:v>24.9</c:v>
                </c:pt>
                <c:pt idx="29">
                  <c:v>25.6</c:v>
                </c:pt>
                <c:pt idx="30">
                  <c:v>22.4</c:v>
                </c:pt>
                <c:pt idx="31">
                  <c:v>23.4</c:v>
                </c:pt>
                <c:pt idx="32">
                  <c:v>25.4</c:v>
                </c:pt>
                <c:pt idx="33">
                  <c:v>25</c:v>
                </c:pt>
                <c:pt idx="34">
                  <c:v>22.8</c:v>
                </c:pt>
                <c:pt idx="35">
                  <c:v>25.1</c:v>
                </c:pt>
                <c:pt idx="36">
                  <c:v>18.7</c:v>
                </c:pt>
                <c:pt idx="37">
                  <c:v>21.9</c:v>
                </c:pt>
                <c:pt idx="38">
                  <c:v>22.1</c:v>
                </c:pt>
                <c:pt idx="39">
                  <c:v>23</c:v>
                </c:pt>
                <c:pt idx="40">
                  <c:v>24.3</c:v>
                </c:pt>
                <c:pt idx="41">
                  <c:v>23.2</c:v>
                </c:pt>
                <c:pt idx="42">
                  <c:v>25</c:v>
                </c:pt>
                <c:pt idx="43">
                  <c:v>23.9</c:v>
                </c:pt>
                <c:pt idx="44">
                  <c:v>18.3</c:v>
                </c:pt>
                <c:pt idx="45">
                  <c:v>19.7</c:v>
                </c:pt>
                <c:pt idx="46">
                  <c:v>22.8</c:v>
                </c:pt>
                <c:pt idx="47">
                  <c:v>26.4</c:v>
                </c:pt>
                <c:pt idx="48">
                  <c:v>24</c:v>
                </c:pt>
                <c:pt idx="49">
                  <c:v>27.6</c:v>
                </c:pt>
                <c:pt idx="50">
                  <c:v>28.5</c:v>
                </c:pt>
                <c:pt idx="51">
                  <c:v>28.2</c:v>
                </c:pt>
                <c:pt idx="52">
                  <c:v>28.2</c:v>
                </c:pt>
                <c:pt idx="53">
                  <c:v>25.5</c:v>
                </c:pt>
                <c:pt idx="54">
                  <c:v>28.2</c:v>
                </c:pt>
                <c:pt idx="55">
                  <c:v>30.8</c:v>
                </c:pt>
                <c:pt idx="56">
                  <c:v>30.1</c:v>
                </c:pt>
                <c:pt idx="57">
                  <c:v>31.9</c:v>
                </c:pt>
                <c:pt idx="58">
                  <c:v>31.7</c:v>
                </c:pt>
                <c:pt idx="59">
                  <c:v>32.299999999999997</c:v>
                </c:pt>
                <c:pt idx="60">
                  <c:v>31.6</c:v>
                </c:pt>
                <c:pt idx="61">
                  <c:v>31.3</c:v>
                </c:pt>
                <c:pt idx="62">
                  <c:v>31.6</c:v>
                </c:pt>
                <c:pt idx="63">
                  <c:v>29.5</c:v>
                </c:pt>
                <c:pt idx="64">
                  <c:v>27.1</c:v>
                </c:pt>
                <c:pt idx="65">
                  <c:v>27.3</c:v>
                </c:pt>
                <c:pt idx="66">
                  <c:v>30.6</c:v>
                </c:pt>
                <c:pt idx="67">
                  <c:v>29.7</c:v>
                </c:pt>
                <c:pt idx="68">
                  <c:v>27.7</c:v>
                </c:pt>
                <c:pt idx="69">
                  <c:v>28.2</c:v>
                </c:pt>
                <c:pt idx="70">
                  <c:v>29.6</c:v>
                </c:pt>
                <c:pt idx="71">
                  <c:v>30.3</c:v>
                </c:pt>
                <c:pt idx="72">
                  <c:v>28.2</c:v>
                </c:pt>
                <c:pt idx="73">
                  <c:v>27.2</c:v>
                </c:pt>
                <c:pt idx="74">
                  <c:v>26.3</c:v>
                </c:pt>
                <c:pt idx="75">
                  <c:v>25.9</c:v>
                </c:pt>
                <c:pt idx="76">
                  <c:v>25.8</c:v>
                </c:pt>
                <c:pt idx="77">
                  <c:v>30.2</c:v>
                </c:pt>
                <c:pt idx="78">
                  <c:v>30.8</c:v>
                </c:pt>
                <c:pt idx="79">
                  <c:v>27.9</c:v>
                </c:pt>
                <c:pt idx="80">
                  <c:v>31.3</c:v>
                </c:pt>
                <c:pt idx="81">
                  <c:v>31.6</c:v>
                </c:pt>
                <c:pt idx="82">
                  <c:v>31.5</c:v>
                </c:pt>
                <c:pt idx="83">
                  <c:v>30.5</c:v>
                </c:pt>
                <c:pt idx="84">
                  <c:v>29.8</c:v>
                </c:pt>
                <c:pt idx="85">
                  <c:v>31.3</c:v>
                </c:pt>
                <c:pt idx="86">
                  <c:v>28.4</c:v>
                </c:pt>
                <c:pt idx="87">
                  <c:v>31.5</c:v>
                </c:pt>
                <c:pt idx="88">
                  <c:v>31.7</c:v>
                </c:pt>
                <c:pt idx="89">
                  <c:v>31.5</c:v>
                </c:pt>
                <c:pt idx="90">
                  <c:v>32.9</c:v>
                </c:pt>
                <c:pt idx="91">
                  <c:v>32.5</c:v>
                </c:pt>
                <c:pt idx="92">
                  <c:v>33.700000000000003</c:v>
                </c:pt>
                <c:pt idx="93">
                  <c:v>33.200000000000003</c:v>
                </c:pt>
                <c:pt idx="94">
                  <c:v>33.1</c:v>
                </c:pt>
                <c:pt idx="95">
                  <c:v>27.5</c:v>
                </c:pt>
                <c:pt idx="96">
                  <c:v>25.8</c:v>
                </c:pt>
                <c:pt idx="97">
                  <c:v>24.7</c:v>
                </c:pt>
                <c:pt idx="98">
                  <c:v>30.5</c:v>
                </c:pt>
                <c:pt idx="99">
                  <c:v>31.6</c:v>
                </c:pt>
                <c:pt idx="100">
                  <c:v>32.299999999999997</c:v>
                </c:pt>
                <c:pt idx="101">
                  <c:v>32.299999999999997</c:v>
                </c:pt>
                <c:pt idx="102">
                  <c:v>30.9</c:v>
                </c:pt>
                <c:pt idx="103">
                  <c:v>30.7</c:v>
                </c:pt>
                <c:pt idx="104">
                  <c:v>26.8</c:v>
                </c:pt>
                <c:pt idx="105">
                  <c:v>31.1</c:v>
                </c:pt>
                <c:pt idx="106">
                  <c:v>32.5</c:v>
                </c:pt>
                <c:pt idx="107">
                  <c:v>33.299999999999997</c:v>
                </c:pt>
                <c:pt idx="108">
                  <c:v>31.6</c:v>
                </c:pt>
                <c:pt idx="109">
                  <c:v>29.4</c:v>
                </c:pt>
                <c:pt idx="110">
                  <c:v>28.4</c:v>
                </c:pt>
                <c:pt idx="111">
                  <c:v>29.4</c:v>
                </c:pt>
                <c:pt idx="112">
                  <c:v>29.5</c:v>
                </c:pt>
                <c:pt idx="113">
                  <c:v>30.7</c:v>
                </c:pt>
                <c:pt idx="114">
                  <c:v>31.6</c:v>
                </c:pt>
                <c:pt idx="115">
                  <c:v>32.700000000000003</c:v>
                </c:pt>
                <c:pt idx="116">
                  <c:v>27.8</c:v>
                </c:pt>
                <c:pt idx="117">
                  <c:v>31.1</c:v>
                </c:pt>
                <c:pt idx="118">
                  <c:v>31.9</c:v>
                </c:pt>
                <c:pt idx="119">
                  <c:v>26.8</c:v>
                </c:pt>
                <c:pt idx="120">
                  <c:v>24.3</c:v>
                </c:pt>
                <c:pt idx="121">
                  <c:v>28</c:v>
                </c:pt>
                <c:pt idx="122">
                  <c:v>32.200000000000003</c:v>
                </c:pt>
                <c:pt idx="123">
                  <c:v>29.6</c:v>
                </c:pt>
                <c:pt idx="124">
                  <c:v>26.5</c:v>
                </c:pt>
                <c:pt idx="125">
                  <c:v>28.6</c:v>
                </c:pt>
                <c:pt idx="126">
                  <c:v>30</c:v>
                </c:pt>
                <c:pt idx="127">
                  <c:v>30.2</c:v>
                </c:pt>
                <c:pt idx="128">
                  <c:v>31.1</c:v>
                </c:pt>
                <c:pt idx="129">
                  <c:v>28.6</c:v>
                </c:pt>
                <c:pt idx="130">
                  <c:v>26.8</c:v>
                </c:pt>
                <c:pt idx="131">
                  <c:v>28.5</c:v>
                </c:pt>
                <c:pt idx="132">
                  <c:v>28.9</c:v>
                </c:pt>
                <c:pt idx="133">
                  <c:v>27.3</c:v>
                </c:pt>
                <c:pt idx="134">
                  <c:v>28.3</c:v>
                </c:pt>
                <c:pt idx="135">
                  <c:v>30.4</c:v>
                </c:pt>
                <c:pt idx="136">
                  <c:v>30.6</c:v>
                </c:pt>
                <c:pt idx="137">
                  <c:v>23.3</c:v>
                </c:pt>
                <c:pt idx="138">
                  <c:v>27.1</c:v>
                </c:pt>
                <c:pt idx="139">
                  <c:v>28.3</c:v>
                </c:pt>
                <c:pt idx="140">
                  <c:v>29.7</c:v>
                </c:pt>
                <c:pt idx="141">
                  <c:v>31.1</c:v>
                </c:pt>
                <c:pt idx="142">
                  <c:v>28.6</c:v>
                </c:pt>
                <c:pt idx="143">
                  <c:v>22.7</c:v>
                </c:pt>
                <c:pt idx="144">
                  <c:v>20.9</c:v>
                </c:pt>
                <c:pt idx="145">
                  <c:v>24.5</c:v>
                </c:pt>
                <c:pt idx="146">
                  <c:v>26.2</c:v>
                </c:pt>
                <c:pt idx="147">
                  <c:v>26.5</c:v>
                </c:pt>
                <c:pt idx="148">
                  <c:v>25.9</c:v>
                </c:pt>
                <c:pt idx="149">
                  <c:v>27.2</c:v>
                </c:pt>
                <c:pt idx="150">
                  <c:v>24</c:v>
                </c:pt>
                <c:pt idx="151">
                  <c:v>21.9</c:v>
                </c:pt>
                <c:pt idx="152">
                  <c:v>25.5</c:v>
                </c:pt>
              </c:numCache>
            </c:numRef>
          </c:yVal>
          <c:smooth val="0"/>
          <c:extLst>
            <c:ext xmlns:c16="http://schemas.microsoft.com/office/drawing/2014/chart" uri="{C3380CC4-5D6E-409C-BE32-E72D297353CC}">
              <c16:uniqueId val="{00000003-7C77-4E1A-91D3-7FE184423969}"/>
            </c:ext>
          </c:extLst>
        </c:ser>
        <c:ser>
          <c:idx val="2"/>
          <c:order val="2"/>
          <c:tx>
            <c:strRef>
              <c:f>'2022'!$E$1</c:f>
              <c:strCache>
                <c:ptCount val="1"/>
                <c:pt idx="0">
                  <c:v>三浦</c:v>
                </c:pt>
              </c:strCache>
            </c:strRef>
          </c:tx>
          <c:spPr>
            <a:ln w="19050" cap="rnd">
              <a:solidFill>
                <a:schemeClr val="accent3"/>
              </a:solidFill>
              <a:round/>
            </a:ln>
            <a:effectLst/>
          </c:spPr>
          <c:marker>
            <c:symbol val="none"/>
          </c:marker>
          <c:xVal>
            <c:numRef>
              <c:f>'2022'!$B$3:$B$155</c:f>
              <c:numCache>
                <c:formatCode>m/d/yyyy</c:formatCode>
                <c:ptCount val="153"/>
                <c:pt idx="0">
                  <c:v>44682</c:v>
                </c:pt>
                <c:pt idx="1">
                  <c:v>44683</c:v>
                </c:pt>
                <c:pt idx="2">
                  <c:v>44684</c:v>
                </c:pt>
                <c:pt idx="3">
                  <c:v>44685</c:v>
                </c:pt>
                <c:pt idx="4">
                  <c:v>44686</c:v>
                </c:pt>
                <c:pt idx="5">
                  <c:v>44687</c:v>
                </c:pt>
                <c:pt idx="6">
                  <c:v>44688</c:v>
                </c:pt>
                <c:pt idx="7">
                  <c:v>44689</c:v>
                </c:pt>
                <c:pt idx="8">
                  <c:v>44690</c:v>
                </c:pt>
                <c:pt idx="9">
                  <c:v>44691</c:v>
                </c:pt>
                <c:pt idx="10">
                  <c:v>44692</c:v>
                </c:pt>
                <c:pt idx="11">
                  <c:v>44693</c:v>
                </c:pt>
                <c:pt idx="12">
                  <c:v>44694</c:v>
                </c:pt>
                <c:pt idx="13">
                  <c:v>44695</c:v>
                </c:pt>
                <c:pt idx="14">
                  <c:v>44696</c:v>
                </c:pt>
                <c:pt idx="15">
                  <c:v>44697</c:v>
                </c:pt>
                <c:pt idx="16">
                  <c:v>44698</c:v>
                </c:pt>
                <c:pt idx="17">
                  <c:v>44699</c:v>
                </c:pt>
                <c:pt idx="18">
                  <c:v>44700</c:v>
                </c:pt>
                <c:pt idx="19">
                  <c:v>44701</c:v>
                </c:pt>
                <c:pt idx="20">
                  <c:v>44702</c:v>
                </c:pt>
                <c:pt idx="21">
                  <c:v>44703</c:v>
                </c:pt>
                <c:pt idx="22">
                  <c:v>44704</c:v>
                </c:pt>
                <c:pt idx="23">
                  <c:v>44705</c:v>
                </c:pt>
                <c:pt idx="24">
                  <c:v>44706</c:v>
                </c:pt>
                <c:pt idx="25">
                  <c:v>44707</c:v>
                </c:pt>
                <c:pt idx="26">
                  <c:v>44708</c:v>
                </c:pt>
                <c:pt idx="27">
                  <c:v>44709</c:v>
                </c:pt>
                <c:pt idx="28">
                  <c:v>44710</c:v>
                </c:pt>
                <c:pt idx="29">
                  <c:v>44711</c:v>
                </c:pt>
                <c:pt idx="30">
                  <c:v>44712</c:v>
                </c:pt>
                <c:pt idx="31">
                  <c:v>44713</c:v>
                </c:pt>
                <c:pt idx="32">
                  <c:v>44714</c:v>
                </c:pt>
                <c:pt idx="33">
                  <c:v>44715</c:v>
                </c:pt>
                <c:pt idx="34">
                  <c:v>44716</c:v>
                </c:pt>
                <c:pt idx="35">
                  <c:v>44717</c:v>
                </c:pt>
                <c:pt idx="36">
                  <c:v>44718</c:v>
                </c:pt>
                <c:pt idx="37">
                  <c:v>44719</c:v>
                </c:pt>
                <c:pt idx="38">
                  <c:v>44720</c:v>
                </c:pt>
                <c:pt idx="39">
                  <c:v>44721</c:v>
                </c:pt>
                <c:pt idx="40">
                  <c:v>44722</c:v>
                </c:pt>
                <c:pt idx="41">
                  <c:v>44723</c:v>
                </c:pt>
                <c:pt idx="42">
                  <c:v>44724</c:v>
                </c:pt>
                <c:pt idx="43">
                  <c:v>44725</c:v>
                </c:pt>
                <c:pt idx="44">
                  <c:v>44726</c:v>
                </c:pt>
                <c:pt idx="45">
                  <c:v>44727</c:v>
                </c:pt>
                <c:pt idx="46">
                  <c:v>44728</c:v>
                </c:pt>
                <c:pt idx="47">
                  <c:v>44729</c:v>
                </c:pt>
                <c:pt idx="48">
                  <c:v>44730</c:v>
                </c:pt>
                <c:pt idx="49">
                  <c:v>44731</c:v>
                </c:pt>
                <c:pt idx="50">
                  <c:v>44732</c:v>
                </c:pt>
                <c:pt idx="51">
                  <c:v>44733</c:v>
                </c:pt>
                <c:pt idx="52">
                  <c:v>44734</c:v>
                </c:pt>
                <c:pt idx="53">
                  <c:v>44735</c:v>
                </c:pt>
                <c:pt idx="54">
                  <c:v>44736</c:v>
                </c:pt>
                <c:pt idx="55">
                  <c:v>44737</c:v>
                </c:pt>
                <c:pt idx="56">
                  <c:v>44738</c:v>
                </c:pt>
                <c:pt idx="57">
                  <c:v>44739</c:v>
                </c:pt>
                <c:pt idx="58">
                  <c:v>44740</c:v>
                </c:pt>
                <c:pt idx="59">
                  <c:v>44741</c:v>
                </c:pt>
                <c:pt idx="60">
                  <c:v>44742</c:v>
                </c:pt>
                <c:pt idx="61">
                  <c:v>44743</c:v>
                </c:pt>
                <c:pt idx="62">
                  <c:v>44744</c:v>
                </c:pt>
                <c:pt idx="63">
                  <c:v>44745</c:v>
                </c:pt>
                <c:pt idx="64">
                  <c:v>44746</c:v>
                </c:pt>
                <c:pt idx="65">
                  <c:v>44747</c:v>
                </c:pt>
                <c:pt idx="66">
                  <c:v>44748</c:v>
                </c:pt>
                <c:pt idx="67">
                  <c:v>44749</c:v>
                </c:pt>
                <c:pt idx="68">
                  <c:v>44750</c:v>
                </c:pt>
                <c:pt idx="69">
                  <c:v>44751</c:v>
                </c:pt>
                <c:pt idx="70">
                  <c:v>44752</c:v>
                </c:pt>
                <c:pt idx="71">
                  <c:v>44753</c:v>
                </c:pt>
                <c:pt idx="72">
                  <c:v>44754</c:v>
                </c:pt>
                <c:pt idx="73">
                  <c:v>44755</c:v>
                </c:pt>
                <c:pt idx="74">
                  <c:v>44756</c:v>
                </c:pt>
                <c:pt idx="75">
                  <c:v>44757</c:v>
                </c:pt>
                <c:pt idx="76">
                  <c:v>44758</c:v>
                </c:pt>
                <c:pt idx="77">
                  <c:v>44759</c:v>
                </c:pt>
                <c:pt idx="78">
                  <c:v>44760</c:v>
                </c:pt>
                <c:pt idx="79">
                  <c:v>44761</c:v>
                </c:pt>
                <c:pt idx="80">
                  <c:v>44762</c:v>
                </c:pt>
                <c:pt idx="81">
                  <c:v>44763</c:v>
                </c:pt>
                <c:pt idx="82">
                  <c:v>44764</c:v>
                </c:pt>
                <c:pt idx="83">
                  <c:v>44765</c:v>
                </c:pt>
                <c:pt idx="84">
                  <c:v>44766</c:v>
                </c:pt>
                <c:pt idx="85">
                  <c:v>44767</c:v>
                </c:pt>
                <c:pt idx="86">
                  <c:v>44768</c:v>
                </c:pt>
                <c:pt idx="87">
                  <c:v>44769</c:v>
                </c:pt>
                <c:pt idx="88">
                  <c:v>44770</c:v>
                </c:pt>
                <c:pt idx="89">
                  <c:v>44771</c:v>
                </c:pt>
                <c:pt idx="90">
                  <c:v>44772</c:v>
                </c:pt>
                <c:pt idx="91">
                  <c:v>44773</c:v>
                </c:pt>
                <c:pt idx="92">
                  <c:v>44774</c:v>
                </c:pt>
                <c:pt idx="93">
                  <c:v>44775</c:v>
                </c:pt>
                <c:pt idx="94">
                  <c:v>44776</c:v>
                </c:pt>
                <c:pt idx="95">
                  <c:v>44777</c:v>
                </c:pt>
                <c:pt idx="96">
                  <c:v>44778</c:v>
                </c:pt>
                <c:pt idx="97">
                  <c:v>44779</c:v>
                </c:pt>
                <c:pt idx="98">
                  <c:v>44780</c:v>
                </c:pt>
                <c:pt idx="99">
                  <c:v>44781</c:v>
                </c:pt>
                <c:pt idx="100">
                  <c:v>44782</c:v>
                </c:pt>
                <c:pt idx="101">
                  <c:v>44783</c:v>
                </c:pt>
                <c:pt idx="102">
                  <c:v>44784</c:v>
                </c:pt>
                <c:pt idx="103">
                  <c:v>44785</c:v>
                </c:pt>
                <c:pt idx="104">
                  <c:v>44786</c:v>
                </c:pt>
                <c:pt idx="105">
                  <c:v>44787</c:v>
                </c:pt>
                <c:pt idx="106">
                  <c:v>44788</c:v>
                </c:pt>
                <c:pt idx="107">
                  <c:v>44789</c:v>
                </c:pt>
                <c:pt idx="108">
                  <c:v>44790</c:v>
                </c:pt>
                <c:pt idx="109">
                  <c:v>44791</c:v>
                </c:pt>
                <c:pt idx="110">
                  <c:v>44792</c:v>
                </c:pt>
                <c:pt idx="111">
                  <c:v>44793</c:v>
                </c:pt>
                <c:pt idx="112">
                  <c:v>44794</c:v>
                </c:pt>
                <c:pt idx="113">
                  <c:v>44795</c:v>
                </c:pt>
                <c:pt idx="114">
                  <c:v>44796</c:v>
                </c:pt>
                <c:pt idx="115">
                  <c:v>44797</c:v>
                </c:pt>
                <c:pt idx="116">
                  <c:v>44798</c:v>
                </c:pt>
                <c:pt idx="117">
                  <c:v>44799</c:v>
                </c:pt>
                <c:pt idx="118">
                  <c:v>44800</c:v>
                </c:pt>
                <c:pt idx="119">
                  <c:v>44801</c:v>
                </c:pt>
                <c:pt idx="120">
                  <c:v>44802</c:v>
                </c:pt>
                <c:pt idx="121">
                  <c:v>44803</c:v>
                </c:pt>
                <c:pt idx="122">
                  <c:v>44804</c:v>
                </c:pt>
                <c:pt idx="123">
                  <c:v>44805</c:v>
                </c:pt>
                <c:pt idx="124">
                  <c:v>44806</c:v>
                </c:pt>
                <c:pt idx="125">
                  <c:v>44807</c:v>
                </c:pt>
                <c:pt idx="126">
                  <c:v>44808</c:v>
                </c:pt>
                <c:pt idx="127">
                  <c:v>44809</c:v>
                </c:pt>
                <c:pt idx="128">
                  <c:v>44810</c:v>
                </c:pt>
                <c:pt idx="129">
                  <c:v>44811</c:v>
                </c:pt>
                <c:pt idx="130">
                  <c:v>44812</c:v>
                </c:pt>
                <c:pt idx="131">
                  <c:v>44813</c:v>
                </c:pt>
                <c:pt idx="132">
                  <c:v>44814</c:v>
                </c:pt>
                <c:pt idx="133">
                  <c:v>44815</c:v>
                </c:pt>
                <c:pt idx="134">
                  <c:v>44816</c:v>
                </c:pt>
                <c:pt idx="135">
                  <c:v>44817</c:v>
                </c:pt>
                <c:pt idx="136">
                  <c:v>44818</c:v>
                </c:pt>
                <c:pt idx="137">
                  <c:v>44819</c:v>
                </c:pt>
                <c:pt idx="138">
                  <c:v>44820</c:v>
                </c:pt>
                <c:pt idx="139">
                  <c:v>44821</c:v>
                </c:pt>
                <c:pt idx="140">
                  <c:v>44822</c:v>
                </c:pt>
                <c:pt idx="141">
                  <c:v>44823</c:v>
                </c:pt>
                <c:pt idx="142">
                  <c:v>44824</c:v>
                </c:pt>
                <c:pt idx="143">
                  <c:v>44825</c:v>
                </c:pt>
                <c:pt idx="144">
                  <c:v>44826</c:v>
                </c:pt>
                <c:pt idx="145">
                  <c:v>44827</c:v>
                </c:pt>
                <c:pt idx="146">
                  <c:v>44828</c:v>
                </c:pt>
                <c:pt idx="147">
                  <c:v>44829</c:v>
                </c:pt>
                <c:pt idx="148">
                  <c:v>44830</c:v>
                </c:pt>
                <c:pt idx="149">
                  <c:v>44831</c:v>
                </c:pt>
                <c:pt idx="150">
                  <c:v>44832</c:v>
                </c:pt>
                <c:pt idx="151">
                  <c:v>44833</c:v>
                </c:pt>
                <c:pt idx="152">
                  <c:v>44834</c:v>
                </c:pt>
              </c:numCache>
            </c:numRef>
          </c:xVal>
          <c:yVal>
            <c:numRef>
              <c:f>'2022'!$E$3:$E$155</c:f>
              <c:numCache>
                <c:formatCode>General</c:formatCode>
                <c:ptCount val="153"/>
                <c:pt idx="0">
                  <c:v>17.3</c:v>
                </c:pt>
                <c:pt idx="1">
                  <c:v>16.7</c:v>
                </c:pt>
                <c:pt idx="2">
                  <c:v>17.3</c:v>
                </c:pt>
                <c:pt idx="3">
                  <c:v>19.5</c:v>
                </c:pt>
                <c:pt idx="4">
                  <c:v>21</c:v>
                </c:pt>
                <c:pt idx="5">
                  <c:v>21.7</c:v>
                </c:pt>
                <c:pt idx="6">
                  <c:v>21.6</c:v>
                </c:pt>
                <c:pt idx="7">
                  <c:v>19</c:v>
                </c:pt>
                <c:pt idx="8">
                  <c:v>18.399999999999999</c:v>
                </c:pt>
                <c:pt idx="9">
                  <c:v>19.2</c:v>
                </c:pt>
                <c:pt idx="10">
                  <c:v>20.100000000000001</c:v>
                </c:pt>
                <c:pt idx="11">
                  <c:v>22.4</c:v>
                </c:pt>
                <c:pt idx="12">
                  <c:v>21.2</c:v>
                </c:pt>
                <c:pt idx="13">
                  <c:v>24.2</c:v>
                </c:pt>
                <c:pt idx="14">
                  <c:v>17.100000000000001</c:v>
                </c:pt>
                <c:pt idx="15">
                  <c:v>16.399999999999999</c:v>
                </c:pt>
                <c:pt idx="16">
                  <c:v>18.100000000000001</c:v>
                </c:pt>
                <c:pt idx="17">
                  <c:v>21.5</c:v>
                </c:pt>
                <c:pt idx="18">
                  <c:v>21.8</c:v>
                </c:pt>
                <c:pt idx="19">
                  <c:v>23.3</c:v>
                </c:pt>
                <c:pt idx="20">
                  <c:v>20.3</c:v>
                </c:pt>
                <c:pt idx="21">
                  <c:v>22.7</c:v>
                </c:pt>
                <c:pt idx="22">
                  <c:v>23.4</c:v>
                </c:pt>
                <c:pt idx="23">
                  <c:v>22.6</c:v>
                </c:pt>
                <c:pt idx="24">
                  <c:v>23.5</c:v>
                </c:pt>
                <c:pt idx="25">
                  <c:v>24.3</c:v>
                </c:pt>
                <c:pt idx="26">
                  <c:v>25.3</c:v>
                </c:pt>
                <c:pt idx="27">
                  <c:v>23.9</c:v>
                </c:pt>
                <c:pt idx="28">
                  <c:v>24.2</c:v>
                </c:pt>
                <c:pt idx="29">
                  <c:v>26.6</c:v>
                </c:pt>
                <c:pt idx="30">
                  <c:v>20</c:v>
                </c:pt>
                <c:pt idx="31">
                  <c:v>23</c:v>
                </c:pt>
                <c:pt idx="32">
                  <c:v>24.7</c:v>
                </c:pt>
                <c:pt idx="33">
                  <c:v>24.7</c:v>
                </c:pt>
                <c:pt idx="34">
                  <c:v>22.5</c:v>
                </c:pt>
                <c:pt idx="35">
                  <c:v>24.9</c:v>
                </c:pt>
                <c:pt idx="36">
                  <c:v>19.600000000000001</c:v>
                </c:pt>
                <c:pt idx="37">
                  <c:v>20.8</c:v>
                </c:pt>
                <c:pt idx="38">
                  <c:v>20.9</c:v>
                </c:pt>
                <c:pt idx="39">
                  <c:v>22.9</c:v>
                </c:pt>
                <c:pt idx="40">
                  <c:v>25</c:v>
                </c:pt>
                <c:pt idx="41">
                  <c:v>24.1</c:v>
                </c:pt>
                <c:pt idx="42">
                  <c:v>25.3</c:v>
                </c:pt>
                <c:pt idx="43">
                  <c:v>23.2</c:v>
                </c:pt>
                <c:pt idx="44">
                  <c:v>18.5</c:v>
                </c:pt>
                <c:pt idx="45">
                  <c:v>19.2</c:v>
                </c:pt>
                <c:pt idx="46">
                  <c:v>22.6</c:v>
                </c:pt>
                <c:pt idx="47">
                  <c:v>25.8</c:v>
                </c:pt>
                <c:pt idx="48">
                  <c:v>23.8</c:v>
                </c:pt>
                <c:pt idx="49">
                  <c:v>26.2</c:v>
                </c:pt>
                <c:pt idx="50">
                  <c:v>27</c:v>
                </c:pt>
                <c:pt idx="51">
                  <c:v>27.1</c:v>
                </c:pt>
                <c:pt idx="52">
                  <c:v>27.4</c:v>
                </c:pt>
                <c:pt idx="53">
                  <c:v>25.7</c:v>
                </c:pt>
                <c:pt idx="54">
                  <c:v>27.3</c:v>
                </c:pt>
                <c:pt idx="55">
                  <c:v>27.8</c:v>
                </c:pt>
                <c:pt idx="56">
                  <c:v>27.6</c:v>
                </c:pt>
                <c:pt idx="57">
                  <c:v>29.5</c:v>
                </c:pt>
                <c:pt idx="58">
                  <c:v>29.7</c:v>
                </c:pt>
                <c:pt idx="59">
                  <c:v>27.8</c:v>
                </c:pt>
                <c:pt idx="60">
                  <c:v>30.2</c:v>
                </c:pt>
                <c:pt idx="61">
                  <c:v>30.1</c:v>
                </c:pt>
                <c:pt idx="62">
                  <c:v>29.3</c:v>
                </c:pt>
                <c:pt idx="63">
                  <c:v>29.6</c:v>
                </c:pt>
                <c:pt idx="64">
                  <c:v>26.4</c:v>
                </c:pt>
                <c:pt idx="65">
                  <c:v>27.2</c:v>
                </c:pt>
                <c:pt idx="66">
                  <c:v>28.5</c:v>
                </c:pt>
                <c:pt idx="67">
                  <c:v>28.7</c:v>
                </c:pt>
                <c:pt idx="68">
                  <c:v>28.7</c:v>
                </c:pt>
                <c:pt idx="69">
                  <c:v>28.6</c:v>
                </c:pt>
                <c:pt idx="70">
                  <c:v>28.9</c:v>
                </c:pt>
                <c:pt idx="71">
                  <c:v>31.4</c:v>
                </c:pt>
                <c:pt idx="72">
                  <c:v>29.4</c:v>
                </c:pt>
                <c:pt idx="73">
                  <c:v>25.3</c:v>
                </c:pt>
                <c:pt idx="74">
                  <c:v>26.6</c:v>
                </c:pt>
                <c:pt idx="75">
                  <c:v>26</c:v>
                </c:pt>
                <c:pt idx="76">
                  <c:v>25.9</c:v>
                </c:pt>
                <c:pt idx="77">
                  <c:v>29.4</c:v>
                </c:pt>
                <c:pt idx="78">
                  <c:v>29.7</c:v>
                </c:pt>
                <c:pt idx="79">
                  <c:v>27.2</c:v>
                </c:pt>
                <c:pt idx="80">
                  <c:v>30.7</c:v>
                </c:pt>
                <c:pt idx="81">
                  <c:v>30.7</c:v>
                </c:pt>
                <c:pt idx="82">
                  <c:v>31.4</c:v>
                </c:pt>
                <c:pt idx="83">
                  <c:v>29.5</c:v>
                </c:pt>
                <c:pt idx="84">
                  <c:v>29.6</c:v>
                </c:pt>
                <c:pt idx="85">
                  <c:v>31.4</c:v>
                </c:pt>
                <c:pt idx="86">
                  <c:v>31</c:v>
                </c:pt>
                <c:pt idx="87">
                  <c:v>31.3</c:v>
                </c:pt>
                <c:pt idx="88">
                  <c:v>31</c:v>
                </c:pt>
                <c:pt idx="89">
                  <c:v>31.4</c:v>
                </c:pt>
                <c:pt idx="90">
                  <c:v>31.2</c:v>
                </c:pt>
                <c:pt idx="91">
                  <c:v>30.8</c:v>
                </c:pt>
                <c:pt idx="92">
                  <c:v>32.299999999999997</c:v>
                </c:pt>
                <c:pt idx="93">
                  <c:v>32.200000000000003</c:v>
                </c:pt>
                <c:pt idx="94">
                  <c:v>32.5</c:v>
                </c:pt>
                <c:pt idx="95">
                  <c:v>27.2</c:v>
                </c:pt>
                <c:pt idx="96">
                  <c:v>27.7</c:v>
                </c:pt>
                <c:pt idx="97">
                  <c:v>28</c:v>
                </c:pt>
                <c:pt idx="98">
                  <c:v>31.4</c:v>
                </c:pt>
                <c:pt idx="99">
                  <c:v>31.2</c:v>
                </c:pt>
                <c:pt idx="100">
                  <c:v>31.6</c:v>
                </c:pt>
                <c:pt idx="101">
                  <c:v>31.6</c:v>
                </c:pt>
                <c:pt idx="102">
                  <c:v>32</c:v>
                </c:pt>
                <c:pt idx="103">
                  <c:v>31.9</c:v>
                </c:pt>
                <c:pt idx="104">
                  <c:v>29.2</c:v>
                </c:pt>
                <c:pt idx="105">
                  <c:v>29.4</c:v>
                </c:pt>
                <c:pt idx="106">
                  <c:v>30.8</c:v>
                </c:pt>
                <c:pt idx="107">
                  <c:v>29.4</c:v>
                </c:pt>
                <c:pt idx="108">
                  <c:v>31.6</c:v>
                </c:pt>
                <c:pt idx="109">
                  <c:v>28.1</c:v>
                </c:pt>
                <c:pt idx="110">
                  <c:v>29.2</c:v>
                </c:pt>
                <c:pt idx="111">
                  <c:v>29.9</c:v>
                </c:pt>
                <c:pt idx="112">
                  <c:v>29.3</c:v>
                </c:pt>
                <c:pt idx="113">
                  <c:v>29.2</c:v>
                </c:pt>
                <c:pt idx="114">
                  <c:v>32.1</c:v>
                </c:pt>
                <c:pt idx="115">
                  <c:v>32.6</c:v>
                </c:pt>
                <c:pt idx="116">
                  <c:v>25.7</c:v>
                </c:pt>
                <c:pt idx="117">
                  <c:v>31.5</c:v>
                </c:pt>
                <c:pt idx="118">
                  <c:v>31.5</c:v>
                </c:pt>
                <c:pt idx="119">
                  <c:v>26.7</c:v>
                </c:pt>
                <c:pt idx="120">
                  <c:v>22.3</c:v>
                </c:pt>
                <c:pt idx="121">
                  <c:v>25.8</c:v>
                </c:pt>
                <c:pt idx="122">
                  <c:v>31.1</c:v>
                </c:pt>
                <c:pt idx="123">
                  <c:v>31.7</c:v>
                </c:pt>
                <c:pt idx="124">
                  <c:v>26.7</c:v>
                </c:pt>
                <c:pt idx="125">
                  <c:v>28.8</c:v>
                </c:pt>
                <c:pt idx="126">
                  <c:v>30.1</c:v>
                </c:pt>
                <c:pt idx="127">
                  <c:v>29.6</c:v>
                </c:pt>
                <c:pt idx="128">
                  <c:v>30.8</c:v>
                </c:pt>
                <c:pt idx="129">
                  <c:v>29.9</c:v>
                </c:pt>
                <c:pt idx="130">
                  <c:v>29.2</c:v>
                </c:pt>
                <c:pt idx="131">
                  <c:v>28.2</c:v>
                </c:pt>
                <c:pt idx="132">
                  <c:v>27</c:v>
                </c:pt>
                <c:pt idx="133">
                  <c:v>26.6</c:v>
                </c:pt>
                <c:pt idx="134">
                  <c:v>27.9</c:v>
                </c:pt>
                <c:pt idx="135">
                  <c:v>29.4</c:v>
                </c:pt>
                <c:pt idx="136">
                  <c:v>30.3</c:v>
                </c:pt>
                <c:pt idx="137">
                  <c:v>24.3</c:v>
                </c:pt>
                <c:pt idx="138">
                  <c:v>26.7</c:v>
                </c:pt>
                <c:pt idx="139">
                  <c:v>28.7</c:v>
                </c:pt>
                <c:pt idx="140">
                  <c:v>28.5</c:v>
                </c:pt>
                <c:pt idx="141">
                  <c:v>31.7</c:v>
                </c:pt>
                <c:pt idx="142">
                  <c:v>29.5</c:v>
                </c:pt>
                <c:pt idx="143">
                  <c:v>21.8</c:v>
                </c:pt>
                <c:pt idx="144">
                  <c:v>23.1</c:v>
                </c:pt>
                <c:pt idx="145">
                  <c:v>25.6</c:v>
                </c:pt>
                <c:pt idx="146">
                  <c:v>30.3</c:v>
                </c:pt>
                <c:pt idx="147">
                  <c:v>25.2</c:v>
                </c:pt>
                <c:pt idx="148">
                  <c:v>26.5</c:v>
                </c:pt>
                <c:pt idx="149">
                  <c:v>26</c:v>
                </c:pt>
                <c:pt idx="150">
                  <c:v>23.5</c:v>
                </c:pt>
                <c:pt idx="151">
                  <c:v>20.6</c:v>
                </c:pt>
                <c:pt idx="152">
                  <c:v>25.1</c:v>
                </c:pt>
              </c:numCache>
            </c:numRef>
          </c:yVal>
          <c:smooth val="0"/>
          <c:extLst>
            <c:ext xmlns:c16="http://schemas.microsoft.com/office/drawing/2014/chart" uri="{C3380CC4-5D6E-409C-BE32-E72D297353CC}">
              <c16:uniqueId val="{00000004-7C77-4E1A-91D3-7FE184423969}"/>
            </c:ext>
          </c:extLst>
        </c:ser>
        <c:ser>
          <c:idx val="3"/>
          <c:order val="3"/>
          <c:tx>
            <c:strRef>
              <c:f>'2022'!$F$1</c:f>
              <c:strCache>
                <c:ptCount val="1"/>
                <c:pt idx="0">
                  <c:v>辻堂</c:v>
                </c:pt>
              </c:strCache>
            </c:strRef>
          </c:tx>
          <c:spPr>
            <a:ln w="19050" cap="rnd">
              <a:solidFill>
                <a:schemeClr val="accent4"/>
              </a:solidFill>
              <a:round/>
            </a:ln>
            <a:effectLst/>
          </c:spPr>
          <c:marker>
            <c:symbol val="none"/>
          </c:marker>
          <c:xVal>
            <c:numRef>
              <c:f>'2022'!$B$3:$B$155</c:f>
              <c:numCache>
                <c:formatCode>m/d/yyyy</c:formatCode>
                <c:ptCount val="153"/>
                <c:pt idx="0">
                  <c:v>44682</c:v>
                </c:pt>
                <c:pt idx="1">
                  <c:v>44683</c:v>
                </c:pt>
                <c:pt idx="2">
                  <c:v>44684</c:v>
                </c:pt>
                <c:pt idx="3">
                  <c:v>44685</c:v>
                </c:pt>
                <c:pt idx="4">
                  <c:v>44686</c:v>
                </c:pt>
                <c:pt idx="5">
                  <c:v>44687</c:v>
                </c:pt>
                <c:pt idx="6">
                  <c:v>44688</c:v>
                </c:pt>
                <c:pt idx="7">
                  <c:v>44689</c:v>
                </c:pt>
                <c:pt idx="8">
                  <c:v>44690</c:v>
                </c:pt>
                <c:pt idx="9">
                  <c:v>44691</c:v>
                </c:pt>
                <c:pt idx="10">
                  <c:v>44692</c:v>
                </c:pt>
                <c:pt idx="11">
                  <c:v>44693</c:v>
                </c:pt>
                <c:pt idx="12">
                  <c:v>44694</c:v>
                </c:pt>
                <c:pt idx="13">
                  <c:v>44695</c:v>
                </c:pt>
                <c:pt idx="14">
                  <c:v>44696</c:v>
                </c:pt>
                <c:pt idx="15">
                  <c:v>44697</c:v>
                </c:pt>
                <c:pt idx="16">
                  <c:v>44698</c:v>
                </c:pt>
                <c:pt idx="17">
                  <c:v>44699</c:v>
                </c:pt>
                <c:pt idx="18">
                  <c:v>44700</c:v>
                </c:pt>
                <c:pt idx="19">
                  <c:v>44701</c:v>
                </c:pt>
                <c:pt idx="20">
                  <c:v>44702</c:v>
                </c:pt>
                <c:pt idx="21">
                  <c:v>44703</c:v>
                </c:pt>
                <c:pt idx="22">
                  <c:v>44704</c:v>
                </c:pt>
                <c:pt idx="23">
                  <c:v>44705</c:v>
                </c:pt>
                <c:pt idx="24">
                  <c:v>44706</c:v>
                </c:pt>
                <c:pt idx="25">
                  <c:v>44707</c:v>
                </c:pt>
                <c:pt idx="26">
                  <c:v>44708</c:v>
                </c:pt>
                <c:pt idx="27">
                  <c:v>44709</c:v>
                </c:pt>
                <c:pt idx="28">
                  <c:v>44710</c:v>
                </c:pt>
                <c:pt idx="29">
                  <c:v>44711</c:v>
                </c:pt>
                <c:pt idx="30">
                  <c:v>44712</c:v>
                </c:pt>
                <c:pt idx="31">
                  <c:v>44713</c:v>
                </c:pt>
                <c:pt idx="32">
                  <c:v>44714</c:v>
                </c:pt>
                <c:pt idx="33">
                  <c:v>44715</c:v>
                </c:pt>
                <c:pt idx="34">
                  <c:v>44716</c:v>
                </c:pt>
                <c:pt idx="35">
                  <c:v>44717</c:v>
                </c:pt>
                <c:pt idx="36">
                  <c:v>44718</c:v>
                </c:pt>
                <c:pt idx="37">
                  <c:v>44719</c:v>
                </c:pt>
                <c:pt idx="38">
                  <c:v>44720</c:v>
                </c:pt>
                <c:pt idx="39">
                  <c:v>44721</c:v>
                </c:pt>
                <c:pt idx="40">
                  <c:v>44722</c:v>
                </c:pt>
                <c:pt idx="41">
                  <c:v>44723</c:v>
                </c:pt>
                <c:pt idx="42">
                  <c:v>44724</c:v>
                </c:pt>
                <c:pt idx="43">
                  <c:v>44725</c:v>
                </c:pt>
                <c:pt idx="44">
                  <c:v>44726</c:v>
                </c:pt>
                <c:pt idx="45">
                  <c:v>44727</c:v>
                </c:pt>
                <c:pt idx="46">
                  <c:v>44728</c:v>
                </c:pt>
                <c:pt idx="47">
                  <c:v>44729</c:v>
                </c:pt>
                <c:pt idx="48">
                  <c:v>44730</c:v>
                </c:pt>
                <c:pt idx="49">
                  <c:v>44731</c:v>
                </c:pt>
                <c:pt idx="50">
                  <c:v>44732</c:v>
                </c:pt>
                <c:pt idx="51">
                  <c:v>44733</c:v>
                </c:pt>
                <c:pt idx="52">
                  <c:v>44734</c:v>
                </c:pt>
                <c:pt idx="53">
                  <c:v>44735</c:v>
                </c:pt>
                <c:pt idx="54">
                  <c:v>44736</c:v>
                </c:pt>
                <c:pt idx="55">
                  <c:v>44737</c:v>
                </c:pt>
                <c:pt idx="56">
                  <c:v>44738</c:v>
                </c:pt>
                <c:pt idx="57">
                  <c:v>44739</c:v>
                </c:pt>
                <c:pt idx="58">
                  <c:v>44740</c:v>
                </c:pt>
                <c:pt idx="59">
                  <c:v>44741</c:v>
                </c:pt>
                <c:pt idx="60">
                  <c:v>44742</c:v>
                </c:pt>
                <c:pt idx="61">
                  <c:v>44743</c:v>
                </c:pt>
                <c:pt idx="62">
                  <c:v>44744</c:v>
                </c:pt>
                <c:pt idx="63">
                  <c:v>44745</c:v>
                </c:pt>
                <c:pt idx="64">
                  <c:v>44746</c:v>
                </c:pt>
                <c:pt idx="65">
                  <c:v>44747</c:v>
                </c:pt>
                <c:pt idx="66">
                  <c:v>44748</c:v>
                </c:pt>
                <c:pt idx="67">
                  <c:v>44749</c:v>
                </c:pt>
                <c:pt idx="68">
                  <c:v>44750</c:v>
                </c:pt>
                <c:pt idx="69">
                  <c:v>44751</c:v>
                </c:pt>
                <c:pt idx="70">
                  <c:v>44752</c:v>
                </c:pt>
                <c:pt idx="71">
                  <c:v>44753</c:v>
                </c:pt>
                <c:pt idx="72">
                  <c:v>44754</c:v>
                </c:pt>
                <c:pt idx="73">
                  <c:v>44755</c:v>
                </c:pt>
                <c:pt idx="74">
                  <c:v>44756</c:v>
                </c:pt>
                <c:pt idx="75">
                  <c:v>44757</c:v>
                </c:pt>
                <c:pt idx="76">
                  <c:v>44758</c:v>
                </c:pt>
                <c:pt idx="77">
                  <c:v>44759</c:v>
                </c:pt>
                <c:pt idx="78">
                  <c:v>44760</c:v>
                </c:pt>
                <c:pt idx="79">
                  <c:v>44761</c:v>
                </c:pt>
                <c:pt idx="80">
                  <c:v>44762</c:v>
                </c:pt>
                <c:pt idx="81">
                  <c:v>44763</c:v>
                </c:pt>
                <c:pt idx="82">
                  <c:v>44764</c:v>
                </c:pt>
                <c:pt idx="83">
                  <c:v>44765</c:v>
                </c:pt>
                <c:pt idx="84">
                  <c:v>44766</c:v>
                </c:pt>
                <c:pt idx="85">
                  <c:v>44767</c:v>
                </c:pt>
                <c:pt idx="86">
                  <c:v>44768</c:v>
                </c:pt>
                <c:pt idx="87">
                  <c:v>44769</c:v>
                </c:pt>
                <c:pt idx="88">
                  <c:v>44770</c:v>
                </c:pt>
                <c:pt idx="89">
                  <c:v>44771</c:v>
                </c:pt>
                <c:pt idx="90">
                  <c:v>44772</c:v>
                </c:pt>
                <c:pt idx="91">
                  <c:v>44773</c:v>
                </c:pt>
                <c:pt idx="92">
                  <c:v>44774</c:v>
                </c:pt>
                <c:pt idx="93">
                  <c:v>44775</c:v>
                </c:pt>
                <c:pt idx="94">
                  <c:v>44776</c:v>
                </c:pt>
                <c:pt idx="95">
                  <c:v>44777</c:v>
                </c:pt>
                <c:pt idx="96">
                  <c:v>44778</c:v>
                </c:pt>
                <c:pt idx="97">
                  <c:v>44779</c:v>
                </c:pt>
                <c:pt idx="98">
                  <c:v>44780</c:v>
                </c:pt>
                <c:pt idx="99">
                  <c:v>44781</c:v>
                </c:pt>
                <c:pt idx="100">
                  <c:v>44782</c:v>
                </c:pt>
                <c:pt idx="101">
                  <c:v>44783</c:v>
                </c:pt>
                <c:pt idx="102">
                  <c:v>44784</c:v>
                </c:pt>
                <c:pt idx="103">
                  <c:v>44785</c:v>
                </c:pt>
                <c:pt idx="104">
                  <c:v>44786</c:v>
                </c:pt>
                <c:pt idx="105">
                  <c:v>44787</c:v>
                </c:pt>
                <c:pt idx="106">
                  <c:v>44788</c:v>
                </c:pt>
                <c:pt idx="107">
                  <c:v>44789</c:v>
                </c:pt>
                <c:pt idx="108">
                  <c:v>44790</c:v>
                </c:pt>
                <c:pt idx="109">
                  <c:v>44791</c:v>
                </c:pt>
                <c:pt idx="110">
                  <c:v>44792</c:v>
                </c:pt>
                <c:pt idx="111">
                  <c:v>44793</c:v>
                </c:pt>
                <c:pt idx="112">
                  <c:v>44794</c:v>
                </c:pt>
                <c:pt idx="113">
                  <c:v>44795</c:v>
                </c:pt>
                <c:pt idx="114">
                  <c:v>44796</c:v>
                </c:pt>
                <c:pt idx="115">
                  <c:v>44797</c:v>
                </c:pt>
                <c:pt idx="116">
                  <c:v>44798</c:v>
                </c:pt>
                <c:pt idx="117">
                  <c:v>44799</c:v>
                </c:pt>
                <c:pt idx="118">
                  <c:v>44800</c:v>
                </c:pt>
                <c:pt idx="119">
                  <c:v>44801</c:v>
                </c:pt>
                <c:pt idx="120">
                  <c:v>44802</c:v>
                </c:pt>
                <c:pt idx="121">
                  <c:v>44803</c:v>
                </c:pt>
                <c:pt idx="122">
                  <c:v>44804</c:v>
                </c:pt>
                <c:pt idx="123">
                  <c:v>44805</c:v>
                </c:pt>
                <c:pt idx="124">
                  <c:v>44806</c:v>
                </c:pt>
                <c:pt idx="125">
                  <c:v>44807</c:v>
                </c:pt>
                <c:pt idx="126">
                  <c:v>44808</c:v>
                </c:pt>
                <c:pt idx="127">
                  <c:v>44809</c:v>
                </c:pt>
                <c:pt idx="128">
                  <c:v>44810</c:v>
                </c:pt>
                <c:pt idx="129">
                  <c:v>44811</c:v>
                </c:pt>
                <c:pt idx="130">
                  <c:v>44812</c:v>
                </c:pt>
                <c:pt idx="131">
                  <c:v>44813</c:v>
                </c:pt>
                <c:pt idx="132">
                  <c:v>44814</c:v>
                </c:pt>
                <c:pt idx="133">
                  <c:v>44815</c:v>
                </c:pt>
                <c:pt idx="134">
                  <c:v>44816</c:v>
                </c:pt>
                <c:pt idx="135">
                  <c:v>44817</c:v>
                </c:pt>
                <c:pt idx="136">
                  <c:v>44818</c:v>
                </c:pt>
                <c:pt idx="137">
                  <c:v>44819</c:v>
                </c:pt>
                <c:pt idx="138">
                  <c:v>44820</c:v>
                </c:pt>
                <c:pt idx="139">
                  <c:v>44821</c:v>
                </c:pt>
                <c:pt idx="140">
                  <c:v>44822</c:v>
                </c:pt>
                <c:pt idx="141">
                  <c:v>44823</c:v>
                </c:pt>
                <c:pt idx="142">
                  <c:v>44824</c:v>
                </c:pt>
                <c:pt idx="143">
                  <c:v>44825</c:v>
                </c:pt>
                <c:pt idx="144">
                  <c:v>44826</c:v>
                </c:pt>
                <c:pt idx="145">
                  <c:v>44827</c:v>
                </c:pt>
                <c:pt idx="146">
                  <c:v>44828</c:v>
                </c:pt>
                <c:pt idx="147">
                  <c:v>44829</c:v>
                </c:pt>
                <c:pt idx="148">
                  <c:v>44830</c:v>
                </c:pt>
                <c:pt idx="149">
                  <c:v>44831</c:v>
                </c:pt>
                <c:pt idx="150">
                  <c:v>44832</c:v>
                </c:pt>
                <c:pt idx="151">
                  <c:v>44833</c:v>
                </c:pt>
                <c:pt idx="152">
                  <c:v>44834</c:v>
                </c:pt>
              </c:numCache>
            </c:numRef>
          </c:xVal>
          <c:yVal>
            <c:numRef>
              <c:f>'2022'!$F$3:$F$155</c:f>
              <c:numCache>
                <c:formatCode>General</c:formatCode>
                <c:ptCount val="153"/>
                <c:pt idx="0">
                  <c:v>16.2</c:v>
                </c:pt>
                <c:pt idx="1">
                  <c:v>16.7</c:v>
                </c:pt>
                <c:pt idx="2">
                  <c:v>18.899999999999999</c:v>
                </c:pt>
                <c:pt idx="3">
                  <c:v>21.5</c:v>
                </c:pt>
                <c:pt idx="4">
                  <c:v>23.3</c:v>
                </c:pt>
                <c:pt idx="5">
                  <c:v>22.3</c:v>
                </c:pt>
                <c:pt idx="6">
                  <c:v>22.7</c:v>
                </c:pt>
                <c:pt idx="7">
                  <c:v>21.8</c:v>
                </c:pt>
                <c:pt idx="8">
                  <c:v>18.399999999999999</c:v>
                </c:pt>
                <c:pt idx="9">
                  <c:v>19.3</c:v>
                </c:pt>
                <c:pt idx="10">
                  <c:v>21.3</c:v>
                </c:pt>
                <c:pt idx="11">
                  <c:v>22.4</c:v>
                </c:pt>
                <c:pt idx="12">
                  <c:v>21</c:v>
                </c:pt>
                <c:pt idx="13">
                  <c:v>23.6</c:v>
                </c:pt>
                <c:pt idx="14">
                  <c:v>17</c:v>
                </c:pt>
                <c:pt idx="15">
                  <c:v>16.8</c:v>
                </c:pt>
                <c:pt idx="16">
                  <c:v>18.7</c:v>
                </c:pt>
                <c:pt idx="17">
                  <c:v>22.8</c:v>
                </c:pt>
                <c:pt idx="18">
                  <c:v>23.7</c:v>
                </c:pt>
                <c:pt idx="19">
                  <c:v>24.5</c:v>
                </c:pt>
                <c:pt idx="20">
                  <c:v>20.6</c:v>
                </c:pt>
                <c:pt idx="21">
                  <c:v>22.3</c:v>
                </c:pt>
                <c:pt idx="22">
                  <c:v>23.3</c:v>
                </c:pt>
                <c:pt idx="23">
                  <c:v>25.1</c:v>
                </c:pt>
                <c:pt idx="24">
                  <c:v>25.4</c:v>
                </c:pt>
                <c:pt idx="25">
                  <c:v>25.3</c:v>
                </c:pt>
                <c:pt idx="26">
                  <c:v>26.5</c:v>
                </c:pt>
                <c:pt idx="27">
                  <c:v>25.7</c:v>
                </c:pt>
                <c:pt idx="28">
                  <c:v>25.4</c:v>
                </c:pt>
                <c:pt idx="29">
                  <c:v>27.7</c:v>
                </c:pt>
                <c:pt idx="30">
                  <c:v>21.5</c:v>
                </c:pt>
                <c:pt idx="31">
                  <c:v>23.2</c:v>
                </c:pt>
                <c:pt idx="32">
                  <c:v>26.1</c:v>
                </c:pt>
                <c:pt idx="33">
                  <c:v>25.9</c:v>
                </c:pt>
                <c:pt idx="34">
                  <c:v>23.3</c:v>
                </c:pt>
                <c:pt idx="35">
                  <c:v>25.1</c:v>
                </c:pt>
                <c:pt idx="36">
                  <c:v>20.399999999999999</c:v>
                </c:pt>
                <c:pt idx="37">
                  <c:v>20.6</c:v>
                </c:pt>
                <c:pt idx="38">
                  <c:v>21.5</c:v>
                </c:pt>
                <c:pt idx="39">
                  <c:v>23.6</c:v>
                </c:pt>
                <c:pt idx="40">
                  <c:v>25.9</c:v>
                </c:pt>
                <c:pt idx="41">
                  <c:v>23.7</c:v>
                </c:pt>
                <c:pt idx="42">
                  <c:v>25.4</c:v>
                </c:pt>
                <c:pt idx="43">
                  <c:v>23.9</c:v>
                </c:pt>
                <c:pt idx="44">
                  <c:v>18.399999999999999</c:v>
                </c:pt>
                <c:pt idx="45">
                  <c:v>19.100000000000001</c:v>
                </c:pt>
                <c:pt idx="46">
                  <c:v>23.8</c:v>
                </c:pt>
                <c:pt idx="47">
                  <c:v>27.1</c:v>
                </c:pt>
                <c:pt idx="48">
                  <c:v>25</c:v>
                </c:pt>
                <c:pt idx="49">
                  <c:v>27.8</c:v>
                </c:pt>
                <c:pt idx="50">
                  <c:v>28.2</c:v>
                </c:pt>
                <c:pt idx="51">
                  <c:v>27.5</c:v>
                </c:pt>
                <c:pt idx="52">
                  <c:v>27.6</c:v>
                </c:pt>
                <c:pt idx="53">
                  <c:v>25.6</c:v>
                </c:pt>
                <c:pt idx="54">
                  <c:v>28.6</c:v>
                </c:pt>
                <c:pt idx="55">
                  <c:v>30.2</c:v>
                </c:pt>
                <c:pt idx="56">
                  <c:v>28.7</c:v>
                </c:pt>
                <c:pt idx="57">
                  <c:v>30.3</c:v>
                </c:pt>
                <c:pt idx="58">
                  <c:v>30.2</c:v>
                </c:pt>
                <c:pt idx="59">
                  <c:v>30.3</c:v>
                </c:pt>
                <c:pt idx="60">
                  <c:v>30.4</c:v>
                </c:pt>
                <c:pt idx="61">
                  <c:v>30</c:v>
                </c:pt>
                <c:pt idx="62">
                  <c:v>29.4</c:v>
                </c:pt>
                <c:pt idx="63">
                  <c:v>28.4</c:v>
                </c:pt>
                <c:pt idx="64">
                  <c:v>27.5</c:v>
                </c:pt>
                <c:pt idx="65">
                  <c:v>27.9</c:v>
                </c:pt>
                <c:pt idx="66">
                  <c:v>27.9</c:v>
                </c:pt>
                <c:pt idx="67">
                  <c:v>29.1</c:v>
                </c:pt>
                <c:pt idx="68">
                  <c:v>28.4</c:v>
                </c:pt>
                <c:pt idx="69">
                  <c:v>27.9</c:v>
                </c:pt>
                <c:pt idx="70">
                  <c:v>30.7</c:v>
                </c:pt>
                <c:pt idx="71">
                  <c:v>29.8</c:v>
                </c:pt>
                <c:pt idx="72">
                  <c:v>30.5</c:v>
                </c:pt>
                <c:pt idx="73">
                  <c:v>27.1</c:v>
                </c:pt>
                <c:pt idx="74">
                  <c:v>27.2</c:v>
                </c:pt>
                <c:pt idx="75">
                  <c:v>26.3</c:v>
                </c:pt>
                <c:pt idx="76">
                  <c:v>26.4</c:v>
                </c:pt>
                <c:pt idx="77">
                  <c:v>30.6</c:v>
                </c:pt>
                <c:pt idx="78">
                  <c:v>30.6</c:v>
                </c:pt>
                <c:pt idx="79">
                  <c:v>27.7</c:v>
                </c:pt>
                <c:pt idx="80">
                  <c:v>31.5</c:v>
                </c:pt>
                <c:pt idx="81">
                  <c:v>32</c:v>
                </c:pt>
                <c:pt idx="82">
                  <c:v>31.1</c:v>
                </c:pt>
                <c:pt idx="83">
                  <c:v>30.9</c:v>
                </c:pt>
                <c:pt idx="84">
                  <c:v>30.2</c:v>
                </c:pt>
                <c:pt idx="85">
                  <c:v>32</c:v>
                </c:pt>
                <c:pt idx="86">
                  <c:v>28.9</c:v>
                </c:pt>
                <c:pt idx="87">
                  <c:v>31.3</c:v>
                </c:pt>
                <c:pt idx="88">
                  <c:v>32.1</c:v>
                </c:pt>
                <c:pt idx="89">
                  <c:v>32</c:v>
                </c:pt>
                <c:pt idx="90">
                  <c:v>31.3</c:v>
                </c:pt>
                <c:pt idx="91">
                  <c:v>32.799999999999997</c:v>
                </c:pt>
                <c:pt idx="92">
                  <c:v>33</c:v>
                </c:pt>
                <c:pt idx="93">
                  <c:v>33.5</c:v>
                </c:pt>
                <c:pt idx="94">
                  <c:v>33.1</c:v>
                </c:pt>
                <c:pt idx="95">
                  <c:v>28.4</c:v>
                </c:pt>
                <c:pt idx="96">
                  <c:v>27.6</c:v>
                </c:pt>
                <c:pt idx="97">
                  <c:v>26.5</c:v>
                </c:pt>
                <c:pt idx="98">
                  <c:v>30.6</c:v>
                </c:pt>
                <c:pt idx="99">
                  <c:v>31.7</c:v>
                </c:pt>
                <c:pt idx="100">
                  <c:v>31.8</c:v>
                </c:pt>
                <c:pt idx="101">
                  <c:v>31.7</c:v>
                </c:pt>
                <c:pt idx="102">
                  <c:v>32.200000000000003</c:v>
                </c:pt>
                <c:pt idx="103">
                  <c:v>31.4</c:v>
                </c:pt>
                <c:pt idx="104">
                  <c:v>27.8</c:v>
                </c:pt>
                <c:pt idx="105">
                  <c:v>31.4</c:v>
                </c:pt>
                <c:pt idx="106">
                  <c:v>32.1</c:v>
                </c:pt>
                <c:pt idx="107">
                  <c:v>31</c:v>
                </c:pt>
                <c:pt idx="108">
                  <c:v>32</c:v>
                </c:pt>
                <c:pt idx="109">
                  <c:v>29.2</c:v>
                </c:pt>
                <c:pt idx="110">
                  <c:v>29.5</c:v>
                </c:pt>
                <c:pt idx="111">
                  <c:v>29.7</c:v>
                </c:pt>
                <c:pt idx="112">
                  <c:v>30.3</c:v>
                </c:pt>
                <c:pt idx="113">
                  <c:v>30</c:v>
                </c:pt>
                <c:pt idx="114">
                  <c:v>32.700000000000003</c:v>
                </c:pt>
                <c:pt idx="115">
                  <c:v>31.8</c:v>
                </c:pt>
                <c:pt idx="116">
                  <c:v>28.9</c:v>
                </c:pt>
                <c:pt idx="117">
                  <c:v>31.6</c:v>
                </c:pt>
                <c:pt idx="118">
                  <c:v>32.700000000000003</c:v>
                </c:pt>
                <c:pt idx="119">
                  <c:v>26.5</c:v>
                </c:pt>
                <c:pt idx="120">
                  <c:v>23.8</c:v>
                </c:pt>
                <c:pt idx="121">
                  <c:v>25.6</c:v>
                </c:pt>
                <c:pt idx="122">
                  <c:v>32.299999999999997</c:v>
                </c:pt>
                <c:pt idx="123">
                  <c:v>31.6</c:v>
                </c:pt>
                <c:pt idx="124">
                  <c:v>27.3</c:v>
                </c:pt>
                <c:pt idx="125">
                  <c:v>28.6</c:v>
                </c:pt>
                <c:pt idx="126">
                  <c:v>31</c:v>
                </c:pt>
                <c:pt idx="127">
                  <c:v>30.8</c:v>
                </c:pt>
                <c:pt idx="128">
                  <c:v>32</c:v>
                </c:pt>
                <c:pt idx="129">
                  <c:v>29.3</c:v>
                </c:pt>
                <c:pt idx="130">
                  <c:v>26.4</c:v>
                </c:pt>
                <c:pt idx="131">
                  <c:v>28.5</c:v>
                </c:pt>
                <c:pt idx="132">
                  <c:v>28.6</c:v>
                </c:pt>
                <c:pt idx="133">
                  <c:v>27.5</c:v>
                </c:pt>
                <c:pt idx="134">
                  <c:v>28.4</c:v>
                </c:pt>
                <c:pt idx="135">
                  <c:v>30.1</c:v>
                </c:pt>
                <c:pt idx="136">
                  <c:v>30.4</c:v>
                </c:pt>
                <c:pt idx="137">
                  <c:v>23.1</c:v>
                </c:pt>
                <c:pt idx="138">
                  <c:v>28.6</c:v>
                </c:pt>
                <c:pt idx="139">
                  <c:v>28</c:v>
                </c:pt>
                <c:pt idx="140">
                  <c:v>28.2</c:v>
                </c:pt>
                <c:pt idx="141">
                  <c:v>30.8</c:v>
                </c:pt>
                <c:pt idx="142">
                  <c:v>27.9</c:v>
                </c:pt>
                <c:pt idx="143">
                  <c:v>22.8</c:v>
                </c:pt>
                <c:pt idx="144">
                  <c:v>21.5</c:v>
                </c:pt>
                <c:pt idx="145">
                  <c:v>25.4</c:v>
                </c:pt>
                <c:pt idx="146">
                  <c:v>26.9</c:v>
                </c:pt>
                <c:pt idx="147">
                  <c:v>26.1</c:v>
                </c:pt>
                <c:pt idx="148">
                  <c:v>26.1</c:v>
                </c:pt>
                <c:pt idx="149">
                  <c:v>26.4</c:v>
                </c:pt>
                <c:pt idx="150">
                  <c:v>24.4</c:v>
                </c:pt>
                <c:pt idx="151">
                  <c:v>22</c:v>
                </c:pt>
                <c:pt idx="152">
                  <c:v>25.8</c:v>
                </c:pt>
              </c:numCache>
            </c:numRef>
          </c:yVal>
          <c:smooth val="0"/>
          <c:extLst>
            <c:ext xmlns:c16="http://schemas.microsoft.com/office/drawing/2014/chart" uri="{C3380CC4-5D6E-409C-BE32-E72D297353CC}">
              <c16:uniqueId val="{00000005-7C77-4E1A-91D3-7FE184423969}"/>
            </c:ext>
          </c:extLst>
        </c:ser>
        <c:ser>
          <c:idx val="4"/>
          <c:order val="4"/>
          <c:tx>
            <c:strRef>
              <c:f>'2022'!$G$1</c:f>
              <c:strCache>
                <c:ptCount val="1"/>
                <c:pt idx="0">
                  <c:v>海老名</c:v>
                </c:pt>
              </c:strCache>
            </c:strRef>
          </c:tx>
          <c:spPr>
            <a:ln w="19050" cap="rnd">
              <a:solidFill>
                <a:schemeClr val="accent6"/>
              </a:solidFill>
              <a:round/>
            </a:ln>
            <a:effectLst/>
          </c:spPr>
          <c:marker>
            <c:symbol val="none"/>
          </c:marker>
          <c:xVal>
            <c:numRef>
              <c:f>'2022'!$B$3:$B$155</c:f>
              <c:numCache>
                <c:formatCode>m/d/yyyy</c:formatCode>
                <c:ptCount val="153"/>
                <c:pt idx="0">
                  <c:v>44682</c:v>
                </c:pt>
                <c:pt idx="1">
                  <c:v>44683</c:v>
                </c:pt>
                <c:pt idx="2">
                  <c:v>44684</c:v>
                </c:pt>
                <c:pt idx="3">
                  <c:v>44685</c:v>
                </c:pt>
                <c:pt idx="4">
                  <c:v>44686</c:v>
                </c:pt>
                <c:pt idx="5">
                  <c:v>44687</c:v>
                </c:pt>
                <c:pt idx="6">
                  <c:v>44688</c:v>
                </c:pt>
                <c:pt idx="7">
                  <c:v>44689</c:v>
                </c:pt>
                <c:pt idx="8">
                  <c:v>44690</c:v>
                </c:pt>
                <c:pt idx="9">
                  <c:v>44691</c:v>
                </c:pt>
                <c:pt idx="10">
                  <c:v>44692</c:v>
                </c:pt>
                <c:pt idx="11">
                  <c:v>44693</c:v>
                </c:pt>
                <c:pt idx="12">
                  <c:v>44694</c:v>
                </c:pt>
                <c:pt idx="13">
                  <c:v>44695</c:v>
                </c:pt>
                <c:pt idx="14">
                  <c:v>44696</c:v>
                </c:pt>
                <c:pt idx="15">
                  <c:v>44697</c:v>
                </c:pt>
                <c:pt idx="16">
                  <c:v>44698</c:v>
                </c:pt>
                <c:pt idx="17">
                  <c:v>44699</c:v>
                </c:pt>
                <c:pt idx="18">
                  <c:v>44700</c:v>
                </c:pt>
                <c:pt idx="19">
                  <c:v>44701</c:v>
                </c:pt>
                <c:pt idx="20">
                  <c:v>44702</c:v>
                </c:pt>
                <c:pt idx="21">
                  <c:v>44703</c:v>
                </c:pt>
                <c:pt idx="22">
                  <c:v>44704</c:v>
                </c:pt>
                <c:pt idx="23">
                  <c:v>44705</c:v>
                </c:pt>
                <c:pt idx="24">
                  <c:v>44706</c:v>
                </c:pt>
                <c:pt idx="25">
                  <c:v>44707</c:v>
                </c:pt>
                <c:pt idx="26">
                  <c:v>44708</c:v>
                </c:pt>
                <c:pt idx="27">
                  <c:v>44709</c:v>
                </c:pt>
                <c:pt idx="28">
                  <c:v>44710</c:v>
                </c:pt>
                <c:pt idx="29">
                  <c:v>44711</c:v>
                </c:pt>
                <c:pt idx="30">
                  <c:v>44712</c:v>
                </c:pt>
                <c:pt idx="31">
                  <c:v>44713</c:v>
                </c:pt>
                <c:pt idx="32">
                  <c:v>44714</c:v>
                </c:pt>
                <c:pt idx="33">
                  <c:v>44715</c:v>
                </c:pt>
                <c:pt idx="34">
                  <c:v>44716</c:v>
                </c:pt>
                <c:pt idx="35">
                  <c:v>44717</c:v>
                </c:pt>
                <c:pt idx="36">
                  <c:v>44718</c:v>
                </c:pt>
                <c:pt idx="37">
                  <c:v>44719</c:v>
                </c:pt>
                <c:pt idx="38">
                  <c:v>44720</c:v>
                </c:pt>
                <c:pt idx="39">
                  <c:v>44721</c:v>
                </c:pt>
                <c:pt idx="40">
                  <c:v>44722</c:v>
                </c:pt>
                <c:pt idx="41">
                  <c:v>44723</c:v>
                </c:pt>
                <c:pt idx="42">
                  <c:v>44724</c:v>
                </c:pt>
                <c:pt idx="43">
                  <c:v>44725</c:v>
                </c:pt>
                <c:pt idx="44">
                  <c:v>44726</c:v>
                </c:pt>
                <c:pt idx="45">
                  <c:v>44727</c:v>
                </c:pt>
                <c:pt idx="46">
                  <c:v>44728</c:v>
                </c:pt>
                <c:pt idx="47">
                  <c:v>44729</c:v>
                </c:pt>
                <c:pt idx="48">
                  <c:v>44730</c:v>
                </c:pt>
                <c:pt idx="49">
                  <c:v>44731</c:v>
                </c:pt>
                <c:pt idx="50">
                  <c:v>44732</c:v>
                </c:pt>
                <c:pt idx="51">
                  <c:v>44733</c:v>
                </c:pt>
                <c:pt idx="52">
                  <c:v>44734</c:v>
                </c:pt>
                <c:pt idx="53">
                  <c:v>44735</c:v>
                </c:pt>
                <c:pt idx="54">
                  <c:v>44736</c:v>
                </c:pt>
                <c:pt idx="55">
                  <c:v>44737</c:v>
                </c:pt>
                <c:pt idx="56">
                  <c:v>44738</c:v>
                </c:pt>
                <c:pt idx="57">
                  <c:v>44739</c:v>
                </c:pt>
                <c:pt idx="58">
                  <c:v>44740</c:v>
                </c:pt>
                <c:pt idx="59">
                  <c:v>44741</c:v>
                </c:pt>
                <c:pt idx="60">
                  <c:v>44742</c:v>
                </c:pt>
                <c:pt idx="61">
                  <c:v>44743</c:v>
                </c:pt>
                <c:pt idx="62">
                  <c:v>44744</c:v>
                </c:pt>
                <c:pt idx="63">
                  <c:v>44745</c:v>
                </c:pt>
                <c:pt idx="64">
                  <c:v>44746</c:v>
                </c:pt>
                <c:pt idx="65">
                  <c:v>44747</c:v>
                </c:pt>
                <c:pt idx="66">
                  <c:v>44748</c:v>
                </c:pt>
                <c:pt idx="67">
                  <c:v>44749</c:v>
                </c:pt>
                <c:pt idx="68">
                  <c:v>44750</c:v>
                </c:pt>
                <c:pt idx="69">
                  <c:v>44751</c:v>
                </c:pt>
                <c:pt idx="70">
                  <c:v>44752</c:v>
                </c:pt>
                <c:pt idx="71">
                  <c:v>44753</c:v>
                </c:pt>
                <c:pt idx="72">
                  <c:v>44754</c:v>
                </c:pt>
                <c:pt idx="73">
                  <c:v>44755</c:v>
                </c:pt>
                <c:pt idx="74">
                  <c:v>44756</c:v>
                </c:pt>
                <c:pt idx="75">
                  <c:v>44757</c:v>
                </c:pt>
                <c:pt idx="76">
                  <c:v>44758</c:v>
                </c:pt>
                <c:pt idx="77">
                  <c:v>44759</c:v>
                </c:pt>
                <c:pt idx="78">
                  <c:v>44760</c:v>
                </c:pt>
                <c:pt idx="79">
                  <c:v>44761</c:v>
                </c:pt>
                <c:pt idx="80">
                  <c:v>44762</c:v>
                </c:pt>
                <c:pt idx="81">
                  <c:v>44763</c:v>
                </c:pt>
                <c:pt idx="82">
                  <c:v>44764</c:v>
                </c:pt>
                <c:pt idx="83">
                  <c:v>44765</c:v>
                </c:pt>
                <c:pt idx="84">
                  <c:v>44766</c:v>
                </c:pt>
                <c:pt idx="85">
                  <c:v>44767</c:v>
                </c:pt>
                <c:pt idx="86">
                  <c:v>44768</c:v>
                </c:pt>
                <c:pt idx="87">
                  <c:v>44769</c:v>
                </c:pt>
                <c:pt idx="88">
                  <c:v>44770</c:v>
                </c:pt>
                <c:pt idx="89">
                  <c:v>44771</c:v>
                </c:pt>
                <c:pt idx="90">
                  <c:v>44772</c:v>
                </c:pt>
                <c:pt idx="91">
                  <c:v>44773</c:v>
                </c:pt>
                <c:pt idx="92">
                  <c:v>44774</c:v>
                </c:pt>
                <c:pt idx="93">
                  <c:v>44775</c:v>
                </c:pt>
                <c:pt idx="94">
                  <c:v>44776</c:v>
                </c:pt>
                <c:pt idx="95">
                  <c:v>44777</c:v>
                </c:pt>
                <c:pt idx="96">
                  <c:v>44778</c:v>
                </c:pt>
                <c:pt idx="97">
                  <c:v>44779</c:v>
                </c:pt>
                <c:pt idx="98">
                  <c:v>44780</c:v>
                </c:pt>
                <c:pt idx="99">
                  <c:v>44781</c:v>
                </c:pt>
                <c:pt idx="100">
                  <c:v>44782</c:v>
                </c:pt>
                <c:pt idx="101">
                  <c:v>44783</c:v>
                </c:pt>
                <c:pt idx="102">
                  <c:v>44784</c:v>
                </c:pt>
                <c:pt idx="103">
                  <c:v>44785</c:v>
                </c:pt>
                <c:pt idx="104">
                  <c:v>44786</c:v>
                </c:pt>
                <c:pt idx="105">
                  <c:v>44787</c:v>
                </c:pt>
                <c:pt idx="106">
                  <c:v>44788</c:v>
                </c:pt>
                <c:pt idx="107">
                  <c:v>44789</c:v>
                </c:pt>
                <c:pt idx="108">
                  <c:v>44790</c:v>
                </c:pt>
                <c:pt idx="109">
                  <c:v>44791</c:v>
                </c:pt>
                <c:pt idx="110">
                  <c:v>44792</c:v>
                </c:pt>
                <c:pt idx="111">
                  <c:v>44793</c:v>
                </c:pt>
                <c:pt idx="112">
                  <c:v>44794</c:v>
                </c:pt>
                <c:pt idx="113">
                  <c:v>44795</c:v>
                </c:pt>
                <c:pt idx="114">
                  <c:v>44796</c:v>
                </c:pt>
                <c:pt idx="115">
                  <c:v>44797</c:v>
                </c:pt>
                <c:pt idx="116">
                  <c:v>44798</c:v>
                </c:pt>
                <c:pt idx="117">
                  <c:v>44799</c:v>
                </c:pt>
                <c:pt idx="118">
                  <c:v>44800</c:v>
                </c:pt>
                <c:pt idx="119">
                  <c:v>44801</c:v>
                </c:pt>
                <c:pt idx="120">
                  <c:v>44802</c:v>
                </c:pt>
                <c:pt idx="121">
                  <c:v>44803</c:v>
                </c:pt>
                <c:pt idx="122">
                  <c:v>44804</c:v>
                </c:pt>
                <c:pt idx="123">
                  <c:v>44805</c:v>
                </c:pt>
                <c:pt idx="124">
                  <c:v>44806</c:v>
                </c:pt>
                <c:pt idx="125">
                  <c:v>44807</c:v>
                </c:pt>
                <c:pt idx="126">
                  <c:v>44808</c:v>
                </c:pt>
                <c:pt idx="127">
                  <c:v>44809</c:v>
                </c:pt>
                <c:pt idx="128">
                  <c:v>44810</c:v>
                </c:pt>
                <c:pt idx="129">
                  <c:v>44811</c:v>
                </c:pt>
                <c:pt idx="130">
                  <c:v>44812</c:v>
                </c:pt>
                <c:pt idx="131">
                  <c:v>44813</c:v>
                </c:pt>
                <c:pt idx="132">
                  <c:v>44814</c:v>
                </c:pt>
                <c:pt idx="133">
                  <c:v>44815</c:v>
                </c:pt>
                <c:pt idx="134">
                  <c:v>44816</c:v>
                </c:pt>
                <c:pt idx="135">
                  <c:v>44817</c:v>
                </c:pt>
                <c:pt idx="136">
                  <c:v>44818</c:v>
                </c:pt>
                <c:pt idx="137">
                  <c:v>44819</c:v>
                </c:pt>
                <c:pt idx="138">
                  <c:v>44820</c:v>
                </c:pt>
                <c:pt idx="139">
                  <c:v>44821</c:v>
                </c:pt>
                <c:pt idx="140">
                  <c:v>44822</c:v>
                </c:pt>
                <c:pt idx="141">
                  <c:v>44823</c:v>
                </c:pt>
                <c:pt idx="142">
                  <c:v>44824</c:v>
                </c:pt>
                <c:pt idx="143">
                  <c:v>44825</c:v>
                </c:pt>
                <c:pt idx="144">
                  <c:v>44826</c:v>
                </c:pt>
                <c:pt idx="145">
                  <c:v>44827</c:v>
                </c:pt>
                <c:pt idx="146">
                  <c:v>44828</c:v>
                </c:pt>
                <c:pt idx="147">
                  <c:v>44829</c:v>
                </c:pt>
                <c:pt idx="148">
                  <c:v>44830</c:v>
                </c:pt>
                <c:pt idx="149">
                  <c:v>44831</c:v>
                </c:pt>
                <c:pt idx="150">
                  <c:v>44832</c:v>
                </c:pt>
                <c:pt idx="151">
                  <c:v>44833</c:v>
                </c:pt>
                <c:pt idx="152">
                  <c:v>44834</c:v>
                </c:pt>
              </c:numCache>
            </c:numRef>
          </c:xVal>
          <c:yVal>
            <c:numRef>
              <c:f>'2022'!$G$3:$G$155</c:f>
              <c:numCache>
                <c:formatCode>General</c:formatCode>
                <c:ptCount val="153"/>
                <c:pt idx="0">
                  <c:v>15.3</c:v>
                </c:pt>
                <c:pt idx="1">
                  <c:v>16.8</c:v>
                </c:pt>
                <c:pt idx="2">
                  <c:v>17.2</c:v>
                </c:pt>
                <c:pt idx="3">
                  <c:v>21.3</c:v>
                </c:pt>
                <c:pt idx="4">
                  <c:v>23.6</c:v>
                </c:pt>
                <c:pt idx="5">
                  <c:v>22.5</c:v>
                </c:pt>
                <c:pt idx="6">
                  <c:v>23.1</c:v>
                </c:pt>
                <c:pt idx="7">
                  <c:v>19.399999999999999</c:v>
                </c:pt>
                <c:pt idx="8">
                  <c:v>15.4</c:v>
                </c:pt>
                <c:pt idx="9">
                  <c:v>19.8</c:v>
                </c:pt>
                <c:pt idx="10">
                  <c:v>20.9</c:v>
                </c:pt>
                <c:pt idx="11">
                  <c:v>24</c:v>
                </c:pt>
                <c:pt idx="12">
                  <c:v>20.9</c:v>
                </c:pt>
                <c:pt idx="13">
                  <c:v>26.2</c:v>
                </c:pt>
                <c:pt idx="14">
                  <c:v>18</c:v>
                </c:pt>
                <c:pt idx="15">
                  <c:v>16.7</c:v>
                </c:pt>
                <c:pt idx="16">
                  <c:v>18.5</c:v>
                </c:pt>
                <c:pt idx="17">
                  <c:v>23.3</c:v>
                </c:pt>
                <c:pt idx="18">
                  <c:v>23</c:v>
                </c:pt>
                <c:pt idx="19">
                  <c:v>23.5</c:v>
                </c:pt>
                <c:pt idx="20">
                  <c:v>19.600000000000001</c:v>
                </c:pt>
                <c:pt idx="21">
                  <c:v>22.5</c:v>
                </c:pt>
                <c:pt idx="22">
                  <c:v>23.5</c:v>
                </c:pt>
                <c:pt idx="23">
                  <c:v>23.9</c:v>
                </c:pt>
                <c:pt idx="24">
                  <c:v>25.2</c:v>
                </c:pt>
                <c:pt idx="25">
                  <c:v>24.6</c:v>
                </c:pt>
                <c:pt idx="26">
                  <c:v>27</c:v>
                </c:pt>
                <c:pt idx="27">
                  <c:v>25</c:v>
                </c:pt>
                <c:pt idx="28">
                  <c:v>25.9</c:v>
                </c:pt>
                <c:pt idx="29">
                  <c:v>28</c:v>
                </c:pt>
                <c:pt idx="30">
                  <c:v>22.7</c:v>
                </c:pt>
                <c:pt idx="31">
                  <c:v>24.1</c:v>
                </c:pt>
                <c:pt idx="32">
                  <c:v>25.5</c:v>
                </c:pt>
                <c:pt idx="33">
                  <c:v>25.9</c:v>
                </c:pt>
                <c:pt idx="34">
                  <c:v>23.7</c:v>
                </c:pt>
                <c:pt idx="35">
                  <c:v>25.3</c:v>
                </c:pt>
                <c:pt idx="36">
                  <c:v>18.8</c:v>
                </c:pt>
                <c:pt idx="37">
                  <c:v>20.5</c:v>
                </c:pt>
                <c:pt idx="38">
                  <c:v>20.2</c:v>
                </c:pt>
                <c:pt idx="39">
                  <c:v>22.9</c:v>
                </c:pt>
                <c:pt idx="40">
                  <c:v>25.3</c:v>
                </c:pt>
                <c:pt idx="41">
                  <c:v>22.9</c:v>
                </c:pt>
                <c:pt idx="42">
                  <c:v>25.7</c:v>
                </c:pt>
                <c:pt idx="43">
                  <c:v>24.8</c:v>
                </c:pt>
                <c:pt idx="44">
                  <c:v>17.600000000000001</c:v>
                </c:pt>
                <c:pt idx="45">
                  <c:v>19.5</c:v>
                </c:pt>
                <c:pt idx="46">
                  <c:v>23.5</c:v>
                </c:pt>
                <c:pt idx="47">
                  <c:v>28.2</c:v>
                </c:pt>
                <c:pt idx="48">
                  <c:v>25.2</c:v>
                </c:pt>
                <c:pt idx="49">
                  <c:v>28.6</c:v>
                </c:pt>
                <c:pt idx="50">
                  <c:v>30.4</c:v>
                </c:pt>
                <c:pt idx="51">
                  <c:v>28.4</c:v>
                </c:pt>
                <c:pt idx="52">
                  <c:v>27.7</c:v>
                </c:pt>
                <c:pt idx="53">
                  <c:v>25.2</c:v>
                </c:pt>
                <c:pt idx="54">
                  <c:v>31.4</c:v>
                </c:pt>
                <c:pt idx="55">
                  <c:v>32.700000000000003</c:v>
                </c:pt>
                <c:pt idx="56">
                  <c:v>31.7</c:v>
                </c:pt>
                <c:pt idx="57">
                  <c:v>33.5</c:v>
                </c:pt>
                <c:pt idx="58">
                  <c:v>33.200000000000003</c:v>
                </c:pt>
                <c:pt idx="59">
                  <c:v>33.5</c:v>
                </c:pt>
                <c:pt idx="60">
                  <c:v>34.6</c:v>
                </c:pt>
                <c:pt idx="61">
                  <c:v>34</c:v>
                </c:pt>
                <c:pt idx="62">
                  <c:v>32.299999999999997</c:v>
                </c:pt>
                <c:pt idx="63">
                  <c:v>30.7</c:v>
                </c:pt>
                <c:pt idx="64">
                  <c:v>27.7</c:v>
                </c:pt>
                <c:pt idx="65">
                  <c:v>29.8</c:v>
                </c:pt>
                <c:pt idx="66">
                  <c:v>29.6</c:v>
                </c:pt>
                <c:pt idx="67">
                  <c:v>29</c:v>
                </c:pt>
                <c:pt idx="68">
                  <c:v>29</c:v>
                </c:pt>
                <c:pt idx="69">
                  <c:v>29.4</c:v>
                </c:pt>
                <c:pt idx="70">
                  <c:v>30.3</c:v>
                </c:pt>
                <c:pt idx="71">
                  <c:v>32</c:v>
                </c:pt>
                <c:pt idx="72">
                  <c:v>30</c:v>
                </c:pt>
                <c:pt idx="73">
                  <c:v>28</c:v>
                </c:pt>
                <c:pt idx="74">
                  <c:v>27.1</c:v>
                </c:pt>
                <c:pt idx="75">
                  <c:v>25.9</c:v>
                </c:pt>
                <c:pt idx="76">
                  <c:v>25.7</c:v>
                </c:pt>
                <c:pt idx="77">
                  <c:v>31.3</c:v>
                </c:pt>
                <c:pt idx="78">
                  <c:v>31.7</c:v>
                </c:pt>
                <c:pt idx="79">
                  <c:v>28.4</c:v>
                </c:pt>
                <c:pt idx="80">
                  <c:v>32.9</c:v>
                </c:pt>
                <c:pt idx="81">
                  <c:v>31</c:v>
                </c:pt>
                <c:pt idx="82">
                  <c:v>31.7</c:v>
                </c:pt>
                <c:pt idx="83">
                  <c:v>31.8</c:v>
                </c:pt>
                <c:pt idx="84">
                  <c:v>30.7</c:v>
                </c:pt>
                <c:pt idx="85">
                  <c:v>32.5</c:v>
                </c:pt>
                <c:pt idx="86">
                  <c:v>28.2</c:v>
                </c:pt>
                <c:pt idx="87">
                  <c:v>32.299999999999997</c:v>
                </c:pt>
                <c:pt idx="88">
                  <c:v>32.200000000000003</c:v>
                </c:pt>
                <c:pt idx="89">
                  <c:v>32.299999999999997</c:v>
                </c:pt>
                <c:pt idx="90">
                  <c:v>33.299999999999997</c:v>
                </c:pt>
                <c:pt idx="91">
                  <c:v>34.4</c:v>
                </c:pt>
                <c:pt idx="92">
                  <c:v>33.6</c:v>
                </c:pt>
                <c:pt idx="93">
                  <c:v>34.5</c:v>
                </c:pt>
                <c:pt idx="94">
                  <c:v>34.799999999999997</c:v>
                </c:pt>
                <c:pt idx="95">
                  <c:v>28.3</c:v>
                </c:pt>
                <c:pt idx="96">
                  <c:v>25.9</c:v>
                </c:pt>
                <c:pt idx="97">
                  <c:v>25.5</c:v>
                </c:pt>
                <c:pt idx="98">
                  <c:v>31.6</c:v>
                </c:pt>
                <c:pt idx="99">
                  <c:v>33.1</c:v>
                </c:pt>
                <c:pt idx="100">
                  <c:v>34.200000000000003</c:v>
                </c:pt>
                <c:pt idx="101">
                  <c:v>32.9</c:v>
                </c:pt>
                <c:pt idx="102">
                  <c:v>32.5</c:v>
                </c:pt>
                <c:pt idx="103">
                  <c:v>32.299999999999997</c:v>
                </c:pt>
                <c:pt idx="104">
                  <c:v>26.7</c:v>
                </c:pt>
                <c:pt idx="105">
                  <c:v>33.5</c:v>
                </c:pt>
                <c:pt idx="106">
                  <c:v>34.4</c:v>
                </c:pt>
                <c:pt idx="107">
                  <c:v>34.799999999999997</c:v>
                </c:pt>
                <c:pt idx="108">
                  <c:v>32.6</c:v>
                </c:pt>
                <c:pt idx="109">
                  <c:v>30.7</c:v>
                </c:pt>
                <c:pt idx="110">
                  <c:v>30.2</c:v>
                </c:pt>
                <c:pt idx="111">
                  <c:v>29.4</c:v>
                </c:pt>
                <c:pt idx="112">
                  <c:v>28.4</c:v>
                </c:pt>
                <c:pt idx="113">
                  <c:v>30.5</c:v>
                </c:pt>
                <c:pt idx="114">
                  <c:v>31.3</c:v>
                </c:pt>
                <c:pt idx="115">
                  <c:v>33.700000000000003</c:v>
                </c:pt>
                <c:pt idx="116">
                  <c:v>27.1</c:v>
                </c:pt>
                <c:pt idx="117">
                  <c:v>30.6</c:v>
                </c:pt>
                <c:pt idx="118">
                  <c:v>32.4</c:v>
                </c:pt>
                <c:pt idx="119">
                  <c:v>26.2</c:v>
                </c:pt>
                <c:pt idx="120">
                  <c:v>24.9</c:v>
                </c:pt>
                <c:pt idx="121">
                  <c:v>26.3</c:v>
                </c:pt>
                <c:pt idx="122">
                  <c:v>31.7</c:v>
                </c:pt>
                <c:pt idx="123">
                  <c:v>31.6</c:v>
                </c:pt>
                <c:pt idx="124">
                  <c:v>26.8</c:v>
                </c:pt>
                <c:pt idx="125">
                  <c:v>28.4</c:v>
                </c:pt>
                <c:pt idx="126">
                  <c:v>29.8</c:v>
                </c:pt>
                <c:pt idx="127">
                  <c:v>31.8</c:v>
                </c:pt>
                <c:pt idx="128">
                  <c:v>31.6</c:v>
                </c:pt>
                <c:pt idx="129">
                  <c:v>30.3</c:v>
                </c:pt>
                <c:pt idx="130">
                  <c:v>25.7</c:v>
                </c:pt>
                <c:pt idx="131">
                  <c:v>28.9</c:v>
                </c:pt>
                <c:pt idx="132">
                  <c:v>28.1</c:v>
                </c:pt>
                <c:pt idx="133">
                  <c:v>27.3</c:v>
                </c:pt>
                <c:pt idx="134">
                  <c:v>28.4</c:v>
                </c:pt>
                <c:pt idx="135">
                  <c:v>31.1</c:v>
                </c:pt>
                <c:pt idx="136">
                  <c:v>31.4</c:v>
                </c:pt>
                <c:pt idx="137">
                  <c:v>22.5</c:v>
                </c:pt>
                <c:pt idx="138">
                  <c:v>28.2</c:v>
                </c:pt>
                <c:pt idx="139">
                  <c:v>27.6</c:v>
                </c:pt>
                <c:pt idx="140">
                  <c:v>27.8</c:v>
                </c:pt>
                <c:pt idx="141">
                  <c:v>31.4</c:v>
                </c:pt>
                <c:pt idx="142">
                  <c:v>29</c:v>
                </c:pt>
                <c:pt idx="143">
                  <c:v>22</c:v>
                </c:pt>
                <c:pt idx="144">
                  <c:v>21.5</c:v>
                </c:pt>
                <c:pt idx="145">
                  <c:v>24.5</c:v>
                </c:pt>
                <c:pt idx="146">
                  <c:v>26.3</c:v>
                </c:pt>
                <c:pt idx="147">
                  <c:v>26.4</c:v>
                </c:pt>
                <c:pt idx="148">
                  <c:v>27.4</c:v>
                </c:pt>
                <c:pt idx="149">
                  <c:v>27.1</c:v>
                </c:pt>
                <c:pt idx="150">
                  <c:v>24.5</c:v>
                </c:pt>
                <c:pt idx="151">
                  <c:v>24.6</c:v>
                </c:pt>
                <c:pt idx="152">
                  <c:v>25.6</c:v>
                </c:pt>
              </c:numCache>
            </c:numRef>
          </c:yVal>
          <c:smooth val="0"/>
          <c:extLst>
            <c:ext xmlns:c16="http://schemas.microsoft.com/office/drawing/2014/chart" uri="{C3380CC4-5D6E-409C-BE32-E72D297353CC}">
              <c16:uniqueId val="{00000006-7C77-4E1A-91D3-7FE184423969}"/>
            </c:ext>
          </c:extLst>
        </c:ser>
        <c:dLbls>
          <c:showLegendKey val="0"/>
          <c:showVal val="0"/>
          <c:showCatName val="0"/>
          <c:showSerName val="0"/>
          <c:showPercent val="0"/>
          <c:showBubbleSize val="0"/>
        </c:dLbls>
        <c:axId val="488654656"/>
        <c:axId val="488655832"/>
      </c:scatterChart>
      <c:dateAx>
        <c:axId val="488654656"/>
        <c:scaling>
          <c:orientation val="minMax"/>
          <c:min val="44682"/>
        </c:scaling>
        <c:delete val="0"/>
        <c:axPos val="b"/>
        <c:majorGridlines>
          <c:spPr>
            <a:ln w="9525" cap="flat" cmpd="sng" algn="ctr">
              <a:solidFill>
                <a:schemeClr val="tx1">
                  <a:lumMod val="15000"/>
                  <a:lumOff val="85000"/>
                </a:schemeClr>
              </a:solidFill>
              <a:round/>
            </a:ln>
            <a:effectLst/>
          </c:spPr>
        </c:majorGridlines>
        <c:numFmt formatCode="m/d;@"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488655832"/>
        <c:crosses val="autoZero"/>
        <c:auto val="1"/>
        <c:lblOffset val="100"/>
        <c:baseTimeUnit val="days"/>
        <c:majorUnit val="15"/>
        <c:majorTimeUnit val="days"/>
      </c:dateAx>
      <c:valAx>
        <c:axId val="488655832"/>
        <c:scaling>
          <c:orientation val="minMax"/>
          <c:max val="35"/>
          <c:min val="1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ja-JP"/>
                  <a:t>日最高暑さ指数（</a:t>
                </a:r>
                <a:r>
                  <a:rPr lang="en-US"/>
                  <a:t>WBGT</a:t>
                </a:r>
                <a:r>
                  <a:rPr lang="ja-JP"/>
                  <a:t>）　℃</a:t>
                </a:r>
              </a:p>
            </c:rich>
          </c:tx>
          <c:layout>
            <c:manualLayout>
              <c:xMode val="edge"/>
              <c:yMode val="edge"/>
              <c:x val="6.4968830722702906E-3"/>
              <c:y val="7.4985671854055511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488654656"/>
        <c:crosses val="autoZero"/>
        <c:crossBetween val="between"/>
        <c:majorUnit val="2"/>
      </c:valAx>
      <c:valAx>
        <c:axId val="488655440"/>
        <c:scaling>
          <c:orientation val="minMax"/>
          <c:max val="220"/>
          <c:min val="0"/>
        </c:scaling>
        <c:delete val="0"/>
        <c:axPos val="r"/>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ja-JP"/>
                  <a:t>県内の熱中症救急搬送者数　人</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537091616"/>
        <c:crosses val="max"/>
        <c:crossBetween val="between"/>
      </c:valAx>
      <c:dateAx>
        <c:axId val="537091616"/>
        <c:scaling>
          <c:orientation val="minMax"/>
        </c:scaling>
        <c:delete val="1"/>
        <c:axPos val="b"/>
        <c:numFmt formatCode="m/d/yyyy" sourceLinked="1"/>
        <c:majorTickMark val="out"/>
        <c:minorTickMark val="none"/>
        <c:tickLblPos val="nextTo"/>
        <c:crossAx val="488655440"/>
        <c:crosses val="autoZero"/>
        <c:auto val="1"/>
        <c:lblOffset val="100"/>
        <c:baseTimeUnit val="days"/>
      </c:dateAx>
      <c:spPr>
        <a:noFill/>
        <a:ln>
          <a:noFill/>
        </a:ln>
        <a:effectLst/>
      </c:spPr>
    </c:plotArea>
    <c:legend>
      <c:legendPos val="b"/>
      <c:layout>
        <c:manualLayout>
          <c:xMode val="edge"/>
          <c:yMode val="edge"/>
          <c:x val="0.10242085661080075"/>
          <c:y val="1.1720125893354529E-3"/>
          <c:w val="0.89757919091877969"/>
          <c:h val="7.658174021797392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400"/>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38407038323822"/>
          <c:y val="0.22777767036065877"/>
          <c:w val="0.59923185923352362"/>
          <c:h val="0.7711113061144964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1C1-48A9-8FE7-ECE55328F71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1C1-48A9-8FE7-ECE55328F71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1C1-48A9-8FE7-ECE55328F71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1C1-48A9-8FE7-ECE55328F71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1C1-48A9-8FE7-ECE55328F712}"/>
              </c:ext>
            </c:extLst>
          </c:dPt>
          <c:dLbls>
            <c:dLbl>
              <c:idx val="0"/>
              <c:delete val="1"/>
              <c:extLst>
                <c:ext xmlns:c15="http://schemas.microsoft.com/office/drawing/2012/chart" uri="{CE6537A1-D6FC-4f65-9D91-7224C49458BB}"/>
                <c:ext xmlns:c16="http://schemas.microsoft.com/office/drawing/2014/chart" uri="{C3380CC4-5D6E-409C-BE32-E72D297353CC}">
                  <c16:uniqueId val="{00000001-31C1-48A9-8FE7-ECE55328F712}"/>
                </c:ext>
              </c:extLst>
            </c:dLbl>
            <c:dLbl>
              <c:idx val="1"/>
              <c:layout>
                <c:manualLayout>
                  <c:x val="0.25087623641075074"/>
                  <c:y val="4.3680737648229426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6421453387979277"/>
                      <c:h val="0.11522221214153873"/>
                    </c:manualLayout>
                  </c15:layout>
                </c:ext>
                <c:ext xmlns:c16="http://schemas.microsoft.com/office/drawing/2014/chart" uri="{C3380CC4-5D6E-409C-BE32-E72D297353CC}">
                  <c16:uniqueId val="{00000003-31C1-48A9-8FE7-ECE55328F712}"/>
                </c:ext>
              </c:extLst>
            </c:dLbl>
            <c:dLbl>
              <c:idx val="2"/>
              <c:layout>
                <c:manualLayout>
                  <c:x val="-0.14683295076548245"/>
                  <c:y val="0.1999875809284706"/>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1945646470320363"/>
                      <c:h val="0.20494442651404843"/>
                    </c:manualLayout>
                  </c15:layout>
                </c:ext>
                <c:ext xmlns:c16="http://schemas.microsoft.com/office/drawing/2014/chart" uri="{C3380CC4-5D6E-409C-BE32-E72D297353CC}">
                  <c16:uniqueId val="{00000005-31C1-48A9-8FE7-ECE55328F712}"/>
                </c:ext>
              </c:extLst>
            </c:dLbl>
            <c:dLbl>
              <c:idx val="3"/>
              <c:layout>
                <c:manualLayout>
                  <c:x val="-0.26590155985973285"/>
                  <c:y val="-1.9621389359458499E-3"/>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7-31C1-48A9-8FE7-ECE55328F712}"/>
                </c:ext>
              </c:extLst>
            </c:dLbl>
            <c:dLbl>
              <c:idx val="4"/>
              <c:layout>
                <c:manualLayout>
                  <c:x val="0.28766501850426374"/>
                  <c:y val="0.23775940614528371"/>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9-31C1-48A9-8FE7-ECE55328F71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dLblPos val="bestFit"/>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all!$D$1:$H$1</c:f>
              <c:strCache>
                <c:ptCount val="5"/>
                <c:pt idx="0">
                  <c:v>新生児</c:v>
                </c:pt>
                <c:pt idx="1">
                  <c:v>乳幼児</c:v>
                </c:pt>
                <c:pt idx="2">
                  <c:v>少年</c:v>
                </c:pt>
                <c:pt idx="3">
                  <c:v>成人</c:v>
                </c:pt>
                <c:pt idx="4">
                  <c:v>高齢者</c:v>
                </c:pt>
              </c:strCache>
            </c:strRef>
          </c:cat>
          <c:val>
            <c:numRef>
              <c:f>all!$D$4:$H$4</c:f>
              <c:numCache>
                <c:formatCode>General</c:formatCode>
                <c:ptCount val="5"/>
                <c:pt idx="0">
                  <c:v>2</c:v>
                </c:pt>
                <c:pt idx="1">
                  <c:v>203</c:v>
                </c:pt>
                <c:pt idx="2">
                  <c:v>1939</c:v>
                </c:pt>
                <c:pt idx="3">
                  <c:v>6681</c:v>
                </c:pt>
                <c:pt idx="4">
                  <c:v>8225</c:v>
                </c:pt>
              </c:numCache>
            </c:numRef>
          </c:val>
          <c:extLst>
            <c:ext xmlns:c16="http://schemas.microsoft.com/office/drawing/2014/chart" uri="{C3380CC4-5D6E-409C-BE32-E72D297353CC}">
              <c16:uniqueId val="{0000000A-31C1-48A9-8FE7-ECE55328F71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38407038323822"/>
          <c:y val="0.22777767036065877"/>
          <c:w val="0.59923185923352362"/>
          <c:h val="0.7711113061144964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D8-4182-B4AF-F45319220FF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2D8-4182-B4AF-F45319220FF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2D8-4182-B4AF-F45319220FF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2D8-4182-B4AF-F45319220FF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2D8-4182-B4AF-F45319220FF6}"/>
              </c:ext>
            </c:extLst>
          </c:dPt>
          <c:dLbls>
            <c:dLbl>
              <c:idx val="0"/>
              <c:layout>
                <c:manualLayout>
                  <c:x val="-0.14678585215544043"/>
                  <c:y val="2.4936305779850763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366921866006477"/>
                      <c:h val="0.10270832434747819"/>
                    </c:manualLayout>
                  </c15:layout>
                </c:ext>
                <c:ext xmlns:c16="http://schemas.microsoft.com/office/drawing/2014/chart" uri="{C3380CC4-5D6E-409C-BE32-E72D297353CC}">
                  <c16:uniqueId val="{00000001-E2D8-4182-B4AF-F45319220FF6}"/>
                </c:ext>
              </c:extLst>
            </c:dLbl>
            <c:dLbl>
              <c:idx val="1"/>
              <c:layout>
                <c:manualLayout>
                  <c:x val="0.15779479106709848"/>
                  <c:y val="3.5728627670286298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2568324768898967"/>
                      <c:h val="9.7986102538398734E-2"/>
                    </c:manualLayout>
                  </c15:layout>
                </c:ext>
                <c:ext xmlns:c16="http://schemas.microsoft.com/office/drawing/2014/chart" uri="{C3380CC4-5D6E-409C-BE32-E72D297353CC}">
                  <c16:uniqueId val="{00000003-E2D8-4182-B4AF-F45319220FF6}"/>
                </c:ext>
              </c:extLst>
            </c:dLbl>
            <c:dLbl>
              <c:idx val="2"/>
              <c:layout>
                <c:manualLayout>
                  <c:x val="-0.25296894612381338"/>
                  <c:y val="-0.12396241260171369"/>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E2D8-4182-B4AF-F45319220FF6}"/>
                </c:ext>
              </c:extLst>
            </c:dLbl>
            <c:dLbl>
              <c:idx val="3"/>
              <c:layout>
                <c:manualLayout>
                  <c:x val="0.27445761471834451"/>
                  <c:y val="7.8478120868055917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E2D8-4182-B4AF-F45319220FF6}"/>
                </c:ext>
              </c:extLst>
            </c:dLbl>
            <c:dLbl>
              <c:idx val="4"/>
              <c:delete val="1"/>
              <c:extLst>
                <c:ext xmlns:c15="http://schemas.microsoft.com/office/drawing/2012/chart" uri="{CE6537A1-D6FC-4f65-9D91-7224C49458BB}"/>
                <c:ext xmlns:c16="http://schemas.microsoft.com/office/drawing/2014/chart" uri="{C3380CC4-5D6E-409C-BE32-E72D297353CC}">
                  <c16:uniqueId val="{00000009-E2D8-4182-B4AF-F45319220FF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all!$J$1:$N$1</c:f>
              <c:strCache>
                <c:ptCount val="5"/>
                <c:pt idx="0">
                  <c:v>死亡</c:v>
                </c:pt>
                <c:pt idx="1">
                  <c:v>重症</c:v>
                </c:pt>
                <c:pt idx="2">
                  <c:v>中等症</c:v>
                </c:pt>
                <c:pt idx="3">
                  <c:v>軽症</c:v>
                </c:pt>
                <c:pt idx="4">
                  <c:v>その他</c:v>
                </c:pt>
              </c:strCache>
            </c:strRef>
          </c:cat>
          <c:val>
            <c:numRef>
              <c:f>all!$J$4:$N$4</c:f>
              <c:numCache>
                <c:formatCode>General</c:formatCode>
                <c:ptCount val="5"/>
                <c:pt idx="0">
                  <c:v>5</c:v>
                </c:pt>
                <c:pt idx="1">
                  <c:v>558</c:v>
                </c:pt>
                <c:pt idx="2">
                  <c:v>6532</c:v>
                </c:pt>
                <c:pt idx="3">
                  <c:v>9954</c:v>
                </c:pt>
                <c:pt idx="4">
                  <c:v>1</c:v>
                </c:pt>
              </c:numCache>
            </c:numRef>
          </c:val>
          <c:extLst>
            <c:ext xmlns:c16="http://schemas.microsoft.com/office/drawing/2014/chart" uri="{C3380CC4-5D6E-409C-BE32-E72D297353CC}">
              <c16:uniqueId val="{0000000A-E2D8-4182-B4AF-F45319220FF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19367941821278"/>
          <c:y val="9.0833237897354521E-2"/>
          <c:w val="0.59923168608641009"/>
          <c:h val="0.7711113061144964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3A7-44C9-A228-2BBC1B40451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3A7-44C9-A228-2BBC1B40451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3A7-44C9-A228-2BBC1B40451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3A7-44C9-A228-2BBC1B40451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3A7-44C9-A228-2BBC1B40451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3A7-44C9-A228-2BBC1B40451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3A7-44C9-A228-2BBC1B404518}"/>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43A7-44C9-A228-2BBC1B404518}"/>
              </c:ext>
            </c:extLst>
          </c:dPt>
          <c:dLbls>
            <c:dLbl>
              <c:idx val="0"/>
              <c:layout>
                <c:manualLayout>
                  <c:x val="-0.20494683982576248"/>
                  <c:y val="-3.5749078237176025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43A7-44C9-A228-2BBC1B404518}"/>
                </c:ext>
              </c:extLst>
            </c:dLbl>
            <c:dLbl>
              <c:idx val="1"/>
              <c:layout>
                <c:manualLayout>
                  <c:x val="-0.12510716156840732"/>
                  <c:y val="-0.14409729710434846"/>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5350661686229892"/>
                      <c:h val="0.24555553407213176"/>
                    </c:manualLayout>
                  </c15:layout>
                </c:ext>
                <c:ext xmlns:c16="http://schemas.microsoft.com/office/drawing/2014/chart" uri="{C3380CC4-5D6E-409C-BE32-E72D297353CC}">
                  <c16:uniqueId val="{00000003-43A7-44C9-A228-2BBC1B404518}"/>
                </c:ext>
              </c:extLst>
            </c:dLbl>
            <c:dLbl>
              <c:idx val="2"/>
              <c:layout>
                <c:manualLayout>
                  <c:x val="0.34898313490134653"/>
                  <c:y val="-6.1156862540956911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30367987706004912"/>
                      <c:h val="0.1086111016088275"/>
                    </c:manualLayout>
                  </c15:layout>
                </c:ext>
                <c:ext xmlns:c16="http://schemas.microsoft.com/office/drawing/2014/chart" uri="{C3380CC4-5D6E-409C-BE32-E72D297353CC}">
                  <c16:uniqueId val="{00000005-43A7-44C9-A228-2BBC1B404518}"/>
                </c:ext>
              </c:extLst>
            </c:dLbl>
            <c:dLbl>
              <c:idx val="3"/>
              <c:layout>
                <c:manualLayout>
                  <c:x val="-0.11628977680581663"/>
                  <c:y val="-5.2443805560471957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7984496666617414"/>
                      <c:h val="9.9166657990668594E-2"/>
                    </c:manualLayout>
                  </c15:layout>
                </c:ext>
                <c:ext xmlns:c16="http://schemas.microsoft.com/office/drawing/2014/chart" uri="{C3380CC4-5D6E-409C-BE32-E72D297353CC}">
                  <c16:uniqueId val="{00000007-43A7-44C9-A228-2BBC1B404518}"/>
                </c:ext>
              </c:extLst>
            </c:dLbl>
            <c:dLbl>
              <c:idx val="4"/>
              <c:layout>
                <c:manualLayout>
                  <c:x val="-1.3169174901937621E-2"/>
                  <c:y val="-0.10700182790885145"/>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9877565558770941"/>
                      <c:h val="0.15937498605643166"/>
                    </c:manualLayout>
                  </c15:layout>
                </c:ext>
                <c:ext xmlns:c16="http://schemas.microsoft.com/office/drawing/2014/chart" uri="{C3380CC4-5D6E-409C-BE32-E72D297353CC}">
                  <c16:uniqueId val="{00000009-43A7-44C9-A228-2BBC1B404518}"/>
                </c:ext>
              </c:extLst>
            </c:dLbl>
            <c:dLbl>
              <c:idx val="5"/>
              <c:layout>
                <c:manualLayout>
                  <c:x val="-3.6215230980328438E-2"/>
                  <c:y val="-1.1060782059424143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4609895597995901"/>
                      <c:h val="0.20187498233814677"/>
                    </c:manualLayout>
                  </c15:layout>
                </c:ext>
                <c:ext xmlns:c16="http://schemas.microsoft.com/office/drawing/2014/chart" uri="{C3380CC4-5D6E-409C-BE32-E72D297353CC}">
                  <c16:uniqueId val="{0000000B-43A7-44C9-A228-2BBC1B404518}"/>
                </c:ext>
              </c:extLst>
            </c:dLbl>
            <c:dLbl>
              <c:idx val="6"/>
              <c:layout>
                <c:manualLayout>
                  <c:x val="-4.463391119569108E-2"/>
                  <c:y val="7.8155187825442882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139990921564861"/>
                      <c:h val="0.11522221214153873"/>
                    </c:manualLayout>
                  </c15:layout>
                </c:ext>
                <c:ext xmlns:c16="http://schemas.microsoft.com/office/drawing/2014/chart" uri="{C3380CC4-5D6E-409C-BE32-E72D297353CC}">
                  <c16:uniqueId val="{0000000D-43A7-44C9-A228-2BBC1B404518}"/>
                </c:ext>
              </c:extLst>
            </c:dLbl>
            <c:dLbl>
              <c:idx val="7"/>
              <c:layout>
                <c:manualLayout>
                  <c:x val="-0.24494354234732246"/>
                  <c:y val="1.1803695380254123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403374419603613"/>
                      <c:h val="0.11522221214153873"/>
                    </c:manualLayout>
                  </c15:layout>
                </c:ext>
                <c:ext xmlns:c16="http://schemas.microsoft.com/office/drawing/2014/chart" uri="{C3380CC4-5D6E-409C-BE32-E72D297353CC}">
                  <c16:uniqueId val="{0000000F-43A7-44C9-A228-2BBC1B40451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all!$P$1:$W$1</c:f>
              <c:strCache>
                <c:ptCount val="8"/>
                <c:pt idx="0">
                  <c:v>住居</c:v>
                </c:pt>
                <c:pt idx="1">
                  <c:v>仕事場①</c:v>
                </c:pt>
                <c:pt idx="2">
                  <c:v>仕事場② </c:v>
                </c:pt>
                <c:pt idx="3">
                  <c:v>教育機関</c:v>
                </c:pt>
                <c:pt idx="4">
                  <c:v>公衆(屋内)</c:v>
                </c:pt>
                <c:pt idx="5">
                  <c:v>公衆(屋外)</c:v>
                </c:pt>
                <c:pt idx="6">
                  <c:v>道路</c:v>
                </c:pt>
                <c:pt idx="7">
                  <c:v>その他</c:v>
                </c:pt>
              </c:strCache>
            </c:strRef>
          </c:cat>
          <c:val>
            <c:numRef>
              <c:f>all!$P$4:$W$4</c:f>
              <c:numCache>
                <c:formatCode>General</c:formatCode>
                <c:ptCount val="8"/>
                <c:pt idx="0">
                  <c:v>6596</c:v>
                </c:pt>
                <c:pt idx="1">
                  <c:v>2225</c:v>
                </c:pt>
                <c:pt idx="2">
                  <c:v>174</c:v>
                </c:pt>
                <c:pt idx="3">
                  <c:v>1058</c:v>
                </c:pt>
                <c:pt idx="4">
                  <c:v>1566</c:v>
                </c:pt>
                <c:pt idx="5">
                  <c:v>1681</c:v>
                </c:pt>
                <c:pt idx="6">
                  <c:v>3155</c:v>
                </c:pt>
                <c:pt idx="7">
                  <c:v>595</c:v>
                </c:pt>
              </c:numCache>
            </c:numRef>
          </c:val>
          <c:extLst>
            <c:ext xmlns:c16="http://schemas.microsoft.com/office/drawing/2014/chart" uri="{C3380CC4-5D6E-409C-BE32-E72D297353CC}">
              <c16:uniqueId val="{00000010-43A7-44C9-A228-2BBC1B40451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39615156912823"/>
          <c:y val="0.11336734462736492"/>
          <c:w val="0.81190275308955884"/>
          <c:h val="0.74381038913316511"/>
        </c:manualLayout>
      </c:layout>
      <c:barChart>
        <c:barDir val="col"/>
        <c:grouping val="stacked"/>
        <c:varyColors val="0"/>
        <c:ser>
          <c:idx val="0"/>
          <c:order val="0"/>
          <c:tx>
            <c:v>熱中症死亡者数</c:v>
          </c:tx>
          <c:spPr>
            <a:solidFill>
              <a:schemeClr val="accent1"/>
            </a:solidFill>
            <a:ln>
              <a:noFill/>
            </a:ln>
            <a:effectLst/>
          </c:spPr>
          <c:invertIfNegative val="0"/>
          <c:cat>
            <c:numRef>
              <c:f>Sheet1!$A$1:$I$1</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Sheet1!$A$2:$I$2</c:f>
              <c:numCache>
                <c:formatCode>_ * #\ ##0_ ;_ * \-#\ ##0_ ;_ * "-"_ ;_ @_ </c:formatCode>
                <c:ptCount val="9"/>
                <c:pt idx="0">
                  <c:v>65</c:v>
                </c:pt>
                <c:pt idx="1">
                  <c:v>29</c:v>
                </c:pt>
                <c:pt idx="2">
                  <c:v>52</c:v>
                </c:pt>
                <c:pt idx="3">
                  <c:v>22</c:v>
                </c:pt>
                <c:pt idx="4">
                  <c:v>23</c:v>
                </c:pt>
                <c:pt idx="5">
                  <c:v>104</c:v>
                </c:pt>
                <c:pt idx="6">
                  <c:v>62</c:v>
                </c:pt>
                <c:pt idx="7">
                  <c:v>129</c:v>
                </c:pt>
                <c:pt idx="8">
                  <c:v>42</c:v>
                </c:pt>
              </c:numCache>
            </c:numRef>
          </c:val>
          <c:extLst>
            <c:ext xmlns:c16="http://schemas.microsoft.com/office/drawing/2014/chart" uri="{C3380CC4-5D6E-409C-BE32-E72D297353CC}">
              <c16:uniqueId val="{00000000-BD18-4FDF-9AC0-9132FA21AD4B}"/>
            </c:ext>
          </c:extLst>
        </c:ser>
        <c:dLbls>
          <c:showLegendKey val="0"/>
          <c:showVal val="0"/>
          <c:showCatName val="0"/>
          <c:showSerName val="0"/>
          <c:showPercent val="0"/>
          <c:showBubbleSize val="0"/>
        </c:dLbls>
        <c:gapWidth val="150"/>
        <c:overlap val="100"/>
        <c:axId val="1405525647"/>
        <c:axId val="1405529391"/>
      </c:barChart>
      <c:catAx>
        <c:axId val="1405525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405529391"/>
        <c:crosses val="autoZero"/>
        <c:auto val="1"/>
        <c:lblAlgn val="ctr"/>
        <c:lblOffset val="100"/>
        <c:noMultiLvlLbl val="0"/>
      </c:catAx>
      <c:valAx>
        <c:axId val="1405529391"/>
        <c:scaling>
          <c:orientation val="minMax"/>
          <c:max val="1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r>
                  <a:rPr lang="ja-JP"/>
                  <a:t>熱中症死亡者数</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title>
        <c:numFmt formatCode="_ * #\ ##0_ ;_ * \-#\ ##0_ ;_ * &quot;-&quot;_ ;_ @_ "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1405525647"/>
        <c:crosses val="autoZero"/>
        <c:crossBetween val="between"/>
        <c:majorUnit val="25"/>
      </c:valAx>
      <c:spPr>
        <a:solidFill>
          <a:schemeClr val="bg1"/>
        </a:solidFill>
        <a:ln>
          <a:solidFill>
            <a:schemeClr val="bg1">
              <a:lumMod val="75000"/>
            </a:schemeClr>
          </a:solidFill>
        </a:ln>
        <a:effectLst/>
      </c:spPr>
    </c:plotArea>
    <c:plotVisOnly val="1"/>
    <c:dispBlanksAs val="gap"/>
    <c:showDLblsOverMax val="0"/>
  </c:chart>
  <c:spPr>
    <a:noFill/>
    <a:ln>
      <a:noFill/>
    </a:ln>
    <a:effectLst/>
  </c:spPr>
  <c:txPr>
    <a:bodyPr/>
    <a:lstStyle/>
    <a:p>
      <a:pPr>
        <a:defRPr sz="1400">
          <a:latin typeface="ＭＳ Ｐゴシック" panose="020B0600070205080204" pitchFamily="50" charset="-128"/>
          <a:ea typeface="ＭＳ Ｐゴシック" panose="020B060007020508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2" y="10"/>
            <a:ext cx="2908512" cy="492282"/>
          </a:xfrm>
          <a:prstGeom prst="rect">
            <a:avLst/>
          </a:prstGeom>
        </p:spPr>
        <p:txBody>
          <a:bodyPr vert="horz" lIns="91021" tIns="45513" rIns="91021" bIns="45513" rtlCol="0"/>
          <a:lstStyle>
            <a:lvl1pPr algn="l">
              <a:defRPr sz="1200"/>
            </a:lvl1pPr>
          </a:lstStyle>
          <a:p>
            <a:endParaRPr kumimoji="1" lang="ja-JP" altLang="en-US"/>
          </a:p>
        </p:txBody>
      </p:sp>
      <p:sp>
        <p:nvSpPr>
          <p:cNvPr id="4" name="フッター プレースホルダ 3"/>
          <p:cNvSpPr>
            <a:spLocks noGrp="1"/>
          </p:cNvSpPr>
          <p:nvPr>
            <p:ph type="ftr" sz="quarter" idx="2"/>
          </p:nvPr>
        </p:nvSpPr>
        <p:spPr>
          <a:xfrm>
            <a:off x="12" y="9351693"/>
            <a:ext cx="2908512" cy="492282"/>
          </a:xfrm>
          <a:prstGeom prst="rect">
            <a:avLst/>
          </a:prstGeom>
        </p:spPr>
        <p:txBody>
          <a:bodyPr vert="horz" lIns="91021" tIns="45513" rIns="91021" bIns="45513" rtlCol="0" anchor="b"/>
          <a:lstStyle>
            <a:lvl1pPr algn="l">
              <a:defRPr sz="1200"/>
            </a:lvl1pPr>
          </a:lstStyle>
          <a:p>
            <a:endParaRPr kumimoji="1" lang="ja-JP" altLang="en-US"/>
          </a:p>
        </p:txBody>
      </p:sp>
    </p:spTree>
    <p:extLst>
      <p:ext uri="{BB962C8B-B14F-4D97-AF65-F5344CB8AC3E}">
        <p14:creationId xmlns:p14="http://schemas.microsoft.com/office/powerpoint/2010/main" val="205783513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2" y="10"/>
            <a:ext cx="2908512" cy="492282"/>
          </a:xfrm>
          <a:prstGeom prst="rect">
            <a:avLst/>
          </a:prstGeom>
        </p:spPr>
        <p:txBody>
          <a:bodyPr vert="horz" lIns="91021" tIns="45513" rIns="91021" bIns="45513" rtlCol="0"/>
          <a:lstStyle>
            <a:lvl1pPr algn="l">
              <a:defRPr sz="1200"/>
            </a:lvl1pPr>
          </a:lstStyle>
          <a:p>
            <a:endParaRPr kumimoji="1" lang="ja-JP" altLang="en-US"/>
          </a:p>
        </p:txBody>
      </p:sp>
      <p:sp>
        <p:nvSpPr>
          <p:cNvPr id="3" name="日付プレースホルダ 2"/>
          <p:cNvSpPr>
            <a:spLocks noGrp="1"/>
          </p:cNvSpPr>
          <p:nvPr>
            <p:ph type="dt" idx="1"/>
          </p:nvPr>
        </p:nvSpPr>
        <p:spPr>
          <a:xfrm>
            <a:off x="3801896" y="10"/>
            <a:ext cx="2908512" cy="492282"/>
          </a:xfrm>
          <a:prstGeom prst="rect">
            <a:avLst/>
          </a:prstGeom>
        </p:spPr>
        <p:txBody>
          <a:bodyPr vert="horz" lIns="91021" tIns="45513" rIns="91021" bIns="45513" rtlCol="0"/>
          <a:lstStyle>
            <a:lvl1pPr algn="r">
              <a:defRPr sz="1200"/>
            </a:lvl1pPr>
          </a:lstStyle>
          <a:p>
            <a:fld id="{8D20BD86-3B49-487A-B7AF-121A10CACA56}" type="datetimeFigureOut">
              <a:rPr kumimoji="1" lang="ja-JP" altLang="en-US" smtClean="0"/>
              <a:pPr/>
              <a:t>2024/12/2</a:t>
            </a:fld>
            <a:endParaRPr kumimoji="1" lang="ja-JP" altLang="en-US"/>
          </a:p>
        </p:txBody>
      </p:sp>
      <p:sp>
        <p:nvSpPr>
          <p:cNvPr id="4" name="スライド イメージ プレースホルダ 3"/>
          <p:cNvSpPr>
            <a:spLocks noGrp="1" noRot="1" noChangeAspect="1"/>
          </p:cNvSpPr>
          <p:nvPr>
            <p:ph type="sldImg" idx="2"/>
          </p:nvPr>
        </p:nvSpPr>
        <p:spPr>
          <a:xfrm>
            <a:off x="895350" y="738188"/>
            <a:ext cx="4921250" cy="3692525"/>
          </a:xfrm>
          <a:prstGeom prst="rect">
            <a:avLst/>
          </a:prstGeom>
          <a:noFill/>
          <a:ln w="12700">
            <a:solidFill>
              <a:prstClr val="black"/>
            </a:solidFill>
          </a:ln>
        </p:spPr>
        <p:txBody>
          <a:bodyPr vert="horz" lIns="91021" tIns="45513" rIns="91021" bIns="45513" rtlCol="0" anchor="ctr"/>
          <a:lstStyle/>
          <a:p>
            <a:endParaRPr lang="ja-JP" altLang="en-US"/>
          </a:p>
        </p:txBody>
      </p:sp>
      <p:sp>
        <p:nvSpPr>
          <p:cNvPr id="5" name="ノート プレースホルダ 4"/>
          <p:cNvSpPr>
            <a:spLocks noGrp="1"/>
          </p:cNvSpPr>
          <p:nvPr>
            <p:ph type="body" sz="quarter" idx="3"/>
          </p:nvPr>
        </p:nvSpPr>
        <p:spPr>
          <a:xfrm>
            <a:off x="671195" y="4676710"/>
            <a:ext cx="5369560" cy="4430553"/>
          </a:xfrm>
          <a:prstGeom prst="rect">
            <a:avLst/>
          </a:prstGeom>
        </p:spPr>
        <p:txBody>
          <a:bodyPr vert="horz" lIns="91021" tIns="45513" rIns="91021" bIns="45513"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フッター プレースホルダ 5"/>
          <p:cNvSpPr>
            <a:spLocks noGrp="1"/>
          </p:cNvSpPr>
          <p:nvPr>
            <p:ph type="ftr" sz="quarter" idx="4"/>
          </p:nvPr>
        </p:nvSpPr>
        <p:spPr>
          <a:xfrm>
            <a:off x="12" y="9351693"/>
            <a:ext cx="2908512" cy="492282"/>
          </a:xfrm>
          <a:prstGeom prst="rect">
            <a:avLst/>
          </a:prstGeom>
        </p:spPr>
        <p:txBody>
          <a:bodyPr vert="horz" lIns="91021" tIns="45513" rIns="91021" bIns="45513"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01896" y="9351693"/>
            <a:ext cx="2908512" cy="492282"/>
          </a:xfrm>
          <a:prstGeom prst="rect">
            <a:avLst/>
          </a:prstGeom>
        </p:spPr>
        <p:txBody>
          <a:bodyPr vert="horz" lIns="91021" tIns="45513" rIns="91021" bIns="45513" rtlCol="0" anchor="b"/>
          <a:lstStyle>
            <a:lvl1pPr algn="r">
              <a:defRPr sz="1200"/>
            </a:lvl1pPr>
          </a:lstStyle>
          <a:p>
            <a:fld id="{598F0E33-3D96-46F4-A7F2-BFFB9203641E}" type="slidenum">
              <a:rPr kumimoji="1" lang="ja-JP" altLang="en-US" smtClean="0"/>
              <a:pPr/>
              <a:t>‹#›</a:t>
            </a:fld>
            <a:endParaRPr kumimoji="1" lang="ja-JP" altLang="en-US"/>
          </a:p>
        </p:txBody>
      </p:sp>
    </p:spTree>
    <p:extLst>
      <p:ext uri="{BB962C8B-B14F-4D97-AF65-F5344CB8AC3E}">
        <p14:creationId xmlns:p14="http://schemas.microsoft.com/office/powerpoint/2010/main" val="223773173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400" kern="1200">
        <a:solidFill>
          <a:schemeClr val="tx1"/>
        </a:solidFill>
        <a:latin typeface="+mn-lt"/>
        <a:ea typeface="+mn-ea"/>
        <a:cs typeface="+mn-cs"/>
      </a:defRPr>
    </a:lvl1pPr>
    <a:lvl2pPr marL="457200" algn="l" defTabSz="914400" rtl="0" eaLnBrk="1" latinLnBrk="0" hangingPunct="1">
      <a:defRPr kumimoji="1" sz="1400" kern="1200">
        <a:solidFill>
          <a:schemeClr val="tx1"/>
        </a:solidFill>
        <a:latin typeface="+mn-lt"/>
        <a:ea typeface="+mn-ea"/>
        <a:cs typeface="+mn-cs"/>
      </a:defRPr>
    </a:lvl2pPr>
    <a:lvl3pPr marL="914400" algn="l" defTabSz="914400" rtl="0" eaLnBrk="1" latinLnBrk="0" hangingPunct="1">
      <a:defRPr kumimoji="1" sz="1400" kern="1200">
        <a:solidFill>
          <a:schemeClr val="tx1"/>
        </a:solidFill>
        <a:latin typeface="+mn-lt"/>
        <a:ea typeface="+mn-ea"/>
        <a:cs typeface="+mn-cs"/>
      </a:defRPr>
    </a:lvl3pPr>
    <a:lvl4pPr marL="1371600" algn="l" defTabSz="914400" rtl="0" eaLnBrk="1" latinLnBrk="0" hangingPunct="1">
      <a:defRPr kumimoji="1" sz="1400" kern="1200">
        <a:solidFill>
          <a:schemeClr val="tx1"/>
        </a:solidFill>
        <a:latin typeface="+mn-lt"/>
        <a:ea typeface="+mn-ea"/>
        <a:cs typeface="+mn-cs"/>
      </a:defRPr>
    </a:lvl4pPr>
    <a:lvl5pPr marL="1828800" algn="l" defTabSz="914400" rtl="0" eaLnBrk="1" latinLnBrk="0" hangingPunct="1">
      <a:defRPr kumimoji="1" sz="14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2723">
              <a:defRPr/>
            </a:pPr>
            <a:endParaRPr lang="en-US" altLang="ja-JP" sz="1100" dirty="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0</a:t>
            </a:fld>
            <a:endParaRPr kumimoji="1" lang="ja-JP" altLang="en-US"/>
          </a:p>
        </p:txBody>
      </p:sp>
    </p:spTree>
    <p:extLst>
      <p:ext uri="{BB962C8B-B14F-4D97-AF65-F5344CB8AC3E}">
        <p14:creationId xmlns:p14="http://schemas.microsoft.com/office/powerpoint/2010/main" val="3362023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18</a:t>
            </a:fld>
            <a:endParaRPr kumimoji="1" lang="ja-JP" altLang="en-US"/>
          </a:p>
        </p:txBody>
      </p:sp>
    </p:spTree>
    <p:extLst>
      <p:ext uri="{BB962C8B-B14F-4D97-AF65-F5344CB8AC3E}">
        <p14:creationId xmlns:p14="http://schemas.microsoft.com/office/powerpoint/2010/main" val="1503611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20</a:t>
            </a:fld>
            <a:endParaRPr kumimoji="1" lang="ja-JP" altLang="en-US" dirty="0"/>
          </a:p>
        </p:txBody>
      </p:sp>
    </p:spTree>
    <p:extLst>
      <p:ext uri="{BB962C8B-B14F-4D97-AF65-F5344CB8AC3E}">
        <p14:creationId xmlns:p14="http://schemas.microsoft.com/office/powerpoint/2010/main" val="3485243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22</a:t>
            </a:fld>
            <a:endParaRPr kumimoji="1" lang="ja-JP" altLang="en-US" dirty="0"/>
          </a:p>
        </p:txBody>
      </p:sp>
    </p:spTree>
    <p:extLst>
      <p:ext uri="{BB962C8B-B14F-4D97-AF65-F5344CB8AC3E}">
        <p14:creationId xmlns:p14="http://schemas.microsoft.com/office/powerpoint/2010/main" val="3273532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23</a:t>
            </a:fld>
            <a:endParaRPr kumimoji="1" lang="ja-JP" altLang="en-US" dirty="0"/>
          </a:p>
        </p:txBody>
      </p:sp>
    </p:spTree>
    <p:extLst>
      <p:ext uri="{BB962C8B-B14F-4D97-AF65-F5344CB8AC3E}">
        <p14:creationId xmlns:p14="http://schemas.microsoft.com/office/powerpoint/2010/main" val="2462411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25</a:t>
            </a:fld>
            <a:endParaRPr kumimoji="1" lang="ja-JP" altLang="en-US"/>
          </a:p>
        </p:txBody>
      </p:sp>
    </p:spTree>
    <p:extLst>
      <p:ext uri="{BB962C8B-B14F-4D97-AF65-F5344CB8AC3E}">
        <p14:creationId xmlns:p14="http://schemas.microsoft.com/office/powerpoint/2010/main" val="1463526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6963" y="476250"/>
            <a:ext cx="4605337" cy="3454400"/>
          </a:xfrm>
        </p:spPr>
      </p:sp>
      <p:sp>
        <p:nvSpPr>
          <p:cNvPr id="3" name="ノート プレースホルダー 2"/>
          <p:cNvSpPr>
            <a:spLocks noGrp="1"/>
          </p:cNvSpPr>
          <p:nvPr>
            <p:ph type="body" idx="1"/>
          </p:nvPr>
        </p:nvSpPr>
        <p:spPr/>
        <p:txBody>
          <a:bodyPr>
            <a:normAutofit/>
          </a:bodyPr>
          <a:lstStyle/>
          <a:p>
            <a:endParaRPr lang="ja-JP" altLang="en-US" sz="1000" dirty="0"/>
          </a:p>
        </p:txBody>
      </p:sp>
      <p:sp>
        <p:nvSpPr>
          <p:cNvPr id="4" name="スライド番号プレースホルダー 3"/>
          <p:cNvSpPr>
            <a:spLocks noGrp="1"/>
          </p:cNvSpPr>
          <p:nvPr>
            <p:ph type="sldNum" sz="quarter" idx="5"/>
          </p:nvPr>
        </p:nvSpPr>
        <p:spPr/>
        <p:txBody>
          <a:bodyPr/>
          <a:lstStyle/>
          <a:p>
            <a:fld id="{52062CC3-3A97-4D27-AD9F-BE45EF324DE0}" type="slidenum">
              <a:rPr kumimoji="1" lang="ja-JP" altLang="en-US" smtClean="0"/>
              <a:t>29</a:t>
            </a:fld>
            <a:endParaRPr kumimoji="1" lang="ja-JP" altLang="en-US"/>
          </a:p>
        </p:txBody>
      </p:sp>
    </p:spTree>
    <p:extLst>
      <p:ext uri="{BB962C8B-B14F-4D97-AF65-F5344CB8AC3E}">
        <p14:creationId xmlns:p14="http://schemas.microsoft.com/office/powerpoint/2010/main" val="3935489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6963" y="476250"/>
            <a:ext cx="4605337" cy="3454400"/>
          </a:xfrm>
        </p:spPr>
      </p:sp>
      <p:sp>
        <p:nvSpPr>
          <p:cNvPr id="3" name="ノート プレースホルダー 2"/>
          <p:cNvSpPr>
            <a:spLocks noGrp="1"/>
          </p:cNvSpPr>
          <p:nvPr>
            <p:ph type="body" idx="1"/>
          </p:nvPr>
        </p:nvSpPr>
        <p:spPr/>
        <p:txBody>
          <a:bodyPr/>
          <a:lstStyle/>
          <a:p>
            <a:endParaRPr kumimoji="1" lang="en-US" altLang="ja-JP" dirty="0">
              <a:solidFill>
                <a:srgbClr val="0070C0"/>
              </a:solidFill>
            </a:endParaRPr>
          </a:p>
        </p:txBody>
      </p:sp>
      <p:sp>
        <p:nvSpPr>
          <p:cNvPr id="4" name="スライド番号プレースホルダー 3"/>
          <p:cNvSpPr>
            <a:spLocks noGrp="1"/>
          </p:cNvSpPr>
          <p:nvPr>
            <p:ph type="sldNum" sz="quarter" idx="10"/>
          </p:nvPr>
        </p:nvSpPr>
        <p:spPr/>
        <p:txBody>
          <a:bodyPr/>
          <a:lstStyle/>
          <a:p>
            <a:fld id="{52062CC3-3A97-4D27-AD9F-BE45EF324DE0}" type="slidenum">
              <a:rPr kumimoji="1" lang="ja-JP" altLang="en-US" smtClean="0"/>
              <a:t>30</a:t>
            </a:fld>
            <a:endParaRPr kumimoji="1" lang="ja-JP" altLang="en-US"/>
          </a:p>
        </p:txBody>
      </p:sp>
    </p:spTree>
    <p:extLst>
      <p:ext uri="{BB962C8B-B14F-4D97-AF65-F5344CB8AC3E}">
        <p14:creationId xmlns:p14="http://schemas.microsoft.com/office/powerpoint/2010/main" val="3644630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6963" y="476250"/>
            <a:ext cx="4605337" cy="3454400"/>
          </a:xfrm>
        </p:spPr>
      </p:sp>
      <p:sp>
        <p:nvSpPr>
          <p:cNvPr id="3" name="ノート プレースホルダー 2"/>
          <p:cNvSpPr>
            <a:spLocks noGrp="1"/>
          </p:cNvSpPr>
          <p:nvPr>
            <p:ph type="body" idx="1"/>
          </p:nvPr>
        </p:nvSpPr>
        <p:spPr/>
        <p:txBody>
          <a:bodyPr>
            <a:normAutofit/>
          </a:bodyPr>
          <a:lstStyle/>
          <a:p>
            <a:endParaRPr kumimoji="1" lang="ja-JP" altLang="en-US" b="0" dirty="0"/>
          </a:p>
        </p:txBody>
      </p:sp>
      <p:sp>
        <p:nvSpPr>
          <p:cNvPr id="4" name="スライド番号プレースホルダー 3"/>
          <p:cNvSpPr>
            <a:spLocks noGrp="1"/>
          </p:cNvSpPr>
          <p:nvPr>
            <p:ph type="sldNum" sz="quarter" idx="10"/>
          </p:nvPr>
        </p:nvSpPr>
        <p:spPr/>
        <p:txBody>
          <a:bodyPr/>
          <a:lstStyle/>
          <a:p>
            <a:fld id="{52062CC3-3A97-4D27-AD9F-BE45EF324DE0}" type="slidenum">
              <a:rPr kumimoji="1" lang="ja-JP" altLang="en-US" smtClean="0"/>
              <a:t>31</a:t>
            </a:fld>
            <a:endParaRPr kumimoji="1" lang="ja-JP" altLang="en-US"/>
          </a:p>
        </p:txBody>
      </p:sp>
    </p:spTree>
    <p:extLst>
      <p:ext uri="{BB962C8B-B14F-4D97-AF65-F5344CB8AC3E}">
        <p14:creationId xmlns:p14="http://schemas.microsoft.com/office/powerpoint/2010/main" val="3096389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6963" y="476250"/>
            <a:ext cx="4605337" cy="3454400"/>
          </a:xfrm>
        </p:spPr>
      </p:sp>
      <p:sp>
        <p:nvSpPr>
          <p:cNvPr id="3" name="ノート プレースホルダー 2"/>
          <p:cNvSpPr>
            <a:spLocks noGrp="1"/>
          </p:cNvSpPr>
          <p:nvPr>
            <p:ph type="body" idx="1"/>
          </p:nvPr>
        </p:nvSpPr>
        <p:spPr/>
        <p:txBody>
          <a:bodyPr>
            <a:normAutofit/>
          </a:bodyPr>
          <a:lstStyle/>
          <a:p>
            <a:endParaRPr kumimoji="1" lang="ja-JP" altLang="en-US" dirty="0">
              <a:solidFill>
                <a:schemeClr val="tx1"/>
              </a:solidFill>
            </a:endParaRPr>
          </a:p>
        </p:txBody>
      </p:sp>
      <p:sp>
        <p:nvSpPr>
          <p:cNvPr id="4" name="スライド番号プレースホルダー 3"/>
          <p:cNvSpPr>
            <a:spLocks noGrp="1"/>
          </p:cNvSpPr>
          <p:nvPr>
            <p:ph type="sldNum" sz="quarter" idx="10"/>
          </p:nvPr>
        </p:nvSpPr>
        <p:spPr/>
        <p:txBody>
          <a:bodyPr/>
          <a:lstStyle/>
          <a:p>
            <a:fld id="{52062CC3-3A97-4D27-AD9F-BE45EF324DE0}" type="slidenum">
              <a:rPr kumimoji="1" lang="ja-JP" altLang="en-US" smtClean="0"/>
              <a:t>32</a:t>
            </a:fld>
            <a:endParaRPr kumimoji="1" lang="ja-JP" altLang="en-US"/>
          </a:p>
        </p:txBody>
      </p:sp>
    </p:spTree>
    <p:extLst>
      <p:ext uri="{BB962C8B-B14F-4D97-AF65-F5344CB8AC3E}">
        <p14:creationId xmlns:p14="http://schemas.microsoft.com/office/powerpoint/2010/main" val="2763759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6963" y="476250"/>
            <a:ext cx="4605337" cy="3454400"/>
          </a:xfrm>
        </p:spPr>
      </p:sp>
      <p:sp>
        <p:nvSpPr>
          <p:cNvPr id="3" name="ノート プレースホルダー 2"/>
          <p:cNvSpPr>
            <a:spLocks noGrp="1"/>
          </p:cNvSpPr>
          <p:nvPr>
            <p:ph type="body" idx="1"/>
          </p:nvPr>
        </p:nvSpPr>
        <p:spPr/>
        <p:txBody>
          <a:bodyPr>
            <a:normAutofit/>
          </a:bodyPr>
          <a:lstStyle/>
          <a:p>
            <a:endParaRPr kumimoji="1" lang="ja-JP" altLang="en-US" dirty="0">
              <a:solidFill>
                <a:srgbClr val="0070C0"/>
              </a:solidFill>
            </a:endParaRPr>
          </a:p>
        </p:txBody>
      </p:sp>
      <p:sp>
        <p:nvSpPr>
          <p:cNvPr id="4" name="スライド番号プレースホルダー 3"/>
          <p:cNvSpPr>
            <a:spLocks noGrp="1"/>
          </p:cNvSpPr>
          <p:nvPr>
            <p:ph type="sldNum" sz="quarter" idx="10"/>
          </p:nvPr>
        </p:nvSpPr>
        <p:spPr/>
        <p:txBody>
          <a:bodyPr/>
          <a:lstStyle/>
          <a:p>
            <a:fld id="{52062CC3-3A97-4D27-AD9F-BE45EF324DE0}" type="slidenum">
              <a:rPr kumimoji="1" lang="ja-JP" altLang="en-US" smtClean="0"/>
              <a:t>33</a:t>
            </a:fld>
            <a:endParaRPr kumimoji="1" lang="ja-JP" altLang="en-US"/>
          </a:p>
        </p:txBody>
      </p:sp>
    </p:spTree>
    <p:extLst>
      <p:ext uri="{BB962C8B-B14F-4D97-AF65-F5344CB8AC3E}">
        <p14:creationId xmlns:p14="http://schemas.microsoft.com/office/powerpoint/2010/main" val="2230338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117151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6963" y="476250"/>
            <a:ext cx="4605337" cy="3454400"/>
          </a:xfrm>
        </p:spPr>
      </p:sp>
      <p:sp>
        <p:nvSpPr>
          <p:cNvPr id="3" name="ノート プレースホルダー 2"/>
          <p:cNvSpPr>
            <a:spLocks noGrp="1"/>
          </p:cNvSpPr>
          <p:nvPr>
            <p:ph type="body" idx="1"/>
          </p:nvPr>
        </p:nvSpPr>
        <p:spPr/>
        <p:txBody>
          <a:bodyPr>
            <a:normAutofit/>
          </a:bodyPr>
          <a:lstStyle/>
          <a:p>
            <a:pPr defTabSz="965448">
              <a:defRPr/>
            </a:pPr>
            <a:endParaRPr kumimoji="1" lang="ja-JP" altLang="en-US" dirty="0"/>
          </a:p>
        </p:txBody>
      </p:sp>
      <p:sp>
        <p:nvSpPr>
          <p:cNvPr id="4" name="スライド番号プレースホルダー 3"/>
          <p:cNvSpPr>
            <a:spLocks noGrp="1"/>
          </p:cNvSpPr>
          <p:nvPr>
            <p:ph type="sldNum" sz="quarter" idx="10"/>
          </p:nvPr>
        </p:nvSpPr>
        <p:spPr/>
        <p:txBody>
          <a:bodyPr/>
          <a:lstStyle/>
          <a:p>
            <a:fld id="{52062CC3-3A97-4D27-AD9F-BE45EF324DE0}" type="slidenum">
              <a:rPr kumimoji="1" lang="ja-JP" altLang="en-US" smtClean="0"/>
              <a:t>34</a:t>
            </a:fld>
            <a:endParaRPr kumimoji="1" lang="ja-JP" altLang="en-US"/>
          </a:p>
        </p:txBody>
      </p:sp>
    </p:spTree>
    <p:extLst>
      <p:ext uri="{BB962C8B-B14F-4D97-AF65-F5344CB8AC3E}">
        <p14:creationId xmlns:p14="http://schemas.microsoft.com/office/powerpoint/2010/main" val="1893362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6963" y="476250"/>
            <a:ext cx="4605337" cy="34544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062CC3-3A97-4D27-AD9F-BE45EF324DE0}" type="slidenum">
              <a:rPr kumimoji="1" lang="ja-JP" altLang="en-US" smtClean="0"/>
              <a:t>35</a:t>
            </a:fld>
            <a:endParaRPr kumimoji="1" lang="ja-JP" altLang="en-US"/>
          </a:p>
        </p:txBody>
      </p:sp>
    </p:spTree>
    <p:extLst>
      <p:ext uri="{BB962C8B-B14F-4D97-AF65-F5344CB8AC3E}">
        <p14:creationId xmlns:p14="http://schemas.microsoft.com/office/powerpoint/2010/main" val="2726204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6963" y="476250"/>
            <a:ext cx="4605337" cy="3454400"/>
          </a:xfrm>
        </p:spPr>
      </p:sp>
      <p:sp>
        <p:nvSpPr>
          <p:cNvPr id="3" name="ノート プレースホルダー 2"/>
          <p:cNvSpPr>
            <a:spLocks noGrp="1"/>
          </p:cNvSpPr>
          <p:nvPr>
            <p:ph type="body" idx="1"/>
          </p:nvPr>
        </p:nvSpPr>
        <p:spPr/>
        <p:txBody>
          <a:bodyPr/>
          <a:lstStyle/>
          <a:p>
            <a:endParaRPr kumimoji="1" lang="ja-JP" altLang="en-US" dirty="0">
              <a:solidFill>
                <a:srgbClr val="0070C0"/>
              </a:solidFill>
            </a:endParaRPr>
          </a:p>
        </p:txBody>
      </p:sp>
      <p:sp>
        <p:nvSpPr>
          <p:cNvPr id="4" name="スライド番号プレースホルダー 3"/>
          <p:cNvSpPr>
            <a:spLocks noGrp="1"/>
          </p:cNvSpPr>
          <p:nvPr>
            <p:ph type="sldNum" sz="quarter" idx="10"/>
          </p:nvPr>
        </p:nvSpPr>
        <p:spPr/>
        <p:txBody>
          <a:bodyPr/>
          <a:lstStyle/>
          <a:p>
            <a:fld id="{52062CC3-3A97-4D27-AD9F-BE45EF324DE0}" type="slidenum">
              <a:rPr kumimoji="1" lang="ja-JP" altLang="en-US" smtClean="0"/>
              <a:t>36</a:t>
            </a:fld>
            <a:endParaRPr kumimoji="1" lang="ja-JP" altLang="en-US"/>
          </a:p>
        </p:txBody>
      </p:sp>
    </p:spTree>
    <p:extLst>
      <p:ext uri="{BB962C8B-B14F-4D97-AF65-F5344CB8AC3E}">
        <p14:creationId xmlns:p14="http://schemas.microsoft.com/office/powerpoint/2010/main" val="3462290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6963" y="476250"/>
            <a:ext cx="4605337" cy="3454400"/>
          </a:xfrm>
        </p:spPr>
      </p:sp>
      <p:sp>
        <p:nvSpPr>
          <p:cNvPr id="3" name="ノート プレースホルダー 2"/>
          <p:cNvSpPr>
            <a:spLocks noGrp="1"/>
          </p:cNvSpPr>
          <p:nvPr>
            <p:ph type="body" idx="1"/>
          </p:nvPr>
        </p:nvSpPr>
        <p:spPr/>
        <p:txBody>
          <a:bodyPr/>
          <a:lstStyle/>
          <a:p>
            <a:endParaRPr kumimoji="1" lang="ja-JP" altLang="en-US" dirty="0">
              <a:solidFill>
                <a:srgbClr val="0070C0"/>
              </a:solidFill>
            </a:endParaRPr>
          </a:p>
        </p:txBody>
      </p:sp>
      <p:sp>
        <p:nvSpPr>
          <p:cNvPr id="4" name="スライド番号プレースホルダー 3"/>
          <p:cNvSpPr>
            <a:spLocks noGrp="1"/>
          </p:cNvSpPr>
          <p:nvPr>
            <p:ph type="sldNum" sz="quarter" idx="10"/>
          </p:nvPr>
        </p:nvSpPr>
        <p:spPr/>
        <p:txBody>
          <a:bodyPr/>
          <a:lstStyle/>
          <a:p>
            <a:fld id="{52062CC3-3A97-4D27-AD9F-BE45EF324DE0}" type="slidenum">
              <a:rPr kumimoji="1" lang="ja-JP" altLang="en-US" smtClean="0"/>
              <a:t>37</a:t>
            </a:fld>
            <a:endParaRPr kumimoji="1" lang="ja-JP" altLang="en-US"/>
          </a:p>
        </p:txBody>
      </p:sp>
    </p:spTree>
    <p:extLst>
      <p:ext uri="{BB962C8B-B14F-4D97-AF65-F5344CB8AC3E}">
        <p14:creationId xmlns:p14="http://schemas.microsoft.com/office/powerpoint/2010/main" val="1726189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6963" y="476250"/>
            <a:ext cx="4605337" cy="34544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062CC3-3A97-4D27-AD9F-BE45EF324DE0}" type="slidenum">
              <a:rPr kumimoji="1" lang="ja-JP" altLang="en-US" smtClean="0"/>
              <a:t>39</a:t>
            </a:fld>
            <a:endParaRPr kumimoji="1" lang="ja-JP" altLang="en-US"/>
          </a:p>
        </p:txBody>
      </p:sp>
    </p:spTree>
    <p:extLst>
      <p:ext uri="{BB962C8B-B14F-4D97-AF65-F5344CB8AC3E}">
        <p14:creationId xmlns:p14="http://schemas.microsoft.com/office/powerpoint/2010/main" val="3571164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6963" y="476250"/>
            <a:ext cx="4605337" cy="34544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062CC3-3A97-4D27-AD9F-BE45EF324DE0}" type="slidenum">
              <a:rPr kumimoji="1" lang="ja-JP" altLang="en-US" smtClean="0"/>
              <a:t>40</a:t>
            </a:fld>
            <a:endParaRPr kumimoji="1" lang="ja-JP" altLang="en-US"/>
          </a:p>
        </p:txBody>
      </p:sp>
    </p:spTree>
    <p:extLst>
      <p:ext uri="{BB962C8B-B14F-4D97-AF65-F5344CB8AC3E}">
        <p14:creationId xmlns:p14="http://schemas.microsoft.com/office/powerpoint/2010/main" val="1196327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6963" y="476250"/>
            <a:ext cx="4605337" cy="3454400"/>
          </a:xfrm>
        </p:spPr>
      </p:sp>
      <p:sp>
        <p:nvSpPr>
          <p:cNvPr id="3" name="ノート プレースホルダー 2"/>
          <p:cNvSpPr>
            <a:spLocks noGrp="1"/>
          </p:cNvSpPr>
          <p:nvPr>
            <p:ph type="body" idx="1"/>
          </p:nvPr>
        </p:nvSpPr>
        <p:spPr/>
        <p:txBody>
          <a:bodyPr/>
          <a:lstStyle/>
          <a:p>
            <a:endParaRPr kumimoji="1" lang="ja-JP" altLang="en-US" dirty="0">
              <a:solidFill>
                <a:srgbClr val="0070C0"/>
              </a:solidFill>
            </a:endParaRPr>
          </a:p>
        </p:txBody>
      </p:sp>
      <p:sp>
        <p:nvSpPr>
          <p:cNvPr id="4" name="スライド番号プレースホルダー 3"/>
          <p:cNvSpPr>
            <a:spLocks noGrp="1"/>
          </p:cNvSpPr>
          <p:nvPr>
            <p:ph type="sldNum" sz="quarter" idx="10"/>
          </p:nvPr>
        </p:nvSpPr>
        <p:spPr/>
        <p:txBody>
          <a:bodyPr/>
          <a:lstStyle/>
          <a:p>
            <a:fld id="{52062CC3-3A97-4D27-AD9F-BE45EF324DE0}" type="slidenum">
              <a:rPr kumimoji="1" lang="ja-JP" altLang="en-US" smtClean="0"/>
              <a:t>41</a:t>
            </a:fld>
            <a:endParaRPr kumimoji="1" lang="ja-JP" altLang="en-US"/>
          </a:p>
        </p:txBody>
      </p:sp>
    </p:spTree>
    <p:extLst>
      <p:ext uri="{BB962C8B-B14F-4D97-AF65-F5344CB8AC3E}">
        <p14:creationId xmlns:p14="http://schemas.microsoft.com/office/powerpoint/2010/main" val="21760789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6963" y="476250"/>
            <a:ext cx="4605337" cy="3454400"/>
          </a:xfrm>
        </p:spPr>
      </p:sp>
      <p:sp>
        <p:nvSpPr>
          <p:cNvPr id="3" name="ノート プレースホルダー 2"/>
          <p:cNvSpPr>
            <a:spLocks noGrp="1"/>
          </p:cNvSpPr>
          <p:nvPr>
            <p:ph type="body" idx="1"/>
          </p:nvPr>
        </p:nvSpPr>
        <p:spPr/>
        <p:txBody>
          <a:bodyPr/>
          <a:lstStyle/>
          <a:p>
            <a:endParaRPr kumimoji="1" lang="ja-JP" altLang="en-US" dirty="0">
              <a:solidFill>
                <a:srgbClr val="0070C0"/>
              </a:solidFill>
            </a:endParaRPr>
          </a:p>
        </p:txBody>
      </p:sp>
      <p:sp>
        <p:nvSpPr>
          <p:cNvPr id="4" name="スライド番号プレースホルダー 3"/>
          <p:cNvSpPr>
            <a:spLocks noGrp="1"/>
          </p:cNvSpPr>
          <p:nvPr>
            <p:ph type="sldNum" sz="quarter" idx="10"/>
          </p:nvPr>
        </p:nvSpPr>
        <p:spPr/>
        <p:txBody>
          <a:bodyPr/>
          <a:lstStyle/>
          <a:p>
            <a:fld id="{52062CC3-3A97-4D27-AD9F-BE45EF324DE0}" type="slidenum">
              <a:rPr kumimoji="1" lang="ja-JP" altLang="en-US" smtClean="0"/>
              <a:t>42</a:t>
            </a:fld>
            <a:endParaRPr kumimoji="1" lang="ja-JP" altLang="en-US"/>
          </a:p>
        </p:txBody>
      </p:sp>
    </p:spTree>
    <p:extLst>
      <p:ext uri="{BB962C8B-B14F-4D97-AF65-F5344CB8AC3E}">
        <p14:creationId xmlns:p14="http://schemas.microsoft.com/office/powerpoint/2010/main" val="41813295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6963" y="476250"/>
            <a:ext cx="4605337" cy="3454400"/>
          </a:xfrm>
        </p:spPr>
      </p:sp>
      <p:sp>
        <p:nvSpPr>
          <p:cNvPr id="3" name="ノート プレースホルダー 2"/>
          <p:cNvSpPr>
            <a:spLocks noGrp="1"/>
          </p:cNvSpPr>
          <p:nvPr>
            <p:ph type="body" idx="1"/>
          </p:nvPr>
        </p:nvSpPr>
        <p:spPr/>
        <p:txBody>
          <a:bodyPr/>
          <a:lstStyle/>
          <a:p>
            <a:endParaRPr kumimoji="1" lang="ja-JP" altLang="en-US" dirty="0">
              <a:solidFill>
                <a:srgbClr val="0070C0"/>
              </a:solidFill>
            </a:endParaRPr>
          </a:p>
        </p:txBody>
      </p:sp>
      <p:sp>
        <p:nvSpPr>
          <p:cNvPr id="4" name="スライド番号プレースホルダー 3"/>
          <p:cNvSpPr>
            <a:spLocks noGrp="1"/>
          </p:cNvSpPr>
          <p:nvPr>
            <p:ph type="sldNum" sz="quarter" idx="10"/>
          </p:nvPr>
        </p:nvSpPr>
        <p:spPr/>
        <p:txBody>
          <a:bodyPr/>
          <a:lstStyle/>
          <a:p>
            <a:fld id="{52062CC3-3A97-4D27-AD9F-BE45EF324DE0}" type="slidenum">
              <a:rPr kumimoji="1" lang="ja-JP" altLang="en-US" smtClean="0"/>
              <a:t>43</a:t>
            </a:fld>
            <a:endParaRPr kumimoji="1" lang="ja-JP" altLang="en-US"/>
          </a:p>
        </p:txBody>
      </p:sp>
    </p:spTree>
    <p:extLst>
      <p:ext uri="{BB962C8B-B14F-4D97-AF65-F5344CB8AC3E}">
        <p14:creationId xmlns:p14="http://schemas.microsoft.com/office/powerpoint/2010/main" val="413823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6963" y="476250"/>
            <a:ext cx="4605337" cy="3454400"/>
          </a:xfrm>
        </p:spPr>
      </p:sp>
      <p:sp>
        <p:nvSpPr>
          <p:cNvPr id="3" name="ノート プレースホルダー 2"/>
          <p:cNvSpPr>
            <a:spLocks noGrp="1"/>
          </p:cNvSpPr>
          <p:nvPr>
            <p:ph type="body" idx="1"/>
          </p:nvPr>
        </p:nvSpPr>
        <p:spPr/>
        <p:txBody>
          <a:bodyPr/>
          <a:lstStyle/>
          <a:p>
            <a:endParaRPr kumimoji="1" lang="ja-JP" altLang="en-US" dirty="0">
              <a:solidFill>
                <a:srgbClr val="0070C0"/>
              </a:solidFill>
            </a:endParaRPr>
          </a:p>
        </p:txBody>
      </p:sp>
      <p:sp>
        <p:nvSpPr>
          <p:cNvPr id="4" name="スライド番号プレースホルダー 3"/>
          <p:cNvSpPr>
            <a:spLocks noGrp="1"/>
          </p:cNvSpPr>
          <p:nvPr>
            <p:ph type="sldNum" sz="quarter" idx="10"/>
          </p:nvPr>
        </p:nvSpPr>
        <p:spPr/>
        <p:txBody>
          <a:bodyPr/>
          <a:lstStyle/>
          <a:p>
            <a:fld id="{52062CC3-3A97-4D27-AD9F-BE45EF324DE0}" type="slidenum">
              <a:rPr kumimoji="1" lang="ja-JP" altLang="en-US" smtClean="0"/>
              <a:t>44</a:t>
            </a:fld>
            <a:endParaRPr kumimoji="1" lang="ja-JP" altLang="en-US"/>
          </a:p>
        </p:txBody>
      </p:sp>
    </p:spTree>
    <p:extLst>
      <p:ext uri="{BB962C8B-B14F-4D97-AF65-F5344CB8AC3E}">
        <p14:creationId xmlns:p14="http://schemas.microsoft.com/office/powerpoint/2010/main" val="1651027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3</a:t>
            </a:fld>
            <a:endParaRPr kumimoji="1" lang="ja-JP" altLang="en-US" dirty="0"/>
          </a:p>
        </p:txBody>
      </p:sp>
    </p:spTree>
    <p:extLst>
      <p:ext uri="{BB962C8B-B14F-4D97-AF65-F5344CB8AC3E}">
        <p14:creationId xmlns:p14="http://schemas.microsoft.com/office/powerpoint/2010/main" val="36778409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6963" y="476250"/>
            <a:ext cx="4605337" cy="3454400"/>
          </a:xfrm>
        </p:spPr>
      </p:sp>
      <p:sp>
        <p:nvSpPr>
          <p:cNvPr id="3" name="ノート プレースホルダー 2"/>
          <p:cNvSpPr>
            <a:spLocks noGrp="1"/>
          </p:cNvSpPr>
          <p:nvPr>
            <p:ph type="body" idx="1"/>
          </p:nvPr>
        </p:nvSpPr>
        <p:spPr/>
        <p:txBody>
          <a:bodyPr/>
          <a:lstStyle/>
          <a:p>
            <a:endParaRPr kumimoji="1" lang="ja-JP" altLang="en-US" dirty="0">
              <a:solidFill>
                <a:srgbClr val="0070C0"/>
              </a:solidFill>
            </a:endParaRPr>
          </a:p>
        </p:txBody>
      </p:sp>
      <p:sp>
        <p:nvSpPr>
          <p:cNvPr id="4" name="スライド番号プレースホルダー 3"/>
          <p:cNvSpPr>
            <a:spLocks noGrp="1"/>
          </p:cNvSpPr>
          <p:nvPr>
            <p:ph type="sldNum" sz="quarter" idx="10"/>
          </p:nvPr>
        </p:nvSpPr>
        <p:spPr/>
        <p:txBody>
          <a:bodyPr/>
          <a:lstStyle/>
          <a:p>
            <a:fld id="{52062CC3-3A97-4D27-AD9F-BE45EF324DE0}" type="slidenum">
              <a:rPr kumimoji="1" lang="ja-JP" altLang="en-US" smtClean="0"/>
              <a:t>45</a:t>
            </a:fld>
            <a:endParaRPr kumimoji="1" lang="ja-JP" altLang="en-US"/>
          </a:p>
        </p:txBody>
      </p:sp>
    </p:spTree>
    <p:extLst>
      <p:ext uri="{BB962C8B-B14F-4D97-AF65-F5344CB8AC3E}">
        <p14:creationId xmlns:p14="http://schemas.microsoft.com/office/powerpoint/2010/main" val="2624559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6963" y="476250"/>
            <a:ext cx="4605337" cy="3454400"/>
          </a:xfrm>
        </p:spPr>
      </p:sp>
      <p:sp>
        <p:nvSpPr>
          <p:cNvPr id="3" name="ノート プレースホルダー 2"/>
          <p:cNvSpPr>
            <a:spLocks noGrp="1"/>
          </p:cNvSpPr>
          <p:nvPr>
            <p:ph type="body" idx="1"/>
          </p:nvPr>
        </p:nvSpPr>
        <p:spPr/>
        <p:txBody>
          <a:bodyPr/>
          <a:lstStyle/>
          <a:p>
            <a:endParaRPr kumimoji="1" lang="ja-JP" altLang="en-US" dirty="0">
              <a:solidFill>
                <a:srgbClr val="0070C0"/>
              </a:solidFill>
            </a:endParaRPr>
          </a:p>
        </p:txBody>
      </p:sp>
      <p:sp>
        <p:nvSpPr>
          <p:cNvPr id="4" name="スライド番号プレースホルダー 3"/>
          <p:cNvSpPr>
            <a:spLocks noGrp="1"/>
          </p:cNvSpPr>
          <p:nvPr>
            <p:ph type="sldNum" sz="quarter" idx="10"/>
          </p:nvPr>
        </p:nvSpPr>
        <p:spPr/>
        <p:txBody>
          <a:bodyPr/>
          <a:lstStyle/>
          <a:p>
            <a:fld id="{52062CC3-3A97-4D27-AD9F-BE45EF324DE0}" type="slidenum">
              <a:rPr kumimoji="1" lang="ja-JP" altLang="en-US" smtClean="0"/>
              <a:t>46</a:t>
            </a:fld>
            <a:endParaRPr kumimoji="1" lang="ja-JP" altLang="en-US"/>
          </a:p>
        </p:txBody>
      </p:sp>
    </p:spTree>
    <p:extLst>
      <p:ext uri="{BB962C8B-B14F-4D97-AF65-F5344CB8AC3E}">
        <p14:creationId xmlns:p14="http://schemas.microsoft.com/office/powerpoint/2010/main" val="1129764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29275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43257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7</a:t>
            </a:fld>
            <a:endParaRPr kumimoji="1" lang="ja-JP" altLang="en-US"/>
          </a:p>
        </p:txBody>
      </p:sp>
    </p:spTree>
    <p:extLst>
      <p:ext uri="{BB962C8B-B14F-4D97-AF65-F5344CB8AC3E}">
        <p14:creationId xmlns:p14="http://schemas.microsoft.com/office/powerpoint/2010/main" val="771043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9</a:t>
            </a:fld>
            <a:endParaRPr kumimoji="1" lang="ja-JP" altLang="en-US"/>
          </a:p>
        </p:txBody>
      </p:sp>
    </p:spTree>
    <p:extLst>
      <p:ext uri="{BB962C8B-B14F-4D97-AF65-F5344CB8AC3E}">
        <p14:creationId xmlns:p14="http://schemas.microsoft.com/office/powerpoint/2010/main" val="223083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10</a:t>
            </a:fld>
            <a:endParaRPr kumimoji="1" lang="ja-JP" altLang="en-US"/>
          </a:p>
        </p:txBody>
      </p:sp>
    </p:spTree>
    <p:extLst>
      <p:ext uri="{BB962C8B-B14F-4D97-AF65-F5344CB8AC3E}">
        <p14:creationId xmlns:p14="http://schemas.microsoft.com/office/powerpoint/2010/main" val="4272356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2723">
              <a:defRPr/>
            </a:pPr>
            <a:endParaRPr lang="en-US" altLang="ja-JP" sz="1100" dirty="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13</a:t>
            </a:fld>
            <a:endParaRPr kumimoji="1" lang="ja-JP" altLang="en-US"/>
          </a:p>
        </p:txBody>
      </p:sp>
    </p:spTree>
    <p:extLst>
      <p:ext uri="{BB962C8B-B14F-4D97-AF65-F5344CB8AC3E}">
        <p14:creationId xmlns:p14="http://schemas.microsoft.com/office/powerpoint/2010/main" val="1333137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rgbClr val="FFFFFF">
            <a:alpha val="0"/>
          </a:srgbClr>
        </a:solidFill>
        <a:effectLst/>
      </p:bgPr>
    </p:bg>
    <p:spTree>
      <p:nvGrpSpPr>
        <p:cNvPr id="1" name=""/>
        <p:cNvGrpSpPr/>
        <p:nvPr/>
      </p:nvGrpSpPr>
      <p:grpSpPr>
        <a:xfrm>
          <a:off x="0" y="0"/>
          <a:ext cx="0" cy="0"/>
          <a:chOff x="0" y="0"/>
          <a:chExt cx="0" cy="0"/>
        </a:xfrm>
      </p:grpSpPr>
      <p:pic>
        <p:nvPicPr>
          <p:cNvPr id="11" name="修正表紙"/>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45" y="-3346"/>
            <a:ext cx="9150889" cy="6864691"/>
          </a:xfrm>
          <a:prstGeom prst="rect">
            <a:avLst/>
          </a:prstGeom>
        </p:spPr>
      </p:pic>
      <p:sp>
        <p:nvSpPr>
          <p:cNvPr id="2" name="タイトル 1"/>
          <p:cNvSpPr>
            <a:spLocks noGrp="1"/>
          </p:cNvSpPr>
          <p:nvPr>
            <p:ph type="ctrTitle" hasCustomPrompt="1"/>
          </p:nvPr>
        </p:nvSpPr>
        <p:spPr>
          <a:xfrm>
            <a:off x="971601" y="2348880"/>
            <a:ext cx="5760640" cy="1800200"/>
          </a:xfrm>
        </p:spPr>
        <p:txBody>
          <a:bodyPr anchor="t"/>
          <a:lstStyle>
            <a:lvl1pPr algn="l">
              <a:lnSpc>
                <a:spcPts val="4400"/>
              </a:lnSpc>
              <a:defRPr sz="3200" b="0">
                <a:solidFill>
                  <a:schemeClr val="tx1"/>
                </a:solidFill>
              </a:defRPr>
            </a:lvl1pPr>
          </a:lstStyle>
          <a:p>
            <a:r>
              <a:rPr kumimoji="1" lang="ja-JP" altLang="en-US" dirty="0" smtClean="0"/>
              <a:t>マスタ タイトルの書式設定</a:t>
            </a:r>
            <a:endParaRPr kumimoji="1" lang="ja-JP" altLang="en-US" dirty="0"/>
          </a:p>
        </p:txBody>
      </p:sp>
      <p:sp>
        <p:nvSpPr>
          <p:cNvPr id="3" name="サブタイトル 2"/>
          <p:cNvSpPr>
            <a:spLocks noGrp="1"/>
          </p:cNvSpPr>
          <p:nvPr>
            <p:ph type="subTitle" idx="1"/>
          </p:nvPr>
        </p:nvSpPr>
        <p:spPr>
          <a:xfrm>
            <a:off x="971601" y="4365104"/>
            <a:ext cx="6552728" cy="816496"/>
          </a:xfrm>
        </p:spPr>
        <p:txBody>
          <a:bodyPr>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 サブタイトルの書式設定</a:t>
            </a:r>
            <a:endParaRPr kumimoji="1" lang="ja-JP" altLang="en-US" dirty="0"/>
          </a:p>
        </p:txBody>
      </p:sp>
    </p:spTree>
    <p:extLst>
      <p:ext uri="{BB962C8B-B14F-4D97-AF65-F5344CB8AC3E}">
        <p14:creationId xmlns:p14="http://schemas.microsoft.com/office/powerpoint/2010/main" val="26059184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9" y="457200"/>
            <a:ext cx="2949575"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A2363D-6903-48C7-8CE9-F21B040C8289}" type="slidenum">
              <a:rPr kumimoji="1" lang="ja-JP" altLang="en-US" smtClean="0"/>
              <a:pPr/>
              <a:t>‹#›</a:t>
            </a:fld>
            <a:endParaRPr kumimoji="1" lang="ja-JP" altLang="en-US"/>
          </a:p>
        </p:txBody>
      </p:sp>
    </p:spTree>
    <p:extLst>
      <p:ext uri="{BB962C8B-B14F-4D97-AF65-F5344CB8AC3E}">
        <p14:creationId xmlns:p14="http://schemas.microsoft.com/office/powerpoint/2010/main" val="2467300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9" y="457200"/>
            <a:ext cx="2949575"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A2363D-6903-48C7-8CE9-F21B040C8289}" type="slidenum">
              <a:rPr kumimoji="1" lang="ja-JP" altLang="en-US" smtClean="0"/>
              <a:pPr/>
              <a:t>‹#›</a:t>
            </a:fld>
            <a:endParaRPr kumimoji="1" lang="ja-JP" altLang="en-US"/>
          </a:p>
        </p:txBody>
      </p:sp>
    </p:spTree>
    <p:extLst>
      <p:ext uri="{BB962C8B-B14F-4D97-AF65-F5344CB8AC3E}">
        <p14:creationId xmlns:p14="http://schemas.microsoft.com/office/powerpoint/2010/main" val="2048297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マスター タイトルの書式設定</a:t>
            </a:r>
            <a:endParaRPr kumimoji="1" lang="ja-JP" altLang="en-US" dirty="0"/>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A2363D-6903-48C7-8CE9-F21B040C8289}" type="slidenum">
              <a:rPr kumimoji="1" lang="ja-JP" altLang="en-US" smtClean="0"/>
              <a:pPr/>
              <a:t>‹#›</a:t>
            </a:fld>
            <a:endParaRPr kumimoji="1" lang="ja-JP" altLang="en-US"/>
          </a:p>
        </p:txBody>
      </p:sp>
    </p:spTree>
    <p:extLst>
      <p:ext uri="{BB962C8B-B14F-4D97-AF65-F5344CB8AC3E}">
        <p14:creationId xmlns:p14="http://schemas.microsoft.com/office/powerpoint/2010/main" val="1138379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6"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1" y="365125"/>
            <a:ext cx="57626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A2363D-6903-48C7-8CE9-F21B040C8289}" type="slidenum">
              <a:rPr kumimoji="1" lang="ja-JP" altLang="en-US" smtClean="0"/>
              <a:pPr/>
              <a:t>‹#›</a:t>
            </a:fld>
            <a:endParaRPr kumimoji="1" lang="ja-JP" altLang="en-US"/>
          </a:p>
        </p:txBody>
      </p:sp>
    </p:spTree>
    <p:extLst>
      <p:ext uri="{BB962C8B-B14F-4D97-AF65-F5344CB8AC3E}">
        <p14:creationId xmlns:p14="http://schemas.microsoft.com/office/powerpoint/2010/main" val="1854526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扉ページ">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2839" cy="6858000"/>
          </a:xfrm>
          <a:prstGeom prst="rect">
            <a:avLst/>
          </a:prstGeom>
        </p:spPr>
      </p:pic>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8560058" y="6621832"/>
            <a:ext cx="614809" cy="300942"/>
          </a:xfrm>
        </p:spPr>
        <p:txBody>
          <a:bodyPr anchor="t"/>
          <a:lstStyle>
            <a:lvl1pPr algn="r">
              <a:defRPr/>
            </a:lvl1pPr>
          </a:lstStyle>
          <a:p>
            <a:fld id="{6E12132C-C71E-4FE0-A767-5C1003A0C6BA}" type="slidenum">
              <a:rPr lang="ja-JP" altLang="en-US" smtClean="0"/>
              <a:pPr/>
              <a:t>‹#›</a:t>
            </a:fld>
            <a:endParaRPr lang="ja-JP" altLang="en-US" dirty="0"/>
          </a:p>
        </p:txBody>
      </p:sp>
      <p:sp>
        <p:nvSpPr>
          <p:cNvPr id="7" name="タイトル 1"/>
          <p:cNvSpPr>
            <a:spLocks noGrp="1"/>
          </p:cNvSpPr>
          <p:nvPr>
            <p:ph type="ctrTitle"/>
          </p:nvPr>
        </p:nvSpPr>
        <p:spPr>
          <a:xfrm>
            <a:off x="1115616" y="-27384"/>
            <a:ext cx="6552728" cy="692696"/>
          </a:xfrm>
        </p:spPr>
        <p:txBody>
          <a:bodyPr anchor="b" anchorCtr="0">
            <a:normAutofit/>
          </a:bodyPr>
          <a:lstStyle>
            <a:lvl1pPr algn="l">
              <a:defRPr sz="3000" b="1">
                <a:solidFill>
                  <a:schemeClr val="tx1"/>
                </a:solidFill>
              </a:defRPr>
            </a:lvl1pPr>
          </a:lstStyle>
          <a:p>
            <a:r>
              <a:rPr kumimoji="1" lang="ja-JP" altLang="en-US" dirty="0" smtClean="0"/>
              <a:t>マスタ タイトルの書式設定</a:t>
            </a:r>
            <a:endParaRPr kumimoji="1" lang="ja-JP" altLang="en-US" dirty="0"/>
          </a:p>
        </p:txBody>
      </p:sp>
      <p:sp>
        <p:nvSpPr>
          <p:cNvPr id="9" name="コンテンツ プレースホルダー 8"/>
          <p:cNvSpPr>
            <a:spLocks noGrp="1"/>
          </p:cNvSpPr>
          <p:nvPr>
            <p:ph sz="quarter" idx="13"/>
          </p:nvPr>
        </p:nvSpPr>
        <p:spPr>
          <a:xfrm>
            <a:off x="179512" y="896900"/>
            <a:ext cx="7920038" cy="439261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Tree>
    <p:extLst>
      <p:ext uri="{BB962C8B-B14F-4D97-AF65-F5344CB8AC3E}">
        <p14:creationId xmlns:p14="http://schemas.microsoft.com/office/powerpoint/2010/main" val="92510172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扉ページ">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42839" cy="6858000"/>
          </a:xfrm>
          <a:prstGeom prst="rect">
            <a:avLst/>
          </a:prstGeom>
        </p:spPr>
      </p:pic>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86600" y="0"/>
            <a:ext cx="2057400" cy="365125"/>
          </a:xfrm>
        </p:spPr>
        <p:txBody>
          <a:bodyPr/>
          <a:lstStyle/>
          <a:p>
            <a:fld id="{6E12132C-C71E-4FE0-A767-5C1003A0C6BA}" type="slidenum">
              <a:rPr lang="ja-JP" altLang="en-US" smtClean="0"/>
              <a:pPr/>
              <a:t>‹#›</a:t>
            </a:fld>
            <a:endParaRPr lang="ja-JP" altLang="en-US" dirty="0"/>
          </a:p>
        </p:txBody>
      </p:sp>
      <p:sp>
        <p:nvSpPr>
          <p:cNvPr id="7" name="タイトル 1"/>
          <p:cNvSpPr>
            <a:spLocks noGrp="1"/>
          </p:cNvSpPr>
          <p:nvPr>
            <p:ph type="ctrTitle"/>
          </p:nvPr>
        </p:nvSpPr>
        <p:spPr>
          <a:xfrm>
            <a:off x="1115616" y="-27384"/>
            <a:ext cx="6552728" cy="692696"/>
          </a:xfrm>
        </p:spPr>
        <p:txBody>
          <a:bodyPr anchor="b" anchorCtr="0">
            <a:normAutofit/>
          </a:bodyPr>
          <a:lstStyle>
            <a:lvl1pPr algn="l">
              <a:defRPr sz="3000" b="1">
                <a:solidFill>
                  <a:schemeClr val="tx1"/>
                </a:solidFill>
              </a:defRPr>
            </a:lvl1pPr>
          </a:lstStyle>
          <a:p>
            <a:r>
              <a:rPr kumimoji="1" lang="ja-JP" altLang="en-US" dirty="0"/>
              <a:t>マスタ タイトルの書式設定</a:t>
            </a:r>
          </a:p>
        </p:txBody>
      </p:sp>
      <p:sp>
        <p:nvSpPr>
          <p:cNvPr id="9" name="コンテンツ プレースホルダー 8"/>
          <p:cNvSpPr>
            <a:spLocks noGrp="1"/>
          </p:cNvSpPr>
          <p:nvPr>
            <p:ph sz="quarter" idx="13"/>
          </p:nvPr>
        </p:nvSpPr>
        <p:spPr>
          <a:xfrm>
            <a:off x="179512" y="896900"/>
            <a:ext cx="7920038" cy="439261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6701324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NIES">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112"/>
            <a:ext cx="9144000" cy="1325563"/>
          </a:xfrm>
        </p:spPr>
        <p:txBody>
          <a:bodyPr>
            <a:normAutofit/>
          </a:bodyPr>
          <a:lstStyle>
            <a:lvl1pPr marL="180000">
              <a:defRPr sz="2800" b="1">
                <a:solidFill>
                  <a:srgbClr val="0070C0"/>
                </a:solidFill>
              </a:defRPr>
            </a:lvl1pPr>
          </a:lstStyle>
          <a:p>
            <a:r>
              <a:rPr kumimoji="1" lang="ja-JP" altLang="en-US" dirty="0"/>
              <a:t>マスター タイトルの書式設定</a:t>
            </a:r>
          </a:p>
        </p:txBody>
      </p:sp>
      <p:sp>
        <p:nvSpPr>
          <p:cNvPr id="5" name="スライド番号プレースホルダー 4"/>
          <p:cNvSpPr>
            <a:spLocks noGrp="1"/>
          </p:cNvSpPr>
          <p:nvPr>
            <p:ph type="sldNum" sz="quarter" idx="12"/>
          </p:nvPr>
        </p:nvSpPr>
        <p:spPr>
          <a:xfrm>
            <a:off x="7067550" y="6483351"/>
            <a:ext cx="2057400" cy="365125"/>
          </a:xfrm>
        </p:spPr>
        <p:txBody>
          <a:bodyPr/>
          <a:lstStyle/>
          <a:p>
            <a:fld id="{66F6F5A3-2017-4170-902B-D1F77411E903}" type="slidenum">
              <a:rPr kumimoji="1" lang="ja-JP" altLang="en-US" smtClean="0"/>
              <a:t>‹#›</a:t>
            </a:fld>
            <a:endParaRPr kumimoji="1" lang="ja-JP" altLang="en-US" dirty="0"/>
          </a:p>
        </p:txBody>
      </p:sp>
      <p:sp>
        <p:nvSpPr>
          <p:cNvPr id="10" name="正方形/長方形 9">
            <a:extLst>
              <a:ext uri="{FF2B5EF4-FFF2-40B4-BE49-F238E27FC236}">
                <a16:creationId xmlns:a16="http://schemas.microsoft.com/office/drawing/2014/main" id="{281C31DE-2852-4E89-BCC7-2F0FCBE8D691}"/>
              </a:ext>
            </a:extLst>
          </p:cNvPr>
          <p:cNvSpPr/>
          <p:nvPr userDrawn="1"/>
        </p:nvSpPr>
        <p:spPr>
          <a:xfrm>
            <a:off x="0" y="0"/>
            <a:ext cx="9144000" cy="12943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4669E64A-B805-477B-8163-3F8E2AD799E1}"/>
              </a:ext>
            </a:extLst>
          </p:cNvPr>
          <p:cNvSpPr/>
          <p:nvPr userDrawn="1"/>
        </p:nvSpPr>
        <p:spPr>
          <a:xfrm>
            <a:off x="0" y="129430"/>
            <a:ext cx="9144000" cy="12943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015F3893-9B9D-4DB7-8F6F-9C43C42A0309}"/>
              </a:ext>
            </a:extLst>
          </p:cNvPr>
          <p:cNvSpPr txBox="1"/>
          <p:nvPr userDrawn="1"/>
        </p:nvSpPr>
        <p:spPr>
          <a:xfrm>
            <a:off x="130342" y="256647"/>
            <a:ext cx="8934575" cy="230128"/>
          </a:xfrm>
          <a:prstGeom prst="rect">
            <a:avLst/>
          </a:prstGeom>
          <a:noFill/>
        </p:spPr>
        <p:txBody>
          <a:bodyPr wrap="square" lIns="0" tIns="0" rIns="0" bIns="0" anchor="t">
            <a:spAutoFit/>
          </a:bodyPr>
          <a:lstStyle/>
          <a:p>
            <a:pPr>
              <a:lnSpc>
                <a:spcPts val="1872"/>
              </a:lnSpc>
              <a:tabLst>
                <a:tab pos="101600" algn="l"/>
              </a:tabLst>
              <a:defRPr/>
            </a:pPr>
            <a:r>
              <a:rPr kumimoji="0" lang="en-US" altLang="ja-JP" sz="1400" kern="0" dirty="0">
                <a:solidFill>
                  <a:srgbClr val="4FCEFF"/>
                </a:solidFill>
                <a:latin typeface="Calibri"/>
                <a:ea typeface="游ゴシック"/>
                <a:cs typeface="Calibri"/>
              </a:rPr>
              <a:t>CLIMATE CHANGE ADAPTATION PLATFORM</a:t>
            </a:r>
            <a:endParaRPr kumimoji="0" lang="ja-JP" dirty="0"/>
          </a:p>
        </p:txBody>
      </p:sp>
      <p:sp>
        <p:nvSpPr>
          <p:cNvPr id="14" name="テキスト プレースホルダー 13"/>
          <p:cNvSpPr>
            <a:spLocks noGrp="1"/>
          </p:cNvSpPr>
          <p:nvPr>
            <p:ph type="body" sz="quarter" idx="13"/>
          </p:nvPr>
        </p:nvSpPr>
        <p:spPr>
          <a:xfrm>
            <a:off x="330200" y="1124480"/>
            <a:ext cx="8445500" cy="2095500"/>
          </a:xfrm>
        </p:spPr>
        <p:txBody>
          <a:bodyPr/>
          <a:lstStyle>
            <a:lvl1pPr marL="0" indent="0">
              <a:buNone/>
              <a:defRPr sz="22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5" name="テキスト プレースホルダー 13"/>
          <p:cNvSpPr>
            <a:spLocks noGrp="1"/>
          </p:cNvSpPr>
          <p:nvPr>
            <p:ph type="body" sz="quarter" idx="14"/>
          </p:nvPr>
        </p:nvSpPr>
        <p:spPr>
          <a:xfrm>
            <a:off x="330200" y="6477000"/>
            <a:ext cx="8356600" cy="330200"/>
          </a:xfrm>
        </p:spPr>
        <p:txBody>
          <a:bodyPr anchor="ctr">
            <a:normAutofit/>
          </a:bodyPr>
          <a:lstStyle>
            <a:lvl1pPr marL="0" indent="0">
              <a:lnSpc>
                <a:spcPct val="100000"/>
              </a:lnSpc>
              <a:spcBef>
                <a:spcPts val="0"/>
              </a:spcBef>
              <a:buFontTx/>
              <a:buNone/>
              <a:defRPr sz="900">
                <a:solidFill>
                  <a:schemeClr val="tx1"/>
                </a:solidFill>
              </a:defRPr>
            </a:lvl1pPr>
          </a:lstStyle>
          <a:p>
            <a:pPr lvl="0"/>
            <a:r>
              <a:rPr kumimoji="1" lang="ja-JP" altLang="en-US" dirty="0"/>
              <a:t>マスター テキストの書式設定</a:t>
            </a:r>
          </a:p>
        </p:txBody>
      </p:sp>
      <p:sp>
        <p:nvSpPr>
          <p:cNvPr id="4" name="テキスト プレースホルダー 3"/>
          <p:cNvSpPr>
            <a:spLocks noGrp="1"/>
          </p:cNvSpPr>
          <p:nvPr>
            <p:ph type="body" sz="quarter" idx="16"/>
          </p:nvPr>
        </p:nvSpPr>
        <p:spPr>
          <a:xfrm>
            <a:off x="4511675" y="257175"/>
            <a:ext cx="4632325" cy="358775"/>
          </a:xfrm>
        </p:spPr>
        <p:txBody>
          <a:bodyPr>
            <a:noAutofit/>
          </a:bodyPr>
          <a:lstStyle>
            <a:lvl1pPr marL="0" indent="0" algn="r">
              <a:buNone/>
              <a:defRPr sz="2000" b="1"/>
            </a:lvl1pPr>
          </a:lstStyle>
          <a:p>
            <a:pPr lvl="0"/>
            <a:r>
              <a:rPr kumimoji="1" lang="ja-JP" altLang="en-US" dirty="0"/>
              <a:t>マスター テキストの書式設定</a:t>
            </a:r>
          </a:p>
        </p:txBody>
      </p:sp>
    </p:spTree>
    <p:extLst>
      <p:ext uri="{BB962C8B-B14F-4D97-AF65-F5344CB8AC3E}">
        <p14:creationId xmlns:p14="http://schemas.microsoft.com/office/powerpoint/2010/main" val="531063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扉ページ">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2839" cy="6858000"/>
          </a:xfrm>
          <a:prstGeom prst="rect">
            <a:avLst/>
          </a:prstGeom>
        </p:spPr>
      </p:pic>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8560058" y="6621832"/>
            <a:ext cx="614809" cy="300942"/>
          </a:xfrm>
        </p:spPr>
        <p:txBody>
          <a:bodyPr anchor="t"/>
          <a:lstStyle>
            <a:lvl1pPr algn="r">
              <a:defRPr/>
            </a:lvl1pPr>
          </a:lstStyle>
          <a:p>
            <a:fld id="{6E12132C-C71E-4FE0-A767-5C1003A0C6BA}" type="slidenum">
              <a:rPr lang="ja-JP" altLang="en-US" smtClean="0"/>
              <a:pPr/>
              <a:t>‹#›</a:t>
            </a:fld>
            <a:endParaRPr lang="ja-JP" altLang="en-US" dirty="0"/>
          </a:p>
        </p:txBody>
      </p:sp>
      <p:sp>
        <p:nvSpPr>
          <p:cNvPr id="7" name="タイトル 1"/>
          <p:cNvSpPr>
            <a:spLocks noGrp="1"/>
          </p:cNvSpPr>
          <p:nvPr>
            <p:ph type="ctrTitle"/>
          </p:nvPr>
        </p:nvSpPr>
        <p:spPr>
          <a:xfrm>
            <a:off x="1115616" y="-27384"/>
            <a:ext cx="6552728" cy="692696"/>
          </a:xfrm>
        </p:spPr>
        <p:txBody>
          <a:bodyPr anchor="b" anchorCtr="0">
            <a:normAutofit/>
          </a:bodyPr>
          <a:lstStyle>
            <a:lvl1pPr algn="l">
              <a:defRPr sz="3000" b="1">
                <a:solidFill>
                  <a:schemeClr val="tx1"/>
                </a:solidFill>
              </a:defRPr>
            </a:lvl1pPr>
          </a:lstStyle>
          <a:p>
            <a:r>
              <a:rPr kumimoji="1" lang="ja-JP" altLang="en-US" dirty="0" smtClean="0"/>
              <a:t>マスタ タイトルの書式設定</a:t>
            </a:r>
            <a:endParaRPr kumimoji="1" lang="ja-JP" altLang="en-US" dirty="0"/>
          </a:p>
        </p:txBody>
      </p:sp>
      <p:sp>
        <p:nvSpPr>
          <p:cNvPr id="9" name="コンテンツ プレースホルダー 8"/>
          <p:cNvSpPr>
            <a:spLocks noGrp="1"/>
          </p:cNvSpPr>
          <p:nvPr>
            <p:ph sz="quarter" idx="13"/>
          </p:nvPr>
        </p:nvSpPr>
        <p:spPr>
          <a:xfrm>
            <a:off x="179512" y="896900"/>
            <a:ext cx="7920038" cy="439261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Tree>
    <p:extLst>
      <p:ext uri="{BB962C8B-B14F-4D97-AF65-F5344CB8AC3E}">
        <p14:creationId xmlns:p14="http://schemas.microsoft.com/office/powerpoint/2010/main" val="36387678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NIES">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112"/>
            <a:ext cx="9144000" cy="1325563"/>
          </a:xfrm>
        </p:spPr>
        <p:txBody>
          <a:bodyPr>
            <a:normAutofit/>
          </a:bodyPr>
          <a:lstStyle>
            <a:lvl1pPr marL="180000">
              <a:defRPr sz="2800" b="1">
                <a:solidFill>
                  <a:srgbClr val="0070C0"/>
                </a:solidFill>
              </a:defRPr>
            </a:lvl1pPr>
          </a:lstStyle>
          <a:p>
            <a:r>
              <a:rPr kumimoji="1" lang="ja-JP" altLang="en-US" dirty="0"/>
              <a:t>マスター タイトルの書式設定</a:t>
            </a:r>
          </a:p>
        </p:txBody>
      </p:sp>
      <p:sp>
        <p:nvSpPr>
          <p:cNvPr id="5" name="スライド番号プレースホルダー 4"/>
          <p:cNvSpPr>
            <a:spLocks noGrp="1"/>
          </p:cNvSpPr>
          <p:nvPr>
            <p:ph type="sldNum" sz="quarter" idx="12"/>
          </p:nvPr>
        </p:nvSpPr>
        <p:spPr>
          <a:xfrm>
            <a:off x="7067550" y="6483351"/>
            <a:ext cx="2057400" cy="365125"/>
          </a:xfrm>
        </p:spPr>
        <p:txBody>
          <a:bodyPr/>
          <a:lstStyle/>
          <a:p>
            <a:fld id="{66F6F5A3-2017-4170-902B-D1F77411E903}" type="slidenum">
              <a:rPr kumimoji="1" lang="ja-JP" altLang="en-US" smtClean="0"/>
              <a:t>‹#›</a:t>
            </a:fld>
            <a:endParaRPr kumimoji="1" lang="ja-JP" altLang="en-US" dirty="0"/>
          </a:p>
        </p:txBody>
      </p:sp>
      <p:sp>
        <p:nvSpPr>
          <p:cNvPr id="10" name="正方形/長方形 9">
            <a:extLst>
              <a:ext uri="{FF2B5EF4-FFF2-40B4-BE49-F238E27FC236}">
                <a16:creationId xmlns:a16="http://schemas.microsoft.com/office/drawing/2014/main" id="{281C31DE-2852-4E89-BCC7-2F0FCBE8D691}"/>
              </a:ext>
            </a:extLst>
          </p:cNvPr>
          <p:cNvSpPr/>
          <p:nvPr userDrawn="1"/>
        </p:nvSpPr>
        <p:spPr>
          <a:xfrm>
            <a:off x="0" y="0"/>
            <a:ext cx="9144000" cy="12943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4669E64A-B805-477B-8163-3F8E2AD799E1}"/>
              </a:ext>
            </a:extLst>
          </p:cNvPr>
          <p:cNvSpPr/>
          <p:nvPr userDrawn="1"/>
        </p:nvSpPr>
        <p:spPr>
          <a:xfrm>
            <a:off x="0" y="129430"/>
            <a:ext cx="9144000" cy="12943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015F3893-9B9D-4DB7-8F6F-9C43C42A0309}"/>
              </a:ext>
            </a:extLst>
          </p:cNvPr>
          <p:cNvSpPr txBox="1"/>
          <p:nvPr userDrawn="1"/>
        </p:nvSpPr>
        <p:spPr>
          <a:xfrm>
            <a:off x="130342" y="256647"/>
            <a:ext cx="8934575" cy="230128"/>
          </a:xfrm>
          <a:prstGeom prst="rect">
            <a:avLst/>
          </a:prstGeom>
          <a:noFill/>
        </p:spPr>
        <p:txBody>
          <a:bodyPr wrap="square" lIns="0" tIns="0" rIns="0" bIns="0" anchor="t">
            <a:spAutoFit/>
          </a:bodyPr>
          <a:lstStyle/>
          <a:p>
            <a:pPr>
              <a:lnSpc>
                <a:spcPts val="1872"/>
              </a:lnSpc>
              <a:tabLst>
                <a:tab pos="101600" algn="l"/>
              </a:tabLst>
              <a:defRPr/>
            </a:pPr>
            <a:r>
              <a:rPr kumimoji="0" lang="en-US" altLang="ja-JP" sz="1400" kern="0" dirty="0">
                <a:solidFill>
                  <a:srgbClr val="4FCEFF"/>
                </a:solidFill>
                <a:latin typeface="Calibri"/>
                <a:ea typeface="游ゴシック"/>
                <a:cs typeface="Calibri"/>
              </a:rPr>
              <a:t>CLIMATE CHANGE ADAPTATION PLATFORM</a:t>
            </a:r>
            <a:endParaRPr kumimoji="0" lang="ja-JP" dirty="0"/>
          </a:p>
        </p:txBody>
      </p:sp>
      <p:sp>
        <p:nvSpPr>
          <p:cNvPr id="14" name="テキスト プレースホルダー 13"/>
          <p:cNvSpPr>
            <a:spLocks noGrp="1"/>
          </p:cNvSpPr>
          <p:nvPr>
            <p:ph type="body" sz="quarter" idx="13"/>
          </p:nvPr>
        </p:nvSpPr>
        <p:spPr>
          <a:xfrm>
            <a:off x="330200" y="1124480"/>
            <a:ext cx="8445500" cy="2095500"/>
          </a:xfrm>
        </p:spPr>
        <p:txBody>
          <a:bodyPr/>
          <a:lstStyle>
            <a:lvl1pPr marL="0" indent="0">
              <a:buNone/>
              <a:defRPr sz="22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5" name="テキスト プレースホルダー 13"/>
          <p:cNvSpPr>
            <a:spLocks noGrp="1"/>
          </p:cNvSpPr>
          <p:nvPr>
            <p:ph type="body" sz="quarter" idx="14"/>
          </p:nvPr>
        </p:nvSpPr>
        <p:spPr>
          <a:xfrm>
            <a:off x="330200" y="6477000"/>
            <a:ext cx="8356600" cy="330200"/>
          </a:xfrm>
        </p:spPr>
        <p:txBody>
          <a:bodyPr anchor="ctr">
            <a:normAutofit/>
          </a:bodyPr>
          <a:lstStyle>
            <a:lvl1pPr marL="0" indent="0">
              <a:lnSpc>
                <a:spcPct val="100000"/>
              </a:lnSpc>
              <a:spcBef>
                <a:spcPts val="0"/>
              </a:spcBef>
              <a:buFontTx/>
              <a:buNone/>
              <a:defRPr sz="900">
                <a:solidFill>
                  <a:schemeClr val="tx1"/>
                </a:solidFill>
              </a:defRPr>
            </a:lvl1pPr>
          </a:lstStyle>
          <a:p>
            <a:pPr lvl="0"/>
            <a:r>
              <a:rPr kumimoji="1" lang="ja-JP" altLang="en-US" dirty="0"/>
              <a:t>マスター テキストの書式設定</a:t>
            </a:r>
          </a:p>
        </p:txBody>
      </p:sp>
      <p:sp>
        <p:nvSpPr>
          <p:cNvPr id="4" name="テキスト プレースホルダー 3"/>
          <p:cNvSpPr>
            <a:spLocks noGrp="1"/>
          </p:cNvSpPr>
          <p:nvPr>
            <p:ph type="body" sz="quarter" idx="16"/>
          </p:nvPr>
        </p:nvSpPr>
        <p:spPr>
          <a:xfrm>
            <a:off x="4511675" y="257175"/>
            <a:ext cx="4632325" cy="358775"/>
          </a:xfrm>
        </p:spPr>
        <p:txBody>
          <a:bodyPr>
            <a:noAutofit/>
          </a:bodyPr>
          <a:lstStyle>
            <a:lvl1pPr marL="0" indent="0" algn="r">
              <a:buNone/>
              <a:defRPr sz="2000" b="1"/>
            </a:lvl1pPr>
          </a:lstStyle>
          <a:p>
            <a:pPr lvl="0"/>
            <a:r>
              <a:rPr kumimoji="1" lang="ja-JP" altLang="en-US" dirty="0"/>
              <a:t>マスター テキストの書式設定</a:t>
            </a:r>
          </a:p>
        </p:txBody>
      </p:sp>
    </p:spTree>
    <p:extLst>
      <p:ext uri="{BB962C8B-B14F-4D97-AF65-F5344CB8AC3E}">
        <p14:creationId xmlns:p14="http://schemas.microsoft.com/office/powerpoint/2010/main" val="1740997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NIES">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112"/>
            <a:ext cx="9144000" cy="1325563"/>
          </a:xfrm>
        </p:spPr>
        <p:txBody>
          <a:bodyPr>
            <a:normAutofit/>
          </a:bodyPr>
          <a:lstStyle>
            <a:lvl1pPr marL="180000">
              <a:defRPr sz="2800" b="1">
                <a:solidFill>
                  <a:srgbClr val="0070C0"/>
                </a:solidFill>
              </a:defRPr>
            </a:lvl1pPr>
          </a:lstStyle>
          <a:p>
            <a:r>
              <a:rPr kumimoji="1" lang="ja-JP" altLang="en-US" dirty="0"/>
              <a:t>マスター タイトルの書式設定</a:t>
            </a:r>
          </a:p>
        </p:txBody>
      </p:sp>
      <p:sp>
        <p:nvSpPr>
          <p:cNvPr id="5" name="スライド番号プレースホルダー 4"/>
          <p:cNvSpPr>
            <a:spLocks noGrp="1"/>
          </p:cNvSpPr>
          <p:nvPr>
            <p:ph type="sldNum" sz="quarter" idx="12"/>
          </p:nvPr>
        </p:nvSpPr>
        <p:spPr>
          <a:xfrm>
            <a:off x="7067550" y="6483351"/>
            <a:ext cx="2057400" cy="365125"/>
          </a:xfrm>
        </p:spPr>
        <p:txBody>
          <a:bodyPr/>
          <a:lstStyle/>
          <a:p>
            <a:fld id="{66F6F5A3-2017-4170-902B-D1F77411E903}" type="slidenum">
              <a:rPr kumimoji="1" lang="ja-JP" altLang="en-US" smtClean="0"/>
              <a:t>‹#›</a:t>
            </a:fld>
            <a:endParaRPr kumimoji="1" lang="ja-JP" altLang="en-US" dirty="0"/>
          </a:p>
        </p:txBody>
      </p:sp>
      <p:sp>
        <p:nvSpPr>
          <p:cNvPr id="10" name="正方形/長方形 9">
            <a:extLst>
              <a:ext uri="{FF2B5EF4-FFF2-40B4-BE49-F238E27FC236}">
                <a16:creationId xmlns:a16="http://schemas.microsoft.com/office/drawing/2014/main" id="{281C31DE-2852-4E89-BCC7-2F0FCBE8D691}"/>
              </a:ext>
            </a:extLst>
          </p:cNvPr>
          <p:cNvSpPr/>
          <p:nvPr userDrawn="1"/>
        </p:nvSpPr>
        <p:spPr>
          <a:xfrm>
            <a:off x="0" y="0"/>
            <a:ext cx="9144000" cy="12943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4669E64A-B805-477B-8163-3F8E2AD799E1}"/>
              </a:ext>
            </a:extLst>
          </p:cNvPr>
          <p:cNvSpPr/>
          <p:nvPr userDrawn="1"/>
        </p:nvSpPr>
        <p:spPr>
          <a:xfrm>
            <a:off x="0" y="129430"/>
            <a:ext cx="9144000" cy="12943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015F3893-9B9D-4DB7-8F6F-9C43C42A0309}"/>
              </a:ext>
            </a:extLst>
          </p:cNvPr>
          <p:cNvSpPr txBox="1"/>
          <p:nvPr userDrawn="1"/>
        </p:nvSpPr>
        <p:spPr>
          <a:xfrm>
            <a:off x="130342" y="256647"/>
            <a:ext cx="8934575" cy="230128"/>
          </a:xfrm>
          <a:prstGeom prst="rect">
            <a:avLst/>
          </a:prstGeom>
          <a:noFill/>
        </p:spPr>
        <p:txBody>
          <a:bodyPr wrap="square" lIns="0" tIns="0" rIns="0" bIns="0" anchor="t">
            <a:spAutoFit/>
          </a:bodyPr>
          <a:lstStyle/>
          <a:p>
            <a:pPr>
              <a:lnSpc>
                <a:spcPts val="1872"/>
              </a:lnSpc>
              <a:tabLst>
                <a:tab pos="101600" algn="l"/>
              </a:tabLst>
              <a:defRPr/>
            </a:pPr>
            <a:r>
              <a:rPr kumimoji="0" lang="en-US" altLang="ja-JP" sz="1400" kern="0" dirty="0">
                <a:solidFill>
                  <a:srgbClr val="4FCEFF"/>
                </a:solidFill>
                <a:latin typeface="Calibri"/>
                <a:ea typeface="游ゴシック"/>
                <a:cs typeface="Calibri"/>
              </a:rPr>
              <a:t>CLIMATE CHANGE ADAPTATION PLATFORM</a:t>
            </a:r>
            <a:endParaRPr kumimoji="0" lang="ja-JP" dirty="0"/>
          </a:p>
        </p:txBody>
      </p:sp>
      <p:sp>
        <p:nvSpPr>
          <p:cNvPr id="14" name="テキスト プレースホルダー 13"/>
          <p:cNvSpPr>
            <a:spLocks noGrp="1"/>
          </p:cNvSpPr>
          <p:nvPr>
            <p:ph type="body" sz="quarter" idx="13"/>
          </p:nvPr>
        </p:nvSpPr>
        <p:spPr>
          <a:xfrm>
            <a:off x="330200" y="1124480"/>
            <a:ext cx="8445500" cy="2095500"/>
          </a:xfrm>
        </p:spPr>
        <p:txBody>
          <a:bodyPr/>
          <a:lstStyle>
            <a:lvl1pPr marL="0" indent="0">
              <a:buNone/>
              <a:defRPr sz="22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5" name="テキスト プレースホルダー 13"/>
          <p:cNvSpPr>
            <a:spLocks noGrp="1"/>
          </p:cNvSpPr>
          <p:nvPr>
            <p:ph type="body" sz="quarter" idx="14"/>
          </p:nvPr>
        </p:nvSpPr>
        <p:spPr>
          <a:xfrm>
            <a:off x="330200" y="6477000"/>
            <a:ext cx="8356600" cy="330200"/>
          </a:xfrm>
        </p:spPr>
        <p:txBody>
          <a:bodyPr anchor="ctr">
            <a:normAutofit/>
          </a:bodyPr>
          <a:lstStyle>
            <a:lvl1pPr marL="0" indent="0">
              <a:lnSpc>
                <a:spcPct val="100000"/>
              </a:lnSpc>
              <a:spcBef>
                <a:spcPts val="0"/>
              </a:spcBef>
              <a:buFontTx/>
              <a:buNone/>
              <a:defRPr sz="900">
                <a:solidFill>
                  <a:schemeClr val="tx1"/>
                </a:solidFill>
              </a:defRPr>
            </a:lvl1pPr>
          </a:lstStyle>
          <a:p>
            <a:pPr lvl="0"/>
            <a:r>
              <a:rPr kumimoji="1" lang="ja-JP" altLang="en-US" dirty="0"/>
              <a:t>マスター テキストの書式設定</a:t>
            </a:r>
          </a:p>
        </p:txBody>
      </p:sp>
      <p:sp>
        <p:nvSpPr>
          <p:cNvPr id="4" name="テキスト プレースホルダー 3"/>
          <p:cNvSpPr>
            <a:spLocks noGrp="1"/>
          </p:cNvSpPr>
          <p:nvPr>
            <p:ph type="body" sz="quarter" idx="16"/>
          </p:nvPr>
        </p:nvSpPr>
        <p:spPr>
          <a:xfrm>
            <a:off x="4511675" y="257175"/>
            <a:ext cx="4632325" cy="358775"/>
          </a:xfrm>
        </p:spPr>
        <p:txBody>
          <a:bodyPr>
            <a:noAutofit/>
          </a:bodyPr>
          <a:lstStyle>
            <a:lvl1pPr marL="0" indent="0" algn="r">
              <a:buNone/>
              <a:defRPr sz="2000" b="1"/>
            </a:lvl1pPr>
          </a:lstStyle>
          <a:p>
            <a:pPr lvl="0"/>
            <a:r>
              <a:rPr kumimoji="1" lang="ja-JP" altLang="en-US" dirty="0"/>
              <a:t>マスター テキストの書式設定</a:t>
            </a:r>
          </a:p>
        </p:txBody>
      </p:sp>
    </p:spTree>
    <p:extLst>
      <p:ext uri="{BB962C8B-B14F-4D97-AF65-F5344CB8AC3E}">
        <p14:creationId xmlns:p14="http://schemas.microsoft.com/office/powerpoint/2010/main" val="3779915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扉ページ">
    <p:spTree>
      <p:nvGrpSpPr>
        <p:cNvPr id="1" name=""/>
        <p:cNvGrpSpPr/>
        <p:nvPr/>
      </p:nvGrpSpPr>
      <p:grpSpPr>
        <a:xfrm>
          <a:off x="0" y="0"/>
          <a:ext cx="0" cy="0"/>
          <a:chOff x="0" y="0"/>
          <a:chExt cx="0" cy="0"/>
        </a:xfrm>
      </p:grpSpPr>
      <p:sp>
        <p:nvSpPr>
          <p:cNvPr id="7" name="タイトル 1"/>
          <p:cNvSpPr>
            <a:spLocks noGrp="1"/>
          </p:cNvSpPr>
          <p:nvPr>
            <p:ph type="ctrTitle"/>
          </p:nvPr>
        </p:nvSpPr>
        <p:spPr>
          <a:xfrm>
            <a:off x="1115617" y="-27384"/>
            <a:ext cx="6552728" cy="692696"/>
          </a:xfrm>
        </p:spPr>
        <p:txBody>
          <a:bodyPr anchor="b" anchorCtr="0">
            <a:normAutofit/>
          </a:bodyPr>
          <a:lstStyle>
            <a:lvl1pPr algn="l">
              <a:defRPr sz="3000" b="1">
                <a:solidFill>
                  <a:schemeClr val="tx1"/>
                </a:solidFill>
              </a:defRPr>
            </a:lvl1pPr>
          </a:lstStyle>
          <a:p>
            <a:r>
              <a:rPr kumimoji="1" lang="ja-JP" altLang="en-US" dirty="0" smtClean="0"/>
              <a:t>マスタ タイトルの書式設定</a:t>
            </a:r>
            <a:endParaRPr kumimoji="1" lang="ja-JP" altLang="en-US" dirty="0"/>
          </a:p>
        </p:txBody>
      </p:sp>
      <p:pic>
        <p:nvPicPr>
          <p:cNvPr id="8" name="図 7"/>
          <p:cNvPicPr>
            <a:picLocks noChangeAspect="1"/>
          </p:cNvPicPr>
          <p:nvPr userDrawn="1"/>
        </p:nvPicPr>
        <p:blipFill rotWithShape="1">
          <a:blip r:embed="rId2" cstate="email">
            <a:extLst>
              <a:ext uri="{28A0092B-C50C-407E-A947-70E740481C1C}">
                <a14:useLocalDpi xmlns:a14="http://schemas.microsoft.com/office/drawing/2010/main"/>
              </a:ext>
            </a:extLst>
          </a:blip>
          <a:srcRect b="4851"/>
          <a:stretch/>
        </p:blipFill>
        <p:spPr>
          <a:xfrm>
            <a:off x="-1" y="0"/>
            <a:ext cx="9142839" cy="6525344"/>
          </a:xfrm>
          <a:prstGeom prst="rect">
            <a:avLst/>
          </a:prstGeom>
        </p:spPr>
      </p:pic>
    </p:spTree>
    <p:extLst>
      <p:ext uri="{BB962C8B-B14F-4D97-AF65-F5344CB8AC3E}">
        <p14:creationId xmlns:p14="http://schemas.microsoft.com/office/powerpoint/2010/main" val="189266656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9_NIES">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112"/>
            <a:ext cx="9144000" cy="1325563"/>
          </a:xfrm>
        </p:spPr>
        <p:txBody>
          <a:bodyPr>
            <a:normAutofit/>
          </a:bodyPr>
          <a:lstStyle>
            <a:lvl1pPr marL="180000">
              <a:defRPr sz="2800" b="1">
                <a:solidFill>
                  <a:srgbClr val="0070C0"/>
                </a:solidFill>
              </a:defRPr>
            </a:lvl1pPr>
          </a:lstStyle>
          <a:p>
            <a:r>
              <a:rPr kumimoji="1" lang="ja-JP" altLang="en-US" dirty="0"/>
              <a:t>マスター タイトルの書式設定</a:t>
            </a:r>
          </a:p>
        </p:txBody>
      </p:sp>
      <p:sp>
        <p:nvSpPr>
          <p:cNvPr id="5" name="スライド番号プレースホルダー 4"/>
          <p:cNvSpPr>
            <a:spLocks noGrp="1"/>
          </p:cNvSpPr>
          <p:nvPr>
            <p:ph type="sldNum" sz="quarter" idx="12"/>
          </p:nvPr>
        </p:nvSpPr>
        <p:spPr>
          <a:xfrm>
            <a:off x="7067550" y="6483351"/>
            <a:ext cx="2057400" cy="365125"/>
          </a:xfrm>
        </p:spPr>
        <p:txBody>
          <a:bodyPr/>
          <a:lstStyle/>
          <a:p>
            <a:fld id="{66F6F5A3-2017-4170-902B-D1F77411E903}" type="slidenum">
              <a:rPr kumimoji="1" lang="ja-JP" altLang="en-US" smtClean="0"/>
              <a:t>‹#›</a:t>
            </a:fld>
            <a:endParaRPr kumimoji="1" lang="ja-JP" altLang="en-US" dirty="0"/>
          </a:p>
        </p:txBody>
      </p:sp>
      <p:sp>
        <p:nvSpPr>
          <p:cNvPr id="10" name="正方形/長方形 9">
            <a:extLst>
              <a:ext uri="{FF2B5EF4-FFF2-40B4-BE49-F238E27FC236}">
                <a16:creationId xmlns:a16="http://schemas.microsoft.com/office/drawing/2014/main" id="{281C31DE-2852-4E89-BCC7-2F0FCBE8D691}"/>
              </a:ext>
            </a:extLst>
          </p:cNvPr>
          <p:cNvSpPr/>
          <p:nvPr userDrawn="1"/>
        </p:nvSpPr>
        <p:spPr>
          <a:xfrm>
            <a:off x="0" y="0"/>
            <a:ext cx="9144000" cy="12943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4669E64A-B805-477B-8163-3F8E2AD799E1}"/>
              </a:ext>
            </a:extLst>
          </p:cNvPr>
          <p:cNvSpPr/>
          <p:nvPr userDrawn="1"/>
        </p:nvSpPr>
        <p:spPr>
          <a:xfrm>
            <a:off x="0" y="129430"/>
            <a:ext cx="9144000" cy="12943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015F3893-9B9D-4DB7-8F6F-9C43C42A0309}"/>
              </a:ext>
            </a:extLst>
          </p:cNvPr>
          <p:cNvSpPr txBox="1"/>
          <p:nvPr userDrawn="1"/>
        </p:nvSpPr>
        <p:spPr>
          <a:xfrm>
            <a:off x="130342" y="256647"/>
            <a:ext cx="8934575" cy="230128"/>
          </a:xfrm>
          <a:prstGeom prst="rect">
            <a:avLst/>
          </a:prstGeom>
          <a:noFill/>
        </p:spPr>
        <p:txBody>
          <a:bodyPr wrap="square" lIns="0" tIns="0" rIns="0" bIns="0" anchor="t">
            <a:spAutoFit/>
          </a:bodyPr>
          <a:lstStyle/>
          <a:p>
            <a:pPr>
              <a:lnSpc>
                <a:spcPts val="1872"/>
              </a:lnSpc>
              <a:tabLst>
                <a:tab pos="101600" algn="l"/>
              </a:tabLst>
              <a:defRPr/>
            </a:pPr>
            <a:r>
              <a:rPr kumimoji="0" lang="en-US" altLang="ja-JP" sz="1400" kern="0" dirty="0">
                <a:solidFill>
                  <a:srgbClr val="4FCEFF"/>
                </a:solidFill>
                <a:latin typeface="Calibri"/>
                <a:ea typeface="游ゴシック"/>
                <a:cs typeface="Calibri"/>
              </a:rPr>
              <a:t>CLIMATE CHANGE ADAPTATION PLATFORM</a:t>
            </a:r>
            <a:endParaRPr kumimoji="0" lang="ja-JP" dirty="0"/>
          </a:p>
        </p:txBody>
      </p:sp>
      <p:sp>
        <p:nvSpPr>
          <p:cNvPr id="14" name="テキスト プレースホルダー 13"/>
          <p:cNvSpPr>
            <a:spLocks noGrp="1"/>
          </p:cNvSpPr>
          <p:nvPr>
            <p:ph type="body" sz="quarter" idx="13"/>
          </p:nvPr>
        </p:nvSpPr>
        <p:spPr>
          <a:xfrm>
            <a:off x="330200" y="1124480"/>
            <a:ext cx="8445500" cy="2095500"/>
          </a:xfrm>
        </p:spPr>
        <p:txBody>
          <a:bodyPr/>
          <a:lstStyle>
            <a:lvl1pPr marL="0" indent="0">
              <a:buNone/>
              <a:defRPr sz="22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5" name="テキスト プレースホルダー 13"/>
          <p:cNvSpPr>
            <a:spLocks noGrp="1"/>
          </p:cNvSpPr>
          <p:nvPr>
            <p:ph type="body" sz="quarter" idx="14"/>
          </p:nvPr>
        </p:nvSpPr>
        <p:spPr>
          <a:xfrm>
            <a:off x="330200" y="6477000"/>
            <a:ext cx="8356600" cy="330200"/>
          </a:xfrm>
        </p:spPr>
        <p:txBody>
          <a:bodyPr anchor="ctr">
            <a:normAutofit/>
          </a:bodyPr>
          <a:lstStyle>
            <a:lvl1pPr marL="0" indent="0">
              <a:lnSpc>
                <a:spcPct val="100000"/>
              </a:lnSpc>
              <a:spcBef>
                <a:spcPts val="0"/>
              </a:spcBef>
              <a:buFontTx/>
              <a:buNone/>
              <a:defRPr sz="900">
                <a:solidFill>
                  <a:schemeClr val="tx1"/>
                </a:solidFill>
              </a:defRPr>
            </a:lvl1pPr>
          </a:lstStyle>
          <a:p>
            <a:pPr lvl="0"/>
            <a:r>
              <a:rPr kumimoji="1" lang="ja-JP" altLang="en-US" dirty="0"/>
              <a:t>マスター テキストの書式設定</a:t>
            </a:r>
          </a:p>
        </p:txBody>
      </p:sp>
      <p:sp>
        <p:nvSpPr>
          <p:cNvPr id="4" name="テキスト プレースホルダー 3"/>
          <p:cNvSpPr>
            <a:spLocks noGrp="1"/>
          </p:cNvSpPr>
          <p:nvPr>
            <p:ph type="body" sz="quarter" idx="16"/>
          </p:nvPr>
        </p:nvSpPr>
        <p:spPr>
          <a:xfrm>
            <a:off x="4511675" y="257175"/>
            <a:ext cx="4632325" cy="358775"/>
          </a:xfrm>
        </p:spPr>
        <p:txBody>
          <a:bodyPr>
            <a:noAutofit/>
          </a:bodyPr>
          <a:lstStyle>
            <a:lvl1pPr marL="0" indent="0" algn="r">
              <a:buNone/>
              <a:defRPr sz="2000" b="1"/>
            </a:lvl1pPr>
          </a:lstStyle>
          <a:p>
            <a:pPr lvl="0"/>
            <a:r>
              <a:rPr kumimoji="1" lang="ja-JP" altLang="en-US" dirty="0"/>
              <a:t>マスター テキストの書式設定</a:t>
            </a:r>
          </a:p>
        </p:txBody>
      </p:sp>
    </p:spTree>
    <p:extLst>
      <p:ext uri="{BB962C8B-B14F-4D97-AF65-F5344CB8AC3E}">
        <p14:creationId xmlns:p14="http://schemas.microsoft.com/office/powerpoint/2010/main" val="9220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0_NIES">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112"/>
            <a:ext cx="9144000" cy="1325563"/>
          </a:xfrm>
        </p:spPr>
        <p:txBody>
          <a:bodyPr>
            <a:normAutofit/>
          </a:bodyPr>
          <a:lstStyle>
            <a:lvl1pPr marL="180000">
              <a:defRPr sz="2800" b="1">
                <a:solidFill>
                  <a:srgbClr val="0070C0"/>
                </a:solidFill>
              </a:defRPr>
            </a:lvl1pPr>
          </a:lstStyle>
          <a:p>
            <a:r>
              <a:rPr kumimoji="1" lang="ja-JP" altLang="en-US" dirty="0"/>
              <a:t>マスター タイトルの書式設定</a:t>
            </a:r>
          </a:p>
        </p:txBody>
      </p:sp>
      <p:sp>
        <p:nvSpPr>
          <p:cNvPr id="5" name="スライド番号プレースホルダー 4"/>
          <p:cNvSpPr>
            <a:spLocks noGrp="1"/>
          </p:cNvSpPr>
          <p:nvPr>
            <p:ph type="sldNum" sz="quarter" idx="12"/>
          </p:nvPr>
        </p:nvSpPr>
        <p:spPr>
          <a:xfrm>
            <a:off x="7067550" y="6483351"/>
            <a:ext cx="2057400" cy="365125"/>
          </a:xfrm>
        </p:spPr>
        <p:txBody>
          <a:bodyPr/>
          <a:lstStyle/>
          <a:p>
            <a:fld id="{66F6F5A3-2017-4170-902B-D1F77411E903}" type="slidenum">
              <a:rPr kumimoji="1" lang="ja-JP" altLang="en-US" smtClean="0"/>
              <a:t>‹#›</a:t>
            </a:fld>
            <a:endParaRPr kumimoji="1" lang="ja-JP" altLang="en-US" dirty="0"/>
          </a:p>
        </p:txBody>
      </p:sp>
      <p:sp>
        <p:nvSpPr>
          <p:cNvPr id="10" name="正方形/長方形 9">
            <a:extLst>
              <a:ext uri="{FF2B5EF4-FFF2-40B4-BE49-F238E27FC236}">
                <a16:creationId xmlns:a16="http://schemas.microsoft.com/office/drawing/2014/main" id="{281C31DE-2852-4E89-BCC7-2F0FCBE8D691}"/>
              </a:ext>
            </a:extLst>
          </p:cNvPr>
          <p:cNvSpPr/>
          <p:nvPr userDrawn="1"/>
        </p:nvSpPr>
        <p:spPr>
          <a:xfrm>
            <a:off x="0" y="0"/>
            <a:ext cx="9144000" cy="12943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4669E64A-B805-477B-8163-3F8E2AD799E1}"/>
              </a:ext>
            </a:extLst>
          </p:cNvPr>
          <p:cNvSpPr/>
          <p:nvPr userDrawn="1"/>
        </p:nvSpPr>
        <p:spPr>
          <a:xfrm>
            <a:off x="0" y="129430"/>
            <a:ext cx="9144000" cy="12943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015F3893-9B9D-4DB7-8F6F-9C43C42A0309}"/>
              </a:ext>
            </a:extLst>
          </p:cNvPr>
          <p:cNvSpPr txBox="1"/>
          <p:nvPr userDrawn="1"/>
        </p:nvSpPr>
        <p:spPr>
          <a:xfrm>
            <a:off x="130342" y="256647"/>
            <a:ext cx="8934575" cy="230128"/>
          </a:xfrm>
          <a:prstGeom prst="rect">
            <a:avLst/>
          </a:prstGeom>
          <a:noFill/>
        </p:spPr>
        <p:txBody>
          <a:bodyPr wrap="square" lIns="0" tIns="0" rIns="0" bIns="0" anchor="t">
            <a:spAutoFit/>
          </a:bodyPr>
          <a:lstStyle/>
          <a:p>
            <a:pPr>
              <a:lnSpc>
                <a:spcPts val="1872"/>
              </a:lnSpc>
              <a:tabLst>
                <a:tab pos="101600" algn="l"/>
              </a:tabLst>
              <a:defRPr/>
            </a:pPr>
            <a:r>
              <a:rPr kumimoji="0" lang="en-US" altLang="ja-JP" sz="1400" kern="0" dirty="0">
                <a:solidFill>
                  <a:srgbClr val="4FCEFF"/>
                </a:solidFill>
                <a:latin typeface="Calibri"/>
                <a:ea typeface="游ゴシック"/>
                <a:cs typeface="Calibri"/>
              </a:rPr>
              <a:t>CLIMATE CHANGE ADAPTATION PLATFORM</a:t>
            </a:r>
            <a:endParaRPr kumimoji="0" lang="ja-JP" dirty="0"/>
          </a:p>
        </p:txBody>
      </p:sp>
      <p:sp>
        <p:nvSpPr>
          <p:cNvPr id="14" name="テキスト プレースホルダー 13"/>
          <p:cNvSpPr>
            <a:spLocks noGrp="1"/>
          </p:cNvSpPr>
          <p:nvPr>
            <p:ph type="body" sz="quarter" idx="13"/>
          </p:nvPr>
        </p:nvSpPr>
        <p:spPr>
          <a:xfrm>
            <a:off x="330200" y="1124480"/>
            <a:ext cx="8445500" cy="2095500"/>
          </a:xfrm>
        </p:spPr>
        <p:txBody>
          <a:bodyPr/>
          <a:lstStyle>
            <a:lvl1pPr marL="0" indent="0">
              <a:buNone/>
              <a:defRPr sz="22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5" name="テキスト プレースホルダー 13"/>
          <p:cNvSpPr>
            <a:spLocks noGrp="1"/>
          </p:cNvSpPr>
          <p:nvPr>
            <p:ph type="body" sz="quarter" idx="14"/>
          </p:nvPr>
        </p:nvSpPr>
        <p:spPr>
          <a:xfrm>
            <a:off x="330200" y="6477000"/>
            <a:ext cx="8356600" cy="330200"/>
          </a:xfrm>
        </p:spPr>
        <p:txBody>
          <a:bodyPr anchor="ctr">
            <a:normAutofit/>
          </a:bodyPr>
          <a:lstStyle>
            <a:lvl1pPr marL="0" indent="0">
              <a:lnSpc>
                <a:spcPct val="100000"/>
              </a:lnSpc>
              <a:spcBef>
                <a:spcPts val="0"/>
              </a:spcBef>
              <a:buFontTx/>
              <a:buNone/>
              <a:defRPr sz="900">
                <a:solidFill>
                  <a:schemeClr val="tx1"/>
                </a:solidFill>
              </a:defRPr>
            </a:lvl1pPr>
          </a:lstStyle>
          <a:p>
            <a:pPr lvl="0"/>
            <a:r>
              <a:rPr kumimoji="1" lang="ja-JP" altLang="en-US" dirty="0"/>
              <a:t>マスター テキストの書式設定</a:t>
            </a:r>
          </a:p>
        </p:txBody>
      </p:sp>
      <p:sp>
        <p:nvSpPr>
          <p:cNvPr id="4" name="テキスト プレースホルダー 3"/>
          <p:cNvSpPr>
            <a:spLocks noGrp="1"/>
          </p:cNvSpPr>
          <p:nvPr>
            <p:ph type="body" sz="quarter" idx="16"/>
          </p:nvPr>
        </p:nvSpPr>
        <p:spPr>
          <a:xfrm>
            <a:off x="4511675" y="257175"/>
            <a:ext cx="4632325" cy="358775"/>
          </a:xfrm>
        </p:spPr>
        <p:txBody>
          <a:bodyPr>
            <a:noAutofit/>
          </a:bodyPr>
          <a:lstStyle>
            <a:lvl1pPr marL="0" indent="0" algn="r">
              <a:buNone/>
              <a:defRPr sz="2000" b="1"/>
            </a:lvl1pPr>
          </a:lstStyle>
          <a:p>
            <a:pPr lvl="0"/>
            <a:r>
              <a:rPr kumimoji="1" lang="ja-JP" altLang="en-US" dirty="0"/>
              <a:t>マスター テキストの書式設定</a:t>
            </a:r>
          </a:p>
        </p:txBody>
      </p:sp>
    </p:spTree>
    <p:extLst>
      <p:ext uri="{BB962C8B-B14F-4D97-AF65-F5344CB8AC3E}">
        <p14:creationId xmlns:p14="http://schemas.microsoft.com/office/powerpoint/2010/main" val="4177179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1_NIES">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112"/>
            <a:ext cx="9144000" cy="1325563"/>
          </a:xfrm>
        </p:spPr>
        <p:txBody>
          <a:bodyPr>
            <a:normAutofit/>
          </a:bodyPr>
          <a:lstStyle>
            <a:lvl1pPr marL="180000">
              <a:defRPr sz="2800" b="1">
                <a:solidFill>
                  <a:srgbClr val="0070C0"/>
                </a:solidFill>
              </a:defRPr>
            </a:lvl1pPr>
          </a:lstStyle>
          <a:p>
            <a:r>
              <a:rPr kumimoji="1" lang="ja-JP" altLang="en-US" dirty="0"/>
              <a:t>マスター タイトルの書式設定</a:t>
            </a:r>
          </a:p>
        </p:txBody>
      </p:sp>
      <p:sp>
        <p:nvSpPr>
          <p:cNvPr id="5" name="スライド番号プレースホルダー 4"/>
          <p:cNvSpPr>
            <a:spLocks noGrp="1"/>
          </p:cNvSpPr>
          <p:nvPr>
            <p:ph type="sldNum" sz="quarter" idx="12"/>
          </p:nvPr>
        </p:nvSpPr>
        <p:spPr>
          <a:xfrm>
            <a:off x="7067550" y="6483351"/>
            <a:ext cx="2057400" cy="365125"/>
          </a:xfrm>
        </p:spPr>
        <p:txBody>
          <a:bodyPr/>
          <a:lstStyle/>
          <a:p>
            <a:fld id="{66F6F5A3-2017-4170-902B-D1F77411E903}" type="slidenum">
              <a:rPr kumimoji="1" lang="ja-JP" altLang="en-US" smtClean="0"/>
              <a:t>‹#›</a:t>
            </a:fld>
            <a:endParaRPr kumimoji="1" lang="ja-JP" altLang="en-US" dirty="0"/>
          </a:p>
        </p:txBody>
      </p:sp>
      <p:sp>
        <p:nvSpPr>
          <p:cNvPr id="10" name="正方形/長方形 9">
            <a:extLst>
              <a:ext uri="{FF2B5EF4-FFF2-40B4-BE49-F238E27FC236}">
                <a16:creationId xmlns:a16="http://schemas.microsoft.com/office/drawing/2014/main" id="{281C31DE-2852-4E89-BCC7-2F0FCBE8D691}"/>
              </a:ext>
            </a:extLst>
          </p:cNvPr>
          <p:cNvSpPr/>
          <p:nvPr userDrawn="1"/>
        </p:nvSpPr>
        <p:spPr>
          <a:xfrm>
            <a:off x="0" y="0"/>
            <a:ext cx="9144000" cy="12943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4669E64A-B805-477B-8163-3F8E2AD799E1}"/>
              </a:ext>
            </a:extLst>
          </p:cNvPr>
          <p:cNvSpPr/>
          <p:nvPr userDrawn="1"/>
        </p:nvSpPr>
        <p:spPr>
          <a:xfrm>
            <a:off x="0" y="129430"/>
            <a:ext cx="9144000" cy="12943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015F3893-9B9D-4DB7-8F6F-9C43C42A0309}"/>
              </a:ext>
            </a:extLst>
          </p:cNvPr>
          <p:cNvSpPr txBox="1"/>
          <p:nvPr userDrawn="1"/>
        </p:nvSpPr>
        <p:spPr>
          <a:xfrm>
            <a:off x="130342" y="256647"/>
            <a:ext cx="8934575" cy="230128"/>
          </a:xfrm>
          <a:prstGeom prst="rect">
            <a:avLst/>
          </a:prstGeom>
          <a:noFill/>
        </p:spPr>
        <p:txBody>
          <a:bodyPr wrap="square" lIns="0" tIns="0" rIns="0" bIns="0" anchor="t">
            <a:spAutoFit/>
          </a:bodyPr>
          <a:lstStyle/>
          <a:p>
            <a:pPr>
              <a:lnSpc>
                <a:spcPts val="1872"/>
              </a:lnSpc>
              <a:tabLst>
                <a:tab pos="101600" algn="l"/>
              </a:tabLst>
              <a:defRPr/>
            </a:pPr>
            <a:r>
              <a:rPr kumimoji="0" lang="en-US" altLang="ja-JP" sz="1400" kern="0" dirty="0">
                <a:solidFill>
                  <a:srgbClr val="4FCEFF"/>
                </a:solidFill>
                <a:latin typeface="Calibri"/>
                <a:ea typeface="游ゴシック"/>
                <a:cs typeface="Calibri"/>
              </a:rPr>
              <a:t>CLIMATE CHANGE ADAPTATION PLATFORM</a:t>
            </a:r>
            <a:endParaRPr kumimoji="0" lang="ja-JP" dirty="0"/>
          </a:p>
        </p:txBody>
      </p:sp>
      <p:sp>
        <p:nvSpPr>
          <p:cNvPr id="14" name="テキスト プレースホルダー 13"/>
          <p:cNvSpPr>
            <a:spLocks noGrp="1"/>
          </p:cNvSpPr>
          <p:nvPr>
            <p:ph type="body" sz="quarter" idx="13"/>
          </p:nvPr>
        </p:nvSpPr>
        <p:spPr>
          <a:xfrm>
            <a:off x="330200" y="1124480"/>
            <a:ext cx="8445500" cy="2095500"/>
          </a:xfrm>
        </p:spPr>
        <p:txBody>
          <a:bodyPr/>
          <a:lstStyle>
            <a:lvl1pPr marL="0" indent="0">
              <a:buNone/>
              <a:defRPr sz="22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5" name="テキスト プレースホルダー 13"/>
          <p:cNvSpPr>
            <a:spLocks noGrp="1"/>
          </p:cNvSpPr>
          <p:nvPr>
            <p:ph type="body" sz="quarter" idx="14"/>
          </p:nvPr>
        </p:nvSpPr>
        <p:spPr>
          <a:xfrm>
            <a:off x="330200" y="6477000"/>
            <a:ext cx="8356600" cy="330200"/>
          </a:xfrm>
        </p:spPr>
        <p:txBody>
          <a:bodyPr anchor="ctr">
            <a:normAutofit/>
          </a:bodyPr>
          <a:lstStyle>
            <a:lvl1pPr marL="0" indent="0">
              <a:lnSpc>
                <a:spcPct val="100000"/>
              </a:lnSpc>
              <a:spcBef>
                <a:spcPts val="0"/>
              </a:spcBef>
              <a:buFontTx/>
              <a:buNone/>
              <a:defRPr sz="900">
                <a:solidFill>
                  <a:schemeClr val="tx1"/>
                </a:solidFill>
              </a:defRPr>
            </a:lvl1pPr>
          </a:lstStyle>
          <a:p>
            <a:pPr lvl="0"/>
            <a:r>
              <a:rPr kumimoji="1" lang="ja-JP" altLang="en-US" dirty="0"/>
              <a:t>マスター テキストの書式設定</a:t>
            </a:r>
          </a:p>
        </p:txBody>
      </p:sp>
      <p:sp>
        <p:nvSpPr>
          <p:cNvPr id="4" name="テキスト プレースホルダー 3"/>
          <p:cNvSpPr>
            <a:spLocks noGrp="1"/>
          </p:cNvSpPr>
          <p:nvPr>
            <p:ph type="body" sz="quarter" idx="16"/>
          </p:nvPr>
        </p:nvSpPr>
        <p:spPr>
          <a:xfrm>
            <a:off x="4511675" y="257175"/>
            <a:ext cx="4632325" cy="358775"/>
          </a:xfrm>
        </p:spPr>
        <p:txBody>
          <a:bodyPr>
            <a:noAutofit/>
          </a:bodyPr>
          <a:lstStyle>
            <a:lvl1pPr marL="0" indent="0" algn="r">
              <a:buNone/>
              <a:defRPr sz="2000" b="1"/>
            </a:lvl1pPr>
          </a:lstStyle>
          <a:p>
            <a:pPr lvl="0"/>
            <a:r>
              <a:rPr kumimoji="1" lang="ja-JP" altLang="en-US" dirty="0"/>
              <a:t>マスター テキストの書式設定</a:t>
            </a:r>
          </a:p>
        </p:txBody>
      </p:sp>
    </p:spTree>
    <p:extLst>
      <p:ext uri="{BB962C8B-B14F-4D97-AF65-F5344CB8AC3E}">
        <p14:creationId xmlns:p14="http://schemas.microsoft.com/office/powerpoint/2010/main" val="2355283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2_NIES">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112"/>
            <a:ext cx="9144000" cy="1325563"/>
          </a:xfrm>
        </p:spPr>
        <p:txBody>
          <a:bodyPr>
            <a:normAutofit/>
          </a:bodyPr>
          <a:lstStyle>
            <a:lvl1pPr marL="180000">
              <a:defRPr sz="2800" b="1">
                <a:solidFill>
                  <a:srgbClr val="0070C0"/>
                </a:solidFill>
              </a:defRPr>
            </a:lvl1pPr>
          </a:lstStyle>
          <a:p>
            <a:r>
              <a:rPr kumimoji="1" lang="ja-JP" altLang="en-US" dirty="0"/>
              <a:t>マスター タイトルの書式設定</a:t>
            </a:r>
          </a:p>
        </p:txBody>
      </p:sp>
      <p:sp>
        <p:nvSpPr>
          <p:cNvPr id="5" name="スライド番号プレースホルダー 4"/>
          <p:cNvSpPr>
            <a:spLocks noGrp="1"/>
          </p:cNvSpPr>
          <p:nvPr>
            <p:ph type="sldNum" sz="quarter" idx="12"/>
          </p:nvPr>
        </p:nvSpPr>
        <p:spPr>
          <a:xfrm>
            <a:off x="7067550" y="6483351"/>
            <a:ext cx="2057400" cy="365125"/>
          </a:xfrm>
        </p:spPr>
        <p:txBody>
          <a:bodyPr/>
          <a:lstStyle/>
          <a:p>
            <a:fld id="{66F6F5A3-2017-4170-902B-D1F77411E903}" type="slidenum">
              <a:rPr kumimoji="1" lang="ja-JP" altLang="en-US" smtClean="0"/>
              <a:t>‹#›</a:t>
            </a:fld>
            <a:endParaRPr kumimoji="1" lang="ja-JP" altLang="en-US" dirty="0"/>
          </a:p>
        </p:txBody>
      </p:sp>
      <p:sp>
        <p:nvSpPr>
          <p:cNvPr id="10" name="正方形/長方形 9">
            <a:extLst>
              <a:ext uri="{FF2B5EF4-FFF2-40B4-BE49-F238E27FC236}">
                <a16:creationId xmlns:a16="http://schemas.microsoft.com/office/drawing/2014/main" id="{281C31DE-2852-4E89-BCC7-2F0FCBE8D691}"/>
              </a:ext>
            </a:extLst>
          </p:cNvPr>
          <p:cNvSpPr/>
          <p:nvPr userDrawn="1"/>
        </p:nvSpPr>
        <p:spPr>
          <a:xfrm>
            <a:off x="0" y="0"/>
            <a:ext cx="9144000" cy="12943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4669E64A-B805-477B-8163-3F8E2AD799E1}"/>
              </a:ext>
            </a:extLst>
          </p:cNvPr>
          <p:cNvSpPr/>
          <p:nvPr userDrawn="1"/>
        </p:nvSpPr>
        <p:spPr>
          <a:xfrm>
            <a:off x="0" y="129430"/>
            <a:ext cx="9144000" cy="12943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015F3893-9B9D-4DB7-8F6F-9C43C42A0309}"/>
              </a:ext>
            </a:extLst>
          </p:cNvPr>
          <p:cNvSpPr txBox="1"/>
          <p:nvPr userDrawn="1"/>
        </p:nvSpPr>
        <p:spPr>
          <a:xfrm>
            <a:off x="130342" y="256647"/>
            <a:ext cx="8934575" cy="230128"/>
          </a:xfrm>
          <a:prstGeom prst="rect">
            <a:avLst/>
          </a:prstGeom>
          <a:noFill/>
        </p:spPr>
        <p:txBody>
          <a:bodyPr wrap="square" lIns="0" tIns="0" rIns="0" bIns="0" anchor="t">
            <a:spAutoFit/>
          </a:bodyPr>
          <a:lstStyle/>
          <a:p>
            <a:pPr>
              <a:lnSpc>
                <a:spcPts val="1872"/>
              </a:lnSpc>
              <a:tabLst>
                <a:tab pos="101600" algn="l"/>
              </a:tabLst>
              <a:defRPr/>
            </a:pPr>
            <a:r>
              <a:rPr kumimoji="0" lang="en-US" altLang="ja-JP" sz="1400" kern="0" dirty="0">
                <a:solidFill>
                  <a:srgbClr val="4FCEFF"/>
                </a:solidFill>
                <a:latin typeface="Calibri"/>
                <a:ea typeface="游ゴシック"/>
                <a:cs typeface="Calibri"/>
              </a:rPr>
              <a:t>CLIMATE CHANGE ADAPTATION PLATFORM</a:t>
            </a:r>
            <a:endParaRPr kumimoji="0" lang="ja-JP" dirty="0"/>
          </a:p>
        </p:txBody>
      </p:sp>
      <p:sp>
        <p:nvSpPr>
          <p:cNvPr id="14" name="テキスト プレースホルダー 13"/>
          <p:cNvSpPr>
            <a:spLocks noGrp="1"/>
          </p:cNvSpPr>
          <p:nvPr>
            <p:ph type="body" sz="quarter" idx="13"/>
          </p:nvPr>
        </p:nvSpPr>
        <p:spPr>
          <a:xfrm>
            <a:off x="330200" y="1124480"/>
            <a:ext cx="8445500" cy="2095500"/>
          </a:xfrm>
        </p:spPr>
        <p:txBody>
          <a:bodyPr/>
          <a:lstStyle>
            <a:lvl1pPr marL="0" indent="0">
              <a:buNone/>
              <a:defRPr sz="22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5" name="テキスト プレースホルダー 13"/>
          <p:cNvSpPr>
            <a:spLocks noGrp="1"/>
          </p:cNvSpPr>
          <p:nvPr>
            <p:ph type="body" sz="quarter" idx="14"/>
          </p:nvPr>
        </p:nvSpPr>
        <p:spPr>
          <a:xfrm>
            <a:off x="330200" y="6477000"/>
            <a:ext cx="8356600" cy="330200"/>
          </a:xfrm>
        </p:spPr>
        <p:txBody>
          <a:bodyPr anchor="ctr">
            <a:normAutofit/>
          </a:bodyPr>
          <a:lstStyle>
            <a:lvl1pPr marL="0" indent="0">
              <a:lnSpc>
                <a:spcPct val="100000"/>
              </a:lnSpc>
              <a:spcBef>
                <a:spcPts val="0"/>
              </a:spcBef>
              <a:buFontTx/>
              <a:buNone/>
              <a:defRPr sz="900">
                <a:solidFill>
                  <a:schemeClr val="tx1"/>
                </a:solidFill>
              </a:defRPr>
            </a:lvl1pPr>
          </a:lstStyle>
          <a:p>
            <a:pPr lvl="0"/>
            <a:r>
              <a:rPr kumimoji="1" lang="ja-JP" altLang="en-US" dirty="0"/>
              <a:t>マスター テキストの書式設定</a:t>
            </a:r>
          </a:p>
        </p:txBody>
      </p:sp>
      <p:sp>
        <p:nvSpPr>
          <p:cNvPr id="4" name="テキスト プレースホルダー 3"/>
          <p:cNvSpPr>
            <a:spLocks noGrp="1"/>
          </p:cNvSpPr>
          <p:nvPr>
            <p:ph type="body" sz="quarter" idx="16"/>
          </p:nvPr>
        </p:nvSpPr>
        <p:spPr>
          <a:xfrm>
            <a:off x="4511675" y="257175"/>
            <a:ext cx="4632325" cy="358775"/>
          </a:xfrm>
        </p:spPr>
        <p:txBody>
          <a:bodyPr>
            <a:noAutofit/>
          </a:bodyPr>
          <a:lstStyle>
            <a:lvl1pPr marL="0" indent="0" algn="r">
              <a:buNone/>
              <a:defRPr sz="2000" b="1"/>
            </a:lvl1pPr>
          </a:lstStyle>
          <a:p>
            <a:pPr lvl="0"/>
            <a:r>
              <a:rPr kumimoji="1" lang="ja-JP" altLang="en-US" dirty="0"/>
              <a:t>マスター テキストの書式設定</a:t>
            </a:r>
          </a:p>
        </p:txBody>
      </p:sp>
    </p:spTree>
    <p:extLst>
      <p:ext uri="{BB962C8B-B14F-4D97-AF65-F5344CB8AC3E}">
        <p14:creationId xmlns:p14="http://schemas.microsoft.com/office/powerpoint/2010/main" val="20918190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3_NIES">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112"/>
            <a:ext cx="9144000" cy="1325563"/>
          </a:xfrm>
        </p:spPr>
        <p:txBody>
          <a:bodyPr>
            <a:normAutofit/>
          </a:bodyPr>
          <a:lstStyle>
            <a:lvl1pPr marL="180000">
              <a:defRPr sz="2800" b="1">
                <a:solidFill>
                  <a:srgbClr val="0070C0"/>
                </a:solidFill>
              </a:defRPr>
            </a:lvl1pPr>
          </a:lstStyle>
          <a:p>
            <a:r>
              <a:rPr kumimoji="1" lang="ja-JP" altLang="en-US" dirty="0"/>
              <a:t>マスター タイトルの書式設定</a:t>
            </a:r>
          </a:p>
        </p:txBody>
      </p:sp>
      <p:sp>
        <p:nvSpPr>
          <p:cNvPr id="5" name="スライド番号プレースホルダー 4"/>
          <p:cNvSpPr>
            <a:spLocks noGrp="1"/>
          </p:cNvSpPr>
          <p:nvPr>
            <p:ph type="sldNum" sz="quarter" idx="12"/>
          </p:nvPr>
        </p:nvSpPr>
        <p:spPr>
          <a:xfrm>
            <a:off x="7067550" y="6483351"/>
            <a:ext cx="2057400" cy="365125"/>
          </a:xfrm>
        </p:spPr>
        <p:txBody>
          <a:bodyPr/>
          <a:lstStyle/>
          <a:p>
            <a:fld id="{66F6F5A3-2017-4170-902B-D1F77411E903}" type="slidenum">
              <a:rPr kumimoji="1" lang="ja-JP" altLang="en-US" smtClean="0"/>
              <a:t>‹#›</a:t>
            </a:fld>
            <a:endParaRPr kumimoji="1" lang="ja-JP" altLang="en-US" dirty="0"/>
          </a:p>
        </p:txBody>
      </p:sp>
      <p:sp>
        <p:nvSpPr>
          <p:cNvPr id="10" name="正方形/長方形 9">
            <a:extLst>
              <a:ext uri="{FF2B5EF4-FFF2-40B4-BE49-F238E27FC236}">
                <a16:creationId xmlns:a16="http://schemas.microsoft.com/office/drawing/2014/main" id="{281C31DE-2852-4E89-BCC7-2F0FCBE8D691}"/>
              </a:ext>
            </a:extLst>
          </p:cNvPr>
          <p:cNvSpPr/>
          <p:nvPr userDrawn="1"/>
        </p:nvSpPr>
        <p:spPr>
          <a:xfrm>
            <a:off x="0" y="0"/>
            <a:ext cx="9144000" cy="12943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4669E64A-B805-477B-8163-3F8E2AD799E1}"/>
              </a:ext>
            </a:extLst>
          </p:cNvPr>
          <p:cNvSpPr/>
          <p:nvPr userDrawn="1"/>
        </p:nvSpPr>
        <p:spPr>
          <a:xfrm>
            <a:off x="0" y="129430"/>
            <a:ext cx="9144000" cy="12943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015F3893-9B9D-4DB7-8F6F-9C43C42A0309}"/>
              </a:ext>
            </a:extLst>
          </p:cNvPr>
          <p:cNvSpPr txBox="1"/>
          <p:nvPr userDrawn="1"/>
        </p:nvSpPr>
        <p:spPr>
          <a:xfrm>
            <a:off x="130342" y="256647"/>
            <a:ext cx="8934575" cy="230128"/>
          </a:xfrm>
          <a:prstGeom prst="rect">
            <a:avLst/>
          </a:prstGeom>
          <a:noFill/>
        </p:spPr>
        <p:txBody>
          <a:bodyPr wrap="square" lIns="0" tIns="0" rIns="0" bIns="0" anchor="t">
            <a:spAutoFit/>
          </a:bodyPr>
          <a:lstStyle/>
          <a:p>
            <a:pPr>
              <a:lnSpc>
                <a:spcPts val="1872"/>
              </a:lnSpc>
              <a:tabLst>
                <a:tab pos="101600" algn="l"/>
              </a:tabLst>
              <a:defRPr/>
            </a:pPr>
            <a:r>
              <a:rPr kumimoji="0" lang="en-US" altLang="ja-JP" sz="1400" kern="0" dirty="0">
                <a:solidFill>
                  <a:srgbClr val="4FCEFF"/>
                </a:solidFill>
                <a:latin typeface="Calibri"/>
                <a:ea typeface="游ゴシック"/>
                <a:cs typeface="Calibri"/>
              </a:rPr>
              <a:t>CLIMATE CHANGE ADAPTATION PLATFORM</a:t>
            </a:r>
            <a:endParaRPr kumimoji="0" lang="ja-JP" dirty="0"/>
          </a:p>
        </p:txBody>
      </p:sp>
      <p:sp>
        <p:nvSpPr>
          <p:cNvPr id="14" name="テキスト プレースホルダー 13"/>
          <p:cNvSpPr>
            <a:spLocks noGrp="1"/>
          </p:cNvSpPr>
          <p:nvPr>
            <p:ph type="body" sz="quarter" idx="13"/>
          </p:nvPr>
        </p:nvSpPr>
        <p:spPr>
          <a:xfrm>
            <a:off x="330200" y="1124480"/>
            <a:ext cx="8445500" cy="2095500"/>
          </a:xfrm>
        </p:spPr>
        <p:txBody>
          <a:bodyPr/>
          <a:lstStyle>
            <a:lvl1pPr marL="0" indent="0">
              <a:buNone/>
              <a:defRPr sz="22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5" name="テキスト プレースホルダー 13"/>
          <p:cNvSpPr>
            <a:spLocks noGrp="1"/>
          </p:cNvSpPr>
          <p:nvPr>
            <p:ph type="body" sz="quarter" idx="14"/>
          </p:nvPr>
        </p:nvSpPr>
        <p:spPr>
          <a:xfrm>
            <a:off x="330200" y="6477000"/>
            <a:ext cx="8356600" cy="330200"/>
          </a:xfrm>
        </p:spPr>
        <p:txBody>
          <a:bodyPr anchor="ctr">
            <a:normAutofit/>
          </a:bodyPr>
          <a:lstStyle>
            <a:lvl1pPr marL="0" indent="0">
              <a:lnSpc>
                <a:spcPct val="100000"/>
              </a:lnSpc>
              <a:spcBef>
                <a:spcPts val="0"/>
              </a:spcBef>
              <a:buFontTx/>
              <a:buNone/>
              <a:defRPr sz="900">
                <a:solidFill>
                  <a:schemeClr val="tx1"/>
                </a:solidFill>
              </a:defRPr>
            </a:lvl1pPr>
          </a:lstStyle>
          <a:p>
            <a:pPr lvl="0"/>
            <a:r>
              <a:rPr kumimoji="1" lang="ja-JP" altLang="en-US" dirty="0"/>
              <a:t>マスター テキストの書式設定</a:t>
            </a:r>
          </a:p>
        </p:txBody>
      </p:sp>
      <p:sp>
        <p:nvSpPr>
          <p:cNvPr id="4" name="テキスト プレースホルダー 3"/>
          <p:cNvSpPr>
            <a:spLocks noGrp="1"/>
          </p:cNvSpPr>
          <p:nvPr>
            <p:ph type="body" sz="quarter" idx="16"/>
          </p:nvPr>
        </p:nvSpPr>
        <p:spPr>
          <a:xfrm>
            <a:off x="4511675" y="257175"/>
            <a:ext cx="4632325" cy="358775"/>
          </a:xfrm>
        </p:spPr>
        <p:txBody>
          <a:bodyPr>
            <a:noAutofit/>
          </a:bodyPr>
          <a:lstStyle>
            <a:lvl1pPr marL="0" indent="0" algn="r">
              <a:buNone/>
              <a:defRPr sz="2000" b="1"/>
            </a:lvl1pPr>
          </a:lstStyle>
          <a:p>
            <a:pPr lvl="0"/>
            <a:r>
              <a:rPr kumimoji="1" lang="ja-JP" altLang="en-US" dirty="0"/>
              <a:t>マスター テキストの書式設定</a:t>
            </a:r>
          </a:p>
        </p:txBody>
      </p:sp>
    </p:spTree>
    <p:extLst>
      <p:ext uri="{BB962C8B-B14F-4D97-AF65-F5344CB8AC3E}">
        <p14:creationId xmlns:p14="http://schemas.microsoft.com/office/powerpoint/2010/main" val="3195579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4_NIES">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112"/>
            <a:ext cx="9144000" cy="1325563"/>
          </a:xfrm>
        </p:spPr>
        <p:txBody>
          <a:bodyPr>
            <a:normAutofit/>
          </a:bodyPr>
          <a:lstStyle>
            <a:lvl1pPr marL="180000">
              <a:defRPr sz="2800" b="1">
                <a:solidFill>
                  <a:srgbClr val="0070C0"/>
                </a:solidFill>
              </a:defRPr>
            </a:lvl1pPr>
          </a:lstStyle>
          <a:p>
            <a:r>
              <a:rPr kumimoji="1" lang="ja-JP" altLang="en-US" dirty="0"/>
              <a:t>マスター タイトルの書式設定</a:t>
            </a:r>
          </a:p>
        </p:txBody>
      </p:sp>
      <p:sp>
        <p:nvSpPr>
          <p:cNvPr id="5" name="スライド番号プレースホルダー 4"/>
          <p:cNvSpPr>
            <a:spLocks noGrp="1"/>
          </p:cNvSpPr>
          <p:nvPr>
            <p:ph type="sldNum" sz="quarter" idx="12"/>
          </p:nvPr>
        </p:nvSpPr>
        <p:spPr>
          <a:xfrm>
            <a:off x="7067550" y="6483351"/>
            <a:ext cx="2057400" cy="365125"/>
          </a:xfrm>
        </p:spPr>
        <p:txBody>
          <a:bodyPr/>
          <a:lstStyle/>
          <a:p>
            <a:fld id="{66F6F5A3-2017-4170-902B-D1F77411E903}" type="slidenum">
              <a:rPr kumimoji="1" lang="ja-JP" altLang="en-US" smtClean="0"/>
              <a:t>‹#›</a:t>
            </a:fld>
            <a:endParaRPr kumimoji="1" lang="ja-JP" altLang="en-US" dirty="0"/>
          </a:p>
        </p:txBody>
      </p:sp>
      <p:sp>
        <p:nvSpPr>
          <p:cNvPr id="10" name="正方形/長方形 9">
            <a:extLst>
              <a:ext uri="{FF2B5EF4-FFF2-40B4-BE49-F238E27FC236}">
                <a16:creationId xmlns:a16="http://schemas.microsoft.com/office/drawing/2014/main" id="{281C31DE-2852-4E89-BCC7-2F0FCBE8D691}"/>
              </a:ext>
            </a:extLst>
          </p:cNvPr>
          <p:cNvSpPr/>
          <p:nvPr userDrawn="1"/>
        </p:nvSpPr>
        <p:spPr>
          <a:xfrm>
            <a:off x="0" y="0"/>
            <a:ext cx="9144000" cy="12943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4669E64A-B805-477B-8163-3F8E2AD799E1}"/>
              </a:ext>
            </a:extLst>
          </p:cNvPr>
          <p:cNvSpPr/>
          <p:nvPr userDrawn="1"/>
        </p:nvSpPr>
        <p:spPr>
          <a:xfrm>
            <a:off x="0" y="129430"/>
            <a:ext cx="9144000" cy="12943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015F3893-9B9D-4DB7-8F6F-9C43C42A0309}"/>
              </a:ext>
            </a:extLst>
          </p:cNvPr>
          <p:cNvSpPr txBox="1"/>
          <p:nvPr userDrawn="1"/>
        </p:nvSpPr>
        <p:spPr>
          <a:xfrm>
            <a:off x="130342" y="256647"/>
            <a:ext cx="8934575" cy="230128"/>
          </a:xfrm>
          <a:prstGeom prst="rect">
            <a:avLst/>
          </a:prstGeom>
          <a:noFill/>
        </p:spPr>
        <p:txBody>
          <a:bodyPr wrap="square" lIns="0" tIns="0" rIns="0" bIns="0" anchor="t">
            <a:spAutoFit/>
          </a:bodyPr>
          <a:lstStyle/>
          <a:p>
            <a:pPr>
              <a:lnSpc>
                <a:spcPts val="1872"/>
              </a:lnSpc>
              <a:tabLst>
                <a:tab pos="101600" algn="l"/>
              </a:tabLst>
              <a:defRPr/>
            </a:pPr>
            <a:r>
              <a:rPr kumimoji="0" lang="en-US" altLang="ja-JP" sz="1400" kern="0" dirty="0">
                <a:solidFill>
                  <a:srgbClr val="4FCEFF"/>
                </a:solidFill>
                <a:latin typeface="Calibri"/>
                <a:ea typeface="游ゴシック"/>
                <a:cs typeface="Calibri"/>
              </a:rPr>
              <a:t>CLIMATE CHANGE ADAPTATION PLATFORM</a:t>
            </a:r>
            <a:endParaRPr kumimoji="0" lang="ja-JP" dirty="0"/>
          </a:p>
        </p:txBody>
      </p:sp>
      <p:sp>
        <p:nvSpPr>
          <p:cNvPr id="14" name="テキスト プレースホルダー 13"/>
          <p:cNvSpPr>
            <a:spLocks noGrp="1"/>
          </p:cNvSpPr>
          <p:nvPr>
            <p:ph type="body" sz="quarter" idx="13"/>
          </p:nvPr>
        </p:nvSpPr>
        <p:spPr>
          <a:xfrm>
            <a:off x="330200" y="1124480"/>
            <a:ext cx="8445500" cy="2095500"/>
          </a:xfrm>
        </p:spPr>
        <p:txBody>
          <a:bodyPr/>
          <a:lstStyle>
            <a:lvl1pPr marL="0" indent="0">
              <a:buNone/>
              <a:defRPr sz="22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5" name="テキスト プレースホルダー 13"/>
          <p:cNvSpPr>
            <a:spLocks noGrp="1"/>
          </p:cNvSpPr>
          <p:nvPr>
            <p:ph type="body" sz="quarter" idx="14"/>
          </p:nvPr>
        </p:nvSpPr>
        <p:spPr>
          <a:xfrm>
            <a:off x="330200" y="6477000"/>
            <a:ext cx="8356600" cy="330200"/>
          </a:xfrm>
        </p:spPr>
        <p:txBody>
          <a:bodyPr anchor="ctr">
            <a:normAutofit/>
          </a:bodyPr>
          <a:lstStyle>
            <a:lvl1pPr marL="0" indent="0">
              <a:lnSpc>
                <a:spcPct val="100000"/>
              </a:lnSpc>
              <a:spcBef>
                <a:spcPts val="0"/>
              </a:spcBef>
              <a:buFontTx/>
              <a:buNone/>
              <a:defRPr sz="900">
                <a:solidFill>
                  <a:schemeClr val="tx1"/>
                </a:solidFill>
              </a:defRPr>
            </a:lvl1pPr>
          </a:lstStyle>
          <a:p>
            <a:pPr lvl="0"/>
            <a:r>
              <a:rPr kumimoji="1" lang="ja-JP" altLang="en-US" dirty="0"/>
              <a:t>マスター テキストの書式設定</a:t>
            </a:r>
          </a:p>
        </p:txBody>
      </p:sp>
      <p:sp>
        <p:nvSpPr>
          <p:cNvPr id="4" name="テキスト プレースホルダー 3"/>
          <p:cNvSpPr>
            <a:spLocks noGrp="1"/>
          </p:cNvSpPr>
          <p:nvPr>
            <p:ph type="body" sz="quarter" idx="16"/>
          </p:nvPr>
        </p:nvSpPr>
        <p:spPr>
          <a:xfrm>
            <a:off x="4511675" y="257175"/>
            <a:ext cx="4632325" cy="358775"/>
          </a:xfrm>
        </p:spPr>
        <p:txBody>
          <a:bodyPr>
            <a:noAutofit/>
          </a:bodyPr>
          <a:lstStyle>
            <a:lvl1pPr marL="0" indent="0" algn="r">
              <a:buNone/>
              <a:defRPr sz="2000" b="1"/>
            </a:lvl1pPr>
          </a:lstStyle>
          <a:p>
            <a:pPr lvl="0"/>
            <a:r>
              <a:rPr kumimoji="1" lang="ja-JP" altLang="en-US" dirty="0"/>
              <a:t>マスター テキストの書式設定</a:t>
            </a:r>
          </a:p>
        </p:txBody>
      </p:sp>
    </p:spTree>
    <p:extLst>
      <p:ext uri="{BB962C8B-B14F-4D97-AF65-F5344CB8AC3E}">
        <p14:creationId xmlns:p14="http://schemas.microsoft.com/office/powerpoint/2010/main" val="16197555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5_NIES">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112"/>
            <a:ext cx="9144000" cy="1325563"/>
          </a:xfrm>
        </p:spPr>
        <p:txBody>
          <a:bodyPr>
            <a:normAutofit/>
          </a:bodyPr>
          <a:lstStyle>
            <a:lvl1pPr marL="180000">
              <a:defRPr sz="2800" b="1">
                <a:solidFill>
                  <a:srgbClr val="0070C0"/>
                </a:solidFill>
              </a:defRPr>
            </a:lvl1pPr>
          </a:lstStyle>
          <a:p>
            <a:r>
              <a:rPr kumimoji="1" lang="ja-JP" altLang="en-US" dirty="0"/>
              <a:t>マスター タイトルの書式設定</a:t>
            </a:r>
          </a:p>
        </p:txBody>
      </p:sp>
      <p:sp>
        <p:nvSpPr>
          <p:cNvPr id="5" name="スライド番号プレースホルダー 4"/>
          <p:cNvSpPr>
            <a:spLocks noGrp="1"/>
          </p:cNvSpPr>
          <p:nvPr>
            <p:ph type="sldNum" sz="quarter" idx="12"/>
          </p:nvPr>
        </p:nvSpPr>
        <p:spPr>
          <a:xfrm>
            <a:off x="7067550" y="6483351"/>
            <a:ext cx="2057400" cy="365125"/>
          </a:xfrm>
        </p:spPr>
        <p:txBody>
          <a:bodyPr/>
          <a:lstStyle/>
          <a:p>
            <a:fld id="{66F6F5A3-2017-4170-902B-D1F77411E903}" type="slidenum">
              <a:rPr kumimoji="1" lang="ja-JP" altLang="en-US" smtClean="0"/>
              <a:t>‹#›</a:t>
            </a:fld>
            <a:endParaRPr kumimoji="1" lang="ja-JP" altLang="en-US" dirty="0"/>
          </a:p>
        </p:txBody>
      </p:sp>
      <p:sp>
        <p:nvSpPr>
          <p:cNvPr id="10" name="正方形/長方形 9">
            <a:extLst>
              <a:ext uri="{FF2B5EF4-FFF2-40B4-BE49-F238E27FC236}">
                <a16:creationId xmlns:a16="http://schemas.microsoft.com/office/drawing/2014/main" id="{281C31DE-2852-4E89-BCC7-2F0FCBE8D691}"/>
              </a:ext>
            </a:extLst>
          </p:cNvPr>
          <p:cNvSpPr/>
          <p:nvPr userDrawn="1"/>
        </p:nvSpPr>
        <p:spPr>
          <a:xfrm>
            <a:off x="0" y="0"/>
            <a:ext cx="9144000" cy="12943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4669E64A-B805-477B-8163-3F8E2AD799E1}"/>
              </a:ext>
            </a:extLst>
          </p:cNvPr>
          <p:cNvSpPr/>
          <p:nvPr userDrawn="1"/>
        </p:nvSpPr>
        <p:spPr>
          <a:xfrm>
            <a:off x="0" y="129430"/>
            <a:ext cx="9144000" cy="12943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015F3893-9B9D-4DB7-8F6F-9C43C42A0309}"/>
              </a:ext>
            </a:extLst>
          </p:cNvPr>
          <p:cNvSpPr txBox="1"/>
          <p:nvPr userDrawn="1"/>
        </p:nvSpPr>
        <p:spPr>
          <a:xfrm>
            <a:off x="130342" y="256647"/>
            <a:ext cx="8934575" cy="230128"/>
          </a:xfrm>
          <a:prstGeom prst="rect">
            <a:avLst/>
          </a:prstGeom>
          <a:noFill/>
        </p:spPr>
        <p:txBody>
          <a:bodyPr wrap="square" lIns="0" tIns="0" rIns="0" bIns="0" anchor="t">
            <a:spAutoFit/>
          </a:bodyPr>
          <a:lstStyle/>
          <a:p>
            <a:pPr>
              <a:lnSpc>
                <a:spcPts val="1872"/>
              </a:lnSpc>
              <a:tabLst>
                <a:tab pos="101600" algn="l"/>
              </a:tabLst>
              <a:defRPr/>
            </a:pPr>
            <a:r>
              <a:rPr kumimoji="0" lang="en-US" altLang="ja-JP" sz="1400" kern="0" dirty="0">
                <a:solidFill>
                  <a:srgbClr val="4FCEFF"/>
                </a:solidFill>
                <a:latin typeface="Calibri"/>
                <a:ea typeface="游ゴシック"/>
                <a:cs typeface="Calibri"/>
              </a:rPr>
              <a:t>CLIMATE CHANGE ADAPTATION PLATFORM</a:t>
            </a:r>
            <a:endParaRPr kumimoji="0" lang="ja-JP" dirty="0"/>
          </a:p>
        </p:txBody>
      </p:sp>
      <p:sp>
        <p:nvSpPr>
          <p:cNvPr id="14" name="テキスト プレースホルダー 13"/>
          <p:cNvSpPr>
            <a:spLocks noGrp="1"/>
          </p:cNvSpPr>
          <p:nvPr>
            <p:ph type="body" sz="quarter" idx="13"/>
          </p:nvPr>
        </p:nvSpPr>
        <p:spPr>
          <a:xfrm>
            <a:off x="330200" y="1124480"/>
            <a:ext cx="8445500" cy="2095500"/>
          </a:xfrm>
        </p:spPr>
        <p:txBody>
          <a:bodyPr/>
          <a:lstStyle>
            <a:lvl1pPr marL="0" indent="0">
              <a:buNone/>
              <a:defRPr sz="22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5" name="テキスト プレースホルダー 13"/>
          <p:cNvSpPr>
            <a:spLocks noGrp="1"/>
          </p:cNvSpPr>
          <p:nvPr>
            <p:ph type="body" sz="quarter" idx="14"/>
          </p:nvPr>
        </p:nvSpPr>
        <p:spPr>
          <a:xfrm>
            <a:off x="330200" y="6477000"/>
            <a:ext cx="8356600" cy="330200"/>
          </a:xfrm>
        </p:spPr>
        <p:txBody>
          <a:bodyPr anchor="ctr">
            <a:normAutofit/>
          </a:bodyPr>
          <a:lstStyle>
            <a:lvl1pPr marL="0" indent="0">
              <a:lnSpc>
                <a:spcPct val="100000"/>
              </a:lnSpc>
              <a:spcBef>
                <a:spcPts val="0"/>
              </a:spcBef>
              <a:buFontTx/>
              <a:buNone/>
              <a:defRPr sz="900">
                <a:solidFill>
                  <a:schemeClr val="tx1"/>
                </a:solidFill>
              </a:defRPr>
            </a:lvl1pPr>
          </a:lstStyle>
          <a:p>
            <a:pPr lvl="0"/>
            <a:r>
              <a:rPr kumimoji="1" lang="ja-JP" altLang="en-US" dirty="0"/>
              <a:t>マスター テキストの書式設定</a:t>
            </a:r>
          </a:p>
        </p:txBody>
      </p:sp>
      <p:sp>
        <p:nvSpPr>
          <p:cNvPr id="4" name="テキスト プレースホルダー 3"/>
          <p:cNvSpPr>
            <a:spLocks noGrp="1"/>
          </p:cNvSpPr>
          <p:nvPr>
            <p:ph type="body" sz="quarter" idx="16"/>
          </p:nvPr>
        </p:nvSpPr>
        <p:spPr>
          <a:xfrm>
            <a:off x="4511675" y="257175"/>
            <a:ext cx="4632325" cy="358775"/>
          </a:xfrm>
        </p:spPr>
        <p:txBody>
          <a:bodyPr>
            <a:noAutofit/>
          </a:bodyPr>
          <a:lstStyle>
            <a:lvl1pPr marL="0" indent="0" algn="r">
              <a:buNone/>
              <a:defRPr sz="2000" b="1"/>
            </a:lvl1pPr>
          </a:lstStyle>
          <a:p>
            <a:pPr lvl="0"/>
            <a:r>
              <a:rPr kumimoji="1" lang="ja-JP" altLang="en-US" dirty="0"/>
              <a:t>マスター テキストの書式設定</a:t>
            </a:r>
          </a:p>
        </p:txBody>
      </p:sp>
    </p:spTree>
    <p:extLst>
      <p:ext uri="{BB962C8B-B14F-4D97-AF65-F5344CB8AC3E}">
        <p14:creationId xmlns:p14="http://schemas.microsoft.com/office/powerpoint/2010/main" val="30313844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6_NIES">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112"/>
            <a:ext cx="9144000" cy="1325563"/>
          </a:xfrm>
        </p:spPr>
        <p:txBody>
          <a:bodyPr>
            <a:normAutofit/>
          </a:bodyPr>
          <a:lstStyle>
            <a:lvl1pPr marL="180000">
              <a:defRPr sz="2800" b="1">
                <a:solidFill>
                  <a:srgbClr val="0070C0"/>
                </a:solidFill>
              </a:defRPr>
            </a:lvl1pPr>
          </a:lstStyle>
          <a:p>
            <a:r>
              <a:rPr kumimoji="1" lang="ja-JP" altLang="en-US" dirty="0"/>
              <a:t>マスター タイトルの書式設定</a:t>
            </a:r>
          </a:p>
        </p:txBody>
      </p:sp>
      <p:sp>
        <p:nvSpPr>
          <p:cNvPr id="5" name="スライド番号プレースホルダー 4"/>
          <p:cNvSpPr>
            <a:spLocks noGrp="1"/>
          </p:cNvSpPr>
          <p:nvPr>
            <p:ph type="sldNum" sz="quarter" idx="12"/>
          </p:nvPr>
        </p:nvSpPr>
        <p:spPr>
          <a:xfrm>
            <a:off x="7067550" y="6483351"/>
            <a:ext cx="2057400" cy="365125"/>
          </a:xfrm>
        </p:spPr>
        <p:txBody>
          <a:bodyPr/>
          <a:lstStyle/>
          <a:p>
            <a:fld id="{66F6F5A3-2017-4170-902B-D1F77411E903}" type="slidenum">
              <a:rPr kumimoji="1" lang="ja-JP" altLang="en-US" smtClean="0"/>
              <a:t>‹#›</a:t>
            </a:fld>
            <a:endParaRPr kumimoji="1" lang="ja-JP" altLang="en-US" dirty="0"/>
          </a:p>
        </p:txBody>
      </p:sp>
      <p:sp>
        <p:nvSpPr>
          <p:cNvPr id="10" name="正方形/長方形 9">
            <a:extLst>
              <a:ext uri="{FF2B5EF4-FFF2-40B4-BE49-F238E27FC236}">
                <a16:creationId xmlns:a16="http://schemas.microsoft.com/office/drawing/2014/main" id="{281C31DE-2852-4E89-BCC7-2F0FCBE8D691}"/>
              </a:ext>
            </a:extLst>
          </p:cNvPr>
          <p:cNvSpPr/>
          <p:nvPr userDrawn="1"/>
        </p:nvSpPr>
        <p:spPr>
          <a:xfrm>
            <a:off x="0" y="0"/>
            <a:ext cx="9144000" cy="12943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4669E64A-B805-477B-8163-3F8E2AD799E1}"/>
              </a:ext>
            </a:extLst>
          </p:cNvPr>
          <p:cNvSpPr/>
          <p:nvPr userDrawn="1"/>
        </p:nvSpPr>
        <p:spPr>
          <a:xfrm>
            <a:off x="0" y="129430"/>
            <a:ext cx="9144000" cy="12943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015F3893-9B9D-4DB7-8F6F-9C43C42A0309}"/>
              </a:ext>
            </a:extLst>
          </p:cNvPr>
          <p:cNvSpPr txBox="1"/>
          <p:nvPr userDrawn="1"/>
        </p:nvSpPr>
        <p:spPr>
          <a:xfrm>
            <a:off x="130342" y="256647"/>
            <a:ext cx="8934575" cy="230128"/>
          </a:xfrm>
          <a:prstGeom prst="rect">
            <a:avLst/>
          </a:prstGeom>
          <a:noFill/>
        </p:spPr>
        <p:txBody>
          <a:bodyPr wrap="square" lIns="0" tIns="0" rIns="0" bIns="0" anchor="t">
            <a:spAutoFit/>
          </a:bodyPr>
          <a:lstStyle/>
          <a:p>
            <a:pPr>
              <a:lnSpc>
                <a:spcPts val="1872"/>
              </a:lnSpc>
              <a:tabLst>
                <a:tab pos="101600" algn="l"/>
              </a:tabLst>
              <a:defRPr/>
            </a:pPr>
            <a:r>
              <a:rPr kumimoji="0" lang="en-US" altLang="ja-JP" sz="1400" kern="0" dirty="0">
                <a:solidFill>
                  <a:srgbClr val="4FCEFF"/>
                </a:solidFill>
                <a:latin typeface="Calibri"/>
                <a:ea typeface="游ゴシック"/>
                <a:cs typeface="Calibri"/>
              </a:rPr>
              <a:t>CLIMATE CHANGE ADAPTATION PLATFORM</a:t>
            </a:r>
            <a:endParaRPr kumimoji="0" lang="ja-JP" dirty="0"/>
          </a:p>
        </p:txBody>
      </p:sp>
      <p:sp>
        <p:nvSpPr>
          <p:cNvPr id="14" name="テキスト プレースホルダー 13"/>
          <p:cNvSpPr>
            <a:spLocks noGrp="1"/>
          </p:cNvSpPr>
          <p:nvPr>
            <p:ph type="body" sz="quarter" idx="13"/>
          </p:nvPr>
        </p:nvSpPr>
        <p:spPr>
          <a:xfrm>
            <a:off x="330200" y="1124480"/>
            <a:ext cx="8445500" cy="2095500"/>
          </a:xfrm>
        </p:spPr>
        <p:txBody>
          <a:bodyPr/>
          <a:lstStyle>
            <a:lvl1pPr marL="0" indent="0">
              <a:buNone/>
              <a:defRPr sz="22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5" name="テキスト プレースホルダー 13"/>
          <p:cNvSpPr>
            <a:spLocks noGrp="1"/>
          </p:cNvSpPr>
          <p:nvPr>
            <p:ph type="body" sz="quarter" idx="14"/>
          </p:nvPr>
        </p:nvSpPr>
        <p:spPr>
          <a:xfrm>
            <a:off x="330200" y="6477000"/>
            <a:ext cx="8356600" cy="330200"/>
          </a:xfrm>
        </p:spPr>
        <p:txBody>
          <a:bodyPr anchor="ctr">
            <a:normAutofit/>
          </a:bodyPr>
          <a:lstStyle>
            <a:lvl1pPr marL="0" indent="0">
              <a:lnSpc>
                <a:spcPct val="100000"/>
              </a:lnSpc>
              <a:spcBef>
                <a:spcPts val="0"/>
              </a:spcBef>
              <a:buFontTx/>
              <a:buNone/>
              <a:defRPr sz="900">
                <a:solidFill>
                  <a:schemeClr val="tx1"/>
                </a:solidFill>
              </a:defRPr>
            </a:lvl1pPr>
          </a:lstStyle>
          <a:p>
            <a:pPr lvl="0"/>
            <a:r>
              <a:rPr kumimoji="1" lang="ja-JP" altLang="en-US" dirty="0"/>
              <a:t>マスター テキストの書式設定</a:t>
            </a:r>
          </a:p>
        </p:txBody>
      </p:sp>
      <p:sp>
        <p:nvSpPr>
          <p:cNvPr id="4" name="テキスト プレースホルダー 3"/>
          <p:cNvSpPr>
            <a:spLocks noGrp="1"/>
          </p:cNvSpPr>
          <p:nvPr>
            <p:ph type="body" sz="quarter" idx="16"/>
          </p:nvPr>
        </p:nvSpPr>
        <p:spPr>
          <a:xfrm>
            <a:off x="4511675" y="257175"/>
            <a:ext cx="4632325" cy="358775"/>
          </a:xfrm>
        </p:spPr>
        <p:txBody>
          <a:bodyPr>
            <a:noAutofit/>
          </a:bodyPr>
          <a:lstStyle>
            <a:lvl1pPr marL="0" indent="0" algn="r">
              <a:buNone/>
              <a:defRPr sz="2000" b="1"/>
            </a:lvl1pPr>
          </a:lstStyle>
          <a:p>
            <a:pPr lvl="0"/>
            <a:r>
              <a:rPr kumimoji="1" lang="ja-JP" altLang="en-US" dirty="0"/>
              <a:t>マスター テキストの書式設定</a:t>
            </a:r>
          </a:p>
        </p:txBody>
      </p:sp>
    </p:spTree>
    <p:extLst>
      <p:ext uri="{BB962C8B-B14F-4D97-AF65-F5344CB8AC3E}">
        <p14:creationId xmlns:p14="http://schemas.microsoft.com/office/powerpoint/2010/main" val="23699420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7_NIES">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112"/>
            <a:ext cx="9144000" cy="1325563"/>
          </a:xfrm>
        </p:spPr>
        <p:txBody>
          <a:bodyPr>
            <a:normAutofit/>
          </a:bodyPr>
          <a:lstStyle>
            <a:lvl1pPr marL="180000">
              <a:defRPr sz="2800" b="1">
                <a:solidFill>
                  <a:srgbClr val="0070C0"/>
                </a:solidFill>
              </a:defRPr>
            </a:lvl1pPr>
          </a:lstStyle>
          <a:p>
            <a:r>
              <a:rPr kumimoji="1" lang="ja-JP" altLang="en-US" dirty="0"/>
              <a:t>マスター タイトルの書式設定</a:t>
            </a:r>
          </a:p>
        </p:txBody>
      </p:sp>
      <p:sp>
        <p:nvSpPr>
          <p:cNvPr id="5" name="スライド番号プレースホルダー 4"/>
          <p:cNvSpPr>
            <a:spLocks noGrp="1"/>
          </p:cNvSpPr>
          <p:nvPr>
            <p:ph type="sldNum" sz="quarter" idx="12"/>
          </p:nvPr>
        </p:nvSpPr>
        <p:spPr>
          <a:xfrm>
            <a:off x="7067550" y="6483351"/>
            <a:ext cx="2057400" cy="365125"/>
          </a:xfrm>
        </p:spPr>
        <p:txBody>
          <a:bodyPr/>
          <a:lstStyle/>
          <a:p>
            <a:fld id="{66F6F5A3-2017-4170-902B-D1F77411E903}" type="slidenum">
              <a:rPr kumimoji="1" lang="ja-JP" altLang="en-US" smtClean="0"/>
              <a:t>‹#›</a:t>
            </a:fld>
            <a:endParaRPr kumimoji="1" lang="ja-JP" altLang="en-US" dirty="0"/>
          </a:p>
        </p:txBody>
      </p:sp>
      <p:sp>
        <p:nvSpPr>
          <p:cNvPr id="10" name="正方形/長方形 9">
            <a:extLst>
              <a:ext uri="{FF2B5EF4-FFF2-40B4-BE49-F238E27FC236}">
                <a16:creationId xmlns:a16="http://schemas.microsoft.com/office/drawing/2014/main" id="{281C31DE-2852-4E89-BCC7-2F0FCBE8D691}"/>
              </a:ext>
            </a:extLst>
          </p:cNvPr>
          <p:cNvSpPr/>
          <p:nvPr userDrawn="1"/>
        </p:nvSpPr>
        <p:spPr>
          <a:xfrm>
            <a:off x="0" y="0"/>
            <a:ext cx="9144000" cy="12943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4669E64A-B805-477B-8163-3F8E2AD799E1}"/>
              </a:ext>
            </a:extLst>
          </p:cNvPr>
          <p:cNvSpPr/>
          <p:nvPr userDrawn="1"/>
        </p:nvSpPr>
        <p:spPr>
          <a:xfrm>
            <a:off x="0" y="129430"/>
            <a:ext cx="9144000" cy="12943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015F3893-9B9D-4DB7-8F6F-9C43C42A0309}"/>
              </a:ext>
            </a:extLst>
          </p:cNvPr>
          <p:cNvSpPr txBox="1"/>
          <p:nvPr userDrawn="1"/>
        </p:nvSpPr>
        <p:spPr>
          <a:xfrm>
            <a:off x="130342" y="256647"/>
            <a:ext cx="8934575" cy="230128"/>
          </a:xfrm>
          <a:prstGeom prst="rect">
            <a:avLst/>
          </a:prstGeom>
          <a:noFill/>
        </p:spPr>
        <p:txBody>
          <a:bodyPr wrap="square" lIns="0" tIns="0" rIns="0" bIns="0" anchor="t">
            <a:spAutoFit/>
          </a:bodyPr>
          <a:lstStyle/>
          <a:p>
            <a:pPr>
              <a:lnSpc>
                <a:spcPts val="1872"/>
              </a:lnSpc>
              <a:tabLst>
                <a:tab pos="101600" algn="l"/>
              </a:tabLst>
              <a:defRPr/>
            </a:pPr>
            <a:r>
              <a:rPr kumimoji="0" lang="en-US" altLang="ja-JP" sz="1400" kern="0" dirty="0">
                <a:solidFill>
                  <a:srgbClr val="4FCEFF"/>
                </a:solidFill>
                <a:latin typeface="Calibri"/>
                <a:ea typeface="游ゴシック"/>
                <a:cs typeface="Calibri"/>
              </a:rPr>
              <a:t>CLIMATE CHANGE ADAPTATION PLATFORM</a:t>
            </a:r>
            <a:endParaRPr kumimoji="0" lang="ja-JP" dirty="0"/>
          </a:p>
        </p:txBody>
      </p:sp>
      <p:sp>
        <p:nvSpPr>
          <p:cNvPr id="14" name="テキスト プレースホルダー 13"/>
          <p:cNvSpPr>
            <a:spLocks noGrp="1"/>
          </p:cNvSpPr>
          <p:nvPr>
            <p:ph type="body" sz="quarter" idx="13"/>
          </p:nvPr>
        </p:nvSpPr>
        <p:spPr>
          <a:xfrm>
            <a:off x="330200" y="1124480"/>
            <a:ext cx="8445500" cy="2095500"/>
          </a:xfrm>
        </p:spPr>
        <p:txBody>
          <a:bodyPr/>
          <a:lstStyle>
            <a:lvl1pPr marL="0" indent="0">
              <a:buNone/>
              <a:defRPr sz="22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5" name="テキスト プレースホルダー 13"/>
          <p:cNvSpPr>
            <a:spLocks noGrp="1"/>
          </p:cNvSpPr>
          <p:nvPr>
            <p:ph type="body" sz="quarter" idx="14"/>
          </p:nvPr>
        </p:nvSpPr>
        <p:spPr>
          <a:xfrm>
            <a:off x="330200" y="6477000"/>
            <a:ext cx="8356600" cy="330200"/>
          </a:xfrm>
        </p:spPr>
        <p:txBody>
          <a:bodyPr anchor="ctr">
            <a:normAutofit/>
          </a:bodyPr>
          <a:lstStyle>
            <a:lvl1pPr marL="0" indent="0">
              <a:lnSpc>
                <a:spcPct val="100000"/>
              </a:lnSpc>
              <a:spcBef>
                <a:spcPts val="0"/>
              </a:spcBef>
              <a:buFontTx/>
              <a:buNone/>
              <a:defRPr sz="900">
                <a:solidFill>
                  <a:schemeClr val="tx1"/>
                </a:solidFill>
              </a:defRPr>
            </a:lvl1pPr>
          </a:lstStyle>
          <a:p>
            <a:pPr lvl="0"/>
            <a:r>
              <a:rPr kumimoji="1" lang="ja-JP" altLang="en-US" dirty="0"/>
              <a:t>マスター テキストの書式設定</a:t>
            </a:r>
          </a:p>
        </p:txBody>
      </p:sp>
      <p:sp>
        <p:nvSpPr>
          <p:cNvPr id="4" name="テキスト プレースホルダー 3"/>
          <p:cNvSpPr>
            <a:spLocks noGrp="1"/>
          </p:cNvSpPr>
          <p:nvPr>
            <p:ph type="body" sz="quarter" idx="16"/>
          </p:nvPr>
        </p:nvSpPr>
        <p:spPr>
          <a:xfrm>
            <a:off x="4511675" y="257175"/>
            <a:ext cx="4632325" cy="358775"/>
          </a:xfrm>
        </p:spPr>
        <p:txBody>
          <a:bodyPr>
            <a:noAutofit/>
          </a:bodyPr>
          <a:lstStyle>
            <a:lvl1pPr marL="0" indent="0" algn="r">
              <a:buNone/>
              <a:defRPr sz="2000" b="1"/>
            </a:lvl1pPr>
          </a:lstStyle>
          <a:p>
            <a:pPr lvl="0"/>
            <a:r>
              <a:rPr kumimoji="1" lang="ja-JP" altLang="en-US" dirty="0"/>
              <a:t>マスター テキストの書式設定</a:t>
            </a:r>
          </a:p>
        </p:txBody>
      </p:sp>
    </p:spTree>
    <p:extLst>
      <p:ext uri="{BB962C8B-B14F-4D97-AF65-F5344CB8AC3E}">
        <p14:creationId xmlns:p14="http://schemas.microsoft.com/office/powerpoint/2010/main" val="12124096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8_NIES">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112"/>
            <a:ext cx="9144000" cy="1325563"/>
          </a:xfrm>
        </p:spPr>
        <p:txBody>
          <a:bodyPr>
            <a:normAutofit/>
          </a:bodyPr>
          <a:lstStyle>
            <a:lvl1pPr marL="180000">
              <a:defRPr sz="2800" b="1">
                <a:solidFill>
                  <a:srgbClr val="0070C0"/>
                </a:solidFill>
              </a:defRPr>
            </a:lvl1pPr>
          </a:lstStyle>
          <a:p>
            <a:r>
              <a:rPr kumimoji="1" lang="ja-JP" altLang="en-US" dirty="0"/>
              <a:t>マスター タイトルの書式設定</a:t>
            </a:r>
          </a:p>
        </p:txBody>
      </p:sp>
      <p:sp>
        <p:nvSpPr>
          <p:cNvPr id="5" name="スライド番号プレースホルダー 4"/>
          <p:cNvSpPr>
            <a:spLocks noGrp="1"/>
          </p:cNvSpPr>
          <p:nvPr>
            <p:ph type="sldNum" sz="quarter" idx="12"/>
          </p:nvPr>
        </p:nvSpPr>
        <p:spPr>
          <a:xfrm>
            <a:off x="7067550" y="6483351"/>
            <a:ext cx="2057400" cy="365125"/>
          </a:xfrm>
        </p:spPr>
        <p:txBody>
          <a:bodyPr/>
          <a:lstStyle/>
          <a:p>
            <a:fld id="{66F6F5A3-2017-4170-902B-D1F77411E903}" type="slidenum">
              <a:rPr kumimoji="1" lang="ja-JP" altLang="en-US" smtClean="0"/>
              <a:t>‹#›</a:t>
            </a:fld>
            <a:endParaRPr kumimoji="1" lang="ja-JP" altLang="en-US" dirty="0"/>
          </a:p>
        </p:txBody>
      </p:sp>
      <p:sp>
        <p:nvSpPr>
          <p:cNvPr id="10" name="正方形/長方形 9">
            <a:extLst>
              <a:ext uri="{FF2B5EF4-FFF2-40B4-BE49-F238E27FC236}">
                <a16:creationId xmlns:a16="http://schemas.microsoft.com/office/drawing/2014/main" id="{281C31DE-2852-4E89-BCC7-2F0FCBE8D691}"/>
              </a:ext>
            </a:extLst>
          </p:cNvPr>
          <p:cNvSpPr/>
          <p:nvPr userDrawn="1"/>
        </p:nvSpPr>
        <p:spPr>
          <a:xfrm>
            <a:off x="0" y="0"/>
            <a:ext cx="9144000" cy="12943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4669E64A-B805-477B-8163-3F8E2AD799E1}"/>
              </a:ext>
            </a:extLst>
          </p:cNvPr>
          <p:cNvSpPr/>
          <p:nvPr userDrawn="1"/>
        </p:nvSpPr>
        <p:spPr>
          <a:xfrm>
            <a:off x="0" y="129430"/>
            <a:ext cx="9144000" cy="12943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015F3893-9B9D-4DB7-8F6F-9C43C42A0309}"/>
              </a:ext>
            </a:extLst>
          </p:cNvPr>
          <p:cNvSpPr txBox="1"/>
          <p:nvPr userDrawn="1"/>
        </p:nvSpPr>
        <p:spPr>
          <a:xfrm>
            <a:off x="130342" y="256647"/>
            <a:ext cx="8934575" cy="230128"/>
          </a:xfrm>
          <a:prstGeom prst="rect">
            <a:avLst/>
          </a:prstGeom>
          <a:noFill/>
        </p:spPr>
        <p:txBody>
          <a:bodyPr wrap="square" lIns="0" tIns="0" rIns="0" bIns="0" anchor="t">
            <a:spAutoFit/>
          </a:bodyPr>
          <a:lstStyle/>
          <a:p>
            <a:pPr>
              <a:lnSpc>
                <a:spcPts val="1872"/>
              </a:lnSpc>
              <a:tabLst>
                <a:tab pos="101600" algn="l"/>
              </a:tabLst>
              <a:defRPr/>
            </a:pPr>
            <a:r>
              <a:rPr kumimoji="0" lang="en-US" altLang="ja-JP" sz="1400" kern="0" dirty="0">
                <a:solidFill>
                  <a:srgbClr val="4FCEFF"/>
                </a:solidFill>
                <a:latin typeface="Calibri"/>
                <a:ea typeface="游ゴシック"/>
                <a:cs typeface="Calibri"/>
              </a:rPr>
              <a:t>CLIMATE CHANGE ADAPTATION PLATFORM</a:t>
            </a:r>
            <a:endParaRPr kumimoji="0" lang="ja-JP" dirty="0"/>
          </a:p>
        </p:txBody>
      </p:sp>
      <p:sp>
        <p:nvSpPr>
          <p:cNvPr id="14" name="テキスト プレースホルダー 13"/>
          <p:cNvSpPr>
            <a:spLocks noGrp="1"/>
          </p:cNvSpPr>
          <p:nvPr>
            <p:ph type="body" sz="quarter" idx="13"/>
          </p:nvPr>
        </p:nvSpPr>
        <p:spPr>
          <a:xfrm>
            <a:off x="330200" y="1124480"/>
            <a:ext cx="8445500" cy="2095500"/>
          </a:xfrm>
        </p:spPr>
        <p:txBody>
          <a:bodyPr/>
          <a:lstStyle>
            <a:lvl1pPr marL="0" indent="0">
              <a:buNone/>
              <a:defRPr sz="22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5" name="テキスト プレースホルダー 13"/>
          <p:cNvSpPr>
            <a:spLocks noGrp="1"/>
          </p:cNvSpPr>
          <p:nvPr>
            <p:ph type="body" sz="quarter" idx="14"/>
          </p:nvPr>
        </p:nvSpPr>
        <p:spPr>
          <a:xfrm>
            <a:off x="330200" y="6477000"/>
            <a:ext cx="8356600" cy="330200"/>
          </a:xfrm>
        </p:spPr>
        <p:txBody>
          <a:bodyPr anchor="ctr">
            <a:normAutofit/>
          </a:bodyPr>
          <a:lstStyle>
            <a:lvl1pPr marL="0" indent="0">
              <a:lnSpc>
                <a:spcPct val="100000"/>
              </a:lnSpc>
              <a:spcBef>
                <a:spcPts val="0"/>
              </a:spcBef>
              <a:buFontTx/>
              <a:buNone/>
              <a:defRPr sz="900">
                <a:solidFill>
                  <a:schemeClr val="tx1"/>
                </a:solidFill>
              </a:defRPr>
            </a:lvl1pPr>
          </a:lstStyle>
          <a:p>
            <a:pPr lvl="0"/>
            <a:r>
              <a:rPr kumimoji="1" lang="ja-JP" altLang="en-US" dirty="0"/>
              <a:t>マスター テキストの書式設定</a:t>
            </a:r>
          </a:p>
        </p:txBody>
      </p:sp>
      <p:sp>
        <p:nvSpPr>
          <p:cNvPr id="4" name="テキスト プレースホルダー 3"/>
          <p:cNvSpPr>
            <a:spLocks noGrp="1"/>
          </p:cNvSpPr>
          <p:nvPr>
            <p:ph type="body" sz="quarter" idx="16"/>
          </p:nvPr>
        </p:nvSpPr>
        <p:spPr>
          <a:xfrm>
            <a:off x="4511675" y="257175"/>
            <a:ext cx="4632325" cy="358775"/>
          </a:xfrm>
        </p:spPr>
        <p:txBody>
          <a:bodyPr>
            <a:noAutofit/>
          </a:bodyPr>
          <a:lstStyle>
            <a:lvl1pPr marL="0" indent="0" algn="r">
              <a:buNone/>
              <a:defRPr sz="2000" b="1"/>
            </a:lvl1pPr>
          </a:lstStyle>
          <a:p>
            <a:pPr lvl="0"/>
            <a:r>
              <a:rPr kumimoji="1" lang="ja-JP" altLang="en-US" dirty="0"/>
              <a:t>マスター テキストの書式設定</a:t>
            </a:r>
          </a:p>
        </p:txBody>
      </p:sp>
    </p:spTree>
    <p:extLst>
      <p:ext uri="{BB962C8B-B14F-4D97-AF65-F5344CB8AC3E}">
        <p14:creationId xmlns:p14="http://schemas.microsoft.com/office/powerpoint/2010/main" val="1929001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lvl1pPr>
              <a:defRPr sz="3000"/>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p:txBody>
          <a:bodyPr/>
          <a:lstStyle>
            <a:lvl3pPr>
              <a:defRPr sz="1800"/>
            </a:lvl3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67376" y="3177"/>
            <a:ext cx="2057400" cy="365125"/>
          </a:xfrm>
        </p:spPr>
        <p:txBody>
          <a:bodyPr/>
          <a:lstStyle/>
          <a:p>
            <a:fld id="{D2A2363D-6903-48C7-8CE9-F21B040C8289}" type="slidenum">
              <a:rPr kumimoji="1" lang="ja-JP" altLang="en-US" smtClean="0"/>
              <a:pPr/>
              <a:t>‹#›</a:t>
            </a:fld>
            <a:endParaRPr kumimoji="1" lang="ja-JP" altLang="en-US" dirty="0"/>
          </a:p>
        </p:txBody>
      </p:sp>
    </p:spTree>
    <p:extLst>
      <p:ext uri="{BB962C8B-B14F-4D97-AF65-F5344CB8AC3E}">
        <p14:creationId xmlns:p14="http://schemas.microsoft.com/office/powerpoint/2010/main" val="263244410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9_NIES">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112"/>
            <a:ext cx="9144000" cy="1325563"/>
          </a:xfrm>
        </p:spPr>
        <p:txBody>
          <a:bodyPr>
            <a:normAutofit/>
          </a:bodyPr>
          <a:lstStyle>
            <a:lvl1pPr marL="180000">
              <a:defRPr sz="2800" b="1">
                <a:solidFill>
                  <a:srgbClr val="0070C0"/>
                </a:solidFill>
              </a:defRPr>
            </a:lvl1pPr>
          </a:lstStyle>
          <a:p>
            <a:r>
              <a:rPr kumimoji="1" lang="ja-JP" altLang="en-US" dirty="0"/>
              <a:t>マスター タイトルの書式設定</a:t>
            </a:r>
          </a:p>
        </p:txBody>
      </p:sp>
      <p:sp>
        <p:nvSpPr>
          <p:cNvPr id="5" name="スライド番号プレースホルダー 4"/>
          <p:cNvSpPr>
            <a:spLocks noGrp="1"/>
          </p:cNvSpPr>
          <p:nvPr>
            <p:ph type="sldNum" sz="quarter" idx="12"/>
          </p:nvPr>
        </p:nvSpPr>
        <p:spPr>
          <a:xfrm>
            <a:off x="7067550" y="6483351"/>
            <a:ext cx="2057400" cy="365125"/>
          </a:xfrm>
        </p:spPr>
        <p:txBody>
          <a:bodyPr/>
          <a:lstStyle/>
          <a:p>
            <a:fld id="{66F6F5A3-2017-4170-902B-D1F77411E903}" type="slidenum">
              <a:rPr kumimoji="1" lang="ja-JP" altLang="en-US" smtClean="0"/>
              <a:t>‹#›</a:t>
            </a:fld>
            <a:endParaRPr kumimoji="1" lang="ja-JP" altLang="en-US" dirty="0"/>
          </a:p>
        </p:txBody>
      </p:sp>
      <p:sp>
        <p:nvSpPr>
          <p:cNvPr id="10" name="正方形/長方形 9">
            <a:extLst>
              <a:ext uri="{FF2B5EF4-FFF2-40B4-BE49-F238E27FC236}">
                <a16:creationId xmlns:a16="http://schemas.microsoft.com/office/drawing/2014/main" id="{281C31DE-2852-4E89-BCC7-2F0FCBE8D691}"/>
              </a:ext>
            </a:extLst>
          </p:cNvPr>
          <p:cNvSpPr/>
          <p:nvPr userDrawn="1"/>
        </p:nvSpPr>
        <p:spPr>
          <a:xfrm>
            <a:off x="0" y="0"/>
            <a:ext cx="9144000" cy="12943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4669E64A-B805-477B-8163-3F8E2AD799E1}"/>
              </a:ext>
            </a:extLst>
          </p:cNvPr>
          <p:cNvSpPr/>
          <p:nvPr userDrawn="1"/>
        </p:nvSpPr>
        <p:spPr>
          <a:xfrm>
            <a:off x="0" y="129430"/>
            <a:ext cx="9144000" cy="12943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015F3893-9B9D-4DB7-8F6F-9C43C42A0309}"/>
              </a:ext>
            </a:extLst>
          </p:cNvPr>
          <p:cNvSpPr txBox="1"/>
          <p:nvPr userDrawn="1"/>
        </p:nvSpPr>
        <p:spPr>
          <a:xfrm>
            <a:off x="130342" y="256647"/>
            <a:ext cx="8934575" cy="230128"/>
          </a:xfrm>
          <a:prstGeom prst="rect">
            <a:avLst/>
          </a:prstGeom>
          <a:noFill/>
        </p:spPr>
        <p:txBody>
          <a:bodyPr wrap="square" lIns="0" tIns="0" rIns="0" bIns="0" anchor="t">
            <a:spAutoFit/>
          </a:bodyPr>
          <a:lstStyle/>
          <a:p>
            <a:pPr>
              <a:lnSpc>
                <a:spcPts val="1872"/>
              </a:lnSpc>
              <a:tabLst>
                <a:tab pos="101600" algn="l"/>
              </a:tabLst>
              <a:defRPr/>
            </a:pPr>
            <a:r>
              <a:rPr kumimoji="0" lang="en-US" altLang="ja-JP" sz="1400" kern="0" dirty="0">
                <a:solidFill>
                  <a:srgbClr val="4FCEFF"/>
                </a:solidFill>
                <a:latin typeface="Calibri"/>
                <a:ea typeface="游ゴシック"/>
                <a:cs typeface="Calibri"/>
              </a:rPr>
              <a:t>CLIMATE CHANGE ADAPTATION PLATFORM</a:t>
            </a:r>
            <a:endParaRPr kumimoji="0" lang="ja-JP" dirty="0"/>
          </a:p>
        </p:txBody>
      </p:sp>
      <p:sp>
        <p:nvSpPr>
          <p:cNvPr id="14" name="テキスト プレースホルダー 13"/>
          <p:cNvSpPr>
            <a:spLocks noGrp="1"/>
          </p:cNvSpPr>
          <p:nvPr>
            <p:ph type="body" sz="quarter" idx="13"/>
          </p:nvPr>
        </p:nvSpPr>
        <p:spPr>
          <a:xfrm>
            <a:off x="330200" y="1124480"/>
            <a:ext cx="8445500" cy="2095500"/>
          </a:xfrm>
        </p:spPr>
        <p:txBody>
          <a:bodyPr/>
          <a:lstStyle>
            <a:lvl1pPr marL="0" indent="0">
              <a:buNone/>
              <a:defRPr sz="22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5" name="テキスト プレースホルダー 13"/>
          <p:cNvSpPr>
            <a:spLocks noGrp="1"/>
          </p:cNvSpPr>
          <p:nvPr>
            <p:ph type="body" sz="quarter" idx="14"/>
          </p:nvPr>
        </p:nvSpPr>
        <p:spPr>
          <a:xfrm>
            <a:off x="330200" y="6477000"/>
            <a:ext cx="8356600" cy="330200"/>
          </a:xfrm>
        </p:spPr>
        <p:txBody>
          <a:bodyPr anchor="ctr">
            <a:normAutofit/>
          </a:bodyPr>
          <a:lstStyle>
            <a:lvl1pPr marL="0" indent="0">
              <a:lnSpc>
                <a:spcPct val="100000"/>
              </a:lnSpc>
              <a:spcBef>
                <a:spcPts val="0"/>
              </a:spcBef>
              <a:buFontTx/>
              <a:buNone/>
              <a:defRPr sz="900">
                <a:solidFill>
                  <a:schemeClr val="tx1"/>
                </a:solidFill>
              </a:defRPr>
            </a:lvl1pPr>
          </a:lstStyle>
          <a:p>
            <a:pPr lvl="0"/>
            <a:r>
              <a:rPr kumimoji="1" lang="ja-JP" altLang="en-US" dirty="0"/>
              <a:t>マスター テキストの書式設定</a:t>
            </a:r>
          </a:p>
        </p:txBody>
      </p:sp>
      <p:sp>
        <p:nvSpPr>
          <p:cNvPr id="4" name="テキスト プレースホルダー 3"/>
          <p:cNvSpPr>
            <a:spLocks noGrp="1"/>
          </p:cNvSpPr>
          <p:nvPr>
            <p:ph type="body" sz="quarter" idx="16"/>
          </p:nvPr>
        </p:nvSpPr>
        <p:spPr>
          <a:xfrm>
            <a:off x="4511675" y="257175"/>
            <a:ext cx="4632325" cy="358775"/>
          </a:xfrm>
        </p:spPr>
        <p:txBody>
          <a:bodyPr>
            <a:noAutofit/>
          </a:bodyPr>
          <a:lstStyle>
            <a:lvl1pPr marL="0" indent="0" algn="r">
              <a:buNone/>
              <a:defRPr sz="2000" b="1"/>
            </a:lvl1pPr>
          </a:lstStyle>
          <a:p>
            <a:pPr lvl="0"/>
            <a:r>
              <a:rPr kumimoji="1" lang="ja-JP" altLang="en-US" dirty="0"/>
              <a:t>マスター テキストの書式設定</a:t>
            </a:r>
          </a:p>
        </p:txBody>
      </p:sp>
    </p:spTree>
    <p:extLst>
      <p:ext uri="{BB962C8B-B14F-4D97-AF65-F5344CB8AC3E}">
        <p14:creationId xmlns:p14="http://schemas.microsoft.com/office/powerpoint/2010/main" val="5759756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0_NIES">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112"/>
            <a:ext cx="9144000" cy="1325563"/>
          </a:xfrm>
        </p:spPr>
        <p:txBody>
          <a:bodyPr>
            <a:normAutofit/>
          </a:bodyPr>
          <a:lstStyle>
            <a:lvl1pPr marL="180000">
              <a:defRPr sz="2800" b="1">
                <a:solidFill>
                  <a:srgbClr val="0070C0"/>
                </a:solidFill>
              </a:defRPr>
            </a:lvl1pPr>
          </a:lstStyle>
          <a:p>
            <a:r>
              <a:rPr kumimoji="1" lang="ja-JP" altLang="en-US" dirty="0"/>
              <a:t>マスター タイトルの書式設定</a:t>
            </a:r>
          </a:p>
        </p:txBody>
      </p:sp>
      <p:sp>
        <p:nvSpPr>
          <p:cNvPr id="5" name="スライド番号プレースホルダー 4"/>
          <p:cNvSpPr>
            <a:spLocks noGrp="1"/>
          </p:cNvSpPr>
          <p:nvPr>
            <p:ph type="sldNum" sz="quarter" idx="12"/>
          </p:nvPr>
        </p:nvSpPr>
        <p:spPr>
          <a:xfrm>
            <a:off x="7067550" y="6483351"/>
            <a:ext cx="2057400" cy="365125"/>
          </a:xfrm>
        </p:spPr>
        <p:txBody>
          <a:bodyPr/>
          <a:lstStyle/>
          <a:p>
            <a:fld id="{66F6F5A3-2017-4170-902B-D1F77411E903}" type="slidenum">
              <a:rPr kumimoji="1" lang="ja-JP" altLang="en-US" smtClean="0"/>
              <a:t>‹#›</a:t>
            </a:fld>
            <a:endParaRPr kumimoji="1" lang="ja-JP" altLang="en-US" dirty="0"/>
          </a:p>
        </p:txBody>
      </p:sp>
      <p:sp>
        <p:nvSpPr>
          <p:cNvPr id="10" name="正方形/長方形 9">
            <a:extLst>
              <a:ext uri="{FF2B5EF4-FFF2-40B4-BE49-F238E27FC236}">
                <a16:creationId xmlns:a16="http://schemas.microsoft.com/office/drawing/2014/main" id="{281C31DE-2852-4E89-BCC7-2F0FCBE8D691}"/>
              </a:ext>
            </a:extLst>
          </p:cNvPr>
          <p:cNvSpPr/>
          <p:nvPr userDrawn="1"/>
        </p:nvSpPr>
        <p:spPr>
          <a:xfrm>
            <a:off x="0" y="0"/>
            <a:ext cx="9144000" cy="12943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4669E64A-B805-477B-8163-3F8E2AD799E1}"/>
              </a:ext>
            </a:extLst>
          </p:cNvPr>
          <p:cNvSpPr/>
          <p:nvPr userDrawn="1"/>
        </p:nvSpPr>
        <p:spPr>
          <a:xfrm>
            <a:off x="0" y="129430"/>
            <a:ext cx="9144000" cy="12943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015F3893-9B9D-4DB7-8F6F-9C43C42A0309}"/>
              </a:ext>
            </a:extLst>
          </p:cNvPr>
          <p:cNvSpPr txBox="1"/>
          <p:nvPr userDrawn="1"/>
        </p:nvSpPr>
        <p:spPr>
          <a:xfrm>
            <a:off x="130342" y="256647"/>
            <a:ext cx="8934575" cy="230128"/>
          </a:xfrm>
          <a:prstGeom prst="rect">
            <a:avLst/>
          </a:prstGeom>
          <a:noFill/>
        </p:spPr>
        <p:txBody>
          <a:bodyPr wrap="square" lIns="0" tIns="0" rIns="0" bIns="0" anchor="t">
            <a:spAutoFit/>
          </a:bodyPr>
          <a:lstStyle/>
          <a:p>
            <a:pPr>
              <a:lnSpc>
                <a:spcPts val="1872"/>
              </a:lnSpc>
              <a:tabLst>
                <a:tab pos="101600" algn="l"/>
              </a:tabLst>
              <a:defRPr/>
            </a:pPr>
            <a:r>
              <a:rPr kumimoji="0" lang="en-US" altLang="ja-JP" sz="1400" kern="0" dirty="0">
                <a:solidFill>
                  <a:srgbClr val="4FCEFF"/>
                </a:solidFill>
                <a:latin typeface="Calibri"/>
                <a:ea typeface="游ゴシック"/>
                <a:cs typeface="Calibri"/>
              </a:rPr>
              <a:t>CLIMATE CHANGE ADAPTATION PLATFORM</a:t>
            </a:r>
            <a:endParaRPr kumimoji="0" lang="ja-JP" dirty="0"/>
          </a:p>
        </p:txBody>
      </p:sp>
      <p:sp>
        <p:nvSpPr>
          <p:cNvPr id="14" name="テキスト プレースホルダー 13"/>
          <p:cNvSpPr>
            <a:spLocks noGrp="1"/>
          </p:cNvSpPr>
          <p:nvPr>
            <p:ph type="body" sz="quarter" idx="13"/>
          </p:nvPr>
        </p:nvSpPr>
        <p:spPr>
          <a:xfrm>
            <a:off x="330200" y="1124480"/>
            <a:ext cx="8445500" cy="2095500"/>
          </a:xfrm>
        </p:spPr>
        <p:txBody>
          <a:bodyPr/>
          <a:lstStyle>
            <a:lvl1pPr marL="0" indent="0">
              <a:buNone/>
              <a:defRPr sz="22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5" name="テキスト プレースホルダー 13"/>
          <p:cNvSpPr>
            <a:spLocks noGrp="1"/>
          </p:cNvSpPr>
          <p:nvPr>
            <p:ph type="body" sz="quarter" idx="14"/>
          </p:nvPr>
        </p:nvSpPr>
        <p:spPr>
          <a:xfrm>
            <a:off x="330200" y="6477000"/>
            <a:ext cx="8356600" cy="330200"/>
          </a:xfrm>
        </p:spPr>
        <p:txBody>
          <a:bodyPr anchor="ctr">
            <a:normAutofit/>
          </a:bodyPr>
          <a:lstStyle>
            <a:lvl1pPr marL="0" indent="0">
              <a:lnSpc>
                <a:spcPct val="100000"/>
              </a:lnSpc>
              <a:spcBef>
                <a:spcPts val="0"/>
              </a:spcBef>
              <a:buFontTx/>
              <a:buNone/>
              <a:defRPr sz="900">
                <a:solidFill>
                  <a:schemeClr val="tx1"/>
                </a:solidFill>
              </a:defRPr>
            </a:lvl1pPr>
          </a:lstStyle>
          <a:p>
            <a:pPr lvl="0"/>
            <a:r>
              <a:rPr kumimoji="1" lang="ja-JP" altLang="en-US" dirty="0"/>
              <a:t>マスター テキストの書式設定</a:t>
            </a:r>
          </a:p>
        </p:txBody>
      </p:sp>
      <p:sp>
        <p:nvSpPr>
          <p:cNvPr id="4" name="テキスト プレースホルダー 3"/>
          <p:cNvSpPr>
            <a:spLocks noGrp="1"/>
          </p:cNvSpPr>
          <p:nvPr>
            <p:ph type="body" sz="quarter" idx="16"/>
          </p:nvPr>
        </p:nvSpPr>
        <p:spPr>
          <a:xfrm>
            <a:off x="4511675" y="257175"/>
            <a:ext cx="4632325" cy="358775"/>
          </a:xfrm>
        </p:spPr>
        <p:txBody>
          <a:bodyPr>
            <a:noAutofit/>
          </a:bodyPr>
          <a:lstStyle>
            <a:lvl1pPr marL="0" indent="0" algn="r">
              <a:buNone/>
              <a:defRPr sz="2000" b="1"/>
            </a:lvl1pPr>
          </a:lstStyle>
          <a:p>
            <a:pPr lvl="0"/>
            <a:r>
              <a:rPr kumimoji="1" lang="ja-JP" altLang="en-US" dirty="0"/>
              <a:t>マスター テキストの書式設定</a:t>
            </a:r>
          </a:p>
        </p:txBody>
      </p:sp>
    </p:spTree>
    <p:extLst>
      <p:ext uri="{BB962C8B-B14F-4D97-AF65-F5344CB8AC3E}">
        <p14:creationId xmlns:p14="http://schemas.microsoft.com/office/powerpoint/2010/main" val="33719891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1_NIES">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112"/>
            <a:ext cx="9144000" cy="1325563"/>
          </a:xfrm>
        </p:spPr>
        <p:txBody>
          <a:bodyPr>
            <a:normAutofit/>
          </a:bodyPr>
          <a:lstStyle>
            <a:lvl1pPr marL="180000">
              <a:defRPr sz="2800" b="1">
                <a:solidFill>
                  <a:srgbClr val="0070C0"/>
                </a:solidFill>
              </a:defRPr>
            </a:lvl1pPr>
          </a:lstStyle>
          <a:p>
            <a:r>
              <a:rPr kumimoji="1" lang="ja-JP" altLang="en-US" dirty="0"/>
              <a:t>マスター タイトルの書式設定</a:t>
            </a:r>
          </a:p>
        </p:txBody>
      </p:sp>
      <p:sp>
        <p:nvSpPr>
          <p:cNvPr id="5" name="スライド番号プレースホルダー 4"/>
          <p:cNvSpPr>
            <a:spLocks noGrp="1"/>
          </p:cNvSpPr>
          <p:nvPr>
            <p:ph type="sldNum" sz="quarter" idx="12"/>
          </p:nvPr>
        </p:nvSpPr>
        <p:spPr>
          <a:xfrm>
            <a:off x="7067550" y="6483351"/>
            <a:ext cx="2057400" cy="365125"/>
          </a:xfrm>
        </p:spPr>
        <p:txBody>
          <a:bodyPr/>
          <a:lstStyle/>
          <a:p>
            <a:fld id="{66F6F5A3-2017-4170-902B-D1F77411E903}" type="slidenum">
              <a:rPr kumimoji="1" lang="ja-JP" altLang="en-US" smtClean="0"/>
              <a:t>‹#›</a:t>
            </a:fld>
            <a:endParaRPr kumimoji="1" lang="ja-JP" altLang="en-US" dirty="0"/>
          </a:p>
        </p:txBody>
      </p:sp>
      <p:sp>
        <p:nvSpPr>
          <p:cNvPr id="10" name="正方形/長方形 9">
            <a:extLst>
              <a:ext uri="{FF2B5EF4-FFF2-40B4-BE49-F238E27FC236}">
                <a16:creationId xmlns:a16="http://schemas.microsoft.com/office/drawing/2014/main" id="{281C31DE-2852-4E89-BCC7-2F0FCBE8D691}"/>
              </a:ext>
            </a:extLst>
          </p:cNvPr>
          <p:cNvSpPr/>
          <p:nvPr userDrawn="1"/>
        </p:nvSpPr>
        <p:spPr>
          <a:xfrm>
            <a:off x="0" y="0"/>
            <a:ext cx="9144000" cy="12943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4669E64A-B805-477B-8163-3F8E2AD799E1}"/>
              </a:ext>
            </a:extLst>
          </p:cNvPr>
          <p:cNvSpPr/>
          <p:nvPr userDrawn="1"/>
        </p:nvSpPr>
        <p:spPr>
          <a:xfrm>
            <a:off x="0" y="129430"/>
            <a:ext cx="9144000" cy="12943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015F3893-9B9D-4DB7-8F6F-9C43C42A0309}"/>
              </a:ext>
            </a:extLst>
          </p:cNvPr>
          <p:cNvSpPr txBox="1"/>
          <p:nvPr userDrawn="1"/>
        </p:nvSpPr>
        <p:spPr>
          <a:xfrm>
            <a:off x="130342" y="256647"/>
            <a:ext cx="8934575" cy="230128"/>
          </a:xfrm>
          <a:prstGeom prst="rect">
            <a:avLst/>
          </a:prstGeom>
          <a:noFill/>
        </p:spPr>
        <p:txBody>
          <a:bodyPr wrap="square" lIns="0" tIns="0" rIns="0" bIns="0" anchor="t">
            <a:spAutoFit/>
          </a:bodyPr>
          <a:lstStyle/>
          <a:p>
            <a:pPr>
              <a:lnSpc>
                <a:spcPts val="1872"/>
              </a:lnSpc>
              <a:tabLst>
                <a:tab pos="101600" algn="l"/>
              </a:tabLst>
              <a:defRPr/>
            </a:pPr>
            <a:r>
              <a:rPr kumimoji="0" lang="en-US" altLang="ja-JP" sz="1400" kern="0" dirty="0">
                <a:solidFill>
                  <a:srgbClr val="4FCEFF"/>
                </a:solidFill>
                <a:latin typeface="Calibri"/>
                <a:ea typeface="游ゴシック"/>
                <a:cs typeface="Calibri"/>
              </a:rPr>
              <a:t>CLIMATE CHANGE ADAPTATION PLATFORM</a:t>
            </a:r>
            <a:endParaRPr kumimoji="0" lang="ja-JP" dirty="0"/>
          </a:p>
        </p:txBody>
      </p:sp>
      <p:sp>
        <p:nvSpPr>
          <p:cNvPr id="14" name="テキスト プレースホルダー 13"/>
          <p:cNvSpPr>
            <a:spLocks noGrp="1"/>
          </p:cNvSpPr>
          <p:nvPr>
            <p:ph type="body" sz="quarter" idx="13"/>
          </p:nvPr>
        </p:nvSpPr>
        <p:spPr>
          <a:xfrm>
            <a:off x="330200" y="1124480"/>
            <a:ext cx="8445500" cy="2095500"/>
          </a:xfrm>
        </p:spPr>
        <p:txBody>
          <a:bodyPr/>
          <a:lstStyle>
            <a:lvl1pPr marL="0" indent="0">
              <a:buNone/>
              <a:defRPr sz="22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5" name="テキスト プレースホルダー 13"/>
          <p:cNvSpPr>
            <a:spLocks noGrp="1"/>
          </p:cNvSpPr>
          <p:nvPr>
            <p:ph type="body" sz="quarter" idx="14"/>
          </p:nvPr>
        </p:nvSpPr>
        <p:spPr>
          <a:xfrm>
            <a:off x="330200" y="6477000"/>
            <a:ext cx="8356600" cy="330200"/>
          </a:xfrm>
        </p:spPr>
        <p:txBody>
          <a:bodyPr anchor="ctr">
            <a:normAutofit/>
          </a:bodyPr>
          <a:lstStyle>
            <a:lvl1pPr marL="0" indent="0">
              <a:lnSpc>
                <a:spcPct val="100000"/>
              </a:lnSpc>
              <a:spcBef>
                <a:spcPts val="0"/>
              </a:spcBef>
              <a:buFontTx/>
              <a:buNone/>
              <a:defRPr sz="900">
                <a:solidFill>
                  <a:schemeClr val="tx1"/>
                </a:solidFill>
              </a:defRPr>
            </a:lvl1pPr>
          </a:lstStyle>
          <a:p>
            <a:pPr lvl="0"/>
            <a:r>
              <a:rPr kumimoji="1" lang="ja-JP" altLang="en-US" dirty="0"/>
              <a:t>マスター テキストの書式設定</a:t>
            </a:r>
          </a:p>
        </p:txBody>
      </p:sp>
      <p:sp>
        <p:nvSpPr>
          <p:cNvPr id="4" name="テキスト プレースホルダー 3"/>
          <p:cNvSpPr>
            <a:spLocks noGrp="1"/>
          </p:cNvSpPr>
          <p:nvPr>
            <p:ph type="body" sz="quarter" idx="16"/>
          </p:nvPr>
        </p:nvSpPr>
        <p:spPr>
          <a:xfrm>
            <a:off x="4511675" y="257175"/>
            <a:ext cx="4632325" cy="358775"/>
          </a:xfrm>
        </p:spPr>
        <p:txBody>
          <a:bodyPr>
            <a:noAutofit/>
          </a:bodyPr>
          <a:lstStyle>
            <a:lvl1pPr marL="0" indent="0" algn="r">
              <a:buNone/>
              <a:defRPr sz="2000" b="1"/>
            </a:lvl1pPr>
          </a:lstStyle>
          <a:p>
            <a:pPr lvl="0"/>
            <a:r>
              <a:rPr kumimoji="1" lang="ja-JP" altLang="en-US" dirty="0"/>
              <a:t>マスター テキストの書式設定</a:t>
            </a:r>
          </a:p>
        </p:txBody>
      </p:sp>
    </p:spTree>
    <p:extLst>
      <p:ext uri="{BB962C8B-B14F-4D97-AF65-F5344CB8AC3E}">
        <p14:creationId xmlns:p14="http://schemas.microsoft.com/office/powerpoint/2010/main" val="26069458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2_NIES">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112"/>
            <a:ext cx="9144000" cy="1325563"/>
          </a:xfrm>
        </p:spPr>
        <p:txBody>
          <a:bodyPr>
            <a:normAutofit/>
          </a:bodyPr>
          <a:lstStyle>
            <a:lvl1pPr marL="180000">
              <a:defRPr sz="2800" b="1">
                <a:solidFill>
                  <a:srgbClr val="0070C0"/>
                </a:solidFill>
              </a:defRPr>
            </a:lvl1pPr>
          </a:lstStyle>
          <a:p>
            <a:r>
              <a:rPr kumimoji="1" lang="ja-JP" altLang="en-US" dirty="0"/>
              <a:t>マスター タイトルの書式設定</a:t>
            </a:r>
          </a:p>
        </p:txBody>
      </p:sp>
      <p:sp>
        <p:nvSpPr>
          <p:cNvPr id="5" name="スライド番号プレースホルダー 4"/>
          <p:cNvSpPr>
            <a:spLocks noGrp="1"/>
          </p:cNvSpPr>
          <p:nvPr>
            <p:ph type="sldNum" sz="quarter" idx="12"/>
          </p:nvPr>
        </p:nvSpPr>
        <p:spPr>
          <a:xfrm>
            <a:off x="7067550" y="6483351"/>
            <a:ext cx="2057400" cy="365125"/>
          </a:xfrm>
        </p:spPr>
        <p:txBody>
          <a:bodyPr/>
          <a:lstStyle/>
          <a:p>
            <a:fld id="{66F6F5A3-2017-4170-902B-D1F77411E903}" type="slidenum">
              <a:rPr kumimoji="1" lang="ja-JP" altLang="en-US" smtClean="0"/>
              <a:t>‹#›</a:t>
            </a:fld>
            <a:endParaRPr kumimoji="1" lang="ja-JP" altLang="en-US" dirty="0"/>
          </a:p>
        </p:txBody>
      </p:sp>
      <p:sp>
        <p:nvSpPr>
          <p:cNvPr id="10" name="正方形/長方形 9">
            <a:extLst>
              <a:ext uri="{FF2B5EF4-FFF2-40B4-BE49-F238E27FC236}">
                <a16:creationId xmlns:a16="http://schemas.microsoft.com/office/drawing/2014/main" id="{281C31DE-2852-4E89-BCC7-2F0FCBE8D691}"/>
              </a:ext>
            </a:extLst>
          </p:cNvPr>
          <p:cNvSpPr/>
          <p:nvPr userDrawn="1"/>
        </p:nvSpPr>
        <p:spPr>
          <a:xfrm>
            <a:off x="0" y="0"/>
            <a:ext cx="9144000" cy="12943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4669E64A-B805-477B-8163-3F8E2AD799E1}"/>
              </a:ext>
            </a:extLst>
          </p:cNvPr>
          <p:cNvSpPr/>
          <p:nvPr userDrawn="1"/>
        </p:nvSpPr>
        <p:spPr>
          <a:xfrm>
            <a:off x="0" y="129430"/>
            <a:ext cx="9144000" cy="12943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015F3893-9B9D-4DB7-8F6F-9C43C42A0309}"/>
              </a:ext>
            </a:extLst>
          </p:cNvPr>
          <p:cNvSpPr txBox="1"/>
          <p:nvPr userDrawn="1"/>
        </p:nvSpPr>
        <p:spPr>
          <a:xfrm>
            <a:off x="130342" y="256647"/>
            <a:ext cx="8934575" cy="230128"/>
          </a:xfrm>
          <a:prstGeom prst="rect">
            <a:avLst/>
          </a:prstGeom>
          <a:noFill/>
        </p:spPr>
        <p:txBody>
          <a:bodyPr wrap="square" lIns="0" tIns="0" rIns="0" bIns="0" anchor="t">
            <a:spAutoFit/>
          </a:bodyPr>
          <a:lstStyle/>
          <a:p>
            <a:pPr>
              <a:lnSpc>
                <a:spcPts val="1872"/>
              </a:lnSpc>
              <a:tabLst>
                <a:tab pos="101600" algn="l"/>
              </a:tabLst>
              <a:defRPr/>
            </a:pPr>
            <a:r>
              <a:rPr kumimoji="0" lang="en-US" altLang="ja-JP" sz="1400" kern="0" dirty="0">
                <a:solidFill>
                  <a:srgbClr val="4FCEFF"/>
                </a:solidFill>
                <a:latin typeface="Calibri"/>
                <a:ea typeface="游ゴシック"/>
                <a:cs typeface="Calibri"/>
              </a:rPr>
              <a:t>CLIMATE CHANGE ADAPTATION PLATFORM</a:t>
            </a:r>
            <a:endParaRPr kumimoji="0" lang="ja-JP" dirty="0"/>
          </a:p>
        </p:txBody>
      </p:sp>
      <p:sp>
        <p:nvSpPr>
          <p:cNvPr id="14" name="テキスト プレースホルダー 13"/>
          <p:cNvSpPr>
            <a:spLocks noGrp="1"/>
          </p:cNvSpPr>
          <p:nvPr>
            <p:ph type="body" sz="quarter" idx="13"/>
          </p:nvPr>
        </p:nvSpPr>
        <p:spPr>
          <a:xfrm>
            <a:off x="330200" y="1124480"/>
            <a:ext cx="8445500" cy="2095500"/>
          </a:xfrm>
        </p:spPr>
        <p:txBody>
          <a:bodyPr/>
          <a:lstStyle>
            <a:lvl1pPr marL="0" indent="0">
              <a:buNone/>
              <a:defRPr sz="22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5" name="テキスト プレースホルダー 13"/>
          <p:cNvSpPr>
            <a:spLocks noGrp="1"/>
          </p:cNvSpPr>
          <p:nvPr>
            <p:ph type="body" sz="quarter" idx="14"/>
          </p:nvPr>
        </p:nvSpPr>
        <p:spPr>
          <a:xfrm>
            <a:off x="330200" y="6477000"/>
            <a:ext cx="8356600" cy="330200"/>
          </a:xfrm>
        </p:spPr>
        <p:txBody>
          <a:bodyPr anchor="ctr">
            <a:normAutofit/>
          </a:bodyPr>
          <a:lstStyle>
            <a:lvl1pPr marL="0" indent="0">
              <a:lnSpc>
                <a:spcPct val="100000"/>
              </a:lnSpc>
              <a:spcBef>
                <a:spcPts val="0"/>
              </a:spcBef>
              <a:buFontTx/>
              <a:buNone/>
              <a:defRPr sz="900">
                <a:solidFill>
                  <a:schemeClr val="tx1"/>
                </a:solidFill>
              </a:defRPr>
            </a:lvl1pPr>
          </a:lstStyle>
          <a:p>
            <a:pPr lvl="0"/>
            <a:r>
              <a:rPr kumimoji="1" lang="ja-JP" altLang="en-US" dirty="0"/>
              <a:t>マスター テキストの書式設定</a:t>
            </a:r>
          </a:p>
        </p:txBody>
      </p:sp>
      <p:sp>
        <p:nvSpPr>
          <p:cNvPr id="4" name="テキスト プレースホルダー 3"/>
          <p:cNvSpPr>
            <a:spLocks noGrp="1"/>
          </p:cNvSpPr>
          <p:nvPr>
            <p:ph type="body" sz="quarter" idx="16"/>
          </p:nvPr>
        </p:nvSpPr>
        <p:spPr>
          <a:xfrm>
            <a:off x="4511675" y="257175"/>
            <a:ext cx="4632325" cy="358775"/>
          </a:xfrm>
        </p:spPr>
        <p:txBody>
          <a:bodyPr>
            <a:noAutofit/>
          </a:bodyPr>
          <a:lstStyle>
            <a:lvl1pPr marL="0" indent="0" algn="r">
              <a:buNone/>
              <a:defRPr sz="2000" b="1"/>
            </a:lvl1pPr>
          </a:lstStyle>
          <a:p>
            <a:pPr lvl="0"/>
            <a:r>
              <a:rPr kumimoji="1" lang="ja-JP" altLang="en-US" dirty="0"/>
              <a:t>マスター テキストの書式設定</a:t>
            </a:r>
          </a:p>
        </p:txBody>
      </p:sp>
    </p:spTree>
    <p:extLst>
      <p:ext uri="{BB962C8B-B14F-4D97-AF65-F5344CB8AC3E}">
        <p14:creationId xmlns:p14="http://schemas.microsoft.com/office/powerpoint/2010/main" val="192979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本文のみ">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71940" y="2"/>
            <a:ext cx="2057400" cy="365125"/>
          </a:xfrm>
        </p:spPr>
        <p:txBody>
          <a:bodyPr/>
          <a:lstStyle/>
          <a:p>
            <a:fld id="{6E12132C-C71E-4FE0-A767-5C1003A0C6BA}" type="slidenum">
              <a:rPr lang="ja-JP" altLang="en-US" smtClean="0"/>
              <a:pPr/>
              <a:t>‹#›</a:t>
            </a:fld>
            <a:endParaRPr lang="ja-JP" altLang="en-US" dirty="0"/>
          </a:p>
        </p:txBody>
      </p:sp>
      <p:sp>
        <p:nvSpPr>
          <p:cNvPr id="6" name="コンテンツ プレースホルダー 2"/>
          <p:cNvSpPr>
            <a:spLocks noGrp="1"/>
          </p:cNvSpPr>
          <p:nvPr>
            <p:ph idx="1"/>
          </p:nvPr>
        </p:nvSpPr>
        <p:spPr>
          <a:xfrm>
            <a:off x="971601" y="1340769"/>
            <a:ext cx="6120680" cy="4176465"/>
          </a:xfrm>
        </p:spPr>
        <p:txBody>
          <a:bodyPr/>
          <a:lstStyle>
            <a:lvl3pPr>
              <a:defRPr sz="1800"/>
            </a:lvl3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p:txBody>
      </p:sp>
    </p:spTree>
    <p:extLst>
      <p:ext uri="{BB962C8B-B14F-4D97-AF65-F5344CB8AC3E}">
        <p14:creationId xmlns:p14="http://schemas.microsoft.com/office/powerpoint/2010/main" val="29423840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40"/>
            <a:ext cx="78867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A2363D-6903-48C7-8CE9-F21B040C8289}" type="slidenum">
              <a:rPr kumimoji="1" lang="ja-JP" altLang="en-US" smtClean="0"/>
              <a:pPr/>
              <a:t>‹#›</a:t>
            </a:fld>
            <a:endParaRPr kumimoji="1" lang="ja-JP" altLang="en-US"/>
          </a:p>
        </p:txBody>
      </p:sp>
    </p:spTree>
    <p:extLst>
      <p:ext uri="{BB962C8B-B14F-4D97-AF65-F5344CB8AC3E}">
        <p14:creationId xmlns:p14="http://schemas.microsoft.com/office/powerpoint/2010/main" val="39173861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A2363D-6903-48C7-8CE9-F21B040C8289}" type="slidenum">
              <a:rPr kumimoji="1" lang="ja-JP" altLang="en-US" smtClean="0"/>
              <a:pPr/>
              <a:t>‹#›</a:t>
            </a:fld>
            <a:endParaRPr kumimoji="1" lang="ja-JP" altLang="en-US"/>
          </a:p>
        </p:txBody>
      </p:sp>
    </p:spTree>
    <p:extLst>
      <p:ext uri="{BB962C8B-B14F-4D97-AF65-F5344CB8AC3E}">
        <p14:creationId xmlns:p14="http://schemas.microsoft.com/office/powerpoint/2010/main" val="3592456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7"/>
            <a:ext cx="7886700" cy="1325563"/>
          </a:xfrm>
        </p:spPr>
        <p:txBody>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30239" y="2505075"/>
            <a:ext cx="386873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2A2363D-6903-48C7-8CE9-F21B040C8289}" type="slidenum">
              <a:rPr kumimoji="1" lang="ja-JP" altLang="en-US" smtClean="0"/>
              <a:pPr/>
              <a:t>‹#›</a:t>
            </a:fld>
            <a:endParaRPr kumimoji="1" lang="ja-JP" altLang="en-US"/>
          </a:p>
        </p:txBody>
      </p:sp>
    </p:spTree>
    <p:extLst>
      <p:ext uri="{BB962C8B-B14F-4D97-AF65-F5344CB8AC3E}">
        <p14:creationId xmlns:p14="http://schemas.microsoft.com/office/powerpoint/2010/main" val="2465897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2A2363D-6903-48C7-8CE9-F21B040C8289}" type="slidenum">
              <a:rPr kumimoji="1" lang="ja-JP" altLang="en-US" smtClean="0"/>
              <a:pPr/>
              <a:t>‹#›</a:t>
            </a:fld>
            <a:endParaRPr kumimoji="1" lang="ja-JP" altLang="en-US"/>
          </a:p>
        </p:txBody>
      </p:sp>
    </p:spTree>
    <p:extLst>
      <p:ext uri="{BB962C8B-B14F-4D97-AF65-F5344CB8AC3E}">
        <p14:creationId xmlns:p14="http://schemas.microsoft.com/office/powerpoint/2010/main" val="4065225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2A2363D-6903-48C7-8CE9-F21B040C8289}" type="slidenum">
              <a:rPr kumimoji="1" lang="ja-JP" altLang="en-US" smtClean="0"/>
              <a:pPr/>
              <a:t>‹#›</a:t>
            </a:fld>
            <a:endParaRPr kumimoji="1" lang="ja-JP" altLang="en-US"/>
          </a:p>
        </p:txBody>
      </p:sp>
    </p:spTree>
    <p:extLst>
      <p:ext uri="{BB962C8B-B14F-4D97-AF65-F5344CB8AC3E}">
        <p14:creationId xmlns:p14="http://schemas.microsoft.com/office/powerpoint/2010/main" val="368374492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7"/>
            <a:ext cx="7543750" cy="1325563"/>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628650" y="1825625"/>
            <a:ext cx="7543750" cy="4351338"/>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p:txBody>
      </p:sp>
      <p:sp>
        <p:nvSpPr>
          <p:cNvPr id="4" name="日付プレースホルダー 3"/>
          <p:cNvSpPr>
            <a:spLocks noGrp="1"/>
          </p:cNvSpPr>
          <p:nvPr>
            <p:ph type="dt" sz="half" idx="2"/>
          </p:nvPr>
        </p:nvSpPr>
        <p:spPr>
          <a:xfrm>
            <a:off x="350937" y="6421516"/>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876256" y="6356352"/>
            <a:ext cx="2057400" cy="365125"/>
          </a:xfrm>
          <a:prstGeom prst="rect">
            <a:avLst/>
          </a:prstGeom>
        </p:spPr>
        <p:txBody>
          <a:bodyPr vert="horz" lIns="91440" tIns="45720" rIns="91440" bIns="45720" rtlCol="0" anchor="ctr"/>
          <a:lstStyle>
            <a:lvl1pPr algn="r">
              <a:defRPr sz="1300" b="0">
                <a:solidFill>
                  <a:srgbClr val="595757"/>
                </a:solidFill>
                <a:latin typeface="ＭＳ ゴシック" panose="020B0609070205080204" pitchFamily="49" charset="-128"/>
                <a:ea typeface="ＭＳ ゴシック" panose="020B0609070205080204" pitchFamily="49" charset="-128"/>
              </a:defRPr>
            </a:lvl1pPr>
          </a:lstStyle>
          <a:p>
            <a:fld id="{6E12132C-C71E-4FE0-A767-5C1003A0C6BA}" type="slidenum">
              <a:rPr lang="ja-JP" altLang="en-US" smtClean="0"/>
              <a:pPr/>
              <a:t>‹#›</a:t>
            </a:fld>
            <a:endParaRPr lang="ja-JP" altLang="en-US" dirty="0"/>
          </a:p>
        </p:txBody>
      </p:sp>
    </p:spTree>
    <p:extLst>
      <p:ext uri="{BB962C8B-B14F-4D97-AF65-F5344CB8AC3E}">
        <p14:creationId xmlns:p14="http://schemas.microsoft.com/office/powerpoint/2010/main" val="335624422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60" r:id="rId3"/>
    <p:sldLayoutId id="2147483672"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3" r:id="rId14"/>
    <p:sldLayoutId id="2147483680" r:id="rId15"/>
    <p:sldLayoutId id="2147483687"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3000" kern="1200">
          <a:solidFill>
            <a:srgbClr val="595757"/>
          </a:solidFill>
          <a:latin typeface="+mj-ea"/>
          <a:ea typeface="+mj-ea"/>
          <a:cs typeface="+mj-cs"/>
        </a:defRPr>
      </a:lvl1pPr>
    </p:titleStyle>
    <p:bodyStyle>
      <a:lvl1pPr marL="228600" indent="-228600" algn="l" defTabSz="914400" rtl="0" eaLnBrk="1" latinLnBrk="0" hangingPunct="1">
        <a:lnSpc>
          <a:spcPts val="2600"/>
        </a:lnSpc>
        <a:spcBef>
          <a:spcPts val="1000"/>
        </a:spcBef>
        <a:buClr>
          <a:srgbClr val="595757"/>
        </a:buClr>
        <a:buFont typeface="Wingdings" panose="05000000000000000000" pitchFamily="2" charset="2"/>
        <a:buChar char="n"/>
        <a:defRPr kumimoji="1" sz="2000" kern="1200">
          <a:solidFill>
            <a:srgbClr val="595757"/>
          </a:solidFill>
          <a:latin typeface="+mn-lt"/>
          <a:ea typeface="+mn-ea"/>
          <a:cs typeface="+mn-cs"/>
        </a:defRPr>
      </a:lvl1pPr>
      <a:lvl2pPr marL="6858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2pPr>
      <a:lvl3pPr marL="11430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3pPr>
      <a:lvl4pPr marL="16002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4pPr>
      <a:lvl5pPr marL="1828800" indent="0" algn="l" defTabSz="914400" rtl="0" eaLnBrk="1" latinLnBrk="0" hangingPunct="1">
        <a:lnSpc>
          <a:spcPct val="90000"/>
        </a:lnSpc>
        <a:spcBef>
          <a:spcPts val="500"/>
        </a:spcBef>
        <a:buClr>
          <a:srgbClr val="595757"/>
        </a:buClr>
        <a:buFont typeface="Arial" panose="020B0604020202020204" pitchFamily="34" charset="0"/>
        <a:buNone/>
        <a:defRPr kumimoji="1" sz="1800" kern="1200">
          <a:solidFill>
            <a:srgbClr val="5957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5.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1.xml"/><Relationship Id="rId5" Type="http://schemas.openxmlformats.org/officeDocument/2006/relationships/image" Target="../media/image49.png"/><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2.xml"/><Relationship Id="rId5" Type="http://schemas.openxmlformats.org/officeDocument/2006/relationships/image" Target="../media/image52.png"/><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25.xml"/><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26.xml"/><Relationship Id="rId5" Type="http://schemas.openxmlformats.org/officeDocument/2006/relationships/image" Target="../media/image60.png"/><Relationship Id="rId4" Type="http://schemas.openxmlformats.org/officeDocument/2006/relationships/image" Target="../media/image59.png"/></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8.xml"/><Relationship Id="rId1" Type="http://schemas.openxmlformats.org/officeDocument/2006/relationships/slideLayout" Target="../slideLayouts/slideLayout29.xml"/><Relationship Id="rId4" Type="http://schemas.openxmlformats.org/officeDocument/2006/relationships/image" Target="../media/image64.png"/></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31.xml"/><Relationship Id="rId4" Type="http://schemas.openxmlformats.org/officeDocument/2006/relationships/image" Target="../media/image66.png"/></Relationships>
</file>

<file path=ppt/slides/_rels/slide4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0.xml"/><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1203879" y="2284139"/>
            <a:ext cx="6909974" cy="1800200"/>
          </a:xfrm>
        </p:spPr>
        <p:txBody>
          <a:bodyPr>
            <a:normAutofit/>
          </a:bodyPr>
          <a:lstStyle/>
          <a:p>
            <a:pPr algn="ctr"/>
            <a:r>
              <a:rPr kumimoji="1" lang="en-US" altLang="ja-JP" dirty="0" smtClean="0"/>
              <a:t>【</a:t>
            </a:r>
            <a:r>
              <a:rPr kumimoji="1" lang="ja-JP" altLang="en-US" dirty="0" smtClean="0"/>
              <a:t>前半</a:t>
            </a:r>
            <a:r>
              <a:rPr kumimoji="1" lang="en-US" altLang="ja-JP" dirty="0" smtClean="0"/>
              <a:t>】</a:t>
            </a:r>
            <a:br>
              <a:rPr kumimoji="1" lang="en-US" altLang="ja-JP" dirty="0" smtClean="0"/>
            </a:br>
            <a:r>
              <a:rPr lang="ja-JP" altLang="en-US" dirty="0"/>
              <a:t>私たちの身のまわりの影響を考える</a:t>
            </a:r>
            <a:endParaRPr kumimoji="1" lang="ja-JP" altLang="en-US" dirty="0"/>
          </a:p>
        </p:txBody>
      </p:sp>
      <p:sp>
        <p:nvSpPr>
          <p:cNvPr id="3"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0</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663705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15616" y="-27384"/>
            <a:ext cx="8028384" cy="692696"/>
          </a:xfrm>
        </p:spPr>
        <p:txBody>
          <a:bodyPr>
            <a:normAutofit/>
          </a:bodyPr>
          <a:lstStyle/>
          <a:p>
            <a:r>
              <a:rPr kumimoji="1" lang="ja-JP" altLang="en-US" dirty="0" smtClean="0"/>
              <a:t>２つの気候変動の対策</a:t>
            </a:r>
            <a:endParaRPr kumimoji="1" lang="ja-JP" altLang="en-US" dirty="0"/>
          </a:p>
        </p:txBody>
      </p:sp>
      <p:pic>
        <p:nvPicPr>
          <p:cNvPr id="60" name="図 5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126" y="1348598"/>
            <a:ext cx="8012932" cy="4146693"/>
          </a:xfrm>
          <a:prstGeom prst="rect">
            <a:avLst/>
          </a:prstGeom>
        </p:spPr>
      </p:pic>
      <p:sp>
        <p:nvSpPr>
          <p:cNvPr id="5" name="テキスト ボックス 3"/>
          <p:cNvSpPr txBox="1"/>
          <p:nvPr/>
        </p:nvSpPr>
        <p:spPr>
          <a:xfrm>
            <a:off x="112269" y="6668243"/>
            <a:ext cx="3300796" cy="25391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050" dirty="0" smtClean="0"/>
              <a:t>イラスト</a:t>
            </a:r>
            <a:r>
              <a:rPr lang="ja-JP" altLang="en-US" sz="1050" dirty="0" smtClean="0"/>
              <a:t>出典</a:t>
            </a:r>
            <a:r>
              <a:rPr lang="ja-JP" altLang="en-US" sz="1050" dirty="0"/>
              <a:t>：気候変動適応情報プラットフォーム</a:t>
            </a:r>
            <a:endParaRPr kumimoji="1" lang="ja-JP" altLang="en-US" sz="1050" dirty="0"/>
          </a:p>
        </p:txBody>
      </p:sp>
      <p:sp>
        <p:nvSpPr>
          <p:cNvPr id="6"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9</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86987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0"/>
          <p:cNvSpPr/>
          <p:nvPr/>
        </p:nvSpPr>
        <p:spPr>
          <a:xfrm>
            <a:off x="407604" y="2922581"/>
            <a:ext cx="4747200" cy="2675422"/>
          </a:xfrm>
          <a:prstGeom prst="roundRect">
            <a:avLst>
              <a:gd name="adj" fmla="val 6205"/>
            </a:avLst>
          </a:prstGeom>
          <a:solidFill>
            <a:srgbClr val="FFFFC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lvl="0" indent="-457200">
              <a:spcAft>
                <a:spcPts val="1200"/>
              </a:spcAft>
            </a:pPr>
            <a:endParaRPr lang="en-US" altLang="ja-JP" sz="2400" dirty="0" smtClean="0">
              <a:solidFill>
                <a:prstClr val="black"/>
              </a:solidFill>
              <a:latin typeface="Meiryo UI" panose="020B0604030504040204" pitchFamily="50" charset="-128"/>
              <a:ea typeface="Meiryo UI" panose="020B0604030504040204" pitchFamily="50" charset="-128"/>
            </a:endParaRPr>
          </a:p>
          <a:p>
            <a:pPr marL="180000" lvl="0" indent="-457200">
              <a:spcAft>
                <a:spcPts val="1200"/>
              </a:spcAft>
            </a:pPr>
            <a:endParaRPr lang="en-US" altLang="ja-JP" sz="1200" dirty="0">
              <a:solidFill>
                <a:prstClr val="black"/>
              </a:solidFill>
            </a:endParaRPr>
          </a:p>
        </p:txBody>
      </p:sp>
      <p:sp>
        <p:nvSpPr>
          <p:cNvPr id="2" name="タイトル 1"/>
          <p:cNvSpPr>
            <a:spLocks noGrp="1"/>
          </p:cNvSpPr>
          <p:nvPr>
            <p:ph type="ctrTitle"/>
          </p:nvPr>
        </p:nvSpPr>
        <p:spPr/>
        <p:txBody>
          <a:bodyPr>
            <a:normAutofit/>
          </a:bodyPr>
          <a:lstStyle/>
          <a:p>
            <a:r>
              <a:rPr kumimoji="1" lang="ja-JP" altLang="en-US" dirty="0"/>
              <a:t>パリ</a:t>
            </a:r>
            <a:r>
              <a:rPr kumimoji="1" lang="ja-JP" altLang="en-US" dirty="0" smtClean="0"/>
              <a:t>協定</a:t>
            </a:r>
            <a:endParaRPr kumimoji="1" lang="ja-JP" altLang="en-US" dirty="0"/>
          </a:p>
        </p:txBody>
      </p:sp>
      <p:sp>
        <p:nvSpPr>
          <p:cNvPr id="6" name="正方形/長方形 5"/>
          <p:cNvSpPr/>
          <p:nvPr/>
        </p:nvSpPr>
        <p:spPr>
          <a:xfrm>
            <a:off x="237990" y="765492"/>
            <a:ext cx="8856984" cy="1323439"/>
          </a:xfrm>
          <a:prstGeom prst="rect">
            <a:avLst/>
          </a:prstGeom>
        </p:spPr>
        <p:txBody>
          <a:bodyPr wrap="square">
            <a:spAutoFit/>
          </a:bodyPr>
          <a:lstStyle/>
          <a:p>
            <a:pPr marL="342900" indent="-342900">
              <a:buFont typeface="Wingdings" panose="05000000000000000000" pitchFamily="2" charset="2"/>
              <a:buChar char="Ø"/>
            </a:pPr>
            <a:r>
              <a:rPr lang="en-US" altLang="ja-JP" sz="2000" dirty="0" smtClean="0"/>
              <a:t>2015</a:t>
            </a:r>
            <a:r>
              <a:rPr lang="ja-JP" altLang="en-US" sz="2000" dirty="0" smtClean="0"/>
              <a:t>年の</a:t>
            </a:r>
            <a:r>
              <a:rPr lang="zh-TW" altLang="en-US" sz="2000" dirty="0" smtClean="0"/>
              <a:t>国連</a:t>
            </a:r>
            <a:r>
              <a:rPr lang="zh-TW" altLang="en-US" sz="2000" dirty="0"/>
              <a:t>気候変動枠組条約締約国</a:t>
            </a:r>
            <a:r>
              <a:rPr lang="zh-TW" altLang="en-US" sz="2000" dirty="0" smtClean="0"/>
              <a:t>会議</a:t>
            </a:r>
            <a:r>
              <a:rPr lang="en-US" altLang="zh-TW" sz="2000" dirty="0" smtClean="0"/>
              <a:t>(</a:t>
            </a:r>
            <a:r>
              <a:rPr lang="en-US" altLang="ja-JP" sz="2000" dirty="0" smtClean="0"/>
              <a:t>COP21)</a:t>
            </a:r>
            <a:r>
              <a:rPr lang="ja-JP" altLang="en-US" sz="2000" dirty="0" smtClean="0"/>
              <a:t>において、</a:t>
            </a:r>
            <a:r>
              <a:rPr lang="ja-JP" altLang="en-US" sz="2000" dirty="0"/>
              <a:t>採択された温暖化防止に関する歴史的な合意</a:t>
            </a:r>
            <a:endParaRPr lang="en-US" altLang="ja-JP" sz="2000" dirty="0" smtClean="0"/>
          </a:p>
          <a:p>
            <a:pPr marL="342900" indent="-342900">
              <a:buFont typeface="Wingdings" panose="05000000000000000000" pitchFamily="2" charset="2"/>
              <a:buChar char="Ø"/>
            </a:pPr>
            <a:r>
              <a:rPr lang="ja-JP" altLang="en-US" sz="2000" dirty="0" smtClean="0"/>
              <a:t>京都議定書（</a:t>
            </a:r>
            <a:r>
              <a:rPr lang="en-US" altLang="ja-JP" sz="2000" dirty="0" smtClean="0"/>
              <a:t>1997</a:t>
            </a:r>
            <a:r>
              <a:rPr lang="ja-JP" altLang="en-US" sz="2000" dirty="0" smtClean="0"/>
              <a:t>年）以来</a:t>
            </a:r>
            <a:r>
              <a:rPr lang="ja-JP" altLang="en-US" sz="2000" dirty="0"/>
              <a:t>、</a:t>
            </a:r>
            <a:r>
              <a:rPr lang="en-US" altLang="ja-JP" sz="2000" dirty="0"/>
              <a:t>18</a:t>
            </a:r>
            <a:r>
              <a:rPr lang="ja-JP" altLang="en-US" sz="2000" dirty="0"/>
              <a:t>年ぶりとなる気候変動に関する国際的枠組みであり、</a:t>
            </a:r>
            <a:r>
              <a:rPr lang="ja-JP" altLang="en-US" sz="2000" b="1" dirty="0">
                <a:solidFill>
                  <a:srgbClr val="FF0000"/>
                </a:solidFill>
              </a:rPr>
              <a:t>気候変動枠組条約に加盟する全</a:t>
            </a:r>
            <a:r>
              <a:rPr lang="en-US" altLang="ja-JP" sz="2000" b="1" dirty="0">
                <a:solidFill>
                  <a:srgbClr val="FF0000"/>
                </a:solidFill>
              </a:rPr>
              <a:t>196</a:t>
            </a:r>
            <a:r>
              <a:rPr lang="ja-JP" altLang="en-US" sz="2000" b="1" dirty="0">
                <a:solidFill>
                  <a:srgbClr val="FF0000"/>
                </a:solidFill>
              </a:rPr>
              <a:t>カ国全てが参加</a:t>
            </a:r>
          </a:p>
        </p:txBody>
      </p:sp>
      <p:sp>
        <p:nvSpPr>
          <p:cNvPr id="10" name="正方形/長方形 9"/>
          <p:cNvSpPr/>
          <p:nvPr/>
        </p:nvSpPr>
        <p:spPr>
          <a:xfrm>
            <a:off x="-13075" y="6664581"/>
            <a:ext cx="10175290" cy="253916"/>
          </a:xfrm>
          <a:prstGeom prst="rect">
            <a:avLst/>
          </a:prstGeom>
          <a:noFill/>
        </p:spPr>
        <p:txBody>
          <a:bodyPr wrap="square">
            <a:spAutoFit/>
          </a:bodyPr>
          <a:lstStyle/>
          <a:p>
            <a:r>
              <a:rPr lang="en-US" altLang="ja-JP" sz="1050" dirty="0">
                <a:latin typeface="+mj-ea"/>
                <a:ea typeface="+mj-ea"/>
                <a:cs typeface="Meiryo UI" pitchFamily="50" charset="-128"/>
              </a:rPr>
              <a:t>【</a:t>
            </a:r>
            <a:r>
              <a:rPr lang="ja-JP" altLang="en-US" sz="1050" dirty="0" smtClean="0">
                <a:latin typeface="+mj-ea"/>
                <a:ea typeface="+mj-ea"/>
                <a:cs typeface="Meiryo UI" pitchFamily="50" charset="-128"/>
              </a:rPr>
              <a:t>出典</a:t>
            </a:r>
            <a:r>
              <a:rPr lang="en-US" altLang="ja-JP" sz="1050" dirty="0" smtClean="0">
                <a:latin typeface="+mj-ea"/>
                <a:ea typeface="+mj-ea"/>
                <a:cs typeface="Meiryo UI" pitchFamily="50" charset="-128"/>
              </a:rPr>
              <a:t>】</a:t>
            </a:r>
            <a:r>
              <a:rPr lang="ja-JP" altLang="en-US" sz="1050" dirty="0">
                <a:latin typeface="Meiryo UI" panose="020B0604030504040204" pitchFamily="50" charset="-128"/>
                <a:ea typeface="Meiryo UI" panose="020B0604030504040204" pitchFamily="50" charset="-128"/>
              </a:rPr>
              <a:t>環境省　パリ協定に関する基礎資料「</a:t>
            </a:r>
            <a:r>
              <a:rPr lang="en-US" altLang="ja-JP" sz="1050" dirty="0">
                <a:latin typeface="Meiryo UI" panose="020B0604030504040204" pitchFamily="50" charset="-128"/>
                <a:ea typeface="Meiryo UI" panose="020B0604030504040204" pitchFamily="50" charset="-128"/>
              </a:rPr>
              <a:t>COP21</a:t>
            </a:r>
            <a:r>
              <a:rPr lang="ja-JP" altLang="en-US" sz="1050" dirty="0">
                <a:latin typeface="Meiryo UI" panose="020B0604030504040204" pitchFamily="50" charset="-128"/>
                <a:ea typeface="Meiryo UI" panose="020B0604030504040204" pitchFamily="50" charset="-128"/>
              </a:rPr>
              <a:t>の成果と今後」　</a:t>
            </a:r>
            <a:r>
              <a:rPr lang="en-US" altLang="ja-JP" sz="1050" dirty="0">
                <a:latin typeface="Meiryo UI" panose="020B0604030504040204" pitchFamily="50" charset="-128"/>
                <a:ea typeface="Meiryo UI" panose="020B0604030504040204" pitchFamily="50" charset="-128"/>
              </a:rPr>
              <a:t>(http://www.env.go.jp/earth/ondanka/cop21_paris/paris_conv-c.pdf)</a:t>
            </a:r>
            <a:endParaRPr lang="ja-JP" altLang="en-US" sz="1050" dirty="0">
              <a:latin typeface="Meiryo UI" panose="020B0604030504040204" pitchFamily="50" charset="-128"/>
              <a:ea typeface="Meiryo UI" panose="020B0604030504040204" pitchFamily="50" charset="-128"/>
            </a:endParaRPr>
          </a:p>
        </p:txBody>
      </p:sp>
      <p:grpSp>
        <p:nvGrpSpPr>
          <p:cNvPr id="25" name="グループ化 24"/>
          <p:cNvGrpSpPr/>
          <p:nvPr/>
        </p:nvGrpSpPr>
        <p:grpSpPr>
          <a:xfrm>
            <a:off x="225410" y="2131680"/>
            <a:ext cx="8738326" cy="3507775"/>
            <a:chOff x="225410" y="2704053"/>
            <a:chExt cx="8738326" cy="3507775"/>
          </a:xfrm>
        </p:grpSpPr>
        <p:sp>
          <p:nvSpPr>
            <p:cNvPr id="27" name="二等辺三角形 26"/>
            <p:cNvSpPr/>
            <p:nvPr/>
          </p:nvSpPr>
          <p:spPr>
            <a:xfrm rot="10800000">
              <a:off x="4287774" y="2704053"/>
              <a:ext cx="568452" cy="19534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図 27"/>
            <p:cNvPicPr>
              <a:picLocks noChangeAspect="1"/>
            </p:cNvPicPr>
            <p:nvPr/>
          </p:nvPicPr>
          <p:blipFill rotWithShape="1">
            <a:blip r:embed="rId3" cstate="hqprint">
              <a:extLst>
                <a:ext uri="{28A0092B-C50C-407E-A947-70E740481C1C}">
                  <a14:useLocalDpi xmlns:a14="http://schemas.microsoft.com/office/drawing/2010/main"/>
                </a:ext>
              </a:extLst>
            </a:blip>
            <a:srcRect l="5544" r="7893"/>
            <a:stretch/>
          </p:blipFill>
          <p:spPr>
            <a:xfrm>
              <a:off x="5492575" y="3535145"/>
              <a:ext cx="3471161" cy="2676683"/>
            </a:xfrm>
            <a:prstGeom prst="rect">
              <a:avLst/>
            </a:prstGeom>
          </p:spPr>
        </p:pic>
        <p:sp>
          <p:nvSpPr>
            <p:cNvPr id="29" name="テキスト ボックス 28"/>
            <p:cNvSpPr txBox="1"/>
            <p:nvPr/>
          </p:nvSpPr>
          <p:spPr>
            <a:xfrm>
              <a:off x="225410" y="2897455"/>
              <a:ext cx="3886000" cy="400110"/>
            </a:xfrm>
            <a:prstGeom prst="rect">
              <a:avLst/>
            </a:prstGeom>
            <a:noFill/>
          </p:spPr>
          <p:txBody>
            <a:bodyPr wrap="none" rtlCol="0">
              <a:spAutoFit/>
            </a:bodyPr>
            <a:lstStyle/>
            <a:p>
              <a:r>
                <a:rPr kumimoji="1" lang="ja-JP" altLang="en-US" sz="2000" dirty="0">
                  <a:latin typeface="Meiryo UI" panose="020B0604030504040204" pitchFamily="50" charset="-128"/>
                  <a:ea typeface="Meiryo UI" panose="020B0604030504040204" pitchFamily="50" charset="-128"/>
                </a:rPr>
                <a:t>パリ協定に盛り込まれた要素として</a:t>
              </a:r>
              <a:r>
                <a:rPr kumimoji="1" lang="en-US" altLang="ja-JP" sz="2000" dirty="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p:txBody>
        </p:sp>
      </p:grpSp>
      <p:sp>
        <p:nvSpPr>
          <p:cNvPr id="32" name="正方形/長方形 31"/>
          <p:cNvSpPr/>
          <p:nvPr/>
        </p:nvSpPr>
        <p:spPr>
          <a:xfrm>
            <a:off x="538923" y="2715101"/>
            <a:ext cx="954108" cy="400110"/>
          </a:xfrm>
          <a:prstGeom prst="rect">
            <a:avLst/>
          </a:prstGeom>
          <a:solidFill>
            <a:srgbClr val="FFC000"/>
          </a:solidFill>
        </p:spPr>
        <p:txBody>
          <a:bodyPr wrap="none">
            <a:spAutoFit/>
          </a:bodyPr>
          <a:lstStyle/>
          <a:p>
            <a:pPr lvl="0" algn="ctr">
              <a:spcBef>
                <a:spcPts val="1200"/>
              </a:spcBef>
            </a:pPr>
            <a:r>
              <a:rPr lang="ja-JP" altLang="en-US" sz="2000" dirty="0" smtClean="0">
                <a:solidFill>
                  <a:prstClr val="black"/>
                </a:solidFill>
              </a:rPr>
              <a:t>緩和策</a:t>
            </a:r>
            <a:endParaRPr lang="en-US" altLang="ja-JP" sz="2000" dirty="0">
              <a:solidFill>
                <a:prstClr val="black"/>
              </a:solidFill>
            </a:endParaRPr>
          </a:p>
        </p:txBody>
      </p:sp>
      <p:sp>
        <p:nvSpPr>
          <p:cNvPr id="9" name="テキスト ボックス 8"/>
          <p:cNvSpPr txBox="1"/>
          <p:nvPr/>
        </p:nvSpPr>
        <p:spPr>
          <a:xfrm>
            <a:off x="552663" y="3135789"/>
            <a:ext cx="4340887" cy="2462213"/>
          </a:xfrm>
          <a:prstGeom prst="rect">
            <a:avLst/>
          </a:prstGeom>
          <a:noFill/>
        </p:spPr>
        <p:txBody>
          <a:bodyPr wrap="square" rtlCol="0">
            <a:spAutoFit/>
          </a:bodyPr>
          <a:lstStyle/>
          <a:p>
            <a:pPr marL="180000" lvl="0" indent="-457200">
              <a:spcAft>
                <a:spcPts val="1200"/>
              </a:spcAft>
            </a:pPr>
            <a:r>
              <a:rPr lang="ja-JP" altLang="en-US" sz="2400" dirty="0">
                <a:solidFill>
                  <a:prstClr val="black"/>
                </a:solidFill>
                <a:latin typeface="Meiryo UI" panose="020B0604030504040204" pitchFamily="50" charset="-128"/>
                <a:ea typeface="Meiryo UI" panose="020B0604030504040204" pitchFamily="50" charset="-128"/>
              </a:rPr>
              <a:t>世界共通の長期目標として</a:t>
            </a:r>
            <a:endParaRPr lang="en-US" altLang="ja-JP" sz="2400" dirty="0">
              <a:solidFill>
                <a:prstClr val="black"/>
              </a:solidFill>
              <a:latin typeface="Meiryo UI" panose="020B0604030504040204" pitchFamily="50" charset="-128"/>
              <a:ea typeface="Meiryo UI" panose="020B0604030504040204" pitchFamily="50" charset="-128"/>
            </a:endParaRPr>
          </a:p>
          <a:p>
            <a:pPr marL="285750" lvl="0" indent="-285750">
              <a:buFont typeface="Wingdings" panose="05000000000000000000" pitchFamily="2" charset="2"/>
              <a:buChar char="Ø"/>
            </a:pPr>
            <a:r>
              <a:rPr lang="ja-JP" altLang="en-US" dirty="0">
                <a:solidFill>
                  <a:prstClr val="black"/>
                </a:solidFill>
              </a:rPr>
              <a:t>気温上昇を</a:t>
            </a:r>
            <a:endParaRPr lang="en-US" altLang="ja-JP" dirty="0">
              <a:solidFill>
                <a:prstClr val="black"/>
              </a:solidFill>
            </a:endParaRPr>
          </a:p>
          <a:p>
            <a:pPr lvl="0"/>
            <a:r>
              <a:rPr lang="ja-JP" altLang="en-US" sz="2400" b="1" dirty="0">
                <a:solidFill>
                  <a:prstClr val="black"/>
                </a:solidFill>
              </a:rPr>
              <a:t>　  </a:t>
            </a:r>
            <a:r>
              <a:rPr lang="en-US" altLang="ja-JP" sz="2400" b="1" dirty="0">
                <a:solidFill>
                  <a:srgbClr val="FF0000"/>
                </a:solidFill>
              </a:rPr>
              <a:t>2℃</a:t>
            </a:r>
            <a:r>
              <a:rPr lang="ja-JP" altLang="en-US" b="1" dirty="0">
                <a:solidFill>
                  <a:srgbClr val="FF0000"/>
                </a:solidFill>
              </a:rPr>
              <a:t>より十分低く保ち</a:t>
            </a:r>
            <a:r>
              <a:rPr lang="ja-JP" altLang="en-US" sz="1400" b="1" dirty="0">
                <a:solidFill>
                  <a:srgbClr val="FF0000"/>
                </a:solidFill>
              </a:rPr>
              <a:t>、</a:t>
            </a:r>
            <a:r>
              <a:rPr lang="en-US" altLang="ja-JP" sz="1400" b="1" dirty="0">
                <a:solidFill>
                  <a:srgbClr val="FF0000"/>
                </a:solidFill>
              </a:rPr>
              <a:t/>
            </a:r>
            <a:br>
              <a:rPr lang="en-US" altLang="ja-JP" sz="1400" b="1" dirty="0">
                <a:solidFill>
                  <a:srgbClr val="FF0000"/>
                </a:solidFill>
              </a:rPr>
            </a:br>
            <a:r>
              <a:rPr lang="ja-JP" altLang="en-US" b="1" dirty="0">
                <a:solidFill>
                  <a:srgbClr val="FF0000"/>
                </a:solidFill>
              </a:rPr>
              <a:t>　　</a:t>
            </a:r>
            <a:r>
              <a:rPr lang="en-US" altLang="ja-JP" sz="2400" b="1" dirty="0">
                <a:solidFill>
                  <a:srgbClr val="FF0000"/>
                </a:solidFill>
              </a:rPr>
              <a:t>1.5℃</a:t>
            </a:r>
            <a:r>
              <a:rPr lang="ja-JP" altLang="en-US" b="1" dirty="0">
                <a:solidFill>
                  <a:srgbClr val="FF0000"/>
                </a:solidFill>
              </a:rPr>
              <a:t>に抑える努力をする。</a:t>
            </a:r>
            <a:endParaRPr lang="en-US" altLang="ja-JP" b="1" dirty="0">
              <a:solidFill>
                <a:srgbClr val="FF0000"/>
              </a:solidFill>
            </a:endParaRPr>
          </a:p>
          <a:p>
            <a:pPr marL="285750" lvl="0" indent="-285750">
              <a:buFont typeface="Wingdings" panose="05000000000000000000" pitchFamily="2" charset="2"/>
              <a:buChar char="Ø"/>
            </a:pPr>
            <a:r>
              <a:rPr lang="ja-JP" altLang="en-US" dirty="0">
                <a:solidFill>
                  <a:prstClr val="black"/>
                </a:solidFill>
              </a:rPr>
              <a:t>そのために、</a:t>
            </a:r>
            <a:endParaRPr lang="en-US" altLang="ja-JP" dirty="0">
              <a:solidFill>
                <a:prstClr val="black"/>
              </a:solidFill>
            </a:endParaRPr>
          </a:p>
          <a:p>
            <a:pPr marL="452438" lvl="0"/>
            <a:r>
              <a:rPr lang="ja-JP" altLang="en-US" b="1" dirty="0">
                <a:solidFill>
                  <a:srgbClr val="FF0000"/>
                </a:solidFill>
              </a:rPr>
              <a:t>今世紀後半に人間活動による</a:t>
            </a:r>
            <a:r>
              <a:rPr lang="ja-JP" altLang="en-US" b="1" dirty="0" smtClean="0">
                <a:solidFill>
                  <a:srgbClr val="FF0000"/>
                </a:solidFill>
              </a:rPr>
              <a:t>温室</a:t>
            </a:r>
            <a:r>
              <a:rPr lang="en-US" altLang="ja-JP" b="1" dirty="0" smtClean="0">
                <a:solidFill>
                  <a:srgbClr val="FF0000"/>
                </a:solidFill>
              </a:rPr>
              <a:t/>
            </a:r>
            <a:br>
              <a:rPr lang="en-US" altLang="ja-JP" b="1" dirty="0" smtClean="0">
                <a:solidFill>
                  <a:srgbClr val="FF0000"/>
                </a:solidFill>
              </a:rPr>
            </a:br>
            <a:r>
              <a:rPr lang="ja-JP" altLang="en-US" b="1" dirty="0" smtClean="0">
                <a:solidFill>
                  <a:srgbClr val="FF0000"/>
                </a:solidFill>
              </a:rPr>
              <a:t>効果</a:t>
            </a:r>
            <a:r>
              <a:rPr lang="ja-JP" altLang="en-US" b="1" dirty="0">
                <a:solidFill>
                  <a:srgbClr val="FF0000"/>
                </a:solidFill>
              </a:rPr>
              <a:t>ガス排出量の正味ゼロ</a:t>
            </a:r>
            <a:r>
              <a:rPr lang="ja-JP" altLang="en-US" dirty="0">
                <a:solidFill>
                  <a:prstClr val="black"/>
                </a:solidFill>
              </a:rPr>
              <a:t>をめざす。</a:t>
            </a:r>
            <a:endParaRPr kumimoji="1" lang="ja-JP" altLang="en-US" dirty="0"/>
          </a:p>
        </p:txBody>
      </p:sp>
      <p:sp>
        <p:nvSpPr>
          <p:cNvPr id="33" name="角丸四角形 32"/>
          <p:cNvSpPr/>
          <p:nvPr/>
        </p:nvSpPr>
        <p:spPr>
          <a:xfrm>
            <a:off x="407604" y="5841983"/>
            <a:ext cx="8672776" cy="780769"/>
          </a:xfrm>
          <a:prstGeom prst="roundRect">
            <a:avLst/>
          </a:prstGeom>
          <a:solidFill>
            <a:srgbClr val="EBF7FF"/>
          </a:solidFill>
          <a:ln/>
        </p:spPr>
        <p:style>
          <a:lnRef idx="2">
            <a:schemeClr val="accent1"/>
          </a:lnRef>
          <a:fillRef idx="1">
            <a:schemeClr val="lt1"/>
          </a:fillRef>
          <a:effectRef idx="0">
            <a:schemeClr val="accent1"/>
          </a:effectRef>
          <a:fontRef idx="minor">
            <a:schemeClr val="dk1"/>
          </a:fontRef>
        </p:style>
        <p:txBody>
          <a:bodyPr rtlCol="0" anchor="ctr"/>
          <a:lstStyle/>
          <a:p>
            <a:pPr marL="363538" lvl="0">
              <a:spcBef>
                <a:spcPts val="1200"/>
              </a:spcBef>
            </a:pPr>
            <a:endParaRPr lang="en-US" altLang="ja-JP" sz="1200" dirty="0">
              <a:solidFill>
                <a:prstClr val="black"/>
              </a:solidFill>
            </a:endParaRPr>
          </a:p>
        </p:txBody>
      </p:sp>
      <p:sp>
        <p:nvSpPr>
          <p:cNvPr id="34" name="正方形/長方形 33"/>
          <p:cNvSpPr/>
          <p:nvPr/>
        </p:nvSpPr>
        <p:spPr>
          <a:xfrm>
            <a:off x="538923" y="5670445"/>
            <a:ext cx="954107" cy="344128"/>
          </a:xfrm>
          <a:prstGeom prst="rect">
            <a:avLst/>
          </a:prstGeom>
          <a:solidFill>
            <a:schemeClr val="accent1"/>
          </a:solidFill>
        </p:spPr>
        <p:txBody>
          <a:bodyPr wrap="none" tIns="36000" bIns="0">
            <a:spAutoFit/>
          </a:bodyPr>
          <a:lstStyle/>
          <a:p>
            <a:pPr lvl="0" algn="ctr"/>
            <a:r>
              <a:rPr lang="ja-JP" altLang="en-US" sz="2000" dirty="0" smtClean="0">
                <a:solidFill>
                  <a:prstClr val="black"/>
                </a:solidFill>
              </a:rPr>
              <a:t>適応策</a:t>
            </a:r>
            <a:endParaRPr lang="ja-JP" altLang="en-US" sz="2000" dirty="0">
              <a:solidFill>
                <a:prstClr val="black"/>
              </a:solidFill>
            </a:endParaRPr>
          </a:p>
        </p:txBody>
      </p:sp>
      <p:sp>
        <p:nvSpPr>
          <p:cNvPr id="35" name="正方形/長方形 34"/>
          <p:cNvSpPr/>
          <p:nvPr/>
        </p:nvSpPr>
        <p:spPr>
          <a:xfrm>
            <a:off x="409475" y="6018850"/>
            <a:ext cx="9342784" cy="646331"/>
          </a:xfrm>
          <a:prstGeom prst="rect">
            <a:avLst/>
          </a:prstGeom>
        </p:spPr>
        <p:txBody>
          <a:bodyPr wrap="square">
            <a:spAutoFit/>
          </a:bodyPr>
          <a:lstStyle/>
          <a:p>
            <a:r>
              <a:rPr lang="ja-JP" altLang="en-US" dirty="0" smtClean="0"/>
              <a:t>・各国</a:t>
            </a:r>
            <a:r>
              <a:rPr lang="ja-JP" altLang="en-US" dirty="0"/>
              <a:t>は</a:t>
            </a:r>
            <a:r>
              <a:rPr lang="ja-JP" altLang="en-US" b="1" dirty="0"/>
              <a:t>適応計画を策定、実施</a:t>
            </a:r>
            <a:r>
              <a:rPr lang="ja-JP" altLang="en-US" dirty="0"/>
              <a:t>するとともに、実施状況を報告、定期的に更新。</a:t>
            </a:r>
          </a:p>
          <a:p>
            <a:r>
              <a:rPr lang="ja-JP" altLang="en-US" dirty="0" smtClean="0"/>
              <a:t>・</a:t>
            </a:r>
            <a:r>
              <a:rPr lang="ja-JP" altLang="en-US" b="1" dirty="0" smtClean="0"/>
              <a:t>適応</a:t>
            </a:r>
            <a:r>
              <a:rPr lang="ja-JP" altLang="en-US" b="1" dirty="0"/>
              <a:t>能力拡充</a:t>
            </a:r>
            <a:r>
              <a:rPr lang="ja-JP" altLang="en-US" dirty="0" smtClean="0"/>
              <a:t>、</a:t>
            </a:r>
            <a:r>
              <a:rPr lang="ja-JP" altLang="en-US" b="1" dirty="0" smtClean="0"/>
              <a:t>強靭性強化</a:t>
            </a:r>
            <a:r>
              <a:rPr lang="ja-JP" altLang="en-US" dirty="0" smtClean="0"/>
              <a:t>、</a:t>
            </a:r>
            <a:r>
              <a:rPr lang="ja-JP" altLang="en-US" b="1" dirty="0" smtClean="0"/>
              <a:t>脆弱性低減</a:t>
            </a:r>
            <a:r>
              <a:rPr lang="ja-JP" altLang="en-US" dirty="0" smtClean="0"/>
              <a:t>の</a:t>
            </a:r>
            <a:r>
              <a:rPr lang="ja-JP" altLang="en-US" dirty="0"/>
              <a:t>世界的目標の設定</a:t>
            </a:r>
          </a:p>
        </p:txBody>
      </p:sp>
      <p:sp>
        <p:nvSpPr>
          <p:cNvPr id="16"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10</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28150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9" grpId="0"/>
      <p:bldP spid="33" grpId="0" animBg="1"/>
      <p:bldP spid="34" grpId="0" animBg="1"/>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E12132C-C71E-4FE0-A767-5C1003A0C6BA}" type="slidenum">
              <a:rPr lang="ja-JP" altLang="en-US" smtClean="0"/>
              <a:pPr/>
              <a:t>11</a:t>
            </a:fld>
            <a:endParaRPr lang="ja-JP" altLang="en-US" dirty="0"/>
          </a:p>
        </p:txBody>
      </p:sp>
      <p:sp>
        <p:nvSpPr>
          <p:cNvPr id="3" name="タイトル 2"/>
          <p:cNvSpPr>
            <a:spLocks noGrp="1"/>
          </p:cNvSpPr>
          <p:nvPr>
            <p:ph type="ctrTitle"/>
          </p:nvPr>
        </p:nvSpPr>
        <p:spPr/>
        <p:txBody>
          <a:bodyPr/>
          <a:lstStyle/>
          <a:p>
            <a:r>
              <a:rPr kumimoji="1" lang="ja-JP" altLang="en-US" dirty="0" smtClean="0"/>
              <a:t>気候変動の影響とリスク</a:t>
            </a:r>
            <a:endParaRPr kumimoji="1" lang="ja-JP" altLang="en-US" dirty="0"/>
          </a:p>
        </p:txBody>
      </p:sp>
      <p:grpSp>
        <p:nvGrpSpPr>
          <p:cNvPr id="26" name="グループ化 25"/>
          <p:cNvGrpSpPr/>
          <p:nvPr/>
        </p:nvGrpSpPr>
        <p:grpSpPr>
          <a:xfrm>
            <a:off x="4611000" y="3813676"/>
            <a:ext cx="4460505" cy="2449000"/>
            <a:chOff x="8086454" y="2812227"/>
            <a:chExt cx="4460505" cy="2449000"/>
          </a:xfrm>
        </p:grpSpPr>
        <p:pic>
          <p:nvPicPr>
            <p:cNvPr id="17" name="図 1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490292" y="3087138"/>
              <a:ext cx="608560" cy="1698891"/>
            </a:xfrm>
            <a:prstGeom prst="rect">
              <a:avLst/>
            </a:prstGeom>
          </p:spPr>
        </p:pic>
        <p:sp>
          <p:nvSpPr>
            <p:cNvPr id="18" name="テキスト ボックス 15"/>
            <p:cNvSpPr txBox="1"/>
            <p:nvPr/>
          </p:nvSpPr>
          <p:spPr>
            <a:xfrm>
              <a:off x="8086454" y="4830341"/>
              <a:ext cx="1867371" cy="430886"/>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1400" dirty="0"/>
                <a:t>気候変動による追加的な影響及びリスク水準</a:t>
              </a:r>
              <a:endParaRPr kumimoji="1" lang="en-US" altLang="ja-JP" sz="1400" dirty="0"/>
            </a:p>
          </p:txBody>
        </p:sp>
        <p:sp>
          <p:nvSpPr>
            <p:cNvPr id="19" name="テキスト ボックス 16"/>
            <p:cNvSpPr txBox="1"/>
            <p:nvPr/>
          </p:nvSpPr>
          <p:spPr>
            <a:xfrm>
              <a:off x="9116321" y="2812227"/>
              <a:ext cx="3349705" cy="738664"/>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kumimoji="1" lang="ja-JP" altLang="en-US" sz="1200" b="1" dirty="0"/>
                <a:t>紫</a:t>
              </a:r>
              <a:r>
                <a:rPr kumimoji="1" lang="ja-JP" altLang="en-US" sz="1200" dirty="0"/>
                <a:t>：</a:t>
              </a:r>
              <a:r>
                <a:rPr kumimoji="1" lang="ja-JP" altLang="en-US" sz="1200" b="1" dirty="0"/>
                <a:t>深刻な影響やリスク</a:t>
              </a:r>
              <a:r>
                <a:rPr kumimoji="1" lang="ja-JP" altLang="en-US" sz="1200" dirty="0"/>
                <a:t>となるおそれが非常に強く、気候変動に適応しきれないため</a:t>
              </a:r>
              <a:r>
                <a:rPr kumimoji="1" lang="ja-JP" altLang="en-US" sz="1200" dirty="0" smtClean="0"/>
                <a:t>、</a:t>
              </a:r>
              <a:r>
                <a:rPr kumimoji="1" lang="ja-JP" altLang="en-US" sz="1200" b="1" dirty="0" smtClean="0"/>
                <a:t>ほとんど</a:t>
              </a:r>
              <a:r>
                <a:rPr kumimoji="1" lang="ja-JP" altLang="en-US" sz="1200" b="1" dirty="0"/>
                <a:t>元に戻すことができない状態</a:t>
              </a:r>
              <a:r>
                <a:rPr kumimoji="1" lang="ja-JP" altLang="en-US" sz="1200" dirty="0"/>
                <a:t>になるか、気候関連する危険性が持続</a:t>
              </a:r>
              <a:r>
                <a:rPr kumimoji="1" lang="ja-JP" altLang="en-US" sz="1200" dirty="0" smtClean="0"/>
                <a:t>する</a:t>
              </a:r>
              <a:endParaRPr kumimoji="1" lang="en-US" altLang="ja-JP" sz="1200" dirty="0"/>
            </a:p>
          </p:txBody>
        </p:sp>
        <p:sp>
          <p:nvSpPr>
            <p:cNvPr id="20" name="テキスト ボックス 17"/>
            <p:cNvSpPr txBox="1"/>
            <p:nvPr/>
          </p:nvSpPr>
          <p:spPr>
            <a:xfrm>
              <a:off x="9116321" y="4393472"/>
              <a:ext cx="3349705" cy="369332"/>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kumimoji="1" lang="ja-JP" altLang="en-US" sz="1200" b="1" dirty="0"/>
                <a:t>白</a:t>
              </a:r>
              <a:r>
                <a:rPr kumimoji="1" lang="ja-JP" altLang="en-US" sz="1200" dirty="0"/>
                <a:t>：影響が検知</a:t>
              </a:r>
              <a:r>
                <a:rPr kumimoji="1" lang="ja-JP" altLang="en-US" sz="1200" dirty="0" err="1"/>
                <a:t>できるない</a:t>
              </a:r>
              <a:r>
                <a:rPr kumimoji="1" lang="en-US" altLang="ja-JP" sz="1200" dirty="0"/>
                <a:t>/</a:t>
              </a:r>
              <a:r>
                <a:rPr kumimoji="1" lang="ja-JP" altLang="en-US" sz="1200" dirty="0"/>
                <a:t>気候変動に原因を特定される影響が</a:t>
              </a:r>
              <a:r>
                <a:rPr kumimoji="1" lang="ja-JP" altLang="en-US" sz="1200" dirty="0" smtClean="0"/>
                <a:t>ない</a:t>
              </a:r>
              <a:endParaRPr kumimoji="1" lang="en-US" altLang="ja-JP" sz="1200" dirty="0"/>
            </a:p>
          </p:txBody>
        </p:sp>
        <p:sp>
          <p:nvSpPr>
            <p:cNvPr id="21" name="テキスト ボックス 18"/>
            <p:cNvSpPr txBox="1"/>
            <p:nvPr/>
          </p:nvSpPr>
          <p:spPr>
            <a:xfrm>
              <a:off x="9116321" y="3945477"/>
              <a:ext cx="3430638" cy="369332"/>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kumimoji="1" lang="ja-JP" altLang="en-US" sz="1200" b="1" dirty="0"/>
                <a:t>黄</a:t>
              </a:r>
              <a:r>
                <a:rPr kumimoji="1" lang="ja-JP" altLang="en-US" sz="1200" dirty="0"/>
                <a:t>：少なくとも中程度の確信度で、</a:t>
              </a:r>
              <a:r>
                <a:rPr kumimoji="1" lang="ja-JP" altLang="en-US" sz="1200" b="1" dirty="0"/>
                <a:t>影響やリスクが検知</a:t>
              </a:r>
              <a:r>
                <a:rPr kumimoji="1" lang="ja-JP" altLang="en-US" sz="1200" dirty="0"/>
                <a:t>でき、気候変動が原因と特定</a:t>
              </a:r>
              <a:r>
                <a:rPr kumimoji="1" lang="ja-JP" altLang="en-US" sz="1200" dirty="0" smtClean="0"/>
                <a:t>できる</a:t>
              </a:r>
              <a:endParaRPr kumimoji="1" lang="en-US" altLang="ja-JP" sz="1200" dirty="0"/>
            </a:p>
          </p:txBody>
        </p:sp>
        <p:sp>
          <p:nvSpPr>
            <p:cNvPr id="22" name="テキスト ボックス 19"/>
            <p:cNvSpPr txBox="1"/>
            <p:nvPr/>
          </p:nvSpPr>
          <p:spPr>
            <a:xfrm>
              <a:off x="9116321" y="3650964"/>
              <a:ext cx="3430638" cy="184666"/>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kumimoji="1" lang="ja-JP" altLang="en-US" sz="1200" b="1" dirty="0"/>
                <a:t>赤</a:t>
              </a:r>
              <a:r>
                <a:rPr kumimoji="1" lang="ja-JP" altLang="en-US" sz="1200" dirty="0"/>
                <a:t>：</a:t>
              </a:r>
              <a:r>
                <a:rPr kumimoji="1" lang="ja-JP" altLang="en-US" sz="1200" b="1" dirty="0"/>
                <a:t>深刻で広範囲にわたる影響やリスク</a:t>
              </a:r>
              <a:r>
                <a:rPr kumimoji="1" lang="ja-JP" altLang="en-US" sz="1200" dirty="0"/>
                <a:t>が</a:t>
              </a:r>
              <a:r>
                <a:rPr kumimoji="1" lang="ja-JP" altLang="en-US" sz="1200" dirty="0" smtClean="0"/>
                <a:t>ある</a:t>
              </a:r>
              <a:endParaRPr kumimoji="1" lang="en-US" altLang="ja-JP" sz="1200" dirty="0"/>
            </a:p>
          </p:txBody>
        </p:sp>
      </p:grpSp>
      <p:sp>
        <p:nvSpPr>
          <p:cNvPr id="28" name="テキスト ボックス 27"/>
          <p:cNvSpPr txBox="1"/>
          <p:nvPr/>
        </p:nvSpPr>
        <p:spPr>
          <a:xfrm>
            <a:off x="4560" y="6637133"/>
            <a:ext cx="2821157" cy="276999"/>
          </a:xfrm>
          <a:prstGeom prst="rect">
            <a:avLst/>
          </a:prstGeom>
          <a:noFill/>
        </p:spPr>
        <p:txBody>
          <a:bodyPr wrap="none" rtlCol="0">
            <a:spAutoFit/>
          </a:bodyPr>
          <a:lstStyle/>
          <a:p>
            <a:r>
              <a:rPr lang="en-US" altLang="ja-JP" sz="1200" dirty="0" smtClean="0"/>
              <a:t>【</a:t>
            </a:r>
            <a:r>
              <a:rPr lang="ja-JP" altLang="en-US" sz="1200" dirty="0" smtClean="0"/>
              <a:t>出典</a:t>
            </a:r>
            <a:r>
              <a:rPr lang="en-US" altLang="ja-JP" sz="1200" dirty="0"/>
              <a:t>】</a:t>
            </a:r>
            <a:r>
              <a:rPr lang="en-US" altLang="ja-JP" sz="1200" dirty="0" smtClean="0"/>
              <a:t>IPCC </a:t>
            </a:r>
            <a:r>
              <a:rPr lang="en-US" altLang="ja-JP" sz="1200" dirty="0"/>
              <a:t>SR1.5</a:t>
            </a:r>
            <a:r>
              <a:rPr lang="ja-JP" altLang="en-US" sz="1200" dirty="0"/>
              <a:t>　</a:t>
            </a:r>
            <a:r>
              <a:rPr lang="en-US" altLang="ja-JP" sz="1200" dirty="0"/>
              <a:t>Figure SPM.2</a:t>
            </a:r>
            <a:r>
              <a:rPr lang="ja-JP" altLang="en-US" sz="1200" dirty="0"/>
              <a:t>から作成</a:t>
            </a:r>
            <a:endParaRPr kumimoji="1" lang="ja-JP" altLang="en-US" sz="1200" dirty="0"/>
          </a:p>
        </p:txBody>
      </p:sp>
      <p:sp>
        <p:nvSpPr>
          <p:cNvPr id="29" name="テキスト ボックス 13"/>
          <p:cNvSpPr txBox="1"/>
          <p:nvPr/>
        </p:nvSpPr>
        <p:spPr>
          <a:xfrm>
            <a:off x="4611000" y="3538437"/>
            <a:ext cx="4454449" cy="184666"/>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kumimoji="1" lang="en-US" altLang="ja-JP" sz="1200" dirty="0" smtClean="0"/>
              <a:t>【</a:t>
            </a:r>
            <a:r>
              <a:rPr kumimoji="1" lang="ja-JP" altLang="en-US" sz="1200" dirty="0" smtClean="0"/>
              <a:t>移行</a:t>
            </a:r>
            <a:r>
              <a:rPr kumimoji="1" lang="ja-JP" altLang="en-US" sz="1200" dirty="0"/>
              <a:t>の</a:t>
            </a:r>
            <a:r>
              <a:rPr kumimoji="1" lang="ja-JP" altLang="en-US" sz="1200" dirty="0" smtClean="0"/>
              <a:t>確信度</a:t>
            </a:r>
            <a:r>
              <a:rPr kumimoji="1" lang="en-US" altLang="ja-JP" sz="1200" dirty="0" smtClean="0"/>
              <a:t>】L</a:t>
            </a:r>
            <a:r>
              <a:rPr kumimoji="1" lang="en-US" altLang="ja-JP" sz="1200" dirty="0"/>
              <a:t>=</a:t>
            </a:r>
            <a:r>
              <a:rPr kumimoji="1" lang="ja-JP" altLang="en-US" sz="1200" dirty="0" smtClean="0"/>
              <a:t>低い、</a:t>
            </a:r>
            <a:r>
              <a:rPr kumimoji="1" lang="en-US" altLang="ja-JP" sz="1200" dirty="0" smtClean="0"/>
              <a:t>M</a:t>
            </a:r>
            <a:r>
              <a:rPr kumimoji="1" lang="en-US" altLang="ja-JP" sz="1200" dirty="0"/>
              <a:t>=</a:t>
            </a:r>
            <a:r>
              <a:rPr kumimoji="1" lang="ja-JP" altLang="en-US" sz="1200" dirty="0"/>
              <a:t>中</a:t>
            </a:r>
            <a:r>
              <a:rPr kumimoji="1" lang="ja-JP" altLang="en-US" sz="1200" dirty="0" smtClean="0"/>
              <a:t>程度、</a:t>
            </a:r>
            <a:r>
              <a:rPr kumimoji="1" lang="en-US" altLang="ja-JP" sz="1200" dirty="0" smtClean="0"/>
              <a:t>H</a:t>
            </a:r>
            <a:r>
              <a:rPr kumimoji="1" lang="en-US" altLang="ja-JP" sz="1200" dirty="0"/>
              <a:t>=</a:t>
            </a:r>
            <a:r>
              <a:rPr kumimoji="1" lang="ja-JP" altLang="en-US" sz="1200" dirty="0" smtClean="0"/>
              <a:t>高い、</a:t>
            </a:r>
            <a:r>
              <a:rPr kumimoji="1" lang="en-US" altLang="ja-JP" sz="1200" dirty="0" smtClean="0"/>
              <a:t>VH</a:t>
            </a:r>
            <a:r>
              <a:rPr kumimoji="1" lang="en-US" altLang="ja-JP" sz="1200" dirty="0"/>
              <a:t>=</a:t>
            </a:r>
            <a:r>
              <a:rPr kumimoji="1" lang="ja-JP" altLang="en-US" sz="1200" dirty="0"/>
              <a:t>非常に高い</a:t>
            </a:r>
          </a:p>
        </p:txBody>
      </p:sp>
      <p:grpSp>
        <p:nvGrpSpPr>
          <p:cNvPr id="37" name="グループ化 36"/>
          <p:cNvGrpSpPr/>
          <p:nvPr/>
        </p:nvGrpSpPr>
        <p:grpSpPr>
          <a:xfrm>
            <a:off x="139350" y="569204"/>
            <a:ext cx="9004650" cy="2797188"/>
            <a:chOff x="139350" y="887912"/>
            <a:chExt cx="8463871" cy="2629201"/>
          </a:xfrm>
        </p:grpSpPr>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r="1063"/>
            <a:stretch/>
          </p:blipFill>
          <p:spPr>
            <a:xfrm>
              <a:off x="1109770" y="968879"/>
              <a:ext cx="7493451" cy="2327788"/>
            </a:xfrm>
            <a:prstGeom prst="rect">
              <a:avLst/>
            </a:prstGeom>
          </p:spPr>
        </p:pic>
        <p:sp>
          <p:nvSpPr>
            <p:cNvPr id="7" name="テキスト ボックス 2"/>
            <p:cNvSpPr txBox="1"/>
            <p:nvPr/>
          </p:nvSpPr>
          <p:spPr>
            <a:xfrm rot="16200000">
              <a:off x="-858359" y="1885621"/>
              <a:ext cx="2518637" cy="52322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400" dirty="0"/>
                <a:t>工業化以前を基準とした</a:t>
              </a:r>
              <a:endParaRPr kumimoji="1" lang="en-US" altLang="ja-JP" sz="1400" dirty="0"/>
            </a:p>
            <a:p>
              <a:r>
                <a:rPr kumimoji="1" lang="ja-JP" altLang="en-US" sz="1400" dirty="0"/>
                <a:t>世界平均地上気温の変化（℃）</a:t>
              </a:r>
            </a:p>
          </p:txBody>
        </p:sp>
        <p:sp>
          <p:nvSpPr>
            <p:cNvPr id="10" name="テキスト ボックス 7"/>
            <p:cNvSpPr txBox="1"/>
            <p:nvPr/>
          </p:nvSpPr>
          <p:spPr>
            <a:xfrm>
              <a:off x="4012673" y="2806664"/>
              <a:ext cx="676175" cy="382658"/>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lIns="0" tIns="0" rIns="0" bIns="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1400" dirty="0"/>
                <a:t>陸域の</a:t>
              </a:r>
              <a:endParaRPr kumimoji="1" lang="en-US" altLang="ja-JP" sz="1400" dirty="0"/>
            </a:p>
            <a:p>
              <a:pPr algn="ctr"/>
              <a:r>
                <a:rPr kumimoji="1" lang="ja-JP" altLang="en-US" sz="1400" dirty="0"/>
                <a:t>生態系</a:t>
              </a:r>
            </a:p>
          </p:txBody>
        </p:sp>
        <p:sp>
          <p:nvSpPr>
            <p:cNvPr id="11" name="テキスト ボックス 8"/>
            <p:cNvSpPr txBox="1"/>
            <p:nvPr/>
          </p:nvSpPr>
          <p:spPr>
            <a:xfrm>
              <a:off x="4663492" y="2806664"/>
              <a:ext cx="676175" cy="382658"/>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lIns="0" tIns="0" rIns="0" bIns="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1400" dirty="0" smtClean="0"/>
                <a:t>沿岸</a:t>
              </a:r>
              <a:endParaRPr kumimoji="1" lang="en-US" altLang="ja-JP" sz="1400" dirty="0" smtClean="0"/>
            </a:p>
            <a:p>
              <a:pPr algn="ctr"/>
              <a:r>
                <a:rPr kumimoji="1" lang="ja-JP" altLang="en-US" sz="1400" dirty="0" smtClean="0"/>
                <a:t>洪水</a:t>
              </a:r>
              <a:endParaRPr kumimoji="1" lang="ja-JP" altLang="en-US" sz="1400" dirty="0"/>
            </a:p>
          </p:txBody>
        </p:sp>
        <p:sp>
          <p:nvSpPr>
            <p:cNvPr id="12" name="テキスト ボックス 9"/>
            <p:cNvSpPr txBox="1"/>
            <p:nvPr/>
          </p:nvSpPr>
          <p:spPr>
            <a:xfrm>
              <a:off x="5356571" y="2806664"/>
              <a:ext cx="676175" cy="382658"/>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lIns="0" tIns="0" rIns="0" bIns="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1400" dirty="0" smtClean="0"/>
                <a:t>河川</a:t>
              </a:r>
              <a:endParaRPr kumimoji="1" lang="en-US" altLang="ja-JP" sz="1400" dirty="0" smtClean="0"/>
            </a:p>
            <a:p>
              <a:pPr algn="ctr"/>
              <a:r>
                <a:rPr kumimoji="1" lang="ja-JP" altLang="en-US" sz="1400" dirty="0" smtClean="0"/>
                <a:t>洪水</a:t>
              </a:r>
              <a:endParaRPr kumimoji="1" lang="ja-JP" altLang="en-US" sz="1400" dirty="0"/>
            </a:p>
          </p:txBody>
        </p:sp>
        <p:sp>
          <p:nvSpPr>
            <p:cNvPr id="13" name="テキスト ボックス 10"/>
            <p:cNvSpPr txBox="1"/>
            <p:nvPr/>
          </p:nvSpPr>
          <p:spPr>
            <a:xfrm>
              <a:off x="6058102" y="2806664"/>
              <a:ext cx="676175" cy="382658"/>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lIns="0" tIns="0" rIns="0" bIns="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1400" dirty="0"/>
                <a:t>作物の</a:t>
              </a:r>
              <a:endParaRPr kumimoji="1" lang="en-US" altLang="ja-JP" sz="1400" dirty="0"/>
            </a:p>
            <a:p>
              <a:pPr algn="ctr"/>
              <a:r>
                <a:rPr kumimoji="1" lang="ja-JP" altLang="en-US" sz="1400" dirty="0"/>
                <a:t>収量</a:t>
              </a:r>
            </a:p>
          </p:txBody>
        </p:sp>
        <p:sp>
          <p:nvSpPr>
            <p:cNvPr id="14" name="テキスト ボックス 11"/>
            <p:cNvSpPr txBox="1"/>
            <p:nvPr/>
          </p:nvSpPr>
          <p:spPr>
            <a:xfrm>
              <a:off x="6742729" y="2806664"/>
              <a:ext cx="676175" cy="382658"/>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lIns="0" tIns="0" rIns="0" bIns="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1400"/>
                <a:t>観光</a:t>
              </a:r>
            </a:p>
          </p:txBody>
        </p:sp>
        <p:sp>
          <p:nvSpPr>
            <p:cNvPr id="15" name="テキスト ボックス 12"/>
            <p:cNvSpPr txBox="1"/>
            <p:nvPr/>
          </p:nvSpPr>
          <p:spPr>
            <a:xfrm>
              <a:off x="7293603" y="2790029"/>
              <a:ext cx="1278914" cy="727084"/>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lIns="0" tIns="0" rIns="0" bIns="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1400" dirty="0"/>
                <a:t>暑熱に関連する疾病及び死亡</a:t>
              </a:r>
            </a:p>
          </p:txBody>
        </p:sp>
        <p:sp>
          <p:nvSpPr>
            <p:cNvPr id="23" name="テキスト ボックス 4"/>
            <p:cNvSpPr txBox="1"/>
            <p:nvPr/>
          </p:nvSpPr>
          <p:spPr>
            <a:xfrm>
              <a:off x="2493972" y="2815116"/>
              <a:ext cx="1030830" cy="458730"/>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lIns="0" tIns="0" rIns="0" bIns="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1400" dirty="0"/>
                <a:t>低緯度</a:t>
              </a:r>
              <a:r>
                <a:rPr kumimoji="1" lang="ja-JP" altLang="en-US" sz="1400" dirty="0" smtClean="0"/>
                <a:t>の</a:t>
              </a:r>
              <a:endParaRPr kumimoji="1" lang="en-US" altLang="ja-JP" sz="1400" dirty="0"/>
            </a:p>
          </p:txBody>
        </p:sp>
        <p:sp>
          <p:nvSpPr>
            <p:cNvPr id="24" name="テキスト ボックス 6"/>
            <p:cNvSpPr txBox="1"/>
            <p:nvPr/>
          </p:nvSpPr>
          <p:spPr>
            <a:xfrm>
              <a:off x="3388371" y="2806664"/>
              <a:ext cx="566295" cy="301127"/>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lIns="0" tIns="0" rIns="0" bIns="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1400" dirty="0"/>
                <a:t>北極域</a:t>
              </a:r>
            </a:p>
          </p:txBody>
        </p:sp>
        <p:sp>
          <p:nvSpPr>
            <p:cNvPr id="25" name="正方形/長方形 24"/>
            <p:cNvSpPr/>
            <p:nvPr/>
          </p:nvSpPr>
          <p:spPr>
            <a:xfrm>
              <a:off x="2552014" y="2980680"/>
              <a:ext cx="930559" cy="289293"/>
            </a:xfrm>
            <a:prstGeom prst="rect">
              <a:avLst/>
            </a:prstGeom>
          </p:spPr>
          <p:txBody>
            <a:bodyPr wrap="none" rIns="0">
              <a:spAutoFit/>
            </a:bodyPr>
            <a:lstStyle/>
            <a:p>
              <a:pPr lvl="0" algn="ctr"/>
              <a:r>
                <a:rPr lang="ja-JP" altLang="en-US" sz="1400" dirty="0">
                  <a:solidFill>
                    <a:prstClr val="black"/>
                  </a:solidFill>
                </a:rPr>
                <a:t>小規模漁業</a:t>
              </a:r>
            </a:p>
          </p:txBody>
        </p:sp>
        <p:sp>
          <p:nvSpPr>
            <p:cNvPr id="9" name="テキスト ボックス 5"/>
            <p:cNvSpPr txBox="1"/>
            <p:nvPr/>
          </p:nvSpPr>
          <p:spPr>
            <a:xfrm>
              <a:off x="1934814" y="2823568"/>
              <a:ext cx="689634" cy="430886"/>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1400" dirty="0"/>
                <a:t>マングローブ</a:t>
              </a:r>
            </a:p>
          </p:txBody>
        </p:sp>
        <p:sp>
          <p:nvSpPr>
            <p:cNvPr id="31" name="テキスト ボックス 30"/>
            <p:cNvSpPr txBox="1"/>
            <p:nvPr/>
          </p:nvSpPr>
          <p:spPr>
            <a:xfrm>
              <a:off x="865442" y="2621998"/>
              <a:ext cx="505267" cy="369332"/>
            </a:xfrm>
            <a:prstGeom prst="rect">
              <a:avLst/>
            </a:prstGeom>
            <a:solidFill>
              <a:schemeClr val="bg1"/>
            </a:solidFill>
          </p:spPr>
          <p:txBody>
            <a:bodyPr wrap="none" rtlCol="0">
              <a:spAutoFit/>
            </a:bodyPr>
            <a:lstStyle/>
            <a:p>
              <a:r>
                <a:rPr kumimoji="1" lang="en-US" altLang="ja-JP" b="1" dirty="0" smtClean="0"/>
                <a:t>±0</a:t>
              </a:r>
              <a:endParaRPr kumimoji="1" lang="ja-JP" altLang="en-US" b="1" dirty="0"/>
            </a:p>
          </p:txBody>
        </p:sp>
        <p:sp>
          <p:nvSpPr>
            <p:cNvPr id="33" name="テキスト ボックス 32"/>
            <p:cNvSpPr txBox="1"/>
            <p:nvPr/>
          </p:nvSpPr>
          <p:spPr>
            <a:xfrm>
              <a:off x="733527" y="1673314"/>
              <a:ext cx="643093" cy="369332"/>
            </a:xfrm>
            <a:prstGeom prst="rect">
              <a:avLst/>
            </a:prstGeom>
            <a:solidFill>
              <a:schemeClr val="bg1"/>
            </a:solidFill>
          </p:spPr>
          <p:txBody>
            <a:bodyPr wrap="square" rIns="36000" rtlCol="0">
              <a:spAutoFit/>
            </a:bodyPr>
            <a:lstStyle/>
            <a:p>
              <a:r>
                <a:rPr kumimoji="1" lang="en-US" altLang="ja-JP" b="1" dirty="0" smtClean="0"/>
                <a:t>+1.5</a:t>
              </a:r>
              <a:endParaRPr kumimoji="1" lang="ja-JP" altLang="en-US" b="1" dirty="0"/>
            </a:p>
          </p:txBody>
        </p:sp>
        <p:sp>
          <p:nvSpPr>
            <p:cNvPr id="34" name="テキスト ボックス 33"/>
            <p:cNvSpPr txBox="1"/>
            <p:nvPr/>
          </p:nvSpPr>
          <p:spPr>
            <a:xfrm>
              <a:off x="733527" y="1325322"/>
              <a:ext cx="643093" cy="369332"/>
            </a:xfrm>
            <a:prstGeom prst="rect">
              <a:avLst/>
            </a:prstGeom>
            <a:solidFill>
              <a:schemeClr val="bg1"/>
            </a:solidFill>
          </p:spPr>
          <p:txBody>
            <a:bodyPr wrap="square" rIns="36000" rtlCol="0">
              <a:spAutoFit/>
            </a:bodyPr>
            <a:lstStyle/>
            <a:p>
              <a:r>
                <a:rPr kumimoji="1" lang="en-US" altLang="ja-JP" b="1" dirty="0" smtClean="0"/>
                <a:t>+2.0</a:t>
              </a:r>
              <a:endParaRPr kumimoji="1" lang="ja-JP" altLang="en-US" b="1" dirty="0"/>
            </a:p>
          </p:txBody>
        </p:sp>
        <p:sp>
          <p:nvSpPr>
            <p:cNvPr id="35" name="テキスト ボックス 34"/>
            <p:cNvSpPr txBox="1"/>
            <p:nvPr/>
          </p:nvSpPr>
          <p:spPr>
            <a:xfrm>
              <a:off x="733527" y="1962565"/>
              <a:ext cx="643093" cy="369332"/>
            </a:xfrm>
            <a:prstGeom prst="rect">
              <a:avLst/>
            </a:prstGeom>
            <a:solidFill>
              <a:schemeClr val="bg1"/>
            </a:solidFill>
          </p:spPr>
          <p:txBody>
            <a:bodyPr wrap="square" rIns="36000" rtlCol="0">
              <a:spAutoFit/>
            </a:bodyPr>
            <a:lstStyle/>
            <a:p>
              <a:r>
                <a:rPr kumimoji="1" lang="en-US" altLang="ja-JP" b="1" dirty="0" smtClean="0"/>
                <a:t>+1.0</a:t>
              </a:r>
              <a:endParaRPr kumimoji="1" lang="ja-JP" altLang="en-US" b="1" dirty="0"/>
            </a:p>
          </p:txBody>
        </p:sp>
        <p:sp>
          <p:nvSpPr>
            <p:cNvPr id="8" name="テキスト ボックス 3"/>
            <p:cNvSpPr txBox="1"/>
            <p:nvPr/>
          </p:nvSpPr>
          <p:spPr>
            <a:xfrm>
              <a:off x="1277612" y="2823568"/>
              <a:ext cx="655825" cy="430886"/>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1400" dirty="0"/>
                <a:t>暖水性</a:t>
              </a:r>
              <a:endParaRPr kumimoji="1" lang="en-US" altLang="ja-JP" sz="1400" dirty="0"/>
            </a:p>
            <a:p>
              <a:pPr algn="ctr"/>
              <a:r>
                <a:rPr kumimoji="1" lang="ja-JP" altLang="en-US" sz="1400" dirty="0"/>
                <a:t>サンゴ</a:t>
              </a:r>
            </a:p>
          </p:txBody>
        </p:sp>
      </p:grpSp>
      <p:sp>
        <p:nvSpPr>
          <p:cNvPr id="39" name="角丸四角形 38"/>
          <p:cNvSpPr/>
          <p:nvPr/>
        </p:nvSpPr>
        <p:spPr>
          <a:xfrm>
            <a:off x="219310" y="3660012"/>
            <a:ext cx="4000646" cy="2652903"/>
          </a:xfrm>
          <a:prstGeom prst="roundRect">
            <a:avLst>
              <a:gd name="adj" fmla="val 8713"/>
            </a:avLst>
          </a:prstGeom>
          <a:solidFill>
            <a:srgbClr val="FFFFC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363538" lvl="0">
              <a:spcBef>
                <a:spcPts val="1200"/>
              </a:spcBef>
            </a:pPr>
            <a:endParaRPr lang="en-US" altLang="ja-JP" sz="1600" dirty="0">
              <a:solidFill>
                <a:prstClr val="black"/>
              </a:solidFill>
            </a:endParaRPr>
          </a:p>
        </p:txBody>
      </p:sp>
      <p:sp>
        <p:nvSpPr>
          <p:cNvPr id="40" name="正方形/長方形 39"/>
          <p:cNvSpPr/>
          <p:nvPr/>
        </p:nvSpPr>
        <p:spPr>
          <a:xfrm>
            <a:off x="424122" y="3717548"/>
            <a:ext cx="3695703" cy="1015663"/>
          </a:xfrm>
          <a:prstGeom prst="rect">
            <a:avLst/>
          </a:prstGeom>
        </p:spPr>
        <p:txBody>
          <a:bodyPr wrap="square">
            <a:spAutoFit/>
          </a:bodyPr>
          <a:lstStyle/>
          <a:p>
            <a:pPr algn="ctr"/>
            <a:r>
              <a:rPr lang="ja-JP" altLang="en-US" sz="2000" dirty="0" smtClean="0"/>
              <a:t>地球</a:t>
            </a:r>
            <a:r>
              <a:rPr lang="ja-JP" altLang="en-US" sz="2000" dirty="0"/>
              <a:t>温暖化</a:t>
            </a:r>
            <a:r>
              <a:rPr lang="ja-JP" altLang="en-US" sz="2000" dirty="0" smtClean="0"/>
              <a:t>を＋</a:t>
            </a:r>
            <a:r>
              <a:rPr lang="en-US" altLang="ja-JP" sz="2000" dirty="0" smtClean="0"/>
              <a:t>2</a:t>
            </a:r>
            <a:r>
              <a:rPr lang="en-US" altLang="ja-JP" sz="2000" dirty="0"/>
              <a:t>℃</a:t>
            </a:r>
            <a:r>
              <a:rPr lang="ja-JP" altLang="en-US" sz="2000" dirty="0"/>
              <a:t>ではなく</a:t>
            </a:r>
            <a:r>
              <a:rPr lang="ja-JP" altLang="en-US" sz="2000" dirty="0" smtClean="0"/>
              <a:t>、</a:t>
            </a:r>
            <a:r>
              <a:rPr lang="ja-JP" altLang="en-US" sz="2000" dirty="0" smtClean="0">
                <a:solidFill>
                  <a:srgbClr val="FF0000"/>
                </a:solidFill>
              </a:rPr>
              <a:t>＋</a:t>
            </a:r>
            <a:r>
              <a:rPr lang="en-US" altLang="ja-JP" sz="2000" b="1" dirty="0" smtClean="0">
                <a:solidFill>
                  <a:srgbClr val="FF0000"/>
                </a:solidFill>
              </a:rPr>
              <a:t>1.5</a:t>
            </a:r>
            <a:r>
              <a:rPr lang="en-US" altLang="ja-JP" sz="2000" b="1" dirty="0">
                <a:solidFill>
                  <a:srgbClr val="FF0000"/>
                </a:solidFill>
              </a:rPr>
              <a:t>℃</a:t>
            </a:r>
            <a:r>
              <a:rPr lang="ja-JP" altLang="en-US" sz="2000" b="1" dirty="0">
                <a:solidFill>
                  <a:srgbClr val="FF0000"/>
                </a:solidFill>
              </a:rPr>
              <a:t>に抑制することには、明らかな便益</a:t>
            </a:r>
            <a:r>
              <a:rPr lang="ja-JP" altLang="en-US" sz="2000" dirty="0"/>
              <a:t>がある</a:t>
            </a:r>
            <a:r>
              <a:rPr lang="ja-JP" altLang="en-US" sz="2000" dirty="0" smtClean="0"/>
              <a:t>。</a:t>
            </a:r>
            <a:endParaRPr lang="ja-JP" altLang="en-US" sz="2000" dirty="0"/>
          </a:p>
        </p:txBody>
      </p:sp>
      <p:sp>
        <p:nvSpPr>
          <p:cNvPr id="41" name="下矢印 40"/>
          <p:cNvSpPr/>
          <p:nvPr/>
        </p:nvSpPr>
        <p:spPr>
          <a:xfrm>
            <a:off x="1945402" y="4776648"/>
            <a:ext cx="653143" cy="3579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313590" y="5245240"/>
            <a:ext cx="3916767" cy="1015663"/>
          </a:xfrm>
          <a:prstGeom prst="rect">
            <a:avLst/>
          </a:prstGeom>
        </p:spPr>
        <p:txBody>
          <a:bodyPr wrap="square">
            <a:spAutoFit/>
          </a:bodyPr>
          <a:lstStyle/>
          <a:p>
            <a:pPr algn="ctr"/>
            <a:r>
              <a:rPr lang="ja-JP" altLang="en-US" sz="2000" b="1" dirty="0" smtClean="0">
                <a:solidFill>
                  <a:srgbClr val="FF0000"/>
                </a:solidFill>
              </a:rPr>
              <a:t>＋</a:t>
            </a:r>
            <a:r>
              <a:rPr lang="en-US" altLang="ja-JP" sz="2000" b="1" dirty="0" smtClean="0">
                <a:solidFill>
                  <a:srgbClr val="FF0000"/>
                </a:solidFill>
              </a:rPr>
              <a:t>1.5℃</a:t>
            </a:r>
            <a:r>
              <a:rPr lang="ja-JP" altLang="en-US" sz="2000" b="1" dirty="0" smtClean="0">
                <a:solidFill>
                  <a:srgbClr val="FF0000"/>
                </a:solidFill>
              </a:rPr>
              <a:t>が事実上の目標に！</a:t>
            </a:r>
            <a:endParaRPr lang="en-US" altLang="ja-JP" sz="2000" b="1" dirty="0" smtClean="0">
              <a:solidFill>
                <a:srgbClr val="FF0000"/>
              </a:solidFill>
            </a:endParaRPr>
          </a:p>
          <a:p>
            <a:pPr algn="ctr"/>
            <a:endParaRPr lang="en-US" altLang="ja-JP" sz="2000" b="1" dirty="0" smtClean="0">
              <a:solidFill>
                <a:srgbClr val="FF0000"/>
              </a:solidFill>
            </a:endParaRPr>
          </a:p>
          <a:p>
            <a:r>
              <a:rPr lang="en-US" altLang="ja-JP" sz="2000" b="1" dirty="0" smtClean="0">
                <a:solidFill>
                  <a:srgbClr val="FF0000"/>
                </a:solidFill>
              </a:rPr>
              <a:t>2050</a:t>
            </a:r>
            <a:r>
              <a:rPr lang="ja-JP" altLang="en-US" sz="2000" b="1" dirty="0" smtClean="0">
                <a:solidFill>
                  <a:srgbClr val="FF0000"/>
                </a:solidFill>
              </a:rPr>
              <a:t>年までの脱炭素社会の実現</a:t>
            </a:r>
            <a:endParaRPr lang="ja-JP" altLang="en-US" sz="2000" dirty="0"/>
          </a:p>
        </p:txBody>
      </p:sp>
      <p:sp>
        <p:nvSpPr>
          <p:cNvPr id="43" name="テキスト ボックス 42"/>
          <p:cNvSpPr txBox="1"/>
          <p:nvPr/>
        </p:nvSpPr>
        <p:spPr>
          <a:xfrm rot="5400000">
            <a:off x="2064224" y="5536277"/>
            <a:ext cx="415498" cy="369332"/>
          </a:xfrm>
          <a:prstGeom prst="rect">
            <a:avLst/>
          </a:prstGeom>
          <a:noFill/>
        </p:spPr>
        <p:txBody>
          <a:bodyPr wrap="none" rtlCol="0">
            <a:spAutoFit/>
          </a:bodyPr>
          <a:lstStyle/>
          <a:p>
            <a:r>
              <a:rPr kumimoji="1" lang="ja-JP" altLang="en-US" b="1" dirty="0" smtClean="0">
                <a:solidFill>
                  <a:srgbClr val="FF0000"/>
                </a:solidFill>
              </a:rPr>
              <a:t>≒</a:t>
            </a:r>
            <a:endParaRPr kumimoji="1" lang="ja-JP" altLang="en-US" b="1" dirty="0">
              <a:solidFill>
                <a:srgbClr val="FF0000"/>
              </a:solidFill>
            </a:endParaRPr>
          </a:p>
        </p:txBody>
      </p:sp>
      <p:sp>
        <p:nvSpPr>
          <p:cNvPr id="44" name="四角形吹き出し 43"/>
          <p:cNvSpPr/>
          <p:nvPr/>
        </p:nvSpPr>
        <p:spPr>
          <a:xfrm>
            <a:off x="4611000" y="3366392"/>
            <a:ext cx="4454449" cy="2946523"/>
          </a:xfrm>
          <a:prstGeom prst="wedgeRectCallout">
            <a:avLst>
              <a:gd name="adj1" fmla="val 1725"/>
              <a:gd name="adj2" fmla="val -5754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11</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49806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E12132C-C71E-4FE0-A767-5C1003A0C6BA}" type="slidenum">
              <a:rPr lang="ja-JP" altLang="en-US" smtClean="0"/>
              <a:pPr/>
              <a:t>12</a:t>
            </a:fld>
            <a:endParaRPr lang="ja-JP" altLang="en-US" dirty="0"/>
          </a:p>
        </p:txBody>
      </p:sp>
      <p:sp>
        <p:nvSpPr>
          <p:cNvPr id="3" name="タイトル 2"/>
          <p:cNvSpPr>
            <a:spLocks noGrp="1"/>
          </p:cNvSpPr>
          <p:nvPr>
            <p:ph type="ctrTitle"/>
          </p:nvPr>
        </p:nvSpPr>
        <p:spPr>
          <a:xfrm>
            <a:off x="1115616" y="-27384"/>
            <a:ext cx="7063742" cy="692696"/>
          </a:xfrm>
        </p:spPr>
        <p:txBody>
          <a:bodyPr>
            <a:normAutofit fontScale="90000"/>
          </a:bodyPr>
          <a:lstStyle/>
          <a:p>
            <a:r>
              <a:rPr lang="en-US" altLang="ja-JP" dirty="0"/>
              <a:t>Climate Justice(</a:t>
            </a:r>
            <a:r>
              <a:rPr lang="ja-JP" altLang="en-US" dirty="0"/>
              <a:t>気候正義</a:t>
            </a:r>
            <a:r>
              <a:rPr lang="en-US" altLang="ja-JP" dirty="0" smtClean="0"/>
              <a:t>)【</a:t>
            </a:r>
            <a:r>
              <a:rPr lang="ja-JP" altLang="en-US" dirty="0" smtClean="0"/>
              <a:t>投影のみ</a:t>
            </a:r>
            <a:r>
              <a:rPr lang="en-US" altLang="ja-JP" dirty="0" smtClean="0"/>
              <a:t>】</a:t>
            </a:r>
            <a:endParaRPr lang="en-US" altLang="ja-JP" dirty="0"/>
          </a:p>
        </p:txBody>
      </p:sp>
      <p:grpSp>
        <p:nvGrpSpPr>
          <p:cNvPr id="72" name="グループ化 71"/>
          <p:cNvGrpSpPr/>
          <p:nvPr/>
        </p:nvGrpSpPr>
        <p:grpSpPr>
          <a:xfrm>
            <a:off x="3648175" y="2241298"/>
            <a:ext cx="5495825" cy="4471281"/>
            <a:chOff x="3648175" y="692696"/>
            <a:chExt cx="5495825" cy="4471281"/>
          </a:xfrm>
        </p:grpSpPr>
        <p:grpSp>
          <p:nvGrpSpPr>
            <p:cNvPr id="13" name="グループ化 12"/>
            <p:cNvGrpSpPr/>
            <p:nvPr/>
          </p:nvGrpSpPr>
          <p:grpSpPr>
            <a:xfrm>
              <a:off x="4266277" y="692696"/>
              <a:ext cx="4877723" cy="3313339"/>
              <a:chOff x="3523327" y="3172574"/>
              <a:chExt cx="5201137" cy="3533026"/>
            </a:xfrm>
          </p:grpSpPr>
          <p:pic>
            <p:nvPicPr>
              <p:cNvPr id="14" name="図 13"/>
              <p:cNvPicPr>
                <a:picLocks noChangeAspect="1"/>
              </p:cNvPicPr>
              <p:nvPr/>
            </p:nvPicPr>
            <p:blipFill rotWithShape="1">
              <a:blip r:embed="rId2" cstate="print">
                <a:extLst>
                  <a:ext uri="{28A0092B-C50C-407E-A947-70E740481C1C}">
                    <a14:useLocalDpi xmlns:a14="http://schemas.microsoft.com/office/drawing/2010/main" val="0"/>
                  </a:ext>
                </a:extLst>
              </a:blip>
              <a:srcRect l="31526" t="10437" r="33779" b="71305"/>
              <a:stretch/>
            </p:blipFill>
            <p:spPr>
              <a:xfrm>
                <a:off x="3523327" y="3172574"/>
                <a:ext cx="5201137" cy="3533026"/>
              </a:xfrm>
              <a:prstGeom prst="rect">
                <a:avLst/>
              </a:prstGeom>
            </p:spPr>
          </p:pic>
          <p:cxnSp>
            <p:nvCxnSpPr>
              <p:cNvPr id="16" name="直線コネクタ 15"/>
              <p:cNvCxnSpPr/>
              <p:nvPr/>
            </p:nvCxnSpPr>
            <p:spPr>
              <a:xfrm flipV="1">
                <a:off x="5445733" y="3619116"/>
                <a:ext cx="0" cy="2661104"/>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V="1">
                <a:off x="3762083" y="3612589"/>
                <a:ext cx="0" cy="2667632"/>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7834412" y="3612589"/>
                <a:ext cx="0" cy="2667632"/>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4" name="テキスト ボックス 23"/>
            <p:cNvSpPr txBox="1"/>
            <p:nvPr/>
          </p:nvSpPr>
          <p:spPr>
            <a:xfrm>
              <a:off x="4182185" y="3451361"/>
              <a:ext cx="287382" cy="307777"/>
            </a:xfrm>
            <a:prstGeom prst="rect">
              <a:avLst/>
            </a:prstGeom>
            <a:solidFill>
              <a:schemeClr val="bg1"/>
            </a:solidFill>
          </p:spPr>
          <p:txBody>
            <a:bodyPr wrap="none" rIns="36000" rtlCol="0">
              <a:spAutoFit/>
            </a:bodyPr>
            <a:lstStyle/>
            <a:p>
              <a:r>
                <a:rPr lang="en-US" altLang="ja-JP" sz="1400" dirty="0" smtClean="0"/>
                <a:t>-</a:t>
              </a:r>
              <a:r>
                <a:rPr lang="en-US" altLang="ja-JP" sz="1400" dirty="0"/>
                <a:t>1</a:t>
              </a:r>
              <a:endParaRPr kumimoji="1" lang="ja-JP" altLang="en-US" sz="1400" dirty="0"/>
            </a:p>
          </p:txBody>
        </p:sp>
        <p:sp>
          <p:nvSpPr>
            <p:cNvPr id="25" name="テキスト ボックス 24"/>
            <p:cNvSpPr txBox="1"/>
            <p:nvPr/>
          </p:nvSpPr>
          <p:spPr>
            <a:xfrm>
              <a:off x="4142837" y="2628842"/>
              <a:ext cx="332266" cy="307777"/>
            </a:xfrm>
            <a:prstGeom prst="rect">
              <a:avLst/>
            </a:prstGeom>
            <a:solidFill>
              <a:schemeClr val="bg1"/>
            </a:solidFill>
          </p:spPr>
          <p:txBody>
            <a:bodyPr wrap="none" rIns="36000" rtlCol="0">
              <a:spAutoFit/>
            </a:bodyPr>
            <a:lstStyle/>
            <a:p>
              <a:r>
                <a:rPr kumimoji="1" lang="en-US" altLang="ja-JP" sz="1400" dirty="0" smtClean="0"/>
                <a:t>+1</a:t>
              </a:r>
              <a:endParaRPr kumimoji="1" lang="ja-JP" altLang="en-US" sz="1400" dirty="0"/>
            </a:p>
          </p:txBody>
        </p:sp>
        <p:sp>
          <p:nvSpPr>
            <p:cNvPr id="26" name="テキスト ボックス 25"/>
            <p:cNvSpPr txBox="1"/>
            <p:nvPr/>
          </p:nvSpPr>
          <p:spPr>
            <a:xfrm>
              <a:off x="4142837" y="2197681"/>
              <a:ext cx="332266" cy="307777"/>
            </a:xfrm>
            <a:prstGeom prst="rect">
              <a:avLst/>
            </a:prstGeom>
            <a:solidFill>
              <a:schemeClr val="bg1"/>
            </a:solidFill>
          </p:spPr>
          <p:txBody>
            <a:bodyPr wrap="none" rIns="36000" rtlCol="0">
              <a:spAutoFit/>
            </a:bodyPr>
            <a:lstStyle/>
            <a:p>
              <a:r>
                <a:rPr kumimoji="1" lang="en-US" altLang="ja-JP" sz="1400" dirty="0" smtClean="0"/>
                <a:t>+2</a:t>
              </a:r>
              <a:endParaRPr kumimoji="1" lang="ja-JP" altLang="en-US" sz="1400" dirty="0"/>
            </a:p>
          </p:txBody>
        </p:sp>
        <p:sp>
          <p:nvSpPr>
            <p:cNvPr id="27" name="テキスト ボックス 26"/>
            <p:cNvSpPr txBox="1"/>
            <p:nvPr/>
          </p:nvSpPr>
          <p:spPr>
            <a:xfrm>
              <a:off x="4142837" y="1787688"/>
              <a:ext cx="332266" cy="307777"/>
            </a:xfrm>
            <a:prstGeom prst="rect">
              <a:avLst/>
            </a:prstGeom>
            <a:solidFill>
              <a:schemeClr val="bg1"/>
            </a:solidFill>
          </p:spPr>
          <p:txBody>
            <a:bodyPr wrap="none" rIns="36000" rtlCol="0">
              <a:spAutoFit/>
            </a:bodyPr>
            <a:lstStyle/>
            <a:p>
              <a:r>
                <a:rPr kumimoji="1" lang="en-US" altLang="ja-JP" sz="1400" dirty="0" smtClean="0"/>
                <a:t>+3</a:t>
              </a:r>
              <a:endParaRPr kumimoji="1" lang="ja-JP" altLang="en-US" sz="1400" dirty="0"/>
            </a:p>
          </p:txBody>
        </p:sp>
        <p:sp>
          <p:nvSpPr>
            <p:cNvPr id="28" name="テキスト ボックス 27"/>
            <p:cNvSpPr txBox="1"/>
            <p:nvPr/>
          </p:nvSpPr>
          <p:spPr>
            <a:xfrm>
              <a:off x="4142837" y="1356527"/>
              <a:ext cx="332266" cy="307777"/>
            </a:xfrm>
            <a:prstGeom prst="rect">
              <a:avLst/>
            </a:prstGeom>
            <a:solidFill>
              <a:schemeClr val="bg1"/>
            </a:solidFill>
          </p:spPr>
          <p:txBody>
            <a:bodyPr wrap="none" rIns="36000" rtlCol="0">
              <a:spAutoFit/>
            </a:bodyPr>
            <a:lstStyle/>
            <a:p>
              <a:r>
                <a:rPr kumimoji="1" lang="en-US" altLang="ja-JP" sz="1400" dirty="0" smtClean="0"/>
                <a:t>+4</a:t>
              </a:r>
              <a:endParaRPr kumimoji="1" lang="ja-JP" altLang="en-US" sz="1400" dirty="0"/>
            </a:p>
          </p:txBody>
        </p:sp>
        <p:sp>
          <p:nvSpPr>
            <p:cNvPr id="29" name="テキスト ボックス 28"/>
            <p:cNvSpPr txBox="1"/>
            <p:nvPr/>
          </p:nvSpPr>
          <p:spPr>
            <a:xfrm>
              <a:off x="4142837" y="951462"/>
              <a:ext cx="332266" cy="307777"/>
            </a:xfrm>
            <a:prstGeom prst="rect">
              <a:avLst/>
            </a:prstGeom>
            <a:solidFill>
              <a:schemeClr val="bg1"/>
            </a:solidFill>
          </p:spPr>
          <p:txBody>
            <a:bodyPr wrap="none" rIns="36000" rtlCol="0">
              <a:spAutoFit/>
            </a:bodyPr>
            <a:lstStyle/>
            <a:p>
              <a:r>
                <a:rPr kumimoji="1" lang="en-US" altLang="ja-JP" sz="1400" dirty="0" smtClean="0"/>
                <a:t>+5</a:t>
              </a:r>
              <a:endParaRPr kumimoji="1" lang="ja-JP" altLang="en-US" sz="1400" dirty="0"/>
            </a:p>
          </p:txBody>
        </p:sp>
        <p:sp>
          <p:nvSpPr>
            <p:cNvPr id="30" name="テキスト ボックス 29"/>
            <p:cNvSpPr txBox="1"/>
            <p:nvPr/>
          </p:nvSpPr>
          <p:spPr>
            <a:xfrm rot="16200000">
              <a:off x="2411939" y="1987284"/>
              <a:ext cx="3057247" cy="584775"/>
            </a:xfrm>
            <a:prstGeom prst="rect">
              <a:avLst/>
            </a:prstGeom>
            <a:noFill/>
          </p:spPr>
          <p:txBody>
            <a:bodyPr wrap="none" rtlCol="0">
              <a:spAutoFit/>
            </a:bodyPr>
            <a:lstStyle/>
            <a:p>
              <a:r>
                <a:rPr kumimoji="1" lang="en-US" altLang="ja-JP" sz="1600" dirty="0" smtClean="0"/>
                <a:t>1850</a:t>
              </a:r>
              <a:r>
                <a:rPr kumimoji="1" lang="ja-JP" altLang="en-US" sz="1600" dirty="0" smtClean="0"/>
                <a:t>～</a:t>
              </a:r>
              <a:r>
                <a:rPr kumimoji="1" lang="en-US" altLang="ja-JP" sz="1600" dirty="0" smtClean="0"/>
                <a:t>1900</a:t>
              </a:r>
              <a:r>
                <a:rPr kumimoji="1" lang="ja-JP" altLang="en-US" sz="1600" dirty="0" smtClean="0"/>
                <a:t>年を基準とした</a:t>
              </a:r>
              <a:r>
                <a:rPr kumimoji="1" lang="en-US" altLang="ja-JP" sz="1600" dirty="0" smtClean="0"/>
                <a:t/>
              </a:r>
              <a:br>
                <a:rPr kumimoji="1" lang="en-US" altLang="ja-JP" sz="1600" dirty="0" smtClean="0"/>
              </a:br>
              <a:r>
                <a:rPr kumimoji="1" lang="ja-JP" altLang="en-US" sz="1600" dirty="0" smtClean="0"/>
                <a:t>　　世界平均気温の変化（℃）</a:t>
              </a:r>
              <a:endParaRPr kumimoji="1" lang="ja-JP" altLang="en-US" sz="1600" dirty="0"/>
            </a:p>
          </p:txBody>
        </p:sp>
        <p:sp>
          <p:nvSpPr>
            <p:cNvPr id="31" name="テキスト ボックス 30"/>
            <p:cNvSpPr txBox="1"/>
            <p:nvPr/>
          </p:nvSpPr>
          <p:spPr>
            <a:xfrm>
              <a:off x="4166257" y="3031563"/>
              <a:ext cx="316360" cy="307777"/>
            </a:xfrm>
            <a:prstGeom prst="rect">
              <a:avLst/>
            </a:prstGeom>
            <a:solidFill>
              <a:schemeClr val="bg1"/>
            </a:solidFill>
          </p:spPr>
          <p:txBody>
            <a:bodyPr wrap="none" lIns="36000" rIns="36000" rtlCol="0">
              <a:spAutoFit/>
            </a:bodyPr>
            <a:lstStyle/>
            <a:p>
              <a:r>
                <a:rPr lang="en-US" altLang="ja-JP" sz="1400" dirty="0"/>
                <a:t>±</a:t>
              </a:r>
              <a:r>
                <a:rPr kumimoji="1" lang="en-US" altLang="ja-JP" sz="1400" dirty="0" smtClean="0"/>
                <a:t>0</a:t>
              </a:r>
              <a:endParaRPr kumimoji="1" lang="ja-JP" altLang="en-US" sz="1400" dirty="0"/>
            </a:p>
          </p:txBody>
        </p:sp>
        <p:sp>
          <p:nvSpPr>
            <p:cNvPr id="43" name="テキスト ボックス 42"/>
            <p:cNvSpPr txBox="1"/>
            <p:nvPr/>
          </p:nvSpPr>
          <p:spPr>
            <a:xfrm>
              <a:off x="4657868" y="4794645"/>
              <a:ext cx="671979" cy="369332"/>
            </a:xfrm>
            <a:prstGeom prst="rect">
              <a:avLst/>
            </a:prstGeom>
            <a:noFill/>
          </p:spPr>
          <p:txBody>
            <a:bodyPr wrap="none" rtlCol="0">
              <a:spAutoFit/>
            </a:bodyPr>
            <a:lstStyle/>
            <a:p>
              <a:r>
                <a:rPr kumimoji="1" lang="en-US" altLang="ja-JP" dirty="0" smtClean="0"/>
                <a:t>65</a:t>
              </a:r>
              <a:r>
                <a:rPr kumimoji="1" lang="ja-JP" altLang="en-US" dirty="0" smtClean="0"/>
                <a:t>歳</a:t>
              </a:r>
              <a:endParaRPr kumimoji="1" lang="ja-JP" altLang="en-US" dirty="0"/>
            </a:p>
          </p:txBody>
        </p:sp>
        <p:sp>
          <p:nvSpPr>
            <p:cNvPr id="46" name="テキスト ボックス 45"/>
            <p:cNvSpPr txBox="1"/>
            <p:nvPr/>
          </p:nvSpPr>
          <p:spPr>
            <a:xfrm>
              <a:off x="4657868" y="4413124"/>
              <a:ext cx="671979" cy="369332"/>
            </a:xfrm>
            <a:prstGeom prst="rect">
              <a:avLst/>
            </a:prstGeom>
            <a:noFill/>
          </p:spPr>
          <p:txBody>
            <a:bodyPr wrap="none" rtlCol="0">
              <a:spAutoFit/>
            </a:bodyPr>
            <a:lstStyle/>
            <a:p>
              <a:r>
                <a:rPr lang="en-US" altLang="ja-JP" dirty="0"/>
                <a:t>4</a:t>
              </a:r>
              <a:r>
                <a:rPr kumimoji="1" lang="en-US" altLang="ja-JP" dirty="0" smtClean="0"/>
                <a:t>0</a:t>
              </a:r>
              <a:r>
                <a:rPr kumimoji="1" lang="ja-JP" altLang="en-US" dirty="0" smtClean="0"/>
                <a:t>歳</a:t>
              </a:r>
              <a:endParaRPr kumimoji="1" lang="ja-JP" altLang="en-US" dirty="0"/>
            </a:p>
          </p:txBody>
        </p:sp>
        <p:sp>
          <p:nvSpPr>
            <p:cNvPr id="47" name="テキスト ボックス 46"/>
            <p:cNvSpPr txBox="1"/>
            <p:nvPr/>
          </p:nvSpPr>
          <p:spPr>
            <a:xfrm>
              <a:off x="4657868" y="4031603"/>
              <a:ext cx="671979" cy="369332"/>
            </a:xfrm>
            <a:prstGeom prst="rect">
              <a:avLst/>
            </a:prstGeom>
            <a:noFill/>
          </p:spPr>
          <p:txBody>
            <a:bodyPr wrap="none" rtlCol="0">
              <a:spAutoFit/>
            </a:bodyPr>
            <a:lstStyle/>
            <a:p>
              <a:r>
                <a:rPr kumimoji="1" lang="en-US" altLang="ja-JP" dirty="0" smtClean="0"/>
                <a:t>18</a:t>
              </a:r>
              <a:r>
                <a:rPr kumimoji="1" lang="ja-JP" altLang="en-US" dirty="0" smtClean="0"/>
                <a:t>歳</a:t>
              </a:r>
              <a:endParaRPr kumimoji="1" lang="ja-JP" altLang="en-US" dirty="0"/>
            </a:p>
          </p:txBody>
        </p:sp>
        <p:sp>
          <p:nvSpPr>
            <p:cNvPr id="48" name="テキスト ボックス 47"/>
            <p:cNvSpPr txBox="1"/>
            <p:nvPr/>
          </p:nvSpPr>
          <p:spPr>
            <a:xfrm>
              <a:off x="4675341" y="3708897"/>
              <a:ext cx="697627" cy="369332"/>
            </a:xfrm>
            <a:prstGeom prst="rect">
              <a:avLst/>
            </a:prstGeom>
            <a:noFill/>
          </p:spPr>
          <p:txBody>
            <a:bodyPr wrap="none" rtlCol="0">
              <a:spAutoFit/>
            </a:bodyPr>
            <a:lstStyle/>
            <a:p>
              <a:r>
                <a:rPr kumimoji="1" lang="en-US" altLang="ja-JP" dirty="0" smtClean="0"/>
                <a:t>2023</a:t>
              </a:r>
              <a:endParaRPr kumimoji="1" lang="ja-JP" altLang="en-US" dirty="0"/>
            </a:p>
          </p:txBody>
        </p:sp>
        <p:sp>
          <p:nvSpPr>
            <p:cNvPr id="49" name="テキスト ボックス 48"/>
            <p:cNvSpPr txBox="1"/>
            <p:nvPr/>
          </p:nvSpPr>
          <p:spPr>
            <a:xfrm>
              <a:off x="5797275" y="4794645"/>
              <a:ext cx="671979" cy="369332"/>
            </a:xfrm>
            <a:prstGeom prst="rect">
              <a:avLst/>
            </a:prstGeom>
            <a:noFill/>
          </p:spPr>
          <p:txBody>
            <a:bodyPr wrap="none" rtlCol="0">
              <a:spAutoFit/>
            </a:bodyPr>
            <a:lstStyle/>
            <a:p>
              <a:r>
                <a:rPr lang="en-US" altLang="ja-JP" dirty="0" smtClean="0"/>
                <a:t>9</a:t>
              </a:r>
              <a:r>
                <a:rPr lang="en-US" altLang="ja-JP" dirty="0"/>
                <a:t>2</a:t>
              </a:r>
              <a:r>
                <a:rPr kumimoji="1" lang="ja-JP" altLang="en-US" dirty="0" smtClean="0"/>
                <a:t>歳</a:t>
              </a:r>
              <a:endParaRPr kumimoji="1" lang="ja-JP" altLang="en-US" dirty="0"/>
            </a:p>
          </p:txBody>
        </p:sp>
        <p:sp>
          <p:nvSpPr>
            <p:cNvPr id="51" name="テキスト ボックス 50"/>
            <p:cNvSpPr txBox="1"/>
            <p:nvPr/>
          </p:nvSpPr>
          <p:spPr>
            <a:xfrm>
              <a:off x="5797275" y="4413124"/>
              <a:ext cx="671979" cy="369332"/>
            </a:xfrm>
            <a:prstGeom prst="rect">
              <a:avLst/>
            </a:prstGeom>
            <a:noFill/>
          </p:spPr>
          <p:txBody>
            <a:bodyPr wrap="none" rtlCol="0">
              <a:spAutoFit/>
            </a:bodyPr>
            <a:lstStyle/>
            <a:p>
              <a:r>
                <a:rPr lang="en-US" altLang="ja-JP" dirty="0" smtClean="0"/>
                <a:t>6</a:t>
              </a:r>
              <a:r>
                <a:rPr lang="en-US" altLang="ja-JP" dirty="0"/>
                <a:t>7</a:t>
              </a:r>
              <a:r>
                <a:rPr kumimoji="1" lang="ja-JP" altLang="en-US" dirty="0" smtClean="0"/>
                <a:t>歳</a:t>
              </a:r>
              <a:endParaRPr kumimoji="1" lang="ja-JP" altLang="en-US" dirty="0"/>
            </a:p>
          </p:txBody>
        </p:sp>
        <p:sp>
          <p:nvSpPr>
            <p:cNvPr id="52" name="テキスト ボックス 51"/>
            <p:cNvSpPr txBox="1"/>
            <p:nvPr/>
          </p:nvSpPr>
          <p:spPr>
            <a:xfrm>
              <a:off x="5797275" y="4031603"/>
              <a:ext cx="671979" cy="369332"/>
            </a:xfrm>
            <a:prstGeom prst="rect">
              <a:avLst/>
            </a:prstGeom>
            <a:noFill/>
          </p:spPr>
          <p:txBody>
            <a:bodyPr wrap="none" rtlCol="0">
              <a:spAutoFit/>
            </a:bodyPr>
            <a:lstStyle/>
            <a:p>
              <a:r>
                <a:rPr lang="en-US" altLang="ja-JP" dirty="0" smtClean="0"/>
                <a:t>4</a:t>
              </a:r>
              <a:r>
                <a:rPr lang="en-US" altLang="ja-JP" dirty="0"/>
                <a:t>5</a:t>
              </a:r>
              <a:r>
                <a:rPr kumimoji="1" lang="ja-JP" altLang="en-US" dirty="0" smtClean="0"/>
                <a:t>歳</a:t>
              </a:r>
              <a:endParaRPr kumimoji="1" lang="ja-JP" altLang="en-US" dirty="0"/>
            </a:p>
          </p:txBody>
        </p:sp>
        <p:sp>
          <p:nvSpPr>
            <p:cNvPr id="55" name="テキスト ボックス 54"/>
            <p:cNvSpPr txBox="1"/>
            <p:nvPr/>
          </p:nvSpPr>
          <p:spPr>
            <a:xfrm>
              <a:off x="7987818" y="4413124"/>
              <a:ext cx="783099" cy="369332"/>
            </a:xfrm>
            <a:prstGeom prst="rect">
              <a:avLst/>
            </a:prstGeom>
            <a:noFill/>
          </p:spPr>
          <p:txBody>
            <a:bodyPr wrap="none" rtlCol="0">
              <a:spAutoFit/>
            </a:bodyPr>
            <a:lstStyle/>
            <a:p>
              <a:r>
                <a:rPr lang="en-US" altLang="ja-JP" dirty="0" smtClean="0"/>
                <a:t>1</a:t>
              </a:r>
              <a:r>
                <a:rPr lang="en-US" altLang="ja-JP" dirty="0"/>
                <a:t>1</a:t>
              </a:r>
              <a:r>
                <a:rPr lang="en-US" altLang="ja-JP" dirty="0" smtClean="0"/>
                <a:t>7</a:t>
              </a:r>
              <a:r>
                <a:rPr kumimoji="1" lang="ja-JP" altLang="en-US" dirty="0" smtClean="0"/>
                <a:t>歳</a:t>
              </a:r>
              <a:endParaRPr kumimoji="1" lang="ja-JP" altLang="en-US" dirty="0"/>
            </a:p>
          </p:txBody>
        </p:sp>
        <p:sp>
          <p:nvSpPr>
            <p:cNvPr id="56" name="テキスト ボックス 55"/>
            <p:cNvSpPr txBox="1"/>
            <p:nvPr/>
          </p:nvSpPr>
          <p:spPr>
            <a:xfrm>
              <a:off x="8043378" y="4031603"/>
              <a:ext cx="671979" cy="369332"/>
            </a:xfrm>
            <a:prstGeom prst="rect">
              <a:avLst/>
            </a:prstGeom>
            <a:noFill/>
          </p:spPr>
          <p:txBody>
            <a:bodyPr wrap="none" rtlCol="0">
              <a:spAutoFit/>
            </a:bodyPr>
            <a:lstStyle/>
            <a:p>
              <a:r>
                <a:rPr lang="en-US" altLang="ja-JP" dirty="0" smtClean="0"/>
                <a:t>9</a:t>
              </a:r>
              <a:r>
                <a:rPr lang="en-US" altLang="ja-JP" dirty="0"/>
                <a:t>5</a:t>
              </a:r>
              <a:r>
                <a:rPr kumimoji="1" lang="ja-JP" altLang="en-US" dirty="0" smtClean="0"/>
                <a:t>歳</a:t>
              </a:r>
              <a:endParaRPr kumimoji="1" lang="ja-JP" altLang="en-US" dirty="0"/>
            </a:p>
          </p:txBody>
        </p:sp>
        <p:cxnSp>
          <p:nvCxnSpPr>
            <p:cNvPr id="58" name="直線矢印コネクタ 57"/>
            <p:cNvCxnSpPr>
              <a:stCxn id="47" idx="3"/>
              <a:endCxn id="52" idx="1"/>
            </p:cNvCxnSpPr>
            <p:nvPr/>
          </p:nvCxnSpPr>
          <p:spPr>
            <a:xfrm>
              <a:off x="5329847" y="4216269"/>
              <a:ext cx="4674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a:endCxn id="56" idx="1"/>
            </p:cNvCxnSpPr>
            <p:nvPr/>
          </p:nvCxnSpPr>
          <p:spPr>
            <a:xfrm>
              <a:off x="6469254" y="4216269"/>
              <a:ext cx="15741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a:off x="5329847" y="4588058"/>
              <a:ext cx="4674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a:off x="6469254" y="4588058"/>
              <a:ext cx="15741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a:off x="5329847" y="4959847"/>
              <a:ext cx="4674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a:off x="6469254" y="4959847"/>
              <a:ext cx="373673" cy="0"/>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71" name="正方形/長方形 70"/>
          <p:cNvSpPr/>
          <p:nvPr/>
        </p:nvSpPr>
        <p:spPr>
          <a:xfrm>
            <a:off x="102581" y="813761"/>
            <a:ext cx="8872694" cy="1200329"/>
          </a:xfrm>
          <a:prstGeom prst="rect">
            <a:avLst/>
          </a:prstGeom>
        </p:spPr>
        <p:txBody>
          <a:bodyPr wrap="square">
            <a:spAutoFit/>
          </a:bodyPr>
          <a:lstStyle/>
          <a:p>
            <a:pPr marL="285750" indent="-285750">
              <a:buFont typeface="Wingdings" panose="05000000000000000000" pitchFamily="2" charset="2"/>
              <a:buChar char="Ø"/>
            </a:pPr>
            <a:r>
              <a:rPr lang="ja-JP" altLang="en-US" dirty="0">
                <a:solidFill>
                  <a:srgbClr val="000000"/>
                </a:solidFill>
                <a:latin typeface="Meiryo" panose="020B0604030504040204" pitchFamily="50" charset="-128"/>
                <a:ea typeface="Meiryo" panose="020B0604030504040204" pitchFamily="50" charset="-128"/>
              </a:rPr>
              <a:t>気候変動による異常気象や自然災害によって、より大きな被害を受けるのは</a:t>
            </a:r>
            <a:r>
              <a:rPr lang="ja-JP" altLang="en-US" dirty="0" smtClean="0">
                <a:solidFill>
                  <a:srgbClr val="000000"/>
                </a:solidFill>
                <a:latin typeface="Meiryo" panose="020B0604030504040204" pitchFamily="50" charset="-128"/>
                <a:ea typeface="Meiryo" panose="020B0604030504040204" pitchFamily="50" charset="-128"/>
              </a:rPr>
              <a:t>、</a:t>
            </a:r>
            <a:endParaRPr lang="en-US" altLang="ja-JP" dirty="0" smtClean="0">
              <a:solidFill>
                <a:srgbClr val="000000"/>
              </a:solidFill>
              <a:latin typeface="Meiryo" panose="020B0604030504040204" pitchFamily="50" charset="-128"/>
              <a:ea typeface="Meiryo" panose="020B0604030504040204" pitchFamily="50" charset="-128"/>
            </a:endParaRPr>
          </a:p>
          <a:p>
            <a:pPr marL="285750" indent="-285750">
              <a:buFont typeface="Wingdings" panose="05000000000000000000" pitchFamily="2" charset="2"/>
              <a:buChar char="Ø"/>
            </a:pPr>
            <a:endParaRPr lang="en-US" altLang="ja-JP" dirty="0">
              <a:solidFill>
                <a:srgbClr val="000000"/>
              </a:solidFill>
              <a:latin typeface="Meiryo" panose="020B0604030504040204" pitchFamily="50" charset="-128"/>
              <a:ea typeface="Meiryo" panose="020B0604030504040204" pitchFamily="50" charset="-128"/>
            </a:endParaRPr>
          </a:p>
          <a:p>
            <a:pPr marL="285750" indent="-285750">
              <a:buFont typeface="Wingdings" panose="05000000000000000000" pitchFamily="2" charset="2"/>
              <a:buChar char="Ø"/>
            </a:pPr>
            <a:endParaRPr lang="en-US" altLang="ja-JP" dirty="0" smtClean="0">
              <a:solidFill>
                <a:srgbClr val="000000"/>
              </a:solidFill>
              <a:latin typeface="Meiryo" panose="020B0604030504040204" pitchFamily="50" charset="-128"/>
              <a:ea typeface="Meiryo" panose="020B0604030504040204" pitchFamily="50" charset="-128"/>
            </a:endParaRPr>
          </a:p>
          <a:p>
            <a:endParaRPr lang="ja-JP" altLang="en-US" dirty="0">
              <a:solidFill>
                <a:srgbClr val="000000"/>
              </a:solidFill>
              <a:latin typeface="Meiryo" panose="020B0604030504040204" pitchFamily="50" charset="-128"/>
              <a:ea typeface="Meiryo" panose="020B0604030504040204" pitchFamily="50" charset="-128"/>
            </a:endParaRPr>
          </a:p>
        </p:txBody>
      </p:sp>
      <p:sp>
        <p:nvSpPr>
          <p:cNvPr id="73" name="正方形/長方形 72"/>
          <p:cNvSpPr/>
          <p:nvPr/>
        </p:nvSpPr>
        <p:spPr>
          <a:xfrm>
            <a:off x="94951" y="2807841"/>
            <a:ext cx="3421972" cy="646331"/>
          </a:xfrm>
          <a:prstGeom prst="rect">
            <a:avLst/>
          </a:prstGeom>
        </p:spPr>
        <p:txBody>
          <a:bodyPr wrap="square">
            <a:spAutoFit/>
          </a:bodyPr>
          <a:lstStyle/>
          <a:p>
            <a:pPr marL="285750" indent="-285750">
              <a:buFont typeface="Wingdings" panose="05000000000000000000" pitchFamily="2" charset="2"/>
              <a:buChar char="Ø"/>
            </a:pPr>
            <a:r>
              <a:rPr lang="ja-JP" altLang="en-US" dirty="0">
                <a:solidFill>
                  <a:srgbClr val="000000"/>
                </a:solidFill>
                <a:latin typeface="Meiryo" panose="020B0604030504040204" pitchFamily="50" charset="-128"/>
                <a:ea typeface="Meiryo" panose="020B0604030504040204" pitchFamily="50" charset="-128"/>
              </a:rPr>
              <a:t>こうした不公平さを背景に</a:t>
            </a:r>
            <a:r>
              <a:rPr lang="ja-JP" altLang="en-US" dirty="0" smtClean="0">
                <a:solidFill>
                  <a:srgbClr val="000000"/>
                </a:solidFill>
                <a:latin typeface="Meiryo" panose="020B0604030504040204" pitchFamily="50" charset="-128"/>
                <a:ea typeface="Meiryo" panose="020B0604030504040204" pitchFamily="50" charset="-128"/>
              </a:rPr>
              <a:t>、次のように考えられる。</a:t>
            </a:r>
            <a:endParaRPr lang="ja-JP" altLang="en-US" dirty="0">
              <a:solidFill>
                <a:srgbClr val="000000"/>
              </a:solidFill>
              <a:latin typeface="Meiryo" panose="020B0604030504040204" pitchFamily="50" charset="-128"/>
              <a:ea typeface="Meiryo" panose="020B0604030504040204" pitchFamily="50" charset="-128"/>
            </a:endParaRPr>
          </a:p>
        </p:txBody>
      </p:sp>
      <p:sp>
        <p:nvSpPr>
          <p:cNvPr id="74" name="正方形/長方形 73"/>
          <p:cNvSpPr/>
          <p:nvPr/>
        </p:nvSpPr>
        <p:spPr>
          <a:xfrm>
            <a:off x="518478" y="1251024"/>
            <a:ext cx="3624359" cy="923330"/>
          </a:xfrm>
          <a:prstGeom prst="rect">
            <a:avLst/>
          </a:prstGeom>
        </p:spPr>
        <p:txBody>
          <a:bodyPr wrap="square">
            <a:spAutoFit/>
          </a:bodyPr>
          <a:lstStyle/>
          <a:p>
            <a:r>
              <a:rPr lang="ja-JP" altLang="en-US" dirty="0" smtClean="0">
                <a:solidFill>
                  <a:srgbClr val="000000"/>
                </a:solidFill>
                <a:latin typeface="Meiryo" panose="020B0604030504040204" pitchFamily="50" charset="-128"/>
                <a:ea typeface="Meiryo" panose="020B0604030504040204" pitchFamily="50" charset="-128"/>
              </a:rPr>
              <a:t>これまで化石</a:t>
            </a:r>
            <a:r>
              <a:rPr lang="ja-JP" altLang="en-US" dirty="0">
                <a:solidFill>
                  <a:srgbClr val="000000"/>
                </a:solidFill>
                <a:latin typeface="Meiryo" panose="020B0604030504040204" pitchFamily="50" charset="-128"/>
                <a:ea typeface="Meiryo" panose="020B0604030504040204" pitchFamily="50" charset="-128"/>
              </a:rPr>
              <a:t>燃料を使い温室効果ガス</a:t>
            </a:r>
            <a:r>
              <a:rPr lang="ja-JP" altLang="en-US" dirty="0" smtClean="0">
                <a:solidFill>
                  <a:srgbClr val="000000"/>
                </a:solidFill>
                <a:latin typeface="Meiryo" panose="020B0604030504040204" pitchFamily="50" charset="-128"/>
                <a:ea typeface="Meiryo" panose="020B0604030504040204" pitchFamily="50" charset="-128"/>
              </a:rPr>
              <a:t>を排出して地球</a:t>
            </a:r>
            <a:r>
              <a:rPr lang="ja-JP" altLang="en-US" dirty="0">
                <a:solidFill>
                  <a:srgbClr val="000000"/>
                </a:solidFill>
                <a:latin typeface="Meiryo" panose="020B0604030504040204" pitchFamily="50" charset="-128"/>
                <a:ea typeface="Meiryo" panose="020B0604030504040204" pitchFamily="50" charset="-128"/>
              </a:rPr>
              <a:t>温暖化の原因</a:t>
            </a:r>
            <a:r>
              <a:rPr lang="ja-JP" altLang="en-US" dirty="0" smtClean="0">
                <a:solidFill>
                  <a:srgbClr val="000000"/>
                </a:solidFill>
                <a:latin typeface="Meiryo" panose="020B0604030504040204" pitchFamily="50" charset="-128"/>
                <a:ea typeface="Meiryo" panose="020B0604030504040204" pitchFamily="50" charset="-128"/>
              </a:rPr>
              <a:t>を作って</a:t>
            </a:r>
            <a:r>
              <a:rPr lang="ja-JP" altLang="en-US" dirty="0">
                <a:solidFill>
                  <a:srgbClr val="000000"/>
                </a:solidFill>
                <a:latin typeface="Meiryo" panose="020B0604030504040204" pitchFamily="50" charset="-128"/>
                <a:ea typeface="Meiryo" panose="020B0604030504040204" pitchFamily="50" charset="-128"/>
              </a:rPr>
              <a:t>きた人</a:t>
            </a:r>
            <a:endParaRPr lang="ja-JP" altLang="en-US" dirty="0"/>
          </a:p>
        </p:txBody>
      </p:sp>
      <p:sp>
        <p:nvSpPr>
          <p:cNvPr id="75" name="正方形/長方形 74"/>
          <p:cNvSpPr/>
          <p:nvPr/>
        </p:nvSpPr>
        <p:spPr>
          <a:xfrm>
            <a:off x="4968679" y="1251024"/>
            <a:ext cx="4248341" cy="923330"/>
          </a:xfrm>
          <a:prstGeom prst="rect">
            <a:avLst/>
          </a:prstGeom>
        </p:spPr>
        <p:txBody>
          <a:bodyPr wrap="square">
            <a:spAutoFit/>
          </a:bodyPr>
          <a:lstStyle/>
          <a:p>
            <a:r>
              <a:rPr lang="ja-JP" altLang="en-US" dirty="0">
                <a:solidFill>
                  <a:srgbClr val="000000"/>
                </a:solidFill>
                <a:latin typeface="Meiryo" panose="020B0604030504040204" pitchFamily="50" charset="-128"/>
                <a:ea typeface="Meiryo" panose="020B0604030504040204" pitchFamily="50" charset="-128"/>
              </a:rPr>
              <a:t>化石燃料をあまり使って</a:t>
            </a:r>
            <a:r>
              <a:rPr lang="ja-JP" altLang="en-US" dirty="0" smtClean="0">
                <a:solidFill>
                  <a:srgbClr val="000000"/>
                </a:solidFill>
                <a:latin typeface="Meiryo" panose="020B0604030504040204" pitchFamily="50" charset="-128"/>
                <a:ea typeface="Meiryo" panose="020B0604030504040204" pitchFamily="50" charset="-128"/>
              </a:rPr>
              <a:t>こなかった人</a:t>
            </a:r>
            <a:r>
              <a:rPr lang="ja-JP" altLang="en-US" dirty="0">
                <a:solidFill>
                  <a:srgbClr val="000000"/>
                </a:solidFill>
                <a:latin typeface="Meiryo" panose="020B0604030504040204" pitchFamily="50" charset="-128"/>
                <a:ea typeface="Meiryo" panose="020B0604030504040204" pitchFamily="50" charset="-128"/>
              </a:rPr>
              <a:t>たちや</a:t>
            </a:r>
            <a:r>
              <a:rPr lang="ja-JP" altLang="en-US" dirty="0" smtClean="0">
                <a:solidFill>
                  <a:srgbClr val="000000"/>
                </a:solidFill>
                <a:latin typeface="Meiryo" panose="020B0604030504040204" pitchFamily="50" charset="-128"/>
                <a:ea typeface="Meiryo" panose="020B0604030504040204" pitchFamily="50" charset="-128"/>
              </a:rPr>
              <a:t>、現在起きている地球</a:t>
            </a:r>
            <a:r>
              <a:rPr lang="ja-JP" altLang="en-US" dirty="0">
                <a:solidFill>
                  <a:srgbClr val="000000"/>
                </a:solidFill>
                <a:latin typeface="Meiryo" panose="020B0604030504040204" pitchFamily="50" charset="-128"/>
                <a:ea typeface="Meiryo" panose="020B0604030504040204" pitchFamily="50" charset="-128"/>
              </a:rPr>
              <a:t>温暖化の原因</a:t>
            </a:r>
            <a:r>
              <a:rPr lang="ja-JP" altLang="en-US" dirty="0" smtClean="0">
                <a:solidFill>
                  <a:srgbClr val="000000"/>
                </a:solidFill>
                <a:latin typeface="Meiryo" panose="020B0604030504040204" pitchFamily="50" charset="-128"/>
                <a:ea typeface="Meiryo" panose="020B0604030504040204" pitchFamily="50" charset="-128"/>
              </a:rPr>
              <a:t>に対して責任</a:t>
            </a:r>
            <a:r>
              <a:rPr lang="ja-JP" altLang="en-US" dirty="0">
                <a:solidFill>
                  <a:srgbClr val="000000"/>
                </a:solidFill>
                <a:latin typeface="Meiryo" panose="020B0604030504040204" pitchFamily="50" charset="-128"/>
                <a:ea typeface="Meiryo" panose="020B0604030504040204" pitchFamily="50" charset="-128"/>
              </a:rPr>
              <a:t>がない将来世代</a:t>
            </a:r>
          </a:p>
        </p:txBody>
      </p:sp>
      <p:sp>
        <p:nvSpPr>
          <p:cNvPr id="76" name="フレーム (半分) 75"/>
          <p:cNvSpPr/>
          <p:nvPr/>
        </p:nvSpPr>
        <p:spPr>
          <a:xfrm rot="18900000">
            <a:off x="4464529" y="1519683"/>
            <a:ext cx="386012" cy="386012"/>
          </a:xfrm>
          <a:prstGeom prst="halfFrame">
            <a:avLst>
              <a:gd name="adj1" fmla="val 14220"/>
              <a:gd name="adj2" fmla="val 130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7" name="テキスト ボックス 76"/>
          <p:cNvSpPr txBox="1"/>
          <p:nvPr/>
        </p:nvSpPr>
        <p:spPr>
          <a:xfrm>
            <a:off x="529012" y="2082088"/>
            <a:ext cx="3647152" cy="369332"/>
          </a:xfrm>
          <a:prstGeom prst="rect">
            <a:avLst/>
          </a:prstGeom>
          <a:noFill/>
        </p:spPr>
        <p:txBody>
          <a:bodyPr wrap="none" rtlCol="0">
            <a:spAutoFit/>
          </a:bodyPr>
          <a:lstStyle/>
          <a:p>
            <a:r>
              <a:rPr kumimoji="1" lang="en-US" altLang="ja-JP" dirty="0" smtClean="0"/>
              <a:t>【</a:t>
            </a:r>
            <a:r>
              <a:rPr kumimoji="1" lang="ja-JP" altLang="en-US" dirty="0" smtClean="0"/>
              <a:t>先進国、現役世代・高齢者</a:t>
            </a:r>
            <a:r>
              <a:rPr kumimoji="1" lang="en-US" altLang="ja-JP" dirty="0" smtClean="0"/>
              <a:t>…】</a:t>
            </a:r>
            <a:endParaRPr kumimoji="1" lang="ja-JP" altLang="en-US" dirty="0"/>
          </a:p>
        </p:txBody>
      </p:sp>
      <p:sp>
        <p:nvSpPr>
          <p:cNvPr id="78" name="テキスト ボックス 77"/>
          <p:cNvSpPr txBox="1"/>
          <p:nvPr/>
        </p:nvSpPr>
        <p:spPr>
          <a:xfrm>
            <a:off x="4929519" y="2103300"/>
            <a:ext cx="3416320" cy="369332"/>
          </a:xfrm>
          <a:prstGeom prst="rect">
            <a:avLst/>
          </a:prstGeom>
          <a:noFill/>
        </p:spPr>
        <p:txBody>
          <a:bodyPr wrap="none" rtlCol="0">
            <a:spAutoFit/>
          </a:bodyPr>
          <a:lstStyle/>
          <a:p>
            <a:r>
              <a:rPr kumimoji="1" lang="en-US" altLang="ja-JP" dirty="0" smtClean="0"/>
              <a:t>【</a:t>
            </a:r>
            <a:r>
              <a:rPr lang="ja-JP" altLang="en-US" dirty="0"/>
              <a:t>途上</a:t>
            </a:r>
            <a:r>
              <a:rPr lang="ja-JP" altLang="en-US" dirty="0" smtClean="0"/>
              <a:t>国</a:t>
            </a:r>
            <a:r>
              <a:rPr kumimoji="1" lang="ja-JP" altLang="en-US" dirty="0" smtClean="0"/>
              <a:t>、若者・将来世代</a:t>
            </a:r>
            <a:r>
              <a:rPr kumimoji="1" lang="en-US" altLang="ja-JP" dirty="0" smtClean="0"/>
              <a:t>…】</a:t>
            </a:r>
            <a:endParaRPr kumimoji="1" lang="ja-JP" altLang="en-US" dirty="0"/>
          </a:p>
        </p:txBody>
      </p:sp>
      <p:sp>
        <p:nvSpPr>
          <p:cNvPr id="79" name="正方形/長方形 78"/>
          <p:cNvSpPr/>
          <p:nvPr/>
        </p:nvSpPr>
        <p:spPr>
          <a:xfrm>
            <a:off x="246185" y="3386464"/>
            <a:ext cx="3409296" cy="1754326"/>
          </a:xfrm>
          <a:prstGeom prst="rect">
            <a:avLst/>
          </a:prstGeom>
        </p:spPr>
        <p:txBody>
          <a:bodyPr wrap="square">
            <a:spAutoFit/>
          </a:bodyPr>
          <a:lstStyle/>
          <a:p>
            <a:pPr marL="285750" indent="-285750">
              <a:buFont typeface="Arial" panose="020B0604020202020204" pitchFamily="34" charset="0"/>
              <a:buChar char="•"/>
            </a:pPr>
            <a:r>
              <a:rPr lang="ja-JP" altLang="en-US" dirty="0">
                <a:solidFill>
                  <a:srgbClr val="000000"/>
                </a:solidFill>
                <a:latin typeface="Meiryo" panose="020B0604030504040204" pitchFamily="50" charset="-128"/>
                <a:ea typeface="Meiryo" panose="020B0604030504040204" pitchFamily="50" charset="-128"/>
              </a:rPr>
              <a:t>気候変動問題は（因果関係を踏まえた加害者と被害者が存在する）国際的な人権</a:t>
            </a:r>
            <a:r>
              <a:rPr lang="ja-JP" altLang="en-US" dirty="0" smtClean="0">
                <a:solidFill>
                  <a:srgbClr val="000000"/>
                </a:solidFill>
                <a:latin typeface="Meiryo" panose="020B0604030504040204" pitchFamily="50" charset="-128"/>
                <a:ea typeface="Meiryo" panose="020B0604030504040204" pitchFamily="50" charset="-128"/>
              </a:rPr>
              <a:t>問題</a:t>
            </a:r>
            <a:endParaRPr lang="en-US" altLang="ja-JP" dirty="0" smtClean="0">
              <a:solidFill>
                <a:srgbClr val="000000"/>
              </a:solidFill>
              <a:latin typeface="Meiryo" panose="020B0604030504040204" pitchFamily="50" charset="-128"/>
              <a:ea typeface="Meiryo" panose="020B0604030504040204" pitchFamily="50" charset="-128"/>
            </a:endParaRPr>
          </a:p>
          <a:p>
            <a:pPr marL="285750" indent="-285750">
              <a:buFont typeface="Arial" panose="020B0604020202020204" pitchFamily="34" charset="0"/>
              <a:buChar char="•"/>
            </a:pPr>
            <a:r>
              <a:rPr lang="ja-JP" altLang="en-US" dirty="0" smtClean="0">
                <a:solidFill>
                  <a:srgbClr val="000000"/>
                </a:solidFill>
                <a:latin typeface="Meiryo" panose="020B0604030504040204" pitchFamily="50" charset="-128"/>
                <a:ea typeface="Meiryo" panose="020B0604030504040204" pitchFamily="50" charset="-128"/>
              </a:rPr>
              <a:t>不正義</a:t>
            </a:r>
            <a:r>
              <a:rPr lang="ja-JP" altLang="en-US" dirty="0">
                <a:solidFill>
                  <a:srgbClr val="000000"/>
                </a:solidFill>
                <a:latin typeface="Meiryo" panose="020B0604030504040204" pitchFamily="50" charset="-128"/>
                <a:ea typeface="Meiryo" panose="020B0604030504040204" pitchFamily="50" charset="-128"/>
              </a:rPr>
              <a:t>を正して温暖化を止めなければ</a:t>
            </a:r>
            <a:r>
              <a:rPr lang="ja-JP" altLang="en-US" dirty="0" smtClean="0">
                <a:solidFill>
                  <a:srgbClr val="000000"/>
                </a:solidFill>
                <a:latin typeface="Meiryo" panose="020B0604030504040204" pitchFamily="50" charset="-128"/>
                <a:ea typeface="Meiryo" panose="020B0604030504040204" pitchFamily="50" charset="-128"/>
              </a:rPr>
              <a:t>ならない</a:t>
            </a:r>
            <a:endParaRPr lang="ja-JP" altLang="en-US" dirty="0">
              <a:solidFill>
                <a:srgbClr val="000000"/>
              </a:solidFill>
              <a:latin typeface="Meiryo" panose="020B0604030504040204" pitchFamily="50" charset="-128"/>
              <a:ea typeface="Meiryo" panose="020B0604030504040204" pitchFamily="50" charset="-128"/>
            </a:endParaRPr>
          </a:p>
        </p:txBody>
      </p:sp>
      <p:sp>
        <p:nvSpPr>
          <p:cNvPr id="80" name="下矢印 79"/>
          <p:cNvSpPr/>
          <p:nvPr/>
        </p:nvSpPr>
        <p:spPr>
          <a:xfrm>
            <a:off x="1768510" y="5155708"/>
            <a:ext cx="683288" cy="2011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p:cNvSpPr/>
          <p:nvPr/>
        </p:nvSpPr>
        <p:spPr>
          <a:xfrm>
            <a:off x="598234" y="5575344"/>
            <a:ext cx="3119765" cy="400110"/>
          </a:xfrm>
          <a:prstGeom prst="rect">
            <a:avLst/>
          </a:prstGeom>
        </p:spPr>
        <p:txBody>
          <a:bodyPr wrap="none">
            <a:spAutoFit/>
          </a:bodyPr>
          <a:lstStyle/>
          <a:p>
            <a:r>
              <a:rPr lang="en-US" altLang="ja-JP" sz="2000" dirty="0">
                <a:solidFill>
                  <a:srgbClr val="FE0000"/>
                </a:solidFill>
              </a:rPr>
              <a:t>Climate Justice(</a:t>
            </a:r>
            <a:r>
              <a:rPr lang="ja-JP" altLang="en-US" sz="2000" dirty="0">
                <a:solidFill>
                  <a:srgbClr val="FE0000"/>
                </a:solidFill>
              </a:rPr>
              <a:t>気候正義</a:t>
            </a:r>
            <a:r>
              <a:rPr lang="en-US" altLang="ja-JP" sz="2000" dirty="0" smtClean="0">
                <a:solidFill>
                  <a:srgbClr val="FE0000"/>
                </a:solidFill>
              </a:rPr>
              <a:t>)</a:t>
            </a:r>
            <a:endParaRPr lang="ja-JP" altLang="en-US" sz="2000" dirty="0">
              <a:solidFill>
                <a:srgbClr val="FE0000"/>
              </a:solidFill>
            </a:endParaRPr>
          </a:p>
        </p:txBody>
      </p:sp>
      <p:sp>
        <p:nvSpPr>
          <p:cNvPr id="44" name="正方形/長方形 43"/>
          <p:cNvSpPr/>
          <p:nvPr/>
        </p:nvSpPr>
        <p:spPr>
          <a:xfrm>
            <a:off x="0" y="6671344"/>
            <a:ext cx="9146229" cy="276999"/>
          </a:xfrm>
          <a:prstGeom prst="rect">
            <a:avLst/>
          </a:prstGeom>
        </p:spPr>
        <p:txBody>
          <a:bodyPr wrap="square">
            <a:spAutoFit/>
          </a:bodyPr>
          <a:lstStyle/>
          <a:p>
            <a:r>
              <a:rPr lang="en-US" altLang="ja-JP" sz="1200" dirty="0" smtClean="0"/>
              <a:t>【</a:t>
            </a:r>
            <a:r>
              <a:rPr lang="ja-JP" altLang="en-US" sz="1200" dirty="0" smtClean="0"/>
              <a:t>出典</a:t>
            </a:r>
            <a:r>
              <a:rPr lang="en-US" altLang="ja-JP" sz="1200" dirty="0" smtClean="0"/>
              <a:t>】IPCCAR6</a:t>
            </a:r>
            <a:r>
              <a:rPr lang="ja-JP" altLang="en-US" sz="1200" dirty="0" smtClean="0"/>
              <a:t> </a:t>
            </a:r>
            <a:r>
              <a:rPr lang="en-US" altLang="ja-JP" sz="1200" dirty="0" smtClean="0"/>
              <a:t>WG</a:t>
            </a:r>
            <a:r>
              <a:rPr lang="ja-JP" altLang="en-US" sz="1200" dirty="0" smtClean="0"/>
              <a:t>１ </a:t>
            </a:r>
            <a:r>
              <a:rPr lang="en-US" altLang="ja-JP" sz="1200" dirty="0" smtClean="0"/>
              <a:t>SPM.4a, 8a</a:t>
            </a:r>
            <a:r>
              <a:rPr lang="ja-JP" altLang="en-US" sz="1200" dirty="0" smtClean="0"/>
              <a:t>から作成</a:t>
            </a:r>
            <a:endParaRPr lang="ja-JP" altLang="en-US" sz="1200" dirty="0"/>
          </a:p>
        </p:txBody>
      </p:sp>
      <p:sp>
        <p:nvSpPr>
          <p:cNvPr id="45"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12</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80314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1287700" y="2348879"/>
            <a:ext cx="6976624" cy="2211545"/>
          </a:xfrm>
        </p:spPr>
        <p:txBody>
          <a:bodyPr>
            <a:normAutofit/>
          </a:bodyPr>
          <a:lstStyle/>
          <a:p>
            <a:pPr algn="ctr"/>
            <a:r>
              <a:rPr kumimoji="1" lang="en-US" altLang="ja-JP" dirty="0" smtClean="0"/>
              <a:t>【</a:t>
            </a:r>
            <a:r>
              <a:rPr kumimoji="1" lang="ja-JP" altLang="en-US" dirty="0" smtClean="0"/>
              <a:t>後半</a:t>
            </a:r>
            <a:r>
              <a:rPr lang="en-US" altLang="ja-JP" dirty="0" smtClean="0"/>
              <a:t>】</a:t>
            </a:r>
            <a:br>
              <a:rPr lang="en-US" altLang="ja-JP" dirty="0" smtClean="0"/>
            </a:br>
            <a:r>
              <a:rPr kumimoji="1" lang="ja-JP" altLang="en-US" dirty="0" smtClean="0"/>
              <a:t>適応策を考えよう</a:t>
            </a:r>
            <a:r>
              <a:rPr lang="en-US" altLang="ja-JP" dirty="0"/>
              <a:t/>
            </a:r>
            <a:br>
              <a:rPr lang="en-US" altLang="ja-JP" dirty="0"/>
            </a:br>
            <a:r>
              <a:rPr kumimoji="1" lang="ja-JP" altLang="en-US" dirty="0" smtClean="0"/>
              <a:t>～熱中症対策を事例に～</a:t>
            </a:r>
            <a:endParaRPr kumimoji="1" lang="ja-JP" altLang="en-US" dirty="0"/>
          </a:p>
        </p:txBody>
      </p:sp>
      <p:sp>
        <p:nvSpPr>
          <p:cNvPr id="3"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13</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7727673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グラフ 8"/>
          <p:cNvGraphicFramePr>
            <a:graphicFrameLocks/>
          </p:cNvGraphicFramePr>
          <p:nvPr>
            <p:extLst>
              <p:ext uri="{D42A27DB-BD31-4B8C-83A1-F6EECF244321}">
                <p14:modId xmlns:p14="http://schemas.microsoft.com/office/powerpoint/2010/main" val="2968945334"/>
              </p:ext>
            </p:extLst>
          </p:nvPr>
        </p:nvGraphicFramePr>
        <p:xfrm>
          <a:off x="100280" y="1334208"/>
          <a:ext cx="9024869" cy="4159236"/>
        </p:xfrm>
        <a:graphic>
          <a:graphicData uri="http://schemas.openxmlformats.org/drawingml/2006/chart">
            <c:chart xmlns:c="http://schemas.openxmlformats.org/drawingml/2006/chart" xmlns:r="http://schemas.openxmlformats.org/officeDocument/2006/relationships" r:id="rId2"/>
          </a:graphicData>
        </a:graphic>
      </p:graphicFrame>
      <p:sp>
        <p:nvSpPr>
          <p:cNvPr id="11" name="角丸四角形 3">
            <a:extLst>
              <a:ext uri="{FF2B5EF4-FFF2-40B4-BE49-F238E27FC236}">
                <a16:creationId xmlns:a16="http://schemas.microsoft.com/office/drawing/2014/main" id="{2D987724-F7C4-44C1-8305-A74685E5E853}"/>
              </a:ext>
            </a:extLst>
          </p:cNvPr>
          <p:cNvSpPr/>
          <p:nvPr/>
        </p:nvSpPr>
        <p:spPr>
          <a:xfrm>
            <a:off x="136794" y="5495259"/>
            <a:ext cx="8870412" cy="1127150"/>
          </a:xfrm>
          <a:prstGeom prst="roundRect">
            <a:avLst>
              <a:gd name="adj" fmla="val 8964"/>
            </a:avLst>
          </a:prstGeom>
          <a:solidFill>
            <a:srgbClr val="EBF7FF"/>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Wingdings" panose="05000000000000000000" pitchFamily="2" charset="2"/>
              <a:buChar char="p"/>
            </a:pPr>
            <a:r>
              <a:rPr lang="ja-JP" altLang="en-US" dirty="0">
                <a:latin typeface="+mn-ea"/>
              </a:rPr>
              <a:t>県内の熱中症搬送者数は、</a:t>
            </a:r>
            <a:r>
              <a:rPr lang="en-US" altLang="ja-JP" b="1" u="sng" dirty="0">
                <a:solidFill>
                  <a:srgbClr val="FF0000"/>
                </a:solidFill>
                <a:latin typeface="+mn-ea"/>
              </a:rPr>
              <a:t>2018</a:t>
            </a:r>
            <a:r>
              <a:rPr lang="ja-JP" altLang="en-US" b="1" u="sng" dirty="0">
                <a:solidFill>
                  <a:srgbClr val="FF0000"/>
                </a:solidFill>
                <a:latin typeface="+mn-ea"/>
              </a:rPr>
              <a:t>年に過去最多の</a:t>
            </a:r>
            <a:r>
              <a:rPr lang="en-US" altLang="ja-JP" b="1" u="sng" dirty="0">
                <a:solidFill>
                  <a:srgbClr val="FF0000"/>
                </a:solidFill>
                <a:latin typeface="+mn-ea"/>
              </a:rPr>
              <a:t>4,710</a:t>
            </a:r>
            <a:r>
              <a:rPr lang="ja-JP" altLang="en-US" b="1" u="sng" dirty="0">
                <a:solidFill>
                  <a:srgbClr val="FF0000"/>
                </a:solidFill>
                <a:latin typeface="+mn-ea"/>
              </a:rPr>
              <a:t>人を記録</a:t>
            </a:r>
            <a:r>
              <a:rPr lang="ja-JP" altLang="en-US" dirty="0">
                <a:latin typeface="+mn-ea"/>
              </a:rPr>
              <a:t>し</a:t>
            </a:r>
            <a:r>
              <a:rPr lang="ja-JP" altLang="en-US" dirty="0" smtClean="0">
                <a:latin typeface="+mn-ea"/>
              </a:rPr>
              <a:t>、</a:t>
            </a:r>
            <a:r>
              <a:rPr lang="ja-JP" altLang="en-US" dirty="0">
                <a:latin typeface="+mn-ea"/>
              </a:rPr>
              <a:t>高止</a:t>
            </a:r>
            <a:r>
              <a:rPr lang="ja-JP" altLang="en-US" dirty="0" smtClean="0">
                <a:latin typeface="+mn-ea"/>
              </a:rPr>
              <a:t>まり。</a:t>
            </a:r>
            <a:endParaRPr lang="en-US" altLang="ja-JP" dirty="0" smtClean="0">
              <a:latin typeface="+mn-ea"/>
            </a:endParaRPr>
          </a:p>
          <a:p>
            <a:pPr marL="342900" indent="-342900">
              <a:buFont typeface="Wingdings" panose="05000000000000000000" pitchFamily="2" charset="2"/>
              <a:buChar char="p"/>
            </a:pPr>
            <a:r>
              <a:rPr lang="ja-JP" altLang="en-US" dirty="0"/>
              <a:t>有効な温暖化対策が取られなかった</a:t>
            </a:r>
            <a:r>
              <a:rPr lang="ja-JP" altLang="en-US" dirty="0" smtClean="0"/>
              <a:t>場合、</a:t>
            </a:r>
            <a:r>
              <a:rPr lang="en-US" altLang="ja-JP" dirty="0" smtClean="0"/>
              <a:t>21</a:t>
            </a:r>
            <a:r>
              <a:rPr lang="ja-JP" altLang="en-US" dirty="0"/>
              <a:t>世紀末</a:t>
            </a:r>
            <a:r>
              <a:rPr lang="ja-JP" altLang="en-US" dirty="0" smtClean="0"/>
              <a:t>には、熱中症</a:t>
            </a:r>
            <a:r>
              <a:rPr lang="ja-JP" altLang="en-US" dirty="0"/>
              <a:t>による緊急</a:t>
            </a:r>
            <a:r>
              <a:rPr lang="ja-JP" altLang="en-US" dirty="0" smtClean="0"/>
              <a:t>搬送者数が、</a:t>
            </a:r>
            <a:r>
              <a:rPr lang="ja-JP" altLang="en-US" dirty="0">
                <a:solidFill>
                  <a:srgbClr val="FF0000"/>
                </a:solidFill>
              </a:rPr>
              <a:t>現在の４～６倍</a:t>
            </a:r>
            <a:r>
              <a:rPr lang="ja-JP" altLang="en-US" dirty="0"/>
              <a:t>に上る予測も</a:t>
            </a:r>
            <a:r>
              <a:rPr lang="ja-JP" altLang="en-US" dirty="0" smtClean="0"/>
              <a:t>。</a:t>
            </a:r>
            <a:endParaRPr lang="ja-JP" altLang="en-US" dirty="0"/>
          </a:p>
        </p:txBody>
      </p:sp>
      <p:sp>
        <p:nvSpPr>
          <p:cNvPr id="2" name="タイトル 1"/>
          <p:cNvSpPr>
            <a:spLocks noGrp="1"/>
          </p:cNvSpPr>
          <p:nvPr>
            <p:ph type="ctrTitle"/>
          </p:nvPr>
        </p:nvSpPr>
        <p:spPr>
          <a:xfrm>
            <a:off x="1115616" y="-27384"/>
            <a:ext cx="7632848" cy="692696"/>
          </a:xfrm>
        </p:spPr>
        <p:txBody>
          <a:bodyPr>
            <a:normAutofit/>
          </a:bodyPr>
          <a:lstStyle/>
          <a:p>
            <a:r>
              <a:rPr kumimoji="1" lang="ja-JP" altLang="en-US" dirty="0" smtClean="0"/>
              <a:t>熱中症</a:t>
            </a:r>
            <a:endParaRPr kumimoji="1" lang="ja-JP" altLang="en-US" dirty="0"/>
          </a:p>
        </p:txBody>
      </p:sp>
      <p:sp>
        <p:nvSpPr>
          <p:cNvPr id="6" name="正方形/長方形 5"/>
          <p:cNvSpPr/>
          <p:nvPr/>
        </p:nvSpPr>
        <p:spPr>
          <a:xfrm>
            <a:off x="-2228" y="6643960"/>
            <a:ext cx="8038882" cy="276999"/>
          </a:xfrm>
          <a:prstGeom prst="rect">
            <a:avLst/>
          </a:prstGeom>
        </p:spPr>
        <p:txBody>
          <a:bodyPr wrap="square">
            <a:spAutoFit/>
          </a:bodyPr>
          <a:lstStyle/>
          <a:p>
            <a:r>
              <a:rPr lang="en-US" altLang="ja-JP" sz="1200" dirty="0" smtClean="0"/>
              <a:t>【</a:t>
            </a:r>
            <a:r>
              <a:rPr lang="ja-JP" altLang="en-US" sz="1200" dirty="0" smtClean="0"/>
              <a:t>出典</a:t>
            </a:r>
            <a:r>
              <a:rPr lang="en-US" altLang="ja-JP" sz="1200" dirty="0" smtClean="0"/>
              <a:t>】</a:t>
            </a:r>
            <a:r>
              <a:rPr lang="ja-JP" altLang="en-US" sz="1200" dirty="0" smtClean="0"/>
              <a:t>消防庁熱中症情報を元に神奈川県気候変動適応センター作成</a:t>
            </a:r>
            <a:endParaRPr lang="ja-JP" altLang="en-US" sz="1200" dirty="0"/>
          </a:p>
        </p:txBody>
      </p:sp>
      <p:sp>
        <p:nvSpPr>
          <p:cNvPr id="4" name="正方形/長方形 3"/>
          <p:cNvSpPr/>
          <p:nvPr/>
        </p:nvSpPr>
        <p:spPr>
          <a:xfrm>
            <a:off x="81430" y="775806"/>
            <a:ext cx="9062570" cy="923330"/>
          </a:xfrm>
          <a:prstGeom prst="rect">
            <a:avLst/>
          </a:prstGeom>
        </p:spPr>
        <p:txBody>
          <a:bodyPr wrap="square">
            <a:spAutoFit/>
          </a:bodyPr>
          <a:lstStyle/>
          <a:p>
            <a:r>
              <a:rPr lang="ja-JP" altLang="en-US" dirty="0" smtClean="0">
                <a:solidFill>
                  <a:srgbClr val="333333"/>
                </a:solidFill>
                <a:latin typeface="Noto Sans JP"/>
              </a:rPr>
              <a:t>　熱中症</a:t>
            </a:r>
            <a:r>
              <a:rPr lang="ja-JP" altLang="en-US" dirty="0">
                <a:solidFill>
                  <a:srgbClr val="333333"/>
                </a:solidFill>
                <a:latin typeface="Noto Sans JP"/>
              </a:rPr>
              <a:t>とは、体温が上がり、体内の水分や塩分のバランスが崩れたり、体温の調節機能が働かくなったりして、体温の上昇やめまい、けいれん、頭痛などのさまざまな症状を起こす病気のこと</a:t>
            </a:r>
            <a:r>
              <a:rPr lang="ja-JP" altLang="en-US" dirty="0" smtClean="0">
                <a:solidFill>
                  <a:srgbClr val="333333"/>
                </a:solidFill>
                <a:latin typeface="Noto Sans JP"/>
              </a:rPr>
              <a:t>。</a:t>
            </a:r>
            <a:endParaRPr lang="ja-JP" altLang="en-US" dirty="0"/>
          </a:p>
        </p:txBody>
      </p:sp>
      <p:sp>
        <p:nvSpPr>
          <p:cNvPr id="8"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14</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835328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3">
            <a:extLst>
              <a:ext uri="{FF2B5EF4-FFF2-40B4-BE49-F238E27FC236}">
                <a16:creationId xmlns:a16="http://schemas.microsoft.com/office/drawing/2014/main" id="{2D987724-F7C4-44C1-8305-A74685E5E853}"/>
              </a:ext>
            </a:extLst>
          </p:cNvPr>
          <p:cNvSpPr/>
          <p:nvPr/>
        </p:nvSpPr>
        <p:spPr>
          <a:xfrm>
            <a:off x="4471514" y="1658464"/>
            <a:ext cx="4672485" cy="4707421"/>
          </a:xfrm>
          <a:prstGeom prst="roundRect">
            <a:avLst>
              <a:gd name="adj" fmla="val 2910"/>
            </a:avLst>
          </a:prstGeom>
          <a:solidFill>
            <a:schemeClr val="accent6">
              <a:lumMod val="20000"/>
              <a:lumOff val="80000"/>
            </a:schemeClr>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dirty="0"/>
          </a:p>
        </p:txBody>
      </p:sp>
      <p:sp>
        <p:nvSpPr>
          <p:cNvPr id="13" name="角丸四角形 3">
            <a:extLst>
              <a:ext uri="{FF2B5EF4-FFF2-40B4-BE49-F238E27FC236}">
                <a16:creationId xmlns:a16="http://schemas.microsoft.com/office/drawing/2014/main" id="{2D987724-F7C4-44C1-8305-A74685E5E853}"/>
              </a:ext>
            </a:extLst>
          </p:cNvPr>
          <p:cNvSpPr/>
          <p:nvPr/>
        </p:nvSpPr>
        <p:spPr>
          <a:xfrm>
            <a:off x="92134" y="4378485"/>
            <a:ext cx="4299845" cy="1987400"/>
          </a:xfrm>
          <a:prstGeom prst="roundRect">
            <a:avLst>
              <a:gd name="adj" fmla="val 5706"/>
            </a:avLst>
          </a:prstGeom>
          <a:solidFill>
            <a:schemeClr val="accent6">
              <a:lumMod val="20000"/>
              <a:lumOff val="80000"/>
            </a:schemeClr>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dirty="0"/>
          </a:p>
        </p:txBody>
      </p:sp>
      <p:sp>
        <p:nvSpPr>
          <p:cNvPr id="12" name="角丸四角形 3">
            <a:extLst>
              <a:ext uri="{FF2B5EF4-FFF2-40B4-BE49-F238E27FC236}">
                <a16:creationId xmlns:a16="http://schemas.microsoft.com/office/drawing/2014/main" id="{2D987724-F7C4-44C1-8305-A74685E5E853}"/>
              </a:ext>
            </a:extLst>
          </p:cNvPr>
          <p:cNvSpPr/>
          <p:nvPr/>
        </p:nvSpPr>
        <p:spPr>
          <a:xfrm>
            <a:off x="92135" y="1658464"/>
            <a:ext cx="4299846" cy="2549699"/>
          </a:xfrm>
          <a:prstGeom prst="roundRect">
            <a:avLst>
              <a:gd name="adj" fmla="val 5706"/>
            </a:avLst>
          </a:prstGeom>
          <a:solidFill>
            <a:schemeClr val="accent6">
              <a:lumMod val="20000"/>
              <a:lumOff val="80000"/>
            </a:schemeClr>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dirty="0"/>
          </a:p>
        </p:txBody>
      </p:sp>
      <p:sp>
        <p:nvSpPr>
          <p:cNvPr id="3" name="タイトル 2"/>
          <p:cNvSpPr>
            <a:spLocks noGrp="1"/>
          </p:cNvSpPr>
          <p:nvPr>
            <p:ph type="ctrTitle"/>
          </p:nvPr>
        </p:nvSpPr>
        <p:spPr/>
        <p:txBody>
          <a:bodyPr/>
          <a:lstStyle/>
          <a:p>
            <a:r>
              <a:rPr kumimoji="1" lang="ja-JP" altLang="en-US" dirty="0" smtClean="0"/>
              <a:t>熱中症を引き起こす条件</a:t>
            </a:r>
            <a:endParaRPr kumimoji="1" lang="ja-JP" altLang="en-US" dirty="0"/>
          </a:p>
        </p:txBody>
      </p:sp>
      <p:pic>
        <p:nvPicPr>
          <p:cNvPr id="5" name="図 4"/>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619" r="5469"/>
          <a:stretch/>
        </p:blipFill>
        <p:spPr>
          <a:xfrm>
            <a:off x="121430" y="1948977"/>
            <a:ext cx="4270550" cy="2266950"/>
          </a:xfrm>
          <a:prstGeom prst="rect">
            <a:avLst/>
          </a:prstGeom>
        </p:spPr>
      </p:pic>
      <p:pic>
        <p:nvPicPr>
          <p:cNvPr id="7" name="図 6"/>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2780"/>
          <a:stretch/>
        </p:blipFill>
        <p:spPr>
          <a:xfrm>
            <a:off x="4391980" y="1938930"/>
            <a:ext cx="4722725" cy="4371975"/>
          </a:xfrm>
          <a:prstGeom prst="rect">
            <a:avLst/>
          </a:prstGeom>
        </p:spPr>
      </p:pic>
      <p:grpSp>
        <p:nvGrpSpPr>
          <p:cNvPr id="10" name="グループ化 9"/>
          <p:cNvGrpSpPr/>
          <p:nvPr/>
        </p:nvGrpSpPr>
        <p:grpSpPr>
          <a:xfrm>
            <a:off x="187169" y="4649716"/>
            <a:ext cx="4154571" cy="1793885"/>
            <a:chOff x="171670" y="4599476"/>
            <a:chExt cx="4154571" cy="1793885"/>
          </a:xfrm>
        </p:grpSpPr>
        <p:pic>
          <p:nvPicPr>
            <p:cNvPr id="8" name="図 7"/>
            <p:cNvPicPr>
              <a:picLocks noChangeAspect="1"/>
            </p:cNvPicPr>
            <p:nvPr/>
          </p:nvPicPr>
          <p:blipFill rotWithShape="1">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t="1" r="59768" b="88309"/>
            <a:stretch/>
          </p:blipFill>
          <p:spPr>
            <a:xfrm>
              <a:off x="171670" y="4603516"/>
              <a:ext cx="1954405" cy="681411"/>
            </a:xfrm>
            <a:prstGeom prst="rect">
              <a:avLst/>
            </a:prstGeom>
          </p:spPr>
        </p:pic>
        <p:pic>
          <p:nvPicPr>
            <p:cNvPr id="6" name="図 5"/>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4512" t="9681" r="31343" b="70233"/>
            <a:stretch/>
          </p:blipFill>
          <p:spPr>
            <a:xfrm>
              <a:off x="970516" y="5194998"/>
              <a:ext cx="2144473" cy="1170887"/>
            </a:xfrm>
            <a:prstGeom prst="rect">
              <a:avLst/>
            </a:prstGeom>
          </p:spPr>
        </p:pic>
        <p:pic>
          <p:nvPicPr>
            <p:cNvPr id="9" name="図 8"/>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71966" t="718" r="1350" b="68509"/>
            <a:stretch/>
          </p:blipFill>
          <p:spPr>
            <a:xfrm>
              <a:off x="3030003" y="4599476"/>
              <a:ext cx="1296238" cy="1793885"/>
            </a:xfrm>
            <a:prstGeom prst="rect">
              <a:avLst/>
            </a:prstGeom>
          </p:spPr>
        </p:pic>
      </p:grpSp>
      <p:sp>
        <p:nvSpPr>
          <p:cNvPr id="11" name="正方形/長方形 10"/>
          <p:cNvSpPr/>
          <p:nvPr/>
        </p:nvSpPr>
        <p:spPr>
          <a:xfrm>
            <a:off x="121430" y="933144"/>
            <a:ext cx="8912038" cy="646331"/>
          </a:xfrm>
          <a:prstGeom prst="rect">
            <a:avLst/>
          </a:prstGeom>
        </p:spPr>
        <p:txBody>
          <a:bodyPr wrap="square">
            <a:spAutoFit/>
          </a:bodyPr>
          <a:lstStyle/>
          <a:p>
            <a:r>
              <a:rPr lang="ja-JP" altLang="en-US" dirty="0">
                <a:solidFill>
                  <a:srgbClr val="313131"/>
                </a:solidFill>
                <a:latin typeface="Meiryo" panose="020B0604030504040204" pitchFamily="50" charset="-128"/>
                <a:ea typeface="Meiryo" panose="020B0604030504040204" pitchFamily="50" charset="-128"/>
              </a:rPr>
              <a:t>熱中症を引き起こす条件は、</a:t>
            </a:r>
            <a:r>
              <a:rPr lang="ja-JP" altLang="en-US" b="1" dirty="0">
                <a:solidFill>
                  <a:srgbClr val="313131"/>
                </a:solidFill>
                <a:latin typeface="Meiryo" panose="020B0604030504040204" pitchFamily="50" charset="-128"/>
                <a:ea typeface="Meiryo" panose="020B0604030504040204" pitchFamily="50" charset="-128"/>
              </a:rPr>
              <a:t>「環境」</a:t>
            </a:r>
            <a:r>
              <a:rPr lang="ja-JP" altLang="en-US" dirty="0">
                <a:solidFill>
                  <a:srgbClr val="313131"/>
                </a:solidFill>
                <a:latin typeface="Meiryo" panose="020B0604030504040204" pitchFamily="50" charset="-128"/>
                <a:ea typeface="Meiryo" panose="020B0604030504040204" pitchFamily="50" charset="-128"/>
              </a:rPr>
              <a:t>と</a:t>
            </a:r>
            <a:r>
              <a:rPr lang="ja-JP" altLang="en-US" b="1" dirty="0">
                <a:solidFill>
                  <a:srgbClr val="313131"/>
                </a:solidFill>
                <a:latin typeface="Meiryo" panose="020B0604030504040204" pitchFamily="50" charset="-128"/>
                <a:ea typeface="Meiryo" panose="020B0604030504040204" pitchFamily="50" charset="-128"/>
              </a:rPr>
              <a:t>「からだ」</a:t>
            </a:r>
            <a:r>
              <a:rPr lang="ja-JP" altLang="en-US" dirty="0">
                <a:solidFill>
                  <a:srgbClr val="313131"/>
                </a:solidFill>
                <a:latin typeface="Meiryo" panose="020B0604030504040204" pitchFamily="50" charset="-128"/>
                <a:ea typeface="Meiryo" panose="020B0604030504040204" pitchFamily="50" charset="-128"/>
              </a:rPr>
              <a:t>と</a:t>
            </a:r>
            <a:r>
              <a:rPr lang="ja-JP" altLang="en-US" b="1" dirty="0">
                <a:solidFill>
                  <a:srgbClr val="313131"/>
                </a:solidFill>
                <a:latin typeface="Meiryo" panose="020B0604030504040204" pitchFamily="50" charset="-128"/>
                <a:ea typeface="Meiryo" panose="020B0604030504040204" pitchFamily="50" charset="-128"/>
              </a:rPr>
              <a:t>「行動」</a:t>
            </a:r>
            <a:r>
              <a:rPr lang="ja-JP" altLang="en-US" dirty="0">
                <a:solidFill>
                  <a:srgbClr val="313131"/>
                </a:solidFill>
                <a:latin typeface="Meiryo" panose="020B0604030504040204" pitchFamily="50" charset="-128"/>
                <a:ea typeface="Meiryo" panose="020B0604030504040204" pitchFamily="50" charset="-128"/>
              </a:rPr>
              <a:t>によるものが</a:t>
            </a:r>
            <a:r>
              <a:rPr lang="ja-JP" altLang="en-US" dirty="0" smtClean="0">
                <a:solidFill>
                  <a:srgbClr val="313131"/>
                </a:solidFill>
                <a:latin typeface="Meiryo" panose="020B0604030504040204" pitchFamily="50" charset="-128"/>
                <a:ea typeface="Meiryo" panose="020B0604030504040204" pitchFamily="50" charset="-128"/>
              </a:rPr>
              <a:t>考えられます。</a:t>
            </a:r>
            <a:endParaRPr lang="ja-JP" altLang="en-US" dirty="0"/>
          </a:p>
        </p:txBody>
      </p:sp>
      <p:sp>
        <p:nvSpPr>
          <p:cNvPr id="15" name="正方形/長方形 14"/>
          <p:cNvSpPr/>
          <p:nvPr/>
        </p:nvSpPr>
        <p:spPr>
          <a:xfrm>
            <a:off x="0" y="1679150"/>
            <a:ext cx="1100294" cy="369332"/>
          </a:xfrm>
          <a:prstGeom prst="rect">
            <a:avLst/>
          </a:prstGeom>
        </p:spPr>
        <p:txBody>
          <a:bodyPr wrap="square">
            <a:spAutoFit/>
          </a:bodyPr>
          <a:lstStyle/>
          <a:p>
            <a:r>
              <a:rPr lang="en-US" altLang="ja-JP" dirty="0" smtClean="0">
                <a:solidFill>
                  <a:srgbClr val="313131"/>
                </a:solidFill>
                <a:latin typeface="Meiryo" panose="020B0604030504040204" pitchFamily="50" charset="-128"/>
                <a:ea typeface="Meiryo" panose="020B0604030504040204" pitchFamily="50" charset="-128"/>
              </a:rPr>
              <a:t>【</a:t>
            </a:r>
            <a:r>
              <a:rPr lang="ja-JP" altLang="en-US" dirty="0" smtClean="0">
                <a:solidFill>
                  <a:srgbClr val="313131"/>
                </a:solidFill>
                <a:latin typeface="Meiryo" panose="020B0604030504040204" pitchFamily="50" charset="-128"/>
                <a:ea typeface="Meiryo" panose="020B0604030504040204" pitchFamily="50" charset="-128"/>
              </a:rPr>
              <a:t>環境</a:t>
            </a:r>
            <a:r>
              <a:rPr lang="en-US" altLang="ja-JP" dirty="0" smtClean="0">
                <a:solidFill>
                  <a:srgbClr val="313131"/>
                </a:solidFill>
                <a:latin typeface="Meiryo" panose="020B0604030504040204" pitchFamily="50" charset="-128"/>
                <a:ea typeface="Meiryo" panose="020B0604030504040204" pitchFamily="50" charset="-128"/>
              </a:rPr>
              <a:t>】</a:t>
            </a:r>
            <a:endParaRPr lang="ja-JP" altLang="en-US" dirty="0"/>
          </a:p>
        </p:txBody>
      </p:sp>
      <p:sp>
        <p:nvSpPr>
          <p:cNvPr id="16" name="正方形/長方形 15"/>
          <p:cNvSpPr/>
          <p:nvPr/>
        </p:nvSpPr>
        <p:spPr>
          <a:xfrm>
            <a:off x="4421275" y="1675275"/>
            <a:ext cx="1386672" cy="369332"/>
          </a:xfrm>
          <a:prstGeom prst="rect">
            <a:avLst/>
          </a:prstGeom>
        </p:spPr>
        <p:txBody>
          <a:bodyPr wrap="square">
            <a:spAutoFit/>
          </a:bodyPr>
          <a:lstStyle/>
          <a:p>
            <a:r>
              <a:rPr lang="en-US" altLang="ja-JP" dirty="0" smtClean="0">
                <a:solidFill>
                  <a:srgbClr val="313131"/>
                </a:solidFill>
                <a:latin typeface="Meiryo" panose="020B0604030504040204" pitchFamily="50" charset="-128"/>
                <a:ea typeface="Meiryo" panose="020B0604030504040204" pitchFamily="50" charset="-128"/>
              </a:rPr>
              <a:t>【</a:t>
            </a:r>
            <a:r>
              <a:rPr lang="ja-JP" altLang="en-US" dirty="0" smtClean="0">
                <a:solidFill>
                  <a:srgbClr val="313131"/>
                </a:solidFill>
                <a:latin typeface="Meiryo" panose="020B0604030504040204" pitchFamily="50" charset="-128"/>
                <a:ea typeface="Meiryo" panose="020B0604030504040204" pitchFamily="50" charset="-128"/>
              </a:rPr>
              <a:t>からだ</a:t>
            </a:r>
            <a:r>
              <a:rPr lang="en-US" altLang="ja-JP" dirty="0" smtClean="0">
                <a:solidFill>
                  <a:srgbClr val="313131"/>
                </a:solidFill>
                <a:latin typeface="Meiryo" panose="020B0604030504040204" pitchFamily="50" charset="-128"/>
                <a:ea typeface="Meiryo" panose="020B0604030504040204" pitchFamily="50" charset="-128"/>
              </a:rPr>
              <a:t>】</a:t>
            </a:r>
            <a:endParaRPr lang="ja-JP" altLang="en-US" dirty="0"/>
          </a:p>
        </p:txBody>
      </p:sp>
      <p:sp>
        <p:nvSpPr>
          <p:cNvPr id="17" name="正方形/長方形 16"/>
          <p:cNvSpPr/>
          <p:nvPr/>
        </p:nvSpPr>
        <p:spPr>
          <a:xfrm>
            <a:off x="-2229" y="6643960"/>
            <a:ext cx="8562287" cy="276999"/>
          </a:xfrm>
          <a:prstGeom prst="rect">
            <a:avLst/>
          </a:prstGeom>
        </p:spPr>
        <p:txBody>
          <a:bodyPr wrap="square">
            <a:spAutoFit/>
          </a:bodyPr>
          <a:lstStyle/>
          <a:p>
            <a:r>
              <a:rPr lang="en-US" altLang="ja-JP" sz="1200" dirty="0" smtClean="0"/>
              <a:t>【</a:t>
            </a:r>
            <a:r>
              <a:rPr lang="ja-JP" altLang="en-US" sz="1200" dirty="0" smtClean="0"/>
              <a:t>出典</a:t>
            </a:r>
            <a:r>
              <a:rPr lang="en-US" altLang="ja-JP" sz="1200" dirty="0" smtClean="0"/>
              <a:t>】</a:t>
            </a:r>
            <a:r>
              <a:rPr lang="ja-JP" altLang="en-US" sz="1200" dirty="0" smtClean="0"/>
              <a:t>環境省</a:t>
            </a:r>
            <a:r>
              <a:rPr lang="ja-JP" altLang="en-US" sz="1200" dirty="0"/>
              <a:t>熱中症予防情報サイト </a:t>
            </a:r>
            <a:r>
              <a:rPr lang="en-US" altLang="ja-JP" sz="1200" dirty="0"/>
              <a:t>http://www.wbgt.env.go.jp/wbgt.php</a:t>
            </a:r>
          </a:p>
        </p:txBody>
      </p:sp>
      <p:sp>
        <p:nvSpPr>
          <p:cNvPr id="18" name="正方形/長方形 17"/>
          <p:cNvSpPr/>
          <p:nvPr/>
        </p:nvSpPr>
        <p:spPr>
          <a:xfrm>
            <a:off x="0" y="4373120"/>
            <a:ext cx="1100294" cy="369332"/>
          </a:xfrm>
          <a:prstGeom prst="rect">
            <a:avLst/>
          </a:prstGeom>
        </p:spPr>
        <p:txBody>
          <a:bodyPr wrap="square">
            <a:spAutoFit/>
          </a:bodyPr>
          <a:lstStyle/>
          <a:p>
            <a:r>
              <a:rPr lang="en-US" altLang="ja-JP" dirty="0" smtClean="0">
                <a:solidFill>
                  <a:srgbClr val="313131"/>
                </a:solidFill>
                <a:latin typeface="Meiryo" panose="020B0604030504040204" pitchFamily="50" charset="-128"/>
                <a:ea typeface="Meiryo" panose="020B0604030504040204" pitchFamily="50" charset="-128"/>
              </a:rPr>
              <a:t>【</a:t>
            </a:r>
            <a:r>
              <a:rPr lang="ja-JP" altLang="en-US" dirty="0">
                <a:solidFill>
                  <a:srgbClr val="313131"/>
                </a:solidFill>
                <a:latin typeface="Meiryo" panose="020B0604030504040204" pitchFamily="50" charset="-128"/>
                <a:ea typeface="Meiryo" panose="020B0604030504040204" pitchFamily="50" charset="-128"/>
              </a:rPr>
              <a:t>行動</a:t>
            </a:r>
            <a:r>
              <a:rPr lang="en-US" altLang="ja-JP" dirty="0" smtClean="0">
                <a:solidFill>
                  <a:srgbClr val="313131"/>
                </a:solidFill>
                <a:latin typeface="Meiryo" panose="020B0604030504040204" pitchFamily="50" charset="-128"/>
                <a:ea typeface="Meiryo" panose="020B0604030504040204" pitchFamily="50" charset="-128"/>
              </a:rPr>
              <a:t>】</a:t>
            </a:r>
            <a:endParaRPr lang="ja-JP" altLang="en-US" dirty="0"/>
          </a:p>
        </p:txBody>
      </p:sp>
      <p:sp>
        <p:nvSpPr>
          <p:cNvPr id="19"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15</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721075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467544" y="4705741"/>
            <a:ext cx="8177309" cy="1865877"/>
          </a:xfrm>
          <a:prstGeom prst="roundRect">
            <a:avLst>
              <a:gd name="adj" fmla="val 5916"/>
            </a:avLst>
          </a:prstGeom>
          <a:solidFill>
            <a:srgbClr val="EBF7FF"/>
          </a:solidFill>
          <a:ln/>
        </p:spPr>
        <p:style>
          <a:lnRef idx="2">
            <a:schemeClr val="accent1"/>
          </a:lnRef>
          <a:fillRef idx="1">
            <a:schemeClr val="lt1"/>
          </a:fillRef>
          <a:effectRef idx="0">
            <a:schemeClr val="accent1"/>
          </a:effectRef>
          <a:fontRef idx="minor">
            <a:schemeClr val="dk1"/>
          </a:fontRef>
        </p:style>
        <p:txBody>
          <a:bodyPr tIns="180000" rtlCol="0" anchor="t" anchorCtr="0"/>
          <a:lstStyle/>
          <a:p>
            <a:pPr lvl="0"/>
            <a:endParaRPr lang="en-US" altLang="ja-JP" sz="1400" dirty="0">
              <a:solidFill>
                <a:prstClr val="black"/>
              </a:solidFill>
            </a:endParaRPr>
          </a:p>
        </p:txBody>
      </p:sp>
      <p:sp>
        <p:nvSpPr>
          <p:cNvPr id="2" name="タイトル 1">
            <a:extLst>
              <a:ext uri="{FF2B5EF4-FFF2-40B4-BE49-F238E27FC236}">
                <a16:creationId xmlns:a16="http://schemas.microsoft.com/office/drawing/2014/main" id="{34F249C7-F77A-4D51-B7DA-577C803EE453}"/>
              </a:ext>
            </a:extLst>
          </p:cNvPr>
          <p:cNvSpPr>
            <a:spLocks noGrp="1"/>
          </p:cNvSpPr>
          <p:nvPr>
            <p:ph type="ctrTitle"/>
          </p:nvPr>
        </p:nvSpPr>
        <p:spPr/>
        <p:txBody>
          <a:bodyPr/>
          <a:lstStyle/>
          <a:p>
            <a:r>
              <a:rPr kumimoji="1" lang="ja-JP" altLang="en-US" dirty="0"/>
              <a:t>熱中症の予防～暑さ指数～</a:t>
            </a:r>
          </a:p>
        </p:txBody>
      </p:sp>
      <p:sp>
        <p:nvSpPr>
          <p:cNvPr id="4" name="正方形/長方形 3">
            <a:extLst>
              <a:ext uri="{FF2B5EF4-FFF2-40B4-BE49-F238E27FC236}">
                <a16:creationId xmlns:a16="http://schemas.microsoft.com/office/drawing/2014/main" id="{DAE4F955-FAE5-4830-93EB-52D47EBCA6D3}"/>
              </a:ext>
            </a:extLst>
          </p:cNvPr>
          <p:cNvSpPr/>
          <p:nvPr/>
        </p:nvSpPr>
        <p:spPr>
          <a:xfrm>
            <a:off x="107504" y="836712"/>
            <a:ext cx="8928992" cy="954107"/>
          </a:xfrm>
          <a:prstGeom prst="rect">
            <a:avLst/>
          </a:prstGeom>
        </p:spPr>
        <p:txBody>
          <a:bodyPr wrap="square">
            <a:spAutoFit/>
          </a:bodyPr>
          <a:lstStyle/>
          <a:p>
            <a:r>
              <a:rPr lang="ja-JP" altLang="en-US" sz="2000" b="1" dirty="0">
                <a:solidFill>
                  <a:srgbClr val="FF0000"/>
                </a:solidFill>
                <a:latin typeface="Hiragino Kaku Gothic ProN"/>
              </a:rPr>
              <a:t>暑さ指数</a:t>
            </a:r>
            <a:r>
              <a:rPr lang="ja-JP" altLang="en-US" dirty="0">
                <a:solidFill>
                  <a:srgbClr val="000000"/>
                </a:solidFill>
                <a:latin typeface="Hiragino Kaku Gothic ProN"/>
              </a:rPr>
              <a:t>（</a:t>
            </a:r>
            <a:r>
              <a:rPr lang="en-US" altLang="ja-JP" dirty="0">
                <a:solidFill>
                  <a:srgbClr val="000000"/>
                </a:solidFill>
                <a:latin typeface="Hiragino Kaku Gothic ProN"/>
              </a:rPr>
              <a:t>WBGT</a:t>
            </a:r>
            <a:r>
              <a:rPr lang="ja-JP" altLang="en-US" dirty="0">
                <a:solidFill>
                  <a:srgbClr val="000000"/>
                </a:solidFill>
                <a:latin typeface="Hiragino Kaku Gothic ProN"/>
              </a:rPr>
              <a:t>（湿球黒球温度）：</a:t>
            </a:r>
            <a:r>
              <a:rPr lang="en-US" altLang="ja-JP" dirty="0">
                <a:solidFill>
                  <a:srgbClr val="000000"/>
                </a:solidFill>
                <a:latin typeface="Hiragino Kaku Gothic ProN"/>
              </a:rPr>
              <a:t>Wet Bulb Globe Temperature</a:t>
            </a:r>
            <a:r>
              <a:rPr lang="ja-JP" altLang="en-US" dirty="0">
                <a:solidFill>
                  <a:srgbClr val="000000"/>
                </a:solidFill>
                <a:latin typeface="Hiragino Kaku Gothic ProN"/>
              </a:rPr>
              <a:t>）は、熱中症を予防することを目的として人体の熱収支に与える影響の大きい ①</a:t>
            </a:r>
            <a:r>
              <a:rPr lang="ja-JP" altLang="en-US" b="1" dirty="0">
                <a:solidFill>
                  <a:srgbClr val="000000"/>
                </a:solidFill>
                <a:latin typeface="Hiragino Kaku Gothic ProN"/>
              </a:rPr>
              <a:t>湿度</a:t>
            </a:r>
            <a:r>
              <a:rPr lang="ja-JP" altLang="en-US" dirty="0">
                <a:solidFill>
                  <a:srgbClr val="000000"/>
                </a:solidFill>
                <a:latin typeface="Hiragino Kaku Gothic ProN"/>
              </a:rPr>
              <a:t>、 ②</a:t>
            </a:r>
            <a:r>
              <a:rPr lang="ja-JP" altLang="en-US" b="1" dirty="0">
                <a:solidFill>
                  <a:srgbClr val="000000"/>
                </a:solidFill>
                <a:latin typeface="Hiragino Kaku Gothic ProN"/>
              </a:rPr>
              <a:t>日射・輻射など周辺の熱環境</a:t>
            </a:r>
            <a:r>
              <a:rPr lang="ja-JP" altLang="en-US" dirty="0">
                <a:solidFill>
                  <a:srgbClr val="000000"/>
                </a:solidFill>
                <a:latin typeface="Hiragino Kaku Gothic ProN"/>
              </a:rPr>
              <a:t>、 ③</a:t>
            </a:r>
            <a:r>
              <a:rPr lang="ja-JP" altLang="en-US" b="1" dirty="0">
                <a:solidFill>
                  <a:srgbClr val="000000"/>
                </a:solidFill>
                <a:latin typeface="Hiragino Kaku Gothic ProN"/>
              </a:rPr>
              <a:t>気温</a:t>
            </a:r>
            <a:r>
              <a:rPr lang="ja-JP" altLang="en-US" dirty="0">
                <a:solidFill>
                  <a:srgbClr val="000000"/>
                </a:solidFill>
                <a:latin typeface="Hiragino Kaku Gothic ProN"/>
              </a:rPr>
              <a:t>の３つを取り入れた指標です。</a:t>
            </a:r>
            <a:endParaRPr lang="ja-JP" altLang="en-US" dirty="0"/>
          </a:p>
        </p:txBody>
      </p:sp>
      <p:pic>
        <p:nvPicPr>
          <p:cNvPr id="2052" name="Picture 4" descr="æãææ°ï¼WBGTï¼ã®æ¸¬å®è£ç½®ï¼å®éã®è¦³æ¸¬ã®æ§å­">
            <a:extLst>
              <a:ext uri="{FF2B5EF4-FFF2-40B4-BE49-F238E27FC236}">
                <a16:creationId xmlns:a16="http://schemas.microsoft.com/office/drawing/2014/main" id="{5BF21518-9894-4DF6-B7C5-99F783B942F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67544" y="1741084"/>
            <a:ext cx="3037066" cy="2696028"/>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649390" y="4526962"/>
            <a:ext cx="2492990" cy="344128"/>
          </a:xfrm>
          <a:prstGeom prst="rect">
            <a:avLst/>
          </a:prstGeom>
          <a:solidFill>
            <a:schemeClr val="accent1"/>
          </a:solidFill>
        </p:spPr>
        <p:txBody>
          <a:bodyPr wrap="none" tIns="36000" bIns="0">
            <a:spAutoFit/>
          </a:bodyPr>
          <a:lstStyle/>
          <a:p>
            <a:pPr lvl="0" algn="ctr"/>
            <a:r>
              <a:rPr lang="ja-JP" altLang="en-US" sz="2000" dirty="0" smtClean="0">
                <a:solidFill>
                  <a:prstClr val="black"/>
                </a:solidFill>
              </a:rPr>
              <a:t>暑さ指数の算出方法</a:t>
            </a:r>
            <a:endParaRPr lang="ja-JP" altLang="en-US" sz="2000" dirty="0">
              <a:solidFill>
                <a:prstClr val="black"/>
              </a:solidFill>
            </a:endParaRPr>
          </a:p>
        </p:txBody>
      </p:sp>
      <p:sp>
        <p:nvSpPr>
          <p:cNvPr id="12" name="正方形/長方形 11"/>
          <p:cNvSpPr/>
          <p:nvPr/>
        </p:nvSpPr>
        <p:spPr>
          <a:xfrm>
            <a:off x="-2229" y="6643960"/>
            <a:ext cx="9146229" cy="276999"/>
          </a:xfrm>
          <a:prstGeom prst="rect">
            <a:avLst/>
          </a:prstGeom>
        </p:spPr>
        <p:txBody>
          <a:bodyPr wrap="square">
            <a:spAutoFit/>
          </a:bodyPr>
          <a:lstStyle/>
          <a:p>
            <a:r>
              <a:rPr lang="en-US" altLang="ja-JP" sz="1200" dirty="0" smtClean="0"/>
              <a:t>【</a:t>
            </a:r>
            <a:r>
              <a:rPr lang="ja-JP" altLang="en-US" sz="1200" dirty="0" smtClean="0"/>
              <a:t>出典</a:t>
            </a:r>
            <a:r>
              <a:rPr lang="en-US" altLang="ja-JP" sz="1200" dirty="0" smtClean="0"/>
              <a:t>】</a:t>
            </a:r>
            <a:r>
              <a:rPr lang="ja-JP" altLang="en-US" sz="1200" dirty="0" smtClean="0"/>
              <a:t>環境省</a:t>
            </a:r>
            <a:r>
              <a:rPr lang="ja-JP" altLang="en-US" sz="1200" dirty="0"/>
              <a:t>熱中症予防情報サイト </a:t>
            </a:r>
            <a:r>
              <a:rPr lang="en-US" altLang="ja-JP" sz="1200" dirty="0"/>
              <a:t>http://www.wbgt.env.go.jp/wbgt.php</a:t>
            </a:r>
          </a:p>
        </p:txBody>
      </p:sp>
      <p:pic>
        <p:nvPicPr>
          <p:cNvPr id="14" name="図 13"/>
          <p:cNvPicPr>
            <a:picLocks noChangeAspect="1"/>
          </p:cNvPicPr>
          <p:nvPr/>
        </p:nvPicPr>
        <p:blipFill>
          <a:blip r:embed="rId3"/>
          <a:stretch>
            <a:fillRect/>
          </a:stretch>
        </p:blipFill>
        <p:spPr>
          <a:xfrm>
            <a:off x="3511963" y="1717161"/>
            <a:ext cx="5271077" cy="2923159"/>
          </a:xfrm>
          <a:prstGeom prst="rect">
            <a:avLst/>
          </a:prstGeom>
        </p:spPr>
      </p:pic>
      <p:pic>
        <p:nvPicPr>
          <p:cNvPr id="15" name="図 1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48182" y="5504379"/>
            <a:ext cx="4137689" cy="1004977"/>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p:cNvGrpSpPr/>
          <p:nvPr/>
        </p:nvGrpSpPr>
        <p:grpSpPr>
          <a:xfrm>
            <a:off x="746067" y="4865698"/>
            <a:ext cx="8121395" cy="640910"/>
            <a:chOff x="661644" y="5628960"/>
            <a:chExt cx="8121395" cy="640910"/>
          </a:xfrm>
        </p:grpSpPr>
        <p:sp>
          <p:nvSpPr>
            <p:cNvPr id="18" name="正方形/長方形 17"/>
            <p:cNvSpPr/>
            <p:nvPr/>
          </p:nvSpPr>
          <p:spPr>
            <a:xfrm>
              <a:off x="661644" y="5628960"/>
              <a:ext cx="8121395" cy="369332"/>
            </a:xfrm>
            <a:prstGeom prst="rect">
              <a:avLst/>
            </a:prstGeom>
          </p:spPr>
          <p:txBody>
            <a:bodyPr wrap="square">
              <a:spAutoFit/>
            </a:bodyPr>
            <a:lstStyle/>
            <a:p>
              <a:r>
                <a:rPr lang="ja-JP" altLang="en-US" dirty="0" smtClean="0"/>
                <a:t>暑さ指数</a:t>
              </a:r>
              <a:r>
                <a:rPr lang="zh-CN" altLang="en-US" dirty="0" smtClean="0"/>
                <a:t>［℃］</a:t>
              </a:r>
              <a:r>
                <a:rPr lang="en-US" altLang="zh-CN" dirty="0" smtClean="0"/>
                <a:t>(</a:t>
              </a:r>
              <a:r>
                <a:rPr lang="zh-CN" altLang="en-US" dirty="0"/>
                <a:t>屋外</a:t>
              </a:r>
              <a:r>
                <a:rPr lang="en-US" altLang="zh-CN" dirty="0"/>
                <a:t>) </a:t>
              </a:r>
              <a:r>
                <a:rPr lang="zh-CN" altLang="en-US" dirty="0" smtClean="0"/>
                <a:t>＝</a:t>
              </a:r>
              <a:r>
                <a:rPr lang="ja-JP" altLang="en-US" dirty="0" smtClean="0"/>
                <a:t> </a:t>
              </a:r>
              <a:r>
                <a:rPr lang="en-US" altLang="zh-CN" dirty="0" smtClean="0"/>
                <a:t>0.1</a:t>
              </a:r>
              <a:r>
                <a:rPr lang="en-US" altLang="zh-CN" dirty="0"/>
                <a:t>× </a:t>
              </a:r>
              <a:r>
                <a:rPr lang="zh-CN" altLang="en-US" dirty="0"/>
                <a:t>乾球温度＋ </a:t>
              </a:r>
              <a:r>
                <a:rPr lang="en-US" altLang="zh-CN" dirty="0"/>
                <a:t>0.7×</a:t>
              </a:r>
              <a:r>
                <a:rPr lang="zh-CN" altLang="en-US" dirty="0"/>
                <a:t>湿球温度 ＋ </a:t>
              </a:r>
              <a:r>
                <a:rPr lang="en-US" altLang="zh-CN" dirty="0"/>
                <a:t>0.2×</a:t>
              </a:r>
              <a:r>
                <a:rPr lang="zh-CN" altLang="en-US" dirty="0"/>
                <a:t>黒球温度</a:t>
              </a:r>
            </a:p>
          </p:txBody>
        </p:sp>
        <p:sp>
          <p:nvSpPr>
            <p:cNvPr id="19" name="正方形/長方形 18"/>
            <p:cNvSpPr/>
            <p:nvPr/>
          </p:nvSpPr>
          <p:spPr>
            <a:xfrm>
              <a:off x="661645" y="5900538"/>
              <a:ext cx="2842965" cy="369332"/>
            </a:xfrm>
            <a:prstGeom prst="rect">
              <a:avLst/>
            </a:prstGeom>
          </p:spPr>
          <p:txBody>
            <a:bodyPr wrap="square">
              <a:spAutoFit/>
            </a:bodyPr>
            <a:lstStyle/>
            <a:p>
              <a:r>
                <a:rPr lang="ja-JP" altLang="en-US" dirty="0">
                  <a:solidFill>
                    <a:schemeClr val="tx1">
                      <a:lumMod val="50000"/>
                      <a:lumOff val="50000"/>
                    </a:schemeClr>
                  </a:solidFill>
                </a:rPr>
                <a:t>暑さ指数</a:t>
              </a:r>
              <a:r>
                <a:rPr lang="zh-CN" altLang="en-US" dirty="0" smtClean="0">
                  <a:solidFill>
                    <a:schemeClr val="tx1">
                      <a:lumMod val="50000"/>
                      <a:lumOff val="50000"/>
                    </a:schemeClr>
                  </a:solidFill>
                </a:rPr>
                <a:t>［</a:t>
              </a:r>
              <a:r>
                <a:rPr lang="zh-CN" altLang="en-US" dirty="0">
                  <a:solidFill>
                    <a:schemeClr val="tx1">
                      <a:lumMod val="50000"/>
                      <a:lumOff val="50000"/>
                    </a:schemeClr>
                  </a:solidFill>
                </a:rPr>
                <a:t>℃</a:t>
              </a:r>
              <a:r>
                <a:rPr lang="zh-CN" altLang="en-US" dirty="0" smtClean="0">
                  <a:solidFill>
                    <a:schemeClr val="tx1">
                      <a:lumMod val="50000"/>
                      <a:lumOff val="50000"/>
                    </a:schemeClr>
                  </a:solidFill>
                </a:rPr>
                <a:t>］</a:t>
              </a:r>
              <a:r>
                <a:rPr lang="en-US" altLang="ja-JP" dirty="0" smtClean="0">
                  <a:solidFill>
                    <a:schemeClr val="tx1">
                      <a:lumMod val="50000"/>
                      <a:lumOff val="50000"/>
                    </a:schemeClr>
                  </a:solidFill>
                </a:rPr>
                <a:t>(</a:t>
              </a:r>
              <a:r>
                <a:rPr lang="ja-JP" altLang="en-US" dirty="0" smtClean="0">
                  <a:solidFill>
                    <a:schemeClr val="tx1">
                      <a:lumMod val="50000"/>
                      <a:lumOff val="50000"/>
                    </a:schemeClr>
                  </a:solidFill>
                </a:rPr>
                <a:t>屋内</a:t>
              </a:r>
              <a:r>
                <a:rPr lang="en-US" altLang="ja-JP" dirty="0" smtClean="0">
                  <a:solidFill>
                    <a:schemeClr val="tx1">
                      <a:lumMod val="50000"/>
                      <a:lumOff val="50000"/>
                    </a:schemeClr>
                  </a:solidFill>
                </a:rPr>
                <a:t>)</a:t>
              </a:r>
              <a:r>
                <a:rPr lang="ja-JP" altLang="en-US" dirty="0">
                  <a:solidFill>
                    <a:schemeClr val="tx1">
                      <a:lumMod val="50000"/>
                      <a:lumOff val="50000"/>
                    </a:schemeClr>
                  </a:solidFill>
                </a:rPr>
                <a:t> </a:t>
              </a:r>
              <a:r>
                <a:rPr lang="zh-CN" altLang="en-US" dirty="0" smtClean="0">
                  <a:solidFill>
                    <a:schemeClr val="tx1">
                      <a:lumMod val="50000"/>
                      <a:lumOff val="50000"/>
                    </a:schemeClr>
                  </a:solidFill>
                </a:rPr>
                <a:t>＝</a:t>
              </a:r>
              <a:r>
                <a:rPr lang="ja-JP" altLang="en-US" dirty="0">
                  <a:solidFill>
                    <a:schemeClr val="tx1">
                      <a:lumMod val="50000"/>
                      <a:lumOff val="50000"/>
                    </a:schemeClr>
                  </a:solidFill>
                </a:rPr>
                <a:t> </a:t>
              </a:r>
            </a:p>
          </p:txBody>
        </p:sp>
        <p:sp>
          <p:nvSpPr>
            <p:cNvPr id="21" name="正方形/長方形 20"/>
            <p:cNvSpPr/>
            <p:nvPr/>
          </p:nvSpPr>
          <p:spPr>
            <a:xfrm>
              <a:off x="4985146" y="5900538"/>
              <a:ext cx="3574912" cy="369332"/>
            </a:xfrm>
            <a:prstGeom prst="rect">
              <a:avLst/>
            </a:prstGeom>
          </p:spPr>
          <p:txBody>
            <a:bodyPr wrap="square">
              <a:spAutoFit/>
            </a:bodyPr>
            <a:lstStyle/>
            <a:p>
              <a:r>
                <a:rPr lang="en-US" altLang="zh-CN" dirty="0" smtClean="0">
                  <a:solidFill>
                    <a:schemeClr val="tx1">
                      <a:lumMod val="50000"/>
                      <a:lumOff val="50000"/>
                    </a:schemeClr>
                  </a:solidFill>
                </a:rPr>
                <a:t>0.7×</a:t>
              </a:r>
              <a:r>
                <a:rPr lang="zh-CN" altLang="en-US" dirty="0" smtClean="0">
                  <a:solidFill>
                    <a:schemeClr val="tx1">
                      <a:lumMod val="50000"/>
                      <a:lumOff val="50000"/>
                    </a:schemeClr>
                  </a:solidFill>
                </a:rPr>
                <a:t>湿球温度</a:t>
              </a:r>
              <a:r>
                <a:rPr lang="ja-JP" altLang="en-US" dirty="0" smtClean="0">
                  <a:solidFill>
                    <a:schemeClr val="tx1">
                      <a:lumMod val="50000"/>
                      <a:lumOff val="50000"/>
                    </a:schemeClr>
                  </a:solidFill>
                </a:rPr>
                <a:t> </a:t>
              </a:r>
              <a:r>
                <a:rPr lang="zh-CN" altLang="en-US" dirty="0" smtClean="0">
                  <a:solidFill>
                    <a:schemeClr val="tx1">
                      <a:lumMod val="50000"/>
                      <a:lumOff val="50000"/>
                    </a:schemeClr>
                  </a:solidFill>
                </a:rPr>
                <a:t>＋</a:t>
              </a:r>
              <a:r>
                <a:rPr lang="ja-JP" altLang="en-US" dirty="0">
                  <a:solidFill>
                    <a:schemeClr val="tx1">
                      <a:lumMod val="50000"/>
                      <a:lumOff val="50000"/>
                    </a:schemeClr>
                  </a:solidFill>
                </a:rPr>
                <a:t> </a:t>
              </a:r>
              <a:r>
                <a:rPr lang="en-US" altLang="zh-CN" dirty="0" smtClean="0">
                  <a:solidFill>
                    <a:schemeClr val="tx1">
                      <a:lumMod val="50000"/>
                      <a:lumOff val="50000"/>
                    </a:schemeClr>
                  </a:solidFill>
                </a:rPr>
                <a:t>0.3×</a:t>
              </a:r>
              <a:r>
                <a:rPr lang="zh-CN" altLang="en-US" dirty="0" smtClean="0">
                  <a:solidFill>
                    <a:schemeClr val="tx1">
                      <a:lumMod val="50000"/>
                      <a:lumOff val="50000"/>
                    </a:schemeClr>
                  </a:solidFill>
                </a:rPr>
                <a:t>黒球</a:t>
              </a:r>
              <a:r>
                <a:rPr lang="zh-CN" altLang="en-US" dirty="0">
                  <a:solidFill>
                    <a:schemeClr val="tx1">
                      <a:lumMod val="50000"/>
                      <a:lumOff val="50000"/>
                    </a:schemeClr>
                  </a:solidFill>
                </a:rPr>
                <a:t>温度</a:t>
              </a:r>
              <a:endParaRPr lang="ja-JP" altLang="en-US" dirty="0">
                <a:solidFill>
                  <a:schemeClr val="tx1">
                    <a:lumMod val="50000"/>
                    <a:lumOff val="50000"/>
                  </a:schemeClr>
                </a:solidFill>
              </a:endParaRPr>
            </a:p>
          </p:txBody>
        </p:sp>
      </p:grpSp>
      <p:sp>
        <p:nvSpPr>
          <p:cNvPr id="16"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16</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66915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7C0C91-1C5C-48DB-8AF2-331847C4DE01}"/>
              </a:ext>
            </a:extLst>
          </p:cNvPr>
          <p:cNvSpPr>
            <a:spLocks noGrp="1"/>
          </p:cNvSpPr>
          <p:nvPr>
            <p:ph type="ctrTitle"/>
          </p:nvPr>
        </p:nvSpPr>
        <p:spPr/>
        <p:txBody>
          <a:bodyPr/>
          <a:lstStyle/>
          <a:p>
            <a:r>
              <a:rPr kumimoji="1" lang="ja-JP" altLang="en-US" dirty="0"/>
              <a:t>日常生活・運動に関する指針</a:t>
            </a:r>
          </a:p>
        </p:txBody>
      </p:sp>
      <p:pic>
        <p:nvPicPr>
          <p:cNvPr id="4" name="図 3">
            <a:extLst>
              <a:ext uri="{FF2B5EF4-FFF2-40B4-BE49-F238E27FC236}">
                <a16:creationId xmlns:a16="http://schemas.microsoft.com/office/drawing/2014/main" id="{FF9CA824-FFED-4530-A373-EE9F07D079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5953" y="833539"/>
            <a:ext cx="6849598" cy="5644008"/>
          </a:xfrm>
          <a:prstGeom prst="rect">
            <a:avLst/>
          </a:prstGeom>
        </p:spPr>
      </p:pic>
      <p:pic>
        <p:nvPicPr>
          <p:cNvPr id="5" name="図 4">
            <a:extLst>
              <a:ext uri="{FF2B5EF4-FFF2-40B4-BE49-F238E27FC236}">
                <a16:creationId xmlns:a16="http://schemas.microsoft.com/office/drawing/2014/main" id="{4CDD89E3-543E-436B-A863-64F8303E60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9988"/>
          <a:stretch/>
        </p:blipFill>
        <p:spPr>
          <a:xfrm>
            <a:off x="5436096" y="6249645"/>
            <a:ext cx="2992500" cy="130419"/>
          </a:xfrm>
          <a:prstGeom prst="rect">
            <a:avLst/>
          </a:prstGeom>
        </p:spPr>
      </p:pic>
      <p:pic>
        <p:nvPicPr>
          <p:cNvPr id="6" name="図 5">
            <a:extLst>
              <a:ext uri="{FF2B5EF4-FFF2-40B4-BE49-F238E27FC236}">
                <a16:creationId xmlns:a16="http://schemas.microsoft.com/office/drawing/2014/main" id="{C3FA8BE9-8226-4CCF-A78F-DF1E19E814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4459"/>
          <a:stretch/>
        </p:blipFill>
        <p:spPr>
          <a:xfrm>
            <a:off x="2411760" y="6261304"/>
            <a:ext cx="2992500" cy="118760"/>
          </a:xfrm>
          <a:prstGeom prst="rect">
            <a:avLst/>
          </a:prstGeom>
        </p:spPr>
      </p:pic>
      <p:sp>
        <p:nvSpPr>
          <p:cNvPr id="8" name="正方形/長方形 7"/>
          <p:cNvSpPr/>
          <p:nvPr/>
        </p:nvSpPr>
        <p:spPr>
          <a:xfrm>
            <a:off x="-2229" y="6645775"/>
            <a:ext cx="8265385" cy="276999"/>
          </a:xfrm>
          <a:prstGeom prst="rect">
            <a:avLst/>
          </a:prstGeom>
        </p:spPr>
        <p:txBody>
          <a:bodyPr wrap="square">
            <a:spAutoFit/>
          </a:bodyPr>
          <a:lstStyle/>
          <a:p>
            <a:r>
              <a:rPr lang="en-US" altLang="ja-JP" sz="1200" dirty="0" smtClean="0"/>
              <a:t>【</a:t>
            </a:r>
            <a:r>
              <a:rPr lang="ja-JP" altLang="en-US" sz="1200" dirty="0" smtClean="0"/>
              <a:t>出典</a:t>
            </a:r>
            <a:r>
              <a:rPr lang="en-US" altLang="ja-JP" sz="1200" dirty="0" smtClean="0"/>
              <a:t>】</a:t>
            </a:r>
            <a:r>
              <a:rPr lang="ja-JP" altLang="en-US" sz="1200" dirty="0" smtClean="0"/>
              <a:t>熱中症</a:t>
            </a:r>
            <a:r>
              <a:rPr lang="ja-JP" altLang="en-US" sz="1200" dirty="0"/>
              <a:t>環境保健マニュアル </a:t>
            </a:r>
            <a:r>
              <a:rPr lang="en-US" altLang="ja-JP" sz="1200" dirty="0"/>
              <a:t>2018</a:t>
            </a:r>
          </a:p>
        </p:txBody>
      </p:sp>
      <p:sp>
        <p:nvSpPr>
          <p:cNvPr id="9"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17</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182454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15616" y="-27384"/>
            <a:ext cx="7272808" cy="692696"/>
          </a:xfrm>
        </p:spPr>
        <p:txBody>
          <a:bodyPr>
            <a:normAutofit/>
          </a:bodyPr>
          <a:lstStyle/>
          <a:p>
            <a:r>
              <a:rPr lang="ja-JP" altLang="en-US" sz="3200" dirty="0"/>
              <a:t>環境省熱中症予防情報サイトの活用</a:t>
            </a:r>
            <a:endParaRPr kumimoji="1" lang="ja-JP" altLang="en-US" dirty="0"/>
          </a:p>
        </p:txBody>
      </p:sp>
      <p:sp>
        <p:nvSpPr>
          <p:cNvPr id="7" name="正方形/長方形 6"/>
          <p:cNvSpPr/>
          <p:nvPr/>
        </p:nvSpPr>
        <p:spPr>
          <a:xfrm>
            <a:off x="-2229" y="6643960"/>
            <a:ext cx="8390653" cy="276999"/>
          </a:xfrm>
          <a:prstGeom prst="rect">
            <a:avLst/>
          </a:prstGeom>
        </p:spPr>
        <p:txBody>
          <a:bodyPr wrap="square">
            <a:spAutoFit/>
          </a:bodyPr>
          <a:lstStyle/>
          <a:p>
            <a:r>
              <a:rPr lang="en-US" altLang="ja-JP" sz="1200" dirty="0" smtClean="0"/>
              <a:t>【</a:t>
            </a:r>
            <a:r>
              <a:rPr lang="ja-JP" altLang="en-US" sz="1200" dirty="0" smtClean="0"/>
              <a:t>出典</a:t>
            </a:r>
            <a:r>
              <a:rPr lang="en-US" altLang="ja-JP" sz="1200" dirty="0" smtClean="0"/>
              <a:t>】</a:t>
            </a:r>
            <a:r>
              <a:rPr lang="ja-JP" altLang="en-US" sz="1200" dirty="0"/>
              <a:t>環境省熱中症予防情報サイト </a:t>
            </a:r>
            <a:r>
              <a:rPr lang="en-US" altLang="ja-JP" sz="1200" dirty="0"/>
              <a:t>http://www.wbgt.env.go.jp/wbgt.php</a:t>
            </a:r>
          </a:p>
        </p:txBody>
      </p:sp>
      <p:pic>
        <p:nvPicPr>
          <p:cNvPr id="8" name="図 7"/>
          <p:cNvPicPr>
            <a:picLocks noChangeAspect="1"/>
          </p:cNvPicPr>
          <p:nvPr/>
        </p:nvPicPr>
        <p:blipFill rotWithShape="1">
          <a:blip r:embed="rId3"/>
          <a:srcRect l="4919" t="1075" r="5612" b="947"/>
          <a:stretch/>
        </p:blipFill>
        <p:spPr>
          <a:xfrm>
            <a:off x="391886" y="930434"/>
            <a:ext cx="5121229" cy="5401700"/>
          </a:xfrm>
          <a:prstGeom prst="rect">
            <a:avLst/>
          </a:prstGeom>
        </p:spPr>
      </p:pic>
      <p:sp>
        <p:nvSpPr>
          <p:cNvPr id="9" name="テキスト ボックス 8"/>
          <p:cNvSpPr txBox="1"/>
          <p:nvPr/>
        </p:nvSpPr>
        <p:spPr>
          <a:xfrm>
            <a:off x="5651989" y="1065125"/>
            <a:ext cx="3215473" cy="2308324"/>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dirty="0" smtClean="0"/>
              <a:t>神奈川県内５地点</a:t>
            </a:r>
            <a:r>
              <a:rPr kumimoji="1" lang="en-US" altLang="ja-JP" dirty="0" smtClean="0"/>
              <a:t>※</a:t>
            </a:r>
            <a:r>
              <a:rPr kumimoji="1" lang="ja-JP" altLang="en-US" dirty="0" smtClean="0"/>
              <a:t>の暑さ指数の推計値が公表</a:t>
            </a:r>
            <a:r>
              <a:rPr kumimoji="1" lang="en-US" altLang="ja-JP" dirty="0" smtClean="0"/>
              <a:t/>
            </a:r>
            <a:br>
              <a:rPr kumimoji="1" lang="en-US" altLang="ja-JP" dirty="0" smtClean="0"/>
            </a:br>
            <a:r>
              <a:rPr kumimoji="1" lang="en-US" altLang="ja-JP" dirty="0" smtClean="0"/>
              <a:t>※</a:t>
            </a:r>
            <a:r>
              <a:rPr kumimoji="1" lang="ja-JP" altLang="en-US" dirty="0" smtClean="0"/>
              <a:t>横浜、辻堂、海老名、三浦、小田原</a:t>
            </a:r>
            <a:endParaRPr kumimoji="1" lang="en-US" altLang="ja-JP" dirty="0" smtClean="0"/>
          </a:p>
          <a:p>
            <a:endParaRPr kumimoji="1" lang="en-US" altLang="ja-JP" dirty="0" smtClean="0"/>
          </a:p>
          <a:p>
            <a:pPr marL="285750" indent="-285750">
              <a:buFont typeface="Wingdings" panose="05000000000000000000" pitchFamily="2" charset="2"/>
              <a:buChar char="Ø"/>
            </a:pPr>
            <a:r>
              <a:rPr kumimoji="1" lang="ja-JP" altLang="en-US" dirty="0" smtClean="0"/>
              <a:t>当日から２日後までの予報値や熱中症警戒アラートの発表状況も掲載</a:t>
            </a:r>
            <a:endParaRPr kumimoji="1" lang="ja-JP" altLang="en-US" dirty="0"/>
          </a:p>
        </p:txBody>
      </p:sp>
      <p:sp>
        <p:nvSpPr>
          <p:cNvPr id="10"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18</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08163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E12132C-C71E-4FE0-A767-5C1003A0C6BA}" type="slidenum">
              <a:rPr lang="ja-JP" altLang="en-US" smtClean="0"/>
              <a:pPr/>
              <a:t>1</a:t>
            </a:fld>
            <a:endParaRPr lang="ja-JP" altLang="en-US" dirty="0"/>
          </a:p>
        </p:txBody>
      </p:sp>
      <p:sp>
        <p:nvSpPr>
          <p:cNvPr id="3" name="タイトル 2"/>
          <p:cNvSpPr>
            <a:spLocks noGrp="1"/>
          </p:cNvSpPr>
          <p:nvPr>
            <p:ph type="ctrTitle"/>
          </p:nvPr>
        </p:nvSpPr>
        <p:spPr/>
        <p:txBody>
          <a:bodyPr/>
          <a:lstStyle/>
          <a:p>
            <a:r>
              <a:rPr kumimoji="1" lang="ja-JP" altLang="en-US" dirty="0" smtClean="0"/>
              <a:t>自己紹介 兼 アイスブレイク</a:t>
            </a:r>
            <a:endParaRPr kumimoji="1" lang="ja-JP" altLang="en-US" dirty="0"/>
          </a:p>
        </p:txBody>
      </p:sp>
      <p:sp>
        <p:nvSpPr>
          <p:cNvPr id="5" name="テキスト ボックス 4"/>
          <p:cNvSpPr txBox="1"/>
          <p:nvPr/>
        </p:nvSpPr>
        <p:spPr>
          <a:xfrm>
            <a:off x="2141980" y="1810740"/>
            <a:ext cx="4500000" cy="3046988"/>
          </a:xfrm>
          <a:prstGeom prst="rect">
            <a:avLst/>
          </a:prstGeom>
          <a:noFill/>
        </p:spPr>
        <p:txBody>
          <a:bodyPr wrap="square" rtlCol="0">
            <a:spAutoFit/>
          </a:bodyPr>
          <a:lstStyle/>
          <a:p>
            <a:pPr>
              <a:lnSpc>
                <a:spcPct val="200000"/>
              </a:lnSpc>
            </a:pPr>
            <a:r>
              <a:rPr kumimoji="1" lang="ja-JP" altLang="en-US" sz="3200" dirty="0" smtClean="0"/>
              <a:t>①名前</a:t>
            </a:r>
            <a:endParaRPr kumimoji="1" lang="en-US" altLang="ja-JP" sz="3200" dirty="0" smtClean="0"/>
          </a:p>
          <a:p>
            <a:pPr>
              <a:lnSpc>
                <a:spcPct val="200000"/>
              </a:lnSpc>
            </a:pPr>
            <a:r>
              <a:rPr lang="ja-JP" altLang="en-US" sz="3200" dirty="0"/>
              <a:t>②</a:t>
            </a:r>
            <a:r>
              <a:rPr lang="ja-JP" altLang="en-US" sz="3200" dirty="0" smtClean="0"/>
              <a:t>意気込み・受講動機</a:t>
            </a:r>
            <a:endParaRPr lang="en-US" altLang="ja-JP" sz="3200" dirty="0" smtClean="0"/>
          </a:p>
          <a:p>
            <a:pPr>
              <a:lnSpc>
                <a:spcPct val="200000"/>
              </a:lnSpc>
            </a:pPr>
            <a:r>
              <a:rPr kumimoji="1" lang="ja-JP" altLang="en-US" sz="3200" dirty="0" smtClean="0"/>
              <a:t>③好きなみそ汁の具</a:t>
            </a:r>
            <a:endParaRPr kumimoji="1" lang="ja-JP" altLang="en-US" sz="3200" dirty="0"/>
          </a:p>
        </p:txBody>
      </p:sp>
      <p:sp>
        <p:nvSpPr>
          <p:cNvPr id="6"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1</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6227619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p:cNvGraphicFramePr>
            <a:graphicFrameLocks/>
          </p:cNvGraphicFramePr>
          <p:nvPr>
            <p:extLst>
              <p:ext uri="{D42A27DB-BD31-4B8C-83A1-F6EECF244321}">
                <p14:modId xmlns:p14="http://schemas.microsoft.com/office/powerpoint/2010/main" val="2319969733"/>
              </p:ext>
            </p:extLst>
          </p:nvPr>
        </p:nvGraphicFramePr>
        <p:xfrm>
          <a:off x="128686" y="1864125"/>
          <a:ext cx="8907810" cy="3805447"/>
        </p:xfrm>
        <a:graphic>
          <a:graphicData uri="http://schemas.openxmlformats.org/drawingml/2006/chart">
            <c:chart xmlns:c="http://schemas.openxmlformats.org/drawingml/2006/chart" xmlns:r="http://schemas.openxmlformats.org/officeDocument/2006/relationships" r:id="rId2"/>
          </a:graphicData>
        </a:graphic>
      </p:graphicFrame>
      <p:sp>
        <p:nvSpPr>
          <p:cNvPr id="8" name="角丸四角形 7">
            <a:extLst>
              <a:ext uri="{FF2B5EF4-FFF2-40B4-BE49-F238E27FC236}">
                <a16:creationId xmlns:a16="http://schemas.microsoft.com/office/drawing/2014/main" id="{26EC399D-3CE3-4286-BCF4-E9D420EC7E0E}"/>
              </a:ext>
            </a:extLst>
          </p:cNvPr>
          <p:cNvSpPr/>
          <p:nvPr/>
        </p:nvSpPr>
        <p:spPr>
          <a:xfrm>
            <a:off x="128686" y="5643311"/>
            <a:ext cx="8811852" cy="672593"/>
          </a:xfrm>
          <a:prstGeom prst="roundRect">
            <a:avLst>
              <a:gd name="adj" fmla="val 9376"/>
            </a:avLst>
          </a:prstGeom>
          <a:solidFill>
            <a:srgbClr val="FFFFC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spcBef>
                <a:spcPts val="1200"/>
              </a:spcBef>
              <a:buFont typeface="Wingdings" panose="05000000000000000000" pitchFamily="2" charset="2"/>
              <a:buChar char="n"/>
            </a:pPr>
            <a:endParaRPr lang="en-US" altLang="ja-JP" sz="2400" dirty="0">
              <a:solidFill>
                <a:schemeClr val="tx1"/>
              </a:solidFill>
            </a:endParaRPr>
          </a:p>
        </p:txBody>
      </p:sp>
      <p:sp>
        <p:nvSpPr>
          <p:cNvPr id="3" name="タイトル 2"/>
          <p:cNvSpPr>
            <a:spLocks noGrp="1"/>
          </p:cNvSpPr>
          <p:nvPr>
            <p:ph type="ctrTitle"/>
          </p:nvPr>
        </p:nvSpPr>
        <p:spPr/>
        <p:txBody>
          <a:bodyPr/>
          <a:lstStyle/>
          <a:p>
            <a:r>
              <a:rPr kumimoji="1" lang="ja-JP" altLang="en-US" dirty="0" smtClean="0"/>
              <a:t>熱中症警戒アラート</a:t>
            </a:r>
            <a:endParaRPr kumimoji="1" lang="ja-JP" altLang="en-US" dirty="0"/>
          </a:p>
        </p:txBody>
      </p:sp>
      <p:sp>
        <p:nvSpPr>
          <p:cNvPr id="6" name="正方形/長方形 5"/>
          <p:cNvSpPr/>
          <p:nvPr/>
        </p:nvSpPr>
        <p:spPr>
          <a:xfrm>
            <a:off x="251520" y="692696"/>
            <a:ext cx="8667836" cy="1200329"/>
          </a:xfrm>
          <a:prstGeom prst="rect">
            <a:avLst/>
          </a:prstGeom>
        </p:spPr>
        <p:txBody>
          <a:bodyPr wrap="square">
            <a:spAutoFit/>
          </a:bodyPr>
          <a:lstStyle/>
          <a:p>
            <a:pPr marL="285750" indent="-285750">
              <a:buFont typeface="Wingdings" panose="05000000000000000000" pitchFamily="2" charset="2"/>
              <a:buChar char="p"/>
            </a:pPr>
            <a:r>
              <a:rPr lang="ja-JP" altLang="en-US" dirty="0"/>
              <a:t>環境省・気象庁では</a:t>
            </a:r>
            <a:r>
              <a:rPr lang="ja-JP" altLang="en-US" dirty="0" smtClean="0"/>
              <a:t>、高温</a:t>
            </a:r>
            <a:r>
              <a:rPr lang="ja-JP" altLang="en-US" dirty="0"/>
              <a:t>注意情報に代わる新たな情報発信として、熱中症警戒アラートが</a:t>
            </a:r>
            <a:r>
              <a:rPr lang="ja-JP" altLang="en-US" dirty="0" smtClean="0"/>
              <a:t>運用開始。</a:t>
            </a:r>
            <a:endParaRPr lang="ja-JP" altLang="en-US" dirty="0"/>
          </a:p>
          <a:p>
            <a:pPr marL="285750" indent="-285750">
              <a:buFont typeface="Wingdings" panose="05000000000000000000" pitchFamily="2" charset="2"/>
              <a:buChar char="p"/>
            </a:pPr>
            <a:r>
              <a:rPr lang="ja-JP" altLang="en-US" dirty="0"/>
              <a:t>　熱中症警戒アラートは</a:t>
            </a:r>
            <a:r>
              <a:rPr lang="ja-JP" altLang="en-US" dirty="0" smtClean="0"/>
              <a:t>、熱中症</a:t>
            </a:r>
            <a:r>
              <a:rPr lang="ja-JP" altLang="en-US" dirty="0"/>
              <a:t>の危険性が極めて高くなる暑さ</a:t>
            </a:r>
            <a:r>
              <a:rPr lang="ja-JP" altLang="en-US" dirty="0" smtClean="0"/>
              <a:t>指数３３</a:t>
            </a:r>
            <a:r>
              <a:rPr lang="ja-JP" altLang="en-US" dirty="0"/>
              <a:t>℃を超える予測される際に</a:t>
            </a:r>
            <a:r>
              <a:rPr lang="ja-JP" altLang="en-US" dirty="0" smtClean="0"/>
              <a:t>発表。</a:t>
            </a:r>
            <a:endParaRPr lang="ja-JP" altLang="en-US" dirty="0"/>
          </a:p>
        </p:txBody>
      </p:sp>
      <p:sp>
        <p:nvSpPr>
          <p:cNvPr id="7" name="正方形/長方形 6"/>
          <p:cNvSpPr/>
          <p:nvPr/>
        </p:nvSpPr>
        <p:spPr>
          <a:xfrm>
            <a:off x="251520" y="5675513"/>
            <a:ext cx="8566184" cy="646331"/>
          </a:xfrm>
          <a:prstGeom prst="rect">
            <a:avLst/>
          </a:prstGeom>
        </p:spPr>
        <p:txBody>
          <a:bodyPr wrap="square">
            <a:spAutoFit/>
          </a:bodyPr>
          <a:lstStyle/>
          <a:p>
            <a:pPr marL="285750" indent="-285750">
              <a:buFont typeface="Wingdings" panose="05000000000000000000" pitchFamily="2" charset="2"/>
              <a:buChar char="p"/>
            </a:pPr>
            <a:r>
              <a:rPr lang="ja-JP" altLang="en-US" dirty="0">
                <a:latin typeface="Meiryo-Bold"/>
              </a:rPr>
              <a:t>神奈川県では、</a:t>
            </a:r>
            <a:r>
              <a:rPr lang="en-US" altLang="ja-JP" dirty="0" smtClean="0">
                <a:latin typeface="Meiryo-Bold"/>
              </a:rPr>
              <a:t>2022</a:t>
            </a:r>
            <a:r>
              <a:rPr lang="ja-JP" altLang="en-US" dirty="0" smtClean="0">
                <a:latin typeface="Meiryo-Bold"/>
              </a:rPr>
              <a:t>年</a:t>
            </a:r>
            <a:r>
              <a:rPr lang="ja-JP" altLang="en-US" dirty="0">
                <a:latin typeface="Meiryo-Bold"/>
              </a:rPr>
              <a:t>は</a:t>
            </a:r>
            <a:r>
              <a:rPr lang="en-US" altLang="ja-JP" dirty="0" smtClean="0">
                <a:latin typeface="Meiryo-Bold"/>
              </a:rPr>
              <a:t>10</a:t>
            </a:r>
            <a:r>
              <a:rPr lang="ja-JP" altLang="en-US" dirty="0" smtClean="0">
                <a:latin typeface="Meiryo-Bold"/>
              </a:rPr>
              <a:t>回</a:t>
            </a:r>
            <a:r>
              <a:rPr lang="ja-JP" altLang="en-US" dirty="0">
                <a:latin typeface="Meiryo-Bold"/>
              </a:rPr>
              <a:t>の熱中症警戒アラートの発表があり、発表があった日には</a:t>
            </a:r>
            <a:r>
              <a:rPr lang="ja-JP" altLang="en-US" dirty="0" smtClean="0">
                <a:latin typeface="Meiryo-Bold"/>
              </a:rPr>
              <a:t>、暑さ指数が高くなり、救急搬送も増える傾向。</a:t>
            </a:r>
            <a:endParaRPr lang="en-US" altLang="ja-JP" dirty="0" smtClean="0">
              <a:latin typeface="Meiryo-Bold"/>
            </a:endParaRPr>
          </a:p>
        </p:txBody>
      </p:sp>
      <p:sp>
        <p:nvSpPr>
          <p:cNvPr id="9" name="正方形/長方形 8"/>
          <p:cNvSpPr/>
          <p:nvPr/>
        </p:nvSpPr>
        <p:spPr>
          <a:xfrm>
            <a:off x="-2229" y="6643960"/>
            <a:ext cx="8382831" cy="276999"/>
          </a:xfrm>
          <a:prstGeom prst="rect">
            <a:avLst/>
          </a:prstGeom>
        </p:spPr>
        <p:txBody>
          <a:bodyPr wrap="square">
            <a:spAutoFit/>
          </a:bodyPr>
          <a:lstStyle/>
          <a:p>
            <a:r>
              <a:rPr lang="en-US" altLang="ja-JP" sz="1200" dirty="0" smtClean="0"/>
              <a:t>【</a:t>
            </a:r>
            <a:r>
              <a:rPr lang="ja-JP" altLang="en-US" sz="1200" dirty="0" smtClean="0"/>
              <a:t>出典</a:t>
            </a:r>
            <a:r>
              <a:rPr lang="en-US" altLang="ja-JP" sz="1200" dirty="0" smtClean="0"/>
              <a:t>】</a:t>
            </a:r>
            <a:r>
              <a:rPr lang="ja-JP" altLang="en-US" sz="1200" dirty="0" smtClean="0"/>
              <a:t>消防庁熱中症</a:t>
            </a:r>
            <a:r>
              <a:rPr lang="ja-JP" altLang="en-US" sz="1200" dirty="0"/>
              <a:t>情報及び環境省熱中症予防情報</a:t>
            </a:r>
            <a:r>
              <a:rPr lang="ja-JP" altLang="en-US" sz="1200" dirty="0" smtClean="0"/>
              <a:t>サイトのデータを元に神奈川県気候変動適応センター作成</a:t>
            </a:r>
            <a:endParaRPr lang="ja-JP" altLang="en-US" sz="1200" dirty="0"/>
          </a:p>
        </p:txBody>
      </p:sp>
      <p:sp>
        <p:nvSpPr>
          <p:cNvPr id="11"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19</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59297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15616" y="-27384"/>
            <a:ext cx="8028384" cy="692696"/>
          </a:xfrm>
        </p:spPr>
        <p:txBody>
          <a:bodyPr>
            <a:normAutofit/>
          </a:bodyPr>
          <a:lstStyle/>
          <a:p>
            <a:r>
              <a:rPr lang="ja-JP" altLang="en-US" dirty="0" smtClean="0"/>
              <a:t>実習：まずは自分で考えてみよう</a:t>
            </a:r>
            <a:endParaRPr kumimoji="1" lang="ja-JP" altLang="en-US" dirty="0"/>
          </a:p>
        </p:txBody>
      </p:sp>
      <p:sp>
        <p:nvSpPr>
          <p:cNvPr id="9" name="正方形/長方形 8"/>
          <p:cNvSpPr/>
          <p:nvPr/>
        </p:nvSpPr>
        <p:spPr>
          <a:xfrm>
            <a:off x="257760" y="999000"/>
            <a:ext cx="8454240" cy="14059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p:cNvSpPr/>
          <p:nvPr/>
        </p:nvSpPr>
        <p:spPr>
          <a:xfrm>
            <a:off x="257760" y="729000"/>
            <a:ext cx="2154240" cy="540000"/>
          </a:xfrm>
          <a:prstGeom prst="rect">
            <a:avLst/>
          </a:prstGeom>
          <a:solidFill>
            <a:schemeClr val="accent1"/>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800" b="1" dirty="0" smtClean="0"/>
              <a:t>課　題　</a:t>
            </a:r>
            <a:r>
              <a:rPr lang="ja-JP" altLang="en-US" sz="2800" b="1" dirty="0"/>
              <a:t>①</a:t>
            </a:r>
            <a:endParaRPr kumimoji="1" lang="ja-JP" altLang="en-US" sz="2800" b="1" dirty="0"/>
          </a:p>
        </p:txBody>
      </p:sp>
      <p:sp>
        <p:nvSpPr>
          <p:cNvPr id="8" name="テキスト ボックス 7"/>
          <p:cNvSpPr txBox="1"/>
          <p:nvPr/>
        </p:nvSpPr>
        <p:spPr>
          <a:xfrm>
            <a:off x="375300" y="1304544"/>
            <a:ext cx="8156700" cy="1015663"/>
          </a:xfrm>
          <a:prstGeom prst="rect">
            <a:avLst/>
          </a:prstGeom>
          <a:noFill/>
        </p:spPr>
        <p:txBody>
          <a:bodyPr wrap="square" rtlCol="0">
            <a:spAutoFit/>
          </a:bodyPr>
          <a:lstStyle/>
          <a:p>
            <a:r>
              <a:rPr lang="ja-JP" altLang="en-US" sz="2000" dirty="0"/>
              <a:t>　</a:t>
            </a:r>
            <a:r>
              <a:rPr lang="ja-JP" altLang="en-US" sz="2000" dirty="0" smtClean="0"/>
              <a:t>今後、さらに夏の気温が上昇していくと考えられます。自分</a:t>
            </a:r>
            <a:r>
              <a:rPr lang="ja-JP" altLang="en-US" sz="2000" dirty="0"/>
              <a:t>たちでできる</a:t>
            </a:r>
            <a:r>
              <a:rPr lang="ja-JP" altLang="en-US" sz="2000" dirty="0" smtClean="0"/>
              <a:t>対策を考えてみましょう。</a:t>
            </a:r>
            <a:endParaRPr lang="en-US" altLang="ja-JP" sz="2000" dirty="0" smtClean="0"/>
          </a:p>
          <a:p>
            <a:r>
              <a:rPr lang="ja-JP" altLang="en-US" sz="2000" dirty="0"/>
              <a:t>　</a:t>
            </a:r>
            <a:r>
              <a:rPr lang="en-US" altLang="ja-JP" sz="2000" dirty="0"/>
              <a:t>※</a:t>
            </a:r>
            <a:r>
              <a:rPr lang="ja-JP" altLang="en-US" sz="2000" dirty="0"/>
              <a:t>まだ実現していない近未来のアイテムや対策のアイデアも</a:t>
            </a:r>
            <a:r>
              <a:rPr lang="en-US" altLang="ja-JP" sz="2000" dirty="0"/>
              <a:t>OK</a:t>
            </a:r>
            <a:r>
              <a:rPr lang="ja-JP" altLang="en-US" sz="2000" dirty="0" err="1" smtClean="0"/>
              <a:t>。</a:t>
            </a:r>
            <a:endParaRPr lang="en-US" altLang="ja-JP" sz="2000" dirty="0"/>
          </a:p>
        </p:txBody>
      </p:sp>
      <p:sp>
        <p:nvSpPr>
          <p:cNvPr id="10" name="テキスト ボックス 9"/>
          <p:cNvSpPr txBox="1"/>
          <p:nvPr/>
        </p:nvSpPr>
        <p:spPr>
          <a:xfrm>
            <a:off x="-71565" y="2858588"/>
            <a:ext cx="917554" cy="369332"/>
          </a:xfrm>
          <a:prstGeom prst="rect">
            <a:avLst/>
          </a:prstGeom>
          <a:noFill/>
        </p:spPr>
        <p:txBody>
          <a:bodyPr wrap="square" rtlCol="0">
            <a:spAutoFit/>
          </a:bodyPr>
          <a:lstStyle/>
          <a:p>
            <a:r>
              <a:rPr kumimoji="1" lang="ja-JP" altLang="en-US" dirty="0" smtClean="0"/>
              <a:t>（例）</a:t>
            </a:r>
            <a:endParaRPr kumimoji="1" lang="ja-JP" altLang="en-US" dirty="0"/>
          </a:p>
        </p:txBody>
      </p:sp>
      <p:sp>
        <p:nvSpPr>
          <p:cNvPr id="33" name="1 つの角を切り取った四角形 32"/>
          <p:cNvSpPr/>
          <p:nvPr/>
        </p:nvSpPr>
        <p:spPr>
          <a:xfrm flipH="1">
            <a:off x="979294" y="3376751"/>
            <a:ext cx="1800000" cy="1800000"/>
          </a:xfrm>
          <a:prstGeom prst="snip1Rect">
            <a:avLst>
              <a:gd name="adj" fmla="val 9251"/>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テキスト ボックス 38"/>
          <p:cNvSpPr txBox="1"/>
          <p:nvPr/>
        </p:nvSpPr>
        <p:spPr>
          <a:xfrm>
            <a:off x="1075136" y="4051086"/>
            <a:ext cx="1704159" cy="646331"/>
          </a:xfrm>
          <a:prstGeom prst="rect">
            <a:avLst/>
          </a:prstGeom>
          <a:noFill/>
        </p:spPr>
        <p:txBody>
          <a:bodyPr wrap="square" rtlCol="0">
            <a:spAutoFit/>
          </a:bodyPr>
          <a:lstStyle/>
          <a:p>
            <a:r>
              <a:rPr lang="ja-JP" altLang="en-US" dirty="0" smtClean="0"/>
              <a:t>エアコンを</a:t>
            </a:r>
            <a:r>
              <a:rPr lang="en-US" altLang="ja-JP" dirty="0" smtClean="0"/>
              <a:t/>
            </a:r>
            <a:br>
              <a:rPr lang="en-US" altLang="ja-JP" dirty="0" smtClean="0"/>
            </a:br>
            <a:r>
              <a:rPr lang="ja-JP" altLang="en-US" dirty="0" smtClean="0"/>
              <a:t>　　　常時</a:t>
            </a:r>
            <a:r>
              <a:rPr lang="en-US" altLang="ja-JP" dirty="0" smtClean="0"/>
              <a:t>ON</a:t>
            </a:r>
            <a:endParaRPr kumimoji="1" lang="ja-JP" altLang="en-US" dirty="0"/>
          </a:p>
        </p:txBody>
      </p:sp>
      <p:sp>
        <p:nvSpPr>
          <p:cNvPr id="47" name="テキスト ボックス 46"/>
          <p:cNvSpPr txBox="1"/>
          <p:nvPr/>
        </p:nvSpPr>
        <p:spPr>
          <a:xfrm>
            <a:off x="5293519" y="5839766"/>
            <a:ext cx="3573943" cy="584775"/>
          </a:xfrm>
          <a:prstGeom prst="rect">
            <a:avLst/>
          </a:prstGeom>
          <a:noFill/>
        </p:spPr>
        <p:txBody>
          <a:bodyPr wrap="square" rtlCol="0">
            <a:spAutoFit/>
          </a:bodyPr>
          <a:lstStyle/>
          <a:p>
            <a:pPr algn="ctr"/>
            <a:r>
              <a:rPr kumimoji="1" lang="ja-JP" altLang="en-US" sz="3200" b="1" dirty="0" smtClean="0"/>
              <a:t>作業時間：３分間</a:t>
            </a:r>
            <a:endParaRPr lang="en-US" altLang="ja-JP" sz="2000" b="1" dirty="0"/>
          </a:p>
        </p:txBody>
      </p:sp>
      <p:sp>
        <p:nvSpPr>
          <p:cNvPr id="30" name="1 つの角を切り取った四角形 29"/>
          <p:cNvSpPr/>
          <p:nvPr/>
        </p:nvSpPr>
        <p:spPr>
          <a:xfrm flipH="1">
            <a:off x="3178209" y="3376751"/>
            <a:ext cx="1800000" cy="1800000"/>
          </a:xfrm>
          <a:prstGeom prst="snip1Rect">
            <a:avLst>
              <a:gd name="adj" fmla="val 9251"/>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テキスト ボックス 30"/>
          <p:cNvSpPr txBox="1"/>
          <p:nvPr/>
        </p:nvSpPr>
        <p:spPr>
          <a:xfrm>
            <a:off x="3274050" y="4189585"/>
            <a:ext cx="1704159" cy="369332"/>
          </a:xfrm>
          <a:prstGeom prst="rect">
            <a:avLst/>
          </a:prstGeom>
          <a:noFill/>
        </p:spPr>
        <p:txBody>
          <a:bodyPr wrap="square" rtlCol="0">
            <a:spAutoFit/>
          </a:bodyPr>
          <a:lstStyle/>
          <a:p>
            <a:r>
              <a:rPr lang="ja-JP" altLang="en-US" dirty="0" smtClean="0"/>
              <a:t>外出しない</a:t>
            </a:r>
            <a:endParaRPr kumimoji="1" lang="ja-JP" altLang="en-US" dirty="0"/>
          </a:p>
        </p:txBody>
      </p:sp>
      <p:sp>
        <p:nvSpPr>
          <p:cNvPr id="13"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20</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5234550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1115616" y="-27384"/>
            <a:ext cx="8028384" cy="692696"/>
          </a:xfrm>
        </p:spPr>
        <p:txBody>
          <a:bodyPr>
            <a:normAutofit/>
          </a:bodyPr>
          <a:lstStyle/>
          <a:p>
            <a:r>
              <a:rPr kumimoji="1" lang="ja-JP" altLang="en-US" dirty="0" smtClean="0"/>
              <a:t>グループワーク：意見を共有しよう</a:t>
            </a:r>
            <a:endParaRPr kumimoji="1" lang="ja-JP" altLang="en-US" dirty="0"/>
          </a:p>
        </p:txBody>
      </p:sp>
      <p:sp>
        <p:nvSpPr>
          <p:cNvPr id="5" name="正方形/長方形 4"/>
          <p:cNvSpPr/>
          <p:nvPr/>
        </p:nvSpPr>
        <p:spPr>
          <a:xfrm>
            <a:off x="282144" y="1340376"/>
            <a:ext cx="8454240" cy="1170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p:cNvSpPr/>
          <p:nvPr/>
        </p:nvSpPr>
        <p:spPr>
          <a:xfrm>
            <a:off x="282144" y="1070376"/>
            <a:ext cx="2154240" cy="540000"/>
          </a:xfrm>
          <a:prstGeom prst="rect">
            <a:avLst/>
          </a:prstGeom>
          <a:solidFill>
            <a:schemeClr val="accent1"/>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800" b="1" dirty="0" smtClean="0"/>
              <a:t>課　題　②</a:t>
            </a:r>
            <a:endParaRPr kumimoji="1" lang="ja-JP" altLang="en-US" sz="2800" b="1" dirty="0"/>
          </a:p>
        </p:txBody>
      </p:sp>
      <p:sp>
        <p:nvSpPr>
          <p:cNvPr id="7" name="テキスト ボックス 6"/>
          <p:cNvSpPr txBox="1"/>
          <p:nvPr/>
        </p:nvSpPr>
        <p:spPr>
          <a:xfrm>
            <a:off x="399684" y="1645920"/>
            <a:ext cx="8156700" cy="707886"/>
          </a:xfrm>
          <a:prstGeom prst="rect">
            <a:avLst/>
          </a:prstGeom>
          <a:noFill/>
        </p:spPr>
        <p:txBody>
          <a:bodyPr wrap="square" rtlCol="0">
            <a:spAutoFit/>
          </a:bodyPr>
          <a:lstStyle/>
          <a:p>
            <a:r>
              <a:rPr lang="ja-JP" altLang="en-US" sz="2000" dirty="0"/>
              <a:t>書き出した</a:t>
            </a:r>
            <a:r>
              <a:rPr lang="ja-JP" altLang="en-US" sz="2000" dirty="0" err="1"/>
              <a:t>ふせんを</a:t>
            </a:r>
            <a:r>
              <a:rPr lang="ja-JP" altLang="en-US" sz="2000" dirty="0"/>
              <a:t>模造紙に貼り、</a:t>
            </a:r>
            <a:r>
              <a:rPr lang="ja-JP" altLang="en-US" sz="2000" dirty="0" smtClean="0"/>
              <a:t>個人ワークの結果をグループ内で共有しましょう。</a:t>
            </a:r>
            <a:endParaRPr lang="en-US" altLang="ja-JP" sz="2000" dirty="0" smtClean="0"/>
          </a:p>
        </p:txBody>
      </p:sp>
      <p:sp>
        <p:nvSpPr>
          <p:cNvPr id="4" name="正方形/長方形 3"/>
          <p:cNvSpPr/>
          <p:nvPr/>
        </p:nvSpPr>
        <p:spPr>
          <a:xfrm>
            <a:off x="5670144" y="2659350"/>
            <a:ext cx="3066240" cy="3877056"/>
          </a:xfrm>
          <a:prstGeom prst="rect">
            <a:avLst/>
          </a:prstGeom>
          <a:solidFill>
            <a:schemeClr val="accent1">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282144" y="5244143"/>
            <a:ext cx="5157956" cy="1077218"/>
          </a:xfrm>
          <a:prstGeom prst="rect">
            <a:avLst/>
          </a:prstGeom>
          <a:noFill/>
        </p:spPr>
        <p:txBody>
          <a:bodyPr wrap="square" rtlCol="0">
            <a:spAutoFit/>
          </a:bodyPr>
          <a:lstStyle/>
          <a:p>
            <a:pPr algn="ctr"/>
            <a:r>
              <a:rPr lang="ja-JP" altLang="en-US" sz="3200" b="1" dirty="0"/>
              <a:t>〇</a:t>
            </a:r>
            <a:r>
              <a:rPr kumimoji="1" lang="ja-JP" altLang="en-US" sz="3200" b="1" dirty="0" smtClean="0"/>
              <a:t>：</a:t>
            </a:r>
            <a:r>
              <a:rPr lang="ja-JP" altLang="en-US" sz="3200" b="1" dirty="0" smtClean="0"/>
              <a:t>〇〇を目安に一巡してください。</a:t>
            </a:r>
            <a:endParaRPr lang="en-US" altLang="ja-JP" sz="3200" b="1" dirty="0" smtClean="0"/>
          </a:p>
        </p:txBody>
      </p:sp>
      <p:sp>
        <p:nvSpPr>
          <p:cNvPr id="22" name="テキスト ボックス 21"/>
          <p:cNvSpPr txBox="1"/>
          <p:nvPr/>
        </p:nvSpPr>
        <p:spPr>
          <a:xfrm>
            <a:off x="271237" y="2850168"/>
            <a:ext cx="5314195" cy="2144177"/>
          </a:xfrm>
          <a:prstGeom prst="rect">
            <a:avLst/>
          </a:prstGeom>
          <a:noFill/>
        </p:spPr>
        <p:txBody>
          <a:bodyPr wrap="square" rtlCol="0">
            <a:spAutoFit/>
          </a:bodyPr>
          <a:lstStyle/>
          <a:p>
            <a:pPr>
              <a:lnSpc>
                <a:spcPts val="4000"/>
              </a:lnSpc>
            </a:pPr>
            <a:r>
              <a:rPr lang="ja-JP" altLang="en-US" sz="2000" u="sng" dirty="0" smtClean="0"/>
              <a:t>進め方のポイント</a:t>
            </a:r>
            <a:endParaRPr lang="en-US" altLang="ja-JP" sz="2000" u="sng" dirty="0" smtClean="0"/>
          </a:p>
          <a:p>
            <a:pPr>
              <a:lnSpc>
                <a:spcPts val="4000"/>
              </a:lnSpc>
            </a:pPr>
            <a:r>
              <a:rPr lang="ja-JP" altLang="en-US" sz="2000" dirty="0" smtClean="0"/>
              <a:t>①　１人</a:t>
            </a:r>
            <a:r>
              <a:rPr lang="ja-JP" altLang="en-US" sz="2000" dirty="0"/>
              <a:t>２</a:t>
            </a:r>
            <a:r>
              <a:rPr lang="ja-JP" altLang="en-US" sz="2000" dirty="0" smtClean="0"/>
              <a:t>分間程度。</a:t>
            </a:r>
            <a:endParaRPr lang="en-US" altLang="ja-JP" sz="2000" dirty="0" smtClean="0"/>
          </a:p>
          <a:p>
            <a:pPr>
              <a:lnSpc>
                <a:spcPts val="4000"/>
              </a:lnSpc>
            </a:pPr>
            <a:r>
              <a:rPr lang="ja-JP" altLang="en-US" sz="2000" dirty="0" smtClean="0"/>
              <a:t>②　他の人が言っていない内容を優先。</a:t>
            </a:r>
            <a:endParaRPr lang="en-US" altLang="ja-JP" sz="2000" dirty="0" smtClean="0"/>
          </a:p>
          <a:p>
            <a:pPr>
              <a:lnSpc>
                <a:spcPts val="4000"/>
              </a:lnSpc>
            </a:pPr>
            <a:r>
              <a:rPr lang="ja-JP" altLang="en-US" sz="2000" dirty="0"/>
              <a:t>③</a:t>
            </a:r>
            <a:r>
              <a:rPr lang="ja-JP" altLang="en-US" sz="2000" dirty="0" smtClean="0"/>
              <a:t>　類似の意見は、近くに貼る。</a:t>
            </a:r>
            <a:endParaRPr lang="en-US" altLang="ja-JP" sz="2000" dirty="0" smtClean="0"/>
          </a:p>
        </p:txBody>
      </p:sp>
      <p:cxnSp>
        <p:nvCxnSpPr>
          <p:cNvPr id="45" name="直線矢印コネクタ 44"/>
          <p:cNvCxnSpPr/>
          <p:nvPr/>
        </p:nvCxnSpPr>
        <p:spPr>
          <a:xfrm>
            <a:off x="6012918" y="3895117"/>
            <a:ext cx="2388919" cy="0"/>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0" name="グループ化 9"/>
          <p:cNvGrpSpPr/>
          <p:nvPr/>
        </p:nvGrpSpPr>
        <p:grpSpPr>
          <a:xfrm>
            <a:off x="5812618" y="2780376"/>
            <a:ext cx="1389778" cy="580855"/>
            <a:chOff x="5061572" y="2257677"/>
            <a:chExt cx="4306760" cy="1800000"/>
          </a:xfrm>
        </p:grpSpPr>
        <p:sp>
          <p:nvSpPr>
            <p:cNvPr id="44" name="1 つの角を切り取った四角形 43"/>
            <p:cNvSpPr/>
            <p:nvPr/>
          </p:nvSpPr>
          <p:spPr>
            <a:xfrm flipH="1">
              <a:off x="5145085" y="2257677"/>
              <a:ext cx="1800000" cy="1800000"/>
            </a:xfrm>
            <a:prstGeom prst="snip1Rect">
              <a:avLst>
                <a:gd name="adj" fmla="val 9251"/>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p>
          </p:txBody>
        </p:sp>
        <p:sp>
          <p:nvSpPr>
            <p:cNvPr id="47" name="1 つの角を切り取った四角形 46"/>
            <p:cNvSpPr/>
            <p:nvPr/>
          </p:nvSpPr>
          <p:spPr>
            <a:xfrm flipH="1">
              <a:off x="7344000" y="2257677"/>
              <a:ext cx="1800000" cy="1800000"/>
            </a:xfrm>
            <a:prstGeom prst="snip1Rect">
              <a:avLst>
                <a:gd name="adj" fmla="val 9251"/>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p>
          </p:txBody>
        </p:sp>
        <p:grpSp>
          <p:nvGrpSpPr>
            <p:cNvPr id="2" name="グループ化 1"/>
            <p:cNvGrpSpPr/>
            <p:nvPr/>
          </p:nvGrpSpPr>
          <p:grpSpPr>
            <a:xfrm>
              <a:off x="5061572" y="2752358"/>
              <a:ext cx="4306760" cy="1049137"/>
              <a:chOff x="5061572" y="2752358"/>
              <a:chExt cx="4306760" cy="1049137"/>
            </a:xfrm>
          </p:grpSpPr>
          <p:sp>
            <p:nvSpPr>
              <p:cNvPr id="46" name="テキスト ボックス 45"/>
              <p:cNvSpPr txBox="1"/>
              <p:nvPr/>
            </p:nvSpPr>
            <p:spPr>
              <a:xfrm>
                <a:off x="5061572" y="2752358"/>
                <a:ext cx="2229184" cy="1049137"/>
              </a:xfrm>
              <a:prstGeom prst="rect">
                <a:avLst/>
              </a:prstGeom>
              <a:noFill/>
            </p:spPr>
            <p:txBody>
              <a:bodyPr wrap="square" rtlCol="0">
                <a:spAutoFit/>
              </a:bodyPr>
              <a:lstStyle/>
              <a:p>
                <a:r>
                  <a:rPr lang="ja-JP" altLang="en-US" sz="800" dirty="0" smtClean="0"/>
                  <a:t>エアコンを</a:t>
                </a:r>
                <a:r>
                  <a:rPr lang="en-US" altLang="ja-JP" sz="800" dirty="0" smtClean="0"/>
                  <a:t/>
                </a:r>
                <a:br>
                  <a:rPr lang="en-US" altLang="ja-JP" sz="800" dirty="0" smtClean="0"/>
                </a:br>
                <a:r>
                  <a:rPr lang="ja-JP" altLang="en-US" sz="800" dirty="0" smtClean="0"/>
                  <a:t>　常時</a:t>
                </a:r>
                <a:r>
                  <a:rPr lang="en-US" altLang="ja-JP" sz="800" dirty="0" smtClean="0"/>
                  <a:t>ON</a:t>
                </a:r>
                <a:endParaRPr kumimoji="1" lang="ja-JP" altLang="en-US" sz="800" dirty="0"/>
              </a:p>
            </p:txBody>
          </p:sp>
          <p:sp>
            <p:nvSpPr>
              <p:cNvPr id="49" name="テキスト ボックス 48"/>
              <p:cNvSpPr txBox="1"/>
              <p:nvPr/>
            </p:nvSpPr>
            <p:spPr>
              <a:xfrm>
                <a:off x="7169414" y="2932180"/>
                <a:ext cx="2198918" cy="667634"/>
              </a:xfrm>
              <a:prstGeom prst="rect">
                <a:avLst/>
              </a:prstGeom>
              <a:noFill/>
            </p:spPr>
            <p:txBody>
              <a:bodyPr wrap="square" rtlCol="0">
                <a:spAutoFit/>
              </a:bodyPr>
              <a:lstStyle/>
              <a:p>
                <a:r>
                  <a:rPr lang="ja-JP" altLang="en-US" sz="800" dirty="0" smtClean="0"/>
                  <a:t>外出しない</a:t>
                </a:r>
                <a:endParaRPr kumimoji="1" lang="ja-JP" altLang="en-US" sz="800" dirty="0"/>
              </a:p>
            </p:txBody>
          </p:sp>
        </p:grpSp>
      </p:grpSp>
      <p:sp>
        <p:nvSpPr>
          <p:cNvPr id="17"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21</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6593017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24"/>
          <p:cNvSpPr/>
          <p:nvPr/>
        </p:nvSpPr>
        <p:spPr>
          <a:xfrm>
            <a:off x="111761" y="4056843"/>
            <a:ext cx="5778984" cy="2595133"/>
          </a:xfrm>
          <a:prstGeom prst="roundRect">
            <a:avLst>
              <a:gd name="adj" fmla="val 7044"/>
            </a:avLst>
          </a:prstGeom>
          <a:solidFill>
            <a:schemeClr val="accent4">
              <a:lumMod val="20000"/>
              <a:lumOff val="80000"/>
            </a:schemeClr>
          </a:solidFill>
          <a:ln>
            <a:solidFill>
              <a:srgbClr val="E79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p:cNvSpPr/>
          <p:nvPr/>
        </p:nvSpPr>
        <p:spPr>
          <a:xfrm>
            <a:off x="111760" y="967355"/>
            <a:ext cx="8940799" cy="2864889"/>
          </a:xfrm>
          <a:prstGeom prst="roundRect">
            <a:avLst>
              <a:gd name="adj" fmla="val 7044"/>
            </a:avLst>
          </a:prstGeom>
          <a:solidFill>
            <a:schemeClr val="accent4">
              <a:lumMod val="20000"/>
              <a:lumOff val="80000"/>
            </a:schemeClr>
          </a:solidFill>
          <a:ln>
            <a:solidFill>
              <a:srgbClr val="E79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1115616" y="-27384"/>
            <a:ext cx="8028384" cy="692696"/>
          </a:xfrm>
        </p:spPr>
        <p:txBody>
          <a:bodyPr>
            <a:normAutofit/>
          </a:bodyPr>
          <a:lstStyle/>
          <a:p>
            <a:r>
              <a:rPr lang="ja-JP" altLang="en-US" dirty="0" smtClean="0"/>
              <a:t>神奈川</a:t>
            </a:r>
            <a:r>
              <a:rPr lang="ja-JP" altLang="en-US" dirty="0"/>
              <a:t>県内</a:t>
            </a:r>
            <a:r>
              <a:rPr lang="ja-JP" altLang="en-US" dirty="0" smtClean="0"/>
              <a:t>の熱中症</a:t>
            </a:r>
            <a:r>
              <a:rPr lang="ja-JP" altLang="en-US" dirty="0"/>
              <a:t>の発生</a:t>
            </a:r>
            <a:r>
              <a:rPr lang="ja-JP" altLang="en-US" dirty="0" smtClean="0"/>
              <a:t>状況</a:t>
            </a:r>
            <a:endParaRPr kumimoji="1" lang="ja-JP" altLang="en-US" dirty="0"/>
          </a:p>
        </p:txBody>
      </p:sp>
      <p:graphicFrame>
        <p:nvGraphicFramePr>
          <p:cNvPr id="13" name="グラフ 12"/>
          <p:cNvGraphicFramePr>
            <a:graphicFrameLocks/>
          </p:cNvGraphicFramePr>
          <p:nvPr>
            <p:extLst>
              <p:ext uri="{D42A27DB-BD31-4B8C-83A1-F6EECF244321}">
                <p14:modId xmlns:p14="http://schemas.microsoft.com/office/powerpoint/2010/main" val="1836970013"/>
              </p:ext>
            </p:extLst>
          </p:nvPr>
        </p:nvGraphicFramePr>
        <p:xfrm>
          <a:off x="-239257" y="764880"/>
          <a:ext cx="3460824" cy="26894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グラフ 15"/>
          <p:cNvGraphicFramePr>
            <a:graphicFrameLocks/>
          </p:cNvGraphicFramePr>
          <p:nvPr>
            <p:extLst>
              <p:ext uri="{D42A27DB-BD31-4B8C-83A1-F6EECF244321}">
                <p14:modId xmlns:p14="http://schemas.microsoft.com/office/powerpoint/2010/main" val="2137421452"/>
              </p:ext>
            </p:extLst>
          </p:nvPr>
        </p:nvGraphicFramePr>
        <p:xfrm>
          <a:off x="2429921" y="764880"/>
          <a:ext cx="3460824" cy="26894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グラフ 16"/>
          <p:cNvGraphicFramePr>
            <a:graphicFrameLocks/>
          </p:cNvGraphicFramePr>
          <p:nvPr>
            <p:extLst>
              <p:ext uri="{D42A27DB-BD31-4B8C-83A1-F6EECF244321}">
                <p14:modId xmlns:p14="http://schemas.microsoft.com/office/powerpoint/2010/main" val="2513174352"/>
              </p:ext>
            </p:extLst>
          </p:nvPr>
        </p:nvGraphicFramePr>
        <p:xfrm>
          <a:off x="5512059" y="1142832"/>
          <a:ext cx="3857493" cy="2689412"/>
        </p:xfrm>
        <a:graphic>
          <a:graphicData uri="http://schemas.openxmlformats.org/drawingml/2006/chart">
            <c:chart xmlns:c="http://schemas.openxmlformats.org/drawingml/2006/chart" xmlns:r="http://schemas.openxmlformats.org/officeDocument/2006/relationships" r:id="rId5"/>
          </a:graphicData>
        </a:graphic>
      </p:graphicFrame>
      <p:sp>
        <p:nvSpPr>
          <p:cNvPr id="18" name="テキスト ボックス 17"/>
          <p:cNvSpPr txBox="1"/>
          <p:nvPr/>
        </p:nvSpPr>
        <p:spPr>
          <a:xfrm>
            <a:off x="1273332" y="3575345"/>
            <a:ext cx="7870668" cy="276999"/>
          </a:xfrm>
          <a:prstGeom prst="rect">
            <a:avLst/>
          </a:prstGeom>
          <a:noFill/>
        </p:spPr>
        <p:txBody>
          <a:bodyPr wrap="square" rtlCol="0">
            <a:spAutoFit/>
          </a:bodyPr>
          <a:lstStyle/>
          <a:p>
            <a:r>
              <a:rPr lang="ja-JP" altLang="en-US" sz="1200" dirty="0" smtClean="0">
                <a:latin typeface="ＭＳ Ｐゴシック" panose="020B0600070205080204" pitchFamily="50" charset="-128"/>
                <a:ea typeface="ＭＳ Ｐゴシック" panose="020B0600070205080204" pitchFamily="50" charset="-128"/>
              </a:rPr>
              <a:t>仕事場①：</a:t>
            </a:r>
            <a:r>
              <a:rPr lang="zh-TW" altLang="en-US" sz="1200" dirty="0" smtClean="0">
                <a:latin typeface="ＭＳ Ｐゴシック" panose="020B0600070205080204" pitchFamily="50" charset="-128"/>
                <a:ea typeface="ＭＳ Ｐゴシック" panose="020B0600070205080204" pitchFamily="50" charset="-128"/>
              </a:rPr>
              <a:t>道路</a:t>
            </a:r>
            <a:r>
              <a:rPr lang="zh-TW" altLang="en-US" sz="1200" dirty="0">
                <a:latin typeface="ＭＳ Ｐゴシック" panose="020B0600070205080204" pitchFamily="50" charset="-128"/>
                <a:ea typeface="ＭＳ Ｐゴシック" panose="020B0600070205080204" pitchFamily="50" charset="-128"/>
              </a:rPr>
              <a:t>工事現場、工場、作業所</a:t>
            </a:r>
            <a:r>
              <a:rPr lang="zh-TW" altLang="en-US" sz="1200" dirty="0" smtClean="0">
                <a:latin typeface="ＭＳ Ｐゴシック" panose="020B0600070205080204" pitchFamily="50" charset="-128"/>
                <a:ea typeface="ＭＳ Ｐゴシック" panose="020B0600070205080204" pitchFamily="50" charset="-128"/>
              </a:rPr>
              <a:t>等</a:t>
            </a:r>
            <a:r>
              <a:rPr lang="ja-JP" altLang="en-US" sz="1200" dirty="0" err="1" smtClean="0">
                <a:latin typeface="ＭＳ Ｐゴシック" panose="020B0600070205080204" pitchFamily="50" charset="-128"/>
                <a:ea typeface="ＭＳ Ｐゴシック" panose="020B0600070205080204" pitchFamily="50" charset="-128"/>
              </a:rPr>
              <a:t>、</a:t>
            </a:r>
            <a:r>
              <a:rPr lang="ja-JP" altLang="en-US" sz="1200" dirty="0" smtClean="0">
                <a:latin typeface="ＭＳ Ｐゴシック" panose="020B0600070205080204" pitchFamily="50" charset="-128"/>
                <a:ea typeface="ＭＳ Ｐゴシック" panose="020B0600070205080204" pitchFamily="50" charset="-128"/>
              </a:rPr>
              <a:t>　仕事場②：</a:t>
            </a:r>
            <a:r>
              <a:rPr lang="ja-JP" altLang="en-US" sz="1200" dirty="0">
                <a:latin typeface="ＭＳ Ｐゴシック" panose="020B0600070205080204" pitchFamily="50" charset="-128"/>
                <a:ea typeface="ＭＳ Ｐゴシック" panose="020B0600070205080204" pitchFamily="50" charset="-128"/>
              </a:rPr>
              <a:t>田畑、森林、海、川</a:t>
            </a:r>
            <a:r>
              <a:rPr lang="ja-JP" altLang="en-US" sz="1200" dirty="0" smtClean="0">
                <a:latin typeface="ＭＳ Ｐゴシック" panose="020B0600070205080204" pitchFamily="50" charset="-128"/>
                <a:ea typeface="ＭＳ Ｐゴシック" panose="020B0600070205080204" pitchFamily="50" charset="-128"/>
              </a:rPr>
              <a:t>等</a:t>
            </a:r>
            <a:r>
              <a:rPr lang="en-US" altLang="ja-JP" sz="1200" dirty="0" smtClean="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農・畜・水産作業を行っている場合</a:t>
            </a:r>
            <a:r>
              <a:rPr lang="ja-JP" altLang="en-US" sz="1200" dirty="0" smtClean="0">
                <a:latin typeface="ＭＳ Ｐゴシック" panose="020B0600070205080204" pitchFamily="50" charset="-128"/>
                <a:ea typeface="ＭＳ Ｐゴシック" panose="020B0600070205080204" pitchFamily="50" charset="-128"/>
              </a:rPr>
              <a:t>のみ　　</a:t>
            </a:r>
            <a:endParaRPr lang="en-US" altLang="ja-JP" sz="1200" dirty="0" smtClean="0">
              <a:latin typeface="ＭＳ Ｐゴシック" panose="020B0600070205080204" pitchFamily="50" charset="-128"/>
              <a:ea typeface="ＭＳ Ｐゴシック" panose="020B0600070205080204" pitchFamily="50" charset="-128"/>
            </a:endParaRPr>
          </a:p>
        </p:txBody>
      </p:sp>
      <p:graphicFrame>
        <p:nvGraphicFramePr>
          <p:cNvPr id="19" name="グラフ 18"/>
          <p:cNvGraphicFramePr>
            <a:graphicFrameLocks/>
          </p:cNvGraphicFramePr>
          <p:nvPr>
            <p:extLst>
              <p:ext uri="{D42A27DB-BD31-4B8C-83A1-F6EECF244321}">
                <p14:modId xmlns:p14="http://schemas.microsoft.com/office/powerpoint/2010/main" val="2156661708"/>
              </p:ext>
            </p:extLst>
          </p:nvPr>
        </p:nvGraphicFramePr>
        <p:xfrm>
          <a:off x="525025" y="4237918"/>
          <a:ext cx="4800656" cy="2383914"/>
        </p:xfrm>
        <a:graphic>
          <a:graphicData uri="http://schemas.openxmlformats.org/drawingml/2006/chart">
            <c:chart xmlns:c="http://schemas.openxmlformats.org/drawingml/2006/chart" xmlns:r="http://schemas.openxmlformats.org/officeDocument/2006/relationships" r:id="rId6"/>
          </a:graphicData>
        </a:graphic>
      </p:graphicFrame>
      <p:sp>
        <p:nvSpPr>
          <p:cNvPr id="3" name="テキスト ボックス 2"/>
          <p:cNvSpPr txBox="1"/>
          <p:nvPr/>
        </p:nvSpPr>
        <p:spPr>
          <a:xfrm>
            <a:off x="982202" y="2201026"/>
            <a:ext cx="1017906" cy="430887"/>
          </a:xfrm>
          <a:prstGeom prst="rect">
            <a:avLst/>
          </a:prstGeom>
          <a:solidFill>
            <a:schemeClr val="bg1"/>
          </a:solidFill>
        </p:spPr>
        <p:txBody>
          <a:bodyPr wrap="none" lIns="0" tIns="0" rIns="0" bIns="0" rtlCol="0">
            <a:spAutoFit/>
          </a:bodyPr>
          <a:lstStyle/>
          <a:p>
            <a:pPr algn="ctr"/>
            <a:r>
              <a:rPr kumimoji="1" lang="en-US" altLang="ja-JP" sz="1400" dirty="0" smtClean="0"/>
              <a:t>17,050</a:t>
            </a:r>
            <a:r>
              <a:rPr kumimoji="1" lang="ja-JP" altLang="en-US" sz="1400" dirty="0" smtClean="0"/>
              <a:t>人</a:t>
            </a:r>
            <a:endParaRPr kumimoji="1" lang="en-US" altLang="ja-JP" sz="1400" dirty="0" smtClean="0"/>
          </a:p>
          <a:p>
            <a:pPr algn="ctr"/>
            <a:r>
              <a:rPr lang="en-US" altLang="ja-JP" sz="1400" dirty="0" smtClean="0"/>
              <a:t>(2018~2022)</a:t>
            </a:r>
            <a:endParaRPr kumimoji="1" lang="ja-JP" altLang="en-US" sz="1400" dirty="0"/>
          </a:p>
        </p:txBody>
      </p:sp>
      <p:sp>
        <p:nvSpPr>
          <p:cNvPr id="20" name="テキスト ボックス 19"/>
          <p:cNvSpPr txBox="1"/>
          <p:nvPr/>
        </p:nvSpPr>
        <p:spPr>
          <a:xfrm>
            <a:off x="3651380" y="2201026"/>
            <a:ext cx="1017906" cy="430887"/>
          </a:xfrm>
          <a:prstGeom prst="rect">
            <a:avLst/>
          </a:prstGeom>
          <a:solidFill>
            <a:schemeClr val="bg1"/>
          </a:solidFill>
        </p:spPr>
        <p:txBody>
          <a:bodyPr wrap="none" lIns="0" tIns="0" rIns="0" bIns="0" rtlCol="0">
            <a:spAutoFit/>
          </a:bodyPr>
          <a:lstStyle/>
          <a:p>
            <a:pPr algn="ctr"/>
            <a:r>
              <a:rPr kumimoji="1" lang="en-US" altLang="ja-JP" sz="1400" dirty="0" smtClean="0"/>
              <a:t>17,050</a:t>
            </a:r>
            <a:r>
              <a:rPr kumimoji="1" lang="ja-JP" altLang="en-US" sz="1400" dirty="0" smtClean="0"/>
              <a:t>人</a:t>
            </a:r>
            <a:endParaRPr kumimoji="1" lang="en-US" altLang="ja-JP" sz="1400" dirty="0" smtClean="0"/>
          </a:p>
          <a:p>
            <a:pPr algn="ctr"/>
            <a:r>
              <a:rPr lang="en-US" altLang="ja-JP" sz="1400" dirty="0" smtClean="0"/>
              <a:t>(2018~2022)</a:t>
            </a:r>
            <a:endParaRPr kumimoji="1" lang="ja-JP" altLang="en-US" sz="1400" dirty="0"/>
          </a:p>
        </p:txBody>
      </p:sp>
      <p:sp>
        <p:nvSpPr>
          <p:cNvPr id="21" name="テキスト ボックス 20"/>
          <p:cNvSpPr txBox="1"/>
          <p:nvPr/>
        </p:nvSpPr>
        <p:spPr>
          <a:xfrm>
            <a:off x="7076282" y="2189204"/>
            <a:ext cx="1017906" cy="430887"/>
          </a:xfrm>
          <a:prstGeom prst="rect">
            <a:avLst/>
          </a:prstGeom>
          <a:solidFill>
            <a:schemeClr val="bg1"/>
          </a:solidFill>
        </p:spPr>
        <p:txBody>
          <a:bodyPr wrap="none" lIns="0" tIns="0" rIns="0" bIns="0" rtlCol="0">
            <a:spAutoFit/>
          </a:bodyPr>
          <a:lstStyle/>
          <a:p>
            <a:pPr algn="ctr"/>
            <a:r>
              <a:rPr kumimoji="1" lang="en-US" altLang="ja-JP" sz="1400" dirty="0" smtClean="0"/>
              <a:t>17,050</a:t>
            </a:r>
            <a:r>
              <a:rPr kumimoji="1" lang="ja-JP" altLang="en-US" sz="1400" dirty="0" smtClean="0"/>
              <a:t>人</a:t>
            </a:r>
            <a:endParaRPr kumimoji="1" lang="en-US" altLang="ja-JP" sz="1400" dirty="0" smtClean="0"/>
          </a:p>
          <a:p>
            <a:pPr algn="ctr"/>
            <a:r>
              <a:rPr lang="en-US" altLang="ja-JP" sz="1400" dirty="0" smtClean="0"/>
              <a:t>(2018~2022)</a:t>
            </a:r>
            <a:endParaRPr kumimoji="1" lang="ja-JP" altLang="en-US" sz="1400" dirty="0"/>
          </a:p>
        </p:txBody>
      </p:sp>
      <p:sp>
        <p:nvSpPr>
          <p:cNvPr id="22" name="正方形/長方形 21"/>
          <p:cNvSpPr/>
          <p:nvPr/>
        </p:nvSpPr>
        <p:spPr>
          <a:xfrm>
            <a:off x="261804" y="764880"/>
            <a:ext cx="3416320" cy="369332"/>
          </a:xfrm>
          <a:prstGeom prst="rect">
            <a:avLst/>
          </a:prstGeom>
          <a:solidFill>
            <a:srgbClr val="FFC000"/>
          </a:solidFill>
        </p:spPr>
        <p:txBody>
          <a:bodyPr wrap="none">
            <a:spAutoFit/>
          </a:bodyPr>
          <a:lstStyle/>
          <a:p>
            <a:pPr lvl="0" algn="ctr">
              <a:spcBef>
                <a:spcPts val="1200"/>
              </a:spcBef>
            </a:pPr>
            <a:r>
              <a:rPr lang="ja-JP" altLang="en-US" dirty="0" smtClean="0">
                <a:solidFill>
                  <a:prstClr val="black"/>
                </a:solidFill>
              </a:rPr>
              <a:t>熱中症救急搬送者数（消防庁）</a:t>
            </a:r>
            <a:endParaRPr lang="en-US" altLang="ja-JP" dirty="0">
              <a:solidFill>
                <a:prstClr val="black"/>
              </a:solidFill>
            </a:endParaRPr>
          </a:p>
        </p:txBody>
      </p:sp>
      <p:sp>
        <p:nvSpPr>
          <p:cNvPr id="23" name="正方形/長方形 22"/>
          <p:cNvSpPr/>
          <p:nvPr/>
        </p:nvSpPr>
        <p:spPr>
          <a:xfrm>
            <a:off x="261804" y="3938417"/>
            <a:ext cx="5327099" cy="369332"/>
          </a:xfrm>
          <a:prstGeom prst="rect">
            <a:avLst/>
          </a:prstGeom>
          <a:solidFill>
            <a:srgbClr val="FFC000"/>
          </a:solidFill>
        </p:spPr>
        <p:txBody>
          <a:bodyPr wrap="none">
            <a:spAutoFit/>
          </a:bodyPr>
          <a:lstStyle/>
          <a:p>
            <a:pPr lvl="0" algn="ctr">
              <a:spcBef>
                <a:spcPts val="1200"/>
              </a:spcBef>
            </a:pPr>
            <a:r>
              <a:rPr lang="ja-JP" altLang="en-US" dirty="0">
                <a:solidFill>
                  <a:prstClr val="black"/>
                </a:solidFill>
              </a:rPr>
              <a:t>熱中症による死亡数 人口動態</a:t>
            </a:r>
            <a:r>
              <a:rPr lang="ja-JP" altLang="en-US" dirty="0" smtClean="0">
                <a:solidFill>
                  <a:prstClr val="black"/>
                </a:solidFill>
              </a:rPr>
              <a:t>統計（厚生労働省）</a:t>
            </a:r>
            <a:endParaRPr lang="en-US" altLang="ja-JP" dirty="0">
              <a:solidFill>
                <a:prstClr val="black"/>
              </a:solidFill>
            </a:endParaRPr>
          </a:p>
        </p:txBody>
      </p:sp>
      <p:sp>
        <p:nvSpPr>
          <p:cNvPr id="5" name="テキスト ボックス 4"/>
          <p:cNvSpPr txBox="1"/>
          <p:nvPr/>
        </p:nvSpPr>
        <p:spPr>
          <a:xfrm>
            <a:off x="6221021" y="4296755"/>
            <a:ext cx="3020901" cy="1015663"/>
          </a:xfrm>
          <a:prstGeom prst="rect">
            <a:avLst/>
          </a:prstGeom>
          <a:noFill/>
        </p:spPr>
        <p:txBody>
          <a:bodyPr wrap="square" rtlCol="0">
            <a:spAutoFit/>
          </a:bodyPr>
          <a:lstStyle/>
          <a:p>
            <a:r>
              <a:rPr kumimoji="1" lang="ja-JP" altLang="en-US" sz="2000" dirty="0" smtClean="0"/>
              <a:t>「高齢者」の「住居」</a:t>
            </a:r>
            <a:r>
              <a:rPr lang="ja-JP" altLang="en-US" sz="2000" dirty="0" smtClean="0"/>
              <a:t>での熱中症発生が多く、</a:t>
            </a:r>
            <a:r>
              <a:rPr lang="en-US" altLang="ja-JP" sz="2000" dirty="0"/>
              <a:t/>
            </a:r>
            <a:br>
              <a:rPr lang="en-US" altLang="ja-JP" sz="2000" dirty="0"/>
            </a:br>
            <a:r>
              <a:rPr lang="ja-JP" altLang="en-US" sz="2000" dirty="0" smtClean="0"/>
              <a:t>社会課題に。</a:t>
            </a:r>
            <a:endParaRPr kumimoji="1" lang="ja-JP" altLang="en-US" sz="2000" dirty="0"/>
          </a:p>
        </p:txBody>
      </p:sp>
      <p:sp>
        <p:nvSpPr>
          <p:cNvPr id="28" name="テキスト ボックス 27"/>
          <p:cNvSpPr txBox="1"/>
          <p:nvPr/>
        </p:nvSpPr>
        <p:spPr>
          <a:xfrm>
            <a:off x="6221021" y="5421503"/>
            <a:ext cx="2922979" cy="1200329"/>
          </a:xfrm>
          <a:prstGeom prst="rect">
            <a:avLst/>
          </a:prstGeom>
          <a:noFill/>
        </p:spPr>
        <p:txBody>
          <a:bodyPr wrap="square" rtlCol="0">
            <a:spAutoFit/>
          </a:bodyPr>
          <a:lstStyle/>
          <a:p>
            <a:r>
              <a:rPr kumimoji="1" lang="en-US" altLang="ja-JP" dirty="0" smtClean="0"/>
              <a:t>※</a:t>
            </a:r>
            <a:r>
              <a:rPr kumimoji="1" lang="ja-JP" altLang="en-US" dirty="0" smtClean="0"/>
              <a:t>高齢になると、</a:t>
            </a:r>
            <a:endParaRPr lang="en-US" altLang="ja-JP" dirty="0"/>
          </a:p>
          <a:p>
            <a:pPr marL="452438" indent="-195263">
              <a:buFont typeface="Arial" panose="020B0604020202020204" pitchFamily="34" charset="0"/>
              <a:buChar char="•"/>
            </a:pPr>
            <a:r>
              <a:rPr kumimoji="1" lang="ja-JP" altLang="en-US" dirty="0" smtClean="0"/>
              <a:t>暑さを感じにくい</a:t>
            </a:r>
            <a:endParaRPr lang="en-US" altLang="ja-JP" dirty="0"/>
          </a:p>
          <a:p>
            <a:pPr marL="452438" indent="-195263">
              <a:buFont typeface="Arial" panose="020B0604020202020204" pitchFamily="34" charset="0"/>
              <a:buChar char="•"/>
            </a:pPr>
            <a:r>
              <a:rPr lang="ja-JP" altLang="en-US" dirty="0" smtClean="0"/>
              <a:t>エアコンを使いたがらない　　などが要因。</a:t>
            </a:r>
            <a:endParaRPr kumimoji="1" lang="en-US" altLang="ja-JP" dirty="0" smtClean="0"/>
          </a:p>
        </p:txBody>
      </p:sp>
      <p:sp>
        <p:nvSpPr>
          <p:cNvPr id="11" name="右矢印 10"/>
          <p:cNvSpPr/>
          <p:nvPr/>
        </p:nvSpPr>
        <p:spPr>
          <a:xfrm>
            <a:off x="6002167" y="4622242"/>
            <a:ext cx="151799" cy="2563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右矢印 30"/>
          <p:cNvSpPr/>
          <p:nvPr/>
        </p:nvSpPr>
        <p:spPr>
          <a:xfrm rot="5400000">
            <a:off x="7364905" y="3953297"/>
            <a:ext cx="151799" cy="2563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22</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0895487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15616" y="-27384"/>
            <a:ext cx="8028384" cy="692696"/>
          </a:xfrm>
        </p:spPr>
        <p:txBody>
          <a:bodyPr>
            <a:normAutofit/>
          </a:bodyPr>
          <a:lstStyle/>
          <a:p>
            <a:r>
              <a:rPr lang="ja-JP" altLang="en-US" dirty="0" smtClean="0"/>
              <a:t>実習：まずは自分で考えてみよう</a:t>
            </a:r>
            <a:endParaRPr kumimoji="1" lang="ja-JP" altLang="en-US" dirty="0"/>
          </a:p>
        </p:txBody>
      </p:sp>
      <p:sp>
        <p:nvSpPr>
          <p:cNvPr id="9" name="正方形/長方形 8"/>
          <p:cNvSpPr/>
          <p:nvPr/>
        </p:nvSpPr>
        <p:spPr>
          <a:xfrm>
            <a:off x="257760" y="999002"/>
            <a:ext cx="8454240" cy="115978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p:cNvSpPr/>
          <p:nvPr/>
        </p:nvSpPr>
        <p:spPr>
          <a:xfrm>
            <a:off x="257760" y="729000"/>
            <a:ext cx="2154240" cy="540000"/>
          </a:xfrm>
          <a:prstGeom prst="rect">
            <a:avLst/>
          </a:prstGeom>
          <a:solidFill>
            <a:schemeClr val="accent1"/>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800" b="1" dirty="0" smtClean="0"/>
              <a:t>課　題　③</a:t>
            </a:r>
            <a:endParaRPr kumimoji="1" lang="ja-JP" altLang="en-US" sz="2800" b="1" dirty="0"/>
          </a:p>
        </p:txBody>
      </p:sp>
      <p:sp>
        <p:nvSpPr>
          <p:cNvPr id="8" name="テキスト ボックス 7"/>
          <p:cNvSpPr txBox="1"/>
          <p:nvPr/>
        </p:nvSpPr>
        <p:spPr>
          <a:xfrm>
            <a:off x="375300" y="1334688"/>
            <a:ext cx="8156700" cy="707886"/>
          </a:xfrm>
          <a:prstGeom prst="rect">
            <a:avLst/>
          </a:prstGeom>
          <a:noFill/>
        </p:spPr>
        <p:txBody>
          <a:bodyPr wrap="square" rtlCol="0">
            <a:spAutoFit/>
          </a:bodyPr>
          <a:lstStyle/>
          <a:p>
            <a:r>
              <a:rPr lang="ja-JP" altLang="en-US" sz="2000" dirty="0" smtClean="0"/>
              <a:t>社会全体で、熱中症を減らしていくために、高齢者に対して、どのような対策を取ればよいか、考えてみましょう。</a:t>
            </a:r>
            <a:endParaRPr lang="en-US" altLang="ja-JP" sz="2000" dirty="0" smtClean="0"/>
          </a:p>
        </p:txBody>
      </p:sp>
      <p:sp>
        <p:nvSpPr>
          <p:cNvPr id="10" name="テキスト ボックス 9"/>
          <p:cNvSpPr txBox="1"/>
          <p:nvPr/>
        </p:nvSpPr>
        <p:spPr>
          <a:xfrm>
            <a:off x="1093557" y="3218702"/>
            <a:ext cx="917554" cy="369332"/>
          </a:xfrm>
          <a:prstGeom prst="rect">
            <a:avLst/>
          </a:prstGeom>
          <a:noFill/>
        </p:spPr>
        <p:txBody>
          <a:bodyPr wrap="square" rtlCol="0">
            <a:spAutoFit/>
          </a:bodyPr>
          <a:lstStyle/>
          <a:p>
            <a:r>
              <a:rPr kumimoji="1" lang="ja-JP" altLang="en-US" dirty="0" smtClean="0"/>
              <a:t>（例）</a:t>
            </a:r>
            <a:endParaRPr kumimoji="1" lang="ja-JP" altLang="en-US" dirty="0"/>
          </a:p>
        </p:txBody>
      </p:sp>
      <p:sp>
        <p:nvSpPr>
          <p:cNvPr id="33" name="1 つの角を切り取った四角形 32"/>
          <p:cNvSpPr/>
          <p:nvPr/>
        </p:nvSpPr>
        <p:spPr>
          <a:xfrm flipH="1">
            <a:off x="2264996" y="3446290"/>
            <a:ext cx="1800000" cy="1800000"/>
          </a:xfrm>
          <a:prstGeom prst="snip1Rect">
            <a:avLst>
              <a:gd name="adj" fmla="val 9251"/>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テキスト ボックス 38"/>
          <p:cNvSpPr txBox="1"/>
          <p:nvPr/>
        </p:nvSpPr>
        <p:spPr>
          <a:xfrm>
            <a:off x="2360838" y="3768716"/>
            <a:ext cx="1704159" cy="923330"/>
          </a:xfrm>
          <a:prstGeom prst="rect">
            <a:avLst/>
          </a:prstGeom>
          <a:noFill/>
        </p:spPr>
        <p:txBody>
          <a:bodyPr wrap="square" rtlCol="0">
            <a:spAutoFit/>
          </a:bodyPr>
          <a:lstStyle/>
          <a:p>
            <a:r>
              <a:rPr kumimoji="1" lang="ja-JP" altLang="en-US" dirty="0" smtClean="0"/>
              <a:t>クーリングシェルターの設置</a:t>
            </a:r>
            <a:endParaRPr kumimoji="1" lang="ja-JP" altLang="en-US" dirty="0"/>
          </a:p>
        </p:txBody>
      </p:sp>
      <p:sp>
        <p:nvSpPr>
          <p:cNvPr id="47" name="テキスト ボックス 46"/>
          <p:cNvSpPr txBox="1"/>
          <p:nvPr/>
        </p:nvSpPr>
        <p:spPr>
          <a:xfrm>
            <a:off x="5293519" y="5839766"/>
            <a:ext cx="3573943" cy="584775"/>
          </a:xfrm>
          <a:prstGeom prst="rect">
            <a:avLst/>
          </a:prstGeom>
          <a:noFill/>
        </p:spPr>
        <p:txBody>
          <a:bodyPr wrap="square" rtlCol="0">
            <a:spAutoFit/>
          </a:bodyPr>
          <a:lstStyle/>
          <a:p>
            <a:pPr algn="ctr"/>
            <a:r>
              <a:rPr kumimoji="1" lang="ja-JP" altLang="en-US" sz="3200" b="1" dirty="0" smtClean="0"/>
              <a:t>作業時間：３分間</a:t>
            </a:r>
            <a:endParaRPr lang="en-US" altLang="ja-JP" sz="2000" b="1" dirty="0"/>
          </a:p>
        </p:txBody>
      </p:sp>
      <p:sp>
        <p:nvSpPr>
          <p:cNvPr id="14" name="1 つの角を切り取った四角形 13"/>
          <p:cNvSpPr/>
          <p:nvPr/>
        </p:nvSpPr>
        <p:spPr>
          <a:xfrm flipH="1">
            <a:off x="4422108" y="3446290"/>
            <a:ext cx="1800000" cy="1800000"/>
          </a:xfrm>
          <a:prstGeom prst="snip1Rect">
            <a:avLst>
              <a:gd name="adj" fmla="val 9251"/>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4517950" y="3768716"/>
            <a:ext cx="1704159" cy="646331"/>
          </a:xfrm>
          <a:prstGeom prst="rect">
            <a:avLst/>
          </a:prstGeom>
          <a:noFill/>
        </p:spPr>
        <p:txBody>
          <a:bodyPr wrap="square" rtlCol="0">
            <a:spAutoFit/>
          </a:bodyPr>
          <a:lstStyle/>
          <a:p>
            <a:r>
              <a:rPr lang="ja-JP" altLang="en-US" dirty="0" smtClean="0"/>
              <a:t>高齢者への声掛け</a:t>
            </a:r>
            <a:endParaRPr kumimoji="1" lang="ja-JP" altLang="en-US" dirty="0"/>
          </a:p>
        </p:txBody>
      </p:sp>
      <p:sp>
        <p:nvSpPr>
          <p:cNvPr id="13"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23</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5534454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1115616" y="-27384"/>
            <a:ext cx="8028384" cy="692696"/>
          </a:xfrm>
        </p:spPr>
        <p:txBody>
          <a:bodyPr>
            <a:normAutofit/>
          </a:bodyPr>
          <a:lstStyle/>
          <a:p>
            <a:r>
              <a:rPr kumimoji="1" lang="ja-JP" altLang="en-US" dirty="0" smtClean="0"/>
              <a:t>グループワーク：意見を共有しよう</a:t>
            </a:r>
            <a:endParaRPr kumimoji="1" lang="ja-JP" altLang="en-US" dirty="0"/>
          </a:p>
        </p:txBody>
      </p:sp>
      <p:sp>
        <p:nvSpPr>
          <p:cNvPr id="5" name="正方形/長方形 4"/>
          <p:cNvSpPr/>
          <p:nvPr/>
        </p:nvSpPr>
        <p:spPr>
          <a:xfrm>
            <a:off x="282144" y="1340376"/>
            <a:ext cx="8454240" cy="1170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p:cNvSpPr/>
          <p:nvPr/>
        </p:nvSpPr>
        <p:spPr>
          <a:xfrm>
            <a:off x="282144" y="1070376"/>
            <a:ext cx="2154240" cy="540000"/>
          </a:xfrm>
          <a:prstGeom prst="rect">
            <a:avLst/>
          </a:prstGeom>
          <a:solidFill>
            <a:schemeClr val="accent1"/>
          </a:solidFill>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800" b="1" dirty="0" smtClean="0"/>
              <a:t>課　題　④</a:t>
            </a:r>
            <a:endParaRPr kumimoji="1" lang="ja-JP" altLang="en-US" sz="2800" b="1" dirty="0"/>
          </a:p>
        </p:txBody>
      </p:sp>
      <p:sp>
        <p:nvSpPr>
          <p:cNvPr id="7" name="テキスト ボックス 6"/>
          <p:cNvSpPr txBox="1"/>
          <p:nvPr/>
        </p:nvSpPr>
        <p:spPr>
          <a:xfrm>
            <a:off x="399684" y="1645920"/>
            <a:ext cx="8156700" cy="707886"/>
          </a:xfrm>
          <a:prstGeom prst="rect">
            <a:avLst/>
          </a:prstGeom>
          <a:noFill/>
        </p:spPr>
        <p:txBody>
          <a:bodyPr wrap="square" rtlCol="0">
            <a:spAutoFit/>
          </a:bodyPr>
          <a:lstStyle/>
          <a:p>
            <a:r>
              <a:rPr lang="ja-JP" altLang="en-US" sz="2000" dirty="0"/>
              <a:t>書き出した</a:t>
            </a:r>
            <a:r>
              <a:rPr lang="ja-JP" altLang="en-US" sz="2000" dirty="0" err="1"/>
              <a:t>ふせんを</a:t>
            </a:r>
            <a:r>
              <a:rPr lang="ja-JP" altLang="en-US" sz="2000" dirty="0"/>
              <a:t>模造紙に貼り、</a:t>
            </a:r>
            <a:r>
              <a:rPr lang="ja-JP" altLang="en-US" sz="2000" dirty="0" smtClean="0"/>
              <a:t>個人ワークの結果をグループ内で共有しましょう。</a:t>
            </a:r>
            <a:endParaRPr lang="en-US" altLang="ja-JP" sz="2000" dirty="0" smtClean="0"/>
          </a:p>
        </p:txBody>
      </p:sp>
      <p:sp>
        <p:nvSpPr>
          <p:cNvPr id="4" name="正方形/長方形 3"/>
          <p:cNvSpPr/>
          <p:nvPr/>
        </p:nvSpPr>
        <p:spPr>
          <a:xfrm>
            <a:off x="5670144" y="2659350"/>
            <a:ext cx="3066240" cy="3877056"/>
          </a:xfrm>
          <a:prstGeom prst="rect">
            <a:avLst/>
          </a:prstGeom>
          <a:solidFill>
            <a:schemeClr val="accent1">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282144" y="5244143"/>
            <a:ext cx="5157956" cy="1077218"/>
          </a:xfrm>
          <a:prstGeom prst="rect">
            <a:avLst/>
          </a:prstGeom>
          <a:noFill/>
        </p:spPr>
        <p:txBody>
          <a:bodyPr wrap="square" rtlCol="0">
            <a:spAutoFit/>
          </a:bodyPr>
          <a:lstStyle/>
          <a:p>
            <a:pPr algn="ctr"/>
            <a:r>
              <a:rPr lang="ja-JP" altLang="en-US" sz="3200" b="1" dirty="0"/>
              <a:t>〇</a:t>
            </a:r>
            <a:r>
              <a:rPr kumimoji="1" lang="ja-JP" altLang="en-US" sz="3200" b="1" dirty="0" smtClean="0"/>
              <a:t>：</a:t>
            </a:r>
            <a:r>
              <a:rPr lang="ja-JP" altLang="en-US" sz="3200" b="1" dirty="0" smtClean="0"/>
              <a:t>〇〇を目安に一巡してください。</a:t>
            </a:r>
            <a:endParaRPr lang="en-US" altLang="ja-JP" sz="3200" b="1" dirty="0" smtClean="0"/>
          </a:p>
        </p:txBody>
      </p:sp>
      <p:sp>
        <p:nvSpPr>
          <p:cNvPr id="22" name="テキスト ボックス 21"/>
          <p:cNvSpPr txBox="1"/>
          <p:nvPr/>
        </p:nvSpPr>
        <p:spPr>
          <a:xfrm>
            <a:off x="271237" y="2850168"/>
            <a:ext cx="5314195" cy="2144177"/>
          </a:xfrm>
          <a:prstGeom prst="rect">
            <a:avLst/>
          </a:prstGeom>
          <a:noFill/>
        </p:spPr>
        <p:txBody>
          <a:bodyPr wrap="square" rtlCol="0">
            <a:spAutoFit/>
          </a:bodyPr>
          <a:lstStyle/>
          <a:p>
            <a:pPr>
              <a:lnSpc>
                <a:spcPts val="4000"/>
              </a:lnSpc>
            </a:pPr>
            <a:r>
              <a:rPr lang="ja-JP" altLang="en-US" sz="2000" u="sng" dirty="0" smtClean="0"/>
              <a:t>進め方のポイント</a:t>
            </a:r>
            <a:endParaRPr lang="en-US" altLang="ja-JP" sz="2000" u="sng" dirty="0" smtClean="0"/>
          </a:p>
          <a:p>
            <a:pPr>
              <a:lnSpc>
                <a:spcPts val="4000"/>
              </a:lnSpc>
            </a:pPr>
            <a:r>
              <a:rPr lang="ja-JP" altLang="en-US" sz="2000" dirty="0" smtClean="0"/>
              <a:t>①　１人</a:t>
            </a:r>
            <a:r>
              <a:rPr lang="ja-JP" altLang="en-US" sz="2000" dirty="0"/>
              <a:t>２</a:t>
            </a:r>
            <a:r>
              <a:rPr lang="ja-JP" altLang="en-US" sz="2000" dirty="0" smtClean="0"/>
              <a:t>分間程度。</a:t>
            </a:r>
            <a:endParaRPr lang="en-US" altLang="ja-JP" sz="2000" dirty="0" smtClean="0"/>
          </a:p>
          <a:p>
            <a:pPr>
              <a:lnSpc>
                <a:spcPts val="4000"/>
              </a:lnSpc>
            </a:pPr>
            <a:r>
              <a:rPr lang="ja-JP" altLang="en-US" sz="2000" dirty="0" smtClean="0"/>
              <a:t>②　他の人が言っていない内容を優先。</a:t>
            </a:r>
            <a:endParaRPr lang="en-US" altLang="ja-JP" sz="2000" dirty="0" smtClean="0"/>
          </a:p>
          <a:p>
            <a:pPr>
              <a:lnSpc>
                <a:spcPts val="4000"/>
              </a:lnSpc>
            </a:pPr>
            <a:r>
              <a:rPr lang="ja-JP" altLang="en-US" sz="2000" dirty="0"/>
              <a:t>③</a:t>
            </a:r>
            <a:r>
              <a:rPr lang="ja-JP" altLang="en-US" sz="2000" dirty="0" smtClean="0"/>
              <a:t>　類似の意見は、近くに貼る。</a:t>
            </a:r>
            <a:endParaRPr lang="en-US" altLang="ja-JP" sz="2000" dirty="0" smtClean="0"/>
          </a:p>
        </p:txBody>
      </p:sp>
      <p:cxnSp>
        <p:nvCxnSpPr>
          <p:cNvPr id="45" name="直線矢印コネクタ 44"/>
          <p:cNvCxnSpPr/>
          <p:nvPr/>
        </p:nvCxnSpPr>
        <p:spPr>
          <a:xfrm>
            <a:off x="6012918" y="3895117"/>
            <a:ext cx="2388919" cy="0"/>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0" name="グループ化 9"/>
          <p:cNvGrpSpPr/>
          <p:nvPr/>
        </p:nvGrpSpPr>
        <p:grpSpPr>
          <a:xfrm>
            <a:off x="5812618" y="2780376"/>
            <a:ext cx="1389778" cy="580855"/>
            <a:chOff x="5061572" y="2257677"/>
            <a:chExt cx="4306760" cy="1800000"/>
          </a:xfrm>
        </p:grpSpPr>
        <p:sp>
          <p:nvSpPr>
            <p:cNvPr id="44" name="1 つの角を切り取った四角形 43"/>
            <p:cNvSpPr/>
            <p:nvPr/>
          </p:nvSpPr>
          <p:spPr>
            <a:xfrm flipH="1">
              <a:off x="5145085" y="2257677"/>
              <a:ext cx="1800000" cy="1800000"/>
            </a:xfrm>
            <a:prstGeom prst="snip1Rect">
              <a:avLst>
                <a:gd name="adj" fmla="val 9251"/>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p>
          </p:txBody>
        </p:sp>
        <p:sp>
          <p:nvSpPr>
            <p:cNvPr id="47" name="1 つの角を切り取った四角形 46"/>
            <p:cNvSpPr/>
            <p:nvPr/>
          </p:nvSpPr>
          <p:spPr>
            <a:xfrm flipH="1">
              <a:off x="7344000" y="2257677"/>
              <a:ext cx="1800000" cy="1800000"/>
            </a:xfrm>
            <a:prstGeom prst="snip1Rect">
              <a:avLst>
                <a:gd name="adj" fmla="val 9251"/>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p>
          </p:txBody>
        </p:sp>
        <p:grpSp>
          <p:nvGrpSpPr>
            <p:cNvPr id="2" name="グループ化 1"/>
            <p:cNvGrpSpPr/>
            <p:nvPr/>
          </p:nvGrpSpPr>
          <p:grpSpPr>
            <a:xfrm>
              <a:off x="5061572" y="2752358"/>
              <a:ext cx="4306760" cy="1049137"/>
              <a:chOff x="5061572" y="2752358"/>
              <a:chExt cx="4306760" cy="1049137"/>
            </a:xfrm>
          </p:grpSpPr>
          <p:sp>
            <p:nvSpPr>
              <p:cNvPr id="46" name="テキスト ボックス 45"/>
              <p:cNvSpPr txBox="1"/>
              <p:nvPr/>
            </p:nvSpPr>
            <p:spPr>
              <a:xfrm>
                <a:off x="5061572" y="2752358"/>
                <a:ext cx="2229184" cy="1049137"/>
              </a:xfrm>
              <a:prstGeom prst="rect">
                <a:avLst/>
              </a:prstGeom>
              <a:noFill/>
            </p:spPr>
            <p:txBody>
              <a:bodyPr wrap="square" rtlCol="0">
                <a:spAutoFit/>
              </a:bodyPr>
              <a:lstStyle/>
              <a:p>
                <a:r>
                  <a:rPr lang="ja-JP" altLang="en-US" sz="800" dirty="0" smtClean="0"/>
                  <a:t>エアコンを</a:t>
                </a:r>
                <a:r>
                  <a:rPr lang="en-US" altLang="ja-JP" sz="800" dirty="0" smtClean="0"/>
                  <a:t/>
                </a:r>
                <a:br>
                  <a:rPr lang="en-US" altLang="ja-JP" sz="800" dirty="0" smtClean="0"/>
                </a:br>
                <a:r>
                  <a:rPr lang="ja-JP" altLang="en-US" sz="800" dirty="0" smtClean="0"/>
                  <a:t>　常時</a:t>
                </a:r>
                <a:r>
                  <a:rPr lang="en-US" altLang="ja-JP" sz="800" dirty="0" smtClean="0"/>
                  <a:t>ON</a:t>
                </a:r>
                <a:endParaRPr kumimoji="1" lang="ja-JP" altLang="en-US" sz="800" dirty="0"/>
              </a:p>
            </p:txBody>
          </p:sp>
          <p:sp>
            <p:nvSpPr>
              <p:cNvPr id="49" name="テキスト ボックス 48"/>
              <p:cNvSpPr txBox="1"/>
              <p:nvPr/>
            </p:nvSpPr>
            <p:spPr>
              <a:xfrm>
                <a:off x="7169414" y="2932180"/>
                <a:ext cx="2198918" cy="667634"/>
              </a:xfrm>
              <a:prstGeom prst="rect">
                <a:avLst/>
              </a:prstGeom>
              <a:noFill/>
            </p:spPr>
            <p:txBody>
              <a:bodyPr wrap="square" rtlCol="0">
                <a:spAutoFit/>
              </a:bodyPr>
              <a:lstStyle/>
              <a:p>
                <a:r>
                  <a:rPr lang="ja-JP" altLang="en-US" sz="800" dirty="0" smtClean="0"/>
                  <a:t>外出しない</a:t>
                </a:r>
                <a:endParaRPr kumimoji="1" lang="ja-JP" altLang="en-US" sz="800" dirty="0"/>
              </a:p>
            </p:txBody>
          </p:sp>
        </p:grpSp>
      </p:grpSp>
      <p:grpSp>
        <p:nvGrpSpPr>
          <p:cNvPr id="50" name="グループ化 49"/>
          <p:cNvGrpSpPr/>
          <p:nvPr/>
        </p:nvGrpSpPr>
        <p:grpSpPr>
          <a:xfrm>
            <a:off x="5792522" y="4126855"/>
            <a:ext cx="1409874" cy="580856"/>
            <a:chOff x="4999296" y="2257677"/>
            <a:chExt cx="4369036" cy="1800000"/>
          </a:xfrm>
        </p:grpSpPr>
        <p:sp>
          <p:nvSpPr>
            <p:cNvPr id="51" name="1 つの角を切り取った四角形 50"/>
            <p:cNvSpPr/>
            <p:nvPr/>
          </p:nvSpPr>
          <p:spPr>
            <a:xfrm flipH="1">
              <a:off x="5145084" y="2257677"/>
              <a:ext cx="1799999" cy="1800000"/>
            </a:xfrm>
            <a:prstGeom prst="snip1Rect">
              <a:avLst>
                <a:gd name="adj" fmla="val 9251"/>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p>
          </p:txBody>
        </p:sp>
        <p:sp>
          <p:nvSpPr>
            <p:cNvPr id="52" name="1 つの角を切り取った四角形 51"/>
            <p:cNvSpPr/>
            <p:nvPr/>
          </p:nvSpPr>
          <p:spPr>
            <a:xfrm flipH="1">
              <a:off x="7344000" y="2257677"/>
              <a:ext cx="1800000" cy="1800000"/>
            </a:xfrm>
            <a:prstGeom prst="snip1Rect">
              <a:avLst>
                <a:gd name="adj" fmla="val 9251"/>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p>
          </p:txBody>
        </p:sp>
        <p:grpSp>
          <p:nvGrpSpPr>
            <p:cNvPr id="53" name="グループ化 52"/>
            <p:cNvGrpSpPr/>
            <p:nvPr/>
          </p:nvGrpSpPr>
          <p:grpSpPr>
            <a:xfrm>
              <a:off x="4999296" y="2378705"/>
              <a:ext cx="4369036" cy="1430642"/>
              <a:chOff x="4999296" y="2378705"/>
              <a:chExt cx="4369036" cy="1430642"/>
            </a:xfrm>
          </p:grpSpPr>
          <p:sp>
            <p:nvSpPr>
              <p:cNvPr id="54" name="テキスト ボックス 53"/>
              <p:cNvSpPr txBox="1"/>
              <p:nvPr/>
            </p:nvSpPr>
            <p:spPr>
              <a:xfrm>
                <a:off x="4999296" y="2378705"/>
                <a:ext cx="2229185" cy="1430642"/>
              </a:xfrm>
              <a:prstGeom prst="rect">
                <a:avLst/>
              </a:prstGeom>
              <a:noFill/>
            </p:spPr>
            <p:txBody>
              <a:bodyPr wrap="square" rtlCol="0">
                <a:spAutoFit/>
              </a:bodyPr>
              <a:lstStyle/>
              <a:p>
                <a:r>
                  <a:rPr lang="ja-JP" altLang="en-US" sz="800" dirty="0"/>
                  <a:t>クーリングシェルターの設置</a:t>
                </a:r>
              </a:p>
            </p:txBody>
          </p:sp>
          <p:sp>
            <p:nvSpPr>
              <p:cNvPr id="55" name="テキスト ボックス 54"/>
              <p:cNvSpPr txBox="1"/>
              <p:nvPr/>
            </p:nvSpPr>
            <p:spPr>
              <a:xfrm>
                <a:off x="7169413" y="2470618"/>
                <a:ext cx="2198919" cy="1049137"/>
              </a:xfrm>
              <a:prstGeom prst="rect">
                <a:avLst/>
              </a:prstGeom>
              <a:noFill/>
            </p:spPr>
            <p:txBody>
              <a:bodyPr wrap="square" rtlCol="0">
                <a:spAutoFit/>
              </a:bodyPr>
              <a:lstStyle/>
              <a:p>
                <a:r>
                  <a:rPr lang="ja-JP" altLang="en-US" sz="800" dirty="0"/>
                  <a:t>高齢者への声掛け</a:t>
                </a:r>
              </a:p>
            </p:txBody>
          </p:sp>
        </p:grpSp>
      </p:grpSp>
      <p:sp>
        <p:nvSpPr>
          <p:cNvPr id="23"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24</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007525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15616" y="-27384"/>
            <a:ext cx="7056784" cy="692696"/>
          </a:xfrm>
        </p:spPr>
        <p:txBody>
          <a:bodyPr>
            <a:normAutofit/>
          </a:bodyPr>
          <a:lstStyle/>
          <a:p>
            <a:r>
              <a:rPr lang="ja-JP" altLang="en-US" dirty="0" smtClean="0"/>
              <a:t>全体</a:t>
            </a:r>
            <a:r>
              <a:rPr lang="ja-JP" altLang="en-US" dirty="0"/>
              <a:t>共有</a:t>
            </a:r>
            <a:endParaRPr kumimoji="1" lang="ja-JP" altLang="en-US" dirty="0"/>
          </a:p>
        </p:txBody>
      </p:sp>
      <p:sp>
        <p:nvSpPr>
          <p:cNvPr id="5" name="テキスト ボックス 4"/>
          <p:cNvSpPr txBox="1"/>
          <p:nvPr/>
        </p:nvSpPr>
        <p:spPr>
          <a:xfrm>
            <a:off x="214729" y="2856690"/>
            <a:ext cx="8652733" cy="133113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kumimoji="1" lang="ja-JP" altLang="en-US" sz="2800" dirty="0" smtClean="0"/>
              <a:t>各グループの代表の方から、話し合ったことについて、発表してください。（各グループ</a:t>
            </a:r>
            <a:r>
              <a:rPr kumimoji="1" lang="ja-JP" altLang="en-US" sz="2800" dirty="0" smtClean="0">
                <a:solidFill>
                  <a:srgbClr val="FF0000"/>
                </a:solidFill>
              </a:rPr>
              <a:t>３</a:t>
            </a:r>
            <a:r>
              <a:rPr kumimoji="1" lang="ja-JP" altLang="en-US" sz="2800" dirty="0" smtClean="0"/>
              <a:t>分以内）</a:t>
            </a:r>
            <a:endParaRPr kumimoji="1" lang="en-US" altLang="ja-JP" sz="2800" dirty="0" smtClean="0"/>
          </a:p>
        </p:txBody>
      </p:sp>
      <p:sp>
        <p:nvSpPr>
          <p:cNvPr id="7"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25</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2244296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E12132C-C71E-4FE0-A767-5C1003A0C6BA}" type="slidenum">
              <a:rPr lang="ja-JP" altLang="en-US" smtClean="0"/>
              <a:pPr/>
              <a:t>26</a:t>
            </a:fld>
            <a:endParaRPr lang="ja-JP" altLang="en-US" dirty="0"/>
          </a:p>
        </p:txBody>
      </p:sp>
      <p:sp>
        <p:nvSpPr>
          <p:cNvPr id="3" name="タイトル 2"/>
          <p:cNvSpPr>
            <a:spLocks noGrp="1"/>
          </p:cNvSpPr>
          <p:nvPr>
            <p:ph type="ctrTitle"/>
          </p:nvPr>
        </p:nvSpPr>
        <p:spPr/>
        <p:txBody>
          <a:bodyPr/>
          <a:lstStyle/>
          <a:p>
            <a:r>
              <a:rPr kumimoji="1" lang="ja-JP" altLang="en-US" dirty="0" smtClean="0"/>
              <a:t>例えばこんな対策が</a:t>
            </a:r>
            <a:r>
              <a:rPr kumimoji="1" lang="en-US" altLang="ja-JP" dirty="0" smtClean="0"/>
              <a:t>…</a:t>
            </a:r>
            <a:endParaRPr kumimoji="1" lang="ja-JP" altLang="en-US" dirty="0"/>
          </a:p>
        </p:txBody>
      </p:sp>
      <p:pic>
        <p:nvPicPr>
          <p:cNvPr id="5" name="図 4"/>
          <p:cNvPicPr>
            <a:picLocks noChangeAspect="1"/>
          </p:cNvPicPr>
          <p:nvPr/>
        </p:nvPicPr>
        <p:blipFill rotWithShape="1">
          <a:blip r:embed="rId2"/>
          <a:srcRect l="27949" t="16244" r="25285" b="64528"/>
          <a:stretch/>
        </p:blipFill>
        <p:spPr>
          <a:xfrm>
            <a:off x="9216" y="632397"/>
            <a:ext cx="9134784" cy="2014826"/>
          </a:xfrm>
          <a:prstGeom prst="rect">
            <a:avLst/>
          </a:prstGeom>
        </p:spPr>
      </p:pic>
      <p:sp>
        <p:nvSpPr>
          <p:cNvPr id="6" name="正方形/長方形 5"/>
          <p:cNvSpPr/>
          <p:nvPr/>
        </p:nvSpPr>
        <p:spPr>
          <a:xfrm>
            <a:off x="-2229" y="6643960"/>
            <a:ext cx="8735577" cy="276999"/>
          </a:xfrm>
          <a:prstGeom prst="rect">
            <a:avLst/>
          </a:prstGeom>
        </p:spPr>
        <p:txBody>
          <a:bodyPr wrap="square">
            <a:spAutoFit/>
          </a:bodyPr>
          <a:lstStyle/>
          <a:p>
            <a:r>
              <a:rPr lang="en-US" altLang="ja-JP" sz="1200" dirty="0" smtClean="0"/>
              <a:t>【</a:t>
            </a:r>
            <a:r>
              <a:rPr lang="ja-JP" altLang="en-US" sz="1200" dirty="0" smtClean="0"/>
              <a:t>出典</a:t>
            </a:r>
            <a:r>
              <a:rPr lang="en-US" altLang="ja-JP" sz="1200" dirty="0" smtClean="0"/>
              <a:t>】</a:t>
            </a:r>
            <a:r>
              <a:rPr lang="ja-JP" altLang="en-US" sz="1200" dirty="0" smtClean="0"/>
              <a:t>気候変動適応における広域アクションプラン（</a:t>
            </a:r>
            <a:r>
              <a:rPr lang="en-US" altLang="ja-JP" sz="1200" dirty="0" smtClean="0"/>
              <a:t>https</a:t>
            </a:r>
            <a:r>
              <a:rPr lang="en-US" altLang="ja-JP" sz="1200" dirty="0"/>
              <a:t>://</a:t>
            </a:r>
            <a:r>
              <a:rPr lang="en-US" altLang="ja-JP" sz="1200" dirty="0" smtClean="0"/>
              <a:t>adaptation-platform.nies.go.jp/moej/action_plan/index.html</a:t>
            </a:r>
            <a:r>
              <a:rPr lang="ja-JP" altLang="en-US" sz="1200" dirty="0" smtClean="0"/>
              <a:t>）</a:t>
            </a:r>
            <a:endParaRPr lang="en-US" altLang="ja-JP" sz="1200" dirty="0"/>
          </a:p>
        </p:txBody>
      </p:sp>
      <p:pic>
        <p:nvPicPr>
          <p:cNvPr id="4" name="図 3"/>
          <p:cNvPicPr>
            <a:picLocks noChangeAspect="1"/>
          </p:cNvPicPr>
          <p:nvPr/>
        </p:nvPicPr>
        <p:blipFill rotWithShape="1">
          <a:blip r:embed="rId3"/>
          <a:srcRect l="37667" t="45789" r="35333" b="5498"/>
          <a:stretch/>
        </p:blipFill>
        <p:spPr>
          <a:xfrm>
            <a:off x="462720" y="2687415"/>
            <a:ext cx="4048963" cy="3918871"/>
          </a:xfrm>
          <a:prstGeom prst="rect">
            <a:avLst/>
          </a:prstGeom>
        </p:spPr>
      </p:pic>
      <p:pic>
        <p:nvPicPr>
          <p:cNvPr id="7" name="図 6"/>
          <p:cNvPicPr>
            <a:picLocks noChangeAspect="1"/>
          </p:cNvPicPr>
          <p:nvPr/>
        </p:nvPicPr>
        <p:blipFill rotWithShape="1">
          <a:blip r:embed="rId4"/>
          <a:srcRect l="37917" t="46488" r="35583" b="3709"/>
          <a:stretch/>
        </p:blipFill>
        <p:spPr>
          <a:xfrm>
            <a:off x="4762923" y="2711563"/>
            <a:ext cx="3970426" cy="4002983"/>
          </a:xfrm>
          <a:prstGeom prst="rect">
            <a:avLst/>
          </a:prstGeom>
        </p:spPr>
      </p:pic>
      <p:sp>
        <p:nvSpPr>
          <p:cNvPr id="8"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26</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380000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まとめ</a:t>
            </a:r>
            <a:endParaRPr kumimoji="1" lang="ja-JP" altLang="en-US" dirty="0"/>
          </a:p>
        </p:txBody>
      </p:sp>
      <p:sp>
        <p:nvSpPr>
          <p:cNvPr id="5" name="テキスト ボックス 4"/>
          <p:cNvSpPr txBox="1"/>
          <p:nvPr/>
        </p:nvSpPr>
        <p:spPr>
          <a:xfrm>
            <a:off x="162503" y="778496"/>
            <a:ext cx="8790565" cy="707886"/>
          </a:xfrm>
          <a:prstGeom prst="rect">
            <a:avLst/>
          </a:prstGeom>
          <a:noFill/>
        </p:spPr>
        <p:txBody>
          <a:bodyPr wrap="square" rtlCol="0">
            <a:spAutoFit/>
          </a:bodyPr>
          <a:lstStyle/>
          <a:p>
            <a:pPr marL="342900" lvl="0" indent="-342900">
              <a:spcBef>
                <a:spcPts val="1200"/>
              </a:spcBef>
              <a:buFont typeface="Wingdings" panose="05000000000000000000" pitchFamily="2" charset="2"/>
              <a:buChar char="n"/>
            </a:pPr>
            <a:r>
              <a:rPr lang="ja-JP" altLang="en-US" sz="2000" dirty="0">
                <a:solidFill>
                  <a:prstClr val="black"/>
                </a:solidFill>
              </a:rPr>
              <a:t>気候変動は、気温上昇だけでなく、災害、農業、生態系、感染症など、私たちの生活に関連する</a:t>
            </a:r>
            <a:r>
              <a:rPr lang="ja-JP" altLang="en-US" sz="2000" b="1" dirty="0">
                <a:solidFill>
                  <a:srgbClr val="FF0000"/>
                </a:solidFill>
              </a:rPr>
              <a:t>様々な分野で影響を及ぼす</a:t>
            </a:r>
            <a:r>
              <a:rPr lang="ja-JP" altLang="en-US" sz="2000" dirty="0" smtClean="0">
                <a:solidFill>
                  <a:prstClr val="black"/>
                </a:solidFill>
              </a:rPr>
              <a:t>。</a:t>
            </a:r>
            <a:endParaRPr lang="en-US" altLang="ja-JP" sz="2000" dirty="0">
              <a:solidFill>
                <a:prstClr val="black"/>
              </a:solidFill>
            </a:endParaRPr>
          </a:p>
        </p:txBody>
      </p:sp>
      <p:sp>
        <p:nvSpPr>
          <p:cNvPr id="28" name="正方形/長方形 27"/>
          <p:cNvSpPr/>
          <p:nvPr/>
        </p:nvSpPr>
        <p:spPr>
          <a:xfrm>
            <a:off x="5522871" y="4112588"/>
            <a:ext cx="3461933" cy="13832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5522871" y="4099371"/>
            <a:ext cx="3461933" cy="661292"/>
          </a:xfrm>
          <a:prstGeom prst="rect">
            <a:avLst/>
          </a:prstGeom>
          <a:solidFill>
            <a:srgbClr val="FE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p:cNvSpPr/>
          <p:nvPr/>
        </p:nvSpPr>
        <p:spPr>
          <a:xfrm>
            <a:off x="5522871" y="5490653"/>
            <a:ext cx="3461933" cy="84164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6" name="直線コネクタ 5"/>
          <p:cNvCxnSpPr/>
          <p:nvPr/>
        </p:nvCxnSpPr>
        <p:spPr>
          <a:xfrm>
            <a:off x="5516152" y="4036549"/>
            <a:ext cx="0" cy="2330072"/>
          </a:xfrm>
          <a:prstGeom prst="line">
            <a:avLst/>
          </a:prstGeom>
          <a:ln w="28575">
            <a:solidFill>
              <a:schemeClr val="tx1">
                <a:lumMod val="50000"/>
                <a:lumOff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5534346" y="6349459"/>
            <a:ext cx="3450458" cy="0"/>
          </a:xfrm>
          <a:prstGeom prst="line">
            <a:avLst/>
          </a:prstGeom>
          <a:ln w="28575">
            <a:solidFill>
              <a:schemeClr val="tx1">
                <a:lumMod val="50000"/>
                <a:lumOff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rot="16200000">
            <a:off x="3765228" y="5070328"/>
            <a:ext cx="2646878" cy="338554"/>
          </a:xfrm>
          <a:prstGeom prst="rect">
            <a:avLst/>
          </a:prstGeom>
        </p:spPr>
        <p:txBody>
          <a:bodyPr wrap="none">
            <a:spAutoFit/>
          </a:bodyPr>
          <a:lstStyle/>
          <a:p>
            <a:r>
              <a:rPr lang="ja-JP" altLang="en-US" sz="1600" dirty="0" smtClean="0"/>
              <a:t>気温、大雨、</a:t>
            </a:r>
            <a:r>
              <a:rPr lang="ja-JP" altLang="en-US" sz="1600" dirty="0"/>
              <a:t>災害リスク</a:t>
            </a:r>
            <a:r>
              <a:rPr lang="en-US" altLang="ja-JP" sz="1600" dirty="0" smtClean="0"/>
              <a:t>…</a:t>
            </a:r>
            <a:endParaRPr lang="en-US" altLang="ja-JP" sz="1600" dirty="0"/>
          </a:p>
        </p:txBody>
      </p:sp>
      <p:sp>
        <p:nvSpPr>
          <p:cNvPr id="21" name="フリーフォーム 20"/>
          <p:cNvSpPr/>
          <p:nvPr/>
        </p:nvSpPr>
        <p:spPr>
          <a:xfrm>
            <a:off x="5607034" y="5302034"/>
            <a:ext cx="1257305" cy="878180"/>
          </a:xfrm>
          <a:custGeom>
            <a:avLst/>
            <a:gdLst>
              <a:gd name="connsiteX0" fmla="*/ 0 w 751840"/>
              <a:gd name="connsiteY0" fmla="*/ 503971 h 744704"/>
              <a:gd name="connsiteX1" fmla="*/ 60960 w 751840"/>
              <a:gd name="connsiteY1" fmla="*/ 199171 h 744704"/>
              <a:gd name="connsiteX2" fmla="*/ 132080 w 751840"/>
              <a:gd name="connsiteY2" fmla="*/ 615731 h 744704"/>
              <a:gd name="connsiteX3" fmla="*/ 182880 w 751840"/>
              <a:gd name="connsiteY3" fmla="*/ 67091 h 744704"/>
              <a:gd name="connsiteX4" fmla="*/ 243840 w 751840"/>
              <a:gd name="connsiteY4" fmla="*/ 737651 h 744704"/>
              <a:gd name="connsiteX5" fmla="*/ 284480 w 751840"/>
              <a:gd name="connsiteY5" fmla="*/ 432851 h 744704"/>
              <a:gd name="connsiteX6" fmla="*/ 325120 w 751840"/>
              <a:gd name="connsiteY6" fmla="*/ 666531 h 744704"/>
              <a:gd name="connsiteX7" fmla="*/ 335280 w 751840"/>
              <a:gd name="connsiteY7" fmla="*/ 310931 h 744704"/>
              <a:gd name="connsiteX8" fmla="*/ 365760 w 751840"/>
              <a:gd name="connsiteY8" fmla="*/ 585251 h 744704"/>
              <a:gd name="connsiteX9" fmla="*/ 375920 w 751840"/>
              <a:gd name="connsiteY9" fmla="*/ 199171 h 744704"/>
              <a:gd name="connsiteX10" fmla="*/ 426720 w 751840"/>
              <a:gd name="connsiteY10" fmla="*/ 412531 h 744704"/>
              <a:gd name="connsiteX11" fmla="*/ 447040 w 751840"/>
              <a:gd name="connsiteY11" fmla="*/ 67091 h 744704"/>
              <a:gd name="connsiteX12" fmla="*/ 497840 w 751840"/>
              <a:gd name="connsiteY12" fmla="*/ 422691 h 744704"/>
              <a:gd name="connsiteX13" fmla="*/ 538480 w 751840"/>
              <a:gd name="connsiteY13" fmla="*/ 280451 h 744704"/>
              <a:gd name="connsiteX14" fmla="*/ 568960 w 751840"/>
              <a:gd name="connsiteY14" fmla="*/ 564931 h 744704"/>
              <a:gd name="connsiteX15" fmla="*/ 609600 w 751840"/>
              <a:gd name="connsiteY15" fmla="*/ 138211 h 744704"/>
              <a:gd name="connsiteX16" fmla="*/ 609600 w 751840"/>
              <a:gd name="connsiteY16" fmla="*/ 6131 h 744704"/>
              <a:gd name="connsiteX17" fmla="*/ 660400 w 751840"/>
              <a:gd name="connsiteY17" fmla="*/ 300771 h 744704"/>
              <a:gd name="connsiteX18" fmla="*/ 670560 w 751840"/>
              <a:gd name="connsiteY18" fmla="*/ 483651 h 744704"/>
              <a:gd name="connsiteX19" fmla="*/ 731520 w 751840"/>
              <a:gd name="connsiteY19" fmla="*/ 158531 h 744704"/>
              <a:gd name="connsiteX20" fmla="*/ 751840 w 751840"/>
              <a:gd name="connsiteY20" fmla="*/ 107731 h 744704"/>
              <a:gd name="connsiteX0" fmla="*/ 0 w 773542"/>
              <a:gd name="connsiteY0" fmla="*/ 503971 h 744704"/>
              <a:gd name="connsiteX1" fmla="*/ 60960 w 773542"/>
              <a:gd name="connsiteY1" fmla="*/ 199171 h 744704"/>
              <a:gd name="connsiteX2" fmla="*/ 132080 w 773542"/>
              <a:gd name="connsiteY2" fmla="*/ 615731 h 744704"/>
              <a:gd name="connsiteX3" fmla="*/ 182880 w 773542"/>
              <a:gd name="connsiteY3" fmla="*/ 67091 h 744704"/>
              <a:gd name="connsiteX4" fmla="*/ 243840 w 773542"/>
              <a:gd name="connsiteY4" fmla="*/ 737651 h 744704"/>
              <a:gd name="connsiteX5" fmla="*/ 284480 w 773542"/>
              <a:gd name="connsiteY5" fmla="*/ 432851 h 744704"/>
              <a:gd name="connsiteX6" fmla="*/ 325120 w 773542"/>
              <a:gd name="connsiteY6" fmla="*/ 666531 h 744704"/>
              <a:gd name="connsiteX7" fmla="*/ 335280 w 773542"/>
              <a:gd name="connsiteY7" fmla="*/ 310931 h 744704"/>
              <a:gd name="connsiteX8" fmla="*/ 365760 w 773542"/>
              <a:gd name="connsiteY8" fmla="*/ 585251 h 744704"/>
              <a:gd name="connsiteX9" fmla="*/ 375920 w 773542"/>
              <a:gd name="connsiteY9" fmla="*/ 199171 h 744704"/>
              <a:gd name="connsiteX10" fmla="*/ 426720 w 773542"/>
              <a:gd name="connsiteY10" fmla="*/ 412531 h 744704"/>
              <a:gd name="connsiteX11" fmla="*/ 447040 w 773542"/>
              <a:gd name="connsiteY11" fmla="*/ 67091 h 744704"/>
              <a:gd name="connsiteX12" fmla="*/ 497840 w 773542"/>
              <a:gd name="connsiteY12" fmla="*/ 422691 h 744704"/>
              <a:gd name="connsiteX13" fmla="*/ 538480 w 773542"/>
              <a:gd name="connsiteY13" fmla="*/ 280451 h 744704"/>
              <a:gd name="connsiteX14" fmla="*/ 568960 w 773542"/>
              <a:gd name="connsiteY14" fmla="*/ 564931 h 744704"/>
              <a:gd name="connsiteX15" fmla="*/ 609600 w 773542"/>
              <a:gd name="connsiteY15" fmla="*/ 138211 h 744704"/>
              <a:gd name="connsiteX16" fmla="*/ 609600 w 773542"/>
              <a:gd name="connsiteY16" fmla="*/ 6131 h 744704"/>
              <a:gd name="connsiteX17" fmla="*/ 660400 w 773542"/>
              <a:gd name="connsiteY17" fmla="*/ 300771 h 744704"/>
              <a:gd name="connsiteX18" fmla="*/ 670560 w 773542"/>
              <a:gd name="connsiteY18" fmla="*/ 483651 h 744704"/>
              <a:gd name="connsiteX19" fmla="*/ 731520 w 773542"/>
              <a:gd name="connsiteY19" fmla="*/ 158531 h 744704"/>
              <a:gd name="connsiteX20" fmla="*/ 773542 w 773542"/>
              <a:gd name="connsiteY20" fmla="*/ 16771 h 744704"/>
              <a:gd name="connsiteX0" fmla="*/ 0 w 816946"/>
              <a:gd name="connsiteY0" fmla="*/ 597810 h 838543"/>
              <a:gd name="connsiteX1" fmla="*/ 60960 w 816946"/>
              <a:gd name="connsiteY1" fmla="*/ 293010 h 838543"/>
              <a:gd name="connsiteX2" fmla="*/ 132080 w 816946"/>
              <a:gd name="connsiteY2" fmla="*/ 709570 h 838543"/>
              <a:gd name="connsiteX3" fmla="*/ 182880 w 816946"/>
              <a:gd name="connsiteY3" fmla="*/ 160930 h 838543"/>
              <a:gd name="connsiteX4" fmla="*/ 243840 w 816946"/>
              <a:gd name="connsiteY4" fmla="*/ 831490 h 838543"/>
              <a:gd name="connsiteX5" fmla="*/ 284480 w 816946"/>
              <a:gd name="connsiteY5" fmla="*/ 526690 h 838543"/>
              <a:gd name="connsiteX6" fmla="*/ 325120 w 816946"/>
              <a:gd name="connsiteY6" fmla="*/ 760370 h 838543"/>
              <a:gd name="connsiteX7" fmla="*/ 335280 w 816946"/>
              <a:gd name="connsiteY7" fmla="*/ 404770 h 838543"/>
              <a:gd name="connsiteX8" fmla="*/ 365760 w 816946"/>
              <a:gd name="connsiteY8" fmla="*/ 679090 h 838543"/>
              <a:gd name="connsiteX9" fmla="*/ 375920 w 816946"/>
              <a:gd name="connsiteY9" fmla="*/ 293010 h 838543"/>
              <a:gd name="connsiteX10" fmla="*/ 426720 w 816946"/>
              <a:gd name="connsiteY10" fmla="*/ 506370 h 838543"/>
              <a:gd name="connsiteX11" fmla="*/ 447040 w 816946"/>
              <a:gd name="connsiteY11" fmla="*/ 160930 h 838543"/>
              <a:gd name="connsiteX12" fmla="*/ 497840 w 816946"/>
              <a:gd name="connsiteY12" fmla="*/ 516530 h 838543"/>
              <a:gd name="connsiteX13" fmla="*/ 538480 w 816946"/>
              <a:gd name="connsiteY13" fmla="*/ 374290 h 838543"/>
              <a:gd name="connsiteX14" fmla="*/ 568960 w 816946"/>
              <a:gd name="connsiteY14" fmla="*/ 658770 h 838543"/>
              <a:gd name="connsiteX15" fmla="*/ 609600 w 816946"/>
              <a:gd name="connsiteY15" fmla="*/ 232050 h 838543"/>
              <a:gd name="connsiteX16" fmla="*/ 609600 w 816946"/>
              <a:gd name="connsiteY16" fmla="*/ 99970 h 838543"/>
              <a:gd name="connsiteX17" fmla="*/ 660400 w 816946"/>
              <a:gd name="connsiteY17" fmla="*/ 394610 h 838543"/>
              <a:gd name="connsiteX18" fmla="*/ 670560 w 816946"/>
              <a:gd name="connsiteY18" fmla="*/ 577490 h 838543"/>
              <a:gd name="connsiteX19" fmla="*/ 731520 w 816946"/>
              <a:gd name="connsiteY19" fmla="*/ 252370 h 838543"/>
              <a:gd name="connsiteX20" fmla="*/ 816946 w 816946"/>
              <a:gd name="connsiteY20" fmla="*/ 158 h 838543"/>
              <a:gd name="connsiteX0" fmla="*/ 0 w 816946"/>
              <a:gd name="connsiteY0" fmla="*/ 597810 h 838543"/>
              <a:gd name="connsiteX1" fmla="*/ 60960 w 816946"/>
              <a:gd name="connsiteY1" fmla="*/ 293010 h 838543"/>
              <a:gd name="connsiteX2" fmla="*/ 132080 w 816946"/>
              <a:gd name="connsiteY2" fmla="*/ 709570 h 838543"/>
              <a:gd name="connsiteX3" fmla="*/ 182880 w 816946"/>
              <a:gd name="connsiteY3" fmla="*/ 160930 h 838543"/>
              <a:gd name="connsiteX4" fmla="*/ 243840 w 816946"/>
              <a:gd name="connsiteY4" fmla="*/ 831490 h 838543"/>
              <a:gd name="connsiteX5" fmla="*/ 284480 w 816946"/>
              <a:gd name="connsiteY5" fmla="*/ 526690 h 838543"/>
              <a:gd name="connsiteX6" fmla="*/ 325120 w 816946"/>
              <a:gd name="connsiteY6" fmla="*/ 760370 h 838543"/>
              <a:gd name="connsiteX7" fmla="*/ 335280 w 816946"/>
              <a:gd name="connsiteY7" fmla="*/ 404770 h 838543"/>
              <a:gd name="connsiteX8" fmla="*/ 365760 w 816946"/>
              <a:gd name="connsiteY8" fmla="*/ 679090 h 838543"/>
              <a:gd name="connsiteX9" fmla="*/ 375920 w 816946"/>
              <a:gd name="connsiteY9" fmla="*/ 293010 h 838543"/>
              <a:gd name="connsiteX10" fmla="*/ 426720 w 816946"/>
              <a:gd name="connsiteY10" fmla="*/ 506370 h 838543"/>
              <a:gd name="connsiteX11" fmla="*/ 447040 w 816946"/>
              <a:gd name="connsiteY11" fmla="*/ 160930 h 838543"/>
              <a:gd name="connsiteX12" fmla="*/ 497840 w 816946"/>
              <a:gd name="connsiteY12" fmla="*/ 516530 h 838543"/>
              <a:gd name="connsiteX13" fmla="*/ 538480 w 816946"/>
              <a:gd name="connsiteY13" fmla="*/ 374290 h 838543"/>
              <a:gd name="connsiteX14" fmla="*/ 568960 w 816946"/>
              <a:gd name="connsiteY14" fmla="*/ 658770 h 838543"/>
              <a:gd name="connsiteX15" fmla="*/ 609600 w 816946"/>
              <a:gd name="connsiteY15" fmla="*/ 232050 h 838543"/>
              <a:gd name="connsiteX16" fmla="*/ 609600 w 816946"/>
              <a:gd name="connsiteY16" fmla="*/ 99970 h 838543"/>
              <a:gd name="connsiteX17" fmla="*/ 660400 w 816946"/>
              <a:gd name="connsiteY17" fmla="*/ 394610 h 838543"/>
              <a:gd name="connsiteX18" fmla="*/ 670560 w 816946"/>
              <a:gd name="connsiteY18" fmla="*/ 577490 h 838543"/>
              <a:gd name="connsiteX19" fmla="*/ 731520 w 816946"/>
              <a:gd name="connsiteY19" fmla="*/ 252370 h 838543"/>
              <a:gd name="connsiteX20" fmla="*/ 816946 w 816946"/>
              <a:gd name="connsiteY20" fmla="*/ 159 h 838543"/>
              <a:gd name="connsiteX0" fmla="*/ 0 w 816946"/>
              <a:gd name="connsiteY0" fmla="*/ 597810 h 838543"/>
              <a:gd name="connsiteX1" fmla="*/ 60960 w 816946"/>
              <a:gd name="connsiteY1" fmla="*/ 293010 h 838543"/>
              <a:gd name="connsiteX2" fmla="*/ 132080 w 816946"/>
              <a:gd name="connsiteY2" fmla="*/ 709570 h 838543"/>
              <a:gd name="connsiteX3" fmla="*/ 182880 w 816946"/>
              <a:gd name="connsiteY3" fmla="*/ 160930 h 838543"/>
              <a:gd name="connsiteX4" fmla="*/ 243840 w 816946"/>
              <a:gd name="connsiteY4" fmla="*/ 831490 h 838543"/>
              <a:gd name="connsiteX5" fmla="*/ 284480 w 816946"/>
              <a:gd name="connsiteY5" fmla="*/ 526690 h 838543"/>
              <a:gd name="connsiteX6" fmla="*/ 325120 w 816946"/>
              <a:gd name="connsiteY6" fmla="*/ 760370 h 838543"/>
              <a:gd name="connsiteX7" fmla="*/ 335280 w 816946"/>
              <a:gd name="connsiteY7" fmla="*/ 404770 h 838543"/>
              <a:gd name="connsiteX8" fmla="*/ 365760 w 816946"/>
              <a:gd name="connsiteY8" fmla="*/ 679090 h 838543"/>
              <a:gd name="connsiteX9" fmla="*/ 375920 w 816946"/>
              <a:gd name="connsiteY9" fmla="*/ 293010 h 838543"/>
              <a:gd name="connsiteX10" fmla="*/ 426720 w 816946"/>
              <a:gd name="connsiteY10" fmla="*/ 506370 h 838543"/>
              <a:gd name="connsiteX11" fmla="*/ 447040 w 816946"/>
              <a:gd name="connsiteY11" fmla="*/ 160930 h 838543"/>
              <a:gd name="connsiteX12" fmla="*/ 497840 w 816946"/>
              <a:gd name="connsiteY12" fmla="*/ 516530 h 838543"/>
              <a:gd name="connsiteX13" fmla="*/ 538480 w 816946"/>
              <a:gd name="connsiteY13" fmla="*/ 374290 h 838543"/>
              <a:gd name="connsiteX14" fmla="*/ 568960 w 816946"/>
              <a:gd name="connsiteY14" fmla="*/ 658770 h 838543"/>
              <a:gd name="connsiteX15" fmla="*/ 609600 w 816946"/>
              <a:gd name="connsiteY15" fmla="*/ 232050 h 838543"/>
              <a:gd name="connsiteX16" fmla="*/ 609600 w 816946"/>
              <a:gd name="connsiteY16" fmla="*/ 99970 h 838543"/>
              <a:gd name="connsiteX17" fmla="*/ 660400 w 816946"/>
              <a:gd name="connsiteY17" fmla="*/ 394610 h 838543"/>
              <a:gd name="connsiteX18" fmla="*/ 687922 w 816946"/>
              <a:gd name="connsiteY18" fmla="*/ 580739 h 838543"/>
              <a:gd name="connsiteX19" fmla="*/ 731520 w 816946"/>
              <a:gd name="connsiteY19" fmla="*/ 252370 h 838543"/>
              <a:gd name="connsiteX20" fmla="*/ 816946 w 816946"/>
              <a:gd name="connsiteY20" fmla="*/ 159 h 838543"/>
              <a:gd name="connsiteX0" fmla="*/ 0 w 816946"/>
              <a:gd name="connsiteY0" fmla="*/ 597810 h 838543"/>
              <a:gd name="connsiteX1" fmla="*/ 60960 w 816946"/>
              <a:gd name="connsiteY1" fmla="*/ 293010 h 838543"/>
              <a:gd name="connsiteX2" fmla="*/ 132080 w 816946"/>
              <a:gd name="connsiteY2" fmla="*/ 709570 h 838543"/>
              <a:gd name="connsiteX3" fmla="*/ 182880 w 816946"/>
              <a:gd name="connsiteY3" fmla="*/ 160930 h 838543"/>
              <a:gd name="connsiteX4" fmla="*/ 243840 w 816946"/>
              <a:gd name="connsiteY4" fmla="*/ 831490 h 838543"/>
              <a:gd name="connsiteX5" fmla="*/ 284480 w 816946"/>
              <a:gd name="connsiteY5" fmla="*/ 526690 h 838543"/>
              <a:gd name="connsiteX6" fmla="*/ 325120 w 816946"/>
              <a:gd name="connsiteY6" fmla="*/ 760370 h 838543"/>
              <a:gd name="connsiteX7" fmla="*/ 335280 w 816946"/>
              <a:gd name="connsiteY7" fmla="*/ 404770 h 838543"/>
              <a:gd name="connsiteX8" fmla="*/ 365760 w 816946"/>
              <a:gd name="connsiteY8" fmla="*/ 679090 h 838543"/>
              <a:gd name="connsiteX9" fmla="*/ 375920 w 816946"/>
              <a:gd name="connsiteY9" fmla="*/ 293010 h 838543"/>
              <a:gd name="connsiteX10" fmla="*/ 426720 w 816946"/>
              <a:gd name="connsiteY10" fmla="*/ 506370 h 838543"/>
              <a:gd name="connsiteX11" fmla="*/ 447040 w 816946"/>
              <a:gd name="connsiteY11" fmla="*/ 160930 h 838543"/>
              <a:gd name="connsiteX12" fmla="*/ 497840 w 816946"/>
              <a:gd name="connsiteY12" fmla="*/ 516530 h 838543"/>
              <a:gd name="connsiteX13" fmla="*/ 538480 w 816946"/>
              <a:gd name="connsiteY13" fmla="*/ 374290 h 838543"/>
              <a:gd name="connsiteX14" fmla="*/ 568960 w 816946"/>
              <a:gd name="connsiteY14" fmla="*/ 658770 h 838543"/>
              <a:gd name="connsiteX15" fmla="*/ 609600 w 816946"/>
              <a:gd name="connsiteY15" fmla="*/ 232050 h 838543"/>
              <a:gd name="connsiteX16" fmla="*/ 626962 w 816946"/>
              <a:gd name="connsiteY16" fmla="*/ 103219 h 838543"/>
              <a:gd name="connsiteX17" fmla="*/ 660400 w 816946"/>
              <a:gd name="connsiteY17" fmla="*/ 394610 h 838543"/>
              <a:gd name="connsiteX18" fmla="*/ 687922 w 816946"/>
              <a:gd name="connsiteY18" fmla="*/ 580739 h 838543"/>
              <a:gd name="connsiteX19" fmla="*/ 731520 w 816946"/>
              <a:gd name="connsiteY19" fmla="*/ 252370 h 838543"/>
              <a:gd name="connsiteX20" fmla="*/ 816946 w 816946"/>
              <a:gd name="connsiteY20" fmla="*/ 159 h 838543"/>
              <a:gd name="connsiteX0" fmla="*/ 0 w 816946"/>
              <a:gd name="connsiteY0" fmla="*/ 597810 h 838543"/>
              <a:gd name="connsiteX1" fmla="*/ 60960 w 816946"/>
              <a:gd name="connsiteY1" fmla="*/ 293010 h 838543"/>
              <a:gd name="connsiteX2" fmla="*/ 132080 w 816946"/>
              <a:gd name="connsiteY2" fmla="*/ 709570 h 838543"/>
              <a:gd name="connsiteX3" fmla="*/ 182880 w 816946"/>
              <a:gd name="connsiteY3" fmla="*/ 160930 h 838543"/>
              <a:gd name="connsiteX4" fmla="*/ 243840 w 816946"/>
              <a:gd name="connsiteY4" fmla="*/ 831490 h 838543"/>
              <a:gd name="connsiteX5" fmla="*/ 284480 w 816946"/>
              <a:gd name="connsiteY5" fmla="*/ 526690 h 838543"/>
              <a:gd name="connsiteX6" fmla="*/ 325120 w 816946"/>
              <a:gd name="connsiteY6" fmla="*/ 760370 h 838543"/>
              <a:gd name="connsiteX7" fmla="*/ 335280 w 816946"/>
              <a:gd name="connsiteY7" fmla="*/ 404770 h 838543"/>
              <a:gd name="connsiteX8" fmla="*/ 365760 w 816946"/>
              <a:gd name="connsiteY8" fmla="*/ 679090 h 838543"/>
              <a:gd name="connsiteX9" fmla="*/ 375920 w 816946"/>
              <a:gd name="connsiteY9" fmla="*/ 293010 h 838543"/>
              <a:gd name="connsiteX10" fmla="*/ 426720 w 816946"/>
              <a:gd name="connsiteY10" fmla="*/ 506370 h 838543"/>
              <a:gd name="connsiteX11" fmla="*/ 447040 w 816946"/>
              <a:gd name="connsiteY11" fmla="*/ 160930 h 838543"/>
              <a:gd name="connsiteX12" fmla="*/ 497840 w 816946"/>
              <a:gd name="connsiteY12" fmla="*/ 516530 h 838543"/>
              <a:gd name="connsiteX13" fmla="*/ 538480 w 816946"/>
              <a:gd name="connsiteY13" fmla="*/ 374290 h 838543"/>
              <a:gd name="connsiteX14" fmla="*/ 568960 w 816946"/>
              <a:gd name="connsiteY14" fmla="*/ 658770 h 838543"/>
              <a:gd name="connsiteX15" fmla="*/ 609600 w 816946"/>
              <a:gd name="connsiteY15" fmla="*/ 232050 h 838543"/>
              <a:gd name="connsiteX16" fmla="*/ 626962 w 816946"/>
              <a:gd name="connsiteY16" fmla="*/ 103219 h 838543"/>
              <a:gd name="connsiteX17" fmla="*/ 660400 w 816946"/>
              <a:gd name="connsiteY17" fmla="*/ 394610 h 838543"/>
              <a:gd name="connsiteX18" fmla="*/ 690093 w 816946"/>
              <a:gd name="connsiteY18" fmla="*/ 580739 h 838543"/>
              <a:gd name="connsiteX19" fmla="*/ 731520 w 816946"/>
              <a:gd name="connsiteY19" fmla="*/ 252370 h 838543"/>
              <a:gd name="connsiteX20" fmla="*/ 816946 w 816946"/>
              <a:gd name="connsiteY20" fmla="*/ 159 h 838543"/>
              <a:gd name="connsiteX0" fmla="*/ 0 w 816946"/>
              <a:gd name="connsiteY0" fmla="*/ 597810 h 838543"/>
              <a:gd name="connsiteX1" fmla="*/ 60960 w 816946"/>
              <a:gd name="connsiteY1" fmla="*/ 293010 h 838543"/>
              <a:gd name="connsiteX2" fmla="*/ 132080 w 816946"/>
              <a:gd name="connsiteY2" fmla="*/ 709570 h 838543"/>
              <a:gd name="connsiteX3" fmla="*/ 182880 w 816946"/>
              <a:gd name="connsiteY3" fmla="*/ 160930 h 838543"/>
              <a:gd name="connsiteX4" fmla="*/ 243840 w 816946"/>
              <a:gd name="connsiteY4" fmla="*/ 831490 h 838543"/>
              <a:gd name="connsiteX5" fmla="*/ 284480 w 816946"/>
              <a:gd name="connsiteY5" fmla="*/ 526690 h 838543"/>
              <a:gd name="connsiteX6" fmla="*/ 325120 w 816946"/>
              <a:gd name="connsiteY6" fmla="*/ 760370 h 838543"/>
              <a:gd name="connsiteX7" fmla="*/ 335280 w 816946"/>
              <a:gd name="connsiteY7" fmla="*/ 404770 h 838543"/>
              <a:gd name="connsiteX8" fmla="*/ 365760 w 816946"/>
              <a:gd name="connsiteY8" fmla="*/ 679090 h 838543"/>
              <a:gd name="connsiteX9" fmla="*/ 375920 w 816946"/>
              <a:gd name="connsiteY9" fmla="*/ 293010 h 838543"/>
              <a:gd name="connsiteX10" fmla="*/ 426720 w 816946"/>
              <a:gd name="connsiteY10" fmla="*/ 506370 h 838543"/>
              <a:gd name="connsiteX11" fmla="*/ 447040 w 816946"/>
              <a:gd name="connsiteY11" fmla="*/ 160930 h 838543"/>
              <a:gd name="connsiteX12" fmla="*/ 497840 w 816946"/>
              <a:gd name="connsiteY12" fmla="*/ 516530 h 838543"/>
              <a:gd name="connsiteX13" fmla="*/ 538480 w 816946"/>
              <a:gd name="connsiteY13" fmla="*/ 374290 h 838543"/>
              <a:gd name="connsiteX14" fmla="*/ 568960 w 816946"/>
              <a:gd name="connsiteY14" fmla="*/ 658770 h 838543"/>
              <a:gd name="connsiteX15" fmla="*/ 609600 w 816946"/>
              <a:gd name="connsiteY15" fmla="*/ 232050 h 838543"/>
              <a:gd name="connsiteX16" fmla="*/ 629133 w 816946"/>
              <a:gd name="connsiteY16" fmla="*/ 73982 h 838543"/>
              <a:gd name="connsiteX17" fmla="*/ 660400 w 816946"/>
              <a:gd name="connsiteY17" fmla="*/ 394610 h 838543"/>
              <a:gd name="connsiteX18" fmla="*/ 690093 w 816946"/>
              <a:gd name="connsiteY18" fmla="*/ 580739 h 838543"/>
              <a:gd name="connsiteX19" fmla="*/ 731520 w 816946"/>
              <a:gd name="connsiteY19" fmla="*/ 252370 h 838543"/>
              <a:gd name="connsiteX20" fmla="*/ 816946 w 816946"/>
              <a:gd name="connsiteY20" fmla="*/ 159 h 838543"/>
              <a:gd name="connsiteX0" fmla="*/ 0 w 816946"/>
              <a:gd name="connsiteY0" fmla="*/ 597804 h 838537"/>
              <a:gd name="connsiteX1" fmla="*/ 60960 w 816946"/>
              <a:gd name="connsiteY1" fmla="*/ 293004 h 838537"/>
              <a:gd name="connsiteX2" fmla="*/ 132080 w 816946"/>
              <a:gd name="connsiteY2" fmla="*/ 709564 h 838537"/>
              <a:gd name="connsiteX3" fmla="*/ 182880 w 816946"/>
              <a:gd name="connsiteY3" fmla="*/ 160924 h 838537"/>
              <a:gd name="connsiteX4" fmla="*/ 243840 w 816946"/>
              <a:gd name="connsiteY4" fmla="*/ 831484 h 838537"/>
              <a:gd name="connsiteX5" fmla="*/ 284480 w 816946"/>
              <a:gd name="connsiteY5" fmla="*/ 526684 h 838537"/>
              <a:gd name="connsiteX6" fmla="*/ 325120 w 816946"/>
              <a:gd name="connsiteY6" fmla="*/ 760364 h 838537"/>
              <a:gd name="connsiteX7" fmla="*/ 335280 w 816946"/>
              <a:gd name="connsiteY7" fmla="*/ 404764 h 838537"/>
              <a:gd name="connsiteX8" fmla="*/ 365760 w 816946"/>
              <a:gd name="connsiteY8" fmla="*/ 679084 h 838537"/>
              <a:gd name="connsiteX9" fmla="*/ 375920 w 816946"/>
              <a:gd name="connsiteY9" fmla="*/ 293004 h 838537"/>
              <a:gd name="connsiteX10" fmla="*/ 426720 w 816946"/>
              <a:gd name="connsiteY10" fmla="*/ 506364 h 838537"/>
              <a:gd name="connsiteX11" fmla="*/ 447040 w 816946"/>
              <a:gd name="connsiteY11" fmla="*/ 160924 h 838537"/>
              <a:gd name="connsiteX12" fmla="*/ 497840 w 816946"/>
              <a:gd name="connsiteY12" fmla="*/ 516524 h 838537"/>
              <a:gd name="connsiteX13" fmla="*/ 538480 w 816946"/>
              <a:gd name="connsiteY13" fmla="*/ 374284 h 838537"/>
              <a:gd name="connsiteX14" fmla="*/ 568960 w 816946"/>
              <a:gd name="connsiteY14" fmla="*/ 658764 h 838537"/>
              <a:gd name="connsiteX15" fmla="*/ 609600 w 816946"/>
              <a:gd name="connsiteY15" fmla="*/ 232044 h 838537"/>
              <a:gd name="connsiteX16" fmla="*/ 629133 w 816946"/>
              <a:gd name="connsiteY16" fmla="*/ 73976 h 838537"/>
              <a:gd name="connsiteX17" fmla="*/ 660400 w 816946"/>
              <a:gd name="connsiteY17" fmla="*/ 394604 h 838537"/>
              <a:gd name="connsiteX18" fmla="*/ 690093 w 816946"/>
              <a:gd name="connsiteY18" fmla="*/ 541750 h 838537"/>
              <a:gd name="connsiteX19" fmla="*/ 731520 w 816946"/>
              <a:gd name="connsiteY19" fmla="*/ 252364 h 838537"/>
              <a:gd name="connsiteX20" fmla="*/ 816946 w 816946"/>
              <a:gd name="connsiteY20" fmla="*/ 153 h 838537"/>
              <a:gd name="connsiteX0" fmla="*/ 0 w 816946"/>
              <a:gd name="connsiteY0" fmla="*/ 617281 h 858014"/>
              <a:gd name="connsiteX1" fmla="*/ 60960 w 816946"/>
              <a:gd name="connsiteY1" fmla="*/ 312481 h 858014"/>
              <a:gd name="connsiteX2" fmla="*/ 132080 w 816946"/>
              <a:gd name="connsiteY2" fmla="*/ 729041 h 858014"/>
              <a:gd name="connsiteX3" fmla="*/ 182880 w 816946"/>
              <a:gd name="connsiteY3" fmla="*/ 180401 h 858014"/>
              <a:gd name="connsiteX4" fmla="*/ 243840 w 816946"/>
              <a:gd name="connsiteY4" fmla="*/ 850961 h 858014"/>
              <a:gd name="connsiteX5" fmla="*/ 284480 w 816946"/>
              <a:gd name="connsiteY5" fmla="*/ 546161 h 858014"/>
              <a:gd name="connsiteX6" fmla="*/ 325120 w 816946"/>
              <a:gd name="connsiteY6" fmla="*/ 779841 h 858014"/>
              <a:gd name="connsiteX7" fmla="*/ 335280 w 816946"/>
              <a:gd name="connsiteY7" fmla="*/ 424241 h 858014"/>
              <a:gd name="connsiteX8" fmla="*/ 365760 w 816946"/>
              <a:gd name="connsiteY8" fmla="*/ 698561 h 858014"/>
              <a:gd name="connsiteX9" fmla="*/ 375920 w 816946"/>
              <a:gd name="connsiteY9" fmla="*/ 312481 h 858014"/>
              <a:gd name="connsiteX10" fmla="*/ 426720 w 816946"/>
              <a:gd name="connsiteY10" fmla="*/ 525841 h 858014"/>
              <a:gd name="connsiteX11" fmla="*/ 447040 w 816946"/>
              <a:gd name="connsiteY11" fmla="*/ 180401 h 858014"/>
              <a:gd name="connsiteX12" fmla="*/ 497840 w 816946"/>
              <a:gd name="connsiteY12" fmla="*/ 536001 h 858014"/>
              <a:gd name="connsiteX13" fmla="*/ 538480 w 816946"/>
              <a:gd name="connsiteY13" fmla="*/ 393761 h 858014"/>
              <a:gd name="connsiteX14" fmla="*/ 568960 w 816946"/>
              <a:gd name="connsiteY14" fmla="*/ 678241 h 858014"/>
              <a:gd name="connsiteX15" fmla="*/ 609600 w 816946"/>
              <a:gd name="connsiteY15" fmla="*/ 251521 h 858014"/>
              <a:gd name="connsiteX16" fmla="*/ 629133 w 816946"/>
              <a:gd name="connsiteY16" fmla="*/ 93453 h 858014"/>
              <a:gd name="connsiteX17" fmla="*/ 660400 w 816946"/>
              <a:gd name="connsiteY17" fmla="*/ 414081 h 858014"/>
              <a:gd name="connsiteX18" fmla="*/ 690093 w 816946"/>
              <a:gd name="connsiteY18" fmla="*/ 561227 h 858014"/>
              <a:gd name="connsiteX19" fmla="*/ 731520 w 816946"/>
              <a:gd name="connsiteY19" fmla="*/ 271841 h 858014"/>
              <a:gd name="connsiteX20" fmla="*/ 816946 w 816946"/>
              <a:gd name="connsiteY20" fmla="*/ 139 h 858014"/>
              <a:gd name="connsiteX0" fmla="*/ 0 w 816946"/>
              <a:gd name="connsiteY0" fmla="*/ 617281 h 858014"/>
              <a:gd name="connsiteX1" fmla="*/ 60960 w 816946"/>
              <a:gd name="connsiteY1" fmla="*/ 312481 h 858014"/>
              <a:gd name="connsiteX2" fmla="*/ 132080 w 816946"/>
              <a:gd name="connsiteY2" fmla="*/ 729041 h 858014"/>
              <a:gd name="connsiteX3" fmla="*/ 182880 w 816946"/>
              <a:gd name="connsiteY3" fmla="*/ 180401 h 858014"/>
              <a:gd name="connsiteX4" fmla="*/ 243840 w 816946"/>
              <a:gd name="connsiteY4" fmla="*/ 850961 h 858014"/>
              <a:gd name="connsiteX5" fmla="*/ 284480 w 816946"/>
              <a:gd name="connsiteY5" fmla="*/ 546161 h 858014"/>
              <a:gd name="connsiteX6" fmla="*/ 325120 w 816946"/>
              <a:gd name="connsiteY6" fmla="*/ 779841 h 858014"/>
              <a:gd name="connsiteX7" fmla="*/ 335280 w 816946"/>
              <a:gd name="connsiteY7" fmla="*/ 424241 h 858014"/>
              <a:gd name="connsiteX8" fmla="*/ 365760 w 816946"/>
              <a:gd name="connsiteY8" fmla="*/ 698561 h 858014"/>
              <a:gd name="connsiteX9" fmla="*/ 375920 w 816946"/>
              <a:gd name="connsiteY9" fmla="*/ 312481 h 858014"/>
              <a:gd name="connsiteX10" fmla="*/ 426720 w 816946"/>
              <a:gd name="connsiteY10" fmla="*/ 525841 h 858014"/>
              <a:gd name="connsiteX11" fmla="*/ 447040 w 816946"/>
              <a:gd name="connsiteY11" fmla="*/ 180401 h 858014"/>
              <a:gd name="connsiteX12" fmla="*/ 497840 w 816946"/>
              <a:gd name="connsiteY12" fmla="*/ 536001 h 858014"/>
              <a:gd name="connsiteX13" fmla="*/ 538480 w 816946"/>
              <a:gd name="connsiteY13" fmla="*/ 393761 h 858014"/>
              <a:gd name="connsiteX14" fmla="*/ 568960 w 816946"/>
              <a:gd name="connsiteY14" fmla="*/ 678241 h 858014"/>
              <a:gd name="connsiteX15" fmla="*/ 609600 w 816946"/>
              <a:gd name="connsiteY15" fmla="*/ 251521 h 858014"/>
              <a:gd name="connsiteX16" fmla="*/ 629133 w 816946"/>
              <a:gd name="connsiteY16" fmla="*/ 93453 h 858014"/>
              <a:gd name="connsiteX17" fmla="*/ 660400 w 816946"/>
              <a:gd name="connsiteY17" fmla="*/ 414081 h 858014"/>
              <a:gd name="connsiteX18" fmla="*/ 690093 w 816946"/>
              <a:gd name="connsiteY18" fmla="*/ 561227 h 858014"/>
              <a:gd name="connsiteX19" fmla="*/ 731520 w 816946"/>
              <a:gd name="connsiteY19" fmla="*/ 271841 h 858014"/>
              <a:gd name="connsiteX20" fmla="*/ 816946 w 816946"/>
              <a:gd name="connsiteY20" fmla="*/ 139 h 858014"/>
              <a:gd name="connsiteX0" fmla="*/ 0 w 829967"/>
              <a:gd name="connsiteY0" fmla="*/ 627020 h 867753"/>
              <a:gd name="connsiteX1" fmla="*/ 60960 w 829967"/>
              <a:gd name="connsiteY1" fmla="*/ 322220 h 867753"/>
              <a:gd name="connsiteX2" fmla="*/ 132080 w 829967"/>
              <a:gd name="connsiteY2" fmla="*/ 738780 h 867753"/>
              <a:gd name="connsiteX3" fmla="*/ 182880 w 829967"/>
              <a:gd name="connsiteY3" fmla="*/ 190140 h 867753"/>
              <a:gd name="connsiteX4" fmla="*/ 243840 w 829967"/>
              <a:gd name="connsiteY4" fmla="*/ 860700 h 867753"/>
              <a:gd name="connsiteX5" fmla="*/ 284480 w 829967"/>
              <a:gd name="connsiteY5" fmla="*/ 555900 h 867753"/>
              <a:gd name="connsiteX6" fmla="*/ 325120 w 829967"/>
              <a:gd name="connsiteY6" fmla="*/ 789580 h 867753"/>
              <a:gd name="connsiteX7" fmla="*/ 335280 w 829967"/>
              <a:gd name="connsiteY7" fmla="*/ 433980 h 867753"/>
              <a:gd name="connsiteX8" fmla="*/ 365760 w 829967"/>
              <a:gd name="connsiteY8" fmla="*/ 708300 h 867753"/>
              <a:gd name="connsiteX9" fmla="*/ 375920 w 829967"/>
              <a:gd name="connsiteY9" fmla="*/ 322220 h 867753"/>
              <a:gd name="connsiteX10" fmla="*/ 426720 w 829967"/>
              <a:gd name="connsiteY10" fmla="*/ 535580 h 867753"/>
              <a:gd name="connsiteX11" fmla="*/ 447040 w 829967"/>
              <a:gd name="connsiteY11" fmla="*/ 190140 h 867753"/>
              <a:gd name="connsiteX12" fmla="*/ 497840 w 829967"/>
              <a:gd name="connsiteY12" fmla="*/ 545740 h 867753"/>
              <a:gd name="connsiteX13" fmla="*/ 538480 w 829967"/>
              <a:gd name="connsiteY13" fmla="*/ 403500 h 867753"/>
              <a:gd name="connsiteX14" fmla="*/ 568960 w 829967"/>
              <a:gd name="connsiteY14" fmla="*/ 687980 h 867753"/>
              <a:gd name="connsiteX15" fmla="*/ 609600 w 829967"/>
              <a:gd name="connsiteY15" fmla="*/ 261260 h 867753"/>
              <a:gd name="connsiteX16" fmla="*/ 629133 w 829967"/>
              <a:gd name="connsiteY16" fmla="*/ 103192 h 867753"/>
              <a:gd name="connsiteX17" fmla="*/ 660400 w 829967"/>
              <a:gd name="connsiteY17" fmla="*/ 423820 h 867753"/>
              <a:gd name="connsiteX18" fmla="*/ 690093 w 829967"/>
              <a:gd name="connsiteY18" fmla="*/ 570966 h 867753"/>
              <a:gd name="connsiteX19" fmla="*/ 731520 w 829967"/>
              <a:gd name="connsiteY19" fmla="*/ 281580 h 867753"/>
              <a:gd name="connsiteX20" fmla="*/ 829967 w 829967"/>
              <a:gd name="connsiteY20" fmla="*/ 133 h 867753"/>
              <a:gd name="connsiteX0" fmla="*/ 0 w 829967"/>
              <a:gd name="connsiteY0" fmla="*/ 627017 h 867750"/>
              <a:gd name="connsiteX1" fmla="*/ 60960 w 829967"/>
              <a:gd name="connsiteY1" fmla="*/ 322217 h 867750"/>
              <a:gd name="connsiteX2" fmla="*/ 132080 w 829967"/>
              <a:gd name="connsiteY2" fmla="*/ 738777 h 867750"/>
              <a:gd name="connsiteX3" fmla="*/ 182880 w 829967"/>
              <a:gd name="connsiteY3" fmla="*/ 190137 h 867750"/>
              <a:gd name="connsiteX4" fmla="*/ 243840 w 829967"/>
              <a:gd name="connsiteY4" fmla="*/ 860697 h 867750"/>
              <a:gd name="connsiteX5" fmla="*/ 284480 w 829967"/>
              <a:gd name="connsiteY5" fmla="*/ 555897 h 867750"/>
              <a:gd name="connsiteX6" fmla="*/ 325120 w 829967"/>
              <a:gd name="connsiteY6" fmla="*/ 789577 h 867750"/>
              <a:gd name="connsiteX7" fmla="*/ 335280 w 829967"/>
              <a:gd name="connsiteY7" fmla="*/ 433977 h 867750"/>
              <a:gd name="connsiteX8" fmla="*/ 365760 w 829967"/>
              <a:gd name="connsiteY8" fmla="*/ 708297 h 867750"/>
              <a:gd name="connsiteX9" fmla="*/ 375920 w 829967"/>
              <a:gd name="connsiteY9" fmla="*/ 322217 h 867750"/>
              <a:gd name="connsiteX10" fmla="*/ 426720 w 829967"/>
              <a:gd name="connsiteY10" fmla="*/ 535577 h 867750"/>
              <a:gd name="connsiteX11" fmla="*/ 447040 w 829967"/>
              <a:gd name="connsiteY11" fmla="*/ 190137 h 867750"/>
              <a:gd name="connsiteX12" fmla="*/ 497840 w 829967"/>
              <a:gd name="connsiteY12" fmla="*/ 545737 h 867750"/>
              <a:gd name="connsiteX13" fmla="*/ 538480 w 829967"/>
              <a:gd name="connsiteY13" fmla="*/ 403497 h 867750"/>
              <a:gd name="connsiteX14" fmla="*/ 568960 w 829967"/>
              <a:gd name="connsiteY14" fmla="*/ 687977 h 867750"/>
              <a:gd name="connsiteX15" fmla="*/ 609600 w 829967"/>
              <a:gd name="connsiteY15" fmla="*/ 261257 h 867750"/>
              <a:gd name="connsiteX16" fmla="*/ 629133 w 829967"/>
              <a:gd name="connsiteY16" fmla="*/ 103189 h 867750"/>
              <a:gd name="connsiteX17" fmla="*/ 660400 w 829967"/>
              <a:gd name="connsiteY17" fmla="*/ 423817 h 867750"/>
              <a:gd name="connsiteX18" fmla="*/ 690093 w 829967"/>
              <a:gd name="connsiteY18" fmla="*/ 570963 h 867750"/>
              <a:gd name="connsiteX19" fmla="*/ 738031 w 829967"/>
              <a:gd name="connsiteY19" fmla="*/ 288074 h 867750"/>
              <a:gd name="connsiteX20" fmla="*/ 829967 w 829967"/>
              <a:gd name="connsiteY20" fmla="*/ 130 h 86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9967" h="867750">
                <a:moveTo>
                  <a:pt x="0" y="627017"/>
                </a:moveTo>
                <a:cubicBezTo>
                  <a:pt x="19473" y="465303"/>
                  <a:pt x="38947" y="303590"/>
                  <a:pt x="60960" y="322217"/>
                </a:cubicBezTo>
                <a:cubicBezTo>
                  <a:pt x="82973" y="340844"/>
                  <a:pt x="111760" y="760790"/>
                  <a:pt x="132080" y="738777"/>
                </a:cubicBezTo>
                <a:cubicBezTo>
                  <a:pt x="152400" y="716764"/>
                  <a:pt x="164253" y="169817"/>
                  <a:pt x="182880" y="190137"/>
                </a:cubicBezTo>
                <a:cubicBezTo>
                  <a:pt x="201507" y="210457"/>
                  <a:pt x="226907" y="799737"/>
                  <a:pt x="243840" y="860697"/>
                </a:cubicBezTo>
                <a:cubicBezTo>
                  <a:pt x="260773" y="921657"/>
                  <a:pt x="270933" y="567750"/>
                  <a:pt x="284480" y="555897"/>
                </a:cubicBezTo>
                <a:cubicBezTo>
                  <a:pt x="298027" y="544044"/>
                  <a:pt x="316653" y="809897"/>
                  <a:pt x="325120" y="789577"/>
                </a:cubicBezTo>
                <a:cubicBezTo>
                  <a:pt x="333587" y="769257"/>
                  <a:pt x="328507" y="447524"/>
                  <a:pt x="335280" y="433977"/>
                </a:cubicBezTo>
                <a:cubicBezTo>
                  <a:pt x="342053" y="420430"/>
                  <a:pt x="358987" y="726924"/>
                  <a:pt x="365760" y="708297"/>
                </a:cubicBezTo>
                <a:cubicBezTo>
                  <a:pt x="372533" y="689670"/>
                  <a:pt x="365760" y="351004"/>
                  <a:pt x="375920" y="322217"/>
                </a:cubicBezTo>
                <a:cubicBezTo>
                  <a:pt x="386080" y="293430"/>
                  <a:pt x="414867" y="557590"/>
                  <a:pt x="426720" y="535577"/>
                </a:cubicBezTo>
                <a:cubicBezTo>
                  <a:pt x="438573" y="513564"/>
                  <a:pt x="435187" y="188444"/>
                  <a:pt x="447040" y="190137"/>
                </a:cubicBezTo>
                <a:cubicBezTo>
                  <a:pt x="458893" y="191830"/>
                  <a:pt x="482600" y="510177"/>
                  <a:pt x="497840" y="545737"/>
                </a:cubicBezTo>
                <a:cubicBezTo>
                  <a:pt x="513080" y="581297"/>
                  <a:pt x="526627" y="379790"/>
                  <a:pt x="538480" y="403497"/>
                </a:cubicBezTo>
                <a:cubicBezTo>
                  <a:pt x="550333" y="427204"/>
                  <a:pt x="557107" y="711684"/>
                  <a:pt x="568960" y="687977"/>
                </a:cubicBezTo>
                <a:cubicBezTo>
                  <a:pt x="580813" y="664270"/>
                  <a:pt x="599571" y="358722"/>
                  <a:pt x="609600" y="261257"/>
                </a:cubicBezTo>
                <a:cubicBezTo>
                  <a:pt x="619629" y="163792"/>
                  <a:pt x="620666" y="76096"/>
                  <a:pt x="629133" y="103189"/>
                </a:cubicBezTo>
                <a:cubicBezTo>
                  <a:pt x="637600" y="130282"/>
                  <a:pt x="650240" y="345855"/>
                  <a:pt x="660400" y="423817"/>
                </a:cubicBezTo>
                <a:cubicBezTo>
                  <a:pt x="670560" y="501779"/>
                  <a:pt x="677155" y="593587"/>
                  <a:pt x="690093" y="570963"/>
                </a:cubicBezTo>
                <a:cubicBezTo>
                  <a:pt x="703032" y="548339"/>
                  <a:pt x="714719" y="383213"/>
                  <a:pt x="738031" y="288074"/>
                </a:cubicBezTo>
                <a:cubicBezTo>
                  <a:pt x="761343" y="192935"/>
                  <a:pt x="826580" y="-5797"/>
                  <a:pt x="829967" y="13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5601107" y="6349459"/>
            <a:ext cx="836573" cy="478041"/>
          </a:xfrm>
          <a:prstGeom prst="rect">
            <a:avLst/>
          </a:prstGeom>
          <a:noFill/>
        </p:spPr>
        <p:txBody>
          <a:bodyPr wrap="none" rtlCol="0">
            <a:spAutoFit/>
          </a:bodyPr>
          <a:lstStyle/>
          <a:p>
            <a:r>
              <a:rPr kumimoji="1" lang="ja-JP" altLang="en-US" dirty="0" smtClean="0"/>
              <a:t>過去</a:t>
            </a:r>
            <a:endParaRPr kumimoji="1" lang="ja-JP" altLang="en-US" dirty="0"/>
          </a:p>
        </p:txBody>
      </p:sp>
      <p:sp>
        <p:nvSpPr>
          <p:cNvPr id="24" name="テキスト ボックス 23"/>
          <p:cNvSpPr txBox="1"/>
          <p:nvPr/>
        </p:nvSpPr>
        <p:spPr>
          <a:xfrm>
            <a:off x="6662871" y="6366621"/>
            <a:ext cx="537796" cy="478041"/>
          </a:xfrm>
          <a:prstGeom prst="rect">
            <a:avLst/>
          </a:prstGeom>
          <a:noFill/>
        </p:spPr>
        <p:txBody>
          <a:bodyPr wrap="none" rtlCol="0">
            <a:spAutoFit/>
          </a:bodyPr>
          <a:lstStyle/>
          <a:p>
            <a:r>
              <a:rPr kumimoji="1" lang="ja-JP" altLang="en-US" dirty="0" smtClean="0"/>
              <a:t>今</a:t>
            </a:r>
            <a:endParaRPr kumimoji="1" lang="ja-JP" altLang="en-US" dirty="0"/>
          </a:p>
        </p:txBody>
      </p:sp>
      <p:sp>
        <p:nvSpPr>
          <p:cNvPr id="25" name="テキスト ボックス 24"/>
          <p:cNvSpPr txBox="1"/>
          <p:nvPr/>
        </p:nvSpPr>
        <p:spPr>
          <a:xfrm>
            <a:off x="7600019" y="6349459"/>
            <a:ext cx="836573" cy="478041"/>
          </a:xfrm>
          <a:prstGeom prst="rect">
            <a:avLst/>
          </a:prstGeom>
          <a:noFill/>
        </p:spPr>
        <p:txBody>
          <a:bodyPr wrap="none" rtlCol="0">
            <a:spAutoFit/>
          </a:bodyPr>
          <a:lstStyle/>
          <a:p>
            <a:r>
              <a:rPr kumimoji="1" lang="ja-JP" altLang="en-US" dirty="0" smtClean="0"/>
              <a:t>未来</a:t>
            </a:r>
            <a:endParaRPr kumimoji="1" lang="ja-JP" altLang="en-US" dirty="0"/>
          </a:p>
        </p:txBody>
      </p:sp>
      <p:cxnSp>
        <p:nvCxnSpPr>
          <p:cNvPr id="27" name="直線コネクタ 26"/>
          <p:cNvCxnSpPr/>
          <p:nvPr/>
        </p:nvCxnSpPr>
        <p:spPr>
          <a:xfrm>
            <a:off x="6871715" y="4129752"/>
            <a:ext cx="0" cy="2219706"/>
          </a:xfrm>
          <a:prstGeom prst="line">
            <a:avLst/>
          </a:prstGeom>
          <a:ln w="95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フリーフォーム 28"/>
          <p:cNvSpPr/>
          <p:nvPr/>
        </p:nvSpPr>
        <p:spPr>
          <a:xfrm>
            <a:off x="5600587" y="5030930"/>
            <a:ext cx="1488948" cy="803580"/>
          </a:xfrm>
          <a:custGeom>
            <a:avLst/>
            <a:gdLst>
              <a:gd name="connsiteX0" fmla="*/ 0 w 1254760"/>
              <a:gd name="connsiteY0" fmla="*/ 695960 h 751712"/>
              <a:gd name="connsiteX1" fmla="*/ 502920 w 1254760"/>
              <a:gd name="connsiteY1" fmla="*/ 701040 h 751712"/>
              <a:gd name="connsiteX2" fmla="*/ 1087120 w 1254760"/>
              <a:gd name="connsiteY2" fmla="*/ 157480 h 751712"/>
              <a:gd name="connsiteX3" fmla="*/ 1254760 w 1254760"/>
              <a:gd name="connsiteY3" fmla="*/ 0 h 751712"/>
              <a:gd name="connsiteX0" fmla="*/ 0 w 1259840"/>
              <a:gd name="connsiteY0" fmla="*/ 711200 h 758902"/>
              <a:gd name="connsiteX1" fmla="*/ 508000 w 1259840"/>
              <a:gd name="connsiteY1" fmla="*/ 701040 h 758902"/>
              <a:gd name="connsiteX2" fmla="*/ 1092200 w 1259840"/>
              <a:gd name="connsiteY2" fmla="*/ 157480 h 758902"/>
              <a:gd name="connsiteX3" fmla="*/ 1259840 w 1259840"/>
              <a:gd name="connsiteY3" fmla="*/ 0 h 758902"/>
              <a:gd name="connsiteX0" fmla="*/ 0 w 1259840"/>
              <a:gd name="connsiteY0" fmla="*/ 711200 h 752347"/>
              <a:gd name="connsiteX1" fmla="*/ 508000 w 1259840"/>
              <a:gd name="connsiteY1" fmla="*/ 701040 h 752347"/>
              <a:gd name="connsiteX2" fmla="*/ 1092200 w 1259840"/>
              <a:gd name="connsiteY2" fmla="*/ 157480 h 752347"/>
              <a:gd name="connsiteX3" fmla="*/ 1259840 w 1259840"/>
              <a:gd name="connsiteY3" fmla="*/ 0 h 752347"/>
              <a:gd name="connsiteX0" fmla="*/ 0 w 1259840"/>
              <a:gd name="connsiteY0" fmla="*/ 711200 h 733743"/>
              <a:gd name="connsiteX1" fmla="*/ 508000 w 1259840"/>
              <a:gd name="connsiteY1" fmla="*/ 701040 h 733743"/>
              <a:gd name="connsiteX2" fmla="*/ 1092200 w 1259840"/>
              <a:gd name="connsiteY2" fmla="*/ 157480 h 733743"/>
              <a:gd name="connsiteX3" fmla="*/ 1259840 w 1259840"/>
              <a:gd name="connsiteY3" fmla="*/ 0 h 733743"/>
              <a:gd name="connsiteX0" fmla="*/ 0 w 1259840"/>
              <a:gd name="connsiteY0" fmla="*/ 711200 h 735668"/>
              <a:gd name="connsiteX1" fmla="*/ 508000 w 1259840"/>
              <a:gd name="connsiteY1" fmla="*/ 701040 h 735668"/>
              <a:gd name="connsiteX2" fmla="*/ 1092200 w 1259840"/>
              <a:gd name="connsiteY2" fmla="*/ 157480 h 735668"/>
              <a:gd name="connsiteX3" fmla="*/ 1259840 w 1259840"/>
              <a:gd name="connsiteY3" fmla="*/ 0 h 735668"/>
              <a:gd name="connsiteX0" fmla="*/ 0 w 1264920"/>
              <a:gd name="connsiteY0" fmla="*/ 721360 h 757112"/>
              <a:gd name="connsiteX1" fmla="*/ 513080 w 1264920"/>
              <a:gd name="connsiteY1" fmla="*/ 701040 h 757112"/>
              <a:gd name="connsiteX2" fmla="*/ 1097280 w 1264920"/>
              <a:gd name="connsiteY2" fmla="*/ 157480 h 757112"/>
              <a:gd name="connsiteX3" fmla="*/ 1264920 w 1264920"/>
              <a:gd name="connsiteY3" fmla="*/ 0 h 757112"/>
              <a:gd name="connsiteX0" fmla="*/ 0 w 1270000"/>
              <a:gd name="connsiteY0" fmla="*/ 751840 h 774425"/>
              <a:gd name="connsiteX1" fmla="*/ 518160 w 1270000"/>
              <a:gd name="connsiteY1" fmla="*/ 701040 h 774425"/>
              <a:gd name="connsiteX2" fmla="*/ 1102360 w 1270000"/>
              <a:gd name="connsiteY2" fmla="*/ 157480 h 774425"/>
              <a:gd name="connsiteX3" fmla="*/ 1270000 w 1270000"/>
              <a:gd name="connsiteY3" fmla="*/ 0 h 774425"/>
              <a:gd name="connsiteX0" fmla="*/ 0 w 1270000"/>
              <a:gd name="connsiteY0" fmla="*/ 751840 h 764239"/>
              <a:gd name="connsiteX1" fmla="*/ 518160 w 1270000"/>
              <a:gd name="connsiteY1" fmla="*/ 701040 h 764239"/>
              <a:gd name="connsiteX2" fmla="*/ 1102360 w 1270000"/>
              <a:gd name="connsiteY2" fmla="*/ 157480 h 764239"/>
              <a:gd name="connsiteX3" fmla="*/ 1270000 w 1270000"/>
              <a:gd name="connsiteY3" fmla="*/ 0 h 764239"/>
              <a:gd name="connsiteX0" fmla="*/ 0 w 1270000"/>
              <a:gd name="connsiteY0" fmla="*/ 751840 h 766206"/>
              <a:gd name="connsiteX1" fmla="*/ 518160 w 1270000"/>
              <a:gd name="connsiteY1" fmla="*/ 701040 h 766206"/>
              <a:gd name="connsiteX2" fmla="*/ 1102360 w 1270000"/>
              <a:gd name="connsiteY2" fmla="*/ 157480 h 766206"/>
              <a:gd name="connsiteX3" fmla="*/ 1270000 w 1270000"/>
              <a:gd name="connsiteY3" fmla="*/ 0 h 766206"/>
              <a:gd name="connsiteX0" fmla="*/ 0 w 1270000"/>
              <a:gd name="connsiteY0" fmla="*/ 751840 h 762710"/>
              <a:gd name="connsiteX1" fmla="*/ 518160 w 1270000"/>
              <a:gd name="connsiteY1" fmla="*/ 701040 h 762710"/>
              <a:gd name="connsiteX2" fmla="*/ 1102360 w 1270000"/>
              <a:gd name="connsiteY2" fmla="*/ 157480 h 762710"/>
              <a:gd name="connsiteX3" fmla="*/ 1270000 w 1270000"/>
              <a:gd name="connsiteY3" fmla="*/ 0 h 762710"/>
              <a:gd name="connsiteX0" fmla="*/ 0 w 1270000"/>
              <a:gd name="connsiteY0" fmla="*/ 751840 h 754983"/>
              <a:gd name="connsiteX1" fmla="*/ 518160 w 1270000"/>
              <a:gd name="connsiteY1" fmla="*/ 701040 h 754983"/>
              <a:gd name="connsiteX2" fmla="*/ 1102360 w 1270000"/>
              <a:gd name="connsiteY2" fmla="*/ 157480 h 754983"/>
              <a:gd name="connsiteX3" fmla="*/ 1270000 w 1270000"/>
              <a:gd name="connsiteY3" fmla="*/ 0 h 754983"/>
              <a:gd name="connsiteX0" fmla="*/ 0 w 1270000"/>
              <a:gd name="connsiteY0" fmla="*/ 751840 h 754983"/>
              <a:gd name="connsiteX1" fmla="*/ 518160 w 1270000"/>
              <a:gd name="connsiteY1" fmla="*/ 701040 h 754983"/>
              <a:gd name="connsiteX2" fmla="*/ 1102360 w 1270000"/>
              <a:gd name="connsiteY2" fmla="*/ 157480 h 754983"/>
              <a:gd name="connsiteX3" fmla="*/ 1270000 w 1270000"/>
              <a:gd name="connsiteY3" fmla="*/ 0 h 754983"/>
              <a:gd name="connsiteX0" fmla="*/ 0 w 1270000"/>
              <a:gd name="connsiteY0" fmla="*/ 751840 h 765754"/>
              <a:gd name="connsiteX1" fmla="*/ 518160 w 1270000"/>
              <a:gd name="connsiteY1" fmla="*/ 701040 h 765754"/>
              <a:gd name="connsiteX2" fmla="*/ 1113790 w 1270000"/>
              <a:gd name="connsiteY2" fmla="*/ 165100 h 765754"/>
              <a:gd name="connsiteX3" fmla="*/ 1270000 w 1270000"/>
              <a:gd name="connsiteY3" fmla="*/ 0 h 765754"/>
              <a:gd name="connsiteX0" fmla="*/ 0 w 1270000"/>
              <a:gd name="connsiteY0" fmla="*/ 751840 h 765754"/>
              <a:gd name="connsiteX1" fmla="*/ 518160 w 1270000"/>
              <a:gd name="connsiteY1" fmla="*/ 701040 h 765754"/>
              <a:gd name="connsiteX2" fmla="*/ 1113790 w 1270000"/>
              <a:gd name="connsiteY2" fmla="*/ 165100 h 765754"/>
              <a:gd name="connsiteX3" fmla="*/ 1270000 w 1270000"/>
              <a:gd name="connsiteY3" fmla="*/ 0 h 765754"/>
              <a:gd name="connsiteX0" fmla="*/ 0 w 1270000"/>
              <a:gd name="connsiteY0" fmla="*/ 751840 h 765754"/>
              <a:gd name="connsiteX1" fmla="*/ 518160 w 1270000"/>
              <a:gd name="connsiteY1" fmla="*/ 701040 h 765754"/>
              <a:gd name="connsiteX2" fmla="*/ 1113790 w 1270000"/>
              <a:gd name="connsiteY2" fmla="*/ 165100 h 765754"/>
              <a:gd name="connsiteX3" fmla="*/ 1270000 w 1270000"/>
              <a:gd name="connsiteY3" fmla="*/ 0 h 765754"/>
              <a:gd name="connsiteX0" fmla="*/ 0 w 1268095"/>
              <a:gd name="connsiteY0" fmla="*/ 751840 h 765754"/>
              <a:gd name="connsiteX1" fmla="*/ 516255 w 1268095"/>
              <a:gd name="connsiteY1" fmla="*/ 701040 h 765754"/>
              <a:gd name="connsiteX2" fmla="*/ 1111885 w 1268095"/>
              <a:gd name="connsiteY2" fmla="*/ 165100 h 765754"/>
              <a:gd name="connsiteX3" fmla="*/ 1268095 w 1268095"/>
              <a:gd name="connsiteY3" fmla="*/ 0 h 765754"/>
              <a:gd name="connsiteX0" fmla="*/ 0 w 1268095"/>
              <a:gd name="connsiteY0" fmla="*/ 751840 h 763530"/>
              <a:gd name="connsiteX1" fmla="*/ 516255 w 1268095"/>
              <a:gd name="connsiteY1" fmla="*/ 701040 h 763530"/>
              <a:gd name="connsiteX2" fmla="*/ 1111885 w 1268095"/>
              <a:gd name="connsiteY2" fmla="*/ 165100 h 763530"/>
              <a:gd name="connsiteX3" fmla="*/ 1268095 w 1268095"/>
              <a:gd name="connsiteY3" fmla="*/ 0 h 763530"/>
              <a:gd name="connsiteX0" fmla="*/ 0 w 1268095"/>
              <a:gd name="connsiteY0" fmla="*/ 751840 h 758592"/>
              <a:gd name="connsiteX1" fmla="*/ 516255 w 1268095"/>
              <a:gd name="connsiteY1" fmla="*/ 689610 h 758592"/>
              <a:gd name="connsiteX2" fmla="*/ 1111885 w 1268095"/>
              <a:gd name="connsiteY2" fmla="*/ 165100 h 758592"/>
              <a:gd name="connsiteX3" fmla="*/ 1268095 w 1268095"/>
              <a:gd name="connsiteY3" fmla="*/ 0 h 758592"/>
              <a:gd name="connsiteX0" fmla="*/ 0 w 1268095"/>
              <a:gd name="connsiteY0" fmla="*/ 751840 h 758592"/>
              <a:gd name="connsiteX1" fmla="*/ 516255 w 1268095"/>
              <a:gd name="connsiteY1" fmla="*/ 689610 h 758592"/>
              <a:gd name="connsiteX2" fmla="*/ 1111885 w 1268095"/>
              <a:gd name="connsiteY2" fmla="*/ 165100 h 758592"/>
              <a:gd name="connsiteX3" fmla="*/ 1268095 w 1268095"/>
              <a:gd name="connsiteY3" fmla="*/ 0 h 758592"/>
              <a:gd name="connsiteX0" fmla="*/ 0 w 1268095"/>
              <a:gd name="connsiteY0" fmla="*/ 751840 h 758592"/>
              <a:gd name="connsiteX1" fmla="*/ 516255 w 1268095"/>
              <a:gd name="connsiteY1" fmla="*/ 689610 h 758592"/>
              <a:gd name="connsiteX2" fmla="*/ 1111885 w 1268095"/>
              <a:gd name="connsiteY2" fmla="*/ 165100 h 758592"/>
              <a:gd name="connsiteX3" fmla="*/ 1268095 w 1268095"/>
              <a:gd name="connsiteY3" fmla="*/ 0 h 758592"/>
              <a:gd name="connsiteX0" fmla="*/ 0 w 1268095"/>
              <a:gd name="connsiteY0" fmla="*/ 751840 h 758592"/>
              <a:gd name="connsiteX1" fmla="*/ 516255 w 1268095"/>
              <a:gd name="connsiteY1" fmla="*/ 689610 h 758592"/>
              <a:gd name="connsiteX2" fmla="*/ 1111885 w 1268095"/>
              <a:gd name="connsiteY2" fmla="*/ 165100 h 758592"/>
              <a:gd name="connsiteX3" fmla="*/ 1268095 w 1268095"/>
              <a:gd name="connsiteY3" fmla="*/ 0 h 758592"/>
              <a:gd name="connsiteX0" fmla="*/ 0 w 1268095"/>
              <a:gd name="connsiteY0" fmla="*/ 751840 h 758592"/>
              <a:gd name="connsiteX1" fmla="*/ 516255 w 1268095"/>
              <a:gd name="connsiteY1" fmla="*/ 689610 h 758592"/>
              <a:gd name="connsiteX2" fmla="*/ 1111885 w 1268095"/>
              <a:gd name="connsiteY2" fmla="*/ 165100 h 758592"/>
              <a:gd name="connsiteX3" fmla="*/ 1268095 w 1268095"/>
              <a:gd name="connsiteY3" fmla="*/ 0 h 758592"/>
              <a:gd name="connsiteX0" fmla="*/ 0 w 1220998"/>
              <a:gd name="connsiteY0" fmla="*/ 685119 h 691871"/>
              <a:gd name="connsiteX1" fmla="*/ 516255 w 1220998"/>
              <a:gd name="connsiteY1" fmla="*/ 622889 h 691871"/>
              <a:gd name="connsiteX2" fmla="*/ 1111885 w 1220998"/>
              <a:gd name="connsiteY2" fmla="*/ 98379 h 691871"/>
              <a:gd name="connsiteX3" fmla="*/ 1220998 w 1220998"/>
              <a:gd name="connsiteY3" fmla="*/ 0 h 691871"/>
              <a:gd name="connsiteX0" fmla="*/ 0 w 1220998"/>
              <a:gd name="connsiteY0" fmla="*/ 685119 h 688138"/>
              <a:gd name="connsiteX1" fmla="*/ 516255 w 1220998"/>
              <a:gd name="connsiteY1" fmla="*/ 622889 h 688138"/>
              <a:gd name="connsiteX2" fmla="*/ 1033390 w 1220998"/>
              <a:gd name="connsiteY2" fmla="*/ 180799 h 688138"/>
              <a:gd name="connsiteX3" fmla="*/ 1220998 w 1220998"/>
              <a:gd name="connsiteY3" fmla="*/ 0 h 688138"/>
              <a:gd name="connsiteX0" fmla="*/ 0 w 1146427"/>
              <a:gd name="connsiteY0" fmla="*/ 622323 h 625342"/>
              <a:gd name="connsiteX1" fmla="*/ 516255 w 1146427"/>
              <a:gd name="connsiteY1" fmla="*/ 560093 h 625342"/>
              <a:gd name="connsiteX2" fmla="*/ 1033390 w 1146427"/>
              <a:gd name="connsiteY2" fmla="*/ 118003 h 625342"/>
              <a:gd name="connsiteX3" fmla="*/ 1146427 w 1146427"/>
              <a:gd name="connsiteY3" fmla="*/ 0 h 625342"/>
              <a:gd name="connsiteX0" fmla="*/ 0 w 1150352"/>
              <a:gd name="connsiteY0" fmla="*/ 618398 h 621417"/>
              <a:gd name="connsiteX1" fmla="*/ 516255 w 1150352"/>
              <a:gd name="connsiteY1" fmla="*/ 556168 h 621417"/>
              <a:gd name="connsiteX2" fmla="*/ 1033390 w 1150352"/>
              <a:gd name="connsiteY2" fmla="*/ 114078 h 621417"/>
              <a:gd name="connsiteX3" fmla="*/ 1150352 w 1150352"/>
              <a:gd name="connsiteY3" fmla="*/ 0 h 621417"/>
              <a:gd name="connsiteX0" fmla="*/ 0 w 1150352"/>
              <a:gd name="connsiteY0" fmla="*/ 618398 h 620840"/>
              <a:gd name="connsiteX1" fmla="*/ 516255 w 1150352"/>
              <a:gd name="connsiteY1" fmla="*/ 556168 h 620840"/>
              <a:gd name="connsiteX2" fmla="*/ 1017691 w 1150352"/>
              <a:gd name="connsiteY2" fmla="*/ 129777 h 620840"/>
              <a:gd name="connsiteX3" fmla="*/ 1150352 w 1150352"/>
              <a:gd name="connsiteY3" fmla="*/ 0 h 620840"/>
              <a:gd name="connsiteX0" fmla="*/ 0 w 1150352"/>
              <a:gd name="connsiteY0" fmla="*/ 618398 h 620840"/>
              <a:gd name="connsiteX1" fmla="*/ 516255 w 1150352"/>
              <a:gd name="connsiteY1" fmla="*/ 556168 h 620840"/>
              <a:gd name="connsiteX2" fmla="*/ 1017691 w 1150352"/>
              <a:gd name="connsiteY2" fmla="*/ 129777 h 620840"/>
              <a:gd name="connsiteX3" fmla="*/ 1150352 w 1150352"/>
              <a:gd name="connsiteY3" fmla="*/ 0 h 620840"/>
              <a:gd name="connsiteX0" fmla="*/ 0 w 1150352"/>
              <a:gd name="connsiteY0" fmla="*/ 618398 h 620840"/>
              <a:gd name="connsiteX1" fmla="*/ 516255 w 1150352"/>
              <a:gd name="connsiteY1" fmla="*/ 556168 h 620840"/>
              <a:gd name="connsiteX2" fmla="*/ 1017691 w 1150352"/>
              <a:gd name="connsiteY2" fmla="*/ 129777 h 620840"/>
              <a:gd name="connsiteX3" fmla="*/ 1150352 w 1150352"/>
              <a:gd name="connsiteY3" fmla="*/ 0 h 620840"/>
              <a:gd name="connsiteX0" fmla="*/ 0 w 1150352"/>
              <a:gd name="connsiteY0" fmla="*/ 618398 h 620840"/>
              <a:gd name="connsiteX1" fmla="*/ 516255 w 1150352"/>
              <a:gd name="connsiteY1" fmla="*/ 556168 h 620840"/>
              <a:gd name="connsiteX2" fmla="*/ 1017691 w 1150352"/>
              <a:gd name="connsiteY2" fmla="*/ 129777 h 620840"/>
              <a:gd name="connsiteX3" fmla="*/ 1150352 w 1150352"/>
              <a:gd name="connsiteY3" fmla="*/ 0 h 620840"/>
              <a:gd name="connsiteX0" fmla="*/ 0 w 1150352"/>
              <a:gd name="connsiteY0" fmla="*/ 618398 h 620840"/>
              <a:gd name="connsiteX1" fmla="*/ 516255 w 1150352"/>
              <a:gd name="connsiteY1" fmla="*/ 556168 h 620840"/>
              <a:gd name="connsiteX2" fmla="*/ 1017691 w 1150352"/>
              <a:gd name="connsiteY2" fmla="*/ 129777 h 620840"/>
              <a:gd name="connsiteX3" fmla="*/ 1150352 w 1150352"/>
              <a:gd name="connsiteY3" fmla="*/ 0 h 620840"/>
              <a:gd name="connsiteX0" fmla="*/ 0 w 1150352"/>
              <a:gd name="connsiteY0" fmla="*/ 618398 h 620840"/>
              <a:gd name="connsiteX1" fmla="*/ 516255 w 1150352"/>
              <a:gd name="connsiteY1" fmla="*/ 556168 h 620840"/>
              <a:gd name="connsiteX2" fmla="*/ 1017691 w 1150352"/>
              <a:gd name="connsiteY2" fmla="*/ 129777 h 620840"/>
              <a:gd name="connsiteX3" fmla="*/ 1150352 w 1150352"/>
              <a:gd name="connsiteY3" fmla="*/ 0 h 620840"/>
            </a:gdLst>
            <a:ahLst/>
            <a:cxnLst>
              <a:cxn ang="0">
                <a:pos x="connsiteX0" y="connsiteY0"/>
              </a:cxn>
              <a:cxn ang="0">
                <a:pos x="connsiteX1" y="connsiteY1"/>
              </a:cxn>
              <a:cxn ang="0">
                <a:pos x="connsiteX2" y="connsiteY2"/>
              </a:cxn>
              <a:cxn ang="0">
                <a:pos x="connsiteX3" y="connsiteY3"/>
              </a:cxn>
            </a:cxnLst>
            <a:rect l="l" t="t" r="r" b="b"/>
            <a:pathLst>
              <a:path w="1150352" h="620840">
                <a:moveTo>
                  <a:pt x="0" y="618398"/>
                </a:moveTo>
                <a:cubicBezTo>
                  <a:pt x="160231" y="619456"/>
                  <a:pt x="346640" y="637605"/>
                  <a:pt x="516255" y="556168"/>
                </a:cubicBezTo>
                <a:cubicBezTo>
                  <a:pt x="685870" y="474731"/>
                  <a:pt x="912008" y="222472"/>
                  <a:pt x="1017691" y="129777"/>
                </a:cubicBezTo>
                <a:cubicBezTo>
                  <a:pt x="1123374" y="37082"/>
                  <a:pt x="1095339" y="54831"/>
                  <a:pt x="1150352" y="0"/>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8107641" y="6019079"/>
            <a:ext cx="877163" cy="369332"/>
          </a:xfrm>
          <a:prstGeom prst="rect">
            <a:avLst/>
          </a:prstGeom>
          <a:noFill/>
        </p:spPr>
        <p:txBody>
          <a:bodyPr wrap="none" rtlCol="0">
            <a:spAutoFit/>
          </a:bodyPr>
          <a:lstStyle/>
          <a:p>
            <a:r>
              <a:rPr kumimoji="1" lang="ja-JP" altLang="en-US" dirty="0" smtClean="0">
                <a:solidFill>
                  <a:srgbClr val="0000FF"/>
                </a:solidFill>
              </a:rPr>
              <a:t>経験済</a:t>
            </a:r>
            <a:endParaRPr kumimoji="1" lang="ja-JP" altLang="en-US" dirty="0">
              <a:solidFill>
                <a:srgbClr val="0000FF"/>
              </a:solidFill>
            </a:endParaRPr>
          </a:p>
        </p:txBody>
      </p:sp>
      <p:sp>
        <p:nvSpPr>
          <p:cNvPr id="31" name="テキスト ボックス 30"/>
          <p:cNvSpPr txBox="1"/>
          <p:nvPr/>
        </p:nvSpPr>
        <p:spPr>
          <a:xfrm>
            <a:off x="5532308" y="4068300"/>
            <a:ext cx="877164" cy="369332"/>
          </a:xfrm>
          <a:prstGeom prst="rect">
            <a:avLst/>
          </a:prstGeom>
          <a:noFill/>
        </p:spPr>
        <p:txBody>
          <a:bodyPr wrap="none" rtlCol="0">
            <a:spAutoFit/>
          </a:bodyPr>
          <a:lstStyle/>
          <a:p>
            <a:r>
              <a:rPr kumimoji="1" lang="ja-JP" altLang="en-US" dirty="0" smtClean="0">
                <a:solidFill>
                  <a:srgbClr val="FF0000"/>
                </a:solidFill>
              </a:rPr>
              <a:t>未経験</a:t>
            </a:r>
            <a:endParaRPr kumimoji="1" lang="ja-JP" altLang="en-US" dirty="0">
              <a:solidFill>
                <a:srgbClr val="FF0000"/>
              </a:solidFill>
            </a:endParaRPr>
          </a:p>
        </p:txBody>
      </p:sp>
      <p:cxnSp>
        <p:nvCxnSpPr>
          <p:cNvPr id="35" name="直線コネクタ 34"/>
          <p:cNvCxnSpPr/>
          <p:nvPr/>
        </p:nvCxnSpPr>
        <p:spPr>
          <a:xfrm>
            <a:off x="5600587" y="5836281"/>
            <a:ext cx="16413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7241935" y="5835947"/>
            <a:ext cx="576673"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0" name="乗算記号 39"/>
          <p:cNvSpPr/>
          <p:nvPr/>
        </p:nvSpPr>
        <p:spPr>
          <a:xfrm>
            <a:off x="6971155" y="5640134"/>
            <a:ext cx="379759" cy="379758"/>
          </a:xfrm>
          <a:prstGeom prst="mathMultiply">
            <a:avLst>
              <a:gd name="adj1" fmla="val 663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7964442" y="4091324"/>
            <a:ext cx="1107996" cy="369332"/>
          </a:xfrm>
          <a:prstGeom prst="rect">
            <a:avLst/>
          </a:prstGeom>
          <a:noFill/>
        </p:spPr>
        <p:txBody>
          <a:bodyPr wrap="none" rtlCol="0">
            <a:spAutoFit/>
          </a:bodyPr>
          <a:lstStyle/>
          <a:p>
            <a:r>
              <a:rPr kumimoji="1" lang="ja-JP" altLang="en-US" dirty="0" smtClean="0">
                <a:solidFill>
                  <a:srgbClr val="FF0000"/>
                </a:solidFill>
              </a:rPr>
              <a:t>許容不能</a:t>
            </a:r>
            <a:endParaRPr kumimoji="1" lang="ja-JP" altLang="en-US" dirty="0">
              <a:solidFill>
                <a:srgbClr val="FF0000"/>
              </a:solidFill>
            </a:endParaRPr>
          </a:p>
        </p:txBody>
      </p:sp>
      <p:sp>
        <p:nvSpPr>
          <p:cNvPr id="43" name="フリーフォーム 42"/>
          <p:cNvSpPr/>
          <p:nvPr/>
        </p:nvSpPr>
        <p:spPr>
          <a:xfrm>
            <a:off x="7114920" y="4917745"/>
            <a:ext cx="1264412" cy="179682"/>
          </a:xfrm>
          <a:custGeom>
            <a:avLst/>
            <a:gdLst>
              <a:gd name="connsiteX0" fmla="*/ 0 w 1200912"/>
              <a:gd name="connsiteY0" fmla="*/ 90687 h 169935"/>
              <a:gd name="connsiteX1" fmla="*/ 109728 w 1200912"/>
              <a:gd name="connsiteY1" fmla="*/ 11439 h 169935"/>
              <a:gd name="connsiteX2" fmla="*/ 493776 w 1200912"/>
              <a:gd name="connsiteY2" fmla="*/ 17535 h 169935"/>
              <a:gd name="connsiteX3" fmla="*/ 1200912 w 1200912"/>
              <a:gd name="connsiteY3" fmla="*/ 169935 h 169935"/>
              <a:gd name="connsiteX0" fmla="*/ 0 w 1254252"/>
              <a:gd name="connsiteY0" fmla="*/ 87995 h 169783"/>
              <a:gd name="connsiteX1" fmla="*/ 163068 w 1254252"/>
              <a:gd name="connsiteY1" fmla="*/ 11287 h 169783"/>
              <a:gd name="connsiteX2" fmla="*/ 547116 w 1254252"/>
              <a:gd name="connsiteY2" fmla="*/ 17383 h 169783"/>
              <a:gd name="connsiteX3" fmla="*/ 1254252 w 1254252"/>
              <a:gd name="connsiteY3" fmla="*/ 169783 h 169783"/>
              <a:gd name="connsiteX0" fmla="*/ 0 w 1254252"/>
              <a:gd name="connsiteY0" fmla="*/ 87995 h 169783"/>
              <a:gd name="connsiteX1" fmla="*/ 163068 w 1254252"/>
              <a:gd name="connsiteY1" fmla="*/ 11287 h 169783"/>
              <a:gd name="connsiteX2" fmla="*/ 547116 w 1254252"/>
              <a:gd name="connsiteY2" fmla="*/ 17383 h 169783"/>
              <a:gd name="connsiteX3" fmla="*/ 1254252 w 1254252"/>
              <a:gd name="connsiteY3" fmla="*/ 169783 h 169783"/>
              <a:gd name="connsiteX0" fmla="*/ 0 w 1264412"/>
              <a:gd name="connsiteY0" fmla="*/ 85301 h 169629"/>
              <a:gd name="connsiteX1" fmla="*/ 173228 w 1264412"/>
              <a:gd name="connsiteY1" fmla="*/ 11133 h 169629"/>
              <a:gd name="connsiteX2" fmla="*/ 557276 w 1264412"/>
              <a:gd name="connsiteY2" fmla="*/ 17229 h 169629"/>
              <a:gd name="connsiteX3" fmla="*/ 1264412 w 1264412"/>
              <a:gd name="connsiteY3" fmla="*/ 169629 h 169629"/>
              <a:gd name="connsiteX0" fmla="*/ 0 w 1264412"/>
              <a:gd name="connsiteY0" fmla="*/ 95354 h 179682"/>
              <a:gd name="connsiteX1" fmla="*/ 234188 w 1264412"/>
              <a:gd name="connsiteY1" fmla="*/ 5946 h 179682"/>
              <a:gd name="connsiteX2" fmla="*/ 557276 w 1264412"/>
              <a:gd name="connsiteY2" fmla="*/ 27282 h 179682"/>
              <a:gd name="connsiteX3" fmla="*/ 1264412 w 1264412"/>
              <a:gd name="connsiteY3" fmla="*/ 179682 h 179682"/>
            </a:gdLst>
            <a:ahLst/>
            <a:cxnLst>
              <a:cxn ang="0">
                <a:pos x="connsiteX0" y="connsiteY0"/>
              </a:cxn>
              <a:cxn ang="0">
                <a:pos x="connsiteX1" y="connsiteY1"/>
              </a:cxn>
              <a:cxn ang="0">
                <a:pos x="connsiteX2" y="connsiteY2"/>
              </a:cxn>
              <a:cxn ang="0">
                <a:pos x="connsiteX3" y="connsiteY3"/>
              </a:cxn>
            </a:cxnLst>
            <a:rect l="l" t="t" r="r" b="b"/>
            <a:pathLst>
              <a:path w="1264412" h="179682">
                <a:moveTo>
                  <a:pt x="0" y="95354"/>
                </a:moveTo>
                <a:cubicBezTo>
                  <a:pt x="31496" y="64366"/>
                  <a:pt x="141309" y="17291"/>
                  <a:pt x="234188" y="5946"/>
                </a:cubicBezTo>
                <a:cubicBezTo>
                  <a:pt x="327067" y="-5399"/>
                  <a:pt x="385572" y="-1674"/>
                  <a:pt x="557276" y="27282"/>
                </a:cubicBezTo>
                <a:cubicBezTo>
                  <a:pt x="728980" y="56238"/>
                  <a:pt x="1001776" y="116690"/>
                  <a:pt x="1264412" y="179682"/>
                </a:cubicBezTo>
              </a:path>
            </a:pathLst>
          </a:custGeom>
          <a:noFill/>
          <a:ln w="19050">
            <a:solidFill>
              <a:srgbClr val="FF0000"/>
            </a:solidFill>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コネクタ 44"/>
          <p:cNvCxnSpPr>
            <a:stCxn id="43" idx="0"/>
          </p:cNvCxnSpPr>
          <p:nvPr/>
        </p:nvCxnSpPr>
        <p:spPr>
          <a:xfrm flipV="1">
            <a:off x="7114920" y="4252967"/>
            <a:ext cx="800211" cy="760132"/>
          </a:xfrm>
          <a:prstGeom prst="line">
            <a:avLst/>
          </a:prstGeom>
          <a:ln w="19050">
            <a:solidFill>
              <a:srgbClr val="FF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7964442" y="5151781"/>
            <a:ext cx="1107996" cy="369332"/>
          </a:xfrm>
          <a:prstGeom prst="rect">
            <a:avLst/>
          </a:prstGeom>
          <a:noFill/>
        </p:spPr>
        <p:txBody>
          <a:bodyPr wrap="none" rtlCol="0">
            <a:spAutoFit/>
          </a:bodyPr>
          <a:lstStyle/>
          <a:p>
            <a:r>
              <a:rPr kumimoji="1" lang="ja-JP" altLang="en-US" dirty="0" smtClean="0">
                <a:solidFill>
                  <a:srgbClr val="FF0000"/>
                </a:solidFill>
              </a:rPr>
              <a:t>許容可能</a:t>
            </a:r>
            <a:endParaRPr kumimoji="1" lang="ja-JP" altLang="en-US" dirty="0">
              <a:solidFill>
                <a:srgbClr val="FF0000"/>
              </a:solidFill>
            </a:endParaRPr>
          </a:p>
        </p:txBody>
      </p:sp>
      <p:sp>
        <p:nvSpPr>
          <p:cNvPr id="54" name="正方形/長方形 53"/>
          <p:cNvSpPr/>
          <p:nvPr/>
        </p:nvSpPr>
        <p:spPr>
          <a:xfrm>
            <a:off x="162503" y="3878148"/>
            <a:ext cx="4572000" cy="1323439"/>
          </a:xfrm>
          <a:prstGeom prst="rect">
            <a:avLst/>
          </a:prstGeom>
        </p:spPr>
        <p:txBody>
          <a:bodyPr>
            <a:spAutoFit/>
          </a:bodyPr>
          <a:lstStyle/>
          <a:p>
            <a:pPr marL="342900" lvl="0" indent="-342900">
              <a:spcBef>
                <a:spcPts val="1200"/>
              </a:spcBef>
              <a:buFont typeface="Wingdings" panose="05000000000000000000" pitchFamily="2" charset="2"/>
              <a:buChar char="n"/>
            </a:pPr>
            <a:r>
              <a:rPr lang="ja-JP" altLang="en-US" sz="2000" b="1" dirty="0" smtClean="0">
                <a:solidFill>
                  <a:srgbClr val="FF0000"/>
                </a:solidFill>
              </a:rPr>
              <a:t>今</a:t>
            </a:r>
            <a:r>
              <a:rPr lang="ja-JP" altLang="en-US" sz="2000" b="1" dirty="0">
                <a:solidFill>
                  <a:srgbClr val="FF0000"/>
                </a:solidFill>
              </a:rPr>
              <a:t>までの経験が通用しない時代</a:t>
            </a:r>
            <a:r>
              <a:rPr lang="ja-JP" altLang="en-US" sz="2000" dirty="0">
                <a:solidFill>
                  <a:prstClr val="black"/>
                </a:solidFill>
              </a:rPr>
              <a:t>に突入したことを認識し、気候変動を自分事として捉えて</a:t>
            </a:r>
            <a:r>
              <a:rPr lang="ja-JP" altLang="en-US" sz="2000" dirty="0" smtClean="0">
                <a:solidFill>
                  <a:prstClr val="black"/>
                </a:solidFill>
              </a:rPr>
              <a:t>、</a:t>
            </a:r>
            <a:r>
              <a:rPr lang="ja-JP" altLang="en-US" sz="2000" b="1" dirty="0">
                <a:solidFill>
                  <a:prstClr val="black"/>
                </a:solidFill>
              </a:rPr>
              <a:t>「</a:t>
            </a:r>
            <a:r>
              <a:rPr lang="ja-JP" altLang="en-US" sz="2000" b="1" dirty="0" smtClean="0">
                <a:solidFill>
                  <a:prstClr val="black"/>
                </a:solidFill>
              </a:rPr>
              <a:t>適応」</a:t>
            </a:r>
            <a:r>
              <a:rPr lang="ja-JP" altLang="en-US" sz="2000" dirty="0" smtClean="0">
                <a:solidFill>
                  <a:prstClr val="black"/>
                </a:solidFill>
              </a:rPr>
              <a:t>して</a:t>
            </a:r>
            <a:r>
              <a:rPr lang="ja-JP" altLang="en-US" sz="2000" dirty="0">
                <a:solidFill>
                  <a:prstClr val="black"/>
                </a:solidFill>
              </a:rPr>
              <a:t>いくことが求められる。</a:t>
            </a:r>
          </a:p>
        </p:txBody>
      </p:sp>
      <p:sp>
        <p:nvSpPr>
          <p:cNvPr id="55" name="正方形/長方形 54"/>
          <p:cNvSpPr/>
          <p:nvPr/>
        </p:nvSpPr>
        <p:spPr>
          <a:xfrm rot="16200000">
            <a:off x="4430407" y="4562351"/>
            <a:ext cx="1853952" cy="338554"/>
          </a:xfrm>
          <a:prstGeom prst="rect">
            <a:avLst/>
          </a:prstGeom>
        </p:spPr>
        <p:txBody>
          <a:bodyPr wrap="square">
            <a:spAutoFit/>
          </a:bodyPr>
          <a:lstStyle/>
          <a:p>
            <a:r>
              <a:rPr lang="ja-JP" altLang="en-US" sz="1600" dirty="0" smtClean="0"/>
              <a:t>＝気候</a:t>
            </a:r>
            <a:r>
              <a:rPr lang="ja-JP" altLang="en-US" sz="1600" dirty="0"/>
              <a:t>変動の</a:t>
            </a:r>
            <a:r>
              <a:rPr lang="ja-JP" altLang="en-US" sz="1600" dirty="0" smtClean="0"/>
              <a:t>影響</a:t>
            </a:r>
            <a:endParaRPr lang="ja-JP" altLang="en-US" sz="1600" dirty="0"/>
          </a:p>
        </p:txBody>
      </p:sp>
      <p:sp>
        <p:nvSpPr>
          <p:cNvPr id="32" name="テキスト ボックス 31"/>
          <p:cNvSpPr txBox="1"/>
          <p:nvPr/>
        </p:nvSpPr>
        <p:spPr>
          <a:xfrm>
            <a:off x="162503" y="1672850"/>
            <a:ext cx="8790565" cy="1323439"/>
          </a:xfrm>
          <a:prstGeom prst="rect">
            <a:avLst/>
          </a:prstGeom>
          <a:noFill/>
        </p:spPr>
        <p:txBody>
          <a:bodyPr wrap="square" rtlCol="0">
            <a:spAutoFit/>
          </a:bodyPr>
          <a:lstStyle/>
          <a:p>
            <a:pPr marL="342900" indent="-342900">
              <a:spcBef>
                <a:spcPts val="1200"/>
              </a:spcBef>
              <a:buFont typeface="Wingdings" panose="05000000000000000000" pitchFamily="2" charset="2"/>
              <a:buChar char="n"/>
            </a:pPr>
            <a:r>
              <a:rPr kumimoji="1" lang="en-US" altLang="ja-JP" sz="2000" dirty="0" smtClean="0"/>
              <a:t>2015</a:t>
            </a:r>
            <a:r>
              <a:rPr kumimoji="1" lang="ja-JP" altLang="en-US" sz="2000" dirty="0" smtClean="0"/>
              <a:t>年に締結されたパリ協定により、</a:t>
            </a:r>
            <a:r>
              <a:rPr lang="ja-JP" altLang="en-US" sz="2000" dirty="0" smtClean="0"/>
              <a:t>気温上昇を「</a:t>
            </a:r>
            <a:r>
              <a:rPr lang="en-US" altLang="ja-JP" sz="2000" b="1" dirty="0" smtClean="0">
                <a:solidFill>
                  <a:srgbClr val="FF0000"/>
                </a:solidFill>
              </a:rPr>
              <a:t>2℃</a:t>
            </a:r>
            <a:r>
              <a:rPr lang="ja-JP" altLang="en-US" sz="2000" b="1" dirty="0" smtClean="0">
                <a:solidFill>
                  <a:srgbClr val="FF0000"/>
                </a:solidFill>
              </a:rPr>
              <a:t>より十分低く保ち、</a:t>
            </a:r>
            <a:r>
              <a:rPr lang="en-US" altLang="ja-JP" sz="2000" b="1" dirty="0" smtClean="0">
                <a:solidFill>
                  <a:srgbClr val="FF0000"/>
                </a:solidFill>
              </a:rPr>
              <a:t>1.5℃</a:t>
            </a:r>
            <a:r>
              <a:rPr lang="ja-JP" altLang="en-US" sz="2000" b="1" dirty="0" smtClean="0">
                <a:solidFill>
                  <a:srgbClr val="FF0000"/>
                </a:solidFill>
              </a:rPr>
              <a:t>に抑える努力</a:t>
            </a:r>
            <a:r>
              <a:rPr lang="ja-JP" altLang="en-US" sz="2000" dirty="0" smtClean="0"/>
              <a:t>」することに合意し、現時点での各国が掲げる温室効果ガス削減目標では、今世紀末に約３℃の上昇が予測。</a:t>
            </a:r>
            <a:r>
              <a:rPr lang="en-US" altLang="ja-JP" sz="2000" dirty="0" smtClean="0"/>
              <a:t/>
            </a:r>
            <a:br>
              <a:rPr lang="en-US" altLang="ja-JP" sz="2000" dirty="0" smtClean="0"/>
            </a:br>
            <a:r>
              <a:rPr lang="ja-JP" altLang="en-US" sz="2000" b="1" dirty="0" smtClean="0"/>
              <a:t>さらなる温室効果ガス削減「緩和」の努力</a:t>
            </a:r>
            <a:r>
              <a:rPr lang="ja-JP" altLang="en-US" sz="2000" dirty="0" smtClean="0"/>
              <a:t>が求められる。</a:t>
            </a:r>
            <a:endParaRPr kumimoji="1" lang="ja-JP" altLang="en-US" sz="2000" dirty="0"/>
          </a:p>
        </p:txBody>
      </p:sp>
      <p:sp>
        <p:nvSpPr>
          <p:cNvPr id="33" name="正方形/長方形 32"/>
          <p:cNvSpPr/>
          <p:nvPr/>
        </p:nvSpPr>
        <p:spPr>
          <a:xfrm>
            <a:off x="911766" y="2961366"/>
            <a:ext cx="7379999" cy="646331"/>
          </a:xfrm>
          <a:prstGeom prst="rect">
            <a:avLst/>
          </a:prstGeom>
        </p:spPr>
        <p:txBody>
          <a:bodyPr wrap="square">
            <a:spAutoFit/>
          </a:bodyPr>
          <a:lstStyle/>
          <a:p>
            <a:r>
              <a:rPr lang="ja-JP" altLang="en-US" dirty="0"/>
              <a:t>「1.5℃までなら平気で、2℃なら困る」のではなく、</a:t>
            </a:r>
          </a:p>
          <a:p>
            <a:r>
              <a:rPr lang="ja-JP" altLang="en-US" dirty="0"/>
              <a:t>今既に困っており、1.5℃ならもっと、2℃なら</a:t>
            </a:r>
            <a:r>
              <a:rPr lang="ja-JP" altLang="en-US" dirty="0" smtClean="0"/>
              <a:t>もっともっと</a:t>
            </a:r>
            <a:r>
              <a:rPr lang="ja-JP" altLang="en-US" dirty="0"/>
              <a:t>困る。</a:t>
            </a:r>
          </a:p>
        </p:txBody>
      </p:sp>
      <p:sp>
        <p:nvSpPr>
          <p:cNvPr id="34" name="右矢印 33"/>
          <p:cNvSpPr/>
          <p:nvPr/>
        </p:nvSpPr>
        <p:spPr>
          <a:xfrm>
            <a:off x="594835" y="3070357"/>
            <a:ext cx="323616" cy="3497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911766" y="5180951"/>
            <a:ext cx="3764420" cy="1200329"/>
          </a:xfrm>
          <a:prstGeom prst="rect">
            <a:avLst/>
          </a:prstGeom>
          <a:noFill/>
        </p:spPr>
        <p:txBody>
          <a:bodyPr wrap="square" rtlCol="0">
            <a:spAutoFit/>
          </a:bodyPr>
          <a:lstStyle/>
          <a:p>
            <a:r>
              <a:rPr lang="ja-JP" altLang="en-US" dirty="0" smtClean="0"/>
              <a:t>たとえ、</a:t>
            </a:r>
            <a:r>
              <a:rPr lang="en-US" altLang="ja-JP" dirty="0" smtClean="0"/>
              <a:t>1.5</a:t>
            </a:r>
            <a:r>
              <a:rPr lang="ja-JP" altLang="en-US" dirty="0" smtClean="0"/>
              <a:t>℃目標を達成したとしても、</a:t>
            </a:r>
            <a:r>
              <a:rPr kumimoji="1" lang="ja-JP" altLang="en-US" dirty="0" smtClean="0"/>
              <a:t>気候変動の影響は避けられない。</a:t>
            </a:r>
            <a:r>
              <a:rPr lang="ja-JP" altLang="en-US" dirty="0" smtClean="0"/>
              <a:t>少しでも影響を軽減したり、活用することが必要。</a:t>
            </a:r>
            <a:endParaRPr kumimoji="1" lang="ja-JP" altLang="en-US" dirty="0"/>
          </a:p>
        </p:txBody>
      </p:sp>
      <p:sp>
        <p:nvSpPr>
          <p:cNvPr id="39" name="右矢印 38"/>
          <p:cNvSpPr/>
          <p:nvPr/>
        </p:nvSpPr>
        <p:spPr>
          <a:xfrm>
            <a:off x="594835" y="5203015"/>
            <a:ext cx="323616" cy="3497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27</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49624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par>
                                <p:cTn id="21" presetID="10" presetClass="exit" presetSubtype="0" fill="hold" nodeType="withEffect">
                                  <p:stCondLst>
                                    <p:cond delay="0"/>
                                  </p:stCondLst>
                                  <p:childTnLst>
                                    <p:animEffect transition="out" filter="fade">
                                      <p:cBhvr>
                                        <p:cTn id="22" dur="500"/>
                                        <p:tgtEl>
                                          <p:spTgt spid="35"/>
                                        </p:tgtEl>
                                      </p:cBhvr>
                                    </p:animEffect>
                                    <p:set>
                                      <p:cBhvr>
                                        <p:cTn id="23" dur="1" fill="hold">
                                          <p:stCondLst>
                                            <p:cond delay="499"/>
                                          </p:stCondLst>
                                        </p:cTn>
                                        <p:tgtEl>
                                          <p:spTgt spid="35"/>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38"/>
                                        </p:tgtEl>
                                      </p:cBhvr>
                                    </p:animEffect>
                                    <p:set>
                                      <p:cBhvr>
                                        <p:cTn id="26" dur="1" fill="hold">
                                          <p:stCondLst>
                                            <p:cond delay="499"/>
                                          </p:stCondLst>
                                        </p:cTn>
                                        <p:tgtEl>
                                          <p:spTgt spid="38"/>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40"/>
                                        </p:tgtEl>
                                      </p:cBhvr>
                                    </p:animEffect>
                                    <p:set>
                                      <p:cBhvr>
                                        <p:cTn id="29" dur="1" fill="hold">
                                          <p:stCondLst>
                                            <p:cond delay="499"/>
                                          </p:stCondLst>
                                        </p:cTn>
                                        <p:tgtEl>
                                          <p:spTgt spid="4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500"/>
                                        <p:tgtEl>
                                          <p:spTgt spid="4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500"/>
                                        <p:tgtEl>
                                          <p:spTgt spid="4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29" grpId="0" animBg="1"/>
      <p:bldP spid="40" grpId="0" animBg="1"/>
      <p:bldP spid="40" grpId="1" animBg="1"/>
      <p:bldP spid="49" grpId="0"/>
      <p:bldP spid="43" grpId="0" animBg="1"/>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1115616" y="-27384"/>
            <a:ext cx="7707108" cy="692696"/>
          </a:xfrm>
        </p:spPr>
        <p:txBody>
          <a:bodyPr>
            <a:normAutofit/>
          </a:bodyPr>
          <a:lstStyle/>
          <a:p>
            <a:r>
              <a:rPr kumimoji="1" lang="ja-JP" altLang="en-US" dirty="0" smtClean="0"/>
              <a:t>補足資料（ヒントとして使ってください）</a:t>
            </a:r>
            <a:endParaRPr kumimoji="1" lang="ja-JP" altLang="en-US" dirty="0"/>
          </a:p>
        </p:txBody>
      </p:sp>
      <p:sp>
        <p:nvSpPr>
          <p:cNvPr id="6" name="テキスト ボックス 5"/>
          <p:cNvSpPr txBox="1"/>
          <p:nvPr/>
        </p:nvSpPr>
        <p:spPr>
          <a:xfrm>
            <a:off x="333632" y="2972829"/>
            <a:ext cx="8226426" cy="923330"/>
          </a:xfrm>
          <a:prstGeom prst="rect">
            <a:avLst/>
          </a:prstGeom>
          <a:noFill/>
        </p:spPr>
        <p:txBody>
          <a:bodyPr wrap="square" rtlCol="0" anchor="ctr">
            <a:spAutoFit/>
          </a:bodyPr>
          <a:lstStyle/>
          <a:p>
            <a:pPr algn="ctr"/>
            <a:r>
              <a:rPr kumimoji="1" lang="ja-JP" altLang="en-US" sz="5400" dirty="0" smtClean="0"/>
              <a:t>気候変動影響の例</a:t>
            </a:r>
            <a:endParaRPr kumimoji="1" lang="ja-JP" altLang="en-US" sz="5400" dirty="0"/>
          </a:p>
        </p:txBody>
      </p:sp>
      <p:sp>
        <p:nvSpPr>
          <p:cNvPr id="7"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28</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311057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E12132C-C71E-4FE0-A767-5C1003A0C6BA}" type="slidenum">
              <a:rPr lang="ja-JP" altLang="en-US" smtClean="0"/>
              <a:pPr/>
              <a:t>2</a:t>
            </a:fld>
            <a:endParaRPr lang="ja-JP" altLang="en-US" dirty="0"/>
          </a:p>
        </p:txBody>
      </p:sp>
      <p:sp>
        <p:nvSpPr>
          <p:cNvPr id="3" name="タイトル 2"/>
          <p:cNvSpPr>
            <a:spLocks noGrp="1"/>
          </p:cNvSpPr>
          <p:nvPr>
            <p:ph type="ctrTitle"/>
          </p:nvPr>
        </p:nvSpPr>
        <p:spPr>
          <a:xfrm>
            <a:off x="1115616" y="-27384"/>
            <a:ext cx="7764724" cy="692696"/>
          </a:xfrm>
        </p:spPr>
        <p:txBody>
          <a:bodyPr>
            <a:normAutofit fontScale="90000"/>
          </a:bodyPr>
          <a:lstStyle/>
          <a:p>
            <a:r>
              <a:rPr kumimoji="1" lang="ja-JP" altLang="en-US" dirty="0" smtClean="0"/>
              <a:t>みそ汁のネタ 　</a:t>
            </a:r>
            <a:r>
              <a:rPr kumimoji="1" lang="en-US" altLang="ja-JP" dirty="0" smtClean="0"/>
              <a:t>…</a:t>
            </a:r>
            <a:r>
              <a:rPr kumimoji="1" lang="ja-JP" altLang="en-US" dirty="0" smtClean="0"/>
              <a:t>ここにも気候変動の影響が</a:t>
            </a:r>
            <a:endParaRPr kumimoji="1" lang="ja-JP" altLang="en-US" dirty="0"/>
          </a:p>
        </p:txBody>
      </p:sp>
      <p:sp>
        <p:nvSpPr>
          <p:cNvPr id="5" name="角丸四角形 4"/>
          <p:cNvSpPr/>
          <p:nvPr/>
        </p:nvSpPr>
        <p:spPr>
          <a:xfrm>
            <a:off x="166085" y="772603"/>
            <a:ext cx="8714255" cy="2501659"/>
          </a:xfrm>
          <a:prstGeom prst="roundRect">
            <a:avLst>
              <a:gd name="adj" fmla="val 8964"/>
            </a:avLst>
          </a:prstGeom>
          <a:solidFill>
            <a:srgbClr val="EBF7FF"/>
          </a:solidFill>
          <a:ln/>
        </p:spPr>
        <p:style>
          <a:lnRef idx="2">
            <a:schemeClr val="accent1"/>
          </a:lnRef>
          <a:fillRef idx="1">
            <a:schemeClr val="lt1"/>
          </a:fillRef>
          <a:effectRef idx="0">
            <a:schemeClr val="accent1"/>
          </a:effectRef>
          <a:fontRef idx="minor">
            <a:schemeClr val="dk1"/>
          </a:fontRef>
        </p:style>
        <p:txBody>
          <a:bodyPr rtlCol="0" anchor="ctr"/>
          <a:lstStyle/>
          <a:p>
            <a:pPr lvl="0" algn="ctr"/>
            <a:endParaRPr lang="ja-JP" altLang="en-US" sz="2400" dirty="0">
              <a:solidFill>
                <a:prstClr val="black"/>
              </a:solidFill>
            </a:endParaRPr>
          </a:p>
        </p:txBody>
      </p:sp>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3459" y="1169539"/>
            <a:ext cx="1911275" cy="1737522"/>
          </a:xfrm>
          <a:prstGeom prst="rect">
            <a:avLst/>
          </a:prstGeom>
        </p:spPr>
      </p:pic>
      <p:pic>
        <p:nvPicPr>
          <p:cNvPr id="8" name="図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4813" y="1234751"/>
            <a:ext cx="1823602" cy="1699667"/>
          </a:xfrm>
          <a:prstGeom prst="rect">
            <a:avLst/>
          </a:prstGeom>
        </p:spPr>
      </p:pic>
      <p:sp>
        <p:nvSpPr>
          <p:cNvPr id="11" name="テキスト ボックス 10"/>
          <p:cNvSpPr txBox="1"/>
          <p:nvPr/>
        </p:nvSpPr>
        <p:spPr>
          <a:xfrm>
            <a:off x="5047709" y="1072789"/>
            <a:ext cx="877163" cy="369332"/>
          </a:xfrm>
          <a:prstGeom prst="rect">
            <a:avLst/>
          </a:prstGeom>
          <a:noFill/>
        </p:spPr>
        <p:txBody>
          <a:bodyPr wrap="none" rtlCol="0">
            <a:spAutoFit/>
          </a:bodyPr>
          <a:lstStyle/>
          <a:p>
            <a:r>
              <a:rPr kumimoji="1" lang="ja-JP" altLang="en-US" dirty="0"/>
              <a:t>アイゴ</a:t>
            </a:r>
          </a:p>
        </p:txBody>
      </p:sp>
      <p:sp>
        <p:nvSpPr>
          <p:cNvPr id="13" name="テキスト ボックス 12"/>
          <p:cNvSpPr txBox="1"/>
          <p:nvPr/>
        </p:nvSpPr>
        <p:spPr>
          <a:xfrm>
            <a:off x="846872" y="2904930"/>
            <a:ext cx="1338828" cy="369332"/>
          </a:xfrm>
          <a:prstGeom prst="rect">
            <a:avLst/>
          </a:prstGeom>
          <a:noFill/>
        </p:spPr>
        <p:txBody>
          <a:bodyPr wrap="none" rtlCol="0">
            <a:spAutoFit/>
          </a:bodyPr>
          <a:lstStyle/>
          <a:p>
            <a:r>
              <a:rPr kumimoji="1" lang="ja-JP" altLang="en-US" dirty="0"/>
              <a:t>豊かな藻場</a:t>
            </a:r>
          </a:p>
        </p:txBody>
      </p:sp>
      <p:sp>
        <p:nvSpPr>
          <p:cNvPr id="14" name="テキスト ボックス 13"/>
          <p:cNvSpPr txBox="1"/>
          <p:nvPr/>
        </p:nvSpPr>
        <p:spPr>
          <a:xfrm>
            <a:off x="6366977" y="2889541"/>
            <a:ext cx="2108269" cy="400110"/>
          </a:xfrm>
          <a:prstGeom prst="rect">
            <a:avLst/>
          </a:prstGeom>
          <a:noFill/>
        </p:spPr>
        <p:txBody>
          <a:bodyPr wrap="none" rtlCol="0">
            <a:spAutoFit/>
          </a:bodyPr>
          <a:lstStyle/>
          <a:p>
            <a:r>
              <a:rPr kumimoji="1" lang="ja-JP" altLang="en-US" dirty="0"/>
              <a:t>「</a:t>
            </a:r>
            <a:r>
              <a:rPr kumimoji="1" lang="ja-JP" altLang="en-US" sz="2000" b="1" dirty="0">
                <a:solidFill>
                  <a:srgbClr val="FF0000"/>
                </a:solidFill>
              </a:rPr>
              <a:t>磯焼け</a:t>
            </a:r>
            <a:r>
              <a:rPr kumimoji="1" lang="ja-JP" altLang="en-US" dirty="0"/>
              <a:t>」の状態</a:t>
            </a:r>
          </a:p>
        </p:txBody>
      </p:sp>
      <p:sp>
        <p:nvSpPr>
          <p:cNvPr id="18" name="テキスト ボックス 17"/>
          <p:cNvSpPr txBox="1"/>
          <p:nvPr/>
        </p:nvSpPr>
        <p:spPr>
          <a:xfrm>
            <a:off x="242934" y="865419"/>
            <a:ext cx="3012363" cy="369332"/>
          </a:xfrm>
          <a:prstGeom prst="rect">
            <a:avLst/>
          </a:prstGeom>
          <a:noFill/>
        </p:spPr>
        <p:txBody>
          <a:bodyPr wrap="none" rtlCol="0">
            <a:spAutoFit/>
          </a:bodyPr>
          <a:lstStyle/>
          <a:p>
            <a:pPr marL="285750" indent="-285750">
              <a:buFont typeface="Wingdings" panose="05000000000000000000" pitchFamily="2" charset="2"/>
              <a:buChar char="n"/>
            </a:pPr>
            <a:r>
              <a:rPr kumimoji="1" lang="ja-JP" altLang="en-US" dirty="0" smtClean="0"/>
              <a:t>わかめ・のり（海藻類）</a:t>
            </a:r>
            <a:endParaRPr kumimoji="1" lang="ja-JP" altLang="en-US" dirty="0"/>
          </a:p>
        </p:txBody>
      </p:sp>
      <p:grpSp>
        <p:nvGrpSpPr>
          <p:cNvPr id="21" name="グループ化 20"/>
          <p:cNvGrpSpPr/>
          <p:nvPr/>
        </p:nvGrpSpPr>
        <p:grpSpPr>
          <a:xfrm>
            <a:off x="3221958" y="1619493"/>
            <a:ext cx="2750373" cy="1536804"/>
            <a:chOff x="3310393" y="1173124"/>
            <a:chExt cx="2750373" cy="1536804"/>
          </a:xfrm>
        </p:grpSpPr>
        <p:sp>
          <p:nvSpPr>
            <p:cNvPr id="19" name="右矢印 18"/>
            <p:cNvSpPr/>
            <p:nvPr/>
          </p:nvSpPr>
          <p:spPr>
            <a:xfrm>
              <a:off x="3367733" y="1173124"/>
              <a:ext cx="2693033" cy="1536804"/>
            </a:xfrm>
            <a:prstGeom prst="rightArrow">
              <a:avLst>
                <a:gd name="adj1" fmla="val 76739"/>
                <a:gd name="adj2" fmla="val 50000"/>
              </a:avLst>
            </a:prstGeom>
            <a:solidFill>
              <a:schemeClr val="accent4">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0" name="テキスト ボックス 8"/>
            <p:cNvSpPr txBox="1"/>
            <p:nvPr/>
          </p:nvSpPr>
          <p:spPr>
            <a:xfrm>
              <a:off x="3310393" y="1406695"/>
              <a:ext cx="2405620" cy="120032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t>海藻への</a:t>
              </a:r>
              <a:r>
                <a:rPr kumimoji="1" lang="ja-JP" altLang="en-US" dirty="0" smtClean="0"/>
                <a:t>食害</a:t>
              </a:r>
              <a:endParaRPr lang="en-US" altLang="ja-JP" dirty="0" smtClean="0"/>
            </a:p>
            <a:p>
              <a:pPr algn="ctr"/>
              <a:r>
                <a:rPr kumimoji="1" lang="ja-JP" altLang="en-US" dirty="0" smtClean="0"/>
                <a:t>＋</a:t>
              </a:r>
              <a:endParaRPr kumimoji="1" lang="en-US" altLang="ja-JP" dirty="0" smtClean="0"/>
            </a:p>
            <a:p>
              <a:pPr algn="ctr"/>
              <a:r>
                <a:rPr kumimoji="1" lang="ja-JP" altLang="en-US" dirty="0" smtClean="0"/>
                <a:t>海水温の上昇による</a:t>
              </a:r>
              <a:endParaRPr kumimoji="1" lang="en-US" altLang="ja-JP" dirty="0" smtClean="0"/>
            </a:p>
            <a:p>
              <a:pPr algn="ctr"/>
              <a:r>
                <a:rPr kumimoji="1" lang="ja-JP" altLang="en-US" dirty="0" smtClean="0"/>
                <a:t>生育不良</a:t>
              </a:r>
              <a:endParaRPr kumimoji="1" lang="ja-JP" altLang="en-US" dirty="0"/>
            </a:p>
          </p:txBody>
        </p:sp>
      </p:grpSp>
      <p:pic>
        <p:nvPicPr>
          <p:cNvPr id="22"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53409" y="1130329"/>
            <a:ext cx="1342718" cy="679857"/>
          </a:xfrm>
          <a:prstGeom prst="rect">
            <a:avLst/>
          </a:prstGeom>
          <a:noFill/>
          <a:ln w="9525">
            <a:noFill/>
            <a:miter lim="800000"/>
            <a:headEnd/>
            <a:tailEnd/>
          </a:ln>
        </p:spPr>
      </p:pic>
      <p:sp>
        <p:nvSpPr>
          <p:cNvPr id="23" name="角丸四角形 22"/>
          <p:cNvSpPr/>
          <p:nvPr/>
        </p:nvSpPr>
        <p:spPr>
          <a:xfrm>
            <a:off x="166085" y="3451587"/>
            <a:ext cx="4225915" cy="3175468"/>
          </a:xfrm>
          <a:prstGeom prst="roundRect">
            <a:avLst>
              <a:gd name="adj" fmla="val 8964"/>
            </a:avLst>
          </a:prstGeom>
          <a:solidFill>
            <a:srgbClr val="EBF7FF"/>
          </a:solidFill>
          <a:ln/>
        </p:spPr>
        <p:style>
          <a:lnRef idx="2">
            <a:schemeClr val="accent1"/>
          </a:lnRef>
          <a:fillRef idx="1">
            <a:schemeClr val="lt1"/>
          </a:fillRef>
          <a:effectRef idx="0">
            <a:schemeClr val="accent1"/>
          </a:effectRef>
          <a:fontRef idx="minor">
            <a:schemeClr val="dk1"/>
          </a:fontRef>
        </p:style>
        <p:txBody>
          <a:bodyPr rtlCol="0" anchor="ctr"/>
          <a:lstStyle/>
          <a:p>
            <a:pPr lvl="0" algn="ctr"/>
            <a:endParaRPr lang="ja-JP" altLang="en-US" sz="2400" dirty="0">
              <a:solidFill>
                <a:prstClr val="black"/>
              </a:solidFill>
            </a:endParaRPr>
          </a:p>
        </p:txBody>
      </p:sp>
      <p:sp>
        <p:nvSpPr>
          <p:cNvPr id="24" name="テキスト ボックス 23"/>
          <p:cNvSpPr txBox="1"/>
          <p:nvPr/>
        </p:nvSpPr>
        <p:spPr>
          <a:xfrm>
            <a:off x="242934" y="3544403"/>
            <a:ext cx="3012363" cy="369332"/>
          </a:xfrm>
          <a:prstGeom prst="rect">
            <a:avLst/>
          </a:prstGeom>
          <a:noFill/>
        </p:spPr>
        <p:txBody>
          <a:bodyPr wrap="none" rtlCol="0">
            <a:spAutoFit/>
          </a:bodyPr>
          <a:lstStyle/>
          <a:p>
            <a:pPr marL="285750" indent="-285750">
              <a:buFont typeface="Wingdings" panose="05000000000000000000" pitchFamily="2" charset="2"/>
              <a:buChar char="n"/>
            </a:pPr>
            <a:r>
              <a:rPr kumimoji="1" lang="ja-JP" altLang="en-US" dirty="0" smtClean="0"/>
              <a:t>アサリ・シジミ（貝類）</a:t>
            </a:r>
            <a:endParaRPr kumimoji="1" lang="ja-JP" altLang="en-US" dirty="0"/>
          </a:p>
        </p:txBody>
      </p:sp>
      <p:sp>
        <p:nvSpPr>
          <p:cNvPr id="26" name="テキスト ボックス 25"/>
          <p:cNvSpPr txBox="1"/>
          <p:nvPr/>
        </p:nvSpPr>
        <p:spPr>
          <a:xfrm>
            <a:off x="4725698" y="3544403"/>
            <a:ext cx="3012363" cy="369332"/>
          </a:xfrm>
          <a:prstGeom prst="rect">
            <a:avLst/>
          </a:prstGeom>
          <a:noFill/>
        </p:spPr>
        <p:txBody>
          <a:bodyPr wrap="none" rtlCol="0">
            <a:spAutoFit/>
          </a:bodyPr>
          <a:lstStyle/>
          <a:p>
            <a:pPr marL="285750" indent="-285750">
              <a:buFont typeface="Wingdings" panose="05000000000000000000" pitchFamily="2" charset="2"/>
              <a:buChar char="n"/>
            </a:pPr>
            <a:r>
              <a:rPr kumimoji="1" lang="ja-JP" altLang="en-US" dirty="0" smtClean="0"/>
              <a:t>アサリ・シジミ（貝類）</a:t>
            </a:r>
            <a:endParaRPr kumimoji="1" lang="ja-JP" altLang="en-US" dirty="0"/>
          </a:p>
        </p:txBody>
      </p:sp>
      <p:sp>
        <p:nvSpPr>
          <p:cNvPr id="27" name="角丸四角形 26"/>
          <p:cNvSpPr/>
          <p:nvPr/>
        </p:nvSpPr>
        <p:spPr>
          <a:xfrm>
            <a:off x="4654425" y="3451587"/>
            <a:ext cx="4225915" cy="3175468"/>
          </a:xfrm>
          <a:prstGeom prst="roundRect">
            <a:avLst>
              <a:gd name="adj" fmla="val 8964"/>
            </a:avLst>
          </a:prstGeom>
          <a:solidFill>
            <a:srgbClr val="EBF7FF"/>
          </a:solidFill>
          <a:ln/>
        </p:spPr>
        <p:style>
          <a:lnRef idx="2">
            <a:schemeClr val="accent1"/>
          </a:lnRef>
          <a:fillRef idx="1">
            <a:schemeClr val="lt1"/>
          </a:fillRef>
          <a:effectRef idx="0">
            <a:schemeClr val="accent1"/>
          </a:effectRef>
          <a:fontRef idx="minor">
            <a:schemeClr val="dk1"/>
          </a:fontRef>
        </p:style>
        <p:txBody>
          <a:bodyPr rtlCol="0" anchor="ctr"/>
          <a:lstStyle/>
          <a:p>
            <a:pPr lvl="0" algn="ctr"/>
            <a:endParaRPr lang="ja-JP" altLang="en-US" sz="2400" dirty="0">
              <a:solidFill>
                <a:prstClr val="black"/>
              </a:solidFill>
            </a:endParaRPr>
          </a:p>
        </p:txBody>
      </p:sp>
      <p:sp>
        <p:nvSpPr>
          <p:cNvPr id="28" name="テキスト ボックス 27"/>
          <p:cNvSpPr txBox="1"/>
          <p:nvPr/>
        </p:nvSpPr>
        <p:spPr>
          <a:xfrm>
            <a:off x="4796971" y="3544403"/>
            <a:ext cx="3935693" cy="369332"/>
          </a:xfrm>
          <a:prstGeom prst="rect">
            <a:avLst/>
          </a:prstGeom>
          <a:noFill/>
        </p:spPr>
        <p:txBody>
          <a:bodyPr wrap="none" rtlCol="0">
            <a:spAutoFit/>
          </a:bodyPr>
          <a:lstStyle/>
          <a:p>
            <a:pPr marL="285750" indent="-285750">
              <a:buFont typeface="Wingdings" panose="05000000000000000000" pitchFamily="2" charset="2"/>
              <a:buChar char="n"/>
            </a:pPr>
            <a:r>
              <a:rPr kumimoji="1" lang="ja-JP" altLang="en-US" dirty="0" smtClean="0"/>
              <a:t>味噌・豆腐・油揚げ（大豆製品）</a:t>
            </a:r>
            <a:endParaRPr kumimoji="1" lang="ja-JP" altLang="en-US" dirty="0"/>
          </a:p>
        </p:txBody>
      </p:sp>
      <p:pic>
        <p:nvPicPr>
          <p:cNvPr id="29" name="図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9050" y="4472839"/>
            <a:ext cx="1108033" cy="1132964"/>
          </a:xfrm>
          <a:prstGeom prst="rect">
            <a:avLst/>
          </a:prstGeom>
        </p:spPr>
      </p:pic>
      <p:pic>
        <p:nvPicPr>
          <p:cNvPr id="30" name="図 29"/>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0099" y="3945717"/>
            <a:ext cx="372914" cy="849355"/>
          </a:xfrm>
          <a:prstGeom prst="rect">
            <a:avLst/>
          </a:prstGeom>
        </p:spPr>
      </p:pic>
      <p:pic>
        <p:nvPicPr>
          <p:cNvPr id="31" name="図 30"/>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830" y="4944441"/>
            <a:ext cx="1309451" cy="778748"/>
          </a:xfrm>
          <a:prstGeom prst="rect">
            <a:avLst/>
          </a:prstGeom>
        </p:spPr>
      </p:pic>
      <p:sp>
        <p:nvSpPr>
          <p:cNvPr id="33" name="テキスト ボックス 32"/>
          <p:cNvSpPr txBox="1"/>
          <p:nvPr/>
        </p:nvSpPr>
        <p:spPr>
          <a:xfrm>
            <a:off x="550763" y="5900514"/>
            <a:ext cx="3416320" cy="646331"/>
          </a:xfrm>
          <a:prstGeom prst="rect">
            <a:avLst/>
          </a:prstGeom>
          <a:noFill/>
        </p:spPr>
        <p:txBody>
          <a:bodyPr wrap="none" rtlCol="0">
            <a:spAutoFit/>
          </a:bodyPr>
          <a:lstStyle/>
          <a:p>
            <a:r>
              <a:rPr kumimoji="1" lang="ja-JP" altLang="en-US" dirty="0" smtClean="0"/>
              <a:t>海水温の上昇によるへい死や、</a:t>
            </a:r>
            <a:endParaRPr kumimoji="1" lang="en-US" altLang="ja-JP" dirty="0" smtClean="0"/>
          </a:p>
          <a:p>
            <a:r>
              <a:rPr kumimoji="1" lang="ja-JP" altLang="en-US" dirty="0" smtClean="0"/>
              <a:t>海の酸性化による殻の成長阻害</a:t>
            </a:r>
            <a:endParaRPr kumimoji="1" lang="ja-JP" altLang="en-US" dirty="0"/>
          </a:p>
        </p:txBody>
      </p:sp>
      <p:sp>
        <p:nvSpPr>
          <p:cNvPr id="34" name="右矢印 33"/>
          <p:cNvSpPr/>
          <p:nvPr/>
        </p:nvSpPr>
        <p:spPr>
          <a:xfrm flipV="1">
            <a:off x="1907026" y="4636564"/>
            <a:ext cx="832731" cy="475206"/>
          </a:xfrm>
          <a:prstGeom prst="rightArrow">
            <a:avLst>
              <a:gd name="adj1" fmla="val 76739"/>
              <a:gd name="adj2" fmla="val 50000"/>
            </a:avLst>
          </a:prstGeom>
          <a:solidFill>
            <a:schemeClr val="accent4">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5" name="乗算記号 34"/>
          <p:cNvSpPr/>
          <p:nvPr/>
        </p:nvSpPr>
        <p:spPr>
          <a:xfrm>
            <a:off x="2696992" y="4236758"/>
            <a:ext cx="1432147" cy="1432147"/>
          </a:xfrm>
          <a:prstGeom prst="mathMultiply">
            <a:avLst>
              <a:gd name="adj1" fmla="val 493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図 35"/>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80970" y="4003187"/>
            <a:ext cx="372914" cy="849355"/>
          </a:xfrm>
          <a:prstGeom prst="rect">
            <a:avLst/>
          </a:prstGeom>
        </p:spPr>
      </p:pic>
      <p:pic>
        <p:nvPicPr>
          <p:cNvPr id="37" name="図 36"/>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10308" y="5023582"/>
            <a:ext cx="862023" cy="792129"/>
          </a:xfrm>
          <a:prstGeom prst="rect">
            <a:avLst/>
          </a:prstGeom>
        </p:spPr>
      </p:pic>
      <p:sp>
        <p:nvSpPr>
          <p:cNvPr id="38" name="テキスト ボックス 37"/>
          <p:cNvSpPr txBox="1"/>
          <p:nvPr/>
        </p:nvSpPr>
        <p:spPr>
          <a:xfrm>
            <a:off x="4692432" y="5900514"/>
            <a:ext cx="4339650" cy="646331"/>
          </a:xfrm>
          <a:prstGeom prst="rect">
            <a:avLst/>
          </a:prstGeom>
          <a:noFill/>
        </p:spPr>
        <p:txBody>
          <a:bodyPr wrap="none" rtlCol="0">
            <a:spAutoFit/>
          </a:bodyPr>
          <a:lstStyle/>
          <a:p>
            <a:r>
              <a:rPr kumimoji="1" lang="ja-JP" altLang="en-US" dirty="0" smtClean="0"/>
              <a:t>高温や乾燥により、大豆の収量減少。</a:t>
            </a:r>
            <a:endParaRPr kumimoji="1" lang="en-US" altLang="ja-JP" dirty="0" smtClean="0"/>
          </a:p>
          <a:p>
            <a:r>
              <a:rPr lang="ja-JP" altLang="en-US" dirty="0" smtClean="0"/>
              <a:t>国際価格の高騰による輸入大豆の減少。</a:t>
            </a:r>
            <a:endParaRPr kumimoji="1" lang="ja-JP" altLang="en-US" dirty="0"/>
          </a:p>
        </p:txBody>
      </p:sp>
      <p:sp>
        <p:nvSpPr>
          <p:cNvPr id="39" name="右矢印 38"/>
          <p:cNvSpPr/>
          <p:nvPr/>
        </p:nvSpPr>
        <p:spPr>
          <a:xfrm flipV="1">
            <a:off x="6087093" y="4636564"/>
            <a:ext cx="832731" cy="475206"/>
          </a:xfrm>
          <a:prstGeom prst="rightArrow">
            <a:avLst>
              <a:gd name="adj1" fmla="val 76739"/>
              <a:gd name="adj2" fmla="val 50000"/>
            </a:avLst>
          </a:prstGeom>
          <a:solidFill>
            <a:schemeClr val="accent4">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pic>
        <p:nvPicPr>
          <p:cNvPr id="41" name="図 40"/>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48757" y="4142523"/>
            <a:ext cx="1264039" cy="1463280"/>
          </a:xfrm>
          <a:prstGeom prst="rect">
            <a:avLst/>
          </a:prstGeom>
        </p:spPr>
      </p:pic>
      <p:sp>
        <p:nvSpPr>
          <p:cNvPr id="42" name="乗算記号 41"/>
          <p:cNvSpPr/>
          <p:nvPr/>
        </p:nvSpPr>
        <p:spPr>
          <a:xfrm>
            <a:off x="7021987" y="4236758"/>
            <a:ext cx="1432147" cy="1432147"/>
          </a:xfrm>
          <a:prstGeom prst="mathMultiply">
            <a:avLst>
              <a:gd name="adj1" fmla="val 493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2</a:t>
            </a:fld>
            <a:endParaRPr lang="ja-JP" altLang="en-US" sz="1200" dirty="0">
              <a:latin typeface="ＭＳ ゴシック" panose="020B0609070205080204" pitchFamily="49" charset="-128"/>
              <a:ea typeface="ＭＳ ゴシック" panose="020B0609070205080204" pitchFamily="49" charset="-128"/>
            </a:endParaRPr>
          </a:p>
        </p:txBody>
      </p:sp>
      <p:sp>
        <p:nvSpPr>
          <p:cNvPr id="43" name="テキスト ボックス 25"/>
          <p:cNvSpPr txBox="1">
            <a:spLocks noChangeArrowheads="1"/>
          </p:cNvSpPr>
          <p:nvPr/>
        </p:nvSpPr>
        <p:spPr bwMode="auto">
          <a:xfrm>
            <a:off x="420418" y="6627571"/>
            <a:ext cx="78512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19088" indent="-319088"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000" dirty="0">
                <a:latin typeface="+mn-ea"/>
                <a:ea typeface="+mn-ea"/>
              </a:rPr>
              <a:t>出典：</a:t>
            </a:r>
            <a:r>
              <a:rPr lang="en-US" altLang="ja-JP" sz="1000" dirty="0">
                <a:latin typeface="+mn-ea"/>
                <a:ea typeface="+mn-ea"/>
              </a:rPr>
              <a:t>IPCC AR5 WG2 </a:t>
            </a:r>
            <a:r>
              <a:rPr lang="ja-JP" altLang="en-US" sz="1000" dirty="0">
                <a:latin typeface="+mn-ea"/>
                <a:ea typeface="+mn-ea"/>
              </a:rPr>
              <a:t>政策決定者向け要約 </a:t>
            </a:r>
            <a:r>
              <a:rPr lang="en-US" altLang="ja-JP" sz="1000" dirty="0">
                <a:latin typeface="+mn-ea"/>
                <a:ea typeface="+mn-ea"/>
              </a:rPr>
              <a:t>Table1</a:t>
            </a:r>
            <a:r>
              <a:rPr lang="ja-JP" altLang="en-US" sz="1000" dirty="0">
                <a:latin typeface="+mn-ea"/>
                <a:ea typeface="+mn-ea"/>
              </a:rPr>
              <a:t>より抜粋、</a:t>
            </a:r>
            <a:r>
              <a:rPr lang="ja-JP" altLang="en-US" sz="1000" dirty="0">
                <a:solidFill>
                  <a:prstClr val="black"/>
                </a:solidFill>
                <a:latin typeface="+mn-ea"/>
                <a:ea typeface="+mn-ea"/>
              </a:rPr>
              <a:t> </a:t>
            </a:r>
            <a:r>
              <a:rPr lang="ja-JP" altLang="en-US" sz="1000" dirty="0" smtClean="0"/>
              <a:t>気候</a:t>
            </a:r>
            <a:r>
              <a:rPr lang="ja-JP" altLang="en-US" sz="1000" dirty="0"/>
              <a:t>変動適応情報</a:t>
            </a:r>
            <a:r>
              <a:rPr lang="ja-JP" altLang="en-US" sz="1000" dirty="0" smtClean="0"/>
              <a:t>プラットフォーム</a:t>
            </a:r>
            <a:endParaRPr lang="ja-JP" altLang="en-US" sz="1000" dirty="0"/>
          </a:p>
        </p:txBody>
      </p:sp>
    </p:spTree>
    <p:extLst>
      <p:ext uri="{BB962C8B-B14F-4D97-AF65-F5344CB8AC3E}">
        <p14:creationId xmlns:p14="http://schemas.microsoft.com/office/powerpoint/2010/main" val="41653357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①</a:t>
            </a:r>
            <a:r>
              <a:rPr lang="ja-JP" altLang="en-US" dirty="0">
                <a:solidFill>
                  <a:srgbClr val="FF0000"/>
                </a:solidFill>
              </a:rPr>
              <a:t>農業</a:t>
            </a:r>
            <a:r>
              <a:rPr lang="ja-JP" altLang="en-US" dirty="0"/>
              <a:t>、森林・林業、水産業</a:t>
            </a:r>
          </a:p>
        </p:txBody>
      </p:sp>
      <p:sp>
        <p:nvSpPr>
          <p:cNvPr id="4" name="テキスト プレースホルダー 3"/>
          <p:cNvSpPr>
            <a:spLocks noGrp="1"/>
          </p:cNvSpPr>
          <p:nvPr>
            <p:ph type="body" sz="quarter" idx="13"/>
          </p:nvPr>
        </p:nvSpPr>
        <p:spPr>
          <a:xfrm>
            <a:off x="287338" y="997480"/>
            <a:ext cx="8488362" cy="2095500"/>
          </a:xfrm>
        </p:spPr>
        <p:txBody>
          <a:bodyPr/>
          <a:lstStyle/>
          <a:p>
            <a:endParaRPr lang="en-US" altLang="ja-JP" b="1" dirty="0"/>
          </a:p>
          <a:p>
            <a:endParaRPr lang="en-US" altLang="ja-JP" b="1" dirty="0"/>
          </a:p>
        </p:txBody>
      </p:sp>
      <p:grpSp>
        <p:nvGrpSpPr>
          <p:cNvPr id="11" name="グループ化 10"/>
          <p:cNvGrpSpPr/>
          <p:nvPr/>
        </p:nvGrpSpPr>
        <p:grpSpPr>
          <a:xfrm>
            <a:off x="4886436" y="194609"/>
            <a:ext cx="1514364" cy="849723"/>
            <a:chOff x="6210003" y="219917"/>
            <a:chExt cx="2209360" cy="1239691"/>
          </a:xfrm>
        </p:grpSpPr>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0003" y="219917"/>
              <a:ext cx="1241075" cy="1231196"/>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00000">
              <a:off x="7207719" y="257609"/>
              <a:ext cx="1211644" cy="1201999"/>
            </a:xfrm>
            <a:prstGeom prst="rect">
              <a:avLst/>
            </a:prstGeom>
          </p:spPr>
        </p:pic>
      </p:grpSp>
      <p:sp>
        <p:nvSpPr>
          <p:cNvPr id="13" name="テキスト プレースホルダー 6">
            <a:extLst>
              <a:ext uri="{FF2B5EF4-FFF2-40B4-BE49-F238E27FC236}">
                <a16:creationId xmlns:a16="http://schemas.microsoft.com/office/drawing/2014/main" id="{4BE761D3-2352-43D5-A25B-0D5CFDB1CAD9}"/>
              </a:ext>
            </a:extLst>
          </p:cNvPr>
          <p:cNvSpPr txBox="1">
            <a:spLocks/>
          </p:cNvSpPr>
          <p:nvPr/>
        </p:nvSpPr>
        <p:spPr>
          <a:xfrm>
            <a:off x="4511675" y="306870"/>
            <a:ext cx="4632325" cy="358775"/>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zh-TW" altLang="en-US" kern="0" dirty="0" smtClean="0">
                <a:solidFill>
                  <a:schemeClr val="tx1">
                    <a:lumMod val="50000"/>
                    <a:lumOff val="50000"/>
                  </a:schemeClr>
                </a:solidFill>
                <a:latin typeface="+mn-ea"/>
                <a:cs typeface="Arial"/>
              </a:rPr>
              <a:t>気候</a:t>
            </a:r>
            <a:r>
              <a:rPr lang="zh-TW" altLang="en-US" kern="0" dirty="0">
                <a:solidFill>
                  <a:schemeClr val="tx1">
                    <a:lumMod val="50000"/>
                    <a:lumOff val="50000"/>
                  </a:schemeClr>
                </a:solidFill>
                <a:latin typeface="+mn-ea"/>
                <a:cs typeface="Arial"/>
              </a:rPr>
              <a:t>変動影響</a:t>
            </a:r>
            <a:endParaRPr lang="ja-JP" altLang="en-US" dirty="0">
              <a:solidFill>
                <a:schemeClr val="tx1">
                  <a:lumMod val="50000"/>
                  <a:lumOff val="50000"/>
                </a:schemeClr>
              </a:solidFill>
              <a:latin typeface="+mn-ea"/>
            </a:endParaRPr>
          </a:p>
        </p:txBody>
      </p:sp>
      <p:sp>
        <p:nvSpPr>
          <p:cNvPr id="15" name="テキスト プレースホルダー 14"/>
          <p:cNvSpPr>
            <a:spLocks noGrp="1"/>
          </p:cNvSpPr>
          <p:nvPr>
            <p:ph type="body" sz="quarter" idx="14"/>
          </p:nvPr>
        </p:nvSpPr>
        <p:spPr>
          <a:xfrm>
            <a:off x="330200" y="6477000"/>
            <a:ext cx="7614174" cy="330200"/>
          </a:xfrm>
        </p:spPr>
        <p:txBody>
          <a:bodyPr>
            <a:normAutofit fontScale="92500" lnSpcReduction="10000"/>
          </a:bodyPr>
          <a:lstStyle/>
          <a:p>
            <a:r>
              <a:rPr lang="ja-JP" altLang="en-US" dirty="0">
                <a:latin typeface="+mn-ea"/>
              </a:rPr>
              <a:t>出典：環境省　気候変動の観測・予測・影響評価に関する統合レポート</a:t>
            </a:r>
            <a:r>
              <a:rPr lang="en-US" altLang="ja-JP" dirty="0">
                <a:latin typeface="+mn-ea"/>
              </a:rPr>
              <a:t>2018</a:t>
            </a:r>
            <a:r>
              <a:rPr lang="ja-JP" altLang="en-US" dirty="0">
                <a:latin typeface="+mn-ea"/>
              </a:rPr>
              <a:t>～日本の気候変動とその影響～ </a:t>
            </a:r>
            <a:r>
              <a:rPr lang="en-US" altLang="ja-JP" dirty="0">
                <a:latin typeface="+mn-ea"/>
              </a:rPr>
              <a:t>(https://www.env.go.jp/press/105129.html)</a:t>
            </a:r>
          </a:p>
          <a:p>
            <a:r>
              <a:rPr lang="ja-JP" altLang="en-US" dirty="0">
                <a:latin typeface="+mn-ea"/>
              </a:rPr>
              <a:t>　　　　 中央環境審議会　日本における気候変動による影響の評価に関する報告と今後の課題について　</a:t>
            </a:r>
            <a:r>
              <a:rPr lang="en-US" altLang="ja-JP" dirty="0">
                <a:latin typeface="+mn-ea"/>
              </a:rPr>
              <a:t>(https://www.env.go.jp/press/100480.html)</a:t>
            </a:r>
          </a:p>
        </p:txBody>
      </p:sp>
      <p:graphicFrame>
        <p:nvGraphicFramePr>
          <p:cNvPr id="16" name="表 15"/>
          <p:cNvGraphicFramePr>
            <a:graphicFrameLocks noGrp="1"/>
          </p:cNvGraphicFramePr>
          <p:nvPr>
            <p:extLst>
              <p:ext uri="{D42A27DB-BD31-4B8C-83A1-F6EECF244321}">
                <p14:modId xmlns:p14="http://schemas.microsoft.com/office/powerpoint/2010/main" val="1524477834"/>
              </p:ext>
            </p:extLst>
          </p:nvPr>
        </p:nvGraphicFramePr>
        <p:xfrm>
          <a:off x="287337" y="1038744"/>
          <a:ext cx="8569326" cy="5315476"/>
        </p:xfrm>
        <a:graphic>
          <a:graphicData uri="http://schemas.openxmlformats.org/drawingml/2006/table">
            <a:tbl>
              <a:tblPr firstRow="1" bandRow="1">
                <a:tableStyleId>{5C22544A-7EE6-4342-B048-85BDC9FD1C3A}</a:tableStyleId>
              </a:tblPr>
              <a:tblGrid>
                <a:gridCol w="1481828">
                  <a:extLst>
                    <a:ext uri="{9D8B030D-6E8A-4147-A177-3AD203B41FA5}">
                      <a16:colId xmlns:a16="http://schemas.microsoft.com/office/drawing/2014/main" val="3654500907"/>
                    </a:ext>
                  </a:extLst>
                </a:gridCol>
                <a:gridCol w="3543749">
                  <a:extLst>
                    <a:ext uri="{9D8B030D-6E8A-4147-A177-3AD203B41FA5}">
                      <a16:colId xmlns:a16="http://schemas.microsoft.com/office/drawing/2014/main" val="1549308514"/>
                    </a:ext>
                  </a:extLst>
                </a:gridCol>
                <a:gridCol w="3543749">
                  <a:extLst>
                    <a:ext uri="{9D8B030D-6E8A-4147-A177-3AD203B41FA5}">
                      <a16:colId xmlns:a16="http://schemas.microsoft.com/office/drawing/2014/main" val="1523356408"/>
                    </a:ext>
                  </a:extLst>
                </a:gridCol>
              </a:tblGrid>
              <a:tr h="386802">
                <a:tc>
                  <a:txBody>
                    <a:bodyPr/>
                    <a:lstStyle/>
                    <a:p>
                      <a:pPr algn="ctr"/>
                      <a:r>
                        <a:rPr kumimoji="1" lang="ja-JP" altLang="en-US" sz="1800" dirty="0"/>
                        <a:t>分類</a:t>
                      </a:r>
                      <a:endParaRPr kumimoji="1" lang="ja-JP" altLang="en-US" sz="1800" b="1" dirty="0">
                        <a:solidFill>
                          <a:schemeClr val="bg1"/>
                        </a:solidFill>
                        <a:latin typeface="+mn-ea"/>
                        <a:ea typeface="+mn-ea"/>
                      </a:endParaRPr>
                    </a:p>
                  </a:txBody>
                  <a:tcPr anchor="ctr"/>
                </a:tc>
                <a:tc>
                  <a:txBody>
                    <a:bodyPr/>
                    <a:lstStyle/>
                    <a:p>
                      <a:pPr algn="ctr"/>
                      <a:r>
                        <a:rPr kumimoji="1" lang="ja-JP" altLang="en-US" sz="1800" dirty="0"/>
                        <a:t>既に現れている影響</a:t>
                      </a:r>
                      <a:endParaRPr kumimoji="1" lang="ja-JP" altLang="en-US" sz="1800" b="1" dirty="0">
                        <a:solidFill>
                          <a:schemeClr val="bg1"/>
                        </a:solidFill>
                        <a:latin typeface="+mn-ea"/>
                        <a:ea typeface="+mn-ea"/>
                      </a:endParaRPr>
                    </a:p>
                  </a:txBody>
                  <a:tcPr anchor="ctr"/>
                </a:tc>
                <a:tc>
                  <a:txBody>
                    <a:bodyPr/>
                    <a:lstStyle/>
                    <a:p>
                      <a:pPr algn="ctr"/>
                      <a:r>
                        <a:rPr kumimoji="1" lang="ja-JP" altLang="en-US" sz="1800" dirty="0"/>
                        <a:t>将来予測される影響</a:t>
                      </a:r>
                      <a:endParaRPr kumimoji="1" lang="ja-JP" altLang="en-US" sz="1800" b="1" dirty="0">
                        <a:solidFill>
                          <a:schemeClr val="bg1"/>
                        </a:solidFill>
                        <a:latin typeface="+mn-ea"/>
                        <a:ea typeface="+mn-ea"/>
                      </a:endParaRPr>
                    </a:p>
                  </a:txBody>
                  <a:tcPr anchor="ctr"/>
                </a:tc>
                <a:extLst>
                  <a:ext uri="{0D108BD9-81ED-4DB2-BD59-A6C34878D82A}">
                    <a16:rowId xmlns:a16="http://schemas.microsoft.com/office/drawing/2014/main" val="3409167641"/>
                  </a:ext>
                </a:extLst>
              </a:tr>
              <a:tr h="639297">
                <a:tc>
                  <a:txBody>
                    <a:bodyPr/>
                    <a:lstStyle/>
                    <a:p>
                      <a:r>
                        <a:rPr kumimoji="1" lang="ja-JP" altLang="en-US" sz="1600" dirty="0"/>
                        <a:t>水稲</a:t>
                      </a:r>
                      <a:endParaRPr kumimoji="1" lang="ja-JP" altLang="en-US" sz="1600" dirty="0">
                        <a:solidFill>
                          <a:schemeClr val="tx1"/>
                        </a:solidFill>
                        <a:latin typeface="+mn-ea"/>
                        <a:ea typeface="+mn-ea"/>
                      </a:endParaRPr>
                    </a:p>
                  </a:txBody>
                  <a:tcPr/>
                </a:tc>
                <a:tc>
                  <a:txBody>
                    <a:bodyPr/>
                    <a:lstStyle/>
                    <a:p>
                      <a:pPr marL="285750" indent="-285750">
                        <a:buFont typeface="Arial" panose="020B0604020202020204" pitchFamily="34" charset="0"/>
                        <a:buChar char="•"/>
                      </a:pPr>
                      <a:r>
                        <a:rPr lang="ja-JP" altLang="en-US" sz="1600" dirty="0"/>
                        <a:t>品質の低下</a:t>
                      </a:r>
                      <a:endParaRPr lang="en-US" altLang="ja-JP" sz="1600" dirty="0"/>
                    </a:p>
                    <a:p>
                      <a:pPr marL="285750" indent="-285750">
                        <a:buFont typeface="Arial" panose="020B0604020202020204" pitchFamily="34" charset="0"/>
                        <a:buChar char="•"/>
                      </a:pPr>
                      <a:r>
                        <a:rPr lang="ja-JP" altLang="en-US" sz="1600" dirty="0"/>
                        <a:t>極端な高温年には収量の減少</a:t>
                      </a:r>
                      <a:endParaRPr kumimoji="1" lang="ja-JP" altLang="en-US" sz="1600" dirty="0">
                        <a:solidFill>
                          <a:schemeClr val="tx1"/>
                        </a:solidFill>
                        <a:latin typeface="+mn-ea"/>
                        <a:ea typeface="+mn-ea"/>
                      </a:endParaRPr>
                    </a:p>
                  </a:txBody>
                  <a:tcPr/>
                </a:tc>
                <a:tc>
                  <a:txBody>
                    <a:bodyPr/>
                    <a:lstStyle/>
                    <a:p>
                      <a:pPr marL="285750" indent="-285750">
                        <a:buFont typeface="Arial" panose="020B0604020202020204" pitchFamily="34" charset="0"/>
                        <a:buChar char="•"/>
                      </a:pPr>
                      <a:r>
                        <a:rPr lang="ja-JP" altLang="en-US" sz="1600" dirty="0"/>
                        <a:t>一等米の比率が全国的に減少</a:t>
                      </a:r>
                      <a:endParaRPr lang="en-US" altLang="ja-JP" sz="1600" dirty="0"/>
                    </a:p>
                  </a:txBody>
                  <a:tcPr/>
                </a:tc>
                <a:extLst>
                  <a:ext uri="{0D108BD9-81ED-4DB2-BD59-A6C34878D82A}">
                    <a16:rowId xmlns:a16="http://schemas.microsoft.com/office/drawing/2014/main" val="1891491520"/>
                  </a:ext>
                </a:extLst>
              </a:tr>
              <a:tr h="639297">
                <a:tc>
                  <a:txBody>
                    <a:bodyPr/>
                    <a:lstStyle/>
                    <a:p>
                      <a:r>
                        <a:rPr kumimoji="1" lang="ja-JP" altLang="en-US" sz="1600" dirty="0"/>
                        <a:t>野菜</a:t>
                      </a:r>
                      <a:endParaRPr kumimoji="1" lang="ja-JP" altLang="en-US" sz="1600" dirty="0">
                        <a:latin typeface="+mn-ea"/>
                        <a:ea typeface="+mn-ea"/>
                      </a:endParaRPr>
                    </a:p>
                  </a:txBody>
                  <a:tcPr/>
                </a:tc>
                <a:tc>
                  <a:txBody>
                    <a:bodyPr/>
                    <a:lstStyle/>
                    <a:p>
                      <a:pPr marL="285750" indent="-285750">
                        <a:buFont typeface="Arial" panose="020B0604020202020204" pitchFamily="34" charset="0"/>
                        <a:buChar char="•"/>
                      </a:pPr>
                      <a:r>
                        <a:rPr kumimoji="1" lang="ja-JP" altLang="en-US" sz="1600" dirty="0"/>
                        <a:t>収穫期の早期化</a:t>
                      </a:r>
                      <a:endParaRPr kumimoji="1" lang="en-US" altLang="ja-JP" sz="1600" dirty="0"/>
                    </a:p>
                    <a:p>
                      <a:pPr marL="285750" indent="-285750">
                        <a:buFont typeface="Arial" panose="020B0604020202020204" pitchFamily="34" charset="0"/>
                        <a:buChar char="•"/>
                      </a:pPr>
                      <a:r>
                        <a:rPr kumimoji="1" lang="ja-JP" altLang="en-US" sz="1600" dirty="0"/>
                        <a:t>生育障害の発生頻度の増加</a:t>
                      </a:r>
                      <a:endParaRPr kumimoji="1" lang="ja-JP" altLang="en-US" sz="1600" dirty="0">
                        <a:latin typeface="+mn-ea"/>
                        <a:ea typeface="+mn-ea"/>
                      </a:endParaRPr>
                    </a:p>
                  </a:txBody>
                  <a:tcPr/>
                </a:tc>
                <a:tc>
                  <a:txBody>
                    <a:bodyPr/>
                    <a:lstStyle/>
                    <a:p>
                      <a:pPr marL="285750" indent="-285750">
                        <a:buFont typeface="Arial" panose="020B0604020202020204" pitchFamily="34" charset="0"/>
                        <a:buChar char="•"/>
                      </a:pPr>
                      <a:r>
                        <a:rPr kumimoji="1" lang="ja-JP" altLang="en-US" sz="1600" dirty="0"/>
                        <a:t>野菜の計画的な出荷を困難にする可能性</a:t>
                      </a:r>
                      <a:endParaRPr kumimoji="1" lang="ja-JP" altLang="en-US" sz="1600" dirty="0">
                        <a:latin typeface="+mn-ea"/>
                        <a:ea typeface="+mn-ea"/>
                      </a:endParaRPr>
                    </a:p>
                  </a:txBody>
                  <a:tcPr/>
                </a:tc>
                <a:extLst>
                  <a:ext uri="{0D108BD9-81ED-4DB2-BD59-A6C34878D82A}">
                    <a16:rowId xmlns:a16="http://schemas.microsoft.com/office/drawing/2014/main" val="337485736"/>
                  </a:ext>
                </a:extLst>
              </a:tr>
              <a:tr h="639297">
                <a:tc>
                  <a:txBody>
                    <a:bodyPr/>
                    <a:lstStyle/>
                    <a:p>
                      <a:r>
                        <a:rPr kumimoji="1" lang="ja-JP" altLang="en-US" sz="1600" dirty="0"/>
                        <a:t>果樹</a:t>
                      </a:r>
                      <a:endParaRPr kumimoji="1" lang="ja-JP" altLang="en-US" sz="1600" dirty="0">
                        <a:latin typeface="+mn-ea"/>
                        <a:ea typeface="+mn-ea"/>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dirty="0"/>
                        <a:t>日焼け果の発生、着色不良</a:t>
                      </a:r>
                      <a:endParaRPr lang="en-US" altLang="ja-JP" sz="160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dirty="0"/>
                        <a:t>カンキツでの浮皮</a:t>
                      </a:r>
                      <a:endParaRPr lang="en-US" altLang="ja-JP" sz="1600" dirty="0"/>
                    </a:p>
                  </a:txBody>
                  <a:tcPr/>
                </a:tc>
                <a:tc>
                  <a:txBody>
                    <a:bodyPr/>
                    <a:lstStyle/>
                    <a:p>
                      <a:pPr marL="285750" indent="-285750">
                        <a:buFont typeface="Arial" panose="020B0604020202020204" pitchFamily="34" charset="0"/>
                        <a:buChar char="•"/>
                      </a:pPr>
                      <a:r>
                        <a:rPr kumimoji="1" lang="ja-JP" altLang="en-US" sz="1600" dirty="0"/>
                        <a:t>ブドウ、モモ、オウトウについては</a:t>
                      </a:r>
                      <a:r>
                        <a:rPr kumimoji="1" lang="ja-JP" altLang="en-US" sz="1600" dirty="0" smtClean="0"/>
                        <a:t>、主産</a:t>
                      </a:r>
                      <a:r>
                        <a:rPr kumimoji="1" lang="ja-JP" altLang="en-US" sz="1600" dirty="0"/>
                        <a:t>県で高温による生育障害の発生</a:t>
                      </a:r>
                      <a:endParaRPr kumimoji="1" lang="ja-JP" altLang="en-US" sz="1600" dirty="0">
                        <a:latin typeface="+mn-ea"/>
                        <a:ea typeface="+mn-ea"/>
                      </a:endParaRPr>
                    </a:p>
                  </a:txBody>
                  <a:tcPr/>
                </a:tc>
                <a:extLst>
                  <a:ext uri="{0D108BD9-81ED-4DB2-BD59-A6C34878D82A}">
                    <a16:rowId xmlns:a16="http://schemas.microsoft.com/office/drawing/2014/main" val="401030447"/>
                  </a:ext>
                </a:extLst>
              </a:tr>
              <a:tr h="870304">
                <a:tc>
                  <a:txBody>
                    <a:bodyPr/>
                    <a:lstStyle/>
                    <a:p>
                      <a:r>
                        <a:rPr kumimoji="1" lang="ja-JP" altLang="en-US" sz="1600" dirty="0"/>
                        <a:t>麦、大豆、飼料作物等</a:t>
                      </a:r>
                      <a:endParaRPr kumimoji="1" lang="ja-JP" altLang="en-US" sz="1600" dirty="0">
                        <a:latin typeface="+mn-ea"/>
                        <a:ea typeface="+mn-ea"/>
                      </a:endParaRPr>
                    </a:p>
                  </a:txBody>
                  <a:tcPr/>
                </a:tc>
                <a:tc>
                  <a:txBody>
                    <a:bodyPr/>
                    <a:lstStyle/>
                    <a:p>
                      <a:pPr marL="285750" indent="-285750">
                        <a:buFont typeface="Arial" panose="020B0604020202020204" pitchFamily="34" charset="0"/>
                        <a:buChar char="•"/>
                      </a:pPr>
                      <a:r>
                        <a:rPr kumimoji="1" lang="ja-JP" altLang="en-US" sz="1600" dirty="0"/>
                        <a:t>凍</a:t>
                      </a:r>
                      <a:r>
                        <a:rPr kumimoji="1" lang="ja-JP" altLang="en-US" sz="1600" dirty="0" smtClean="0"/>
                        <a:t>霜害</a:t>
                      </a:r>
                      <a:endParaRPr kumimoji="1" lang="en-US" altLang="ja-JP" sz="1600" baseline="0" dirty="0" smtClean="0"/>
                    </a:p>
                    <a:p>
                      <a:pPr marL="285750" indent="-285750">
                        <a:buFont typeface="Arial" panose="020B0604020202020204" pitchFamily="34" charset="0"/>
                        <a:buChar char="•"/>
                      </a:pPr>
                      <a:r>
                        <a:rPr kumimoji="1" lang="ja-JP" altLang="en-US" sz="1600" dirty="0" smtClean="0"/>
                        <a:t>多雨</a:t>
                      </a:r>
                      <a:r>
                        <a:rPr kumimoji="1" lang="ja-JP" altLang="en-US" sz="1600" dirty="0"/>
                        <a:t>による湿害</a:t>
                      </a:r>
                      <a:endParaRPr kumimoji="1" lang="en-US" altLang="ja-JP" sz="1600" dirty="0"/>
                    </a:p>
                    <a:p>
                      <a:pPr marL="285750" indent="-285750">
                        <a:buFont typeface="Arial" panose="020B0604020202020204" pitchFamily="34" charset="0"/>
                        <a:buChar char="•"/>
                      </a:pPr>
                      <a:r>
                        <a:rPr kumimoji="1" lang="ja-JP" altLang="en-US" sz="1600" dirty="0"/>
                        <a:t>着莢数の低下、青立ちの発生</a:t>
                      </a:r>
                      <a:endParaRPr kumimoji="1" lang="en-US" altLang="ja-JP" sz="1600" dirty="0">
                        <a:latin typeface="+mn-ea"/>
                        <a:ea typeface="+mn-ea"/>
                      </a:endParaRPr>
                    </a:p>
                  </a:txBody>
                  <a:tcPr/>
                </a:tc>
                <a:tc>
                  <a:txBody>
                    <a:bodyPr/>
                    <a:lstStyle/>
                    <a:p>
                      <a:pPr marL="285750" indent="-285750">
                        <a:buFont typeface="Arial" panose="020B0604020202020204" pitchFamily="34" charset="0"/>
                        <a:buChar char="•"/>
                      </a:pPr>
                      <a:r>
                        <a:rPr kumimoji="1" lang="ja-JP" altLang="en-US" sz="1600" dirty="0"/>
                        <a:t>凍霜害リスクの増加</a:t>
                      </a:r>
                      <a:endParaRPr kumimoji="1" lang="en-US" altLang="ja-JP" sz="1600" dirty="0"/>
                    </a:p>
                    <a:p>
                      <a:pPr marL="285750" indent="-285750">
                        <a:buFont typeface="Arial" panose="020B0604020202020204" pitchFamily="34" charset="0"/>
                        <a:buChar char="•"/>
                      </a:pPr>
                      <a:r>
                        <a:rPr kumimoji="1" lang="ja-JP" altLang="en-US" sz="1600" dirty="0"/>
                        <a:t>タンパク質含量の低下</a:t>
                      </a:r>
                      <a:endParaRPr kumimoji="1" lang="en-US" altLang="ja-JP" sz="1600" dirty="0"/>
                    </a:p>
                    <a:p>
                      <a:pPr marL="285750" indent="-285750">
                        <a:buFont typeface="Arial" panose="020B0604020202020204" pitchFamily="34" charset="0"/>
                        <a:buChar char="•"/>
                      </a:pPr>
                      <a:r>
                        <a:rPr kumimoji="1" lang="ja-JP" altLang="en-US" sz="1600" dirty="0"/>
                        <a:t>乾物重、子実重、収穫指数の減少</a:t>
                      </a:r>
                      <a:endParaRPr kumimoji="1" lang="ja-JP" altLang="en-US" sz="1600" dirty="0">
                        <a:latin typeface="+mn-ea"/>
                        <a:ea typeface="+mn-ea"/>
                      </a:endParaRPr>
                    </a:p>
                  </a:txBody>
                  <a:tcPr/>
                </a:tc>
                <a:extLst>
                  <a:ext uri="{0D108BD9-81ED-4DB2-BD59-A6C34878D82A}">
                    <a16:rowId xmlns:a16="http://schemas.microsoft.com/office/drawing/2014/main" val="3963243213"/>
                  </a:ext>
                </a:extLst>
              </a:tr>
              <a:tr h="652272">
                <a:tc>
                  <a:txBody>
                    <a:bodyPr/>
                    <a:lstStyle/>
                    <a:p>
                      <a:r>
                        <a:rPr kumimoji="1" lang="ja-JP" altLang="en-US" sz="1600" dirty="0"/>
                        <a:t>畜産</a:t>
                      </a:r>
                      <a:endParaRPr kumimoji="1" lang="ja-JP" altLang="en-US" sz="1600" dirty="0">
                        <a:latin typeface="+mn-ea"/>
                        <a:ea typeface="+mn-ea"/>
                      </a:endParaRPr>
                    </a:p>
                  </a:txBody>
                  <a:tcPr/>
                </a:tc>
                <a:tc>
                  <a:txBody>
                    <a:bodyPr/>
                    <a:lstStyle/>
                    <a:p>
                      <a:pPr marL="285750" indent="-285750">
                        <a:buFont typeface="Arial" panose="020B0604020202020204" pitchFamily="34" charset="0"/>
                        <a:buChar char="•"/>
                      </a:pPr>
                      <a:r>
                        <a:rPr kumimoji="1" lang="ja-JP" altLang="en-US" sz="1600" dirty="0"/>
                        <a:t>乳用牛の乳量、乳成分の低下</a:t>
                      </a:r>
                      <a:endParaRPr kumimoji="1" lang="en-US" altLang="ja-JP" sz="1600" dirty="0"/>
                    </a:p>
                    <a:p>
                      <a:pPr marL="285750" indent="-285750">
                        <a:buFont typeface="Arial" panose="020B0604020202020204" pitchFamily="34" charset="0"/>
                        <a:buChar char="•"/>
                      </a:pPr>
                      <a:r>
                        <a:rPr kumimoji="1" lang="ja-JP" altLang="en-US" sz="1600" dirty="0"/>
                        <a:t>増体・肉質・繁殖成績の低下</a:t>
                      </a:r>
                      <a:endParaRPr kumimoji="1" lang="en-US" altLang="ja-JP" sz="1600" dirty="0">
                        <a:latin typeface="+mn-ea"/>
                        <a:ea typeface="+mn-ea"/>
                      </a:endParaRPr>
                    </a:p>
                  </a:txBody>
                  <a:tcPr/>
                </a:tc>
                <a:tc>
                  <a:txBody>
                    <a:bodyPr/>
                    <a:lstStyle/>
                    <a:p>
                      <a:pPr marL="285750" indent="-285750">
                        <a:buFont typeface="Arial" panose="020B0604020202020204" pitchFamily="34" charset="0"/>
                        <a:buChar char="•"/>
                      </a:pPr>
                      <a:r>
                        <a:rPr kumimoji="1" lang="ja-JP" altLang="en-US" sz="1600" dirty="0"/>
                        <a:t>肥育去勢豚、肉用鶏の成長への影響</a:t>
                      </a:r>
                      <a:endParaRPr kumimoji="1" lang="ja-JP" altLang="en-US" sz="1600" dirty="0">
                        <a:latin typeface="+mn-ea"/>
                        <a:ea typeface="+mn-ea"/>
                      </a:endParaRPr>
                    </a:p>
                  </a:txBody>
                  <a:tcPr/>
                </a:tc>
                <a:extLst>
                  <a:ext uri="{0D108BD9-81ED-4DB2-BD59-A6C34878D82A}">
                    <a16:rowId xmlns:a16="http://schemas.microsoft.com/office/drawing/2014/main" val="2551412730"/>
                  </a:ext>
                </a:extLst>
              </a:tr>
              <a:tr h="652272">
                <a:tc>
                  <a:txBody>
                    <a:bodyPr/>
                    <a:lstStyle/>
                    <a:p>
                      <a:r>
                        <a:rPr kumimoji="1" lang="ja-JP" altLang="en-US" sz="1600" dirty="0"/>
                        <a:t>病害虫・雑草</a:t>
                      </a:r>
                      <a:endParaRPr kumimoji="1" lang="ja-JP" altLang="en-US" sz="1600" dirty="0">
                        <a:latin typeface="+mn-ea"/>
                        <a:ea typeface="+mn-ea"/>
                      </a:endParaRPr>
                    </a:p>
                  </a:txBody>
                  <a:tcPr/>
                </a:tc>
                <a:tc>
                  <a:txBody>
                    <a:bodyPr/>
                    <a:lstStyle/>
                    <a:p>
                      <a:pPr marL="285750" indent="-285750">
                        <a:buFont typeface="Arial" panose="020B0604020202020204" pitchFamily="34" charset="0"/>
                        <a:buChar char="•"/>
                      </a:pPr>
                      <a:r>
                        <a:rPr kumimoji="1" lang="ja-JP" altLang="en-US" sz="1600" dirty="0"/>
                        <a:t>ミナミアオカメムシの分布域の拡大</a:t>
                      </a:r>
                      <a:endParaRPr kumimoji="1" lang="ja-JP" altLang="en-US" sz="1600" dirty="0">
                        <a:latin typeface="+mn-ea"/>
                        <a:ea typeface="+mn-ea"/>
                      </a:endParaRPr>
                    </a:p>
                  </a:txBody>
                  <a:tcPr/>
                </a:tc>
                <a:tc>
                  <a:txBody>
                    <a:bodyPr/>
                    <a:lstStyle/>
                    <a:p>
                      <a:pPr marL="285750" indent="-285750">
                        <a:buFont typeface="Arial" panose="020B0604020202020204" pitchFamily="34" charset="0"/>
                        <a:buChar char="•"/>
                      </a:pPr>
                      <a:r>
                        <a:rPr kumimoji="1" lang="ja-JP" altLang="en-US" sz="1600" dirty="0"/>
                        <a:t>水田の害虫・天敵の構成が変化</a:t>
                      </a:r>
                      <a:endParaRPr kumimoji="1" lang="ja-JP" altLang="en-US" sz="1600" dirty="0">
                        <a:latin typeface="+mn-ea"/>
                        <a:ea typeface="+mn-ea"/>
                      </a:endParaRPr>
                    </a:p>
                  </a:txBody>
                  <a:tcPr/>
                </a:tc>
                <a:extLst>
                  <a:ext uri="{0D108BD9-81ED-4DB2-BD59-A6C34878D82A}">
                    <a16:rowId xmlns:a16="http://schemas.microsoft.com/office/drawing/2014/main" val="472061973"/>
                  </a:ext>
                </a:extLst>
              </a:tr>
              <a:tr h="652272">
                <a:tc>
                  <a:txBody>
                    <a:bodyPr/>
                    <a:lstStyle/>
                    <a:p>
                      <a:r>
                        <a:rPr kumimoji="1" lang="ja-JP" altLang="en-US" sz="1600" dirty="0"/>
                        <a:t>農業生産基盤</a:t>
                      </a:r>
                      <a:endParaRPr kumimoji="1" lang="ja-JP" altLang="en-US" sz="1600" dirty="0">
                        <a:latin typeface="+mn-ea"/>
                        <a:ea typeface="+mn-ea"/>
                      </a:endParaRPr>
                    </a:p>
                  </a:txBody>
                  <a:tcPr/>
                </a:tc>
                <a:tc>
                  <a:txBody>
                    <a:bodyPr/>
                    <a:lstStyle/>
                    <a:p>
                      <a:pPr marL="285750" indent="-285750">
                        <a:buFont typeface="Arial" panose="020B0604020202020204" pitchFamily="34" charset="0"/>
                        <a:buChar char="•"/>
                      </a:pPr>
                      <a:r>
                        <a:rPr kumimoji="1" lang="ja-JP" altLang="en-US" sz="1600" dirty="0"/>
                        <a:t>降水日数の減少による農業用水など水資源の利用方法への影響</a:t>
                      </a:r>
                      <a:endParaRPr kumimoji="1" lang="ja-JP" altLang="en-US" sz="1600" dirty="0">
                        <a:latin typeface="+mn-ea"/>
                        <a:ea typeface="+mn-ea"/>
                      </a:endParaRPr>
                    </a:p>
                  </a:txBody>
                  <a:tcPr/>
                </a:tc>
                <a:tc>
                  <a:txBody>
                    <a:bodyPr/>
                    <a:lstStyle/>
                    <a:p>
                      <a:pPr marL="285750" indent="-285750">
                        <a:buFont typeface="Arial" panose="020B0604020202020204" pitchFamily="34" charset="0"/>
                        <a:buChar char="•"/>
                      </a:pPr>
                      <a:r>
                        <a:rPr kumimoji="1" lang="ja-JP" altLang="en-US" sz="1600" dirty="0"/>
                        <a:t>融雪流出量が減少し、用水路等の農業水利施設における取水に影響</a:t>
                      </a:r>
                    </a:p>
                  </a:txBody>
                  <a:tcPr/>
                </a:tc>
                <a:extLst>
                  <a:ext uri="{0D108BD9-81ED-4DB2-BD59-A6C34878D82A}">
                    <a16:rowId xmlns:a16="http://schemas.microsoft.com/office/drawing/2014/main" val="2494471132"/>
                  </a:ext>
                </a:extLst>
              </a:tr>
            </a:tbl>
          </a:graphicData>
        </a:graphic>
      </p:graphicFrame>
      <p:sp>
        <p:nvSpPr>
          <p:cNvPr id="14"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29</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2548824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プレースホルダー 4"/>
          <p:cNvSpPr>
            <a:spLocks noGrp="1"/>
          </p:cNvSpPr>
          <p:nvPr>
            <p:ph type="body" sz="quarter" idx="14"/>
          </p:nvPr>
        </p:nvSpPr>
        <p:spPr>
          <a:xfrm>
            <a:off x="330200" y="6477000"/>
            <a:ext cx="8356600" cy="330200"/>
          </a:xfrm>
        </p:spPr>
        <p:txBody>
          <a:bodyPr>
            <a:normAutofit fontScale="92500" lnSpcReduction="20000"/>
          </a:bodyPr>
          <a:lstStyle/>
          <a:p>
            <a:pPr>
              <a:lnSpc>
                <a:spcPct val="110000"/>
              </a:lnSpc>
            </a:pPr>
            <a:r>
              <a:rPr lang="ja-JP" altLang="en-US" dirty="0">
                <a:latin typeface="+mn-ea"/>
              </a:rPr>
              <a:t>出典：環境省　気候変動の観測・予測・影響評価に関する統合レポート</a:t>
            </a:r>
            <a:r>
              <a:rPr lang="en-US" altLang="ja-JP" dirty="0">
                <a:latin typeface="+mn-ea"/>
              </a:rPr>
              <a:t>2018</a:t>
            </a:r>
            <a:r>
              <a:rPr lang="ja-JP" altLang="en-US" dirty="0">
                <a:latin typeface="+mn-ea"/>
              </a:rPr>
              <a:t>～日本の気候変動とその影響～ </a:t>
            </a:r>
            <a:r>
              <a:rPr lang="en-US" altLang="ja-JP" dirty="0">
                <a:latin typeface="+mn-ea"/>
              </a:rPr>
              <a:t>(https://www.env.go.jp/press/105129.html)</a:t>
            </a:r>
          </a:p>
          <a:p>
            <a:pPr>
              <a:lnSpc>
                <a:spcPct val="110000"/>
              </a:lnSpc>
            </a:pPr>
            <a:r>
              <a:rPr lang="ja-JP" altLang="en-US" dirty="0">
                <a:latin typeface="+mn-ea"/>
              </a:rPr>
              <a:t>   　　　中央環境審議会　日本における気候変動による影響の評価に関する報告と今後の課題について　</a:t>
            </a:r>
            <a:r>
              <a:rPr lang="en-US" altLang="ja-JP" dirty="0">
                <a:latin typeface="+mn-ea"/>
              </a:rPr>
              <a:t>(https://www.env.go.jp/press/100480.html)</a:t>
            </a:r>
          </a:p>
        </p:txBody>
      </p:sp>
      <p:graphicFrame>
        <p:nvGraphicFramePr>
          <p:cNvPr id="11" name="表 10"/>
          <p:cNvGraphicFramePr>
            <a:graphicFrameLocks noGrp="1"/>
          </p:cNvGraphicFramePr>
          <p:nvPr>
            <p:extLst/>
          </p:nvPr>
        </p:nvGraphicFramePr>
        <p:xfrm>
          <a:off x="287337" y="1304925"/>
          <a:ext cx="8569326" cy="5137822"/>
        </p:xfrm>
        <a:graphic>
          <a:graphicData uri="http://schemas.openxmlformats.org/drawingml/2006/table">
            <a:tbl>
              <a:tblPr firstRow="1" bandRow="1">
                <a:tableStyleId>{5C22544A-7EE6-4342-B048-85BDC9FD1C3A}</a:tableStyleId>
              </a:tblPr>
              <a:tblGrid>
                <a:gridCol w="1481828">
                  <a:extLst>
                    <a:ext uri="{9D8B030D-6E8A-4147-A177-3AD203B41FA5}">
                      <a16:colId xmlns:a16="http://schemas.microsoft.com/office/drawing/2014/main" val="3654500907"/>
                    </a:ext>
                  </a:extLst>
                </a:gridCol>
                <a:gridCol w="3543749">
                  <a:extLst>
                    <a:ext uri="{9D8B030D-6E8A-4147-A177-3AD203B41FA5}">
                      <a16:colId xmlns:a16="http://schemas.microsoft.com/office/drawing/2014/main" val="1549308514"/>
                    </a:ext>
                  </a:extLst>
                </a:gridCol>
                <a:gridCol w="3543749">
                  <a:extLst>
                    <a:ext uri="{9D8B030D-6E8A-4147-A177-3AD203B41FA5}">
                      <a16:colId xmlns:a16="http://schemas.microsoft.com/office/drawing/2014/main" val="1523356408"/>
                    </a:ext>
                  </a:extLst>
                </a:gridCol>
              </a:tblGrid>
              <a:tr h="505444">
                <a:tc>
                  <a:txBody>
                    <a:bodyPr/>
                    <a:lstStyle/>
                    <a:p>
                      <a:pPr algn="ctr"/>
                      <a:r>
                        <a:rPr kumimoji="1" lang="ja-JP" altLang="en-US" sz="1800" dirty="0"/>
                        <a:t>分類</a:t>
                      </a:r>
                      <a:endParaRPr kumimoji="1" lang="ja-JP" altLang="en-US" sz="1800" b="1" dirty="0">
                        <a:solidFill>
                          <a:schemeClr val="bg1"/>
                        </a:solidFill>
                      </a:endParaRPr>
                    </a:p>
                  </a:txBody>
                  <a:tcPr anchor="ctr"/>
                </a:tc>
                <a:tc>
                  <a:txBody>
                    <a:bodyPr/>
                    <a:lstStyle/>
                    <a:p>
                      <a:pPr algn="ctr"/>
                      <a:r>
                        <a:rPr kumimoji="1" lang="ja-JP" altLang="en-US" sz="1800" dirty="0"/>
                        <a:t>既に現れている影響</a:t>
                      </a:r>
                      <a:endParaRPr kumimoji="1" lang="ja-JP" altLang="en-US" sz="1800" b="1" dirty="0">
                        <a:solidFill>
                          <a:schemeClr val="bg1"/>
                        </a:solidFill>
                      </a:endParaRPr>
                    </a:p>
                  </a:txBody>
                  <a:tcPr anchor="ctr"/>
                </a:tc>
                <a:tc>
                  <a:txBody>
                    <a:bodyPr/>
                    <a:lstStyle/>
                    <a:p>
                      <a:pPr algn="ctr"/>
                      <a:r>
                        <a:rPr kumimoji="1" lang="ja-JP" altLang="en-US" sz="1800" dirty="0"/>
                        <a:t>将来予測される影響</a:t>
                      </a:r>
                      <a:endParaRPr kumimoji="1" lang="ja-JP" altLang="en-US" sz="1800" b="1" dirty="0">
                        <a:solidFill>
                          <a:schemeClr val="bg1"/>
                        </a:solidFill>
                      </a:endParaRPr>
                    </a:p>
                  </a:txBody>
                  <a:tcPr anchor="ctr"/>
                </a:tc>
                <a:extLst>
                  <a:ext uri="{0D108BD9-81ED-4DB2-BD59-A6C34878D82A}">
                    <a16:rowId xmlns:a16="http://schemas.microsoft.com/office/drawing/2014/main" val="3409167641"/>
                  </a:ext>
                </a:extLst>
              </a:tr>
              <a:tr h="1544126">
                <a:tc>
                  <a:txBody>
                    <a:bodyPr/>
                    <a:lstStyle/>
                    <a:p>
                      <a:r>
                        <a:rPr kumimoji="1" lang="ja-JP" altLang="en-US" sz="1800" dirty="0"/>
                        <a:t>山地災害</a:t>
                      </a:r>
                      <a:endParaRPr kumimoji="1" lang="ja-JP" altLang="en-US" sz="1800" dirty="0">
                        <a:solidFill>
                          <a:schemeClr val="tx1"/>
                        </a:solidFill>
                      </a:endParaRPr>
                    </a:p>
                  </a:txBody>
                  <a:tcPr/>
                </a:tc>
                <a:tc>
                  <a:txBody>
                    <a:bodyPr/>
                    <a:lstStyle/>
                    <a:p>
                      <a:pPr marL="285750" indent="-285750">
                        <a:buFont typeface="Arial" panose="020B0604020202020204" pitchFamily="34" charset="0"/>
                        <a:buChar char="•"/>
                      </a:pPr>
                      <a:r>
                        <a:rPr kumimoji="1" lang="ja-JP" altLang="en-US" sz="1800" dirty="0"/>
                        <a:t>山腹崩壊</a:t>
                      </a:r>
                      <a:endParaRPr kumimoji="1" lang="en-US" altLang="ja-JP" sz="1800" dirty="0"/>
                    </a:p>
                    <a:p>
                      <a:pPr marL="285750" indent="-285750">
                        <a:buFont typeface="Arial" panose="020B0604020202020204" pitchFamily="34" charset="0"/>
                        <a:buChar char="•"/>
                      </a:pPr>
                      <a:r>
                        <a:rPr kumimoji="1" lang="ja-JP" altLang="en-US" sz="1800" dirty="0"/>
                        <a:t>深い部分での表層崩壊</a:t>
                      </a:r>
                      <a:endParaRPr kumimoji="1" lang="en-US" altLang="ja-JP" sz="1800" dirty="0"/>
                    </a:p>
                    <a:p>
                      <a:pPr marL="285750" indent="-285750">
                        <a:buFont typeface="Arial" panose="020B0604020202020204" pitchFamily="34" charset="0"/>
                        <a:buChar char="•"/>
                      </a:pPr>
                      <a:r>
                        <a:rPr kumimoji="1" lang="ja-JP" altLang="en-US" sz="1800" dirty="0"/>
                        <a:t>成熟した森林が失われるリスク</a:t>
                      </a:r>
                      <a:endParaRPr kumimoji="1" lang="ja-JP" altLang="en-US" sz="1800" dirty="0">
                        <a:solidFill>
                          <a:schemeClr val="tx1"/>
                        </a:solidFill>
                      </a:endParaRPr>
                    </a:p>
                  </a:txBody>
                  <a:tcPr/>
                </a:tc>
                <a:tc>
                  <a:txBody>
                    <a:bodyPr/>
                    <a:lstStyle/>
                    <a:p>
                      <a:pPr marL="285750" indent="-285750">
                        <a:buFont typeface="Arial" panose="020B0604020202020204" pitchFamily="34" charset="0"/>
                        <a:buChar char="•"/>
                      </a:pPr>
                      <a:r>
                        <a:rPr kumimoji="1" lang="ja-JP" altLang="en-US" sz="1800" dirty="0"/>
                        <a:t>集中的な山腹崩壊・土石流等が頻発</a:t>
                      </a:r>
                      <a:endParaRPr kumimoji="1" lang="en-US" altLang="ja-JP" sz="1800" dirty="0"/>
                    </a:p>
                    <a:p>
                      <a:pPr marL="285750" indent="-285750">
                        <a:buFont typeface="Arial" panose="020B0604020202020204" pitchFamily="34" charset="0"/>
                        <a:buChar char="•"/>
                      </a:pPr>
                      <a:r>
                        <a:rPr kumimoji="1" lang="ja-JP" altLang="en-US" sz="1800" dirty="0"/>
                        <a:t>山地や斜面周辺地域の社会生活に与える影響が増大</a:t>
                      </a:r>
                      <a:endParaRPr kumimoji="1" lang="ja-JP" altLang="en-US" sz="1800" dirty="0">
                        <a:solidFill>
                          <a:schemeClr val="tx1"/>
                        </a:solidFill>
                      </a:endParaRPr>
                    </a:p>
                  </a:txBody>
                  <a:tcPr/>
                </a:tc>
                <a:extLst>
                  <a:ext uri="{0D108BD9-81ED-4DB2-BD59-A6C34878D82A}">
                    <a16:rowId xmlns:a16="http://schemas.microsoft.com/office/drawing/2014/main" val="1891491520"/>
                  </a:ext>
                </a:extLst>
              </a:tr>
              <a:tr h="1544126">
                <a:tc>
                  <a:txBody>
                    <a:bodyPr/>
                    <a:lstStyle/>
                    <a:p>
                      <a:r>
                        <a:rPr kumimoji="1" lang="ja-JP" altLang="en-US" sz="1800" dirty="0"/>
                        <a:t>木材生産</a:t>
                      </a:r>
                      <a:endParaRPr kumimoji="1" lang="en-US" altLang="ja-JP" sz="1800" dirty="0"/>
                    </a:p>
                    <a:p>
                      <a:r>
                        <a:rPr kumimoji="1" lang="en-US" altLang="ja-JP" sz="1800" dirty="0"/>
                        <a:t>(</a:t>
                      </a:r>
                      <a:r>
                        <a:rPr kumimoji="1" lang="ja-JP" altLang="en-US" sz="1800" dirty="0"/>
                        <a:t>人工林等</a:t>
                      </a:r>
                      <a:r>
                        <a:rPr kumimoji="1" lang="en-US" altLang="ja-JP" sz="1800" dirty="0"/>
                        <a:t>)</a:t>
                      </a:r>
                      <a:endParaRPr kumimoji="1" lang="ja-JP" altLang="en-US" sz="180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dirty="0"/>
                        <a:t>スギの衰退現象（一部の地域）</a:t>
                      </a:r>
                      <a:endParaRPr kumimoji="1" lang="en-US" altLang="ja-JP" sz="180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dirty="0">
                          <a:solidFill>
                            <a:schemeClr val="tx1"/>
                          </a:solidFill>
                        </a:rPr>
                        <a:t>病害虫の被害地域が拡大</a:t>
                      </a:r>
                      <a:endParaRPr kumimoji="1" lang="en-US" altLang="ja-JP" sz="1800" dirty="0">
                        <a:solidFill>
                          <a:schemeClr val="tx1"/>
                        </a:solidFill>
                      </a:endParaRPr>
                    </a:p>
                    <a:p>
                      <a:pPr marL="285750" indent="-285750">
                        <a:buFont typeface="Arial" panose="020B0604020202020204" pitchFamily="34" charset="0"/>
                        <a:buChar char="•"/>
                      </a:pPr>
                      <a:r>
                        <a:rPr kumimoji="1" lang="ja-JP" altLang="en-US" sz="1800" dirty="0">
                          <a:solidFill>
                            <a:schemeClr val="tx1"/>
                          </a:solidFill>
                        </a:rPr>
                        <a:t>枯死木の分布が拡大</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dirty="0"/>
                        <a:t>スギ人工林の脆弱性が増加</a:t>
                      </a:r>
                      <a:endParaRPr kumimoji="1" lang="en-US" altLang="ja-JP"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u="none" strike="noStrike" kern="1200" baseline="0" dirty="0"/>
                        <a:t>マツ枯れ危険域の拡大</a:t>
                      </a:r>
                      <a:endParaRPr kumimoji="1" lang="en-US" altLang="ja-JP" sz="1800" u="none" strike="noStrike" kern="1200" baseline="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dirty="0"/>
                        <a:t>高齢林化が進むスギ・ヒノキ人工林における風害の増加</a:t>
                      </a:r>
                      <a:endParaRPr kumimoji="1" lang="en-US" altLang="ja-JP"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800" dirty="0"/>
                    </a:p>
                  </a:txBody>
                  <a:tcPr/>
                </a:tc>
                <a:extLst>
                  <a:ext uri="{0D108BD9-81ED-4DB2-BD59-A6C34878D82A}">
                    <a16:rowId xmlns:a16="http://schemas.microsoft.com/office/drawing/2014/main" val="337485736"/>
                  </a:ext>
                </a:extLst>
              </a:tr>
              <a:tr h="1544126">
                <a:tc>
                  <a:txBody>
                    <a:bodyPr/>
                    <a:lstStyle/>
                    <a:p>
                      <a:r>
                        <a:rPr kumimoji="1" lang="ja-JP" altLang="en-US" sz="1800" dirty="0"/>
                        <a:t>特用林産物</a:t>
                      </a:r>
                      <a:r>
                        <a:rPr kumimoji="1" lang="en-US" altLang="ja-JP" sz="1800" dirty="0"/>
                        <a:t>(</a:t>
                      </a:r>
                      <a:r>
                        <a:rPr kumimoji="1" lang="ja-JP" altLang="en-US" sz="1800" dirty="0"/>
                        <a:t>きのこ類等</a:t>
                      </a:r>
                      <a:r>
                        <a:rPr kumimoji="1" lang="en-US" altLang="ja-JP" sz="1800" dirty="0"/>
                        <a:t>)</a:t>
                      </a:r>
                      <a:endParaRPr kumimoji="1" lang="ja-JP" altLang="en-US" sz="1800" dirty="0"/>
                    </a:p>
                  </a:txBody>
                  <a:tcPr/>
                </a:tc>
                <a:tc>
                  <a:txBody>
                    <a:bodyPr/>
                    <a:lstStyle/>
                    <a:p>
                      <a:pPr marL="285750" indent="-285750">
                        <a:buFont typeface="Arial" panose="020B0604020202020204" pitchFamily="34" charset="0"/>
                        <a:buChar char="•"/>
                      </a:pPr>
                      <a:r>
                        <a:rPr kumimoji="1" lang="ja-JP" altLang="en-US" sz="1800" dirty="0"/>
                        <a:t>シイタケ栽培に影響を及ぼす　　　ヒポクレア属菌</a:t>
                      </a:r>
                      <a:r>
                        <a:rPr kumimoji="1" lang="ja-JP" altLang="en-US" sz="1800" u="none" strike="noStrike" kern="1200" baseline="0" dirty="0"/>
                        <a:t>による被害の増大</a:t>
                      </a:r>
                      <a:endParaRPr kumimoji="1" lang="ja-JP" altLang="en-US" sz="18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dirty="0"/>
                        <a:t>シイタケの原木栽培における、子実体（きのこ）の発生量の減少</a:t>
                      </a:r>
                    </a:p>
                  </a:txBody>
                  <a:tcPr/>
                </a:tc>
                <a:extLst>
                  <a:ext uri="{0D108BD9-81ED-4DB2-BD59-A6C34878D82A}">
                    <a16:rowId xmlns:a16="http://schemas.microsoft.com/office/drawing/2014/main" val="3963243213"/>
                  </a:ext>
                </a:extLst>
              </a:tr>
            </a:tbl>
          </a:graphicData>
        </a:graphic>
      </p:graphicFrame>
      <p:sp>
        <p:nvSpPr>
          <p:cNvPr id="2" name="タイトル 1"/>
          <p:cNvSpPr>
            <a:spLocks noGrp="1"/>
          </p:cNvSpPr>
          <p:nvPr>
            <p:ph type="title"/>
          </p:nvPr>
        </p:nvSpPr>
        <p:spPr/>
        <p:txBody>
          <a:bodyPr/>
          <a:lstStyle/>
          <a:p>
            <a:pPr>
              <a:lnSpc>
                <a:spcPct val="100000"/>
              </a:lnSpc>
            </a:pPr>
            <a:r>
              <a:rPr lang="ja-JP" altLang="en-US" dirty="0"/>
              <a:t>①農業、</a:t>
            </a:r>
            <a:r>
              <a:rPr lang="ja-JP" altLang="en-US" dirty="0">
                <a:solidFill>
                  <a:srgbClr val="FF0000"/>
                </a:solidFill>
              </a:rPr>
              <a:t>森林・林業</a:t>
            </a:r>
            <a:r>
              <a:rPr lang="ja-JP" altLang="en-US" dirty="0"/>
              <a:t>、水産業</a:t>
            </a:r>
          </a:p>
        </p:txBody>
      </p:sp>
      <p:sp>
        <p:nvSpPr>
          <p:cNvPr id="4" name="テキスト プレースホルダー 3"/>
          <p:cNvSpPr>
            <a:spLocks noGrp="1"/>
          </p:cNvSpPr>
          <p:nvPr>
            <p:ph type="body" sz="quarter" idx="13"/>
          </p:nvPr>
        </p:nvSpPr>
        <p:spPr>
          <a:xfrm>
            <a:off x="287338" y="997480"/>
            <a:ext cx="8488362" cy="2095500"/>
          </a:xfrm>
        </p:spPr>
        <p:txBody>
          <a:bodyPr/>
          <a:lstStyle/>
          <a:p>
            <a:pPr>
              <a:lnSpc>
                <a:spcPct val="100000"/>
              </a:lnSpc>
            </a:pPr>
            <a:endParaRPr lang="en-US" altLang="ja-JP" b="1" dirty="0"/>
          </a:p>
          <a:p>
            <a:pPr>
              <a:lnSpc>
                <a:spcPct val="100000"/>
              </a:lnSpc>
            </a:pPr>
            <a:endParaRPr lang="en-US" altLang="ja-JP" b="1" dirty="0"/>
          </a:p>
        </p:txBody>
      </p:sp>
      <p:sp>
        <p:nvSpPr>
          <p:cNvPr id="12" name="テキスト プレースホルダー 6">
            <a:extLst>
              <a:ext uri="{FF2B5EF4-FFF2-40B4-BE49-F238E27FC236}">
                <a16:creationId xmlns:a16="http://schemas.microsoft.com/office/drawing/2014/main" id="{B3704BAA-F2BF-4B73-8610-93E8BA6D03DB}"/>
              </a:ext>
            </a:extLst>
          </p:cNvPr>
          <p:cNvSpPr txBox="1">
            <a:spLocks/>
          </p:cNvSpPr>
          <p:nvPr/>
        </p:nvSpPr>
        <p:spPr>
          <a:xfrm>
            <a:off x="4511675" y="306870"/>
            <a:ext cx="4632325" cy="358775"/>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zh-TW" altLang="en-US" kern="0" dirty="0" smtClean="0">
                <a:solidFill>
                  <a:schemeClr val="tx1">
                    <a:lumMod val="50000"/>
                    <a:lumOff val="50000"/>
                  </a:schemeClr>
                </a:solidFill>
                <a:latin typeface="+mn-ea"/>
                <a:cs typeface="Arial"/>
              </a:rPr>
              <a:t>気候</a:t>
            </a:r>
            <a:r>
              <a:rPr lang="zh-TW" altLang="en-US" kern="0" dirty="0">
                <a:solidFill>
                  <a:schemeClr val="tx1">
                    <a:lumMod val="50000"/>
                    <a:lumOff val="50000"/>
                  </a:schemeClr>
                </a:solidFill>
                <a:latin typeface="+mn-ea"/>
                <a:cs typeface="Arial"/>
              </a:rPr>
              <a:t>変動影響</a:t>
            </a:r>
            <a:endParaRPr lang="ja-JP" altLang="en-US" dirty="0">
              <a:solidFill>
                <a:schemeClr val="tx1">
                  <a:lumMod val="50000"/>
                  <a:lumOff val="50000"/>
                </a:schemeClr>
              </a:solidFill>
              <a:latin typeface="+mn-ea"/>
            </a:endParaRPr>
          </a:p>
        </p:txBody>
      </p:sp>
      <p:pic>
        <p:nvPicPr>
          <p:cNvPr id="16" name="図 15">
            <a:extLst>
              <a:ext uri="{FF2B5EF4-FFF2-40B4-BE49-F238E27FC236}">
                <a16:creationId xmlns:a16="http://schemas.microsoft.com/office/drawing/2014/main" id="{D1E1AA31-ABB4-41C2-978D-9164E4509F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8363" y="3957722"/>
            <a:ext cx="875405" cy="903645"/>
          </a:xfrm>
          <a:prstGeom prst="rect">
            <a:avLst/>
          </a:prstGeom>
        </p:spPr>
      </p:pic>
      <p:sp>
        <p:nvSpPr>
          <p:cNvPr id="13"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30</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5507492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プレースホルダー 4"/>
          <p:cNvSpPr>
            <a:spLocks noGrp="1"/>
          </p:cNvSpPr>
          <p:nvPr>
            <p:ph type="body" sz="quarter" idx="14"/>
          </p:nvPr>
        </p:nvSpPr>
        <p:spPr>
          <a:xfrm>
            <a:off x="330200" y="6477000"/>
            <a:ext cx="8356600" cy="330200"/>
          </a:xfrm>
        </p:spPr>
        <p:txBody>
          <a:bodyPr>
            <a:normAutofit fontScale="92500" lnSpcReduction="20000"/>
          </a:bodyPr>
          <a:lstStyle/>
          <a:p>
            <a:pPr>
              <a:lnSpc>
                <a:spcPct val="110000"/>
              </a:lnSpc>
            </a:pPr>
            <a:r>
              <a:rPr lang="ja-JP" altLang="en-US" dirty="0">
                <a:latin typeface="+mn-ea"/>
              </a:rPr>
              <a:t>出典：環境省　気候変動の観測・予測・影響評価に関する統合レポート</a:t>
            </a:r>
            <a:r>
              <a:rPr lang="en-US" altLang="ja-JP" dirty="0">
                <a:latin typeface="+mn-ea"/>
              </a:rPr>
              <a:t>2018</a:t>
            </a:r>
            <a:r>
              <a:rPr lang="ja-JP" altLang="en-US" dirty="0">
                <a:latin typeface="+mn-ea"/>
              </a:rPr>
              <a:t>～日本の気候変動とその影響～ </a:t>
            </a:r>
            <a:r>
              <a:rPr lang="en-US" altLang="ja-JP" dirty="0">
                <a:latin typeface="+mn-ea"/>
              </a:rPr>
              <a:t>(https://www.env.go.jp/press/105129.html)</a:t>
            </a:r>
          </a:p>
          <a:p>
            <a:pPr>
              <a:lnSpc>
                <a:spcPct val="110000"/>
              </a:lnSpc>
            </a:pPr>
            <a:r>
              <a:rPr lang="ja-JP" altLang="en-US" dirty="0">
                <a:latin typeface="+mn-ea"/>
              </a:rPr>
              <a:t>   　　　中央環境審議会　日本における気候変動による影響の評価に関する報告と今後の課題について　</a:t>
            </a:r>
            <a:r>
              <a:rPr lang="en-US" altLang="ja-JP" dirty="0">
                <a:latin typeface="+mn-ea"/>
              </a:rPr>
              <a:t>(https://www.env.go.jp/press/100480.html)</a:t>
            </a:r>
          </a:p>
        </p:txBody>
      </p:sp>
      <p:graphicFrame>
        <p:nvGraphicFramePr>
          <p:cNvPr id="11" name="表 10"/>
          <p:cNvGraphicFramePr>
            <a:graphicFrameLocks noGrp="1"/>
          </p:cNvGraphicFramePr>
          <p:nvPr>
            <p:extLst/>
          </p:nvPr>
        </p:nvGraphicFramePr>
        <p:xfrm>
          <a:off x="287337" y="1304926"/>
          <a:ext cx="8569326" cy="5148262"/>
        </p:xfrm>
        <a:graphic>
          <a:graphicData uri="http://schemas.openxmlformats.org/drawingml/2006/table">
            <a:tbl>
              <a:tblPr firstRow="1" bandRow="1">
                <a:tableStyleId>{5C22544A-7EE6-4342-B048-85BDC9FD1C3A}</a:tableStyleId>
              </a:tblPr>
              <a:tblGrid>
                <a:gridCol w="1897063">
                  <a:extLst>
                    <a:ext uri="{9D8B030D-6E8A-4147-A177-3AD203B41FA5}">
                      <a16:colId xmlns:a16="http://schemas.microsoft.com/office/drawing/2014/main" val="3654500907"/>
                    </a:ext>
                  </a:extLst>
                </a:gridCol>
                <a:gridCol w="3272183">
                  <a:extLst>
                    <a:ext uri="{9D8B030D-6E8A-4147-A177-3AD203B41FA5}">
                      <a16:colId xmlns:a16="http://schemas.microsoft.com/office/drawing/2014/main" val="1549308514"/>
                    </a:ext>
                  </a:extLst>
                </a:gridCol>
                <a:gridCol w="3400080">
                  <a:extLst>
                    <a:ext uri="{9D8B030D-6E8A-4147-A177-3AD203B41FA5}">
                      <a16:colId xmlns:a16="http://schemas.microsoft.com/office/drawing/2014/main" val="1523356408"/>
                    </a:ext>
                  </a:extLst>
                </a:gridCol>
              </a:tblGrid>
              <a:tr h="532407">
                <a:tc>
                  <a:txBody>
                    <a:bodyPr/>
                    <a:lstStyle/>
                    <a:p>
                      <a:pPr algn="ctr"/>
                      <a:r>
                        <a:rPr kumimoji="1" lang="ja-JP" altLang="en-US" sz="1800" dirty="0"/>
                        <a:t>分類</a:t>
                      </a:r>
                      <a:endParaRPr kumimoji="1" lang="ja-JP" altLang="en-US" sz="1800" b="1" dirty="0">
                        <a:solidFill>
                          <a:schemeClr val="bg1"/>
                        </a:solidFill>
                      </a:endParaRPr>
                    </a:p>
                  </a:txBody>
                  <a:tcPr anchor="ctr"/>
                </a:tc>
                <a:tc>
                  <a:txBody>
                    <a:bodyPr/>
                    <a:lstStyle/>
                    <a:p>
                      <a:pPr algn="ctr"/>
                      <a:r>
                        <a:rPr kumimoji="1" lang="ja-JP" altLang="en-US" sz="1800" dirty="0"/>
                        <a:t>既に現れている影響</a:t>
                      </a:r>
                      <a:endParaRPr kumimoji="1" lang="ja-JP" altLang="en-US" sz="1800" b="1" dirty="0">
                        <a:solidFill>
                          <a:schemeClr val="bg1"/>
                        </a:solidFill>
                      </a:endParaRPr>
                    </a:p>
                  </a:txBody>
                  <a:tcPr anchor="ctr"/>
                </a:tc>
                <a:tc>
                  <a:txBody>
                    <a:bodyPr/>
                    <a:lstStyle/>
                    <a:p>
                      <a:pPr algn="ctr"/>
                      <a:r>
                        <a:rPr kumimoji="1" lang="ja-JP" altLang="en-US" sz="1800" dirty="0"/>
                        <a:t>将来予測される影響</a:t>
                      </a:r>
                      <a:endParaRPr kumimoji="1" lang="ja-JP" altLang="en-US" sz="1800" b="1" dirty="0">
                        <a:solidFill>
                          <a:schemeClr val="bg1"/>
                        </a:solidFill>
                      </a:endParaRPr>
                    </a:p>
                  </a:txBody>
                  <a:tcPr anchor="ctr"/>
                </a:tc>
                <a:extLst>
                  <a:ext uri="{0D108BD9-81ED-4DB2-BD59-A6C34878D82A}">
                    <a16:rowId xmlns:a16="http://schemas.microsoft.com/office/drawing/2014/main" val="3409167641"/>
                  </a:ext>
                </a:extLst>
              </a:tr>
              <a:tr h="2123024">
                <a:tc>
                  <a:txBody>
                    <a:bodyPr/>
                    <a:lstStyle/>
                    <a:p>
                      <a:pPr>
                        <a:spcBef>
                          <a:spcPts val="600"/>
                        </a:spcBef>
                      </a:pPr>
                      <a:r>
                        <a:rPr kumimoji="1" lang="ja-JP" altLang="en-US" sz="1800" dirty="0"/>
                        <a:t>回遊性魚介類</a:t>
                      </a:r>
                      <a:endParaRPr kumimoji="1" lang="en-US" altLang="ja-JP" sz="1800" dirty="0"/>
                    </a:p>
                    <a:p>
                      <a:pPr>
                        <a:spcBef>
                          <a:spcPts val="600"/>
                        </a:spcBef>
                      </a:pPr>
                      <a:r>
                        <a:rPr kumimoji="1" lang="en-US" altLang="ja-JP" sz="1800" dirty="0"/>
                        <a:t>(</a:t>
                      </a:r>
                      <a:r>
                        <a:rPr kumimoji="1" lang="ja-JP" altLang="en-US" sz="1800" dirty="0"/>
                        <a:t>魚類等の生態</a:t>
                      </a:r>
                      <a:r>
                        <a:rPr kumimoji="1" lang="en-US" altLang="ja-JP" sz="1800" dirty="0"/>
                        <a:t>)</a:t>
                      </a:r>
                      <a:endParaRPr kumimoji="1" lang="ja-JP" altLang="en-US" sz="1800" dirty="0">
                        <a:solidFill>
                          <a:schemeClr val="tx1"/>
                        </a:solidFill>
                      </a:endParaRPr>
                    </a:p>
                  </a:txBody>
                  <a:tcPr/>
                </a:tc>
                <a:tc>
                  <a:txBody>
                    <a:bodyPr/>
                    <a:lstStyle/>
                    <a:p>
                      <a:pPr marL="285750" indent="-285750">
                        <a:spcBef>
                          <a:spcPts val="600"/>
                        </a:spcBef>
                        <a:buFont typeface="Arial" panose="020B0604020202020204" pitchFamily="34" charset="0"/>
                        <a:buChar char="•"/>
                      </a:pPr>
                      <a:r>
                        <a:rPr kumimoji="1" lang="ja-JP" altLang="en-US" sz="1800" dirty="0"/>
                        <a:t>海水温の変化に伴う海洋生物の分布域の変化</a:t>
                      </a:r>
                      <a:endParaRPr kumimoji="1" lang="en-US" altLang="ja-JP" sz="1800" dirty="0"/>
                    </a:p>
                    <a:p>
                      <a:pPr marL="285750" indent="-285750">
                        <a:spcBef>
                          <a:spcPts val="600"/>
                        </a:spcBef>
                        <a:buFont typeface="Arial" panose="020B0604020202020204" pitchFamily="34" charset="0"/>
                        <a:buChar char="•"/>
                      </a:pPr>
                      <a:r>
                        <a:rPr kumimoji="1" lang="ja-JP" altLang="en-US" sz="1800" dirty="0"/>
                        <a:t>水温の高い海域・季節を中心にスルメイカの漁獲量の減少</a:t>
                      </a:r>
                      <a:endParaRPr kumimoji="1" lang="en-US" altLang="ja-JP" sz="1800" dirty="0"/>
                    </a:p>
                    <a:p>
                      <a:pPr marL="285750" indent="-285750">
                        <a:spcBef>
                          <a:spcPts val="600"/>
                        </a:spcBef>
                        <a:buFont typeface="Arial" panose="020B0604020202020204" pitchFamily="34" charset="0"/>
                        <a:buChar char="•"/>
                      </a:pPr>
                      <a:r>
                        <a:rPr kumimoji="1" lang="ja-JP" altLang="en-US" sz="1800" dirty="0">
                          <a:solidFill>
                            <a:schemeClr val="tx1"/>
                          </a:solidFill>
                        </a:rPr>
                        <a:t>ブリの漁獲量の増加</a:t>
                      </a:r>
                      <a:endParaRPr kumimoji="1" lang="en-US" altLang="ja-JP" sz="1800" dirty="0">
                        <a:solidFill>
                          <a:schemeClr val="tx1"/>
                        </a:solidFill>
                      </a:endParaRPr>
                    </a:p>
                  </a:txBody>
                  <a:tcPr/>
                </a:tc>
                <a:tc>
                  <a:txBody>
                    <a:bodyPr/>
                    <a:lstStyle/>
                    <a:p>
                      <a:pPr marL="285750" indent="-285750">
                        <a:spcBef>
                          <a:spcPts val="600"/>
                        </a:spcBef>
                        <a:buFont typeface="Arial" panose="020B0604020202020204" pitchFamily="34" charset="0"/>
                        <a:buChar char="•"/>
                      </a:pPr>
                      <a:r>
                        <a:rPr kumimoji="1" lang="ja-JP" altLang="en-US" sz="1800" dirty="0"/>
                        <a:t>分布回遊範囲及び体のサイズの変化</a:t>
                      </a:r>
                      <a:endParaRPr kumimoji="1" lang="en-US" altLang="ja-JP" sz="1800" dirty="0"/>
                    </a:p>
                    <a:p>
                      <a:pPr marL="285750" indent="-285750">
                        <a:buFont typeface="Arial" panose="020B0604020202020204" pitchFamily="34" charset="0"/>
                        <a:buChar char="•"/>
                      </a:pPr>
                      <a:r>
                        <a:rPr kumimoji="1" lang="ja-JP" altLang="en-US" sz="1800" b="0" i="0" u="none" strike="noStrike" kern="1200" baseline="0" dirty="0">
                          <a:solidFill>
                            <a:schemeClr val="dk1"/>
                          </a:solidFill>
                          <a:latin typeface="+mn-lt"/>
                          <a:ea typeface="+mn-ea"/>
                          <a:cs typeface="+mn-cs"/>
                        </a:rPr>
                        <a:t>スルメイカの分布密度が低い海域が拡大</a:t>
                      </a:r>
                      <a:endParaRPr kumimoji="1" lang="en-US" altLang="ja-JP" sz="1800" dirty="0">
                        <a:solidFill>
                          <a:schemeClr val="tx1"/>
                        </a:solidFill>
                      </a:endParaRPr>
                    </a:p>
                  </a:txBody>
                  <a:tcPr/>
                </a:tc>
                <a:extLst>
                  <a:ext uri="{0D108BD9-81ED-4DB2-BD59-A6C34878D82A}">
                    <a16:rowId xmlns:a16="http://schemas.microsoft.com/office/drawing/2014/main" val="1891491520"/>
                  </a:ext>
                </a:extLst>
              </a:tr>
              <a:tr h="2492831">
                <a:tc>
                  <a:txBody>
                    <a:bodyPr/>
                    <a:lstStyle/>
                    <a:p>
                      <a:pPr>
                        <a:spcBef>
                          <a:spcPts val="600"/>
                        </a:spcBef>
                      </a:pPr>
                      <a:r>
                        <a:rPr kumimoji="1" lang="ja-JP" altLang="en-US" sz="2000" dirty="0"/>
                        <a:t>増養殖等</a:t>
                      </a:r>
                    </a:p>
                  </a:txBody>
                  <a:tcPr/>
                </a:tc>
                <a:tc>
                  <a:txBody>
                    <a:bodyPr/>
                    <a:lstStyle/>
                    <a:p>
                      <a:pPr marL="285750" indent="-285750">
                        <a:spcBef>
                          <a:spcPts val="600"/>
                        </a:spcBef>
                        <a:buFont typeface="Arial" panose="020B0604020202020204" pitchFamily="34" charset="0"/>
                        <a:buChar char="•"/>
                      </a:pPr>
                      <a:r>
                        <a:rPr kumimoji="1" lang="ja-JP" altLang="en-US" sz="1800" dirty="0"/>
                        <a:t>ホタテガイの大量斃死</a:t>
                      </a:r>
                      <a:endParaRPr kumimoji="1" lang="en-US" altLang="ja-JP" sz="1800" dirty="0"/>
                    </a:p>
                    <a:p>
                      <a:pPr marL="285750" indent="-285750">
                        <a:spcBef>
                          <a:spcPts val="600"/>
                        </a:spcBef>
                        <a:buFont typeface="Arial" panose="020B0604020202020204" pitchFamily="34" charset="0"/>
                        <a:buChar char="•"/>
                      </a:pPr>
                      <a:r>
                        <a:rPr kumimoji="1" lang="ja-JP" altLang="en-US" sz="1800" b="0" i="0" u="none" strike="noStrike" kern="1200" baseline="0" dirty="0">
                          <a:solidFill>
                            <a:schemeClr val="dk1"/>
                          </a:solidFill>
                          <a:latin typeface="+mn-lt"/>
                          <a:ea typeface="+mn-ea"/>
                          <a:cs typeface="+mn-cs"/>
                        </a:rPr>
                        <a:t>養殖ノリ生産開始時期の遅延やノリ芽への生理的障害</a:t>
                      </a:r>
                      <a:endParaRPr kumimoji="1" lang="en-US" altLang="ja-JP" sz="1800" dirty="0"/>
                    </a:p>
                    <a:p>
                      <a:pPr marL="285750" indent="-285750">
                        <a:spcBef>
                          <a:spcPts val="600"/>
                        </a:spcBef>
                        <a:buFont typeface="Arial" panose="020B0604020202020204" pitchFamily="34" charset="0"/>
                        <a:buChar char="•"/>
                      </a:pPr>
                      <a:r>
                        <a:rPr kumimoji="1" lang="ja-JP" altLang="en-US" sz="1800" dirty="0"/>
                        <a:t>カキの斃死率の上昇</a:t>
                      </a:r>
                      <a:endParaRPr kumimoji="1" lang="en-US" altLang="ja-JP" sz="1800" dirty="0"/>
                    </a:p>
                  </a:txBody>
                  <a:tcPr/>
                </a:tc>
                <a:tc>
                  <a:txBody>
                    <a:bodyPr/>
                    <a:lstStyle/>
                    <a:p>
                      <a:pPr marL="285750" indent="-285750">
                        <a:spcBef>
                          <a:spcPts val="600"/>
                        </a:spcBef>
                        <a:buFont typeface="Arial" panose="020B0604020202020204" pitchFamily="34" charset="0"/>
                        <a:buChar char="•"/>
                      </a:pPr>
                      <a:r>
                        <a:rPr kumimoji="1" lang="ja-JP" altLang="en-US" sz="1800" dirty="0"/>
                        <a:t>アワビ等の磯根資源の減少</a:t>
                      </a:r>
                      <a:endParaRPr kumimoji="1" lang="en-US" altLang="ja-JP" sz="1800" dirty="0"/>
                    </a:p>
                    <a:p>
                      <a:pPr marL="285750" indent="-285750">
                        <a:spcBef>
                          <a:spcPts val="600"/>
                        </a:spcBef>
                        <a:buFont typeface="Arial" panose="020B0604020202020204" pitchFamily="34" charset="0"/>
                        <a:buChar char="•"/>
                      </a:pPr>
                      <a:r>
                        <a:rPr lang="ja-JP" altLang="en-US" sz="1800" dirty="0"/>
                        <a:t>養殖魚類の産地については、</a:t>
                      </a:r>
                      <a:r>
                        <a:rPr kumimoji="1" lang="ja-JP" altLang="en-US" sz="1800" dirty="0"/>
                        <a:t>不適になる海域が出ると予想</a:t>
                      </a:r>
                      <a:endParaRPr kumimoji="1" lang="en-US" altLang="ja-JP" sz="1800" dirty="0"/>
                    </a:p>
                    <a:p>
                      <a:pPr marL="285750" indent="-285750">
                        <a:spcBef>
                          <a:spcPts val="600"/>
                        </a:spcBef>
                        <a:buFont typeface="Arial" panose="020B0604020202020204" pitchFamily="34" charset="0"/>
                        <a:buChar char="•"/>
                      </a:pPr>
                      <a:r>
                        <a:rPr kumimoji="1" lang="ja-JP" altLang="en-US" sz="1800" b="0" i="0" u="none" strike="noStrike" kern="1200" baseline="0" dirty="0">
                          <a:solidFill>
                            <a:schemeClr val="dk1"/>
                          </a:solidFill>
                          <a:latin typeface="+mn-lt"/>
                          <a:ea typeface="+mn-ea"/>
                          <a:cs typeface="+mn-cs"/>
                        </a:rPr>
                        <a:t>赤潮発生による二枚貝等の斃死リスクの上昇</a:t>
                      </a:r>
                      <a:endParaRPr kumimoji="1" lang="ja-JP" altLang="en-US" sz="1800" dirty="0"/>
                    </a:p>
                  </a:txBody>
                  <a:tcPr/>
                </a:tc>
                <a:extLst>
                  <a:ext uri="{0D108BD9-81ED-4DB2-BD59-A6C34878D82A}">
                    <a16:rowId xmlns:a16="http://schemas.microsoft.com/office/drawing/2014/main" val="337485736"/>
                  </a:ext>
                </a:extLst>
              </a:tr>
            </a:tbl>
          </a:graphicData>
        </a:graphic>
      </p:graphicFrame>
      <p:sp>
        <p:nvSpPr>
          <p:cNvPr id="2" name="タイトル 1"/>
          <p:cNvSpPr>
            <a:spLocks noGrp="1"/>
          </p:cNvSpPr>
          <p:nvPr>
            <p:ph type="title"/>
          </p:nvPr>
        </p:nvSpPr>
        <p:spPr/>
        <p:txBody>
          <a:bodyPr/>
          <a:lstStyle/>
          <a:p>
            <a:r>
              <a:rPr lang="ja-JP" altLang="en-US" dirty="0"/>
              <a:t>①農業、森林・林業、</a:t>
            </a:r>
            <a:r>
              <a:rPr lang="ja-JP" altLang="en-US" dirty="0">
                <a:solidFill>
                  <a:srgbClr val="FF0000"/>
                </a:solidFill>
              </a:rPr>
              <a:t>水産業</a:t>
            </a:r>
          </a:p>
        </p:txBody>
      </p:sp>
      <p:sp>
        <p:nvSpPr>
          <p:cNvPr id="4" name="テキスト プレースホルダー 3"/>
          <p:cNvSpPr>
            <a:spLocks noGrp="1"/>
          </p:cNvSpPr>
          <p:nvPr>
            <p:ph type="body" sz="quarter" idx="13"/>
          </p:nvPr>
        </p:nvSpPr>
        <p:spPr>
          <a:xfrm>
            <a:off x="287338" y="997480"/>
            <a:ext cx="8488362" cy="2095500"/>
          </a:xfrm>
        </p:spPr>
        <p:txBody>
          <a:bodyPr/>
          <a:lstStyle/>
          <a:p>
            <a:endParaRPr lang="en-US" altLang="ja-JP" b="1" dirty="0">
              <a:solidFill>
                <a:srgbClr val="FF0000"/>
              </a:solidFill>
            </a:endParaRPr>
          </a:p>
          <a:p>
            <a:endParaRPr lang="en-US" altLang="ja-JP" b="1" dirty="0">
              <a:solidFill>
                <a:srgbClr val="FF0000"/>
              </a:solidFill>
            </a:endParaRPr>
          </a:p>
        </p:txBody>
      </p:sp>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11676" y="5103628"/>
            <a:ext cx="879032" cy="1233377"/>
          </a:xfrm>
          <a:prstGeom prst="rect">
            <a:avLst/>
          </a:prstGeom>
        </p:spPr>
      </p:pic>
      <p:sp>
        <p:nvSpPr>
          <p:cNvPr id="12" name="テキスト プレースホルダー 6">
            <a:extLst>
              <a:ext uri="{FF2B5EF4-FFF2-40B4-BE49-F238E27FC236}">
                <a16:creationId xmlns:a16="http://schemas.microsoft.com/office/drawing/2014/main" id="{61FB723E-AAE1-4FEE-A7B0-D002ED3E82F8}"/>
              </a:ext>
            </a:extLst>
          </p:cNvPr>
          <p:cNvSpPr txBox="1">
            <a:spLocks/>
          </p:cNvSpPr>
          <p:nvPr/>
        </p:nvSpPr>
        <p:spPr>
          <a:xfrm>
            <a:off x="4511675" y="306870"/>
            <a:ext cx="4632325" cy="358775"/>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zh-TW" altLang="en-US" kern="0" dirty="0" smtClean="0">
                <a:solidFill>
                  <a:schemeClr val="tx1">
                    <a:lumMod val="50000"/>
                    <a:lumOff val="50000"/>
                  </a:schemeClr>
                </a:solidFill>
                <a:latin typeface="+mn-ea"/>
                <a:cs typeface="Arial"/>
              </a:rPr>
              <a:t>気候</a:t>
            </a:r>
            <a:r>
              <a:rPr lang="zh-TW" altLang="en-US" kern="0" dirty="0">
                <a:solidFill>
                  <a:schemeClr val="tx1">
                    <a:lumMod val="50000"/>
                    <a:lumOff val="50000"/>
                  </a:schemeClr>
                </a:solidFill>
                <a:latin typeface="+mn-ea"/>
                <a:cs typeface="Arial"/>
              </a:rPr>
              <a:t>変動影響</a:t>
            </a:r>
            <a:endParaRPr lang="ja-JP" altLang="en-US" dirty="0">
              <a:solidFill>
                <a:schemeClr val="tx1">
                  <a:lumMod val="50000"/>
                  <a:lumOff val="50000"/>
                </a:schemeClr>
              </a:solidFill>
              <a:latin typeface="+mn-ea"/>
            </a:endParaRPr>
          </a:p>
        </p:txBody>
      </p:sp>
      <p:sp>
        <p:nvSpPr>
          <p:cNvPr id="13"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31</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5389444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②水環境・水資源</a:t>
            </a:r>
          </a:p>
        </p:txBody>
      </p:sp>
      <p:sp>
        <p:nvSpPr>
          <p:cNvPr id="4" name="テキスト プレースホルダー 3"/>
          <p:cNvSpPr>
            <a:spLocks noGrp="1"/>
          </p:cNvSpPr>
          <p:nvPr>
            <p:ph type="body" sz="quarter" idx="13"/>
          </p:nvPr>
        </p:nvSpPr>
        <p:spPr>
          <a:xfrm>
            <a:off x="287338" y="997480"/>
            <a:ext cx="8488362" cy="2095500"/>
          </a:xfrm>
        </p:spPr>
        <p:txBody>
          <a:bodyPr/>
          <a:lstStyle/>
          <a:p>
            <a:endParaRPr lang="en-US" altLang="ja-JP" b="1" dirty="0"/>
          </a:p>
          <a:p>
            <a:endParaRPr lang="en-US" altLang="ja-JP" b="1" dirty="0"/>
          </a:p>
        </p:txBody>
      </p:sp>
      <p:graphicFrame>
        <p:nvGraphicFramePr>
          <p:cNvPr id="7" name="表 6"/>
          <p:cNvGraphicFramePr>
            <a:graphicFrameLocks noGrp="1"/>
          </p:cNvGraphicFramePr>
          <p:nvPr>
            <p:extLst/>
          </p:nvPr>
        </p:nvGraphicFramePr>
        <p:xfrm>
          <a:off x="287337" y="1160463"/>
          <a:ext cx="8569326" cy="4362360"/>
        </p:xfrm>
        <a:graphic>
          <a:graphicData uri="http://schemas.openxmlformats.org/drawingml/2006/table">
            <a:tbl>
              <a:tblPr firstRow="1" bandRow="1">
                <a:tableStyleId>{5C22544A-7EE6-4342-B048-85BDC9FD1C3A}</a:tableStyleId>
              </a:tblPr>
              <a:tblGrid>
                <a:gridCol w="1481828">
                  <a:extLst>
                    <a:ext uri="{9D8B030D-6E8A-4147-A177-3AD203B41FA5}">
                      <a16:colId xmlns:a16="http://schemas.microsoft.com/office/drawing/2014/main" val="3654500907"/>
                    </a:ext>
                  </a:extLst>
                </a:gridCol>
                <a:gridCol w="3543749">
                  <a:extLst>
                    <a:ext uri="{9D8B030D-6E8A-4147-A177-3AD203B41FA5}">
                      <a16:colId xmlns:a16="http://schemas.microsoft.com/office/drawing/2014/main" val="1549308514"/>
                    </a:ext>
                  </a:extLst>
                </a:gridCol>
                <a:gridCol w="3543749">
                  <a:extLst>
                    <a:ext uri="{9D8B030D-6E8A-4147-A177-3AD203B41FA5}">
                      <a16:colId xmlns:a16="http://schemas.microsoft.com/office/drawing/2014/main" val="1523356408"/>
                    </a:ext>
                  </a:extLst>
                </a:gridCol>
              </a:tblGrid>
              <a:tr h="646046">
                <a:tc>
                  <a:txBody>
                    <a:bodyPr/>
                    <a:lstStyle/>
                    <a:p>
                      <a:pPr algn="ctr"/>
                      <a:r>
                        <a:rPr kumimoji="1" lang="ja-JP" altLang="en-US" sz="1800" dirty="0"/>
                        <a:t>分類</a:t>
                      </a:r>
                      <a:endParaRPr kumimoji="1" lang="ja-JP" altLang="en-US" sz="1800" b="1" dirty="0">
                        <a:solidFill>
                          <a:schemeClr val="bg1"/>
                        </a:solidFill>
                      </a:endParaRPr>
                    </a:p>
                  </a:txBody>
                  <a:tcPr anchor="ctr"/>
                </a:tc>
                <a:tc>
                  <a:txBody>
                    <a:bodyPr/>
                    <a:lstStyle/>
                    <a:p>
                      <a:pPr algn="ctr"/>
                      <a:r>
                        <a:rPr kumimoji="1" lang="ja-JP" altLang="en-US" sz="1800" dirty="0"/>
                        <a:t>既に現れている影響</a:t>
                      </a:r>
                      <a:endParaRPr kumimoji="1" lang="ja-JP" altLang="en-US" sz="1800" b="1" dirty="0">
                        <a:solidFill>
                          <a:schemeClr val="bg1"/>
                        </a:solidFill>
                      </a:endParaRPr>
                    </a:p>
                  </a:txBody>
                  <a:tcPr anchor="ctr"/>
                </a:tc>
                <a:tc>
                  <a:txBody>
                    <a:bodyPr/>
                    <a:lstStyle/>
                    <a:p>
                      <a:pPr algn="ctr"/>
                      <a:r>
                        <a:rPr kumimoji="1" lang="ja-JP" altLang="en-US" sz="1800" dirty="0"/>
                        <a:t>将来予測される影響</a:t>
                      </a:r>
                      <a:endParaRPr kumimoji="1" lang="ja-JP" altLang="en-US" sz="1800" b="1" dirty="0">
                        <a:solidFill>
                          <a:schemeClr val="bg1"/>
                        </a:solidFill>
                      </a:endParaRPr>
                    </a:p>
                  </a:txBody>
                  <a:tcPr anchor="ctr"/>
                </a:tc>
                <a:extLst>
                  <a:ext uri="{0D108BD9-81ED-4DB2-BD59-A6C34878D82A}">
                    <a16:rowId xmlns:a16="http://schemas.microsoft.com/office/drawing/2014/main" val="3409167641"/>
                  </a:ext>
                </a:extLst>
              </a:tr>
              <a:tr h="1750354">
                <a:tc>
                  <a:txBody>
                    <a:bodyPr/>
                    <a:lstStyle/>
                    <a:p>
                      <a:r>
                        <a:rPr kumimoji="1" lang="ja-JP" altLang="en-US" sz="1800" dirty="0"/>
                        <a:t>水環境 </a:t>
                      </a:r>
                      <a:endParaRPr kumimoji="1" lang="ja-JP" altLang="en-US" sz="1800" dirty="0">
                        <a:solidFill>
                          <a:schemeClr val="tx1"/>
                        </a:solidFill>
                      </a:endParaRPr>
                    </a:p>
                  </a:txBody>
                  <a:tcPr/>
                </a:tc>
                <a:tc>
                  <a:txBody>
                    <a:bodyPr/>
                    <a:lstStyle/>
                    <a:p>
                      <a:pPr marL="285750" indent="-285750">
                        <a:spcBef>
                          <a:spcPts val="600"/>
                        </a:spcBef>
                        <a:buFont typeface="Arial" panose="020B0604020202020204" pitchFamily="34" charset="0"/>
                        <a:buChar char="•"/>
                      </a:pPr>
                      <a:r>
                        <a:rPr kumimoji="1" lang="ja-JP" altLang="en-US" sz="1800" kern="1200" dirty="0">
                          <a:effectLst/>
                        </a:rPr>
                        <a:t>湖沼・ダム湖、河川の水質悪化</a:t>
                      </a:r>
                      <a:endParaRPr kumimoji="1" lang="en-US" altLang="ja-JP" sz="1800" kern="1200" dirty="0">
                        <a:effectLst/>
                      </a:endParaRPr>
                    </a:p>
                    <a:p>
                      <a:pPr marL="285750" indent="-285750">
                        <a:spcBef>
                          <a:spcPts val="600"/>
                        </a:spcBef>
                        <a:buFont typeface="Arial" panose="020B0604020202020204" pitchFamily="34" charset="0"/>
                        <a:buChar char="•"/>
                      </a:pPr>
                      <a:r>
                        <a:rPr kumimoji="1" lang="ja-JP" altLang="en-US" sz="1800" dirty="0"/>
                        <a:t>アオコ発生による</a:t>
                      </a:r>
                      <a:r>
                        <a:rPr kumimoji="1" lang="ja-JP" altLang="en-US" sz="1800" kern="1200" dirty="0">
                          <a:effectLst/>
                        </a:rPr>
                        <a:t>水利用への影響</a:t>
                      </a:r>
                      <a:endParaRPr kumimoji="1" lang="ja-JP" altLang="en-US" sz="1800" dirty="0">
                        <a:solidFill>
                          <a:schemeClr val="tx1"/>
                        </a:solidFill>
                      </a:endParaRPr>
                    </a:p>
                  </a:txBody>
                  <a:tcPr/>
                </a:tc>
                <a:tc>
                  <a:txBody>
                    <a:bodyPr/>
                    <a:lstStyle/>
                    <a:p>
                      <a:pPr marL="285750" indent="-285750">
                        <a:spcBef>
                          <a:spcPts val="600"/>
                        </a:spcBef>
                        <a:buFont typeface="Arial" panose="020B0604020202020204" pitchFamily="34" charset="0"/>
                        <a:buChar char="•"/>
                      </a:pPr>
                      <a:r>
                        <a:rPr kumimoji="1" lang="ja-JP" altLang="en-US" sz="1800" dirty="0"/>
                        <a:t>ダム貯水池での藻類増殖や底層水質悪化</a:t>
                      </a:r>
                      <a:endParaRPr kumimoji="1" lang="en-US" altLang="ja-JP" sz="1800" dirty="0"/>
                    </a:p>
                    <a:p>
                      <a:pPr marL="285750" indent="-285750">
                        <a:spcBef>
                          <a:spcPts val="600"/>
                        </a:spcBef>
                        <a:buFont typeface="Arial" panose="020B0604020202020204" pitchFamily="34" charset="0"/>
                        <a:buChar char="•"/>
                      </a:pPr>
                      <a:r>
                        <a:rPr kumimoji="1" lang="ja-JP" altLang="en-US" sz="1800" dirty="0"/>
                        <a:t>藻類の増加による異臭味の増加</a:t>
                      </a:r>
                      <a:endParaRPr kumimoji="1" lang="en-US" altLang="ja-JP" sz="1800" dirty="0"/>
                    </a:p>
                    <a:p>
                      <a:pPr marL="285750" indent="-285750">
                        <a:spcBef>
                          <a:spcPts val="600"/>
                        </a:spcBef>
                        <a:buFont typeface="Arial" panose="020B0604020202020204" pitchFamily="34" charset="0"/>
                        <a:buChar char="•"/>
                      </a:pPr>
                      <a:r>
                        <a:rPr kumimoji="1" lang="ja-JP" altLang="en-US" sz="1800" dirty="0"/>
                        <a:t>沿岸域の塩水遡上域の拡大</a:t>
                      </a:r>
                      <a:endParaRPr kumimoji="1" lang="ja-JP" altLang="en-US" sz="1800" dirty="0">
                        <a:solidFill>
                          <a:schemeClr val="tx1"/>
                        </a:solidFill>
                      </a:endParaRPr>
                    </a:p>
                  </a:txBody>
                  <a:tcPr/>
                </a:tc>
                <a:extLst>
                  <a:ext uri="{0D108BD9-81ED-4DB2-BD59-A6C34878D82A}">
                    <a16:rowId xmlns:a16="http://schemas.microsoft.com/office/drawing/2014/main" val="1891491520"/>
                  </a:ext>
                </a:extLst>
              </a:tr>
              <a:tr h="1843964">
                <a:tc>
                  <a:txBody>
                    <a:bodyPr/>
                    <a:lstStyle/>
                    <a:p>
                      <a:r>
                        <a:rPr kumimoji="1" lang="ja-JP" altLang="en-US" sz="1800" dirty="0"/>
                        <a:t>水資源</a:t>
                      </a:r>
                    </a:p>
                  </a:txBody>
                  <a:tcPr/>
                </a:tc>
                <a:tc>
                  <a:txBody>
                    <a:bodyPr/>
                    <a:lstStyle/>
                    <a:p>
                      <a:pPr marL="285750" indent="-285750">
                        <a:spcBef>
                          <a:spcPts val="600"/>
                        </a:spcBef>
                        <a:buFont typeface="Arial" panose="020B0604020202020204" pitchFamily="34" charset="0"/>
                        <a:buChar char="•"/>
                      </a:pPr>
                      <a:r>
                        <a:rPr kumimoji="1" lang="ja-JP" altLang="en-US" sz="1800" dirty="0"/>
                        <a:t>無降雨・少雨が続くこと等による給水制限</a:t>
                      </a:r>
                      <a:endParaRPr kumimoji="1" lang="en-US" altLang="ja-JP" sz="1800" dirty="0"/>
                    </a:p>
                    <a:p>
                      <a:pPr marL="285750" indent="-285750">
                        <a:spcBef>
                          <a:spcPts val="600"/>
                        </a:spcBef>
                        <a:buFont typeface="Arial" panose="020B0604020202020204" pitchFamily="34" charset="0"/>
                        <a:buChar char="•"/>
                      </a:pPr>
                      <a:r>
                        <a:rPr kumimoji="1" lang="ja-JP" altLang="en-US" sz="1800" dirty="0"/>
                        <a:t>渇水の頻発化、長期化、深刻化</a:t>
                      </a:r>
                    </a:p>
                  </a:txBody>
                  <a:tcPr/>
                </a:tc>
                <a:tc>
                  <a:txBody>
                    <a:bodyPr/>
                    <a:lstStyle/>
                    <a:p>
                      <a:pPr marL="285750" indent="-285750">
                        <a:spcBef>
                          <a:spcPts val="600"/>
                        </a:spcBef>
                        <a:buFont typeface="Arial" panose="020B0604020202020204" pitchFamily="34" charset="0"/>
                        <a:buChar char="•"/>
                      </a:pPr>
                      <a:r>
                        <a:rPr kumimoji="1" lang="ja-JP" altLang="en-US" sz="1800" dirty="0"/>
                        <a:t>渇水の深刻化</a:t>
                      </a:r>
                      <a:endParaRPr kumimoji="1" lang="en-US" altLang="ja-JP" sz="1800" dirty="0"/>
                    </a:p>
                    <a:p>
                      <a:pPr marL="285750" indent="-285750">
                        <a:spcBef>
                          <a:spcPts val="600"/>
                        </a:spcBef>
                        <a:buFont typeface="Arial" panose="020B0604020202020204" pitchFamily="34" charset="0"/>
                        <a:buChar char="•"/>
                      </a:pPr>
                      <a:r>
                        <a:rPr kumimoji="1" lang="ja-JP" altLang="en-US" sz="1800" dirty="0"/>
                        <a:t>融雪時期の早期化による需要期の河川流量の減少</a:t>
                      </a:r>
                      <a:endParaRPr kumimoji="1" lang="en-US" altLang="ja-JP" sz="1800" dirty="0"/>
                    </a:p>
                    <a:p>
                      <a:pPr marL="285750" indent="-285750">
                        <a:spcBef>
                          <a:spcPts val="600"/>
                        </a:spcBef>
                        <a:buFont typeface="Arial" panose="020B0604020202020204" pitchFamily="34" charset="0"/>
                        <a:buChar char="•"/>
                      </a:pPr>
                      <a:r>
                        <a:rPr kumimoji="1" lang="ja-JP" altLang="en-US" sz="1800" dirty="0"/>
                        <a:t>地下水の塩水化、取水への影響</a:t>
                      </a:r>
                      <a:endParaRPr kumimoji="1" lang="en-US" altLang="ja-JP" sz="1800" dirty="0"/>
                    </a:p>
                    <a:p>
                      <a:pPr marL="285750" indent="-285750">
                        <a:spcBef>
                          <a:spcPts val="600"/>
                        </a:spcBef>
                        <a:buFont typeface="Arial" panose="020B0604020202020204" pitchFamily="34" charset="0"/>
                        <a:buChar char="•"/>
                      </a:pPr>
                      <a:r>
                        <a:rPr kumimoji="1" lang="ja-JP" altLang="en-US" sz="1800" dirty="0"/>
                        <a:t>飲料水等の需要増加</a:t>
                      </a:r>
                    </a:p>
                  </a:txBody>
                  <a:tcPr/>
                </a:tc>
                <a:extLst>
                  <a:ext uri="{0D108BD9-81ED-4DB2-BD59-A6C34878D82A}">
                    <a16:rowId xmlns:a16="http://schemas.microsoft.com/office/drawing/2014/main" val="337485736"/>
                  </a:ext>
                </a:extLst>
              </a:tr>
            </a:tbl>
          </a:graphicData>
        </a:graphic>
      </p:graphicFrame>
      <p:sp>
        <p:nvSpPr>
          <p:cNvPr id="10" name="テキスト プレースホルダー 6">
            <a:extLst>
              <a:ext uri="{FF2B5EF4-FFF2-40B4-BE49-F238E27FC236}">
                <a16:creationId xmlns:a16="http://schemas.microsoft.com/office/drawing/2014/main" id="{D525BA52-8BE2-4353-8779-991D698B08E9}"/>
              </a:ext>
            </a:extLst>
          </p:cNvPr>
          <p:cNvSpPr txBox="1">
            <a:spLocks/>
          </p:cNvSpPr>
          <p:nvPr/>
        </p:nvSpPr>
        <p:spPr>
          <a:xfrm>
            <a:off x="4511675" y="306870"/>
            <a:ext cx="4632325" cy="358775"/>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zh-TW" altLang="en-US" kern="0" dirty="0" smtClean="0">
                <a:solidFill>
                  <a:schemeClr val="tx1">
                    <a:lumMod val="50000"/>
                    <a:lumOff val="50000"/>
                  </a:schemeClr>
                </a:solidFill>
                <a:latin typeface="+mn-ea"/>
                <a:cs typeface="Arial"/>
              </a:rPr>
              <a:t>気候</a:t>
            </a:r>
            <a:r>
              <a:rPr lang="zh-TW" altLang="en-US" kern="0" dirty="0">
                <a:solidFill>
                  <a:schemeClr val="tx1">
                    <a:lumMod val="50000"/>
                    <a:lumOff val="50000"/>
                  </a:schemeClr>
                </a:solidFill>
                <a:latin typeface="+mn-ea"/>
                <a:cs typeface="Arial"/>
              </a:rPr>
              <a:t>変動影響</a:t>
            </a:r>
            <a:endParaRPr lang="ja-JP" altLang="en-US" dirty="0">
              <a:solidFill>
                <a:schemeClr val="tx1">
                  <a:lumMod val="50000"/>
                  <a:lumOff val="50000"/>
                </a:schemeClr>
              </a:solidFill>
              <a:latin typeface="+mn-ea"/>
            </a:endParaRPr>
          </a:p>
        </p:txBody>
      </p:sp>
      <p:pic>
        <p:nvPicPr>
          <p:cNvPr id="13" name="図 12">
            <a:extLst>
              <a:ext uri="{FF2B5EF4-FFF2-40B4-BE49-F238E27FC236}">
                <a16:creationId xmlns:a16="http://schemas.microsoft.com/office/drawing/2014/main" id="{FF5A5A9E-B759-49B8-9769-2B62139B8E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15037" y="4411436"/>
            <a:ext cx="1347805" cy="1430186"/>
          </a:xfrm>
          <a:prstGeom prst="rect">
            <a:avLst/>
          </a:prstGeom>
        </p:spPr>
      </p:pic>
      <p:sp>
        <p:nvSpPr>
          <p:cNvPr id="8" name="テキスト プレースホルダー 7"/>
          <p:cNvSpPr>
            <a:spLocks noGrp="1"/>
          </p:cNvSpPr>
          <p:nvPr>
            <p:ph type="body" sz="quarter" idx="14"/>
          </p:nvPr>
        </p:nvSpPr>
        <p:spPr/>
        <p:txBody>
          <a:bodyPr>
            <a:normAutofit fontScale="92500" lnSpcReduction="10000"/>
          </a:bodyPr>
          <a:lstStyle/>
          <a:p>
            <a:r>
              <a:rPr lang="ja-JP" altLang="en-US" dirty="0">
                <a:latin typeface="+mn-ea"/>
              </a:rPr>
              <a:t>出典：環境省　気候変動の観測・予測・影響評価に関する統合レポート</a:t>
            </a:r>
            <a:r>
              <a:rPr lang="en-US" altLang="ja-JP" dirty="0">
                <a:latin typeface="+mn-ea"/>
              </a:rPr>
              <a:t>2018</a:t>
            </a:r>
            <a:r>
              <a:rPr lang="ja-JP" altLang="en-US" dirty="0">
                <a:latin typeface="+mn-ea"/>
              </a:rPr>
              <a:t>～日本の気候変動とその影響～ </a:t>
            </a:r>
            <a:r>
              <a:rPr lang="en-US" altLang="ja-JP" dirty="0">
                <a:latin typeface="+mn-ea"/>
              </a:rPr>
              <a:t>(https://www.env.go.jp/press/105129.html)</a:t>
            </a:r>
          </a:p>
          <a:p>
            <a:r>
              <a:rPr lang="ja-JP" altLang="en-US" dirty="0">
                <a:latin typeface="+mn-ea"/>
              </a:rPr>
              <a:t>　　　　 中央環境審議会　日本における気候変動による影響の評価に関する報告と今後の課題について　</a:t>
            </a:r>
            <a:r>
              <a:rPr lang="en-US" altLang="ja-JP" dirty="0">
                <a:latin typeface="+mn-ea"/>
              </a:rPr>
              <a:t>(https://www.env.go.jp/press/100480.html)</a:t>
            </a:r>
          </a:p>
        </p:txBody>
      </p:sp>
      <p:sp>
        <p:nvSpPr>
          <p:cNvPr id="9"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32</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893888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p:cNvGraphicFramePr>
            <a:graphicFrameLocks noGrp="1"/>
          </p:cNvGraphicFramePr>
          <p:nvPr>
            <p:extLst/>
          </p:nvPr>
        </p:nvGraphicFramePr>
        <p:xfrm>
          <a:off x="287337" y="1304925"/>
          <a:ext cx="8569326" cy="5052975"/>
        </p:xfrm>
        <a:graphic>
          <a:graphicData uri="http://schemas.openxmlformats.org/drawingml/2006/table">
            <a:tbl>
              <a:tblPr firstRow="1" bandRow="1">
                <a:tableStyleId>{5C22544A-7EE6-4342-B048-85BDC9FD1C3A}</a:tableStyleId>
              </a:tblPr>
              <a:tblGrid>
                <a:gridCol w="1481828">
                  <a:extLst>
                    <a:ext uri="{9D8B030D-6E8A-4147-A177-3AD203B41FA5}">
                      <a16:colId xmlns:a16="http://schemas.microsoft.com/office/drawing/2014/main" val="3654500907"/>
                    </a:ext>
                  </a:extLst>
                </a:gridCol>
                <a:gridCol w="3543749">
                  <a:extLst>
                    <a:ext uri="{9D8B030D-6E8A-4147-A177-3AD203B41FA5}">
                      <a16:colId xmlns:a16="http://schemas.microsoft.com/office/drawing/2014/main" val="1549308514"/>
                    </a:ext>
                  </a:extLst>
                </a:gridCol>
                <a:gridCol w="3543749">
                  <a:extLst>
                    <a:ext uri="{9D8B030D-6E8A-4147-A177-3AD203B41FA5}">
                      <a16:colId xmlns:a16="http://schemas.microsoft.com/office/drawing/2014/main" val="1523356408"/>
                    </a:ext>
                  </a:extLst>
                </a:gridCol>
              </a:tblGrid>
              <a:tr h="381291">
                <a:tc>
                  <a:txBody>
                    <a:bodyPr/>
                    <a:lstStyle/>
                    <a:p>
                      <a:pPr algn="ctr"/>
                      <a:r>
                        <a:rPr kumimoji="1" lang="ja-JP" altLang="en-US" sz="1800" dirty="0"/>
                        <a:t>分類</a:t>
                      </a:r>
                      <a:endParaRPr kumimoji="1" lang="ja-JP" altLang="en-US" sz="1800" b="1" dirty="0">
                        <a:solidFill>
                          <a:schemeClr val="bg1"/>
                        </a:solidFill>
                      </a:endParaRPr>
                    </a:p>
                  </a:txBody>
                  <a:tcPr anchor="ctr"/>
                </a:tc>
                <a:tc>
                  <a:txBody>
                    <a:bodyPr/>
                    <a:lstStyle/>
                    <a:p>
                      <a:pPr algn="ctr"/>
                      <a:r>
                        <a:rPr kumimoji="1" lang="ja-JP" altLang="en-US" sz="1800" dirty="0"/>
                        <a:t>既に現れている影響</a:t>
                      </a:r>
                      <a:endParaRPr kumimoji="1" lang="ja-JP" altLang="en-US" sz="1800" b="1" dirty="0">
                        <a:solidFill>
                          <a:schemeClr val="bg1"/>
                        </a:solidFill>
                      </a:endParaRPr>
                    </a:p>
                  </a:txBody>
                  <a:tcPr anchor="ctr"/>
                </a:tc>
                <a:tc>
                  <a:txBody>
                    <a:bodyPr/>
                    <a:lstStyle/>
                    <a:p>
                      <a:pPr algn="ctr"/>
                      <a:r>
                        <a:rPr kumimoji="1" lang="ja-JP" altLang="en-US" sz="1800" dirty="0"/>
                        <a:t>将来予測される影響</a:t>
                      </a:r>
                      <a:endParaRPr kumimoji="1" lang="ja-JP" altLang="en-US" sz="1800" b="1" dirty="0">
                        <a:solidFill>
                          <a:schemeClr val="bg1"/>
                        </a:solidFill>
                      </a:endParaRPr>
                    </a:p>
                  </a:txBody>
                  <a:tcPr anchor="ctr"/>
                </a:tc>
                <a:extLst>
                  <a:ext uri="{0D108BD9-81ED-4DB2-BD59-A6C34878D82A}">
                    <a16:rowId xmlns:a16="http://schemas.microsoft.com/office/drawing/2014/main" val="3409167641"/>
                  </a:ext>
                </a:extLst>
              </a:tr>
              <a:tr h="1595920">
                <a:tc>
                  <a:txBody>
                    <a:bodyPr/>
                    <a:lstStyle/>
                    <a:p>
                      <a:r>
                        <a:rPr kumimoji="1" lang="ja-JP" altLang="en-US" sz="1600" dirty="0"/>
                        <a:t>陸域生態系</a:t>
                      </a:r>
                      <a:endParaRPr kumimoji="1" lang="ja-JP" altLang="en-US" sz="1600" dirty="0">
                        <a:solidFill>
                          <a:schemeClr val="tx1"/>
                        </a:solidFill>
                      </a:endParaRPr>
                    </a:p>
                  </a:txBody>
                  <a:tcPr/>
                </a:tc>
                <a:tc>
                  <a:txBody>
                    <a:bodyPr/>
                    <a:lstStyle/>
                    <a:p>
                      <a:pPr marL="285750" indent="-285750">
                        <a:buFont typeface="Arial" panose="020B0604020202020204" pitchFamily="34" charset="0"/>
                        <a:buChar char="•"/>
                      </a:pPr>
                      <a:r>
                        <a:rPr kumimoji="1" lang="ja-JP" altLang="en-US" sz="1600" dirty="0"/>
                        <a:t>高山帯を生息域とする生物の激減</a:t>
                      </a:r>
                      <a:endParaRPr kumimoji="1" lang="en-US" altLang="ja-JP" sz="1600" dirty="0"/>
                    </a:p>
                    <a:p>
                      <a:pPr marL="285750" indent="-285750">
                        <a:buFont typeface="Arial" panose="020B0604020202020204" pitchFamily="34" charset="0"/>
                        <a:buChar char="•"/>
                      </a:pPr>
                      <a:r>
                        <a:rPr kumimoji="1" lang="ja-JP" altLang="en-US" sz="1600" dirty="0"/>
                        <a:t>大気条件の変化による渡り鳥の飛行経路への影響</a:t>
                      </a:r>
                      <a:endParaRPr kumimoji="1" lang="ja-JP" altLang="en-US" sz="1600" dirty="0">
                        <a:solidFill>
                          <a:schemeClr val="tx1"/>
                        </a:solidFill>
                      </a:endParaRPr>
                    </a:p>
                  </a:txBody>
                  <a:tcPr/>
                </a:tc>
                <a:tc>
                  <a:txBody>
                    <a:bodyPr/>
                    <a:lstStyle/>
                    <a:p>
                      <a:pPr marL="285750" indent="-285750">
                        <a:buFont typeface="Arial" panose="020B0604020202020204" pitchFamily="34" charset="0"/>
                        <a:buChar char="•"/>
                      </a:pPr>
                      <a:r>
                        <a:rPr kumimoji="1" lang="ja-JP" altLang="en-US" sz="1600" dirty="0"/>
                        <a:t>高山帯の植物種の分布域の変化</a:t>
                      </a:r>
                      <a:endParaRPr kumimoji="1" lang="en-US" altLang="ja-JP" sz="1600" dirty="0"/>
                    </a:p>
                    <a:p>
                      <a:pPr marL="285750" indent="-285750">
                        <a:buFont typeface="Arial" panose="020B0604020202020204" pitchFamily="34" charset="0"/>
                        <a:buChar char="•"/>
                      </a:pPr>
                      <a:r>
                        <a:rPr kumimoji="1" lang="ja-JP" altLang="en-US" sz="1600" dirty="0"/>
                        <a:t>里山を構成するアカシデ、イヌシデ等の二次林種の分布域の縮小</a:t>
                      </a:r>
                      <a:endParaRPr kumimoji="1" lang="en-US" altLang="ja-JP" sz="1600" dirty="0"/>
                    </a:p>
                    <a:p>
                      <a:pPr marL="285750" indent="-285750">
                        <a:buFont typeface="Arial" panose="020B0604020202020204" pitchFamily="34" charset="0"/>
                        <a:buChar char="•"/>
                      </a:pPr>
                      <a:r>
                        <a:rPr kumimoji="1" lang="ja-JP" altLang="en-US" sz="1600" dirty="0"/>
                        <a:t>ニホンジカなどの生息域拡大</a:t>
                      </a:r>
                      <a:endParaRPr kumimoji="1" lang="ja-JP" altLang="en-US" sz="1600" dirty="0">
                        <a:solidFill>
                          <a:schemeClr val="tx1"/>
                        </a:solidFill>
                      </a:endParaRPr>
                    </a:p>
                  </a:txBody>
                  <a:tcPr/>
                </a:tc>
                <a:extLst>
                  <a:ext uri="{0D108BD9-81ED-4DB2-BD59-A6C34878D82A}">
                    <a16:rowId xmlns:a16="http://schemas.microsoft.com/office/drawing/2014/main" val="1891491520"/>
                  </a:ext>
                </a:extLst>
              </a:tr>
              <a:tr h="1112099">
                <a:tc>
                  <a:txBody>
                    <a:bodyPr/>
                    <a:lstStyle/>
                    <a:p>
                      <a:r>
                        <a:rPr kumimoji="1" lang="ja-JP" altLang="en-US" sz="1600" dirty="0"/>
                        <a:t>淡水生態系</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dirty="0"/>
                        <a:t>富栄養化の進行による、底生生物への影響</a:t>
                      </a:r>
                      <a:endParaRPr kumimoji="1" lang="en-US" altLang="ja-JP" sz="160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dirty="0"/>
                        <a:t>冷水魚の生息域の減少</a:t>
                      </a:r>
                      <a:endParaRPr kumimoji="1" lang="en-US" altLang="ja-JP" sz="1600" dirty="0">
                        <a:solidFill>
                          <a:schemeClr val="tx1"/>
                        </a:solidFill>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dirty="0"/>
                        <a:t>湖沼の鉛直循環の停止</a:t>
                      </a:r>
                      <a:endParaRPr lang="en-US" altLang="ja-JP" sz="160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dirty="0"/>
                        <a:t>貝類等の底生生物への影響</a:t>
                      </a:r>
                      <a:endParaRPr lang="en-US" altLang="ja-JP" sz="160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dirty="0"/>
                        <a:t>水温の上昇により、本州の冷水魚の生息地が減少</a:t>
                      </a:r>
                      <a:endParaRPr kumimoji="1" lang="en-US" altLang="ja-JP" sz="1600" dirty="0"/>
                    </a:p>
                  </a:txBody>
                  <a:tcPr/>
                </a:tc>
                <a:extLst>
                  <a:ext uri="{0D108BD9-81ED-4DB2-BD59-A6C34878D82A}">
                    <a16:rowId xmlns:a16="http://schemas.microsoft.com/office/drawing/2014/main" val="3224377083"/>
                  </a:ext>
                </a:extLst>
              </a:tr>
              <a:tr h="871720">
                <a:tc>
                  <a:txBody>
                    <a:bodyPr/>
                    <a:lstStyle/>
                    <a:p>
                      <a:r>
                        <a:rPr kumimoji="1" lang="ja-JP" altLang="en-US" sz="1600" dirty="0"/>
                        <a:t>沿岸生態系</a:t>
                      </a:r>
                    </a:p>
                  </a:txBody>
                  <a:tcPr/>
                </a:tc>
                <a:tc>
                  <a:txBody>
                    <a:bodyPr/>
                    <a:lstStyle/>
                    <a:p>
                      <a:pPr marL="285750" indent="-285750">
                        <a:buFont typeface="Arial" panose="020B0604020202020204" pitchFamily="34" charset="0"/>
                        <a:buChar char="•"/>
                      </a:pPr>
                      <a:r>
                        <a:rPr kumimoji="1" lang="ja-JP" altLang="en-US" sz="1600" dirty="0"/>
                        <a:t>南方系生物の越冬</a:t>
                      </a:r>
                      <a:endParaRPr kumimoji="1" lang="en-US" altLang="ja-JP" sz="1600" dirty="0"/>
                    </a:p>
                    <a:p>
                      <a:pPr marL="285750" indent="-285750">
                        <a:buFont typeface="Arial" panose="020B0604020202020204" pitchFamily="34" charset="0"/>
                        <a:buChar char="•"/>
                      </a:pPr>
                      <a:r>
                        <a:rPr kumimoji="1" lang="ja-JP" altLang="en-US" sz="1600" dirty="0"/>
                        <a:t>サンゴの白化現象</a:t>
                      </a:r>
                      <a:endParaRPr kumimoji="1" lang="en-US" altLang="ja-JP" sz="1600" dirty="0"/>
                    </a:p>
                    <a:p>
                      <a:pPr marL="285750" indent="-285750">
                        <a:buFont typeface="Arial" panose="020B0604020202020204" pitchFamily="34" charset="0"/>
                        <a:buChar char="•"/>
                      </a:pPr>
                      <a:r>
                        <a:rPr kumimoji="1" lang="ja-JP" altLang="en-US" sz="1600" dirty="0"/>
                        <a:t>温帯性コンブ目の磯焼け</a:t>
                      </a:r>
                      <a:endParaRPr kumimoji="1" lang="en-US" altLang="ja-JP" sz="1600" dirty="0">
                        <a:solidFill>
                          <a:schemeClr val="tx1"/>
                        </a:solidFill>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dirty="0"/>
                        <a:t>造礁サンゴが</a:t>
                      </a:r>
                      <a:r>
                        <a:rPr kumimoji="1" lang="en-US" altLang="ja-JP" sz="1600" dirty="0"/>
                        <a:t>2030 </a:t>
                      </a:r>
                      <a:r>
                        <a:rPr kumimoji="1" lang="ja-JP" altLang="en-US" sz="1600" dirty="0"/>
                        <a:t>年までに半減、</a:t>
                      </a:r>
                      <a:r>
                        <a:rPr kumimoji="1" lang="en-US" altLang="ja-JP" sz="1600" dirty="0"/>
                        <a:t>2040</a:t>
                      </a:r>
                      <a:r>
                        <a:rPr kumimoji="1" lang="ja-JP" altLang="en-US" sz="1600" dirty="0"/>
                        <a:t>年までには消失</a:t>
                      </a:r>
                    </a:p>
                    <a:p>
                      <a:pPr marL="285750" indent="-285750">
                        <a:buFont typeface="Arial" panose="020B0604020202020204" pitchFamily="34" charset="0"/>
                        <a:buChar char="•"/>
                      </a:pPr>
                      <a:endParaRPr kumimoji="1" lang="en-US" altLang="ja-JP" sz="1600" dirty="0"/>
                    </a:p>
                  </a:txBody>
                  <a:tcPr/>
                </a:tc>
                <a:extLst>
                  <a:ext uri="{0D108BD9-81ED-4DB2-BD59-A6C34878D82A}">
                    <a16:rowId xmlns:a16="http://schemas.microsoft.com/office/drawing/2014/main" val="2494471132"/>
                  </a:ext>
                </a:extLst>
              </a:tr>
              <a:tr h="1091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海洋生態系</a:t>
                      </a:r>
                    </a:p>
                    <a:p>
                      <a:endParaRPr kumimoji="1" lang="ja-JP" altLang="en-US" sz="1600" dirty="0"/>
                    </a:p>
                  </a:txBody>
                  <a:tcPr/>
                </a:tc>
                <a:tc>
                  <a:txBody>
                    <a:bodyPr/>
                    <a:lstStyle/>
                    <a:p>
                      <a:pPr marL="285750" indent="-285750">
                        <a:buFont typeface="Arial" panose="020B0604020202020204" pitchFamily="34" charset="0"/>
                        <a:buChar char="•"/>
                      </a:pPr>
                      <a:r>
                        <a:rPr kumimoji="1" lang="ja-JP" altLang="en-US" sz="1600" dirty="0"/>
                        <a:t>植物プランクトンの現存量の変動</a:t>
                      </a:r>
                      <a:endParaRPr kumimoji="1" lang="ja-JP" altLang="en-US" sz="1600" dirty="0">
                        <a:solidFill>
                          <a:schemeClr val="tx1"/>
                        </a:solidFill>
                      </a:endParaRPr>
                    </a:p>
                  </a:txBody>
                  <a:tcPr/>
                </a:tc>
                <a:tc>
                  <a:txBody>
                    <a:bodyPr/>
                    <a:lstStyle/>
                    <a:p>
                      <a:pPr marL="285750" indent="-285750">
                        <a:buFont typeface="Arial" panose="020B0604020202020204" pitchFamily="34" charset="0"/>
                        <a:buChar char="•"/>
                      </a:pPr>
                      <a:r>
                        <a:rPr kumimoji="1" lang="ja-JP" altLang="en-US" sz="1600" dirty="0"/>
                        <a:t>植物プランクトンの現存量の変動</a:t>
                      </a:r>
                      <a:endParaRPr kumimoji="1" lang="en-US" altLang="ja-JP" sz="1600" dirty="0"/>
                    </a:p>
                    <a:p>
                      <a:pPr marL="285750" indent="-285750">
                        <a:buFont typeface="Arial" panose="020B0604020202020204" pitchFamily="34" charset="0"/>
                        <a:buChar char="•"/>
                      </a:pPr>
                      <a:r>
                        <a:rPr kumimoji="1" lang="ja-JP" altLang="en-US" sz="1600" dirty="0"/>
                        <a:t>全球では熱帯・亜熱帯海域で低下し、亜寒帯海域では増加</a:t>
                      </a:r>
                    </a:p>
                  </a:txBody>
                  <a:tcPr/>
                </a:tc>
                <a:extLst>
                  <a:ext uri="{0D108BD9-81ED-4DB2-BD59-A6C34878D82A}">
                    <a16:rowId xmlns:a16="http://schemas.microsoft.com/office/drawing/2014/main" val="3436303308"/>
                  </a:ext>
                </a:extLst>
              </a:tr>
            </a:tbl>
          </a:graphicData>
        </a:graphic>
      </p:graphicFrame>
      <p:sp>
        <p:nvSpPr>
          <p:cNvPr id="2" name="タイトル 1"/>
          <p:cNvSpPr>
            <a:spLocks noGrp="1"/>
          </p:cNvSpPr>
          <p:nvPr>
            <p:ph type="title"/>
          </p:nvPr>
        </p:nvSpPr>
        <p:spPr/>
        <p:txBody>
          <a:bodyPr/>
          <a:lstStyle/>
          <a:p>
            <a:r>
              <a:rPr lang="ja-JP" altLang="en-US" dirty="0"/>
              <a:t>③自然生態系</a:t>
            </a:r>
            <a:endParaRPr lang="en-US" altLang="ja-JP" dirty="0"/>
          </a:p>
        </p:txBody>
      </p:sp>
      <p:sp>
        <p:nvSpPr>
          <p:cNvPr id="4" name="テキスト プレースホルダー 3"/>
          <p:cNvSpPr>
            <a:spLocks noGrp="1"/>
          </p:cNvSpPr>
          <p:nvPr>
            <p:ph type="body" sz="quarter" idx="13"/>
          </p:nvPr>
        </p:nvSpPr>
        <p:spPr>
          <a:xfrm>
            <a:off x="287338" y="997480"/>
            <a:ext cx="8488362" cy="2095500"/>
          </a:xfrm>
        </p:spPr>
        <p:txBody>
          <a:bodyPr>
            <a:normAutofit/>
          </a:bodyPr>
          <a:lstStyle/>
          <a:p>
            <a:endParaRPr lang="en-US" altLang="ja-JP" sz="2200" b="1" dirty="0"/>
          </a:p>
          <a:p>
            <a:endParaRPr lang="en-US" altLang="ja-JP" sz="2200" b="1" dirty="0"/>
          </a:p>
        </p:txBody>
      </p:sp>
      <p:sp>
        <p:nvSpPr>
          <p:cNvPr id="10" name="テキスト プレースホルダー 6">
            <a:extLst>
              <a:ext uri="{FF2B5EF4-FFF2-40B4-BE49-F238E27FC236}">
                <a16:creationId xmlns:a16="http://schemas.microsoft.com/office/drawing/2014/main" id="{3D2A3E8A-FEC7-43A8-8E00-406B82FC37AF}"/>
              </a:ext>
            </a:extLst>
          </p:cNvPr>
          <p:cNvSpPr txBox="1">
            <a:spLocks/>
          </p:cNvSpPr>
          <p:nvPr/>
        </p:nvSpPr>
        <p:spPr>
          <a:xfrm>
            <a:off x="4511675" y="306870"/>
            <a:ext cx="4632325" cy="358775"/>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zh-TW" altLang="en-US" kern="0" dirty="0" smtClean="0">
                <a:solidFill>
                  <a:schemeClr val="tx1">
                    <a:lumMod val="50000"/>
                    <a:lumOff val="50000"/>
                  </a:schemeClr>
                </a:solidFill>
                <a:latin typeface="+mn-ea"/>
                <a:cs typeface="Arial"/>
              </a:rPr>
              <a:t>気候</a:t>
            </a:r>
            <a:r>
              <a:rPr lang="zh-TW" altLang="en-US" kern="0" dirty="0">
                <a:solidFill>
                  <a:schemeClr val="tx1">
                    <a:lumMod val="50000"/>
                    <a:lumOff val="50000"/>
                  </a:schemeClr>
                </a:solidFill>
                <a:latin typeface="+mn-ea"/>
                <a:cs typeface="Arial"/>
              </a:rPr>
              <a:t>変動影響</a:t>
            </a:r>
            <a:endParaRPr lang="ja-JP" altLang="en-US" dirty="0">
              <a:solidFill>
                <a:schemeClr val="tx1">
                  <a:lumMod val="50000"/>
                  <a:lumOff val="50000"/>
                </a:schemeClr>
              </a:solidFill>
              <a:latin typeface="+mn-ea"/>
            </a:endParaRPr>
          </a:p>
        </p:txBody>
      </p:sp>
      <p:pic>
        <p:nvPicPr>
          <p:cNvPr id="11" name="図 10">
            <a:extLst>
              <a:ext uri="{FF2B5EF4-FFF2-40B4-BE49-F238E27FC236}">
                <a16:creationId xmlns:a16="http://schemas.microsoft.com/office/drawing/2014/main" id="{59B3A6D2-B9AD-4090-A504-54C24B6350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7604" y="2633483"/>
            <a:ext cx="619196" cy="791332"/>
          </a:xfrm>
          <a:prstGeom prst="rect">
            <a:avLst/>
          </a:prstGeom>
        </p:spPr>
      </p:pic>
      <p:pic>
        <p:nvPicPr>
          <p:cNvPr id="15" name="図 14">
            <a:extLst>
              <a:ext uri="{FF2B5EF4-FFF2-40B4-BE49-F238E27FC236}">
                <a16:creationId xmlns:a16="http://schemas.microsoft.com/office/drawing/2014/main" id="{168C05B3-C5D2-4DC1-BDEE-F567749FA9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181120" y="358589"/>
            <a:ext cx="2366086" cy="795891"/>
          </a:xfrm>
          <a:prstGeom prst="rect">
            <a:avLst/>
          </a:prstGeom>
        </p:spPr>
      </p:pic>
      <p:pic>
        <p:nvPicPr>
          <p:cNvPr id="17" name="図 16">
            <a:extLst>
              <a:ext uri="{FF2B5EF4-FFF2-40B4-BE49-F238E27FC236}">
                <a16:creationId xmlns:a16="http://schemas.microsoft.com/office/drawing/2014/main" id="{3E4F676F-360C-4190-9507-806D307FF1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199" y="2517905"/>
            <a:ext cx="1154449" cy="588769"/>
          </a:xfrm>
          <a:prstGeom prst="rect">
            <a:avLst/>
          </a:prstGeom>
        </p:spPr>
      </p:pic>
      <p:sp>
        <p:nvSpPr>
          <p:cNvPr id="8" name="テキスト プレースホルダー 7"/>
          <p:cNvSpPr>
            <a:spLocks noGrp="1"/>
          </p:cNvSpPr>
          <p:nvPr>
            <p:ph type="body" sz="quarter" idx="14"/>
          </p:nvPr>
        </p:nvSpPr>
        <p:spPr/>
        <p:txBody>
          <a:bodyPr>
            <a:normAutofit fontScale="92500" lnSpcReduction="10000"/>
          </a:bodyPr>
          <a:lstStyle/>
          <a:p>
            <a:r>
              <a:rPr lang="ja-JP" altLang="en-US" dirty="0">
                <a:latin typeface="+mn-ea"/>
              </a:rPr>
              <a:t>出典：環境省　気候変動の観測・予測・影響評価に関する統合レポート</a:t>
            </a:r>
            <a:r>
              <a:rPr lang="en-US" altLang="ja-JP" dirty="0">
                <a:latin typeface="+mn-ea"/>
              </a:rPr>
              <a:t>2018</a:t>
            </a:r>
            <a:r>
              <a:rPr lang="ja-JP" altLang="en-US" dirty="0">
                <a:latin typeface="+mn-ea"/>
              </a:rPr>
              <a:t>～日本の気候変動とその影響～ </a:t>
            </a:r>
            <a:r>
              <a:rPr lang="en-US" altLang="ja-JP" dirty="0">
                <a:latin typeface="+mn-ea"/>
              </a:rPr>
              <a:t>(https://www.env.go.jp/press/105129.html)</a:t>
            </a:r>
          </a:p>
          <a:p>
            <a:r>
              <a:rPr lang="ja-JP" altLang="en-US" dirty="0">
                <a:latin typeface="+mn-ea"/>
              </a:rPr>
              <a:t>　　　　 中央環境審議会　日本における気候変動による影響の評価に関する報告と今後の課題について　</a:t>
            </a:r>
            <a:r>
              <a:rPr lang="en-US" altLang="ja-JP" dirty="0">
                <a:latin typeface="+mn-ea"/>
              </a:rPr>
              <a:t>(https://www.env.go.jp/press/100480.html)</a:t>
            </a:r>
          </a:p>
        </p:txBody>
      </p:sp>
      <p:sp>
        <p:nvSpPr>
          <p:cNvPr id="12"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33</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334733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p:cNvGraphicFramePr>
            <a:graphicFrameLocks noGrp="1"/>
          </p:cNvGraphicFramePr>
          <p:nvPr>
            <p:extLst/>
          </p:nvPr>
        </p:nvGraphicFramePr>
        <p:xfrm>
          <a:off x="287337" y="1336604"/>
          <a:ext cx="8569326" cy="4953073"/>
        </p:xfrm>
        <a:graphic>
          <a:graphicData uri="http://schemas.openxmlformats.org/drawingml/2006/table">
            <a:tbl>
              <a:tblPr firstRow="1" bandRow="1">
                <a:tableStyleId>{5C22544A-7EE6-4342-B048-85BDC9FD1C3A}</a:tableStyleId>
              </a:tblPr>
              <a:tblGrid>
                <a:gridCol w="1481828">
                  <a:extLst>
                    <a:ext uri="{9D8B030D-6E8A-4147-A177-3AD203B41FA5}">
                      <a16:colId xmlns:a16="http://schemas.microsoft.com/office/drawing/2014/main" val="3654500907"/>
                    </a:ext>
                  </a:extLst>
                </a:gridCol>
                <a:gridCol w="3687418">
                  <a:extLst>
                    <a:ext uri="{9D8B030D-6E8A-4147-A177-3AD203B41FA5}">
                      <a16:colId xmlns:a16="http://schemas.microsoft.com/office/drawing/2014/main" val="1549308514"/>
                    </a:ext>
                  </a:extLst>
                </a:gridCol>
                <a:gridCol w="3400080">
                  <a:extLst>
                    <a:ext uri="{9D8B030D-6E8A-4147-A177-3AD203B41FA5}">
                      <a16:colId xmlns:a16="http://schemas.microsoft.com/office/drawing/2014/main" val="1523356408"/>
                    </a:ext>
                  </a:extLst>
                </a:gridCol>
              </a:tblGrid>
              <a:tr h="465217">
                <a:tc>
                  <a:txBody>
                    <a:bodyPr/>
                    <a:lstStyle/>
                    <a:p>
                      <a:pPr algn="ctr"/>
                      <a:r>
                        <a:rPr kumimoji="1" lang="ja-JP" altLang="en-US" sz="1800" dirty="0"/>
                        <a:t>分類</a:t>
                      </a:r>
                      <a:endParaRPr kumimoji="1" lang="ja-JP" altLang="en-US" sz="1800" b="1" dirty="0">
                        <a:solidFill>
                          <a:schemeClr val="bg1"/>
                        </a:solidFill>
                      </a:endParaRPr>
                    </a:p>
                  </a:txBody>
                  <a:tcPr anchor="ctr"/>
                </a:tc>
                <a:tc>
                  <a:txBody>
                    <a:bodyPr/>
                    <a:lstStyle/>
                    <a:p>
                      <a:pPr algn="ctr"/>
                      <a:r>
                        <a:rPr kumimoji="1" lang="ja-JP" altLang="en-US" sz="1800" dirty="0"/>
                        <a:t>既に現れている影響</a:t>
                      </a:r>
                      <a:endParaRPr kumimoji="1" lang="ja-JP" altLang="en-US" sz="1800" b="1" dirty="0">
                        <a:solidFill>
                          <a:schemeClr val="bg1"/>
                        </a:solidFill>
                      </a:endParaRPr>
                    </a:p>
                  </a:txBody>
                  <a:tcPr anchor="ctr"/>
                </a:tc>
                <a:tc>
                  <a:txBody>
                    <a:bodyPr/>
                    <a:lstStyle/>
                    <a:p>
                      <a:pPr algn="ctr"/>
                      <a:r>
                        <a:rPr kumimoji="1" lang="ja-JP" altLang="en-US" sz="1800" dirty="0"/>
                        <a:t>将来予測される影響</a:t>
                      </a:r>
                      <a:endParaRPr kumimoji="1" lang="ja-JP" altLang="en-US" sz="1800" b="1" dirty="0">
                        <a:solidFill>
                          <a:schemeClr val="bg1"/>
                        </a:solidFill>
                      </a:endParaRPr>
                    </a:p>
                  </a:txBody>
                  <a:tcPr anchor="ctr"/>
                </a:tc>
                <a:extLst>
                  <a:ext uri="{0D108BD9-81ED-4DB2-BD59-A6C34878D82A}">
                    <a16:rowId xmlns:a16="http://schemas.microsoft.com/office/drawing/2014/main" val="3409167641"/>
                  </a:ext>
                </a:extLst>
              </a:tr>
              <a:tr h="1495952">
                <a:tc>
                  <a:txBody>
                    <a:bodyPr/>
                    <a:lstStyle/>
                    <a:p>
                      <a:r>
                        <a:rPr kumimoji="1" lang="ja-JP" altLang="en-US" sz="1800" dirty="0"/>
                        <a:t>水害</a:t>
                      </a:r>
                      <a:endParaRPr kumimoji="1" lang="ja-JP" altLang="en-US" sz="1800" dirty="0">
                        <a:solidFill>
                          <a:schemeClr val="tx1"/>
                        </a:solidFill>
                      </a:endParaRPr>
                    </a:p>
                  </a:txBody>
                  <a:tcPr/>
                </a:tc>
                <a:tc>
                  <a:txBody>
                    <a:bodyPr/>
                    <a:lstStyle/>
                    <a:p>
                      <a:pPr marL="285750" indent="-285750">
                        <a:buFont typeface="Arial" panose="020B0604020202020204" pitchFamily="34" charset="0"/>
                        <a:buChar char="•"/>
                      </a:pPr>
                      <a:r>
                        <a:rPr lang="ja-JP" altLang="en-US" sz="1800" dirty="0"/>
                        <a:t>大雨や短時間強雨の増加傾向</a:t>
                      </a:r>
                      <a:endParaRPr lang="en-US" altLang="ja-JP" sz="1800" dirty="0"/>
                    </a:p>
                    <a:p>
                      <a:pPr marL="285750" indent="-285750">
                        <a:buFont typeface="Arial" panose="020B0604020202020204" pitchFamily="34" charset="0"/>
                        <a:buChar char="•"/>
                      </a:pPr>
                      <a:r>
                        <a:rPr kumimoji="1" lang="ja-JP" altLang="en-US" sz="1800" dirty="0"/>
                        <a:t>大量の土砂や流木を伴う洪水が発生し、甚大な被害が発生</a:t>
                      </a:r>
                      <a:endParaRPr kumimoji="1" lang="en-US" altLang="ja-JP" sz="1800" dirty="0">
                        <a:solidFill>
                          <a:schemeClr val="tx1"/>
                        </a:solidFill>
                      </a:endParaRPr>
                    </a:p>
                  </a:txBody>
                  <a:tcPr/>
                </a:tc>
                <a:tc>
                  <a:txBody>
                    <a:bodyPr/>
                    <a:lstStyle/>
                    <a:p>
                      <a:pPr marL="285750" indent="-285750">
                        <a:buFont typeface="Arial" panose="020B0604020202020204" pitchFamily="34" charset="0"/>
                        <a:buChar char="•"/>
                      </a:pPr>
                      <a:r>
                        <a:rPr kumimoji="1" lang="ja-JP" altLang="en-US" sz="1800" dirty="0"/>
                        <a:t>洪水を起こしうる大雨事象が  今世紀末には有意に増加</a:t>
                      </a:r>
                      <a:endParaRPr kumimoji="1" lang="ja-JP" altLang="en-US" sz="1800" dirty="0">
                        <a:solidFill>
                          <a:schemeClr val="tx1"/>
                        </a:solidFill>
                      </a:endParaRPr>
                    </a:p>
                  </a:txBody>
                  <a:tcPr/>
                </a:tc>
                <a:extLst>
                  <a:ext uri="{0D108BD9-81ED-4DB2-BD59-A6C34878D82A}">
                    <a16:rowId xmlns:a16="http://schemas.microsoft.com/office/drawing/2014/main" val="1891491520"/>
                  </a:ext>
                </a:extLst>
              </a:tr>
              <a:tr h="1495952">
                <a:tc>
                  <a:txBody>
                    <a:bodyPr/>
                    <a:lstStyle/>
                    <a:p>
                      <a:r>
                        <a:rPr kumimoji="1" lang="ja-JP" altLang="en-US" sz="1800" dirty="0"/>
                        <a:t>高潮・高波</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dirty="0"/>
                        <a:t>高潮災害のリスクが高まる</a:t>
                      </a:r>
                      <a:endParaRPr kumimoji="1" lang="en-US" altLang="ja-JP" sz="1800" dirty="0"/>
                    </a:p>
                    <a:p>
                      <a:pPr marL="285750" indent="-285750">
                        <a:buFont typeface="Arial" panose="020B0604020202020204" pitchFamily="34" charset="0"/>
                        <a:buChar char="•"/>
                      </a:pPr>
                      <a:r>
                        <a:rPr kumimoji="1" lang="ja-JP" altLang="en-US" sz="1700" dirty="0"/>
                        <a:t>台風の強度増加による高波リスクの増大</a:t>
                      </a:r>
                      <a:endParaRPr kumimoji="1" lang="en-US" altLang="ja-JP" sz="1700" dirty="0"/>
                    </a:p>
                    <a:p>
                      <a:pPr marL="285750" indent="-285750">
                        <a:buFont typeface="Arial" panose="020B0604020202020204" pitchFamily="34" charset="0"/>
                        <a:buChar char="•"/>
                      </a:pPr>
                      <a:r>
                        <a:rPr kumimoji="1" lang="ja-JP" altLang="en-US" sz="1800" dirty="0"/>
                        <a:t>港湾・漁港防波堤等への被害</a:t>
                      </a:r>
                    </a:p>
                  </a:txBody>
                  <a:tcPr/>
                </a:tc>
                <a:tc>
                  <a:txBody>
                    <a:bodyPr/>
                    <a:lstStyle/>
                    <a:p>
                      <a:pPr marL="285750" indent="-285750">
                        <a:buFont typeface="Arial" panose="020B0604020202020204" pitchFamily="34" charset="0"/>
                        <a:buChar char="•"/>
                      </a:pPr>
                      <a:r>
                        <a:rPr kumimoji="1" lang="ja-JP" altLang="en-US" sz="1700" dirty="0"/>
                        <a:t>海面上昇による高潮のリスク増大</a:t>
                      </a:r>
                      <a:endParaRPr kumimoji="1" lang="en-US" altLang="ja-JP" sz="1700" dirty="0"/>
                    </a:p>
                    <a:p>
                      <a:pPr marL="285750" indent="-285750">
                        <a:buFont typeface="Arial" panose="020B0604020202020204" pitchFamily="34" charset="0"/>
                        <a:buChar char="•"/>
                      </a:pPr>
                      <a:r>
                        <a:rPr kumimoji="1" lang="ja-JP" altLang="en-US" sz="1700" dirty="0"/>
                        <a:t>港湾及び漁港防波堤等への被害</a:t>
                      </a:r>
                      <a:endParaRPr kumimoji="1" lang="en-US" altLang="ja-JP" sz="1700" dirty="0"/>
                    </a:p>
                    <a:p>
                      <a:pPr marL="285750" indent="-285750">
                        <a:buFont typeface="Arial" panose="020B0604020202020204" pitchFamily="34" charset="0"/>
                        <a:buChar char="•"/>
                      </a:pPr>
                      <a:endParaRPr kumimoji="1" lang="ja-JP" altLang="en-US" sz="1800" dirty="0"/>
                    </a:p>
                  </a:txBody>
                  <a:tcPr/>
                </a:tc>
                <a:extLst>
                  <a:ext uri="{0D108BD9-81ED-4DB2-BD59-A6C34878D82A}">
                    <a16:rowId xmlns:a16="http://schemas.microsoft.com/office/drawing/2014/main" val="337485736"/>
                  </a:ext>
                </a:extLst>
              </a:tr>
              <a:tr h="1495952">
                <a:tc>
                  <a:txBody>
                    <a:bodyPr/>
                    <a:lstStyle/>
                    <a:p>
                      <a:r>
                        <a:rPr kumimoji="1" lang="ja-JP" altLang="en-US" sz="1800" dirty="0"/>
                        <a:t>土砂災害</a:t>
                      </a:r>
                    </a:p>
                  </a:txBody>
                  <a:tcPr/>
                </a:tc>
                <a:tc>
                  <a:txBody>
                    <a:bodyPr/>
                    <a:lstStyle/>
                    <a:p>
                      <a:pPr marL="285750" indent="-285750">
                        <a:buFont typeface="Arial" panose="020B0604020202020204" pitchFamily="34" charset="0"/>
                        <a:buChar char="•"/>
                      </a:pPr>
                      <a:r>
                        <a:rPr kumimoji="1" lang="ja-JP" altLang="en-US" sz="1800" dirty="0"/>
                        <a:t>突発的で局所的な大雨</a:t>
                      </a:r>
                      <a:endParaRPr kumimoji="1" lang="en-US" altLang="ja-JP" sz="1800" dirty="0"/>
                    </a:p>
                    <a:p>
                      <a:pPr marL="285750" indent="-285750">
                        <a:buFont typeface="Arial" panose="020B0604020202020204" pitchFamily="34" charset="0"/>
                        <a:buChar char="•"/>
                      </a:pPr>
                      <a:r>
                        <a:rPr kumimoji="1" lang="ja-JP" altLang="en-US" sz="1800" dirty="0"/>
                        <a:t>警戒避難のためのリードタイムが短い土砂災害が増加</a:t>
                      </a:r>
                      <a:endParaRPr kumimoji="1" lang="en-US" altLang="ja-JP" sz="1800" dirty="0"/>
                    </a:p>
                    <a:p>
                      <a:pPr marL="285750" indent="-285750">
                        <a:buFont typeface="Arial" panose="020B0604020202020204" pitchFamily="34" charset="0"/>
                        <a:buChar char="•"/>
                      </a:pPr>
                      <a:r>
                        <a:rPr kumimoji="1" lang="ja-JP" altLang="en-US" sz="1800" dirty="0"/>
                        <a:t>深層崩壊発生の危険度が高まる</a:t>
                      </a:r>
                    </a:p>
                  </a:txBody>
                  <a:tcPr/>
                </a:tc>
                <a:tc>
                  <a:txBody>
                    <a:bodyPr/>
                    <a:lstStyle/>
                    <a:p>
                      <a:pPr marL="285750" indent="-285750">
                        <a:buFont typeface="Arial" panose="020B0604020202020204" pitchFamily="34" charset="0"/>
                        <a:buChar char="•"/>
                      </a:pPr>
                      <a:r>
                        <a:rPr kumimoji="1" lang="ja-JP" altLang="en-US" sz="1800" dirty="0"/>
                        <a:t>集中的な崩壊・がけ崩れ・土石流等の頻発</a:t>
                      </a:r>
                      <a:endParaRPr kumimoji="1" lang="en-US" altLang="ja-JP" sz="1800" dirty="0"/>
                    </a:p>
                    <a:p>
                      <a:pPr marL="285750" indent="-285750">
                        <a:buFont typeface="Arial" panose="020B0604020202020204" pitchFamily="34" charset="0"/>
                        <a:buChar char="•"/>
                      </a:pPr>
                      <a:r>
                        <a:rPr kumimoji="1" lang="ja-JP" altLang="en-US" sz="1800" dirty="0"/>
                        <a:t>山地や斜面周辺地域の社会生活への影響</a:t>
                      </a:r>
                    </a:p>
                  </a:txBody>
                  <a:tcPr/>
                </a:tc>
                <a:extLst>
                  <a:ext uri="{0D108BD9-81ED-4DB2-BD59-A6C34878D82A}">
                    <a16:rowId xmlns:a16="http://schemas.microsoft.com/office/drawing/2014/main" val="2165079151"/>
                  </a:ext>
                </a:extLst>
              </a:tr>
            </a:tbl>
          </a:graphicData>
        </a:graphic>
      </p:graphicFrame>
      <p:sp>
        <p:nvSpPr>
          <p:cNvPr id="2" name="タイトル 1"/>
          <p:cNvSpPr>
            <a:spLocks noGrp="1"/>
          </p:cNvSpPr>
          <p:nvPr>
            <p:ph type="title"/>
          </p:nvPr>
        </p:nvSpPr>
        <p:spPr/>
        <p:txBody>
          <a:bodyPr/>
          <a:lstStyle/>
          <a:p>
            <a:r>
              <a:rPr lang="ja-JP" altLang="en-US" dirty="0"/>
              <a:t>④自然災害・沿岸域</a:t>
            </a:r>
            <a:endParaRPr lang="en-US" altLang="ja-JP" dirty="0"/>
          </a:p>
        </p:txBody>
      </p:sp>
      <p:sp>
        <p:nvSpPr>
          <p:cNvPr id="4" name="テキスト プレースホルダー 3"/>
          <p:cNvSpPr>
            <a:spLocks noGrp="1"/>
          </p:cNvSpPr>
          <p:nvPr>
            <p:ph type="body" sz="quarter" idx="13"/>
          </p:nvPr>
        </p:nvSpPr>
        <p:spPr>
          <a:xfrm>
            <a:off x="287338" y="997480"/>
            <a:ext cx="8488362" cy="2095500"/>
          </a:xfrm>
        </p:spPr>
        <p:txBody>
          <a:bodyPr>
            <a:normAutofit/>
          </a:bodyPr>
          <a:lstStyle/>
          <a:p>
            <a:endParaRPr lang="en-US" altLang="ja-JP" sz="2200" b="1" dirty="0"/>
          </a:p>
          <a:p>
            <a:endParaRPr lang="en-US" altLang="ja-JP" sz="2200" b="1" dirty="0"/>
          </a:p>
        </p:txBody>
      </p:sp>
      <p:sp>
        <p:nvSpPr>
          <p:cNvPr id="9" name="テキスト プレースホルダー 6">
            <a:extLst>
              <a:ext uri="{FF2B5EF4-FFF2-40B4-BE49-F238E27FC236}">
                <a16:creationId xmlns:a16="http://schemas.microsoft.com/office/drawing/2014/main" id="{5844174F-CCCE-4143-AF72-F059FE2DF8A3}"/>
              </a:ext>
            </a:extLst>
          </p:cNvPr>
          <p:cNvSpPr txBox="1">
            <a:spLocks/>
          </p:cNvSpPr>
          <p:nvPr/>
        </p:nvSpPr>
        <p:spPr>
          <a:xfrm>
            <a:off x="4511675" y="306870"/>
            <a:ext cx="4632325" cy="358775"/>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zh-TW" altLang="en-US" kern="0" dirty="0" smtClean="0">
                <a:solidFill>
                  <a:schemeClr val="tx1">
                    <a:lumMod val="50000"/>
                    <a:lumOff val="50000"/>
                  </a:schemeClr>
                </a:solidFill>
                <a:latin typeface="+mn-ea"/>
                <a:cs typeface="Arial"/>
              </a:rPr>
              <a:t>気候</a:t>
            </a:r>
            <a:r>
              <a:rPr lang="zh-TW" altLang="en-US" kern="0" dirty="0">
                <a:solidFill>
                  <a:schemeClr val="tx1">
                    <a:lumMod val="50000"/>
                    <a:lumOff val="50000"/>
                  </a:schemeClr>
                </a:solidFill>
                <a:latin typeface="+mn-ea"/>
                <a:cs typeface="Arial"/>
              </a:rPr>
              <a:t>変動影響</a:t>
            </a:r>
            <a:endParaRPr lang="ja-JP" altLang="en-US" dirty="0">
              <a:solidFill>
                <a:schemeClr val="tx1">
                  <a:lumMod val="50000"/>
                  <a:lumOff val="50000"/>
                </a:schemeClr>
              </a:solidFill>
              <a:latin typeface="+mn-ea"/>
            </a:endParaRPr>
          </a:p>
        </p:txBody>
      </p:sp>
      <p:pic>
        <p:nvPicPr>
          <p:cNvPr id="17" name="図 16">
            <a:extLst>
              <a:ext uri="{FF2B5EF4-FFF2-40B4-BE49-F238E27FC236}">
                <a16:creationId xmlns:a16="http://schemas.microsoft.com/office/drawing/2014/main" id="{CC3B0C65-01E9-4D62-9D99-64E270F9E9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00" y="5309373"/>
            <a:ext cx="1153632" cy="794565"/>
          </a:xfrm>
          <a:prstGeom prst="rect">
            <a:avLst/>
          </a:prstGeom>
        </p:spPr>
      </p:pic>
      <p:pic>
        <p:nvPicPr>
          <p:cNvPr id="19" name="図 18">
            <a:extLst>
              <a:ext uri="{FF2B5EF4-FFF2-40B4-BE49-F238E27FC236}">
                <a16:creationId xmlns:a16="http://schemas.microsoft.com/office/drawing/2014/main" id="{DD7E4BF9-54AA-44C6-8814-EEC7381C44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6954" y="4027487"/>
            <a:ext cx="1818746" cy="663841"/>
          </a:xfrm>
          <a:prstGeom prst="rect">
            <a:avLst/>
          </a:prstGeom>
        </p:spPr>
      </p:pic>
      <p:pic>
        <p:nvPicPr>
          <p:cNvPr id="21" name="図 20">
            <a:extLst>
              <a:ext uri="{FF2B5EF4-FFF2-40B4-BE49-F238E27FC236}">
                <a16:creationId xmlns:a16="http://schemas.microsoft.com/office/drawing/2014/main" id="{EBCDDA22-A532-4039-B263-8D58130196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4887" y="321165"/>
            <a:ext cx="1841500" cy="895429"/>
          </a:xfrm>
          <a:prstGeom prst="rect">
            <a:avLst/>
          </a:prstGeom>
        </p:spPr>
      </p:pic>
      <p:sp>
        <p:nvSpPr>
          <p:cNvPr id="8" name="テキスト プレースホルダー 7"/>
          <p:cNvSpPr>
            <a:spLocks noGrp="1"/>
          </p:cNvSpPr>
          <p:nvPr>
            <p:ph type="body" sz="quarter" idx="14"/>
          </p:nvPr>
        </p:nvSpPr>
        <p:spPr/>
        <p:txBody>
          <a:bodyPr>
            <a:normAutofit fontScale="92500" lnSpcReduction="10000"/>
          </a:bodyPr>
          <a:lstStyle/>
          <a:p>
            <a:r>
              <a:rPr lang="ja-JP" altLang="en-US" dirty="0">
                <a:latin typeface="+mn-ea"/>
              </a:rPr>
              <a:t>出典：環境省　気候変動の観測・予測・影響評価に関する統合レポート</a:t>
            </a:r>
            <a:r>
              <a:rPr lang="en-US" altLang="ja-JP" dirty="0">
                <a:latin typeface="+mn-ea"/>
              </a:rPr>
              <a:t>2018</a:t>
            </a:r>
            <a:r>
              <a:rPr lang="ja-JP" altLang="en-US" dirty="0">
                <a:latin typeface="+mn-ea"/>
              </a:rPr>
              <a:t>～日本の気候変動とその影響～ </a:t>
            </a:r>
            <a:r>
              <a:rPr lang="en-US" altLang="ja-JP" dirty="0">
                <a:latin typeface="+mn-ea"/>
              </a:rPr>
              <a:t>(https://www.env.go.jp/press/105129.html)</a:t>
            </a:r>
          </a:p>
          <a:p>
            <a:r>
              <a:rPr lang="ja-JP" altLang="en-US" dirty="0">
                <a:latin typeface="+mn-ea"/>
              </a:rPr>
              <a:t>　　　　 中央環境審議会　日本における気候変動による影響の評価に関する報告と今後の課題について　</a:t>
            </a:r>
            <a:r>
              <a:rPr lang="en-US" altLang="ja-JP" dirty="0">
                <a:latin typeface="+mn-ea"/>
              </a:rPr>
              <a:t>(https://www.env.go.jp/press/100480.html)</a:t>
            </a:r>
          </a:p>
        </p:txBody>
      </p:sp>
      <p:sp>
        <p:nvSpPr>
          <p:cNvPr id="11"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34</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7682999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⑤健康</a:t>
            </a:r>
          </a:p>
        </p:txBody>
      </p:sp>
      <p:sp>
        <p:nvSpPr>
          <p:cNvPr id="4" name="テキスト プレースホルダー 3"/>
          <p:cNvSpPr>
            <a:spLocks noGrp="1"/>
          </p:cNvSpPr>
          <p:nvPr>
            <p:ph type="body" sz="quarter" idx="13"/>
          </p:nvPr>
        </p:nvSpPr>
        <p:spPr>
          <a:xfrm>
            <a:off x="287338" y="997480"/>
            <a:ext cx="8488362" cy="2095500"/>
          </a:xfrm>
        </p:spPr>
        <p:txBody>
          <a:bodyPr>
            <a:normAutofit/>
          </a:bodyPr>
          <a:lstStyle/>
          <a:p>
            <a:endParaRPr lang="en-US" altLang="ja-JP" sz="2200" b="1" dirty="0"/>
          </a:p>
          <a:p>
            <a:endParaRPr lang="en-US" altLang="ja-JP" sz="2200" b="1" dirty="0"/>
          </a:p>
        </p:txBody>
      </p:sp>
      <p:graphicFrame>
        <p:nvGraphicFramePr>
          <p:cNvPr id="7" name="表 6"/>
          <p:cNvGraphicFramePr>
            <a:graphicFrameLocks noGrp="1"/>
          </p:cNvGraphicFramePr>
          <p:nvPr>
            <p:extLst/>
          </p:nvPr>
        </p:nvGraphicFramePr>
        <p:xfrm>
          <a:off x="287337" y="1304924"/>
          <a:ext cx="8569326" cy="4698310"/>
        </p:xfrm>
        <a:graphic>
          <a:graphicData uri="http://schemas.openxmlformats.org/drawingml/2006/table">
            <a:tbl>
              <a:tblPr firstRow="1" bandRow="1">
                <a:tableStyleId>{5C22544A-7EE6-4342-B048-85BDC9FD1C3A}</a:tableStyleId>
              </a:tblPr>
              <a:tblGrid>
                <a:gridCol w="1481828">
                  <a:extLst>
                    <a:ext uri="{9D8B030D-6E8A-4147-A177-3AD203B41FA5}">
                      <a16:colId xmlns:a16="http://schemas.microsoft.com/office/drawing/2014/main" val="3654500907"/>
                    </a:ext>
                  </a:extLst>
                </a:gridCol>
                <a:gridCol w="3543749">
                  <a:extLst>
                    <a:ext uri="{9D8B030D-6E8A-4147-A177-3AD203B41FA5}">
                      <a16:colId xmlns:a16="http://schemas.microsoft.com/office/drawing/2014/main" val="1549308514"/>
                    </a:ext>
                  </a:extLst>
                </a:gridCol>
                <a:gridCol w="3543749">
                  <a:extLst>
                    <a:ext uri="{9D8B030D-6E8A-4147-A177-3AD203B41FA5}">
                      <a16:colId xmlns:a16="http://schemas.microsoft.com/office/drawing/2014/main" val="1523356408"/>
                    </a:ext>
                  </a:extLst>
                </a:gridCol>
              </a:tblGrid>
              <a:tr h="572774">
                <a:tc>
                  <a:txBody>
                    <a:bodyPr/>
                    <a:lstStyle/>
                    <a:p>
                      <a:pPr algn="ctr"/>
                      <a:r>
                        <a:rPr kumimoji="1" lang="ja-JP" altLang="en-US" sz="1800" dirty="0"/>
                        <a:t>分類</a:t>
                      </a:r>
                      <a:endParaRPr kumimoji="1" lang="ja-JP" altLang="en-US" sz="1800" b="1" dirty="0">
                        <a:solidFill>
                          <a:schemeClr val="bg1"/>
                        </a:solidFill>
                      </a:endParaRPr>
                    </a:p>
                  </a:txBody>
                  <a:tcPr anchor="ctr"/>
                </a:tc>
                <a:tc>
                  <a:txBody>
                    <a:bodyPr/>
                    <a:lstStyle/>
                    <a:p>
                      <a:pPr algn="ctr"/>
                      <a:r>
                        <a:rPr kumimoji="1" lang="ja-JP" altLang="en-US" sz="1800" dirty="0"/>
                        <a:t>既に現れている影響</a:t>
                      </a:r>
                      <a:endParaRPr kumimoji="1" lang="ja-JP" altLang="en-US" sz="1800" b="1" dirty="0">
                        <a:solidFill>
                          <a:schemeClr val="bg1"/>
                        </a:solidFill>
                      </a:endParaRPr>
                    </a:p>
                  </a:txBody>
                  <a:tcPr anchor="ctr"/>
                </a:tc>
                <a:tc>
                  <a:txBody>
                    <a:bodyPr/>
                    <a:lstStyle/>
                    <a:p>
                      <a:pPr algn="ctr"/>
                      <a:r>
                        <a:rPr kumimoji="1" lang="ja-JP" altLang="en-US" sz="1800" dirty="0"/>
                        <a:t>将来予測される影響</a:t>
                      </a:r>
                      <a:endParaRPr kumimoji="1" lang="ja-JP" altLang="en-US" sz="1800" b="1" dirty="0">
                        <a:solidFill>
                          <a:schemeClr val="bg1"/>
                        </a:solidFill>
                      </a:endParaRPr>
                    </a:p>
                  </a:txBody>
                  <a:tcPr anchor="ctr"/>
                </a:tc>
                <a:extLst>
                  <a:ext uri="{0D108BD9-81ED-4DB2-BD59-A6C34878D82A}">
                    <a16:rowId xmlns:a16="http://schemas.microsoft.com/office/drawing/2014/main" val="3409167641"/>
                  </a:ext>
                </a:extLst>
              </a:tr>
              <a:tr h="2096164">
                <a:tc>
                  <a:txBody>
                    <a:bodyPr/>
                    <a:lstStyle/>
                    <a:p>
                      <a:pPr>
                        <a:spcBef>
                          <a:spcPts val="600"/>
                        </a:spcBef>
                      </a:pPr>
                      <a:r>
                        <a:rPr kumimoji="1" lang="ja-JP" altLang="en-US" sz="2000" dirty="0"/>
                        <a:t>暑熱</a:t>
                      </a:r>
                      <a:endParaRPr kumimoji="1" lang="ja-JP" altLang="en-US" sz="2000" dirty="0">
                        <a:solidFill>
                          <a:schemeClr val="tx1"/>
                        </a:solidFill>
                      </a:endParaRPr>
                    </a:p>
                  </a:txBody>
                  <a:tcPr/>
                </a:tc>
                <a:tc>
                  <a:txBody>
                    <a:bodyPr/>
                    <a:lstStyle/>
                    <a:p>
                      <a:pPr marL="285750" indent="-285750">
                        <a:lnSpc>
                          <a:spcPts val="2700"/>
                        </a:lnSpc>
                        <a:spcBef>
                          <a:spcPts val="600"/>
                        </a:spcBef>
                        <a:buFont typeface="Arial" panose="020B0604020202020204" pitchFamily="34" charset="0"/>
                        <a:buChar char="•"/>
                      </a:pPr>
                      <a:r>
                        <a:rPr kumimoji="1" lang="ja-JP" altLang="en-US" sz="2000" dirty="0"/>
                        <a:t>循環系・呼吸系に問題を持つ人や高齢者の死亡リスク</a:t>
                      </a:r>
                      <a:endParaRPr kumimoji="1" lang="en-US" altLang="ja-JP" sz="2000" dirty="0"/>
                    </a:p>
                    <a:p>
                      <a:pPr marL="285750" indent="-285750">
                        <a:lnSpc>
                          <a:spcPts val="2700"/>
                        </a:lnSpc>
                        <a:spcBef>
                          <a:spcPts val="600"/>
                        </a:spcBef>
                        <a:buFont typeface="Arial" panose="020B0604020202020204" pitchFamily="34" charset="0"/>
                        <a:buChar char="•"/>
                      </a:pPr>
                      <a:r>
                        <a:rPr kumimoji="1" lang="ja-JP" altLang="en-US" sz="2000" dirty="0"/>
                        <a:t>熱中症による死亡者数は増加傾向</a:t>
                      </a:r>
                      <a:endParaRPr kumimoji="1" lang="ja-JP" altLang="en-US" sz="2000" dirty="0">
                        <a:solidFill>
                          <a:schemeClr val="tx1"/>
                        </a:solidFill>
                      </a:endParaRPr>
                    </a:p>
                  </a:txBody>
                  <a:tcPr/>
                </a:tc>
                <a:tc>
                  <a:txBody>
                    <a:bodyPr/>
                    <a:lstStyle/>
                    <a:p>
                      <a:pPr marL="285750" indent="-285750">
                        <a:lnSpc>
                          <a:spcPts val="2700"/>
                        </a:lnSpc>
                        <a:spcBef>
                          <a:spcPts val="600"/>
                        </a:spcBef>
                        <a:buFont typeface="Arial" panose="020B0604020202020204" pitchFamily="34" charset="0"/>
                        <a:buChar char="•"/>
                      </a:pPr>
                      <a:r>
                        <a:rPr kumimoji="1" lang="ja-JP" altLang="en-US" sz="2000" dirty="0"/>
                        <a:t>夏季の熱波の頻度が増加</a:t>
                      </a:r>
                      <a:endParaRPr kumimoji="1" lang="en-US" altLang="ja-JP" sz="2000" dirty="0"/>
                    </a:p>
                    <a:p>
                      <a:pPr marL="285750" indent="-285750">
                        <a:lnSpc>
                          <a:spcPts val="2700"/>
                        </a:lnSpc>
                        <a:spcBef>
                          <a:spcPts val="600"/>
                        </a:spcBef>
                        <a:buFont typeface="Arial" panose="020B0604020202020204" pitchFamily="34" charset="0"/>
                        <a:buChar char="•"/>
                      </a:pPr>
                      <a:r>
                        <a:rPr kumimoji="1" lang="ja-JP" altLang="en-US" sz="2000" dirty="0"/>
                        <a:t>熱ストレスの発生が増加</a:t>
                      </a:r>
                      <a:endParaRPr kumimoji="1" lang="en-US" altLang="ja-JP" sz="2000" dirty="0"/>
                    </a:p>
                    <a:p>
                      <a:pPr marL="285750" indent="-285750">
                        <a:lnSpc>
                          <a:spcPts val="2700"/>
                        </a:lnSpc>
                        <a:spcBef>
                          <a:spcPts val="600"/>
                        </a:spcBef>
                        <a:buFont typeface="Arial" panose="020B0604020202020204" pitchFamily="34" charset="0"/>
                        <a:buChar char="•"/>
                      </a:pPr>
                      <a:r>
                        <a:rPr kumimoji="1" lang="ja-JP" altLang="en-US" sz="2000" dirty="0"/>
                        <a:t>熱中症発生率の増加率は、北海道、東北、関東で大きくなると予測</a:t>
                      </a:r>
                      <a:endParaRPr kumimoji="1" lang="ja-JP" altLang="en-US" sz="2000" dirty="0">
                        <a:solidFill>
                          <a:schemeClr val="tx1"/>
                        </a:solidFill>
                      </a:endParaRPr>
                    </a:p>
                  </a:txBody>
                  <a:tcPr/>
                </a:tc>
                <a:extLst>
                  <a:ext uri="{0D108BD9-81ED-4DB2-BD59-A6C34878D82A}">
                    <a16:rowId xmlns:a16="http://schemas.microsoft.com/office/drawing/2014/main" val="1891491520"/>
                  </a:ext>
                </a:extLst>
              </a:tr>
              <a:tr h="2029372">
                <a:tc>
                  <a:txBody>
                    <a:bodyPr/>
                    <a:lstStyle/>
                    <a:p>
                      <a:pPr>
                        <a:spcBef>
                          <a:spcPts val="600"/>
                        </a:spcBef>
                      </a:pPr>
                      <a:r>
                        <a:rPr kumimoji="1" lang="ja-JP" altLang="en-US" sz="2000" dirty="0"/>
                        <a:t>感染症</a:t>
                      </a:r>
                    </a:p>
                  </a:txBody>
                  <a:tcPr/>
                </a:tc>
                <a:tc>
                  <a:txBody>
                    <a:bodyPr/>
                    <a:lstStyle/>
                    <a:p>
                      <a:pPr marL="285750" indent="-285750">
                        <a:lnSpc>
                          <a:spcPts val="2700"/>
                        </a:lnSpc>
                        <a:spcBef>
                          <a:spcPts val="600"/>
                        </a:spcBef>
                        <a:buFont typeface="Arial" panose="020B0604020202020204" pitchFamily="34" charset="0"/>
                        <a:buChar char="•"/>
                      </a:pPr>
                      <a:r>
                        <a:rPr kumimoji="1" lang="ja-JP" altLang="en-US" sz="2000" dirty="0"/>
                        <a:t>ヒトスジシマカの生息域が変化</a:t>
                      </a:r>
                      <a:endParaRPr kumimoji="1" lang="en-US" altLang="ja-JP" sz="2000" dirty="0"/>
                    </a:p>
                    <a:p>
                      <a:pPr marL="285750" indent="-285750">
                        <a:lnSpc>
                          <a:spcPts val="2700"/>
                        </a:lnSpc>
                        <a:spcBef>
                          <a:spcPts val="600"/>
                        </a:spcBef>
                        <a:buFont typeface="Arial" panose="020B0604020202020204" pitchFamily="34" charset="0"/>
                        <a:buChar char="•"/>
                      </a:pPr>
                      <a:r>
                        <a:rPr kumimoji="1" lang="ja-JP" altLang="en-US" sz="2000" dirty="0"/>
                        <a:t>デング熱等のリスクが増加</a:t>
                      </a:r>
                    </a:p>
                  </a:txBody>
                  <a:tcPr/>
                </a:tc>
                <a:tc>
                  <a:txBody>
                    <a:bodyPr/>
                    <a:lstStyle/>
                    <a:p>
                      <a:pPr marL="285750" indent="-285750">
                        <a:lnSpc>
                          <a:spcPts val="2700"/>
                        </a:lnSpc>
                        <a:spcBef>
                          <a:spcPts val="600"/>
                        </a:spcBef>
                        <a:buFont typeface="Arial" panose="020B0604020202020204" pitchFamily="34" charset="0"/>
                        <a:buChar char="•"/>
                      </a:pPr>
                      <a:r>
                        <a:rPr kumimoji="1" lang="ja-JP" altLang="en-US" sz="2000" dirty="0"/>
                        <a:t>ヒトスジシマカの分布可能域は、</a:t>
                      </a:r>
                      <a:r>
                        <a:rPr kumimoji="1" lang="en-US" altLang="ja-JP" sz="2000" dirty="0"/>
                        <a:t>21 </a:t>
                      </a:r>
                      <a:r>
                        <a:rPr kumimoji="1" lang="ja-JP" altLang="en-US" sz="2000" dirty="0"/>
                        <a:t>世紀末には、北海道の一部にまで広がると予測</a:t>
                      </a:r>
                    </a:p>
                  </a:txBody>
                  <a:tcPr/>
                </a:tc>
                <a:extLst>
                  <a:ext uri="{0D108BD9-81ED-4DB2-BD59-A6C34878D82A}">
                    <a16:rowId xmlns:a16="http://schemas.microsoft.com/office/drawing/2014/main" val="337485736"/>
                  </a:ext>
                </a:extLst>
              </a:tr>
            </a:tbl>
          </a:graphicData>
        </a:graphic>
      </p:graphicFrame>
      <p:sp>
        <p:nvSpPr>
          <p:cNvPr id="9" name="テキスト プレースホルダー 6">
            <a:extLst>
              <a:ext uri="{FF2B5EF4-FFF2-40B4-BE49-F238E27FC236}">
                <a16:creationId xmlns:a16="http://schemas.microsoft.com/office/drawing/2014/main" id="{9916A422-A496-48FB-9596-82C23208AEEF}"/>
              </a:ext>
            </a:extLst>
          </p:cNvPr>
          <p:cNvSpPr txBox="1">
            <a:spLocks/>
          </p:cNvSpPr>
          <p:nvPr/>
        </p:nvSpPr>
        <p:spPr>
          <a:xfrm>
            <a:off x="4511675" y="306870"/>
            <a:ext cx="4632325" cy="358775"/>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zh-TW" altLang="en-US" kern="0" dirty="0" smtClean="0">
                <a:solidFill>
                  <a:schemeClr val="tx1">
                    <a:lumMod val="50000"/>
                    <a:lumOff val="50000"/>
                  </a:schemeClr>
                </a:solidFill>
                <a:latin typeface="+mn-ea"/>
                <a:cs typeface="Arial"/>
              </a:rPr>
              <a:t>気候</a:t>
            </a:r>
            <a:r>
              <a:rPr lang="zh-TW" altLang="en-US" kern="0" dirty="0">
                <a:solidFill>
                  <a:schemeClr val="tx1">
                    <a:lumMod val="50000"/>
                    <a:lumOff val="50000"/>
                  </a:schemeClr>
                </a:solidFill>
                <a:latin typeface="+mn-ea"/>
                <a:cs typeface="Arial"/>
              </a:rPr>
              <a:t>変動影響</a:t>
            </a:r>
            <a:endParaRPr lang="ja-JP" altLang="en-US" dirty="0">
              <a:solidFill>
                <a:schemeClr val="tx1">
                  <a:lumMod val="50000"/>
                  <a:lumOff val="50000"/>
                </a:schemeClr>
              </a:solidFill>
              <a:latin typeface="+mn-ea"/>
            </a:endParaRPr>
          </a:p>
        </p:txBody>
      </p:sp>
      <p:pic>
        <p:nvPicPr>
          <p:cNvPr id="11" name="図 10">
            <a:extLst>
              <a:ext uri="{FF2B5EF4-FFF2-40B4-BE49-F238E27FC236}">
                <a16:creationId xmlns:a16="http://schemas.microsoft.com/office/drawing/2014/main" id="{94B2EE5A-4512-4079-BDF5-0501AF02A0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8500" y="3094593"/>
            <a:ext cx="765434" cy="763906"/>
          </a:xfrm>
          <a:prstGeom prst="rect">
            <a:avLst/>
          </a:prstGeom>
        </p:spPr>
      </p:pic>
      <p:pic>
        <p:nvPicPr>
          <p:cNvPr id="13" name="図 12">
            <a:extLst>
              <a:ext uri="{FF2B5EF4-FFF2-40B4-BE49-F238E27FC236}">
                <a16:creationId xmlns:a16="http://schemas.microsoft.com/office/drawing/2014/main" id="{65C2F8B3-B8C3-4EFF-8AE1-D91FD47BD5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938210" flipH="1">
            <a:off x="1927280" y="4957256"/>
            <a:ext cx="1174265" cy="956242"/>
          </a:xfrm>
          <a:prstGeom prst="rect">
            <a:avLst/>
          </a:prstGeom>
        </p:spPr>
      </p:pic>
      <p:sp>
        <p:nvSpPr>
          <p:cNvPr id="8" name="テキスト プレースホルダー 7"/>
          <p:cNvSpPr>
            <a:spLocks noGrp="1"/>
          </p:cNvSpPr>
          <p:nvPr>
            <p:ph type="body" sz="quarter" idx="14"/>
          </p:nvPr>
        </p:nvSpPr>
        <p:spPr/>
        <p:txBody>
          <a:bodyPr>
            <a:normAutofit fontScale="92500" lnSpcReduction="10000"/>
          </a:bodyPr>
          <a:lstStyle/>
          <a:p>
            <a:r>
              <a:rPr lang="ja-JP" altLang="en-US" dirty="0"/>
              <a:t>出典：環境省　気候変動の観測・予測・影響評価に関する統合レポート</a:t>
            </a:r>
            <a:r>
              <a:rPr lang="en-US" altLang="ja-JP" dirty="0"/>
              <a:t>2018</a:t>
            </a:r>
            <a:r>
              <a:rPr lang="ja-JP" altLang="en-US" dirty="0"/>
              <a:t>～日本の気候変動とその影響～ </a:t>
            </a:r>
            <a:r>
              <a:rPr lang="en-US" altLang="ja-JP" dirty="0"/>
              <a:t>(https://www.env.go.jp/press/105129.html)</a:t>
            </a:r>
          </a:p>
          <a:p>
            <a:r>
              <a:rPr lang="ja-JP" altLang="en-US" dirty="0"/>
              <a:t>　　　　 中央環境審議会　日本における気候変動による影響の評価に関する報告と今後の課題について　</a:t>
            </a:r>
            <a:r>
              <a:rPr lang="en-US" altLang="ja-JP" dirty="0"/>
              <a:t>(https://www.env.go.jp/press/100480.html)</a:t>
            </a:r>
          </a:p>
        </p:txBody>
      </p:sp>
      <p:sp>
        <p:nvSpPr>
          <p:cNvPr id="10"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35</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3163259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⑥産業・経済活動</a:t>
            </a:r>
            <a:endParaRPr lang="en-US" altLang="ja-JP" dirty="0"/>
          </a:p>
        </p:txBody>
      </p:sp>
      <p:sp>
        <p:nvSpPr>
          <p:cNvPr id="4" name="テキスト プレースホルダー 3"/>
          <p:cNvSpPr>
            <a:spLocks noGrp="1"/>
          </p:cNvSpPr>
          <p:nvPr>
            <p:ph type="body" sz="quarter" idx="13"/>
          </p:nvPr>
        </p:nvSpPr>
        <p:spPr>
          <a:xfrm>
            <a:off x="287338" y="997480"/>
            <a:ext cx="8488362" cy="2095500"/>
          </a:xfrm>
        </p:spPr>
        <p:txBody>
          <a:bodyPr>
            <a:normAutofit/>
          </a:bodyPr>
          <a:lstStyle/>
          <a:p>
            <a:endParaRPr lang="en-US" altLang="ja-JP" sz="2200" b="1" dirty="0"/>
          </a:p>
          <a:p>
            <a:endParaRPr lang="en-US" altLang="ja-JP" sz="2200" b="1" dirty="0"/>
          </a:p>
        </p:txBody>
      </p:sp>
      <p:sp>
        <p:nvSpPr>
          <p:cNvPr id="9" name="テキスト プレースホルダー 6">
            <a:extLst>
              <a:ext uri="{FF2B5EF4-FFF2-40B4-BE49-F238E27FC236}">
                <a16:creationId xmlns:a16="http://schemas.microsoft.com/office/drawing/2014/main" id="{5B023120-16E8-4E3D-8ECC-B3B231DF49C3}"/>
              </a:ext>
            </a:extLst>
          </p:cNvPr>
          <p:cNvSpPr txBox="1">
            <a:spLocks/>
          </p:cNvSpPr>
          <p:nvPr/>
        </p:nvSpPr>
        <p:spPr>
          <a:xfrm>
            <a:off x="4511675" y="306870"/>
            <a:ext cx="4632325" cy="358775"/>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zh-TW" altLang="en-US" kern="0" dirty="0" smtClean="0">
                <a:solidFill>
                  <a:schemeClr val="tx1">
                    <a:lumMod val="50000"/>
                    <a:lumOff val="50000"/>
                  </a:schemeClr>
                </a:solidFill>
                <a:latin typeface="+mn-ea"/>
                <a:cs typeface="Arial"/>
              </a:rPr>
              <a:t>気候</a:t>
            </a:r>
            <a:r>
              <a:rPr lang="zh-TW" altLang="en-US" kern="0" dirty="0">
                <a:solidFill>
                  <a:schemeClr val="tx1">
                    <a:lumMod val="50000"/>
                    <a:lumOff val="50000"/>
                  </a:schemeClr>
                </a:solidFill>
                <a:latin typeface="+mn-ea"/>
                <a:cs typeface="Arial"/>
              </a:rPr>
              <a:t>変動影響</a:t>
            </a:r>
            <a:endParaRPr lang="ja-JP" altLang="en-US" dirty="0">
              <a:solidFill>
                <a:schemeClr val="tx1">
                  <a:lumMod val="50000"/>
                  <a:lumOff val="50000"/>
                </a:schemeClr>
              </a:solidFill>
              <a:latin typeface="+mn-ea"/>
            </a:endParaRPr>
          </a:p>
        </p:txBody>
      </p:sp>
      <p:pic>
        <p:nvPicPr>
          <p:cNvPr id="17" name="図 16">
            <a:extLst>
              <a:ext uri="{FF2B5EF4-FFF2-40B4-BE49-F238E27FC236}">
                <a16:creationId xmlns:a16="http://schemas.microsoft.com/office/drawing/2014/main" id="{3024342E-CA66-46B7-B202-D8EAE8CDCD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8241" y="529802"/>
            <a:ext cx="2260518" cy="918336"/>
          </a:xfrm>
          <a:prstGeom prst="rect">
            <a:avLst/>
          </a:prstGeom>
        </p:spPr>
      </p:pic>
      <p:sp>
        <p:nvSpPr>
          <p:cNvPr id="8" name="テキスト プレースホルダー 7"/>
          <p:cNvSpPr>
            <a:spLocks noGrp="1"/>
          </p:cNvSpPr>
          <p:nvPr>
            <p:ph type="body" sz="quarter" idx="14"/>
          </p:nvPr>
        </p:nvSpPr>
        <p:spPr/>
        <p:txBody>
          <a:bodyPr>
            <a:normAutofit fontScale="92500" lnSpcReduction="10000"/>
          </a:bodyPr>
          <a:lstStyle/>
          <a:p>
            <a:r>
              <a:rPr lang="ja-JP" altLang="en-US" dirty="0">
                <a:latin typeface="Meiryo UI" panose="020B0604030504040204" pitchFamily="50" charset="-128"/>
                <a:ea typeface="Meiryo UI" panose="020B0604030504040204" pitchFamily="50" charset="-128"/>
              </a:rPr>
              <a:t>出典：環境省　気候変動の観測・予測・影響評価に関する統合レポート</a:t>
            </a:r>
            <a:r>
              <a:rPr lang="en-US" altLang="ja-JP" dirty="0">
                <a:latin typeface="Meiryo UI" panose="020B0604030504040204" pitchFamily="50" charset="-128"/>
                <a:ea typeface="Meiryo UI" panose="020B0604030504040204" pitchFamily="50" charset="-128"/>
              </a:rPr>
              <a:t>2018</a:t>
            </a:r>
            <a:r>
              <a:rPr lang="ja-JP" altLang="en-US" dirty="0">
                <a:latin typeface="Meiryo UI" panose="020B0604030504040204" pitchFamily="50" charset="-128"/>
                <a:ea typeface="Meiryo UI" panose="020B0604030504040204" pitchFamily="50" charset="-128"/>
              </a:rPr>
              <a:t>～日本の気候変動とその影響～ </a:t>
            </a:r>
            <a:r>
              <a:rPr lang="en-US" altLang="ja-JP" dirty="0">
                <a:latin typeface="Meiryo UI" panose="020B0604030504040204" pitchFamily="50" charset="-128"/>
                <a:ea typeface="Meiryo UI" panose="020B0604030504040204" pitchFamily="50" charset="-128"/>
              </a:rPr>
              <a:t>(https://www.env.go.jp/press/105129.html)</a:t>
            </a:r>
          </a:p>
          <a:p>
            <a:r>
              <a:rPr lang="ja-JP" altLang="en-US" dirty="0">
                <a:latin typeface="Meiryo UI" panose="020B0604030504040204" pitchFamily="50" charset="-128"/>
                <a:ea typeface="Meiryo UI" panose="020B0604030504040204" pitchFamily="50" charset="-128"/>
              </a:rPr>
              <a:t>　　　　 中央環境審議会　日本における気候変動による影響の評価に関する報告と今後の課題について　</a:t>
            </a:r>
            <a:r>
              <a:rPr lang="en-US" altLang="ja-JP" dirty="0">
                <a:latin typeface="Meiryo UI" panose="020B0604030504040204" pitchFamily="50" charset="-128"/>
                <a:ea typeface="Meiryo UI" panose="020B0604030504040204" pitchFamily="50" charset="-128"/>
              </a:rPr>
              <a:t>(https://www.env.go.jp/press/100480.html)</a:t>
            </a:r>
          </a:p>
        </p:txBody>
      </p:sp>
      <p:graphicFrame>
        <p:nvGraphicFramePr>
          <p:cNvPr id="11" name="表 10"/>
          <p:cNvGraphicFramePr>
            <a:graphicFrameLocks noGrp="1"/>
          </p:cNvGraphicFramePr>
          <p:nvPr/>
        </p:nvGraphicFramePr>
        <p:xfrm>
          <a:off x="287337" y="1510747"/>
          <a:ext cx="8569326" cy="4760844"/>
        </p:xfrm>
        <a:graphic>
          <a:graphicData uri="http://schemas.openxmlformats.org/drawingml/2006/table">
            <a:tbl>
              <a:tblPr firstRow="1" bandRow="1">
                <a:tableStyleId>{5C22544A-7EE6-4342-B048-85BDC9FD1C3A}</a:tableStyleId>
              </a:tblPr>
              <a:tblGrid>
                <a:gridCol w="1703388">
                  <a:extLst>
                    <a:ext uri="{9D8B030D-6E8A-4147-A177-3AD203B41FA5}">
                      <a16:colId xmlns:a16="http://schemas.microsoft.com/office/drawing/2014/main" val="3654500907"/>
                    </a:ext>
                  </a:extLst>
                </a:gridCol>
                <a:gridCol w="3432969">
                  <a:extLst>
                    <a:ext uri="{9D8B030D-6E8A-4147-A177-3AD203B41FA5}">
                      <a16:colId xmlns:a16="http://schemas.microsoft.com/office/drawing/2014/main" val="1549308514"/>
                    </a:ext>
                  </a:extLst>
                </a:gridCol>
                <a:gridCol w="3432969">
                  <a:extLst>
                    <a:ext uri="{9D8B030D-6E8A-4147-A177-3AD203B41FA5}">
                      <a16:colId xmlns:a16="http://schemas.microsoft.com/office/drawing/2014/main" val="1523356408"/>
                    </a:ext>
                  </a:extLst>
                </a:gridCol>
              </a:tblGrid>
              <a:tr h="453907">
                <a:tc>
                  <a:txBody>
                    <a:bodyPr/>
                    <a:lstStyle/>
                    <a:p>
                      <a:pPr algn="ctr"/>
                      <a:r>
                        <a:rPr kumimoji="1" lang="ja-JP" altLang="en-US" sz="1800" dirty="0"/>
                        <a:t>分類</a:t>
                      </a:r>
                      <a:endParaRPr kumimoji="1" lang="ja-JP" altLang="en-US" sz="1800" b="1" dirty="0">
                        <a:solidFill>
                          <a:schemeClr val="bg1"/>
                        </a:solidFill>
                      </a:endParaRPr>
                    </a:p>
                  </a:txBody>
                  <a:tcPr anchor="ctr"/>
                </a:tc>
                <a:tc>
                  <a:txBody>
                    <a:bodyPr/>
                    <a:lstStyle/>
                    <a:p>
                      <a:pPr algn="ctr"/>
                      <a:r>
                        <a:rPr kumimoji="1" lang="ja-JP" altLang="en-US" sz="1800" dirty="0"/>
                        <a:t>既に現れている影響</a:t>
                      </a:r>
                      <a:endParaRPr kumimoji="1" lang="ja-JP" altLang="en-US" sz="1800" b="1" dirty="0">
                        <a:solidFill>
                          <a:schemeClr val="bg1"/>
                        </a:solidFill>
                      </a:endParaRPr>
                    </a:p>
                  </a:txBody>
                  <a:tcPr anchor="ctr"/>
                </a:tc>
                <a:tc>
                  <a:txBody>
                    <a:bodyPr/>
                    <a:lstStyle/>
                    <a:p>
                      <a:pPr algn="ctr"/>
                      <a:r>
                        <a:rPr kumimoji="1" lang="ja-JP" altLang="en-US" sz="1800" dirty="0"/>
                        <a:t>将来予測される影響</a:t>
                      </a:r>
                      <a:endParaRPr kumimoji="1" lang="ja-JP" altLang="en-US" sz="1800" b="1" dirty="0">
                        <a:solidFill>
                          <a:schemeClr val="bg1"/>
                        </a:solidFill>
                      </a:endParaRPr>
                    </a:p>
                  </a:txBody>
                  <a:tcPr anchor="ctr"/>
                </a:tc>
                <a:extLst>
                  <a:ext uri="{0D108BD9-81ED-4DB2-BD59-A6C34878D82A}">
                    <a16:rowId xmlns:a16="http://schemas.microsoft.com/office/drawing/2014/main" val="3409167641"/>
                  </a:ext>
                </a:extLst>
              </a:tr>
              <a:tr h="1886114">
                <a:tc>
                  <a:txBody>
                    <a:bodyPr/>
                    <a:lstStyle/>
                    <a:p>
                      <a:r>
                        <a:rPr kumimoji="1" lang="ja-JP" altLang="en-US" sz="1800" dirty="0"/>
                        <a:t>産業・経済活動</a:t>
                      </a:r>
                      <a:endParaRPr kumimoji="1" lang="ja-JP" altLang="en-US" sz="1800" dirty="0">
                        <a:solidFill>
                          <a:schemeClr val="tx1"/>
                        </a:solidFill>
                      </a:endParaRPr>
                    </a:p>
                  </a:txBody>
                  <a:tcPr/>
                </a:tc>
                <a:tc>
                  <a:txBody>
                    <a:bodyPr/>
                    <a:lstStyle/>
                    <a:p>
                      <a:pPr marL="285750" indent="-285750">
                        <a:lnSpc>
                          <a:spcPct val="100000"/>
                        </a:lnSpc>
                        <a:spcBef>
                          <a:spcPts val="1000"/>
                        </a:spcBef>
                        <a:buFont typeface="Arial" panose="020B0604020202020204" pitchFamily="34" charset="0"/>
                        <a:buChar char="•"/>
                      </a:pPr>
                      <a:r>
                        <a:rPr kumimoji="1" lang="ja-JP" altLang="en-US" sz="1800" dirty="0"/>
                        <a:t>極端現象の頻度・強度の増加等が各種の産業に甚大な損害をもたらす</a:t>
                      </a:r>
                      <a:endParaRPr kumimoji="1" lang="en-US" altLang="ja-JP" sz="1800" dirty="0"/>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1" lang="ja-JP" altLang="en-US" sz="1800" dirty="0"/>
                        <a:t>快適な生活を送る上での支障や季節感の変化</a:t>
                      </a:r>
                      <a:endParaRPr kumimoji="1" lang="ja-JP" altLang="en-US" sz="1800" dirty="0">
                        <a:solidFill>
                          <a:schemeClr val="tx1"/>
                        </a:solidFill>
                      </a:endParaRPr>
                    </a:p>
                  </a:txBody>
                  <a:tcPr/>
                </a:tc>
                <a:tc>
                  <a:txBody>
                    <a:bodyPr/>
                    <a:lstStyle/>
                    <a:p>
                      <a:pPr marL="285750" indent="-285750">
                        <a:lnSpc>
                          <a:spcPct val="100000"/>
                        </a:lnSpc>
                        <a:spcBef>
                          <a:spcPts val="1000"/>
                        </a:spcBef>
                        <a:buFont typeface="Arial" panose="020B0604020202020204" pitchFamily="34" charset="0"/>
                        <a:buChar char="•"/>
                      </a:pPr>
                      <a:r>
                        <a:rPr kumimoji="1" lang="en-US" altLang="ja-JP" sz="1800" dirty="0"/>
                        <a:t>2090 </a:t>
                      </a:r>
                      <a:r>
                        <a:rPr kumimoji="1" lang="ja-JP" altLang="en-US" sz="1800" dirty="0"/>
                        <a:t>年代において、沿岸対策を取らなかった場合、製造業に多額の損失が生じる</a:t>
                      </a:r>
                      <a:endParaRPr kumimoji="1" lang="en-US" altLang="ja-JP" sz="1800" dirty="0"/>
                    </a:p>
                    <a:p>
                      <a:pPr marL="285750" indent="-285750">
                        <a:lnSpc>
                          <a:spcPct val="100000"/>
                        </a:lnSpc>
                        <a:spcBef>
                          <a:spcPts val="1000"/>
                        </a:spcBef>
                        <a:buFont typeface="Arial" panose="020B0604020202020204" pitchFamily="34" charset="0"/>
                        <a:buChar char="•"/>
                      </a:pPr>
                      <a:r>
                        <a:rPr kumimoji="1" lang="ja-JP" altLang="en-US" sz="1800" dirty="0"/>
                        <a:t>アパレル業界など季節性を有する製品の販売計画に影響</a:t>
                      </a:r>
                      <a:endParaRPr kumimoji="1" lang="ja-JP" altLang="en-US" sz="1800" dirty="0">
                        <a:solidFill>
                          <a:schemeClr val="tx1"/>
                        </a:solidFill>
                      </a:endParaRPr>
                    </a:p>
                  </a:txBody>
                  <a:tcPr/>
                </a:tc>
                <a:extLst>
                  <a:ext uri="{0D108BD9-81ED-4DB2-BD59-A6C34878D82A}">
                    <a16:rowId xmlns:a16="http://schemas.microsoft.com/office/drawing/2014/main" val="1891491520"/>
                  </a:ext>
                </a:extLst>
              </a:tr>
              <a:tr h="806941">
                <a:tc>
                  <a:txBody>
                    <a:bodyPr/>
                    <a:lstStyle/>
                    <a:p>
                      <a:r>
                        <a:rPr kumimoji="1" lang="ja-JP" altLang="en-US" sz="1800" dirty="0"/>
                        <a:t>金融・保険</a:t>
                      </a:r>
                      <a:endParaRPr kumimoji="1" lang="ja-JP" altLang="en-US" sz="1800" dirty="0">
                        <a:solidFill>
                          <a:schemeClr val="tx1"/>
                        </a:solidFill>
                      </a:endParaRPr>
                    </a:p>
                  </a:txBody>
                  <a:tcPr/>
                </a:tc>
                <a:tc>
                  <a:txBody>
                    <a:bodyPr/>
                    <a:lstStyle/>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ja-JP" altLang="en-US" dirty="0"/>
                        <a:t>保険損害が著しく増加</a:t>
                      </a:r>
                      <a:endParaRPr lang="en-US" altLang="ja-JP" dirty="0"/>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ja-JP" altLang="en-US" dirty="0"/>
                        <a:t>恒常的な被害の発生</a:t>
                      </a:r>
                      <a:endParaRPr kumimoji="1" lang="ja-JP" altLang="en-US" sz="1800" dirty="0">
                        <a:solidFill>
                          <a:schemeClr val="tx1"/>
                        </a:solidFill>
                      </a:endParaRPr>
                    </a:p>
                  </a:txBody>
                  <a:tcPr/>
                </a:tc>
                <a:tc>
                  <a:txBody>
                    <a:bodyPr/>
                    <a:lstStyle/>
                    <a:p>
                      <a: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1" lang="ja-JP" altLang="en-US" sz="1800" dirty="0"/>
                        <a:t>保険金支払額の増加</a:t>
                      </a:r>
                      <a:endParaRPr kumimoji="1" lang="en-US" altLang="ja-JP" sz="1800" dirty="0"/>
                    </a:p>
                    <a:p>
                      <a: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1" lang="ja-JP" altLang="en-US" sz="1800" dirty="0"/>
                        <a:t>再保険料の増加</a:t>
                      </a:r>
                      <a:endParaRPr kumimoji="1" lang="en-US" altLang="ja-JP" sz="1800" dirty="0">
                        <a:solidFill>
                          <a:schemeClr val="tx1"/>
                        </a:solidFill>
                      </a:endParaRPr>
                    </a:p>
                  </a:txBody>
                  <a:tcPr/>
                </a:tc>
                <a:extLst>
                  <a:ext uri="{0D108BD9-81ED-4DB2-BD59-A6C34878D82A}">
                    <a16:rowId xmlns:a16="http://schemas.microsoft.com/office/drawing/2014/main" val="3247328496"/>
                  </a:ext>
                </a:extLst>
              </a:tr>
              <a:tr h="806941">
                <a:tc>
                  <a:txBody>
                    <a:bodyPr/>
                    <a:lstStyle/>
                    <a:p>
                      <a:r>
                        <a:rPr kumimoji="1" lang="ja-JP" altLang="en-US" sz="1800" dirty="0"/>
                        <a:t>観光業</a:t>
                      </a:r>
                      <a:endParaRPr kumimoji="1" lang="en-US" altLang="ja-JP" sz="1800" dirty="0"/>
                    </a:p>
                    <a:p>
                      <a:endParaRPr kumimoji="1" lang="ja-JP" altLang="en-US" sz="1800" dirty="0">
                        <a:solidFill>
                          <a:schemeClr val="tx1"/>
                        </a:solidFill>
                      </a:endParaRPr>
                    </a:p>
                  </a:txBody>
                  <a:tcPr/>
                </a:tc>
                <a:tc>
                  <a:txBody>
                    <a:bodyPr/>
                    <a:lstStyle/>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ja-JP" altLang="en-US" dirty="0"/>
                        <a:t>スキー場における積雪深の減少</a:t>
                      </a:r>
                      <a:endParaRPr kumimoji="1" lang="ja-JP" altLang="en-US" sz="1800" dirty="0">
                        <a:solidFill>
                          <a:schemeClr val="tx1"/>
                        </a:solidFill>
                      </a:endParaRPr>
                    </a:p>
                  </a:txBody>
                  <a:tcPr/>
                </a:tc>
                <a:tc>
                  <a:txBody>
                    <a:bodyPr/>
                    <a:lstStyle/>
                    <a:p>
                      <a: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1" lang="ja-JP" altLang="en-US" sz="1800" dirty="0"/>
                        <a:t>全国的な積雪深の減少</a:t>
                      </a:r>
                      <a:endParaRPr kumimoji="1" lang="en-US" altLang="ja-JP" sz="1800" dirty="0"/>
                    </a:p>
                    <a:p>
                      <a: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ja-JP" altLang="en-US" dirty="0"/>
                        <a:t>海面上昇による砂浜の減少</a:t>
                      </a:r>
                      <a:endParaRPr kumimoji="1" lang="en-US" altLang="ja-JP" sz="1800" dirty="0">
                        <a:solidFill>
                          <a:schemeClr val="tx1"/>
                        </a:solidFill>
                      </a:endParaRPr>
                    </a:p>
                  </a:txBody>
                  <a:tcPr/>
                </a:tc>
                <a:extLst>
                  <a:ext uri="{0D108BD9-81ED-4DB2-BD59-A6C34878D82A}">
                    <a16:rowId xmlns:a16="http://schemas.microsoft.com/office/drawing/2014/main" val="3507574098"/>
                  </a:ext>
                </a:extLst>
              </a:tr>
              <a:tr h="806941">
                <a:tc>
                  <a:txBody>
                    <a:bodyPr/>
                    <a:lstStyle/>
                    <a:p>
                      <a:r>
                        <a:rPr kumimoji="1" lang="ja-JP" altLang="en-US" sz="1800" dirty="0"/>
                        <a:t>その他</a:t>
                      </a:r>
                      <a:endParaRPr kumimoji="1" lang="en-US" altLang="ja-JP" sz="1800" dirty="0"/>
                    </a:p>
                    <a:p>
                      <a:r>
                        <a:rPr kumimoji="1" lang="en-US" altLang="ja-JP" sz="1800" dirty="0"/>
                        <a:t>(</a:t>
                      </a:r>
                      <a:r>
                        <a:rPr kumimoji="1" lang="ja-JP" altLang="en-US" sz="1800" dirty="0"/>
                        <a:t>海外影響等</a:t>
                      </a:r>
                      <a:r>
                        <a:rPr kumimoji="1" lang="en-US" altLang="ja-JP" sz="1800" dirty="0"/>
                        <a:t>)</a:t>
                      </a:r>
                      <a:endParaRPr kumimoji="1" lang="ja-JP" altLang="en-US" sz="1800" dirty="0">
                        <a:solidFill>
                          <a:schemeClr val="tx1"/>
                        </a:solidFill>
                      </a:endParaRPr>
                    </a:p>
                  </a:txBody>
                  <a:tcPr/>
                </a:tc>
                <a:tc>
                  <a:txBody>
                    <a:bodyPr/>
                    <a:lstStyle/>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1" lang="ja-JP" altLang="en-US" sz="1800" dirty="0"/>
                        <a:t>サプライチェーンを通じた国内の産業・経済への影響</a:t>
                      </a:r>
                      <a:endParaRPr kumimoji="1" lang="ja-JP" altLang="en-US" sz="1800" dirty="0">
                        <a:solidFill>
                          <a:schemeClr val="tx1"/>
                        </a:solidFill>
                      </a:endParaRPr>
                    </a:p>
                  </a:txBody>
                  <a:tcPr/>
                </a:tc>
                <a:tc>
                  <a:txBody>
                    <a:bodyPr/>
                    <a:lstStyle/>
                    <a:p>
                      <a:pPr marL="285750" indent="-285750">
                        <a:lnSpc>
                          <a:spcPct val="100000"/>
                        </a:lnSpc>
                        <a:spcBef>
                          <a:spcPts val="1000"/>
                        </a:spcBef>
                        <a:buFont typeface="Arial" panose="020B0604020202020204" pitchFamily="34" charset="0"/>
                        <a:buChar char="•"/>
                      </a:pPr>
                      <a:r>
                        <a:rPr kumimoji="1" lang="ja-JP" altLang="en-US" sz="1800" dirty="0"/>
                        <a:t>エネルギーや農水産物の輸入価格の変動</a:t>
                      </a:r>
                      <a:endParaRPr kumimoji="1" lang="ja-JP" altLang="en-US" sz="1800" dirty="0">
                        <a:solidFill>
                          <a:schemeClr val="tx1"/>
                        </a:solidFill>
                      </a:endParaRPr>
                    </a:p>
                  </a:txBody>
                  <a:tcPr/>
                </a:tc>
                <a:extLst>
                  <a:ext uri="{0D108BD9-81ED-4DB2-BD59-A6C34878D82A}">
                    <a16:rowId xmlns:a16="http://schemas.microsoft.com/office/drawing/2014/main" val="3787142873"/>
                  </a:ext>
                </a:extLst>
              </a:tr>
            </a:tbl>
          </a:graphicData>
        </a:graphic>
      </p:graphicFrame>
      <p:sp>
        <p:nvSpPr>
          <p:cNvPr id="10"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36</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5494251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⑦国民生活・都市生活</a:t>
            </a:r>
            <a:endParaRPr lang="en-US" altLang="ja-JP" dirty="0"/>
          </a:p>
        </p:txBody>
      </p:sp>
      <p:sp>
        <p:nvSpPr>
          <p:cNvPr id="4" name="テキスト プレースホルダー 3"/>
          <p:cNvSpPr>
            <a:spLocks noGrp="1"/>
          </p:cNvSpPr>
          <p:nvPr>
            <p:ph type="body" sz="quarter" idx="13"/>
          </p:nvPr>
        </p:nvSpPr>
        <p:spPr>
          <a:xfrm>
            <a:off x="287338" y="997480"/>
            <a:ext cx="8488362" cy="2095500"/>
          </a:xfrm>
        </p:spPr>
        <p:txBody>
          <a:bodyPr>
            <a:normAutofit/>
          </a:bodyPr>
          <a:lstStyle/>
          <a:p>
            <a:endParaRPr lang="en-US" altLang="ja-JP" sz="2200" b="1" dirty="0"/>
          </a:p>
          <a:p>
            <a:endParaRPr lang="en-US" altLang="ja-JP" sz="2200" b="1" dirty="0"/>
          </a:p>
        </p:txBody>
      </p:sp>
      <p:graphicFrame>
        <p:nvGraphicFramePr>
          <p:cNvPr id="7" name="表 6"/>
          <p:cNvGraphicFramePr>
            <a:graphicFrameLocks noGrp="1"/>
          </p:cNvGraphicFramePr>
          <p:nvPr>
            <p:extLst>
              <p:ext uri="{D42A27DB-BD31-4B8C-83A1-F6EECF244321}">
                <p14:modId xmlns:p14="http://schemas.microsoft.com/office/powerpoint/2010/main" val="81523561"/>
              </p:ext>
            </p:extLst>
          </p:nvPr>
        </p:nvGraphicFramePr>
        <p:xfrm>
          <a:off x="287337" y="1304924"/>
          <a:ext cx="8569326" cy="4931046"/>
        </p:xfrm>
        <a:graphic>
          <a:graphicData uri="http://schemas.openxmlformats.org/drawingml/2006/table">
            <a:tbl>
              <a:tblPr firstRow="1" bandRow="1">
                <a:tableStyleId>{5C22544A-7EE6-4342-B048-85BDC9FD1C3A}</a:tableStyleId>
              </a:tblPr>
              <a:tblGrid>
                <a:gridCol w="2038420">
                  <a:extLst>
                    <a:ext uri="{9D8B030D-6E8A-4147-A177-3AD203B41FA5}">
                      <a16:colId xmlns:a16="http://schemas.microsoft.com/office/drawing/2014/main" val="3654500907"/>
                    </a:ext>
                  </a:extLst>
                </a:gridCol>
                <a:gridCol w="3265453">
                  <a:extLst>
                    <a:ext uri="{9D8B030D-6E8A-4147-A177-3AD203B41FA5}">
                      <a16:colId xmlns:a16="http://schemas.microsoft.com/office/drawing/2014/main" val="1549308514"/>
                    </a:ext>
                  </a:extLst>
                </a:gridCol>
                <a:gridCol w="3265453">
                  <a:extLst>
                    <a:ext uri="{9D8B030D-6E8A-4147-A177-3AD203B41FA5}">
                      <a16:colId xmlns:a16="http://schemas.microsoft.com/office/drawing/2014/main" val="1523356408"/>
                    </a:ext>
                  </a:extLst>
                </a:gridCol>
              </a:tblGrid>
              <a:tr h="418746">
                <a:tc>
                  <a:txBody>
                    <a:bodyPr/>
                    <a:lstStyle/>
                    <a:p>
                      <a:pPr algn="ctr"/>
                      <a:r>
                        <a:rPr kumimoji="1" lang="ja-JP" altLang="en-US" sz="1800" dirty="0"/>
                        <a:t>分類</a:t>
                      </a:r>
                      <a:endParaRPr kumimoji="1" lang="ja-JP" altLang="en-US" sz="1800" b="1" dirty="0">
                        <a:solidFill>
                          <a:schemeClr val="bg1"/>
                        </a:solidFill>
                      </a:endParaRPr>
                    </a:p>
                  </a:txBody>
                  <a:tcPr anchor="ctr"/>
                </a:tc>
                <a:tc>
                  <a:txBody>
                    <a:bodyPr/>
                    <a:lstStyle/>
                    <a:p>
                      <a:pPr algn="ctr"/>
                      <a:r>
                        <a:rPr kumimoji="1" lang="ja-JP" altLang="en-US" sz="1800" dirty="0"/>
                        <a:t>既に現れている影響</a:t>
                      </a:r>
                      <a:endParaRPr kumimoji="1" lang="ja-JP" altLang="en-US" sz="1800" b="1" dirty="0">
                        <a:solidFill>
                          <a:schemeClr val="bg1"/>
                        </a:solidFill>
                      </a:endParaRPr>
                    </a:p>
                  </a:txBody>
                  <a:tcPr anchor="ctr"/>
                </a:tc>
                <a:tc>
                  <a:txBody>
                    <a:bodyPr/>
                    <a:lstStyle/>
                    <a:p>
                      <a:pPr algn="ctr"/>
                      <a:r>
                        <a:rPr kumimoji="1" lang="ja-JP" altLang="en-US" sz="1800" dirty="0"/>
                        <a:t>将来予測される影響</a:t>
                      </a:r>
                      <a:endParaRPr kumimoji="1" lang="ja-JP" altLang="en-US" sz="1800" b="1" dirty="0">
                        <a:solidFill>
                          <a:schemeClr val="bg1"/>
                        </a:solidFill>
                      </a:endParaRPr>
                    </a:p>
                  </a:txBody>
                  <a:tcPr anchor="ctr"/>
                </a:tc>
                <a:extLst>
                  <a:ext uri="{0D108BD9-81ED-4DB2-BD59-A6C34878D82A}">
                    <a16:rowId xmlns:a16="http://schemas.microsoft.com/office/drawing/2014/main" val="3409167641"/>
                  </a:ext>
                </a:extLst>
              </a:tr>
              <a:tr h="1982460">
                <a:tc>
                  <a:txBody>
                    <a:bodyPr/>
                    <a:lstStyle/>
                    <a:p>
                      <a:pPr>
                        <a:lnSpc>
                          <a:spcPts val="2400"/>
                        </a:lnSpc>
                      </a:pPr>
                      <a:r>
                        <a:rPr kumimoji="1" lang="ja-JP" altLang="en-US" sz="1800" dirty="0"/>
                        <a:t>インフラ、ライフライン</a:t>
                      </a:r>
                      <a:endParaRPr kumimoji="1" lang="ja-JP" altLang="en-US" sz="1800" dirty="0">
                        <a:solidFill>
                          <a:schemeClr val="tx1"/>
                        </a:solidFill>
                      </a:endParaRPr>
                    </a:p>
                  </a:txBody>
                  <a:tcPr/>
                </a:tc>
                <a:tc>
                  <a:txBody>
                    <a:bodyPr/>
                    <a:lstStyle/>
                    <a:p>
                      <a:pPr marL="285750" indent="-285750">
                        <a:lnSpc>
                          <a:spcPts val="2400"/>
                        </a:lnSpc>
                        <a:buFont typeface="Arial" panose="020B0604020202020204" pitchFamily="34" charset="0"/>
                        <a:buChar char="•"/>
                      </a:pPr>
                      <a:r>
                        <a:rPr kumimoji="1" lang="ja-JP" altLang="en-US" sz="1800" dirty="0"/>
                        <a:t>地下</a:t>
                      </a:r>
                      <a:r>
                        <a:rPr kumimoji="1" lang="ja-JP" altLang="en-US" sz="1800" dirty="0" smtClean="0"/>
                        <a:t>浸水</a:t>
                      </a:r>
                      <a:endParaRPr kumimoji="1" lang="en-US" altLang="ja-JP" sz="1800" dirty="0" smtClean="0"/>
                    </a:p>
                    <a:p>
                      <a:pPr marL="285750" indent="-285750">
                        <a:lnSpc>
                          <a:spcPts val="2400"/>
                        </a:lnSpc>
                        <a:buFont typeface="Arial" panose="020B0604020202020204" pitchFamily="34" charset="0"/>
                        <a:buChar char="•"/>
                      </a:pPr>
                      <a:r>
                        <a:rPr kumimoji="1" lang="ja-JP" altLang="en-US" sz="1800" dirty="0" smtClean="0"/>
                        <a:t>渇水</a:t>
                      </a:r>
                      <a:r>
                        <a:rPr kumimoji="1" lang="ja-JP" altLang="en-US" sz="1800" dirty="0"/>
                        <a:t>や洪水　</a:t>
                      </a:r>
                      <a:endParaRPr kumimoji="1" lang="en-US" altLang="ja-JP" sz="1800" dirty="0"/>
                    </a:p>
                    <a:p>
                      <a:pPr marL="285750" marR="0" indent="-285750" algn="l" defTabSz="914400"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1" lang="ja-JP" altLang="en-US" sz="1800" dirty="0"/>
                        <a:t>地下鉄への</a:t>
                      </a:r>
                      <a:r>
                        <a:rPr kumimoji="1" lang="ja-JP" altLang="en-US" sz="1800" dirty="0" smtClean="0"/>
                        <a:t>影響</a:t>
                      </a:r>
                      <a:endParaRPr kumimoji="1" lang="en-US" altLang="ja-JP" sz="1800" dirty="0" smtClean="0"/>
                    </a:p>
                    <a:p>
                      <a:pPr marL="285750" marR="0" indent="-285750" algn="l" defTabSz="914400"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1" lang="ja-JP" altLang="en-US" sz="1800" dirty="0" smtClean="0"/>
                        <a:t>停電</a:t>
                      </a:r>
                      <a:endParaRPr kumimoji="1" lang="en-US" altLang="ja-JP" sz="1800" dirty="0"/>
                    </a:p>
                    <a:p>
                      <a:pPr marL="285750" indent="-285750">
                        <a:lnSpc>
                          <a:spcPts val="2400"/>
                        </a:lnSpc>
                        <a:buFont typeface="Arial" panose="020B0604020202020204" pitchFamily="34" charset="0"/>
                        <a:buChar char="•"/>
                      </a:pPr>
                      <a:r>
                        <a:rPr kumimoji="1" lang="ja-JP" altLang="en-US" sz="1800" dirty="0"/>
                        <a:t>水質悪化等による水道インフラへの影響</a:t>
                      </a:r>
                      <a:endParaRPr kumimoji="1" lang="en-US" altLang="ja-JP" sz="1800" dirty="0"/>
                    </a:p>
                    <a:p>
                      <a:pPr marL="285750" indent="-285750">
                        <a:lnSpc>
                          <a:spcPts val="2400"/>
                        </a:lnSpc>
                        <a:buFont typeface="Arial" panose="020B0604020202020204" pitchFamily="34" charset="0"/>
                        <a:buChar char="•"/>
                      </a:pPr>
                      <a:r>
                        <a:rPr kumimoji="1" lang="ja-JP" altLang="en-US" sz="1800" dirty="0"/>
                        <a:t>豪雨や台風による切土斜面への影響</a:t>
                      </a:r>
                      <a:endParaRPr kumimoji="1" lang="ja-JP" altLang="en-US" sz="1800" dirty="0">
                        <a:solidFill>
                          <a:schemeClr val="tx1"/>
                        </a:solidFill>
                      </a:endParaRPr>
                    </a:p>
                  </a:txBody>
                  <a:tcPr/>
                </a:tc>
                <a:tc>
                  <a:txBody>
                    <a:bodyPr/>
                    <a:lstStyle/>
                    <a:p>
                      <a:pPr marL="285750" indent="-285750">
                        <a:lnSpc>
                          <a:spcPts val="2400"/>
                        </a:lnSpc>
                        <a:buFont typeface="Arial" panose="020B0604020202020204" pitchFamily="34" charset="0"/>
                        <a:buChar char="•"/>
                      </a:pPr>
                      <a:r>
                        <a:rPr kumimoji="1" lang="ja-JP" altLang="en-US" sz="1800" dirty="0"/>
                        <a:t>インフラ網や重要なサービスの機能停止</a:t>
                      </a:r>
                      <a:endParaRPr kumimoji="1" lang="en-US" altLang="ja-JP" sz="1800" dirty="0"/>
                    </a:p>
                    <a:p>
                      <a:pPr marL="285750" indent="-285750">
                        <a:lnSpc>
                          <a:spcPts val="2400"/>
                        </a:lnSpc>
                        <a:buFont typeface="Arial" panose="020B0604020202020204" pitchFamily="34" charset="0"/>
                        <a:buChar char="•"/>
                      </a:pPr>
                      <a:r>
                        <a:rPr kumimoji="1" lang="ja-JP" altLang="en-US" sz="1800" dirty="0"/>
                        <a:t>国家安全保障政策にも影響</a:t>
                      </a:r>
                      <a:endParaRPr kumimoji="1" lang="ja-JP" altLang="en-US" sz="1800" dirty="0">
                        <a:solidFill>
                          <a:schemeClr val="tx1"/>
                        </a:solidFill>
                      </a:endParaRPr>
                    </a:p>
                  </a:txBody>
                  <a:tcPr/>
                </a:tc>
                <a:extLst>
                  <a:ext uri="{0D108BD9-81ED-4DB2-BD59-A6C34878D82A}">
                    <a16:rowId xmlns:a16="http://schemas.microsoft.com/office/drawing/2014/main" val="1891491520"/>
                  </a:ext>
                </a:extLst>
              </a:tr>
              <a:tr h="1982460">
                <a:tc>
                  <a:txBody>
                    <a:bodyPr/>
                    <a:lstStyle/>
                    <a:p>
                      <a:pPr>
                        <a:lnSpc>
                          <a:spcPts val="2400"/>
                        </a:lnSpc>
                      </a:pPr>
                      <a:r>
                        <a:rPr kumimoji="1" lang="ja-JP" altLang="en-US" sz="1800" dirty="0"/>
                        <a:t>文化・歴史などを感じる暮らし</a:t>
                      </a:r>
                    </a:p>
                  </a:txBody>
                  <a:tcPr/>
                </a:tc>
                <a:tc>
                  <a:txBody>
                    <a:bodyPr/>
                    <a:lstStyle/>
                    <a:p>
                      <a:pPr marL="285750" indent="-285750">
                        <a:lnSpc>
                          <a:spcPts val="2400"/>
                        </a:lnSpc>
                        <a:buFont typeface="Arial" panose="020B0604020202020204" pitchFamily="34" charset="0"/>
                        <a:buChar char="•"/>
                      </a:pPr>
                      <a:r>
                        <a:rPr kumimoji="1" lang="ja-JP" altLang="en-US" sz="1800" dirty="0"/>
                        <a:t>サクラ、イロハカエデ、セミ等の動植物の生物季節の変化</a:t>
                      </a:r>
                      <a:endParaRPr kumimoji="1" lang="en-US" altLang="ja-JP" sz="1800" dirty="0"/>
                    </a:p>
                    <a:p>
                      <a:pPr marL="285750" indent="-285750">
                        <a:lnSpc>
                          <a:spcPts val="2400"/>
                        </a:lnSpc>
                        <a:buFont typeface="Arial" panose="020B0604020202020204" pitchFamily="34" charset="0"/>
                        <a:buChar char="•"/>
                      </a:pPr>
                      <a:r>
                        <a:rPr kumimoji="1" lang="ja-JP" altLang="en-US" sz="1800" dirty="0"/>
                        <a:t>地域独自の伝統行事や観光業・地場産業等への影響</a:t>
                      </a:r>
                    </a:p>
                  </a:txBody>
                  <a:tcPr/>
                </a:tc>
                <a:tc>
                  <a:txBody>
                    <a:bodyPr/>
                    <a:lstStyle/>
                    <a:p>
                      <a:pPr marL="285750" indent="-285750">
                        <a:lnSpc>
                          <a:spcPts val="2400"/>
                        </a:lnSpc>
                        <a:buFont typeface="Arial" panose="020B0604020202020204" pitchFamily="34" charset="0"/>
                        <a:buChar char="•"/>
                      </a:pPr>
                      <a:r>
                        <a:rPr kumimoji="1" lang="ja-JP" altLang="en-US" sz="1800" dirty="0"/>
                        <a:t>サクラの開花日及び満開期間は、北日本などでは早まり、西南日本では遅くなる傾向</a:t>
                      </a:r>
                      <a:endParaRPr kumimoji="1" lang="en-US" altLang="ja-JP" sz="1800" dirty="0"/>
                    </a:p>
                    <a:p>
                      <a:pPr marL="285750" indent="-285750">
                        <a:lnSpc>
                          <a:spcPts val="2400"/>
                        </a:lnSpc>
                        <a:buFont typeface="Arial" panose="020B0604020202020204" pitchFamily="34" charset="0"/>
                        <a:buChar char="•"/>
                      </a:pPr>
                      <a:r>
                        <a:rPr kumimoji="1" lang="ja-JP" altLang="en-US" sz="1800" dirty="0"/>
                        <a:t>サクラを観光資源とする地域への影響</a:t>
                      </a:r>
                    </a:p>
                  </a:txBody>
                  <a:tcPr/>
                </a:tc>
                <a:extLst>
                  <a:ext uri="{0D108BD9-81ED-4DB2-BD59-A6C34878D82A}">
                    <a16:rowId xmlns:a16="http://schemas.microsoft.com/office/drawing/2014/main" val="337485736"/>
                  </a:ext>
                </a:extLst>
              </a:tr>
            </a:tbl>
          </a:graphicData>
        </a:graphic>
      </p:graphicFrame>
      <p:sp>
        <p:nvSpPr>
          <p:cNvPr id="9" name="テキスト プレースホルダー 6">
            <a:extLst>
              <a:ext uri="{FF2B5EF4-FFF2-40B4-BE49-F238E27FC236}">
                <a16:creationId xmlns:a16="http://schemas.microsoft.com/office/drawing/2014/main" id="{444EAD5E-0D34-452C-8A6A-64142428373B}"/>
              </a:ext>
            </a:extLst>
          </p:cNvPr>
          <p:cNvSpPr txBox="1">
            <a:spLocks/>
          </p:cNvSpPr>
          <p:nvPr/>
        </p:nvSpPr>
        <p:spPr>
          <a:xfrm>
            <a:off x="4511675" y="306870"/>
            <a:ext cx="4632325" cy="358775"/>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zh-TW" altLang="en-US" kern="0" dirty="0" smtClean="0">
                <a:solidFill>
                  <a:schemeClr val="tx1">
                    <a:lumMod val="50000"/>
                    <a:lumOff val="50000"/>
                  </a:schemeClr>
                </a:solidFill>
                <a:latin typeface="+mn-ea"/>
                <a:cs typeface="Arial"/>
              </a:rPr>
              <a:t>気候</a:t>
            </a:r>
            <a:r>
              <a:rPr lang="zh-TW" altLang="en-US" kern="0" dirty="0">
                <a:solidFill>
                  <a:schemeClr val="tx1">
                    <a:lumMod val="50000"/>
                    <a:lumOff val="50000"/>
                  </a:schemeClr>
                </a:solidFill>
                <a:latin typeface="+mn-ea"/>
                <a:cs typeface="Arial"/>
              </a:rPr>
              <a:t>変動影響</a:t>
            </a:r>
            <a:endParaRPr lang="ja-JP" altLang="en-US" dirty="0">
              <a:solidFill>
                <a:schemeClr val="tx1">
                  <a:lumMod val="50000"/>
                  <a:lumOff val="50000"/>
                </a:schemeClr>
              </a:solidFill>
              <a:latin typeface="+mn-ea"/>
            </a:endParaRPr>
          </a:p>
        </p:txBody>
      </p:sp>
      <p:pic>
        <p:nvPicPr>
          <p:cNvPr id="13" name="図 12">
            <a:extLst>
              <a:ext uri="{FF2B5EF4-FFF2-40B4-BE49-F238E27FC236}">
                <a16:creationId xmlns:a16="http://schemas.microsoft.com/office/drawing/2014/main" id="{847ABE52-D991-4046-A54F-EB41956A9D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6737" y="5052641"/>
            <a:ext cx="922712" cy="975384"/>
          </a:xfrm>
          <a:prstGeom prst="rect">
            <a:avLst/>
          </a:prstGeom>
        </p:spPr>
      </p:pic>
      <p:pic>
        <p:nvPicPr>
          <p:cNvPr id="15" name="図 14">
            <a:extLst>
              <a:ext uri="{FF2B5EF4-FFF2-40B4-BE49-F238E27FC236}">
                <a16:creationId xmlns:a16="http://schemas.microsoft.com/office/drawing/2014/main" id="{E1BD7645-086C-4061-B328-971DDE631E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9010" y="2879912"/>
            <a:ext cx="767171" cy="809252"/>
          </a:xfrm>
          <a:prstGeom prst="rect">
            <a:avLst/>
          </a:prstGeom>
        </p:spPr>
      </p:pic>
      <p:sp>
        <p:nvSpPr>
          <p:cNvPr id="8" name="テキスト プレースホルダー 7"/>
          <p:cNvSpPr>
            <a:spLocks noGrp="1"/>
          </p:cNvSpPr>
          <p:nvPr>
            <p:ph type="body" sz="quarter" idx="14"/>
          </p:nvPr>
        </p:nvSpPr>
        <p:spPr/>
        <p:txBody>
          <a:bodyPr>
            <a:normAutofit fontScale="92500" lnSpcReduction="10000"/>
          </a:bodyPr>
          <a:lstStyle/>
          <a:p>
            <a:r>
              <a:rPr lang="ja-JP" altLang="en-US" dirty="0">
                <a:latin typeface="Meiryo UI" panose="020B0604030504040204" pitchFamily="50" charset="-128"/>
                <a:ea typeface="Meiryo UI" panose="020B0604030504040204" pitchFamily="50" charset="-128"/>
              </a:rPr>
              <a:t>出典：環境省　気候変動の観測・予測・影響評価に関する統合レポート</a:t>
            </a:r>
            <a:r>
              <a:rPr lang="en-US" altLang="ja-JP" dirty="0">
                <a:latin typeface="Meiryo UI" panose="020B0604030504040204" pitchFamily="50" charset="-128"/>
                <a:ea typeface="Meiryo UI" panose="020B0604030504040204" pitchFamily="50" charset="-128"/>
              </a:rPr>
              <a:t>2018</a:t>
            </a:r>
            <a:r>
              <a:rPr lang="ja-JP" altLang="en-US" dirty="0">
                <a:latin typeface="Meiryo UI" panose="020B0604030504040204" pitchFamily="50" charset="-128"/>
                <a:ea typeface="Meiryo UI" panose="020B0604030504040204" pitchFamily="50" charset="-128"/>
              </a:rPr>
              <a:t>～日本の気候変動とその影響～ </a:t>
            </a:r>
            <a:r>
              <a:rPr lang="en-US" altLang="ja-JP" dirty="0">
                <a:latin typeface="Meiryo UI" panose="020B0604030504040204" pitchFamily="50" charset="-128"/>
                <a:ea typeface="Meiryo UI" panose="020B0604030504040204" pitchFamily="50" charset="-128"/>
              </a:rPr>
              <a:t>(https://www.env.go.jp/press/105129.html)</a:t>
            </a:r>
          </a:p>
          <a:p>
            <a:r>
              <a:rPr lang="ja-JP" altLang="en-US" dirty="0">
                <a:latin typeface="Meiryo UI" panose="020B0604030504040204" pitchFamily="50" charset="-128"/>
                <a:ea typeface="Meiryo UI" panose="020B0604030504040204" pitchFamily="50" charset="-128"/>
              </a:rPr>
              <a:t>　　　　 中央環境審議会　日本における気候変動による影響の評価に関する報告と今後の課題について　</a:t>
            </a:r>
            <a:r>
              <a:rPr lang="en-US" altLang="ja-JP" dirty="0">
                <a:latin typeface="Meiryo UI" panose="020B0604030504040204" pitchFamily="50" charset="-128"/>
                <a:ea typeface="Meiryo UI" panose="020B0604030504040204" pitchFamily="50" charset="-128"/>
              </a:rPr>
              <a:t>(https://www.env.go.jp/press/100480.html)</a:t>
            </a:r>
          </a:p>
        </p:txBody>
      </p:sp>
      <p:sp>
        <p:nvSpPr>
          <p:cNvPr id="10"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37</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7531049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1115616" y="-27384"/>
            <a:ext cx="7707108" cy="692696"/>
          </a:xfrm>
        </p:spPr>
        <p:txBody>
          <a:bodyPr>
            <a:normAutofit/>
          </a:bodyPr>
          <a:lstStyle/>
          <a:p>
            <a:r>
              <a:rPr kumimoji="1" lang="ja-JP" altLang="en-US" dirty="0" smtClean="0"/>
              <a:t>補足資料（ヒントとして使ってください）</a:t>
            </a:r>
            <a:endParaRPr kumimoji="1" lang="ja-JP" altLang="en-US" dirty="0"/>
          </a:p>
        </p:txBody>
      </p:sp>
      <p:sp>
        <p:nvSpPr>
          <p:cNvPr id="6" name="テキスト ボックス 5"/>
          <p:cNvSpPr txBox="1"/>
          <p:nvPr/>
        </p:nvSpPr>
        <p:spPr>
          <a:xfrm>
            <a:off x="333632" y="2972829"/>
            <a:ext cx="8226426" cy="923330"/>
          </a:xfrm>
          <a:prstGeom prst="rect">
            <a:avLst/>
          </a:prstGeom>
          <a:noFill/>
        </p:spPr>
        <p:txBody>
          <a:bodyPr wrap="square" rtlCol="0" anchor="ctr">
            <a:spAutoFit/>
          </a:bodyPr>
          <a:lstStyle/>
          <a:p>
            <a:pPr algn="ctr"/>
            <a:r>
              <a:rPr kumimoji="1" lang="ja-JP" altLang="en-US" sz="5400" dirty="0" smtClean="0"/>
              <a:t>気候変動適応策の例</a:t>
            </a:r>
            <a:endParaRPr kumimoji="1" lang="ja-JP" altLang="en-US" sz="5400" dirty="0"/>
          </a:p>
        </p:txBody>
      </p:sp>
      <p:sp>
        <p:nvSpPr>
          <p:cNvPr id="5"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38</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266846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15616" y="-27384"/>
            <a:ext cx="8028384" cy="692696"/>
          </a:xfrm>
        </p:spPr>
        <p:txBody>
          <a:bodyPr>
            <a:normAutofit/>
          </a:bodyPr>
          <a:lstStyle/>
          <a:p>
            <a:r>
              <a:rPr lang="ja-JP" altLang="en-US" dirty="0" smtClean="0"/>
              <a:t>個人ワーク：まずは自分で考えてみよう</a:t>
            </a:r>
            <a:endParaRPr kumimoji="1" lang="ja-JP" altLang="en-US" dirty="0"/>
          </a:p>
        </p:txBody>
      </p:sp>
      <p:sp>
        <p:nvSpPr>
          <p:cNvPr id="9" name="正方形/長方形 8"/>
          <p:cNvSpPr/>
          <p:nvPr/>
        </p:nvSpPr>
        <p:spPr>
          <a:xfrm>
            <a:off x="257760" y="999000"/>
            <a:ext cx="8454240" cy="165254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p:cNvSpPr/>
          <p:nvPr/>
        </p:nvSpPr>
        <p:spPr>
          <a:xfrm>
            <a:off x="257760" y="729000"/>
            <a:ext cx="2154240" cy="540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800" b="1" dirty="0" smtClean="0"/>
              <a:t>課　題　①</a:t>
            </a:r>
            <a:endParaRPr kumimoji="1" lang="ja-JP" altLang="en-US" sz="2800" b="1" dirty="0"/>
          </a:p>
        </p:txBody>
      </p:sp>
      <p:sp>
        <p:nvSpPr>
          <p:cNvPr id="8" name="テキスト ボックス 7"/>
          <p:cNvSpPr txBox="1"/>
          <p:nvPr/>
        </p:nvSpPr>
        <p:spPr>
          <a:xfrm>
            <a:off x="375300" y="1304544"/>
            <a:ext cx="8156700" cy="1323439"/>
          </a:xfrm>
          <a:prstGeom prst="rect">
            <a:avLst/>
          </a:prstGeom>
          <a:noFill/>
        </p:spPr>
        <p:txBody>
          <a:bodyPr wrap="square" rtlCol="0">
            <a:spAutoFit/>
          </a:bodyPr>
          <a:lstStyle/>
          <a:p>
            <a:r>
              <a:rPr lang="ja-JP" altLang="en-US" sz="2000" dirty="0" smtClean="0"/>
              <a:t>気候変動は、私たちの生活や身近なところで、どんな影響があると思いますか。</a:t>
            </a:r>
            <a:endParaRPr lang="en-US" altLang="ja-JP" sz="2000" dirty="0" smtClean="0"/>
          </a:p>
          <a:p>
            <a:r>
              <a:rPr lang="ja-JP" altLang="en-US" sz="2000" dirty="0" smtClean="0"/>
              <a:t>補助教材（イラストシール）を使って、気候変動による影響をふせんに書き出しましょう。</a:t>
            </a:r>
            <a:endParaRPr lang="en-US" altLang="ja-JP" sz="2000" dirty="0" smtClean="0"/>
          </a:p>
        </p:txBody>
      </p:sp>
      <p:sp>
        <p:nvSpPr>
          <p:cNvPr id="10" name="テキスト ボックス 9"/>
          <p:cNvSpPr txBox="1"/>
          <p:nvPr/>
        </p:nvSpPr>
        <p:spPr>
          <a:xfrm>
            <a:off x="-71565" y="2858588"/>
            <a:ext cx="917554" cy="369332"/>
          </a:xfrm>
          <a:prstGeom prst="rect">
            <a:avLst/>
          </a:prstGeom>
          <a:noFill/>
        </p:spPr>
        <p:txBody>
          <a:bodyPr wrap="square" rtlCol="0">
            <a:spAutoFit/>
          </a:bodyPr>
          <a:lstStyle/>
          <a:p>
            <a:r>
              <a:rPr kumimoji="1" lang="ja-JP" altLang="en-US" dirty="0" smtClean="0"/>
              <a:t>（例）</a:t>
            </a:r>
            <a:endParaRPr kumimoji="1" lang="ja-JP" altLang="en-US" dirty="0"/>
          </a:p>
        </p:txBody>
      </p:sp>
      <p:sp>
        <p:nvSpPr>
          <p:cNvPr id="32" name="1 つの角を切り取った四角形 31"/>
          <p:cNvSpPr/>
          <p:nvPr/>
        </p:nvSpPr>
        <p:spPr>
          <a:xfrm flipH="1">
            <a:off x="3630623" y="3376751"/>
            <a:ext cx="1800000" cy="1800000"/>
          </a:xfrm>
          <a:prstGeom prst="snip1Rect">
            <a:avLst>
              <a:gd name="adj" fmla="val 9251"/>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1 つの角を切り取った四角形 32"/>
          <p:cNvSpPr/>
          <p:nvPr/>
        </p:nvSpPr>
        <p:spPr>
          <a:xfrm flipH="1">
            <a:off x="979294" y="3376751"/>
            <a:ext cx="1800000" cy="1800000"/>
          </a:xfrm>
          <a:prstGeom prst="snip1Rect">
            <a:avLst>
              <a:gd name="adj" fmla="val 9251"/>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角丸四角形 37"/>
          <p:cNvSpPr/>
          <p:nvPr/>
        </p:nvSpPr>
        <p:spPr>
          <a:xfrm>
            <a:off x="3844511" y="3554458"/>
            <a:ext cx="550800" cy="5508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テキスト ボックス 38"/>
          <p:cNvSpPr txBox="1"/>
          <p:nvPr/>
        </p:nvSpPr>
        <p:spPr>
          <a:xfrm>
            <a:off x="1075136" y="4486515"/>
            <a:ext cx="1704159" cy="646331"/>
          </a:xfrm>
          <a:prstGeom prst="rect">
            <a:avLst/>
          </a:prstGeom>
          <a:noFill/>
        </p:spPr>
        <p:txBody>
          <a:bodyPr wrap="square" rtlCol="0">
            <a:spAutoFit/>
          </a:bodyPr>
          <a:lstStyle/>
          <a:p>
            <a:r>
              <a:rPr lang="ja-JP" altLang="en-US" dirty="0"/>
              <a:t>夏</a:t>
            </a:r>
            <a:r>
              <a:rPr lang="ja-JP" altLang="en-US" dirty="0" smtClean="0"/>
              <a:t>の気温が高くなる</a:t>
            </a:r>
            <a:endParaRPr kumimoji="1" lang="ja-JP" altLang="en-US" dirty="0"/>
          </a:p>
        </p:txBody>
      </p:sp>
      <p:sp>
        <p:nvSpPr>
          <p:cNvPr id="40" name="右矢印 39"/>
          <p:cNvSpPr/>
          <p:nvPr/>
        </p:nvSpPr>
        <p:spPr>
          <a:xfrm>
            <a:off x="2886158" y="4103295"/>
            <a:ext cx="360000" cy="494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テキスト ボックス 40"/>
          <p:cNvSpPr txBox="1"/>
          <p:nvPr/>
        </p:nvSpPr>
        <p:spPr>
          <a:xfrm>
            <a:off x="3630623" y="4447459"/>
            <a:ext cx="1883809" cy="646331"/>
          </a:xfrm>
          <a:prstGeom prst="rect">
            <a:avLst/>
          </a:prstGeom>
          <a:noFill/>
        </p:spPr>
        <p:txBody>
          <a:bodyPr wrap="square" rtlCol="0">
            <a:spAutoFit/>
          </a:bodyPr>
          <a:lstStyle/>
          <a:p>
            <a:r>
              <a:rPr kumimoji="1" lang="ja-JP" altLang="en-US" dirty="0" smtClean="0"/>
              <a:t>品質の良いお米が取れなくなる</a:t>
            </a:r>
            <a:endParaRPr kumimoji="1" lang="ja-JP" altLang="en-US" dirty="0"/>
          </a:p>
        </p:txBody>
      </p:sp>
      <p:grpSp>
        <p:nvGrpSpPr>
          <p:cNvPr id="46" name="グループ化 45"/>
          <p:cNvGrpSpPr/>
          <p:nvPr/>
        </p:nvGrpSpPr>
        <p:grpSpPr>
          <a:xfrm>
            <a:off x="1091898" y="3554455"/>
            <a:ext cx="633507" cy="560818"/>
            <a:chOff x="1073668" y="5014778"/>
            <a:chExt cx="997219" cy="882798"/>
          </a:xfrm>
        </p:grpSpPr>
        <p:grpSp>
          <p:nvGrpSpPr>
            <p:cNvPr id="34" name="グループ化 33"/>
            <p:cNvGrpSpPr/>
            <p:nvPr/>
          </p:nvGrpSpPr>
          <p:grpSpPr>
            <a:xfrm>
              <a:off x="1073668" y="5014778"/>
              <a:ext cx="997219" cy="882798"/>
              <a:chOff x="1073668" y="3249000"/>
              <a:chExt cx="997219" cy="882798"/>
            </a:xfrm>
          </p:grpSpPr>
          <p:sp>
            <p:nvSpPr>
              <p:cNvPr id="35" name="角丸四角形 34"/>
              <p:cNvSpPr/>
              <p:nvPr/>
            </p:nvSpPr>
            <p:spPr>
              <a:xfrm>
                <a:off x="1148738" y="3249000"/>
                <a:ext cx="863936" cy="863936"/>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テキスト ボックス 36"/>
              <p:cNvSpPr txBox="1"/>
              <p:nvPr/>
            </p:nvSpPr>
            <p:spPr>
              <a:xfrm>
                <a:off x="1073668" y="3816886"/>
                <a:ext cx="997219" cy="314912"/>
              </a:xfrm>
              <a:prstGeom prst="rect">
                <a:avLst/>
              </a:prstGeom>
              <a:noFill/>
            </p:spPr>
            <p:txBody>
              <a:bodyPr wrap="none" rtlCol="0">
                <a:spAutoFit/>
              </a:bodyPr>
              <a:lstStyle/>
              <a:p>
                <a:r>
                  <a:rPr kumimoji="1" lang="ja-JP" altLang="en-US" sz="700" dirty="0" smtClean="0"/>
                  <a:t>極端な高温</a:t>
                </a:r>
                <a:endParaRPr kumimoji="1" lang="ja-JP" altLang="en-US" sz="700" dirty="0"/>
              </a:p>
            </p:txBody>
          </p:sp>
        </p:grpSp>
        <p:pic>
          <p:nvPicPr>
            <p:cNvPr id="43" name="図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1968" y="5037979"/>
              <a:ext cx="254489" cy="579626"/>
            </a:xfrm>
            <a:prstGeom prst="rect">
              <a:avLst/>
            </a:prstGeom>
          </p:spPr>
        </p:pic>
      </p:grpSp>
      <p:pic>
        <p:nvPicPr>
          <p:cNvPr id="44" name="図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3483" y="3666957"/>
            <a:ext cx="538691" cy="260367"/>
          </a:xfrm>
          <a:prstGeom prst="rect">
            <a:avLst/>
          </a:prstGeom>
        </p:spPr>
      </p:pic>
      <p:sp>
        <p:nvSpPr>
          <p:cNvPr id="45" name="テキスト ボックス 44"/>
          <p:cNvSpPr txBox="1"/>
          <p:nvPr/>
        </p:nvSpPr>
        <p:spPr>
          <a:xfrm>
            <a:off x="329570" y="5690104"/>
            <a:ext cx="6182668" cy="646331"/>
          </a:xfrm>
          <a:prstGeom prst="rect">
            <a:avLst/>
          </a:prstGeom>
          <a:noFill/>
        </p:spPr>
        <p:txBody>
          <a:bodyPr wrap="square" rtlCol="0">
            <a:spAutoFit/>
          </a:bodyPr>
          <a:lstStyle/>
          <a:p>
            <a:pPr marL="266700" indent="-266700"/>
            <a:r>
              <a:rPr kumimoji="1" lang="en-US" altLang="ja-JP" dirty="0" smtClean="0"/>
              <a:t>※</a:t>
            </a:r>
            <a:r>
              <a:rPr lang="ja-JP" altLang="en-US" dirty="0" smtClean="0"/>
              <a:t>シールは、考えるヒント兼アイコンです。</a:t>
            </a:r>
            <a:endParaRPr lang="en-US" altLang="ja-JP" dirty="0" smtClean="0"/>
          </a:p>
          <a:p>
            <a:pPr marL="266700" indent="-266700"/>
            <a:r>
              <a:rPr kumimoji="1" lang="ja-JP" altLang="en-US" dirty="0"/>
              <a:t>　</a:t>
            </a:r>
            <a:r>
              <a:rPr kumimoji="1" lang="ja-JP" altLang="en-US" dirty="0" smtClean="0"/>
              <a:t>シールを使わず、</a:t>
            </a:r>
            <a:r>
              <a:rPr lang="ja-JP" altLang="en-US" dirty="0" smtClean="0"/>
              <a:t>文章だけの記載ももちろん</a:t>
            </a:r>
            <a:r>
              <a:rPr lang="en-US" altLang="ja-JP" dirty="0" smtClean="0"/>
              <a:t>OK</a:t>
            </a:r>
            <a:r>
              <a:rPr lang="ja-JP" altLang="en-US" dirty="0" smtClean="0"/>
              <a:t>です。</a:t>
            </a:r>
            <a:endParaRPr kumimoji="1" lang="ja-JP" altLang="en-US" dirty="0"/>
          </a:p>
        </p:txBody>
      </p:sp>
      <p:sp>
        <p:nvSpPr>
          <p:cNvPr id="47" name="テキスト ボックス 46"/>
          <p:cNvSpPr txBox="1"/>
          <p:nvPr/>
        </p:nvSpPr>
        <p:spPr>
          <a:xfrm>
            <a:off x="6143614" y="5534966"/>
            <a:ext cx="3060404" cy="1077218"/>
          </a:xfrm>
          <a:prstGeom prst="rect">
            <a:avLst/>
          </a:prstGeom>
          <a:noFill/>
        </p:spPr>
        <p:txBody>
          <a:bodyPr wrap="square" rtlCol="0">
            <a:spAutoFit/>
          </a:bodyPr>
          <a:lstStyle/>
          <a:p>
            <a:pPr algn="ctr"/>
            <a:r>
              <a:rPr lang="ja-JP" altLang="en-US" sz="3200" b="1" dirty="0"/>
              <a:t>〇</a:t>
            </a:r>
            <a:r>
              <a:rPr kumimoji="1" lang="ja-JP" altLang="en-US" sz="3200" b="1" dirty="0" smtClean="0"/>
              <a:t>：〇〇</a:t>
            </a:r>
            <a:endParaRPr kumimoji="1" lang="en-US" altLang="ja-JP" sz="3200" b="1" dirty="0" smtClean="0"/>
          </a:p>
          <a:p>
            <a:pPr algn="ctr"/>
            <a:r>
              <a:rPr lang="ja-JP" altLang="en-US" sz="3200" b="1" dirty="0" err="1" smtClean="0"/>
              <a:t>まで</a:t>
            </a:r>
            <a:r>
              <a:rPr lang="ja-JP" altLang="en-US" sz="3200" b="1" dirty="0" smtClean="0"/>
              <a:t>作業</a:t>
            </a:r>
            <a:endParaRPr lang="en-US" altLang="ja-JP" sz="2000" b="1" dirty="0"/>
          </a:p>
        </p:txBody>
      </p:sp>
      <p:sp>
        <p:nvSpPr>
          <p:cNvPr id="3" name="正方形/長方形 2"/>
          <p:cNvSpPr/>
          <p:nvPr/>
        </p:nvSpPr>
        <p:spPr>
          <a:xfrm>
            <a:off x="3491026" y="3281932"/>
            <a:ext cx="2132034" cy="1017862"/>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278445" y="2663526"/>
            <a:ext cx="2988925" cy="646331"/>
          </a:xfrm>
          <a:prstGeom prst="rect">
            <a:avLst/>
          </a:prstGeom>
          <a:noFill/>
        </p:spPr>
        <p:txBody>
          <a:bodyPr wrap="square" rtlCol="0">
            <a:spAutoFit/>
          </a:bodyPr>
          <a:lstStyle/>
          <a:p>
            <a:r>
              <a:rPr kumimoji="1" lang="ja-JP" altLang="en-US" dirty="0" smtClean="0">
                <a:solidFill>
                  <a:srgbClr val="FF0000"/>
                </a:solidFill>
              </a:rPr>
              <a:t>上側を少しあけて書くと、</a:t>
            </a:r>
            <a:endParaRPr kumimoji="1" lang="en-US" altLang="ja-JP" dirty="0" smtClean="0">
              <a:solidFill>
                <a:srgbClr val="FF0000"/>
              </a:solidFill>
            </a:endParaRPr>
          </a:p>
          <a:p>
            <a:r>
              <a:rPr lang="ja-JP" altLang="en-US" dirty="0" smtClean="0">
                <a:solidFill>
                  <a:srgbClr val="FF0000"/>
                </a:solidFill>
              </a:rPr>
              <a:t>後の作業がしやすいです。</a:t>
            </a:r>
            <a:endParaRPr kumimoji="1" lang="ja-JP" altLang="en-US" dirty="0">
              <a:solidFill>
                <a:srgbClr val="FF0000"/>
              </a:solidFill>
            </a:endParaRPr>
          </a:p>
        </p:txBody>
      </p:sp>
      <p:sp>
        <p:nvSpPr>
          <p:cNvPr id="42" name="1 つの角を切り取った四角形 41"/>
          <p:cNvSpPr/>
          <p:nvPr/>
        </p:nvSpPr>
        <p:spPr>
          <a:xfrm flipH="1">
            <a:off x="6732000" y="3373537"/>
            <a:ext cx="1800000" cy="1800000"/>
          </a:xfrm>
          <a:prstGeom prst="snip1Rect">
            <a:avLst>
              <a:gd name="adj" fmla="val 9251"/>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右矢印 48"/>
          <p:cNvSpPr/>
          <p:nvPr/>
        </p:nvSpPr>
        <p:spPr>
          <a:xfrm>
            <a:off x="5881192" y="4081455"/>
            <a:ext cx="360000" cy="494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テキスト ボックス 49"/>
          <p:cNvSpPr txBox="1"/>
          <p:nvPr/>
        </p:nvSpPr>
        <p:spPr>
          <a:xfrm>
            <a:off x="6732000" y="4444245"/>
            <a:ext cx="1883809" cy="369332"/>
          </a:xfrm>
          <a:prstGeom prst="rect">
            <a:avLst/>
          </a:prstGeom>
          <a:noFill/>
        </p:spPr>
        <p:txBody>
          <a:bodyPr wrap="square" rtlCol="0">
            <a:spAutoFit/>
          </a:bodyPr>
          <a:lstStyle/>
          <a:p>
            <a:r>
              <a:rPr kumimoji="1" lang="ja-JP" altLang="en-US" dirty="0" smtClean="0"/>
              <a:t>農家の減収</a:t>
            </a:r>
            <a:endParaRPr kumimoji="1" lang="ja-JP" altLang="en-US" dirty="0"/>
          </a:p>
        </p:txBody>
      </p:sp>
      <p:sp>
        <p:nvSpPr>
          <p:cNvPr id="53" name="テキスト ボックス 52"/>
          <p:cNvSpPr txBox="1"/>
          <p:nvPr/>
        </p:nvSpPr>
        <p:spPr>
          <a:xfrm>
            <a:off x="895485" y="5217664"/>
            <a:ext cx="2350673" cy="381357"/>
          </a:xfrm>
          <a:prstGeom prst="rect">
            <a:avLst/>
          </a:prstGeom>
          <a:noFill/>
        </p:spPr>
        <p:txBody>
          <a:bodyPr wrap="square" rtlCol="0">
            <a:spAutoFit/>
          </a:bodyPr>
          <a:lstStyle/>
          <a:p>
            <a:r>
              <a:rPr kumimoji="1" lang="ja-JP" altLang="en-US" dirty="0" smtClean="0"/>
              <a:t>気候変動（１枚目）</a:t>
            </a:r>
            <a:endParaRPr kumimoji="1" lang="ja-JP" altLang="en-US" dirty="0"/>
          </a:p>
        </p:txBody>
      </p:sp>
      <p:sp>
        <p:nvSpPr>
          <p:cNvPr id="54" name="テキスト ボックス 53"/>
          <p:cNvSpPr txBox="1"/>
          <p:nvPr/>
        </p:nvSpPr>
        <p:spPr>
          <a:xfrm>
            <a:off x="3491026" y="5197792"/>
            <a:ext cx="2776344" cy="369332"/>
          </a:xfrm>
          <a:prstGeom prst="rect">
            <a:avLst/>
          </a:prstGeom>
          <a:noFill/>
        </p:spPr>
        <p:txBody>
          <a:bodyPr wrap="square" rtlCol="0">
            <a:spAutoFit/>
          </a:bodyPr>
          <a:lstStyle/>
          <a:p>
            <a:r>
              <a:rPr kumimoji="1" lang="ja-JP" altLang="en-US" dirty="0" smtClean="0"/>
              <a:t>気候変動影響（２枚目）</a:t>
            </a:r>
            <a:endParaRPr kumimoji="1" lang="ja-JP" altLang="en-US" dirty="0"/>
          </a:p>
        </p:txBody>
      </p:sp>
      <p:sp>
        <p:nvSpPr>
          <p:cNvPr id="55" name="テキスト ボックス 54"/>
          <p:cNvSpPr txBox="1"/>
          <p:nvPr/>
        </p:nvSpPr>
        <p:spPr>
          <a:xfrm>
            <a:off x="6512238" y="5197792"/>
            <a:ext cx="2776344" cy="369332"/>
          </a:xfrm>
          <a:prstGeom prst="rect">
            <a:avLst/>
          </a:prstGeom>
          <a:noFill/>
        </p:spPr>
        <p:txBody>
          <a:bodyPr wrap="square" rtlCol="0">
            <a:spAutoFit/>
          </a:bodyPr>
          <a:lstStyle/>
          <a:p>
            <a:r>
              <a:rPr kumimoji="1" lang="ja-JP" altLang="en-US" dirty="0" smtClean="0"/>
              <a:t>派生する影響（３枚目）</a:t>
            </a:r>
            <a:endParaRPr kumimoji="1" lang="ja-JP" altLang="en-US" dirty="0"/>
          </a:p>
        </p:txBody>
      </p:sp>
      <p:sp>
        <p:nvSpPr>
          <p:cNvPr id="31"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3</a:t>
            </a:fld>
            <a:endParaRPr lang="ja-JP" altLang="en-US" sz="1200" dirty="0">
              <a:latin typeface="ＭＳ ゴシック" panose="020B0609070205080204" pitchFamily="49" charset="-128"/>
              <a:ea typeface="ＭＳ ゴシック" panose="020B0609070205080204" pitchFamily="49" charset="-128"/>
            </a:endParaRPr>
          </a:p>
        </p:txBody>
      </p:sp>
      <p:sp>
        <p:nvSpPr>
          <p:cNvPr id="48" name="テキスト ボックス 25"/>
          <p:cNvSpPr txBox="1">
            <a:spLocks noChangeArrowheads="1"/>
          </p:cNvSpPr>
          <p:nvPr/>
        </p:nvSpPr>
        <p:spPr bwMode="auto">
          <a:xfrm>
            <a:off x="420418" y="6627571"/>
            <a:ext cx="78512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19088" indent="-319088"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000" dirty="0">
                <a:latin typeface="+mn-ea"/>
                <a:ea typeface="+mn-ea"/>
              </a:rPr>
              <a:t>出典：</a:t>
            </a:r>
            <a:r>
              <a:rPr lang="en-US" altLang="ja-JP" sz="1000" dirty="0">
                <a:latin typeface="+mn-ea"/>
                <a:ea typeface="+mn-ea"/>
              </a:rPr>
              <a:t>IPCC AR5 WG2 </a:t>
            </a:r>
            <a:r>
              <a:rPr lang="ja-JP" altLang="en-US" sz="1000" dirty="0">
                <a:latin typeface="+mn-ea"/>
                <a:ea typeface="+mn-ea"/>
              </a:rPr>
              <a:t>政策決定者向け要約 </a:t>
            </a:r>
            <a:r>
              <a:rPr lang="en-US" altLang="ja-JP" sz="1000" dirty="0">
                <a:latin typeface="+mn-ea"/>
                <a:ea typeface="+mn-ea"/>
              </a:rPr>
              <a:t>Table1</a:t>
            </a:r>
            <a:r>
              <a:rPr lang="ja-JP" altLang="en-US" sz="1000" dirty="0">
                <a:latin typeface="+mn-ea"/>
                <a:ea typeface="+mn-ea"/>
              </a:rPr>
              <a:t>より</a:t>
            </a:r>
            <a:r>
              <a:rPr lang="ja-JP" altLang="en-US" sz="1000" dirty="0" smtClean="0">
                <a:latin typeface="+mn-ea"/>
                <a:ea typeface="+mn-ea"/>
              </a:rPr>
              <a:t>抜粋、</a:t>
            </a:r>
            <a:r>
              <a:rPr lang="ja-JP" altLang="en-US" sz="1000" dirty="0" smtClean="0">
                <a:solidFill>
                  <a:prstClr val="black"/>
                </a:solidFill>
                <a:latin typeface="+mn-ea"/>
                <a:ea typeface="+mn-ea"/>
              </a:rPr>
              <a:t> </a:t>
            </a:r>
            <a:r>
              <a:rPr lang="ja-JP" altLang="en-US" sz="1000" dirty="0" smtClean="0"/>
              <a:t>気候変動適応情報プラットフォーム</a:t>
            </a:r>
            <a:endParaRPr lang="ja-JP" altLang="en-US" sz="1000" dirty="0"/>
          </a:p>
        </p:txBody>
      </p:sp>
    </p:spTree>
    <p:extLst>
      <p:ext uri="{BB962C8B-B14F-4D97-AF65-F5344CB8AC3E}">
        <p14:creationId xmlns:p14="http://schemas.microsoft.com/office/powerpoint/2010/main" val="22611450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①</a:t>
            </a:r>
            <a:r>
              <a:rPr lang="ja-JP" altLang="en-US" dirty="0">
                <a:solidFill>
                  <a:srgbClr val="FF0000"/>
                </a:solidFill>
              </a:rPr>
              <a:t>農業</a:t>
            </a:r>
            <a:r>
              <a:rPr lang="ja-JP" altLang="en-US" dirty="0"/>
              <a:t>、森林・林業、水産業</a:t>
            </a:r>
          </a:p>
        </p:txBody>
      </p:sp>
      <p:sp>
        <p:nvSpPr>
          <p:cNvPr id="4" name="テキスト プレースホルダー 3"/>
          <p:cNvSpPr>
            <a:spLocks noGrp="1"/>
          </p:cNvSpPr>
          <p:nvPr>
            <p:ph type="body" sz="quarter" idx="13"/>
          </p:nvPr>
        </p:nvSpPr>
        <p:spPr>
          <a:xfrm>
            <a:off x="156708" y="1154236"/>
            <a:ext cx="8488362" cy="2095500"/>
          </a:xfrm>
        </p:spPr>
        <p:txBody>
          <a:bodyPr>
            <a:normAutofit/>
          </a:bodyPr>
          <a:lstStyle/>
          <a:p>
            <a:r>
              <a:rPr lang="ja-JP" altLang="en-US" sz="1800" b="1" dirty="0"/>
              <a:t>■必要と考えられる主な適応策</a:t>
            </a:r>
            <a:endParaRPr lang="en-US" altLang="ja-JP" sz="1800" b="1" dirty="0"/>
          </a:p>
        </p:txBody>
      </p:sp>
      <p:sp>
        <p:nvSpPr>
          <p:cNvPr id="5" name="テキスト プレースホルダー 4"/>
          <p:cNvSpPr>
            <a:spLocks noGrp="1"/>
          </p:cNvSpPr>
          <p:nvPr>
            <p:ph type="body" sz="quarter" idx="14"/>
          </p:nvPr>
        </p:nvSpPr>
        <p:spPr>
          <a:xfrm>
            <a:off x="330200" y="6501939"/>
            <a:ext cx="8356600" cy="330200"/>
          </a:xfrm>
        </p:spPr>
        <p:txBody>
          <a:bodyPr>
            <a:normAutofit/>
          </a:bodyPr>
          <a:lstStyle/>
          <a:p>
            <a:r>
              <a:rPr lang="ja-JP" altLang="en-US" dirty="0"/>
              <a:t>出典：環境省　気候変動適応計画（</a:t>
            </a:r>
            <a:r>
              <a:rPr lang="en-US" altLang="ja-JP" dirty="0"/>
              <a:t>http://www.env.go.jp/earth/tekiou.html</a:t>
            </a:r>
            <a:r>
              <a:rPr lang="ja-JP" altLang="en-US" dirty="0"/>
              <a:t>）</a:t>
            </a:r>
          </a:p>
        </p:txBody>
      </p:sp>
      <p:graphicFrame>
        <p:nvGraphicFramePr>
          <p:cNvPr id="9" name="表 8">
            <a:extLst>
              <a:ext uri="{FF2B5EF4-FFF2-40B4-BE49-F238E27FC236}">
                <a16:creationId xmlns:a16="http://schemas.microsoft.com/office/drawing/2014/main" id="{0F2B6E32-3E91-45D9-A9C4-28719C8C2088}"/>
              </a:ext>
            </a:extLst>
          </p:cNvPr>
          <p:cNvGraphicFramePr>
            <a:graphicFrameLocks noGrp="1"/>
          </p:cNvGraphicFramePr>
          <p:nvPr>
            <p:extLst/>
          </p:nvPr>
        </p:nvGraphicFramePr>
        <p:xfrm>
          <a:off x="287337" y="1474150"/>
          <a:ext cx="8569326" cy="5071470"/>
        </p:xfrm>
        <a:graphic>
          <a:graphicData uri="http://schemas.openxmlformats.org/drawingml/2006/table">
            <a:tbl>
              <a:tblPr firstRow="1" bandRow="1">
                <a:tableStyleId>{5C22544A-7EE6-4342-B048-85BDC9FD1C3A}</a:tableStyleId>
              </a:tblPr>
              <a:tblGrid>
                <a:gridCol w="2346533">
                  <a:extLst>
                    <a:ext uri="{9D8B030D-6E8A-4147-A177-3AD203B41FA5}">
                      <a16:colId xmlns:a16="http://schemas.microsoft.com/office/drawing/2014/main" val="3654500907"/>
                    </a:ext>
                  </a:extLst>
                </a:gridCol>
                <a:gridCol w="6222793">
                  <a:extLst>
                    <a:ext uri="{9D8B030D-6E8A-4147-A177-3AD203B41FA5}">
                      <a16:colId xmlns:a16="http://schemas.microsoft.com/office/drawing/2014/main" val="1549308514"/>
                    </a:ext>
                  </a:extLst>
                </a:gridCol>
              </a:tblGrid>
              <a:tr h="379295">
                <a:tc>
                  <a:txBody>
                    <a:bodyPr/>
                    <a:lstStyle/>
                    <a:p>
                      <a:pPr algn="ctr"/>
                      <a:r>
                        <a:rPr kumimoji="1" lang="ja-JP" altLang="en-US" sz="1800" dirty="0"/>
                        <a:t>分類</a:t>
                      </a:r>
                      <a:endParaRPr kumimoji="1" lang="ja-JP" altLang="en-US" sz="1800" b="1" dirty="0">
                        <a:solidFill>
                          <a:schemeClr val="bg1"/>
                        </a:solidFill>
                      </a:endParaRPr>
                    </a:p>
                  </a:txBody>
                  <a:tcPr anchor="ctr"/>
                </a:tc>
                <a:tc>
                  <a:txBody>
                    <a:bodyPr/>
                    <a:lstStyle/>
                    <a:p>
                      <a:pPr algn="ctr"/>
                      <a:r>
                        <a:rPr kumimoji="1" lang="ja-JP" altLang="en-US" sz="1800" dirty="0"/>
                        <a:t>適応</a:t>
                      </a:r>
                      <a:endParaRPr kumimoji="1" lang="ja-JP" altLang="en-US" sz="1800" b="1" dirty="0">
                        <a:solidFill>
                          <a:schemeClr val="bg1"/>
                        </a:solidFill>
                      </a:endParaRPr>
                    </a:p>
                  </a:txBody>
                  <a:tcPr anchor="ctr"/>
                </a:tc>
                <a:extLst>
                  <a:ext uri="{0D108BD9-81ED-4DB2-BD59-A6C34878D82A}">
                    <a16:rowId xmlns:a16="http://schemas.microsoft.com/office/drawing/2014/main" val="3409167641"/>
                  </a:ext>
                </a:extLst>
              </a:tr>
              <a:tr h="790198">
                <a:tc>
                  <a:txBody>
                    <a:bodyPr/>
                    <a:lstStyle/>
                    <a:p>
                      <a:r>
                        <a:rPr kumimoji="1" lang="ja-JP" altLang="en-US" sz="2200" dirty="0"/>
                        <a:t>水稲</a:t>
                      </a:r>
                      <a:endParaRPr kumimoji="1" lang="ja-JP" altLang="en-US" sz="2200" dirty="0">
                        <a:solidFill>
                          <a:schemeClr val="tx1"/>
                        </a:solidFill>
                      </a:endParaRPr>
                    </a:p>
                  </a:txBody>
                  <a:tcPr/>
                </a:tc>
                <a:tc>
                  <a:txBody>
                    <a:bodyPr/>
                    <a:lstStyle/>
                    <a:p>
                      <a:pPr marL="285750" indent="-285750">
                        <a:buFont typeface="Arial" panose="020B0604020202020204" pitchFamily="34" charset="0"/>
                        <a:buChar char="•"/>
                      </a:pPr>
                      <a:r>
                        <a:rPr kumimoji="1" lang="ja-JP" altLang="en-US" sz="2200" dirty="0"/>
                        <a:t>高温に耐性のある品種の開発・普及</a:t>
                      </a:r>
                      <a:endParaRPr kumimoji="1" lang="en-US" altLang="ja-JP" sz="2200" dirty="0"/>
                    </a:p>
                    <a:p>
                      <a:pPr marL="285750" indent="-285750">
                        <a:buFont typeface="Arial" panose="020B0604020202020204" pitchFamily="34" charset="0"/>
                        <a:buChar char="•"/>
                      </a:pPr>
                      <a:r>
                        <a:rPr kumimoji="1" lang="ja-JP" altLang="en-US" sz="2200" dirty="0"/>
                        <a:t>肥培管理、水管理等の基本技術の徹底</a:t>
                      </a:r>
                      <a:endParaRPr kumimoji="1" lang="ja-JP" altLang="en-US" sz="2200" dirty="0">
                        <a:solidFill>
                          <a:schemeClr val="tx1"/>
                        </a:solidFill>
                      </a:endParaRPr>
                    </a:p>
                  </a:txBody>
                  <a:tcPr/>
                </a:tc>
                <a:extLst>
                  <a:ext uri="{0D108BD9-81ED-4DB2-BD59-A6C34878D82A}">
                    <a16:rowId xmlns:a16="http://schemas.microsoft.com/office/drawing/2014/main" val="1891491520"/>
                  </a:ext>
                </a:extLst>
              </a:tr>
              <a:tr h="790198">
                <a:tc>
                  <a:txBody>
                    <a:bodyPr/>
                    <a:lstStyle/>
                    <a:p>
                      <a:r>
                        <a:rPr kumimoji="1" lang="ja-JP" altLang="en-US" sz="2200" dirty="0"/>
                        <a:t>野菜</a:t>
                      </a:r>
                    </a:p>
                  </a:txBody>
                  <a:tcPr/>
                </a:tc>
                <a:tc>
                  <a:txBody>
                    <a:bodyPr/>
                    <a:lstStyle/>
                    <a:p>
                      <a:pPr marL="285750" indent="-285750">
                        <a:buFont typeface="Arial" panose="020B0604020202020204" pitchFamily="34" charset="0"/>
                        <a:buChar char="•"/>
                      </a:pPr>
                      <a:r>
                        <a:rPr kumimoji="1" lang="ja-JP" altLang="en-US" sz="2200" dirty="0"/>
                        <a:t>高温に耐性のある品種の開発・普及</a:t>
                      </a:r>
                      <a:endParaRPr kumimoji="1" lang="en-US" altLang="ja-JP" sz="2200" dirty="0"/>
                    </a:p>
                    <a:p>
                      <a:pPr marL="285750" indent="-285750">
                        <a:buFont typeface="Arial" panose="020B0604020202020204" pitchFamily="34" charset="0"/>
                        <a:buChar char="•"/>
                      </a:pPr>
                      <a:r>
                        <a:rPr kumimoji="1" lang="ja-JP" altLang="en-US" sz="2200" dirty="0"/>
                        <a:t>適正な品種選択、栽培時期の調整</a:t>
                      </a:r>
                    </a:p>
                  </a:txBody>
                  <a:tcPr/>
                </a:tc>
                <a:extLst>
                  <a:ext uri="{0D108BD9-81ED-4DB2-BD59-A6C34878D82A}">
                    <a16:rowId xmlns:a16="http://schemas.microsoft.com/office/drawing/2014/main" val="337485736"/>
                  </a:ext>
                </a:extLst>
              </a:tr>
              <a:tr h="790198">
                <a:tc>
                  <a:txBody>
                    <a:bodyPr/>
                    <a:lstStyle/>
                    <a:p>
                      <a:r>
                        <a:rPr kumimoji="1" lang="ja-JP" altLang="en-US" sz="2200" dirty="0"/>
                        <a:t>果樹</a:t>
                      </a:r>
                    </a:p>
                  </a:txBody>
                  <a:tcPr/>
                </a:tc>
                <a:tc>
                  <a:txBody>
                    <a:bodyPr/>
                    <a:lstStyle/>
                    <a:p>
                      <a:pPr marL="285750" indent="-285750">
                        <a:buFont typeface="Arial" panose="020B0604020202020204" pitchFamily="34" charset="0"/>
                        <a:buChar char="•"/>
                      </a:pPr>
                      <a:r>
                        <a:rPr kumimoji="1" lang="ja-JP" altLang="en-US" sz="2200" dirty="0"/>
                        <a:t>優良着色系統や黄緑色系統の導入</a:t>
                      </a:r>
                      <a:endParaRPr kumimoji="1" lang="en-US" altLang="ja-JP" sz="2200" dirty="0"/>
                    </a:p>
                    <a:p>
                      <a:pPr marL="285750" indent="-285750">
                        <a:buFont typeface="Arial" panose="020B0604020202020204" pitchFamily="34" charset="0"/>
                        <a:buChar char="•"/>
                      </a:pPr>
                      <a:r>
                        <a:rPr kumimoji="1" lang="ja-JP" altLang="en-US" sz="2200" dirty="0"/>
                        <a:t>高温に耐性のある品種への転換</a:t>
                      </a:r>
                    </a:p>
                  </a:txBody>
                  <a:tcPr/>
                </a:tc>
                <a:extLst>
                  <a:ext uri="{0D108BD9-81ED-4DB2-BD59-A6C34878D82A}">
                    <a16:rowId xmlns:a16="http://schemas.microsoft.com/office/drawing/2014/main" val="401030447"/>
                  </a:ext>
                </a:extLst>
              </a:tr>
              <a:tr h="790198">
                <a:tc>
                  <a:txBody>
                    <a:bodyPr/>
                    <a:lstStyle/>
                    <a:p>
                      <a:r>
                        <a:rPr kumimoji="1" lang="ja-JP" altLang="en-US" sz="2200" dirty="0"/>
                        <a:t>麦、大豆、飼料作物等</a:t>
                      </a:r>
                    </a:p>
                  </a:txBody>
                  <a:tcPr/>
                </a:tc>
                <a:tc>
                  <a:txBody>
                    <a:bodyPr/>
                    <a:lstStyle/>
                    <a:p>
                      <a:pPr marL="285750" indent="-285750">
                        <a:buFont typeface="Arial" panose="020B0604020202020204" pitchFamily="34" charset="0"/>
                        <a:buChar char="•"/>
                      </a:pPr>
                      <a:r>
                        <a:rPr kumimoji="1" lang="ja-JP" altLang="en-US" sz="2200" dirty="0"/>
                        <a:t>病害虫抵抗性品種・育種素材や雑草防除技術等の開発・普及</a:t>
                      </a:r>
                    </a:p>
                  </a:txBody>
                  <a:tcPr/>
                </a:tc>
                <a:extLst>
                  <a:ext uri="{0D108BD9-81ED-4DB2-BD59-A6C34878D82A}">
                    <a16:rowId xmlns:a16="http://schemas.microsoft.com/office/drawing/2014/main" val="3963243213"/>
                  </a:ext>
                </a:extLst>
              </a:tr>
              <a:tr h="442511">
                <a:tc>
                  <a:txBody>
                    <a:bodyPr/>
                    <a:lstStyle/>
                    <a:p>
                      <a:r>
                        <a:rPr kumimoji="1" lang="ja-JP" altLang="en-US" sz="2200" dirty="0"/>
                        <a:t>畜産</a:t>
                      </a:r>
                    </a:p>
                  </a:txBody>
                  <a:tcPr/>
                </a:tc>
                <a:tc>
                  <a:txBody>
                    <a:bodyPr/>
                    <a:lstStyle/>
                    <a:p>
                      <a:pPr marL="285750" indent="-285750">
                        <a:buFont typeface="Arial" panose="020B0604020202020204" pitchFamily="34" charset="0"/>
                        <a:buChar char="•"/>
                      </a:pPr>
                      <a:r>
                        <a:rPr kumimoji="1" lang="ja-JP" altLang="en-US" sz="2200" dirty="0"/>
                        <a:t>畜舎内の散水、換気など暑熱対策</a:t>
                      </a:r>
                    </a:p>
                  </a:txBody>
                  <a:tcPr/>
                </a:tc>
                <a:extLst>
                  <a:ext uri="{0D108BD9-81ED-4DB2-BD59-A6C34878D82A}">
                    <a16:rowId xmlns:a16="http://schemas.microsoft.com/office/drawing/2014/main" val="2551412730"/>
                  </a:ext>
                </a:extLst>
              </a:tr>
              <a:tr h="544436">
                <a:tc>
                  <a:txBody>
                    <a:bodyPr/>
                    <a:lstStyle/>
                    <a:p>
                      <a:r>
                        <a:rPr kumimoji="1" lang="ja-JP" altLang="en-US" sz="2200" dirty="0"/>
                        <a:t>病害虫・雑草</a:t>
                      </a:r>
                    </a:p>
                  </a:txBody>
                  <a:tcPr/>
                </a:tc>
                <a:tc>
                  <a:txBody>
                    <a:bodyPr/>
                    <a:lstStyle/>
                    <a:p>
                      <a:pPr marL="285750" indent="-285750">
                        <a:buFont typeface="Arial" panose="020B0604020202020204" pitchFamily="34" charset="0"/>
                        <a:buChar char="•"/>
                      </a:pPr>
                      <a:r>
                        <a:rPr kumimoji="1" lang="ja-JP" altLang="en-US" sz="2200" dirty="0"/>
                        <a:t>病害虫防除のための情報収集・発信</a:t>
                      </a:r>
                    </a:p>
                  </a:txBody>
                  <a:tcPr/>
                </a:tc>
                <a:extLst>
                  <a:ext uri="{0D108BD9-81ED-4DB2-BD59-A6C34878D82A}">
                    <a16:rowId xmlns:a16="http://schemas.microsoft.com/office/drawing/2014/main" val="472061973"/>
                  </a:ext>
                </a:extLst>
              </a:tr>
              <a:tr h="544436">
                <a:tc>
                  <a:txBody>
                    <a:bodyPr/>
                    <a:lstStyle/>
                    <a:p>
                      <a:r>
                        <a:rPr kumimoji="1" lang="zh-TW" altLang="en-US" sz="2200" dirty="0"/>
                        <a:t>農業生産基盤</a:t>
                      </a:r>
                      <a:endParaRPr kumimoji="1" lang="ja-JP" altLang="en-US" sz="2200" dirty="0"/>
                    </a:p>
                  </a:txBody>
                  <a:tcPr/>
                </a:tc>
                <a:tc>
                  <a:txBody>
                    <a:bodyPr/>
                    <a:lstStyle/>
                    <a:p>
                      <a:pPr marL="285750" indent="-285750">
                        <a:buFont typeface="Arial" panose="020B0604020202020204" pitchFamily="34" charset="0"/>
                        <a:buChar char="•"/>
                      </a:pPr>
                      <a:r>
                        <a:rPr kumimoji="1" lang="ja-JP" altLang="en-US" sz="2200" dirty="0"/>
                        <a:t>農業用水の確保・利活用、災害対策</a:t>
                      </a:r>
                    </a:p>
                  </a:txBody>
                  <a:tcPr/>
                </a:tc>
                <a:extLst>
                  <a:ext uri="{0D108BD9-81ED-4DB2-BD59-A6C34878D82A}">
                    <a16:rowId xmlns:a16="http://schemas.microsoft.com/office/drawing/2014/main" val="2494471132"/>
                  </a:ext>
                </a:extLst>
              </a:tr>
            </a:tbl>
          </a:graphicData>
        </a:graphic>
      </p:graphicFrame>
      <p:sp>
        <p:nvSpPr>
          <p:cNvPr id="10" name="テキスト プレースホルダー 6">
            <a:extLst>
              <a:ext uri="{FF2B5EF4-FFF2-40B4-BE49-F238E27FC236}">
                <a16:creationId xmlns:a16="http://schemas.microsoft.com/office/drawing/2014/main" id="{D8A10E86-5444-4B65-940A-957706ABCEE7}"/>
              </a:ext>
            </a:extLst>
          </p:cNvPr>
          <p:cNvSpPr txBox="1">
            <a:spLocks/>
          </p:cNvSpPr>
          <p:nvPr/>
        </p:nvSpPr>
        <p:spPr>
          <a:xfrm>
            <a:off x="4511675" y="306870"/>
            <a:ext cx="4632325" cy="358775"/>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kern="0" dirty="0" smtClean="0">
                <a:solidFill>
                  <a:schemeClr val="tx1">
                    <a:lumMod val="50000"/>
                    <a:lumOff val="50000"/>
                  </a:schemeClr>
                </a:solidFill>
                <a:latin typeface="+mn-ea"/>
                <a:cs typeface="Arial"/>
              </a:rPr>
              <a:t>気候</a:t>
            </a:r>
            <a:r>
              <a:rPr lang="ja-JP" altLang="en-US" kern="0" dirty="0">
                <a:solidFill>
                  <a:schemeClr val="tx1">
                    <a:lumMod val="50000"/>
                    <a:lumOff val="50000"/>
                  </a:schemeClr>
                </a:solidFill>
                <a:latin typeface="+mn-ea"/>
                <a:cs typeface="Arial"/>
              </a:rPr>
              <a:t>変動への適応</a:t>
            </a:r>
            <a:endParaRPr lang="ja-JP" altLang="en-US" dirty="0">
              <a:solidFill>
                <a:schemeClr val="tx1">
                  <a:lumMod val="50000"/>
                  <a:lumOff val="50000"/>
                </a:schemeClr>
              </a:solidFill>
              <a:latin typeface="+mn-ea"/>
            </a:endParaRPr>
          </a:p>
        </p:txBody>
      </p:sp>
      <p:pic>
        <p:nvPicPr>
          <p:cNvPr id="11" name="図 10">
            <a:extLst>
              <a:ext uri="{FF2B5EF4-FFF2-40B4-BE49-F238E27FC236}">
                <a16:creationId xmlns:a16="http://schemas.microsoft.com/office/drawing/2014/main" id="{2F00CE1C-3F4A-4C03-BF4A-29C2704F3E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5460" y="2731232"/>
            <a:ext cx="1531204" cy="790485"/>
          </a:xfrm>
          <a:prstGeom prst="rect">
            <a:avLst/>
          </a:prstGeom>
        </p:spPr>
      </p:pic>
      <p:pic>
        <p:nvPicPr>
          <p:cNvPr id="13" name="図 12">
            <a:extLst>
              <a:ext uri="{FF2B5EF4-FFF2-40B4-BE49-F238E27FC236}">
                <a16:creationId xmlns:a16="http://schemas.microsoft.com/office/drawing/2014/main" id="{1629563E-A7F2-42A9-9883-1C8A2945BC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4201" y="5476627"/>
            <a:ext cx="1161499" cy="813049"/>
          </a:xfrm>
          <a:prstGeom prst="rect">
            <a:avLst/>
          </a:prstGeom>
        </p:spPr>
      </p:pic>
      <p:pic>
        <p:nvPicPr>
          <p:cNvPr id="17" name="図 16">
            <a:extLst>
              <a:ext uri="{FF2B5EF4-FFF2-40B4-BE49-F238E27FC236}">
                <a16:creationId xmlns:a16="http://schemas.microsoft.com/office/drawing/2014/main" id="{9401B60E-1673-43E8-AEAF-DB8D51FB20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8293" y="3105776"/>
            <a:ext cx="1231622" cy="950812"/>
          </a:xfrm>
          <a:prstGeom prst="rect">
            <a:avLst/>
          </a:prstGeom>
        </p:spPr>
      </p:pic>
      <p:sp>
        <p:nvSpPr>
          <p:cNvPr id="12"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39</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9362388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n-ea"/>
                <a:ea typeface="+mn-ea"/>
              </a:rPr>
              <a:t>①農業、</a:t>
            </a:r>
            <a:r>
              <a:rPr lang="ja-JP" altLang="en-US" dirty="0">
                <a:solidFill>
                  <a:srgbClr val="FF0000"/>
                </a:solidFill>
                <a:latin typeface="+mn-ea"/>
                <a:ea typeface="+mn-ea"/>
              </a:rPr>
              <a:t>森林・林業、水産業</a:t>
            </a:r>
            <a:endParaRPr kumimoji="1" lang="ja-JP" altLang="en-US" dirty="0">
              <a:solidFill>
                <a:srgbClr val="FF0000"/>
              </a:solidFill>
              <a:latin typeface="+mn-ea"/>
              <a:ea typeface="+mn-ea"/>
            </a:endParaRPr>
          </a:p>
        </p:txBody>
      </p:sp>
      <p:sp>
        <p:nvSpPr>
          <p:cNvPr id="5" name="テキスト プレースホルダー 4"/>
          <p:cNvSpPr>
            <a:spLocks noGrp="1"/>
          </p:cNvSpPr>
          <p:nvPr>
            <p:ph type="body" sz="quarter" idx="14"/>
          </p:nvPr>
        </p:nvSpPr>
        <p:spPr>
          <a:xfrm>
            <a:off x="270565" y="6477000"/>
            <a:ext cx="8568498" cy="330200"/>
          </a:xfrm>
        </p:spPr>
        <p:txBody>
          <a:bodyPr>
            <a:normAutofit/>
          </a:bodyPr>
          <a:lstStyle/>
          <a:p>
            <a:r>
              <a:rPr lang="ja-JP" altLang="en-US" sz="1000" dirty="0"/>
              <a:t>出典：環境省　気候変動適応計画（</a:t>
            </a:r>
            <a:r>
              <a:rPr lang="en-US" altLang="ja-JP" sz="1000" dirty="0"/>
              <a:t>http://www.env.go.jp/earth/tekiou.html</a:t>
            </a:r>
            <a:r>
              <a:rPr lang="ja-JP" altLang="en-US" sz="1000" dirty="0"/>
              <a:t>）</a:t>
            </a:r>
          </a:p>
        </p:txBody>
      </p:sp>
      <p:graphicFrame>
        <p:nvGraphicFramePr>
          <p:cNvPr id="9" name="表 8">
            <a:extLst>
              <a:ext uri="{FF2B5EF4-FFF2-40B4-BE49-F238E27FC236}">
                <a16:creationId xmlns:a16="http://schemas.microsoft.com/office/drawing/2014/main" id="{0F2B6E32-3E91-45D9-A9C4-28719C8C2088}"/>
              </a:ext>
            </a:extLst>
          </p:cNvPr>
          <p:cNvGraphicFramePr>
            <a:graphicFrameLocks noGrp="1"/>
          </p:cNvGraphicFramePr>
          <p:nvPr/>
        </p:nvGraphicFramePr>
        <p:xfrm>
          <a:off x="250825" y="4473130"/>
          <a:ext cx="8569326" cy="1897866"/>
        </p:xfrm>
        <a:graphic>
          <a:graphicData uri="http://schemas.openxmlformats.org/drawingml/2006/table">
            <a:tbl>
              <a:tblPr firstRow="1" bandRow="1">
                <a:tableStyleId>{5C22544A-7EE6-4342-B048-85BDC9FD1C3A}</a:tableStyleId>
              </a:tblPr>
              <a:tblGrid>
                <a:gridCol w="1717675">
                  <a:extLst>
                    <a:ext uri="{9D8B030D-6E8A-4147-A177-3AD203B41FA5}">
                      <a16:colId xmlns:a16="http://schemas.microsoft.com/office/drawing/2014/main" val="3654500907"/>
                    </a:ext>
                  </a:extLst>
                </a:gridCol>
                <a:gridCol w="6851651">
                  <a:extLst>
                    <a:ext uri="{9D8B030D-6E8A-4147-A177-3AD203B41FA5}">
                      <a16:colId xmlns:a16="http://schemas.microsoft.com/office/drawing/2014/main" val="1549308514"/>
                    </a:ext>
                  </a:extLst>
                </a:gridCol>
              </a:tblGrid>
              <a:tr h="346390">
                <a:tc>
                  <a:txBody>
                    <a:bodyPr/>
                    <a:lstStyle/>
                    <a:p>
                      <a:pPr algn="ctr"/>
                      <a:r>
                        <a:rPr kumimoji="1" lang="ja-JP" altLang="en-US" sz="1800" dirty="0"/>
                        <a:t>分類</a:t>
                      </a:r>
                      <a:endParaRPr kumimoji="1" lang="ja-JP" altLang="en-US" sz="1800" b="1" dirty="0">
                        <a:solidFill>
                          <a:schemeClr val="bg1"/>
                        </a:solidFill>
                      </a:endParaRPr>
                    </a:p>
                  </a:txBody>
                  <a:tcPr anchor="ctr"/>
                </a:tc>
                <a:tc>
                  <a:txBody>
                    <a:bodyPr/>
                    <a:lstStyle/>
                    <a:p>
                      <a:pPr algn="ctr"/>
                      <a:r>
                        <a:rPr kumimoji="1" lang="ja-JP" altLang="en-US" sz="1800" dirty="0"/>
                        <a:t>適応</a:t>
                      </a:r>
                      <a:endParaRPr kumimoji="1" lang="ja-JP" altLang="en-US" sz="1800" b="1" dirty="0">
                        <a:solidFill>
                          <a:schemeClr val="bg1"/>
                        </a:solidFill>
                      </a:endParaRPr>
                    </a:p>
                  </a:txBody>
                  <a:tcPr anchor="ctr"/>
                </a:tc>
                <a:extLst>
                  <a:ext uri="{0D108BD9-81ED-4DB2-BD59-A6C34878D82A}">
                    <a16:rowId xmlns:a16="http://schemas.microsoft.com/office/drawing/2014/main" val="3409167641"/>
                  </a:ext>
                </a:extLst>
              </a:tr>
              <a:tr h="766053">
                <a:tc>
                  <a:txBody>
                    <a:bodyPr/>
                    <a:lstStyle/>
                    <a:p>
                      <a:r>
                        <a:rPr kumimoji="1" lang="ja-JP" altLang="en-US" sz="1800" dirty="0"/>
                        <a:t>回遊性魚介類</a:t>
                      </a:r>
                    </a:p>
                    <a:p>
                      <a:r>
                        <a:rPr kumimoji="1" lang="en-US" altLang="ja-JP" sz="1800" dirty="0"/>
                        <a:t>(</a:t>
                      </a:r>
                      <a:r>
                        <a:rPr kumimoji="1" lang="ja-JP" altLang="en-US" sz="1800" dirty="0"/>
                        <a:t>魚類等の生態</a:t>
                      </a:r>
                      <a:r>
                        <a:rPr kumimoji="1" lang="en-US" altLang="ja-JP" sz="1800" dirty="0"/>
                        <a:t>)</a:t>
                      </a:r>
                      <a:endParaRPr kumimoji="1" lang="ja-JP" altLang="en-US" sz="1800" dirty="0">
                        <a:solidFill>
                          <a:schemeClr val="tx1"/>
                        </a:solidFill>
                      </a:endParaRPr>
                    </a:p>
                  </a:txBody>
                  <a:tcPr/>
                </a:tc>
                <a:tc>
                  <a:txBody>
                    <a:bodyPr/>
                    <a:lstStyle/>
                    <a:p>
                      <a:pPr marL="285750" indent="-285750">
                        <a:buFont typeface="Arial" panose="020B0604020202020204" pitchFamily="34" charset="0"/>
                        <a:buChar char="•"/>
                      </a:pPr>
                      <a:r>
                        <a:rPr kumimoji="1" lang="ja-JP" altLang="en-US" sz="1800" dirty="0"/>
                        <a:t>海況や漁場予測の高度化</a:t>
                      </a:r>
                      <a:endParaRPr kumimoji="1" lang="en-US" altLang="ja-JP" sz="1800" dirty="0"/>
                    </a:p>
                    <a:p>
                      <a:pPr marL="285750" indent="-285750">
                        <a:buFont typeface="Arial" panose="020B0604020202020204" pitchFamily="34" charset="0"/>
                        <a:buChar char="•"/>
                      </a:pPr>
                      <a:r>
                        <a:rPr kumimoji="1" lang="ja-JP" altLang="en-US" sz="1800" dirty="0"/>
                        <a:t>リアルタイムモニタリング情報提供システムの構築</a:t>
                      </a:r>
                      <a:endParaRPr kumimoji="1" lang="ja-JP" altLang="en-US" sz="1800" dirty="0">
                        <a:solidFill>
                          <a:schemeClr val="tx1"/>
                        </a:solidFill>
                      </a:endParaRPr>
                    </a:p>
                  </a:txBody>
                  <a:tcPr/>
                </a:tc>
                <a:extLst>
                  <a:ext uri="{0D108BD9-81ED-4DB2-BD59-A6C34878D82A}">
                    <a16:rowId xmlns:a16="http://schemas.microsoft.com/office/drawing/2014/main" val="1891491520"/>
                  </a:ext>
                </a:extLst>
              </a:tr>
              <a:tr h="766053">
                <a:tc>
                  <a:txBody>
                    <a:bodyPr/>
                    <a:lstStyle/>
                    <a:p>
                      <a:r>
                        <a:rPr kumimoji="1" lang="ja-JP" altLang="en-US" sz="1800" dirty="0"/>
                        <a:t>増養殖等</a:t>
                      </a:r>
                    </a:p>
                  </a:txBody>
                  <a:tcPr/>
                </a:tc>
                <a:tc>
                  <a:txBody>
                    <a:bodyPr/>
                    <a:lstStyle/>
                    <a:p>
                      <a:pPr marL="285750" indent="-285750">
                        <a:buFont typeface="Arial" panose="020B0604020202020204" pitchFamily="34" charset="0"/>
                        <a:buChar char="•"/>
                      </a:pPr>
                      <a:r>
                        <a:rPr kumimoji="1" lang="ja-JP" altLang="en-US" sz="1800" dirty="0"/>
                        <a:t>赤潮プランクトン発生の調査研究</a:t>
                      </a:r>
                      <a:endParaRPr kumimoji="1" lang="en-US" altLang="ja-JP" sz="1800" dirty="0"/>
                    </a:p>
                    <a:p>
                      <a:pPr marL="285750" indent="-285750">
                        <a:buFont typeface="Arial" panose="020B0604020202020204" pitchFamily="34" charset="0"/>
                        <a:buChar char="•"/>
                      </a:pPr>
                      <a:r>
                        <a:rPr kumimoji="1" lang="ja-JP" altLang="en-US" sz="1800" dirty="0"/>
                        <a:t>高水温耐性を有する養殖品種</a:t>
                      </a:r>
                    </a:p>
                  </a:txBody>
                  <a:tcPr/>
                </a:tc>
                <a:extLst>
                  <a:ext uri="{0D108BD9-81ED-4DB2-BD59-A6C34878D82A}">
                    <a16:rowId xmlns:a16="http://schemas.microsoft.com/office/drawing/2014/main" val="337485736"/>
                  </a:ext>
                </a:extLst>
              </a:tr>
            </a:tbl>
          </a:graphicData>
        </a:graphic>
      </p:graphicFrame>
      <p:graphicFrame>
        <p:nvGraphicFramePr>
          <p:cNvPr id="10" name="表 9">
            <a:extLst>
              <a:ext uri="{FF2B5EF4-FFF2-40B4-BE49-F238E27FC236}">
                <a16:creationId xmlns:a16="http://schemas.microsoft.com/office/drawing/2014/main" id="{0F2B6E32-3E91-45D9-A9C4-28719C8C2088}"/>
              </a:ext>
            </a:extLst>
          </p:cNvPr>
          <p:cNvGraphicFramePr>
            <a:graphicFrameLocks noGrp="1"/>
          </p:cNvGraphicFramePr>
          <p:nvPr>
            <p:extLst/>
          </p:nvPr>
        </p:nvGraphicFramePr>
        <p:xfrm>
          <a:off x="246856" y="1459766"/>
          <a:ext cx="8569326" cy="2590284"/>
        </p:xfrm>
        <a:graphic>
          <a:graphicData uri="http://schemas.openxmlformats.org/drawingml/2006/table">
            <a:tbl>
              <a:tblPr firstRow="1" bandRow="1">
                <a:tableStyleId>{5C22544A-7EE6-4342-B048-85BDC9FD1C3A}</a:tableStyleId>
              </a:tblPr>
              <a:tblGrid>
                <a:gridCol w="1717675">
                  <a:extLst>
                    <a:ext uri="{9D8B030D-6E8A-4147-A177-3AD203B41FA5}">
                      <a16:colId xmlns:a16="http://schemas.microsoft.com/office/drawing/2014/main" val="3654500907"/>
                    </a:ext>
                  </a:extLst>
                </a:gridCol>
                <a:gridCol w="6851651">
                  <a:extLst>
                    <a:ext uri="{9D8B030D-6E8A-4147-A177-3AD203B41FA5}">
                      <a16:colId xmlns:a16="http://schemas.microsoft.com/office/drawing/2014/main" val="1549308514"/>
                    </a:ext>
                  </a:extLst>
                </a:gridCol>
              </a:tblGrid>
              <a:tr h="375705">
                <a:tc>
                  <a:txBody>
                    <a:bodyPr/>
                    <a:lstStyle/>
                    <a:p>
                      <a:pPr algn="ctr"/>
                      <a:r>
                        <a:rPr kumimoji="1" lang="ja-JP" altLang="en-US" sz="1800" dirty="0"/>
                        <a:t>分類</a:t>
                      </a:r>
                      <a:endParaRPr kumimoji="1" lang="ja-JP" altLang="en-US" sz="1800" b="1" dirty="0">
                        <a:solidFill>
                          <a:schemeClr val="bg1"/>
                        </a:solidFill>
                      </a:endParaRPr>
                    </a:p>
                  </a:txBody>
                  <a:tcPr anchor="ctr"/>
                </a:tc>
                <a:tc>
                  <a:txBody>
                    <a:bodyPr/>
                    <a:lstStyle/>
                    <a:p>
                      <a:pPr algn="ctr"/>
                      <a:r>
                        <a:rPr kumimoji="1" lang="ja-JP" altLang="en-US" sz="1800" dirty="0"/>
                        <a:t>適応</a:t>
                      </a:r>
                      <a:endParaRPr kumimoji="1" lang="ja-JP" altLang="en-US" sz="1800" b="1" dirty="0">
                        <a:solidFill>
                          <a:schemeClr val="bg1"/>
                        </a:solidFill>
                      </a:endParaRPr>
                    </a:p>
                  </a:txBody>
                  <a:tcPr anchor="ctr"/>
                </a:tc>
                <a:extLst>
                  <a:ext uri="{0D108BD9-81ED-4DB2-BD59-A6C34878D82A}">
                    <a16:rowId xmlns:a16="http://schemas.microsoft.com/office/drawing/2014/main" val="3409167641"/>
                  </a:ext>
                </a:extLst>
              </a:tr>
              <a:tr h="693083">
                <a:tc>
                  <a:txBody>
                    <a:bodyPr/>
                    <a:lstStyle/>
                    <a:p>
                      <a:r>
                        <a:rPr kumimoji="1" lang="ja-JP" altLang="en-US" sz="1800" dirty="0"/>
                        <a:t>山地災害</a:t>
                      </a:r>
                      <a:endParaRPr kumimoji="1" lang="ja-JP" altLang="en-US" sz="1800" dirty="0">
                        <a:solidFill>
                          <a:schemeClr val="tx1"/>
                        </a:solidFill>
                      </a:endParaRPr>
                    </a:p>
                  </a:txBody>
                  <a:tcPr/>
                </a:tc>
                <a:tc>
                  <a:txBody>
                    <a:bodyPr/>
                    <a:lstStyle/>
                    <a:p>
                      <a:pPr marL="285750" indent="-285750">
                        <a:buFont typeface="Arial" panose="020B0604020202020204" pitchFamily="34" charset="0"/>
                        <a:buChar char="•"/>
                      </a:pPr>
                      <a:r>
                        <a:rPr kumimoji="1" lang="ja-JP" altLang="en-US" sz="1800" dirty="0"/>
                        <a:t>水源の涵養や保安林の配備</a:t>
                      </a:r>
                      <a:endParaRPr kumimoji="1" lang="en-US" altLang="ja-JP" sz="1800" dirty="0"/>
                    </a:p>
                    <a:p>
                      <a:pPr marL="285750" indent="-285750">
                        <a:buFont typeface="Arial" panose="020B0604020202020204" pitchFamily="34" charset="0"/>
                        <a:buChar char="•"/>
                      </a:pPr>
                      <a:r>
                        <a:rPr kumimoji="1" lang="ja-JP" altLang="en-US" sz="1800" dirty="0"/>
                        <a:t>林道施設整備の推進、海岸防災林の生育基盤造成</a:t>
                      </a:r>
                      <a:endParaRPr kumimoji="1" lang="en-US" altLang="ja-JP" sz="1800" dirty="0">
                        <a:solidFill>
                          <a:schemeClr val="tx1"/>
                        </a:solidFill>
                      </a:endParaRPr>
                    </a:p>
                  </a:txBody>
                  <a:tcPr/>
                </a:tc>
                <a:extLst>
                  <a:ext uri="{0D108BD9-81ED-4DB2-BD59-A6C34878D82A}">
                    <a16:rowId xmlns:a16="http://schemas.microsoft.com/office/drawing/2014/main" val="1891491520"/>
                  </a:ext>
                </a:extLst>
              </a:tr>
              <a:tr h="760748">
                <a:tc>
                  <a:txBody>
                    <a:bodyPr/>
                    <a:lstStyle/>
                    <a:p>
                      <a:r>
                        <a:rPr kumimoji="1" lang="ja-JP" altLang="en-US" sz="1800" dirty="0"/>
                        <a:t>木材生産</a:t>
                      </a:r>
                      <a:endParaRPr kumimoji="1" lang="en-US" altLang="ja-JP" sz="1800" dirty="0"/>
                    </a:p>
                    <a:p>
                      <a:r>
                        <a:rPr kumimoji="1" lang="en-US" altLang="ja-JP" sz="1800" dirty="0"/>
                        <a:t>(</a:t>
                      </a:r>
                      <a:r>
                        <a:rPr kumimoji="1" lang="ja-JP" altLang="en-US" sz="1800" dirty="0"/>
                        <a:t>人工林等</a:t>
                      </a:r>
                      <a:r>
                        <a:rPr kumimoji="1" lang="en-US" altLang="ja-JP" sz="1800" dirty="0"/>
                        <a:t>)</a:t>
                      </a:r>
                      <a:endParaRPr kumimoji="1" lang="ja-JP" altLang="en-US" sz="1800" dirty="0"/>
                    </a:p>
                  </a:txBody>
                  <a:tcPr/>
                </a:tc>
                <a:tc>
                  <a:txBody>
                    <a:bodyPr/>
                    <a:lstStyle/>
                    <a:p>
                      <a:pPr marL="285750" indent="-285750">
                        <a:buFont typeface="Arial" panose="020B0604020202020204" pitchFamily="34" charset="0"/>
                        <a:buChar char="•"/>
                      </a:pPr>
                      <a:r>
                        <a:rPr kumimoji="1" lang="ja-JP" altLang="en-US" sz="1800" dirty="0"/>
                        <a:t>造林木の適応性の評価</a:t>
                      </a:r>
                      <a:endParaRPr kumimoji="1" lang="en-US" altLang="ja-JP" sz="1800" dirty="0"/>
                    </a:p>
                    <a:p>
                      <a:pPr marL="285750" indent="-285750">
                        <a:buFont typeface="Arial" panose="020B0604020202020204" pitchFamily="34" charset="0"/>
                        <a:buChar char="•"/>
                      </a:pPr>
                      <a:r>
                        <a:rPr kumimoji="1" lang="ja-JP" altLang="en-US" sz="1800" dirty="0"/>
                        <a:t>耐病性マツや他樹種への転換</a:t>
                      </a:r>
                      <a:endParaRPr kumimoji="1" lang="en-US" altLang="ja-JP" sz="1800" dirty="0"/>
                    </a:p>
                  </a:txBody>
                  <a:tcPr/>
                </a:tc>
                <a:extLst>
                  <a:ext uri="{0D108BD9-81ED-4DB2-BD59-A6C34878D82A}">
                    <a16:rowId xmlns:a16="http://schemas.microsoft.com/office/drawing/2014/main" val="2528992565"/>
                  </a:ext>
                </a:extLst>
              </a:tr>
              <a:tr h="7607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t>特用林産物　</a:t>
                      </a:r>
                      <a:r>
                        <a:rPr kumimoji="1" lang="en-US" altLang="ja-JP" sz="1800" dirty="0"/>
                        <a:t>(</a:t>
                      </a:r>
                      <a:r>
                        <a:rPr kumimoji="1" lang="ja-JP" altLang="en-US" sz="1800" dirty="0"/>
                        <a:t>きのこ類等</a:t>
                      </a:r>
                      <a:r>
                        <a:rPr kumimoji="1" lang="en-US" altLang="ja-JP" sz="1800" dirty="0"/>
                        <a:t>)</a:t>
                      </a:r>
                      <a:endParaRPr kumimoji="1" lang="ja-JP" altLang="en-US" sz="1800" dirty="0"/>
                    </a:p>
                  </a:txBody>
                  <a:tcPr/>
                </a:tc>
                <a:tc>
                  <a:txBody>
                    <a:bodyPr/>
                    <a:lstStyle/>
                    <a:p>
                      <a:pPr marL="285750" indent="-285750">
                        <a:buFont typeface="Arial" panose="020B0604020202020204" pitchFamily="34" charset="0"/>
                        <a:buChar char="•"/>
                      </a:pPr>
                      <a:r>
                        <a:rPr kumimoji="1" lang="ja-JP" altLang="en-US" sz="1800" dirty="0"/>
                        <a:t>シイタケの原木栽培における影響把握</a:t>
                      </a:r>
                    </a:p>
                    <a:p>
                      <a:pPr marL="285750" indent="-285750">
                        <a:buFont typeface="Arial" panose="020B0604020202020204" pitchFamily="34" charset="0"/>
                        <a:buChar char="•"/>
                      </a:pPr>
                      <a:r>
                        <a:rPr kumimoji="1" lang="ja-JP" altLang="en-US" sz="1800" dirty="0" err="1"/>
                        <a:t>ほだ</a:t>
                      </a:r>
                      <a:r>
                        <a:rPr kumimoji="1" lang="ja-JP" altLang="en-US" sz="1800" dirty="0"/>
                        <a:t>場内の温度上昇を抑える栽培手法の検討</a:t>
                      </a:r>
                    </a:p>
                  </a:txBody>
                  <a:tcPr/>
                </a:tc>
                <a:extLst>
                  <a:ext uri="{0D108BD9-81ED-4DB2-BD59-A6C34878D82A}">
                    <a16:rowId xmlns:a16="http://schemas.microsoft.com/office/drawing/2014/main" val="337485736"/>
                  </a:ext>
                </a:extLst>
              </a:tr>
            </a:tbl>
          </a:graphicData>
        </a:graphic>
      </p:graphicFrame>
      <p:sp>
        <p:nvSpPr>
          <p:cNvPr id="12" name="正方形/長方形 11"/>
          <p:cNvSpPr/>
          <p:nvPr/>
        </p:nvSpPr>
        <p:spPr>
          <a:xfrm>
            <a:off x="124138" y="4137530"/>
            <a:ext cx="1107996" cy="369332"/>
          </a:xfrm>
          <a:prstGeom prst="rect">
            <a:avLst/>
          </a:prstGeom>
        </p:spPr>
        <p:txBody>
          <a:bodyPr wrap="none">
            <a:spAutoFit/>
          </a:bodyPr>
          <a:lstStyle/>
          <a:p>
            <a:pPr>
              <a:spcBef>
                <a:spcPts val="1200"/>
              </a:spcBef>
            </a:pPr>
            <a:r>
              <a:rPr lang="en-US" altLang="ja-JP" sz="1800" b="1" dirty="0">
                <a:latin typeface="+mn-ea"/>
              </a:rPr>
              <a:t>【</a:t>
            </a:r>
            <a:r>
              <a:rPr lang="ja-JP" altLang="en-US" sz="1800" b="1" dirty="0">
                <a:latin typeface="+mn-ea"/>
              </a:rPr>
              <a:t>水産業</a:t>
            </a:r>
            <a:r>
              <a:rPr lang="en-US" altLang="ja-JP" sz="1800" b="1" dirty="0">
                <a:latin typeface="+mn-ea"/>
              </a:rPr>
              <a:t>】</a:t>
            </a:r>
          </a:p>
        </p:txBody>
      </p:sp>
      <p:sp>
        <p:nvSpPr>
          <p:cNvPr id="14" name="テキスト プレースホルダー 6"/>
          <p:cNvSpPr>
            <a:spLocks noGrp="1"/>
          </p:cNvSpPr>
          <p:nvPr>
            <p:ph type="body" sz="quarter" idx="16"/>
          </p:nvPr>
        </p:nvSpPr>
        <p:spPr>
          <a:xfrm>
            <a:off x="4511675" y="306870"/>
            <a:ext cx="4632325" cy="358775"/>
          </a:xfrm>
        </p:spPr>
        <p:txBody>
          <a:bodyPr/>
          <a:lstStyle/>
          <a:p>
            <a:r>
              <a:rPr lang="ja-JP" altLang="en-US" kern="0" dirty="0" smtClean="0">
                <a:solidFill>
                  <a:schemeClr val="tx1">
                    <a:lumMod val="50000"/>
                    <a:lumOff val="50000"/>
                  </a:schemeClr>
                </a:solidFill>
                <a:latin typeface="+mn-ea"/>
                <a:cs typeface="Arial"/>
              </a:rPr>
              <a:t>気候</a:t>
            </a:r>
            <a:r>
              <a:rPr lang="ja-JP" altLang="en-US" kern="0" dirty="0">
                <a:solidFill>
                  <a:schemeClr val="tx1">
                    <a:lumMod val="50000"/>
                    <a:lumOff val="50000"/>
                  </a:schemeClr>
                </a:solidFill>
                <a:latin typeface="+mn-ea"/>
                <a:cs typeface="Arial"/>
              </a:rPr>
              <a:t>変動への適応</a:t>
            </a:r>
            <a:endParaRPr kumimoji="1" lang="ja-JP" altLang="en-US" dirty="0">
              <a:solidFill>
                <a:schemeClr val="tx1">
                  <a:lumMod val="50000"/>
                  <a:lumOff val="50000"/>
                </a:schemeClr>
              </a:solidFill>
              <a:latin typeface="+mn-ea"/>
            </a:endParaRPr>
          </a:p>
        </p:txBody>
      </p:sp>
      <p:sp>
        <p:nvSpPr>
          <p:cNvPr id="15" name="テキスト プレースホルダー 14"/>
          <p:cNvSpPr>
            <a:spLocks noGrp="1"/>
          </p:cNvSpPr>
          <p:nvPr>
            <p:ph type="body" sz="quarter" idx="13"/>
          </p:nvPr>
        </p:nvSpPr>
        <p:spPr>
          <a:xfrm>
            <a:off x="141516" y="1124480"/>
            <a:ext cx="8445500" cy="2095500"/>
          </a:xfrm>
        </p:spPr>
        <p:txBody>
          <a:bodyPr>
            <a:normAutofit/>
          </a:bodyPr>
          <a:lstStyle/>
          <a:p>
            <a:r>
              <a:rPr lang="ja-JP" altLang="en-US" sz="1800" b="1" dirty="0">
                <a:latin typeface="+mn-ea"/>
              </a:rPr>
              <a:t>■</a:t>
            </a:r>
            <a:r>
              <a:rPr lang="ja-JP" altLang="en-US" sz="1800" b="1" dirty="0"/>
              <a:t>必要と考えられる主な適応策　</a:t>
            </a:r>
            <a:r>
              <a:rPr lang="en-US" altLang="ja-JP" sz="1800" b="1" dirty="0"/>
              <a:t>【</a:t>
            </a:r>
            <a:r>
              <a:rPr lang="ja-JP" altLang="en-US" sz="1800" b="1" dirty="0">
                <a:latin typeface="+mn-ea"/>
              </a:rPr>
              <a:t>森林・林業</a:t>
            </a:r>
            <a:r>
              <a:rPr lang="en-US" altLang="ja-JP" sz="1800" b="1" dirty="0"/>
              <a:t>】</a:t>
            </a:r>
            <a:endParaRPr lang="ja-JP" altLang="en-US" sz="1800" b="1" dirty="0">
              <a:latin typeface="+mn-ea"/>
            </a:endParaRPr>
          </a:p>
        </p:txBody>
      </p:sp>
      <p:pic>
        <p:nvPicPr>
          <p:cNvPr id="7" name="図 6">
            <a:extLst>
              <a:ext uri="{FF2B5EF4-FFF2-40B4-BE49-F238E27FC236}">
                <a16:creationId xmlns:a16="http://schemas.microsoft.com/office/drawing/2014/main" id="{7DEF1459-3DE0-4B87-8429-173B751F4B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8884" y="2546982"/>
            <a:ext cx="2133472" cy="1005400"/>
          </a:xfrm>
          <a:prstGeom prst="rect">
            <a:avLst/>
          </a:prstGeom>
        </p:spPr>
      </p:pic>
      <p:sp>
        <p:nvSpPr>
          <p:cNvPr id="11"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40</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4323254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②水環境・水資源</a:t>
            </a:r>
          </a:p>
        </p:txBody>
      </p:sp>
      <p:sp>
        <p:nvSpPr>
          <p:cNvPr id="4" name="テキスト プレースホルダー 3"/>
          <p:cNvSpPr>
            <a:spLocks noGrp="1"/>
          </p:cNvSpPr>
          <p:nvPr>
            <p:ph type="body" sz="quarter" idx="13"/>
          </p:nvPr>
        </p:nvSpPr>
        <p:spPr>
          <a:xfrm>
            <a:off x="287338" y="997480"/>
            <a:ext cx="8488362" cy="2095500"/>
          </a:xfrm>
        </p:spPr>
        <p:txBody>
          <a:bodyPr/>
          <a:lstStyle/>
          <a:p>
            <a:endParaRPr lang="en-US" altLang="ja-JP" b="1" dirty="0"/>
          </a:p>
          <a:p>
            <a:endParaRPr lang="en-US" altLang="ja-JP" b="1" dirty="0"/>
          </a:p>
        </p:txBody>
      </p:sp>
      <p:sp>
        <p:nvSpPr>
          <p:cNvPr id="5" name="テキスト プレースホルダー 4"/>
          <p:cNvSpPr>
            <a:spLocks noGrp="1"/>
          </p:cNvSpPr>
          <p:nvPr>
            <p:ph type="body" sz="quarter" idx="14"/>
          </p:nvPr>
        </p:nvSpPr>
        <p:spPr>
          <a:xfrm>
            <a:off x="330200" y="6477000"/>
            <a:ext cx="8489950" cy="330200"/>
          </a:xfrm>
        </p:spPr>
        <p:txBody>
          <a:bodyPr>
            <a:normAutofit/>
          </a:bodyPr>
          <a:lstStyle/>
          <a:p>
            <a:r>
              <a:rPr lang="ja-JP" altLang="en-US" dirty="0"/>
              <a:t>出典：環境省　気候変動適応計画（</a:t>
            </a:r>
            <a:r>
              <a:rPr lang="en-US" altLang="ja-JP" dirty="0"/>
              <a:t>http://www.env.go.jp/earth/tekiou.html</a:t>
            </a:r>
            <a:r>
              <a:rPr lang="ja-JP" altLang="en-US" dirty="0"/>
              <a:t>）</a:t>
            </a:r>
          </a:p>
        </p:txBody>
      </p:sp>
      <p:graphicFrame>
        <p:nvGraphicFramePr>
          <p:cNvPr id="9" name="表 8">
            <a:extLst>
              <a:ext uri="{FF2B5EF4-FFF2-40B4-BE49-F238E27FC236}">
                <a16:creationId xmlns:a16="http://schemas.microsoft.com/office/drawing/2014/main" id="{0F2B6E32-3E91-45D9-A9C4-28719C8C2088}"/>
              </a:ext>
            </a:extLst>
          </p:cNvPr>
          <p:cNvGraphicFramePr>
            <a:graphicFrameLocks noGrp="1"/>
          </p:cNvGraphicFramePr>
          <p:nvPr>
            <p:extLst/>
          </p:nvPr>
        </p:nvGraphicFramePr>
        <p:xfrm>
          <a:off x="267459" y="1493611"/>
          <a:ext cx="8569326" cy="4323493"/>
        </p:xfrm>
        <a:graphic>
          <a:graphicData uri="http://schemas.openxmlformats.org/drawingml/2006/table">
            <a:tbl>
              <a:tblPr firstRow="1" bandRow="1">
                <a:tableStyleId>{5C22544A-7EE6-4342-B048-85BDC9FD1C3A}</a:tableStyleId>
              </a:tblPr>
              <a:tblGrid>
                <a:gridCol w="1481828">
                  <a:extLst>
                    <a:ext uri="{9D8B030D-6E8A-4147-A177-3AD203B41FA5}">
                      <a16:colId xmlns:a16="http://schemas.microsoft.com/office/drawing/2014/main" val="3654500907"/>
                    </a:ext>
                  </a:extLst>
                </a:gridCol>
                <a:gridCol w="7087498">
                  <a:extLst>
                    <a:ext uri="{9D8B030D-6E8A-4147-A177-3AD203B41FA5}">
                      <a16:colId xmlns:a16="http://schemas.microsoft.com/office/drawing/2014/main" val="1549308514"/>
                    </a:ext>
                  </a:extLst>
                </a:gridCol>
              </a:tblGrid>
              <a:tr h="451065">
                <a:tc>
                  <a:txBody>
                    <a:bodyPr/>
                    <a:lstStyle/>
                    <a:p>
                      <a:pPr algn="ctr">
                        <a:spcBef>
                          <a:spcPts val="600"/>
                        </a:spcBef>
                      </a:pPr>
                      <a:r>
                        <a:rPr kumimoji="1" lang="ja-JP" altLang="en-US" sz="1800" dirty="0"/>
                        <a:t>分類</a:t>
                      </a:r>
                      <a:endParaRPr kumimoji="1" lang="ja-JP" altLang="en-US" sz="1800" b="1" dirty="0">
                        <a:solidFill>
                          <a:schemeClr val="bg1"/>
                        </a:solidFill>
                      </a:endParaRPr>
                    </a:p>
                  </a:txBody>
                  <a:tcPr anchor="ctr"/>
                </a:tc>
                <a:tc>
                  <a:txBody>
                    <a:bodyPr/>
                    <a:lstStyle/>
                    <a:p>
                      <a:pPr algn="ctr">
                        <a:spcBef>
                          <a:spcPts val="600"/>
                        </a:spcBef>
                      </a:pPr>
                      <a:r>
                        <a:rPr kumimoji="1" lang="ja-JP" altLang="en-US" sz="1800" dirty="0"/>
                        <a:t>適応</a:t>
                      </a:r>
                      <a:endParaRPr kumimoji="1" lang="ja-JP" altLang="en-US" sz="1800" b="1" dirty="0">
                        <a:solidFill>
                          <a:schemeClr val="bg1"/>
                        </a:solidFill>
                      </a:endParaRPr>
                    </a:p>
                  </a:txBody>
                  <a:tcPr anchor="ctr"/>
                </a:tc>
                <a:extLst>
                  <a:ext uri="{0D108BD9-81ED-4DB2-BD59-A6C34878D82A}">
                    <a16:rowId xmlns:a16="http://schemas.microsoft.com/office/drawing/2014/main" val="3409167641"/>
                  </a:ext>
                </a:extLst>
              </a:tr>
              <a:tr h="1936214">
                <a:tc>
                  <a:txBody>
                    <a:bodyPr/>
                    <a:lstStyle/>
                    <a:p>
                      <a:pPr>
                        <a:spcBef>
                          <a:spcPts val="600"/>
                        </a:spcBef>
                      </a:pPr>
                      <a:r>
                        <a:rPr kumimoji="1" lang="ja-JP" altLang="en-US" sz="2000" dirty="0"/>
                        <a:t>水環境</a:t>
                      </a:r>
                      <a:endParaRPr kumimoji="1" lang="ja-JP" altLang="en-US" sz="2000" dirty="0">
                        <a:solidFill>
                          <a:schemeClr val="tx1"/>
                        </a:solidFill>
                      </a:endParaRPr>
                    </a:p>
                  </a:txBody>
                  <a:tcPr/>
                </a:tc>
                <a:tc>
                  <a:txBody>
                    <a:bodyPr/>
                    <a:lstStyle/>
                    <a:p>
                      <a:pPr marL="285750" indent="-285750">
                        <a:spcBef>
                          <a:spcPts val="600"/>
                        </a:spcBef>
                        <a:buFont typeface="Arial" panose="020B0604020202020204" pitchFamily="34" charset="0"/>
                        <a:buChar char="•"/>
                      </a:pPr>
                      <a:r>
                        <a:rPr kumimoji="1" lang="ja-JP" altLang="en-US" sz="2000" dirty="0"/>
                        <a:t>湖沼・ダム湖、河川の各種モニタリング体制を強化</a:t>
                      </a:r>
                      <a:endParaRPr kumimoji="1" lang="en-US" altLang="ja-JP" sz="2000" dirty="0"/>
                    </a:p>
                    <a:p>
                      <a:pPr marL="285750" indent="-285750">
                        <a:spcBef>
                          <a:spcPts val="600"/>
                        </a:spcBef>
                        <a:buFont typeface="Arial" panose="020B0604020202020204" pitchFamily="34" charset="0"/>
                        <a:buChar char="•"/>
                      </a:pPr>
                      <a:r>
                        <a:rPr lang="ja-JP" altLang="en-US" sz="2000" dirty="0"/>
                        <a:t>底層溶存酸素の改善対策</a:t>
                      </a:r>
                      <a:endParaRPr lang="en-US" altLang="ja-JP" sz="2000" dirty="0"/>
                    </a:p>
                    <a:p>
                      <a:pPr marL="285750" indent="-285750">
                        <a:spcBef>
                          <a:spcPts val="600"/>
                        </a:spcBef>
                        <a:buFont typeface="Arial" panose="020B0604020202020204" pitchFamily="34" charset="0"/>
                        <a:buChar char="•"/>
                      </a:pPr>
                      <a:r>
                        <a:rPr kumimoji="1" lang="ja-JP" altLang="en-US" sz="2000" dirty="0"/>
                        <a:t>湖沼水質の将来予測の精度向上</a:t>
                      </a:r>
                      <a:endParaRPr kumimoji="1" lang="en-US" altLang="ja-JP" sz="2000" dirty="0"/>
                    </a:p>
                    <a:p>
                      <a:pPr marL="285750" indent="-285750">
                        <a:spcBef>
                          <a:spcPts val="600"/>
                        </a:spcBef>
                        <a:buFont typeface="Arial" panose="020B0604020202020204" pitchFamily="34" charset="0"/>
                        <a:buChar char="•"/>
                      </a:pPr>
                      <a:r>
                        <a:rPr kumimoji="1" lang="ja-JP" altLang="en-US" sz="2000" dirty="0"/>
                        <a:t>沿岸域および閉鎖性海域の水質や生物多様性等への影響に関する調査研究を推進</a:t>
                      </a:r>
                      <a:endParaRPr kumimoji="1" lang="ja-JP" altLang="en-US" sz="2000" dirty="0">
                        <a:solidFill>
                          <a:schemeClr val="tx1"/>
                        </a:solidFill>
                      </a:endParaRPr>
                    </a:p>
                  </a:txBody>
                  <a:tcPr/>
                </a:tc>
                <a:extLst>
                  <a:ext uri="{0D108BD9-81ED-4DB2-BD59-A6C34878D82A}">
                    <a16:rowId xmlns:a16="http://schemas.microsoft.com/office/drawing/2014/main" val="1891491520"/>
                  </a:ext>
                </a:extLst>
              </a:tr>
              <a:tr h="1936214">
                <a:tc>
                  <a:txBody>
                    <a:bodyPr/>
                    <a:lstStyle/>
                    <a:p>
                      <a:pPr>
                        <a:spcBef>
                          <a:spcPts val="600"/>
                        </a:spcBef>
                      </a:pPr>
                      <a:r>
                        <a:rPr kumimoji="1" lang="ja-JP" altLang="en-US" sz="2000" dirty="0"/>
                        <a:t>水資源</a:t>
                      </a:r>
                      <a:endParaRPr kumimoji="1" lang="ja-JP" altLang="en-US" sz="2000" dirty="0">
                        <a:solidFill>
                          <a:schemeClr val="tx1"/>
                        </a:solidFill>
                      </a:endParaRPr>
                    </a:p>
                  </a:txBody>
                  <a:tcPr/>
                </a:tc>
                <a:tc>
                  <a:txBody>
                    <a:bodyPr/>
                    <a:lstStyle/>
                    <a:p>
                      <a:pPr marL="285750" indent="-285750">
                        <a:lnSpc>
                          <a:spcPts val="2700"/>
                        </a:lnSpc>
                        <a:spcBef>
                          <a:spcPts val="600"/>
                        </a:spcBef>
                        <a:buFont typeface="Arial" panose="020B0604020202020204" pitchFamily="34" charset="0"/>
                        <a:buChar char="•"/>
                      </a:pPr>
                      <a:r>
                        <a:rPr kumimoji="1" lang="ja-JP" altLang="en-US" sz="2000" dirty="0"/>
                        <a:t>渇水対策として、リスク評価の推進と４つの対策</a:t>
                      </a:r>
                      <a:r>
                        <a:rPr lang="en-US" altLang="ja-JP" sz="2000" u="none" strike="noStrike" kern="1200" baseline="0" dirty="0"/>
                        <a:t>(</a:t>
                      </a:r>
                      <a:r>
                        <a:rPr lang="ja-JP" altLang="en-US" sz="2000" u="none" strike="noStrike" kern="1200" baseline="0" dirty="0"/>
                        <a:t>発生頻度の高い渇水、施設の能力を上回る渇水、農業、森林・林業分野における対策、調査研究の推進</a:t>
                      </a:r>
                      <a:r>
                        <a:rPr lang="en-US" altLang="ja-JP" sz="2000" u="none" strike="noStrike" kern="1200" baseline="0" dirty="0"/>
                        <a:t>)</a:t>
                      </a:r>
                      <a:endParaRPr kumimoji="1" lang="ja-JP" altLang="en-US" sz="2000" dirty="0">
                        <a:solidFill>
                          <a:schemeClr val="tx1"/>
                        </a:solidFill>
                      </a:endParaRPr>
                    </a:p>
                  </a:txBody>
                  <a:tcPr/>
                </a:tc>
                <a:extLst>
                  <a:ext uri="{0D108BD9-81ED-4DB2-BD59-A6C34878D82A}">
                    <a16:rowId xmlns:a16="http://schemas.microsoft.com/office/drawing/2014/main" val="2211137415"/>
                  </a:ext>
                </a:extLst>
              </a:tr>
            </a:tbl>
          </a:graphicData>
        </a:graphic>
      </p:graphicFrame>
      <p:sp>
        <p:nvSpPr>
          <p:cNvPr id="10" name="テキスト プレースホルダー 6">
            <a:extLst>
              <a:ext uri="{FF2B5EF4-FFF2-40B4-BE49-F238E27FC236}">
                <a16:creationId xmlns:a16="http://schemas.microsoft.com/office/drawing/2014/main" id="{45962585-2523-4D55-8E54-5D7A3252F36B}"/>
              </a:ext>
            </a:extLst>
          </p:cNvPr>
          <p:cNvSpPr txBox="1">
            <a:spLocks/>
          </p:cNvSpPr>
          <p:nvPr/>
        </p:nvSpPr>
        <p:spPr>
          <a:xfrm>
            <a:off x="4511675" y="306870"/>
            <a:ext cx="4632325" cy="358775"/>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kern="0" dirty="0" smtClean="0">
                <a:solidFill>
                  <a:schemeClr val="tx1">
                    <a:lumMod val="50000"/>
                    <a:lumOff val="50000"/>
                  </a:schemeClr>
                </a:solidFill>
                <a:latin typeface="+mn-ea"/>
                <a:cs typeface="Arial"/>
              </a:rPr>
              <a:t>気候</a:t>
            </a:r>
            <a:r>
              <a:rPr lang="ja-JP" altLang="en-US" kern="0" dirty="0">
                <a:solidFill>
                  <a:schemeClr val="tx1">
                    <a:lumMod val="50000"/>
                    <a:lumOff val="50000"/>
                  </a:schemeClr>
                </a:solidFill>
                <a:latin typeface="+mn-ea"/>
                <a:cs typeface="Arial"/>
              </a:rPr>
              <a:t>変動への適応</a:t>
            </a:r>
            <a:endParaRPr lang="ja-JP" altLang="en-US" dirty="0">
              <a:solidFill>
                <a:schemeClr val="tx1">
                  <a:lumMod val="50000"/>
                  <a:lumOff val="50000"/>
                </a:schemeClr>
              </a:solidFill>
              <a:latin typeface="+mn-ea"/>
            </a:endParaRPr>
          </a:p>
        </p:txBody>
      </p:sp>
      <p:pic>
        <p:nvPicPr>
          <p:cNvPr id="11" name="図 10">
            <a:extLst>
              <a:ext uri="{FF2B5EF4-FFF2-40B4-BE49-F238E27FC236}">
                <a16:creationId xmlns:a16="http://schemas.microsoft.com/office/drawing/2014/main" id="{9777AB58-7FC2-4FB5-913C-BD07950903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0046" y="4623290"/>
            <a:ext cx="1438556" cy="1692418"/>
          </a:xfrm>
          <a:prstGeom prst="rect">
            <a:avLst/>
          </a:prstGeom>
        </p:spPr>
      </p:pic>
      <p:sp>
        <p:nvSpPr>
          <p:cNvPr id="12" name="テキスト プレースホルダー 14"/>
          <p:cNvSpPr>
            <a:spLocks noGrp="1"/>
          </p:cNvSpPr>
          <p:nvPr>
            <p:ph type="body" sz="quarter" idx="13"/>
          </p:nvPr>
        </p:nvSpPr>
        <p:spPr>
          <a:xfrm>
            <a:off x="141516" y="1124480"/>
            <a:ext cx="8445500" cy="2095500"/>
          </a:xfrm>
        </p:spPr>
        <p:txBody>
          <a:bodyPr>
            <a:normAutofit/>
          </a:bodyPr>
          <a:lstStyle/>
          <a:p>
            <a:r>
              <a:rPr lang="ja-JP" altLang="en-US" sz="1800" b="1" dirty="0">
                <a:latin typeface="+mn-ea"/>
              </a:rPr>
              <a:t>■</a:t>
            </a:r>
            <a:r>
              <a:rPr lang="ja-JP" altLang="en-US" sz="1800" b="1" dirty="0"/>
              <a:t>必要と考えられる主な適応策</a:t>
            </a:r>
            <a:endParaRPr lang="ja-JP" altLang="en-US" sz="1800" b="1" dirty="0">
              <a:latin typeface="+mn-ea"/>
            </a:endParaRPr>
          </a:p>
        </p:txBody>
      </p:sp>
      <p:sp>
        <p:nvSpPr>
          <p:cNvPr id="13"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41</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7329917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②水環境・水資源</a:t>
            </a:r>
          </a:p>
        </p:txBody>
      </p:sp>
      <p:sp>
        <p:nvSpPr>
          <p:cNvPr id="4" name="テキスト プレースホルダー 3"/>
          <p:cNvSpPr>
            <a:spLocks noGrp="1"/>
          </p:cNvSpPr>
          <p:nvPr>
            <p:ph type="body" sz="quarter" idx="13"/>
          </p:nvPr>
        </p:nvSpPr>
        <p:spPr>
          <a:xfrm>
            <a:off x="287338" y="997480"/>
            <a:ext cx="8488362" cy="2095500"/>
          </a:xfrm>
        </p:spPr>
        <p:txBody>
          <a:bodyPr/>
          <a:lstStyle/>
          <a:p>
            <a:endParaRPr lang="en-US" altLang="ja-JP" b="1" dirty="0"/>
          </a:p>
          <a:p>
            <a:endParaRPr lang="en-US" altLang="ja-JP" b="1" dirty="0"/>
          </a:p>
        </p:txBody>
      </p:sp>
      <p:sp>
        <p:nvSpPr>
          <p:cNvPr id="5" name="テキスト プレースホルダー 4"/>
          <p:cNvSpPr>
            <a:spLocks noGrp="1"/>
          </p:cNvSpPr>
          <p:nvPr>
            <p:ph type="body" sz="quarter" idx="14"/>
          </p:nvPr>
        </p:nvSpPr>
        <p:spPr>
          <a:xfrm>
            <a:off x="330200" y="6477000"/>
            <a:ext cx="8489950" cy="330200"/>
          </a:xfrm>
        </p:spPr>
        <p:txBody>
          <a:bodyPr>
            <a:normAutofit/>
          </a:bodyPr>
          <a:lstStyle/>
          <a:p>
            <a:r>
              <a:rPr lang="ja-JP" altLang="en-US" dirty="0"/>
              <a:t>出典：環境省　気候変動適応計画（</a:t>
            </a:r>
            <a:r>
              <a:rPr lang="en-US" altLang="ja-JP" dirty="0"/>
              <a:t>http://www.env.go.jp/earth/tekiou.html</a:t>
            </a:r>
            <a:r>
              <a:rPr lang="ja-JP" altLang="en-US" dirty="0"/>
              <a:t>）</a:t>
            </a:r>
          </a:p>
        </p:txBody>
      </p:sp>
      <p:graphicFrame>
        <p:nvGraphicFramePr>
          <p:cNvPr id="9" name="表 8">
            <a:extLst>
              <a:ext uri="{FF2B5EF4-FFF2-40B4-BE49-F238E27FC236}">
                <a16:creationId xmlns:a16="http://schemas.microsoft.com/office/drawing/2014/main" id="{0F2B6E32-3E91-45D9-A9C4-28719C8C2088}"/>
              </a:ext>
            </a:extLst>
          </p:cNvPr>
          <p:cNvGraphicFramePr>
            <a:graphicFrameLocks noGrp="1"/>
          </p:cNvGraphicFramePr>
          <p:nvPr>
            <p:extLst/>
          </p:nvPr>
        </p:nvGraphicFramePr>
        <p:xfrm>
          <a:off x="267459" y="1493611"/>
          <a:ext cx="8569326" cy="4323493"/>
        </p:xfrm>
        <a:graphic>
          <a:graphicData uri="http://schemas.openxmlformats.org/drawingml/2006/table">
            <a:tbl>
              <a:tblPr firstRow="1" bandRow="1">
                <a:tableStyleId>{5C22544A-7EE6-4342-B048-85BDC9FD1C3A}</a:tableStyleId>
              </a:tblPr>
              <a:tblGrid>
                <a:gridCol w="1481828">
                  <a:extLst>
                    <a:ext uri="{9D8B030D-6E8A-4147-A177-3AD203B41FA5}">
                      <a16:colId xmlns:a16="http://schemas.microsoft.com/office/drawing/2014/main" val="3654500907"/>
                    </a:ext>
                  </a:extLst>
                </a:gridCol>
                <a:gridCol w="7087498">
                  <a:extLst>
                    <a:ext uri="{9D8B030D-6E8A-4147-A177-3AD203B41FA5}">
                      <a16:colId xmlns:a16="http://schemas.microsoft.com/office/drawing/2014/main" val="1549308514"/>
                    </a:ext>
                  </a:extLst>
                </a:gridCol>
              </a:tblGrid>
              <a:tr h="451065">
                <a:tc>
                  <a:txBody>
                    <a:bodyPr/>
                    <a:lstStyle/>
                    <a:p>
                      <a:pPr algn="ctr">
                        <a:spcBef>
                          <a:spcPts val="600"/>
                        </a:spcBef>
                      </a:pPr>
                      <a:r>
                        <a:rPr kumimoji="1" lang="ja-JP" altLang="en-US" sz="1800" dirty="0"/>
                        <a:t>分類</a:t>
                      </a:r>
                      <a:endParaRPr kumimoji="1" lang="ja-JP" altLang="en-US" sz="1800" b="1" dirty="0">
                        <a:solidFill>
                          <a:schemeClr val="bg1"/>
                        </a:solidFill>
                      </a:endParaRPr>
                    </a:p>
                  </a:txBody>
                  <a:tcPr anchor="ctr"/>
                </a:tc>
                <a:tc>
                  <a:txBody>
                    <a:bodyPr/>
                    <a:lstStyle/>
                    <a:p>
                      <a:pPr algn="ctr">
                        <a:spcBef>
                          <a:spcPts val="600"/>
                        </a:spcBef>
                      </a:pPr>
                      <a:r>
                        <a:rPr kumimoji="1" lang="ja-JP" altLang="en-US" sz="1800" dirty="0"/>
                        <a:t>適応</a:t>
                      </a:r>
                      <a:endParaRPr kumimoji="1" lang="ja-JP" altLang="en-US" sz="1800" b="1" dirty="0">
                        <a:solidFill>
                          <a:schemeClr val="bg1"/>
                        </a:solidFill>
                      </a:endParaRPr>
                    </a:p>
                  </a:txBody>
                  <a:tcPr anchor="ctr"/>
                </a:tc>
                <a:extLst>
                  <a:ext uri="{0D108BD9-81ED-4DB2-BD59-A6C34878D82A}">
                    <a16:rowId xmlns:a16="http://schemas.microsoft.com/office/drawing/2014/main" val="3409167641"/>
                  </a:ext>
                </a:extLst>
              </a:tr>
              <a:tr h="1936214">
                <a:tc>
                  <a:txBody>
                    <a:bodyPr/>
                    <a:lstStyle/>
                    <a:p>
                      <a:pPr>
                        <a:spcBef>
                          <a:spcPts val="600"/>
                        </a:spcBef>
                      </a:pPr>
                      <a:r>
                        <a:rPr kumimoji="1" lang="ja-JP" altLang="en-US" sz="2000" dirty="0"/>
                        <a:t>水環境</a:t>
                      </a:r>
                      <a:endParaRPr kumimoji="1" lang="ja-JP" altLang="en-US" sz="2000" dirty="0">
                        <a:solidFill>
                          <a:schemeClr val="tx1"/>
                        </a:solidFill>
                      </a:endParaRPr>
                    </a:p>
                  </a:txBody>
                  <a:tcPr/>
                </a:tc>
                <a:tc>
                  <a:txBody>
                    <a:bodyPr/>
                    <a:lstStyle/>
                    <a:p>
                      <a:pPr marL="285750" indent="-285750">
                        <a:spcBef>
                          <a:spcPts val="600"/>
                        </a:spcBef>
                        <a:buFont typeface="Arial" panose="020B0604020202020204" pitchFamily="34" charset="0"/>
                        <a:buChar char="•"/>
                      </a:pPr>
                      <a:r>
                        <a:rPr kumimoji="1" lang="ja-JP" altLang="en-US" sz="2000" dirty="0"/>
                        <a:t>湖沼・ダム湖、河川の各種モニタリング体制を強化</a:t>
                      </a:r>
                      <a:endParaRPr kumimoji="1" lang="en-US" altLang="ja-JP" sz="2000" dirty="0"/>
                    </a:p>
                    <a:p>
                      <a:pPr marL="285750" indent="-285750">
                        <a:spcBef>
                          <a:spcPts val="600"/>
                        </a:spcBef>
                        <a:buFont typeface="Arial" panose="020B0604020202020204" pitchFamily="34" charset="0"/>
                        <a:buChar char="•"/>
                      </a:pPr>
                      <a:r>
                        <a:rPr lang="ja-JP" altLang="en-US" sz="2000" dirty="0"/>
                        <a:t>底層溶存酸素の改善対策</a:t>
                      </a:r>
                      <a:endParaRPr lang="en-US" altLang="ja-JP" sz="2000" dirty="0"/>
                    </a:p>
                    <a:p>
                      <a:pPr marL="285750" indent="-285750">
                        <a:spcBef>
                          <a:spcPts val="600"/>
                        </a:spcBef>
                        <a:buFont typeface="Arial" panose="020B0604020202020204" pitchFamily="34" charset="0"/>
                        <a:buChar char="•"/>
                      </a:pPr>
                      <a:r>
                        <a:rPr kumimoji="1" lang="ja-JP" altLang="en-US" sz="2000" dirty="0"/>
                        <a:t>湖沼水質の将来予測の精度向上</a:t>
                      </a:r>
                      <a:endParaRPr kumimoji="1" lang="en-US" altLang="ja-JP" sz="2000" dirty="0"/>
                    </a:p>
                    <a:p>
                      <a:pPr marL="285750" indent="-285750">
                        <a:spcBef>
                          <a:spcPts val="600"/>
                        </a:spcBef>
                        <a:buFont typeface="Arial" panose="020B0604020202020204" pitchFamily="34" charset="0"/>
                        <a:buChar char="•"/>
                      </a:pPr>
                      <a:r>
                        <a:rPr kumimoji="1" lang="ja-JP" altLang="en-US" sz="2000" dirty="0"/>
                        <a:t>沿岸域および閉鎖性海域の水質や生物多様性等への影響に関する調査研究を推進</a:t>
                      </a:r>
                      <a:endParaRPr kumimoji="1" lang="ja-JP" altLang="en-US" sz="2000" dirty="0">
                        <a:solidFill>
                          <a:schemeClr val="tx1"/>
                        </a:solidFill>
                      </a:endParaRPr>
                    </a:p>
                  </a:txBody>
                  <a:tcPr/>
                </a:tc>
                <a:extLst>
                  <a:ext uri="{0D108BD9-81ED-4DB2-BD59-A6C34878D82A}">
                    <a16:rowId xmlns:a16="http://schemas.microsoft.com/office/drawing/2014/main" val="1891491520"/>
                  </a:ext>
                </a:extLst>
              </a:tr>
              <a:tr h="1936214">
                <a:tc>
                  <a:txBody>
                    <a:bodyPr/>
                    <a:lstStyle/>
                    <a:p>
                      <a:pPr>
                        <a:spcBef>
                          <a:spcPts val="600"/>
                        </a:spcBef>
                      </a:pPr>
                      <a:r>
                        <a:rPr kumimoji="1" lang="ja-JP" altLang="en-US" sz="2000" dirty="0"/>
                        <a:t>水資源</a:t>
                      </a:r>
                      <a:endParaRPr kumimoji="1" lang="ja-JP" altLang="en-US" sz="2000" dirty="0">
                        <a:solidFill>
                          <a:schemeClr val="tx1"/>
                        </a:solidFill>
                      </a:endParaRPr>
                    </a:p>
                  </a:txBody>
                  <a:tcPr/>
                </a:tc>
                <a:tc>
                  <a:txBody>
                    <a:bodyPr/>
                    <a:lstStyle/>
                    <a:p>
                      <a:pPr marL="285750" indent="-285750">
                        <a:lnSpc>
                          <a:spcPts val="2700"/>
                        </a:lnSpc>
                        <a:spcBef>
                          <a:spcPts val="600"/>
                        </a:spcBef>
                        <a:buFont typeface="Arial" panose="020B0604020202020204" pitchFamily="34" charset="0"/>
                        <a:buChar char="•"/>
                      </a:pPr>
                      <a:r>
                        <a:rPr kumimoji="1" lang="ja-JP" altLang="en-US" sz="2000" dirty="0"/>
                        <a:t>渇水対策として、リスク評価の推進と４つの対策</a:t>
                      </a:r>
                      <a:r>
                        <a:rPr lang="en-US" altLang="ja-JP" sz="2000" u="none" strike="noStrike" kern="1200" baseline="0" dirty="0"/>
                        <a:t>(</a:t>
                      </a:r>
                      <a:r>
                        <a:rPr lang="ja-JP" altLang="en-US" sz="2000" u="none" strike="noStrike" kern="1200" baseline="0" dirty="0"/>
                        <a:t>発生頻度の高い渇水、施設の能力を上回る渇水、農業、森林・林業分野における対策、調査研究の推進</a:t>
                      </a:r>
                      <a:r>
                        <a:rPr lang="en-US" altLang="ja-JP" sz="2000" u="none" strike="noStrike" kern="1200" baseline="0" dirty="0"/>
                        <a:t>)</a:t>
                      </a:r>
                      <a:endParaRPr kumimoji="1" lang="ja-JP" altLang="en-US" sz="2000" dirty="0">
                        <a:solidFill>
                          <a:schemeClr val="tx1"/>
                        </a:solidFill>
                      </a:endParaRPr>
                    </a:p>
                  </a:txBody>
                  <a:tcPr/>
                </a:tc>
                <a:extLst>
                  <a:ext uri="{0D108BD9-81ED-4DB2-BD59-A6C34878D82A}">
                    <a16:rowId xmlns:a16="http://schemas.microsoft.com/office/drawing/2014/main" val="2211137415"/>
                  </a:ext>
                </a:extLst>
              </a:tr>
            </a:tbl>
          </a:graphicData>
        </a:graphic>
      </p:graphicFrame>
      <p:sp>
        <p:nvSpPr>
          <p:cNvPr id="10" name="テキスト プレースホルダー 6">
            <a:extLst>
              <a:ext uri="{FF2B5EF4-FFF2-40B4-BE49-F238E27FC236}">
                <a16:creationId xmlns:a16="http://schemas.microsoft.com/office/drawing/2014/main" id="{45962585-2523-4D55-8E54-5D7A3252F36B}"/>
              </a:ext>
            </a:extLst>
          </p:cNvPr>
          <p:cNvSpPr txBox="1">
            <a:spLocks/>
          </p:cNvSpPr>
          <p:nvPr/>
        </p:nvSpPr>
        <p:spPr>
          <a:xfrm>
            <a:off x="4511675" y="306870"/>
            <a:ext cx="4632325" cy="358775"/>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kern="0" dirty="0" smtClean="0">
                <a:solidFill>
                  <a:schemeClr val="tx1">
                    <a:lumMod val="50000"/>
                    <a:lumOff val="50000"/>
                  </a:schemeClr>
                </a:solidFill>
                <a:latin typeface="+mn-ea"/>
                <a:cs typeface="Arial"/>
              </a:rPr>
              <a:t>気候</a:t>
            </a:r>
            <a:r>
              <a:rPr lang="ja-JP" altLang="en-US" kern="0" dirty="0">
                <a:solidFill>
                  <a:schemeClr val="tx1">
                    <a:lumMod val="50000"/>
                    <a:lumOff val="50000"/>
                  </a:schemeClr>
                </a:solidFill>
                <a:latin typeface="+mn-ea"/>
                <a:cs typeface="Arial"/>
              </a:rPr>
              <a:t>変動への適応</a:t>
            </a:r>
            <a:endParaRPr lang="ja-JP" altLang="en-US" dirty="0">
              <a:solidFill>
                <a:schemeClr val="tx1">
                  <a:lumMod val="50000"/>
                  <a:lumOff val="50000"/>
                </a:schemeClr>
              </a:solidFill>
              <a:latin typeface="+mn-ea"/>
            </a:endParaRPr>
          </a:p>
        </p:txBody>
      </p:sp>
      <p:pic>
        <p:nvPicPr>
          <p:cNvPr id="11" name="図 10">
            <a:extLst>
              <a:ext uri="{FF2B5EF4-FFF2-40B4-BE49-F238E27FC236}">
                <a16:creationId xmlns:a16="http://schemas.microsoft.com/office/drawing/2014/main" id="{9777AB58-7FC2-4FB5-913C-BD07950903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0046" y="4623290"/>
            <a:ext cx="1438556" cy="1692418"/>
          </a:xfrm>
          <a:prstGeom prst="rect">
            <a:avLst/>
          </a:prstGeom>
        </p:spPr>
      </p:pic>
      <p:sp>
        <p:nvSpPr>
          <p:cNvPr id="12" name="テキスト プレースホルダー 14"/>
          <p:cNvSpPr>
            <a:spLocks noGrp="1"/>
          </p:cNvSpPr>
          <p:nvPr>
            <p:ph type="body" sz="quarter" idx="13"/>
          </p:nvPr>
        </p:nvSpPr>
        <p:spPr>
          <a:xfrm>
            <a:off x="141516" y="1124480"/>
            <a:ext cx="8445500" cy="2095500"/>
          </a:xfrm>
        </p:spPr>
        <p:txBody>
          <a:bodyPr>
            <a:normAutofit/>
          </a:bodyPr>
          <a:lstStyle/>
          <a:p>
            <a:r>
              <a:rPr lang="ja-JP" altLang="en-US" sz="1800" b="1" dirty="0">
                <a:latin typeface="+mn-ea"/>
              </a:rPr>
              <a:t>■</a:t>
            </a:r>
            <a:r>
              <a:rPr lang="ja-JP" altLang="en-US" sz="1800" b="1" dirty="0"/>
              <a:t>必要と考えられる主な適応策</a:t>
            </a:r>
            <a:endParaRPr lang="ja-JP" altLang="en-US" sz="1800" b="1" dirty="0">
              <a:latin typeface="+mn-ea"/>
            </a:endParaRPr>
          </a:p>
        </p:txBody>
      </p:sp>
      <p:sp>
        <p:nvSpPr>
          <p:cNvPr id="13"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42</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7050874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④自然災害・沿岸域</a:t>
            </a:r>
          </a:p>
        </p:txBody>
      </p:sp>
      <p:sp>
        <p:nvSpPr>
          <p:cNvPr id="4" name="テキスト プレースホルダー 3"/>
          <p:cNvSpPr>
            <a:spLocks noGrp="1"/>
          </p:cNvSpPr>
          <p:nvPr>
            <p:ph type="body" sz="quarter" idx="13"/>
          </p:nvPr>
        </p:nvSpPr>
        <p:spPr>
          <a:xfrm>
            <a:off x="330200" y="992087"/>
            <a:ext cx="8488362" cy="2095500"/>
          </a:xfrm>
        </p:spPr>
        <p:txBody>
          <a:bodyPr/>
          <a:lstStyle/>
          <a:p>
            <a:endParaRPr lang="en-US" altLang="ja-JP" b="1" dirty="0"/>
          </a:p>
          <a:p>
            <a:endParaRPr lang="en-US" altLang="ja-JP" b="1" dirty="0"/>
          </a:p>
        </p:txBody>
      </p:sp>
      <p:sp>
        <p:nvSpPr>
          <p:cNvPr id="5" name="テキスト プレースホルダー 4"/>
          <p:cNvSpPr>
            <a:spLocks noGrp="1"/>
          </p:cNvSpPr>
          <p:nvPr>
            <p:ph type="body" sz="quarter" idx="14"/>
          </p:nvPr>
        </p:nvSpPr>
        <p:spPr/>
        <p:txBody>
          <a:bodyPr>
            <a:normAutofit fontScale="92500" lnSpcReduction="10000"/>
          </a:bodyPr>
          <a:lstStyle/>
          <a:p>
            <a:r>
              <a:rPr lang="ja-JP" altLang="en-US" dirty="0"/>
              <a:t>出典：環境省　気候変動適応計画（</a:t>
            </a:r>
            <a:r>
              <a:rPr lang="en-US" altLang="ja-JP" dirty="0"/>
              <a:t>http://www.env.go.jp/earth/tekiou.html</a:t>
            </a:r>
            <a:r>
              <a:rPr lang="ja-JP" altLang="en-US" dirty="0"/>
              <a:t>）</a:t>
            </a:r>
          </a:p>
          <a:p>
            <a:r>
              <a:rPr lang="ja-JP" altLang="en-US" dirty="0"/>
              <a:t>　　　　 国土</a:t>
            </a:r>
            <a:r>
              <a:rPr lang="ja-JP" altLang="en-US"/>
              <a:t>交通省　国土</a:t>
            </a:r>
            <a:r>
              <a:rPr lang="ja-JP" altLang="en-US" dirty="0"/>
              <a:t>交通省気候変動適応</a:t>
            </a:r>
            <a:r>
              <a:rPr lang="ja-JP" altLang="en-US"/>
              <a:t>計画　</a:t>
            </a:r>
            <a:r>
              <a:rPr lang="en-US" altLang="ja-JP"/>
              <a:t>(https</a:t>
            </a:r>
            <a:r>
              <a:rPr lang="en-US" altLang="ja-JP" dirty="0"/>
              <a:t>://www.mlit.go.</a:t>
            </a:r>
            <a:r>
              <a:rPr lang="en-US" altLang="ja-JP"/>
              <a:t>jp/common/001264212.pdf</a:t>
            </a:r>
            <a:r>
              <a:rPr lang="en-US" altLang="ja-JP" dirty="0"/>
              <a:t>)</a:t>
            </a:r>
          </a:p>
        </p:txBody>
      </p:sp>
      <p:graphicFrame>
        <p:nvGraphicFramePr>
          <p:cNvPr id="9" name="表 8">
            <a:extLst>
              <a:ext uri="{FF2B5EF4-FFF2-40B4-BE49-F238E27FC236}">
                <a16:creationId xmlns:a16="http://schemas.microsoft.com/office/drawing/2014/main" id="{0F2B6E32-3E91-45D9-A9C4-28719C8C2088}"/>
              </a:ext>
            </a:extLst>
          </p:cNvPr>
          <p:cNvGraphicFramePr>
            <a:graphicFrameLocks noGrp="1"/>
          </p:cNvGraphicFramePr>
          <p:nvPr>
            <p:extLst/>
          </p:nvPr>
        </p:nvGraphicFramePr>
        <p:xfrm>
          <a:off x="287337" y="1492038"/>
          <a:ext cx="8569326" cy="4850603"/>
        </p:xfrm>
        <a:graphic>
          <a:graphicData uri="http://schemas.openxmlformats.org/drawingml/2006/table">
            <a:tbl>
              <a:tblPr firstRow="1" bandRow="1">
                <a:tableStyleId>{5C22544A-7EE6-4342-B048-85BDC9FD1C3A}</a:tableStyleId>
              </a:tblPr>
              <a:tblGrid>
                <a:gridCol w="1481828">
                  <a:extLst>
                    <a:ext uri="{9D8B030D-6E8A-4147-A177-3AD203B41FA5}">
                      <a16:colId xmlns:a16="http://schemas.microsoft.com/office/drawing/2014/main" val="3654500907"/>
                    </a:ext>
                  </a:extLst>
                </a:gridCol>
                <a:gridCol w="7087498">
                  <a:extLst>
                    <a:ext uri="{9D8B030D-6E8A-4147-A177-3AD203B41FA5}">
                      <a16:colId xmlns:a16="http://schemas.microsoft.com/office/drawing/2014/main" val="1549308514"/>
                    </a:ext>
                  </a:extLst>
                </a:gridCol>
              </a:tblGrid>
              <a:tr h="504738">
                <a:tc>
                  <a:txBody>
                    <a:bodyPr/>
                    <a:lstStyle/>
                    <a:p>
                      <a:pPr algn="ctr"/>
                      <a:r>
                        <a:rPr kumimoji="1" lang="ja-JP" altLang="en-US" sz="1800" dirty="0"/>
                        <a:t>分類</a:t>
                      </a:r>
                      <a:endParaRPr kumimoji="1" lang="ja-JP" altLang="en-US" sz="1800" b="1" dirty="0">
                        <a:solidFill>
                          <a:schemeClr val="bg1"/>
                        </a:solidFill>
                      </a:endParaRPr>
                    </a:p>
                  </a:txBody>
                  <a:tcPr anchor="ctr"/>
                </a:tc>
                <a:tc>
                  <a:txBody>
                    <a:bodyPr/>
                    <a:lstStyle/>
                    <a:p>
                      <a:pPr algn="ctr"/>
                      <a:r>
                        <a:rPr kumimoji="1" lang="ja-JP" altLang="en-US" sz="1800" dirty="0"/>
                        <a:t>適応</a:t>
                      </a:r>
                      <a:endParaRPr kumimoji="1" lang="ja-JP" altLang="en-US" sz="1800" b="1" dirty="0">
                        <a:solidFill>
                          <a:schemeClr val="bg1"/>
                        </a:solidFill>
                      </a:endParaRPr>
                    </a:p>
                  </a:txBody>
                  <a:tcPr anchor="ctr"/>
                </a:tc>
                <a:extLst>
                  <a:ext uri="{0D108BD9-81ED-4DB2-BD59-A6C34878D82A}">
                    <a16:rowId xmlns:a16="http://schemas.microsoft.com/office/drawing/2014/main" val="3409167641"/>
                  </a:ext>
                </a:extLst>
              </a:tr>
              <a:tr h="1419785">
                <a:tc>
                  <a:txBody>
                    <a:bodyPr/>
                    <a:lstStyle/>
                    <a:p>
                      <a:r>
                        <a:rPr kumimoji="1" lang="ja-JP" altLang="en-US" sz="2000" dirty="0"/>
                        <a:t>水害</a:t>
                      </a:r>
                      <a:endParaRPr kumimoji="1" lang="ja-JP" altLang="en-US" sz="2000" dirty="0">
                        <a:solidFill>
                          <a:schemeClr val="tx1"/>
                        </a:solidFill>
                      </a:endParaRPr>
                    </a:p>
                  </a:txBody>
                  <a:tcPr/>
                </a:tc>
                <a:tc>
                  <a:txBody>
                    <a:bodyPr/>
                    <a:lstStyle/>
                    <a:p>
                      <a:pPr marL="285750" indent="-285750">
                        <a:spcBef>
                          <a:spcPts val="600"/>
                        </a:spcBef>
                        <a:buFont typeface="Arial" panose="020B0604020202020204" pitchFamily="34" charset="0"/>
                        <a:buChar char="•"/>
                      </a:pPr>
                      <a:r>
                        <a:rPr kumimoji="1" lang="ja-JP" altLang="en-US" sz="2000" dirty="0"/>
                        <a:t>災害リスクの認識と浸水深さや継続時間等の明示</a:t>
                      </a:r>
                      <a:endParaRPr kumimoji="1" lang="en-US" altLang="ja-JP" sz="2000" dirty="0"/>
                    </a:p>
                    <a:p>
                      <a:pPr marL="285750" indent="-285750">
                        <a:spcBef>
                          <a:spcPts val="600"/>
                        </a:spcBef>
                        <a:buFont typeface="Arial" panose="020B0604020202020204" pitchFamily="34" charset="0"/>
                        <a:buChar char="•"/>
                      </a:pPr>
                      <a:r>
                        <a:rPr kumimoji="1" lang="ja-JP" altLang="en-US" sz="2000" dirty="0"/>
                        <a:t>人口、インフラ、高齢化の状況等、地域の実情に応じた被害想定</a:t>
                      </a:r>
                      <a:endParaRPr kumimoji="1" lang="ja-JP" altLang="en-US" sz="2000" dirty="0">
                        <a:solidFill>
                          <a:schemeClr val="tx1"/>
                        </a:solidFill>
                      </a:endParaRPr>
                    </a:p>
                  </a:txBody>
                  <a:tcPr/>
                </a:tc>
                <a:extLst>
                  <a:ext uri="{0D108BD9-81ED-4DB2-BD59-A6C34878D82A}">
                    <a16:rowId xmlns:a16="http://schemas.microsoft.com/office/drawing/2014/main" val="1891491520"/>
                  </a:ext>
                </a:extLst>
              </a:tr>
              <a:tr h="1419785">
                <a:tc>
                  <a:txBody>
                    <a:bodyPr/>
                    <a:lstStyle/>
                    <a:p>
                      <a:r>
                        <a:rPr kumimoji="1" lang="ja-JP" altLang="en-US" sz="2000" dirty="0"/>
                        <a:t>沿岸</a:t>
                      </a:r>
                    </a:p>
                  </a:txBody>
                  <a:tcPr/>
                </a:tc>
                <a:tc>
                  <a:txBody>
                    <a:bodyPr/>
                    <a:lstStyle/>
                    <a:p>
                      <a:pPr marL="285750" indent="-285750">
                        <a:spcBef>
                          <a:spcPts val="600"/>
                        </a:spcBef>
                        <a:buFont typeface="Arial" panose="020B0604020202020204" pitchFamily="34" charset="0"/>
                        <a:buChar char="•"/>
                      </a:pPr>
                      <a:r>
                        <a:rPr lang="ja-JP" altLang="en-US" sz="2000" dirty="0"/>
                        <a:t>航路・泊地の埋没の可能性が懸念される場合、防砂提等を設置</a:t>
                      </a:r>
                      <a:endParaRPr lang="en-US" altLang="ja-JP" sz="2000" dirty="0"/>
                    </a:p>
                    <a:p>
                      <a:pPr marL="285750" indent="-285750">
                        <a:spcBef>
                          <a:spcPts val="600"/>
                        </a:spcBef>
                        <a:buFont typeface="Arial" panose="020B0604020202020204" pitchFamily="34" charset="0"/>
                        <a:buChar char="•"/>
                      </a:pPr>
                      <a:r>
                        <a:rPr kumimoji="1" lang="ja-JP" altLang="en-US" sz="2000" dirty="0"/>
                        <a:t>港湾機能低下を防ぐためのフェーズ別高潮対応計画</a:t>
                      </a:r>
                      <a:endParaRPr kumimoji="1" lang="en-US" altLang="ja-JP" sz="2000" dirty="0"/>
                    </a:p>
                    <a:p>
                      <a:pPr marL="285750" indent="-285750">
                        <a:spcBef>
                          <a:spcPts val="600"/>
                        </a:spcBef>
                        <a:buFont typeface="Arial" panose="020B0604020202020204" pitchFamily="34" charset="0"/>
                        <a:buChar char="•"/>
                      </a:pPr>
                      <a:r>
                        <a:rPr kumimoji="1" lang="ja-JP" altLang="en-US" sz="2000" dirty="0"/>
                        <a:t>高潮や海岸浸食の被害軽減を考慮した海岸防災林の整備</a:t>
                      </a:r>
                    </a:p>
                  </a:txBody>
                  <a:tcPr/>
                </a:tc>
                <a:extLst>
                  <a:ext uri="{0D108BD9-81ED-4DB2-BD59-A6C34878D82A}">
                    <a16:rowId xmlns:a16="http://schemas.microsoft.com/office/drawing/2014/main" val="337485736"/>
                  </a:ext>
                </a:extLst>
              </a:tr>
              <a:tr h="1419785">
                <a:tc>
                  <a:txBody>
                    <a:bodyPr/>
                    <a:lstStyle/>
                    <a:p>
                      <a:r>
                        <a:rPr kumimoji="1" lang="ja-JP" altLang="en-US" sz="2000" dirty="0"/>
                        <a:t>土砂災害</a:t>
                      </a:r>
                    </a:p>
                  </a:txBody>
                  <a:tcPr/>
                </a:tc>
                <a:tc>
                  <a:txBody>
                    <a:bodyPr/>
                    <a:lstStyle/>
                    <a:p>
                      <a:pPr marL="285750" indent="-285750">
                        <a:spcBef>
                          <a:spcPts val="600"/>
                        </a:spcBef>
                        <a:buFont typeface="Arial" panose="020B0604020202020204" pitchFamily="34" charset="0"/>
                        <a:buChar char="•"/>
                      </a:pPr>
                      <a:r>
                        <a:rPr kumimoji="1" lang="ja-JP" altLang="en-US" sz="2000" dirty="0"/>
                        <a:t>減災機能を十分に発揮できる</a:t>
                      </a:r>
                      <a:r>
                        <a:rPr lang="ja-JP" altLang="en-US" sz="2000" dirty="0"/>
                        <a:t>施設の配置や構造の検討</a:t>
                      </a:r>
                      <a:endParaRPr kumimoji="1" lang="en-US" altLang="ja-JP" sz="2000" dirty="0"/>
                    </a:p>
                    <a:p>
                      <a:pPr marL="285750" indent="-285750">
                        <a:spcBef>
                          <a:spcPts val="600"/>
                        </a:spcBef>
                        <a:buFont typeface="Arial" panose="020B0604020202020204" pitchFamily="34" charset="0"/>
                        <a:buChar char="•"/>
                      </a:pPr>
                      <a:r>
                        <a:rPr lang="ja-JP" altLang="en-US" sz="2000" dirty="0"/>
                        <a:t>深層崩壊等の発生等をいち早く把握できる体制の整備</a:t>
                      </a:r>
                      <a:endParaRPr kumimoji="1" lang="en-US" altLang="ja-JP" sz="2000" dirty="0"/>
                    </a:p>
                    <a:p>
                      <a:pPr marL="285750" indent="-285750">
                        <a:spcBef>
                          <a:spcPts val="600"/>
                        </a:spcBef>
                        <a:buFont typeface="Arial" panose="020B0604020202020204" pitchFamily="34" charset="0"/>
                        <a:buChar char="•"/>
                      </a:pPr>
                      <a:r>
                        <a:rPr kumimoji="1" lang="ja-JP" altLang="en-US" sz="2000" dirty="0"/>
                        <a:t>建築物の構造規制や宅地開発等の抑制、安全な地域への移転</a:t>
                      </a:r>
                    </a:p>
                  </a:txBody>
                  <a:tcPr/>
                </a:tc>
                <a:extLst>
                  <a:ext uri="{0D108BD9-81ED-4DB2-BD59-A6C34878D82A}">
                    <a16:rowId xmlns:a16="http://schemas.microsoft.com/office/drawing/2014/main" val="401030447"/>
                  </a:ext>
                </a:extLst>
              </a:tr>
            </a:tbl>
          </a:graphicData>
        </a:graphic>
      </p:graphicFrame>
      <p:sp>
        <p:nvSpPr>
          <p:cNvPr id="10" name="テキスト プレースホルダー 6">
            <a:extLst>
              <a:ext uri="{FF2B5EF4-FFF2-40B4-BE49-F238E27FC236}">
                <a16:creationId xmlns:a16="http://schemas.microsoft.com/office/drawing/2014/main" id="{479DA9F5-EBE6-4B48-B0D7-B0125578ED99}"/>
              </a:ext>
            </a:extLst>
          </p:cNvPr>
          <p:cNvSpPr txBox="1">
            <a:spLocks/>
          </p:cNvSpPr>
          <p:nvPr/>
        </p:nvSpPr>
        <p:spPr>
          <a:xfrm>
            <a:off x="4511675" y="306870"/>
            <a:ext cx="4632325" cy="358775"/>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kern="0" dirty="0" smtClean="0">
                <a:solidFill>
                  <a:schemeClr val="tx1">
                    <a:lumMod val="50000"/>
                    <a:lumOff val="50000"/>
                  </a:schemeClr>
                </a:solidFill>
                <a:latin typeface="+mn-ea"/>
                <a:cs typeface="Arial"/>
              </a:rPr>
              <a:t>気候</a:t>
            </a:r>
            <a:r>
              <a:rPr lang="ja-JP" altLang="en-US" kern="0" dirty="0">
                <a:solidFill>
                  <a:schemeClr val="tx1">
                    <a:lumMod val="50000"/>
                    <a:lumOff val="50000"/>
                  </a:schemeClr>
                </a:solidFill>
                <a:latin typeface="+mn-ea"/>
                <a:cs typeface="Arial"/>
              </a:rPr>
              <a:t>変動への適応</a:t>
            </a:r>
            <a:endParaRPr lang="ja-JP" altLang="en-US" dirty="0">
              <a:solidFill>
                <a:schemeClr val="tx1">
                  <a:lumMod val="50000"/>
                  <a:lumOff val="50000"/>
                </a:schemeClr>
              </a:solidFill>
              <a:latin typeface="+mn-ea"/>
            </a:endParaRPr>
          </a:p>
        </p:txBody>
      </p:sp>
      <p:pic>
        <p:nvPicPr>
          <p:cNvPr id="13" name="図 12">
            <a:extLst>
              <a:ext uri="{FF2B5EF4-FFF2-40B4-BE49-F238E27FC236}">
                <a16:creationId xmlns:a16="http://schemas.microsoft.com/office/drawing/2014/main" id="{7A07CC8F-1813-496B-BC74-A820FCB861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1533" y="503291"/>
            <a:ext cx="1311567" cy="868913"/>
          </a:xfrm>
          <a:prstGeom prst="rect">
            <a:avLst/>
          </a:prstGeom>
        </p:spPr>
      </p:pic>
      <p:pic>
        <p:nvPicPr>
          <p:cNvPr id="15" name="図 14">
            <a:extLst>
              <a:ext uri="{FF2B5EF4-FFF2-40B4-BE49-F238E27FC236}">
                <a16:creationId xmlns:a16="http://schemas.microsoft.com/office/drawing/2014/main" id="{E33A03F7-9D8E-4D3E-82A0-422C7713F9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668" y="5438749"/>
            <a:ext cx="964162" cy="867745"/>
          </a:xfrm>
          <a:prstGeom prst="rect">
            <a:avLst/>
          </a:prstGeom>
        </p:spPr>
      </p:pic>
      <p:sp>
        <p:nvSpPr>
          <p:cNvPr id="12" name="テキスト プレースホルダー 14"/>
          <p:cNvSpPr>
            <a:spLocks noGrp="1"/>
          </p:cNvSpPr>
          <p:nvPr>
            <p:ph type="body" sz="quarter" idx="13"/>
          </p:nvPr>
        </p:nvSpPr>
        <p:spPr>
          <a:xfrm>
            <a:off x="141516" y="1124480"/>
            <a:ext cx="8445500" cy="2095500"/>
          </a:xfrm>
        </p:spPr>
        <p:txBody>
          <a:bodyPr>
            <a:normAutofit/>
          </a:bodyPr>
          <a:lstStyle/>
          <a:p>
            <a:r>
              <a:rPr lang="ja-JP" altLang="en-US" sz="1800" b="1" dirty="0">
                <a:latin typeface="+mn-ea"/>
              </a:rPr>
              <a:t>■</a:t>
            </a:r>
            <a:r>
              <a:rPr lang="ja-JP" altLang="en-US" sz="1800" b="1" dirty="0"/>
              <a:t>必要と考えられる主な適応策</a:t>
            </a:r>
            <a:endParaRPr lang="ja-JP" altLang="en-US" sz="1800" b="1" dirty="0">
              <a:latin typeface="+mn-ea"/>
            </a:endParaRPr>
          </a:p>
        </p:txBody>
      </p:sp>
      <p:sp>
        <p:nvSpPr>
          <p:cNvPr id="11"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43</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9086476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⑤健康</a:t>
            </a:r>
            <a:endParaRPr kumimoji="1" lang="ja-JP" altLang="en-US" dirty="0"/>
          </a:p>
        </p:txBody>
      </p:sp>
      <p:sp>
        <p:nvSpPr>
          <p:cNvPr id="4" name="テキスト プレースホルダー 3"/>
          <p:cNvSpPr>
            <a:spLocks noGrp="1"/>
          </p:cNvSpPr>
          <p:nvPr>
            <p:ph type="body" sz="quarter" idx="13"/>
          </p:nvPr>
        </p:nvSpPr>
        <p:spPr>
          <a:xfrm>
            <a:off x="287338" y="997480"/>
            <a:ext cx="8488362" cy="2095500"/>
          </a:xfrm>
        </p:spPr>
        <p:txBody>
          <a:bodyPr/>
          <a:lstStyle/>
          <a:p>
            <a:endParaRPr lang="en-US" altLang="ja-JP" b="1" dirty="0"/>
          </a:p>
          <a:p>
            <a:endParaRPr lang="en-US" altLang="ja-JP" b="1" dirty="0"/>
          </a:p>
        </p:txBody>
      </p:sp>
      <p:sp>
        <p:nvSpPr>
          <p:cNvPr id="5" name="テキスト プレースホルダー 4"/>
          <p:cNvSpPr>
            <a:spLocks noGrp="1"/>
          </p:cNvSpPr>
          <p:nvPr>
            <p:ph type="body" sz="quarter" idx="14"/>
          </p:nvPr>
        </p:nvSpPr>
        <p:spPr/>
        <p:txBody>
          <a:bodyPr>
            <a:normAutofit/>
          </a:bodyPr>
          <a:lstStyle/>
          <a:p>
            <a:r>
              <a:rPr lang="ja-JP" altLang="en-US" dirty="0"/>
              <a:t>出典：環境省　気候変動適応計画（</a:t>
            </a:r>
            <a:r>
              <a:rPr lang="en-US" altLang="ja-JP" dirty="0"/>
              <a:t>http://www.env.go.jp/earth/tekiou.html</a:t>
            </a:r>
            <a:r>
              <a:rPr lang="ja-JP" altLang="en-US" dirty="0"/>
              <a:t>）</a:t>
            </a:r>
          </a:p>
        </p:txBody>
      </p:sp>
      <p:graphicFrame>
        <p:nvGraphicFramePr>
          <p:cNvPr id="9" name="表 8">
            <a:extLst>
              <a:ext uri="{FF2B5EF4-FFF2-40B4-BE49-F238E27FC236}">
                <a16:creationId xmlns:a16="http://schemas.microsoft.com/office/drawing/2014/main" id="{0F2B6E32-3E91-45D9-A9C4-28719C8C2088}"/>
              </a:ext>
            </a:extLst>
          </p:cNvPr>
          <p:cNvGraphicFramePr>
            <a:graphicFrameLocks noGrp="1"/>
          </p:cNvGraphicFramePr>
          <p:nvPr>
            <p:extLst/>
          </p:nvPr>
        </p:nvGraphicFramePr>
        <p:xfrm>
          <a:off x="287337" y="1487808"/>
          <a:ext cx="8569326" cy="3768296"/>
        </p:xfrm>
        <a:graphic>
          <a:graphicData uri="http://schemas.openxmlformats.org/drawingml/2006/table">
            <a:tbl>
              <a:tblPr firstRow="1" bandRow="1">
                <a:tableStyleId>{5C22544A-7EE6-4342-B048-85BDC9FD1C3A}</a:tableStyleId>
              </a:tblPr>
              <a:tblGrid>
                <a:gridCol w="1481828">
                  <a:extLst>
                    <a:ext uri="{9D8B030D-6E8A-4147-A177-3AD203B41FA5}">
                      <a16:colId xmlns:a16="http://schemas.microsoft.com/office/drawing/2014/main" val="3654500907"/>
                    </a:ext>
                  </a:extLst>
                </a:gridCol>
                <a:gridCol w="7087498">
                  <a:extLst>
                    <a:ext uri="{9D8B030D-6E8A-4147-A177-3AD203B41FA5}">
                      <a16:colId xmlns:a16="http://schemas.microsoft.com/office/drawing/2014/main" val="1549308514"/>
                    </a:ext>
                  </a:extLst>
                </a:gridCol>
              </a:tblGrid>
              <a:tr h="422142">
                <a:tc>
                  <a:txBody>
                    <a:bodyPr/>
                    <a:lstStyle/>
                    <a:p>
                      <a:pPr algn="ctr"/>
                      <a:r>
                        <a:rPr kumimoji="1" lang="ja-JP" altLang="en-US" sz="1800" dirty="0"/>
                        <a:t>分類</a:t>
                      </a:r>
                      <a:endParaRPr kumimoji="1" lang="ja-JP" altLang="en-US" sz="1800" b="1" dirty="0">
                        <a:solidFill>
                          <a:schemeClr val="bg1"/>
                        </a:solidFill>
                      </a:endParaRPr>
                    </a:p>
                  </a:txBody>
                  <a:tcPr anchor="ctr"/>
                </a:tc>
                <a:tc>
                  <a:txBody>
                    <a:bodyPr/>
                    <a:lstStyle/>
                    <a:p>
                      <a:pPr algn="ctr"/>
                      <a:r>
                        <a:rPr kumimoji="1" lang="ja-JP" altLang="en-US" sz="1800" dirty="0"/>
                        <a:t>適応</a:t>
                      </a:r>
                      <a:endParaRPr kumimoji="1" lang="ja-JP" altLang="en-US" sz="1800" b="1" dirty="0">
                        <a:solidFill>
                          <a:schemeClr val="bg1"/>
                        </a:solidFill>
                      </a:endParaRPr>
                    </a:p>
                  </a:txBody>
                  <a:tcPr anchor="ctr"/>
                </a:tc>
                <a:extLst>
                  <a:ext uri="{0D108BD9-81ED-4DB2-BD59-A6C34878D82A}">
                    <a16:rowId xmlns:a16="http://schemas.microsoft.com/office/drawing/2014/main" val="3409167641"/>
                  </a:ext>
                </a:extLst>
              </a:tr>
              <a:tr h="1673077">
                <a:tc>
                  <a:txBody>
                    <a:bodyPr/>
                    <a:lstStyle/>
                    <a:p>
                      <a:pPr>
                        <a:lnSpc>
                          <a:spcPts val="2700"/>
                        </a:lnSpc>
                        <a:spcBef>
                          <a:spcPts val="600"/>
                        </a:spcBef>
                      </a:pPr>
                      <a:r>
                        <a:rPr kumimoji="1" lang="ja-JP" altLang="en-US" sz="2000" dirty="0"/>
                        <a:t>暑熱</a:t>
                      </a:r>
                      <a:endParaRPr kumimoji="1" lang="ja-JP" altLang="en-US" sz="2000" dirty="0">
                        <a:solidFill>
                          <a:schemeClr val="tx1"/>
                        </a:solidFill>
                      </a:endParaRPr>
                    </a:p>
                  </a:txBody>
                  <a:tcPr/>
                </a:tc>
                <a:tc>
                  <a:txBody>
                    <a:bodyPr/>
                    <a:lstStyle/>
                    <a:p>
                      <a:pPr marL="285750" indent="-285750">
                        <a:lnSpc>
                          <a:spcPts val="2700"/>
                        </a:lnSpc>
                        <a:spcBef>
                          <a:spcPts val="600"/>
                        </a:spcBef>
                        <a:buFont typeface="Arial" panose="020B0604020202020204" pitchFamily="34" charset="0"/>
                        <a:buChar char="•"/>
                      </a:pPr>
                      <a:r>
                        <a:rPr kumimoji="1" lang="ja-JP" altLang="en-US" sz="2000" dirty="0"/>
                        <a:t>熱中症の注意喚起、予防・対処法の普及啓発</a:t>
                      </a:r>
                      <a:endParaRPr kumimoji="1" lang="en-US" altLang="ja-JP" sz="2000" dirty="0"/>
                    </a:p>
                    <a:p>
                      <a:pPr marL="285750" indent="-285750">
                        <a:lnSpc>
                          <a:spcPts val="2700"/>
                        </a:lnSpc>
                        <a:spcBef>
                          <a:spcPts val="600"/>
                        </a:spcBef>
                        <a:buFont typeface="Arial" panose="020B0604020202020204" pitchFamily="34" charset="0"/>
                        <a:buChar char="•"/>
                      </a:pPr>
                      <a:r>
                        <a:rPr kumimoji="1" lang="ja-JP" altLang="en-US" sz="2000" dirty="0"/>
                        <a:t>炎天下等の厳しい労働現場へのロボット技術や</a:t>
                      </a:r>
                      <a:r>
                        <a:rPr kumimoji="1" lang="en-US" altLang="ja-JP" sz="2000" dirty="0"/>
                        <a:t>ICT</a:t>
                      </a:r>
                      <a:r>
                        <a:rPr kumimoji="1" lang="ja-JP" altLang="en-US" sz="2000" dirty="0"/>
                        <a:t>の導入</a:t>
                      </a:r>
                      <a:endParaRPr kumimoji="1" lang="ja-JP" altLang="en-US" sz="2000" dirty="0">
                        <a:solidFill>
                          <a:schemeClr val="tx1"/>
                        </a:solidFill>
                      </a:endParaRPr>
                    </a:p>
                  </a:txBody>
                  <a:tcPr/>
                </a:tc>
                <a:extLst>
                  <a:ext uri="{0D108BD9-81ED-4DB2-BD59-A6C34878D82A}">
                    <a16:rowId xmlns:a16="http://schemas.microsoft.com/office/drawing/2014/main" val="1891491520"/>
                  </a:ext>
                </a:extLst>
              </a:tr>
              <a:tr h="1673077">
                <a:tc>
                  <a:txBody>
                    <a:bodyPr/>
                    <a:lstStyle/>
                    <a:p>
                      <a:pPr>
                        <a:lnSpc>
                          <a:spcPts val="2700"/>
                        </a:lnSpc>
                        <a:spcBef>
                          <a:spcPts val="600"/>
                        </a:spcBef>
                      </a:pPr>
                      <a:r>
                        <a:rPr kumimoji="1" lang="ja-JP" altLang="en-US" sz="2000" dirty="0"/>
                        <a:t>感染症</a:t>
                      </a:r>
                    </a:p>
                  </a:txBody>
                  <a:tcPr/>
                </a:tc>
                <a:tc>
                  <a:txBody>
                    <a:bodyPr/>
                    <a:lstStyle/>
                    <a:p>
                      <a:pPr marL="285750" indent="-285750">
                        <a:lnSpc>
                          <a:spcPts val="2700"/>
                        </a:lnSpc>
                        <a:spcBef>
                          <a:spcPts val="600"/>
                        </a:spcBef>
                        <a:buFont typeface="Arial" panose="020B0604020202020204" pitchFamily="34" charset="0"/>
                        <a:buChar char="•"/>
                      </a:pPr>
                      <a:r>
                        <a:rPr kumimoji="1" lang="ja-JP" altLang="en-US" sz="2000" dirty="0"/>
                        <a:t>科学的知見の集積</a:t>
                      </a:r>
                      <a:endParaRPr kumimoji="1" lang="en-US" altLang="ja-JP" sz="2000" dirty="0"/>
                    </a:p>
                    <a:p>
                      <a:pPr marL="285750" indent="-285750">
                        <a:lnSpc>
                          <a:spcPts val="2700"/>
                        </a:lnSpc>
                        <a:spcBef>
                          <a:spcPts val="600"/>
                        </a:spcBef>
                        <a:buFont typeface="Arial" panose="020B0604020202020204" pitchFamily="34" charset="0"/>
                        <a:buChar char="•"/>
                      </a:pPr>
                      <a:r>
                        <a:rPr kumimoji="1" lang="ja-JP" altLang="en-US" sz="2000" dirty="0"/>
                        <a:t>感染症媒介蚊の発生源の対策、成虫の駆除、注意喚起</a:t>
                      </a:r>
                    </a:p>
                  </a:txBody>
                  <a:tcPr/>
                </a:tc>
                <a:extLst>
                  <a:ext uri="{0D108BD9-81ED-4DB2-BD59-A6C34878D82A}">
                    <a16:rowId xmlns:a16="http://schemas.microsoft.com/office/drawing/2014/main" val="337485736"/>
                  </a:ext>
                </a:extLst>
              </a:tr>
            </a:tbl>
          </a:graphicData>
        </a:graphic>
      </p:graphicFrame>
      <p:sp>
        <p:nvSpPr>
          <p:cNvPr id="10" name="テキスト プレースホルダー 6">
            <a:extLst>
              <a:ext uri="{FF2B5EF4-FFF2-40B4-BE49-F238E27FC236}">
                <a16:creationId xmlns:a16="http://schemas.microsoft.com/office/drawing/2014/main" id="{2C24F00F-018B-4C77-ADBD-A4239CDA1FF3}"/>
              </a:ext>
            </a:extLst>
          </p:cNvPr>
          <p:cNvSpPr txBox="1">
            <a:spLocks/>
          </p:cNvSpPr>
          <p:nvPr/>
        </p:nvSpPr>
        <p:spPr>
          <a:xfrm>
            <a:off x="4511675" y="306870"/>
            <a:ext cx="4632325" cy="358775"/>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kern="0" dirty="0" smtClean="0">
                <a:solidFill>
                  <a:schemeClr val="tx1">
                    <a:lumMod val="50000"/>
                    <a:lumOff val="50000"/>
                  </a:schemeClr>
                </a:solidFill>
                <a:latin typeface="+mn-ea"/>
                <a:cs typeface="Arial"/>
              </a:rPr>
              <a:t>気候</a:t>
            </a:r>
            <a:r>
              <a:rPr lang="ja-JP" altLang="en-US" kern="0" dirty="0">
                <a:solidFill>
                  <a:schemeClr val="tx1">
                    <a:lumMod val="50000"/>
                    <a:lumOff val="50000"/>
                  </a:schemeClr>
                </a:solidFill>
                <a:latin typeface="+mn-ea"/>
                <a:cs typeface="Arial"/>
              </a:rPr>
              <a:t>変動への適応</a:t>
            </a:r>
            <a:endParaRPr lang="ja-JP" altLang="en-US" dirty="0">
              <a:solidFill>
                <a:schemeClr val="tx1">
                  <a:lumMod val="50000"/>
                  <a:lumOff val="50000"/>
                </a:schemeClr>
              </a:solidFill>
              <a:latin typeface="+mn-ea"/>
            </a:endParaRPr>
          </a:p>
        </p:txBody>
      </p:sp>
      <p:pic>
        <p:nvPicPr>
          <p:cNvPr id="15" name="図 14">
            <a:extLst>
              <a:ext uri="{FF2B5EF4-FFF2-40B4-BE49-F238E27FC236}">
                <a16:creationId xmlns:a16="http://schemas.microsoft.com/office/drawing/2014/main" id="{39A02FD2-E78B-4043-924C-BE31B08FE7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465" y="4476436"/>
            <a:ext cx="1742606" cy="1258161"/>
          </a:xfrm>
          <a:prstGeom prst="rect">
            <a:avLst/>
          </a:prstGeom>
        </p:spPr>
      </p:pic>
      <p:pic>
        <p:nvPicPr>
          <p:cNvPr id="17" name="図 16">
            <a:extLst>
              <a:ext uri="{FF2B5EF4-FFF2-40B4-BE49-F238E27FC236}">
                <a16:creationId xmlns:a16="http://schemas.microsoft.com/office/drawing/2014/main" id="{1B450E50-A6B2-4ADF-800A-2906B443FD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3056" y="2885566"/>
            <a:ext cx="1164887" cy="1202165"/>
          </a:xfrm>
          <a:prstGeom prst="rect">
            <a:avLst/>
          </a:prstGeom>
        </p:spPr>
      </p:pic>
      <p:sp>
        <p:nvSpPr>
          <p:cNvPr id="11" name="テキスト プレースホルダー 14"/>
          <p:cNvSpPr>
            <a:spLocks noGrp="1"/>
          </p:cNvSpPr>
          <p:nvPr>
            <p:ph type="body" sz="quarter" idx="13"/>
          </p:nvPr>
        </p:nvSpPr>
        <p:spPr>
          <a:xfrm>
            <a:off x="141516" y="1124480"/>
            <a:ext cx="8445500" cy="2095500"/>
          </a:xfrm>
        </p:spPr>
        <p:txBody>
          <a:bodyPr>
            <a:normAutofit/>
          </a:bodyPr>
          <a:lstStyle/>
          <a:p>
            <a:r>
              <a:rPr lang="ja-JP" altLang="en-US" sz="1800" b="1" dirty="0">
                <a:latin typeface="+mn-ea"/>
              </a:rPr>
              <a:t>■</a:t>
            </a:r>
            <a:r>
              <a:rPr lang="ja-JP" altLang="en-US" sz="1800" b="1" dirty="0"/>
              <a:t>必要と考えられる主な適応策</a:t>
            </a:r>
            <a:endParaRPr lang="ja-JP" altLang="en-US" sz="1800" b="1" dirty="0">
              <a:latin typeface="+mn-ea"/>
            </a:endParaRPr>
          </a:p>
        </p:txBody>
      </p:sp>
      <p:sp>
        <p:nvSpPr>
          <p:cNvPr id="12"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44</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6537833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⑥産業・経済活動</a:t>
            </a:r>
          </a:p>
        </p:txBody>
      </p:sp>
      <p:sp>
        <p:nvSpPr>
          <p:cNvPr id="4" name="テキスト プレースホルダー 3"/>
          <p:cNvSpPr>
            <a:spLocks noGrp="1"/>
          </p:cNvSpPr>
          <p:nvPr>
            <p:ph type="body" sz="quarter" idx="13"/>
          </p:nvPr>
        </p:nvSpPr>
        <p:spPr>
          <a:xfrm>
            <a:off x="287338" y="997480"/>
            <a:ext cx="8488362" cy="2095500"/>
          </a:xfrm>
        </p:spPr>
        <p:txBody>
          <a:bodyPr/>
          <a:lstStyle/>
          <a:p>
            <a:endParaRPr lang="en-US" altLang="ja-JP" b="1" dirty="0"/>
          </a:p>
          <a:p>
            <a:endParaRPr lang="en-US" altLang="ja-JP" b="1" dirty="0"/>
          </a:p>
        </p:txBody>
      </p:sp>
      <p:sp>
        <p:nvSpPr>
          <p:cNvPr id="5" name="テキスト プレースホルダー 4"/>
          <p:cNvSpPr>
            <a:spLocks noGrp="1"/>
          </p:cNvSpPr>
          <p:nvPr>
            <p:ph type="body" sz="quarter" idx="14"/>
          </p:nvPr>
        </p:nvSpPr>
        <p:spPr/>
        <p:txBody>
          <a:bodyPr>
            <a:normAutofit/>
          </a:bodyPr>
          <a:lstStyle/>
          <a:p>
            <a:r>
              <a:rPr lang="ja-JP" altLang="en-US" dirty="0"/>
              <a:t>出典：環境省　気候変動適応計画（</a:t>
            </a:r>
            <a:r>
              <a:rPr lang="en-US" altLang="ja-JP" dirty="0"/>
              <a:t>http://www.env.go.jp/earth/tekiou.html</a:t>
            </a:r>
            <a:r>
              <a:rPr lang="ja-JP" altLang="en-US" dirty="0"/>
              <a:t>）</a:t>
            </a:r>
          </a:p>
        </p:txBody>
      </p:sp>
      <p:graphicFrame>
        <p:nvGraphicFramePr>
          <p:cNvPr id="9" name="表 8">
            <a:extLst>
              <a:ext uri="{FF2B5EF4-FFF2-40B4-BE49-F238E27FC236}">
                <a16:creationId xmlns:a16="http://schemas.microsoft.com/office/drawing/2014/main" id="{0F2B6E32-3E91-45D9-A9C4-28719C8C2088}"/>
              </a:ext>
            </a:extLst>
          </p:cNvPr>
          <p:cNvGraphicFramePr>
            <a:graphicFrameLocks noGrp="1"/>
          </p:cNvGraphicFramePr>
          <p:nvPr>
            <p:extLst/>
          </p:nvPr>
        </p:nvGraphicFramePr>
        <p:xfrm>
          <a:off x="287337" y="1484312"/>
          <a:ext cx="8569326" cy="4906440"/>
        </p:xfrm>
        <a:graphic>
          <a:graphicData uri="http://schemas.openxmlformats.org/drawingml/2006/table">
            <a:tbl>
              <a:tblPr firstRow="1" bandRow="1">
                <a:tableStyleId>{5C22544A-7EE6-4342-B048-85BDC9FD1C3A}</a:tableStyleId>
              </a:tblPr>
              <a:tblGrid>
                <a:gridCol w="1919150">
                  <a:extLst>
                    <a:ext uri="{9D8B030D-6E8A-4147-A177-3AD203B41FA5}">
                      <a16:colId xmlns:a16="http://schemas.microsoft.com/office/drawing/2014/main" val="3654500907"/>
                    </a:ext>
                  </a:extLst>
                </a:gridCol>
                <a:gridCol w="6650176">
                  <a:extLst>
                    <a:ext uri="{9D8B030D-6E8A-4147-A177-3AD203B41FA5}">
                      <a16:colId xmlns:a16="http://schemas.microsoft.com/office/drawing/2014/main" val="1549308514"/>
                    </a:ext>
                  </a:extLst>
                </a:gridCol>
              </a:tblGrid>
              <a:tr h="401247">
                <a:tc>
                  <a:txBody>
                    <a:bodyPr/>
                    <a:lstStyle/>
                    <a:p>
                      <a:pPr algn="ctr"/>
                      <a:r>
                        <a:rPr kumimoji="1" lang="ja-JP" altLang="en-US" sz="1800" dirty="0"/>
                        <a:t>分類</a:t>
                      </a:r>
                      <a:endParaRPr kumimoji="1" lang="ja-JP" altLang="en-US" sz="1800" b="1" dirty="0">
                        <a:solidFill>
                          <a:schemeClr val="bg1"/>
                        </a:solidFill>
                      </a:endParaRPr>
                    </a:p>
                  </a:txBody>
                  <a:tcPr anchor="ctr"/>
                </a:tc>
                <a:tc>
                  <a:txBody>
                    <a:bodyPr/>
                    <a:lstStyle/>
                    <a:p>
                      <a:pPr algn="ctr"/>
                      <a:r>
                        <a:rPr kumimoji="1" lang="ja-JP" altLang="en-US" sz="1800" dirty="0"/>
                        <a:t>適応</a:t>
                      </a:r>
                      <a:endParaRPr kumimoji="1" lang="ja-JP" altLang="en-US" sz="1800" b="1" dirty="0">
                        <a:solidFill>
                          <a:schemeClr val="bg1"/>
                        </a:solidFill>
                      </a:endParaRPr>
                    </a:p>
                  </a:txBody>
                  <a:tcPr anchor="ctr"/>
                </a:tc>
                <a:extLst>
                  <a:ext uri="{0D108BD9-81ED-4DB2-BD59-A6C34878D82A}">
                    <a16:rowId xmlns:a16="http://schemas.microsoft.com/office/drawing/2014/main" val="3409167641"/>
                  </a:ext>
                </a:extLst>
              </a:tr>
              <a:tr h="1501731">
                <a:tc>
                  <a:txBody>
                    <a:bodyPr/>
                    <a:lstStyle/>
                    <a:p>
                      <a:pPr>
                        <a:lnSpc>
                          <a:spcPts val="2700"/>
                        </a:lnSpc>
                        <a:spcBef>
                          <a:spcPts val="600"/>
                        </a:spcBef>
                      </a:pPr>
                      <a:r>
                        <a:rPr kumimoji="1" lang="ja-JP" altLang="en-US" sz="2000" dirty="0"/>
                        <a:t>産業・経済活動</a:t>
                      </a:r>
                      <a:endParaRPr kumimoji="1" lang="ja-JP" altLang="en-US" sz="2000" dirty="0">
                        <a:solidFill>
                          <a:schemeClr val="tx1"/>
                        </a:solidFill>
                      </a:endParaRPr>
                    </a:p>
                  </a:txBody>
                  <a:tcPr/>
                </a:tc>
                <a:tc>
                  <a:txBody>
                    <a:bodyPr/>
                    <a:lstStyle/>
                    <a:p>
                      <a:pPr marL="285750" indent="-285750">
                        <a:lnSpc>
                          <a:spcPts val="2700"/>
                        </a:lnSpc>
                        <a:spcBef>
                          <a:spcPts val="600"/>
                        </a:spcBef>
                        <a:buFont typeface="Arial" panose="020B0604020202020204" pitchFamily="34" charset="0"/>
                        <a:buChar char="•"/>
                      </a:pPr>
                      <a:r>
                        <a:rPr kumimoji="1" lang="ja-JP" altLang="en-US" sz="2000" dirty="0"/>
                        <a:t>知見に基づく適応への取り組みや適応技術開発の促進</a:t>
                      </a:r>
                      <a:endParaRPr kumimoji="1" lang="en-US" altLang="ja-JP" sz="2000" dirty="0"/>
                    </a:p>
                    <a:p>
                      <a:pPr marL="285750" indent="-285750">
                        <a:lnSpc>
                          <a:spcPts val="2700"/>
                        </a:lnSpc>
                        <a:spcBef>
                          <a:spcPts val="600"/>
                        </a:spcBef>
                        <a:buFont typeface="Arial" panose="020B0604020202020204" pitchFamily="34" charset="0"/>
                        <a:buChar char="•"/>
                      </a:pPr>
                      <a:r>
                        <a:rPr kumimoji="1" lang="ja-JP" altLang="en-US" sz="2000" dirty="0"/>
                        <a:t>荷主と物流事業者が連携した</a:t>
                      </a:r>
                      <a:r>
                        <a:rPr kumimoji="1" lang="en-US" altLang="ja-JP" sz="2000" dirty="0"/>
                        <a:t>BCP</a:t>
                      </a:r>
                      <a:r>
                        <a:rPr kumimoji="1" lang="ja-JP" altLang="en-US" sz="2000" dirty="0"/>
                        <a:t>の策定の推進</a:t>
                      </a:r>
                      <a:endParaRPr kumimoji="1" lang="ja-JP" altLang="en-US" sz="2000" dirty="0">
                        <a:solidFill>
                          <a:schemeClr val="tx1"/>
                        </a:solidFill>
                      </a:endParaRPr>
                    </a:p>
                  </a:txBody>
                  <a:tcPr/>
                </a:tc>
                <a:extLst>
                  <a:ext uri="{0D108BD9-81ED-4DB2-BD59-A6C34878D82A}">
                    <a16:rowId xmlns:a16="http://schemas.microsoft.com/office/drawing/2014/main" val="1891491520"/>
                  </a:ext>
                </a:extLst>
              </a:tr>
              <a:tr h="1501731">
                <a:tc>
                  <a:txBody>
                    <a:bodyPr/>
                    <a:lstStyle/>
                    <a:p>
                      <a:pPr>
                        <a:lnSpc>
                          <a:spcPts val="2700"/>
                        </a:lnSpc>
                        <a:spcBef>
                          <a:spcPts val="600"/>
                        </a:spcBef>
                      </a:pPr>
                      <a:r>
                        <a:rPr kumimoji="1" lang="ja-JP" altLang="en-US" sz="2000" dirty="0"/>
                        <a:t>金融・保険</a:t>
                      </a:r>
                    </a:p>
                  </a:txBody>
                  <a:tcPr/>
                </a:tc>
                <a:tc>
                  <a:txBody>
                    <a:bodyPr/>
                    <a:lstStyle/>
                    <a:p>
                      <a:pPr marL="285750" indent="-285750">
                        <a:lnSpc>
                          <a:spcPts val="2700"/>
                        </a:lnSpc>
                        <a:spcBef>
                          <a:spcPts val="600"/>
                        </a:spcBef>
                        <a:buFont typeface="Arial" panose="020B0604020202020204" pitchFamily="34" charset="0"/>
                        <a:buChar char="•"/>
                      </a:pPr>
                      <a:r>
                        <a:rPr kumimoji="1" lang="ja-JP" altLang="en-US" sz="2000" dirty="0"/>
                        <a:t>自然災害リスクについて、リスク管理やモニタリング手法の高度化</a:t>
                      </a:r>
                    </a:p>
                  </a:txBody>
                  <a:tcPr/>
                </a:tc>
                <a:extLst>
                  <a:ext uri="{0D108BD9-81ED-4DB2-BD59-A6C34878D82A}">
                    <a16:rowId xmlns:a16="http://schemas.microsoft.com/office/drawing/2014/main" val="337485736"/>
                  </a:ext>
                </a:extLst>
              </a:tr>
              <a:tr h="1501731">
                <a:tc>
                  <a:txBody>
                    <a:bodyPr/>
                    <a:lstStyle/>
                    <a:p>
                      <a:pPr>
                        <a:lnSpc>
                          <a:spcPts val="2700"/>
                        </a:lnSpc>
                        <a:spcBef>
                          <a:spcPts val="600"/>
                        </a:spcBef>
                      </a:pPr>
                      <a:r>
                        <a:rPr kumimoji="1" lang="ja-JP" altLang="en-US" sz="2000" dirty="0"/>
                        <a:t>観光業</a:t>
                      </a:r>
                    </a:p>
                  </a:txBody>
                  <a:tcPr/>
                </a:tc>
                <a:tc>
                  <a:txBody>
                    <a:bodyPr/>
                    <a:lstStyle/>
                    <a:p>
                      <a:pPr marL="285750" indent="-285750">
                        <a:lnSpc>
                          <a:spcPts val="2700"/>
                        </a:lnSpc>
                        <a:spcBef>
                          <a:spcPts val="600"/>
                        </a:spcBef>
                        <a:buFont typeface="Arial" panose="020B0604020202020204" pitchFamily="34" charset="0"/>
                        <a:buChar char="•"/>
                      </a:pPr>
                      <a:r>
                        <a:rPr lang="ja-JP" altLang="en-US" sz="2000" dirty="0"/>
                        <a:t>地域特性を踏まえ適応策の実施</a:t>
                      </a:r>
                      <a:endParaRPr kumimoji="1" lang="en-US" altLang="ja-JP" sz="2000" dirty="0"/>
                    </a:p>
                    <a:p>
                      <a:pPr marL="285750" indent="-285750">
                        <a:lnSpc>
                          <a:spcPts val="2700"/>
                        </a:lnSpc>
                        <a:spcBef>
                          <a:spcPts val="600"/>
                        </a:spcBef>
                        <a:buFont typeface="Arial" panose="020B0604020202020204" pitchFamily="34" charset="0"/>
                        <a:buChar char="•"/>
                      </a:pPr>
                      <a:r>
                        <a:rPr kumimoji="1" lang="ja-JP" altLang="en-US" sz="2000" dirty="0"/>
                        <a:t>科学的知見の集積</a:t>
                      </a:r>
                    </a:p>
                  </a:txBody>
                  <a:tcPr/>
                </a:tc>
                <a:extLst>
                  <a:ext uri="{0D108BD9-81ED-4DB2-BD59-A6C34878D82A}">
                    <a16:rowId xmlns:a16="http://schemas.microsoft.com/office/drawing/2014/main" val="401030447"/>
                  </a:ext>
                </a:extLst>
              </a:tr>
            </a:tbl>
          </a:graphicData>
        </a:graphic>
      </p:graphicFrame>
      <p:sp>
        <p:nvSpPr>
          <p:cNvPr id="10" name="テキスト プレースホルダー 6">
            <a:extLst>
              <a:ext uri="{FF2B5EF4-FFF2-40B4-BE49-F238E27FC236}">
                <a16:creationId xmlns:a16="http://schemas.microsoft.com/office/drawing/2014/main" id="{5D303C80-DD39-440F-92EA-8086EA1CD3E5}"/>
              </a:ext>
            </a:extLst>
          </p:cNvPr>
          <p:cNvSpPr txBox="1">
            <a:spLocks/>
          </p:cNvSpPr>
          <p:nvPr/>
        </p:nvSpPr>
        <p:spPr>
          <a:xfrm>
            <a:off x="4511675" y="306870"/>
            <a:ext cx="4632325" cy="358775"/>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kern="0" dirty="0" smtClean="0">
                <a:solidFill>
                  <a:schemeClr val="tx1">
                    <a:lumMod val="50000"/>
                    <a:lumOff val="50000"/>
                  </a:schemeClr>
                </a:solidFill>
                <a:latin typeface="+mn-ea"/>
                <a:cs typeface="Arial"/>
              </a:rPr>
              <a:t>気候</a:t>
            </a:r>
            <a:r>
              <a:rPr lang="ja-JP" altLang="en-US" kern="0" dirty="0">
                <a:solidFill>
                  <a:schemeClr val="tx1">
                    <a:lumMod val="50000"/>
                    <a:lumOff val="50000"/>
                  </a:schemeClr>
                </a:solidFill>
                <a:latin typeface="+mn-ea"/>
                <a:cs typeface="Arial"/>
              </a:rPr>
              <a:t>変動への適応</a:t>
            </a:r>
            <a:endParaRPr lang="ja-JP" altLang="en-US" dirty="0">
              <a:solidFill>
                <a:schemeClr val="tx1">
                  <a:lumMod val="50000"/>
                  <a:lumOff val="50000"/>
                </a:schemeClr>
              </a:solidFill>
              <a:latin typeface="+mn-ea"/>
            </a:endParaRPr>
          </a:p>
        </p:txBody>
      </p:sp>
      <p:pic>
        <p:nvPicPr>
          <p:cNvPr id="11" name="図 10">
            <a:extLst>
              <a:ext uri="{FF2B5EF4-FFF2-40B4-BE49-F238E27FC236}">
                <a16:creationId xmlns:a16="http://schemas.microsoft.com/office/drawing/2014/main" id="{73F461B9-D055-41F9-9A0F-42F74E80F2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0611" y="4481465"/>
            <a:ext cx="1486405" cy="1658934"/>
          </a:xfrm>
          <a:prstGeom prst="rect">
            <a:avLst/>
          </a:prstGeom>
        </p:spPr>
      </p:pic>
      <p:sp>
        <p:nvSpPr>
          <p:cNvPr id="12" name="テキスト プレースホルダー 14"/>
          <p:cNvSpPr>
            <a:spLocks noGrp="1"/>
          </p:cNvSpPr>
          <p:nvPr>
            <p:ph type="body" sz="quarter" idx="13"/>
          </p:nvPr>
        </p:nvSpPr>
        <p:spPr>
          <a:xfrm>
            <a:off x="141516" y="1124480"/>
            <a:ext cx="8445500" cy="2095500"/>
          </a:xfrm>
        </p:spPr>
        <p:txBody>
          <a:bodyPr>
            <a:normAutofit/>
          </a:bodyPr>
          <a:lstStyle/>
          <a:p>
            <a:r>
              <a:rPr lang="ja-JP" altLang="en-US" sz="1800" b="1" dirty="0">
                <a:latin typeface="+mn-ea"/>
              </a:rPr>
              <a:t>■</a:t>
            </a:r>
            <a:r>
              <a:rPr lang="ja-JP" altLang="en-US" sz="1800" b="1" dirty="0"/>
              <a:t>必要と考えられる主な適応策</a:t>
            </a:r>
            <a:endParaRPr lang="ja-JP" altLang="en-US" sz="1800" b="1" dirty="0">
              <a:latin typeface="+mn-ea"/>
            </a:endParaRPr>
          </a:p>
        </p:txBody>
      </p:sp>
      <p:sp>
        <p:nvSpPr>
          <p:cNvPr id="13"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45</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6744002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⑦国民生活・都市生活</a:t>
            </a:r>
          </a:p>
        </p:txBody>
      </p:sp>
      <p:sp>
        <p:nvSpPr>
          <p:cNvPr id="4" name="テキスト プレースホルダー 3"/>
          <p:cNvSpPr>
            <a:spLocks noGrp="1"/>
          </p:cNvSpPr>
          <p:nvPr>
            <p:ph type="body" sz="quarter" idx="13"/>
          </p:nvPr>
        </p:nvSpPr>
        <p:spPr>
          <a:xfrm>
            <a:off x="287338" y="997480"/>
            <a:ext cx="8488362" cy="2095500"/>
          </a:xfrm>
        </p:spPr>
        <p:txBody>
          <a:bodyPr/>
          <a:lstStyle/>
          <a:p>
            <a:endParaRPr lang="en-US" altLang="ja-JP" b="1" dirty="0"/>
          </a:p>
          <a:p>
            <a:endParaRPr lang="en-US" altLang="ja-JP" b="1" dirty="0"/>
          </a:p>
        </p:txBody>
      </p:sp>
      <p:sp>
        <p:nvSpPr>
          <p:cNvPr id="5" name="テキスト プレースホルダー 4"/>
          <p:cNvSpPr>
            <a:spLocks noGrp="1"/>
          </p:cNvSpPr>
          <p:nvPr>
            <p:ph type="body" sz="quarter" idx="14"/>
          </p:nvPr>
        </p:nvSpPr>
        <p:spPr/>
        <p:txBody>
          <a:bodyPr>
            <a:normAutofit/>
          </a:bodyPr>
          <a:lstStyle/>
          <a:p>
            <a:r>
              <a:rPr lang="ja-JP" altLang="en-US" dirty="0"/>
              <a:t>出典：環境省　気候変動適応計画（</a:t>
            </a:r>
            <a:r>
              <a:rPr lang="en-US" altLang="ja-JP" dirty="0"/>
              <a:t>http://www.env.go.jp/earth/tekiou.html</a:t>
            </a:r>
            <a:r>
              <a:rPr lang="ja-JP" altLang="en-US" dirty="0"/>
              <a:t>）</a:t>
            </a:r>
          </a:p>
        </p:txBody>
      </p:sp>
      <p:graphicFrame>
        <p:nvGraphicFramePr>
          <p:cNvPr id="9" name="表 8">
            <a:extLst>
              <a:ext uri="{FF2B5EF4-FFF2-40B4-BE49-F238E27FC236}">
                <a16:creationId xmlns:a16="http://schemas.microsoft.com/office/drawing/2014/main" id="{0F2B6E32-3E91-45D9-A9C4-28719C8C2088}"/>
              </a:ext>
            </a:extLst>
          </p:cNvPr>
          <p:cNvGraphicFramePr>
            <a:graphicFrameLocks noGrp="1"/>
          </p:cNvGraphicFramePr>
          <p:nvPr>
            <p:extLst/>
          </p:nvPr>
        </p:nvGraphicFramePr>
        <p:xfrm>
          <a:off x="287337" y="1510747"/>
          <a:ext cx="8569326" cy="4409140"/>
        </p:xfrm>
        <a:graphic>
          <a:graphicData uri="http://schemas.openxmlformats.org/drawingml/2006/table">
            <a:tbl>
              <a:tblPr firstRow="1" bandRow="1">
                <a:tableStyleId>{5C22544A-7EE6-4342-B048-85BDC9FD1C3A}</a:tableStyleId>
              </a:tblPr>
              <a:tblGrid>
                <a:gridCol w="2177567">
                  <a:extLst>
                    <a:ext uri="{9D8B030D-6E8A-4147-A177-3AD203B41FA5}">
                      <a16:colId xmlns:a16="http://schemas.microsoft.com/office/drawing/2014/main" val="3654500907"/>
                    </a:ext>
                  </a:extLst>
                </a:gridCol>
                <a:gridCol w="6391759">
                  <a:extLst>
                    <a:ext uri="{9D8B030D-6E8A-4147-A177-3AD203B41FA5}">
                      <a16:colId xmlns:a16="http://schemas.microsoft.com/office/drawing/2014/main" val="1549308514"/>
                    </a:ext>
                  </a:extLst>
                </a:gridCol>
              </a:tblGrid>
              <a:tr h="359311">
                <a:tc>
                  <a:txBody>
                    <a:bodyPr/>
                    <a:lstStyle/>
                    <a:p>
                      <a:pPr algn="ctr"/>
                      <a:r>
                        <a:rPr kumimoji="1" lang="ja-JP" altLang="en-US" sz="1800" dirty="0"/>
                        <a:t>分類</a:t>
                      </a:r>
                      <a:endParaRPr kumimoji="1" lang="ja-JP" altLang="en-US" sz="1800" b="1" dirty="0">
                        <a:solidFill>
                          <a:schemeClr val="bg1"/>
                        </a:solidFill>
                      </a:endParaRPr>
                    </a:p>
                  </a:txBody>
                  <a:tcPr anchor="ctr"/>
                </a:tc>
                <a:tc>
                  <a:txBody>
                    <a:bodyPr/>
                    <a:lstStyle/>
                    <a:p>
                      <a:pPr algn="ctr"/>
                      <a:r>
                        <a:rPr kumimoji="1" lang="ja-JP" altLang="en-US" sz="1800" dirty="0"/>
                        <a:t>適応</a:t>
                      </a:r>
                      <a:endParaRPr kumimoji="1" lang="ja-JP" altLang="en-US" sz="1800" b="1" dirty="0">
                        <a:solidFill>
                          <a:schemeClr val="bg1"/>
                        </a:solidFill>
                      </a:endParaRPr>
                    </a:p>
                  </a:txBody>
                  <a:tcPr anchor="ctr"/>
                </a:tc>
                <a:extLst>
                  <a:ext uri="{0D108BD9-81ED-4DB2-BD59-A6C34878D82A}">
                    <a16:rowId xmlns:a16="http://schemas.microsoft.com/office/drawing/2014/main" val="3409167641"/>
                  </a:ext>
                </a:extLst>
              </a:tr>
              <a:tr h="2021690">
                <a:tc>
                  <a:txBody>
                    <a:bodyPr/>
                    <a:lstStyle/>
                    <a:p>
                      <a:pPr>
                        <a:spcBef>
                          <a:spcPts val="600"/>
                        </a:spcBef>
                      </a:pPr>
                      <a:r>
                        <a:rPr kumimoji="1" lang="ja-JP" altLang="en-US" sz="2000" dirty="0"/>
                        <a:t>インフラ・ライフライン</a:t>
                      </a:r>
                      <a:endParaRPr kumimoji="1" lang="ja-JP" altLang="en-US" sz="2000" dirty="0">
                        <a:solidFill>
                          <a:schemeClr val="tx1"/>
                        </a:solidFill>
                      </a:endParaRPr>
                    </a:p>
                  </a:txBody>
                  <a:tcPr/>
                </a:tc>
                <a:tc>
                  <a:txBody>
                    <a:bodyPr/>
                    <a:lstStyle/>
                    <a:p>
                      <a:pPr marL="285750" indent="-285750">
                        <a:spcBef>
                          <a:spcPts val="600"/>
                        </a:spcBef>
                        <a:buFont typeface="Arial" panose="020B0604020202020204" pitchFamily="34" charset="0"/>
                        <a:buChar char="•"/>
                      </a:pPr>
                      <a:r>
                        <a:rPr lang="ja-JP" altLang="en-US" sz="2000" dirty="0"/>
                        <a:t>ハザードマップ等に基づく</a:t>
                      </a:r>
                      <a:r>
                        <a:rPr kumimoji="1" lang="ja-JP" altLang="en-US" sz="2000" dirty="0"/>
                        <a:t>地下鉄等での浸水対策</a:t>
                      </a:r>
                      <a:endParaRPr kumimoji="1" lang="en-US" altLang="ja-JP" sz="2000" dirty="0"/>
                    </a:p>
                    <a:p>
                      <a:pPr marL="285750" indent="-285750">
                        <a:spcBef>
                          <a:spcPts val="600"/>
                        </a:spcBef>
                        <a:buFont typeface="Arial" panose="020B0604020202020204" pitchFamily="34" charset="0"/>
                        <a:buChar char="•"/>
                      </a:pPr>
                      <a:r>
                        <a:rPr kumimoji="1" lang="ja-JP" altLang="en-US" sz="2000" dirty="0"/>
                        <a:t>斜面崩落や高潮等による護岸崩壊防止の対策</a:t>
                      </a:r>
                      <a:endParaRPr kumimoji="1" lang="en-US" altLang="ja-JP" sz="2000" dirty="0"/>
                    </a:p>
                    <a:p>
                      <a:pPr marL="285750" indent="-285750">
                        <a:spcBef>
                          <a:spcPts val="600"/>
                        </a:spcBef>
                        <a:buFont typeface="Arial" panose="020B0604020202020204" pitchFamily="34" charset="0"/>
                        <a:buChar char="•"/>
                      </a:pPr>
                      <a:r>
                        <a:rPr kumimoji="1" lang="ja-JP" altLang="en-US" sz="2000" dirty="0"/>
                        <a:t>緊急輸送道路としての安全性の高い道路網の整備</a:t>
                      </a:r>
                      <a:endParaRPr kumimoji="1" lang="en-US" altLang="ja-JP" sz="2000" dirty="0"/>
                    </a:p>
                    <a:p>
                      <a:pPr marL="285750" indent="-285750">
                        <a:spcBef>
                          <a:spcPts val="600"/>
                        </a:spcBef>
                        <a:buFont typeface="Arial" panose="020B0604020202020204" pitchFamily="34" charset="0"/>
                        <a:buChar char="•"/>
                      </a:pPr>
                      <a:r>
                        <a:rPr kumimoji="1" lang="ja-JP" altLang="en-US" sz="2000" dirty="0"/>
                        <a:t>「道の駅」における防災機能の強化</a:t>
                      </a:r>
                      <a:endParaRPr kumimoji="1" lang="ja-JP" altLang="en-US" sz="2000" dirty="0">
                        <a:solidFill>
                          <a:schemeClr val="tx1"/>
                        </a:solidFill>
                      </a:endParaRPr>
                    </a:p>
                  </a:txBody>
                  <a:tcPr/>
                </a:tc>
                <a:extLst>
                  <a:ext uri="{0D108BD9-81ED-4DB2-BD59-A6C34878D82A}">
                    <a16:rowId xmlns:a16="http://schemas.microsoft.com/office/drawing/2014/main" val="1891491520"/>
                  </a:ext>
                </a:extLst>
              </a:tr>
              <a:tr h="2021690">
                <a:tc>
                  <a:txBody>
                    <a:bodyPr/>
                    <a:lstStyle/>
                    <a:p>
                      <a:pPr>
                        <a:spcBef>
                          <a:spcPts val="600"/>
                        </a:spcBef>
                      </a:pPr>
                      <a:r>
                        <a:rPr kumimoji="1" lang="ja-JP" altLang="en-US" sz="2000" dirty="0"/>
                        <a:t>文化・歴史などを感じる暮らし</a:t>
                      </a:r>
                    </a:p>
                  </a:txBody>
                  <a:tcPr/>
                </a:tc>
                <a:tc>
                  <a:txBody>
                    <a:bodyPr/>
                    <a:lstStyle/>
                    <a:p>
                      <a:pPr marL="285750" indent="-285750">
                        <a:spcBef>
                          <a:spcPts val="600"/>
                        </a:spcBef>
                        <a:buFont typeface="Arial" panose="020B0604020202020204" pitchFamily="34" charset="0"/>
                        <a:buChar char="•"/>
                      </a:pPr>
                      <a:r>
                        <a:rPr kumimoji="1" lang="ja-JP" altLang="en-US" sz="2000" dirty="0"/>
                        <a:t>伝統行事・地場産業に及ぼす影響の科学的知見の集積</a:t>
                      </a:r>
                    </a:p>
                  </a:txBody>
                  <a:tcPr/>
                </a:tc>
                <a:extLst>
                  <a:ext uri="{0D108BD9-81ED-4DB2-BD59-A6C34878D82A}">
                    <a16:rowId xmlns:a16="http://schemas.microsoft.com/office/drawing/2014/main" val="337485736"/>
                  </a:ext>
                </a:extLst>
              </a:tr>
            </a:tbl>
          </a:graphicData>
        </a:graphic>
      </p:graphicFrame>
      <p:sp>
        <p:nvSpPr>
          <p:cNvPr id="10" name="テキスト プレースホルダー 6">
            <a:extLst>
              <a:ext uri="{FF2B5EF4-FFF2-40B4-BE49-F238E27FC236}">
                <a16:creationId xmlns:a16="http://schemas.microsoft.com/office/drawing/2014/main" id="{2CA988AC-ADE5-4B07-A365-5C03A309445F}"/>
              </a:ext>
            </a:extLst>
          </p:cNvPr>
          <p:cNvSpPr txBox="1">
            <a:spLocks/>
          </p:cNvSpPr>
          <p:nvPr/>
        </p:nvSpPr>
        <p:spPr>
          <a:xfrm>
            <a:off x="4511675" y="306870"/>
            <a:ext cx="4632325" cy="358775"/>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kern="0" dirty="0" smtClean="0">
                <a:solidFill>
                  <a:schemeClr val="tx1">
                    <a:lumMod val="50000"/>
                    <a:lumOff val="50000"/>
                  </a:schemeClr>
                </a:solidFill>
                <a:latin typeface="+mn-ea"/>
                <a:cs typeface="Arial"/>
              </a:rPr>
              <a:t>気候</a:t>
            </a:r>
            <a:r>
              <a:rPr lang="ja-JP" altLang="en-US" kern="0" dirty="0">
                <a:solidFill>
                  <a:schemeClr val="tx1">
                    <a:lumMod val="50000"/>
                    <a:lumOff val="50000"/>
                  </a:schemeClr>
                </a:solidFill>
                <a:latin typeface="+mn-ea"/>
                <a:cs typeface="Arial"/>
              </a:rPr>
              <a:t>変動への適応</a:t>
            </a:r>
            <a:endParaRPr lang="ja-JP" altLang="en-US" dirty="0">
              <a:solidFill>
                <a:schemeClr val="tx1">
                  <a:lumMod val="50000"/>
                  <a:lumOff val="50000"/>
                </a:schemeClr>
              </a:solidFill>
              <a:latin typeface="+mn-ea"/>
            </a:endParaRPr>
          </a:p>
        </p:txBody>
      </p:sp>
      <p:sp>
        <p:nvSpPr>
          <p:cNvPr id="11" name="テキスト プレースホルダー 14"/>
          <p:cNvSpPr>
            <a:spLocks noGrp="1"/>
          </p:cNvSpPr>
          <p:nvPr>
            <p:ph type="body" sz="quarter" idx="13"/>
          </p:nvPr>
        </p:nvSpPr>
        <p:spPr>
          <a:xfrm>
            <a:off x="141516" y="1124480"/>
            <a:ext cx="8445500" cy="2095500"/>
          </a:xfrm>
        </p:spPr>
        <p:txBody>
          <a:bodyPr>
            <a:normAutofit/>
          </a:bodyPr>
          <a:lstStyle/>
          <a:p>
            <a:r>
              <a:rPr lang="ja-JP" altLang="en-US" sz="1800" b="1" dirty="0">
                <a:latin typeface="+mn-ea"/>
              </a:rPr>
              <a:t>■</a:t>
            </a:r>
            <a:r>
              <a:rPr lang="ja-JP" altLang="en-US" sz="1800" b="1" dirty="0"/>
              <a:t>必要と考えられる主な適応策</a:t>
            </a:r>
            <a:endParaRPr lang="ja-JP" altLang="en-US" sz="1800" b="1" dirty="0">
              <a:latin typeface="+mn-ea"/>
            </a:endParaRPr>
          </a:p>
        </p:txBody>
      </p:sp>
      <p:sp>
        <p:nvSpPr>
          <p:cNvPr id="12"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46</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571133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rot="16200000">
            <a:off x="1713479" y="1319104"/>
            <a:ext cx="5818643" cy="4786811"/>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2"/>
          <p:cNvSpPr>
            <a:spLocks noGrp="1"/>
          </p:cNvSpPr>
          <p:nvPr>
            <p:ph type="ctrTitle"/>
          </p:nvPr>
        </p:nvSpPr>
        <p:spPr>
          <a:xfrm>
            <a:off x="1115616" y="-27384"/>
            <a:ext cx="7587594" cy="692696"/>
          </a:xfrm>
        </p:spPr>
        <p:txBody>
          <a:bodyPr>
            <a:normAutofit/>
          </a:bodyPr>
          <a:lstStyle/>
          <a:p>
            <a:r>
              <a:rPr kumimoji="1" lang="ja-JP" altLang="en-US" dirty="0" smtClean="0"/>
              <a:t>模造紙完成イメージ</a:t>
            </a:r>
            <a:endParaRPr kumimoji="1" lang="ja-JP" altLang="en-US" dirty="0"/>
          </a:p>
        </p:txBody>
      </p:sp>
      <p:sp>
        <p:nvSpPr>
          <p:cNvPr id="25" name="テキスト ボックス 24"/>
          <p:cNvSpPr txBox="1"/>
          <p:nvPr/>
        </p:nvSpPr>
        <p:spPr>
          <a:xfrm>
            <a:off x="2451844" y="964506"/>
            <a:ext cx="1346886" cy="373782"/>
          </a:xfrm>
          <a:prstGeom prst="rect">
            <a:avLst/>
          </a:prstGeom>
          <a:noFill/>
        </p:spPr>
        <p:txBody>
          <a:bodyPr wrap="square" rtlCol="0">
            <a:spAutoFit/>
          </a:bodyPr>
          <a:lstStyle/>
          <a:p>
            <a:r>
              <a:rPr lang="ja-JP" altLang="en-US" dirty="0" smtClean="0"/>
              <a:t>気候変動</a:t>
            </a:r>
            <a:endParaRPr kumimoji="1" lang="ja-JP" altLang="en-US" dirty="0"/>
          </a:p>
        </p:txBody>
      </p:sp>
      <p:sp>
        <p:nvSpPr>
          <p:cNvPr id="26" name="テキスト ボックス 25"/>
          <p:cNvSpPr txBox="1"/>
          <p:nvPr/>
        </p:nvSpPr>
        <p:spPr>
          <a:xfrm>
            <a:off x="3668529" y="960334"/>
            <a:ext cx="1817290" cy="369332"/>
          </a:xfrm>
          <a:prstGeom prst="rect">
            <a:avLst/>
          </a:prstGeom>
          <a:noFill/>
        </p:spPr>
        <p:txBody>
          <a:bodyPr wrap="square" rtlCol="0">
            <a:spAutoFit/>
          </a:bodyPr>
          <a:lstStyle/>
          <a:p>
            <a:r>
              <a:rPr lang="ja-JP" altLang="en-US" dirty="0" smtClean="0"/>
              <a:t>気候変動影響</a:t>
            </a:r>
            <a:endParaRPr kumimoji="1" lang="ja-JP" altLang="en-US" dirty="0"/>
          </a:p>
        </p:txBody>
      </p:sp>
      <p:sp>
        <p:nvSpPr>
          <p:cNvPr id="27" name="テキスト ボックス 26"/>
          <p:cNvSpPr txBox="1"/>
          <p:nvPr/>
        </p:nvSpPr>
        <p:spPr>
          <a:xfrm>
            <a:off x="5309374" y="937678"/>
            <a:ext cx="1817290" cy="369332"/>
          </a:xfrm>
          <a:prstGeom prst="rect">
            <a:avLst/>
          </a:prstGeom>
          <a:noFill/>
        </p:spPr>
        <p:txBody>
          <a:bodyPr wrap="square" rtlCol="0">
            <a:spAutoFit/>
          </a:bodyPr>
          <a:lstStyle/>
          <a:p>
            <a:r>
              <a:rPr lang="ja-JP" altLang="en-US" dirty="0" smtClean="0"/>
              <a:t>派生する影響</a:t>
            </a:r>
            <a:endParaRPr kumimoji="1" lang="ja-JP" altLang="en-US" dirty="0"/>
          </a:p>
        </p:txBody>
      </p:sp>
      <p:cxnSp>
        <p:nvCxnSpPr>
          <p:cNvPr id="37" name="直線コネクタ 36"/>
          <p:cNvCxnSpPr/>
          <p:nvPr/>
        </p:nvCxnSpPr>
        <p:spPr>
          <a:xfrm>
            <a:off x="3578979" y="1046553"/>
            <a:ext cx="0" cy="54283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5309374" y="1049719"/>
            <a:ext cx="0" cy="54252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正方形/長方形 55"/>
          <p:cNvSpPr/>
          <p:nvPr/>
        </p:nvSpPr>
        <p:spPr>
          <a:xfrm>
            <a:off x="4250377" y="1334510"/>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4242137" y="1672264"/>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6024634" y="1351571"/>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6016394" y="1689325"/>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4233019" y="2181385"/>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a:off x="6007276" y="2198446"/>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4241259" y="2787871"/>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4233019" y="3125625"/>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p:cNvSpPr/>
          <p:nvPr/>
        </p:nvSpPr>
        <p:spPr>
          <a:xfrm>
            <a:off x="6015516" y="2804932"/>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a:off x="6007276" y="3142686"/>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p:cNvSpPr/>
          <p:nvPr/>
        </p:nvSpPr>
        <p:spPr>
          <a:xfrm>
            <a:off x="4241259" y="3545534"/>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p:cNvSpPr/>
          <p:nvPr/>
        </p:nvSpPr>
        <p:spPr>
          <a:xfrm>
            <a:off x="4233019" y="3883288"/>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p:cNvSpPr/>
          <p:nvPr/>
        </p:nvSpPr>
        <p:spPr>
          <a:xfrm>
            <a:off x="6015516" y="3562595"/>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p:cNvSpPr/>
          <p:nvPr/>
        </p:nvSpPr>
        <p:spPr>
          <a:xfrm>
            <a:off x="6007276" y="3900349"/>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p:cNvSpPr/>
          <p:nvPr/>
        </p:nvSpPr>
        <p:spPr>
          <a:xfrm>
            <a:off x="4241259" y="4348158"/>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p:cNvSpPr/>
          <p:nvPr/>
        </p:nvSpPr>
        <p:spPr>
          <a:xfrm>
            <a:off x="4233019" y="4685912"/>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p:cNvSpPr/>
          <p:nvPr/>
        </p:nvSpPr>
        <p:spPr>
          <a:xfrm>
            <a:off x="6015516" y="4365219"/>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6007276" y="4702973"/>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p:cNvSpPr/>
          <p:nvPr/>
        </p:nvSpPr>
        <p:spPr>
          <a:xfrm>
            <a:off x="4232919" y="5360664"/>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p:cNvSpPr/>
          <p:nvPr/>
        </p:nvSpPr>
        <p:spPr>
          <a:xfrm>
            <a:off x="6007176" y="5377725"/>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p:cNvSpPr/>
          <p:nvPr/>
        </p:nvSpPr>
        <p:spPr>
          <a:xfrm>
            <a:off x="4241259" y="6101620"/>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p:nvPr/>
        </p:nvSpPr>
        <p:spPr>
          <a:xfrm>
            <a:off x="6015516" y="6118681"/>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0" name="直線矢印コネクタ 89"/>
          <p:cNvCxnSpPr/>
          <p:nvPr/>
        </p:nvCxnSpPr>
        <p:spPr>
          <a:xfrm>
            <a:off x="4761987" y="1510640"/>
            <a:ext cx="112446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a:off x="4761987" y="1797680"/>
            <a:ext cx="112446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p:nvPr/>
        </p:nvCxnSpPr>
        <p:spPr>
          <a:xfrm>
            <a:off x="4761987" y="2358051"/>
            <a:ext cx="112446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線矢印コネクタ 95"/>
          <p:cNvCxnSpPr/>
          <p:nvPr/>
        </p:nvCxnSpPr>
        <p:spPr>
          <a:xfrm>
            <a:off x="4735386" y="3006830"/>
            <a:ext cx="112446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直線矢印コネクタ 96"/>
          <p:cNvCxnSpPr/>
          <p:nvPr/>
        </p:nvCxnSpPr>
        <p:spPr>
          <a:xfrm>
            <a:off x="4735386" y="3293870"/>
            <a:ext cx="112446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線矢印コネクタ 99"/>
          <p:cNvCxnSpPr/>
          <p:nvPr/>
        </p:nvCxnSpPr>
        <p:spPr>
          <a:xfrm>
            <a:off x="4781328" y="3785871"/>
            <a:ext cx="112446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線矢印コネクタ 100"/>
          <p:cNvCxnSpPr/>
          <p:nvPr/>
        </p:nvCxnSpPr>
        <p:spPr>
          <a:xfrm>
            <a:off x="4781328" y="4072911"/>
            <a:ext cx="112446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直線矢印コネクタ 103"/>
          <p:cNvCxnSpPr/>
          <p:nvPr/>
        </p:nvCxnSpPr>
        <p:spPr>
          <a:xfrm>
            <a:off x="4781327" y="4584560"/>
            <a:ext cx="112446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直線矢印コネクタ 104"/>
          <p:cNvCxnSpPr/>
          <p:nvPr/>
        </p:nvCxnSpPr>
        <p:spPr>
          <a:xfrm>
            <a:off x="4781327" y="4871600"/>
            <a:ext cx="112446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直線矢印コネクタ 106"/>
          <p:cNvCxnSpPr/>
          <p:nvPr/>
        </p:nvCxnSpPr>
        <p:spPr>
          <a:xfrm>
            <a:off x="4761987" y="5516934"/>
            <a:ext cx="112446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直線矢印コネクタ 108"/>
          <p:cNvCxnSpPr/>
          <p:nvPr/>
        </p:nvCxnSpPr>
        <p:spPr>
          <a:xfrm>
            <a:off x="4761987" y="6269865"/>
            <a:ext cx="112446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0" name="正方形/長方形 109"/>
          <p:cNvSpPr/>
          <p:nvPr/>
        </p:nvSpPr>
        <p:spPr>
          <a:xfrm>
            <a:off x="2570886" y="1672264"/>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2574381" y="2609166"/>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p:cNvSpPr/>
          <p:nvPr/>
        </p:nvSpPr>
        <p:spPr>
          <a:xfrm>
            <a:off x="2570886" y="3737262"/>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正方形/長方形 112"/>
          <p:cNvSpPr/>
          <p:nvPr/>
        </p:nvSpPr>
        <p:spPr>
          <a:xfrm>
            <a:off x="2561768" y="4852044"/>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p:cNvSpPr/>
          <p:nvPr/>
        </p:nvSpPr>
        <p:spPr>
          <a:xfrm>
            <a:off x="2579215" y="5874861"/>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5" name="直線矢印コネクタ 114"/>
          <p:cNvCxnSpPr/>
          <p:nvPr/>
        </p:nvCxnSpPr>
        <p:spPr>
          <a:xfrm flipV="1">
            <a:off x="3106296" y="1510640"/>
            <a:ext cx="954597" cy="2870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直線矢印コネクタ 116"/>
          <p:cNvCxnSpPr/>
          <p:nvPr/>
        </p:nvCxnSpPr>
        <p:spPr>
          <a:xfrm>
            <a:off x="3140598" y="1819320"/>
            <a:ext cx="987331" cy="11064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直線矢印コネクタ 117"/>
          <p:cNvCxnSpPr/>
          <p:nvPr/>
        </p:nvCxnSpPr>
        <p:spPr>
          <a:xfrm>
            <a:off x="3118536" y="1812294"/>
            <a:ext cx="1000275" cy="22496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直線矢印コネクタ 118"/>
          <p:cNvCxnSpPr/>
          <p:nvPr/>
        </p:nvCxnSpPr>
        <p:spPr>
          <a:xfrm flipV="1">
            <a:off x="2999912" y="1864005"/>
            <a:ext cx="1138336" cy="8916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直線矢印コネクタ 119"/>
          <p:cNvCxnSpPr/>
          <p:nvPr/>
        </p:nvCxnSpPr>
        <p:spPr>
          <a:xfrm>
            <a:off x="3137478" y="1827942"/>
            <a:ext cx="1020831" cy="26833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直線矢印コネクタ 120"/>
          <p:cNvCxnSpPr/>
          <p:nvPr/>
        </p:nvCxnSpPr>
        <p:spPr>
          <a:xfrm>
            <a:off x="3017591" y="2800317"/>
            <a:ext cx="1115157" cy="26420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直線矢印コネクタ 121"/>
          <p:cNvCxnSpPr/>
          <p:nvPr/>
        </p:nvCxnSpPr>
        <p:spPr>
          <a:xfrm flipV="1">
            <a:off x="3003390" y="2383264"/>
            <a:ext cx="1119171" cy="14780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直線矢印コネクタ 122"/>
          <p:cNvCxnSpPr/>
          <p:nvPr/>
        </p:nvCxnSpPr>
        <p:spPr>
          <a:xfrm flipV="1">
            <a:off x="2969382" y="3737262"/>
            <a:ext cx="1181391" cy="13050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p:nvPr/>
        </p:nvCxnSpPr>
        <p:spPr>
          <a:xfrm>
            <a:off x="2986829" y="6034445"/>
            <a:ext cx="1163944" cy="2257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直線矢印コネクタ 124"/>
          <p:cNvCxnSpPr/>
          <p:nvPr/>
        </p:nvCxnSpPr>
        <p:spPr>
          <a:xfrm>
            <a:off x="3034708" y="2782040"/>
            <a:ext cx="1103540" cy="5267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p:nvPr/>
        </p:nvCxnSpPr>
        <p:spPr>
          <a:xfrm>
            <a:off x="3011385" y="3905440"/>
            <a:ext cx="1139388" cy="8922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直線矢印コネクタ 126"/>
          <p:cNvCxnSpPr/>
          <p:nvPr/>
        </p:nvCxnSpPr>
        <p:spPr>
          <a:xfrm>
            <a:off x="4735385" y="1510640"/>
            <a:ext cx="1151067" cy="14151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直線矢印コネクタ 127"/>
          <p:cNvCxnSpPr/>
          <p:nvPr/>
        </p:nvCxnSpPr>
        <p:spPr>
          <a:xfrm>
            <a:off x="4750459" y="2466120"/>
            <a:ext cx="1150849" cy="20066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直線矢印コネクタ 128"/>
          <p:cNvCxnSpPr/>
          <p:nvPr/>
        </p:nvCxnSpPr>
        <p:spPr>
          <a:xfrm flipV="1">
            <a:off x="4838889" y="5454968"/>
            <a:ext cx="1029649" cy="7119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円弧 35"/>
          <p:cNvSpPr/>
          <p:nvPr/>
        </p:nvSpPr>
        <p:spPr>
          <a:xfrm rot="5081236">
            <a:off x="3850457" y="1803529"/>
            <a:ext cx="1730064" cy="1178189"/>
          </a:xfrm>
          <a:prstGeom prst="arc">
            <a:avLst>
              <a:gd name="adj1" fmla="val 11470082"/>
              <a:gd name="adj2" fmla="val 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0" name="円弧 129"/>
          <p:cNvSpPr/>
          <p:nvPr/>
        </p:nvSpPr>
        <p:spPr>
          <a:xfrm rot="5081236">
            <a:off x="3924846" y="4183629"/>
            <a:ext cx="1401091" cy="1144167"/>
          </a:xfrm>
          <a:prstGeom prst="arc">
            <a:avLst>
              <a:gd name="adj1" fmla="val 11470082"/>
              <a:gd name="adj2" fmla="val 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88" name="グループ化 87"/>
          <p:cNvGrpSpPr/>
          <p:nvPr/>
        </p:nvGrpSpPr>
        <p:grpSpPr>
          <a:xfrm>
            <a:off x="1327431" y="1481035"/>
            <a:ext cx="751645" cy="669335"/>
            <a:chOff x="150470" y="723900"/>
            <a:chExt cx="2810218" cy="2502479"/>
          </a:xfrm>
        </p:grpSpPr>
        <p:pic>
          <p:nvPicPr>
            <p:cNvPr id="8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3975" y="723900"/>
              <a:ext cx="700088"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テキスト ボックス 91"/>
            <p:cNvSpPr txBox="1"/>
            <p:nvPr/>
          </p:nvSpPr>
          <p:spPr>
            <a:xfrm>
              <a:off x="150470" y="2420887"/>
              <a:ext cx="2810218" cy="805492"/>
            </a:xfrm>
            <a:prstGeom prst="rect">
              <a:avLst/>
            </a:prstGeom>
            <a:noFill/>
          </p:spPr>
          <p:txBody>
            <a:bodyPr wrap="square">
              <a:spAutoFit/>
            </a:bodyPr>
            <a:lstStyle/>
            <a:p>
              <a:pPr algn="ctr">
                <a:defRPr/>
              </a:pPr>
              <a:r>
                <a:rPr lang="ja-JP" altLang="en-US" sz="800" dirty="0">
                  <a:latin typeface="+mn-ea"/>
                  <a:ea typeface="+mn-ea"/>
                </a:rPr>
                <a:t>極端な気温</a:t>
              </a:r>
            </a:p>
          </p:txBody>
        </p:sp>
      </p:grpSp>
      <p:grpSp>
        <p:nvGrpSpPr>
          <p:cNvPr id="94" name="グループ化 93"/>
          <p:cNvGrpSpPr/>
          <p:nvPr/>
        </p:nvGrpSpPr>
        <p:grpSpPr>
          <a:xfrm>
            <a:off x="1397116" y="2492038"/>
            <a:ext cx="612275" cy="415231"/>
            <a:chOff x="3081338" y="939800"/>
            <a:chExt cx="3146846" cy="2134118"/>
          </a:xfrm>
        </p:grpSpPr>
        <p:pic>
          <p:nvPicPr>
            <p:cNvPr id="9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3700" y="939800"/>
              <a:ext cx="1576388"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81338" y="1127125"/>
              <a:ext cx="1122362"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テキスト ボックス 98"/>
            <p:cNvSpPr txBox="1"/>
            <p:nvPr/>
          </p:nvSpPr>
          <p:spPr>
            <a:xfrm>
              <a:off x="3081338" y="2422476"/>
              <a:ext cx="3146846" cy="651442"/>
            </a:xfrm>
            <a:prstGeom prst="rect">
              <a:avLst/>
            </a:prstGeom>
            <a:noFill/>
          </p:spPr>
          <p:txBody>
            <a:bodyPr wrap="square">
              <a:spAutoFit/>
            </a:bodyPr>
            <a:lstStyle/>
            <a:p>
              <a:pPr>
                <a:defRPr/>
              </a:pPr>
              <a:r>
                <a:rPr lang="ja-JP" altLang="en-US" sz="800" dirty="0">
                  <a:latin typeface="+mn-ea"/>
                  <a:ea typeface="+mn-ea"/>
                </a:rPr>
                <a:t>降水・極端な降水</a:t>
              </a:r>
            </a:p>
          </p:txBody>
        </p:sp>
      </p:grpSp>
      <p:grpSp>
        <p:nvGrpSpPr>
          <p:cNvPr id="102" name="グループ化 101"/>
          <p:cNvGrpSpPr/>
          <p:nvPr/>
        </p:nvGrpSpPr>
        <p:grpSpPr>
          <a:xfrm>
            <a:off x="1290423" y="4669446"/>
            <a:ext cx="825661" cy="772882"/>
            <a:chOff x="3525838" y="4433887"/>
            <a:chExt cx="2247900" cy="2104206"/>
          </a:xfrm>
        </p:grpSpPr>
        <p:pic>
          <p:nvPicPr>
            <p:cNvPr id="103"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25838" y="4433887"/>
              <a:ext cx="22479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テキスト ボックス 105"/>
            <p:cNvSpPr txBox="1"/>
            <p:nvPr/>
          </p:nvSpPr>
          <p:spPr>
            <a:xfrm>
              <a:off x="3575051" y="5951537"/>
              <a:ext cx="1993900" cy="586556"/>
            </a:xfrm>
            <a:prstGeom prst="rect">
              <a:avLst/>
            </a:prstGeom>
            <a:noFill/>
          </p:spPr>
          <p:txBody>
            <a:bodyPr>
              <a:spAutoFit/>
            </a:bodyPr>
            <a:lstStyle/>
            <a:p>
              <a:pPr algn="ctr">
                <a:defRPr/>
              </a:pPr>
              <a:r>
                <a:rPr lang="ja-JP" altLang="en-US" sz="800" dirty="0">
                  <a:latin typeface="+mn-ea"/>
                  <a:ea typeface="+mn-ea"/>
                </a:rPr>
                <a:t>海面上昇</a:t>
              </a:r>
            </a:p>
          </p:txBody>
        </p:sp>
      </p:grpSp>
      <p:grpSp>
        <p:nvGrpSpPr>
          <p:cNvPr id="108" name="グループ化 107"/>
          <p:cNvGrpSpPr/>
          <p:nvPr/>
        </p:nvGrpSpPr>
        <p:grpSpPr>
          <a:xfrm>
            <a:off x="1318890" y="5706561"/>
            <a:ext cx="768726" cy="704171"/>
            <a:chOff x="6537325" y="4579937"/>
            <a:chExt cx="2157413" cy="1976240"/>
          </a:xfrm>
        </p:grpSpPr>
        <p:pic>
          <p:nvPicPr>
            <p:cNvPr id="131"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37325" y="4579937"/>
              <a:ext cx="215741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 name="テキスト ボックス 131"/>
            <p:cNvSpPr txBox="1"/>
            <p:nvPr/>
          </p:nvSpPr>
          <p:spPr>
            <a:xfrm>
              <a:off x="6619875" y="5951538"/>
              <a:ext cx="1992313" cy="604639"/>
            </a:xfrm>
            <a:prstGeom prst="rect">
              <a:avLst/>
            </a:prstGeom>
            <a:noFill/>
          </p:spPr>
          <p:txBody>
            <a:bodyPr>
              <a:spAutoFit/>
            </a:bodyPr>
            <a:lstStyle/>
            <a:p>
              <a:pPr algn="ctr">
                <a:defRPr/>
              </a:pPr>
              <a:r>
                <a:rPr lang="ja-JP" altLang="en-US" sz="800" dirty="0">
                  <a:latin typeface="+mn-ea"/>
                  <a:ea typeface="+mn-ea"/>
                </a:rPr>
                <a:t>海の酸性化</a:t>
              </a:r>
            </a:p>
          </p:txBody>
        </p:sp>
      </p:grpSp>
      <p:grpSp>
        <p:nvGrpSpPr>
          <p:cNvPr id="133" name="グループ化 132"/>
          <p:cNvGrpSpPr/>
          <p:nvPr/>
        </p:nvGrpSpPr>
        <p:grpSpPr>
          <a:xfrm>
            <a:off x="1202794" y="3563613"/>
            <a:ext cx="1000918" cy="673472"/>
            <a:chOff x="96838" y="4459287"/>
            <a:chExt cx="3154362" cy="2122427"/>
          </a:xfrm>
        </p:grpSpPr>
        <p:pic>
          <p:nvPicPr>
            <p:cNvPr id="13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9163" y="4459287"/>
              <a:ext cx="1509712"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 name="テキスト ボックス 134"/>
            <p:cNvSpPr txBox="1"/>
            <p:nvPr/>
          </p:nvSpPr>
          <p:spPr>
            <a:xfrm>
              <a:off x="96838" y="5805756"/>
              <a:ext cx="3154362" cy="775958"/>
            </a:xfrm>
            <a:prstGeom prst="rect">
              <a:avLst/>
            </a:prstGeom>
            <a:solidFill>
              <a:schemeClr val="bg1"/>
            </a:solidFill>
          </p:spPr>
          <p:txBody>
            <a:bodyPr tIns="0" bIns="0">
              <a:spAutoFit/>
            </a:bodyPr>
            <a:lstStyle/>
            <a:p>
              <a:pPr algn="ctr">
                <a:defRPr/>
              </a:pPr>
              <a:r>
                <a:rPr lang="ja-JP" altLang="en-US" sz="800" dirty="0">
                  <a:latin typeface="+mn-ea"/>
                  <a:ea typeface="+mn-ea"/>
                </a:rPr>
                <a:t>破壊的な台風、</a:t>
              </a:r>
              <a:endParaRPr lang="en-US" altLang="ja-JP" sz="800" dirty="0">
                <a:latin typeface="+mn-ea"/>
                <a:ea typeface="+mn-ea"/>
              </a:endParaRPr>
            </a:p>
            <a:p>
              <a:pPr algn="ctr">
                <a:defRPr/>
              </a:pPr>
              <a:r>
                <a:rPr lang="ja-JP" altLang="en-US" sz="800" dirty="0">
                  <a:latin typeface="+mn-ea"/>
                  <a:ea typeface="+mn-ea"/>
                </a:rPr>
                <a:t>発達した低気圧</a:t>
              </a:r>
            </a:p>
          </p:txBody>
        </p:sp>
      </p:grpSp>
      <p:sp>
        <p:nvSpPr>
          <p:cNvPr id="84"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4</a:t>
            </a:fld>
            <a:endParaRPr lang="ja-JP" altLang="en-US" sz="1200" dirty="0">
              <a:latin typeface="ＭＳ ゴシック" panose="020B0609070205080204" pitchFamily="49" charset="-128"/>
              <a:ea typeface="ＭＳ ゴシック" panose="020B0609070205080204" pitchFamily="49" charset="-128"/>
            </a:endParaRPr>
          </a:p>
        </p:txBody>
      </p:sp>
      <p:sp>
        <p:nvSpPr>
          <p:cNvPr id="87" name="テキスト ボックス 25"/>
          <p:cNvSpPr txBox="1">
            <a:spLocks noChangeArrowheads="1"/>
          </p:cNvSpPr>
          <p:nvPr/>
        </p:nvSpPr>
        <p:spPr bwMode="auto">
          <a:xfrm>
            <a:off x="420418" y="6627571"/>
            <a:ext cx="78512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19088" indent="-319088"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000" dirty="0">
                <a:latin typeface="+mn-ea"/>
                <a:ea typeface="+mn-ea"/>
              </a:rPr>
              <a:t>出典：</a:t>
            </a:r>
            <a:r>
              <a:rPr lang="en-US" altLang="ja-JP" sz="1000" dirty="0">
                <a:latin typeface="+mn-ea"/>
                <a:ea typeface="+mn-ea"/>
              </a:rPr>
              <a:t>IPCC AR5 WG2 </a:t>
            </a:r>
            <a:r>
              <a:rPr lang="ja-JP" altLang="en-US" sz="1000" dirty="0">
                <a:latin typeface="+mn-ea"/>
                <a:ea typeface="+mn-ea"/>
              </a:rPr>
              <a:t>政策決定者向け要約 </a:t>
            </a:r>
            <a:r>
              <a:rPr lang="en-US" altLang="ja-JP" sz="1000" dirty="0">
                <a:latin typeface="+mn-ea"/>
                <a:ea typeface="+mn-ea"/>
              </a:rPr>
              <a:t>Table1</a:t>
            </a:r>
            <a:r>
              <a:rPr lang="ja-JP" altLang="en-US" sz="1000" dirty="0">
                <a:latin typeface="+mn-ea"/>
                <a:ea typeface="+mn-ea"/>
              </a:rPr>
              <a:t>より</a:t>
            </a:r>
            <a:r>
              <a:rPr lang="ja-JP" altLang="en-US" sz="1000" dirty="0" smtClean="0">
                <a:latin typeface="+mn-ea"/>
                <a:ea typeface="+mn-ea"/>
              </a:rPr>
              <a:t>抜粋</a:t>
            </a:r>
            <a:endParaRPr lang="ja-JP" altLang="en-US" sz="1000" dirty="0"/>
          </a:p>
        </p:txBody>
      </p:sp>
    </p:spTree>
    <p:extLst>
      <p:ext uri="{BB962C8B-B14F-4D97-AF65-F5344CB8AC3E}">
        <p14:creationId xmlns:p14="http://schemas.microsoft.com/office/powerpoint/2010/main" val="4067953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1115616" y="-27384"/>
            <a:ext cx="8028384" cy="692696"/>
          </a:xfrm>
        </p:spPr>
        <p:txBody>
          <a:bodyPr>
            <a:normAutofit/>
          </a:bodyPr>
          <a:lstStyle/>
          <a:p>
            <a:r>
              <a:rPr kumimoji="1" lang="ja-JP" altLang="en-US" dirty="0" smtClean="0"/>
              <a:t>グループワーク：意見を共有しよう</a:t>
            </a:r>
            <a:endParaRPr kumimoji="1" lang="ja-JP" altLang="en-US" dirty="0"/>
          </a:p>
        </p:txBody>
      </p:sp>
      <p:sp>
        <p:nvSpPr>
          <p:cNvPr id="5" name="正方形/長方形 4"/>
          <p:cNvSpPr/>
          <p:nvPr/>
        </p:nvSpPr>
        <p:spPr>
          <a:xfrm>
            <a:off x="282144" y="1340376"/>
            <a:ext cx="8454240" cy="117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p:cNvSpPr/>
          <p:nvPr/>
        </p:nvSpPr>
        <p:spPr>
          <a:xfrm>
            <a:off x="282144" y="1070376"/>
            <a:ext cx="2154240" cy="540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800" b="1" dirty="0" smtClean="0"/>
              <a:t>課　題　②</a:t>
            </a:r>
            <a:endParaRPr kumimoji="1" lang="ja-JP" altLang="en-US" sz="2800" b="1" dirty="0"/>
          </a:p>
        </p:txBody>
      </p:sp>
      <p:sp>
        <p:nvSpPr>
          <p:cNvPr id="7" name="テキスト ボックス 6"/>
          <p:cNvSpPr txBox="1"/>
          <p:nvPr/>
        </p:nvSpPr>
        <p:spPr>
          <a:xfrm>
            <a:off x="399684" y="1645920"/>
            <a:ext cx="8156700" cy="707886"/>
          </a:xfrm>
          <a:prstGeom prst="rect">
            <a:avLst/>
          </a:prstGeom>
          <a:noFill/>
        </p:spPr>
        <p:txBody>
          <a:bodyPr wrap="square" rtlCol="0">
            <a:spAutoFit/>
          </a:bodyPr>
          <a:lstStyle/>
          <a:p>
            <a:r>
              <a:rPr lang="ja-JP" altLang="en-US" sz="2000" dirty="0"/>
              <a:t>書き出した</a:t>
            </a:r>
            <a:r>
              <a:rPr lang="ja-JP" altLang="en-US" sz="2000" dirty="0" err="1"/>
              <a:t>ふせんを</a:t>
            </a:r>
            <a:r>
              <a:rPr lang="ja-JP" altLang="en-US" sz="2000" dirty="0"/>
              <a:t>模造紙に貼り、</a:t>
            </a:r>
            <a:r>
              <a:rPr lang="ja-JP" altLang="en-US" sz="2000" dirty="0" smtClean="0"/>
              <a:t>個人ワークの結果をグループ内で共有しましょう。</a:t>
            </a:r>
            <a:endParaRPr lang="en-US" altLang="ja-JP" sz="2000" dirty="0" smtClean="0"/>
          </a:p>
        </p:txBody>
      </p:sp>
      <p:sp>
        <p:nvSpPr>
          <p:cNvPr id="4" name="正方形/長方形 3"/>
          <p:cNvSpPr/>
          <p:nvPr/>
        </p:nvSpPr>
        <p:spPr>
          <a:xfrm>
            <a:off x="5670144" y="2659350"/>
            <a:ext cx="3066240" cy="3877056"/>
          </a:xfrm>
          <a:prstGeom prst="rect">
            <a:avLst/>
          </a:prstGeom>
          <a:solidFill>
            <a:schemeClr val="accent1">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1 つの角を切り取った四角形 7"/>
          <p:cNvSpPr/>
          <p:nvPr/>
        </p:nvSpPr>
        <p:spPr>
          <a:xfrm flipH="1">
            <a:off x="6926399" y="3179250"/>
            <a:ext cx="633154" cy="633154"/>
          </a:xfrm>
          <a:prstGeom prst="snip1Rect">
            <a:avLst>
              <a:gd name="adj" fmla="val 9251"/>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9" name="1 つの角を切り取った四角形 8"/>
          <p:cNvSpPr/>
          <p:nvPr/>
        </p:nvSpPr>
        <p:spPr>
          <a:xfrm flipH="1">
            <a:off x="5881173" y="3179250"/>
            <a:ext cx="633154" cy="633154"/>
          </a:xfrm>
          <a:prstGeom prst="snip1Rect">
            <a:avLst>
              <a:gd name="adj" fmla="val 9251"/>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15" name="テキスト ボックス 14"/>
          <p:cNvSpPr txBox="1"/>
          <p:nvPr/>
        </p:nvSpPr>
        <p:spPr>
          <a:xfrm>
            <a:off x="5881172" y="3442363"/>
            <a:ext cx="667986" cy="307777"/>
          </a:xfrm>
          <a:prstGeom prst="rect">
            <a:avLst/>
          </a:prstGeom>
          <a:noFill/>
        </p:spPr>
        <p:txBody>
          <a:bodyPr wrap="square" rtlCol="0">
            <a:spAutoFit/>
          </a:bodyPr>
          <a:lstStyle/>
          <a:p>
            <a:r>
              <a:rPr kumimoji="1" lang="ja-JP" altLang="en-US" sz="700" dirty="0" smtClean="0"/>
              <a:t>夏の気温が高くなる</a:t>
            </a:r>
            <a:endParaRPr kumimoji="1" lang="ja-JP" altLang="en-US" sz="700" dirty="0"/>
          </a:p>
        </p:txBody>
      </p:sp>
      <p:sp>
        <p:nvSpPr>
          <p:cNvPr id="17" name="テキスト ボックス 16"/>
          <p:cNvSpPr txBox="1"/>
          <p:nvPr/>
        </p:nvSpPr>
        <p:spPr>
          <a:xfrm>
            <a:off x="6926400" y="3428741"/>
            <a:ext cx="662633" cy="415498"/>
          </a:xfrm>
          <a:prstGeom prst="rect">
            <a:avLst/>
          </a:prstGeom>
          <a:noFill/>
        </p:spPr>
        <p:txBody>
          <a:bodyPr wrap="square" rtlCol="0">
            <a:spAutoFit/>
          </a:bodyPr>
          <a:lstStyle/>
          <a:p>
            <a:r>
              <a:rPr kumimoji="1" lang="ja-JP" altLang="en-US" sz="700" dirty="0" smtClean="0"/>
              <a:t>品質の良いお米が取れなくなる</a:t>
            </a:r>
            <a:endParaRPr kumimoji="1" lang="ja-JP" altLang="en-US" sz="700" dirty="0"/>
          </a:p>
        </p:txBody>
      </p:sp>
      <p:sp>
        <p:nvSpPr>
          <p:cNvPr id="21" name="テキスト ボックス 20"/>
          <p:cNvSpPr txBox="1"/>
          <p:nvPr/>
        </p:nvSpPr>
        <p:spPr>
          <a:xfrm>
            <a:off x="512188" y="5660703"/>
            <a:ext cx="5157956" cy="1077218"/>
          </a:xfrm>
          <a:prstGeom prst="rect">
            <a:avLst/>
          </a:prstGeom>
          <a:noFill/>
        </p:spPr>
        <p:txBody>
          <a:bodyPr wrap="square" rtlCol="0">
            <a:spAutoFit/>
          </a:bodyPr>
          <a:lstStyle/>
          <a:p>
            <a:pPr algn="ctr"/>
            <a:r>
              <a:rPr lang="ja-JP" altLang="en-US" sz="3200" b="1" dirty="0"/>
              <a:t>〇</a:t>
            </a:r>
            <a:r>
              <a:rPr kumimoji="1" lang="ja-JP" altLang="en-US" sz="3200" b="1" dirty="0" smtClean="0"/>
              <a:t>：</a:t>
            </a:r>
            <a:r>
              <a:rPr lang="ja-JP" altLang="en-US" sz="3200" b="1" dirty="0" smtClean="0"/>
              <a:t>〇〇を目安に一巡してください。</a:t>
            </a:r>
            <a:endParaRPr lang="en-US" altLang="ja-JP" sz="3200" b="1" dirty="0" smtClean="0"/>
          </a:p>
        </p:txBody>
      </p:sp>
      <p:sp>
        <p:nvSpPr>
          <p:cNvPr id="22" name="テキスト ボックス 21"/>
          <p:cNvSpPr txBox="1"/>
          <p:nvPr/>
        </p:nvSpPr>
        <p:spPr>
          <a:xfrm>
            <a:off x="287404" y="2510376"/>
            <a:ext cx="5005499" cy="3170099"/>
          </a:xfrm>
          <a:prstGeom prst="rect">
            <a:avLst/>
          </a:prstGeom>
          <a:noFill/>
        </p:spPr>
        <p:txBody>
          <a:bodyPr wrap="square" rtlCol="0">
            <a:spAutoFit/>
          </a:bodyPr>
          <a:lstStyle/>
          <a:p>
            <a:pPr>
              <a:lnSpc>
                <a:spcPts val="4000"/>
              </a:lnSpc>
            </a:pPr>
            <a:r>
              <a:rPr lang="ja-JP" altLang="en-US" sz="2000" u="sng" dirty="0" smtClean="0"/>
              <a:t>進め方のポイント</a:t>
            </a:r>
            <a:endParaRPr lang="en-US" altLang="ja-JP" sz="2000" u="sng" dirty="0" smtClean="0"/>
          </a:p>
          <a:p>
            <a:pPr>
              <a:lnSpc>
                <a:spcPts val="4000"/>
              </a:lnSpc>
            </a:pPr>
            <a:r>
              <a:rPr lang="ja-JP" altLang="en-US" sz="2000" dirty="0" smtClean="0"/>
              <a:t>①　１人</a:t>
            </a:r>
            <a:r>
              <a:rPr lang="ja-JP" altLang="en-US" sz="2000" dirty="0"/>
              <a:t>２</a:t>
            </a:r>
            <a:r>
              <a:rPr lang="ja-JP" altLang="en-US" sz="2000" dirty="0" smtClean="0"/>
              <a:t>分間程度。</a:t>
            </a:r>
            <a:endParaRPr lang="en-US" altLang="ja-JP" sz="2000" dirty="0" smtClean="0"/>
          </a:p>
          <a:p>
            <a:pPr>
              <a:lnSpc>
                <a:spcPts val="4000"/>
              </a:lnSpc>
            </a:pPr>
            <a:r>
              <a:rPr lang="ja-JP" altLang="en-US" sz="2000" dirty="0" smtClean="0"/>
              <a:t>②　優先度の高い内容から貼る。</a:t>
            </a:r>
            <a:endParaRPr lang="en-US" altLang="ja-JP" sz="2000" dirty="0" smtClean="0"/>
          </a:p>
          <a:p>
            <a:pPr>
              <a:lnSpc>
                <a:spcPts val="4000"/>
              </a:lnSpc>
            </a:pPr>
            <a:r>
              <a:rPr lang="ja-JP" altLang="en-US" sz="2000" dirty="0"/>
              <a:t>　</a:t>
            </a:r>
            <a:r>
              <a:rPr lang="ja-JP" altLang="en-US" sz="2000" dirty="0" smtClean="0"/>
              <a:t>　（後の作業で追加もできます。）</a:t>
            </a:r>
            <a:endParaRPr lang="en-US" altLang="ja-JP" sz="2000" dirty="0" smtClean="0"/>
          </a:p>
          <a:p>
            <a:pPr>
              <a:lnSpc>
                <a:spcPts val="4000"/>
              </a:lnSpc>
            </a:pPr>
            <a:r>
              <a:rPr lang="ja-JP" altLang="en-US" sz="2000" dirty="0" smtClean="0"/>
              <a:t>③　他の人が言っていない内容を優先。</a:t>
            </a:r>
            <a:endParaRPr lang="en-US" altLang="ja-JP" sz="2000" dirty="0" smtClean="0"/>
          </a:p>
          <a:p>
            <a:pPr>
              <a:lnSpc>
                <a:spcPts val="4000"/>
              </a:lnSpc>
            </a:pPr>
            <a:r>
              <a:rPr lang="ja-JP" altLang="en-US" sz="2000" dirty="0" smtClean="0"/>
              <a:t>④　類似の意見は、近くに貼る。</a:t>
            </a:r>
            <a:endParaRPr lang="en-US" altLang="ja-JP" sz="2000" dirty="0" smtClean="0"/>
          </a:p>
        </p:txBody>
      </p:sp>
      <p:grpSp>
        <p:nvGrpSpPr>
          <p:cNvPr id="23" name="グループ化 22"/>
          <p:cNvGrpSpPr/>
          <p:nvPr/>
        </p:nvGrpSpPr>
        <p:grpSpPr>
          <a:xfrm>
            <a:off x="5977076" y="3215266"/>
            <a:ext cx="220674" cy="220674"/>
            <a:chOff x="1148738" y="5014778"/>
            <a:chExt cx="863936" cy="863936"/>
          </a:xfrm>
        </p:grpSpPr>
        <p:sp>
          <p:nvSpPr>
            <p:cNvPr id="26" name="角丸四角形 25"/>
            <p:cNvSpPr/>
            <p:nvPr/>
          </p:nvSpPr>
          <p:spPr>
            <a:xfrm>
              <a:off x="1148738" y="5014778"/>
              <a:ext cx="863936" cy="863936"/>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5" name="図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1968" y="5037979"/>
              <a:ext cx="254489" cy="579626"/>
            </a:xfrm>
            <a:prstGeom prst="rect">
              <a:avLst/>
            </a:prstGeom>
          </p:spPr>
        </p:pic>
      </p:grpSp>
      <p:sp>
        <p:nvSpPr>
          <p:cNvPr id="28" name="角丸四角形 27"/>
          <p:cNvSpPr/>
          <p:nvPr/>
        </p:nvSpPr>
        <p:spPr>
          <a:xfrm>
            <a:off x="7009736" y="3253801"/>
            <a:ext cx="197000" cy="1970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9" name="図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9735" y="3294710"/>
            <a:ext cx="192669" cy="93123"/>
          </a:xfrm>
          <a:prstGeom prst="rect">
            <a:avLst/>
          </a:prstGeom>
        </p:spPr>
      </p:pic>
      <p:sp>
        <p:nvSpPr>
          <p:cNvPr id="30" name="1 つの角を切り取った四角形 29"/>
          <p:cNvSpPr/>
          <p:nvPr/>
        </p:nvSpPr>
        <p:spPr>
          <a:xfrm flipH="1">
            <a:off x="7989591" y="3174818"/>
            <a:ext cx="633154" cy="633154"/>
          </a:xfrm>
          <a:prstGeom prst="snip1Rect">
            <a:avLst>
              <a:gd name="adj" fmla="val 9251"/>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31" name="テキスト ボックス 30"/>
          <p:cNvSpPr txBox="1"/>
          <p:nvPr/>
        </p:nvSpPr>
        <p:spPr>
          <a:xfrm>
            <a:off x="7989592" y="3424309"/>
            <a:ext cx="662633" cy="200055"/>
          </a:xfrm>
          <a:prstGeom prst="rect">
            <a:avLst/>
          </a:prstGeom>
          <a:noFill/>
        </p:spPr>
        <p:txBody>
          <a:bodyPr wrap="square" rtlCol="0">
            <a:spAutoFit/>
          </a:bodyPr>
          <a:lstStyle/>
          <a:p>
            <a:r>
              <a:rPr lang="ja-JP" altLang="en-US" sz="700" dirty="0" smtClean="0"/>
              <a:t>農家の減収</a:t>
            </a:r>
            <a:endParaRPr kumimoji="1" lang="ja-JP" altLang="en-US" sz="700" dirty="0"/>
          </a:p>
        </p:txBody>
      </p:sp>
      <p:sp>
        <p:nvSpPr>
          <p:cNvPr id="34" name="1 つの角を切り取った四角形 33"/>
          <p:cNvSpPr/>
          <p:nvPr/>
        </p:nvSpPr>
        <p:spPr>
          <a:xfrm flipH="1">
            <a:off x="6901157" y="4529561"/>
            <a:ext cx="633154" cy="633154"/>
          </a:xfrm>
          <a:prstGeom prst="snip1Rect">
            <a:avLst>
              <a:gd name="adj" fmla="val 9251"/>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35" name="1 つの角を切り取った四角形 34"/>
          <p:cNvSpPr/>
          <p:nvPr/>
        </p:nvSpPr>
        <p:spPr>
          <a:xfrm flipH="1">
            <a:off x="5881173" y="4529561"/>
            <a:ext cx="633154" cy="633154"/>
          </a:xfrm>
          <a:prstGeom prst="snip1Rect">
            <a:avLst>
              <a:gd name="adj" fmla="val 9251"/>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grpSp>
        <p:nvGrpSpPr>
          <p:cNvPr id="36" name="グループ化 35"/>
          <p:cNvGrpSpPr/>
          <p:nvPr/>
        </p:nvGrpSpPr>
        <p:grpSpPr>
          <a:xfrm>
            <a:off x="5858677" y="4592070"/>
            <a:ext cx="377026" cy="241040"/>
            <a:chOff x="908044" y="3249000"/>
            <a:chExt cx="1071853" cy="685255"/>
          </a:xfrm>
        </p:grpSpPr>
        <p:sp>
          <p:nvSpPr>
            <p:cNvPr id="37" name="角丸四角形 36"/>
            <p:cNvSpPr/>
            <p:nvPr/>
          </p:nvSpPr>
          <p:spPr>
            <a:xfrm>
              <a:off x="1148738" y="3249000"/>
              <a:ext cx="550800" cy="5508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pic>
          <p:nvPicPr>
            <p:cNvPr id="38" name="図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7934" y="3271507"/>
              <a:ext cx="361470" cy="309209"/>
            </a:xfrm>
            <a:prstGeom prst="rect">
              <a:avLst/>
            </a:prstGeom>
          </p:spPr>
        </p:pic>
        <p:sp>
          <p:nvSpPr>
            <p:cNvPr id="39" name="テキスト ボックス 38"/>
            <p:cNvSpPr txBox="1"/>
            <p:nvPr/>
          </p:nvSpPr>
          <p:spPr>
            <a:xfrm>
              <a:off x="908044" y="3540515"/>
              <a:ext cx="1071853" cy="393740"/>
            </a:xfrm>
            <a:prstGeom prst="rect">
              <a:avLst/>
            </a:prstGeom>
            <a:noFill/>
          </p:spPr>
          <p:txBody>
            <a:bodyPr wrap="none" rtlCol="0">
              <a:spAutoFit/>
            </a:bodyPr>
            <a:lstStyle/>
            <a:p>
              <a:r>
                <a:rPr kumimoji="1" lang="ja-JP" altLang="en-US" sz="300" dirty="0" smtClean="0"/>
                <a:t>極端な降水</a:t>
              </a:r>
              <a:endParaRPr kumimoji="1" lang="ja-JP" altLang="en-US" sz="300" dirty="0"/>
            </a:p>
          </p:txBody>
        </p:sp>
      </p:grpSp>
      <p:sp>
        <p:nvSpPr>
          <p:cNvPr id="40" name="角丸四角形 39"/>
          <p:cNvSpPr/>
          <p:nvPr/>
        </p:nvSpPr>
        <p:spPr>
          <a:xfrm>
            <a:off x="6976393" y="4592070"/>
            <a:ext cx="193745" cy="193745"/>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41" name="テキスト ボックス 40"/>
          <p:cNvSpPr txBox="1"/>
          <p:nvPr/>
        </p:nvSpPr>
        <p:spPr>
          <a:xfrm>
            <a:off x="5914886" y="4792790"/>
            <a:ext cx="599441" cy="307777"/>
          </a:xfrm>
          <a:prstGeom prst="rect">
            <a:avLst/>
          </a:prstGeom>
          <a:noFill/>
        </p:spPr>
        <p:txBody>
          <a:bodyPr wrap="square" rtlCol="0">
            <a:spAutoFit/>
          </a:bodyPr>
          <a:lstStyle/>
          <a:p>
            <a:r>
              <a:rPr kumimoji="1" lang="ja-JP" altLang="en-US" sz="700" dirty="0" smtClean="0"/>
              <a:t>集中豪雨が増える</a:t>
            </a:r>
            <a:endParaRPr kumimoji="1" lang="ja-JP" altLang="en-US" sz="700" dirty="0"/>
          </a:p>
        </p:txBody>
      </p:sp>
      <p:sp>
        <p:nvSpPr>
          <p:cNvPr id="42" name="テキスト ボックス 41"/>
          <p:cNvSpPr txBox="1"/>
          <p:nvPr/>
        </p:nvSpPr>
        <p:spPr>
          <a:xfrm>
            <a:off x="6901158" y="4779052"/>
            <a:ext cx="662633" cy="415498"/>
          </a:xfrm>
          <a:prstGeom prst="rect">
            <a:avLst/>
          </a:prstGeom>
          <a:noFill/>
        </p:spPr>
        <p:txBody>
          <a:bodyPr wrap="square" rtlCol="0">
            <a:spAutoFit/>
          </a:bodyPr>
          <a:lstStyle/>
          <a:p>
            <a:r>
              <a:rPr kumimoji="1" lang="ja-JP" altLang="en-US" sz="700" dirty="0" smtClean="0"/>
              <a:t>洪水が頻繁に起きるようになる</a:t>
            </a:r>
            <a:endParaRPr kumimoji="1" lang="ja-JP" altLang="en-US" sz="700" dirty="0"/>
          </a:p>
        </p:txBody>
      </p:sp>
      <p:pic>
        <p:nvPicPr>
          <p:cNvPr id="43" name="図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79548" y="4626347"/>
            <a:ext cx="185647" cy="107366"/>
          </a:xfrm>
          <a:prstGeom prst="rect">
            <a:avLst/>
          </a:prstGeom>
        </p:spPr>
      </p:pic>
      <p:cxnSp>
        <p:nvCxnSpPr>
          <p:cNvPr id="19" name="直線矢印コネクタ 18"/>
          <p:cNvCxnSpPr/>
          <p:nvPr/>
        </p:nvCxnSpPr>
        <p:spPr>
          <a:xfrm>
            <a:off x="6002867" y="3014133"/>
            <a:ext cx="2343213" cy="1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6012918" y="4428066"/>
            <a:ext cx="23889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6019279" y="5831739"/>
            <a:ext cx="23889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5762000" y="2644733"/>
            <a:ext cx="1346886" cy="276999"/>
          </a:xfrm>
          <a:prstGeom prst="rect">
            <a:avLst/>
          </a:prstGeom>
          <a:noFill/>
        </p:spPr>
        <p:txBody>
          <a:bodyPr wrap="square" rtlCol="0">
            <a:spAutoFit/>
          </a:bodyPr>
          <a:lstStyle/>
          <a:p>
            <a:r>
              <a:rPr lang="ja-JP" altLang="en-US" sz="1200" dirty="0" smtClean="0"/>
              <a:t>気候変動</a:t>
            </a:r>
            <a:endParaRPr kumimoji="1" lang="ja-JP" altLang="en-US" sz="1200" dirty="0"/>
          </a:p>
        </p:txBody>
      </p:sp>
      <p:sp>
        <p:nvSpPr>
          <p:cNvPr id="46" name="テキスト ボックス 45"/>
          <p:cNvSpPr txBox="1"/>
          <p:nvPr/>
        </p:nvSpPr>
        <p:spPr>
          <a:xfrm>
            <a:off x="6584547" y="2644733"/>
            <a:ext cx="1817290" cy="276999"/>
          </a:xfrm>
          <a:prstGeom prst="rect">
            <a:avLst/>
          </a:prstGeom>
          <a:noFill/>
        </p:spPr>
        <p:txBody>
          <a:bodyPr wrap="square" rtlCol="0">
            <a:spAutoFit/>
          </a:bodyPr>
          <a:lstStyle/>
          <a:p>
            <a:r>
              <a:rPr lang="ja-JP" altLang="en-US" sz="1200" dirty="0" smtClean="0"/>
              <a:t>気候変動影響</a:t>
            </a:r>
            <a:endParaRPr kumimoji="1" lang="ja-JP" altLang="en-US" sz="1200" dirty="0"/>
          </a:p>
        </p:txBody>
      </p:sp>
      <p:sp>
        <p:nvSpPr>
          <p:cNvPr id="47" name="テキスト ボックス 46"/>
          <p:cNvSpPr txBox="1"/>
          <p:nvPr/>
        </p:nvSpPr>
        <p:spPr>
          <a:xfrm>
            <a:off x="7696284" y="2644733"/>
            <a:ext cx="1817290" cy="276999"/>
          </a:xfrm>
          <a:prstGeom prst="rect">
            <a:avLst/>
          </a:prstGeom>
          <a:noFill/>
        </p:spPr>
        <p:txBody>
          <a:bodyPr wrap="square" rtlCol="0">
            <a:spAutoFit/>
          </a:bodyPr>
          <a:lstStyle/>
          <a:p>
            <a:r>
              <a:rPr lang="ja-JP" altLang="en-US" sz="1200" dirty="0" smtClean="0"/>
              <a:t>派生する影響</a:t>
            </a:r>
            <a:endParaRPr kumimoji="1" lang="ja-JP" altLang="en-US" sz="1200" dirty="0"/>
          </a:p>
        </p:txBody>
      </p:sp>
      <p:sp>
        <p:nvSpPr>
          <p:cNvPr id="50"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5</a:t>
            </a:fld>
            <a:endParaRPr lang="ja-JP" altLang="en-US" sz="1200" dirty="0">
              <a:latin typeface="ＭＳ ゴシック" panose="020B0609070205080204" pitchFamily="49" charset="-128"/>
              <a:ea typeface="ＭＳ ゴシック" panose="020B0609070205080204" pitchFamily="49" charset="-128"/>
            </a:endParaRPr>
          </a:p>
        </p:txBody>
      </p:sp>
      <p:sp>
        <p:nvSpPr>
          <p:cNvPr id="51" name="テキスト ボックス 25"/>
          <p:cNvSpPr txBox="1">
            <a:spLocks noChangeArrowheads="1"/>
          </p:cNvSpPr>
          <p:nvPr/>
        </p:nvSpPr>
        <p:spPr bwMode="auto">
          <a:xfrm>
            <a:off x="420418" y="6627571"/>
            <a:ext cx="78512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19088" indent="-319088"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000" dirty="0">
                <a:latin typeface="ＭＳ ゴシック" panose="020B0609070205080204" pitchFamily="49" charset="-128"/>
                <a:ea typeface="ＭＳ ゴシック" panose="020B0609070205080204" pitchFamily="49" charset="-128"/>
              </a:rPr>
              <a:t>出典：</a:t>
            </a:r>
            <a:r>
              <a:rPr lang="en-US" altLang="ja-JP" sz="1000" dirty="0">
                <a:latin typeface="ＭＳ ゴシック" panose="020B0609070205080204" pitchFamily="49" charset="-128"/>
                <a:ea typeface="ＭＳ ゴシック" panose="020B0609070205080204" pitchFamily="49" charset="-128"/>
              </a:rPr>
              <a:t>IPCC AR5 WG2 </a:t>
            </a:r>
            <a:r>
              <a:rPr lang="ja-JP" altLang="en-US" sz="1000" dirty="0">
                <a:latin typeface="ＭＳ ゴシック" panose="020B0609070205080204" pitchFamily="49" charset="-128"/>
                <a:ea typeface="ＭＳ ゴシック" panose="020B0609070205080204" pitchFamily="49" charset="-128"/>
              </a:rPr>
              <a:t>政策決定者向け要約 </a:t>
            </a:r>
            <a:r>
              <a:rPr lang="en-US" altLang="ja-JP" sz="1000" dirty="0">
                <a:latin typeface="ＭＳ ゴシック" panose="020B0609070205080204" pitchFamily="49" charset="-128"/>
                <a:ea typeface="ＭＳ ゴシック" panose="020B0609070205080204" pitchFamily="49" charset="-128"/>
              </a:rPr>
              <a:t>Table1</a:t>
            </a:r>
            <a:r>
              <a:rPr lang="ja-JP" altLang="en-US" sz="1000" dirty="0">
                <a:latin typeface="ＭＳ ゴシック" panose="020B0609070205080204" pitchFamily="49" charset="-128"/>
                <a:ea typeface="ＭＳ ゴシック" panose="020B0609070205080204" pitchFamily="49" charset="-128"/>
              </a:rPr>
              <a:t>より抜粋、</a:t>
            </a:r>
            <a:r>
              <a:rPr lang="ja-JP" altLang="en-US" sz="1000" dirty="0">
                <a:solidFill>
                  <a:prstClr val="black"/>
                </a:solidFill>
                <a:latin typeface="ＭＳ ゴシック" panose="020B0609070205080204" pitchFamily="49" charset="-128"/>
                <a:ea typeface="ＭＳ ゴシック" panose="020B0609070205080204" pitchFamily="49" charset="-128"/>
              </a:rPr>
              <a:t> </a:t>
            </a:r>
            <a:r>
              <a:rPr lang="ja-JP" altLang="en-US" sz="1000" dirty="0" smtClean="0">
                <a:latin typeface="ＭＳ ゴシック" panose="020B0609070205080204" pitchFamily="49" charset="-128"/>
                <a:ea typeface="ＭＳ ゴシック" panose="020B0609070205080204" pitchFamily="49" charset="-128"/>
              </a:rPr>
              <a:t>気候</a:t>
            </a:r>
            <a:r>
              <a:rPr lang="ja-JP" altLang="en-US" sz="1000" dirty="0">
                <a:latin typeface="ＭＳ ゴシック" panose="020B0609070205080204" pitchFamily="49" charset="-128"/>
                <a:ea typeface="ＭＳ ゴシック" panose="020B0609070205080204" pitchFamily="49" charset="-128"/>
              </a:rPr>
              <a:t>変動適応情報</a:t>
            </a:r>
            <a:r>
              <a:rPr lang="ja-JP" altLang="en-US" sz="1000" dirty="0" smtClean="0">
                <a:latin typeface="ＭＳ ゴシック" panose="020B0609070205080204" pitchFamily="49" charset="-128"/>
                <a:ea typeface="ＭＳ ゴシック" panose="020B0609070205080204" pitchFamily="49" charset="-128"/>
              </a:rPr>
              <a:t>プラットフォーム</a:t>
            </a:r>
            <a:endParaRPr lang="ja-JP" altLang="en-US" sz="1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704313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1115615" y="-27384"/>
            <a:ext cx="7941887" cy="692696"/>
          </a:xfrm>
        </p:spPr>
        <p:txBody>
          <a:bodyPr/>
          <a:lstStyle/>
          <a:p>
            <a:r>
              <a:rPr kumimoji="1" lang="ja-JP" altLang="en-US" dirty="0" smtClean="0"/>
              <a:t>グループワーク：意見を整理してみよう</a:t>
            </a:r>
            <a:endParaRPr kumimoji="1" lang="ja-JP" altLang="en-US" dirty="0"/>
          </a:p>
        </p:txBody>
      </p:sp>
      <p:sp>
        <p:nvSpPr>
          <p:cNvPr id="5" name="正方形/長方形 4"/>
          <p:cNvSpPr/>
          <p:nvPr/>
        </p:nvSpPr>
        <p:spPr>
          <a:xfrm>
            <a:off x="282144" y="1340375"/>
            <a:ext cx="8454240" cy="116302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p:cNvSpPr/>
          <p:nvPr/>
        </p:nvSpPr>
        <p:spPr>
          <a:xfrm>
            <a:off x="282144" y="1070376"/>
            <a:ext cx="2154240" cy="540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800" b="1" dirty="0" smtClean="0"/>
              <a:t>課　題　③</a:t>
            </a:r>
            <a:endParaRPr kumimoji="1" lang="ja-JP" altLang="en-US" sz="2800" b="1" dirty="0"/>
          </a:p>
        </p:txBody>
      </p:sp>
      <p:sp>
        <p:nvSpPr>
          <p:cNvPr id="7" name="テキスト ボックス 6"/>
          <p:cNvSpPr txBox="1"/>
          <p:nvPr/>
        </p:nvSpPr>
        <p:spPr>
          <a:xfrm>
            <a:off x="399684" y="1645920"/>
            <a:ext cx="8156700" cy="707886"/>
          </a:xfrm>
          <a:prstGeom prst="rect">
            <a:avLst/>
          </a:prstGeom>
          <a:noFill/>
        </p:spPr>
        <p:txBody>
          <a:bodyPr wrap="square" rtlCol="0">
            <a:spAutoFit/>
          </a:bodyPr>
          <a:lstStyle/>
          <a:p>
            <a:r>
              <a:rPr lang="ja-JP" altLang="en-US" sz="2000" dirty="0" smtClean="0"/>
              <a:t>模造紙</a:t>
            </a:r>
            <a:r>
              <a:rPr lang="ja-JP" altLang="en-US" sz="2000" dirty="0"/>
              <a:t>に</a:t>
            </a:r>
            <a:r>
              <a:rPr lang="ja-JP" altLang="en-US" sz="2000" dirty="0" smtClean="0"/>
              <a:t>貼った付箋を、完成イメージを参考に、整理しましょう。</a:t>
            </a:r>
            <a:endParaRPr lang="en-US" altLang="ja-JP" sz="2000" dirty="0" smtClean="0"/>
          </a:p>
          <a:p>
            <a:r>
              <a:rPr lang="ja-JP" altLang="en-US" sz="2000" dirty="0" smtClean="0"/>
              <a:t>波及する効果があれば、追加してみましょう。</a:t>
            </a:r>
            <a:endParaRPr lang="en-US" altLang="ja-JP" sz="2000" dirty="0" smtClean="0"/>
          </a:p>
        </p:txBody>
      </p:sp>
      <p:sp>
        <p:nvSpPr>
          <p:cNvPr id="21" name="テキスト ボックス 20"/>
          <p:cNvSpPr txBox="1"/>
          <p:nvPr/>
        </p:nvSpPr>
        <p:spPr>
          <a:xfrm>
            <a:off x="399684" y="5235658"/>
            <a:ext cx="3765916" cy="1077218"/>
          </a:xfrm>
          <a:prstGeom prst="rect">
            <a:avLst/>
          </a:prstGeom>
          <a:noFill/>
        </p:spPr>
        <p:txBody>
          <a:bodyPr wrap="square" rtlCol="0">
            <a:spAutoFit/>
          </a:bodyPr>
          <a:lstStyle/>
          <a:p>
            <a:pPr algn="ctr"/>
            <a:r>
              <a:rPr lang="ja-JP" altLang="en-US" sz="3200" b="1" dirty="0"/>
              <a:t>〇</a:t>
            </a:r>
            <a:r>
              <a:rPr kumimoji="1" lang="ja-JP" altLang="en-US" sz="3200" b="1" dirty="0" smtClean="0"/>
              <a:t>：〇〇</a:t>
            </a:r>
            <a:r>
              <a:rPr lang="ja-JP" altLang="en-US" sz="3200" b="1" dirty="0" smtClean="0"/>
              <a:t>を目安に　一巡してください。</a:t>
            </a:r>
            <a:endParaRPr lang="en-US" altLang="ja-JP" sz="3200" b="1" dirty="0" smtClean="0"/>
          </a:p>
        </p:txBody>
      </p:sp>
      <p:sp>
        <p:nvSpPr>
          <p:cNvPr id="22" name="テキスト ボックス 21"/>
          <p:cNvSpPr txBox="1"/>
          <p:nvPr/>
        </p:nvSpPr>
        <p:spPr>
          <a:xfrm>
            <a:off x="282143" y="2510376"/>
            <a:ext cx="8614721" cy="2657138"/>
          </a:xfrm>
          <a:prstGeom prst="rect">
            <a:avLst/>
          </a:prstGeom>
          <a:noFill/>
        </p:spPr>
        <p:txBody>
          <a:bodyPr wrap="square" rtlCol="0">
            <a:spAutoFit/>
          </a:bodyPr>
          <a:lstStyle/>
          <a:p>
            <a:pPr>
              <a:lnSpc>
                <a:spcPts val="4000"/>
              </a:lnSpc>
            </a:pPr>
            <a:r>
              <a:rPr lang="ja-JP" altLang="en-US" sz="2000" u="sng" dirty="0" smtClean="0"/>
              <a:t>進め方のポイント</a:t>
            </a:r>
            <a:endParaRPr lang="en-US" altLang="ja-JP" sz="2000" u="sng" dirty="0" smtClean="0"/>
          </a:p>
          <a:p>
            <a:pPr>
              <a:lnSpc>
                <a:spcPts val="4000"/>
              </a:lnSpc>
            </a:pPr>
            <a:r>
              <a:rPr lang="ja-JP" altLang="en-US" sz="2000" dirty="0" smtClean="0"/>
              <a:t>①　気候変動、影響、派生に分類する。</a:t>
            </a:r>
            <a:endParaRPr lang="en-US" altLang="ja-JP" sz="2000" dirty="0" smtClean="0"/>
          </a:p>
          <a:p>
            <a:pPr>
              <a:lnSpc>
                <a:spcPts val="4000"/>
              </a:lnSpc>
            </a:pPr>
            <a:r>
              <a:rPr lang="ja-JP" altLang="en-US" sz="2000" dirty="0" smtClean="0"/>
              <a:t>②　類似の内容でまとめる。</a:t>
            </a:r>
            <a:endParaRPr lang="en-US" altLang="ja-JP" sz="2000" dirty="0" smtClean="0"/>
          </a:p>
          <a:p>
            <a:pPr>
              <a:lnSpc>
                <a:spcPts val="4000"/>
              </a:lnSpc>
            </a:pPr>
            <a:r>
              <a:rPr lang="ja-JP" altLang="en-US" sz="2000" dirty="0"/>
              <a:t>③</a:t>
            </a:r>
            <a:r>
              <a:rPr lang="ja-JP" altLang="en-US" sz="2000" dirty="0" smtClean="0"/>
              <a:t>　関連項目は矢印でつなぐ。</a:t>
            </a:r>
            <a:endParaRPr lang="en-US" altLang="ja-JP" sz="2000" dirty="0" smtClean="0"/>
          </a:p>
          <a:p>
            <a:pPr>
              <a:lnSpc>
                <a:spcPts val="4000"/>
              </a:lnSpc>
            </a:pPr>
            <a:r>
              <a:rPr lang="ja-JP" altLang="en-US" sz="2000" dirty="0" smtClean="0"/>
              <a:t>④　誰が発表するか決める。</a:t>
            </a:r>
            <a:endParaRPr lang="en-US" altLang="ja-JP" sz="2000" dirty="0" smtClean="0"/>
          </a:p>
        </p:txBody>
      </p:sp>
      <p:sp>
        <p:nvSpPr>
          <p:cNvPr id="9" name="正方形/長方形 8"/>
          <p:cNvSpPr/>
          <p:nvPr/>
        </p:nvSpPr>
        <p:spPr>
          <a:xfrm>
            <a:off x="5670144" y="2659350"/>
            <a:ext cx="3066240" cy="3877056"/>
          </a:xfrm>
          <a:prstGeom prst="rect">
            <a:avLst/>
          </a:prstGeom>
          <a:solidFill>
            <a:schemeClr val="accent1">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1 つの角を切り取った四角形 9"/>
          <p:cNvSpPr/>
          <p:nvPr/>
        </p:nvSpPr>
        <p:spPr>
          <a:xfrm flipH="1">
            <a:off x="7001446" y="3948968"/>
            <a:ext cx="633154" cy="633154"/>
          </a:xfrm>
          <a:prstGeom prst="snip1Rect">
            <a:avLst>
              <a:gd name="adj" fmla="val 9251"/>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11" name="1 つの角を切り取った四角形 10"/>
          <p:cNvSpPr/>
          <p:nvPr/>
        </p:nvSpPr>
        <p:spPr>
          <a:xfrm flipH="1">
            <a:off x="5989233" y="4366969"/>
            <a:ext cx="633154" cy="633154"/>
          </a:xfrm>
          <a:prstGeom prst="snip1Rect">
            <a:avLst>
              <a:gd name="adj" fmla="val 9251"/>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grpSp>
        <p:nvGrpSpPr>
          <p:cNvPr id="12" name="グループ化 11"/>
          <p:cNvGrpSpPr/>
          <p:nvPr/>
        </p:nvGrpSpPr>
        <p:grpSpPr>
          <a:xfrm>
            <a:off x="5966737" y="4429478"/>
            <a:ext cx="377026" cy="241040"/>
            <a:chOff x="908044" y="3249000"/>
            <a:chExt cx="1071853" cy="685255"/>
          </a:xfrm>
        </p:grpSpPr>
        <p:sp>
          <p:nvSpPr>
            <p:cNvPr id="13" name="角丸四角形 12"/>
            <p:cNvSpPr/>
            <p:nvPr/>
          </p:nvSpPr>
          <p:spPr>
            <a:xfrm>
              <a:off x="1148738" y="3249000"/>
              <a:ext cx="550800" cy="5508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pic>
          <p:nvPicPr>
            <p:cNvPr id="14" name="図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7934" y="3271507"/>
              <a:ext cx="361470" cy="309209"/>
            </a:xfrm>
            <a:prstGeom prst="rect">
              <a:avLst/>
            </a:prstGeom>
          </p:spPr>
        </p:pic>
        <p:sp>
          <p:nvSpPr>
            <p:cNvPr id="15" name="テキスト ボックス 14"/>
            <p:cNvSpPr txBox="1"/>
            <p:nvPr/>
          </p:nvSpPr>
          <p:spPr>
            <a:xfrm>
              <a:off x="908044" y="3540515"/>
              <a:ext cx="1071853" cy="393740"/>
            </a:xfrm>
            <a:prstGeom prst="rect">
              <a:avLst/>
            </a:prstGeom>
            <a:noFill/>
          </p:spPr>
          <p:txBody>
            <a:bodyPr wrap="none" rtlCol="0">
              <a:spAutoFit/>
            </a:bodyPr>
            <a:lstStyle/>
            <a:p>
              <a:r>
                <a:rPr kumimoji="1" lang="ja-JP" altLang="en-US" sz="300" dirty="0" smtClean="0"/>
                <a:t>極端な降水</a:t>
              </a:r>
              <a:endParaRPr kumimoji="1" lang="ja-JP" altLang="en-US" sz="300" dirty="0"/>
            </a:p>
          </p:txBody>
        </p:sp>
      </p:grpSp>
      <p:sp>
        <p:nvSpPr>
          <p:cNvPr id="16" name="角丸四角形 15"/>
          <p:cNvSpPr/>
          <p:nvPr/>
        </p:nvSpPr>
        <p:spPr>
          <a:xfrm>
            <a:off x="7076682" y="4011477"/>
            <a:ext cx="193745" cy="193745"/>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17" name="テキスト ボックス 16"/>
          <p:cNvSpPr txBox="1"/>
          <p:nvPr/>
        </p:nvSpPr>
        <p:spPr>
          <a:xfrm>
            <a:off x="6022946" y="4630198"/>
            <a:ext cx="599441" cy="307777"/>
          </a:xfrm>
          <a:prstGeom prst="rect">
            <a:avLst/>
          </a:prstGeom>
          <a:noFill/>
        </p:spPr>
        <p:txBody>
          <a:bodyPr wrap="square" rtlCol="0">
            <a:spAutoFit/>
          </a:bodyPr>
          <a:lstStyle/>
          <a:p>
            <a:r>
              <a:rPr kumimoji="1" lang="ja-JP" altLang="en-US" sz="700" dirty="0" smtClean="0"/>
              <a:t>集中豪雨が増える</a:t>
            </a:r>
            <a:endParaRPr kumimoji="1" lang="ja-JP" altLang="en-US" sz="700" dirty="0"/>
          </a:p>
        </p:txBody>
      </p:sp>
      <p:sp>
        <p:nvSpPr>
          <p:cNvPr id="18" name="テキスト ボックス 17"/>
          <p:cNvSpPr txBox="1"/>
          <p:nvPr/>
        </p:nvSpPr>
        <p:spPr>
          <a:xfrm>
            <a:off x="7001447" y="4198459"/>
            <a:ext cx="662633" cy="415498"/>
          </a:xfrm>
          <a:prstGeom prst="rect">
            <a:avLst/>
          </a:prstGeom>
          <a:noFill/>
        </p:spPr>
        <p:txBody>
          <a:bodyPr wrap="square" rtlCol="0">
            <a:spAutoFit/>
          </a:bodyPr>
          <a:lstStyle/>
          <a:p>
            <a:r>
              <a:rPr kumimoji="1" lang="ja-JP" altLang="en-US" sz="700" dirty="0" smtClean="0"/>
              <a:t>洪水が頻繁に起きるようになる</a:t>
            </a:r>
            <a:endParaRPr kumimoji="1" lang="ja-JP" altLang="en-US" sz="700" dirty="0"/>
          </a:p>
        </p:txBody>
      </p:sp>
      <p:pic>
        <p:nvPicPr>
          <p:cNvPr id="19" name="図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9837" y="4045754"/>
            <a:ext cx="185647" cy="107366"/>
          </a:xfrm>
          <a:prstGeom prst="rect">
            <a:avLst/>
          </a:prstGeom>
        </p:spPr>
      </p:pic>
      <p:sp>
        <p:nvSpPr>
          <p:cNvPr id="24" name="テキスト ボックス 23"/>
          <p:cNvSpPr txBox="1"/>
          <p:nvPr/>
        </p:nvSpPr>
        <p:spPr>
          <a:xfrm>
            <a:off x="5678923" y="2761153"/>
            <a:ext cx="1117534" cy="369332"/>
          </a:xfrm>
          <a:prstGeom prst="rect">
            <a:avLst/>
          </a:prstGeom>
          <a:noFill/>
        </p:spPr>
        <p:txBody>
          <a:bodyPr wrap="square" rtlCol="0">
            <a:spAutoFit/>
          </a:bodyPr>
          <a:lstStyle/>
          <a:p>
            <a:r>
              <a:rPr kumimoji="1" lang="ja-JP" altLang="en-US" dirty="0" smtClean="0"/>
              <a:t>気候変動</a:t>
            </a:r>
            <a:endParaRPr kumimoji="1" lang="ja-JP" altLang="en-US" dirty="0"/>
          </a:p>
        </p:txBody>
      </p:sp>
      <p:sp>
        <p:nvSpPr>
          <p:cNvPr id="25" name="テキスト ボックス 24"/>
          <p:cNvSpPr txBox="1"/>
          <p:nvPr/>
        </p:nvSpPr>
        <p:spPr>
          <a:xfrm>
            <a:off x="7057105" y="2776315"/>
            <a:ext cx="779470" cy="369332"/>
          </a:xfrm>
          <a:prstGeom prst="rect">
            <a:avLst/>
          </a:prstGeom>
          <a:noFill/>
        </p:spPr>
        <p:txBody>
          <a:bodyPr wrap="square" rtlCol="0">
            <a:spAutoFit/>
          </a:bodyPr>
          <a:lstStyle/>
          <a:p>
            <a:r>
              <a:rPr kumimoji="1" lang="ja-JP" altLang="en-US" dirty="0" smtClean="0"/>
              <a:t>影響</a:t>
            </a:r>
            <a:endParaRPr kumimoji="1" lang="ja-JP" altLang="en-US" dirty="0"/>
          </a:p>
        </p:txBody>
      </p:sp>
      <p:sp>
        <p:nvSpPr>
          <p:cNvPr id="26" name="テキスト ボックス 25"/>
          <p:cNvSpPr txBox="1"/>
          <p:nvPr/>
        </p:nvSpPr>
        <p:spPr>
          <a:xfrm>
            <a:off x="7943931" y="2776315"/>
            <a:ext cx="779470" cy="369332"/>
          </a:xfrm>
          <a:prstGeom prst="rect">
            <a:avLst/>
          </a:prstGeom>
          <a:noFill/>
        </p:spPr>
        <p:txBody>
          <a:bodyPr wrap="square" rtlCol="0">
            <a:spAutoFit/>
          </a:bodyPr>
          <a:lstStyle/>
          <a:p>
            <a:r>
              <a:rPr kumimoji="1" lang="ja-JP" altLang="en-US" dirty="0" smtClean="0"/>
              <a:t>派生</a:t>
            </a:r>
            <a:endParaRPr kumimoji="1" lang="ja-JP" altLang="en-US" dirty="0"/>
          </a:p>
        </p:txBody>
      </p:sp>
      <p:cxnSp>
        <p:nvCxnSpPr>
          <p:cNvPr id="27" name="直線コネクタ 26"/>
          <p:cNvCxnSpPr/>
          <p:nvPr/>
        </p:nvCxnSpPr>
        <p:spPr>
          <a:xfrm>
            <a:off x="6837674" y="2913910"/>
            <a:ext cx="0" cy="35630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V="1">
            <a:off x="6686324" y="4337886"/>
            <a:ext cx="216273" cy="2442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7850116" y="2913910"/>
            <a:ext cx="0" cy="35630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7712536" y="3554461"/>
            <a:ext cx="357591" cy="21222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1 つの角を切り取った四角形 37"/>
          <p:cNvSpPr/>
          <p:nvPr/>
        </p:nvSpPr>
        <p:spPr>
          <a:xfrm flipH="1">
            <a:off x="6994819" y="3137460"/>
            <a:ext cx="633154" cy="633154"/>
          </a:xfrm>
          <a:prstGeom prst="snip1Rect">
            <a:avLst>
              <a:gd name="adj" fmla="val 9251"/>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39" name="1 つの角を切り取った四角形 38"/>
          <p:cNvSpPr/>
          <p:nvPr/>
        </p:nvSpPr>
        <p:spPr>
          <a:xfrm flipH="1">
            <a:off x="6054215" y="3137460"/>
            <a:ext cx="633154" cy="633154"/>
          </a:xfrm>
          <a:prstGeom prst="snip1Rect">
            <a:avLst>
              <a:gd name="adj" fmla="val 9251"/>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40" name="テキスト ボックス 39"/>
          <p:cNvSpPr txBox="1"/>
          <p:nvPr/>
        </p:nvSpPr>
        <p:spPr>
          <a:xfrm>
            <a:off x="6054214" y="3400573"/>
            <a:ext cx="667986" cy="307777"/>
          </a:xfrm>
          <a:prstGeom prst="rect">
            <a:avLst/>
          </a:prstGeom>
          <a:noFill/>
        </p:spPr>
        <p:txBody>
          <a:bodyPr wrap="square" rtlCol="0">
            <a:spAutoFit/>
          </a:bodyPr>
          <a:lstStyle/>
          <a:p>
            <a:r>
              <a:rPr kumimoji="1" lang="ja-JP" altLang="en-US" sz="700" dirty="0" smtClean="0"/>
              <a:t>夏の気温が高くなる</a:t>
            </a:r>
            <a:endParaRPr kumimoji="1" lang="ja-JP" altLang="en-US" sz="700" dirty="0"/>
          </a:p>
        </p:txBody>
      </p:sp>
      <p:sp>
        <p:nvSpPr>
          <p:cNvPr id="41" name="テキスト ボックス 40"/>
          <p:cNvSpPr txBox="1"/>
          <p:nvPr/>
        </p:nvSpPr>
        <p:spPr>
          <a:xfrm>
            <a:off x="6994820" y="3386951"/>
            <a:ext cx="662633" cy="415498"/>
          </a:xfrm>
          <a:prstGeom prst="rect">
            <a:avLst/>
          </a:prstGeom>
          <a:noFill/>
        </p:spPr>
        <p:txBody>
          <a:bodyPr wrap="square" rtlCol="0">
            <a:spAutoFit/>
          </a:bodyPr>
          <a:lstStyle/>
          <a:p>
            <a:r>
              <a:rPr kumimoji="1" lang="ja-JP" altLang="en-US" sz="700" dirty="0" smtClean="0"/>
              <a:t>品質の良いお米が取れなくなる</a:t>
            </a:r>
            <a:endParaRPr kumimoji="1" lang="ja-JP" altLang="en-US" sz="700" dirty="0"/>
          </a:p>
        </p:txBody>
      </p:sp>
      <p:grpSp>
        <p:nvGrpSpPr>
          <p:cNvPr id="42" name="グループ化 41"/>
          <p:cNvGrpSpPr/>
          <p:nvPr/>
        </p:nvGrpSpPr>
        <p:grpSpPr>
          <a:xfrm>
            <a:off x="6150118" y="3173476"/>
            <a:ext cx="220674" cy="220674"/>
            <a:chOff x="1148738" y="5014778"/>
            <a:chExt cx="863936" cy="863936"/>
          </a:xfrm>
        </p:grpSpPr>
        <p:sp>
          <p:nvSpPr>
            <p:cNvPr id="43" name="角丸四角形 42"/>
            <p:cNvSpPr/>
            <p:nvPr/>
          </p:nvSpPr>
          <p:spPr>
            <a:xfrm>
              <a:off x="1148738" y="5014778"/>
              <a:ext cx="863936" cy="863936"/>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4" name="図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1968" y="5037979"/>
              <a:ext cx="254489" cy="579626"/>
            </a:xfrm>
            <a:prstGeom prst="rect">
              <a:avLst/>
            </a:prstGeom>
          </p:spPr>
        </p:pic>
      </p:grpSp>
      <p:sp>
        <p:nvSpPr>
          <p:cNvPr id="45" name="角丸四角形 44"/>
          <p:cNvSpPr/>
          <p:nvPr/>
        </p:nvSpPr>
        <p:spPr>
          <a:xfrm>
            <a:off x="7078156" y="3212011"/>
            <a:ext cx="197000" cy="1970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6" name="図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78991" y="3208402"/>
            <a:ext cx="192669" cy="93123"/>
          </a:xfrm>
          <a:prstGeom prst="rect">
            <a:avLst/>
          </a:prstGeom>
        </p:spPr>
      </p:pic>
      <p:sp>
        <p:nvSpPr>
          <p:cNvPr id="47" name="1 つの角を切り取った四角形 46"/>
          <p:cNvSpPr/>
          <p:nvPr/>
        </p:nvSpPr>
        <p:spPr>
          <a:xfrm flipH="1">
            <a:off x="7965970" y="5746048"/>
            <a:ext cx="633154" cy="633154"/>
          </a:xfrm>
          <a:prstGeom prst="snip1Rect">
            <a:avLst>
              <a:gd name="adj" fmla="val 9251"/>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48" name="テキスト ボックス 47"/>
          <p:cNvSpPr txBox="1"/>
          <p:nvPr/>
        </p:nvSpPr>
        <p:spPr>
          <a:xfrm>
            <a:off x="7961934" y="5794784"/>
            <a:ext cx="662633" cy="200055"/>
          </a:xfrm>
          <a:prstGeom prst="rect">
            <a:avLst/>
          </a:prstGeom>
          <a:noFill/>
        </p:spPr>
        <p:txBody>
          <a:bodyPr wrap="square" rtlCol="0">
            <a:spAutoFit/>
          </a:bodyPr>
          <a:lstStyle/>
          <a:p>
            <a:r>
              <a:rPr lang="ja-JP" altLang="en-US" sz="700" dirty="0" smtClean="0"/>
              <a:t>農家の減収</a:t>
            </a:r>
            <a:endParaRPr kumimoji="1" lang="ja-JP" altLang="en-US" sz="700" dirty="0"/>
          </a:p>
        </p:txBody>
      </p:sp>
      <p:cxnSp>
        <p:nvCxnSpPr>
          <p:cNvPr id="49" name="直線矢印コネクタ 48"/>
          <p:cNvCxnSpPr/>
          <p:nvPr/>
        </p:nvCxnSpPr>
        <p:spPr>
          <a:xfrm>
            <a:off x="6734171" y="3512629"/>
            <a:ext cx="26064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flipV="1">
            <a:off x="6702871" y="3638308"/>
            <a:ext cx="254809" cy="8171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円弧 61"/>
          <p:cNvSpPr/>
          <p:nvPr/>
        </p:nvSpPr>
        <p:spPr>
          <a:xfrm rot="5081236" flipH="1">
            <a:off x="7457561" y="3493371"/>
            <a:ext cx="258346" cy="715317"/>
          </a:xfrm>
          <a:prstGeom prst="arc">
            <a:avLst>
              <a:gd name="adj1" fmla="val 11470082"/>
              <a:gd name="adj2" fmla="val 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3"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6</a:t>
            </a:fld>
            <a:endParaRPr lang="ja-JP" altLang="en-US" sz="1200" dirty="0">
              <a:latin typeface="ＭＳ ゴシック" panose="020B0609070205080204" pitchFamily="49" charset="-128"/>
              <a:ea typeface="ＭＳ ゴシック" panose="020B0609070205080204" pitchFamily="49" charset="-128"/>
            </a:endParaRPr>
          </a:p>
        </p:txBody>
      </p:sp>
      <p:sp>
        <p:nvSpPr>
          <p:cNvPr id="54" name="テキスト ボックス 25"/>
          <p:cNvSpPr txBox="1">
            <a:spLocks noChangeArrowheads="1"/>
          </p:cNvSpPr>
          <p:nvPr/>
        </p:nvSpPr>
        <p:spPr bwMode="auto">
          <a:xfrm>
            <a:off x="420418" y="6627571"/>
            <a:ext cx="78512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19088" indent="-319088"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000" dirty="0">
                <a:latin typeface="+mn-ea"/>
                <a:ea typeface="+mn-ea"/>
              </a:rPr>
              <a:t>出典：</a:t>
            </a:r>
            <a:r>
              <a:rPr lang="en-US" altLang="ja-JP" sz="1000" dirty="0">
                <a:latin typeface="+mn-ea"/>
                <a:ea typeface="+mn-ea"/>
              </a:rPr>
              <a:t>IPCC AR5 WG2 </a:t>
            </a:r>
            <a:r>
              <a:rPr lang="ja-JP" altLang="en-US" sz="1000" dirty="0">
                <a:latin typeface="+mn-ea"/>
                <a:ea typeface="+mn-ea"/>
              </a:rPr>
              <a:t>政策決定者向け要約 </a:t>
            </a:r>
            <a:r>
              <a:rPr lang="en-US" altLang="ja-JP" sz="1000" dirty="0">
                <a:latin typeface="+mn-ea"/>
                <a:ea typeface="+mn-ea"/>
              </a:rPr>
              <a:t>Table1</a:t>
            </a:r>
            <a:r>
              <a:rPr lang="ja-JP" altLang="en-US" sz="1000" dirty="0">
                <a:latin typeface="+mn-ea"/>
                <a:ea typeface="+mn-ea"/>
              </a:rPr>
              <a:t>より抜粋、</a:t>
            </a:r>
            <a:r>
              <a:rPr lang="ja-JP" altLang="en-US" sz="1000" dirty="0">
                <a:solidFill>
                  <a:prstClr val="black"/>
                </a:solidFill>
                <a:latin typeface="+mn-ea"/>
                <a:ea typeface="+mn-ea"/>
              </a:rPr>
              <a:t> </a:t>
            </a:r>
            <a:r>
              <a:rPr lang="ja-JP" altLang="en-US" sz="1000" dirty="0" smtClean="0"/>
              <a:t>気候</a:t>
            </a:r>
            <a:r>
              <a:rPr lang="ja-JP" altLang="en-US" sz="1000" dirty="0"/>
              <a:t>変動適応情報</a:t>
            </a:r>
            <a:r>
              <a:rPr lang="ja-JP" altLang="en-US" sz="1000" dirty="0" smtClean="0"/>
              <a:t>プラットフォーム</a:t>
            </a:r>
            <a:endParaRPr lang="ja-JP" altLang="en-US" sz="1000" dirty="0"/>
          </a:p>
        </p:txBody>
      </p:sp>
    </p:spTree>
    <p:extLst>
      <p:ext uri="{BB962C8B-B14F-4D97-AF65-F5344CB8AC3E}">
        <p14:creationId xmlns:p14="http://schemas.microsoft.com/office/powerpoint/2010/main" val="1314879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15616" y="-27384"/>
            <a:ext cx="7056784" cy="692696"/>
          </a:xfrm>
        </p:spPr>
        <p:txBody>
          <a:bodyPr>
            <a:normAutofit/>
          </a:bodyPr>
          <a:lstStyle/>
          <a:p>
            <a:r>
              <a:rPr lang="ja-JP" altLang="en-US" dirty="0" smtClean="0"/>
              <a:t>全体</a:t>
            </a:r>
            <a:r>
              <a:rPr lang="ja-JP" altLang="en-US" dirty="0"/>
              <a:t>共有</a:t>
            </a:r>
            <a:endParaRPr kumimoji="1" lang="ja-JP" altLang="en-US" dirty="0"/>
          </a:p>
        </p:txBody>
      </p:sp>
      <p:sp>
        <p:nvSpPr>
          <p:cNvPr id="5" name="テキスト ボックス 4"/>
          <p:cNvSpPr txBox="1"/>
          <p:nvPr/>
        </p:nvSpPr>
        <p:spPr>
          <a:xfrm>
            <a:off x="491266" y="1807550"/>
            <a:ext cx="8652733" cy="2677656"/>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kumimoji="1" lang="ja-JP" altLang="en-US" sz="2800" dirty="0" smtClean="0"/>
              <a:t>各グループの代表の方から、話し合ったことについて、発表してください。（各グループ</a:t>
            </a:r>
            <a:r>
              <a:rPr kumimoji="1" lang="ja-JP" altLang="en-US" sz="2800" dirty="0" smtClean="0">
                <a:solidFill>
                  <a:srgbClr val="FF0000"/>
                </a:solidFill>
              </a:rPr>
              <a:t>３</a:t>
            </a:r>
            <a:r>
              <a:rPr kumimoji="1" lang="ja-JP" altLang="en-US" sz="2800" dirty="0" smtClean="0"/>
              <a:t>分以内）</a:t>
            </a:r>
            <a:endParaRPr kumimoji="1" lang="en-US" altLang="ja-JP" sz="2800" dirty="0" smtClean="0"/>
          </a:p>
          <a:p>
            <a:pPr marL="285750" indent="-285750">
              <a:lnSpc>
                <a:spcPct val="150000"/>
              </a:lnSpc>
              <a:buFont typeface="Wingdings" panose="05000000000000000000" pitchFamily="2" charset="2"/>
              <a:buChar char="ü"/>
            </a:pPr>
            <a:r>
              <a:rPr lang="ja-JP" altLang="en-US" sz="2800" dirty="0" smtClean="0"/>
              <a:t>「気候変動」⇒「気候変動影響」⇒「派生」</a:t>
            </a:r>
            <a:endParaRPr lang="en-US" altLang="ja-JP" sz="2800" dirty="0" smtClean="0"/>
          </a:p>
          <a:p>
            <a:pPr>
              <a:lnSpc>
                <a:spcPct val="150000"/>
              </a:lnSpc>
            </a:pPr>
            <a:r>
              <a:rPr kumimoji="1" lang="ja-JP" altLang="en-US" sz="2800" dirty="0"/>
              <a:t>　</a:t>
            </a:r>
            <a:r>
              <a:rPr kumimoji="1" lang="ja-JP" altLang="en-US" sz="2800" dirty="0" smtClean="0"/>
              <a:t>のセットで、</a:t>
            </a:r>
            <a:r>
              <a:rPr kumimoji="1" lang="ja-JP" altLang="en-US" sz="2800" dirty="0" smtClean="0">
                <a:solidFill>
                  <a:srgbClr val="FF0000"/>
                </a:solidFill>
              </a:rPr>
              <a:t>２セット</a:t>
            </a:r>
            <a:r>
              <a:rPr kumimoji="1" lang="ja-JP" altLang="en-US" sz="2800" dirty="0" smtClean="0"/>
              <a:t>ご紹介ください。</a:t>
            </a:r>
            <a:endParaRPr kumimoji="1" lang="en-US" altLang="ja-JP" sz="2800" dirty="0" smtClean="0"/>
          </a:p>
        </p:txBody>
      </p:sp>
      <p:sp>
        <p:nvSpPr>
          <p:cNvPr id="7"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7</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93434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E12132C-C71E-4FE0-A767-5C1003A0C6BA}" type="slidenum">
              <a:rPr lang="ja-JP" altLang="en-US" smtClean="0"/>
              <a:pPr/>
              <a:t>8</a:t>
            </a:fld>
            <a:endParaRPr lang="ja-JP" altLang="en-US" dirty="0"/>
          </a:p>
        </p:txBody>
      </p:sp>
      <p:sp>
        <p:nvSpPr>
          <p:cNvPr id="3" name="タイトル 2"/>
          <p:cNvSpPr>
            <a:spLocks noGrp="1"/>
          </p:cNvSpPr>
          <p:nvPr>
            <p:ph type="ctrTitle"/>
          </p:nvPr>
        </p:nvSpPr>
        <p:spPr>
          <a:xfrm>
            <a:off x="1115615" y="-27384"/>
            <a:ext cx="7438075" cy="692696"/>
          </a:xfrm>
        </p:spPr>
        <p:txBody>
          <a:bodyPr>
            <a:normAutofit/>
          </a:bodyPr>
          <a:lstStyle/>
          <a:p>
            <a:r>
              <a:rPr kumimoji="1" lang="ja-JP" altLang="en-US" dirty="0" smtClean="0"/>
              <a:t>気候変動の影響はあらゆるところに</a:t>
            </a:r>
            <a:r>
              <a:rPr kumimoji="1" lang="en-US" altLang="ja-JP" dirty="0" smtClean="0"/>
              <a:t>…</a:t>
            </a:r>
            <a:endParaRPr kumimoji="1" lang="ja-JP" altLang="en-US" dirty="0"/>
          </a:p>
        </p:txBody>
      </p:sp>
      <p:pic>
        <p:nvPicPr>
          <p:cNvPr id="5" name="図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62856" y="785293"/>
            <a:ext cx="6794057" cy="5897534"/>
          </a:xfrm>
          <a:prstGeom prst="rect">
            <a:avLst/>
          </a:prstGeom>
        </p:spPr>
      </p:pic>
      <p:sp>
        <p:nvSpPr>
          <p:cNvPr id="6" name="テキスト ボックス 3"/>
          <p:cNvSpPr txBox="1"/>
          <p:nvPr/>
        </p:nvSpPr>
        <p:spPr>
          <a:xfrm>
            <a:off x="112269" y="6668243"/>
            <a:ext cx="3300796" cy="25391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050" dirty="0" smtClean="0"/>
              <a:t>イラスト</a:t>
            </a:r>
            <a:r>
              <a:rPr lang="ja-JP" altLang="en-US" sz="1050" dirty="0" smtClean="0"/>
              <a:t>出典</a:t>
            </a:r>
            <a:r>
              <a:rPr lang="ja-JP" altLang="en-US" sz="1050" dirty="0"/>
              <a:t>：気候変動適応情報プラットフォーム</a:t>
            </a:r>
            <a:endParaRPr kumimoji="1" lang="ja-JP" altLang="en-US" sz="1050" dirty="0"/>
          </a:p>
        </p:txBody>
      </p:sp>
      <p:sp>
        <p:nvSpPr>
          <p:cNvPr id="7"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8</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644698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agawa②">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神奈川テンプレ">
      <a:majorFont>
        <a:latin typeface="Arial"/>
        <a:ea typeface="メイリオ"/>
        <a:cs typeface=""/>
      </a:majorFont>
      <a:minorFont>
        <a:latin typeface="Arial"/>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16041</TotalTime>
  <Words>5605</Words>
  <Application>Microsoft Office PowerPoint</Application>
  <PresentationFormat>画面に合わせる (4:3)</PresentationFormat>
  <Paragraphs>734</Paragraphs>
  <Slides>47</Slides>
  <Notes>31</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47</vt:i4>
      </vt:variant>
    </vt:vector>
  </HeadingPairs>
  <TitlesOfParts>
    <vt:vector size="60" baseType="lpstr">
      <vt:lpstr>Hiragino Kaku Gothic ProN</vt:lpstr>
      <vt:lpstr>Meiryo UI</vt:lpstr>
      <vt:lpstr>Meiryo-Bold</vt:lpstr>
      <vt:lpstr>ＭＳ Ｐゴシック</vt:lpstr>
      <vt:lpstr>ＭＳ ゴシック</vt:lpstr>
      <vt:lpstr>Noto Sans JP</vt:lpstr>
      <vt:lpstr>メイリオ</vt:lpstr>
      <vt:lpstr>メイリオ</vt:lpstr>
      <vt:lpstr>游ゴシック</vt:lpstr>
      <vt:lpstr>Arial</vt:lpstr>
      <vt:lpstr>Calibri</vt:lpstr>
      <vt:lpstr>Wingdings</vt:lpstr>
      <vt:lpstr>kanagawa②</vt:lpstr>
      <vt:lpstr>【前半】 私たちの身のまわりの影響を考える</vt:lpstr>
      <vt:lpstr>自己紹介 兼 アイスブレイク</vt:lpstr>
      <vt:lpstr>みそ汁のネタ 　…ここにも気候変動の影響が</vt:lpstr>
      <vt:lpstr>個人ワーク：まずは自分で考えてみよう</vt:lpstr>
      <vt:lpstr>模造紙完成イメージ</vt:lpstr>
      <vt:lpstr>グループワーク：意見を共有しよう</vt:lpstr>
      <vt:lpstr>グループワーク：意見を整理してみよう</vt:lpstr>
      <vt:lpstr>全体共有</vt:lpstr>
      <vt:lpstr>気候変動の影響はあらゆるところに…</vt:lpstr>
      <vt:lpstr>２つの気候変動の対策</vt:lpstr>
      <vt:lpstr>パリ協定</vt:lpstr>
      <vt:lpstr>気候変動の影響とリスク</vt:lpstr>
      <vt:lpstr>Climate Justice(気候正義)【投影のみ】</vt:lpstr>
      <vt:lpstr>【後半】 適応策を考えよう ～熱中症対策を事例に～</vt:lpstr>
      <vt:lpstr>熱中症</vt:lpstr>
      <vt:lpstr>熱中症を引き起こす条件</vt:lpstr>
      <vt:lpstr>熱中症の予防～暑さ指数～</vt:lpstr>
      <vt:lpstr>日常生活・運動に関する指針</vt:lpstr>
      <vt:lpstr>環境省熱中症予防情報サイトの活用</vt:lpstr>
      <vt:lpstr>熱中症警戒アラート</vt:lpstr>
      <vt:lpstr>実習：まずは自分で考えてみよう</vt:lpstr>
      <vt:lpstr>グループワーク：意見を共有しよう</vt:lpstr>
      <vt:lpstr>神奈川県内の熱中症の発生状況</vt:lpstr>
      <vt:lpstr>実習：まずは自分で考えてみよう</vt:lpstr>
      <vt:lpstr>グループワーク：意見を共有しよう</vt:lpstr>
      <vt:lpstr>全体共有</vt:lpstr>
      <vt:lpstr>例えばこんな対策が…</vt:lpstr>
      <vt:lpstr>まとめ</vt:lpstr>
      <vt:lpstr>補足資料（ヒントとして使ってください）</vt:lpstr>
      <vt:lpstr>①農業、森林・林業、水産業</vt:lpstr>
      <vt:lpstr>①農業、森林・林業、水産業</vt:lpstr>
      <vt:lpstr>①農業、森林・林業、水産業</vt:lpstr>
      <vt:lpstr>②水環境・水資源</vt:lpstr>
      <vt:lpstr>③自然生態系</vt:lpstr>
      <vt:lpstr>④自然災害・沿岸域</vt:lpstr>
      <vt:lpstr>⑤健康</vt:lpstr>
      <vt:lpstr>⑥産業・経済活動</vt:lpstr>
      <vt:lpstr>⑦国民生活・都市生活</vt:lpstr>
      <vt:lpstr>補足資料（ヒントとして使ってください）</vt:lpstr>
      <vt:lpstr>①農業、森林・林業、水産業</vt:lpstr>
      <vt:lpstr>①農業、森林・林業、水産業</vt:lpstr>
      <vt:lpstr>②水環境・水資源</vt:lpstr>
      <vt:lpstr>②水環境・水資源</vt:lpstr>
      <vt:lpstr>④自然災害・沿岸域</vt:lpstr>
      <vt:lpstr>⑤健康</vt:lpstr>
      <vt:lpstr>⑥産業・経済活動</vt:lpstr>
      <vt:lpstr>⑦国民生活・都市生活</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スマート県庁大作戦 アクションプラン</dc:title>
  <dc:creator>user</dc:creator>
  <cp:lastModifiedBy>環境科学センター　新井</cp:lastModifiedBy>
  <cp:revision>1014</cp:revision>
  <cp:lastPrinted>2023-07-31T07:09:34Z</cp:lastPrinted>
  <dcterms:created xsi:type="dcterms:W3CDTF">2016-09-09T02:46:14Z</dcterms:created>
  <dcterms:modified xsi:type="dcterms:W3CDTF">2024-12-02T06:21:06Z</dcterms:modified>
</cp:coreProperties>
</file>