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9"/>
  </p:notesMasterIdLst>
  <p:handoutMasterIdLst>
    <p:handoutMasterId r:id="rId20"/>
  </p:handoutMasterIdLst>
  <p:sldIdLst>
    <p:sldId id="383" r:id="rId2"/>
    <p:sldId id="462" r:id="rId3"/>
    <p:sldId id="464" r:id="rId4"/>
    <p:sldId id="466" r:id="rId5"/>
    <p:sldId id="465" r:id="rId6"/>
    <p:sldId id="473" r:id="rId7"/>
    <p:sldId id="481" r:id="rId8"/>
    <p:sldId id="482" r:id="rId9"/>
    <p:sldId id="483" r:id="rId10"/>
    <p:sldId id="467" r:id="rId11"/>
    <p:sldId id="474" r:id="rId12"/>
    <p:sldId id="475" r:id="rId13"/>
    <p:sldId id="476" r:id="rId14"/>
    <p:sldId id="470" r:id="rId15"/>
    <p:sldId id="471" r:id="rId16"/>
    <p:sldId id="472" r:id="rId17"/>
    <p:sldId id="434" r:id="rId1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環境科学センター　新井" initials="U" lastIdx="1" clrIdx="0">
    <p:extLst>
      <p:ext uri="{19B8F6BF-5375-455C-9EA6-DF929625EA0E}">
        <p15:presenceInfo xmlns:p15="http://schemas.microsoft.com/office/powerpoint/2012/main" userId="環境科学センター　新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0000FF"/>
    <a:srgbClr val="008080"/>
    <a:srgbClr val="9ACDCD"/>
    <a:srgbClr val="FF0000"/>
    <a:srgbClr val="FF8000"/>
    <a:srgbClr val="0080FF"/>
    <a:srgbClr val="990033"/>
    <a:srgbClr val="FED2D1"/>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0129" autoAdjust="0"/>
  </p:normalViewPr>
  <p:slideViewPr>
    <p:cSldViewPr snapToGrid="0">
      <p:cViewPr varScale="1">
        <p:scale>
          <a:sx n="90" d="100"/>
          <a:sy n="90" d="100"/>
        </p:scale>
        <p:origin x="293" y="-43"/>
      </p:cViewPr>
      <p:guideLst/>
    </p:cSldViewPr>
  </p:slideViewPr>
  <p:notesTextViewPr>
    <p:cViewPr>
      <p:scale>
        <a:sx n="1" d="1"/>
        <a:sy n="1" d="1"/>
      </p:scale>
      <p:origin x="0" y="0"/>
    </p:cViewPr>
  </p:notesTextViewPr>
  <p:notesViewPr>
    <p:cSldViewPr snapToGrid="0">
      <p:cViewPr varScale="1">
        <p:scale>
          <a:sx n="60" d="100"/>
          <a:sy n="60" d="100"/>
        </p:scale>
        <p:origin x="2438"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18831" cy="495028"/>
          </a:xfrm>
          <a:prstGeom prst="rect">
            <a:avLst/>
          </a:prstGeom>
        </p:spPr>
        <p:txBody>
          <a:bodyPr vert="horz" lIns="91372" tIns="45685" rIns="91372" bIns="4568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80" y="2"/>
            <a:ext cx="2918831" cy="495028"/>
          </a:xfrm>
          <a:prstGeom prst="rect">
            <a:avLst/>
          </a:prstGeom>
        </p:spPr>
        <p:txBody>
          <a:bodyPr vert="horz" lIns="91372" tIns="45685" rIns="91372" bIns="45685" rtlCol="0"/>
          <a:lstStyle>
            <a:lvl1pPr algn="r">
              <a:defRPr sz="1200"/>
            </a:lvl1pPr>
          </a:lstStyle>
          <a:p>
            <a:fld id="{273DFC92-EFCC-42C7-831E-2BA6F0A939CE}" type="datetimeFigureOut">
              <a:rPr kumimoji="1" lang="ja-JP" altLang="en-US" smtClean="0"/>
              <a:t>2024/12/2</a:t>
            </a:fld>
            <a:endParaRPr kumimoji="1" lang="ja-JP" altLang="en-US"/>
          </a:p>
        </p:txBody>
      </p:sp>
      <p:sp>
        <p:nvSpPr>
          <p:cNvPr id="4" name="フッター プレースホルダー 3"/>
          <p:cNvSpPr>
            <a:spLocks noGrp="1"/>
          </p:cNvSpPr>
          <p:nvPr>
            <p:ph type="ftr" sz="quarter" idx="2"/>
          </p:nvPr>
        </p:nvSpPr>
        <p:spPr>
          <a:xfrm>
            <a:off x="5" y="9371288"/>
            <a:ext cx="2918831" cy="495027"/>
          </a:xfrm>
          <a:prstGeom prst="rect">
            <a:avLst/>
          </a:prstGeom>
        </p:spPr>
        <p:txBody>
          <a:bodyPr vert="horz" lIns="91372" tIns="45685" rIns="91372" bIns="4568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80" y="9371288"/>
            <a:ext cx="2918831" cy="495027"/>
          </a:xfrm>
          <a:prstGeom prst="rect">
            <a:avLst/>
          </a:prstGeom>
        </p:spPr>
        <p:txBody>
          <a:bodyPr vert="horz" lIns="91372" tIns="45685" rIns="91372" bIns="45685" rtlCol="0" anchor="b"/>
          <a:lstStyle>
            <a:lvl1pPr algn="r">
              <a:defRPr sz="1200"/>
            </a:lvl1pPr>
          </a:lstStyle>
          <a:p>
            <a:fld id="{15C8EF7B-F820-459E-BC36-6B54BE7FAB0C}" type="slidenum">
              <a:rPr kumimoji="1" lang="ja-JP" altLang="en-US" smtClean="0"/>
              <a:t>‹#›</a:t>
            </a:fld>
            <a:endParaRPr kumimoji="1" lang="ja-JP" altLang="en-US"/>
          </a:p>
        </p:txBody>
      </p:sp>
    </p:spTree>
    <p:extLst>
      <p:ext uri="{BB962C8B-B14F-4D97-AF65-F5344CB8AC3E}">
        <p14:creationId xmlns:p14="http://schemas.microsoft.com/office/powerpoint/2010/main" val="1473210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18831" cy="495028"/>
          </a:xfrm>
          <a:prstGeom prst="rect">
            <a:avLst/>
          </a:prstGeom>
        </p:spPr>
        <p:txBody>
          <a:bodyPr vert="horz" lIns="91372" tIns="45685" rIns="91372" bIns="4568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80" y="2"/>
            <a:ext cx="2918831" cy="495028"/>
          </a:xfrm>
          <a:prstGeom prst="rect">
            <a:avLst/>
          </a:prstGeom>
        </p:spPr>
        <p:txBody>
          <a:bodyPr vert="horz" lIns="91372" tIns="45685" rIns="91372" bIns="45685" rtlCol="0"/>
          <a:lstStyle>
            <a:lvl1pPr algn="r">
              <a:defRPr sz="1200"/>
            </a:lvl1pPr>
          </a:lstStyle>
          <a:p>
            <a:fld id="{E2797BB3-3C7B-4A11-8F7C-016BC0F54DF7}" type="datetimeFigureOut">
              <a:rPr kumimoji="1" lang="ja-JP" altLang="en-US" smtClean="0"/>
              <a:t>2024/12/2</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372" tIns="45685" rIns="91372" bIns="45685" rtlCol="0" anchor="ctr"/>
          <a:lstStyle/>
          <a:p>
            <a:endParaRPr lang="ja-JP" altLang="en-US"/>
          </a:p>
        </p:txBody>
      </p:sp>
      <p:sp>
        <p:nvSpPr>
          <p:cNvPr id="5" name="ノート プレースホルダー 4"/>
          <p:cNvSpPr>
            <a:spLocks noGrp="1"/>
          </p:cNvSpPr>
          <p:nvPr>
            <p:ph type="body" sz="quarter" idx="3"/>
          </p:nvPr>
        </p:nvSpPr>
        <p:spPr>
          <a:xfrm>
            <a:off x="673577" y="4748170"/>
            <a:ext cx="5388610" cy="3884861"/>
          </a:xfrm>
          <a:prstGeom prst="rect">
            <a:avLst/>
          </a:prstGeom>
        </p:spPr>
        <p:txBody>
          <a:bodyPr vert="horz" lIns="91372" tIns="45685" rIns="91372" bIns="4568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371288"/>
            <a:ext cx="2918831" cy="495027"/>
          </a:xfrm>
          <a:prstGeom prst="rect">
            <a:avLst/>
          </a:prstGeom>
        </p:spPr>
        <p:txBody>
          <a:bodyPr vert="horz" lIns="91372" tIns="45685" rIns="91372" bIns="4568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80" y="9371288"/>
            <a:ext cx="2918831" cy="495027"/>
          </a:xfrm>
          <a:prstGeom prst="rect">
            <a:avLst/>
          </a:prstGeom>
        </p:spPr>
        <p:txBody>
          <a:bodyPr vert="horz" lIns="91372" tIns="45685" rIns="91372" bIns="45685" rtlCol="0" anchor="b"/>
          <a:lstStyle>
            <a:lvl1pPr algn="r">
              <a:defRPr sz="1200"/>
            </a:lvl1pPr>
          </a:lstStyle>
          <a:p>
            <a:fld id="{6AC044BF-F28E-4985-A4FC-7A708562874E}" type="slidenum">
              <a:rPr kumimoji="1" lang="ja-JP" altLang="en-US" smtClean="0"/>
              <a:t>‹#›</a:t>
            </a:fld>
            <a:endParaRPr kumimoji="1" lang="ja-JP" altLang="en-US"/>
          </a:p>
        </p:txBody>
      </p:sp>
    </p:spTree>
    <p:extLst>
      <p:ext uri="{BB962C8B-B14F-4D97-AF65-F5344CB8AC3E}">
        <p14:creationId xmlns:p14="http://schemas.microsoft.com/office/powerpoint/2010/main" val="2897635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Tree>
    <p:extLst>
      <p:ext uri="{BB962C8B-B14F-4D97-AF65-F5344CB8AC3E}">
        <p14:creationId xmlns:p14="http://schemas.microsoft.com/office/powerpoint/2010/main" val="366014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10</a:t>
            </a:fld>
            <a:endParaRPr kumimoji="1" lang="ja-JP" altLang="en-US"/>
          </a:p>
        </p:txBody>
      </p:sp>
    </p:spTree>
    <p:extLst>
      <p:ext uri="{BB962C8B-B14F-4D97-AF65-F5344CB8AC3E}">
        <p14:creationId xmlns:p14="http://schemas.microsoft.com/office/powerpoint/2010/main" val="65674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14</a:t>
            </a:fld>
            <a:endParaRPr kumimoji="1" lang="ja-JP" altLang="en-US"/>
          </a:p>
        </p:txBody>
      </p:sp>
    </p:spTree>
    <p:extLst>
      <p:ext uri="{BB962C8B-B14F-4D97-AF65-F5344CB8AC3E}">
        <p14:creationId xmlns:p14="http://schemas.microsoft.com/office/powerpoint/2010/main" val="149674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15</a:t>
            </a:fld>
            <a:endParaRPr kumimoji="1" lang="ja-JP" altLang="en-US"/>
          </a:p>
        </p:txBody>
      </p:sp>
    </p:spTree>
    <p:extLst>
      <p:ext uri="{BB962C8B-B14F-4D97-AF65-F5344CB8AC3E}">
        <p14:creationId xmlns:p14="http://schemas.microsoft.com/office/powerpoint/2010/main" val="280554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16</a:t>
            </a:fld>
            <a:endParaRPr kumimoji="1" lang="ja-JP" altLang="en-US"/>
          </a:p>
        </p:txBody>
      </p:sp>
    </p:spTree>
    <p:extLst>
      <p:ext uri="{BB962C8B-B14F-4D97-AF65-F5344CB8AC3E}">
        <p14:creationId xmlns:p14="http://schemas.microsoft.com/office/powerpoint/2010/main" val="1300411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380813" y="4215610"/>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p>
        </p:txBody>
      </p:sp>
      <p:sp>
        <p:nvSpPr>
          <p:cNvPr id="9" name="タイトル 1"/>
          <p:cNvSpPr>
            <a:spLocks noGrp="1"/>
          </p:cNvSpPr>
          <p:nvPr>
            <p:ph type="ctrTitle" hasCustomPrompt="1"/>
          </p:nvPr>
        </p:nvSpPr>
        <p:spPr>
          <a:xfrm>
            <a:off x="1380812" y="2239850"/>
            <a:ext cx="7680853"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380813" y="4391170"/>
            <a:ext cx="8736971"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02" y="-56707"/>
            <a:ext cx="12239802" cy="7128000"/>
          </a:xfrm>
          <a:prstGeom prst="rect">
            <a:avLst/>
          </a:prstGeom>
        </p:spPr>
      </p:pic>
    </p:spTree>
    <p:extLst>
      <p:ext uri="{BB962C8B-B14F-4D97-AF65-F5344CB8AC3E}">
        <p14:creationId xmlns:p14="http://schemas.microsoft.com/office/powerpoint/2010/main" val="26517162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1902" y="0"/>
            <a:ext cx="12233902" cy="7092000"/>
          </a:xfrm>
          <a:prstGeom prst="rect">
            <a:avLst/>
          </a:prstGeom>
        </p:spPr>
      </p:pic>
      <p:sp>
        <p:nvSpPr>
          <p:cNvPr id="4" name="Date Placeholder 3"/>
          <p:cNvSpPr>
            <a:spLocks noGrp="1"/>
          </p:cNvSpPr>
          <p:nvPr>
            <p:ph type="dt" sz="half" idx="10"/>
          </p:nvPr>
        </p:nvSpPr>
        <p:spPr>
          <a:xfrm>
            <a:off x="-48238" y="6549007"/>
            <a:ext cx="2743200" cy="365125"/>
          </a:xfrm>
        </p:spPr>
        <p:txBody>
          <a:bodyPr/>
          <a:lstStyle/>
          <a:p>
            <a:endParaRPr kumimoji="1" lang="ja-JP" altLang="en-US" dirty="0"/>
          </a:p>
        </p:txBody>
      </p:sp>
      <p:sp>
        <p:nvSpPr>
          <p:cNvPr id="5" name="Footer Placeholder 4"/>
          <p:cNvSpPr>
            <a:spLocks noGrp="1"/>
          </p:cNvSpPr>
          <p:nvPr>
            <p:ph type="ftr" sz="quarter" idx="11"/>
          </p:nvPr>
        </p:nvSpPr>
        <p:spPr>
          <a:xfrm>
            <a:off x="4017649" y="6549007"/>
            <a:ext cx="4114800" cy="365125"/>
          </a:xfrm>
        </p:spPr>
        <p:txBody>
          <a:bodyPr/>
          <a:lstStyle/>
          <a:p>
            <a:endParaRPr kumimoji="1" lang="ja-JP" altLang="en-US" dirty="0"/>
          </a:p>
        </p:txBody>
      </p:sp>
      <p:sp>
        <p:nvSpPr>
          <p:cNvPr id="6" name="Slide Number Placeholder 5"/>
          <p:cNvSpPr>
            <a:spLocks noGrp="1"/>
          </p:cNvSpPr>
          <p:nvPr>
            <p:ph type="sldNum" sz="quarter" idx="12"/>
          </p:nvPr>
        </p:nvSpPr>
        <p:spPr>
          <a:xfrm>
            <a:off x="9455136" y="6549007"/>
            <a:ext cx="27432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1301750" y="0"/>
            <a:ext cx="10890250" cy="816746"/>
          </a:xfrm>
        </p:spPr>
        <p:txBody>
          <a:bodyPr tIns="0" bIns="0" anchor="b" anchorCtr="0">
            <a:normAutofit/>
          </a:bodyPr>
          <a:lstStyle>
            <a:lvl1pPr algn="l">
              <a:defRPr sz="36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318770" y="0"/>
            <a:ext cx="982980"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5561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2190452"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9448800" y="1"/>
            <a:ext cx="2743200" cy="365125"/>
          </a:xfrm>
        </p:spPr>
        <p:txBody>
          <a:body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487488" y="-27384"/>
            <a:ext cx="8736971" cy="692696"/>
          </a:xfrm>
        </p:spPr>
        <p:txBody>
          <a:bodyPr anchor="b" anchorCtr="0">
            <a:normAutofit/>
          </a:bodyPr>
          <a:lstStyle>
            <a:lvl1pPr algn="l">
              <a:defRPr sz="3000" b="1">
                <a:solidFill>
                  <a:schemeClr val="tx1"/>
                </a:solidFill>
              </a:defRPr>
            </a:lvl1pPr>
          </a:lstStyle>
          <a:p>
            <a:r>
              <a:rPr kumimoji="1" lang="ja-JP" altLang="en-US" dirty="0"/>
              <a:t>マスタ タイトルの書式設定</a:t>
            </a:r>
          </a:p>
        </p:txBody>
      </p:sp>
      <p:sp>
        <p:nvSpPr>
          <p:cNvPr id="9" name="コンテンツ プレースホルダー 8"/>
          <p:cNvSpPr>
            <a:spLocks noGrp="1"/>
          </p:cNvSpPr>
          <p:nvPr>
            <p:ph sz="quarter" idx="13"/>
          </p:nvPr>
        </p:nvSpPr>
        <p:spPr>
          <a:xfrm>
            <a:off x="239349" y="896900"/>
            <a:ext cx="10560051" cy="43926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864225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2190452" cy="6858000"/>
          </a:xfrm>
          <a:prstGeom prst="rect">
            <a:avLst/>
          </a:prstGeom>
        </p:spPr>
      </p:pic>
      <p:sp>
        <p:nvSpPr>
          <p:cNvPr id="3" name="日付プレースホルダー 2"/>
          <p:cNvSpPr>
            <a:spLocks noGrp="1"/>
          </p:cNvSpPr>
          <p:nvPr>
            <p:ph type="dt" sz="half" idx="10"/>
          </p:nvPr>
        </p:nvSpPr>
        <p:spPr/>
        <p:txBody>
          <a:bodyPr/>
          <a:lstStyle>
            <a:lvl1pPr>
              <a:defRPr>
                <a:latin typeface="HG丸ｺﾞｼｯｸM-PRO" panose="020F0400000000000000" pitchFamily="50" charset="-128"/>
                <a:ea typeface="HG丸ｺﾞｼｯｸM-PRO" panose="020F0400000000000000" pitchFamily="50" charset="-128"/>
              </a:defRPr>
            </a:lvl1pPr>
          </a:lstStyle>
          <a:p>
            <a:fld id="{C4DA1E45-A6AF-408A-8BCC-56FFC8C2B6C0}" type="datetime1">
              <a:rPr lang="ja-JP" altLang="en-US" smtClean="0"/>
              <a:t>2024/12/2</a:t>
            </a:fld>
            <a:endParaRPr lang="ja-JP" altLang="en-US" dirty="0"/>
          </a:p>
        </p:txBody>
      </p:sp>
      <p:sp>
        <p:nvSpPr>
          <p:cNvPr id="4" name="フッター プレースホルダー 3"/>
          <p:cNvSpPr>
            <a:spLocks noGrp="1"/>
          </p:cNvSpPr>
          <p:nvPr>
            <p:ph type="ftr" sz="quarter" idx="11"/>
          </p:nvPr>
        </p:nvSpPr>
        <p:spPr/>
        <p:txBody>
          <a:bodyPr/>
          <a:lstStyle>
            <a:lvl1pPr>
              <a:defRPr>
                <a:latin typeface="HG丸ｺﾞｼｯｸM-PRO" panose="020F0400000000000000" pitchFamily="50" charset="-128"/>
                <a:ea typeface="HG丸ｺﾞｼｯｸM-PRO" panose="020F0400000000000000" pitchFamily="50" charset="-128"/>
              </a:defRPr>
            </a:lvl1pPr>
          </a:lstStyle>
          <a:p>
            <a:endParaRPr lang="ja-JP" altLang="en-US" dirty="0"/>
          </a:p>
        </p:txBody>
      </p:sp>
      <p:sp>
        <p:nvSpPr>
          <p:cNvPr id="5" name="スライド番号プレースホルダー 4"/>
          <p:cNvSpPr>
            <a:spLocks noGrp="1"/>
          </p:cNvSpPr>
          <p:nvPr>
            <p:ph type="sldNum" sz="quarter" idx="12"/>
          </p:nvPr>
        </p:nvSpPr>
        <p:spPr>
          <a:xfrm>
            <a:off x="9448800" y="6578613"/>
            <a:ext cx="2743200" cy="365125"/>
          </a:xfrm>
        </p:spPr>
        <p:txBody>
          <a:bodyPr/>
          <a:lstStyle>
            <a:lvl1pPr>
              <a:defRPr sz="1100">
                <a:latin typeface="HG丸ｺﾞｼｯｸM-PRO" panose="020F0400000000000000" pitchFamily="50" charset="-128"/>
                <a:ea typeface="HG丸ｺﾞｼｯｸM-PRO" panose="020F0400000000000000" pitchFamily="50" charset="-128"/>
              </a:defRPr>
            </a:lvl1p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487488" y="-27384"/>
            <a:ext cx="8736971" cy="692696"/>
          </a:xfrm>
        </p:spPr>
        <p:txBody>
          <a:bodyPr anchor="b" anchorCtr="0">
            <a:normAutofit/>
          </a:bodyPr>
          <a:lstStyle>
            <a:lvl1pPr algn="l">
              <a:defRPr sz="3000" b="1">
                <a:solidFill>
                  <a:schemeClr val="tx1"/>
                </a:solidFill>
                <a:latin typeface="+mn-ea"/>
                <a:ea typeface="+mn-ea"/>
              </a:defRPr>
            </a:lvl1pPr>
          </a:lstStyle>
          <a:p>
            <a:r>
              <a:rPr kumimoji="1" lang="ja-JP" altLang="en-US" dirty="0"/>
              <a:t>マスタ タイトルの書式設定</a:t>
            </a:r>
          </a:p>
        </p:txBody>
      </p:sp>
      <p:sp>
        <p:nvSpPr>
          <p:cNvPr id="9" name="コンテンツ プレースホルダー 8"/>
          <p:cNvSpPr>
            <a:spLocks noGrp="1"/>
          </p:cNvSpPr>
          <p:nvPr>
            <p:ph sz="quarter" idx="13"/>
          </p:nvPr>
        </p:nvSpPr>
        <p:spPr>
          <a:xfrm>
            <a:off x="239349" y="896900"/>
            <a:ext cx="10560051" cy="4392612"/>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3735611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1398" y="0"/>
            <a:ext cx="11610602" cy="6876000"/>
          </a:xfrm>
          <a:prstGeom prst="rect">
            <a:avLst/>
          </a:prstGeom>
        </p:spPr>
      </p:pic>
      <p:sp>
        <p:nvSpPr>
          <p:cNvPr id="2" name="Title Placeholder 1"/>
          <p:cNvSpPr>
            <a:spLocks noGrp="1"/>
          </p:cNvSpPr>
          <p:nvPr>
            <p:ph type="title"/>
          </p:nvPr>
        </p:nvSpPr>
        <p:spPr>
          <a:xfrm>
            <a:off x="838200" y="365129"/>
            <a:ext cx="9984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38200" y="1825625"/>
            <a:ext cx="9984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838200" y="6430453"/>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5" name="Footer Placeholder 4"/>
          <p:cNvSpPr>
            <a:spLocks noGrp="1"/>
          </p:cNvSpPr>
          <p:nvPr>
            <p:ph type="ftr" sz="quarter" idx="3"/>
          </p:nvPr>
        </p:nvSpPr>
        <p:spPr>
          <a:xfrm>
            <a:off x="4038600" y="6430453"/>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9208248" y="6407831"/>
            <a:ext cx="27432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pPr/>
              <a:t>‹#›</a:t>
            </a:fld>
            <a:endParaRPr lang="ja-JP" altLang="en-US" dirty="0"/>
          </a:p>
        </p:txBody>
      </p:sp>
    </p:spTree>
    <p:extLst>
      <p:ext uri="{BB962C8B-B14F-4D97-AF65-F5344CB8AC3E}">
        <p14:creationId xmlns:p14="http://schemas.microsoft.com/office/powerpoint/2010/main" val="3950422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16.emf"/><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b="1" dirty="0" smtClean="0"/>
              <a:t>気候変動に立ち向かうために</a:t>
            </a:r>
            <a:endParaRPr kumimoji="1" lang="ja-JP" altLang="en-US" b="1" dirty="0"/>
          </a:p>
        </p:txBody>
      </p:sp>
      <p:pic>
        <p:nvPicPr>
          <p:cNvPr id="4" name="図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94560" y="874621"/>
            <a:ext cx="7629806" cy="5155569"/>
          </a:xfrm>
          <a:prstGeom prst="rect">
            <a:avLst/>
          </a:prstGeom>
        </p:spPr>
      </p:pic>
      <p:sp>
        <p:nvSpPr>
          <p:cNvPr id="5" name="右矢印 4"/>
          <p:cNvSpPr/>
          <p:nvPr/>
        </p:nvSpPr>
        <p:spPr>
          <a:xfrm>
            <a:off x="3799840" y="6207760"/>
            <a:ext cx="193040" cy="341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114800" y="6193717"/>
            <a:ext cx="7874000" cy="400110"/>
          </a:xfrm>
          <a:prstGeom prst="rect">
            <a:avLst/>
          </a:prstGeom>
        </p:spPr>
        <p:txBody>
          <a:bodyPr wrap="square">
            <a:spAutoFit/>
          </a:bodyPr>
          <a:lstStyle/>
          <a:p>
            <a:r>
              <a:rPr lang="ja-JP" altLang="en-US" sz="2000" b="1" dirty="0">
                <a:latin typeface="メイリオ" panose="020B0604030504040204" pitchFamily="50" charset="-128"/>
                <a:ea typeface="メイリオ" panose="020B0604030504040204" pitchFamily="50" charset="-128"/>
              </a:rPr>
              <a:t>気候変動への対応は、緩和策と適応策を車の両輪としてともに推進</a:t>
            </a:r>
          </a:p>
        </p:txBody>
      </p:sp>
      <p:sp>
        <p:nvSpPr>
          <p:cNvPr id="9"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0</a:t>
            </a:fld>
            <a:endParaRPr lang="ja-JP" altLang="en-US" dirty="0"/>
          </a:p>
        </p:txBody>
      </p:sp>
      <p:sp>
        <p:nvSpPr>
          <p:cNvPr id="10" name="テキスト ボックス 25"/>
          <p:cNvSpPr txBox="1">
            <a:spLocks noChangeArrowheads="1"/>
          </p:cNvSpPr>
          <p:nvPr/>
        </p:nvSpPr>
        <p:spPr bwMode="auto">
          <a:xfrm>
            <a:off x="831969" y="6648689"/>
            <a:ext cx="101229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ja-JP" altLang="en-US" sz="1000" dirty="0" smtClean="0">
                <a:latin typeface="+mn-ea"/>
                <a:ea typeface="+mn-ea"/>
              </a:rPr>
              <a:t>：</a:t>
            </a:r>
            <a:r>
              <a:rPr lang="ja-JP" altLang="en-US" sz="1000" dirty="0" smtClean="0"/>
              <a:t>気候</a:t>
            </a:r>
            <a:r>
              <a:rPr lang="ja-JP" altLang="en-US" sz="1000" dirty="0"/>
              <a:t>変動適応情報</a:t>
            </a:r>
            <a:r>
              <a:rPr lang="ja-JP" altLang="en-US" sz="1000" dirty="0" smtClean="0"/>
              <a:t>プラットフォーム</a:t>
            </a:r>
            <a:endParaRPr lang="ja-JP" altLang="en-US" sz="1000" dirty="0"/>
          </a:p>
        </p:txBody>
      </p:sp>
    </p:spTree>
    <p:extLst>
      <p:ext uri="{BB962C8B-B14F-4D97-AF65-F5344CB8AC3E}">
        <p14:creationId xmlns:p14="http://schemas.microsoft.com/office/powerpoint/2010/main" val="735235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27760" y="3036545"/>
            <a:ext cx="84946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自然災害分野の</a:t>
            </a:r>
            <a:r>
              <a:rPr lang="ja-JP" altLang="en-US" sz="3600" b="1" dirty="0">
                <a:latin typeface="メイリオ" panose="020B0604030504040204" pitchFamily="50" charset="-128"/>
                <a:ea typeface="メイリオ" panose="020B0604030504040204" pitchFamily="50" charset="-128"/>
              </a:rPr>
              <a:t>気候</a:t>
            </a:r>
            <a:r>
              <a:rPr lang="ja-JP" altLang="en-US" sz="3600" b="1" dirty="0" smtClean="0">
                <a:latin typeface="メイリオ" panose="020B0604030504040204" pitchFamily="50" charset="-128"/>
                <a:ea typeface="メイリオ" panose="020B0604030504040204" pitchFamily="50" charset="-128"/>
              </a:rPr>
              <a:t>変動影響へ</a:t>
            </a:r>
            <a:r>
              <a:rPr lang="ja-JP" altLang="en-US" sz="3600" b="1" dirty="0">
                <a:latin typeface="メイリオ" panose="020B0604030504040204" pitchFamily="50" charset="-128"/>
                <a:ea typeface="メイリオ" panose="020B0604030504040204" pitchFamily="50" charset="-128"/>
              </a:rPr>
              <a:t>の</a:t>
            </a:r>
            <a:r>
              <a:rPr lang="ja-JP" altLang="en-US" sz="3600" b="1" dirty="0" smtClean="0">
                <a:latin typeface="メイリオ" panose="020B0604030504040204" pitchFamily="50" charset="-128"/>
                <a:ea typeface="メイリオ" panose="020B0604030504040204" pitchFamily="50" charset="-128"/>
              </a:rPr>
              <a:t>適応策</a:t>
            </a:r>
            <a:endParaRPr kumimoji="1" lang="ja-JP" altLang="en-US" sz="3600" b="1" dirty="0">
              <a:latin typeface="メイリオ" panose="020B0604030504040204" pitchFamily="50" charset="-128"/>
              <a:ea typeface="メイリオ" panose="020B0604030504040204" pitchFamily="50" charset="-128"/>
            </a:endParaRPr>
          </a:p>
        </p:txBody>
      </p:sp>
      <p:sp>
        <p:nvSpPr>
          <p:cNvPr id="7" name="テキスト ボックス 3"/>
          <p:cNvSpPr txBox="1"/>
          <p:nvPr/>
        </p:nvSpPr>
        <p:spPr>
          <a:xfrm>
            <a:off x="684679" y="6657617"/>
            <a:ext cx="330079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smtClean="0"/>
              <a:t>イラスト</a:t>
            </a:r>
            <a:r>
              <a:rPr lang="ja-JP" altLang="en-US" sz="1050" dirty="0" smtClean="0"/>
              <a:t>出典</a:t>
            </a:r>
            <a:r>
              <a:rPr lang="ja-JP" altLang="en-US" sz="1050" dirty="0"/>
              <a:t>：気候変動適応情報プラットフォーム</a:t>
            </a:r>
            <a:endParaRPr kumimoji="1" lang="ja-JP" altLang="en-US" sz="1050" dirty="0"/>
          </a:p>
        </p:txBody>
      </p:sp>
      <p:sp>
        <p:nvSpPr>
          <p:cNvPr id="8"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9</a:t>
            </a:fld>
            <a:endParaRPr lang="ja-JP" altLang="en-US" dirty="0"/>
          </a:p>
        </p:txBody>
      </p:sp>
    </p:spTree>
    <p:extLst>
      <p:ext uri="{BB962C8B-B14F-4D97-AF65-F5344CB8AC3E}">
        <p14:creationId xmlns:p14="http://schemas.microsoft.com/office/powerpoint/2010/main" val="372757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5451" y="4351943"/>
            <a:ext cx="4960031" cy="2214538"/>
          </a:xfrm>
          <a:prstGeom prst="roundRect">
            <a:avLst>
              <a:gd name="adj" fmla="val 6256"/>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ctrTitle"/>
          </p:nvPr>
        </p:nvSpPr>
        <p:spPr/>
        <p:txBody>
          <a:bodyPr/>
          <a:lstStyle/>
          <a:p>
            <a:r>
              <a:rPr kumimoji="1" lang="ja-JP" altLang="en-US" b="1" dirty="0" smtClean="0"/>
              <a:t>自然災害への適応策</a:t>
            </a:r>
            <a:endParaRPr kumimoji="1" lang="ja-JP" altLang="en-US" b="1"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421"/>
          <a:stretch/>
        </p:blipFill>
        <p:spPr>
          <a:xfrm>
            <a:off x="5076544" y="905237"/>
            <a:ext cx="7150181" cy="5732261"/>
          </a:xfrm>
          <a:prstGeom prst="rect">
            <a:avLst/>
          </a:prstGeom>
        </p:spPr>
      </p:pic>
      <p:sp>
        <p:nvSpPr>
          <p:cNvPr id="6" name="テキスト ボックス 5"/>
          <p:cNvSpPr txBox="1"/>
          <p:nvPr/>
        </p:nvSpPr>
        <p:spPr>
          <a:xfrm>
            <a:off x="193754" y="4121583"/>
            <a:ext cx="1210588" cy="400110"/>
          </a:xfrm>
          <a:prstGeom prst="rect">
            <a:avLst/>
          </a:prstGeom>
          <a:solidFill>
            <a:schemeClr val="accent2">
              <a:lumMod val="60000"/>
              <a:lumOff val="40000"/>
            </a:schemeClr>
          </a:solidFill>
          <a:ln>
            <a:solidFill>
              <a:schemeClr val="accent2">
                <a:lumMod val="60000"/>
                <a:lumOff val="40000"/>
              </a:schemeClr>
            </a:solidFill>
          </a:ln>
        </p:spPr>
        <p:txBody>
          <a:bodyPr wrap="none" rtlCol="0">
            <a:spAutoFit/>
          </a:bodyPr>
          <a:lstStyle/>
          <a:p>
            <a:r>
              <a:rPr kumimoji="1" lang="ja-JP" altLang="en-US" sz="2000" b="1" dirty="0" smtClean="0"/>
              <a:t>流域治水</a:t>
            </a:r>
            <a:endParaRPr kumimoji="1" lang="ja-JP" altLang="en-US" sz="2000" b="1" dirty="0"/>
          </a:p>
        </p:txBody>
      </p:sp>
      <p:sp>
        <p:nvSpPr>
          <p:cNvPr id="7" name="テキスト ボックス 6"/>
          <p:cNvSpPr txBox="1"/>
          <p:nvPr/>
        </p:nvSpPr>
        <p:spPr>
          <a:xfrm>
            <a:off x="293129" y="4520686"/>
            <a:ext cx="4742354" cy="646331"/>
          </a:xfrm>
          <a:prstGeom prst="rect">
            <a:avLst/>
          </a:prstGeom>
          <a:noFill/>
        </p:spPr>
        <p:txBody>
          <a:bodyPr wrap="square" rtlCol="0">
            <a:spAutoFit/>
          </a:bodyPr>
          <a:lstStyle/>
          <a:p>
            <a:r>
              <a:rPr kumimoji="1" lang="ja-JP" altLang="en-US" dirty="0" smtClean="0"/>
              <a:t>気候変動を踏まえ、あらゆる関係者が協働して流域全体で行う総合的な水害対策</a:t>
            </a:r>
            <a:endParaRPr kumimoji="1" lang="ja-JP" altLang="en-US" dirty="0"/>
          </a:p>
        </p:txBody>
      </p:sp>
      <p:sp>
        <p:nvSpPr>
          <p:cNvPr id="8" name="テキスト ボックス 7"/>
          <p:cNvSpPr txBox="1"/>
          <p:nvPr/>
        </p:nvSpPr>
        <p:spPr>
          <a:xfrm>
            <a:off x="293129" y="5172122"/>
            <a:ext cx="4180548" cy="646331"/>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dirty="0" smtClean="0"/>
              <a:t>堤防整備等の氾濫をできるだけ防ぐため</a:t>
            </a:r>
            <a:r>
              <a:rPr lang="ja-JP" altLang="en-US" dirty="0" smtClean="0"/>
              <a:t>の対策</a:t>
            </a:r>
            <a:endParaRPr kumimoji="1" lang="ja-JP" altLang="en-US" dirty="0"/>
          </a:p>
        </p:txBody>
      </p:sp>
      <p:sp>
        <p:nvSpPr>
          <p:cNvPr id="9" name="テキスト ボックス 8"/>
          <p:cNvSpPr txBox="1"/>
          <p:nvPr/>
        </p:nvSpPr>
        <p:spPr>
          <a:xfrm>
            <a:off x="293129" y="5920150"/>
            <a:ext cx="4742354" cy="646331"/>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dirty="0" smtClean="0"/>
              <a:t>被害対象を減少させるための対策</a:t>
            </a:r>
            <a:endParaRPr kumimoji="1" lang="en-US" altLang="ja-JP" dirty="0" smtClean="0"/>
          </a:p>
          <a:p>
            <a:pPr marL="285750" indent="-285750">
              <a:buFont typeface="Wingdings" panose="05000000000000000000" pitchFamily="2" charset="2"/>
              <a:buChar char="p"/>
            </a:pPr>
            <a:r>
              <a:rPr lang="ja-JP" altLang="en-US" dirty="0"/>
              <a:t>被害</a:t>
            </a:r>
            <a:r>
              <a:rPr lang="ja-JP" altLang="en-US" dirty="0" smtClean="0"/>
              <a:t>の軽減・早期復旧のための対策</a:t>
            </a:r>
            <a:endParaRPr kumimoji="1" lang="ja-JP" altLang="en-US" dirty="0"/>
          </a:p>
        </p:txBody>
      </p:sp>
      <p:sp>
        <p:nvSpPr>
          <p:cNvPr id="10" name="加算記号 9"/>
          <p:cNvSpPr/>
          <p:nvPr/>
        </p:nvSpPr>
        <p:spPr>
          <a:xfrm>
            <a:off x="2300749" y="5490512"/>
            <a:ext cx="471712" cy="471712"/>
          </a:xfrm>
          <a:prstGeom prst="mathPlus">
            <a:avLst>
              <a:gd name="adj1" fmla="val 11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5451" y="1174615"/>
            <a:ext cx="4960031" cy="2875951"/>
          </a:xfrm>
          <a:prstGeom prst="roundRect">
            <a:avLst>
              <a:gd name="adj" fmla="val 64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93754" y="952874"/>
            <a:ext cx="4140877" cy="400110"/>
          </a:xfrm>
          <a:prstGeom prst="rect">
            <a:avLst/>
          </a:prstGeom>
          <a:solidFill>
            <a:schemeClr val="accent1"/>
          </a:solidFill>
          <a:ln>
            <a:noFill/>
          </a:ln>
        </p:spPr>
        <p:txBody>
          <a:bodyPr wrap="none" rtlCol="0">
            <a:spAutoFit/>
          </a:bodyPr>
          <a:lstStyle/>
          <a:p>
            <a:r>
              <a:rPr kumimoji="1" lang="ja-JP" altLang="en-US" sz="2000" b="1" dirty="0" smtClean="0"/>
              <a:t>気候変動を踏まえた</a:t>
            </a:r>
            <a:r>
              <a:rPr lang="ja-JP" altLang="en-US" sz="2000" b="1" dirty="0"/>
              <a:t>計画</a:t>
            </a:r>
            <a:r>
              <a:rPr lang="ja-JP" altLang="en-US" sz="2000" b="1" dirty="0" smtClean="0"/>
              <a:t>の見直しへ</a:t>
            </a:r>
            <a:endParaRPr kumimoji="1" lang="ja-JP" altLang="en-US" sz="2000" b="1" dirty="0"/>
          </a:p>
        </p:txBody>
      </p:sp>
      <p:sp>
        <p:nvSpPr>
          <p:cNvPr id="5" name="テキスト ボックス 4"/>
          <p:cNvSpPr txBox="1"/>
          <p:nvPr/>
        </p:nvSpPr>
        <p:spPr>
          <a:xfrm>
            <a:off x="89579" y="1387687"/>
            <a:ext cx="4540025" cy="646331"/>
          </a:xfrm>
          <a:prstGeom prst="rect">
            <a:avLst/>
          </a:prstGeom>
          <a:noFill/>
        </p:spPr>
        <p:txBody>
          <a:bodyPr wrap="none" rtlCol="0">
            <a:spAutoFit/>
          </a:bodyPr>
          <a:lstStyle/>
          <a:p>
            <a:r>
              <a:rPr kumimoji="1" lang="en-US" altLang="ja-JP" dirty="0" smtClean="0"/>
              <a:t>【</a:t>
            </a:r>
            <a:r>
              <a:rPr kumimoji="1" lang="ja-JP" altLang="en-US" dirty="0" smtClean="0"/>
              <a:t>これまで</a:t>
            </a:r>
            <a:r>
              <a:rPr kumimoji="1" lang="en-US" altLang="ja-JP" dirty="0" smtClean="0"/>
              <a:t>】</a:t>
            </a:r>
          </a:p>
          <a:p>
            <a:r>
              <a:rPr lang="ja-JP" altLang="en-US" dirty="0"/>
              <a:t>　</a:t>
            </a:r>
            <a:r>
              <a:rPr lang="ja-JP" altLang="en-US" dirty="0" smtClean="0"/>
              <a:t>過去の降水、潮位などに基づいて計画作成</a:t>
            </a:r>
            <a:endParaRPr kumimoji="1" lang="ja-JP" altLang="en-US" dirty="0"/>
          </a:p>
        </p:txBody>
      </p:sp>
      <p:sp>
        <p:nvSpPr>
          <p:cNvPr id="14" name="テキスト ボックス 13"/>
          <p:cNvSpPr txBox="1"/>
          <p:nvPr/>
        </p:nvSpPr>
        <p:spPr>
          <a:xfrm>
            <a:off x="89579" y="2166448"/>
            <a:ext cx="4540025" cy="923330"/>
          </a:xfrm>
          <a:prstGeom prst="rect">
            <a:avLst/>
          </a:prstGeom>
          <a:noFill/>
        </p:spPr>
        <p:txBody>
          <a:bodyPr wrap="square" rtlCol="0">
            <a:spAutoFit/>
          </a:bodyPr>
          <a:lstStyle/>
          <a:p>
            <a:r>
              <a:rPr kumimoji="1" lang="en-US" altLang="ja-JP" dirty="0" smtClean="0"/>
              <a:t>【</a:t>
            </a:r>
            <a:r>
              <a:rPr kumimoji="1" lang="ja-JP" altLang="en-US" dirty="0" smtClean="0"/>
              <a:t>今後</a:t>
            </a:r>
            <a:r>
              <a:rPr kumimoji="1" lang="en-US" altLang="ja-JP" dirty="0" smtClean="0"/>
              <a:t>】</a:t>
            </a:r>
          </a:p>
          <a:p>
            <a:r>
              <a:rPr lang="ja-JP" altLang="en-US" dirty="0"/>
              <a:t>　</a:t>
            </a:r>
            <a:r>
              <a:rPr lang="ja-JP" altLang="en-US" dirty="0" smtClean="0"/>
              <a:t>気候変動による降水量の増加、潮位の上昇などを考慮</a:t>
            </a:r>
            <a:endParaRPr kumimoji="1" lang="ja-JP" altLang="en-US" dirty="0"/>
          </a:p>
        </p:txBody>
      </p:sp>
      <p:sp>
        <p:nvSpPr>
          <p:cNvPr id="15" name="下矢印 14"/>
          <p:cNvSpPr/>
          <p:nvPr/>
        </p:nvSpPr>
        <p:spPr>
          <a:xfrm>
            <a:off x="2264192" y="2077957"/>
            <a:ext cx="561696" cy="280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172385831"/>
              </p:ext>
            </p:extLst>
          </p:nvPr>
        </p:nvGraphicFramePr>
        <p:xfrm>
          <a:off x="153630" y="3076807"/>
          <a:ext cx="4782820" cy="741680"/>
        </p:xfrm>
        <a:graphic>
          <a:graphicData uri="http://schemas.openxmlformats.org/drawingml/2006/table">
            <a:tbl>
              <a:tblPr firstRow="1" bandRow="1">
                <a:tableStyleId>{F2DE63D5-997A-4646-A377-4702673A728D}</a:tableStyleId>
              </a:tblPr>
              <a:tblGrid>
                <a:gridCol w="1384618">
                  <a:extLst>
                    <a:ext uri="{9D8B030D-6E8A-4147-A177-3AD203B41FA5}">
                      <a16:colId xmlns:a16="http://schemas.microsoft.com/office/drawing/2014/main" val="20000"/>
                    </a:ext>
                  </a:extLst>
                </a:gridCol>
                <a:gridCol w="892492">
                  <a:extLst>
                    <a:ext uri="{9D8B030D-6E8A-4147-A177-3AD203B41FA5}">
                      <a16:colId xmlns:a16="http://schemas.microsoft.com/office/drawing/2014/main" val="20001"/>
                    </a:ext>
                  </a:extLst>
                </a:gridCol>
                <a:gridCol w="1048068">
                  <a:extLst>
                    <a:ext uri="{9D8B030D-6E8A-4147-A177-3AD203B41FA5}">
                      <a16:colId xmlns:a16="http://schemas.microsoft.com/office/drawing/2014/main" val="20002"/>
                    </a:ext>
                  </a:extLst>
                </a:gridCol>
                <a:gridCol w="1457642">
                  <a:extLst>
                    <a:ext uri="{9D8B030D-6E8A-4147-A177-3AD203B41FA5}">
                      <a16:colId xmlns:a16="http://schemas.microsoft.com/office/drawing/2014/main" val="20003"/>
                    </a:ext>
                  </a:extLst>
                </a:gridCol>
              </a:tblGrid>
              <a:tr h="370840">
                <a:tc>
                  <a:txBody>
                    <a:bodyPr/>
                    <a:lstStyle/>
                    <a:p>
                      <a:pPr algn="ctr"/>
                      <a:r>
                        <a:rPr kumimoji="1" lang="ja-JP" altLang="en-US" sz="1600" dirty="0" smtClean="0"/>
                        <a:t>気候シナリオ</a:t>
                      </a:r>
                      <a:endParaRPr kumimoji="1" lang="ja-JP" altLang="en-US" sz="1600" dirty="0">
                        <a:solidFill>
                          <a:schemeClr val="tx1"/>
                        </a:solidFill>
                      </a:endParaRPr>
                    </a:p>
                  </a:txBody>
                  <a:tcPr/>
                </a:tc>
                <a:tc>
                  <a:txBody>
                    <a:bodyPr/>
                    <a:lstStyle/>
                    <a:p>
                      <a:pPr algn="ctr"/>
                      <a:r>
                        <a:rPr kumimoji="1" lang="ja-JP" altLang="en-US" sz="1600" dirty="0" smtClean="0"/>
                        <a:t>降水量</a:t>
                      </a:r>
                      <a:endParaRPr kumimoji="1" lang="ja-JP" altLang="en-US" sz="1600" dirty="0">
                        <a:solidFill>
                          <a:schemeClr val="tx1"/>
                        </a:solidFill>
                      </a:endParaRPr>
                    </a:p>
                  </a:txBody>
                  <a:tcPr/>
                </a:tc>
                <a:tc>
                  <a:txBody>
                    <a:bodyPr/>
                    <a:lstStyle/>
                    <a:p>
                      <a:pPr algn="ctr"/>
                      <a:r>
                        <a:rPr kumimoji="1" lang="ja-JP" altLang="en-US" sz="1600" baseline="0" dirty="0" smtClean="0"/>
                        <a:t>河川流量</a:t>
                      </a:r>
                      <a:endParaRPr kumimoji="1" lang="en-US" altLang="ja-JP" sz="1600" baseline="0" dirty="0" smtClean="0">
                        <a:solidFill>
                          <a:schemeClr val="tx1"/>
                        </a:solidFill>
                      </a:endParaRPr>
                    </a:p>
                  </a:txBody>
                  <a:tcPr/>
                </a:tc>
                <a:tc>
                  <a:txBody>
                    <a:bodyPr/>
                    <a:lstStyle/>
                    <a:p>
                      <a:pPr algn="ctr"/>
                      <a:r>
                        <a:rPr kumimoji="1" lang="ja-JP" altLang="en-US" sz="1600" dirty="0" smtClean="0"/>
                        <a:t>洪水発生頻度</a:t>
                      </a:r>
                      <a:endParaRPr kumimoji="1" lang="ja-JP" altLang="en-US" sz="1600" dirty="0">
                        <a:solidFill>
                          <a:schemeClr val="tx1"/>
                        </a:solidFill>
                      </a:endParaRPr>
                    </a:p>
                  </a:txBody>
                  <a:tcPr/>
                </a:tc>
                <a:extLst>
                  <a:ext uri="{0D108BD9-81ED-4DB2-BD59-A6C34878D82A}">
                    <a16:rowId xmlns:a16="http://schemas.microsoft.com/office/drawing/2014/main" val="10000"/>
                  </a:ext>
                </a:extLst>
              </a:tr>
              <a:tr h="370840">
                <a:tc>
                  <a:txBody>
                    <a:bodyPr/>
                    <a:lstStyle/>
                    <a:p>
                      <a:pPr algn="ctr"/>
                      <a:r>
                        <a:rPr kumimoji="1" lang="ja-JP" altLang="en-US" sz="1600" dirty="0" smtClean="0"/>
                        <a:t>２℃上昇相当</a:t>
                      </a:r>
                      <a:endParaRPr kumimoji="1" lang="ja-JP" altLang="en-US" sz="1600" dirty="0"/>
                    </a:p>
                  </a:txBody>
                  <a:tcPr/>
                </a:tc>
                <a:tc>
                  <a:txBody>
                    <a:bodyPr/>
                    <a:lstStyle/>
                    <a:p>
                      <a:pPr algn="ctr"/>
                      <a:r>
                        <a:rPr kumimoji="1" lang="ja-JP" altLang="en-US" sz="1600" dirty="0" smtClean="0"/>
                        <a:t>約</a:t>
                      </a:r>
                      <a:r>
                        <a:rPr kumimoji="1" lang="en-US" altLang="ja-JP" sz="1600" dirty="0" smtClean="0"/>
                        <a:t>1.1</a:t>
                      </a:r>
                      <a:r>
                        <a:rPr kumimoji="1" lang="ja-JP" altLang="en-US" sz="1600" dirty="0" smtClean="0"/>
                        <a:t>倍</a:t>
                      </a:r>
                      <a:endParaRPr kumimoji="1" lang="en-US" altLang="ja-JP" sz="1600" dirty="0" smtClean="0"/>
                    </a:p>
                  </a:txBody>
                  <a:tcPr/>
                </a:tc>
                <a:tc>
                  <a:txBody>
                    <a:bodyPr/>
                    <a:lstStyle/>
                    <a:p>
                      <a:pPr algn="ctr"/>
                      <a:r>
                        <a:rPr kumimoji="1" lang="ja-JP" altLang="en-US" sz="1600" dirty="0" smtClean="0"/>
                        <a:t>約</a:t>
                      </a:r>
                      <a:r>
                        <a:rPr kumimoji="1" lang="en-US" altLang="ja-JP" sz="1600" dirty="0" smtClean="0"/>
                        <a:t>1.2</a:t>
                      </a:r>
                      <a:r>
                        <a:rPr kumimoji="1" lang="ja-JP" altLang="en-US" sz="1600" dirty="0" smtClean="0"/>
                        <a:t>倍</a:t>
                      </a:r>
                      <a:endParaRPr kumimoji="1" lang="ja-JP" altLang="en-US" sz="1600" dirty="0"/>
                    </a:p>
                  </a:txBody>
                  <a:tcPr/>
                </a:tc>
                <a:tc>
                  <a:txBody>
                    <a:bodyPr/>
                    <a:lstStyle/>
                    <a:p>
                      <a:pPr algn="ctr"/>
                      <a:r>
                        <a:rPr kumimoji="1" lang="ja-JP" altLang="en-US" sz="1600" dirty="0" smtClean="0"/>
                        <a:t>約２倍</a:t>
                      </a:r>
                      <a:endParaRPr kumimoji="1" lang="ja-JP" altLang="en-US" sz="1600" dirty="0"/>
                    </a:p>
                  </a:txBody>
                  <a:tcPr/>
                </a:tc>
                <a:extLst>
                  <a:ext uri="{0D108BD9-81ED-4DB2-BD59-A6C34878D82A}">
                    <a16:rowId xmlns:a16="http://schemas.microsoft.com/office/drawing/2014/main" val="10001"/>
                  </a:ext>
                </a:extLst>
              </a:tr>
            </a:tbl>
          </a:graphicData>
        </a:graphic>
      </p:graphicFrame>
      <p:sp>
        <p:nvSpPr>
          <p:cNvPr id="17" name="テキスト ボックス 16"/>
          <p:cNvSpPr txBox="1"/>
          <p:nvPr/>
        </p:nvSpPr>
        <p:spPr>
          <a:xfrm>
            <a:off x="34781" y="6594719"/>
            <a:ext cx="6926896" cy="307777"/>
          </a:xfrm>
          <a:prstGeom prst="rect">
            <a:avLst/>
          </a:prstGeom>
          <a:noFill/>
        </p:spPr>
        <p:txBody>
          <a:bodyPr wrap="none" rtlCol="0">
            <a:spAutoFit/>
          </a:bodyPr>
          <a:lstStyle/>
          <a:p>
            <a:r>
              <a:rPr kumimoji="1" lang="en-US" altLang="ja-JP" sz="1400" dirty="0" smtClean="0"/>
              <a:t>【</a:t>
            </a:r>
            <a:r>
              <a:rPr lang="ja-JP" altLang="en-US" sz="1400" dirty="0" smtClean="0"/>
              <a:t>出典</a:t>
            </a:r>
            <a:r>
              <a:rPr lang="en-US" altLang="ja-JP" sz="1400" dirty="0" smtClean="0"/>
              <a:t>】</a:t>
            </a:r>
            <a:r>
              <a:rPr lang="ja-JP" altLang="en-US" sz="1400" dirty="0"/>
              <a:t>「気候変動を踏まえた治水計画のあり方」提言</a:t>
            </a:r>
            <a:r>
              <a:rPr lang="ja-JP" altLang="en-US" sz="1400" dirty="0" smtClean="0"/>
              <a:t>、気候</a:t>
            </a:r>
            <a:r>
              <a:rPr lang="ja-JP" altLang="en-US" sz="1400" dirty="0"/>
              <a:t>変動適応情報</a:t>
            </a:r>
            <a:r>
              <a:rPr lang="ja-JP" altLang="en-US" sz="1400" dirty="0" smtClean="0"/>
              <a:t>プラットフォーム</a:t>
            </a:r>
            <a:endParaRPr lang="ja-JP" altLang="en-US" sz="1400" dirty="0"/>
          </a:p>
        </p:txBody>
      </p:sp>
      <p:sp>
        <p:nvSpPr>
          <p:cNvPr id="18"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10</a:t>
            </a:fld>
            <a:endParaRPr lang="ja-JP" altLang="en-US" dirty="0"/>
          </a:p>
        </p:txBody>
      </p:sp>
    </p:spTree>
    <p:extLst>
      <p:ext uri="{BB962C8B-B14F-4D97-AF65-F5344CB8AC3E}">
        <p14:creationId xmlns:p14="http://schemas.microsoft.com/office/powerpoint/2010/main" val="87875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p:bldP spid="8"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normAutofit/>
          </a:bodyPr>
          <a:lstStyle/>
          <a:p>
            <a:r>
              <a:rPr lang="ja-JP" altLang="en-US" b="1" dirty="0"/>
              <a:t>引地川水系 流域治水</a:t>
            </a:r>
            <a:r>
              <a:rPr lang="ja-JP" altLang="en-US" b="1" dirty="0" smtClean="0"/>
              <a:t>プロジェクト</a:t>
            </a:r>
            <a:endParaRPr kumimoji="1" lang="ja-JP" altLang="en-US" b="1"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7805" y="1278082"/>
            <a:ext cx="9894916" cy="5326258"/>
          </a:xfrm>
          <a:prstGeom prst="rect">
            <a:avLst/>
          </a:prstGeom>
        </p:spPr>
      </p:pic>
      <p:sp>
        <p:nvSpPr>
          <p:cNvPr id="5" name="正方形/長方形 4"/>
          <p:cNvSpPr/>
          <p:nvPr/>
        </p:nvSpPr>
        <p:spPr>
          <a:xfrm>
            <a:off x="124691" y="936881"/>
            <a:ext cx="10941627" cy="369332"/>
          </a:xfrm>
          <a:prstGeom prst="rect">
            <a:avLst/>
          </a:prstGeom>
        </p:spPr>
        <p:txBody>
          <a:bodyPr wrap="square">
            <a:spAutoFit/>
          </a:bodyPr>
          <a:lstStyle/>
          <a:p>
            <a:r>
              <a:rPr lang="ja-JP" altLang="en-US" dirty="0" smtClean="0"/>
              <a:t>〇 年</a:t>
            </a:r>
            <a:r>
              <a:rPr lang="ja-JP" altLang="en-US" dirty="0"/>
              <a:t>超過確率</a:t>
            </a:r>
            <a:r>
              <a:rPr lang="en-US" altLang="ja-JP" dirty="0"/>
              <a:t>1/10</a:t>
            </a:r>
            <a:r>
              <a:rPr lang="ja-JP" altLang="en-US" dirty="0"/>
              <a:t>（時間雨量約</a:t>
            </a:r>
            <a:r>
              <a:rPr lang="en-US" altLang="ja-JP" dirty="0"/>
              <a:t>60</a:t>
            </a:r>
            <a:r>
              <a:rPr lang="ja-JP" altLang="en-US" dirty="0"/>
              <a:t>ｍｍ）の規模の洪水を安全に流下させ、流域における浸水被害 の軽減を図る。</a:t>
            </a:r>
          </a:p>
        </p:txBody>
      </p:sp>
      <p:sp>
        <p:nvSpPr>
          <p:cNvPr id="6" name="正方形/長方形 5"/>
          <p:cNvSpPr/>
          <p:nvPr/>
        </p:nvSpPr>
        <p:spPr>
          <a:xfrm>
            <a:off x="8269060" y="6607040"/>
            <a:ext cx="3623108" cy="276999"/>
          </a:xfrm>
          <a:prstGeom prst="rect">
            <a:avLst/>
          </a:prstGeom>
        </p:spPr>
        <p:txBody>
          <a:bodyPr wrap="none">
            <a:spAutoFit/>
          </a:bodyPr>
          <a:lstStyle/>
          <a:p>
            <a:r>
              <a:rPr lang="en-US" altLang="ja-JP" sz="1200" dirty="0" smtClean="0"/>
              <a:t>【</a:t>
            </a:r>
            <a:r>
              <a:rPr lang="ja-JP" altLang="en-US" sz="1200" dirty="0" smtClean="0"/>
              <a:t>出典</a:t>
            </a:r>
            <a:r>
              <a:rPr lang="en-US" altLang="ja-JP" sz="1200" dirty="0" smtClean="0"/>
              <a:t>】</a:t>
            </a:r>
            <a:r>
              <a:rPr lang="ja-JP" altLang="en-US" sz="1200" dirty="0"/>
              <a:t>二級水系の流域治水プロジェクト（</a:t>
            </a:r>
            <a:r>
              <a:rPr lang="ja-JP" altLang="en-US" sz="1200" dirty="0" smtClean="0"/>
              <a:t>県河港課</a:t>
            </a:r>
            <a:r>
              <a:rPr lang="ja-JP" altLang="en-US" sz="1200" dirty="0"/>
              <a:t>）</a:t>
            </a:r>
          </a:p>
        </p:txBody>
      </p:sp>
      <p:sp>
        <p:nvSpPr>
          <p:cNvPr id="7"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11</a:t>
            </a:fld>
            <a:endParaRPr lang="ja-JP" altLang="en-US" dirty="0"/>
          </a:p>
        </p:txBody>
      </p:sp>
    </p:spTree>
    <p:extLst>
      <p:ext uri="{BB962C8B-B14F-4D97-AF65-F5344CB8AC3E}">
        <p14:creationId xmlns:p14="http://schemas.microsoft.com/office/powerpoint/2010/main" val="2157413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35641" y="3812665"/>
            <a:ext cx="2834640" cy="1615440"/>
          </a:xfrm>
          <a:prstGeom prst="rect">
            <a:avLst/>
          </a:prstGeom>
        </p:spPr>
      </p:pic>
      <p:sp>
        <p:nvSpPr>
          <p:cNvPr id="3" name="タイトル 2"/>
          <p:cNvSpPr>
            <a:spLocks noGrp="1"/>
          </p:cNvSpPr>
          <p:nvPr>
            <p:ph type="ctrTitle"/>
          </p:nvPr>
        </p:nvSpPr>
        <p:spPr/>
        <p:txBody>
          <a:bodyPr/>
          <a:lstStyle/>
          <a:p>
            <a:r>
              <a:rPr lang="ja-JP" altLang="en-US" b="1" dirty="0"/>
              <a:t>自然災害（水害）に対する適応策の例</a:t>
            </a:r>
            <a:endParaRPr kumimoji="1" lang="ja-JP" altLang="en-US" b="1" dirty="0"/>
          </a:p>
        </p:txBody>
      </p:sp>
      <p:sp>
        <p:nvSpPr>
          <p:cNvPr id="22" name="テキスト ボックス 21"/>
          <p:cNvSpPr txBox="1"/>
          <p:nvPr/>
        </p:nvSpPr>
        <p:spPr>
          <a:xfrm>
            <a:off x="-63080" y="904018"/>
            <a:ext cx="2954655" cy="369332"/>
          </a:xfrm>
          <a:prstGeom prst="rect">
            <a:avLst/>
          </a:prstGeom>
          <a:noFill/>
        </p:spPr>
        <p:txBody>
          <a:bodyPr wrap="none" rtlCol="0">
            <a:spAutoFit/>
          </a:bodyPr>
          <a:lstStyle/>
          <a:p>
            <a:r>
              <a:rPr kumimoji="1" lang="en-US" altLang="ja-JP" b="1" dirty="0" smtClean="0"/>
              <a:t>【</a:t>
            </a:r>
            <a:r>
              <a:rPr kumimoji="1" lang="ja-JP" altLang="en-US" b="1" dirty="0" smtClean="0"/>
              <a:t>ハザードマップの活用</a:t>
            </a:r>
            <a:r>
              <a:rPr kumimoji="1" lang="en-US" altLang="ja-JP" b="1" dirty="0" smtClean="0"/>
              <a:t>】</a:t>
            </a:r>
            <a:endParaRPr kumimoji="1" lang="ja-JP" altLang="en-US" b="1" dirty="0"/>
          </a:p>
        </p:txBody>
      </p:sp>
      <p:sp>
        <p:nvSpPr>
          <p:cNvPr id="23" name="テキスト ボックス 22"/>
          <p:cNvSpPr txBox="1"/>
          <p:nvPr/>
        </p:nvSpPr>
        <p:spPr>
          <a:xfrm>
            <a:off x="4369468" y="3136024"/>
            <a:ext cx="4176464" cy="369332"/>
          </a:xfrm>
          <a:prstGeom prst="rect">
            <a:avLst/>
          </a:prstGeom>
          <a:noFill/>
        </p:spPr>
        <p:txBody>
          <a:bodyPr wrap="square" rtlCol="0">
            <a:spAutoFit/>
          </a:bodyPr>
          <a:lstStyle/>
          <a:p>
            <a:r>
              <a:rPr kumimoji="1" lang="en-US" altLang="ja-JP" b="1" dirty="0" smtClean="0"/>
              <a:t>【</a:t>
            </a:r>
            <a:r>
              <a:rPr lang="ja-JP" altLang="en-US" b="1" dirty="0"/>
              <a:t>神奈川県雨量水位</a:t>
            </a:r>
            <a:r>
              <a:rPr lang="ja-JP" altLang="en-US" b="1" dirty="0" smtClean="0"/>
              <a:t>情報の活用</a:t>
            </a:r>
            <a:r>
              <a:rPr kumimoji="1" lang="en-US" altLang="ja-JP" b="1" dirty="0" smtClean="0"/>
              <a:t>】</a:t>
            </a:r>
            <a:endParaRPr kumimoji="1" lang="ja-JP" altLang="en-US" b="1" dirty="0"/>
          </a:p>
        </p:txBody>
      </p:sp>
      <p:sp>
        <p:nvSpPr>
          <p:cNvPr id="24" name="正方形/長方形 23"/>
          <p:cNvSpPr/>
          <p:nvPr/>
        </p:nvSpPr>
        <p:spPr>
          <a:xfrm>
            <a:off x="316065" y="1179171"/>
            <a:ext cx="5222953" cy="646331"/>
          </a:xfrm>
          <a:prstGeom prst="rect">
            <a:avLst/>
          </a:prstGeom>
        </p:spPr>
        <p:txBody>
          <a:bodyPr wrap="square">
            <a:spAutoFit/>
          </a:bodyPr>
          <a:lstStyle/>
          <a:p>
            <a:r>
              <a:rPr lang="ja-JP" altLang="en-US" dirty="0"/>
              <a:t>平成27年の水防法の改正に伴い</a:t>
            </a:r>
            <a:r>
              <a:rPr lang="ja-JP" altLang="en-US" dirty="0" smtClean="0"/>
              <a:t>、新た</a:t>
            </a:r>
            <a:r>
              <a:rPr lang="ja-JP" altLang="en-US" dirty="0"/>
              <a:t>に「想定し得る最大規模の降雨」を対象に</a:t>
            </a:r>
            <a:r>
              <a:rPr lang="ja-JP" altLang="en-US" dirty="0" smtClean="0"/>
              <a:t>作成。</a:t>
            </a:r>
            <a:endParaRPr lang="ja-JP" altLang="en-US" dirty="0"/>
          </a:p>
        </p:txBody>
      </p:sp>
      <p:pic>
        <p:nvPicPr>
          <p:cNvPr id="27" name="図 2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764083" y="3824271"/>
            <a:ext cx="2673223" cy="1641794"/>
          </a:xfrm>
          <a:prstGeom prst="rect">
            <a:avLst/>
          </a:prstGeom>
        </p:spPr>
      </p:pic>
      <p:sp>
        <p:nvSpPr>
          <p:cNvPr id="28" name="正方形/長方形 27"/>
          <p:cNvSpPr/>
          <p:nvPr/>
        </p:nvSpPr>
        <p:spPr>
          <a:xfrm>
            <a:off x="4517264" y="3469977"/>
            <a:ext cx="6586003" cy="369332"/>
          </a:xfrm>
          <a:prstGeom prst="rect">
            <a:avLst/>
          </a:prstGeom>
        </p:spPr>
        <p:txBody>
          <a:bodyPr wrap="square">
            <a:spAutoFit/>
          </a:bodyPr>
          <a:lstStyle/>
          <a:p>
            <a:r>
              <a:rPr lang="ja-JP" altLang="en-US" dirty="0" smtClean="0"/>
              <a:t>県内の雨量、河川水位、ダムの状況等がリアルタイムで閲覧可能</a:t>
            </a:r>
            <a:endParaRPr lang="ja-JP" altLang="en-US" dirty="0"/>
          </a:p>
        </p:txBody>
      </p:sp>
      <p:sp>
        <p:nvSpPr>
          <p:cNvPr id="29" name="角丸四角形 28"/>
          <p:cNvSpPr/>
          <p:nvPr/>
        </p:nvSpPr>
        <p:spPr>
          <a:xfrm>
            <a:off x="5153324" y="5747020"/>
            <a:ext cx="6752576" cy="801986"/>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263525" lvl="0" indent="-263525"/>
            <a:r>
              <a:rPr lang="ja-JP" altLang="en-US" dirty="0" smtClean="0">
                <a:solidFill>
                  <a:prstClr val="black"/>
                </a:solidFill>
                <a:latin typeface="BIZ UDPゴシック" panose="020B0400000000000000" pitchFamily="50" charset="-128"/>
                <a:ea typeface="BIZ UDPゴシック" panose="020B0400000000000000" pitchFamily="50" charset="-128"/>
              </a:rPr>
              <a:t>多くの</a:t>
            </a:r>
            <a:r>
              <a:rPr lang="ja-JP" altLang="en-US" b="1" dirty="0" smtClean="0">
                <a:solidFill>
                  <a:prstClr val="black"/>
                </a:solidFill>
                <a:latin typeface="BIZ UDPゴシック" panose="020B0400000000000000" pitchFamily="50" charset="-128"/>
                <a:ea typeface="BIZ UDPゴシック" panose="020B0400000000000000" pitchFamily="50" charset="-128"/>
              </a:rPr>
              <a:t>防災関連の情報がすでに公表</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marL="263525" lvl="0" indent="-263525"/>
            <a:r>
              <a:rPr lang="ja-JP" altLang="en-US" dirty="0" smtClean="0">
                <a:solidFill>
                  <a:prstClr val="black"/>
                </a:solidFill>
                <a:latin typeface="BIZ UDPゴシック" panose="020B0400000000000000" pitchFamily="50" charset="-128"/>
                <a:ea typeface="BIZ UDPゴシック" panose="020B0400000000000000" pitchFamily="50" charset="-128"/>
              </a:rPr>
              <a:t>⇒住民が</a:t>
            </a:r>
            <a:r>
              <a:rPr lang="ja-JP" altLang="en-US" b="1" dirty="0">
                <a:solidFill>
                  <a:srgbClr val="FF0000"/>
                </a:solidFill>
                <a:latin typeface="BIZ UDPゴシック" panose="020B0400000000000000" pitchFamily="50" charset="-128"/>
                <a:ea typeface="BIZ UDPゴシック" panose="020B0400000000000000" pitchFamily="50" charset="-128"/>
              </a:rPr>
              <a:t>自らリスクを察知</a:t>
            </a:r>
            <a:r>
              <a:rPr lang="ja-JP" altLang="en-US" b="1" dirty="0" smtClean="0">
                <a:solidFill>
                  <a:srgbClr val="FF0000"/>
                </a:solidFill>
                <a:latin typeface="BIZ UDPゴシック" panose="020B0400000000000000" pitchFamily="50" charset="-128"/>
                <a:ea typeface="BIZ UDPゴシック" panose="020B0400000000000000" pitchFamily="50" charset="-128"/>
              </a:rPr>
              <a:t>し、主体的</a:t>
            </a:r>
            <a:r>
              <a:rPr lang="ja-JP" altLang="en-US" b="1" dirty="0">
                <a:solidFill>
                  <a:srgbClr val="FF0000"/>
                </a:solidFill>
                <a:latin typeface="BIZ UDPゴシック" panose="020B0400000000000000" pitchFamily="50" charset="-128"/>
                <a:ea typeface="BIZ UDPゴシック" panose="020B0400000000000000" pitchFamily="50" charset="-128"/>
              </a:rPr>
              <a:t>な</a:t>
            </a:r>
            <a:r>
              <a:rPr lang="ja-JP" altLang="en-US" b="1" dirty="0" smtClean="0">
                <a:solidFill>
                  <a:srgbClr val="FF0000"/>
                </a:solidFill>
                <a:latin typeface="BIZ UDPゴシック" panose="020B0400000000000000" pitchFamily="50" charset="-128"/>
                <a:ea typeface="BIZ UDPゴシック" panose="020B0400000000000000" pitchFamily="50" charset="-128"/>
              </a:rPr>
              <a:t>避難</a:t>
            </a:r>
            <a:r>
              <a:rPr lang="ja-JP" altLang="en-US" dirty="0" smtClean="0">
                <a:solidFill>
                  <a:schemeClr val="tx1"/>
                </a:solidFill>
                <a:latin typeface="BIZ UDPゴシック" panose="020B0400000000000000" pitchFamily="50" charset="-128"/>
                <a:ea typeface="BIZ UDPゴシック" panose="020B0400000000000000" pitchFamily="50" charset="-128"/>
              </a:rPr>
              <a:t>につながるように啓発</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6746875" y="909632"/>
            <a:ext cx="2911374" cy="369332"/>
          </a:xfrm>
          <a:prstGeom prst="rect">
            <a:avLst/>
          </a:prstGeom>
          <a:noFill/>
        </p:spPr>
        <p:txBody>
          <a:bodyPr wrap="none" rtlCol="0">
            <a:spAutoFit/>
          </a:bodyPr>
          <a:lstStyle/>
          <a:p>
            <a:r>
              <a:rPr kumimoji="1" lang="en-US" altLang="ja-JP" b="1" dirty="0" smtClean="0"/>
              <a:t>【</a:t>
            </a:r>
            <a:r>
              <a:rPr lang="ja-JP" altLang="en-US" b="1" dirty="0" smtClean="0"/>
              <a:t>キキクル（気象庁）の</a:t>
            </a:r>
            <a:r>
              <a:rPr lang="ja-JP" altLang="en-US" b="1" dirty="0"/>
              <a:t>活用</a:t>
            </a:r>
            <a:r>
              <a:rPr kumimoji="1" lang="en-US" altLang="ja-JP" b="1" dirty="0" smtClean="0"/>
              <a:t>】</a:t>
            </a:r>
            <a:endParaRPr kumimoji="1" lang="ja-JP" altLang="en-US" b="1" dirty="0"/>
          </a:p>
        </p:txBody>
      </p:sp>
      <p:sp>
        <p:nvSpPr>
          <p:cNvPr id="36" name="正方形/長方形 35"/>
          <p:cNvSpPr/>
          <p:nvPr/>
        </p:nvSpPr>
        <p:spPr>
          <a:xfrm>
            <a:off x="6922426" y="1285921"/>
            <a:ext cx="1939087" cy="923330"/>
          </a:xfrm>
          <a:prstGeom prst="rect">
            <a:avLst/>
          </a:prstGeom>
        </p:spPr>
        <p:txBody>
          <a:bodyPr wrap="square">
            <a:spAutoFit/>
          </a:bodyPr>
          <a:lstStyle/>
          <a:p>
            <a:r>
              <a:rPr lang="ja-JP" altLang="en-US" dirty="0"/>
              <a:t>雨による災害の危険度を地図上にリアルタイム表示</a:t>
            </a:r>
          </a:p>
        </p:txBody>
      </p:sp>
      <p:sp>
        <p:nvSpPr>
          <p:cNvPr id="38" name="正方形/長方形 37"/>
          <p:cNvSpPr/>
          <p:nvPr/>
        </p:nvSpPr>
        <p:spPr>
          <a:xfrm>
            <a:off x="7151275" y="2297746"/>
            <a:ext cx="1710238" cy="646331"/>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a:t>気象庁キキクルhttps://www.jma.go.jp/bosai/risk</a:t>
            </a:r>
            <a:r>
              <a:rPr lang="ja-JP" altLang="en-US" sz="1200" dirty="0" smtClean="0"/>
              <a:t>/</a:t>
            </a:r>
            <a:endParaRPr lang="ja-JP" altLang="en-US" sz="1200" dirty="0"/>
          </a:p>
        </p:txBody>
      </p:sp>
      <p:sp>
        <p:nvSpPr>
          <p:cNvPr id="39" name="四角形吹き出し 38"/>
          <p:cNvSpPr/>
          <p:nvPr/>
        </p:nvSpPr>
        <p:spPr>
          <a:xfrm>
            <a:off x="4260073" y="1676586"/>
            <a:ext cx="2072460" cy="1152129"/>
          </a:xfrm>
          <a:prstGeom prst="wedgeRectCallout">
            <a:avLst>
              <a:gd name="adj1" fmla="val -37771"/>
              <a:gd name="adj2" fmla="val -62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不動産取</a:t>
            </a:r>
            <a:r>
              <a:rPr lang="zh-TW" altLang="en-US" sz="1600" dirty="0" smtClean="0">
                <a:solidFill>
                  <a:schemeClr val="tx1"/>
                </a:solidFill>
              </a:rPr>
              <a:t>引時</a:t>
            </a:r>
            <a:r>
              <a:rPr lang="ja-JP" altLang="en-US" sz="1600" dirty="0" smtClean="0">
                <a:solidFill>
                  <a:schemeClr val="tx1"/>
                </a:solidFill>
              </a:rPr>
              <a:t>の</a:t>
            </a:r>
            <a:r>
              <a:rPr lang="en-US" altLang="ja-JP" sz="1600" dirty="0" smtClean="0">
                <a:solidFill>
                  <a:schemeClr val="tx1"/>
                </a:solidFill>
              </a:rPr>
              <a:t/>
            </a:r>
            <a:br>
              <a:rPr lang="en-US" altLang="ja-JP" sz="1600" dirty="0" smtClean="0">
                <a:solidFill>
                  <a:schemeClr val="tx1"/>
                </a:solidFill>
              </a:rPr>
            </a:br>
            <a:r>
              <a:rPr lang="ja-JP" altLang="en-US" sz="1600" dirty="0" smtClean="0">
                <a:solidFill>
                  <a:schemeClr val="tx1"/>
                </a:solidFill>
              </a:rPr>
              <a:t>水害</a:t>
            </a:r>
            <a:r>
              <a:rPr lang="ja-JP" altLang="en-US" sz="1600" dirty="0">
                <a:solidFill>
                  <a:schemeClr val="tx1"/>
                </a:solidFill>
              </a:rPr>
              <a:t>ハザードマップ説明を</a:t>
            </a:r>
            <a:r>
              <a:rPr lang="ja-JP" altLang="en-US" sz="1600" dirty="0" smtClean="0">
                <a:solidFill>
                  <a:schemeClr val="tx1"/>
                </a:solidFill>
              </a:rPr>
              <a:t>義務化</a:t>
            </a:r>
            <a:r>
              <a:rPr lang="en-US" altLang="ja-JP" sz="1600" dirty="0" smtClean="0">
                <a:solidFill>
                  <a:schemeClr val="tx1"/>
                </a:solidFill>
              </a:rPr>
              <a:t/>
            </a:r>
            <a:br>
              <a:rPr lang="en-US" altLang="ja-JP" sz="1600" dirty="0" smtClean="0">
                <a:solidFill>
                  <a:schemeClr val="tx1"/>
                </a:solidFill>
              </a:rPr>
            </a:br>
            <a:r>
              <a:rPr lang="ja-JP" altLang="en-US" sz="1600" dirty="0" smtClean="0">
                <a:solidFill>
                  <a:schemeClr val="tx1"/>
                </a:solidFill>
              </a:rPr>
              <a:t>（令和２年８月～）</a:t>
            </a:r>
            <a:endParaRPr kumimoji="1" lang="ja-JP" altLang="en-US" sz="1600" dirty="0">
              <a:solidFill>
                <a:schemeClr val="tx1"/>
              </a:solidFill>
            </a:endParaRPr>
          </a:p>
        </p:txBody>
      </p:sp>
      <p:sp>
        <p:nvSpPr>
          <p:cNvPr id="18" name="正方形/長方形 17"/>
          <p:cNvSpPr/>
          <p:nvPr/>
        </p:nvSpPr>
        <p:spPr>
          <a:xfrm>
            <a:off x="9307098" y="5398025"/>
            <a:ext cx="2518638" cy="307777"/>
          </a:xfrm>
          <a:prstGeom prst="rect">
            <a:avLst/>
          </a:prstGeom>
        </p:spPr>
        <p:txBody>
          <a:bodyPr wrap="none">
            <a:spAutoFit/>
          </a:bodyPr>
          <a:lstStyle/>
          <a:p>
            <a:r>
              <a:rPr lang="en-US" altLang="ja-JP" sz="1400" dirty="0" smtClean="0"/>
              <a:t>【</a:t>
            </a:r>
            <a:r>
              <a:rPr lang="ja-JP" altLang="en-US" sz="1400" dirty="0" smtClean="0"/>
              <a:t>出典</a:t>
            </a:r>
            <a:r>
              <a:rPr lang="en-US" altLang="ja-JP" sz="1400" dirty="0" smtClean="0"/>
              <a:t>】</a:t>
            </a:r>
            <a:r>
              <a:rPr lang="ja-JP" altLang="en-US" sz="1400" dirty="0" smtClean="0"/>
              <a:t>神奈川県雨量水位情報</a:t>
            </a:r>
            <a:endParaRPr lang="ja-JP" altLang="en-US" sz="1400" dirty="0"/>
          </a:p>
        </p:txBody>
      </p:sp>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7225" y="1779202"/>
            <a:ext cx="3596338" cy="4816928"/>
          </a:xfrm>
          <a:prstGeom prst="rect">
            <a:avLst/>
          </a:prstGeom>
        </p:spPr>
      </p:pic>
      <p:sp>
        <p:nvSpPr>
          <p:cNvPr id="26" name="正方形/長方形 25"/>
          <p:cNvSpPr/>
          <p:nvPr/>
        </p:nvSpPr>
        <p:spPr>
          <a:xfrm>
            <a:off x="5760" y="6334653"/>
            <a:ext cx="5147563" cy="307777"/>
          </a:xfrm>
          <a:prstGeom prst="rect">
            <a:avLst/>
          </a:prstGeom>
        </p:spPr>
        <p:txBody>
          <a:bodyPr wrap="none">
            <a:spAutoFit/>
          </a:bodyPr>
          <a:lstStyle/>
          <a:p>
            <a:r>
              <a:rPr lang="en-US" altLang="ja-JP" sz="1400" dirty="0" smtClean="0"/>
              <a:t>【</a:t>
            </a:r>
            <a:r>
              <a:rPr lang="ja-JP" altLang="en-US" sz="1400" dirty="0" smtClean="0"/>
              <a:t>出典</a:t>
            </a:r>
            <a:r>
              <a:rPr lang="en-US" altLang="ja-JP" sz="1400" dirty="0" smtClean="0"/>
              <a:t>】</a:t>
            </a:r>
            <a:r>
              <a:rPr lang="ja-JP" altLang="en-US" sz="1400" dirty="0" smtClean="0"/>
              <a:t>引地川水系引地川・蓼川水浸水想定区域図（県河川課</a:t>
            </a:r>
            <a:r>
              <a:rPr lang="en-US" altLang="ja-JP" sz="1400" dirty="0" smtClean="0"/>
              <a:t>HP</a:t>
            </a:r>
            <a:r>
              <a:rPr lang="ja-JP" altLang="en-US" sz="1400" dirty="0" smtClean="0"/>
              <a:t>）</a:t>
            </a:r>
            <a:endParaRPr lang="ja-JP" altLang="en-US" sz="1400" dirty="0"/>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8357" y="1358733"/>
            <a:ext cx="3243643" cy="1673834"/>
          </a:xfrm>
          <a:prstGeom prst="rect">
            <a:avLst/>
          </a:prstGeom>
        </p:spPr>
      </p:pic>
      <p:sp>
        <p:nvSpPr>
          <p:cNvPr id="19"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12</a:t>
            </a:fld>
            <a:endParaRPr lang="ja-JP" altLang="en-US" dirty="0"/>
          </a:p>
        </p:txBody>
      </p:sp>
    </p:spTree>
    <p:extLst>
      <p:ext uri="{BB962C8B-B14F-4D97-AF65-F5344CB8AC3E}">
        <p14:creationId xmlns:p14="http://schemas.microsoft.com/office/powerpoint/2010/main" val="34492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27760" y="3036545"/>
            <a:ext cx="8494633" cy="646331"/>
          </a:xfrm>
          <a:prstGeom prst="rect">
            <a:avLst/>
          </a:prstGeom>
          <a:noFill/>
        </p:spPr>
        <p:txBody>
          <a:bodyPr wrap="none" rtlCol="0">
            <a:spAutoFit/>
          </a:bodyPr>
          <a:lstStyle/>
          <a:p>
            <a:r>
              <a:rPr lang="ja-JP" altLang="en-US" sz="3600" b="1" dirty="0" smtClean="0"/>
              <a:t>農林</a:t>
            </a:r>
            <a:r>
              <a:rPr lang="ja-JP" altLang="en-US" sz="3600" b="1" dirty="0"/>
              <a:t>水産</a:t>
            </a:r>
            <a:r>
              <a:rPr lang="ja-JP" altLang="en-US" sz="3600" b="1" dirty="0" smtClean="0"/>
              <a:t>分野の</a:t>
            </a:r>
            <a:r>
              <a:rPr lang="ja-JP" altLang="en-US" sz="3600" b="1" dirty="0"/>
              <a:t>気候</a:t>
            </a:r>
            <a:r>
              <a:rPr lang="ja-JP" altLang="en-US" sz="3600" b="1" dirty="0" smtClean="0"/>
              <a:t>変動影響へ</a:t>
            </a:r>
            <a:r>
              <a:rPr lang="ja-JP" altLang="en-US" sz="3600" b="1" dirty="0"/>
              <a:t>の</a:t>
            </a:r>
            <a:r>
              <a:rPr lang="ja-JP" altLang="en-US" sz="3600" b="1" dirty="0" smtClean="0"/>
              <a:t>適応策</a:t>
            </a:r>
            <a:endParaRPr kumimoji="1" lang="ja-JP" altLang="en-US" sz="3600" b="1" dirty="0"/>
          </a:p>
        </p:txBody>
      </p:sp>
      <p:sp>
        <p:nvSpPr>
          <p:cNvPr id="8"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13</a:t>
            </a:fld>
            <a:endParaRPr lang="ja-JP" altLang="en-US" dirty="0"/>
          </a:p>
        </p:txBody>
      </p:sp>
    </p:spTree>
    <p:extLst>
      <p:ext uri="{BB962C8B-B14F-4D97-AF65-F5344CB8AC3E}">
        <p14:creationId xmlns:p14="http://schemas.microsoft.com/office/powerpoint/2010/main" val="1031259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b="1" dirty="0" smtClean="0"/>
              <a:t>水稲への影響と適応策</a:t>
            </a:r>
            <a:endParaRPr kumimoji="1" lang="ja-JP" altLang="en-US" b="1" dirty="0"/>
          </a:p>
        </p:txBody>
      </p:sp>
      <p:sp>
        <p:nvSpPr>
          <p:cNvPr id="5" name="テキスト ボックス 4"/>
          <p:cNvSpPr txBox="1"/>
          <p:nvPr/>
        </p:nvSpPr>
        <p:spPr>
          <a:xfrm>
            <a:off x="34781" y="6594719"/>
            <a:ext cx="6328977" cy="307777"/>
          </a:xfrm>
          <a:prstGeom prst="rect">
            <a:avLst/>
          </a:prstGeom>
          <a:noFill/>
        </p:spPr>
        <p:txBody>
          <a:bodyPr wrap="none" rtlCol="0">
            <a:spAutoFit/>
          </a:bodyPr>
          <a:lstStyle/>
          <a:p>
            <a:r>
              <a:rPr kumimoji="1" lang="en-US" altLang="ja-JP" sz="1400" dirty="0" smtClean="0"/>
              <a:t>【</a:t>
            </a:r>
            <a:r>
              <a:rPr lang="ja-JP" altLang="en-US" sz="1400" dirty="0" smtClean="0"/>
              <a:t>出典</a:t>
            </a:r>
            <a:r>
              <a:rPr lang="en-US" altLang="ja-JP" sz="1400" dirty="0" smtClean="0"/>
              <a:t>】</a:t>
            </a:r>
            <a:r>
              <a:rPr lang="ja-JP" altLang="en-US" sz="1400" dirty="0"/>
              <a:t>令和</a:t>
            </a:r>
            <a:r>
              <a:rPr lang="en-US" altLang="ja-JP" sz="1400" dirty="0"/>
              <a:t>2</a:t>
            </a:r>
            <a:r>
              <a:rPr lang="ja-JP" altLang="en-US" sz="1400" dirty="0"/>
              <a:t>年地球温暖化影響調査レポート</a:t>
            </a:r>
            <a:r>
              <a:rPr lang="ja-JP" altLang="en-US" sz="1400" dirty="0" smtClean="0"/>
              <a:t>、気候</a:t>
            </a:r>
            <a:r>
              <a:rPr lang="ja-JP" altLang="en-US" sz="1400" dirty="0"/>
              <a:t>変動適応情報</a:t>
            </a:r>
            <a:r>
              <a:rPr lang="ja-JP" altLang="en-US" sz="1400" dirty="0" smtClean="0"/>
              <a:t>プラットフォーム</a:t>
            </a:r>
            <a:endParaRPr lang="ja-JP" altLang="en-US" sz="1400" dirty="0"/>
          </a:p>
        </p:txBody>
      </p:sp>
      <p:graphicFrame>
        <p:nvGraphicFramePr>
          <p:cNvPr id="10" name="表 9"/>
          <p:cNvGraphicFramePr>
            <a:graphicFrameLocks noGrp="1"/>
          </p:cNvGraphicFramePr>
          <p:nvPr>
            <p:extLst>
              <p:ext uri="{D42A27DB-BD31-4B8C-83A1-F6EECF244321}">
                <p14:modId xmlns:p14="http://schemas.microsoft.com/office/powerpoint/2010/main" val="732780453"/>
              </p:ext>
            </p:extLst>
          </p:nvPr>
        </p:nvGraphicFramePr>
        <p:xfrm>
          <a:off x="304247" y="885463"/>
          <a:ext cx="4797064" cy="3516896"/>
        </p:xfrm>
        <a:graphic>
          <a:graphicData uri="http://schemas.openxmlformats.org/drawingml/2006/table">
            <a:tbl>
              <a:tblPr firstRow="1" bandRow="1">
                <a:tableStyleId>{93296810-A885-4BE3-A3E7-6D5BEEA58F35}</a:tableStyleId>
              </a:tblPr>
              <a:tblGrid>
                <a:gridCol w="4797064">
                  <a:extLst>
                    <a:ext uri="{9D8B030D-6E8A-4147-A177-3AD203B41FA5}">
                      <a16:colId xmlns:a16="http://schemas.microsoft.com/office/drawing/2014/main" val="20000"/>
                    </a:ext>
                  </a:extLst>
                </a:gridCol>
              </a:tblGrid>
              <a:tr h="380807">
                <a:tc>
                  <a:txBody>
                    <a:bodyPr/>
                    <a:lstStyle/>
                    <a:p>
                      <a:pPr algn="ctr"/>
                      <a:r>
                        <a:rPr kumimoji="1" lang="ja-JP" altLang="en-US" dirty="0" smtClean="0"/>
                        <a:t>令和</a:t>
                      </a:r>
                      <a:r>
                        <a:rPr kumimoji="1" lang="en-US" altLang="ja-JP" dirty="0" smtClean="0"/>
                        <a:t>2</a:t>
                      </a:r>
                      <a:r>
                        <a:rPr kumimoji="1" lang="ja-JP" altLang="en-US" dirty="0" smtClean="0"/>
                        <a:t>年地球温暖化影響調査レポート（抜粋）</a:t>
                      </a:r>
                      <a:endParaRPr kumimoji="1" lang="ja-JP" altLang="en-US" dirty="0"/>
                    </a:p>
                  </a:txBody>
                  <a:tcPr/>
                </a:tc>
                <a:extLst>
                  <a:ext uri="{0D108BD9-81ED-4DB2-BD59-A6C34878D82A}">
                    <a16:rowId xmlns:a16="http://schemas.microsoft.com/office/drawing/2014/main" val="10000"/>
                  </a:ext>
                </a:extLst>
              </a:tr>
              <a:tr h="1121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白未熟粒・胴割粒の発生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粒の充実不足、登熟不良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・・・出穂期以降の高温</a:t>
                      </a:r>
                    </a:p>
                    <a:p>
                      <a:endParaRPr kumimoji="1" lang="ja-JP" altLang="en-US" dirty="0"/>
                    </a:p>
                  </a:txBody>
                  <a:tcPr/>
                </a:tc>
                <a:extLst>
                  <a:ext uri="{0D108BD9-81ED-4DB2-BD59-A6C34878D82A}">
                    <a16:rowId xmlns:a16="http://schemas.microsoft.com/office/drawing/2014/main" val="10001"/>
                  </a:ext>
                </a:extLst>
              </a:tr>
              <a:tr h="909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虫害の多発</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・・・夏季の高温、暖冬</a:t>
                      </a:r>
                    </a:p>
                    <a:p>
                      <a:endParaRPr kumimoji="1" lang="ja-JP" altLang="en-US" dirty="0"/>
                    </a:p>
                  </a:txBody>
                  <a:tcPr/>
                </a:tc>
                <a:extLst>
                  <a:ext uri="{0D108BD9-81ED-4DB2-BD59-A6C34878D82A}">
                    <a16:rowId xmlns:a16="http://schemas.microsoft.com/office/drawing/2014/main" val="10002"/>
                  </a:ext>
                </a:extLst>
              </a:tr>
              <a:tr h="1032969">
                <a:tc>
                  <a:txBody>
                    <a:bodyPr/>
                    <a:lstStyle/>
                    <a:p>
                      <a:r>
                        <a:rPr kumimoji="1" lang="ja-JP" altLang="en-US" dirty="0" smtClean="0"/>
                        <a:t>生育不良</a:t>
                      </a:r>
                      <a:endParaRPr kumimoji="1" lang="en-US" altLang="ja-JP" dirty="0" smtClean="0"/>
                    </a:p>
                    <a:p>
                      <a:r>
                        <a:rPr kumimoji="1" lang="ja-JP" altLang="en-US" dirty="0" smtClean="0"/>
                        <a:t>　　・・・田植え以降の高温、寡照</a:t>
                      </a:r>
                      <a:endParaRPr kumimoji="1" lang="ja-JP" altLang="en-US" dirty="0"/>
                    </a:p>
                  </a:txBody>
                  <a:tcPr/>
                </a:tc>
                <a:extLst>
                  <a:ext uri="{0D108BD9-81ED-4DB2-BD59-A6C34878D82A}">
                    <a16:rowId xmlns:a16="http://schemas.microsoft.com/office/drawing/2014/main" val="10003"/>
                  </a:ext>
                </a:extLst>
              </a:tr>
            </a:tbl>
          </a:graphicData>
        </a:graphic>
      </p:graphicFrame>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7286" t="823"/>
          <a:stretch/>
        </p:blipFill>
        <p:spPr>
          <a:xfrm>
            <a:off x="5451675" y="882823"/>
            <a:ext cx="6628303" cy="5784574"/>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9194" y="1200746"/>
            <a:ext cx="1203674" cy="1194093"/>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5347" y="1198129"/>
            <a:ext cx="1206312" cy="1196710"/>
          </a:xfrm>
          <a:prstGeom prst="rect">
            <a:avLst/>
          </a:prstGeom>
        </p:spPr>
      </p:pic>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1497" y="3561241"/>
            <a:ext cx="1859814" cy="760198"/>
          </a:xfrm>
          <a:prstGeom prst="rect">
            <a:avLst/>
          </a:prstGeom>
        </p:spPr>
      </p:pic>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8503" y="2518083"/>
            <a:ext cx="793095" cy="707176"/>
          </a:xfrm>
          <a:prstGeom prst="rect">
            <a:avLst/>
          </a:prstGeom>
        </p:spPr>
      </p:pic>
      <p:sp>
        <p:nvSpPr>
          <p:cNvPr id="18" name="角丸四角形 17"/>
          <p:cNvSpPr/>
          <p:nvPr/>
        </p:nvSpPr>
        <p:spPr>
          <a:xfrm>
            <a:off x="331103" y="4596692"/>
            <a:ext cx="4753849" cy="1456868"/>
          </a:xfrm>
          <a:prstGeom prst="roundRect">
            <a:avLst>
              <a:gd name="adj" fmla="val 5870"/>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0"/>
            <a:endParaRPr lang="en-US" altLang="ja-JP" dirty="0">
              <a:solidFill>
                <a:prstClr val="black"/>
              </a:solidFill>
              <a:latin typeface="+mj-ea"/>
              <a:ea typeface="+mj-ea"/>
            </a:endParaRPr>
          </a:p>
          <a:p>
            <a:pPr marL="363538" lvl="0"/>
            <a:endParaRPr lang="en-US" altLang="ja-JP" dirty="0">
              <a:solidFill>
                <a:prstClr val="black"/>
              </a:solidFill>
              <a:latin typeface="+mj-ea"/>
              <a:ea typeface="+mj-ea"/>
            </a:endParaRPr>
          </a:p>
        </p:txBody>
      </p:sp>
      <p:sp>
        <p:nvSpPr>
          <p:cNvPr id="19" name="正方形/長方形 18"/>
          <p:cNvSpPr/>
          <p:nvPr/>
        </p:nvSpPr>
        <p:spPr>
          <a:xfrm>
            <a:off x="107347" y="4638649"/>
            <a:ext cx="6096000" cy="646331"/>
          </a:xfrm>
          <a:prstGeom prst="rect">
            <a:avLst/>
          </a:prstGeom>
        </p:spPr>
        <p:txBody>
          <a:bodyPr>
            <a:spAutoFit/>
          </a:bodyPr>
          <a:lstStyle/>
          <a:p>
            <a:pPr marL="363538" lvl="0"/>
            <a:r>
              <a:rPr lang="ja-JP" altLang="en-US" dirty="0">
                <a:solidFill>
                  <a:prstClr val="black"/>
                </a:solidFill>
                <a:latin typeface="+mj-ea"/>
              </a:rPr>
              <a:t>気温の上昇等の影響により、</a:t>
            </a:r>
            <a:endParaRPr lang="en-US" altLang="ja-JP" dirty="0">
              <a:solidFill>
                <a:prstClr val="black"/>
              </a:solidFill>
              <a:latin typeface="+mj-ea"/>
            </a:endParaRPr>
          </a:p>
          <a:p>
            <a:pPr marL="363538" lvl="0"/>
            <a:r>
              <a:rPr lang="ja-JP" altLang="en-US" dirty="0">
                <a:solidFill>
                  <a:prstClr val="black"/>
                </a:solidFill>
                <a:latin typeface="+mj-ea"/>
              </a:rPr>
              <a:t>品質の低下や収量の減少がすでに発生</a:t>
            </a:r>
            <a:endParaRPr lang="en-US" altLang="ja-JP" dirty="0">
              <a:solidFill>
                <a:prstClr val="black"/>
              </a:solidFill>
              <a:latin typeface="+mj-ea"/>
            </a:endParaRPr>
          </a:p>
        </p:txBody>
      </p:sp>
      <p:sp>
        <p:nvSpPr>
          <p:cNvPr id="20" name="正方形/長方形 19"/>
          <p:cNvSpPr/>
          <p:nvPr/>
        </p:nvSpPr>
        <p:spPr>
          <a:xfrm>
            <a:off x="524749" y="5423362"/>
            <a:ext cx="6096000" cy="369332"/>
          </a:xfrm>
          <a:prstGeom prst="rect">
            <a:avLst/>
          </a:prstGeom>
        </p:spPr>
        <p:txBody>
          <a:bodyPr>
            <a:spAutoFit/>
          </a:bodyPr>
          <a:lstStyle/>
          <a:p>
            <a:pPr marL="363538" lvl="0"/>
            <a:r>
              <a:rPr lang="ja-JP" altLang="en-US" b="1" dirty="0" smtClean="0">
                <a:solidFill>
                  <a:prstClr val="black"/>
                </a:solidFill>
                <a:latin typeface="+mj-ea"/>
              </a:rPr>
              <a:t>温暖化の進行により、影響拡大のおそれ</a:t>
            </a:r>
            <a:endParaRPr lang="en-US" altLang="ja-JP" b="1" dirty="0">
              <a:solidFill>
                <a:prstClr val="black"/>
              </a:solidFill>
              <a:latin typeface="+mj-ea"/>
            </a:endParaRPr>
          </a:p>
        </p:txBody>
      </p:sp>
      <p:sp>
        <p:nvSpPr>
          <p:cNvPr id="21" name="右矢印 20"/>
          <p:cNvSpPr/>
          <p:nvPr/>
        </p:nvSpPr>
        <p:spPr>
          <a:xfrm>
            <a:off x="686795" y="5423362"/>
            <a:ext cx="216034"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14</a:t>
            </a:fld>
            <a:endParaRPr lang="ja-JP" altLang="en-US" dirty="0"/>
          </a:p>
        </p:txBody>
      </p:sp>
    </p:spTree>
    <p:extLst>
      <p:ext uri="{BB962C8B-B14F-4D97-AF65-F5344CB8AC3E}">
        <p14:creationId xmlns:p14="http://schemas.microsoft.com/office/powerpoint/2010/main" val="1576267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997904360"/>
              </p:ext>
            </p:extLst>
          </p:nvPr>
        </p:nvGraphicFramePr>
        <p:xfrm>
          <a:off x="137351" y="904242"/>
          <a:ext cx="11841289" cy="5644766"/>
        </p:xfrm>
        <a:graphic>
          <a:graphicData uri="http://schemas.openxmlformats.org/drawingml/2006/table">
            <a:tbl>
              <a:tblPr firstRow="1" firstCol="1" bandRow="1">
                <a:tableStyleId>{93296810-A885-4BE3-A3E7-6D5BEEA58F35}</a:tableStyleId>
              </a:tblPr>
              <a:tblGrid>
                <a:gridCol w="998831">
                  <a:extLst>
                    <a:ext uri="{9D8B030D-6E8A-4147-A177-3AD203B41FA5}">
                      <a16:colId xmlns:a16="http://schemas.microsoft.com/office/drawing/2014/main" val="20000"/>
                    </a:ext>
                  </a:extLst>
                </a:gridCol>
                <a:gridCol w="5315418">
                  <a:extLst>
                    <a:ext uri="{9D8B030D-6E8A-4147-A177-3AD203B41FA5}">
                      <a16:colId xmlns:a16="http://schemas.microsoft.com/office/drawing/2014/main" val="20001"/>
                    </a:ext>
                  </a:extLst>
                </a:gridCol>
                <a:gridCol w="5527040">
                  <a:extLst>
                    <a:ext uri="{9D8B030D-6E8A-4147-A177-3AD203B41FA5}">
                      <a16:colId xmlns:a16="http://schemas.microsoft.com/office/drawing/2014/main" val="20002"/>
                    </a:ext>
                  </a:extLst>
                </a:gridCol>
              </a:tblGrid>
              <a:tr h="738412">
                <a:tc>
                  <a:txBody>
                    <a:bodyPr/>
                    <a:lstStyle/>
                    <a:p>
                      <a:endParaRPr kumimoji="1" lang="ja-JP" altLang="en-US" dirty="0"/>
                    </a:p>
                  </a:txBody>
                  <a:tcPr/>
                </a:tc>
                <a:tc>
                  <a:txBody>
                    <a:bodyPr/>
                    <a:lstStyle/>
                    <a:p>
                      <a:pPr algn="ctr"/>
                      <a:r>
                        <a:rPr kumimoji="1" lang="ja-JP" altLang="en-US" dirty="0" smtClean="0"/>
                        <a:t>影響</a:t>
                      </a:r>
                      <a:endParaRPr kumimoji="1" lang="ja-JP" altLang="en-US" dirty="0"/>
                    </a:p>
                  </a:txBody>
                  <a:tcPr anchor="ctr"/>
                </a:tc>
                <a:tc>
                  <a:txBody>
                    <a:bodyPr/>
                    <a:lstStyle/>
                    <a:p>
                      <a:pPr algn="ctr"/>
                      <a:r>
                        <a:rPr kumimoji="1" lang="ja-JP" altLang="en-US" dirty="0" smtClean="0"/>
                        <a:t>適応策</a:t>
                      </a:r>
                      <a:endParaRPr kumimoji="1" lang="ja-JP" altLang="en-US" dirty="0"/>
                    </a:p>
                  </a:txBody>
                  <a:tcPr anchor="ctr"/>
                </a:tc>
                <a:extLst>
                  <a:ext uri="{0D108BD9-81ED-4DB2-BD59-A6C34878D82A}">
                    <a16:rowId xmlns:a16="http://schemas.microsoft.com/office/drawing/2014/main" val="10000"/>
                  </a:ext>
                </a:extLst>
              </a:tr>
              <a:tr h="4906354">
                <a:tc>
                  <a:txBody>
                    <a:bodyPr/>
                    <a:lstStyle/>
                    <a:p>
                      <a:pPr algn="ctr"/>
                      <a:r>
                        <a:rPr kumimoji="1" lang="ja-JP" altLang="en-US" dirty="0" smtClean="0"/>
                        <a:t>果樹</a:t>
                      </a:r>
                      <a:endParaRPr kumimoji="1" lang="ja-JP" altLang="en-US" dirty="0"/>
                    </a:p>
                  </a:txBody>
                  <a:tcPr anchor="ctr"/>
                </a:tc>
                <a:tc>
                  <a:txBody>
                    <a:bodyPr/>
                    <a:lstStyle/>
                    <a:p>
                      <a:endParaRPr kumimoji="1" lang="en-US" altLang="ja-JP" dirty="0" smtClean="0"/>
                    </a:p>
                    <a:p>
                      <a:endParaRPr kumimoji="1" lang="en-US" altLang="ja-JP" dirty="0" smtClean="0"/>
                    </a:p>
                    <a:p>
                      <a:endParaRPr kumimoji="1" lang="en-US" altLang="ja-JP" dirty="0" smtClean="0"/>
                    </a:p>
                    <a:p>
                      <a:endParaRPr kumimoji="1" lang="en-US" altLang="ja-JP" dirty="0" smtClean="0"/>
                    </a:p>
                  </a:txBody>
                  <a:tcPr/>
                </a:tc>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3" name="タイトル 2"/>
          <p:cNvSpPr>
            <a:spLocks noGrp="1"/>
          </p:cNvSpPr>
          <p:nvPr>
            <p:ph type="ctrTitle"/>
          </p:nvPr>
        </p:nvSpPr>
        <p:spPr/>
        <p:txBody>
          <a:bodyPr/>
          <a:lstStyle/>
          <a:p>
            <a:r>
              <a:rPr lang="ja-JP" altLang="en-US" b="1" dirty="0" smtClean="0"/>
              <a:t>その他の農作物への影響と適応策事例</a:t>
            </a:r>
            <a:endParaRPr kumimoji="1" lang="ja-JP" altLang="en-US" b="1" dirty="0"/>
          </a:p>
        </p:txBody>
      </p:sp>
      <p:sp>
        <p:nvSpPr>
          <p:cNvPr id="14" name="右矢印 13"/>
          <p:cNvSpPr/>
          <p:nvPr/>
        </p:nvSpPr>
        <p:spPr>
          <a:xfrm>
            <a:off x="6323319" y="3813752"/>
            <a:ext cx="271156"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299" y="4199113"/>
            <a:ext cx="1101676" cy="1024558"/>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6715" y="2430725"/>
            <a:ext cx="1195285" cy="1286924"/>
          </a:xfrm>
          <a:prstGeom prst="rect">
            <a:avLst/>
          </a:prstGeom>
        </p:spPr>
      </p:pic>
      <p:pic>
        <p:nvPicPr>
          <p:cNvPr id="17" name="図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19200" y="4498224"/>
            <a:ext cx="1493520" cy="1216317"/>
          </a:xfrm>
          <a:prstGeom prst="rect">
            <a:avLst/>
          </a:prstGeom>
        </p:spPr>
      </p:pic>
      <p:sp>
        <p:nvSpPr>
          <p:cNvPr id="18" name="正方形/長方形 17"/>
          <p:cNvSpPr/>
          <p:nvPr/>
        </p:nvSpPr>
        <p:spPr>
          <a:xfrm>
            <a:off x="1076960" y="4104191"/>
            <a:ext cx="6096000" cy="646331"/>
          </a:xfrm>
          <a:prstGeom prst="rect">
            <a:avLst/>
          </a:prstGeom>
        </p:spPr>
        <p:txBody>
          <a:bodyPr>
            <a:spAutoFit/>
          </a:bodyPr>
          <a:lstStyle/>
          <a:p>
            <a:r>
              <a:rPr lang="ja-JP" altLang="en-US" dirty="0" smtClean="0"/>
              <a:t>〇暖冬</a:t>
            </a:r>
            <a:r>
              <a:rPr lang="ja-JP" altLang="en-US" dirty="0"/>
              <a:t>による低温時間減少や凍</a:t>
            </a:r>
            <a:r>
              <a:rPr lang="ja-JP" altLang="en-US" dirty="0" smtClean="0"/>
              <a:t>霜害（ナシ）</a:t>
            </a:r>
            <a:endParaRPr lang="en-US" altLang="ja-JP" dirty="0"/>
          </a:p>
          <a:p>
            <a:r>
              <a:rPr lang="ja-JP" altLang="en-US" dirty="0"/>
              <a:t>　　　　　　　　　　　　　　　　　　　　　</a:t>
            </a:r>
            <a:r>
              <a:rPr lang="ja-JP" altLang="en-US" dirty="0" smtClean="0"/>
              <a:t>　 </a:t>
            </a:r>
            <a:r>
              <a:rPr lang="ja-JP" altLang="en-US" dirty="0"/>
              <a:t>→ 発芽・開花不良</a:t>
            </a:r>
          </a:p>
        </p:txBody>
      </p:sp>
      <p:pic>
        <p:nvPicPr>
          <p:cNvPr id="19" name="図 1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83906" y="4498223"/>
            <a:ext cx="1633689" cy="1216317"/>
          </a:xfrm>
          <a:prstGeom prst="rect">
            <a:avLst/>
          </a:prstGeom>
        </p:spPr>
      </p:pic>
      <p:sp>
        <p:nvSpPr>
          <p:cNvPr id="21" name="正方形/長方形 20"/>
          <p:cNvSpPr/>
          <p:nvPr/>
        </p:nvSpPr>
        <p:spPr>
          <a:xfrm>
            <a:off x="2800503" y="5690870"/>
            <a:ext cx="1800493" cy="307777"/>
          </a:xfrm>
          <a:prstGeom prst="rect">
            <a:avLst/>
          </a:prstGeom>
        </p:spPr>
        <p:txBody>
          <a:bodyPr wrap="none">
            <a:spAutoFit/>
          </a:bodyPr>
          <a:lstStyle/>
          <a:p>
            <a:r>
              <a:rPr lang="ja-JP" altLang="en-US" sz="1400" dirty="0"/>
              <a:t>樹全体の開花の遅れ</a:t>
            </a:r>
          </a:p>
        </p:txBody>
      </p:sp>
      <p:sp>
        <p:nvSpPr>
          <p:cNvPr id="22" name="正方形/長方形 21"/>
          <p:cNvSpPr/>
          <p:nvPr/>
        </p:nvSpPr>
        <p:spPr>
          <a:xfrm>
            <a:off x="1335018" y="5690870"/>
            <a:ext cx="1261884" cy="307777"/>
          </a:xfrm>
          <a:prstGeom prst="rect">
            <a:avLst/>
          </a:prstGeom>
        </p:spPr>
        <p:txBody>
          <a:bodyPr wrap="none">
            <a:spAutoFit/>
          </a:bodyPr>
          <a:lstStyle/>
          <a:p>
            <a:r>
              <a:rPr lang="ja-JP" altLang="en-US" sz="1400" dirty="0"/>
              <a:t>芽全体が枯死</a:t>
            </a:r>
          </a:p>
        </p:txBody>
      </p:sp>
      <p:sp>
        <p:nvSpPr>
          <p:cNvPr id="23" name="テキスト ボックス 22"/>
          <p:cNvSpPr txBox="1"/>
          <p:nvPr/>
        </p:nvSpPr>
        <p:spPr>
          <a:xfrm>
            <a:off x="34781" y="6594719"/>
            <a:ext cx="6173485" cy="307777"/>
          </a:xfrm>
          <a:prstGeom prst="rect">
            <a:avLst/>
          </a:prstGeom>
          <a:noFill/>
        </p:spPr>
        <p:txBody>
          <a:bodyPr wrap="none" rtlCol="0">
            <a:spAutoFit/>
          </a:bodyPr>
          <a:lstStyle/>
          <a:p>
            <a:r>
              <a:rPr kumimoji="1" lang="en-US" altLang="ja-JP" sz="1400" dirty="0" smtClean="0"/>
              <a:t>【</a:t>
            </a:r>
            <a:r>
              <a:rPr lang="ja-JP" altLang="en-US" sz="1400" dirty="0" smtClean="0"/>
              <a:t>出典</a:t>
            </a:r>
            <a:r>
              <a:rPr lang="en-US" altLang="ja-JP" sz="1400" dirty="0" smtClean="0"/>
              <a:t>】</a:t>
            </a:r>
            <a:r>
              <a:rPr lang="ja-JP" altLang="en-US" sz="1400" dirty="0" smtClean="0"/>
              <a:t>ニホンナシ発芽不良対策マニュアル</a:t>
            </a:r>
            <a:r>
              <a:rPr lang="ja-JP" altLang="en-US" sz="1400" dirty="0" smtClean="0"/>
              <a:t>、気候</a:t>
            </a:r>
            <a:r>
              <a:rPr lang="ja-JP" altLang="en-US" sz="1400" dirty="0"/>
              <a:t>変動適応情報</a:t>
            </a:r>
            <a:r>
              <a:rPr lang="ja-JP" altLang="en-US" sz="1400" dirty="0" smtClean="0"/>
              <a:t>プラットフォーム</a:t>
            </a:r>
            <a:endParaRPr lang="ja-JP" altLang="en-US" sz="1400" dirty="0"/>
          </a:p>
        </p:txBody>
      </p:sp>
      <p:pic>
        <p:nvPicPr>
          <p:cNvPr id="24" name="図 2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360324" y="1965235"/>
            <a:ext cx="2886795" cy="1134099"/>
          </a:xfrm>
          <a:prstGeom prst="rect">
            <a:avLst/>
          </a:prstGeom>
        </p:spPr>
      </p:pic>
      <p:sp>
        <p:nvSpPr>
          <p:cNvPr id="25" name="正方形/長方形 24"/>
          <p:cNvSpPr/>
          <p:nvPr/>
        </p:nvSpPr>
        <p:spPr>
          <a:xfrm>
            <a:off x="1076960" y="1932250"/>
            <a:ext cx="2357120" cy="923330"/>
          </a:xfrm>
          <a:prstGeom prst="rect">
            <a:avLst/>
          </a:prstGeom>
        </p:spPr>
        <p:txBody>
          <a:bodyPr wrap="square">
            <a:spAutoFit/>
          </a:bodyPr>
          <a:lstStyle/>
          <a:p>
            <a:pPr marL="182563" indent="-182563"/>
            <a:r>
              <a:rPr lang="ja-JP" altLang="en-US" dirty="0" smtClean="0"/>
              <a:t>〇果実</a:t>
            </a:r>
            <a:r>
              <a:rPr lang="ja-JP" altLang="en-US" dirty="0"/>
              <a:t>肥大期の高温・多雨によるカンキツでの浮皮の発生</a:t>
            </a:r>
            <a:endParaRPr lang="en-US" altLang="ja-JP" dirty="0"/>
          </a:p>
        </p:txBody>
      </p:sp>
      <p:sp>
        <p:nvSpPr>
          <p:cNvPr id="26" name="正方形/長方形 25"/>
          <p:cNvSpPr/>
          <p:nvPr/>
        </p:nvSpPr>
        <p:spPr>
          <a:xfrm>
            <a:off x="7869823" y="2562783"/>
            <a:ext cx="4108817" cy="369332"/>
          </a:xfrm>
          <a:prstGeom prst="rect">
            <a:avLst/>
          </a:prstGeom>
        </p:spPr>
        <p:txBody>
          <a:bodyPr wrap="none">
            <a:spAutoFit/>
          </a:bodyPr>
          <a:lstStyle/>
          <a:p>
            <a:r>
              <a:rPr lang="ja-JP" altLang="en-US" dirty="0"/>
              <a:t>〇</a:t>
            </a:r>
            <a:r>
              <a:rPr lang="ja-JP" altLang="en-US" dirty="0" smtClean="0"/>
              <a:t>植物</a:t>
            </a:r>
            <a:r>
              <a:rPr lang="ja-JP" altLang="en-US" dirty="0"/>
              <a:t>調節剤の</a:t>
            </a:r>
            <a:r>
              <a:rPr lang="ja-JP" altLang="en-US" dirty="0" smtClean="0"/>
              <a:t>処理や貯蔵技術の改善</a:t>
            </a:r>
            <a:endParaRPr lang="ja-JP" altLang="en-US" dirty="0"/>
          </a:p>
        </p:txBody>
      </p:sp>
      <p:sp>
        <p:nvSpPr>
          <p:cNvPr id="27" name="正方形/長方形 26"/>
          <p:cNvSpPr/>
          <p:nvPr/>
        </p:nvSpPr>
        <p:spPr>
          <a:xfrm>
            <a:off x="7869823" y="3035273"/>
            <a:ext cx="3611886" cy="369332"/>
          </a:xfrm>
          <a:prstGeom prst="rect">
            <a:avLst/>
          </a:prstGeom>
        </p:spPr>
        <p:txBody>
          <a:bodyPr wrap="none">
            <a:spAutoFit/>
          </a:bodyPr>
          <a:lstStyle/>
          <a:p>
            <a:r>
              <a:rPr lang="ja-JP" altLang="en-US" dirty="0" smtClean="0"/>
              <a:t>〇浮皮の発生の少ない品種の導入</a:t>
            </a:r>
            <a:endParaRPr lang="ja-JP" altLang="en-US" dirty="0"/>
          </a:p>
        </p:txBody>
      </p:sp>
      <p:sp>
        <p:nvSpPr>
          <p:cNvPr id="28" name="正方形/長方形 27"/>
          <p:cNvSpPr/>
          <p:nvPr/>
        </p:nvSpPr>
        <p:spPr>
          <a:xfrm>
            <a:off x="6535897" y="4545247"/>
            <a:ext cx="3498073" cy="646331"/>
          </a:xfrm>
          <a:prstGeom prst="rect">
            <a:avLst/>
          </a:prstGeom>
        </p:spPr>
        <p:txBody>
          <a:bodyPr wrap="none">
            <a:spAutoFit/>
          </a:bodyPr>
          <a:lstStyle/>
          <a:p>
            <a:r>
              <a:rPr lang="ja-JP" altLang="en-US" dirty="0" smtClean="0"/>
              <a:t>〇耐凍性を高める樹体管理</a:t>
            </a:r>
            <a:endParaRPr lang="en-US" altLang="ja-JP" dirty="0" smtClean="0"/>
          </a:p>
          <a:p>
            <a:r>
              <a:rPr lang="ja-JP" altLang="en-US" dirty="0"/>
              <a:t>　</a:t>
            </a:r>
            <a:r>
              <a:rPr lang="ja-JP" altLang="en-US" dirty="0" smtClean="0"/>
              <a:t>　　　　　　→施肥の時期調整など</a:t>
            </a:r>
            <a:endParaRPr lang="ja-JP" altLang="en-US" dirty="0"/>
          </a:p>
        </p:txBody>
      </p:sp>
      <p:sp>
        <p:nvSpPr>
          <p:cNvPr id="29" name="正方形/長方形 28"/>
          <p:cNvSpPr/>
          <p:nvPr/>
        </p:nvSpPr>
        <p:spPr>
          <a:xfrm>
            <a:off x="6535897" y="5416857"/>
            <a:ext cx="5408853" cy="646331"/>
          </a:xfrm>
          <a:prstGeom prst="rect">
            <a:avLst/>
          </a:prstGeom>
        </p:spPr>
        <p:txBody>
          <a:bodyPr wrap="none">
            <a:spAutoFit/>
          </a:bodyPr>
          <a:lstStyle/>
          <a:p>
            <a:r>
              <a:rPr lang="ja-JP" altLang="en-US" dirty="0"/>
              <a:t>〇栽培適地の北上に伴い、長期的視野に</a:t>
            </a:r>
            <a:r>
              <a:rPr lang="ja-JP" altLang="en-US" dirty="0" smtClean="0"/>
              <a:t>立ち、</a:t>
            </a:r>
            <a:endParaRPr lang="en-US" altLang="ja-JP" dirty="0" smtClean="0"/>
          </a:p>
          <a:p>
            <a:r>
              <a:rPr lang="ja-JP" altLang="en-US" dirty="0"/>
              <a:t>　</a:t>
            </a:r>
            <a:r>
              <a:rPr lang="ja-JP" altLang="en-US" dirty="0" smtClean="0"/>
              <a:t>　　　　　　　　　　　　　　　　　地域</a:t>
            </a:r>
            <a:r>
              <a:rPr lang="ja-JP" altLang="en-US" dirty="0"/>
              <a:t>に適した果樹の導入</a:t>
            </a:r>
          </a:p>
        </p:txBody>
      </p:sp>
      <p:sp>
        <p:nvSpPr>
          <p:cNvPr id="20"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15</a:t>
            </a:fld>
            <a:endParaRPr lang="ja-JP" altLang="en-US" dirty="0"/>
          </a:p>
        </p:txBody>
      </p:sp>
    </p:spTree>
    <p:extLst>
      <p:ext uri="{BB962C8B-B14F-4D97-AF65-F5344CB8AC3E}">
        <p14:creationId xmlns:p14="http://schemas.microsoft.com/office/powerpoint/2010/main" val="3394989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b="1" dirty="0" smtClean="0"/>
              <a:t>まとめ</a:t>
            </a:r>
            <a:endParaRPr kumimoji="1" lang="ja-JP" altLang="en-US" b="1" dirty="0"/>
          </a:p>
        </p:txBody>
      </p:sp>
      <p:sp>
        <p:nvSpPr>
          <p:cNvPr id="4" name="正方形/長方形 3"/>
          <p:cNvSpPr/>
          <p:nvPr/>
        </p:nvSpPr>
        <p:spPr>
          <a:xfrm>
            <a:off x="7045556" y="2938105"/>
            <a:ext cx="3805324" cy="17818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045556" y="2934309"/>
            <a:ext cx="3805324" cy="1387234"/>
          </a:xfrm>
          <a:prstGeom prst="rect">
            <a:avLst/>
          </a:prstGeom>
          <a:solidFill>
            <a:srgbClr val="FE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7045556" y="4714768"/>
            <a:ext cx="3805324" cy="8416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7045556" y="3777005"/>
            <a:ext cx="3805324" cy="55712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7038837" y="2871555"/>
            <a:ext cx="0" cy="2719181"/>
          </a:xfrm>
          <a:prstGeom prst="line">
            <a:avLst/>
          </a:prstGeom>
          <a:ln w="28575">
            <a:solidFill>
              <a:schemeClr val="tx1">
                <a:lumMod val="50000"/>
                <a:lumOff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057031" y="5573574"/>
            <a:ext cx="3793849" cy="0"/>
          </a:xfrm>
          <a:prstGeom prst="line">
            <a:avLst/>
          </a:prstGeom>
          <a:ln w="28575">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rot="16200000">
            <a:off x="5179705" y="4279054"/>
            <a:ext cx="2601994" cy="369332"/>
          </a:xfrm>
          <a:prstGeom prst="rect">
            <a:avLst/>
          </a:prstGeom>
        </p:spPr>
        <p:txBody>
          <a:bodyPr wrap="none">
            <a:spAutoFit/>
          </a:bodyPr>
          <a:lstStyle/>
          <a:p>
            <a:r>
              <a:rPr lang="ja-JP" altLang="en-US" dirty="0" smtClean="0"/>
              <a:t>気温、大雨、</a:t>
            </a:r>
            <a:r>
              <a:rPr lang="ja-JP" altLang="en-US" dirty="0"/>
              <a:t>災害リスク</a:t>
            </a:r>
            <a:r>
              <a:rPr lang="en-US" altLang="ja-JP" dirty="0" smtClean="0"/>
              <a:t>…</a:t>
            </a:r>
            <a:endParaRPr lang="en-US" altLang="ja-JP" dirty="0"/>
          </a:p>
        </p:txBody>
      </p:sp>
      <p:sp>
        <p:nvSpPr>
          <p:cNvPr id="10" name="フリーフォーム 9"/>
          <p:cNvSpPr/>
          <p:nvPr/>
        </p:nvSpPr>
        <p:spPr>
          <a:xfrm>
            <a:off x="7129719" y="4526149"/>
            <a:ext cx="1257305" cy="878180"/>
          </a:xfrm>
          <a:custGeom>
            <a:avLst/>
            <a:gdLst>
              <a:gd name="connsiteX0" fmla="*/ 0 w 751840"/>
              <a:gd name="connsiteY0" fmla="*/ 503971 h 744704"/>
              <a:gd name="connsiteX1" fmla="*/ 60960 w 751840"/>
              <a:gd name="connsiteY1" fmla="*/ 199171 h 744704"/>
              <a:gd name="connsiteX2" fmla="*/ 132080 w 751840"/>
              <a:gd name="connsiteY2" fmla="*/ 615731 h 744704"/>
              <a:gd name="connsiteX3" fmla="*/ 182880 w 751840"/>
              <a:gd name="connsiteY3" fmla="*/ 67091 h 744704"/>
              <a:gd name="connsiteX4" fmla="*/ 243840 w 751840"/>
              <a:gd name="connsiteY4" fmla="*/ 737651 h 744704"/>
              <a:gd name="connsiteX5" fmla="*/ 284480 w 751840"/>
              <a:gd name="connsiteY5" fmla="*/ 432851 h 744704"/>
              <a:gd name="connsiteX6" fmla="*/ 325120 w 751840"/>
              <a:gd name="connsiteY6" fmla="*/ 666531 h 744704"/>
              <a:gd name="connsiteX7" fmla="*/ 335280 w 751840"/>
              <a:gd name="connsiteY7" fmla="*/ 310931 h 744704"/>
              <a:gd name="connsiteX8" fmla="*/ 365760 w 751840"/>
              <a:gd name="connsiteY8" fmla="*/ 585251 h 744704"/>
              <a:gd name="connsiteX9" fmla="*/ 375920 w 751840"/>
              <a:gd name="connsiteY9" fmla="*/ 199171 h 744704"/>
              <a:gd name="connsiteX10" fmla="*/ 426720 w 751840"/>
              <a:gd name="connsiteY10" fmla="*/ 412531 h 744704"/>
              <a:gd name="connsiteX11" fmla="*/ 447040 w 751840"/>
              <a:gd name="connsiteY11" fmla="*/ 67091 h 744704"/>
              <a:gd name="connsiteX12" fmla="*/ 497840 w 751840"/>
              <a:gd name="connsiteY12" fmla="*/ 422691 h 744704"/>
              <a:gd name="connsiteX13" fmla="*/ 538480 w 751840"/>
              <a:gd name="connsiteY13" fmla="*/ 280451 h 744704"/>
              <a:gd name="connsiteX14" fmla="*/ 568960 w 751840"/>
              <a:gd name="connsiteY14" fmla="*/ 564931 h 744704"/>
              <a:gd name="connsiteX15" fmla="*/ 609600 w 751840"/>
              <a:gd name="connsiteY15" fmla="*/ 138211 h 744704"/>
              <a:gd name="connsiteX16" fmla="*/ 609600 w 751840"/>
              <a:gd name="connsiteY16" fmla="*/ 6131 h 744704"/>
              <a:gd name="connsiteX17" fmla="*/ 660400 w 751840"/>
              <a:gd name="connsiteY17" fmla="*/ 300771 h 744704"/>
              <a:gd name="connsiteX18" fmla="*/ 670560 w 751840"/>
              <a:gd name="connsiteY18" fmla="*/ 483651 h 744704"/>
              <a:gd name="connsiteX19" fmla="*/ 731520 w 751840"/>
              <a:gd name="connsiteY19" fmla="*/ 158531 h 744704"/>
              <a:gd name="connsiteX20" fmla="*/ 751840 w 751840"/>
              <a:gd name="connsiteY20" fmla="*/ 107731 h 744704"/>
              <a:gd name="connsiteX0" fmla="*/ 0 w 773542"/>
              <a:gd name="connsiteY0" fmla="*/ 503971 h 744704"/>
              <a:gd name="connsiteX1" fmla="*/ 60960 w 773542"/>
              <a:gd name="connsiteY1" fmla="*/ 199171 h 744704"/>
              <a:gd name="connsiteX2" fmla="*/ 132080 w 773542"/>
              <a:gd name="connsiteY2" fmla="*/ 615731 h 744704"/>
              <a:gd name="connsiteX3" fmla="*/ 182880 w 773542"/>
              <a:gd name="connsiteY3" fmla="*/ 67091 h 744704"/>
              <a:gd name="connsiteX4" fmla="*/ 243840 w 773542"/>
              <a:gd name="connsiteY4" fmla="*/ 737651 h 744704"/>
              <a:gd name="connsiteX5" fmla="*/ 284480 w 773542"/>
              <a:gd name="connsiteY5" fmla="*/ 432851 h 744704"/>
              <a:gd name="connsiteX6" fmla="*/ 325120 w 773542"/>
              <a:gd name="connsiteY6" fmla="*/ 666531 h 744704"/>
              <a:gd name="connsiteX7" fmla="*/ 335280 w 773542"/>
              <a:gd name="connsiteY7" fmla="*/ 310931 h 744704"/>
              <a:gd name="connsiteX8" fmla="*/ 365760 w 773542"/>
              <a:gd name="connsiteY8" fmla="*/ 585251 h 744704"/>
              <a:gd name="connsiteX9" fmla="*/ 375920 w 773542"/>
              <a:gd name="connsiteY9" fmla="*/ 199171 h 744704"/>
              <a:gd name="connsiteX10" fmla="*/ 426720 w 773542"/>
              <a:gd name="connsiteY10" fmla="*/ 412531 h 744704"/>
              <a:gd name="connsiteX11" fmla="*/ 447040 w 773542"/>
              <a:gd name="connsiteY11" fmla="*/ 67091 h 744704"/>
              <a:gd name="connsiteX12" fmla="*/ 497840 w 773542"/>
              <a:gd name="connsiteY12" fmla="*/ 422691 h 744704"/>
              <a:gd name="connsiteX13" fmla="*/ 538480 w 773542"/>
              <a:gd name="connsiteY13" fmla="*/ 280451 h 744704"/>
              <a:gd name="connsiteX14" fmla="*/ 568960 w 773542"/>
              <a:gd name="connsiteY14" fmla="*/ 564931 h 744704"/>
              <a:gd name="connsiteX15" fmla="*/ 609600 w 773542"/>
              <a:gd name="connsiteY15" fmla="*/ 138211 h 744704"/>
              <a:gd name="connsiteX16" fmla="*/ 609600 w 773542"/>
              <a:gd name="connsiteY16" fmla="*/ 6131 h 744704"/>
              <a:gd name="connsiteX17" fmla="*/ 660400 w 773542"/>
              <a:gd name="connsiteY17" fmla="*/ 300771 h 744704"/>
              <a:gd name="connsiteX18" fmla="*/ 670560 w 773542"/>
              <a:gd name="connsiteY18" fmla="*/ 483651 h 744704"/>
              <a:gd name="connsiteX19" fmla="*/ 731520 w 773542"/>
              <a:gd name="connsiteY19" fmla="*/ 158531 h 744704"/>
              <a:gd name="connsiteX20" fmla="*/ 773542 w 773542"/>
              <a:gd name="connsiteY20" fmla="*/ 16771 h 744704"/>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70560 w 816946"/>
              <a:gd name="connsiteY18" fmla="*/ 577490 h 838543"/>
              <a:gd name="connsiteX19" fmla="*/ 731520 w 816946"/>
              <a:gd name="connsiteY19" fmla="*/ 252370 h 838543"/>
              <a:gd name="connsiteX20" fmla="*/ 816946 w 816946"/>
              <a:gd name="connsiteY20" fmla="*/ 158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70560 w 816946"/>
              <a:gd name="connsiteY18" fmla="*/ 577490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87922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6962 w 816946"/>
              <a:gd name="connsiteY16" fmla="*/ 103219 h 838543"/>
              <a:gd name="connsiteX17" fmla="*/ 660400 w 816946"/>
              <a:gd name="connsiteY17" fmla="*/ 394610 h 838543"/>
              <a:gd name="connsiteX18" fmla="*/ 687922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6962 w 816946"/>
              <a:gd name="connsiteY16" fmla="*/ 103219 h 838543"/>
              <a:gd name="connsiteX17" fmla="*/ 660400 w 816946"/>
              <a:gd name="connsiteY17" fmla="*/ 394610 h 838543"/>
              <a:gd name="connsiteX18" fmla="*/ 690093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9133 w 816946"/>
              <a:gd name="connsiteY16" fmla="*/ 73982 h 838543"/>
              <a:gd name="connsiteX17" fmla="*/ 660400 w 816946"/>
              <a:gd name="connsiteY17" fmla="*/ 394610 h 838543"/>
              <a:gd name="connsiteX18" fmla="*/ 690093 w 816946"/>
              <a:gd name="connsiteY18" fmla="*/ 580739 h 838543"/>
              <a:gd name="connsiteX19" fmla="*/ 731520 w 816946"/>
              <a:gd name="connsiteY19" fmla="*/ 252370 h 838543"/>
              <a:gd name="connsiteX20" fmla="*/ 816946 w 816946"/>
              <a:gd name="connsiteY20" fmla="*/ 159 h 838543"/>
              <a:gd name="connsiteX0" fmla="*/ 0 w 816946"/>
              <a:gd name="connsiteY0" fmla="*/ 597804 h 838537"/>
              <a:gd name="connsiteX1" fmla="*/ 60960 w 816946"/>
              <a:gd name="connsiteY1" fmla="*/ 293004 h 838537"/>
              <a:gd name="connsiteX2" fmla="*/ 132080 w 816946"/>
              <a:gd name="connsiteY2" fmla="*/ 709564 h 838537"/>
              <a:gd name="connsiteX3" fmla="*/ 182880 w 816946"/>
              <a:gd name="connsiteY3" fmla="*/ 160924 h 838537"/>
              <a:gd name="connsiteX4" fmla="*/ 243840 w 816946"/>
              <a:gd name="connsiteY4" fmla="*/ 831484 h 838537"/>
              <a:gd name="connsiteX5" fmla="*/ 284480 w 816946"/>
              <a:gd name="connsiteY5" fmla="*/ 526684 h 838537"/>
              <a:gd name="connsiteX6" fmla="*/ 325120 w 816946"/>
              <a:gd name="connsiteY6" fmla="*/ 760364 h 838537"/>
              <a:gd name="connsiteX7" fmla="*/ 335280 w 816946"/>
              <a:gd name="connsiteY7" fmla="*/ 404764 h 838537"/>
              <a:gd name="connsiteX8" fmla="*/ 365760 w 816946"/>
              <a:gd name="connsiteY8" fmla="*/ 679084 h 838537"/>
              <a:gd name="connsiteX9" fmla="*/ 375920 w 816946"/>
              <a:gd name="connsiteY9" fmla="*/ 293004 h 838537"/>
              <a:gd name="connsiteX10" fmla="*/ 426720 w 816946"/>
              <a:gd name="connsiteY10" fmla="*/ 506364 h 838537"/>
              <a:gd name="connsiteX11" fmla="*/ 447040 w 816946"/>
              <a:gd name="connsiteY11" fmla="*/ 160924 h 838537"/>
              <a:gd name="connsiteX12" fmla="*/ 497840 w 816946"/>
              <a:gd name="connsiteY12" fmla="*/ 516524 h 838537"/>
              <a:gd name="connsiteX13" fmla="*/ 538480 w 816946"/>
              <a:gd name="connsiteY13" fmla="*/ 374284 h 838537"/>
              <a:gd name="connsiteX14" fmla="*/ 568960 w 816946"/>
              <a:gd name="connsiteY14" fmla="*/ 658764 h 838537"/>
              <a:gd name="connsiteX15" fmla="*/ 609600 w 816946"/>
              <a:gd name="connsiteY15" fmla="*/ 232044 h 838537"/>
              <a:gd name="connsiteX16" fmla="*/ 629133 w 816946"/>
              <a:gd name="connsiteY16" fmla="*/ 73976 h 838537"/>
              <a:gd name="connsiteX17" fmla="*/ 660400 w 816946"/>
              <a:gd name="connsiteY17" fmla="*/ 394604 h 838537"/>
              <a:gd name="connsiteX18" fmla="*/ 690093 w 816946"/>
              <a:gd name="connsiteY18" fmla="*/ 541750 h 838537"/>
              <a:gd name="connsiteX19" fmla="*/ 731520 w 816946"/>
              <a:gd name="connsiteY19" fmla="*/ 252364 h 838537"/>
              <a:gd name="connsiteX20" fmla="*/ 816946 w 816946"/>
              <a:gd name="connsiteY20" fmla="*/ 153 h 838537"/>
              <a:gd name="connsiteX0" fmla="*/ 0 w 816946"/>
              <a:gd name="connsiteY0" fmla="*/ 617281 h 858014"/>
              <a:gd name="connsiteX1" fmla="*/ 60960 w 816946"/>
              <a:gd name="connsiteY1" fmla="*/ 312481 h 858014"/>
              <a:gd name="connsiteX2" fmla="*/ 132080 w 816946"/>
              <a:gd name="connsiteY2" fmla="*/ 729041 h 858014"/>
              <a:gd name="connsiteX3" fmla="*/ 182880 w 816946"/>
              <a:gd name="connsiteY3" fmla="*/ 180401 h 858014"/>
              <a:gd name="connsiteX4" fmla="*/ 243840 w 816946"/>
              <a:gd name="connsiteY4" fmla="*/ 850961 h 858014"/>
              <a:gd name="connsiteX5" fmla="*/ 284480 w 816946"/>
              <a:gd name="connsiteY5" fmla="*/ 546161 h 858014"/>
              <a:gd name="connsiteX6" fmla="*/ 325120 w 816946"/>
              <a:gd name="connsiteY6" fmla="*/ 779841 h 858014"/>
              <a:gd name="connsiteX7" fmla="*/ 335280 w 816946"/>
              <a:gd name="connsiteY7" fmla="*/ 424241 h 858014"/>
              <a:gd name="connsiteX8" fmla="*/ 365760 w 816946"/>
              <a:gd name="connsiteY8" fmla="*/ 698561 h 858014"/>
              <a:gd name="connsiteX9" fmla="*/ 375920 w 816946"/>
              <a:gd name="connsiteY9" fmla="*/ 312481 h 858014"/>
              <a:gd name="connsiteX10" fmla="*/ 426720 w 816946"/>
              <a:gd name="connsiteY10" fmla="*/ 525841 h 858014"/>
              <a:gd name="connsiteX11" fmla="*/ 447040 w 816946"/>
              <a:gd name="connsiteY11" fmla="*/ 180401 h 858014"/>
              <a:gd name="connsiteX12" fmla="*/ 497840 w 816946"/>
              <a:gd name="connsiteY12" fmla="*/ 536001 h 858014"/>
              <a:gd name="connsiteX13" fmla="*/ 538480 w 816946"/>
              <a:gd name="connsiteY13" fmla="*/ 393761 h 858014"/>
              <a:gd name="connsiteX14" fmla="*/ 568960 w 816946"/>
              <a:gd name="connsiteY14" fmla="*/ 678241 h 858014"/>
              <a:gd name="connsiteX15" fmla="*/ 609600 w 816946"/>
              <a:gd name="connsiteY15" fmla="*/ 251521 h 858014"/>
              <a:gd name="connsiteX16" fmla="*/ 629133 w 816946"/>
              <a:gd name="connsiteY16" fmla="*/ 93453 h 858014"/>
              <a:gd name="connsiteX17" fmla="*/ 660400 w 816946"/>
              <a:gd name="connsiteY17" fmla="*/ 414081 h 858014"/>
              <a:gd name="connsiteX18" fmla="*/ 690093 w 816946"/>
              <a:gd name="connsiteY18" fmla="*/ 561227 h 858014"/>
              <a:gd name="connsiteX19" fmla="*/ 731520 w 816946"/>
              <a:gd name="connsiteY19" fmla="*/ 271841 h 858014"/>
              <a:gd name="connsiteX20" fmla="*/ 816946 w 816946"/>
              <a:gd name="connsiteY20" fmla="*/ 139 h 858014"/>
              <a:gd name="connsiteX0" fmla="*/ 0 w 816946"/>
              <a:gd name="connsiteY0" fmla="*/ 617281 h 858014"/>
              <a:gd name="connsiteX1" fmla="*/ 60960 w 816946"/>
              <a:gd name="connsiteY1" fmla="*/ 312481 h 858014"/>
              <a:gd name="connsiteX2" fmla="*/ 132080 w 816946"/>
              <a:gd name="connsiteY2" fmla="*/ 729041 h 858014"/>
              <a:gd name="connsiteX3" fmla="*/ 182880 w 816946"/>
              <a:gd name="connsiteY3" fmla="*/ 180401 h 858014"/>
              <a:gd name="connsiteX4" fmla="*/ 243840 w 816946"/>
              <a:gd name="connsiteY4" fmla="*/ 850961 h 858014"/>
              <a:gd name="connsiteX5" fmla="*/ 284480 w 816946"/>
              <a:gd name="connsiteY5" fmla="*/ 546161 h 858014"/>
              <a:gd name="connsiteX6" fmla="*/ 325120 w 816946"/>
              <a:gd name="connsiteY6" fmla="*/ 779841 h 858014"/>
              <a:gd name="connsiteX7" fmla="*/ 335280 w 816946"/>
              <a:gd name="connsiteY7" fmla="*/ 424241 h 858014"/>
              <a:gd name="connsiteX8" fmla="*/ 365760 w 816946"/>
              <a:gd name="connsiteY8" fmla="*/ 698561 h 858014"/>
              <a:gd name="connsiteX9" fmla="*/ 375920 w 816946"/>
              <a:gd name="connsiteY9" fmla="*/ 312481 h 858014"/>
              <a:gd name="connsiteX10" fmla="*/ 426720 w 816946"/>
              <a:gd name="connsiteY10" fmla="*/ 525841 h 858014"/>
              <a:gd name="connsiteX11" fmla="*/ 447040 w 816946"/>
              <a:gd name="connsiteY11" fmla="*/ 180401 h 858014"/>
              <a:gd name="connsiteX12" fmla="*/ 497840 w 816946"/>
              <a:gd name="connsiteY12" fmla="*/ 536001 h 858014"/>
              <a:gd name="connsiteX13" fmla="*/ 538480 w 816946"/>
              <a:gd name="connsiteY13" fmla="*/ 393761 h 858014"/>
              <a:gd name="connsiteX14" fmla="*/ 568960 w 816946"/>
              <a:gd name="connsiteY14" fmla="*/ 678241 h 858014"/>
              <a:gd name="connsiteX15" fmla="*/ 609600 w 816946"/>
              <a:gd name="connsiteY15" fmla="*/ 251521 h 858014"/>
              <a:gd name="connsiteX16" fmla="*/ 629133 w 816946"/>
              <a:gd name="connsiteY16" fmla="*/ 93453 h 858014"/>
              <a:gd name="connsiteX17" fmla="*/ 660400 w 816946"/>
              <a:gd name="connsiteY17" fmla="*/ 414081 h 858014"/>
              <a:gd name="connsiteX18" fmla="*/ 690093 w 816946"/>
              <a:gd name="connsiteY18" fmla="*/ 561227 h 858014"/>
              <a:gd name="connsiteX19" fmla="*/ 731520 w 816946"/>
              <a:gd name="connsiteY19" fmla="*/ 271841 h 858014"/>
              <a:gd name="connsiteX20" fmla="*/ 816946 w 816946"/>
              <a:gd name="connsiteY20" fmla="*/ 139 h 858014"/>
              <a:gd name="connsiteX0" fmla="*/ 0 w 829967"/>
              <a:gd name="connsiteY0" fmla="*/ 627020 h 867753"/>
              <a:gd name="connsiteX1" fmla="*/ 60960 w 829967"/>
              <a:gd name="connsiteY1" fmla="*/ 322220 h 867753"/>
              <a:gd name="connsiteX2" fmla="*/ 132080 w 829967"/>
              <a:gd name="connsiteY2" fmla="*/ 738780 h 867753"/>
              <a:gd name="connsiteX3" fmla="*/ 182880 w 829967"/>
              <a:gd name="connsiteY3" fmla="*/ 190140 h 867753"/>
              <a:gd name="connsiteX4" fmla="*/ 243840 w 829967"/>
              <a:gd name="connsiteY4" fmla="*/ 860700 h 867753"/>
              <a:gd name="connsiteX5" fmla="*/ 284480 w 829967"/>
              <a:gd name="connsiteY5" fmla="*/ 555900 h 867753"/>
              <a:gd name="connsiteX6" fmla="*/ 325120 w 829967"/>
              <a:gd name="connsiteY6" fmla="*/ 789580 h 867753"/>
              <a:gd name="connsiteX7" fmla="*/ 335280 w 829967"/>
              <a:gd name="connsiteY7" fmla="*/ 433980 h 867753"/>
              <a:gd name="connsiteX8" fmla="*/ 365760 w 829967"/>
              <a:gd name="connsiteY8" fmla="*/ 708300 h 867753"/>
              <a:gd name="connsiteX9" fmla="*/ 375920 w 829967"/>
              <a:gd name="connsiteY9" fmla="*/ 322220 h 867753"/>
              <a:gd name="connsiteX10" fmla="*/ 426720 w 829967"/>
              <a:gd name="connsiteY10" fmla="*/ 535580 h 867753"/>
              <a:gd name="connsiteX11" fmla="*/ 447040 w 829967"/>
              <a:gd name="connsiteY11" fmla="*/ 190140 h 867753"/>
              <a:gd name="connsiteX12" fmla="*/ 497840 w 829967"/>
              <a:gd name="connsiteY12" fmla="*/ 545740 h 867753"/>
              <a:gd name="connsiteX13" fmla="*/ 538480 w 829967"/>
              <a:gd name="connsiteY13" fmla="*/ 403500 h 867753"/>
              <a:gd name="connsiteX14" fmla="*/ 568960 w 829967"/>
              <a:gd name="connsiteY14" fmla="*/ 687980 h 867753"/>
              <a:gd name="connsiteX15" fmla="*/ 609600 w 829967"/>
              <a:gd name="connsiteY15" fmla="*/ 261260 h 867753"/>
              <a:gd name="connsiteX16" fmla="*/ 629133 w 829967"/>
              <a:gd name="connsiteY16" fmla="*/ 103192 h 867753"/>
              <a:gd name="connsiteX17" fmla="*/ 660400 w 829967"/>
              <a:gd name="connsiteY17" fmla="*/ 423820 h 867753"/>
              <a:gd name="connsiteX18" fmla="*/ 690093 w 829967"/>
              <a:gd name="connsiteY18" fmla="*/ 570966 h 867753"/>
              <a:gd name="connsiteX19" fmla="*/ 731520 w 829967"/>
              <a:gd name="connsiteY19" fmla="*/ 281580 h 867753"/>
              <a:gd name="connsiteX20" fmla="*/ 829967 w 829967"/>
              <a:gd name="connsiteY20" fmla="*/ 133 h 867753"/>
              <a:gd name="connsiteX0" fmla="*/ 0 w 829967"/>
              <a:gd name="connsiteY0" fmla="*/ 627017 h 867750"/>
              <a:gd name="connsiteX1" fmla="*/ 60960 w 829967"/>
              <a:gd name="connsiteY1" fmla="*/ 322217 h 867750"/>
              <a:gd name="connsiteX2" fmla="*/ 132080 w 829967"/>
              <a:gd name="connsiteY2" fmla="*/ 738777 h 867750"/>
              <a:gd name="connsiteX3" fmla="*/ 182880 w 829967"/>
              <a:gd name="connsiteY3" fmla="*/ 190137 h 867750"/>
              <a:gd name="connsiteX4" fmla="*/ 243840 w 829967"/>
              <a:gd name="connsiteY4" fmla="*/ 860697 h 867750"/>
              <a:gd name="connsiteX5" fmla="*/ 284480 w 829967"/>
              <a:gd name="connsiteY5" fmla="*/ 555897 h 867750"/>
              <a:gd name="connsiteX6" fmla="*/ 325120 w 829967"/>
              <a:gd name="connsiteY6" fmla="*/ 789577 h 867750"/>
              <a:gd name="connsiteX7" fmla="*/ 335280 w 829967"/>
              <a:gd name="connsiteY7" fmla="*/ 433977 h 867750"/>
              <a:gd name="connsiteX8" fmla="*/ 365760 w 829967"/>
              <a:gd name="connsiteY8" fmla="*/ 708297 h 867750"/>
              <a:gd name="connsiteX9" fmla="*/ 375920 w 829967"/>
              <a:gd name="connsiteY9" fmla="*/ 322217 h 867750"/>
              <a:gd name="connsiteX10" fmla="*/ 426720 w 829967"/>
              <a:gd name="connsiteY10" fmla="*/ 535577 h 867750"/>
              <a:gd name="connsiteX11" fmla="*/ 447040 w 829967"/>
              <a:gd name="connsiteY11" fmla="*/ 190137 h 867750"/>
              <a:gd name="connsiteX12" fmla="*/ 497840 w 829967"/>
              <a:gd name="connsiteY12" fmla="*/ 545737 h 867750"/>
              <a:gd name="connsiteX13" fmla="*/ 538480 w 829967"/>
              <a:gd name="connsiteY13" fmla="*/ 403497 h 867750"/>
              <a:gd name="connsiteX14" fmla="*/ 568960 w 829967"/>
              <a:gd name="connsiteY14" fmla="*/ 687977 h 867750"/>
              <a:gd name="connsiteX15" fmla="*/ 609600 w 829967"/>
              <a:gd name="connsiteY15" fmla="*/ 261257 h 867750"/>
              <a:gd name="connsiteX16" fmla="*/ 629133 w 829967"/>
              <a:gd name="connsiteY16" fmla="*/ 103189 h 867750"/>
              <a:gd name="connsiteX17" fmla="*/ 660400 w 829967"/>
              <a:gd name="connsiteY17" fmla="*/ 423817 h 867750"/>
              <a:gd name="connsiteX18" fmla="*/ 690093 w 829967"/>
              <a:gd name="connsiteY18" fmla="*/ 570963 h 867750"/>
              <a:gd name="connsiteX19" fmla="*/ 738031 w 829967"/>
              <a:gd name="connsiteY19" fmla="*/ 288074 h 867750"/>
              <a:gd name="connsiteX20" fmla="*/ 829967 w 829967"/>
              <a:gd name="connsiteY20" fmla="*/ 130 h 86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9967" h="867750">
                <a:moveTo>
                  <a:pt x="0" y="627017"/>
                </a:moveTo>
                <a:cubicBezTo>
                  <a:pt x="19473" y="465303"/>
                  <a:pt x="38947" y="303590"/>
                  <a:pt x="60960" y="322217"/>
                </a:cubicBezTo>
                <a:cubicBezTo>
                  <a:pt x="82973" y="340844"/>
                  <a:pt x="111760" y="760790"/>
                  <a:pt x="132080" y="738777"/>
                </a:cubicBezTo>
                <a:cubicBezTo>
                  <a:pt x="152400" y="716764"/>
                  <a:pt x="164253" y="169817"/>
                  <a:pt x="182880" y="190137"/>
                </a:cubicBezTo>
                <a:cubicBezTo>
                  <a:pt x="201507" y="210457"/>
                  <a:pt x="226907" y="799737"/>
                  <a:pt x="243840" y="860697"/>
                </a:cubicBezTo>
                <a:cubicBezTo>
                  <a:pt x="260773" y="921657"/>
                  <a:pt x="270933" y="567750"/>
                  <a:pt x="284480" y="555897"/>
                </a:cubicBezTo>
                <a:cubicBezTo>
                  <a:pt x="298027" y="544044"/>
                  <a:pt x="316653" y="809897"/>
                  <a:pt x="325120" y="789577"/>
                </a:cubicBezTo>
                <a:cubicBezTo>
                  <a:pt x="333587" y="769257"/>
                  <a:pt x="328507" y="447524"/>
                  <a:pt x="335280" y="433977"/>
                </a:cubicBezTo>
                <a:cubicBezTo>
                  <a:pt x="342053" y="420430"/>
                  <a:pt x="358987" y="726924"/>
                  <a:pt x="365760" y="708297"/>
                </a:cubicBezTo>
                <a:cubicBezTo>
                  <a:pt x="372533" y="689670"/>
                  <a:pt x="365760" y="351004"/>
                  <a:pt x="375920" y="322217"/>
                </a:cubicBezTo>
                <a:cubicBezTo>
                  <a:pt x="386080" y="293430"/>
                  <a:pt x="414867" y="557590"/>
                  <a:pt x="426720" y="535577"/>
                </a:cubicBezTo>
                <a:cubicBezTo>
                  <a:pt x="438573" y="513564"/>
                  <a:pt x="435187" y="188444"/>
                  <a:pt x="447040" y="190137"/>
                </a:cubicBezTo>
                <a:cubicBezTo>
                  <a:pt x="458893" y="191830"/>
                  <a:pt x="482600" y="510177"/>
                  <a:pt x="497840" y="545737"/>
                </a:cubicBezTo>
                <a:cubicBezTo>
                  <a:pt x="513080" y="581297"/>
                  <a:pt x="526627" y="379790"/>
                  <a:pt x="538480" y="403497"/>
                </a:cubicBezTo>
                <a:cubicBezTo>
                  <a:pt x="550333" y="427204"/>
                  <a:pt x="557107" y="711684"/>
                  <a:pt x="568960" y="687977"/>
                </a:cubicBezTo>
                <a:cubicBezTo>
                  <a:pt x="580813" y="664270"/>
                  <a:pt x="599571" y="358722"/>
                  <a:pt x="609600" y="261257"/>
                </a:cubicBezTo>
                <a:cubicBezTo>
                  <a:pt x="619629" y="163792"/>
                  <a:pt x="620666" y="76096"/>
                  <a:pt x="629133" y="103189"/>
                </a:cubicBezTo>
                <a:cubicBezTo>
                  <a:pt x="637600" y="130282"/>
                  <a:pt x="650240" y="345855"/>
                  <a:pt x="660400" y="423817"/>
                </a:cubicBezTo>
                <a:cubicBezTo>
                  <a:pt x="670560" y="501779"/>
                  <a:pt x="677155" y="593587"/>
                  <a:pt x="690093" y="570963"/>
                </a:cubicBezTo>
                <a:cubicBezTo>
                  <a:pt x="703032" y="548339"/>
                  <a:pt x="714719" y="383213"/>
                  <a:pt x="738031" y="288074"/>
                </a:cubicBezTo>
                <a:cubicBezTo>
                  <a:pt x="761343" y="192935"/>
                  <a:pt x="826580" y="-5797"/>
                  <a:pt x="829967" y="1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123792" y="5573574"/>
            <a:ext cx="836573" cy="478041"/>
          </a:xfrm>
          <a:prstGeom prst="rect">
            <a:avLst/>
          </a:prstGeom>
          <a:noFill/>
        </p:spPr>
        <p:txBody>
          <a:bodyPr wrap="none" rtlCol="0">
            <a:spAutoFit/>
          </a:bodyPr>
          <a:lstStyle/>
          <a:p>
            <a:r>
              <a:rPr kumimoji="1" lang="ja-JP" altLang="en-US" dirty="0" smtClean="0"/>
              <a:t>過去</a:t>
            </a:r>
            <a:endParaRPr kumimoji="1" lang="ja-JP" altLang="en-US" dirty="0"/>
          </a:p>
        </p:txBody>
      </p:sp>
      <p:sp>
        <p:nvSpPr>
          <p:cNvPr id="12" name="テキスト ボックス 11"/>
          <p:cNvSpPr txBox="1"/>
          <p:nvPr/>
        </p:nvSpPr>
        <p:spPr>
          <a:xfrm>
            <a:off x="8185556" y="5590736"/>
            <a:ext cx="537796" cy="478041"/>
          </a:xfrm>
          <a:prstGeom prst="rect">
            <a:avLst/>
          </a:prstGeom>
          <a:noFill/>
        </p:spPr>
        <p:txBody>
          <a:bodyPr wrap="none" rtlCol="0">
            <a:spAutoFit/>
          </a:bodyPr>
          <a:lstStyle/>
          <a:p>
            <a:r>
              <a:rPr kumimoji="1" lang="ja-JP" altLang="en-US" dirty="0" smtClean="0"/>
              <a:t>今</a:t>
            </a:r>
            <a:endParaRPr kumimoji="1" lang="ja-JP" altLang="en-US" dirty="0"/>
          </a:p>
        </p:txBody>
      </p:sp>
      <p:sp>
        <p:nvSpPr>
          <p:cNvPr id="13" name="テキスト ボックス 12"/>
          <p:cNvSpPr txBox="1"/>
          <p:nvPr/>
        </p:nvSpPr>
        <p:spPr>
          <a:xfrm>
            <a:off x="9122704" y="5573574"/>
            <a:ext cx="836573" cy="478041"/>
          </a:xfrm>
          <a:prstGeom prst="rect">
            <a:avLst/>
          </a:prstGeom>
          <a:noFill/>
        </p:spPr>
        <p:txBody>
          <a:bodyPr wrap="none" rtlCol="0">
            <a:spAutoFit/>
          </a:bodyPr>
          <a:lstStyle/>
          <a:p>
            <a:r>
              <a:rPr kumimoji="1" lang="ja-JP" altLang="en-US" dirty="0" smtClean="0"/>
              <a:t>未来</a:t>
            </a:r>
            <a:endParaRPr kumimoji="1" lang="ja-JP" altLang="en-US" dirty="0"/>
          </a:p>
        </p:txBody>
      </p:sp>
      <p:cxnSp>
        <p:nvCxnSpPr>
          <p:cNvPr id="14" name="直線コネクタ 13"/>
          <p:cNvCxnSpPr/>
          <p:nvPr/>
        </p:nvCxnSpPr>
        <p:spPr>
          <a:xfrm>
            <a:off x="8387024" y="2934309"/>
            <a:ext cx="7376" cy="2639264"/>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a:off x="7123272" y="4255045"/>
            <a:ext cx="1488948" cy="803580"/>
          </a:xfrm>
          <a:custGeom>
            <a:avLst/>
            <a:gdLst>
              <a:gd name="connsiteX0" fmla="*/ 0 w 1254760"/>
              <a:gd name="connsiteY0" fmla="*/ 695960 h 751712"/>
              <a:gd name="connsiteX1" fmla="*/ 502920 w 1254760"/>
              <a:gd name="connsiteY1" fmla="*/ 701040 h 751712"/>
              <a:gd name="connsiteX2" fmla="*/ 1087120 w 1254760"/>
              <a:gd name="connsiteY2" fmla="*/ 157480 h 751712"/>
              <a:gd name="connsiteX3" fmla="*/ 1254760 w 1254760"/>
              <a:gd name="connsiteY3" fmla="*/ 0 h 751712"/>
              <a:gd name="connsiteX0" fmla="*/ 0 w 1259840"/>
              <a:gd name="connsiteY0" fmla="*/ 711200 h 758902"/>
              <a:gd name="connsiteX1" fmla="*/ 508000 w 1259840"/>
              <a:gd name="connsiteY1" fmla="*/ 701040 h 758902"/>
              <a:gd name="connsiteX2" fmla="*/ 1092200 w 1259840"/>
              <a:gd name="connsiteY2" fmla="*/ 157480 h 758902"/>
              <a:gd name="connsiteX3" fmla="*/ 1259840 w 1259840"/>
              <a:gd name="connsiteY3" fmla="*/ 0 h 758902"/>
              <a:gd name="connsiteX0" fmla="*/ 0 w 1259840"/>
              <a:gd name="connsiteY0" fmla="*/ 711200 h 752347"/>
              <a:gd name="connsiteX1" fmla="*/ 508000 w 1259840"/>
              <a:gd name="connsiteY1" fmla="*/ 701040 h 752347"/>
              <a:gd name="connsiteX2" fmla="*/ 1092200 w 1259840"/>
              <a:gd name="connsiteY2" fmla="*/ 157480 h 752347"/>
              <a:gd name="connsiteX3" fmla="*/ 1259840 w 1259840"/>
              <a:gd name="connsiteY3" fmla="*/ 0 h 752347"/>
              <a:gd name="connsiteX0" fmla="*/ 0 w 1259840"/>
              <a:gd name="connsiteY0" fmla="*/ 711200 h 733743"/>
              <a:gd name="connsiteX1" fmla="*/ 508000 w 1259840"/>
              <a:gd name="connsiteY1" fmla="*/ 701040 h 733743"/>
              <a:gd name="connsiteX2" fmla="*/ 1092200 w 1259840"/>
              <a:gd name="connsiteY2" fmla="*/ 157480 h 733743"/>
              <a:gd name="connsiteX3" fmla="*/ 1259840 w 1259840"/>
              <a:gd name="connsiteY3" fmla="*/ 0 h 733743"/>
              <a:gd name="connsiteX0" fmla="*/ 0 w 1259840"/>
              <a:gd name="connsiteY0" fmla="*/ 711200 h 735668"/>
              <a:gd name="connsiteX1" fmla="*/ 508000 w 1259840"/>
              <a:gd name="connsiteY1" fmla="*/ 701040 h 735668"/>
              <a:gd name="connsiteX2" fmla="*/ 1092200 w 1259840"/>
              <a:gd name="connsiteY2" fmla="*/ 157480 h 735668"/>
              <a:gd name="connsiteX3" fmla="*/ 1259840 w 1259840"/>
              <a:gd name="connsiteY3" fmla="*/ 0 h 735668"/>
              <a:gd name="connsiteX0" fmla="*/ 0 w 1264920"/>
              <a:gd name="connsiteY0" fmla="*/ 721360 h 757112"/>
              <a:gd name="connsiteX1" fmla="*/ 513080 w 1264920"/>
              <a:gd name="connsiteY1" fmla="*/ 701040 h 757112"/>
              <a:gd name="connsiteX2" fmla="*/ 1097280 w 1264920"/>
              <a:gd name="connsiteY2" fmla="*/ 157480 h 757112"/>
              <a:gd name="connsiteX3" fmla="*/ 1264920 w 1264920"/>
              <a:gd name="connsiteY3" fmla="*/ 0 h 757112"/>
              <a:gd name="connsiteX0" fmla="*/ 0 w 1270000"/>
              <a:gd name="connsiteY0" fmla="*/ 751840 h 774425"/>
              <a:gd name="connsiteX1" fmla="*/ 518160 w 1270000"/>
              <a:gd name="connsiteY1" fmla="*/ 701040 h 774425"/>
              <a:gd name="connsiteX2" fmla="*/ 1102360 w 1270000"/>
              <a:gd name="connsiteY2" fmla="*/ 157480 h 774425"/>
              <a:gd name="connsiteX3" fmla="*/ 1270000 w 1270000"/>
              <a:gd name="connsiteY3" fmla="*/ 0 h 774425"/>
              <a:gd name="connsiteX0" fmla="*/ 0 w 1270000"/>
              <a:gd name="connsiteY0" fmla="*/ 751840 h 764239"/>
              <a:gd name="connsiteX1" fmla="*/ 518160 w 1270000"/>
              <a:gd name="connsiteY1" fmla="*/ 701040 h 764239"/>
              <a:gd name="connsiteX2" fmla="*/ 1102360 w 1270000"/>
              <a:gd name="connsiteY2" fmla="*/ 157480 h 764239"/>
              <a:gd name="connsiteX3" fmla="*/ 1270000 w 1270000"/>
              <a:gd name="connsiteY3" fmla="*/ 0 h 764239"/>
              <a:gd name="connsiteX0" fmla="*/ 0 w 1270000"/>
              <a:gd name="connsiteY0" fmla="*/ 751840 h 766206"/>
              <a:gd name="connsiteX1" fmla="*/ 518160 w 1270000"/>
              <a:gd name="connsiteY1" fmla="*/ 701040 h 766206"/>
              <a:gd name="connsiteX2" fmla="*/ 1102360 w 1270000"/>
              <a:gd name="connsiteY2" fmla="*/ 157480 h 766206"/>
              <a:gd name="connsiteX3" fmla="*/ 1270000 w 1270000"/>
              <a:gd name="connsiteY3" fmla="*/ 0 h 766206"/>
              <a:gd name="connsiteX0" fmla="*/ 0 w 1270000"/>
              <a:gd name="connsiteY0" fmla="*/ 751840 h 762710"/>
              <a:gd name="connsiteX1" fmla="*/ 518160 w 1270000"/>
              <a:gd name="connsiteY1" fmla="*/ 701040 h 762710"/>
              <a:gd name="connsiteX2" fmla="*/ 1102360 w 1270000"/>
              <a:gd name="connsiteY2" fmla="*/ 157480 h 762710"/>
              <a:gd name="connsiteX3" fmla="*/ 1270000 w 1270000"/>
              <a:gd name="connsiteY3" fmla="*/ 0 h 762710"/>
              <a:gd name="connsiteX0" fmla="*/ 0 w 1270000"/>
              <a:gd name="connsiteY0" fmla="*/ 751840 h 754983"/>
              <a:gd name="connsiteX1" fmla="*/ 518160 w 1270000"/>
              <a:gd name="connsiteY1" fmla="*/ 701040 h 754983"/>
              <a:gd name="connsiteX2" fmla="*/ 1102360 w 1270000"/>
              <a:gd name="connsiteY2" fmla="*/ 157480 h 754983"/>
              <a:gd name="connsiteX3" fmla="*/ 1270000 w 1270000"/>
              <a:gd name="connsiteY3" fmla="*/ 0 h 754983"/>
              <a:gd name="connsiteX0" fmla="*/ 0 w 1270000"/>
              <a:gd name="connsiteY0" fmla="*/ 751840 h 754983"/>
              <a:gd name="connsiteX1" fmla="*/ 518160 w 1270000"/>
              <a:gd name="connsiteY1" fmla="*/ 701040 h 754983"/>
              <a:gd name="connsiteX2" fmla="*/ 1102360 w 1270000"/>
              <a:gd name="connsiteY2" fmla="*/ 157480 h 754983"/>
              <a:gd name="connsiteX3" fmla="*/ 1270000 w 1270000"/>
              <a:gd name="connsiteY3" fmla="*/ 0 h 754983"/>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68095"/>
              <a:gd name="connsiteY0" fmla="*/ 751840 h 765754"/>
              <a:gd name="connsiteX1" fmla="*/ 516255 w 1268095"/>
              <a:gd name="connsiteY1" fmla="*/ 701040 h 765754"/>
              <a:gd name="connsiteX2" fmla="*/ 1111885 w 1268095"/>
              <a:gd name="connsiteY2" fmla="*/ 165100 h 765754"/>
              <a:gd name="connsiteX3" fmla="*/ 1268095 w 1268095"/>
              <a:gd name="connsiteY3" fmla="*/ 0 h 765754"/>
              <a:gd name="connsiteX0" fmla="*/ 0 w 1268095"/>
              <a:gd name="connsiteY0" fmla="*/ 751840 h 763530"/>
              <a:gd name="connsiteX1" fmla="*/ 516255 w 1268095"/>
              <a:gd name="connsiteY1" fmla="*/ 701040 h 763530"/>
              <a:gd name="connsiteX2" fmla="*/ 1111885 w 1268095"/>
              <a:gd name="connsiteY2" fmla="*/ 165100 h 763530"/>
              <a:gd name="connsiteX3" fmla="*/ 1268095 w 1268095"/>
              <a:gd name="connsiteY3" fmla="*/ 0 h 763530"/>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20998"/>
              <a:gd name="connsiteY0" fmla="*/ 685119 h 691871"/>
              <a:gd name="connsiteX1" fmla="*/ 516255 w 1220998"/>
              <a:gd name="connsiteY1" fmla="*/ 622889 h 691871"/>
              <a:gd name="connsiteX2" fmla="*/ 1111885 w 1220998"/>
              <a:gd name="connsiteY2" fmla="*/ 98379 h 691871"/>
              <a:gd name="connsiteX3" fmla="*/ 1220998 w 1220998"/>
              <a:gd name="connsiteY3" fmla="*/ 0 h 691871"/>
              <a:gd name="connsiteX0" fmla="*/ 0 w 1220998"/>
              <a:gd name="connsiteY0" fmla="*/ 685119 h 688138"/>
              <a:gd name="connsiteX1" fmla="*/ 516255 w 1220998"/>
              <a:gd name="connsiteY1" fmla="*/ 622889 h 688138"/>
              <a:gd name="connsiteX2" fmla="*/ 1033390 w 1220998"/>
              <a:gd name="connsiteY2" fmla="*/ 180799 h 688138"/>
              <a:gd name="connsiteX3" fmla="*/ 1220998 w 1220998"/>
              <a:gd name="connsiteY3" fmla="*/ 0 h 688138"/>
              <a:gd name="connsiteX0" fmla="*/ 0 w 1146427"/>
              <a:gd name="connsiteY0" fmla="*/ 622323 h 625342"/>
              <a:gd name="connsiteX1" fmla="*/ 516255 w 1146427"/>
              <a:gd name="connsiteY1" fmla="*/ 560093 h 625342"/>
              <a:gd name="connsiteX2" fmla="*/ 1033390 w 1146427"/>
              <a:gd name="connsiteY2" fmla="*/ 118003 h 625342"/>
              <a:gd name="connsiteX3" fmla="*/ 1146427 w 1146427"/>
              <a:gd name="connsiteY3" fmla="*/ 0 h 625342"/>
              <a:gd name="connsiteX0" fmla="*/ 0 w 1150352"/>
              <a:gd name="connsiteY0" fmla="*/ 618398 h 621417"/>
              <a:gd name="connsiteX1" fmla="*/ 516255 w 1150352"/>
              <a:gd name="connsiteY1" fmla="*/ 556168 h 621417"/>
              <a:gd name="connsiteX2" fmla="*/ 1033390 w 1150352"/>
              <a:gd name="connsiteY2" fmla="*/ 114078 h 621417"/>
              <a:gd name="connsiteX3" fmla="*/ 1150352 w 1150352"/>
              <a:gd name="connsiteY3" fmla="*/ 0 h 621417"/>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Lst>
            <a:ahLst/>
            <a:cxnLst>
              <a:cxn ang="0">
                <a:pos x="connsiteX0" y="connsiteY0"/>
              </a:cxn>
              <a:cxn ang="0">
                <a:pos x="connsiteX1" y="connsiteY1"/>
              </a:cxn>
              <a:cxn ang="0">
                <a:pos x="connsiteX2" y="connsiteY2"/>
              </a:cxn>
              <a:cxn ang="0">
                <a:pos x="connsiteX3" y="connsiteY3"/>
              </a:cxn>
            </a:cxnLst>
            <a:rect l="l" t="t" r="r" b="b"/>
            <a:pathLst>
              <a:path w="1150352" h="620840">
                <a:moveTo>
                  <a:pt x="0" y="618398"/>
                </a:moveTo>
                <a:cubicBezTo>
                  <a:pt x="160231" y="619456"/>
                  <a:pt x="346640" y="637605"/>
                  <a:pt x="516255" y="556168"/>
                </a:cubicBezTo>
                <a:cubicBezTo>
                  <a:pt x="685870" y="474731"/>
                  <a:pt x="912008" y="222472"/>
                  <a:pt x="1017691" y="129777"/>
                </a:cubicBezTo>
                <a:cubicBezTo>
                  <a:pt x="1123374" y="37082"/>
                  <a:pt x="1095339" y="54831"/>
                  <a:pt x="1150352"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810418" y="5243194"/>
            <a:ext cx="877163" cy="369332"/>
          </a:xfrm>
          <a:prstGeom prst="rect">
            <a:avLst/>
          </a:prstGeom>
          <a:noFill/>
        </p:spPr>
        <p:txBody>
          <a:bodyPr wrap="none" rtlCol="0">
            <a:spAutoFit/>
          </a:bodyPr>
          <a:lstStyle/>
          <a:p>
            <a:r>
              <a:rPr kumimoji="1" lang="ja-JP" altLang="en-US" dirty="0" smtClean="0">
                <a:solidFill>
                  <a:srgbClr val="0000FF"/>
                </a:solidFill>
              </a:rPr>
              <a:t>経験済</a:t>
            </a:r>
            <a:endParaRPr kumimoji="1" lang="ja-JP" altLang="en-US" dirty="0">
              <a:solidFill>
                <a:srgbClr val="0000FF"/>
              </a:solidFill>
            </a:endParaRPr>
          </a:p>
        </p:txBody>
      </p:sp>
      <p:sp>
        <p:nvSpPr>
          <p:cNvPr id="17" name="テキスト ボックス 16"/>
          <p:cNvSpPr txBox="1"/>
          <p:nvPr/>
        </p:nvSpPr>
        <p:spPr>
          <a:xfrm>
            <a:off x="7054993" y="2947037"/>
            <a:ext cx="877164" cy="369332"/>
          </a:xfrm>
          <a:prstGeom prst="rect">
            <a:avLst/>
          </a:prstGeom>
          <a:noFill/>
        </p:spPr>
        <p:txBody>
          <a:bodyPr wrap="none" rtlCol="0">
            <a:spAutoFit/>
          </a:bodyPr>
          <a:lstStyle/>
          <a:p>
            <a:r>
              <a:rPr kumimoji="1" lang="ja-JP" altLang="en-US" dirty="0" smtClean="0">
                <a:solidFill>
                  <a:srgbClr val="FF0000"/>
                </a:solidFill>
              </a:rPr>
              <a:t>未経験</a:t>
            </a:r>
            <a:endParaRPr kumimoji="1" lang="ja-JP" altLang="en-US" dirty="0">
              <a:solidFill>
                <a:srgbClr val="FF0000"/>
              </a:solidFill>
            </a:endParaRPr>
          </a:p>
        </p:txBody>
      </p:sp>
      <p:cxnSp>
        <p:nvCxnSpPr>
          <p:cNvPr id="18" name="直線コネクタ 17"/>
          <p:cNvCxnSpPr/>
          <p:nvPr/>
        </p:nvCxnSpPr>
        <p:spPr>
          <a:xfrm>
            <a:off x="7123272" y="5060396"/>
            <a:ext cx="16413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764620" y="5060062"/>
            <a:ext cx="86570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乗算記号 19"/>
          <p:cNvSpPr/>
          <p:nvPr/>
        </p:nvSpPr>
        <p:spPr>
          <a:xfrm>
            <a:off x="8493840" y="4864249"/>
            <a:ext cx="379759" cy="379758"/>
          </a:xfrm>
          <a:prstGeom prst="mathMultiply">
            <a:avLst>
              <a:gd name="adj1" fmla="val 66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9783218" y="2929633"/>
            <a:ext cx="1107996" cy="369332"/>
          </a:xfrm>
          <a:prstGeom prst="rect">
            <a:avLst/>
          </a:prstGeom>
          <a:noFill/>
        </p:spPr>
        <p:txBody>
          <a:bodyPr wrap="none" rtlCol="0">
            <a:spAutoFit/>
          </a:bodyPr>
          <a:lstStyle/>
          <a:p>
            <a:r>
              <a:rPr kumimoji="1" lang="ja-JP" altLang="en-US" dirty="0" smtClean="0">
                <a:solidFill>
                  <a:srgbClr val="FF0000"/>
                </a:solidFill>
              </a:rPr>
              <a:t>許容不能</a:t>
            </a:r>
            <a:endParaRPr kumimoji="1" lang="ja-JP" altLang="en-US" dirty="0">
              <a:solidFill>
                <a:srgbClr val="FF0000"/>
              </a:solidFill>
            </a:endParaRPr>
          </a:p>
        </p:txBody>
      </p:sp>
      <p:sp>
        <p:nvSpPr>
          <p:cNvPr id="22" name="フリーフォーム 21"/>
          <p:cNvSpPr/>
          <p:nvPr/>
        </p:nvSpPr>
        <p:spPr>
          <a:xfrm>
            <a:off x="8637605" y="4141860"/>
            <a:ext cx="1264412" cy="179682"/>
          </a:xfrm>
          <a:custGeom>
            <a:avLst/>
            <a:gdLst>
              <a:gd name="connsiteX0" fmla="*/ 0 w 1200912"/>
              <a:gd name="connsiteY0" fmla="*/ 90687 h 169935"/>
              <a:gd name="connsiteX1" fmla="*/ 109728 w 1200912"/>
              <a:gd name="connsiteY1" fmla="*/ 11439 h 169935"/>
              <a:gd name="connsiteX2" fmla="*/ 493776 w 1200912"/>
              <a:gd name="connsiteY2" fmla="*/ 17535 h 169935"/>
              <a:gd name="connsiteX3" fmla="*/ 1200912 w 1200912"/>
              <a:gd name="connsiteY3" fmla="*/ 169935 h 169935"/>
              <a:gd name="connsiteX0" fmla="*/ 0 w 1254252"/>
              <a:gd name="connsiteY0" fmla="*/ 87995 h 169783"/>
              <a:gd name="connsiteX1" fmla="*/ 163068 w 1254252"/>
              <a:gd name="connsiteY1" fmla="*/ 11287 h 169783"/>
              <a:gd name="connsiteX2" fmla="*/ 547116 w 1254252"/>
              <a:gd name="connsiteY2" fmla="*/ 17383 h 169783"/>
              <a:gd name="connsiteX3" fmla="*/ 1254252 w 1254252"/>
              <a:gd name="connsiteY3" fmla="*/ 169783 h 169783"/>
              <a:gd name="connsiteX0" fmla="*/ 0 w 1254252"/>
              <a:gd name="connsiteY0" fmla="*/ 87995 h 169783"/>
              <a:gd name="connsiteX1" fmla="*/ 163068 w 1254252"/>
              <a:gd name="connsiteY1" fmla="*/ 11287 h 169783"/>
              <a:gd name="connsiteX2" fmla="*/ 547116 w 1254252"/>
              <a:gd name="connsiteY2" fmla="*/ 17383 h 169783"/>
              <a:gd name="connsiteX3" fmla="*/ 1254252 w 1254252"/>
              <a:gd name="connsiteY3" fmla="*/ 169783 h 169783"/>
              <a:gd name="connsiteX0" fmla="*/ 0 w 1264412"/>
              <a:gd name="connsiteY0" fmla="*/ 85301 h 169629"/>
              <a:gd name="connsiteX1" fmla="*/ 173228 w 1264412"/>
              <a:gd name="connsiteY1" fmla="*/ 11133 h 169629"/>
              <a:gd name="connsiteX2" fmla="*/ 557276 w 1264412"/>
              <a:gd name="connsiteY2" fmla="*/ 17229 h 169629"/>
              <a:gd name="connsiteX3" fmla="*/ 1264412 w 1264412"/>
              <a:gd name="connsiteY3" fmla="*/ 169629 h 169629"/>
              <a:gd name="connsiteX0" fmla="*/ 0 w 1264412"/>
              <a:gd name="connsiteY0" fmla="*/ 95354 h 179682"/>
              <a:gd name="connsiteX1" fmla="*/ 234188 w 1264412"/>
              <a:gd name="connsiteY1" fmla="*/ 5946 h 179682"/>
              <a:gd name="connsiteX2" fmla="*/ 557276 w 1264412"/>
              <a:gd name="connsiteY2" fmla="*/ 27282 h 179682"/>
              <a:gd name="connsiteX3" fmla="*/ 1264412 w 1264412"/>
              <a:gd name="connsiteY3" fmla="*/ 179682 h 179682"/>
            </a:gdLst>
            <a:ahLst/>
            <a:cxnLst>
              <a:cxn ang="0">
                <a:pos x="connsiteX0" y="connsiteY0"/>
              </a:cxn>
              <a:cxn ang="0">
                <a:pos x="connsiteX1" y="connsiteY1"/>
              </a:cxn>
              <a:cxn ang="0">
                <a:pos x="connsiteX2" y="connsiteY2"/>
              </a:cxn>
              <a:cxn ang="0">
                <a:pos x="connsiteX3" y="connsiteY3"/>
              </a:cxn>
            </a:cxnLst>
            <a:rect l="l" t="t" r="r" b="b"/>
            <a:pathLst>
              <a:path w="1264412" h="179682">
                <a:moveTo>
                  <a:pt x="0" y="95354"/>
                </a:moveTo>
                <a:cubicBezTo>
                  <a:pt x="31496" y="64366"/>
                  <a:pt x="141309" y="17291"/>
                  <a:pt x="234188" y="5946"/>
                </a:cubicBezTo>
                <a:cubicBezTo>
                  <a:pt x="327067" y="-5399"/>
                  <a:pt x="385572" y="-1674"/>
                  <a:pt x="557276" y="27282"/>
                </a:cubicBezTo>
                <a:cubicBezTo>
                  <a:pt x="728980" y="56238"/>
                  <a:pt x="1001776" y="116690"/>
                  <a:pt x="1264412" y="179682"/>
                </a:cubicBezTo>
              </a:path>
            </a:pathLst>
          </a:custGeom>
          <a:noFill/>
          <a:ln w="19050">
            <a:solidFill>
              <a:srgbClr val="FF00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a:stCxn id="22" idx="0"/>
          </p:cNvCxnSpPr>
          <p:nvPr/>
        </p:nvCxnSpPr>
        <p:spPr>
          <a:xfrm flipV="1">
            <a:off x="8637605" y="3276275"/>
            <a:ext cx="1011606" cy="960939"/>
          </a:xfrm>
          <a:prstGeom prst="line">
            <a:avLst/>
          </a:prstGeom>
          <a:ln w="190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9768572" y="4375896"/>
            <a:ext cx="1107996" cy="369332"/>
          </a:xfrm>
          <a:prstGeom prst="rect">
            <a:avLst/>
          </a:prstGeom>
          <a:noFill/>
        </p:spPr>
        <p:txBody>
          <a:bodyPr wrap="none" rtlCol="0">
            <a:spAutoFit/>
          </a:bodyPr>
          <a:lstStyle/>
          <a:p>
            <a:r>
              <a:rPr kumimoji="1" lang="ja-JP" altLang="en-US" dirty="0" smtClean="0">
                <a:solidFill>
                  <a:srgbClr val="FF0000"/>
                </a:solidFill>
              </a:rPr>
              <a:t>許容可能</a:t>
            </a:r>
            <a:endParaRPr kumimoji="1" lang="ja-JP" altLang="en-US" dirty="0">
              <a:solidFill>
                <a:srgbClr val="FF0000"/>
              </a:solidFill>
            </a:endParaRPr>
          </a:p>
        </p:txBody>
      </p:sp>
      <p:sp>
        <p:nvSpPr>
          <p:cNvPr id="25" name="正方形/長方形 24"/>
          <p:cNvSpPr/>
          <p:nvPr/>
        </p:nvSpPr>
        <p:spPr>
          <a:xfrm>
            <a:off x="209607" y="2991134"/>
            <a:ext cx="5413684" cy="2092881"/>
          </a:xfrm>
          <a:prstGeom prst="rect">
            <a:avLst/>
          </a:prstGeom>
        </p:spPr>
        <p:txBody>
          <a:bodyPr wrap="square">
            <a:spAutoFit/>
          </a:bodyPr>
          <a:lstStyle/>
          <a:p>
            <a:pPr marL="342900" lvl="0" indent="-342900">
              <a:spcBef>
                <a:spcPts val="1200"/>
              </a:spcBef>
              <a:buFont typeface="Wingdings" panose="05000000000000000000" pitchFamily="2" charset="2"/>
              <a:buChar char="n"/>
            </a:pPr>
            <a:r>
              <a:rPr lang="ja-JP" altLang="en-US" sz="2000" dirty="0" smtClean="0">
                <a:solidFill>
                  <a:prstClr val="black"/>
                </a:solidFill>
              </a:rPr>
              <a:t>気候</a:t>
            </a:r>
            <a:r>
              <a:rPr lang="ja-JP" altLang="en-US" sz="2000" dirty="0">
                <a:solidFill>
                  <a:prstClr val="black"/>
                </a:solidFill>
              </a:rPr>
              <a:t>変動は、気温上昇だけで</a:t>
            </a:r>
            <a:r>
              <a:rPr lang="ja-JP" altLang="en-US" sz="2000" dirty="0" smtClean="0">
                <a:solidFill>
                  <a:prstClr val="black"/>
                </a:solidFill>
              </a:rPr>
              <a:t>なく、</a:t>
            </a:r>
            <a:r>
              <a:rPr lang="ja-JP" altLang="en-US" sz="2000" dirty="0">
                <a:solidFill>
                  <a:prstClr val="black"/>
                </a:solidFill>
              </a:rPr>
              <a:t>農業</a:t>
            </a:r>
            <a:r>
              <a:rPr lang="ja-JP" altLang="en-US" sz="2000" dirty="0" smtClean="0">
                <a:solidFill>
                  <a:prstClr val="black"/>
                </a:solidFill>
              </a:rPr>
              <a:t>、自然災害など</a:t>
            </a:r>
            <a:r>
              <a:rPr lang="ja-JP" altLang="en-US" sz="2000" dirty="0">
                <a:solidFill>
                  <a:prstClr val="black"/>
                </a:solidFill>
              </a:rPr>
              <a:t>、私たちの生活に関連する</a:t>
            </a:r>
            <a:r>
              <a:rPr lang="ja-JP" altLang="en-US" sz="2000" b="1" dirty="0">
                <a:solidFill>
                  <a:prstClr val="black"/>
                </a:solidFill>
              </a:rPr>
              <a:t>様々な分野で影響を及ぼす</a:t>
            </a:r>
            <a:r>
              <a:rPr lang="ja-JP" altLang="en-US" sz="2000" dirty="0">
                <a:solidFill>
                  <a:prstClr val="black"/>
                </a:solidFill>
              </a:rPr>
              <a:t>。</a:t>
            </a:r>
            <a:endParaRPr lang="en-US" altLang="ja-JP" sz="2000" dirty="0">
              <a:solidFill>
                <a:prstClr val="black"/>
              </a:solidFill>
            </a:endParaRPr>
          </a:p>
          <a:p>
            <a:pPr marL="342900" lvl="0" indent="-342900">
              <a:spcBef>
                <a:spcPts val="1200"/>
              </a:spcBef>
              <a:buFont typeface="Wingdings" panose="05000000000000000000" pitchFamily="2" charset="2"/>
              <a:buChar char="n"/>
            </a:pPr>
            <a:r>
              <a:rPr lang="ja-JP" altLang="en-US" sz="2000" b="1" dirty="0">
                <a:solidFill>
                  <a:srgbClr val="FF0000"/>
                </a:solidFill>
              </a:rPr>
              <a:t>今までの経験が通用しない時代</a:t>
            </a:r>
            <a:r>
              <a:rPr lang="ja-JP" altLang="en-US" sz="2000" dirty="0">
                <a:solidFill>
                  <a:prstClr val="black"/>
                </a:solidFill>
              </a:rPr>
              <a:t>に突入したことを認識し、気候変動を自分事として捉えて</a:t>
            </a:r>
            <a:r>
              <a:rPr lang="ja-JP" altLang="en-US" sz="2000" dirty="0" smtClean="0">
                <a:solidFill>
                  <a:prstClr val="black"/>
                </a:solidFill>
              </a:rPr>
              <a:t>、</a:t>
            </a:r>
            <a:r>
              <a:rPr lang="ja-JP" altLang="en-US" sz="2000" b="1" dirty="0">
                <a:solidFill>
                  <a:prstClr val="black"/>
                </a:solidFill>
              </a:rPr>
              <a:t>「</a:t>
            </a:r>
            <a:r>
              <a:rPr lang="ja-JP" altLang="en-US" sz="2000" b="1" dirty="0" smtClean="0">
                <a:solidFill>
                  <a:prstClr val="black"/>
                </a:solidFill>
              </a:rPr>
              <a:t>適応」</a:t>
            </a:r>
            <a:r>
              <a:rPr lang="ja-JP" altLang="en-US" sz="2000" dirty="0" smtClean="0">
                <a:solidFill>
                  <a:prstClr val="black"/>
                </a:solidFill>
              </a:rPr>
              <a:t>して</a:t>
            </a:r>
            <a:r>
              <a:rPr lang="ja-JP" altLang="en-US" sz="2000" dirty="0">
                <a:solidFill>
                  <a:prstClr val="black"/>
                </a:solidFill>
              </a:rPr>
              <a:t>いくことが求められる。</a:t>
            </a:r>
          </a:p>
        </p:txBody>
      </p:sp>
      <p:sp>
        <p:nvSpPr>
          <p:cNvPr id="26" name="正方形/長方形 25"/>
          <p:cNvSpPr/>
          <p:nvPr/>
        </p:nvSpPr>
        <p:spPr>
          <a:xfrm rot="16200000">
            <a:off x="5708100" y="3588607"/>
            <a:ext cx="2061965" cy="369332"/>
          </a:xfrm>
          <a:prstGeom prst="rect">
            <a:avLst/>
          </a:prstGeom>
        </p:spPr>
        <p:txBody>
          <a:bodyPr wrap="square">
            <a:spAutoFit/>
          </a:bodyPr>
          <a:lstStyle/>
          <a:p>
            <a:r>
              <a:rPr lang="ja-JP" altLang="en-US" dirty="0" smtClean="0"/>
              <a:t>＝気候</a:t>
            </a:r>
            <a:r>
              <a:rPr lang="ja-JP" altLang="en-US" dirty="0"/>
              <a:t>変動の</a:t>
            </a:r>
            <a:r>
              <a:rPr lang="ja-JP" altLang="en-US" dirty="0" smtClean="0"/>
              <a:t>影響</a:t>
            </a:r>
            <a:endParaRPr lang="ja-JP" altLang="en-US" dirty="0"/>
          </a:p>
        </p:txBody>
      </p:sp>
      <p:sp>
        <p:nvSpPr>
          <p:cNvPr id="27" name="正方形/長方形 26"/>
          <p:cNvSpPr/>
          <p:nvPr/>
        </p:nvSpPr>
        <p:spPr>
          <a:xfrm>
            <a:off x="209607" y="802357"/>
            <a:ext cx="10882463" cy="1631216"/>
          </a:xfrm>
          <a:prstGeom prst="rect">
            <a:avLst/>
          </a:prstGeom>
        </p:spPr>
        <p:txBody>
          <a:bodyPr wrap="square">
            <a:spAutoFit/>
          </a:bodyPr>
          <a:lstStyle/>
          <a:p>
            <a:pPr lvl="0">
              <a:spcBef>
                <a:spcPts val="1200"/>
              </a:spcBef>
            </a:pPr>
            <a:endParaRPr lang="en-US" altLang="ja-JP" sz="2000" dirty="0" smtClean="0">
              <a:solidFill>
                <a:prstClr val="black"/>
              </a:solidFill>
            </a:endParaRPr>
          </a:p>
          <a:p>
            <a:pPr marL="342900" indent="-342900">
              <a:spcBef>
                <a:spcPts val="1200"/>
              </a:spcBef>
              <a:buFont typeface="Wingdings" panose="05000000000000000000" pitchFamily="2" charset="2"/>
              <a:buChar char="n"/>
            </a:pPr>
            <a:r>
              <a:rPr lang="ja-JP" altLang="en-US" sz="2000" dirty="0" smtClean="0">
                <a:solidFill>
                  <a:prstClr val="black"/>
                </a:solidFill>
              </a:rPr>
              <a:t>人間</a:t>
            </a:r>
            <a:r>
              <a:rPr lang="ja-JP" altLang="en-US" sz="2000" dirty="0">
                <a:solidFill>
                  <a:prstClr val="black"/>
                </a:solidFill>
              </a:rPr>
              <a:t>の影響が大気、海洋及び陸域を温暖化させてきたことに疑う余地が</a:t>
            </a:r>
            <a:r>
              <a:rPr lang="ja-JP" altLang="en-US" sz="2000" dirty="0" smtClean="0">
                <a:solidFill>
                  <a:prstClr val="black"/>
                </a:solidFill>
              </a:rPr>
              <a:t>なく、今から、温室効果ガスの排出を急激に削減したとしても、</a:t>
            </a:r>
            <a:r>
              <a:rPr lang="ja-JP" altLang="en-US" sz="2000" b="1" dirty="0" smtClean="0"/>
              <a:t>少なく</a:t>
            </a:r>
            <a:r>
              <a:rPr lang="ja-JP" altLang="en-US" sz="2000" b="1" dirty="0"/>
              <a:t>とも今世紀半ばまでは気温上昇が続く見込み。</a:t>
            </a:r>
            <a:endParaRPr lang="ja-JP" altLang="en-US" sz="2000" dirty="0"/>
          </a:p>
          <a:p>
            <a:pPr marL="342900" lvl="0" indent="-342900">
              <a:spcBef>
                <a:spcPts val="1200"/>
              </a:spcBef>
              <a:buFont typeface="Wingdings" panose="05000000000000000000" pitchFamily="2" charset="2"/>
              <a:buChar char="n"/>
            </a:pPr>
            <a:endParaRPr lang="ja-JP" altLang="en-US" sz="2000" dirty="0">
              <a:solidFill>
                <a:prstClr val="black"/>
              </a:solidFill>
            </a:endParaRPr>
          </a:p>
        </p:txBody>
      </p:sp>
      <p:sp>
        <p:nvSpPr>
          <p:cNvPr id="28" name="正方形/長方形 27"/>
          <p:cNvSpPr/>
          <p:nvPr/>
        </p:nvSpPr>
        <p:spPr>
          <a:xfrm>
            <a:off x="941735" y="2040139"/>
            <a:ext cx="7874000" cy="400110"/>
          </a:xfrm>
          <a:prstGeom prst="rect">
            <a:avLst/>
          </a:prstGeom>
        </p:spPr>
        <p:txBody>
          <a:bodyPr wrap="square">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気候変動への対応は、緩和策と適応策を車の両輪としてともに推進</a:t>
            </a:r>
          </a:p>
        </p:txBody>
      </p:sp>
      <p:sp>
        <p:nvSpPr>
          <p:cNvPr id="29" name="右矢印 28"/>
          <p:cNvSpPr/>
          <p:nvPr/>
        </p:nvSpPr>
        <p:spPr>
          <a:xfrm>
            <a:off x="718215" y="2040139"/>
            <a:ext cx="223520" cy="307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16200000">
            <a:off x="10404420" y="3858118"/>
            <a:ext cx="469447"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0857155" y="3952210"/>
            <a:ext cx="877163" cy="369332"/>
          </a:xfrm>
          <a:prstGeom prst="rect">
            <a:avLst/>
          </a:prstGeom>
          <a:noFill/>
        </p:spPr>
        <p:txBody>
          <a:bodyPr wrap="none" rtlCol="0">
            <a:spAutoFit/>
          </a:bodyPr>
          <a:lstStyle/>
          <a:p>
            <a:r>
              <a:rPr kumimoji="1" lang="ja-JP" altLang="en-US" dirty="0" smtClean="0"/>
              <a:t>適応策</a:t>
            </a:r>
            <a:endParaRPr kumimoji="1" lang="ja-JP" altLang="en-US" dirty="0"/>
          </a:p>
        </p:txBody>
      </p:sp>
      <p:sp>
        <p:nvSpPr>
          <p:cNvPr id="45" name="右矢印 44"/>
          <p:cNvSpPr/>
          <p:nvPr/>
        </p:nvSpPr>
        <p:spPr>
          <a:xfrm rot="5400000">
            <a:off x="9253550" y="3664986"/>
            <a:ext cx="469447"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9062544" y="3302918"/>
            <a:ext cx="877163" cy="369332"/>
          </a:xfrm>
          <a:prstGeom prst="rect">
            <a:avLst/>
          </a:prstGeom>
          <a:noFill/>
        </p:spPr>
        <p:txBody>
          <a:bodyPr wrap="none" rtlCol="0">
            <a:spAutoFit/>
          </a:bodyPr>
          <a:lstStyle/>
          <a:p>
            <a:r>
              <a:rPr kumimoji="1" lang="ja-JP" altLang="en-US" dirty="0" smtClean="0"/>
              <a:t>緩和策</a:t>
            </a:r>
            <a:endParaRPr kumimoji="1" lang="ja-JP" altLang="en-US" dirty="0"/>
          </a:p>
        </p:txBody>
      </p:sp>
      <p:sp>
        <p:nvSpPr>
          <p:cNvPr id="36"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16</a:t>
            </a:fld>
            <a:endParaRPr lang="ja-JP" altLang="en-US" dirty="0"/>
          </a:p>
        </p:txBody>
      </p:sp>
    </p:spTree>
    <p:extLst>
      <p:ext uri="{BB962C8B-B14F-4D97-AF65-F5344CB8AC3E}">
        <p14:creationId xmlns:p14="http://schemas.microsoft.com/office/powerpoint/2010/main" val="11375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xit" presetSubtype="0" fill="hold"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P spid="15" grpId="0" animBg="1"/>
      <p:bldP spid="20" grpId="0" animBg="1"/>
      <p:bldP spid="20" grpId="1" animBg="1"/>
      <p:bldP spid="21" grpId="0"/>
      <p:bldP spid="22" grpId="0" animBg="1"/>
      <p:bldP spid="24" grpId="0"/>
      <p:bldP spid="30" grpId="0" animBg="1"/>
      <p:bldP spid="33" grpId="0"/>
      <p:bldP spid="45" grpId="0" animBg="1"/>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27760" y="3036545"/>
            <a:ext cx="757130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健康分野の気候変動影響へ</a:t>
            </a:r>
            <a:r>
              <a:rPr lang="ja-JP" altLang="en-US" sz="3600" b="1" dirty="0">
                <a:latin typeface="メイリオ" panose="020B0604030504040204" pitchFamily="50" charset="-128"/>
                <a:ea typeface="メイリオ" panose="020B0604030504040204" pitchFamily="50" charset="-128"/>
              </a:rPr>
              <a:t>の</a:t>
            </a:r>
            <a:r>
              <a:rPr lang="ja-JP" altLang="en-US" sz="3600" b="1" dirty="0" smtClean="0">
                <a:latin typeface="メイリオ" panose="020B0604030504040204" pitchFamily="50" charset="-128"/>
                <a:ea typeface="メイリオ" panose="020B0604030504040204" pitchFamily="50" charset="-128"/>
              </a:rPr>
              <a:t>適応策</a:t>
            </a:r>
            <a:endParaRPr kumimoji="1" lang="ja-JP" altLang="en-US" sz="3600" b="1" dirty="0">
              <a:latin typeface="メイリオ" panose="020B0604030504040204" pitchFamily="50" charset="-128"/>
              <a:ea typeface="メイリオ" panose="020B0604030504040204" pitchFamily="50" charset="-128"/>
            </a:endParaRPr>
          </a:p>
        </p:txBody>
      </p:sp>
      <p:sp>
        <p:nvSpPr>
          <p:cNvPr id="8"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a:t>
            </a:fld>
            <a:endParaRPr lang="ja-JP" altLang="en-US" dirty="0"/>
          </a:p>
        </p:txBody>
      </p:sp>
    </p:spTree>
    <p:extLst>
      <p:ext uri="{BB962C8B-B14F-4D97-AF65-F5344CB8AC3E}">
        <p14:creationId xmlns:p14="http://schemas.microsoft.com/office/powerpoint/2010/main" val="2503326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5024063" y="2852440"/>
            <a:ext cx="6883685" cy="1777429"/>
          </a:xfrm>
          <a:prstGeom prst="rect">
            <a:avLst/>
          </a:prstGeom>
          <a:solidFill>
            <a:srgbClr val="FDCD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024063" y="4700723"/>
            <a:ext cx="6883685" cy="1777429"/>
          </a:xfrm>
          <a:prstGeom prst="rect">
            <a:avLst/>
          </a:prstGeom>
          <a:solidFill>
            <a:srgbClr val="BBDB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024063" y="996593"/>
            <a:ext cx="6883685" cy="1777429"/>
          </a:xfrm>
          <a:prstGeom prst="rect">
            <a:avLst/>
          </a:prstGeom>
          <a:solidFill>
            <a:srgbClr val="FCF8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ctrTitle"/>
          </p:nvPr>
        </p:nvSpPr>
        <p:spPr/>
        <p:txBody>
          <a:bodyPr/>
          <a:lstStyle/>
          <a:p>
            <a:r>
              <a:rPr lang="ja-JP" altLang="en-US" b="1" dirty="0" smtClean="0"/>
              <a:t>熱中症とは</a:t>
            </a:r>
            <a:endParaRPr kumimoji="1" lang="ja-JP" altLang="en-US" b="1" dirty="0"/>
          </a:p>
        </p:txBody>
      </p:sp>
      <p:sp>
        <p:nvSpPr>
          <p:cNvPr id="5" name="正方形/長方形 4"/>
          <p:cNvSpPr/>
          <p:nvPr/>
        </p:nvSpPr>
        <p:spPr>
          <a:xfrm>
            <a:off x="1521772" y="6643961"/>
            <a:ext cx="914622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環境省　熱中症予防情報サイト　（</a:t>
            </a:r>
            <a:r>
              <a:rPr lang="en-US" altLang="ja-JP" sz="1200" dirty="0"/>
              <a:t>https://</a:t>
            </a:r>
            <a:r>
              <a:rPr lang="en-US" altLang="ja-JP" sz="1200" dirty="0" smtClean="0"/>
              <a:t>www.wbgt.env.go.jp/heatillness.php</a:t>
            </a:r>
            <a:r>
              <a:rPr lang="ja-JP" altLang="en-US" sz="1200" dirty="0" smtClean="0"/>
              <a:t>）</a:t>
            </a:r>
            <a:endParaRPr lang="en-US" altLang="ja-JP" sz="1200" dirty="0"/>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2831" y="911700"/>
            <a:ext cx="4319991" cy="5554814"/>
          </a:xfrm>
          <a:prstGeom prst="rect">
            <a:avLst/>
          </a:prstGeom>
        </p:spPr>
      </p:pic>
      <p:sp>
        <p:nvSpPr>
          <p:cNvPr id="15" name="テキスト ボックス 14"/>
          <p:cNvSpPr txBox="1"/>
          <p:nvPr/>
        </p:nvSpPr>
        <p:spPr>
          <a:xfrm>
            <a:off x="5193982" y="1475852"/>
            <a:ext cx="1319834" cy="646331"/>
          </a:xfrm>
          <a:prstGeom prst="rect">
            <a:avLst/>
          </a:prstGeom>
          <a:noFill/>
        </p:spPr>
        <p:txBody>
          <a:bodyPr wrap="square" rtlCol="0">
            <a:spAutoFit/>
          </a:bodyPr>
          <a:lstStyle/>
          <a:p>
            <a:r>
              <a:rPr kumimoji="1" lang="ja-JP" altLang="en-US" sz="3600" dirty="0" smtClean="0"/>
              <a:t>環境</a:t>
            </a:r>
            <a:endParaRPr kumimoji="1" lang="en-US" altLang="ja-JP" sz="3600" dirty="0" smtClean="0"/>
          </a:p>
        </p:txBody>
      </p:sp>
      <p:sp>
        <p:nvSpPr>
          <p:cNvPr id="13" name="テキスト ボックス 12"/>
          <p:cNvSpPr txBox="1"/>
          <p:nvPr/>
        </p:nvSpPr>
        <p:spPr>
          <a:xfrm>
            <a:off x="5193982" y="3422895"/>
            <a:ext cx="1710252" cy="646331"/>
          </a:xfrm>
          <a:prstGeom prst="rect">
            <a:avLst/>
          </a:prstGeom>
          <a:noFill/>
        </p:spPr>
        <p:txBody>
          <a:bodyPr wrap="square" rtlCol="0">
            <a:spAutoFit/>
          </a:bodyPr>
          <a:lstStyle/>
          <a:p>
            <a:r>
              <a:rPr kumimoji="1" lang="ja-JP" altLang="en-US" sz="3600" dirty="0" smtClean="0"/>
              <a:t>からだ</a:t>
            </a:r>
            <a:endParaRPr kumimoji="1" lang="en-US" altLang="ja-JP" sz="3600" dirty="0" smtClean="0"/>
          </a:p>
        </p:txBody>
      </p:sp>
      <p:sp>
        <p:nvSpPr>
          <p:cNvPr id="16" name="テキスト ボックス 15"/>
          <p:cNvSpPr txBox="1"/>
          <p:nvPr/>
        </p:nvSpPr>
        <p:spPr>
          <a:xfrm>
            <a:off x="5170521" y="5270513"/>
            <a:ext cx="1343295" cy="646331"/>
          </a:xfrm>
          <a:prstGeom prst="rect">
            <a:avLst/>
          </a:prstGeom>
          <a:noFill/>
        </p:spPr>
        <p:txBody>
          <a:bodyPr wrap="square" rtlCol="0">
            <a:spAutoFit/>
          </a:bodyPr>
          <a:lstStyle/>
          <a:p>
            <a:r>
              <a:rPr kumimoji="1" lang="ja-JP" altLang="en-US" sz="3600" dirty="0" smtClean="0"/>
              <a:t>行動</a:t>
            </a:r>
            <a:endParaRPr kumimoji="1" lang="en-US" altLang="ja-JP" sz="3600" dirty="0" smtClean="0"/>
          </a:p>
        </p:txBody>
      </p:sp>
      <p:sp>
        <p:nvSpPr>
          <p:cNvPr id="9" name="テキスト ボックス 8"/>
          <p:cNvSpPr txBox="1"/>
          <p:nvPr/>
        </p:nvSpPr>
        <p:spPr>
          <a:xfrm>
            <a:off x="2578814" y="5784351"/>
            <a:ext cx="2445249" cy="646331"/>
          </a:xfrm>
          <a:prstGeom prst="rect">
            <a:avLst/>
          </a:prstGeom>
          <a:noFill/>
        </p:spPr>
        <p:txBody>
          <a:bodyPr wrap="square" rtlCol="0">
            <a:spAutoFit/>
          </a:bodyPr>
          <a:lstStyle/>
          <a:p>
            <a:r>
              <a:rPr kumimoji="1" lang="ja-JP" altLang="en-US" dirty="0" smtClean="0">
                <a:solidFill>
                  <a:srgbClr val="FF0000"/>
                </a:solidFill>
              </a:rPr>
              <a:t>・めまい、吐き気、頭痛</a:t>
            </a:r>
            <a:endParaRPr kumimoji="1" lang="en-US" altLang="ja-JP" dirty="0" smtClean="0">
              <a:solidFill>
                <a:srgbClr val="FF0000"/>
              </a:solidFill>
            </a:endParaRPr>
          </a:p>
          <a:p>
            <a:r>
              <a:rPr lang="ja-JP" altLang="en-US" dirty="0" smtClean="0">
                <a:solidFill>
                  <a:srgbClr val="FF0000"/>
                </a:solidFill>
              </a:rPr>
              <a:t>・意識障害、けいれん</a:t>
            </a:r>
            <a:endParaRPr kumimoji="1" lang="ja-JP" altLang="en-US" dirty="0">
              <a:solidFill>
                <a:srgbClr val="FF0000"/>
              </a:solidFill>
            </a:endParaRPr>
          </a:p>
        </p:txBody>
      </p:sp>
      <p:sp>
        <p:nvSpPr>
          <p:cNvPr id="19" name="テキスト ボックス 18"/>
          <p:cNvSpPr txBox="1"/>
          <p:nvPr/>
        </p:nvSpPr>
        <p:spPr>
          <a:xfrm>
            <a:off x="7009887" y="1152686"/>
            <a:ext cx="2445249" cy="1477328"/>
          </a:xfrm>
          <a:prstGeom prst="rect">
            <a:avLst/>
          </a:prstGeom>
          <a:noFill/>
        </p:spPr>
        <p:txBody>
          <a:bodyPr wrap="square" rtlCol="0">
            <a:spAutoFit/>
          </a:bodyPr>
          <a:lstStyle/>
          <a:p>
            <a:r>
              <a:rPr kumimoji="1" lang="ja-JP" altLang="en-US" dirty="0" smtClean="0"/>
              <a:t>・気温が高い</a:t>
            </a:r>
            <a:endParaRPr kumimoji="1" lang="en-US" altLang="ja-JP" dirty="0" smtClean="0"/>
          </a:p>
          <a:p>
            <a:r>
              <a:rPr lang="ja-JP" altLang="en-US" dirty="0" smtClean="0"/>
              <a:t>・湿度が高い</a:t>
            </a:r>
            <a:endParaRPr lang="en-US" altLang="ja-JP" dirty="0" smtClean="0"/>
          </a:p>
          <a:p>
            <a:r>
              <a:rPr kumimoji="1" lang="ja-JP" altLang="en-US" dirty="0" smtClean="0"/>
              <a:t>・風が弱い</a:t>
            </a:r>
            <a:endParaRPr kumimoji="1" lang="en-US" altLang="ja-JP" dirty="0" smtClean="0"/>
          </a:p>
          <a:p>
            <a:r>
              <a:rPr lang="ja-JP" altLang="en-US" dirty="0" smtClean="0"/>
              <a:t>・日差しが強い</a:t>
            </a:r>
            <a:endParaRPr lang="en-US" altLang="ja-JP" dirty="0"/>
          </a:p>
          <a:p>
            <a:r>
              <a:rPr lang="ja-JP" altLang="en-US" dirty="0" smtClean="0"/>
              <a:t>・急に暑くなった日</a:t>
            </a:r>
            <a:endParaRPr lang="en-US" altLang="ja-JP" dirty="0" smtClean="0"/>
          </a:p>
        </p:txBody>
      </p:sp>
      <p:sp>
        <p:nvSpPr>
          <p:cNvPr id="20" name="テキスト ボックス 19"/>
          <p:cNvSpPr txBox="1"/>
          <p:nvPr/>
        </p:nvSpPr>
        <p:spPr>
          <a:xfrm>
            <a:off x="9208064" y="1145858"/>
            <a:ext cx="2445249" cy="923330"/>
          </a:xfrm>
          <a:prstGeom prst="rect">
            <a:avLst/>
          </a:prstGeom>
          <a:noFill/>
        </p:spPr>
        <p:txBody>
          <a:bodyPr wrap="square" rtlCol="0">
            <a:spAutoFit/>
          </a:bodyPr>
          <a:lstStyle/>
          <a:p>
            <a:r>
              <a:rPr kumimoji="1" lang="ja-JP" altLang="en-US" dirty="0" smtClean="0"/>
              <a:t>・しめきった屋内</a:t>
            </a:r>
            <a:endParaRPr kumimoji="1" lang="en-US" altLang="ja-JP" dirty="0" smtClean="0"/>
          </a:p>
          <a:p>
            <a:r>
              <a:rPr lang="ja-JP" altLang="en-US" dirty="0" smtClean="0"/>
              <a:t>・エアコンの無い部屋</a:t>
            </a:r>
            <a:endParaRPr lang="en-US" altLang="ja-JP" dirty="0" smtClean="0"/>
          </a:p>
          <a:p>
            <a:r>
              <a:rPr lang="ja-JP" altLang="en-US" dirty="0" smtClean="0"/>
              <a:t>・熱波の襲来</a:t>
            </a:r>
            <a:endParaRPr lang="en-US" altLang="ja-JP" dirty="0" smtClean="0"/>
          </a:p>
        </p:txBody>
      </p:sp>
      <p:sp>
        <p:nvSpPr>
          <p:cNvPr id="21" name="テキスト ボックス 20"/>
          <p:cNvSpPr txBox="1"/>
          <p:nvPr/>
        </p:nvSpPr>
        <p:spPr>
          <a:xfrm>
            <a:off x="7009886" y="2994505"/>
            <a:ext cx="4897862" cy="1477328"/>
          </a:xfrm>
          <a:prstGeom prst="rect">
            <a:avLst/>
          </a:prstGeom>
          <a:noFill/>
        </p:spPr>
        <p:txBody>
          <a:bodyPr wrap="square" rtlCol="0">
            <a:spAutoFit/>
          </a:bodyPr>
          <a:lstStyle/>
          <a:p>
            <a:r>
              <a:rPr kumimoji="1" lang="ja-JP" altLang="en-US" dirty="0" smtClean="0"/>
              <a:t>・高齢者や乳幼児、肥満の方</a:t>
            </a:r>
            <a:endParaRPr kumimoji="1" lang="en-US" altLang="ja-JP" dirty="0" smtClean="0"/>
          </a:p>
          <a:p>
            <a:r>
              <a:rPr lang="ja-JP" altLang="en-US" dirty="0" smtClean="0"/>
              <a:t>・糖尿病や精神疾患といった持病</a:t>
            </a:r>
            <a:endParaRPr lang="en-US" altLang="ja-JP" dirty="0" smtClean="0"/>
          </a:p>
          <a:p>
            <a:r>
              <a:rPr lang="ja-JP" altLang="en-US" dirty="0" smtClean="0"/>
              <a:t>・低栄養状態</a:t>
            </a:r>
            <a:endParaRPr lang="en-US" altLang="ja-JP" dirty="0" smtClean="0"/>
          </a:p>
          <a:p>
            <a:r>
              <a:rPr lang="ja-JP" altLang="en-US" dirty="0" smtClean="0"/>
              <a:t>・下痢やインフルエンザでの脱水症状</a:t>
            </a:r>
            <a:endParaRPr lang="en-US" altLang="ja-JP" dirty="0" smtClean="0"/>
          </a:p>
          <a:p>
            <a:r>
              <a:rPr lang="ja-JP" altLang="en-US" dirty="0" smtClean="0"/>
              <a:t>・二日酔いや寝不足といった体調不良</a:t>
            </a:r>
            <a:endParaRPr lang="en-US" altLang="ja-JP" dirty="0" smtClean="0"/>
          </a:p>
        </p:txBody>
      </p:sp>
      <p:sp>
        <p:nvSpPr>
          <p:cNvPr id="22" name="テキスト ボックス 21"/>
          <p:cNvSpPr txBox="1"/>
          <p:nvPr/>
        </p:nvSpPr>
        <p:spPr>
          <a:xfrm>
            <a:off x="7006205" y="5136734"/>
            <a:ext cx="4897862" cy="923330"/>
          </a:xfrm>
          <a:prstGeom prst="rect">
            <a:avLst/>
          </a:prstGeom>
          <a:noFill/>
        </p:spPr>
        <p:txBody>
          <a:bodyPr wrap="square" rtlCol="0">
            <a:spAutoFit/>
          </a:bodyPr>
          <a:lstStyle/>
          <a:p>
            <a:r>
              <a:rPr kumimoji="1" lang="ja-JP" altLang="en-US" dirty="0" smtClean="0"/>
              <a:t>・激しい筋肉運動や、慣れない作業</a:t>
            </a:r>
            <a:endParaRPr kumimoji="1" lang="en-US" altLang="ja-JP" dirty="0" smtClean="0"/>
          </a:p>
          <a:p>
            <a:r>
              <a:rPr lang="ja-JP" altLang="en-US" dirty="0" smtClean="0"/>
              <a:t>・長時間の屋内作業</a:t>
            </a:r>
            <a:endParaRPr lang="en-US" altLang="ja-JP" dirty="0" smtClean="0"/>
          </a:p>
          <a:p>
            <a:r>
              <a:rPr lang="ja-JP" altLang="en-US" dirty="0" smtClean="0"/>
              <a:t>・水分補給できない状況</a:t>
            </a:r>
            <a:endParaRPr lang="en-US" altLang="ja-JP" dirty="0" smtClean="0"/>
          </a:p>
        </p:txBody>
      </p:sp>
      <p:sp>
        <p:nvSpPr>
          <p:cNvPr id="24"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2</a:t>
            </a:fld>
            <a:endParaRPr lang="ja-JP" altLang="en-US" dirty="0"/>
          </a:p>
        </p:txBody>
      </p:sp>
    </p:spTree>
    <p:extLst>
      <p:ext uri="{BB962C8B-B14F-4D97-AF65-F5344CB8AC3E}">
        <p14:creationId xmlns:p14="http://schemas.microsoft.com/office/powerpoint/2010/main" val="4090658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b="1" dirty="0" smtClean="0"/>
              <a:t>自分でできる熱中症対策</a:t>
            </a:r>
            <a:endParaRPr kumimoji="1" lang="ja-JP" altLang="en-US" b="1" dirty="0"/>
          </a:p>
        </p:txBody>
      </p:sp>
      <p:sp>
        <p:nvSpPr>
          <p:cNvPr id="8" name="テキスト ボックス 7"/>
          <p:cNvSpPr txBox="1"/>
          <p:nvPr/>
        </p:nvSpPr>
        <p:spPr>
          <a:xfrm>
            <a:off x="3339101" y="4978036"/>
            <a:ext cx="6205591" cy="1015663"/>
          </a:xfrm>
          <a:prstGeom prst="rect">
            <a:avLst/>
          </a:prstGeom>
          <a:noFill/>
        </p:spPr>
        <p:txBody>
          <a:bodyPr wrap="square" rtlCol="0">
            <a:spAutoFit/>
          </a:bodyPr>
          <a:lstStyle/>
          <a:p>
            <a:r>
              <a:rPr lang="ja-JP" altLang="en-US" sz="2000" dirty="0" smtClean="0"/>
              <a:t>・無理</a:t>
            </a:r>
            <a:r>
              <a:rPr lang="ja-JP" altLang="en-US" sz="2000" dirty="0"/>
              <a:t>をせず徐々に身体を暑さに慣らしましょう</a:t>
            </a:r>
          </a:p>
          <a:p>
            <a:r>
              <a:rPr lang="ja-JP" altLang="en-US" sz="2000" dirty="0" smtClean="0"/>
              <a:t>・室内</a:t>
            </a:r>
            <a:r>
              <a:rPr lang="ja-JP" altLang="en-US" sz="2000" dirty="0"/>
              <a:t>でも温度を測りましょう</a:t>
            </a:r>
          </a:p>
          <a:p>
            <a:r>
              <a:rPr lang="ja-JP" altLang="en-US" sz="2000" dirty="0" smtClean="0"/>
              <a:t>・体調</a:t>
            </a:r>
            <a:r>
              <a:rPr lang="ja-JP" altLang="en-US" sz="2000" dirty="0"/>
              <a:t>の悪いときは特に注意</a:t>
            </a:r>
            <a:r>
              <a:rPr lang="ja-JP" altLang="en-US" sz="2000" dirty="0" smtClean="0"/>
              <a:t>しましょう</a:t>
            </a:r>
            <a:endParaRPr lang="ja-JP" altLang="en-US" sz="2000" dirty="0"/>
          </a:p>
        </p:txBody>
      </p:sp>
      <p:sp>
        <p:nvSpPr>
          <p:cNvPr id="9" name="正方形/長方形 8"/>
          <p:cNvSpPr/>
          <p:nvPr/>
        </p:nvSpPr>
        <p:spPr>
          <a:xfrm>
            <a:off x="1521772" y="6643961"/>
            <a:ext cx="914622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環境省　熱中症予防情報サイト　（</a:t>
            </a:r>
            <a:r>
              <a:rPr lang="en-US" altLang="ja-JP" sz="1200" dirty="0"/>
              <a:t>https://</a:t>
            </a:r>
            <a:r>
              <a:rPr lang="en-US" altLang="ja-JP" sz="1200" dirty="0" smtClean="0"/>
              <a:t>www.wbgt.env.go.jp/heatillness.php</a:t>
            </a:r>
            <a:r>
              <a:rPr lang="ja-JP" altLang="en-US" sz="1200" dirty="0" smtClean="0"/>
              <a:t>）</a:t>
            </a:r>
            <a:endParaRPr lang="en-US" altLang="ja-JP" sz="1200" dirty="0"/>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735" y="983619"/>
            <a:ext cx="10379150" cy="3567833"/>
          </a:xfrm>
          <a:prstGeom prst="rect">
            <a:avLst/>
          </a:prstGeom>
        </p:spPr>
      </p:pic>
      <p:sp>
        <p:nvSpPr>
          <p:cNvPr id="7"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3</a:t>
            </a:fld>
            <a:endParaRPr lang="ja-JP" altLang="en-US" dirty="0"/>
          </a:p>
        </p:txBody>
      </p:sp>
    </p:spTree>
    <p:extLst>
      <p:ext uri="{BB962C8B-B14F-4D97-AF65-F5344CB8AC3E}">
        <p14:creationId xmlns:p14="http://schemas.microsoft.com/office/powerpoint/2010/main" val="3167877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487488" y="0"/>
            <a:ext cx="8736971" cy="665312"/>
          </a:xfrm>
        </p:spPr>
        <p:txBody>
          <a:bodyPr>
            <a:normAutofit/>
          </a:bodyPr>
          <a:lstStyle/>
          <a:p>
            <a:r>
              <a:rPr lang="ja-JP" altLang="en-US" sz="3600" dirty="0" smtClean="0"/>
              <a:t>社会での適応策としての熱中症対策の例</a:t>
            </a:r>
            <a:endParaRPr kumimoji="1" lang="ja-JP" altLang="en-US" sz="3600" dirty="0"/>
          </a:p>
        </p:txBody>
      </p:sp>
      <p:sp>
        <p:nvSpPr>
          <p:cNvPr id="4" name="テキスト ボックス 3"/>
          <p:cNvSpPr txBox="1"/>
          <p:nvPr/>
        </p:nvSpPr>
        <p:spPr>
          <a:xfrm>
            <a:off x="1346601" y="906508"/>
            <a:ext cx="10506093" cy="4678204"/>
          </a:xfrm>
          <a:prstGeom prst="rect">
            <a:avLst/>
          </a:prstGeom>
          <a:noFill/>
        </p:spPr>
        <p:txBody>
          <a:bodyPr wrap="square" rtlCol="0">
            <a:spAutoFit/>
          </a:bodyPr>
          <a:lstStyle/>
          <a:p>
            <a:r>
              <a:rPr lang="ja-JP" altLang="en-US" sz="3600" dirty="0" smtClean="0">
                <a:latin typeface="+mn-ea"/>
              </a:rPr>
              <a:t>〇 甲子園</a:t>
            </a:r>
            <a:endParaRPr lang="en-US" altLang="ja-JP" sz="3600" dirty="0">
              <a:latin typeface="+mn-ea"/>
            </a:endParaRPr>
          </a:p>
          <a:p>
            <a:r>
              <a:rPr kumimoji="1" lang="ja-JP" altLang="en-US" sz="2800" dirty="0" smtClean="0">
                <a:latin typeface="+mn-ea"/>
              </a:rPr>
              <a:t>　・　クーリングタイムの導入</a:t>
            </a:r>
            <a:endParaRPr kumimoji="1" lang="en-US" altLang="ja-JP" sz="2800" dirty="0" smtClean="0">
              <a:latin typeface="+mn-ea"/>
            </a:endParaRPr>
          </a:p>
          <a:p>
            <a:pPr>
              <a:lnSpc>
                <a:spcPct val="150000"/>
              </a:lnSpc>
            </a:pPr>
            <a:r>
              <a:rPr lang="ja-JP" altLang="en-US" sz="2800" dirty="0" smtClean="0">
                <a:latin typeface="+mn-ea"/>
              </a:rPr>
              <a:t>　・</a:t>
            </a:r>
            <a:r>
              <a:rPr lang="ja-JP" altLang="en-US" sz="2800" dirty="0">
                <a:latin typeface="+mn-ea"/>
              </a:rPr>
              <a:t>　二部制の導入</a:t>
            </a:r>
            <a:endParaRPr lang="en-US" altLang="ja-JP" sz="2800" dirty="0">
              <a:latin typeface="+mn-ea"/>
            </a:endParaRPr>
          </a:p>
          <a:p>
            <a:pPr>
              <a:lnSpc>
                <a:spcPct val="150000"/>
              </a:lnSpc>
            </a:pPr>
            <a:r>
              <a:rPr lang="ja-JP" altLang="en-US" sz="2800" dirty="0" smtClean="0">
                <a:latin typeface="+mn-ea"/>
              </a:rPr>
              <a:t>　・　球場の日よけの拡張（予定）</a:t>
            </a:r>
            <a:endParaRPr lang="en-US" altLang="ja-JP" sz="2800" dirty="0" smtClean="0">
              <a:latin typeface="+mn-ea"/>
            </a:endParaRPr>
          </a:p>
          <a:p>
            <a:pPr>
              <a:lnSpc>
                <a:spcPct val="150000"/>
              </a:lnSpc>
            </a:pPr>
            <a:endParaRPr lang="en-US" altLang="ja-JP" sz="2800" dirty="0" smtClean="0">
              <a:latin typeface="+mn-ea"/>
            </a:endParaRPr>
          </a:p>
          <a:p>
            <a:pPr>
              <a:lnSpc>
                <a:spcPct val="150000"/>
              </a:lnSpc>
            </a:pPr>
            <a:r>
              <a:rPr lang="ja-JP" altLang="en-US" sz="3600" dirty="0" smtClean="0">
                <a:latin typeface="+mn-ea"/>
              </a:rPr>
              <a:t>〇 某有名野外ライブ</a:t>
            </a:r>
            <a:endParaRPr lang="en-US" altLang="ja-JP" sz="3600" dirty="0" smtClean="0">
              <a:latin typeface="+mn-ea"/>
            </a:endParaRPr>
          </a:p>
          <a:p>
            <a:pPr>
              <a:lnSpc>
                <a:spcPct val="150000"/>
              </a:lnSpc>
            </a:pPr>
            <a:r>
              <a:rPr lang="ja-JP" altLang="en-US" sz="3600" dirty="0" smtClean="0">
                <a:latin typeface="+mn-ea"/>
              </a:rPr>
              <a:t> </a:t>
            </a:r>
            <a:r>
              <a:rPr kumimoji="1" lang="en-US" altLang="ja-JP" sz="3600" dirty="0" smtClean="0">
                <a:latin typeface="+mn-ea"/>
              </a:rPr>
              <a:t> </a:t>
            </a:r>
            <a:r>
              <a:rPr lang="ja-JP" altLang="en-US" sz="2800" dirty="0">
                <a:latin typeface="+mn-ea"/>
              </a:rPr>
              <a:t>・　</a:t>
            </a:r>
            <a:r>
              <a:rPr lang="ja-JP" altLang="en-US" sz="2800" dirty="0" smtClean="0">
                <a:latin typeface="+mn-ea"/>
              </a:rPr>
              <a:t>開催時期の見直し（予定）</a:t>
            </a:r>
            <a:endParaRPr lang="en-US" altLang="ja-JP" sz="2800" dirty="0">
              <a:latin typeface="+mn-ea"/>
            </a:endParaRPr>
          </a:p>
        </p:txBody>
      </p:sp>
      <p:sp>
        <p:nvSpPr>
          <p:cNvPr id="6"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4</a:t>
            </a:fld>
            <a:endParaRPr lang="ja-JP" altLang="en-US" dirty="0"/>
          </a:p>
        </p:txBody>
      </p:sp>
    </p:spTree>
    <p:extLst>
      <p:ext uri="{BB962C8B-B14F-4D97-AF65-F5344CB8AC3E}">
        <p14:creationId xmlns:p14="http://schemas.microsoft.com/office/powerpoint/2010/main" val="3880363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b="1" dirty="0"/>
              <a:t>熱中症の予防～暑さ</a:t>
            </a:r>
            <a:r>
              <a:rPr lang="ja-JP" altLang="en-US" b="1" dirty="0" smtClean="0"/>
              <a:t>指数（</a:t>
            </a:r>
            <a:r>
              <a:rPr lang="en-US" altLang="ja-JP" b="1" dirty="0" smtClean="0"/>
              <a:t>WBGT</a:t>
            </a:r>
            <a:r>
              <a:rPr lang="ja-JP" altLang="en-US" b="1" dirty="0" smtClean="0"/>
              <a:t>）～</a:t>
            </a:r>
            <a:endParaRPr kumimoji="1" lang="ja-JP" altLang="en-US" b="1" dirty="0"/>
          </a:p>
        </p:txBody>
      </p:sp>
      <p:pic>
        <p:nvPicPr>
          <p:cNvPr id="5" name="Picture 4" descr="æãææ°ï¼WBGTï¼ã®æ¸¬å®è£ç½®ï¼å®éã®è¦³æ¸¬ã®æ§å­">
            <a:extLst>
              <a:ext uri="{FF2B5EF4-FFF2-40B4-BE49-F238E27FC236}">
                <a16:creationId xmlns:a16="http://schemas.microsoft.com/office/drawing/2014/main" id="{5BF21518-9894-4DF6-B7C5-99F783B942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26720" y="1303258"/>
            <a:ext cx="3138346" cy="2452427"/>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4638" y="3726536"/>
            <a:ext cx="5055310" cy="2822471"/>
          </a:xfrm>
          <a:prstGeom prst="rect">
            <a:avLst/>
          </a:prstGeom>
          <a:solidFill>
            <a:schemeClr val="bg1"/>
          </a:solidFill>
        </p:spPr>
      </p:pic>
      <p:sp>
        <p:nvSpPr>
          <p:cNvPr id="7" name="角丸四角形 6"/>
          <p:cNvSpPr/>
          <p:nvPr/>
        </p:nvSpPr>
        <p:spPr>
          <a:xfrm>
            <a:off x="3655988" y="1840310"/>
            <a:ext cx="8177309" cy="1865877"/>
          </a:xfrm>
          <a:prstGeom prst="roundRect">
            <a:avLst>
              <a:gd name="adj" fmla="val 5916"/>
            </a:avLst>
          </a:prstGeom>
          <a:solidFill>
            <a:srgbClr val="EBF7FF"/>
          </a:solidFill>
          <a:ln/>
        </p:spPr>
        <p:style>
          <a:lnRef idx="2">
            <a:schemeClr val="accent1"/>
          </a:lnRef>
          <a:fillRef idx="1">
            <a:schemeClr val="lt1"/>
          </a:fillRef>
          <a:effectRef idx="0">
            <a:schemeClr val="accent1"/>
          </a:effectRef>
          <a:fontRef idx="minor">
            <a:schemeClr val="dk1"/>
          </a:fontRef>
        </p:style>
        <p:txBody>
          <a:bodyPr tIns="180000" rtlCol="0" anchor="t" anchorCtr="0"/>
          <a:lstStyle/>
          <a:p>
            <a:pPr lvl="0"/>
            <a:endParaRPr lang="en-US" altLang="ja-JP" sz="1400" dirty="0">
              <a:solidFill>
                <a:prstClr val="black"/>
              </a:solidFill>
            </a:endParaRPr>
          </a:p>
        </p:txBody>
      </p:sp>
      <p:sp>
        <p:nvSpPr>
          <p:cNvPr id="8" name="正方形/長方形 7"/>
          <p:cNvSpPr/>
          <p:nvPr/>
        </p:nvSpPr>
        <p:spPr>
          <a:xfrm>
            <a:off x="3837833" y="1661530"/>
            <a:ext cx="2492990" cy="344128"/>
          </a:xfrm>
          <a:prstGeom prst="rect">
            <a:avLst/>
          </a:prstGeom>
          <a:solidFill>
            <a:schemeClr val="accent1"/>
          </a:solidFill>
        </p:spPr>
        <p:txBody>
          <a:bodyPr wrap="none" tIns="36000" bIns="0">
            <a:spAutoFit/>
          </a:bodyPr>
          <a:lstStyle/>
          <a:p>
            <a:pPr lvl="0" algn="ctr"/>
            <a:r>
              <a:rPr lang="ja-JP" altLang="en-US" sz="2000" dirty="0">
                <a:solidFill>
                  <a:prstClr val="black"/>
                </a:solidFill>
                <a:latin typeface="BIZ UDPゴシック" panose="020B0400000000000000" pitchFamily="50" charset="-128"/>
                <a:ea typeface="BIZ UDPゴシック" panose="020B0400000000000000" pitchFamily="50" charset="-128"/>
              </a:rPr>
              <a:t>暑さ指数の算出方法</a:t>
            </a:r>
          </a:p>
        </p:txBody>
      </p:sp>
      <p:pic>
        <p:nvPicPr>
          <p:cNvPr id="9" name="図 1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36626" y="2638948"/>
            <a:ext cx="4137689" cy="100497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3934511" y="2000266"/>
            <a:ext cx="8121395" cy="640910"/>
            <a:chOff x="661644" y="5628960"/>
            <a:chExt cx="8121395" cy="640910"/>
          </a:xfrm>
        </p:grpSpPr>
        <p:sp>
          <p:nvSpPr>
            <p:cNvPr id="11" name="正方形/長方形 10"/>
            <p:cNvSpPr/>
            <p:nvPr/>
          </p:nvSpPr>
          <p:spPr>
            <a:xfrm>
              <a:off x="661644" y="5628960"/>
              <a:ext cx="8121395" cy="369332"/>
            </a:xfrm>
            <a:prstGeom prst="rect">
              <a:avLst/>
            </a:prstGeom>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暑さ指数</a:t>
              </a:r>
              <a:r>
                <a:rPr lang="zh-CN" altLang="en-US" dirty="0">
                  <a:latin typeface="BIZ UDPゴシック" panose="020B0400000000000000" pitchFamily="50" charset="-128"/>
                  <a:ea typeface="BIZ UDPゴシック" panose="020B0400000000000000" pitchFamily="50" charset="-128"/>
                </a:rPr>
                <a:t>［℃］</a:t>
              </a:r>
              <a:r>
                <a:rPr lang="en-US" altLang="zh-CN" dirty="0">
                  <a:latin typeface="BIZ UDPゴシック" panose="020B0400000000000000" pitchFamily="50" charset="-128"/>
                  <a:ea typeface="BIZ UDPゴシック" panose="020B0400000000000000" pitchFamily="50" charset="-128"/>
                </a:rPr>
                <a:t>(</a:t>
              </a:r>
              <a:r>
                <a:rPr lang="zh-CN" altLang="en-US" dirty="0">
                  <a:latin typeface="BIZ UDPゴシック" panose="020B0400000000000000" pitchFamily="50" charset="-128"/>
                  <a:ea typeface="BIZ UDPゴシック" panose="020B0400000000000000" pitchFamily="50" charset="-128"/>
                </a:rPr>
                <a:t>屋外</a:t>
              </a:r>
              <a:r>
                <a:rPr lang="en-US" altLang="zh-CN" dirty="0">
                  <a:latin typeface="BIZ UDPゴシック" panose="020B0400000000000000" pitchFamily="50" charset="-128"/>
                  <a:ea typeface="BIZ UDPゴシック" panose="020B0400000000000000" pitchFamily="50" charset="-128"/>
                </a:rPr>
                <a:t>) </a:t>
              </a:r>
              <a:r>
                <a:rPr lang="zh-CN" altLang="en-US"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r>
                <a:rPr lang="en-US" altLang="zh-CN" dirty="0">
                  <a:latin typeface="BIZ UDPゴシック" panose="020B0400000000000000" pitchFamily="50" charset="-128"/>
                  <a:ea typeface="BIZ UDPゴシック" panose="020B0400000000000000" pitchFamily="50" charset="-128"/>
                </a:rPr>
                <a:t>0.1× </a:t>
              </a:r>
              <a:r>
                <a:rPr lang="zh-CN" altLang="en-US" dirty="0">
                  <a:latin typeface="BIZ UDPゴシック" panose="020B0400000000000000" pitchFamily="50" charset="-128"/>
                  <a:ea typeface="BIZ UDPゴシック" panose="020B0400000000000000" pitchFamily="50" charset="-128"/>
                </a:rPr>
                <a:t>乾球温度＋ </a:t>
              </a:r>
              <a:r>
                <a:rPr lang="en-US" altLang="zh-CN" dirty="0">
                  <a:latin typeface="BIZ UDPゴシック" panose="020B0400000000000000" pitchFamily="50" charset="-128"/>
                  <a:ea typeface="BIZ UDPゴシック" panose="020B0400000000000000" pitchFamily="50" charset="-128"/>
                </a:rPr>
                <a:t>0.7×</a:t>
              </a:r>
              <a:r>
                <a:rPr lang="zh-CN" altLang="en-US" dirty="0">
                  <a:latin typeface="BIZ UDPゴシック" panose="020B0400000000000000" pitchFamily="50" charset="-128"/>
                  <a:ea typeface="BIZ UDPゴシック" panose="020B0400000000000000" pitchFamily="50" charset="-128"/>
                </a:rPr>
                <a:t>湿球温度 ＋ </a:t>
              </a:r>
              <a:r>
                <a:rPr lang="en-US" altLang="zh-CN" dirty="0">
                  <a:latin typeface="BIZ UDPゴシック" panose="020B0400000000000000" pitchFamily="50" charset="-128"/>
                  <a:ea typeface="BIZ UDPゴシック" panose="020B0400000000000000" pitchFamily="50" charset="-128"/>
                </a:rPr>
                <a:t>0.2×</a:t>
              </a:r>
              <a:r>
                <a:rPr lang="zh-CN" altLang="en-US" dirty="0">
                  <a:latin typeface="BIZ UDPゴシック" panose="020B0400000000000000" pitchFamily="50" charset="-128"/>
                  <a:ea typeface="BIZ UDPゴシック" panose="020B0400000000000000" pitchFamily="50" charset="-128"/>
                </a:rPr>
                <a:t>黒球温度</a:t>
              </a:r>
            </a:p>
          </p:txBody>
        </p:sp>
        <p:sp>
          <p:nvSpPr>
            <p:cNvPr id="12" name="正方形/長方形 11"/>
            <p:cNvSpPr/>
            <p:nvPr/>
          </p:nvSpPr>
          <p:spPr>
            <a:xfrm>
              <a:off x="661645" y="5900538"/>
              <a:ext cx="2842965" cy="369332"/>
            </a:xfrm>
            <a:prstGeom prst="rect">
              <a:avLst/>
            </a:prstGeom>
          </p:spPr>
          <p:txBody>
            <a:bodyPr wrap="square">
              <a:spAutoFit/>
            </a:bodyPr>
            <a:lstStyle/>
            <a:p>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暑さ指数</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屋内</a:t>
              </a:r>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p>
          </p:txBody>
        </p:sp>
        <p:sp>
          <p:nvSpPr>
            <p:cNvPr id="13" name="正方形/長方形 12"/>
            <p:cNvSpPr/>
            <p:nvPr/>
          </p:nvSpPr>
          <p:spPr>
            <a:xfrm>
              <a:off x="4985146" y="5900538"/>
              <a:ext cx="3671962" cy="369332"/>
            </a:xfrm>
            <a:prstGeom prst="rect">
              <a:avLst/>
            </a:prstGeom>
          </p:spPr>
          <p:txBody>
            <a:bodyPr wrap="square">
              <a:spAutoFit/>
            </a:bodyPr>
            <a:lstStyle/>
            <a:p>
              <a:r>
                <a:rPr lang="en-US" altLang="zh-CN" dirty="0">
                  <a:solidFill>
                    <a:schemeClr val="tx1">
                      <a:lumMod val="50000"/>
                      <a:lumOff val="50000"/>
                    </a:schemeClr>
                  </a:solidFill>
                  <a:latin typeface="BIZ UDPゴシック" panose="020B0400000000000000" pitchFamily="50" charset="-128"/>
                  <a:ea typeface="BIZ UDPゴシック" panose="020B0400000000000000" pitchFamily="50" charset="-128"/>
                </a:rPr>
                <a:t>0.7×</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湿球温度</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zh-CN" dirty="0">
                  <a:solidFill>
                    <a:schemeClr val="tx1">
                      <a:lumMod val="50000"/>
                      <a:lumOff val="50000"/>
                    </a:schemeClr>
                  </a:solidFill>
                  <a:latin typeface="BIZ UDPゴシック" panose="020B0400000000000000" pitchFamily="50" charset="-128"/>
                  <a:ea typeface="BIZ UDPゴシック" panose="020B0400000000000000" pitchFamily="50" charset="-128"/>
                </a:rPr>
                <a:t>0.3×</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黒球温度</a:t>
              </a:r>
              <a:endPar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grpSp>
      <p:sp>
        <p:nvSpPr>
          <p:cNvPr id="4" name="正方形/長方形 3">
            <a:extLst>
              <a:ext uri="{FF2B5EF4-FFF2-40B4-BE49-F238E27FC236}">
                <a16:creationId xmlns:a16="http://schemas.microsoft.com/office/drawing/2014/main" id="{DAE4F955-FAE5-4830-93EB-52D47EBCA6D3}"/>
              </a:ext>
            </a:extLst>
          </p:cNvPr>
          <p:cNvSpPr/>
          <p:nvPr/>
        </p:nvSpPr>
        <p:spPr>
          <a:xfrm>
            <a:off x="152400" y="836713"/>
            <a:ext cx="11968480" cy="677108"/>
          </a:xfrm>
          <a:prstGeom prst="rect">
            <a:avLst/>
          </a:prstGeom>
        </p:spPr>
        <p:txBody>
          <a:bodyPr wrap="square">
            <a:spAutoFit/>
          </a:bodyPr>
          <a:lstStyle/>
          <a:p>
            <a:r>
              <a:rPr lang="ja-JP" altLang="en-US" sz="2000" b="1" dirty="0">
                <a:solidFill>
                  <a:srgbClr val="FF0000"/>
                </a:solidFill>
                <a:latin typeface="BIZ UDPゴシック" panose="020B0400000000000000" pitchFamily="50" charset="-128"/>
                <a:ea typeface="BIZ UDPゴシック" panose="020B0400000000000000" pitchFamily="50" charset="-128"/>
              </a:rPr>
              <a:t>暑さ指数</a:t>
            </a:r>
            <a:r>
              <a:rPr lang="ja-JP" altLang="en-US" dirty="0">
                <a:solidFill>
                  <a:srgbClr val="000000"/>
                </a:solidFill>
                <a:latin typeface="BIZ UDPゴシック" panose="020B0400000000000000" pitchFamily="50" charset="-128"/>
                <a:ea typeface="BIZ UDPゴシック" panose="020B0400000000000000" pitchFamily="50" charset="-128"/>
              </a:rPr>
              <a:t>（</a:t>
            </a:r>
            <a:r>
              <a:rPr lang="en-US" altLang="ja-JP" dirty="0">
                <a:solidFill>
                  <a:srgbClr val="000000"/>
                </a:solidFill>
                <a:latin typeface="BIZ UDPゴシック" panose="020B0400000000000000" pitchFamily="50" charset="-128"/>
                <a:ea typeface="BIZ UDPゴシック" panose="020B0400000000000000" pitchFamily="50" charset="-128"/>
              </a:rPr>
              <a:t>WBGT</a:t>
            </a:r>
            <a:r>
              <a:rPr lang="ja-JP" altLang="en-US" dirty="0">
                <a:solidFill>
                  <a:srgbClr val="000000"/>
                </a:solidFill>
                <a:latin typeface="BIZ UDPゴシック" panose="020B0400000000000000" pitchFamily="50" charset="-128"/>
                <a:ea typeface="BIZ UDPゴシック" panose="020B0400000000000000" pitchFamily="50" charset="-128"/>
              </a:rPr>
              <a:t>（湿球黒球温度）：</a:t>
            </a:r>
            <a:r>
              <a:rPr lang="en-US" altLang="ja-JP" dirty="0">
                <a:solidFill>
                  <a:srgbClr val="000000"/>
                </a:solidFill>
                <a:latin typeface="BIZ UDPゴシック" panose="020B0400000000000000" pitchFamily="50" charset="-128"/>
                <a:ea typeface="BIZ UDPゴシック" panose="020B0400000000000000" pitchFamily="50" charset="-128"/>
              </a:rPr>
              <a:t>Wet Bulb Globe Temperature</a:t>
            </a:r>
            <a:r>
              <a:rPr lang="ja-JP" altLang="en-US" dirty="0">
                <a:solidFill>
                  <a:srgbClr val="000000"/>
                </a:solidFill>
                <a:latin typeface="BIZ UDPゴシック" panose="020B0400000000000000" pitchFamily="50" charset="-128"/>
                <a:ea typeface="BIZ UDPゴシック" panose="020B0400000000000000" pitchFamily="50" charset="-128"/>
              </a:rPr>
              <a:t>）は、熱中症を予防することを目的として人体の熱収支に与える影響の大きい ①</a:t>
            </a:r>
            <a:r>
              <a:rPr lang="ja-JP" altLang="en-US" b="1" dirty="0">
                <a:solidFill>
                  <a:srgbClr val="000000"/>
                </a:solidFill>
                <a:latin typeface="BIZ UDPゴシック" panose="020B0400000000000000" pitchFamily="50" charset="-128"/>
                <a:ea typeface="BIZ UDPゴシック" panose="020B0400000000000000" pitchFamily="50" charset="-128"/>
              </a:rPr>
              <a:t>湿度</a:t>
            </a:r>
            <a:r>
              <a:rPr lang="ja-JP" altLang="en-US" dirty="0">
                <a:solidFill>
                  <a:srgbClr val="000000"/>
                </a:solidFill>
                <a:latin typeface="BIZ UDPゴシック" panose="020B0400000000000000" pitchFamily="50" charset="-128"/>
                <a:ea typeface="BIZ UDPゴシック" panose="020B0400000000000000" pitchFamily="50" charset="-128"/>
              </a:rPr>
              <a:t>、 ②</a:t>
            </a:r>
            <a:r>
              <a:rPr lang="ja-JP" altLang="en-US" b="1" dirty="0">
                <a:solidFill>
                  <a:srgbClr val="000000"/>
                </a:solidFill>
                <a:latin typeface="BIZ UDPゴシック" panose="020B0400000000000000" pitchFamily="50" charset="-128"/>
                <a:ea typeface="BIZ UDPゴシック" panose="020B0400000000000000" pitchFamily="50" charset="-128"/>
              </a:rPr>
              <a:t>日射・輻射など周辺の熱環境</a:t>
            </a:r>
            <a:r>
              <a:rPr lang="ja-JP" altLang="en-US" dirty="0">
                <a:solidFill>
                  <a:srgbClr val="000000"/>
                </a:solidFill>
                <a:latin typeface="BIZ UDPゴシック" panose="020B0400000000000000" pitchFamily="50" charset="-128"/>
                <a:ea typeface="BIZ UDPゴシック" panose="020B0400000000000000" pitchFamily="50" charset="-128"/>
              </a:rPr>
              <a:t>、 ③</a:t>
            </a:r>
            <a:r>
              <a:rPr lang="ja-JP" altLang="en-US" b="1" dirty="0">
                <a:solidFill>
                  <a:srgbClr val="000000"/>
                </a:solidFill>
                <a:latin typeface="BIZ UDPゴシック" panose="020B0400000000000000" pitchFamily="50" charset="-128"/>
                <a:ea typeface="BIZ UDPゴシック" panose="020B0400000000000000" pitchFamily="50" charset="-128"/>
              </a:rPr>
              <a:t>気温</a:t>
            </a:r>
            <a:r>
              <a:rPr lang="ja-JP" altLang="en-US" dirty="0">
                <a:solidFill>
                  <a:srgbClr val="000000"/>
                </a:solidFill>
                <a:latin typeface="BIZ UDPゴシック" panose="020B0400000000000000" pitchFamily="50" charset="-128"/>
                <a:ea typeface="BIZ UDPゴシック" panose="020B0400000000000000" pitchFamily="50" charset="-128"/>
              </a:rPr>
              <a:t>の３つを取り入れた指標です。</a:t>
            </a:r>
            <a:endParaRPr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5597866" y="3972373"/>
            <a:ext cx="6087975" cy="2739211"/>
          </a:xfrm>
          <a:prstGeom prst="rect">
            <a:avLst/>
          </a:prstGeom>
          <a:noFill/>
        </p:spPr>
        <p:txBody>
          <a:bodyPr wrap="square" rtlCol="0">
            <a:spAutoFit/>
          </a:bodyPr>
          <a:lstStyle/>
          <a:p>
            <a:r>
              <a:rPr lang="ja-JP" altLang="en-US" dirty="0" smtClean="0"/>
              <a:t>熱中症警戒情報（熱中症警戒アラート）の発表基準に活用</a:t>
            </a:r>
            <a:endParaRPr lang="en-US" altLang="ja-JP" dirty="0" smtClean="0"/>
          </a:p>
          <a:p>
            <a:pPr marL="285750" indent="-285750">
              <a:spcBef>
                <a:spcPts val="1200"/>
              </a:spcBef>
              <a:buFont typeface="Wingdings" panose="05000000000000000000" pitchFamily="2" charset="2"/>
              <a:buChar char="Ø"/>
            </a:pPr>
            <a:r>
              <a:rPr lang="ja-JP" altLang="en-US" dirty="0" smtClean="0"/>
              <a:t>熱中症警戒情報（熱中症警戒アラート）</a:t>
            </a:r>
            <a:r>
              <a:rPr lang="en-US" altLang="ja-JP" dirty="0" smtClean="0"/>
              <a:t/>
            </a:r>
            <a:br>
              <a:rPr lang="en-US" altLang="ja-JP" dirty="0" smtClean="0"/>
            </a:br>
            <a:r>
              <a:rPr lang="ja-JP" altLang="en-US" dirty="0" smtClean="0"/>
              <a:t>⇒神奈川県内</a:t>
            </a:r>
            <a:r>
              <a:rPr lang="en-US" altLang="ja-JP" dirty="0" smtClean="0"/>
              <a:t>5</a:t>
            </a:r>
            <a:r>
              <a:rPr lang="ja-JP" altLang="en-US" dirty="0" smtClean="0"/>
              <a:t>カ所のいずれかの地点で、暑さ指数</a:t>
            </a:r>
            <a:r>
              <a:rPr lang="en-US" altLang="ja-JP" dirty="0" smtClean="0"/>
              <a:t>33</a:t>
            </a:r>
            <a:r>
              <a:rPr lang="ja-JP" altLang="en-US" dirty="0" smtClean="0"/>
              <a:t>℃に達する日</a:t>
            </a:r>
            <a:endParaRPr lang="en-US" altLang="ja-JP" dirty="0" smtClean="0"/>
          </a:p>
          <a:p>
            <a:pPr marL="285750" indent="-285750">
              <a:buFont typeface="Wingdings" panose="05000000000000000000" pitchFamily="2" charset="2"/>
              <a:buChar char="Ø"/>
            </a:pPr>
            <a:endParaRPr lang="en-US" altLang="ja-JP" dirty="0"/>
          </a:p>
          <a:p>
            <a:pPr marL="285750" indent="-285750">
              <a:buFont typeface="Wingdings" panose="05000000000000000000" pitchFamily="2" charset="2"/>
              <a:buChar char="Ø"/>
            </a:pPr>
            <a:r>
              <a:rPr lang="ja-JP" altLang="en-US" dirty="0" smtClean="0"/>
              <a:t>熱中症特別警戒情報（令和６年度～運用開始予定）</a:t>
            </a:r>
            <a:r>
              <a:rPr lang="en-US" altLang="ja-JP" dirty="0"/>
              <a:t/>
            </a:r>
            <a:br>
              <a:rPr lang="en-US" altLang="ja-JP" dirty="0"/>
            </a:br>
            <a:r>
              <a:rPr lang="ja-JP" altLang="en-US" dirty="0" smtClean="0"/>
              <a:t>⇒</a:t>
            </a:r>
            <a:r>
              <a:rPr lang="ja-JP" altLang="en-US" dirty="0"/>
              <a:t>神奈川県内</a:t>
            </a:r>
            <a:r>
              <a:rPr lang="en-US" altLang="ja-JP" dirty="0"/>
              <a:t>5</a:t>
            </a:r>
            <a:r>
              <a:rPr lang="ja-JP" altLang="en-US" dirty="0"/>
              <a:t>カ所</a:t>
            </a:r>
            <a:r>
              <a:rPr lang="ja-JP" altLang="en-US" dirty="0" smtClean="0"/>
              <a:t>の全ての地点で、暑さ指数</a:t>
            </a:r>
            <a:r>
              <a:rPr lang="en-US" altLang="ja-JP" dirty="0" smtClean="0"/>
              <a:t>35</a:t>
            </a:r>
            <a:r>
              <a:rPr lang="ja-JP" altLang="en-US" dirty="0" smtClean="0"/>
              <a:t>℃に達する日</a:t>
            </a:r>
            <a:endParaRPr lang="en-US" altLang="ja-JP" dirty="0" smtClean="0"/>
          </a:p>
          <a:p>
            <a:pPr marL="285750" indent="-285750">
              <a:buFont typeface="Wingdings" panose="05000000000000000000" pitchFamily="2" charset="2"/>
              <a:buChar char="Ø"/>
            </a:pPr>
            <a:endParaRPr kumimoji="1" lang="ja-JP" altLang="en-US" dirty="0"/>
          </a:p>
        </p:txBody>
      </p:sp>
      <p:sp>
        <p:nvSpPr>
          <p:cNvPr id="15"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5</a:t>
            </a:fld>
            <a:endParaRPr lang="ja-JP" altLang="en-US" dirty="0"/>
          </a:p>
        </p:txBody>
      </p:sp>
    </p:spTree>
    <p:extLst>
      <p:ext uri="{BB962C8B-B14F-4D97-AF65-F5344CB8AC3E}">
        <p14:creationId xmlns:p14="http://schemas.microsoft.com/office/powerpoint/2010/main" val="3365375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dirty="0" smtClean="0"/>
              <a:t>県の取組</a:t>
            </a:r>
            <a:r>
              <a:rPr lang="ja-JP" altLang="en-US" sz="3200" dirty="0"/>
              <a:t>例</a:t>
            </a:r>
            <a:r>
              <a:rPr lang="ja-JP" altLang="en-US" sz="3200" dirty="0" smtClean="0"/>
              <a:t>：かながわ</a:t>
            </a:r>
            <a:r>
              <a:rPr lang="ja-JP" altLang="en-US" sz="3200" dirty="0"/>
              <a:t>暑さ調べ</a:t>
            </a:r>
          </a:p>
        </p:txBody>
      </p:sp>
      <p:sp>
        <p:nvSpPr>
          <p:cNvPr id="4" name="テキスト ボックス 3"/>
          <p:cNvSpPr txBox="1"/>
          <p:nvPr/>
        </p:nvSpPr>
        <p:spPr>
          <a:xfrm>
            <a:off x="1931917" y="807440"/>
            <a:ext cx="2457070" cy="523220"/>
          </a:xfrm>
          <a:prstGeom prst="rect">
            <a:avLst/>
          </a:prstGeom>
          <a:noFill/>
        </p:spPr>
        <p:txBody>
          <a:bodyPr wrap="square" rtlCol="0">
            <a:spAutoFit/>
          </a:bodyPr>
          <a:lstStyle/>
          <a:p>
            <a:r>
              <a:rPr lang="ja-JP" altLang="en-US" sz="2800" u="sng" dirty="0">
                <a:latin typeface="メイリオ" panose="020B0604030504040204" pitchFamily="50" charset="-128"/>
                <a:ea typeface="メイリオ" panose="020B0604030504040204" pitchFamily="50" charset="-128"/>
              </a:rPr>
              <a:t>県民調査</a:t>
            </a:r>
          </a:p>
        </p:txBody>
      </p:sp>
      <p:sp>
        <p:nvSpPr>
          <p:cNvPr id="5" name="正方形/長方形 4"/>
          <p:cNvSpPr/>
          <p:nvPr/>
        </p:nvSpPr>
        <p:spPr>
          <a:xfrm>
            <a:off x="1645835" y="1034098"/>
            <a:ext cx="5143502" cy="1785104"/>
          </a:xfrm>
          <a:prstGeom prst="rect">
            <a:avLst/>
          </a:prstGeom>
        </p:spPr>
        <p:txBody>
          <a:bodyPr wrap="square">
            <a:spAutoFit/>
          </a:bodyPr>
          <a:lstStyle/>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・暑さ指数計を用い、</a:t>
            </a:r>
            <a:r>
              <a:rPr lang="en-US" altLang="ja-JP" sz="2000" dirty="0">
                <a:latin typeface="メイリオ" panose="020B0604030504040204" pitchFamily="50" charset="-128"/>
                <a:ea typeface="メイリオ" panose="020B0604030504040204" pitchFamily="50" charset="-128"/>
              </a:rPr>
              <a:t>8</a:t>
            </a:r>
            <a:r>
              <a:rPr lang="ja-JP" altLang="en-US" sz="2000" dirty="0">
                <a:latin typeface="メイリオ" panose="020B0604030504040204" pitchFamily="50" charset="-128"/>
                <a:ea typeface="メイリオ" panose="020B0604030504040204" pitchFamily="50" charset="-128"/>
              </a:rPr>
              <a:t>月の一斉測定日時</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に身の回りの”暑さ”を測定。</a:t>
            </a:r>
            <a:endParaRPr lang="en-US" altLang="ja-JP" sz="2000" dirty="0">
              <a:latin typeface="メイリオ" panose="020B0604030504040204" pitchFamily="50" charset="-128"/>
              <a:ea typeface="メイリオ" panose="020B0604030504040204" pitchFamily="50" charset="-128"/>
            </a:endParaRPr>
          </a:p>
          <a:p>
            <a:pPr>
              <a:spcBef>
                <a:spcPts val="600"/>
              </a:spcBef>
            </a:pPr>
            <a:r>
              <a:rPr lang="ja-JP" altLang="en-US" sz="2000" dirty="0">
                <a:latin typeface="メイリオ" panose="020B0604030504040204" pitchFamily="50" charset="-128"/>
                <a:ea typeface="メイリオ" panose="020B0604030504040204" pitchFamily="50" charset="-128"/>
              </a:rPr>
              <a:t>・暑さ指数や熱中症のリスクを認識すると</a:t>
            </a:r>
            <a:endParaRPr lang="en-US" altLang="ja-JP" sz="2000" dirty="0">
              <a:latin typeface="メイリオ" panose="020B0604030504040204" pitchFamily="50" charset="-128"/>
              <a:ea typeface="メイリオ" panose="020B0604030504040204" pitchFamily="50" charset="-128"/>
            </a:endParaRPr>
          </a:p>
          <a:p>
            <a:pPr>
              <a:spcBef>
                <a:spcPts val="600"/>
              </a:spcBef>
            </a:pPr>
            <a:r>
              <a:rPr lang="ja-JP" altLang="en-US" sz="2000" dirty="0">
                <a:latin typeface="メイリオ" panose="020B0604030504040204" pitchFamily="50" charset="-128"/>
                <a:ea typeface="メイリオ" panose="020B0604030504040204" pitchFamily="50" charset="-128"/>
              </a:rPr>
              <a:t>　ともに、県内各地の暑さの状況を調査。</a:t>
            </a:r>
            <a:endParaRPr lang="en-US" altLang="ja-JP" sz="2000" dirty="0">
              <a:latin typeface="メイリオ" panose="020B0604030504040204" pitchFamily="50" charset="-128"/>
              <a:ea typeface="メイリオ" panose="020B0604030504040204" pitchFamily="50"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265" y="2987265"/>
            <a:ext cx="2169167" cy="1521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テキスト ボックス 6"/>
          <p:cNvSpPr txBox="1"/>
          <p:nvPr/>
        </p:nvSpPr>
        <p:spPr>
          <a:xfrm>
            <a:off x="5203547" y="4482401"/>
            <a:ext cx="2031325"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身近な暑さを測定</a:t>
            </a:r>
          </a:p>
        </p:txBody>
      </p:sp>
      <p:sp>
        <p:nvSpPr>
          <p:cNvPr id="8" name="下矢印 7"/>
          <p:cNvSpPr/>
          <p:nvPr/>
        </p:nvSpPr>
        <p:spPr>
          <a:xfrm rot="16200000">
            <a:off x="4674982" y="3677703"/>
            <a:ext cx="484632" cy="228698"/>
          </a:xfrm>
          <a:prstGeom prst="down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543753" y="2613147"/>
            <a:ext cx="1956380"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地域による違い</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rPr>
              <a:t>上で結果共有</a:t>
            </a:r>
            <a:endParaRPr lang="en-US" altLang="ja-JP" sz="1600" dirty="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90596" y="3048859"/>
            <a:ext cx="3139712" cy="2066723"/>
          </a:xfrm>
          <a:prstGeom prst="rect">
            <a:avLst/>
          </a:prstGeom>
        </p:spPr>
      </p:pic>
      <p:sp>
        <p:nvSpPr>
          <p:cNvPr id="12" name="正方形/長方形 11"/>
          <p:cNvSpPr/>
          <p:nvPr/>
        </p:nvSpPr>
        <p:spPr>
          <a:xfrm>
            <a:off x="2018144" y="4559346"/>
            <a:ext cx="3663623" cy="584775"/>
          </a:xfrm>
          <a:prstGeom prst="rect">
            <a:avLst/>
          </a:prstGeom>
        </p:spPr>
        <p:txBody>
          <a:bodyPr wrap="square">
            <a:spAutoFit/>
          </a:bodyPr>
          <a:lstStyle/>
          <a:p>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（抽選で</a:t>
            </a:r>
            <a:r>
              <a:rPr lang="en-US" altLang="ja-JP" sz="1600" dirty="0">
                <a:latin typeface="メイリオ" panose="020B0604030504040204" pitchFamily="50" charset="-128"/>
                <a:ea typeface="メイリオ" panose="020B0604030504040204" pitchFamily="50" charset="-128"/>
              </a:rPr>
              <a:t>200</a:t>
            </a:r>
            <a:r>
              <a:rPr lang="ja-JP" altLang="en-US" sz="1600" dirty="0">
                <a:latin typeface="メイリオ" panose="020B0604030504040204" pitchFamily="50" charset="-128"/>
                <a:ea typeface="メイリオ" panose="020B0604030504040204" pitchFamily="50" charset="-128"/>
              </a:rPr>
              <a:t>台を分配）</a:t>
            </a:r>
            <a:endParaRPr lang="en-US" altLang="ja-JP" sz="1600" dirty="0">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491352" y="1066697"/>
            <a:ext cx="2720516" cy="1456075"/>
          </a:xfrm>
          <a:prstGeom prst="rect">
            <a:avLst/>
          </a:prstGeom>
        </p:spPr>
      </p:pic>
      <p:pic>
        <p:nvPicPr>
          <p:cNvPr id="15" name="図 14"/>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869089" y="3767052"/>
            <a:ext cx="1977080" cy="2748623"/>
          </a:xfrm>
          <a:prstGeom prst="rect">
            <a:avLst/>
          </a:prstGeom>
        </p:spPr>
      </p:pic>
      <p:sp>
        <p:nvSpPr>
          <p:cNvPr id="16" name="下矢印 15"/>
          <p:cNvSpPr/>
          <p:nvPr/>
        </p:nvSpPr>
        <p:spPr>
          <a:xfrm rot="13546863">
            <a:off x="7005399" y="2822674"/>
            <a:ext cx="484632" cy="228698"/>
          </a:xfrm>
          <a:prstGeom prst="down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7" name="下矢印 16"/>
          <p:cNvSpPr/>
          <p:nvPr/>
        </p:nvSpPr>
        <p:spPr>
          <a:xfrm rot="19181583">
            <a:off x="7137837" y="4832392"/>
            <a:ext cx="484632" cy="228698"/>
          </a:xfrm>
          <a:prstGeom prst="down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6589549" y="5330831"/>
            <a:ext cx="1275765" cy="338554"/>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自由な活用</a:t>
            </a:r>
            <a:endParaRPr lang="en-US" altLang="ja-JP" sz="16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8098351" y="6296328"/>
            <a:ext cx="1556658" cy="369332"/>
          </a:xfrm>
          <a:prstGeom prst="rect">
            <a:avLst/>
          </a:prstGeom>
          <a:solidFill>
            <a:schemeClr val="bg1"/>
          </a:solid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逗子市の広報</a:t>
            </a:r>
          </a:p>
        </p:txBody>
      </p:sp>
      <p:sp>
        <p:nvSpPr>
          <p:cNvPr id="20"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6</a:t>
            </a:fld>
            <a:endParaRPr lang="ja-JP" altLang="en-US" dirty="0"/>
          </a:p>
        </p:txBody>
      </p:sp>
    </p:spTree>
    <p:extLst>
      <p:ext uri="{BB962C8B-B14F-4D97-AF65-F5344CB8AC3E}">
        <p14:creationId xmlns:p14="http://schemas.microsoft.com/office/powerpoint/2010/main" val="302073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2">
            <a:extLst>
              <a:ext uri="{FF2B5EF4-FFF2-40B4-BE49-F238E27FC236}">
                <a16:creationId xmlns:a16="http://schemas.microsoft.com/office/drawing/2014/main" id="{1FF18FAC-FE40-E6F0-AF08-745F63301234}"/>
              </a:ext>
            </a:extLst>
          </p:cNvPr>
          <p:cNvSpPr txBox="1">
            <a:spLocks/>
          </p:cNvSpPr>
          <p:nvPr/>
        </p:nvSpPr>
        <p:spPr>
          <a:xfrm>
            <a:off x="1258349" y="0"/>
            <a:ext cx="11115412" cy="692696"/>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kumimoji="1" sz="3000" b="1" kern="1200">
                <a:solidFill>
                  <a:schemeClr val="tx1"/>
                </a:solidFill>
                <a:latin typeface="+mn-ea"/>
                <a:ea typeface="+mn-ea"/>
                <a:cs typeface="+mj-cs"/>
              </a:defRPr>
            </a:lvl1pPr>
          </a:lstStyle>
          <a:p>
            <a:r>
              <a:rPr lang="ja-JP" altLang="en-US" sz="3200" dirty="0">
                <a:latin typeface="BIZ UDPゴシック" panose="020B0400000000000000" pitchFamily="50" charset="-128"/>
                <a:ea typeface="BIZ UDPゴシック" panose="020B0400000000000000" pitchFamily="50" charset="-128"/>
              </a:rPr>
              <a:t>市町村連携による暑さ指数を活用した熱中症対策の</a:t>
            </a:r>
            <a:r>
              <a:rPr lang="ja-JP" altLang="en-US" sz="3200" dirty="0" smtClean="0">
                <a:latin typeface="BIZ UDPゴシック" panose="020B0400000000000000" pitchFamily="50" charset="-128"/>
                <a:ea typeface="BIZ UDPゴシック" panose="020B0400000000000000" pitchFamily="50" charset="-128"/>
              </a:rPr>
              <a:t>検討</a:t>
            </a:r>
            <a:endParaRPr lang="ja-JP" altLang="en-US" sz="3200" dirty="0">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2025101" y="3656550"/>
            <a:ext cx="8816107" cy="1554272"/>
          </a:xfrm>
          <a:prstGeom prst="rect">
            <a:avLst/>
          </a:prstGeom>
        </p:spPr>
        <p:txBody>
          <a:bodyPr wrap="square">
            <a:spAutoFit/>
          </a:bodyPr>
          <a:lstStyle/>
          <a:p>
            <a:pPr>
              <a:spcBef>
                <a:spcPts val="600"/>
              </a:spcBef>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県民に注目されやすい身近な場所で</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spcBef>
                <a:spcPts val="600"/>
              </a:spcBef>
            </a:pPr>
            <a:r>
              <a:rPr lang="ja-JP" altLang="en-US" sz="2000" b="1" u="sng"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000" b="1" u="sng"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暑さ指数をリアルタイムで測定・掲示</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し、</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熱中症</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へ</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の注意喚起</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spcBef>
                <a:spcPts val="600"/>
              </a:spcBef>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関係者と暑さ指数の測定値を</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オンラインで</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共有し、</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spcBef>
                <a:spcPts val="600"/>
              </a:spcBef>
            </a:pPr>
            <a:r>
              <a:rPr lang="ja-JP" altLang="en-US" sz="2000" b="1" u="sng"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000" b="1" u="sng"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暑さ指数</a:t>
            </a:r>
            <a:r>
              <a:rPr lang="ja-JP" altLang="en-US" sz="2000" b="1" u="sng"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を使った</a:t>
            </a:r>
            <a:r>
              <a:rPr lang="ja-JP" altLang="ja-JP" sz="2000" b="1" u="sng"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効果的な熱中症対策の促進スキーム</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の構築を試行・検討</a:t>
            </a:r>
            <a:endParaRPr lang="ja-JP"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 name="グループ化 5"/>
          <p:cNvGrpSpPr/>
          <p:nvPr/>
        </p:nvGrpSpPr>
        <p:grpSpPr>
          <a:xfrm>
            <a:off x="2230519" y="1202283"/>
            <a:ext cx="7799257" cy="2173573"/>
            <a:chOff x="911873" y="1792324"/>
            <a:chExt cx="9914863" cy="2763170"/>
          </a:xfrm>
        </p:grpSpPr>
        <p:grpSp>
          <p:nvGrpSpPr>
            <p:cNvPr id="7" name="グループ化 6"/>
            <p:cNvGrpSpPr/>
            <p:nvPr/>
          </p:nvGrpSpPr>
          <p:grpSpPr>
            <a:xfrm>
              <a:off x="3449866" y="1954733"/>
              <a:ext cx="7376870" cy="2509298"/>
              <a:chOff x="-78116" y="-11191"/>
              <a:chExt cx="4337885" cy="1476069"/>
            </a:xfrm>
          </p:grpSpPr>
          <p:pic>
            <p:nvPicPr>
              <p:cNvPr id="11" name="図 10"/>
              <p:cNvPicPr>
                <a:picLocks noChangeAspect="1"/>
              </p:cNvPicPr>
              <p:nvPr/>
            </p:nvPicPr>
            <p:blipFill rotWithShape="1">
              <a:blip r:embed="rId2" cstate="print">
                <a:extLst>
                  <a:ext uri="{28A0092B-C50C-407E-A947-70E740481C1C}">
                    <a14:useLocalDpi xmlns:a14="http://schemas.microsoft.com/office/drawing/2010/main" val="0"/>
                  </a:ext>
                </a:extLst>
              </a:blip>
              <a:srcRect l="784" t="4876" r="42138" b="8257"/>
              <a:stretch/>
            </p:blipFill>
            <p:spPr bwMode="auto">
              <a:xfrm>
                <a:off x="-78116" y="-11191"/>
                <a:ext cx="862367" cy="1139704"/>
              </a:xfrm>
              <a:prstGeom prst="rect">
                <a:avLst/>
              </a:prstGeom>
              <a:noFill/>
              <a:ln>
                <a:noFill/>
              </a:ln>
              <a:extLst>
                <a:ext uri="{53640926-AAD7-44D8-BBD7-CCE9431645EC}">
                  <a14:shadowObscured xmlns:a14="http://schemas.microsoft.com/office/drawing/2010/main"/>
                </a:ext>
              </a:extLst>
            </p:spPr>
          </p:pic>
          <p:grpSp>
            <p:nvGrpSpPr>
              <p:cNvPr id="12" name="グループ化 11"/>
              <p:cNvGrpSpPr>
                <a:grpSpLocks/>
              </p:cNvGrpSpPr>
              <p:nvPr/>
            </p:nvGrpSpPr>
            <p:grpSpPr bwMode="auto">
              <a:xfrm>
                <a:off x="754083" y="0"/>
                <a:ext cx="600550" cy="1464878"/>
                <a:chOff x="0" y="0"/>
                <a:chExt cx="2140" cy="5215"/>
              </a:xfrm>
            </p:grpSpPr>
            <p:pic>
              <p:nvPicPr>
                <p:cNvPr id="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 y="0"/>
                  <a:ext cx="142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2" y="943"/>
                  <a:ext cx="136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6" y="1555"/>
                  <a:ext cx="1360"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2895"/>
                  <a:ext cx="2140" cy="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グループ化 12"/>
              <p:cNvGrpSpPr/>
              <p:nvPr/>
            </p:nvGrpSpPr>
            <p:grpSpPr>
              <a:xfrm>
                <a:off x="2731324" y="338447"/>
                <a:ext cx="1528445" cy="1060357"/>
                <a:chOff x="0" y="0"/>
                <a:chExt cx="1528445" cy="1060450"/>
              </a:xfrm>
            </p:grpSpPr>
            <p:pic>
              <p:nvPicPr>
                <p:cNvPr id="21" name="Picture 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0" y="0"/>
                  <a:ext cx="1528445" cy="1060450"/>
                </a:xfrm>
                <a:prstGeom prst="rect">
                  <a:avLst/>
                </a:prstGeom>
                <a:noFill/>
                <a:ln>
                  <a:noFill/>
                </a:ln>
                <a:extLst>
                  <a:ext uri="{53640926-AAD7-44D8-BBD7-CCE9431645EC}">
                    <a14:shadowObscured xmlns:a14="http://schemas.microsoft.com/office/drawing/2010/main"/>
                  </a:ext>
                </a:extLst>
              </p:spPr>
            </p:pic>
            <p:pic>
              <p:nvPicPr>
                <p:cNvPr id="22" name="Picture 15"/>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46185" y="574431"/>
                  <a:ext cx="323215" cy="38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9"/>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95994" y="285008"/>
                <a:ext cx="471170" cy="354965"/>
              </a:xfrm>
              <a:prstGeom prst="rect">
                <a:avLst/>
              </a:prstGeom>
              <a:noFill/>
              <a:ln>
                <a:noFill/>
              </a:ln>
            </p:spPr>
          </p:pic>
          <p:pic>
            <p:nvPicPr>
              <p:cNvPr id="15" name="図 14"/>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401288" y="469076"/>
                <a:ext cx="633095" cy="473075"/>
              </a:xfrm>
              <a:prstGeom prst="rect">
                <a:avLst/>
              </a:prstGeom>
              <a:noFill/>
              <a:ln>
                <a:noFill/>
              </a:ln>
            </p:spPr>
          </p:pic>
          <p:grpSp>
            <p:nvGrpSpPr>
              <p:cNvPr id="16" name="Group 10"/>
              <p:cNvGrpSpPr>
                <a:grpSpLocks/>
              </p:cNvGrpSpPr>
              <p:nvPr/>
            </p:nvGrpSpPr>
            <p:grpSpPr bwMode="auto">
              <a:xfrm>
                <a:off x="2588820" y="623455"/>
                <a:ext cx="217170" cy="212071"/>
                <a:chOff x="1862" y="1383"/>
                <a:chExt cx="694" cy="677"/>
              </a:xfrm>
            </p:grpSpPr>
            <p:sp>
              <p:nvSpPr>
                <p:cNvPr id="17" name="Freeform 11"/>
                <p:cNvSpPr>
                  <a:spLocks/>
                </p:cNvSpPr>
                <p:nvPr/>
              </p:nvSpPr>
              <p:spPr bwMode="auto">
                <a:xfrm>
                  <a:off x="1862" y="1383"/>
                  <a:ext cx="694" cy="677"/>
                </a:xfrm>
                <a:custGeom>
                  <a:avLst/>
                  <a:gdLst>
                    <a:gd name="T0" fmla="*/ 599 w 694"/>
                    <a:gd name="T1" fmla="*/ 597 h 677"/>
                    <a:gd name="T2" fmla="*/ 561 w 694"/>
                    <a:gd name="T3" fmla="*/ 636 h 677"/>
                    <a:gd name="T4" fmla="*/ 693 w 694"/>
                    <a:gd name="T5" fmla="*/ 676 h 677"/>
                    <a:gd name="T6" fmla="*/ 670 w 694"/>
                    <a:gd name="T7" fmla="*/ 612 h 677"/>
                    <a:gd name="T8" fmla="*/ 614 w 694"/>
                    <a:gd name="T9" fmla="*/ 612 h 677"/>
                    <a:gd name="T10" fmla="*/ 599 w 694"/>
                    <a:gd name="T11" fmla="*/ 597 h 677"/>
                  </a:gdLst>
                  <a:ahLst/>
                  <a:cxnLst>
                    <a:cxn ang="0">
                      <a:pos x="T0" y="T1"/>
                    </a:cxn>
                    <a:cxn ang="0">
                      <a:pos x="T2" y="T3"/>
                    </a:cxn>
                    <a:cxn ang="0">
                      <a:pos x="T4" y="T5"/>
                    </a:cxn>
                    <a:cxn ang="0">
                      <a:pos x="T6" y="T7"/>
                    </a:cxn>
                    <a:cxn ang="0">
                      <a:pos x="T8" y="T9"/>
                    </a:cxn>
                    <a:cxn ang="0">
                      <a:pos x="T10" y="T11"/>
                    </a:cxn>
                  </a:cxnLst>
                  <a:rect l="0" t="0" r="r" b="b"/>
                  <a:pathLst>
                    <a:path w="694" h="677">
                      <a:moveTo>
                        <a:pt x="599" y="597"/>
                      </a:moveTo>
                      <a:lnTo>
                        <a:pt x="561" y="636"/>
                      </a:lnTo>
                      <a:lnTo>
                        <a:pt x="693" y="676"/>
                      </a:lnTo>
                      <a:lnTo>
                        <a:pt x="670" y="612"/>
                      </a:lnTo>
                      <a:lnTo>
                        <a:pt x="614" y="612"/>
                      </a:lnTo>
                      <a:lnTo>
                        <a:pt x="599" y="597"/>
                      </a:lnTo>
                      <a:close/>
                    </a:path>
                  </a:pathLst>
                </a:custGeom>
                <a:solidFill>
                  <a:srgbClr val="497D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sp>
              <p:nvSpPr>
                <p:cNvPr id="18" name="Freeform 12"/>
                <p:cNvSpPr>
                  <a:spLocks/>
                </p:cNvSpPr>
                <p:nvPr/>
              </p:nvSpPr>
              <p:spPr bwMode="auto">
                <a:xfrm>
                  <a:off x="1862" y="1383"/>
                  <a:ext cx="694" cy="677"/>
                </a:xfrm>
                <a:custGeom>
                  <a:avLst/>
                  <a:gdLst>
                    <a:gd name="T0" fmla="*/ 609 w 694"/>
                    <a:gd name="T1" fmla="*/ 586 h 677"/>
                    <a:gd name="T2" fmla="*/ 599 w 694"/>
                    <a:gd name="T3" fmla="*/ 597 h 677"/>
                    <a:gd name="T4" fmla="*/ 614 w 694"/>
                    <a:gd name="T5" fmla="*/ 612 h 677"/>
                    <a:gd name="T6" fmla="*/ 624 w 694"/>
                    <a:gd name="T7" fmla="*/ 600 h 677"/>
                    <a:gd name="T8" fmla="*/ 609 w 694"/>
                    <a:gd name="T9" fmla="*/ 586 h 677"/>
                  </a:gdLst>
                  <a:ahLst/>
                  <a:cxnLst>
                    <a:cxn ang="0">
                      <a:pos x="T0" y="T1"/>
                    </a:cxn>
                    <a:cxn ang="0">
                      <a:pos x="T2" y="T3"/>
                    </a:cxn>
                    <a:cxn ang="0">
                      <a:pos x="T4" y="T5"/>
                    </a:cxn>
                    <a:cxn ang="0">
                      <a:pos x="T6" y="T7"/>
                    </a:cxn>
                    <a:cxn ang="0">
                      <a:pos x="T8" y="T9"/>
                    </a:cxn>
                  </a:cxnLst>
                  <a:rect l="0" t="0" r="r" b="b"/>
                  <a:pathLst>
                    <a:path w="694" h="677">
                      <a:moveTo>
                        <a:pt x="609" y="586"/>
                      </a:moveTo>
                      <a:lnTo>
                        <a:pt x="599" y="597"/>
                      </a:lnTo>
                      <a:lnTo>
                        <a:pt x="614" y="612"/>
                      </a:lnTo>
                      <a:lnTo>
                        <a:pt x="624" y="600"/>
                      </a:lnTo>
                      <a:lnTo>
                        <a:pt x="609" y="586"/>
                      </a:lnTo>
                      <a:close/>
                    </a:path>
                  </a:pathLst>
                </a:custGeom>
                <a:solidFill>
                  <a:srgbClr val="497D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sp>
              <p:nvSpPr>
                <p:cNvPr id="19" name="Freeform 13"/>
                <p:cNvSpPr>
                  <a:spLocks/>
                </p:cNvSpPr>
                <p:nvPr/>
              </p:nvSpPr>
              <p:spPr bwMode="auto">
                <a:xfrm>
                  <a:off x="1862" y="1383"/>
                  <a:ext cx="694" cy="677"/>
                </a:xfrm>
                <a:custGeom>
                  <a:avLst/>
                  <a:gdLst>
                    <a:gd name="T0" fmla="*/ 648 w 694"/>
                    <a:gd name="T1" fmla="*/ 547 h 677"/>
                    <a:gd name="T2" fmla="*/ 609 w 694"/>
                    <a:gd name="T3" fmla="*/ 586 h 677"/>
                    <a:gd name="T4" fmla="*/ 624 w 694"/>
                    <a:gd name="T5" fmla="*/ 600 h 677"/>
                    <a:gd name="T6" fmla="*/ 614 w 694"/>
                    <a:gd name="T7" fmla="*/ 612 h 677"/>
                    <a:gd name="T8" fmla="*/ 670 w 694"/>
                    <a:gd name="T9" fmla="*/ 612 h 677"/>
                    <a:gd name="T10" fmla="*/ 648 w 694"/>
                    <a:gd name="T11" fmla="*/ 547 h 677"/>
                  </a:gdLst>
                  <a:ahLst/>
                  <a:cxnLst>
                    <a:cxn ang="0">
                      <a:pos x="T0" y="T1"/>
                    </a:cxn>
                    <a:cxn ang="0">
                      <a:pos x="T2" y="T3"/>
                    </a:cxn>
                    <a:cxn ang="0">
                      <a:pos x="T4" y="T5"/>
                    </a:cxn>
                    <a:cxn ang="0">
                      <a:pos x="T6" y="T7"/>
                    </a:cxn>
                    <a:cxn ang="0">
                      <a:pos x="T8" y="T9"/>
                    </a:cxn>
                    <a:cxn ang="0">
                      <a:pos x="T10" y="T11"/>
                    </a:cxn>
                  </a:cxnLst>
                  <a:rect l="0" t="0" r="r" b="b"/>
                  <a:pathLst>
                    <a:path w="694" h="677">
                      <a:moveTo>
                        <a:pt x="648" y="547"/>
                      </a:moveTo>
                      <a:lnTo>
                        <a:pt x="609" y="586"/>
                      </a:lnTo>
                      <a:lnTo>
                        <a:pt x="624" y="600"/>
                      </a:lnTo>
                      <a:lnTo>
                        <a:pt x="614" y="612"/>
                      </a:lnTo>
                      <a:lnTo>
                        <a:pt x="670" y="612"/>
                      </a:lnTo>
                      <a:lnTo>
                        <a:pt x="648" y="547"/>
                      </a:lnTo>
                      <a:close/>
                    </a:path>
                  </a:pathLst>
                </a:custGeom>
                <a:solidFill>
                  <a:srgbClr val="497D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sp>
              <p:nvSpPr>
                <p:cNvPr id="20" name="Freeform 14"/>
                <p:cNvSpPr>
                  <a:spLocks/>
                </p:cNvSpPr>
                <p:nvPr/>
              </p:nvSpPr>
              <p:spPr bwMode="auto">
                <a:xfrm>
                  <a:off x="1862" y="1383"/>
                  <a:ext cx="694" cy="677"/>
                </a:xfrm>
                <a:custGeom>
                  <a:avLst/>
                  <a:gdLst>
                    <a:gd name="T0" fmla="*/ 9 w 694"/>
                    <a:gd name="T1" fmla="*/ 0 h 677"/>
                    <a:gd name="T2" fmla="*/ 0 w 694"/>
                    <a:gd name="T3" fmla="*/ 12 h 677"/>
                    <a:gd name="T4" fmla="*/ 599 w 694"/>
                    <a:gd name="T5" fmla="*/ 597 h 677"/>
                    <a:gd name="T6" fmla="*/ 609 w 694"/>
                    <a:gd name="T7" fmla="*/ 586 h 677"/>
                    <a:gd name="T8" fmla="*/ 9 w 694"/>
                    <a:gd name="T9" fmla="*/ 0 h 677"/>
                  </a:gdLst>
                  <a:ahLst/>
                  <a:cxnLst>
                    <a:cxn ang="0">
                      <a:pos x="T0" y="T1"/>
                    </a:cxn>
                    <a:cxn ang="0">
                      <a:pos x="T2" y="T3"/>
                    </a:cxn>
                    <a:cxn ang="0">
                      <a:pos x="T4" y="T5"/>
                    </a:cxn>
                    <a:cxn ang="0">
                      <a:pos x="T6" y="T7"/>
                    </a:cxn>
                    <a:cxn ang="0">
                      <a:pos x="T8" y="T9"/>
                    </a:cxn>
                  </a:cxnLst>
                  <a:rect l="0" t="0" r="r" b="b"/>
                  <a:pathLst>
                    <a:path w="694" h="677">
                      <a:moveTo>
                        <a:pt x="9" y="0"/>
                      </a:moveTo>
                      <a:lnTo>
                        <a:pt x="0" y="12"/>
                      </a:lnTo>
                      <a:lnTo>
                        <a:pt x="599" y="597"/>
                      </a:lnTo>
                      <a:lnTo>
                        <a:pt x="609" y="586"/>
                      </a:lnTo>
                      <a:lnTo>
                        <a:pt x="9" y="0"/>
                      </a:lnTo>
                      <a:close/>
                    </a:path>
                  </a:pathLst>
                </a:custGeom>
                <a:solidFill>
                  <a:srgbClr val="497D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grpSp>
        <p:pic>
          <p:nvPicPr>
            <p:cNvPr id="8" name="図 7" descr="\\kfs01\ダウンロード\building_shiyakusyo.png"/>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911873" y="1792324"/>
              <a:ext cx="1441146" cy="1439871"/>
            </a:xfrm>
            <a:prstGeom prst="rect">
              <a:avLst/>
            </a:prstGeom>
            <a:noFill/>
            <a:ln>
              <a:noFill/>
            </a:ln>
          </p:spPr>
        </p:pic>
        <p:pic>
          <p:nvPicPr>
            <p:cNvPr id="9" name="図 8" descr="\\kfs01\ダウンロード\train_eki_building.png"/>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061182" y="3313303"/>
              <a:ext cx="1339118" cy="1242191"/>
            </a:xfrm>
            <a:prstGeom prst="rect">
              <a:avLst/>
            </a:prstGeom>
            <a:noFill/>
            <a:ln>
              <a:noFill/>
            </a:ln>
          </p:spPr>
        </p:pic>
        <p:sp>
          <p:nvSpPr>
            <p:cNvPr id="10" name="右中かっこ 9"/>
            <p:cNvSpPr/>
            <p:nvPr/>
          </p:nvSpPr>
          <p:spPr>
            <a:xfrm>
              <a:off x="2552996" y="2439569"/>
              <a:ext cx="422603" cy="17905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sp>
        <p:nvSpPr>
          <p:cNvPr id="27" name="正方形/長方形 26"/>
          <p:cNvSpPr/>
          <p:nvPr/>
        </p:nvSpPr>
        <p:spPr>
          <a:xfrm>
            <a:off x="2421496" y="5699217"/>
            <a:ext cx="7641836" cy="400110"/>
          </a:xfrm>
          <a:prstGeom prst="rect">
            <a:avLst/>
          </a:prstGeom>
        </p:spPr>
        <p:txBody>
          <a:bodyPr wrap="none">
            <a:spAutoFit/>
          </a:bodyPr>
          <a:lstStyle/>
          <a:p>
            <a:r>
              <a:rPr lang="ja-JP" altLang="en-US" sz="2000" dirty="0">
                <a:latin typeface="BIZ UDPゴシック" panose="020B0400000000000000" pitchFamily="50" charset="-128"/>
                <a:ea typeface="BIZ UDPゴシック" panose="020B0400000000000000" pitchFamily="50" charset="-128"/>
              </a:rPr>
              <a:t>広域的な熱中症対策の推進　＆　適応策としての熱中症対策の検討</a:t>
            </a:r>
          </a:p>
        </p:txBody>
      </p:sp>
      <p:sp>
        <p:nvSpPr>
          <p:cNvPr id="29" name="右矢印 28"/>
          <p:cNvSpPr/>
          <p:nvPr/>
        </p:nvSpPr>
        <p:spPr>
          <a:xfrm rot="5400000">
            <a:off x="5740930" y="4663958"/>
            <a:ext cx="324036" cy="1476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7</a:t>
            </a:fld>
            <a:endParaRPr lang="ja-JP" altLang="en-US" dirty="0"/>
          </a:p>
        </p:txBody>
      </p:sp>
    </p:spTree>
    <p:extLst>
      <p:ext uri="{BB962C8B-B14F-4D97-AF65-F5344CB8AC3E}">
        <p14:creationId xmlns:p14="http://schemas.microsoft.com/office/powerpoint/2010/main" val="1610685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2">
            <a:extLst>
              <a:ext uri="{FF2B5EF4-FFF2-40B4-BE49-F238E27FC236}">
                <a16:creationId xmlns:a16="http://schemas.microsoft.com/office/drawing/2014/main" id="{1FF18FAC-FE40-E6F0-AF08-745F63301234}"/>
              </a:ext>
            </a:extLst>
          </p:cNvPr>
          <p:cNvSpPr txBox="1">
            <a:spLocks/>
          </p:cNvSpPr>
          <p:nvPr/>
        </p:nvSpPr>
        <p:spPr>
          <a:xfrm>
            <a:off x="2639616" y="-27384"/>
            <a:ext cx="7952836" cy="692696"/>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kumimoji="1" sz="3000" b="1" kern="1200">
                <a:solidFill>
                  <a:schemeClr val="tx1"/>
                </a:solidFill>
                <a:latin typeface="+mn-ea"/>
                <a:ea typeface="+mn-ea"/>
                <a:cs typeface="+mj-cs"/>
              </a:defRPr>
            </a:lvl1pPr>
          </a:lstStyle>
          <a:p>
            <a:r>
              <a:rPr lang="ja-JP" altLang="en-US" sz="3600" dirty="0">
                <a:latin typeface="メイリオ" panose="020B0604030504040204" pitchFamily="50" charset="-128"/>
                <a:ea typeface="メイリオ" panose="020B0604030504040204" pitchFamily="50" charset="-128"/>
              </a:rPr>
              <a:t>設置場所</a:t>
            </a:r>
          </a:p>
        </p:txBody>
      </p:sp>
      <p:sp>
        <p:nvSpPr>
          <p:cNvPr id="3" name="テキスト ボックス 2"/>
          <p:cNvSpPr txBox="1"/>
          <p:nvPr/>
        </p:nvSpPr>
        <p:spPr>
          <a:xfrm>
            <a:off x="2650325" y="5375974"/>
            <a:ext cx="1415772" cy="584775"/>
          </a:xfrm>
          <a:prstGeom prst="rect">
            <a:avLst/>
          </a:prstGeom>
          <a:noFill/>
        </p:spPr>
        <p:txBody>
          <a:bodyPr wrap="none" rtlCol="0">
            <a:spAutoFit/>
          </a:bodyPr>
          <a:lstStyle/>
          <a:p>
            <a:r>
              <a:rPr lang="ja-JP" altLang="en-US" sz="3200" dirty="0">
                <a:solidFill>
                  <a:srgbClr val="0070C0"/>
                </a:solidFill>
                <a:latin typeface="+mj-ea"/>
              </a:rPr>
              <a:t>藤沢市</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1" y="1809708"/>
            <a:ext cx="1957877" cy="2615952"/>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391" y="1484784"/>
            <a:ext cx="1661529" cy="2219998"/>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8211" y="3155975"/>
            <a:ext cx="1661530" cy="2219998"/>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5624" y="1809708"/>
            <a:ext cx="1957877" cy="2615952"/>
          </a:xfrm>
          <a:prstGeom prst="rect">
            <a:avLst/>
          </a:prstGeom>
        </p:spPr>
      </p:pic>
      <p:sp>
        <p:nvSpPr>
          <p:cNvPr id="33" name="テキスト ボックス 32"/>
          <p:cNvSpPr txBox="1"/>
          <p:nvPr/>
        </p:nvSpPr>
        <p:spPr>
          <a:xfrm>
            <a:off x="5470345" y="5375974"/>
            <a:ext cx="1768433" cy="584775"/>
          </a:xfrm>
          <a:prstGeom prst="rect">
            <a:avLst/>
          </a:prstGeom>
          <a:noFill/>
        </p:spPr>
        <p:txBody>
          <a:bodyPr wrap="none" rtlCol="0">
            <a:spAutoFit/>
          </a:bodyPr>
          <a:lstStyle/>
          <a:p>
            <a:r>
              <a:rPr lang="ja-JP" altLang="en-US" sz="3200" dirty="0">
                <a:solidFill>
                  <a:srgbClr val="0070C0"/>
                </a:solidFill>
                <a:latin typeface="+mj-ea"/>
              </a:rPr>
              <a:t>茅ヶ崎市</a:t>
            </a:r>
          </a:p>
        </p:txBody>
      </p:sp>
      <p:sp>
        <p:nvSpPr>
          <p:cNvPr id="34" name="テキスト ボックス 33"/>
          <p:cNvSpPr txBox="1"/>
          <p:nvPr/>
        </p:nvSpPr>
        <p:spPr>
          <a:xfrm>
            <a:off x="8527292" y="5381661"/>
            <a:ext cx="1415772" cy="584775"/>
          </a:xfrm>
          <a:prstGeom prst="rect">
            <a:avLst/>
          </a:prstGeom>
          <a:noFill/>
        </p:spPr>
        <p:txBody>
          <a:bodyPr wrap="none" rtlCol="0">
            <a:spAutoFit/>
          </a:bodyPr>
          <a:lstStyle/>
          <a:p>
            <a:r>
              <a:rPr lang="ja-JP" altLang="en-US" sz="3200" dirty="0">
                <a:solidFill>
                  <a:srgbClr val="0070C0"/>
                </a:solidFill>
                <a:latin typeface="+mj-ea"/>
              </a:rPr>
              <a:t>寒川町</a:t>
            </a:r>
          </a:p>
        </p:txBody>
      </p:sp>
      <p:sp>
        <p:nvSpPr>
          <p:cNvPr id="12"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8</a:t>
            </a:fld>
            <a:endParaRPr lang="ja-JP" altLang="en-US" dirty="0"/>
          </a:p>
        </p:txBody>
      </p:sp>
    </p:spTree>
    <p:extLst>
      <p:ext uri="{BB962C8B-B14F-4D97-AF65-F5344CB8AC3E}">
        <p14:creationId xmlns:p14="http://schemas.microsoft.com/office/powerpoint/2010/main" val="1454987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7014</TotalTime>
  <Words>1485</Words>
  <Application>Microsoft Office PowerPoint</Application>
  <PresentationFormat>ワイド画面</PresentationFormat>
  <Paragraphs>182</Paragraphs>
  <Slides>17</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BIZ UDPゴシック</vt:lpstr>
      <vt:lpstr>HG丸ｺﾞｼｯｸM-PRO</vt:lpstr>
      <vt:lpstr>ＭＳ Ｐゴシック</vt:lpstr>
      <vt:lpstr>ＭＳ ゴシック</vt:lpstr>
      <vt:lpstr>新細明體</vt:lpstr>
      <vt:lpstr>メイリオ</vt:lpstr>
      <vt:lpstr>Arial</vt:lpstr>
      <vt:lpstr>Calibri</vt:lpstr>
      <vt:lpstr>Times New Roman</vt:lpstr>
      <vt:lpstr>Wingdings</vt:lpstr>
      <vt:lpstr>kanagawa</vt:lpstr>
      <vt:lpstr>気候変動に立ち向かうために</vt:lpstr>
      <vt:lpstr>PowerPoint プレゼンテーション</vt:lpstr>
      <vt:lpstr>熱中症とは</vt:lpstr>
      <vt:lpstr>自分でできる熱中症対策</vt:lpstr>
      <vt:lpstr>社会での適応策としての熱中症対策の例</vt:lpstr>
      <vt:lpstr>熱中症の予防～暑さ指数（WBGT）～</vt:lpstr>
      <vt:lpstr>県の取組例：かながわ暑さ調べ</vt:lpstr>
      <vt:lpstr>PowerPoint プレゼンテーション</vt:lpstr>
      <vt:lpstr>PowerPoint プレゼンテーション</vt:lpstr>
      <vt:lpstr>PowerPoint プレゼンテーション</vt:lpstr>
      <vt:lpstr>自然災害への適応策</vt:lpstr>
      <vt:lpstr>引地川水系 流域治水プロジェクト</vt:lpstr>
      <vt:lpstr>自然災害（水害）に対する適応策の例</vt:lpstr>
      <vt:lpstr>PowerPoint プレゼンテーション</vt:lpstr>
      <vt:lpstr>水稲への影響と適応策</vt:lpstr>
      <vt:lpstr>その他の農作物への影響と適応策事例</vt:lpstr>
      <vt:lpstr>まとめ</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環境科学センター　新井</cp:lastModifiedBy>
  <cp:revision>364</cp:revision>
  <cp:lastPrinted>2023-10-31T05:53:01Z</cp:lastPrinted>
  <dcterms:created xsi:type="dcterms:W3CDTF">2020-06-26T05:00:29Z</dcterms:created>
  <dcterms:modified xsi:type="dcterms:W3CDTF">2024-12-02T04:33:07Z</dcterms:modified>
</cp:coreProperties>
</file>