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3" r:id="rId2"/>
    <p:sldId id="435" r:id="rId3"/>
    <p:sldId id="373" r:id="rId4"/>
    <p:sldId id="431" r:id="rId5"/>
    <p:sldId id="422" r:id="rId6"/>
    <p:sldId id="375" r:id="rId7"/>
    <p:sldId id="485" r:id="rId8"/>
    <p:sldId id="382" r:id="rId9"/>
    <p:sldId id="412" r:id="rId10"/>
    <p:sldId id="456" r:id="rId11"/>
    <p:sldId id="457" r:id="rId12"/>
    <p:sldId id="458" r:id="rId13"/>
    <p:sldId id="459" r:id="rId14"/>
    <p:sldId id="460" r:id="rId15"/>
    <p:sldId id="477" r:id="rId16"/>
    <p:sldId id="478" r:id="rId17"/>
    <p:sldId id="448" r:id="rId18"/>
    <p:sldId id="441" r:id="rId19"/>
    <p:sldId id="442" r:id="rId20"/>
    <p:sldId id="443" r:id="rId21"/>
    <p:sldId id="451" r:id="rId22"/>
    <p:sldId id="452" r:id="rId23"/>
    <p:sldId id="444" r:id="rId24"/>
    <p:sldId id="455" r:id="rId25"/>
    <p:sldId id="445" r:id="rId26"/>
    <p:sldId id="484" r:id="rId27"/>
    <p:sldId id="446" r:id="rId28"/>
    <p:sldId id="447" r:id="rId2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環境科学センター　新井" initials="U" lastIdx="1" clrIdx="0">
    <p:extLst>
      <p:ext uri="{19B8F6BF-5375-455C-9EA6-DF929625EA0E}">
        <p15:presenceInfo xmlns:p15="http://schemas.microsoft.com/office/powerpoint/2012/main" userId="環境科学センター　新井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0000FF"/>
    <a:srgbClr val="008080"/>
    <a:srgbClr val="9ACDCD"/>
    <a:srgbClr val="FF0000"/>
    <a:srgbClr val="FF8000"/>
    <a:srgbClr val="0080FF"/>
    <a:srgbClr val="990033"/>
    <a:srgbClr val="FED2D1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0129" autoAdjust="0"/>
  </p:normalViewPr>
  <p:slideViewPr>
    <p:cSldViewPr snapToGrid="0">
      <p:cViewPr varScale="1">
        <p:scale>
          <a:sx n="90" d="100"/>
          <a:sy n="90" d="100"/>
        </p:scale>
        <p:origin x="29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\s0323\&#29872;&#22659;C&#24193;&#22806;&#21442;&#29031;&#21487;&#33021;&#12501;&#12457;&#12523;&#12480;&#65288;&#20491;&#20154;&#24773;&#22577;&#21450;&#12403;&#37325;&#35201;&#24773;&#22577;&#12399;&#20445;&#23384;&#12375;&#12394;&#12356;&#65289;\02_&#29872;&#22659;&#27963;&#21205;&#25512;&#36914;&#35506;\30_&#27671;&#20505;&#22793;&#21205;&#36969;&#24540;&#12475;&#12531;&#12479;&#12540;\03_&#24773;&#22577;&#21454;&#38598;&#25972;&#29702;&#12539;&#20998;&#26512;\00_&#27671;&#20505;&#12539;&#27671;&#35937;\&#12304;&#24120;&#12305;&#27671;&#35937;&#35251;&#28204;&#12487;&#12540;&#12479;\&#27671;&#35937;&#24193;\&#26178;&#21029;&#38477;&#27700;&#37327;&#35299;&#26512;&#65288;&#12450;&#12513;&#12480;&#12473;&#65291;&#27178;&#27996;&#65289;1976&#653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\s0323\&#29872;&#22659;C&#24193;&#22806;&#21442;&#29031;&#21487;&#33021;&#12501;&#12457;&#12523;&#12480;&#65288;&#20491;&#20154;&#24773;&#22577;&#21450;&#12403;&#37325;&#35201;&#24773;&#22577;&#12399;&#20445;&#23384;&#12375;&#12394;&#12356;&#65289;\02_&#29872;&#22659;&#27963;&#21205;&#25512;&#36914;&#35506;\30_&#27671;&#20505;&#22793;&#21205;&#36969;&#24540;&#12475;&#12531;&#12479;&#12540;\03_&#24773;&#22577;&#21454;&#38598;&#25972;&#29702;&#12539;&#20998;&#26512;\00_&#27671;&#20505;&#12539;&#27671;&#35937;\&#12304;&#24120;&#12305;&#27671;&#35937;&#35251;&#28204;&#12487;&#12540;&#12479;\&#27671;&#35937;&#24193;\&#26178;&#21029;&#38477;&#27700;&#37327;&#35299;&#26512;&#65288;&#12450;&#12513;&#12480;&#12473;&#65291;&#27178;&#27996;&#65289;1976&#653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7104553867272"/>
          <c:y val="5.0925925925925923E-2"/>
          <c:w val="0.76594002276679707"/>
          <c:h val="0.83087237878042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'[1]50mm以上の回数'!$B$2:$B$52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7-47F1-B42E-0B66DB955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4934592"/>
        <c:axId val="2054936256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'50mm 時'!$O$4:$O$54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xVal>
          <c:y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E7-47F1-B42E-0B66DB955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93184"/>
        <c:axId val="164091104"/>
      </c:scatterChart>
      <c:catAx>
        <c:axId val="205493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62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0549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dirty="0"/>
                  <a:t>１地点あたりの発生</a:t>
                </a:r>
                <a:r>
                  <a:rPr lang="ja-JP" dirty="0" smtClean="0"/>
                  <a:t>回数</a:t>
                </a:r>
                <a:r>
                  <a:rPr lang="en-US" altLang="ja-JP" dirty="0" smtClean="0"/>
                  <a:t>※</a:t>
                </a:r>
                <a:r>
                  <a:rPr lang="ja-JP" dirty="0" smtClean="0"/>
                  <a:t>（</a:t>
                </a:r>
                <a:r>
                  <a:rPr lang="ja-JP" dirty="0"/>
                  <a:t>回）</a:t>
                </a:r>
              </a:p>
            </c:rich>
          </c:tx>
          <c:layout>
            <c:manualLayout>
              <c:xMode val="edge"/>
              <c:yMode val="edge"/>
              <c:x val="2.4307845210567156E-2"/>
              <c:y val="5.53466449263838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4592"/>
        <c:crossesAt val="1"/>
        <c:crossBetween val="midCat"/>
        <c:majorUnit val="0.2"/>
      </c:valAx>
      <c:valAx>
        <c:axId val="1640911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4093184"/>
        <c:crosses val="max"/>
        <c:crossBetween val="midCat"/>
      </c:valAx>
      <c:valAx>
        <c:axId val="16409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9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8457804209005"/>
          <c:y val="5.0925925925925923E-2"/>
          <c:w val="0.76702646683045395"/>
          <c:h val="0.83087237878042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'[1]50mm以上の回数'!$B$2:$B$52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4934592"/>
        <c:axId val="2054936256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'50mm 時'!$O$4:$O$54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xVal>
          <c:y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93184"/>
        <c:axId val="164091104"/>
      </c:scatterChart>
      <c:catAx>
        <c:axId val="205493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62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0549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r>
                  <a:rPr lang="ja-JP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１地点あたりの発生回数（回）</a:t>
                </a:r>
              </a:p>
            </c:rich>
          </c:tx>
          <c:layout>
            <c:manualLayout>
              <c:xMode val="edge"/>
              <c:yMode val="edge"/>
              <c:x val="1.2502347165084164E-2"/>
              <c:y val="8.41032947543744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4592"/>
        <c:crossesAt val="1"/>
        <c:crossBetween val="midCat"/>
        <c:majorUnit val="0.2"/>
      </c:valAx>
      <c:valAx>
        <c:axId val="1640911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4093184"/>
        <c:crosses val="max"/>
        <c:crossBetween val="midCat"/>
      </c:valAx>
      <c:valAx>
        <c:axId val="16409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9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日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FF"/>
              </a:solidFill>
              <a:ln w="9525">
                <a:solidFill>
                  <a:srgbClr val="FF66FF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5"/>
            <c:dispRSqr val="0"/>
            <c:dispEq val="0"/>
          </c:trendline>
          <c:xVal>
            <c:numRef>
              <c:f>Sheet1!$B$2:$B$78</c:f>
              <c:numCache>
                <c:formatCode>General</c:formatCode>
                <c:ptCount val="7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xVal>
          <c:yVal>
            <c:numRef>
              <c:f>Sheet1!$F$2:$F$78</c:f>
              <c:numCache>
                <c:formatCode>General</c:formatCode>
                <c:ptCount val="77"/>
                <c:pt idx="0">
                  <c:v>85</c:v>
                </c:pt>
                <c:pt idx="1">
                  <c:v>86</c:v>
                </c:pt>
                <c:pt idx="2">
                  <c:v>84</c:v>
                </c:pt>
                <c:pt idx="3">
                  <c:v>89</c:v>
                </c:pt>
                <c:pt idx="4">
                  <c:v>94</c:v>
                </c:pt>
                <c:pt idx="5">
                  <c:v>85</c:v>
                </c:pt>
                <c:pt idx="6">
                  <c:v>80</c:v>
                </c:pt>
                <c:pt idx="7">
                  <c:v>82</c:v>
                </c:pt>
                <c:pt idx="8">
                  <c:v>91</c:v>
                </c:pt>
                <c:pt idx="9">
                  <c:v>89</c:v>
                </c:pt>
                <c:pt idx="10">
                  <c:v>92</c:v>
                </c:pt>
                <c:pt idx="11">
                  <c:v>96</c:v>
                </c:pt>
                <c:pt idx="12">
                  <c:v>94</c:v>
                </c:pt>
                <c:pt idx="13">
                  <c:v>79</c:v>
                </c:pt>
                <c:pt idx="14">
                  <c:v>90</c:v>
                </c:pt>
                <c:pt idx="15">
                  <c:v>90</c:v>
                </c:pt>
                <c:pt idx="16">
                  <c:v>94</c:v>
                </c:pt>
                <c:pt idx="17">
                  <c:v>95</c:v>
                </c:pt>
                <c:pt idx="18">
                  <c:v>90</c:v>
                </c:pt>
                <c:pt idx="19">
                  <c:v>89</c:v>
                </c:pt>
                <c:pt idx="20">
                  <c:v>91</c:v>
                </c:pt>
                <c:pt idx="21">
                  <c:v>92</c:v>
                </c:pt>
                <c:pt idx="22">
                  <c:v>90</c:v>
                </c:pt>
                <c:pt idx="23">
                  <c:v>86</c:v>
                </c:pt>
                <c:pt idx="24">
                  <c:v>85</c:v>
                </c:pt>
                <c:pt idx="25">
                  <c:v>96</c:v>
                </c:pt>
                <c:pt idx="26">
                  <c:v>84</c:v>
                </c:pt>
                <c:pt idx="27">
                  <c:v>93</c:v>
                </c:pt>
                <c:pt idx="28">
                  <c:v>87</c:v>
                </c:pt>
                <c:pt idx="29">
                  <c:v>83</c:v>
                </c:pt>
                <c:pt idx="30">
                  <c:v>93</c:v>
                </c:pt>
                <c:pt idx="31">
                  <c:v>102</c:v>
                </c:pt>
                <c:pt idx="32">
                  <c:v>92</c:v>
                </c:pt>
                <c:pt idx="33">
                  <c:v>93</c:v>
                </c:pt>
                <c:pt idx="34">
                  <c:v>81</c:v>
                </c:pt>
                <c:pt idx="35">
                  <c:v>94</c:v>
                </c:pt>
                <c:pt idx="36">
                  <c:v>81</c:v>
                </c:pt>
                <c:pt idx="37">
                  <c:v>78</c:v>
                </c:pt>
                <c:pt idx="38">
                  <c:v>89</c:v>
                </c:pt>
                <c:pt idx="39">
                  <c:v>84</c:v>
                </c:pt>
                <c:pt idx="40">
                  <c:v>84</c:v>
                </c:pt>
                <c:pt idx="41">
                  <c:v>92</c:v>
                </c:pt>
                <c:pt idx="42">
                  <c:v>91</c:v>
                </c:pt>
                <c:pt idx="43">
                  <c:v>90</c:v>
                </c:pt>
                <c:pt idx="44">
                  <c:v>85</c:v>
                </c:pt>
                <c:pt idx="45">
                  <c:v>88</c:v>
                </c:pt>
                <c:pt idx="46">
                  <c:v>84</c:v>
                </c:pt>
                <c:pt idx="47">
                  <c:v>90</c:v>
                </c:pt>
                <c:pt idx="48">
                  <c:v>82</c:v>
                </c:pt>
                <c:pt idx="49">
                  <c:v>75</c:v>
                </c:pt>
                <c:pt idx="50">
                  <c:v>87</c:v>
                </c:pt>
                <c:pt idx="51">
                  <c:v>79</c:v>
                </c:pt>
                <c:pt idx="52">
                  <c:v>93</c:v>
                </c:pt>
                <c:pt idx="53">
                  <c:v>81</c:v>
                </c:pt>
                <c:pt idx="54">
                  <c:v>83</c:v>
                </c:pt>
                <c:pt idx="55">
                  <c:v>84</c:v>
                </c:pt>
                <c:pt idx="56">
                  <c:v>82</c:v>
                </c:pt>
                <c:pt idx="57">
                  <c:v>82</c:v>
                </c:pt>
                <c:pt idx="58">
                  <c:v>90</c:v>
                </c:pt>
                <c:pt idx="59">
                  <c:v>94</c:v>
                </c:pt>
                <c:pt idx="60">
                  <c:v>78</c:v>
                </c:pt>
                <c:pt idx="61">
                  <c:v>85</c:v>
                </c:pt>
                <c:pt idx="62">
                  <c:v>83</c:v>
                </c:pt>
                <c:pt idx="63">
                  <c:v>84</c:v>
                </c:pt>
                <c:pt idx="64">
                  <c:v>85</c:v>
                </c:pt>
                <c:pt idx="65">
                  <c:v>79</c:v>
                </c:pt>
                <c:pt idx="66">
                  <c:v>81</c:v>
                </c:pt>
                <c:pt idx="67">
                  <c:v>79</c:v>
                </c:pt>
                <c:pt idx="68">
                  <c:v>77</c:v>
                </c:pt>
                <c:pt idx="69">
                  <c:v>81</c:v>
                </c:pt>
                <c:pt idx="70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DF-426A-82E7-50A498236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37743"/>
        <c:axId val="36638159"/>
      </c:scatterChart>
      <c:valAx>
        <c:axId val="36637743"/>
        <c:scaling>
          <c:orientation val="minMax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8159"/>
        <c:crosses val="autoZero"/>
        <c:crossBetween val="midCat"/>
        <c:minorUnit val="5"/>
      </c:valAx>
      <c:valAx>
        <c:axId val="36638159"/>
        <c:scaling>
          <c:orientation val="minMax"/>
          <c:min val="7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r>
                  <a:rPr lang="ja-JP" altLang="en-US"/>
                  <a:t>横浜でのソメイヨシノ開花日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pPr>
              <a:endParaRPr lang="ja-JP"/>
            </a:p>
          </c:txPr>
        </c:title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7743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8831" cy="495028"/>
          </a:xfrm>
          <a:prstGeom prst="rect">
            <a:avLst/>
          </a:prstGeom>
        </p:spPr>
        <p:txBody>
          <a:bodyPr vert="horz" lIns="91372" tIns="45685" rIns="91372" bIns="4568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80" y="2"/>
            <a:ext cx="2918831" cy="495028"/>
          </a:xfrm>
          <a:prstGeom prst="rect">
            <a:avLst/>
          </a:prstGeom>
        </p:spPr>
        <p:txBody>
          <a:bodyPr vert="horz" lIns="91372" tIns="45685" rIns="91372" bIns="45685" rtlCol="0"/>
          <a:lstStyle>
            <a:lvl1pPr algn="r">
              <a:defRPr sz="1200"/>
            </a:lvl1pPr>
          </a:lstStyle>
          <a:p>
            <a:fld id="{273DFC92-EFCC-42C7-831E-2BA6F0A939CE}" type="datetimeFigureOut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371288"/>
            <a:ext cx="2918831" cy="495027"/>
          </a:xfrm>
          <a:prstGeom prst="rect">
            <a:avLst/>
          </a:prstGeom>
        </p:spPr>
        <p:txBody>
          <a:bodyPr vert="horz" lIns="91372" tIns="45685" rIns="91372" bIns="4568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80" y="9371288"/>
            <a:ext cx="2918831" cy="495027"/>
          </a:xfrm>
          <a:prstGeom prst="rect">
            <a:avLst/>
          </a:prstGeom>
        </p:spPr>
        <p:txBody>
          <a:bodyPr vert="horz" lIns="91372" tIns="45685" rIns="91372" bIns="45685" rtlCol="0" anchor="b"/>
          <a:lstStyle>
            <a:lvl1pPr algn="r">
              <a:defRPr sz="1200"/>
            </a:lvl1pPr>
          </a:lstStyle>
          <a:p>
            <a:fld id="{15C8EF7B-F820-459E-BC36-6B54BE7FA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1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8831" cy="495028"/>
          </a:xfrm>
          <a:prstGeom prst="rect">
            <a:avLst/>
          </a:prstGeom>
        </p:spPr>
        <p:txBody>
          <a:bodyPr vert="horz" lIns="91372" tIns="45685" rIns="91372" bIns="4568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0" y="2"/>
            <a:ext cx="2918831" cy="495028"/>
          </a:xfrm>
          <a:prstGeom prst="rect">
            <a:avLst/>
          </a:prstGeom>
        </p:spPr>
        <p:txBody>
          <a:bodyPr vert="horz" lIns="91372" tIns="45685" rIns="91372" bIns="45685" rtlCol="0"/>
          <a:lstStyle>
            <a:lvl1pPr algn="r">
              <a:defRPr sz="1200"/>
            </a:lvl1pPr>
          </a:lstStyle>
          <a:p>
            <a:fld id="{E2797BB3-3C7B-4A11-8F7C-016BC0F54DF7}" type="datetimeFigureOut">
              <a:rPr kumimoji="1" lang="ja-JP" altLang="en-US" smtClean="0"/>
              <a:t>2024/12/4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2" tIns="45685" rIns="91372" bIns="456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70"/>
            <a:ext cx="5388610" cy="3884861"/>
          </a:xfrm>
          <a:prstGeom prst="rect">
            <a:avLst/>
          </a:prstGeom>
        </p:spPr>
        <p:txBody>
          <a:bodyPr vert="horz" lIns="91372" tIns="45685" rIns="91372" bIns="456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288"/>
            <a:ext cx="2918831" cy="495027"/>
          </a:xfrm>
          <a:prstGeom prst="rect">
            <a:avLst/>
          </a:prstGeom>
        </p:spPr>
        <p:txBody>
          <a:bodyPr vert="horz" lIns="91372" tIns="45685" rIns="91372" bIns="4568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0" y="9371288"/>
            <a:ext cx="2918831" cy="495027"/>
          </a:xfrm>
          <a:prstGeom prst="rect">
            <a:avLst/>
          </a:prstGeom>
        </p:spPr>
        <p:txBody>
          <a:bodyPr vert="horz" lIns="91372" tIns="45685" rIns="91372" bIns="45685" rtlCol="0" anchor="b"/>
          <a:lstStyle>
            <a:lvl1pPr algn="r">
              <a:defRPr sz="1200"/>
            </a:lvl1pPr>
          </a:lstStyle>
          <a:p>
            <a:fld id="{6AC044BF-F28E-4985-A4FC-7A7085628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35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7547">
              <a:spcBef>
                <a:spcPts val="575"/>
              </a:spcBef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9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19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65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9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75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00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238" y="6549007"/>
            <a:ext cx="27432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7649" y="6549007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816746"/>
          </a:xfrm>
        </p:spPr>
        <p:txBody>
          <a:bodyPr tIns="0" bIns="0" anchor="b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平行四辺形 6"/>
          <p:cNvSpPr/>
          <p:nvPr userDrawn="1"/>
        </p:nvSpPr>
        <p:spPr>
          <a:xfrm>
            <a:off x="318770" y="0"/>
            <a:ext cx="982980" cy="816746"/>
          </a:xfrm>
          <a:prstGeom prst="parallelogram">
            <a:avLst>
              <a:gd name="adj" fmla="val 59040"/>
            </a:avLst>
          </a:prstGeom>
          <a:solidFill>
            <a:srgbClr val="5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1"/>
            <a:ext cx="2743200" cy="365125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8642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4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1" y="1878109"/>
            <a:ext cx="11187952" cy="1800200"/>
          </a:xfrm>
        </p:spPr>
        <p:txBody>
          <a:bodyPr anchor="ctr" anchorCtr="0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気候変動の影響</a:t>
            </a:r>
            <a:r>
              <a:rPr lang="ja-JP" altLang="en-US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とその適応</a:t>
            </a:r>
            <a:endParaRPr kumimoji="1" lang="ja-JP" altLang="en-US" sz="4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80813" y="4391169"/>
            <a:ext cx="9434969" cy="1973771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神奈川県気候変動適応センター（神奈川県環境科学センター環境情報部）</a:t>
            </a:r>
            <a:endParaRPr kumimoji="1" lang="en-US" altLang="ja-JP" sz="20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20416" y="20321"/>
            <a:ext cx="9812360" cy="692696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気候変動の影響はあらゆるところに</a:t>
            </a:r>
            <a:r>
              <a:rPr kumimoji="1" lang="en-US" altLang="ja-JP" sz="3600" dirty="0" smtClean="0"/>
              <a:t>…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3" y="834035"/>
            <a:ext cx="6794057" cy="58975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393410" y="1645029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気候変動問題は</a:t>
            </a:r>
            <a:endParaRPr lang="en-US" altLang="ja-JP" sz="3200" dirty="0" smtClean="0"/>
          </a:p>
          <a:p>
            <a:r>
              <a:rPr lang="ja-JP" altLang="en-US" sz="3200" dirty="0" smtClean="0"/>
              <a:t>地球規模の問題</a:t>
            </a:r>
            <a:endParaRPr lang="en-US" altLang="ja-JP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3410" y="4539777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気候変動影響は</a:t>
            </a:r>
            <a:endParaRPr lang="en-US" altLang="ja-JP" sz="3200" dirty="0" smtClean="0"/>
          </a:p>
          <a:p>
            <a:r>
              <a:rPr lang="ja-JP" altLang="en-US" sz="3200" dirty="0" smtClean="0"/>
              <a:t>地域ごとに異なる</a:t>
            </a:r>
            <a:endParaRPr lang="en-US" altLang="ja-JP" sz="3200" dirty="0" smtClean="0"/>
          </a:p>
        </p:txBody>
      </p:sp>
      <p:sp>
        <p:nvSpPr>
          <p:cNvPr id="4" name="上下矢印 3"/>
          <p:cNvSpPr/>
          <p:nvPr/>
        </p:nvSpPr>
        <p:spPr>
          <a:xfrm>
            <a:off x="9489141" y="2879297"/>
            <a:ext cx="628072" cy="1366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2" name="テキスト ボックス 25"/>
          <p:cNvSpPr txBox="1">
            <a:spLocks noChangeArrowheads="1"/>
          </p:cNvSpPr>
          <p:nvPr/>
        </p:nvSpPr>
        <p:spPr bwMode="auto">
          <a:xfrm>
            <a:off x="2783305" y="6648690"/>
            <a:ext cx="8171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</a:t>
            </a:r>
            <a:r>
              <a:rPr lang="ja-JP" altLang="en-US" sz="1000" dirty="0" smtClean="0">
                <a:latin typeface="+mn-ea"/>
                <a:ea typeface="+mn-ea"/>
              </a:rPr>
              <a:t>：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78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熱中症の被害状況について</a:t>
            </a:r>
            <a:endParaRPr kumimoji="1"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5855973" y="6160688"/>
            <a:ext cx="508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（出典</a:t>
            </a:r>
            <a:r>
              <a:rPr lang="ja-JP" altLang="en-US" sz="1200" dirty="0"/>
              <a:t>）人口動態調査（厚生労働省</a:t>
            </a:r>
            <a:r>
              <a:rPr lang="ja-JP" altLang="en-US" sz="1200" dirty="0" smtClean="0"/>
              <a:t>）， 日本</a:t>
            </a:r>
            <a:r>
              <a:rPr lang="ja-JP" altLang="en-US" sz="1200" dirty="0"/>
              <a:t>の年平均気温偏差（気象庁）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2" y="758546"/>
            <a:ext cx="5679141" cy="567914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997904" y="908797"/>
            <a:ext cx="603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神奈川県における熱中症による</a:t>
            </a: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救急搬送者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数の推移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369243" y="4226396"/>
            <a:ext cx="4228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ja-JP" altLang="en-US" sz="1200" dirty="0"/>
              <a:t>出典）消防庁熱中症情報から県適応</a:t>
            </a:r>
            <a:r>
              <a:rPr lang="en-US" altLang="ja-JP" sz="1200" dirty="0"/>
              <a:t>C</a:t>
            </a:r>
            <a:r>
              <a:rPr lang="ja-JP" altLang="en-US" sz="1200" dirty="0"/>
              <a:t>作成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04" y="1327650"/>
            <a:ext cx="5921723" cy="28987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740897" y="4676217"/>
            <a:ext cx="517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県内の熱中症救急搬送者数は、</a:t>
            </a:r>
            <a:endParaRPr lang="en-US" altLang="ja-JP" sz="2000" b="1" dirty="0" smtClean="0"/>
          </a:p>
          <a:p>
            <a:r>
              <a:rPr lang="en-US" altLang="ja-JP" sz="2000" b="1" dirty="0" smtClean="0"/>
              <a:t>2024</a:t>
            </a:r>
            <a:r>
              <a:rPr lang="ja-JP" altLang="en-US" sz="2000" b="1" dirty="0"/>
              <a:t>年に過去最多の</a:t>
            </a:r>
            <a:r>
              <a:rPr lang="en-US" altLang="ja-JP" sz="2000" b="1" dirty="0">
                <a:solidFill>
                  <a:srgbClr val="FF0000"/>
                </a:solidFill>
              </a:rPr>
              <a:t>4,814</a:t>
            </a:r>
            <a:r>
              <a:rPr lang="ja-JP" altLang="en-US" sz="2000" b="1" dirty="0">
                <a:solidFill>
                  <a:srgbClr val="FF0000"/>
                </a:solidFill>
              </a:rPr>
              <a:t>人</a:t>
            </a:r>
            <a:r>
              <a:rPr lang="ja-JP" altLang="en-US" sz="2000" b="1" dirty="0"/>
              <a:t>を記録</a:t>
            </a:r>
            <a:r>
              <a:rPr lang="ja-JP" altLang="en-US" sz="2000" dirty="0"/>
              <a:t>しました。</a:t>
            </a:r>
            <a:endParaRPr kumimoji="1" lang="ja-JP" altLang="en-US" sz="2000" dirty="0"/>
          </a:p>
        </p:txBody>
      </p: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64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17" y="1592687"/>
            <a:ext cx="5152874" cy="3920062"/>
          </a:xfrm>
          <a:prstGeom prst="rect">
            <a:avLst/>
          </a:prstGeom>
        </p:spPr>
      </p:pic>
      <p:sp>
        <p:nvSpPr>
          <p:cNvPr id="44" name="タイトル 2"/>
          <p:cNvSpPr>
            <a:spLocks noGrp="1"/>
          </p:cNvSpPr>
          <p:nvPr>
            <p:ph type="ctrTitle"/>
          </p:nvPr>
        </p:nvSpPr>
        <p:spPr>
          <a:xfrm>
            <a:off x="1443318" y="0"/>
            <a:ext cx="10748682" cy="676981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「降水量」の将来変化　－強雨の頻度－</a:t>
            </a:r>
            <a:endParaRPr kumimoji="1" lang="ja-JP" altLang="en-US" sz="36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553" y="946905"/>
            <a:ext cx="721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+mn-ea"/>
              </a:rPr>
              <a:t>神奈川県における「滝のように降る</a:t>
            </a:r>
            <a:r>
              <a:rPr lang="ja-JP" altLang="en-US" sz="2000" dirty="0" smtClean="0">
                <a:latin typeface="+mn-ea"/>
              </a:rPr>
              <a:t>雨</a:t>
            </a:r>
            <a:r>
              <a:rPr lang="ja-JP" altLang="en-US" sz="2000" dirty="0">
                <a:latin typeface="+mn-ea"/>
              </a:rPr>
              <a:t>（</a:t>
            </a:r>
            <a:r>
              <a:rPr lang="en-US" altLang="ja-JP" sz="2000" dirty="0">
                <a:latin typeface="+mn-ea"/>
              </a:rPr>
              <a:t>50</a:t>
            </a:r>
            <a:r>
              <a:rPr lang="ja-JP" altLang="en-US" sz="2000" dirty="0">
                <a:latin typeface="+mn-ea"/>
              </a:rPr>
              <a:t>㎜</a:t>
            </a:r>
            <a:r>
              <a:rPr lang="en-US" altLang="ja-JP" sz="2000" dirty="0">
                <a:latin typeface="+mn-ea"/>
              </a:rPr>
              <a:t>/</a:t>
            </a:r>
            <a:r>
              <a:rPr lang="en-US" altLang="ja-JP" sz="2000" dirty="0" smtClean="0">
                <a:latin typeface="+mn-ea"/>
              </a:rPr>
              <a:t>h</a:t>
            </a:r>
            <a:r>
              <a:rPr lang="ja-JP" altLang="en-US" sz="2000" dirty="0" smtClean="0">
                <a:latin typeface="+mn-ea"/>
              </a:rPr>
              <a:t>）」の頻度の変化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61897" y="1399185"/>
            <a:ext cx="2156860" cy="501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実際の観測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結果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78386" y="6127626"/>
            <a:ext cx="888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※</a:t>
            </a:r>
            <a:r>
              <a:rPr kumimoji="1" lang="ja-JP" altLang="en-US" sz="1200" dirty="0" smtClean="0">
                <a:latin typeface="+mn-ea"/>
              </a:rPr>
              <a:t>神奈川県内の降水量観測地点</a:t>
            </a:r>
            <a:r>
              <a:rPr kumimoji="1" lang="en-US" altLang="ja-JP" sz="1200" dirty="0" smtClean="0">
                <a:latin typeface="+mn-ea"/>
              </a:rPr>
              <a:t>11</a:t>
            </a:r>
            <a:r>
              <a:rPr kumimoji="1" lang="ja-JP" altLang="en-US" sz="1200" dirty="0" smtClean="0">
                <a:latin typeface="+mn-ea"/>
              </a:rPr>
              <a:t>地点（気象庁）において、</a:t>
            </a:r>
            <a:r>
              <a:rPr lang="ja-JP" altLang="en-US" sz="1200" dirty="0" smtClean="0">
                <a:latin typeface="+mn-ea"/>
              </a:rPr>
              <a:t>時別降水量</a:t>
            </a:r>
            <a:r>
              <a:rPr lang="en-US" altLang="ja-JP" sz="1200" dirty="0" smtClean="0">
                <a:latin typeface="+mn-ea"/>
              </a:rPr>
              <a:t>50</a:t>
            </a:r>
            <a:r>
              <a:rPr lang="ja-JP" altLang="en-US" sz="1200" dirty="0" smtClean="0">
                <a:latin typeface="+mn-ea"/>
              </a:rPr>
              <a:t>㎜を超えた雨の回数を年毎に合計し、１地点あたりに平均化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78010" y="6367209"/>
            <a:ext cx="9089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【</a:t>
            </a:r>
            <a:r>
              <a:rPr kumimoji="1" lang="ja-JP" altLang="en-US" sz="1200" dirty="0" smtClean="0">
                <a:latin typeface="+mn-ea"/>
              </a:rPr>
              <a:t>出典</a:t>
            </a:r>
            <a:r>
              <a:rPr kumimoji="1" lang="en-US" altLang="ja-JP" sz="1200" dirty="0" smtClean="0">
                <a:latin typeface="+mn-ea"/>
              </a:rPr>
              <a:t>】</a:t>
            </a:r>
            <a:r>
              <a:rPr lang="ja-JP" altLang="en-US" sz="1200" dirty="0">
                <a:latin typeface="+mn-ea"/>
              </a:rPr>
              <a:t>実際</a:t>
            </a:r>
            <a:r>
              <a:rPr lang="ja-JP" altLang="en-US" sz="1200" dirty="0" smtClean="0">
                <a:latin typeface="+mn-ea"/>
              </a:rPr>
              <a:t>の観測結果：</a:t>
            </a:r>
            <a:r>
              <a:rPr kumimoji="1" lang="ja-JP" altLang="en-US" sz="1200" dirty="0" smtClean="0">
                <a:latin typeface="+mn-ea"/>
              </a:rPr>
              <a:t>気象庁過去の気象データから県適応</a:t>
            </a:r>
            <a:r>
              <a:rPr kumimoji="1" lang="en-US" altLang="ja-JP" sz="1200" dirty="0" smtClean="0">
                <a:latin typeface="+mn-ea"/>
              </a:rPr>
              <a:t>C</a:t>
            </a:r>
            <a:r>
              <a:rPr kumimoji="1" lang="ja-JP" altLang="en-US" sz="1200" dirty="0" smtClean="0">
                <a:latin typeface="+mn-ea"/>
              </a:rPr>
              <a:t>作成、将来予測：本州域</a:t>
            </a:r>
            <a:r>
              <a:rPr kumimoji="1" lang="en-US" altLang="ja-JP" sz="1200" dirty="0" smtClean="0">
                <a:latin typeface="+mn-ea"/>
              </a:rPr>
              <a:t>d4PDF</a:t>
            </a:r>
            <a:r>
              <a:rPr lang="ja-JP" altLang="en-US" sz="1200" dirty="0">
                <a:latin typeface="+mn-ea"/>
              </a:rPr>
              <a:t>ダウンスケーリングデータから県適応</a:t>
            </a:r>
            <a:r>
              <a:rPr lang="en-US" altLang="ja-JP" sz="1200" dirty="0">
                <a:latin typeface="+mn-ea"/>
              </a:rPr>
              <a:t>C</a:t>
            </a:r>
            <a:r>
              <a:rPr lang="ja-JP" altLang="en-US" sz="1200" dirty="0" smtClean="0">
                <a:latin typeface="+mn-ea"/>
              </a:rPr>
              <a:t>作成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444442" y="1399185"/>
            <a:ext cx="2156860" cy="501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将来予測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2628" y="5637699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直近</a:t>
            </a:r>
            <a:r>
              <a:rPr kumimoji="1" lang="en-US" altLang="ja-JP" dirty="0" smtClean="0">
                <a:latin typeface="+mn-ea"/>
              </a:rPr>
              <a:t>20</a:t>
            </a:r>
            <a:r>
              <a:rPr kumimoji="1" lang="ja-JP" altLang="en-US" dirty="0" smtClean="0">
                <a:latin typeface="+mn-ea"/>
              </a:rPr>
              <a:t>年間（</a:t>
            </a:r>
            <a:r>
              <a:rPr kumimoji="1" lang="en-US" altLang="ja-JP" dirty="0" smtClean="0">
                <a:latin typeface="+mn-ea"/>
              </a:rPr>
              <a:t>2003</a:t>
            </a:r>
            <a:r>
              <a:rPr kumimoji="1" lang="ja-JP" altLang="en-US" dirty="0" smtClean="0">
                <a:latin typeface="+mn-ea"/>
              </a:rPr>
              <a:t>～</a:t>
            </a:r>
            <a:r>
              <a:rPr kumimoji="1" lang="en-US" altLang="ja-JP" dirty="0" smtClean="0">
                <a:latin typeface="+mn-ea"/>
              </a:rPr>
              <a:t>2022</a:t>
            </a:r>
            <a:r>
              <a:rPr kumimoji="1" lang="ja-JP" altLang="en-US" dirty="0" smtClean="0">
                <a:latin typeface="+mn-ea"/>
              </a:rPr>
              <a:t>）では、平均０．４回の頻度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381000" y="5637699"/>
            <a:ext cx="304800" cy="365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30245" y="5448543"/>
            <a:ext cx="53527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現在気候に比べ、</a:t>
            </a:r>
            <a:r>
              <a:rPr lang="en-US" altLang="ja-JP" dirty="0" smtClean="0">
                <a:latin typeface="+mn-ea"/>
              </a:rPr>
              <a:t>50mm/h</a:t>
            </a:r>
            <a:r>
              <a:rPr lang="ja-JP" altLang="en-US" dirty="0">
                <a:latin typeface="+mn-ea"/>
              </a:rPr>
              <a:t>超</a:t>
            </a:r>
            <a:r>
              <a:rPr lang="ja-JP" altLang="en-US" dirty="0" smtClean="0">
                <a:latin typeface="+mn-ea"/>
              </a:rPr>
              <a:t>の豪雨が降る頻度は、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２℃上昇では</a:t>
            </a:r>
            <a:r>
              <a:rPr lang="en-US" altLang="ja-JP" sz="2000" b="1" u="sng" dirty="0" smtClean="0">
                <a:latin typeface="+mn-ea"/>
              </a:rPr>
              <a:t>1.4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、　４℃上昇では</a:t>
            </a:r>
            <a:r>
              <a:rPr lang="en-US" altLang="ja-JP" sz="2000" b="1" u="sng" dirty="0" smtClean="0">
                <a:latin typeface="+mn-ea"/>
              </a:rPr>
              <a:t>2.1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　に上昇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6398617" y="5637699"/>
            <a:ext cx="304800" cy="36577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658237" y="370824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0.57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999138" y="271278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0.84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316898" y="430327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0.41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57" name="グラフ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636851"/>
              </p:ext>
            </p:extLst>
          </p:nvPr>
        </p:nvGraphicFramePr>
        <p:xfrm>
          <a:off x="223284" y="2020257"/>
          <a:ext cx="6092456" cy="349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4469924"/>
            <a:ext cx="2644551" cy="1983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9500" y="5535"/>
            <a:ext cx="8886217" cy="67019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例）</a:t>
            </a:r>
            <a:r>
              <a:rPr lang="ja-JP" altLang="en-US" sz="3600" dirty="0" smtClean="0"/>
              <a:t>台風：令和元年東日本台風の</a:t>
            </a:r>
            <a:r>
              <a:rPr lang="ja-JP" altLang="en-US" sz="3600" dirty="0"/>
              <a:t>被害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7558" y="3370778"/>
            <a:ext cx="457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高潮・高波による被害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14754" y="4369423"/>
            <a:ext cx="18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土砂災害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668523" y="3670643"/>
            <a:ext cx="743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rgbClr val="FF0000"/>
                </a:solidFill>
              </a:rPr>
              <a:t>小田原で過去最高潮位を超える値</a:t>
            </a:r>
            <a:r>
              <a:rPr lang="en-US" altLang="ja-JP" b="1" dirty="0">
                <a:solidFill>
                  <a:srgbClr val="FF0000"/>
                </a:solidFill>
              </a:rPr>
              <a:t>(172cm)</a:t>
            </a:r>
            <a:r>
              <a:rPr lang="ja-JP" altLang="en-US" dirty="0"/>
              <a:t>を観測。</a:t>
            </a:r>
            <a:endParaRPr lang="en-US" altLang="ja-JP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茅ヶ崎海岸の砂浜の侵食や、海岸・港湾施設への被害が発生。</a:t>
            </a:r>
            <a:endParaRPr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631505" y="4437113"/>
            <a:ext cx="5553858" cy="2024946"/>
            <a:chOff x="1027540" y="776536"/>
            <a:chExt cx="5969723" cy="217657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861" y="776536"/>
              <a:ext cx="2902095" cy="217657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427603" y="77653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箱根登山鉄道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27540" y="776536"/>
              <a:ext cx="2758921" cy="363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国道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138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号（強羅～仙石原）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7074810" y="4727302"/>
            <a:ext cx="346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各地で土砂災害が発生し、人的被害、家屋被害のほか、鉄道や道路の不通区間が発生するなど、大きな影響が発生。</a:t>
            </a:r>
            <a:endParaRPr lang="en-US" altLang="ja-JP" dirty="0">
              <a:latin typeface="Generic1-Regular"/>
            </a:endParaRPr>
          </a:p>
          <a:p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59500" y="1339735"/>
            <a:ext cx="25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降雨による被害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577439" y="1602666"/>
            <a:ext cx="5552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県西部の山地では</a:t>
            </a:r>
            <a:r>
              <a:rPr lang="en-US" altLang="ja-JP" dirty="0">
                <a:latin typeface="Generic1-Regular"/>
              </a:rPr>
              <a:t>1 </a:t>
            </a:r>
            <a:r>
              <a:rPr lang="ja-JP" altLang="en-US" dirty="0">
                <a:latin typeface="Generic1-Regular"/>
              </a:rPr>
              <a:t>時間に</a:t>
            </a:r>
            <a:r>
              <a:rPr lang="en-US" altLang="ja-JP" dirty="0">
                <a:latin typeface="Generic1-Regular"/>
              </a:rPr>
              <a:t>60mm </a:t>
            </a:r>
            <a:r>
              <a:rPr lang="ja-JP" altLang="en-US" dirty="0">
                <a:latin typeface="Generic1-Regular"/>
              </a:rPr>
              <a:t>を超える非常に激しい雨を観測し、</a:t>
            </a:r>
            <a:r>
              <a:rPr lang="ja-JP" altLang="en-US" b="1" dirty="0">
                <a:solidFill>
                  <a:srgbClr val="FF0000"/>
                </a:solidFill>
                <a:latin typeface="Generic1-Regular"/>
              </a:rPr>
              <a:t>箱根では、総降水量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1001.5mm</a:t>
            </a:r>
            <a:r>
              <a:rPr lang="ja-JP" altLang="en-US" dirty="0">
                <a:latin typeface="Generic1-Regular"/>
              </a:rPr>
              <a:t>に達した。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多摩川、芦ノ湖等の河川での溢水や、内水氾濫等による浸水被害が発生。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相模川城山ダムを初めて緊急放流を実施。　など</a:t>
            </a:r>
            <a:endParaRPr lang="en-US" altLang="ja-JP" dirty="0">
              <a:latin typeface="Generic1-Regular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090814" y="1613341"/>
            <a:ext cx="3487521" cy="2035690"/>
            <a:chOff x="5566813" y="1613341"/>
            <a:chExt cx="3487521" cy="20356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813" y="1613341"/>
              <a:ext cx="3487521" cy="1961731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754851" y="3310477"/>
              <a:ext cx="3066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城山ダム放流（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2019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年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10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日）</a:t>
              </a: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1714952" y="702538"/>
            <a:ext cx="7332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大型で強い勢力で伊豆半島に上陸し、関東地方を通過。</a:t>
            </a:r>
            <a:endParaRPr lang="en-US" altLang="ja-JP" dirty="0"/>
          </a:p>
          <a:p>
            <a:r>
              <a:rPr lang="ja-JP" altLang="en-US" dirty="0"/>
              <a:t>　　　　　　接近・通過に伴い、広い範囲で大雨、暴風、高波、高潮となった。</a:t>
            </a:r>
          </a:p>
        </p:txBody>
      </p:sp>
      <p:sp>
        <p:nvSpPr>
          <p:cNvPr id="2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39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例）桜の開花</a:t>
            </a:r>
            <a:endParaRPr kumimoji="1" lang="ja-JP" altLang="en-US" sz="36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91829"/>
              </p:ext>
            </p:extLst>
          </p:nvPr>
        </p:nvGraphicFramePr>
        <p:xfrm>
          <a:off x="1807779" y="1102806"/>
          <a:ext cx="5499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5434580" y="5748920"/>
            <a:ext cx="5233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 dirty="0"/>
              <a:t>出典</a:t>
            </a:r>
            <a:r>
              <a:rPr lang="en-US" altLang="ja-JP" sz="1200" dirty="0"/>
              <a:t>】</a:t>
            </a:r>
          </a:p>
          <a:p>
            <a:r>
              <a:rPr lang="ja-JP" altLang="en-US" sz="1200" dirty="0"/>
              <a:t>気象庁　生物季節観測の情報から作成　　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https://www.data.jma.go.jp/sakura/data/index.html</a:t>
            </a:r>
          </a:p>
          <a:p>
            <a:r>
              <a:rPr lang="en-US" altLang="ja-JP" sz="1200" dirty="0"/>
              <a:t>Cool Choice </a:t>
            </a:r>
            <a:r>
              <a:rPr lang="ja-JP" altLang="en-US" sz="1200" dirty="0"/>
              <a:t>地球温暖化で桜の開花に異変</a:t>
            </a:r>
            <a:r>
              <a:rPr lang="en-US" altLang="ja-JP" sz="1200" dirty="0"/>
              <a:t>!?</a:t>
            </a:r>
            <a:r>
              <a:rPr lang="ja-JP" altLang="en-US" sz="1200" dirty="0"/>
              <a:t>日本列島でいっせい開花も？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https://ondankataisaku.env.go.jp/coolchoice/weather/article06.html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80" y="1252392"/>
            <a:ext cx="3360420" cy="25203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059" y="3960942"/>
            <a:ext cx="3701101" cy="266089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545020" y="774186"/>
            <a:ext cx="455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</a:t>
            </a:r>
            <a:r>
              <a:rPr lang="en-US" altLang="ja-JP" dirty="0"/>
              <a:t>30</a:t>
            </a:r>
            <a:r>
              <a:rPr lang="ja-JP" altLang="en-US" dirty="0"/>
              <a:t>年で開花日が一気に早期化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74260" y="3913375"/>
            <a:ext cx="46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このまま温暖化が進むと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7163" y="4184922"/>
            <a:ext cx="4960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東北地方では、春先の気温上昇により、</a:t>
            </a:r>
            <a:r>
              <a:rPr lang="en-US" altLang="ja-JP" dirty="0"/>
              <a:t>2〜3</a:t>
            </a:r>
            <a:r>
              <a:rPr lang="ja-JP" altLang="en-US" dirty="0"/>
              <a:t>週間開花が早期化。</a:t>
            </a:r>
            <a:endParaRPr lang="en-US" altLang="ja-JP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九州の一部地域など温暖な場所は、暖冬により、開花に必要な寒さが足りず、逆に</a:t>
            </a:r>
            <a:r>
              <a:rPr lang="en-US" altLang="ja-JP" dirty="0"/>
              <a:t>1〜2</a:t>
            </a:r>
            <a:r>
              <a:rPr lang="ja-JP" altLang="en-US" dirty="0"/>
              <a:t>週間開花遅れ。満開にならない場合も。</a:t>
            </a:r>
          </a:p>
        </p:txBody>
      </p:sp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39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水稲への影響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81" y="6594719"/>
            <a:ext cx="6328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/>
              <a:t>令和</a:t>
            </a:r>
            <a:r>
              <a:rPr lang="en-US" altLang="ja-JP" sz="1400" dirty="0"/>
              <a:t>2</a:t>
            </a:r>
            <a:r>
              <a:rPr lang="ja-JP" altLang="en-US" sz="1400" dirty="0"/>
              <a:t>年地球温暖化影響調査レポート</a:t>
            </a:r>
            <a:r>
              <a:rPr lang="ja-JP" altLang="en-US" sz="1400" dirty="0" smtClean="0"/>
              <a:t>、気候</a:t>
            </a:r>
            <a:r>
              <a:rPr lang="ja-JP" altLang="en-US" sz="1400" dirty="0"/>
              <a:t>変動適応情報</a:t>
            </a:r>
            <a:r>
              <a:rPr lang="ja-JP" altLang="en-US" sz="1400" dirty="0" smtClean="0"/>
              <a:t>プラットフォーム</a:t>
            </a:r>
            <a:endParaRPr lang="ja-JP" altLang="en-US" sz="14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31725"/>
              </p:ext>
            </p:extLst>
          </p:nvPr>
        </p:nvGraphicFramePr>
        <p:xfrm>
          <a:off x="304247" y="885463"/>
          <a:ext cx="4797064" cy="3516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地球温暖化影響調査レポート（抜粋）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白未熟粒・胴割粒の発生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粒の充実不足、登熟不良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　・・・出穂期以降の高温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虫害の多発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　・・・夏季の高温、暖冬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96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生育不良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　・・・田植え以降の高温、寡照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94" y="1200746"/>
            <a:ext cx="1203674" cy="11940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47" y="1198129"/>
            <a:ext cx="1206312" cy="11967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97" y="3561241"/>
            <a:ext cx="1859814" cy="76019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03" y="2518083"/>
            <a:ext cx="793095" cy="707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331103" y="4596692"/>
            <a:ext cx="4753849" cy="1456868"/>
          </a:xfrm>
          <a:prstGeom prst="roundRect">
            <a:avLst>
              <a:gd name="adj" fmla="val 58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lvl="0"/>
            <a:endParaRPr lang="en-US" altLang="ja-JP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363538" lvl="0"/>
            <a:endParaRPr lang="en-US" altLang="ja-JP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7347" y="4638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lvl="0"/>
            <a:r>
              <a:rPr lang="ja-JP" altLang="en-US" dirty="0">
                <a:solidFill>
                  <a:prstClr val="black"/>
                </a:solidFill>
                <a:latin typeface="+mj-ea"/>
              </a:rPr>
              <a:t>気温の上昇等の影響により、</a:t>
            </a:r>
            <a:endParaRPr lang="en-US" altLang="ja-JP" dirty="0">
              <a:solidFill>
                <a:prstClr val="black"/>
              </a:solidFill>
              <a:latin typeface="+mj-ea"/>
            </a:endParaRPr>
          </a:p>
          <a:p>
            <a:pPr marL="363538" lvl="0"/>
            <a:r>
              <a:rPr lang="ja-JP" altLang="en-US" dirty="0">
                <a:solidFill>
                  <a:prstClr val="black"/>
                </a:solidFill>
                <a:latin typeface="+mj-ea"/>
              </a:rPr>
              <a:t>品質の低下や収量の減少がすでに発生</a:t>
            </a:r>
            <a:endParaRPr lang="en-US" altLang="ja-JP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4749" y="5423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lvl="0"/>
            <a:r>
              <a:rPr lang="ja-JP" altLang="en-US" b="1" dirty="0" smtClean="0">
                <a:solidFill>
                  <a:prstClr val="black"/>
                </a:solidFill>
                <a:latin typeface="+mj-ea"/>
              </a:rPr>
              <a:t>温暖化の進行により、影響拡大のおそれ</a:t>
            </a:r>
            <a:endParaRPr lang="en-US" altLang="ja-JP" b="1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86795" y="5423362"/>
            <a:ext cx="21603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気候変動によるコメの品質への</a:t>
            </a:r>
            <a:r>
              <a:rPr lang="ja-JP" altLang="en-US" b="1" dirty="0" smtClean="0"/>
              <a:t>影響予測</a:t>
            </a:r>
            <a:endParaRPr kumimoji="1" lang="ja-JP" altLang="en-US" b="1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E3AE54-E76F-4719-96EA-F853FB6477C6}"/>
              </a:ext>
            </a:extLst>
          </p:cNvPr>
          <p:cNvGrpSpPr/>
          <p:nvPr/>
        </p:nvGrpSpPr>
        <p:grpSpPr>
          <a:xfrm>
            <a:off x="8262947" y="4971638"/>
            <a:ext cx="3921760" cy="863655"/>
            <a:chOff x="6724227" y="4816834"/>
            <a:chExt cx="2240650" cy="939982"/>
          </a:xfrm>
        </p:grpSpPr>
        <p:sp>
          <p:nvSpPr>
            <p:cNvPr id="8" name="角丸四角形 7"/>
            <p:cNvSpPr/>
            <p:nvPr/>
          </p:nvSpPr>
          <p:spPr>
            <a:xfrm>
              <a:off x="6724227" y="4816834"/>
              <a:ext cx="2208225" cy="93998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3538" lvl="0">
                <a:spcBef>
                  <a:spcPts val="1200"/>
                </a:spcBef>
              </a:pPr>
              <a:endParaRPr lang="en-US" altLang="ja-JP" sz="1200" dirty="0">
                <a:solidFill>
                  <a:prstClr val="black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724227" y="4932438"/>
              <a:ext cx="2240650" cy="70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神奈川県内でも、適応策を取らないと、コメの品質低下が予測される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5363" y="1106699"/>
            <a:ext cx="8180885" cy="4959805"/>
            <a:chOff x="324465" y="1057537"/>
            <a:chExt cx="7880607" cy="4777756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4465" y="1057537"/>
              <a:ext cx="7880607" cy="4777756"/>
            </a:xfrm>
            <a:prstGeom prst="rect">
              <a:avLst/>
            </a:prstGeom>
          </p:spPr>
        </p:pic>
        <p:sp>
          <p:nvSpPr>
            <p:cNvPr id="16" name="正方形/長方形 15"/>
            <p:cNvSpPr/>
            <p:nvPr/>
          </p:nvSpPr>
          <p:spPr>
            <a:xfrm>
              <a:off x="6951078" y="4953859"/>
              <a:ext cx="115897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 b="1" dirty="0" smtClean="0"/>
                <a:t>品質低下リスク</a:t>
              </a:r>
              <a:endParaRPr lang="ja-JP" altLang="en-US" sz="1400" b="1" dirty="0"/>
            </a:p>
          </p:txBody>
        </p:sp>
        <p:sp>
          <p:nvSpPr>
            <p:cNvPr id="17" name="右中かっこ 16"/>
            <p:cNvSpPr/>
            <p:nvPr/>
          </p:nvSpPr>
          <p:spPr>
            <a:xfrm>
              <a:off x="7697251" y="2137445"/>
              <a:ext cx="80996" cy="525219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726599" y="224468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高</a:t>
              </a:r>
              <a:endParaRPr lang="ja-JP" altLang="en-US" dirty="0"/>
            </a:p>
          </p:txBody>
        </p:sp>
        <p:sp>
          <p:nvSpPr>
            <p:cNvPr id="19" name="右中かっこ 18"/>
            <p:cNvSpPr/>
            <p:nvPr/>
          </p:nvSpPr>
          <p:spPr>
            <a:xfrm>
              <a:off x="7715211" y="2781344"/>
              <a:ext cx="51886" cy="77816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726599" y="298576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中</a:t>
              </a:r>
            </a:p>
          </p:txBody>
        </p:sp>
        <p:sp>
          <p:nvSpPr>
            <p:cNvPr id="21" name="右中かっこ 20"/>
            <p:cNvSpPr/>
            <p:nvPr/>
          </p:nvSpPr>
          <p:spPr>
            <a:xfrm>
              <a:off x="7697251" y="3590608"/>
              <a:ext cx="80996" cy="995973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736431" y="389415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低</a:t>
              </a:r>
              <a:endParaRPr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8262947" y="1251221"/>
            <a:ext cx="3865008" cy="3114068"/>
            <a:chOff x="8205072" y="924897"/>
            <a:chExt cx="3865008" cy="3114068"/>
          </a:xfrm>
        </p:grpSpPr>
        <p:sp>
          <p:nvSpPr>
            <p:cNvPr id="11" name="角丸四角形 10"/>
            <p:cNvSpPr/>
            <p:nvPr/>
          </p:nvSpPr>
          <p:spPr>
            <a:xfrm>
              <a:off x="8205072" y="924897"/>
              <a:ext cx="3865008" cy="3114067"/>
            </a:xfrm>
            <a:prstGeom prst="roundRect">
              <a:avLst>
                <a:gd name="adj" fmla="val 58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3538" lvl="0">
                <a:spcBef>
                  <a:spcPts val="1200"/>
                </a:spcBef>
              </a:pPr>
              <a:endParaRPr lang="en-US" altLang="ja-JP" sz="1200" dirty="0">
                <a:solidFill>
                  <a:prstClr val="black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205072" y="92489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【</a:t>
              </a:r>
              <a:r>
                <a:rPr kumimoji="1" lang="ja-JP" altLang="en-US" dirty="0" smtClean="0"/>
                <a:t>予測条件</a:t>
              </a:r>
              <a:r>
                <a:rPr kumimoji="1" lang="en-US" altLang="ja-JP" dirty="0" smtClean="0"/>
                <a:t>】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311752" y="1176643"/>
              <a:ext cx="365164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対象期間　　：</a:t>
              </a:r>
              <a:r>
                <a:rPr lang="en-US" altLang="ja-JP" dirty="0"/>
                <a:t>21</a:t>
              </a:r>
              <a:r>
                <a:rPr lang="ja-JP" altLang="en-US" dirty="0"/>
                <a:t>世紀</a:t>
              </a:r>
              <a:r>
                <a:rPr lang="ja-JP" altLang="en-US" dirty="0" smtClean="0"/>
                <a:t>半ば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気候モデル　：</a:t>
              </a:r>
              <a:r>
                <a:rPr lang="en-US" altLang="ja-JP" dirty="0" smtClean="0"/>
                <a:t>MRI-CGCM3</a:t>
              </a:r>
            </a:p>
            <a:p>
              <a:r>
                <a:rPr kumimoji="1" lang="ja-JP" altLang="en-US" dirty="0" smtClean="0"/>
                <a:t>気候シナリオ：</a:t>
              </a:r>
              <a:r>
                <a:rPr kumimoji="1" lang="en-US" altLang="ja-JP" dirty="0" smtClean="0"/>
                <a:t>RCP8.5</a:t>
              </a:r>
              <a:endParaRPr lang="en-US" altLang="ja-JP" dirty="0"/>
            </a:p>
            <a:p>
              <a:r>
                <a:rPr lang="ja-JP" altLang="en-US" dirty="0" smtClean="0"/>
                <a:t>予測方法：</a:t>
              </a:r>
              <a:endParaRPr lang="en-US" altLang="ja-JP" dirty="0" smtClean="0"/>
            </a:p>
            <a:p>
              <a:pPr marL="263525"/>
              <a:r>
                <a:rPr lang="ja-JP" altLang="en-US" dirty="0" smtClean="0"/>
                <a:t>高温</a:t>
              </a:r>
              <a:r>
                <a:rPr lang="ja-JP" altLang="en-US" dirty="0"/>
                <a:t>による品質低下リスクを表す指標として、出穂後</a:t>
              </a:r>
              <a:r>
                <a:rPr lang="en-US" altLang="ja-JP" dirty="0"/>
                <a:t>20</a:t>
              </a:r>
              <a:r>
                <a:rPr lang="ja-JP" altLang="en-US" dirty="0"/>
                <a:t>日間の日平均気温</a:t>
              </a:r>
              <a:r>
                <a:rPr lang="en-US" altLang="ja-JP" dirty="0"/>
                <a:t>26℃</a:t>
              </a:r>
              <a:r>
                <a:rPr lang="ja-JP" altLang="en-US" dirty="0"/>
                <a:t>以上の積算値</a:t>
              </a:r>
              <a:r>
                <a:rPr lang="ja-JP" altLang="en-US" dirty="0" smtClean="0"/>
                <a:t>（℃</a:t>
              </a:r>
              <a:r>
                <a:rPr lang="ja-JP" altLang="en-US" dirty="0"/>
                <a:t>・</a:t>
              </a:r>
              <a:r>
                <a:rPr lang="ja-JP" altLang="en-US" dirty="0" smtClean="0"/>
                <a:t>日）により評価。</a:t>
              </a:r>
              <a:endParaRPr lang="en-US" altLang="ja-JP" dirty="0" smtClean="0"/>
            </a:p>
            <a:p>
              <a:pPr marL="263525"/>
              <a:r>
                <a:rPr lang="ja-JP" altLang="en-US" dirty="0" smtClean="0"/>
                <a:t>（</a:t>
              </a:r>
              <a:r>
                <a:rPr lang="en-US" altLang="ja-JP" dirty="0" smtClean="0"/>
                <a:t>※</a:t>
              </a:r>
              <a:r>
                <a:rPr lang="ja-JP" altLang="en-US" dirty="0" smtClean="0"/>
                <a:t>高温ほど、白未熟粒等の発生リスクが高くなる。）</a:t>
              </a:r>
              <a:endParaRPr kumimoji="1" lang="ja-JP" altLang="en-US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-80152" y="6601061"/>
            <a:ext cx="608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【</a:t>
            </a:r>
            <a:r>
              <a:rPr kumimoji="1" lang="ja-JP" altLang="en-US" sz="1400" dirty="0" smtClean="0"/>
              <a:t>出典</a:t>
            </a:r>
            <a:r>
              <a:rPr kumimoji="1" lang="en-US" altLang="ja-JP" sz="1400" dirty="0" smtClean="0"/>
              <a:t>】</a:t>
            </a:r>
            <a:r>
              <a:rPr kumimoji="1" lang="ja-JP" altLang="en-US" sz="1400" dirty="0" smtClean="0"/>
              <a:t>気候</a:t>
            </a:r>
            <a:r>
              <a:rPr kumimoji="1" lang="ja-JP" altLang="en-US" sz="1400" dirty="0"/>
              <a:t>変動適応情報</a:t>
            </a:r>
            <a:r>
              <a:rPr kumimoji="1" lang="ja-JP" altLang="en-US" sz="1400" dirty="0" smtClean="0"/>
              <a:t>プラットフォーム（地域適応コンソーシアム事業成果）</a:t>
            </a:r>
            <a:endParaRPr kumimoji="1" lang="ja-JP" altLang="en-US" sz="1400" dirty="0"/>
          </a:p>
        </p:txBody>
      </p:sp>
      <p:sp>
        <p:nvSpPr>
          <p:cNvPr id="26" name="下矢印 25"/>
          <p:cNvSpPr/>
          <p:nvPr/>
        </p:nvSpPr>
        <p:spPr>
          <a:xfrm>
            <a:off x="9801315" y="4561840"/>
            <a:ext cx="741680" cy="272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" descr="農業、森林・林業、水産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572" y="53555"/>
            <a:ext cx="716028" cy="7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12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516253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グループワーク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816363" y="817065"/>
            <a:ext cx="10703860" cy="54411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400" b="1" dirty="0"/>
              <a:t>目的</a:t>
            </a:r>
            <a:r>
              <a:rPr lang="ja-JP" altLang="en-US" sz="2400" dirty="0"/>
              <a:t>　</a:t>
            </a:r>
            <a:r>
              <a:rPr lang="ja-JP" altLang="en-US" sz="2400" b="1" dirty="0">
                <a:solidFill>
                  <a:srgbClr val="FF0000"/>
                </a:solidFill>
              </a:rPr>
              <a:t>私たちの地域、生活に「気候変動の影響」がどう関係するか考える。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アイスブレイク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課題①：個人ワーク（個人検討）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課題②：グループワーク（意見の共有）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課題③：グループワーク（意見の整理）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発表</a:t>
            </a:r>
            <a:endParaRPr lang="en-US" altLang="ja-JP" sz="2400" dirty="0" smtClean="0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01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自己紹介 兼 アイスブレイク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42026" y="1810740"/>
            <a:ext cx="5827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①名前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②職務内容</a:t>
            </a:r>
            <a:endParaRPr lang="en-US" altLang="ja-JP" sz="3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③好きなみそ汁の具</a:t>
            </a:r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17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9770538" cy="692696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みそ汁のネタ 　</a:t>
            </a:r>
            <a:r>
              <a:rPr lang="en-US" altLang="ja-JP" sz="3600" dirty="0"/>
              <a:t>…</a:t>
            </a:r>
            <a:r>
              <a:rPr lang="ja-JP" altLang="en-US" sz="3600" dirty="0"/>
              <a:t>ここにも気候変動の影響が</a:t>
            </a:r>
            <a:endParaRPr kumimoji="1" lang="ja-JP" altLang="en-US" sz="3600" dirty="0"/>
          </a:p>
        </p:txBody>
      </p:sp>
      <p:sp>
        <p:nvSpPr>
          <p:cNvPr id="5" name="角丸四角形 4"/>
          <p:cNvSpPr/>
          <p:nvPr/>
        </p:nvSpPr>
        <p:spPr>
          <a:xfrm>
            <a:off x="532435" y="814549"/>
            <a:ext cx="11169569" cy="2501659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21" y="1211484"/>
            <a:ext cx="1911275" cy="173752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25" y="1276697"/>
            <a:ext cx="1823602" cy="169966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01059" y="29763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豊かな藻場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63639" y="293148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「</a:t>
            </a:r>
            <a:r>
              <a:rPr lang="ja-JP" altLang="en-US" sz="2000" b="1" dirty="0">
                <a:solidFill>
                  <a:srgbClr val="FF0000"/>
                </a:solidFill>
              </a:rPr>
              <a:t>磯焼け</a:t>
            </a:r>
            <a:r>
              <a:rPr lang="ja-JP" altLang="en-US" dirty="0"/>
              <a:t>」の状態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6429" y="84864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わかめ・のり（海藻類）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238190" y="1982603"/>
            <a:ext cx="4233856" cy="1281072"/>
            <a:chOff x="2587344" y="1562210"/>
            <a:chExt cx="3868067" cy="1281072"/>
          </a:xfrm>
        </p:grpSpPr>
        <p:sp>
          <p:nvSpPr>
            <p:cNvPr id="13" name="右矢印 12"/>
            <p:cNvSpPr/>
            <p:nvPr/>
          </p:nvSpPr>
          <p:spPr>
            <a:xfrm>
              <a:off x="2644714" y="1562210"/>
              <a:ext cx="3810697" cy="1281072"/>
            </a:xfrm>
            <a:prstGeom prst="rightArrow">
              <a:avLst>
                <a:gd name="adj1" fmla="val 76739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14" name="テキスト ボックス 8"/>
            <p:cNvSpPr txBox="1"/>
            <p:nvPr/>
          </p:nvSpPr>
          <p:spPr>
            <a:xfrm>
              <a:off x="2587344" y="1746912"/>
              <a:ext cx="3201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/>
                <a:t>海藻への食害</a:t>
              </a:r>
              <a:endParaRPr lang="en-US" altLang="ja-JP" dirty="0"/>
            </a:p>
            <a:p>
              <a:pPr algn="ctr"/>
              <a:r>
                <a:rPr lang="ja-JP" altLang="en-US" dirty="0"/>
                <a:t>＋</a:t>
              </a:r>
              <a:endParaRPr lang="en-US" altLang="ja-JP" dirty="0"/>
            </a:p>
            <a:p>
              <a:pPr algn="ctr"/>
              <a:r>
                <a:rPr lang="ja-JP" altLang="en-US" dirty="0"/>
                <a:t>海水温の上昇に</a:t>
              </a:r>
              <a:r>
                <a:rPr lang="ja-JP" altLang="en-US" dirty="0" smtClean="0"/>
                <a:t>よる生育</a:t>
              </a:r>
              <a:r>
                <a:rPr lang="ja-JP" altLang="en-US" dirty="0"/>
                <a:t>不良</a:t>
              </a: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63" y="882470"/>
            <a:ext cx="2335041" cy="118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512679" y="172331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アイゴ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549581" y="3390862"/>
            <a:ext cx="5370024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0919" y="348367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アサリ・シジミ（貝類）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7" y="4145087"/>
            <a:ext cx="1369184" cy="139999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57" y="3884993"/>
            <a:ext cx="372914" cy="84935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9" y="4883716"/>
            <a:ext cx="1309451" cy="77874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500263" y="588458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海水温の上昇によるへい死や、</a:t>
            </a:r>
            <a:endParaRPr lang="en-US" altLang="ja-JP" dirty="0"/>
          </a:p>
          <a:p>
            <a:r>
              <a:rPr lang="ja-JP" altLang="en-US" dirty="0"/>
              <a:t>海の酸性化による殻の成長阻害</a:t>
            </a:r>
          </a:p>
        </p:txBody>
      </p:sp>
      <p:sp>
        <p:nvSpPr>
          <p:cNvPr id="23" name="右矢印 22"/>
          <p:cNvSpPr/>
          <p:nvPr/>
        </p:nvSpPr>
        <p:spPr>
          <a:xfrm flipV="1">
            <a:off x="2792058" y="4553934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24" name="乗算記号 34"/>
          <p:cNvSpPr/>
          <p:nvPr/>
        </p:nvSpPr>
        <p:spPr>
          <a:xfrm>
            <a:off x="4054427" y="4086413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309180" y="3401011"/>
            <a:ext cx="5392824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20972" y="3483678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味噌・豆腐・油揚げ（大豆製品）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12" y="4045133"/>
            <a:ext cx="372914" cy="84935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51" y="5065528"/>
            <a:ext cx="862023" cy="79212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134952" y="588458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高温や乾燥により、大豆の収量減少。</a:t>
            </a:r>
            <a:endParaRPr lang="en-US" altLang="ja-JP" dirty="0"/>
          </a:p>
          <a:p>
            <a:r>
              <a:rPr lang="ja-JP" altLang="en-US" dirty="0"/>
              <a:t>国際価格の高騰による輸入大豆の減少。</a:t>
            </a:r>
          </a:p>
        </p:txBody>
      </p:sp>
      <p:sp>
        <p:nvSpPr>
          <p:cNvPr id="30" name="右矢印 29"/>
          <p:cNvSpPr/>
          <p:nvPr/>
        </p:nvSpPr>
        <p:spPr>
          <a:xfrm flipV="1">
            <a:off x="8472046" y="4678509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97" y="4184468"/>
            <a:ext cx="1264039" cy="1463280"/>
          </a:xfrm>
          <a:prstGeom prst="rect">
            <a:avLst/>
          </a:prstGeom>
        </p:spPr>
      </p:pic>
      <p:sp>
        <p:nvSpPr>
          <p:cNvPr id="32" name="乗算記号 41"/>
          <p:cNvSpPr/>
          <p:nvPr/>
        </p:nvSpPr>
        <p:spPr>
          <a:xfrm>
            <a:off x="9682527" y="4278704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36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798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本日の流れ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7465" y="665312"/>
            <a:ext cx="86902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座学①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動画視聴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気候</a:t>
            </a:r>
            <a:r>
              <a:rPr lang="ja-JP" altLang="en-US" sz="2400" dirty="0"/>
              <a:t>変動問題の</a:t>
            </a:r>
            <a:r>
              <a:rPr lang="ja-JP" altLang="en-US" sz="2400" dirty="0" smtClean="0"/>
              <a:t>概要と気候変動影響</a:t>
            </a:r>
            <a:endParaRPr lang="en-US" altLang="ja-JP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グループワーク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私達の身の回りの気候変動影響について考える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座学②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　気候</a:t>
            </a:r>
            <a:r>
              <a:rPr lang="ja-JP" altLang="en-US" sz="2400" dirty="0"/>
              <a:t>変動対策について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アンケート</a:t>
            </a:r>
            <a:endParaRPr lang="en-US" altLang="ja-JP" sz="2400" dirty="0" smtClean="0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51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16612" b="2391"/>
          <a:stretch>
            <a:fillRect/>
          </a:stretch>
        </p:blipFill>
        <p:spPr>
          <a:xfrm>
            <a:off x="3994438" y="4151790"/>
            <a:ext cx="2536119" cy="2269076"/>
          </a:xfrm>
          <a:custGeom>
            <a:avLst/>
            <a:gdLst>
              <a:gd name="connsiteX0" fmla="*/ 1804946 w 3190460"/>
              <a:gd name="connsiteY0" fmla="*/ 0 h 2854518"/>
              <a:gd name="connsiteX1" fmla="*/ 2170706 w 3190460"/>
              <a:gd name="connsiteY1" fmla="*/ 143123 h 2854518"/>
              <a:gd name="connsiteX2" fmla="*/ 2480807 w 3190460"/>
              <a:gd name="connsiteY2" fmla="*/ 365760 h 2854518"/>
              <a:gd name="connsiteX3" fmla="*/ 2576222 w 3190460"/>
              <a:gd name="connsiteY3" fmla="*/ 659958 h 2854518"/>
              <a:gd name="connsiteX4" fmla="*/ 2544417 w 3190460"/>
              <a:gd name="connsiteY4" fmla="*/ 993913 h 2854518"/>
              <a:gd name="connsiteX5" fmla="*/ 2623930 w 3190460"/>
              <a:gd name="connsiteY5" fmla="*/ 1152939 h 2854518"/>
              <a:gd name="connsiteX6" fmla="*/ 2560320 w 3190460"/>
              <a:gd name="connsiteY6" fmla="*/ 1359673 h 2854518"/>
              <a:gd name="connsiteX7" fmla="*/ 2377440 w 3190460"/>
              <a:gd name="connsiteY7" fmla="*/ 1470991 h 2854518"/>
              <a:gd name="connsiteX8" fmla="*/ 2472855 w 3190460"/>
              <a:gd name="connsiteY8" fmla="*/ 1590261 h 2854518"/>
              <a:gd name="connsiteX9" fmla="*/ 2544417 w 3190460"/>
              <a:gd name="connsiteY9" fmla="*/ 1701579 h 2854518"/>
              <a:gd name="connsiteX10" fmla="*/ 2703443 w 3190460"/>
              <a:gd name="connsiteY10" fmla="*/ 1789043 h 2854518"/>
              <a:gd name="connsiteX11" fmla="*/ 2679589 w 3190460"/>
              <a:gd name="connsiteY11" fmla="*/ 2130949 h 2854518"/>
              <a:gd name="connsiteX12" fmla="*/ 2981739 w 3190460"/>
              <a:gd name="connsiteY12" fmla="*/ 2146852 h 2854518"/>
              <a:gd name="connsiteX13" fmla="*/ 3190460 w 3190460"/>
              <a:gd name="connsiteY13" fmla="*/ 2625684 h 2854518"/>
              <a:gd name="connsiteX14" fmla="*/ 3190460 w 3190460"/>
              <a:gd name="connsiteY14" fmla="*/ 2806928 h 2854518"/>
              <a:gd name="connsiteX15" fmla="*/ 3116911 w 3190460"/>
              <a:gd name="connsiteY15" fmla="*/ 2854518 h 2854518"/>
              <a:gd name="connsiteX16" fmla="*/ 15902 w 3190460"/>
              <a:gd name="connsiteY16" fmla="*/ 2846567 h 2854518"/>
              <a:gd name="connsiteX17" fmla="*/ 0 w 3190460"/>
              <a:gd name="connsiteY17" fmla="*/ 2647784 h 2854518"/>
              <a:gd name="connsiteX18" fmla="*/ 556591 w 3190460"/>
              <a:gd name="connsiteY18" fmla="*/ 2178657 h 2854518"/>
              <a:gd name="connsiteX19" fmla="*/ 1073426 w 3190460"/>
              <a:gd name="connsiteY19" fmla="*/ 1661822 h 2854518"/>
              <a:gd name="connsiteX20" fmla="*/ 1129085 w 3190460"/>
              <a:gd name="connsiteY20" fmla="*/ 1423283 h 2854518"/>
              <a:gd name="connsiteX21" fmla="*/ 1081377 w 3190460"/>
              <a:gd name="connsiteY21" fmla="*/ 1208598 h 2854518"/>
              <a:gd name="connsiteX22" fmla="*/ 1184744 w 3190460"/>
              <a:gd name="connsiteY22" fmla="*/ 771276 h 2854518"/>
              <a:gd name="connsiteX23" fmla="*/ 1248354 w 3190460"/>
              <a:gd name="connsiteY23" fmla="*/ 429370 h 2854518"/>
              <a:gd name="connsiteX24" fmla="*/ 1351721 w 3190460"/>
              <a:gd name="connsiteY24" fmla="*/ 151074 h 2854518"/>
              <a:gd name="connsiteX25" fmla="*/ 1582309 w 3190460"/>
              <a:gd name="connsiteY25" fmla="*/ 63610 h 28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0460" h="2854518">
                <a:moveTo>
                  <a:pt x="1804946" y="0"/>
                </a:moveTo>
                <a:lnTo>
                  <a:pt x="2170706" y="143123"/>
                </a:lnTo>
                <a:lnTo>
                  <a:pt x="2480807" y="365760"/>
                </a:lnTo>
                <a:lnTo>
                  <a:pt x="2576222" y="659958"/>
                </a:lnTo>
                <a:lnTo>
                  <a:pt x="2544417" y="993913"/>
                </a:lnTo>
                <a:lnTo>
                  <a:pt x="2623930" y="1152939"/>
                </a:lnTo>
                <a:lnTo>
                  <a:pt x="2560320" y="1359673"/>
                </a:lnTo>
                <a:lnTo>
                  <a:pt x="2377440" y="1470991"/>
                </a:lnTo>
                <a:lnTo>
                  <a:pt x="2472855" y="1590261"/>
                </a:lnTo>
                <a:lnTo>
                  <a:pt x="2544417" y="1701579"/>
                </a:lnTo>
                <a:lnTo>
                  <a:pt x="2703443" y="1789043"/>
                </a:lnTo>
                <a:lnTo>
                  <a:pt x="2679589" y="2130949"/>
                </a:lnTo>
                <a:lnTo>
                  <a:pt x="2981739" y="2146852"/>
                </a:lnTo>
                <a:lnTo>
                  <a:pt x="3190460" y="2625684"/>
                </a:lnTo>
                <a:lnTo>
                  <a:pt x="3190460" y="2806928"/>
                </a:lnTo>
                <a:lnTo>
                  <a:pt x="3116911" y="2854518"/>
                </a:lnTo>
                <a:lnTo>
                  <a:pt x="15902" y="2846567"/>
                </a:lnTo>
                <a:lnTo>
                  <a:pt x="0" y="2647784"/>
                </a:lnTo>
                <a:lnTo>
                  <a:pt x="556591" y="2178657"/>
                </a:lnTo>
                <a:lnTo>
                  <a:pt x="1073426" y="1661822"/>
                </a:lnTo>
                <a:lnTo>
                  <a:pt x="1129085" y="1423283"/>
                </a:lnTo>
                <a:lnTo>
                  <a:pt x="1081377" y="1208598"/>
                </a:lnTo>
                <a:lnTo>
                  <a:pt x="1184744" y="771276"/>
                </a:lnTo>
                <a:lnTo>
                  <a:pt x="1248354" y="429370"/>
                </a:lnTo>
                <a:lnTo>
                  <a:pt x="1351721" y="151074"/>
                </a:lnTo>
                <a:lnTo>
                  <a:pt x="1582309" y="63610"/>
                </a:lnTo>
                <a:close/>
              </a:path>
            </a:pathLst>
          </a:custGeom>
        </p:spPr>
      </p:pic>
      <p:sp>
        <p:nvSpPr>
          <p:cNvPr id="52" name="雲形吹き出し 51"/>
          <p:cNvSpPr/>
          <p:nvPr/>
        </p:nvSpPr>
        <p:spPr>
          <a:xfrm flipH="1">
            <a:off x="206215" y="2652696"/>
            <a:ext cx="4203783" cy="2952974"/>
          </a:xfrm>
          <a:prstGeom prst="cloudCallout">
            <a:avLst>
              <a:gd name="adj1" fmla="val -56771"/>
              <a:gd name="adj2" fmla="val 2291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個人ワーク</a:t>
            </a:r>
            <a:r>
              <a:rPr lang="ja-JP" altLang="en-US" b="1" dirty="0" smtClean="0"/>
              <a:t>：まずは自分で考えてみる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659015" y="1299942"/>
            <a:ext cx="11188427" cy="11679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59016" y="1029942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</a:t>
            </a:r>
            <a:r>
              <a:rPr lang="ja-JP" altLang="en-US" sz="2800" b="1" dirty="0" smtClean="0"/>
              <a:t>題　①</a:t>
            </a:r>
            <a:r>
              <a:rPr lang="ja-JP" altLang="en-US" sz="2800" b="1" dirty="0"/>
              <a:t>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6556" y="1605487"/>
            <a:ext cx="11070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気候変動は、私たち</a:t>
            </a:r>
            <a:r>
              <a:rPr lang="ja-JP" altLang="en-US" sz="2000" dirty="0" smtClean="0"/>
              <a:t>の</a:t>
            </a:r>
            <a:r>
              <a:rPr lang="ja-JP" altLang="en-US" sz="2000" dirty="0" smtClean="0">
                <a:solidFill>
                  <a:srgbClr val="FF0000"/>
                </a:solidFill>
              </a:rPr>
              <a:t>地域</a:t>
            </a:r>
            <a:r>
              <a:rPr lang="ja-JP" altLang="en-US" sz="2000" dirty="0" smtClean="0"/>
              <a:t>や</a:t>
            </a:r>
            <a:r>
              <a:rPr lang="ja-JP" altLang="en-US" sz="2000" dirty="0" smtClean="0">
                <a:solidFill>
                  <a:srgbClr val="FF0000"/>
                </a:solidFill>
              </a:rPr>
              <a:t>生活</a:t>
            </a:r>
            <a:r>
              <a:rPr lang="ja-JP" altLang="en-US" sz="2000" dirty="0" smtClean="0"/>
              <a:t>や</a:t>
            </a:r>
            <a:r>
              <a:rPr lang="ja-JP" altLang="en-US" sz="2000" dirty="0" smtClean="0">
                <a:solidFill>
                  <a:srgbClr val="FF0000"/>
                </a:solidFill>
              </a:rPr>
              <a:t>仕事</a:t>
            </a:r>
            <a:r>
              <a:rPr lang="ja-JP" altLang="en-US" sz="2000" dirty="0" smtClean="0"/>
              <a:t>など、身近な場面に影響します。</a:t>
            </a:r>
            <a:endParaRPr lang="en-US" altLang="ja-JP" sz="2000" dirty="0" smtClean="0"/>
          </a:p>
          <a:p>
            <a:r>
              <a:rPr lang="ja-JP" altLang="en-US" sz="2000" u="sng" dirty="0" smtClean="0"/>
              <a:t>現在どんな影響を感じ</a:t>
            </a:r>
            <a:r>
              <a:rPr lang="ja-JP" altLang="en-US" sz="2000" dirty="0" smtClean="0"/>
              <a:t>、</a:t>
            </a:r>
            <a:r>
              <a:rPr lang="ja-JP" altLang="en-US" sz="2000" u="sng" dirty="0" smtClean="0"/>
              <a:t>将来、どんな影響が考えられるか</a:t>
            </a:r>
            <a:r>
              <a:rPr lang="ja-JP" altLang="en-US" sz="2000" dirty="0" smtClean="0"/>
              <a:t>、ふせんに書き出してみましょう。</a:t>
            </a:r>
            <a:endParaRPr lang="en-US" altLang="ja-JP" sz="20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553975" y="2887305"/>
            <a:ext cx="3440463" cy="2320610"/>
            <a:chOff x="-15463" y="2641229"/>
            <a:chExt cx="5212636" cy="3515949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352" y="2641229"/>
              <a:ext cx="417253" cy="96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グループ化 33"/>
            <p:cNvGrpSpPr/>
            <p:nvPr/>
          </p:nvGrpSpPr>
          <p:grpSpPr>
            <a:xfrm>
              <a:off x="-15463" y="3823619"/>
              <a:ext cx="1515883" cy="916372"/>
              <a:chOff x="1024406" y="1142390"/>
              <a:chExt cx="1515883" cy="916372"/>
            </a:xfrm>
          </p:grpSpPr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465" y="1142390"/>
                <a:ext cx="948824" cy="817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4406" y="1292845"/>
                <a:ext cx="674464" cy="765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20" y="2795606"/>
              <a:ext cx="1057423" cy="97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084" y="5217571"/>
              <a:ext cx="1469385" cy="939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64" y="4964150"/>
              <a:ext cx="1297485" cy="77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860" y="3974074"/>
              <a:ext cx="958313" cy="89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テキスト ボックス 52"/>
          <p:cNvSpPr txBox="1"/>
          <p:nvPr/>
        </p:nvSpPr>
        <p:spPr>
          <a:xfrm>
            <a:off x="1688601" y="3734396"/>
            <a:ext cx="178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気候変動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4" name="雲形吹き出し 53"/>
          <p:cNvSpPr/>
          <p:nvPr/>
        </p:nvSpPr>
        <p:spPr>
          <a:xfrm>
            <a:off x="6466515" y="2652696"/>
            <a:ext cx="5134438" cy="2952974"/>
          </a:xfrm>
          <a:prstGeom prst="cloudCallout">
            <a:avLst>
              <a:gd name="adj1" fmla="val -56771"/>
              <a:gd name="adj2" fmla="val 2291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309177" y="3416921"/>
            <a:ext cx="124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地域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686812" y="4343151"/>
            <a:ext cx="124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生活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206668" y="3197929"/>
            <a:ext cx="124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仕事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28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</a:t>
            </a:r>
            <a:r>
              <a:rPr lang="ja-JP" altLang="en-US" sz="1000" dirty="0" smtClean="0">
                <a:latin typeface="+mn-ea"/>
                <a:ea typeface="+mn-ea"/>
              </a:rPr>
              <a:t>抜粋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568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個人ワーク</a:t>
            </a:r>
            <a:r>
              <a:rPr lang="ja-JP" altLang="en-US" b="1" dirty="0" smtClean="0"/>
              <a:t>：進め方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350" y="2848275"/>
            <a:ext cx="70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（例）</a:t>
            </a:r>
          </a:p>
        </p:txBody>
      </p:sp>
      <p:sp>
        <p:nvSpPr>
          <p:cNvPr id="8" name="1 つの角を切り取った四角形 7"/>
          <p:cNvSpPr/>
          <p:nvPr/>
        </p:nvSpPr>
        <p:spPr>
          <a:xfrm flipH="1">
            <a:off x="4298633" y="1366870"/>
            <a:ext cx="2146552" cy="1682820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3654788" y="1881641"/>
            <a:ext cx="360000" cy="494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99890" y="4899173"/>
            <a:ext cx="110622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①　起点となる「気候変動」をきっかけに、身の回りでどんな「気候変動影響」が起こりそうか、書いてみましょう。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266700" indent="-266700"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②　「気候変動影響」から、さらに「波及する影響」が考えられる場合は、書いてみましょう。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266700" indent="-266700">
              <a:lnSpc>
                <a:spcPct val="150000"/>
              </a:lnSpc>
            </a:pPr>
            <a:r>
              <a:rPr lang="en-US" altLang="ja-JP" dirty="0" smtClean="0"/>
              <a:t>※</a:t>
            </a:r>
            <a:r>
              <a:rPr lang="ja-JP" altLang="en-US" dirty="0" smtClean="0"/>
              <a:t>　書いた付箋は、まだ手元に置いておいてください。</a:t>
            </a:r>
            <a:endParaRPr lang="en-US" altLang="ja-JP" dirty="0" smtClean="0"/>
          </a:p>
        </p:txBody>
      </p:sp>
      <p:sp>
        <p:nvSpPr>
          <p:cNvPr id="22" name="右矢印 21"/>
          <p:cNvSpPr/>
          <p:nvPr/>
        </p:nvSpPr>
        <p:spPr>
          <a:xfrm>
            <a:off x="7051234" y="1881640"/>
            <a:ext cx="360000" cy="494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012932" y="4163952"/>
            <a:ext cx="188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農家の減収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66587" y="934418"/>
            <a:ext cx="277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気候変動影響</a:t>
            </a:r>
            <a:r>
              <a:rPr lang="ja-JP" altLang="en-US" dirty="0" smtClean="0"/>
              <a:t>（１枚目</a:t>
            </a:r>
            <a:r>
              <a:rPr lang="ja-JP" altLang="en-US" dirty="0"/>
              <a:t>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49939" y="9429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気候変動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86" y="1344411"/>
            <a:ext cx="2236278" cy="16828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7793169" y="934154"/>
            <a:ext cx="26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波及する影響（</a:t>
            </a:r>
            <a:r>
              <a:rPr lang="ja-JP" altLang="en-US" dirty="0"/>
              <a:t>２</a:t>
            </a:r>
            <a:r>
              <a:rPr lang="ja-JP" altLang="en-US" dirty="0" smtClean="0"/>
              <a:t>枚目</a:t>
            </a:r>
            <a:r>
              <a:rPr lang="ja-JP" altLang="en-US" dirty="0"/>
              <a:t>）</a:t>
            </a:r>
          </a:p>
        </p:txBody>
      </p:sp>
      <p:sp>
        <p:nvSpPr>
          <p:cNvPr id="30" name="1 つの角を切り取った四角形 29"/>
          <p:cNvSpPr/>
          <p:nvPr/>
        </p:nvSpPr>
        <p:spPr>
          <a:xfrm flipH="1">
            <a:off x="7866525" y="1366870"/>
            <a:ext cx="2146552" cy="1682820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36175" y="1780082"/>
            <a:ext cx="2146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熱中症増加による</a:t>
            </a:r>
            <a:endParaRPr lang="en-US" altLang="ja-JP" sz="2000" dirty="0" smtClean="0"/>
          </a:p>
          <a:p>
            <a:r>
              <a:rPr lang="ja-JP" altLang="en-US" sz="2000" dirty="0" smtClean="0"/>
              <a:t>救急搬送依頼が</a:t>
            </a:r>
            <a:endParaRPr lang="en-US" altLang="ja-JP" sz="2000" dirty="0" smtClean="0"/>
          </a:p>
          <a:p>
            <a:r>
              <a:rPr lang="ja-JP" altLang="en-US" sz="2000" dirty="0"/>
              <a:t>増大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81560" y="1729559"/>
            <a:ext cx="21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救急体制が崩壊する。</a:t>
            </a:r>
            <a:endParaRPr lang="ja-JP" altLang="en-US" sz="2000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9" y="3142744"/>
            <a:ext cx="2245654" cy="1689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右矢印 39"/>
          <p:cNvSpPr/>
          <p:nvPr/>
        </p:nvSpPr>
        <p:spPr>
          <a:xfrm>
            <a:off x="3654788" y="3740543"/>
            <a:ext cx="360000" cy="494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1" name="1 つの角を切り取った四角形 40"/>
          <p:cNvSpPr/>
          <p:nvPr/>
        </p:nvSpPr>
        <p:spPr>
          <a:xfrm flipH="1">
            <a:off x="4265710" y="3140949"/>
            <a:ext cx="2146552" cy="1682820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2" name="右矢印 41"/>
          <p:cNvSpPr/>
          <p:nvPr/>
        </p:nvSpPr>
        <p:spPr>
          <a:xfrm>
            <a:off x="7018311" y="3655719"/>
            <a:ext cx="360000" cy="494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3" name="1 つの角を切り取った四角形 42"/>
          <p:cNvSpPr/>
          <p:nvPr/>
        </p:nvSpPr>
        <p:spPr>
          <a:xfrm flipH="1">
            <a:off x="7833602" y="3140949"/>
            <a:ext cx="2146552" cy="1682820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98633" y="3748325"/>
            <a:ext cx="214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土砂災害の頻発</a:t>
            </a:r>
            <a:endParaRPr lang="ja-JP" altLang="en-US" sz="2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848637" y="3646761"/>
            <a:ext cx="21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対策工事費用が増加する。</a:t>
            </a:r>
            <a:endParaRPr lang="ja-JP" altLang="en-US" sz="2000" dirty="0"/>
          </a:p>
        </p:txBody>
      </p:sp>
      <p:sp>
        <p:nvSpPr>
          <p:cNvPr id="3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35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</a:t>
            </a:r>
            <a:r>
              <a:rPr lang="ja-JP" altLang="en-US" sz="1000" dirty="0" smtClean="0">
                <a:latin typeface="+mn-ea"/>
                <a:ea typeface="+mn-ea"/>
              </a:rPr>
              <a:t>抜粋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30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（参考）起点となる気候変動の種類</a:t>
            </a:r>
            <a:endParaRPr kumimoji="1"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9" y="915394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8" y="2720588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8" y="4525782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3" y="4549388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4" y="915394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98" y="2720588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99" y="915394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80" y="2720588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97" y="4525782"/>
            <a:ext cx="2203755" cy="1658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21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ja-JP" altLang="en-US" sz="1000" dirty="0" smtClean="0"/>
              <a:t>気候</a:t>
            </a:r>
            <a:r>
              <a:rPr lang="ja-JP" altLang="en-US" sz="1000" dirty="0"/>
              <a:t>変動適応情報</a:t>
            </a:r>
            <a:r>
              <a:rPr lang="ja-JP" altLang="en-US" sz="1000" dirty="0" smtClean="0"/>
              <a:t>プラットフォーム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204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グループワーク：</a:t>
            </a:r>
            <a:r>
              <a:rPr lang="ja-JP" altLang="en-US" b="1" dirty="0" smtClean="0"/>
              <a:t>意見を共有</a:t>
            </a:r>
            <a:r>
              <a:rPr lang="ja-JP" altLang="en-US" b="1" dirty="0"/>
              <a:t>しよう</a:t>
            </a:r>
            <a:r>
              <a:rPr lang="ja-JP" altLang="en-US" b="1" dirty="0" smtClean="0"/>
              <a:t>（</a:t>
            </a:r>
            <a:r>
              <a:rPr lang="en-US" altLang="ja-JP" b="1" dirty="0" smtClean="0"/>
              <a:t>15</a:t>
            </a:r>
            <a:r>
              <a:rPr lang="ja-JP" altLang="en-US" b="1" dirty="0" smtClean="0"/>
              <a:t>分間</a:t>
            </a:r>
            <a:r>
              <a:rPr lang="ja-JP" altLang="en-US" b="1" dirty="0"/>
              <a:t>）</a:t>
            </a:r>
            <a:endParaRPr kumimoji="1" lang="ja-JP" altLang="en-US" b="1" dirty="0"/>
          </a:p>
        </p:txBody>
      </p:sp>
      <p:sp>
        <p:nvSpPr>
          <p:cNvPr id="146" name="正方形/長方形 145"/>
          <p:cNvSpPr/>
          <p:nvPr/>
        </p:nvSpPr>
        <p:spPr>
          <a:xfrm>
            <a:off x="282144" y="1340376"/>
            <a:ext cx="6361938" cy="117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7" name="正方形/長方形 146"/>
          <p:cNvSpPr/>
          <p:nvPr/>
        </p:nvSpPr>
        <p:spPr>
          <a:xfrm>
            <a:off x="282144" y="1070376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課　題　②</a:t>
            </a:r>
            <a:endParaRPr kumimoji="1" lang="ja-JP" altLang="en-US" sz="2800" b="1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399684" y="1645920"/>
            <a:ext cx="6244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書き出した</a:t>
            </a:r>
            <a:r>
              <a:rPr lang="ja-JP" altLang="en-US" sz="2000" dirty="0" err="1"/>
              <a:t>ふせんを</a:t>
            </a:r>
            <a:r>
              <a:rPr lang="ja-JP" altLang="en-US" sz="2000" dirty="0"/>
              <a:t>模造紙に貼り、</a:t>
            </a:r>
            <a:r>
              <a:rPr lang="ja-JP" altLang="en-US" sz="2000" dirty="0" smtClean="0"/>
              <a:t>個人ワークの結果をグループ内で共有しましょう。</a:t>
            </a:r>
            <a:endParaRPr lang="en-US" altLang="ja-JP" sz="2000" dirty="0" smtClean="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87713" y="2510376"/>
            <a:ext cx="741338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000" u="sng" dirty="0" smtClean="0"/>
              <a:t>進め方</a:t>
            </a:r>
            <a:endParaRPr lang="en-US" altLang="ja-JP" sz="2000" u="sng" dirty="0" smtClean="0"/>
          </a:p>
          <a:p>
            <a:r>
              <a:rPr lang="ja-JP" altLang="en-US" sz="2000" dirty="0" smtClean="0"/>
              <a:t>　①　「</a:t>
            </a:r>
            <a:r>
              <a:rPr lang="ja-JP" altLang="en-US" sz="2000" u="sng" dirty="0" smtClean="0"/>
              <a:t>起点となる気候変動</a:t>
            </a:r>
            <a:r>
              <a:rPr lang="ja-JP" altLang="en-US" sz="2000" dirty="0" smtClean="0"/>
              <a:t>、</a:t>
            </a:r>
            <a:r>
              <a:rPr lang="ja-JP" altLang="en-US" sz="2000" u="sng" dirty="0" smtClean="0"/>
              <a:t>気候変動影響</a:t>
            </a:r>
            <a:r>
              <a:rPr lang="ja-JP" altLang="en-US" sz="2000" dirty="0" smtClean="0"/>
              <a:t>、</a:t>
            </a:r>
            <a:r>
              <a:rPr lang="ja-JP" altLang="en-US" sz="2000" u="sng" dirty="0" smtClean="0"/>
              <a:t>波及する影響</a:t>
            </a:r>
            <a:r>
              <a:rPr lang="ja-JP" altLang="en-US" sz="2000" dirty="0" smtClean="0"/>
              <a:t>」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を１セットとして、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人１セットずつ発表し、</a:t>
            </a:r>
            <a:r>
              <a:rPr lang="ja-JP" altLang="en-US" sz="2000" dirty="0" err="1" smtClean="0"/>
              <a:t>ふせんを</a:t>
            </a:r>
            <a:r>
              <a:rPr lang="ja-JP" altLang="en-US" sz="2000" dirty="0" smtClean="0"/>
              <a:t>貼る。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ja-JP" altLang="en-US" sz="2000" dirty="0" smtClean="0"/>
              <a:t>　②　１セット発表したら、次の人が発表。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ja-JP" altLang="en-US" sz="2000" dirty="0" smtClean="0"/>
              <a:t>　③　１周したら、はじめの人から、残りの意見を１セットずつ発表。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（以下、全ての意見が出るまで繰り返してください。）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/>
          </a:p>
        </p:txBody>
      </p:sp>
      <p:pic>
        <p:nvPicPr>
          <p:cNvPr id="56" name="図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47" y="973413"/>
            <a:ext cx="3720905" cy="54477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9455136" y="1340376"/>
            <a:ext cx="552930" cy="508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1 つの角を切り取った四角形 57"/>
          <p:cNvSpPr/>
          <p:nvPr/>
        </p:nvSpPr>
        <p:spPr>
          <a:xfrm flipH="1">
            <a:off x="9455136" y="1495265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9" name="1 つの角を切り取った四角形 58"/>
          <p:cNvSpPr/>
          <p:nvPr/>
        </p:nvSpPr>
        <p:spPr>
          <a:xfrm flipH="1">
            <a:off x="10655799" y="1478319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0" name="1 つの角を切り取った四角形 59"/>
          <p:cNvSpPr/>
          <p:nvPr/>
        </p:nvSpPr>
        <p:spPr>
          <a:xfrm flipH="1">
            <a:off x="9455136" y="3793853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1" name="1 つの角を切り取った四角形 60"/>
          <p:cNvSpPr/>
          <p:nvPr/>
        </p:nvSpPr>
        <p:spPr>
          <a:xfrm flipH="1">
            <a:off x="10655799" y="3789468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820611" y="1340375"/>
            <a:ext cx="3898809" cy="60587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7803833" y="3641755"/>
            <a:ext cx="3898809" cy="60587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20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</a:t>
            </a:r>
            <a:r>
              <a:rPr lang="ja-JP" altLang="en-US" sz="1000" dirty="0" smtClean="0">
                <a:latin typeface="+mn-ea"/>
                <a:ea typeface="+mn-ea"/>
              </a:rPr>
              <a:t>抜粋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099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グループワーク</a:t>
            </a:r>
            <a:r>
              <a:rPr lang="ja-JP" altLang="en-US" b="1" dirty="0" smtClean="0"/>
              <a:t>：楽しく円滑なワークのために</a:t>
            </a:r>
            <a:endParaRPr kumimoji="1" lang="ja-JP" altLang="en-US" b="1" dirty="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824608" y="966802"/>
            <a:ext cx="1102903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u="sng" dirty="0" smtClean="0"/>
              <a:t>お願い</a:t>
            </a:r>
            <a:endParaRPr lang="en-US" altLang="ja-JP" sz="2800" u="sng" dirty="0" smtClean="0"/>
          </a:p>
          <a:p>
            <a:pPr>
              <a:lnSpc>
                <a:spcPts val="4000"/>
              </a:lnSpc>
            </a:pPr>
            <a:r>
              <a:rPr lang="ja-JP" altLang="en-US" sz="2800" dirty="0" smtClean="0"/>
              <a:t>〇　</a:t>
            </a:r>
            <a:r>
              <a:rPr lang="ja-JP" altLang="en-US" sz="2800" dirty="0" smtClean="0">
                <a:solidFill>
                  <a:srgbClr val="FF0000"/>
                </a:solidFill>
              </a:rPr>
              <a:t>新しい視点</a:t>
            </a:r>
            <a:r>
              <a:rPr lang="ja-JP" altLang="en-US" sz="2800" dirty="0" smtClean="0"/>
              <a:t>の意見を優先し発表する。</a:t>
            </a:r>
            <a:endParaRPr lang="en-US" altLang="ja-JP" sz="2800" dirty="0"/>
          </a:p>
          <a:p>
            <a:pPr>
              <a:lnSpc>
                <a:spcPts val="4000"/>
              </a:lnSpc>
            </a:pPr>
            <a:endParaRPr lang="en-US" altLang="ja-JP" sz="2800" dirty="0" smtClean="0"/>
          </a:p>
          <a:p>
            <a:pPr>
              <a:lnSpc>
                <a:spcPts val="4000"/>
              </a:lnSpc>
            </a:pPr>
            <a:r>
              <a:rPr lang="ja-JP" altLang="en-US" sz="2800" dirty="0" smtClean="0"/>
              <a:t>〇　</a:t>
            </a:r>
            <a:r>
              <a:rPr lang="ja-JP" altLang="en-US" sz="2800" dirty="0" smtClean="0">
                <a:solidFill>
                  <a:srgbClr val="FF0000"/>
                </a:solidFill>
              </a:rPr>
              <a:t>類似</a:t>
            </a:r>
            <a:r>
              <a:rPr lang="ja-JP" altLang="en-US" sz="2800" dirty="0" smtClean="0"/>
              <a:t>の意見は近い場所に貼る。</a:t>
            </a:r>
            <a:endParaRPr lang="en-US" altLang="ja-JP" sz="2800" dirty="0" smtClean="0"/>
          </a:p>
          <a:p>
            <a:pPr>
              <a:lnSpc>
                <a:spcPts val="4000"/>
              </a:lnSpc>
            </a:pPr>
            <a:endParaRPr lang="en-US" altLang="ja-JP" sz="2800" dirty="0" smtClean="0"/>
          </a:p>
          <a:p>
            <a:pPr>
              <a:lnSpc>
                <a:spcPts val="4000"/>
              </a:lnSpc>
            </a:pPr>
            <a:r>
              <a:rPr lang="ja-JP" altLang="en-US" sz="2800" dirty="0" smtClean="0"/>
              <a:t>〇　他の人の意見を聞き、</a:t>
            </a:r>
            <a:r>
              <a:rPr lang="ja-JP" altLang="en-US" sz="2800" dirty="0" smtClean="0">
                <a:solidFill>
                  <a:srgbClr val="FF0000"/>
                </a:solidFill>
              </a:rPr>
              <a:t>否定</a:t>
            </a:r>
            <a:r>
              <a:rPr lang="ja-JP" altLang="en-US" sz="2800" dirty="0" smtClean="0"/>
              <a:t>しない。</a:t>
            </a:r>
            <a:endParaRPr lang="en-US" altLang="ja-JP" sz="2800" dirty="0" smtClean="0"/>
          </a:p>
          <a:p>
            <a:pPr>
              <a:lnSpc>
                <a:spcPts val="4000"/>
              </a:lnSpc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 </a:t>
            </a:r>
            <a:endParaRPr lang="en-US" altLang="ja-JP" sz="2800" dirty="0" smtClean="0"/>
          </a:p>
          <a:p>
            <a:pPr>
              <a:lnSpc>
                <a:spcPts val="4000"/>
              </a:lnSpc>
            </a:pPr>
            <a:r>
              <a:rPr lang="ja-JP" altLang="en-US" sz="2800" dirty="0" smtClean="0"/>
              <a:t>〇　発言、発表は</a:t>
            </a:r>
            <a:r>
              <a:rPr lang="ja-JP" altLang="en-US" sz="2800" dirty="0" smtClean="0">
                <a:solidFill>
                  <a:srgbClr val="FF0000"/>
                </a:solidFill>
              </a:rPr>
              <a:t>簡潔</a:t>
            </a:r>
            <a:r>
              <a:rPr lang="ja-JP" altLang="en-US" sz="2800" dirty="0" smtClean="0"/>
              <a:t>に</a:t>
            </a:r>
            <a:r>
              <a:rPr lang="ja-JP" altLang="en-US" sz="2800" dirty="0"/>
              <a:t>。</a:t>
            </a:r>
            <a:endParaRPr lang="en-US" altLang="ja-JP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00" y="1414067"/>
            <a:ext cx="3694123" cy="3898811"/>
          </a:xfrm>
          <a:prstGeom prst="rect">
            <a:avLst/>
          </a:prstGeom>
        </p:spPr>
      </p:pic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44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b="1" dirty="0"/>
              <a:t>グループワーク：意見を整理してみよう</a:t>
            </a:r>
            <a:endParaRPr kumimoji="1" lang="ja-JP" altLang="en-US" b="1" dirty="0"/>
          </a:p>
        </p:txBody>
      </p:sp>
      <p:sp>
        <p:nvSpPr>
          <p:cNvPr id="146" name="正方形/長方形 145"/>
          <p:cNvSpPr/>
          <p:nvPr/>
        </p:nvSpPr>
        <p:spPr>
          <a:xfrm>
            <a:off x="282144" y="1340376"/>
            <a:ext cx="6973964" cy="117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7" name="正方形/長方形 146"/>
          <p:cNvSpPr/>
          <p:nvPr/>
        </p:nvSpPr>
        <p:spPr>
          <a:xfrm>
            <a:off x="282144" y="1070376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課　題　③</a:t>
            </a:r>
            <a:endParaRPr kumimoji="1" lang="ja-JP" altLang="en-US" sz="2800" b="1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399684" y="1645920"/>
            <a:ext cx="6952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模造紙に貼った付箋を、完成イメージを参考に、整理しましょう</a:t>
            </a:r>
            <a:r>
              <a:rPr lang="ja-JP" altLang="en-US" sz="2000" dirty="0" smtClean="0"/>
              <a:t>。</a:t>
            </a:r>
            <a:endParaRPr lang="en-US" altLang="ja-JP" sz="2000" dirty="0"/>
          </a:p>
          <a:p>
            <a:r>
              <a:rPr lang="ja-JP" altLang="en-US" sz="2000" dirty="0" smtClean="0"/>
              <a:t>他の人の意見を参考に、意見を追加してもかまいません。</a:t>
            </a:r>
            <a:endParaRPr lang="en-US" altLang="ja-JP" sz="2000" dirty="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287713" y="2510376"/>
            <a:ext cx="730538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000" u="sng" dirty="0" smtClean="0"/>
              <a:t>進め方</a:t>
            </a:r>
            <a:endParaRPr lang="en-US" altLang="ja-JP" sz="2000" u="sng" dirty="0" smtClean="0"/>
          </a:p>
          <a:p>
            <a:r>
              <a:rPr lang="ja-JP" altLang="en-US" sz="2000" dirty="0" smtClean="0"/>
              <a:t>　①</a:t>
            </a:r>
            <a:r>
              <a:rPr lang="ja-JP" altLang="en-US" sz="2000" dirty="0"/>
              <a:t>　気候</a:t>
            </a:r>
            <a:r>
              <a:rPr lang="ja-JP" altLang="en-US" sz="2000" dirty="0" smtClean="0"/>
              <a:t>変動の影響／派生</a:t>
            </a:r>
            <a:r>
              <a:rPr lang="ja-JP" altLang="en-US" sz="2000" dirty="0"/>
              <a:t>に分類する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endParaRPr lang="ja-JP" altLang="en-US" sz="2000" dirty="0"/>
          </a:p>
          <a:p>
            <a:r>
              <a:rPr lang="ja-JP" altLang="en-US" sz="2000" dirty="0" smtClean="0"/>
              <a:t>　②</a:t>
            </a:r>
            <a:r>
              <a:rPr lang="ja-JP" altLang="en-US" sz="2000" dirty="0"/>
              <a:t>　類似の内容でまとめる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　③</a:t>
            </a:r>
            <a:r>
              <a:rPr lang="ja-JP" altLang="en-US" sz="2000" dirty="0"/>
              <a:t>　関連項目は矢印でつなぐ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　④　完成したら、グループで</a:t>
            </a:r>
            <a:r>
              <a:rPr lang="ja-JP" altLang="en-US" sz="2000" dirty="0" smtClean="0">
                <a:solidFill>
                  <a:srgbClr val="FF0000"/>
                </a:solidFill>
              </a:rPr>
              <a:t>特に注目した影響を１つ</a:t>
            </a:r>
            <a:r>
              <a:rPr lang="ja-JP" altLang="en-US" sz="2000" dirty="0" smtClean="0"/>
              <a:t>選び、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 なぜその影響に注目したか、理由も整理してください。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⑤　④の内容を発表していただくので、発表者を決めてください。</a:t>
            </a:r>
            <a:endParaRPr lang="ja-JP" altLang="en-US" sz="2000" dirty="0"/>
          </a:p>
        </p:txBody>
      </p:sp>
      <p:pic>
        <p:nvPicPr>
          <p:cNvPr id="80" name="図 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90" y="990191"/>
            <a:ext cx="3720905" cy="54477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正方形/長方形 80"/>
          <p:cNvSpPr/>
          <p:nvPr/>
        </p:nvSpPr>
        <p:spPr>
          <a:xfrm>
            <a:off x="9359479" y="1357154"/>
            <a:ext cx="552930" cy="508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1 つの角を切り取った四角形 81"/>
          <p:cNvSpPr/>
          <p:nvPr/>
        </p:nvSpPr>
        <p:spPr>
          <a:xfrm flipH="1">
            <a:off x="9359479" y="1512043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83" name="1 つの角を切り取った四角形 82"/>
          <p:cNvSpPr/>
          <p:nvPr/>
        </p:nvSpPr>
        <p:spPr>
          <a:xfrm flipH="1">
            <a:off x="10607232" y="2592900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84" name="1 つの角を切り取った四角形 83"/>
          <p:cNvSpPr/>
          <p:nvPr/>
        </p:nvSpPr>
        <p:spPr>
          <a:xfrm flipH="1">
            <a:off x="9160250" y="1963962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85" name="1 つの角を切り取った四角形 84"/>
          <p:cNvSpPr/>
          <p:nvPr/>
        </p:nvSpPr>
        <p:spPr>
          <a:xfrm flipH="1">
            <a:off x="9788264" y="5144208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88" name="1 つの角を切り取った四角形 87"/>
          <p:cNvSpPr/>
          <p:nvPr/>
        </p:nvSpPr>
        <p:spPr>
          <a:xfrm flipH="1">
            <a:off x="9514666" y="2415881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89" name="1 つの角を切り取った四角形 88"/>
          <p:cNvSpPr/>
          <p:nvPr/>
        </p:nvSpPr>
        <p:spPr>
          <a:xfrm flipH="1">
            <a:off x="9721963" y="1939315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0" name="1 つの角を切り取った四角形 89"/>
          <p:cNvSpPr/>
          <p:nvPr/>
        </p:nvSpPr>
        <p:spPr>
          <a:xfrm flipH="1">
            <a:off x="9332424" y="5653255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1" name="1 つの角を切り取った四角形 90"/>
          <p:cNvSpPr/>
          <p:nvPr/>
        </p:nvSpPr>
        <p:spPr>
          <a:xfrm flipH="1">
            <a:off x="9451257" y="4644568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2" name="1 つの角を切り取った四角形 91"/>
          <p:cNvSpPr/>
          <p:nvPr/>
        </p:nvSpPr>
        <p:spPr>
          <a:xfrm flipH="1">
            <a:off x="9198734" y="5144208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3" name="1 つの角を切り取った四角形 92"/>
          <p:cNvSpPr/>
          <p:nvPr/>
        </p:nvSpPr>
        <p:spPr>
          <a:xfrm flipH="1">
            <a:off x="10686122" y="3714059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4" name="1 つの角を切り取った四角形 93"/>
          <p:cNvSpPr/>
          <p:nvPr/>
        </p:nvSpPr>
        <p:spPr>
          <a:xfrm flipH="1">
            <a:off x="10755638" y="5620774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5" name="1 つの角を切り取った四角形 94"/>
          <p:cNvSpPr/>
          <p:nvPr/>
        </p:nvSpPr>
        <p:spPr>
          <a:xfrm flipH="1">
            <a:off x="10746000" y="5144208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6" name="1 つの角を切り取った四角形 95"/>
          <p:cNvSpPr/>
          <p:nvPr/>
        </p:nvSpPr>
        <p:spPr>
          <a:xfrm flipH="1">
            <a:off x="10554890" y="1450998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7" name="1 つの角を切り取った四角形 96"/>
          <p:cNvSpPr/>
          <p:nvPr/>
        </p:nvSpPr>
        <p:spPr>
          <a:xfrm flipH="1">
            <a:off x="9702107" y="3431740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8" name="1 つの角を切り取った四角形 97"/>
          <p:cNvSpPr/>
          <p:nvPr/>
        </p:nvSpPr>
        <p:spPr>
          <a:xfrm flipH="1">
            <a:off x="9160250" y="3436873"/>
            <a:ext cx="475694" cy="389844"/>
          </a:xfrm>
          <a:prstGeom prst="snip1Rect">
            <a:avLst>
              <a:gd name="adj" fmla="val 92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楕円 3"/>
          <p:cNvSpPr/>
          <p:nvPr/>
        </p:nvSpPr>
        <p:spPr>
          <a:xfrm>
            <a:off x="8973462" y="1341884"/>
            <a:ext cx="1457290" cy="15888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8987172" y="3219378"/>
            <a:ext cx="1457290" cy="884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/>
          <p:cNvSpPr/>
          <p:nvPr/>
        </p:nvSpPr>
        <p:spPr>
          <a:xfrm>
            <a:off x="8960459" y="4558346"/>
            <a:ext cx="1457290" cy="17082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/>
          <p:cNvSpPr/>
          <p:nvPr/>
        </p:nvSpPr>
        <p:spPr>
          <a:xfrm>
            <a:off x="10582446" y="4883062"/>
            <a:ext cx="822077" cy="13019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489659" y="2223083"/>
            <a:ext cx="5956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>
            <a:off x="8537197" y="3661640"/>
            <a:ext cx="5956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/>
          <p:nvPr/>
        </p:nvCxnSpPr>
        <p:spPr>
          <a:xfrm>
            <a:off x="8623474" y="4000162"/>
            <a:ext cx="575260" cy="1034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 flipV="1">
            <a:off x="8537197" y="2353806"/>
            <a:ext cx="595618" cy="1166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65"/>
          <p:cNvCxnSpPr/>
          <p:nvPr/>
        </p:nvCxnSpPr>
        <p:spPr>
          <a:xfrm flipV="1">
            <a:off x="9829506" y="1706965"/>
            <a:ext cx="856616" cy="2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/>
          <p:cNvCxnSpPr/>
          <p:nvPr/>
        </p:nvCxnSpPr>
        <p:spPr>
          <a:xfrm>
            <a:off x="10221190" y="2096810"/>
            <a:ext cx="522549" cy="668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67"/>
          <p:cNvCxnSpPr>
            <a:endCxn id="93" idx="0"/>
          </p:cNvCxnSpPr>
          <p:nvPr/>
        </p:nvCxnSpPr>
        <p:spPr>
          <a:xfrm>
            <a:off x="10184812" y="3630525"/>
            <a:ext cx="501310" cy="2784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68"/>
          <p:cNvCxnSpPr/>
          <p:nvPr/>
        </p:nvCxnSpPr>
        <p:spPr>
          <a:xfrm>
            <a:off x="10335797" y="5387903"/>
            <a:ext cx="588172" cy="24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/>
          <p:cNvCxnSpPr>
            <a:stCxn id="91" idx="3"/>
          </p:cNvCxnSpPr>
          <p:nvPr/>
        </p:nvCxnSpPr>
        <p:spPr>
          <a:xfrm flipV="1">
            <a:off x="9689104" y="4044213"/>
            <a:ext cx="955309" cy="600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1" name="テキスト ボックス 25"/>
          <p:cNvSpPr txBox="1">
            <a:spLocks noChangeArrowheads="1"/>
          </p:cNvSpPr>
          <p:nvPr/>
        </p:nvSpPr>
        <p:spPr bwMode="auto">
          <a:xfrm>
            <a:off x="831969" y="6648689"/>
            <a:ext cx="10122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</a:t>
            </a:r>
            <a:r>
              <a:rPr lang="ja-JP" altLang="en-US" sz="1000" dirty="0" smtClean="0">
                <a:latin typeface="+mn-ea"/>
                <a:ea typeface="+mn-ea"/>
              </a:rPr>
              <a:t>抜粋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596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形吹き出し 4"/>
          <p:cNvSpPr/>
          <p:nvPr/>
        </p:nvSpPr>
        <p:spPr>
          <a:xfrm>
            <a:off x="3565321" y="2289349"/>
            <a:ext cx="7684316" cy="3549390"/>
          </a:xfrm>
          <a:prstGeom prst="wedgeEllipseCallout">
            <a:avLst>
              <a:gd name="adj1" fmla="val -49326"/>
              <a:gd name="adj2" fmla="val 343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b="1" dirty="0" smtClean="0"/>
              <a:t>グループ意見の共有</a:t>
            </a:r>
            <a:endParaRPr kumimoji="1" lang="ja-JP" altLang="en-US" b="1" dirty="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1915177" y="1390440"/>
            <a:ext cx="815161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4000" dirty="0" smtClean="0"/>
              <a:t>どんな影響に、なぜ注目しましたか？</a:t>
            </a:r>
            <a:endParaRPr lang="ja-JP" altLang="en-US" sz="4000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078" y="2753984"/>
            <a:ext cx="1425738" cy="2824830"/>
          </a:xfrm>
          <a:custGeom>
            <a:avLst/>
            <a:gdLst>
              <a:gd name="connsiteX0" fmla="*/ 541020 w 1630680"/>
              <a:gd name="connsiteY0" fmla="*/ 0 h 3230880"/>
              <a:gd name="connsiteX1" fmla="*/ 1348740 w 1630680"/>
              <a:gd name="connsiteY1" fmla="*/ 30480 h 3230880"/>
              <a:gd name="connsiteX2" fmla="*/ 1562100 w 1630680"/>
              <a:gd name="connsiteY2" fmla="*/ 403860 h 3230880"/>
              <a:gd name="connsiteX3" fmla="*/ 1630680 w 1630680"/>
              <a:gd name="connsiteY3" fmla="*/ 853440 h 3230880"/>
              <a:gd name="connsiteX4" fmla="*/ 1630680 w 1630680"/>
              <a:gd name="connsiteY4" fmla="*/ 1402080 h 3230880"/>
              <a:gd name="connsiteX5" fmla="*/ 1409700 w 1630680"/>
              <a:gd name="connsiteY5" fmla="*/ 1828800 h 3230880"/>
              <a:gd name="connsiteX6" fmla="*/ 1546860 w 1630680"/>
              <a:gd name="connsiteY6" fmla="*/ 2225040 h 3230880"/>
              <a:gd name="connsiteX7" fmla="*/ 1630680 w 1630680"/>
              <a:gd name="connsiteY7" fmla="*/ 2788920 h 3230880"/>
              <a:gd name="connsiteX8" fmla="*/ 1600200 w 1630680"/>
              <a:gd name="connsiteY8" fmla="*/ 3223260 h 3230880"/>
              <a:gd name="connsiteX9" fmla="*/ 883920 w 1630680"/>
              <a:gd name="connsiteY9" fmla="*/ 3223260 h 3230880"/>
              <a:gd name="connsiteX10" fmla="*/ 129540 w 1630680"/>
              <a:gd name="connsiteY10" fmla="*/ 3230880 h 3230880"/>
              <a:gd name="connsiteX11" fmla="*/ 22860 w 1630680"/>
              <a:gd name="connsiteY11" fmla="*/ 2735580 h 3230880"/>
              <a:gd name="connsiteX12" fmla="*/ 129540 w 1630680"/>
              <a:gd name="connsiteY12" fmla="*/ 1973580 h 3230880"/>
              <a:gd name="connsiteX13" fmla="*/ 274320 w 1630680"/>
              <a:gd name="connsiteY13" fmla="*/ 1600200 h 3230880"/>
              <a:gd name="connsiteX14" fmla="*/ 0 w 1630680"/>
              <a:gd name="connsiteY14" fmla="*/ 1242060 h 3230880"/>
              <a:gd name="connsiteX15" fmla="*/ 38100 w 1630680"/>
              <a:gd name="connsiteY15" fmla="*/ 967740 h 3230880"/>
              <a:gd name="connsiteX16" fmla="*/ 129540 w 1630680"/>
              <a:gd name="connsiteY16" fmla="*/ 29718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680" h="3230880">
                <a:moveTo>
                  <a:pt x="541020" y="0"/>
                </a:moveTo>
                <a:lnTo>
                  <a:pt x="1348740" y="30480"/>
                </a:lnTo>
                <a:lnTo>
                  <a:pt x="1562100" y="403860"/>
                </a:lnTo>
                <a:lnTo>
                  <a:pt x="1630680" y="853440"/>
                </a:lnTo>
                <a:lnTo>
                  <a:pt x="1630680" y="1402080"/>
                </a:lnTo>
                <a:lnTo>
                  <a:pt x="1409700" y="1828800"/>
                </a:lnTo>
                <a:lnTo>
                  <a:pt x="1546860" y="2225040"/>
                </a:lnTo>
                <a:lnTo>
                  <a:pt x="1630680" y="2788920"/>
                </a:lnTo>
                <a:lnTo>
                  <a:pt x="1600200" y="3223260"/>
                </a:lnTo>
                <a:lnTo>
                  <a:pt x="883920" y="3223260"/>
                </a:lnTo>
                <a:lnTo>
                  <a:pt x="129540" y="3230880"/>
                </a:lnTo>
                <a:lnTo>
                  <a:pt x="22860" y="2735580"/>
                </a:lnTo>
                <a:lnTo>
                  <a:pt x="129540" y="1973580"/>
                </a:lnTo>
                <a:lnTo>
                  <a:pt x="274320" y="1600200"/>
                </a:lnTo>
                <a:lnTo>
                  <a:pt x="0" y="1242060"/>
                </a:lnTo>
                <a:lnTo>
                  <a:pt x="38100" y="967740"/>
                </a:lnTo>
                <a:lnTo>
                  <a:pt x="129540" y="297180"/>
                </a:lnTo>
                <a:close/>
              </a:path>
            </a:pathLst>
          </a:custGeom>
        </p:spPr>
      </p:pic>
      <p:sp>
        <p:nvSpPr>
          <p:cNvPr id="41" name="テキスト ボックス 40"/>
          <p:cNvSpPr txBox="1"/>
          <p:nvPr/>
        </p:nvSpPr>
        <p:spPr>
          <a:xfrm>
            <a:off x="5433114" y="2735475"/>
            <a:ext cx="440717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 smtClean="0"/>
              <a:t>・　</a:t>
            </a:r>
            <a:r>
              <a:rPr lang="ja-JP" altLang="en-US" sz="2800" dirty="0" smtClean="0">
                <a:solidFill>
                  <a:srgbClr val="FF0000"/>
                </a:solidFill>
              </a:rPr>
              <a:t>特に注目した影響（１つ）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lnSpc>
                <a:spcPts val="4000"/>
              </a:lnSpc>
            </a:pPr>
            <a:endParaRPr lang="en-US" altLang="ja-JP" sz="2800" dirty="0"/>
          </a:p>
          <a:p>
            <a:pPr>
              <a:lnSpc>
                <a:spcPts val="4000"/>
              </a:lnSpc>
            </a:pPr>
            <a:r>
              <a:rPr lang="ja-JP" altLang="en-US" sz="2800" dirty="0" smtClean="0"/>
              <a:t>・　理由</a:t>
            </a:r>
            <a:endParaRPr lang="en-US" altLang="ja-JP" sz="2800" dirty="0" smtClean="0"/>
          </a:p>
          <a:p>
            <a:pPr>
              <a:lnSpc>
                <a:spcPts val="4000"/>
              </a:lnSpc>
            </a:pPr>
            <a:endParaRPr lang="en-US" altLang="ja-JP" sz="2800" dirty="0"/>
          </a:p>
          <a:p>
            <a:pPr>
              <a:lnSpc>
                <a:spcPts val="4000"/>
              </a:lnSpc>
            </a:pPr>
            <a:r>
              <a:rPr lang="ja-JP" altLang="en-US" sz="2800" dirty="0" smtClean="0"/>
              <a:t>・　簡潔に</a:t>
            </a:r>
            <a:endParaRPr lang="en-US" altLang="ja-JP" sz="2800" dirty="0" smtClean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8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704512" cy="66531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神奈川県ではどんな気候変動影響が心配されているか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7488" y="687445"/>
            <a:ext cx="95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気候変動影響に関する潜在的ニーズ</a:t>
            </a:r>
            <a:r>
              <a:rPr lang="ja-JP" altLang="en-US" dirty="0" smtClean="0"/>
              <a:t>調査</a:t>
            </a:r>
            <a:r>
              <a:rPr lang="en-US" altLang="ja-JP" baseline="30000" dirty="0" smtClean="0"/>
              <a:t>※</a:t>
            </a:r>
            <a:r>
              <a:rPr lang="ja-JP" altLang="en-US" dirty="0" smtClean="0"/>
              <a:t>の結果概要（神奈川県気候変動適応センター調べ）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281950" y="1048167"/>
          <a:ext cx="10219767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437">
                  <a:extLst>
                    <a:ext uri="{9D8B030D-6E8A-4147-A177-3AD203B41FA5}">
                      <a16:colId xmlns:a16="http://schemas.microsoft.com/office/drawing/2014/main" val="1813564824"/>
                    </a:ext>
                  </a:extLst>
                </a:gridCol>
                <a:gridCol w="2545977">
                  <a:extLst>
                    <a:ext uri="{9D8B030D-6E8A-4147-A177-3AD203B41FA5}">
                      <a16:colId xmlns:a16="http://schemas.microsoft.com/office/drawing/2014/main" val="3426850799"/>
                    </a:ext>
                  </a:extLst>
                </a:gridCol>
                <a:gridCol w="2519082">
                  <a:extLst>
                    <a:ext uri="{9D8B030D-6E8A-4147-A177-3AD203B41FA5}">
                      <a16:colId xmlns:a16="http://schemas.microsoft.com/office/drawing/2014/main" val="3358465324"/>
                    </a:ext>
                  </a:extLst>
                </a:gridCol>
                <a:gridCol w="2725271">
                  <a:extLst>
                    <a:ext uri="{9D8B030D-6E8A-4147-A177-3AD203B41FA5}">
                      <a16:colId xmlns:a16="http://schemas.microsoft.com/office/drawing/2014/main" val="540859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エリア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河川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山地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2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具体的な場所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鎌倉市を中心とする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相模湾沿岸域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厚木市を中心とする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相模川流域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南足柄市及び箱根町を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中心とする箱根山地周辺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1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主な話題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（分野によらず、発言が多かった話題など）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・砂浜の消失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・台風被害・気象災害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・高潮・高波</a:t>
                      </a:r>
                      <a:endParaRPr kumimoji="1" lang="en-US" altLang="ja-JP" dirty="0" smtClean="0"/>
                    </a:p>
                    <a:p>
                      <a:endParaRPr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・防災・治水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・シカ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8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その他の話題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（特定の分野の方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から発言が多かった話題など）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・緑地保全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・文化財の保護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・生態系の変化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・観光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・夏の暑さ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・高齢化、人口減少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・農業への影響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・内水面への影響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・自然環境の変化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・気温上昇・季節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・事業支援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・ライフラインへの影響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・地域、自然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・湖、水の管理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・雪、雨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・茶、農家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・行政との関係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65877"/>
                  </a:ext>
                </a:extLst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281949" y="5547330"/>
            <a:ext cx="1021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※</a:t>
            </a:r>
            <a:r>
              <a:rPr lang="ja-JP" altLang="en-US" sz="1400" u="sng" dirty="0" smtClean="0"/>
              <a:t>気候</a:t>
            </a:r>
            <a:r>
              <a:rPr lang="ja-JP" altLang="en-US" sz="1400" u="sng" dirty="0"/>
              <a:t>変動影響に関する潜在的ニーズ</a:t>
            </a:r>
            <a:r>
              <a:rPr lang="ja-JP" altLang="en-US" sz="1400" u="sng" dirty="0" smtClean="0"/>
              <a:t>調査</a:t>
            </a:r>
            <a:endParaRPr lang="en-US" altLang="ja-JP" sz="1400" u="sng" dirty="0" smtClean="0"/>
          </a:p>
          <a:p>
            <a:r>
              <a:rPr lang="ja-JP" altLang="en-US" sz="1400" dirty="0"/>
              <a:t>　 </a:t>
            </a:r>
            <a:r>
              <a:rPr lang="ja-JP" altLang="en-US" sz="1400" dirty="0" smtClean="0"/>
              <a:t>地域の気候変動影響について明らかとするため、地域で活動する行政、企業、団体等の方々にヒアリング調査を行い、発言内容を</a:t>
            </a:r>
            <a:endParaRPr lang="en-US" altLang="ja-JP" sz="1400" dirty="0" smtClean="0"/>
          </a:p>
          <a:p>
            <a:r>
              <a:rPr lang="ja-JP" altLang="en-US" sz="1400" dirty="0" smtClean="0"/>
              <a:t>　</a:t>
            </a:r>
            <a:r>
              <a:rPr lang="ja-JP" altLang="en-US" sz="1400" dirty="0"/>
              <a:t> </a:t>
            </a:r>
            <a:r>
              <a:rPr lang="ja-JP" altLang="en-US" sz="1400" dirty="0" smtClean="0"/>
              <a:t>テキストマイニングという手法を用いて分析し、地域で気候変動と関連して懸念されている話題を抽出、分析した調査。</a:t>
            </a:r>
            <a:endParaRPr lang="en-US" altLang="ja-JP" sz="1400" dirty="0" smtClean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3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704512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気候変動影響と関係する社会問題</a:t>
            </a:r>
            <a:endParaRPr kumimoji="1" lang="ja-JP" altLang="en-US" sz="36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396754" y="1839745"/>
            <a:ext cx="3863789" cy="4616648"/>
            <a:chOff x="4114800" y="1839745"/>
            <a:chExt cx="3863789" cy="4616648"/>
          </a:xfrm>
        </p:grpSpPr>
        <p:sp>
          <p:nvSpPr>
            <p:cNvPr id="6" name="正方形/長方形 5"/>
            <p:cNvSpPr/>
            <p:nvPr/>
          </p:nvSpPr>
          <p:spPr>
            <a:xfrm>
              <a:off x="4114800" y="1839745"/>
              <a:ext cx="3863788" cy="46166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473389" y="1839745"/>
              <a:ext cx="3505200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・少子高齢化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・産業構造の変化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・グローバル化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・貧困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・環境問題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kumimoji="1" lang="ja-JP" altLang="en-US" sz="2800" dirty="0" smtClean="0"/>
                <a:t>・感染症</a:t>
              </a:r>
              <a:endParaRPr kumimoji="1"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・孤立・</a:t>
              </a:r>
              <a:r>
                <a:rPr lang="ja-JP" altLang="en-US" sz="2800" dirty="0" smtClean="0"/>
                <a:t>孤独　　　など</a:t>
              </a:r>
              <a:endParaRPr lang="en-US" altLang="ja-JP" sz="28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816363" y="981357"/>
            <a:ext cx="10863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　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　その他の社会問題　→　　</a:t>
            </a:r>
            <a:r>
              <a:rPr lang="ja-JP" altLang="en-US" sz="3200" dirty="0" smtClean="0">
                <a:solidFill>
                  <a:srgbClr val="FF0000"/>
                </a:solidFill>
              </a:rPr>
              <a:t>高リスク化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950258" y="1839745"/>
            <a:ext cx="3741027" cy="4616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2981" y="1839745"/>
            <a:ext cx="33590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・熱中症の増加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・自然災害の増加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・農作物の品質低下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・食料価格高騰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</a:t>
            </a:r>
            <a:r>
              <a:rPr lang="ja-JP" altLang="en-US" sz="2800" dirty="0" smtClean="0"/>
              <a:t>水不足、水質悪化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自然生態系の</a:t>
            </a:r>
            <a:r>
              <a:rPr lang="ja-JP" altLang="en-US" sz="2800" dirty="0" smtClean="0"/>
              <a:t>変化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・観光への影響な</a:t>
            </a:r>
            <a:r>
              <a:rPr lang="ja-JP" altLang="en-US" sz="2800" dirty="0"/>
              <a:t>ど</a:t>
            </a:r>
            <a:endParaRPr lang="en-US" altLang="ja-JP" sz="2800" dirty="0"/>
          </a:p>
        </p:txBody>
      </p: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9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動画視聴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0" y="1357920"/>
            <a:ext cx="8167255" cy="459408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0555" y="902667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基礎解説編：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いまそこにある危機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気候変動問題とわたしたち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-』</a:t>
            </a:r>
            <a:endParaRPr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07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13432" y="0"/>
            <a:ext cx="10097250" cy="692696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世界の</a:t>
            </a:r>
            <a:r>
              <a:rPr lang="ja-JP" altLang="en-US" sz="3600" dirty="0" smtClean="0"/>
              <a:t>「気温」</a:t>
            </a:r>
            <a:r>
              <a:rPr kumimoji="1" lang="ja-JP" altLang="en-US" sz="3600" dirty="0" smtClean="0"/>
              <a:t>のこれまでの変化</a:t>
            </a:r>
            <a:endParaRPr kumimoji="1" lang="ja-JP" altLang="en-US" sz="36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524001" y="6671345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+mn-ea"/>
              </a:rPr>
              <a:t>【</a:t>
            </a:r>
            <a:r>
              <a:rPr lang="ja-JP" altLang="en-US" sz="1200" dirty="0">
                <a:latin typeface="+mn-ea"/>
              </a:rPr>
              <a:t>出典</a:t>
            </a:r>
            <a:r>
              <a:rPr lang="en-US" altLang="ja-JP" sz="1200" dirty="0">
                <a:latin typeface="+mn-ea"/>
              </a:rPr>
              <a:t>】IPCCAR6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WG</a:t>
            </a:r>
            <a:r>
              <a:rPr lang="ja-JP" altLang="en-US" sz="1200" dirty="0">
                <a:latin typeface="+mn-ea"/>
              </a:rPr>
              <a:t>１ </a:t>
            </a:r>
            <a:r>
              <a:rPr lang="en-US" altLang="ja-JP" sz="1200" dirty="0">
                <a:latin typeface="+mn-ea"/>
              </a:rPr>
              <a:t>SPM.1a, 1b</a:t>
            </a:r>
            <a:r>
              <a:rPr lang="ja-JP" altLang="en-US" sz="1200" dirty="0">
                <a:latin typeface="+mn-ea"/>
              </a:rPr>
              <a:t> </a:t>
            </a:r>
            <a:r>
              <a:rPr lang="ja-JP" altLang="en-US" sz="1200" dirty="0" smtClean="0">
                <a:latin typeface="+mn-ea"/>
              </a:rPr>
              <a:t>から</a:t>
            </a:r>
            <a:r>
              <a:rPr lang="ja-JP" altLang="en-US" sz="1200" dirty="0">
                <a:latin typeface="+mn-ea"/>
              </a:rPr>
              <a:t>作成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5616302" y="1136839"/>
            <a:ext cx="5187557" cy="435837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0535167" y="2014622"/>
            <a:ext cx="834460" cy="2225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latin typeface="+mn-ea"/>
              </a:rPr>
              <a:t>観測値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516798" y="2310835"/>
            <a:ext cx="1162276" cy="8903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rgbClr val="6C4114"/>
                </a:solidFill>
                <a:latin typeface="+mn-ea"/>
              </a:rPr>
              <a:t>人為的・自然起源両方の要因を考慮した推測値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0516798" y="3461791"/>
            <a:ext cx="1162276" cy="6677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rgbClr val="1C6159"/>
                </a:solidFill>
                <a:latin typeface="+mn-ea"/>
              </a:rPr>
              <a:t>自然起源のみを考慮</a:t>
            </a:r>
            <a:r>
              <a:rPr lang="ja-JP" altLang="en-US" sz="1200" dirty="0" smtClean="0">
                <a:solidFill>
                  <a:srgbClr val="1C6159"/>
                </a:solidFill>
                <a:latin typeface="+mn-ea"/>
              </a:rPr>
              <a:t>した推測値</a:t>
            </a:r>
            <a:endParaRPr lang="ja-JP" altLang="en-US" sz="1200" dirty="0">
              <a:solidFill>
                <a:srgbClr val="1C6159"/>
              </a:solidFill>
              <a:latin typeface="+mn-ea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6385262" y="1439005"/>
            <a:ext cx="3978493" cy="2298459"/>
            <a:chOff x="4736703" y="1791434"/>
            <a:chExt cx="3300791" cy="1906936"/>
          </a:xfrm>
        </p:grpSpPr>
        <p:sp>
          <p:nvSpPr>
            <p:cNvPr id="23" name="上下矢印 22"/>
            <p:cNvSpPr/>
            <p:nvPr/>
          </p:nvSpPr>
          <p:spPr>
            <a:xfrm>
              <a:off x="4736703" y="2514754"/>
              <a:ext cx="471667" cy="1183616"/>
            </a:xfrm>
            <a:prstGeom prst="upDownArrow">
              <a:avLst>
                <a:gd name="adj1" fmla="val 45692"/>
                <a:gd name="adj2" fmla="val 50000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  <p:cxnSp>
          <p:nvCxnSpPr>
            <p:cNvPr id="25" name="直線コネクタ 24"/>
            <p:cNvCxnSpPr>
              <a:stCxn id="23" idx="4"/>
            </p:cNvCxnSpPr>
            <p:nvPr/>
          </p:nvCxnSpPr>
          <p:spPr>
            <a:xfrm>
              <a:off x="4972537" y="3698370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972537" y="2514754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4763921" y="1791434"/>
              <a:ext cx="2770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観測された変化：＋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1.09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  <a:endParaRPr lang="en-US" altLang="ja-JP" dirty="0">
                <a:solidFill>
                  <a:srgbClr val="FF0000"/>
                </a:solidFill>
                <a:latin typeface="+mn-ea"/>
              </a:endParaRPr>
            </a:p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人間活動の寄与：＋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1.07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712379" y="1185283"/>
            <a:ext cx="4989905" cy="4309928"/>
            <a:chOff x="30148" y="1580930"/>
            <a:chExt cx="4139918" cy="357576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48" y="1580930"/>
              <a:ext cx="4139918" cy="3575769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076744" y="3972853"/>
              <a:ext cx="82367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復元値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970889" y="4137199"/>
              <a:ext cx="1050624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（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1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～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2000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年）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4748" y="2776513"/>
              <a:ext cx="44839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観測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703146" y="2776513"/>
              <a:ext cx="157392" cy="184666"/>
            </a:xfrm>
            <a:prstGeom prst="rect">
              <a:avLst/>
            </a:prstGeom>
            <a:solidFill>
              <a:srgbClr val="F4F5F5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値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70888" y="1760061"/>
              <a:ext cx="173225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温暖化は</a:t>
              </a:r>
              <a:r>
                <a:rPr lang="en-US" altLang="ja-JP" sz="1200" dirty="0">
                  <a:latin typeface="+mn-ea"/>
                </a:rPr>
                <a:t>2000</a:t>
              </a:r>
              <a:r>
                <a:rPr lang="ja-JP" altLang="en-US" sz="1200" dirty="0">
                  <a:latin typeface="+mn-ea"/>
                </a:rPr>
                <a:t>年以上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70889" y="1928614"/>
              <a:ext cx="14705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前例のないもの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013755" y="2232647"/>
              <a:ext cx="2290524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過去</a:t>
              </a:r>
              <a:r>
                <a:rPr lang="en-US" altLang="ja-JP" sz="1200" dirty="0">
                  <a:latin typeface="+mn-ea"/>
                </a:rPr>
                <a:t>10</a:t>
              </a:r>
              <a:r>
                <a:rPr lang="ja-JP" altLang="en-US" sz="1200" dirty="0">
                  <a:latin typeface="+mn-ea"/>
                </a:rPr>
                <a:t>万年間で最も温暖だった</a:t>
              </a:r>
              <a:endParaRPr lang="en-US" altLang="ja-JP" sz="1200" dirty="0">
                <a:latin typeface="+mn-ea"/>
              </a:endParaRPr>
            </a:p>
            <a:p>
              <a:r>
                <a:rPr lang="ja-JP" altLang="en-US" sz="1200" dirty="0">
                  <a:latin typeface="+mn-ea"/>
                </a:rPr>
                <a:t>数世紀の期間の気温の推計値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40583" y="2937740"/>
              <a:ext cx="1428330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（</a:t>
              </a:r>
              <a:r>
                <a:rPr lang="en-US" altLang="ja-JP" sz="1200" dirty="0">
                  <a:latin typeface="+mn-ea"/>
                </a:rPr>
                <a:t>1850</a:t>
              </a:r>
              <a:r>
                <a:rPr lang="ja-JP" altLang="en-US" sz="1200" dirty="0">
                  <a:latin typeface="+mn-ea"/>
                </a:rPr>
                <a:t>～</a:t>
              </a:r>
              <a:r>
                <a:rPr lang="en-US" altLang="ja-JP" sz="1200" dirty="0">
                  <a:latin typeface="+mn-ea"/>
                </a:rPr>
                <a:t>2020</a:t>
              </a:r>
              <a:r>
                <a:rPr lang="ja-JP" altLang="en-US" sz="1200" dirty="0">
                  <a:latin typeface="+mn-ea"/>
                </a:rPr>
                <a:t>年）</a:t>
              </a:r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712379" y="799394"/>
            <a:ext cx="10966694" cy="4524056"/>
          </a:xfrm>
          <a:prstGeom prst="roundRect">
            <a:avLst>
              <a:gd name="adj" fmla="val 30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03644" y="1108831"/>
            <a:ext cx="377150" cy="2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℃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26595" y="1083558"/>
            <a:ext cx="377150" cy="2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℃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379" y="5343615"/>
            <a:ext cx="1103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 smtClean="0"/>
              <a:t>気温上昇の観測結果</a:t>
            </a:r>
            <a:r>
              <a:rPr lang="ja-JP" altLang="en-US" sz="2000" dirty="0" smtClean="0"/>
              <a:t>と、</a:t>
            </a:r>
            <a:r>
              <a:rPr lang="ja-JP" altLang="en-US" sz="2000" u="sng" dirty="0" smtClean="0"/>
              <a:t>人間活動の影響を考慮して計算した気温上昇の程度</a:t>
            </a:r>
            <a:r>
              <a:rPr lang="ja-JP" altLang="en-US" sz="2000" dirty="0" smtClean="0"/>
              <a:t>が、ほぼ一致している。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⇒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人間の影響が大気、海洋及び陸域を温暖化させてきたことに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疑う余地がない</a:t>
            </a:r>
            <a:r>
              <a:rPr lang="ja-JP" altLang="en-US" sz="2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IPCC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第６次報告書）</a:t>
            </a:r>
            <a:endPara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9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今後の世界平均気温の予測</a:t>
            </a:r>
            <a:endParaRPr kumimoji="1" lang="ja-JP" altLang="en-US" b="1" dirty="0"/>
          </a:p>
        </p:txBody>
      </p:sp>
      <p:graphicFrame>
        <p:nvGraphicFramePr>
          <p:cNvPr id="61" name="表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41615"/>
              </p:ext>
            </p:extLst>
          </p:nvPr>
        </p:nvGraphicFramePr>
        <p:xfrm>
          <a:off x="468544" y="2183296"/>
          <a:ext cx="5274749" cy="4048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6958">
                  <a:extLst>
                    <a:ext uri="{9D8B030D-6E8A-4147-A177-3AD203B41FA5}">
                      <a16:colId xmlns:a16="http://schemas.microsoft.com/office/drawing/2014/main" val="3611107032"/>
                    </a:ext>
                  </a:extLst>
                </a:gridCol>
                <a:gridCol w="2388034">
                  <a:extLst>
                    <a:ext uri="{9D8B030D-6E8A-4147-A177-3AD203B41FA5}">
                      <a16:colId xmlns:a16="http://schemas.microsoft.com/office/drawing/2014/main" val="1534062195"/>
                    </a:ext>
                  </a:extLst>
                </a:gridCol>
                <a:gridCol w="1599757">
                  <a:extLst>
                    <a:ext uri="{9D8B030D-6E8A-4147-A177-3AD203B41FA5}">
                      <a16:colId xmlns:a16="http://schemas.microsoft.com/office/drawing/2014/main" val="2209872319"/>
                    </a:ext>
                  </a:extLst>
                </a:gridCol>
              </a:tblGrid>
              <a:tr h="6858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シナリオ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CO</a:t>
                      </a:r>
                      <a:r>
                        <a:rPr kumimoji="1" lang="en-US" altLang="ja-JP" sz="1800" baseline="-25000" dirty="0" smtClean="0"/>
                        <a:t>2</a:t>
                      </a:r>
                      <a:r>
                        <a:rPr kumimoji="1" lang="ja-JP" altLang="en-US" sz="1800" dirty="0" smtClean="0"/>
                        <a:t>排出量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21</a:t>
                      </a:r>
                      <a:r>
                        <a:rPr kumimoji="1" lang="ja-JP" altLang="en-US" sz="1800" dirty="0" smtClean="0"/>
                        <a:t>世紀末の</a:t>
                      </a:r>
                      <a:endParaRPr kumimoji="1" lang="en-US" altLang="ja-JP" sz="1800" dirty="0" smtClean="0"/>
                    </a:p>
                    <a:p>
                      <a:pPr algn="ctr"/>
                      <a:r>
                        <a:rPr kumimoji="1" lang="ja-JP" altLang="en-US" sz="1800" dirty="0" smtClean="0"/>
                        <a:t>平均気温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597639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AD484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525074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732933"/>
                  </a:ext>
                </a:extLst>
              </a:tr>
              <a:tr h="832525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E79E4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988675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1D3E6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700841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38B4D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764783"/>
                  </a:ext>
                </a:extLst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235575" y="1007607"/>
            <a:ext cx="4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今後の温暖化の進行度合いは、今後の温室効果ガス排出量によって変化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401234" y="1813965"/>
            <a:ext cx="352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r>
              <a:rPr lang="ja-JP" altLang="en-US" dirty="0" err="1"/>
              <a:t>つの</a:t>
            </a:r>
            <a:r>
              <a:rPr lang="ja-JP" altLang="en-US" dirty="0"/>
              <a:t>例示的な排出シナリオ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2331292" y="6660659"/>
            <a:ext cx="9514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【</a:t>
            </a:r>
            <a:r>
              <a:rPr lang="ja-JP" altLang="en-US" sz="1200" dirty="0"/>
              <a:t>出典</a:t>
            </a:r>
            <a:r>
              <a:rPr lang="en-US" altLang="ja-JP" sz="1200" dirty="0"/>
              <a:t>】IPCCAR6</a:t>
            </a:r>
            <a:r>
              <a:rPr lang="ja-JP" altLang="en-US" sz="1200" dirty="0"/>
              <a:t> </a:t>
            </a:r>
            <a:r>
              <a:rPr lang="en-US" altLang="ja-JP" sz="1200" dirty="0"/>
              <a:t>WG</a:t>
            </a:r>
            <a:r>
              <a:rPr lang="ja-JP" altLang="en-US" sz="1200" dirty="0"/>
              <a:t>１ </a:t>
            </a:r>
            <a:r>
              <a:rPr lang="en-US" altLang="ja-JP" sz="1200" dirty="0"/>
              <a:t>SPM.4a, 8a</a:t>
            </a:r>
            <a:r>
              <a:rPr lang="ja-JP" altLang="en-US" sz="1200" dirty="0"/>
              <a:t>から作成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7237880" y="3015223"/>
            <a:ext cx="3663373" cy="28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66" name="_58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98" y="3262638"/>
            <a:ext cx="4279763" cy="3450635"/>
          </a:xfrm>
          <a:prstGeom prst="rect">
            <a:avLst/>
          </a:prstGeom>
        </p:spPr>
      </p:pic>
      <p:pic>
        <p:nvPicPr>
          <p:cNvPr id="67" name="_37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68" name="_24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69" name="_12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70" name="_119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98" y="3262638"/>
            <a:ext cx="4279763" cy="3450635"/>
          </a:xfrm>
          <a:prstGeom prst="rect">
            <a:avLst/>
          </a:prstGeom>
        </p:spPr>
      </p:pic>
      <p:pic>
        <p:nvPicPr>
          <p:cNvPr id="71" name="11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78" y="3261755"/>
            <a:ext cx="4280396" cy="3452397"/>
          </a:xfrm>
          <a:prstGeom prst="rect">
            <a:avLst/>
          </a:prstGeom>
        </p:spPr>
      </p:pic>
      <p:pic>
        <p:nvPicPr>
          <p:cNvPr id="72" name="126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80" y="3261756"/>
            <a:ext cx="4280396" cy="3452397"/>
          </a:xfrm>
          <a:prstGeom prst="rect">
            <a:avLst/>
          </a:prstGeom>
        </p:spPr>
      </p:pic>
      <p:pic>
        <p:nvPicPr>
          <p:cNvPr id="73" name="24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80" y="3261757"/>
            <a:ext cx="4280396" cy="3452397"/>
          </a:xfrm>
          <a:prstGeom prst="rect">
            <a:avLst/>
          </a:prstGeom>
        </p:spPr>
      </p:pic>
      <p:pic>
        <p:nvPicPr>
          <p:cNvPr id="74" name="370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81" y="3261758"/>
            <a:ext cx="4280396" cy="3452397"/>
          </a:xfrm>
          <a:prstGeom prst="rect">
            <a:avLst/>
          </a:prstGeom>
        </p:spPr>
      </p:pic>
      <p:pic>
        <p:nvPicPr>
          <p:cNvPr id="75" name="585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82" y="3261758"/>
            <a:ext cx="4280396" cy="3452397"/>
          </a:xfrm>
          <a:prstGeom prst="rect">
            <a:avLst/>
          </a:prstGeom>
        </p:spPr>
      </p:pic>
      <p:pic>
        <p:nvPicPr>
          <p:cNvPr id="76" name="119_CO2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2" y="437413"/>
            <a:ext cx="4492935" cy="3175745"/>
          </a:xfrm>
          <a:prstGeom prst="rect">
            <a:avLst/>
          </a:prstGeom>
        </p:spPr>
      </p:pic>
      <p:pic>
        <p:nvPicPr>
          <p:cNvPr id="77" name="126_CO2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2" y="434444"/>
            <a:ext cx="4492935" cy="3181680"/>
          </a:xfrm>
          <a:prstGeom prst="rect">
            <a:avLst/>
          </a:prstGeom>
        </p:spPr>
      </p:pic>
      <p:pic>
        <p:nvPicPr>
          <p:cNvPr id="78" name="245_CO2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2" y="434444"/>
            <a:ext cx="4492935" cy="3181680"/>
          </a:xfrm>
          <a:prstGeom prst="rect">
            <a:avLst/>
          </a:prstGeom>
        </p:spPr>
      </p:pic>
      <p:pic>
        <p:nvPicPr>
          <p:cNvPr id="79" name="370_CO2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81" y="437413"/>
            <a:ext cx="4486516" cy="3175745"/>
          </a:xfrm>
          <a:prstGeom prst="rect">
            <a:avLst/>
          </a:prstGeom>
        </p:spPr>
      </p:pic>
      <p:pic>
        <p:nvPicPr>
          <p:cNvPr id="80" name="585_CO2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7" y="443291"/>
            <a:ext cx="4487492" cy="3169866"/>
          </a:xfrm>
          <a:prstGeom prst="rect">
            <a:avLst/>
          </a:prstGeom>
        </p:spPr>
      </p:pic>
      <p:grpSp>
        <p:nvGrpSpPr>
          <p:cNvPr id="81" name="グループ化 80"/>
          <p:cNvGrpSpPr/>
          <p:nvPr/>
        </p:nvGrpSpPr>
        <p:grpSpPr>
          <a:xfrm>
            <a:off x="6401098" y="318964"/>
            <a:ext cx="800347" cy="3139303"/>
            <a:chOff x="4078117" y="318963"/>
            <a:chExt cx="800347" cy="3139303"/>
          </a:xfrm>
        </p:grpSpPr>
        <p:sp>
          <p:nvSpPr>
            <p:cNvPr id="82" name="テキスト ボックス 81"/>
            <p:cNvSpPr txBox="1"/>
            <p:nvPr/>
          </p:nvSpPr>
          <p:spPr>
            <a:xfrm>
              <a:off x="4615003" y="2535956"/>
              <a:ext cx="255445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20</a:t>
              </a:r>
              <a:endParaRPr lang="ja-JP" altLang="en-US" sz="1400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615003" y="2228691"/>
              <a:ext cx="255445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40</a:t>
              </a:r>
              <a:endParaRPr lang="ja-JP" altLang="en-US" sz="14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615003" y="1921426"/>
              <a:ext cx="255445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60</a:t>
              </a:r>
              <a:endParaRPr lang="ja-JP" altLang="en-US" sz="14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615003" y="1614161"/>
              <a:ext cx="255445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80</a:t>
              </a:r>
              <a:endParaRPr lang="ja-JP" altLang="en-US" sz="14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4515616" y="1306896"/>
              <a:ext cx="34681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100</a:t>
              </a:r>
              <a:endParaRPr lang="ja-JP" altLang="en-US" sz="1400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515616" y="999631"/>
              <a:ext cx="34681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120</a:t>
              </a:r>
              <a:endParaRPr lang="ja-JP" altLang="en-US" sz="1400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515616" y="692366"/>
              <a:ext cx="34681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140</a:t>
              </a:r>
              <a:endParaRPr lang="ja-JP" altLang="en-US" sz="1400" dirty="0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 rot="16200000">
              <a:off x="2701008" y="1696072"/>
              <a:ext cx="3092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CO</a:t>
              </a:r>
              <a:r>
                <a:rPr lang="en-US" altLang="ja-JP" sz="1600" baseline="-25000" dirty="0"/>
                <a:t>2</a:t>
              </a:r>
              <a:r>
                <a:rPr lang="ja-JP" altLang="en-US" sz="1600" dirty="0"/>
                <a:t>年間排出量（</a:t>
              </a:r>
              <a:r>
                <a:rPr lang="en-US" altLang="ja-JP" sz="1600" dirty="0"/>
                <a:t>GtCO</a:t>
              </a:r>
              <a:r>
                <a:rPr lang="en-US" altLang="ja-JP" sz="1600" baseline="-25000" dirty="0"/>
                <a:t>2</a:t>
              </a:r>
              <a:r>
                <a:rPr lang="en-US" altLang="ja-JP" sz="1600" dirty="0"/>
                <a:t>/</a:t>
              </a:r>
              <a:r>
                <a:rPr lang="ja-JP" altLang="en-US" sz="1600" dirty="0"/>
                <a:t>年）</a:t>
              </a: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714389" y="2843221"/>
              <a:ext cx="164075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0</a:t>
              </a:r>
              <a:endParaRPr lang="ja-JP" altLang="en-US" sz="1400" dirty="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555691" y="3150489"/>
              <a:ext cx="309948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/>
                <a:t>-20</a:t>
              </a: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6319632" y="3262638"/>
            <a:ext cx="4887515" cy="3450635"/>
            <a:chOff x="3996651" y="3262637"/>
            <a:chExt cx="4887515" cy="3450635"/>
          </a:xfrm>
        </p:grpSpPr>
        <p:pic>
          <p:nvPicPr>
            <p:cNvPr id="93" name="_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917" y="3262637"/>
              <a:ext cx="4291249" cy="3450635"/>
            </a:xfrm>
            <a:prstGeom prst="rect">
              <a:avLst/>
            </a:prstGeom>
          </p:spPr>
        </p:pic>
        <p:grpSp>
          <p:nvGrpSpPr>
            <p:cNvPr id="94" name="グループ化 93"/>
            <p:cNvGrpSpPr/>
            <p:nvPr/>
          </p:nvGrpSpPr>
          <p:grpSpPr>
            <a:xfrm>
              <a:off x="3996651" y="3556573"/>
              <a:ext cx="4784686" cy="3138560"/>
              <a:chOff x="3996651" y="3556573"/>
              <a:chExt cx="4784686" cy="3138560"/>
            </a:xfrm>
          </p:grpSpPr>
          <p:sp>
            <p:nvSpPr>
              <p:cNvPr id="95" name="テキスト ボックス 94"/>
              <p:cNvSpPr txBox="1"/>
              <p:nvPr/>
            </p:nvSpPr>
            <p:spPr>
              <a:xfrm>
                <a:off x="4673834" y="6387356"/>
                <a:ext cx="438188" cy="307777"/>
              </a:xfrm>
              <a:prstGeom prst="rect">
                <a:avLst/>
              </a:prstGeom>
              <a:noFill/>
            </p:spPr>
            <p:txBody>
              <a:bodyPr wrap="none" lIns="36000" rIns="36000" rtlCol="0">
                <a:spAutoFit/>
              </a:bodyPr>
              <a:lstStyle/>
              <a:p>
                <a:r>
                  <a:rPr lang="en-US" altLang="ja-JP" sz="1400" b="1" dirty="0"/>
                  <a:t>2015</a:t>
                </a:r>
              </a:p>
            </p:txBody>
          </p:sp>
          <p:grpSp>
            <p:nvGrpSpPr>
              <p:cNvPr id="96" name="グループ化 95"/>
              <p:cNvGrpSpPr/>
              <p:nvPr/>
            </p:nvGrpSpPr>
            <p:grpSpPr>
              <a:xfrm>
                <a:off x="3996651" y="3556573"/>
                <a:ext cx="873066" cy="2807380"/>
                <a:chOff x="3996651" y="762600"/>
                <a:chExt cx="873066" cy="2807380"/>
              </a:xfrm>
            </p:grpSpPr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4559893" y="2899500"/>
                  <a:ext cx="309824" cy="307777"/>
                </a:xfrm>
                <a:prstGeom prst="rect">
                  <a:avLst/>
                </a:prstGeom>
                <a:noFill/>
              </p:spPr>
              <p:txBody>
                <a:bodyPr wrap="none" rIns="36000" rtlCol="0">
                  <a:spAutoFit/>
                </a:bodyPr>
                <a:lstStyle/>
                <a:p>
                  <a:r>
                    <a:rPr lang="en-US" altLang="ja-JP" sz="1400" dirty="0"/>
                    <a:t>+1</a:t>
                  </a:r>
                  <a:endParaRPr lang="ja-JP" altLang="en-US" sz="1400" dirty="0"/>
                </a:p>
              </p:txBody>
            </p:sp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4559893" y="2365275"/>
                  <a:ext cx="309824" cy="307777"/>
                </a:xfrm>
                <a:prstGeom prst="rect">
                  <a:avLst/>
                </a:prstGeom>
                <a:noFill/>
              </p:spPr>
              <p:txBody>
                <a:bodyPr wrap="none" rIns="36000" rtlCol="0">
                  <a:spAutoFit/>
                </a:bodyPr>
                <a:lstStyle/>
                <a:p>
                  <a:r>
                    <a:rPr lang="en-US" altLang="ja-JP" sz="1400" dirty="0"/>
                    <a:t>+2</a:t>
                  </a:r>
                  <a:endParaRPr lang="ja-JP" altLang="en-US" sz="1400" dirty="0"/>
                </a:p>
              </p:txBody>
            </p:sp>
            <p:sp>
              <p:nvSpPr>
                <p:cNvPr id="101" name="テキスト ボックス 100"/>
                <p:cNvSpPr txBox="1"/>
                <p:nvPr/>
              </p:nvSpPr>
              <p:spPr>
                <a:xfrm>
                  <a:off x="4559893" y="1831050"/>
                  <a:ext cx="309824" cy="307777"/>
                </a:xfrm>
                <a:prstGeom prst="rect">
                  <a:avLst/>
                </a:prstGeom>
                <a:noFill/>
              </p:spPr>
              <p:txBody>
                <a:bodyPr wrap="none" rIns="36000" rtlCol="0">
                  <a:spAutoFit/>
                </a:bodyPr>
                <a:lstStyle/>
                <a:p>
                  <a:r>
                    <a:rPr lang="en-US" altLang="ja-JP" sz="1400" dirty="0"/>
                    <a:t>+3</a:t>
                  </a:r>
                  <a:endParaRPr lang="ja-JP" altLang="en-US" sz="1400" dirty="0"/>
                </a:p>
              </p:txBody>
            </p:sp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4559893" y="1296825"/>
                  <a:ext cx="309824" cy="307777"/>
                </a:xfrm>
                <a:prstGeom prst="rect">
                  <a:avLst/>
                </a:prstGeom>
                <a:noFill/>
              </p:spPr>
              <p:txBody>
                <a:bodyPr wrap="none" rIns="36000" rtlCol="0">
                  <a:spAutoFit/>
                </a:bodyPr>
                <a:lstStyle/>
                <a:p>
                  <a:r>
                    <a:rPr lang="en-US" altLang="ja-JP" sz="1400" dirty="0"/>
                    <a:t>+4</a:t>
                  </a:r>
                  <a:endParaRPr lang="ja-JP" altLang="en-US" sz="1400" dirty="0"/>
                </a:p>
              </p:txBody>
            </p:sp>
            <p:sp>
              <p:nvSpPr>
                <p:cNvPr id="103" name="テキスト ボックス 102"/>
                <p:cNvSpPr txBox="1"/>
                <p:nvPr/>
              </p:nvSpPr>
              <p:spPr>
                <a:xfrm>
                  <a:off x="4559893" y="762600"/>
                  <a:ext cx="309824" cy="307777"/>
                </a:xfrm>
                <a:prstGeom prst="rect">
                  <a:avLst/>
                </a:prstGeom>
                <a:noFill/>
              </p:spPr>
              <p:txBody>
                <a:bodyPr wrap="none" rIns="36000" rtlCol="0">
                  <a:spAutoFit/>
                </a:bodyPr>
                <a:lstStyle/>
                <a:p>
                  <a:r>
                    <a:rPr lang="en-US" altLang="ja-JP" sz="1400" dirty="0"/>
                    <a:t>+5</a:t>
                  </a:r>
                  <a:endParaRPr lang="ja-JP" altLang="en-US" sz="1400" dirty="0"/>
                </a:p>
              </p:txBody>
            </p:sp>
            <p:sp>
              <p:nvSpPr>
                <p:cNvPr id="104" name="テキスト ボックス 103"/>
                <p:cNvSpPr txBox="1"/>
                <p:nvPr/>
              </p:nvSpPr>
              <p:spPr>
                <a:xfrm rot="16200000">
                  <a:off x="2931936" y="1920490"/>
                  <a:ext cx="27142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/>
                    <a:t>1850</a:t>
                  </a:r>
                  <a:r>
                    <a:rPr lang="ja-JP" altLang="en-US" sz="1600" dirty="0"/>
                    <a:t>～</a:t>
                  </a:r>
                  <a:r>
                    <a:rPr lang="en-US" altLang="ja-JP" sz="1600" dirty="0"/>
                    <a:t>1900</a:t>
                  </a:r>
                  <a:r>
                    <a:rPr lang="ja-JP" altLang="en-US" sz="1600" dirty="0"/>
                    <a:t>年を基準とした</a:t>
                  </a:r>
                  <a:r>
                    <a:rPr lang="en-US" altLang="ja-JP" sz="1600" dirty="0"/>
                    <a:t/>
                  </a:r>
                  <a:br>
                    <a:rPr lang="en-US" altLang="ja-JP" sz="1600" dirty="0"/>
                  </a:br>
                  <a:r>
                    <a:rPr lang="ja-JP" altLang="en-US" sz="1600" dirty="0"/>
                    <a:t>　　世界平均気温の変化（℃）</a:t>
                  </a:r>
                </a:p>
              </p:txBody>
            </p:sp>
          </p:grpSp>
          <p:sp>
            <p:nvSpPr>
              <p:cNvPr id="97" name="テキスト ボックス 96"/>
              <p:cNvSpPr txBox="1"/>
              <p:nvPr/>
            </p:nvSpPr>
            <p:spPr>
              <a:xfrm>
                <a:off x="6209076" y="6387356"/>
                <a:ext cx="438188" cy="307777"/>
              </a:xfrm>
              <a:prstGeom prst="rect">
                <a:avLst/>
              </a:prstGeom>
              <a:noFill/>
            </p:spPr>
            <p:txBody>
              <a:bodyPr wrap="none" lIns="36000" rIns="36000" rtlCol="0">
                <a:spAutoFit/>
              </a:bodyPr>
              <a:lstStyle/>
              <a:p>
                <a:r>
                  <a:rPr lang="en-US" altLang="ja-JP" sz="1400" b="1" dirty="0"/>
                  <a:t>2050</a:t>
                </a:r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8343149" y="6387356"/>
                <a:ext cx="438188" cy="307777"/>
              </a:xfrm>
              <a:prstGeom prst="rect">
                <a:avLst/>
              </a:prstGeom>
              <a:noFill/>
            </p:spPr>
            <p:txBody>
              <a:bodyPr wrap="none" lIns="36000" rIns="36000" rtlCol="0">
                <a:spAutoFit/>
              </a:bodyPr>
              <a:lstStyle/>
              <a:p>
                <a:r>
                  <a:rPr lang="en-US" altLang="ja-JP" sz="1400" b="1" dirty="0"/>
                  <a:t>2100</a:t>
                </a:r>
              </a:p>
            </p:txBody>
          </p:sp>
        </p:grpSp>
      </p:grpSp>
      <p:pic>
        <p:nvPicPr>
          <p:cNvPr id="105" name="図 104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28" y="448045"/>
            <a:ext cx="4500000" cy="3166150"/>
          </a:xfrm>
          <a:prstGeom prst="rect">
            <a:avLst/>
          </a:prstGeom>
        </p:spPr>
      </p:pic>
      <p:grpSp>
        <p:nvGrpSpPr>
          <p:cNvPr id="106" name="グループ化 105"/>
          <p:cNvGrpSpPr/>
          <p:nvPr/>
        </p:nvGrpSpPr>
        <p:grpSpPr>
          <a:xfrm>
            <a:off x="7222759" y="820148"/>
            <a:ext cx="3698498" cy="5580000"/>
            <a:chOff x="4899779" y="820148"/>
            <a:chExt cx="3698498" cy="5580000"/>
          </a:xfrm>
        </p:grpSpPr>
        <p:cxnSp>
          <p:nvCxnSpPr>
            <p:cNvPr id="107" name="直線コネクタ 106"/>
            <p:cNvCxnSpPr/>
            <p:nvPr/>
          </p:nvCxnSpPr>
          <p:spPr>
            <a:xfrm flipV="1">
              <a:off x="4899779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6426827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8598277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①585"/>
          <p:cNvSpPr/>
          <p:nvPr/>
        </p:nvSpPr>
        <p:spPr>
          <a:xfrm>
            <a:off x="10987954" y="3608948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AD484F"/>
                </a:solidFill>
              </a:rPr>
              <a:t>SSP5-8.5</a:t>
            </a:r>
            <a:endParaRPr lang="ja-JP" altLang="en-US" sz="1600" dirty="0">
              <a:solidFill>
                <a:srgbClr val="AD484F"/>
              </a:solidFill>
            </a:endParaRPr>
          </a:p>
        </p:txBody>
      </p:sp>
      <p:sp>
        <p:nvSpPr>
          <p:cNvPr id="111" name="①370"/>
          <p:cNvSpPr/>
          <p:nvPr/>
        </p:nvSpPr>
        <p:spPr>
          <a:xfrm>
            <a:off x="10987954" y="3971913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DE4A59"/>
                </a:solidFill>
              </a:rPr>
              <a:t>SSP3-7.0</a:t>
            </a:r>
            <a:endParaRPr lang="ja-JP" altLang="en-US" sz="1600" dirty="0">
              <a:solidFill>
                <a:srgbClr val="DE4A59"/>
              </a:solidFill>
            </a:endParaRPr>
          </a:p>
        </p:txBody>
      </p:sp>
      <p:sp>
        <p:nvSpPr>
          <p:cNvPr id="112" name="①245"/>
          <p:cNvSpPr/>
          <p:nvPr/>
        </p:nvSpPr>
        <p:spPr>
          <a:xfrm>
            <a:off x="10987954" y="4904815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E79E48"/>
                </a:solidFill>
              </a:rPr>
              <a:t>SSP2-4.5</a:t>
            </a:r>
            <a:endParaRPr lang="ja-JP" altLang="en-US" sz="1600" dirty="0">
              <a:solidFill>
                <a:srgbClr val="E79E48"/>
              </a:solidFill>
            </a:endParaRPr>
          </a:p>
        </p:txBody>
      </p:sp>
      <p:sp>
        <p:nvSpPr>
          <p:cNvPr id="113" name="①126"/>
          <p:cNvSpPr/>
          <p:nvPr/>
        </p:nvSpPr>
        <p:spPr>
          <a:xfrm>
            <a:off x="10987954" y="5196398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1D3E69"/>
                </a:solidFill>
              </a:rPr>
              <a:t>SSP1-2.6</a:t>
            </a:r>
            <a:endParaRPr lang="ja-JP" altLang="en-US" sz="1600" dirty="0">
              <a:solidFill>
                <a:srgbClr val="1D3E69"/>
              </a:solidFill>
            </a:endParaRPr>
          </a:p>
        </p:txBody>
      </p:sp>
      <p:sp>
        <p:nvSpPr>
          <p:cNvPr id="114" name="①119"/>
          <p:cNvSpPr/>
          <p:nvPr/>
        </p:nvSpPr>
        <p:spPr>
          <a:xfrm>
            <a:off x="10987954" y="5614091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38B4D6"/>
                </a:solidFill>
              </a:rPr>
              <a:t>SSP1-1.9</a:t>
            </a:r>
            <a:endParaRPr lang="ja-JP" altLang="en-US" sz="1600" dirty="0">
              <a:solidFill>
                <a:srgbClr val="38B4D6"/>
              </a:solidFill>
            </a:endParaRPr>
          </a:p>
        </p:txBody>
      </p:sp>
      <p:sp>
        <p:nvSpPr>
          <p:cNvPr id="115" name="②119"/>
          <p:cNvSpPr/>
          <p:nvPr/>
        </p:nvSpPr>
        <p:spPr>
          <a:xfrm>
            <a:off x="10987954" y="3171474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38B4D6"/>
                </a:solidFill>
              </a:rPr>
              <a:t>SSP1-1.9</a:t>
            </a:r>
            <a:endParaRPr lang="ja-JP" altLang="en-US" sz="1600" dirty="0">
              <a:solidFill>
                <a:srgbClr val="38B4D6"/>
              </a:solidFill>
            </a:endParaRPr>
          </a:p>
        </p:txBody>
      </p:sp>
      <p:sp>
        <p:nvSpPr>
          <p:cNvPr id="116" name="②126"/>
          <p:cNvSpPr/>
          <p:nvPr/>
        </p:nvSpPr>
        <p:spPr>
          <a:xfrm>
            <a:off x="10987954" y="2885933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1D3E69"/>
                </a:solidFill>
              </a:rPr>
              <a:t>SSP1-2.6</a:t>
            </a:r>
            <a:endParaRPr lang="ja-JP" altLang="en-US" sz="1600" dirty="0">
              <a:solidFill>
                <a:srgbClr val="1D3E69"/>
              </a:solidFill>
            </a:endParaRPr>
          </a:p>
        </p:txBody>
      </p:sp>
      <p:sp>
        <p:nvSpPr>
          <p:cNvPr id="117" name="②245"/>
          <p:cNvSpPr/>
          <p:nvPr/>
        </p:nvSpPr>
        <p:spPr>
          <a:xfrm>
            <a:off x="10987954" y="2543650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E79E48"/>
                </a:solidFill>
              </a:rPr>
              <a:t>SSP2-4.5</a:t>
            </a:r>
            <a:endParaRPr lang="ja-JP" altLang="en-US" sz="1600" dirty="0">
              <a:solidFill>
                <a:srgbClr val="E79E48"/>
              </a:solidFill>
            </a:endParaRPr>
          </a:p>
        </p:txBody>
      </p:sp>
      <p:sp>
        <p:nvSpPr>
          <p:cNvPr id="118" name="②370"/>
          <p:cNvSpPr/>
          <p:nvPr/>
        </p:nvSpPr>
        <p:spPr>
          <a:xfrm>
            <a:off x="10987954" y="1472099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DE4A59"/>
                </a:solidFill>
              </a:rPr>
              <a:t>SSP3-7.0</a:t>
            </a:r>
            <a:endParaRPr lang="ja-JP" altLang="en-US" sz="1600" dirty="0">
              <a:solidFill>
                <a:srgbClr val="DE4A59"/>
              </a:solidFill>
            </a:endParaRPr>
          </a:p>
        </p:txBody>
      </p:sp>
      <p:sp>
        <p:nvSpPr>
          <p:cNvPr id="119" name="②585"/>
          <p:cNvSpPr/>
          <p:nvPr/>
        </p:nvSpPr>
        <p:spPr>
          <a:xfrm>
            <a:off x="10987954" y="1005433"/>
            <a:ext cx="75574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AD484F"/>
                </a:solidFill>
              </a:rPr>
              <a:t>SSP5-8.5</a:t>
            </a:r>
            <a:endParaRPr lang="ja-JP" altLang="en-US" sz="1600" dirty="0">
              <a:solidFill>
                <a:srgbClr val="AD484F"/>
              </a:solidFill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261044" y="2994001"/>
            <a:ext cx="151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AD484F"/>
                </a:solidFill>
              </a:rPr>
              <a:t>SSP5-8.5</a:t>
            </a:r>
            <a:endParaRPr lang="ja-JP" altLang="en-US" dirty="0">
              <a:solidFill>
                <a:srgbClr val="AD484F"/>
              </a:solidFill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261044" y="3601256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DE4A59"/>
                </a:solidFill>
              </a:rPr>
              <a:t>SSP3-7.0</a:t>
            </a:r>
            <a:endParaRPr lang="ja-JP" altLang="en-US" dirty="0">
              <a:solidFill>
                <a:srgbClr val="DE4A59"/>
              </a:solidFill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261044" y="4326209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E79E48"/>
                </a:solidFill>
              </a:rPr>
              <a:t>SSP2-4.5</a:t>
            </a:r>
            <a:endParaRPr lang="ja-JP" altLang="en-US" dirty="0">
              <a:solidFill>
                <a:srgbClr val="E79E48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261044" y="5070643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1D3E69"/>
                </a:solidFill>
              </a:rPr>
              <a:t>SSP1-2.6</a:t>
            </a:r>
            <a:endParaRPr lang="ja-JP" altLang="en-US" dirty="0">
              <a:solidFill>
                <a:srgbClr val="1D3E69"/>
              </a:solidFill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261044" y="5735176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38B4D6"/>
                </a:solidFill>
              </a:rPr>
              <a:t>SSP1-1.9</a:t>
            </a:r>
            <a:endParaRPr lang="ja-JP" altLang="en-US" dirty="0">
              <a:solidFill>
                <a:srgbClr val="38B4D6"/>
              </a:solidFill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2134768" y="2855502"/>
            <a:ext cx="1611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2050</a:t>
            </a:r>
            <a:r>
              <a:rPr lang="ja-JP" altLang="en-US" dirty="0"/>
              <a:t>年までに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現在の２倍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1747570" y="4187710"/>
            <a:ext cx="238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今世紀半ばまで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現在</a:t>
            </a:r>
            <a:r>
              <a:rPr lang="ja-JP" altLang="en-US" dirty="0" smtClean="0"/>
              <a:t>水準、その後</a:t>
            </a:r>
            <a:r>
              <a:rPr lang="ja-JP" altLang="en-US" dirty="0"/>
              <a:t>減少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1936337" y="5070643"/>
            <a:ext cx="200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今世紀後半</a:t>
            </a:r>
            <a:r>
              <a:rPr lang="ja-JP" altLang="en-US" dirty="0" smtClean="0"/>
              <a:t>にゼロ</a:t>
            </a:r>
            <a:endParaRPr lang="ja-JP" altLang="en-US" dirty="0"/>
          </a:p>
        </p:txBody>
      </p:sp>
      <p:sp>
        <p:nvSpPr>
          <p:cNvPr id="128" name="正方形/長方形 127"/>
          <p:cNvSpPr/>
          <p:nvPr/>
        </p:nvSpPr>
        <p:spPr>
          <a:xfrm>
            <a:off x="1894178" y="5735176"/>
            <a:ext cx="2092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今世紀半ば</a:t>
            </a:r>
            <a:r>
              <a:rPr lang="ja-JP" altLang="en-US" dirty="0" smtClean="0"/>
              <a:t>にゼロ</a:t>
            </a:r>
            <a:endParaRPr lang="ja-JP" altLang="en-US" dirty="0"/>
          </a:p>
        </p:txBody>
      </p:sp>
      <p:sp>
        <p:nvSpPr>
          <p:cNvPr id="129" name="正方形/長方形 128"/>
          <p:cNvSpPr/>
          <p:nvPr/>
        </p:nvSpPr>
        <p:spPr>
          <a:xfrm>
            <a:off x="2015072" y="3462757"/>
            <a:ext cx="185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2100</a:t>
            </a:r>
            <a:r>
              <a:rPr lang="ja-JP" altLang="en-US" dirty="0"/>
              <a:t>年までに</a:t>
            </a:r>
            <a:endParaRPr lang="en-US" altLang="ja-JP" dirty="0"/>
          </a:p>
          <a:p>
            <a:pPr algn="ctr"/>
            <a:r>
              <a:rPr lang="ja-JP" altLang="en-US" dirty="0"/>
              <a:t>現在の２倍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4271646" y="2855502"/>
            <a:ext cx="13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</a:rPr>
              <a:t>4.4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(3.3-5.7)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4271646" y="3462757"/>
            <a:ext cx="13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</a:rPr>
              <a:t>3.6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(2.8-4.6)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4281077" y="4187710"/>
            <a:ext cx="135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</a:rPr>
              <a:t>2.7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(2.1-3.5)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4281077" y="4932144"/>
            <a:ext cx="135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1.8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(1.3-2.4)</a:t>
            </a:r>
            <a:endParaRPr lang="ja-JP" altLang="en-US" dirty="0"/>
          </a:p>
        </p:txBody>
      </p:sp>
      <p:sp>
        <p:nvSpPr>
          <p:cNvPr id="134" name="正方形/長方形 133"/>
          <p:cNvSpPr/>
          <p:nvPr/>
        </p:nvSpPr>
        <p:spPr>
          <a:xfrm>
            <a:off x="4250791" y="5596677"/>
            <a:ext cx="1412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</a:rPr>
              <a:t>1.4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(1.0-1.8)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97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気候変動の影響</a:t>
            </a:r>
            <a:endParaRPr kumimoji="1" lang="ja-JP" altLang="en-US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85690" y="2812227"/>
            <a:ext cx="12079628" cy="2673959"/>
            <a:chOff x="85690" y="2812227"/>
            <a:chExt cx="12079628" cy="267395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257" y="2930827"/>
              <a:ext cx="7493451" cy="2327788"/>
            </a:xfrm>
            <a:prstGeom prst="rect">
              <a:avLst/>
            </a:prstGeom>
          </p:spPr>
        </p:pic>
        <p:sp>
          <p:nvSpPr>
            <p:cNvPr id="6" name="テキスト ボックス 2"/>
            <p:cNvSpPr txBox="1"/>
            <p:nvPr/>
          </p:nvSpPr>
          <p:spPr>
            <a:xfrm rot="16200000">
              <a:off x="-912019" y="3847568"/>
              <a:ext cx="2518637" cy="5232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400" dirty="0"/>
                <a:t>工業化以前を基準とした</a:t>
              </a:r>
              <a:endParaRPr kumimoji="1" lang="en-US" altLang="ja-JP" sz="1400" dirty="0"/>
            </a:p>
            <a:p>
              <a:r>
                <a:rPr kumimoji="1" lang="ja-JP" altLang="en-US" sz="1400" dirty="0"/>
                <a:t>世界平均地上気温の変化（℃）</a:t>
              </a:r>
            </a:p>
          </p:txBody>
        </p:sp>
        <p:sp>
          <p:nvSpPr>
            <p:cNvPr id="7" name="テキスト ボックス 3"/>
            <p:cNvSpPr txBox="1"/>
            <p:nvPr/>
          </p:nvSpPr>
          <p:spPr>
            <a:xfrm>
              <a:off x="865099" y="4785516"/>
              <a:ext cx="655825" cy="43088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/>
                <a:t>暖水性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サンゴ</a:t>
              </a:r>
            </a:p>
          </p:txBody>
        </p:sp>
        <p:sp>
          <p:nvSpPr>
            <p:cNvPr id="8" name="テキスト ボックス 5"/>
            <p:cNvSpPr txBox="1"/>
            <p:nvPr/>
          </p:nvSpPr>
          <p:spPr>
            <a:xfrm>
              <a:off x="1482109" y="4785516"/>
              <a:ext cx="782606" cy="43088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/>
                <a:t>マングローブ</a:t>
              </a:r>
            </a:p>
          </p:txBody>
        </p:sp>
        <p:sp>
          <p:nvSpPr>
            <p:cNvPr id="9" name="テキスト ボックス 7"/>
            <p:cNvSpPr txBox="1"/>
            <p:nvPr/>
          </p:nvSpPr>
          <p:spPr>
            <a:xfrm>
              <a:off x="3600160" y="4768612"/>
              <a:ext cx="676175" cy="38265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/>
                <a:t>陸域の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生態系</a:t>
              </a:r>
            </a:p>
          </p:txBody>
        </p:sp>
        <p:sp>
          <p:nvSpPr>
            <p:cNvPr id="10" name="テキスト ボックス 8"/>
            <p:cNvSpPr txBox="1"/>
            <p:nvPr/>
          </p:nvSpPr>
          <p:spPr>
            <a:xfrm>
              <a:off x="4250979" y="4768612"/>
              <a:ext cx="676175" cy="38265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/>
                <a:t>沿岸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洪水</a:t>
              </a:r>
              <a:endParaRPr kumimoji="1" lang="ja-JP" altLang="en-US" sz="1400" dirty="0"/>
            </a:p>
          </p:txBody>
        </p:sp>
        <p:sp>
          <p:nvSpPr>
            <p:cNvPr id="11" name="テキスト ボックス 9"/>
            <p:cNvSpPr txBox="1"/>
            <p:nvPr/>
          </p:nvSpPr>
          <p:spPr>
            <a:xfrm>
              <a:off x="4944058" y="4768612"/>
              <a:ext cx="676175" cy="38265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/>
                <a:t>河川</a:t>
              </a:r>
              <a:endParaRPr kumimoji="1" lang="en-US" altLang="ja-JP" sz="1400" dirty="0" smtClean="0"/>
            </a:p>
            <a:p>
              <a:pPr algn="ctr"/>
              <a:r>
                <a:rPr kumimoji="1" lang="ja-JP" altLang="en-US" sz="1400" dirty="0" smtClean="0"/>
                <a:t>洪水</a:t>
              </a:r>
              <a:endParaRPr kumimoji="1" lang="ja-JP" altLang="en-US" sz="1400" dirty="0"/>
            </a:p>
          </p:txBody>
        </p:sp>
        <p:sp>
          <p:nvSpPr>
            <p:cNvPr id="12" name="テキスト ボックス 10"/>
            <p:cNvSpPr txBox="1"/>
            <p:nvPr/>
          </p:nvSpPr>
          <p:spPr>
            <a:xfrm>
              <a:off x="5645589" y="4768612"/>
              <a:ext cx="676175" cy="38265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/>
                <a:t>作物の</a:t>
              </a:r>
              <a:endParaRPr kumimoji="1" lang="en-US" altLang="ja-JP" sz="1400" dirty="0"/>
            </a:p>
            <a:p>
              <a:pPr algn="ctr"/>
              <a:r>
                <a:rPr kumimoji="1" lang="ja-JP" altLang="en-US" sz="1400" dirty="0"/>
                <a:t>収量</a:t>
              </a:r>
            </a:p>
          </p:txBody>
        </p:sp>
        <p:sp>
          <p:nvSpPr>
            <p:cNvPr id="13" name="テキスト ボックス 11"/>
            <p:cNvSpPr txBox="1"/>
            <p:nvPr/>
          </p:nvSpPr>
          <p:spPr>
            <a:xfrm>
              <a:off x="6330216" y="4768612"/>
              <a:ext cx="676175" cy="38265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/>
                <a:t>観光</a:t>
              </a:r>
            </a:p>
          </p:txBody>
        </p:sp>
        <p:sp>
          <p:nvSpPr>
            <p:cNvPr id="14" name="テキスト ボックス 12"/>
            <p:cNvSpPr txBox="1"/>
            <p:nvPr/>
          </p:nvSpPr>
          <p:spPr>
            <a:xfrm>
              <a:off x="6860994" y="4751977"/>
              <a:ext cx="1278914" cy="727084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/>
                <a:t>暑熱に関連する疾病及び死亡</a:t>
              </a:r>
            </a:p>
          </p:txBody>
        </p:sp>
        <p:sp>
          <p:nvSpPr>
            <p:cNvPr id="15" name="テキスト ボックス 13"/>
            <p:cNvSpPr txBox="1"/>
            <p:nvPr/>
          </p:nvSpPr>
          <p:spPr>
            <a:xfrm>
              <a:off x="781304" y="5283754"/>
              <a:ext cx="4961329" cy="20243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200" dirty="0"/>
                <a:t>移行の確信度：</a:t>
              </a:r>
              <a:r>
                <a:rPr kumimoji="1" lang="en-US" altLang="ja-JP" sz="1200" dirty="0"/>
                <a:t>L=</a:t>
              </a:r>
              <a:r>
                <a:rPr kumimoji="1" lang="ja-JP" altLang="en-US" sz="1200" dirty="0"/>
                <a:t>低い、</a:t>
              </a:r>
              <a:r>
                <a:rPr kumimoji="1" lang="en-US" altLang="ja-JP" sz="1200" dirty="0"/>
                <a:t>M=</a:t>
              </a:r>
              <a:r>
                <a:rPr kumimoji="1" lang="ja-JP" altLang="en-US" sz="1200" dirty="0"/>
                <a:t>中程度、</a:t>
              </a:r>
              <a:r>
                <a:rPr kumimoji="1" lang="en-US" altLang="ja-JP" sz="1200" dirty="0"/>
                <a:t>H=</a:t>
              </a:r>
              <a:r>
                <a:rPr kumimoji="1" lang="ja-JP" altLang="en-US" sz="1200" dirty="0"/>
                <a:t>高い、</a:t>
              </a:r>
              <a:r>
                <a:rPr kumimoji="1" lang="en-US" altLang="ja-JP" sz="1200" dirty="0"/>
                <a:t>VH=</a:t>
              </a:r>
              <a:r>
                <a:rPr kumimoji="1" lang="ja-JP" altLang="en-US" sz="1200" dirty="0"/>
                <a:t>非常に高い</a:t>
              </a: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90292" y="3087138"/>
              <a:ext cx="608560" cy="1698891"/>
            </a:xfrm>
            <a:prstGeom prst="rect">
              <a:avLst/>
            </a:prstGeom>
          </p:spPr>
        </p:pic>
        <p:sp>
          <p:nvSpPr>
            <p:cNvPr id="17" name="テキスト ボックス 15"/>
            <p:cNvSpPr txBox="1"/>
            <p:nvPr/>
          </p:nvSpPr>
          <p:spPr>
            <a:xfrm>
              <a:off x="8086454" y="4830341"/>
              <a:ext cx="1867371" cy="43088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/>
                <a:t>気候変動による追加的な影響及びリスク水準</a:t>
              </a:r>
              <a:endParaRPr kumimoji="1" lang="en-US" altLang="ja-JP" sz="1400" dirty="0"/>
            </a:p>
          </p:txBody>
        </p:sp>
        <p:sp>
          <p:nvSpPr>
            <p:cNvPr id="18" name="テキスト ボックス 16"/>
            <p:cNvSpPr txBox="1"/>
            <p:nvPr/>
          </p:nvSpPr>
          <p:spPr>
            <a:xfrm>
              <a:off x="9116321" y="2812227"/>
              <a:ext cx="2977067" cy="738664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b="1" dirty="0"/>
                <a:t>紫</a:t>
              </a:r>
              <a:r>
                <a:rPr kumimoji="1" lang="ja-JP" altLang="en-US" sz="1200" dirty="0"/>
                <a:t>：</a:t>
              </a:r>
              <a:r>
                <a:rPr kumimoji="1" lang="ja-JP" altLang="en-US" sz="1200" b="1" dirty="0"/>
                <a:t>深刻な影響やリスク</a:t>
              </a:r>
              <a:r>
                <a:rPr kumimoji="1" lang="ja-JP" altLang="en-US" sz="1200" dirty="0"/>
                <a:t>となるおそれが非常に強く、気候変動に適応しきれないため</a:t>
              </a:r>
              <a:r>
                <a:rPr kumimoji="1" lang="ja-JP" altLang="en-US" sz="1200" dirty="0" smtClean="0"/>
                <a:t>、</a:t>
              </a:r>
              <a:r>
                <a:rPr kumimoji="1" lang="ja-JP" altLang="en-US" sz="1200" b="1" dirty="0" smtClean="0"/>
                <a:t>ほとんど</a:t>
              </a:r>
              <a:r>
                <a:rPr kumimoji="1" lang="ja-JP" altLang="en-US" sz="1200" b="1" dirty="0"/>
                <a:t>元に戻すことができない状態</a:t>
              </a:r>
              <a:r>
                <a:rPr kumimoji="1" lang="ja-JP" altLang="en-US" sz="1200" dirty="0"/>
                <a:t>になる</a:t>
              </a:r>
              <a:r>
                <a:rPr kumimoji="1" lang="ja-JP" altLang="en-US" sz="1200"/>
                <a:t>か</a:t>
              </a:r>
              <a:r>
                <a:rPr lang="ja-JP" altLang="en-US" sz="1200"/>
                <a:t>、気候関連の危険が持続する</a:t>
              </a:r>
              <a:endParaRPr lang="en-US" altLang="ja-JP" sz="1200" dirty="0"/>
            </a:p>
          </p:txBody>
        </p:sp>
        <p:sp>
          <p:nvSpPr>
            <p:cNvPr id="19" name="テキスト ボックス 17"/>
            <p:cNvSpPr txBox="1"/>
            <p:nvPr/>
          </p:nvSpPr>
          <p:spPr>
            <a:xfrm>
              <a:off x="9116321" y="4393472"/>
              <a:ext cx="2977067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200" b="1" dirty="0"/>
                <a:t>白</a:t>
              </a:r>
              <a:r>
                <a:rPr kumimoji="1" lang="ja-JP" altLang="en-US" sz="1200" dirty="0"/>
                <a:t>：影響が検知</a:t>
              </a:r>
              <a:r>
                <a:rPr kumimoji="1" lang="ja-JP" altLang="en-US" sz="1200" dirty="0" err="1"/>
                <a:t>できるない</a:t>
              </a:r>
              <a:r>
                <a:rPr kumimoji="1" lang="en-US" altLang="ja-JP" sz="1200" dirty="0"/>
                <a:t>/</a:t>
              </a:r>
              <a:r>
                <a:rPr kumimoji="1" lang="ja-JP" altLang="en-US" sz="1200" dirty="0"/>
                <a:t>気候変動に原因を特定される影響が</a:t>
              </a:r>
              <a:r>
                <a:rPr kumimoji="1" lang="ja-JP" altLang="en-US" sz="1200" dirty="0" smtClean="0"/>
                <a:t>ない</a:t>
              </a:r>
              <a:endParaRPr kumimoji="1" lang="en-US" altLang="ja-JP" sz="1200" dirty="0"/>
            </a:p>
          </p:txBody>
        </p:sp>
        <p:sp>
          <p:nvSpPr>
            <p:cNvPr id="20" name="テキスト ボックス 18"/>
            <p:cNvSpPr txBox="1"/>
            <p:nvPr/>
          </p:nvSpPr>
          <p:spPr>
            <a:xfrm>
              <a:off x="9116321" y="3945477"/>
              <a:ext cx="3048997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200" b="1" dirty="0"/>
                <a:t>黄</a:t>
              </a:r>
              <a:r>
                <a:rPr kumimoji="1" lang="ja-JP" altLang="en-US" sz="1200" dirty="0"/>
                <a:t>：少なくとも中程度の確信度で、</a:t>
              </a:r>
              <a:r>
                <a:rPr kumimoji="1" lang="ja-JP" altLang="en-US" sz="1200" b="1" dirty="0"/>
                <a:t>影響やリスクが検知</a:t>
              </a:r>
              <a:r>
                <a:rPr kumimoji="1" lang="ja-JP" altLang="en-US" sz="1200" dirty="0"/>
                <a:t>でき、気候変動が原因と特定</a:t>
              </a:r>
              <a:r>
                <a:rPr kumimoji="1" lang="ja-JP" altLang="en-US" sz="1200" dirty="0" smtClean="0"/>
                <a:t>できる</a:t>
              </a:r>
              <a:endParaRPr kumimoji="1" lang="en-US" altLang="ja-JP" sz="1200" dirty="0"/>
            </a:p>
          </p:txBody>
        </p:sp>
        <p:sp>
          <p:nvSpPr>
            <p:cNvPr id="21" name="テキスト ボックス 19"/>
            <p:cNvSpPr txBox="1"/>
            <p:nvPr/>
          </p:nvSpPr>
          <p:spPr>
            <a:xfrm>
              <a:off x="9116321" y="3650964"/>
              <a:ext cx="3048997" cy="18466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200" b="1" dirty="0"/>
                <a:t>赤</a:t>
              </a:r>
              <a:r>
                <a:rPr kumimoji="1" lang="ja-JP" altLang="en-US" sz="1200" dirty="0"/>
                <a:t>：</a:t>
              </a:r>
              <a:r>
                <a:rPr kumimoji="1" lang="ja-JP" altLang="en-US" sz="1200" b="1" dirty="0"/>
                <a:t>深刻で広範囲にわたる影響やリスク</a:t>
              </a:r>
              <a:r>
                <a:rPr kumimoji="1" lang="ja-JP" altLang="en-US" sz="1200" dirty="0"/>
                <a:t>が</a:t>
              </a:r>
              <a:r>
                <a:rPr kumimoji="1" lang="ja-JP" altLang="en-US" sz="1200" dirty="0" smtClean="0"/>
                <a:t>ある</a:t>
              </a:r>
              <a:endParaRPr kumimoji="1" lang="en-US" altLang="ja-JP" sz="1200" dirty="0"/>
            </a:p>
          </p:txBody>
        </p:sp>
        <p:sp>
          <p:nvSpPr>
            <p:cNvPr id="23" name="テキスト ボックス 4"/>
            <p:cNvSpPr txBox="1"/>
            <p:nvPr/>
          </p:nvSpPr>
          <p:spPr>
            <a:xfrm>
              <a:off x="2081459" y="4777064"/>
              <a:ext cx="1030830" cy="45873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/>
                <a:t>低緯度</a:t>
              </a:r>
              <a:r>
                <a:rPr kumimoji="1" lang="ja-JP" altLang="en-US" sz="1400" dirty="0" smtClean="0"/>
                <a:t>の</a:t>
              </a:r>
              <a:endParaRPr kumimoji="1" lang="en-US" altLang="ja-JP" sz="1400" dirty="0"/>
            </a:p>
          </p:txBody>
        </p:sp>
        <p:sp>
          <p:nvSpPr>
            <p:cNvPr id="22" name="テキスト ボックス 6"/>
            <p:cNvSpPr txBox="1"/>
            <p:nvPr/>
          </p:nvSpPr>
          <p:spPr>
            <a:xfrm>
              <a:off x="2975858" y="4768612"/>
              <a:ext cx="566295" cy="30112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0" tIns="0" rIns="0" bIns="0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/>
                <a:t>北極域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120273" y="4942628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1400" dirty="0">
                  <a:solidFill>
                    <a:prstClr val="black"/>
                  </a:solidFill>
                </a:rPr>
                <a:t>小規模漁業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560" y="6637133"/>
            <a:ext cx="2821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/>
              <a:t>】</a:t>
            </a:r>
            <a:r>
              <a:rPr lang="en-US" altLang="ja-JP" sz="1200" dirty="0" smtClean="0"/>
              <a:t>IPCC </a:t>
            </a:r>
            <a:r>
              <a:rPr lang="en-US" altLang="ja-JP" sz="1200" dirty="0"/>
              <a:t>SR1.5</a:t>
            </a:r>
            <a:r>
              <a:rPr lang="ja-JP" altLang="en-US" sz="1200" dirty="0"/>
              <a:t>　</a:t>
            </a:r>
            <a:r>
              <a:rPr lang="en-US" altLang="ja-JP" sz="1200" dirty="0"/>
              <a:t>Figure SPM.2</a:t>
            </a:r>
            <a:r>
              <a:rPr lang="ja-JP" altLang="en-US" sz="1200" dirty="0"/>
              <a:t>から作成</a:t>
            </a:r>
            <a:endParaRPr kumimoji="1" lang="ja-JP" altLang="en-US" sz="1200" dirty="0"/>
          </a:p>
        </p:txBody>
      </p:sp>
      <p:sp>
        <p:nvSpPr>
          <p:cNvPr id="27" name="角丸四角形 26"/>
          <p:cNvSpPr/>
          <p:nvPr/>
        </p:nvSpPr>
        <p:spPr>
          <a:xfrm>
            <a:off x="3202621" y="5709293"/>
            <a:ext cx="8792198" cy="82877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363538" lvl="0">
              <a:spcBef>
                <a:spcPts val="1200"/>
              </a:spcBef>
            </a:pPr>
            <a:endParaRPr lang="en-US" altLang="ja-JP" sz="1600" dirty="0">
              <a:solidFill>
                <a:prstClr val="black"/>
              </a:solidFill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238358" y="1025869"/>
            <a:ext cx="1532605" cy="1518423"/>
            <a:chOff x="238358" y="1137629"/>
            <a:chExt cx="1532605" cy="1518423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34" y="1137629"/>
              <a:ext cx="417253" cy="960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238358" y="2286720"/>
              <a:ext cx="153260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dirty="0">
                  <a:latin typeface="+mn-ea"/>
                </a:rPr>
                <a:t>極端な気温</a:t>
              </a: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2202264" y="1153508"/>
            <a:ext cx="1971198" cy="1390784"/>
            <a:chOff x="2076885" y="1265268"/>
            <a:chExt cx="1971198" cy="1390784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451" y="1265268"/>
              <a:ext cx="948823" cy="81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005" y="1376832"/>
              <a:ext cx="674464" cy="76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2076885" y="2286720"/>
              <a:ext cx="19711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dirty="0">
                  <a:latin typeface="+mn-ea"/>
                </a:rPr>
                <a:t>降水・極端な降水</a:t>
              </a: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4604763" y="1025869"/>
            <a:ext cx="1187508" cy="1518423"/>
            <a:chOff x="4354005" y="1137629"/>
            <a:chExt cx="1187508" cy="1518423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048" y="1137629"/>
              <a:ext cx="1057423" cy="97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4354005" y="2286720"/>
              <a:ext cx="118750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dirty="0">
                  <a:latin typeface="+mn-ea"/>
                </a:rPr>
                <a:t>乾燥傾向</a:t>
              </a:r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8658154" y="1050298"/>
            <a:ext cx="1469385" cy="1493994"/>
            <a:chOff x="8367252" y="1162058"/>
            <a:chExt cx="1469385" cy="1493994"/>
          </a:xfrm>
        </p:grpSpPr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7252" y="1162058"/>
              <a:ext cx="1469385" cy="939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8500043" y="2286720"/>
              <a:ext cx="12038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dirty="0">
                  <a:latin typeface="+mn-ea"/>
                </a:rPr>
                <a:t>海面</a:t>
              </a:r>
              <a:r>
                <a:rPr lang="ja-JP" altLang="en-US" dirty="0" smtClean="0">
                  <a:latin typeface="+mn-ea"/>
                </a:rPr>
                <a:t>上昇</a:t>
              </a: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10558840" y="1234376"/>
            <a:ext cx="1368348" cy="1309916"/>
            <a:chOff x="10558840" y="1346136"/>
            <a:chExt cx="1368348" cy="1309916"/>
          </a:xfrm>
        </p:grpSpPr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271" y="1346136"/>
              <a:ext cx="1297486" cy="77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10558840" y="2286720"/>
              <a:ext cx="13683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dirty="0">
                  <a:latin typeface="+mn-ea"/>
                </a:rPr>
                <a:t>海の酸性化</a:t>
              </a:r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6223572" y="1099895"/>
            <a:ext cx="2003281" cy="1536730"/>
            <a:chOff x="5847435" y="1211655"/>
            <a:chExt cx="2003281" cy="153673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919" y="1211655"/>
              <a:ext cx="958313" cy="89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5847435" y="2194387"/>
              <a:ext cx="2003281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pPr algn="ctr">
                <a:defRPr/>
              </a:pPr>
              <a:r>
                <a:rPr lang="ja-JP" altLang="en-US" dirty="0">
                  <a:latin typeface="+mn-ea"/>
                </a:rPr>
                <a:t>破壊的な台風、</a:t>
              </a:r>
              <a:endParaRPr lang="en-US" altLang="ja-JP" dirty="0">
                <a:latin typeface="+mn-ea"/>
              </a:endParaRPr>
            </a:p>
            <a:p>
              <a:pPr algn="ctr">
                <a:defRPr/>
              </a:pPr>
              <a:r>
                <a:rPr lang="ja-JP" altLang="en-US" dirty="0">
                  <a:latin typeface="+mn-ea"/>
                </a:rPr>
                <a:t>発達した低気圧</a:t>
              </a:r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3357190" y="5766828"/>
            <a:ext cx="911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温室効果ガスの増加は、気候の変化をもたらし、様々な影響が現れる。</a:t>
            </a:r>
            <a:endParaRPr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/>
              <a:t>地球温暖化を</a:t>
            </a:r>
            <a:r>
              <a:rPr lang="en-US" altLang="ja-JP" sz="2000" dirty="0"/>
              <a:t>2℃</a:t>
            </a:r>
            <a:r>
              <a:rPr lang="ja-JP" altLang="en-US" sz="2000" dirty="0"/>
              <a:t>ではなく、</a:t>
            </a:r>
            <a:r>
              <a:rPr lang="en-US" altLang="ja-JP" sz="2000" b="1" dirty="0">
                <a:solidFill>
                  <a:srgbClr val="FF0000"/>
                </a:solidFill>
              </a:rPr>
              <a:t>1.5℃</a:t>
            </a:r>
            <a:r>
              <a:rPr lang="ja-JP" altLang="en-US" sz="2000" b="1" dirty="0">
                <a:solidFill>
                  <a:srgbClr val="FF0000"/>
                </a:solidFill>
              </a:rPr>
              <a:t>に抑制することには、明らかな便益</a:t>
            </a:r>
            <a:r>
              <a:rPr lang="ja-JP" altLang="en-US" sz="2000" dirty="0"/>
              <a:t>がある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9" name="テキスト ボックス 3"/>
          <p:cNvSpPr txBox="1"/>
          <p:nvPr/>
        </p:nvSpPr>
        <p:spPr>
          <a:xfrm>
            <a:off x="6833816" y="6657617"/>
            <a:ext cx="3300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 smtClean="0"/>
              <a:t>イラスト</a:t>
            </a:r>
            <a:r>
              <a:rPr lang="ja-JP" altLang="en-US" sz="1050" dirty="0" smtClean="0"/>
              <a:t>出典</a:t>
            </a:r>
            <a:r>
              <a:rPr lang="ja-JP" altLang="en-US" sz="1050" dirty="0"/>
              <a:t>：気候変動適応情報プラットフォーム</a:t>
            </a:r>
            <a:endParaRPr kumimoji="1" lang="ja-JP" altLang="en-US" sz="1050" dirty="0"/>
          </a:p>
        </p:txBody>
      </p:sp>
      <p:sp>
        <p:nvSpPr>
          <p:cNvPr id="50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8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神奈川県の「気温」の将来変化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49032" y="4585495"/>
            <a:ext cx="8048857" cy="1622164"/>
          </a:xfrm>
          <a:prstGeom prst="roundRect">
            <a:avLst>
              <a:gd name="adj" fmla="val 77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032" y="4676546"/>
            <a:ext cx="819606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末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大和市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では、現在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の平均気温に比べて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1.6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2.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0.8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化石燃料に依存し続けた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場合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　　　　　　　　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4.8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6.2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上昇する予測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0" y="555488"/>
            <a:ext cx="9046535" cy="3323175"/>
            <a:chOff x="1099482" y="833403"/>
            <a:chExt cx="8614710" cy="3164547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4289" r="18013"/>
            <a:stretch/>
          </p:blipFill>
          <p:spPr>
            <a:xfrm>
              <a:off x="1099482" y="833403"/>
              <a:ext cx="8614710" cy="316454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268771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＋</a:t>
              </a:r>
              <a:r>
                <a:rPr kumimoji="1" lang="ja-JP" altLang="en-US" sz="1600" dirty="0" smtClean="0"/>
                <a:t>１℃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19835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【</a:t>
              </a:r>
              <a:r>
                <a:rPr kumimoji="1" lang="ja-JP" altLang="en-US" sz="1600" dirty="0" smtClean="0"/>
                <a:t>＋</a:t>
              </a:r>
              <a:r>
                <a:rPr lang="ja-JP" altLang="en-US" sz="1600" dirty="0" smtClean="0"/>
                <a:t>２</a:t>
              </a:r>
              <a:r>
                <a:rPr kumimoji="1" lang="ja-JP" altLang="en-US" sz="1600" dirty="0" smtClean="0"/>
                <a:t>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869546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【</a:t>
              </a:r>
              <a:r>
                <a:rPr kumimoji="1" lang="ja-JP" altLang="en-US" sz="1600" dirty="0" smtClean="0"/>
                <a:t>＋４℃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</p:grpSp>
      <p:sp>
        <p:nvSpPr>
          <p:cNvPr id="25" name="線吹き出し 2 (枠付き) 24"/>
          <p:cNvSpPr/>
          <p:nvPr/>
        </p:nvSpPr>
        <p:spPr>
          <a:xfrm>
            <a:off x="8221090" y="2685385"/>
            <a:ext cx="3868285" cy="3863622"/>
          </a:xfrm>
          <a:prstGeom prst="borderCallout2">
            <a:avLst>
              <a:gd name="adj1" fmla="val -57"/>
              <a:gd name="adj2" fmla="val 28669"/>
              <a:gd name="adj3" fmla="val -7906"/>
              <a:gd name="adj4" fmla="val 15795"/>
              <a:gd name="adj5" fmla="val -21246"/>
              <a:gd name="adj6" fmla="val -111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393176" y="3457123"/>
            <a:ext cx="4593046" cy="843082"/>
            <a:chOff x="2035586" y="3190935"/>
            <a:chExt cx="4593046" cy="843082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6" t="4289" r="12853"/>
            <a:stretch/>
          </p:blipFill>
          <p:spPr>
            <a:xfrm rot="5400000">
              <a:off x="4031709" y="1194812"/>
              <a:ext cx="506862" cy="4499108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2180492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15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97493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16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37100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17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94241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18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22415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19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97909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lang="en-US" altLang="ja-JP" dirty="0"/>
                <a:t>0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98" y="2691429"/>
            <a:ext cx="3857577" cy="3857577"/>
          </a:xfrm>
          <a:prstGeom prst="rect">
            <a:avLst/>
          </a:prstGeom>
        </p:spPr>
      </p:pic>
      <p:sp>
        <p:nvSpPr>
          <p:cNvPr id="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980" y="3536376"/>
            <a:ext cx="3363699" cy="3115793"/>
          </a:xfrm>
          <a:prstGeom prst="rect">
            <a:avLst/>
          </a:prstGeom>
        </p:spPr>
      </p:pic>
      <p:sp>
        <p:nvSpPr>
          <p:cNvPr id="17" name="四角形吹き出し 16"/>
          <p:cNvSpPr/>
          <p:nvPr/>
        </p:nvSpPr>
        <p:spPr>
          <a:xfrm>
            <a:off x="3976714" y="1412521"/>
            <a:ext cx="7427994" cy="2125416"/>
          </a:xfrm>
          <a:prstGeom prst="wedgeRectCallout">
            <a:avLst>
              <a:gd name="adj1" fmla="val -54894"/>
              <a:gd name="adj2" fmla="val 67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589284" y="4366676"/>
            <a:ext cx="7143762" cy="2125416"/>
          </a:xfrm>
          <a:prstGeom prst="wedgeRectCallout">
            <a:avLst>
              <a:gd name="adj1" fmla="val 55473"/>
              <a:gd name="adj2" fmla="val 288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「気温」の将来変化　</a:t>
            </a:r>
            <a:r>
              <a:rPr lang="en-US" altLang="ja-JP" b="1" dirty="0" smtClean="0"/>
              <a:t>–</a:t>
            </a:r>
            <a:r>
              <a:rPr lang="ja-JP" altLang="en-US" b="1" dirty="0" smtClean="0"/>
              <a:t>暑さと</a:t>
            </a:r>
            <a:r>
              <a:rPr lang="ja-JP" altLang="en-US" b="1" dirty="0"/>
              <a:t>寒</a:t>
            </a:r>
            <a:r>
              <a:rPr lang="ja-JP" altLang="en-US" b="1" dirty="0" smtClean="0"/>
              <a:t>さの</a:t>
            </a:r>
            <a:r>
              <a:rPr lang="ja-JP" altLang="en-US" b="1" dirty="0"/>
              <a:t>変化</a:t>
            </a:r>
            <a:r>
              <a:rPr lang="en-US" altLang="ja-JP" b="1" dirty="0"/>
              <a:t>-</a:t>
            </a:r>
            <a:endParaRPr kumimoji="1"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076620" y="1511425"/>
            <a:ext cx="697014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世紀末の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真夏日の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年間日数は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現在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気候で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４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５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あるのに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対して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）でも</a:t>
            </a:r>
            <a:r>
              <a:rPr lang="en-US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４</a:t>
            </a:r>
            <a:r>
              <a:rPr lang="ja-JP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日程度）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化石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燃料に依存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続け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気候変動対策を導入しない場合（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１０４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6092" y="4436804"/>
            <a:ext cx="697014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世紀末の冬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日の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年間日数は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現在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気候で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５０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あるのに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対して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でも</a:t>
            </a:r>
            <a:r>
              <a:rPr lang="ja-JP" altLang="en-US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</a:t>
            </a:r>
            <a:r>
              <a:rPr lang="ja-JP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日程度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化石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燃料に依存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続け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気候変動対策を導入しない場合（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では、３日程度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848523" y="1015312"/>
            <a:ext cx="5657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大和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における真夏日（最高気温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℃以上）の変化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89284" y="3997344"/>
            <a:ext cx="520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大和市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おける冬日（最低気温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℃未満）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の変化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77" y="863600"/>
            <a:ext cx="3361994" cy="3133744"/>
          </a:xfrm>
          <a:prstGeom prst="rect">
            <a:avLst/>
          </a:prstGeom>
        </p:spPr>
      </p:pic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0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滝のように降る雨（</a:t>
            </a:r>
            <a:r>
              <a:rPr lang="en-US" altLang="ja-JP" b="1" dirty="0"/>
              <a:t>50</a:t>
            </a:r>
            <a:r>
              <a:rPr lang="ja-JP" altLang="en-US" b="1" dirty="0"/>
              <a:t>㎜</a:t>
            </a:r>
            <a:r>
              <a:rPr lang="en-US" altLang="ja-JP" b="1" dirty="0"/>
              <a:t>/h</a:t>
            </a:r>
            <a:r>
              <a:rPr lang="ja-JP" altLang="en-US" b="1" dirty="0"/>
              <a:t>）」の頻度の変化</a:t>
            </a:r>
            <a:endParaRPr lang="en-US" altLang="ja-JP" b="1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487705"/>
              </p:ext>
            </p:extLst>
          </p:nvPr>
        </p:nvGraphicFramePr>
        <p:xfrm>
          <a:off x="216131" y="1915878"/>
          <a:ext cx="5698942" cy="350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6553" y="946905"/>
            <a:ext cx="7197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/>
              <a:t>神奈川県における「滝のように降る</a:t>
            </a:r>
            <a:r>
              <a:rPr lang="ja-JP" altLang="en-US" sz="2000" dirty="0" smtClean="0"/>
              <a:t>雨</a:t>
            </a:r>
            <a:r>
              <a:rPr lang="ja-JP" altLang="en-US" sz="2000" dirty="0"/>
              <a:t>（</a:t>
            </a:r>
            <a:r>
              <a:rPr lang="en-US" altLang="ja-JP" sz="2000" dirty="0"/>
              <a:t>50</a:t>
            </a:r>
            <a:r>
              <a:rPr lang="ja-JP" altLang="en-US" sz="2000" dirty="0"/>
              <a:t>㎜</a:t>
            </a:r>
            <a:r>
              <a:rPr lang="en-US" altLang="ja-JP" sz="2000" dirty="0"/>
              <a:t>/</a:t>
            </a:r>
            <a:r>
              <a:rPr lang="en-US" altLang="ja-JP" sz="2000" dirty="0" smtClean="0"/>
              <a:t>h</a:t>
            </a:r>
            <a:r>
              <a:rPr lang="ja-JP" altLang="en-US" sz="2000" dirty="0" smtClean="0"/>
              <a:t>）」の頻度の変化</a:t>
            </a:r>
            <a:endParaRPr kumimoji="1" lang="en-US" altLang="ja-JP" sz="20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361897" y="1399185"/>
            <a:ext cx="2156860" cy="501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実際の観測</a:t>
            </a:r>
            <a:r>
              <a:rPr lang="ja-JP" altLang="en-US" dirty="0" smtClean="0">
                <a:solidFill>
                  <a:schemeClr val="tx1"/>
                </a:solidFill>
              </a:rPr>
              <a:t>結果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70885" y="6332008"/>
            <a:ext cx="10339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神奈川県内の降水量観測地点</a:t>
            </a:r>
            <a:r>
              <a:rPr kumimoji="1" lang="en-US" altLang="ja-JP" sz="1400" dirty="0" smtClean="0"/>
              <a:t>10</a:t>
            </a:r>
            <a:r>
              <a:rPr kumimoji="1" lang="ja-JP" altLang="en-US" sz="1400" dirty="0" smtClean="0"/>
              <a:t>地点（気象庁）において、</a:t>
            </a:r>
            <a:r>
              <a:rPr lang="ja-JP" altLang="en-US" sz="1400" dirty="0" smtClean="0"/>
              <a:t>時別降水量</a:t>
            </a:r>
            <a:r>
              <a:rPr lang="en-US" altLang="ja-JP" sz="1400" dirty="0" smtClean="0"/>
              <a:t>50</a:t>
            </a:r>
            <a:r>
              <a:rPr lang="ja-JP" altLang="en-US" sz="1400" dirty="0" smtClean="0"/>
              <a:t>㎜を超えた雨の回数を年毎に合計し、１地点あたりに平均化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7015942" y="1399185"/>
            <a:ext cx="2156860" cy="501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将来予測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8828" y="5637699"/>
            <a:ext cx="537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直近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年間（</a:t>
            </a:r>
            <a:r>
              <a:rPr kumimoji="1" lang="en-US" altLang="ja-JP" dirty="0" smtClean="0"/>
              <a:t>2003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2022</a:t>
            </a:r>
            <a:r>
              <a:rPr kumimoji="1" lang="ja-JP" altLang="en-US" dirty="0" smtClean="0"/>
              <a:t>）では、平均０．４回の頻度</a:t>
            </a:r>
            <a:endParaRPr kumimoji="1" lang="ja-JP" altLang="en-US" dirty="0"/>
          </a:p>
        </p:txBody>
      </p:sp>
      <p:sp>
        <p:nvSpPr>
          <p:cNvPr id="14" name="右矢印 13"/>
          <p:cNvSpPr/>
          <p:nvPr/>
        </p:nvSpPr>
        <p:spPr>
          <a:xfrm>
            <a:off x="457200" y="5637699"/>
            <a:ext cx="304800" cy="365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69945" y="5448543"/>
            <a:ext cx="53783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現在気候に比べ、</a:t>
            </a:r>
            <a:r>
              <a:rPr lang="en-US" altLang="ja-JP" dirty="0" smtClean="0"/>
              <a:t>50mm/h</a:t>
            </a:r>
            <a:r>
              <a:rPr lang="ja-JP" altLang="en-US" dirty="0"/>
              <a:t>超</a:t>
            </a:r>
            <a:r>
              <a:rPr lang="ja-JP" altLang="en-US" dirty="0" smtClean="0"/>
              <a:t>の豪雨が降る頻度は、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２℃上昇では</a:t>
            </a:r>
            <a:r>
              <a:rPr lang="en-US" altLang="ja-JP" sz="2000" b="1" u="sng" dirty="0" smtClean="0"/>
              <a:t>1.4</a:t>
            </a:r>
            <a:r>
              <a:rPr lang="ja-JP" altLang="en-US" sz="2000" b="1" u="sng" dirty="0" smtClean="0"/>
              <a:t>倍</a:t>
            </a:r>
            <a:r>
              <a:rPr lang="ja-JP" altLang="en-US" dirty="0" smtClean="0"/>
              <a:t>、　４℃上昇では</a:t>
            </a:r>
            <a:r>
              <a:rPr lang="en-US" altLang="ja-JP" sz="2000" b="1" u="sng" dirty="0" smtClean="0"/>
              <a:t>2.1</a:t>
            </a:r>
            <a:r>
              <a:rPr lang="ja-JP" altLang="en-US" sz="2000" b="1" u="sng" dirty="0" smtClean="0"/>
              <a:t>倍</a:t>
            </a:r>
            <a:r>
              <a:rPr lang="ja-JP" altLang="en-US" dirty="0" smtClean="0"/>
              <a:t>　に上昇</a:t>
            </a:r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6538317" y="5637699"/>
            <a:ext cx="304800" cy="36577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6474076" y="1950533"/>
            <a:ext cx="5032124" cy="3522901"/>
            <a:chOff x="6474076" y="2146108"/>
            <a:chExt cx="5032124" cy="352290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4076" y="2146108"/>
              <a:ext cx="5032124" cy="3522901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8202581" y="447324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0.41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599581" y="384496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0.57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826736" y="290516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0.84</a:t>
              </a:r>
              <a:endParaRPr kumimoji="1" lang="ja-JP" altLang="en-US" dirty="0"/>
            </a:p>
          </p:txBody>
        </p:sp>
      </p:grpSp>
      <p:sp>
        <p:nvSpPr>
          <p:cNvPr id="1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0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7015</TotalTime>
  <Words>3126</Words>
  <Application>Microsoft Office PowerPoint</Application>
  <PresentationFormat>ワイド画面</PresentationFormat>
  <Paragraphs>441</Paragraphs>
  <Slides>28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BIZ UDPゴシック</vt:lpstr>
      <vt:lpstr>Generic1-Regular</vt:lpstr>
      <vt:lpstr>HGS創英角ﾎﾟｯﾌﾟ体</vt:lpstr>
      <vt:lpstr>HG丸ｺﾞｼｯｸM-PRO</vt:lpstr>
      <vt:lpstr>ＭＳ Ｐゴシック</vt:lpstr>
      <vt:lpstr>ＭＳ ゴシック</vt:lpstr>
      <vt:lpstr>メイリオ</vt:lpstr>
      <vt:lpstr>Arial</vt:lpstr>
      <vt:lpstr>Calibri</vt:lpstr>
      <vt:lpstr>Times New Roman</vt:lpstr>
      <vt:lpstr>Wingdings</vt:lpstr>
      <vt:lpstr>kanagawa</vt:lpstr>
      <vt:lpstr>気候変動の影響とその適応</vt:lpstr>
      <vt:lpstr>本日の流れ</vt:lpstr>
      <vt:lpstr>動画視聴</vt:lpstr>
      <vt:lpstr>世界の「気温」のこれまでの変化</vt:lpstr>
      <vt:lpstr>今後の世界平均気温の予測</vt:lpstr>
      <vt:lpstr>気候変動の影響</vt:lpstr>
      <vt:lpstr>神奈川県の「気温」の将来変化</vt:lpstr>
      <vt:lpstr>「気温」の将来変化　–暑さと寒さの変化-</vt:lpstr>
      <vt:lpstr>「滝のように降る雨（50㎜/h）」の頻度の変化</vt:lpstr>
      <vt:lpstr>気候変動の影響はあらゆるところに…</vt:lpstr>
      <vt:lpstr>熱中症の被害状況について</vt:lpstr>
      <vt:lpstr>「降水量」の将来変化　－強雨の頻度－</vt:lpstr>
      <vt:lpstr>例）台風：令和元年東日本台風の被害</vt:lpstr>
      <vt:lpstr>例）桜の開花</vt:lpstr>
      <vt:lpstr>水稲への影響</vt:lpstr>
      <vt:lpstr>気候変動によるコメの品質への影響予測</vt:lpstr>
      <vt:lpstr>グループワーク</vt:lpstr>
      <vt:lpstr>自己紹介 兼 アイスブレイク</vt:lpstr>
      <vt:lpstr>みそ汁のネタ 　…ここにも気候変動の影響が</vt:lpstr>
      <vt:lpstr>個人ワーク：まずは自分で考えてみる</vt:lpstr>
      <vt:lpstr>個人ワーク：進め方</vt:lpstr>
      <vt:lpstr>（参考）起点となる気候変動の種類</vt:lpstr>
      <vt:lpstr>グループワーク：意見を共有しよう（15分間）</vt:lpstr>
      <vt:lpstr>グループワーク：楽しく円滑なワークのために</vt:lpstr>
      <vt:lpstr>グループワーク：意見を整理してみよう</vt:lpstr>
      <vt:lpstr>グループ意見の共有</vt:lpstr>
      <vt:lpstr>神奈川県ではどんな気候変動影響が心配されているか</vt:lpstr>
      <vt:lpstr>気候変動影響と関係する社会問題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環境科学センター　新井</cp:lastModifiedBy>
  <cp:revision>369</cp:revision>
  <cp:lastPrinted>2023-10-31T05:53:01Z</cp:lastPrinted>
  <dcterms:created xsi:type="dcterms:W3CDTF">2020-06-26T05:00:29Z</dcterms:created>
  <dcterms:modified xsi:type="dcterms:W3CDTF">2024-12-04T06:56:06Z</dcterms:modified>
</cp:coreProperties>
</file>