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3" r:id="rId2"/>
    <p:sldId id="481" r:id="rId3"/>
    <p:sldId id="482" r:id="rId4"/>
    <p:sldId id="477" r:id="rId5"/>
    <p:sldId id="479" r:id="rId6"/>
    <p:sldId id="469" r:id="rId7"/>
    <p:sldId id="484" r:id="rId8"/>
    <p:sldId id="476" r:id="rId9"/>
    <p:sldId id="475" r:id="rId10"/>
    <p:sldId id="534" r:id="rId11"/>
    <p:sldId id="535" r:id="rId12"/>
    <p:sldId id="486" r:id="rId13"/>
    <p:sldId id="474" r:id="rId14"/>
    <p:sldId id="457" r:id="rId15"/>
    <p:sldId id="458" r:id="rId16"/>
    <p:sldId id="483" r:id="rId17"/>
    <p:sldId id="456" r:id="rId18"/>
    <p:sldId id="487" r:id="rId19"/>
    <p:sldId id="499" r:id="rId20"/>
    <p:sldId id="500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28" r:id="rId30"/>
    <p:sldId id="516" r:id="rId31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006600"/>
    <a:srgbClr val="BBDBFA"/>
    <a:srgbClr val="FCF8C1"/>
    <a:srgbClr val="FDCDD1"/>
    <a:srgbClr val="FFF2CC"/>
    <a:srgbClr val="008080"/>
    <a:srgbClr val="9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4666" autoAdjust="0"/>
  </p:normalViewPr>
  <p:slideViewPr>
    <p:cSldViewPr snapToGrid="0">
      <p:cViewPr varScale="1">
        <p:scale>
          <a:sx n="85" d="100"/>
          <a:sy n="85" d="100"/>
        </p:scale>
        <p:origin x="600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\s0323\&#29872;&#22659;C&#24193;&#22806;&#21442;&#29031;&#21487;&#33021;&#12501;&#12457;&#12523;&#12480;&#65288;&#20491;&#20154;&#24773;&#22577;&#21450;&#12403;&#37325;&#35201;&#24773;&#22577;&#12399;&#20445;&#23384;&#12375;&#12394;&#12356;&#65289;\02_&#29872;&#22659;&#27963;&#21205;&#25512;&#36914;&#35506;\30_&#27671;&#20505;&#22793;&#21205;&#36969;&#24540;&#12475;&#12531;&#12479;&#12540;\03_&#24773;&#22577;&#21454;&#38598;&#25972;&#29702;&#12539;&#20998;&#26512;\00_&#27671;&#20505;&#12539;&#27671;&#35937;\&#12304;&#24120;&#12305;&#27671;&#35937;&#35251;&#28204;&#12487;&#12540;&#12479;\&#27671;&#35937;&#24193;\&#26178;&#21029;&#38477;&#27700;&#37327;&#35299;&#26512;&#65288;&#12450;&#12513;&#12480;&#12473;&#65291;&#27178;&#27996;&#65289;1976&#653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8457804209005"/>
          <c:y val="5.0925925925925923E-2"/>
          <c:w val="0.76702646683045395"/>
          <c:h val="0.83087237878042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'[1]50mm以上の回数'!$B$2:$B$52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934592"/>
        <c:axId val="2054936256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'50mm 時'!$O$4:$O$54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3184"/>
        <c:axId val="164091104"/>
      </c:scatterChart>
      <c:catAx>
        <c:axId val="2054934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crossAx val="20549362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54936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r>
                  <a:rPr lang="ja-JP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１地点あたりの発生回数（回）</a:t>
                </a:r>
              </a:p>
            </c:rich>
          </c:tx>
          <c:layout>
            <c:manualLayout>
              <c:xMode val="edge"/>
              <c:yMode val="edge"/>
              <c:x val="1.2502347165084164E-2"/>
              <c:y val="8.41032947543744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crossAx val="2054934592"/>
        <c:crossesAt val="1"/>
        <c:crossBetween val="midCat"/>
        <c:majorUnit val="0.2"/>
      </c:valAx>
      <c:valAx>
        <c:axId val="164091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093184"/>
        <c:crosses val="max"/>
        <c:crossBetween val="midCat"/>
      </c:valAx>
      <c:valAx>
        <c:axId val="1640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9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日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solidFill>
                  <a:srgbClr val="FF66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Sheet1!$B$2:$B$78</c:f>
              <c:numCache>
                <c:formatCode>General</c:formatCode>
                <c:ptCount val="7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xVal>
          <c:yVal>
            <c:numRef>
              <c:f>Sheet1!$F$2:$F$78</c:f>
              <c:numCache>
                <c:formatCode>General</c:formatCode>
                <c:ptCount val="77"/>
                <c:pt idx="0">
                  <c:v>85</c:v>
                </c:pt>
                <c:pt idx="1">
                  <c:v>86</c:v>
                </c:pt>
                <c:pt idx="2">
                  <c:v>84</c:v>
                </c:pt>
                <c:pt idx="3">
                  <c:v>89</c:v>
                </c:pt>
                <c:pt idx="4">
                  <c:v>94</c:v>
                </c:pt>
                <c:pt idx="5">
                  <c:v>85</c:v>
                </c:pt>
                <c:pt idx="6">
                  <c:v>80</c:v>
                </c:pt>
                <c:pt idx="7">
                  <c:v>82</c:v>
                </c:pt>
                <c:pt idx="8">
                  <c:v>91</c:v>
                </c:pt>
                <c:pt idx="9">
                  <c:v>89</c:v>
                </c:pt>
                <c:pt idx="10">
                  <c:v>92</c:v>
                </c:pt>
                <c:pt idx="11">
                  <c:v>96</c:v>
                </c:pt>
                <c:pt idx="12">
                  <c:v>94</c:v>
                </c:pt>
                <c:pt idx="13">
                  <c:v>79</c:v>
                </c:pt>
                <c:pt idx="14">
                  <c:v>90</c:v>
                </c:pt>
                <c:pt idx="15">
                  <c:v>90</c:v>
                </c:pt>
                <c:pt idx="16">
                  <c:v>94</c:v>
                </c:pt>
                <c:pt idx="17">
                  <c:v>95</c:v>
                </c:pt>
                <c:pt idx="18">
                  <c:v>90</c:v>
                </c:pt>
                <c:pt idx="19">
                  <c:v>89</c:v>
                </c:pt>
                <c:pt idx="20">
                  <c:v>91</c:v>
                </c:pt>
                <c:pt idx="21">
                  <c:v>92</c:v>
                </c:pt>
                <c:pt idx="22">
                  <c:v>90</c:v>
                </c:pt>
                <c:pt idx="23">
                  <c:v>86</c:v>
                </c:pt>
                <c:pt idx="24">
                  <c:v>85</c:v>
                </c:pt>
                <c:pt idx="25">
                  <c:v>96</c:v>
                </c:pt>
                <c:pt idx="26">
                  <c:v>84</c:v>
                </c:pt>
                <c:pt idx="27">
                  <c:v>93</c:v>
                </c:pt>
                <c:pt idx="28">
                  <c:v>87</c:v>
                </c:pt>
                <c:pt idx="29">
                  <c:v>83</c:v>
                </c:pt>
                <c:pt idx="30">
                  <c:v>93</c:v>
                </c:pt>
                <c:pt idx="31">
                  <c:v>102</c:v>
                </c:pt>
                <c:pt idx="32">
                  <c:v>92</c:v>
                </c:pt>
                <c:pt idx="33">
                  <c:v>93</c:v>
                </c:pt>
                <c:pt idx="34">
                  <c:v>81</c:v>
                </c:pt>
                <c:pt idx="35">
                  <c:v>94</c:v>
                </c:pt>
                <c:pt idx="36">
                  <c:v>81</c:v>
                </c:pt>
                <c:pt idx="37">
                  <c:v>78</c:v>
                </c:pt>
                <c:pt idx="38">
                  <c:v>89</c:v>
                </c:pt>
                <c:pt idx="39">
                  <c:v>84</c:v>
                </c:pt>
                <c:pt idx="40">
                  <c:v>84</c:v>
                </c:pt>
                <c:pt idx="41">
                  <c:v>92</c:v>
                </c:pt>
                <c:pt idx="42">
                  <c:v>91</c:v>
                </c:pt>
                <c:pt idx="43">
                  <c:v>90</c:v>
                </c:pt>
                <c:pt idx="44">
                  <c:v>85</c:v>
                </c:pt>
                <c:pt idx="45">
                  <c:v>88</c:v>
                </c:pt>
                <c:pt idx="46">
                  <c:v>84</c:v>
                </c:pt>
                <c:pt idx="47">
                  <c:v>90</c:v>
                </c:pt>
                <c:pt idx="48">
                  <c:v>82</c:v>
                </c:pt>
                <c:pt idx="49">
                  <c:v>75</c:v>
                </c:pt>
                <c:pt idx="50">
                  <c:v>87</c:v>
                </c:pt>
                <c:pt idx="51">
                  <c:v>79</c:v>
                </c:pt>
                <c:pt idx="52">
                  <c:v>93</c:v>
                </c:pt>
                <c:pt idx="53">
                  <c:v>81</c:v>
                </c:pt>
                <c:pt idx="54">
                  <c:v>83</c:v>
                </c:pt>
                <c:pt idx="55">
                  <c:v>84</c:v>
                </c:pt>
                <c:pt idx="56">
                  <c:v>82</c:v>
                </c:pt>
                <c:pt idx="57">
                  <c:v>82</c:v>
                </c:pt>
                <c:pt idx="58">
                  <c:v>90</c:v>
                </c:pt>
                <c:pt idx="59">
                  <c:v>94</c:v>
                </c:pt>
                <c:pt idx="60">
                  <c:v>78</c:v>
                </c:pt>
                <c:pt idx="61">
                  <c:v>85</c:v>
                </c:pt>
                <c:pt idx="62">
                  <c:v>83</c:v>
                </c:pt>
                <c:pt idx="63">
                  <c:v>84</c:v>
                </c:pt>
                <c:pt idx="64">
                  <c:v>85</c:v>
                </c:pt>
                <c:pt idx="65">
                  <c:v>79</c:v>
                </c:pt>
                <c:pt idx="66">
                  <c:v>81</c:v>
                </c:pt>
                <c:pt idx="67">
                  <c:v>79</c:v>
                </c:pt>
                <c:pt idx="68">
                  <c:v>77</c:v>
                </c:pt>
                <c:pt idx="69">
                  <c:v>81</c:v>
                </c:pt>
                <c:pt idx="70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DF-426A-82E7-50A49823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37743"/>
        <c:axId val="36638159"/>
      </c:scatterChart>
      <c:valAx>
        <c:axId val="36637743"/>
        <c:scaling>
          <c:orientation val="minMax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8159"/>
        <c:crosses val="autoZero"/>
        <c:crossBetween val="midCat"/>
        <c:minorUnit val="5"/>
      </c:valAx>
      <c:valAx>
        <c:axId val="36638159"/>
        <c:scaling>
          <c:orientation val="minMax"/>
          <c:min val="7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r>
                  <a:rPr lang="ja-JP" altLang="en-US"/>
                  <a:t>横浜でのソメイヨシノ開花日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pPr>
              <a:endParaRPr lang="ja-JP"/>
            </a:p>
          </c:tx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7743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77740" cy="513427"/>
          </a:xfrm>
          <a:prstGeom prst="rect">
            <a:avLst/>
          </a:prstGeom>
        </p:spPr>
        <p:txBody>
          <a:bodyPr vert="horz" lIns="95369" tIns="47685" rIns="95369" bIns="4768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101" y="4"/>
            <a:ext cx="3077740" cy="513427"/>
          </a:xfrm>
          <a:prstGeom prst="rect">
            <a:avLst/>
          </a:prstGeom>
        </p:spPr>
        <p:txBody>
          <a:bodyPr vert="horz" lIns="95369" tIns="47685" rIns="95369" bIns="47685" rtlCol="0"/>
          <a:lstStyle>
            <a:lvl1pPr algn="r">
              <a:defRPr sz="1300"/>
            </a:lvl1pPr>
          </a:lstStyle>
          <a:p>
            <a:fld id="{273DFC92-EFCC-42C7-831E-2BA6F0A939C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719603"/>
            <a:ext cx="3077740" cy="513426"/>
          </a:xfrm>
          <a:prstGeom prst="rect">
            <a:avLst/>
          </a:prstGeom>
        </p:spPr>
        <p:txBody>
          <a:bodyPr vert="horz" lIns="95369" tIns="47685" rIns="95369" bIns="4768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101" y="9719603"/>
            <a:ext cx="3077740" cy="513426"/>
          </a:xfrm>
          <a:prstGeom prst="rect">
            <a:avLst/>
          </a:prstGeom>
        </p:spPr>
        <p:txBody>
          <a:bodyPr vert="horz" lIns="95369" tIns="47685" rIns="95369" bIns="47685" rtlCol="0" anchor="b"/>
          <a:lstStyle>
            <a:lvl1pPr algn="r">
              <a:defRPr sz="13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77740" cy="513427"/>
          </a:xfrm>
          <a:prstGeom prst="rect">
            <a:avLst/>
          </a:prstGeom>
        </p:spPr>
        <p:txBody>
          <a:bodyPr vert="horz" lIns="95369" tIns="47685" rIns="95369" bIns="4768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01" y="4"/>
            <a:ext cx="3077740" cy="513427"/>
          </a:xfrm>
          <a:prstGeom prst="rect">
            <a:avLst/>
          </a:prstGeom>
        </p:spPr>
        <p:txBody>
          <a:bodyPr vert="horz" lIns="95369" tIns="47685" rIns="95369" bIns="47685" rtlCol="0"/>
          <a:lstStyle>
            <a:lvl1pPr algn="r">
              <a:defRPr sz="1300"/>
            </a:lvl1pPr>
          </a:lstStyle>
          <a:p>
            <a:fld id="{E2797BB3-3C7B-4A11-8F7C-016BC0F54DF7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6350"/>
            <a:ext cx="61436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9" tIns="47685" rIns="95369" bIns="476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53"/>
            <a:ext cx="5681980" cy="4029254"/>
          </a:xfrm>
          <a:prstGeom prst="rect">
            <a:avLst/>
          </a:prstGeom>
        </p:spPr>
        <p:txBody>
          <a:bodyPr vert="horz" lIns="95369" tIns="47685" rIns="95369" bIns="476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719603"/>
            <a:ext cx="3077740" cy="513426"/>
          </a:xfrm>
          <a:prstGeom prst="rect">
            <a:avLst/>
          </a:prstGeom>
        </p:spPr>
        <p:txBody>
          <a:bodyPr vert="horz" lIns="95369" tIns="47685" rIns="95369" bIns="4768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01" y="9719603"/>
            <a:ext cx="3077740" cy="513426"/>
          </a:xfrm>
          <a:prstGeom prst="rect">
            <a:avLst/>
          </a:prstGeom>
        </p:spPr>
        <p:txBody>
          <a:bodyPr vert="horz" lIns="95369" tIns="47685" rIns="95369" bIns="47685" rtlCol="0" anchor="b"/>
          <a:lstStyle>
            <a:lvl1pPr algn="r">
              <a:defRPr sz="13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211">
              <a:spcBef>
                <a:spcPts val="600"/>
              </a:spcBef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34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75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019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776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29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562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1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5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211">
              <a:spcBef>
                <a:spcPts val="600"/>
              </a:spcBef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65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4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82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0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35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54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9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 anchor="t"/>
          <a:lstStyle>
            <a:lvl1pPr algn="r">
              <a:defRPr/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1"/>
            <a:ext cx="2743200" cy="365125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872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emf"/><Relationship Id="rId3" Type="http://schemas.openxmlformats.org/officeDocument/2006/relationships/image" Target="../media/image53.emf"/><Relationship Id="rId7" Type="http://schemas.openxmlformats.org/officeDocument/2006/relationships/image" Target="../media/image66.emf"/><Relationship Id="rId12" Type="http://schemas.openxmlformats.org/officeDocument/2006/relationships/image" Target="../media/image7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png"/><Relationship Id="rId10" Type="http://schemas.openxmlformats.org/officeDocument/2006/relationships/image" Target="../media/image69.emf"/><Relationship Id="rId4" Type="http://schemas.openxmlformats.org/officeDocument/2006/relationships/image" Target="../media/image56.png"/><Relationship Id="rId9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53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7.emf"/><Relationship Id="rId4" Type="http://schemas.openxmlformats.org/officeDocument/2006/relationships/image" Target="../media/image73.emf"/><Relationship Id="rId9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1" y="1878109"/>
            <a:ext cx="11187952" cy="1800200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5500"/>
              </a:lnSpc>
            </a:pP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気候変動によって起こる環境の変化に</a:t>
            </a: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私達はどう備えるか？</a:t>
            </a:r>
            <a:endParaRPr kumimoji="1" lang="ja-JP" altLang="en-US" sz="4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80813" y="4391169"/>
            <a:ext cx="9434969" cy="1973771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神奈川県気候変動適応センター（神奈川県環境科学センター環境情報部）</a:t>
            </a:r>
            <a:endParaRPr kumimoji="1" lang="en-US" altLang="ja-JP" sz="20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7430" y="2150"/>
            <a:ext cx="8379958" cy="69269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気温が上がるだけ</a:t>
            </a:r>
            <a:r>
              <a:rPr kumimoji="1" lang="ja-JP" altLang="en-US" sz="3600" dirty="0" smtClean="0"/>
              <a:t>？・・・ではない！</a:t>
            </a:r>
            <a:endParaRPr kumimoji="1" lang="ja-JP" altLang="en-US" sz="36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911350" y="723901"/>
            <a:ext cx="2573338" cy="2220863"/>
            <a:chOff x="387350" y="723900"/>
            <a:chExt cx="2573338" cy="22208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723900"/>
              <a:ext cx="700088" cy="16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87350" y="2420888"/>
              <a:ext cx="257333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極端な気温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605338" y="939801"/>
            <a:ext cx="3146846" cy="2004963"/>
            <a:chOff x="3081338" y="939800"/>
            <a:chExt cx="3146846" cy="20049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939800"/>
              <a:ext cx="1576388" cy="136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1127125"/>
              <a:ext cx="1122362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081338" y="2422475"/>
              <a:ext cx="3146846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800" dirty="0">
                  <a:latin typeface="+mn-ea"/>
                </a:rPr>
                <a:t>降水・極端な降水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049838" y="4433888"/>
            <a:ext cx="2247900" cy="2041525"/>
            <a:chOff x="3525838" y="4433887"/>
            <a:chExt cx="2247900" cy="204152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4433887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575050" y="5951537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海面上昇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061326" y="4579938"/>
            <a:ext cx="2157413" cy="1895475"/>
            <a:chOff x="6537325" y="4579937"/>
            <a:chExt cx="2157413" cy="189547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4579937"/>
              <a:ext cx="2157413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619875" y="5951537"/>
              <a:ext cx="19923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海の酸性化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620838" y="4459288"/>
            <a:ext cx="3154362" cy="2208241"/>
            <a:chOff x="96838" y="4459287"/>
            <a:chExt cx="3154362" cy="22082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4459287"/>
              <a:ext cx="1509712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6838" y="5805754"/>
              <a:ext cx="3154362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破壊的な台風、</a:t>
              </a:r>
              <a:endParaRPr lang="en-US" altLang="ja-JP" sz="2800" dirty="0">
                <a:latin typeface="+mn-ea"/>
              </a:endParaRPr>
            </a:p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発達した低気圧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142288" y="723901"/>
            <a:ext cx="1993900" cy="2220863"/>
            <a:chOff x="6618288" y="723900"/>
            <a:chExt cx="1993900" cy="222086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723900"/>
              <a:ext cx="1766887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18288" y="2420888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乾燥傾向</a:t>
              </a:r>
            </a:p>
          </p:txBody>
        </p:sp>
      </p:grp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831970" y="6648689"/>
            <a:ext cx="66423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気象庁「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「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神奈川県の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世紀末の気候（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2018)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」</a:t>
            </a:r>
            <a:endParaRPr lang="ja-JP" altLang="en-US" sz="1000" dirty="0">
              <a:latin typeface="+mn-ea"/>
              <a:ea typeface="+mn-ea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718620" y="2887403"/>
            <a:ext cx="3250258" cy="1072549"/>
            <a:chOff x="6194620" y="2860507"/>
            <a:chExt cx="3250258" cy="1072549"/>
          </a:xfrm>
        </p:grpSpPr>
        <p:sp>
          <p:nvSpPr>
            <p:cNvPr id="23" name="角丸四角形 22"/>
            <p:cNvSpPr/>
            <p:nvPr/>
          </p:nvSpPr>
          <p:spPr>
            <a:xfrm>
              <a:off x="6194620" y="2860507"/>
              <a:ext cx="2905824" cy="1072549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5" name="正方形/長方形 3"/>
            <p:cNvSpPr>
              <a:spLocks noChangeArrowheads="1"/>
            </p:cNvSpPr>
            <p:nvPr/>
          </p:nvSpPr>
          <p:spPr bwMode="auto">
            <a:xfrm>
              <a:off x="6221162" y="3197955"/>
              <a:ext cx="32237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降水の無い日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が増加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日降水量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ｍｍ未満）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946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540420" y="2887402"/>
            <a:ext cx="2969272" cy="1430723"/>
            <a:chOff x="16420" y="2860506"/>
            <a:chExt cx="2969272" cy="1430723"/>
          </a:xfrm>
        </p:grpSpPr>
        <p:sp>
          <p:nvSpPr>
            <p:cNvPr id="20" name="正方形/長方形 3"/>
            <p:cNvSpPr>
              <a:spLocks noChangeArrowheads="1"/>
            </p:cNvSpPr>
            <p:nvPr/>
          </p:nvSpPr>
          <p:spPr bwMode="auto">
            <a:xfrm>
              <a:off x="48912" y="3627949"/>
              <a:ext cx="29367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</a:t>
              </a: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40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日増加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*最高気温が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35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℃以上の日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4390" y="2860506"/>
              <a:ext cx="2905824" cy="1430723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4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390" y="3198392"/>
              <a:ext cx="11128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猛暑日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635302" y="2887402"/>
            <a:ext cx="2942730" cy="1430722"/>
            <a:chOff x="3111302" y="2860507"/>
            <a:chExt cx="2942730" cy="1430722"/>
          </a:xfrm>
        </p:grpSpPr>
        <p:sp>
          <p:nvSpPr>
            <p:cNvPr id="22" name="角丸四角形 21"/>
            <p:cNvSpPr/>
            <p:nvPr/>
          </p:nvSpPr>
          <p:spPr>
            <a:xfrm>
              <a:off x="3119088" y="2860507"/>
              <a:ext cx="2905824" cy="1430722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4" name="正方形/長方形 3"/>
            <p:cNvSpPr>
              <a:spLocks noChangeArrowheads="1"/>
            </p:cNvSpPr>
            <p:nvPr/>
          </p:nvSpPr>
          <p:spPr bwMode="auto">
            <a:xfrm>
              <a:off x="3111302" y="3627949"/>
              <a:ext cx="2942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年後に約２倍増加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時間降水量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50mm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以上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30396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164124" y="3203121"/>
              <a:ext cx="24849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滝のような雨の頻度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  <p:sp>
        <p:nvSpPr>
          <p:cNvPr id="3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0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20416" y="20321"/>
            <a:ext cx="981236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気候変動の影響はあらゆるところに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63" y="834035"/>
            <a:ext cx="6794057" cy="58975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393410" y="1645029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気候変動問題は</a:t>
            </a:r>
            <a:endParaRPr lang="en-US" altLang="ja-JP" sz="3200" dirty="0" smtClean="0"/>
          </a:p>
          <a:p>
            <a:r>
              <a:rPr lang="ja-JP" altLang="en-US" sz="3200" dirty="0" smtClean="0"/>
              <a:t>地球規模の問題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410" y="4539777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気候変動影響は</a:t>
            </a:r>
            <a:endParaRPr lang="en-US" altLang="ja-JP" sz="3200" dirty="0" smtClean="0"/>
          </a:p>
          <a:p>
            <a:r>
              <a:rPr lang="ja-JP" altLang="en-US" sz="3200" dirty="0" smtClean="0"/>
              <a:t>地域ごとに異なる</a:t>
            </a:r>
            <a:endParaRPr lang="en-US" altLang="ja-JP" sz="3200" dirty="0" smtClean="0"/>
          </a:p>
        </p:txBody>
      </p:sp>
      <p:sp>
        <p:nvSpPr>
          <p:cNvPr id="4" name="上下矢印 3"/>
          <p:cNvSpPr/>
          <p:nvPr/>
        </p:nvSpPr>
        <p:spPr>
          <a:xfrm>
            <a:off x="9489141" y="2879297"/>
            <a:ext cx="628072" cy="1366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2" name="テキスト ボックス 25"/>
          <p:cNvSpPr txBox="1">
            <a:spLocks noChangeArrowheads="1"/>
          </p:cNvSpPr>
          <p:nvPr/>
        </p:nvSpPr>
        <p:spPr bwMode="auto">
          <a:xfrm>
            <a:off x="2783305" y="6648690"/>
            <a:ext cx="8171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</a:t>
            </a:r>
            <a:r>
              <a:rPr lang="ja-JP" altLang="en-US" sz="1000" dirty="0" smtClean="0">
                <a:latin typeface="+mn-ea"/>
                <a:ea typeface="+mn-ea"/>
              </a:rPr>
              <a:t>：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4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熱中症の被害状況について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855973" y="6160688"/>
            <a:ext cx="508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（出典</a:t>
            </a:r>
            <a:r>
              <a:rPr lang="ja-JP" altLang="en-US" sz="1200" dirty="0"/>
              <a:t>）人口動態調査（厚生労働省</a:t>
            </a:r>
            <a:r>
              <a:rPr lang="ja-JP" altLang="en-US" sz="1200" dirty="0" smtClean="0"/>
              <a:t>）， 日本</a:t>
            </a:r>
            <a:r>
              <a:rPr lang="ja-JP" altLang="en-US" sz="1200" dirty="0"/>
              <a:t>の年平均気温偏差（気象庁）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2" y="758546"/>
            <a:ext cx="5679141" cy="56791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372" y="1435851"/>
            <a:ext cx="6092335" cy="27905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97904" y="908797"/>
            <a:ext cx="603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神奈川県における熱中症による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救急搬送者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数の推移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69243" y="4226396"/>
            <a:ext cx="4228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ja-JP" altLang="en-US" sz="1200" dirty="0"/>
              <a:t>出典）消防庁熱中症情報から県適応</a:t>
            </a:r>
            <a:r>
              <a:rPr lang="en-US" altLang="ja-JP" sz="1200" dirty="0"/>
              <a:t>C</a:t>
            </a:r>
            <a:r>
              <a:rPr lang="ja-JP" altLang="en-US" sz="1200" dirty="0"/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12170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17" y="1592687"/>
            <a:ext cx="5152874" cy="3920062"/>
          </a:xfrm>
          <a:prstGeom prst="rect">
            <a:avLst/>
          </a:prstGeom>
        </p:spPr>
      </p:pic>
      <p:sp>
        <p:nvSpPr>
          <p:cNvPr id="44" name="タイトル 2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676981"/>
          </a:xfrm>
        </p:spPr>
        <p:txBody>
          <a:bodyPr>
            <a:normAutofit/>
          </a:bodyPr>
          <a:lstStyle/>
          <a:p>
            <a:r>
              <a:rPr lang="ja-JP" altLang="en-US" sz="3200" b="1" dirty="0" smtClean="0"/>
              <a:t>「降水量」の将来変化　－強雨の頻度－</a:t>
            </a:r>
            <a:endParaRPr kumimoji="1" lang="ja-JP" altLang="en-US" sz="32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553" y="946905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+mn-ea"/>
              </a:rPr>
              <a:t>神奈川県における「滝のように降る</a:t>
            </a:r>
            <a:r>
              <a:rPr lang="ja-JP" altLang="en-US" sz="2000" dirty="0" smtClean="0">
                <a:latin typeface="+mn-ea"/>
              </a:rPr>
              <a:t>雨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50</a:t>
            </a:r>
            <a:r>
              <a:rPr lang="ja-JP" altLang="en-US" sz="2000" dirty="0">
                <a:latin typeface="+mn-ea"/>
              </a:rPr>
              <a:t>㎜</a:t>
            </a:r>
            <a:r>
              <a:rPr lang="en-US" altLang="ja-JP" sz="2000" dirty="0">
                <a:latin typeface="+mn-ea"/>
              </a:rPr>
              <a:t>/</a:t>
            </a:r>
            <a:r>
              <a:rPr lang="en-US" altLang="ja-JP" sz="2000" dirty="0" smtClean="0">
                <a:latin typeface="+mn-ea"/>
              </a:rPr>
              <a:t>h</a:t>
            </a:r>
            <a:r>
              <a:rPr lang="ja-JP" altLang="en-US" sz="2000" dirty="0" smtClean="0">
                <a:latin typeface="+mn-ea"/>
              </a:rPr>
              <a:t>）」の頻度の変化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61897" y="1399185"/>
            <a:ext cx="2156860" cy="50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実際の観測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結果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78386" y="6127626"/>
            <a:ext cx="888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※</a:t>
            </a:r>
            <a:r>
              <a:rPr kumimoji="1" lang="ja-JP" altLang="en-US" sz="1200" dirty="0" smtClean="0">
                <a:latin typeface="+mn-ea"/>
              </a:rPr>
              <a:t>神奈川県内の降水量観測地点</a:t>
            </a:r>
            <a:r>
              <a:rPr kumimoji="1" lang="en-US" altLang="ja-JP" sz="1200" dirty="0" smtClean="0">
                <a:latin typeface="+mn-ea"/>
              </a:rPr>
              <a:t>11</a:t>
            </a:r>
            <a:r>
              <a:rPr kumimoji="1" lang="ja-JP" altLang="en-US" sz="1200" dirty="0" smtClean="0">
                <a:latin typeface="+mn-ea"/>
              </a:rPr>
              <a:t>地点（気象庁）において、</a:t>
            </a:r>
            <a:r>
              <a:rPr lang="ja-JP" altLang="en-US" sz="1200" dirty="0" smtClean="0">
                <a:latin typeface="+mn-ea"/>
              </a:rPr>
              <a:t>時別降水量</a:t>
            </a:r>
            <a:r>
              <a:rPr lang="en-US" altLang="ja-JP" sz="1200" dirty="0" smtClean="0">
                <a:latin typeface="+mn-ea"/>
              </a:rPr>
              <a:t>50</a:t>
            </a:r>
            <a:r>
              <a:rPr lang="ja-JP" altLang="en-US" sz="1200" dirty="0" smtClean="0">
                <a:latin typeface="+mn-ea"/>
              </a:rPr>
              <a:t>㎜を超えた雨の回数を年毎に合計し、１地点あたりに平均化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78010" y="6367209"/>
            <a:ext cx="908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【</a:t>
            </a:r>
            <a:r>
              <a:rPr kumimoji="1" lang="ja-JP" altLang="en-US" sz="1200" dirty="0" smtClean="0">
                <a:latin typeface="+mn-ea"/>
              </a:rPr>
              <a:t>出典</a:t>
            </a:r>
            <a:r>
              <a:rPr kumimoji="1" lang="en-US" altLang="ja-JP" sz="1200" dirty="0" smtClean="0">
                <a:latin typeface="+mn-ea"/>
              </a:rPr>
              <a:t>】</a:t>
            </a:r>
            <a:r>
              <a:rPr lang="ja-JP" altLang="en-US" sz="1200" dirty="0">
                <a:latin typeface="+mn-ea"/>
              </a:rPr>
              <a:t>実際</a:t>
            </a:r>
            <a:r>
              <a:rPr lang="ja-JP" altLang="en-US" sz="1200" dirty="0" smtClean="0">
                <a:latin typeface="+mn-ea"/>
              </a:rPr>
              <a:t>の観測結果：</a:t>
            </a:r>
            <a:r>
              <a:rPr kumimoji="1" lang="ja-JP" altLang="en-US" sz="1200" dirty="0" smtClean="0">
                <a:latin typeface="+mn-ea"/>
              </a:rPr>
              <a:t>気象庁過去の気象データから県適応</a:t>
            </a:r>
            <a:r>
              <a:rPr kumimoji="1" lang="en-US" altLang="ja-JP" sz="1200" dirty="0" smtClean="0">
                <a:latin typeface="+mn-ea"/>
              </a:rPr>
              <a:t>C</a:t>
            </a:r>
            <a:r>
              <a:rPr kumimoji="1" lang="ja-JP" altLang="en-US" sz="1200" dirty="0" smtClean="0">
                <a:latin typeface="+mn-ea"/>
              </a:rPr>
              <a:t>作成、将来予測：本州域</a:t>
            </a:r>
            <a:r>
              <a:rPr kumimoji="1" lang="en-US" altLang="ja-JP" sz="1200" dirty="0" smtClean="0">
                <a:latin typeface="+mn-ea"/>
              </a:rPr>
              <a:t>d4PDF</a:t>
            </a:r>
            <a:r>
              <a:rPr lang="ja-JP" altLang="en-US" sz="1200" dirty="0">
                <a:latin typeface="+mn-ea"/>
              </a:rPr>
              <a:t>ダウンスケーリングデータから県適応</a:t>
            </a:r>
            <a:r>
              <a:rPr lang="en-US" altLang="ja-JP" sz="1200" dirty="0">
                <a:latin typeface="+mn-ea"/>
              </a:rPr>
              <a:t>C</a:t>
            </a:r>
            <a:r>
              <a:rPr lang="ja-JP" altLang="en-US" sz="1200" dirty="0" smtClean="0">
                <a:latin typeface="+mn-ea"/>
              </a:rPr>
              <a:t>作成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444442" y="1399185"/>
            <a:ext cx="2156860" cy="501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将来予測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2628" y="5637699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直近</a:t>
            </a:r>
            <a:r>
              <a:rPr kumimoji="1" lang="en-US" altLang="ja-JP" dirty="0" smtClean="0">
                <a:latin typeface="+mn-ea"/>
              </a:rPr>
              <a:t>20</a:t>
            </a:r>
            <a:r>
              <a:rPr kumimoji="1" lang="ja-JP" altLang="en-US" dirty="0" smtClean="0">
                <a:latin typeface="+mn-ea"/>
              </a:rPr>
              <a:t>年間（</a:t>
            </a:r>
            <a:r>
              <a:rPr kumimoji="1" lang="en-US" altLang="ja-JP" dirty="0" smtClean="0">
                <a:latin typeface="+mn-ea"/>
              </a:rPr>
              <a:t>2003</a:t>
            </a:r>
            <a:r>
              <a:rPr kumimoji="1" lang="ja-JP" altLang="en-US" dirty="0" smtClean="0">
                <a:latin typeface="+mn-ea"/>
              </a:rPr>
              <a:t>～</a:t>
            </a:r>
            <a:r>
              <a:rPr kumimoji="1" lang="en-US" altLang="ja-JP" dirty="0" smtClean="0">
                <a:latin typeface="+mn-ea"/>
              </a:rPr>
              <a:t>2022</a:t>
            </a:r>
            <a:r>
              <a:rPr kumimoji="1" lang="ja-JP" altLang="en-US" dirty="0" smtClean="0">
                <a:latin typeface="+mn-ea"/>
              </a:rPr>
              <a:t>）では、平均０．４回の頻度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81000" y="5637699"/>
            <a:ext cx="304800" cy="36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30245" y="5448543"/>
            <a:ext cx="5352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現在気候に比べ、</a:t>
            </a:r>
            <a:r>
              <a:rPr lang="en-US" altLang="ja-JP" dirty="0" smtClean="0">
                <a:latin typeface="+mn-ea"/>
              </a:rPr>
              <a:t>50mm/h</a:t>
            </a:r>
            <a:r>
              <a:rPr lang="ja-JP" altLang="en-US" dirty="0">
                <a:latin typeface="+mn-ea"/>
              </a:rPr>
              <a:t>超</a:t>
            </a:r>
            <a:r>
              <a:rPr lang="ja-JP" altLang="en-US" dirty="0" smtClean="0">
                <a:latin typeface="+mn-ea"/>
              </a:rPr>
              <a:t>の豪雨が降る頻度は、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２℃上昇では</a:t>
            </a:r>
            <a:r>
              <a:rPr lang="en-US" altLang="ja-JP" sz="2000" b="1" u="sng" dirty="0" smtClean="0">
                <a:latin typeface="+mn-ea"/>
              </a:rPr>
              <a:t>1.4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、　４℃上昇では</a:t>
            </a:r>
            <a:r>
              <a:rPr lang="en-US" altLang="ja-JP" sz="2000" b="1" u="sng" dirty="0" smtClean="0">
                <a:latin typeface="+mn-ea"/>
              </a:rPr>
              <a:t>2.1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　に上昇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6398617" y="5637699"/>
            <a:ext cx="304800" cy="3657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658237" y="370824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0.57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999138" y="271278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0.84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16898" y="43032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0.41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36831"/>
              </p:ext>
            </p:extLst>
          </p:nvPr>
        </p:nvGraphicFramePr>
        <p:xfrm>
          <a:off x="223284" y="2020257"/>
          <a:ext cx="6092456" cy="34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2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53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5" y="4469924"/>
            <a:ext cx="2644551" cy="1983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9500" y="24487"/>
            <a:ext cx="8059251" cy="69269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例）</a:t>
            </a:r>
            <a:r>
              <a:rPr lang="ja-JP" altLang="en-US" sz="3200" dirty="0" smtClean="0"/>
              <a:t>台風：令和元年東日本台風の</a:t>
            </a:r>
            <a:r>
              <a:rPr lang="ja-JP" altLang="en-US" sz="3200" dirty="0"/>
              <a:t>被害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7558" y="3370778"/>
            <a:ext cx="457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高潮・高波による被害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26099" y="4384572"/>
            <a:ext cx="18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土砂災害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668523" y="3670643"/>
            <a:ext cx="743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FF0000"/>
                </a:solidFill>
              </a:rPr>
              <a:t>小田原で過去最高潮位を超える値</a:t>
            </a:r>
            <a:r>
              <a:rPr lang="en-US" altLang="ja-JP" b="1" dirty="0">
                <a:solidFill>
                  <a:srgbClr val="FF0000"/>
                </a:solidFill>
              </a:rPr>
              <a:t>(172cm)</a:t>
            </a:r>
            <a:r>
              <a:rPr lang="ja-JP" altLang="en-US" dirty="0"/>
              <a:t>を観測。</a:t>
            </a:r>
            <a:endParaRPr lang="en-US" altLang="ja-JP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茅ヶ崎海岸の砂浜の侵食や、海岸・港湾施設への被害が発生。</a:t>
            </a:r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631505" y="4437113"/>
            <a:ext cx="5553858" cy="2024946"/>
            <a:chOff x="1027540" y="776536"/>
            <a:chExt cx="5969723" cy="217657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861" y="776536"/>
              <a:ext cx="2902095" cy="217657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427603" y="7765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箱根登山鉄道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27540" y="776536"/>
              <a:ext cx="2758921" cy="36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国道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138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号（強羅～仙石原）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074810" y="4727302"/>
            <a:ext cx="346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各地で土砂災害が発生し、人的被害、家屋被害のほか、鉄道や道路の不通区間が発生するなど、大きな影響が発生。</a:t>
            </a:r>
            <a:endParaRPr lang="en-US" altLang="ja-JP" dirty="0">
              <a:latin typeface="Generic1-Regular"/>
            </a:endParaRP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59500" y="1339735"/>
            <a:ext cx="25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降雨による被害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77439" y="1602666"/>
            <a:ext cx="5552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県西部の山地では</a:t>
            </a:r>
            <a:r>
              <a:rPr lang="en-US" altLang="ja-JP" dirty="0">
                <a:latin typeface="Generic1-Regular"/>
              </a:rPr>
              <a:t>1 </a:t>
            </a:r>
            <a:r>
              <a:rPr lang="ja-JP" altLang="en-US" dirty="0">
                <a:latin typeface="Generic1-Regular"/>
              </a:rPr>
              <a:t>時間に</a:t>
            </a:r>
            <a:r>
              <a:rPr lang="en-US" altLang="ja-JP" dirty="0">
                <a:latin typeface="Generic1-Regular"/>
              </a:rPr>
              <a:t>60mm </a:t>
            </a:r>
            <a:r>
              <a:rPr lang="ja-JP" altLang="en-US" dirty="0">
                <a:latin typeface="Generic1-Regular"/>
              </a:rPr>
              <a:t>を超える非常に激しい雨を観測し、</a:t>
            </a:r>
            <a:r>
              <a:rPr lang="ja-JP" altLang="en-US" b="1" dirty="0">
                <a:solidFill>
                  <a:srgbClr val="FF0000"/>
                </a:solidFill>
                <a:latin typeface="Generic1-Regular"/>
              </a:rPr>
              <a:t>箱根では、総降水量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1001.5mm</a:t>
            </a:r>
            <a:r>
              <a:rPr lang="ja-JP" altLang="en-US" dirty="0">
                <a:latin typeface="Generic1-Regular"/>
              </a:rPr>
              <a:t>に達した。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多摩川、芦ノ湖等の河川での溢水や、内水氾濫等による浸水被害が発生。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相模川城山ダムを初めて緊急放流を実施。　など</a:t>
            </a:r>
            <a:endParaRPr lang="en-US" altLang="ja-JP" dirty="0">
              <a:latin typeface="Generic1-Regular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090814" y="1613341"/>
            <a:ext cx="3487521" cy="2035690"/>
            <a:chOff x="5566813" y="1613341"/>
            <a:chExt cx="3487521" cy="20356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6813" y="1613341"/>
              <a:ext cx="3487521" cy="1961731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754851" y="3310477"/>
              <a:ext cx="3066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城山ダム放流（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2019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年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10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日）</a:t>
              </a: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714952" y="702538"/>
            <a:ext cx="7332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大型で強い勢力で伊豆半島に上陸し、関東地方を通過。</a:t>
            </a:r>
            <a:endParaRPr lang="en-US" altLang="ja-JP" dirty="0"/>
          </a:p>
          <a:p>
            <a:r>
              <a:rPr lang="ja-JP" altLang="en-US" dirty="0"/>
              <a:t>　　　　　　接近・通過に伴い、広い範囲で大雨、暴風、高波、高潮となった。</a:t>
            </a:r>
          </a:p>
        </p:txBody>
      </p:sp>
    </p:spTree>
    <p:extLst>
      <p:ext uri="{BB962C8B-B14F-4D97-AF65-F5344CB8AC3E}">
        <p14:creationId xmlns:p14="http://schemas.microsoft.com/office/powerpoint/2010/main" val="36446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51467" y="0"/>
            <a:ext cx="2270679" cy="69269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例）</a:t>
            </a:r>
            <a:r>
              <a:rPr lang="ja-JP" altLang="en-US" sz="3200" dirty="0" smtClean="0"/>
              <a:t>台風：</a:t>
            </a:r>
            <a:endParaRPr kumimoji="1" lang="ja-JP" altLang="en-US" sz="3200" dirty="0"/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3443458" y="-85533"/>
            <a:ext cx="8379826" cy="692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0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u="sng" dirty="0"/>
              <a:t>地球温暖化が進行した条件下</a:t>
            </a:r>
            <a:r>
              <a:rPr lang="ja-JP" altLang="en-US" sz="2400" u="sng" dirty="0" smtClean="0"/>
              <a:t>の</a:t>
            </a:r>
            <a:r>
              <a:rPr lang="ja-JP" altLang="en-US" sz="2400" dirty="0" smtClean="0"/>
              <a:t>令和</a:t>
            </a:r>
            <a:r>
              <a:rPr lang="ja-JP" altLang="en-US" sz="2400" dirty="0"/>
              <a:t>元年東日本台風の様相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387366" y="6461110"/>
            <a:ext cx="1144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333333"/>
                </a:solidFill>
                <a:latin typeface="Noto Sans JP"/>
              </a:rPr>
              <a:t>【</a:t>
            </a:r>
            <a:r>
              <a:rPr lang="ja-JP" altLang="en-US" sz="1200" dirty="0">
                <a:solidFill>
                  <a:srgbClr val="333333"/>
                </a:solidFill>
                <a:latin typeface="Noto Sans JP"/>
              </a:rPr>
              <a:t>出典</a:t>
            </a:r>
            <a:r>
              <a:rPr lang="en-US" altLang="ja-JP" sz="1200" dirty="0">
                <a:solidFill>
                  <a:srgbClr val="333333"/>
                </a:solidFill>
                <a:latin typeface="Noto Sans JP"/>
              </a:rPr>
              <a:t>】</a:t>
            </a:r>
            <a:r>
              <a:rPr lang="ja-JP" altLang="en-US" sz="1200" dirty="0">
                <a:solidFill>
                  <a:srgbClr val="333333"/>
                </a:solidFill>
                <a:latin typeface="Noto Sans JP"/>
              </a:rPr>
              <a:t>環境省 気候変動による災害激甚化に関する影響評価結果について～地球温暖化が進行した将来の台風の姿～</a:t>
            </a:r>
            <a:r>
              <a:rPr lang="en-US" altLang="ja-JP" sz="1200" dirty="0">
                <a:solidFill>
                  <a:srgbClr val="333333"/>
                </a:solidFill>
                <a:latin typeface="Noto Sans JP"/>
              </a:rPr>
              <a:t/>
            </a:r>
            <a:br>
              <a:rPr lang="en-US" altLang="ja-JP" sz="1200" dirty="0">
                <a:solidFill>
                  <a:srgbClr val="333333"/>
                </a:solidFill>
                <a:latin typeface="Noto Sans JP"/>
              </a:rPr>
            </a:br>
            <a:r>
              <a:rPr lang="ja-JP" altLang="en-US" sz="1200" dirty="0">
                <a:solidFill>
                  <a:srgbClr val="333333"/>
                </a:solidFill>
                <a:latin typeface="Noto Sans JP"/>
              </a:rPr>
              <a:t>　　　　</a:t>
            </a:r>
            <a:r>
              <a:rPr lang="en-US" altLang="ja-JP" sz="1200" dirty="0">
                <a:solidFill>
                  <a:srgbClr val="333333"/>
                </a:solidFill>
                <a:latin typeface="Noto Sans JP"/>
              </a:rPr>
              <a:t>https://www.env.go.jp/press/press_01913.html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560" y="1866294"/>
            <a:ext cx="3954682" cy="31637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86561" y="14969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降水量の変化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4000" y="757972"/>
            <a:ext cx="898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latin typeface="+mn-ea"/>
              </a:rPr>
              <a:t>地球温暖化が進行した条件下の令和元年東日本台風の様相を、気象シミュレーションにより評価。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94916"/>
              </p:ext>
            </p:extLst>
          </p:nvPr>
        </p:nvGraphicFramePr>
        <p:xfrm>
          <a:off x="1700481" y="5030040"/>
          <a:ext cx="39268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830">
                  <a:extLst>
                    <a:ext uri="{9D8B030D-6E8A-4147-A177-3AD203B41FA5}">
                      <a16:colId xmlns:a16="http://schemas.microsoft.com/office/drawing/2014/main" val="1113022149"/>
                    </a:ext>
                  </a:extLst>
                </a:gridCol>
                <a:gridCol w="1425893">
                  <a:extLst>
                    <a:ext uri="{9D8B030D-6E8A-4147-A177-3AD203B41FA5}">
                      <a16:colId xmlns:a16="http://schemas.microsoft.com/office/drawing/2014/main" val="3918099332"/>
                    </a:ext>
                  </a:extLst>
                </a:gridCol>
                <a:gridCol w="1448117">
                  <a:extLst>
                    <a:ext uri="{9D8B030D-6E8A-4147-A177-3AD203B41FA5}">
                      <a16:colId xmlns:a16="http://schemas.microsoft.com/office/drawing/2014/main" val="195012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シナリオ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累積降水量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時間降水量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4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＋２℃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平均</a:t>
                      </a:r>
                      <a:r>
                        <a:rPr kumimoji="1" lang="en-US" altLang="ja-JP" sz="1600" dirty="0" smtClean="0"/>
                        <a:t>4.4%</a:t>
                      </a:r>
                      <a:r>
                        <a:rPr kumimoji="1" lang="ja-JP" altLang="en-US" sz="1600" dirty="0" smtClean="0"/>
                        <a:t>増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平均</a:t>
                      </a:r>
                      <a:r>
                        <a:rPr kumimoji="1" lang="en-US" altLang="ja-JP" sz="1600" dirty="0" smtClean="0"/>
                        <a:t>17.9</a:t>
                      </a:r>
                      <a:r>
                        <a:rPr kumimoji="1" lang="ja-JP" altLang="en-US" sz="1600" dirty="0" smtClean="0"/>
                        <a:t>％増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9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＋４℃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平均</a:t>
                      </a:r>
                      <a:r>
                        <a:rPr kumimoji="1" lang="en-US" altLang="ja-JP" sz="1600" dirty="0" smtClean="0"/>
                        <a:t>19.8%</a:t>
                      </a:r>
                      <a:r>
                        <a:rPr kumimoji="1" lang="ja-JP" altLang="en-US" sz="1600" dirty="0" smtClean="0"/>
                        <a:t>増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平均</a:t>
                      </a:r>
                      <a:r>
                        <a:rPr kumimoji="1" lang="en-US" altLang="ja-JP" sz="1600" dirty="0" smtClean="0"/>
                        <a:t>25.9%</a:t>
                      </a:r>
                      <a:r>
                        <a:rPr kumimoji="1" lang="ja-JP" altLang="en-US" sz="1600" dirty="0" smtClean="0"/>
                        <a:t>増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83287"/>
                  </a:ext>
                </a:extLst>
              </a:tr>
            </a:tbl>
          </a:graphicData>
        </a:graphic>
      </p:graphicFrame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908" y="1866294"/>
            <a:ext cx="4705613" cy="245843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32591" y="14969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潮位上昇の変化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08315" y="4410260"/>
            <a:ext cx="4706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実際の令和元年東日本台風襲来時には、干潮時に高潮発生。</a:t>
            </a:r>
            <a:endParaRPr lang="en-US" altLang="ja-JP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現在気候でも、満潮時には、現状の防護水準を上回る最大潮位発生の可能性 アリ。</a:t>
            </a:r>
            <a:endParaRPr lang="en-US" altLang="ja-JP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将来気候条件では、防潮堤の天端近くまで高潮が到達し、高波の影響により、防潮堤を超えて流入する可能性 アリ。</a:t>
            </a:r>
          </a:p>
        </p:txBody>
      </p:sp>
    </p:spTree>
    <p:extLst>
      <p:ext uri="{BB962C8B-B14F-4D97-AF65-F5344CB8AC3E}">
        <p14:creationId xmlns:p14="http://schemas.microsoft.com/office/powerpoint/2010/main" val="2208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例）桜の開花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969721"/>
              </p:ext>
            </p:extLst>
          </p:nvPr>
        </p:nvGraphicFramePr>
        <p:xfrm>
          <a:off x="1807779" y="1102806"/>
          <a:ext cx="5499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434580" y="5748920"/>
            <a:ext cx="5233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出典</a:t>
            </a:r>
            <a:r>
              <a:rPr lang="en-US" altLang="ja-JP" sz="1200" dirty="0"/>
              <a:t>】</a:t>
            </a:r>
          </a:p>
          <a:p>
            <a:r>
              <a:rPr lang="ja-JP" altLang="en-US" sz="1200" dirty="0"/>
              <a:t>気象庁　生物季節観測の情報から作成　　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https://www.data.jma.go.jp/sakura/data/index.html</a:t>
            </a:r>
          </a:p>
          <a:p>
            <a:r>
              <a:rPr lang="en-US" altLang="ja-JP" sz="1200" dirty="0"/>
              <a:t>Cool Choice </a:t>
            </a:r>
            <a:r>
              <a:rPr lang="ja-JP" altLang="en-US" sz="1200" dirty="0"/>
              <a:t>地球温暖化で桜の開花に異変</a:t>
            </a:r>
            <a:r>
              <a:rPr lang="en-US" altLang="ja-JP" sz="1200" dirty="0"/>
              <a:t>!?</a:t>
            </a:r>
            <a:r>
              <a:rPr lang="ja-JP" altLang="en-US" sz="1200" dirty="0"/>
              <a:t>日本列島でいっせい開花も？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https://ondankataisaku.env.go.jp/coolchoice/weather/article06.html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580" y="1252392"/>
            <a:ext cx="3360420" cy="2520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059" y="3960942"/>
            <a:ext cx="3701101" cy="26608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545020" y="774186"/>
            <a:ext cx="45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</a:t>
            </a:r>
            <a:r>
              <a:rPr lang="en-US" altLang="ja-JP" dirty="0"/>
              <a:t>30</a:t>
            </a:r>
            <a:r>
              <a:rPr lang="ja-JP" altLang="en-US" dirty="0"/>
              <a:t>年で開花日が一気に早期化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4260" y="3913375"/>
            <a:ext cx="46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このまま温暖化が進むと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7163" y="4184922"/>
            <a:ext cx="4960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東北地方では、春先の気温上昇により、</a:t>
            </a:r>
            <a:r>
              <a:rPr lang="en-US" altLang="ja-JP" dirty="0"/>
              <a:t>2〜3</a:t>
            </a:r>
            <a:r>
              <a:rPr lang="ja-JP" altLang="en-US" dirty="0"/>
              <a:t>週間開花が早期化。</a:t>
            </a:r>
            <a:endParaRPr lang="en-US" altLang="ja-JP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九州の一部地域など温暖な場所は、暖冬により、開花に必要な寒さが足りず、逆に</a:t>
            </a:r>
            <a:r>
              <a:rPr lang="en-US" altLang="ja-JP" dirty="0"/>
              <a:t>1〜2</a:t>
            </a:r>
            <a:r>
              <a:rPr lang="ja-JP" altLang="en-US" dirty="0"/>
              <a:t>週間開花遅れ。満開にならない場合も。</a:t>
            </a:r>
          </a:p>
        </p:txBody>
      </p:sp>
    </p:spTree>
    <p:extLst>
      <p:ext uri="{BB962C8B-B14F-4D97-AF65-F5344CB8AC3E}">
        <p14:creationId xmlns:p14="http://schemas.microsoft.com/office/powerpoint/2010/main" val="2565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例）</a:t>
            </a:r>
            <a:r>
              <a:rPr lang="ja-JP" altLang="en-US" sz="3200" dirty="0" smtClean="0"/>
              <a:t>生き物</a:t>
            </a:r>
            <a:r>
              <a:rPr kumimoji="1" lang="ja-JP" altLang="en-US" sz="3200" dirty="0" smtClean="0"/>
              <a:t>への影響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248" y="929901"/>
            <a:ext cx="905270" cy="9368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1" y="978610"/>
            <a:ext cx="2345991" cy="219712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24001" y="3262481"/>
            <a:ext cx="4481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ツマグロヒョウモン：冬季の最低気温の上昇とパンジーの栽培地域の拡大により、生息域が北上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62299" y="6256777"/>
            <a:ext cx="868653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【</a:t>
            </a:r>
            <a:r>
              <a:rPr lang="ja-JP" altLang="en-US" sz="1200" dirty="0">
                <a:solidFill>
                  <a:srgbClr val="333333"/>
                </a:solidFill>
                <a:latin typeface="+mn-ea"/>
              </a:rPr>
              <a:t>出典</a:t>
            </a:r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】</a:t>
            </a:r>
            <a:r>
              <a:rPr lang="ja-JP" altLang="en-US" sz="1200" dirty="0">
                <a:solidFill>
                  <a:srgbClr val="333333"/>
                </a:solidFill>
                <a:latin typeface="+mn-ea"/>
              </a:rPr>
              <a:t>望月宏美</a:t>
            </a:r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; </a:t>
            </a:r>
            <a:r>
              <a:rPr lang="ja-JP" altLang="en-US" sz="1200" dirty="0">
                <a:solidFill>
                  <a:srgbClr val="333333"/>
                </a:solidFill>
                <a:latin typeface="+mn-ea"/>
              </a:rPr>
              <a:t>山口隆子</a:t>
            </a:r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. </a:t>
            </a:r>
            <a:r>
              <a:rPr lang="ja-JP" altLang="en-US" sz="1200" dirty="0">
                <a:solidFill>
                  <a:srgbClr val="333333"/>
                </a:solidFill>
                <a:latin typeface="+mn-ea"/>
              </a:rPr>
              <a:t>ツマグロヒョウモンの北上に関する生気候学的研究</a:t>
            </a:r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. </a:t>
            </a:r>
            <a:r>
              <a:rPr lang="ja-JP" altLang="en-US" sz="1200" dirty="0">
                <a:solidFill>
                  <a:srgbClr val="333333"/>
                </a:solidFill>
                <a:latin typeface="+mn-ea"/>
              </a:rPr>
              <a:t>日本生気象学会雑誌</a:t>
            </a:r>
            <a:r>
              <a:rPr lang="en-US" altLang="ja-JP" sz="1200" dirty="0">
                <a:solidFill>
                  <a:srgbClr val="333333"/>
                </a:solidFill>
                <a:latin typeface="+mn-ea"/>
              </a:rPr>
              <a:t>, 2021, 57.4: 135-141.</a:t>
            </a:r>
          </a:p>
          <a:p>
            <a:r>
              <a:rPr lang="ja-JP" altLang="en-US" sz="1200" dirty="0">
                <a:latin typeface="+mn-ea"/>
              </a:rPr>
              <a:t>　　　　環境省  地域適応コンソーシアム事業「気候変動による節足動物媒介感染症リスクの評価」（</a:t>
            </a:r>
            <a:r>
              <a:rPr lang="en-US" altLang="ja-JP" sz="1200" dirty="0">
                <a:latin typeface="+mn-ea"/>
              </a:rPr>
              <a:t>A-PLAT</a:t>
            </a:r>
            <a:r>
              <a:rPr lang="ja-JP" altLang="en-US" sz="1200" dirty="0">
                <a:latin typeface="+mn-ea"/>
              </a:rPr>
              <a:t>）</a:t>
            </a:r>
            <a:endParaRPr lang="en-US" altLang="ja-JP" sz="12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370320" y="3706168"/>
            <a:ext cx="4116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ヒトスジシマ蚊の生息期間</a:t>
            </a:r>
            <a:r>
              <a:rPr lang="en-US" altLang="ja-JP" dirty="0">
                <a:latin typeface="+mn-ea"/>
              </a:rPr>
              <a:t/>
            </a:r>
            <a:br>
              <a:rPr lang="en-US" altLang="ja-JP" dirty="0">
                <a:latin typeface="+mn-ea"/>
              </a:rPr>
            </a:br>
            <a:r>
              <a:rPr lang="ja-JP" altLang="en-US" dirty="0">
                <a:latin typeface="+mn-ea"/>
              </a:rPr>
              <a:t>温暖化により、発生時期が早期化≒長期化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761" y="943544"/>
            <a:ext cx="1865075" cy="227651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224" y="4691688"/>
            <a:ext cx="2479041" cy="12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4818265" y="4869547"/>
            <a:ext cx="4481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+mn-ea"/>
              </a:rPr>
              <a:t>アイゴ：西太平洋の暖海域沿岸に生息する雑食性の魚。海藻への食害による「磯焼け」の一因と言われている。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986" y="1314118"/>
            <a:ext cx="2171784" cy="140634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1728" y="2212718"/>
            <a:ext cx="2161233" cy="140807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688" y="2646157"/>
            <a:ext cx="768381" cy="1014264"/>
          </a:xfrm>
          <a:prstGeom prst="rect">
            <a:avLst/>
          </a:prstGeom>
        </p:spPr>
      </p:pic>
      <p:sp>
        <p:nvSpPr>
          <p:cNvPr id="23" name="環状矢印 22"/>
          <p:cNvSpPr/>
          <p:nvPr/>
        </p:nvSpPr>
        <p:spPr>
          <a:xfrm rot="2592087">
            <a:off x="8150400" y="1682809"/>
            <a:ext cx="556651" cy="6832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337338" y="1025901"/>
            <a:ext cx="1053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現在気候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8750223" y="1998885"/>
            <a:ext cx="1948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n-ea"/>
              </a:rPr>
              <a:t>21</a:t>
            </a:r>
            <a:r>
              <a:rPr lang="ja-JP" altLang="en-US" sz="1600" dirty="0">
                <a:latin typeface="+mn-ea"/>
              </a:rPr>
              <a:t>世紀末</a:t>
            </a:r>
            <a:r>
              <a:rPr lang="en-US" altLang="ja-JP" sz="1600" dirty="0">
                <a:latin typeface="+mn-ea"/>
              </a:rPr>
              <a:t>(RCP8.5)</a:t>
            </a:r>
          </a:p>
        </p:txBody>
      </p:sp>
    </p:spTree>
    <p:extLst>
      <p:ext uri="{BB962C8B-B14F-4D97-AF65-F5344CB8AC3E}">
        <p14:creationId xmlns:p14="http://schemas.microsoft.com/office/powerpoint/2010/main" val="34729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10516253" cy="6926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グループワーク：</a:t>
            </a:r>
            <a:r>
              <a:rPr lang="ja-JP" altLang="en-US" sz="3200" dirty="0"/>
              <a:t>気候変動とその影響について</a:t>
            </a:r>
            <a:r>
              <a:rPr lang="ja-JP" altLang="en-US" sz="3200" dirty="0" smtClean="0"/>
              <a:t>考える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1837764" y="1237558"/>
            <a:ext cx="10103224" cy="5082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アイスブレイク（自己紹介）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①：「気候変動」と「影響」の</a:t>
            </a:r>
            <a:r>
              <a:rPr lang="ja-JP" altLang="en-US" sz="2400" dirty="0" smtClean="0"/>
              <a:t>関係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②：「気候変動影響」の波及に</a:t>
            </a:r>
            <a:r>
              <a:rPr lang="ja-JP" altLang="en-US" sz="2400" dirty="0" smtClean="0"/>
              <a:t>ついて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③：意見</a:t>
            </a:r>
            <a:r>
              <a:rPr lang="ja-JP" altLang="en-US" sz="2400" dirty="0" smtClean="0"/>
              <a:t>交換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 smtClean="0"/>
              <a:t>目的　・気候変動が私達の生活の様々な場面に影響を及ぼすことを知る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・私達の地域で、どんな影響が特に心配か考える。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3224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 兼 アイスブレイク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90046" y="1810740"/>
            <a:ext cx="5629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200" dirty="0"/>
              <a:t>①名前</a:t>
            </a:r>
            <a:endParaRPr lang="en-US" altLang="ja-JP" sz="3200" dirty="0"/>
          </a:p>
          <a:p>
            <a:pPr>
              <a:lnSpc>
                <a:spcPct val="200000"/>
              </a:lnSpc>
            </a:pPr>
            <a:r>
              <a:rPr lang="ja-JP" altLang="en-US" sz="3200" dirty="0"/>
              <a:t>②意気込み・受講動機</a:t>
            </a:r>
            <a:endParaRPr lang="en-US" altLang="ja-JP" sz="3200" dirty="0"/>
          </a:p>
          <a:p>
            <a:pPr>
              <a:lnSpc>
                <a:spcPct val="200000"/>
              </a:lnSpc>
            </a:pPr>
            <a:r>
              <a:rPr lang="ja-JP" altLang="en-US" sz="3200" dirty="0"/>
              <a:t>③好きなみそ汁の具</a:t>
            </a: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>
          <a:xfrm>
            <a:off x="11413412" y="6621832"/>
            <a:ext cx="819745" cy="300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2132C-C71E-4FE0-A767-5C1003A0C6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本日の流れ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9514" y="738835"/>
            <a:ext cx="86902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座学①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動画視聴，気候</a:t>
            </a:r>
            <a:r>
              <a:rPr lang="ja-JP" altLang="en-US" sz="2400" dirty="0"/>
              <a:t>変動問題の</a:t>
            </a:r>
            <a:r>
              <a:rPr lang="ja-JP" altLang="en-US" sz="2400" dirty="0" smtClean="0"/>
              <a:t>概要と気候変動影響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</a:t>
            </a:r>
            <a:endParaRPr lang="en-US" altLang="ja-JP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グループワーク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気候変動とその影響について考える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座学②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気候変動対策について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◆アンケート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6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639616" y="-27384"/>
            <a:ext cx="7764724" cy="6926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みそ汁のネタ 　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ここにも気候変動の影響が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690086" y="814549"/>
            <a:ext cx="8714255" cy="2501659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460" y="1211484"/>
            <a:ext cx="1911275" cy="17375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813" y="1276697"/>
            <a:ext cx="1823602" cy="169966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71710" y="1114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アイゴ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70872" y="29468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豊かな藻場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0978" y="293148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「</a:t>
            </a:r>
            <a:r>
              <a:rPr lang="ja-JP" altLang="en-US" sz="2000" b="1" dirty="0">
                <a:solidFill>
                  <a:srgbClr val="FF0000"/>
                </a:solidFill>
              </a:rPr>
              <a:t>磯焼け</a:t>
            </a:r>
            <a:r>
              <a:rPr lang="ja-JP" altLang="en-US" dirty="0"/>
              <a:t>」の状態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6934" y="90736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わかめ・のり（海藻類）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745959" y="1661438"/>
            <a:ext cx="2750373" cy="1536804"/>
            <a:chOff x="3310393" y="1173124"/>
            <a:chExt cx="2750373" cy="1536804"/>
          </a:xfrm>
        </p:grpSpPr>
        <p:sp>
          <p:nvSpPr>
            <p:cNvPr id="19" name="右矢印 18"/>
            <p:cNvSpPr/>
            <p:nvPr/>
          </p:nvSpPr>
          <p:spPr>
            <a:xfrm>
              <a:off x="3367733" y="1173124"/>
              <a:ext cx="2693033" cy="1536804"/>
            </a:xfrm>
            <a:prstGeom prst="rightArrow">
              <a:avLst>
                <a:gd name="adj1" fmla="val 76739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20" name="テキスト ボックス 8"/>
            <p:cNvSpPr txBox="1"/>
            <p:nvPr/>
          </p:nvSpPr>
          <p:spPr>
            <a:xfrm>
              <a:off x="3310393" y="1406695"/>
              <a:ext cx="24056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/>
                <a:t>海藻への食害</a:t>
              </a:r>
              <a:endParaRPr lang="en-US" altLang="ja-JP" dirty="0"/>
            </a:p>
            <a:p>
              <a:pPr algn="ctr"/>
              <a:r>
                <a:rPr lang="ja-JP" altLang="en-US" dirty="0"/>
                <a:t>＋</a:t>
              </a:r>
              <a:endParaRPr lang="en-US" altLang="ja-JP" dirty="0"/>
            </a:p>
            <a:p>
              <a:pPr algn="ctr"/>
              <a:r>
                <a:rPr lang="ja-JP" altLang="en-US" dirty="0"/>
                <a:t>海水温の上昇による</a:t>
              </a:r>
              <a:endParaRPr lang="en-US" altLang="ja-JP" dirty="0"/>
            </a:p>
            <a:p>
              <a:pPr algn="ctr"/>
              <a:r>
                <a:rPr lang="ja-JP" altLang="en-US" dirty="0"/>
                <a:t>生育不良</a:t>
              </a: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409" y="1172275"/>
            <a:ext cx="1342718" cy="6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169008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66934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49698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17842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20972" y="3586348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味噌・豆腐・油揚げ（大豆製品）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51" y="4514784"/>
            <a:ext cx="1108033" cy="113296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99" y="3987663"/>
            <a:ext cx="372914" cy="84935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31" y="4986386"/>
            <a:ext cx="1309451" cy="778748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074763" y="594246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海水温の上昇によるへい死や、</a:t>
            </a:r>
            <a:endParaRPr lang="en-US" altLang="ja-JP" dirty="0"/>
          </a:p>
          <a:p>
            <a:r>
              <a:rPr lang="ja-JP" altLang="en-US" dirty="0"/>
              <a:t>海の酸性化による殻の成長阻害</a:t>
            </a:r>
          </a:p>
        </p:txBody>
      </p:sp>
      <p:sp>
        <p:nvSpPr>
          <p:cNvPr id="34" name="右矢印 33"/>
          <p:cNvSpPr/>
          <p:nvPr/>
        </p:nvSpPr>
        <p:spPr>
          <a:xfrm flipV="1">
            <a:off x="3431027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5" name="乗算記号 34"/>
          <p:cNvSpPr/>
          <p:nvPr/>
        </p:nvSpPr>
        <p:spPr>
          <a:xfrm>
            <a:off x="4220993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970" y="4045133"/>
            <a:ext cx="372914" cy="84935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09" y="5065528"/>
            <a:ext cx="862023" cy="79212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216432" y="594246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高温や乾燥により、大豆の収量減少。</a:t>
            </a:r>
            <a:endParaRPr lang="en-US" altLang="ja-JP" dirty="0"/>
          </a:p>
          <a:p>
            <a:r>
              <a:rPr lang="ja-JP" altLang="en-US" dirty="0"/>
              <a:t>国際価格の高騰による輸入大豆の減少。</a:t>
            </a:r>
          </a:p>
        </p:txBody>
      </p:sp>
      <p:sp>
        <p:nvSpPr>
          <p:cNvPr id="39" name="右矢印 38"/>
          <p:cNvSpPr/>
          <p:nvPr/>
        </p:nvSpPr>
        <p:spPr>
          <a:xfrm flipV="1">
            <a:off x="7611094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58" y="4184468"/>
            <a:ext cx="1264039" cy="1463280"/>
          </a:xfrm>
          <a:prstGeom prst="rect">
            <a:avLst/>
          </a:prstGeom>
        </p:spPr>
      </p:pic>
      <p:sp>
        <p:nvSpPr>
          <p:cNvPr id="42" name="乗算記号 41"/>
          <p:cNvSpPr/>
          <p:nvPr/>
        </p:nvSpPr>
        <p:spPr>
          <a:xfrm>
            <a:off x="8545988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スライド番号プレースホルダー 3"/>
          <p:cNvSpPr txBox="1">
            <a:spLocks/>
          </p:cNvSpPr>
          <p:nvPr/>
        </p:nvSpPr>
        <p:spPr>
          <a:xfrm>
            <a:off x="11413412" y="6621832"/>
            <a:ext cx="819745" cy="300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2132C-C71E-4FE0-A767-5C1003A0C6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45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02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516253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グループワーク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824752" y="1102292"/>
            <a:ext cx="10703860" cy="50825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b="1" dirty="0"/>
              <a:t>目的</a:t>
            </a:r>
            <a:r>
              <a:rPr lang="ja-JP" altLang="en-US" sz="2400" dirty="0"/>
              <a:t>　</a:t>
            </a:r>
            <a:r>
              <a:rPr lang="ja-JP" altLang="en-US" sz="2400" b="1" dirty="0">
                <a:solidFill>
                  <a:srgbClr val="FF0000"/>
                </a:solidFill>
              </a:rPr>
              <a:t>私たちの地域、生活に「気候変動の影響」がどう関係するか考える。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①：「気候変動」と「影響」の</a:t>
            </a:r>
            <a:r>
              <a:rPr lang="ja-JP" altLang="en-US" sz="2400" dirty="0" smtClean="0"/>
              <a:t>関係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 smtClean="0"/>
              <a:t>（休憩）１０分間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②：「気候変動影響」の波及に</a:t>
            </a:r>
            <a:r>
              <a:rPr lang="ja-JP" altLang="en-US" sz="2400" dirty="0" smtClean="0"/>
              <a:t>ついて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③</a:t>
            </a:r>
            <a:r>
              <a:rPr lang="ja-JP" altLang="en-US" sz="2400" dirty="0" smtClean="0"/>
              <a:t>：注目すべき「気候変動影響」について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5170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5701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グループワーク①：「気候変動」</a:t>
            </a:r>
            <a:r>
              <a:rPr lang="ja-JP" altLang="en-US" sz="3200" dirty="0"/>
              <a:t>と</a:t>
            </a:r>
            <a:r>
              <a:rPr lang="ja-JP" altLang="en-US" sz="3200" dirty="0" smtClean="0"/>
              <a:t>「影響」の関係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254618" y="1178109"/>
            <a:ext cx="7890141" cy="1468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4618" y="908109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158" y="1483654"/>
            <a:ext cx="791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気候変動は、私たちの生活や身近な</a:t>
            </a:r>
            <a:r>
              <a:rPr lang="ja-JP" altLang="en-US" sz="2000" dirty="0" smtClean="0"/>
              <a:t>ところに様々な影響を及ぼします。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気候変動がどんな影響を及ぼすのか、ワークを通して考えてみましょう。</a:t>
            </a:r>
            <a:endParaRPr lang="en-US" altLang="ja-JP" sz="2000" dirty="0" smtClean="0"/>
          </a:p>
        </p:txBody>
      </p:sp>
      <p:pic>
        <p:nvPicPr>
          <p:cNvPr id="29" name="図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701" y="1178109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8253218" y="1077131"/>
            <a:ext cx="2436778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65722" y="665312"/>
            <a:ext cx="38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9087179" y="1665474"/>
            <a:ext cx="864541" cy="95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9087179" y="5974653"/>
            <a:ext cx="920724" cy="171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9087179" y="2310085"/>
            <a:ext cx="864541" cy="979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9087179" y="3947160"/>
            <a:ext cx="864541" cy="16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29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482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6" name="直線コネクタ 55"/>
          <p:cNvCxnSpPr/>
          <p:nvPr/>
        </p:nvCxnSpPr>
        <p:spPr>
          <a:xfrm>
            <a:off x="3232309" y="4244197"/>
            <a:ext cx="21614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1377023" y="2863128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58848" y="2843270"/>
            <a:ext cx="172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気候変動影響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62789" y="3786625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46206" y="3783570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90738">
            <a:off x="4023581" y="3451040"/>
            <a:ext cx="698299" cy="698299"/>
          </a:xfrm>
          <a:prstGeom prst="rect">
            <a:avLst/>
          </a:prstGeom>
        </p:spPr>
      </p:pic>
      <p:sp>
        <p:nvSpPr>
          <p:cNvPr id="66" name="円形吹き出し 65"/>
          <p:cNvSpPr/>
          <p:nvPr/>
        </p:nvSpPr>
        <p:spPr>
          <a:xfrm>
            <a:off x="3159654" y="5055301"/>
            <a:ext cx="2597177" cy="945501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32309" y="5162761"/>
            <a:ext cx="264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夏が暑くなれば、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熱中症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増えると思う！</a:t>
            </a:r>
            <a:endParaRPr kumimoji="1" lang="ja-JP" altLang="en-US" dirty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7937" y="5322481"/>
            <a:ext cx="491201" cy="973222"/>
          </a:xfrm>
          <a:custGeom>
            <a:avLst/>
            <a:gdLst>
              <a:gd name="connsiteX0" fmla="*/ 541020 w 1630680"/>
              <a:gd name="connsiteY0" fmla="*/ 0 h 3230880"/>
              <a:gd name="connsiteX1" fmla="*/ 1348740 w 1630680"/>
              <a:gd name="connsiteY1" fmla="*/ 30480 h 3230880"/>
              <a:gd name="connsiteX2" fmla="*/ 1562100 w 1630680"/>
              <a:gd name="connsiteY2" fmla="*/ 403860 h 3230880"/>
              <a:gd name="connsiteX3" fmla="*/ 1630680 w 1630680"/>
              <a:gd name="connsiteY3" fmla="*/ 853440 h 3230880"/>
              <a:gd name="connsiteX4" fmla="*/ 1630680 w 1630680"/>
              <a:gd name="connsiteY4" fmla="*/ 1402080 h 3230880"/>
              <a:gd name="connsiteX5" fmla="*/ 1409700 w 1630680"/>
              <a:gd name="connsiteY5" fmla="*/ 1828800 h 3230880"/>
              <a:gd name="connsiteX6" fmla="*/ 1546860 w 1630680"/>
              <a:gd name="connsiteY6" fmla="*/ 2225040 h 3230880"/>
              <a:gd name="connsiteX7" fmla="*/ 1630680 w 1630680"/>
              <a:gd name="connsiteY7" fmla="*/ 2788920 h 3230880"/>
              <a:gd name="connsiteX8" fmla="*/ 1600200 w 1630680"/>
              <a:gd name="connsiteY8" fmla="*/ 3223260 h 3230880"/>
              <a:gd name="connsiteX9" fmla="*/ 883920 w 1630680"/>
              <a:gd name="connsiteY9" fmla="*/ 3223260 h 3230880"/>
              <a:gd name="connsiteX10" fmla="*/ 129540 w 1630680"/>
              <a:gd name="connsiteY10" fmla="*/ 3230880 h 3230880"/>
              <a:gd name="connsiteX11" fmla="*/ 22860 w 1630680"/>
              <a:gd name="connsiteY11" fmla="*/ 2735580 h 3230880"/>
              <a:gd name="connsiteX12" fmla="*/ 129540 w 1630680"/>
              <a:gd name="connsiteY12" fmla="*/ 1973580 h 3230880"/>
              <a:gd name="connsiteX13" fmla="*/ 274320 w 1630680"/>
              <a:gd name="connsiteY13" fmla="*/ 1600200 h 3230880"/>
              <a:gd name="connsiteX14" fmla="*/ 0 w 1630680"/>
              <a:gd name="connsiteY14" fmla="*/ 1242060 h 3230880"/>
              <a:gd name="connsiteX15" fmla="*/ 38100 w 1630680"/>
              <a:gd name="connsiteY15" fmla="*/ 967740 h 3230880"/>
              <a:gd name="connsiteX16" fmla="*/ 129540 w 1630680"/>
              <a:gd name="connsiteY16" fmla="*/ 2971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680" h="3230880">
                <a:moveTo>
                  <a:pt x="541020" y="0"/>
                </a:moveTo>
                <a:lnTo>
                  <a:pt x="1348740" y="30480"/>
                </a:lnTo>
                <a:lnTo>
                  <a:pt x="1562100" y="403860"/>
                </a:lnTo>
                <a:lnTo>
                  <a:pt x="1630680" y="853440"/>
                </a:lnTo>
                <a:lnTo>
                  <a:pt x="1630680" y="1402080"/>
                </a:lnTo>
                <a:lnTo>
                  <a:pt x="1409700" y="1828800"/>
                </a:lnTo>
                <a:lnTo>
                  <a:pt x="1546860" y="2225040"/>
                </a:lnTo>
                <a:lnTo>
                  <a:pt x="1630680" y="2788920"/>
                </a:lnTo>
                <a:lnTo>
                  <a:pt x="1600200" y="3223260"/>
                </a:lnTo>
                <a:lnTo>
                  <a:pt x="883920" y="3223260"/>
                </a:lnTo>
                <a:lnTo>
                  <a:pt x="129540" y="3230880"/>
                </a:lnTo>
                <a:lnTo>
                  <a:pt x="22860" y="2735580"/>
                </a:lnTo>
                <a:lnTo>
                  <a:pt x="129540" y="1973580"/>
                </a:lnTo>
                <a:lnTo>
                  <a:pt x="274320" y="1600200"/>
                </a:lnTo>
                <a:lnTo>
                  <a:pt x="0" y="1242060"/>
                </a:lnTo>
                <a:lnTo>
                  <a:pt x="38100" y="967740"/>
                </a:lnTo>
                <a:lnTo>
                  <a:pt x="129540" y="297180"/>
                </a:lnTo>
                <a:close/>
              </a:path>
            </a:pathLst>
          </a:custGeom>
        </p:spPr>
      </p:pic>
      <p:sp>
        <p:nvSpPr>
          <p:cNvPr id="2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34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</a:t>
            </a:r>
            <a:r>
              <a:rPr lang="ja-JP" altLang="en-US" sz="1000" dirty="0" smtClean="0">
                <a:latin typeface="+mn-ea"/>
                <a:ea typeface="+mn-ea"/>
              </a:rPr>
              <a:t>抜粋</a:t>
            </a:r>
            <a:r>
              <a:rPr lang="ja-JP" altLang="en-US" sz="1000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40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35688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47584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グループワーク①：作業の進め方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pic>
        <p:nvPicPr>
          <p:cNvPr id="26" name="図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1" y="995680"/>
            <a:ext cx="3518310" cy="5151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02124" y="873760"/>
            <a:ext cx="2484658" cy="5374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「気候変動」と「気候変動影響」がどう関係するか考えます。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（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関係が特に強そうな組み合わせ</a:t>
            </a:r>
            <a:r>
              <a:rPr lang="ja-JP" altLang="en-US" sz="2000" dirty="0" smtClean="0"/>
              <a:t>について検討してください。）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87332"/>
            <a:ext cx="7739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　皆が</a:t>
            </a:r>
            <a:r>
              <a:rPr lang="ja-JP" altLang="en-US" sz="2000" dirty="0" smtClean="0"/>
              <a:t>参加できるよう、順番に、</a:t>
            </a:r>
            <a:r>
              <a:rPr lang="ja-JP" altLang="en-US" sz="2000" dirty="0" smtClean="0">
                <a:solidFill>
                  <a:srgbClr val="FF0000"/>
                </a:solidFill>
              </a:rPr>
              <a:t>１人１つの「気候変動影響」について、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原因となる「気候変動」を線で結びつけてください。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全ての「気候変動影響」に「気候変動」を結びつけたら完成です。</a:t>
            </a:r>
            <a:endParaRPr lang="en-US" altLang="ja-JP" sz="2000" dirty="0"/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059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5388" y="0"/>
            <a:ext cx="1017494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グループワーク①：グループワークのポイント</a:t>
            </a:r>
            <a:endParaRPr kumimoji="1" lang="ja-JP" altLang="en-US" sz="3200" dirty="0"/>
          </a:p>
        </p:txBody>
      </p:sp>
      <p:pic>
        <p:nvPicPr>
          <p:cNvPr id="23" name="図 2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91702" y="928394"/>
            <a:ext cx="4307840" cy="5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15970" y="1006447"/>
            <a:ext cx="63225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ポイント１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　１つの「気候変動影響」は、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複数の「気候変動」</a:t>
            </a:r>
            <a:r>
              <a:rPr kumimoji="1" lang="ja-JP" altLang="en-US" sz="2800" dirty="0" smtClean="0"/>
              <a:t>と結びつけられる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場合があります。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ポイント２</a:t>
            </a:r>
            <a:endParaRPr lang="en-US" altLang="ja-JP" sz="3600" dirty="0"/>
          </a:p>
          <a:p>
            <a:r>
              <a:rPr lang="ja-JP" altLang="en-US" sz="2800" dirty="0"/>
              <a:t>・　人の意見を否定しない！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000" dirty="0">
                <a:solidFill>
                  <a:srgbClr val="FF0000"/>
                </a:solidFill>
              </a:rPr>
              <a:t>「こうかもしれない」と考えることが大切</a:t>
            </a:r>
            <a:r>
              <a:rPr lang="ja-JP" altLang="en-US" sz="2000" dirty="0"/>
              <a:t>なので、</a:t>
            </a:r>
            <a:endParaRPr lang="en-US" altLang="ja-JP" sz="2000" dirty="0"/>
          </a:p>
          <a:p>
            <a:r>
              <a:rPr lang="ja-JP" altLang="en-US" sz="2000" dirty="0"/>
              <a:t>　　　「間違っているかも・・・」と心配したり、</a:t>
            </a:r>
            <a:endParaRPr lang="en-US" altLang="ja-JP" sz="2000" dirty="0"/>
          </a:p>
          <a:p>
            <a:r>
              <a:rPr lang="ja-JP" altLang="en-US" sz="2000" dirty="0"/>
              <a:t>　　　</a:t>
            </a:r>
            <a:r>
              <a:rPr lang="ja-JP" altLang="en-US" sz="2000" dirty="0" smtClean="0"/>
              <a:t>他の人が「間違っている！」と思っても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意見</a:t>
            </a:r>
            <a:r>
              <a:rPr lang="ja-JP" altLang="en-US" sz="2000" dirty="0"/>
              <a:t>を否定せず</a:t>
            </a:r>
            <a:r>
              <a:rPr lang="ja-JP" altLang="en-US" sz="2000" dirty="0" smtClean="0"/>
              <a:t>、楽しく進めてください。</a:t>
            </a:r>
            <a:endParaRPr lang="en-US" altLang="ja-JP" sz="2000" dirty="0" smtClean="0"/>
          </a:p>
          <a:p>
            <a:endParaRPr kumimoji="1" lang="en-US" altLang="ja-JP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15" y="3152173"/>
            <a:ext cx="1738630" cy="13083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740730"/>
            <a:ext cx="1645497" cy="1238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3152173"/>
            <a:ext cx="1645497" cy="1238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1753213"/>
            <a:ext cx="1645497" cy="1238250"/>
          </a:xfrm>
          <a:prstGeom prst="rect">
            <a:avLst/>
          </a:prstGeom>
        </p:spPr>
      </p:pic>
      <p:cxnSp>
        <p:nvCxnSpPr>
          <p:cNvPr id="9" name="直線コネクタ 8"/>
          <p:cNvCxnSpPr>
            <a:stCxn id="7" idx="3"/>
            <a:endCxn id="3" idx="1"/>
          </p:cNvCxnSpPr>
          <p:nvPr/>
        </p:nvCxnSpPr>
        <p:spPr>
          <a:xfrm>
            <a:off x="2340822" y="2372338"/>
            <a:ext cx="572293" cy="1434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3"/>
            <a:endCxn id="3" idx="1"/>
          </p:cNvCxnSpPr>
          <p:nvPr/>
        </p:nvCxnSpPr>
        <p:spPr>
          <a:xfrm>
            <a:off x="2340822" y="3771298"/>
            <a:ext cx="572293" cy="35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4" idx="3"/>
            <a:endCxn id="3" idx="1"/>
          </p:cNvCxnSpPr>
          <p:nvPr/>
        </p:nvCxnSpPr>
        <p:spPr>
          <a:xfrm flipV="1">
            <a:off x="2340822" y="3806340"/>
            <a:ext cx="572293" cy="1553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881" y="2688413"/>
            <a:ext cx="1650919" cy="1742395"/>
          </a:xfrm>
          <a:prstGeom prst="rect">
            <a:avLst/>
          </a:prstGeom>
        </p:spPr>
      </p:pic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21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998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873" y="-20432"/>
            <a:ext cx="10159456" cy="68574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</a:t>
            </a:r>
            <a:r>
              <a:rPr lang="ja-JP" altLang="en-US" sz="3200" dirty="0"/>
              <a:t>②</a:t>
            </a:r>
            <a:r>
              <a:rPr lang="ja-JP" altLang="en-US" sz="3200" dirty="0" smtClean="0"/>
              <a:t>：「気候変動影響」の波及について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42490" y="1133191"/>
            <a:ext cx="7907430" cy="11161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2490" y="863191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030" y="1438736"/>
            <a:ext cx="83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気候</a:t>
            </a:r>
            <a:r>
              <a:rPr lang="ja-JP" altLang="en-US" sz="2000" dirty="0" smtClean="0"/>
              <a:t>変動の影響は、その他の影響へと</a:t>
            </a:r>
            <a:r>
              <a:rPr lang="ja-JP" altLang="en-US" sz="2000" dirty="0" smtClean="0">
                <a:solidFill>
                  <a:srgbClr val="FF0000"/>
                </a:solidFill>
              </a:rPr>
              <a:t>波及</a:t>
            </a:r>
            <a:r>
              <a:rPr lang="ja-JP" altLang="en-US" sz="2000" dirty="0" smtClean="0"/>
              <a:t>する可能性があります。</a:t>
            </a:r>
            <a:endParaRPr lang="en-US" altLang="ja-JP" sz="2000" dirty="0"/>
          </a:p>
          <a:p>
            <a:r>
              <a:rPr lang="ja-JP" altLang="en-US" sz="2000" dirty="0" smtClean="0"/>
              <a:t>気候変動の影響が、さらにどんな影響に波及するか考えてみましょう。</a:t>
            </a:r>
            <a:endParaRPr lang="en-US" altLang="ja-JP" sz="2000" dirty="0" smtClean="0"/>
          </a:p>
        </p:txBody>
      </p:sp>
      <p:pic>
        <p:nvPicPr>
          <p:cNvPr id="34" name="図 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460" y="1133191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9479280" y="1034644"/>
            <a:ext cx="2476169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989770" y="665312"/>
            <a:ext cx="30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90738">
            <a:off x="5552455" y="2570896"/>
            <a:ext cx="698299" cy="698299"/>
          </a:xfrm>
          <a:prstGeom prst="rect">
            <a:avLst/>
          </a:prstGeom>
        </p:spPr>
      </p:pic>
      <p:sp>
        <p:nvSpPr>
          <p:cNvPr id="53" name="円形吹き出し 52"/>
          <p:cNvSpPr/>
          <p:nvPr/>
        </p:nvSpPr>
        <p:spPr>
          <a:xfrm flipH="1">
            <a:off x="4584614" y="5103936"/>
            <a:ext cx="1976803" cy="1060233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94464" y="5229440"/>
            <a:ext cx="204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</a:t>
            </a:r>
            <a:r>
              <a:rPr kumimoji="1" lang="ja-JP" altLang="en-US" sz="1600" dirty="0" smtClean="0"/>
              <a:t>熱中症が増えたら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救急車が足りなく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　なるかも！</a:t>
            </a:r>
            <a:endParaRPr kumimoji="1" lang="ja-JP" altLang="en-US" sz="1600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92" y="5459104"/>
            <a:ext cx="661798" cy="1009484"/>
          </a:xfrm>
          <a:custGeom>
            <a:avLst/>
            <a:gdLst>
              <a:gd name="connsiteX0" fmla="*/ 554714 w 941135"/>
              <a:gd name="connsiteY0" fmla="*/ 0 h 1435575"/>
              <a:gd name="connsiteX1" fmla="*/ 621952 w 941135"/>
              <a:gd name="connsiteY1" fmla="*/ 0 h 1435575"/>
              <a:gd name="connsiteX2" fmla="*/ 762065 w 941135"/>
              <a:gd name="connsiteY2" fmla="*/ 48735 h 1435575"/>
              <a:gd name="connsiteX3" fmla="*/ 933515 w 941135"/>
              <a:gd name="connsiteY3" fmla="*/ 265905 h 1435575"/>
              <a:gd name="connsiteX4" fmla="*/ 891605 w 941135"/>
              <a:gd name="connsiteY4" fmla="*/ 665955 h 1435575"/>
              <a:gd name="connsiteX5" fmla="*/ 941135 w 941135"/>
              <a:gd name="connsiteY5" fmla="*/ 879315 h 1435575"/>
              <a:gd name="connsiteX6" fmla="*/ 933515 w 941135"/>
              <a:gd name="connsiteY6" fmla="*/ 1226025 h 1435575"/>
              <a:gd name="connsiteX7" fmla="*/ 796355 w 941135"/>
              <a:gd name="connsiteY7" fmla="*/ 1416525 h 1435575"/>
              <a:gd name="connsiteX8" fmla="*/ 495365 w 941135"/>
              <a:gd name="connsiteY8" fmla="*/ 1435575 h 1435575"/>
              <a:gd name="connsiteX9" fmla="*/ 308675 w 941135"/>
              <a:gd name="connsiteY9" fmla="*/ 1374615 h 1435575"/>
              <a:gd name="connsiteX10" fmla="*/ 95315 w 941135"/>
              <a:gd name="connsiteY10" fmla="*/ 1107915 h 1435575"/>
              <a:gd name="connsiteX11" fmla="*/ 0 w 941135"/>
              <a:gd name="connsiteY11" fmla="*/ 993537 h 1435575"/>
              <a:gd name="connsiteX12" fmla="*/ 0 w 941135"/>
              <a:gd name="connsiteY12" fmla="*/ 775739 h 1435575"/>
              <a:gd name="connsiteX13" fmla="*/ 106745 w 941135"/>
              <a:gd name="connsiteY13" fmla="*/ 685005 h 1435575"/>
              <a:gd name="connsiteX14" fmla="*/ 182945 w 941135"/>
              <a:gd name="connsiteY14" fmla="*/ 399255 h 1435575"/>
              <a:gd name="connsiteX15" fmla="*/ 221045 w 941135"/>
              <a:gd name="connsiteY15" fmla="*/ 136365 h 1435575"/>
              <a:gd name="connsiteX16" fmla="*/ 346775 w 941135"/>
              <a:gd name="connsiteY16" fmla="*/ 3015 h 1435575"/>
              <a:gd name="connsiteX17" fmla="*/ 506795 w 941135"/>
              <a:gd name="connsiteY17" fmla="*/ 18255 h 14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1135" h="1435575">
                <a:moveTo>
                  <a:pt x="554714" y="0"/>
                </a:moveTo>
                <a:lnTo>
                  <a:pt x="621952" y="0"/>
                </a:lnTo>
                <a:lnTo>
                  <a:pt x="762065" y="48735"/>
                </a:lnTo>
                <a:lnTo>
                  <a:pt x="933515" y="265905"/>
                </a:lnTo>
                <a:lnTo>
                  <a:pt x="891605" y="665955"/>
                </a:lnTo>
                <a:lnTo>
                  <a:pt x="941135" y="879315"/>
                </a:lnTo>
                <a:lnTo>
                  <a:pt x="933515" y="1226025"/>
                </a:lnTo>
                <a:lnTo>
                  <a:pt x="796355" y="1416525"/>
                </a:lnTo>
                <a:lnTo>
                  <a:pt x="495365" y="1435575"/>
                </a:lnTo>
                <a:lnTo>
                  <a:pt x="308675" y="1374615"/>
                </a:lnTo>
                <a:lnTo>
                  <a:pt x="95315" y="1107915"/>
                </a:lnTo>
                <a:lnTo>
                  <a:pt x="0" y="993537"/>
                </a:lnTo>
                <a:lnTo>
                  <a:pt x="0" y="775739"/>
                </a:lnTo>
                <a:lnTo>
                  <a:pt x="106745" y="685005"/>
                </a:lnTo>
                <a:lnTo>
                  <a:pt x="182945" y="399255"/>
                </a:lnTo>
                <a:lnTo>
                  <a:pt x="221045" y="136365"/>
                </a:lnTo>
                <a:lnTo>
                  <a:pt x="346775" y="3015"/>
                </a:lnTo>
                <a:lnTo>
                  <a:pt x="506795" y="18255"/>
                </a:lnTo>
                <a:close/>
              </a:path>
            </a:pathLst>
          </a:cu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982" y="3242333"/>
            <a:ext cx="2278380" cy="1714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953" y="3240956"/>
            <a:ext cx="2278380" cy="17145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90" y="3240956"/>
            <a:ext cx="2278380" cy="171450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891223" y="2744113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59671" y="2744113"/>
            <a:ext cx="172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気候変動影響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31618" y="2744113"/>
            <a:ext cx="159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波及する影響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253402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33818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027680" y="2452166"/>
            <a:ext cx="5252720" cy="410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79645" y="4907782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09411" y="4907782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2932532"/>
            <a:ext cx="403222" cy="303428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50" y="1598040"/>
            <a:ext cx="403222" cy="30342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541" y="2452166"/>
            <a:ext cx="403222" cy="30342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3578622"/>
            <a:ext cx="403222" cy="30342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4385310"/>
            <a:ext cx="403222" cy="303428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 flipV="1">
            <a:off x="9042400" y="1605280"/>
            <a:ext cx="883920" cy="1066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9037320" y="1717040"/>
            <a:ext cx="883920" cy="1219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9052560" y="1711960"/>
            <a:ext cx="873760" cy="396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9047480" y="2255520"/>
            <a:ext cx="873760" cy="98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9037320" y="2800350"/>
            <a:ext cx="883920" cy="769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025890" y="1703070"/>
            <a:ext cx="891540" cy="659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9025890" y="1714500"/>
            <a:ext cx="883920" cy="9067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9041130" y="3417570"/>
            <a:ext cx="891540" cy="651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9039860" y="3903980"/>
            <a:ext cx="885190" cy="40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9037320" y="3416300"/>
            <a:ext cx="899160" cy="9080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9041130" y="2811780"/>
            <a:ext cx="883920" cy="10134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9029700" y="1611630"/>
            <a:ext cx="880110" cy="2293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9038590" y="1607820"/>
            <a:ext cx="871220" cy="1799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9037320" y="5933440"/>
            <a:ext cx="878840" cy="142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 flipV="1">
            <a:off x="9041130" y="4385310"/>
            <a:ext cx="876300" cy="1207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 flipV="1">
            <a:off x="9020810" y="3903980"/>
            <a:ext cx="904240" cy="6718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V="1">
            <a:off x="9025890" y="4834890"/>
            <a:ext cx="890270" cy="5524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9029700" y="5330190"/>
            <a:ext cx="880110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9033510" y="2800350"/>
            <a:ext cx="883921" cy="83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9033510" y="4377690"/>
            <a:ext cx="891540" cy="1714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9037320" y="4895850"/>
            <a:ext cx="883920" cy="952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H="1" flipV="1">
            <a:off x="9043670" y="2248765"/>
            <a:ext cx="872490" cy="25861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V="1">
            <a:off x="9033510" y="5071110"/>
            <a:ext cx="891540" cy="316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>
            <a:endCxn id="66" idx="1"/>
          </p:cNvCxnSpPr>
          <p:nvPr/>
        </p:nvCxnSpPr>
        <p:spPr>
          <a:xfrm flipV="1">
            <a:off x="10214610" y="1749754"/>
            <a:ext cx="814640" cy="33289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10218420" y="2884170"/>
            <a:ext cx="799400" cy="1969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endCxn id="68" idx="1"/>
          </p:cNvCxnSpPr>
          <p:nvPr/>
        </p:nvCxnSpPr>
        <p:spPr>
          <a:xfrm>
            <a:off x="10218420" y="3242333"/>
            <a:ext cx="788127" cy="4880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endCxn id="69" idx="1"/>
          </p:cNvCxnSpPr>
          <p:nvPr/>
        </p:nvCxnSpPr>
        <p:spPr>
          <a:xfrm>
            <a:off x="10216515" y="4309110"/>
            <a:ext cx="790032" cy="2279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>
            <a:endCxn id="69" idx="1"/>
          </p:cNvCxnSpPr>
          <p:nvPr/>
        </p:nvCxnSpPr>
        <p:spPr>
          <a:xfrm>
            <a:off x="10222230" y="4072998"/>
            <a:ext cx="784317" cy="464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endCxn id="69" idx="1"/>
          </p:cNvCxnSpPr>
          <p:nvPr/>
        </p:nvCxnSpPr>
        <p:spPr>
          <a:xfrm flipV="1">
            <a:off x="10222230" y="4537024"/>
            <a:ext cx="784317" cy="387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>
            <a:endCxn id="65" idx="1"/>
          </p:cNvCxnSpPr>
          <p:nvPr/>
        </p:nvCxnSpPr>
        <p:spPr>
          <a:xfrm flipV="1">
            <a:off x="10216515" y="3084246"/>
            <a:ext cx="790032" cy="485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80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34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35688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4353" y="-7692"/>
            <a:ext cx="10156549" cy="673003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グループワーク②：作業の進め方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「気候変動影響」と「波及する影響」がどう関係するか考えます。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（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関係が特に強そうな組み合わせ</a:t>
            </a:r>
            <a:r>
              <a:rPr lang="ja-JP" altLang="en-US" sz="2000" dirty="0" smtClean="0"/>
              <a:t>について検討してください。）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87332"/>
            <a:ext cx="787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　皆が参加できるよう、順番に、</a:t>
            </a:r>
            <a:r>
              <a:rPr lang="ja-JP" altLang="en-US" sz="2000" dirty="0">
                <a:solidFill>
                  <a:srgbClr val="FF0000"/>
                </a:solidFill>
              </a:rPr>
              <a:t>１人１つの「波及する影響</a:t>
            </a:r>
            <a:r>
              <a:rPr lang="ja-JP" altLang="en-US" sz="2000" dirty="0" smtClean="0">
                <a:solidFill>
                  <a:srgbClr val="FF0000"/>
                </a:solidFill>
              </a:rPr>
              <a:t>」カードを、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模造紙に貼って、原因となる「気候変動影響」と線で結んでください。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全ての「波及する影響」に「気候変動影響」を結びつけたら完成です。</a:t>
            </a:r>
            <a:endParaRPr lang="en-US" altLang="ja-JP" sz="2000" dirty="0"/>
          </a:p>
        </p:txBody>
      </p:sp>
      <p:pic>
        <p:nvPicPr>
          <p:cNvPr id="56" name="図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45" y="1052959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1314265" y="954412"/>
            <a:ext cx="2476169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2852300"/>
            <a:ext cx="403222" cy="303428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35" y="1517808"/>
            <a:ext cx="403222" cy="303428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3498390"/>
            <a:ext cx="403222" cy="303428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4305078"/>
            <a:ext cx="403222" cy="303428"/>
          </a:xfrm>
          <a:prstGeom prst="rect">
            <a:avLst/>
          </a:prstGeom>
        </p:spPr>
      </p:pic>
      <p:cxnSp>
        <p:nvCxnSpPr>
          <p:cNvPr id="63" name="直線コネクタ 62"/>
          <p:cNvCxnSpPr/>
          <p:nvPr/>
        </p:nvCxnSpPr>
        <p:spPr>
          <a:xfrm flipV="1">
            <a:off x="877385" y="1525048"/>
            <a:ext cx="883920" cy="1066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72305" y="1636808"/>
            <a:ext cx="883920" cy="1219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887545" y="1631728"/>
            <a:ext cx="873760" cy="396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882465" y="2175288"/>
            <a:ext cx="873760" cy="98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72305" y="2720118"/>
            <a:ext cx="883920" cy="769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860875" y="1622838"/>
            <a:ext cx="891540" cy="659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860875" y="1634268"/>
            <a:ext cx="883920" cy="9067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876115" y="3337338"/>
            <a:ext cx="891540" cy="651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874845" y="3823748"/>
            <a:ext cx="885190" cy="40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872305" y="3336068"/>
            <a:ext cx="899160" cy="9080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876115" y="2731548"/>
            <a:ext cx="883920" cy="10134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864685" y="1531398"/>
            <a:ext cx="880110" cy="2293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873575" y="1527588"/>
            <a:ext cx="871220" cy="1799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872305" y="5853208"/>
            <a:ext cx="878840" cy="142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 flipV="1">
            <a:off x="876115" y="4305078"/>
            <a:ext cx="876300" cy="1207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 flipV="1">
            <a:off x="855795" y="3823748"/>
            <a:ext cx="904240" cy="6718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860875" y="4754658"/>
            <a:ext cx="890270" cy="5524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864685" y="5249958"/>
            <a:ext cx="880110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868495" y="2720118"/>
            <a:ext cx="883921" cy="83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868495" y="4297458"/>
            <a:ext cx="891540" cy="1714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872305" y="4815618"/>
            <a:ext cx="883920" cy="952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 flipV="1">
            <a:off x="878655" y="2168533"/>
            <a:ext cx="872490" cy="25861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868495" y="4990878"/>
            <a:ext cx="891540" cy="316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endCxn id="60" idx="1"/>
          </p:cNvCxnSpPr>
          <p:nvPr/>
        </p:nvCxnSpPr>
        <p:spPr>
          <a:xfrm flipV="1">
            <a:off x="2049595" y="1669522"/>
            <a:ext cx="814640" cy="33289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2053405" y="2803938"/>
            <a:ext cx="799400" cy="1969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61" idx="1"/>
          </p:cNvCxnSpPr>
          <p:nvPr/>
        </p:nvCxnSpPr>
        <p:spPr>
          <a:xfrm>
            <a:off x="2053405" y="3162101"/>
            <a:ext cx="788127" cy="4880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62" idx="1"/>
          </p:cNvCxnSpPr>
          <p:nvPr/>
        </p:nvCxnSpPr>
        <p:spPr>
          <a:xfrm>
            <a:off x="2051500" y="4228878"/>
            <a:ext cx="790032" cy="2279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endCxn id="62" idx="1"/>
          </p:cNvCxnSpPr>
          <p:nvPr/>
        </p:nvCxnSpPr>
        <p:spPr>
          <a:xfrm>
            <a:off x="2057215" y="3992766"/>
            <a:ext cx="784317" cy="464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62" idx="1"/>
          </p:cNvCxnSpPr>
          <p:nvPr/>
        </p:nvCxnSpPr>
        <p:spPr>
          <a:xfrm flipV="1">
            <a:off x="2057215" y="4456792"/>
            <a:ext cx="784317" cy="387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59" idx="1"/>
          </p:cNvCxnSpPr>
          <p:nvPr/>
        </p:nvCxnSpPr>
        <p:spPr>
          <a:xfrm flipV="1">
            <a:off x="2051500" y="3004014"/>
            <a:ext cx="790032" cy="485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49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820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639616" y="-27384"/>
            <a:ext cx="7587594" cy="6926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模造紙完成イメージ</a:t>
            </a:r>
            <a:endParaRPr kumimoji="1" lang="ja-JP" altLang="en-US" dirty="0"/>
          </a:p>
        </p:txBody>
      </p:sp>
      <p:pic>
        <p:nvPicPr>
          <p:cNvPr id="140" name="図 13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61"/>
          <a:stretch/>
        </p:blipFill>
        <p:spPr bwMode="auto">
          <a:xfrm>
            <a:off x="2713942" y="822960"/>
            <a:ext cx="6783874" cy="5158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4069080" y="1752600"/>
            <a:ext cx="165354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V="1">
            <a:off x="4069080" y="2217420"/>
            <a:ext cx="1653540" cy="784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015740" y="1981200"/>
            <a:ext cx="1706880" cy="1257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4015740" y="1981200"/>
            <a:ext cx="170688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4015740" y="3002280"/>
            <a:ext cx="1706880" cy="1889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4015740" y="1981200"/>
            <a:ext cx="1706880" cy="3589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4069080" y="4099560"/>
            <a:ext cx="1653540" cy="1470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4015740" y="1981200"/>
            <a:ext cx="1706880" cy="181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4015740" y="1981200"/>
            <a:ext cx="1706880" cy="784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015740" y="4099560"/>
            <a:ext cx="1706880" cy="16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V="1">
            <a:off x="4069080" y="2286000"/>
            <a:ext cx="1653540" cy="296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V="1">
            <a:off x="4297680" y="1781175"/>
            <a:ext cx="1424940" cy="420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4015740" y="5318760"/>
            <a:ext cx="1394460" cy="662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4751070" y="2286000"/>
            <a:ext cx="971550" cy="3695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275636" y="6139347"/>
            <a:ext cx="642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※</a:t>
            </a:r>
            <a:r>
              <a:rPr lang="ja-JP" altLang="en-US" b="1" dirty="0" smtClean="0">
                <a:solidFill>
                  <a:srgbClr val="FF0000"/>
                </a:solidFill>
              </a:rPr>
              <a:t>　イメージです。正解というわけではありません。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907" y="2620040"/>
            <a:ext cx="650401" cy="489433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1507883"/>
            <a:ext cx="650401" cy="489433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4361057"/>
            <a:ext cx="650401" cy="489433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3823219"/>
            <a:ext cx="650401" cy="489433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14" y="4889427"/>
            <a:ext cx="650401" cy="489433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13" y="5471280"/>
            <a:ext cx="650401" cy="489433"/>
          </a:xfrm>
          <a:prstGeom prst="rect">
            <a:avLst/>
          </a:prstGeom>
        </p:spPr>
      </p:pic>
      <p:pic>
        <p:nvPicPr>
          <p:cNvPr id="186" name="図 18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3233374"/>
            <a:ext cx="650401" cy="489433"/>
          </a:xfrm>
          <a:prstGeom prst="rect">
            <a:avLst/>
          </a:prstGeom>
        </p:spPr>
      </p:pic>
      <p:cxnSp>
        <p:nvCxnSpPr>
          <p:cNvPr id="192" name="直線コネクタ 191"/>
          <p:cNvCxnSpPr/>
          <p:nvPr/>
        </p:nvCxnSpPr>
        <p:spPr>
          <a:xfrm>
            <a:off x="6332810" y="1752599"/>
            <a:ext cx="14793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>
            <a:endCxn id="180" idx="1"/>
          </p:cNvCxnSpPr>
          <p:nvPr/>
        </p:nvCxnSpPr>
        <p:spPr>
          <a:xfrm>
            <a:off x="6322699" y="1749546"/>
            <a:ext cx="1532208" cy="1115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>
            <a:endCxn id="180" idx="1"/>
          </p:cNvCxnSpPr>
          <p:nvPr/>
        </p:nvCxnSpPr>
        <p:spPr>
          <a:xfrm flipV="1">
            <a:off x="6322699" y="2864757"/>
            <a:ext cx="1532208" cy="381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>
            <a:endCxn id="180" idx="1"/>
          </p:cNvCxnSpPr>
          <p:nvPr/>
        </p:nvCxnSpPr>
        <p:spPr>
          <a:xfrm>
            <a:off x="6332810" y="2257628"/>
            <a:ext cx="1522097" cy="607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6322699" y="4078379"/>
            <a:ext cx="1522097" cy="85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>
            <a:endCxn id="186" idx="1"/>
          </p:cNvCxnSpPr>
          <p:nvPr/>
        </p:nvCxnSpPr>
        <p:spPr>
          <a:xfrm flipV="1">
            <a:off x="6322699" y="3478091"/>
            <a:ext cx="1499525" cy="1457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6332810" y="4267200"/>
            <a:ext cx="1466842" cy="826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332810" y="4936403"/>
            <a:ext cx="1466842" cy="754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>
            <a:endCxn id="185" idx="1"/>
          </p:cNvCxnSpPr>
          <p:nvPr/>
        </p:nvCxnSpPr>
        <p:spPr>
          <a:xfrm>
            <a:off x="6332810" y="5570220"/>
            <a:ext cx="1479303" cy="145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V="1">
            <a:off x="6640577" y="5141828"/>
            <a:ext cx="1159075" cy="83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>
            <a:endCxn id="182" idx="1"/>
          </p:cNvCxnSpPr>
          <p:nvPr/>
        </p:nvCxnSpPr>
        <p:spPr>
          <a:xfrm flipV="1">
            <a:off x="6320348" y="4605774"/>
            <a:ext cx="1501876" cy="33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>
            <a:endCxn id="181" idx="1"/>
          </p:cNvCxnSpPr>
          <p:nvPr/>
        </p:nvCxnSpPr>
        <p:spPr>
          <a:xfrm flipV="1">
            <a:off x="6862399" y="1752600"/>
            <a:ext cx="959825" cy="422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 flipV="1">
            <a:off x="7088803" y="2887980"/>
            <a:ext cx="758344" cy="3093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45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207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2" cy="665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 smtClean="0"/>
              <a:t>グループワーク</a:t>
            </a:r>
            <a:r>
              <a:rPr lang="ja-JP" altLang="en-US" sz="2800" dirty="0"/>
              <a:t>③</a:t>
            </a:r>
            <a:r>
              <a:rPr lang="ja-JP" altLang="en-US" sz="3200" dirty="0" smtClean="0"/>
              <a:t>：</a:t>
            </a:r>
            <a:r>
              <a:rPr lang="ja-JP" altLang="en-US" sz="3200" dirty="0"/>
              <a:t>注目すべき「気候変動影響」について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1781760" y="999000"/>
            <a:ext cx="8454240" cy="13765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781760" y="729000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9300" y="1304545"/>
            <a:ext cx="833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/>
              <a:t>ワークを通して、気候変動が様々な影響を及ぼすことを学びました。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</a:rPr>
              <a:t>皆様</a:t>
            </a:r>
            <a:r>
              <a:rPr lang="ja-JP" altLang="en-US" sz="2000" dirty="0" smtClean="0">
                <a:solidFill>
                  <a:srgbClr val="FF0000"/>
                </a:solidFill>
              </a:rPr>
              <a:t>の地域では、どんな影響が特に心配で、どんな対策が必要</a:t>
            </a:r>
            <a:r>
              <a:rPr lang="ja-JP" altLang="en-US" sz="2000" dirty="0" smtClean="0"/>
              <a:t>でしょうか。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endParaRPr lang="en-US" altLang="ja-JP" sz="2000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1760" y="2449773"/>
            <a:ext cx="8563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000" u="sng" dirty="0" smtClean="0"/>
              <a:t>進め方</a:t>
            </a:r>
            <a:endParaRPr lang="en-US" altLang="ja-JP" sz="2000" u="sng" dirty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・　模造紙に貼った「気候変動影響」や「波及する影響」から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グループで１つ、特に</a:t>
            </a:r>
            <a:r>
              <a:rPr lang="ja-JP" altLang="en-US" sz="2000" dirty="0" smtClean="0">
                <a:solidFill>
                  <a:srgbClr val="FF0000"/>
                </a:solidFill>
              </a:rPr>
              <a:t>注目したい影響</a:t>
            </a:r>
            <a:r>
              <a:rPr lang="ja-JP" altLang="en-US" sz="2000" dirty="0" smtClean="0"/>
              <a:t>を選んでください。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・　できれば、その影響に備えて、</a:t>
            </a:r>
            <a:r>
              <a:rPr lang="ja-JP" altLang="en-US" sz="2000" dirty="0" smtClean="0">
                <a:solidFill>
                  <a:srgbClr val="FF0000"/>
                </a:solidFill>
              </a:rPr>
              <a:t>今からどんな対策が必要か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意見を出し合ってください。</a:t>
            </a:r>
            <a:endParaRPr lang="en-US" altLang="ja-JP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115" y="2868720"/>
            <a:ext cx="2701458" cy="2851143"/>
          </a:xfrm>
          <a:prstGeom prst="rect">
            <a:avLst/>
          </a:prstGeom>
        </p:spPr>
      </p:pic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3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10704512" cy="692696"/>
          </a:xfrm>
        </p:spPr>
        <p:txBody>
          <a:bodyPr/>
          <a:lstStyle/>
          <a:p>
            <a:r>
              <a:rPr kumimoji="1" lang="ja-JP" altLang="en-US" dirty="0" smtClean="0"/>
              <a:t>神奈川県ではどんな気候変動影響が心配されているか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7488" y="687445"/>
            <a:ext cx="95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気候変動影響に関する潜在的ニーズ</a:t>
            </a:r>
            <a:r>
              <a:rPr lang="ja-JP" altLang="en-US" dirty="0" smtClean="0"/>
              <a:t>調査</a:t>
            </a:r>
            <a:r>
              <a:rPr lang="en-US" altLang="ja-JP" baseline="30000" dirty="0" smtClean="0"/>
              <a:t>※</a:t>
            </a:r>
            <a:r>
              <a:rPr lang="ja-JP" altLang="en-US" dirty="0" smtClean="0"/>
              <a:t>の結果概要（神奈川県気候変動適応センター調べ）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52299"/>
              </p:ext>
            </p:extLst>
          </p:nvPr>
        </p:nvGraphicFramePr>
        <p:xfrm>
          <a:off x="1281950" y="1048167"/>
          <a:ext cx="1021976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437">
                  <a:extLst>
                    <a:ext uri="{9D8B030D-6E8A-4147-A177-3AD203B41FA5}">
                      <a16:colId xmlns:a16="http://schemas.microsoft.com/office/drawing/2014/main" val="1813564824"/>
                    </a:ext>
                  </a:extLst>
                </a:gridCol>
                <a:gridCol w="2545977">
                  <a:extLst>
                    <a:ext uri="{9D8B030D-6E8A-4147-A177-3AD203B41FA5}">
                      <a16:colId xmlns:a16="http://schemas.microsoft.com/office/drawing/2014/main" val="3426850799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3358465324"/>
                    </a:ext>
                  </a:extLst>
                </a:gridCol>
                <a:gridCol w="2725271">
                  <a:extLst>
                    <a:ext uri="{9D8B030D-6E8A-4147-A177-3AD203B41FA5}">
                      <a16:colId xmlns:a16="http://schemas.microsoft.com/office/drawing/2014/main" val="540859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エリア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河川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山地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具体的な場所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鎌倉市を中心とする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相模湾沿岸域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厚木市を中心とする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相模川流域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南足柄市及び箱根町を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中心とする箱根山地周辺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主な話題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（分野によらず、発言が多かった話題など）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・砂浜の消失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・台風被害・気象災害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・高潮・高波</a:t>
                      </a:r>
                      <a:endParaRPr kumimoji="1" lang="en-US" altLang="ja-JP" dirty="0" smtClean="0"/>
                    </a:p>
                    <a:p>
                      <a:endParaRPr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・防災・治水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・シカ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8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その他の話題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（特定の分野の方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から発言が多かった話題など）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・緑地保全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・文化財の保護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・生態系の変化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・観光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・夏の暑さ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・高齢化、人口減少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・農業への影響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・内水面への影響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・自然環境の変化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・気温上昇・季節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・事業支援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・ライフラインへの影響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・地域、自然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・湖、水の管理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・雪、雨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・茶、農家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・行政との関係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65877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81949" y="5547330"/>
            <a:ext cx="1021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u="sng" dirty="0" smtClean="0"/>
              <a:t>気候</a:t>
            </a:r>
            <a:r>
              <a:rPr lang="ja-JP" altLang="en-US" sz="1400" u="sng" dirty="0"/>
              <a:t>変動影響に関する潜在的ニーズ</a:t>
            </a:r>
            <a:r>
              <a:rPr lang="ja-JP" altLang="en-US" sz="1400" u="sng" dirty="0" smtClean="0"/>
              <a:t>調査</a:t>
            </a:r>
            <a:endParaRPr lang="en-US" altLang="ja-JP" sz="1400" u="sng" dirty="0" smtClean="0"/>
          </a:p>
          <a:p>
            <a:r>
              <a:rPr lang="ja-JP" altLang="en-US" sz="1400" dirty="0"/>
              <a:t>　 </a:t>
            </a:r>
            <a:r>
              <a:rPr lang="ja-JP" altLang="en-US" sz="1400" dirty="0" smtClean="0"/>
              <a:t>地域の気候変動影響について明らかとするため、地域で活動する行政、企業、団体等の方々にヒアリング調査を行い、発言内容を</a:t>
            </a:r>
            <a:endParaRPr lang="en-US" altLang="ja-JP" sz="1400" dirty="0" smtClean="0"/>
          </a:p>
          <a:p>
            <a:r>
              <a:rPr lang="ja-JP" altLang="en-US" sz="1400" dirty="0" smtClean="0"/>
              <a:t>　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テキストマイニングという手法を用いて分析し、地域で気候変動と関連して懸念されている話題を抽出、分析した調査。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446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動画視聴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63" y="1416728"/>
            <a:ext cx="7840589" cy="441033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09800" y="856354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基礎解説編：</a:t>
            </a:r>
            <a:r>
              <a:rPr lang="en-US" altLang="ja-JP" b="1" dirty="0"/>
              <a:t>『</a:t>
            </a:r>
            <a:r>
              <a:rPr lang="ja-JP" altLang="en-US" b="1" dirty="0"/>
              <a:t>いまそこにある危機</a:t>
            </a:r>
            <a:r>
              <a:rPr lang="en-US" altLang="ja-JP" b="1" dirty="0"/>
              <a:t>-</a:t>
            </a:r>
            <a:r>
              <a:rPr lang="ja-JP" altLang="en-US" b="1" dirty="0"/>
              <a:t>気候変動問題とわたしたち</a:t>
            </a:r>
            <a:r>
              <a:rPr lang="en-US" altLang="ja-JP" b="1" dirty="0"/>
              <a:t>-』</a:t>
            </a:r>
            <a:endParaRPr lang="ja-JP" altLang="en-US" b="1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31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10704512" cy="692696"/>
          </a:xfrm>
        </p:spPr>
        <p:txBody>
          <a:bodyPr/>
          <a:lstStyle/>
          <a:p>
            <a:r>
              <a:rPr kumimoji="1" lang="ja-JP" altLang="en-US" dirty="0" smtClean="0"/>
              <a:t>気候変動影響と関係する社会問題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396754" y="1839745"/>
            <a:ext cx="3863789" cy="4616648"/>
            <a:chOff x="4114800" y="1839745"/>
            <a:chExt cx="3863789" cy="4616648"/>
          </a:xfrm>
        </p:grpSpPr>
        <p:sp>
          <p:nvSpPr>
            <p:cNvPr id="6" name="正方形/長方形 5"/>
            <p:cNvSpPr/>
            <p:nvPr/>
          </p:nvSpPr>
          <p:spPr>
            <a:xfrm>
              <a:off x="4114800" y="1839745"/>
              <a:ext cx="3863788" cy="46166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473389" y="1839745"/>
              <a:ext cx="35052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・少子高齢化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・産業構造の変化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・グローバル化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・貧困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・環境問題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800" dirty="0" smtClean="0"/>
                <a:t>・感染症</a:t>
              </a:r>
              <a:endParaRPr kumimoji="1"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・孤立・</a:t>
              </a:r>
              <a:r>
                <a:rPr lang="ja-JP" altLang="en-US" sz="2800" dirty="0" smtClean="0"/>
                <a:t>孤独　　　など</a:t>
              </a:r>
              <a:endParaRPr lang="en-US" altLang="ja-JP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16363" y="981357"/>
            <a:ext cx="10863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　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　その他の社会問題　→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高リスク化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950258" y="1839745"/>
            <a:ext cx="3741027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2981" y="1839745"/>
            <a:ext cx="33590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・熱中症の増加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・自然災害の増加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・農作物の品質低下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・食料価格高騰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水不足、水質悪化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自然生態系の</a:t>
            </a:r>
            <a:r>
              <a:rPr lang="ja-JP" altLang="en-US" sz="2800" dirty="0" smtClean="0"/>
              <a:t>変化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・観光への影響な</a:t>
            </a:r>
            <a:r>
              <a:rPr lang="ja-JP" altLang="en-US" sz="2800" dirty="0"/>
              <a:t>ど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9454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タイトル 2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696921"/>
          </a:xfrm>
        </p:spPr>
        <p:txBody>
          <a:bodyPr>
            <a:normAutofit/>
          </a:bodyPr>
          <a:lstStyle/>
          <a:p>
            <a:pPr>
              <a:lnSpc>
                <a:spcPts val="4320"/>
              </a:lnSpc>
            </a:pPr>
            <a:r>
              <a:rPr lang="ja-JP" altLang="en-US" sz="3200" b="1" dirty="0"/>
              <a:t>気候変動はどうやって起きる？</a:t>
            </a:r>
            <a:endParaRPr kumimoji="1" lang="ja-JP" altLang="en-US" sz="3200" b="1" dirty="0"/>
          </a:p>
        </p:txBody>
      </p:sp>
      <p:sp>
        <p:nvSpPr>
          <p:cNvPr id="56" name="テキスト プレースホルダー 4"/>
          <p:cNvSpPr txBox="1">
            <a:spLocks/>
          </p:cNvSpPr>
          <p:nvPr/>
        </p:nvSpPr>
        <p:spPr>
          <a:xfrm>
            <a:off x="4657205" y="6246956"/>
            <a:ext cx="7068630" cy="33020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 kumimoji="1" sz="20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</a:pPr>
            <a:r>
              <a:rPr lang="ja-JP" altLang="en-US" sz="1000" dirty="0" smtClean="0">
                <a:latin typeface="+mn-ea"/>
              </a:rPr>
              <a:t>出典：気象庁、国立環境研究所の情報を参考に作成</a:t>
            </a:r>
          </a:p>
          <a:p>
            <a:pPr marL="0" indent="0">
              <a:lnSpc>
                <a:spcPts val="500"/>
              </a:lnSpc>
              <a:buNone/>
            </a:pPr>
            <a:r>
              <a:rPr lang="ja-JP" altLang="en-US" sz="1000" dirty="0" smtClean="0">
                <a:latin typeface="+mn-ea"/>
              </a:rPr>
              <a:t>　　　　　全国地球温暖化防止活動推進センターウェブサイト（</a:t>
            </a:r>
            <a:r>
              <a:rPr lang="en-US" altLang="ja-JP" sz="1000" dirty="0" smtClean="0">
                <a:latin typeface="+mn-ea"/>
              </a:rPr>
              <a:t>https://www.jccca.org/chart/chart01_01.html</a:t>
            </a:r>
            <a:r>
              <a:rPr lang="ja-JP" altLang="en-US" sz="1000" dirty="0" smtClean="0">
                <a:latin typeface="+mn-ea"/>
              </a:rPr>
              <a:t>）より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2938FB1E-8916-4995-AF80-0D4EF7CDA1F2}"/>
              </a:ext>
            </a:extLst>
          </p:cNvPr>
          <p:cNvSpPr/>
          <p:nvPr/>
        </p:nvSpPr>
        <p:spPr>
          <a:xfrm rot="10800000">
            <a:off x="2531410" y="5092111"/>
            <a:ext cx="407418" cy="1641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00165F0-06F9-4E13-A99C-85826DE03F79}"/>
              </a:ext>
            </a:extLst>
          </p:cNvPr>
          <p:cNvGrpSpPr/>
          <p:nvPr/>
        </p:nvGrpSpPr>
        <p:grpSpPr>
          <a:xfrm>
            <a:off x="1093695" y="888753"/>
            <a:ext cx="9367932" cy="5292195"/>
            <a:chOff x="96414" y="1124480"/>
            <a:chExt cx="8688811" cy="5292195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3030" y="1124480"/>
              <a:ext cx="5292195" cy="5292195"/>
            </a:xfrm>
            <a:prstGeom prst="rect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96414" y="1124480"/>
              <a:ext cx="3305176" cy="5292195"/>
              <a:chOff x="5579533" y="1164167"/>
              <a:chExt cx="3305176" cy="5292195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5579533" y="1164167"/>
                <a:ext cx="3305176" cy="529219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温室効果ガス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が地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表面からの熱を一旦吸収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熱の一部を地表面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に</a:t>
                </a:r>
                <a:endParaRPr lang="en-US" altLang="ja-JP" sz="24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向けて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放出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地表面はより高い温度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3" name="二等辺三角形 62"/>
              <p:cNvSpPr/>
              <p:nvPr/>
            </p:nvSpPr>
            <p:spPr>
              <a:xfrm rot="10800000">
                <a:off x="7028412" y="2248753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4" name="二等辺三角形 63"/>
              <p:cNvSpPr/>
              <p:nvPr/>
            </p:nvSpPr>
            <p:spPr>
              <a:xfrm rot="10800000">
                <a:off x="7028412" y="3459371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5" name="二等辺三角形 64"/>
              <p:cNvSpPr/>
              <p:nvPr/>
            </p:nvSpPr>
            <p:spPr>
              <a:xfrm rot="10800000">
                <a:off x="7028412" y="4335887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5806440" y="3925252"/>
                <a:ext cx="2978785" cy="17075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chemeClr val="tx1"/>
                    </a:solidFill>
                    <a:latin typeface="+mn-ea"/>
                  </a:rPr>
                  <a:t>地球温暖化</a:t>
                </a:r>
              </a:p>
            </p:txBody>
          </p:sp>
        </p:grp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967FA47-CA08-4B32-AD8B-0B4FFA54E400}"/>
                </a:ext>
              </a:extLst>
            </p:cNvPr>
            <p:cNvSpPr/>
            <p:nvPr/>
          </p:nvSpPr>
          <p:spPr>
            <a:xfrm>
              <a:off x="378770" y="5393846"/>
              <a:ext cx="27404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latin typeface="+mn-ea"/>
                </a:rPr>
                <a:t>気候への様々な影響</a:t>
              </a:r>
              <a:endParaRPr lang="en-US" altLang="ja-JP" sz="2400" b="1" dirty="0">
                <a:latin typeface="+mn-ea"/>
              </a:endParaRPr>
            </a:p>
            <a:p>
              <a:pPr algn="ctr"/>
              <a:r>
                <a:rPr lang="ja-JP" altLang="en-US" sz="2400" b="1" dirty="0">
                  <a:latin typeface="+mn-ea"/>
                </a:rPr>
                <a:t>＝気候変動</a:t>
              </a:r>
              <a:endParaRPr lang="en-US" altLang="ja-JP" sz="2400" b="1" dirty="0">
                <a:latin typeface="+mn-ea"/>
              </a:endParaRPr>
            </a:p>
          </p:txBody>
        </p:sp>
      </p:grp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2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32110"/>
          </a:xfrm>
        </p:spPr>
        <p:txBody>
          <a:bodyPr>
            <a:normAutofit/>
          </a:bodyPr>
          <a:lstStyle/>
          <a:p>
            <a:r>
              <a:rPr lang="ja-JP" altLang="en-US" sz="2000" b="1" dirty="0"/>
              <a:t>気候変動に関する政府間パネル（</a:t>
            </a:r>
            <a:r>
              <a:rPr lang="en-US" altLang="zh-TW" sz="2000" b="1" dirty="0"/>
              <a:t>IPCC</a:t>
            </a:r>
            <a:r>
              <a:rPr lang="ja-JP" altLang="en-US" sz="2000" b="1" dirty="0"/>
              <a:t>）における</a:t>
            </a:r>
            <a:r>
              <a:rPr lang="en-US" altLang="ja-JP" sz="2800" b="1" dirty="0"/>
              <a:t/>
            </a:r>
            <a:br>
              <a:rPr lang="en-US" altLang="ja-JP" sz="2800" b="1" dirty="0"/>
            </a:br>
            <a:r>
              <a:rPr lang="ja-JP" altLang="en-US" sz="3200" b="1" dirty="0" smtClean="0"/>
              <a:t>温暖化</a:t>
            </a:r>
            <a:r>
              <a:rPr lang="ja-JP" altLang="en-US" sz="3200" b="1" dirty="0"/>
              <a:t>の要因に関する表現の変遷</a:t>
            </a:r>
            <a:endParaRPr kumimoji="1" lang="ja-JP" altLang="en-US" sz="3200" b="1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48913"/>
              </p:ext>
            </p:extLst>
          </p:nvPr>
        </p:nvGraphicFramePr>
        <p:xfrm>
          <a:off x="533473" y="1445772"/>
          <a:ext cx="10852282" cy="514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報告</a:t>
                      </a:r>
                      <a:endParaRPr kumimoji="1"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公表</a:t>
                      </a:r>
                      <a:endParaRPr kumimoji="1"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表現</a:t>
                      </a:r>
                      <a:endParaRPr kumimoji="1"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93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1990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「気温上昇を生じさせるだろう」 </a:t>
                      </a:r>
                    </a:p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人為起源の温室効果ガスは</a:t>
                      </a:r>
                      <a:r>
                        <a:rPr kumimoji="1" lang="ja-JP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気候変化を生じさせる恐れがある。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93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1995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「影響が全地球の気候に表れている」 </a:t>
                      </a:r>
                    </a:p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識別可能な人為的影響が全球の気候に表れている。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561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2001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「可能性が高い」（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66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％以上） </a:t>
                      </a:r>
                    </a:p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過去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50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年に観測された温暖化の大部分は、温室効果ガスの濃度の増加によるものだった</a:t>
                      </a:r>
                      <a:r>
                        <a:rPr kumimoji="1" lang="ja-JP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可能性が高い。 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773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2007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「可能性が非常に高い」（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90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％以上） </a:t>
                      </a:r>
                    </a:p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温暖化には疑う余地がない。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20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世紀半ば以降の温暖化のほとんどは、人為起源の温室効果ガス濃度の増加による</a:t>
                      </a:r>
                      <a:r>
                        <a:rPr kumimoji="1" lang="ja-JP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可能性が非常に高い。 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561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2013</a:t>
                      </a:r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「可能性が極めて高い」（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95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％以上） </a:t>
                      </a:r>
                    </a:p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温暖化には疑う余地がない。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20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世紀半ば以降の温暖化の主な要因は、人間の影響の</a:t>
                      </a:r>
                      <a:r>
                        <a:rPr kumimoji="1" lang="ja-JP" alt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可能性が極めて高い。 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次報告書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2021</a:t>
                      </a:r>
                      <a:r>
                        <a:rPr kumimoji="1" lang="ja-JP" altLang="en-US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endParaRPr kumimoji="1" lang="en-US" altLang="ja-JP" b="0" dirty="0" smtClean="0">
                        <a:solidFill>
                          <a:srgbClr val="FF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「疑う余地がない」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lang="ja-JP" altLang="en-US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人間の影響が大気、海洋及び陸域を温暖化させてきたことに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疑う余地がない。</a:t>
                      </a:r>
                      <a:endParaRPr lang="ja-JP" altLang="en-US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179511" y="832110"/>
            <a:ext cx="12012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981075"/>
            <a:r>
              <a:rPr lang="ja-JP" altLang="en-US" sz="1600" dirty="0" smtClean="0">
                <a:latin typeface="+mn-ea"/>
              </a:rPr>
              <a:t>ＩＰＣＣ：人為</a:t>
            </a:r>
            <a:r>
              <a:rPr lang="ja-JP" altLang="en-US" sz="1600" dirty="0">
                <a:latin typeface="+mn-ea"/>
              </a:rPr>
              <a:t>起源による気候変化、影響、適応及び緩和方策に関し、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科学的、技術的、社会経済学的な見地から包括的な評価を行うことを目的</a:t>
            </a:r>
            <a:r>
              <a:rPr lang="ja-JP" altLang="en-US" sz="1600" dirty="0">
                <a:latin typeface="+mn-ea"/>
              </a:rPr>
              <a:t>として、1988 年に国連環境計画（UNEP）と世界気象機関（WMO）により設立された組織</a:t>
            </a:r>
          </a:p>
        </p:txBody>
      </p:sp>
      <p:sp>
        <p:nvSpPr>
          <p:cNvPr id="20" name="正方形/長方形 4"/>
          <p:cNvSpPr>
            <a:spLocks noChangeArrowheads="1"/>
          </p:cNvSpPr>
          <p:nvPr/>
        </p:nvSpPr>
        <p:spPr bwMode="auto">
          <a:xfrm>
            <a:off x="533473" y="6613445"/>
            <a:ext cx="10454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【</a:t>
            </a:r>
            <a:r>
              <a:rPr lang="ja-JP" altLang="en-US" sz="1200" dirty="0" smtClean="0">
                <a:solidFill>
                  <a:srgbClr val="000000"/>
                </a:solidFill>
                <a:latin typeface="+mn-ea"/>
                <a:ea typeface="+mn-ea"/>
              </a:rPr>
              <a:t>出典</a:t>
            </a:r>
            <a:r>
              <a:rPr lang="en-US" altLang="ja-JP" sz="1200" dirty="0" smtClean="0">
                <a:solidFill>
                  <a:srgbClr val="000000"/>
                </a:solidFill>
                <a:latin typeface="+mn-ea"/>
                <a:ea typeface="+mn-ea"/>
              </a:rPr>
              <a:t>】IPCC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第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次評価報告書の概要 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-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第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作業部会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自然科学的根拠</a:t>
            </a:r>
            <a:r>
              <a:rPr lang="en-US" altLang="ja-JP" sz="1200" dirty="0" smtClean="0">
                <a:solidFill>
                  <a:srgbClr val="000000"/>
                </a:solidFill>
                <a:latin typeface="+mn-ea"/>
                <a:ea typeface="+mn-ea"/>
              </a:rPr>
              <a:t>) </a:t>
            </a:r>
            <a:r>
              <a:rPr lang="ja-JP" altLang="en-US" sz="1200" dirty="0" smtClean="0">
                <a:solidFill>
                  <a:srgbClr val="000000"/>
                </a:solidFill>
                <a:latin typeface="+mn-ea"/>
                <a:ea typeface="+mn-ea"/>
              </a:rPr>
              <a:t>（環境省）、</a:t>
            </a:r>
            <a:r>
              <a:rPr lang="en-US" altLang="ja-JP" sz="1200" dirty="0">
                <a:latin typeface="+mn-ea"/>
                <a:ea typeface="+mn-ea"/>
              </a:rPr>
              <a:t> IPCC</a:t>
            </a:r>
            <a:r>
              <a:rPr lang="ja-JP" altLang="en-US" sz="1200" dirty="0">
                <a:latin typeface="+mn-ea"/>
                <a:ea typeface="+mn-ea"/>
              </a:rPr>
              <a:t>第６次評価報告書第１作業部会報告書</a:t>
            </a:r>
            <a:endParaRPr lang="ja-JP" altLang="en-US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8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467567" y="950583"/>
            <a:ext cx="5187423" cy="3660167"/>
            <a:chOff x="3943566" y="950582"/>
            <a:chExt cx="5187423" cy="3660167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4100958" y="994787"/>
              <a:ext cx="4303901" cy="3615962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8181937" y="1723047"/>
              <a:ext cx="69231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観測値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166697" y="1968803"/>
              <a:ext cx="96429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solidFill>
                    <a:srgbClr val="6C4114"/>
                  </a:solidFill>
                  <a:latin typeface="+mn-ea"/>
                </a:rPr>
                <a:t>人為的・自然起源両方の要因を考慮した推測値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166697" y="2923704"/>
              <a:ext cx="96429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solidFill>
                    <a:srgbClr val="1C6159"/>
                  </a:solidFill>
                  <a:latin typeface="+mn-ea"/>
                </a:rPr>
                <a:t>自然起源のみを考慮</a:t>
              </a:r>
              <a:r>
                <a:rPr lang="ja-JP" altLang="en-US" sz="1200" dirty="0" smtClean="0">
                  <a:solidFill>
                    <a:srgbClr val="1C6159"/>
                  </a:solidFill>
                  <a:latin typeface="+mn-ea"/>
                </a:rPr>
                <a:t>した推測値</a:t>
              </a:r>
              <a:endParaRPr lang="ja-JP" altLang="en-US" sz="1200" dirty="0">
                <a:solidFill>
                  <a:srgbClr val="1C6159"/>
                </a:solidFill>
                <a:latin typeface="+mn-ea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943566" y="950582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latin typeface="+mn-ea"/>
                </a:rPr>
                <a:t>℃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13432" y="0"/>
            <a:ext cx="8515427" cy="69269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これまでの世界平均気温と</a:t>
            </a:r>
            <a:r>
              <a:rPr kumimoji="1" lang="en-US" altLang="ja-JP" sz="3200" dirty="0" smtClean="0"/>
              <a:t>CO</a:t>
            </a:r>
            <a:r>
              <a:rPr lang="en-US" altLang="ja-JP" sz="3200" baseline="-25000" dirty="0" smtClean="0"/>
              <a:t>2</a:t>
            </a:r>
            <a:r>
              <a:rPr lang="ja-JP" altLang="en-US" sz="3200" dirty="0" smtClean="0"/>
              <a:t>濃度の変化</a:t>
            </a:r>
            <a:endParaRPr kumimoji="1" lang="ja-JP" altLang="en-US" sz="32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6262933" y="1245483"/>
            <a:ext cx="3300791" cy="1906936"/>
            <a:chOff x="4736703" y="1791434"/>
            <a:chExt cx="3300791" cy="1906936"/>
          </a:xfrm>
        </p:grpSpPr>
        <p:sp>
          <p:nvSpPr>
            <p:cNvPr id="23" name="上下矢印 22"/>
            <p:cNvSpPr/>
            <p:nvPr/>
          </p:nvSpPr>
          <p:spPr>
            <a:xfrm>
              <a:off x="4736703" y="2514754"/>
              <a:ext cx="471667" cy="1183616"/>
            </a:xfrm>
            <a:prstGeom prst="upDownArrow">
              <a:avLst>
                <a:gd name="adj1" fmla="val 45692"/>
                <a:gd name="adj2" fmla="val 50000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cxnSp>
          <p:nvCxnSpPr>
            <p:cNvPr id="25" name="直線コネクタ 24"/>
            <p:cNvCxnSpPr>
              <a:stCxn id="23" idx="4"/>
            </p:cNvCxnSpPr>
            <p:nvPr/>
          </p:nvCxnSpPr>
          <p:spPr>
            <a:xfrm>
              <a:off x="4972537" y="3698370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72537" y="2514754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763921" y="1791434"/>
              <a:ext cx="2770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観測された変化：＋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1.09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  <a:endParaRPr lang="en-US" altLang="ja-JP" dirty="0">
                <a:solidFill>
                  <a:srgbClr val="FF0000"/>
                </a:solidFill>
                <a:latin typeface="+mn-ea"/>
              </a:endParaRPr>
            </a:p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人間活動の寄与：＋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1.07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1524001" y="6671345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出典</a:t>
            </a:r>
            <a:r>
              <a:rPr lang="en-US" altLang="ja-JP" sz="1200" dirty="0">
                <a:latin typeface="+mn-ea"/>
              </a:rPr>
              <a:t>】IPCCAR6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WG</a:t>
            </a:r>
            <a:r>
              <a:rPr lang="ja-JP" altLang="en-US" sz="1200" dirty="0">
                <a:latin typeface="+mn-ea"/>
              </a:rPr>
              <a:t>１ </a:t>
            </a:r>
            <a:r>
              <a:rPr lang="en-US" altLang="ja-JP" sz="1200" dirty="0">
                <a:latin typeface="+mn-ea"/>
              </a:rPr>
              <a:t>SPM.1a, 1b</a:t>
            </a:r>
            <a:r>
              <a:rPr lang="ja-JP" altLang="en-US" sz="1200" dirty="0">
                <a:latin typeface="+mn-ea"/>
              </a:rPr>
              <a:t> 及び </a:t>
            </a:r>
            <a:r>
              <a:rPr lang="en-US" altLang="ja-JP" sz="1200" dirty="0">
                <a:latin typeface="+mn-ea"/>
              </a:rPr>
              <a:t>TS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Figure TS.9b, 9c</a:t>
            </a:r>
            <a:r>
              <a:rPr lang="ja-JP" altLang="en-US" sz="1200" dirty="0">
                <a:latin typeface="+mn-ea"/>
              </a:rPr>
              <a:t>から作成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0460" y="72396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世界平均気温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982745" y="4917439"/>
            <a:ext cx="4410946" cy="1780646"/>
            <a:chOff x="4693922" y="1591881"/>
            <a:chExt cx="3909057" cy="1578039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3922" y="1591881"/>
              <a:ext cx="3886944" cy="1410398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0644" y="2522220"/>
              <a:ext cx="3442335" cy="647700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1945666" y="4681141"/>
            <a:ext cx="3988289" cy="1988389"/>
            <a:chOff x="507114" y="4845995"/>
            <a:chExt cx="3513059" cy="1751459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114" y="4845995"/>
              <a:ext cx="3513059" cy="1462590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114" y="6285253"/>
              <a:ext cx="3231468" cy="312201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1556377" y="1034980"/>
            <a:ext cx="4139918" cy="3575769"/>
            <a:chOff x="30148" y="1580930"/>
            <a:chExt cx="4139918" cy="35757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48" y="1580930"/>
              <a:ext cx="4139918" cy="357576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6744" y="3972853"/>
              <a:ext cx="82367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復元値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70889" y="4137199"/>
              <a:ext cx="1050624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（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1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～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2000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年）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4748" y="2776513"/>
              <a:ext cx="44839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観測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703146" y="2776513"/>
              <a:ext cx="157392" cy="184666"/>
            </a:xfrm>
            <a:prstGeom prst="rect">
              <a:avLst/>
            </a:prstGeom>
            <a:solidFill>
              <a:srgbClr val="F4F5F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値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70888" y="1760061"/>
              <a:ext cx="17322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温暖化は</a:t>
              </a:r>
              <a:r>
                <a:rPr lang="en-US" altLang="ja-JP" sz="1200" dirty="0">
                  <a:latin typeface="+mn-ea"/>
                </a:rPr>
                <a:t>2000</a:t>
              </a:r>
              <a:r>
                <a:rPr lang="ja-JP" altLang="en-US" sz="1200" dirty="0">
                  <a:latin typeface="+mn-ea"/>
                </a:rPr>
                <a:t>年以上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70889" y="1928614"/>
              <a:ext cx="14705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前例のないもの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13755" y="2232647"/>
              <a:ext cx="2290524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過去</a:t>
              </a:r>
              <a:r>
                <a:rPr lang="en-US" altLang="ja-JP" sz="1200" dirty="0">
                  <a:latin typeface="+mn-ea"/>
                </a:rPr>
                <a:t>10</a:t>
              </a:r>
              <a:r>
                <a:rPr lang="ja-JP" altLang="en-US" sz="1200" dirty="0">
                  <a:latin typeface="+mn-ea"/>
                </a:rPr>
                <a:t>万年間で最も温暖だった</a:t>
              </a:r>
              <a:endParaRPr lang="en-US" altLang="ja-JP" sz="1200" dirty="0">
                <a:latin typeface="+mn-ea"/>
              </a:endParaRPr>
            </a:p>
            <a:p>
              <a:r>
                <a:rPr lang="ja-JP" altLang="en-US" sz="1200" dirty="0">
                  <a:latin typeface="+mn-ea"/>
                </a:rPr>
                <a:t>数世紀の期間の気温の推計値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40583" y="2937740"/>
              <a:ext cx="1428330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（</a:t>
              </a:r>
              <a:r>
                <a:rPr lang="en-US" altLang="ja-JP" sz="1200" dirty="0">
                  <a:latin typeface="+mn-ea"/>
                </a:rPr>
                <a:t>1850</a:t>
              </a:r>
              <a:r>
                <a:rPr lang="ja-JP" altLang="en-US" sz="1200" dirty="0">
                  <a:latin typeface="+mn-ea"/>
                </a:rPr>
                <a:t>～</a:t>
              </a:r>
              <a:r>
                <a:rPr lang="en-US" altLang="ja-JP" sz="1200" dirty="0">
                  <a:latin typeface="+mn-ea"/>
                </a:rPr>
                <a:t>2020</a:t>
              </a:r>
              <a:r>
                <a:rPr lang="ja-JP" altLang="en-US" sz="1200" dirty="0">
                  <a:latin typeface="+mn-ea"/>
                </a:rPr>
                <a:t>年）</a:t>
              </a: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1556377" y="714824"/>
            <a:ext cx="9098612" cy="3753422"/>
          </a:xfrm>
          <a:prstGeom prst="roundRect">
            <a:avLst>
              <a:gd name="adj" fmla="val 30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02537" y="4529336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氷床中の</a:t>
            </a:r>
            <a:r>
              <a:rPr lang="en-US" altLang="ja-JP" dirty="0">
                <a:latin typeface="+mn-ea"/>
              </a:rPr>
              <a:t>CO</a:t>
            </a:r>
            <a:r>
              <a:rPr lang="en-US" altLang="ja-JP" baseline="-25000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濃度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815869" y="5550311"/>
            <a:ext cx="147054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latin typeface="+mn-ea"/>
              </a:rPr>
              <a:t>　　</a:t>
            </a:r>
            <a:r>
              <a:rPr lang="en-US" altLang="ja-JP" sz="1200" dirty="0">
                <a:latin typeface="+mn-ea"/>
              </a:rPr>
              <a:t>19</a:t>
            </a:r>
            <a:r>
              <a:rPr lang="ja-JP" altLang="en-US" sz="1200" dirty="0">
                <a:latin typeface="+mn-ea"/>
              </a:rPr>
              <a:t>世紀以降急増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91879" y="4529336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大気中の</a:t>
            </a:r>
            <a:r>
              <a:rPr lang="en-US" altLang="ja-JP" dirty="0">
                <a:latin typeface="+mn-ea"/>
              </a:rPr>
              <a:t>CO</a:t>
            </a:r>
            <a:r>
              <a:rPr lang="en-US" altLang="ja-JP" baseline="-25000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濃度</a:t>
            </a:r>
            <a:r>
              <a:rPr lang="en-US" altLang="ja-JP" dirty="0">
                <a:latin typeface="+mn-ea"/>
              </a:rPr>
              <a:t>】</a:t>
            </a:r>
            <a:endParaRPr lang="ja-JP" altLang="en-US" dirty="0">
              <a:latin typeface="+mn-ea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829806" y="5871590"/>
            <a:ext cx="252514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+mn-ea"/>
              </a:rPr>
              <a:t>過去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200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万年のどの時点よりも高濃度！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5303905" y="6102202"/>
            <a:ext cx="135106" cy="242719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456218" y="5865902"/>
            <a:ext cx="569533" cy="5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856951" y="6365644"/>
            <a:ext cx="278703" cy="8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456728" y="6539341"/>
            <a:ext cx="241872" cy="12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54" name="正方形/長方形 53"/>
          <p:cNvSpPr/>
          <p:nvPr/>
        </p:nvSpPr>
        <p:spPr>
          <a:xfrm flipV="1">
            <a:off x="4741207" y="6433185"/>
            <a:ext cx="241872" cy="59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1556377" y="4529336"/>
            <a:ext cx="9098612" cy="2120494"/>
          </a:xfrm>
          <a:prstGeom prst="roundRect">
            <a:avLst>
              <a:gd name="adj" fmla="val 30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46925" y="97155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4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3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29" y="724181"/>
            <a:ext cx="8526850" cy="5097685"/>
          </a:xfrm>
          <a:prstGeom prst="rect">
            <a:avLst/>
          </a:prstGeom>
        </p:spPr>
      </p:pic>
      <p:sp>
        <p:nvSpPr>
          <p:cNvPr id="14" name="タイトル 2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654399"/>
          </a:xfrm>
        </p:spPr>
        <p:txBody>
          <a:bodyPr>
            <a:normAutofit/>
          </a:bodyPr>
          <a:lstStyle/>
          <a:p>
            <a:r>
              <a:rPr lang="ja-JP" altLang="en-US" sz="3200" b="1" dirty="0" smtClean="0"/>
              <a:t>神奈川県の「気温」のこれまでの変化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4781" y="5925670"/>
            <a:ext cx="598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横浜地方気象台における年平均気温の変化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（出展：気候変動適応情報プラットフォームポータルサイト）</a:t>
            </a:r>
            <a:endParaRPr kumimoji="1"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2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654399"/>
          </a:xfrm>
        </p:spPr>
        <p:txBody>
          <a:bodyPr>
            <a:normAutofit/>
          </a:bodyPr>
          <a:lstStyle/>
          <a:p>
            <a:r>
              <a:rPr lang="ja-JP" altLang="en-US" sz="3200" b="1" dirty="0" smtClean="0"/>
              <a:t>神奈川県の「気温」の将来変化</a:t>
            </a:r>
            <a:endParaRPr kumimoji="1" lang="ja-JP" altLang="en-US" sz="32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49032" y="4676546"/>
            <a:ext cx="8048857" cy="1419454"/>
          </a:xfrm>
          <a:prstGeom prst="roundRect">
            <a:avLst>
              <a:gd name="adj" fmla="val 77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032" y="4676546"/>
            <a:ext cx="81960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末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座間市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では、現在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の平均気温に比べて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1.6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2.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６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0.8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化石燃料に依存し続けた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場合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　　　　　　　　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4.8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6.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上昇する予測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2393176" y="3457123"/>
            <a:ext cx="4593046" cy="843082"/>
            <a:chOff x="2035586" y="3190935"/>
            <a:chExt cx="4593046" cy="84308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31709" y="1194812"/>
              <a:ext cx="506862" cy="4499108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180492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15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7493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16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37100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17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494241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18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22415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19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7909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n-ea"/>
                </a:rPr>
                <a:t>2</a:t>
              </a:r>
              <a:r>
                <a:rPr lang="en-US" altLang="ja-JP" dirty="0">
                  <a:latin typeface="+mn-ea"/>
                </a:rPr>
                <a:t>0</a:t>
              </a:r>
              <a:r>
                <a:rPr kumimoji="1" lang="ja-JP" altLang="en-US" dirty="0" smtClean="0">
                  <a:latin typeface="+mn-ea"/>
                </a:rPr>
                <a:t>℃</a:t>
              </a:r>
              <a:endParaRPr kumimoji="1" lang="ja-JP" altLang="en-US" dirty="0">
                <a:latin typeface="+mn-ea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81" y="707677"/>
            <a:ext cx="8692844" cy="2471418"/>
          </a:xfrm>
          <a:prstGeom prst="rect">
            <a:avLst/>
          </a:prstGeom>
        </p:spPr>
      </p:pic>
      <p:sp>
        <p:nvSpPr>
          <p:cNvPr id="31" name="フリーフォーム 30"/>
          <p:cNvSpPr/>
          <p:nvPr/>
        </p:nvSpPr>
        <p:spPr>
          <a:xfrm>
            <a:off x="7575176" y="1452281"/>
            <a:ext cx="1736395" cy="2004841"/>
          </a:xfrm>
          <a:custGeom>
            <a:avLst/>
            <a:gdLst>
              <a:gd name="connsiteX0" fmla="*/ 0 w 3263153"/>
              <a:gd name="connsiteY0" fmla="*/ 0 h 1792942"/>
              <a:gd name="connsiteX1" fmla="*/ 2348753 w 3263153"/>
              <a:gd name="connsiteY1" fmla="*/ 0 h 1792942"/>
              <a:gd name="connsiteX2" fmla="*/ 3263153 w 3263153"/>
              <a:gd name="connsiteY2" fmla="*/ 1792942 h 17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1792942">
                <a:moveTo>
                  <a:pt x="0" y="0"/>
                </a:moveTo>
                <a:lnTo>
                  <a:pt x="2348753" y="0"/>
                </a:lnTo>
                <a:lnTo>
                  <a:pt x="3263153" y="179294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435" y="3235084"/>
            <a:ext cx="3362777" cy="3313923"/>
          </a:xfrm>
          <a:prstGeom prst="rect">
            <a:avLst/>
          </a:prstGeom>
        </p:spPr>
      </p:pic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8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22" y="772587"/>
            <a:ext cx="3273663" cy="2995053"/>
          </a:xfrm>
          <a:prstGeom prst="rect">
            <a:avLst/>
          </a:prstGeom>
        </p:spPr>
      </p:pic>
      <p:sp>
        <p:nvSpPr>
          <p:cNvPr id="41" name="四角形吹き出し 40"/>
          <p:cNvSpPr/>
          <p:nvPr/>
        </p:nvSpPr>
        <p:spPr>
          <a:xfrm>
            <a:off x="589284" y="4366676"/>
            <a:ext cx="7143762" cy="2125416"/>
          </a:xfrm>
          <a:prstGeom prst="wedgeRectCallout">
            <a:avLst>
              <a:gd name="adj1" fmla="val 55473"/>
              <a:gd name="adj2" fmla="val 288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タイトル 2"/>
          <p:cNvSpPr>
            <a:spLocks noGrp="1"/>
          </p:cNvSpPr>
          <p:nvPr>
            <p:ph type="ctrTitle"/>
          </p:nvPr>
        </p:nvSpPr>
        <p:spPr>
          <a:xfrm>
            <a:off x="1317812" y="0"/>
            <a:ext cx="10874181" cy="672119"/>
          </a:xfrm>
        </p:spPr>
        <p:txBody>
          <a:bodyPr>
            <a:noAutofit/>
          </a:bodyPr>
          <a:lstStyle/>
          <a:p>
            <a:r>
              <a:rPr lang="ja-JP" altLang="en-US" sz="3200" b="1" dirty="0"/>
              <a:t>「気温」の将来変化　</a:t>
            </a:r>
            <a:r>
              <a:rPr lang="en-US" altLang="ja-JP" sz="3200" b="1" dirty="0" smtClean="0"/>
              <a:t>–</a:t>
            </a:r>
            <a:r>
              <a:rPr lang="ja-JP" altLang="en-US" sz="3200" b="1" dirty="0" smtClean="0"/>
              <a:t>暑さと</a:t>
            </a:r>
            <a:r>
              <a:rPr lang="ja-JP" altLang="en-US" sz="3200" b="1" dirty="0"/>
              <a:t>寒</a:t>
            </a:r>
            <a:r>
              <a:rPr lang="ja-JP" altLang="en-US" sz="3200" b="1" dirty="0" smtClean="0"/>
              <a:t>さの</a:t>
            </a:r>
            <a:r>
              <a:rPr lang="ja-JP" altLang="en-US" sz="3200" b="1" dirty="0"/>
              <a:t>変化</a:t>
            </a:r>
            <a:r>
              <a:rPr lang="en-US" altLang="ja-JP" sz="3200" b="1" dirty="0" smtClean="0"/>
              <a:t>-</a:t>
            </a:r>
            <a:endParaRPr kumimoji="1" lang="ja-JP" altLang="en-US" sz="3200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676092" y="4436804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世紀末の冬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日の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55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も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/>
            </a:r>
            <a:b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32</a:t>
            </a:r>
            <a:r>
              <a:rPr lang="ja-JP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日程度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では、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日程度になる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848523" y="1015312"/>
            <a:ext cx="5657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座間市における真夏日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（最高気温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℃以上）の変化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89284" y="3997344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座間市における冬日（最低気温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℃未満）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の変化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四角形吹き出し 46"/>
          <p:cNvSpPr/>
          <p:nvPr/>
        </p:nvSpPr>
        <p:spPr>
          <a:xfrm>
            <a:off x="3976714" y="1412521"/>
            <a:ext cx="7427994" cy="2125416"/>
          </a:xfrm>
          <a:prstGeom prst="wedgeRectCallout">
            <a:avLst>
              <a:gd name="adj1" fmla="val -54894"/>
              <a:gd name="adj2" fmla="val 67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076620" y="1511425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世紀末の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真夏日の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４３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でも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/>
            </a:r>
            <a:b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1.4</a:t>
            </a:r>
            <a:r>
              <a:rPr lang="ja-JP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60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日程度）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2.4</a:t>
            </a:r>
            <a:r>
              <a:rPr lang="ja-JP" altLang="ja-JP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102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31" y="3565814"/>
            <a:ext cx="3105646" cy="3045778"/>
          </a:xfrm>
          <a:prstGeom prst="rect">
            <a:avLst/>
          </a:prstGeom>
        </p:spPr>
      </p:pic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3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8814</TotalTime>
  <Words>3532</Words>
  <Application>Microsoft Office PowerPoint</Application>
  <PresentationFormat>ワイド画面</PresentationFormat>
  <Paragraphs>447</Paragraphs>
  <Slides>30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3" baseType="lpstr">
      <vt:lpstr>BIZ UDPゴシック</vt:lpstr>
      <vt:lpstr>Generic1-Regular</vt:lpstr>
      <vt:lpstr>HGS創英角ｺﾞｼｯｸUB</vt:lpstr>
      <vt:lpstr>Meiryo UI</vt:lpstr>
      <vt:lpstr>ＭＳ Ｐゴシック</vt:lpstr>
      <vt:lpstr>ＭＳ ゴシック</vt:lpstr>
      <vt:lpstr>Noto Sans JP</vt:lpstr>
      <vt:lpstr>メイリオ</vt:lpstr>
      <vt:lpstr>Arial</vt:lpstr>
      <vt:lpstr>Calibri</vt:lpstr>
      <vt:lpstr>Times New Roman</vt:lpstr>
      <vt:lpstr>Wingdings</vt:lpstr>
      <vt:lpstr>kanagawa</vt:lpstr>
      <vt:lpstr>気候変動によって起こる環境の変化に 私達はどう備えるか？</vt:lpstr>
      <vt:lpstr>本日の流れ</vt:lpstr>
      <vt:lpstr>動画視聴</vt:lpstr>
      <vt:lpstr>気候変動はどうやって起きる？</vt:lpstr>
      <vt:lpstr>気候変動に関する政府間パネル（IPCC）における 温暖化の要因に関する表現の変遷</vt:lpstr>
      <vt:lpstr>これまでの世界平均気温とCO2濃度の変化</vt:lpstr>
      <vt:lpstr>神奈川県の「気温」のこれまでの変化</vt:lpstr>
      <vt:lpstr>神奈川県の「気温」の将来変化</vt:lpstr>
      <vt:lpstr>「気温」の将来変化　–暑さと寒さの変化-</vt:lpstr>
      <vt:lpstr>気温が上がるだけ？・・・ではない！</vt:lpstr>
      <vt:lpstr>気候変動の影響はあらゆるところに…</vt:lpstr>
      <vt:lpstr>熱中症の被害状況について</vt:lpstr>
      <vt:lpstr>「降水量」の将来変化　－強雨の頻度－</vt:lpstr>
      <vt:lpstr>例）台風：令和元年東日本台風の被害</vt:lpstr>
      <vt:lpstr>例）台風：</vt:lpstr>
      <vt:lpstr>例）桜の開花</vt:lpstr>
      <vt:lpstr>例）生き物への影響</vt:lpstr>
      <vt:lpstr>グループワーク：気候変動とその影響について考える</vt:lpstr>
      <vt:lpstr>自己紹介 兼 アイスブレイク</vt:lpstr>
      <vt:lpstr>みそ汁のネタ 　…ここにも気候変動の影響が</vt:lpstr>
      <vt:lpstr>グループワーク</vt:lpstr>
      <vt:lpstr>グループワーク①：「気候変動」と「影響」の関係</vt:lpstr>
      <vt:lpstr>グループワーク①：作業の進め方</vt:lpstr>
      <vt:lpstr>グループワーク①：グループワークのポイント</vt:lpstr>
      <vt:lpstr>グループワーク②：「気候変動影響」の波及について</vt:lpstr>
      <vt:lpstr>グループワーク②：作業の進め方</vt:lpstr>
      <vt:lpstr>模造紙完成イメージ</vt:lpstr>
      <vt:lpstr>グループワーク③：注目すべき「気候変動影響」について</vt:lpstr>
      <vt:lpstr>神奈川県ではどんな気候変動影響が心配されているか</vt:lpstr>
      <vt:lpstr>気候変動影響と関係する社会問題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481</cp:revision>
  <cp:lastPrinted>2024-08-26T08:05:50Z</cp:lastPrinted>
  <dcterms:created xsi:type="dcterms:W3CDTF">2020-06-26T05:00:29Z</dcterms:created>
  <dcterms:modified xsi:type="dcterms:W3CDTF">2024-12-03T06:30:01Z</dcterms:modified>
</cp:coreProperties>
</file>