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3" r:id="rId2"/>
    <p:sldId id="481" r:id="rId3"/>
    <p:sldId id="482" r:id="rId4"/>
    <p:sldId id="477" r:id="rId5"/>
    <p:sldId id="534" r:id="rId6"/>
    <p:sldId id="484" r:id="rId7"/>
    <p:sldId id="547" r:id="rId8"/>
    <p:sldId id="535" r:id="rId9"/>
    <p:sldId id="536" r:id="rId10"/>
    <p:sldId id="454" r:id="rId11"/>
    <p:sldId id="460" r:id="rId12"/>
    <p:sldId id="486" r:id="rId13"/>
    <p:sldId id="474" r:id="rId14"/>
    <p:sldId id="457" r:id="rId15"/>
    <p:sldId id="483" r:id="rId16"/>
    <p:sldId id="499" r:id="rId17"/>
    <p:sldId id="500" r:id="rId18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00FF"/>
    <a:srgbClr val="006600"/>
    <a:srgbClr val="BBDBFA"/>
    <a:srgbClr val="FCF8C1"/>
    <a:srgbClr val="FDCDD1"/>
    <a:srgbClr val="FFF2CC"/>
    <a:srgbClr val="008080"/>
    <a:srgbClr val="9A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8305" autoAdjust="0"/>
  </p:normalViewPr>
  <p:slideViewPr>
    <p:cSldViewPr snapToGrid="0">
      <p:cViewPr varScale="1">
        <p:scale>
          <a:sx n="89" d="100"/>
          <a:sy n="89" d="100"/>
        </p:scale>
        <p:origin x="4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3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fs01\s0323\&#29872;&#22659;C&#24193;&#22806;&#21442;&#29031;&#21487;&#33021;&#12501;&#12457;&#12523;&#12480;&#65288;&#20491;&#20154;&#24773;&#22577;&#21450;&#12403;&#37325;&#35201;&#24773;&#22577;&#12399;&#20445;&#23384;&#12375;&#12394;&#12356;&#65289;\02_&#29872;&#22659;&#27963;&#21205;&#25512;&#36914;&#35506;\30_&#27671;&#20505;&#22793;&#21205;&#36969;&#24540;&#12475;&#12531;&#12479;&#12540;\03_&#24773;&#22577;&#21454;&#38598;&#25972;&#29702;&#12539;&#20998;&#26512;\00_&#27671;&#20505;&#12539;&#27671;&#35937;\&#12304;&#24120;&#12305;&#27671;&#35937;&#35251;&#28204;&#12487;&#12540;&#12479;\&#27671;&#35937;&#24193;\&#26178;&#21029;&#38477;&#27700;&#37327;&#35299;&#26512;&#65288;&#12450;&#12513;&#12480;&#12473;&#65291;&#27178;&#27996;&#65289;1976&#653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8457804209005"/>
          <c:y val="5.0925925925925923E-2"/>
          <c:w val="0.76702646683045395"/>
          <c:h val="0.830872378780429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'[1]50mm以上の回数'!$B$2:$B$52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'50mm 時'!$N$4:$N$54</c:f>
              <c:numCache>
                <c:formatCode>General</c:formatCode>
                <c:ptCount val="51"/>
                <c:pt idx="1">
                  <c:v>0.18181818181818182</c:v>
                </c:pt>
                <c:pt idx="2">
                  <c:v>9.0909090909090912E-2</c:v>
                </c:pt>
                <c:pt idx="3">
                  <c:v>0.27272727272727271</c:v>
                </c:pt>
                <c:pt idx="4">
                  <c:v>0.27272727272727271</c:v>
                </c:pt>
                <c:pt idx="5">
                  <c:v>9.0909090909090912E-2</c:v>
                </c:pt>
                <c:pt idx="6">
                  <c:v>0.45454545454545453</c:v>
                </c:pt>
                <c:pt idx="7">
                  <c:v>0.36363636363636365</c:v>
                </c:pt>
                <c:pt idx="8">
                  <c:v>0.27272727272727271</c:v>
                </c:pt>
                <c:pt idx="9">
                  <c:v>9.0909090909090912E-2</c:v>
                </c:pt>
                <c:pt idx="10">
                  <c:v>0</c:v>
                </c:pt>
                <c:pt idx="11">
                  <c:v>0.27272727272727271</c:v>
                </c:pt>
                <c:pt idx="12">
                  <c:v>0</c:v>
                </c:pt>
                <c:pt idx="13">
                  <c:v>0.18181818181818182</c:v>
                </c:pt>
                <c:pt idx="14">
                  <c:v>9.0909090909090912E-2</c:v>
                </c:pt>
                <c:pt idx="15">
                  <c:v>0.90909090909090906</c:v>
                </c:pt>
                <c:pt idx="16">
                  <c:v>0.18181818181818182</c:v>
                </c:pt>
                <c:pt idx="17">
                  <c:v>0</c:v>
                </c:pt>
                <c:pt idx="18">
                  <c:v>0.27272727272727271</c:v>
                </c:pt>
                <c:pt idx="19">
                  <c:v>0.36363636363636365</c:v>
                </c:pt>
                <c:pt idx="20">
                  <c:v>9.0909090909090912E-2</c:v>
                </c:pt>
                <c:pt idx="21">
                  <c:v>9.0909090909090912E-2</c:v>
                </c:pt>
                <c:pt idx="22">
                  <c:v>0</c:v>
                </c:pt>
                <c:pt idx="23">
                  <c:v>0.63636363636363635</c:v>
                </c:pt>
                <c:pt idx="24">
                  <c:v>0</c:v>
                </c:pt>
                <c:pt idx="25">
                  <c:v>0.36363636363636365</c:v>
                </c:pt>
                <c:pt idx="26">
                  <c:v>0.18181818181818182</c:v>
                </c:pt>
                <c:pt idx="27">
                  <c:v>0.90909090909090906</c:v>
                </c:pt>
                <c:pt idx="28">
                  <c:v>9.0909090909090912E-2</c:v>
                </c:pt>
                <c:pt idx="29">
                  <c:v>0.45454545454545453</c:v>
                </c:pt>
                <c:pt idx="30">
                  <c:v>0.45454545454545453</c:v>
                </c:pt>
                <c:pt idx="31">
                  <c:v>0.27272727272727271</c:v>
                </c:pt>
                <c:pt idx="32">
                  <c:v>0.27272727272727271</c:v>
                </c:pt>
                <c:pt idx="33">
                  <c:v>0.27272727272727271</c:v>
                </c:pt>
                <c:pt idx="34">
                  <c:v>9.0909090909090912E-2</c:v>
                </c:pt>
                <c:pt idx="35">
                  <c:v>1.0909090909090908</c:v>
                </c:pt>
                <c:pt idx="36">
                  <c:v>0.36363636363636365</c:v>
                </c:pt>
                <c:pt idx="37">
                  <c:v>0.72727272727272729</c:v>
                </c:pt>
                <c:pt idx="38">
                  <c:v>0.36363636363636365</c:v>
                </c:pt>
                <c:pt idx="39">
                  <c:v>0.27272727272727271</c:v>
                </c:pt>
                <c:pt idx="40">
                  <c:v>0.27272727272727271</c:v>
                </c:pt>
                <c:pt idx="41">
                  <c:v>0.36363636363636365</c:v>
                </c:pt>
                <c:pt idx="42">
                  <c:v>0.72727272727272729</c:v>
                </c:pt>
                <c:pt idx="43">
                  <c:v>9.0909090909090912E-2</c:v>
                </c:pt>
                <c:pt idx="44">
                  <c:v>1.3636363636363635</c:v>
                </c:pt>
                <c:pt idx="45">
                  <c:v>0.18181818181818182</c:v>
                </c:pt>
                <c:pt idx="46">
                  <c:v>0.18181818181818182</c:v>
                </c:pt>
                <c:pt idx="47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C-4E38-92EB-48B61AB4E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54934592"/>
        <c:axId val="2054936256"/>
      </c:barChar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'50mm 時'!$O$4:$O$54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xVal>
          <c:yVal>
            <c:numRef>
              <c:f>'50mm 時'!$N$4:$N$54</c:f>
              <c:numCache>
                <c:formatCode>General</c:formatCode>
                <c:ptCount val="51"/>
                <c:pt idx="1">
                  <c:v>0.18181818181818182</c:v>
                </c:pt>
                <c:pt idx="2">
                  <c:v>9.0909090909090912E-2</c:v>
                </c:pt>
                <c:pt idx="3">
                  <c:v>0.27272727272727271</c:v>
                </c:pt>
                <c:pt idx="4">
                  <c:v>0.27272727272727271</c:v>
                </c:pt>
                <c:pt idx="5">
                  <c:v>9.0909090909090912E-2</c:v>
                </c:pt>
                <c:pt idx="6">
                  <c:v>0.45454545454545453</c:v>
                </c:pt>
                <c:pt idx="7">
                  <c:v>0.36363636363636365</c:v>
                </c:pt>
                <c:pt idx="8">
                  <c:v>0.27272727272727271</c:v>
                </c:pt>
                <c:pt idx="9">
                  <c:v>9.0909090909090912E-2</c:v>
                </c:pt>
                <c:pt idx="10">
                  <c:v>0</c:v>
                </c:pt>
                <c:pt idx="11">
                  <c:v>0.27272727272727271</c:v>
                </c:pt>
                <c:pt idx="12">
                  <c:v>0</c:v>
                </c:pt>
                <c:pt idx="13">
                  <c:v>0.18181818181818182</c:v>
                </c:pt>
                <c:pt idx="14">
                  <c:v>9.0909090909090912E-2</c:v>
                </c:pt>
                <c:pt idx="15">
                  <c:v>0.90909090909090906</c:v>
                </c:pt>
                <c:pt idx="16">
                  <c:v>0.18181818181818182</c:v>
                </c:pt>
                <c:pt idx="17">
                  <c:v>0</c:v>
                </c:pt>
                <c:pt idx="18">
                  <c:v>0.27272727272727271</c:v>
                </c:pt>
                <c:pt idx="19">
                  <c:v>0.36363636363636365</c:v>
                </c:pt>
                <c:pt idx="20">
                  <c:v>9.0909090909090912E-2</c:v>
                </c:pt>
                <c:pt idx="21">
                  <c:v>9.0909090909090912E-2</c:v>
                </c:pt>
                <c:pt idx="22">
                  <c:v>0</c:v>
                </c:pt>
                <c:pt idx="23">
                  <c:v>0.63636363636363635</c:v>
                </c:pt>
                <c:pt idx="24">
                  <c:v>0</c:v>
                </c:pt>
                <c:pt idx="25">
                  <c:v>0.36363636363636365</c:v>
                </c:pt>
                <c:pt idx="26">
                  <c:v>0.18181818181818182</c:v>
                </c:pt>
                <c:pt idx="27">
                  <c:v>0.90909090909090906</c:v>
                </c:pt>
                <c:pt idx="28">
                  <c:v>9.0909090909090912E-2</c:v>
                </c:pt>
                <c:pt idx="29">
                  <c:v>0.45454545454545453</c:v>
                </c:pt>
                <c:pt idx="30">
                  <c:v>0.45454545454545453</c:v>
                </c:pt>
                <c:pt idx="31">
                  <c:v>0.27272727272727271</c:v>
                </c:pt>
                <c:pt idx="32">
                  <c:v>0.27272727272727271</c:v>
                </c:pt>
                <c:pt idx="33">
                  <c:v>0.27272727272727271</c:v>
                </c:pt>
                <c:pt idx="34">
                  <c:v>9.0909090909090912E-2</c:v>
                </c:pt>
                <c:pt idx="35">
                  <c:v>1.0909090909090908</c:v>
                </c:pt>
                <c:pt idx="36">
                  <c:v>0.36363636363636365</c:v>
                </c:pt>
                <c:pt idx="37">
                  <c:v>0.72727272727272729</c:v>
                </c:pt>
                <c:pt idx="38">
                  <c:v>0.36363636363636365</c:v>
                </c:pt>
                <c:pt idx="39">
                  <c:v>0.27272727272727271</c:v>
                </c:pt>
                <c:pt idx="40">
                  <c:v>0.27272727272727271</c:v>
                </c:pt>
                <c:pt idx="41">
                  <c:v>0.36363636363636365</c:v>
                </c:pt>
                <c:pt idx="42">
                  <c:v>0.72727272727272729</c:v>
                </c:pt>
                <c:pt idx="43">
                  <c:v>9.0909090909090912E-2</c:v>
                </c:pt>
                <c:pt idx="44">
                  <c:v>1.3636363636363635</c:v>
                </c:pt>
                <c:pt idx="45">
                  <c:v>0.18181818181818182</c:v>
                </c:pt>
                <c:pt idx="46">
                  <c:v>0.18181818181818182</c:v>
                </c:pt>
                <c:pt idx="47">
                  <c:v>9.0909090909090912E-2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15C-4E38-92EB-48B61AB4E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093184"/>
        <c:axId val="164091104"/>
      </c:scatterChart>
      <c:catAx>
        <c:axId val="205493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549362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05493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r>
                  <a:rPr lang="ja-JP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１地点あたりの発生回数（回）</a:t>
                </a:r>
              </a:p>
            </c:rich>
          </c:tx>
          <c:layout>
            <c:manualLayout>
              <c:xMode val="edge"/>
              <c:yMode val="edge"/>
              <c:x val="1.2502347165084164E-2"/>
              <c:y val="8.41032947543744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54934592"/>
        <c:crossesAt val="1"/>
        <c:crossBetween val="midCat"/>
        <c:majorUnit val="0.2"/>
      </c:valAx>
      <c:valAx>
        <c:axId val="16409110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64093184"/>
        <c:crosses val="max"/>
        <c:crossBetween val="midCat"/>
      </c:valAx>
      <c:valAx>
        <c:axId val="164093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091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日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66FF"/>
              </a:solidFill>
              <a:ln w="9525">
                <a:solidFill>
                  <a:srgbClr val="FF66FF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movingAvg"/>
            <c:period val="5"/>
            <c:dispRSqr val="0"/>
            <c:dispEq val="0"/>
          </c:trendline>
          <c:xVal>
            <c:numRef>
              <c:f>Sheet1!$B$2:$B$78</c:f>
              <c:numCache>
                <c:formatCode>General</c:formatCode>
                <c:ptCount val="77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  <c:pt idx="67">
                  <c:v>2020</c:v>
                </c:pt>
                <c:pt idx="68">
                  <c:v>2021</c:v>
                </c:pt>
                <c:pt idx="69">
                  <c:v>2022</c:v>
                </c:pt>
                <c:pt idx="70">
                  <c:v>2023</c:v>
                </c:pt>
              </c:numCache>
            </c:numRef>
          </c:xVal>
          <c:yVal>
            <c:numRef>
              <c:f>Sheet1!$F$2:$F$78</c:f>
              <c:numCache>
                <c:formatCode>General</c:formatCode>
                <c:ptCount val="77"/>
                <c:pt idx="0">
                  <c:v>85</c:v>
                </c:pt>
                <c:pt idx="1">
                  <c:v>86</c:v>
                </c:pt>
                <c:pt idx="2">
                  <c:v>84</c:v>
                </c:pt>
                <c:pt idx="3">
                  <c:v>89</c:v>
                </c:pt>
                <c:pt idx="4">
                  <c:v>94</c:v>
                </c:pt>
                <c:pt idx="5">
                  <c:v>85</c:v>
                </c:pt>
                <c:pt idx="6">
                  <c:v>80</c:v>
                </c:pt>
                <c:pt idx="7">
                  <c:v>82</c:v>
                </c:pt>
                <c:pt idx="8">
                  <c:v>91</c:v>
                </c:pt>
                <c:pt idx="9">
                  <c:v>89</c:v>
                </c:pt>
                <c:pt idx="10">
                  <c:v>92</c:v>
                </c:pt>
                <c:pt idx="11">
                  <c:v>96</c:v>
                </c:pt>
                <c:pt idx="12">
                  <c:v>94</c:v>
                </c:pt>
                <c:pt idx="13">
                  <c:v>79</c:v>
                </c:pt>
                <c:pt idx="14">
                  <c:v>90</c:v>
                </c:pt>
                <c:pt idx="15">
                  <c:v>90</c:v>
                </c:pt>
                <c:pt idx="16">
                  <c:v>94</c:v>
                </c:pt>
                <c:pt idx="17">
                  <c:v>95</c:v>
                </c:pt>
                <c:pt idx="18">
                  <c:v>90</c:v>
                </c:pt>
                <c:pt idx="19">
                  <c:v>89</c:v>
                </c:pt>
                <c:pt idx="20">
                  <c:v>91</c:v>
                </c:pt>
                <c:pt idx="21">
                  <c:v>92</c:v>
                </c:pt>
                <c:pt idx="22">
                  <c:v>90</c:v>
                </c:pt>
                <c:pt idx="23">
                  <c:v>86</c:v>
                </c:pt>
                <c:pt idx="24">
                  <c:v>85</c:v>
                </c:pt>
                <c:pt idx="25">
                  <c:v>96</c:v>
                </c:pt>
                <c:pt idx="26">
                  <c:v>84</c:v>
                </c:pt>
                <c:pt idx="27">
                  <c:v>93</c:v>
                </c:pt>
                <c:pt idx="28">
                  <c:v>87</c:v>
                </c:pt>
                <c:pt idx="29">
                  <c:v>83</c:v>
                </c:pt>
                <c:pt idx="30">
                  <c:v>93</c:v>
                </c:pt>
                <c:pt idx="31">
                  <c:v>102</c:v>
                </c:pt>
                <c:pt idx="32">
                  <c:v>92</c:v>
                </c:pt>
                <c:pt idx="33">
                  <c:v>93</c:v>
                </c:pt>
                <c:pt idx="34">
                  <c:v>81</c:v>
                </c:pt>
                <c:pt idx="35">
                  <c:v>94</c:v>
                </c:pt>
                <c:pt idx="36">
                  <c:v>81</c:v>
                </c:pt>
                <c:pt idx="37">
                  <c:v>78</c:v>
                </c:pt>
                <c:pt idx="38">
                  <c:v>89</c:v>
                </c:pt>
                <c:pt idx="39">
                  <c:v>84</c:v>
                </c:pt>
                <c:pt idx="40">
                  <c:v>84</c:v>
                </c:pt>
                <c:pt idx="41">
                  <c:v>92</c:v>
                </c:pt>
                <c:pt idx="42">
                  <c:v>91</c:v>
                </c:pt>
                <c:pt idx="43">
                  <c:v>90</c:v>
                </c:pt>
                <c:pt idx="44">
                  <c:v>85</c:v>
                </c:pt>
                <c:pt idx="45">
                  <c:v>88</c:v>
                </c:pt>
                <c:pt idx="46">
                  <c:v>84</c:v>
                </c:pt>
                <c:pt idx="47">
                  <c:v>90</c:v>
                </c:pt>
                <c:pt idx="48">
                  <c:v>82</c:v>
                </c:pt>
                <c:pt idx="49">
                  <c:v>75</c:v>
                </c:pt>
                <c:pt idx="50">
                  <c:v>87</c:v>
                </c:pt>
                <c:pt idx="51">
                  <c:v>79</c:v>
                </c:pt>
                <c:pt idx="52">
                  <c:v>93</c:v>
                </c:pt>
                <c:pt idx="53">
                  <c:v>81</c:v>
                </c:pt>
                <c:pt idx="54">
                  <c:v>83</c:v>
                </c:pt>
                <c:pt idx="55">
                  <c:v>84</c:v>
                </c:pt>
                <c:pt idx="56">
                  <c:v>82</c:v>
                </c:pt>
                <c:pt idx="57">
                  <c:v>82</c:v>
                </c:pt>
                <c:pt idx="58">
                  <c:v>90</c:v>
                </c:pt>
                <c:pt idx="59">
                  <c:v>94</c:v>
                </c:pt>
                <c:pt idx="60">
                  <c:v>78</c:v>
                </c:pt>
                <c:pt idx="61">
                  <c:v>85</c:v>
                </c:pt>
                <c:pt idx="62">
                  <c:v>83</c:v>
                </c:pt>
                <c:pt idx="63">
                  <c:v>84</c:v>
                </c:pt>
                <c:pt idx="64">
                  <c:v>85</c:v>
                </c:pt>
                <c:pt idx="65">
                  <c:v>79</c:v>
                </c:pt>
                <c:pt idx="66">
                  <c:v>81</c:v>
                </c:pt>
                <c:pt idx="67">
                  <c:v>79</c:v>
                </c:pt>
                <c:pt idx="68">
                  <c:v>77</c:v>
                </c:pt>
                <c:pt idx="69">
                  <c:v>81</c:v>
                </c:pt>
                <c:pt idx="70">
                  <c:v>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DF-426A-82E7-50A498236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37743"/>
        <c:axId val="36638159"/>
      </c:scatterChart>
      <c:valAx>
        <c:axId val="36637743"/>
        <c:scaling>
          <c:orientation val="minMax"/>
          <c:min val="19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ja-JP"/>
          </a:p>
        </c:txPr>
        <c:crossAx val="36638159"/>
        <c:crosses val="autoZero"/>
        <c:crossBetween val="midCat"/>
        <c:minorUnit val="5"/>
      </c:valAx>
      <c:valAx>
        <c:axId val="36638159"/>
        <c:scaling>
          <c:orientation val="minMax"/>
          <c:min val="7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pPr>
                <a:r>
                  <a:rPr lang="ja-JP" altLang="en-US"/>
                  <a:t>横浜でのソメイヨシノ開花日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pPr>
              <a:endParaRPr lang="ja-JP"/>
            </a:p>
          </c:txPr>
        </c:title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ja-JP"/>
          </a:p>
        </c:txPr>
        <c:crossAx val="36637743"/>
        <c:crosses val="autoZero"/>
        <c:crossBetween val="midCat"/>
        <c:majorUnit val="7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ＭＳ Ｐゴシック" panose="020B0600070205080204" pitchFamily="50" charset="-128"/>
          <a:ea typeface="ＭＳ Ｐゴシック" panose="020B060007020508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82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r">
              <a:defRPr sz="1200"/>
            </a:lvl1pPr>
          </a:lstStyle>
          <a:p>
            <a:fld id="{273DFC92-EFCC-42C7-831E-2BA6F0A939C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82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r">
              <a:defRPr sz="1200"/>
            </a:lvl1pPr>
          </a:lstStyle>
          <a:p>
            <a:fld id="{15C8EF7B-F820-459E-BC36-6B54BE7FA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21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2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r">
              <a:defRPr sz="1200"/>
            </a:lvl1pPr>
          </a:lstStyle>
          <a:p>
            <a:fld id="{E2797BB3-3C7B-4A11-8F7C-016BC0F54DF7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30313"/>
            <a:ext cx="592613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4" tIns="45673" rIns="91344" bIns="456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701"/>
            <a:ext cx="5388610" cy="3886111"/>
          </a:xfrm>
          <a:prstGeom prst="rect">
            <a:avLst/>
          </a:prstGeom>
        </p:spPr>
        <p:txBody>
          <a:bodyPr vert="horz" lIns="91344" tIns="45673" rIns="91344" bIns="4567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2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r">
              <a:defRPr sz="1200"/>
            </a:lvl1pPr>
          </a:lstStyle>
          <a:p>
            <a:fld id="{6AC044BF-F28E-4985-A4FC-7A7085628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635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7547">
              <a:spcBef>
                <a:spcPts val="575"/>
              </a:spcBef>
              <a:defRPr/>
            </a:pP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34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7547">
              <a:spcBef>
                <a:spcPts val="575"/>
              </a:spcBef>
            </a:pPr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8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00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655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812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35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635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/>
          <p:cNvSpPr txBox="1">
            <a:spLocks/>
          </p:cNvSpPr>
          <p:nvPr userDrawn="1"/>
        </p:nvSpPr>
        <p:spPr>
          <a:xfrm>
            <a:off x="1380813" y="4215610"/>
            <a:ext cx="8736971" cy="8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180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dirty="0"/>
          </a:p>
        </p:txBody>
      </p:sp>
      <p:sp>
        <p:nvSpPr>
          <p:cNvPr id="9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80812" y="2239850"/>
            <a:ext cx="7680853" cy="1800200"/>
          </a:xfrm>
        </p:spPr>
        <p:txBody>
          <a:bodyPr anchor="t"/>
          <a:lstStyle>
            <a:lvl1pPr algn="l">
              <a:lnSpc>
                <a:spcPts val="4400"/>
              </a:lnSpc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1380813" y="4391170"/>
            <a:ext cx="8736971" cy="8164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802" y="-56707"/>
            <a:ext cx="12239802" cy="7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902" y="0"/>
            <a:ext cx="12233902" cy="709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48238" y="6549007"/>
            <a:ext cx="27432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7649" y="6549007"/>
            <a:ext cx="41148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1301750" y="0"/>
            <a:ext cx="10890250" cy="816746"/>
          </a:xfrm>
        </p:spPr>
        <p:txBody>
          <a:bodyPr tIns="0" bIns="0" anchor="b" anchorCtr="0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7" name="平行四辺形 6"/>
          <p:cNvSpPr/>
          <p:nvPr userDrawn="1"/>
        </p:nvSpPr>
        <p:spPr>
          <a:xfrm>
            <a:off x="318770" y="0"/>
            <a:ext cx="982980" cy="816746"/>
          </a:xfrm>
          <a:prstGeom prst="parallelogram">
            <a:avLst>
              <a:gd name="adj" fmla="val 59040"/>
            </a:avLst>
          </a:prstGeom>
          <a:solidFill>
            <a:srgbClr val="5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56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0452" cy="685800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 anchor="t"/>
          <a:lstStyle>
            <a:lvl1pPr algn="r">
              <a:defRPr/>
            </a:lvl1pPr>
          </a:lstStyle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487488" y="-27384"/>
            <a:ext cx="8736971" cy="692696"/>
          </a:xfr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3"/>
          </p:nvPr>
        </p:nvSpPr>
        <p:spPr>
          <a:xfrm>
            <a:off x="239349" y="896900"/>
            <a:ext cx="10560051" cy="43926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2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0452" cy="685800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448800" y="1"/>
            <a:ext cx="2743200" cy="365125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487488" y="-27384"/>
            <a:ext cx="8736971" cy="692696"/>
          </a:xfr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3"/>
          </p:nvPr>
        </p:nvSpPr>
        <p:spPr>
          <a:xfrm>
            <a:off x="239349" y="896900"/>
            <a:ext cx="10560051" cy="43926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8872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98" y="0"/>
            <a:ext cx="11610602" cy="68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998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8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3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304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04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8248" y="6407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BFFF0799-BCF5-4C8E-BCD2-41538FEDF1A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42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ts val="2600"/>
        </a:lnSpc>
        <a:spcBef>
          <a:spcPts val="1000"/>
        </a:spcBef>
        <a:spcAft>
          <a:spcPts val="0"/>
        </a:spcAft>
        <a:buClr>
          <a:srgbClr val="595757"/>
        </a:buClr>
        <a:buSzTx/>
        <a:buFont typeface="Wingdings" panose="05000000000000000000" pitchFamily="2" charset="2"/>
        <a:buChar char="n"/>
        <a:tabLst/>
        <a:defRPr kumimoji="1" sz="2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1" y="1878109"/>
            <a:ext cx="11187952" cy="1800200"/>
          </a:xfrm>
        </p:spPr>
        <p:txBody>
          <a:bodyPr anchor="ctr" anchorCtr="0">
            <a:normAutofit/>
          </a:bodyPr>
          <a:lstStyle/>
          <a:p>
            <a:pPr algn="ctr">
              <a:lnSpc>
                <a:spcPts val="5500"/>
              </a:lnSpc>
            </a:pPr>
            <a:r>
              <a:rPr lang="ja-JP" altLang="en-US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気候変動問題</a:t>
            </a:r>
            <a:r>
              <a:rPr lang="en-US" altLang="ja-JP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― </a:t>
            </a:r>
            <a:r>
              <a:rPr lang="ja-JP" altLang="en-US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影響と対策について </a:t>
            </a:r>
            <a:r>
              <a:rPr lang="en-US" altLang="ja-JP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―</a:t>
            </a:r>
            <a:endParaRPr kumimoji="1" lang="ja-JP" altLang="en-US" sz="4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80813" y="4391169"/>
            <a:ext cx="9434969" cy="1973771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神奈川県気候変動適応センター（神奈川県環境科学センター環境情報部）</a:t>
            </a:r>
            <a:endParaRPr kumimoji="1" lang="ja-JP" altLang="en-US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8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7430" y="2150"/>
            <a:ext cx="8379958" cy="69269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気温が上がるだけ</a:t>
            </a:r>
            <a:r>
              <a:rPr kumimoji="1" lang="ja-JP" altLang="en-US" sz="3600" dirty="0" smtClean="0"/>
              <a:t>？・・・ではない！</a:t>
            </a:r>
            <a:endParaRPr kumimoji="1" lang="ja-JP" altLang="en-US" sz="3600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1911350" y="723901"/>
            <a:ext cx="2573338" cy="2220863"/>
            <a:chOff x="387350" y="723900"/>
            <a:chExt cx="2573338" cy="222086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975" y="723900"/>
              <a:ext cx="700088" cy="160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387350" y="2420888"/>
              <a:ext cx="2573338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極端な気温</a:t>
              </a: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4605338" y="939801"/>
            <a:ext cx="3146846" cy="2004963"/>
            <a:chOff x="3081338" y="939800"/>
            <a:chExt cx="3146846" cy="2004963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700" y="939800"/>
              <a:ext cx="1576388" cy="136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8" y="1127125"/>
              <a:ext cx="1122362" cy="127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081338" y="2422475"/>
              <a:ext cx="3146846" cy="522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800" dirty="0">
                  <a:latin typeface="+mn-ea"/>
                </a:rPr>
                <a:t>降水・極端な降水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5049838" y="4433888"/>
            <a:ext cx="2247900" cy="2041525"/>
            <a:chOff x="3525838" y="4433887"/>
            <a:chExt cx="2247900" cy="2041525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838" y="4433887"/>
              <a:ext cx="22479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3575050" y="5951537"/>
              <a:ext cx="19939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海面上昇</a:t>
              </a: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8061326" y="4579938"/>
            <a:ext cx="2157413" cy="1895475"/>
            <a:chOff x="6537325" y="4579937"/>
            <a:chExt cx="2157413" cy="1895475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25" y="4579937"/>
              <a:ext cx="2157413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619875" y="5951537"/>
              <a:ext cx="199231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海の酸性化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1620838" y="4459288"/>
            <a:ext cx="3154362" cy="2208241"/>
            <a:chOff x="96838" y="4459287"/>
            <a:chExt cx="3154362" cy="220824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63" y="4459287"/>
              <a:ext cx="1509712" cy="141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96838" y="5805754"/>
              <a:ext cx="3154362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破壊的な台風、</a:t>
              </a:r>
              <a:endParaRPr lang="en-US" altLang="ja-JP" sz="2800" dirty="0">
                <a:latin typeface="+mn-ea"/>
              </a:endParaRPr>
            </a:p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発達した低気圧</a:t>
              </a: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8142288" y="723901"/>
            <a:ext cx="1993900" cy="2220863"/>
            <a:chOff x="6618288" y="723900"/>
            <a:chExt cx="1993900" cy="2220863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88" y="723900"/>
              <a:ext cx="1766887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618288" y="2420888"/>
              <a:ext cx="19939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乾燥傾向</a:t>
              </a:r>
            </a:p>
          </p:txBody>
        </p:sp>
      </p:grpSp>
      <p:sp>
        <p:nvSpPr>
          <p:cNvPr id="17" name="テキスト ボックス 25"/>
          <p:cNvSpPr txBox="1">
            <a:spLocks noChangeArrowheads="1"/>
          </p:cNvSpPr>
          <p:nvPr/>
        </p:nvSpPr>
        <p:spPr bwMode="auto">
          <a:xfrm>
            <a:off x="831970" y="6648689"/>
            <a:ext cx="66423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 気象庁「</a:t>
            </a:r>
            <a:r>
              <a:rPr lang="ja-JP" altLang="ja-JP" sz="1000" dirty="0">
                <a:solidFill>
                  <a:prstClr val="black"/>
                </a:solidFill>
                <a:latin typeface="+mn-ea"/>
                <a:ea typeface="+mn-ea"/>
              </a:rPr>
              <a:t>「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神奈川県の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21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世紀末の気候（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2018)</a:t>
            </a:r>
            <a:r>
              <a:rPr lang="ja-JP" altLang="ja-JP" sz="1000" dirty="0">
                <a:solidFill>
                  <a:prstClr val="black"/>
                </a:solidFill>
                <a:latin typeface="+mn-ea"/>
                <a:ea typeface="+mn-ea"/>
              </a:rPr>
              <a:t>」</a:t>
            </a:r>
            <a:endParaRPr lang="ja-JP" altLang="en-US" sz="1000" dirty="0">
              <a:latin typeface="+mn-ea"/>
              <a:ea typeface="+mn-ea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7718620" y="2887403"/>
            <a:ext cx="3250258" cy="1072549"/>
            <a:chOff x="6194620" y="2860507"/>
            <a:chExt cx="3250258" cy="1072549"/>
          </a:xfrm>
        </p:grpSpPr>
        <p:sp>
          <p:nvSpPr>
            <p:cNvPr id="23" name="角丸四角形 22"/>
            <p:cNvSpPr/>
            <p:nvPr/>
          </p:nvSpPr>
          <p:spPr>
            <a:xfrm>
              <a:off x="6194620" y="2860507"/>
              <a:ext cx="2905824" cy="1072549"/>
            </a:xfrm>
            <a:prstGeom prst="roundRect">
              <a:avLst>
                <a:gd name="adj" fmla="val 10479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defRPr/>
              </a:pPr>
              <a:endParaRPr lang="ja-JP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  <p:sp>
          <p:nvSpPr>
            <p:cNvPr id="25" name="正方形/長方形 3"/>
            <p:cNvSpPr>
              <a:spLocks noChangeArrowheads="1"/>
            </p:cNvSpPr>
            <p:nvPr/>
          </p:nvSpPr>
          <p:spPr bwMode="auto">
            <a:xfrm>
              <a:off x="6221162" y="3197955"/>
              <a:ext cx="322371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ja-JP" altLang="en-US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降水の無い日</a:t>
              </a:r>
              <a:r>
                <a:rPr lang="en-US" altLang="ja-JP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*</a:t>
              </a:r>
              <a:r>
                <a:rPr lang="ja-JP" altLang="en-US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が増加</a:t>
              </a:r>
              <a:endParaRPr lang="en-US" altLang="ja-JP" sz="2000" dirty="0">
                <a:solidFill>
                  <a:srgbClr val="000000"/>
                </a:solidFill>
                <a:latin typeface="+mn-ea"/>
                <a:cs typeface="Meiryo UI" pitchFamily="50" charset="-128"/>
              </a:endParaRPr>
            </a:p>
            <a:p>
              <a:pPr lvl="0" algn="ctr">
                <a:defRPr/>
              </a:pP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(*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日降水量</a:t>
              </a: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1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ｍｍ未満）</a:t>
              </a:r>
              <a:endParaRPr lang="en-US" altLang="ja-JP" sz="2585" b="1" dirty="0">
                <a:solidFill>
                  <a:srgbClr val="FF0000"/>
                </a:solidFill>
                <a:latin typeface="+mn-ea"/>
                <a:cs typeface="Meiryo UI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194620" y="2886075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+mn-ea"/>
                </a:rPr>
                <a:t>神奈川県では･･･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540420" y="2887402"/>
            <a:ext cx="2969272" cy="1430723"/>
            <a:chOff x="16420" y="2860506"/>
            <a:chExt cx="2969272" cy="1430723"/>
          </a:xfrm>
        </p:grpSpPr>
        <p:sp>
          <p:nvSpPr>
            <p:cNvPr id="20" name="正方形/長方形 3"/>
            <p:cNvSpPr>
              <a:spLocks noChangeArrowheads="1"/>
            </p:cNvSpPr>
            <p:nvPr/>
          </p:nvSpPr>
          <p:spPr bwMode="auto">
            <a:xfrm>
              <a:off x="48912" y="3627949"/>
              <a:ext cx="29367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altLang="ja-JP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100</a:t>
              </a:r>
              <a:r>
                <a:rPr lang="ja-JP" altLang="en-US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年後に約</a:t>
              </a:r>
              <a:r>
                <a:rPr lang="en-US" altLang="ja-JP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40</a:t>
              </a:r>
              <a:r>
                <a:rPr lang="ja-JP" altLang="en-US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日増加</a:t>
              </a:r>
              <a:endParaRPr lang="en-US" altLang="ja-JP" sz="2000" dirty="0">
                <a:solidFill>
                  <a:srgbClr val="000000"/>
                </a:solidFill>
                <a:latin typeface="+mn-ea"/>
                <a:cs typeface="Meiryo UI" pitchFamily="50" charset="-128"/>
              </a:endParaRPr>
            </a:p>
            <a:p>
              <a:pPr algn="ctr">
                <a:defRPr/>
              </a:pP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(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*最高気温が</a:t>
              </a: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35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℃以上の日</a:t>
              </a: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)</a:t>
              </a:r>
              <a:endParaRPr lang="en-US" altLang="ja-JP" sz="2585" b="1" dirty="0">
                <a:solidFill>
                  <a:srgbClr val="FF0000"/>
                </a:solidFill>
                <a:latin typeface="+mn-ea"/>
                <a:cs typeface="Meiryo UI" pitchFamily="50" charset="-128"/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64390" y="2860506"/>
              <a:ext cx="2905824" cy="1430723"/>
            </a:xfrm>
            <a:prstGeom prst="roundRect">
              <a:avLst>
                <a:gd name="adj" fmla="val 10479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defRPr/>
              </a:pPr>
              <a:endParaRPr lang="ja-JP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6420" y="2886075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+mn-ea"/>
                </a:rPr>
                <a:t>神奈川県では･･･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4390" y="3198392"/>
              <a:ext cx="11128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ja-JP" altLang="en-US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猛暑日</a:t>
              </a:r>
              <a:r>
                <a:rPr lang="en-US" altLang="ja-JP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*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4635302" y="2887402"/>
            <a:ext cx="2942730" cy="1430722"/>
            <a:chOff x="3111302" y="2860507"/>
            <a:chExt cx="2942730" cy="1430722"/>
          </a:xfrm>
        </p:grpSpPr>
        <p:sp>
          <p:nvSpPr>
            <p:cNvPr id="22" name="角丸四角形 21"/>
            <p:cNvSpPr/>
            <p:nvPr/>
          </p:nvSpPr>
          <p:spPr>
            <a:xfrm>
              <a:off x="3119088" y="2860507"/>
              <a:ext cx="2905824" cy="1430722"/>
            </a:xfrm>
            <a:prstGeom prst="roundRect">
              <a:avLst>
                <a:gd name="adj" fmla="val 10479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defRPr/>
              </a:pPr>
              <a:endParaRPr lang="ja-JP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  <p:sp>
          <p:nvSpPr>
            <p:cNvPr id="24" name="正方形/長方形 3"/>
            <p:cNvSpPr>
              <a:spLocks noChangeArrowheads="1"/>
            </p:cNvSpPr>
            <p:nvPr/>
          </p:nvSpPr>
          <p:spPr bwMode="auto">
            <a:xfrm>
              <a:off x="3111302" y="3627949"/>
              <a:ext cx="294273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n-US" altLang="ja-JP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100</a:t>
              </a:r>
              <a:r>
                <a:rPr lang="ja-JP" altLang="en-US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年後に約２倍増加</a:t>
              </a:r>
              <a:endParaRPr lang="en-US" altLang="ja-JP" sz="2000" dirty="0">
                <a:solidFill>
                  <a:srgbClr val="000000"/>
                </a:solidFill>
                <a:latin typeface="+mn-ea"/>
                <a:cs typeface="Meiryo UI" pitchFamily="50" charset="-128"/>
              </a:endParaRPr>
            </a:p>
            <a:p>
              <a:pPr lvl="0" algn="ctr">
                <a:defRPr/>
              </a:pP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(*1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時間降水量</a:t>
              </a: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50mm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以上</a:t>
              </a: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)</a:t>
              </a:r>
              <a:endParaRPr lang="en-US" altLang="ja-JP" sz="2585" b="1" dirty="0">
                <a:solidFill>
                  <a:srgbClr val="FF0000"/>
                </a:solidFill>
                <a:latin typeface="+mn-ea"/>
                <a:cs typeface="Meiryo UI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130396" y="2886075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+mn-ea"/>
                </a:rPr>
                <a:t>神奈川県では･･･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164124" y="3203121"/>
              <a:ext cx="24849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ja-JP" altLang="en-US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滝のような雨の頻度</a:t>
              </a:r>
              <a:r>
                <a:rPr lang="en-US" altLang="ja-JP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*</a:t>
              </a:r>
            </a:p>
          </p:txBody>
        </p:sp>
      </p:grpSp>
      <p:sp>
        <p:nvSpPr>
          <p:cNvPr id="40" name="スライド番号プレースホルダー 1"/>
          <p:cNvSpPr txBox="1">
            <a:spLocks/>
          </p:cNvSpPr>
          <p:nvPr/>
        </p:nvSpPr>
        <p:spPr>
          <a:xfrm>
            <a:off x="9455136" y="654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F0799-BCF5-4C8E-BCD2-41538FEDF1AE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05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20416" y="20321"/>
            <a:ext cx="9812360" cy="692696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気候変動の影響はあらゆるところに</a:t>
            </a:r>
            <a:r>
              <a:rPr kumimoji="1" lang="en-US" altLang="ja-JP" sz="3600" dirty="0" smtClean="0"/>
              <a:t>…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63" y="834035"/>
            <a:ext cx="6794057" cy="5897534"/>
          </a:xfrm>
          <a:prstGeom prst="rect">
            <a:avLst/>
          </a:prstGeom>
        </p:spPr>
      </p:pic>
      <p:sp>
        <p:nvSpPr>
          <p:cNvPr id="6" name="スライド番号プレースホルダー 1"/>
          <p:cNvSpPr txBox="1">
            <a:spLocks/>
          </p:cNvSpPr>
          <p:nvPr/>
        </p:nvSpPr>
        <p:spPr>
          <a:xfrm>
            <a:off x="9455136" y="654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F0799-BCF5-4C8E-BCD2-41538FEDF1AE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93410" y="1645029"/>
            <a:ext cx="3336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気候変動問題は</a:t>
            </a:r>
            <a:endParaRPr lang="en-US" altLang="ja-JP" sz="3200" dirty="0" smtClean="0"/>
          </a:p>
          <a:p>
            <a:r>
              <a:rPr lang="ja-JP" altLang="en-US" sz="3200" dirty="0" smtClean="0"/>
              <a:t>地球規模の問題</a:t>
            </a:r>
            <a:endParaRPr lang="en-US" altLang="ja-JP" sz="3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93410" y="4539777"/>
            <a:ext cx="3336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気候変動影響は</a:t>
            </a:r>
            <a:endParaRPr lang="en-US" altLang="ja-JP" sz="3200" dirty="0" smtClean="0"/>
          </a:p>
          <a:p>
            <a:r>
              <a:rPr lang="ja-JP" altLang="en-US" sz="3200" dirty="0" smtClean="0"/>
              <a:t>地域ごとに異なる</a:t>
            </a:r>
            <a:endParaRPr lang="en-US" altLang="ja-JP" sz="3200" dirty="0" smtClean="0"/>
          </a:p>
        </p:txBody>
      </p:sp>
      <p:sp>
        <p:nvSpPr>
          <p:cNvPr id="4" name="上下矢印 3"/>
          <p:cNvSpPr/>
          <p:nvPr/>
        </p:nvSpPr>
        <p:spPr>
          <a:xfrm>
            <a:off x="9489141" y="2879297"/>
            <a:ext cx="628072" cy="13669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3"/>
          <p:cNvSpPr txBox="1"/>
          <p:nvPr/>
        </p:nvSpPr>
        <p:spPr>
          <a:xfrm>
            <a:off x="3547152" y="6295091"/>
            <a:ext cx="33007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50" dirty="0" smtClean="0"/>
              <a:t>イラスト</a:t>
            </a:r>
            <a:r>
              <a:rPr lang="ja-JP" altLang="en-US" sz="1050" dirty="0" smtClean="0"/>
              <a:t>出典</a:t>
            </a:r>
            <a:r>
              <a:rPr lang="ja-JP" altLang="en-US" sz="1050" dirty="0"/>
              <a:t>：気候変動適応情報プラットフォーム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4433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熱中症の被害状況について</a:t>
            </a:r>
            <a:endParaRPr kumimoji="1" lang="ja-JP" altLang="en-US" sz="3600" dirty="0"/>
          </a:p>
        </p:txBody>
      </p:sp>
      <p:sp>
        <p:nvSpPr>
          <p:cNvPr id="9" name="正方形/長方形 8"/>
          <p:cNvSpPr/>
          <p:nvPr/>
        </p:nvSpPr>
        <p:spPr>
          <a:xfrm>
            <a:off x="5855973" y="6160688"/>
            <a:ext cx="508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（出典</a:t>
            </a:r>
            <a:r>
              <a:rPr lang="ja-JP" altLang="en-US" sz="1200" dirty="0"/>
              <a:t>）人口動態調査（厚生労働省</a:t>
            </a:r>
            <a:r>
              <a:rPr lang="ja-JP" altLang="en-US" sz="1200" dirty="0" smtClean="0"/>
              <a:t>）， 日本</a:t>
            </a:r>
            <a:r>
              <a:rPr lang="ja-JP" altLang="en-US" sz="1200" dirty="0"/>
              <a:t>の年平均気温偏差（気象庁）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32" y="758546"/>
            <a:ext cx="5679141" cy="567914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372" y="1435851"/>
            <a:ext cx="6092335" cy="27905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997904" y="908797"/>
            <a:ext cx="6038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神奈川県における熱中症による</a:t>
            </a: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救急搬送者</a:t>
            </a:r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数の推移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369243" y="4226396"/>
            <a:ext cx="42288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ja-JP" altLang="en-US" sz="1200" dirty="0"/>
              <a:t>出典）消防庁熱中症情報から県適応</a:t>
            </a:r>
            <a:r>
              <a:rPr lang="en-US" altLang="ja-JP" sz="1200" dirty="0"/>
              <a:t>C</a:t>
            </a:r>
            <a:r>
              <a:rPr lang="ja-JP" altLang="en-US" sz="1200" dirty="0"/>
              <a:t>作成</a:t>
            </a:r>
          </a:p>
        </p:txBody>
      </p:sp>
    </p:spTree>
    <p:extLst>
      <p:ext uri="{BB962C8B-B14F-4D97-AF65-F5344CB8AC3E}">
        <p14:creationId xmlns:p14="http://schemas.microsoft.com/office/powerpoint/2010/main" val="12170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317" y="1592687"/>
            <a:ext cx="5152874" cy="3920062"/>
          </a:xfrm>
          <a:prstGeom prst="rect">
            <a:avLst/>
          </a:prstGeom>
        </p:spPr>
      </p:pic>
      <p:sp>
        <p:nvSpPr>
          <p:cNvPr id="4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>
                <a:latin typeface="+mn-ea"/>
                <a:ea typeface="+mn-ea"/>
              </a:rPr>
              <a:t>12</a:t>
            </a:fld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4" name="タイトル 2"/>
          <p:cNvSpPr>
            <a:spLocks noGrp="1"/>
          </p:cNvSpPr>
          <p:nvPr>
            <p:ph type="ctrTitle"/>
          </p:nvPr>
        </p:nvSpPr>
        <p:spPr>
          <a:xfrm>
            <a:off x="1443318" y="0"/>
            <a:ext cx="10748682" cy="676981"/>
          </a:xfrm>
        </p:spPr>
        <p:txBody>
          <a:bodyPr>
            <a:normAutofit/>
          </a:bodyPr>
          <a:lstStyle/>
          <a:p>
            <a:r>
              <a:rPr lang="ja-JP" altLang="en-US" sz="3600" b="1" dirty="0" smtClean="0"/>
              <a:t>「降水量」の将来変化　－強雨の頻度－</a:t>
            </a:r>
            <a:endParaRPr kumimoji="1" lang="ja-JP" altLang="en-US" sz="36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553" y="946905"/>
            <a:ext cx="7217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+mn-ea"/>
              </a:rPr>
              <a:t>神奈川県における「滝のように降る</a:t>
            </a:r>
            <a:r>
              <a:rPr lang="ja-JP" altLang="en-US" sz="2000" dirty="0" smtClean="0">
                <a:latin typeface="+mn-ea"/>
              </a:rPr>
              <a:t>雨</a:t>
            </a:r>
            <a:r>
              <a:rPr lang="ja-JP" altLang="en-US" sz="2000" dirty="0">
                <a:latin typeface="+mn-ea"/>
              </a:rPr>
              <a:t>（</a:t>
            </a:r>
            <a:r>
              <a:rPr lang="en-US" altLang="ja-JP" sz="2000" dirty="0">
                <a:latin typeface="+mn-ea"/>
              </a:rPr>
              <a:t>50</a:t>
            </a:r>
            <a:r>
              <a:rPr lang="ja-JP" altLang="en-US" sz="2000" dirty="0">
                <a:latin typeface="+mn-ea"/>
              </a:rPr>
              <a:t>㎜</a:t>
            </a:r>
            <a:r>
              <a:rPr lang="en-US" altLang="ja-JP" sz="2000" dirty="0">
                <a:latin typeface="+mn-ea"/>
              </a:rPr>
              <a:t>/</a:t>
            </a:r>
            <a:r>
              <a:rPr lang="en-US" altLang="ja-JP" sz="2000" dirty="0" smtClean="0">
                <a:latin typeface="+mn-ea"/>
              </a:rPr>
              <a:t>h</a:t>
            </a:r>
            <a:r>
              <a:rPr lang="ja-JP" altLang="en-US" sz="2000" dirty="0" smtClean="0">
                <a:latin typeface="+mn-ea"/>
              </a:rPr>
              <a:t>）」の頻度の変化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361897" y="1399185"/>
            <a:ext cx="2156860" cy="501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実際の観測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結果</a:t>
            </a:r>
            <a:endParaRPr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078386" y="6127626"/>
            <a:ext cx="8888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+mn-ea"/>
              </a:rPr>
              <a:t>※</a:t>
            </a:r>
            <a:r>
              <a:rPr kumimoji="1" lang="ja-JP" altLang="en-US" sz="1200" dirty="0" smtClean="0">
                <a:latin typeface="+mn-ea"/>
              </a:rPr>
              <a:t>神奈川県内の降水量観測地点</a:t>
            </a:r>
            <a:r>
              <a:rPr kumimoji="1" lang="en-US" altLang="ja-JP" sz="1200" dirty="0" smtClean="0">
                <a:latin typeface="+mn-ea"/>
              </a:rPr>
              <a:t>11</a:t>
            </a:r>
            <a:r>
              <a:rPr kumimoji="1" lang="ja-JP" altLang="en-US" sz="1200" dirty="0" smtClean="0">
                <a:latin typeface="+mn-ea"/>
              </a:rPr>
              <a:t>地点（気象庁）において、</a:t>
            </a:r>
            <a:r>
              <a:rPr lang="ja-JP" altLang="en-US" sz="1200" dirty="0" smtClean="0">
                <a:latin typeface="+mn-ea"/>
              </a:rPr>
              <a:t>時別降水量</a:t>
            </a:r>
            <a:r>
              <a:rPr lang="en-US" altLang="ja-JP" sz="1200" dirty="0" smtClean="0">
                <a:latin typeface="+mn-ea"/>
              </a:rPr>
              <a:t>50</a:t>
            </a:r>
            <a:r>
              <a:rPr lang="ja-JP" altLang="en-US" sz="1200" dirty="0" smtClean="0">
                <a:latin typeface="+mn-ea"/>
              </a:rPr>
              <a:t>㎜を超えた雨の回数を年毎に合計し、１地点あたりに平均化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878010" y="6367209"/>
            <a:ext cx="9089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+mn-ea"/>
              </a:rPr>
              <a:t>【</a:t>
            </a:r>
            <a:r>
              <a:rPr kumimoji="1" lang="ja-JP" altLang="en-US" sz="1200" dirty="0" smtClean="0">
                <a:latin typeface="+mn-ea"/>
              </a:rPr>
              <a:t>出典</a:t>
            </a:r>
            <a:r>
              <a:rPr kumimoji="1" lang="en-US" altLang="ja-JP" sz="1200" dirty="0" smtClean="0">
                <a:latin typeface="+mn-ea"/>
              </a:rPr>
              <a:t>】</a:t>
            </a:r>
            <a:r>
              <a:rPr lang="ja-JP" altLang="en-US" sz="1200" dirty="0">
                <a:latin typeface="+mn-ea"/>
              </a:rPr>
              <a:t>実際</a:t>
            </a:r>
            <a:r>
              <a:rPr lang="ja-JP" altLang="en-US" sz="1200" dirty="0" smtClean="0">
                <a:latin typeface="+mn-ea"/>
              </a:rPr>
              <a:t>の観測結果：</a:t>
            </a:r>
            <a:r>
              <a:rPr kumimoji="1" lang="ja-JP" altLang="en-US" sz="1200" dirty="0" smtClean="0">
                <a:latin typeface="+mn-ea"/>
              </a:rPr>
              <a:t>気象庁過去の気象データから県適応</a:t>
            </a:r>
            <a:r>
              <a:rPr kumimoji="1" lang="en-US" altLang="ja-JP" sz="1200" dirty="0" smtClean="0">
                <a:latin typeface="+mn-ea"/>
              </a:rPr>
              <a:t>C</a:t>
            </a:r>
            <a:r>
              <a:rPr kumimoji="1" lang="ja-JP" altLang="en-US" sz="1200" dirty="0" smtClean="0">
                <a:latin typeface="+mn-ea"/>
              </a:rPr>
              <a:t>作成、将来予測：本州域</a:t>
            </a:r>
            <a:r>
              <a:rPr kumimoji="1" lang="en-US" altLang="ja-JP" sz="1200" dirty="0" smtClean="0">
                <a:latin typeface="+mn-ea"/>
              </a:rPr>
              <a:t>d4PDF</a:t>
            </a:r>
            <a:r>
              <a:rPr lang="ja-JP" altLang="en-US" sz="1200" dirty="0">
                <a:latin typeface="+mn-ea"/>
              </a:rPr>
              <a:t>ダウンスケーリングデータから県適応</a:t>
            </a:r>
            <a:r>
              <a:rPr lang="en-US" altLang="ja-JP" sz="1200" dirty="0">
                <a:latin typeface="+mn-ea"/>
              </a:rPr>
              <a:t>C</a:t>
            </a:r>
            <a:r>
              <a:rPr lang="ja-JP" altLang="en-US" sz="1200" dirty="0" smtClean="0">
                <a:latin typeface="+mn-ea"/>
              </a:rPr>
              <a:t>作成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6444442" y="1399185"/>
            <a:ext cx="2156860" cy="5012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将来予測</a:t>
            </a:r>
            <a:endParaRPr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12628" y="5637699"/>
            <a:ext cx="517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直近</a:t>
            </a:r>
            <a:r>
              <a:rPr kumimoji="1" lang="en-US" altLang="ja-JP" dirty="0" smtClean="0">
                <a:latin typeface="+mn-ea"/>
              </a:rPr>
              <a:t>20</a:t>
            </a:r>
            <a:r>
              <a:rPr kumimoji="1" lang="ja-JP" altLang="en-US" dirty="0" smtClean="0">
                <a:latin typeface="+mn-ea"/>
              </a:rPr>
              <a:t>年間（</a:t>
            </a:r>
            <a:r>
              <a:rPr kumimoji="1" lang="en-US" altLang="ja-JP" dirty="0" smtClean="0">
                <a:latin typeface="+mn-ea"/>
              </a:rPr>
              <a:t>2003</a:t>
            </a:r>
            <a:r>
              <a:rPr kumimoji="1" lang="ja-JP" altLang="en-US" dirty="0" smtClean="0">
                <a:latin typeface="+mn-ea"/>
              </a:rPr>
              <a:t>～</a:t>
            </a:r>
            <a:r>
              <a:rPr kumimoji="1" lang="en-US" altLang="ja-JP" dirty="0" smtClean="0">
                <a:latin typeface="+mn-ea"/>
              </a:rPr>
              <a:t>2022</a:t>
            </a:r>
            <a:r>
              <a:rPr kumimoji="1" lang="ja-JP" altLang="en-US" dirty="0" smtClean="0">
                <a:latin typeface="+mn-ea"/>
              </a:rPr>
              <a:t>）では、平均０．４回の頻度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1" name="右矢印 50"/>
          <p:cNvSpPr/>
          <p:nvPr/>
        </p:nvSpPr>
        <p:spPr>
          <a:xfrm>
            <a:off x="381000" y="5637699"/>
            <a:ext cx="304800" cy="365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630245" y="5448543"/>
            <a:ext cx="53527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現在気候に比べ、</a:t>
            </a:r>
            <a:r>
              <a:rPr lang="en-US" altLang="ja-JP" dirty="0" smtClean="0">
                <a:latin typeface="+mn-ea"/>
              </a:rPr>
              <a:t>50mm/h</a:t>
            </a:r>
            <a:r>
              <a:rPr lang="ja-JP" altLang="en-US" dirty="0">
                <a:latin typeface="+mn-ea"/>
              </a:rPr>
              <a:t>超</a:t>
            </a:r>
            <a:r>
              <a:rPr lang="ja-JP" altLang="en-US" dirty="0" smtClean="0">
                <a:latin typeface="+mn-ea"/>
              </a:rPr>
              <a:t>の豪雨が降る頻度は、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</a:t>
            </a: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２℃上昇では</a:t>
            </a:r>
            <a:r>
              <a:rPr lang="en-US" altLang="ja-JP" sz="2000" b="1" u="sng" dirty="0" smtClean="0">
                <a:latin typeface="+mn-ea"/>
              </a:rPr>
              <a:t>1.4</a:t>
            </a:r>
            <a:r>
              <a:rPr lang="ja-JP" altLang="en-US" sz="2000" b="1" u="sng" dirty="0" smtClean="0">
                <a:latin typeface="+mn-ea"/>
              </a:rPr>
              <a:t>倍</a:t>
            </a:r>
            <a:r>
              <a:rPr lang="ja-JP" altLang="en-US" dirty="0" smtClean="0">
                <a:latin typeface="+mn-ea"/>
              </a:rPr>
              <a:t>、　４℃上昇では</a:t>
            </a:r>
            <a:r>
              <a:rPr lang="en-US" altLang="ja-JP" sz="2000" b="1" u="sng" dirty="0" smtClean="0">
                <a:latin typeface="+mn-ea"/>
              </a:rPr>
              <a:t>2.1</a:t>
            </a:r>
            <a:r>
              <a:rPr lang="ja-JP" altLang="en-US" sz="2000" b="1" u="sng" dirty="0" smtClean="0">
                <a:latin typeface="+mn-ea"/>
              </a:rPr>
              <a:t>倍</a:t>
            </a:r>
            <a:r>
              <a:rPr lang="ja-JP" altLang="en-US" dirty="0" smtClean="0">
                <a:latin typeface="+mn-ea"/>
              </a:rPr>
              <a:t>　に上昇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3" name="右矢印 52"/>
          <p:cNvSpPr/>
          <p:nvPr/>
        </p:nvSpPr>
        <p:spPr>
          <a:xfrm>
            <a:off x="6398617" y="5637699"/>
            <a:ext cx="304800" cy="36577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9658237" y="370824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0.57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0999138" y="2712784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0.84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316898" y="430327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0.41</a:t>
            </a:r>
            <a:endParaRPr kumimoji="1" lang="ja-JP" altLang="en-US" dirty="0">
              <a:latin typeface="+mn-ea"/>
            </a:endParaRPr>
          </a:p>
        </p:txBody>
      </p:sp>
      <p:graphicFrame>
        <p:nvGraphicFramePr>
          <p:cNvPr id="57" name="グラフ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618852"/>
              </p:ext>
            </p:extLst>
          </p:nvPr>
        </p:nvGraphicFramePr>
        <p:xfrm>
          <a:off x="223284" y="2020257"/>
          <a:ext cx="6092456" cy="349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12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/>
      <p:bldP spid="53" grpId="0" animBg="1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5" y="4469924"/>
            <a:ext cx="2644551" cy="19834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59500" y="5535"/>
            <a:ext cx="8886217" cy="670191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例）</a:t>
            </a:r>
            <a:r>
              <a:rPr lang="ja-JP" altLang="en-US" sz="3600" dirty="0" smtClean="0"/>
              <a:t>台風：令和元年東日本台風の</a:t>
            </a:r>
            <a:r>
              <a:rPr lang="ja-JP" altLang="en-US" sz="3600" dirty="0"/>
              <a:t>被害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27558" y="3370778"/>
            <a:ext cx="457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高潮・高波による被害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23900" y="4384572"/>
            <a:ext cx="18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土砂災害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668523" y="3670643"/>
            <a:ext cx="743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rgbClr val="FF0000"/>
                </a:solidFill>
              </a:rPr>
              <a:t>小田原で過去最高潮位を超える値</a:t>
            </a:r>
            <a:r>
              <a:rPr lang="en-US" altLang="ja-JP" b="1" dirty="0">
                <a:solidFill>
                  <a:srgbClr val="FF0000"/>
                </a:solidFill>
              </a:rPr>
              <a:t>(172cm)</a:t>
            </a:r>
            <a:r>
              <a:rPr lang="ja-JP" altLang="en-US" dirty="0"/>
              <a:t>を観測。</a:t>
            </a:r>
            <a:endParaRPr lang="en-US" altLang="ja-JP" dirty="0"/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茅ヶ崎海岸の砂浜の侵食や、海岸・港湾施設への被害が発生。</a:t>
            </a:r>
            <a:endParaRPr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631505" y="4437113"/>
            <a:ext cx="5553858" cy="2024946"/>
            <a:chOff x="1027540" y="776536"/>
            <a:chExt cx="5969723" cy="2176571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5861" y="776536"/>
              <a:ext cx="2902095" cy="2176571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427603" y="77653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箱根登山鉄道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027540" y="776536"/>
              <a:ext cx="2758921" cy="363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国道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138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号（強羅～仙石原）</a:t>
              </a: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7074810" y="4727302"/>
            <a:ext cx="3460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各地で土砂災害が発生し、人的被害、家屋被害のほか、鉄道や道路の不通区間が発生するなど、大きな影響が発生。</a:t>
            </a:r>
            <a:endParaRPr lang="en-US" altLang="ja-JP" dirty="0">
              <a:latin typeface="Generic1-Regular"/>
            </a:endParaRPr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59500" y="1339735"/>
            <a:ext cx="254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降雨による被害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1577439" y="1602666"/>
            <a:ext cx="55527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県西部の山地では</a:t>
            </a:r>
            <a:r>
              <a:rPr lang="en-US" altLang="ja-JP" dirty="0">
                <a:latin typeface="Generic1-Regular"/>
              </a:rPr>
              <a:t>1 </a:t>
            </a:r>
            <a:r>
              <a:rPr lang="ja-JP" altLang="en-US" dirty="0">
                <a:latin typeface="Generic1-Regular"/>
              </a:rPr>
              <a:t>時間に</a:t>
            </a:r>
            <a:r>
              <a:rPr lang="en-US" altLang="ja-JP" dirty="0">
                <a:latin typeface="Generic1-Regular"/>
              </a:rPr>
              <a:t>60mm </a:t>
            </a:r>
            <a:r>
              <a:rPr lang="ja-JP" altLang="en-US" dirty="0">
                <a:latin typeface="Generic1-Regular"/>
              </a:rPr>
              <a:t>を超える非常に激しい雨を観測し、</a:t>
            </a:r>
            <a:r>
              <a:rPr lang="ja-JP" altLang="en-US" b="1" dirty="0">
                <a:solidFill>
                  <a:srgbClr val="FF0000"/>
                </a:solidFill>
                <a:latin typeface="Generic1-Regular"/>
              </a:rPr>
              <a:t>箱根では、総降水量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1001.5mm</a:t>
            </a:r>
            <a:r>
              <a:rPr lang="ja-JP" altLang="en-US" dirty="0">
                <a:latin typeface="Generic1-Regular"/>
              </a:rPr>
              <a:t>に達した。</a:t>
            </a:r>
            <a:endParaRPr lang="en-US" altLang="ja-JP" dirty="0">
              <a:latin typeface="Generic1-Regular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多摩川、芦ノ湖等の河川での溢水や、内水氾濫等による浸水被害が発生。</a:t>
            </a:r>
            <a:endParaRPr lang="en-US" altLang="ja-JP" dirty="0">
              <a:latin typeface="Generic1-Regular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相模川城山ダムを初めて緊急放流を実施。　など</a:t>
            </a:r>
            <a:endParaRPr lang="en-US" altLang="ja-JP" dirty="0">
              <a:latin typeface="Generic1-Regular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7090814" y="1613341"/>
            <a:ext cx="3487521" cy="2035690"/>
            <a:chOff x="5566813" y="1613341"/>
            <a:chExt cx="3487521" cy="203569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6813" y="1613341"/>
              <a:ext cx="3487521" cy="1961731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5754851" y="3310477"/>
              <a:ext cx="3066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城山ダム放流（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2019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年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10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月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13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日）</a:t>
              </a:r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1714952" y="702538"/>
            <a:ext cx="7332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大型で強い勢力で伊豆半島に上陸し、関東地方を通過。</a:t>
            </a:r>
            <a:endParaRPr lang="en-US" altLang="ja-JP" dirty="0"/>
          </a:p>
          <a:p>
            <a:r>
              <a:rPr lang="ja-JP" altLang="en-US" dirty="0"/>
              <a:t>　　　　　　接近・通過に伴い、広い範囲で大雨、暴風、高波、高潮となった。</a:t>
            </a:r>
          </a:p>
        </p:txBody>
      </p:sp>
    </p:spTree>
    <p:extLst>
      <p:ext uri="{BB962C8B-B14F-4D97-AF65-F5344CB8AC3E}">
        <p14:creationId xmlns:p14="http://schemas.microsoft.com/office/powerpoint/2010/main" val="364466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1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例）桜の開花</a:t>
            </a:r>
            <a:endParaRPr kumimoji="1" lang="ja-JP" altLang="en-US" sz="3600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/>
          </p:nvPr>
        </p:nvGraphicFramePr>
        <p:xfrm>
          <a:off x="1807779" y="1102806"/>
          <a:ext cx="54998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5434580" y="5748920"/>
            <a:ext cx="5233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【</a:t>
            </a:r>
            <a:r>
              <a:rPr lang="ja-JP" altLang="en-US" sz="1200" dirty="0"/>
              <a:t>出典</a:t>
            </a:r>
            <a:r>
              <a:rPr lang="en-US" altLang="ja-JP" sz="1200" dirty="0"/>
              <a:t>】</a:t>
            </a:r>
          </a:p>
          <a:p>
            <a:r>
              <a:rPr lang="ja-JP" altLang="en-US" sz="1200" dirty="0"/>
              <a:t>気象庁　生物季節観測の情報から作成　　</a:t>
            </a:r>
            <a:endParaRPr lang="en-US" altLang="ja-JP" sz="1200" dirty="0"/>
          </a:p>
          <a:p>
            <a:r>
              <a:rPr lang="ja-JP" altLang="en-US" sz="1200" dirty="0"/>
              <a:t>　</a:t>
            </a:r>
            <a:r>
              <a:rPr lang="en-US" altLang="ja-JP" sz="1200" dirty="0"/>
              <a:t>https://www.data.jma.go.jp/sakura/data/index.html</a:t>
            </a:r>
          </a:p>
          <a:p>
            <a:r>
              <a:rPr lang="en-US" altLang="ja-JP" sz="1200" dirty="0"/>
              <a:t>Cool Choice </a:t>
            </a:r>
            <a:r>
              <a:rPr lang="ja-JP" altLang="en-US" sz="1200" dirty="0"/>
              <a:t>地球温暖化で桜の開花に異変</a:t>
            </a:r>
            <a:r>
              <a:rPr lang="en-US" altLang="ja-JP" sz="1200" dirty="0"/>
              <a:t>!?</a:t>
            </a:r>
            <a:r>
              <a:rPr lang="ja-JP" altLang="en-US" sz="1200" dirty="0"/>
              <a:t>日本列島でいっせい開花も？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ja-JP" altLang="en-US" sz="1200" dirty="0"/>
              <a:t>　</a:t>
            </a:r>
            <a:r>
              <a:rPr lang="en-US" altLang="ja-JP" sz="1200" dirty="0"/>
              <a:t>https://ondankataisaku.env.go.jp/coolchoice/weather/article06.html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580" y="1252392"/>
            <a:ext cx="3360420" cy="252031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2059" y="3960942"/>
            <a:ext cx="3701101" cy="266089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545020" y="774186"/>
            <a:ext cx="455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/>
              <a:t>この</a:t>
            </a:r>
            <a:r>
              <a:rPr lang="en-US" altLang="ja-JP" dirty="0"/>
              <a:t>30</a:t>
            </a:r>
            <a:r>
              <a:rPr lang="ja-JP" altLang="en-US" dirty="0"/>
              <a:t>年で開花日が一気に早期化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74260" y="3913375"/>
            <a:ext cx="46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/>
              <a:t>このまま温暖化が進むと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57163" y="4184922"/>
            <a:ext cx="4960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ja-JP" altLang="en-US" dirty="0"/>
              <a:t>東北地方では、春先の気温上昇により、</a:t>
            </a:r>
            <a:r>
              <a:rPr lang="en-US" altLang="ja-JP" dirty="0"/>
              <a:t>2〜3</a:t>
            </a:r>
            <a:r>
              <a:rPr lang="ja-JP" altLang="en-US" dirty="0"/>
              <a:t>週間開花が早期化。</a:t>
            </a:r>
            <a:endParaRPr lang="en-US" altLang="ja-JP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ja-JP" altLang="en-US" dirty="0"/>
              <a:t>九州の一部地域など温暖な場所は、暖冬により、開花に必要な寒さが足りず、逆に</a:t>
            </a:r>
            <a:r>
              <a:rPr lang="en-US" altLang="ja-JP" dirty="0"/>
              <a:t>1〜2</a:t>
            </a:r>
            <a:r>
              <a:rPr lang="ja-JP" altLang="en-US" dirty="0"/>
              <a:t>週間開花遅れ。満開にならない場合も。</a:t>
            </a:r>
          </a:p>
        </p:txBody>
      </p:sp>
    </p:spTree>
    <p:extLst>
      <p:ext uri="{BB962C8B-B14F-4D97-AF65-F5344CB8AC3E}">
        <p14:creationId xmlns:p14="http://schemas.microsoft.com/office/powerpoint/2010/main" val="25658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質問です。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53552" y="1061309"/>
            <a:ext cx="6858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3200" dirty="0" smtClean="0"/>
              <a:t>好き</a:t>
            </a:r>
            <a:r>
              <a:rPr lang="ja-JP" altLang="en-US" sz="3200" dirty="0"/>
              <a:t>なみそ汁の</a:t>
            </a:r>
            <a:r>
              <a:rPr lang="ja-JP" altLang="en-US" sz="3200" dirty="0" smtClean="0"/>
              <a:t>具を教えてください。</a:t>
            </a:r>
            <a:endParaRPr lang="ja-JP" altLang="en-US" sz="3200" dirty="0"/>
          </a:p>
        </p:txBody>
      </p:sp>
      <p:sp>
        <p:nvSpPr>
          <p:cNvPr id="6" name="スライド番号プレースホルダー 1"/>
          <p:cNvSpPr txBox="1">
            <a:spLocks/>
          </p:cNvSpPr>
          <p:nvPr/>
        </p:nvSpPr>
        <p:spPr>
          <a:xfrm>
            <a:off x="9455136" y="654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F0799-BCF5-4C8E-BCD2-41538FEDF1AE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97740" y="2695888"/>
            <a:ext cx="8704731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 smtClean="0"/>
              <a:t>（参考）生成ＡＩの回答</a:t>
            </a:r>
            <a:endParaRPr lang="en-US" altLang="ja-JP" sz="2400" dirty="0" smtClean="0"/>
          </a:p>
          <a:p>
            <a:pPr>
              <a:lnSpc>
                <a:spcPct val="200000"/>
              </a:lnSpc>
            </a:pPr>
            <a:r>
              <a:rPr lang="ja-JP" altLang="en-US" sz="2400" dirty="0" smtClean="0"/>
              <a:t>Ｑ　みそ汁の具で代表的なものを１０個教えて</a:t>
            </a:r>
            <a:endParaRPr lang="en-US" altLang="ja-JP" sz="2400" dirty="0" smtClean="0"/>
          </a:p>
          <a:p>
            <a:r>
              <a:rPr lang="ja-JP" altLang="en-US" sz="2400" dirty="0" smtClean="0"/>
              <a:t>Ａ　</a:t>
            </a:r>
            <a:r>
              <a:rPr lang="ja-JP" altLang="en-US" sz="2000" dirty="0" smtClean="0"/>
              <a:t>豆腐 　　　 　わかめ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　ねぎ　　　　　じゃがいも　　あげ</a:t>
            </a:r>
            <a:r>
              <a:rPr lang="ja-JP" altLang="en-US" sz="2000" dirty="0"/>
              <a:t>（揚げ豆腐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 かまぼこ　　 人参　　 　こんにゃく　　しいたけ　　　カツオ</a:t>
            </a:r>
            <a:r>
              <a:rPr lang="ja-JP" altLang="en-US" sz="2000" dirty="0"/>
              <a:t>節（かつおぶし</a:t>
            </a:r>
            <a:r>
              <a:rPr lang="ja-JP" altLang="en-US" sz="2000" dirty="0" smtClean="0"/>
              <a:t>）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880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34353" y="-15388"/>
            <a:ext cx="9744635" cy="680699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みそ汁のネタ 　</a:t>
            </a:r>
            <a:r>
              <a:rPr kumimoji="1" lang="en-US" altLang="ja-JP" sz="3600" dirty="0" smtClean="0"/>
              <a:t>…</a:t>
            </a:r>
            <a:r>
              <a:rPr kumimoji="1" lang="ja-JP" altLang="en-US" sz="3600" dirty="0" smtClean="0"/>
              <a:t>ここにも気候変動の影響が</a:t>
            </a:r>
            <a:endParaRPr kumimoji="1" lang="ja-JP" altLang="en-US" sz="3600" dirty="0"/>
          </a:p>
        </p:txBody>
      </p:sp>
      <p:sp>
        <p:nvSpPr>
          <p:cNvPr id="5" name="角丸四角形 4"/>
          <p:cNvSpPr/>
          <p:nvPr/>
        </p:nvSpPr>
        <p:spPr>
          <a:xfrm>
            <a:off x="1690086" y="814549"/>
            <a:ext cx="8714255" cy="2501659"/>
          </a:xfrm>
          <a:prstGeom prst="roundRect">
            <a:avLst>
              <a:gd name="adj" fmla="val 8964"/>
            </a:avLst>
          </a:prstGeom>
          <a:solidFill>
            <a:srgbClr val="EBF7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460" y="1211484"/>
            <a:ext cx="1911275" cy="173752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813" y="1276697"/>
            <a:ext cx="1823602" cy="169966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571710" y="111473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アイゴ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70872" y="29468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豊かな藻場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90978" y="2931486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「</a:t>
            </a:r>
            <a:r>
              <a:rPr lang="ja-JP" altLang="en-US" sz="2000" b="1" dirty="0">
                <a:solidFill>
                  <a:srgbClr val="FF0000"/>
                </a:solidFill>
              </a:rPr>
              <a:t>磯焼け</a:t>
            </a:r>
            <a:r>
              <a:rPr lang="ja-JP" altLang="en-US" dirty="0"/>
              <a:t>」の状態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66934" y="907364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dirty="0"/>
              <a:t>わかめ・のり（海藻類）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4745959" y="1661438"/>
            <a:ext cx="2750373" cy="1536804"/>
            <a:chOff x="3310393" y="1173124"/>
            <a:chExt cx="2750373" cy="1536804"/>
          </a:xfrm>
        </p:grpSpPr>
        <p:sp>
          <p:nvSpPr>
            <p:cNvPr id="19" name="右矢印 18"/>
            <p:cNvSpPr/>
            <p:nvPr/>
          </p:nvSpPr>
          <p:spPr>
            <a:xfrm>
              <a:off x="3367733" y="1173124"/>
              <a:ext cx="2693033" cy="1536804"/>
            </a:xfrm>
            <a:prstGeom prst="rightArrow">
              <a:avLst>
                <a:gd name="adj1" fmla="val 76739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  <p:sp>
          <p:nvSpPr>
            <p:cNvPr id="20" name="テキスト ボックス 8"/>
            <p:cNvSpPr txBox="1"/>
            <p:nvPr/>
          </p:nvSpPr>
          <p:spPr>
            <a:xfrm>
              <a:off x="3310393" y="1406695"/>
              <a:ext cx="24056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dirty="0"/>
                <a:t>海藻への食害</a:t>
              </a:r>
              <a:endParaRPr lang="en-US" altLang="ja-JP" dirty="0"/>
            </a:p>
            <a:p>
              <a:pPr algn="ctr"/>
              <a:r>
                <a:rPr lang="ja-JP" altLang="en-US" dirty="0"/>
                <a:t>＋</a:t>
              </a:r>
              <a:endParaRPr lang="en-US" altLang="ja-JP" dirty="0"/>
            </a:p>
            <a:p>
              <a:pPr algn="ctr"/>
              <a:r>
                <a:rPr lang="ja-JP" altLang="en-US" dirty="0"/>
                <a:t>海水温の上昇による</a:t>
              </a:r>
              <a:endParaRPr lang="en-US" altLang="ja-JP" dirty="0"/>
            </a:p>
            <a:p>
              <a:pPr algn="ctr"/>
              <a:r>
                <a:rPr lang="ja-JP" altLang="en-US" dirty="0"/>
                <a:t>生育不良</a:t>
              </a: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409" y="1172275"/>
            <a:ext cx="1342718" cy="67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角丸四角形 22"/>
          <p:cNvSpPr/>
          <p:nvPr/>
        </p:nvSpPr>
        <p:spPr>
          <a:xfrm>
            <a:off x="1690086" y="3493532"/>
            <a:ext cx="4225915" cy="3175468"/>
          </a:xfrm>
          <a:prstGeom prst="roundRect">
            <a:avLst>
              <a:gd name="adj" fmla="val 8964"/>
            </a:avLst>
          </a:prstGeom>
          <a:solidFill>
            <a:srgbClr val="EBF7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66934" y="3586348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dirty="0"/>
              <a:t>アサリ・シジミ（貝類）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49698" y="3586348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dirty="0"/>
              <a:t>アサリ・シジミ（貝類）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6178426" y="3493532"/>
            <a:ext cx="4225915" cy="3175468"/>
          </a:xfrm>
          <a:prstGeom prst="roundRect">
            <a:avLst>
              <a:gd name="adj" fmla="val 8964"/>
            </a:avLst>
          </a:prstGeom>
          <a:solidFill>
            <a:srgbClr val="EBF7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320972" y="3586348"/>
            <a:ext cx="346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dirty="0"/>
              <a:t>味噌・豆腐・油揚げ（大豆製品）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051" y="4514784"/>
            <a:ext cx="1108033" cy="113296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099" y="3987663"/>
            <a:ext cx="372914" cy="849355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31" y="4986386"/>
            <a:ext cx="1309451" cy="778748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2074763" y="594246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海水温の上昇によるへい死や、</a:t>
            </a:r>
            <a:endParaRPr lang="en-US" altLang="ja-JP" dirty="0"/>
          </a:p>
          <a:p>
            <a:r>
              <a:rPr lang="ja-JP" altLang="en-US" dirty="0"/>
              <a:t>海の酸性化による殻の成長阻害</a:t>
            </a:r>
          </a:p>
        </p:txBody>
      </p:sp>
      <p:sp>
        <p:nvSpPr>
          <p:cNvPr id="34" name="右矢印 33"/>
          <p:cNvSpPr/>
          <p:nvPr/>
        </p:nvSpPr>
        <p:spPr>
          <a:xfrm flipV="1">
            <a:off x="3431027" y="4678509"/>
            <a:ext cx="832731" cy="475206"/>
          </a:xfrm>
          <a:prstGeom prst="rightArrow">
            <a:avLst>
              <a:gd name="adj1" fmla="val 76739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35" name="乗算記号 34"/>
          <p:cNvSpPr/>
          <p:nvPr/>
        </p:nvSpPr>
        <p:spPr>
          <a:xfrm>
            <a:off x="4220993" y="4278704"/>
            <a:ext cx="1432147" cy="1432147"/>
          </a:xfrm>
          <a:prstGeom prst="mathMultiply">
            <a:avLst>
              <a:gd name="adj1" fmla="val 49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970" y="4045133"/>
            <a:ext cx="372914" cy="849355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309" y="5065528"/>
            <a:ext cx="862023" cy="792129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6216432" y="594246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高温や乾燥により、大豆の収量減少。</a:t>
            </a:r>
            <a:endParaRPr lang="en-US" altLang="ja-JP" dirty="0"/>
          </a:p>
          <a:p>
            <a:r>
              <a:rPr lang="ja-JP" altLang="en-US" dirty="0"/>
              <a:t>国際価格の高騰による輸入大豆の減少。</a:t>
            </a:r>
          </a:p>
        </p:txBody>
      </p:sp>
      <p:sp>
        <p:nvSpPr>
          <p:cNvPr id="39" name="右矢印 38"/>
          <p:cNvSpPr/>
          <p:nvPr/>
        </p:nvSpPr>
        <p:spPr>
          <a:xfrm flipV="1">
            <a:off x="7611094" y="4678509"/>
            <a:ext cx="832731" cy="475206"/>
          </a:xfrm>
          <a:prstGeom prst="rightArrow">
            <a:avLst>
              <a:gd name="adj1" fmla="val 76739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758" y="4184468"/>
            <a:ext cx="1264039" cy="1463280"/>
          </a:xfrm>
          <a:prstGeom prst="rect">
            <a:avLst/>
          </a:prstGeom>
        </p:spPr>
      </p:pic>
      <p:sp>
        <p:nvSpPr>
          <p:cNvPr id="42" name="乗算記号 41"/>
          <p:cNvSpPr/>
          <p:nvPr/>
        </p:nvSpPr>
        <p:spPr>
          <a:xfrm>
            <a:off x="8545988" y="4278704"/>
            <a:ext cx="1432147" cy="1432147"/>
          </a:xfrm>
          <a:prstGeom prst="mathMultiply">
            <a:avLst>
              <a:gd name="adj1" fmla="val 49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スライド番号プレースホルダー 1"/>
          <p:cNvSpPr txBox="1">
            <a:spLocks/>
          </p:cNvSpPr>
          <p:nvPr/>
        </p:nvSpPr>
        <p:spPr>
          <a:xfrm>
            <a:off x="9455136" y="654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F0799-BCF5-4C8E-BCD2-41538FEDF1AE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43" name="テキスト ボックス 25"/>
          <p:cNvSpPr txBox="1">
            <a:spLocks noChangeArrowheads="1"/>
          </p:cNvSpPr>
          <p:nvPr/>
        </p:nvSpPr>
        <p:spPr bwMode="auto">
          <a:xfrm>
            <a:off x="420418" y="6627571"/>
            <a:ext cx="785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IPCC AR5 WG2 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政策決定者向け要約 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Table1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気候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変動適応情報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7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本日の流れ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9514" y="738835"/>
            <a:ext cx="8690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2400" dirty="0" smtClean="0"/>
              <a:t>座学①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動画視聴，気候</a:t>
            </a:r>
            <a:r>
              <a:rPr lang="ja-JP" altLang="en-US" sz="2400" dirty="0"/>
              <a:t>変動問題の</a:t>
            </a:r>
            <a:r>
              <a:rPr lang="ja-JP" altLang="en-US" sz="2400" dirty="0" smtClean="0"/>
              <a:t>概要と気候変動影響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　</a:t>
            </a:r>
            <a:endParaRPr lang="en-US" altLang="ja-JP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2400" dirty="0" smtClean="0"/>
              <a:t>グループワーク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気候変動とその影響について考える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2400" dirty="0" smtClean="0"/>
              <a:t>座学②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気候変動対策について</a:t>
            </a:r>
            <a:endParaRPr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46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動画視聴</a:t>
            </a:r>
            <a:endParaRPr kumimoji="1" lang="ja-JP" altLang="en-US" sz="3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063" y="1416728"/>
            <a:ext cx="7840589" cy="441033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009800" y="856354"/>
            <a:ext cx="718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/>
              <a:t>基礎解説編：</a:t>
            </a:r>
            <a:r>
              <a:rPr lang="en-US" altLang="ja-JP" b="1" dirty="0"/>
              <a:t>『</a:t>
            </a:r>
            <a:r>
              <a:rPr lang="ja-JP" altLang="en-US" b="1" dirty="0"/>
              <a:t>いまそこにある危機</a:t>
            </a:r>
            <a:r>
              <a:rPr lang="en-US" altLang="ja-JP" b="1" dirty="0"/>
              <a:t>-</a:t>
            </a:r>
            <a:r>
              <a:rPr lang="ja-JP" altLang="en-US" b="1" dirty="0"/>
              <a:t>気候変動問題とわたしたち</a:t>
            </a:r>
            <a:r>
              <a:rPr lang="en-US" altLang="ja-JP" b="1" dirty="0"/>
              <a:t>-』</a:t>
            </a:r>
            <a:endParaRPr lang="ja-JP" altLang="en-US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31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5" name="タイトル 2"/>
          <p:cNvSpPr>
            <a:spLocks noGrp="1"/>
          </p:cNvSpPr>
          <p:nvPr>
            <p:ph type="ctrTitle"/>
          </p:nvPr>
        </p:nvSpPr>
        <p:spPr>
          <a:xfrm>
            <a:off x="1398120" y="0"/>
            <a:ext cx="10793880" cy="696921"/>
          </a:xfrm>
        </p:spPr>
        <p:txBody>
          <a:bodyPr>
            <a:normAutofit/>
          </a:bodyPr>
          <a:lstStyle/>
          <a:p>
            <a:pPr>
              <a:lnSpc>
                <a:spcPts val="4320"/>
              </a:lnSpc>
            </a:pPr>
            <a:r>
              <a:rPr lang="ja-JP" altLang="en-US" sz="3600" b="1" dirty="0"/>
              <a:t>気候変動はどうやって起きる？</a:t>
            </a:r>
            <a:endParaRPr kumimoji="1" lang="ja-JP" altLang="en-US" sz="3600" b="1" dirty="0"/>
          </a:p>
        </p:txBody>
      </p:sp>
      <p:sp>
        <p:nvSpPr>
          <p:cNvPr id="56" name="テキスト プレースホルダー 4"/>
          <p:cNvSpPr txBox="1">
            <a:spLocks/>
          </p:cNvSpPr>
          <p:nvPr/>
        </p:nvSpPr>
        <p:spPr>
          <a:xfrm>
            <a:off x="4657205" y="6246956"/>
            <a:ext cx="7068630" cy="330200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 kumimoji="1" sz="20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</a:pPr>
            <a:r>
              <a:rPr lang="ja-JP" altLang="en-US" sz="1000" dirty="0" smtClean="0">
                <a:latin typeface="+mn-ea"/>
              </a:rPr>
              <a:t>出典：気象庁、国立環境研究所の情報を参考に作成</a:t>
            </a:r>
          </a:p>
          <a:p>
            <a:pPr marL="0" indent="0">
              <a:lnSpc>
                <a:spcPts val="500"/>
              </a:lnSpc>
              <a:buNone/>
            </a:pPr>
            <a:r>
              <a:rPr lang="ja-JP" altLang="en-US" sz="1000" dirty="0" smtClean="0">
                <a:latin typeface="+mn-ea"/>
              </a:rPr>
              <a:t>　　　　　全国地球温暖化防止活動推進センターウェブサイト（</a:t>
            </a:r>
            <a:r>
              <a:rPr lang="en-US" altLang="ja-JP" sz="1000" dirty="0" smtClean="0">
                <a:latin typeface="+mn-ea"/>
              </a:rPr>
              <a:t>https://www.jccca.org/chart/chart01_01.html</a:t>
            </a:r>
            <a:r>
              <a:rPr lang="ja-JP" altLang="en-US" sz="1000" dirty="0" smtClean="0">
                <a:latin typeface="+mn-ea"/>
              </a:rPr>
              <a:t>）より</a:t>
            </a:r>
            <a:endParaRPr lang="ja-JP" altLang="en-US" sz="1000" dirty="0">
              <a:latin typeface="+mn-ea"/>
            </a:endParaRPr>
          </a:p>
        </p:txBody>
      </p: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2938FB1E-8916-4995-AF80-0D4EF7CDA1F2}"/>
              </a:ext>
            </a:extLst>
          </p:cNvPr>
          <p:cNvSpPr/>
          <p:nvPr/>
        </p:nvSpPr>
        <p:spPr>
          <a:xfrm rot="10800000">
            <a:off x="2531410" y="5092111"/>
            <a:ext cx="407418" cy="1641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000165F0-06F9-4E13-A99C-85826DE03F79}"/>
              </a:ext>
            </a:extLst>
          </p:cNvPr>
          <p:cNvGrpSpPr/>
          <p:nvPr/>
        </p:nvGrpSpPr>
        <p:grpSpPr>
          <a:xfrm>
            <a:off x="1093695" y="888753"/>
            <a:ext cx="9367932" cy="5292195"/>
            <a:chOff x="96414" y="1124480"/>
            <a:chExt cx="8688811" cy="5292195"/>
          </a:xfrm>
        </p:grpSpPr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3030" y="1124480"/>
              <a:ext cx="5292195" cy="5292195"/>
            </a:xfrm>
            <a:prstGeom prst="rect">
              <a:avLst/>
            </a:prstGeom>
          </p:spPr>
        </p:pic>
        <p:grpSp>
          <p:nvGrpSpPr>
            <p:cNvPr id="60" name="グループ化 59"/>
            <p:cNvGrpSpPr/>
            <p:nvPr/>
          </p:nvGrpSpPr>
          <p:grpSpPr>
            <a:xfrm>
              <a:off x="96414" y="1124480"/>
              <a:ext cx="3305176" cy="5292195"/>
              <a:chOff x="5579533" y="1164167"/>
              <a:chExt cx="3305176" cy="5292195"/>
            </a:xfrm>
          </p:grpSpPr>
          <p:sp>
            <p:nvSpPr>
              <p:cNvPr id="62" name="角丸四角形 61"/>
              <p:cNvSpPr/>
              <p:nvPr/>
            </p:nvSpPr>
            <p:spPr>
              <a:xfrm>
                <a:off x="5579533" y="1164167"/>
                <a:ext cx="3305176" cy="529219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ja-JP" altLang="en-US" sz="2400" dirty="0">
                    <a:solidFill>
                      <a:schemeClr val="tx1"/>
                    </a:solidFill>
                    <a:latin typeface="+mn-ea"/>
                  </a:rPr>
                  <a:t>温室効果ガス</a:t>
                </a:r>
                <a:r>
                  <a:rPr lang="ja-JP" altLang="en-US" sz="2400" dirty="0" smtClean="0">
                    <a:solidFill>
                      <a:schemeClr val="tx1"/>
                    </a:solidFill>
                    <a:latin typeface="+mn-ea"/>
                  </a:rPr>
                  <a:t>が地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+mn-ea"/>
                  </a:rPr>
                  <a:t>表面からの熱を一旦吸収</a:t>
                </a:r>
                <a:endParaRPr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endParaRPr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ja-JP" altLang="en-US" sz="2400" dirty="0">
                    <a:solidFill>
                      <a:schemeClr val="tx1"/>
                    </a:solidFill>
                    <a:latin typeface="+mn-ea"/>
                  </a:rPr>
                  <a:t>熱の一部を地表面</a:t>
                </a:r>
                <a:r>
                  <a:rPr lang="ja-JP" altLang="en-US" sz="2400" dirty="0" smtClean="0">
                    <a:solidFill>
                      <a:schemeClr val="tx1"/>
                    </a:solidFill>
                    <a:latin typeface="+mn-ea"/>
                  </a:rPr>
                  <a:t>に</a:t>
                </a:r>
                <a:endParaRPr lang="en-US" altLang="ja-JP" sz="24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ja-JP" altLang="en-US" sz="2400" dirty="0" smtClean="0">
                    <a:solidFill>
                      <a:schemeClr val="tx1"/>
                    </a:solidFill>
                    <a:latin typeface="+mn-ea"/>
                  </a:rPr>
                  <a:t>向けて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+mn-ea"/>
                  </a:rPr>
                  <a:t>放出</a:t>
                </a:r>
                <a:endParaRPr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endParaRPr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r>
                  <a:rPr lang="ja-JP" altLang="en-US" sz="2400" dirty="0">
                    <a:solidFill>
                      <a:schemeClr val="tx1"/>
                    </a:solidFill>
                    <a:latin typeface="+mn-ea"/>
                  </a:rPr>
                  <a:t>地表面はより高い温度</a:t>
                </a:r>
                <a:endParaRPr lang="en-US" altLang="ja-JP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63" name="二等辺三角形 62"/>
              <p:cNvSpPr/>
              <p:nvPr/>
            </p:nvSpPr>
            <p:spPr>
              <a:xfrm rot="10800000">
                <a:off x="7028412" y="2248753"/>
                <a:ext cx="407418" cy="16414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+mn-ea"/>
                </a:endParaRPr>
              </a:p>
            </p:txBody>
          </p:sp>
          <p:sp>
            <p:nvSpPr>
              <p:cNvPr id="64" name="二等辺三角形 63"/>
              <p:cNvSpPr/>
              <p:nvPr/>
            </p:nvSpPr>
            <p:spPr>
              <a:xfrm rot="10800000">
                <a:off x="7028412" y="3459371"/>
                <a:ext cx="407418" cy="16414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+mn-ea"/>
                </a:endParaRPr>
              </a:p>
            </p:txBody>
          </p:sp>
          <p:sp>
            <p:nvSpPr>
              <p:cNvPr id="65" name="二等辺三角形 64"/>
              <p:cNvSpPr/>
              <p:nvPr/>
            </p:nvSpPr>
            <p:spPr>
              <a:xfrm rot="10800000">
                <a:off x="7028412" y="4335887"/>
                <a:ext cx="407418" cy="16414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+mn-ea"/>
                </a:endParaRPr>
              </a:p>
            </p:txBody>
          </p:sp>
          <p:sp>
            <p:nvSpPr>
              <p:cNvPr id="66" name="角丸四角形 65"/>
              <p:cNvSpPr/>
              <p:nvPr/>
            </p:nvSpPr>
            <p:spPr>
              <a:xfrm>
                <a:off x="5806440" y="3925252"/>
                <a:ext cx="2978785" cy="170751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chemeClr val="tx1"/>
                    </a:solidFill>
                    <a:latin typeface="+mn-ea"/>
                  </a:rPr>
                  <a:t>地球温暖化</a:t>
                </a:r>
              </a:p>
            </p:txBody>
          </p:sp>
        </p:grp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1967FA47-CA08-4B32-AD8B-0B4FFA54E400}"/>
                </a:ext>
              </a:extLst>
            </p:cNvPr>
            <p:cNvSpPr/>
            <p:nvPr/>
          </p:nvSpPr>
          <p:spPr>
            <a:xfrm>
              <a:off x="378770" y="5393846"/>
              <a:ext cx="274046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latin typeface="+mn-ea"/>
                </a:rPr>
                <a:t>気候への様々な影響</a:t>
              </a:r>
              <a:endParaRPr lang="en-US" altLang="ja-JP" sz="2400" b="1" dirty="0">
                <a:latin typeface="+mn-ea"/>
              </a:endParaRPr>
            </a:p>
            <a:p>
              <a:pPr algn="ctr"/>
              <a:r>
                <a:rPr lang="ja-JP" altLang="en-US" sz="2400" b="1" dirty="0">
                  <a:latin typeface="+mn-ea"/>
                </a:rPr>
                <a:t>＝気候変動</a:t>
              </a:r>
              <a:endParaRPr lang="en-US" altLang="ja-JP" sz="24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13432" y="0"/>
            <a:ext cx="10097250" cy="692696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世界の</a:t>
            </a:r>
            <a:r>
              <a:rPr lang="ja-JP" altLang="en-US" sz="3600" dirty="0" smtClean="0"/>
              <a:t>「気温」</a:t>
            </a:r>
            <a:r>
              <a:rPr kumimoji="1" lang="ja-JP" altLang="en-US" sz="3600" dirty="0" smtClean="0"/>
              <a:t>のこれまでの変化</a:t>
            </a:r>
            <a:endParaRPr kumimoji="1" lang="ja-JP" altLang="en-US" sz="3600" dirty="0"/>
          </a:p>
        </p:txBody>
      </p:sp>
      <p:sp>
        <p:nvSpPr>
          <p:cNvPr id="31" name="正方形/長方形 30"/>
          <p:cNvSpPr/>
          <p:nvPr/>
        </p:nvSpPr>
        <p:spPr>
          <a:xfrm>
            <a:off x="1524001" y="6671345"/>
            <a:ext cx="9146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+mn-ea"/>
              </a:rPr>
              <a:t>【</a:t>
            </a:r>
            <a:r>
              <a:rPr lang="ja-JP" altLang="en-US" sz="1200" dirty="0">
                <a:latin typeface="+mn-ea"/>
              </a:rPr>
              <a:t>出典</a:t>
            </a:r>
            <a:r>
              <a:rPr lang="en-US" altLang="ja-JP" sz="1200" dirty="0">
                <a:latin typeface="+mn-ea"/>
              </a:rPr>
              <a:t>】IPCCAR6</a:t>
            </a:r>
            <a:r>
              <a:rPr lang="ja-JP" altLang="en-US" sz="1200" dirty="0">
                <a:latin typeface="+mn-ea"/>
              </a:rPr>
              <a:t> </a:t>
            </a:r>
            <a:r>
              <a:rPr lang="en-US" altLang="ja-JP" sz="1200" dirty="0">
                <a:latin typeface="+mn-ea"/>
              </a:rPr>
              <a:t>WG</a:t>
            </a:r>
            <a:r>
              <a:rPr lang="ja-JP" altLang="en-US" sz="1200" dirty="0">
                <a:latin typeface="+mn-ea"/>
              </a:rPr>
              <a:t>１ </a:t>
            </a:r>
            <a:r>
              <a:rPr lang="en-US" altLang="ja-JP" sz="1200" dirty="0">
                <a:latin typeface="+mn-ea"/>
              </a:rPr>
              <a:t>SPM.1a, 1b</a:t>
            </a:r>
            <a:r>
              <a:rPr lang="ja-JP" altLang="en-US" sz="1200" dirty="0">
                <a:latin typeface="+mn-ea"/>
              </a:rPr>
              <a:t> </a:t>
            </a:r>
            <a:r>
              <a:rPr lang="ja-JP" altLang="en-US" sz="1200" dirty="0" smtClean="0">
                <a:latin typeface="+mn-ea"/>
              </a:rPr>
              <a:t>から</a:t>
            </a:r>
            <a:r>
              <a:rPr lang="ja-JP" altLang="en-US" sz="1200" dirty="0">
                <a:latin typeface="+mn-ea"/>
              </a:rPr>
              <a:t>作成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616302" y="1136839"/>
            <a:ext cx="5187557" cy="4358373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0535167" y="2014622"/>
            <a:ext cx="834460" cy="2225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ja-JP" altLang="en-US" sz="1200" dirty="0">
                <a:latin typeface="+mn-ea"/>
              </a:rPr>
              <a:t>観測値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516798" y="2310835"/>
            <a:ext cx="1162276" cy="89032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ja-JP" altLang="en-US" sz="1200" dirty="0">
                <a:solidFill>
                  <a:srgbClr val="6C4114"/>
                </a:solidFill>
                <a:latin typeface="+mn-ea"/>
              </a:rPr>
              <a:t>人為的・自然起源両方の要因を考慮した推測値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0516798" y="3461791"/>
            <a:ext cx="1162276" cy="6677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ja-JP" altLang="en-US" sz="1200" dirty="0">
                <a:solidFill>
                  <a:srgbClr val="1C6159"/>
                </a:solidFill>
                <a:latin typeface="+mn-ea"/>
              </a:rPr>
              <a:t>自然起源のみを考慮</a:t>
            </a:r>
            <a:r>
              <a:rPr lang="ja-JP" altLang="en-US" sz="1200" dirty="0" smtClean="0">
                <a:solidFill>
                  <a:srgbClr val="1C6159"/>
                </a:solidFill>
                <a:latin typeface="+mn-ea"/>
              </a:rPr>
              <a:t>した推測値</a:t>
            </a:r>
            <a:endParaRPr lang="ja-JP" altLang="en-US" sz="1200" dirty="0">
              <a:solidFill>
                <a:srgbClr val="1C6159"/>
              </a:solidFill>
              <a:latin typeface="+mn-ea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6385262" y="1439005"/>
            <a:ext cx="3978493" cy="2298459"/>
            <a:chOff x="4736703" y="1791434"/>
            <a:chExt cx="3300791" cy="1906936"/>
          </a:xfrm>
        </p:grpSpPr>
        <p:sp>
          <p:nvSpPr>
            <p:cNvPr id="23" name="上下矢印 22"/>
            <p:cNvSpPr/>
            <p:nvPr/>
          </p:nvSpPr>
          <p:spPr>
            <a:xfrm>
              <a:off x="4736703" y="2514754"/>
              <a:ext cx="471667" cy="1183616"/>
            </a:xfrm>
            <a:prstGeom prst="upDownArrow">
              <a:avLst>
                <a:gd name="adj1" fmla="val 45692"/>
                <a:gd name="adj2" fmla="val 50000"/>
              </a:avLst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+mn-ea"/>
              </a:endParaRPr>
            </a:p>
          </p:txBody>
        </p:sp>
        <p:cxnSp>
          <p:nvCxnSpPr>
            <p:cNvPr id="25" name="直線コネクタ 24"/>
            <p:cNvCxnSpPr>
              <a:stCxn id="23" idx="4"/>
            </p:cNvCxnSpPr>
            <p:nvPr/>
          </p:nvCxnSpPr>
          <p:spPr>
            <a:xfrm>
              <a:off x="4972537" y="3698370"/>
              <a:ext cx="3064957" cy="0"/>
            </a:xfrm>
            <a:prstGeom prst="line">
              <a:avLst/>
            </a:prstGeom>
            <a:ln w="28575">
              <a:solidFill>
                <a:srgbClr val="FE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4972537" y="2514754"/>
              <a:ext cx="3064957" cy="0"/>
            </a:xfrm>
            <a:prstGeom prst="line">
              <a:avLst/>
            </a:prstGeom>
            <a:ln w="28575">
              <a:solidFill>
                <a:srgbClr val="FE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4763921" y="1791434"/>
              <a:ext cx="2770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観測された変化：＋</a:t>
              </a:r>
              <a:r>
                <a:rPr lang="en-US" altLang="ja-JP" dirty="0">
                  <a:solidFill>
                    <a:srgbClr val="FF0000"/>
                  </a:solidFill>
                  <a:latin typeface="+mn-ea"/>
                </a:rPr>
                <a:t>1.09</a:t>
              </a:r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℃</a:t>
              </a:r>
              <a:endParaRPr lang="en-US" altLang="ja-JP" dirty="0">
                <a:solidFill>
                  <a:srgbClr val="FF0000"/>
                </a:solidFill>
                <a:latin typeface="+mn-ea"/>
              </a:endParaRPr>
            </a:p>
            <a:p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人間活動の寄与：＋</a:t>
              </a:r>
              <a:r>
                <a:rPr lang="en-US" altLang="ja-JP" dirty="0">
                  <a:solidFill>
                    <a:srgbClr val="FF0000"/>
                  </a:solidFill>
                  <a:latin typeface="+mn-ea"/>
                </a:rPr>
                <a:t>1.07</a:t>
              </a:r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℃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712379" y="1185283"/>
            <a:ext cx="4989905" cy="4309928"/>
            <a:chOff x="30148" y="1580930"/>
            <a:chExt cx="4139918" cy="357576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48" y="1580930"/>
              <a:ext cx="4139918" cy="3575769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2076744" y="3972853"/>
              <a:ext cx="82367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復元値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970889" y="4137199"/>
              <a:ext cx="1050624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（</a:t>
              </a:r>
              <a:r>
                <a:rPr lang="en-US" altLang="ja-JP" sz="1200" dirty="0">
                  <a:solidFill>
                    <a:srgbClr val="6A7F8D"/>
                  </a:solidFill>
                  <a:latin typeface="+mn-ea"/>
                </a:rPr>
                <a:t>1</a:t>
              </a:r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～</a:t>
              </a:r>
              <a:r>
                <a:rPr lang="en-US" altLang="ja-JP" sz="1200" dirty="0">
                  <a:solidFill>
                    <a:srgbClr val="6A7F8D"/>
                  </a:solidFill>
                  <a:latin typeface="+mn-ea"/>
                </a:rPr>
                <a:t>2000</a:t>
              </a:r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年）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54748" y="2776513"/>
              <a:ext cx="44839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ja-JP" altLang="en-US" sz="1200" dirty="0">
                  <a:latin typeface="+mn-ea"/>
                </a:rPr>
                <a:t>観測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703146" y="2776513"/>
              <a:ext cx="157392" cy="184666"/>
            </a:xfrm>
            <a:prstGeom prst="rect">
              <a:avLst/>
            </a:prstGeom>
            <a:solidFill>
              <a:srgbClr val="F4F5F5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値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970888" y="1760061"/>
              <a:ext cx="173225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　　温暖化は</a:t>
              </a:r>
              <a:r>
                <a:rPr lang="en-US" altLang="ja-JP" sz="1200" dirty="0">
                  <a:latin typeface="+mn-ea"/>
                </a:rPr>
                <a:t>2000</a:t>
              </a:r>
              <a:r>
                <a:rPr lang="ja-JP" altLang="en-US" sz="1200" dirty="0">
                  <a:latin typeface="+mn-ea"/>
                </a:rPr>
                <a:t>年以上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970889" y="1928614"/>
              <a:ext cx="147054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　　前例のないもの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013755" y="2232647"/>
              <a:ext cx="2290524" cy="4420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過去</a:t>
              </a:r>
              <a:r>
                <a:rPr lang="en-US" altLang="ja-JP" sz="1200" dirty="0">
                  <a:latin typeface="+mn-ea"/>
                </a:rPr>
                <a:t>10</a:t>
              </a:r>
              <a:r>
                <a:rPr lang="ja-JP" altLang="en-US" sz="1200" dirty="0">
                  <a:latin typeface="+mn-ea"/>
                </a:rPr>
                <a:t>万年間で最も温暖だった</a:t>
              </a:r>
              <a:endParaRPr lang="en-US" altLang="ja-JP" sz="1200" dirty="0">
                <a:latin typeface="+mn-ea"/>
              </a:endParaRPr>
            </a:p>
            <a:p>
              <a:r>
                <a:rPr lang="ja-JP" altLang="en-US" sz="1200" dirty="0">
                  <a:latin typeface="+mn-ea"/>
                </a:rPr>
                <a:t>数世紀の期間の気温の推計値</a:t>
              </a: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540583" y="2937740"/>
              <a:ext cx="1428330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ja-JP" altLang="en-US" sz="1200" dirty="0">
                  <a:latin typeface="+mn-ea"/>
                </a:rPr>
                <a:t>（</a:t>
              </a:r>
              <a:r>
                <a:rPr lang="en-US" altLang="ja-JP" sz="1200" dirty="0">
                  <a:latin typeface="+mn-ea"/>
                </a:rPr>
                <a:t>1850</a:t>
              </a:r>
              <a:r>
                <a:rPr lang="ja-JP" altLang="en-US" sz="1200" dirty="0">
                  <a:latin typeface="+mn-ea"/>
                </a:rPr>
                <a:t>～</a:t>
              </a:r>
              <a:r>
                <a:rPr lang="en-US" altLang="ja-JP" sz="1200" dirty="0">
                  <a:latin typeface="+mn-ea"/>
                </a:rPr>
                <a:t>2020</a:t>
              </a:r>
              <a:r>
                <a:rPr lang="ja-JP" altLang="en-US" sz="1200" dirty="0">
                  <a:latin typeface="+mn-ea"/>
                </a:rPr>
                <a:t>年）</a:t>
              </a:r>
            </a:p>
          </p:txBody>
        </p:sp>
      </p:grpSp>
      <p:sp>
        <p:nvSpPr>
          <p:cNvPr id="43" name="角丸四角形 42"/>
          <p:cNvSpPr/>
          <p:nvPr/>
        </p:nvSpPr>
        <p:spPr>
          <a:xfrm>
            <a:off x="712379" y="799394"/>
            <a:ext cx="10966694" cy="4524056"/>
          </a:xfrm>
          <a:prstGeom prst="roundRect">
            <a:avLst>
              <a:gd name="adj" fmla="val 30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03644" y="1108831"/>
            <a:ext cx="377150" cy="296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+mn-ea"/>
              </a:rPr>
              <a:t>℃</a:t>
            </a:r>
          </a:p>
        </p:txBody>
      </p:sp>
      <p:sp>
        <p:nvSpPr>
          <p:cNvPr id="45" name="スライド番号プレースホルダー 1"/>
          <p:cNvSpPr txBox="1">
            <a:spLocks/>
          </p:cNvSpPr>
          <p:nvPr/>
        </p:nvSpPr>
        <p:spPr>
          <a:xfrm>
            <a:off x="9455136" y="654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ja-JP"/>
            </a:defPPr>
            <a:lvl1pPr marL="0" algn="r" defTabSz="914400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F0799-BCF5-4C8E-BCD2-41538FEDF1AE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426595" y="1083558"/>
            <a:ext cx="377150" cy="296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+mn-ea"/>
              </a:rPr>
              <a:t>℃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2379" y="5343615"/>
            <a:ext cx="11031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 smtClean="0"/>
              <a:t>気温上昇の観測結果</a:t>
            </a:r>
            <a:r>
              <a:rPr lang="ja-JP" altLang="en-US" sz="2000" dirty="0" smtClean="0"/>
              <a:t>と、</a:t>
            </a:r>
            <a:r>
              <a:rPr lang="ja-JP" altLang="en-US" sz="2000" u="sng" dirty="0" smtClean="0"/>
              <a:t>人間活動の影響を考慮して計算した気温上昇の程度</a:t>
            </a:r>
            <a:r>
              <a:rPr lang="ja-JP" altLang="en-US" sz="2000" dirty="0" smtClean="0"/>
              <a:t>が、ほぼ一致している。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⇒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人間の影響が大気、海洋及び陸域を温暖化させてきたことに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疑う余地がない</a:t>
            </a:r>
            <a:r>
              <a:rPr lang="ja-JP" altLang="en-US" sz="20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r>
              <a:rPr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IPCC</a:t>
            </a:r>
            <a:r>
              <a:rPr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第６次報告書）</a:t>
            </a:r>
            <a:endParaRPr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55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29" y="724181"/>
            <a:ext cx="8526850" cy="5097685"/>
          </a:xfrm>
          <a:prstGeom prst="rect">
            <a:avLst/>
          </a:prstGeom>
        </p:spPr>
      </p:pic>
      <p:sp>
        <p:nvSpPr>
          <p:cNvPr id="14" name="タイトル 2"/>
          <p:cNvSpPr>
            <a:spLocks noGrp="1"/>
          </p:cNvSpPr>
          <p:nvPr>
            <p:ph type="ctrTitle"/>
          </p:nvPr>
        </p:nvSpPr>
        <p:spPr>
          <a:xfrm>
            <a:off x="1443318" y="0"/>
            <a:ext cx="10748681" cy="654399"/>
          </a:xfrm>
        </p:spPr>
        <p:txBody>
          <a:bodyPr>
            <a:normAutofit/>
          </a:bodyPr>
          <a:lstStyle/>
          <a:p>
            <a:r>
              <a:rPr lang="ja-JP" altLang="en-US" sz="3600" b="1" dirty="0" smtClean="0"/>
              <a:t>神奈川県の「気温」のこれまでの変化</a:t>
            </a:r>
            <a:endParaRPr kumimoji="1" lang="ja-JP" altLang="en-US" sz="3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14781" y="5925670"/>
            <a:ext cx="598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横浜地方気象台における年平均気温の変化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（出展：気候変動適応情報プラットフォームポータルサイト）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02541" y="1739152"/>
            <a:ext cx="4061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１００年で約２℃上昇している。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18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/>
              <a:t>今後の世界平均気温の予測</a:t>
            </a:r>
            <a:endParaRPr kumimoji="1" lang="ja-JP" altLang="en-US" b="1" dirty="0"/>
          </a:p>
        </p:txBody>
      </p:sp>
      <p:graphicFrame>
        <p:nvGraphicFramePr>
          <p:cNvPr id="61" name="表 60"/>
          <p:cNvGraphicFramePr>
            <a:graphicFrameLocks noGrp="1"/>
          </p:cNvGraphicFramePr>
          <p:nvPr>
            <p:extLst/>
          </p:nvPr>
        </p:nvGraphicFramePr>
        <p:xfrm>
          <a:off x="468544" y="2183296"/>
          <a:ext cx="5274749" cy="40481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86958">
                  <a:extLst>
                    <a:ext uri="{9D8B030D-6E8A-4147-A177-3AD203B41FA5}">
                      <a16:colId xmlns:a16="http://schemas.microsoft.com/office/drawing/2014/main" val="3611107032"/>
                    </a:ext>
                  </a:extLst>
                </a:gridCol>
                <a:gridCol w="2388034">
                  <a:extLst>
                    <a:ext uri="{9D8B030D-6E8A-4147-A177-3AD203B41FA5}">
                      <a16:colId xmlns:a16="http://schemas.microsoft.com/office/drawing/2014/main" val="1534062195"/>
                    </a:ext>
                  </a:extLst>
                </a:gridCol>
                <a:gridCol w="1599757">
                  <a:extLst>
                    <a:ext uri="{9D8B030D-6E8A-4147-A177-3AD203B41FA5}">
                      <a16:colId xmlns:a16="http://schemas.microsoft.com/office/drawing/2014/main" val="2209872319"/>
                    </a:ext>
                  </a:extLst>
                </a:gridCol>
              </a:tblGrid>
              <a:tr h="6858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シナリオ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CO</a:t>
                      </a:r>
                      <a:r>
                        <a:rPr kumimoji="1" lang="en-US" altLang="ja-JP" sz="1800" baseline="-25000" dirty="0" smtClean="0"/>
                        <a:t>2</a:t>
                      </a:r>
                      <a:r>
                        <a:rPr kumimoji="1" lang="ja-JP" altLang="en-US" sz="1800" dirty="0" smtClean="0"/>
                        <a:t>排出量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21</a:t>
                      </a:r>
                      <a:r>
                        <a:rPr kumimoji="1" lang="ja-JP" altLang="en-US" sz="1800" dirty="0" smtClean="0"/>
                        <a:t>世紀末の</a:t>
                      </a:r>
                      <a:endParaRPr kumimoji="1" lang="en-US" altLang="ja-JP" sz="1800" dirty="0" smtClean="0"/>
                    </a:p>
                    <a:p>
                      <a:pPr algn="ctr"/>
                      <a:r>
                        <a:rPr kumimoji="1" lang="ja-JP" altLang="en-US" sz="1800" dirty="0" smtClean="0"/>
                        <a:t>平均気温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597639"/>
                  </a:ext>
                </a:extLst>
              </a:tr>
              <a:tr h="632467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rgbClr val="AD484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9525074"/>
                  </a:ext>
                </a:extLst>
              </a:tr>
              <a:tr h="632467">
                <a:tc>
                  <a:txBody>
                    <a:bodyPr/>
                    <a:lstStyle/>
                    <a:p>
                      <a:endParaRPr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8732933"/>
                  </a:ext>
                </a:extLst>
              </a:tr>
              <a:tr h="832525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rgbClr val="E79E4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0988675"/>
                  </a:ext>
                </a:extLst>
              </a:tr>
              <a:tr h="632467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rgbClr val="1D3E6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700841"/>
                  </a:ext>
                </a:extLst>
              </a:tr>
              <a:tr h="632467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rgbClr val="38B4D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4764783"/>
                  </a:ext>
                </a:extLst>
              </a:tr>
            </a:tbl>
          </a:graphicData>
        </a:graphic>
      </p:graphicFrame>
      <p:sp>
        <p:nvSpPr>
          <p:cNvPr id="62" name="テキスト ボックス 61"/>
          <p:cNvSpPr txBox="1"/>
          <p:nvPr/>
        </p:nvSpPr>
        <p:spPr>
          <a:xfrm>
            <a:off x="235575" y="1007607"/>
            <a:ext cx="458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今後の温暖化の進行度合いは、今後の温室効果ガス排出量によって変化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401234" y="1813965"/>
            <a:ext cx="352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つの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例示的な排出シナリオ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2333877" y="6636480"/>
            <a:ext cx="9514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】IPCCAR6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WG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SPM.4a, 8a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から作成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7237880" y="3015223"/>
            <a:ext cx="3663373" cy="284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6" name="_58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898" y="3262638"/>
            <a:ext cx="4279763" cy="3450635"/>
          </a:xfrm>
          <a:prstGeom prst="rect">
            <a:avLst/>
          </a:prstGeom>
        </p:spPr>
      </p:pic>
      <p:pic>
        <p:nvPicPr>
          <p:cNvPr id="67" name="_370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945" y="3262638"/>
            <a:ext cx="4273666" cy="3450635"/>
          </a:xfrm>
          <a:prstGeom prst="rect">
            <a:avLst/>
          </a:prstGeom>
        </p:spPr>
      </p:pic>
      <p:pic>
        <p:nvPicPr>
          <p:cNvPr id="68" name="_24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945" y="3262638"/>
            <a:ext cx="4273666" cy="3450635"/>
          </a:xfrm>
          <a:prstGeom prst="rect">
            <a:avLst/>
          </a:prstGeom>
        </p:spPr>
      </p:pic>
      <p:pic>
        <p:nvPicPr>
          <p:cNvPr id="69" name="_12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945" y="3262638"/>
            <a:ext cx="4273666" cy="3450635"/>
          </a:xfrm>
          <a:prstGeom prst="rect">
            <a:avLst/>
          </a:prstGeom>
        </p:spPr>
      </p:pic>
      <p:pic>
        <p:nvPicPr>
          <p:cNvPr id="70" name="_119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898" y="3262638"/>
            <a:ext cx="4279763" cy="3450635"/>
          </a:xfrm>
          <a:prstGeom prst="rect">
            <a:avLst/>
          </a:prstGeom>
        </p:spPr>
      </p:pic>
      <p:pic>
        <p:nvPicPr>
          <p:cNvPr id="71" name="119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578" y="3261755"/>
            <a:ext cx="4280396" cy="3452397"/>
          </a:xfrm>
          <a:prstGeom prst="rect">
            <a:avLst/>
          </a:prstGeom>
        </p:spPr>
      </p:pic>
      <p:pic>
        <p:nvPicPr>
          <p:cNvPr id="72" name="126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580" y="3261756"/>
            <a:ext cx="4280396" cy="3452397"/>
          </a:xfrm>
          <a:prstGeom prst="rect">
            <a:avLst/>
          </a:prstGeom>
        </p:spPr>
      </p:pic>
      <p:pic>
        <p:nvPicPr>
          <p:cNvPr id="73" name="245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580" y="3261757"/>
            <a:ext cx="4280396" cy="3452397"/>
          </a:xfrm>
          <a:prstGeom prst="rect">
            <a:avLst/>
          </a:prstGeom>
        </p:spPr>
      </p:pic>
      <p:pic>
        <p:nvPicPr>
          <p:cNvPr id="74" name="370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581" y="3261758"/>
            <a:ext cx="4280396" cy="3452397"/>
          </a:xfrm>
          <a:prstGeom prst="rect">
            <a:avLst/>
          </a:prstGeom>
        </p:spPr>
      </p:pic>
      <p:pic>
        <p:nvPicPr>
          <p:cNvPr id="75" name="585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582" y="3261758"/>
            <a:ext cx="4280396" cy="3452397"/>
          </a:xfrm>
          <a:prstGeom prst="rect">
            <a:avLst/>
          </a:prstGeom>
        </p:spPr>
      </p:pic>
      <p:pic>
        <p:nvPicPr>
          <p:cNvPr id="76" name="119_CO2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172" y="437413"/>
            <a:ext cx="4492935" cy="3175745"/>
          </a:xfrm>
          <a:prstGeom prst="rect">
            <a:avLst/>
          </a:prstGeom>
        </p:spPr>
      </p:pic>
      <p:pic>
        <p:nvPicPr>
          <p:cNvPr id="77" name="126_CO2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172" y="434444"/>
            <a:ext cx="4492935" cy="3181680"/>
          </a:xfrm>
          <a:prstGeom prst="rect">
            <a:avLst/>
          </a:prstGeom>
        </p:spPr>
      </p:pic>
      <p:pic>
        <p:nvPicPr>
          <p:cNvPr id="78" name="245_CO2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172" y="434444"/>
            <a:ext cx="4492935" cy="3181680"/>
          </a:xfrm>
          <a:prstGeom prst="rect">
            <a:avLst/>
          </a:prstGeom>
        </p:spPr>
      </p:pic>
      <p:pic>
        <p:nvPicPr>
          <p:cNvPr id="79" name="370_CO2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381" y="437413"/>
            <a:ext cx="4486516" cy="3175745"/>
          </a:xfrm>
          <a:prstGeom prst="rect">
            <a:avLst/>
          </a:prstGeom>
        </p:spPr>
      </p:pic>
      <p:pic>
        <p:nvPicPr>
          <p:cNvPr id="80" name="585_CO2"/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67" y="443291"/>
            <a:ext cx="4487492" cy="3169866"/>
          </a:xfrm>
          <a:prstGeom prst="rect">
            <a:avLst/>
          </a:prstGeom>
        </p:spPr>
      </p:pic>
      <p:grpSp>
        <p:nvGrpSpPr>
          <p:cNvPr id="81" name="グループ化 80"/>
          <p:cNvGrpSpPr/>
          <p:nvPr/>
        </p:nvGrpSpPr>
        <p:grpSpPr>
          <a:xfrm>
            <a:off x="6350299" y="492864"/>
            <a:ext cx="909349" cy="3092771"/>
            <a:chOff x="4078118" y="492863"/>
            <a:chExt cx="909349" cy="3092771"/>
          </a:xfrm>
        </p:grpSpPr>
        <p:sp>
          <p:nvSpPr>
            <p:cNvPr id="82" name="テキスト ボックス 81"/>
            <p:cNvSpPr txBox="1"/>
            <p:nvPr/>
          </p:nvSpPr>
          <p:spPr>
            <a:xfrm>
              <a:off x="4615003" y="2535956"/>
              <a:ext cx="345214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4615003" y="2228691"/>
              <a:ext cx="345214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40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4615003" y="1921426"/>
              <a:ext cx="345214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615003" y="1614161"/>
              <a:ext cx="345214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4515616" y="1306896"/>
              <a:ext cx="459027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4515616" y="999631"/>
              <a:ext cx="459027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4515616" y="692366"/>
              <a:ext cx="459027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 rot="16200000">
              <a:off x="2701009" y="1869972"/>
              <a:ext cx="3092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CO</a:t>
              </a:r>
              <a:r>
                <a:rPr lang="en-US" altLang="ja-JP" sz="1600" baseline="-25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年間排出量（</a:t>
              </a:r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GtCO</a:t>
              </a:r>
              <a:r>
                <a:rPr lang="en-US" altLang="ja-JP" sz="1600" baseline="-25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年）</a:t>
              </a: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4714389" y="2843221"/>
              <a:ext cx="208959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4555691" y="3150489"/>
              <a:ext cx="431776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-20</a:t>
              </a:r>
            </a:p>
          </p:txBody>
        </p:sp>
      </p:grpSp>
      <p:pic>
        <p:nvPicPr>
          <p:cNvPr id="93" name="_"/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898" y="3262638"/>
            <a:ext cx="4291249" cy="3450635"/>
          </a:xfrm>
          <a:prstGeom prst="rect">
            <a:avLst/>
          </a:prstGeom>
        </p:spPr>
      </p:pic>
      <p:sp>
        <p:nvSpPr>
          <p:cNvPr id="95" name="テキスト ボックス 94"/>
          <p:cNvSpPr txBox="1"/>
          <p:nvPr/>
        </p:nvSpPr>
        <p:spPr>
          <a:xfrm>
            <a:off x="6996815" y="6387357"/>
            <a:ext cx="595282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2015</a:t>
            </a:r>
          </a:p>
        </p:txBody>
      </p:sp>
      <p:grpSp>
        <p:nvGrpSpPr>
          <p:cNvPr id="96" name="グループ化 95"/>
          <p:cNvGrpSpPr/>
          <p:nvPr/>
        </p:nvGrpSpPr>
        <p:grpSpPr>
          <a:xfrm>
            <a:off x="6243432" y="3556574"/>
            <a:ext cx="978865" cy="2978795"/>
            <a:chOff x="3996651" y="762600"/>
            <a:chExt cx="978865" cy="2978795"/>
          </a:xfrm>
        </p:grpSpPr>
        <p:sp>
          <p:nvSpPr>
            <p:cNvPr id="99" name="テキスト ボックス 98"/>
            <p:cNvSpPr txBox="1"/>
            <p:nvPr/>
          </p:nvSpPr>
          <p:spPr>
            <a:xfrm>
              <a:off x="4559893" y="2899500"/>
              <a:ext cx="393181" cy="307777"/>
            </a:xfrm>
            <a:prstGeom prst="rect">
              <a:avLst/>
            </a:prstGeom>
            <a:noFill/>
          </p:spPr>
          <p:txBody>
            <a:bodyPr wrap="none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+1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4559893" y="2365275"/>
              <a:ext cx="415623" cy="307777"/>
            </a:xfrm>
            <a:prstGeom prst="rect">
              <a:avLst/>
            </a:prstGeom>
            <a:noFill/>
          </p:spPr>
          <p:txBody>
            <a:bodyPr wrap="none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+2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4559893" y="1831050"/>
              <a:ext cx="415623" cy="307777"/>
            </a:xfrm>
            <a:prstGeom prst="rect">
              <a:avLst/>
            </a:prstGeom>
            <a:noFill/>
          </p:spPr>
          <p:txBody>
            <a:bodyPr wrap="none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+3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4559893" y="1296825"/>
              <a:ext cx="415623" cy="307777"/>
            </a:xfrm>
            <a:prstGeom prst="rect">
              <a:avLst/>
            </a:prstGeom>
            <a:noFill/>
          </p:spPr>
          <p:txBody>
            <a:bodyPr wrap="none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+4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4559893" y="762600"/>
              <a:ext cx="415623" cy="307777"/>
            </a:xfrm>
            <a:prstGeom prst="rect">
              <a:avLst/>
            </a:prstGeom>
            <a:noFill/>
          </p:spPr>
          <p:txBody>
            <a:bodyPr wrap="none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+5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 rot="16200000">
              <a:off x="2806100" y="1966069"/>
              <a:ext cx="2965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1850</a:t>
              </a: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1900</a:t>
              </a: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年を基準とした</a:t>
              </a:r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/>
              </a:r>
              <a:b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</a:b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世界平均気温の変化（℃）</a:t>
              </a:r>
            </a:p>
          </p:txBody>
        </p:sp>
      </p:grpSp>
      <p:sp>
        <p:nvSpPr>
          <p:cNvPr id="97" name="テキスト ボックス 96"/>
          <p:cNvSpPr txBox="1"/>
          <p:nvPr/>
        </p:nvSpPr>
        <p:spPr>
          <a:xfrm>
            <a:off x="8532057" y="6387357"/>
            <a:ext cx="617724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2050</a:t>
            </a: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10666130" y="6387357"/>
            <a:ext cx="595282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2100</a:t>
            </a:r>
          </a:p>
        </p:txBody>
      </p:sp>
      <p:pic>
        <p:nvPicPr>
          <p:cNvPr id="105" name="図 104"/>
          <p:cNvPicPr>
            <a:picLocks noChangeAspect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128" y="448045"/>
            <a:ext cx="4500000" cy="3166150"/>
          </a:xfrm>
          <a:prstGeom prst="rect">
            <a:avLst/>
          </a:prstGeom>
        </p:spPr>
      </p:pic>
      <p:grpSp>
        <p:nvGrpSpPr>
          <p:cNvPr id="106" name="グループ化 105"/>
          <p:cNvGrpSpPr/>
          <p:nvPr/>
        </p:nvGrpSpPr>
        <p:grpSpPr>
          <a:xfrm>
            <a:off x="7222759" y="820148"/>
            <a:ext cx="3698498" cy="5580000"/>
            <a:chOff x="4899779" y="820148"/>
            <a:chExt cx="3698498" cy="5580000"/>
          </a:xfrm>
        </p:grpSpPr>
        <p:cxnSp>
          <p:nvCxnSpPr>
            <p:cNvPr id="107" name="直線コネクタ 106"/>
            <p:cNvCxnSpPr/>
            <p:nvPr/>
          </p:nvCxnSpPr>
          <p:spPr>
            <a:xfrm flipV="1">
              <a:off x="4899779" y="820148"/>
              <a:ext cx="0" cy="558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V="1">
              <a:off x="6426827" y="820148"/>
              <a:ext cx="0" cy="558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 flipV="1">
              <a:off x="8598277" y="820148"/>
              <a:ext cx="0" cy="558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①585"/>
          <p:cNvSpPr/>
          <p:nvPr/>
        </p:nvSpPr>
        <p:spPr>
          <a:xfrm>
            <a:off x="10987954" y="3608948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AD484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SSP5-8.5</a:t>
            </a:r>
            <a:endParaRPr lang="ja-JP" altLang="en-US" sz="1600" dirty="0">
              <a:solidFill>
                <a:srgbClr val="AD484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1" name="①370"/>
          <p:cNvSpPr/>
          <p:nvPr/>
        </p:nvSpPr>
        <p:spPr>
          <a:xfrm>
            <a:off x="10987954" y="3971913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DE4A5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SSP3-7.0</a:t>
            </a:r>
            <a:endParaRPr lang="ja-JP" altLang="en-US" sz="1600" dirty="0">
              <a:solidFill>
                <a:srgbClr val="DE4A5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2" name="①245"/>
          <p:cNvSpPr/>
          <p:nvPr/>
        </p:nvSpPr>
        <p:spPr>
          <a:xfrm>
            <a:off x="10987954" y="4697922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E79E4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SSP2-4.5</a:t>
            </a:r>
            <a:endParaRPr lang="ja-JP" altLang="en-US" sz="1600" dirty="0">
              <a:solidFill>
                <a:srgbClr val="E79E48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3" name="①126"/>
          <p:cNvSpPr/>
          <p:nvPr/>
        </p:nvSpPr>
        <p:spPr>
          <a:xfrm>
            <a:off x="10987954" y="5196398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1D3E6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SSP1-2.6</a:t>
            </a:r>
            <a:endParaRPr lang="ja-JP" altLang="en-US" sz="1600" dirty="0">
              <a:solidFill>
                <a:srgbClr val="1D3E6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4" name="①119"/>
          <p:cNvSpPr/>
          <p:nvPr/>
        </p:nvSpPr>
        <p:spPr>
          <a:xfrm>
            <a:off x="10987954" y="5614091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38B4D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SSP1-1.9</a:t>
            </a:r>
            <a:endParaRPr lang="ja-JP" altLang="en-US" sz="1600" dirty="0">
              <a:solidFill>
                <a:srgbClr val="38B4D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5" name="②119"/>
          <p:cNvSpPr/>
          <p:nvPr/>
        </p:nvSpPr>
        <p:spPr>
          <a:xfrm>
            <a:off x="10987954" y="3171474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38B4D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SSP1-1.9</a:t>
            </a:r>
            <a:endParaRPr lang="ja-JP" altLang="en-US" sz="1600" dirty="0">
              <a:solidFill>
                <a:srgbClr val="38B4D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6" name="②126"/>
          <p:cNvSpPr/>
          <p:nvPr/>
        </p:nvSpPr>
        <p:spPr>
          <a:xfrm>
            <a:off x="10987954" y="2885933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1D3E6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SSP1-2.6</a:t>
            </a:r>
            <a:endParaRPr lang="ja-JP" altLang="en-US" sz="1600" dirty="0">
              <a:solidFill>
                <a:srgbClr val="1D3E6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7" name="②245"/>
          <p:cNvSpPr/>
          <p:nvPr/>
        </p:nvSpPr>
        <p:spPr>
          <a:xfrm>
            <a:off x="10987954" y="2543650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E79E4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SSP2-4.5</a:t>
            </a:r>
            <a:endParaRPr lang="ja-JP" altLang="en-US" sz="1600" dirty="0">
              <a:solidFill>
                <a:srgbClr val="E79E48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8" name="②370"/>
          <p:cNvSpPr/>
          <p:nvPr/>
        </p:nvSpPr>
        <p:spPr>
          <a:xfrm>
            <a:off x="10987954" y="1472099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DE4A5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SSP3-7.0</a:t>
            </a:r>
            <a:endParaRPr lang="ja-JP" altLang="en-US" sz="1600" dirty="0">
              <a:solidFill>
                <a:srgbClr val="DE4A5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9" name="②585"/>
          <p:cNvSpPr/>
          <p:nvPr/>
        </p:nvSpPr>
        <p:spPr>
          <a:xfrm>
            <a:off x="10987954" y="904511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AD484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SSP5-8.5</a:t>
            </a:r>
            <a:endParaRPr lang="ja-JP" altLang="en-US" sz="1600" dirty="0">
              <a:solidFill>
                <a:srgbClr val="AD484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419090" y="2994001"/>
            <a:ext cx="151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AD484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SSP5-8.5</a:t>
            </a:r>
            <a:endParaRPr lang="ja-JP" altLang="en-US" dirty="0">
              <a:solidFill>
                <a:srgbClr val="AD484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419090" y="3601256"/>
            <a:ext cx="151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DE4A5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SSP3-7.0</a:t>
            </a:r>
            <a:endParaRPr lang="ja-JP" altLang="en-US" dirty="0">
              <a:solidFill>
                <a:srgbClr val="DE4A5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419090" y="4326209"/>
            <a:ext cx="151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E79E4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SSP2-4.5</a:t>
            </a:r>
            <a:endParaRPr lang="ja-JP" altLang="en-US" dirty="0">
              <a:solidFill>
                <a:srgbClr val="E79E48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419090" y="5070643"/>
            <a:ext cx="151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1D3E6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SSP1-2.6</a:t>
            </a:r>
            <a:endParaRPr lang="ja-JP" altLang="en-US" dirty="0">
              <a:solidFill>
                <a:srgbClr val="1D3E6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419090" y="5735176"/>
            <a:ext cx="151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38B4D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SSP1-1.9</a:t>
            </a:r>
            <a:endParaRPr lang="ja-JP" altLang="en-US" dirty="0">
              <a:solidFill>
                <a:srgbClr val="38B4D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2134767" y="2855502"/>
            <a:ext cx="1798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2050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年までに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現在の２倍</a:t>
            </a:r>
          </a:p>
        </p:txBody>
      </p:sp>
      <p:sp>
        <p:nvSpPr>
          <p:cNvPr id="126" name="正方形/長方形 125"/>
          <p:cNvSpPr/>
          <p:nvPr/>
        </p:nvSpPr>
        <p:spPr>
          <a:xfrm>
            <a:off x="1747570" y="4187710"/>
            <a:ext cx="2386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今世紀半ばまで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水準、その後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減少</a:t>
            </a:r>
          </a:p>
        </p:txBody>
      </p:sp>
      <p:sp>
        <p:nvSpPr>
          <p:cNvPr id="127" name="正方形/長方形 126"/>
          <p:cNvSpPr/>
          <p:nvPr/>
        </p:nvSpPr>
        <p:spPr>
          <a:xfrm>
            <a:off x="1936337" y="5070643"/>
            <a:ext cx="200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今世紀後半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にゼロ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1894178" y="5735176"/>
            <a:ext cx="2092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今世紀半ば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にゼロ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2015072" y="3462757"/>
            <a:ext cx="185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2100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年までに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現在の２倍</a:t>
            </a:r>
          </a:p>
        </p:txBody>
      </p:sp>
      <p:sp>
        <p:nvSpPr>
          <p:cNvPr id="130" name="正方形/長方形 129"/>
          <p:cNvSpPr/>
          <p:nvPr/>
        </p:nvSpPr>
        <p:spPr>
          <a:xfrm>
            <a:off x="4271646" y="2855502"/>
            <a:ext cx="137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4.4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(3.3-5.7)</a:t>
            </a:r>
            <a:endParaRPr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4271646" y="3462757"/>
            <a:ext cx="137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3.6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(2.8-4.6)</a:t>
            </a:r>
            <a:endParaRPr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4281077" y="4187710"/>
            <a:ext cx="1352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2.7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(2.1-3.5)</a:t>
            </a:r>
            <a:endParaRPr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4281077" y="4932144"/>
            <a:ext cx="1352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1.8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(1.3-2.4)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4250791" y="5596677"/>
            <a:ext cx="1412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1.4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(1.0-1.8)</a:t>
            </a:r>
            <a:endParaRPr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94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21" grpId="0"/>
      <p:bldP spid="122" grpId="0"/>
      <p:bldP spid="123" grpId="0"/>
      <p:bldP spid="124" grpId="0"/>
      <p:bldP spid="126" grpId="0"/>
      <p:bldP spid="127" grpId="0"/>
      <p:bldP spid="128" grpId="0"/>
      <p:bldP spid="129" grpId="0"/>
      <p:bldP spid="131" grpId="0"/>
      <p:bldP spid="132" grpId="0"/>
      <p:bldP spid="133" grpId="0"/>
      <p:bldP spid="1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3" y="958826"/>
            <a:ext cx="9087587" cy="227523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/>
              <a:t>神奈川県の「気温」の将来変化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49032" y="4585495"/>
            <a:ext cx="8048857" cy="1622164"/>
          </a:xfrm>
          <a:prstGeom prst="roundRect">
            <a:avLst>
              <a:gd name="adj" fmla="val 77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9032" y="4676546"/>
            <a:ext cx="819606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ja-JP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世紀</a:t>
            </a:r>
            <a:r>
              <a:rPr lang="ja-JP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末</a:t>
            </a:r>
            <a:r>
              <a:rPr lang="ja-JP" altLang="ja-JP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横浜市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では、現在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の平均気温に比べて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357188" indent="-1746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世紀後半に脱炭素社会が実現した場合（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SSP1-2.6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lang="ja-JP" altLang="ja-JP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＋</a:t>
            </a:r>
            <a:r>
              <a:rPr lang="en-US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1.6</a:t>
            </a:r>
            <a:r>
              <a:rPr lang="ja-JP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（＋</a:t>
            </a: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2.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6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0.8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357188" indent="-1746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化石燃料に依存し続けた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場合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SSP5-8.5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　　　　　　　　</a:t>
            </a:r>
            <a:r>
              <a:rPr lang="ja-JP" altLang="ja-JP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＋</a:t>
            </a:r>
            <a:r>
              <a:rPr lang="en-US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4.8</a:t>
            </a:r>
            <a:r>
              <a:rPr lang="ja-JP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（＋</a:t>
            </a: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6.2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3.5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℃）</a:t>
            </a:r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　　　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　　　　　　　　　　　　　　　　　　　　　　　　　　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上昇する予測</a:t>
            </a:r>
            <a:endParaRPr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1120324" y="3204455"/>
            <a:ext cx="6869988" cy="355525"/>
            <a:chOff x="2268771" y="3362878"/>
            <a:chExt cx="6542058" cy="338554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268771" y="3362878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【</a:t>
              </a:r>
              <a:r>
                <a:rPr lang="ja-JP" altLang="en-US" sz="1600" dirty="0" smtClean="0"/>
                <a:t>＋</a:t>
              </a:r>
              <a:r>
                <a:rPr kumimoji="1" lang="ja-JP" altLang="en-US" sz="1600" dirty="0" smtClean="0"/>
                <a:t>１℃</a:t>
              </a:r>
              <a:r>
                <a:rPr kumimoji="1" lang="en-US" altLang="ja-JP" sz="1600" dirty="0" smtClean="0"/>
                <a:t>】</a:t>
              </a:r>
              <a:endParaRPr kumimoji="1" lang="ja-JP" altLang="en-US" sz="16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219835" y="3362878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【</a:t>
              </a:r>
              <a:r>
                <a:rPr kumimoji="1" lang="ja-JP" altLang="en-US" sz="1600" dirty="0" smtClean="0"/>
                <a:t>＋</a:t>
              </a:r>
              <a:r>
                <a:rPr lang="ja-JP" altLang="en-US" sz="1600" dirty="0" smtClean="0"/>
                <a:t>２</a:t>
              </a:r>
              <a:r>
                <a:rPr kumimoji="1" lang="ja-JP" altLang="en-US" sz="1600" dirty="0" smtClean="0"/>
                <a:t>℃</a:t>
              </a:r>
              <a:r>
                <a:rPr kumimoji="1" lang="en-US" altLang="ja-JP" sz="1600" dirty="0" smtClean="0"/>
                <a:t>】</a:t>
              </a:r>
              <a:endParaRPr kumimoji="1" lang="ja-JP" altLang="en-US" sz="16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869546" y="3362878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【</a:t>
              </a:r>
              <a:r>
                <a:rPr kumimoji="1" lang="ja-JP" altLang="en-US" sz="1600" dirty="0" smtClean="0"/>
                <a:t>＋４℃</a:t>
              </a:r>
              <a:r>
                <a:rPr kumimoji="1" lang="en-US" altLang="ja-JP" sz="1600" dirty="0" smtClean="0"/>
                <a:t>】</a:t>
              </a:r>
              <a:endParaRPr kumimoji="1" lang="ja-JP" altLang="en-US" sz="1600" dirty="0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2393176" y="3457123"/>
            <a:ext cx="4593046" cy="843082"/>
            <a:chOff x="2035586" y="3190935"/>
            <a:chExt cx="4593046" cy="843082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031709" y="1194812"/>
              <a:ext cx="506862" cy="4499108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2180492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15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2974935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16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737100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17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94241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18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224155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19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979095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</a:t>
              </a:r>
              <a:r>
                <a:rPr lang="en-US" altLang="ja-JP" dirty="0"/>
                <a:t>0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</p:grpSp>
      <p:sp>
        <p:nvSpPr>
          <p:cNvPr id="25" name="線吹き出し 2 (枠付き) 24"/>
          <p:cNvSpPr/>
          <p:nvPr/>
        </p:nvSpPr>
        <p:spPr>
          <a:xfrm>
            <a:off x="8718422" y="2913218"/>
            <a:ext cx="3348589" cy="3380005"/>
          </a:xfrm>
          <a:prstGeom prst="borderCallout2">
            <a:avLst>
              <a:gd name="adj1" fmla="val -57"/>
              <a:gd name="adj2" fmla="val 28669"/>
              <a:gd name="adj3" fmla="val -7906"/>
              <a:gd name="adj4" fmla="val 15795"/>
              <a:gd name="adj5" fmla="val -25890"/>
              <a:gd name="adj6" fmla="val -12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2843" y="2949078"/>
            <a:ext cx="3314167" cy="32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57" y="886874"/>
            <a:ext cx="3302266" cy="3051705"/>
          </a:xfrm>
          <a:prstGeom prst="rect">
            <a:avLst/>
          </a:prstGeom>
        </p:spPr>
      </p:pic>
      <p:sp>
        <p:nvSpPr>
          <p:cNvPr id="17" name="四角形吹き出し 16"/>
          <p:cNvSpPr/>
          <p:nvPr/>
        </p:nvSpPr>
        <p:spPr>
          <a:xfrm>
            <a:off x="3976714" y="1412521"/>
            <a:ext cx="7427994" cy="2125416"/>
          </a:xfrm>
          <a:prstGeom prst="wedgeRectCallout">
            <a:avLst>
              <a:gd name="adj1" fmla="val -54894"/>
              <a:gd name="adj2" fmla="val 671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気温」の将来変化　</a:t>
            </a:r>
            <a:r>
              <a:rPr lang="en-US" altLang="ja-JP" b="1" dirty="0" smtClean="0"/>
              <a:t>–</a:t>
            </a:r>
            <a:r>
              <a:rPr lang="ja-JP" altLang="en-US" b="1" dirty="0" smtClean="0"/>
              <a:t>暑さと</a:t>
            </a:r>
            <a:r>
              <a:rPr lang="ja-JP" altLang="en-US" b="1" dirty="0"/>
              <a:t>寒</a:t>
            </a:r>
            <a:r>
              <a:rPr lang="ja-JP" altLang="en-US" b="1" dirty="0" smtClean="0"/>
              <a:t>さの</a:t>
            </a:r>
            <a:r>
              <a:rPr lang="ja-JP" altLang="en-US" b="1" dirty="0"/>
              <a:t>変化</a:t>
            </a:r>
            <a:r>
              <a:rPr lang="en-US" altLang="ja-JP" b="1" dirty="0"/>
              <a:t>-</a:t>
            </a:r>
            <a:endParaRPr kumimoji="1" lang="ja-JP" altLang="en-US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4076620" y="1511425"/>
            <a:ext cx="697014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世紀末の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真夏日の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年間日数は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現在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気候で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４９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程度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あるのに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対して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世紀後半に脱炭素社会が実現した場合（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SSP1-2.6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）でも</a:t>
            </a:r>
            <a:r>
              <a:rPr lang="en-US" altLang="ja-JP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1.</a:t>
            </a: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３</a:t>
            </a:r>
            <a:r>
              <a:rPr lang="ja-JP" altLang="ja-JP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倍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６５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日程度）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化石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燃料に依存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し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続け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気候変動対策を導入しない場合（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SSP5-8.5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r>
              <a:rPr lang="en-US" altLang="ja-JP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2.</a:t>
            </a: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２</a:t>
            </a:r>
            <a:r>
              <a:rPr lang="ja-JP" altLang="ja-JP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倍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１０７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程度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848523" y="1015312"/>
            <a:ext cx="704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横浜市に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おける真夏日（最高気温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℃以上）の変化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89284" y="3595488"/>
            <a:ext cx="10815424" cy="2953519"/>
            <a:chOff x="589284" y="3595488"/>
            <a:chExt cx="10815424" cy="2953519"/>
          </a:xfrm>
        </p:grpSpPr>
        <p:sp>
          <p:nvSpPr>
            <p:cNvPr id="16" name="四角形吹き出し 15"/>
            <p:cNvSpPr/>
            <p:nvPr/>
          </p:nvSpPr>
          <p:spPr>
            <a:xfrm>
              <a:off x="589284" y="4366676"/>
              <a:ext cx="7143762" cy="2125416"/>
            </a:xfrm>
            <a:prstGeom prst="wedgeRectCallout">
              <a:avLst>
                <a:gd name="adj1" fmla="val 55473"/>
                <a:gd name="adj2" fmla="val 288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76092" y="4436804"/>
              <a:ext cx="6970145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21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世紀末の冬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日の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年間日数は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、</a:t>
              </a:r>
              <a:endPara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marL="539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現在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気候で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は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１０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日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程度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で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あるのに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対して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、</a:t>
              </a:r>
              <a:endPara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marL="539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en-US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21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世紀後半に脱炭素社会が実現した場合（</a:t>
              </a:r>
              <a:r>
                <a:rPr lang="en-US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SSP1-2.6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）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でも</a:t>
              </a:r>
              <a:r>
                <a:rPr lang="ja-JP" altLang="en-US" u="sng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１</a:t>
              </a:r>
              <a:r>
                <a:rPr lang="ja-JP" altLang="ja-JP" u="sng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日程度</a:t>
              </a:r>
              <a:endPara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marL="539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化石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燃料に依存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し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続け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、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気候変動対策を導入しない場合（</a:t>
              </a:r>
              <a:r>
                <a:rPr lang="en-US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SSP5-8.5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）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では、</a:t>
              </a:r>
              <a:r>
                <a:rPr lang="ja-JP" altLang="en-US" u="sng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ほぼなくなる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。</a:t>
              </a:r>
              <a:endPara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89284" y="3997344"/>
              <a:ext cx="5203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横浜市における冬日（最低気温</a:t>
              </a:r>
              <a:r>
                <a:rPr lang="en-US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0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℃未満）</a:t>
              </a:r>
              <a:r>
                <a: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の変化</a:t>
              </a:r>
              <a:endPara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2405" y="3595488"/>
              <a:ext cx="3202303" cy="2953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4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agawa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9735</TotalTime>
  <Words>1786</Words>
  <Application>Microsoft Office PowerPoint</Application>
  <PresentationFormat>ワイド画面</PresentationFormat>
  <Paragraphs>242</Paragraphs>
  <Slides>17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9" baseType="lpstr">
      <vt:lpstr>BIZ UDPゴシック</vt:lpstr>
      <vt:lpstr>Generic1-Regular</vt:lpstr>
      <vt:lpstr>HG丸ｺﾞｼｯｸM-PRO</vt:lpstr>
      <vt:lpstr>Meiryo UI</vt:lpstr>
      <vt:lpstr>ＭＳ Ｐゴシック</vt:lpstr>
      <vt:lpstr>ＭＳ ゴシック</vt:lpstr>
      <vt:lpstr>メイリオ</vt:lpstr>
      <vt:lpstr>Arial</vt:lpstr>
      <vt:lpstr>Calibri</vt:lpstr>
      <vt:lpstr>Times New Roman</vt:lpstr>
      <vt:lpstr>Wingdings</vt:lpstr>
      <vt:lpstr>kanagawa</vt:lpstr>
      <vt:lpstr>気候変動問題 ― 影響と対策について ―</vt:lpstr>
      <vt:lpstr>本日の流れ</vt:lpstr>
      <vt:lpstr>動画視聴</vt:lpstr>
      <vt:lpstr>気候変動はどうやって起きる？</vt:lpstr>
      <vt:lpstr>世界の「気温」のこれまでの変化</vt:lpstr>
      <vt:lpstr>神奈川県の「気温」のこれまでの変化</vt:lpstr>
      <vt:lpstr>今後の世界平均気温の予測</vt:lpstr>
      <vt:lpstr>神奈川県の「気温」の将来変化</vt:lpstr>
      <vt:lpstr>「気温」の将来変化　–暑さと寒さの変化-</vt:lpstr>
      <vt:lpstr>気温が上がるだけ？・・・ではない！</vt:lpstr>
      <vt:lpstr>気候変動の影響はあらゆるところに…</vt:lpstr>
      <vt:lpstr>熱中症の被害状況について</vt:lpstr>
      <vt:lpstr>「降水量」の将来変化　－強雨の頻度－</vt:lpstr>
      <vt:lpstr>例）台風：令和元年東日本台風の被害</vt:lpstr>
      <vt:lpstr>例）桜の開花</vt:lpstr>
      <vt:lpstr>質問です。</vt:lpstr>
      <vt:lpstr>みそ汁のネタ 　…ここにも気候変動の影響が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環境科学センター　新井</cp:lastModifiedBy>
  <cp:revision>530</cp:revision>
  <cp:lastPrinted>2024-10-04T01:36:09Z</cp:lastPrinted>
  <dcterms:created xsi:type="dcterms:W3CDTF">2020-06-26T05:00:29Z</dcterms:created>
  <dcterms:modified xsi:type="dcterms:W3CDTF">2024-12-03T06:37:01Z</dcterms:modified>
</cp:coreProperties>
</file>