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notesMasterIdLst>
    <p:notesMasterId r:id="rId21"/>
  </p:notesMasterIdLst>
  <p:sldIdLst>
    <p:sldId id="301" r:id="rId3"/>
    <p:sldId id="302" r:id="rId4"/>
    <p:sldId id="303" r:id="rId5"/>
    <p:sldId id="271" r:id="rId6"/>
    <p:sldId id="316" r:id="rId7"/>
    <p:sldId id="278" r:id="rId8"/>
    <p:sldId id="264" r:id="rId9"/>
    <p:sldId id="310" r:id="rId10"/>
    <p:sldId id="265" r:id="rId11"/>
    <p:sldId id="309" r:id="rId12"/>
    <p:sldId id="293" r:id="rId13"/>
    <p:sldId id="291" r:id="rId14"/>
    <p:sldId id="259" r:id="rId15"/>
    <p:sldId id="260" r:id="rId16"/>
    <p:sldId id="292" r:id="rId17"/>
    <p:sldId id="263" r:id="rId18"/>
    <p:sldId id="311" r:id="rId19"/>
    <p:sldId id="318" r:id="rId2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944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sec\s1393new\common\81_&#12465;&#12450;&#12521;&#12540;&#25903;&#25588;\&#9734;&#12465;&#12450;&#12521;&#12540;&#35519;&#26619;&#30906;&#23450;&#29256;&#22823;&#22618;&#38598;&#35336;&#29992;\&#38598;&#35336;&#29992;CSV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sec\s1393new\common\81_&#12465;&#12450;&#12521;&#12540;&#25903;&#25588;\&#9734;&#12465;&#12450;&#12521;&#12540;&#35519;&#26619;&#30906;&#23450;&#29256;&#22823;&#22618;&#38598;&#35336;&#29992;\&#38598;&#35336;&#29992;CSV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sec\s1393new\common\81_&#12465;&#12450;&#12521;&#12540;&#25903;&#25588;\&#9734;&#12465;&#12450;&#12521;&#12540;&#35519;&#26619;&#30906;&#23450;&#29256;&#22823;&#22618;&#38598;&#35336;&#29992;\&#38598;&#35336;&#29992;CSV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10898576816849"/>
          <c:y val="6.2865611106777936E-2"/>
          <c:w val="0.36878356338817447"/>
          <c:h val="0.834256992596299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4.1505976544016714E-2"/>
                  <c:y val="1.7636125079472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585408913020366E-2"/>
                  <c:y val="-5.5847729418329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367779515023498E-2"/>
                  <c:y val="-5.8787083598241661E-2"/>
                </c:manualLayout>
              </c:layout>
              <c:tx>
                <c:rich>
                  <a:bodyPr/>
                  <a:lstStyle/>
                  <a:p>
                    <a:fld id="{90E42B77-DE58-4029-8B12-1D73725D75F8}" type="CATEGORYNAME">
                      <a:rPr lang="ja-JP" altLang="en-US" b="1">
                        <a:solidFill>
                          <a:srgbClr val="FF0000"/>
                        </a:solidFill>
                      </a:rPr>
                      <a:pPr/>
                      <a:t>[分類名]</a:t>
                    </a:fld>
                    <a:r>
                      <a:rPr lang="ja-JP" altLang="en-US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A5AD9199-3712-4721-B13A-7B67BCB952DF}" type="PERCENTAGE">
                      <a:rPr lang="en-US" altLang="ja-JP" b="1" baseline="0">
                        <a:solidFill>
                          <a:srgbClr val="FF0000"/>
                        </a:solidFill>
                      </a:rPr>
                      <a:pPr/>
                      <a:t>[パーセンテージ]</a:t>
                    </a:fld>
                    <a:endParaRPr lang="ja-JP" alt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5725997038909872"/>
                  <c:y val="5.99522124112306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'済（１）'!$A$11:$A$14</c:f>
              <c:strCache>
                <c:ptCount val="4"/>
                <c:pt idx="0">
                  <c:v>１　知っていた</c:v>
                </c:pt>
                <c:pt idx="1">
                  <c:v>２　聞いたことはあるが、内容は知らなかった</c:v>
                </c:pt>
                <c:pt idx="2">
                  <c:v>３　知らなかった</c:v>
                </c:pt>
                <c:pt idx="3">
                  <c:v>無回答</c:v>
                </c:pt>
              </c:strCache>
            </c:strRef>
          </c:cat>
          <c:val>
            <c:numRef>
              <c:f>'済（１）'!$B$11:$B$14</c:f>
              <c:numCache>
                <c:formatCode>General</c:formatCode>
                <c:ptCount val="4"/>
                <c:pt idx="0">
                  <c:v>188</c:v>
                </c:pt>
                <c:pt idx="1">
                  <c:v>73</c:v>
                </c:pt>
                <c:pt idx="2">
                  <c:v>284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5846813452212"/>
          <c:y val="8.1243564025072976E-2"/>
          <c:w val="0.42948414891959752"/>
          <c:h val="0.88629440193503739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pattFill prst="pct10">
                <a:fgClr>
                  <a:schemeClr val="bg2">
                    <a:lumMod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6591252079948509E-2"/>
                  <c:y val="-2.6164034782172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006330285145134E-2"/>
                  <c:y val="-0.167851568381233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425819439580865E-2"/>
                  <c:y val="-3.4198055432326374E-2"/>
                </c:manualLayout>
              </c:layout>
              <c:tx>
                <c:rich>
                  <a:bodyPr/>
                  <a:lstStyle/>
                  <a:p>
                    <a:fld id="{3FAFD30C-632C-4DAF-9E2B-0719495991F8}" type="CATEGORYNAME">
                      <a:rPr lang="ja-JP" altLang="en-US" b="1">
                        <a:solidFill>
                          <a:srgbClr val="FF0000"/>
                        </a:solidFill>
                      </a:rPr>
                      <a:pPr/>
                      <a:t>[分類名]</a:t>
                    </a:fld>
                    <a:r>
                      <a:rPr lang="ja-JP" altLang="en-US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03B90A0C-FB68-4302-826E-6C4A5CD31341}" type="PERCENTAGE">
                      <a:rPr lang="en-US" altLang="ja-JP" b="1" baseline="0">
                        <a:solidFill>
                          <a:srgbClr val="FF0000"/>
                        </a:solidFill>
                      </a:rPr>
                      <a:pPr/>
                      <a:t>[パーセンテージ]</a:t>
                    </a:fld>
                    <a:endParaRPr lang="ja-JP" alt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5032982700165173"/>
                  <c:y val="1.4989225664164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'済（２）'!$A$12:$A$15</c:f>
              <c:strCache>
                <c:ptCount val="4"/>
                <c:pt idx="0">
                  <c:v>１　知っていた</c:v>
                </c:pt>
                <c:pt idx="1">
                  <c:v>２　聞いたことはあるが、内容は知らなかった</c:v>
                </c:pt>
                <c:pt idx="2">
                  <c:v>３　知らなかった</c:v>
                </c:pt>
                <c:pt idx="3">
                  <c:v>無回答</c:v>
                </c:pt>
              </c:strCache>
            </c:strRef>
          </c:cat>
          <c:val>
            <c:numRef>
              <c:f>'済（２）'!$B$12:$B$15</c:f>
              <c:numCache>
                <c:formatCode>General</c:formatCode>
                <c:ptCount val="4"/>
                <c:pt idx="0">
                  <c:v>176</c:v>
                </c:pt>
                <c:pt idx="1">
                  <c:v>61</c:v>
                </c:pt>
                <c:pt idx="2">
                  <c:v>304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80470133379177"/>
          <c:y val="0.1190539606322104"/>
          <c:w val="0.5564251040896766"/>
          <c:h val="0.8684641160429666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492937438452132"/>
                  <c:y val="4.316601108287334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174233001859112"/>
                  <c:y val="2.158300554143667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4689363339103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928255433737256E-2"/>
                  <c:y val="5.87600049600922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001923446816696"/>
                  <c:y val="3.2051282051282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6952259837997391"/>
                  <c:y val="5.4825150676357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174403426049064"/>
                  <c:y val="-1.2837495976509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65454895172148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88517022504327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34641277168685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8758567818198035"/>
                  <c:y val="2.15830055514870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1987027429652924E-2"/>
                  <c:y val="2.528509577615003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5451151965138866E-2"/>
                  <c:y val="2.528509578792432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6483718989490204"/>
                  <c:y val="2.27722291467708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0392383150605886E-2"/>
                  <c:y val="1.175200099201845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23726244494760321"/>
                  <c:y val="2.158300554143667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'済（２２）'!$A$28:$A$44</c:f>
              <c:strCache>
                <c:ptCount val="16"/>
                <c:pt idx="0">
                  <c:v>①心身の健康</c:v>
                </c:pt>
                <c:pt idx="1">
                  <c:v>②経済的な問題</c:v>
                </c:pt>
                <c:pt idx="2">
                  <c:v>③仕事に就けない</c:v>
                </c:pt>
                <c:pt idx="3">
                  <c:v>④職場の人間関係</c:v>
                </c:pt>
                <c:pt idx="4">
                  <c:v>⑤仕事とケアと自分の生活のバランスがとれない</c:v>
                </c:pt>
                <c:pt idx="5">
                  <c:v>⑥ケアをしている相手との関係</c:v>
                </c:pt>
                <c:pt idx="6">
                  <c:v>⑦家族関係</c:v>
                </c:pt>
                <c:pt idx="7">
                  <c:v>⑧近隣との関係</c:v>
                </c:pt>
                <c:pt idx="8">
                  <c:v>⑨医療機関や介護事業所との関係</c:v>
                </c:pt>
                <c:pt idx="9">
                  <c:v>⑩行政との関係</c:v>
                </c:pt>
                <c:pt idx="10">
                  <c:v>⑪自分の自由な時間が取れない</c:v>
                </c:pt>
                <c:pt idx="11">
                  <c:v>⑫ケアしている相手へのサービスの質・量の不足</c:v>
                </c:pt>
                <c:pt idx="12">
                  <c:v>⑬ケアラー緊急時のケアをしている相手へのサービス</c:v>
                </c:pt>
                <c:pt idx="13">
                  <c:v>⑭将来への見通しが持てない</c:v>
                </c:pt>
                <c:pt idx="14">
                  <c:v>⑮その他</c:v>
                </c:pt>
                <c:pt idx="15">
                  <c:v>無回答</c:v>
                </c:pt>
              </c:strCache>
            </c:strRef>
          </c:cat>
          <c:val>
            <c:numRef>
              <c:f>'済（２２）'!$B$28:$B$44</c:f>
              <c:numCache>
                <c:formatCode>General</c:formatCode>
                <c:ptCount val="16"/>
                <c:pt idx="0">
                  <c:v>226</c:v>
                </c:pt>
                <c:pt idx="1">
                  <c:v>120</c:v>
                </c:pt>
                <c:pt idx="2">
                  <c:v>24</c:v>
                </c:pt>
                <c:pt idx="3">
                  <c:v>14</c:v>
                </c:pt>
                <c:pt idx="4">
                  <c:v>78</c:v>
                </c:pt>
                <c:pt idx="5">
                  <c:v>123</c:v>
                </c:pt>
                <c:pt idx="6">
                  <c:v>89</c:v>
                </c:pt>
                <c:pt idx="7">
                  <c:v>22</c:v>
                </c:pt>
                <c:pt idx="8">
                  <c:v>15</c:v>
                </c:pt>
                <c:pt idx="9">
                  <c:v>4</c:v>
                </c:pt>
                <c:pt idx="10">
                  <c:v>142</c:v>
                </c:pt>
                <c:pt idx="11">
                  <c:v>45</c:v>
                </c:pt>
                <c:pt idx="12">
                  <c:v>55</c:v>
                </c:pt>
                <c:pt idx="13">
                  <c:v>124</c:v>
                </c:pt>
                <c:pt idx="14">
                  <c:v>24</c:v>
                </c:pt>
                <c:pt idx="15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582792"/>
        <c:axId val="372581616"/>
      </c:barChart>
      <c:catAx>
        <c:axId val="37258279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2581616"/>
        <c:crosses val="autoZero"/>
        <c:auto val="1"/>
        <c:lblAlgn val="ctr"/>
        <c:lblOffset val="100"/>
        <c:noMultiLvlLbl val="0"/>
      </c:catAx>
      <c:valAx>
        <c:axId val="3725816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accent1">
                  <a:alpha val="3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258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C4FE-6226-48AC-AE23-4BE692F4858F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4E612-F19A-4B1B-9DE9-C45054F38A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50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4E612-F19A-4B1B-9DE9-C45054F38A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73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190CB-62B1-4DE4-AE17-1D21AF2383B0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190CB-62B1-4DE4-AE17-1D21AF2383B0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6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4E612-F19A-4B1B-9DE9-C45054F38A9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7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3" y="-56707"/>
            <a:ext cx="12239803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7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7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6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53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9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149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8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2325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9" y="1340771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1584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0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9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0" y="0"/>
            <a:ext cx="12233903" cy="70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48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9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6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2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8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5746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9" y="1340771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874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0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6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9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7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" y="0"/>
            <a:ext cx="11610603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84" marR="0" lvl="0" indent="-228584" algn="l" defTabSz="914332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750" marR="0" lvl="1" indent="-228584" algn="l" defTabSz="914332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2914" marR="0" lvl="2" indent="-228584" algn="l" defTabSz="914332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080" marR="0" lvl="3" indent="-228584" algn="l" defTabSz="914332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584" marR="0" indent="-228584" algn="l" defTabSz="914332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750" marR="0" indent="-228584" algn="l" defTabSz="914332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2914" marR="0" indent="-228584" algn="l" defTabSz="914332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080" marR="0" indent="-228584" algn="l" defTabSz="914332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2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880" y="2236124"/>
            <a:ext cx="11316126" cy="1097281"/>
          </a:xfrm>
        </p:spPr>
        <p:txBody>
          <a:bodyPr>
            <a:noAutofit/>
          </a:bodyPr>
          <a:lstStyle/>
          <a:p>
            <a:pPr algn="ctr"/>
            <a:r>
              <a:rPr lang="ja-JP" altLang="en-US" sz="4400" b="1" dirty="0" smtClean="0"/>
              <a:t>ケアラー支援について</a:t>
            </a:r>
            <a:endParaRPr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16054" y="3727852"/>
            <a:ext cx="10159893" cy="1507537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72000" bIns="72000" rtlCol="0" anchor="ctr"/>
          <a:lstStyle/>
          <a:p>
            <a:pPr algn="ctr">
              <a:lnSpc>
                <a:spcPts val="3500"/>
              </a:lnSpc>
              <a:spcBef>
                <a:spcPts val="600"/>
              </a:spcBef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～ケアラーが社会から孤立することなく、</a:t>
            </a:r>
            <a:endParaRPr lang="en-US" altLang="ja-JP" sz="3200" b="1" dirty="0" smtClean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ts val="3500"/>
              </a:lnSpc>
              <a:spcBef>
                <a:spcPts val="600"/>
              </a:spcBef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希望する人生や日々の暮らしを送れるように～</a:t>
            </a:r>
            <a:endParaRPr lang="en-US" altLang="ja-JP" sz="32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438828" y="638707"/>
            <a:ext cx="1474237" cy="597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参考資料２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かながわ高齢者保健福祉計画（令和</a:t>
            </a:r>
            <a:r>
              <a:rPr lang="en-US" altLang="ja-JP" sz="3600" dirty="0">
                <a:solidFill>
                  <a:schemeClr val="tx1"/>
                </a:solidFill>
              </a:rPr>
              <a:t>3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3</a:t>
            </a:r>
            <a:r>
              <a:rPr lang="ja-JP" altLang="en-US" sz="3600" dirty="0">
                <a:solidFill>
                  <a:schemeClr val="tx1"/>
                </a:solidFill>
              </a:rPr>
              <a:t>月改定</a:t>
            </a:r>
            <a:r>
              <a:rPr lang="ja-JP" altLang="en-US" sz="3600" dirty="0" smtClean="0">
                <a:solidFill>
                  <a:schemeClr val="tx1"/>
                </a:solidFill>
              </a:rPr>
              <a:t>）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932803"/>
            <a:ext cx="1219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■家族介護者支援→ケアラー支援に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転換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■新たな視点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ケアラー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自身が、介護を理由に自分らしい人生を送ること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損なわれない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ように支援すること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■主要事業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包括支援センターの機能強化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ケアラー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同士の交流の場の促進（認知症カフェなど）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住民の支え合い活動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分野だけでなく、関係分野と連携して取り組むため、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ケアラー支援庁内連絡会議」を設置し、横断的に取組を進める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01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ヤングケアラーへの相談・支援体制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30580" y="1253758"/>
            <a:ext cx="9959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sz="3200" b="1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子ども家庭</a:t>
            </a:r>
            <a:r>
              <a:rPr lang="en-US" altLang="ja-JP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110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番相談</a:t>
            </a:r>
            <a:r>
              <a:rPr lang="en-US" altLang="ja-JP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でヤングケアラーの相談を受け付けるなど、子ども自身が気づいた時に、気軽に相談できる体制を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確保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0580" y="3266293"/>
            <a:ext cx="9471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ＭＳ Ｐゴシック" panose="020B0600070205080204" pitchFamily="50" charset="-128"/>
              </a:rPr>
              <a:t>子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育てや教育、障がい、医療などの関係機関が連携して児童に関する問題に対応する、各市区町村の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「要保護児童対策地域協議会」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に、ヤングケアラーの相談窓口を速やかに設置し、必要な支援につなげていく。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8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広報・啓発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52400" y="1145917"/>
            <a:ext cx="11932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新たにケアラー支援の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専用ポータルサイト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を設置　（令和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ポータルサイトの中に「ヤングケアラーコーナー」を設置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「県のたより」やホームページなどの様々な媒体を通じて、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社会的認知度の向上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に取り組んでいく。 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県教育委員会では、教職員の会議や研修等において、実際にヤングケアラーの支援にあたっている専門家による講演を実施するなど、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教職員への啓発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を充実している。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3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下矢印 7"/>
          <p:cNvSpPr/>
          <p:nvPr/>
        </p:nvSpPr>
        <p:spPr>
          <a:xfrm>
            <a:off x="5410198" y="2778965"/>
            <a:ext cx="1304364" cy="303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7980" y="3082070"/>
            <a:ext cx="944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相談できないでいるケアラーの孤立化を防ぎ、支援につなげる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871380" y="3827300"/>
            <a:ext cx="8628531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</a:pPr>
            <a:r>
              <a:rPr lang="ja-JP" altLang="en-US" sz="2800" dirty="0" smtClean="0"/>
              <a:t>○ポータルサイトの内容</a:t>
            </a:r>
            <a:endParaRPr lang="en-US" altLang="ja-JP" sz="2800" dirty="0" smtClean="0"/>
          </a:p>
          <a:p>
            <a:pPr marL="914389" lvl="1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ja-JP" sz="2800" dirty="0" smtClean="0"/>
              <a:t>ケアラー</a:t>
            </a:r>
            <a:r>
              <a:rPr lang="ja-JP" altLang="ja-JP" sz="2800" dirty="0"/>
              <a:t>・ヤングケアラーなどの説明</a:t>
            </a:r>
          </a:p>
          <a:p>
            <a:pPr marL="914389" lvl="1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ja-JP" sz="2800" dirty="0"/>
              <a:t>ケアラーの方が利用できる支援一覧</a:t>
            </a:r>
          </a:p>
          <a:p>
            <a:pPr marL="914389" lvl="1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ja-JP" sz="2800" dirty="0"/>
              <a:t>同じ悩みを持つ人と話せる居場所の紹介</a:t>
            </a:r>
          </a:p>
          <a:p>
            <a:pPr marL="914389" lvl="1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ja-JP" sz="2800" dirty="0"/>
              <a:t>「神奈川県ケアラー実態調査」の結果概要</a:t>
            </a:r>
            <a:r>
              <a:rPr lang="en-US" altLang="ja-JP" sz="2800" dirty="0"/>
              <a:t>	</a:t>
            </a:r>
            <a:r>
              <a:rPr lang="ja-JP" altLang="ja-JP" sz="2800" dirty="0"/>
              <a:t>など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ケアラー支援ポータルサイトの開設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41960" y="963083"/>
            <a:ext cx="11247120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2800" dirty="0">
                <a:latin typeface="+mn-ea"/>
              </a:rPr>
              <a:t>ケアラー本人</a:t>
            </a:r>
            <a:r>
              <a:rPr lang="ja-JP" altLang="en-US" sz="2800" dirty="0">
                <a:latin typeface="+mn-ea"/>
              </a:rPr>
              <a:t>・</a:t>
            </a:r>
            <a:r>
              <a:rPr lang="ja-JP" altLang="ja-JP" sz="2800" dirty="0">
                <a:latin typeface="+mn-ea"/>
              </a:rPr>
              <a:t>関係機関</a:t>
            </a:r>
            <a:r>
              <a:rPr lang="ja-JP" altLang="en-US" sz="2800" dirty="0">
                <a:latin typeface="+mn-ea"/>
              </a:rPr>
              <a:t>に、</a:t>
            </a:r>
            <a:r>
              <a:rPr lang="ja-JP" altLang="ja-JP" sz="2800" dirty="0">
                <a:latin typeface="+mn-ea"/>
              </a:rPr>
              <a:t>相談窓口</a:t>
            </a:r>
            <a:r>
              <a:rPr lang="ja-JP" altLang="en-US" sz="2800" dirty="0">
                <a:latin typeface="+mn-ea"/>
              </a:rPr>
              <a:t>や</a:t>
            </a:r>
            <a:r>
              <a:rPr lang="ja-JP" altLang="ja-JP" sz="2800" dirty="0">
                <a:latin typeface="+mn-ea"/>
              </a:rPr>
              <a:t>利用できるサービスなどの情報を提供</a:t>
            </a:r>
            <a:endParaRPr lang="en-US" altLang="ja-JP" sz="28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2800" dirty="0">
                <a:latin typeface="+mn-ea"/>
              </a:rPr>
              <a:t>県民</a:t>
            </a:r>
            <a:r>
              <a:rPr lang="ja-JP" altLang="en-US" sz="2800" dirty="0">
                <a:latin typeface="+mn-ea"/>
              </a:rPr>
              <a:t>に、</a:t>
            </a:r>
            <a:r>
              <a:rPr lang="ja-JP" altLang="ja-JP" sz="2800" dirty="0">
                <a:latin typeface="+mn-ea"/>
              </a:rPr>
              <a:t>ケアラーの置かれている状況などを周知</a:t>
            </a:r>
            <a:r>
              <a:rPr lang="ja-JP" altLang="en-US" sz="2800" dirty="0">
                <a:latin typeface="+mn-ea"/>
              </a:rPr>
              <a:t>し</a:t>
            </a:r>
            <a:r>
              <a:rPr lang="ja-JP" altLang="ja-JP" sz="2800" dirty="0">
                <a:latin typeface="+mn-ea"/>
              </a:rPr>
              <a:t>ケアラーの認知度を高め</a:t>
            </a:r>
            <a:r>
              <a:rPr lang="ja-JP" altLang="en-US" sz="2800" dirty="0">
                <a:latin typeface="+mn-ea"/>
              </a:rPr>
              <a:t>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21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C:\Users\68659769\AppData\Local\Microsoft\Windows\INetCache\Content.Word\port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2"/>
          <a:stretch>
            <a:fillRect/>
          </a:stretch>
        </p:blipFill>
        <p:spPr bwMode="auto">
          <a:xfrm>
            <a:off x="0" y="810883"/>
            <a:ext cx="6472362" cy="5499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719197" y="2499787"/>
            <a:ext cx="5012608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+mn-ea"/>
              </a:rPr>
              <a:t>ケアラーの</a:t>
            </a:r>
            <a:r>
              <a:rPr lang="ja-JP" altLang="en-US" sz="2800" dirty="0" smtClean="0">
                <a:latin typeface="+mn-ea"/>
              </a:rPr>
              <a:t>説明</a:t>
            </a:r>
            <a:endParaRPr lang="en-US" altLang="ja-JP" sz="2800" dirty="0">
              <a:latin typeface="+mn-ea"/>
            </a:endParaRPr>
          </a:p>
          <a:p>
            <a:pPr marL="457189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+mn-ea"/>
              </a:rPr>
              <a:t>ケアラーの方への</a:t>
            </a:r>
            <a:r>
              <a:rPr lang="ja-JP" altLang="en-US" sz="2800" dirty="0" smtClean="0">
                <a:latin typeface="+mn-ea"/>
              </a:rPr>
              <a:t>呼びかけ</a:t>
            </a:r>
            <a:endParaRPr lang="en-US" altLang="ja-JP" sz="2800" dirty="0">
              <a:latin typeface="+mn-ea"/>
            </a:endParaRPr>
          </a:p>
          <a:p>
            <a:pPr marL="457189" indent="-457189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+mn-ea"/>
              </a:rPr>
              <a:t>県ケアラー実態調査の結果</a:t>
            </a:r>
            <a:endParaRPr lang="ja-JP" altLang="ja-JP" sz="2800" dirty="0">
              <a:latin typeface="+mn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実際の画面（ポータルトップページ）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7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13360" y="2062162"/>
            <a:ext cx="11620501" cy="4286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dirty="0"/>
              <a:t>講演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ja-JP" altLang="en-US" sz="2800" dirty="0"/>
              <a:t>令和元年度　県立高等学校生徒指導担当者会議</a:t>
            </a:r>
            <a:endParaRPr lang="en-US" altLang="ja-JP" sz="2800" dirty="0"/>
          </a:p>
          <a:p>
            <a:pPr marL="914377" lvl="2" indent="0">
              <a:buNone/>
            </a:pPr>
            <a:r>
              <a:rPr lang="ja-JP" altLang="en-US" sz="2800" dirty="0"/>
              <a:t>講師：日本ケアラー連盟　堀越 栄子 氏 </a:t>
            </a:r>
            <a:endParaRPr lang="en-US" altLang="ja-JP" sz="28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ja-JP" altLang="en-US" sz="2800" dirty="0"/>
              <a:t>令和元年度　県立高等学校スクールソーシャルワーカー連絡協議会</a:t>
            </a:r>
            <a:endParaRPr lang="en-US" altLang="ja-JP" sz="2800" dirty="0"/>
          </a:p>
          <a:p>
            <a:pPr marL="914377" lvl="2" indent="0">
              <a:buNone/>
            </a:pPr>
            <a:r>
              <a:rPr lang="ja-JP" altLang="en-US" sz="2800" dirty="0"/>
              <a:t>講師：日本ケアラー連盟　澁谷 智子氏</a:t>
            </a:r>
            <a:endParaRPr lang="en-US" altLang="ja-JP" sz="28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ja-JP" altLang="en-US" sz="2800" dirty="0"/>
              <a:t>令和３年度　スクールソーシャルワーカー等活用事業連絡協議会</a:t>
            </a:r>
            <a:endParaRPr lang="en-US" altLang="ja-JP" sz="2800" dirty="0"/>
          </a:p>
          <a:p>
            <a:pPr marL="914377" lvl="2" indent="0">
              <a:buNone/>
            </a:pPr>
            <a:r>
              <a:rPr lang="ja-JP" altLang="en-US" sz="2400" dirty="0"/>
              <a:t>（小・中に配置されたスクールソーシャルワーカー対象）</a:t>
            </a:r>
            <a:endParaRPr lang="en-US" altLang="ja-JP" sz="2400" dirty="0"/>
          </a:p>
          <a:p>
            <a:pPr marL="914377" lvl="2" indent="0">
              <a:buNone/>
            </a:pPr>
            <a:r>
              <a:rPr lang="ja-JP" altLang="en-US" sz="2800" dirty="0"/>
              <a:t>講師：日本ケアラー連盟　堀越 栄子 氏 </a:t>
            </a:r>
            <a:endParaRPr lang="en-US" altLang="ja-JP" sz="2800" dirty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dirty="0"/>
              <a:t>通知</a:t>
            </a:r>
            <a:r>
              <a:rPr lang="ja-JP" altLang="en-US" sz="3000" dirty="0"/>
              <a:t> 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dirty="0"/>
              <a:t>令和２年</a:t>
            </a:r>
            <a:r>
              <a:rPr lang="en-US" altLang="ja-JP" dirty="0"/>
              <a:t>12</a:t>
            </a:r>
            <a:r>
              <a:rPr lang="ja-JP" altLang="en-US" dirty="0"/>
              <a:t>月「ヤングケアラーへの理解の促進について」（県立学校あて）</a:t>
            </a:r>
            <a:endParaRPr lang="ja-JP" altLang="en-US" sz="24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学校での啓発活動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13360" y="959469"/>
            <a:ext cx="11612880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教職員の会議や研修等において、実際にヤングケアラーの支援にあたっている専門家による講演を実施するなど、</a:t>
            </a:r>
            <a:r>
              <a:rPr lang="ja-JP" altLang="en-US" sz="2800" b="1" u="sng" dirty="0">
                <a:solidFill>
                  <a:srgbClr val="FF0000"/>
                </a:solidFill>
              </a:rPr>
              <a:t>教職員への啓発</a:t>
            </a:r>
            <a:r>
              <a:rPr lang="ja-JP" altLang="en-US" sz="2800" dirty="0"/>
              <a:t>を充実している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2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6"/>
          <p:cNvSpPr txBox="1">
            <a:spLocks/>
          </p:cNvSpPr>
          <p:nvPr/>
        </p:nvSpPr>
        <p:spPr>
          <a:xfrm>
            <a:off x="377024" y="933616"/>
            <a:ext cx="10818411" cy="1028140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実際に</a:t>
            </a:r>
            <a:r>
              <a:rPr lang="ja-JP" altLang="ja-JP" dirty="0"/>
              <a:t>ケアラー支援団体の運営に</a:t>
            </a:r>
            <a:r>
              <a:rPr lang="ja-JP" altLang="en-US" dirty="0"/>
              <a:t>も</a:t>
            </a:r>
            <a:r>
              <a:rPr lang="ja-JP" altLang="ja-JP" dirty="0"/>
              <a:t>関与</a:t>
            </a:r>
            <a:r>
              <a:rPr lang="ja-JP" altLang="en-US" dirty="0"/>
              <a:t>している学識者を講師に招き</a:t>
            </a:r>
            <a:r>
              <a:rPr lang="ja-JP" altLang="en-US" dirty="0" smtClean="0"/>
              <a:t>、他機関との連携方法など具体的な支援</a:t>
            </a:r>
            <a:r>
              <a:rPr lang="ja-JP" altLang="en-US" dirty="0"/>
              <a:t>の方策について研修を行う</a:t>
            </a:r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　支援機関職員向け研修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25780" y="208675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n"/>
            </a:pPr>
            <a:r>
              <a:rPr lang="ja-JP" altLang="ja-JP" sz="2800" dirty="0"/>
              <a:t>地域包括支援センター職員等養成研修（現任者総合編）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ja-JP" sz="2800" dirty="0"/>
              <a:t>（</a:t>
            </a:r>
            <a:r>
              <a:rPr lang="ja-JP" altLang="en-US" sz="2800" dirty="0"/>
              <a:t>令和３年</a:t>
            </a:r>
            <a:r>
              <a:rPr lang="en-US" altLang="ja-JP" sz="2800" dirty="0"/>
              <a:t>12</a:t>
            </a:r>
            <a:r>
              <a:rPr lang="ja-JP" altLang="ja-JP" sz="2800" dirty="0"/>
              <a:t>月７日（火））</a:t>
            </a:r>
          </a:p>
          <a:p>
            <a:pPr marL="457189" lvl="1" indent="0">
              <a:buNone/>
            </a:pPr>
            <a:r>
              <a:rPr lang="ja-JP" altLang="ja-JP" sz="2800" dirty="0"/>
              <a:t>対象：県内の地域包括支援センターに勤務する専門職　定員：</a:t>
            </a:r>
            <a:r>
              <a:rPr lang="en-US" altLang="ja-JP" sz="2800" dirty="0"/>
              <a:t>120</a:t>
            </a:r>
            <a:r>
              <a:rPr lang="ja-JP" altLang="ja-JP" sz="2800" dirty="0"/>
              <a:t>名</a:t>
            </a:r>
            <a:endParaRPr lang="en-US" altLang="ja-JP" sz="2800" dirty="0"/>
          </a:p>
          <a:p>
            <a:pPr marL="457189" lvl="1" indent="0">
              <a:buNone/>
            </a:pPr>
            <a:r>
              <a:rPr lang="ja-JP" altLang="en-US" sz="2800" dirty="0"/>
              <a:t>講師：関東学院大学　</a:t>
            </a:r>
            <a:r>
              <a:rPr lang="ja-JP" altLang="en-US" sz="2800" dirty="0" smtClean="0"/>
              <a:t>青木</a:t>
            </a:r>
            <a:r>
              <a:rPr lang="ja-JP" altLang="en-US" sz="2800" dirty="0"/>
              <a:t>　由美恵　氏</a:t>
            </a:r>
            <a:endParaRPr lang="en-US" altLang="ja-JP" sz="2800" dirty="0"/>
          </a:p>
          <a:p>
            <a:pPr marL="457189" lvl="1" indent="0">
              <a:buNone/>
            </a:pPr>
            <a:endParaRPr lang="ja-JP" altLang="ja-JP" sz="2800" dirty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ja-JP" sz="2800" dirty="0"/>
              <a:t>生活支援コーディネーター研修（研究コース第２回）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ja-JP" sz="2800" dirty="0"/>
              <a:t>（</a:t>
            </a:r>
            <a:r>
              <a:rPr lang="ja-JP" altLang="en-US" sz="2800" dirty="0"/>
              <a:t>令和３年</a:t>
            </a:r>
            <a:r>
              <a:rPr lang="en-US" altLang="ja-JP" sz="2800" dirty="0"/>
              <a:t>12</a:t>
            </a:r>
            <a:r>
              <a:rPr lang="ja-JP" altLang="ja-JP" sz="2800" dirty="0"/>
              <a:t>月</a:t>
            </a:r>
            <a:r>
              <a:rPr lang="en-US" altLang="ja-JP" sz="2800" dirty="0"/>
              <a:t>21</a:t>
            </a:r>
            <a:r>
              <a:rPr lang="ja-JP" altLang="ja-JP" sz="2800" dirty="0"/>
              <a:t>日（火））</a:t>
            </a:r>
          </a:p>
          <a:p>
            <a:pPr marL="457189" lvl="1" indent="0">
              <a:buNone/>
            </a:pPr>
            <a:r>
              <a:rPr lang="ja-JP" altLang="ja-JP" sz="2800" dirty="0"/>
              <a:t>対象：県内で従事する生活支援コーディネーター　定員：</a:t>
            </a:r>
            <a:r>
              <a:rPr lang="en-US" altLang="ja-JP" sz="2800" dirty="0"/>
              <a:t>40</a:t>
            </a:r>
            <a:r>
              <a:rPr lang="ja-JP" altLang="ja-JP" sz="2800" dirty="0"/>
              <a:t>名程度</a:t>
            </a:r>
            <a:endParaRPr lang="en-US" altLang="ja-JP" sz="2800" dirty="0"/>
          </a:p>
          <a:p>
            <a:pPr marL="457189" lvl="1" indent="0">
              <a:buNone/>
            </a:pPr>
            <a:r>
              <a:rPr lang="ja-JP" altLang="en-US" sz="2800" dirty="0"/>
              <a:t>講師：関東学院大学</a:t>
            </a:r>
            <a:r>
              <a:rPr lang="ja-JP" altLang="en-US" sz="2800"/>
              <a:t>　青木</a:t>
            </a:r>
            <a:r>
              <a:rPr lang="ja-JP" altLang="en-US" sz="2800" dirty="0"/>
              <a:t>　由美恵　氏</a:t>
            </a:r>
            <a:endParaRPr lang="ja-JP" altLang="ja-JP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0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11978640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 smtClean="0">
                <a:solidFill>
                  <a:schemeClr val="tx1"/>
                </a:solidFill>
              </a:rPr>
              <a:t>　社会</a:t>
            </a:r>
            <a:r>
              <a:rPr lang="ja-JP" altLang="en-US" sz="3600" dirty="0">
                <a:solidFill>
                  <a:schemeClr val="tx1"/>
                </a:solidFill>
              </a:rPr>
              <a:t>全体での支援へ（</a:t>
            </a:r>
            <a:r>
              <a:rPr lang="en-US" altLang="ja-JP" sz="3600" dirty="0">
                <a:solidFill>
                  <a:schemeClr val="tx1"/>
                </a:solidFill>
              </a:rPr>
              <a:t>NPO</a:t>
            </a:r>
            <a:r>
              <a:rPr lang="ja-JP" altLang="en-US" sz="3600" dirty="0">
                <a:solidFill>
                  <a:schemeClr val="tx1"/>
                </a:solidFill>
              </a:rPr>
              <a:t>や企業との連携）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54380" y="1374339"/>
            <a:ext cx="10469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ヤングケアラーヘルプネットワーク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訪問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ケアラーズカフェ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など、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等の取組の情報収集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困窮者対策推進本部で、公的支援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とともに、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SDG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ｓ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を活用した共助による支援の検討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（ケアラーも「孤独孤立」の「見えない困窮」に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位置付け）</a:t>
            </a:r>
            <a:endParaRPr lang="ja-JP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type="subTitle" idx="1"/>
          </p:nvPr>
        </p:nvSpPr>
        <p:spPr>
          <a:xfrm>
            <a:off x="1508828" y="2427504"/>
            <a:ext cx="9071020" cy="13681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3600" dirty="0" smtClean="0">
              <a:solidFill>
                <a:srgbClr val="FF0000"/>
              </a:solidFill>
            </a:endParaRPr>
          </a:p>
          <a:p>
            <a:pPr algn="ctr" defTabSz="914377">
              <a:lnSpc>
                <a:spcPct val="90000"/>
              </a:lnSpc>
            </a:pPr>
            <a:r>
              <a:rPr lang="ja-JP" altLang="en-US" sz="3600" dirty="0" smtClean="0">
                <a:solidFill>
                  <a:schemeClr val="tx1"/>
                </a:solidFill>
              </a:rPr>
              <a:t>「誰一人取り残さない」かながわの実現へ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6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6"/>
          <p:cNvSpPr txBox="1">
            <a:spLocks noChangeArrowheads="1"/>
          </p:cNvSpPr>
          <p:nvPr/>
        </p:nvSpPr>
        <p:spPr bwMode="auto">
          <a:xfrm>
            <a:off x="0" y="1539719"/>
            <a:ext cx="11712632" cy="349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332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marR="0" indent="-285750" algn="ctr" defTabSz="914332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1143000" marR="0" indent="-228600" algn="ctr" defTabSz="914332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600200" marR="0" indent="-228600" algn="ctr" defTabSz="914332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2057400" indent="-22860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514600" indent="-228600" algn="ctr" defTabSz="91433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971800" indent="-228600" algn="ctr" defTabSz="91433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429000" indent="-228600" algn="ctr" defTabSz="91433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886200" indent="-228600" algn="ctr" defTabSz="91433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pPr marL="457200" lvl="1" indent="0" algn="l">
              <a:lnSpc>
                <a:spcPts val="5000"/>
              </a:lnSpc>
            </a:pPr>
            <a:r>
              <a:rPr lang="ja-JP" altLang="en-US" sz="3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■こころやからだに不調のある人への</a:t>
            </a:r>
            <a:endParaRPr lang="en-US" altLang="ja-JP" sz="3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 algn="l">
              <a:lnSpc>
                <a:spcPts val="5000"/>
              </a:lnSpc>
            </a:pPr>
            <a:r>
              <a:rPr lang="ja-JP" altLang="en-US" sz="3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「介護」「看病」「療育」「世話」「気づかい」など、ケアの必要な家族や近親者・友人・知人などを</a:t>
            </a:r>
            <a:r>
              <a:rPr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 algn="l">
              <a:lnSpc>
                <a:spcPts val="5000"/>
              </a:lnSpc>
            </a:pPr>
            <a:r>
              <a:rPr lang="ja-JP" altLang="en-US" sz="3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無償でケアする人たちのことです。</a:t>
            </a:r>
            <a:endParaRPr lang="en-US" altLang="ja-JP" sz="3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 algn="l">
              <a:lnSpc>
                <a:spcPts val="5000"/>
              </a:lnSpc>
            </a:pPr>
            <a:r>
              <a:rPr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（出典：日本ケアラー連盟）</a:t>
            </a:r>
            <a:endParaRPr lang="en-US" altLang="ja-JP" sz="3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0"/>
            <a:ext cx="12062129" cy="81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3600" kern="0" dirty="0" smtClean="0">
                <a:solidFill>
                  <a:prstClr val="black"/>
                </a:solidFill>
              </a:rPr>
              <a:t>　「</a:t>
            </a:r>
            <a:r>
              <a:rPr kumimoji="0" lang="ja-JP" altLang="en-US" sz="3600" kern="0" dirty="0">
                <a:solidFill>
                  <a:prstClr val="black"/>
                </a:solidFill>
              </a:rPr>
              <a:t>ケアラー</a:t>
            </a:r>
            <a:r>
              <a:rPr kumimoji="0" lang="ja-JP" altLang="en-US" sz="3600" kern="0" dirty="0" smtClean="0">
                <a:solidFill>
                  <a:prstClr val="black"/>
                </a:solidFill>
              </a:rPr>
              <a:t>」とは</a:t>
            </a:r>
            <a:endParaRPr kumimoji="0" lang="ja-JP" altLang="en-US" sz="3600" kern="0" dirty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8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0" y="0"/>
            <a:ext cx="4011561" cy="82956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72000" bIns="0" rtlCol="0" anchor="ctr"/>
          <a:lstStyle/>
          <a:p>
            <a:pPr>
              <a:defRPr/>
            </a:pPr>
            <a:r>
              <a:rPr lang="ja-JP" altLang="en-US" sz="3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多様な</a:t>
            </a:r>
            <a:r>
              <a:rPr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ケアラ</a:t>
            </a:r>
            <a:r>
              <a:rPr lang="ja-JP" altLang="en-US" sz="3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en-US" altLang="ja-JP" sz="4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10" descr="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" b="2092"/>
          <a:stretch>
            <a:fillRect/>
          </a:stretch>
        </p:blipFill>
        <p:spPr bwMode="auto">
          <a:xfrm>
            <a:off x="1124199" y="909251"/>
            <a:ext cx="1925418" cy="191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1" descr="2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56" y="909251"/>
            <a:ext cx="1993243" cy="191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12" descr="3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21" y="909250"/>
            <a:ext cx="1959429" cy="19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13" descr="4 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5" y="909250"/>
            <a:ext cx="1957908" cy="18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14" descr="5 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57" y="3661291"/>
            <a:ext cx="1993242" cy="185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テキスト ボックス 18"/>
          <p:cNvSpPr txBox="1">
            <a:spLocks noChangeArrowheads="1"/>
          </p:cNvSpPr>
          <p:nvPr/>
        </p:nvSpPr>
        <p:spPr bwMode="auto">
          <a:xfrm>
            <a:off x="1005435" y="2871254"/>
            <a:ext cx="2222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障害のあるこどもの子育て・障害のある人の介護をしている</a:t>
            </a:r>
          </a:p>
        </p:txBody>
      </p:sp>
      <p:pic>
        <p:nvPicPr>
          <p:cNvPr id="37" name="図 15" descr="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5"/>
          <a:stretch>
            <a:fillRect/>
          </a:stretch>
        </p:blipFill>
        <p:spPr bwMode="auto">
          <a:xfrm>
            <a:off x="1124199" y="3702251"/>
            <a:ext cx="1925418" cy="18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16" descr="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21" y="3644697"/>
            <a:ext cx="1959429" cy="18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17" descr="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8429251" y="3644697"/>
            <a:ext cx="2008020" cy="18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19"/>
          <p:cNvSpPr txBox="1">
            <a:spLocks noChangeArrowheads="1"/>
          </p:cNvSpPr>
          <p:nvPr/>
        </p:nvSpPr>
        <p:spPr bwMode="auto">
          <a:xfrm>
            <a:off x="3411677" y="2871254"/>
            <a:ext cx="2496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健康不安を抱えながら高齢</a:t>
            </a:r>
            <a:endParaRPr lang="en-US" altLang="ja-JP" sz="1600" b="1" dirty="0">
              <a:solidFill>
                <a:srgbClr val="000000"/>
              </a:solidFill>
              <a:latin typeface="Meiryo UI" charset="0"/>
              <a:ea typeface="Meiryo UI" charset="0"/>
              <a:cs typeface="Meiryo UI" charset="0"/>
            </a:endParaRPr>
          </a:p>
          <a:p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者が高齢者をケアしている</a:t>
            </a:r>
          </a:p>
        </p:txBody>
      </p:sp>
      <p:sp>
        <p:nvSpPr>
          <p:cNvPr id="42" name="テキスト ボックス 20"/>
          <p:cNvSpPr txBox="1">
            <a:spLocks noChangeArrowheads="1"/>
          </p:cNvSpPr>
          <p:nvPr/>
        </p:nvSpPr>
        <p:spPr bwMode="auto">
          <a:xfrm>
            <a:off x="5911751" y="2825318"/>
            <a:ext cx="2166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仕事と病気の子どもの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看病</a:t>
            </a:r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でほかに何もできない</a:t>
            </a:r>
          </a:p>
        </p:txBody>
      </p:sp>
      <p:sp>
        <p:nvSpPr>
          <p:cNvPr id="43" name="テキスト ボックス 21"/>
          <p:cNvSpPr txBox="1">
            <a:spLocks noChangeArrowheads="1"/>
          </p:cNvSpPr>
          <p:nvPr/>
        </p:nvSpPr>
        <p:spPr bwMode="auto">
          <a:xfrm>
            <a:off x="8429251" y="2818272"/>
            <a:ext cx="2008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仕事を辞めてひとりで親の介護をしている</a:t>
            </a:r>
          </a:p>
        </p:txBody>
      </p:sp>
      <p:sp>
        <p:nvSpPr>
          <p:cNvPr id="44" name="テキスト ボックス 22"/>
          <p:cNvSpPr txBox="1">
            <a:spLocks noChangeArrowheads="1"/>
          </p:cNvSpPr>
          <p:nvPr/>
        </p:nvSpPr>
        <p:spPr bwMode="auto">
          <a:xfrm>
            <a:off x="3411677" y="5532786"/>
            <a:ext cx="2341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遠くに住む高齢の親が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心配で</a:t>
            </a:r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頻繁に通っている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698762" y="79154"/>
            <a:ext cx="720115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5000"/>
              </a:lnSpc>
            </a:pPr>
            <a:r>
              <a:rPr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（出典：日本ケアラー連盟）</a:t>
            </a:r>
            <a:endParaRPr lang="en-US" altLang="ja-JP" sz="3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23"/>
          <p:cNvSpPr txBox="1">
            <a:spLocks noChangeArrowheads="1"/>
          </p:cNvSpPr>
          <p:nvPr/>
        </p:nvSpPr>
        <p:spPr bwMode="auto">
          <a:xfrm>
            <a:off x="1026858" y="5655896"/>
            <a:ext cx="2412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目を離せない家族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の</a:t>
            </a:r>
            <a:endParaRPr lang="en-US" altLang="ja-JP" sz="1600" b="1" dirty="0" smtClean="0">
              <a:solidFill>
                <a:srgbClr val="000000"/>
              </a:solidFill>
              <a:latin typeface="Meiryo UI" charset="0"/>
              <a:ea typeface="Meiryo UI" charset="0"/>
              <a:cs typeface="Meiryo UI" charset="0"/>
            </a:endParaRPr>
          </a:p>
          <a:p>
            <a:pPr eaLnBrk="1" hangingPunct="1"/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見守りなど</a:t>
            </a:r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のケアをしている</a:t>
            </a:r>
          </a:p>
        </p:txBody>
      </p:sp>
      <p:sp>
        <p:nvSpPr>
          <p:cNvPr id="19" name="テキスト ボックス 24"/>
          <p:cNvSpPr txBox="1">
            <a:spLocks noChangeArrowheads="1"/>
          </p:cNvSpPr>
          <p:nvPr/>
        </p:nvSpPr>
        <p:spPr bwMode="auto">
          <a:xfrm>
            <a:off x="5952116" y="5502497"/>
            <a:ext cx="2129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アルコール・薬物依存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や</a:t>
            </a:r>
            <a:endParaRPr lang="en-US" altLang="ja-JP" sz="1600" b="1" dirty="0" smtClean="0">
              <a:solidFill>
                <a:srgbClr val="000000"/>
              </a:solidFill>
              <a:latin typeface="Meiryo UI" charset="0"/>
              <a:ea typeface="Meiryo UI" charset="0"/>
              <a:cs typeface="Meiryo UI" charset="0"/>
            </a:endParaRPr>
          </a:p>
          <a:p>
            <a:pPr eaLnBrk="1" hangingPunct="1"/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ひきこもり</a:t>
            </a:r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などの家族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を</a:t>
            </a:r>
            <a:endParaRPr lang="en-US" altLang="ja-JP" sz="1600" b="1" dirty="0" smtClean="0">
              <a:solidFill>
                <a:srgbClr val="000000"/>
              </a:solidFill>
              <a:latin typeface="Meiryo UI" charset="0"/>
              <a:ea typeface="Meiryo UI" charset="0"/>
              <a:cs typeface="Meiryo UI" charset="0"/>
            </a:endParaRPr>
          </a:p>
          <a:p>
            <a:pPr eaLnBrk="1" hangingPunct="1"/>
            <a:r>
              <a:rPr lang="ja-JP" altLang="en-US" sz="1600" b="1" dirty="0" smtClean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ケア</a:t>
            </a:r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している</a:t>
            </a:r>
          </a:p>
        </p:txBody>
      </p:sp>
      <p:sp>
        <p:nvSpPr>
          <p:cNvPr id="20" name="テキスト ボックス 25"/>
          <p:cNvSpPr txBox="1">
            <a:spLocks noChangeArrowheads="1"/>
          </p:cNvSpPr>
          <p:nvPr/>
        </p:nvSpPr>
        <p:spPr bwMode="auto">
          <a:xfrm>
            <a:off x="8353585" y="5532786"/>
            <a:ext cx="2544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障害や病気の家族の世話や</a:t>
            </a:r>
            <a:endParaRPr lang="en-US" altLang="ja-JP" sz="1600" b="1" dirty="0">
              <a:solidFill>
                <a:srgbClr val="000000"/>
              </a:solidFill>
              <a:latin typeface="Meiryo UI" charset="0"/>
              <a:ea typeface="Meiryo UI" charset="0"/>
              <a:cs typeface="Meiryo UI" charset="0"/>
            </a:endParaRPr>
          </a:p>
          <a:p>
            <a:pPr eaLnBrk="1" hangingPunct="1"/>
            <a:r>
              <a:rPr lang="ja-JP" altLang="en-US" sz="1600" b="1" dirty="0">
                <a:solidFill>
                  <a:srgbClr val="000000"/>
                </a:solidFill>
                <a:latin typeface="Meiryo UI" charset="0"/>
                <a:ea typeface="Meiryo UI" charset="0"/>
                <a:cs typeface="Meiryo UI" charset="0"/>
              </a:rPr>
              <a:t>介護をいつも気にかけている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4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8736971" cy="815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3600" kern="0" dirty="0">
                <a:solidFill>
                  <a:prstClr val="black"/>
                </a:solidFill>
              </a:rPr>
              <a:t>　なぜ「ケアラー」への支援が必要か</a:t>
            </a:r>
          </a:p>
        </p:txBody>
      </p:sp>
      <p:sp>
        <p:nvSpPr>
          <p:cNvPr id="5" name="下矢印 4"/>
          <p:cNvSpPr/>
          <p:nvPr/>
        </p:nvSpPr>
        <p:spPr>
          <a:xfrm>
            <a:off x="4629330" y="4457019"/>
            <a:ext cx="1354778" cy="620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195932" y="5276053"/>
            <a:ext cx="6221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+mj-ea"/>
                <a:cs typeface="ＭＳ Ｐ明朝" charset="0"/>
              </a:rPr>
              <a:t>社会全体で支援する必要性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48845" y="1211950"/>
            <a:ext cx="10165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家族だけでは介護しきれない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世帯が増加している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複合的な課題を抱える家族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社会から孤立しやすい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だれもが介護する・される時代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明朝" charset="0"/>
              </a:rPr>
              <a:t>　</a:t>
            </a:r>
            <a:r>
              <a:rPr lang="ja-JP" altLang="en-US" sz="32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明朝" charset="0"/>
              </a:rPr>
              <a:t>　　　　</a:t>
            </a:r>
            <a:r>
              <a:rPr lang="ja-JP" altLang="en-US" sz="3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明朝" charset="0"/>
              </a:rPr>
              <a:t>　→「ケアラー」は全世代に存在する</a:t>
            </a:r>
            <a:endParaRPr lang="en-US" altLang="ja-JP" sz="3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明朝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ケアラー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もケアされる人も多様→必要な支援も多様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66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50488" y="2170839"/>
            <a:ext cx="7680853" cy="1800200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県の取組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27FB7345-B95A-43BF-BACE-760AD109E259}"/>
              </a:ext>
            </a:extLst>
          </p:cNvPr>
          <p:cNvSpPr txBox="1"/>
          <p:nvPr/>
        </p:nvSpPr>
        <p:spPr>
          <a:xfrm>
            <a:off x="643473" y="2412314"/>
            <a:ext cx="11297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調査時期　令和３年２月上旬（調査開始日から１か月の間）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調査対象　県内の地域包括ケアセンターを訪れたケアラー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回答数 　　５８４件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8736971" cy="810883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lang="ja-JP" altLang="ja-JP" sz="3600" dirty="0" smtClean="0">
                <a:solidFill>
                  <a:schemeClr val="tx1"/>
                </a:solidFill>
              </a:rPr>
              <a:t>神奈川県</a:t>
            </a:r>
            <a:r>
              <a:rPr lang="ja-JP" altLang="ja-JP" sz="3600" dirty="0">
                <a:solidFill>
                  <a:schemeClr val="tx1"/>
                </a:solidFill>
              </a:rPr>
              <a:t>ケアラー実態調査に</a:t>
            </a:r>
            <a:r>
              <a:rPr lang="ja-JP" altLang="ja-JP" sz="3600" dirty="0" smtClean="0">
                <a:solidFill>
                  <a:schemeClr val="tx1"/>
                </a:solidFill>
              </a:rPr>
              <a:t>ついて</a:t>
            </a:r>
            <a:r>
              <a:rPr lang="ja-JP" altLang="en-US" sz="3600" dirty="0" smtClean="0">
                <a:solidFill>
                  <a:schemeClr val="tx1"/>
                </a:solidFill>
              </a:rPr>
              <a:t>①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xmlns="" id="{371CC4B2-D3DB-484F-B94F-1BB594DEACB9}"/>
              </a:ext>
            </a:extLst>
          </p:cNvPr>
          <p:cNvSpPr/>
          <p:nvPr/>
        </p:nvSpPr>
        <p:spPr>
          <a:xfrm>
            <a:off x="838200" y="1546697"/>
            <a:ext cx="2241176" cy="510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調査概要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7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80428" y="1014246"/>
            <a:ext cx="666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（１）ケアラーという言葉を知っていますか。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632592"/>
              </p:ext>
            </p:extLst>
          </p:nvPr>
        </p:nvGraphicFramePr>
        <p:xfrm>
          <a:off x="43350" y="1537466"/>
          <a:ext cx="6320224" cy="418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977557" y="782512"/>
            <a:ext cx="467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（２）ヤングケアラーという言葉を知っていますか</a:t>
            </a:r>
            <a:r>
              <a:rPr lang="ja-JP" altLang="en-US" sz="2400" dirty="0"/>
              <a:t>。</a:t>
            </a: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420717"/>
              </p:ext>
            </p:extLst>
          </p:nvPr>
        </p:nvGraphicFramePr>
        <p:xfrm>
          <a:off x="6374176" y="1635308"/>
          <a:ext cx="5718201" cy="399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8736971" cy="810883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lang="ja-JP" altLang="ja-JP" sz="3600" dirty="0" smtClean="0">
                <a:solidFill>
                  <a:schemeClr val="tx1"/>
                </a:solidFill>
              </a:rPr>
              <a:t>神奈川県</a:t>
            </a:r>
            <a:r>
              <a:rPr lang="ja-JP" altLang="ja-JP" sz="3600" dirty="0">
                <a:solidFill>
                  <a:schemeClr val="tx1"/>
                </a:solidFill>
              </a:rPr>
              <a:t>ケアラー実態調査に</a:t>
            </a:r>
            <a:r>
              <a:rPr lang="ja-JP" altLang="ja-JP" sz="3600" dirty="0" smtClean="0">
                <a:solidFill>
                  <a:schemeClr val="tx1"/>
                </a:solidFill>
              </a:rPr>
              <a:t>ついて</a:t>
            </a:r>
            <a:r>
              <a:rPr lang="ja-JP" altLang="en-US" sz="3600" dirty="0" smtClean="0">
                <a:solidFill>
                  <a:schemeClr val="tx1"/>
                </a:solidFill>
              </a:rPr>
              <a:t>②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1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80428" y="810883"/>
            <a:ext cx="666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（３）ケアラーの悩み（複数回答可）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0"/>
            <a:ext cx="8736971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lang="ja-JP" altLang="ja-JP" sz="3600" dirty="0" smtClean="0">
                <a:solidFill>
                  <a:schemeClr val="tx1"/>
                </a:solidFill>
              </a:rPr>
              <a:t>神奈川県ケアラー実態調査について</a:t>
            </a:r>
            <a:r>
              <a:rPr lang="ja-JP" altLang="en-US" sz="3600" dirty="0" smtClean="0">
                <a:solidFill>
                  <a:schemeClr val="tx1"/>
                </a:solidFill>
              </a:rPr>
              <a:t>③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89293"/>
              </p:ext>
            </p:extLst>
          </p:nvPr>
        </p:nvGraphicFramePr>
        <p:xfrm>
          <a:off x="391596" y="955816"/>
          <a:ext cx="11297484" cy="550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89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80428" y="1014246"/>
            <a:ext cx="855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（４）</a:t>
            </a:r>
            <a:r>
              <a:rPr lang="ja-JP" altLang="ja-JP" sz="2800" dirty="0"/>
              <a:t>ケアラーが必要とする支援</a:t>
            </a:r>
            <a:r>
              <a:rPr lang="ja-JP" altLang="en-US" sz="2800" dirty="0"/>
              <a:t>は？（複数</a:t>
            </a:r>
            <a:r>
              <a:rPr lang="ja-JP" altLang="en-US" sz="2800" dirty="0" smtClean="0"/>
              <a:t>回答可）</a:t>
            </a:r>
            <a:endParaRPr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646254" y="1537466"/>
            <a:ext cx="114085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28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ja-JP" sz="28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ケアラーに役立つ情報の提供」</a:t>
            </a:r>
            <a:r>
              <a:rPr lang="ja-JP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………………</a:t>
            </a:r>
            <a:r>
              <a:rPr lang="ja-JP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………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…………　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40.8%</a:t>
            </a:r>
            <a:endParaRPr lang="ja-JP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「緊急時に利用できて被介護者の生活を変えないサービス」……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26.7%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「気軽に休息や睡眠がとれる機会の確保」　………………………　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24.0%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「気軽に情報交換できる環境の紹介・提供」　……………………　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22.4%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「勤務しやすい柔軟な働き方」　……………………………………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21.7%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「電話や訪問による相談体制の整備」　……………………………　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21.1%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「ケアラーの健康管理への支援」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………………</a:t>
            </a:r>
            <a:r>
              <a:rPr lang="ja-JP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………</a:t>
            </a:r>
            <a:r>
              <a:rPr lang="ja-JP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19.2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8736971" cy="810883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lang="ja-JP" altLang="ja-JP" sz="3600" dirty="0" smtClean="0">
                <a:solidFill>
                  <a:schemeClr val="tx1"/>
                </a:solidFill>
              </a:rPr>
              <a:t>神奈川県</a:t>
            </a:r>
            <a:r>
              <a:rPr lang="ja-JP" altLang="ja-JP" sz="3600" dirty="0">
                <a:solidFill>
                  <a:schemeClr val="tx1"/>
                </a:solidFill>
              </a:rPr>
              <a:t>ケアラー実態調査に</a:t>
            </a:r>
            <a:r>
              <a:rPr lang="ja-JP" altLang="ja-JP" sz="3600" dirty="0" smtClean="0">
                <a:solidFill>
                  <a:schemeClr val="tx1"/>
                </a:solidFill>
              </a:rPr>
              <a:t>ついて</a:t>
            </a:r>
            <a:r>
              <a:rPr lang="ja-JP" altLang="en-US" sz="3600" dirty="0" smtClean="0">
                <a:solidFill>
                  <a:schemeClr val="tx1"/>
                </a:solidFill>
              </a:rPr>
              <a:t>④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1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 w="9525">
          <a:noFill/>
        </a:ln>
      </a:spPr>
      <a:bodyPr lIns="0" tIns="0" rIns="0" bIns="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607</Words>
  <Application>Microsoft Office PowerPoint</Application>
  <PresentationFormat>ワイド画面</PresentationFormat>
  <Paragraphs>145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BIZ UDPゴシック</vt:lpstr>
      <vt:lpstr>BIZ UDゴシック</vt:lpstr>
      <vt:lpstr>Meiryo UI</vt:lpstr>
      <vt:lpstr>ＭＳ Ｐゴシック</vt:lpstr>
      <vt:lpstr>ＭＳ Ｐ明朝</vt:lpstr>
      <vt:lpstr>ＭＳ ゴシック</vt:lpstr>
      <vt:lpstr>メイリオ</vt:lpstr>
      <vt:lpstr>Arial</vt:lpstr>
      <vt:lpstr>Calibri</vt:lpstr>
      <vt:lpstr>Wingdings</vt:lpstr>
      <vt:lpstr>6_kanagawa</vt:lpstr>
      <vt:lpstr>10_kanagawa</vt:lpstr>
      <vt:lpstr>ケアラー支援について</vt:lpstr>
      <vt:lpstr>PowerPoint プレゼンテーション</vt:lpstr>
      <vt:lpstr>PowerPoint プレゼンテーション</vt:lpstr>
      <vt:lpstr>　なぜ「ケアラー」への支援が必要か</vt:lpstr>
      <vt:lpstr>県の取組</vt:lpstr>
      <vt:lpstr>　神奈川県ケアラー実態調査について①</vt:lpstr>
      <vt:lpstr>　神奈川県ケアラー実態調査について②</vt:lpstr>
      <vt:lpstr>PowerPoint プレゼンテーション</vt:lpstr>
      <vt:lpstr>　神奈川県ケアラー実態調査について④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94</cp:revision>
  <cp:lastPrinted>2021-12-08T08:43:40Z</cp:lastPrinted>
  <dcterms:created xsi:type="dcterms:W3CDTF">2021-11-29T11:16:58Z</dcterms:created>
  <dcterms:modified xsi:type="dcterms:W3CDTF">2021-12-08T11:21:02Z</dcterms:modified>
</cp:coreProperties>
</file>