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565" r:id="rId2"/>
    <p:sldId id="275" r:id="rId3"/>
    <p:sldId id="276" r:id="rId4"/>
    <p:sldId id="304" r:id="rId5"/>
    <p:sldId id="326" r:id="rId6"/>
    <p:sldId id="277" r:id="rId7"/>
    <p:sldId id="278" r:id="rId8"/>
    <p:sldId id="282" r:id="rId9"/>
    <p:sldId id="323" r:id="rId10"/>
    <p:sldId id="302" r:id="rId11"/>
    <p:sldId id="287" r:id="rId12"/>
    <p:sldId id="306" r:id="rId13"/>
    <p:sldId id="322" r:id="rId14"/>
    <p:sldId id="324" r:id="rId15"/>
    <p:sldId id="288" r:id="rId16"/>
    <p:sldId id="373" r:id="rId17"/>
    <p:sldId id="382" r:id="rId18"/>
    <p:sldId id="383" r:id="rId19"/>
    <p:sldId id="384" r:id="rId20"/>
    <p:sldId id="385" r:id="rId21"/>
    <p:sldId id="386" r:id="rId22"/>
    <p:sldId id="388" r:id="rId23"/>
    <p:sldId id="387" r:id="rId24"/>
    <p:sldId id="389" r:id="rId25"/>
    <p:sldId id="574" r:id="rId26"/>
    <p:sldId id="343" r:id="rId27"/>
    <p:sldId id="464" r:id="rId28"/>
    <p:sldId id="586" r:id="rId29"/>
    <p:sldId id="576" r:id="rId30"/>
    <p:sldId id="578" r:id="rId31"/>
    <p:sldId id="575" r:id="rId32"/>
    <p:sldId id="579" r:id="rId33"/>
    <p:sldId id="580" r:id="rId34"/>
    <p:sldId id="476" r:id="rId35"/>
    <p:sldId id="584" r:id="rId36"/>
    <p:sldId id="477" r:id="rId37"/>
    <p:sldId id="478" r:id="rId38"/>
    <p:sldId id="583" r:id="rId39"/>
    <p:sldId id="369" r:id="rId40"/>
    <p:sldId id="581" r:id="rId41"/>
    <p:sldId id="372" r:id="rId42"/>
    <p:sldId id="361" r:id="rId4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9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2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9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0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1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xmlns="" id="{5BA37E4F-A021-4FC9-A9B1-96D6221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xmlns="" id="{53C7F790-8CAA-4928-AF57-5A0C3363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xmlns="" id="{F08A93FC-0B56-44E2-9528-A680675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8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1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33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2E4A03BE-85A2-4018-B931-0E3546D32B8E}"/>
              </a:ext>
            </a:extLst>
          </p:cNvPr>
          <p:cNvSpPr/>
          <p:nvPr/>
        </p:nvSpPr>
        <p:spPr>
          <a:xfrm>
            <a:off x="509367" y="160061"/>
            <a:ext cx="11173265" cy="640989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5400" dirty="0">
              <a:solidFill>
                <a:schemeClr val="bg1"/>
              </a:solidFill>
            </a:endParaRPr>
          </a:p>
          <a:p>
            <a:endParaRPr kumimoji="1" lang="en-US" altLang="ja-JP" sz="5400" dirty="0">
              <a:solidFill>
                <a:schemeClr val="bg1"/>
              </a:solidFill>
            </a:endParaRPr>
          </a:p>
          <a:p>
            <a:endParaRPr kumimoji="1" lang="en-US" altLang="ja-JP" sz="5400" dirty="0">
              <a:solidFill>
                <a:schemeClr val="bg1"/>
              </a:solidFill>
            </a:endParaRPr>
          </a:p>
          <a:p>
            <a:endParaRPr kumimoji="1" lang="en-US" altLang="ja-JP" sz="5400" dirty="0">
              <a:solidFill>
                <a:schemeClr val="bg1"/>
              </a:solidFill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</a:rPr>
              <a:t>民族スポーツ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（中世のフットボール）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</a:rPr>
              <a:t>の画像</a:t>
            </a:r>
            <a:endParaRPr kumimoji="1" lang="en-US" altLang="ja-JP" sz="6000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EB35E9E-4681-4147-AEE6-A5FF6E74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192FBC2C-6784-4C8D-AD2E-783C016D18FF}"/>
              </a:ext>
            </a:extLst>
          </p:cNvPr>
          <p:cNvSpPr/>
          <p:nvPr/>
        </p:nvSpPr>
        <p:spPr>
          <a:xfrm>
            <a:off x="5094106" y="4486006"/>
            <a:ext cx="7032972" cy="22119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ルールなし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死傷者続出</a:t>
            </a:r>
            <a:endParaRPr kumimoji="1" lang="ja-JP" altLang="en-US" sz="4800" dirty="0"/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xmlns="" id="{6454FE33-62C9-452B-B41F-6A1C5D4171A5}"/>
              </a:ext>
            </a:extLst>
          </p:cNvPr>
          <p:cNvSpPr/>
          <p:nvPr/>
        </p:nvSpPr>
        <p:spPr>
          <a:xfrm>
            <a:off x="1602352" y="160061"/>
            <a:ext cx="10080280" cy="5783087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禁止令が</a:t>
            </a:r>
            <a:endParaRPr kumimoji="1" lang="en-US" altLang="ja-JP" sz="7200" b="1" dirty="0"/>
          </a:p>
          <a:p>
            <a:pPr algn="ctr"/>
            <a:r>
              <a:rPr kumimoji="1" lang="ja-JP" altLang="en-US" sz="7200" b="1" dirty="0"/>
              <a:t>出るほど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330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45BBB81-6B3A-447D-A609-8ACBAF7B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1D425F56-CF18-47FF-9792-447718587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" y="2704118"/>
            <a:ext cx="3161135" cy="3517258"/>
          </a:xfr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C306CDE7-CF8F-4CC3-9BF8-DE316A68E10A}"/>
              </a:ext>
            </a:extLst>
          </p:cNvPr>
          <p:cNvSpPr/>
          <p:nvPr/>
        </p:nvSpPr>
        <p:spPr>
          <a:xfrm>
            <a:off x="215759" y="202805"/>
            <a:ext cx="10241164" cy="21746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ヨーロッパ発祥の近代スポーツ</a:t>
            </a:r>
            <a:endParaRPr kumimoji="1" lang="en-US" altLang="ja-JP" sz="5400" dirty="0"/>
          </a:p>
          <a:p>
            <a:pPr algn="ctr"/>
            <a:r>
              <a:rPr kumimoji="1" lang="ja-JP" altLang="en-US" sz="5400" dirty="0"/>
              <a:t>➡国際スポーツへ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A0563F54-4A30-47D9-8F36-F9CF98A0E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93" y="3225768"/>
            <a:ext cx="3243080" cy="32430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7472460D-10D1-488F-BA7B-1F0A7027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25" y="2704118"/>
            <a:ext cx="3161135" cy="37465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1DA572CA-1AE7-444A-A15C-5F6C96E54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26" y="2722319"/>
            <a:ext cx="3882414" cy="3746529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xmlns="" id="{70ADF588-F7EA-4357-8697-AE31F05BD825}"/>
              </a:ext>
            </a:extLst>
          </p:cNvPr>
          <p:cNvSpPr/>
          <p:nvPr/>
        </p:nvSpPr>
        <p:spPr>
          <a:xfrm>
            <a:off x="389853" y="1170247"/>
            <a:ext cx="11540143" cy="5298601"/>
          </a:xfrm>
          <a:prstGeom prst="cloudCallout">
            <a:avLst>
              <a:gd name="adj1" fmla="val -19230"/>
              <a:gd name="adj2" fmla="val 3998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日本発祥の</a:t>
            </a:r>
            <a:endParaRPr kumimoji="1" lang="en-US" altLang="ja-JP" sz="7200" b="1" dirty="0"/>
          </a:p>
          <a:p>
            <a:pPr algn="ctr"/>
            <a:r>
              <a:rPr kumimoji="1" lang="ja-JP" altLang="en-US" sz="7200" b="1" dirty="0"/>
              <a:t>国際スポーツは？</a:t>
            </a:r>
          </a:p>
        </p:txBody>
      </p:sp>
    </p:spTree>
    <p:extLst>
      <p:ext uri="{BB962C8B-B14F-4D97-AF65-F5344CB8AC3E}">
        <p14:creationId xmlns:p14="http://schemas.microsoft.com/office/powerpoint/2010/main" val="35588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xmlns="" id="{E3FD69DD-23B3-4755-ABB2-48ABB74E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13" y="1317809"/>
            <a:ext cx="2925163" cy="335262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3A31D4CE-EDD3-412A-B96C-8EECC0254355}"/>
              </a:ext>
            </a:extLst>
          </p:cNvPr>
          <p:cNvSpPr/>
          <p:nvPr/>
        </p:nvSpPr>
        <p:spPr>
          <a:xfrm>
            <a:off x="393895" y="102243"/>
            <a:ext cx="11619445" cy="1293028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日本発祥の国際スポーツ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5349E3A-CB16-4296-875D-DB2C43D0C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4" y="3428351"/>
            <a:ext cx="3099814" cy="3327406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DB89FD93-D386-467B-8D33-5873D3BE42DB}"/>
              </a:ext>
            </a:extLst>
          </p:cNvPr>
          <p:cNvSpPr/>
          <p:nvPr/>
        </p:nvSpPr>
        <p:spPr>
          <a:xfrm>
            <a:off x="2719845" y="2391334"/>
            <a:ext cx="7248036" cy="332740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武道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D1DBC6BC-9053-4C96-AA39-4BF03B380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634009"/>
            <a:ext cx="3343300" cy="42454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68056E6B-6C4F-4EA2-A481-8AF853D7F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42" y="2930219"/>
            <a:ext cx="2599395" cy="38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3A31D4CE-EDD3-412A-B96C-8EECC0254355}"/>
              </a:ext>
            </a:extLst>
          </p:cNvPr>
          <p:cNvSpPr/>
          <p:nvPr/>
        </p:nvSpPr>
        <p:spPr>
          <a:xfrm>
            <a:off x="4446329" y="175127"/>
            <a:ext cx="7602532" cy="1274111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日本発祥の国際スポーツ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DB89FD93-D386-467B-8D33-5873D3BE42DB}"/>
              </a:ext>
            </a:extLst>
          </p:cNvPr>
          <p:cNvSpPr/>
          <p:nvPr/>
        </p:nvSpPr>
        <p:spPr>
          <a:xfrm>
            <a:off x="4672174" y="1690964"/>
            <a:ext cx="7150842" cy="1998918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柔道の創始者</a:t>
            </a:r>
            <a:endParaRPr kumimoji="1" lang="en-US" altLang="ja-JP" sz="6600" dirty="0">
              <a:solidFill>
                <a:schemeClr val="tx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日本の体育の父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A1812BC-CD99-4731-82A7-7A3E883049CE}"/>
              </a:ext>
            </a:extLst>
          </p:cNvPr>
          <p:cNvSpPr/>
          <p:nvPr/>
        </p:nvSpPr>
        <p:spPr>
          <a:xfrm>
            <a:off x="143139" y="175127"/>
            <a:ext cx="3948274" cy="621064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嘉納治五郎の画像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353DCF49-017A-4C41-B895-3321E083FEAD}"/>
              </a:ext>
            </a:extLst>
          </p:cNvPr>
          <p:cNvSpPr txBox="1"/>
          <p:nvPr/>
        </p:nvSpPr>
        <p:spPr>
          <a:xfrm>
            <a:off x="2872272" y="3635885"/>
            <a:ext cx="9176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　か　  のう   じ      ご    ろう</a:t>
            </a:r>
            <a:endParaRPr kumimoji="1" lang="en-US" altLang="ja-JP" sz="4800" dirty="0"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r>
              <a:rPr kumimoji="1" lang="ja-JP" altLang="en-US" sz="138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嘉納治五郎</a:t>
            </a:r>
          </a:p>
        </p:txBody>
      </p:sp>
    </p:spTree>
    <p:extLst>
      <p:ext uri="{BB962C8B-B14F-4D97-AF65-F5344CB8AC3E}">
        <p14:creationId xmlns:p14="http://schemas.microsoft.com/office/powerpoint/2010/main" val="20941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67EA684-472C-45BE-ACF8-255F10D1D13B}"/>
              </a:ext>
            </a:extLst>
          </p:cNvPr>
          <p:cNvSpPr txBox="1"/>
          <p:nvPr/>
        </p:nvSpPr>
        <p:spPr>
          <a:xfrm>
            <a:off x="6096000" y="63958"/>
            <a:ext cx="56989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　</a:t>
            </a:r>
            <a:r>
              <a:rPr kumimoji="1" lang="ja-JP" altLang="en-US" sz="24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か　　  のう   　じ      ご    ろう</a:t>
            </a:r>
            <a:endParaRPr kumimoji="1" lang="en-US" altLang="ja-JP" sz="2400" dirty="0"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r>
              <a:rPr kumimoji="1" lang="ja-JP" altLang="en-US" sz="80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嘉納治五郎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116EDE1F-C5D4-4CD3-90DE-98E6AC0F1D15}"/>
              </a:ext>
            </a:extLst>
          </p:cNvPr>
          <p:cNvSpPr/>
          <p:nvPr/>
        </p:nvSpPr>
        <p:spPr>
          <a:xfrm>
            <a:off x="234463" y="323678"/>
            <a:ext cx="3948274" cy="621064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嘉納治五郎の画像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D6BBF51D-A710-4792-B790-8E2696F05DA0}"/>
              </a:ext>
            </a:extLst>
          </p:cNvPr>
          <p:cNvSpPr/>
          <p:nvPr/>
        </p:nvSpPr>
        <p:spPr>
          <a:xfrm>
            <a:off x="131532" y="2637316"/>
            <a:ext cx="11826005" cy="101401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solidFill>
                  <a:schemeClr val="tx1"/>
                </a:solidFill>
                <a:latin typeface="+mn-ea"/>
              </a:rPr>
              <a:t>1909</a:t>
            </a:r>
            <a:r>
              <a:rPr kumimoji="1" lang="ja-JP" altLang="en-US" sz="4800" dirty="0">
                <a:solidFill>
                  <a:schemeClr val="tx1"/>
                </a:solidFill>
                <a:latin typeface="+mn-ea"/>
              </a:rPr>
              <a:t>年　アジア初のオリンピック委員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130E209-9B84-4DAB-ACEC-C68093D01E95}"/>
              </a:ext>
            </a:extLst>
          </p:cNvPr>
          <p:cNvSpPr/>
          <p:nvPr/>
        </p:nvSpPr>
        <p:spPr>
          <a:xfrm>
            <a:off x="131532" y="3696195"/>
            <a:ext cx="11826005" cy="1271474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+mn-ea"/>
              </a:rPr>
              <a:t>1912</a:t>
            </a:r>
            <a:r>
              <a:rPr kumimoji="1" lang="ja-JP" altLang="en-US" sz="4400" dirty="0">
                <a:solidFill>
                  <a:schemeClr val="tx1"/>
                </a:solidFill>
                <a:latin typeface="+mn-ea"/>
              </a:rPr>
              <a:t>年　日本、オリンピック初参加の団長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EE1BD8C-B765-4673-B0C6-5A12BDD5F219}"/>
              </a:ext>
            </a:extLst>
          </p:cNvPr>
          <p:cNvSpPr/>
          <p:nvPr/>
        </p:nvSpPr>
        <p:spPr>
          <a:xfrm>
            <a:off x="131532" y="5057397"/>
            <a:ext cx="11826005" cy="1677164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solidFill>
                  <a:schemeClr val="tx1"/>
                </a:solidFill>
                <a:latin typeface="+mn-ea"/>
              </a:rPr>
              <a:t>1940</a:t>
            </a:r>
            <a:r>
              <a:rPr kumimoji="1" lang="ja-JP" altLang="en-US" sz="4400" dirty="0">
                <a:solidFill>
                  <a:schemeClr val="tx1"/>
                </a:solidFill>
                <a:latin typeface="+mn-ea"/>
              </a:rPr>
              <a:t>年　東京オリンピック初招致に成功</a:t>
            </a:r>
            <a:endParaRPr kumimoji="1" lang="en-US" altLang="ja-JP" sz="4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4400" dirty="0">
                <a:solidFill>
                  <a:schemeClr val="tx1"/>
                </a:solidFill>
                <a:latin typeface="+mn-ea"/>
              </a:rPr>
              <a:t>（未実施</a:t>
            </a:r>
            <a:r>
              <a:rPr kumimoji="1" lang="en-US" altLang="ja-JP" sz="4400" dirty="0">
                <a:solidFill>
                  <a:schemeClr val="tx1"/>
                </a:solidFill>
                <a:latin typeface="+mn-ea"/>
              </a:rPr>
              <a:t>…</a:t>
            </a:r>
            <a:r>
              <a:rPr kumimoji="1" lang="ja-JP" altLang="en-US" sz="4400" dirty="0">
                <a:solidFill>
                  <a:schemeClr val="tx1"/>
                </a:solidFill>
                <a:latin typeface="+mn-ea"/>
              </a:rPr>
              <a:t>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C0954147-7530-4196-9273-A6E8B1417A6F}"/>
              </a:ext>
            </a:extLst>
          </p:cNvPr>
          <p:cNvSpPr/>
          <p:nvPr/>
        </p:nvSpPr>
        <p:spPr>
          <a:xfrm>
            <a:off x="131532" y="1578437"/>
            <a:ext cx="11826005" cy="1014015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+mn-ea"/>
              </a:rPr>
              <a:t>1882</a:t>
            </a:r>
            <a:r>
              <a:rPr kumimoji="1" lang="ja-JP" altLang="en-US" sz="4000" dirty="0">
                <a:solidFill>
                  <a:schemeClr val="tx1"/>
                </a:solidFill>
                <a:latin typeface="+mn-ea"/>
              </a:rPr>
              <a:t>年　柔術を近代に合わせて改良し、柔道へ</a:t>
            </a:r>
          </a:p>
        </p:txBody>
      </p:sp>
    </p:spTree>
    <p:extLst>
      <p:ext uri="{BB962C8B-B14F-4D97-AF65-F5344CB8AC3E}">
        <p14:creationId xmlns:p14="http://schemas.microsoft.com/office/powerpoint/2010/main" val="11838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AEB66A6-0A2F-4F96-A541-1D81CC5C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AE9C6704-496A-4422-A0B7-C135645D59B6}"/>
              </a:ext>
            </a:extLst>
          </p:cNvPr>
          <p:cNvSpPr/>
          <p:nvPr/>
        </p:nvSpPr>
        <p:spPr>
          <a:xfrm>
            <a:off x="352924" y="234433"/>
            <a:ext cx="11481404" cy="2138519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ここから次々と日本発祥のスポーツの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国際組織が結成されていく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82CFD256-71BF-43C9-89C9-BD5497B34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171030"/>
            <a:ext cx="3506373" cy="4452537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19818CD9-C2B6-415F-B6AD-88BAC1B83ADE}"/>
              </a:ext>
            </a:extLst>
          </p:cNvPr>
          <p:cNvSpPr/>
          <p:nvPr/>
        </p:nvSpPr>
        <p:spPr>
          <a:xfrm>
            <a:off x="4529796" y="4543865"/>
            <a:ext cx="7309279" cy="1811979"/>
          </a:xfrm>
          <a:prstGeom prst="wedgeRoundRectCallout">
            <a:avLst>
              <a:gd name="adj1" fmla="val -71560"/>
              <a:gd name="adj2" fmla="val -60943"/>
              <a:gd name="adj3" fmla="val 16667"/>
            </a:avLst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/>
              <a:t>1964</a:t>
            </a:r>
            <a:r>
              <a:rPr kumimoji="1" lang="ja-JP" altLang="en-US" sz="4800" dirty="0"/>
              <a:t>年東京オリンピックから正式種目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D174D6ED-73E1-4800-B886-E007D4DE7A66}"/>
              </a:ext>
            </a:extLst>
          </p:cNvPr>
          <p:cNvSpPr/>
          <p:nvPr/>
        </p:nvSpPr>
        <p:spPr>
          <a:xfrm>
            <a:off x="4525047" y="2470259"/>
            <a:ext cx="7309279" cy="1811979"/>
          </a:xfrm>
          <a:prstGeom prst="wedgeRoundRectCallout">
            <a:avLst>
              <a:gd name="adj1" fmla="val -63669"/>
              <a:gd name="adj2" fmla="val 1591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/>
              <a:t>1951</a:t>
            </a:r>
            <a:r>
              <a:rPr kumimoji="1" lang="ja-JP" altLang="en-US" sz="4800" dirty="0"/>
              <a:t>年国際柔道連盟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設立</a:t>
            </a:r>
          </a:p>
        </p:txBody>
      </p:sp>
    </p:spTree>
    <p:extLst>
      <p:ext uri="{BB962C8B-B14F-4D97-AF65-F5344CB8AC3E}">
        <p14:creationId xmlns:p14="http://schemas.microsoft.com/office/powerpoint/2010/main" val="15680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3A31D4CE-EDD3-412A-B96C-8EECC0254355}"/>
              </a:ext>
            </a:extLst>
          </p:cNvPr>
          <p:cNvSpPr/>
          <p:nvPr/>
        </p:nvSpPr>
        <p:spPr>
          <a:xfrm>
            <a:off x="393895" y="112196"/>
            <a:ext cx="11619445" cy="2040160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その他の日本発祥のスポーツ</a:t>
            </a:r>
            <a:endParaRPr kumimoji="1" lang="en-US" altLang="ja-JP" sz="5400" dirty="0"/>
          </a:p>
          <a:p>
            <a:pPr algn="ctr"/>
            <a:r>
              <a:rPr kumimoji="1" lang="ja-JP" altLang="en-US" sz="4800" dirty="0"/>
              <a:t>（国際スポーツ</a:t>
            </a:r>
            <a:r>
              <a:rPr kumimoji="1" lang="en-US" altLang="ja-JP" sz="4800" dirty="0"/>
              <a:t>…</a:t>
            </a:r>
            <a:r>
              <a:rPr kumimoji="1" lang="ja-JP" altLang="en-US" sz="4800" dirty="0"/>
              <a:t>とまでは△だけど</a:t>
            </a:r>
            <a:r>
              <a:rPr kumimoji="1" lang="ja-JP" altLang="en-US" sz="54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25D6B3A2-7222-4D2D-B7D7-2BA18AB05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856933"/>
            <a:ext cx="3051898" cy="36224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DD1CE026-F87E-46F3-8970-B9BE32FC5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7" y="3404382"/>
            <a:ext cx="3462977" cy="34536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369F911B-883B-4314-99DF-4C64A3E71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63" y="1856933"/>
            <a:ext cx="3121077" cy="374904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248ECA61-BE09-4EAC-9277-ED50F0EF8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09" y="3167165"/>
            <a:ext cx="3241040" cy="34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DC9D86-6852-4E24-BFB5-288CFD63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E770E06E-40FD-4A4D-978E-067863B218E8}"/>
              </a:ext>
            </a:extLst>
          </p:cNvPr>
          <p:cNvSpPr/>
          <p:nvPr/>
        </p:nvSpPr>
        <p:spPr>
          <a:xfrm>
            <a:off x="506436" y="365760"/>
            <a:ext cx="11089054" cy="12930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/>
              <a:t>スポーツの歴史的な変遷　まとめ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5E9D543-3062-436C-93D2-0E7B5576456D}"/>
              </a:ext>
            </a:extLst>
          </p:cNvPr>
          <p:cNvSpPr/>
          <p:nvPr/>
        </p:nvSpPr>
        <p:spPr>
          <a:xfrm>
            <a:off x="211015" y="1795948"/>
            <a:ext cx="5395463" cy="2354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民族</a:t>
            </a:r>
            <a:r>
              <a:rPr kumimoji="1" lang="ja-JP" altLang="en-US" sz="5400" dirty="0"/>
              <a:t>スポーツ</a:t>
            </a:r>
            <a:endParaRPr kumimoji="1" lang="en-US" altLang="ja-JP" sz="5400" dirty="0"/>
          </a:p>
          <a:p>
            <a:pPr algn="ctr"/>
            <a:r>
              <a:rPr kumimoji="1" lang="ja-JP" altLang="en-US" sz="5400" dirty="0"/>
              <a:t>労働や遊び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FB96BCC-E064-4EC1-86D8-D4C4D29761DF}"/>
              </a:ext>
            </a:extLst>
          </p:cNvPr>
          <p:cNvSpPr/>
          <p:nvPr/>
        </p:nvSpPr>
        <p:spPr>
          <a:xfrm>
            <a:off x="6271775" y="1795948"/>
            <a:ext cx="5619136" cy="2354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近代</a:t>
            </a:r>
            <a:r>
              <a:rPr kumimoji="1" lang="ja-JP" altLang="en-US" sz="5400" dirty="0"/>
              <a:t>スポーツ</a:t>
            </a:r>
            <a:endParaRPr kumimoji="1" lang="en-US" altLang="ja-JP" sz="5400" dirty="0"/>
          </a:p>
          <a:p>
            <a:pPr algn="ctr"/>
            <a:r>
              <a:rPr kumimoji="1" lang="ja-JP" altLang="en-US" sz="6600" dirty="0"/>
              <a:t>競技性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FE9839D4-FCD8-4E6A-B275-61EE9B9E9DBA}"/>
              </a:ext>
            </a:extLst>
          </p:cNvPr>
          <p:cNvSpPr/>
          <p:nvPr/>
        </p:nvSpPr>
        <p:spPr>
          <a:xfrm>
            <a:off x="1581969" y="4548583"/>
            <a:ext cx="8386674" cy="203697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国際</a:t>
            </a:r>
            <a:r>
              <a:rPr kumimoji="1" lang="ja-JP" altLang="en-US" sz="5400" dirty="0"/>
              <a:t>スポーツ</a:t>
            </a:r>
            <a:endParaRPr kumimoji="1" lang="en-US" altLang="ja-JP" sz="5400" dirty="0"/>
          </a:p>
          <a:p>
            <a:pPr algn="ctr"/>
            <a:r>
              <a:rPr kumimoji="1" lang="ja-JP" altLang="en-US" sz="5400" dirty="0"/>
              <a:t>として世界に広がった</a:t>
            </a:r>
            <a:endParaRPr kumimoji="1" lang="en-US" altLang="ja-JP" sz="54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xmlns="" id="{9F60E786-B2FC-4B45-B7BD-326CC5D20DC0}"/>
              </a:ext>
            </a:extLst>
          </p:cNvPr>
          <p:cNvSpPr/>
          <p:nvPr/>
        </p:nvSpPr>
        <p:spPr>
          <a:xfrm rot="7903681">
            <a:off x="8414951" y="3740376"/>
            <a:ext cx="1444853" cy="15608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2C22E22-CC37-46B0-9D12-F51F6FCA3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83" y="2456014"/>
            <a:ext cx="2220702" cy="232839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xmlns="" id="{A1D3A9C6-A440-4459-907D-B32DE4DBF128}"/>
              </a:ext>
            </a:extLst>
          </p:cNvPr>
          <p:cNvSpPr/>
          <p:nvPr/>
        </p:nvSpPr>
        <p:spPr>
          <a:xfrm>
            <a:off x="5389781" y="2295020"/>
            <a:ext cx="1322363" cy="14166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コンテンツ プレースホルダー 4">
            <a:extLst>
              <a:ext uri="{FF2B5EF4-FFF2-40B4-BE49-F238E27FC236}">
                <a16:creationId xmlns:a16="http://schemas.microsoft.com/office/drawing/2014/main" xmlns="" id="{53AA9081-D161-4B4C-B1A5-DA1CF82D7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4108" y="2602955"/>
            <a:ext cx="1325661" cy="192369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5C7ECD7E-8497-49CC-AFF5-1791FAB60615}"/>
              </a:ext>
            </a:extLst>
          </p:cNvPr>
          <p:cNvSpPr/>
          <p:nvPr/>
        </p:nvSpPr>
        <p:spPr>
          <a:xfrm>
            <a:off x="402407" y="4059969"/>
            <a:ext cx="2923648" cy="138896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オリンピックのロゴマーク</a:t>
            </a:r>
            <a:endParaRPr kumimoji="1" lang="en-US" altLang="ja-JP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C2D72E0C-39F2-457D-9DA9-DD047A939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-163199"/>
            <a:ext cx="5306909" cy="45108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AD76F6AE-E333-472D-9D33-1217A6EEE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86" y="-109710"/>
            <a:ext cx="5666505" cy="688936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72F4E90-812B-4156-A79D-0E2667CF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80" y="504726"/>
            <a:ext cx="3723251" cy="3996617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AA84FFC-D938-4775-BAA1-04C970BDC164}"/>
              </a:ext>
            </a:extLst>
          </p:cNvPr>
          <p:cNvSpPr/>
          <p:nvPr/>
        </p:nvSpPr>
        <p:spPr>
          <a:xfrm>
            <a:off x="1101305" y="3712292"/>
            <a:ext cx="9989389" cy="19282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0" b="1" dirty="0"/>
              <a:t>スポーツ</a:t>
            </a:r>
          </a:p>
        </p:txBody>
      </p:sp>
    </p:spTree>
    <p:extLst>
      <p:ext uri="{BB962C8B-B14F-4D97-AF65-F5344CB8AC3E}">
        <p14:creationId xmlns:p14="http://schemas.microsoft.com/office/powerpoint/2010/main" val="17576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xmlns="" id="{A68140C2-F118-4575-8FD7-850D2F43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" y="0"/>
            <a:ext cx="3879876" cy="416247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CADE7627-61AE-4B8D-9031-B32DB38D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76" y="-35157"/>
            <a:ext cx="4715532" cy="41624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24E49AC-12AA-4D60-97B2-6A274FB2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40" y="1686506"/>
            <a:ext cx="4317238" cy="37667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B26B44BE-8E8B-4849-93B3-970060F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13" y="1255663"/>
            <a:ext cx="3835587" cy="4197633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F36A26E2-A44C-4F36-A0D9-8A970B78428A}"/>
              </a:ext>
            </a:extLst>
          </p:cNvPr>
          <p:cNvSpPr/>
          <p:nvPr/>
        </p:nvSpPr>
        <p:spPr>
          <a:xfrm>
            <a:off x="1392037" y="4127828"/>
            <a:ext cx="9989389" cy="1928208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0" b="1" dirty="0"/>
              <a:t>スポーツ</a:t>
            </a:r>
          </a:p>
        </p:txBody>
      </p:sp>
    </p:spTree>
    <p:extLst>
      <p:ext uri="{BB962C8B-B14F-4D97-AF65-F5344CB8AC3E}">
        <p14:creationId xmlns:p14="http://schemas.microsoft.com/office/powerpoint/2010/main" val="13442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B10151-4B81-4292-839A-B975CC2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1" y="49551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スポーツ</a:t>
            </a:r>
            <a:r>
              <a:rPr lang="ja-JP" altLang="en-US" sz="7200" dirty="0"/>
              <a:t>とは</a:t>
            </a:r>
            <a:endParaRPr kumimoji="1" lang="ja-JP" altLang="en-US" sz="7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FF6DFA29-C54E-47C7-B988-28C39AC23523}"/>
              </a:ext>
            </a:extLst>
          </p:cNvPr>
          <p:cNvSpPr/>
          <p:nvPr/>
        </p:nvSpPr>
        <p:spPr>
          <a:xfrm>
            <a:off x="175808" y="154954"/>
            <a:ext cx="2631970" cy="366442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保健体育の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教科書の画像</a:t>
            </a:r>
            <a:endParaRPr kumimoji="1"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2B81E5F2-6078-4345-B496-65A305F99690}"/>
              </a:ext>
            </a:extLst>
          </p:cNvPr>
          <p:cNvSpPr/>
          <p:nvPr/>
        </p:nvSpPr>
        <p:spPr>
          <a:xfrm>
            <a:off x="2616590" y="1125415"/>
            <a:ext cx="9455733" cy="5387927"/>
          </a:xfrm>
          <a:prstGeom prst="wedgeRoundRectCallout">
            <a:avLst>
              <a:gd name="adj1" fmla="val -64092"/>
              <a:gd name="adj2" fmla="val 48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/>
              <a:t>「</a:t>
            </a:r>
            <a:r>
              <a:rPr kumimoji="1" lang="ja-JP" altLang="en-US" sz="3600" dirty="0"/>
              <a:t>気晴らしや</a:t>
            </a:r>
            <a:r>
              <a:rPr kumimoji="1" lang="ja-JP" altLang="en-US" sz="8800" b="1" u="sng" dirty="0"/>
              <a:t>遊び</a:t>
            </a:r>
            <a:r>
              <a:rPr kumimoji="1" lang="ja-JP" altLang="en-US" sz="3600" dirty="0"/>
              <a:t>を意味する言葉であったが、</a:t>
            </a:r>
            <a:r>
              <a:rPr kumimoji="1" lang="en-US" altLang="ja-JP" sz="3600" dirty="0"/>
              <a:t>19</a:t>
            </a:r>
            <a:r>
              <a:rPr kumimoji="1" lang="ja-JP" altLang="en-US" sz="3600" dirty="0"/>
              <a:t>世紀を境に</a:t>
            </a:r>
            <a:r>
              <a:rPr kumimoji="1" lang="ja-JP" altLang="en-US" sz="5400" b="1" dirty="0"/>
              <a:t>競技</a:t>
            </a:r>
            <a:r>
              <a:rPr kumimoji="1" lang="ja-JP" altLang="en-US" sz="3600" dirty="0"/>
              <a:t>を意味するようになった。いまでは、競技スポーツ</a:t>
            </a:r>
            <a:r>
              <a:rPr kumimoji="1" lang="ja-JP" altLang="en-US" sz="6000" b="1" dirty="0"/>
              <a:t>だけでなく</a:t>
            </a:r>
            <a:r>
              <a:rPr kumimoji="1" lang="ja-JP" altLang="en-US" sz="3600" dirty="0"/>
              <a:t>、体操やダンス、武道なども含めて呼んでいる」</a:t>
            </a:r>
            <a:endParaRPr kumimoji="1" lang="en-US" altLang="ja-JP" sz="3600" dirty="0"/>
          </a:p>
          <a:p>
            <a:pPr algn="r"/>
            <a:r>
              <a:rPr kumimoji="1" lang="ja-JP" altLang="en-US" sz="3600" dirty="0"/>
              <a:t>（教科書</a:t>
            </a:r>
            <a:r>
              <a:rPr kumimoji="1" lang="en-US" altLang="ja-JP" sz="3600" dirty="0"/>
              <a:t>P.114</a:t>
            </a:r>
            <a:r>
              <a:rPr kumimoji="1" lang="ja-JP" altLang="en-US" sz="3600" dirty="0"/>
              <a:t>）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665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7B2625E-88A7-4886-9BC3-03EBA4FC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E0D460F-4547-4D4C-819D-2E1329C5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3EE190D-73EA-467D-93DA-6BCA688BDA80}"/>
              </a:ext>
            </a:extLst>
          </p:cNvPr>
          <p:cNvSpPr/>
          <p:nvPr/>
        </p:nvSpPr>
        <p:spPr>
          <a:xfrm>
            <a:off x="207563" y="104745"/>
            <a:ext cx="11629149" cy="18474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民族スポーツだったフットボール</a:t>
            </a:r>
            <a:endParaRPr kumimoji="1" lang="en-US" altLang="ja-JP" sz="5400" dirty="0"/>
          </a:p>
          <a:p>
            <a:pPr algn="ctr"/>
            <a:r>
              <a:rPr kumimoji="1" lang="ja-JP" altLang="en-US" sz="5400" dirty="0"/>
              <a:t>ルールなし、死傷者続出➡禁止令</a:t>
            </a:r>
            <a:endParaRPr kumimoji="1" lang="ja-JP" altLang="en-US" sz="66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874630B9-EA68-4ABA-8316-C699CAB05899}"/>
              </a:ext>
            </a:extLst>
          </p:cNvPr>
          <p:cNvSpPr/>
          <p:nvPr/>
        </p:nvSpPr>
        <p:spPr>
          <a:xfrm>
            <a:off x="327657" y="2476824"/>
            <a:ext cx="11716043" cy="192874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/>
              <a:t>19</a:t>
            </a:r>
            <a:r>
              <a:rPr kumimoji="1" lang="ja-JP" altLang="en-US" sz="4800" dirty="0"/>
              <a:t>世紀イギリスのパブリックスクール</a:t>
            </a:r>
            <a:endParaRPr kumimoji="1" lang="en-US" altLang="ja-JP" sz="4800" dirty="0"/>
          </a:p>
          <a:p>
            <a:pPr algn="ctr"/>
            <a:r>
              <a:rPr kumimoji="1" lang="ja-JP" altLang="en-US" sz="4400" dirty="0"/>
              <a:t>➡コントロールされた秩序あるものに整備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xmlns="" id="{EAF0CC2D-97E2-4A99-BDF5-6B180F320A59}"/>
              </a:ext>
            </a:extLst>
          </p:cNvPr>
          <p:cNvSpPr/>
          <p:nvPr/>
        </p:nvSpPr>
        <p:spPr>
          <a:xfrm>
            <a:off x="5352519" y="1765504"/>
            <a:ext cx="1475349" cy="10032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8078454-9FE8-4D34-8F88-7126B2B35A00}"/>
              </a:ext>
            </a:extLst>
          </p:cNvPr>
          <p:cNvSpPr/>
          <p:nvPr/>
        </p:nvSpPr>
        <p:spPr>
          <a:xfrm>
            <a:off x="391549" y="5247850"/>
            <a:ext cx="11588261" cy="1505405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地域によって微妙にルールが違う</a:t>
            </a:r>
            <a:r>
              <a:rPr kumimoji="1" lang="en-US" altLang="ja-JP" sz="5400" dirty="0"/>
              <a:t>…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2D1CF81F-EBE2-4700-841A-070CC1A959C3}"/>
              </a:ext>
            </a:extLst>
          </p:cNvPr>
          <p:cNvSpPr/>
          <p:nvPr/>
        </p:nvSpPr>
        <p:spPr>
          <a:xfrm>
            <a:off x="5371218" y="4257225"/>
            <a:ext cx="1475349" cy="10032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5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2B4F3DF-C017-4ACA-B400-24E421C1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B94F4AF0-5531-433D-ACC4-297A5C91B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28" y="405196"/>
            <a:ext cx="5545111" cy="6274526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F6624786-8E41-4A16-B26E-7F890A57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55" y="281797"/>
            <a:ext cx="6173676" cy="6472686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6730A85-EDC0-40CB-B25A-FDD4DF04501C}"/>
              </a:ext>
            </a:extLst>
          </p:cNvPr>
          <p:cNvSpPr/>
          <p:nvPr/>
        </p:nvSpPr>
        <p:spPr>
          <a:xfrm>
            <a:off x="308249" y="5040294"/>
            <a:ext cx="11575502" cy="16394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新たにオリンピック種目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xmlns="" id="{7F741084-196E-44DE-BDCA-D0C5EF328B17}"/>
              </a:ext>
            </a:extLst>
          </p:cNvPr>
          <p:cNvSpPr/>
          <p:nvPr/>
        </p:nvSpPr>
        <p:spPr>
          <a:xfrm>
            <a:off x="308248" y="570577"/>
            <a:ext cx="11575503" cy="4180937"/>
          </a:xfrm>
          <a:prstGeom prst="cloudCallout">
            <a:avLst>
              <a:gd name="adj1" fmla="val -17924"/>
              <a:gd name="adj2" fmla="val 45306"/>
            </a:avLst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ひと昔前までは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考えられなかった</a:t>
            </a:r>
            <a:r>
              <a:rPr kumimoji="1" lang="en-US" altLang="ja-JP" sz="6600" dirty="0"/>
              <a:t>…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337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8274DD-AE80-45F6-9E99-BA15E675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26BFAC7-51EE-4CA2-92F5-E9ACD794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8652BF48-338E-4451-9950-970A3395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28" y="405196"/>
            <a:ext cx="5545111" cy="62745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EE6A2DE0-1E67-4720-A9A7-136DFAB47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55" y="281797"/>
            <a:ext cx="6173676" cy="647268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7E547C45-57CA-416D-8B23-4E06555BB0BA}"/>
              </a:ext>
            </a:extLst>
          </p:cNvPr>
          <p:cNvSpPr/>
          <p:nvPr/>
        </p:nvSpPr>
        <p:spPr>
          <a:xfrm>
            <a:off x="1101305" y="266352"/>
            <a:ext cx="9989389" cy="1928208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b="1" dirty="0"/>
              <a:t>多様な価値観◎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35B60FFE-00C5-4ADB-BCD3-BDD318315419}"/>
              </a:ext>
            </a:extLst>
          </p:cNvPr>
          <p:cNvSpPr/>
          <p:nvPr/>
        </p:nvSpPr>
        <p:spPr>
          <a:xfrm>
            <a:off x="479551" y="2331719"/>
            <a:ext cx="11385210" cy="4348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/>
              <a:t>Sport</a:t>
            </a:r>
            <a:r>
              <a:rPr kumimoji="1" lang="ja-JP" altLang="en-US" sz="7200" dirty="0"/>
              <a:t>の日本語訳</a:t>
            </a:r>
            <a:endParaRPr kumimoji="1" lang="en-US" altLang="ja-JP" sz="13800" dirty="0"/>
          </a:p>
          <a:p>
            <a:pPr algn="ctr"/>
            <a:r>
              <a:rPr kumimoji="1" lang="ja-JP" altLang="en-US" sz="16600" b="1" dirty="0"/>
              <a:t>➡娯楽</a:t>
            </a:r>
          </a:p>
        </p:txBody>
      </p:sp>
    </p:spTree>
    <p:extLst>
      <p:ext uri="{BB962C8B-B14F-4D97-AF65-F5344CB8AC3E}">
        <p14:creationId xmlns:p14="http://schemas.microsoft.com/office/powerpoint/2010/main" val="14678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B8EC047-8D70-4071-AA08-96309BC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2240AF37-35DB-4D6D-A3A7-6783F3199F71}"/>
              </a:ext>
            </a:extLst>
          </p:cNvPr>
          <p:cNvSpPr/>
          <p:nvPr/>
        </p:nvSpPr>
        <p:spPr>
          <a:xfrm>
            <a:off x="154744" y="196949"/>
            <a:ext cx="11929403" cy="641486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>
                <a:solidFill>
                  <a:schemeClr val="bg1"/>
                </a:solidFill>
              </a:rPr>
              <a:t>e-</a:t>
            </a:r>
            <a:r>
              <a:rPr kumimoji="1" lang="ja-JP" altLang="en-US" sz="8800" dirty="0">
                <a:solidFill>
                  <a:schemeClr val="bg1"/>
                </a:solidFill>
              </a:rPr>
              <a:t>スポーツの画像</a:t>
            </a:r>
            <a:endParaRPr kumimoji="1" lang="en-US" altLang="ja-JP" sz="166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15F91765-6220-4E3F-A67D-D64216DA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54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14A5080-2EDD-4CF7-BFD3-18B527DF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B93431D-B460-4DC2-88EF-5CAE81A30895}"/>
              </a:ext>
            </a:extLst>
          </p:cNvPr>
          <p:cNvSpPr/>
          <p:nvPr/>
        </p:nvSpPr>
        <p:spPr>
          <a:xfrm>
            <a:off x="228273" y="341949"/>
            <a:ext cx="11735453" cy="617410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>
                <a:solidFill>
                  <a:schemeClr val="bg1"/>
                </a:solidFill>
              </a:rPr>
              <a:t>e-</a:t>
            </a:r>
            <a:r>
              <a:rPr kumimoji="1" lang="ja-JP" altLang="en-US" sz="8800" dirty="0">
                <a:solidFill>
                  <a:schemeClr val="bg1"/>
                </a:solidFill>
              </a:rPr>
              <a:t>スポーツの観客</a:t>
            </a:r>
            <a:endParaRPr kumimoji="1" lang="en-US" altLang="ja-JP" sz="8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800" dirty="0">
                <a:solidFill>
                  <a:schemeClr val="bg1"/>
                </a:solidFill>
              </a:rPr>
              <a:t>の画像</a:t>
            </a:r>
            <a:endParaRPr kumimoji="1" lang="en-US" altLang="ja-JP" sz="16600" dirty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53EA7E29-83C1-4DCF-A17D-C51DC428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CA85A4C-52F6-4620-95F2-C5CDDA16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E7AE0AAB-7614-4135-83F6-54DB91600374}"/>
              </a:ext>
            </a:extLst>
          </p:cNvPr>
          <p:cNvSpPr/>
          <p:nvPr/>
        </p:nvSpPr>
        <p:spPr>
          <a:xfrm>
            <a:off x="205787" y="190734"/>
            <a:ext cx="11780424" cy="647653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8800" dirty="0">
                <a:solidFill>
                  <a:schemeClr val="bg1"/>
                </a:solidFill>
              </a:rPr>
              <a:t>e-</a:t>
            </a:r>
            <a:r>
              <a:rPr kumimoji="1" lang="ja-JP" altLang="en-US" sz="8800" dirty="0">
                <a:solidFill>
                  <a:schemeClr val="bg1"/>
                </a:solidFill>
              </a:rPr>
              <a:t>スポーツの画像</a:t>
            </a:r>
            <a:endParaRPr kumimoji="1" lang="en-US" altLang="ja-JP" sz="16600" dirty="0">
              <a:solidFill>
                <a:schemeClr val="bg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05D5EB6-6C2D-481D-903F-A219F52583C1}"/>
              </a:ext>
            </a:extLst>
          </p:cNvPr>
          <p:cNvSpPr/>
          <p:nvPr/>
        </p:nvSpPr>
        <p:spPr>
          <a:xfrm>
            <a:off x="560948" y="522250"/>
            <a:ext cx="11070101" cy="3943700"/>
          </a:xfrm>
          <a:prstGeom prst="round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b="1" dirty="0"/>
              <a:t>e</a:t>
            </a:r>
            <a:r>
              <a:rPr kumimoji="1" lang="ja-JP" altLang="en-US" sz="9600" b="1" dirty="0"/>
              <a:t>スポーツは</a:t>
            </a:r>
            <a:endParaRPr kumimoji="1" lang="en-US" altLang="ja-JP" sz="9600" b="1" dirty="0"/>
          </a:p>
          <a:p>
            <a:pPr algn="ctr"/>
            <a:r>
              <a:rPr kumimoji="1" lang="ja-JP" altLang="en-US" sz="9600" b="1" dirty="0"/>
              <a:t>スポーツか？</a:t>
            </a:r>
          </a:p>
        </p:txBody>
      </p:sp>
    </p:spTree>
    <p:extLst>
      <p:ext uri="{BB962C8B-B14F-4D97-AF65-F5344CB8AC3E}">
        <p14:creationId xmlns:p14="http://schemas.microsoft.com/office/powerpoint/2010/main" val="14981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53218" y="104477"/>
            <a:ext cx="9425354" cy="129302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ペアでの理解を深める活動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61EDE35-4643-468A-BC19-D37B9C1AD409}"/>
              </a:ext>
            </a:extLst>
          </p:cNvPr>
          <p:cNvSpPr/>
          <p:nvPr/>
        </p:nvSpPr>
        <p:spPr>
          <a:xfrm>
            <a:off x="1364567" y="1510859"/>
            <a:ext cx="9692640" cy="12930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ブレインストーミング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08074" y="2917243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647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F82B3E9-C1E9-4517-8388-3502BEEE7837}"/>
              </a:ext>
            </a:extLst>
          </p:cNvPr>
          <p:cNvSpPr/>
          <p:nvPr/>
        </p:nvSpPr>
        <p:spPr>
          <a:xfrm>
            <a:off x="293661" y="109242"/>
            <a:ext cx="9155724" cy="130225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ペアでの理解を深める活動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6F2134FB-B24F-4807-BC47-A3AB9DDE037E}"/>
              </a:ext>
            </a:extLst>
          </p:cNvPr>
          <p:cNvSpPr/>
          <p:nvPr/>
        </p:nvSpPr>
        <p:spPr>
          <a:xfrm>
            <a:off x="420273" y="2981152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/>
              <a:t>①まずは個人活動</a:t>
            </a:r>
            <a:endParaRPr kumimoji="1" lang="en-US" altLang="ja-JP" sz="5400" dirty="0"/>
          </a:p>
          <a:p>
            <a:r>
              <a:rPr kumimoji="1" lang="ja-JP" altLang="en-US" sz="4800" dirty="0"/>
              <a:t>１分間でキーワードをふせんに書けるだけ書く（３～５つ以上は目指そう）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xmlns="" id="{A2613439-E9F3-4A8E-ABCB-50D4834EB122}"/>
              </a:ext>
            </a:extLst>
          </p:cNvPr>
          <p:cNvSpPr/>
          <p:nvPr/>
        </p:nvSpPr>
        <p:spPr>
          <a:xfrm>
            <a:off x="420272" y="3003236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/>
              <a:t>②ふせんを説明しながら貼る</a:t>
            </a:r>
            <a:endParaRPr kumimoji="1" lang="en-US" altLang="ja-JP" sz="4800" dirty="0"/>
          </a:p>
          <a:p>
            <a:r>
              <a:rPr kumimoji="1" lang="ja-JP" altLang="en-US" sz="4800" dirty="0"/>
              <a:t>自分の意見の書いたふせんを簡単に説明を加えながらグループシートに貼る</a:t>
            </a:r>
            <a:endParaRPr kumimoji="1" lang="en-US" altLang="ja-JP" sz="5400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796E953A-1ED2-481A-A990-688F5843F696}"/>
              </a:ext>
            </a:extLst>
          </p:cNvPr>
          <p:cNvSpPr/>
          <p:nvPr/>
        </p:nvSpPr>
        <p:spPr>
          <a:xfrm>
            <a:off x="420271" y="2968067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/>
              <a:t>③グルーピング</a:t>
            </a:r>
            <a:endParaRPr kumimoji="1" lang="en-US" altLang="ja-JP" sz="4800" dirty="0"/>
          </a:p>
          <a:p>
            <a:r>
              <a:rPr kumimoji="1" lang="ja-JP" altLang="en-US" sz="4800" dirty="0"/>
              <a:t>ふせんを貼りながら意味の近いものでまとめていくと、よりよい</a:t>
            </a:r>
            <a:endParaRPr kumimoji="1" lang="en-US" altLang="ja-JP" sz="5400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xmlns="" id="{297F7377-4222-42FA-AC11-13C2152A3210}"/>
              </a:ext>
            </a:extLst>
          </p:cNvPr>
          <p:cNvSpPr/>
          <p:nvPr/>
        </p:nvSpPr>
        <p:spPr>
          <a:xfrm>
            <a:off x="420269" y="2981152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/>
              <a:t>まとめ</a:t>
            </a:r>
            <a:endParaRPr kumimoji="1" lang="en-US" altLang="ja-JP" sz="5400" dirty="0"/>
          </a:p>
          <a:p>
            <a:r>
              <a:rPr kumimoji="1" lang="en-US" altLang="ja-JP" sz="5400" dirty="0"/>
              <a:t>2</a:t>
            </a:r>
            <a:r>
              <a:rPr kumimoji="1" lang="ja-JP" altLang="en-US" sz="5400" dirty="0"/>
              <a:t>人で出し合ったキーワードから考えを作り出す</a:t>
            </a:r>
            <a:endParaRPr kumimoji="1" lang="en-US" altLang="ja-JP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B7C5DE3B-4B21-44BE-A323-17E8F8F04C01}"/>
              </a:ext>
            </a:extLst>
          </p:cNvPr>
          <p:cNvSpPr/>
          <p:nvPr/>
        </p:nvSpPr>
        <p:spPr>
          <a:xfrm>
            <a:off x="1379952" y="1557982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ブレインストーミング</a:t>
            </a:r>
          </a:p>
        </p:txBody>
      </p:sp>
    </p:spTree>
    <p:extLst>
      <p:ext uri="{BB962C8B-B14F-4D97-AF65-F5344CB8AC3E}">
        <p14:creationId xmlns:p14="http://schemas.microsoft.com/office/powerpoint/2010/main" val="2395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2594A4E-4D4E-4443-B8A4-692061AE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65" y="243868"/>
            <a:ext cx="4894385" cy="1852218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ルール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D1A93A4-9BBB-478B-894B-DCA75CE9C91C}"/>
              </a:ext>
            </a:extLst>
          </p:cNvPr>
          <p:cNvSpPr/>
          <p:nvPr/>
        </p:nvSpPr>
        <p:spPr>
          <a:xfrm>
            <a:off x="190761" y="1644797"/>
            <a:ext cx="6254918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200" dirty="0"/>
              <a:t>①質より量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1CEF9C2-4461-44FD-B9B6-20DE0C1418C0}"/>
              </a:ext>
            </a:extLst>
          </p:cNvPr>
          <p:cNvSpPr/>
          <p:nvPr/>
        </p:nvSpPr>
        <p:spPr>
          <a:xfrm>
            <a:off x="190761" y="3291841"/>
            <a:ext cx="9929347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600" dirty="0"/>
              <a:t>②批判なし！、全部ＯＫ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32F83AFB-AF69-449C-B11E-6F1B251BE248}"/>
              </a:ext>
            </a:extLst>
          </p:cNvPr>
          <p:cNvSpPr/>
          <p:nvPr/>
        </p:nvSpPr>
        <p:spPr>
          <a:xfrm>
            <a:off x="190762" y="4938885"/>
            <a:ext cx="11810477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dirty="0"/>
              <a:t>③自由な発想、なごやかな雰囲気</a:t>
            </a:r>
          </a:p>
        </p:txBody>
      </p:sp>
    </p:spTree>
    <p:extLst>
      <p:ext uri="{BB962C8B-B14F-4D97-AF65-F5344CB8AC3E}">
        <p14:creationId xmlns:p14="http://schemas.microsoft.com/office/powerpoint/2010/main" val="33253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08074" y="2917243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01DFBC46-24EB-4753-9395-61DD07C037AC}"/>
              </a:ext>
            </a:extLst>
          </p:cNvPr>
          <p:cNvSpPr/>
          <p:nvPr/>
        </p:nvSpPr>
        <p:spPr>
          <a:xfrm>
            <a:off x="318865" y="109242"/>
            <a:ext cx="11554270" cy="258907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どちらの立場にも</a:t>
            </a:r>
            <a:endParaRPr kumimoji="1" lang="en-US" altLang="ja-JP" sz="8000" dirty="0"/>
          </a:p>
          <a:p>
            <a:pPr algn="ctr"/>
            <a:r>
              <a:rPr kumimoji="1" lang="ja-JP" altLang="en-US" sz="8000" dirty="0"/>
              <a:t>立って考えてみよう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38686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239373" y="1840159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A8CC7538-AAB9-4F98-849A-8416410E64E1}"/>
              </a:ext>
            </a:extLst>
          </p:cNvPr>
          <p:cNvSpPr/>
          <p:nvPr/>
        </p:nvSpPr>
        <p:spPr>
          <a:xfrm>
            <a:off x="1248653" y="475287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ブレインストーミング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97002891-52D0-4C9D-B09E-F00B9FFCDF71}"/>
              </a:ext>
            </a:extLst>
          </p:cNvPr>
          <p:cNvSpPr/>
          <p:nvPr/>
        </p:nvSpPr>
        <p:spPr>
          <a:xfrm>
            <a:off x="6232525" y="1979484"/>
            <a:ext cx="5856628" cy="3047588"/>
          </a:xfrm>
          <a:prstGeom prst="wedgeRoundRectCallout">
            <a:avLst>
              <a:gd name="adj1" fmla="val -62718"/>
              <a:gd name="adj2" fmla="val 326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まずこちらを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肯定する理由を考えてみよう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D34A4BB-320A-40CD-906D-FCAD793DF91B}"/>
              </a:ext>
            </a:extLst>
          </p:cNvPr>
          <p:cNvSpPr/>
          <p:nvPr/>
        </p:nvSpPr>
        <p:spPr>
          <a:xfrm>
            <a:off x="1330302" y="5089686"/>
            <a:ext cx="10080064" cy="16140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/>
              <a:t>1</a:t>
            </a:r>
            <a:r>
              <a:rPr kumimoji="1" lang="ja-JP" altLang="en-US" sz="7200" dirty="0"/>
              <a:t>分、よーいスタート！</a:t>
            </a:r>
          </a:p>
        </p:txBody>
      </p:sp>
    </p:spTree>
    <p:extLst>
      <p:ext uri="{BB962C8B-B14F-4D97-AF65-F5344CB8AC3E}">
        <p14:creationId xmlns:p14="http://schemas.microsoft.com/office/powerpoint/2010/main" val="15297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308CB2E0-2697-452B-B7DA-74F9861232A0}"/>
              </a:ext>
            </a:extLst>
          </p:cNvPr>
          <p:cNvSpPr/>
          <p:nvPr/>
        </p:nvSpPr>
        <p:spPr>
          <a:xfrm>
            <a:off x="2591316" y="2654696"/>
            <a:ext cx="6987875" cy="399439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solidFill>
                  <a:schemeClr val="bg1"/>
                </a:solidFill>
              </a:rPr>
              <a:t>民族スポーツ</a:t>
            </a:r>
            <a:endParaRPr kumimoji="1" lang="en-US" altLang="ja-JP" sz="72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（中世のフットボール）</a:t>
            </a:r>
            <a:endParaRPr kumimoji="1" lang="en-US" altLang="ja-JP" sz="44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</a:rPr>
              <a:t>の画像</a:t>
            </a:r>
            <a:endParaRPr kumimoji="1" lang="en-US" altLang="ja-JP" sz="11500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7FD5C55-F740-4D99-9801-8D452187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E67E4539-8F6A-4604-B739-03DD5F76F461}"/>
              </a:ext>
            </a:extLst>
          </p:cNvPr>
          <p:cNvSpPr/>
          <p:nvPr/>
        </p:nvSpPr>
        <p:spPr>
          <a:xfrm>
            <a:off x="253218" y="208905"/>
            <a:ext cx="11774659" cy="102002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統一ルールを制定して生まれたのが</a:t>
            </a:r>
            <a:r>
              <a:rPr kumimoji="1" lang="en-US" altLang="ja-JP" sz="4400" dirty="0"/>
              <a:t>…</a:t>
            </a:r>
            <a:endParaRPr kumimoji="1" lang="ja-JP" altLang="en-US" sz="54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69A7A8FD-7EE6-4623-BD08-4E8C0F22FABE}"/>
              </a:ext>
            </a:extLst>
          </p:cNvPr>
          <p:cNvSpPr/>
          <p:nvPr/>
        </p:nvSpPr>
        <p:spPr>
          <a:xfrm>
            <a:off x="304865" y="1063145"/>
            <a:ext cx="5332361" cy="147238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u="sng" dirty="0"/>
              <a:t>サッカー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39B29459-C929-481F-834F-7FE66DBEB6D5}"/>
              </a:ext>
            </a:extLst>
          </p:cNvPr>
          <p:cNvSpPr/>
          <p:nvPr/>
        </p:nvSpPr>
        <p:spPr>
          <a:xfrm>
            <a:off x="6848427" y="1042234"/>
            <a:ext cx="5018548" cy="14932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u="sng" dirty="0"/>
              <a:t>ラグビー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86551AFA-1801-4AA6-8BF4-1462A204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3" y="1974625"/>
            <a:ext cx="5452619" cy="52617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B035F671-14A6-41CE-8F44-7ED7B979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2252485"/>
            <a:ext cx="4396609" cy="4396609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3F976FA1-51DA-47B1-A7C8-662D8E39B25A}"/>
              </a:ext>
            </a:extLst>
          </p:cNvPr>
          <p:cNvSpPr/>
          <p:nvPr/>
        </p:nvSpPr>
        <p:spPr>
          <a:xfrm>
            <a:off x="1930529" y="4203304"/>
            <a:ext cx="8436338" cy="20908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b="1" dirty="0"/>
              <a:t>近代スポーツ</a:t>
            </a:r>
          </a:p>
        </p:txBody>
      </p:sp>
    </p:spTree>
    <p:extLst>
      <p:ext uri="{BB962C8B-B14F-4D97-AF65-F5344CB8AC3E}">
        <p14:creationId xmlns:p14="http://schemas.microsoft.com/office/powerpoint/2010/main" val="14657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096000" y="1826752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E67831D9-65F4-4960-8EDE-587F316D5340}"/>
              </a:ext>
            </a:extLst>
          </p:cNvPr>
          <p:cNvSpPr/>
          <p:nvPr/>
        </p:nvSpPr>
        <p:spPr>
          <a:xfrm>
            <a:off x="50084" y="1872759"/>
            <a:ext cx="5914616" cy="3159246"/>
          </a:xfrm>
          <a:prstGeom prst="wedgeRoundRectCallout">
            <a:avLst>
              <a:gd name="adj1" fmla="val 66404"/>
              <a:gd name="adj2" fmla="val -6251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次はこちらを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肯定する理由を考えてみよう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95B0905F-2DC1-4ED0-8DD3-4E30A887D1BE}"/>
              </a:ext>
            </a:extLst>
          </p:cNvPr>
          <p:cNvSpPr/>
          <p:nvPr/>
        </p:nvSpPr>
        <p:spPr>
          <a:xfrm>
            <a:off x="1295796" y="5129942"/>
            <a:ext cx="10080064" cy="16140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/>
              <a:t>1</a:t>
            </a:r>
            <a:r>
              <a:rPr kumimoji="1" lang="ja-JP" altLang="en-US" sz="7200" dirty="0"/>
              <a:t>分、よーいスタート！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0294541-5D38-4003-8975-1BB69A5A4A1E}"/>
              </a:ext>
            </a:extLst>
          </p:cNvPr>
          <p:cNvSpPr/>
          <p:nvPr/>
        </p:nvSpPr>
        <p:spPr>
          <a:xfrm>
            <a:off x="1248653" y="475287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ブレインストーミング</a:t>
            </a:r>
          </a:p>
        </p:txBody>
      </p:sp>
    </p:spTree>
    <p:extLst>
      <p:ext uri="{BB962C8B-B14F-4D97-AF65-F5344CB8AC3E}">
        <p14:creationId xmlns:p14="http://schemas.microsoft.com/office/powerpoint/2010/main" val="10848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03276" y="178849"/>
            <a:ext cx="11785447" cy="249703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/>
              <a:t>でてきた理由をパートナーに</a:t>
            </a:r>
            <a:endParaRPr kumimoji="1" lang="en-US" altLang="ja-JP" sz="5400" b="1" dirty="0"/>
          </a:p>
          <a:p>
            <a:pPr algn="ctr"/>
            <a:r>
              <a:rPr kumimoji="1" lang="ja-JP" altLang="en-US" sz="5400" b="1" dirty="0"/>
              <a:t>説明しながら貼っていきましょう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08074" y="2838706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838706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113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03276" y="100977"/>
            <a:ext cx="11785447" cy="2614174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/>
              <a:t>お互いで出した理由から</a:t>
            </a:r>
            <a:endParaRPr kumimoji="1" lang="en-US" altLang="ja-JP" sz="6000" b="1" dirty="0"/>
          </a:p>
          <a:p>
            <a:pPr algn="ctr"/>
            <a:r>
              <a:rPr kumimoji="1" lang="en-US" altLang="ja-JP" sz="6000" b="1" dirty="0"/>
              <a:t>2</a:t>
            </a:r>
            <a:r>
              <a:rPr kumimoji="1" lang="ja-JP" altLang="en-US" sz="6000" b="1" dirty="0"/>
              <a:t>人の考えをまとめてみましょう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08074" y="2838706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838706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15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03276" y="100977"/>
            <a:ext cx="11785447" cy="2614174"/>
          </a:xfrm>
          <a:prstGeom prst="roundRect">
            <a:avLst/>
          </a:prstGeom>
          <a:solidFill>
            <a:srgbClr val="EC34D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/>
              <a:t>前後のペアにお互いの結論を</a:t>
            </a:r>
            <a:endParaRPr kumimoji="1" lang="en-US" altLang="ja-JP" sz="6000" b="1" dirty="0"/>
          </a:p>
          <a:p>
            <a:pPr algn="ctr"/>
            <a:r>
              <a:rPr kumimoji="1" lang="ja-JP" altLang="en-US" sz="6000" b="1" dirty="0"/>
              <a:t>発表してください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08074" y="2838706"/>
            <a:ext cx="5856627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e</a:t>
            </a:r>
            <a:r>
              <a:rPr kumimoji="1" lang="ja-JP" altLang="en-US" sz="7200" dirty="0"/>
              <a:t>スポーツは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838706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スポーツ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とは</a:t>
            </a:r>
            <a:endParaRPr kumimoji="1" lang="en-US" altLang="ja-JP" sz="6600" dirty="0"/>
          </a:p>
          <a:p>
            <a:pPr algn="ctr"/>
            <a:r>
              <a:rPr kumimoji="1" lang="ja-JP" altLang="en-US" sz="6600" dirty="0"/>
              <a:t>認められん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326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89DFF01B-FD99-439B-9427-65E5C9919156}"/>
              </a:ext>
            </a:extLst>
          </p:cNvPr>
          <p:cNvSpPr/>
          <p:nvPr/>
        </p:nvSpPr>
        <p:spPr>
          <a:xfrm>
            <a:off x="144756" y="414998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>
                <a:solidFill>
                  <a:schemeClr val="bg1"/>
                </a:solidFill>
              </a:rPr>
              <a:t>e-</a:t>
            </a:r>
            <a:r>
              <a:rPr kumimoji="1" lang="ja-JP" altLang="en-US" sz="8800" dirty="0">
                <a:solidFill>
                  <a:schemeClr val="bg1"/>
                </a:solidFill>
              </a:rPr>
              <a:t>スポーツの画像</a:t>
            </a:r>
            <a:endParaRPr kumimoji="1" lang="en-US" altLang="ja-JP" sz="16600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B8EC047-8D70-4071-AA08-96309BC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69A61F0-6739-4023-9530-DF226A0E3BDB}"/>
              </a:ext>
            </a:extLst>
          </p:cNvPr>
          <p:cNvSpPr/>
          <p:nvPr/>
        </p:nvSpPr>
        <p:spPr>
          <a:xfrm>
            <a:off x="685800" y="1322613"/>
            <a:ext cx="10561035" cy="4743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アジア競技大会</a:t>
            </a:r>
            <a:endParaRPr kumimoji="1" lang="en-US" altLang="ja-JP" sz="8000" dirty="0"/>
          </a:p>
          <a:p>
            <a:pPr algn="ctr"/>
            <a:r>
              <a:rPr kumimoji="1" lang="ja-JP" altLang="en-US" sz="6000" dirty="0"/>
              <a:t>（アジアのオリンピック）</a:t>
            </a:r>
            <a:endParaRPr kumimoji="1" lang="en-US" altLang="ja-JP" sz="6000" dirty="0"/>
          </a:p>
          <a:p>
            <a:pPr algn="ctr"/>
            <a:r>
              <a:rPr kumimoji="1" lang="ja-JP" altLang="en-US" sz="11500" dirty="0"/>
              <a:t>正式種目決定</a:t>
            </a:r>
            <a:r>
              <a:rPr kumimoji="1" lang="en-US" altLang="ja-JP" sz="11500" dirty="0"/>
              <a:t>‼</a:t>
            </a:r>
            <a:endParaRPr kumimoji="1" lang="ja-JP" altLang="en-US" sz="80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6178729-C123-4313-BCCB-5F09C414F457}"/>
              </a:ext>
            </a:extLst>
          </p:cNvPr>
          <p:cNvSpPr/>
          <p:nvPr/>
        </p:nvSpPr>
        <p:spPr>
          <a:xfrm>
            <a:off x="259832" y="109277"/>
            <a:ext cx="5836168" cy="1536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500" b="1" dirty="0"/>
              <a:t>e</a:t>
            </a:r>
            <a:r>
              <a:rPr kumimoji="1" lang="ja-JP" altLang="en-US" sz="8000" b="1" dirty="0"/>
              <a:t>スポーツ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C26BEF8-CFA8-4281-BD8C-20F511C449C5}"/>
              </a:ext>
            </a:extLst>
          </p:cNvPr>
          <p:cNvSpPr/>
          <p:nvPr/>
        </p:nvSpPr>
        <p:spPr>
          <a:xfrm>
            <a:off x="144756" y="1547446"/>
            <a:ext cx="11825491" cy="5201277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スポーツの価値観は</a:t>
            </a:r>
            <a:endParaRPr kumimoji="1" lang="en-US" altLang="ja-JP" sz="8000" dirty="0"/>
          </a:p>
          <a:p>
            <a:pPr algn="ctr"/>
            <a:r>
              <a:rPr kumimoji="1" lang="ja-JP" altLang="en-US" sz="8000" dirty="0"/>
              <a:t>今も変化している。</a:t>
            </a:r>
            <a:endParaRPr kumimoji="1" lang="en-US" altLang="ja-JP" sz="8000" dirty="0"/>
          </a:p>
          <a:p>
            <a:pPr algn="ctr"/>
            <a:r>
              <a:rPr kumimoji="1" lang="ja-JP" altLang="en-US" sz="8000" dirty="0"/>
              <a:t>将来的には</a:t>
            </a:r>
            <a:endParaRPr kumimoji="1" lang="en-US" altLang="ja-JP" sz="8000" dirty="0"/>
          </a:p>
          <a:p>
            <a:pPr algn="ctr"/>
            <a:r>
              <a:rPr kumimoji="1" lang="ja-JP" altLang="en-US" sz="8000" dirty="0"/>
              <a:t>オリンピック種目に</a:t>
            </a:r>
            <a:r>
              <a:rPr kumimoji="1" lang="en-US" altLang="ja-JP" sz="8000" dirty="0"/>
              <a:t>⁉</a:t>
            </a:r>
            <a:endParaRPr kumimoji="1" lang="ja-JP" altLang="en-US" sz="8000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xmlns="" id="{B57D8196-567D-43D2-922F-54A951B89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8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E14BCDA-B56A-44C0-8C3A-074FCCD9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96948"/>
            <a:ext cx="11501385" cy="1916621"/>
          </a:xfrm>
        </p:spPr>
        <p:txBody>
          <a:bodyPr>
            <a:normAutofit/>
          </a:bodyPr>
          <a:lstStyle/>
          <a:p>
            <a:r>
              <a:rPr kumimoji="1" lang="ja-JP" altLang="en-US" sz="6000" b="1" dirty="0"/>
              <a:t>日本にスポーツの概念が</a:t>
            </a:r>
            <a:r>
              <a:rPr kumimoji="1" lang="en-US" altLang="ja-JP" sz="6000" b="1" dirty="0"/>
              <a:t/>
            </a:r>
            <a:br>
              <a:rPr kumimoji="1" lang="en-US" altLang="ja-JP" sz="6000" b="1" dirty="0"/>
            </a:br>
            <a:r>
              <a:rPr kumimoji="1" lang="ja-JP" altLang="en-US" sz="6000" b="1" dirty="0"/>
              <a:t>入ってきたのは明治時代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E411D89A-8981-4038-8BC6-073EC296D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39" y="1724997"/>
            <a:ext cx="5129795" cy="5129795"/>
          </a:xfrm>
        </p:spPr>
      </p:pic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78A3F680-0195-4FB8-8A32-958365658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1" y="2246868"/>
            <a:ext cx="2643874" cy="29417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BC50BEFC-77E3-4139-8CF9-51D05094C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" y="-158663"/>
            <a:ext cx="3475326" cy="33536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26E01F15-EECA-4404-8CE6-51A006290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5443">
            <a:off x="2098694" y="2605836"/>
            <a:ext cx="2312021" cy="2625173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A5A5DC45-D3C8-4392-A976-9A6426E4B4B1}"/>
              </a:ext>
            </a:extLst>
          </p:cNvPr>
          <p:cNvSpPr/>
          <p:nvPr/>
        </p:nvSpPr>
        <p:spPr>
          <a:xfrm>
            <a:off x="991793" y="2579897"/>
            <a:ext cx="10790946" cy="29850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/>
              <a:t>『</a:t>
            </a:r>
            <a:r>
              <a:rPr kumimoji="1" lang="ja-JP" altLang="en-US" sz="7200" b="1" dirty="0"/>
              <a:t>競技、鍛える、教育</a:t>
            </a:r>
            <a:r>
              <a:rPr kumimoji="1" lang="en-US" altLang="ja-JP" sz="7200" b="1" dirty="0"/>
              <a:t>』</a:t>
            </a:r>
          </a:p>
          <a:p>
            <a:pPr algn="ctr"/>
            <a:r>
              <a:rPr kumimoji="1" lang="ja-JP" altLang="en-US" sz="7200" b="1" dirty="0"/>
              <a:t>として入ってきた</a:t>
            </a:r>
          </a:p>
        </p:txBody>
      </p:sp>
    </p:spTree>
    <p:extLst>
      <p:ext uri="{BB962C8B-B14F-4D97-AF65-F5344CB8AC3E}">
        <p14:creationId xmlns:p14="http://schemas.microsoft.com/office/powerpoint/2010/main" val="35023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FC9C044-A097-4309-8435-DFE2E66787BC}"/>
              </a:ext>
            </a:extLst>
          </p:cNvPr>
          <p:cNvSpPr/>
          <p:nvPr/>
        </p:nvSpPr>
        <p:spPr>
          <a:xfrm>
            <a:off x="259832" y="109277"/>
            <a:ext cx="5989503" cy="15568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スポーツ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02461B05-5FCF-46A2-A430-965FF38A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3" y="1584276"/>
            <a:ext cx="4568975" cy="36894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53AEDB1-E3AB-41B2-B435-C80991E3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59" y="827597"/>
            <a:ext cx="4527121" cy="4527121"/>
          </a:xfrm>
          <a:prstGeom prst="rect">
            <a:avLst/>
          </a:prstGeom>
        </p:spPr>
      </p:pic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xmlns="" id="{1A3231B2-2B20-4C50-89D6-F07CBCA3087A}"/>
              </a:ext>
            </a:extLst>
          </p:cNvPr>
          <p:cNvSpPr/>
          <p:nvPr/>
        </p:nvSpPr>
        <p:spPr>
          <a:xfrm>
            <a:off x="1271916" y="1798094"/>
            <a:ext cx="3736137" cy="3556624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xmlns="" id="{AF73E35E-1656-41AC-9EFC-6AA04E6AAA78}"/>
              </a:ext>
            </a:extLst>
          </p:cNvPr>
          <p:cNvSpPr/>
          <p:nvPr/>
        </p:nvSpPr>
        <p:spPr>
          <a:xfrm>
            <a:off x="7183947" y="1210186"/>
            <a:ext cx="3736137" cy="3556624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B59B1ACE-CC2A-4A75-8C4D-640674E173B8}"/>
              </a:ext>
            </a:extLst>
          </p:cNvPr>
          <p:cNvSpPr/>
          <p:nvPr/>
        </p:nvSpPr>
        <p:spPr>
          <a:xfrm>
            <a:off x="687113" y="4922022"/>
            <a:ext cx="5103151" cy="1293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競い合い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59AC03E8-028A-4B93-8128-1F9FB38E8F45}"/>
              </a:ext>
            </a:extLst>
          </p:cNvPr>
          <p:cNvSpPr/>
          <p:nvPr/>
        </p:nvSpPr>
        <p:spPr>
          <a:xfrm>
            <a:off x="6580224" y="4922022"/>
            <a:ext cx="5103151" cy="1293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鍛える</a:t>
            </a:r>
          </a:p>
        </p:txBody>
      </p:sp>
    </p:spTree>
    <p:extLst>
      <p:ext uri="{BB962C8B-B14F-4D97-AF65-F5344CB8AC3E}">
        <p14:creationId xmlns:p14="http://schemas.microsoft.com/office/powerpoint/2010/main" val="4272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FC9C044-A097-4309-8435-DFE2E66787BC}"/>
              </a:ext>
            </a:extLst>
          </p:cNvPr>
          <p:cNvSpPr/>
          <p:nvPr/>
        </p:nvSpPr>
        <p:spPr>
          <a:xfrm>
            <a:off x="259832" y="109277"/>
            <a:ext cx="5709012" cy="1562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スポーツ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B59B1ACE-CC2A-4A75-8C4D-640674E173B8}"/>
              </a:ext>
            </a:extLst>
          </p:cNvPr>
          <p:cNvSpPr/>
          <p:nvPr/>
        </p:nvSpPr>
        <p:spPr>
          <a:xfrm>
            <a:off x="3139984" y="4273252"/>
            <a:ext cx="8085258" cy="2293499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/>
              <a:t>楽しさ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CA577CD-1D5C-4DC2-B19A-9AB68330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49" y="0"/>
            <a:ext cx="4825590" cy="39278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439A6754-8F7F-4E60-BD49-AC86E63FD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33" y="1052171"/>
            <a:ext cx="2495316" cy="30246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E39CD54-B479-49DC-A3AC-B679F49EB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" y="1598761"/>
            <a:ext cx="3866502" cy="4053937"/>
          </a:xfrm>
          <a:prstGeom prst="rect">
            <a:avLst/>
          </a:prstGeom>
        </p:spPr>
      </p:pic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xmlns="" id="{1A3231B2-2B20-4C50-89D6-F07CBCA3087A}"/>
              </a:ext>
            </a:extLst>
          </p:cNvPr>
          <p:cNvSpPr/>
          <p:nvPr/>
        </p:nvSpPr>
        <p:spPr>
          <a:xfrm>
            <a:off x="302476" y="1737071"/>
            <a:ext cx="3736137" cy="3556624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: 塗りつぶしなし 16">
            <a:extLst>
              <a:ext uri="{FF2B5EF4-FFF2-40B4-BE49-F238E27FC236}">
                <a16:creationId xmlns:a16="http://schemas.microsoft.com/office/drawing/2014/main" xmlns="" id="{E3F2B617-4776-448F-886D-C8215916BE9C}"/>
              </a:ext>
            </a:extLst>
          </p:cNvPr>
          <p:cNvSpPr/>
          <p:nvPr/>
        </p:nvSpPr>
        <p:spPr>
          <a:xfrm>
            <a:off x="3843205" y="881208"/>
            <a:ext cx="3736137" cy="3556624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xmlns="" id="{1E2B5C4D-C7A0-4F3C-B8B2-4347B2D00F8B}"/>
              </a:ext>
            </a:extLst>
          </p:cNvPr>
          <p:cNvSpPr/>
          <p:nvPr/>
        </p:nvSpPr>
        <p:spPr>
          <a:xfrm>
            <a:off x="8030483" y="281432"/>
            <a:ext cx="3736137" cy="3556624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9FBFB9EE-F29C-4FC5-BDE5-1134EA257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08" y="3769796"/>
            <a:ext cx="3631594" cy="29559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D2203ABD-4C60-4A06-B0C8-A18EEB9B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67" y="4384944"/>
            <a:ext cx="1877900" cy="22762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3A43E713-F4BE-489E-9C6D-BC4D0C851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" y="1598761"/>
            <a:ext cx="2909813" cy="3050871"/>
          </a:xfrm>
          <a:prstGeom prst="rect">
            <a:avLst/>
          </a:prstGeom>
        </p:spPr>
      </p:pic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xmlns="" id="{F2E649A9-EBA8-4404-ABB2-1E0D862C5992}"/>
              </a:ext>
            </a:extLst>
          </p:cNvPr>
          <p:cNvSpPr/>
          <p:nvPr/>
        </p:nvSpPr>
        <p:spPr>
          <a:xfrm>
            <a:off x="302477" y="1737071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xmlns="" id="{E5906721-9EE8-461E-966E-56B2AABFE3B1}"/>
              </a:ext>
            </a:extLst>
          </p:cNvPr>
          <p:cNvSpPr/>
          <p:nvPr/>
        </p:nvSpPr>
        <p:spPr>
          <a:xfrm>
            <a:off x="2681974" y="3876849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: 塗りつぶしなし 11">
            <a:extLst>
              <a:ext uri="{FF2B5EF4-FFF2-40B4-BE49-F238E27FC236}">
                <a16:creationId xmlns:a16="http://schemas.microsoft.com/office/drawing/2014/main" xmlns="" id="{55D92562-9444-4C19-ACDD-633AC37AB7F9}"/>
              </a:ext>
            </a:extLst>
          </p:cNvPr>
          <p:cNvSpPr/>
          <p:nvPr/>
        </p:nvSpPr>
        <p:spPr>
          <a:xfrm>
            <a:off x="8619515" y="3675371"/>
            <a:ext cx="2811704" cy="2647873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A4F117D-5F50-42B7-AF73-CC78996CD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2" y="1526250"/>
            <a:ext cx="3477866" cy="28083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E36AEB66-E7B8-45B0-9BEB-130DE6562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63" y="75882"/>
            <a:ext cx="3446007" cy="3446007"/>
          </a:xfrm>
          <a:prstGeom prst="rect">
            <a:avLst/>
          </a:prstGeom>
        </p:spPr>
      </p:pic>
      <p:sp>
        <p:nvSpPr>
          <p:cNvPr id="15" name="円: 塗りつぶしなし 14">
            <a:extLst>
              <a:ext uri="{FF2B5EF4-FFF2-40B4-BE49-F238E27FC236}">
                <a16:creationId xmlns:a16="http://schemas.microsoft.com/office/drawing/2014/main" xmlns="" id="{B7F8221E-D7B1-413B-9179-AED728101303}"/>
              </a:ext>
            </a:extLst>
          </p:cNvPr>
          <p:cNvSpPr/>
          <p:nvPr/>
        </p:nvSpPr>
        <p:spPr>
          <a:xfrm>
            <a:off x="4649070" y="1548638"/>
            <a:ext cx="2843917" cy="2699842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xmlns="" id="{B90F8D20-5D94-4EC2-8C36-B65465AEE4B5}"/>
              </a:ext>
            </a:extLst>
          </p:cNvPr>
          <p:cNvSpPr/>
          <p:nvPr/>
        </p:nvSpPr>
        <p:spPr>
          <a:xfrm>
            <a:off x="8936144" y="198717"/>
            <a:ext cx="2843917" cy="2699842"/>
          </a:xfrm>
          <a:prstGeom prst="donut">
            <a:avLst>
              <a:gd name="adj" fmla="val 1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10FD395B-BB21-4CFA-AB24-186EB6AAEA2E}"/>
              </a:ext>
            </a:extLst>
          </p:cNvPr>
          <p:cNvSpPr/>
          <p:nvPr/>
        </p:nvSpPr>
        <p:spPr>
          <a:xfrm>
            <a:off x="302477" y="2504867"/>
            <a:ext cx="11708138" cy="2924807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/>
              <a:t>多様な価値観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D914999-5689-4D87-8795-5DAF93014DCB}"/>
              </a:ext>
            </a:extLst>
          </p:cNvPr>
          <p:cNvSpPr/>
          <p:nvPr/>
        </p:nvSpPr>
        <p:spPr>
          <a:xfrm>
            <a:off x="287882" y="132255"/>
            <a:ext cx="8610600" cy="1542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スポーツの考え方</a:t>
            </a:r>
          </a:p>
        </p:txBody>
      </p:sp>
    </p:spTree>
    <p:extLst>
      <p:ext uri="{BB962C8B-B14F-4D97-AF65-F5344CB8AC3E}">
        <p14:creationId xmlns:p14="http://schemas.microsoft.com/office/powerpoint/2010/main" val="37931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A472012-E684-4B2C-95AA-00678822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26D7B48-6666-46C6-86CF-2ACB8D40A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7706066-2CCB-4FA1-BC82-C2D36F8D1276}"/>
              </a:ext>
            </a:extLst>
          </p:cNvPr>
          <p:cNvSpPr/>
          <p:nvPr/>
        </p:nvSpPr>
        <p:spPr>
          <a:xfrm>
            <a:off x="172249" y="1935387"/>
            <a:ext cx="11746524" cy="4810417"/>
          </a:xfrm>
          <a:prstGeom prst="roundRect">
            <a:avLst/>
          </a:prstGeom>
          <a:solidFill>
            <a:srgbClr val="EC34D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/>
              <a:t>スポーツは「楽しむ」ことが</a:t>
            </a:r>
            <a:endParaRPr kumimoji="1" lang="en-US" altLang="ja-JP" sz="6600" b="1" dirty="0"/>
          </a:p>
          <a:p>
            <a:pPr algn="ctr"/>
            <a:r>
              <a:rPr kumimoji="1" lang="ja-JP" altLang="en-US" sz="6600" b="1" dirty="0"/>
              <a:t>本来の目的です。</a:t>
            </a:r>
            <a:endParaRPr kumimoji="1" lang="en-US" altLang="ja-JP" sz="6600" b="1" dirty="0"/>
          </a:p>
          <a:p>
            <a:pPr algn="ctr"/>
            <a:r>
              <a:rPr kumimoji="1" lang="ja-JP" altLang="en-US" sz="6600" b="1" dirty="0"/>
              <a:t>「できる」「できない」だけではありません。</a:t>
            </a:r>
            <a:endParaRPr kumimoji="1" lang="en-US" altLang="ja-JP" sz="6600" b="1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D914999-5689-4D87-8795-5DAF93014DCB}"/>
              </a:ext>
            </a:extLst>
          </p:cNvPr>
          <p:cNvSpPr/>
          <p:nvPr/>
        </p:nvSpPr>
        <p:spPr>
          <a:xfrm>
            <a:off x="287882" y="151465"/>
            <a:ext cx="8610600" cy="15229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スポーツの考え方</a:t>
            </a:r>
          </a:p>
        </p:txBody>
      </p:sp>
    </p:spTree>
    <p:extLst>
      <p:ext uri="{BB962C8B-B14F-4D97-AF65-F5344CB8AC3E}">
        <p14:creationId xmlns:p14="http://schemas.microsoft.com/office/powerpoint/2010/main" val="938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5AB298B1-291A-443D-8B02-99C9DD8C993D}"/>
              </a:ext>
            </a:extLst>
          </p:cNvPr>
          <p:cNvSpPr/>
          <p:nvPr/>
        </p:nvSpPr>
        <p:spPr>
          <a:xfrm>
            <a:off x="337624" y="243868"/>
            <a:ext cx="5758375" cy="15052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近代スポーツ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D11F3086-8027-4189-BAE8-C07E8AF4D191}"/>
              </a:ext>
            </a:extLst>
          </p:cNvPr>
          <p:cNvSpPr/>
          <p:nvPr/>
        </p:nvSpPr>
        <p:spPr>
          <a:xfrm>
            <a:off x="165296" y="1901279"/>
            <a:ext cx="11834446" cy="485121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民族スポーツが民族や宗教などを越えて、</a:t>
            </a:r>
            <a:r>
              <a:rPr kumimoji="1" lang="ja-JP" altLang="en-US" sz="5400" b="1" dirty="0"/>
              <a:t>いかなる人でも受け入れてもらえるように</a:t>
            </a:r>
            <a:r>
              <a:rPr kumimoji="1" lang="en-US" altLang="ja-JP" sz="5400" b="1" dirty="0"/>
              <a:t>19</a:t>
            </a:r>
            <a:r>
              <a:rPr kumimoji="1" lang="ja-JP" altLang="en-US" sz="5400" b="1" dirty="0"/>
              <a:t>世紀ごろ整備された</a:t>
            </a:r>
            <a:r>
              <a:rPr kumimoji="1" lang="ja-JP" altLang="en-US" sz="5400" dirty="0"/>
              <a:t>スポーツのこと</a:t>
            </a:r>
            <a:endParaRPr kumimoji="1" lang="en-US" altLang="ja-JP" sz="5400" dirty="0"/>
          </a:p>
          <a:p>
            <a:pPr algn="ctr"/>
            <a:r>
              <a:rPr kumimoji="1" lang="ja-JP" altLang="en-US" sz="3600" dirty="0"/>
              <a:t>（主にヨーロッパ近代が生み出したスポーツの総称）</a:t>
            </a:r>
            <a:endParaRPr kumimoji="1" lang="ja-JP" altLang="en-US" sz="4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F5F49A1B-6E6C-4701-92DE-2600A0B09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33" y="-78310"/>
            <a:ext cx="2492155" cy="249215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6F02439B-BE45-40AB-87B0-64B95F90C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4" y="-156848"/>
            <a:ext cx="2852423" cy="27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D8A16B0-2A84-4536-981B-C8EC0B3E0D75}"/>
              </a:ext>
            </a:extLst>
          </p:cNvPr>
          <p:cNvSpPr/>
          <p:nvPr/>
        </p:nvSpPr>
        <p:spPr>
          <a:xfrm>
            <a:off x="253218" y="1755873"/>
            <a:ext cx="11746523" cy="491419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人間本来持っている「運動欲求」を、</a:t>
            </a:r>
            <a:r>
              <a:rPr kumimoji="1" lang="ja-JP" altLang="en-US" sz="6600" b="1" dirty="0"/>
              <a:t>各自の価値観に応じた「スポーツ」の捉え方</a:t>
            </a:r>
            <a:r>
              <a:rPr kumimoji="1" lang="ja-JP" altLang="en-US" sz="6600" dirty="0"/>
              <a:t>で満たしていきたいですね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77F34B6-7BC4-4067-907E-E3EABE8C14C0}"/>
              </a:ext>
            </a:extLst>
          </p:cNvPr>
          <p:cNvSpPr/>
          <p:nvPr/>
        </p:nvSpPr>
        <p:spPr>
          <a:xfrm>
            <a:off x="253218" y="187928"/>
            <a:ext cx="8610600" cy="1433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スポーツの考え方</a:t>
            </a:r>
          </a:p>
        </p:txBody>
      </p:sp>
    </p:spTree>
    <p:extLst>
      <p:ext uri="{BB962C8B-B14F-4D97-AF65-F5344CB8AC3E}">
        <p14:creationId xmlns:p14="http://schemas.microsoft.com/office/powerpoint/2010/main" val="970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5BF8871-0844-43C2-800F-FEB8A730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0" y="300139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8000" b="1" dirty="0"/>
              <a:t>本時のねらい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F13448D-D435-42AA-AC7A-84C14825BB87}"/>
              </a:ext>
            </a:extLst>
          </p:cNvPr>
          <p:cNvSpPr/>
          <p:nvPr/>
        </p:nvSpPr>
        <p:spPr>
          <a:xfrm>
            <a:off x="314178" y="1593167"/>
            <a:ext cx="11563643" cy="2458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/>
              <a:t>①スポーツの歴史的変遷と日本発祥のスポーツについて理解し、説明することができる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DA942F7-6685-441B-B3BF-4C67D319A526}"/>
              </a:ext>
            </a:extLst>
          </p:cNvPr>
          <p:cNvSpPr/>
          <p:nvPr/>
        </p:nvSpPr>
        <p:spPr>
          <a:xfrm>
            <a:off x="314177" y="4152285"/>
            <a:ext cx="11563643" cy="2405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/>
              <a:t>②歴史的背景からスポーツの定義について思考し、自らの生活に適したスポーツの捉え方ができる</a:t>
            </a:r>
          </a:p>
        </p:txBody>
      </p:sp>
    </p:spTree>
    <p:extLst>
      <p:ext uri="{BB962C8B-B14F-4D97-AF65-F5344CB8AC3E}">
        <p14:creationId xmlns:p14="http://schemas.microsoft.com/office/powerpoint/2010/main" val="14619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986E64B-59F7-49D4-A73E-A24B0609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1A8F777-258E-4DB2-BDE1-9C7AE9D2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11752FC-FA93-48EC-9B93-AAD87573B5C5}"/>
              </a:ext>
            </a:extLst>
          </p:cNvPr>
          <p:cNvSpPr/>
          <p:nvPr/>
        </p:nvSpPr>
        <p:spPr>
          <a:xfrm>
            <a:off x="685800" y="764373"/>
            <a:ext cx="10820400" cy="5454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学習ノートで振り返りをしてください。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628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3C90BA-1D5E-44F2-883E-AD238B5F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F3F554D-B6C5-4B81-B7E3-FA12C198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5AB298B1-291A-443D-8B02-99C9DD8C993D}"/>
              </a:ext>
            </a:extLst>
          </p:cNvPr>
          <p:cNvSpPr/>
          <p:nvPr/>
        </p:nvSpPr>
        <p:spPr>
          <a:xfrm>
            <a:off x="165296" y="47686"/>
            <a:ext cx="5758375" cy="15052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近代スポーツ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D11F3086-8027-4189-BAE8-C07E8AF4D191}"/>
              </a:ext>
            </a:extLst>
          </p:cNvPr>
          <p:cNvSpPr/>
          <p:nvPr/>
        </p:nvSpPr>
        <p:spPr>
          <a:xfrm>
            <a:off x="165296" y="1690089"/>
            <a:ext cx="11834446" cy="303588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また、近代スポーツでは「楽しむ、遊ぶ」よりも</a:t>
            </a:r>
            <a:r>
              <a:rPr kumimoji="1" lang="ja-JP" altLang="en-US" sz="8000" b="1" u="sng" dirty="0"/>
              <a:t>「競技性」</a:t>
            </a:r>
            <a:r>
              <a:rPr kumimoji="1" lang="ja-JP" altLang="en-US" sz="5400" b="1" u="sng" dirty="0"/>
              <a:t>が重視</a:t>
            </a:r>
            <a:endParaRPr kumimoji="1" lang="en-US" altLang="ja-JP" sz="5400" b="1" u="sng" dirty="0"/>
          </a:p>
          <a:p>
            <a:pPr algn="ctr"/>
            <a:r>
              <a:rPr kumimoji="1" lang="ja-JP" altLang="en-US" sz="5400" dirty="0"/>
              <a:t>されるようになった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7D4AC2E9-FBBE-46A2-8A13-C85F714FB6C8}"/>
              </a:ext>
            </a:extLst>
          </p:cNvPr>
          <p:cNvSpPr/>
          <p:nvPr/>
        </p:nvSpPr>
        <p:spPr>
          <a:xfrm>
            <a:off x="165296" y="4863127"/>
            <a:ext cx="11834446" cy="1832495"/>
          </a:xfrm>
          <a:prstGeom prst="wedgeRoundRectCallout">
            <a:avLst>
              <a:gd name="adj1" fmla="val -46690"/>
              <a:gd name="adj2" fmla="val 56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とはいえ、世界的にはヨーロッパのみの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文化でしかなかった</a:t>
            </a:r>
            <a:r>
              <a:rPr kumimoji="1" lang="en-US" altLang="ja-JP" sz="4800" dirty="0"/>
              <a:t>…</a:t>
            </a:r>
            <a:endParaRPr kumimoji="1" lang="ja-JP" altLang="en-US" sz="4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F52E1193-ADD4-4A03-BA18-CB8F31CF1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56" y="0"/>
            <a:ext cx="1830428" cy="18304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97756BAE-9622-41C1-9831-0C8B3450A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59" y="-220392"/>
            <a:ext cx="2360408" cy="2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BB92EBAC-4288-424D-8633-4CC8CE79F0A0}"/>
              </a:ext>
            </a:extLst>
          </p:cNvPr>
          <p:cNvSpPr txBox="1"/>
          <p:nvPr/>
        </p:nvSpPr>
        <p:spPr>
          <a:xfrm>
            <a:off x="272210" y="6551146"/>
            <a:ext cx="2433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出典：</a:t>
            </a:r>
            <a:r>
              <a:rPr kumimoji="1" lang="en-US" altLang="ja-JP" sz="1100" dirty="0">
                <a:solidFill>
                  <a:schemeClr val="bg1"/>
                </a:solidFill>
              </a:rPr>
              <a:t>Wikipedia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E8236C56-BEDF-46EA-9936-D5A8632CBD55}"/>
              </a:ext>
            </a:extLst>
          </p:cNvPr>
          <p:cNvSpPr/>
          <p:nvPr/>
        </p:nvSpPr>
        <p:spPr>
          <a:xfrm>
            <a:off x="4768948" y="1154110"/>
            <a:ext cx="7150841" cy="1781680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留学中にイギリスの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スポーツ文化に感動し、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FF50211-5DE7-408C-BA49-61D0343D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832" y="-45233"/>
            <a:ext cx="7958871" cy="1562066"/>
          </a:xfrm>
        </p:spPr>
        <p:txBody>
          <a:bodyPr>
            <a:noAutofit/>
          </a:bodyPr>
          <a:lstStyle/>
          <a:p>
            <a:r>
              <a:rPr kumimoji="1" lang="ja-JP" altLang="en-US" sz="5400" b="1" u="sng" dirty="0"/>
              <a:t>クーベルタン</a:t>
            </a:r>
            <a:r>
              <a:rPr kumimoji="1" lang="ja-JP" altLang="en-US" sz="4400" dirty="0"/>
              <a:t>（フランス）</a:t>
            </a:r>
            <a:endParaRPr kumimoji="1" lang="ja-JP" altLang="en-US" sz="5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CA119CF-C8EB-4DD7-99BD-8AC6F8140110}"/>
              </a:ext>
            </a:extLst>
          </p:cNvPr>
          <p:cNvSpPr/>
          <p:nvPr/>
        </p:nvSpPr>
        <p:spPr>
          <a:xfrm>
            <a:off x="272210" y="218291"/>
            <a:ext cx="4147095" cy="533844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クーベルタン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の画像</a:t>
            </a:r>
            <a:endParaRPr kumimoji="1" lang="en-US" altLang="ja-JP" sz="6000" dirty="0">
              <a:solidFill>
                <a:schemeClr val="bg1"/>
              </a:solidFill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18C7637F-3F38-4D88-9B95-EEE545C56F9F}"/>
              </a:ext>
            </a:extLst>
          </p:cNvPr>
          <p:cNvSpPr/>
          <p:nvPr/>
        </p:nvSpPr>
        <p:spPr>
          <a:xfrm>
            <a:off x="589170" y="2855785"/>
            <a:ext cx="11491533" cy="2317977"/>
          </a:xfrm>
          <a:prstGeom prst="wedgeRoundRectCallout">
            <a:avLst>
              <a:gd name="adj1" fmla="val -32504"/>
              <a:gd name="adj2" fmla="val -9705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「教育と世界平和のためにスポーツを</a:t>
            </a:r>
            <a:endParaRPr kumimoji="1" lang="en-US" altLang="ja-JP" sz="4800" dirty="0"/>
          </a:p>
          <a:p>
            <a:pPr algn="ctr"/>
            <a:r>
              <a:rPr kumimoji="1" lang="ja-JP" altLang="en-US" sz="4800" dirty="0"/>
              <a:t>世界に広めよう」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63494505-FA5B-47CF-91AC-30A266AA2771}"/>
              </a:ext>
            </a:extLst>
          </p:cNvPr>
          <p:cNvSpPr/>
          <p:nvPr/>
        </p:nvSpPr>
        <p:spPr>
          <a:xfrm>
            <a:off x="589170" y="4712677"/>
            <a:ext cx="11491533" cy="20257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/>
              <a:t>さて、この人は</a:t>
            </a:r>
            <a:endParaRPr kumimoji="1" lang="en-US" altLang="ja-JP" sz="6000" b="1" dirty="0"/>
          </a:p>
          <a:p>
            <a:pPr algn="ctr"/>
            <a:r>
              <a:rPr kumimoji="1" lang="ja-JP" altLang="en-US" sz="6000" b="1" dirty="0"/>
              <a:t>何をした人でしょうか？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98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6C8963C8-402B-4E36-8303-F380F3D9A08E}"/>
              </a:ext>
            </a:extLst>
          </p:cNvPr>
          <p:cNvSpPr/>
          <p:nvPr/>
        </p:nvSpPr>
        <p:spPr>
          <a:xfrm>
            <a:off x="5483739" y="2250889"/>
            <a:ext cx="4881776" cy="269542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オリンピックのロゴマーク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FF50211-5DE7-408C-BA49-61D0343D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34" y="124921"/>
            <a:ext cx="7745966" cy="1293028"/>
          </a:xfrm>
        </p:spPr>
        <p:txBody>
          <a:bodyPr>
            <a:noAutofit/>
          </a:bodyPr>
          <a:lstStyle/>
          <a:p>
            <a:r>
              <a:rPr kumimoji="1" lang="ja-JP" altLang="en-US" sz="5400" b="1" u="sng" dirty="0"/>
              <a:t>クーベルタン</a:t>
            </a:r>
            <a:r>
              <a:rPr kumimoji="1" lang="ja-JP" altLang="en-US" sz="4400" dirty="0"/>
              <a:t>（フランス）</a:t>
            </a:r>
            <a:endParaRPr kumimoji="1" lang="ja-JP" altLang="en-US" sz="54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FBEF2FF7-FB76-4718-8BD4-7A85785C1E27}"/>
              </a:ext>
            </a:extLst>
          </p:cNvPr>
          <p:cNvSpPr/>
          <p:nvPr/>
        </p:nvSpPr>
        <p:spPr>
          <a:xfrm>
            <a:off x="120280" y="157635"/>
            <a:ext cx="4147095" cy="533844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クーベルタンの画像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E8236C56-BEDF-46EA-9936-D5A8632CBD55}"/>
              </a:ext>
            </a:extLst>
          </p:cNvPr>
          <p:cNvSpPr/>
          <p:nvPr/>
        </p:nvSpPr>
        <p:spPr>
          <a:xfrm>
            <a:off x="1434906" y="4768948"/>
            <a:ext cx="10484886" cy="1931417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/>
              <a:t>1894</a:t>
            </a:r>
            <a:r>
              <a:rPr kumimoji="1" lang="ja-JP" altLang="en-US" sz="4800" dirty="0"/>
              <a:t>年</a:t>
            </a:r>
            <a:r>
              <a:rPr kumimoji="1" lang="ja-JP" altLang="en-US" sz="5400" b="1" u="sng" dirty="0"/>
              <a:t>国際オリンピック委員会</a:t>
            </a:r>
            <a:r>
              <a:rPr kumimoji="1" lang="ja-JP" altLang="en-US" sz="4800" dirty="0"/>
              <a:t>（</a:t>
            </a:r>
            <a:r>
              <a:rPr kumimoji="1" lang="en-US" altLang="ja-JP" sz="4800" dirty="0"/>
              <a:t>IOC</a:t>
            </a:r>
            <a:r>
              <a:rPr kumimoji="1" lang="ja-JP" altLang="en-US" sz="4800" dirty="0"/>
              <a:t>）創設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C8A4488C-96E3-44EE-93E7-F72E34FADA38}"/>
              </a:ext>
            </a:extLst>
          </p:cNvPr>
          <p:cNvSpPr/>
          <p:nvPr/>
        </p:nvSpPr>
        <p:spPr>
          <a:xfrm>
            <a:off x="3848334" y="1135221"/>
            <a:ext cx="8165007" cy="1293028"/>
          </a:xfrm>
          <a:prstGeom prst="wedgeRoundRectCallout">
            <a:avLst>
              <a:gd name="adj1" fmla="val -55994"/>
              <a:gd name="adj2" fmla="val -26423"/>
              <a:gd name="adj3" fmla="val 16667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/>
              <a:t>オリンピックを世界でやろう！</a:t>
            </a:r>
          </a:p>
        </p:txBody>
      </p:sp>
    </p:spTree>
    <p:extLst>
      <p:ext uri="{BB962C8B-B14F-4D97-AF65-F5344CB8AC3E}">
        <p14:creationId xmlns:p14="http://schemas.microsoft.com/office/powerpoint/2010/main" val="17224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ED569BA0-2DCA-4D85-866A-0321BEC2319E}"/>
              </a:ext>
            </a:extLst>
          </p:cNvPr>
          <p:cNvSpPr/>
          <p:nvPr/>
        </p:nvSpPr>
        <p:spPr>
          <a:xfrm>
            <a:off x="7898390" y="3213802"/>
            <a:ext cx="3859784" cy="19644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オリンピックの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ロゴマーク</a:t>
            </a:r>
            <a:endParaRPr kumimoji="1"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E8236C56-BEDF-46EA-9936-D5A8632CBD55}"/>
              </a:ext>
            </a:extLst>
          </p:cNvPr>
          <p:cNvSpPr/>
          <p:nvPr/>
        </p:nvSpPr>
        <p:spPr>
          <a:xfrm>
            <a:off x="510493" y="199542"/>
            <a:ext cx="11247681" cy="1442980"/>
          </a:xfrm>
          <a:prstGeom prst="wedgeRoundRectCallout">
            <a:avLst>
              <a:gd name="adj1" fmla="val -29255"/>
              <a:gd name="adj2" fmla="val -487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u="sng" dirty="0"/>
              <a:t>オリンピック</a:t>
            </a:r>
            <a:r>
              <a:rPr kumimoji="1" lang="ja-JP" altLang="en-US" sz="5400" dirty="0"/>
              <a:t>をきっかけに</a:t>
            </a:r>
            <a:r>
              <a:rPr kumimoji="1" lang="en-US" altLang="ja-JP" sz="5400" dirty="0"/>
              <a:t>…</a:t>
            </a:r>
            <a:endParaRPr kumimoji="1" lang="ja-JP" altLang="en-US" sz="54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35D24A80-1D53-492C-AF37-D8C66F591785}"/>
              </a:ext>
            </a:extLst>
          </p:cNvPr>
          <p:cNvSpPr/>
          <p:nvPr/>
        </p:nvSpPr>
        <p:spPr>
          <a:xfrm>
            <a:off x="168812" y="1783199"/>
            <a:ext cx="11887200" cy="162951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ヨーロッパ</a:t>
            </a:r>
            <a:r>
              <a:rPr kumimoji="1" lang="ja-JP" altLang="en-US" sz="5400" dirty="0"/>
              <a:t>発祥の近代スポーツは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xmlns="" id="{2FBEB3DA-BE8C-456A-96DC-909D82E58ACB}"/>
              </a:ext>
            </a:extLst>
          </p:cNvPr>
          <p:cNvSpPr/>
          <p:nvPr/>
        </p:nvSpPr>
        <p:spPr>
          <a:xfrm>
            <a:off x="4885442" y="3213802"/>
            <a:ext cx="2421108" cy="121399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2DAC7FC3-BB6A-479A-9EF7-C112E08E99DA}"/>
              </a:ext>
            </a:extLst>
          </p:cNvPr>
          <p:cNvSpPr/>
          <p:nvPr/>
        </p:nvSpPr>
        <p:spPr>
          <a:xfrm>
            <a:off x="647115" y="4568478"/>
            <a:ext cx="11000934" cy="16295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国際スポーツ</a:t>
            </a:r>
            <a:r>
              <a:rPr kumimoji="1" lang="ja-JP" altLang="en-US" sz="8000" dirty="0"/>
              <a:t>へ発展</a:t>
            </a:r>
          </a:p>
        </p:txBody>
      </p:sp>
    </p:spTree>
    <p:extLst>
      <p:ext uri="{BB962C8B-B14F-4D97-AF65-F5344CB8AC3E}">
        <p14:creationId xmlns:p14="http://schemas.microsoft.com/office/powerpoint/2010/main" val="6485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E14BCDA-B56A-44C0-8C3A-074FCCD9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96948"/>
            <a:ext cx="11501385" cy="1916621"/>
          </a:xfrm>
        </p:spPr>
        <p:txBody>
          <a:bodyPr>
            <a:normAutofit/>
          </a:bodyPr>
          <a:lstStyle/>
          <a:p>
            <a:r>
              <a:rPr kumimoji="1" lang="ja-JP" altLang="en-US" sz="6000" b="1" dirty="0"/>
              <a:t>日本にスポーツの概念が</a:t>
            </a:r>
            <a:r>
              <a:rPr kumimoji="1" lang="en-US" altLang="ja-JP" sz="6000" b="1" dirty="0"/>
              <a:t/>
            </a:r>
            <a:br>
              <a:rPr kumimoji="1" lang="en-US" altLang="ja-JP" sz="6000" b="1" dirty="0"/>
            </a:br>
            <a:r>
              <a:rPr kumimoji="1" lang="ja-JP" altLang="en-US" sz="6000" b="1" dirty="0"/>
              <a:t>入ってきたのは明治時代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E411D89A-8981-4038-8BC6-073EC296D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39" y="1724997"/>
            <a:ext cx="5129795" cy="5129795"/>
          </a:xfrm>
        </p:spPr>
      </p:pic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78A3F680-0195-4FB8-8A32-958365658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1" y="2246868"/>
            <a:ext cx="2643874" cy="29417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BC50BEFC-77E3-4139-8CF9-51D05094C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" y="-158663"/>
            <a:ext cx="3475326" cy="33536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26E01F15-EECA-4404-8CE6-51A006290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5443">
            <a:off x="2098694" y="2605836"/>
            <a:ext cx="2312021" cy="2625173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79CD8AF0-7EEF-4A3F-A55E-E7F286E8F45D}"/>
              </a:ext>
            </a:extLst>
          </p:cNvPr>
          <p:cNvSpPr/>
          <p:nvPr/>
        </p:nvSpPr>
        <p:spPr>
          <a:xfrm>
            <a:off x="2521363" y="2126160"/>
            <a:ext cx="9206926" cy="1603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/>
              <a:t>『</a:t>
            </a:r>
            <a:r>
              <a:rPr kumimoji="1" lang="ja-JP" altLang="en-US" sz="7200" dirty="0"/>
              <a:t>楽しむ</a:t>
            </a:r>
            <a:r>
              <a:rPr kumimoji="1" lang="en-US" altLang="ja-JP" sz="7200" dirty="0"/>
              <a:t>』</a:t>
            </a:r>
            <a:r>
              <a:rPr kumimoji="1" lang="ja-JP" altLang="en-US" sz="7200" dirty="0"/>
              <a:t>要素は？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A5A5DC45-D3C8-4392-A976-9A6426E4B4B1}"/>
              </a:ext>
            </a:extLst>
          </p:cNvPr>
          <p:cNvSpPr/>
          <p:nvPr/>
        </p:nvSpPr>
        <p:spPr>
          <a:xfrm>
            <a:off x="987329" y="3819732"/>
            <a:ext cx="10790946" cy="2841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/>
              <a:t>『</a:t>
            </a:r>
            <a:r>
              <a:rPr kumimoji="1" lang="ja-JP" altLang="en-US" sz="7200" b="1" dirty="0"/>
              <a:t>競技、鍛える、教育</a:t>
            </a:r>
            <a:r>
              <a:rPr kumimoji="1" lang="en-US" altLang="ja-JP" sz="7200" b="1" dirty="0"/>
              <a:t>』</a:t>
            </a:r>
          </a:p>
          <a:p>
            <a:pPr algn="ctr"/>
            <a:r>
              <a:rPr kumimoji="1" lang="ja-JP" altLang="en-US" sz="7200" b="1" dirty="0"/>
              <a:t>として入ってきた</a:t>
            </a:r>
          </a:p>
        </p:txBody>
      </p:sp>
    </p:spTree>
    <p:extLst>
      <p:ext uri="{BB962C8B-B14F-4D97-AF65-F5344CB8AC3E}">
        <p14:creationId xmlns:p14="http://schemas.microsoft.com/office/powerpoint/2010/main" val="7627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3200</TotalTime>
  <Words>882</Words>
  <Application>Microsoft Office PowerPoint</Application>
  <PresentationFormat>ワイド画面</PresentationFormat>
  <Paragraphs>200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HGP創英ﾌﾟﾚｾﾞﾝｽEB</vt:lpstr>
      <vt:lpstr>HGS行書体</vt:lpstr>
      <vt:lpstr>HG行書体</vt:lpstr>
      <vt:lpstr>メイリオ</vt:lpstr>
      <vt:lpstr>游ゴシック</vt:lpstr>
      <vt:lpstr>Arial</vt:lpstr>
      <vt:lpstr>Calibri</vt:lpstr>
      <vt:lpstr>飛行機雲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クーベルタン（フランス）</vt:lpstr>
      <vt:lpstr>クーベルタン（フランス）</vt:lpstr>
      <vt:lpstr>PowerPoint プレゼンテーション</vt:lpstr>
      <vt:lpstr>日本にスポーツの概念が 入ってきたのは明治時代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スポーツとは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ルール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日本にスポーツの概念が 入ってきたのは明治時代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本時のねらい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258</cp:revision>
  <cp:lastPrinted>2020-03-05T03:04:05Z</cp:lastPrinted>
  <dcterms:created xsi:type="dcterms:W3CDTF">2019-05-22T02:19:39Z</dcterms:created>
  <dcterms:modified xsi:type="dcterms:W3CDTF">2020-03-26T00:41:16Z</dcterms:modified>
</cp:coreProperties>
</file>