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handoutMasterIdLst>
    <p:handoutMasterId r:id="rId45"/>
  </p:handoutMasterIdLst>
  <p:sldIdLst>
    <p:sldId id="882" r:id="rId2"/>
    <p:sldId id="364" r:id="rId3"/>
    <p:sldId id="562" r:id="rId4"/>
    <p:sldId id="380" r:id="rId5"/>
    <p:sldId id="479" r:id="rId6"/>
    <p:sldId id="480" r:id="rId7"/>
    <p:sldId id="481" r:id="rId8"/>
    <p:sldId id="484" r:id="rId9"/>
    <p:sldId id="374" r:id="rId10"/>
    <p:sldId id="375" r:id="rId11"/>
    <p:sldId id="376" r:id="rId12"/>
    <p:sldId id="377" r:id="rId13"/>
    <p:sldId id="585" r:id="rId14"/>
    <p:sldId id="889" r:id="rId15"/>
    <p:sldId id="890" r:id="rId16"/>
    <p:sldId id="309" r:id="rId17"/>
    <p:sldId id="367" r:id="rId18"/>
    <p:sldId id="258" r:id="rId19"/>
    <p:sldId id="259" r:id="rId20"/>
    <p:sldId id="379" r:id="rId21"/>
    <p:sldId id="266" r:id="rId22"/>
    <p:sldId id="349" r:id="rId23"/>
    <p:sldId id="256" r:id="rId24"/>
    <p:sldId id="338" r:id="rId25"/>
    <p:sldId id="310" r:id="rId26"/>
    <p:sldId id="319" r:id="rId27"/>
    <p:sldId id="339" r:id="rId28"/>
    <p:sldId id="292" r:id="rId29"/>
    <p:sldId id="294" r:id="rId30"/>
    <p:sldId id="295" r:id="rId31"/>
    <p:sldId id="271" r:id="rId32"/>
    <p:sldId id="350" r:id="rId33"/>
    <p:sldId id="296" r:id="rId34"/>
    <p:sldId id="567" r:id="rId35"/>
    <p:sldId id="300" r:id="rId36"/>
    <p:sldId id="269" r:id="rId37"/>
    <p:sldId id="315" r:id="rId38"/>
    <p:sldId id="270" r:id="rId39"/>
    <p:sldId id="573" r:id="rId40"/>
    <p:sldId id="317" r:id="rId41"/>
    <p:sldId id="564" r:id="rId42"/>
    <p:sldId id="563" r:id="rId4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11" d="100"/>
          <a:sy n="11" d="100"/>
        </p:scale>
        <p:origin x="2780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2" d="100"/>
        <a:sy n="32" d="100"/>
      </p:scale>
      <p:origin x="0" y="-896"/>
    </p:cViewPr>
  </p:sorterViewPr>
  <p:notesViewPr>
    <p:cSldViewPr snapToGrid="0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xmlns="" id="{B06DDC77-09B5-4198-94FB-5406342262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B0E44427-EFDB-405E-AF5D-ACEADC3742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7FC70A67-4945-4A95-A0D4-6DF23E8A13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25637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8F5F396-3CEC-40E4-B92F-953DAF3D0100}" type="slidenum">
              <a:rPr kumimoji="1" lang="ja-JP" altLang="en-US" smtClean="0"/>
              <a:pPr algn="ctr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2894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6A98E-08DB-4CAE-972D-DCF962FF85C5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9566-1831-46C6-A54F-29032AE31F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5169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9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07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19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02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99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04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4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812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75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xmlns="" id="{5BA37E4F-A021-4FC9-A9B1-96D6221C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xmlns="" id="{53C7F790-8CAA-4928-AF57-5A0C3363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xmlns="" id="{F08A93FC-0B56-44E2-9528-A6806755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18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7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2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36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10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18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33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BD681-3BFD-4663-BB86-8BF44E7CC96B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15E75-4537-424A-A876-2032A7899A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0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02224AD-2302-48EC-8F55-11AED42FF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F7013950-F8C2-461A-A8F9-69E8623FCF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858435E5-775C-456F-833D-B63D603E6839}"/>
              </a:ext>
            </a:extLst>
          </p:cNvPr>
          <p:cNvSpPr/>
          <p:nvPr/>
        </p:nvSpPr>
        <p:spPr>
          <a:xfrm>
            <a:off x="274166" y="345636"/>
            <a:ext cx="11538083" cy="5980213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9900" dirty="0"/>
              <a:t>１時間目</a:t>
            </a:r>
          </a:p>
        </p:txBody>
      </p:sp>
    </p:spTree>
    <p:extLst>
      <p:ext uri="{BB962C8B-B14F-4D97-AF65-F5344CB8AC3E}">
        <p14:creationId xmlns:p14="http://schemas.microsoft.com/office/powerpoint/2010/main" val="331233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xmlns="" id="{4ED777C4-A970-40A4-A7AC-F39082C9D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46" t="21942" r="36846" b="13616"/>
          <a:stretch/>
        </p:blipFill>
        <p:spPr>
          <a:xfrm>
            <a:off x="6984021" y="126550"/>
            <a:ext cx="4795914" cy="660489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6359DF33-D1B4-4B94-B7D1-5D6F629ABA9B}"/>
              </a:ext>
            </a:extLst>
          </p:cNvPr>
          <p:cNvSpPr/>
          <p:nvPr/>
        </p:nvSpPr>
        <p:spPr>
          <a:xfrm>
            <a:off x="208671" y="211015"/>
            <a:ext cx="6192129" cy="12930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学習ノート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7757D56D-1397-4308-98CA-7852B87171A0}"/>
              </a:ext>
            </a:extLst>
          </p:cNvPr>
          <p:cNvSpPr/>
          <p:nvPr/>
        </p:nvSpPr>
        <p:spPr>
          <a:xfrm>
            <a:off x="6780628" y="742944"/>
            <a:ext cx="5202701" cy="1842868"/>
          </a:xfrm>
          <a:prstGeom prst="round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AD3A4B8E-425F-42A8-8362-3161330DBFBB}"/>
              </a:ext>
            </a:extLst>
          </p:cNvPr>
          <p:cNvSpPr/>
          <p:nvPr/>
        </p:nvSpPr>
        <p:spPr>
          <a:xfrm>
            <a:off x="67996" y="1824711"/>
            <a:ext cx="6853308" cy="4846320"/>
          </a:xfrm>
          <a:prstGeom prst="wedgeRoundRectCallout">
            <a:avLst>
              <a:gd name="adj1" fmla="val 53795"/>
              <a:gd name="adj2" fmla="val -6155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【</a:t>
            </a:r>
            <a:r>
              <a:rPr kumimoji="1" lang="ja-JP" altLang="en-US" sz="3600" dirty="0"/>
              <a:t>授業のはじめにやること</a:t>
            </a:r>
            <a:r>
              <a:rPr kumimoji="1" lang="en-US" altLang="ja-JP" sz="3600" dirty="0"/>
              <a:t>】</a:t>
            </a:r>
          </a:p>
          <a:p>
            <a:pPr algn="ctr"/>
            <a:endParaRPr kumimoji="1" lang="en-US" altLang="ja-JP" sz="3600" dirty="0"/>
          </a:p>
          <a:p>
            <a:r>
              <a:rPr kumimoji="1" lang="ja-JP" altLang="en-US" sz="4000" dirty="0"/>
              <a:t>①</a:t>
            </a:r>
            <a:r>
              <a:rPr kumimoji="1" lang="en-US" altLang="ja-JP" sz="4000" dirty="0"/>
              <a:t>『</a:t>
            </a:r>
            <a:r>
              <a:rPr kumimoji="1" lang="ja-JP" altLang="en-US" sz="4000" dirty="0"/>
              <a:t>今日の体調</a:t>
            </a:r>
            <a:r>
              <a:rPr kumimoji="1" lang="en-US" altLang="ja-JP" sz="4000" dirty="0"/>
              <a:t>』</a:t>
            </a:r>
            <a:r>
              <a:rPr kumimoji="1" lang="ja-JP" altLang="en-US" sz="4000" dirty="0"/>
              <a:t>を記入</a:t>
            </a:r>
            <a:endParaRPr kumimoji="1" lang="en-US" altLang="ja-JP" sz="4000" dirty="0"/>
          </a:p>
          <a:p>
            <a:r>
              <a:rPr kumimoji="1" lang="ja-JP" altLang="en-US" sz="4000" dirty="0"/>
              <a:t>②</a:t>
            </a:r>
            <a:r>
              <a:rPr kumimoji="1" lang="en-US" altLang="ja-JP" sz="4000" dirty="0"/>
              <a:t>『</a:t>
            </a:r>
            <a:r>
              <a:rPr kumimoji="1" lang="ja-JP" altLang="en-US" sz="4000" dirty="0"/>
              <a:t>小単元名</a:t>
            </a:r>
            <a:r>
              <a:rPr kumimoji="1" lang="en-US" altLang="ja-JP" sz="4000" dirty="0"/>
              <a:t>』</a:t>
            </a:r>
            <a:r>
              <a:rPr kumimoji="1" lang="ja-JP" altLang="en-US" sz="4000" dirty="0"/>
              <a:t>を読む</a:t>
            </a:r>
            <a:endParaRPr kumimoji="1" lang="en-US" altLang="ja-JP" sz="4000" dirty="0"/>
          </a:p>
          <a:p>
            <a:r>
              <a:rPr kumimoji="1" lang="ja-JP" altLang="en-US" sz="4000" dirty="0"/>
              <a:t>③</a:t>
            </a:r>
            <a:r>
              <a:rPr kumimoji="1" lang="en-US" altLang="ja-JP" sz="4000" dirty="0"/>
              <a:t>『</a:t>
            </a:r>
            <a:r>
              <a:rPr kumimoji="1" lang="ja-JP" altLang="en-US" sz="4000" dirty="0"/>
              <a:t>本時のねらい</a:t>
            </a:r>
            <a:r>
              <a:rPr kumimoji="1" lang="en-US" altLang="ja-JP" sz="4000" dirty="0"/>
              <a:t>』</a:t>
            </a:r>
            <a:r>
              <a:rPr kumimoji="1" lang="ja-JP" altLang="en-US" sz="4000" dirty="0"/>
              <a:t>を読む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2345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29041E81-A9F8-4301-AE5A-0F4B1A788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46" t="21942" r="36846" b="13616"/>
          <a:stretch/>
        </p:blipFill>
        <p:spPr>
          <a:xfrm>
            <a:off x="7149607" y="126550"/>
            <a:ext cx="4795914" cy="660489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6359DF33-D1B4-4B94-B7D1-5D6F629ABA9B}"/>
              </a:ext>
            </a:extLst>
          </p:cNvPr>
          <p:cNvSpPr/>
          <p:nvPr/>
        </p:nvSpPr>
        <p:spPr>
          <a:xfrm>
            <a:off x="208671" y="211015"/>
            <a:ext cx="6192129" cy="12930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学習ノート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7757D56D-1397-4308-98CA-7852B87171A0}"/>
              </a:ext>
            </a:extLst>
          </p:cNvPr>
          <p:cNvSpPr/>
          <p:nvPr/>
        </p:nvSpPr>
        <p:spPr>
          <a:xfrm>
            <a:off x="7061979" y="2504048"/>
            <a:ext cx="4971170" cy="4150153"/>
          </a:xfrm>
          <a:prstGeom prst="round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AD3A4B8E-425F-42A8-8362-3161330DBFBB}"/>
              </a:ext>
            </a:extLst>
          </p:cNvPr>
          <p:cNvSpPr/>
          <p:nvPr/>
        </p:nvSpPr>
        <p:spPr>
          <a:xfrm>
            <a:off x="26963" y="1318275"/>
            <a:ext cx="6853308" cy="4846320"/>
          </a:xfrm>
          <a:prstGeom prst="wedgeRoundRectCallout">
            <a:avLst>
              <a:gd name="adj1" fmla="val 66932"/>
              <a:gd name="adj2" fmla="val -12785"/>
              <a:gd name="adj3" fmla="val 16667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【</a:t>
            </a:r>
            <a:r>
              <a:rPr kumimoji="1" lang="ja-JP" altLang="en-US" sz="3600" dirty="0"/>
              <a:t>授業の終わりにやること</a:t>
            </a:r>
            <a:r>
              <a:rPr kumimoji="1" lang="en-US" altLang="ja-JP" sz="3600" dirty="0"/>
              <a:t>】</a:t>
            </a:r>
          </a:p>
          <a:p>
            <a:pPr algn="ctr"/>
            <a:endParaRPr kumimoji="1" lang="en-US" altLang="ja-JP" sz="3600" dirty="0"/>
          </a:p>
          <a:p>
            <a:pPr algn="ctr"/>
            <a:r>
              <a:rPr kumimoji="1" lang="en-US" altLang="ja-JP" sz="6600" dirty="0"/>
              <a:t>『</a:t>
            </a:r>
            <a:r>
              <a:rPr kumimoji="1" lang="ja-JP" altLang="en-US" sz="6600" dirty="0"/>
              <a:t>自己評価</a:t>
            </a:r>
            <a:r>
              <a:rPr kumimoji="1" lang="en-US" altLang="ja-JP" sz="6600" dirty="0"/>
              <a:t>』『</a:t>
            </a:r>
            <a:r>
              <a:rPr kumimoji="1" lang="ja-JP" altLang="en-US" sz="6600" dirty="0"/>
              <a:t>振り返り</a:t>
            </a:r>
            <a:r>
              <a:rPr kumimoji="1" lang="en-US" altLang="ja-JP" sz="6600" dirty="0"/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42542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659B63C-02D5-47D7-A27E-EA901B45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1FFF35B7-5111-4B29-AF57-7CCA3D47B572}"/>
              </a:ext>
            </a:extLst>
          </p:cNvPr>
          <p:cNvSpPr/>
          <p:nvPr/>
        </p:nvSpPr>
        <p:spPr>
          <a:xfrm>
            <a:off x="126244" y="101358"/>
            <a:ext cx="8610600" cy="105410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/>
              <a:t>教材プリント（個人用）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B4C9187A-5594-47F4-9AD1-DF4FD0B0158B}"/>
              </a:ext>
            </a:extLst>
          </p:cNvPr>
          <p:cNvSpPr/>
          <p:nvPr/>
        </p:nvSpPr>
        <p:spPr>
          <a:xfrm>
            <a:off x="4557009" y="3796547"/>
            <a:ext cx="1195177" cy="713780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/>
              <a:t>動物がじゃれ合う画像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4E6C12F8-662D-4961-BB8F-930FEF878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08" t="33490" r="22116" b="15288"/>
          <a:stretch/>
        </p:blipFill>
        <p:spPr>
          <a:xfrm>
            <a:off x="1945996" y="1371163"/>
            <a:ext cx="7612380" cy="5148825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55A8078D-0BDD-44CD-B87D-DB9087E96DE3}"/>
              </a:ext>
            </a:extLst>
          </p:cNvPr>
          <p:cNvSpPr/>
          <p:nvPr/>
        </p:nvSpPr>
        <p:spPr>
          <a:xfrm>
            <a:off x="2211470" y="2352544"/>
            <a:ext cx="3345268" cy="713780"/>
          </a:xfrm>
          <a:prstGeom prst="round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D65F2DFA-20B2-4F81-8CA7-F23061D88527}"/>
              </a:ext>
            </a:extLst>
          </p:cNvPr>
          <p:cNvSpPr/>
          <p:nvPr/>
        </p:nvSpPr>
        <p:spPr>
          <a:xfrm>
            <a:off x="6775940" y="1269302"/>
            <a:ext cx="4544822" cy="1657671"/>
          </a:xfrm>
          <a:prstGeom prst="wedgeRoundRectCallout">
            <a:avLst>
              <a:gd name="adj1" fmla="val -71895"/>
              <a:gd name="adj2" fmla="val 3871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/>
              <a:t>空欄</a:t>
            </a:r>
          </a:p>
        </p:txBody>
      </p:sp>
    </p:spTree>
    <p:extLst>
      <p:ext uri="{BB962C8B-B14F-4D97-AF65-F5344CB8AC3E}">
        <p14:creationId xmlns:p14="http://schemas.microsoft.com/office/powerpoint/2010/main" val="18159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A93593B7-B045-4201-A59D-DBF1D198D211}"/>
              </a:ext>
            </a:extLst>
          </p:cNvPr>
          <p:cNvSpPr/>
          <p:nvPr/>
        </p:nvSpPr>
        <p:spPr>
          <a:xfrm>
            <a:off x="175808" y="344658"/>
            <a:ext cx="2631970" cy="3664424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保健体育の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教科書の画像</a:t>
            </a:r>
            <a:endParaRPr kumimoji="1" lang="en-US" altLang="ja-JP" sz="4400" dirty="0">
              <a:solidFill>
                <a:schemeClr val="bg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1B10151-4B81-4292-839A-B975CC2B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751" y="49551"/>
            <a:ext cx="8610600" cy="1293028"/>
          </a:xfrm>
        </p:spPr>
        <p:txBody>
          <a:bodyPr>
            <a:normAutofit/>
          </a:bodyPr>
          <a:lstStyle/>
          <a:p>
            <a:r>
              <a:rPr kumimoji="1" lang="ja-JP" altLang="en-US" sz="7200" dirty="0"/>
              <a:t>スポーツ</a:t>
            </a:r>
            <a:r>
              <a:rPr lang="ja-JP" altLang="en-US" sz="7200" dirty="0"/>
              <a:t>とは</a:t>
            </a:r>
            <a:endParaRPr kumimoji="1" lang="ja-JP" altLang="en-US" sz="7200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2B81E5F2-6078-4345-B496-65A305F99690}"/>
              </a:ext>
            </a:extLst>
          </p:cNvPr>
          <p:cNvSpPr/>
          <p:nvPr/>
        </p:nvSpPr>
        <p:spPr>
          <a:xfrm>
            <a:off x="2194560" y="1125415"/>
            <a:ext cx="9877764" cy="5387927"/>
          </a:xfrm>
          <a:prstGeom prst="wedgeRoundRectCallout">
            <a:avLst>
              <a:gd name="adj1" fmla="val -62275"/>
              <a:gd name="adj2" fmla="val 27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dirty="0"/>
              <a:t>「</a:t>
            </a:r>
            <a:r>
              <a:rPr kumimoji="1" lang="ja-JP" altLang="en-US" sz="4000" dirty="0"/>
              <a:t>気晴らしや</a:t>
            </a:r>
            <a:r>
              <a:rPr kumimoji="1" lang="ja-JP" altLang="en-US" sz="9600" b="1" u="sng" dirty="0"/>
              <a:t>遊び</a:t>
            </a:r>
            <a:r>
              <a:rPr kumimoji="1" lang="ja-JP" altLang="en-US" sz="4000" dirty="0"/>
              <a:t>を意味する言葉であったが、</a:t>
            </a:r>
            <a:r>
              <a:rPr kumimoji="1" lang="en-US" altLang="ja-JP" sz="4000" dirty="0"/>
              <a:t>19</a:t>
            </a:r>
            <a:r>
              <a:rPr kumimoji="1" lang="ja-JP" altLang="en-US" sz="4000" dirty="0"/>
              <a:t>世紀を境に</a:t>
            </a:r>
            <a:r>
              <a:rPr kumimoji="1" lang="ja-JP" altLang="en-US" sz="6600" b="1" dirty="0"/>
              <a:t>競技</a:t>
            </a:r>
            <a:r>
              <a:rPr kumimoji="1" lang="ja-JP" altLang="en-US" sz="4000" dirty="0"/>
              <a:t>を意味するようになった。いまでは、競技スポーツ</a:t>
            </a:r>
            <a:r>
              <a:rPr kumimoji="1" lang="ja-JP" altLang="en-US" sz="6600" b="1" dirty="0"/>
              <a:t>だけでなく</a:t>
            </a:r>
            <a:r>
              <a:rPr kumimoji="1" lang="ja-JP" altLang="en-US" sz="4000" dirty="0"/>
              <a:t>、体操やダンス、武道なども含めて呼んでいる」</a:t>
            </a:r>
            <a:endParaRPr kumimoji="1" lang="en-US" altLang="ja-JP" sz="4000" dirty="0"/>
          </a:p>
          <a:p>
            <a:pPr algn="r"/>
            <a:r>
              <a:rPr kumimoji="1" lang="ja-JP" altLang="en-US" sz="4000" dirty="0"/>
              <a:t>（教科書</a:t>
            </a:r>
            <a:r>
              <a:rPr kumimoji="1" lang="en-US" altLang="ja-JP" sz="4000" dirty="0"/>
              <a:t>P.114</a:t>
            </a:r>
            <a:r>
              <a:rPr kumimoji="1" lang="ja-JP" altLang="en-US" sz="4000" dirty="0"/>
              <a:t>）</a:t>
            </a:r>
            <a:endParaRPr kumimoji="1" lang="ja-JP" altLang="en-US" sz="4400" dirty="0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xmlns="" id="{004D0F11-8138-4841-A809-A771464F414D}"/>
              </a:ext>
            </a:extLst>
          </p:cNvPr>
          <p:cNvSpPr/>
          <p:nvPr/>
        </p:nvSpPr>
        <p:spPr>
          <a:xfrm>
            <a:off x="175808" y="160419"/>
            <a:ext cx="4846219" cy="3664424"/>
          </a:xfrm>
          <a:prstGeom prst="wedgeRoundRectCallout">
            <a:avLst>
              <a:gd name="adj1" fmla="val 64467"/>
              <a:gd name="adj2" fmla="val -5526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/>
              <a:t>空欄に入る言葉は</a:t>
            </a:r>
            <a:endParaRPr kumimoji="1" lang="en-US" altLang="ja-JP" sz="6000" dirty="0"/>
          </a:p>
          <a:p>
            <a:pPr algn="ctr"/>
            <a:r>
              <a:rPr kumimoji="1" lang="ja-JP" altLang="en-US" sz="7200" b="1" u="sng" dirty="0"/>
              <a:t>太字</a:t>
            </a:r>
            <a:r>
              <a:rPr kumimoji="1" lang="en-US" altLang="ja-JP" sz="7200" b="1" u="sng" dirty="0"/>
              <a:t>+</a:t>
            </a:r>
            <a:r>
              <a:rPr kumimoji="1" lang="ja-JP" altLang="en-US" sz="7200" b="1" u="sng" dirty="0"/>
              <a:t>下線</a:t>
            </a:r>
          </a:p>
        </p:txBody>
      </p:sp>
    </p:spTree>
    <p:extLst>
      <p:ext uri="{BB962C8B-B14F-4D97-AF65-F5344CB8AC3E}">
        <p14:creationId xmlns:p14="http://schemas.microsoft.com/office/powerpoint/2010/main" val="7329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BB42519-F0D9-4A07-B384-A47C47FF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275D9C2E-51C0-49BD-82B3-4E2041CA9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6903A473-E844-4B86-97D5-F0D1764FE4E4}"/>
              </a:ext>
            </a:extLst>
          </p:cNvPr>
          <p:cNvSpPr/>
          <p:nvPr/>
        </p:nvSpPr>
        <p:spPr>
          <a:xfrm>
            <a:off x="480146" y="260091"/>
            <a:ext cx="11493305" cy="6337817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/>
              <a:t>空欄は少なめにしてあります。</a:t>
            </a:r>
            <a:endParaRPr kumimoji="1" lang="en-US" altLang="ja-JP" sz="5400" dirty="0"/>
          </a:p>
          <a:p>
            <a:pPr algn="ctr"/>
            <a:r>
              <a:rPr kumimoji="1" lang="ja-JP" altLang="en-US" sz="5400" dirty="0"/>
              <a:t>書くことよりも、</a:t>
            </a:r>
            <a:endParaRPr kumimoji="1" lang="en-US" altLang="ja-JP" sz="5400" dirty="0"/>
          </a:p>
          <a:p>
            <a:pPr algn="ctr"/>
            <a:r>
              <a:rPr kumimoji="1" lang="en-US" altLang="ja-JP" sz="5400" dirty="0"/>
              <a:t>『</a:t>
            </a:r>
            <a:r>
              <a:rPr kumimoji="1" lang="ja-JP" altLang="en-US" sz="5400" b="1" dirty="0"/>
              <a:t>聞く</a:t>
            </a:r>
            <a:r>
              <a:rPr kumimoji="1" lang="ja-JP" altLang="en-US" sz="5400" dirty="0"/>
              <a:t>こと</a:t>
            </a:r>
            <a:r>
              <a:rPr kumimoji="1" lang="en-US" altLang="ja-JP" sz="5400" dirty="0"/>
              <a:t>』</a:t>
            </a:r>
            <a:r>
              <a:rPr kumimoji="1" lang="ja-JP" altLang="en-US" sz="5400" dirty="0"/>
              <a:t>や</a:t>
            </a:r>
            <a:r>
              <a:rPr kumimoji="1" lang="en-US" altLang="ja-JP" sz="5400" dirty="0"/>
              <a:t>『</a:t>
            </a:r>
            <a:r>
              <a:rPr kumimoji="1" lang="ja-JP" altLang="en-US" sz="5400" b="1" dirty="0"/>
              <a:t>考える</a:t>
            </a:r>
            <a:r>
              <a:rPr kumimoji="1" lang="ja-JP" altLang="en-US" sz="5400" dirty="0"/>
              <a:t>こと</a:t>
            </a:r>
            <a:r>
              <a:rPr kumimoji="1" lang="en-US" altLang="ja-JP" sz="5400" dirty="0"/>
              <a:t>』</a:t>
            </a:r>
            <a:r>
              <a:rPr kumimoji="1" lang="ja-JP" altLang="en-US" sz="5400" dirty="0"/>
              <a:t>、そして</a:t>
            </a:r>
            <a:r>
              <a:rPr kumimoji="1" lang="en-US" altLang="ja-JP" sz="5400" dirty="0"/>
              <a:t>『</a:t>
            </a:r>
            <a:r>
              <a:rPr kumimoji="1" lang="ja-JP" altLang="en-US" sz="5400" b="1" dirty="0"/>
              <a:t>話す</a:t>
            </a:r>
            <a:r>
              <a:rPr kumimoji="1" lang="ja-JP" altLang="en-US" sz="5400" dirty="0"/>
              <a:t>こと</a:t>
            </a:r>
            <a:r>
              <a:rPr kumimoji="1" lang="en-US" altLang="ja-JP" sz="5400" dirty="0"/>
              <a:t>』</a:t>
            </a:r>
            <a:r>
              <a:rPr kumimoji="1" lang="ja-JP" altLang="en-US" sz="5400" dirty="0"/>
              <a:t>を大切にしてほしいためです。</a:t>
            </a:r>
          </a:p>
        </p:txBody>
      </p:sp>
    </p:spTree>
    <p:extLst>
      <p:ext uri="{BB962C8B-B14F-4D97-AF65-F5344CB8AC3E}">
        <p14:creationId xmlns:p14="http://schemas.microsoft.com/office/powerpoint/2010/main" val="23739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0E69565-07BB-43ED-AAE9-F849319A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10879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ja-JP" altLang="en-US" sz="8000" b="1" dirty="0"/>
              <a:t>ペア・ミーティング</a:t>
            </a:r>
            <a:endParaRPr kumimoji="1" lang="ja-JP" altLang="en-US" sz="8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3DD2A937-AFF5-48B1-A32D-5F00F647E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79E6E88F-D9F5-468D-A3FA-EBDC31A919C3}"/>
              </a:ext>
            </a:extLst>
          </p:cNvPr>
          <p:cNvSpPr/>
          <p:nvPr/>
        </p:nvSpPr>
        <p:spPr>
          <a:xfrm>
            <a:off x="393895" y="1794295"/>
            <a:ext cx="11591071" cy="4815043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600" dirty="0"/>
              <a:t>隣の人がパートナーです。</a:t>
            </a:r>
            <a:endParaRPr kumimoji="1" lang="en-US" altLang="ja-JP" sz="6600" dirty="0"/>
          </a:p>
          <a:p>
            <a:r>
              <a:rPr kumimoji="1" lang="ja-JP" altLang="en-US" sz="6600" dirty="0"/>
              <a:t>何か授業中わからないことがあったとき確認し合うのＯＫ</a:t>
            </a:r>
            <a:endParaRPr kumimoji="1" lang="en-US" altLang="ja-JP" sz="6600" dirty="0"/>
          </a:p>
          <a:p>
            <a:r>
              <a:rPr kumimoji="1" lang="ja-JP" altLang="en-US" sz="6600" dirty="0"/>
              <a:t>自由な空間にしましょう！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20333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0E69565-07BB-43ED-AAE9-F849319A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10879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ja-JP" altLang="en-US" sz="8000" b="1" dirty="0"/>
              <a:t>ペア・ミーティング</a:t>
            </a:r>
            <a:endParaRPr kumimoji="1" lang="ja-JP" altLang="en-US" sz="8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3DD2A937-AFF5-48B1-A32D-5F00F647E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79E6E88F-D9F5-468D-A3FA-EBDC31A919C3}"/>
              </a:ext>
            </a:extLst>
          </p:cNvPr>
          <p:cNvSpPr/>
          <p:nvPr/>
        </p:nvSpPr>
        <p:spPr>
          <a:xfrm>
            <a:off x="393895" y="1794295"/>
            <a:ext cx="11591071" cy="4815043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600" dirty="0"/>
              <a:t>授業中３・５・１０秒ほどの</a:t>
            </a:r>
            <a:endParaRPr kumimoji="1" lang="en-US" altLang="ja-JP" sz="6600" dirty="0"/>
          </a:p>
          <a:p>
            <a:r>
              <a:rPr kumimoji="1" lang="ja-JP" altLang="en-US" sz="6600" dirty="0"/>
              <a:t>ミーティング活動をやりますので、パートナーとあいさつをしておいてください。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9906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79E6E88F-D9F5-468D-A3FA-EBDC31A919C3}"/>
              </a:ext>
            </a:extLst>
          </p:cNvPr>
          <p:cNvSpPr/>
          <p:nvPr/>
        </p:nvSpPr>
        <p:spPr>
          <a:xfrm>
            <a:off x="356381" y="2341098"/>
            <a:ext cx="11479237" cy="32953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/>
              <a:t>次のものは“スポーツ”</a:t>
            </a:r>
            <a:endParaRPr kumimoji="1" lang="en-US" altLang="ja-JP" sz="8000" dirty="0"/>
          </a:p>
          <a:p>
            <a:pPr algn="ctr"/>
            <a:r>
              <a:rPr kumimoji="1" lang="ja-JP" altLang="en-US" sz="8000" dirty="0"/>
              <a:t>でしょうか？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xmlns="" id="{9297CFC1-CA54-4A8E-AAC3-B149F94828FF}"/>
              </a:ext>
            </a:extLst>
          </p:cNvPr>
          <p:cNvSpPr txBox="1">
            <a:spLocks/>
          </p:cNvSpPr>
          <p:nvPr/>
        </p:nvSpPr>
        <p:spPr>
          <a:xfrm>
            <a:off x="1087912" y="751982"/>
            <a:ext cx="10820400" cy="1902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/>
              <a:t>ペア・ミーティング練習</a:t>
            </a:r>
          </a:p>
        </p:txBody>
      </p:sp>
    </p:spTree>
    <p:extLst>
      <p:ext uri="{BB962C8B-B14F-4D97-AF65-F5344CB8AC3E}">
        <p14:creationId xmlns:p14="http://schemas.microsoft.com/office/powerpoint/2010/main" val="250201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C2D72E0C-39F2-457D-9DA9-DD047A939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6" y="-180452"/>
            <a:ext cx="5306909" cy="451087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xmlns="" id="{AD76F6AE-E333-472D-9D33-1217A6EEE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31" y="281354"/>
            <a:ext cx="5666505" cy="688936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C72F4E90-812B-4156-A79D-0E2667CF4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33" y="2239425"/>
            <a:ext cx="4210930" cy="452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xmlns="" id="{A68140C2-F118-4575-8FD7-850D2F433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6" y="0"/>
            <a:ext cx="3879876" cy="416247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CADE7627-61AE-4B8D-9031-B32DB38DB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76" y="-35157"/>
            <a:ext cx="4715532" cy="416247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C24E49AC-12AA-4D60-97B2-6A274FB22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94" y="2951713"/>
            <a:ext cx="4317238" cy="376679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B26B44BE-8E8B-4849-93B3-970060F99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57" y="2461858"/>
            <a:ext cx="3835587" cy="41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6A6004B-F623-4D56-B2AF-12EB9473A2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2E70498B-CDBA-46A3-A870-AF9F21D491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31FCE2D3-D019-4E4B-9611-A022087B227D}"/>
              </a:ext>
            </a:extLst>
          </p:cNvPr>
          <p:cNvSpPr/>
          <p:nvPr/>
        </p:nvSpPr>
        <p:spPr>
          <a:xfrm>
            <a:off x="1038664" y="1294227"/>
            <a:ext cx="10114671" cy="36294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600" dirty="0"/>
              <a:t>体育理論</a:t>
            </a:r>
          </a:p>
        </p:txBody>
      </p:sp>
    </p:spTree>
    <p:extLst>
      <p:ext uri="{BB962C8B-B14F-4D97-AF65-F5344CB8AC3E}">
        <p14:creationId xmlns:p14="http://schemas.microsoft.com/office/powerpoint/2010/main" val="367173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B2051004-4267-4340-A358-C2C8EC29DD50}"/>
              </a:ext>
            </a:extLst>
          </p:cNvPr>
          <p:cNvSpPr/>
          <p:nvPr/>
        </p:nvSpPr>
        <p:spPr>
          <a:xfrm>
            <a:off x="286102" y="1307529"/>
            <a:ext cx="11763036" cy="40241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/>
              <a:t>“スポーツ”とは何ですか？説明してください</a:t>
            </a:r>
            <a:endParaRPr kumimoji="1" lang="en-US" altLang="ja-JP" sz="72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2F6BE80B-5C46-4891-BFB9-0C6A1CCFE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4158635"/>
            <a:ext cx="3175723" cy="269936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4C52EEED-9E3D-420E-8854-6688219E4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536" y="3059279"/>
            <a:ext cx="3518836" cy="42782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E729CDB4-68B1-40E0-A186-B6B5B54980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" y="0"/>
            <a:ext cx="2061403" cy="22127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EA1F1E90-7D5E-42F6-8EF0-D50363CC20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26" y="0"/>
            <a:ext cx="2130972" cy="228618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0D36EFA5-65BA-4780-8992-069615A597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45" y="4303533"/>
            <a:ext cx="2825229" cy="24938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A1CFF168-E5F8-48F6-8EE1-8C132529A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29" y="4237605"/>
            <a:ext cx="2825229" cy="246501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1B79B0BE-21A7-4A0A-8DB7-104EF78D03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90" y="126520"/>
            <a:ext cx="1973394" cy="21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2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1B10151-4B81-4292-839A-B975CC2B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751" y="49551"/>
            <a:ext cx="8610600" cy="1293028"/>
          </a:xfrm>
        </p:spPr>
        <p:txBody>
          <a:bodyPr>
            <a:normAutofit/>
          </a:bodyPr>
          <a:lstStyle/>
          <a:p>
            <a:r>
              <a:rPr kumimoji="1" lang="ja-JP" altLang="en-US" sz="7200" dirty="0"/>
              <a:t>スポーツ</a:t>
            </a:r>
            <a:r>
              <a:rPr lang="ja-JP" altLang="en-US" sz="7200" dirty="0"/>
              <a:t>とは</a:t>
            </a:r>
            <a:endParaRPr kumimoji="1" lang="ja-JP" altLang="en-US" sz="72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9BA240B5-FF0E-4647-BC66-39288C5B8F9B}"/>
              </a:ext>
            </a:extLst>
          </p:cNvPr>
          <p:cNvSpPr/>
          <p:nvPr/>
        </p:nvSpPr>
        <p:spPr>
          <a:xfrm>
            <a:off x="175808" y="344658"/>
            <a:ext cx="2631970" cy="3664424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保健体育の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</a:rPr>
              <a:t>教科書の画像</a:t>
            </a:r>
            <a:endParaRPr kumimoji="1" lang="en-US" altLang="ja-JP" sz="4400" dirty="0">
              <a:solidFill>
                <a:schemeClr val="bg1"/>
              </a:solidFill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2B81E5F2-6078-4345-B496-65A305F99690}"/>
              </a:ext>
            </a:extLst>
          </p:cNvPr>
          <p:cNvSpPr/>
          <p:nvPr/>
        </p:nvSpPr>
        <p:spPr>
          <a:xfrm>
            <a:off x="2602522" y="1125415"/>
            <a:ext cx="9469801" cy="5387927"/>
          </a:xfrm>
          <a:prstGeom prst="wedgeRoundRectCallout">
            <a:avLst>
              <a:gd name="adj1" fmla="val -62275"/>
              <a:gd name="adj2" fmla="val 27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/>
              <a:t>「</a:t>
            </a:r>
            <a:r>
              <a:rPr kumimoji="1" lang="ja-JP" altLang="en-US" sz="3600" dirty="0"/>
              <a:t>気晴らしや</a:t>
            </a:r>
            <a:r>
              <a:rPr kumimoji="1" lang="ja-JP" altLang="en-US" sz="8800" b="1" u="sng" dirty="0"/>
              <a:t>遊び</a:t>
            </a:r>
            <a:r>
              <a:rPr kumimoji="1" lang="ja-JP" altLang="en-US" sz="3600" dirty="0"/>
              <a:t>を意味する言葉であったが、</a:t>
            </a:r>
            <a:r>
              <a:rPr kumimoji="1" lang="en-US" altLang="ja-JP" sz="3600" dirty="0"/>
              <a:t>19</a:t>
            </a:r>
            <a:r>
              <a:rPr kumimoji="1" lang="ja-JP" altLang="en-US" sz="3600" dirty="0"/>
              <a:t>世紀を境に</a:t>
            </a:r>
            <a:r>
              <a:rPr kumimoji="1" lang="ja-JP" altLang="en-US" sz="6000" b="1" dirty="0"/>
              <a:t>競技</a:t>
            </a:r>
            <a:r>
              <a:rPr kumimoji="1" lang="ja-JP" altLang="en-US" sz="3600" dirty="0"/>
              <a:t>を意味するようになった。いまでは、競技スポーツ</a:t>
            </a:r>
            <a:r>
              <a:rPr kumimoji="1" lang="ja-JP" altLang="en-US" sz="6000" b="1" dirty="0"/>
              <a:t>だけでなく</a:t>
            </a:r>
            <a:r>
              <a:rPr kumimoji="1" lang="ja-JP" altLang="en-US" sz="3600" dirty="0"/>
              <a:t>、体操やダンス、武道なども含めて呼んでいる」</a:t>
            </a:r>
            <a:endParaRPr kumimoji="1" lang="en-US" altLang="ja-JP" sz="3600" dirty="0"/>
          </a:p>
          <a:p>
            <a:pPr algn="r"/>
            <a:r>
              <a:rPr kumimoji="1" lang="ja-JP" altLang="en-US" sz="3600" dirty="0"/>
              <a:t>（教科書</a:t>
            </a:r>
            <a:r>
              <a:rPr kumimoji="1" lang="en-US" altLang="ja-JP" sz="3600" dirty="0"/>
              <a:t>P.114</a:t>
            </a:r>
            <a:r>
              <a:rPr kumimoji="1" lang="ja-JP" altLang="en-US" sz="3600" dirty="0"/>
              <a:t>）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38276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1B10151-4B81-4292-839A-B975CC2B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751" y="49551"/>
            <a:ext cx="8610600" cy="1293028"/>
          </a:xfrm>
        </p:spPr>
        <p:txBody>
          <a:bodyPr>
            <a:normAutofit/>
          </a:bodyPr>
          <a:lstStyle/>
          <a:p>
            <a:r>
              <a:rPr kumimoji="1" lang="ja-JP" altLang="en-US" sz="7200" dirty="0"/>
              <a:t>スポーツって何？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2B81E5F2-6078-4345-B496-65A305F99690}"/>
              </a:ext>
            </a:extLst>
          </p:cNvPr>
          <p:cNvSpPr/>
          <p:nvPr/>
        </p:nvSpPr>
        <p:spPr>
          <a:xfrm>
            <a:off x="446649" y="1342579"/>
            <a:ext cx="11476518" cy="2303585"/>
          </a:xfrm>
          <a:prstGeom prst="wedgeRoundRectCallout">
            <a:avLst>
              <a:gd name="adj1" fmla="val -43351"/>
              <a:gd name="adj2" fmla="val 152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500" dirty="0"/>
              <a:t>遊び？競争？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xmlns="" id="{205B45C8-3322-41CB-BB93-5A44E812DD34}"/>
              </a:ext>
            </a:extLst>
          </p:cNvPr>
          <p:cNvSpPr/>
          <p:nvPr/>
        </p:nvSpPr>
        <p:spPr>
          <a:xfrm>
            <a:off x="446649" y="3787399"/>
            <a:ext cx="11476518" cy="2796281"/>
          </a:xfrm>
          <a:prstGeom prst="wedgeRoundRectCallout">
            <a:avLst>
              <a:gd name="adj1" fmla="val -43351"/>
              <a:gd name="adj2" fmla="val 152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どうやら歴史の中で</a:t>
            </a:r>
            <a:r>
              <a:rPr kumimoji="1" lang="ja-JP" altLang="en-US" sz="8000" b="1" dirty="0"/>
              <a:t>意味が</a:t>
            </a:r>
            <a:endParaRPr kumimoji="1" lang="en-US" altLang="ja-JP" sz="8000" b="1" dirty="0"/>
          </a:p>
          <a:p>
            <a:pPr algn="ctr"/>
            <a:r>
              <a:rPr kumimoji="1" lang="ja-JP" altLang="en-US" sz="8000" b="1" dirty="0"/>
              <a:t>変わってきている</a:t>
            </a:r>
            <a:r>
              <a:rPr kumimoji="1" lang="ja-JP" altLang="en-US" sz="6600" dirty="0"/>
              <a:t>ようだ</a:t>
            </a:r>
          </a:p>
        </p:txBody>
      </p:sp>
    </p:spTree>
    <p:extLst>
      <p:ext uri="{BB962C8B-B14F-4D97-AF65-F5344CB8AC3E}">
        <p14:creationId xmlns:p14="http://schemas.microsoft.com/office/powerpoint/2010/main" val="33124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565F44E-4645-4788-9B15-8AD831123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704" y="2150005"/>
            <a:ext cx="10487465" cy="1825096"/>
          </a:xfrm>
        </p:spPr>
        <p:txBody>
          <a:bodyPr>
            <a:noAutofit/>
          </a:bodyPr>
          <a:lstStyle/>
          <a:p>
            <a:r>
              <a:rPr kumimoji="1" lang="ja-JP" altLang="en-US" sz="8800" dirty="0"/>
              <a:t>１．スポーツの</a:t>
            </a:r>
            <a:r>
              <a:rPr kumimoji="1" lang="en-US" altLang="ja-JP" sz="8800" dirty="0"/>
              <a:t/>
            </a:r>
            <a:br>
              <a:rPr kumimoji="1" lang="en-US" altLang="ja-JP" sz="8800" dirty="0"/>
            </a:br>
            <a:r>
              <a:rPr kumimoji="1" lang="ja-JP" altLang="en-US" sz="8800" dirty="0"/>
              <a:t>歴史的発展と変容</a:t>
            </a:r>
          </a:p>
        </p:txBody>
      </p:sp>
    </p:spTree>
    <p:extLst>
      <p:ext uri="{BB962C8B-B14F-4D97-AF65-F5344CB8AC3E}">
        <p14:creationId xmlns:p14="http://schemas.microsoft.com/office/powerpoint/2010/main" val="3100205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5BF8871-0844-43C2-800F-FEB8A730E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750" y="300139"/>
            <a:ext cx="8610600" cy="1293028"/>
          </a:xfrm>
        </p:spPr>
        <p:txBody>
          <a:bodyPr>
            <a:normAutofit/>
          </a:bodyPr>
          <a:lstStyle/>
          <a:p>
            <a:r>
              <a:rPr kumimoji="1" lang="ja-JP" altLang="en-US" sz="8000" b="1" dirty="0"/>
              <a:t>本時のねらい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6F13448D-D435-42AA-AC7A-84C14825BB87}"/>
              </a:ext>
            </a:extLst>
          </p:cNvPr>
          <p:cNvSpPr/>
          <p:nvPr/>
        </p:nvSpPr>
        <p:spPr>
          <a:xfrm>
            <a:off x="314178" y="1593167"/>
            <a:ext cx="11563643" cy="24583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800" dirty="0"/>
              <a:t>①スポーツの歴史的変遷と日本発祥のスポーツについて理解し、説明することができる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4DA942F7-6685-441B-B3BF-4C67D319A526}"/>
              </a:ext>
            </a:extLst>
          </p:cNvPr>
          <p:cNvSpPr/>
          <p:nvPr/>
        </p:nvSpPr>
        <p:spPr>
          <a:xfrm>
            <a:off x="314177" y="4152285"/>
            <a:ext cx="11563643" cy="2405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800" dirty="0"/>
              <a:t>②歴史的背景からスポーツの定義について思考し、自らの生活に適したスポーツの捉え方ができる</a:t>
            </a:r>
          </a:p>
        </p:txBody>
      </p:sp>
    </p:spTree>
    <p:extLst>
      <p:ext uri="{BB962C8B-B14F-4D97-AF65-F5344CB8AC3E}">
        <p14:creationId xmlns:p14="http://schemas.microsoft.com/office/powerpoint/2010/main" val="20691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1040C411-1EC4-4095-8E00-F8C14AFB1AAF}"/>
              </a:ext>
            </a:extLst>
          </p:cNvPr>
          <p:cNvSpPr/>
          <p:nvPr/>
        </p:nvSpPr>
        <p:spPr>
          <a:xfrm>
            <a:off x="506437" y="3724918"/>
            <a:ext cx="11179126" cy="29227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約束行動</a:t>
            </a:r>
            <a:endParaRPr kumimoji="1" lang="en-US" altLang="ja-JP" sz="6600" dirty="0"/>
          </a:p>
          <a:p>
            <a:pPr algn="ctr"/>
            <a:r>
              <a:rPr kumimoji="1" lang="ja-JP" altLang="en-US" sz="9600" b="1" u="sng" dirty="0"/>
              <a:t>メタ</a:t>
            </a:r>
            <a:r>
              <a:rPr kumimoji="1" lang="ja-JP" altLang="en-US" sz="6600" b="1" u="sng" dirty="0"/>
              <a:t>・</a:t>
            </a:r>
            <a:r>
              <a:rPr kumimoji="1" lang="ja-JP" altLang="en-US" sz="6000" b="1" u="sng" dirty="0"/>
              <a:t>コミュニケーション</a:t>
            </a:r>
            <a:endParaRPr kumimoji="1" lang="ja-JP" altLang="en-US" sz="6600" b="1" u="sng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DED705D4-CC67-45C8-B89B-49147B8BCE2A}"/>
              </a:ext>
            </a:extLst>
          </p:cNvPr>
          <p:cNvSpPr/>
          <p:nvPr/>
        </p:nvSpPr>
        <p:spPr>
          <a:xfrm>
            <a:off x="92612" y="73506"/>
            <a:ext cx="4512212" cy="17377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/>
              <a:t>じゃれあい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62FFF19F-9C86-4A16-9944-C615571F50C7}"/>
              </a:ext>
            </a:extLst>
          </p:cNvPr>
          <p:cNvSpPr/>
          <p:nvPr/>
        </p:nvSpPr>
        <p:spPr>
          <a:xfrm>
            <a:off x="92612" y="1959405"/>
            <a:ext cx="5688036" cy="1561855"/>
          </a:xfrm>
          <a:prstGeom prst="wedgeRoundRectCallout">
            <a:avLst>
              <a:gd name="adj1" fmla="val 39364"/>
              <a:gd name="adj2" fmla="val 8883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/>
              <a:t>スポーツの始まり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xmlns="" id="{D2AAE802-7386-4795-9B9D-F0DF18F225A7}"/>
              </a:ext>
            </a:extLst>
          </p:cNvPr>
          <p:cNvSpPr/>
          <p:nvPr/>
        </p:nvSpPr>
        <p:spPr>
          <a:xfrm>
            <a:off x="5915559" y="73506"/>
            <a:ext cx="6062794" cy="3542038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</a:rPr>
              <a:t>動物のじゃれ合いの画像</a:t>
            </a:r>
          </a:p>
        </p:txBody>
      </p:sp>
    </p:spTree>
    <p:extLst>
      <p:ext uri="{BB962C8B-B14F-4D97-AF65-F5344CB8AC3E}">
        <p14:creationId xmlns:p14="http://schemas.microsoft.com/office/powerpoint/2010/main" val="3533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DBF1DAB-D776-4C78-8DBB-5420C421F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186" y="-221796"/>
            <a:ext cx="9722370" cy="1816774"/>
          </a:xfrm>
        </p:spPr>
        <p:txBody>
          <a:bodyPr>
            <a:normAutofit fontScale="90000"/>
          </a:bodyPr>
          <a:lstStyle/>
          <a:p>
            <a:r>
              <a:rPr kumimoji="1" lang="ja-JP" altLang="en-US" sz="6600" b="1" dirty="0"/>
              <a:t>昔からスポーツはあった</a:t>
            </a:r>
            <a:r>
              <a:rPr kumimoji="1" lang="en-US" altLang="ja-JP" sz="6600" b="1" dirty="0"/>
              <a:t>⁈</a:t>
            </a:r>
            <a:endParaRPr kumimoji="1" lang="ja-JP" altLang="en-US" sz="6600" b="1" dirty="0"/>
          </a:p>
        </p:txBody>
      </p:sp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xmlns="" id="{9A8C0740-6DF4-4E0A-96EE-34C43B0C2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57" y="1028214"/>
            <a:ext cx="5283243" cy="5829786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AFBE4FC6-49AC-4F28-8842-D9A8614E23BE}"/>
              </a:ext>
            </a:extLst>
          </p:cNvPr>
          <p:cNvSpPr/>
          <p:nvPr/>
        </p:nvSpPr>
        <p:spPr>
          <a:xfrm>
            <a:off x="275444" y="1028214"/>
            <a:ext cx="6921961" cy="3260959"/>
          </a:xfrm>
          <a:prstGeom prst="wedgeRoundRectCallout">
            <a:avLst>
              <a:gd name="adj1" fmla="val 64284"/>
              <a:gd name="adj2" fmla="val 3522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/>
              <a:t>動きたーーーい！</a:t>
            </a:r>
            <a:endParaRPr kumimoji="1" lang="en-US" altLang="ja-JP" sz="6000" dirty="0"/>
          </a:p>
          <a:p>
            <a:pPr algn="ctr"/>
            <a:r>
              <a:rPr kumimoji="1" lang="ja-JP" altLang="en-US" sz="6000" dirty="0"/>
              <a:t>遊びたーーーい！</a:t>
            </a:r>
            <a:endParaRPr kumimoji="1" lang="en-US" altLang="ja-JP" sz="4400" dirty="0"/>
          </a:p>
          <a:p>
            <a:pPr algn="ctr"/>
            <a:r>
              <a:rPr kumimoji="1" lang="ja-JP" altLang="en-US" sz="4400" dirty="0"/>
              <a:t>（人間の本能的な欲求）</a:t>
            </a: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xmlns="" id="{D291F5AB-8408-464F-8885-185C51BCCB65}"/>
              </a:ext>
            </a:extLst>
          </p:cNvPr>
          <p:cNvSpPr/>
          <p:nvPr/>
        </p:nvSpPr>
        <p:spPr>
          <a:xfrm>
            <a:off x="431956" y="4431755"/>
            <a:ext cx="7169449" cy="2244775"/>
          </a:xfrm>
          <a:prstGeom prst="wedgeRoundRectCallout">
            <a:avLst>
              <a:gd name="adj1" fmla="val -4219"/>
              <a:gd name="adj2" fmla="val -7336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/>
              <a:t>この運動欲求が</a:t>
            </a:r>
            <a:endParaRPr kumimoji="1" lang="en-US" altLang="ja-JP" sz="6000" dirty="0"/>
          </a:p>
          <a:p>
            <a:pPr algn="ctr"/>
            <a:r>
              <a:rPr kumimoji="1" lang="ja-JP" altLang="en-US" sz="6000" dirty="0"/>
              <a:t>スポーツの原点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07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xmlns="" id="{4B3521FF-B47B-4060-AB03-8AACAB14C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90" y="290372"/>
            <a:ext cx="5778924" cy="6376745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xmlns="" id="{32953BE5-CBC5-48FE-AB35-49F0982A8E79}"/>
              </a:ext>
            </a:extLst>
          </p:cNvPr>
          <p:cNvSpPr/>
          <p:nvPr/>
        </p:nvSpPr>
        <p:spPr>
          <a:xfrm>
            <a:off x="6096000" y="190883"/>
            <a:ext cx="5941101" cy="2580452"/>
          </a:xfrm>
          <a:prstGeom prst="wedgeRoundRectCallout">
            <a:avLst>
              <a:gd name="adj1" fmla="val -37035"/>
              <a:gd name="adj2" fmla="val 8085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/>
              <a:t>労働</a:t>
            </a:r>
            <a:endParaRPr kumimoji="1" lang="en-US" altLang="ja-JP" sz="7200" dirty="0"/>
          </a:p>
          <a:p>
            <a:pPr algn="ctr"/>
            <a:r>
              <a:rPr kumimoji="1" lang="en-US" altLang="ja-JP" sz="7200" dirty="0"/>
              <a:t>2</a:t>
            </a:r>
            <a:r>
              <a:rPr kumimoji="1" lang="ja-JP" altLang="en-US" sz="7200" dirty="0"/>
              <a:t>～</a:t>
            </a:r>
            <a:r>
              <a:rPr kumimoji="1" lang="en-US" altLang="ja-JP" sz="7200" dirty="0"/>
              <a:t>3</a:t>
            </a:r>
            <a:r>
              <a:rPr kumimoji="1" lang="ja-JP" altLang="en-US" sz="7200" dirty="0"/>
              <a:t>時間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28595044-1F15-4633-B675-8BC72F4616CF}"/>
              </a:ext>
            </a:extLst>
          </p:cNvPr>
          <p:cNvSpPr/>
          <p:nvPr/>
        </p:nvSpPr>
        <p:spPr>
          <a:xfrm>
            <a:off x="77526" y="211580"/>
            <a:ext cx="5941101" cy="2693397"/>
          </a:xfrm>
          <a:prstGeom prst="wedgeRoundRectCallout">
            <a:avLst>
              <a:gd name="adj1" fmla="val 38345"/>
              <a:gd name="adj2" fmla="val 7504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/>
              <a:t>残り時間は</a:t>
            </a:r>
            <a:endParaRPr kumimoji="1" lang="en-US" altLang="ja-JP" sz="7200" dirty="0"/>
          </a:p>
          <a:p>
            <a:pPr algn="ctr"/>
            <a:r>
              <a:rPr kumimoji="1" lang="ja-JP" altLang="en-US" sz="7200" dirty="0"/>
              <a:t>遊び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BA134631-D76D-4CD3-AE52-794B23164171}"/>
              </a:ext>
            </a:extLst>
          </p:cNvPr>
          <p:cNvSpPr/>
          <p:nvPr/>
        </p:nvSpPr>
        <p:spPr>
          <a:xfrm>
            <a:off x="196948" y="3953023"/>
            <a:ext cx="11643359" cy="26933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/>
              <a:t>この時代の</a:t>
            </a:r>
            <a:r>
              <a:rPr kumimoji="1" lang="ja-JP" altLang="en-US" sz="8800" b="1" dirty="0"/>
              <a:t>労働や遊び</a:t>
            </a:r>
            <a:endParaRPr kumimoji="1" lang="en-US" altLang="ja-JP" sz="8800" b="1" dirty="0"/>
          </a:p>
          <a:p>
            <a:pPr algn="ctr"/>
            <a:r>
              <a:rPr kumimoji="1" lang="ja-JP" altLang="en-US" sz="7200" dirty="0"/>
              <a:t>ってどんなの？</a:t>
            </a:r>
            <a:endParaRPr kumimoji="1" lang="en-US" altLang="ja-JP" sz="7200" dirty="0"/>
          </a:p>
        </p:txBody>
      </p:sp>
    </p:spTree>
    <p:extLst>
      <p:ext uri="{BB962C8B-B14F-4D97-AF65-F5344CB8AC3E}">
        <p14:creationId xmlns:p14="http://schemas.microsoft.com/office/powerpoint/2010/main" val="16455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6FF9CE24-0FBE-4C66-8CF5-7E481018C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56" y="105790"/>
            <a:ext cx="6023317" cy="6646420"/>
          </a:xfr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7DF3158E-9444-49CF-AE90-A9BEC512D191}"/>
              </a:ext>
            </a:extLst>
          </p:cNvPr>
          <p:cNvSpPr/>
          <p:nvPr/>
        </p:nvSpPr>
        <p:spPr>
          <a:xfrm>
            <a:off x="185124" y="297320"/>
            <a:ext cx="4780771" cy="1700292"/>
          </a:xfrm>
          <a:prstGeom prst="wedgeRoundRectCallout">
            <a:avLst>
              <a:gd name="adj1" fmla="val 45716"/>
              <a:gd name="adj2" fmla="val 7617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/>
              <a:t>やりを投げる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D625AAFC-D1EB-442D-B18E-155D57C67EED}"/>
              </a:ext>
            </a:extLst>
          </p:cNvPr>
          <p:cNvSpPr/>
          <p:nvPr/>
        </p:nvSpPr>
        <p:spPr>
          <a:xfrm>
            <a:off x="185124" y="2580516"/>
            <a:ext cx="4077977" cy="1781926"/>
          </a:xfrm>
          <a:prstGeom prst="wedgeRoundRectCallout">
            <a:avLst>
              <a:gd name="adj1" fmla="val 68137"/>
              <a:gd name="adj2" fmla="val 1891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/>
              <a:t>石を投げる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40456A00-A430-45B9-BF52-F1B53A596CBD}"/>
              </a:ext>
            </a:extLst>
          </p:cNvPr>
          <p:cNvSpPr/>
          <p:nvPr/>
        </p:nvSpPr>
        <p:spPr>
          <a:xfrm>
            <a:off x="621324" y="4860388"/>
            <a:ext cx="4616545" cy="1645920"/>
          </a:xfrm>
          <a:prstGeom prst="wedgeRoundRectCallout">
            <a:avLst>
              <a:gd name="adj1" fmla="val 45316"/>
              <a:gd name="adj2" fmla="val -8621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/>
              <a:t>取っ組み合う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xmlns="" id="{EAE6FE25-DFC0-4823-9D50-4DC36687F17A}"/>
              </a:ext>
            </a:extLst>
          </p:cNvPr>
          <p:cNvSpPr/>
          <p:nvPr/>
        </p:nvSpPr>
        <p:spPr>
          <a:xfrm>
            <a:off x="7068369" y="4883267"/>
            <a:ext cx="4502308" cy="1645920"/>
          </a:xfrm>
          <a:prstGeom prst="wedgeRoundRectCallout">
            <a:avLst>
              <a:gd name="adj1" fmla="val -66608"/>
              <a:gd name="adj2" fmla="val -9989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/>
              <a:t>素手で戦う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xmlns="" id="{705D7877-64AA-4D49-93CF-26B47970D3B5}"/>
              </a:ext>
            </a:extLst>
          </p:cNvPr>
          <p:cNvSpPr/>
          <p:nvPr/>
        </p:nvSpPr>
        <p:spPr>
          <a:xfrm>
            <a:off x="8074853" y="515674"/>
            <a:ext cx="2996420" cy="1645920"/>
          </a:xfrm>
          <a:prstGeom prst="wedgeRoundRectCallout">
            <a:avLst>
              <a:gd name="adj1" fmla="val -86678"/>
              <a:gd name="adj2" fmla="val 7361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走る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xmlns="" id="{B96D5E31-6E5A-4E7E-BDAC-D95935E98B34}"/>
              </a:ext>
            </a:extLst>
          </p:cNvPr>
          <p:cNvSpPr/>
          <p:nvPr/>
        </p:nvSpPr>
        <p:spPr>
          <a:xfrm>
            <a:off x="8403101" y="2520178"/>
            <a:ext cx="3481754" cy="1645920"/>
          </a:xfrm>
          <a:prstGeom prst="wedgeRoundRectCallout">
            <a:avLst>
              <a:gd name="adj1" fmla="val -90311"/>
              <a:gd name="adj2" fmla="val 950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/>
              <a:t>跳ぶ</a:t>
            </a:r>
          </a:p>
        </p:txBody>
      </p:sp>
    </p:spTree>
    <p:extLst>
      <p:ext uri="{BB962C8B-B14F-4D97-AF65-F5344CB8AC3E}">
        <p14:creationId xmlns:p14="http://schemas.microsoft.com/office/powerpoint/2010/main" val="41789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9174C6AF-5A59-43FD-9796-F9F6E77737DD}"/>
              </a:ext>
            </a:extLst>
          </p:cNvPr>
          <p:cNvSpPr/>
          <p:nvPr/>
        </p:nvSpPr>
        <p:spPr>
          <a:xfrm>
            <a:off x="301548" y="2082022"/>
            <a:ext cx="11588903" cy="440348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</a:rPr>
              <a:t>古代オリンピックと現代のスポーツが</a:t>
            </a:r>
            <a:endParaRPr kumimoji="1" lang="en-US" altLang="ja-JP" sz="48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800" dirty="0">
                <a:solidFill>
                  <a:schemeClr val="bg1"/>
                </a:solidFill>
              </a:rPr>
              <a:t>イメージできる画像</a:t>
            </a:r>
            <a:endParaRPr kumimoji="1" lang="en-US" altLang="ja-JP" sz="48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4800" dirty="0">
                <a:solidFill>
                  <a:schemeClr val="bg1"/>
                </a:solidFill>
              </a:rPr>
              <a:t>Ex.</a:t>
            </a:r>
            <a:r>
              <a:rPr kumimoji="1" lang="ja-JP" altLang="en-US" sz="4800" dirty="0">
                <a:solidFill>
                  <a:schemeClr val="bg1"/>
                </a:solidFill>
              </a:rPr>
              <a:t>やり投げ、円盤投げ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1A8F8D5-3047-41EA-9C30-80A74CAF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xmlns="" id="{3AD58EAE-DCB7-43EF-A5FC-F7E205704FCD}"/>
              </a:ext>
            </a:extLst>
          </p:cNvPr>
          <p:cNvSpPr/>
          <p:nvPr/>
        </p:nvSpPr>
        <p:spPr>
          <a:xfrm>
            <a:off x="53544" y="264670"/>
            <a:ext cx="5867988" cy="1645920"/>
          </a:xfrm>
          <a:prstGeom prst="wedgeRoundRectCallout">
            <a:avLst>
              <a:gd name="adj1" fmla="val -7410"/>
              <a:gd name="adj2" fmla="val 523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/>
              <a:t>やりを投げる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97C6F0CE-E869-4E17-B7E8-3F7CA204BA7E}"/>
              </a:ext>
            </a:extLst>
          </p:cNvPr>
          <p:cNvSpPr/>
          <p:nvPr/>
        </p:nvSpPr>
        <p:spPr>
          <a:xfrm>
            <a:off x="6460497" y="264670"/>
            <a:ext cx="5059090" cy="1645920"/>
          </a:xfrm>
          <a:prstGeom prst="wedgeRoundRectCallout">
            <a:avLst>
              <a:gd name="adj1" fmla="val 9728"/>
              <a:gd name="adj2" fmla="val 2403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/>
              <a:t>石を投げる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2C415810-DE9D-4DB8-8602-EC56E7F78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8" y="1575582"/>
            <a:ext cx="5038107" cy="5282418"/>
          </a:xfrm>
          <a:prstGeom prst="rect">
            <a:avLst/>
          </a:prstGeom>
        </p:spPr>
      </p:pic>
      <p:pic>
        <p:nvPicPr>
          <p:cNvPr id="10" name="コンテンツ プレースホルダー 7">
            <a:extLst>
              <a:ext uri="{FF2B5EF4-FFF2-40B4-BE49-F238E27FC236}">
                <a16:creationId xmlns:a16="http://schemas.microsoft.com/office/drawing/2014/main" xmlns="" id="{24BE7202-D1D5-46B8-9E04-ED6EBA293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06" y="1629830"/>
            <a:ext cx="5038106" cy="517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0159EDEB-C0C8-4E3B-B0E9-585D6E36427E}"/>
              </a:ext>
            </a:extLst>
          </p:cNvPr>
          <p:cNvSpPr/>
          <p:nvPr/>
        </p:nvSpPr>
        <p:spPr>
          <a:xfrm>
            <a:off x="300110" y="242714"/>
            <a:ext cx="11591779" cy="13786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/>
              <a:t>スポーツは「する」だけじゃなく、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484CF955-73DC-4CF8-B5C3-DAB0E4C121AB}"/>
              </a:ext>
            </a:extLst>
          </p:cNvPr>
          <p:cNvSpPr/>
          <p:nvPr/>
        </p:nvSpPr>
        <p:spPr>
          <a:xfrm>
            <a:off x="112542" y="1883076"/>
            <a:ext cx="3727939" cy="1734359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みる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BF7EDF30-B85C-4D1B-94C9-E4226ED6A011}"/>
              </a:ext>
            </a:extLst>
          </p:cNvPr>
          <p:cNvSpPr/>
          <p:nvPr/>
        </p:nvSpPr>
        <p:spPr>
          <a:xfrm>
            <a:off x="3964745" y="1883076"/>
            <a:ext cx="4445391" cy="1734359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支える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7E5E499A-7EDB-476C-BFCC-EFC88091ED5D}"/>
              </a:ext>
            </a:extLst>
          </p:cNvPr>
          <p:cNvSpPr/>
          <p:nvPr/>
        </p:nvSpPr>
        <p:spPr>
          <a:xfrm>
            <a:off x="8525022" y="1883076"/>
            <a:ext cx="3582572" cy="173435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知る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530F89CD-924F-49E3-A573-BDE044EC7DBF}"/>
              </a:ext>
            </a:extLst>
          </p:cNvPr>
          <p:cNvSpPr/>
          <p:nvPr/>
        </p:nvSpPr>
        <p:spPr>
          <a:xfrm>
            <a:off x="225083" y="3879164"/>
            <a:ext cx="11882511" cy="26798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/>
              <a:t>いろんな「楽しみ方」「関わり方」を知ってほしい</a:t>
            </a:r>
            <a:r>
              <a:rPr kumimoji="1" lang="en-US" altLang="ja-JP" sz="5400" b="1" dirty="0"/>
              <a:t>‼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615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24DB4159-8C72-4C9D-A13C-23444535C25F}"/>
              </a:ext>
            </a:extLst>
          </p:cNvPr>
          <p:cNvSpPr/>
          <p:nvPr/>
        </p:nvSpPr>
        <p:spPr>
          <a:xfrm>
            <a:off x="301548" y="2204507"/>
            <a:ext cx="11588903" cy="440348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</a:rPr>
              <a:t>古代オリンピックと現代のスポーツが</a:t>
            </a:r>
            <a:endParaRPr kumimoji="1" lang="en-US" altLang="ja-JP" sz="48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800" dirty="0">
                <a:solidFill>
                  <a:schemeClr val="bg1"/>
                </a:solidFill>
              </a:rPr>
              <a:t>イメージできる画像</a:t>
            </a:r>
            <a:endParaRPr kumimoji="1" lang="en-US" altLang="ja-JP" sz="48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4800" dirty="0">
                <a:solidFill>
                  <a:schemeClr val="bg1"/>
                </a:solidFill>
              </a:rPr>
              <a:t>Ex.</a:t>
            </a:r>
            <a:r>
              <a:rPr kumimoji="1" lang="ja-JP" altLang="en-US" sz="4800" dirty="0">
                <a:solidFill>
                  <a:schemeClr val="bg1"/>
                </a:solidFill>
              </a:rPr>
              <a:t>長・短距離走、跳躍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3B99839-CE12-4F1B-9DE0-1D8944D1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6049FDF5-4AA9-445A-B26D-E51F29C1D9C7}"/>
              </a:ext>
            </a:extLst>
          </p:cNvPr>
          <p:cNvSpPr/>
          <p:nvPr/>
        </p:nvSpPr>
        <p:spPr>
          <a:xfrm>
            <a:off x="1197426" y="223478"/>
            <a:ext cx="3481754" cy="1725936"/>
          </a:xfrm>
          <a:prstGeom prst="wedgeRoundRectCallout">
            <a:avLst>
              <a:gd name="adj1" fmla="val 32101"/>
              <a:gd name="adj2" fmla="val 2062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/>
              <a:t>走る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xmlns="" id="{CF99B9A3-9971-470D-86B4-840723A804F0}"/>
              </a:ext>
            </a:extLst>
          </p:cNvPr>
          <p:cNvSpPr/>
          <p:nvPr/>
        </p:nvSpPr>
        <p:spPr>
          <a:xfrm>
            <a:off x="7555523" y="303494"/>
            <a:ext cx="3481754" cy="1645920"/>
          </a:xfrm>
          <a:prstGeom prst="wedgeRoundRectCallout">
            <a:avLst>
              <a:gd name="adj1" fmla="val -23644"/>
              <a:gd name="adj2" fmla="val 1720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/>
              <a:t>跳ぶ</a:t>
            </a:r>
          </a:p>
        </p:txBody>
      </p:sp>
      <p:pic>
        <p:nvPicPr>
          <p:cNvPr id="7" name="コンテンツ プレースホルダー 4">
            <a:extLst>
              <a:ext uri="{FF2B5EF4-FFF2-40B4-BE49-F238E27FC236}">
                <a16:creationId xmlns:a16="http://schemas.microsoft.com/office/drawing/2014/main" xmlns="" id="{833CDF86-1BEC-4F2E-85D0-E6F187356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53" y="1444382"/>
            <a:ext cx="2737206" cy="501090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D3A58446-82F6-41E7-B720-475B4808A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59" y="1462677"/>
            <a:ext cx="5685434" cy="51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2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830BBB50-0E7D-464B-9260-CA5BD5121943}"/>
              </a:ext>
            </a:extLst>
          </p:cNvPr>
          <p:cNvSpPr/>
          <p:nvPr/>
        </p:nvSpPr>
        <p:spPr>
          <a:xfrm>
            <a:off x="165728" y="2224429"/>
            <a:ext cx="11588903" cy="440348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</a:rPr>
              <a:t>古代オリンピックと現代のスポーツが</a:t>
            </a:r>
            <a:endParaRPr kumimoji="1" lang="en-US" altLang="ja-JP" sz="48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800" dirty="0">
                <a:solidFill>
                  <a:schemeClr val="bg1"/>
                </a:solidFill>
              </a:rPr>
              <a:t>イメージできる画像</a:t>
            </a:r>
            <a:endParaRPr kumimoji="1" lang="en-US" altLang="ja-JP" sz="48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4800" dirty="0">
                <a:solidFill>
                  <a:schemeClr val="bg1"/>
                </a:solidFill>
              </a:rPr>
              <a:t>Ex.</a:t>
            </a:r>
            <a:r>
              <a:rPr kumimoji="1" lang="ja-JP" altLang="en-US" sz="4800" dirty="0">
                <a:solidFill>
                  <a:schemeClr val="bg1"/>
                </a:solidFill>
              </a:rPr>
              <a:t>ボクシング、レスリング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xmlns="" id="{C1767677-CADD-437D-BF32-7CD62159193F}"/>
              </a:ext>
            </a:extLst>
          </p:cNvPr>
          <p:cNvSpPr/>
          <p:nvPr/>
        </p:nvSpPr>
        <p:spPr>
          <a:xfrm>
            <a:off x="6095999" y="332949"/>
            <a:ext cx="5847471" cy="1724451"/>
          </a:xfrm>
          <a:prstGeom prst="wedgeRoundRectCallout">
            <a:avLst>
              <a:gd name="adj1" fmla="val 3874"/>
              <a:gd name="adj2" fmla="val 1976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/>
              <a:t>取っ組み合う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xmlns="" id="{5A2AA16D-9E4D-41F3-8378-6D82F5C6AA95}"/>
              </a:ext>
            </a:extLst>
          </p:cNvPr>
          <p:cNvSpPr/>
          <p:nvPr/>
        </p:nvSpPr>
        <p:spPr>
          <a:xfrm>
            <a:off x="590842" y="366922"/>
            <a:ext cx="5040924" cy="1645920"/>
          </a:xfrm>
          <a:prstGeom prst="wedgeRoundRectCallout">
            <a:avLst>
              <a:gd name="adj1" fmla="val -1115"/>
              <a:gd name="adj2" fmla="val 2574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/>
              <a:t>素手で戦う</a:t>
            </a:r>
          </a:p>
        </p:txBody>
      </p:sp>
      <p:pic>
        <p:nvPicPr>
          <p:cNvPr id="6" name="コンテンツ プレースホルダー 4">
            <a:extLst>
              <a:ext uri="{FF2B5EF4-FFF2-40B4-BE49-F238E27FC236}">
                <a16:creationId xmlns:a16="http://schemas.microsoft.com/office/drawing/2014/main" xmlns="" id="{AFEAA21D-D8E9-4FAD-B00B-0F2688164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87" y="2179871"/>
            <a:ext cx="4866093" cy="43064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BA63D9F5-3E27-453E-A0A2-38E5D8CD2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96" y="2057400"/>
            <a:ext cx="4326475" cy="51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1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C73812E0-82C0-499B-807C-84DB343D7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00" y="2050202"/>
            <a:ext cx="4585438" cy="480779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08271A8-87F2-463D-8731-76B2AA12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コンテンツ プレースホルダー 4">
            <a:extLst>
              <a:ext uri="{FF2B5EF4-FFF2-40B4-BE49-F238E27FC236}">
                <a16:creationId xmlns:a16="http://schemas.microsoft.com/office/drawing/2014/main" xmlns="" id="{E422A812-71C8-45E0-BBA7-81BB1B254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478" y="1980265"/>
            <a:ext cx="3141013" cy="455797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027AA9AF-51AF-4D6A-8B50-C6598C27CA10}"/>
              </a:ext>
            </a:extLst>
          </p:cNvPr>
          <p:cNvSpPr/>
          <p:nvPr/>
        </p:nvSpPr>
        <p:spPr>
          <a:xfrm>
            <a:off x="274320" y="44879"/>
            <a:ext cx="11643359" cy="28610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/>
              <a:t>労働や</a:t>
            </a:r>
            <a:r>
              <a:rPr kumimoji="1" lang="ja-JP" altLang="en-US" sz="9600" b="1" i="1" u="sng" dirty="0"/>
              <a:t>遊び</a:t>
            </a:r>
            <a:r>
              <a:rPr kumimoji="1" lang="ja-JP" altLang="en-US" sz="7200" dirty="0"/>
              <a:t>から</a:t>
            </a:r>
            <a:endParaRPr kumimoji="1" lang="en-US" altLang="ja-JP" sz="7200" dirty="0"/>
          </a:p>
          <a:p>
            <a:pPr algn="ctr"/>
            <a:r>
              <a:rPr kumimoji="1" lang="ja-JP" altLang="en-US" sz="7200" dirty="0"/>
              <a:t>スポーツが生まれた</a:t>
            </a:r>
            <a:endParaRPr kumimoji="1" lang="en-US" altLang="ja-JP" sz="72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C1420529-3C18-4E18-8509-50FA4F1868CC}"/>
              </a:ext>
            </a:extLst>
          </p:cNvPr>
          <p:cNvSpPr/>
          <p:nvPr/>
        </p:nvSpPr>
        <p:spPr>
          <a:xfrm>
            <a:off x="3408056" y="3029981"/>
            <a:ext cx="4121289" cy="3703921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</a:rPr>
              <a:t>古代オリンピックのやり投げが</a:t>
            </a:r>
            <a:endParaRPr kumimoji="1" lang="en-US" altLang="ja-JP" sz="32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chemeClr val="bg1"/>
                </a:solidFill>
              </a:rPr>
              <a:t>イメージできる</a:t>
            </a:r>
            <a:endParaRPr kumimoji="1" lang="en-US" altLang="ja-JP" sz="32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chemeClr val="bg1"/>
                </a:solidFill>
              </a:rPr>
              <a:t>画像</a:t>
            </a:r>
            <a:endParaRPr kumimoji="1" lang="en-US" altLang="ja-JP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0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60B9014B-12E0-4DC9-A855-F74A05B7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D1BFB38B-D253-4B20-A61D-1BB0890F8FF7}"/>
              </a:ext>
            </a:extLst>
          </p:cNvPr>
          <p:cNvSpPr/>
          <p:nvPr/>
        </p:nvSpPr>
        <p:spPr>
          <a:xfrm>
            <a:off x="301548" y="639315"/>
            <a:ext cx="11588903" cy="6022334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6600" dirty="0">
              <a:solidFill>
                <a:schemeClr val="bg1"/>
              </a:solidFill>
            </a:endParaRPr>
          </a:p>
          <a:p>
            <a:pPr algn="ctr"/>
            <a:endParaRPr kumimoji="1" lang="en-US" altLang="ja-JP" sz="6600" dirty="0">
              <a:solidFill>
                <a:schemeClr val="bg1"/>
              </a:solidFill>
            </a:endParaRPr>
          </a:p>
          <a:p>
            <a:pPr algn="ctr"/>
            <a:endParaRPr kumimoji="1" lang="en-US" altLang="ja-JP" sz="6600" dirty="0">
              <a:solidFill>
                <a:schemeClr val="bg1"/>
              </a:solidFill>
            </a:endParaRPr>
          </a:p>
          <a:p>
            <a:pPr algn="ctr"/>
            <a:endParaRPr kumimoji="1" lang="en-US" altLang="ja-JP" sz="66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6000" dirty="0">
                <a:solidFill>
                  <a:schemeClr val="bg1"/>
                </a:solidFill>
              </a:rPr>
              <a:t>古代オリンピックが</a:t>
            </a:r>
            <a:endParaRPr kumimoji="1" lang="en-US" altLang="ja-JP" sz="60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6000" dirty="0">
                <a:solidFill>
                  <a:schemeClr val="bg1"/>
                </a:solidFill>
              </a:rPr>
              <a:t>イメージできる画像</a:t>
            </a:r>
            <a:endParaRPr kumimoji="1" lang="en-US" altLang="ja-JP" sz="6000" dirty="0">
              <a:solidFill>
                <a:schemeClr val="bg1"/>
              </a:solidFill>
            </a:endParaRP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xmlns="" id="{5CF4F750-0135-4366-A193-AA7CD8629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96" y="1685309"/>
            <a:ext cx="10820400" cy="2938141"/>
          </a:xfrm>
          <a:prstGeom prst="round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kumimoji="1" lang="ja-JP" altLang="en-US" sz="7200" dirty="0"/>
              <a:t>古代オリンピックの種目</a:t>
            </a:r>
            <a:endParaRPr kumimoji="1" lang="en-US" altLang="ja-JP" sz="7200" dirty="0"/>
          </a:p>
          <a:p>
            <a:pPr marL="0" indent="0" algn="ctr">
              <a:buNone/>
            </a:pPr>
            <a:r>
              <a:rPr lang="ja-JP" altLang="en-US" sz="7200" dirty="0"/>
              <a:t>（</a:t>
            </a:r>
            <a:r>
              <a:rPr lang="ja-JP" altLang="en-US" sz="8800" dirty="0"/>
              <a:t>ギリシャ</a:t>
            </a:r>
            <a:r>
              <a:rPr lang="ja-JP" altLang="en-US" sz="7200" dirty="0"/>
              <a:t>文明）</a:t>
            </a:r>
            <a:endParaRPr kumimoji="1" lang="en-US" altLang="ja-JP" sz="7200" dirty="0"/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xmlns="" id="{F1E4C70E-898E-4FBF-8CDA-645A61BA8C03}"/>
              </a:ext>
            </a:extLst>
          </p:cNvPr>
          <p:cNvSpPr/>
          <p:nvPr/>
        </p:nvSpPr>
        <p:spPr>
          <a:xfrm>
            <a:off x="685800" y="106587"/>
            <a:ext cx="5410200" cy="1323451"/>
          </a:xfrm>
          <a:prstGeom prst="wedgeRoundRectCallout">
            <a:avLst>
              <a:gd name="adj1" fmla="val -6109"/>
              <a:gd name="adj2" fmla="val 84965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/>
              <a:t>何千年も前</a:t>
            </a:r>
            <a:r>
              <a:rPr kumimoji="1" lang="en-US" altLang="ja-JP" sz="6600" b="1" dirty="0"/>
              <a:t>…</a:t>
            </a:r>
            <a:endParaRPr kumimoji="1" lang="ja-JP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7818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A26EBAE-A99F-470A-B368-2C8B3963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CE1ED5C0-0D46-49FC-928F-459D673A5423}"/>
              </a:ext>
            </a:extLst>
          </p:cNvPr>
          <p:cNvSpPr/>
          <p:nvPr/>
        </p:nvSpPr>
        <p:spPr>
          <a:xfrm>
            <a:off x="301548" y="417833"/>
            <a:ext cx="11588903" cy="6022334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bg1"/>
                </a:solidFill>
              </a:rPr>
              <a:t>古代オリンピックが</a:t>
            </a:r>
            <a:endParaRPr kumimoji="1" lang="en-US" altLang="ja-JP" sz="66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6600" dirty="0">
                <a:solidFill>
                  <a:schemeClr val="bg1"/>
                </a:solidFill>
              </a:rPr>
              <a:t>イメージできる画像</a:t>
            </a:r>
            <a:endParaRPr kumimoji="1" lang="en-US" altLang="ja-JP" sz="6600" dirty="0">
              <a:solidFill>
                <a:schemeClr val="bg1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C15E8E1B-71F7-4404-A12B-C3F8410B5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26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9">
            <a:extLst>
              <a:ext uri="{FF2B5EF4-FFF2-40B4-BE49-F238E27FC236}">
                <a16:creationId xmlns:a16="http://schemas.microsoft.com/office/drawing/2014/main" xmlns="" id="{36F63DBA-7E32-4CE6-BCBC-95A6F53103FC}"/>
              </a:ext>
            </a:extLst>
          </p:cNvPr>
          <p:cNvSpPr txBox="1">
            <a:spLocks/>
          </p:cNvSpPr>
          <p:nvPr/>
        </p:nvSpPr>
        <p:spPr>
          <a:xfrm>
            <a:off x="295421" y="773723"/>
            <a:ext cx="11648049" cy="52613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9600" b="1" dirty="0"/>
              <a:t>その他の文明から</a:t>
            </a:r>
            <a:endParaRPr lang="en-US" altLang="ja-JP" sz="96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9600" b="1" dirty="0"/>
              <a:t>生まれたスポーツの例</a:t>
            </a:r>
            <a:endParaRPr lang="en-US" altLang="ja-JP" sz="9600" b="1" dirty="0"/>
          </a:p>
        </p:txBody>
      </p:sp>
    </p:spTree>
    <p:extLst>
      <p:ext uri="{BB962C8B-B14F-4D97-AF65-F5344CB8AC3E}">
        <p14:creationId xmlns:p14="http://schemas.microsoft.com/office/powerpoint/2010/main" val="11504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367A6282-6A6D-4663-8CF6-64E661E02086}"/>
              </a:ext>
            </a:extLst>
          </p:cNvPr>
          <p:cNvSpPr/>
          <p:nvPr/>
        </p:nvSpPr>
        <p:spPr>
          <a:xfrm>
            <a:off x="477231" y="434889"/>
            <a:ext cx="5398913" cy="5988221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bg1"/>
                </a:solidFill>
              </a:rPr>
              <a:t>中国の河川の画像</a:t>
            </a:r>
            <a:endParaRPr kumimoji="1" lang="en-US" altLang="ja-JP" sz="6600" dirty="0">
              <a:solidFill>
                <a:schemeClr val="bg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8123BBA8-3EF7-4BE1-B8D7-6481B7A86485}"/>
              </a:ext>
            </a:extLst>
          </p:cNvPr>
          <p:cNvSpPr/>
          <p:nvPr/>
        </p:nvSpPr>
        <p:spPr>
          <a:xfrm>
            <a:off x="341141" y="217708"/>
            <a:ext cx="3795245" cy="18509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中国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188CFF41-2A7E-4C4F-A685-D1870D18C35E}"/>
              </a:ext>
            </a:extLst>
          </p:cNvPr>
          <p:cNvSpPr/>
          <p:nvPr/>
        </p:nvSpPr>
        <p:spPr>
          <a:xfrm>
            <a:off x="6578688" y="434889"/>
            <a:ext cx="5398913" cy="5988221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bg1"/>
                </a:solidFill>
              </a:rPr>
              <a:t>龍船競漕の画像</a:t>
            </a:r>
            <a:endParaRPr kumimoji="1" lang="en-US" altLang="ja-JP" sz="6600" dirty="0">
              <a:solidFill>
                <a:schemeClr val="bg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F48F46B3-32A1-4F1D-A374-B0D4C71F70FF}"/>
              </a:ext>
            </a:extLst>
          </p:cNvPr>
          <p:cNvSpPr/>
          <p:nvPr/>
        </p:nvSpPr>
        <p:spPr>
          <a:xfrm>
            <a:off x="2961505" y="4789358"/>
            <a:ext cx="6101457" cy="18509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龍船競</a:t>
            </a:r>
            <a:r>
              <a:rPr lang="ja-JP" altLang="en-US" sz="9600" dirty="0"/>
              <a:t>漕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234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38CC6CB-CE93-435E-881F-F43D9386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81217764-ACF0-40F2-94E0-6C4C9F333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19" y="271085"/>
            <a:ext cx="2747686" cy="303192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6A49ED9A-2A82-4B90-9B62-4D991AE1E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16" y="3706602"/>
            <a:ext cx="2747686" cy="303192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AFA38137-D3F8-402A-AC16-E5412A145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243" y="576341"/>
            <a:ext cx="2747686" cy="303192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0DEACC49-FD72-43C5-BF42-320FA9D14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1981" y="3757450"/>
            <a:ext cx="2747686" cy="303192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2ED7CAFE-CA70-465B-9E32-6E30403FC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26" y="1098759"/>
            <a:ext cx="4421579" cy="4288932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79FA0FA4-CFBA-4508-9FA8-DB43B4524FD4}"/>
              </a:ext>
            </a:extLst>
          </p:cNvPr>
          <p:cNvSpPr/>
          <p:nvPr/>
        </p:nvSpPr>
        <p:spPr>
          <a:xfrm>
            <a:off x="261955" y="493641"/>
            <a:ext cx="11588903" cy="6022334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bg1"/>
                </a:solidFill>
              </a:rPr>
              <a:t>カバディの画像</a:t>
            </a:r>
            <a:endParaRPr kumimoji="1" lang="en-US" altLang="ja-JP" sz="6600" dirty="0">
              <a:solidFill>
                <a:schemeClr val="bg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6B43A3AE-9CAA-46AA-B053-93BDC0FAD4C7}"/>
              </a:ext>
            </a:extLst>
          </p:cNvPr>
          <p:cNvSpPr/>
          <p:nvPr/>
        </p:nvSpPr>
        <p:spPr>
          <a:xfrm>
            <a:off x="4950551" y="4430602"/>
            <a:ext cx="7030329" cy="2009735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カバディ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44A836EC-1888-4989-A501-7939DF43E8D3}"/>
              </a:ext>
            </a:extLst>
          </p:cNvPr>
          <p:cNvSpPr/>
          <p:nvPr/>
        </p:nvSpPr>
        <p:spPr>
          <a:xfrm>
            <a:off x="341142" y="236892"/>
            <a:ext cx="5103055" cy="18205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/>
              <a:t>インド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xmlns="" id="{FA3D30B1-847A-4F1B-A3CB-113281B2B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27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E9DF28ED-8847-42D5-A4AE-C25944925571}"/>
              </a:ext>
            </a:extLst>
          </p:cNvPr>
          <p:cNvSpPr/>
          <p:nvPr/>
        </p:nvSpPr>
        <p:spPr>
          <a:xfrm>
            <a:off x="335651" y="520657"/>
            <a:ext cx="5760349" cy="6022334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bg1"/>
                </a:solidFill>
              </a:rPr>
              <a:t>オランダの河川の画像</a:t>
            </a:r>
            <a:endParaRPr kumimoji="1" lang="en-US" altLang="ja-JP" sz="6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6E3EAEB1-2A4E-46E5-890D-7847F0B710E0}"/>
              </a:ext>
            </a:extLst>
          </p:cNvPr>
          <p:cNvSpPr txBox="1"/>
          <p:nvPr/>
        </p:nvSpPr>
        <p:spPr>
          <a:xfrm>
            <a:off x="4688862" y="315009"/>
            <a:ext cx="2433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出典：大修館書店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193040E7-2224-482D-B2EB-CA1B5C060E64}"/>
              </a:ext>
            </a:extLst>
          </p:cNvPr>
          <p:cNvSpPr/>
          <p:nvPr/>
        </p:nvSpPr>
        <p:spPr>
          <a:xfrm>
            <a:off x="6235908" y="520657"/>
            <a:ext cx="5760349" cy="6022334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bg1"/>
                </a:solidFill>
              </a:rPr>
              <a:t>フィーエルヤッペンの画像</a:t>
            </a:r>
            <a:endParaRPr kumimoji="1" lang="en-US" altLang="ja-JP" sz="6600" dirty="0">
              <a:solidFill>
                <a:schemeClr val="bg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18BE7B94-67EF-48AB-92F0-66D8A63F04F0}"/>
              </a:ext>
            </a:extLst>
          </p:cNvPr>
          <p:cNvSpPr/>
          <p:nvPr/>
        </p:nvSpPr>
        <p:spPr>
          <a:xfrm>
            <a:off x="341142" y="217708"/>
            <a:ext cx="5328138" cy="18396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/>
              <a:t>オランダ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xmlns="" id="{EC9EE72B-E183-4A6E-963B-30FEE1C0A325}"/>
              </a:ext>
            </a:extLst>
          </p:cNvPr>
          <p:cNvSpPr/>
          <p:nvPr/>
        </p:nvSpPr>
        <p:spPr>
          <a:xfrm>
            <a:off x="1809008" y="4908946"/>
            <a:ext cx="9600558" cy="18396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u="sng" dirty="0"/>
              <a:t>フィーエルヤッペン</a:t>
            </a:r>
          </a:p>
        </p:txBody>
      </p:sp>
    </p:spTree>
    <p:extLst>
      <p:ext uri="{BB962C8B-B14F-4D97-AF65-F5344CB8AC3E}">
        <p14:creationId xmlns:p14="http://schemas.microsoft.com/office/powerpoint/2010/main" val="291488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6CE8BB4-122C-4BBF-ADD8-05FC6B09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405B5B43-F922-45D2-906F-78D94C924E1F}"/>
              </a:ext>
            </a:extLst>
          </p:cNvPr>
          <p:cNvSpPr/>
          <p:nvPr/>
        </p:nvSpPr>
        <p:spPr>
          <a:xfrm>
            <a:off x="301548" y="321498"/>
            <a:ext cx="11588903" cy="6215003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bg1"/>
                </a:solidFill>
              </a:rPr>
              <a:t>フィーエルヤッペンの動画</a:t>
            </a:r>
            <a:endParaRPr kumimoji="1" lang="en-US" altLang="ja-JP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273CB4C-AFA9-4BF6-A0E8-80002EE9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78" y="306061"/>
            <a:ext cx="11208880" cy="1905936"/>
          </a:xfrm>
        </p:spPr>
        <p:txBody>
          <a:bodyPr>
            <a:normAutofit/>
          </a:bodyPr>
          <a:lstStyle/>
          <a:p>
            <a:r>
              <a:rPr kumimoji="1" lang="ja-JP" altLang="en-US" sz="6600" b="1" dirty="0"/>
              <a:t>スポーツとの多様な関わり方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74874C88-2BC2-472F-A84F-052303646F43}"/>
              </a:ext>
            </a:extLst>
          </p:cNvPr>
          <p:cNvSpPr/>
          <p:nvPr/>
        </p:nvSpPr>
        <p:spPr>
          <a:xfrm>
            <a:off x="583654" y="2148560"/>
            <a:ext cx="5340545" cy="17895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する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2F42F25D-65C1-4710-9296-F386BB3AC9E4}"/>
              </a:ext>
            </a:extLst>
          </p:cNvPr>
          <p:cNvSpPr/>
          <p:nvPr/>
        </p:nvSpPr>
        <p:spPr>
          <a:xfrm>
            <a:off x="6210534" y="2148560"/>
            <a:ext cx="5340545" cy="178953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みる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1B5EC549-FED4-484A-84A9-3308EFCC9366}"/>
              </a:ext>
            </a:extLst>
          </p:cNvPr>
          <p:cNvSpPr/>
          <p:nvPr/>
        </p:nvSpPr>
        <p:spPr>
          <a:xfrm>
            <a:off x="583653" y="4135369"/>
            <a:ext cx="5340545" cy="1789531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支える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B2C82C79-FA3B-47C7-B8C1-D340ACF8C9DB}"/>
              </a:ext>
            </a:extLst>
          </p:cNvPr>
          <p:cNvSpPr/>
          <p:nvPr/>
        </p:nvSpPr>
        <p:spPr>
          <a:xfrm>
            <a:off x="6255413" y="4135369"/>
            <a:ext cx="5340545" cy="178953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知る</a:t>
            </a:r>
          </a:p>
        </p:txBody>
      </p:sp>
    </p:spTree>
    <p:extLst>
      <p:ext uri="{BB962C8B-B14F-4D97-AF65-F5344CB8AC3E}">
        <p14:creationId xmlns:p14="http://schemas.microsoft.com/office/powerpoint/2010/main" val="14211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06C7692-72D4-4F9D-A12B-03DD2918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8761EAB-9DEA-42B3-A9F9-94DBECAFF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2FAFF0AC-4F94-479A-AEDE-6779AD52B5B2}"/>
              </a:ext>
            </a:extLst>
          </p:cNvPr>
          <p:cNvSpPr/>
          <p:nvPr/>
        </p:nvSpPr>
        <p:spPr>
          <a:xfrm>
            <a:off x="398583" y="639315"/>
            <a:ext cx="11588903" cy="6022334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bg1"/>
                </a:solidFill>
              </a:rPr>
              <a:t>民族スポーツの画像</a:t>
            </a:r>
            <a:endParaRPr kumimoji="1" lang="en-US" altLang="ja-JP" sz="6600" dirty="0">
              <a:solidFill>
                <a:schemeClr val="bg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CD26FCA3-B7BC-4263-A4D1-1DAE26DAEA3A}"/>
              </a:ext>
            </a:extLst>
          </p:cNvPr>
          <p:cNvSpPr/>
          <p:nvPr/>
        </p:nvSpPr>
        <p:spPr>
          <a:xfrm>
            <a:off x="1814492" y="133341"/>
            <a:ext cx="8563015" cy="19287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/>
              <a:t>民族スポーツ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812A316C-52E6-45BF-8E7F-455940B86B11}"/>
              </a:ext>
            </a:extLst>
          </p:cNvPr>
          <p:cNvSpPr/>
          <p:nvPr/>
        </p:nvSpPr>
        <p:spPr>
          <a:xfrm>
            <a:off x="495618" y="2182459"/>
            <a:ext cx="11394831" cy="4139914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/>
              <a:t>世界各地で、その土地の人々の</a:t>
            </a:r>
            <a:r>
              <a:rPr kumimoji="1" lang="ja-JP" altLang="en-US" sz="11500" b="1" u="sng" dirty="0"/>
              <a:t>生活</a:t>
            </a:r>
            <a:r>
              <a:rPr kumimoji="1" lang="ja-JP" altLang="en-US" sz="6000" dirty="0"/>
              <a:t>と深くかかわり</a:t>
            </a:r>
            <a:endParaRPr kumimoji="1" lang="en-US" altLang="ja-JP" sz="6000" dirty="0"/>
          </a:p>
          <a:p>
            <a:pPr algn="ctr"/>
            <a:r>
              <a:rPr kumimoji="1" lang="ja-JP" altLang="en-US" sz="6000" dirty="0"/>
              <a:t>ながら発展し続けたもの</a:t>
            </a:r>
          </a:p>
        </p:txBody>
      </p:sp>
    </p:spTree>
    <p:extLst>
      <p:ext uri="{BB962C8B-B14F-4D97-AF65-F5344CB8AC3E}">
        <p14:creationId xmlns:p14="http://schemas.microsoft.com/office/powerpoint/2010/main" val="25470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887CA2B7-FADE-4D50-9029-4BA98965EC45}"/>
              </a:ext>
            </a:extLst>
          </p:cNvPr>
          <p:cNvSpPr/>
          <p:nvPr/>
        </p:nvSpPr>
        <p:spPr>
          <a:xfrm>
            <a:off x="781167" y="139511"/>
            <a:ext cx="10972118" cy="25868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/>
              <a:t>民族スポーツから</a:t>
            </a:r>
            <a:endParaRPr kumimoji="1" lang="en-US" altLang="ja-JP" sz="7200" b="1" dirty="0"/>
          </a:p>
          <a:p>
            <a:pPr algn="ctr"/>
            <a:r>
              <a:rPr kumimoji="1" lang="ja-JP" altLang="en-US" sz="7200" b="1" dirty="0"/>
              <a:t>➡近代スポーツへ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7C212187-2C2A-4C3B-AD49-899A2E14C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28" y="2726370"/>
            <a:ext cx="3289221" cy="365977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330E5DA3-58AF-409A-A569-E2E9268A6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674" y="3429000"/>
            <a:ext cx="3475326" cy="3353690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xmlns="" id="{A1501FDF-C743-4FA5-B7A4-21EED46F9FC8}"/>
              </a:ext>
            </a:extLst>
          </p:cNvPr>
          <p:cNvSpPr/>
          <p:nvPr/>
        </p:nvSpPr>
        <p:spPr>
          <a:xfrm>
            <a:off x="4813221" y="3764188"/>
            <a:ext cx="1549371" cy="162814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E166E169-B1CD-4901-B684-5745FA5F7DA7}"/>
              </a:ext>
            </a:extLst>
          </p:cNvPr>
          <p:cNvSpPr/>
          <p:nvPr/>
        </p:nvSpPr>
        <p:spPr>
          <a:xfrm>
            <a:off x="151065" y="2450107"/>
            <a:ext cx="4616148" cy="426838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bg1"/>
                </a:solidFill>
              </a:rPr>
              <a:t>民族スポーツ</a:t>
            </a:r>
            <a:endParaRPr kumimoji="1" lang="en-US" altLang="ja-JP" sz="44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400" dirty="0">
                <a:solidFill>
                  <a:schemeClr val="bg1"/>
                </a:solidFill>
              </a:rPr>
              <a:t>の画像</a:t>
            </a:r>
            <a:endParaRPr kumimoji="1" lang="en-US" altLang="ja-JP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A39490F-48A8-4B30-8A6E-3C70C2A7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F6E2D454-C2F9-4DDA-8ABF-D90D659B8A5D}"/>
              </a:ext>
            </a:extLst>
          </p:cNvPr>
          <p:cNvSpPr/>
          <p:nvPr/>
        </p:nvSpPr>
        <p:spPr>
          <a:xfrm>
            <a:off x="4871190" y="89382"/>
            <a:ext cx="6987875" cy="6409892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solidFill>
                  <a:schemeClr val="bg1"/>
                </a:solidFill>
              </a:rPr>
              <a:t>民族スポーツ</a:t>
            </a:r>
            <a:endParaRPr kumimoji="1" lang="en-US" altLang="ja-JP" sz="72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400" dirty="0">
                <a:solidFill>
                  <a:schemeClr val="bg1"/>
                </a:solidFill>
              </a:rPr>
              <a:t>（中世のフットボール）</a:t>
            </a:r>
            <a:endParaRPr kumimoji="1" lang="en-US" altLang="ja-JP" sz="44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7200" dirty="0">
                <a:solidFill>
                  <a:schemeClr val="bg1"/>
                </a:solidFill>
              </a:rPr>
              <a:t>の画像</a:t>
            </a:r>
            <a:endParaRPr kumimoji="1" lang="en-US" altLang="ja-JP" sz="11500" dirty="0">
              <a:solidFill>
                <a:schemeClr val="bg1"/>
              </a:solidFill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3E2D997D-4269-4EB5-B122-D04383A29BFC}"/>
              </a:ext>
            </a:extLst>
          </p:cNvPr>
          <p:cNvSpPr/>
          <p:nvPr/>
        </p:nvSpPr>
        <p:spPr>
          <a:xfrm>
            <a:off x="80407" y="84147"/>
            <a:ext cx="4790783" cy="2356123"/>
          </a:xfrm>
          <a:prstGeom prst="wedgeRoundRectCallout">
            <a:avLst>
              <a:gd name="adj1" fmla="val 67457"/>
              <a:gd name="adj2" fmla="val 3334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/>
              <a:t>何をしているでしょうか？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70B93FB4-FA8C-4732-8FE4-B869ACFC28F1}"/>
              </a:ext>
            </a:extLst>
          </p:cNvPr>
          <p:cNvSpPr/>
          <p:nvPr/>
        </p:nvSpPr>
        <p:spPr>
          <a:xfrm>
            <a:off x="481232" y="5037615"/>
            <a:ext cx="11229535" cy="16339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/>
              <a:t>例：中世のフットボール（民族スポーツ）</a:t>
            </a:r>
          </a:p>
        </p:txBody>
      </p:sp>
    </p:spTree>
    <p:extLst>
      <p:ext uri="{BB962C8B-B14F-4D97-AF65-F5344CB8AC3E}">
        <p14:creationId xmlns:p14="http://schemas.microsoft.com/office/powerpoint/2010/main" val="12896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F164C45-4D8C-425A-BA64-CDBB285C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50020E24-8467-471D-8684-B5614956AB19}"/>
              </a:ext>
            </a:extLst>
          </p:cNvPr>
          <p:cNvSpPr/>
          <p:nvPr/>
        </p:nvSpPr>
        <p:spPr>
          <a:xfrm>
            <a:off x="398765" y="185124"/>
            <a:ext cx="5340545" cy="178953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みる</a:t>
            </a:r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xmlns="" id="{EC7CA2EB-1519-4587-85AC-8C2E78A58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58" y="1868068"/>
            <a:ext cx="6376342" cy="4883345"/>
          </a:xfr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8C53B3F3-BF70-4779-AB08-91B184839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4" y="1887703"/>
            <a:ext cx="5198225" cy="497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97E3C567-4030-49E8-BA92-F3B217E97DB7}"/>
              </a:ext>
            </a:extLst>
          </p:cNvPr>
          <p:cNvSpPr/>
          <p:nvPr/>
        </p:nvSpPr>
        <p:spPr>
          <a:xfrm>
            <a:off x="225327" y="163620"/>
            <a:ext cx="5340545" cy="1789531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支える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7B8CDC12-CF87-458D-8854-37FD6BAB4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44" y="2611539"/>
            <a:ext cx="4085047" cy="3814412"/>
          </a:xfrm>
          <a:prstGeom prst="rect">
            <a:avLst/>
          </a:prstGeom>
        </p:spPr>
      </p:pic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D34CAFD5-D25B-4118-AA75-D61543EF8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78" y="255637"/>
            <a:ext cx="2768050" cy="4005217"/>
          </a:xfr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F5BBE4EB-9905-4E4D-82CE-0E70A196D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05" y="3161033"/>
            <a:ext cx="1436675" cy="342065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6016E8D6-1F42-47A7-BF92-D564F15B2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62" y="163621"/>
            <a:ext cx="4296395" cy="404935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C12E629E-DAEA-49CB-8079-98DD1352E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39" y="1719794"/>
            <a:ext cx="4770061" cy="477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8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0D1B3D14-B8F8-41BE-BD95-2E894DCE0712}"/>
              </a:ext>
            </a:extLst>
          </p:cNvPr>
          <p:cNvSpPr/>
          <p:nvPr/>
        </p:nvSpPr>
        <p:spPr>
          <a:xfrm>
            <a:off x="219016" y="146791"/>
            <a:ext cx="5340545" cy="178953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知る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1A3A45CA-04B4-4481-A462-EAD49A1A9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" y="2238316"/>
            <a:ext cx="3527665" cy="389899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647300D8-C22A-473A-92F8-19CD6AF14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26" y="2238316"/>
            <a:ext cx="3718670" cy="389899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B3E80A3C-AF0F-47F1-A385-D58997322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824" y="2081242"/>
            <a:ext cx="5006760" cy="500676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0FC05D4B-D69C-43E4-BB33-5DB2E528DF09}"/>
              </a:ext>
            </a:extLst>
          </p:cNvPr>
          <p:cNvSpPr/>
          <p:nvPr/>
        </p:nvSpPr>
        <p:spPr>
          <a:xfrm>
            <a:off x="6690508" y="146791"/>
            <a:ext cx="5221532" cy="270104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</a:rPr>
              <a:t>東京五輪</a:t>
            </a:r>
            <a:r>
              <a:rPr kumimoji="1" lang="en-US" altLang="ja-JP" sz="4000" dirty="0">
                <a:solidFill>
                  <a:schemeClr val="bg1"/>
                </a:solidFill>
              </a:rPr>
              <a:t>2020</a:t>
            </a:r>
            <a:r>
              <a:rPr kumimoji="1" lang="ja-JP" altLang="en-US" sz="4000" dirty="0">
                <a:solidFill>
                  <a:schemeClr val="bg1"/>
                </a:solidFill>
              </a:rPr>
              <a:t>大会が</a:t>
            </a:r>
            <a:endParaRPr kumimoji="1" lang="en-US" altLang="ja-JP" sz="40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000" dirty="0">
                <a:solidFill>
                  <a:schemeClr val="bg1"/>
                </a:solidFill>
              </a:rPr>
              <a:t>イメージできる画像</a:t>
            </a:r>
            <a:endParaRPr kumimoji="1" lang="en-US" altLang="ja-JP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7338F2B1-7527-47D5-9164-C69936D10E47}"/>
              </a:ext>
            </a:extLst>
          </p:cNvPr>
          <p:cNvSpPr/>
          <p:nvPr/>
        </p:nvSpPr>
        <p:spPr>
          <a:xfrm>
            <a:off x="281339" y="166655"/>
            <a:ext cx="6601905" cy="16509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/>
              <a:t>体育理論</a:t>
            </a:r>
          </a:p>
        </p:txBody>
      </p:sp>
      <p:sp>
        <p:nvSpPr>
          <p:cNvPr id="5" name="思考の吹き出し: 雲形 4">
            <a:extLst>
              <a:ext uri="{FF2B5EF4-FFF2-40B4-BE49-F238E27FC236}">
                <a16:creationId xmlns:a16="http://schemas.microsoft.com/office/drawing/2014/main" xmlns="" id="{43EDC2BA-E019-4EC2-984A-6D30F1CA99F3}"/>
              </a:ext>
            </a:extLst>
          </p:cNvPr>
          <p:cNvSpPr/>
          <p:nvPr/>
        </p:nvSpPr>
        <p:spPr>
          <a:xfrm>
            <a:off x="185124" y="1318308"/>
            <a:ext cx="11937688" cy="5392120"/>
          </a:xfrm>
          <a:prstGeom prst="cloudCallout">
            <a:avLst>
              <a:gd name="adj1" fmla="val -34348"/>
              <a:gd name="adj2" fmla="val 369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b="1" dirty="0"/>
              <a:t>するだけではない、</a:t>
            </a:r>
            <a:endParaRPr kumimoji="1" lang="en-US" altLang="ja-JP" sz="6600" b="1" dirty="0"/>
          </a:p>
          <a:p>
            <a:pPr algn="ctr"/>
            <a:r>
              <a:rPr kumimoji="1" lang="ja-JP" altLang="en-US" sz="6600" b="1" dirty="0"/>
              <a:t>スポーツの楽しさを</a:t>
            </a:r>
            <a:endParaRPr kumimoji="1" lang="en-US" altLang="ja-JP" sz="6600" b="1" dirty="0"/>
          </a:p>
          <a:p>
            <a:pPr algn="ctr"/>
            <a:r>
              <a:rPr kumimoji="1" lang="ja-JP" altLang="en-US" sz="6600" b="1" dirty="0"/>
              <a:t>知ってもらう授業</a:t>
            </a:r>
          </a:p>
        </p:txBody>
      </p:sp>
    </p:spTree>
    <p:extLst>
      <p:ext uri="{BB962C8B-B14F-4D97-AF65-F5344CB8AC3E}">
        <p14:creationId xmlns:p14="http://schemas.microsoft.com/office/powerpoint/2010/main" val="23418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0DE7D505-F5A6-4244-9335-A5291DE8849A}"/>
              </a:ext>
            </a:extLst>
          </p:cNvPr>
          <p:cNvSpPr/>
          <p:nvPr/>
        </p:nvSpPr>
        <p:spPr>
          <a:xfrm>
            <a:off x="1373945" y="196948"/>
            <a:ext cx="9087729" cy="16740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/>
              <a:t>学習ノート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463957E1-026E-41A3-AA6D-EE6336D0CCE7}"/>
              </a:ext>
            </a:extLst>
          </p:cNvPr>
          <p:cNvSpPr/>
          <p:nvPr/>
        </p:nvSpPr>
        <p:spPr>
          <a:xfrm>
            <a:off x="685800" y="2119109"/>
            <a:ext cx="11257671" cy="1674055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/>
              <a:t>教材プリント（個人用）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78D94D0F-D212-4CEC-8C4C-971505BF4ECD}"/>
              </a:ext>
            </a:extLst>
          </p:cNvPr>
          <p:cNvSpPr/>
          <p:nvPr/>
        </p:nvSpPr>
        <p:spPr>
          <a:xfrm>
            <a:off x="248530" y="4055013"/>
            <a:ext cx="11821550" cy="2300831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/>
              <a:t>教材プリント（ペアワーク用）</a:t>
            </a:r>
            <a:endParaRPr kumimoji="1" lang="en-US" altLang="ja-JP" sz="6000" dirty="0"/>
          </a:p>
          <a:p>
            <a:pPr algn="ctr"/>
            <a:r>
              <a:rPr kumimoji="1" lang="en-US" altLang="ja-JP" sz="6000" dirty="0"/>
              <a:t>※</a:t>
            </a:r>
            <a:r>
              <a:rPr kumimoji="1" lang="ja-JP" altLang="en-US" sz="6000" dirty="0"/>
              <a:t>ペアで</a:t>
            </a:r>
            <a:r>
              <a:rPr kumimoji="1" lang="en-US" altLang="ja-JP" sz="6000" dirty="0"/>
              <a:t>1</a:t>
            </a:r>
            <a:r>
              <a:rPr kumimoji="1" lang="ja-JP" altLang="en-US" sz="6000" dirty="0"/>
              <a:t>枚</a:t>
            </a:r>
          </a:p>
        </p:txBody>
      </p:sp>
    </p:spTree>
    <p:extLst>
      <p:ext uri="{BB962C8B-B14F-4D97-AF65-F5344CB8AC3E}">
        <p14:creationId xmlns:p14="http://schemas.microsoft.com/office/powerpoint/2010/main" val="41929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飛行機雲</Template>
  <TotalTime>3201</TotalTime>
  <Words>724</Words>
  <Application>Microsoft Office PowerPoint</Application>
  <PresentationFormat>ワイド画面</PresentationFormat>
  <Paragraphs>154</Paragraphs>
  <Slides>42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7" baseType="lpstr">
      <vt:lpstr>メイリオ</vt:lpstr>
      <vt:lpstr>游ゴシック</vt:lpstr>
      <vt:lpstr>Arial</vt:lpstr>
      <vt:lpstr>Calibri</vt:lpstr>
      <vt:lpstr>飛行機雲</vt:lpstr>
      <vt:lpstr>PowerPoint プレゼンテーション</vt:lpstr>
      <vt:lpstr>PowerPoint プレゼンテーション</vt:lpstr>
      <vt:lpstr>PowerPoint プレゼンテーション</vt:lpstr>
      <vt:lpstr>スポーツとの多様な関わり方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スポーツとは</vt:lpstr>
      <vt:lpstr>PowerPoint プレゼンテーション</vt:lpstr>
      <vt:lpstr>ペア・ミーティング</vt:lpstr>
      <vt:lpstr>ペア・ミーティング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スポーツとは</vt:lpstr>
      <vt:lpstr>スポーツって何？</vt:lpstr>
      <vt:lpstr>１．スポーツの 歴史的発展と変容</vt:lpstr>
      <vt:lpstr>本時のねらい</vt:lpstr>
      <vt:lpstr>PowerPoint プレゼンテーション</vt:lpstr>
      <vt:lpstr>昔からスポーツはあった⁈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スポーツの始まりと変遷</dc:title>
  <dc:creator>t-hirano</dc:creator>
  <cp:lastModifiedBy>user</cp:lastModifiedBy>
  <cp:revision>258</cp:revision>
  <cp:lastPrinted>2020-03-05T03:04:05Z</cp:lastPrinted>
  <dcterms:created xsi:type="dcterms:W3CDTF">2019-05-22T02:19:39Z</dcterms:created>
  <dcterms:modified xsi:type="dcterms:W3CDTF">2020-03-26T00:40:06Z</dcterms:modified>
</cp:coreProperties>
</file>