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sldIdLst>
    <p:sldId id="256" r:id="rId2"/>
    <p:sldId id="317" r:id="rId3"/>
    <p:sldId id="318" r:id="rId4"/>
    <p:sldId id="319" r:id="rId5"/>
    <p:sldId id="320" r:id="rId6"/>
    <p:sldId id="322" r:id="rId7"/>
    <p:sldId id="323" r:id="rId8"/>
    <p:sldId id="287" r:id="rId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BF7"/>
    <a:srgbClr val="0070C0"/>
    <a:srgbClr val="FFF3FF"/>
    <a:srgbClr val="E2EFDA"/>
    <a:srgbClr val="5B9BD5"/>
    <a:srgbClr val="FFFFFF"/>
    <a:srgbClr val="878787"/>
    <a:srgbClr val="909090"/>
    <a:srgbClr val="D6DEC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4" autoAdjust="0"/>
    <p:restoredTop sz="94118" autoAdjust="0"/>
  </p:normalViewPr>
  <p:slideViewPr>
    <p:cSldViewPr>
      <p:cViewPr varScale="1">
        <p:scale>
          <a:sx n="69" d="100"/>
          <a:sy n="69" d="100"/>
        </p:scale>
        <p:origin x="581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F2525-66D6-49EA-AA1D-60C1ABC50176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2C9F6-FC44-4F40-A166-036C4028F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63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85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11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20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724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78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860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650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5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64295" cy="623570"/>
          </a:xfrm>
          <a:custGeom>
            <a:avLst/>
            <a:gdLst/>
            <a:ahLst/>
            <a:cxnLst/>
            <a:rect l="l" t="t" r="r" b="b"/>
            <a:pathLst>
              <a:path w="8964295" h="623570">
                <a:moveTo>
                  <a:pt x="0" y="623315"/>
                </a:moveTo>
                <a:lnTo>
                  <a:pt x="8964168" y="623315"/>
                </a:lnTo>
                <a:lnTo>
                  <a:pt x="8964168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4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9268" y="0"/>
            <a:ext cx="8905240" cy="626745"/>
          </a:xfrm>
          <a:custGeom>
            <a:avLst/>
            <a:gdLst/>
            <a:ahLst/>
            <a:cxnLst/>
            <a:rect l="l" t="t" r="r" b="b"/>
            <a:pathLst>
              <a:path w="8905240" h="626745">
                <a:moveTo>
                  <a:pt x="752614" y="0"/>
                </a:moveTo>
                <a:lnTo>
                  <a:pt x="360133" y="0"/>
                </a:lnTo>
                <a:lnTo>
                  <a:pt x="0" y="623316"/>
                </a:lnTo>
                <a:lnTo>
                  <a:pt x="392480" y="623316"/>
                </a:lnTo>
                <a:lnTo>
                  <a:pt x="752614" y="0"/>
                </a:lnTo>
                <a:close/>
              </a:path>
              <a:path w="8905240" h="626745">
                <a:moveTo>
                  <a:pt x="8904732" y="0"/>
                </a:moveTo>
                <a:lnTo>
                  <a:pt x="8712708" y="0"/>
                </a:lnTo>
                <a:lnTo>
                  <a:pt x="8712708" y="626364"/>
                </a:lnTo>
                <a:lnTo>
                  <a:pt x="8904732" y="626364"/>
                </a:lnTo>
                <a:lnTo>
                  <a:pt x="8904732" y="0"/>
                </a:lnTo>
                <a:close/>
              </a:path>
            </a:pathLst>
          </a:custGeom>
          <a:solidFill>
            <a:srgbClr val="559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4" y="6379259"/>
            <a:ext cx="1614958" cy="9577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690359"/>
            <a:ext cx="8964295" cy="167640"/>
          </a:xfrm>
          <a:custGeom>
            <a:avLst/>
            <a:gdLst/>
            <a:ahLst/>
            <a:cxnLst/>
            <a:rect l="l" t="t" r="r" b="b"/>
            <a:pathLst>
              <a:path w="8964295" h="167640">
                <a:moveTo>
                  <a:pt x="8964168" y="0"/>
                </a:moveTo>
                <a:lnTo>
                  <a:pt x="0" y="0"/>
                </a:lnTo>
                <a:lnTo>
                  <a:pt x="0" y="167640"/>
                </a:lnTo>
                <a:lnTo>
                  <a:pt x="8964168" y="167640"/>
                </a:lnTo>
                <a:lnTo>
                  <a:pt x="8964168" y="0"/>
                </a:lnTo>
                <a:close/>
              </a:path>
            </a:pathLst>
          </a:custGeom>
          <a:solidFill>
            <a:srgbClr val="E4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53500" y="6693407"/>
            <a:ext cx="190500" cy="165100"/>
          </a:xfrm>
          <a:custGeom>
            <a:avLst/>
            <a:gdLst/>
            <a:ahLst/>
            <a:cxnLst/>
            <a:rect l="l" t="t" r="r" b="b"/>
            <a:pathLst>
              <a:path w="190500" h="165100">
                <a:moveTo>
                  <a:pt x="190500" y="0"/>
                </a:moveTo>
                <a:lnTo>
                  <a:pt x="0" y="0"/>
                </a:lnTo>
                <a:lnTo>
                  <a:pt x="0" y="164592"/>
                </a:lnTo>
                <a:lnTo>
                  <a:pt x="190500" y="164592"/>
                </a:lnTo>
                <a:lnTo>
                  <a:pt x="190500" y="0"/>
                </a:lnTo>
                <a:close/>
              </a:path>
            </a:pathLst>
          </a:custGeom>
          <a:solidFill>
            <a:srgbClr val="559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0442" y="-2971"/>
            <a:ext cx="56083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8124" y="1563370"/>
            <a:ext cx="8267750" cy="3690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9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mp3"/><Relationship Id="rId7" Type="http://schemas.openxmlformats.org/officeDocument/2006/relationships/image" Target="../media/image9.emf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mp3"/><Relationship Id="rId7" Type="http://schemas.openxmlformats.org/officeDocument/2006/relationships/image" Target="../media/image11.png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image" Target="../media/image7.png"/><Relationship Id="rId2" Type="http://schemas.microsoft.com/office/2007/relationships/media" Target="../media/media4.mp3"/><Relationship Id="rId1" Type="http://schemas.openxmlformats.org/officeDocument/2006/relationships/tags" Target="../tags/tag4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tags" Target="../tags/tag5.xml"/><Relationship Id="rId6" Type="http://schemas.openxmlformats.org/officeDocument/2006/relationships/image" Target="../media/image13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7" Type="http://schemas.openxmlformats.org/officeDocument/2006/relationships/image" Target="../media/image7.png"/><Relationship Id="rId2" Type="http://schemas.microsoft.com/office/2007/relationships/media" Target="../media/media6.mp3"/><Relationship Id="rId1" Type="http://schemas.openxmlformats.org/officeDocument/2006/relationships/tags" Target="../tags/tag6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p3"/><Relationship Id="rId7" Type="http://schemas.openxmlformats.org/officeDocument/2006/relationships/image" Target="../media/image7.png"/><Relationship Id="rId2" Type="http://schemas.microsoft.com/office/2007/relationships/media" Target="../media/media7.mp3"/><Relationship Id="rId1" Type="http://schemas.openxmlformats.org/officeDocument/2006/relationships/tags" Target="../tags/tag7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7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6745"/>
            <a:chOff x="0" y="0"/>
            <a:chExt cx="9144000" cy="626745"/>
          </a:xfrm>
        </p:grpSpPr>
        <p:pic>
          <p:nvPicPr>
            <p:cNvPr id="3" name="object 3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263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6504" y="0"/>
              <a:ext cx="753745" cy="626745"/>
            </a:xfrm>
            <a:custGeom>
              <a:avLst/>
              <a:gdLst/>
              <a:ahLst/>
              <a:cxnLst/>
              <a:rect l="l" t="t" r="r" b="b"/>
              <a:pathLst>
                <a:path w="753744" h="626745">
                  <a:moveTo>
                    <a:pt x="753530" y="0"/>
                  </a:moveTo>
                  <a:lnTo>
                    <a:pt x="360781" y="0"/>
                  </a:lnTo>
                  <a:lnTo>
                    <a:pt x="0" y="626363"/>
                  </a:lnTo>
                  <a:lnTo>
                    <a:pt x="394014" y="626364"/>
                  </a:lnTo>
                  <a:lnTo>
                    <a:pt x="753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847" y="238525"/>
              <a:ext cx="169597" cy="1615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17180" y="243649"/>
              <a:ext cx="145415" cy="154305"/>
            </a:xfrm>
            <a:custGeom>
              <a:avLst/>
              <a:gdLst/>
              <a:ahLst/>
              <a:cxnLst/>
              <a:rect l="l" t="t" r="r" b="b"/>
              <a:pathLst>
                <a:path w="145415" h="154304">
                  <a:moveTo>
                    <a:pt x="33147" y="0"/>
                  </a:moveTo>
                  <a:lnTo>
                    <a:pt x="19126" y="0"/>
                  </a:lnTo>
                  <a:lnTo>
                    <a:pt x="19126" y="75679"/>
                  </a:lnTo>
                  <a:lnTo>
                    <a:pt x="18110" y="97510"/>
                  </a:lnTo>
                  <a:lnTo>
                    <a:pt x="15786" y="115747"/>
                  </a:lnTo>
                  <a:lnTo>
                    <a:pt x="10337" y="131572"/>
                  </a:lnTo>
                  <a:lnTo>
                    <a:pt x="0" y="146202"/>
                  </a:lnTo>
                  <a:lnTo>
                    <a:pt x="6375" y="153885"/>
                  </a:lnTo>
                  <a:lnTo>
                    <a:pt x="29806" y="111582"/>
                  </a:lnTo>
                  <a:lnTo>
                    <a:pt x="33147" y="78232"/>
                  </a:lnTo>
                  <a:lnTo>
                    <a:pt x="33147" y="0"/>
                  </a:lnTo>
                  <a:close/>
                </a:path>
                <a:path w="145415" h="154304">
                  <a:moveTo>
                    <a:pt x="89268" y="2590"/>
                  </a:moveTo>
                  <a:lnTo>
                    <a:pt x="75222" y="2590"/>
                  </a:lnTo>
                  <a:lnTo>
                    <a:pt x="75222" y="137223"/>
                  </a:lnTo>
                  <a:lnTo>
                    <a:pt x="89268" y="137223"/>
                  </a:lnTo>
                  <a:lnTo>
                    <a:pt x="89268" y="2590"/>
                  </a:lnTo>
                  <a:close/>
                </a:path>
                <a:path w="145415" h="154304">
                  <a:moveTo>
                    <a:pt x="145364" y="0"/>
                  </a:moveTo>
                  <a:lnTo>
                    <a:pt x="131330" y="0"/>
                  </a:lnTo>
                  <a:lnTo>
                    <a:pt x="131330" y="152603"/>
                  </a:lnTo>
                  <a:lnTo>
                    <a:pt x="145364" y="152603"/>
                  </a:lnTo>
                  <a:lnTo>
                    <a:pt x="145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0794" y="243649"/>
              <a:ext cx="146649" cy="1561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3762" y="237248"/>
              <a:ext cx="160020" cy="160655"/>
            </a:xfrm>
            <a:custGeom>
              <a:avLst/>
              <a:gdLst/>
              <a:ahLst/>
              <a:cxnLst/>
              <a:rect l="l" t="t" r="r" b="b"/>
              <a:pathLst>
                <a:path w="160019" h="160654">
                  <a:moveTo>
                    <a:pt x="54838" y="121831"/>
                  </a:moveTo>
                  <a:lnTo>
                    <a:pt x="42087" y="114134"/>
                  </a:lnTo>
                  <a:lnTo>
                    <a:pt x="29654" y="128333"/>
                  </a:lnTo>
                  <a:lnTo>
                    <a:pt x="17208" y="138328"/>
                  </a:lnTo>
                  <a:lnTo>
                    <a:pt x="7645" y="144246"/>
                  </a:lnTo>
                  <a:lnTo>
                    <a:pt x="3822" y="146177"/>
                  </a:lnTo>
                  <a:lnTo>
                    <a:pt x="11468" y="153885"/>
                  </a:lnTo>
                  <a:lnTo>
                    <a:pt x="23088" y="147612"/>
                  </a:lnTo>
                  <a:lnTo>
                    <a:pt x="35547" y="139293"/>
                  </a:lnTo>
                  <a:lnTo>
                    <a:pt x="46812" y="130263"/>
                  </a:lnTo>
                  <a:lnTo>
                    <a:pt x="54838" y="121831"/>
                  </a:lnTo>
                  <a:close/>
                </a:path>
                <a:path w="160019" h="160654">
                  <a:moveTo>
                    <a:pt x="117309" y="64122"/>
                  </a:moveTo>
                  <a:lnTo>
                    <a:pt x="40817" y="64122"/>
                  </a:lnTo>
                  <a:lnTo>
                    <a:pt x="40817" y="74371"/>
                  </a:lnTo>
                  <a:lnTo>
                    <a:pt x="117309" y="74371"/>
                  </a:lnTo>
                  <a:lnTo>
                    <a:pt x="117309" y="64122"/>
                  </a:lnTo>
                  <a:close/>
                </a:path>
                <a:path w="160019" h="160654">
                  <a:moveTo>
                    <a:pt x="147929" y="143624"/>
                  </a:moveTo>
                  <a:lnTo>
                    <a:pt x="132232" y="130365"/>
                  </a:lnTo>
                  <a:lnTo>
                    <a:pt x="120980" y="122148"/>
                  </a:lnTo>
                  <a:lnTo>
                    <a:pt x="108381" y="114134"/>
                  </a:lnTo>
                  <a:lnTo>
                    <a:pt x="102006" y="121831"/>
                  </a:lnTo>
                  <a:lnTo>
                    <a:pt x="113182" y="129921"/>
                  </a:lnTo>
                  <a:lnTo>
                    <a:pt x="122567" y="137528"/>
                  </a:lnTo>
                  <a:lnTo>
                    <a:pt x="131229" y="145630"/>
                  </a:lnTo>
                  <a:lnTo>
                    <a:pt x="140258" y="155168"/>
                  </a:lnTo>
                  <a:lnTo>
                    <a:pt x="147929" y="143624"/>
                  </a:lnTo>
                  <a:close/>
                </a:path>
                <a:path w="160019" h="160654">
                  <a:moveTo>
                    <a:pt x="155575" y="96177"/>
                  </a:moveTo>
                  <a:lnTo>
                    <a:pt x="3822" y="96177"/>
                  </a:lnTo>
                  <a:lnTo>
                    <a:pt x="3822" y="106438"/>
                  </a:lnTo>
                  <a:lnTo>
                    <a:pt x="72682" y="106438"/>
                  </a:lnTo>
                  <a:lnTo>
                    <a:pt x="72682" y="146177"/>
                  </a:lnTo>
                  <a:lnTo>
                    <a:pt x="70142" y="148767"/>
                  </a:lnTo>
                  <a:lnTo>
                    <a:pt x="65036" y="150037"/>
                  </a:lnTo>
                  <a:lnTo>
                    <a:pt x="53568" y="150037"/>
                  </a:lnTo>
                  <a:lnTo>
                    <a:pt x="54838" y="160286"/>
                  </a:lnTo>
                  <a:lnTo>
                    <a:pt x="80340" y="160286"/>
                  </a:lnTo>
                  <a:lnTo>
                    <a:pt x="87985" y="153885"/>
                  </a:lnTo>
                  <a:lnTo>
                    <a:pt x="87985" y="106438"/>
                  </a:lnTo>
                  <a:lnTo>
                    <a:pt x="155575" y="106438"/>
                  </a:lnTo>
                  <a:lnTo>
                    <a:pt x="155575" y="96177"/>
                  </a:lnTo>
                  <a:close/>
                </a:path>
                <a:path w="160019" h="160654">
                  <a:moveTo>
                    <a:pt x="159397" y="70535"/>
                  </a:moveTo>
                  <a:lnTo>
                    <a:pt x="143230" y="64300"/>
                  </a:lnTo>
                  <a:lnTo>
                    <a:pt x="126707" y="55308"/>
                  </a:lnTo>
                  <a:lnTo>
                    <a:pt x="111874" y="43662"/>
                  </a:lnTo>
                  <a:lnTo>
                    <a:pt x="100736" y="29489"/>
                  </a:lnTo>
                  <a:lnTo>
                    <a:pt x="151752" y="29489"/>
                  </a:lnTo>
                  <a:lnTo>
                    <a:pt x="151752" y="20510"/>
                  </a:lnTo>
                  <a:lnTo>
                    <a:pt x="79057" y="20510"/>
                  </a:lnTo>
                  <a:lnTo>
                    <a:pt x="81610" y="15392"/>
                  </a:lnTo>
                  <a:lnTo>
                    <a:pt x="82880" y="8991"/>
                  </a:lnTo>
                  <a:lnTo>
                    <a:pt x="85432" y="3848"/>
                  </a:lnTo>
                  <a:lnTo>
                    <a:pt x="68859" y="0"/>
                  </a:lnTo>
                  <a:lnTo>
                    <a:pt x="67589" y="7683"/>
                  </a:lnTo>
                  <a:lnTo>
                    <a:pt x="62484" y="20510"/>
                  </a:lnTo>
                  <a:lnTo>
                    <a:pt x="7645" y="20510"/>
                  </a:lnTo>
                  <a:lnTo>
                    <a:pt x="7645" y="29489"/>
                  </a:lnTo>
                  <a:lnTo>
                    <a:pt x="57391" y="29489"/>
                  </a:lnTo>
                  <a:lnTo>
                    <a:pt x="47167" y="42392"/>
                  </a:lnTo>
                  <a:lnTo>
                    <a:pt x="33947" y="53860"/>
                  </a:lnTo>
                  <a:lnTo>
                    <a:pt x="18110" y="63398"/>
                  </a:lnTo>
                  <a:lnTo>
                    <a:pt x="0" y="70535"/>
                  </a:lnTo>
                  <a:lnTo>
                    <a:pt x="3822" y="79514"/>
                  </a:lnTo>
                  <a:lnTo>
                    <a:pt x="25730" y="70612"/>
                  </a:lnTo>
                  <a:lnTo>
                    <a:pt x="45110" y="59309"/>
                  </a:lnTo>
                  <a:lnTo>
                    <a:pt x="61391" y="45605"/>
                  </a:lnTo>
                  <a:lnTo>
                    <a:pt x="73964" y="29489"/>
                  </a:lnTo>
                  <a:lnTo>
                    <a:pt x="84162" y="29489"/>
                  </a:lnTo>
                  <a:lnTo>
                    <a:pt x="98171" y="47586"/>
                  </a:lnTo>
                  <a:lnTo>
                    <a:pt x="117792" y="62674"/>
                  </a:lnTo>
                  <a:lnTo>
                    <a:pt x="138137" y="73672"/>
                  </a:lnTo>
                  <a:lnTo>
                    <a:pt x="154292" y="79514"/>
                  </a:lnTo>
                  <a:lnTo>
                    <a:pt x="159397" y="705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04749" y="124408"/>
              <a:ext cx="462915" cy="474980"/>
            </a:xfrm>
            <a:custGeom>
              <a:avLst/>
              <a:gdLst/>
              <a:ahLst/>
              <a:cxnLst/>
              <a:rect l="l" t="t" r="r" b="b"/>
              <a:pathLst>
                <a:path w="462915" h="474980">
                  <a:moveTo>
                    <a:pt x="20396" y="434708"/>
                  </a:moveTo>
                  <a:lnTo>
                    <a:pt x="12750" y="434708"/>
                  </a:lnTo>
                  <a:lnTo>
                    <a:pt x="0" y="473176"/>
                  </a:lnTo>
                  <a:lnTo>
                    <a:pt x="7645" y="473176"/>
                  </a:lnTo>
                  <a:lnTo>
                    <a:pt x="20396" y="434708"/>
                  </a:lnTo>
                  <a:close/>
                </a:path>
                <a:path w="462915" h="474980">
                  <a:moveTo>
                    <a:pt x="39522" y="434708"/>
                  </a:moveTo>
                  <a:lnTo>
                    <a:pt x="30594" y="434708"/>
                  </a:lnTo>
                  <a:lnTo>
                    <a:pt x="15303" y="452666"/>
                  </a:lnTo>
                  <a:lnTo>
                    <a:pt x="21678" y="473176"/>
                  </a:lnTo>
                  <a:lnTo>
                    <a:pt x="30594" y="473176"/>
                  </a:lnTo>
                  <a:lnTo>
                    <a:pt x="22948" y="452666"/>
                  </a:lnTo>
                  <a:lnTo>
                    <a:pt x="39522" y="434708"/>
                  </a:lnTo>
                  <a:close/>
                </a:path>
                <a:path w="462915" h="474980">
                  <a:moveTo>
                    <a:pt x="68846" y="473176"/>
                  </a:moveTo>
                  <a:lnTo>
                    <a:pt x="68249" y="464210"/>
                  </a:lnTo>
                  <a:lnTo>
                    <a:pt x="67906" y="459079"/>
                  </a:lnTo>
                  <a:lnTo>
                    <a:pt x="66725" y="441121"/>
                  </a:lnTo>
                  <a:lnTo>
                    <a:pt x="66294" y="434708"/>
                  </a:lnTo>
                  <a:lnTo>
                    <a:pt x="61201" y="434708"/>
                  </a:lnTo>
                  <a:lnTo>
                    <a:pt x="61201" y="441121"/>
                  </a:lnTo>
                  <a:lnTo>
                    <a:pt x="61201" y="459079"/>
                  </a:lnTo>
                  <a:lnTo>
                    <a:pt x="49720" y="459079"/>
                  </a:lnTo>
                  <a:lnTo>
                    <a:pt x="61201" y="441121"/>
                  </a:lnTo>
                  <a:lnTo>
                    <a:pt x="61201" y="434708"/>
                  </a:lnTo>
                  <a:lnTo>
                    <a:pt x="57365" y="434708"/>
                  </a:lnTo>
                  <a:lnTo>
                    <a:pt x="33147" y="473176"/>
                  </a:lnTo>
                  <a:lnTo>
                    <a:pt x="42075" y="473176"/>
                  </a:lnTo>
                  <a:lnTo>
                    <a:pt x="45897" y="464210"/>
                  </a:lnTo>
                  <a:lnTo>
                    <a:pt x="61201" y="464210"/>
                  </a:lnTo>
                  <a:lnTo>
                    <a:pt x="61201" y="473176"/>
                  </a:lnTo>
                  <a:lnTo>
                    <a:pt x="68846" y="473176"/>
                  </a:lnTo>
                  <a:close/>
                </a:path>
                <a:path w="462915" h="474980">
                  <a:moveTo>
                    <a:pt x="116039" y="434708"/>
                  </a:moveTo>
                  <a:lnTo>
                    <a:pt x="109664" y="434708"/>
                  </a:lnTo>
                  <a:lnTo>
                    <a:pt x="100736" y="464210"/>
                  </a:lnTo>
                  <a:lnTo>
                    <a:pt x="95631" y="434708"/>
                  </a:lnTo>
                  <a:lnTo>
                    <a:pt x="86690" y="434708"/>
                  </a:lnTo>
                  <a:lnTo>
                    <a:pt x="75222" y="473176"/>
                  </a:lnTo>
                  <a:lnTo>
                    <a:pt x="81597" y="473176"/>
                  </a:lnTo>
                  <a:lnTo>
                    <a:pt x="90538" y="442404"/>
                  </a:lnTo>
                  <a:lnTo>
                    <a:pt x="95631" y="473189"/>
                  </a:lnTo>
                  <a:lnTo>
                    <a:pt x="103289" y="473189"/>
                  </a:lnTo>
                  <a:lnTo>
                    <a:pt x="116039" y="434708"/>
                  </a:lnTo>
                  <a:close/>
                </a:path>
                <a:path w="462915" h="474980">
                  <a:moveTo>
                    <a:pt x="147904" y="473189"/>
                  </a:moveTo>
                  <a:lnTo>
                    <a:pt x="147307" y="464210"/>
                  </a:lnTo>
                  <a:lnTo>
                    <a:pt x="146977" y="459079"/>
                  </a:lnTo>
                  <a:lnTo>
                    <a:pt x="145783" y="441121"/>
                  </a:lnTo>
                  <a:lnTo>
                    <a:pt x="145351" y="434708"/>
                  </a:lnTo>
                  <a:lnTo>
                    <a:pt x="140258" y="434708"/>
                  </a:lnTo>
                  <a:lnTo>
                    <a:pt x="140258" y="441121"/>
                  </a:lnTo>
                  <a:lnTo>
                    <a:pt x="140258" y="459079"/>
                  </a:lnTo>
                  <a:lnTo>
                    <a:pt x="128778" y="459079"/>
                  </a:lnTo>
                  <a:lnTo>
                    <a:pt x="140258" y="441121"/>
                  </a:lnTo>
                  <a:lnTo>
                    <a:pt x="140258" y="434708"/>
                  </a:lnTo>
                  <a:lnTo>
                    <a:pt x="136436" y="434708"/>
                  </a:lnTo>
                  <a:lnTo>
                    <a:pt x="112204" y="473189"/>
                  </a:lnTo>
                  <a:lnTo>
                    <a:pt x="119862" y="473189"/>
                  </a:lnTo>
                  <a:lnTo>
                    <a:pt x="124955" y="464210"/>
                  </a:lnTo>
                  <a:lnTo>
                    <a:pt x="140258" y="464210"/>
                  </a:lnTo>
                  <a:lnTo>
                    <a:pt x="140258" y="473189"/>
                  </a:lnTo>
                  <a:lnTo>
                    <a:pt x="147904" y="473189"/>
                  </a:lnTo>
                  <a:close/>
                </a:path>
                <a:path w="462915" h="474980">
                  <a:moveTo>
                    <a:pt x="192532" y="443687"/>
                  </a:moveTo>
                  <a:lnTo>
                    <a:pt x="191249" y="439839"/>
                  </a:lnTo>
                  <a:lnTo>
                    <a:pt x="186156" y="434708"/>
                  </a:lnTo>
                  <a:lnTo>
                    <a:pt x="183603" y="433425"/>
                  </a:lnTo>
                  <a:lnTo>
                    <a:pt x="173405" y="433425"/>
                  </a:lnTo>
                  <a:lnTo>
                    <a:pt x="168300" y="435991"/>
                  </a:lnTo>
                  <a:lnTo>
                    <a:pt x="164477" y="441121"/>
                  </a:lnTo>
                  <a:lnTo>
                    <a:pt x="161925" y="443687"/>
                  </a:lnTo>
                  <a:lnTo>
                    <a:pt x="159385" y="448818"/>
                  </a:lnTo>
                  <a:lnTo>
                    <a:pt x="158102" y="453948"/>
                  </a:lnTo>
                  <a:lnTo>
                    <a:pt x="157226" y="464185"/>
                  </a:lnTo>
                  <a:lnTo>
                    <a:pt x="160655" y="470458"/>
                  </a:lnTo>
                  <a:lnTo>
                    <a:pt x="165989" y="473608"/>
                  </a:lnTo>
                  <a:lnTo>
                    <a:pt x="170853" y="474459"/>
                  </a:lnTo>
                  <a:lnTo>
                    <a:pt x="175958" y="474459"/>
                  </a:lnTo>
                  <a:lnTo>
                    <a:pt x="181051" y="473189"/>
                  </a:lnTo>
                  <a:lnTo>
                    <a:pt x="183603" y="471906"/>
                  </a:lnTo>
                  <a:lnTo>
                    <a:pt x="188709" y="452666"/>
                  </a:lnTo>
                  <a:lnTo>
                    <a:pt x="174675" y="452666"/>
                  </a:lnTo>
                  <a:lnTo>
                    <a:pt x="172135" y="459079"/>
                  </a:lnTo>
                  <a:lnTo>
                    <a:pt x="179781" y="459079"/>
                  </a:lnTo>
                  <a:lnTo>
                    <a:pt x="177228" y="468058"/>
                  </a:lnTo>
                  <a:lnTo>
                    <a:pt x="160655" y="468058"/>
                  </a:lnTo>
                  <a:lnTo>
                    <a:pt x="164477" y="453948"/>
                  </a:lnTo>
                  <a:lnTo>
                    <a:pt x="168300" y="442404"/>
                  </a:lnTo>
                  <a:lnTo>
                    <a:pt x="174675" y="439839"/>
                  </a:lnTo>
                  <a:lnTo>
                    <a:pt x="181051" y="439839"/>
                  </a:lnTo>
                  <a:lnTo>
                    <a:pt x="184873" y="443687"/>
                  </a:lnTo>
                  <a:lnTo>
                    <a:pt x="183603" y="447535"/>
                  </a:lnTo>
                  <a:lnTo>
                    <a:pt x="191249" y="447535"/>
                  </a:lnTo>
                  <a:lnTo>
                    <a:pt x="192532" y="443687"/>
                  </a:lnTo>
                  <a:close/>
                </a:path>
                <a:path w="462915" h="474980">
                  <a:moveTo>
                    <a:pt x="226974" y="473189"/>
                  </a:moveTo>
                  <a:lnTo>
                    <a:pt x="226377" y="464210"/>
                  </a:lnTo>
                  <a:lnTo>
                    <a:pt x="226034" y="459079"/>
                  </a:lnTo>
                  <a:lnTo>
                    <a:pt x="224840" y="441121"/>
                  </a:lnTo>
                  <a:lnTo>
                    <a:pt x="224421" y="434708"/>
                  </a:lnTo>
                  <a:lnTo>
                    <a:pt x="219316" y="434708"/>
                  </a:lnTo>
                  <a:lnTo>
                    <a:pt x="219316" y="441121"/>
                  </a:lnTo>
                  <a:lnTo>
                    <a:pt x="219316" y="459079"/>
                  </a:lnTo>
                  <a:lnTo>
                    <a:pt x="207848" y="459079"/>
                  </a:lnTo>
                  <a:lnTo>
                    <a:pt x="219316" y="441121"/>
                  </a:lnTo>
                  <a:lnTo>
                    <a:pt x="219316" y="434708"/>
                  </a:lnTo>
                  <a:lnTo>
                    <a:pt x="215493" y="434708"/>
                  </a:lnTo>
                  <a:lnTo>
                    <a:pt x="191249" y="473189"/>
                  </a:lnTo>
                  <a:lnTo>
                    <a:pt x="198920" y="473189"/>
                  </a:lnTo>
                  <a:lnTo>
                    <a:pt x="204025" y="464210"/>
                  </a:lnTo>
                  <a:lnTo>
                    <a:pt x="219316" y="464210"/>
                  </a:lnTo>
                  <a:lnTo>
                    <a:pt x="219316" y="473189"/>
                  </a:lnTo>
                  <a:lnTo>
                    <a:pt x="226974" y="473189"/>
                  </a:lnTo>
                  <a:close/>
                </a:path>
                <a:path w="462915" h="474980">
                  <a:moveTo>
                    <a:pt x="290715" y="434708"/>
                  </a:moveTo>
                  <a:lnTo>
                    <a:pt x="283070" y="434708"/>
                  </a:lnTo>
                  <a:lnTo>
                    <a:pt x="269036" y="464210"/>
                  </a:lnTo>
                  <a:lnTo>
                    <a:pt x="269036" y="442404"/>
                  </a:lnTo>
                  <a:lnTo>
                    <a:pt x="269036" y="434708"/>
                  </a:lnTo>
                  <a:lnTo>
                    <a:pt x="260121" y="434708"/>
                  </a:lnTo>
                  <a:lnTo>
                    <a:pt x="246087" y="464210"/>
                  </a:lnTo>
                  <a:lnTo>
                    <a:pt x="246087" y="434708"/>
                  </a:lnTo>
                  <a:lnTo>
                    <a:pt x="238442" y="434708"/>
                  </a:lnTo>
                  <a:lnTo>
                    <a:pt x="239712" y="473189"/>
                  </a:lnTo>
                  <a:lnTo>
                    <a:pt x="247370" y="473189"/>
                  </a:lnTo>
                  <a:lnTo>
                    <a:pt x="251828" y="464210"/>
                  </a:lnTo>
                  <a:lnTo>
                    <a:pt x="262661" y="442404"/>
                  </a:lnTo>
                  <a:lnTo>
                    <a:pt x="262661" y="473189"/>
                  </a:lnTo>
                  <a:lnTo>
                    <a:pt x="271589" y="473189"/>
                  </a:lnTo>
                  <a:lnTo>
                    <a:pt x="276047" y="464210"/>
                  </a:lnTo>
                  <a:lnTo>
                    <a:pt x="290715" y="434708"/>
                  </a:lnTo>
                  <a:close/>
                </a:path>
                <a:path w="462915" h="474980">
                  <a:moveTo>
                    <a:pt x="318782" y="473189"/>
                  </a:moveTo>
                  <a:lnTo>
                    <a:pt x="318477" y="464210"/>
                  </a:lnTo>
                  <a:lnTo>
                    <a:pt x="318312" y="459079"/>
                  </a:lnTo>
                  <a:lnTo>
                    <a:pt x="317715" y="441121"/>
                  </a:lnTo>
                  <a:lnTo>
                    <a:pt x="317500" y="434708"/>
                  </a:lnTo>
                  <a:lnTo>
                    <a:pt x="311124" y="434708"/>
                  </a:lnTo>
                  <a:lnTo>
                    <a:pt x="311124" y="441121"/>
                  </a:lnTo>
                  <a:lnTo>
                    <a:pt x="311124" y="459079"/>
                  </a:lnTo>
                  <a:lnTo>
                    <a:pt x="300913" y="459079"/>
                  </a:lnTo>
                  <a:lnTo>
                    <a:pt x="311124" y="441121"/>
                  </a:lnTo>
                  <a:lnTo>
                    <a:pt x="311124" y="434708"/>
                  </a:lnTo>
                  <a:lnTo>
                    <a:pt x="308559" y="434708"/>
                  </a:lnTo>
                  <a:lnTo>
                    <a:pt x="284340" y="473189"/>
                  </a:lnTo>
                  <a:lnTo>
                    <a:pt x="291985" y="473189"/>
                  </a:lnTo>
                  <a:lnTo>
                    <a:pt x="297091" y="464210"/>
                  </a:lnTo>
                  <a:lnTo>
                    <a:pt x="311124" y="464210"/>
                  </a:lnTo>
                  <a:lnTo>
                    <a:pt x="311124" y="473189"/>
                  </a:lnTo>
                  <a:lnTo>
                    <a:pt x="318782" y="473189"/>
                  </a:lnTo>
                  <a:close/>
                </a:path>
                <a:path w="462915" h="474980">
                  <a:moveTo>
                    <a:pt x="462864" y="252615"/>
                  </a:moveTo>
                  <a:lnTo>
                    <a:pt x="455206" y="252615"/>
                  </a:lnTo>
                  <a:lnTo>
                    <a:pt x="451383" y="251333"/>
                  </a:lnTo>
                  <a:lnTo>
                    <a:pt x="419493" y="226974"/>
                  </a:lnTo>
                  <a:lnTo>
                    <a:pt x="411848" y="205181"/>
                  </a:lnTo>
                  <a:lnTo>
                    <a:pt x="411848" y="169265"/>
                  </a:lnTo>
                  <a:lnTo>
                    <a:pt x="413118" y="169265"/>
                  </a:lnTo>
                  <a:lnTo>
                    <a:pt x="430149" y="158940"/>
                  </a:lnTo>
                  <a:lnTo>
                    <a:pt x="445325" y="142328"/>
                  </a:lnTo>
                  <a:lnTo>
                    <a:pt x="446620" y="139776"/>
                  </a:lnTo>
                  <a:lnTo>
                    <a:pt x="456171" y="120929"/>
                  </a:lnTo>
                  <a:lnTo>
                    <a:pt x="460311" y="96177"/>
                  </a:lnTo>
                  <a:lnTo>
                    <a:pt x="459917" y="90716"/>
                  </a:lnTo>
                  <a:lnTo>
                    <a:pt x="459879" y="90182"/>
                  </a:lnTo>
                  <a:lnTo>
                    <a:pt x="458800" y="84277"/>
                  </a:lnTo>
                  <a:lnTo>
                    <a:pt x="458724" y="83832"/>
                  </a:lnTo>
                  <a:lnTo>
                    <a:pt x="457085" y="77254"/>
                  </a:lnTo>
                  <a:lnTo>
                    <a:pt x="455206" y="70523"/>
                  </a:lnTo>
                  <a:lnTo>
                    <a:pt x="444792" y="50012"/>
                  </a:lnTo>
                  <a:lnTo>
                    <a:pt x="444715" y="49847"/>
                  </a:lnTo>
                  <a:lnTo>
                    <a:pt x="436829" y="41033"/>
                  </a:lnTo>
                  <a:lnTo>
                    <a:pt x="430504" y="33972"/>
                  </a:lnTo>
                  <a:lnTo>
                    <a:pt x="423291" y="29489"/>
                  </a:lnTo>
                  <a:lnTo>
                    <a:pt x="412711" y="22910"/>
                  </a:lnTo>
                  <a:lnTo>
                    <a:pt x="391452" y="16662"/>
                  </a:lnTo>
                  <a:lnTo>
                    <a:pt x="390169" y="16662"/>
                  </a:lnTo>
                  <a:lnTo>
                    <a:pt x="390169" y="0"/>
                  </a:lnTo>
                  <a:lnTo>
                    <a:pt x="363397" y="0"/>
                  </a:lnTo>
                  <a:lnTo>
                    <a:pt x="363397" y="16662"/>
                  </a:lnTo>
                  <a:lnTo>
                    <a:pt x="362127" y="16662"/>
                  </a:lnTo>
                  <a:lnTo>
                    <a:pt x="354495" y="18846"/>
                  </a:lnTo>
                  <a:lnTo>
                    <a:pt x="346989" y="21628"/>
                  </a:lnTo>
                  <a:lnTo>
                    <a:pt x="341731" y="24168"/>
                  </a:lnTo>
                  <a:lnTo>
                    <a:pt x="341731" y="251333"/>
                  </a:lnTo>
                  <a:lnTo>
                    <a:pt x="337908" y="255181"/>
                  </a:lnTo>
                  <a:lnTo>
                    <a:pt x="326428" y="255181"/>
                  </a:lnTo>
                  <a:lnTo>
                    <a:pt x="322605" y="251333"/>
                  </a:lnTo>
                  <a:lnTo>
                    <a:pt x="322668" y="97459"/>
                  </a:lnTo>
                  <a:lnTo>
                    <a:pt x="323011" y="90716"/>
                  </a:lnTo>
                  <a:lnTo>
                    <a:pt x="323100" y="89014"/>
                  </a:lnTo>
                  <a:lnTo>
                    <a:pt x="324650" y="80784"/>
                  </a:lnTo>
                  <a:lnTo>
                    <a:pt x="324675" y="80619"/>
                  </a:lnTo>
                  <a:lnTo>
                    <a:pt x="327444" y="72948"/>
                  </a:lnTo>
                  <a:lnTo>
                    <a:pt x="331533" y="65405"/>
                  </a:lnTo>
                  <a:lnTo>
                    <a:pt x="332803" y="65405"/>
                  </a:lnTo>
                  <a:lnTo>
                    <a:pt x="341591" y="96177"/>
                  </a:lnTo>
                  <a:lnTo>
                    <a:pt x="341668" y="97459"/>
                  </a:lnTo>
                  <a:lnTo>
                    <a:pt x="341731" y="251333"/>
                  </a:lnTo>
                  <a:lnTo>
                    <a:pt x="341731" y="24168"/>
                  </a:lnTo>
                  <a:lnTo>
                    <a:pt x="339712" y="25133"/>
                  </a:lnTo>
                  <a:lnTo>
                    <a:pt x="332803" y="29489"/>
                  </a:lnTo>
                  <a:lnTo>
                    <a:pt x="331533" y="29489"/>
                  </a:lnTo>
                  <a:lnTo>
                    <a:pt x="324599" y="25133"/>
                  </a:lnTo>
                  <a:lnTo>
                    <a:pt x="317182" y="21628"/>
                  </a:lnTo>
                  <a:lnTo>
                    <a:pt x="309295" y="18846"/>
                  </a:lnTo>
                  <a:lnTo>
                    <a:pt x="300913" y="16662"/>
                  </a:lnTo>
                  <a:lnTo>
                    <a:pt x="300913" y="0"/>
                  </a:lnTo>
                  <a:lnTo>
                    <a:pt x="272859" y="0"/>
                  </a:lnTo>
                  <a:lnTo>
                    <a:pt x="272859" y="16662"/>
                  </a:lnTo>
                  <a:lnTo>
                    <a:pt x="250888" y="22910"/>
                  </a:lnTo>
                  <a:lnTo>
                    <a:pt x="218897" y="49847"/>
                  </a:lnTo>
                  <a:lnTo>
                    <a:pt x="204343" y="90182"/>
                  </a:lnTo>
                  <a:lnTo>
                    <a:pt x="204025" y="97459"/>
                  </a:lnTo>
                  <a:lnTo>
                    <a:pt x="208064" y="120929"/>
                  </a:lnTo>
                  <a:lnTo>
                    <a:pt x="208165" y="121475"/>
                  </a:lnTo>
                  <a:lnTo>
                    <a:pt x="218922" y="142328"/>
                  </a:lnTo>
                  <a:lnTo>
                    <a:pt x="218998" y="142494"/>
                  </a:lnTo>
                  <a:lnTo>
                    <a:pt x="234137" y="158940"/>
                  </a:lnTo>
                  <a:lnTo>
                    <a:pt x="251193" y="169265"/>
                  </a:lnTo>
                  <a:lnTo>
                    <a:pt x="251193" y="205181"/>
                  </a:lnTo>
                  <a:lnTo>
                    <a:pt x="249923" y="212864"/>
                  </a:lnTo>
                  <a:lnTo>
                    <a:pt x="247370" y="219278"/>
                  </a:lnTo>
                  <a:lnTo>
                    <a:pt x="244817" y="226974"/>
                  </a:lnTo>
                  <a:lnTo>
                    <a:pt x="212940" y="251333"/>
                  </a:lnTo>
                  <a:lnTo>
                    <a:pt x="209118" y="252615"/>
                  </a:lnTo>
                  <a:lnTo>
                    <a:pt x="201472" y="252615"/>
                  </a:lnTo>
                  <a:lnTo>
                    <a:pt x="201472" y="278269"/>
                  </a:lnTo>
                  <a:lnTo>
                    <a:pt x="247370" y="264160"/>
                  </a:lnTo>
                  <a:lnTo>
                    <a:pt x="261391" y="248780"/>
                  </a:lnTo>
                  <a:lnTo>
                    <a:pt x="268820" y="237731"/>
                  </a:lnTo>
                  <a:lnTo>
                    <a:pt x="273977" y="225844"/>
                  </a:lnTo>
                  <a:lnTo>
                    <a:pt x="276987" y="213245"/>
                  </a:lnTo>
                  <a:lnTo>
                    <a:pt x="277964" y="200037"/>
                  </a:lnTo>
                  <a:lnTo>
                    <a:pt x="277964" y="139776"/>
                  </a:lnTo>
                  <a:lnTo>
                    <a:pt x="277964" y="74371"/>
                  </a:lnTo>
                  <a:lnTo>
                    <a:pt x="251193" y="74371"/>
                  </a:lnTo>
                  <a:lnTo>
                    <a:pt x="251193" y="138493"/>
                  </a:lnTo>
                  <a:lnTo>
                    <a:pt x="245859" y="134747"/>
                  </a:lnTo>
                  <a:lnTo>
                    <a:pt x="239077" y="126796"/>
                  </a:lnTo>
                  <a:lnTo>
                    <a:pt x="233260" y="113792"/>
                  </a:lnTo>
                  <a:lnTo>
                    <a:pt x="230962" y="96177"/>
                  </a:lnTo>
                  <a:lnTo>
                    <a:pt x="230797" y="94894"/>
                  </a:lnTo>
                  <a:lnTo>
                    <a:pt x="230797" y="85915"/>
                  </a:lnTo>
                  <a:lnTo>
                    <a:pt x="255016" y="50012"/>
                  </a:lnTo>
                  <a:lnTo>
                    <a:pt x="286893" y="41033"/>
                  </a:lnTo>
                  <a:lnTo>
                    <a:pt x="295808" y="41033"/>
                  </a:lnTo>
                  <a:lnTo>
                    <a:pt x="299643" y="42316"/>
                  </a:lnTo>
                  <a:lnTo>
                    <a:pt x="304736" y="43599"/>
                  </a:lnTo>
                  <a:lnTo>
                    <a:pt x="309841" y="46151"/>
                  </a:lnTo>
                  <a:lnTo>
                    <a:pt x="312407" y="48717"/>
                  </a:lnTo>
                  <a:lnTo>
                    <a:pt x="312394" y="50012"/>
                  </a:lnTo>
                  <a:lnTo>
                    <a:pt x="306222" y="60502"/>
                  </a:lnTo>
                  <a:lnTo>
                    <a:pt x="301396" y="72123"/>
                  </a:lnTo>
                  <a:lnTo>
                    <a:pt x="298335" y="83832"/>
                  </a:lnTo>
                  <a:lnTo>
                    <a:pt x="298221" y="84277"/>
                  </a:lnTo>
                  <a:lnTo>
                    <a:pt x="297205" y="94894"/>
                  </a:lnTo>
                  <a:lnTo>
                    <a:pt x="297091" y="246202"/>
                  </a:lnTo>
                  <a:lnTo>
                    <a:pt x="299783" y="259930"/>
                  </a:lnTo>
                  <a:lnTo>
                    <a:pt x="307136" y="271373"/>
                  </a:lnTo>
                  <a:lnTo>
                    <a:pt x="318084" y="279209"/>
                  </a:lnTo>
                  <a:lnTo>
                    <a:pt x="331533" y="282105"/>
                  </a:lnTo>
                  <a:lnTo>
                    <a:pt x="345706" y="279209"/>
                  </a:lnTo>
                  <a:lnTo>
                    <a:pt x="357022" y="271373"/>
                  </a:lnTo>
                  <a:lnTo>
                    <a:pt x="364515" y="259930"/>
                  </a:lnTo>
                  <a:lnTo>
                    <a:pt x="365455" y="255181"/>
                  </a:lnTo>
                  <a:lnTo>
                    <a:pt x="367220" y="246202"/>
                  </a:lnTo>
                  <a:lnTo>
                    <a:pt x="367106" y="94894"/>
                  </a:lnTo>
                  <a:lnTo>
                    <a:pt x="366090" y="84277"/>
                  </a:lnTo>
                  <a:lnTo>
                    <a:pt x="362927" y="72123"/>
                  </a:lnTo>
                  <a:lnTo>
                    <a:pt x="360133" y="65405"/>
                  </a:lnTo>
                  <a:lnTo>
                    <a:pt x="358101" y="60502"/>
                  </a:lnTo>
                  <a:lnTo>
                    <a:pt x="351929" y="50012"/>
                  </a:lnTo>
                  <a:lnTo>
                    <a:pt x="350647" y="48717"/>
                  </a:lnTo>
                  <a:lnTo>
                    <a:pt x="351929" y="48717"/>
                  </a:lnTo>
                  <a:lnTo>
                    <a:pt x="359575" y="42316"/>
                  </a:lnTo>
                  <a:lnTo>
                    <a:pt x="371055" y="41033"/>
                  </a:lnTo>
                  <a:lnTo>
                    <a:pt x="377431" y="41033"/>
                  </a:lnTo>
                  <a:lnTo>
                    <a:pt x="421005" y="60502"/>
                  </a:lnTo>
                  <a:lnTo>
                    <a:pt x="432193" y="80619"/>
                  </a:lnTo>
                  <a:lnTo>
                    <a:pt x="432269" y="80784"/>
                  </a:lnTo>
                  <a:lnTo>
                    <a:pt x="433539" y="85915"/>
                  </a:lnTo>
                  <a:lnTo>
                    <a:pt x="433539" y="94894"/>
                  </a:lnTo>
                  <a:lnTo>
                    <a:pt x="431063" y="113245"/>
                  </a:lnTo>
                  <a:lnTo>
                    <a:pt x="425246" y="126314"/>
                  </a:lnTo>
                  <a:lnTo>
                    <a:pt x="418465" y="134569"/>
                  </a:lnTo>
                  <a:lnTo>
                    <a:pt x="413118" y="138493"/>
                  </a:lnTo>
                  <a:lnTo>
                    <a:pt x="411848" y="139776"/>
                  </a:lnTo>
                  <a:lnTo>
                    <a:pt x="411848" y="74371"/>
                  </a:lnTo>
                  <a:lnTo>
                    <a:pt x="386346" y="74371"/>
                  </a:lnTo>
                  <a:lnTo>
                    <a:pt x="386346" y="200037"/>
                  </a:lnTo>
                  <a:lnTo>
                    <a:pt x="387273" y="212864"/>
                  </a:lnTo>
                  <a:lnTo>
                    <a:pt x="401650" y="248780"/>
                  </a:lnTo>
                  <a:lnTo>
                    <a:pt x="409295" y="256463"/>
                  </a:lnTo>
                  <a:lnTo>
                    <a:pt x="411848" y="260324"/>
                  </a:lnTo>
                  <a:lnTo>
                    <a:pt x="416953" y="264160"/>
                  </a:lnTo>
                  <a:lnTo>
                    <a:pt x="422059" y="266725"/>
                  </a:lnTo>
                  <a:lnTo>
                    <a:pt x="428434" y="270560"/>
                  </a:lnTo>
                  <a:lnTo>
                    <a:pt x="433997" y="272846"/>
                  </a:lnTo>
                  <a:lnTo>
                    <a:pt x="441350" y="275374"/>
                  </a:lnTo>
                  <a:lnTo>
                    <a:pt x="450850" y="277418"/>
                  </a:lnTo>
                  <a:lnTo>
                    <a:pt x="462864" y="278269"/>
                  </a:lnTo>
                  <a:lnTo>
                    <a:pt x="462864" y="252615"/>
                  </a:lnTo>
                  <a:close/>
                </a:path>
              </a:pathLst>
            </a:custGeom>
            <a:solidFill>
              <a:srgbClr val="559F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0" name="object 10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4" y="6379259"/>
            <a:ext cx="1614958" cy="9577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669022"/>
            <a:ext cx="9143999" cy="1889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380" y="285682"/>
            <a:ext cx="1413959" cy="9457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" y="4869179"/>
            <a:ext cx="9144380" cy="1318260"/>
          </a:xfrm>
          <a:custGeom>
            <a:avLst/>
            <a:gdLst/>
            <a:ahLst/>
            <a:cxnLst/>
            <a:rect l="l" t="t" r="r" b="b"/>
            <a:pathLst>
              <a:path w="9084945" h="1318260">
                <a:moveTo>
                  <a:pt x="9084564" y="0"/>
                </a:moveTo>
                <a:lnTo>
                  <a:pt x="0" y="0"/>
                </a:lnTo>
                <a:lnTo>
                  <a:pt x="0" y="1318260"/>
                </a:lnTo>
                <a:lnTo>
                  <a:pt x="9084564" y="1318260"/>
                </a:lnTo>
                <a:lnTo>
                  <a:pt x="9084564" y="0"/>
                </a:lnTo>
                <a:close/>
              </a:path>
            </a:pathLst>
          </a:custGeom>
          <a:solidFill>
            <a:srgbClr val="DFEBF7"/>
          </a:solidFill>
          <a:ln>
            <a:solidFill>
              <a:srgbClr val="DFEBF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93903" y="2302586"/>
            <a:ext cx="6053455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8000" spc="260" dirty="0"/>
              <a:t>記載</a:t>
            </a:r>
            <a:r>
              <a:rPr lang="ja-JP" altLang="en-US" sz="8000" spc="260" dirty="0" smtClean="0"/>
              <a:t>方法の説明</a:t>
            </a:r>
            <a:endParaRPr sz="8000" dirty="0" smtClean="0"/>
          </a:p>
        </p:txBody>
      </p:sp>
      <p:sp>
        <p:nvSpPr>
          <p:cNvPr id="15" name="object 15"/>
          <p:cNvSpPr txBox="1"/>
          <p:nvPr/>
        </p:nvSpPr>
        <p:spPr>
          <a:xfrm>
            <a:off x="473455" y="5454802"/>
            <a:ext cx="354837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20" dirty="0">
                <a:latin typeface="Meiryo UI"/>
                <a:cs typeface="Meiryo UI"/>
              </a:rPr>
              <a:t>202</a:t>
            </a:r>
            <a:r>
              <a:rPr lang="en-US" sz="2800" b="1" spc="-120" dirty="0">
                <a:latin typeface="Meiryo UI"/>
                <a:cs typeface="Meiryo UI"/>
              </a:rPr>
              <a:t>5</a:t>
            </a:r>
            <a:r>
              <a:rPr sz="2800" b="1" spc="-135" dirty="0">
                <a:latin typeface="Meiryo UI"/>
                <a:cs typeface="Meiryo UI"/>
              </a:rPr>
              <a:t>年度版</a:t>
            </a:r>
            <a:r>
              <a:rPr sz="2800" b="1" spc="-80" dirty="0">
                <a:latin typeface="Meiryo UI"/>
                <a:cs typeface="Meiryo UI"/>
              </a:rPr>
              <a:t>（</a:t>
            </a:r>
            <a:r>
              <a:rPr sz="2800" b="1" spc="-204" dirty="0">
                <a:latin typeface="Meiryo UI"/>
                <a:cs typeface="Meiryo UI"/>
              </a:rPr>
              <a:t>V</a:t>
            </a:r>
            <a:r>
              <a:rPr sz="2800" b="1" spc="-85" dirty="0">
                <a:latin typeface="Meiryo UI"/>
                <a:cs typeface="Meiryo UI"/>
              </a:rPr>
              <a:t>e</a:t>
            </a:r>
            <a:r>
              <a:rPr sz="2800" b="1" spc="-475" dirty="0">
                <a:latin typeface="Meiryo UI"/>
                <a:cs typeface="Meiryo UI"/>
              </a:rPr>
              <a:t>r</a:t>
            </a:r>
            <a:r>
              <a:rPr sz="2800" b="1" spc="-80" dirty="0">
                <a:latin typeface="Meiryo UI"/>
                <a:cs typeface="Meiryo UI"/>
              </a:rPr>
              <a:t>.1</a:t>
            </a:r>
            <a:r>
              <a:rPr sz="2800" b="1" spc="25" dirty="0">
                <a:latin typeface="Meiryo UI"/>
                <a:cs typeface="Meiryo UI"/>
              </a:rPr>
              <a:t>）</a:t>
            </a:r>
            <a:endParaRPr sz="2800" dirty="0">
              <a:latin typeface="Meiryo UI"/>
              <a:cs typeface="Meiryo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6382" y="5454802"/>
            <a:ext cx="4246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30" dirty="0">
                <a:latin typeface="Meiryo UI"/>
                <a:cs typeface="Meiryo UI"/>
              </a:rPr>
              <a:t>神奈川県 脱炭素戦略本部室</a:t>
            </a:r>
            <a:endParaRPr sz="2800" dirty="0">
              <a:latin typeface="Meiryo UI"/>
              <a:cs typeface="Meiryo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5670" y="1299829"/>
            <a:ext cx="759153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3600" spc="-105" dirty="0" smtClean="0">
                <a:latin typeface="Meiryo UI"/>
                <a:cs typeface="Meiryo UI"/>
              </a:rPr>
              <a:t>計画書・実績報告書ファイル</a:t>
            </a:r>
            <a:endParaRPr lang="en-US" altLang="ja-JP" sz="3600" spc="-105" dirty="0" smtClean="0">
              <a:latin typeface="Meiryo UI"/>
              <a:cs typeface="Meiryo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3600" spc="-105" dirty="0" smtClean="0">
                <a:latin typeface="Meiryo UI"/>
                <a:cs typeface="Meiryo UI"/>
              </a:rPr>
              <a:t>（中小規模事</a:t>
            </a:r>
            <a:r>
              <a:rPr lang="ja-JP" altLang="en-US" sz="3600" spc="-105" smtClean="0">
                <a:latin typeface="Meiryo UI"/>
                <a:cs typeface="Meiryo UI"/>
              </a:rPr>
              <a:t>業者・新制度</a:t>
            </a:r>
            <a:r>
              <a:rPr lang="ja-JP" altLang="en-US" sz="3600" spc="-105" dirty="0" smtClean="0">
                <a:latin typeface="Meiryo UI"/>
                <a:cs typeface="Meiryo UI"/>
              </a:rPr>
              <a:t>様式用）</a:t>
            </a:r>
            <a:endParaRPr sz="3600" dirty="0">
              <a:latin typeface="Meiryo UI"/>
              <a:cs typeface="Meiryo UI"/>
            </a:endParaRPr>
          </a:p>
        </p:txBody>
      </p:sp>
      <p:pic>
        <p:nvPicPr>
          <p:cNvPr id="20" name="04_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50" objId="19"/>
        <p14:stopEvt time="10912" objId="1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p63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kumimoji="1" lang="ja-JP" altLang="en-US" dirty="0" smtClean="0"/>
              <a:t>入力の流れ</a:t>
            </a:r>
            <a:endParaRPr dirty="0">
              <a:latin typeface="Meiryo UI"/>
              <a:cs typeface="Meiryo U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✓計画書の本体ファイルへの入力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303402" y="2961125"/>
            <a:ext cx="8593582" cy="3336903"/>
          </a:xfrm>
          <a:prstGeom prst="wedgeRectCallout">
            <a:avLst>
              <a:gd name="adj1" fmla="val -18237"/>
              <a:gd name="adj2" fmla="val -54770"/>
            </a:avLst>
          </a:prstGeom>
          <a:solidFill>
            <a:srgbClr val="DFEBF7"/>
          </a:solidFill>
          <a:ln>
            <a:solidFill>
              <a:srgbClr val="DFE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346001" y="1187523"/>
            <a:ext cx="3838575" cy="1562735"/>
            <a:chOff x="346001" y="1187523"/>
            <a:chExt cx="3838575" cy="1562735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001" y="1481308"/>
              <a:ext cx="3838575" cy="1268950"/>
            </a:xfrm>
            <a:prstGeom prst="rect">
              <a:avLst/>
            </a:prstGeom>
          </p:spPr>
        </p:pic>
        <p:sp>
          <p:nvSpPr>
            <p:cNvPr id="3" name="正方形/長方形 2"/>
            <p:cNvSpPr/>
            <p:nvPr/>
          </p:nvSpPr>
          <p:spPr>
            <a:xfrm>
              <a:off x="2265288" y="1433744"/>
              <a:ext cx="990600" cy="12898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914400" y="1187523"/>
              <a:ext cx="22652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【</a:t>
              </a:r>
              <a:r>
                <a:rPr kumimoji="1" lang="ja-JP" altLang="en-US" sz="1000" dirty="0" smtClean="0"/>
                <a:t>一般的な書類作成～提出の流れ</a:t>
              </a:r>
              <a:r>
                <a:rPr kumimoji="1" lang="en-US" altLang="ja-JP" sz="1000" dirty="0" smtClean="0"/>
                <a:t>】</a:t>
              </a:r>
              <a:endParaRPr kumimoji="1" lang="ja-JP" altLang="en-US" sz="1000" dirty="0"/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989428"/>
            <a:ext cx="6673380" cy="3258972"/>
          </a:xfrm>
          <a:prstGeom prst="rect">
            <a:avLst/>
          </a:prstGeom>
        </p:spPr>
      </p:pic>
      <p:pic>
        <p:nvPicPr>
          <p:cNvPr id="2" name="04_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00"/>
    </mc:Choice>
    <mc:Fallback xmlns="">
      <p:transition spd="slow" advTm="7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696" objId="2"/>
        <p14:stopEvt time="73550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p77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A. </a:t>
            </a:r>
            <a:r>
              <a:rPr lang="ja-JP" altLang="en-US" spc="-265" dirty="0" smtClean="0"/>
              <a:t>貼付 </a:t>
            </a:r>
            <a:r>
              <a:rPr lang="en-US" altLang="ja-JP" spc="-265" dirty="0" smtClean="0"/>
              <a:t>2025</a:t>
            </a:r>
            <a:r>
              <a:rPr lang="ja-JP" altLang="en-US" spc="-265" dirty="0" smtClean="0"/>
              <a:t>提出</a:t>
            </a:r>
            <a:r>
              <a:rPr lang="ja-JP" altLang="en-US" sz="1600" b="0" dirty="0" smtClean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ＭＳ Ｐゴシック 見出し"/>
                <a:ea typeface="Meiryo UI" panose="020B0604030504040204" pitchFamily="50" charset="-128"/>
              </a:rPr>
              <a:t>コピーデータ貼付けシート</a:t>
            </a:r>
            <a:r>
              <a:rPr lang="ja-JP" altLang="en-US" sz="1600" b="0" spc="-50" dirty="0" smtClean="0">
                <a:latin typeface="ＭＳ Ｐゴシック 見出し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✓エネルギー使用量等入力ファイルで集計したデータを貼り付け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1661292"/>
            <a:ext cx="5201828" cy="400186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0045" y="3730429"/>
            <a:ext cx="2492989" cy="25610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線吹き出し 2 (枠付き) 7"/>
          <p:cNvSpPr/>
          <p:nvPr/>
        </p:nvSpPr>
        <p:spPr>
          <a:xfrm>
            <a:off x="5593034" y="1769647"/>
            <a:ext cx="3303950" cy="1125953"/>
          </a:xfrm>
          <a:prstGeom prst="borderCallout2">
            <a:avLst>
              <a:gd name="adj1" fmla="val 52680"/>
              <a:gd name="adj2" fmla="val 367"/>
              <a:gd name="adj3" fmla="val 52760"/>
              <a:gd name="adj4" fmla="val -15977"/>
              <a:gd name="adj5" fmla="val 139687"/>
              <a:gd name="adj6" fmla="val -108475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エネルギー使用量等入力ファイルで集計した「コピー用」データを</a:t>
            </a: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報告対象年度のオレンジ色セルに値のみの貼り付け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4" name="ストライプ矢印 13"/>
          <p:cNvSpPr/>
          <p:nvPr/>
        </p:nvSpPr>
        <p:spPr>
          <a:xfrm rot="13441819">
            <a:off x="818570" y="3256920"/>
            <a:ext cx="2667000" cy="583336"/>
          </a:xfrm>
          <a:prstGeom prst="strip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04_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369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92"/>
    </mc:Choice>
    <mc:Fallback xmlns="">
      <p:transition spd="slow" advTm="17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738" objId="2"/>
        <p14:stopEvt time="16248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p80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B1. </a:t>
            </a:r>
            <a:r>
              <a:rPr lang="ja-JP" altLang="en-US" spc="-265" dirty="0" smtClean="0">
                <a:latin typeface="ＭＳ Ｐゴシック 見出し"/>
              </a:rPr>
              <a:t>入力 第</a:t>
            </a:r>
            <a:r>
              <a:rPr lang="en-US" altLang="ja-JP" spc="-265" dirty="0" smtClean="0">
                <a:latin typeface="ＭＳ Ｐゴシック 見出し"/>
              </a:rPr>
              <a:t>1</a:t>
            </a:r>
            <a:r>
              <a:rPr lang="ja-JP" altLang="en-US" spc="-265" dirty="0" smtClean="0">
                <a:latin typeface="ＭＳ Ｐゴシック 見出し"/>
              </a:rPr>
              <a:t>面</a:t>
            </a:r>
            <a:r>
              <a:rPr lang="ja-JP" altLang="en-US" sz="1600" b="0" dirty="0" smtClean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計画書等本体  第</a:t>
            </a:r>
            <a:r>
              <a:rPr lang="en-US" altLang="ja-JP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面）</a:t>
            </a:r>
            <a:endParaRPr sz="16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✓提出者の情報など基礎的な情報を入力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8" name="線吹き出し 2 (枠付き) 7"/>
          <p:cNvSpPr/>
          <p:nvPr/>
        </p:nvSpPr>
        <p:spPr>
          <a:xfrm>
            <a:off x="4190999" y="4050667"/>
            <a:ext cx="4707380" cy="470207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6944"/>
              <a:gd name="adj5" fmla="val 14054"/>
              <a:gd name="adj6" fmla="val -13984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主たる事業の業種を選択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9" name="線吹き出し 2 (枠付き) 8"/>
          <p:cNvSpPr/>
          <p:nvPr/>
        </p:nvSpPr>
        <p:spPr>
          <a:xfrm>
            <a:off x="4190999" y="4756294"/>
            <a:ext cx="4707381" cy="637107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7692"/>
              <a:gd name="adj5" fmla="val 24572"/>
              <a:gd name="adj6" fmla="val -11661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計画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の対象とする区域を選択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※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原則「全県」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4191000" y="5589149"/>
            <a:ext cx="4707380" cy="415228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8439"/>
              <a:gd name="adj5" fmla="val 80651"/>
              <a:gd name="adj6" fmla="val -13716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削減計画の基本方針を記入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190999" y="1422483"/>
            <a:ext cx="4705986" cy="1242350"/>
          </a:xfrm>
          <a:prstGeom prst="rect">
            <a:avLst/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入力ルール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 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：要入力セル</a:t>
            </a: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 ：自動転記セル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(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書き換え可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)</a:t>
            </a:r>
            <a:endParaRPr lang="ja-JP" altLang="en-US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 ：記入不要セル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4310618" y="1819841"/>
            <a:ext cx="942040" cy="742013"/>
            <a:chOff x="609600" y="4877466"/>
            <a:chExt cx="1222682" cy="893863"/>
          </a:xfrm>
        </p:grpSpPr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4877466"/>
              <a:ext cx="1222682" cy="30408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 anchor="ctr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薄い黄色</a:t>
              </a:r>
              <a:endParaRPr sz="1600" dirty="0">
                <a:latin typeface="Meiryo UI"/>
                <a:cs typeface="Meiryo UI"/>
              </a:endParaRPr>
            </a:p>
          </p:txBody>
        </p:sp>
        <p:sp>
          <p:nvSpPr>
            <p:cNvPr id="19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5191826"/>
              <a:ext cx="1222682" cy="273151"/>
            </a:xfrm>
            <a:prstGeom prst="rect">
              <a:avLst/>
            </a:prstGeom>
            <a:solidFill>
              <a:srgbClr val="E2EFDA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薄い緑色</a:t>
              </a:r>
              <a:endParaRPr sz="1600" dirty="0">
                <a:latin typeface="Meiryo UI"/>
                <a:cs typeface="Meiryo UI"/>
              </a:endParaRPr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5498178"/>
              <a:ext cx="1222682" cy="2731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薄い灰色</a:t>
              </a:r>
              <a:endParaRPr sz="1600" dirty="0">
                <a:latin typeface="Meiryo UI"/>
                <a:cs typeface="Meiryo UI"/>
              </a:endParaRP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33" y="1431275"/>
            <a:ext cx="3559809" cy="4893777"/>
          </a:xfrm>
          <a:prstGeom prst="rect">
            <a:avLst/>
          </a:prstGeom>
        </p:spPr>
      </p:pic>
      <p:sp>
        <p:nvSpPr>
          <p:cNvPr id="18" name="線吹き出し 2 (枠付き) 17"/>
          <p:cNvSpPr/>
          <p:nvPr/>
        </p:nvSpPr>
        <p:spPr>
          <a:xfrm>
            <a:off x="4190999" y="2934713"/>
            <a:ext cx="4705985" cy="604721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7129"/>
              <a:gd name="adj5" fmla="val -32170"/>
              <a:gd name="adj6" fmla="val -14380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代表者名等を入力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※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代表者は委任可（委任状が必要）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2" name="04_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8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000"/>
    </mc:Choice>
    <mc:Fallback xmlns="">
      <p:transition spd="slow" advTm="15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7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26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8" grpId="0" animBg="1"/>
    </p:bldLst>
  </p:timing>
  <p:extLst mod="1">
    <p:ext uri="{E180D4A7-C9FB-4DFB-919C-405C955672EB}">
      <p14:showEvtLst xmlns:p14="http://schemas.microsoft.com/office/powerpoint/2010/main">
        <p14:playEvt time="679" objId="2"/>
        <p14:stopEvt time="159738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p82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B2. </a:t>
            </a:r>
            <a:r>
              <a:rPr lang="ja-JP" altLang="en-US" spc="-265" dirty="0" smtClean="0">
                <a:latin typeface="ＭＳ Ｐゴシック 見出し"/>
              </a:rPr>
              <a:t>入力</a:t>
            </a:r>
            <a:r>
              <a:rPr lang="ja-JP" altLang="en-US" spc="-265" dirty="0" smtClean="0"/>
              <a:t> 第</a:t>
            </a:r>
            <a:r>
              <a:rPr lang="en-US" altLang="ja-JP" spc="-265" dirty="0" smtClean="0"/>
              <a:t>2~4</a:t>
            </a:r>
            <a:r>
              <a:rPr lang="ja-JP" altLang="en-US" spc="-265" dirty="0" smtClean="0"/>
              <a:t>面</a:t>
            </a:r>
            <a:r>
              <a:rPr lang="ja-JP" altLang="en-US" sz="1600" b="0" dirty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65" dirty="0">
                <a:latin typeface="Meiryo UI" panose="020B0604030504040204" pitchFamily="50" charset="-128"/>
                <a:ea typeface="Meiryo UI" panose="020B0604030504040204" pitchFamily="50" charset="-128"/>
              </a:rPr>
              <a:t>計画書等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本体  第</a:t>
            </a:r>
            <a:r>
              <a:rPr lang="en-US" altLang="ja-JP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面</a:t>
            </a:r>
            <a:r>
              <a:rPr lang="ja-JP" altLang="en-US" sz="1600" b="0" spc="-265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✓工場等に関する計画策定者のみ</a:t>
            </a: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✓計画期間中の削減対策や目標値等を入力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418"/>
          <a:stretch/>
        </p:blipFill>
        <p:spPr>
          <a:xfrm>
            <a:off x="228598" y="1490918"/>
            <a:ext cx="4205943" cy="3626767"/>
          </a:xfrm>
          <a:prstGeom prst="rect">
            <a:avLst/>
          </a:prstGeom>
        </p:spPr>
      </p:pic>
      <p:sp>
        <p:nvSpPr>
          <p:cNvPr id="14" name="線吹き出し 2 (枠付き) 13"/>
          <p:cNvSpPr/>
          <p:nvPr/>
        </p:nvSpPr>
        <p:spPr>
          <a:xfrm>
            <a:off x="4724400" y="2819656"/>
            <a:ext cx="4172583" cy="636401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14789"/>
              <a:gd name="adj5" fmla="val 31337"/>
              <a:gd name="adj6" fmla="val -54430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◆削減目標と排出状況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計画の目標年度の排出量（基礎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調整）を入力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5" name="線吹き出し 2 (枠付き) 14"/>
          <p:cNvSpPr/>
          <p:nvPr/>
        </p:nvSpPr>
        <p:spPr>
          <a:xfrm>
            <a:off x="4724400" y="3903183"/>
            <a:ext cx="4172583" cy="1126003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14789"/>
              <a:gd name="adj5" fmla="val 74830"/>
              <a:gd name="adj6" fmla="val -49742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◆削減対策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これまでの取組状況や課題等を踏まえ、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新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たな対策・強化する対策を中心に対策区分を選択しその内容を記入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4724400" y="1726094"/>
            <a:ext cx="4172583" cy="822975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14789"/>
              <a:gd name="adj5" fmla="val 53309"/>
              <a:gd name="adj6" fmla="val -55546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◆基準年度の前年度等の排出量（自動転記）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当時の排出量が不明な場合は要問合せ</a:t>
            </a:r>
            <a:endParaRPr lang="en-US" altLang="ja-JP" sz="1600" dirty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2" name="04_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00"/>
    </mc:Choice>
    <mc:Fallback xmlns="">
      <p:transition spd="slow" advTm="8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40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8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2" grpId="0" animBg="1"/>
    </p:bldLst>
  </p:timing>
  <p:extLst mod="1">
    <p:ext uri="{E180D4A7-C9FB-4DFB-919C-405C955672EB}">
      <p14:showEvtLst xmlns:p14="http://schemas.microsoft.com/office/powerpoint/2010/main">
        <p14:playEvt time="983" objId="2"/>
        <p14:stopEvt time="145762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p84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>
                <a:latin typeface="ＭＳ Ｐゴシック 見出し"/>
              </a:rPr>
              <a:t>B2. </a:t>
            </a:r>
            <a:r>
              <a:rPr lang="ja-JP" altLang="en-US" spc="-265" dirty="0">
                <a:latin typeface="ＭＳ Ｐゴシック 見出し"/>
              </a:rPr>
              <a:t>入力</a:t>
            </a:r>
            <a:r>
              <a:rPr lang="ja-JP" altLang="en-US" spc="-265" dirty="0"/>
              <a:t> 第</a:t>
            </a:r>
            <a:r>
              <a:rPr lang="en-US" altLang="ja-JP" spc="-265" dirty="0" smtClean="0"/>
              <a:t>2~4</a:t>
            </a:r>
            <a:r>
              <a:rPr lang="ja-JP" altLang="en-US" spc="-265" dirty="0" smtClean="0"/>
              <a:t>面</a:t>
            </a:r>
            <a:r>
              <a:rPr lang="ja-JP" altLang="en-US" sz="1600" b="0" dirty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65" dirty="0">
                <a:latin typeface="Meiryo UI" panose="020B0604030504040204" pitchFamily="50" charset="-128"/>
                <a:ea typeface="Meiryo UI" panose="020B0604030504040204" pitchFamily="50" charset="-128"/>
              </a:rPr>
              <a:t>計画書等本体  第</a:t>
            </a:r>
            <a:r>
              <a:rPr lang="en-US" altLang="ja-JP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面</a:t>
            </a:r>
            <a:r>
              <a:rPr lang="ja-JP" altLang="en-US" sz="1600" b="0" spc="-265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✓自動車に関する計画策定者のみ</a:t>
            </a: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✓計画期間中の削減対策や目標値等を入力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" y="1544333"/>
            <a:ext cx="4331899" cy="3508558"/>
          </a:xfrm>
          <a:prstGeom prst="rect">
            <a:avLst/>
          </a:prstGeom>
        </p:spPr>
      </p:pic>
      <p:sp>
        <p:nvSpPr>
          <p:cNvPr id="9" name="線吹き出し 2 (枠付き) 8"/>
          <p:cNvSpPr/>
          <p:nvPr/>
        </p:nvSpPr>
        <p:spPr>
          <a:xfrm>
            <a:off x="4777617" y="3331452"/>
            <a:ext cx="4119367" cy="707148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14789"/>
              <a:gd name="adj5" fmla="val 6558"/>
              <a:gd name="adj6" fmla="val -51220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◆削減目標と排出状況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計画の目標年度の排出量（基礎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調整）を入力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8" name="線吹き出し 2 (枠付き) 7"/>
          <p:cNvSpPr/>
          <p:nvPr/>
        </p:nvSpPr>
        <p:spPr>
          <a:xfrm>
            <a:off x="4777617" y="1768751"/>
            <a:ext cx="4119367" cy="845113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14789"/>
              <a:gd name="adj5" fmla="val 49919"/>
              <a:gd name="adj6" fmla="val -56266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◆基準年度の前年度等の排出量（自動転記）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当時の排出量が不明な場合は要問合せ</a:t>
            </a:r>
            <a:endParaRPr lang="en-US" altLang="ja-JP" sz="1600" dirty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4777617" y="4561349"/>
            <a:ext cx="4119367" cy="1045642"/>
          </a:xfrm>
          <a:prstGeom prst="borderCallout2">
            <a:avLst>
              <a:gd name="adj1" fmla="val 51740"/>
              <a:gd name="adj2" fmla="val -244"/>
              <a:gd name="adj3" fmla="val 51625"/>
              <a:gd name="adj4" fmla="val -14789"/>
              <a:gd name="adj5" fmla="val -7638"/>
              <a:gd name="adj6" fmla="val -50207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◆削減対策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これまでの取組状況や課題等を踏まえ、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新たな対策・強化する対策を中心に対策区分を選択しその内容を記入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2" name="04_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01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00"/>
    </mc:Choice>
    <mc:Fallback xmlns="">
      <p:transition spd="slow" advTm="8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6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8" grpId="0" animBg="1"/>
      <p:bldP spid="12" grpId="0" animBg="1"/>
    </p:bldLst>
  </p:timing>
  <p:extLst mod="1">
    <p:ext uri="{E180D4A7-C9FB-4DFB-919C-405C955672EB}">
      <p14:showEvtLst xmlns:p14="http://schemas.microsoft.com/office/powerpoint/2010/main">
        <p14:playEvt time="992" objId="2"/>
        <p14:stopEvt time="119229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p86</a:t>
            </a:r>
            <a:r>
              <a:rPr lang="ja-JP" altLang="en-US" sz="1200" b="1" spc="-75" dirty="0" smtClean="0">
                <a:latin typeface="Meiryo UI"/>
                <a:cs typeface="Meiryo UI"/>
              </a:rPr>
              <a:t>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>
                <a:latin typeface="ＭＳ Ｐゴシック 見出し"/>
              </a:rPr>
              <a:t>B2. </a:t>
            </a:r>
            <a:r>
              <a:rPr lang="ja-JP" altLang="en-US" spc="-265" dirty="0">
                <a:latin typeface="ＭＳ Ｐゴシック 見出し"/>
              </a:rPr>
              <a:t>入力</a:t>
            </a:r>
            <a:r>
              <a:rPr lang="ja-JP" altLang="en-US" spc="-265" dirty="0"/>
              <a:t> 第</a:t>
            </a:r>
            <a:r>
              <a:rPr lang="en-US" altLang="ja-JP" spc="-265" dirty="0"/>
              <a:t>2~4</a:t>
            </a:r>
            <a:r>
              <a:rPr lang="ja-JP" altLang="en-US" spc="-265" dirty="0" smtClean="0"/>
              <a:t>面</a:t>
            </a:r>
            <a:r>
              <a:rPr lang="ja-JP" altLang="en-US" sz="1600" b="0" dirty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65" dirty="0">
                <a:latin typeface="Meiryo UI" panose="020B0604030504040204" pitchFamily="50" charset="-128"/>
                <a:ea typeface="Meiryo UI" panose="020B0604030504040204" pitchFamily="50" charset="-128"/>
              </a:rPr>
              <a:t>計画書等本体  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面</a:t>
            </a:r>
            <a:r>
              <a:rPr lang="ja-JP" altLang="en-US" sz="1600" b="0" spc="-265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✓計画期間中の削減対策や目標値等を入力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48" y="1457613"/>
            <a:ext cx="3086181" cy="4865900"/>
          </a:xfrm>
          <a:prstGeom prst="rect">
            <a:avLst/>
          </a:prstGeom>
        </p:spPr>
      </p:pic>
      <p:sp>
        <p:nvSpPr>
          <p:cNvPr id="8" name="線吹き出し 2 (枠付き) 7"/>
          <p:cNvSpPr/>
          <p:nvPr/>
        </p:nvSpPr>
        <p:spPr>
          <a:xfrm>
            <a:off x="4135315" y="1431394"/>
            <a:ext cx="4609269" cy="799934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137991"/>
              <a:gd name="adj6" fmla="val -45038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工場等に関する削減計画策定者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計画の目標年度のエネルギー消費量原単位改善率を入力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9" name="線吹き出し 2 (枠付き) 8"/>
          <p:cNvSpPr/>
          <p:nvPr/>
        </p:nvSpPr>
        <p:spPr>
          <a:xfrm>
            <a:off x="4114800" y="2324244"/>
            <a:ext cx="4629784" cy="799933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181165"/>
              <a:gd name="adj6" fmla="val -44850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自動車に関する削減計画策定者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計画の目標年度のエネルギー消費量原単位改善率を入力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4114800" y="3219189"/>
            <a:ext cx="4629784" cy="1037814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123967"/>
              <a:gd name="adj6" fmla="val -45947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工場等に関する削減計画策定者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計画の目標年度の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使用電力量に占める再生可能エネルギー等の割合を入力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4114800" y="4352015"/>
            <a:ext cx="4629784" cy="1059777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96718"/>
              <a:gd name="adj6" fmla="val -44892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自動車に関する削減計画策定者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計画の目標年度の乗用自動車における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①電気自動車、②燃料電池自動車、③その他自動車の導入状況を入力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5" name="線吹き出し 2 (枠付き) 14"/>
          <p:cNvSpPr/>
          <p:nvPr/>
        </p:nvSpPr>
        <p:spPr>
          <a:xfrm>
            <a:off x="4126864" y="5457076"/>
            <a:ext cx="4629784" cy="849661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85032"/>
              <a:gd name="adj6" fmla="val -45209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自動車に関する削減計画策定者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計画の目標年度のバス・貨物自動車における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電気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自動車・燃料電池自動車の導入状況を入力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2" name="04_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1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00"/>
    </mc:Choice>
    <mc:Fallback xmlns="">
      <p:transition spd="slow" advTm="1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44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3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83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8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5" grpId="0" animBg="1"/>
    </p:bldLst>
  </p:timing>
  <p:extLst mod="1">
    <p:ext uri="{E180D4A7-C9FB-4DFB-919C-405C955672EB}">
      <p14:showEvtLst xmlns:p14="http://schemas.microsoft.com/office/powerpoint/2010/main">
        <p14:playEvt time="888" objId="2"/>
        <p14:stopEvt time="143819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p88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>
                <a:latin typeface="ＭＳ Ｐゴシック 見出し"/>
              </a:rPr>
              <a:t>B2. </a:t>
            </a:r>
            <a:r>
              <a:rPr lang="ja-JP" altLang="en-US" spc="-265" dirty="0">
                <a:latin typeface="ＭＳ Ｐゴシック 見出し"/>
              </a:rPr>
              <a:t>入力</a:t>
            </a:r>
            <a:r>
              <a:rPr lang="ja-JP" altLang="en-US" spc="-265" dirty="0"/>
              <a:t> 第</a:t>
            </a:r>
            <a:r>
              <a:rPr lang="en-US" altLang="ja-JP" spc="-265" dirty="0"/>
              <a:t>2~4</a:t>
            </a:r>
            <a:r>
              <a:rPr lang="ja-JP" altLang="en-US" spc="-265" dirty="0" smtClean="0"/>
              <a:t>面</a:t>
            </a:r>
            <a:r>
              <a:rPr lang="ja-JP" altLang="en-US" sz="1600" b="0" dirty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65" dirty="0">
                <a:latin typeface="Meiryo UI" panose="020B0604030504040204" pitchFamily="50" charset="-128"/>
                <a:ea typeface="Meiryo UI" panose="020B0604030504040204" pitchFamily="50" charset="-128"/>
              </a:rPr>
              <a:t>計画書等本体  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600" b="0" spc="-26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面</a:t>
            </a:r>
            <a:r>
              <a:rPr lang="ja-JP" altLang="en-US" sz="1600" b="0" spc="-265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✓計画期間中の削減対策や目標値等を入力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01618"/>
            <a:ext cx="3851562" cy="4920516"/>
          </a:xfrm>
          <a:prstGeom prst="rect">
            <a:avLst/>
          </a:prstGeom>
        </p:spPr>
      </p:pic>
      <p:sp>
        <p:nvSpPr>
          <p:cNvPr id="20" name="線吹き出し 2 (枠付き) 19"/>
          <p:cNvSpPr/>
          <p:nvPr/>
        </p:nvSpPr>
        <p:spPr>
          <a:xfrm>
            <a:off x="3581400" y="1676400"/>
            <a:ext cx="5315584" cy="963260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72291"/>
              <a:gd name="adj6" fmla="val -21514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2050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年までの脱炭素化の表明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表明の有無、目標年度、表明者、掲載先を入力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※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/>
                <a:cs typeface="Meiryo UI"/>
              </a:rPr>
              <a:t>かながわ脱炭素チャレンジャーの脱炭素宣言も対象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1" name="線吹き出し 2 (枠付き) 20"/>
          <p:cNvSpPr/>
          <p:nvPr/>
        </p:nvSpPr>
        <p:spPr>
          <a:xfrm>
            <a:off x="3560806" y="4063584"/>
            <a:ext cx="5311243" cy="628243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82497"/>
              <a:gd name="adj6" fmla="val -26872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SBT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等イニシアティブに関する取組</a:t>
            </a:r>
            <a:r>
              <a:rPr lang="ja-JP" altLang="en-US" sz="1600" dirty="0" smtClean="0">
                <a:solidFill>
                  <a:srgbClr val="FF0000"/>
                </a:solidFill>
                <a:latin typeface="Meiryo UI"/>
                <a:cs typeface="Meiryo UI"/>
              </a:rPr>
              <a:t>（任意）</a:t>
            </a:r>
            <a:endParaRPr lang="en-US" altLang="ja-JP" sz="1600" dirty="0" smtClean="0">
              <a:solidFill>
                <a:srgbClr val="FF0000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計画の基準年度と目標年度における各取組の有無を選択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2" name="線吹き出し 2 (枠付き) 21"/>
          <p:cNvSpPr/>
          <p:nvPr/>
        </p:nvSpPr>
        <p:spPr>
          <a:xfrm>
            <a:off x="3556465" y="5070442"/>
            <a:ext cx="5311243" cy="794697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72967"/>
              <a:gd name="adj6" fmla="val -28313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◆サプライチェーン全体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※</a:t>
            </a:r>
            <a:r>
              <a:rPr lang="ja-JP" altLang="en-US" sz="1600" dirty="0" err="1" smtClean="0">
                <a:solidFill>
                  <a:schemeClr val="tx1"/>
                </a:solidFill>
                <a:latin typeface="Meiryo UI"/>
                <a:cs typeface="Meiryo UI"/>
              </a:rPr>
              <a:t>での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削減の取組</a:t>
            </a:r>
            <a:r>
              <a:rPr lang="ja-JP" altLang="en-US" sz="1600" dirty="0" smtClean="0">
                <a:solidFill>
                  <a:srgbClr val="FF0000"/>
                </a:solidFill>
                <a:latin typeface="Meiryo UI"/>
                <a:cs typeface="Meiryo UI"/>
              </a:rPr>
              <a:t>（任意）</a:t>
            </a:r>
            <a:endParaRPr lang="en-US" altLang="ja-JP" sz="1600" dirty="0" smtClean="0">
              <a:solidFill>
                <a:srgbClr val="FF0000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計画の基準年度と目標年度における各取組の有無を選択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※Scope3</a:t>
            </a:r>
            <a:r>
              <a:rPr lang="ja-JP" altLang="en-US" sz="1600" dirty="0" err="1" smtClean="0">
                <a:solidFill>
                  <a:schemeClr val="tx1"/>
                </a:solidFill>
                <a:latin typeface="Meiryo UI"/>
                <a:cs typeface="Meiryo UI"/>
              </a:rPr>
              <a:t>までの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範囲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4" name="線吹き出し 2 (枠付き) 23"/>
          <p:cNvSpPr/>
          <p:nvPr/>
        </p:nvSpPr>
        <p:spPr>
          <a:xfrm>
            <a:off x="3556465" y="2952134"/>
            <a:ext cx="5315584" cy="857866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64056"/>
              <a:gd name="adj6" fmla="val -2137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◆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2050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年までの脱炭素化を前提とした中長期計画の策定・公表</a:t>
            </a:r>
            <a:r>
              <a:rPr lang="ja-JP" altLang="en-US" sz="1600" dirty="0" smtClean="0">
                <a:solidFill>
                  <a:srgbClr val="FF0000"/>
                </a:solidFill>
                <a:latin typeface="Meiryo UI"/>
                <a:cs typeface="Meiryo UI"/>
              </a:rPr>
              <a:t>（任意）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策定状況、策定者、掲載先を入力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3" name="04_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70637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0"/>
    </mc:Choice>
    <mc:Fallback xmlns="">
      <p:transition spd="slow"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75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</p:bldLst>
  </p:timing>
  <p:extLst mod="1">
    <p:ext uri="{E180D4A7-C9FB-4DFB-919C-405C955672EB}">
      <p14:showEvtLst xmlns:p14="http://schemas.microsoft.com/office/powerpoint/2010/main">
        <p14:playEvt time="856" objId="3"/>
        <p14:stopEvt time="212687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8.1|23.6|28.6|23.4|4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4.3|63.5|24.4|2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4|64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9.9|38.8|13.1|28.9|1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9.4|44.9|34.9|17.1|46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743</Words>
  <Application>Microsoft Office PowerPoint</Application>
  <PresentationFormat>画面に合わせる (4:3)</PresentationFormat>
  <Paragraphs>93</Paragraphs>
  <Slides>8</Slides>
  <Notes>8</Notes>
  <HiddenSlides>0</HiddenSlides>
  <MMClips>8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Meiryo UI</vt:lpstr>
      <vt:lpstr>ＭＳ Ｐゴシック</vt:lpstr>
      <vt:lpstr>ＭＳ Ｐゴシック 見出し</vt:lpstr>
      <vt:lpstr>游ゴシック</vt:lpstr>
      <vt:lpstr>Calibri</vt:lpstr>
      <vt:lpstr>Office Theme</vt:lpstr>
      <vt:lpstr>記載方法の説明</vt:lpstr>
      <vt:lpstr>入力の流れ</vt:lpstr>
      <vt:lpstr>A. 貼付 2025提出（コピーデータ貼付けシート）</vt:lpstr>
      <vt:lpstr>B1. 入力 第1面（計画書等本体  第1面）</vt:lpstr>
      <vt:lpstr>B2. 入力 第2~4面（計画書等本体  第2面）</vt:lpstr>
      <vt:lpstr>B2. 入力 第2~4面（計画書等本体  第2面）</vt:lpstr>
      <vt:lpstr>B2. 入力 第2~4面（計画書等本体  第3面）</vt:lpstr>
      <vt:lpstr>B2. 入力 第2~4面（計画書等本体  第4面）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2025-05-19T06:39:47Z</dcterms:created>
  <dcterms:modified xsi:type="dcterms:W3CDTF">2025-05-23T07:28:40Z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