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30"/>
  </p:notesMasterIdLst>
  <p:handoutMasterIdLst>
    <p:handoutMasterId r:id="rId31"/>
  </p:handoutMasterIdLst>
  <p:sldIdLst>
    <p:sldId id="263" r:id="rId2"/>
    <p:sldId id="441" r:id="rId3"/>
    <p:sldId id="442" r:id="rId4"/>
    <p:sldId id="443" r:id="rId5"/>
    <p:sldId id="516" r:id="rId6"/>
    <p:sldId id="517" r:id="rId7"/>
    <p:sldId id="444" r:id="rId8"/>
    <p:sldId id="518" r:id="rId9"/>
    <p:sldId id="529" r:id="rId10"/>
    <p:sldId id="531" r:id="rId11"/>
    <p:sldId id="526" r:id="rId12"/>
    <p:sldId id="527" r:id="rId13"/>
    <p:sldId id="528" r:id="rId14"/>
    <p:sldId id="503" r:id="rId15"/>
    <p:sldId id="520" r:id="rId16"/>
    <p:sldId id="504" r:id="rId17"/>
    <p:sldId id="530" r:id="rId18"/>
    <p:sldId id="521" r:id="rId19"/>
    <p:sldId id="513" r:id="rId20"/>
    <p:sldId id="505" r:id="rId21"/>
    <p:sldId id="514" r:id="rId22"/>
    <p:sldId id="506" r:id="rId23"/>
    <p:sldId id="507" r:id="rId24"/>
    <p:sldId id="508" r:id="rId25"/>
    <p:sldId id="509" r:id="rId26"/>
    <p:sldId id="523" r:id="rId27"/>
    <p:sldId id="510" r:id="rId28"/>
    <p:sldId id="323" r:id="rId2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ECD"/>
    <a:srgbClr val="FFE781"/>
    <a:srgbClr val="CCF5CC"/>
    <a:srgbClr val="FFFDA5"/>
    <a:srgbClr val="EBF1E9"/>
    <a:srgbClr val="D5E3CF"/>
    <a:srgbClr val="59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73" d="100"/>
          <a:sy n="73" d="100"/>
        </p:scale>
        <p:origin x="1104" y="43"/>
      </p:cViewPr>
      <p:guideLst/>
    </p:cSldViewPr>
  </p:slideViewPr>
  <p:outlineViewPr>
    <p:cViewPr>
      <p:scale>
        <a:sx n="33" d="100"/>
        <a:sy n="33" d="100"/>
      </p:scale>
      <p:origin x="0" y="-965"/>
    </p:cViewPr>
  </p:outlineViewPr>
  <p:notesTextViewPr>
    <p:cViewPr>
      <p:scale>
        <a:sx n="1" d="1"/>
        <a:sy n="1" d="1"/>
      </p:scale>
      <p:origin x="0" y="-173"/>
    </p:cViewPr>
  </p:notesTextViewPr>
  <p:notesViewPr>
    <p:cSldViewPr snapToGrid="0">
      <p:cViewPr>
        <p:scale>
          <a:sx n="66" d="100"/>
          <a:sy n="66" d="100"/>
        </p:scale>
        <p:origin x="3010" y="-2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787" cy="498693"/>
          </a:xfrm>
          <a:prstGeom prst="rect">
            <a:avLst/>
          </a:prstGeom>
        </p:spPr>
        <p:txBody>
          <a:bodyPr vert="horz" lIns="91425" tIns="45711" rIns="91425" bIns="4571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40" y="2"/>
            <a:ext cx="2949787" cy="498693"/>
          </a:xfrm>
          <a:prstGeom prst="rect">
            <a:avLst/>
          </a:prstGeom>
        </p:spPr>
        <p:txBody>
          <a:bodyPr vert="horz" lIns="91425" tIns="45711" rIns="91425" bIns="45711" rtlCol="0"/>
          <a:lstStyle>
            <a:lvl1pPr algn="r">
              <a:defRPr sz="1200"/>
            </a:lvl1pPr>
          </a:lstStyle>
          <a:p>
            <a:fld id="{273DFC92-EFCC-42C7-831E-2BA6F0A939CE}" type="datetimeFigureOut">
              <a:rPr kumimoji="1" lang="ja-JP" altLang="en-US" smtClean="0"/>
              <a:t>2021/10/22</a:t>
            </a:fld>
            <a:endParaRPr kumimoji="1" lang="ja-JP" altLang="en-US"/>
          </a:p>
        </p:txBody>
      </p:sp>
      <p:sp>
        <p:nvSpPr>
          <p:cNvPr id="4" name="フッター プレースホルダー 3"/>
          <p:cNvSpPr>
            <a:spLocks noGrp="1"/>
          </p:cNvSpPr>
          <p:nvPr>
            <p:ph type="ftr" sz="quarter" idx="2"/>
          </p:nvPr>
        </p:nvSpPr>
        <p:spPr>
          <a:xfrm>
            <a:off x="2" y="9440650"/>
            <a:ext cx="2949787" cy="498691"/>
          </a:xfrm>
          <a:prstGeom prst="rect">
            <a:avLst/>
          </a:prstGeom>
        </p:spPr>
        <p:txBody>
          <a:bodyPr vert="horz" lIns="91425" tIns="45711" rIns="91425" bIns="4571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40" y="9440650"/>
            <a:ext cx="2949787" cy="498691"/>
          </a:xfrm>
          <a:prstGeom prst="rect">
            <a:avLst/>
          </a:prstGeom>
        </p:spPr>
        <p:txBody>
          <a:bodyPr vert="horz" lIns="91425" tIns="45711" rIns="91425" bIns="45711" rtlCol="0" anchor="b"/>
          <a:lstStyle>
            <a:lvl1pPr algn="r">
              <a:defRPr sz="1200"/>
            </a:lvl1pPr>
          </a:lstStyle>
          <a:p>
            <a:fld id="{15C8EF7B-F820-459E-BC36-6B54BE7FAB0C}" type="slidenum">
              <a:rPr kumimoji="1" lang="ja-JP" altLang="en-US" smtClean="0"/>
              <a:t>‹#›</a:t>
            </a:fld>
            <a:endParaRPr kumimoji="1" lang="ja-JP" altLang="en-US"/>
          </a:p>
        </p:txBody>
      </p:sp>
    </p:spTree>
    <p:extLst>
      <p:ext uri="{BB962C8B-B14F-4D97-AF65-F5344CB8AC3E}">
        <p14:creationId xmlns:p14="http://schemas.microsoft.com/office/powerpoint/2010/main" val="14732104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787" cy="498693"/>
          </a:xfrm>
          <a:prstGeom prst="rect">
            <a:avLst/>
          </a:prstGeom>
        </p:spPr>
        <p:txBody>
          <a:bodyPr vert="horz" lIns="91425" tIns="45711" rIns="91425"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2"/>
            <a:ext cx="2949787" cy="498693"/>
          </a:xfrm>
          <a:prstGeom prst="rect">
            <a:avLst/>
          </a:prstGeom>
        </p:spPr>
        <p:txBody>
          <a:bodyPr vert="horz" lIns="91425" tIns="45711" rIns="91425" bIns="45711" rtlCol="0"/>
          <a:lstStyle>
            <a:lvl1pPr algn="r">
              <a:defRPr sz="1200"/>
            </a:lvl1pPr>
          </a:lstStyle>
          <a:p>
            <a:fld id="{E2797BB3-3C7B-4A11-8F7C-016BC0F54DF7}" type="datetimeFigureOut">
              <a:rPr kumimoji="1" lang="ja-JP" altLang="en-US" smtClean="0"/>
              <a:t>2021/10/22</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1425" tIns="45711" rIns="91425" bIns="45711" rtlCol="0" anchor="ctr"/>
          <a:lstStyle/>
          <a:p>
            <a:endParaRPr lang="ja-JP" altLang="en-US"/>
          </a:p>
        </p:txBody>
      </p:sp>
      <p:sp>
        <p:nvSpPr>
          <p:cNvPr id="5" name="ノート プレースホルダー 4"/>
          <p:cNvSpPr>
            <a:spLocks noGrp="1"/>
          </p:cNvSpPr>
          <p:nvPr>
            <p:ph type="body" sz="quarter" idx="3"/>
          </p:nvPr>
        </p:nvSpPr>
        <p:spPr>
          <a:xfrm>
            <a:off x="680721" y="4783308"/>
            <a:ext cx="5445760" cy="3913614"/>
          </a:xfrm>
          <a:prstGeom prst="rect">
            <a:avLst/>
          </a:prstGeom>
        </p:spPr>
        <p:txBody>
          <a:bodyPr vert="horz" lIns="91425" tIns="45711" rIns="91425" bIns="4571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650"/>
            <a:ext cx="2949787" cy="498691"/>
          </a:xfrm>
          <a:prstGeom prst="rect">
            <a:avLst/>
          </a:prstGeom>
        </p:spPr>
        <p:txBody>
          <a:bodyPr vert="horz" lIns="91425" tIns="45711" rIns="91425"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50"/>
            <a:ext cx="2949787" cy="498691"/>
          </a:xfrm>
          <a:prstGeom prst="rect">
            <a:avLst/>
          </a:prstGeom>
        </p:spPr>
        <p:txBody>
          <a:bodyPr vert="horz" lIns="91425" tIns="45711" rIns="91425" bIns="45711" rtlCol="0" anchor="b"/>
          <a:lstStyle>
            <a:lvl1pPr algn="r">
              <a:defRPr sz="1200"/>
            </a:lvl1pPr>
          </a:lstStyle>
          <a:p>
            <a:fld id="{6AC044BF-F28E-4985-A4FC-7A708562874E}" type="slidenum">
              <a:rPr kumimoji="1" lang="ja-JP" altLang="en-US" smtClean="0"/>
              <a:t>‹#›</a:t>
            </a:fld>
            <a:endParaRPr kumimoji="1" lang="ja-JP" altLang="en-US"/>
          </a:p>
        </p:txBody>
      </p:sp>
    </p:spTree>
    <p:extLst>
      <p:ext uri="{BB962C8B-B14F-4D97-AF65-F5344CB8AC3E}">
        <p14:creationId xmlns:p14="http://schemas.microsoft.com/office/powerpoint/2010/main" val="28976356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a:t>
            </a:r>
            <a:r>
              <a:rPr lang="ja-JP" altLang="en-US" dirty="0"/>
              <a:t>　この欄では、スライドの補足説明等を記載していますので、併せてご確認ください。</a:t>
            </a:r>
            <a:endParaRPr lang="en-US" altLang="ja-JP" dirty="0"/>
          </a:p>
          <a:p>
            <a:endParaRPr lang="en-US" altLang="ja-JP" dirty="0"/>
          </a:p>
          <a:p>
            <a:r>
              <a:rPr lang="ja-JP" altLang="en-US" dirty="0"/>
              <a:t>〇　神奈川県では、</a:t>
            </a:r>
            <a:r>
              <a:rPr lang="ja-JP" altLang="ja-JP" dirty="0"/>
              <a:t>これまで、建築物の解体等に伴う石綿の飛散防止対策については、大気汚染防止法の規制と併せて、行政指導基準として平成</a:t>
            </a:r>
            <a:r>
              <a:rPr lang="en-US" altLang="ja-JP" dirty="0"/>
              <a:t>18</a:t>
            </a:r>
            <a:r>
              <a:rPr lang="ja-JP" altLang="ja-JP" dirty="0"/>
              <a:t>年</a:t>
            </a:r>
            <a:r>
              <a:rPr lang="en-US" altLang="ja-JP" dirty="0"/>
              <a:t>4</a:t>
            </a:r>
            <a:r>
              <a:rPr lang="ja-JP" altLang="ja-JP" dirty="0"/>
              <a:t>月に定めた「アスベスト除去工事に関する指導指針」により、石綿の飛散防止対策を実施してきました。</a:t>
            </a:r>
          </a:p>
          <a:p>
            <a:endParaRPr lang="en-US" altLang="ja-JP" dirty="0"/>
          </a:p>
          <a:p>
            <a:r>
              <a:rPr lang="ja-JP" altLang="en-US" dirty="0"/>
              <a:t>〇　この度、</a:t>
            </a:r>
            <a:r>
              <a:rPr lang="ja-JP" altLang="ja-JP" dirty="0"/>
              <a:t>令和２年６月５日に大気汚染防止法</a:t>
            </a:r>
            <a:r>
              <a:rPr lang="ja-JP" altLang="en-US" dirty="0"/>
              <a:t>が改正されたこと</a:t>
            </a:r>
            <a:r>
              <a:rPr lang="ja-JP" altLang="ja-JP" dirty="0"/>
              <a:t>を踏まえ、令和３年３月</a:t>
            </a:r>
            <a:r>
              <a:rPr lang="en-US" altLang="ja-JP" dirty="0"/>
              <a:t>30</a:t>
            </a:r>
            <a:r>
              <a:rPr lang="ja-JP" altLang="ja-JP" dirty="0"/>
              <a:t>日に神奈川県生活環境の保全等に関する条例の一部を改正</a:t>
            </a:r>
            <a:r>
              <a:rPr lang="ja-JP" altLang="en-US" dirty="0"/>
              <a:t>し</a:t>
            </a:r>
            <a:r>
              <a:rPr lang="ja-JP" altLang="ja-JP" dirty="0"/>
              <a:t>、令和３年</a:t>
            </a:r>
            <a:r>
              <a:rPr lang="en-US" altLang="ja-JP" dirty="0"/>
              <a:t>10</a:t>
            </a:r>
            <a:r>
              <a:rPr lang="ja-JP" altLang="ja-JP" dirty="0"/>
              <a:t>月１日から施行し、石綿の飛散防止対策を強化することとしました。</a:t>
            </a:r>
          </a:p>
          <a:p>
            <a:endParaRPr lang="en-US" altLang="ja-JP" dirty="0"/>
          </a:p>
          <a:p>
            <a:r>
              <a:rPr lang="ja-JP" altLang="en-US" dirty="0"/>
              <a:t>〇　</a:t>
            </a:r>
            <a:r>
              <a:rPr lang="ja-JP" altLang="ja-JP" dirty="0"/>
              <a:t>令和３年</a:t>
            </a:r>
            <a:r>
              <a:rPr lang="en-US" altLang="ja-JP" dirty="0"/>
              <a:t>10</a:t>
            </a:r>
            <a:r>
              <a:rPr lang="ja-JP" altLang="ja-JP" dirty="0"/>
              <a:t>月１日から施行する条例の内容を中心に、改正概要を説明します</a:t>
            </a:r>
            <a:r>
              <a:rPr lang="ja-JP" altLang="en-US" dirty="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0</a:t>
            </a:fld>
            <a:endParaRPr kumimoji="1" lang="ja-JP" altLang="en-US"/>
          </a:p>
        </p:txBody>
      </p:sp>
    </p:spTree>
    <p:extLst>
      <p:ext uri="{BB962C8B-B14F-4D97-AF65-F5344CB8AC3E}">
        <p14:creationId xmlns:p14="http://schemas.microsoft.com/office/powerpoint/2010/main" val="1021679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〇　こちらは、</a:t>
            </a:r>
            <a:r>
              <a:rPr lang="ja-JP" altLang="en-US" dirty="0" smtClean="0"/>
              <a:t>条例と法</a:t>
            </a:r>
            <a:r>
              <a:rPr lang="ja-JP" altLang="en-US" dirty="0"/>
              <a:t>との補完関係を、工事の流れに沿って示したものです。</a:t>
            </a:r>
            <a:endParaRPr lang="en-US" altLang="ja-JP" dirty="0"/>
          </a:p>
          <a:p>
            <a:endParaRPr lang="en-US" altLang="ja-JP" dirty="0"/>
          </a:p>
          <a:p>
            <a:r>
              <a:rPr lang="ja-JP" altLang="en-US" dirty="0"/>
              <a:t>〇　大気汚染防止法の改正事項を左に記載し、条例の改正事項を右に記載しています。</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9</a:t>
            </a:fld>
            <a:endParaRPr kumimoji="1" lang="ja-JP" altLang="en-US"/>
          </a:p>
        </p:txBody>
      </p:sp>
    </p:spTree>
    <p:extLst>
      <p:ext uri="{BB962C8B-B14F-4D97-AF65-F5344CB8AC3E}">
        <p14:creationId xmlns:p14="http://schemas.microsoft.com/office/powerpoint/2010/main" val="869906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用語の定義はスライドのとおりで、条例ではレベル１，２の建材のみが規制対象です。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10</a:t>
            </a:fld>
            <a:endParaRPr kumimoji="1" lang="ja-JP" altLang="en-US"/>
          </a:p>
        </p:txBody>
      </p:sp>
    </p:spTree>
    <p:extLst>
      <p:ext uri="{BB962C8B-B14F-4D97-AF65-F5344CB8AC3E}">
        <p14:creationId xmlns:p14="http://schemas.microsoft.com/office/powerpoint/2010/main" val="1210489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今回の条例改正で規定した事項はスライドのとおりで、これらの項目の詳細については以降のスライドで説明いたします。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11</a:t>
            </a:fld>
            <a:endParaRPr kumimoji="1" lang="ja-JP" altLang="en-US"/>
          </a:p>
        </p:txBody>
      </p:sp>
    </p:spTree>
    <p:extLst>
      <p:ext uri="{BB962C8B-B14F-4D97-AF65-F5344CB8AC3E}">
        <p14:creationId xmlns:p14="http://schemas.microsoft.com/office/powerpoint/2010/main" val="341633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〇　まずは管理体制の整備です。</a:t>
            </a:r>
            <a:endParaRPr lang="en-US" altLang="ja-JP" dirty="0"/>
          </a:p>
          <a:p>
            <a:endParaRPr lang="en-US" altLang="ja-JP" dirty="0"/>
          </a:p>
          <a:p>
            <a:r>
              <a:rPr lang="ja-JP" altLang="en-US" dirty="0"/>
              <a:t>〇　緑枠の中の記載は、条例の条文の抜粋でして、これ以降のスライドも同様です。</a:t>
            </a:r>
            <a:endParaRPr lang="en-US" altLang="ja-JP" dirty="0"/>
          </a:p>
          <a:p>
            <a:endParaRPr lang="en-US" altLang="ja-JP" dirty="0"/>
          </a:p>
          <a:p>
            <a:r>
              <a:rPr lang="ja-JP" altLang="en-US" dirty="0"/>
              <a:t>〇　役割分担・連絡体制を明確化する規定であり、詳細はスライドのとおりです。</a:t>
            </a:r>
            <a:endParaRPr lang="en-US" altLang="ja-JP" dirty="0"/>
          </a:p>
          <a:p>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12</a:t>
            </a:fld>
            <a:endParaRPr kumimoji="1" lang="ja-JP" altLang="en-US"/>
          </a:p>
        </p:txBody>
      </p:sp>
    </p:spTree>
    <p:extLst>
      <p:ext uri="{BB962C8B-B14F-4D97-AF65-F5344CB8AC3E}">
        <p14:creationId xmlns:p14="http://schemas.microsoft.com/office/powerpoint/2010/main" val="718900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〇　次は住民等への周知です。</a:t>
            </a:r>
            <a:endParaRPr lang="en-US" altLang="ja-JP" dirty="0"/>
          </a:p>
          <a:p>
            <a:endParaRPr lang="en-US" altLang="ja-JP" dirty="0"/>
          </a:p>
          <a:p>
            <a:r>
              <a:rPr lang="ja-JP" altLang="en-US" dirty="0"/>
              <a:t>〇　大気汚染防止法で設置が義務付けられている掲示板を見た方だけでなく、工事の影響を直接的に受ける可能性のある範囲の住民に対してお知らせする、という趣旨で住民等への周知を規定しました。</a:t>
            </a:r>
            <a:endParaRPr lang="en-US" altLang="ja-JP" dirty="0"/>
          </a:p>
          <a:p>
            <a:endParaRPr lang="en-US" altLang="ja-JP" dirty="0"/>
          </a:p>
          <a:p>
            <a:r>
              <a:rPr lang="ja-JP" altLang="en-US" dirty="0"/>
              <a:t>〇　詳細はスライドのとおりです。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13</a:t>
            </a:fld>
            <a:endParaRPr kumimoji="1" lang="ja-JP" altLang="en-US"/>
          </a:p>
        </p:txBody>
      </p:sp>
    </p:spTree>
    <p:extLst>
      <p:ext uri="{BB962C8B-B14F-4D97-AF65-F5344CB8AC3E}">
        <p14:creationId xmlns:p14="http://schemas.microsoft.com/office/powerpoint/2010/main" val="2228691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〇　周知の対象については、工事の規模や周辺環境によって異なるので一概には申し上げられませんが、例のように、工事の影響を直接的に受ける可能性のある範囲の住民として、工事が行われる敷地に隣接する敷地までとすることも考えられます。</a:t>
            </a:r>
            <a:endParaRPr lang="en-US" altLang="ja-JP" dirty="0"/>
          </a:p>
          <a:p>
            <a:endParaRPr lang="en-US" altLang="ja-JP" dirty="0"/>
          </a:p>
          <a:p>
            <a:pPr lvl="0">
              <a:defRPr/>
            </a:pPr>
            <a:r>
              <a:rPr lang="ja-JP" altLang="en-US" dirty="0"/>
              <a:t>〇　一方、騒音・振動などの関係で、別途お知らせする工事のお知らせの周知と併せて実施いただくことも考えられますので、自治会単位ということも考えられます。</a:t>
            </a:r>
          </a:p>
          <a:p>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14</a:t>
            </a:fld>
            <a:endParaRPr kumimoji="1" lang="ja-JP" altLang="en-US"/>
          </a:p>
        </p:txBody>
      </p:sp>
    </p:spTree>
    <p:extLst>
      <p:ext uri="{BB962C8B-B14F-4D97-AF65-F5344CB8AC3E}">
        <p14:creationId xmlns:p14="http://schemas.microsoft.com/office/powerpoint/2010/main" val="344486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defRPr/>
            </a:pPr>
            <a:r>
              <a:rPr lang="ja-JP" altLang="en-US" dirty="0"/>
              <a:t>〇　次は大気中の石綿濃度の漏えい監視です。</a:t>
            </a:r>
            <a:endParaRPr lang="en-US" altLang="ja-JP" dirty="0"/>
          </a:p>
          <a:p>
            <a:pPr lvl="0">
              <a:defRPr/>
            </a:pPr>
            <a:endParaRPr lang="en-US" altLang="ja-JP" dirty="0"/>
          </a:p>
          <a:p>
            <a:pPr lvl="0">
              <a:defRPr/>
            </a:pPr>
            <a:r>
              <a:rPr lang="ja-JP" altLang="en-US" dirty="0"/>
              <a:t>〇　環境省の中央環境審議会「今後の石綿飛散防止の在り方（答申）」のパブリックコメントで、意見が</a:t>
            </a:r>
            <a:r>
              <a:rPr lang="en-US" altLang="ja-JP" dirty="0"/>
              <a:t>349</a:t>
            </a:r>
            <a:r>
              <a:rPr lang="ja-JP" altLang="en-US" dirty="0"/>
              <a:t>件と多かったにも関わらず、法改正に反映されなかった「大気中の石綿濃度等の測定義務」を条例改正では規定しました。</a:t>
            </a:r>
            <a:endParaRPr lang="en-US" altLang="ja-JP" dirty="0"/>
          </a:p>
          <a:p>
            <a:pPr lvl="0">
              <a:defRPr/>
            </a:pPr>
            <a:endParaRPr lang="en-US" altLang="ja-JP" dirty="0"/>
          </a:p>
          <a:p>
            <a:pPr lvl="0">
              <a:defRPr/>
            </a:pPr>
            <a:r>
              <a:rPr lang="ja-JP" altLang="en-US" dirty="0"/>
              <a:t>〇　これは、法改正で、大気中の石綿濃度等の測定義務の導入が見送られた理由のひとつとして、民間検査機関の測定体制が言及されておりますが、神奈川県内の測定体制は他県と比較して充実していること等を踏まえ、有効な漏えい監視手段である大気中の石綿濃度等の測定義務を規定したものです。</a:t>
            </a:r>
          </a:p>
          <a:p>
            <a:endParaRPr lang="en-US" altLang="ja-JP" dirty="0"/>
          </a:p>
          <a:p>
            <a:r>
              <a:rPr lang="ja-JP" altLang="en-US" dirty="0"/>
              <a:t>〇　工事の対象は、多量の石綿を飛散されるおそれが特に大きい、大気汚染防止法上、負圧隔離養生を実施しなければならない工事であり、詳細の測定方法は県の告示で定めています。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15</a:t>
            </a:fld>
            <a:endParaRPr kumimoji="1" lang="ja-JP" altLang="en-US"/>
          </a:p>
        </p:txBody>
      </p:sp>
    </p:spTree>
    <p:extLst>
      <p:ext uri="{BB962C8B-B14F-4D97-AF65-F5344CB8AC3E}">
        <p14:creationId xmlns:p14="http://schemas.microsoft.com/office/powerpoint/2010/main" val="3505946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〇　まずは、石綿濃度測定計画についてですが、後ほど説明します石綿排出等作業の開始前の事前届出の際にご提出いただくものです。</a:t>
            </a:r>
          </a:p>
          <a:p>
            <a:endParaRPr lang="ja-JP" altLang="en-US" dirty="0"/>
          </a:p>
          <a:p>
            <a:r>
              <a:rPr lang="ja-JP" altLang="en-US" dirty="0"/>
              <a:t>〇　①測定義務者、②測定時期及び頻度はスライドのとおりです。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16</a:t>
            </a:fld>
            <a:endParaRPr kumimoji="1" lang="ja-JP" altLang="en-US"/>
          </a:p>
        </p:txBody>
      </p:sp>
    </p:spTree>
    <p:extLst>
      <p:ext uri="{BB962C8B-B14F-4D97-AF65-F5344CB8AC3E}">
        <p14:creationId xmlns:p14="http://schemas.microsoft.com/office/powerpoint/2010/main" val="3235149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〇　③測定地点、④採取及び測定は、スライドのとおりです。</a:t>
            </a:r>
          </a:p>
          <a:p>
            <a:endParaRPr lang="ja-JP" altLang="en-US" dirty="0"/>
          </a:p>
          <a:p>
            <a:r>
              <a:rPr lang="ja-JP" altLang="en-US" dirty="0"/>
              <a:t>〇　なお、検出下限値</a:t>
            </a:r>
            <a:r>
              <a:rPr lang="en-US" altLang="ja-JP" dirty="0"/>
              <a:t>0.11</a:t>
            </a:r>
            <a:r>
              <a:rPr lang="ja-JP" altLang="en-US" dirty="0"/>
              <a:t>本</a:t>
            </a:r>
            <a:r>
              <a:rPr lang="en-US" altLang="ja-JP" dirty="0"/>
              <a:t>/ℓ</a:t>
            </a:r>
            <a:r>
              <a:rPr lang="ja-JP" altLang="en-US" dirty="0"/>
              <a:t>については、位相差顕微鏡法の総繊維数濃度の下限値であり、電子顕微鏡法の石綿濃度の下限値は</a:t>
            </a:r>
            <a:r>
              <a:rPr lang="en-US" altLang="ja-JP" dirty="0"/>
              <a:t>0.5</a:t>
            </a:r>
            <a:r>
              <a:rPr lang="ja-JP" altLang="en-US" dirty="0"/>
              <a:t>本</a:t>
            </a:r>
            <a:r>
              <a:rPr lang="en-US" altLang="ja-JP" dirty="0"/>
              <a:t>/ℓ</a:t>
            </a:r>
            <a:r>
              <a:rPr lang="ja-JP" altLang="en-US" dirty="0"/>
              <a:t>と別途定めています。</a:t>
            </a:r>
          </a:p>
          <a:p>
            <a:endParaRPr lang="ja-JP" altLang="en-US" dirty="0"/>
          </a:p>
          <a:p>
            <a:r>
              <a:rPr lang="ja-JP" altLang="en-US" dirty="0"/>
              <a:t>〇　この</a:t>
            </a:r>
            <a:r>
              <a:rPr lang="en-US" altLang="ja-JP" dirty="0"/>
              <a:t>0.11</a:t>
            </a:r>
            <a:r>
              <a:rPr lang="ja-JP" altLang="en-US" dirty="0"/>
              <a:t>本</a:t>
            </a:r>
            <a:r>
              <a:rPr lang="en-US" altLang="ja-JP" dirty="0"/>
              <a:t>/ℓ</a:t>
            </a:r>
            <a:r>
              <a:rPr lang="ja-JP" altLang="en-US" dirty="0"/>
              <a:t>の考え方は、今回の条例改正で漏えい監視の管理のための基準を石綿繊維数濃度１本</a:t>
            </a:r>
            <a:r>
              <a:rPr lang="en-US" altLang="ja-JP" dirty="0"/>
              <a:t>/ℓ</a:t>
            </a:r>
            <a:r>
              <a:rPr lang="ja-JP" altLang="en-US" dirty="0"/>
              <a:t>と規定したことから、基準値の</a:t>
            </a:r>
            <a:r>
              <a:rPr lang="en-US" altLang="ja-JP" dirty="0"/>
              <a:t>10</a:t>
            </a:r>
            <a:r>
              <a:rPr lang="ja-JP" altLang="en-US" dirty="0"/>
              <a:t>分の１程度としたうえで、「建築物等の解体等に係る石綿ばく露防止及び石綿飛散漏えい防止対策徹底マニュアル（令和３年３月）厚生労働省・環境省」の敷地境界（施工区画境界）等における大気濃度測定方法の例に検出下限値</a:t>
            </a:r>
            <a:r>
              <a:rPr lang="en-US" altLang="ja-JP" dirty="0"/>
              <a:t>0.11</a:t>
            </a:r>
            <a:r>
              <a:rPr lang="ja-JP" altLang="en-US" dirty="0"/>
              <a:t>本</a:t>
            </a:r>
            <a:r>
              <a:rPr lang="en-US" altLang="ja-JP" dirty="0"/>
              <a:t>/ℓ</a:t>
            </a:r>
            <a:r>
              <a:rPr lang="ja-JP" altLang="en-US" dirty="0"/>
              <a:t>が示されていることから、これに合わせたものです。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17</a:t>
            </a:fld>
            <a:endParaRPr kumimoji="1" lang="ja-JP" altLang="en-US"/>
          </a:p>
        </p:txBody>
      </p:sp>
    </p:spTree>
    <p:extLst>
      <p:ext uri="{BB962C8B-B14F-4D97-AF65-F5344CB8AC3E}">
        <p14:creationId xmlns:p14="http://schemas.microsoft.com/office/powerpoint/2010/main" val="4203586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〇　測定地点の例としてはスライドのとおりです。</a:t>
            </a:r>
            <a:endParaRPr lang="en-US" altLang="ja-JP" dirty="0"/>
          </a:p>
          <a:p>
            <a:endParaRPr lang="en-US" altLang="ja-JP" dirty="0"/>
          </a:p>
          <a:p>
            <a:r>
              <a:rPr lang="ja-JP" altLang="en-US" dirty="0"/>
              <a:t>〇　石綿の濃度が最も高くなると予想される地点としては基本的には風下側と考えていただき、原則は例１のように実施することとしますが、個別の状況に応じ例２のように実施してください。</a:t>
            </a:r>
            <a:endParaRPr lang="en-US" altLang="ja-JP" dirty="0"/>
          </a:p>
          <a:p>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18</a:t>
            </a:fld>
            <a:endParaRPr kumimoji="1" lang="ja-JP" altLang="en-US"/>
          </a:p>
        </p:txBody>
      </p:sp>
    </p:spTree>
    <p:extLst>
      <p:ext uri="{BB962C8B-B14F-4D97-AF65-F5344CB8AC3E}">
        <p14:creationId xmlns:p14="http://schemas.microsoft.com/office/powerpoint/2010/main" val="1780296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①　石綿（アスベスト）とは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②　大気汚染防止法の改正について</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③　神奈川県生活環境の保全等に関する条例の改正について</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の順に説明します。</a:t>
            </a:r>
            <a:endParaRPr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1</a:t>
            </a:fld>
            <a:endParaRPr kumimoji="1" lang="ja-JP" altLang="en-US"/>
          </a:p>
        </p:txBody>
      </p:sp>
    </p:spTree>
    <p:extLst>
      <p:ext uri="{BB962C8B-B14F-4D97-AF65-F5344CB8AC3E}">
        <p14:creationId xmlns:p14="http://schemas.microsoft.com/office/powerpoint/2010/main" val="677510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〇　次は非常時の措置についてです。</a:t>
            </a:r>
            <a:endParaRPr lang="en-US" altLang="ja-JP" dirty="0"/>
          </a:p>
          <a:p>
            <a:endParaRPr lang="en-US" altLang="ja-JP" dirty="0"/>
          </a:p>
          <a:p>
            <a:r>
              <a:rPr lang="ja-JP" altLang="en-US" dirty="0"/>
              <a:t>〇　非常時における知事への通報及び措置の実施義務を規定しており、非常時とは、石綿排出等作業により石綿が周辺に漏えいした又は漏えいしているおそれが生じたときであり、具体的に、吹付け石綿等の除去を行う場所の周辺における大気中の石綿の濃度が漏えい監視の管理値である１本</a:t>
            </a:r>
            <a:r>
              <a:rPr lang="en-US" altLang="ja-JP" dirty="0"/>
              <a:t>/ℓ</a:t>
            </a:r>
            <a:r>
              <a:rPr lang="ja-JP" altLang="en-US" dirty="0"/>
              <a:t>を超えたとき、又は石綿排出等作業により、石綿が当該石綿排出等作業を行う場所以外の場所に多量に飛散するおそれが生じたときと規定しました。</a:t>
            </a:r>
          </a:p>
          <a:p>
            <a:endParaRPr lang="en-US" altLang="ja-JP" dirty="0"/>
          </a:p>
          <a:p>
            <a:r>
              <a:rPr lang="ja-JP" altLang="en-US" dirty="0"/>
              <a:t>〇「石綿が当該石綿排出等作業を行う場所以外の場所に多量に飛散するおそれが生じたとき」とは、不可抗力によると故意又は過失によると</a:t>
            </a:r>
            <a:r>
              <a:rPr lang="ja-JP" altLang="en-US" dirty="0" err="1"/>
              <a:t>を</a:t>
            </a:r>
            <a:r>
              <a:rPr lang="ja-JP" altLang="en-US" dirty="0"/>
              <a:t>問わず、通常の石綿排出等作業においては想定しえないような経緯によってシートが大きく破断し作業場の負圧隔離が解除されてしまう状況や集じん・排気装置の明らかな不具合が確認され集じん・排気装置出口の粉じん濃度が著しく上昇した状況などです。</a:t>
            </a:r>
            <a:endParaRPr lang="en-US" altLang="ja-JP" dirty="0"/>
          </a:p>
          <a:p>
            <a:endParaRPr lang="en-US" altLang="ja-JP" dirty="0"/>
          </a:p>
          <a:p>
            <a:r>
              <a:rPr lang="ja-JP" altLang="en-US" dirty="0"/>
              <a:t>〇　なお、条例の規定上は、石綿繊維数濃度１本</a:t>
            </a:r>
            <a:r>
              <a:rPr lang="en-US" altLang="ja-JP" dirty="0"/>
              <a:t>/ℓ</a:t>
            </a:r>
            <a:r>
              <a:rPr lang="ja-JP" altLang="en-US" dirty="0"/>
              <a:t>を超えた場合の通報等を定めていますが、すぐに結果が判明する総繊維数濃度が１本</a:t>
            </a:r>
            <a:r>
              <a:rPr lang="en-US" altLang="ja-JP" dirty="0"/>
              <a:t>/ℓ</a:t>
            </a:r>
            <a:r>
              <a:rPr lang="ja-JP" altLang="en-US" dirty="0"/>
              <a:t>を超えた場合でも、石綿が飛散している可能性があるため、行政指導として通報等いただくこととしております。</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19</a:t>
            </a:fld>
            <a:endParaRPr kumimoji="1" lang="ja-JP" altLang="en-US"/>
          </a:p>
        </p:txBody>
      </p:sp>
    </p:spTree>
    <p:extLst>
      <p:ext uri="{BB962C8B-B14F-4D97-AF65-F5344CB8AC3E}">
        <p14:creationId xmlns:p14="http://schemas.microsoft.com/office/powerpoint/2010/main" val="2702549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次に応急措置の事例についてですが、大規模な工事の場合等、県が抽出して測定を実施するケースもあるところ、スライドの</a:t>
            </a:r>
            <a:r>
              <a:rPr lang="ja-JP" altLang="en-US" dirty="0" smtClean="0"/>
              <a:t>例は県の測定で石綿の飛散が確認された事例です</a:t>
            </a:r>
            <a:r>
              <a:rPr lang="ja-JP" altLang="en-US" dirty="0"/>
              <a:t>。</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20</a:t>
            </a:fld>
            <a:endParaRPr kumimoji="1" lang="ja-JP" altLang="en-US"/>
          </a:p>
        </p:txBody>
      </p:sp>
    </p:spTree>
    <p:extLst>
      <p:ext uri="{BB962C8B-B14F-4D97-AF65-F5344CB8AC3E}">
        <p14:creationId xmlns:p14="http://schemas.microsoft.com/office/powerpoint/2010/main" val="1379239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3128"/>
            <a:r>
              <a:rPr lang="ja-JP" altLang="en-US" dirty="0" smtClean="0"/>
              <a:t>〇　次は手続きについてです。</a:t>
            </a:r>
            <a:endParaRPr lang="en-US" altLang="ja-JP" dirty="0" smtClean="0"/>
          </a:p>
          <a:p>
            <a:pPr defTabSz="883128"/>
            <a:endParaRPr lang="en-US" altLang="ja-JP" dirty="0" smtClean="0"/>
          </a:p>
          <a:p>
            <a:pPr defTabSz="883128"/>
            <a:r>
              <a:rPr lang="ja-JP" altLang="en-US" dirty="0" smtClean="0"/>
              <a:t>〇　事前の手続きと完了の手続きを規定したところ、まずは事前の手続きについて説明します。</a:t>
            </a:r>
            <a:endParaRPr lang="en-US" altLang="ja-JP" dirty="0" smtClean="0"/>
          </a:p>
          <a:p>
            <a:pPr defTabSz="883128"/>
            <a:endParaRPr lang="en-US" altLang="ja-JP" dirty="0" smtClean="0"/>
          </a:p>
          <a:p>
            <a:pPr defTabSz="883128"/>
            <a:r>
              <a:rPr lang="ja-JP" altLang="en-US" dirty="0" smtClean="0"/>
              <a:t>〇　これは、大気汚染防止法第</a:t>
            </a:r>
            <a:r>
              <a:rPr lang="en-US" altLang="ja-JP" dirty="0" smtClean="0"/>
              <a:t>18</a:t>
            </a:r>
            <a:r>
              <a:rPr lang="ja-JP" altLang="en-US" dirty="0" smtClean="0"/>
              <a:t>条の</a:t>
            </a:r>
            <a:r>
              <a:rPr lang="en-US" altLang="ja-JP" dirty="0" smtClean="0"/>
              <a:t>17</a:t>
            </a:r>
            <a:r>
              <a:rPr lang="ja-JP" altLang="en-US" dirty="0" smtClean="0"/>
              <a:t>の規定に基づく届出と併せてご提出いただくもので、必要な書類は「アスベスト除去等工事の手続きについて」の</a:t>
            </a:r>
            <a:r>
              <a:rPr lang="en-US" altLang="ja-JP" dirty="0" smtClean="0"/>
              <a:t>P2</a:t>
            </a:r>
            <a:r>
              <a:rPr lang="ja-JP" altLang="en-US" dirty="0" smtClean="0"/>
              <a:t>をご参照ください。</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21</a:t>
            </a:fld>
            <a:endParaRPr kumimoji="1" lang="ja-JP" altLang="en-US"/>
          </a:p>
        </p:txBody>
      </p:sp>
    </p:spTree>
    <p:extLst>
      <p:ext uri="{BB962C8B-B14F-4D97-AF65-F5344CB8AC3E}">
        <p14:creationId xmlns:p14="http://schemas.microsoft.com/office/powerpoint/2010/main" val="2821292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〇　次は完了の手続きについてです。</a:t>
            </a:r>
            <a:endParaRPr lang="en-US" altLang="ja-JP" dirty="0" smtClean="0"/>
          </a:p>
          <a:p>
            <a:endParaRPr lang="en-US" altLang="ja-JP" dirty="0" smtClean="0"/>
          </a:p>
          <a:p>
            <a:pPr defTabSz="883128">
              <a:defRPr/>
            </a:pPr>
            <a:r>
              <a:rPr lang="ja-JP" altLang="en-US" dirty="0" smtClean="0"/>
              <a:t>〇　必要な書類は「アスベスト除去等工事の手続きについて」の</a:t>
            </a:r>
            <a:r>
              <a:rPr lang="en-US" altLang="ja-JP" dirty="0" smtClean="0"/>
              <a:t>P5</a:t>
            </a:r>
            <a:r>
              <a:rPr lang="ja-JP" altLang="en-US" dirty="0" smtClean="0"/>
              <a:t>をご参照ください。</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22</a:t>
            </a:fld>
            <a:endParaRPr kumimoji="1" lang="ja-JP" altLang="en-US"/>
          </a:p>
        </p:txBody>
      </p:sp>
    </p:spTree>
    <p:extLst>
      <p:ext uri="{BB962C8B-B14F-4D97-AF65-F5344CB8AC3E}">
        <p14:creationId xmlns:p14="http://schemas.microsoft.com/office/powerpoint/2010/main" val="604739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〇　次に石綿含有建材を使用する建築物の適正管理等についてです。</a:t>
            </a:r>
            <a:endParaRPr lang="en-US" altLang="ja-JP" dirty="0" smtClean="0"/>
          </a:p>
          <a:p>
            <a:endParaRPr lang="en-US" altLang="ja-JP" dirty="0" smtClean="0"/>
          </a:p>
          <a:p>
            <a:r>
              <a:rPr lang="ja-JP" altLang="en-US" dirty="0" smtClean="0"/>
              <a:t>〇　</a:t>
            </a:r>
            <a:r>
              <a:rPr lang="ja-JP" altLang="ja-JP" dirty="0"/>
              <a:t>東日本大震災のような大規模災害時等に吹付け石綿等が使用されている建築物等からの石綿の飛散・暴露防止を図るため、建築物の所有者等に対し、当該建築物等に吹付け石綿等が使用されているかを把握するよう努めなければならないことを規定しました。</a:t>
            </a:r>
            <a:endParaRPr lang="en-US" altLang="ja-JP" dirty="0"/>
          </a:p>
          <a:p>
            <a:endParaRPr lang="en-US" altLang="ja-JP" dirty="0"/>
          </a:p>
          <a:p>
            <a:r>
              <a:rPr lang="ja-JP" altLang="en-US" dirty="0"/>
              <a:t>〇　また、</a:t>
            </a:r>
            <a:r>
              <a:rPr lang="ja-JP" altLang="en-US" dirty="0" smtClean="0">
                <a:latin typeface="Meiryo UI" panose="020B0604030504040204" pitchFamily="50" charset="-128"/>
                <a:ea typeface="Meiryo UI" panose="020B0604030504040204" pitchFamily="50" charset="-128"/>
              </a:rPr>
              <a:t>適正な管理が行われていない建築物等から石綿の飛散による環境汚染を確認した場合に、知事が原因の調査等をできる</a:t>
            </a:r>
            <a:r>
              <a:rPr lang="ja-JP" altLang="en-US" dirty="0" smtClean="0"/>
              <a:t>規定</a:t>
            </a:r>
            <a:r>
              <a:rPr lang="ja-JP" altLang="en-US" dirty="0"/>
              <a:t>を</a:t>
            </a:r>
            <a:r>
              <a:rPr lang="ja-JP" altLang="en-US" dirty="0" smtClean="0"/>
              <a:t>設けました。</a:t>
            </a:r>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23</a:t>
            </a:fld>
            <a:endParaRPr kumimoji="1" lang="ja-JP" altLang="en-US"/>
          </a:p>
        </p:txBody>
      </p:sp>
    </p:spTree>
    <p:extLst>
      <p:ext uri="{BB962C8B-B14F-4D97-AF65-F5344CB8AC3E}">
        <p14:creationId xmlns:p14="http://schemas.microsoft.com/office/powerpoint/2010/main" val="1026396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〇　最後</a:t>
            </a:r>
            <a:r>
              <a:rPr lang="ja-JP" altLang="en-US" dirty="0"/>
              <a:t>は罰則関係です。</a:t>
            </a:r>
            <a:endParaRPr lang="en-US" altLang="ja-JP" dirty="0"/>
          </a:p>
          <a:p>
            <a:endParaRPr lang="en-US" altLang="ja-JP" dirty="0"/>
          </a:p>
          <a:p>
            <a:r>
              <a:rPr lang="ja-JP" altLang="en-US" dirty="0" smtClean="0"/>
              <a:t>〇　条例の石綿の関する規定のうち、届出の未実施、測定の未実施等は勧告・公表対象です。</a:t>
            </a:r>
            <a:endParaRPr lang="en-US" altLang="ja-JP" dirty="0" smtClean="0"/>
          </a:p>
          <a:p>
            <a:endParaRPr lang="en-US" altLang="ja-JP" dirty="0" smtClean="0"/>
          </a:p>
          <a:p>
            <a:r>
              <a:rPr lang="ja-JP" altLang="en-US" dirty="0" smtClean="0"/>
              <a:t>〇　一方、非常時の場合で、石綿</a:t>
            </a:r>
            <a:r>
              <a:rPr lang="ja-JP" altLang="en-US" dirty="0"/>
              <a:t>が飛散しているにも</a:t>
            </a:r>
            <a:r>
              <a:rPr lang="ja-JP" altLang="en-US" dirty="0" smtClean="0"/>
              <a:t>関わらず応急の措置を取っていない場合などの時は、知事が措置を命ずることができる旨を規定し、当該命令違反の場合は、罰則を規定</a:t>
            </a:r>
            <a:r>
              <a:rPr lang="ja-JP" altLang="en-US" smtClean="0"/>
              <a:t>しました</a:t>
            </a:r>
            <a:r>
              <a:rPr lang="ja-JP" altLang="en-US" smtClean="0"/>
              <a:t>。</a:t>
            </a:r>
            <a:endParaRPr lang="en-US" altLang="ja-JP" dirty="0" smtClean="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24</a:t>
            </a:fld>
            <a:endParaRPr kumimoji="1" lang="ja-JP" altLang="en-US"/>
          </a:p>
        </p:txBody>
      </p:sp>
    </p:spTree>
    <p:extLst>
      <p:ext uri="{BB962C8B-B14F-4D97-AF65-F5344CB8AC3E}">
        <p14:creationId xmlns:p14="http://schemas.microsoft.com/office/powerpoint/2010/main" val="480202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これまで説明しました内容の関係資料については、こちらのホームページからダウンロードできます。</a:t>
            </a:r>
            <a:endParaRPr kumimoji="1" lang="ja-JP" altLang="en-US" dirty="0"/>
          </a:p>
        </p:txBody>
      </p:sp>
      <p:sp>
        <p:nvSpPr>
          <p:cNvPr id="5" name="スライド番号プレースホルダー 4"/>
          <p:cNvSpPr>
            <a:spLocks noGrp="1"/>
          </p:cNvSpPr>
          <p:nvPr>
            <p:ph type="sldNum" sz="quarter" idx="11"/>
          </p:nvPr>
        </p:nvSpPr>
        <p:spPr/>
        <p:txBody>
          <a:bodyPr/>
          <a:lstStyle/>
          <a:p>
            <a:fld id="{5F67E342-58C2-43FA-8EE4-3407CE236D16}" type="slidenum">
              <a:rPr kumimoji="1" lang="ja-JP" altLang="en-US" smtClean="0"/>
              <a:pPr/>
              <a:t>25</a:t>
            </a:fld>
            <a:endParaRPr kumimoji="1" lang="ja-JP" altLang="en-US"/>
          </a:p>
        </p:txBody>
      </p:sp>
    </p:spTree>
    <p:extLst>
      <p:ext uri="{BB962C8B-B14F-4D97-AF65-F5344CB8AC3E}">
        <p14:creationId xmlns:p14="http://schemas.microsoft.com/office/powerpoint/2010/main" val="3379744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3128"/>
            <a:r>
              <a:rPr lang="ja-JP" altLang="en-US" dirty="0">
                <a:latin typeface="Meiryo UI" panose="020B0604030504040204" pitchFamily="50" charset="-128"/>
                <a:ea typeface="Meiryo UI" panose="020B0604030504040204" pitchFamily="50" charset="-128"/>
              </a:rPr>
              <a:t>関係機関の問合せ先等の詳細は、「アスベスト除去等工事の手続きについて」 のＰ</a:t>
            </a:r>
            <a:r>
              <a:rPr lang="en-US" altLang="ja-JP" dirty="0">
                <a:latin typeface="Meiryo UI" panose="020B0604030504040204" pitchFamily="50" charset="-128"/>
                <a:ea typeface="Meiryo UI" panose="020B0604030504040204" pitchFamily="50" charset="-128"/>
              </a:rPr>
              <a:t>28</a:t>
            </a:r>
            <a:r>
              <a:rPr lang="ja-JP" altLang="en-US" dirty="0">
                <a:latin typeface="Meiryo UI" panose="020B0604030504040204" pitchFamily="50" charset="-128"/>
                <a:ea typeface="Meiryo UI" panose="020B0604030504040204" pitchFamily="50" charset="-128"/>
              </a:rPr>
              <a:t>をご参照ください。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26</a:t>
            </a:fld>
            <a:endParaRPr kumimoji="1" lang="ja-JP" altLang="en-US"/>
          </a:p>
        </p:txBody>
      </p:sp>
    </p:spTree>
    <p:extLst>
      <p:ext uri="{BB962C8B-B14F-4D97-AF65-F5344CB8AC3E}">
        <p14:creationId xmlns:p14="http://schemas.microsoft.com/office/powerpoint/2010/main" val="36809317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27</a:t>
            </a:fld>
            <a:endParaRPr kumimoji="1" lang="ja-JP" altLang="en-US"/>
          </a:p>
        </p:txBody>
      </p:sp>
    </p:spTree>
    <p:extLst>
      <p:ext uri="{BB962C8B-B14F-4D97-AF65-F5344CB8AC3E}">
        <p14:creationId xmlns:p14="http://schemas.microsoft.com/office/powerpoint/2010/main" val="2961143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まずは「石綿（アスベスト）とは」についてです。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2</a:t>
            </a:fld>
            <a:endParaRPr kumimoji="1" lang="ja-JP" altLang="en-US"/>
          </a:p>
        </p:txBody>
      </p:sp>
    </p:spTree>
    <p:extLst>
      <p:ext uri="{BB962C8B-B14F-4D97-AF65-F5344CB8AC3E}">
        <p14:creationId xmlns:p14="http://schemas.microsoft.com/office/powerpoint/2010/main" val="1896607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スライドのとおりです。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3</a:t>
            </a:fld>
            <a:endParaRPr kumimoji="1" lang="ja-JP" altLang="en-US"/>
          </a:p>
        </p:txBody>
      </p:sp>
    </p:spTree>
    <p:extLst>
      <p:ext uri="{BB962C8B-B14F-4D97-AF65-F5344CB8AC3E}">
        <p14:creationId xmlns:p14="http://schemas.microsoft.com/office/powerpoint/2010/main" val="2224309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〇　レベル１、２，３の建材の説明は、スライドのとおりです。</a:t>
            </a:r>
            <a:endParaRPr lang="en-US" altLang="ja-JP" dirty="0"/>
          </a:p>
          <a:p>
            <a:endParaRPr lang="en-US" altLang="ja-JP" dirty="0"/>
          </a:p>
          <a:p>
            <a:r>
              <a:rPr lang="ja-JP" altLang="en-US" dirty="0"/>
              <a:t>〇　なお、令和２年６月の大気汚染防止法の改正により、いわゆるレベル３建材が規制の対象となりました。</a:t>
            </a:r>
            <a:endParaRPr lang="en-US" altLang="ja-JP" dirty="0"/>
          </a:p>
          <a:p>
            <a:endParaRPr lang="en-US" altLang="ja-JP" dirty="0"/>
          </a:p>
          <a:p>
            <a:r>
              <a:rPr lang="ja-JP" altLang="en-US" dirty="0"/>
              <a:t>〇　一方、後ほど説明します神奈川県生活環境の保全等に関する条例の改正では、レベル３建材を規制対象としておらず、レベル１、２の建材のみを規制対象にしております。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4</a:t>
            </a:fld>
            <a:endParaRPr kumimoji="1" lang="ja-JP" altLang="en-US"/>
          </a:p>
        </p:txBody>
      </p:sp>
    </p:spTree>
    <p:extLst>
      <p:ext uri="{BB962C8B-B14F-4D97-AF65-F5344CB8AC3E}">
        <p14:creationId xmlns:p14="http://schemas.microsoft.com/office/powerpoint/2010/main" val="65959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次は「大気汚染防止法の改正について」です。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5</a:t>
            </a:fld>
            <a:endParaRPr kumimoji="1" lang="ja-JP" altLang="en-US"/>
          </a:p>
        </p:txBody>
      </p:sp>
    </p:spTree>
    <p:extLst>
      <p:ext uri="{BB962C8B-B14F-4D97-AF65-F5344CB8AC3E}">
        <p14:creationId xmlns:p14="http://schemas.microsoft.com/office/powerpoint/2010/main" val="2320675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〇　規制の対象となっていないレベル３建材の不適切な除去により、石綿が飛散する事例があったことから、すべての石綿含有建材へ規制が拡大され、作業基準が適用されるようになりました。</a:t>
            </a:r>
            <a:endParaRPr lang="en-US" altLang="ja-JP" dirty="0"/>
          </a:p>
          <a:p>
            <a:endParaRPr lang="en-US" altLang="ja-JP" dirty="0"/>
          </a:p>
          <a:p>
            <a:r>
              <a:rPr lang="ja-JP" altLang="en-US" dirty="0"/>
              <a:t>〇　また、不適切な事前調査により石綿含有建材の見落としの事例があったことから、</a:t>
            </a:r>
            <a:endParaRPr lang="en-US" altLang="ja-JP" dirty="0"/>
          </a:p>
          <a:p>
            <a:r>
              <a:rPr lang="ja-JP" altLang="en-US" dirty="0"/>
              <a:t>　①　事前調査方法の法定化</a:t>
            </a:r>
          </a:p>
          <a:p>
            <a:r>
              <a:rPr lang="ja-JP" altLang="en-US" dirty="0"/>
              <a:t>　②　資格者による事前調査の実施</a:t>
            </a:r>
          </a:p>
          <a:p>
            <a:r>
              <a:rPr lang="ja-JP" altLang="en-US" dirty="0"/>
              <a:t>　③　事前調査結果の記録の保存</a:t>
            </a:r>
          </a:p>
          <a:p>
            <a:r>
              <a:rPr lang="ja-JP" altLang="en-US" dirty="0"/>
              <a:t>　④　一定規模以上の建築物等について、石綿含有建材の有無にかかわらず、調査結果の都道府県への</a:t>
            </a:r>
            <a:r>
              <a:rPr lang="ja-JP" altLang="en-US" dirty="0" smtClean="0"/>
              <a:t>報告</a:t>
            </a:r>
            <a:endParaRPr lang="ja-JP" altLang="en-US" dirty="0"/>
          </a:p>
          <a:p>
            <a:r>
              <a:rPr lang="ja-JP" altLang="en-US" dirty="0"/>
              <a:t>が規定されました。</a:t>
            </a:r>
            <a:endParaRPr lang="en-US" altLang="ja-JP" dirty="0"/>
          </a:p>
          <a:p>
            <a:endParaRPr lang="en-US" altLang="ja-JP" dirty="0"/>
          </a:p>
          <a:p>
            <a:r>
              <a:rPr lang="ja-JP" altLang="en-US" dirty="0"/>
              <a:t>〇　さらに、不適切な作業による石綿含建材の取り残し事例があったことから、取り残し等の確認及び記録の保存の義務付けが規定されました。</a:t>
            </a:r>
            <a:endParaRPr lang="en-US" altLang="ja-JP" dirty="0"/>
          </a:p>
          <a:p>
            <a:endParaRPr lang="en-US" altLang="ja-JP" dirty="0"/>
          </a:p>
          <a:p>
            <a:r>
              <a:rPr lang="ja-JP" altLang="en-US" dirty="0"/>
              <a:t>〇　そして、短期間の工事の場合、命令を行う前に工事が終わってしまうという問題があったことから、隔離等をせずに吹付け石綿等の除去作業を行った場合等の直接罰の創設がなされました。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6</a:t>
            </a:fld>
            <a:endParaRPr kumimoji="1" lang="ja-JP" altLang="en-US"/>
          </a:p>
        </p:txBody>
      </p:sp>
    </p:spTree>
    <p:extLst>
      <p:ext uri="{BB962C8B-B14F-4D97-AF65-F5344CB8AC3E}">
        <p14:creationId xmlns:p14="http://schemas.microsoft.com/office/powerpoint/2010/main" val="2757087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次は「</a:t>
            </a:r>
            <a:r>
              <a:rPr lang="ja-JP" altLang="en-US" dirty="0">
                <a:latin typeface="Meiryo UI" panose="020B0604030504040204" pitchFamily="50" charset="-128"/>
                <a:ea typeface="Meiryo UI" panose="020B0604030504040204" pitchFamily="50" charset="-128"/>
              </a:rPr>
              <a:t>神奈川県生活環境の保全等に関する条例の改正</a:t>
            </a:r>
            <a:r>
              <a:rPr lang="ja-JP" altLang="en-US" dirty="0"/>
              <a:t>について」です。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7</a:t>
            </a:fld>
            <a:endParaRPr kumimoji="1" lang="ja-JP" altLang="en-US"/>
          </a:p>
        </p:txBody>
      </p:sp>
    </p:spTree>
    <p:extLst>
      <p:ext uri="{BB962C8B-B14F-4D97-AF65-F5344CB8AC3E}">
        <p14:creationId xmlns:p14="http://schemas.microsoft.com/office/powerpoint/2010/main" val="2069852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defRPr/>
            </a:pPr>
            <a:r>
              <a:rPr lang="ja-JP" altLang="en-US" dirty="0"/>
              <a:t>〇　これまで、建築物の解体等に伴う石綿の飛散防止対策については、大気汚染防止法の規制と併せて、行政指導基準として平成</a:t>
            </a:r>
            <a:r>
              <a:rPr lang="en-US" altLang="ja-JP" dirty="0"/>
              <a:t>18 </a:t>
            </a:r>
            <a:r>
              <a:rPr lang="ja-JP" altLang="en-US" dirty="0"/>
              <a:t>年４月に定めた「アスベスト除去工事に関する指導指針」</a:t>
            </a:r>
            <a:r>
              <a:rPr lang="ja-JP" altLang="ja-JP" dirty="0"/>
              <a:t>により、石綿の飛散防止対策を実施してきました。</a:t>
            </a:r>
          </a:p>
          <a:p>
            <a:endParaRPr lang="en-US" altLang="ja-JP" dirty="0"/>
          </a:p>
          <a:p>
            <a:r>
              <a:rPr lang="ja-JP" altLang="en-US" dirty="0"/>
              <a:t>〇　令和</a:t>
            </a:r>
            <a:r>
              <a:rPr lang="en-US" altLang="ja-JP" dirty="0"/>
              <a:t>10 </a:t>
            </a:r>
            <a:r>
              <a:rPr lang="ja-JP" altLang="en-US" dirty="0"/>
              <a:t>年をピークに吹付け石綿等の除去等工事が増加することが予想されていること等を受けて令和２年６月に法の一部が改正され公布されたことを踏まえ、石綿の</a:t>
            </a:r>
            <a:r>
              <a:rPr lang="ja-JP" altLang="en-US" dirty="0" smtClean="0"/>
              <a:t>飛散</a:t>
            </a:r>
            <a:r>
              <a:rPr lang="ja-JP" altLang="en-US" dirty="0"/>
              <a:t>防止対策の推進のため法を補完する規定を設け、法と連携した効果的な取組の促進を図ること等を目的に、令和３年３月</a:t>
            </a:r>
            <a:r>
              <a:rPr lang="en-US" altLang="ja-JP" dirty="0"/>
              <a:t>30 </a:t>
            </a:r>
            <a:r>
              <a:rPr lang="ja-JP" altLang="en-US" dirty="0"/>
              <a:t>日に神奈川県生活環境の保全等に関する</a:t>
            </a:r>
            <a:r>
              <a:rPr lang="ja-JP" altLang="en-US" dirty="0" smtClean="0"/>
              <a:t>条例の</a:t>
            </a:r>
            <a:r>
              <a:rPr lang="ja-JP" altLang="en-US" dirty="0"/>
              <a:t>一部を改正する条例を公布し、令和３年</a:t>
            </a:r>
            <a:r>
              <a:rPr lang="en-US" altLang="ja-JP" dirty="0"/>
              <a:t>10 </a:t>
            </a:r>
            <a:r>
              <a:rPr lang="ja-JP" altLang="en-US" dirty="0"/>
              <a:t>月１日から施行することとしました。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8</a:t>
            </a:fld>
            <a:endParaRPr kumimoji="1" lang="ja-JP" altLang="en-US"/>
          </a:p>
        </p:txBody>
      </p:sp>
    </p:spTree>
    <p:extLst>
      <p:ext uri="{BB962C8B-B14F-4D97-AF65-F5344CB8AC3E}">
        <p14:creationId xmlns:p14="http://schemas.microsoft.com/office/powerpoint/2010/main" val="2885041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8" name="サブタイトル 2"/>
          <p:cNvSpPr txBox="1">
            <a:spLocks/>
          </p:cNvSpPr>
          <p:nvPr userDrawn="1"/>
        </p:nvSpPr>
        <p:spPr>
          <a:xfrm>
            <a:off x="1035608" y="4215610"/>
            <a:ext cx="6552728" cy="816496"/>
          </a:xfrm>
          <a:prstGeom prst="rect">
            <a:avLst/>
          </a:prstGeom>
        </p:spPr>
        <p:txBody>
          <a:bodyPr vert="horz" lIns="91440" tIns="45720" rIns="91440" bIns="45720" rtlCol="0">
            <a:normAutofit/>
          </a:bodyPr>
          <a:lstStyle>
            <a:lvl1pPr marL="0" marR="0" indent="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None/>
              <a:tabLst/>
              <a:defRPr kumimoji="1" sz="1800" kern="1200">
                <a:solidFill>
                  <a:schemeClr val="bg1">
                    <a:lumMod val="50000"/>
                  </a:schemeClr>
                </a:solidFill>
                <a:latin typeface="メイリオ" panose="020B0604030504040204" pitchFamily="50" charset="-128"/>
                <a:ea typeface="メイリオ" panose="020B0604030504040204" pitchFamily="50" charset="-128"/>
                <a:cs typeface="+mn-cs"/>
              </a:defRPr>
            </a:lvl1pPr>
            <a:lvl2pPr marL="4572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2pPr>
            <a:lvl3pPr marL="9144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3pPr>
            <a:lvl4pPr marL="13716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9pPr>
          </a:lstStyle>
          <a:p>
            <a:endParaRPr lang="ja-JP" altLang="en-US" dirty="0"/>
          </a:p>
        </p:txBody>
      </p:sp>
      <p:sp>
        <p:nvSpPr>
          <p:cNvPr id="9" name="タイトル 1"/>
          <p:cNvSpPr>
            <a:spLocks noGrp="1"/>
          </p:cNvSpPr>
          <p:nvPr>
            <p:ph type="ctrTitle" hasCustomPrompt="1"/>
          </p:nvPr>
        </p:nvSpPr>
        <p:spPr>
          <a:xfrm>
            <a:off x="1035608" y="2239850"/>
            <a:ext cx="5760640" cy="1800200"/>
          </a:xfrm>
        </p:spPr>
        <p:txBody>
          <a:bodyPr anchor="t"/>
          <a:lstStyle>
            <a:lvl1pPr algn="l">
              <a:lnSpc>
                <a:spcPts val="4400"/>
              </a:lnSpc>
              <a:defRPr sz="3200" b="0">
                <a:solidFill>
                  <a:schemeClr val="bg1">
                    <a:lumMod val="50000"/>
                  </a:schemeClr>
                </a:solidFill>
              </a:defRPr>
            </a:lvl1pPr>
          </a:lstStyle>
          <a:p>
            <a:r>
              <a:rPr kumimoji="1" lang="ja-JP" altLang="en-US" dirty="0" smtClean="0"/>
              <a:t>マスタ タイトルの書式設定</a:t>
            </a:r>
            <a:endParaRPr kumimoji="1" lang="ja-JP" altLang="en-US" dirty="0"/>
          </a:p>
        </p:txBody>
      </p:sp>
      <p:sp>
        <p:nvSpPr>
          <p:cNvPr id="10" name="サブタイトル 2"/>
          <p:cNvSpPr>
            <a:spLocks noGrp="1"/>
          </p:cNvSpPr>
          <p:nvPr>
            <p:ph type="subTitle" idx="1"/>
          </p:nvPr>
        </p:nvSpPr>
        <p:spPr>
          <a:xfrm>
            <a:off x="1035608" y="4391170"/>
            <a:ext cx="6552728" cy="816496"/>
          </a:xfrm>
        </p:spPr>
        <p:txBody>
          <a:bodyPr>
            <a:normAutofit/>
          </a:bodyPr>
          <a:lstStyle>
            <a:lvl1pPr marL="0" indent="0" algn="l">
              <a:buNone/>
              <a:defRPr sz="1800">
                <a:solidFill>
                  <a:srgbClr val="5957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 サブタイトルの書式設定</a:t>
            </a:r>
            <a:endParaRPr kumimoji="1" lang="ja-JP" altLang="en-US" dirty="0"/>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34" y="-35858"/>
            <a:ext cx="9180000" cy="7068996"/>
          </a:xfrm>
          <a:prstGeom prst="rect">
            <a:avLst/>
          </a:prstGeom>
        </p:spPr>
      </p:pic>
    </p:spTree>
    <p:extLst>
      <p:ext uri="{BB962C8B-B14F-4D97-AF65-F5344CB8AC3E}">
        <p14:creationId xmlns:p14="http://schemas.microsoft.com/office/powerpoint/2010/main" val="26517162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42880173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242179064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34025328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41411318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kumimoji="1" lang="ja-JP" alt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
        <p:nvSpPr>
          <p:cNvPr id="8" name="タイトル 1"/>
          <p:cNvSpPr>
            <a:spLocks noGrp="1"/>
          </p:cNvSpPr>
          <p:nvPr>
            <p:ph type="ctrTitle"/>
          </p:nvPr>
        </p:nvSpPr>
        <p:spPr>
          <a:xfrm>
            <a:off x="971600" y="2334478"/>
            <a:ext cx="6552728" cy="1059904"/>
          </a:xfrm>
        </p:spPr>
        <p:txBody>
          <a:bodyPr>
            <a:normAutofit/>
          </a:bodyPr>
          <a:lstStyle>
            <a:lvl1pPr algn="l">
              <a:defRPr sz="3000" b="0">
                <a:solidFill>
                  <a:schemeClr val="bg1">
                    <a:lumMod val="50000"/>
                  </a:schemeClr>
                </a:solidFill>
              </a:defRPr>
            </a:lvl1pPr>
          </a:lstStyle>
          <a:p>
            <a:r>
              <a:rPr kumimoji="1" lang="ja-JP" altLang="en-US" dirty="0" smtClean="0"/>
              <a:t>マスタ タイトルの書式設定</a:t>
            </a:r>
            <a:endParaRPr kumimoji="1" lang="ja-JP" altLang="en-US" dirty="0"/>
          </a:p>
        </p:txBody>
      </p:sp>
      <p:sp>
        <p:nvSpPr>
          <p:cNvPr id="9" name="サブタイトル 2"/>
          <p:cNvSpPr>
            <a:spLocks noGrp="1"/>
          </p:cNvSpPr>
          <p:nvPr>
            <p:ph type="subTitle" idx="1"/>
          </p:nvPr>
        </p:nvSpPr>
        <p:spPr>
          <a:xfrm>
            <a:off x="971600" y="3789040"/>
            <a:ext cx="5760640" cy="1368152"/>
          </a:xfrm>
        </p:spPr>
        <p:txBody>
          <a:bodyPr>
            <a:normAutofit/>
          </a:bodyPr>
          <a:lstStyle>
            <a:lvl1pPr marL="0" indent="0" algn="l">
              <a:buNone/>
              <a:defRPr sz="20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 サブタイトルの書式設定</a:t>
            </a:r>
            <a:endParaRPr kumimoji="1" lang="ja-JP" altLang="en-US" dirty="0"/>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94" y="-9147"/>
            <a:ext cx="9180000" cy="7040185"/>
          </a:xfrm>
          <a:prstGeom prst="rect">
            <a:avLst/>
          </a:prstGeom>
        </p:spPr>
      </p:pic>
    </p:spTree>
    <p:extLst>
      <p:ext uri="{BB962C8B-B14F-4D97-AF65-F5344CB8AC3E}">
        <p14:creationId xmlns:p14="http://schemas.microsoft.com/office/powerpoint/2010/main" val="15955612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3" name="日付プレースホルダー 2"/>
          <p:cNvSpPr>
            <a:spLocks noGrp="1"/>
          </p:cNvSpPr>
          <p:nvPr>
            <p:ph type="dt" sz="half" idx="10"/>
          </p:nvPr>
        </p:nvSpPr>
        <p:spPr/>
        <p:txBody>
          <a:bodyPr/>
          <a:lstStyle/>
          <a:p>
            <a:endParaRPr lang="ja-JP" altLang="en-US" dirty="0"/>
          </a:p>
        </p:txBody>
      </p:sp>
      <p:sp>
        <p:nvSpPr>
          <p:cNvPr id="4" name="フッター プレースホルダー 3"/>
          <p:cNvSpPr>
            <a:spLocks noGrp="1"/>
          </p:cNvSpPr>
          <p:nvPr>
            <p:ph type="ftr" sz="quarter" idx="11"/>
          </p:nvPr>
        </p:nvSpPr>
        <p:spPr/>
        <p:txBody>
          <a:bodyPr/>
          <a:lstStyle/>
          <a:p>
            <a:endParaRPr lang="ja-JP" altLang="en-US" dirty="0"/>
          </a:p>
        </p:txBody>
      </p:sp>
      <p:sp>
        <p:nvSpPr>
          <p:cNvPr id="5" name="スライド番号プレースホルダー 4"/>
          <p:cNvSpPr>
            <a:spLocks noGrp="1"/>
          </p:cNvSpPr>
          <p:nvPr>
            <p:ph type="sldNum" sz="quarter" idx="12"/>
          </p:nvPr>
        </p:nvSpPr>
        <p:spPr/>
        <p:txBody>
          <a:bodyPr/>
          <a:lstStyle/>
          <a:p>
            <a:fld id="{BFFF0799-BCF5-4C8E-BCD2-41538FEDF1AE}" type="slidenum">
              <a:rPr lang="ja-JP" altLang="en-US" smtClean="0"/>
              <a:pPr/>
              <a:t>‹#›</a:t>
            </a:fld>
            <a:endParaRPr lang="ja-JP" altLang="en-US" dirty="0"/>
          </a:p>
        </p:txBody>
      </p:sp>
      <p:sp>
        <p:nvSpPr>
          <p:cNvPr id="6" name="コンテンツ プレースホルダー 2"/>
          <p:cNvSpPr>
            <a:spLocks noGrp="1"/>
          </p:cNvSpPr>
          <p:nvPr>
            <p:ph idx="1"/>
          </p:nvPr>
        </p:nvSpPr>
        <p:spPr>
          <a:xfrm>
            <a:off x="628650" y="1825625"/>
            <a:ext cx="7543750" cy="4351338"/>
          </a:xfrm>
        </p:spPr>
        <p:txBody>
          <a:bodyPr/>
          <a:lstStyle>
            <a:lvl3pPr>
              <a:defRPr sz="1800"/>
            </a:lvl3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p:txBody>
      </p:sp>
    </p:spTree>
    <p:extLst>
      <p:ext uri="{BB962C8B-B14F-4D97-AF65-F5344CB8AC3E}">
        <p14:creationId xmlns:p14="http://schemas.microsoft.com/office/powerpoint/2010/main" val="40583691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endParaRPr lang="ja-JP" altLang="en-US" dirty="0"/>
          </a:p>
        </p:txBody>
      </p:sp>
      <p:sp>
        <p:nvSpPr>
          <p:cNvPr id="4" name="フッター プレースホルダー 3"/>
          <p:cNvSpPr>
            <a:spLocks noGrp="1"/>
          </p:cNvSpPr>
          <p:nvPr>
            <p:ph type="ftr" sz="quarter" idx="11"/>
          </p:nvPr>
        </p:nvSpPr>
        <p:spPr/>
        <p:txBody>
          <a:bodyPr/>
          <a:lstStyle/>
          <a:p>
            <a:endParaRPr lang="ja-JP" altLang="en-US" dirty="0"/>
          </a:p>
        </p:txBody>
      </p:sp>
      <p:sp>
        <p:nvSpPr>
          <p:cNvPr id="5" name="スライド番号プレースホルダー 4"/>
          <p:cNvSpPr>
            <a:spLocks noGrp="1"/>
          </p:cNvSpPr>
          <p:nvPr>
            <p:ph type="sldNum" sz="quarter" idx="12"/>
          </p:nvPr>
        </p:nvSpPr>
        <p:spPr/>
        <p:txBody>
          <a:bodyPr/>
          <a:lstStyle/>
          <a:p>
            <a:fld id="{BFFF0799-BCF5-4C8E-BCD2-41538FEDF1AE}" type="slidenum">
              <a:rPr lang="ja-JP" altLang="en-US" smtClean="0"/>
              <a:pPr/>
              <a:t>‹#›</a:t>
            </a:fld>
            <a:endParaRPr lang="ja-JP" altLang="en-US" dirty="0"/>
          </a:p>
        </p:txBody>
      </p:sp>
      <p:sp>
        <p:nvSpPr>
          <p:cNvPr id="6" name="コンテンツ プレースホルダー 2"/>
          <p:cNvSpPr>
            <a:spLocks noGrp="1"/>
          </p:cNvSpPr>
          <p:nvPr>
            <p:ph idx="1"/>
          </p:nvPr>
        </p:nvSpPr>
        <p:spPr>
          <a:xfrm>
            <a:off x="971600" y="1340767"/>
            <a:ext cx="6120680" cy="4176465"/>
          </a:xfrm>
        </p:spPr>
        <p:txBody>
          <a:bodyPr/>
          <a:lstStyle>
            <a:lvl3pPr>
              <a:defRPr sz="1800"/>
            </a:lvl3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p:txBody>
      </p:sp>
    </p:spTree>
    <p:extLst>
      <p:ext uri="{BB962C8B-B14F-4D97-AF65-F5344CB8AC3E}">
        <p14:creationId xmlns:p14="http://schemas.microsoft.com/office/powerpoint/2010/main" val="3447972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smtClean="0"/>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35113198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8089614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34946333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21307389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36746730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図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1975" y="0"/>
            <a:ext cx="8692025" cy="6858000"/>
          </a:xfrm>
          <a:prstGeom prst="rect">
            <a:avLst/>
          </a:prstGeom>
        </p:spPr>
      </p:pic>
      <p:sp>
        <p:nvSpPr>
          <p:cNvPr id="2" name="Title Placeholder 1"/>
          <p:cNvSpPr>
            <a:spLocks noGrp="1"/>
          </p:cNvSpPr>
          <p:nvPr>
            <p:ph type="title"/>
          </p:nvPr>
        </p:nvSpPr>
        <p:spPr>
          <a:xfrm>
            <a:off x="628650" y="365126"/>
            <a:ext cx="7488000" cy="1325563"/>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8650" y="1825625"/>
            <a:ext cx="74880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Char char="n"/>
              <a:tabLst/>
              <a:defRPr/>
            </a:pPr>
            <a:r>
              <a:rPr kumimoji="1" lang="ja-JP" altLang="en-US" sz="2000" b="0" i="0" u="none" strike="noStrike" kern="1200" cap="none" spc="0" normalizeH="0" baseline="0" noProof="0" dirty="0" smtClean="0">
                <a:ln>
                  <a:noFill/>
                </a:ln>
                <a:solidFill>
                  <a:srgbClr val="595757"/>
                </a:solidFill>
                <a:effectLst/>
                <a:uLnTx/>
                <a:uFillTx/>
                <a:latin typeface="Arial"/>
                <a:ea typeface="メイリオ"/>
                <a:cs typeface="+mn-cs"/>
              </a:rPr>
              <a:t>マスター テキストの書式設定</a:t>
            </a:r>
          </a:p>
          <a:p>
            <a:pPr marL="685800" marR="0" lvl="1"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a:pP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第 </a:t>
            </a:r>
            <a:r>
              <a:rPr kumimoji="1" lang="en-US" altLang="ja-JP" sz="1800" b="0" i="0" u="none" strike="noStrike" kern="1200" cap="none" spc="0" normalizeH="0" baseline="0" noProof="0" dirty="0" smtClean="0">
                <a:ln>
                  <a:noFill/>
                </a:ln>
                <a:solidFill>
                  <a:srgbClr val="595757"/>
                </a:solidFill>
                <a:effectLst/>
                <a:uLnTx/>
                <a:uFillTx/>
                <a:latin typeface="Arial"/>
                <a:ea typeface="メイリオ"/>
                <a:cs typeface="+mn-cs"/>
              </a:rPr>
              <a:t>2 </a:t>
            </a: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レベル</a:t>
            </a:r>
          </a:p>
          <a:p>
            <a:pPr marL="1143000" marR="0" lvl="2"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a:pP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第 </a:t>
            </a:r>
            <a:r>
              <a:rPr kumimoji="1" lang="en-US" altLang="ja-JP" sz="1800" b="0" i="0" u="none" strike="noStrike" kern="1200" cap="none" spc="0" normalizeH="0" baseline="0" noProof="0" dirty="0" smtClean="0">
                <a:ln>
                  <a:noFill/>
                </a:ln>
                <a:solidFill>
                  <a:srgbClr val="595757"/>
                </a:solidFill>
                <a:effectLst/>
                <a:uLnTx/>
                <a:uFillTx/>
                <a:latin typeface="Arial"/>
                <a:ea typeface="メイリオ"/>
                <a:cs typeface="+mn-cs"/>
              </a:rPr>
              <a:t>3 </a:t>
            </a: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レベル</a:t>
            </a:r>
          </a:p>
          <a:p>
            <a:pPr marL="1600200" marR="0" lvl="3"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a:pP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第 </a:t>
            </a:r>
            <a:r>
              <a:rPr kumimoji="1" lang="en-US" altLang="ja-JP" sz="1800" b="0" i="0" u="none" strike="noStrike" kern="1200" cap="none" spc="0" normalizeH="0" baseline="0" noProof="0" dirty="0" smtClean="0">
                <a:ln>
                  <a:noFill/>
                </a:ln>
                <a:solidFill>
                  <a:srgbClr val="595757"/>
                </a:solidFill>
                <a:effectLst/>
                <a:uLnTx/>
                <a:uFillTx/>
                <a:latin typeface="Arial"/>
                <a:ea typeface="メイリオ"/>
                <a:cs typeface="+mn-cs"/>
              </a:rPr>
              <a:t>4 </a:t>
            </a: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レベル</a:t>
            </a:r>
          </a:p>
          <a:p>
            <a:pPr lvl="0"/>
            <a:endParaRPr lang="ja-JP" altLang="en-US" dirty="0" smtClean="0"/>
          </a:p>
        </p:txBody>
      </p:sp>
      <p:sp>
        <p:nvSpPr>
          <p:cNvPr id="4" name="Date Placeholder 3"/>
          <p:cNvSpPr>
            <a:spLocks noGrp="1"/>
          </p:cNvSpPr>
          <p:nvPr>
            <p:ph type="dt" sz="half" idx="2"/>
          </p:nvPr>
        </p:nvSpPr>
        <p:spPr>
          <a:xfrm>
            <a:off x="628650" y="6430448"/>
            <a:ext cx="2057400" cy="365125"/>
          </a:xfrm>
          <a:prstGeom prst="rect">
            <a:avLst/>
          </a:prstGeom>
        </p:spPr>
        <p:txBody>
          <a:bodyPr vert="horz" lIns="91440" tIns="45720" rIns="91440" bIns="45720" rtlCol="0" anchor="ctr"/>
          <a:lstStyle>
            <a:lvl1pPr algn="l">
              <a:defRPr sz="1200">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dirty="0"/>
          </a:p>
        </p:txBody>
      </p:sp>
      <p:sp>
        <p:nvSpPr>
          <p:cNvPr id="5" name="Footer Placeholder 4"/>
          <p:cNvSpPr>
            <a:spLocks noGrp="1"/>
          </p:cNvSpPr>
          <p:nvPr>
            <p:ph type="ftr" sz="quarter" idx="3"/>
          </p:nvPr>
        </p:nvSpPr>
        <p:spPr>
          <a:xfrm>
            <a:off x="3028950" y="6430448"/>
            <a:ext cx="3086100" cy="365125"/>
          </a:xfrm>
          <a:prstGeom prst="rect">
            <a:avLst/>
          </a:prstGeom>
        </p:spPr>
        <p:txBody>
          <a:bodyPr vert="horz" lIns="91440" tIns="45720" rIns="91440" bIns="45720" rtlCol="0" anchor="ctr"/>
          <a:lstStyle>
            <a:lvl1pPr algn="ctr">
              <a:defRPr sz="1200">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dirty="0"/>
          </a:p>
        </p:txBody>
      </p:sp>
      <p:sp>
        <p:nvSpPr>
          <p:cNvPr id="6" name="Slide Number Placeholder 5"/>
          <p:cNvSpPr>
            <a:spLocks noGrp="1"/>
          </p:cNvSpPr>
          <p:nvPr>
            <p:ph type="sldNum" sz="quarter" idx="4"/>
          </p:nvPr>
        </p:nvSpPr>
        <p:spPr>
          <a:xfrm>
            <a:off x="6906186" y="6407826"/>
            <a:ext cx="2057400" cy="365125"/>
          </a:xfrm>
          <a:prstGeom prst="rect">
            <a:avLst/>
          </a:prstGeom>
        </p:spPr>
        <p:txBody>
          <a:bodyPr vert="horz" lIns="91440" tIns="45720" rIns="91440" bIns="45720" rtlCol="0" anchor="ctr"/>
          <a:lstStyle>
            <a:lvl1pPr algn="r">
              <a:defRPr sz="1300">
                <a:solidFill>
                  <a:schemeClr val="tx1">
                    <a:tint val="75000"/>
                  </a:schemeClr>
                </a:solidFill>
                <a:latin typeface="ＭＳ ゴシック" panose="020B0609070205080204" pitchFamily="49" charset="-128"/>
                <a:ea typeface="ＭＳ ゴシック" panose="020B0609070205080204" pitchFamily="49" charset="-128"/>
              </a:defRPr>
            </a:lvl1pPr>
          </a:lstStyle>
          <a:p>
            <a:fld id="{BFFF0799-BCF5-4C8E-BCD2-41538FEDF1AE}" type="slidenum">
              <a:rPr lang="ja-JP" altLang="en-US" smtClean="0"/>
              <a:pPr/>
              <a:t>‹#›</a:t>
            </a:fld>
            <a:endParaRPr lang="ja-JP" altLang="en-US" dirty="0"/>
          </a:p>
        </p:txBody>
      </p:sp>
    </p:spTree>
    <p:extLst>
      <p:ext uri="{BB962C8B-B14F-4D97-AF65-F5344CB8AC3E}">
        <p14:creationId xmlns:p14="http://schemas.microsoft.com/office/powerpoint/2010/main" val="3950422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3000" kern="1200">
          <a:solidFill>
            <a:srgbClr val="595757"/>
          </a:solidFill>
          <a:latin typeface="メイリオ" panose="020B0604030504040204" pitchFamily="50" charset="-128"/>
          <a:ea typeface="メイリオ" panose="020B0604030504040204" pitchFamily="50" charset="-128"/>
          <a:cs typeface="+mj-cs"/>
        </a:defRPr>
      </a:lvl1pPr>
    </p:titleStyle>
    <p:bodyStyle>
      <a:lvl1pPr marL="228600" marR="0" indent="-22860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Char char="n"/>
        <a:tabLst/>
        <a:defRPr kumimoji="1" sz="2000" kern="1200">
          <a:solidFill>
            <a:srgbClr val="595757"/>
          </a:solidFill>
          <a:latin typeface="メイリオ" panose="020B0604030504040204" pitchFamily="50" charset="-128"/>
          <a:ea typeface="メイリオ" panose="020B0604030504040204" pitchFamily="50" charset="-128"/>
          <a:cs typeface="+mn-cs"/>
        </a:defRPr>
      </a:lvl1pPr>
      <a:lvl2pPr marL="6858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2pPr>
      <a:lvl3pPr marL="11430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3pPr>
      <a:lvl4pPr marL="16002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rgbClr val="595757"/>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1848420"/>
            <a:ext cx="9144000" cy="4755191"/>
          </a:xfrm>
          <a:prstGeom prst="rect">
            <a:avLst/>
          </a:prstGeom>
          <a:no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ja-JP" sz="4100" b="1" dirty="0"/>
              <a:t>大気汚染防止法及び生活環境保全条例における石綿飛散防止対策に</a:t>
            </a:r>
            <a:r>
              <a:rPr lang="ja-JP" altLang="ja-JP" sz="4100" b="1" dirty="0" smtClean="0"/>
              <a:t>ついて</a:t>
            </a:r>
            <a:r>
              <a:rPr lang="en-US" altLang="ja-JP" sz="4100" dirty="0" smtClean="0">
                <a:latin typeface="Meiryo UI" panose="020B0604030504040204" pitchFamily="50" charset="-128"/>
                <a:ea typeface="Meiryo UI" panose="020B0604030504040204" pitchFamily="50" charset="-128"/>
              </a:rPr>
              <a:t/>
            </a:r>
            <a:br>
              <a:rPr lang="en-US" altLang="ja-JP" sz="4100" dirty="0" smtClean="0">
                <a:latin typeface="Meiryo UI" panose="020B0604030504040204" pitchFamily="50" charset="-128"/>
                <a:ea typeface="Meiryo UI" panose="020B0604030504040204" pitchFamily="50" charset="-128"/>
              </a:rPr>
            </a:br>
            <a:endParaRPr lang="en-US" altLang="ja-JP" sz="4100" dirty="0" smtClean="0">
              <a:latin typeface="Meiryo UI" panose="020B0604030504040204" pitchFamily="50" charset="-128"/>
              <a:ea typeface="Meiryo UI" panose="020B0604030504040204" pitchFamily="50" charset="-128"/>
            </a:endParaRPr>
          </a:p>
          <a:p>
            <a:pPr algn="ctr"/>
            <a:r>
              <a:rPr lang="en-US" altLang="ja-JP" sz="2800" dirty="0" smtClean="0">
                <a:latin typeface="Meiryo UI" panose="020B0604030504040204" pitchFamily="50" charset="-128"/>
                <a:ea typeface="Meiryo UI" panose="020B0604030504040204" pitchFamily="50" charset="-128"/>
              </a:rPr>
              <a:t/>
            </a:r>
            <a:br>
              <a:rPr lang="en-US" altLang="ja-JP" sz="2800" dirty="0" smtClean="0">
                <a:latin typeface="Meiryo UI" panose="020B0604030504040204" pitchFamily="50" charset="-128"/>
                <a:ea typeface="Meiryo UI" panose="020B0604030504040204" pitchFamily="50" charset="-128"/>
              </a:rPr>
            </a:br>
            <a:r>
              <a:rPr lang="en-US" altLang="ja-JP" sz="2800" dirty="0" smtClean="0">
                <a:latin typeface="Meiryo UI" panose="020B0604030504040204" pitchFamily="50" charset="-128"/>
                <a:ea typeface="Meiryo UI" panose="020B0604030504040204" pitchFamily="50" charset="-128"/>
              </a:rPr>
              <a:t/>
            </a:r>
            <a:br>
              <a:rPr lang="en-US" altLang="ja-JP" sz="2800" dirty="0" smtClean="0">
                <a:latin typeface="Meiryo UI" panose="020B0604030504040204" pitchFamily="50" charset="-128"/>
                <a:ea typeface="Meiryo UI" panose="020B0604030504040204" pitchFamily="50" charset="-128"/>
              </a:rPr>
            </a:br>
            <a:r>
              <a:rPr lang="zh-TW" altLang="en-US" sz="2800" dirty="0" smtClean="0">
                <a:latin typeface="Meiryo UI" panose="020B0604030504040204" pitchFamily="50" charset="-128"/>
                <a:ea typeface="Meiryo UI" panose="020B0604030504040204" pitchFamily="50" charset="-128"/>
              </a:rPr>
              <a:t>神奈川県環境農政局環境部大気水質課</a:t>
            </a:r>
            <a:br>
              <a:rPr lang="zh-TW" altLang="en-US" sz="2800" dirty="0" smtClean="0">
                <a:latin typeface="Meiryo UI" panose="020B0604030504040204" pitchFamily="50" charset="-128"/>
                <a:ea typeface="Meiryo UI" panose="020B0604030504040204" pitchFamily="50" charset="-128"/>
              </a:rPr>
            </a:br>
            <a:r>
              <a:rPr lang="zh-TW" altLang="en-US" sz="2800" dirty="0" smtClean="0">
                <a:latin typeface="Meiryo UI" panose="020B0604030504040204" pitchFamily="50" charset="-128"/>
                <a:ea typeface="Meiryo UI" panose="020B0604030504040204" pitchFamily="50" charset="-128"/>
              </a:rPr>
              <a:t>令和３年</a:t>
            </a:r>
            <a:r>
              <a:rPr lang="en-US" altLang="zh-TW" sz="2800" dirty="0" smtClean="0">
                <a:latin typeface="Meiryo UI" panose="020B0604030504040204" pitchFamily="50" charset="-128"/>
                <a:ea typeface="Meiryo UI" panose="020B0604030504040204" pitchFamily="50" charset="-128"/>
              </a:rPr>
              <a:t>10</a:t>
            </a:r>
            <a:r>
              <a:rPr lang="zh-TW" altLang="en-US" sz="2800" dirty="0" smtClean="0">
                <a:latin typeface="Meiryo UI" panose="020B0604030504040204" pitchFamily="50" charset="-128"/>
                <a:ea typeface="Meiryo UI" panose="020B0604030504040204" pitchFamily="50" charset="-128"/>
              </a:rPr>
              <a:t>月</a:t>
            </a:r>
            <a:r>
              <a:rPr lang="en-US" altLang="ja-JP" sz="2800" dirty="0" smtClean="0">
                <a:latin typeface="Meiryo UI" panose="020B0604030504040204" pitchFamily="50" charset="-128"/>
                <a:ea typeface="Meiryo UI" panose="020B0604030504040204" pitchFamily="50" charset="-128"/>
              </a:rPr>
              <a:t/>
            </a:r>
            <a:br>
              <a:rPr lang="en-US" altLang="ja-JP" sz="2800" dirty="0" smtClean="0">
                <a:latin typeface="Meiryo UI" panose="020B0604030504040204" pitchFamily="50" charset="-128"/>
                <a:ea typeface="Meiryo UI" panose="020B0604030504040204" pitchFamily="50" charset="-128"/>
              </a:rPr>
            </a:br>
            <a:r>
              <a:rPr lang="en-US" altLang="ja-JP" sz="2800" dirty="0" smtClean="0">
                <a:latin typeface="Meiryo UI" panose="020B0604030504040204" pitchFamily="50" charset="-128"/>
                <a:ea typeface="Meiryo UI" panose="020B0604030504040204" pitchFamily="50" charset="-128"/>
              </a:rPr>
              <a:t/>
            </a:r>
            <a:br>
              <a:rPr lang="en-US" altLang="ja-JP" sz="2800" dirty="0" smtClean="0">
                <a:latin typeface="Meiryo UI" panose="020B0604030504040204" pitchFamily="50" charset="-128"/>
                <a:ea typeface="Meiryo UI" panose="020B0604030504040204" pitchFamily="50" charset="-128"/>
              </a:rPr>
            </a:br>
            <a:endParaRPr lang="ja-JP" altLang="ja-JP"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44898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グループ化 120"/>
          <p:cNvGrpSpPr/>
          <p:nvPr/>
        </p:nvGrpSpPr>
        <p:grpSpPr>
          <a:xfrm>
            <a:off x="-3179" y="624410"/>
            <a:ext cx="9144000" cy="6257976"/>
            <a:chOff x="-17930" y="624459"/>
            <a:chExt cx="9144000" cy="6204011"/>
          </a:xfrm>
        </p:grpSpPr>
        <p:sp>
          <p:nvSpPr>
            <p:cNvPr id="10" name="正方形/長方形 9"/>
            <p:cNvSpPr/>
            <p:nvPr/>
          </p:nvSpPr>
          <p:spPr>
            <a:xfrm>
              <a:off x="-17930" y="631378"/>
              <a:ext cx="9144000" cy="6197092"/>
            </a:xfrm>
            <a:prstGeom prst="rect">
              <a:avLst/>
            </a:prstGeom>
            <a:solidFill>
              <a:schemeClr val="accent4">
                <a:lumMod val="20000"/>
                <a:lumOff val="80000"/>
              </a:schemeClr>
            </a:solidFill>
            <a:ln w="2222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1" name="直線コネクタ 10"/>
            <p:cNvCxnSpPr/>
            <p:nvPr/>
          </p:nvCxnSpPr>
          <p:spPr>
            <a:xfrm>
              <a:off x="3319543" y="624459"/>
              <a:ext cx="1879" cy="62040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281443" y="657543"/>
              <a:ext cx="2395775" cy="307777"/>
            </a:xfrm>
            <a:prstGeom prst="rect">
              <a:avLst/>
            </a:prstGeom>
            <a:noFill/>
          </p:spPr>
          <p:txBody>
            <a:bodyPr wrap="square" rtlCol="0">
              <a:spAutoFit/>
            </a:bodyPr>
            <a:lstStyle/>
            <a:p>
              <a:pPr algn="ctr"/>
              <a:r>
                <a:rPr lang="ja-JP" altLang="en-US" sz="1400" dirty="0" smtClean="0">
                  <a:latin typeface="Meiryo UI" panose="020B0604030504040204" pitchFamily="50" charset="-128"/>
                  <a:ea typeface="Meiryo UI" panose="020B0604030504040204" pitchFamily="50" charset="-128"/>
                </a:rPr>
                <a:t>工事の流れ</a:t>
              </a:r>
              <a:endParaRPr kumimoji="1" lang="ja-JP" altLang="en-US" sz="14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560717" y="653941"/>
              <a:ext cx="2138428" cy="492443"/>
            </a:xfrm>
            <a:prstGeom prst="rect">
              <a:avLst/>
            </a:prstGeom>
            <a:noFill/>
          </p:spPr>
          <p:txBody>
            <a:bodyPr wrap="square" rtlCol="0">
              <a:spAutoFit/>
            </a:bodyPr>
            <a:lstStyle/>
            <a:p>
              <a:pPr algn="ctr"/>
              <a:r>
                <a:rPr kumimoji="1" lang="ja-JP" altLang="en-US" sz="1400" b="1" dirty="0" smtClean="0">
                  <a:latin typeface="Meiryo UI" panose="020B0604030504040204" pitchFamily="50" charset="-128"/>
                  <a:ea typeface="Meiryo UI" panose="020B0604030504040204" pitchFamily="50" charset="-128"/>
                </a:rPr>
                <a:t>大気汚染防止法の改正</a:t>
              </a:r>
              <a:endParaRPr kumimoji="1" lang="en-US" altLang="ja-JP" sz="1400" b="1"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（Ｒ３</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４～順次施行）</a:t>
              </a:r>
              <a:endParaRPr kumimoji="1" lang="ja-JP" altLang="en-US" sz="11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478438" y="632274"/>
              <a:ext cx="1673524" cy="538609"/>
            </a:xfrm>
            <a:prstGeom prst="rect">
              <a:avLst/>
            </a:prstGeom>
            <a:noFill/>
          </p:spPr>
          <p:txBody>
            <a:bodyPr wrap="square" rtlCol="0">
              <a:spAutoFit/>
            </a:bodyPr>
            <a:lstStyle/>
            <a:p>
              <a:pPr algn="ctr"/>
              <a:r>
                <a:rPr lang="ja-JP" altLang="en-US" b="1" u="sng" dirty="0" smtClean="0">
                  <a:solidFill>
                    <a:srgbClr val="FF0000"/>
                  </a:solidFill>
                  <a:latin typeface="Meiryo UI" panose="020B0604030504040204" pitchFamily="50" charset="-128"/>
                  <a:ea typeface="Meiryo UI" panose="020B0604030504040204" pitchFamily="50" charset="-128"/>
                </a:rPr>
                <a:t>条例の</a:t>
              </a:r>
              <a:r>
                <a:rPr kumimoji="1" lang="ja-JP" altLang="en-US" b="1" u="sng" dirty="0" smtClean="0">
                  <a:solidFill>
                    <a:srgbClr val="FF0000"/>
                  </a:solidFill>
                  <a:latin typeface="Meiryo UI" panose="020B0604030504040204" pitchFamily="50" charset="-128"/>
                  <a:ea typeface="Meiryo UI" panose="020B0604030504040204" pitchFamily="50" charset="-128"/>
                </a:rPr>
                <a:t>改正</a:t>
              </a:r>
              <a:endParaRPr kumimoji="1" lang="en-US" altLang="ja-JP" b="1" u="sng" dirty="0" smtClean="0">
                <a:solidFill>
                  <a:srgbClr val="FF0000"/>
                </a:solidFill>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（Ｒ３</a:t>
              </a:r>
              <a:r>
                <a:rPr lang="en-US" altLang="ja-JP" sz="1100" dirty="0" smtClean="0">
                  <a:latin typeface="Meiryo UI" panose="020B0604030504040204" pitchFamily="50" charset="-128"/>
                  <a:ea typeface="Meiryo UI" panose="020B0604030504040204" pitchFamily="50" charset="-128"/>
                </a:rPr>
                <a:t>.10</a:t>
              </a:r>
              <a:r>
                <a:rPr lang="ja-JP" altLang="en-US" sz="1100" dirty="0" smtClean="0">
                  <a:latin typeface="Meiryo UI" panose="020B0604030504040204" pitchFamily="50" charset="-128"/>
                  <a:ea typeface="Meiryo UI" panose="020B0604030504040204" pitchFamily="50" charset="-128"/>
                </a:rPr>
                <a:t>～施行）</a:t>
              </a:r>
              <a:endParaRPr kumimoji="1" lang="ja-JP" altLang="en-US" sz="1400" dirty="0">
                <a:latin typeface="Meiryo UI" panose="020B0604030504040204" pitchFamily="50" charset="-128"/>
                <a:ea typeface="Meiryo UI" panose="020B0604030504040204" pitchFamily="50" charset="-128"/>
              </a:endParaRPr>
            </a:p>
          </p:txBody>
        </p:sp>
        <p:cxnSp>
          <p:nvCxnSpPr>
            <p:cNvPr id="120" name="直線コネクタ 119"/>
            <p:cNvCxnSpPr/>
            <p:nvPr/>
          </p:nvCxnSpPr>
          <p:spPr>
            <a:xfrm>
              <a:off x="5586831" y="624459"/>
              <a:ext cx="1879" cy="62040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テキスト ボックス 2"/>
          <p:cNvSpPr txBox="1"/>
          <p:nvPr/>
        </p:nvSpPr>
        <p:spPr>
          <a:xfrm>
            <a:off x="3423782" y="91625"/>
            <a:ext cx="2223686" cy="461665"/>
          </a:xfrm>
          <a:prstGeom prst="rect">
            <a:avLst/>
          </a:prstGeom>
          <a:noFill/>
        </p:spPr>
        <p:txBody>
          <a:bodyPr wrap="none" rtlCol="0">
            <a:spAutoFit/>
          </a:bodyPr>
          <a:lstStyle/>
          <a:p>
            <a:r>
              <a:rPr lang="ja-JP" altLang="en-US" sz="2400" b="1" dirty="0" smtClean="0">
                <a:latin typeface="Meiryo UI" panose="020B0604030504040204" pitchFamily="50" charset="-128"/>
                <a:ea typeface="Meiryo UI" panose="020B0604030504040204" pitchFamily="50" charset="-128"/>
              </a:rPr>
              <a:t>法との補完関係</a:t>
            </a:r>
            <a:endParaRPr lang="ja-JP" altLang="en-US" sz="2400" b="1" dirty="0">
              <a:latin typeface="Meiryo UI" panose="020B0604030504040204" pitchFamily="50" charset="-128"/>
              <a:ea typeface="Meiryo UI" panose="020B0604030504040204" pitchFamily="50" charset="-128"/>
            </a:endParaRPr>
          </a:p>
        </p:txBody>
      </p:sp>
      <p:sp>
        <p:nvSpPr>
          <p:cNvPr id="15" name="角丸四角形 14"/>
          <p:cNvSpPr/>
          <p:nvPr/>
        </p:nvSpPr>
        <p:spPr>
          <a:xfrm>
            <a:off x="85366" y="4937096"/>
            <a:ext cx="3112862" cy="700901"/>
          </a:xfrm>
          <a:prstGeom prst="roundRect">
            <a:avLst>
              <a:gd name="adj" fmla="val 752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lang="ja-JP" altLang="en-US" sz="1200" dirty="0" smtClean="0">
                <a:solidFill>
                  <a:schemeClr val="tx1"/>
                </a:solidFill>
                <a:latin typeface="Meiryo UI" panose="020B0604030504040204" pitchFamily="50" charset="-128"/>
                <a:ea typeface="Meiryo UI" panose="020B0604030504040204" pitchFamily="50" charset="-128"/>
              </a:rPr>
              <a:t>石綿漏えい監視の確認頻度の増加</a:t>
            </a:r>
            <a:endParaRPr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smtClean="0">
                <a:solidFill>
                  <a:schemeClr val="tx1"/>
                </a:solidFill>
                <a:latin typeface="Meiryo UI" panose="020B0604030504040204" pitchFamily="50" charset="-128"/>
                <a:ea typeface="Meiryo UI" panose="020B0604030504040204" pitchFamily="50" charset="-128"/>
              </a:rPr>
              <a:t>負圧隔離養生等をせずに除去等作業を行った場合、直接罰が適用</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21" name="角丸四角形 20"/>
          <p:cNvSpPr/>
          <p:nvPr/>
        </p:nvSpPr>
        <p:spPr>
          <a:xfrm>
            <a:off x="5796575" y="2853722"/>
            <a:ext cx="3298832" cy="1559182"/>
          </a:xfrm>
          <a:prstGeom prst="roundRect">
            <a:avLst>
              <a:gd name="adj" fmla="val 658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lang="ja-JP" altLang="en-US" sz="1600" b="1" dirty="0" smtClean="0">
                <a:solidFill>
                  <a:schemeClr val="tx1"/>
                </a:solidFill>
                <a:latin typeface="Meiryo UI" panose="020B0604030504040204" pitchFamily="50" charset="-128"/>
                <a:ea typeface="Meiryo UI" panose="020B0604030504040204" pitchFamily="50" charset="-128"/>
              </a:rPr>
              <a:t>管理体制の整備義務</a:t>
            </a:r>
            <a:endParaRPr lang="en-US" altLang="ja-JP" sz="1600" b="1" dirty="0" smtClean="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600" b="1" dirty="0" smtClean="0">
                <a:solidFill>
                  <a:schemeClr val="tx1"/>
                </a:solidFill>
                <a:latin typeface="Meiryo UI" panose="020B0604030504040204" pitchFamily="50" charset="-128"/>
                <a:ea typeface="Meiryo UI" panose="020B0604030504040204" pitchFamily="50" charset="-128"/>
              </a:rPr>
              <a:t>周辺住民等への</a:t>
            </a:r>
            <a:r>
              <a:rPr lang="ja-JP" altLang="en-US" sz="1600" b="1" dirty="0" smtClean="0">
                <a:solidFill>
                  <a:schemeClr val="tx1"/>
                </a:solidFill>
                <a:latin typeface="Meiryo UI" panose="020B0604030504040204" pitchFamily="50" charset="-128"/>
                <a:ea typeface="Meiryo UI" panose="020B0604030504040204" pitchFamily="50" charset="-128"/>
              </a:rPr>
              <a:t>周知義務</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600" b="1" dirty="0" smtClean="0">
                <a:solidFill>
                  <a:schemeClr val="tx1"/>
                </a:solidFill>
                <a:latin typeface="Meiryo UI" panose="020B0604030504040204" pitchFamily="50" charset="-128"/>
                <a:ea typeface="Meiryo UI" panose="020B0604030504040204" pitchFamily="50" charset="-128"/>
              </a:rPr>
              <a:t>管理体制、周知</a:t>
            </a:r>
            <a:r>
              <a:rPr lang="ja-JP" altLang="en-US" sz="1600" b="1" dirty="0">
                <a:solidFill>
                  <a:schemeClr val="tx1"/>
                </a:solidFill>
                <a:latin typeface="Meiryo UI" panose="020B0604030504040204" pitchFamily="50" charset="-128"/>
                <a:ea typeface="Meiryo UI" panose="020B0604030504040204" pitchFamily="50" charset="-128"/>
              </a:rPr>
              <a:t>計画等を知事</a:t>
            </a:r>
            <a:r>
              <a:rPr lang="ja-JP" altLang="en-US" sz="1600" b="1" dirty="0" smtClean="0">
                <a:solidFill>
                  <a:schemeClr val="tx1"/>
                </a:solidFill>
                <a:latin typeface="Meiryo UI" panose="020B0604030504040204" pitchFamily="50" charset="-128"/>
                <a:ea typeface="Meiryo UI" panose="020B0604030504040204" pitchFamily="50" charset="-128"/>
              </a:rPr>
              <a:t>へ届出する義務</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600" b="1" dirty="0" smtClean="0">
                <a:solidFill>
                  <a:schemeClr val="tx1"/>
                </a:solidFill>
                <a:latin typeface="Meiryo UI" panose="020B0604030504040204" pitchFamily="50" charset="-128"/>
                <a:ea typeface="Meiryo UI" panose="020B0604030504040204" pitchFamily="50" charset="-128"/>
              </a:rPr>
              <a:t>管理体制、周知計画等を発注者へ報告する義務</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p:txBody>
      </p:sp>
      <p:sp>
        <p:nvSpPr>
          <p:cNvPr id="26" name="角丸四角形 25"/>
          <p:cNvSpPr/>
          <p:nvPr/>
        </p:nvSpPr>
        <p:spPr>
          <a:xfrm>
            <a:off x="5808693" y="4571425"/>
            <a:ext cx="3286713" cy="1025770"/>
          </a:xfrm>
          <a:prstGeom prst="roundRect">
            <a:avLst>
              <a:gd name="adj" fmla="val 7925"/>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lang="ja-JP" altLang="en-US" sz="1600" b="1" dirty="0" smtClean="0">
                <a:solidFill>
                  <a:schemeClr val="tx1"/>
                </a:solidFill>
                <a:latin typeface="Meiryo UI" panose="020B0604030504040204" pitchFamily="50" charset="-128"/>
                <a:ea typeface="Meiryo UI" panose="020B0604030504040204" pitchFamily="50" charset="-128"/>
              </a:rPr>
              <a:t>除去時の大気中の石綿濃度等の測定義務</a:t>
            </a:r>
            <a:endParaRPr lang="en-US" altLang="ja-JP" sz="1600" b="1" dirty="0" smtClean="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600" b="1" dirty="0" smtClean="0">
                <a:solidFill>
                  <a:schemeClr val="tx1"/>
                </a:solidFill>
                <a:latin typeface="Meiryo UI" panose="020B0604030504040204" pitchFamily="50" charset="-128"/>
                <a:ea typeface="Meiryo UI" panose="020B0604030504040204" pitchFamily="50" charset="-128"/>
              </a:rPr>
              <a:t>非常時の知事への通報及び措置の実施義務</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p:txBody>
      </p:sp>
      <p:sp>
        <p:nvSpPr>
          <p:cNvPr id="27" name="角丸四角形 26"/>
          <p:cNvSpPr/>
          <p:nvPr/>
        </p:nvSpPr>
        <p:spPr>
          <a:xfrm>
            <a:off x="5821189" y="5764855"/>
            <a:ext cx="3274874" cy="35185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rPr>
              <a:t>作業</a:t>
            </a:r>
            <a:r>
              <a:rPr lang="ja-JP" altLang="en-US" sz="1600" b="1" dirty="0" smtClean="0">
                <a:solidFill>
                  <a:schemeClr val="tx1"/>
                </a:solidFill>
                <a:latin typeface="Meiryo UI" panose="020B0604030504040204" pitchFamily="50" charset="-128"/>
                <a:ea typeface="Meiryo UI" panose="020B0604030504040204" pitchFamily="50" charset="-128"/>
              </a:rPr>
              <a:t>完了後の</a:t>
            </a:r>
            <a:r>
              <a:rPr lang="ja-JP" altLang="en-US" sz="1600" b="1" dirty="0">
                <a:solidFill>
                  <a:schemeClr val="tx1"/>
                </a:solidFill>
                <a:latin typeface="Meiryo UI" panose="020B0604030504040204" pitchFamily="50" charset="-128"/>
                <a:ea typeface="Meiryo UI" panose="020B0604030504040204" pitchFamily="50" charset="-128"/>
              </a:rPr>
              <a:t>知事</a:t>
            </a:r>
            <a:r>
              <a:rPr lang="ja-JP" altLang="en-US" sz="1600" b="1" dirty="0" smtClean="0">
                <a:solidFill>
                  <a:schemeClr val="tx1"/>
                </a:solidFill>
                <a:latin typeface="Meiryo UI" panose="020B0604030504040204" pitchFamily="50" charset="-128"/>
                <a:ea typeface="Meiryo UI" panose="020B0604030504040204" pitchFamily="50" charset="-128"/>
              </a:rPr>
              <a:t>への報告義務</a:t>
            </a:r>
            <a:endParaRPr lang="en-US" altLang="ja-JP" sz="1600" b="1" dirty="0">
              <a:solidFill>
                <a:schemeClr val="tx1"/>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3451510" y="1153215"/>
            <a:ext cx="1953128" cy="29010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latin typeface="Meiryo UI" panose="020B0604030504040204" pitchFamily="50" charset="-128"/>
                <a:ea typeface="Meiryo UI" panose="020B0604030504040204" pitchFamily="50" charset="-128"/>
              </a:rPr>
              <a:t>建築物使用中</a:t>
            </a:r>
            <a:endParaRPr lang="en-US" altLang="ja-JP" sz="1400" b="1" dirty="0">
              <a:solidFill>
                <a:schemeClr val="tx1"/>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3444895" y="1668809"/>
            <a:ext cx="1959743" cy="31652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latin typeface="Meiryo UI" panose="020B0604030504040204" pitchFamily="50" charset="-128"/>
                <a:ea typeface="Meiryo UI" panose="020B0604030504040204" pitchFamily="50" charset="-128"/>
              </a:rPr>
              <a:t>工事発注</a:t>
            </a:r>
            <a:endParaRPr lang="en-US" altLang="ja-JP" sz="1400" b="1" dirty="0">
              <a:solidFill>
                <a:schemeClr val="tx1"/>
              </a:solidFill>
              <a:latin typeface="Meiryo UI" panose="020B0604030504040204" pitchFamily="50" charset="-128"/>
              <a:ea typeface="Meiryo UI" panose="020B0604030504040204" pitchFamily="50" charset="-128"/>
            </a:endParaRPr>
          </a:p>
        </p:txBody>
      </p:sp>
      <p:sp>
        <p:nvSpPr>
          <p:cNvPr id="30" name="角丸四角形 29"/>
          <p:cNvSpPr/>
          <p:nvPr/>
        </p:nvSpPr>
        <p:spPr>
          <a:xfrm>
            <a:off x="5867401" y="1156391"/>
            <a:ext cx="3233936" cy="538358"/>
          </a:xfrm>
          <a:prstGeom prst="roundRect">
            <a:avLst>
              <a:gd name="adj" fmla="val 658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600" b="1" dirty="0" smtClean="0">
                <a:solidFill>
                  <a:schemeClr val="tx1"/>
                </a:solidFill>
                <a:latin typeface="Meiryo UI" panose="020B0604030504040204" pitchFamily="50" charset="-128"/>
                <a:ea typeface="Meiryo UI" panose="020B0604030504040204" pitchFamily="50" charset="-128"/>
              </a:rPr>
              <a:t>所有者等は通常時から石綿が使用されているか把握に努める</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p:txBody>
      </p:sp>
      <p:sp>
        <p:nvSpPr>
          <p:cNvPr id="34" name="角丸四角形 33"/>
          <p:cNvSpPr/>
          <p:nvPr/>
        </p:nvSpPr>
        <p:spPr>
          <a:xfrm>
            <a:off x="85366" y="2246317"/>
            <a:ext cx="3135110" cy="1037820"/>
          </a:xfrm>
          <a:prstGeom prst="roundRect">
            <a:avLst>
              <a:gd name="adj" fmla="val 405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lang="ja-JP" altLang="en-US" sz="1200" dirty="0" smtClean="0">
                <a:solidFill>
                  <a:schemeClr val="tx1"/>
                </a:solidFill>
                <a:latin typeface="Meiryo UI" panose="020B0604030504040204" pitchFamily="50" charset="-128"/>
                <a:ea typeface="Meiryo UI" panose="020B0604030504040204" pitchFamily="50" charset="-128"/>
              </a:rPr>
              <a:t>調査方法の法定化</a:t>
            </a:r>
            <a:endParaRPr lang="ja-JP" altLang="en-US"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建築物石綿含有建材調査者等による調査の実施義務（Ｒ５</a:t>
            </a:r>
            <a:r>
              <a:rPr lang="en-US" altLang="ja-JP" sz="1200" dirty="0">
                <a:solidFill>
                  <a:schemeClr val="tx1"/>
                </a:solidFill>
                <a:latin typeface="Meiryo UI" panose="020B0604030504040204" pitchFamily="50" charset="-128"/>
                <a:ea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a:t>
            </a:r>
            <a:endParaRPr lang="ja-JP" altLang="en-US"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知事へ調査結果の報告義務（Ｒ４</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４～</a:t>
            </a:r>
            <a:r>
              <a:rPr lang="ja-JP" altLang="en-US" sz="1200" dirty="0" smtClean="0">
                <a:solidFill>
                  <a:schemeClr val="tx1"/>
                </a:solidFill>
                <a:latin typeface="Meiryo UI" panose="020B0604030504040204" pitchFamily="50" charset="-128"/>
                <a:ea typeface="Meiryo UI" panose="020B0604030504040204" pitchFamily="50" charset="-128"/>
              </a:rPr>
              <a:t>）</a:t>
            </a:r>
            <a:endParaRPr lang="ja-JP" altLang="en-US"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調査に関する記録の作成・保存</a:t>
            </a:r>
            <a:r>
              <a:rPr lang="ja-JP" altLang="en-US" sz="1200" dirty="0" smtClean="0">
                <a:solidFill>
                  <a:schemeClr val="tx1"/>
                </a:solidFill>
                <a:latin typeface="Meiryo UI" panose="020B0604030504040204" pitchFamily="50" charset="-128"/>
                <a:ea typeface="Meiryo UI" panose="020B0604030504040204" pitchFamily="50" charset="-128"/>
              </a:rPr>
              <a:t>義務</a:t>
            </a: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35" name="正方形/長方形 34"/>
          <p:cNvSpPr/>
          <p:nvPr/>
        </p:nvSpPr>
        <p:spPr>
          <a:xfrm>
            <a:off x="3444894" y="2251722"/>
            <a:ext cx="2011849" cy="6021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latin typeface="Meiryo UI" panose="020B0604030504040204" pitchFamily="50" charset="-128"/>
                <a:ea typeface="Meiryo UI" panose="020B0604030504040204" pitchFamily="50" charset="-128"/>
              </a:rPr>
              <a:t>事前</a:t>
            </a:r>
            <a:r>
              <a:rPr lang="ja-JP" altLang="en-US" sz="1400" b="1" dirty="0">
                <a:solidFill>
                  <a:schemeClr val="tx1"/>
                </a:solidFill>
                <a:latin typeface="Meiryo UI" panose="020B0604030504040204" pitchFamily="50" charset="-128"/>
                <a:ea typeface="Meiryo UI" panose="020B0604030504040204" pitchFamily="50" charset="-128"/>
              </a:rPr>
              <a:t>調査</a:t>
            </a:r>
            <a:endParaRPr lang="en-US" altLang="ja-JP" sz="1400" b="1" dirty="0" smtClean="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smtClean="0">
                <a:solidFill>
                  <a:schemeClr val="tx1"/>
                </a:solidFill>
                <a:latin typeface="Meiryo UI" panose="020B0604030504040204" pitchFamily="50" charset="-128"/>
                <a:ea typeface="Meiryo UI" panose="020B0604030504040204" pitchFamily="50" charset="-128"/>
              </a:rPr>
              <a:t>発注者へ調査結果の説明</a:t>
            </a:r>
            <a:endParaRPr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smtClean="0">
                <a:solidFill>
                  <a:schemeClr val="tx1"/>
                </a:solidFill>
                <a:latin typeface="Meiryo UI" panose="020B0604030504040204" pitchFamily="50" charset="-128"/>
                <a:ea typeface="Meiryo UI" panose="020B0604030504040204" pitchFamily="50" charset="-128"/>
              </a:rPr>
              <a:t>事前調査結果の掲示</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36" name="角丸四角形 35"/>
          <p:cNvSpPr/>
          <p:nvPr/>
        </p:nvSpPr>
        <p:spPr>
          <a:xfrm>
            <a:off x="85366" y="4224643"/>
            <a:ext cx="3105948" cy="624084"/>
          </a:xfrm>
          <a:prstGeom prst="roundRect">
            <a:avLst>
              <a:gd name="adj" fmla="val 752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lang="ja-JP" altLang="en-US" sz="1200" dirty="0" smtClean="0">
                <a:solidFill>
                  <a:schemeClr val="tx1"/>
                </a:solidFill>
                <a:latin typeface="Meiryo UI" panose="020B0604030504040204" pitchFamily="50" charset="-128"/>
                <a:ea typeface="Meiryo UI" panose="020B0604030504040204" pitchFamily="50" charset="-128"/>
              </a:rPr>
              <a:t>レベル３建材等の作業基準の規定</a:t>
            </a:r>
            <a:endParaRPr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smtClean="0">
                <a:solidFill>
                  <a:schemeClr val="tx1"/>
                </a:solidFill>
                <a:latin typeface="Meiryo UI" panose="020B0604030504040204" pitchFamily="50" charset="-128"/>
                <a:ea typeface="Meiryo UI" panose="020B0604030504040204" pitchFamily="50" charset="-128"/>
              </a:rPr>
              <a:t>石綿作業主任者等による石綿取り残しの　　確認義務</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37" name="角丸四角形 36"/>
          <p:cNvSpPr/>
          <p:nvPr/>
        </p:nvSpPr>
        <p:spPr>
          <a:xfrm>
            <a:off x="78101" y="5729053"/>
            <a:ext cx="3134246" cy="450787"/>
          </a:xfrm>
          <a:prstGeom prst="roundRect">
            <a:avLst>
              <a:gd name="adj" fmla="val 752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lang="ja-JP" altLang="en-US" sz="1200" dirty="0" smtClean="0">
                <a:solidFill>
                  <a:schemeClr val="tx1"/>
                </a:solidFill>
                <a:latin typeface="Meiryo UI" panose="020B0604030504040204" pitchFamily="50" charset="-128"/>
                <a:ea typeface="Meiryo UI" panose="020B0604030504040204" pitchFamily="50" charset="-128"/>
              </a:rPr>
              <a:t>発注者へ作業結果の報告義務</a:t>
            </a:r>
            <a:endParaRPr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smtClean="0">
                <a:solidFill>
                  <a:schemeClr val="tx1"/>
                </a:solidFill>
                <a:latin typeface="Meiryo UI" panose="020B0604030504040204" pitchFamily="50" charset="-128"/>
                <a:ea typeface="Meiryo UI" panose="020B0604030504040204" pitchFamily="50" charset="-128"/>
              </a:rPr>
              <a:t>作業記録の保存義務</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55" name="角丸四角形 54"/>
          <p:cNvSpPr/>
          <p:nvPr/>
        </p:nvSpPr>
        <p:spPr>
          <a:xfrm>
            <a:off x="85366" y="3662380"/>
            <a:ext cx="3105948" cy="452335"/>
          </a:xfrm>
          <a:prstGeom prst="roundRect">
            <a:avLst>
              <a:gd name="adj" fmla="val 752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lang="ja-JP" altLang="en-US" sz="1200" dirty="0" smtClean="0">
                <a:solidFill>
                  <a:schemeClr val="tx1"/>
                </a:solidFill>
                <a:latin typeface="Meiryo UI" panose="020B0604030504040204" pitchFamily="50" charset="-128"/>
                <a:ea typeface="Meiryo UI" panose="020B0604030504040204" pitchFamily="50" charset="-128"/>
              </a:rPr>
              <a:t>作業計画の作成義務</a:t>
            </a:r>
            <a:endParaRPr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smtClean="0">
                <a:solidFill>
                  <a:schemeClr val="tx1"/>
                </a:solidFill>
                <a:latin typeface="Meiryo UI" panose="020B0604030504040204" pitchFamily="50" charset="-128"/>
                <a:ea typeface="Meiryo UI" panose="020B0604030504040204" pitchFamily="50" charset="-128"/>
              </a:rPr>
              <a:t>レベル３建材等の作業の掲示</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cxnSp>
        <p:nvCxnSpPr>
          <p:cNvPr id="57" name="直線矢印コネクタ 56"/>
          <p:cNvCxnSpPr/>
          <p:nvPr/>
        </p:nvCxnSpPr>
        <p:spPr>
          <a:xfrm>
            <a:off x="4462457" y="1439407"/>
            <a:ext cx="0" cy="2553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a:off x="4470077" y="1985336"/>
            <a:ext cx="0" cy="2553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5" name="グループ化 64"/>
          <p:cNvGrpSpPr/>
          <p:nvPr/>
        </p:nvGrpSpPr>
        <p:grpSpPr>
          <a:xfrm>
            <a:off x="2925377" y="2853722"/>
            <a:ext cx="2648546" cy="3699478"/>
            <a:chOff x="2929187" y="3063272"/>
            <a:chExt cx="2648546" cy="3699478"/>
          </a:xfrm>
        </p:grpSpPr>
        <p:sp>
          <p:nvSpPr>
            <p:cNvPr id="43" name="テキスト ボックス 42"/>
            <p:cNvSpPr txBox="1"/>
            <p:nvPr/>
          </p:nvSpPr>
          <p:spPr>
            <a:xfrm>
              <a:off x="2929187" y="3405156"/>
              <a:ext cx="1599270" cy="276999"/>
            </a:xfrm>
            <a:prstGeom prst="rect">
              <a:avLst/>
            </a:prstGeom>
            <a:noFill/>
          </p:spPr>
          <p:txBody>
            <a:bodyPr wrap="square" rtlCol="0">
              <a:spAutoFit/>
            </a:bodyPr>
            <a:lstStyle/>
            <a:p>
              <a:pPr algn="ctr"/>
              <a:r>
                <a:rPr lang="ja-JP" altLang="en-US" sz="1200" b="1" dirty="0" smtClean="0">
                  <a:solidFill>
                    <a:srgbClr val="FF0000"/>
                  </a:solidFill>
                  <a:latin typeface="Meiryo UI" panose="020B0604030504040204" pitchFamily="50" charset="-128"/>
                  <a:ea typeface="Meiryo UI" panose="020B0604030504040204" pitchFamily="50" charset="-128"/>
                </a:rPr>
                <a:t>石綿有</a:t>
              </a:r>
              <a:endParaRPr lang="en-US" altLang="ja-JP" sz="1200" b="1" dirty="0" smtClean="0">
                <a:solidFill>
                  <a:srgbClr val="FF0000"/>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4931402" y="3407101"/>
              <a:ext cx="646331" cy="276999"/>
            </a:xfrm>
            <a:prstGeom prst="rect">
              <a:avLst/>
            </a:prstGeom>
          </p:spPr>
          <p:txBody>
            <a:bodyPr wrap="none">
              <a:spAutoFit/>
            </a:bodyPr>
            <a:lstStyle/>
            <a:p>
              <a:pPr algn="ctr"/>
              <a:r>
                <a:rPr lang="ja-JP" altLang="en-US" sz="1200" dirty="0" smtClean="0">
                  <a:latin typeface="Meiryo UI" panose="020B0604030504040204" pitchFamily="50" charset="-128"/>
                  <a:ea typeface="Meiryo UI" panose="020B0604030504040204" pitchFamily="50" charset="-128"/>
                </a:rPr>
                <a:t>石綿無</a:t>
              </a:r>
              <a:endParaRPr lang="en-US" altLang="ja-JP" sz="1200" dirty="0" smtClean="0">
                <a:latin typeface="Meiryo UI" panose="020B0604030504040204" pitchFamily="50" charset="-128"/>
                <a:ea typeface="Meiryo UI" panose="020B0604030504040204" pitchFamily="50" charset="-128"/>
              </a:endParaRPr>
            </a:p>
          </p:txBody>
        </p:sp>
        <p:cxnSp>
          <p:nvCxnSpPr>
            <p:cNvPr id="46" name="直線コネクタ 45"/>
            <p:cNvCxnSpPr/>
            <p:nvPr/>
          </p:nvCxnSpPr>
          <p:spPr>
            <a:xfrm>
              <a:off x="3738106" y="3297668"/>
              <a:ext cx="0" cy="1409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5265513" y="3292588"/>
              <a:ext cx="2" cy="156954"/>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3727450" y="3302748"/>
              <a:ext cx="7384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465406" y="3302748"/>
              <a:ext cx="815855"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3735927" y="3628940"/>
              <a:ext cx="0" cy="2110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a:off x="5265513" y="3639712"/>
              <a:ext cx="579" cy="3123038"/>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H="1">
              <a:off x="4477697" y="3063272"/>
              <a:ext cx="1560" cy="246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正方形/長方形 12"/>
          <p:cNvSpPr/>
          <p:nvPr/>
        </p:nvSpPr>
        <p:spPr>
          <a:xfrm>
            <a:off x="3436619" y="3646077"/>
            <a:ext cx="1604831" cy="66797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latin typeface="Meiryo UI" panose="020B0604030504040204" pitchFamily="50" charset="-128"/>
                <a:ea typeface="Meiryo UI" panose="020B0604030504040204" pitchFamily="50" charset="-128"/>
              </a:rPr>
              <a:t>作業前の措置</a:t>
            </a:r>
            <a:endParaRPr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smtClean="0">
                <a:solidFill>
                  <a:schemeClr val="tx1"/>
                </a:solidFill>
                <a:latin typeface="Meiryo UI" panose="020B0604030504040204" pitchFamily="50" charset="-128"/>
                <a:ea typeface="Meiryo UI" panose="020B0604030504040204" pitchFamily="50" charset="-128"/>
              </a:rPr>
              <a:t>作業の掲示</a:t>
            </a:r>
            <a:endParaRPr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知事へ作業の</a:t>
            </a:r>
            <a:r>
              <a:rPr lang="ja-JP" altLang="en-US" sz="1200" dirty="0" smtClean="0">
                <a:solidFill>
                  <a:schemeClr val="tx1"/>
                </a:solidFill>
                <a:latin typeface="Meiryo UI" panose="020B0604030504040204" pitchFamily="50" charset="-128"/>
                <a:ea typeface="Meiryo UI" panose="020B0604030504040204" pitchFamily="50" charset="-128"/>
              </a:rPr>
              <a:t>届出</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3428017" y="4591730"/>
            <a:ext cx="1613816" cy="60130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latin typeface="Meiryo UI" panose="020B0604030504040204" pitchFamily="50" charset="-128"/>
                <a:ea typeface="Meiryo UI" panose="020B0604030504040204" pitchFamily="50" charset="-128"/>
              </a:rPr>
              <a:t>作業中の措置</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smtClean="0">
                <a:solidFill>
                  <a:schemeClr val="tx1"/>
                </a:solidFill>
                <a:latin typeface="Meiryo UI" panose="020B0604030504040204" pitchFamily="50" charset="-128"/>
                <a:ea typeface="Meiryo UI" panose="020B0604030504040204" pitchFamily="50" charset="-128"/>
              </a:rPr>
              <a:t>作業基準の</a:t>
            </a:r>
            <a:r>
              <a:rPr lang="ja-JP" altLang="en-US" sz="1200" dirty="0">
                <a:solidFill>
                  <a:schemeClr val="tx1"/>
                </a:solidFill>
                <a:latin typeface="Meiryo UI" panose="020B0604030504040204" pitchFamily="50" charset="-128"/>
                <a:ea typeface="Meiryo UI" panose="020B0604030504040204" pitchFamily="50" charset="-128"/>
              </a:rPr>
              <a:t>遵</a:t>
            </a:r>
            <a:r>
              <a:rPr lang="ja-JP" altLang="en-US" sz="1200" dirty="0" smtClean="0">
                <a:solidFill>
                  <a:schemeClr val="tx1"/>
                </a:solidFill>
                <a:latin typeface="Meiryo UI" panose="020B0604030504040204" pitchFamily="50" charset="-128"/>
                <a:ea typeface="Meiryo UI" panose="020B0604030504040204" pitchFamily="50" charset="-128"/>
              </a:rPr>
              <a:t>守</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25" name="正方形/長方形 24"/>
          <p:cNvSpPr/>
          <p:nvPr/>
        </p:nvSpPr>
        <p:spPr>
          <a:xfrm>
            <a:off x="3437590" y="5692410"/>
            <a:ext cx="1618712" cy="58134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latin typeface="Meiryo UI" panose="020B0604030504040204" pitchFamily="50" charset="-128"/>
                <a:ea typeface="Meiryo UI" panose="020B0604030504040204" pitchFamily="50" charset="-128"/>
              </a:rPr>
              <a:t>作業後の措置</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smtClean="0">
                <a:solidFill>
                  <a:schemeClr val="tx1"/>
                </a:solidFill>
                <a:latin typeface="Meiryo UI" panose="020B0604030504040204" pitchFamily="50" charset="-128"/>
                <a:ea typeface="Meiryo UI" panose="020B0604030504040204" pitchFamily="50" charset="-128"/>
              </a:rPr>
              <a:t>薬液の散布等</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cxnSp>
        <p:nvCxnSpPr>
          <p:cNvPr id="66" name="直線矢印コネクタ 65"/>
          <p:cNvCxnSpPr/>
          <p:nvPr/>
        </p:nvCxnSpPr>
        <p:spPr>
          <a:xfrm>
            <a:off x="3732117" y="4316011"/>
            <a:ext cx="0" cy="2808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a:off x="3721957" y="5211217"/>
            <a:ext cx="1683" cy="4793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3721957" y="6282853"/>
            <a:ext cx="0" cy="2644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8" name="正方形/長方形 77"/>
          <p:cNvSpPr/>
          <p:nvPr/>
        </p:nvSpPr>
        <p:spPr>
          <a:xfrm>
            <a:off x="3298712" y="6547325"/>
            <a:ext cx="2355132" cy="261610"/>
          </a:xfrm>
          <a:prstGeom prst="rect">
            <a:avLst/>
          </a:prstGeom>
        </p:spPr>
        <p:txBody>
          <a:bodyPr wrap="none">
            <a:spAutoFit/>
          </a:bodyPr>
          <a:lstStyle/>
          <a:p>
            <a:pPr algn="ctr"/>
            <a:r>
              <a:rPr lang="ja-JP" altLang="en-US" sz="1100" dirty="0">
                <a:latin typeface="Meiryo UI" panose="020B0604030504040204" pitchFamily="50" charset="-128"/>
                <a:ea typeface="Meiryo UI" panose="020B0604030504040204" pitchFamily="50" charset="-128"/>
              </a:rPr>
              <a:t>工事</a:t>
            </a:r>
            <a:r>
              <a:rPr lang="ja-JP" altLang="en-US" sz="1100" dirty="0" smtClean="0">
                <a:latin typeface="Meiryo UI" panose="020B0604030504040204" pitchFamily="50" charset="-128"/>
                <a:ea typeface="Meiryo UI" panose="020B0604030504040204" pitchFamily="50" charset="-128"/>
              </a:rPr>
              <a:t>終了時まで飛散防止措置の実施</a:t>
            </a:r>
            <a:endParaRPr lang="en-US" altLang="ja-JP" sz="1100" dirty="0" smtClean="0">
              <a:latin typeface="Meiryo UI" panose="020B0604030504040204" pitchFamily="50" charset="-128"/>
              <a:ea typeface="Meiryo UI" panose="020B0604030504040204" pitchFamily="50" charset="-128"/>
            </a:endParaRPr>
          </a:p>
        </p:txBody>
      </p:sp>
      <p:grpSp>
        <p:nvGrpSpPr>
          <p:cNvPr id="81" name="グループ化 80"/>
          <p:cNvGrpSpPr/>
          <p:nvPr/>
        </p:nvGrpSpPr>
        <p:grpSpPr>
          <a:xfrm>
            <a:off x="5044439" y="3619397"/>
            <a:ext cx="849145" cy="363575"/>
            <a:chOff x="5567316" y="2576308"/>
            <a:chExt cx="609449" cy="363575"/>
          </a:xfrm>
        </p:grpSpPr>
        <p:sp>
          <p:nvSpPr>
            <p:cNvPr id="79" name="下矢印 78"/>
            <p:cNvSpPr/>
            <p:nvPr/>
          </p:nvSpPr>
          <p:spPr>
            <a:xfrm rot="5400000">
              <a:off x="5665110" y="2478514"/>
              <a:ext cx="363575" cy="559163"/>
            </a:xfrm>
            <a:prstGeom prst="downArrow">
              <a:avLst>
                <a:gd name="adj1" fmla="val 50000"/>
                <a:gd name="adj2" fmla="val 432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0" name="テキスト ボックス 79"/>
            <p:cNvSpPr txBox="1"/>
            <p:nvPr/>
          </p:nvSpPr>
          <p:spPr>
            <a:xfrm>
              <a:off x="5633027" y="2594595"/>
              <a:ext cx="543738" cy="307777"/>
            </a:xfrm>
            <a:prstGeom prst="rect">
              <a:avLst/>
            </a:prstGeom>
            <a:noFill/>
          </p:spPr>
          <p:txBody>
            <a:bodyPr wrap="square" rtlCol="0">
              <a:spAutoFit/>
            </a:bodyPr>
            <a:lstStyle/>
            <a:p>
              <a:r>
                <a:rPr kumimoji="1" lang="ja-JP" altLang="en-US" sz="1400" b="1" dirty="0" smtClean="0">
                  <a:solidFill>
                    <a:schemeClr val="bg1"/>
                  </a:solidFill>
                  <a:latin typeface="Meiryo UI" panose="020B0604030504040204" pitchFamily="50" charset="-128"/>
                  <a:ea typeface="Meiryo UI" panose="020B0604030504040204" pitchFamily="50" charset="-128"/>
                </a:rPr>
                <a:t>追加</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grpSp>
      <p:grpSp>
        <p:nvGrpSpPr>
          <p:cNvPr id="82" name="グループ化 81"/>
          <p:cNvGrpSpPr/>
          <p:nvPr/>
        </p:nvGrpSpPr>
        <p:grpSpPr>
          <a:xfrm>
            <a:off x="5406272" y="1122621"/>
            <a:ext cx="609449" cy="363575"/>
            <a:chOff x="5567316" y="2576308"/>
            <a:chExt cx="609449" cy="363575"/>
          </a:xfrm>
        </p:grpSpPr>
        <p:sp>
          <p:nvSpPr>
            <p:cNvPr id="83" name="下矢印 82"/>
            <p:cNvSpPr/>
            <p:nvPr/>
          </p:nvSpPr>
          <p:spPr>
            <a:xfrm rot="5400000">
              <a:off x="5665110" y="2478514"/>
              <a:ext cx="363575" cy="559163"/>
            </a:xfrm>
            <a:prstGeom prst="downArrow">
              <a:avLst>
                <a:gd name="adj1" fmla="val 50000"/>
                <a:gd name="adj2" fmla="val 432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4" name="テキスト ボックス 83"/>
            <p:cNvSpPr txBox="1"/>
            <p:nvPr/>
          </p:nvSpPr>
          <p:spPr>
            <a:xfrm>
              <a:off x="5633027" y="2594595"/>
              <a:ext cx="543738" cy="307777"/>
            </a:xfrm>
            <a:prstGeom prst="rect">
              <a:avLst/>
            </a:prstGeom>
            <a:noFill/>
          </p:spPr>
          <p:txBody>
            <a:bodyPr wrap="square" rtlCol="0">
              <a:spAutoFit/>
            </a:bodyPr>
            <a:lstStyle/>
            <a:p>
              <a:r>
                <a:rPr kumimoji="1" lang="ja-JP" altLang="en-US" sz="1400" b="1" dirty="0" smtClean="0">
                  <a:solidFill>
                    <a:schemeClr val="bg1"/>
                  </a:solidFill>
                  <a:latin typeface="Meiryo UI" panose="020B0604030504040204" pitchFamily="50" charset="-128"/>
                  <a:ea typeface="Meiryo UI" panose="020B0604030504040204" pitchFamily="50" charset="-128"/>
                </a:rPr>
                <a:t>追加</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grpSp>
      <p:grpSp>
        <p:nvGrpSpPr>
          <p:cNvPr id="85" name="グループ化 84"/>
          <p:cNvGrpSpPr/>
          <p:nvPr/>
        </p:nvGrpSpPr>
        <p:grpSpPr>
          <a:xfrm>
            <a:off x="5049522" y="4566144"/>
            <a:ext cx="916029" cy="363575"/>
            <a:chOff x="5567316" y="2576308"/>
            <a:chExt cx="664975" cy="363575"/>
          </a:xfrm>
        </p:grpSpPr>
        <p:sp>
          <p:nvSpPr>
            <p:cNvPr id="86" name="下矢印 85"/>
            <p:cNvSpPr/>
            <p:nvPr/>
          </p:nvSpPr>
          <p:spPr>
            <a:xfrm rot="5400000">
              <a:off x="5665110" y="2478514"/>
              <a:ext cx="363575" cy="559163"/>
            </a:xfrm>
            <a:prstGeom prst="downArrow">
              <a:avLst>
                <a:gd name="adj1" fmla="val 50000"/>
                <a:gd name="adj2" fmla="val 432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7" name="テキスト ボックス 86"/>
            <p:cNvSpPr txBox="1"/>
            <p:nvPr/>
          </p:nvSpPr>
          <p:spPr>
            <a:xfrm>
              <a:off x="5633027" y="2594595"/>
              <a:ext cx="599264" cy="307777"/>
            </a:xfrm>
            <a:prstGeom prst="rect">
              <a:avLst/>
            </a:prstGeom>
            <a:noFill/>
          </p:spPr>
          <p:txBody>
            <a:bodyPr wrap="square" rtlCol="0">
              <a:spAutoFit/>
            </a:bodyPr>
            <a:lstStyle/>
            <a:p>
              <a:r>
                <a:rPr kumimoji="1" lang="ja-JP" altLang="en-US" sz="1400" b="1" dirty="0" smtClean="0">
                  <a:solidFill>
                    <a:schemeClr val="bg1"/>
                  </a:solidFill>
                  <a:latin typeface="Meiryo UI" panose="020B0604030504040204" pitchFamily="50" charset="-128"/>
                  <a:ea typeface="Meiryo UI" panose="020B0604030504040204" pitchFamily="50" charset="-128"/>
                </a:rPr>
                <a:t>追加</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grpSp>
      <p:grpSp>
        <p:nvGrpSpPr>
          <p:cNvPr id="88" name="グループ化 87"/>
          <p:cNvGrpSpPr/>
          <p:nvPr/>
        </p:nvGrpSpPr>
        <p:grpSpPr>
          <a:xfrm>
            <a:off x="5056303" y="5758591"/>
            <a:ext cx="822042" cy="363575"/>
            <a:chOff x="5567316" y="2576308"/>
            <a:chExt cx="609449" cy="363575"/>
          </a:xfrm>
        </p:grpSpPr>
        <p:sp>
          <p:nvSpPr>
            <p:cNvPr id="89" name="下矢印 88"/>
            <p:cNvSpPr/>
            <p:nvPr/>
          </p:nvSpPr>
          <p:spPr>
            <a:xfrm rot="5400000">
              <a:off x="5665110" y="2478514"/>
              <a:ext cx="363575" cy="559163"/>
            </a:xfrm>
            <a:prstGeom prst="downArrow">
              <a:avLst>
                <a:gd name="adj1" fmla="val 50000"/>
                <a:gd name="adj2" fmla="val 432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0" name="テキスト ボックス 89"/>
            <p:cNvSpPr txBox="1"/>
            <p:nvPr/>
          </p:nvSpPr>
          <p:spPr>
            <a:xfrm>
              <a:off x="5633027" y="2594595"/>
              <a:ext cx="543738" cy="307777"/>
            </a:xfrm>
            <a:prstGeom prst="rect">
              <a:avLst/>
            </a:prstGeom>
            <a:noFill/>
          </p:spPr>
          <p:txBody>
            <a:bodyPr wrap="square" rtlCol="0">
              <a:spAutoFit/>
            </a:bodyPr>
            <a:lstStyle/>
            <a:p>
              <a:r>
                <a:rPr kumimoji="1" lang="ja-JP" altLang="en-US" sz="1400" b="1" dirty="0" smtClean="0">
                  <a:solidFill>
                    <a:schemeClr val="bg1"/>
                  </a:solidFill>
                  <a:latin typeface="Meiryo UI" panose="020B0604030504040204" pitchFamily="50" charset="-128"/>
                  <a:ea typeface="Meiryo UI" panose="020B0604030504040204" pitchFamily="50" charset="-128"/>
                </a:rPr>
                <a:t>追加</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grpSp>
      <p:grpSp>
        <p:nvGrpSpPr>
          <p:cNvPr id="94" name="グループ化 93"/>
          <p:cNvGrpSpPr/>
          <p:nvPr/>
        </p:nvGrpSpPr>
        <p:grpSpPr>
          <a:xfrm>
            <a:off x="2838087" y="2189921"/>
            <a:ext cx="605112" cy="363575"/>
            <a:chOff x="2231830" y="1947794"/>
            <a:chExt cx="600132" cy="363575"/>
          </a:xfrm>
        </p:grpSpPr>
        <p:sp>
          <p:nvSpPr>
            <p:cNvPr id="92" name="下矢印 91"/>
            <p:cNvSpPr/>
            <p:nvPr/>
          </p:nvSpPr>
          <p:spPr>
            <a:xfrm rot="16200000">
              <a:off x="2370593" y="1850000"/>
              <a:ext cx="363575" cy="559163"/>
            </a:xfrm>
            <a:prstGeom prst="downArrow">
              <a:avLst>
                <a:gd name="adj1" fmla="val 50000"/>
                <a:gd name="adj2" fmla="val 432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3" name="テキスト ボックス 92"/>
            <p:cNvSpPr txBox="1"/>
            <p:nvPr/>
          </p:nvSpPr>
          <p:spPr>
            <a:xfrm>
              <a:off x="2231830" y="1966081"/>
              <a:ext cx="543738" cy="307777"/>
            </a:xfrm>
            <a:prstGeom prst="rect">
              <a:avLst/>
            </a:prstGeom>
            <a:noFill/>
          </p:spPr>
          <p:txBody>
            <a:bodyPr wrap="square" rtlCol="0">
              <a:spAutoFit/>
            </a:bodyPr>
            <a:lstStyle/>
            <a:p>
              <a:r>
                <a:rPr kumimoji="1" lang="ja-JP" altLang="en-US" sz="1400" b="1" dirty="0" smtClean="0">
                  <a:solidFill>
                    <a:schemeClr val="bg1"/>
                  </a:solidFill>
                  <a:latin typeface="Meiryo UI" panose="020B0604030504040204" pitchFamily="50" charset="-128"/>
                  <a:ea typeface="Meiryo UI" panose="020B0604030504040204" pitchFamily="50" charset="-128"/>
                </a:rPr>
                <a:t>追加</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grpSp>
      <p:grpSp>
        <p:nvGrpSpPr>
          <p:cNvPr id="95" name="グループ化 94"/>
          <p:cNvGrpSpPr/>
          <p:nvPr/>
        </p:nvGrpSpPr>
        <p:grpSpPr>
          <a:xfrm>
            <a:off x="2810497" y="3629708"/>
            <a:ext cx="600132" cy="363575"/>
            <a:chOff x="2231830" y="1947794"/>
            <a:chExt cx="600132" cy="363575"/>
          </a:xfrm>
        </p:grpSpPr>
        <p:sp>
          <p:nvSpPr>
            <p:cNvPr id="96" name="下矢印 95"/>
            <p:cNvSpPr/>
            <p:nvPr/>
          </p:nvSpPr>
          <p:spPr>
            <a:xfrm rot="16200000">
              <a:off x="2370593" y="1850000"/>
              <a:ext cx="363575" cy="559163"/>
            </a:xfrm>
            <a:prstGeom prst="downArrow">
              <a:avLst>
                <a:gd name="adj1" fmla="val 50000"/>
                <a:gd name="adj2" fmla="val 432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7" name="テキスト ボックス 96"/>
            <p:cNvSpPr txBox="1"/>
            <p:nvPr/>
          </p:nvSpPr>
          <p:spPr>
            <a:xfrm>
              <a:off x="2231830" y="1966081"/>
              <a:ext cx="543738" cy="307777"/>
            </a:xfrm>
            <a:prstGeom prst="rect">
              <a:avLst/>
            </a:prstGeom>
            <a:noFill/>
          </p:spPr>
          <p:txBody>
            <a:bodyPr wrap="square" rtlCol="0">
              <a:spAutoFit/>
            </a:bodyPr>
            <a:lstStyle/>
            <a:p>
              <a:r>
                <a:rPr kumimoji="1" lang="ja-JP" altLang="en-US" sz="1400" b="1" dirty="0" smtClean="0">
                  <a:solidFill>
                    <a:schemeClr val="bg1"/>
                  </a:solidFill>
                  <a:latin typeface="Meiryo UI" panose="020B0604030504040204" pitchFamily="50" charset="-128"/>
                  <a:ea typeface="Meiryo UI" panose="020B0604030504040204" pitchFamily="50" charset="-128"/>
                </a:rPr>
                <a:t>追加</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grpSp>
      <p:grpSp>
        <p:nvGrpSpPr>
          <p:cNvPr id="98" name="グループ化 97"/>
          <p:cNvGrpSpPr/>
          <p:nvPr/>
        </p:nvGrpSpPr>
        <p:grpSpPr>
          <a:xfrm>
            <a:off x="2820196" y="4513723"/>
            <a:ext cx="600132" cy="363575"/>
            <a:chOff x="2231830" y="1947794"/>
            <a:chExt cx="600132" cy="363575"/>
          </a:xfrm>
        </p:grpSpPr>
        <p:sp>
          <p:nvSpPr>
            <p:cNvPr id="99" name="下矢印 98"/>
            <p:cNvSpPr/>
            <p:nvPr/>
          </p:nvSpPr>
          <p:spPr>
            <a:xfrm rot="16200000">
              <a:off x="2370593" y="1850000"/>
              <a:ext cx="363575" cy="559163"/>
            </a:xfrm>
            <a:prstGeom prst="downArrow">
              <a:avLst>
                <a:gd name="adj1" fmla="val 50000"/>
                <a:gd name="adj2" fmla="val 432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0" name="テキスト ボックス 99"/>
            <p:cNvSpPr txBox="1"/>
            <p:nvPr/>
          </p:nvSpPr>
          <p:spPr>
            <a:xfrm>
              <a:off x="2231830" y="1966081"/>
              <a:ext cx="543738" cy="307777"/>
            </a:xfrm>
            <a:prstGeom prst="rect">
              <a:avLst/>
            </a:prstGeom>
            <a:noFill/>
          </p:spPr>
          <p:txBody>
            <a:bodyPr wrap="square" rtlCol="0">
              <a:spAutoFit/>
            </a:bodyPr>
            <a:lstStyle/>
            <a:p>
              <a:r>
                <a:rPr kumimoji="1" lang="ja-JP" altLang="en-US" sz="1400" b="1" dirty="0" smtClean="0">
                  <a:solidFill>
                    <a:schemeClr val="bg1"/>
                  </a:solidFill>
                  <a:latin typeface="Meiryo UI" panose="020B0604030504040204" pitchFamily="50" charset="-128"/>
                  <a:ea typeface="Meiryo UI" panose="020B0604030504040204" pitchFamily="50" charset="-128"/>
                </a:rPr>
                <a:t>追加</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grpSp>
      <p:grpSp>
        <p:nvGrpSpPr>
          <p:cNvPr id="101" name="グループ化 100"/>
          <p:cNvGrpSpPr/>
          <p:nvPr/>
        </p:nvGrpSpPr>
        <p:grpSpPr>
          <a:xfrm>
            <a:off x="2835152" y="5672298"/>
            <a:ext cx="600132" cy="363575"/>
            <a:chOff x="2231830" y="1947794"/>
            <a:chExt cx="600132" cy="363575"/>
          </a:xfrm>
        </p:grpSpPr>
        <p:sp>
          <p:nvSpPr>
            <p:cNvPr id="102" name="下矢印 101"/>
            <p:cNvSpPr/>
            <p:nvPr/>
          </p:nvSpPr>
          <p:spPr>
            <a:xfrm rot="16200000">
              <a:off x="2370593" y="1850000"/>
              <a:ext cx="363575" cy="559163"/>
            </a:xfrm>
            <a:prstGeom prst="downArrow">
              <a:avLst>
                <a:gd name="adj1" fmla="val 50000"/>
                <a:gd name="adj2" fmla="val 432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3" name="テキスト ボックス 102"/>
            <p:cNvSpPr txBox="1"/>
            <p:nvPr/>
          </p:nvSpPr>
          <p:spPr>
            <a:xfrm>
              <a:off x="2231830" y="1966081"/>
              <a:ext cx="543738" cy="307777"/>
            </a:xfrm>
            <a:prstGeom prst="rect">
              <a:avLst/>
            </a:prstGeom>
            <a:noFill/>
          </p:spPr>
          <p:txBody>
            <a:bodyPr wrap="square" rtlCol="0">
              <a:spAutoFit/>
            </a:bodyPr>
            <a:lstStyle/>
            <a:p>
              <a:r>
                <a:rPr kumimoji="1" lang="ja-JP" altLang="en-US" sz="1400" b="1" dirty="0" smtClean="0">
                  <a:solidFill>
                    <a:schemeClr val="bg1"/>
                  </a:solidFill>
                  <a:latin typeface="Meiryo UI" panose="020B0604030504040204" pitchFamily="50" charset="-128"/>
                  <a:ea typeface="Meiryo UI" panose="020B0604030504040204" pitchFamily="50" charset="-128"/>
                </a:rPr>
                <a:t>追加</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grpSp>
      <p:grpSp>
        <p:nvGrpSpPr>
          <p:cNvPr id="104" name="グループ化 103"/>
          <p:cNvGrpSpPr/>
          <p:nvPr/>
        </p:nvGrpSpPr>
        <p:grpSpPr>
          <a:xfrm>
            <a:off x="2811825" y="4906223"/>
            <a:ext cx="600132" cy="363575"/>
            <a:chOff x="2231830" y="1947794"/>
            <a:chExt cx="600132" cy="363575"/>
          </a:xfrm>
        </p:grpSpPr>
        <p:sp>
          <p:nvSpPr>
            <p:cNvPr id="105" name="下矢印 104"/>
            <p:cNvSpPr/>
            <p:nvPr/>
          </p:nvSpPr>
          <p:spPr>
            <a:xfrm rot="16200000">
              <a:off x="2370593" y="1850000"/>
              <a:ext cx="363575" cy="559163"/>
            </a:xfrm>
            <a:prstGeom prst="downArrow">
              <a:avLst>
                <a:gd name="adj1" fmla="val 50000"/>
                <a:gd name="adj2" fmla="val 432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6" name="テキスト ボックス 105"/>
            <p:cNvSpPr txBox="1"/>
            <p:nvPr/>
          </p:nvSpPr>
          <p:spPr>
            <a:xfrm>
              <a:off x="2231830" y="1966081"/>
              <a:ext cx="543738" cy="307777"/>
            </a:xfrm>
            <a:prstGeom prst="rect">
              <a:avLst/>
            </a:prstGeom>
            <a:noFill/>
          </p:spPr>
          <p:txBody>
            <a:bodyPr wrap="square" rtlCol="0">
              <a:spAutoFit/>
            </a:bodyPr>
            <a:lstStyle/>
            <a:p>
              <a:r>
                <a:rPr kumimoji="1" lang="ja-JP" altLang="en-US" sz="1400" b="1" dirty="0" smtClean="0">
                  <a:solidFill>
                    <a:schemeClr val="bg1"/>
                  </a:solidFill>
                  <a:latin typeface="Meiryo UI" panose="020B0604030504040204" pitchFamily="50" charset="-128"/>
                  <a:ea typeface="Meiryo UI" panose="020B0604030504040204" pitchFamily="50" charset="-128"/>
                </a:rPr>
                <a:t>追加</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grpSp>
      <p:grpSp>
        <p:nvGrpSpPr>
          <p:cNvPr id="114" name="グループ化 113"/>
          <p:cNvGrpSpPr/>
          <p:nvPr/>
        </p:nvGrpSpPr>
        <p:grpSpPr>
          <a:xfrm>
            <a:off x="7082030" y="6508066"/>
            <a:ext cx="2052088" cy="389803"/>
            <a:chOff x="5927444" y="2351975"/>
            <a:chExt cx="2052088" cy="389803"/>
          </a:xfrm>
        </p:grpSpPr>
        <p:sp>
          <p:nvSpPr>
            <p:cNvPr id="113" name="正方形/長方形 112"/>
            <p:cNvSpPr/>
            <p:nvPr/>
          </p:nvSpPr>
          <p:spPr>
            <a:xfrm>
              <a:off x="5927444" y="2351975"/>
              <a:ext cx="2029717" cy="3898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角丸四角形 106"/>
            <p:cNvSpPr/>
            <p:nvPr/>
          </p:nvSpPr>
          <p:spPr>
            <a:xfrm>
              <a:off x="6004103" y="2425342"/>
              <a:ext cx="526793" cy="229390"/>
            </a:xfrm>
            <a:prstGeom prst="roundRect">
              <a:avLst>
                <a:gd name="adj" fmla="val 658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600" b="1" dirty="0" smtClean="0">
                <a:solidFill>
                  <a:schemeClr val="tx1"/>
                </a:solidFill>
                <a:latin typeface="Meiryo UI" panose="020B0604030504040204" pitchFamily="50" charset="-128"/>
                <a:ea typeface="Meiryo UI" panose="020B0604030504040204" pitchFamily="50" charset="-128"/>
              </a:endParaRPr>
            </a:p>
          </p:txBody>
        </p:sp>
        <p:sp>
          <p:nvSpPr>
            <p:cNvPr id="112" name="テキスト ボックス 111"/>
            <p:cNvSpPr txBox="1"/>
            <p:nvPr/>
          </p:nvSpPr>
          <p:spPr>
            <a:xfrm>
              <a:off x="6512464" y="2413806"/>
              <a:ext cx="1467068" cy="261610"/>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rPr>
                <a:t>レベル１，２建材のみ</a:t>
              </a:r>
              <a:endParaRPr kumimoji="1" lang="ja-JP" altLang="en-US" sz="1100" dirty="0">
                <a:latin typeface="Meiryo UI" panose="020B0604030504040204" pitchFamily="50" charset="-128"/>
                <a:ea typeface="Meiryo UI" panose="020B0604030504040204" pitchFamily="50" charset="-128"/>
              </a:endParaRPr>
            </a:p>
          </p:txBody>
        </p:sp>
      </p:grpSp>
      <p:sp>
        <p:nvSpPr>
          <p:cNvPr id="110" name="角丸四角形 109"/>
          <p:cNvSpPr/>
          <p:nvPr/>
        </p:nvSpPr>
        <p:spPr>
          <a:xfrm>
            <a:off x="3472239" y="3922119"/>
            <a:ext cx="1534547" cy="360321"/>
          </a:xfrm>
          <a:prstGeom prst="roundRect">
            <a:avLst>
              <a:gd name="adj" fmla="val 752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115" name="角丸四角形 114"/>
          <p:cNvSpPr/>
          <p:nvPr/>
        </p:nvSpPr>
        <p:spPr>
          <a:xfrm>
            <a:off x="3473360" y="4899845"/>
            <a:ext cx="1534547" cy="205255"/>
          </a:xfrm>
          <a:prstGeom prst="roundRect">
            <a:avLst>
              <a:gd name="adj" fmla="val 752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116" name="角丸四角形 115"/>
          <p:cNvSpPr/>
          <p:nvPr/>
        </p:nvSpPr>
        <p:spPr>
          <a:xfrm>
            <a:off x="3475901" y="5999880"/>
            <a:ext cx="1534547" cy="205255"/>
          </a:xfrm>
          <a:prstGeom prst="roundRect">
            <a:avLst>
              <a:gd name="adj" fmla="val 752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69430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10</a:t>
            </a:fld>
            <a:endParaRPr kumimoji="1" lang="ja-JP" altLang="en-US" dirty="0"/>
          </a:p>
        </p:txBody>
      </p:sp>
      <p:sp>
        <p:nvSpPr>
          <p:cNvPr id="3" name="テキスト ボックス 2"/>
          <p:cNvSpPr txBox="1"/>
          <p:nvPr/>
        </p:nvSpPr>
        <p:spPr>
          <a:xfrm>
            <a:off x="3252375" y="91624"/>
            <a:ext cx="2621230" cy="461665"/>
          </a:xfrm>
          <a:prstGeom prst="rect">
            <a:avLst/>
          </a:prstGeom>
          <a:noFill/>
        </p:spPr>
        <p:txBody>
          <a:bodyPr wrap="none" rtlCol="0">
            <a:spAutoFit/>
          </a:bodyPr>
          <a:lstStyle/>
          <a:p>
            <a:pPr algn="ctr"/>
            <a:r>
              <a:rPr lang="ja-JP" altLang="en-US" sz="2400" b="1" dirty="0" smtClean="0">
                <a:latin typeface="Meiryo UI" panose="020B0604030504040204" pitchFamily="50" charset="-128"/>
                <a:ea typeface="Meiryo UI" panose="020B0604030504040204" pitchFamily="50" charset="-128"/>
              </a:rPr>
              <a:t>改正後の規制概要</a:t>
            </a:r>
            <a:endParaRPr lang="ja-JP" altLang="en-US" sz="2400" b="1"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0" y="651770"/>
            <a:ext cx="2282997" cy="461665"/>
          </a:xfrm>
          <a:prstGeom prst="rect">
            <a:avLst/>
          </a:prstGeom>
          <a:noFill/>
        </p:spPr>
        <p:txBody>
          <a:bodyPr wrap="none" rtlCol="0">
            <a:spAutoFit/>
          </a:bodyPr>
          <a:lstStyle/>
          <a:p>
            <a:r>
              <a:rPr kumimoji="1" lang="ja-JP" altLang="en-US" sz="2400" dirty="0" smtClean="0">
                <a:latin typeface="Meiryo UI" panose="020B0604030504040204" pitchFamily="50" charset="-128"/>
                <a:ea typeface="Meiryo UI" panose="020B0604030504040204" pitchFamily="50" charset="-128"/>
              </a:rPr>
              <a:t>＜用語の定義＞</a:t>
            </a:r>
            <a:endParaRPr kumimoji="1" lang="ja-JP" altLang="en-US" sz="2400" dirty="0">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3282474138"/>
              </p:ext>
            </p:extLst>
          </p:nvPr>
        </p:nvGraphicFramePr>
        <p:xfrm>
          <a:off x="145216" y="1132416"/>
          <a:ext cx="8835547" cy="5338166"/>
        </p:xfrm>
        <a:graphic>
          <a:graphicData uri="http://schemas.openxmlformats.org/drawingml/2006/table">
            <a:tbl>
              <a:tblPr firstRow="1" firstCol="1" bandRow="1"/>
              <a:tblGrid>
                <a:gridCol w="2708989"/>
                <a:gridCol w="772160"/>
                <a:gridCol w="2835395"/>
                <a:gridCol w="1260628"/>
                <a:gridCol w="1258375"/>
              </a:tblGrid>
              <a:tr h="305766">
                <a:tc rowSpan="2" gridSpan="3">
                  <a:txBody>
                    <a:bodyPr/>
                    <a:lstStyle/>
                    <a:p>
                      <a:pPr algn="ctr">
                        <a:spcAft>
                          <a:spcPts val="0"/>
                        </a:spcAft>
                      </a:pPr>
                      <a:r>
                        <a:rPr lang="ja-JP" altLang="en-US" sz="2000" b="1" kern="100" dirty="0" smtClean="0">
                          <a:effectLst/>
                          <a:latin typeface="Meiryo UI" panose="020B0604030504040204" pitchFamily="50" charset="-128"/>
                          <a:ea typeface="Meiryo UI" panose="020B0604030504040204" pitchFamily="50" charset="-128"/>
                          <a:cs typeface="Times New Roman" panose="02020603050405020304" pitchFamily="18" charset="0"/>
                        </a:rPr>
                        <a:t>定義</a:t>
                      </a:r>
                      <a:endParaRPr lang="ja-JP" sz="20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rowSpan="2" hMerge="1">
                  <a:txBody>
                    <a:bodyPr/>
                    <a:lstStyle/>
                    <a:p>
                      <a:pPr algn="ctr">
                        <a:spcAft>
                          <a:spcPts val="0"/>
                        </a:spcAft>
                      </a:pPr>
                      <a:endParaRPr lang="ja-JP" sz="20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15" marR="51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rowSpan="2" hMerge="1">
                  <a:txBody>
                    <a:bodyPr/>
                    <a:lstStyle/>
                    <a:p>
                      <a:pPr algn="ctr">
                        <a:spcAft>
                          <a:spcPts val="0"/>
                        </a:spcAft>
                      </a:pPr>
                      <a:endParaRPr lang="ja-JP" sz="20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15" marR="51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smtClean="0">
                          <a:solidFill>
                            <a:schemeClr val="tx1"/>
                          </a:solidFill>
                          <a:latin typeface="Meiryo UI" panose="020B0604030504040204" pitchFamily="50" charset="-128"/>
                          <a:ea typeface="Meiryo UI" panose="020B0604030504040204" pitchFamily="50" charset="-128"/>
                        </a:rPr>
                        <a:t>対象建材</a:t>
                      </a:r>
                    </a:p>
                  </a:txBody>
                  <a:tcPr marL="51915" marR="51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kumimoji="1" lang="ja-JP" altLang="en-US"/>
                    </a:p>
                  </a:txBody>
                  <a:tcPr/>
                </a:tc>
              </a:tr>
              <a:tr h="1165570">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dirty="0" smtClean="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solidFill>
                            <a:schemeClr val="tx1"/>
                          </a:solidFill>
                          <a:latin typeface="Meiryo UI" panose="020B0604030504040204" pitchFamily="50" charset="-128"/>
                          <a:ea typeface="Meiryo UI" panose="020B0604030504040204" pitchFamily="50" charset="-128"/>
                        </a:rPr>
                        <a:t>レベル２</a:t>
                      </a:r>
                      <a:endParaRPr kumimoji="1" lang="en-US" altLang="ja-JP" sz="1400" b="1" dirty="0" smtClean="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solidFill>
                            <a:schemeClr val="tx1"/>
                          </a:solidFill>
                          <a:latin typeface="Meiryo UI" panose="020B0604030504040204" pitchFamily="50" charset="-128"/>
                          <a:ea typeface="Meiryo UI" panose="020B0604030504040204" pitchFamily="50" charset="-128"/>
                        </a:rPr>
                        <a:t>レベル１</a:t>
                      </a:r>
                    </a:p>
                  </a:txBody>
                  <a:tcPr marL="51915" marR="51915" marT="0" marB="0" vert="wordArtVertRtl">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latin typeface="Meiryo UI" panose="020B0604030504040204" pitchFamily="50" charset="-128"/>
                          <a:ea typeface="Meiryo UI" panose="020B0604030504040204" pitchFamily="50" charset="-128"/>
                        </a:rPr>
                        <a:t>石綿含有</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latin typeface="Meiryo UI" panose="020B0604030504040204" pitchFamily="50" charset="-128"/>
                          <a:ea typeface="Meiryo UI" panose="020B0604030504040204" pitchFamily="50" charset="-128"/>
                        </a:rPr>
                        <a:t>仕上塗材</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solidFill>
                            <a:schemeClr val="tx1"/>
                          </a:solidFill>
                          <a:latin typeface="Meiryo UI" panose="020B0604030504040204" pitchFamily="50" charset="-128"/>
                          <a:ea typeface="Meiryo UI" panose="020B0604030504040204" pitchFamily="50" charset="-128"/>
                        </a:rPr>
                        <a:t>レベル３</a:t>
                      </a:r>
                      <a:endParaRPr kumimoji="1" lang="en-US" altLang="ja-JP" sz="1400" b="1" dirty="0" smtClean="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dirty="0" smtClean="0">
                        <a:solidFill>
                          <a:schemeClr val="tx1"/>
                        </a:solidFill>
                        <a:latin typeface="Meiryo UI" panose="020B0604030504040204" pitchFamily="50" charset="-128"/>
                        <a:ea typeface="Meiryo UI" panose="020B0604030504040204" pitchFamily="50" charset="-128"/>
                      </a:endParaRPr>
                    </a:p>
                  </a:txBody>
                  <a:tcPr marL="51915" marR="51915" marT="0" marB="0" vert="wordArtVertRtl">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r>
              <a:tr h="573316">
                <a:tc rowSpan="2">
                  <a:txBody>
                    <a:bodyPr/>
                    <a:lstStyle/>
                    <a:p>
                      <a:pPr algn="l">
                        <a:spcAft>
                          <a:spcPts val="0"/>
                        </a:spcAft>
                      </a:pPr>
                      <a:r>
                        <a:rPr lang="ja-JP" altLang="en-US" sz="1800" u="none" kern="100" dirty="0" smtClean="0">
                          <a:effectLst/>
                          <a:latin typeface="Meiryo UI" panose="020B0604030504040204" pitchFamily="50" charset="-128"/>
                          <a:ea typeface="Meiryo UI" panose="020B0604030504040204" pitchFamily="50" charset="-128"/>
                          <a:cs typeface="Times New Roman" panose="02020603050405020304" pitchFamily="18" charset="0"/>
                        </a:rPr>
                        <a:t>石綿を含有する建築材料</a:t>
                      </a: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altLang="en-US" sz="1800" b="1" u="none" kern="100" dirty="0" smtClean="0">
                          <a:effectLst/>
                          <a:latin typeface="Meiryo UI" panose="020B0604030504040204" pitchFamily="50" charset="-128"/>
                          <a:ea typeface="Meiryo UI" panose="020B0604030504040204" pitchFamily="50" charset="-128"/>
                          <a:cs typeface="Times New Roman" panose="02020603050405020304" pitchFamily="18" charset="0"/>
                        </a:rPr>
                        <a:t>法</a:t>
                      </a: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altLang="en-US" sz="2000" b="1" kern="100" dirty="0" smtClean="0">
                          <a:effectLst/>
                          <a:latin typeface="Meiryo UI" panose="020B0604030504040204" pitchFamily="50" charset="-128"/>
                          <a:ea typeface="Meiryo UI" panose="020B0604030504040204" pitchFamily="50" charset="-128"/>
                          <a:cs typeface="Times New Roman" panose="02020603050405020304" pitchFamily="18" charset="0"/>
                        </a:rPr>
                        <a:t>特定建築材料</a:t>
                      </a:r>
                      <a:endParaRPr lang="en-US" altLang="ja-JP" sz="2000" b="1"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l">
                        <a:spcAft>
                          <a:spcPts val="0"/>
                        </a:spcAft>
                      </a:pPr>
                      <a:r>
                        <a:rPr lang="ja-JP" altLang="en-US"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（施行令第３条の３関係）</a:t>
                      </a:r>
                      <a:endParaRPr lang="ja-JP" altLang="en-US" sz="1800" u="none"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altLang="en-US" sz="1800" b="1" kern="100" dirty="0" smtClean="0">
                          <a:effectLst/>
                          <a:latin typeface="Meiryo UI" panose="020B0604030504040204" pitchFamily="50" charset="-128"/>
                          <a:ea typeface="Meiryo UI" panose="020B0604030504040204" pitchFamily="50" charset="-128"/>
                          <a:cs typeface="Times New Roman" panose="02020603050405020304" pitchFamily="18" charset="0"/>
                        </a:rPr>
                        <a:t>〇</a:t>
                      </a: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altLang="en-US" sz="1800" b="1" kern="100" dirty="0" smtClean="0">
                          <a:effectLst/>
                          <a:latin typeface="Meiryo UI" panose="020B0604030504040204" pitchFamily="50" charset="-128"/>
                          <a:ea typeface="Meiryo UI" panose="020B0604030504040204" pitchFamily="50" charset="-128"/>
                          <a:cs typeface="Times New Roman" panose="02020603050405020304" pitchFamily="18" charset="0"/>
                        </a:rPr>
                        <a:t>〇</a:t>
                      </a: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9803">
                <a:tc vMerge="1">
                  <a:txBody>
                    <a:bodyPr/>
                    <a:lstStyle/>
                    <a:p>
                      <a:endParaRPr kumimoji="1" lang="ja-JP" altLang="en-US"/>
                    </a:p>
                  </a:txBody>
                  <a:tcPr/>
                </a:tc>
                <a:tc>
                  <a:txBody>
                    <a:bodyPr/>
                    <a:lstStyle/>
                    <a:p>
                      <a:pPr algn="ctr">
                        <a:spcAft>
                          <a:spcPts val="0"/>
                        </a:spcAft>
                      </a:pPr>
                      <a:r>
                        <a:rPr lang="ja-JP" altLang="en-US" sz="1800" b="1" u="none" kern="100" dirty="0" smtClean="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条例</a:t>
                      </a: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altLang="en-US" sz="2000" b="1" kern="100" dirty="0" smtClean="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吹付け石綿等</a:t>
                      </a:r>
                      <a:endParaRPr lang="en-US" altLang="ja-JP" sz="2000" b="1" kern="100" dirty="0" smtClean="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a:spcAft>
                          <a:spcPts val="0"/>
                        </a:spcAft>
                      </a:pPr>
                      <a:r>
                        <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（第２条第</a:t>
                      </a:r>
                      <a:r>
                        <a:rPr lang="en-US" alt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16 </a:t>
                      </a:r>
                      <a:r>
                        <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号関係）</a:t>
                      </a:r>
                      <a:endParaRPr lang="ja-JP" altLang="en-US" sz="1800" u="none"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altLang="en-US" sz="1800" b="1" kern="100" dirty="0" smtClean="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〇</a:t>
                      </a: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ja-JP" sz="1800" b="1" kern="100" dirty="0" err="1" smtClean="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en-US" sz="1800" b="1" kern="100" dirty="0" smtClean="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81612">
                <a:tc rowSpan="2">
                  <a:txBody>
                    <a:bodyPr/>
                    <a:lstStyle/>
                    <a:p>
                      <a:pPr algn="l">
                        <a:spcAft>
                          <a:spcPts val="0"/>
                        </a:spcAft>
                      </a:pPr>
                      <a:r>
                        <a:rPr lang="ja-JP" altLang="en-US" sz="1800" b="0" kern="100" dirty="0" smtClean="0">
                          <a:effectLst/>
                          <a:latin typeface="Meiryo UI" panose="020B0604030504040204" pitchFamily="50" charset="-128"/>
                          <a:ea typeface="Meiryo UI" panose="020B0604030504040204" pitchFamily="50" charset="-128"/>
                          <a:cs typeface="Times New Roman" panose="02020603050405020304" pitchFamily="18" charset="0"/>
                        </a:rPr>
                        <a:t>石綿を含有する建築材料が使用されている建築物等を</a:t>
                      </a:r>
                      <a:endParaRPr lang="en-US" altLang="ja-JP" sz="1800" b="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l">
                        <a:spcAft>
                          <a:spcPts val="0"/>
                        </a:spcAft>
                      </a:pPr>
                      <a:r>
                        <a:rPr lang="ja-JP" altLang="en-US" sz="1800" b="0" kern="100" dirty="0" smtClean="0">
                          <a:effectLst/>
                          <a:latin typeface="Meiryo UI" panose="020B0604030504040204" pitchFamily="50" charset="-128"/>
                          <a:ea typeface="Meiryo UI" panose="020B0604030504040204" pitchFamily="50" charset="-128"/>
                          <a:cs typeface="Times New Roman" panose="02020603050405020304" pitchFamily="18" charset="0"/>
                        </a:rPr>
                        <a:t>解体、改造・補修する作業</a:t>
                      </a: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altLang="en-US" sz="1800" b="1" u="none" kern="100" dirty="0" smtClean="0">
                          <a:effectLst/>
                          <a:latin typeface="Meiryo UI" panose="020B0604030504040204" pitchFamily="50" charset="-128"/>
                          <a:ea typeface="Meiryo UI" panose="020B0604030504040204" pitchFamily="50" charset="-128"/>
                          <a:cs typeface="Times New Roman" panose="02020603050405020304" pitchFamily="18" charset="0"/>
                        </a:rPr>
                        <a:t>法</a:t>
                      </a: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altLang="en-US" sz="2000" b="1" kern="100" dirty="0" smtClean="0">
                          <a:effectLst/>
                          <a:latin typeface="Meiryo UI" panose="020B0604030504040204" pitchFamily="50" charset="-128"/>
                          <a:ea typeface="Meiryo UI" panose="020B0604030504040204" pitchFamily="50" charset="-128"/>
                          <a:cs typeface="Times New Roman" panose="02020603050405020304" pitchFamily="18" charset="0"/>
                        </a:rPr>
                        <a:t>特定粉</a:t>
                      </a:r>
                      <a:r>
                        <a:rPr lang="ja-JP" altLang="en-US" sz="2000" b="1" kern="100" dirty="0" err="1" smtClean="0">
                          <a:effectLst/>
                          <a:latin typeface="Meiryo UI" panose="020B0604030504040204" pitchFamily="50" charset="-128"/>
                          <a:ea typeface="Meiryo UI" panose="020B0604030504040204" pitchFamily="50" charset="-128"/>
                          <a:cs typeface="Times New Roman" panose="02020603050405020304" pitchFamily="18" charset="0"/>
                        </a:rPr>
                        <a:t>じん排</a:t>
                      </a:r>
                      <a:r>
                        <a:rPr lang="ja-JP" altLang="en-US" sz="2000" b="1" kern="100" dirty="0" smtClean="0">
                          <a:effectLst/>
                          <a:latin typeface="Meiryo UI" panose="020B0604030504040204" pitchFamily="50" charset="-128"/>
                          <a:ea typeface="Meiryo UI" panose="020B0604030504040204" pitchFamily="50" charset="-128"/>
                          <a:cs typeface="Times New Roman" panose="02020603050405020304" pitchFamily="18" charset="0"/>
                        </a:rPr>
                        <a:t>出等作業</a:t>
                      </a:r>
                      <a:endParaRPr lang="en-US" altLang="ja-JP" sz="2000" b="1"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l">
                        <a:spcAft>
                          <a:spcPts val="0"/>
                        </a:spcAft>
                      </a:pPr>
                      <a:r>
                        <a:rPr lang="ja-JP" altLang="en-US"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（第２条第</a:t>
                      </a:r>
                      <a:r>
                        <a:rPr lang="en-US" altLang="ja-JP"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11</a:t>
                      </a:r>
                      <a:r>
                        <a:rPr lang="ja-JP" altLang="en-US"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項関係）</a:t>
                      </a:r>
                      <a:endParaRPr lang="ja-JP" altLang="en-US" sz="1800" b="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altLang="en-US" sz="1800" b="1" kern="100" dirty="0" smtClean="0">
                          <a:effectLst/>
                          <a:latin typeface="Meiryo UI" panose="020B0604030504040204" pitchFamily="50" charset="-128"/>
                          <a:ea typeface="Meiryo UI" panose="020B0604030504040204" pitchFamily="50" charset="-128"/>
                          <a:cs typeface="Times New Roman" panose="02020603050405020304" pitchFamily="18" charset="0"/>
                        </a:rPr>
                        <a:t>〇</a:t>
                      </a: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altLang="en-US" sz="1800" b="1" kern="100" dirty="0" smtClean="0">
                          <a:effectLst/>
                          <a:latin typeface="Meiryo UI" panose="020B0604030504040204" pitchFamily="50" charset="-128"/>
                          <a:ea typeface="Meiryo UI" panose="020B0604030504040204" pitchFamily="50" charset="-128"/>
                          <a:cs typeface="Times New Roman" panose="02020603050405020304" pitchFamily="18" charset="0"/>
                        </a:rPr>
                        <a:t>〇</a:t>
                      </a: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30769">
                <a:tc vMerge="1">
                  <a:txBody>
                    <a:bodyPr/>
                    <a:lstStyle/>
                    <a:p>
                      <a:endParaRPr kumimoji="1" lang="ja-JP" altLang="en-US"/>
                    </a:p>
                  </a:txBody>
                  <a:tcPr/>
                </a:tc>
                <a:tc>
                  <a:txBody>
                    <a:bodyPr/>
                    <a:lstStyle/>
                    <a:p>
                      <a:pPr algn="ctr">
                        <a:spcAft>
                          <a:spcPts val="0"/>
                        </a:spcAft>
                      </a:pPr>
                      <a:r>
                        <a:rPr lang="ja-JP" altLang="en-US" sz="1800" b="1" u="none" kern="100" dirty="0" smtClean="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条例</a:t>
                      </a: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zh-CN" altLang="en-US" sz="2000" b="1" kern="100" dirty="0" smtClean="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石綿排出等作業</a:t>
                      </a:r>
                      <a:endParaRPr lang="en-US" altLang="zh-CN" sz="2000" b="1" kern="100" dirty="0" smtClean="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a:spcAft>
                          <a:spcPts val="0"/>
                        </a:spcAft>
                      </a:pPr>
                      <a:r>
                        <a:rPr lang="zh-CN" altLang="en-US"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（第２条第</a:t>
                      </a:r>
                      <a:r>
                        <a:rPr lang="en-US" altLang="zh-CN"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17 </a:t>
                      </a:r>
                      <a:r>
                        <a:rPr lang="zh-CN" altLang="en-US"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号</a:t>
                      </a:r>
                      <a:r>
                        <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関係</a:t>
                      </a:r>
                      <a:r>
                        <a:rPr lang="en-US" alt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en-US" sz="1800" b="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kumimoji="1" lang="ja-JP" altLang="en-US" b="1" dirty="0" smtClean="0">
                          <a:solidFill>
                            <a:srgbClr val="FF0000"/>
                          </a:solidFill>
                        </a:rPr>
                        <a:t>〇</a:t>
                      </a:r>
                      <a:endParaRPr kumimoji="1" lang="ja-JP" altLang="en-US" b="1" dirty="0">
                        <a:solidFill>
                          <a:srgbClr val="FF0000"/>
                        </a:solidFill>
                      </a:endParaRP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kumimoji="1" lang="ja-JP" altLang="en-US" b="1" dirty="0" err="1" smtClean="0">
                          <a:solidFill>
                            <a:srgbClr val="FF0000"/>
                          </a:solidFill>
                        </a:rPr>
                        <a:t>ー</a:t>
                      </a:r>
                      <a:endParaRPr kumimoji="1" lang="ja-JP" altLang="en-US" b="1" dirty="0">
                        <a:solidFill>
                          <a:srgbClr val="FF0000"/>
                        </a:solidFill>
                      </a:endParaRP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9803">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dirty="0" smtClean="0">
                          <a:latin typeface="Meiryo UI" panose="020B0604030504040204" pitchFamily="50" charset="-128"/>
                          <a:ea typeface="Meiryo UI" panose="020B0604030504040204" pitchFamily="50" charset="-128"/>
                        </a:rPr>
                        <a:t>上記作業を伴う建設工事</a:t>
                      </a: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spcAft>
                          <a:spcPts val="0"/>
                        </a:spcAft>
                      </a:pPr>
                      <a:r>
                        <a:rPr lang="ja-JP" altLang="en-US" sz="1800" b="1" u="none" kern="100" dirty="0" smtClean="0">
                          <a:effectLst/>
                          <a:latin typeface="Meiryo UI" panose="020B0604030504040204" pitchFamily="50" charset="-128"/>
                          <a:ea typeface="Meiryo UI" panose="020B0604030504040204" pitchFamily="50" charset="-128"/>
                          <a:cs typeface="Times New Roman" panose="02020603050405020304" pitchFamily="18" charset="0"/>
                        </a:rPr>
                        <a:t>法</a:t>
                      </a: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altLang="en-US" sz="2000" b="1" kern="100" dirty="0" smtClean="0">
                          <a:effectLst/>
                          <a:latin typeface="Meiryo UI" panose="020B0604030504040204" pitchFamily="50" charset="-128"/>
                          <a:ea typeface="Meiryo UI" panose="020B0604030504040204" pitchFamily="50" charset="-128"/>
                          <a:cs typeface="Times New Roman" panose="02020603050405020304" pitchFamily="18" charset="0"/>
                        </a:rPr>
                        <a:t>特定工事</a:t>
                      </a:r>
                      <a:endParaRPr lang="en-US" altLang="ja-JP" sz="2000" b="1"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l">
                        <a:spcAft>
                          <a:spcPts val="0"/>
                        </a:spcAft>
                      </a:pPr>
                      <a:r>
                        <a:rPr lang="ja-JP" altLang="en-US"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（第２条第</a:t>
                      </a:r>
                      <a:r>
                        <a:rPr lang="en-US" altLang="ja-JP"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12</a:t>
                      </a:r>
                      <a:r>
                        <a:rPr lang="ja-JP" altLang="en-US"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項関係）</a:t>
                      </a:r>
                      <a:endParaRPr lang="en-US" altLang="ja-JP" sz="1800" b="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altLang="en-US" sz="1800" b="1" kern="100" dirty="0" smtClean="0">
                          <a:effectLst/>
                          <a:latin typeface="Meiryo UI" panose="020B0604030504040204" pitchFamily="50" charset="-128"/>
                          <a:ea typeface="Meiryo UI" panose="020B0604030504040204" pitchFamily="50" charset="-128"/>
                          <a:cs typeface="Times New Roman" panose="02020603050405020304" pitchFamily="18" charset="0"/>
                        </a:rPr>
                        <a:t>〇</a:t>
                      </a: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kumimoji="1" lang="ja-JP" altLang="en-US" b="1" dirty="0" smtClean="0"/>
                        <a:t>〇</a:t>
                      </a:r>
                      <a:endParaRPr kumimoji="1" lang="ja-JP" altLang="en-US" b="1" dirty="0"/>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35601">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ja-JP" altLang="en-US" sz="2000" b="1" kern="100" dirty="0" smtClean="0">
                          <a:effectLst/>
                          <a:latin typeface="Meiryo UI" panose="020B0604030504040204" pitchFamily="50" charset="-128"/>
                          <a:ea typeface="Meiryo UI" panose="020B0604030504040204" pitchFamily="50" charset="-128"/>
                          <a:cs typeface="Times New Roman" panose="02020603050405020304" pitchFamily="18" charset="0"/>
                        </a:rPr>
                        <a:t>届出対象特定工事</a:t>
                      </a:r>
                      <a:endParaRPr lang="en-US" altLang="ja-JP" sz="2000" b="1"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l">
                        <a:spcAft>
                          <a:spcPts val="0"/>
                        </a:spcAft>
                      </a:pPr>
                      <a:r>
                        <a:rPr lang="ja-JP" altLang="en-US"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（第</a:t>
                      </a:r>
                      <a:r>
                        <a:rPr lang="en-US" altLang="ja-JP"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18</a:t>
                      </a:r>
                      <a:r>
                        <a:rPr lang="ja-JP" altLang="en-US"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条の</a:t>
                      </a:r>
                      <a:r>
                        <a:rPr lang="en-US" altLang="ja-JP"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17</a:t>
                      </a:r>
                      <a:r>
                        <a:rPr lang="ja-JP" altLang="en-US"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第１項関係）</a:t>
                      </a:r>
                      <a:endParaRPr lang="ja-JP" altLang="en-US" sz="1400" dirty="0" smtClean="0">
                        <a:latin typeface="Meiryo UI" panose="020B0604030504040204" pitchFamily="50" charset="-128"/>
                        <a:ea typeface="Meiryo UI" panose="020B0604030504040204" pitchFamily="50" charset="-128"/>
                      </a:endParaRP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kumimoji="1" lang="ja-JP" altLang="en-US" b="1" dirty="0" smtClean="0"/>
                        <a:t>〇</a:t>
                      </a:r>
                      <a:endParaRPr kumimoji="1" lang="ja-JP" altLang="en-US" b="1" dirty="0"/>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kumimoji="1" lang="ja-JP" altLang="en-US" b="1" dirty="0" err="1" smtClean="0"/>
                        <a:t>ー</a:t>
                      </a:r>
                      <a:endParaRPr kumimoji="1" lang="ja-JP" altLang="en-US" b="1" dirty="0"/>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05926">
                <a:tc vMerge="1">
                  <a:txBody>
                    <a:bodyPr/>
                    <a:lstStyle/>
                    <a:p>
                      <a:endParaRPr kumimoji="1" lang="ja-JP" altLang="en-US"/>
                    </a:p>
                  </a:txBody>
                  <a:tcPr/>
                </a:tc>
                <a:tc>
                  <a:txBody>
                    <a:bodyPr/>
                    <a:lstStyle/>
                    <a:p>
                      <a:pPr algn="ctr">
                        <a:spcAft>
                          <a:spcPts val="0"/>
                        </a:spcAft>
                      </a:pPr>
                      <a:r>
                        <a:rPr lang="ja-JP" altLang="en-US" sz="1800" b="1" u="none" kern="100" dirty="0" smtClean="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条例</a:t>
                      </a: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smtClean="0">
                          <a:solidFill>
                            <a:srgbClr val="FF0000"/>
                          </a:solidFill>
                          <a:latin typeface="Meiryo UI" panose="020B0604030504040204" pitchFamily="50" charset="-128"/>
                          <a:ea typeface="Meiryo UI" panose="020B0604030504040204" pitchFamily="50" charset="-128"/>
                        </a:rPr>
                        <a:t>石綿排出等工事</a:t>
                      </a:r>
                      <a:endParaRPr lang="en-US" altLang="ja-JP" sz="2000" b="1" dirty="0" smtClean="0">
                        <a:solidFill>
                          <a:srgbClr val="FF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（第２条第</a:t>
                      </a:r>
                      <a:r>
                        <a:rPr lang="en-US" altLang="ja-JP" sz="1400" dirty="0" smtClean="0">
                          <a:latin typeface="Meiryo UI" panose="020B0604030504040204" pitchFamily="50" charset="-128"/>
                          <a:ea typeface="Meiryo UI" panose="020B0604030504040204" pitchFamily="50" charset="-128"/>
                        </a:rPr>
                        <a:t>18 </a:t>
                      </a:r>
                      <a:r>
                        <a:rPr lang="ja-JP" altLang="en-US" sz="1400" dirty="0" smtClean="0">
                          <a:latin typeface="Meiryo UI" panose="020B0604030504040204" pitchFamily="50" charset="-128"/>
                          <a:ea typeface="Meiryo UI" panose="020B0604030504040204" pitchFamily="50" charset="-128"/>
                        </a:rPr>
                        <a:t>号</a:t>
                      </a:r>
                      <a:r>
                        <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関係</a:t>
                      </a:r>
                      <a:r>
                        <a:rPr lang="ja-JP" altLang="en-US" sz="1400" dirty="0" smtClean="0">
                          <a:latin typeface="Meiryo UI" panose="020B0604030504040204" pitchFamily="50" charset="-128"/>
                          <a:ea typeface="Meiryo UI" panose="020B0604030504040204" pitchFamily="50" charset="-128"/>
                        </a:rPr>
                        <a:t>）</a:t>
                      </a:r>
                      <a:endParaRPr lang="ja-JP" altLang="en-US" sz="1800" dirty="0" smtClean="0">
                        <a:latin typeface="Meiryo UI" panose="020B0604030504040204" pitchFamily="50" charset="-128"/>
                        <a:ea typeface="Meiryo UI" panose="020B0604030504040204" pitchFamily="50" charset="-128"/>
                      </a:endParaRP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kumimoji="1" lang="ja-JP" altLang="en-US" b="1" dirty="0" smtClean="0">
                          <a:solidFill>
                            <a:srgbClr val="FF0000"/>
                          </a:solidFill>
                        </a:rPr>
                        <a:t>〇</a:t>
                      </a:r>
                      <a:endParaRPr kumimoji="1" lang="ja-JP" altLang="en-US" b="1" dirty="0">
                        <a:solidFill>
                          <a:srgbClr val="FF0000"/>
                        </a:solidFill>
                      </a:endParaRP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kumimoji="1" lang="ja-JP" altLang="en-US" b="1" dirty="0" err="1" smtClean="0">
                          <a:solidFill>
                            <a:srgbClr val="FF0000"/>
                          </a:solidFill>
                        </a:rPr>
                        <a:t>ー</a:t>
                      </a:r>
                      <a:endParaRPr kumimoji="1" lang="ja-JP" altLang="en-US" b="1" dirty="0">
                        <a:solidFill>
                          <a:srgbClr val="FF0000"/>
                        </a:solidFill>
                      </a:endParaRP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807827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11</a:t>
            </a:fld>
            <a:endParaRPr kumimoji="1" lang="ja-JP" altLang="en-US" dirty="0"/>
          </a:p>
        </p:txBody>
      </p:sp>
      <p:sp>
        <p:nvSpPr>
          <p:cNvPr id="3" name="テキスト ボックス 2"/>
          <p:cNvSpPr txBox="1"/>
          <p:nvPr/>
        </p:nvSpPr>
        <p:spPr>
          <a:xfrm>
            <a:off x="3252375" y="91624"/>
            <a:ext cx="2621230" cy="461665"/>
          </a:xfrm>
          <a:prstGeom prst="rect">
            <a:avLst/>
          </a:prstGeom>
          <a:noFill/>
        </p:spPr>
        <p:txBody>
          <a:bodyPr wrap="none" rtlCol="0">
            <a:spAutoFit/>
          </a:bodyPr>
          <a:lstStyle/>
          <a:p>
            <a:pPr algn="ctr"/>
            <a:r>
              <a:rPr lang="ja-JP" altLang="en-US" sz="2400" b="1" dirty="0" smtClean="0">
                <a:latin typeface="Meiryo UI" panose="020B0604030504040204" pitchFamily="50" charset="-128"/>
                <a:ea typeface="Meiryo UI" panose="020B0604030504040204" pitchFamily="50" charset="-128"/>
              </a:rPr>
              <a:t>改正後の規制概要</a:t>
            </a:r>
            <a:endParaRPr lang="ja-JP" altLang="en-US" sz="2400" b="1" dirty="0">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479212482"/>
              </p:ext>
            </p:extLst>
          </p:nvPr>
        </p:nvGraphicFramePr>
        <p:xfrm>
          <a:off x="310378" y="1138335"/>
          <a:ext cx="8516470" cy="5364480"/>
        </p:xfrm>
        <a:graphic>
          <a:graphicData uri="http://schemas.openxmlformats.org/drawingml/2006/table">
            <a:tbl>
              <a:tblPr firstRow="1" firstCol="1" bandRow="1"/>
              <a:tblGrid>
                <a:gridCol w="1810870"/>
                <a:gridCol w="3514165"/>
                <a:gridCol w="3191435"/>
              </a:tblGrid>
              <a:tr h="126903">
                <a:tc>
                  <a:txBody>
                    <a:bodyPr/>
                    <a:lstStyle/>
                    <a:p>
                      <a:pPr algn="ctr">
                        <a:spcAft>
                          <a:spcPts val="0"/>
                        </a:spcAft>
                      </a:pP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15" marR="51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spcAft>
                          <a:spcPts val="0"/>
                        </a:spcAft>
                      </a:pPr>
                      <a:r>
                        <a:rPr lang="ja-JP" altLang="en-US" sz="1600" b="1" kern="100" dirty="0" smtClean="0">
                          <a:effectLst/>
                          <a:latin typeface="Meiryo UI" panose="020B0604030504040204" pitchFamily="50" charset="-128"/>
                          <a:ea typeface="Meiryo UI" panose="020B0604030504040204" pitchFamily="50" charset="-128"/>
                          <a:cs typeface="Times New Roman" panose="02020603050405020304" pitchFamily="18" charset="0"/>
                        </a:rPr>
                        <a:t>条例</a:t>
                      </a:r>
                      <a:endParaRPr lang="ja-JP" sz="16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15" marR="51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spcAft>
                          <a:spcPts val="0"/>
                        </a:spcAft>
                      </a:pPr>
                      <a:r>
                        <a:rPr lang="ja-JP" altLang="en-US" sz="1600" b="1" kern="100" dirty="0" smtClean="0">
                          <a:effectLst/>
                          <a:latin typeface="Meiryo UI" panose="020B0604030504040204" pitchFamily="50" charset="-128"/>
                          <a:ea typeface="Meiryo UI" panose="020B0604030504040204" pitchFamily="50" charset="-128"/>
                          <a:cs typeface="Times New Roman" panose="02020603050405020304" pitchFamily="18" charset="0"/>
                        </a:rPr>
                        <a:t>施行規則</a:t>
                      </a:r>
                      <a:endParaRPr lang="ja-JP" sz="16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15" marR="51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r>
              <a:tr h="519685">
                <a:tc>
                  <a:txBody>
                    <a:bodyPr/>
                    <a:lstStyle/>
                    <a:p>
                      <a:pPr algn="ctr">
                        <a:spcAft>
                          <a:spcPts val="0"/>
                        </a:spcAft>
                      </a:pPr>
                      <a:r>
                        <a:rPr lang="ja-JP" altLang="en-US" sz="1400" b="1" kern="100" dirty="0" smtClean="0">
                          <a:effectLst/>
                          <a:latin typeface="Meiryo UI" panose="020B0604030504040204" pitchFamily="50" charset="-128"/>
                          <a:ea typeface="Meiryo UI" panose="020B0604030504040204" pitchFamily="50" charset="-128"/>
                          <a:cs typeface="Times New Roman" panose="02020603050405020304" pitchFamily="18" charset="0"/>
                        </a:rPr>
                        <a:t>管理体制の整備</a:t>
                      </a:r>
                      <a:endParaRPr lang="en-US" altLang="ja-JP" sz="1400" b="1"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altLang="en-US" sz="1400" b="1"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b="1" kern="100" dirty="0" smtClean="0">
                          <a:effectLst/>
                          <a:latin typeface="Meiryo UI" panose="020B0604030504040204" pitchFamily="50" charset="-128"/>
                          <a:ea typeface="Meiryo UI" panose="020B0604030504040204" pitchFamily="50" charset="-128"/>
                          <a:cs typeface="Times New Roman" panose="02020603050405020304" pitchFamily="18" charset="0"/>
                        </a:rPr>
                        <a:t>P12</a:t>
                      </a:r>
                      <a:r>
                        <a:rPr lang="ja-JP" altLang="en-US" sz="1400" b="1"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石綿排出等工事の施工者に対し、工事に係る石綿排出等作業に関する管理体制の整備を義務付け（第 </a:t>
                      </a:r>
                      <a:r>
                        <a:rPr lang="en-US" alt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52 </a:t>
                      </a:r>
                      <a:r>
                        <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条）</a:t>
                      </a: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indent="0" algn="l">
                        <a:spcAft>
                          <a:spcPts val="0"/>
                        </a:spcAft>
                        <a:buFont typeface="Arial" panose="020B0604020202020204" pitchFamily="34" charset="0"/>
                        <a:buNone/>
                      </a:pPr>
                      <a:r>
                        <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管理体制として、石綿排出等作業を実施する下請業者を含めることや、管理体制図を作成すること等を規定（第</a:t>
                      </a:r>
                      <a:r>
                        <a:rPr lang="en-US" alt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44</a:t>
                      </a:r>
                      <a:r>
                        <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条）</a:t>
                      </a:r>
                    </a:p>
                  </a:txBody>
                  <a:tcPr marL="51915" marR="51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3806">
                <a:tc>
                  <a:txBody>
                    <a:bodyPr/>
                    <a:lstStyle/>
                    <a:p>
                      <a:pPr algn="ctr">
                        <a:spcAft>
                          <a:spcPts val="0"/>
                        </a:spcAft>
                      </a:pPr>
                      <a:r>
                        <a:rPr lang="ja-JP" altLang="en-US" sz="1400" b="1" kern="100" dirty="0" smtClean="0">
                          <a:effectLst/>
                          <a:latin typeface="Meiryo UI" panose="020B0604030504040204" pitchFamily="50" charset="-128"/>
                          <a:ea typeface="Meiryo UI" panose="020B0604030504040204" pitchFamily="50" charset="-128"/>
                          <a:cs typeface="Times New Roman" panose="02020603050405020304" pitchFamily="18" charset="0"/>
                        </a:rPr>
                        <a:t>住民等への周知</a:t>
                      </a:r>
                      <a:endParaRPr lang="en-US" altLang="ja-JP" sz="1400" b="1"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altLang="en-US" sz="1400" b="1"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b="1" kern="100" dirty="0" smtClean="0">
                          <a:effectLst/>
                          <a:latin typeface="Meiryo UI" panose="020B0604030504040204" pitchFamily="50" charset="-128"/>
                          <a:ea typeface="Meiryo UI" panose="020B0604030504040204" pitchFamily="50" charset="-128"/>
                          <a:cs typeface="Times New Roman" panose="02020603050405020304" pitchFamily="18" charset="0"/>
                        </a:rPr>
                        <a:t>P13-14</a:t>
                      </a:r>
                      <a:r>
                        <a:rPr lang="ja-JP" altLang="en-US" sz="1400" b="1"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石綿排出等工事の施工者に対し、周辺住民等への周知を義務付け（</a:t>
                      </a:r>
                      <a:r>
                        <a:rPr lang="ja-JP" altLang="en-US" sz="1400" dirty="0" smtClean="0">
                          <a:latin typeface="Meiryo UI" panose="020B0604030504040204" pitchFamily="50" charset="-128"/>
                          <a:ea typeface="Meiryo UI" panose="020B0604030504040204" pitchFamily="50" charset="-128"/>
                        </a:rPr>
                        <a:t>第 </a:t>
                      </a:r>
                      <a:r>
                        <a:rPr lang="en-US" altLang="ja-JP" sz="1400" dirty="0" smtClean="0">
                          <a:latin typeface="Meiryo UI" panose="020B0604030504040204" pitchFamily="50" charset="-128"/>
                          <a:ea typeface="Meiryo UI" panose="020B0604030504040204" pitchFamily="50" charset="-128"/>
                        </a:rPr>
                        <a:t>52 </a:t>
                      </a:r>
                      <a:r>
                        <a:rPr lang="ja-JP" altLang="en-US" sz="1400" dirty="0" smtClean="0">
                          <a:latin typeface="Meiryo UI" panose="020B0604030504040204" pitchFamily="50" charset="-128"/>
                          <a:ea typeface="Meiryo UI" panose="020B0604030504040204" pitchFamily="50" charset="-128"/>
                        </a:rPr>
                        <a:t>条の２）</a:t>
                      </a:r>
                      <a:endPar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indent="0" algn="l">
                        <a:spcAft>
                          <a:spcPts val="0"/>
                        </a:spcAft>
                        <a:buFont typeface="Arial" panose="020B0604020202020204" pitchFamily="34" charset="0"/>
                        <a:buNone/>
                      </a:pPr>
                      <a:r>
                        <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・周知の方法（説明会の開催等）を規定</a:t>
                      </a:r>
                      <a:endParaRPr lang="en-US" alt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marL="0" indent="0" algn="l">
                        <a:spcAft>
                          <a:spcPts val="0"/>
                        </a:spcAft>
                        <a:buFont typeface="Arial" panose="020B0604020202020204" pitchFamily="34" charset="0"/>
                        <a:buNone/>
                      </a:pPr>
                      <a:r>
                        <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・周知の事項（石綿排出等工事の予定期間、石綿の飛散防止措置の概要等）を規定（第</a:t>
                      </a:r>
                      <a:r>
                        <a:rPr lang="en-US" alt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44</a:t>
                      </a:r>
                      <a:r>
                        <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条の２）</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15" marR="51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3806">
                <a:tc>
                  <a:txBody>
                    <a:bodyPr/>
                    <a:lstStyle/>
                    <a:p>
                      <a:pPr algn="ctr"/>
                      <a:r>
                        <a:rPr lang="ja-JP" altLang="en-US" sz="1400" b="1" dirty="0" smtClean="0">
                          <a:latin typeface="Meiryo UI" panose="020B0604030504040204" pitchFamily="50" charset="-128"/>
                          <a:ea typeface="Meiryo UI" panose="020B0604030504040204" pitchFamily="50" charset="-128"/>
                        </a:rPr>
                        <a:t>大気中の石綿濃度等の測定</a:t>
                      </a:r>
                      <a:endParaRPr lang="en-US" altLang="ja-JP" sz="1400" b="1" dirty="0" smtClean="0">
                        <a:latin typeface="Meiryo UI" panose="020B0604030504040204" pitchFamily="50" charset="-128"/>
                        <a:ea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rPr>
                        <a:t>P16-18</a:t>
                      </a:r>
                      <a:r>
                        <a:rPr lang="ja-JP" altLang="en-US" sz="1400" b="1" dirty="0" smtClean="0">
                          <a:latin typeface="Meiryo UI" panose="020B0604030504040204" pitchFamily="50" charset="-128"/>
                          <a:ea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endParaRP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altLang="en-US" sz="1400" u="sng" kern="100" dirty="0" smtClean="0">
                          <a:effectLst/>
                          <a:latin typeface="Meiryo UI" panose="020B0604030504040204" pitchFamily="50" charset="-128"/>
                          <a:ea typeface="Meiryo UI" panose="020B0604030504040204" pitchFamily="50" charset="-128"/>
                          <a:cs typeface="Times New Roman" panose="02020603050405020304" pitchFamily="18" charset="0"/>
                        </a:rPr>
                        <a:t>負圧隔離養生を実施</a:t>
                      </a:r>
                      <a:r>
                        <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しなければならない石綿排出等工事の施工者に対し、工事場所周辺における大気中の石綿濃度等の測定、その結果の記録、保存を義務付け（</a:t>
                      </a:r>
                      <a:r>
                        <a:rPr lang="ja-JP" altLang="en-US" sz="1400" dirty="0" smtClean="0">
                          <a:latin typeface="Meiryo UI" panose="020B0604030504040204" pitchFamily="50" charset="-128"/>
                          <a:ea typeface="Meiryo UI" panose="020B0604030504040204" pitchFamily="50" charset="-128"/>
                        </a:rPr>
                        <a:t>第 </a:t>
                      </a:r>
                      <a:r>
                        <a:rPr lang="en-US" altLang="ja-JP" sz="1400" dirty="0" smtClean="0">
                          <a:latin typeface="Meiryo UI" panose="020B0604030504040204" pitchFamily="50" charset="-128"/>
                          <a:ea typeface="Meiryo UI" panose="020B0604030504040204" pitchFamily="50" charset="-128"/>
                        </a:rPr>
                        <a:t>52 </a:t>
                      </a:r>
                      <a:r>
                        <a:rPr lang="ja-JP" altLang="en-US" sz="1400" dirty="0" smtClean="0">
                          <a:latin typeface="Meiryo UI" panose="020B0604030504040204" pitchFamily="50" charset="-128"/>
                          <a:ea typeface="Meiryo UI" panose="020B0604030504040204" pitchFamily="50" charset="-128"/>
                        </a:rPr>
                        <a:t>条の３）</a:t>
                      </a:r>
                      <a:endPar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・測定の時期及び頻度を規定</a:t>
                      </a:r>
                      <a:endParaRPr lang="en-US" alt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l">
                        <a:spcAft>
                          <a:spcPts val="0"/>
                        </a:spcAft>
                      </a:pPr>
                      <a:r>
                        <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・測定結果を３年間保存することを規定（第</a:t>
                      </a:r>
                      <a:r>
                        <a:rPr lang="en-US" alt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44</a:t>
                      </a:r>
                      <a:r>
                        <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条の３）</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15" marR="51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3806">
                <a:tc>
                  <a:txBody>
                    <a:bodyPr/>
                    <a:lstStyle/>
                    <a:p>
                      <a:pPr algn="ctr">
                        <a:spcAft>
                          <a:spcPts val="0"/>
                        </a:spcAft>
                      </a:pPr>
                      <a:r>
                        <a:rPr lang="ja-JP" altLang="en-US" sz="1400" b="1" kern="100" dirty="0" smtClean="0">
                          <a:effectLst/>
                          <a:latin typeface="Meiryo UI" panose="020B0604030504040204" pitchFamily="50" charset="-128"/>
                          <a:ea typeface="Meiryo UI" panose="020B0604030504040204" pitchFamily="50" charset="-128"/>
                          <a:cs typeface="Times New Roman" panose="02020603050405020304" pitchFamily="18" charset="0"/>
                        </a:rPr>
                        <a:t>石綿排出等工事に</a:t>
                      </a:r>
                      <a:endParaRPr lang="en-US" altLang="ja-JP" sz="1400" b="1"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altLang="en-US" sz="1400" b="1" kern="100" dirty="0" smtClean="0">
                          <a:effectLst/>
                          <a:latin typeface="Meiryo UI" panose="020B0604030504040204" pitchFamily="50" charset="-128"/>
                          <a:ea typeface="Meiryo UI" panose="020B0604030504040204" pitchFamily="50" charset="-128"/>
                          <a:cs typeface="Times New Roman" panose="02020603050405020304" pitchFamily="18" charset="0"/>
                        </a:rPr>
                        <a:t>係る届出</a:t>
                      </a:r>
                      <a:endParaRPr lang="en-US" altLang="ja-JP" sz="1400" b="1"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altLang="en-US" sz="1400" b="1"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b="1" kern="100" dirty="0" smtClean="0">
                          <a:effectLst/>
                          <a:latin typeface="Meiryo UI" panose="020B0604030504040204" pitchFamily="50" charset="-128"/>
                          <a:ea typeface="Meiryo UI" panose="020B0604030504040204" pitchFamily="50" charset="-128"/>
                          <a:cs typeface="Times New Roman" panose="02020603050405020304" pitchFamily="18" charset="0"/>
                        </a:rPr>
                        <a:t>P21</a:t>
                      </a:r>
                      <a:r>
                        <a:rPr lang="ja-JP" altLang="en-US" sz="1400" b="1"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石綿排出等工事の発注者に対し、作業の管理体制等の届出を義務付け（</a:t>
                      </a:r>
                      <a:r>
                        <a:rPr lang="ja-JP" altLang="en-US" sz="1400" dirty="0" smtClean="0">
                          <a:latin typeface="Meiryo UI" panose="020B0604030504040204" pitchFamily="50" charset="-128"/>
                          <a:ea typeface="Meiryo UI" panose="020B0604030504040204" pitchFamily="50" charset="-128"/>
                        </a:rPr>
                        <a:t>第 </a:t>
                      </a:r>
                      <a:r>
                        <a:rPr lang="en-US" altLang="ja-JP" sz="1400" dirty="0" smtClean="0">
                          <a:latin typeface="Meiryo UI" panose="020B0604030504040204" pitchFamily="50" charset="-128"/>
                          <a:ea typeface="Meiryo UI" panose="020B0604030504040204" pitchFamily="50" charset="-128"/>
                        </a:rPr>
                        <a:t>52 </a:t>
                      </a:r>
                      <a:r>
                        <a:rPr lang="ja-JP" altLang="en-US" sz="1400" dirty="0" smtClean="0">
                          <a:latin typeface="Meiryo UI" panose="020B0604030504040204" pitchFamily="50" charset="-128"/>
                          <a:ea typeface="Meiryo UI" panose="020B0604030504040204" pitchFamily="50" charset="-128"/>
                        </a:rPr>
                        <a:t>条の５）</a:t>
                      </a:r>
                      <a:endPar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第</a:t>
                      </a:r>
                      <a:r>
                        <a:rPr lang="en-US" alt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19</a:t>
                      </a:r>
                      <a:r>
                        <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号様式により、事前調査結果、管理体制図等を届出することを規定（第</a:t>
                      </a:r>
                      <a:r>
                        <a:rPr lang="en-US" alt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44</a:t>
                      </a:r>
                      <a:r>
                        <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条の４）</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15" marR="51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3806">
                <a:tc>
                  <a:txBody>
                    <a:bodyPr/>
                    <a:lstStyle/>
                    <a:p>
                      <a:pPr algn="ctr">
                        <a:spcAft>
                          <a:spcPts val="0"/>
                        </a:spcAft>
                      </a:pPr>
                      <a:r>
                        <a:rPr lang="ja-JP" altLang="en-US" sz="1400" b="1" kern="100" dirty="0" smtClean="0">
                          <a:effectLst/>
                          <a:latin typeface="Meiryo UI" panose="020B0604030504040204" pitchFamily="50" charset="-128"/>
                          <a:ea typeface="Meiryo UI" panose="020B0604030504040204" pitchFamily="50" charset="-128"/>
                          <a:cs typeface="Times New Roman" panose="02020603050405020304" pitchFamily="18" charset="0"/>
                        </a:rPr>
                        <a:t>石綿排出等作業の</a:t>
                      </a:r>
                      <a:endParaRPr lang="en-US" altLang="ja-JP" sz="1400" b="1"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altLang="en-US" sz="1400" b="1" kern="100" dirty="0" smtClean="0">
                          <a:effectLst/>
                          <a:latin typeface="Meiryo UI" panose="020B0604030504040204" pitchFamily="50" charset="-128"/>
                          <a:ea typeface="Meiryo UI" panose="020B0604030504040204" pitchFamily="50" charset="-128"/>
                          <a:cs typeface="Times New Roman" panose="02020603050405020304" pitchFamily="18" charset="0"/>
                        </a:rPr>
                        <a:t>完了の報告</a:t>
                      </a:r>
                      <a:endParaRPr lang="en-US" altLang="ja-JP" sz="1400" b="1"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b="1" kern="100" dirty="0" smtClean="0">
                          <a:effectLst/>
                          <a:latin typeface="Meiryo UI" panose="020B0604030504040204" pitchFamily="50" charset="-128"/>
                          <a:ea typeface="Meiryo UI" panose="020B0604030504040204" pitchFamily="50" charset="-128"/>
                          <a:cs typeface="Times New Roman" panose="02020603050405020304" pitchFamily="18" charset="0"/>
                        </a:rPr>
                        <a:t>P22</a:t>
                      </a:r>
                      <a:r>
                        <a:rPr lang="ja-JP" altLang="en-US" sz="1400" b="1"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400" b="1"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石綿排出等工事の発注者に対し、作業完了後の報告を義務付け（</a:t>
                      </a:r>
                      <a:r>
                        <a:rPr lang="ja-JP" altLang="en-US" sz="1400" dirty="0" smtClean="0">
                          <a:latin typeface="Meiryo UI" panose="020B0604030504040204" pitchFamily="50" charset="-128"/>
                          <a:ea typeface="Meiryo UI" panose="020B0604030504040204" pitchFamily="50" charset="-128"/>
                        </a:rPr>
                        <a:t>第 </a:t>
                      </a:r>
                      <a:r>
                        <a:rPr lang="en-US" altLang="ja-JP" sz="1400" dirty="0" smtClean="0">
                          <a:latin typeface="Meiryo UI" panose="020B0604030504040204" pitchFamily="50" charset="-128"/>
                          <a:ea typeface="Meiryo UI" panose="020B0604030504040204" pitchFamily="50" charset="-128"/>
                        </a:rPr>
                        <a:t>52 </a:t>
                      </a:r>
                      <a:r>
                        <a:rPr lang="ja-JP" altLang="en-US" sz="1400" dirty="0" smtClean="0">
                          <a:latin typeface="Meiryo UI" panose="020B0604030504040204" pitchFamily="50" charset="-128"/>
                          <a:ea typeface="Meiryo UI" panose="020B0604030504040204" pitchFamily="50" charset="-128"/>
                        </a:rPr>
                        <a:t>条の６）</a:t>
                      </a:r>
                      <a:endPar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第</a:t>
                      </a:r>
                      <a:r>
                        <a:rPr lang="en-US" alt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20</a:t>
                      </a:r>
                      <a:r>
                        <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号様式により、石綿濃度測定結果等を報告することを規定（第</a:t>
                      </a:r>
                      <a:r>
                        <a:rPr lang="en-US" alt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44</a:t>
                      </a:r>
                      <a:r>
                        <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条の５）</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15" marR="51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3806">
                <a:tc>
                  <a:txBody>
                    <a:bodyPr/>
                    <a:lstStyle/>
                    <a:p>
                      <a:pPr algn="ctr">
                        <a:spcAft>
                          <a:spcPts val="0"/>
                        </a:spcAft>
                      </a:pPr>
                      <a:r>
                        <a:rPr lang="ja-JP" altLang="en-US" sz="1400" b="1" kern="100" dirty="0" smtClean="0">
                          <a:effectLst/>
                          <a:latin typeface="Meiryo UI" panose="020B0604030504040204" pitchFamily="50" charset="-128"/>
                          <a:ea typeface="Meiryo UI" panose="020B0604030504040204" pitchFamily="50" charset="-128"/>
                          <a:cs typeface="Times New Roman" panose="02020603050405020304" pitchFamily="18" charset="0"/>
                        </a:rPr>
                        <a:t>非常時の措置</a:t>
                      </a:r>
                      <a:endParaRPr lang="en-US" altLang="ja-JP" sz="1400" b="1"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altLang="en-US" sz="1400" b="1"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b="1" kern="100" dirty="0" smtClean="0">
                          <a:effectLst/>
                          <a:latin typeface="Meiryo UI" panose="020B0604030504040204" pitchFamily="50" charset="-128"/>
                          <a:ea typeface="Meiryo UI" panose="020B0604030504040204" pitchFamily="50" charset="-128"/>
                          <a:cs typeface="Times New Roman" panose="02020603050405020304" pitchFamily="18" charset="0"/>
                        </a:rPr>
                        <a:t>P19-20</a:t>
                      </a:r>
                      <a:r>
                        <a:rPr lang="ja-JP" altLang="en-US" sz="1400" b="1"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1400" b="1"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石綿排出等工事において石綿の飛散若しくはそのおそれが生じたときの措置として、通報、応急措置、措置命令に関する規定を創設（</a:t>
                      </a:r>
                      <a:r>
                        <a:rPr lang="ja-JP" altLang="en-US" sz="1400" dirty="0" smtClean="0">
                          <a:latin typeface="Meiryo UI" panose="020B0604030504040204" pitchFamily="50" charset="-128"/>
                          <a:ea typeface="Meiryo UI" panose="020B0604030504040204" pitchFamily="50" charset="-128"/>
                        </a:rPr>
                        <a:t>第 </a:t>
                      </a:r>
                      <a:r>
                        <a:rPr lang="en-US" altLang="ja-JP" sz="1400" dirty="0" smtClean="0">
                          <a:latin typeface="Meiryo UI" panose="020B0604030504040204" pitchFamily="50" charset="-128"/>
                          <a:ea typeface="Meiryo UI" panose="020B0604030504040204" pitchFamily="50" charset="-128"/>
                        </a:rPr>
                        <a:t>52 </a:t>
                      </a:r>
                      <a:r>
                        <a:rPr lang="ja-JP" altLang="en-US" sz="1400" dirty="0" smtClean="0">
                          <a:latin typeface="Meiryo UI" panose="020B0604030504040204" pitchFamily="50" charset="-128"/>
                          <a:ea typeface="Meiryo UI" panose="020B0604030504040204" pitchFamily="50" charset="-128"/>
                        </a:rPr>
                        <a:t>条の７）</a:t>
                      </a:r>
                      <a:endPar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第</a:t>
                      </a:r>
                      <a:r>
                        <a:rPr lang="en-US" alt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21</a:t>
                      </a:r>
                      <a:r>
                        <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号様式により、事故原因、事故発生日時等を報告することを規定（第</a:t>
                      </a:r>
                      <a:r>
                        <a:rPr lang="en-US" alt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44</a:t>
                      </a:r>
                      <a:r>
                        <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条の６）</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15" marR="51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3806">
                <a:tc>
                  <a:txBody>
                    <a:bodyPr/>
                    <a:lstStyle/>
                    <a:p>
                      <a:pPr algn="ctr">
                        <a:spcAft>
                          <a:spcPts val="0"/>
                        </a:spcAft>
                      </a:pPr>
                      <a:r>
                        <a:rPr lang="ja-JP" altLang="en-US" sz="1400" b="1" kern="100" dirty="0" smtClean="0">
                          <a:effectLst/>
                          <a:latin typeface="Meiryo UI" panose="020B0604030504040204" pitchFamily="50" charset="-128"/>
                          <a:ea typeface="Meiryo UI" panose="020B0604030504040204" pitchFamily="50" charset="-128"/>
                          <a:cs typeface="Times New Roman" panose="02020603050405020304" pitchFamily="18" charset="0"/>
                        </a:rPr>
                        <a:t>建築物の適正管理等</a:t>
                      </a:r>
                      <a:endParaRPr lang="en-US" altLang="ja-JP" sz="1400" b="1"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altLang="en-US" sz="1400" b="1"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b="1" kern="100" dirty="0" smtClean="0">
                          <a:effectLst/>
                          <a:latin typeface="Meiryo UI" panose="020B0604030504040204" pitchFamily="50" charset="-128"/>
                          <a:ea typeface="Meiryo UI" panose="020B0604030504040204" pitchFamily="50" charset="-128"/>
                          <a:cs typeface="Times New Roman" panose="02020603050405020304" pitchFamily="18" charset="0"/>
                        </a:rPr>
                        <a:t>P23</a:t>
                      </a:r>
                      <a:r>
                        <a:rPr lang="ja-JP" altLang="en-US" sz="1400" b="1"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建築物等の所有者等に対し、当該建築物等に吹付け石綿等が使用されているかどうかの把握等に努めることを規定（第</a:t>
                      </a:r>
                      <a:r>
                        <a:rPr lang="en-US" alt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52</a:t>
                      </a:r>
                      <a:r>
                        <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条の８）</a:t>
                      </a: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6" name="テキスト ボックス 5"/>
          <p:cNvSpPr txBox="1"/>
          <p:nvPr/>
        </p:nvSpPr>
        <p:spPr>
          <a:xfrm>
            <a:off x="151468" y="659030"/>
            <a:ext cx="2646878" cy="461665"/>
          </a:xfrm>
          <a:prstGeom prst="rect">
            <a:avLst/>
          </a:prstGeom>
          <a:noFill/>
        </p:spPr>
        <p:txBody>
          <a:bodyPr wrap="none" rtlCol="0">
            <a:spAutoFit/>
          </a:bodyPr>
          <a:lstStyle/>
          <a:p>
            <a:r>
              <a:rPr kumimoji="1" lang="ja-JP" altLang="en-US" sz="2400" dirty="0" smtClean="0">
                <a:latin typeface="Meiryo UI" panose="020B0604030504040204" pitchFamily="50" charset="-128"/>
                <a:ea typeface="Meiryo UI" panose="020B0604030504040204" pitchFamily="50" charset="-128"/>
              </a:rPr>
              <a:t>＜条例規制一覧＞</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04329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113792" y="70191"/>
            <a:ext cx="2826415" cy="461665"/>
          </a:xfrm>
          <a:prstGeom prst="rect">
            <a:avLst/>
          </a:prstGeom>
          <a:noFill/>
        </p:spPr>
        <p:txBody>
          <a:bodyPr wrap="none" rtlCol="0">
            <a:spAutoFit/>
          </a:bodyPr>
          <a:lstStyle/>
          <a:p>
            <a:pPr algn="ctr"/>
            <a:r>
              <a:rPr lang="ja-JP" altLang="en-US" sz="2400" b="1" dirty="0" smtClean="0">
                <a:latin typeface="Meiryo UI" panose="020B0604030504040204" pitchFamily="50" charset="-128"/>
                <a:ea typeface="Meiryo UI" panose="020B0604030504040204" pitchFamily="50" charset="-128"/>
              </a:rPr>
              <a:t>１　管理体制の整備</a:t>
            </a:r>
            <a:endParaRPr lang="ja-JP" altLang="en-US" sz="24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151468" y="1157119"/>
            <a:ext cx="8812117" cy="646331"/>
          </a:xfrm>
          <a:prstGeom prst="rect">
            <a:avLst/>
          </a:prstGeom>
          <a:solidFill>
            <a:schemeClr val="accent6">
              <a:lumMod val="20000"/>
              <a:lumOff val="80000"/>
            </a:schemeClr>
          </a:solidFill>
          <a:ln>
            <a:solidFill>
              <a:schemeClr val="tx1"/>
            </a:solidFill>
          </a:ln>
        </p:spPr>
        <p:txBody>
          <a:bodyPr wrap="square">
            <a:spAutoFit/>
          </a:bodyPr>
          <a:lstStyle/>
          <a:p>
            <a:r>
              <a:rPr lang="ja-JP" altLang="en-US" dirty="0">
                <a:latin typeface="Meiryo UI" panose="020B0604030504040204" pitchFamily="50" charset="-128"/>
                <a:ea typeface="Meiryo UI" panose="020B0604030504040204" pitchFamily="50" charset="-128"/>
              </a:rPr>
              <a:t>石綿排出等工事の元請</a:t>
            </a:r>
            <a:r>
              <a:rPr lang="ja-JP" altLang="en-US" dirty="0" smtClean="0">
                <a:latin typeface="Meiryo UI" panose="020B0604030504040204" pitchFamily="50" charset="-128"/>
                <a:ea typeface="Meiryo UI" panose="020B0604030504040204" pitchFamily="50" charset="-128"/>
              </a:rPr>
              <a:t>業者又</a:t>
            </a:r>
            <a:r>
              <a:rPr lang="ja-JP" altLang="en-US" dirty="0">
                <a:latin typeface="Meiryo UI" panose="020B0604030504040204" pitchFamily="50" charset="-128"/>
                <a:ea typeface="Meiryo UI" panose="020B0604030504040204" pitchFamily="50" charset="-128"/>
              </a:rPr>
              <a:t>は自主</a:t>
            </a:r>
            <a:r>
              <a:rPr lang="ja-JP" altLang="en-US" dirty="0" smtClean="0">
                <a:latin typeface="Meiryo UI" panose="020B0604030504040204" pitchFamily="50" charset="-128"/>
                <a:ea typeface="Meiryo UI" panose="020B0604030504040204" pitchFamily="50" charset="-128"/>
              </a:rPr>
              <a:t>施工者は</a:t>
            </a:r>
            <a:r>
              <a:rPr lang="ja-JP" altLang="en-US" dirty="0">
                <a:latin typeface="Meiryo UI" panose="020B0604030504040204" pitchFamily="50" charset="-128"/>
                <a:ea typeface="Meiryo UI" panose="020B0604030504040204" pitchFamily="50" charset="-128"/>
              </a:rPr>
              <a:t>、規則で</a:t>
            </a:r>
            <a:r>
              <a:rPr lang="ja-JP" altLang="en-US" dirty="0" smtClean="0">
                <a:latin typeface="Meiryo UI" panose="020B0604030504040204" pitchFamily="50" charset="-128"/>
                <a:ea typeface="Meiryo UI" panose="020B0604030504040204" pitchFamily="50" charset="-128"/>
              </a:rPr>
              <a:t>定める</a:t>
            </a:r>
            <a:r>
              <a:rPr lang="ja-JP" altLang="en-US" dirty="0">
                <a:latin typeface="Meiryo UI" panose="020B0604030504040204" pitchFamily="50" charset="-128"/>
                <a:ea typeface="Meiryo UI" panose="020B0604030504040204" pitchFamily="50" charset="-128"/>
              </a:rPr>
              <a:t>ところにより、当該石綿排出等工事に</a:t>
            </a:r>
            <a:r>
              <a:rPr lang="ja-JP" altLang="en-US" dirty="0" smtClean="0">
                <a:latin typeface="Meiryo UI" panose="020B0604030504040204" pitchFamily="50" charset="-128"/>
                <a:ea typeface="Meiryo UI" panose="020B0604030504040204" pitchFamily="50" charset="-128"/>
              </a:rPr>
              <a:t>係る石綿</a:t>
            </a:r>
            <a:r>
              <a:rPr lang="ja-JP" altLang="en-US" dirty="0">
                <a:latin typeface="Meiryo UI" panose="020B0604030504040204" pitchFamily="50" charset="-128"/>
                <a:ea typeface="Meiryo UI" panose="020B0604030504040204" pitchFamily="50" charset="-128"/>
              </a:rPr>
              <a:t>排出等作業に関する管理体制を整備</a:t>
            </a:r>
            <a:r>
              <a:rPr lang="ja-JP" altLang="en-US" dirty="0" smtClean="0">
                <a:latin typeface="Meiryo UI" panose="020B0604030504040204" pitchFamily="50" charset="-128"/>
                <a:ea typeface="Meiryo UI" panose="020B0604030504040204" pitchFamily="50" charset="-128"/>
              </a:rPr>
              <a:t>しなければ</a:t>
            </a:r>
            <a:r>
              <a:rPr lang="ja-JP" altLang="en-US" dirty="0">
                <a:latin typeface="Meiryo UI" panose="020B0604030504040204" pitchFamily="50" charset="-128"/>
                <a:ea typeface="Meiryo UI" panose="020B0604030504040204" pitchFamily="50" charset="-128"/>
              </a:rPr>
              <a:t>ならない</a:t>
            </a:r>
            <a:r>
              <a:rPr lang="ja-JP" altLang="en-US" dirty="0" smtClean="0">
                <a:latin typeface="Meiryo UI" panose="020B0604030504040204" pitchFamily="50" charset="-128"/>
                <a:ea typeface="Meiryo UI" panose="020B0604030504040204" pitchFamily="50" charset="-128"/>
              </a:rPr>
              <a:t>。（条例第</a:t>
            </a:r>
            <a:r>
              <a:rPr lang="en-US" altLang="ja-JP" dirty="0" smtClean="0">
                <a:latin typeface="Meiryo UI" panose="020B0604030504040204" pitchFamily="50" charset="-128"/>
                <a:ea typeface="Meiryo UI" panose="020B0604030504040204" pitchFamily="50" charset="-128"/>
              </a:rPr>
              <a:t>52</a:t>
            </a:r>
            <a:r>
              <a:rPr lang="ja-JP" altLang="en-US" dirty="0" smtClean="0">
                <a:latin typeface="Meiryo UI" panose="020B0604030504040204" pitchFamily="50" charset="-128"/>
                <a:ea typeface="Meiryo UI" panose="020B0604030504040204" pitchFamily="50" charset="-128"/>
              </a:rPr>
              <a:t>条）</a:t>
            </a:r>
            <a:endParaRPr lang="ja-JP" altLang="en-US" dirty="0">
              <a:latin typeface="Meiryo UI" panose="020B0604030504040204" pitchFamily="50" charset="-128"/>
              <a:ea typeface="Meiryo UI" panose="020B0604030504040204" pitchFamily="50" charset="-128"/>
            </a:endParaRPr>
          </a:p>
        </p:txBody>
      </p:sp>
      <p:sp>
        <p:nvSpPr>
          <p:cNvPr id="6" name="正方形/長方形 5"/>
          <p:cNvSpPr/>
          <p:nvPr/>
        </p:nvSpPr>
        <p:spPr>
          <a:xfrm>
            <a:off x="318800" y="2036756"/>
            <a:ext cx="3312921" cy="1169551"/>
          </a:xfrm>
          <a:prstGeom prst="rect">
            <a:avLst/>
          </a:prstGeom>
        </p:spPr>
        <p:txBody>
          <a:bodyPr wrap="square">
            <a:spAutoFit/>
          </a:bodyPr>
          <a:lstStyle/>
          <a:p>
            <a:r>
              <a:rPr lang="ja-JP" altLang="en-US" sz="2000" dirty="0" smtClean="0">
                <a:latin typeface="Meiryo UI" panose="020B0604030504040204" pitchFamily="50" charset="-128"/>
                <a:ea typeface="Meiryo UI" panose="020B0604030504040204" pitchFamily="50" charset="-128"/>
              </a:rPr>
              <a:t>①</a:t>
            </a:r>
            <a:r>
              <a:rPr lang="ja-JP" altLang="en-US" sz="2000" dirty="0">
                <a:latin typeface="Meiryo UI" panose="020B0604030504040204" pitchFamily="50" charset="-128"/>
                <a:ea typeface="Meiryo UI" panose="020B0604030504040204" pitchFamily="50" charset="-128"/>
              </a:rPr>
              <a:t>　整備する者</a:t>
            </a:r>
          </a:p>
          <a:p>
            <a:r>
              <a:rPr lang="ja-JP" altLang="en-US" sz="2000" dirty="0" smtClean="0">
                <a:latin typeface="Meiryo UI" panose="020B0604030504040204" pitchFamily="50" charset="-128"/>
                <a:ea typeface="Meiryo UI" panose="020B0604030504040204" pitchFamily="50" charset="-128"/>
              </a:rPr>
              <a:t>　</a:t>
            </a:r>
            <a:r>
              <a:rPr lang="ja-JP" altLang="en-US" sz="2000" b="1" dirty="0" smtClean="0">
                <a:solidFill>
                  <a:srgbClr val="FF0000"/>
                </a:solidFill>
                <a:latin typeface="Meiryo UI" panose="020B0604030504040204" pitchFamily="50" charset="-128"/>
                <a:ea typeface="Meiryo UI" panose="020B0604030504040204" pitchFamily="50" charset="-128"/>
              </a:rPr>
              <a:t>元請</a:t>
            </a:r>
            <a:r>
              <a:rPr lang="ja-JP" altLang="en-US" sz="2000" b="1" dirty="0">
                <a:solidFill>
                  <a:srgbClr val="FF0000"/>
                </a:solidFill>
                <a:latin typeface="Meiryo UI" panose="020B0604030504040204" pitchFamily="50" charset="-128"/>
                <a:ea typeface="Meiryo UI" panose="020B0604030504040204" pitchFamily="50" charset="-128"/>
              </a:rPr>
              <a:t>業者</a:t>
            </a:r>
            <a:r>
              <a:rPr lang="ja-JP" altLang="en-US" sz="2000" dirty="0">
                <a:latin typeface="Meiryo UI" panose="020B0604030504040204" pitchFamily="50" charset="-128"/>
                <a:ea typeface="Meiryo UI" panose="020B0604030504040204" pitchFamily="50" charset="-128"/>
              </a:rPr>
              <a:t>（自主施工者）</a:t>
            </a:r>
          </a:p>
          <a:p>
            <a:endParaRPr lang="en-US" altLang="ja-JP" sz="1000" dirty="0" smtClean="0">
              <a:latin typeface="Meiryo UI" panose="020B0604030504040204" pitchFamily="50" charset="-128"/>
              <a:ea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rPr>
              <a:t>②</a:t>
            </a:r>
            <a:r>
              <a:rPr lang="ja-JP" altLang="en-US" sz="2000" dirty="0">
                <a:latin typeface="Meiryo UI" panose="020B0604030504040204" pitchFamily="50" charset="-128"/>
                <a:ea typeface="Meiryo UI" panose="020B0604030504040204" pitchFamily="50" charset="-128"/>
              </a:rPr>
              <a:t>　管理体制の</a:t>
            </a:r>
            <a:r>
              <a:rPr lang="ja-JP" altLang="en-US" sz="2000" dirty="0" smtClean="0">
                <a:latin typeface="Meiryo UI" panose="020B0604030504040204" pitchFamily="50" charset="-128"/>
                <a:ea typeface="Meiryo UI" panose="020B0604030504040204" pitchFamily="50" charset="-128"/>
              </a:rPr>
              <a:t>内容</a:t>
            </a:r>
            <a:endParaRPr lang="ja-JP" altLang="en-US" sz="2000" dirty="0">
              <a:latin typeface="Meiryo UI" panose="020B0604030504040204" pitchFamily="50" charset="-128"/>
              <a:ea typeface="Meiryo UI" panose="020B0604030504040204" pitchFamily="50" charset="-128"/>
            </a:endParaRPr>
          </a:p>
        </p:txBody>
      </p:sp>
      <p:sp>
        <p:nvSpPr>
          <p:cNvPr id="7" name="正方形/長方形 6"/>
          <p:cNvSpPr/>
          <p:nvPr/>
        </p:nvSpPr>
        <p:spPr>
          <a:xfrm>
            <a:off x="450522" y="3263591"/>
            <a:ext cx="4572001" cy="1785104"/>
          </a:xfrm>
          <a:prstGeom prst="rect">
            <a:avLst/>
          </a:prstGeom>
        </p:spPr>
        <p:txBody>
          <a:bodyPr wrap="square">
            <a:spAutoFit/>
          </a:bodyPr>
          <a:lstStyle/>
          <a:p>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構成者</a:t>
            </a:r>
            <a:r>
              <a:rPr lang="en-US" altLang="ja-JP" sz="2000" dirty="0" smtClean="0">
                <a:latin typeface="Meiryo UI" panose="020B0604030504040204" pitchFamily="50" charset="-128"/>
                <a:ea typeface="Meiryo UI" panose="020B0604030504040204" pitchFamily="50" charset="-128"/>
              </a:rPr>
              <a:t>】</a:t>
            </a:r>
            <a:endParaRPr lang="ja-JP" altLang="en-US" sz="20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発注者</a:t>
            </a:r>
            <a:endParaRPr lang="en-US" altLang="ja-JP"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b="1" u="sng" dirty="0" smtClean="0">
                <a:latin typeface="Meiryo UI" panose="020B0604030504040204" pitchFamily="50" charset="-128"/>
                <a:ea typeface="Meiryo UI" panose="020B0604030504040204" pitchFamily="50" charset="-128"/>
              </a:rPr>
              <a:t>元請</a:t>
            </a:r>
            <a:r>
              <a:rPr lang="ja-JP" altLang="en-US" b="1" u="sng" dirty="0">
                <a:latin typeface="Meiryo UI" panose="020B0604030504040204" pitchFamily="50" charset="-128"/>
                <a:ea typeface="Meiryo UI" panose="020B0604030504040204" pitchFamily="50" charset="-128"/>
              </a:rPr>
              <a:t>業者</a:t>
            </a:r>
            <a:r>
              <a:rPr lang="ja-JP" altLang="en-US" dirty="0">
                <a:latin typeface="Meiryo UI" panose="020B0604030504040204" pitchFamily="50" charset="-128"/>
                <a:ea typeface="Meiryo UI" panose="020B0604030504040204" pitchFamily="50" charset="-128"/>
              </a:rPr>
              <a:t>（自主施工者</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zh-TW" altLang="en-US" b="1" u="sng" dirty="0">
                <a:latin typeface="Meiryo UI" panose="020B0604030504040204" pitchFamily="50" charset="-128"/>
                <a:ea typeface="Meiryo UI" panose="020B0604030504040204" pitchFamily="50" charset="-128"/>
              </a:rPr>
              <a:t>石綿作業</a:t>
            </a:r>
            <a:r>
              <a:rPr lang="zh-TW" altLang="en-US" b="1" u="sng" dirty="0" smtClean="0">
                <a:latin typeface="Meiryo UI" panose="020B0604030504040204" pitchFamily="50" charset="-128"/>
                <a:ea typeface="Meiryo UI" panose="020B0604030504040204" pitchFamily="50" charset="-128"/>
              </a:rPr>
              <a:t>主任者</a:t>
            </a:r>
            <a:endParaRPr lang="en-US" altLang="ja-JP" b="1" u="sng"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石綿</a:t>
            </a:r>
            <a:r>
              <a:rPr lang="ja-JP" altLang="en-US" dirty="0">
                <a:latin typeface="Meiryo UI" panose="020B0604030504040204" pitchFamily="50" charset="-128"/>
                <a:ea typeface="Meiryo UI" panose="020B0604030504040204" pitchFamily="50" charset="-128"/>
              </a:rPr>
              <a:t>除去等を実施する専門</a:t>
            </a:r>
            <a:r>
              <a:rPr lang="ja-JP" altLang="en-US" dirty="0" smtClean="0">
                <a:latin typeface="Meiryo UI" panose="020B0604030504040204" pitchFamily="50" charset="-128"/>
                <a:ea typeface="Meiryo UI" panose="020B0604030504040204" pitchFamily="50" charset="-128"/>
              </a:rPr>
              <a:t>業者</a:t>
            </a:r>
            <a:endParaRPr lang="en-US" altLang="ja-JP"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大気中</a:t>
            </a:r>
            <a:r>
              <a:rPr lang="ja-JP" altLang="en-US" dirty="0">
                <a:latin typeface="Meiryo UI" panose="020B0604030504040204" pitchFamily="50" charset="-128"/>
                <a:ea typeface="Meiryo UI" panose="020B0604030504040204" pitchFamily="50" charset="-128"/>
              </a:rPr>
              <a:t>の石綿濃度等を測定する分析</a:t>
            </a:r>
            <a:r>
              <a:rPr lang="ja-JP" altLang="en-US" dirty="0" smtClean="0">
                <a:latin typeface="Meiryo UI" panose="020B0604030504040204" pitchFamily="50" charset="-128"/>
                <a:ea typeface="Meiryo UI" panose="020B0604030504040204" pitchFamily="50" charset="-128"/>
              </a:rPr>
              <a:t>業者</a:t>
            </a:r>
            <a:endParaRPr lang="en-US" altLang="ja-JP" dirty="0" smtClean="0">
              <a:latin typeface="Meiryo UI" panose="020B0604030504040204" pitchFamily="50" charset="-128"/>
              <a:ea typeface="Meiryo UI" panose="020B0604030504040204" pitchFamily="50" charset="-128"/>
            </a:endParaRPr>
          </a:p>
        </p:txBody>
      </p:sp>
      <p:sp>
        <p:nvSpPr>
          <p:cNvPr id="8" name="正方形/長方形 7"/>
          <p:cNvSpPr/>
          <p:nvPr/>
        </p:nvSpPr>
        <p:spPr>
          <a:xfrm>
            <a:off x="452427" y="5124346"/>
            <a:ext cx="4006484" cy="1508105"/>
          </a:xfrm>
          <a:prstGeom prst="rect">
            <a:avLst/>
          </a:prstGeom>
          <a:solidFill>
            <a:schemeClr val="bg1"/>
          </a:solidFill>
        </p:spPr>
        <p:txBody>
          <a:bodyPr wrap="square">
            <a:spAutoFit/>
          </a:bodyPr>
          <a:lstStyle/>
          <a:p>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分担（施工体制）</a:t>
            </a:r>
            <a:r>
              <a:rPr lang="en-US" altLang="ja-JP" sz="2000" dirty="0" smtClean="0">
                <a:latin typeface="Meiryo UI" panose="020B0604030504040204" pitchFamily="50" charset="-128"/>
                <a:ea typeface="Meiryo UI" panose="020B0604030504040204" pitchFamily="50" charset="-128"/>
              </a:rPr>
              <a:t>】</a:t>
            </a:r>
            <a:endParaRPr lang="ja-JP" altLang="en-US" sz="20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石綿排出等作業に係る管理</a:t>
            </a:r>
            <a:endParaRPr lang="en-US" altLang="ja-JP"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住民等への周知</a:t>
            </a:r>
            <a:endParaRPr lang="en-US" altLang="ja-JP"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大気中の石綿濃度等の測定</a:t>
            </a:r>
            <a:endParaRPr lang="en-US" altLang="ja-JP"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非常時の通報及び措置に関する分担</a:t>
            </a:r>
            <a:endParaRPr lang="en-US" altLang="ja-JP" dirty="0">
              <a:latin typeface="Meiryo UI" panose="020B0604030504040204" pitchFamily="50" charset="-128"/>
              <a:ea typeface="Meiryo UI" panose="020B0604030504040204" pitchFamily="50" charset="-128"/>
            </a:endParaRPr>
          </a:p>
        </p:txBody>
      </p:sp>
      <p:sp>
        <p:nvSpPr>
          <p:cNvPr id="9" name="正方形/長方形 8"/>
          <p:cNvSpPr/>
          <p:nvPr/>
        </p:nvSpPr>
        <p:spPr>
          <a:xfrm>
            <a:off x="5435414" y="3264391"/>
            <a:ext cx="3191340" cy="677108"/>
          </a:xfrm>
          <a:prstGeom prst="rect">
            <a:avLst/>
          </a:prstGeom>
        </p:spPr>
        <p:txBody>
          <a:bodyPr wrap="square">
            <a:spAutoFit/>
          </a:bodyPr>
          <a:lstStyle/>
          <a:p>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連絡</a:t>
            </a:r>
            <a:r>
              <a:rPr lang="ja-JP" altLang="en-US" sz="2000" dirty="0">
                <a:latin typeface="Meiryo UI" panose="020B0604030504040204" pitchFamily="50" charset="-128"/>
                <a:ea typeface="Meiryo UI" panose="020B0604030504040204" pitchFamily="50" charset="-128"/>
              </a:rPr>
              <a:t>（連絡体制</a:t>
            </a:r>
            <a:r>
              <a:rPr lang="ja-JP" altLang="en-US" sz="2000" dirty="0" smtClean="0">
                <a:latin typeface="Meiryo UI" panose="020B0604030504040204" pitchFamily="50" charset="-128"/>
                <a:ea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非常時</a:t>
            </a:r>
            <a:r>
              <a:rPr lang="ja-JP" altLang="en-US" dirty="0">
                <a:latin typeface="Meiryo UI" panose="020B0604030504040204" pitchFamily="50" charset="-128"/>
                <a:ea typeface="Meiryo UI" panose="020B0604030504040204" pitchFamily="50" charset="-128"/>
              </a:rPr>
              <a:t>の連絡に必要な事項</a:t>
            </a:r>
          </a:p>
        </p:txBody>
      </p:sp>
      <p:sp>
        <p:nvSpPr>
          <p:cNvPr id="5" name="テキスト ボックス 4"/>
          <p:cNvSpPr txBox="1"/>
          <p:nvPr/>
        </p:nvSpPr>
        <p:spPr>
          <a:xfrm>
            <a:off x="151468" y="694890"/>
            <a:ext cx="4012637" cy="461665"/>
          </a:xfrm>
          <a:prstGeom prst="rect">
            <a:avLst/>
          </a:prstGeom>
          <a:noFill/>
        </p:spPr>
        <p:txBody>
          <a:bodyPr wrap="none" rtlCol="0">
            <a:spAutoFit/>
          </a:bodyPr>
          <a:lstStyle/>
          <a:p>
            <a:r>
              <a:rPr kumimoji="1" lang="ja-JP" altLang="en-US" sz="2400" b="1" dirty="0" smtClean="0">
                <a:solidFill>
                  <a:srgbClr val="FF0000"/>
                </a:solidFill>
                <a:latin typeface="Meiryo UI" panose="020B0604030504040204" pitchFamily="50" charset="-128"/>
                <a:ea typeface="Meiryo UI" panose="020B0604030504040204" pitchFamily="50" charset="-128"/>
              </a:rPr>
              <a:t>役割分担・連絡体制の明確化</a:t>
            </a:r>
            <a:endParaRPr kumimoji="1" lang="ja-JP" altLang="en-US" sz="2400" b="1" dirty="0">
              <a:solidFill>
                <a:srgbClr val="FF0000"/>
              </a:solidFill>
              <a:latin typeface="Meiryo UI" panose="020B0604030504040204" pitchFamily="50" charset="-128"/>
              <a:ea typeface="Meiryo UI" panose="020B0604030504040204" pitchFamily="50" charset="-128"/>
            </a:endParaRPr>
          </a:p>
        </p:txBody>
      </p:sp>
      <p:sp>
        <p:nvSpPr>
          <p:cNvPr id="11" name="スライド番号プレースホルダー 1"/>
          <p:cNvSpPr>
            <a:spLocks noGrp="1"/>
          </p:cNvSpPr>
          <p:nvPr>
            <p:ph type="sldNum" sz="quarter" idx="12"/>
          </p:nvPr>
        </p:nvSpPr>
        <p:spPr>
          <a:xfrm>
            <a:off x="6906186" y="6407826"/>
            <a:ext cx="2057400" cy="365125"/>
          </a:xfrm>
        </p:spPr>
        <p:txBody>
          <a:bodyPr/>
          <a:lstStyle/>
          <a:p>
            <a:r>
              <a:rPr lang="en-US" altLang="ja-JP" dirty="0" smtClean="0"/>
              <a:t>12</a:t>
            </a:r>
            <a:endParaRPr kumimoji="1" lang="ja-JP" altLang="en-US" dirty="0"/>
          </a:p>
        </p:txBody>
      </p:sp>
    </p:spTree>
    <p:extLst>
      <p:ext uri="{BB962C8B-B14F-4D97-AF65-F5344CB8AC3E}">
        <p14:creationId xmlns:p14="http://schemas.microsoft.com/office/powerpoint/2010/main" val="3891877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13</a:t>
            </a:fld>
            <a:endParaRPr kumimoji="1" lang="ja-JP" altLang="en-US" dirty="0"/>
          </a:p>
        </p:txBody>
      </p:sp>
      <p:sp>
        <p:nvSpPr>
          <p:cNvPr id="3" name="テキスト ボックス 2"/>
          <p:cNvSpPr txBox="1"/>
          <p:nvPr/>
        </p:nvSpPr>
        <p:spPr>
          <a:xfrm>
            <a:off x="3207377" y="91625"/>
            <a:ext cx="2771913" cy="461665"/>
          </a:xfrm>
          <a:prstGeom prst="rect">
            <a:avLst/>
          </a:prstGeom>
          <a:noFill/>
        </p:spPr>
        <p:txBody>
          <a:bodyPr wrap="none" rtlCol="0">
            <a:spAutoFit/>
          </a:bodyPr>
          <a:lstStyle/>
          <a:p>
            <a:pPr algn="ctr"/>
            <a:r>
              <a:rPr lang="ja-JP" altLang="en-US" sz="2400" b="1" dirty="0" smtClean="0">
                <a:latin typeface="Meiryo UI" panose="020B0604030504040204" pitchFamily="50" charset="-128"/>
                <a:ea typeface="Meiryo UI" panose="020B0604030504040204" pitchFamily="50" charset="-128"/>
              </a:rPr>
              <a:t>２　</a:t>
            </a:r>
            <a:r>
              <a:rPr lang="ja-JP" altLang="ja-JP" sz="2400" b="1" dirty="0" smtClean="0">
                <a:latin typeface="Meiryo UI" panose="020B0604030504040204" pitchFamily="50" charset="-128"/>
                <a:ea typeface="Meiryo UI" panose="020B0604030504040204" pitchFamily="50" charset="-128"/>
              </a:rPr>
              <a:t>住民</a:t>
            </a:r>
            <a:r>
              <a:rPr lang="ja-JP" altLang="ja-JP" sz="2400" b="1" dirty="0">
                <a:latin typeface="Meiryo UI" panose="020B0604030504040204" pitchFamily="50" charset="-128"/>
                <a:ea typeface="Meiryo UI" panose="020B0604030504040204" pitchFamily="50" charset="-128"/>
              </a:rPr>
              <a:t>等への周知</a:t>
            </a:r>
            <a:endParaRPr lang="ja-JP" altLang="en-US" sz="24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151469" y="1159433"/>
            <a:ext cx="8812117" cy="923330"/>
          </a:xfrm>
          <a:prstGeom prst="rect">
            <a:avLst/>
          </a:prstGeom>
          <a:solidFill>
            <a:schemeClr val="accent6">
              <a:lumMod val="20000"/>
              <a:lumOff val="80000"/>
            </a:schemeClr>
          </a:solidFill>
          <a:ln>
            <a:solidFill>
              <a:schemeClr val="tx1"/>
            </a:solidFill>
          </a:ln>
        </p:spPr>
        <p:txBody>
          <a:bodyPr wrap="square">
            <a:spAutoFit/>
          </a:bodyPr>
          <a:lstStyle/>
          <a:p>
            <a:r>
              <a:rPr lang="ja-JP" altLang="en-US" dirty="0">
                <a:latin typeface="Meiryo UI" panose="020B0604030504040204" pitchFamily="50" charset="-128"/>
                <a:ea typeface="Meiryo UI" panose="020B0604030504040204" pitchFamily="50" charset="-128"/>
              </a:rPr>
              <a:t>石綿排出等工事の元請業者又は</a:t>
            </a:r>
            <a:r>
              <a:rPr lang="ja-JP" altLang="en-US" dirty="0" smtClean="0">
                <a:latin typeface="Meiryo UI" panose="020B0604030504040204" pitchFamily="50" charset="-128"/>
                <a:ea typeface="Meiryo UI" panose="020B0604030504040204" pitchFamily="50" charset="-128"/>
              </a:rPr>
              <a:t>自主施工者</a:t>
            </a:r>
            <a:r>
              <a:rPr lang="ja-JP" altLang="en-US" dirty="0">
                <a:latin typeface="Meiryo UI" panose="020B0604030504040204" pitchFamily="50" charset="-128"/>
                <a:ea typeface="Meiryo UI" panose="020B0604030504040204" pitchFamily="50" charset="-128"/>
              </a:rPr>
              <a:t>は、当該石綿排出等工事に係る</a:t>
            </a:r>
            <a:r>
              <a:rPr lang="ja-JP" altLang="en-US" u="sng" dirty="0">
                <a:latin typeface="Meiryo UI" panose="020B0604030504040204" pitchFamily="50" charset="-128"/>
                <a:ea typeface="Meiryo UI" panose="020B0604030504040204" pitchFamily="50" charset="-128"/>
              </a:rPr>
              <a:t>石綿</a:t>
            </a:r>
            <a:r>
              <a:rPr lang="ja-JP" altLang="en-US" u="sng" dirty="0" smtClean="0">
                <a:latin typeface="Meiryo UI" panose="020B0604030504040204" pitchFamily="50" charset="-128"/>
                <a:ea typeface="Meiryo UI" panose="020B0604030504040204" pitchFamily="50" charset="-128"/>
              </a:rPr>
              <a:t>排出等</a:t>
            </a:r>
            <a:r>
              <a:rPr lang="ja-JP" altLang="en-US" u="sng" dirty="0">
                <a:latin typeface="Meiryo UI" panose="020B0604030504040204" pitchFamily="50" charset="-128"/>
                <a:ea typeface="Meiryo UI" panose="020B0604030504040204" pitchFamily="50" charset="-128"/>
              </a:rPr>
              <a:t>作業を開始する前</a:t>
            </a:r>
            <a:r>
              <a:rPr lang="ja-JP" altLang="en-US" dirty="0">
                <a:latin typeface="Meiryo UI" panose="020B0604030504040204" pitchFamily="50" charset="-128"/>
                <a:ea typeface="Meiryo UI" panose="020B0604030504040204" pitchFamily="50" charset="-128"/>
              </a:rPr>
              <a:t>に、規則で定めるところ</a:t>
            </a:r>
            <a:r>
              <a:rPr lang="ja-JP" altLang="en-US" dirty="0" smtClean="0">
                <a:latin typeface="Meiryo UI" panose="020B0604030504040204" pitchFamily="50" charset="-128"/>
                <a:ea typeface="Meiryo UI" panose="020B0604030504040204" pitchFamily="50" charset="-128"/>
              </a:rPr>
              <a:t>により</a:t>
            </a:r>
            <a:r>
              <a:rPr lang="ja-JP" altLang="en-US" dirty="0">
                <a:latin typeface="Meiryo UI" panose="020B0604030504040204" pitchFamily="50" charset="-128"/>
                <a:ea typeface="Meiryo UI" panose="020B0604030504040204" pitchFamily="50" charset="-128"/>
              </a:rPr>
              <a:t>、当該石綿排出等工事の場所の周辺の</a:t>
            </a:r>
            <a:r>
              <a:rPr lang="ja-JP" altLang="en-US" dirty="0" smtClean="0">
                <a:latin typeface="Meiryo UI" panose="020B0604030504040204" pitchFamily="50" charset="-128"/>
                <a:ea typeface="Meiryo UI" panose="020B0604030504040204" pitchFamily="50" charset="-128"/>
              </a:rPr>
              <a:t>地域の</a:t>
            </a:r>
            <a:r>
              <a:rPr lang="ja-JP" altLang="en-US" dirty="0">
                <a:latin typeface="Meiryo UI" panose="020B0604030504040204" pitchFamily="50" charset="-128"/>
                <a:ea typeface="Meiryo UI" panose="020B0604030504040204" pitchFamily="50" charset="-128"/>
              </a:rPr>
              <a:t>住民等に対し、規則で定める事項を周知</a:t>
            </a:r>
            <a:r>
              <a:rPr lang="ja-JP" altLang="en-US" dirty="0" smtClean="0">
                <a:latin typeface="Meiryo UI" panose="020B0604030504040204" pitchFamily="50" charset="-128"/>
                <a:ea typeface="Meiryo UI" panose="020B0604030504040204" pitchFamily="50" charset="-128"/>
              </a:rPr>
              <a:t>しなければ</a:t>
            </a:r>
            <a:r>
              <a:rPr lang="ja-JP" altLang="en-US" dirty="0">
                <a:latin typeface="Meiryo UI" panose="020B0604030504040204" pitchFamily="50" charset="-128"/>
                <a:ea typeface="Meiryo UI" panose="020B0604030504040204" pitchFamily="50" charset="-128"/>
              </a:rPr>
              <a:t>ならない。（第</a:t>
            </a:r>
            <a:r>
              <a:rPr lang="en-US" altLang="ja-JP" dirty="0">
                <a:latin typeface="Meiryo UI" panose="020B0604030504040204" pitchFamily="50" charset="-128"/>
                <a:ea typeface="Meiryo UI" panose="020B0604030504040204" pitchFamily="50" charset="-128"/>
              </a:rPr>
              <a:t>52</a:t>
            </a:r>
            <a:r>
              <a:rPr lang="ja-JP" altLang="en-US" dirty="0">
                <a:latin typeface="Meiryo UI" panose="020B0604030504040204" pitchFamily="50" charset="-128"/>
                <a:ea typeface="Meiryo UI" panose="020B0604030504040204" pitchFamily="50" charset="-128"/>
              </a:rPr>
              <a:t>条の</a:t>
            </a:r>
            <a:r>
              <a:rPr lang="ja-JP" altLang="en-US" dirty="0" smtClean="0">
                <a:latin typeface="Meiryo UI" panose="020B0604030504040204" pitchFamily="50" charset="-128"/>
                <a:ea typeface="Meiryo UI" panose="020B0604030504040204" pitchFamily="50" charset="-128"/>
              </a:rPr>
              <a:t>２）</a:t>
            </a:r>
            <a:endParaRPr lang="ja-JP" altLang="en-US" dirty="0">
              <a:latin typeface="Meiryo UI" panose="020B0604030504040204" pitchFamily="50" charset="-128"/>
              <a:ea typeface="Meiryo UI" panose="020B0604030504040204" pitchFamily="50" charset="-128"/>
            </a:endParaRPr>
          </a:p>
        </p:txBody>
      </p:sp>
      <p:sp>
        <p:nvSpPr>
          <p:cNvPr id="6" name="正方形/長方形 5"/>
          <p:cNvSpPr/>
          <p:nvPr/>
        </p:nvSpPr>
        <p:spPr>
          <a:xfrm>
            <a:off x="294298" y="2351115"/>
            <a:ext cx="8608636" cy="2754600"/>
          </a:xfrm>
          <a:prstGeom prst="rect">
            <a:avLst/>
          </a:prstGeom>
        </p:spPr>
        <p:txBody>
          <a:bodyPr wrap="square">
            <a:spAutoFit/>
          </a:bodyPr>
          <a:lstStyle/>
          <a:p>
            <a:r>
              <a:rPr lang="ja-JP" altLang="en-US" sz="2000" dirty="0" smtClean="0">
                <a:latin typeface="Meiryo UI" panose="020B0604030504040204" pitchFamily="50" charset="-128"/>
                <a:ea typeface="Meiryo UI" panose="020B0604030504040204" pitchFamily="50" charset="-128"/>
              </a:rPr>
              <a:t>① </a:t>
            </a:r>
            <a:r>
              <a:rPr lang="ja-JP" altLang="en-US" sz="2000" dirty="0">
                <a:latin typeface="Meiryo UI" panose="020B0604030504040204" pitchFamily="50" charset="-128"/>
                <a:ea typeface="Meiryo UI" panose="020B0604030504040204" pitchFamily="50" charset="-128"/>
              </a:rPr>
              <a:t>周知の実施者</a:t>
            </a:r>
          </a:p>
          <a:p>
            <a:r>
              <a:rPr lang="ja-JP" altLang="en-US" sz="2000" dirty="0">
                <a:latin typeface="Meiryo UI" panose="020B0604030504040204" pitchFamily="50" charset="-128"/>
                <a:ea typeface="Meiryo UI" panose="020B0604030504040204" pitchFamily="50" charset="-128"/>
              </a:rPr>
              <a:t>　</a:t>
            </a:r>
            <a:r>
              <a:rPr lang="ja-JP" altLang="en-US" sz="2000" b="1" dirty="0">
                <a:solidFill>
                  <a:srgbClr val="FF0000"/>
                </a:solidFill>
                <a:latin typeface="Meiryo UI" panose="020B0604030504040204" pitchFamily="50" charset="-128"/>
                <a:ea typeface="Meiryo UI" panose="020B0604030504040204" pitchFamily="50" charset="-128"/>
              </a:rPr>
              <a:t>元請業者</a:t>
            </a:r>
            <a:r>
              <a:rPr lang="ja-JP" altLang="en-US" sz="2000" dirty="0">
                <a:latin typeface="Meiryo UI" panose="020B0604030504040204" pitchFamily="50" charset="-128"/>
                <a:ea typeface="Meiryo UI" panose="020B0604030504040204" pitchFamily="50" charset="-128"/>
              </a:rPr>
              <a:t>（自主施工者</a:t>
            </a:r>
            <a:r>
              <a:rPr lang="ja-JP" altLang="en-US" sz="2000" dirty="0" smtClean="0">
                <a:latin typeface="Meiryo UI" panose="020B0604030504040204" pitchFamily="50" charset="-128"/>
                <a:ea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rPr>
              <a:t>② 周知の実施期限</a:t>
            </a:r>
          </a:p>
          <a:p>
            <a:r>
              <a:rPr lang="ja-JP" altLang="en-US" sz="2000" dirty="0" smtClean="0">
                <a:latin typeface="Meiryo UI" panose="020B0604030504040204" pitchFamily="50" charset="-128"/>
                <a:ea typeface="Meiryo UI" panose="020B0604030504040204" pitchFamily="50" charset="-128"/>
              </a:rPr>
              <a:t>　作業</a:t>
            </a:r>
            <a:r>
              <a:rPr lang="ja-JP" altLang="en-US" sz="2000" dirty="0">
                <a:latin typeface="Meiryo UI" panose="020B0604030504040204" pitchFamily="50" charset="-128"/>
                <a:ea typeface="Meiryo UI" panose="020B0604030504040204" pitchFamily="50" charset="-128"/>
              </a:rPr>
              <a:t>開始の概ね</a:t>
            </a:r>
            <a:r>
              <a:rPr lang="ja-JP" altLang="en-US" sz="2000" u="sng" dirty="0">
                <a:latin typeface="Meiryo UI" panose="020B0604030504040204" pitchFamily="50" charset="-128"/>
                <a:ea typeface="Meiryo UI" panose="020B0604030504040204" pitchFamily="50" charset="-128"/>
              </a:rPr>
              <a:t>一週間前</a:t>
            </a:r>
            <a:r>
              <a:rPr lang="ja-JP" altLang="en-US" sz="2000" u="sng" dirty="0" smtClean="0">
                <a:latin typeface="Meiryo UI" panose="020B0604030504040204" pitchFamily="50" charset="-128"/>
                <a:ea typeface="Meiryo UI" panose="020B0604030504040204" pitchFamily="50" charset="-128"/>
              </a:rPr>
              <a:t>まで</a:t>
            </a:r>
          </a:p>
          <a:p>
            <a:endParaRPr lang="en-US" altLang="ja-JP" sz="1100" dirty="0" smtClean="0">
              <a:latin typeface="Meiryo UI" panose="020B0604030504040204" pitchFamily="50" charset="-128"/>
              <a:ea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rPr>
              <a:t>③ </a:t>
            </a:r>
            <a:r>
              <a:rPr lang="ja-JP" altLang="en-US" sz="2000" dirty="0">
                <a:latin typeface="Meiryo UI" panose="020B0604030504040204" pitchFamily="50" charset="-128"/>
                <a:ea typeface="Meiryo UI" panose="020B0604030504040204" pitchFamily="50" charset="-128"/>
              </a:rPr>
              <a:t>周知対象</a:t>
            </a:r>
          </a:p>
          <a:p>
            <a:r>
              <a:rPr lang="ja-JP" altLang="en-US" sz="2000" dirty="0" smtClean="0">
                <a:latin typeface="Meiryo UI" panose="020B0604030504040204" pitchFamily="50" charset="-128"/>
                <a:ea typeface="Meiryo UI" panose="020B0604030504040204" pitchFamily="50" charset="-128"/>
              </a:rPr>
              <a:t>　当該</a:t>
            </a:r>
            <a:r>
              <a:rPr lang="ja-JP" altLang="en-US" sz="2000" dirty="0">
                <a:latin typeface="Meiryo UI" panose="020B0604030504040204" pitchFamily="50" charset="-128"/>
                <a:ea typeface="Meiryo UI" panose="020B0604030504040204" pitchFamily="50" charset="-128"/>
              </a:rPr>
              <a:t>工事場所の</a:t>
            </a:r>
            <a:r>
              <a:rPr lang="ja-JP" altLang="en-US" sz="2000" u="sng" dirty="0">
                <a:latin typeface="Meiryo UI" panose="020B0604030504040204" pitchFamily="50" charset="-128"/>
                <a:ea typeface="Meiryo UI" panose="020B0604030504040204" pitchFamily="50" charset="-128"/>
              </a:rPr>
              <a:t>周辺の地域の住民</a:t>
            </a:r>
            <a:r>
              <a:rPr lang="ja-JP" altLang="en-US" sz="2000" u="sng" dirty="0" smtClean="0">
                <a:latin typeface="Meiryo UI" panose="020B0604030504040204" pitchFamily="50" charset="-128"/>
                <a:ea typeface="Meiryo UI" panose="020B0604030504040204" pitchFamily="50" charset="-128"/>
              </a:rPr>
              <a:t>等</a:t>
            </a:r>
            <a:endParaRPr lang="en-US" altLang="ja-JP" sz="2000" u="sng" dirty="0" smtClean="0">
              <a:latin typeface="Meiryo UI" panose="020B0604030504040204" pitchFamily="50" charset="-128"/>
              <a:ea typeface="Meiryo UI" panose="020B0604030504040204" pitchFamily="50" charset="-128"/>
            </a:endParaRPr>
          </a:p>
          <a:p>
            <a:endParaRPr lang="en-US" altLang="ja-JP" sz="1100" u="sng" dirty="0" smtClean="0">
              <a:latin typeface="Meiryo UI" panose="020B0604030504040204" pitchFamily="50" charset="-128"/>
              <a:ea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rPr>
              <a:t>④周知方法</a:t>
            </a:r>
            <a:endParaRPr lang="en-US" altLang="ja-JP" sz="2000" dirty="0" smtClean="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51468" y="694890"/>
            <a:ext cx="6237605" cy="461665"/>
          </a:xfrm>
          <a:prstGeom prst="rect">
            <a:avLst/>
          </a:prstGeom>
          <a:noFill/>
        </p:spPr>
        <p:txBody>
          <a:bodyPr wrap="none" rtlCol="0">
            <a:spAutoFit/>
          </a:bodyPr>
          <a:lstStyle/>
          <a:p>
            <a:r>
              <a:rPr kumimoji="1" lang="ja-JP" altLang="en-US" sz="2400" b="1" dirty="0" smtClean="0">
                <a:solidFill>
                  <a:srgbClr val="FF0000"/>
                </a:solidFill>
                <a:latin typeface="Meiryo UI" panose="020B0604030504040204" pitchFamily="50" charset="-128"/>
                <a:ea typeface="Meiryo UI" panose="020B0604030504040204" pitchFamily="50" charset="-128"/>
              </a:rPr>
              <a:t>複数の方法による周知（掲示板の設置を除く）</a:t>
            </a:r>
            <a:endParaRPr kumimoji="1" lang="ja-JP" altLang="en-US" sz="2400" b="1" dirty="0">
              <a:solidFill>
                <a:srgbClr val="FF0000"/>
              </a:solidFill>
              <a:latin typeface="Meiryo UI" panose="020B0604030504040204" pitchFamily="50" charset="-128"/>
              <a:ea typeface="Meiryo UI" panose="020B0604030504040204" pitchFamily="50" charset="-128"/>
            </a:endParaRPr>
          </a:p>
        </p:txBody>
      </p:sp>
      <p:sp>
        <p:nvSpPr>
          <p:cNvPr id="8" name="正方形/長方形 7"/>
          <p:cNvSpPr/>
          <p:nvPr/>
        </p:nvSpPr>
        <p:spPr>
          <a:xfrm>
            <a:off x="459074" y="5027619"/>
            <a:ext cx="4719555" cy="1477328"/>
          </a:xfrm>
          <a:prstGeom prst="rect">
            <a:avLst/>
          </a:prstGeom>
          <a:solidFill>
            <a:schemeClr val="bg1"/>
          </a:solidFill>
        </p:spPr>
        <p:txBody>
          <a:bodyPr wrap="square">
            <a:spAutoFit/>
          </a:bodyPr>
          <a:lstStyle/>
          <a:p>
            <a:pPr algn="just">
              <a:spcAft>
                <a:spcPts val="0"/>
              </a:spcAft>
            </a:pP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掲示板の設置以外の次の方法</a:t>
            </a: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（複数選択可）</a:t>
            </a:r>
            <a:endParaRPr lang="ja-JP" altLang="ja-JP" sz="1600" b="1" kern="100" dirty="0">
              <a:latin typeface="Meiryo UI" panose="020B0604030504040204" pitchFamily="50" charset="-128"/>
              <a:ea typeface="Meiryo UI" panose="020B0604030504040204" pitchFamily="50" charset="-128"/>
              <a:cs typeface="Times New Roman" panose="02020603050405020304" pitchFamily="18" charset="0"/>
            </a:endParaRPr>
          </a:p>
          <a:p>
            <a:pPr indent="139700" algn="just">
              <a:spcAft>
                <a:spcPts val="0"/>
              </a:spcAft>
            </a:pP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　説明会</a:t>
            </a:r>
            <a:endParaRPr lang="ja-JP" altLang="ja-JP" sz="1600" b="1" kern="100" dirty="0">
              <a:latin typeface="Meiryo UI" panose="020B0604030504040204" pitchFamily="50" charset="-128"/>
              <a:ea typeface="Meiryo UI" panose="020B0604030504040204" pitchFamily="50" charset="-128"/>
              <a:cs typeface="Times New Roman" panose="02020603050405020304" pitchFamily="18" charset="0"/>
            </a:endParaRPr>
          </a:p>
          <a:p>
            <a:pPr indent="139700" algn="just">
              <a:spcAft>
                <a:spcPts val="0"/>
              </a:spcAft>
            </a:pP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　戸別の訪問</a:t>
            </a:r>
            <a:endParaRPr lang="ja-JP" altLang="ja-JP" sz="1600" b="1" kern="100" dirty="0">
              <a:latin typeface="Meiryo UI" panose="020B0604030504040204" pitchFamily="50" charset="-128"/>
              <a:ea typeface="Meiryo UI" panose="020B0604030504040204" pitchFamily="50" charset="-128"/>
              <a:cs typeface="Times New Roman" panose="02020603050405020304" pitchFamily="18" charset="0"/>
            </a:endParaRPr>
          </a:p>
          <a:p>
            <a:pPr indent="139700" algn="just">
              <a:spcAft>
                <a:spcPts val="0"/>
              </a:spcAft>
            </a:pP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　印刷物の配布</a:t>
            </a:r>
            <a:endParaRPr lang="ja-JP" altLang="ja-JP" sz="1600" b="1" kern="100" dirty="0">
              <a:latin typeface="Meiryo UI" panose="020B0604030504040204" pitchFamily="50" charset="-128"/>
              <a:ea typeface="Meiryo UI" panose="020B0604030504040204" pitchFamily="50" charset="-128"/>
              <a:cs typeface="Times New Roman" panose="02020603050405020304" pitchFamily="18" charset="0"/>
            </a:endParaRPr>
          </a:p>
          <a:p>
            <a:pPr indent="139700" algn="just">
              <a:spcAft>
                <a:spcPts val="0"/>
              </a:spcAft>
            </a:pP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　その他（回覧板の利用等）</a:t>
            </a:r>
            <a:endParaRPr lang="ja-JP" altLang="ja-JP" sz="16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024216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14</a:t>
            </a:fld>
            <a:endParaRPr kumimoji="1" lang="ja-JP" altLang="en-US" dirty="0"/>
          </a:p>
        </p:txBody>
      </p:sp>
      <p:sp>
        <p:nvSpPr>
          <p:cNvPr id="3" name="テキスト ボックス 2"/>
          <p:cNvSpPr txBox="1"/>
          <p:nvPr/>
        </p:nvSpPr>
        <p:spPr>
          <a:xfrm>
            <a:off x="3207377" y="91625"/>
            <a:ext cx="2771913" cy="461665"/>
          </a:xfrm>
          <a:prstGeom prst="rect">
            <a:avLst/>
          </a:prstGeom>
          <a:noFill/>
        </p:spPr>
        <p:txBody>
          <a:bodyPr wrap="none" rtlCol="0">
            <a:spAutoFit/>
          </a:bodyPr>
          <a:lstStyle/>
          <a:p>
            <a:pPr algn="ctr"/>
            <a:r>
              <a:rPr lang="ja-JP" altLang="en-US" sz="2400" b="1" dirty="0" smtClean="0">
                <a:latin typeface="Meiryo UI" panose="020B0604030504040204" pitchFamily="50" charset="-128"/>
                <a:ea typeface="Meiryo UI" panose="020B0604030504040204" pitchFamily="50" charset="-128"/>
              </a:rPr>
              <a:t>２　</a:t>
            </a:r>
            <a:r>
              <a:rPr lang="ja-JP" altLang="ja-JP" sz="2400" b="1" dirty="0" smtClean="0">
                <a:latin typeface="Meiryo UI" panose="020B0604030504040204" pitchFamily="50" charset="-128"/>
                <a:ea typeface="Meiryo UI" panose="020B0604030504040204" pitchFamily="50" charset="-128"/>
              </a:rPr>
              <a:t>住民</a:t>
            </a:r>
            <a:r>
              <a:rPr lang="ja-JP" altLang="ja-JP" sz="2400" b="1" dirty="0">
                <a:latin typeface="Meiryo UI" panose="020B0604030504040204" pitchFamily="50" charset="-128"/>
                <a:ea typeface="Meiryo UI" panose="020B0604030504040204" pitchFamily="50" charset="-128"/>
              </a:rPr>
              <a:t>等への周知</a:t>
            </a:r>
            <a:endParaRPr lang="ja-JP" altLang="en-US" sz="2400" b="1"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3"/>
          <a:srcRect l="4732" t="9127" r="14092" b="711"/>
          <a:stretch/>
        </p:blipFill>
        <p:spPr>
          <a:xfrm>
            <a:off x="715572" y="3478642"/>
            <a:ext cx="4403275" cy="3198007"/>
          </a:xfrm>
          <a:prstGeom prst="rect">
            <a:avLst/>
          </a:prstGeom>
        </p:spPr>
      </p:pic>
      <p:pic>
        <p:nvPicPr>
          <p:cNvPr id="6" name="図 5"/>
          <p:cNvPicPr>
            <a:picLocks noChangeAspect="1"/>
          </p:cNvPicPr>
          <p:nvPr/>
        </p:nvPicPr>
        <p:blipFill>
          <a:blip r:embed="rId4"/>
          <a:stretch>
            <a:fillRect/>
          </a:stretch>
        </p:blipFill>
        <p:spPr>
          <a:xfrm>
            <a:off x="5496274" y="3648390"/>
            <a:ext cx="2909094" cy="1309092"/>
          </a:xfrm>
          <a:prstGeom prst="rect">
            <a:avLst/>
          </a:prstGeom>
        </p:spPr>
      </p:pic>
      <p:sp>
        <p:nvSpPr>
          <p:cNvPr id="9" name="テキスト ボックス 8"/>
          <p:cNvSpPr txBox="1"/>
          <p:nvPr/>
        </p:nvSpPr>
        <p:spPr>
          <a:xfrm>
            <a:off x="151468" y="694890"/>
            <a:ext cx="3167855" cy="461665"/>
          </a:xfrm>
          <a:prstGeom prst="rect">
            <a:avLst/>
          </a:prstGeom>
          <a:noFill/>
        </p:spPr>
        <p:txBody>
          <a:bodyPr wrap="none" rtlCol="0">
            <a:spAutoFit/>
          </a:bodyPr>
          <a:lstStyle/>
          <a:p>
            <a:r>
              <a:rPr kumimoji="1" lang="ja-JP" altLang="en-US" sz="2400" b="1" dirty="0" smtClean="0">
                <a:solidFill>
                  <a:srgbClr val="FF0000"/>
                </a:solidFill>
                <a:latin typeface="Meiryo UI" panose="020B0604030504040204" pitchFamily="50" charset="-128"/>
                <a:ea typeface="Meiryo UI" panose="020B0604030504040204" pitchFamily="50" charset="-128"/>
              </a:rPr>
              <a:t>周知対象の考え方の例</a:t>
            </a:r>
            <a:endParaRPr kumimoji="1" lang="ja-JP" altLang="en-US" sz="2400" b="1" dirty="0">
              <a:solidFill>
                <a:srgbClr val="FF0000"/>
              </a:solidFill>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061285099"/>
              </p:ext>
            </p:extLst>
          </p:nvPr>
        </p:nvGraphicFramePr>
        <p:xfrm>
          <a:off x="237126" y="1156555"/>
          <a:ext cx="8726459" cy="1888570"/>
        </p:xfrm>
        <a:graphic>
          <a:graphicData uri="http://schemas.openxmlformats.org/drawingml/2006/table">
            <a:tbl>
              <a:tblPr firstRow="1" firstCol="1" bandRow="1"/>
              <a:tblGrid>
                <a:gridCol w="772165"/>
                <a:gridCol w="7954294"/>
              </a:tblGrid>
              <a:tr h="1086313">
                <a:tc>
                  <a:txBody>
                    <a:bodyPr/>
                    <a:lstStyle/>
                    <a:p>
                      <a:pPr algn="ctr">
                        <a:spcAft>
                          <a:spcPts val="0"/>
                        </a:spcAft>
                      </a:pPr>
                      <a:r>
                        <a:rPr lang="ja-JP" altLang="en-US" sz="2000" kern="100" dirty="0" smtClean="0">
                          <a:effectLst/>
                          <a:latin typeface="Meiryo UI" panose="020B0604030504040204" pitchFamily="50" charset="-128"/>
                          <a:ea typeface="Meiryo UI" panose="020B0604030504040204" pitchFamily="50" charset="-128"/>
                          <a:cs typeface="Times New Roman" panose="02020603050405020304" pitchFamily="18" charset="0"/>
                        </a:rPr>
                        <a:t>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spcAft>
                          <a:spcPts val="600"/>
                        </a:spcAft>
                        <a:buFont typeface="Wingdings" panose="05000000000000000000" pitchFamily="2" charset="2"/>
                        <a:buChar char="p"/>
                      </a:pPr>
                      <a:r>
                        <a:rPr lang="ja-JP" altLang="en-US" sz="2000" dirty="0" smtClean="0">
                          <a:latin typeface="Meiryo UI" panose="020B0604030504040204" pitchFamily="50" charset="-128"/>
                          <a:ea typeface="Meiryo UI" panose="020B0604030504040204" pitchFamily="50" charset="-128"/>
                        </a:rPr>
                        <a:t>工事場所の周辺地域において、</a:t>
                      </a:r>
                      <a:r>
                        <a:rPr lang="ja-JP" altLang="en-US" sz="2000" b="1" u="sng" dirty="0" smtClean="0">
                          <a:latin typeface="Meiryo UI" panose="020B0604030504040204" pitchFamily="50" charset="-128"/>
                          <a:ea typeface="Meiryo UI" panose="020B0604030504040204" pitchFamily="50" charset="-128"/>
                        </a:rPr>
                        <a:t>工事の影響を直接的に受ける可能性のある範囲の住民</a:t>
                      </a:r>
                      <a:endParaRPr lang="en-US" altLang="ja-JP" sz="2000" b="1" dirty="0" smtClean="0">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p"/>
                      </a:pPr>
                      <a:r>
                        <a:rPr lang="ja-JP" altLang="en-US" sz="2000" b="1" u="sng" dirty="0" smtClean="0">
                          <a:latin typeface="Meiryo UI" panose="020B0604030504040204" pitchFamily="50" charset="-128"/>
                          <a:ea typeface="Meiryo UI" panose="020B0604030504040204" pitchFamily="50" charset="-128"/>
                        </a:rPr>
                        <a:t>範囲内にある公益的施設の管理者及びその他事業者</a:t>
                      </a:r>
                      <a:r>
                        <a:rPr lang="ja-JP" altLang="en-US" sz="2000" u="sng"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必要に応じて）</a:t>
                      </a:r>
                      <a:endParaRPr lang="en-US" altLang="ja-JP" sz="2000" dirty="0" smtClean="0">
                        <a:latin typeface="Meiryo UI" panose="020B0604030504040204" pitchFamily="50" charset="-128"/>
                        <a:ea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2257">
                <a:tc>
                  <a:txBody>
                    <a:bodyPr/>
                    <a:lstStyle/>
                    <a:p>
                      <a:pPr algn="ctr">
                        <a:spcAft>
                          <a:spcPts val="0"/>
                        </a:spcAft>
                      </a:pPr>
                      <a:r>
                        <a:rPr lang="ja-JP" altLang="en-US" sz="2000" kern="100" dirty="0" smtClean="0">
                          <a:effectLst/>
                          <a:latin typeface="Meiryo UI" panose="020B0604030504040204" pitchFamily="50" charset="-128"/>
                          <a:ea typeface="Meiryo UI" panose="020B0604030504040204" pitchFamily="50" charset="-128"/>
                          <a:cs typeface="Times New Roman" panose="02020603050405020304" pitchFamily="18" charset="0"/>
                        </a:rPr>
                        <a:t>範囲</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spcAft>
                          <a:spcPts val="600"/>
                        </a:spcAft>
                        <a:buFont typeface="Wingdings" panose="05000000000000000000" pitchFamily="2" charset="2"/>
                        <a:buChar char="p"/>
                      </a:pPr>
                      <a:r>
                        <a:rPr lang="ja-JP" altLang="en-US" sz="2000" b="1" u="sng" dirty="0" smtClean="0">
                          <a:latin typeface="Meiryo UI" panose="020B0604030504040204" pitchFamily="50" charset="-128"/>
                          <a:ea typeface="Meiryo UI" panose="020B0604030504040204" pitchFamily="50" charset="-128"/>
                        </a:rPr>
                        <a:t>工事が行われる敷地に隣接する敷地</a:t>
                      </a:r>
                      <a:r>
                        <a:rPr lang="ja-JP" altLang="en-US" sz="2000" u="none" dirty="0" smtClean="0">
                          <a:latin typeface="Meiryo UI" panose="020B0604030504040204" pitchFamily="50" charset="-128"/>
                          <a:ea typeface="Meiryo UI" panose="020B0604030504040204" pitchFamily="50" charset="-128"/>
                        </a:rPr>
                        <a:t>まで</a:t>
                      </a:r>
                      <a:endParaRPr lang="en-US" altLang="ja-JP" sz="2000" u="none" dirty="0" smtClean="0">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p"/>
                      </a:pPr>
                      <a:r>
                        <a:rPr lang="ja-JP" altLang="en-US" sz="2000" b="1" u="sng" dirty="0" smtClean="0">
                          <a:latin typeface="Meiryo UI" panose="020B0604030504040204" pitchFamily="50" charset="-128"/>
                          <a:ea typeface="Meiryo UI" panose="020B0604030504040204" pitchFamily="50" charset="-128"/>
                        </a:rPr>
                        <a:t>自治会を単位</a:t>
                      </a:r>
                      <a:r>
                        <a:rPr lang="ja-JP" altLang="en-US" sz="2000" u="none" dirty="0" smtClean="0">
                          <a:latin typeface="Meiryo UI" panose="020B0604030504040204" pitchFamily="50" charset="-128"/>
                          <a:ea typeface="Meiryo UI" panose="020B0604030504040204" pitchFamily="50" charset="-128"/>
                        </a:rPr>
                        <a:t>とした範囲</a:t>
                      </a:r>
                      <a:r>
                        <a:rPr lang="ja-JP" altLang="en-US" sz="2000" dirty="0" smtClean="0">
                          <a:latin typeface="Meiryo UI" panose="020B0604030504040204" pitchFamily="50" charset="-128"/>
                          <a:ea typeface="Meiryo UI" panose="020B0604030504040204" pitchFamily="50" charset="-128"/>
                        </a:rPr>
                        <a:t>（必要に応じて）</a:t>
                      </a:r>
                      <a:endParaRPr lang="ja-JP" altLang="en-US" sz="2000" dirty="0">
                        <a:latin typeface="Meiryo UI" panose="020B0604030504040204" pitchFamily="50" charset="-128"/>
                        <a:ea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テキスト ボックス 4"/>
          <p:cNvSpPr txBox="1"/>
          <p:nvPr/>
        </p:nvSpPr>
        <p:spPr>
          <a:xfrm>
            <a:off x="636494" y="3199013"/>
            <a:ext cx="1271502" cy="307777"/>
          </a:xfrm>
          <a:prstGeom prst="rect">
            <a:avLst/>
          </a:prstGeom>
          <a:noFill/>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rPr>
              <a:t>例（イメージ）</a:t>
            </a:r>
            <a:endParaRPr kumimoji="1" lang="ja-JP" altLang="en-US"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6545031" y="3045125"/>
            <a:ext cx="2504212" cy="338554"/>
          </a:xfrm>
          <a:prstGeom prst="rect">
            <a:avLst/>
          </a:prstGeom>
          <a:noFill/>
        </p:spPr>
        <p:txBody>
          <a:bodyPr wrap="none" rtlCol="0">
            <a:spAutoFit/>
          </a:bodyPr>
          <a:lstStyle/>
          <a:p>
            <a:r>
              <a:rPr kumimoji="1" lang="ja-JP" altLang="en-US" sz="1600" dirty="0" smtClean="0">
                <a:latin typeface="Meiryo UI" panose="020B0604030504040204" pitchFamily="50" charset="-128"/>
                <a:ea typeface="Meiryo UI" panose="020B0604030504040204" pitchFamily="50" charset="-128"/>
              </a:rPr>
              <a:t>注）個別案件に応じて設定</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63832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246738" y="82322"/>
            <a:ext cx="4871847" cy="461665"/>
          </a:xfrm>
          <a:prstGeom prst="rect">
            <a:avLst/>
          </a:prstGeom>
          <a:noFill/>
        </p:spPr>
        <p:txBody>
          <a:bodyPr wrap="none" rtlCol="0">
            <a:spAutoFit/>
          </a:bodyPr>
          <a:lstStyle/>
          <a:p>
            <a:pPr algn="ctr"/>
            <a:r>
              <a:rPr lang="ja-JP" altLang="en-US" sz="2400" b="1" dirty="0" smtClean="0">
                <a:latin typeface="Meiryo UI" panose="020B0604030504040204" pitchFamily="50" charset="-128"/>
                <a:ea typeface="Meiryo UI" panose="020B0604030504040204" pitchFamily="50" charset="-128"/>
              </a:rPr>
              <a:t>３　大気中</a:t>
            </a:r>
            <a:r>
              <a:rPr lang="ja-JP" altLang="en-US" sz="2400" b="1" dirty="0">
                <a:latin typeface="Meiryo UI" panose="020B0604030504040204" pitchFamily="50" charset="-128"/>
                <a:ea typeface="Meiryo UI" panose="020B0604030504040204" pitchFamily="50" charset="-128"/>
              </a:rPr>
              <a:t>の石綿濃度の漏えい監視</a:t>
            </a:r>
          </a:p>
        </p:txBody>
      </p:sp>
      <p:sp>
        <p:nvSpPr>
          <p:cNvPr id="6" name="正方形/長方形 5"/>
          <p:cNvSpPr/>
          <p:nvPr/>
        </p:nvSpPr>
        <p:spPr>
          <a:xfrm>
            <a:off x="250168" y="1331371"/>
            <a:ext cx="8713418" cy="923330"/>
          </a:xfrm>
          <a:prstGeom prst="rect">
            <a:avLst/>
          </a:prstGeom>
          <a:solidFill>
            <a:schemeClr val="accent6">
              <a:lumMod val="20000"/>
              <a:lumOff val="80000"/>
            </a:schemeClr>
          </a:solidFill>
          <a:ln>
            <a:solidFill>
              <a:schemeClr val="tx1"/>
            </a:solidFill>
          </a:ln>
        </p:spPr>
        <p:txBody>
          <a:bodyPr wrap="square">
            <a:spAutoFit/>
          </a:bodyPr>
          <a:lstStyle/>
          <a:p>
            <a:r>
              <a:rPr lang="ja-JP" altLang="en-US" dirty="0">
                <a:latin typeface="Meiryo UI" panose="020B0604030504040204" pitchFamily="50" charset="-128"/>
                <a:ea typeface="Meiryo UI" panose="020B0604030504040204" pitchFamily="50" charset="-128"/>
              </a:rPr>
              <a:t>石綿排出等工事（</a:t>
            </a:r>
            <a:r>
              <a:rPr lang="ja-JP" altLang="en-US" u="sng" dirty="0">
                <a:latin typeface="Meiryo UI" panose="020B0604030504040204" pitchFamily="50" charset="-128"/>
                <a:ea typeface="Meiryo UI" panose="020B0604030504040204" pitchFamily="50" charset="-128"/>
              </a:rPr>
              <a:t>規則で定める</a:t>
            </a:r>
            <a:r>
              <a:rPr lang="ja-JP" altLang="en-US" u="sng" dirty="0" smtClean="0">
                <a:latin typeface="Meiryo UI" panose="020B0604030504040204" pitchFamily="50" charset="-128"/>
                <a:ea typeface="Meiryo UI" panose="020B0604030504040204" pitchFamily="50" charset="-128"/>
              </a:rPr>
              <a:t>工事</a:t>
            </a:r>
            <a:r>
              <a:rPr lang="en-US" altLang="ja-JP" b="1" u="sng" baseline="30000" dirty="0" smtClean="0">
                <a:latin typeface="Meiryo UI" panose="020B0604030504040204" pitchFamily="50" charset="-128"/>
                <a:ea typeface="Meiryo UI" panose="020B0604030504040204" pitchFamily="50" charset="-128"/>
              </a:rPr>
              <a:t>※</a:t>
            </a:r>
            <a:r>
              <a:rPr lang="ja-JP" altLang="en-US" u="sng" dirty="0" smtClean="0">
                <a:latin typeface="Meiryo UI" panose="020B0604030504040204" pitchFamily="50" charset="-128"/>
                <a:ea typeface="Meiryo UI" panose="020B0604030504040204" pitchFamily="50" charset="-128"/>
              </a:rPr>
              <a:t>に</a:t>
            </a:r>
            <a:r>
              <a:rPr lang="ja-JP" altLang="en-US" u="sng" dirty="0">
                <a:latin typeface="Meiryo UI" panose="020B0604030504040204" pitchFamily="50" charset="-128"/>
                <a:ea typeface="Meiryo UI" panose="020B0604030504040204" pitchFamily="50" charset="-128"/>
              </a:rPr>
              <a:t>限る。</a:t>
            </a:r>
            <a:r>
              <a:rPr lang="ja-JP" altLang="en-US" dirty="0">
                <a:latin typeface="Meiryo UI" panose="020B0604030504040204" pitchFamily="50" charset="-128"/>
                <a:ea typeface="Meiryo UI" panose="020B0604030504040204" pitchFamily="50" charset="-128"/>
              </a:rPr>
              <a:t>）の元請業者又は自主施工者は、</a:t>
            </a:r>
            <a:r>
              <a:rPr lang="ja-JP" altLang="en-US" dirty="0" smtClean="0">
                <a:latin typeface="Meiryo UI" panose="020B0604030504040204" pitchFamily="50" charset="-128"/>
                <a:ea typeface="Meiryo UI" panose="020B0604030504040204" pitchFamily="50" charset="-128"/>
              </a:rPr>
              <a:t>規則で</a:t>
            </a:r>
            <a:r>
              <a:rPr lang="ja-JP" altLang="en-US" dirty="0">
                <a:latin typeface="Meiryo UI" panose="020B0604030504040204" pitchFamily="50" charset="-128"/>
                <a:ea typeface="Meiryo UI" panose="020B0604030504040204" pitchFamily="50" charset="-128"/>
              </a:rPr>
              <a:t>定めるところにより、吹付け石綿等の除去</a:t>
            </a:r>
            <a:r>
              <a:rPr lang="ja-JP" altLang="en-US" dirty="0" smtClean="0">
                <a:latin typeface="Meiryo UI" panose="020B0604030504040204" pitchFamily="50" charset="-128"/>
                <a:ea typeface="Meiryo UI" panose="020B0604030504040204" pitchFamily="50" charset="-128"/>
              </a:rPr>
              <a:t>を行う</a:t>
            </a:r>
            <a:r>
              <a:rPr lang="ja-JP" altLang="en-US" dirty="0">
                <a:latin typeface="Meiryo UI" panose="020B0604030504040204" pitchFamily="50" charset="-128"/>
                <a:ea typeface="Meiryo UI" panose="020B0604030504040204" pitchFamily="50" charset="-128"/>
              </a:rPr>
              <a:t>場所の周辺における</a:t>
            </a:r>
            <a:r>
              <a:rPr lang="ja-JP" altLang="en-US" u="sng" dirty="0">
                <a:latin typeface="Meiryo UI" panose="020B0604030504040204" pitchFamily="50" charset="-128"/>
                <a:ea typeface="Meiryo UI" panose="020B0604030504040204" pitchFamily="50" charset="-128"/>
              </a:rPr>
              <a:t>大気中の石綿の濃度</a:t>
            </a:r>
            <a:r>
              <a:rPr lang="ja-JP" altLang="en-US" u="sng" dirty="0" smtClean="0">
                <a:latin typeface="Meiryo UI" panose="020B0604030504040204" pitchFamily="50" charset="-128"/>
                <a:ea typeface="Meiryo UI" panose="020B0604030504040204" pitchFamily="50" charset="-128"/>
              </a:rPr>
              <a:t>等を</a:t>
            </a:r>
            <a:r>
              <a:rPr lang="ja-JP" altLang="en-US" u="sng" dirty="0">
                <a:latin typeface="Meiryo UI" panose="020B0604030504040204" pitchFamily="50" charset="-128"/>
                <a:ea typeface="Meiryo UI" panose="020B0604030504040204" pitchFamily="50" charset="-128"/>
              </a:rPr>
              <a:t>測定</a:t>
            </a:r>
            <a:r>
              <a:rPr lang="ja-JP" altLang="en-US" dirty="0">
                <a:latin typeface="Meiryo UI" panose="020B0604030504040204" pitchFamily="50" charset="-128"/>
                <a:ea typeface="Meiryo UI" panose="020B0604030504040204" pitchFamily="50" charset="-128"/>
              </a:rPr>
              <a:t>し、その結果を記録し、及び保存して</a:t>
            </a:r>
            <a:r>
              <a:rPr lang="ja-JP" altLang="en-US" dirty="0" smtClean="0">
                <a:latin typeface="Meiryo UI" panose="020B0604030504040204" pitchFamily="50" charset="-128"/>
                <a:ea typeface="Meiryo UI" panose="020B0604030504040204" pitchFamily="50" charset="-128"/>
              </a:rPr>
              <a:t>おかなければ</a:t>
            </a:r>
            <a:r>
              <a:rPr lang="ja-JP" altLang="en-US" dirty="0">
                <a:latin typeface="Meiryo UI" panose="020B0604030504040204" pitchFamily="50" charset="-128"/>
                <a:ea typeface="Meiryo UI" panose="020B0604030504040204" pitchFamily="50" charset="-128"/>
              </a:rPr>
              <a:t>ならない。（第</a:t>
            </a:r>
            <a:r>
              <a:rPr lang="en-US" altLang="ja-JP" dirty="0">
                <a:latin typeface="Meiryo UI" panose="020B0604030504040204" pitchFamily="50" charset="-128"/>
                <a:ea typeface="Meiryo UI" panose="020B0604030504040204" pitchFamily="50" charset="-128"/>
              </a:rPr>
              <a:t>52</a:t>
            </a:r>
            <a:r>
              <a:rPr lang="ja-JP" altLang="en-US" dirty="0">
                <a:latin typeface="Meiryo UI" panose="020B0604030504040204" pitchFamily="50" charset="-128"/>
                <a:ea typeface="Meiryo UI" panose="020B0604030504040204" pitchFamily="50" charset="-128"/>
              </a:rPr>
              <a:t>条の３）</a:t>
            </a:r>
          </a:p>
        </p:txBody>
      </p:sp>
      <p:sp>
        <p:nvSpPr>
          <p:cNvPr id="11" name="テキスト ボックス 10"/>
          <p:cNvSpPr txBox="1"/>
          <p:nvPr/>
        </p:nvSpPr>
        <p:spPr>
          <a:xfrm>
            <a:off x="151468" y="2281516"/>
            <a:ext cx="5852884" cy="369332"/>
          </a:xfrm>
          <a:prstGeom prst="rect">
            <a:avLst/>
          </a:prstGeom>
          <a:noFill/>
        </p:spPr>
        <p:txBody>
          <a:bodyPr wrap="none" rtlCol="0">
            <a:spAutoFit/>
          </a:bodyPr>
          <a:lstStyle/>
          <a:p>
            <a:r>
              <a:rPr lang="en-US" altLang="ja-JP" b="1" dirty="0" smtClean="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負圧隔離養生を実施しなければならない石綿排出等</a:t>
            </a:r>
            <a:r>
              <a:rPr lang="ja-JP" altLang="en-US" b="1" dirty="0">
                <a:latin typeface="Meiryo UI" panose="020B0604030504040204" pitchFamily="50" charset="-128"/>
                <a:ea typeface="Meiryo UI" panose="020B0604030504040204" pitchFamily="50" charset="-128"/>
              </a:rPr>
              <a:t>工事</a:t>
            </a:r>
            <a:endParaRPr kumimoji="1" lang="ja-JP" altLang="en-US" b="1"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151468" y="885308"/>
            <a:ext cx="4870244" cy="461665"/>
          </a:xfrm>
          <a:prstGeom prst="rect">
            <a:avLst/>
          </a:prstGeom>
          <a:noFill/>
        </p:spPr>
        <p:txBody>
          <a:bodyPr wrap="none" rtlCol="0">
            <a:spAutoFit/>
          </a:bodyPr>
          <a:lstStyle/>
          <a:p>
            <a:r>
              <a:rPr kumimoji="1" lang="ja-JP" altLang="en-US" sz="2400" b="1" dirty="0" smtClean="0">
                <a:solidFill>
                  <a:srgbClr val="FF0000"/>
                </a:solidFill>
                <a:latin typeface="Meiryo UI" panose="020B0604030504040204" pitchFamily="50" charset="-128"/>
                <a:ea typeface="Meiryo UI" panose="020B0604030504040204" pitchFamily="50" charset="-128"/>
              </a:rPr>
              <a:t>除去時における石綿濃度の測定義務</a:t>
            </a:r>
            <a:endParaRPr kumimoji="1" lang="ja-JP" altLang="en-US" sz="2400" b="1" dirty="0">
              <a:solidFill>
                <a:srgbClr val="FF0000"/>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250168" y="3413085"/>
            <a:ext cx="8713418" cy="954107"/>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ja-JP" altLang="en-US" sz="2000" b="1" dirty="0" smtClean="0">
                <a:solidFill>
                  <a:schemeClr val="accent5">
                    <a:lumMod val="75000"/>
                  </a:schemeClr>
                </a:solidFill>
                <a:latin typeface="Meiryo UI" panose="020B0604030504040204" pitchFamily="50" charset="-128"/>
                <a:ea typeface="Meiryo UI" panose="020B0604030504040204" pitchFamily="50" charset="-128"/>
              </a:rPr>
              <a:t>神奈川県告示第</a:t>
            </a:r>
            <a:r>
              <a:rPr lang="en-US" altLang="ja-JP" sz="2000" b="1" dirty="0" smtClean="0">
                <a:solidFill>
                  <a:schemeClr val="accent5">
                    <a:lumMod val="75000"/>
                  </a:schemeClr>
                </a:solidFill>
                <a:latin typeface="Meiryo UI" panose="020B0604030504040204" pitchFamily="50" charset="-128"/>
                <a:ea typeface="Meiryo UI" panose="020B0604030504040204" pitchFamily="50" charset="-128"/>
              </a:rPr>
              <a:t>472</a:t>
            </a:r>
            <a:r>
              <a:rPr lang="ja-JP" altLang="en-US" sz="2000" b="1" dirty="0" smtClean="0">
                <a:solidFill>
                  <a:schemeClr val="accent5">
                    <a:lumMod val="75000"/>
                  </a:schemeClr>
                </a:solidFill>
                <a:latin typeface="Meiryo UI" panose="020B0604030504040204" pitchFamily="50" charset="-128"/>
                <a:ea typeface="Meiryo UI" panose="020B0604030504040204" pitchFamily="50" charset="-128"/>
              </a:rPr>
              <a:t>号</a:t>
            </a:r>
            <a:endParaRPr lang="en-US" altLang="ja-JP" sz="2000" b="1" dirty="0" smtClean="0">
              <a:solidFill>
                <a:schemeClr val="accent5">
                  <a:lumMod val="75000"/>
                </a:schemeClr>
              </a:solidFill>
              <a:latin typeface="Meiryo UI" panose="020B0604030504040204" pitchFamily="50" charset="-128"/>
              <a:ea typeface="Meiryo UI" panose="020B0604030504040204" pitchFamily="50" charset="-128"/>
            </a:endParaRPr>
          </a:p>
          <a:p>
            <a:r>
              <a:rPr lang="ja-JP" altLang="en-US" b="1" dirty="0" smtClean="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神奈川県生活環境の保全等に関する条例施行規則</a:t>
            </a:r>
            <a:r>
              <a:rPr lang="ja-JP" altLang="en-US" b="1" dirty="0" smtClean="0">
                <a:latin typeface="Meiryo UI" panose="020B0604030504040204" pitchFamily="50" charset="-128"/>
                <a:ea typeface="Meiryo UI" panose="020B0604030504040204" pitchFamily="50" charset="-128"/>
              </a:rPr>
              <a:t>第</a:t>
            </a:r>
            <a:r>
              <a:rPr lang="en-US" altLang="ja-JP" b="1" dirty="0" smtClean="0">
                <a:latin typeface="Meiryo UI" panose="020B0604030504040204" pitchFamily="50" charset="-128"/>
                <a:ea typeface="Meiryo UI" panose="020B0604030504040204" pitchFamily="50" charset="-128"/>
              </a:rPr>
              <a:t>44</a:t>
            </a:r>
            <a:r>
              <a:rPr lang="ja-JP" altLang="en-US" b="1" dirty="0" smtClean="0">
                <a:latin typeface="Meiryo UI" panose="020B0604030504040204" pitchFamily="50" charset="-128"/>
                <a:ea typeface="Meiryo UI" panose="020B0604030504040204" pitchFamily="50" charset="-128"/>
              </a:rPr>
              <a:t>条</a:t>
            </a:r>
            <a:r>
              <a:rPr lang="ja-JP" altLang="en-US" b="1" dirty="0">
                <a:latin typeface="Meiryo UI" panose="020B0604030504040204" pitchFamily="50" charset="-128"/>
                <a:ea typeface="Meiryo UI" panose="020B0604030504040204" pitchFamily="50" charset="-128"/>
              </a:rPr>
              <a:t>の</a:t>
            </a:r>
            <a:r>
              <a:rPr lang="ja-JP" altLang="en-US" b="1" dirty="0" smtClean="0">
                <a:latin typeface="Meiryo UI" panose="020B0604030504040204" pitchFamily="50" charset="-128"/>
                <a:ea typeface="Meiryo UI" panose="020B0604030504040204" pitchFamily="50" charset="-128"/>
              </a:rPr>
              <a:t>３第２項</a:t>
            </a:r>
            <a:r>
              <a:rPr lang="ja-JP" altLang="en-US" b="1" dirty="0">
                <a:latin typeface="Meiryo UI" panose="020B0604030504040204" pitchFamily="50" charset="-128"/>
                <a:ea typeface="Meiryo UI" panose="020B0604030504040204" pitchFamily="50" charset="-128"/>
              </a:rPr>
              <a:t>及び別表</a:t>
            </a:r>
            <a:r>
              <a:rPr lang="ja-JP" altLang="en-US" b="1" dirty="0" smtClean="0">
                <a:latin typeface="Meiryo UI" panose="020B0604030504040204" pitchFamily="50" charset="-128"/>
                <a:ea typeface="Meiryo UI" panose="020B0604030504040204" pitchFamily="50" charset="-128"/>
              </a:rPr>
              <a:t>第</a:t>
            </a:r>
            <a:r>
              <a:rPr lang="en-US" altLang="ja-JP" b="1" dirty="0" smtClean="0">
                <a:latin typeface="Meiryo UI" panose="020B0604030504040204" pitchFamily="50" charset="-128"/>
                <a:ea typeface="Meiryo UI" panose="020B0604030504040204" pitchFamily="50" charset="-128"/>
              </a:rPr>
              <a:t>17</a:t>
            </a:r>
            <a:r>
              <a:rPr lang="ja-JP" altLang="en-US" b="1" dirty="0" smtClean="0">
                <a:latin typeface="Meiryo UI" panose="020B0604030504040204" pitchFamily="50" charset="-128"/>
                <a:ea typeface="Meiryo UI" panose="020B0604030504040204" pitchFamily="50" charset="-128"/>
              </a:rPr>
              <a:t>に</a:t>
            </a:r>
            <a:r>
              <a:rPr lang="ja-JP" altLang="en-US" b="1" dirty="0">
                <a:latin typeface="Meiryo UI" panose="020B0604030504040204" pitchFamily="50" charset="-128"/>
                <a:ea typeface="Meiryo UI" panose="020B0604030504040204" pitchFamily="50" charset="-128"/>
              </a:rPr>
              <a:t>規定する知事が定める測定の方法」</a:t>
            </a:r>
            <a:endParaRPr lang="en-US" altLang="ja-JP" b="1" dirty="0" smtClean="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51468" y="2951420"/>
            <a:ext cx="3672800" cy="461665"/>
          </a:xfrm>
          <a:prstGeom prst="rect">
            <a:avLst/>
          </a:prstGeom>
          <a:noFill/>
        </p:spPr>
        <p:txBody>
          <a:bodyPr wrap="none" rtlCol="0">
            <a:spAutoFit/>
          </a:bodyPr>
          <a:lstStyle/>
          <a:p>
            <a:r>
              <a:rPr kumimoji="1" lang="ja-JP" altLang="en-US" sz="2400" b="1" dirty="0" smtClean="0">
                <a:solidFill>
                  <a:srgbClr val="FF0000"/>
                </a:solidFill>
                <a:latin typeface="Meiryo UI" panose="020B0604030504040204" pitchFamily="50" charset="-128"/>
                <a:ea typeface="Meiryo UI" panose="020B0604030504040204" pitchFamily="50" charset="-128"/>
              </a:rPr>
              <a:t>告示により測定方法を規定</a:t>
            </a:r>
            <a:endParaRPr kumimoji="1" lang="ja-JP" altLang="en-US" sz="2400" b="1" dirty="0">
              <a:solidFill>
                <a:srgbClr val="FF0000"/>
              </a:solidFill>
              <a:latin typeface="Meiryo UI" panose="020B0604030504040204" pitchFamily="50" charset="-128"/>
              <a:ea typeface="Meiryo UI" panose="020B0604030504040204" pitchFamily="50" charset="-128"/>
            </a:endParaRPr>
          </a:p>
        </p:txBody>
      </p:sp>
      <p:sp>
        <p:nvSpPr>
          <p:cNvPr id="10" name="スライド番号プレースホルダー 1"/>
          <p:cNvSpPr txBox="1">
            <a:spLocks/>
          </p:cNvSpPr>
          <p:nvPr/>
        </p:nvSpPr>
        <p:spPr>
          <a:xfrm>
            <a:off x="6906186" y="6407826"/>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15</a:t>
            </a:r>
            <a:endParaRPr lang="ja-JP" altLang="en-US" dirty="0"/>
          </a:p>
        </p:txBody>
      </p:sp>
    </p:spTree>
    <p:extLst>
      <p:ext uri="{BB962C8B-B14F-4D97-AF65-F5344CB8AC3E}">
        <p14:creationId xmlns:p14="http://schemas.microsoft.com/office/powerpoint/2010/main" val="141341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98028" y="1246495"/>
            <a:ext cx="8108831" cy="1738938"/>
          </a:xfrm>
          <a:prstGeom prst="rect">
            <a:avLst/>
          </a:prstGeom>
        </p:spPr>
        <p:txBody>
          <a:bodyPr wrap="square">
            <a:spAutoFit/>
          </a:bodyPr>
          <a:lstStyle/>
          <a:p>
            <a:r>
              <a:rPr lang="ja-JP" altLang="en-US" sz="2400" dirty="0" smtClean="0">
                <a:latin typeface="Meiryo UI" panose="020B0604030504040204" pitchFamily="50" charset="-128"/>
                <a:ea typeface="Meiryo UI" panose="020B0604030504040204" pitchFamily="50" charset="-128"/>
              </a:rPr>
              <a:t>①</a:t>
            </a:r>
            <a:r>
              <a:rPr lang="ja-JP" altLang="en-US" sz="2400" dirty="0">
                <a:latin typeface="Meiryo UI" panose="020B0604030504040204" pitchFamily="50" charset="-128"/>
                <a:ea typeface="Meiryo UI" panose="020B0604030504040204" pitchFamily="50" charset="-128"/>
              </a:rPr>
              <a:t>　測定義務</a:t>
            </a:r>
          </a:p>
          <a:p>
            <a:r>
              <a:rPr lang="ja-JP" altLang="en-US" sz="2400" dirty="0">
                <a:latin typeface="Meiryo UI" panose="020B0604030504040204" pitchFamily="50" charset="-128"/>
                <a:ea typeface="Meiryo UI" panose="020B0604030504040204" pitchFamily="50" charset="-128"/>
              </a:rPr>
              <a:t>　　</a:t>
            </a:r>
            <a:r>
              <a:rPr lang="ja-JP" altLang="en-US" sz="2400" b="1" dirty="0" smtClean="0">
                <a:solidFill>
                  <a:srgbClr val="FF0000"/>
                </a:solidFill>
                <a:latin typeface="Meiryo UI" panose="020B0604030504040204" pitchFamily="50" charset="-128"/>
                <a:ea typeface="Meiryo UI" panose="020B0604030504040204" pitchFamily="50" charset="-128"/>
              </a:rPr>
              <a:t>元請業者</a:t>
            </a:r>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自主施工者</a:t>
            </a:r>
            <a:r>
              <a:rPr lang="ja-JP" altLang="en-US" sz="2400" dirty="0" smtClean="0">
                <a:latin typeface="Meiryo UI" panose="020B0604030504040204" pitchFamily="50" charset="-128"/>
                <a:ea typeface="Meiryo UI" panose="020B0604030504040204" pitchFamily="50" charset="-128"/>
              </a:rPr>
              <a:t>）</a:t>
            </a:r>
            <a:endParaRPr lang="en-US" altLang="ja-JP" sz="2400" dirty="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②　測定時期と頻度</a:t>
            </a:r>
          </a:p>
          <a:p>
            <a:r>
              <a:rPr lang="ja-JP" altLang="en-US" sz="24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作業場を複数区画する場合は、</a:t>
            </a:r>
            <a:r>
              <a:rPr lang="ja-JP" altLang="en-US" sz="2000" u="sng" dirty="0">
                <a:latin typeface="Meiryo UI" panose="020B0604030504040204" pitchFamily="50" charset="-128"/>
                <a:ea typeface="Meiryo UI" panose="020B0604030504040204" pitchFamily="50" charset="-128"/>
              </a:rPr>
              <a:t>区画ごとに</a:t>
            </a:r>
            <a:r>
              <a:rPr lang="ja-JP" altLang="en-US" sz="2000" u="sng" dirty="0" smtClean="0">
                <a:latin typeface="Meiryo UI" panose="020B0604030504040204" pitchFamily="50" charset="-128"/>
                <a:ea typeface="Meiryo UI" panose="020B0604030504040204" pitchFamily="50" charset="-128"/>
              </a:rPr>
              <a:t>実施</a:t>
            </a:r>
            <a:endParaRPr lang="ja-JP" altLang="en-US" sz="2000" u="sng"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2246738" y="82322"/>
            <a:ext cx="4871847" cy="461665"/>
          </a:xfrm>
          <a:prstGeom prst="rect">
            <a:avLst/>
          </a:prstGeom>
          <a:noFill/>
        </p:spPr>
        <p:txBody>
          <a:bodyPr wrap="none" rtlCol="0">
            <a:spAutoFit/>
          </a:bodyPr>
          <a:lstStyle/>
          <a:p>
            <a:pPr algn="ctr"/>
            <a:r>
              <a:rPr lang="ja-JP" altLang="en-US" sz="2400" b="1" dirty="0" smtClean="0">
                <a:latin typeface="Meiryo UI" panose="020B0604030504040204" pitchFamily="50" charset="-128"/>
                <a:ea typeface="Meiryo UI" panose="020B0604030504040204" pitchFamily="50" charset="-128"/>
              </a:rPr>
              <a:t>３　大気中</a:t>
            </a:r>
            <a:r>
              <a:rPr lang="ja-JP" altLang="en-US" sz="2400" b="1" dirty="0">
                <a:latin typeface="Meiryo UI" panose="020B0604030504040204" pitchFamily="50" charset="-128"/>
                <a:ea typeface="Meiryo UI" panose="020B0604030504040204" pitchFamily="50" charset="-128"/>
              </a:rPr>
              <a:t>の石綿濃度の漏えい監視</a:t>
            </a:r>
          </a:p>
        </p:txBody>
      </p:sp>
      <p:sp>
        <p:nvSpPr>
          <p:cNvPr id="5" name="テキスト ボックス 4"/>
          <p:cNvSpPr txBox="1"/>
          <p:nvPr/>
        </p:nvSpPr>
        <p:spPr>
          <a:xfrm>
            <a:off x="0" y="681904"/>
            <a:ext cx="3570208" cy="461665"/>
          </a:xfrm>
          <a:prstGeom prst="rect">
            <a:avLst/>
          </a:prstGeom>
          <a:noFill/>
        </p:spPr>
        <p:txBody>
          <a:bodyPr wrap="none" rtlCol="0">
            <a:spAutoFit/>
          </a:bodyPr>
          <a:lstStyle/>
          <a:p>
            <a:r>
              <a:rPr kumimoji="1" lang="ja-JP" altLang="en-US" sz="2400" dirty="0" smtClean="0">
                <a:latin typeface="Meiryo UI" panose="020B0604030504040204" pitchFamily="50" charset="-128"/>
                <a:ea typeface="Meiryo UI" panose="020B0604030504040204" pitchFamily="50" charset="-128"/>
              </a:rPr>
              <a:t>（１）石綿濃度測定計画</a:t>
            </a:r>
            <a:endParaRPr kumimoji="1" lang="ja-JP" altLang="en-US" sz="2400" dirty="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064352610"/>
              </p:ext>
            </p:extLst>
          </p:nvPr>
        </p:nvGraphicFramePr>
        <p:xfrm>
          <a:off x="498028" y="3178527"/>
          <a:ext cx="8369266" cy="2214935"/>
        </p:xfrm>
        <a:graphic>
          <a:graphicData uri="http://schemas.openxmlformats.org/drawingml/2006/table">
            <a:tbl>
              <a:tblPr firstRow="1" firstCol="1" bandRow="1"/>
              <a:tblGrid>
                <a:gridCol w="2665044"/>
                <a:gridCol w="5704222"/>
              </a:tblGrid>
              <a:tr h="276867">
                <a:tc>
                  <a:txBody>
                    <a:bodyPr/>
                    <a:lstStyle/>
                    <a:p>
                      <a:pPr algn="ctr">
                        <a:spcAft>
                          <a:spcPts val="0"/>
                        </a:spcAft>
                      </a:pPr>
                      <a:r>
                        <a:rPr 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時期</a:t>
                      </a:r>
                      <a:endParaRPr lang="ja-JP" sz="16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頻度</a:t>
                      </a:r>
                      <a:endParaRPr lang="ja-JP" sz="16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76867">
                <a:tc>
                  <a:txBody>
                    <a:bodyPr/>
                    <a:lstStyle/>
                    <a:p>
                      <a:pPr algn="just">
                        <a:spcAft>
                          <a:spcPts val="0"/>
                        </a:spcAft>
                      </a:pPr>
                      <a:r>
                        <a:rPr 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石綿排出等作業の開始前</a:t>
                      </a:r>
                      <a:endParaRPr lang="ja-JP" sz="16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ja-JP" sz="1800" kern="100" dirty="0">
                          <a:effectLst/>
                          <a:latin typeface="Meiryo UI" panose="020B0604030504040204" pitchFamily="50" charset="-128"/>
                          <a:ea typeface="Meiryo UI" panose="020B0604030504040204" pitchFamily="50" charset="-128"/>
                          <a:cs typeface="Times New Roman" panose="02020603050405020304" pitchFamily="18" charset="0"/>
                        </a:rPr>
                        <a:t>１回</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107467">
                <a:tc>
                  <a:txBody>
                    <a:bodyPr/>
                    <a:lstStyle/>
                    <a:p>
                      <a:pPr algn="just">
                        <a:spcAft>
                          <a:spcPts val="0"/>
                        </a:spcAft>
                      </a:pPr>
                      <a:r>
                        <a:rPr lang="ja-JP" sz="1800" b="1" kern="100" dirty="0">
                          <a:solidFill>
                            <a:schemeClr val="accent5">
                              <a:lumMod val="75000"/>
                            </a:schemeClr>
                          </a:solidFill>
                          <a:effectLst/>
                          <a:latin typeface="Meiryo UI" panose="020B0604030504040204" pitchFamily="50" charset="-128"/>
                          <a:ea typeface="Meiryo UI" panose="020B0604030504040204" pitchFamily="50" charset="-128"/>
                          <a:cs typeface="Times New Roman" panose="02020603050405020304" pitchFamily="18" charset="0"/>
                        </a:rPr>
                        <a:t>除去作業中</a:t>
                      </a:r>
                      <a:endParaRPr lang="ja-JP" sz="1600" b="1" kern="100" dirty="0">
                        <a:solidFill>
                          <a:schemeClr val="accent5">
                            <a:lumMod val="7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39700" indent="-139700" algn="just">
                        <a:spcAft>
                          <a:spcPts val="0"/>
                        </a:spcAft>
                      </a:pPr>
                      <a:r>
                        <a:rPr lang="ja-JP" sz="18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800" u="sng" kern="100" dirty="0">
                          <a:effectLst/>
                          <a:latin typeface="Meiryo UI" panose="020B0604030504040204" pitchFamily="50" charset="-128"/>
                          <a:ea typeface="Meiryo UI" panose="020B0604030504040204" pitchFamily="50" charset="-128"/>
                          <a:cs typeface="Times New Roman" panose="02020603050405020304" pitchFamily="18" charset="0"/>
                        </a:rPr>
                        <a:t>初めて吹付け石綿等の除去を行う日</a:t>
                      </a:r>
                      <a:r>
                        <a:rPr lang="ja-JP" sz="1800" kern="100" dirty="0">
                          <a:effectLst/>
                          <a:latin typeface="Meiryo UI" panose="020B0604030504040204" pitchFamily="50" charset="-128"/>
                          <a:ea typeface="Meiryo UI" panose="020B0604030504040204" pitchFamily="50" charset="-128"/>
                          <a:cs typeface="Times New Roman" panose="02020603050405020304" pitchFamily="18" charset="0"/>
                        </a:rPr>
                        <a:t>における当該除去の開始後速やかな</a:t>
                      </a:r>
                      <a:r>
                        <a:rPr lang="ja-JP" sz="1800" kern="100" dirty="0" smtClean="0">
                          <a:effectLst/>
                          <a:latin typeface="Meiryo UI" panose="020B0604030504040204" pitchFamily="50" charset="-128"/>
                          <a:ea typeface="Meiryo UI" panose="020B0604030504040204" pitchFamily="50" charset="-128"/>
                          <a:cs typeface="Times New Roman" panose="02020603050405020304" pitchFamily="18" charset="0"/>
                        </a:rPr>
                        <a:t>時期</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spcAft>
                          <a:spcPts val="0"/>
                        </a:spcAft>
                      </a:pPr>
                      <a:r>
                        <a:rPr lang="ja-JP" sz="1800" kern="100" dirty="0">
                          <a:effectLst/>
                          <a:latin typeface="Meiryo UI" panose="020B0604030504040204" pitchFamily="50" charset="-128"/>
                          <a:ea typeface="Meiryo UI" panose="020B0604030504040204" pitchFamily="50" charset="-128"/>
                          <a:cs typeface="Times New Roman" panose="02020603050405020304" pitchFamily="18" charset="0"/>
                        </a:rPr>
                        <a:t>・吹付け石綿等の除去を行う期間において、</a:t>
                      </a:r>
                      <a:r>
                        <a:rPr lang="ja-JP" sz="1800" u="sng" kern="100" dirty="0">
                          <a:effectLst/>
                          <a:latin typeface="Meiryo UI" panose="020B0604030504040204" pitchFamily="50" charset="-128"/>
                          <a:ea typeface="Meiryo UI" panose="020B0604030504040204" pitchFamily="50" charset="-128"/>
                          <a:cs typeface="Times New Roman" panose="02020603050405020304" pitchFamily="18" charset="0"/>
                        </a:rPr>
                        <a:t>７日を超えない期間につき１回以上</a:t>
                      </a:r>
                      <a:endParaRPr lang="ja-JP" sz="1600" u="sng"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6867">
                <a:tc>
                  <a:txBody>
                    <a:bodyPr/>
                    <a:lstStyle/>
                    <a:p>
                      <a:pPr algn="just">
                        <a:spcAft>
                          <a:spcPts val="0"/>
                        </a:spcAft>
                      </a:pPr>
                      <a:r>
                        <a:rPr 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負圧隔離養生の解除前</a:t>
                      </a:r>
                      <a:endParaRPr lang="ja-JP" sz="16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ja-JP" sz="1800" kern="100" dirty="0">
                          <a:effectLst/>
                          <a:latin typeface="Meiryo UI" panose="020B0604030504040204" pitchFamily="50" charset="-128"/>
                          <a:ea typeface="Meiryo UI" panose="020B0604030504040204" pitchFamily="50" charset="-128"/>
                          <a:cs typeface="Times New Roman" panose="02020603050405020304" pitchFamily="18" charset="0"/>
                        </a:rPr>
                        <a:t>１回</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6867">
                <a:tc>
                  <a:txBody>
                    <a:bodyPr/>
                    <a:lstStyle/>
                    <a:p>
                      <a:pPr algn="just">
                        <a:spcAft>
                          <a:spcPts val="0"/>
                        </a:spcAft>
                      </a:pPr>
                      <a:r>
                        <a:rPr lang="ja-JP" sz="1800" b="1" kern="100" dirty="0">
                          <a:effectLst/>
                          <a:latin typeface="Meiryo UI" panose="020B0604030504040204" pitchFamily="50" charset="-128"/>
                          <a:ea typeface="Meiryo UI" panose="020B0604030504040204" pitchFamily="50" charset="-128"/>
                          <a:cs typeface="Times New Roman" panose="02020603050405020304" pitchFamily="18" charset="0"/>
                        </a:rPr>
                        <a:t>石綿排出等作業の完了時</a:t>
                      </a:r>
                      <a:endParaRPr lang="ja-JP" sz="16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ja-JP" sz="1800" kern="100" dirty="0">
                          <a:effectLst/>
                          <a:latin typeface="Meiryo UI" panose="020B0604030504040204" pitchFamily="50" charset="-128"/>
                          <a:ea typeface="Meiryo UI" panose="020B0604030504040204" pitchFamily="50" charset="-128"/>
                          <a:cs typeface="Times New Roman" panose="02020603050405020304" pitchFamily="18" charset="0"/>
                        </a:rPr>
                        <a:t>１回</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9" name="スライド番号プレースホルダー 1"/>
          <p:cNvSpPr txBox="1">
            <a:spLocks/>
          </p:cNvSpPr>
          <p:nvPr/>
        </p:nvSpPr>
        <p:spPr>
          <a:xfrm>
            <a:off x="6906186" y="6407826"/>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16</a:t>
            </a:r>
            <a:endParaRPr lang="ja-JP" altLang="en-US" dirty="0"/>
          </a:p>
        </p:txBody>
      </p:sp>
    </p:spTree>
    <p:extLst>
      <p:ext uri="{BB962C8B-B14F-4D97-AF65-F5344CB8AC3E}">
        <p14:creationId xmlns:p14="http://schemas.microsoft.com/office/powerpoint/2010/main" val="3270767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246737" y="100252"/>
            <a:ext cx="4871848" cy="461665"/>
          </a:xfrm>
          <a:prstGeom prst="rect">
            <a:avLst/>
          </a:prstGeom>
          <a:noFill/>
        </p:spPr>
        <p:txBody>
          <a:bodyPr wrap="none" rtlCol="0">
            <a:spAutoFit/>
          </a:bodyPr>
          <a:lstStyle/>
          <a:p>
            <a:pPr algn="ctr"/>
            <a:r>
              <a:rPr lang="ja-JP" altLang="en-US" sz="2400" b="1" dirty="0">
                <a:latin typeface="Meiryo UI" panose="020B0604030504040204" pitchFamily="50" charset="-128"/>
                <a:ea typeface="Meiryo UI" panose="020B0604030504040204" pitchFamily="50" charset="-128"/>
              </a:rPr>
              <a:t>３　大気中の石綿濃度の漏えい監視</a:t>
            </a:r>
          </a:p>
        </p:txBody>
      </p:sp>
      <p:sp>
        <p:nvSpPr>
          <p:cNvPr id="4" name="正方形/長方形 3"/>
          <p:cNvSpPr/>
          <p:nvPr/>
        </p:nvSpPr>
        <p:spPr>
          <a:xfrm>
            <a:off x="323626" y="4169504"/>
            <a:ext cx="1798890" cy="400110"/>
          </a:xfrm>
          <a:prstGeom prst="rect">
            <a:avLst/>
          </a:prstGeom>
        </p:spPr>
        <p:txBody>
          <a:bodyPr wrap="none">
            <a:spAutoFit/>
          </a:bodyPr>
          <a:lstStyle/>
          <a:p>
            <a:r>
              <a:rPr lang="ja-JP" altLang="en-US" sz="2000" dirty="0" smtClean="0">
                <a:latin typeface="Meiryo UI" panose="020B0604030504040204" pitchFamily="50" charset="-128"/>
                <a:ea typeface="Meiryo UI" panose="020B0604030504040204" pitchFamily="50" charset="-128"/>
              </a:rPr>
              <a:t>④</a:t>
            </a:r>
            <a:r>
              <a:rPr lang="ja-JP" altLang="en-US" sz="2000" dirty="0">
                <a:latin typeface="Meiryo UI" panose="020B0604030504040204" pitchFamily="50" charset="-128"/>
                <a:ea typeface="Meiryo UI" panose="020B0604030504040204" pitchFamily="50" charset="-128"/>
              </a:rPr>
              <a:t>　採取</a:t>
            </a:r>
            <a:r>
              <a:rPr lang="ja-JP" altLang="en-US" sz="2000" dirty="0" smtClean="0">
                <a:latin typeface="Meiryo UI" panose="020B0604030504040204" pitchFamily="50" charset="-128"/>
                <a:ea typeface="Meiryo UI" panose="020B0604030504040204" pitchFamily="50" charset="-128"/>
              </a:rPr>
              <a:t>と</a:t>
            </a:r>
            <a:r>
              <a:rPr lang="ja-JP" altLang="en-US" sz="2000" dirty="0">
                <a:latin typeface="Meiryo UI" panose="020B0604030504040204" pitchFamily="50" charset="-128"/>
                <a:ea typeface="Meiryo UI" panose="020B0604030504040204" pitchFamily="50" charset="-128"/>
              </a:rPr>
              <a:t>測定</a:t>
            </a:r>
          </a:p>
        </p:txBody>
      </p:sp>
      <p:graphicFrame>
        <p:nvGraphicFramePr>
          <p:cNvPr id="13" name="表 12"/>
          <p:cNvGraphicFramePr>
            <a:graphicFrameLocks noGrp="1"/>
          </p:cNvGraphicFramePr>
          <p:nvPr>
            <p:extLst>
              <p:ext uri="{D42A27DB-BD31-4B8C-83A1-F6EECF244321}">
                <p14:modId xmlns:p14="http://schemas.microsoft.com/office/powerpoint/2010/main" val="2968075372"/>
              </p:ext>
            </p:extLst>
          </p:nvPr>
        </p:nvGraphicFramePr>
        <p:xfrm>
          <a:off x="462400" y="4583217"/>
          <a:ext cx="8129487" cy="1913226"/>
        </p:xfrm>
        <a:graphic>
          <a:graphicData uri="http://schemas.openxmlformats.org/drawingml/2006/table">
            <a:tbl>
              <a:tblPr firstRow="1" firstCol="1" bandRow="1"/>
              <a:tblGrid>
                <a:gridCol w="1607863"/>
                <a:gridCol w="6521624"/>
              </a:tblGrid>
              <a:tr h="290989">
                <a:tc>
                  <a:txBody>
                    <a:bodyPr/>
                    <a:lstStyle/>
                    <a:p>
                      <a:pPr algn="ctr">
                        <a:spcAft>
                          <a:spcPts val="0"/>
                        </a:spcAft>
                      </a:pPr>
                      <a:r>
                        <a:rPr lang="ja-JP" sz="1600" b="1" kern="100" dirty="0">
                          <a:effectLst/>
                          <a:latin typeface="Meiryo UI" panose="020B0604030504040204" pitchFamily="50" charset="-128"/>
                          <a:ea typeface="Meiryo UI" panose="020B0604030504040204" pitchFamily="50" charset="-128"/>
                          <a:cs typeface="Times New Roman" panose="02020603050405020304" pitchFamily="18" charset="0"/>
                        </a:rPr>
                        <a:t>規定事項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spcAft>
                          <a:spcPts val="0"/>
                        </a:spcAft>
                      </a:pPr>
                      <a:r>
                        <a:rPr lang="ja-JP" sz="1600" b="1" kern="100" dirty="0">
                          <a:effectLst/>
                          <a:latin typeface="Meiryo UI" panose="020B0604030504040204" pitchFamily="50" charset="-128"/>
                          <a:ea typeface="Meiryo UI" panose="020B0604030504040204" pitchFamily="50" charset="-128"/>
                          <a:cs typeface="Times New Roman" panose="02020603050405020304" pitchFamily="18" charset="0"/>
                        </a:rPr>
                        <a:t>内容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r>
              <a:tr h="766120">
                <a:tc>
                  <a:txBody>
                    <a:bodyPr/>
                    <a:lstStyle/>
                    <a:p>
                      <a:pPr algn="ctr">
                        <a:spcAft>
                          <a:spcPts val="0"/>
                        </a:spcAft>
                      </a:pPr>
                      <a:r>
                        <a:rPr lang="ja-JP" altLang="en-US" sz="1600" b="1" kern="100" dirty="0" smtClean="0">
                          <a:effectLst/>
                          <a:latin typeface="Meiryo UI" panose="020B0604030504040204" pitchFamily="50" charset="-128"/>
                          <a:ea typeface="Meiryo UI" panose="020B0604030504040204" pitchFamily="50" charset="-128"/>
                          <a:cs typeface="Times New Roman" panose="02020603050405020304" pitchFamily="18" charset="0"/>
                        </a:rPr>
                        <a:t>採取時間</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39700" indent="-139700" algn="just">
                        <a:lnSpc>
                          <a:spcPts val="1600"/>
                        </a:lnSpc>
                        <a:spcAft>
                          <a:spcPts val="600"/>
                        </a:spcAft>
                      </a:pPr>
                      <a:r>
                        <a:rPr lang="ja-JP" altLang="en-US" sz="1600" b="1" kern="100" dirty="0" smtClean="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２時間以上</a:t>
                      </a:r>
                      <a:endParaRPr lang="en-US" altLang="ja-JP" sz="1600" b="1" kern="100" dirty="0" smtClean="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just">
                        <a:lnSpc>
                          <a:spcPts val="1600"/>
                        </a:lnSpc>
                        <a:spcAft>
                          <a:spcPts val="0"/>
                        </a:spcAft>
                      </a:pPr>
                      <a:r>
                        <a:rPr lang="ja-JP" altLang="en-US" sz="1600" kern="100" dirty="0" smtClean="0">
                          <a:effectLst/>
                          <a:latin typeface="Meiryo UI" panose="020B0604030504040204" pitchFamily="50" charset="-128"/>
                          <a:ea typeface="Meiryo UI" panose="020B0604030504040204" pitchFamily="50" charset="-128"/>
                          <a:cs typeface="Times New Roman" panose="02020603050405020304" pitchFamily="18" charset="0"/>
                        </a:rPr>
                        <a:t>　休憩を行う場合等のため捕集作業を中断する場合でも、捕集時間の合計が２時間以上となればよい</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56117">
                <a:tc>
                  <a:txBody>
                    <a:bodyPr/>
                    <a:lstStyle/>
                    <a:p>
                      <a:pPr algn="ctr">
                        <a:spcAft>
                          <a:spcPts val="0"/>
                        </a:spcAft>
                      </a:pPr>
                      <a:r>
                        <a:rPr lang="ja-JP" altLang="en-US" sz="1600" b="1" kern="100" dirty="0" smtClean="0">
                          <a:effectLst/>
                          <a:latin typeface="Meiryo UI" panose="020B0604030504040204" pitchFamily="50" charset="-128"/>
                          <a:ea typeface="Meiryo UI" panose="020B0604030504040204" pitchFamily="50" charset="-128"/>
                          <a:cs typeface="Times New Roman" panose="02020603050405020304" pitchFamily="18" charset="0"/>
                        </a:rPr>
                        <a:t>測定</a:t>
                      </a:r>
                      <a:r>
                        <a:rPr lang="ja-JP" sz="1600" b="1" kern="100" dirty="0" smtClean="0">
                          <a:effectLst/>
                          <a:latin typeface="Meiryo UI" panose="020B0604030504040204" pitchFamily="50" charset="-128"/>
                          <a:ea typeface="Meiryo UI" panose="020B0604030504040204" pitchFamily="50" charset="-128"/>
                          <a:cs typeface="Times New Roman" panose="02020603050405020304" pitchFamily="18" charset="0"/>
                        </a:rPr>
                        <a:t>手順</a:t>
                      </a:r>
                      <a:endParaRPr lang="ja-JP" sz="16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85750" indent="-285750" algn="just">
                        <a:lnSpc>
                          <a:spcPts val="1600"/>
                        </a:lnSpc>
                        <a:spcAft>
                          <a:spcPts val="600"/>
                        </a:spcAft>
                        <a:buFont typeface="Arial" panose="020B0604020202020204" pitchFamily="34" charset="0"/>
                        <a:buChar char="•"/>
                      </a:pPr>
                      <a:r>
                        <a:rPr lang="ja-JP" sz="1600" kern="100" dirty="0" smtClean="0">
                          <a:effectLst/>
                          <a:latin typeface="Meiryo UI" panose="020B0604030504040204" pitchFamily="50" charset="-128"/>
                          <a:ea typeface="Meiryo UI" panose="020B0604030504040204" pitchFamily="50" charset="-128"/>
                          <a:cs typeface="Times New Roman" panose="02020603050405020304" pitchFamily="18" charset="0"/>
                        </a:rPr>
                        <a:t>総繊維数</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濃度が</a:t>
                      </a:r>
                      <a:r>
                        <a:rPr lang="en-US" sz="1600" kern="1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本</a:t>
                      </a:r>
                      <a:r>
                        <a:rPr lang="en-US" sz="1600" kern="100" dirty="0">
                          <a:effectLst/>
                          <a:latin typeface="Meiryo UI" panose="020B0604030504040204" pitchFamily="50" charset="-128"/>
                          <a:ea typeface="Meiryo UI" panose="020B0604030504040204" pitchFamily="50" charset="-128"/>
                          <a:cs typeface="Times New Roman" panose="02020603050405020304" pitchFamily="18" charset="0"/>
                        </a:rPr>
                        <a:t>/ℓ</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を超えた場合、電子顕微鏡法により石綿濃度を</a:t>
                      </a:r>
                      <a:r>
                        <a:rPr lang="ja-JP" sz="1600" kern="100" dirty="0" smtClean="0">
                          <a:effectLst/>
                          <a:latin typeface="Meiryo UI" panose="020B0604030504040204" pitchFamily="50" charset="-128"/>
                          <a:ea typeface="Meiryo UI" panose="020B0604030504040204" pitchFamily="50" charset="-128"/>
                          <a:cs typeface="Times New Roman" panose="02020603050405020304" pitchFamily="18" charset="0"/>
                        </a:rPr>
                        <a:t>算出</a:t>
                      </a:r>
                      <a:endParaRPr lang="en-US" altLang="ja-JP" sz="16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lnSpc>
                          <a:spcPts val="1600"/>
                        </a:lnSpc>
                        <a:spcAft>
                          <a:spcPts val="600"/>
                        </a:spcAft>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rPr>
                        <a:t>検出下限値：</a:t>
                      </a:r>
                      <a:r>
                        <a:rPr lang="en-US" altLang="ja-JP" sz="1600" b="1" dirty="0" smtClean="0">
                          <a:solidFill>
                            <a:srgbClr val="FF0000"/>
                          </a:solidFill>
                          <a:latin typeface="Meiryo UI" panose="020B0604030504040204" pitchFamily="50" charset="-128"/>
                          <a:ea typeface="Meiryo UI" panose="020B0604030504040204" pitchFamily="50" charset="-128"/>
                        </a:rPr>
                        <a:t>0.11</a:t>
                      </a:r>
                      <a:r>
                        <a:rPr lang="ja-JP" altLang="en-US" sz="1600" b="1" dirty="0" smtClean="0">
                          <a:solidFill>
                            <a:srgbClr val="FF0000"/>
                          </a:solidFill>
                          <a:latin typeface="Meiryo UI" panose="020B0604030504040204" pitchFamily="50" charset="-128"/>
                          <a:ea typeface="Meiryo UI" panose="020B0604030504040204" pitchFamily="50" charset="-128"/>
                        </a:rPr>
                        <a:t>本</a:t>
                      </a:r>
                      <a:r>
                        <a:rPr lang="en-US" altLang="ja-JP" sz="1600" b="1" dirty="0" smtClean="0">
                          <a:solidFill>
                            <a:srgbClr val="FF0000"/>
                          </a:solidFill>
                          <a:latin typeface="Meiryo UI" panose="020B0604030504040204" pitchFamily="50" charset="-128"/>
                          <a:ea typeface="Meiryo UI" panose="020B0604030504040204" pitchFamily="50" charset="-128"/>
                        </a:rPr>
                        <a:t>/</a:t>
                      </a:r>
                      <a:r>
                        <a:rPr lang="en-US" altLang="zh-TW" sz="1600" b="1" dirty="0" smtClean="0">
                          <a:solidFill>
                            <a:srgbClr val="FF0000"/>
                          </a:solidFill>
                          <a:latin typeface="Meiryo UI" panose="020B0604030504040204" pitchFamily="50" charset="-128"/>
                          <a:ea typeface="Meiryo UI" panose="020B0604030504040204" pitchFamily="50" charset="-128"/>
                        </a:rPr>
                        <a:t>ℓ</a:t>
                      </a:r>
                      <a:endParaRPr lang="ja-JP" altLang="en-US" sz="1600" b="1" dirty="0" smtClean="0">
                        <a:solidFill>
                          <a:srgbClr val="FF0000"/>
                        </a:solidFill>
                        <a:latin typeface="Meiryo UI" panose="020B0604030504040204" pitchFamily="50" charset="-128"/>
                        <a:ea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27" name="テキスト ボックス 26"/>
          <p:cNvSpPr txBox="1"/>
          <p:nvPr/>
        </p:nvSpPr>
        <p:spPr>
          <a:xfrm>
            <a:off x="0" y="681904"/>
            <a:ext cx="3570208" cy="461665"/>
          </a:xfrm>
          <a:prstGeom prst="rect">
            <a:avLst/>
          </a:prstGeom>
          <a:noFill/>
        </p:spPr>
        <p:txBody>
          <a:bodyPr wrap="none" rtlCol="0">
            <a:spAutoFit/>
          </a:bodyPr>
          <a:lstStyle/>
          <a:p>
            <a:r>
              <a:rPr kumimoji="1" lang="ja-JP" altLang="en-US" sz="2400" dirty="0" smtClean="0">
                <a:latin typeface="Meiryo UI" panose="020B0604030504040204" pitchFamily="50" charset="-128"/>
                <a:ea typeface="Meiryo UI" panose="020B0604030504040204" pitchFamily="50" charset="-128"/>
              </a:rPr>
              <a:t>（１）石綿濃度測定計画</a:t>
            </a:r>
            <a:endParaRPr kumimoji="1" lang="ja-JP" altLang="en-US" sz="2400" dirty="0">
              <a:latin typeface="Meiryo UI" panose="020B0604030504040204" pitchFamily="50" charset="-128"/>
              <a:ea typeface="Meiryo UI" panose="020B0604030504040204" pitchFamily="50" charset="-128"/>
            </a:endParaRPr>
          </a:p>
        </p:txBody>
      </p:sp>
      <p:sp>
        <p:nvSpPr>
          <p:cNvPr id="9" name="正方形/長方形 8"/>
          <p:cNvSpPr/>
          <p:nvPr/>
        </p:nvSpPr>
        <p:spPr>
          <a:xfrm>
            <a:off x="323626" y="1173594"/>
            <a:ext cx="1636987" cy="400110"/>
          </a:xfrm>
          <a:prstGeom prst="rect">
            <a:avLst/>
          </a:prstGeom>
        </p:spPr>
        <p:txBody>
          <a:bodyPr wrap="none">
            <a:spAutoFit/>
          </a:bodyPr>
          <a:lstStyle/>
          <a:p>
            <a:r>
              <a:rPr lang="ja-JP" altLang="en-US" sz="2000" dirty="0">
                <a:latin typeface="Meiryo UI" panose="020B0604030504040204" pitchFamily="50" charset="-128"/>
                <a:ea typeface="Meiryo UI" panose="020B0604030504040204" pitchFamily="50" charset="-128"/>
              </a:rPr>
              <a:t>③　</a:t>
            </a:r>
            <a:r>
              <a:rPr lang="ja-JP" altLang="en-US" sz="2000" dirty="0" smtClean="0">
                <a:latin typeface="Meiryo UI" panose="020B0604030504040204" pitchFamily="50" charset="-128"/>
                <a:ea typeface="Meiryo UI" panose="020B0604030504040204" pitchFamily="50" charset="-128"/>
              </a:rPr>
              <a:t>測定</a:t>
            </a:r>
            <a:r>
              <a:rPr lang="ja-JP" altLang="en-US" sz="2000" dirty="0">
                <a:latin typeface="Meiryo UI" panose="020B0604030504040204" pitchFamily="50" charset="-128"/>
                <a:ea typeface="Meiryo UI" panose="020B0604030504040204" pitchFamily="50" charset="-128"/>
              </a:rPr>
              <a:t>地点</a:t>
            </a:r>
          </a:p>
        </p:txBody>
      </p:sp>
      <p:graphicFrame>
        <p:nvGraphicFramePr>
          <p:cNvPr id="10" name="表 9"/>
          <p:cNvGraphicFramePr>
            <a:graphicFrameLocks noGrp="1"/>
          </p:cNvGraphicFramePr>
          <p:nvPr>
            <p:extLst>
              <p:ext uri="{D42A27DB-BD31-4B8C-83A1-F6EECF244321}">
                <p14:modId xmlns:p14="http://schemas.microsoft.com/office/powerpoint/2010/main" val="1002060555"/>
              </p:ext>
            </p:extLst>
          </p:nvPr>
        </p:nvGraphicFramePr>
        <p:xfrm>
          <a:off x="462400" y="1572087"/>
          <a:ext cx="8129488" cy="2484120"/>
        </p:xfrm>
        <a:graphic>
          <a:graphicData uri="http://schemas.openxmlformats.org/drawingml/2006/table">
            <a:tbl>
              <a:tblPr firstRow="1" firstCol="1" bandRow="1"/>
              <a:tblGrid>
                <a:gridCol w="1739030"/>
                <a:gridCol w="1647899"/>
                <a:gridCol w="1647899"/>
                <a:gridCol w="1547330"/>
                <a:gridCol w="1547330"/>
              </a:tblGrid>
              <a:tr h="116205">
                <a:tc rowSpan="2">
                  <a:txBody>
                    <a:bodyPr/>
                    <a:lstStyle/>
                    <a:p>
                      <a:pPr algn="ctr">
                        <a:spcAft>
                          <a:spcPts val="0"/>
                        </a:spcAft>
                      </a:pPr>
                      <a:r>
                        <a:rPr lang="ja-JP" sz="1600" b="1" kern="100" dirty="0">
                          <a:effectLst/>
                          <a:latin typeface="Meiryo UI" panose="020B0604030504040204" pitchFamily="50" charset="-128"/>
                          <a:ea typeface="Meiryo UI" panose="020B0604030504040204" pitchFamily="50" charset="-128"/>
                          <a:cs typeface="Times New Roman" panose="02020603050405020304" pitchFamily="18" charset="0"/>
                        </a:rPr>
                        <a:t>時期</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gridSpan="4">
                  <a:txBody>
                    <a:bodyPr/>
                    <a:lstStyle/>
                    <a:p>
                      <a:pPr algn="ctr">
                        <a:spcAft>
                          <a:spcPts val="0"/>
                        </a:spcAft>
                      </a:pPr>
                      <a:r>
                        <a:rPr lang="ja-JP" sz="1600" b="1" kern="100" dirty="0">
                          <a:effectLst/>
                          <a:latin typeface="Meiryo UI" panose="020B0604030504040204" pitchFamily="50" charset="-128"/>
                          <a:ea typeface="Meiryo UI" panose="020B0604030504040204" pitchFamily="50" charset="-128"/>
                          <a:cs typeface="Times New Roman" panose="02020603050405020304" pitchFamily="18" charset="0"/>
                        </a:rPr>
                        <a:t>地点</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20873">
                <a:tc vMerge="1">
                  <a:txBody>
                    <a:bodyPr/>
                    <a:lstStyle/>
                    <a:p>
                      <a:endParaRPr kumimoji="1" lang="ja-JP" altLang="en-US"/>
                    </a:p>
                  </a:txBody>
                  <a:tcPr/>
                </a:tc>
                <a:tc>
                  <a:txBody>
                    <a:bodyPr/>
                    <a:lstStyle/>
                    <a:p>
                      <a:pPr algn="just">
                        <a:lnSpc>
                          <a:spcPts val="1400"/>
                        </a:lnSpc>
                        <a:spcAft>
                          <a:spcPts val="0"/>
                        </a:spcAft>
                      </a:pPr>
                      <a:r>
                        <a:rPr lang="ja-JP" altLang="en-US" sz="1400" b="1" kern="100" dirty="0" smtClean="0">
                          <a:effectLst/>
                          <a:latin typeface="Meiryo UI" panose="020B0604030504040204" pitchFamily="50" charset="-128"/>
                          <a:ea typeface="Meiryo UI" panose="020B0604030504040204" pitchFamily="50" charset="-128"/>
                          <a:cs typeface="Times New Roman" panose="02020603050405020304" pitchFamily="18" charset="0"/>
                        </a:rPr>
                        <a:t>吹付け石綿等の除去を行う場所</a:t>
                      </a:r>
                      <a:r>
                        <a:rPr lang="en-US" altLang="ja-JP" sz="1400" b="1"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kern="100" dirty="0" smtClean="0">
                          <a:effectLst/>
                          <a:latin typeface="Meiryo UI" panose="020B0604030504040204" pitchFamily="50" charset="-128"/>
                          <a:ea typeface="Meiryo UI" panose="020B0604030504040204" pitchFamily="50" charset="-128"/>
                          <a:cs typeface="Times New Roman" panose="02020603050405020304" pitchFamily="18" charset="0"/>
                        </a:rPr>
                        <a:t>作業場</a:t>
                      </a:r>
                      <a:r>
                        <a:rPr lang="en-US" altLang="ja-JP" sz="1400" b="1"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kern="100" dirty="0" smtClean="0">
                          <a:effectLst/>
                          <a:latin typeface="Meiryo UI" panose="020B0604030504040204" pitchFamily="50" charset="-128"/>
                          <a:ea typeface="Meiryo UI" panose="020B0604030504040204" pitchFamily="50" charset="-128"/>
                          <a:cs typeface="Times New Roman" panose="02020603050405020304" pitchFamily="18" charset="0"/>
                        </a:rPr>
                        <a:t>の周辺４地点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just">
                        <a:lnSpc>
                          <a:spcPts val="1400"/>
                        </a:lnSpc>
                        <a:spcAft>
                          <a:spcPts val="0"/>
                        </a:spcAft>
                      </a:pPr>
                      <a:r>
                        <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集じん・排気装置の排気口付近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just">
                        <a:lnSpc>
                          <a:spcPts val="1400"/>
                        </a:lnSpc>
                        <a:spcAft>
                          <a:spcPts val="0"/>
                        </a:spcAft>
                      </a:pPr>
                      <a:r>
                        <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前室の出入口付近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indent="-22860" algn="just">
                        <a:lnSpc>
                          <a:spcPts val="1400"/>
                        </a:lnSpc>
                        <a:spcAft>
                          <a:spcPts val="0"/>
                        </a:spcAft>
                      </a:pPr>
                      <a:r>
                        <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作業場</a:t>
                      </a:r>
                      <a:r>
                        <a:rPr lang="en-US" sz="1400" b="1"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負圧隔離養生内</a:t>
                      </a:r>
                      <a:r>
                        <a:rPr lang="en-US" sz="1400" b="1"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r>
              <a:tr h="157480">
                <a:tc>
                  <a:txBody>
                    <a:bodyPr/>
                    <a:lstStyle/>
                    <a:p>
                      <a:pPr algn="ctr">
                        <a:spcAft>
                          <a:spcPts val="0"/>
                        </a:spcAft>
                      </a:pPr>
                      <a:r>
                        <a:rPr lang="ja-JP" sz="1600" b="1" kern="100" dirty="0">
                          <a:effectLst/>
                          <a:latin typeface="Meiryo UI" panose="020B0604030504040204" pitchFamily="50" charset="-128"/>
                          <a:ea typeface="Meiryo UI" panose="020B0604030504040204" pitchFamily="50" charset="-128"/>
                          <a:cs typeface="Times New Roman" panose="02020603050405020304" pitchFamily="18" charset="0"/>
                        </a:rPr>
                        <a:t>石綿排出等作業の開始前</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0" indent="-139700" algn="ctr">
                        <a:lnSpc>
                          <a:spcPts val="1600"/>
                        </a:lnSpc>
                        <a:spcAft>
                          <a:spcPts val="0"/>
                        </a:spcAft>
                      </a:pP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〇</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7465" algn="ctr">
                        <a:lnSpc>
                          <a:spcPts val="1600"/>
                        </a:lnSpc>
                        <a:spcAft>
                          <a:spcPts val="0"/>
                        </a:spcAft>
                      </a:pP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05">
                <a:tc>
                  <a:txBody>
                    <a:bodyPr/>
                    <a:lstStyle/>
                    <a:p>
                      <a:pPr algn="ctr">
                        <a:spcAft>
                          <a:spcPts val="0"/>
                        </a:spcAft>
                      </a:pPr>
                      <a:r>
                        <a:rPr lang="ja-JP" sz="1600" b="1" kern="100" dirty="0">
                          <a:effectLst/>
                          <a:latin typeface="Meiryo UI" panose="020B0604030504040204" pitchFamily="50" charset="-128"/>
                          <a:ea typeface="Meiryo UI" panose="020B0604030504040204" pitchFamily="50" charset="-128"/>
                          <a:cs typeface="Times New Roman" panose="02020603050405020304" pitchFamily="18" charset="0"/>
                        </a:rPr>
                        <a:t>除去作業中</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〇</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〇</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〇</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355">
                <a:tc>
                  <a:txBody>
                    <a:bodyPr/>
                    <a:lstStyle/>
                    <a:p>
                      <a:pPr algn="ctr">
                        <a:spcAft>
                          <a:spcPts val="0"/>
                        </a:spcAft>
                      </a:pPr>
                      <a:r>
                        <a:rPr lang="ja-JP" sz="1600" b="1" kern="100" dirty="0">
                          <a:effectLst/>
                          <a:latin typeface="Meiryo UI" panose="020B0604030504040204" pitchFamily="50" charset="-128"/>
                          <a:ea typeface="Meiryo UI" panose="020B0604030504040204" pitchFamily="50" charset="-128"/>
                          <a:cs typeface="Times New Roman" panose="02020603050405020304" pitchFamily="18" charset="0"/>
                        </a:rPr>
                        <a:t>負圧隔離養生の解除前</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〇</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775">
                <a:tc>
                  <a:txBody>
                    <a:bodyPr/>
                    <a:lstStyle/>
                    <a:p>
                      <a:pPr algn="ctr">
                        <a:spcAft>
                          <a:spcPts val="0"/>
                        </a:spcAft>
                      </a:pPr>
                      <a:r>
                        <a:rPr lang="ja-JP" sz="1600" b="1" kern="100" dirty="0">
                          <a:effectLst/>
                          <a:latin typeface="Meiryo UI" panose="020B0604030504040204" pitchFamily="50" charset="-128"/>
                          <a:ea typeface="Meiryo UI" panose="020B0604030504040204" pitchFamily="50" charset="-128"/>
                          <a:cs typeface="Times New Roman" panose="02020603050405020304" pitchFamily="18" charset="0"/>
                        </a:rPr>
                        <a:t>石綿排出等作業の完了時</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〇</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スライド番号プレースホルダー 1"/>
          <p:cNvSpPr txBox="1">
            <a:spLocks/>
          </p:cNvSpPr>
          <p:nvPr/>
        </p:nvSpPr>
        <p:spPr>
          <a:xfrm>
            <a:off x="6906186" y="641679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17</a:t>
            </a:r>
            <a:endParaRPr lang="ja-JP" altLang="en-US" dirty="0"/>
          </a:p>
        </p:txBody>
      </p:sp>
    </p:spTree>
    <p:extLst>
      <p:ext uri="{BB962C8B-B14F-4D97-AF65-F5344CB8AC3E}">
        <p14:creationId xmlns:p14="http://schemas.microsoft.com/office/powerpoint/2010/main" val="18603062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3"/>
          <a:srcRect r="12326"/>
          <a:stretch/>
        </p:blipFill>
        <p:spPr>
          <a:xfrm>
            <a:off x="129700" y="1774701"/>
            <a:ext cx="4289739" cy="3177998"/>
          </a:xfrm>
          <a:prstGeom prst="rect">
            <a:avLst/>
          </a:prstGeom>
        </p:spPr>
      </p:pic>
      <p:sp>
        <p:nvSpPr>
          <p:cNvPr id="3" name="テキスト ボックス 2"/>
          <p:cNvSpPr txBox="1"/>
          <p:nvPr/>
        </p:nvSpPr>
        <p:spPr>
          <a:xfrm>
            <a:off x="2246737" y="100252"/>
            <a:ext cx="4871848" cy="461665"/>
          </a:xfrm>
          <a:prstGeom prst="rect">
            <a:avLst/>
          </a:prstGeom>
          <a:noFill/>
        </p:spPr>
        <p:txBody>
          <a:bodyPr wrap="none" rtlCol="0">
            <a:spAutoFit/>
          </a:bodyPr>
          <a:lstStyle/>
          <a:p>
            <a:pPr algn="ctr"/>
            <a:r>
              <a:rPr lang="ja-JP" altLang="en-US" sz="2400" b="1" dirty="0">
                <a:latin typeface="Meiryo UI" panose="020B0604030504040204" pitchFamily="50" charset="-128"/>
                <a:ea typeface="Meiryo UI" panose="020B0604030504040204" pitchFamily="50" charset="-128"/>
              </a:rPr>
              <a:t>３　大気中の石綿濃度の漏えい監視</a:t>
            </a:r>
          </a:p>
        </p:txBody>
      </p:sp>
      <p:sp>
        <p:nvSpPr>
          <p:cNvPr id="11" name="正方形/長方形 10"/>
          <p:cNvSpPr/>
          <p:nvPr/>
        </p:nvSpPr>
        <p:spPr>
          <a:xfrm>
            <a:off x="4761765" y="4886535"/>
            <a:ext cx="2630848" cy="307777"/>
          </a:xfrm>
          <a:prstGeom prst="rect">
            <a:avLst/>
          </a:prstGeom>
        </p:spPr>
        <p:txBody>
          <a:bodyPr wrap="none">
            <a:spAutoFit/>
          </a:bodyPr>
          <a:lstStyle/>
          <a:p>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排出源が敷地境界付近の場合</a:t>
            </a:r>
            <a:endParaRPr lang="ja-JP" altLang="en-US" sz="1400" dirty="0">
              <a:latin typeface="Meiryo UI" panose="020B0604030504040204" pitchFamily="50" charset="-128"/>
              <a:ea typeface="Meiryo UI" panose="020B0604030504040204" pitchFamily="50" charset="-128"/>
            </a:endParaRPr>
          </a:p>
        </p:txBody>
      </p:sp>
      <p:pic>
        <p:nvPicPr>
          <p:cNvPr id="69" name="図 68"/>
          <p:cNvPicPr>
            <a:picLocks noChangeAspect="1"/>
          </p:cNvPicPr>
          <p:nvPr/>
        </p:nvPicPr>
        <p:blipFill rotWithShape="1">
          <a:blip r:embed="rId4"/>
          <a:srcRect r="10476"/>
          <a:stretch/>
        </p:blipFill>
        <p:spPr>
          <a:xfrm>
            <a:off x="4500725" y="1663103"/>
            <a:ext cx="4613416" cy="3286272"/>
          </a:xfrm>
          <a:prstGeom prst="rect">
            <a:avLst/>
          </a:prstGeom>
        </p:spPr>
      </p:pic>
      <p:cxnSp>
        <p:nvCxnSpPr>
          <p:cNvPr id="16" name="直線矢印コネクタ 15"/>
          <p:cNvCxnSpPr/>
          <p:nvPr/>
        </p:nvCxnSpPr>
        <p:spPr>
          <a:xfrm flipV="1">
            <a:off x="2232418" y="3345785"/>
            <a:ext cx="343142" cy="771"/>
          </a:xfrm>
          <a:prstGeom prst="straightConnector1">
            <a:avLst/>
          </a:prstGeom>
          <a:ln w="44450">
            <a:solidFill>
              <a:srgbClr val="FFE781">
                <a:alpha val="70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H="1" flipV="1">
            <a:off x="1785123" y="3595471"/>
            <a:ext cx="3672" cy="335149"/>
          </a:xfrm>
          <a:prstGeom prst="straightConnector1">
            <a:avLst/>
          </a:prstGeom>
          <a:ln w="44450">
            <a:solidFill>
              <a:srgbClr val="FFE781">
                <a:alpha val="70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V="1">
            <a:off x="977381" y="3345785"/>
            <a:ext cx="311947" cy="771"/>
          </a:xfrm>
          <a:prstGeom prst="straightConnector1">
            <a:avLst/>
          </a:prstGeom>
          <a:ln w="44450">
            <a:solidFill>
              <a:srgbClr val="FFE781">
                <a:alpha val="70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H="1" flipV="1">
            <a:off x="1787028" y="2809772"/>
            <a:ext cx="1836" cy="308942"/>
          </a:xfrm>
          <a:prstGeom prst="straightConnector1">
            <a:avLst/>
          </a:prstGeom>
          <a:ln w="44450">
            <a:solidFill>
              <a:srgbClr val="FFE781">
                <a:alpha val="70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a:off x="977381" y="3349595"/>
            <a:ext cx="1598179" cy="0"/>
          </a:xfrm>
          <a:prstGeom prst="straightConnector1">
            <a:avLst/>
          </a:prstGeom>
          <a:ln w="19050">
            <a:solidFill>
              <a:srgbClr val="FF0000">
                <a:alpha val="60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V="1">
            <a:off x="1787663" y="2809773"/>
            <a:ext cx="0" cy="1120847"/>
          </a:xfrm>
          <a:prstGeom prst="straightConnector1">
            <a:avLst/>
          </a:prstGeom>
          <a:ln w="19050">
            <a:solidFill>
              <a:srgbClr val="FF0000">
                <a:alpha val="60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7" name="フレーム (半分) 76"/>
          <p:cNvSpPr/>
          <p:nvPr/>
        </p:nvSpPr>
        <p:spPr>
          <a:xfrm rot="5400000">
            <a:off x="1787501" y="3224943"/>
            <a:ext cx="118352" cy="123333"/>
          </a:xfrm>
          <a:prstGeom prst="halfFrame">
            <a:avLst>
              <a:gd name="adj1" fmla="val 13341"/>
              <a:gd name="adj2" fmla="val 12716"/>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83" name="グループ化 82"/>
          <p:cNvGrpSpPr/>
          <p:nvPr/>
        </p:nvGrpSpPr>
        <p:grpSpPr>
          <a:xfrm>
            <a:off x="406400" y="5157196"/>
            <a:ext cx="7995920" cy="1477328"/>
            <a:chOff x="406400" y="4998276"/>
            <a:chExt cx="7995920" cy="1477328"/>
          </a:xfrm>
        </p:grpSpPr>
        <p:sp>
          <p:nvSpPr>
            <p:cNvPr id="80" name="角丸四角形 79"/>
            <p:cNvSpPr/>
            <p:nvPr/>
          </p:nvSpPr>
          <p:spPr>
            <a:xfrm>
              <a:off x="406400" y="4998276"/>
              <a:ext cx="7995920" cy="1477328"/>
            </a:xfrm>
            <a:prstGeom prst="roundRect">
              <a:avLst>
                <a:gd name="adj" fmla="val 55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196340" y="4998276"/>
              <a:ext cx="7205980" cy="1477328"/>
            </a:xfrm>
            <a:prstGeom prst="rect">
              <a:avLst/>
            </a:prstGeom>
          </p:spPr>
          <p:txBody>
            <a:bodyPr wrap="square">
              <a:spAutoFit/>
            </a:bodyPr>
            <a:lstStyle/>
            <a:p>
              <a:pPr>
                <a:spcAft>
                  <a:spcPts val="600"/>
                </a:spcAft>
              </a:pPr>
              <a:r>
                <a:rPr lang="ja-JP" altLang="en-US" sz="1600" dirty="0" smtClean="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石綿</a:t>
              </a:r>
              <a:r>
                <a:rPr lang="ja-JP" altLang="en-US" sz="1600" b="1" dirty="0">
                  <a:latin typeface="Meiryo UI" panose="020B0604030504040204" pitchFamily="50" charset="-128"/>
                  <a:ea typeface="Meiryo UI" panose="020B0604030504040204" pitchFamily="50" charset="-128"/>
                </a:rPr>
                <a:t>の濃度が最も高くなると予想される</a:t>
              </a:r>
              <a:r>
                <a:rPr lang="ja-JP" altLang="en-US" sz="1600" b="1" dirty="0" smtClean="0">
                  <a:latin typeface="Meiryo UI" panose="020B0604030504040204" pitchFamily="50" charset="-128"/>
                  <a:ea typeface="Meiryo UI" panose="020B0604030504040204" pitchFamily="50" charset="-128"/>
                </a:rPr>
                <a:t>地点</a:t>
              </a:r>
              <a:r>
                <a:rPr lang="en-US" altLang="ja-JP" sz="1600" b="1" dirty="0" smtClean="0">
                  <a:latin typeface="Meiryo UI" panose="020B0604030504040204" pitchFamily="50" charset="-128"/>
                  <a:ea typeface="Meiryo UI" panose="020B0604030504040204" pitchFamily="50" charset="-128"/>
                </a:rPr>
                <a:t>(A)</a:t>
              </a:r>
              <a:r>
                <a:rPr lang="ja-JP" altLang="en-US" sz="1600" b="1" dirty="0" err="1"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当該地点から作業場の中心点を通ってその先へ伸ばした直線上の</a:t>
              </a:r>
              <a:r>
                <a:rPr lang="ja-JP" altLang="en-US" sz="1600" b="1" dirty="0" smtClean="0">
                  <a:latin typeface="Meiryo UI" panose="020B0604030504040204" pitchFamily="50" charset="-128"/>
                  <a:ea typeface="Meiryo UI" panose="020B0604030504040204" pitchFamily="50" charset="-128"/>
                </a:rPr>
                <a:t>地点</a:t>
              </a:r>
              <a:r>
                <a:rPr lang="en-US" altLang="ja-JP" sz="1600" b="1" dirty="0" smtClean="0">
                  <a:latin typeface="Meiryo UI" panose="020B0604030504040204" pitchFamily="50" charset="-128"/>
                  <a:ea typeface="Meiryo UI" panose="020B0604030504040204" pitchFamily="50" charset="-128"/>
                </a:rPr>
                <a:t>(B)</a:t>
              </a:r>
              <a:r>
                <a:rPr lang="ja-JP" altLang="en-US" sz="1600" dirty="0" smtClean="0">
                  <a:latin typeface="Meiryo UI" panose="020B0604030504040204" pitchFamily="50" charset="-128"/>
                  <a:ea typeface="Meiryo UI" panose="020B0604030504040204" pitchFamily="50" charset="-128"/>
                </a:rPr>
                <a:t>」及び「</a:t>
              </a:r>
              <a:r>
                <a:rPr lang="ja-JP" altLang="en-US" sz="1600" b="1" dirty="0" smtClean="0">
                  <a:latin typeface="Meiryo UI" panose="020B0604030504040204" pitchFamily="50" charset="-128"/>
                  <a:ea typeface="Meiryo UI" panose="020B0604030504040204" pitchFamily="50" charset="-128"/>
                </a:rPr>
                <a:t>これら</a:t>
              </a:r>
              <a:r>
                <a:rPr lang="ja-JP" altLang="en-US" sz="1600" b="1" dirty="0">
                  <a:latin typeface="Meiryo UI" panose="020B0604030504040204" pitchFamily="50" charset="-128"/>
                  <a:ea typeface="Meiryo UI" panose="020B0604030504040204" pitchFamily="50" charset="-128"/>
                </a:rPr>
                <a:t>の２地点を結んだ直線と当該中心点で垂直に交差する直線上にある当該中心点を間に挟んだ２</a:t>
              </a:r>
              <a:r>
                <a:rPr lang="ja-JP" altLang="en-US" sz="1600" b="1" dirty="0" smtClean="0">
                  <a:latin typeface="Meiryo UI" panose="020B0604030504040204" pitchFamily="50" charset="-128"/>
                  <a:ea typeface="Meiryo UI" panose="020B0604030504040204" pitchFamily="50" charset="-128"/>
                </a:rPr>
                <a:t>地点</a:t>
              </a:r>
              <a:r>
                <a:rPr lang="en-US" altLang="ja-JP" sz="1600" b="1" dirty="0" smtClean="0">
                  <a:latin typeface="Meiryo UI" panose="020B0604030504040204" pitchFamily="50" charset="-128"/>
                  <a:ea typeface="Meiryo UI" panose="020B0604030504040204" pitchFamily="50" charset="-128"/>
                </a:rPr>
                <a:t>(C, D)</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pPr>
                <a:spcAft>
                  <a:spcPts val="600"/>
                </a:spcAft>
              </a:pPr>
              <a:r>
                <a:rPr lang="ja-JP" altLang="en-US" sz="1600" b="1" dirty="0" smtClean="0">
                  <a:latin typeface="Meiryo UI" panose="020B0604030504040204" pitchFamily="50" charset="-128"/>
                  <a:ea typeface="Meiryo UI" panose="020B0604030504040204" pitchFamily="50" charset="-128"/>
                </a:rPr>
                <a:t>排出源までの距離が等しい</a:t>
              </a:r>
              <a:endParaRPr lang="en-US" altLang="ja-JP" sz="1600" b="1" dirty="0">
                <a:latin typeface="Meiryo UI" panose="020B0604030504040204" pitchFamily="50" charset="-128"/>
                <a:ea typeface="Meiryo UI" panose="020B0604030504040204" pitchFamily="50" charset="-128"/>
              </a:endParaRPr>
            </a:p>
            <a:p>
              <a:pPr>
                <a:spcAft>
                  <a:spcPts val="600"/>
                </a:spcAft>
              </a:pPr>
              <a:r>
                <a:rPr lang="ja-JP" altLang="en-US" sz="1600" b="1" dirty="0" smtClean="0">
                  <a:latin typeface="Meiryo UI" panose="020B0604030504040204" pitchFamily="50" charset="-128"/>
                  <a:ea typeface="Meiryo UI" panose="020B0604030504040204" pitchFamily="50" charset="-128"/>
                </a:rPr>
                <a:t>作業場との間に障害物が少ない</a:t>
              </a:r>
              <a:endParaRPr lang="ja-JP" altLang="en-US" sz="1600" b="1" dirty="0">
                <a:latin typeface="Meiryo UI" panose="020B0604030504040204" pitchFamily="50" charset="-128"/>
                <a:ea typeface="Meiryo UI" panose="020B0604030504040204" pitchFamily="50" charset="-128"/>
              </a:endParaRPr>
            </a:p>
          </p:txBody>
        </p:sp>
        <p:cxnSp>
          <p:nvCxnSpPr>
            <p:cNvPr id="47" name="直線矢印コネクタ 46"/>
            <p:cNvCxnSpPr/>
            <p:nvPr/>
          </p:nvCxnSpPr>
          <p:spPr>
            <a:xfrm>
              <a:off x="546584" y="5167884"/>
              <a:ext cx="588015" cy="1756"/>
            </a:xfrm>
            <a:prstGeom prst="straightConnector1">
              <a:avLst/>
            </a:prstGeom>
            <a:ln w="19050">
              <a:solidFill>
                <a:srgbClr val="FF0000">
                  <a:alpha val="60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V="1">
              <a:off x="669020" y="5971413"/>
              <a:ext cx="343142" cy="771"/>
            </a:xfrm>
            <a:prstGeom prst="straightConnector1">
              <a:avLst/>
            </a:prstGeom>
            <a:ln w="44450">
              <a:solidFill>
                <a:srgbClr val="FFE781">
                  <a:alpha val="80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1" name="円/楕円 80"/>
            <p:cNvSpPr/>
            <p:nvPr/>
          </p:nvSpPr>
          <p:spPr>
            <a:xfrm>
              <a:off x="657555" y="6142235"/>
              <a:ext cx="394865" cy="270396"/>
            </a:xfrm>
            <a:prstGeom prst="ellipse">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 name="円/楕円 53"/>
          <p:cNvSpPr/>
          <p:nvPr/>
        </p:nvSpPr>
        <p:spPr>
          <a:xfrm>
            <a:off x="1983514" y="3648657"/>
            <a:ext cx="716280" cy="403883"/>
          </a:xfrm>
          <a:prstGeom prst="ellipse">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818221" y="2613291"/>
            <a:ext cx="716280" cy="403883"/>
          </a:xfrm>
          <a:prstGeom prst="ellipse">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p:cNvSpPr txBox="1"/>
          <p:nvPr/>
        </p:nvSpPr>
        <p:spPr>
          <a:xfrm>
            <a:off x="1553216" y="2460794"/>
            <a:ext cx="463588" cy="307777"/>
          </a:xfrm>
          <a:prstGeom prst="rect">
            <a:avLst/>
          </a:prstGeom>
          <a:noFill/>
        </p:spPr>
        <p:txBody>
          <a:bodyPr wrap="none" rtlCol="0">
            <a:spAutoFit/>
          </a:bodyPr>
          <a:lstStyle/>
          <a:p>
            <a:r>
              <a:rPr kumimoji="1" lang="en-US" altLang="ja-JP" sz="1400" dirty="0" smtClean="0">
                <a:latin typeface="Meiryo UI" panose="020B0604030504040204" pitchFamily="50" charset="-128"/>
                <a:ea typeface="Meiryo UI" panose="020B0604030504040204" pitchFamily="50" charset="-128"/>
              </a:rPr>
              <a:t>(A)</a:t>
            </a:r>
            <a:endParaRPr kumimoji="1" lang="ja-JP" altLang="en-US" sz="1400" dirty="0">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1553216" y="3986322"/>
            <a:ext cx="461986" cy="307777"/>
          </a:xfrm>
          <a:prstGeom prst="rect">
            <a:avLst/>
          </a:prstGeom>
          <a:noFill/>
        </p:spPr>
        <p:txBody>
          <a:bodyPr wrap="none" rtlCol="0">
            <a:spAutoFit/>
          </a:bodyPr>
          <a:lstStyle/>
          <a:p>
            <a:r>
              <a:rPr kumimoji="1" lang="en-US" altLang="ja-JP" sz="1400" dirty="0" smtClean="0">
                <a:latin typeface="Meiryo UI" panose="020B0604030504040204" pitchFamily="50" charset="-128"/>
                <a:ea typeface="Meiryo UI" panose="020B0604030504040204" pitchFamily="50" charset="-128"/>
              </a:rPr>
              <a:t>(B)</a:t>
            </a:r>
            <a:endParaRPr kumimoji="1" lang="ja-JP" altLang="en-US" sz="1400" dirty="0">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438027" y="3169182"/>
            <a:ext cx="461986" cy="307777"/>
          </a:xfrm>
          <a:prstGeom prst="rect">
            <a:avLst/>
          </a:prstGeom>
          <a:noFill/>
        </p:spPr>
        <p:txBody>
          <a:bodyPr wrap="none" rtlCol="0">
            <a:spAutoFit/>
          </a:bodyPr>
          <a:lstStyle/>
          <a:p>
            <a:r>
              <a:rPr kumimoji="1" lang="en-US" altLang="ja-JP" sz="1400" dirty="0" smtClean="0">
                <a:latin typeface="Meiryo UI" panose="020B0604030504040204" pitchFamily="50" charset="-128"/>
                <a:ea typeface="Meiryo UI" panose="020B0604030504040204" pitchFamily="50" charset="-128"/>
              </a:rPr>
              <a:t>(C)</a:t>
            </a:r>
            <a:endParaRPr kumimoji="1" lang="ja-JP" altLang="en-US" sz="1400" dirty="0">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2592458" y="3169181"/>
            <a:ext cx="476412" cy="307777"/>
          </a:xfrm>
          <a:prstGeom prst="rect">
            <a:avLst/>
          </a:prstGeom>
          <a:noFill/>
        </p:spPr>
        <p:txBody>
          <a:bodyPr wrap="none" rtlCol="0">
            <a:spAutoFit/>
          </a:bodyPr>
          <a:lstStyle/>
          <a:p>
            <a:r>
              <a:rPr kumimoji="1" lang="en-US" altLang="ja-JP" sz="1400" dirty="0" smtClean="0">
                <a:latin typeface="Meiryo UI" panose="020B0604030504040204" pitchFamily="50" charset="-128"/>
                <a:ea typeface="Meiryo UI" panose="020B0604030504040204" pitchFamily="50" charset="-128"/>
              </a:rPr>
              <a:t>(D)</a:t>
            </a:r>
            <a:endParaRPr kumimoji="1" lang="ja-JP" altLang="en-US" sz="1400" dirty="0">
              <a:latin typeface="Meiryo UI" panose="020B0604030504040204" pitchFamily="50" charset="-128"/>
              <a:ea typeface="Meiryo UI" panose="020B0604030504040204" pitchFamily="50" charset="-128"/>
            </a:endParaRPr>
          </a:p>
        </p:txBody>
      </p:sp>
      <p:sp>
        <p:nvSpPr>
          <p:cNvPr id="84" name="正方形/長方形 83"/>
          <p:cNvSpPr/>
          <p:nvPr/>
        </p:nvSpPr>
        <p:spPr>
          <a:xfrm>
            <a:off x="3724619" y="4476720"/>
            <a:ext cx="694820" cy="472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0" y="681904"/>
            <a:ext cx="3570208" cy="461665"/>
          </a:xfrm>
          <a:prstGeom prst="rect">
            <a:avLst/>
          </a:prstGeom>
          <a:noFill/>
        </p:spPr>
        <p:txBody>
          <a:bodyPr wrap="none" rtlCol="0">
            <a:spAutoFit/>
          </a:bodyPr>
          <a:lstStyle/>
          <a:p>
            <a:r>
              <a:rPr kumimoji="1" lang="ja-JP" altLang="en-US" sz="2400" dirty="0" smtClean="0">
                <a:latin typeface="Meiryo UI" panose="020B0604030504040204" pitchFamily="50" charset="-128"/>
                <a:ea typeface="Meiryo UI" panose="020B0604030504040204" pitchFamily="50" charset="-128"/>
              </a:rPr>
              <a:t>（１）石綿濃度測定計画</a:t>
            </a:r>
            <a:endParaRPr kumimoji="1" lang="ja-JP" altLang="en-US" sz="2400" dirty="0">
              <a:latin typeface="Meiryo UI" panose="020B0604030504040204" pitchFamily="50" charset="-128"/>
              <a:ea typeface="Meiryo UI" panose="020B0604030504040204" pitchFamily="50" charset="-128"/>
            </a:endParaRPr>
          </a:p>
        </p:txBody>
      </p:sp>
      <p:sp>
        <p:nvSpPr>
          <p:cNvPr id="32" name="正方形/長方形 31"/>
          <p:cNvSpPr/>
          <p:nvPr/>
        </p:nvSpPr>
        <p:spPr>
          <a:xfrm>
            <a:off x="129700" y="1086670"/>
            <a:ext cx="3332964" cy="369332"/>
          </a:xfrm>
          <a:prstGeom prst="rect">
            <a:avLst/>
          </a:prstGeom>
        </p:spPr>
        <p:txBody>
          <a:bodyPr wrap="none">
            <a:spAutoFit/>
          </a:bodyPr>
          <a:lstStyle/>
          <a:p>
            <a:r>
              <a:rPr lang="ja-JP" altLang="en-US" dirty="0" smtClean="0">
                <a:latin typeface="Meiryo UI" panose="020B0604030504040204" pitchFamily="50" charset="-128"/>
                <a:ea typeface="Meiryo UI" panose="020B0604030504040204" pitchFamily="50" charset="-128"/>
              </a:rPr>
              <a:t>＜除去</a:t>
            </a:r>
            <a:r>
              <a:rPr lang="ja-JP" altLang="en-US" dirty="0">
                <a:latin typeface="Meiryo UI" panose="020B0604030504040204" pitchFamily="50" charset="-128"/>
                <a:ea typeface="Meiryo UI" panose="020B0604030504040204" pitchFamily="50" charset="-128"/>
              </a:rPr>
              <a:t>作業中の測定地点の</a:t>
            </a:r>
            <a:r>
              <a:rPr lang="ja-JP" altLang="en-US" dirty="0" smtClean="0">
                <a:latin typeface="Meiryo UI" panose="020B0604030504040204" pitchFamily="50" charset="-128"/>
                <a:ea typeface="Meiryo UI" panose="020B0604030504040204" pitchFamily="50" charset="-128"/>
              </a:rPr>
              <a:t>例＞</a:t>
            </a:r>
            <a:endParaRPr lang="ja-JP" altLang="en-US"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508578" y="1422172"/>
            <a:ext cx="646331" cy="369332"/>
          </a:xfrm>
          <a:prstGeom prst="rect">
            <a:avLst/>
          </a:prstGeom>
          <a:noFill/>
        </p:spPr>
        <p:txBody>
          <a:bodyPr wrap="none" rtlCol="0">
            <a:spAutoFit/>
          </a:bodyPr>
          <a:lstStyle/>
          <a:p>
            <a:r>
              <a:rPr lang="ja-JP" altLang="en-US" dirty="0" smtClean="0">
                <a:latin typeface="Meiryo UI" panose="020B0604030504040204" pitchFamily="50" charset="-128"/>
                <a:ea typeface="Meiryo UI" panose="020B0604030504040204" pitchFamily="50" charset="-128"/>
              </a:rPr>
              <a:t>例</a:t>
            </a:r>
            <a:r>
              <a:rPr lang="ja-JP" altLang="en-US" dirty="0">
                <a:latin typeface="Meiryo UI" panose="020B0604030504040204" pitchFamily="50" charset="-128"/>
                <a:ea typeface="Meiryo UI" panose="020B0604030504040204" pitchFamily="50" charset="-128"/>
              </a:rPr>
              <a:t>１</a:t>
            </a:r>
            <a:endParaRPr kumimoji="1" lang="ja-JP" altLang="en-US"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6259855" y="1400970"/>
            <a:ext cx="646331" cy="369332"/>
          </a:xfrm>
          <a:prstGeom prst="rect">
            <a:avLst/>
          </a:prstGeom>
          <a:noFill/>
        </p:spPr>
        <p:txBody>
          <a:bodyPr wrap="none" rtlCol="0">
            <a:spAutoFit/>
          </a:bodyPr>
          <a:lstStyle/>
          <a:p>
            <a:r>
              <a:rPr lang="ja-JP" altLang="en-US" dirty="0" smtClean="0">
                <a:latin typeface="Meiryo UI" panose="020B0604030504040204" pitchFamily="50" charset="-128"/>
                <a:ea typeface="Meiryo UI" panose="020B0604030504040204" pitchFamily="50" charset="-128"/>
              </a:rPr>
              <a:t>例２</a:t>
            </a:r>
            <a:endParaRPr kumimoji="1" lang="ja-JP" altLang="en-US"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5754665" y="6291406"/>
            <a:ext cx="2709396" cy="338554"/>
          </a:xfrm>
          <a:prstGeom prst="rect">
            <a:avLst/>
          </a:prstGeom>
          <a:noFill/>
        </p:spPr>
        <p:txBody>
          <a:bodyPr wrap="none" rtlCol="0">
            <a:spAutoFit/>
          </a:bodyPr>
          <a:lstStyle/>
          <a:p>
            <a:r>
              <a:rPr kumimoji="1" lang="ja-JP" altLang="en-US" sz="1600" dirty="0" smtClean="0">
                <a:latin typeface="Meiryo UI" panose="020B0604030504040204" pitchFamily="50" charset="-128"/>
                <a:ea typeface="Meiryo UI" panose="020B0604030504040204" pitchFamily="50" charset="-128"/>
              </a:rPr>
              <a:t>注）個別の状況に応じて設定</a:t>
            </a:r>
            <a:endParaRPr kumimoji="1" lang="ja-JP" altLang="en-US" sz="1600" dirty="0">
              <a:latin typeface="Meiryo UI" panose="020B0604030504040204" pitchFamily="50" charset="-128"/>
              <a:ea typeface="Meiryo UI" panose="020B0604030504040204" pitchFamily="50" charset="-128"/>
            </a:endParaRPr>
          </a:p>
        </p:txBody>
      </p:sp>
      <p:sp>
        <p:nvSpPr>
          <p:cNvPr id="36" name="スライド番号プレースホルダー 1"/>
          <p:cNvSpPr txBox="1">
            <a:spLocks/>
          </p:cNvSpPr>
          <p:nvPr/>
        </p:nvSpPr>
        <p:spPr>
          <a:xfrm>
            <a:off x="6906186" y="6407826"/>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18</a:t>
            </a:r>
            <a:endParaRPr lang="ja-JP" altLang="en-US" dirty="0"/>
          </a:p>
        </p:txBody>
      </p:sp>
    </p:spTree>
    <p:extLst>
      <p:ext uri="{BB962C8B-B14F-4D97-AF65-F5344CB8AC3E}">
        <p14:creationId xmlns:p14="http://schemas.microsoft.com/office/powerpoint/2010/main" val="3970638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1</a:t>
            </a:fld>
            <a:endParaRPr kumimoji="1" lang="ja-JP" altLang="en-US"/>
          </a:p>
        </p:txBody>
      </p:sp>
      <p:sp>
        <p:nvSpPr>
          <p:cNvPr id="11" name="テキスト ボックス 10"/>
          <p:cNvSpPr txBox="1"/>
          <p:nvPr/>
        </p:nvSpPr>
        <p:spPr>
          <a:xfrm>
            <a:off x="3370515" y="82748"/>
            <a:ext cx="2339102" cy="461665"/>
          </a:xfrm>
          <a:prstGeom prst="rect">
            <a:avLst/>
          </a:prstGeom>
          <a:noFill/>
        </p:spPr>
        <p:txBody>
          <a:bodyPr wrap="none" rtlCol="0">
            <a:spAutoFit/>
          </a:bodyPr>
          <a:lstStyle/>
          <a:p>
            <a:r>
              <a:rPr lang="ja-JP" altLang="en-US" sz="2400" b="1" dirty="0" smtClean="0">
                <a:latin typeface="Meiryo UI" panose="020B0604030504040204" pitchFamily="50" charset="-128"/>
                <a:ea typeface="Meiryo UI" panose="020B0604030504040204" pitchFamily="50" charset="-128"/>
              </a:rPr>
              <a:t>本日の説明内容</a:t>
            </a:r>
            <a:endParaRPr lang="ja-JP" altLang="en-US" sz="2400" b="1"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181156" y="1457865"/>
            <a:ext cx="8805616" cy="3539430"/>
          </a:xfrm>
          <a:prstGeom prst="rect">
            <a:avLst/>
          </a:prstGeom>
          <a:noFill/>
        </p:spPr>
        <p:txBody>
          <a:bodyPr wrap="none" rtlCol="0">
            <a:spAutoFit/>
          </a:bodyPr>
          <a:lstStyle/>
          <a:p>
            <a:pPr marL="285750" indent="-285750">
              <a:buFont typeface="Wingdings" panose="05000000000000000000" pitchFamily="2" charset="2"/>
              <a:buChar char="l"/>
            </a:pPr>
            <a:r>
              <a:rPr kumimoji="1" lang="ja-JP" altLang="en-US" sz="2800" dirty="0" smtClean="0">
                <a:latin typeface="Meiryo UI" panose="020B0604030504040204" pitchFamily="50" charset="-128"/>
                <a:ea typeface="Meiryo UI" panose="020B0604030504040204" pitchFamily="50" charset="-128"/>
              </a:rPr>
              <a:t>石綿（アスベスト）とは</a:t>
            </a:r>
            <a:endParaRPr kumimoji="1" lang="en-US" altLang="ja-JP" sz="28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endParaRPr lang="en-US" altLang="ja-JP" sz="28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endParaRPr lang="en-US" altLang="ja-JP" sz="28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kumimoji="1" lang="ja-JP" altLang="en-US" sz="2800" dirty="0" smtClean="0">
                <a:latin typeface="Meiryo UI" panose="020B0604030504040204" pitchFamily="50" charset="-128"/>
                <a:ea typeface="Meiryo UI" panose="020B0604030504040204" pitchFamily="50" charset="-128"/>
              </a:rPr>
              <a:t>大気汚染防止法の改正について</a:t>
            </a:r>
            <a:endParaRPr lang="en-US" altLang="ja-JP" sz="28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endParaRPr lang="en-US" altLang="ja-JP" sz="28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endParaRPr lang="en-US" altLang="ja-JP" sz="28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lang="ja-JP" altLang="en-US" sz="2800" dirty="0">
                <a:latin typeface="Meiryo UI" panose="020B0604030504040204" pitchFamily="50" charset="-128"/>
                <a:ea typeface="Meiryo UI" panose="020B0604030504040204" pitchFamily="50" charset="-128"/>
              </a:rPr>
              <a:t>神奈川県生活環境の保全等に関する条例の改正について</a:t>
            </a:r>
            <a:endParaRPr lang="en-US" altLang="ja-JP" sz="2800" dirty="0">
              <a:latin typeface="Meiryo UI" panose="020B0604030504040204" pitchFamily="50" charset="-128"/>
              <a:ea typeface="Meiryo UI" panose="020B0604030504040204" pitchFamily="50" charset="-128"/>
            </a:endParaRPr>
          </a:p>
          <a:p>
            <a:endParaRPr kumimoji="1" lang="ja-JP" altLang="en-US"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65879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06186" y="6416791"/>
            <a:ext cx="2057400" cy="365125"/>
          </a:xfrm>
        </p:spPr>
        <p:txBody>
          <a:bodyPr/>
          <a:lstStyle/>
          <a:p>
            <a:fld id="{BFFF0799-BCF5-4C8E-BCD2-41538FEDF1AE}" type="slidenum">
              <a:rPr kumimoji="1" lang="ja-JP" altLang="en-US" smtClean="0"/>
              <a:t>19</a:t>
            </a:fld>
            <a:endParaRPr kumimoji="1" lang="ja-JP" altLang="en-US" dirty="0"/>
          </a:p>
        </p:txBody>
      </p:sp>
      <p:sp>
        <p:nvSpPr>
          <p:cNvPr id="3" name="テキスト ボックス 2"/>
          <p:cNvSpPr txBox="1"/>
          <p:nvPr/>
        </p:nvSpPr>
        <p:spPr>
          <a:xfrm>
            <a:off x="2246737" y="100252"/>
            <a:ext cx="4871848" cy="461665"/>
          </a:xfrm>
          <a:prstGeom prst="rect">
            <a:avLst/>
          </a:prstGeom>
          <a:noFill/>
        </p:spPr>
        <p:txBody>
          <a:bodyPr wrap="none" rtlCol="0">
            <a:spAutoFit/>
          </a:bodyPr>
          <a:lstStyle/>
          <a:p>
            <a:pPr algn="ctr"/>
            <a:r>
              <a:rPr lang="ja-JP" altLang="en-US" sz="2400" b="1" dirty="0">
                <a:latin typeface="Meiryo UI" panose="020B0604030504040204" pitchFamily="50" charset="-128"/>
                <a:ea typeface="Meiryo UI" panose="020B0604030504040204" pitchFamily="50" charset="-128"/>
              </a:rPr>
              <a:t>３　大気中の石綿濃度の漏えい監視</a:t>
            </a:r>
          </a:p>
        </p:txBody>
      </p:sp>
      <p:sp>
        <p:nvSpPr>
          <p:cNvPr id="6" name="正方形/長方形 5"/>
          <p:cNvSpPr/>
          <p:nvPr/>
        </p:nvSpPr>
        <p:spPr>
          <a:xfrm>
            <a:off x="199148" y="1631548"/>
            <a:ext cx="8764438" cy="1477328"/>
          </a:xfrm>
          <a:prstGeom prst="rect">
            <a:avLst/>
          </a:prstGeom>
          <a:solidFill>
            <a:schemeClr val="accent6">
              <a:lumMod val="20000"/>
              <a:lumOff val="80000"/>
            </a:schemeClr>
          </a:solidFill>
          <a:ln>
            <a:solidFill>
              <a:schemeClr val="tx1"/>
            </a:solidFill>
          </a:ln>
        </p:spPr>
        <p:txBody>
          <a:bodyPr wrap="square">
            <a:spAutoFit/>
          </a:bodyPr>
          <a:lstStyle/>
          <a:p>
            <a:r>
              <a:rPr lang="ja-JP" altLang="en-US" dirty="0">
                <a:latin typeface="Meiryo UI" panose="020B0604030504040204" pitchFamily="50" charset="-128"/>
                <a:ea typeface="Meiryo UI" panose="020B0604030504040204" pitchFamily="50" charset="-128"/>
              </a:rPr>
              <a:t>石綿排出等工事の元請業者又は</a:t>
            </a:r>
            <a:r>
              <a:rPr lang="ja-JP" altLang="en-US" dirty="0" smtClean="0">
                <a:latin typeface="Meiryo UI" panose="020B0604030504040204" pitchFamily="50" charset="-128"/>
                <a:ea typeface="Meiryo UI" panose="020B0604030504040204" pitchFamily="50" charset="-128"/>
              </a:rPr>
              <a:t>自主施工者</a:t>
            </a:r>
            <a:r>
              <a:rPr lang="ja-JP" altLang="en-US" dirty="0">
                <a:latin typeface="Meiryo UI" panose="020B0604030504040204" pitchFamily="50" charset="-128"/>
                <a:ea typeface="Meiryo UI" panose="020B0604030504040204" pitchFamily="50" charset="-128"/>
              </a:rPr>
              <a:t>は、吹付け石綿等の除去を行う場所の</a:t>
            </a:r>
            <a:r>
              <a:rPr lang="ja-JP" altLang="en-US" dirty="0" smtClean="0">
                <a:latin typeface="Meiryo UI" panose="020B0604030504040204" pitchFamily="50" charset="-128"/>
                <a:ea typeface="Meiryo UI" panose="020B0604030504040204" pitchFamily="50" charset="-128"/>
              </a:rPr>
              <a:t>周辺</a:t>
            </a:r>
            <a:r>
              <a:rPr lang="ja-JP" altLang="en-US" dirty="0">
                <a:latin typeface="Meiryo UI" panose="020B0604030504040204" pitchFamily="50" charset="-128"/>
                <a:ea typeface="Meiryo UI" panose="020B0604030504040204" pitchFamily="50" charset="-128"/>
              </a:rPr>
              <a:t>における大気中の石綿の濃度が</a:t>
            </a:r>
            <a:r>
              <a:rPr lang="ja-JP" altLang="en-US" u="sng" dirty="0">
                <a:latin typeface="Meiryo UI" panose="020B0604030504040204" pitchFamily="50" charset="-128"/>
                <a:ea typeface="Meiryo UI" panose="020B0604030504040204" pitchFamily="50" charset="-128"/>
              </a:rPr>
              <a:t>第</a:t>
            </a:r>
            <a:r>
              <a:rPr lang="en-US" altLang="ja-JP" u="sng" dirty="0">
                <a:latin typeface="Meiryo UI" panose="020B0604030504040204" pitchFamily="50" charset="-128"/>
                <a:ea typeface="Meiryo UI" panose="020B0604030504040204" pitchFamily="50" charset="-128"/>
              </a:rPr>
              <a:t>113</a:t>
            </a:r>
            <a:r>
              <a:rPr lang="ja-JP" altLang="en-US" u="sng" dirty="0">
                <a:latin typeface="Meiryo UI" panose="020B0604030504040204" pitchFamily="50" charset="-128"/>
                <a:ea typeface="Meiryo UI" panose="020B0604030504040204" pitchFamily="50" charset="-128"/>
              </a:rPr>
              <a:t>条の</a:t>
            </a:r>
            <a:r>
              <a:rPr lang="ja-JP" altLang="en-US" u="sng" dirty="0" smtClean="0">
                <a:latin typeface="Meiryo UI" panose="020B0604030504040204" pitchFamily="50" charset="-128"/>
                <a:ea typeface="Meiryo UI" panose="020B0604030504040204" pitchFamily="50" charset="-128"/>
              </a:rPr>
              <a:t>３の基準値</a:t>
            </a:r>
            <a:r>
              <a:rPr lang="en-US" altLang="ja-JP" b="1" u="sng" baseline="30000"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を</a:t>
            </a:r>
            <a:r>
              <a:rPr lang="ja-JP" altLang="en-US" dirty="0">
                <a:latin typeface="Meiryo UI" panose="020B0604030504040204" pitchFamily="50" charset="-128"/>
                <a:ea typeface="Meiryo UI" panose="020B0604030504040204" pitchFamily="50" charset="-128"/>
              </a:rPr>
              <a:t>超えたとき、又は石綿排出等作業</a:t>
            </a:r>
            <a:r>
              <a:rPr lang="ja-JP" altLang="en-US" dirty="0" smtClean="0">
                <a:latin typeface="Meiryo UI" panose="020B0604030504040204" pitchFamily="50" charset="-128"/>
                <a:ea typeface="Meiryo UI" panose="020B0604030504040204" pitchFamily="50" charset="-128"/>
              </a:rPr>
              <a:t>により</a:t>
            </a:r>
            <a:r>
              <a:rPr lang="ja-JP" altLang="en-US"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石綿が当該石綿排出等作業を行う場所</a:t>
            </a:r>
            <a:r>
              <a:rPr lang="ja-JP" altLang="en-US" u="sng" dirty="0" smtClean="0">
                <a:latin typeface="Meiryo UI" panose="020B0604030504040204" pitchFamily="50" charset="-128"/>
                <a:ea typeface="Meiryo UI" panose="020B0604030504040204" pitchFamily="50" charset="-128"/>
              </a:rPr>
              <a:t>以外</a:t>
            </a:r>
            <a:r>
              <a:rPr lang="ja-JP" altLang="en-US" u="sng" dirty="0">
                <a:latin typeface="Meiryo UI" panose="020B0604030504040204" pitchFamily="50" charset="-128"/>
                <a:ea typeface="Meiryo UI" panose="020B0604030504040204" pitchFamily="50" charset="-128"/>
              </a:rPr>
              <a:t>の場所に多量に飛散するおそれが生じた</a:t>
            </a:r>
            <a:r>
              <a:rPr lang="ja-JP" altLang="en-US" u="sng" dirty="0" smtClean="0">
                <a:latin typeface="Meiryo UI" panose="020B0604030504040204" pitchFamily="50" charset="-128"/>
                <a:ea typeface="Meiryo UI" panose="020B0604030504040204" pitchFamily="50" charset="-128"/>
              </a:rPr>
              <a:t>とき</a:t>
            </a:r>
            <a:r>
              <a:rPr lang="ja-JP" altLang="en-US" dirty="0" smtClean="0">
                <a:latin typeface="Meiryo UI" panose="020B0604030504040204" pitchFamily="50" charset="-128"/>
                <a:ea typeface="Meiryo UI" panose="020B0604030504040204" pitchFamily="50" charset="-128"/>
              </a:rPr>
              <a:t>は</a:t>
            </a:r>
            <a:r>
              <a:rPr lang="ja-JP" altLang="en-US" dirty="0">
                <a:latin typeface="Meiryo UI" panose="020B0604030504040204" pitchFamily="50" charset="-128"/>
                <a:ea typeface="Meiryo UI" panose="020B0604030504040204" pitchFamily="50" charset="-128"/>
              </a:rPr>
              <a:t>、直ちに、その旨を知事に通報すると</a:t>
            </a:r>
            <a:r>
              <a:rPr lang="ja-JP" altLang="en-US" dirty="0" smtClean="0">
                <a:latin typeface="Meiryo UI" panose="020B0604030504040204" pitchFamily="50" charset="-128"/>
                <a:ea typeface="Meiryo UI" panose="020B0604030504040204" pitchFamily="50" charset="-128"/>
              </a:rPr>
              <a:t>ともに</a:t>
            </a:r>
            <a:r>
              <a:rPr lang="ja-JP" altLang="en-US" dirty="0">
                <a:latin typeface="Meiryo UI" panose="020B0604030504040204" pitchFamily="50" charset="-128"/>
                <a:ea typeface="Meiryo UI" panose="020B0604030504040204" pitchFamily="50" charset="-128"/>
              </a:rPr>
              <a:t>、石綿の飛散を防止するための</a:t>
            </a:r>
            <a:r>
              <a:rPr lang="ja-JP" altLang="en-US" u="sng" dirty="0">
                <a:latin typeface="Meiryo UI" panose="020B0604030504040204" pitchFamily="50" charset="-128"/>
                <a:ea typeface="Meiryo UI" panose="020B0604030504040204" pitchFamily="50" charset="-128"/>
              </a:rPr>
              <a:t>応急の措置</a:t>
            </a:r>
            <a:r>
              <a:rPr lang="ja-JP" altLang="en-US" dirty="0" smtClean="0">
                <a:latin typeface="Meiryo UI" panose="020B0604030504040204" pitchFamily="50" charset="-128"/>
                <a:ea typeface="Meiryo UI" panose="020B0604030504040204" pitchFamily="50" charset="-128"/>
              </a:rPr>
              <a:t>をとらなければ</a:t>
            </a:r>
            <a:r>
              <a:rPr lang="ja-JP" altLang="en-US" dirty="0">
                <a:latin typeface="Meiryo UI" panose="020B0604030504040204" pitchFamily="50" charset="-128"/>
                <a:ea typeface="Meiryo UI" panose="020B0604030504040204" pitchFamily="50" charset="-128"/>
              </a:rPr>
              <a:t>ならない</a:t>
            </a:r>
            <a:r>
              <a:rPr lang="ja-JP" altLang="en-US" dirty="0" smtClean="0">
                <a:latin typeface="Meiryo UI" panose="020B0604030504040204" pitchFamily="50" charset="-128"/>
                <a:ea typeface="Meiryo UI" panose="020B0604030504040204" pitchFamily="50" charset="-128"/>
              </a:rPr>
              <a:t>。（第</a:t>
            </a:r>
            <a:r>
              <a:rPr lang="en-US" altLang="ja-JP" dirty="0" smtClean="0">
                <a:latin typeface="Meiryo UI" panose="020B0604030504040204" pitchFamily="50" charset="-128"/>
                <a:ea typeface="Meiryo UI" panose="020B0604030504040204" pitchFamily="50" charset="-128"/>
              </a:rPr>
              <a:t>52</a:t>
            </a:r>
            <a:r>
              <a:rPr lang="ja-JP" altLang="en-US" dirty="0" smtClean="0">
                <a:latin typeface="Meiryo UI" panose="020B0604030504040204" pitchFamily="50" charset="-128"/>
                <a:ea typeface="Meiryo UI" panose="020B0604030504040204" pitchFamily="50" charset="-128"/>
              </a:rPr>
              <a:t>条の７）</a:t>
            </a:r>
            <a:endParaRPr lang="ja-JP" altLang="en-US" dirty="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162808044"/>
              </p:ext>
            </p:extLst>
          </p:nvPr>
        </p:nvGraphicFramePr>
        <p:xfrm>
          <a:off x="199148" y="3317699"/>
          <a:ext cx="8670287" cy="2335087"/>
        </p:xfrm>
        <a:graphic>
          <a:graphicData uri="http://schemas.openxmlformats.org/drawingml/2006/table">
            <a:tbl>
              <a:tblPr firstRow="1" firstCol="1" bandRow="1"/>
              <a:tblGrid>
                <a:gridCol w="1439871"/>
                <a:gridCol w="2890587"/>
                <a:gridCol w="1509623"/>
                <a:gridCol w="2830206"/>
              </a:tblGrid>
              <a:tr h="218480">
                <a:tc gridSpan="2">
                  <a:txBody>
                    <a:bodyPr/>
                    <a:lstStyle/>
                    <a:p>
                      <a:pPr algn="ctr">
                        <a:spcAft>
                          <a:spcPts val="0"/>
                        </a:spcAft>
                      </a:pPr>
                      <a:r>
                        <a:rPr lang="ja-JP" altLang="en-US" sz="1800" b="1" kern="100" dirty="0" smtClean="0">
                          <a:effectLst/>
                          <a:latin typeface="Meiryo UI" panose="020B0604030504040204" pitchFamily="50" charset="-128"/>
                          <a:ea typeface="Meiryo UI" panose="020B0604030504040204" pitchFamily="50" charset="-128"/>
                          <a:cs typeface="Times New Roman" panose="02020603050405020304" pitchFamily="18" charset="0"/>
                        </a:rPr>
                        <a:t>措置</a:t>
                      </a:r>
                      <a:endParaRPr lang="ja-JP" sz="18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15" marR="51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pPr algn="ctr">
                        <a:spcAft>
                          <a:spcPts val="0"/>
                        </a:spcAft>
                      </a:pP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15" marR="51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gridSpan="2">
                  <a:txBody>
                    <a:bodyPr/>
                    <a:lstStyle/>
                    <a:p>
                      <a:pPr algn="ctr">
                        <a:spcAft>
                          <a:spcPts val="0"/>
                        </a:spcAft>
                      </a:pPr>
                      <a:r>
                        <a:rPr lang="ja-JP" altLang="en-US" sz="1800" b="1" kern="100" dirty="0" smtClean="0">
                          <a:effectLst/>
                          <a:latin typeface="Meiryo UI" panose="020B0604030504040204" pitchFamily="50" charset="-128"/>
                          <a:ea typeface="Meiryo UI" panose="020B0604030504040204" pitchFamily="50" charset="-128"/>
                          <a:cs typeface="Times New Roman" panose="02020603050405020304" pitchFamily="18" charset="0"/>
                        </a:rPr>
                        <a:t>報告</a:t>
                      </a:r>
                      <a:endParaRPr lang="ja-JP" sz="18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15" marR="51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pPr algn="ctr">
                        <a:spcAft>
                          <a:spcPts val="0"/>
                        </a:spcAft>
                      </a:pP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15" marR="51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r>
              <a:tr h="594276">
                <a:tc>
                  <a:txBody>
                    <a:bodyPr/>
                    <a:lstStyle/>
                    <a:p>
                      <a:pPr algn="ctr">
                        <a:spcAft>
                          <a:spcPts val="0"/>
                        </a:spcAft>
                      </a:pPr>
                      <a:r>
                        <a:rPr lang="ja-JP" altLang="en-US" sz="1600" b="1" kern="100" dirty="0" smtClean="0">
                          <a:effectLst/>
                          <a:latin typeface="Meiryo UI" panose="020B0604030504040204" pitchFamily="50" charset="-128"/>
                          <a:ea typeface="Meiryo UI" panose="020B0604030504040204" pitchFamily="50" charset="-128"/>
                          <a:cs typeface="Times New Roman" panose="02020603050405020304" pitchFamily="18" charset="0"/>
                        </a:rPr>
                        <a:t>通報及び応急の措置をとる者</a:t>
                      </a: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altLang="en-US" sz="1800" b="1" kern="100" dirty="0" smtClean="0">
                          <a:solidFill>
                            <a:schemeClr val="accent5">
                              <a:lumMod val="75000"/>
                            </a:schemeClr>
                          </a:solidFill>
                          <a:effectLst/>
                          <a:latin typeface="Meiryo UI" panose="020B0604030504040204" pitchFamily="50" charset="-128"/>
                          <a:ea typeface="Meiryo UI" panose="020B0604030504040204" pitchFamily="50" charset="-128"/>
                          <a:cs typeface="Times New Roman" panose="02020603050405020304" pitchFamily="18" charset="0"/>
                        </a:rPr>
                        <a:t>元請業者</a:t>
                      </a:r>
                      <a:r>
                        <a:rPr lang="ja-JP" altLang="en-US" sz="1800" kern="100" dirty="0" smtClean="0">
                          <a:effectLst/>
                          <a:latin typeface="Meiryo UI" panose="020B0604030504040204" pitchFamily="50" charset="-128"/>
                          <a:ea typeface="Meiryo UI" panose="020B0604030504040204" pitchFamily="50" charset="-128"/>
                          <a:cs typeface="Times New Roman" panose="02020603050405020304" pitchFamily="18" charset="0"/>
                        </a:rPr>
                        <a:t>（自主施工者）</a:t>
                      </a: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altLang="en-US" sz="1600" b="1" kern="100" dirty="0" smtClean="0">
                          <a:effectLst/>
                          <a:latin typeface="Meiryo UI" panose="020B0604030504040204" pitchFamily="50" charset="-128"/>
                          <a:ea typeface="Meiryo UI" panose="020B0604030504040204" pitchFamily="50" charset="-128"/>
                          <a:cs typeface="Times New Roman" panose="02020603050405020304" pitchFamily="18" charset="0"/>
                        </a:rPr>
                        <a:t>報告する者</a:t>
                      </a: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zh-TW" altLang="en-US" sz="1800" b="1" kern="100" dirty="0" smtClean="0">
                          <a:solidFill>
                            <a:schemeClr val="accent5">
                              <a:lumMod val="75000"/>
                            </a:schemeClr>
                          </a:solidFill>
                          <a:effectLst/>
                          <a:latin typeface="Meiryo UI" panose="020B0604030504040204" pitchFamily="50" charset="-128"/>
                          <a:ea typeface="Meiryo UI" panose="020B0604030504040204" pitchFamily="50" charset="-128"/>
                          <a:cs typeface="Times New Roman" panose="02020603050405020304" pitchFamily="18" charset="0"/>
                        </a:rPr>
                        <a:t>元請業者</a:t>
                      </a:r>
                      <a:r>
                        <a:rPr lang="zh-TW" altLang="en-US" sz="1800" kern="100" dirty="0" smtClean="0">
                          <a:effectLst/>
                          <a:latin typeface="Meiryo UI" panose="020B0604030504040204" pitchFamily="50" charset="-128"/>
                          <a:ea typeface="Meiryo UI" panose="020B0604030504040204" pitchFamily="50" charset="-128"/>
                          <a:cs typeface="Times New Roman" panose="02020603050405020304" pitchFamily="18" charset="0"/>
                        </a:rPr>
                        <a:t>（自主施工者）</a:t>
                      </a: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45389">
                <a:tc>
                  <a:txBody>
                    <a:bodyPr/>
                    <a:lstStyle/>
                    <a:p>
                      <a:pPr algn="ctr">
                        <a:spcAft>
                          <a:spcPts val="0"/>
                        </a:spcAft>
                      </a:pPr>
                      <a:r>
                        <a:rPr lang="ja-JP" altLang="en-US" sz="1600" b="1" kern="100" dirty="0" smtClean="0">
                          <a:effectLst/>
                          <a:latin typeface="Meiryo UI" panose="020B0604030504040204" pitchFamily="50" charset="-128"/>
                          <a:ea typeface="Meiryo UI" panose="020B0604030504040204" pitchFamily="50" charset="-128"/>
                          <a:cs typeface="Times New Roman" panose="02020603050405020304" pitchFamily="18" charset="0"/>
                        </a:rPr>
                        <a:t>応急の措置</a:t>
                      </a:r>
                      <a:endParaRPr lang="ja-JP" sz="16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85750" indent="-285750" algn="l">
                        <a:spcAft>
                          <a:spcPts val="0"/>
                        </a:spcAft>
                        <a:buFont typeface="Arial" panose="020B0604020202020204" pitchFamily="34" charset="0"/>
                        <a:buChar char="•"/>
                      </a:pPr>
                      <a:r>
                        <a:rPr lang="ja-JP" altLang="en-US" sz="1600" kern="100" dirty="0" smtClean="0">
                          <a:effectLst/>
                          <a:latin typeface="Meiryo UI" panose="020B0604030504040204" pitchFamily="50" charset="-128"/>
                          <a:ea typeface="Meiryo UI" panose="020B0604030504040204" pitchFamily="50" charset="-128"/>
                          <a:cs typeface="Times New Roman" panose="02020603050405020304" pitchFamily="18" charset="0"/>
                        </a:rPr>
                        <a:t>応急措置</a:t>
                      </a:r>
                      <a:endParaRPr lang="en-US" altLang="ja-JP" sz="16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l">
                        <a:spcAft>
                          <a:spcPts val="0"/>
                        </a:spcAft>
                        <a:buFont typeface="Arial" panose="020B0604020202020204" pitchFamily="34" charset="0"/>
                        <a:buChar char="•"/>
                      </a:pPr>
                      <a:r>
                        <a:rPr lang="ja-JP" altLang="en-US" sz="1600" kern="100" dirty="0" smtClean="0">
                          <a:effectLst/>
                          <a:latin typeface="Meiryo UI" panose="020B0604030504040204" pitchFamily="50" charset="-128"/>
                          <a:ea typeface="Meiryo UI" panose="020B0604030504040204" pitchFamily="50" charset="-128"/>
                          <a:cs typeface="Times New Roman" panose="02020603050405020304" pitchFamily="18" charset="0"/>
                        </a:rPr>
                        <a:t>原因究明</a:t>
                      </a:r>
                      <a:endParaRPr lang="en-US" altLang="ja-JP" sz="16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l">
                        <a:spcAft>
                          <a:spcPts val="0"/>
                        </a:spcAft>
                        <a:buFont typeface="Arial" panose="020B0604020202020204" pitchFamily="34" charset="0"/>
                        <a:buChar char="•"/>
                      </a:pPr>
                      <a:r>
                        <a:rPr lang="ja-JP" altLang="en-US" sz="1600" kern="100" dirty="0" smtClean="0">
                          <a:effectLst/>
                          <a:latin typeface="Meiryo UI" panose="020B0604030504040204" pitchFamily="50" charset="-128"/>
                          <a:ea typeface="Meiryo UI" panose="020B0604030504040204" pitchFamily="50" charset="-128"/>
                          <a:cs typeface="Times New Roman" panose="02020603050405020304" pitchFamily="18" charset="0"/>
                        </a:rPr>
                        <a:t>再発防止措置　等</a:t>
                      </a:r>
                      <a:endParaRPr lang="en-US" altLang="ja-JP" sz="16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spcAft>
                          <a:spcPts val="0"/>
                        </a:spcAft>
                      </a:pPr>
                      <a:r>
                        <a:rPr lang="ja-JP" altLang="en-US" sz="1600" b="1" kern="100" dirty="0" smtClean="0">
                          <a:effectLst/>
                          <a:latin typeface="Meiryo UI" panose="020B0604030504040204" pitchFamily="50" charset="-128"/>
                          <a:ea typeface="Meiryo UI" panose="020B0604030504040204" pitchFamily="50" charset="-128"/>
                          <a:cs typeface="Times New Roman" panose="02020603050405020304" pitchFamily="18" charset="0"/>
                        </a:rPr>
                        <a:t>報告内容</a:t>
                      </a: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l">
                        <a:spcAft>
                          <a:spcPts val="0"/>
                        </a:spcAft>
                      </a:pPr>
                      <a:r>
                        <a:rPr lang="en-US" altLang="ja-JP" sz="16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smtClean="0">
                          <a:effectLst/>
                          <a:latin typeface="Meiryo UI" panose="020B0604030504040204" pitchFamily="50" charset="-128"/>
                          <a:ea typeface="Meiryo UI" panose="020B0604030504040204" pitchFamily="50" charset="-128"/>
                          <a:cs typeface="Times New Roman" panose="02020603050405020304" pitchFamily="18" charset="0"/>
                        </a:rPr>
                        <a:t>規則第</a:t>
                      </a:r>
                      <a:r>
                        <a:rPr lang="en-US" altLang="ja-JP" sz="1600" kern="100" dirty="0" smtClean="0">
                          <a:effectLst/>
                          <a:latin typeface="Meiryo UI" panose="020B0604030504040204" pitchFamily="50" charset="-128"/>
                          <a:ea typeface="Meiryo UI" panose="020B0604030504040204" pitchFamily="50" charset="-128"/>
                          <a:cs typeface="Times New Roman" panose="02020603050405020304" pitchFamily="18" charset="0"/>
                        </a:rPr>
                        <a:t>21</a:t>
                      </a:r>
                      <a:r>
                        <a:rPr lang="ja-JP" altLang="en-US" sz="1600" kern="100" dirty="0" smtClean="0">
                          <a:effectLst/>
                          <a:latin typeface="Meiryo UI" panose="020B0604030504040204" pitchFamily="50" charset="-128"/>
                          <a:ea typeface="Meiryo UI" panose="020B0604030504040204" pitchFamily="50" charset="-128"/>
                          <a:cs typeface="Times New Roman" panose="02020603050405020304" pitchFamily="18" charset="0"/>
                        </a:rPr>
                        <a:t>号様式</a:t>
                      </a:r>
                      <a:r>
                        <a:rPr lang="en-US" altLang="ja-JP" sz="16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p>
                    <a:p>
                      <a:pPr marL="285750" indent="-285750" algn="l">
                        <a:spcAft>
                          <a:spcPts val="0"/>
                        </a:spcAft>
                        <a:buFont typeface="Arial" panose="020B0604020202020204" pitchFamily="34" charset="0"/>
                        <a:buChar char="•"/>
                      </a:pPr>
                      <a:r>
                        <a:rPr lang="ja-JP" altLang="en-US" sz="1600" kern="100" dirty="0" smtClean="0">
                          <a:effectLst/>
                          <a:latin typeface="Meiryo UI" panose="020B0604030504040204" pitchFamily="50" charset="-128"/>
                          <a:ea typeface="Meiryo UI" panose="020B0604030504040204" pitchFamily="50" charset="-128"/>
                          <a:cs typeface="Times New Roman" panose="02020603050405020304" pitchFamily="18" charset="0"/>
                        </a:rPr>
                        <a:t>事故原因</a:t>
                      </a:r>
                      <a:endParaRPr lang="en-US" altLang="ja-JP" sz="16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l">
                        <a:spcAft>
                          <a:spcPts val="0"/>
                        </a:spcAft>
                        <a:buFont typeface="Arial" panose="020B0604020202020204" pitchFamily="34" charset="0"/>
                        <a:buChar char="•"/>
                      </a:pPr>
                      <a:r>
                        <a:rPr lang="ja-JP" altLang="en-US" sz="1600" kern="100" dirty="0" smtClean="0">
                          <a:effectLst/>
                          <a:latin typeface="Meiryo UI" panose="020B0604030504040204" pitchFamily="50" charset="-128"/>
                          <a:ea typeface="Meiryo UI" panose="020B0604030504040204" pitchFamily="50" charset="-128"/>
                          <a:cs typeface="Times New Roman" panose="02020603050405020304" pitchFamily="18" charset="0"/>
                        </a:rPr>
                        <a:t>措置内容　等</a:t>
                      </a:r>
                      <a:endParaRPr lang="en-US" altLang="ja-JP" sz="16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1102">
                <a:tc>
                  <a:txBody>
                    <a:bodyPr/>
                    <a:lstStyle/>
                    <a:p>
                      <a:pPr algn="ctr"/>
                      <a:r>
                        <a:rPr lang="ja-JP" altLang="en-US" sz="1600" b="1" dirty="0" smtClean="0">
                          <a:latin typeface="Meiryo UI" panose="020B0604030504040204" pitchFamily="50" charset="-128"/>
                          <a:ea typeface="Meiryo UI" panose="020B0604030504040204" pitchFamily="50" charset="-128"/>
                        </a:rPr>
                        <a:t>通報内容</a:t>
                      </a:r>
                      <a:endParaRPr lang="ja-JP" altLang="en-US" sz="1600" b="1" dirty="0">
                        <a:latin typeface="Meiryo UI" panose="020B0604030504040204" pitchFamily="50" charset="-128"/>
                        <a:ea typeface="Meiryo UI" panose="020B0604030504040204" pitchFamily="50" charset="-128"/>
                      </a:endParaRP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altLang="en-US" sz="1600" kern="100" dirty="0" smtClean="0">
                          <a:effectLst/>
                          <a:latin typeface="Meiryo UI" panose="020B0604030504040204" pitchFamily="50" charset="-128"/>
                          <a:ea typeface="Meiryo UI" panose="020B0604030504040204" pitchFamily="50" charset="-128"/>
                          <a:cs typeface="Times New Roman" panose="02020603050405020304" pitchFamily="18" charset="0"/>
                        </a:rPr>
                        <a:t>「誰が」「何を」「いつ」「どこで」「どのように」「なぜ」</a:t>
                      </a: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algn="l">
                        <a:spcAft>
                          <a:spcPts val="0"/>
                        </a:spcAft>
                      </a:pPr>
                      <a:endPar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algn="l">
                        <a:spcAft>
                          <a:spcPts val="0"/>
                        </a:spcAft>
                      </a:pPr>
                      <a:endPar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txBody>
                  <a:tcPr marL="51915" marR="51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9" name="テキスト ボックス 8"/>
          <p:cNvSpPr txBox="1"/>
          <p:nvPr/>
        </p:nvSpPr>
        <p:spPr>
          <a:xfrm>
            <a:off x="0" y="681904"/>
            <a:ext cx="2898550" cy="461665"/>
          </a:xfrm>
          <a:prstGeom prst="rect">
            <a:avLst/>
          </a:prstGeom>
          <a:noFill/>
        </p:spPr>
        <p:txBody>
          <a:bodyPr wrap="none" rtlCol="0">
            <a:spAutoFit/>
          </a:bodyPr>
          <a:lstStyle/>
          <a:p>
            <a:r>
              <a:rPr kumimoji="1" lang="ja-JP" altLang="en-US" sz="2400" dirty="0" smtClean="0">
                <a:latin typeface="Meiryo UI" panose="020B0604030504040204" pitchFamily="50" charset="-128"/>
                <a:ea typeface="Meiryo UI" panose="020B0604030504040204" pitchFamily="50" charset="-128"/>
              </a:rPr>
              <a:t>（２）非常時の措置</a:t>
            </a:r>
            <a:endParaRPr kumimoji="1" lang="ja-JP" altLang="en-US" sz="24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51468" y="1134838"/>
            <a:ext cx="6620723" cy="461665"/>
          </a:xfrm>
          <a:prstGeom prst="rect">
            <a:avLst/>
          </a:prstGeom>
          <a:noFill/>
        </p:spPr>
        <p:txBody>
          <a:bodyPr wrap="none" rtlCol="0">
            <a:spAutoFit/>
          </a:bodyPr>
          <a:lstStyle/>
          <a:p>
            <a:r>
              <a:rPr kumimoji="1" lang="ja-JP" altLang="en-US" sz="2400" b="1" dirty="0" smtClean="0">
                <a:solidFill>
                  <a:srgbClr val="FF0000"/>
                </a:solidFill>
                <a:latin typeface="Meiryo UI" panose="020B0604030504040204" pitchFamily="50" charset="-128"/>
                <a:ea typeface="Meiryo UI" panose="020B0604030504040204" pitchFamily="50" charset="-128"/>
              </a:rPr>
              <a:t>非常時における</a:t>
            </a:r>
            <a:r>
              <a:rPr lang="ja-JP" altLang="en-US" sz="2400" b="1" dirty="0" smtClean="0">
                <a:solidFill>
                  <a:srgbClr val="FF0000"/>
                </a:solidFill>
                <a:latin typeface="Meiryo UI" panose="020B0604030504040204" pitchFamily="50" charset="-128"/>
                <a:ea typeface="Meiryo UI" panose="020B0604030504040204" pitchFamily="50" charset="-128"/>
              </a:rPr>
              <a:t>知事</a:t>
            </a:r>
            <a:r>
              <a:rPr lang="ja-JP" altLang="en-US" sz="2400" b="1" dirty="0">
                <a:solidFill>
                  <a:srgbClr val="FF0000"/>
                </a:solidFill>
                <a:latin typeface="Meiryo UI" panose="020B0604030504040204" pitchFamily="50" charset="-128"/>
                <a:ea typeface="Meiryo UI" panose="020B0604030504040204" pitchFamily="50" charset="-128"/>
              </a:rPr>
              <a:t>への通報及び措置の実施義務</a:t>
            </a:r>
          </a:p>
        </p:txBody>
      </p:sp>
      <p:sp>
        <p:nvSpPr>
          <p:cNvPr id="4" name="正方形/長方形 3"/>
          <p:cNvSpPr/>
          <p:nvPr/>
        </p:nvSpPr>
        <p:spPr>
          <a:xfrm>
            <a:off x="6285072" y="2831080"/>
            <a:ext cx="2836033" cy="307777"/>
          </a:xfrm>
          <a:prstGeom prst="rect">
            <a:avLst/>
          </a:prstGeom>
        </p:spPr>
        <p:txBody>
          <a:bodyPr wrap="none">
            <a:spAutoFit/>
          </a:bodyPr>
          <a:lstStyle/>
          <a:p>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　石綿</a:t>
            </a:r>
            <a:r>
              <a:rPr lang="ja-JP" altLang="en-US" sz="1400" dirty="0">
                <a:latin typeface="Meiryo UI" panose="020B0604030504040204" pitchFamily="50" charset="-128"/>
                <a:ea typeface="Meiryo UI" panose="020B0604030504040204" pitchFamily="50" charset="-128"/>
              </a:rPr>
              <a:t>繊維数</a:t>
            </a:r>
            <a:r>
              <a:rPr lang="ja-JP" altLang="en-US" sz="1400" dirty="0" smtClean="0">
                <a:latin typeface="Meiryo UI" panose="020B0604030504040204" pitchFamily="50" charset="-128"/>
                <a:ea typeface="Meiryo UI" panose="020B0604030504040204" pitchFamily="50" charset="-128"/>
              </a:rPr>
              <a:t>濃度　１本</a:t>
            </a:r>
            <a:r>
              <a:rPr lang="en-US" altLang="ja-JP" sz="1400" dirty="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ℓ</a:t>
            </a:r>
            <a:r>
              <a:rPr lang="ja-JP" altLang="en-US" sz="1400" dirty="0" smtClean="0">
                <a:latin typeface="Meiryo UI" panose="020B0604030504040204" pitchFamily="50" charset="-128"/>
                <a:ea typeface="Meiryo UI" panose="020B0604030504040204" pitchFamily="50" charset="-128"/>
              </a:rPr>
              <a:t>）</a:t>
            </a:r>
            <a:endParaRPr lang="ja-JP" altLang="en-US" sz="1400" dirty="0"/>
          </a:p>
        </p:txBody>
      </p:sp>
      <p:sp>
        <p:nvSpPr>
          <p:cNvPr id="11" name="テキスト ボックス 10"/>
          <p:cNvSpPr txBox="1"/>
          <p:nvPr/>
        </p:nvSpPr>
        <p:spPr>
          <a:xfrm>
            <a:off x="209342" y="5652786"/>
            <a:ext cx="8633717" cy="830997"/>
          </a:xfrm>
          <a:prstGeom prst="rect">
            <a:avLst/>
          </a:prstGeom>
          <a:noFill/>
        </p:spPr>
        <p:txBody>
          <a:bodyPr wrap="square" rtlCol="0">
            <a:spAutoFit/>
          </a:bodyPr>
          <a:lstStyle/>
          <a:p>
            <a:r>
              <a:rPr kumimoji="1" lang="ja-JP" altLang="en-US" sz="2400" b="1" dirty="0" smtClean="0">
                <a:solidFill>
                  <a:srgbClr val="FF0000"/>
                </a:solidFill>
                <a:latin typeface="Meiryo UI" panose="020B0604030504040204" pitchFamily="50" charset="-128"/>
                <a:ea typeface="Meiryo UI" panose="020B0604030504040204" pitchFamily="50" charset="-128"/>
              </a:rPr>
              <a:t>総繊維数</a:t>
            </a:r>
            <a:r>
              <a:rPr lang="ja-JP" altLang="en-US" sz="2400" b="1" dirty="0">
                <a:solidFill>
                  <a:srgbClr val="FF0000"/>
                </a:solidFill>
                <a:latin typeface="Meiryo UI" panose="020B0604030504040204" pitchFamily="50" charset="-128"/>
                <a:ea typeface="Meiryo UI" panose="020B0604030504040204" pitchFamily="50" charset="-128"/>
              </a:rPr>
              <a:t>濃度が１本</a:t>
            </a:r>
            <a:r>
              <a:rPr lang="en-US" altLang="ja-JP" sz="2400" b="1" dirty="0">
                <a:solidFill>
                  <a:srgbClr val="FF0000"/>
                </a:solidFill>
                <a:latin typeface="Meiryo UI" panose="020B0604030504040204" pitchFamily="50" charset="-128"/>
                <a:ea typeface="Meiryo UI" panose="020B0604030504040204" pitchFamily="50" charset="-128"/>
              </a:rPr>
              <a:t>/</a:t>
            </a:r>
            <a:r>
              <a:rPr lang="en-US" altLang="ja-JP" sz="2400" b="1" dirty="0" smtClean="0">
                <a:solidFill>
                  <a:srgbClr val="FF0000"/>
                </a:solidFill>
                <a:latin typeface="Meiryo UI" panose="020B0604030504040204" pitchFamily="50" charset="-128"/>
                <a:ea typeface="Meiryo UI" panose="020B0604030504040204" pitchFamily="50" charset="-128"/>
              </a:rPr>
              <a:t>ℓ</a:t>
            </a:r>
            <a:r>
              <a:rPr lang="ja-JP" altLang="en-US" sz="2400" b="1" dirty="0" smtClean="0">
                <a:solidFill>
                  <a:srgbClr val="FF0000"/>
                </a:solidFill>
                <a:latin typeface="Meiryo UI" panose="020B0604030504040204" pitchFamily="50" charset="-128"/>
                <a:ea typeface="Meiryo UI" panose="020B0604030504040204" pitchFamily="50" charset="-128"/>
              </a:rPr>
              <a:t>超えた場合、非常時の連絡体制に基づき直ちに通報し、応急の措置を行ってください。</a:t>
            </a:r>
            <a:endParaRPr lang="en-US" altLang="ja-JP" sz="2400" b="1" dirty="0" smtClean="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62967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20</a:t>
            </a:fld>
            <a:endParaRPr kumimoji="1" lang="ja-JP" altLang="en-US" dirty="0"/>
          </a:p>
        </p:txBody>
      </p:sp>
      <p:sp>
        <p:nvSpPr>
          <p:cNvPr id="3" name="テキスト ボックス 2"/>
          <p:cNvSpPr txBox="1"/>
          <p:nvPr/>
        </p:nvSpPr>
        <p:spPr>
          <a:xfrm>
            <a:off x="2246737" y="100252"/>
            <a:ext cx="4871848" cy="461665"/>
          </a:xfrm>
          <a:prstGeom prst="rect">
            <a:avLst/>
          </a:prstGeom>
          <a:noFill/>
        </p:spPr>
        <p:txBody>
          <a:bodyPr wrap="none" rtlCol="0">
            <a:spAutoFit/>
          </a:bodyPr>
          <a:lstStyle/>
          <a:p>
            <a:pPr algn="ctr"/>
            <a:r>
              <a:rPr lang="ja-JP" altLang="en-US" sz="2400" b="1" dirty="0">
                <a:latin typeface="Meiryo UI" panose="020B0604030504040204" pitchFamily="50" charset="-128"/>
                <a:ea typeface="Meiryo UI" panose="020B0604030504040204" pitchFamily="50" charset="-128"/>
              </a:rPr>
              <a:t>３　大気中の石綿濃度の漏えい監視</a:t>
            </a:r>
          </a:p>
        </p:txBody>
      </p:sp>
      <p:pic>
        <p:nvPicPr>
          <p:cNvPr id="4" name="図 3"/>
          <p:cNvPicPr>
            <a:picLocks noChangeAspect="1"/>
          </p:cNvPicPr>
          <p:nvPr/>
        </p:nvPicPr>
        <p:blipFill rotWithShape="1">
          <a:blip r:embed="rId3"/>
          <a:srcRect l="53980" t="30442" r="34337" b="55601"/>
          <a:stretch/>
        </p:blipFill>
        <p:spPr>
          <a:xfrm>
            <a:off x="794925" y="2729765"/>
            <a:ext cx="2086298" cy="1401903"/>
          </a:xfrm>
          <a:prstGeom prst="rect">
            <a:avLst/>
          </a:prstGeom>
        </p:spPr>
      </p:pic>
      <p:sp>
        <p:nvSpPr>
          <p:cNvPr id="5" name="正方形/長方形 4"/>
          <p:cNvSpPr/>
          <p:nvPr/>
        </p:nvSpPr>
        <p:spPr>
          <a:xfrm>
            <a:off x="374886" y="1533076"/>
            <a:ext cx="8432684" cy="646331"/>
          </a:xfrm>
          <a:prstGeom prst="rect">
            <a:avLst/>
          </a:prstGeom>
        </p:spPr>
        <p:txBody>
          <a:bodyPr wrap="square">
            <a:spAutoFit/>
          </a:bodyPr>
          <a:lstStyle/>
          <a:p>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概要</a:t>
            </a:r>
            <a:r>
              <a:rPr lang="en-US" altLang="ja-JP" sz="2000" dirty="0">
                <a:latin typeface="Meiryo UI" panose="020B0604030504040204" pitchFamily="50" charset="-128"/>
                <a:ea typeface="Meiryo UI" panose="020B0604030504040204" pitchFamily="50" charset="-128"/>
              </a:rPr>
              <a:t>】</a:t>
            </a:r>
          </a:p>
          <a:p>
            <a:r>
              <a:rPr lang="ja-JP" altLang="en-US" sz="1600" dirty="0" smtClean="0">
                <a:latin typeface="Meiryo UI" panose="020B0604030504040204" pitchFamily="50" charset="-128"/>
                <a:ea typeface="Meiryo UI" panose="020B0604030504040204" pitchFamily="50" charset="-128"/>
              </a:rPr>
              <a:t>　除去</a:t>
            </a:r>
            <a:r>
              <a:rPr lang="ja-JP" altLang="en-US" sz="1600" dirty="0">
                <a:latin typeface="Meiryo UI" panose="020B0604030504040204" pitchFamily="50" charset="-128"/>
                <a:ea typeface="Meiryo UI" panose="020B0604030504040204" pitchFamily="50" charset="-128"/>
              </a:rPr>
              <a:t>工事開始後に、石綿繊維数濃度が</a:t>
            </a:r>
            <a:r>
              <a:rPr lang="ja-JP" altLang="en-US" sz="1600" u="sng" dirty="0">
                <a:latin typeface="Meiryo UI" panose="020B0604030504040204" pitchFamily="50" charset="-128"/>
                <a:ea typeface="Meiryo UI" panose="020B0604030504040204" pitchFamily="50" charset="-128"/>
              </a:rPr>
              <a:t>最大 </a:t>
            </a:r>
            <a:r>
              <a:rPr lang="en-US" altLang="ja-JP" sz="1600" u="sng" dirty="0">
                <a:latin typeface="Meiryo UI" panose="020B0604030504040204" pitchFamily="50" charset="-128"/>
                <a:ea typeface="Meiryo UI" panose="020B0604030504040204" pitchFamily="50" charset="-128"/>
              </a:rPr>
              <a:t>11 </a:t>
            </a:r>
            <a:r>
              <a:rPr lang="ja-JP" altLang="en-US" sz="1600" u="sng" dirty="0">
                <a:latin typeface="Meiryo UI" panose="020B0604030504040204" pitchFamily="50" charset="-128"/>
                <a:ea typeface="Meiryo UI" panose="020B0604030504040204" pitchFamily="50" charset="-128"/>
              </a:rPr>
              <a:t>本</a:t>
            </a:r>
            <a:r>
              <a:rPr lang="en-US" altLang="ja-JP" sz="1600" u="sng" dirty="0">
                <a:latin typeface="Meiryo UI" panose="020B0604030504040204" pitchFamily="50" charset="-128"/>
                <a:ea typeface="Meiryo UI" panose="020B0604030504040204" pitchFamily="50" charset="-128"/>
              </a:rPr>
              <a:t>/</a:t>
            </a:r>
            <a:r>
              <a:rPr lang="en-US" altLang="ja-JP" sz="1600" u="sng" dirty="0" smtClean="0">
                <a:latin typeface="Meiryo UI" panose="020B0604030504040204" pitchFamily="50" charset="-128"/>
                <a:ea typeface="Meiryo UI" panose="020B0604030504040204" pitchFamily="50" charset="-128"/>
              </a:rPr>
              <a:t>ℓ</a:t>
            </a:r>
            <a:r>
              <a:rPr lang="ja-JP" altLang="en-US" sz="1600" dirty="0">
                <a:latin typeface="Meiryo UI" panose="020B0604030504040204" pitchFamily="50" charset="-128"/>
                <a:ea typeface="Meiryo UI" panose="020B0604030504040204" pitchFamily="50" charset="-128"/>
              </a:rPr>
              <a:t>（県環境科学</a:t>
            </a:r>
            <a:r>
              <a:rPr lang="ja-JP" altLang="en-US" sz="1600" dirty="0" smtClean="0">
                <a:latin typeface="Meiryo UI" panose="020B0604030504040204" pitchFamily="50" charset="-128"/>
                <a:ea typeface="Meiryo UI" panose="020B0604030504040204" pitchFamily="50" charset="-128"/>
              </a:rPr>
              <a:t>センターによる測定）</a:t>
            </a:r>
            <a:endParaRPr lang="ja-JP" altLang="en-US" sz="1600" dirty="0">
              <a:latin typeface="Meiryo UI" panose="020B0604030504040204" pitchFamily="50" charset="-128"/>
              <a:ea typeface="Meiryo UI" panose="020B0604030504040204" pitchFamily="50" charset="-128"/>
            </a:endParaRPr>
          </a:p>
        </p:txBody>
      </p:sp>
      <p:sp>
        <p:nvSpPr>
          <p:cNvPr id="6" name="正方形/長方形 5"/>
          <p:cNvSpPr/>
          <p:nvPr/>
        </p:nvSpPr>
        <p:spPr>
          <a:xfrm>
            <a:off x="374886" y="2302101"/>
            <a:ext cx="1467068" cy="400110"/>
          </a:xfrm>
          <a:prstGeom prst="rect">
            <a:avLst/>
          </a:prstGeom>
        </p:spPr>
        <p:txBody>
          <a:bodyPr wrap="none">
            <a:spAutoFit/>
          </a:bodyPr>
          <a:lstStyle/>
          <a:p>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環境測定</a:t>
            </a:r>
            <a:r>
              <a:rPr lang="en-US" altLang="ja-JP" sz="2000" dirty="0">
                <a:latin typeface="Meiryo UI" panose="020B0604030504040204" pitchFamily="50" charset="-128"/>
                <a:ea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543449289"/>
              </p:ext>
            </p:extLst>
          </p:nvPr>
        </p:nvGraphicFramePr>
        <p:xfrm>
          <a:off x="3246070" y="2541358"/>
          <a:ext cx="5211844" cy="1844040"/>
        </p:xfrm>
        <a:graphic>
          <a:graphicData uri="http://schemas.openxmlformats.org/drawingml/2006/table">
            <a:tbl>
              <a:tblPr firstRow="1" firstCol="1" bandRow="1"/>
              <a:tblGrid>
                <a:gridCol w="2377204"/>
                <a:gridCol w="1412240"/>
                <a:gridCol w="1422400"/>
              </a:tblGrid>
              <a:tr h="309245">
                <a:tc>
                  <a:txBody>
                    <a:bodyPr/>
                    <a:lstStyle/>
                    <a:p>
                      <a:pPr algn="ctr">
                        <a:spcAft>
                          <a:spcPts val="0"/>
                        </a:spcAft>
                      </a:pPr>
                      <a:r>
                        <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測定地点</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spcAft>
                          <a:spcPts val="0"/>
                        </a:spcAft>
                      </a:pPr>
                      <a:r>
                        <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rPr>
                        <a:t>結果</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備考</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r>
              <a:tr h="339090">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①（周辺）</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b="1" u="sng" kern="100" dirty="0">
                          <a:solidFill>
                            <a:schemeClr val="accent5">
                              <a:lumMod val="75000"/>
                            </a:schemeClr>
                          </a:solidFill>
                          <a:effectLst/>
                          <a:latin typeface="Meiryo UI" panose="020B0604030504040204" pitchFamily="50" charset="-128"/>
                          <a:ea typeface="Meiryo UI" panose="020B0604030504040204" pitchFamily="50" charset="-128"/>
                          <a:cs typeface="Times New Roman" panose="02020603050405020304" pitchFamily="18" charset="0"/>
                        </a:rPr>
                        <a:t>３本</a:t>
                      </a:r>
                      <a:r>
                        <a:rPr lang="en-US" sz="1400" b="1" u="sng" kern="100" dirty="0">
                          <a:solidFill>
                            <a:schemeClr val="accent5">
                              <a:lumMod val="75000"/>
                            </a:schemeClr>
                          </a:solidFill>
                          <a:effectLst/>
                          <a:latin typeface="Meiryo UI" panose="020B0604030504040204" pitchFamily="50" charset="-128"/>
                          <a:ea typeface="Meiryo UI" panose="020B0604030504040204" pitchFamily="50" charset="-128"/>
                          <a:cs typeface="Times New Roman" panose="02020603050405020304" pitchFamily="18" charset="0"/>
                        </a:rPr>
                        <a:t>/ℓ</a:t>
                      </a:r>
                      <a:endParaRPr lang="ja-JP" sz="1200" kern="100" dirty="0">
                        <a:solidFill>
                          <a:schemeClr val="accent5">
                            <a:lumMod val="7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石綿繊維数濃度</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685">
                <a:tc>
                  <a:txBody>
                    <a:bodyPr/>
                    <a:lstStyle/>
                    <a:p>
                      <a:pPr algn="just">
                        <a:spcAft>
                          <a:spcPts val="0"/>
                        </a:spcAft>
                      </a:pPr>
                      <a:r>
                        <a:rPr lang="ja-JP" sz="1400" kern="100">
                          <a:effectLst/>
                          <a:latin typeface="Meiryo UI" panose="020B0604030504040204" pitchFamily="50" charset="-128"/>
                          <a:ea typeface="Meiryo UI" panose="020B0604030504040204" pitchFamily="50" charset="-128"/>
                          <a:cs typeface="Times New Roman" panose="02020603050405020304" pitchFamily="18" charset="0"/>
                        </a:rPr>
                        <a:t>②（周辺）</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dirty="0">
                          <a:effectLst/>
                          <a:latin typeface="Meiryo UI" panose="020B0604030504040204" pitchFamily="50" charset="-128"/>
                          <a:ea typeface="Meiryo UI" panose="020B0604030504040204" pitchFamily="50" charset="-128"/>
                          <a:cs typeface="Times New Roman" panose="02020603050405020304" pitchFamily="18" charset="0"/>
                        </a:rPr>
                        <a:t>0.11</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本</a:t>
                      </a:r>
                      <a:r>
                        <a:rPr 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ℓ</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未満</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a:effectLst/>
                          <a:latin typeface="Meiryo UI" panose="020B0604030504040204" pitchFamily="50" charset="-128"/>
                          <a:ea typeface="Meiryo UI" panose="020B0604030504040204" pitchFamily="50" charset="-128"/>
                          <a:cs typeface="Times New Roman" panose="02020603050405020304" pitchFamily="18" charset="0"/>
                        </a:rPr>
                        <a:t>総繊維数濃度</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100">
                <a:tc>
                  <a:txBody>
                    <a:bodyPr/>
                    <a:lstStyle/>
                    <a:p>
                      <a:pPr algn="just">
                        <a:spcAft>
                          <a:spcPts val="0"/>
                        </a:spcAft>
                      </a:pPr>
                      <a:r>
                        <a:rPr lang="ja-JP" sz="1400" kern="100">
                          <a:effectLst/>
                          <a:latin typeface="Meiryo UI" panose="020B0604030504040204" pitchFamily="50" charset="-128"/>
                          <a:ea typeface="Meiryo UI" panose="020B0604030504040204" pitchFamily="50" charset="-128"/>
                          <a:cs typeface="Times New Roman" panose="02020603050405020304" pitchFamily="18" charset="0"/>
                        </a:rPr>
                        <a:t>③（周辺）</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dirty="0">
                          <a:effectLst/>
                          <a:latin typeface="Meiryo UI" panose="020B0604030504040204" pitchFamily="50" charset="-128"/>
                          <a:ea typeface="Meiryo UI" panose="020B0604030504040204" pitchFamily="50" charset="-128"/>
                          <a:cs typeface="Times New Roman" panose="02020603050405020304" pitchFamily="18" charset="0"/>
                        </a:rPr>
                        <a:t>0.34</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本</a:t>
                      </a:r>
                      <a:r>
                        <a:rPr 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ℓ</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a:effectLst/>
                          <a:latin typeface="Meiryo UI" panose="020B0604030504040204" pitchFamily="50" charset="-128"/>
                          <a:ea typeface="Meiryo UI" panose="020B0604030504040204" pitchFamily="50" charset="-128"/>
                          <a:cs typeface="Times New Roman" panose="02020603050405020304" pitchFamily="18" charset="0"/>
                        </a:rPr>
                        <a:t>総繊維数濃度</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625">
                <a:tc>
                  <a:txBody>
                    <a:bodyPr/>
                    <a:lstStyle/>
                    <a:p>
                      <a:pPr algn="just">
                        <a:spcAft>
                          <a:spcPts val="0"/>
                        </a:spcAft>
                      </a:pPr>
                      <a:r>
                        <a:rPr lang="ja-JP" sz="1400" kern="100">
                          <a:effectLst/>
                          <a:latin typeface="Meiryo UI" panose="020B0604030504040204" pitchFamily="50" charset="-128"/>
                          <a:ea typeface="Meiryo UI" panose="020B0604030504040204" pitchFamily="50" charset="-128"/>
                          <a:cs typeface="Times New Roman" panose="02020603050405020304" pitchFamily="18" charset="0"/>
                        </a:rPr>
                        <a:t>④（周辺）</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u="sng" kern="100" dirty="0">
                          <a:solidFill>
                            <a:schemeClr val="accent5">
                              <a:lumMod val="75000"/>
                            </a:schemeClr>
                          </a:solidFill>
                          <a:effectLst/>
                          <a:latin typeface="Meiryo UI" panose="020B0604030504040204" pitchFamily="50" charset="-128"/>
                          <a:ea typeface="Meiryo UI" panose="020B0604030504040204" pitchFamily="50" charset="-128"/>
                          <a:cs typeface="Times New Roman" panose="02020603050405020304" pitchFamily="18" charset="0"/>
                        </a:rPr>
                        <a:t>11</a:t>
                      </a:r>
                      <a:r>
                        <a:rPr lang="ja-JP" sz="1400" b="1" u="sng" kern="100" dirty="0">
                          <a:solidFill>
                            <a:schemeClr val="accent5">
                              <a:lumMod val="75000"/>
                            </a:schemeClr>
                          </a:solidFill>
                          <a:effectLst/>
                          <a:latin typeface="Meiryo UI" panose="020B0604030504040204" pitchFamily="50" charset="-128"/>
                          <a:ea typeface="Meiryo UI" panose="020B0604030504040204" pitchFamily="50" charset="-128"/>
                          <a:cs typeface="Times New Roman" panose="02020603050405020304" pitchFamily="18" charset="0"/>
                        </a:rPr>
                        <a:t>本</a:t>
                      </a:r>
                      <a:r>
                        <a:rPr lang="en-US" sz="1400" b="1" u="sng" kern="100" dirty="0">
                          <a:solidFill>
                            <a:schemeClr val="accent5">
                              <a:lumMod val="75000"/>
                            </a:schemeClr>
                          </a:solidFill>
                          <a:effectLst/>
                          <a:latin typeface="Meiryo UI" panose="020B0604030504040204" pitchFamily="50" charset="-128"/>
                          <a:ea typeface="Meiryo UI" panose="020B0604030504040204" pitchFamily="50" charset="-128"/>
                          <a:cs typeface="Times New Roman" panose="02020603050405020304" pitchFamily="18" charset="0"/>
                        </a:rPr>
                        <a:t>/ℓ</a:t>
                      </a:r>
                      <a:endParaRPr lang="ja-JP" sz="1200" kern="100" dirty="0">
                        <a:solidFill>
                          <a:schemeClr val="accent5">
                            <a:lumMod val="7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石綿繊維数濃度</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295">
                <a:tc>
                  <a:txBody>
                    <a:bodyPr/>
                    <a:lstStyle/>
                    <a:p>
                      <a:pPr algn="just">
                        <a:spcAft>
                          <a:spcPts val="0"/>
                        </a:spcAft>
                      </a:pPr>
                      <a:r>
                        <a:rPr lang="ja-JP" sz="1400" kern="100">
                          <a:effectLst/>
                          <a:latin typeface="Meiryo UI" panose="020B0604030504040204" pitchFamily="50" charset="-128"/>
                          <a:ea typeface="Meiryo UI" panose="020B0604030504040204" pitchFamily="50" charset="-128"/>
                          <a:cs typeface="Times New Roman" panose="02020603050405020304" pitchFamily="18" charset="0"/>
                        </a:rPr>
                        <a:t>⑤（集じん・排気装置出口）</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effectLst/>
                          <a:latin typeface="Meiryo UI" panose="020B0604030504040204" pitchFamily="50" charset="-128"/>
                          <a:ea typeface="Meiryo UI" panose="020B0604030504040204" pitchFamily="50" charset="-128"/>
                          <a:cs typeface="Times New Roman" panose="02020603050405020304" pitchFamily="18" charset="0"/>
                        </a:rPr>
                        <a:t>0.11</a:t>
                      </a:r>
                      <a:r>
                        <a:rPr lang="ja-JP" sz="1400" kern="100">
                          <a:effectLst/>
                          <a:latin typeface="Meiryo UI" panose="020B0604030504040204" pitchFamily="50" charset="-128"/>
                          <a:ea typeface="Meiryo UI" panose="020B0604030504040204" pitchFamily="50" charset="-128"/>
                          <a:cs typeface="Times New Roman" panose="02020603050405020304" pitchFamily="18" charset="0"/>
                        </a:rPr>
                        <a:t>本</a:t>
                      </a:r>
                      <a:r>
                        <a:rPr lang="en-US" sz="1400" kern="100">
                          <a:effectLst/>
                          <a:latin typeface="Meiryo UI" panose="020B0604030504040204" pitchFamily="50" charset="-128"/>
                          <a:ea typeface="Meiryo UI" panose="020B0604030504040204" pitchFamily="50" charset="-128"/>
                          <a:cs typeface="Times New Roman" panose="02020603050405020304" pitchFamily="18" charset="0"/>
                        </a:rPr>
                        <a:t>/</a:t>
                      </a:r>
                      <a:r>
                        <a:rPr lang="ja-JP" sz="1600" kern="100">
                          <a:effectLst/>
                          <a:latin typeface="Meiryo UI" panose="020B0604030504040204" pitchFamily="50" charset="-128"/>
                          <a:ea typeface="Meiryo UI" panose="020B0604030504040204" pitchFamily="50" charset="-128"/>
                          <a:cs typeface="Times New Roman" panose="02020603050405020304" pitchFamily="18" charset="0"/>
                        </a:rPr>
                        <a:t>ℓ</a:t>
                      </a:r>
                      <a:r>
                        <a:rPr lang="ja-JP" sz="1400" kern="100">
                          <a:effectLst/>
                          <a:latin typeface="Meiryo UI" panose="020B0604030504040204" pitchFamily="50" charset="-128"/>
                          <a:ea typeface="Meiryo UI" panose="020B0604030504040204" pitchFamily="50" charset="-128"/>
                          <a:cs typeface="Times New Roman" panose="02020603050405020304" pitchFamily="18" charset="0"/>
                        </a:rPr>
                        <a:t>未満</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総繊維数濃度</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正方形/長方形 10"/>
          <p:cNvSpPr/>
          <p:nvPr/>
        </p:nvSpPr>
        <p:spPr>
          <a:xfrm>
            <a:off x="435845" y="4553361"/>
            <a:ext cx="8022069" cy="1938992"/>
          </a:xfrm>
          <a:prstGeom prst="rect">
            <a:avLst/>
          </a:prstGeom>
          <a:solidFill>
            <a:schemeClr val="bg1"/>
          </a:solidFill>
        </p:spPr>
        <p:txBody>
          <a:bodyPr wrap="square">
            <a:spAutoFit/>
          </a:bodyPr>
          <a:lstStyle/>
          <a:p>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元請業者による応急の措置</a:t>
            </a:r>
            <a:r>
              <a:rPr lang="en-US" altLang="ja-JP" sz="2000" dirty="0">
                <a:latin typeface="Meiryo UI" panose="020B0604030504040204" pitchFamily="50" charset="-128"/>
                <a:ea typeface="Meiryo UI" panose="020B0604030504040204" pitchFamily="50" charset="-128"/>
              </a:rPr>
              <a:t>】</a:t>
            </a:r>
          </a:p>
          <a:p>
            <a:r>
              <a:rPr lang="ja-JP" altLang="en-US"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〇　工事</a:t>
            </a:r>
            <a:r>
              <a:rPr lang="ja-JP" altLang="en-US" sz="1600" dirty="0">
                <a:latin typeface="Meiryo UI" panose="020B0604030504040204" pitchFamily="50" charset="-128"/>
                <a:ea typeface="Meiryo UI" panose="020B0604030504040204" pitchFamily="50" charset="-128"/>
              </a:rPr>
              <a:t>の停止</a:t>
            </a:r>
          </a:p>
          <a:p>
            <a:r>
              <a:rPr lang="ja-JP" altLang="en-US" sz="1600" dirty="0" smtClean="0">
                <a:latin typeface="Meiryo UI" panose="020B0604030504040204" pitchFamily="50" charset="-128"/>
                <a:ea typeface="Meiryo UI" panose="020B0604030504040204" pitchFamily="50" charset="-128"/>
              </a:rPr>
              <a:t>　〇</a:t>
            </a:r>
            <a:r>
              <a:rPr lang="ja-JP" altLang="en-US" sz="1600" dirty="0">
                <a:latin typeface="Meiryo UI" panose="020B0604030504040204" pitchFamily="50" charset="-128"/>
                <a:ea typeface="Meiryo UI" panose="020B0604030504040204" pitchFamily="50" charset="-128"/>
              </a:rPr>
              <a:t>　第三者（石綿取扱い作業従事者特別教育講師）による養生確認等の点検</a:t>
            </a:r>
          </a:p>
          <a:p>
            <a:r>
              <a:rPr lang="ja-JP" altLang="en-US" sz="1600" dirty="0" smtClean="0">
                <a:latin typeface="Meiryo UI" panose="020B0604030504040204" pitchFamily="50" charset="-128"/>
                <a:ea typeface="Meiryo UI" panose="020B0604030504040204" pitchFamily="50" charset="-128"/>
              </a:rPr>
              <a:t>　〇</a:t>
            </a:r>
            <a:r>
              <a:rPr lang="ja-JP" altLang="en-US" sz="1600" dirty="0">
                <a:latin typeface="Meiryo UI" panose="020B0604030504040204" pitchFamily="50" charset="-128"/>
                <a:ea typeface="Meiryo UI" panose="020B0604030504040204" pitchFamily="50" charset="-128"/>
              </a:rPr>
              <a:t>　周辺住民への説明</a:t>
            </a:r>
          </a:p>
          <a:p>
            <a:r>
              <a:rPr lang="ja-JP" altLang="en-US" sz="1600" dirty="0" smtClean="0">
                <a:latin typeface="Meiryo UI" panose="020B0604030504040204" pitchFamily="50" charset="-128"/>
                <a:ea typeface="Meiryo UI" panose="020B0604030504040204" pitchFamily="50" charset="-128"/>
              </a:rPr>
              <a:t>　〇</a:t>
            </a:r>
            <a:r>
              <a:rPr lang="ja-JP" altLang="en-US" sz="1600" dirty="0">
                <a:latin typeface="Meiryo UI" panose="020B0604030504040204" pitchFamily="50" charset="-128"/>
                <a:ea typeface="Meiryo UI" panose="020B0604030504040204" pitchFamily="50" charset="-128"/>
              </a:rPr>
              <a:t>　必要台数より多い集じん・排気装置の設置</a:t>
            </a:r>
          </a:p>
          <a:p>
            <a:r>
              <a:rPr lang="ja-JP" altLang="en-US" sz="1600" dirty="0" smtClean="0">
                <a:latin typeface="Meiryo UI" panose="020B0604030504040204" pitchFamily="50" charset="-128"/>
                <a:ea typeface="Meiryo UI" panose="020B0604030504040204" pitchFamily="50" charset="-128"/>
              </a:rPr>
              <a:t>　〇</a:t>
            </a:r>
            <a:r>
              <a:rPr lang="ja-JP" altLang="en-US" sz="1600" dirty="0">
                <a:latin typeface="Meiryo UI" panose="020B0604030504040204" pitchFamily="50" charset="-128"/>
                <a:ea typeface="Meiryo UI" panose="020B0604030504040204" pitchFamily="50" charset="-128"/>
              </a:rPr>
              <a:t>　使用薬剤（飛散抑制剤等）を通常の２倍使用</a:t>
            </a:r>
          </a:p>
          <a:p>
            <a:r>
              <a:rPr lang="ja-JP" altLang="en-US" sz="1600" dirty="0" smtClean="0">
                <a:latin typeface="Meiryo UI" panose="020B0604030504040204" pitchFamily="50" charset="-128"/>
                <a:ea typeface="Meiryo UI" panose="020B0604030504040204" pitchFamily="50" charset="-128"/>
              </a:rPr>
              <a:t>　〇</a:t>
            </a:r>
            <a:r>
              <a:rPr lang="ja-JP" altLang="en-US" sz="1600" dirty="0">
                <a:latin typeface="Meiryo UI" panose="020B0604030504040204" pitchFamily="50" charset="-128"/>
                <a:ea typeface="Meiryo UI" panose="020B0604030504040204" pitchFamily="50" charset="-128"/>
              </a:rPr>
              <a:t>　デジタル粉</a:t>
            </a:r>
            <a:r>
              <a:rPr lang="ja-JP" altLang="en-US" sz="1600" dirty="0" err="1">
                <a:latin typeface="Meiryo UI" panose="020B0604030504040204" pitchFamily="50" charset="-128"/>
                <a:ea typeface="Meiryo UI" panose="020B0604030504040204" pitchFamily="50" charset="-128"/>
              </a:rPr>
              <a:t>じん</a:t>
            </a:r>
            <a:r>
              <a:rPr lang="ja-JP" altLang="en-US" sz="1600" dirty="0">
                <a:latin typeface="Meiryo UI" panose="020B0604030504040204" pitchFamily="50" charset="-128"/>
                <a:ea typeface="Meiryo UI" panose="020B0604030504040204" pitchFamily="50" charset="-128"/>
              </a:rPr>
              <a:t>計による常時測定の実施</a:t>
            </a:r>
          </a:p>
        </p:txBody>
      </p:sp>
      <p:sp>
        <p:nvSpPr>
          <p:cNvPr id="12" name="テキスト ボックス 11"/>
          <p:cNvSpPr txBox="1"/>
          <p:nvPr/>
        </p:nvSpPr>
        <p:spPr>
          <a:xfrm>
            <a:off x="0" y="681904"/>
            <a:ext cx="2898550" cy="461665"/>
          </a:xfrm>
          <a:prstGeom prst="rect">
            <a:avLst/>
          </a:prstGeom>
          <a:noFill/>
        </p:spPr>
        <p:txBody>
          <a:bodyPr wrap="none" rtlCol="0">
            <a:spAutoFit/>
          </a:bodyPr>
          <a:lstStyle/>
          <a:p>
            <a:r>
              <a:rPr kumimoji="1" lang="ja-JP" altLang="en-US" sz="2400" dirty="0" smtClean="0">
                <a:latin typeface="Meiryo UI" panose="020B0604030504040204" pitchFamily="50" charset="-128"/>
                <a:ea typeface="Meiryo UI" panose="020B0604030504040204" pitchFamily="50" charset="-128"/>
              </a:rPr>
              <a:t>（２）非常時の措置</a:t>
            </a:r>
            <a:endParaRPr kumimoji="1" lang="ja-JP" altLang="en-US" sz="2400" dirty="0">
              <a:latin typeface="Meiryo UI" panose="020B0604030504040204" pitchFamily="50" charset="-128"/>
              <a:ea typeface="Meiryo UI" panose="020B0604030504040204" pitchFamily="50" charset="-128"/>
            </a:endParaRPr>
          </a:p>
        </p:txBody>
      </p:sp>
      <p:sp>
        <p:nvSpPr>
          <p:cNvPr id="13" name="正方形/長方形 12"/>
          <p:cNvSpPr/>
          <p:nvPr/>
        </p:nvSpPr>
        <p:spPr>
          <a:xfrm>
            <a:off x="129700" y="1138426"/>
            <a:ext cx="2446504" cy="400110"/>
          </a:xfrm>
          <a:prstGeom prst="rect">
            <a:avLst/>
          </a:prstGeom>
        </p:spPr>
        <p:txBody>
          <a:bodyPr wrap="none">
            <a:spAutoFit/>
          </a:bodyPr>
          <a:lstStyle/>
          <a:p>
            <a:r>
              <a:rPr lang="ja-JP" altLang="en-US" sz="2000" dirty="0">
                <a:latin typeface="Meiryo UI" panose="020B0604030504040204" pitchFamily="50" charset="-128"/>
                <a:ea typeface="Meiryo UI" panose="020B0604030504040204" pitchFamily="50" charset="-128"/>
              </a:rPr>
              <a:t>＜応急措置の事例＞</a:t>
            </a:r>
          </a:p>
        </p:txBody>
      </p:sp>
      <p:sp>
        <p:nvSpPr>
          <p:cNvPr id="14" name="テキスト ボックス 13"/>
          <p:cNvSpPr txBox="1"/>
          <p:nvPr/>
        </p:nvSpPr>
        <p:spPr>
          <a:xfrm>
            <a:off x="642073" y="4139728"/>
            <a:ext cx="2392001" cy="307777"/>
          </a:xfrm>
          <a:prstGeom prst="rect">
            <a:avLst/>
          </a:prstGeom>
          <a:noFill/>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rPr>
              <a:t>注）個別の状況に応じて設定</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63652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21</a:t>
            </a:fld>
            <a:endParaRPr kumimoji="1" lang="ja-JP" altLang="en-US" dirty="0"/>
          </a:p>
        </p:txBody>
      </p:sp>
      <p:sp>
        <p:nvSpPr>
          <p:cNvPr id="3" name="テキスト ボックス 2"/>
          <p:cNvSpPr txBox="1"/>
          <p:nvPr/>
        </p:nvSpPr>
        <p:spPr>
          <a:xfrm>
            <a:off x="3793645" y="88501"/>
            <a:ext cx="1548822" cy="461665"/>
          </a:xfrm>
          <a:prstGeom prst="rect">
            <a:avLst/>
          </a:prstGeom>
          <a:noFill/>
        </p:spPr>
        <p:txBody>
          <a:bodyPr wrap="none" rtlCol="0">
            <a:spAutoFit/>
          </a:bodyPr>
          <a:lstStyle/>
          <a:p>
            <a:pPr algn="ctr"/>
            <a:r>
              <a:rPr lang="ja-JP" altLang="en-US" sz="2400" b="1" dirty="0" smtClean="0">
                <a:latin typeface="Meiryo UI" panose="020B0604030504040204" pitchFamily="50" charset="-128"/>
                <a:ea typeface="Meiryo UI" panose="020B0604030504040204" pitchFamily="50" charset="-128"/>
              </a:rPr>
              <a:t>４　手続き</a:t>
            </a:r>
            <a:endParaRPr lang="ja-JP" altLang="en-US" sz="2400" b="1" dirty="0">
              <a:latin typeface="Meiryo UI" panose="020B0604030504040204" pitchFamily="50" charset="-128"/>
              <a:ea typeface="Meiryo UI" panose="020B0604030504040204" pitchFamily="50" charset="-128"/>
            </a:endParaRPr>
          </a:p>
        </p:txBody>
      </p:sp>
      <p:sp>
        <p:nvSpPr>
          <p:cNvPr id="6" name="正方形/長方形 5"/>
          <p:cNvSpPr/>
          <p:nvPr/>
        </p:nvSpPr>
        <p:spPr>
          <a:xfrm>
            <a:off x="172525" y="1561405"/>
            <a:ext cx="8791059" cy="923330"/>
          </a:xfrm>
          <a:prstGeom prst="rect">
            <a:avLst/>
          </a:prstGeom>
          <a:solidFill>
            <a:schemeClr val="accent6">
              <a:lumMod val="20000"/>
              <a:lumOff val="80000"/>
            </a:schemeClr>
          </a:solidFill>
          <a:ln>
            <a:solidFill>
              <a:schemeClr val="accent6">
                <a:lumMod val="50000"/>
              </a:schemeClr>
            </a:solidFill>
          </a:ln>
        </p:spPr>
        <p:txBody>
          <a:bodyPr wrap="square">
            <a:spAutoFit/>
          </a:bodyPr>
          <a:lstStyle/>
          <a:p>
            <a:r>
              <a:rPr lang="ja-JP" altLang="en-US" dirty="0">
                <a:latin typeface="Meiryo UI" panose="020B0604030504040204" pitchFamily="50" charset="-128"/>
                <a:ea typeface="Meiryo UI" panose="020B0604030504040204" pitchFamily="50" charset="-128"/>
              </a:rPr>
              <a:t>石綿排出等工事の発注者又は自主</a:t>
            </a:r>
            <a:r>
              <a:rPr lang="ja-JP" altLang="en-US" dirty="0" smtClean="0">
                <a:latin typeface="Meiryo UI" panose="020B0604030504040204" pitchFamily="50" charset="-128"/>
                <a:ea typeface="Meiryo UI" panose="020B0604030504040204" pitchFamily="50" charset="-128"/>
              </a:rPr>
              <a:t>施工者は</a:t>
            </a:r>
            <a:r>
              <a:rPr lang="ja-JP" altLang="en-US" dirty="0">
                <a:latin typeface="Meiryo UI" panose="020B0604030504040204" pitchFamily="50" charset="-128"/>
                <a:ea typeface="Meiryo UI" panose="020B0604030504040204" pitchFamily="50" charset="-128"/>
              </a:rPr>
              <a:t>、当該</a:t>
            </a:r>
            <a:r>
              <a:rPr lang="ja-JP" altLang="en-US" dirty="0" smtClean="0">
                <a:latin typeface="Meiryo UI" panose="020B0604030504040204" pitchFamily="50" charset="-128"/>
                <a:ea typeface="Meiryo UI" panose="020B0604030504040204" pitchFamily="50" charset="-128"/>
              </a:rPr>
              <a:t>石綿排出</a:t>
            </a:r>
            <a:r>
              <a:rPr lang="ja-JP" altLang="en-US" dirty="0">
                <a:latin typeface="Meiryo UI" panose="020B0604030504040204" pitchFamily="50" charset="-128"/>
                <a:ea typeface="Meiryo UI" panose="020B0604030504040204" pitchFamily="50" charset="-128"/>
              </a:rPr>
              <a:t>等工事に係る石綿排出等作業の開始</a:t>
            </a:r>
            <a:r>
              <a:rPr lang="ja-JP" altLang="en-US" dirty="0" smtClean="0">
                <a:latin typeface="Meiryo UI" panose="020B0604030504040204" pitchFamily="50" charset="-128"/>
                <a:ea typeface="Meiryo UI" panose="020B0604030504040204" pitchFamily="50" charset="-128"/>
              </a:rPr>
              <a:t>の日</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14</a:t>
            </a:r>
            <a:r>
              <a:rPr lang="ja-JP" altLang="en-US" dirty="0">
                <a:latin typeface="Meiryo UI" panose="020B0604030504040204" pitchFamily="50" charset="-128"/>
                <a:ea typeface="Meiryo UI" panose="020B0604030504040204" pitchFamily="50" charset="-128"/>
              </a:rPr>
              <a:t>日前までに、規則で定めるところにより</a:t>
            </a:r>
            <a:r>
              <a:rPr lang="ja-JP" altLang="en-US" dirty="0" smtClean="0">
                <a:latin typeface="Meiryo UI" panose="020B0604030504040204" pitchFamily="50" charset="-128"/>
                <a:ea typeface="Meiryo UI" panose="020B0604030504040204" pitchFamily="50" charset="-128"/>
              </a:rPr>
              <a:t>、次</a:t>
            </a:r>
            <a:r>
              <a:rPr lang="ja-JP" altLang="en-US" dirty="0">
                <a:latin typeface="Meiryo UI" panose="020B0604030504040204" pitchFamily="50" charset="-128"/>
                <a:ea typeface="Meiryo UI" panose="020B0604030504040204" pitchFamily="50" charset="-128"/>
              </a:rPr>
              <a:t>に掲げる事項を知事に届け出なければ</a:t>
            </a:r>
            <a:r>
              <a:rPr lang="ja-JP" altLang="en-US" dirty="0" smtClean="0">
                <a:latin typeface="Meiryo UI" panose="020B0604030504040204" pitchFamily="50" charset="-128"/>
                <a:ea typeface="Meiryo UI" panose="020B0604030504040204" pitchFamily="50" charset="-128"/>
              </a:rPr>
              <a:t>ならない。（第</a:t>
            </a:r>
            <a:r>
              <a:rPr lang="en-US" altLang="ja-JP" dirty="0" smtClean="0">
                <a:latin typeface="Meiryo UI" panose="020B0604030504040204" pitchFamily="50" charset="-128"/>
                <a:ea typeface="Meiryo UI" panose="020B0604030504040204" pitchFamily="50" charset="-128"/>
              </a:rPr>
              <a:t>52</a:t>
            </a:r>
            <a:r>
              <a:rPr lang="ja-JP" altLang="en-US" dirty="0" smtClean="0">
                <a:latin typeface="Meiryo UI" panose="020B0604030504040204" pitchFamily="50" charset="-128"/>
                <a:ea typeface="Meiryo UI" panose="020B0604030504040204" pitchFamily="50" charset="-128"/>
              </a:rPr>
              <a:t>条の５）</a:t>
            </a:r>
            <a:endParaRPr lang="ja-JP" altLang="en-US" dirty="0">
              <a:latin typeface="Meiryo UI" panose="020B0604030504040204" pitchFamily="50" charset="-128"/>
              <a:ea typeface="Meiryo UI" panose="020B0604030504040204" pitchFamily="50" charset="-128"/>
            </a:endParaRPr>
          </a:p>
        </p:txBody>
      </p:sp>
      <p:sp>
        <p:nvSpPr>
          <p:cNvPr id="8" name="正方形/長方形 7"/>
          <p:cNvSpPr/>
          <p:nvPr/>
        </p:nvSpPr>
        <p:spPr>
          <a:xfrm>
            <a:off x="386765" y="2516359"/>
            <a:ext cx="8463929" cy="1485022"/>
          </a:xfrm>
          <a:prstGeom prst="rect">
            <a:avLst/>
          </a:prstGeom>
        </p:spPr>
        <p:txBody>
          <a:bodyPr wrap="square">
            <a:spAutoFit/>
          </a:bodyPr>
          <a:lstStyle/>
          <a:p>
            <a:r>
              <a:rPr lang="ja-JP" altLang="en-US" sz="2000" dirty="0" smtClean="0">
                <a:latin typeface="Meiryo UI" panose="020B0604030504040204" pitchFamily="50" charset="-128"/>
                <a:ea typeface="Meiryo UI" panose="020B0604030504040204" pitchFamily="50" charset="-128"/>
              </a:rPr>
              <a:t>①</a:t>
            </a:r>
            <a:r>
              <a:rPr lang="ja-JP" altLang="ja-JP" sz="2000" dirty="0" smtClean="0">
                <a:latin typeface="Meiryo UI" panose="020B0604030504040204" pitchFamily="50" charset="-128"/>
                <a:ea typeface="Meiryo UI" panose="020B0604030504040204" pitchFamily="50" charset="-128"/>
              </a:rPr>
              <a:t> </a:t>
            </a:r>
            <a:r>
              <a:rPr lang="ja-JP" altLang="ja-JP" sz="2000" dirty="0">
                <a:latin typeface="Meiryo UI" panose="020B0604030504040204" pitchFamily="50" charset="-128"/>
                <a:ea typeface="Meiryo UI" panose="020B0604030504040204" pitchFamily="50" charset="-128"/>
              </a:rPr>
              <a:t>届出者</a:t>
            </a:r>
          </a:p>
          <a:p>
            <a:r>
              <a:rPr lang="ja-JP" altLang="en-US" sz="2000" dirty="0">
                <a:latin typeface="Meiryo UI" panose="020B0604030504040204" pitchFamily="50" charset="-128"/>
                <a:ea typeface="Meiryo UI" panose="020B0604030504040204" pitchFamily="50" charset="-128"/>
              </a:rPr>
              <a:t>　　</a:t>
            </a:r>
            <a:r>
              <a:rPr lang="ja-JP" altLang="ja-JP" sz="2000" b="1" u="sng" dirty="0">
                <a:solidFill>
                  <a:srgbClr val="FF0000"/>
                </a:solidFill>
                <a:latin typeface="Meiryo UI" panose="020B0604030504040204" pitchFamily="50" charset="-128"/>
                <a:ea typeface="Meiryo UI" panose="020B0604030504040204" pitchFamily="50" charset="-128"/>
              </a:rPr>
              <a:t>発注者</a:t>
            </a:r>
            <a:r>
              <a:rPr lang="ja-JP" altLang="ja-JP" sz="2000" dirty="0">
                <a:latin typeface="Meiryo UI" panose="020B0604030504040204" pitchFamily="50" charset="-128"/>
                <a:ea typeface="Meiryo UI" panose="020B0604030504040204" pitchFamily="50" charset="-128"/>
              </a:rPr>
              <a:t>（自主施工者）</a:t>
            </a:r>
            <a:endParaRPr lang="en-US" altLang="ja-JP" sz="2000" dirty="0">
              <a:latin typeface="Meiryo UI" panose="020B0604030504040204" pitchFamily="50" charset="-128"/>
              <a:ea typeface="Meiryo UI" panose="020B0604030504040204" pitchFamily="50" charset="-128"/>
            </a:endParaRPr>
          </a:p>
          <a:p>
            <a:endParaRPr lang="en-US" altLang="ja-JP" sz="1050" dirty="0" smtClean="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②</a:t>
            </a:r>
            <a:r>
              <a:rPr lang="ja-JP" altLang="en-US" sz="2000" dirty="0" smtClean="0">
                <a:latin typeface="Meiryo UI" panose="020B0604030504040204" pitchFamily="50" charset="-128"/>
                <a:ea typeface="Meiryo UI" panose="020B0604030504040204" pitchFamily="50" charset="-128"/>
              </a:rPr>
              <a:t> 届出の提出期限</a:t>
            </a:r>
          </a:p>
          <a:p>
            <a:r>
              <a:rPr lang="ja-JP" altLang="en-US" sz="2000" dirty="0" smtClean="0">
                <a:latin typeface="Meiryo UI" panose="020B0604030504040204" pitchFamily="50" charset="-128"/>
                <a:ea typeface="Meiryo UI" panose="020B0604030504040204" pitchFamily="50" charset="-128"/>
              </a:rPr>
              <a:t>　　作業</a:t>
            </a:r>
            <a:r>
              <a:rPr lang="ja-JP" altLang="en-US" sz="2000" dirty="0">
                <a:latin typeface="Meiryo UI" panose="020B0604030504040204" pitchFamily="50" charset="-128"/>
                <a:ea typeface="Meiryo UI" panose="020B0604030504040204" pitchFamily="50" charset="-128"/>
              </a:rPr>
              <a:t>開始の日の</a:t>
            </a:r>
            <a:r>
              <a:rPr lang="en-US" altLang="ja-JP" sz="2000" u="sng" dirty="0">
                <a:latin typeface="Meiryo UI" panose="020B0604030504040204" pitchFamily="50" charset="-128"/>
                <a:ea typeface="Meiryo UI" panose="020B0604030504040204" pitchFamily="50" charset="-128"/>
              </a:rPr>
              <a:t>14</a:t>
            </a:r>
            <a:r>
              <a:rPr lang="ja-JP" altLang="en-US" sz="2000" u="sng" dirty="0">
                <a:latin typeface="Meiryo UI" panose="020B0604030504040204" pitchFamily="50" charset="-128"/>
                <a:ea typeface="Meiryo UI" panose="020B0604030504040204" pitchFamily="50" charset="-128"/>
              </a:rPr>
              <a:t>日前</a:t>
            </a:r>
            <a:r>
              <a:rPr lang="ja-JP" altLang="en-US" sz="2000" u="sng" dirty="0" smtClean="0">
                <a:latin typeface="Meiryo UI" panose="020B0604030504040204" pitchFamily="50" charset="-128"/>
                <a:ea typeface="Meiryo UI" panose="020B0604030504040204" pitchFamily="50" charset="-128"/>
              </a:rPr>
              <a:t>まで</a:t>
            </a:r>
            <a:r>
              <a:rPr lang="ja-JP" altLang="en-US" sz="2000" dirty="0" smtClean="0">
                <a:latin typeface="Meiryo UI" panose="020B0604030504040204" pitchFamily="50" charset="-128"/>
                <a:ea typeface="Meiryo UI" panose="020B0604030504040204" pitchFamily="50" charset="-128"/>
              </a:rPr>
              <a:t>に問合せ先の</a:t>
            </a:r>
            <a:r>
              <a:rPr lang="ja-JP" altLang="en-US" sz="2000" dirty="0">
                <a:latin typeface="Meiryo UI" panose="020B0604030504040204" pitchFamily="50" charset="-128"/>
                <a:ea typeface="Meiryo UI" panose="020B0604030504040204" pitchFamily="50" charset="-128"/>
              </a:rPr>
              <a:t>窓口へ</a:t>
            </a:r>
            <a:r>
              <a:rPr lang="ja-JP" altLang="en-US" sz="2000" dirty="0" smtClean="0">
                <a:latin typeface="Meiryo UI" panose="020B0604030504040204" pitchFamily="50" charset="-128"/>
                <a:ea typeface="Meiryo UI" panose="020B0604030504040204" pitchFamily="50" charset="-128"/>
              </a:rPr>
              <a:t>提出。</a:t>
            </a:r>
            <a:endParaRPr lang="en-US" altLang="ja-JP" sz="2000" dirty="0" smtClean="0">
              <a:latin typeface="Meiryo UI" panose="020B0604030504040204" pitchFamily="50" charset="-128"/>
              <a:ea typeface="Meiryo UI" panose="020B0604030504040204" pitchFamily="50" charset="-128"/>
            </a:endParaRPr>
          </a:p>
        </p:txBody>
      </p:sp>
      <p:sp>
        <p:nvSpPr>
          <p:cNvPr id="18" name="Rectangle 13"/>
          <p:cNvSpPr>
            <a:spLocks noChangeArrowheads="1"/>
          </p:cNvSpPr>
          <p:nvPr/>
        </p:nvSpPr>
        <p:spPr bwMode="auto">
          <a:xfrm>
            <a:off x="3090113" y="3330942"/>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Rectangle 14"/>
          <p:cNvSpPr>
            <a:spLocks noChangeArrowheads="1"/>
          </p:cNvSpPr>
          <p:nvPr/>
        </p:nvSpPr>
        <p:spPr bwMode="auto">
          <a:xfrm>
            <a:off x="3090113" y="3330942"/>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5" name="正方形/長方形 4"/>
          <p:cNvSpPr/>
          <p:nvPr/>
        </p:nvSpPr>
        <p:spPr>
          <a:xfrm>
            <a:off x="386765" y="5882502"/>
            <a:ext cx="5628553" cy="707886"/>
          </a:xfrm>
          <a:prstGeom prst="rect">
            <a:avLst/>
          </a:prstGeom>
          <a:solidFill>
            <a:schemeClr val="bg1"/>
          </a:solidFill>
        </p:spPr>
        <p:txBody>
          <a:bodyPr wrap="square">
            <a:spAutoFit/>
          </a:bodyPr>
          <a:lstStyle/>
          <a:p>
            <a:r>
              <a:rPr lang="ja-JP" altLang="en-US" sz="2000" dirty="0" smtClean="0">
                <a:latin typeface="Meiryo UI" panose="020B0604030504040204" pitchFamily="50" charset="-128"/>
                <a:ea typeface="Meiryo UI" panose="020B0604030504040204" pitchFamily="50" charset="-128"/>
              </a:rPr>
              <a:t>③</a:t>
            </a:r>
            <a:r>
              <a:rPr lang="ja-JP" altLang="en-US" sz="2000" dirty="0">
                <a:latin typeface="Meiryo UI" panose="020B0604030504040204" pitchFamily="50" charset="-128"/>
                <a:ea typeface="Meiryo UI" panose="020B0604030504040204" pitchFamily="50" charset="-128"/>
              </a:rPr>
              <a:t>　</a:t>
            </a:r>
            <a:r>
              <a:rPr lang="ja-JP" altLang="ja-JP" sz="2000" dirty="0">
                <a:latin typeface="Meiryo UI" panose="020B0604030504040204" pitchFamily="50" charset="-128"/>
                <a:ea typeface="Meiryo UI" panose="020B0604030504040204" pitchFamily="50" charset="-128"/>
              </a:rPr>
              <a:t>届出</a:t>
            </a:r>
            <a:r>
              <a:rPr lang="ja-JP" altLang="en-US" sz="2000" dirty="0">
                <a:latin typeface="Meiryo UI" panose="020B0604030504040204" pitchFamily="50" charset="-128"/>
                <a:ea typeface="Meiryo UI" panose="020B0604030504040204" pitchFamily="50" charset="-128"/>
              </a:rPr>
              <a:t>に必要な書類</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a:t>
            </a:r>
            <a:r>
              <a:rPr lang="ja-JP" altLang="ja-JP" sz="1600" dirty="0" smtClean="0"/>
              <a:t>アスベスト</a:t>
            </a:r>
            <a:r>
              <a:rPr lang="ja-JP" altLang="ja-JP" sz="1600" dirty="0"/>
              <a:t>除去等工事の手続きに</a:t>
            </a:r>
            <a:r>
              <a:rPr lang="ja-JP" altLang="ja-JP" sz="1600" dirty="0" smtClean="0"/>
              <a:t>ついて</a:t>
            </a:r>
            <a:r>
              <a:rPr lang="ja-JP" altLang="en-US" sz="1600" dirty="0" smtClean="0"/>
              <a:t>」</a:t>
            </a:r>
            <a:r>
              <a:rPr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Ｐ２参照</a:t>
            </a:r>
            <a:r>
              <a:rPr lang="ja-JP" altLang="en-US" sz="1600" dirty="0" smtClean="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0" y="681904"/>
            <a:ext cx="4661854" cy="461665"/>
          </a:xfrm>
          <a:prstGeom prst="rect">
            <a:avLst/>
          </a:prstGeom>
          <a:noFill/>
        </p:spPr>
        <p:txBody>
          <a:bodyPr wrap="none" rtlCol="0">
            <a:spAutoFit/>
          </a:bodyPr>
          <a:lstStyle/>
          <a:p>
            <a:r>
              <a:rPr kumimoji="1"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１）石綿排出等作業に係る届出</a:t>
            </a:r>
          </a:p>
        </p:txBody>
      </p:sp>
      <p:graphicFrame>
        <p:nvGraphicFramePr>
          <p:cNvPr id="7" name="表 6"/>
          <p:cNvGraphicFramePr>
            <a:graphicFrameLocks noGrp="1"/>
          </p:cNvGraphicFramePr>
          <p:nvPr>
            <p:extLst>
              <p:ext uri="{D42A27DB-BD31-4B8C-83A1-F6EECF244321}">
                <p14:modId xmlns:p14="http://schemas.microsoft.com/office/powerpoint/2010/main" val="3434262976"/>
              </p:ext>
            </p:extLst>
          </p:nvPr>
        </p:nvGraphicFramePr>
        <p:xfrm>
          <a:off x="310558" y="4226943"/>
          <a:ext cx="8653032" cy="1565389"/>
        </p:xfrm>
        <a:graphic>
          <a:graphicData uri="http://schemas.openxmlformats.org/drawingml/2006/table">
            <a:tbl>
              <a:tblPr firstRow="1" bandRow="1">
                <a:tableStyleId>{5940675A-B579-460E-94D1-54222C63F5DA}</a:tableStyleId>
              </a:tblPr>
              <a:tblGrid>
                <a:gridCol w="759117"/>
                <a:gridCol w="405442"/>
                <a:gridCol w="396815"/>
                <a:gridCol w="439947"/>
                <a:gridCol w="402299"/>
                <a:gridCol w="480724"/>
                <a:gridCol w="480724"/>
                <a:gridCol w="480724"/>
                <a:gridCol w="480724"/>
                <a:gridCol w="480724"/>
                <a:gridCol w="480724"/>
                <a:gridCol w="480724"/>
                <a:gridCol w="480724"/>
                <a:gridCol w="480724"/>
                <a:gridCol w="480724"/>
                <a:gridCol w="480724"/>
                <a:gridCol w="486250"/>
                <a:gridCol w="475198"/>
              </a:tblGrid>
              <a:tr h="293299">
                <a:tc rowSpan="2">
                  <a:txBody>
                    <a:bodyPr/>
                    <a:lstStyle/>
                    <a:p>
                      <a:pPr algn="ctr"/>
                      <a:r>
                        <a:rPr kumimoji="1" lang="ja-JP" altLang="en-US" sz="1200" dirty="0" smtClean="0">
                          <a:latin typeface="Meiryo UI" panose="020B0604030504040204" pitchFamily="50" charset="-128"/>
                          <a:ea typeface="Meiryo UI" panose="020B0604030504040204" pitchFamily="50" charset="-128"/>
                        </a:rPr>
                        <a:t>日にち</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６</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７</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８</a:t>
                      </a:r>
                      <a:endParaRPr kumimoji="1" lang="en-US" altLang="ja-JP" sz="1400" dirty="0" smtClean="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９</a:t>
                      </a:r>
                      <a:endParaRPr kumimoji="1" lang="en-US" altLang="ja-JP" sz="1400" dirty="0" smtClean="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10</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11</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12</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13</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14</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15</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16</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17</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18</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19</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20</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21</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22</a:t>
                      </a:r>
                      <a:endParaRPr kumimoji="1" lang="ja-JP" altLang="en-US" sz="1400" dirty="0">
                        <a:latin typeface="Meiryo UI" panose="020B0604030504040204" pitchFamily="50" charset="-128"/>
                        <a:ea typeface="Meiryo UI" panose="020B0604030504040204" pitchFamily="50" charset="-128"/>
                      </a:endParaRPr>
                    </a:p>
                  </a:txBody>
                  <a:tcPr/>
                </a:tc>
              </a:tr>
              <a:tr h="299049">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月</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火</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水</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木</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金</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土</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日</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月</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火</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水</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木</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金</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土</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日</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月</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火</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水</a:t>
                      </a:r>
                      <a:endParaRPr kumimoji="1" lang="ja-JP" altLang="en-US" sz="1400" dirty="0">
                        <a:latin typeface="Meiryo UI" panose="020B0604030504040204" pitchFamily="50" charset="-128"/>
                        <a:ea typeface="Meiryo UI" panose="020B0604030504040204" pitchFamily="50" charset="-128"/>
                      </a:endParaRPr>
                    </a:p>
                  </a:txBody>
                  <a:tcPr/>
                </a:tc>
              </a:tr>
              <a:tr h="4899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法・条例の届出</a:t>
                      </a: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a:latin typeface="Meiryo UI" panose="020B0604030504040204" pitchFamily="50" charset="-128"/>
                        <a:ea typeface="Meiryo UI" panose="020B0604030504040204" pitchFamily="50" charset="-128"/>
                      </a:endParaRPr>
                    </a:p>
                  </a:txBody>
                  <a:tcPr/>
                </a:tc>
              </a:tr>
              <a:tr h="465827">
                <a:tc>
                  <a:txBody>
                    <a:bodyPr/>
                    <a:lstStyle/>
                    <a:p>
                      <a:pPr algn="ctr"/>
                      <a:r>
                        <a:rPr kumimoji="1" lang="ja-JP" altLang="en-US" sz="1200" dirty="0" smtClean="0">
                          <a:latin typeface="Meiryo UI" panose="020B0604030504040204" pitchFamily="50" charset="-128"/>
                          <a:ea typeface="Meiryo UI" panose="020B0604030504040204" pitchFamily="50" charset="-128"/>
                        </a:rPr>
                        <a:t>養生等の作業</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r>
            </a:tbl>
          </a:graphicData>
        </a:graphic>
      </p:graphicFrame>
      <p:cxnSp>
        <p:nvCxnSpPr>
          <p:cNvPr id="10" name="直線矢印コネクタ 9"/>
          <p:cNvCxnSpPr/>
          <p:nvPr/>
        </p:nvCxnSpPr>
        <p:spPr>
          <a:xfrm flipV="1">
            <a:off x="1492369" y="4989728"/>
            <a:ext cx="6459769" cy="7008"/>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4165541" y="5108767"/>
            <a:ext cx="805028" cy="461665"/>
          </a:xfrm>
          <a:prstGeom prst="rect">
            <a:avLst/>
          </a:prstGeom>
          <a:solidFill>
            <a:schemeClr val="bg1">
              <a:alpha val="70000"/>
            </a:schemeClr>
          </a:solidFill>
        </p:spPr>
        <p:txBody>
          <a:bodyPr wrap="none" rtlCol="0">
            <a:spAutoFit/>
          </a:bodyPr>
          <a:lstStyle/>
          <a:p>
            <a:pPr algn="ctr"/>
            <a:r>
              <a:rPr kumimoji="1" lang="en-US" altLang="ja-JP" sz="2400" b="1" dirty="0" smtClean="0"/>
              <a:t>14</a:t>
            </a:r>
            <a:r>
              <a:rPr kumimoji="1" lang="ja-JP" altLang="en-US" sz="2400" b="1" dirty="0" smtClean="0"/>
              <a:t>日</a:t>
            </a:r>
            <a:endParaRPr kumimoji="1" lang="ja-JP" altLang="en-US" sz="2400" b="1" dirty="0"/>
          </a:p>
        </p:txBody>
      </p:sp>
      <p:sp>
        <p:nvSpPr>
          <p:cNvPr id="15" name="角丸四角形吹き出し 14"/>
          <p:cNvSpPr/>
          <p:nvPr/>
        </p:nvSpPr>
        <p:spPr>
          <a:xfrm>
            <a:off x="6672820" y="5878360"/>
            <a:ext cx="2199736" cy="386614"/>
          </a:xfrm>
          <a:prstGeom prst="wedgeRoundRectCallout">
            <a:avLst>
              <a:gd name="adj1" fmla="val 20170"/>
              <a:gd name="adj2" fmla="val -116266"/>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rPr>
              <a:t>この日以降、作業開始</a:t>
            </a:r>
            <a:endParaRPr kumimoji="1" lang="ja-JP" altLang="en-US" sz="16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241546" y="3886960"/>
            <a:ext cx="415498" cy="36933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rPr>
              <a:t>例</a:t>
            </a:r>
            <a:endParaRPr kumimoji="1" lang="ja-JP" altLang="en-US"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151468" y="1134838"/>
            <a:ext cx="3812262" cy="461665"/>
          </a:xfrm>
          <a:prstGeom prst="rect">
            <a:avLst/>
          </a:prstGeom>
          <a:noFill/>
        </p:spPr>
        <p:txBody>
          <a:bodyPr wrap="none" rtlCol="0">
            <a:spAutoFit/>
          </a:bodyPr>
          <a:lstStyle/>
          <a:p>
            <a:r>
              <a:rPr lang="ja-JP" altLang="en-US" sz="2400" b="1" dirty="0" smtClean="0">
                <a:solidFill>
                  <a:srgbClr val="FF0000"/>
                </a:solidFill>
                <a:latin typeface="Meiryo UI" panose="020B0604030504040204" pitchFamily="50" charset="-128"/>
                <a:ea typeface="Meiryo UI" panose="020B0604030504040204" pitchFamily="50" charset="-128"/>
              </a:rPr>
              <a:t>法に基づく届出と併せて実施</a:t>
            </a:r>
            <a:endParaRPr lang="ja-JP" altLang="en-US" sz="2400"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35423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22</a:t>
            </a:fld>
            <a:endParaRPr kumimoji="1" lang="ja-JP" altLang="en-US" dirty="0"/>
          </a:p>
        </p:txBody>
      </p:sp>
      <p:sp>
        <p:nvSpPr>
          <p:cNvPr id="3" name="テキスト ボックス 2"/>
          <p:cNvSpPr txBox="1"/>
          <p:nvPr/>
        </p:nvSpPr>
        <p:spPr>
          <a:xfrm>
            <a:off x="3828152" y="105927"/>
            <a:ext cx="1548822" cy="461665"/>
          </a:xfrm>
          <a:prstGeom prst="rect">
            <a:avLst/>
          </a:prstGeom>
          <a:noFill/>
        </p:spPr>
        <p:txBody>
          <a:bodyPr wrap="none" rtlCol="0">
            <a:spAutoFit/>
          </a:bodyPr>
          <a:lstStyle/>
          <a:p>
            <a:pPr algn="ctr"/>
            <a:r>
              <a:rPr lang="ja-JP" altLang="en-US" sz="2400" b="1" dirty="0" smtClean="0">
                <a:latin typeface="Meiryo UI" panose="020B0604030504040204" pitchFamily="50" charset="-128"/>
                <a:ea typeface="Meiryo UI" panose="020B0604030504040204" pitchFamily="50" charset="-128"/>
              </a:rPr>
              <a:t>４　手続き</a:t>
            </a:r>
            <a:endParaRPr lang="ja-JP" altLang="en-US" sz="2400" b="1" dirty="0">
              <a:latin typeface="Meiryo UI" panose="020B0604030504040204" pitchFamily="50" charset="-128"/>
              <a:ea typeface="Meiryo UI" panose="020B0604030504040204" pitchFamily="50" charset="-128"/>
            </a:endParaRPr>
          </a:p>
        </p:txBody>
      </p:sp>
      <p:sp>
        <p:nvSpPr>
          <p:cNvPr id="5" name="正方形/長方形 4"/>
          <p:cNvSpPr/>
          <p:nvPr/>
        </p:nvSpPr>
        <p:spPr>
          <a:xfrm>
            <a:off x="241540" y="1226380"/>
            <a:ext cx="8722046" cy="923330"/>
          </a:xfrm>
          <a:prstGeom prst="rect">
            <a:avLst/>
          </a:prstGeom>
          <a:solidFill>
            <a:schemeClr val="accent6">
              <a:lumMod val="20000"/>
              <a:lumOff val="80000"/>
            </a:schemeClr>
          </a:solidFill>
          <a:ln>
            <a:solidFill>
              <a:schemeClr val="accent6">
                <a:lumMod val="50000"/>
              </a:schemeClr>
            </a:solidFill>
          </a:ln>
        </p:spPr>
        <p:txBody>
          <a:bodyPr wrap="square">
            <a:spAutoFit/>
          </a:bodyPr>
          <a:lstStyle/>
          <a:p>
            <a:r>
              <a:rPr lang="ja-JP" altLang="en-US" dirty="0">
                <a:latin typeface="Meiryo UI" panose="020B0604030504040204" pitchFamily="50" charset="-128"/>
                <a:ea typeface="Meiryo UI" panose="020B0604030504040204" pitchFamily="50" charset="-128"/>
              </a:rPr>
              <a:t>前条の規定による届出をした者は</a:t>
            </a:r>
            <a:r>
              <a:rPr lang="ja-JP" altLang="en-US" dirty="0" smtClean="0">
                <a:latin typeface="Meiryo UI" panose="020B0604030504040204" pitchFamily="50" charset="-128"/>
                <a:ea typeface="Meiryo UI" panose="020B0604030504040204" pitchFamily="50" charset="-128"/>
              </a:rPr>
              <a:t>、当該</a:t>
            </a:r>
            <a:r>
              <a:rPr lang="ja-JP" altLang="en-US" dirty="0">
                <a:latin typeface="Meiryo UI" panose="020B0604030504040204" pitchFamily="50" charset="-128"/>
                <a:ea typeface="Meiryo UI" panose="020B0604030504040204" pitchFamily="50" charset="-128"/>
              </a:rPr>
              <a:t>届出に係る石綿排出等作業が完了した</a:t>
            </a:r>
            <a:r>
              <a:rPr lang="ja-JP" altLang="en-US" dirty="0" smtClean="0">
                <a:latin typeface="Meiryo UI" panose="020B0604030504040204" pitchFamily="50" charset="-128"/>
                <a:ea typeface="Meiryo UI" panose="020B0604030504040204" pitchFamily="50" charset="-128"/>
              </a:rPr>
              <a:t>ときは、</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その</a:t>
            </a:r>
            <a:r>
              <a:rPr lang="ja-JP" altLang="en-US" dirty="0">
                <a:latin typeface="Meiryo UI" panose="020B0604030504040204" pitchFamily="50" charset="-128"/>
                <a:ea typeface="Meiryo UI" panose="020B0604030504040204" pitchFamily="50" charset="-128"/>
              </a:rPr>
              <a:t>日から起算して</a:t>
            </a:r>
            <a:r>
              <a:rPr lang="en-US" altLang="ja-JP" dirty="0">
                <a:latin typeface="Meiryo UI" panose="020B0604030504040204" pitchFamily="50" charset="-128"/>
                <a:ea typeface="Meiryo UI" panose="020B0604030504040204" pitchFamily="50" charset="-128"/>
              </a:rPr>
              <a:t>30</a:t>
            </a:r>
            <a:r>
              <a:rPr lang="ja-JP" altLang="en-US" dirty="0">
                <a:latin typeface="Meiryo UI" panose="020B0604030504040204" pitchFamily="50" charset="-128"/>
                <a:ea typeface="Meiryo UI" panose="020B0604030504040204" pitchFamily="50" charset="-128"/>
              </a:rPr>
              <a:t>日以内に、規則で</a:t>
            </a:r>
            <a:r>
              <a:rPr lang="ja-JP" altLang="en-US" dirty="0" smtClean="0">
                <a:latin typeface="Meiryo UI" panose="020B0604030504040204" pitchFamily="50" charset="-128"/>
                <a:ea typeface="Meiryo UI" panose="020B0604030504040204" pitchFamily="50" charset="-128"/>
              </a:rPr>
              <a:t>定める</a:t>
            </a:r>
            <a:r>
              <a:rPr lang="ja-JP" altLang="en-US" dirty="0">
                <a:latin typeface="Meiryo UI" panose="020B0604030504040204" pitchFamily="50" charset="-128"/>
                <a:ea typeface="Meiryo UI" panose="020B0604030504040204" pitchFamily="50" charset="-128"/>
              </a:rPr>
              <a:t>ところにより知事に報告しなければ</a:t>
            </a:r>
            <a:r>
              <a:rPr lang="ja-JP" altLang="en-US" dirty="0" smtClean="0">
                <a:latin typeface="Meiryo UI" panose="020B0604030504040204" pitchFamily="50" charset="-128"/>
                <a:ea typeface="Meiryo UI" panose="020B0604030504040204" pitchFamily="50" charset="-128"/>
              </a:rPr>
              <a:t>ならない。</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52</a:t>
            </a:r>
            <a:r>
              <a:rPr lang="ja-JP" altLang="en-US" dirty="0">
                <a:latin typeface="Meiryo UI" panose="020B0604030504040204" pitchFamily="50" charset="-128"/>
                <a:ea typeface="Meiryo UI" panose="020B0604030504040204" pitchFamily="50" charset="-128"/>
              </a:rPr>
              <a:t>条の</a:t>
            </a:r>
            <a:r>
              <a:rPr lang="ja-JP" altLang="en-US" dirty="0" smtClean="0">
                <a:latin typeface="Meiryo UI" panose="020B0604030504040204" pitchFamily="50" charset="-128"/>
                <a:ea typeface="Meiryo UI" panose="020B0604030504040204" pitchFamily="50" charset="-128"/>
              </a:rPr>
              <a:t>６）</a:t>
            </a:r>
            <a:endParaRPr lang="ja-JP" altLang="en-US" dirty="0">
              <a:latin typeface="Meiryo UI" panose="020B0604030504040204" pitchFamily="50" charset="-128"/>
              <a:ea typeface="Meiryo UI" panose="020B0604030504040204" pitchFamily="50" charset="-128"/>
            </a:endParaRPr>
          </a:p>
        </p:txBody>
      </p:sp>
      <p:sp>
        <p:nvSpPr>
          <p:cNvPr id="10" name="正方形/長方形 9"/>
          <p:cNvSpPr/>
          <p:nvPr/>
        </p:nvSpPr>
        <p:spPr>
          <a:xfrm>
            <a:off x="370933" y="2494078"/>
            <a:ext cx="8773067" cy="2646878"/>
          </a:xfrm>
          <a:prstGeom prst="rect">
            <a:avLst/>
          </a:prstGeom>
        </p:spPr>
        <p:txBody>
          <a:bodyPr wrap="square">
            <a:spAutoFit/>
          </a:bodyPr>
          <a:lstStyle/>
          <a:p>
            <a:r>
              <a:rPr lang="ja-JP" altLang="en-US" sz="2400" dirty="0">
                <a:latin typeface="Meiryo UI" panose="020B0604030504040204" pitchFamily="50" charset="-128"/>
                <a:ea typeface="Meiryo UI" panose="020B0604030504040204" pitchFamily="50" charset="-128"/>
              </a:rPr>
              <a:t>①</a:t>
            </a:r>
            <a:r>
              <a:rPr lang="ja-JP" altLang="en-US" sz="2400" dirty="0" smtClean="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届出者</a:t>
            </a:r>
          </a:p>
          <a:p>
            <a:r>
              <a:rPr lang="ja-JP" altLang="en-US" sz="2400" dirty="0">
                <a:latin typeface="Meiryo UI" panose="020B0604030504040204" pitchFamily="50" charset="-128"/>
                <a:ea typeface="Meiryo UI" panose="020B0604030504040204" pitchFamily="50" charset="-128"/>
              </a:rPr>
              <a:t>　　</a:t>
            </a:r>
            <a:r>
              <a:rPr lang="ja-JP" altLang="en-US" sz="2400" b="1" u="sng" dirty="0">
                <a:solidFill>
                  <a:srgbClr val="FF0000"/>
                </a:solidFill>
                <a:latin typeface="Meiryo UI" panose="020B0604030504040204" pitchFamily="50" charset="-128"/>
                <a:ea typeface="Meiryo UI" panose="020B0604030504040204" pitchFamily="50" charset="-128"/>
              </a:rPr>
              <a:t>発注者</a:t>
            </a:r>
            <a:r>
              <a:rPr lang="ja-JP" altLang="en-US" sz="2400" dirty="0">
                <a:latin typeface="Meiryo UI" panose="020B0604030504040204" pitchFamily="50" charset="-128"/>
                <a:ea typeface="Meiryo UI" panose="020B0604030504040204" pitchFamily="50" charset="-128"/>
              </a:rPr>
              <a:t>（自主施工者</a:t>
            </a:r>
            <a:r>
              <a:rPr lang="ja-JP" altLang="en-US" sz="2400" dirty="0" smtClean="0">
                <a:latin typeface="Meiryo UI" panose="020B0604030504040204" pitchFamily="50" charset="-128"/>
                <a:ea typeface="Meiryo UI" panose="020B0604030504040204" pitchFamily="50" charset="-128"/>
              </a:rPr>
              <a:t>）</a:t>
            </a:r>
            <a:endParaRPr lang="en-US" altLang="ja-JP" sz="24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r>
              <a:rPr lang="ja-JP" altLang="en-US" sz="2400" dirty="0" smtClean="0">
                <a:latin typeface="Meiryo UI" panose="020B0604030504040204" pitchFamily="50" charset="-128"/>
                <a:ea typeface="Meiryo UI" panose="020B0604030504040204" pitchFamily="50" charset="-128"/>
              </a:rPr>
              <a:t>② </a:t>
            </a:r>
            <a:r>
              <a:rPr lang="ja-JP" altLang="en-US" sz="2400" dirty="0">
                <a:latin typeface="Meiryo UI" panose="020B0604030504040204" pitchFamily="50" charset="-128"/>
                <a:ea typeface="Meiryo UI" panose="020B0604030504040204" pitchFamily="50" charset="-128"/>
              </a:rPr>
              <a:t>報告書の提出期限</a:t>
            </a:r>
          </a:p>
          <a:p>
            <a:r>
              <a:rPr lang="ja-JP" altLang="en-US" sz="2400" dirty="0">
                <a:latin typeface="Meiryo UI" panose="020B0604030504040204" pitchFamily="50" charset="-128"/>
                <a:ea typeface="Meiryo UI" panose="020B0604030504040204" pitchFamily="50" charset="-128"/>
              </a:rPr>
              <a:t>　  作業完了の日から起算して</a:t>
            </a:r>
            <a:r>
              <a:rPr lang="en-US" altLang="ja-JP" sz="2400" u="sng" dirty="0">
                <a:latin typeface="Meiryo UI" panose="020B0604030504040204" pitchFamily="50" charset="-128"/>
                <a:ea typeface="Meiryo UI" panose="020B0604030504040204" pitchFamily="50" charset="-128"/>
              </a:rPr>
              <a:t>30</a:t>
            </a:r>
            <a:r>
              <a:rPr lang="ja-JP" altLang="en-US" sz="2400" u="sng" dirty="0">
                <a:latin typeface="Meiryo UI" panose="020B0604030504040204" pitchFamily="50" charset="-128"/>
                <a:ea typeface="Meiryo UI" panose="020B0604030504040204" pitchFamily="50" charset="-128"/>
              </a:rPr>
              <a:t>日以内</a:t>
            </a:r>
            <a:r>
              <a:rPr lang="ja-JP" altLang="en-US" sz="2400" dirty="0">
                <a:latin typeface="Meiryo UI" panose="020B0604030504040204" pitchFamily="50" charset="-128"/>
                <a:ea typeface="Meiryo UI" panose="020B0604030504040204" pitchFamily="50" charset="-128"/>
              </a:rPr>
              <a:t>に「問合せ先」の窓口へ</a:t>
            </a:r>
            <a:r>
              <a:rPr lang="ja-JP" altLang="en-US" sz="2400" dirty="0" smtClean="0">
                <a:latin typeface="Meiryo UI" panose="020B0604030504040204" pitchFamily="50" charset="-128"/>
                <a:ea typeface="Meiryo UI" panose="020B0604030504040204" pitchFamily="50" charset="-128"/>
              </a:rPr>
              <a:t>提出。</a:t>
            </a:r>
            <a:endParaRPr lang="en-US" altLang="ja-JP" sz="2800" dirty="0" smtClean="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③ 報告に必要な書類</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ja-JP" altLang="ja-JP" dirty="0"/>
              <a:t>アスベスト除去等工事の手続きについて</a:t>
            </a:r>
            <a:r>
              <a:rPr lang="ja-JP" altLang="en-US" dirty="0" smtClean="0"/>
              <a:t>」</a:t>
            </a:r>
            <a:r>
              <a:rPr lang="ja-JP" altLang="en-US" dirty="0" smtClean="0">
                <a:latin typeface="Meiryo UI" panose="020B0604030504040204" pitchFamily="50" charset="-128"/>
                <a:ea typeface="Meiryo UI" panose="020B0604030504040204" pitchFamily="50" charset="-128"/>
              </a:rPr>
              <a:t> Ｐ５</a:t>
            </a:r>
            <a:r>
              <a:rPr lang="ja-JP" altLang="en-US" dirty="0">
                <a:latin typeface="Meiryo UI" panose="020B0604030504040204" pitchFamily="50" charset="-128"/>
                <a:ea typeface="Meiryo UI" panose="020B0604030504040204" pitchFamily="50" charset="-128"/>
              </a:rPr>
              <a:t>参照</a:t>
            </a:r>
            <a:r>
              <a:rPr lang="ja-JP" altLang="en-US" dirty="0" smtClean="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0" y="681904"/>
            <a:ext cx="4996881" cy="461665"/>
          </a:xfrm>
          <a:prstGeom prst="rect">
            <a:avLst/>
          </a:prstGeom>
          <a:noFill/>
        </p:spPr>
        <p:txBody>
          <a:bodyPr wrap="none" rtlCol="0">
            <a:spAutoFit/>
          </a:bodyPr>
          <a:lstStyle/>
          <a:p>
            <a:r>
              <a:rPr kumimoji="1" lang="ja-JP" altLang="en-US"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２）</a:t>
            </a:r>
            <a:r>
              <a:rPr lang="ja-JP" altLang="en-US" sz="2400" dirty="0">
                <a:latin typeface="Meiryo UI" panose="020B0604030504040204" pitchFamily="50" charset="-128"/>
                <a:ea typeface="Meiryo UI" panose="020B0604030504040204" pitchFamily="50" charset="-128"/>
              </a:rPr>
              <a:t>石綿排出等</a:t>
            </a:r>
            <a:r>
              <a:rPr lang="ja-JP" altLang="en-US" sz="2400" dirty="0" smtClean="0">
                <a:latin typeface="Meiryo UI" panose="020B0604030504040204" pitchFamily="50" charset="-128"/>
                <a:ea typeface="Meiryo UI" panose="020B0604030504040204" pitchFamily="50" charset="-128"/>
              </a:rPr>
              <a:t>作業</a:t>
            </a:r>
            <a:r>
              <a:rPr lang="ja-JP" altLang="en-US" sz="2400" dirty="0">
                <a:latin typeface="Meiryo UI" panose="020B0604030504040204" pitchFamily="50" charset="-128"/>
                <a:ea typeface="Meiryo UI" panose="020B0604030504040204" pitchFamily="50" charset="-128"/>
              </a:rPr>
              <a:t>の完了の報告</a:t>
            </a:r>
          </a:p>
        </p:txBody>
      </p:sp>
    </p:spTree>
    <p:extLst>
      <p:ext uri="{BB962C8B-B14F-4D97-AF65-F5344CB8AC3E}">
        <p14:creationId xmlns:p14="http://schemas.microsoft.com/office/powerpoint/2010/main" val="3839613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06186" y="6416791"/>
            <a:ext cx="2057400" cy="365125"/>
          </a:xfrm>
        </p:spPr>
        <p:txBody>
          <a:bodyPr/>
          <a:lstStyle/>
          <a:p>
            <a:fld id="{BFFF0799-BCF5-4C8E-BCD2-41538FEDF1AE}" type="slidenum">
              <a:rPr kumimoji="1" lang="ja-JP" altLang="en-US" smtClean="0"/>
              <a:t>23</a:t>
            </a:fld>
            <a:endParaRPr kumimoji="1" lang="ja-JP" altLang="en-US" dirty="0"/>
          </a:p>
        </p:txBody>
      </p:sp>
      <p:sp>
        <p:nvSpPr>
          <p:cNvPr id="3" name="テキスト ボックス 2"/>
          <p:cNvSpPr txBox="1"/>
          <p:nvPr/>
        </p:nvSpPr>
        <p:spPr>
          <a:xfrm>
            <a:off x="1351468" y="100252"/>
            <a:ext cx="6662401" cy="461665"/>
          </a:xfrm>
          <a:prstGeom prst="rect">
            <a:avLst/>
          </a:prstGeom>
          <a:noFill/>
        </p:spPr>
        <p:txBody>
          <a:bodyPr wrap="none" rtlCol="0">
            <a:spAutoFit/>
          </a:bodyPr>
          <a:lstStyle/>
          <a:p>
            <a:pPr algn="ctr"/>
            <a:r>
              <a:rPr lang="ja-JP" altLang="en-US" sz="2400" b="1" dirty="0" smtClean="0">
                <a:latin typeface="Meiryo UI" panose="020B0604030504040204" pitchFamily="50" charset="-128"/>
                <a:ea typeface="Meiryo UI" panose="020B0604030504040204" pitchFamily="50" charset="-128"/>
              </a:rPr>
              <a:t>５　石綿含有建材を使用する建築物の適正管理等</a:t>
            </a:r>
            <a:endParaRPr lang="ja-JP" altLang="en-US" sz="2400" b="1" dirty="0">
              <a:latin typeface="Meiryo UI" panose="020B0604030504040204" pitchFamily="50" charset="-128"/>
              <a:ea typeface="Meiryo UI" panose="020B0604030504040204" pitchFamily="50" charset="-128"/>
            </a:endParaRPr>
          </a:p>
        </p:txBody>
      </p:sp>
      <p:sp>
        <p:nvSpPr>
          <p:cNvPr id="5" name="正方形/長方形 4"/>
          <p:cNvSpPr/>
          <p:nvPr/>
        </p:nvSpPr>
        <p:spPr>
          <a:xfrm>
            <a:off x="213360" y="1165860"/>
            <a:ext cx="8750226" cy="2108269"/>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a:spcAft>
                <a:spcPts val="600"/>
              </a:spcAft>
            </a:pPr>
            <a:r>
              <a:rPr lang="ja-JP" altLang="en-US" dirty="0" smtClean="0">
                <a:latin typeface="Meiryo UI" panose="020B0604030504040204" pitchFamily="50" charset="-128"/>
                <a:ea typeface="Meiryo UI" panose="020B0604030504040204" pitchFamily="50" charset="-128"/>
              </a:rPr>
              <a:t>建築物</a:t>
            </a:r>
            <a:r>
              <a:rPr lang="ja-JP" altLang="en-US" dirty="0">
                <a:latin typeface="Meiryo UI" panose="020B0604030504040204" pitchFamily="50" charset="-128"/>
                <a:ea typeface="Meiryo UI" panose="020B0604030504040204" pitchFamily="50" charset="-128"/>
              </a:rPr>
              <a:t>等の所有者、管理者又は</a:t>
            </a:r>
            <a:r>
              <a:rPr lang="ja-JP" altLang="en-US" dirty="0" smtClean="0">
                <a:latin typeface="Meiryo UI" panose="020B0604030504040204" pitchFamily="50" charset="-128"/>
                <a:ea typeface="Meiryo UI" panose="020B0604030504040204" pitchFamily="50" charset="-128"/>
              </a:rPr>
              <a:t>占有者</a:t>
            </a:r>
            <a:r>
              <a:rPr lang="ja-JP" altLang="en-US" dirty="0">
                <a:latin typeface="Meiryo UI" panose="020B0604030504040204" pitchFamily="50" charset="-128"/>
                <a:ea typeface="Meiryo UI" panose="020B0604030504040204" pitchFamily="50" charset="-128"/>
              </a:rPr>
              <a:t>は、当該建築物等に吹付け石綿等が使用されているかどうかを把握するとともに、石綿の</a:t>
            </a:r>
            <a:r>
              <a:rPr lang="ja-JP" altLang="en-US" dirty="0" smtClean="0">
                <a:latin typeface="Meiryo UI" panose="020B0604030504040204" pitchFamily="50" charset="-128"/>
                <a:ea typeface="Meiryo UI" panose="020B0604030504040204" pitchFamily="50" charset="-128"/>
              </a:rPr>
              <a:t>大気中</a:t>
            </a:r>
            <a:r>
              <a:rPr lang="ja-JP" altLang="en-US" dirty="0">
                <a:latin typeface="Meiryo UI" panose="020B0604030504040204" pitchFamily="50" charset="-128"/>
                <a:ea typeface="Meiryo UI" panose="020B0604030504040204" pitchFamily="50" charset="-128"/>
              </a:rPr>
              <a:t>への排出又は飛散を防止するために必要</a:t>
            </a:r>
            <a:r>
              <a:rPr lang="ja-JP" altLang="en-US" dirty="0" smtClean="0">
                <a:latin typeface="Meiryo UI" panose="020B0604030504040204" pitchFamily="50" charset="-128"/>
                <a:ea typeface="Meiryo UI" panose="020B0604030504040204" pitchFamily="50" charset="-128"/>
              </a:rPr>
              <a:t>な措置</a:t>
            </a:r>
            <a:r>
              <a:rPr lang="ja-JP" altLang="en-US" dirty="0">
                <a:latin typeface="Meiryo UI" panose="020B0604030504040204" pitchFamily="50" charset="-128"/>
                <a:ea typeface="Meiryo UI" panose="020B0604030504040204" pitchFamily="50" charset="-128"/>
              </a:rPr>
              <a:t>を講ずるよう努めなければならない</a:t>
            </a:r>
            <a:r>
              <a:rPr lang="ja-JP" altLang="en-US" dirty="0" smtClean="0">
                <a:latin typeface="Meiryo UI" panose="020B0604030504040204" pitchFamily="50" charset="-128"/>
                <a:ea typeface="Meiryo UI" panose="020B0604030504040204" pitchFamily="50" charset="-128"/>
              </a:rPr>
              <a:t>。（第</a:t>
            </a:r>
            <a:r>
              <a:rPr lang="en-US" altLang="ja-JP" dirty="0" smtClean="0">
                <a:latin typeface="Meiryo UI" panose="020B0604030504040204" pitchFamily="50" charset="-128"/>
                <a:ea typeface="Meiryo UI" panose="020B0604030504040204" pitchFamily="50" charset="-128"/>
              </a:rPr>
              <a:t>52</a:t>
            </a:r>
            <a:r>
              <a:rPr lang="ja-JP" altLang="en-US" dirty="0" smtClean="0">
                <a:latin typeface="Meiryo UI" panose="020B0604030504040204" pitchFamily="50" charset="-128"/>
                <a:ea typeface="Meiryo UI" panose="020B0604030504040204" pitchFamily="50" charset="-128"/>
              </a:rPr>
              <a:t>条の８）</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知事</a:t>
            </a:r>
            <a:r>
              <a:rPr lang="ja-JP" altLang="en-US" dirty="0">
                <a:latin typeface="Meiryo UI" panose="020B0604030504040204" pitchFamily="50" charset="-128"/>
                <a:ea typeface="Meiryo UI" panose="020B0604030504040204" pitchFamily="50" charset="-128"/>
              </a:rPr>
              <a:t>は、規則で定める物質により規則で定める基準値を超えるおそれがあり、かつ、環境汚染を確認した場合は、速やかに環境汚染の原因の調査を行うとともに、当該環境汚染に係る土地の所有者又は管理者その他環境汚染の原因者に対し、当該環境汚染の拡大、増大又は継続の防止のために必要な指導をするものとする。（第</a:t>
            </a:r>
            <a:r>
              <a:rPr lang="en-US" altLang="ja-JP" dirty="0">
                <a:latin typeface="Meiryo UI" panose="020B0604030504040204" pitchFamily="50" charset="-128"/>
                <a:ea typeface="Meiryo UI" panose="020B0604030504040204" pitchFamily="50" charset="-128"/>
              </a:rPr>
              <a:t>113</a:t>
            </a:r>
            <a:r>
              <a:rPr lang="ja-JP" altLang="en-US" dirty="0">
                <a:latin typeface="Meiryo UI" panose="020B0604030504040204" pitchFamily="50" charset="-128"/>
                <a:ea typeface="Meiryo UI" panose="020B0604030504040204" pitchFamily="50" charset="-128"/>
              </a:rPr>
              <a:t>条の３</a:t>
            </a:r>
            <a:r>
              <a:rPr lang="ja-JP" altLang="en-US" dirty="0" smtClean="0">
                <a:latin typeface="Meiryo UI" panose="020B0604030504040204" pitchFamily="50" charset="-128"/>
                <a:ea typeface="Meiryo UI" panose="020B0604030504040204" pitchFamily="50" charset="-128"/>
              </a:rPr>
              <a:t>）　</a:t>
            </a:r>
            <a:endParaRPr lang="ja-JP" altLang="en-US" dirty="0">
              <a:latin typeface="Meiryo UI" panose="020B0604030504040204" pitchFamily="50" charset="-128"/>
              <a:ea typeface="Meiryo UI" panose="020B0604030504040204" pitchFamily="50" charset="-128"/>
            </a:endParaRPr>
          </a:p>
        </p:txBody>
      </p:sp>
      <p:sp>
        <p:nvSpPr>
          <p:cNvPr id="4" name="正方形/長方形 3"/>
          <p:cNvSpPr/>
          <p:nvPr/>
        </p:nvSpPr>
        <p:spPr>
          <a:xfrm>
            <a:off x="213360" y="3423463"/>
            <a:ext cx="8594210" cy="992579"/>
          </a:xfrm>
          <a:prstGeom prst="rect">
            <a:avLst/>
          </a:prstGeom>
        </p:spPr>
        <p:txBody>
          <a:bodyPr wrap="square">
            <a:spAutoFit/>
          </a:bodyPr>
          <a:lstStyle/>
          <a:p>
            <a:pPr>
              <a:spcAft>
                <a:spcPts val="300"/>
              </a:spcAft>
            </a:pPr>
            <a:r>
              <a:rPr lang="en-US" altLang="ja-JP" sz="2000" b="1" dirty="0">
                <a:latin typeface="Meiryo UI" panose="020B0604030504040204" pitchFamily="50" charset="-128"/>
                <a:ea typeface="Meiryo UI" panose="020B0604030504040204" pitchFamily="50" charset="-128"/>
              </a:rPr>
              <a:t>(1) </a:t>
            </a:r>
            <a:r>
              <a:rPr lang="ja-JP" altLang="en-US" sz="2000" b="1" dirty="0">
                <a:latin typeface="Meiryo UI" panose="020B0604030504040204" pitchFamily="50" charset="-128"/>
                <a:ea typeface="Meiryo UI" panose="020B0604030504040204" pitchFamily="50" charset="-128"/>
              </a:rPr>
              <a:t>石綿を含有する建築材料を使用する建築物の適正管理</a:t>
            </a:r>
          </a:p>
          <a:p>
            <a:r>
              <a:rPr lang="ja-JP" altLang="en-US" dirty="0" smtClean="0">
                <a:latin typeface="Meiryo UI" panose="020B0604030504040204" pitchFamily="50" charset="-128"/>
                <a:ea typeface="Meiryo UI" panose="020B0604030504040204" pitchFamily="50" charset="-128"/>
              </a:rPr>
              <a:t>　災害</a:t>
            </a:r>
            <a:r>
              <a:rPr lang="ja-JP" altLang="en-US" dirty="0">
                <a:latin typeface="Meiryo UI" panose="020B0604030504040204" pitchFamily="50" charset="-128"/>
                <a:ea typeface="Meiryo UI" panose="020B0604030504040204" pitchFamily="50" charset="-128"/>
              </a:rPr>
              <a:t>で倒壊した建築物等からの石綿の飛散を防止するため</a:t>
            </a:r>
            <a:r>
              <a:rPr lang="ja-JP" altLang="en-US" dirty="0" smtClean="0">
                <a:latin typeface="Meiryo UI" panose="020B0604030504040204" pitchFamily="50" charset="-128"/>
                <a:ea typeface="Meiryo UI" panose="020B0604030504040204" pitchFamily="50" charset="-128"/>
              </a:rPr>
              <a:t>、</a:t>
            </a:r>
            <a:r>
              <a:rPr lang="ja-JP" altLang="en-US" b="1" dirty="0">
                <a:solidFill>
                  <a:srgbClr val="FF0000"/>
                </a:solidFill>
                <a:latin typeface="Meiryo UI" panose="020B0604030504040204" pitchFamily="50" charset="-128"/>
                <a:ea typeface="Meiryo UI" panose="020B0604030504040204" pitchFamily="50" charset="-128"/>
              </a:rPr>
              <a:t>建築物等の所有者、管理者又は</a:t>
            </a:r>
            <a:r>
              <a:rPr lang="ja-JP" altLang="en-US" b="1" dirty="0" smtClean="0">
                <a:solidFill>
                  <a:srgbClr val="FF0000"/>
                </a:solidFill>
                <a:latin typeface="Meiryo UI" panose="020B0604030504040204" pitchFamily="50" charset="-128"/>
                <a:ea typeface="Meiryo UI" panose="020B0604030504040204" pitchFamily="50" charset="-128"/>
              </a:rPr>
              <a:t>占有者</a:t>
            </a:r>
            <a:r>
              <a:rPr lang="ja-JP" altLang="en-US" dirty="0" smtClean="0">
                <a:latin typeface="Meiryo UI" panose="020B0604030504040204" pitchFamily="50" charset="-128"/>
                <a:ea typeface="Meiryo UI" panose="020B0604030504040204" pitchFamily="50" charset="-128"/>
              </a:rPr>
              <a:t>に対し、その</a:t>
            </a:r>
            <a:r>
              <a:rPr lang="ja-JP" altLang="en-US" dirty="0">
                <a:latin typeface="Meiryo UI" panose="020B0604030504040204" pitchFamily="50" charset="-128"/>
                <a:ea typeface="Meiryo UI" panose="020B0604030504040204" pitchFamily="50" charset="-128"/>
              </a:rPr>
              <a:t>建築物等の吹付け石綿等の使用状況を把握する努める</a:t>
            </a:r>
            <a:r>
              <a:rPr lang="ja-JP" altLang="en-US" dirty="0" smtClean="0">
                <a:latin typeface="Meiryo UI" panose="020B0604030504040204" pitchFamily="50" charset="-128"/>
                <a:ea typeface="Meiryo UI" panose="020B0604030504040204" pitchFamily="50" charset="-128"/>
              </a:rPr>
              <a:t>こと</a:t>
            </a:r>
            <a:r>
              <a:rPr lang="ja-JP" altLang="en-US" dirty="0">
                <a:latin typeface="Meiryo UI" panose="020B0604030504040204" pitchFamily="50" charset="-128"/>
                <a:ea typeface="Meiryo UI" panose="020B0604030504040204" pitchFamily="50" charset="-128"/>
              </a:rPr>
              <a:t>を</a:t>
            </a:r>
            <a:r>
              <a:rPr lang="ja-JP" altLang="en-US" dirty="0" smtClean="0">
                <a:latin typeface="Meiryo UI" panose="020B0604030504040204" pitchFamily="50" charset="-128"/>
                <a:ea typeface="Meiryo UI" panose="020B0604030504040204" pitchFamily="50" charset="-128"/>
              </a:rPr>
              <a:t>規定。</a:t>
            </a:r>
            <a:endParaRPr lang="ja-JP" altLang="en-US" dirty="0">
              <a:latin typeface="Meiryo UI" panose="020B0604030504040204" pitchFamily="50" charset="-128"/>
              <a:ea typeface="Meiryo UI" panose="020B0604030504040204" pitchFamily="50" charset="-128"/>
            </a:endParaRPr>
          </a:p>
        </p:txBody>
      </p:sp>
      <p:sp>
        <p:nvSpPr>
          <p:cNvPr id="7" name="正方形/長方形 6"/>
          <p:cNvSpPr/>
          <p:nvPr/>
        </p:nvSpPr>
        <p:spPr>
          <a:xfrm>
            <a:off x="213360" y="4522005"/>
            <a:ext cx="8594210" cy="1546577"/>
          </a:xfrm>
          <a:prstGeom prst="rect">
            <a:avLst/>
          </a:prstGeom>
          <a:noFill/>
        </p:spPr>
        <p:txBody>
          <a:bodyPr wrap="square">
            <a:spAutoFit/>
          </a:bodyPr>
          <a:lstStyle/>
          <a:p>
            <a:pPr>
              <a:spcAft>
                <a:spcPts val="300"/>
              </a:spcAft>
            </a:pPr>
            <a:r>
              <a:rPr lang="en-US" altLang="ja-JP" sz="2000" b="1" dirty="0">
                <a:latin typeface="Meiryo UI" panose="020B0604030504040204" pitchFamily="50" charset="-128"/>
                <a:ea typeface="Meiryo UI" panose="020B0604030504040204" pitchFamily="50" charset="-128"/>
              </a:rPr>
              <a:t>(2) </a:t>
            </a:r>
            <a:r>
              <a:rPr lang="ja-JP" altLang="en-US" sz="2000" b="1" dirty="0">
                <a:latin typeface="Meiryo UI" panose="020B0604030504040204" pitchFamily="50" charset="-128"/>
                <a:ea typeface="Meiryo UI" panose="020B0604030504040204" pitchFamily="50" charset="-128"/>
              </a:rPr>
              <a:t>環境汚染を確認した場合の知事の措置等</a:t>
            </a:r>
          </a:p>
          <a:p>
            <a:pPr marL="285750"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適正な管理が行われていない建築物等から石綿の飛散による環境汚染を</a:t>
            </a:r>
            <a:r>
              <a:rPr lang="ja-JP" altLang="en-US" dirty="0" smtClean="0">
                <a:latin typeface="Meiryo UI" panose="020B0604030504040204" pitchFamily="50" charset="-128"/>
                <a:ea typeface="Meiryo UI" panose="020B0604030504040204" pitchFamily="50" charset="-128"/>
              </a:rPr>
              <a:t>確認した</a:t>
            </a:r>
            <a:r>
              <a:rPr lang="ja-JP" altLang="en-US" dirty="0">
                <a:latin typeface="Meiryo UI" panose="020B0604030504040204" pitchFamily="50" charset="-128"/>
                <a:ea typeface="Meiryo UI" panose="020B0604030504040204" pitchFamily="50" charset="-128"/>
              </a:rPr>
              <a:t>場合に、知事は、原因の調査等の措置を講ずることが</a:t>
            </a:r>
            <a:r>
              <a:rPr lang="ja-JP" altLang="en-US" dirty="0" smtClean="0">
                <a:latin typeface="Meiryo UI" panose="020B0604030504040204" pitchFamily="50" charset="-128"/>
                <a:ea typeface="Meiryo UI" panose="020B0604030504040204" pitchFamily="50" charset="-128"/>
              </a:rPr>
              <a:t>できることを規定。</a:t>
            </a:r>
            <a:endParaRPr lang="en-US" altLang="ja-JP"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環境</a:t>
            </a:r>
            <a:r>
              <a:rPr lang="ja-JP" altLang="en-US" dirty="0">
                <a:latin typeface="Meiryo UI" panose="020B0604030504040204" pitchFamily="50" charset="-128"/>
                <a:ea typeface="Meiryo UI" panose="020B0604030504040204" pitchFamily="50" charset="-128"/>
              </a:rPr>
              <a:t>汚染の原因物質に石綿を追加し、漏えい監視の管理として</a:t>
            </a:r>
            <a:r>
              <a:rPr lang="ja-JP" altLang="en-US" dirty="0" smtClean="0">
                <a:latin typeface="Meiryo UI" panose="020B0604030504040204" pitchFamily="50" charset="-128"/>
                <a:ea typeface="Meiryo UI" panose="020B0604030504040204" pitchFamily="50" charset="-128"/>
              </a:rPr>
              <a:t>の基準</a:t>
            </a:r>
            <a:r>
              <a:rPr lang="ja-JP" altLang="en-US" dirty="0">
                <a:latin typeface="Meiryo UI" panose="020B0604030504040204" pitchFamily="50" charset="-128"/>
                <a:ea typeface="Meiryo UI" panose="020B0604030504040204" pitchFamily="50" charset="-128"/>
              </a:rPr>
              <a:t>を</a:t>
            </a:r>
            <a:r>
              <a:rPr lang="ja-JP" altLang="en-US" b="1" dirty="0">
                <a:solidFill>
                  <a:srgbClr val="FF0000"/>
                </a:solidFill>
                <a:latin typeface="Meiryo UI" panose="020B0604030504040204" pitchFamily="50" charset="-128"/>
                <a:ea typeface="Meiryo UI" panose="020B0604030504040204" pitchFamily="50" charset="-128"/>
              </a:rPr>
              <a:t>石綿繊維数濃度１本</a:t>
            </a:r>
            <a:r>
              <a:rPr lang="en-US" altLang="ja-JP" b="1" dirty="0">
                <a:solidFill>
                  <a:srgbClr val="FF0000"/>
                </a:solidFill>
                <a:latin typeface="Meiryo UI" panose="020B0604030504040204" pitchFamily="50" charset="-128"/>
                <a:ea typeface="Meiryo UI" panose="020B0604030504040204" pitchFamily="50" charset="-128"/>
              </a:rPr>
              <a:t>/ℓ</a:t>
            </a:r>
            <a:r>
              <a:rPr lang="ja-JP" altLang="en-US" dirty="0" smtClean="0">
                <a:latin typeface="Meiryo UI" panose="020B0604030504040204" pitchFamily="50" charset="-128"/>
                <a:ea typeface="Meiryo UI" panose="020B0604030504040204" pitchFamily="50" charset="-128"/>
              </a:rPr>
              <a:t>と</a:t>
            </a:r>
            <a:r>
              <a:rPr lang="ja-JP" altLang="en-US" dirty="0">
                <a:latin typeface="Meiryo UI" panose="020B0604030504040204" pitchFamily="50" charset="-128"/>
                <a:ea typeface="Meiryo UI" panose="020B0604030504040204" pitchFamily="50" charset="-128"/>
              </a:rPr>
              <a:t>規定</a:t>
            </a:r>
            <a:r>
              <a:rPr lang="ja-JP" altLang="en-US" dirty="0" smtClean="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51468" y="694890"/>
            <a:ext cx="2215671" cy="461665"/>
          </a:xfrm>
          <a:prstGeom prst="rect">
            <a:avLst/>
          </a:prstGeom>
          <a:noFill/>
        </p:spPr>
        <p:txBody>
          <a:bodyPr wrap="none" rtlCol="0">
            <a:spAutoFit/>
          </a:bodyPr>
          <a:lstStyle/>
          <a:p>
            <a:r>
              <a:rPr lang="ja-JP" altLang="en-US" sz="2400" b="1" dirty="0">
                <a:solidFill>
                  <a:srgbClr val="FF0000"/>
                </a:solidFill>
                <a:latin typeface="Meiryo UI" panose="020B0604030504040204" pitchFamily="50" charset="-128"/>
                <a:ea typeface="Meiryo UI" panose="020B0604030504040204" pitchFamily="50" charset="-128"/>
              </a:rPr>
              <a:t>災害等への備え</a:t>
            </a:r>
          </a:p>
        </p:txBody>
      </p:sp>
    </p:spTree>
    <p:extLst>
      <p:ext uri="{BB962C8B-B14F-4D97-AF65-F5344CB8AC3E}">
        <p14:creationId xmlns:p14="http://schemas.microsoft.com/office/powerpoint/2010/main" val="14212103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06186" y="6416791"/>
            <a:ext cx="2057400" cy="365125"/>
          </a:xfrm>
        </p:spPr>
        <p:txBody>
          <a:bodyPr/>
          <a:lstStyle/>
          <a:p>
            <a:fld id="{BFFF0799-BCF5-4C8E-BCD2-41538FEDF1AE}" type="slidenum">
              <a:rPr kumimoji="1" lang="ja-JP" altLang="en-US" smtClean="0"/>
              <a:t>24</a:t>
            </a:fld>
            <a:endParaRPr kumimoji="1" lang="ja-JP" altLang="en-US" dirty="0"/>
          </a:p>
        </p:txBody>
      </p:sp>
      <p:sp>
        <p:nvSpPr>
          <p:cNvPr id="3" name="テキスト ボックス 2"/>
          <p:cNvSpPr txBox="1"/>
          <p:nvPr/>
        </p:nvSpPr>
        <p:spPr>
          <a:xfrm>
            <a:off x="4128664" y="100252"/>
            <a:ext cx="1107996" cy="461665"/>
          </a:xfrm>
          <a:prstGeom prst="rect">
            <a:avLst/>
          </a:prstGeom>
          <a:noFill/>
        </p:spPr>
        <p:txBody>
          <a:bodyPr wrap="none" rtlCol="0">
            <a:spAutoFit/>
          </a:bodyPr>
          <a:lstStyle/>
          <a:p>
            <a:pPr algn="ctr"/>
            <a:r>
              <a:rPr lang="ja-JP" altLang="en-US" sz="2400" b="1" dirty="0" smtClean="0">
                <a:latin typeface="Meiryo UI" panose="020B0604030504040204" pitchFamily="50" charset="-128"/>
                <a:ea typeface="Meiryo UI" panose="020B0604030504040204" pitchFamily="50" charset="-128"/>
              </a:rPr>
              <a:t>罰則等</a:t>
            </a:r>
            <a:endParaRPr lang="ja-JP" altLang="en-US" sz="2400" b="1" dirty="0">
              <a:latin typeface="Meiryo UI" panose="020B0604030504040204" pitchFamily="50" charset="-128"/>
              <a:ea typeface="Meiryo UI" panose="020B0604030504040204" pitchFamily="50" charset="-128"/>
            </a:endParaRPr>
          </a:p>
        </p:txBody>
      </p:sp>
      <p:sp>
        <p:nvSpPr>
          <p:cNvPr id="5" name="正方形/長方形 4"/>
          <p:cNvSpPr/>
          <p:nvPr/>
        </p:nvSpPr>
        <p:spPr>
          <a:xfrm>
            <a:off x="213360" y="1273056"/>
            <a:ext cx="8750226" cy="646331"/>
          </a:xfrm>
          <a:prstGeom prst="rect">
            <a:avLst/>
          </a:prstGeom>
          <a:solidFill>
            <a:schemeClr val="accent6">
              <a:lumMod val="20000"/>
              <a:lumOff val="80000"/>
            </a:schemeClr>
          </a:solidFill>
          <a:ln>
            <a:solidFill>
              <a:schemeClr val="accent6">
                <a:lumMod val="50000"/>
              </a:schemeClr>
            </a:solidFill>
          </a:ln>
        </p:spPr>
        <p:txBody>
          <a:bodyPr wrap="square">
            <a:spAutoFit/>
          </a:bodyPr>
          <a:lstStyle/>
          <a:p>
            <a:r>
              <a:rPr lang="ja-JP" altLang="en-US" dirty="0">
                <a:latin typeface="Meiryo UI" panose="020B0604030504040204" pitchFamily="50" charset="-128"/>
                <a:ea typeface="Meiryo UI" panose="020B0604030504040204" pitchFamily="50" charset="-128"/>
              </a:rPr>
              <a:t>知事は</a:t>
            </a:r>
            <a:r>
              <a:rPr lang="ja-JP" altLang="en-US" dirty="0" smtClean="0">
                <a:latin typeface="Meiryo UI" panose="020B0604030504040204" pitchFamily="50" charset="-128"/>
                <a:ea typeface="Meiryo UI" panose="020B0604030504040204" pitchFamily="50" charset="-128"/>
              </a:rPr>
              <a:t>、（中略）</a:t>
            </a:r>
            <a:r>
              <a:rPr lang="ja-JP" altLang="en-US" u="sng" dirty="0" smtClean="0">
                <a:latin typeface="Meiryo UI" panose="020B0604030504040204" pitchFamily="50" charset="-128"/>
                <a:ea typeface="Meiryo UI" panose="020B0604030504040204" pitchFamily="50" charset="-128"/>
              </a:rPr>
              <a:t>第</a:t>
            </a:r>
            <a:r>
              <a:rPr lang="en-US" altLang="ja-JP" u="sng" dirty="0" smtClean="0">
                <a:latin typeface="Meiryo UI" panose="020B0604030504040204" pitchFamily="50" charset="-128"/>
                <a:ea typeface="Meiryo UI" panose="020B0604030504040204" pitchFamily="50" charset="-128"/>
              </a:rPr>
              <a:t>51</a:t>
            </a:r>
            <a:r>
              <a:rPr lang="ja-JP" altLang="en-US" u="sng" dirty="0">
                <a:latin typeface="Meiryo UI" panose="020B0604030504040204" pitchFamily="50" charset="-128"/>
                <a:ea typeface="Meiryo UI" panose="020B0604030504040204" pitchFamily="50" charset="-128"/>
              </a:rPr>
              <a:t>条から第</a:t>
            </a:r>
            <a:r>
              <a:rPr lang="en-US" altLang="ja-JP" u="sng" dirty="0">
                <a:latin typeface="Meiryo UI" panose="020B0604030504040204" pitchFamily="50" charset="-128"/>
                <a:ea typeface="Meiryo UI" panose="020B0604030504040204" pitchFamily="50" charset="-128"/>
              </a:rPr>
              <a:t>52</a:t>
            </a:r>
            <a:r>
              <a:rPr lang="ja-JP" altLang="en-US" u="sng" dirty="0">
                <a:latin typeface="Meiryo UI" panose="020B0604030504040204" pitchFamily="50" charset="-128"/>
                <a:ea typeface="Meiryo UI" panose="020B0604030504040204" pitchFamily="50" charset="-128"/>
              </a:rPr>
              <a:t>条</a:t>
            </a:r>
            <a:r>
              <a:rPr lang="ja-JP" altLang="en-US" u="sng" dirty="0" smtClean="0">
                <a:latin typeface="Meiryo UI" panose="020B0604030504040204" pitchFamily="50" charset="-128"/>
                <a:ea typeface="Meiryo UI" panose="020B0604030504040204" pitchFamily="50" charset="-128"/>
              </a:rPr>
              <a:t>の６</a:t>
            </a:r>
            <a:r>
              <a:rPr lang="ja-JP" altLang="en-US" dirty="0" smtClean="0">
                <a:latin typeface="Meiryo UI" panose="020B0604030504040204" pitchFamily="50" charset="-128"/>
                <a:ea typeface="Meiryo UI" panose="020B0604030504040204" pitchFamily="50" charset="-128"/>
              </a:rPr>
              <a:t>まで、（中略）に</a:t>
            </a:r>
            <a:r>
              <a:rPr lang="ja-JP" altLang="en-US" dirty="0">
                <a:latin typeface="Meiryo UI" panose="020B0604030504040204" pitchFamily="50" charset="-128"/>
                <a:ea typeface="Meiryo UI" panose="020B0604030504040204" pitchFamily="50" charset="-128"/>
              </a:rPr>
              <a:t>違反している者又はそのおそれ</a:t>
            </a:r>
            <a:r>
              <a:rPr lang="ja-JP" altLang="en-US" dirty="0" smtClean="0">
                <a:latin typeface="Meiryo UI" panose="020B0604030504040204" pitchFamily="50" charset="-128"/>
                <a:ea typeface="Meiryo UI" panose="020B0604030504040204" pitchFamily="50" charset="-128"/>
              </a:rPr>
              <a:t>がある</a:t>
            </a:r>
            <a:r>
              <a:rPr lang="ja-JP" altLang="en-US" dirty="0">
                <a:latin typeface="Meiryo UI" panose="020B0604030504040204" pitchFamily="50" charset="-128"/>
                <a:ea typeface="Meiryo UI" panose="020B0604030504040204" pitchFamily="50" charset="-128"/>
              </a:rPr>
              <a:t>者に対し、必要な措置を講ずべきことを</a:t>
            </a:r>
            <a:r>
              <a:rPr lang="ja-JP" altLang="en-US" dirty="0" smtClean="0">
                <a:latin typeface="Meiryo UI" panose="020B0604030504040204" pitchFamily="50" charset="-128"/>
                <a:ea typeface="Meiryo UI" panose="020B0604030504040204" pitchFamily="50" charset="-128"/>
              </a:rPr>
              <a:t>勧告</a:t>
            </a:r>
            <a:r>
              <a:rPr lang="ja-JP" altLang="en-US" dirty="0">
                <a:latin typeface="Meiryo UI" panose="020B0604030504040204" pitchFamily="50" charset="-128"/>
                <a:ea typeface="Meiryo UI" panose="020B0604030504040204" pitchFamily="50" charset="-128"/>
              </a:rPr>
              <a:t>することができる</a:t>
            </a:r>
            <a:r>
              <a:rPr lang="ja-JP" altLang="en-US" dirty="0" smtClean="0">
                <a:latin typeface="Meiryo UI" panose="020B0604030504040204" pitchFamily="50" charset="-128"/>
                <a:ea typeface="Meiryo UI" panose="020B0604030504040204" pitchFamily="50" charset="-128"/>
              </a:rPr>
              <a:t>。（第</a:t>
            </a:r>
            <a:r>
              <a:rPr lang="en-US" altLang="ja-JP" dirty="0" smtClean="0">
                <a:latin typeface="Meiryo UI" panose="020B0604030504040204" pitchFamily="50" charset="-128"/>
                <a:ea typeface="Meiryo UI" panose="020B0604030504040204" pitchFamily="50" charset="-128"/>
              </a:rPr>
              <a:t>110</a:t>
            </a:r>
            <a:r>
              <a:rPr lang="ja-JP" altLang="en-US" dirty="0" smtClean="0">
                <a:latin typeface="Meiryo UI" panose="020B0604030504040204" pitchFamily="50" charset="-128"/>
                <a:ea typeface="Meiryo UI" panose="020B0604030504040204" pitchFamily="50" charset="-128"/>
              </a:rPr>
              <a:t>条の２）</a:t>
            </a:r>
            <a:endParaRPr lang="ja-JP" altLang="en-US" dirty="0">
              <a:latin typeface="Meiryo UI" panose="020B0604030504040204" pitchFamily="50" charset="-128"/>
              <a:ea typeface="Meiryo UI" panose="020B0604030504040204" pitchFamily="50" charset="-128"/>
            </a:endParaRPr>
          </a:p>
        </p:txBody>
      </p:sp>
      <p:sp>
        <p:nvSpPr>
          <p:cNvPr id="6" name="正方形/長方形 5"/>
          <p:cNvSpPr/>
          <p:nvPr/>
        </p:nvSpPr>
        <p:spPr>
          <a:xfrm>
            <a:off x="213360" y="3620760"/>
            <a:ext cx="8750226" cy="923330"/>
          </a:xfrm>
          <a:prstGeom prst="rect">
            <a:avLst/>
          </a:prstGeom>
          <a:solidFill>
            <a:schemeClr val="accent6">
              <a:lumMod val="20000"/>
              <a:lumOff val="80000"/>
            </a:schemeClr>
          </a:solidFill>
          <a:ln>
            <a:solidFill>
              <a:schemeClr val="accent6">
                <a:lumMod val="50000"/>
              </a:schemeClr>
            </a:solidFill>
          </a:ln>
        </p:spPr>
        <p:txBody>
          <a:bodyPr wrap="square">
            <a:spAutoFit/>
          </a:bodyPr>
          <a:lstStyle/>
          <a:p>
            <a:r>
              <a:rPr lang="ja-JP" altLang="en-US" dirty="0" smtClean="0">
                <a:latin typeface="Meiryo UI" panose="020B0604030504040204" pitchFamily="50" charset="-128"/>
                <a:ea typeface="Meiryo UI" panose="020B0604030504040204" pitchFamily="50" charset="-128"/>
              </a:rPr>
              <a:t>次</a:t>
            </a:r>
            <a:r>
              <a:rPr lang="ja-JP" altLang="en-US" dirty="0">
                <a:latin typeface="Meiryo UI" panose="020B0604030504040204" pitchFamily="50" charset="-128"/>
                <a:ea typeface="Meiryo UI" panose="020B0604030504040204" pitchFamily="50" charset="-128"/>
              </a:rPr>
              <a:t>の各号のいずれかに該当する者は</a:t>
            </a:r>
            <a:r>
              <a:rPr lang="ja-JP" altLang="en-US" dirty="0" smtClean="0">
                <a:latin typeface="Meiryo UI" panose="020B0604030504040204" pitchFamily="50" charset="-128"/>
                <a:ea typeface="Meiryo UI" panose="020B0604030504040204" pitchFamily="50" charset="-128"/>
              </a:rPr>
              <a:t>、</a:t>
            </a:r>
            <a:r>
              <a:rPr lang="ja-JP" altLang="en-US" u="sng" dirty="0" smtClean="0">
                <a:latin typeface="Meiryo UI" panose="020B0604030504040204" pitchFamily="50" charset="-128"/>
                <a:ea typeface="Meiryo UI" panose="020B0604030504040204" pitchFamily="50" charset="-128"/>
              </a:rPr>
              <a:t>６月</a:t>
            </a:r>
            <a:r>
              <a:rPr lang="ja-JP" altLang="en-US" u="sng" dirty="0">
                <a:latin typeface="Meiryo UI" panose="020B0604030504040204" pitchFamily="50" charset="-128"/>
                <a:ea typeface="Meiryo UI" panose="020B0604030504040204" pitchFamily="50" charset="-128"/>
              </a:rPr>
              <a:t>以下の懲役又は</a:t>
            </a:r>
            <a:r>
              <a:rPr lang="en-US" altLang="ja-JP" u="sng" dirty="0">
                <a:latin typeface="Meiryo UI" panose="020B0604030504040204" pitchFamily="50" charset="-128"/>
                <a:ea typeface="Meiryo UI" panose="020B0604030504040204" pitchFamily="50" charset="-128"/>
              </a:rPr>
              <a:t>30</a:t>
            </a:r>
            <a:r>
              <a:rPr lang="ja-JP" altLang="en-US" u="sng" dirty="0">
                <a:latin typeface="Meiryo UI" panose="020B0604030504040204" pitchFamily="50" charset="-128"/>
                <a:ea typeface="Meiryo UI" panose="020B0604030504040204" pitchFamily="50" charset="-128"/>
              </a:rPr>
              <a:t>万円以下の罰金</a:t>
            </a:r>
            <a:r>
              <a:rPr lang="ja-JP" altLang="en-US" dirty="0">
                <a:latin typeface="Meiryo UI" panose="020B0604030504040204" pitchFamily="50" charset="-128"/>
                <a:ea typeface="Meiryo UI" panose="020B0604030504040204" pitchFamily="50" charset="-128"/>
              </a:rPr>
              <a:t>に処する。</a:t>
            </a:r>
          </a:p>
          <a:p>
            <a:r>
              <a:rPr lang="ja-JP" altLang="en-US" dirty="0">
                <a:latin typeface="Meiryo UI" panose="020B0604030504040204" pitchFamily="50" charset="-128"/>
                <a:ea typeface="Meiryo UI" panose="020B0604030504040204" pitchFamily="50" charset="-128"/>
              </a:rPr>
              <a:t>⑴・⑵ （略</a:t>
            </a:r>
            <a:r>
              <a:rPr lang="ja-JP" altLang="en-US" dirty="0" smtClean="0">
                <a:latin typeface="Meiryo UI" panose="020B0604030504040204" pitchFamily="50" charset="-128"/>
                <a:ea typeface="Meiryo UI" panose="020B0604030504040204" pitchFamily="50" charset="-128"/>
              </a:rPr>
              <a:t>）⑶ （中略）</a:t>
            </a:r>
            <a:r>
              <a:rPr lang="ja-JP" altLang="en-US" u="sng" dirty="0" smtClean="0">
                <a:latin typeface="Meiryo UI" panose="020B0604030504040204" pitchFamily="50" charset="-128"/>
                <a:ea typeface="Meiryo UI" panose="020B0604030504040204" pitchFamily="50" charset="-128"/>
              </a:rPr>
              <a:t>第</a:t>
            </a:r>
            <a:r>
              <a:rPr lang="en-US" altLang="ja-JP" u="sng" dirty="0" smtClean="0">
                <a:latin typeface="Meiryo UI" panose="020B0604030504040204" pitchFamily="50" charset="-128"/>
                <a:ea typeface="Meiryo UI" panose="020B0604030504040204" pitchFamily="50" charset="-128"/>
              </a:rPr>
              <a:t>52</a:t>
            </a:r>
            <a:r>
              <a:rPr lang="ja-JP" altLang="en-US" u="sng" dirty="0">
                <a:latin typeface="Meiryo UI" panose="020B0604030504040204" pitchFamily="50" charset="-128"/>
                <a:ea typeface="Meiryo UI" panose="020B0604030504040204" pitchFamily="50" charset="-128"/>
              </a:rPr>
              <a:t>条の</a:t>
            </a:r>
            <a:r>
              <a:rPr lang="ja-JP" altLang="en-US" u="sng" dirty="0" smtClean="0">
                <a:latin typeface="Meiryo UI" panose="020B0604030504040204" pitchFamily="50" charset="-128"/>
                <a:ea typeface="Meiryo UI" panose="020B0604030504040204" pitchFamily="50" charset="-128"/>
              </a:rPr>
              <a:t>７第３項</a:t>
            </a:r>
            <a:r>
              <a:rPr lang="ja-JP" altLang="en-US" dirty="0" smtClean="0">
                <a:latin typeface="Meiryo UI" panose="020B0604030504040204" pitchFamily="50" charset="-128"/>
                <a:ea typeface="Meiryo UI" panose="020B0604030504040204" pitchFamily="50" charset="-128"/>
              </a:rPr>
              <a:t>、（中略）の</a:t>
            </a:r>
            <a:r>
              <a:rPr lang="ja-JP" altLang="en-US" dirty="0">
                <a:latin typeface="Meiryo UI" panose="020B0604030504040204" pitchFamily="50" charset="-128"/>
                <a:ea typeface="Meiryo UI" panose="020B0604030504040204" pitchFamily="50" charset="-128"/>
              </a:rPr>
              <a:t>規定による</a:t>
            </a:r>
            <a:r>
              <a:rPr lang="ja-JP" altLang="en-US" dirty="0" smtClean="0">
                <a:latin typeface="Meiryo UI" panose="020B0604030504040204" pitchFamily="50" charset="-128"/>
                <a:ea typeface="Meiryo UI" panose="020B0604030504040204" pitchFamily="50" charset="-128"/>
              </a:rPr>
              <a:t>命令</a:t>
            </a:r>
            <a:r>
              <a:rPr lang="ja-JP" altLang="en-US" dirty="0">
                <a:latin typeface="Meiryo UI" panose="020B0604030504040204" pitchFamily="50" charset="-128"/>
                <a:ea typeface="Meiryo UI" panose="020B0604030504040204" pitchFamily="50" charset="-128"/>
              </a:rPr>
              <a:t>に違反した</a:t>
            </a:r>
            <a:r>
              <a:rPr lang="ja-JP" altLang="en-US" dirty="0" smtClean="0">
                <a:latin typeface="Meiryo UI" panose="020B0604030504040204" pitchFamily="50" charset="-128"/>
                <a:ea typeface="Meiryo UI" panose="020B0604030504040204" pitchFamily="50" charset="-128"/>
              </a:rPr>
              <a:t>者（第</a:t>
            </a:r>
            <a:r>
              <a:rPr lang="en-US" altLang="ja-JP" dirty="0" smtClean="0">
                <a:latin typeface="Meiryo UI" panose="020B0604030504040204" pitchFamily="50" charset="-128"/>
                <a:ea typeface="Meiryo UI" panose="020B0604030504040204" pitchFamily="50" charset="-128"/>
              </a:rPr>
              <a:t>121</a:t>
            </a:r>
            <a:r>
              <a:rPr lang="ja-JP" altLang="en-US" dirty="0" smtClean="0">
                <a:latin typeface="Meiryo UI" panose="020B0604030504040204" pitchFamily="50" charset="-128"/>
                <a:ea typeface="Meiryo UI" panose="020B0604030504040204" pitchFamily="50" charset="-128"/>
              </a:rPr>
              <a:t>条）</a:t>
            </a:r>
            <a:endParaRPr lang="en-US" altLang="ja-JP" dirty="0" smtClean="0">
              <a:latin typeface="Meiryo UI" panose="020B0604030504040204" pitchFamily="50" charset="-128"/>
              <a:ea typeface="Meiryo UI" panose="020B0604030504040204" pitchFamily="50" charset="-128"/>
            </a:endParaRPr>
          </a:p>
        </p:txBody>
      </p:sp>
      <p:sp>
        <p:nvSpPr>
          <p:cNvPr id="7" name="正方形/長方形 6"/>
          <p:cNvSpPr/>
          <p:nvPr/>
        </p:nvSpPr>
        <p:spPr>
          <a:xfrm>
            <a:off x="213360" y="2004576"/>
            <a:ext cx="8275032" cy="1238801"/>
          </a:xfrm>
          <a:prstGeom prst="rect">
            <a:avLst/>
          </a:prstGeom>
        </p:spPr>
        <p:txBody>
          <a:bodyPr wrap="square">
            <a:spAutoFit/>
          </a:bodyPr>
          <a:lstStyle/>
          <a:p>
            <a:pPr marL="285750" indent="-285750">
              <a:spcAft>
                <a:spcPts val="300"/>
              </a:spcAft>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第 </a:t>
            </a:r>
            <a:r>
              <a:rPr lang="en-US" altLang="ja-JP" dirty="0">
                <a:latin typeface="Meiryo UI" panose="020B0604030504040204" pitchFamily="50" charset="-128"/>
                <a:ea typeface="Meiryo UI" panose="020B0604030504040204" pitchFamily="50" charset="-128"/>
              </a:rPr>
              <a:t>52 </a:t>
            </a:r>
            <a:r>
              <a:rPr lang="ja-JP" altLang="en-US" dirty="0">
                <a:latin typeface="Meiryo UI" panose="020B0604030504040204" pitchFamily="50" charset="-128"/>
                <a:ea typeface="Meiryo UI" panose="020B0604030504040204" pitchFamily="50" charset="-128"/>
              </a:rPr>
              <a:t>条から第 </a:t>
            </a:r>
            <a:r>
              <a:rPr lang="en-US" altLang="ja-JP" dirty="0">
                <a:latin typeface="Meiryo UI" panose="020B0604030504040204" pitchFamily="50" charset="-128"/>
                <a:ea typeface="Meiryo UI" panose="020B0604030504040204" pitchFamily="50" charset="-128"/>
              </a:rPr>
              <a:t>52 </a:t>
            </a:r>
            <a:r>
              <a:rPr lang="ja-JP" altLang="en-US" dirty="0">
                <a:latin typeface="Meiryo UI" panose="020B0604030504040204" pitchFamily="50" charset="-128"/>
                <a:ea typeface="Meiryo UI" panose="020B0604030504040204" pitchFamily="50" charset="-128"/>
              </a:rPr>
              <a:t>条の６の規定に違反している者又はそのおそれがある者に対し</a:t>
            </a:r>
            <a:r>
              <a:rPr lang="ja-JP" altLang="en-US" dirty="0" smtClean="0">
                <a:latin typeface="Meiryo UI" panose="020B0604030504040204" pitchFamily="50" charset="-128"/>
                <a:ea typeface="Meiryo UI" panose="020B0604030504040204" pitchFamily="50" charset="-128"/>
              </a:rPr>
              <a:t>、知事</a:t>
            </a:r>
            <a:r>
              <a:rPr lang="ja-JP" altLang="en-US" dirty="0">
                <a:latin typeface="Meiryo UI" panose="020B0604030504040204" pitchFamily="50" charset="-128"/>
                <a:ea typeface="Meiryo UI" panose="020B0604030504040204" pitchFamily="50" charset="-128"/>
              </a:rPr>
              <a:t>は、必要な措置を講ずべきことを勧告</a:t>
            </a:r>
            <a:r>
              <a:rPr lang="ja-JP" altLang="en-US" dirty="0" smtClean="0">
                <a:latin typeface="Meiryo UI" panose="020B0604030504040204" pitchFamily="50" charset="-128"/>
                <a:ea typeface="Meiryo UI" panose="020B0604030504040204" pitchFamily="50" charset="-128"/>
              </a:rPr>
              <a:t>できる。</a:t>
            </a:r>
            <a:endParaRPr lang="en-US" altLang="ja-JP"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当該勧告を受けた者が、正当な理由がなく当該勧告に従わなかったときは、知事がその旨を公表できる</a:t>
            </a:r>
            <a:r>
              <a:rPr lang="ja-JP" altLang="en-US" dirty="0" smtClean="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p:txBody>
      </p:sp>
      <p:sp>
        <p:nvSpPr>
          <p:cNvPr id="8" name="正方形/長方形 7"/>
          <p:cNvSpPr/>
          <p:nvPr/>
        </p:nvSpPr>
        <p:spPr>
          <a:xfrm>
            <a:off x="213360" y="4598795"/>
            <a:ext cx="8605520" cy="923330"/>
          </a:xfrm>
          <a:prstGeom prst="rect">
            <a:avLst/>
          </a:prstGeom>
        </p:spPr>
        <p:txBody>
          <a:bodyPr wrap="square">
            <a:spAutoFit/>
          </a:bodyPr>
          <a:lstStyle/>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第 </a:t>
            </a:r>
            <a:r>
              <a:rPr lang="en-US" altLang="ja-JP" dirty="0">
                <a:latin typeface="Meiryo UI" panose="020B0604030504040204" pitchFamily="50" charset="-128"/>
                <a:ea typeface="Meiryo UI" panose="020B0604030504040204" pitchFamily="50" charset="-128"/>
              </a:rPr>
              <a:t>52 </a:t>
            </a:r>
            <a:r>
              <a:rPr lang="ja-JP" altLang="en-US" dirty="0">
                <a:latin typeface="Meiryo UI" panose="020B0604030504040204" pitchFamily="50" charset="-128"/>
                <a:ea typeface="Meiryo UI" panose="020B0604030504040204" pitchFamily="50" charset="-128"/>
              </a:rPr>
              <a:t>条の７第３項の規定による命令に違反した者に対しては、吹付け石綿</a:t>
            </a:r>
            <a:r>
              <a:rPr lang="ja-JP" altLang="en-US" dirty="0" smtClean="0">
                <a:latin typeface="Meiryo UI" panose="020B0604030504040204" pitchFamily="50" charset="-128"/>
                <a:ea typeface="Meiryo UI" panose="020B0604030504040204" pitchFamily="50" charset="-128"/>
              </a:rPr>
              <a:t>等が</a:t>
            </a:r>
            <a:r>
              <a:rPr lang="ja-JP" altLang="en-US" dirty="0">
                <a:latin typeface="Meiryo UI" panose="020B0604030504040204" pitchFamily="50" charset="-128"/>
                <a:ea typeface="Meiryo UI" panose="020B0604030504040204" pitchFamily="50" charset="-128"/>
              </a:rPr>
              <a:t>人の健康に被害を及ぼす物質であることを踏まえ、不適正事例を担保するものと</a:t>
            </a:r>
            <a:r>
              <a:rPr lang="ja-JP" altLang="en-US" dirty="0" smtClean="0">
                <a:latin typeface="Meiryo UI" panose="020B0604030504040204" pitchFamily="50" charset="-128"/>
                <a:ea typeface="Meiryo UI" panose="020B0604030504040204" pitchFamily="50" charset="-128"/>
              </a:rPr>
              <a:t>して</a:t>
            </a:r>
            <a:r>
              <a:rPr lang="ja-JP" altLang="en-US" dirty="0">
                <a:latin typeface="Meiryo UI" panose="020B0604030504040204" pitchFamily="50" charset="-128"/>
                <a:ea typeface="Meiryo UI" panose="020B0604030504040204" pitchFamily="50" charset="-128"/>
              </a:rPr>
              <a:t>、６か月以下の懲役又は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万円以下の罰金に処することを</a:t>
            </a:r>
            <a:r>
              <a:rPr lang="ja-JP" altLang="en-US" dirty="0" smtClean="0">
                <a:latin typeface="Meiryo UI" panose="020B0604030504040204" pitchFamily="50" charset="-128"/>
                <a:ea typeface="Meiryo UI" panose="020B0604030504040204" pitchFamily="50" charset="-128"/>
              </a:rPr>
              <a:t>規定。</a:t>
            </a:r>
            <a:endParaRPr lang="ja-JP" altLang="en-US"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51468" y="694890"/>
            <a:ext cx="5586786" cy="461665"/>
          </a:xfrm>
          <a:prstGeom prst="rect">
            <a:avLst/>
          </a:prstGeom>
          <a:noFill/>
        </p:spPr>
        <p:txBody>
          <a:bodyPr wrap="none" rtlCol="0">
            <a:spAutoFit/>
          </a:bodyPr>
          <a:lstStyle/>
          <a:p>
            <a:r>
              <a:rPr lang="ja-JP" altLang="en-US" sz="2400" b="1" dirty="0" smtClean="0">
                <a:solidFill>
                  <a:srgbClr val="FF0000"/>
                </a:solidFill>
                <a:latin typeface="Meiryo UI" panose="020B0604030504040204" pitchFamily="50" charset="-128"/>
                <a:ea typeface="Meiryo UI" panose="020B0604030504040204" pitchFamily="50" charset="-128"/>
              </a:rPr>
              <a:t>知事による勧告・公表、罰金に関する規定</a:t>
            </a:r>
            <a:endParaRPr lang="ja-JP" altLang="en-US" sz="2400"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28237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71437" y="913000"/>
            <a:ext cx="9072563" cy="4795837"/>
          </a:xfrm>
        </p:spPr>
        <p:txBody>
          <a:bodyPr>
            <a:normAutofit/>
          </a:bodyPr>
          <a:lstStyle/>
          <a:p>
            <a:pPr marL="365760" indent="-256032">
              <a:lnSpc>
                <a:spcPct val="150000"/>
              </a:lnSpc>
              <a:buClr>
                <a:schemeClr val="accent3"/>
              </a:buClr>
              <a:buFont typeface="Georgia"/>
              <a:buChar char="•"/>
              <a:defRPr/>
            </a:pPr>
            <a:r>
              <a:rPr lang="ja-JP" altLang="en-US" b="1" dirty="0">
                <a:latin typeface="HG丸ｺﾞｼｯｸM-PRO" pitchFamily="50" charset="-128"/>
                <a:ea typeface="HG丸ｺﾞｼｯｸM-PRO" pitchFamily="50" charset="-128"/>
              </a:rPr>
              <a:t>大気汚染防止法の一部を改正する法律の施行等に</a:t>
            </a:r>
            <a:r>
              <a:rPr lang="ja-JP" altLang="en-US" b="1" dirty="0" smtClean="0">
                <a:latin typeface="HG丸ｺﾞｼｯｸM-PRO" pitchFamily="50" charset="-128"/>
                <a:ea typeface="HG丸ｺﾞｼｯｸM-PRO" pitchFamily="50" charset="-128"/>
              </a:rPr>
              <a:t>ついて</a:t>
            </a:r>
            <a:r>
              <a:rPr lang="ja-JP" altLang="en-US" sz="1600" dirty="0" smtClean="0">
                <a:latin typeface="HG丸ｺﾞｼｯｸM-PRO" pitchFamily="50" charset="-128"/>
                <a:ea typeface="HG丸ｺﾞｼｯｸM-PRO" pitchFamily="50" charset="-128"/>
              </a:rPr>
              <a:t>（</a:t>
            </a:r>
            <a:r>
              <a:rPr lang="en-US" altLang="ja-JP" sz="1600" dirty="0" smtClean="0">
                <a:latin typeface="HG丸ｺﾞｼｯｸM-PRO" pitchFamily="50" charset="-128"/>
                <a:ea typeface="HG丸ｺﾞｼｯｸM-PRO" pitchFamily="50" charset="-128"/>
              </a:rPr>
              <a:t> </a:t>
            </a:r>
            <a:r>
              <a:rPr lang="en-US" altLang="ja-JP" sz="1600" dirty="0">
                <a:latin typeface="HG丸ｺﾞｼｯｸM-PRO" pitchFamily="50" charset="-128"/>
                <a:ea typeface="HG丸ｺﾞｼｯｸM-PRO" pitchFamily="50" charset="-128"/>
              </a:rPr>
              <a:t>https://www.pref.kanagawa.jp/docs/pf7/kaiseitaibouhou.html </a:t>
            </a:r>
            <a:r>
              <a:rPr lang="ja-JP" altLang="en-US" sz="1600" dirty="0" smtClean="0">
                <a:latin typeface="HG丸ｺﾞｼｯｸM-PRO" pitchFamily="50" charset="-128"/>
                <a:ea typeface="HG丸ｺﾞｼｯｸM-PRO" pitchFamily="50" charset="-128"/>
              </a:rPr>
              <a:t>）</a:t>
            </a:r>
            <a:endParaRPr lang="en-US" altLang="ja-JP" sz="1600" dirty="0" smtClean="0">
              <a:latin typeface="HG丸ｺﾞｼｯｸM-PRO" pitchFamily="50" charset="-128"/>
              <a:ea typeface="HG丸ｺﾞｼｯｸM-PRO" pitchFamily="50" charset="-128"/>
            </a:endParaRPr>
          </a:p>
          <a:p>
            <a:pPr marL="365760" indent="-256032" eaLnBrk="1" fontAlgn="auto" hangingPunct="1">
              <a:lnSpc>
                <a:spcPct val="110000"/>
              </a:lnSpc>
              <a:spcAft>
                <a:spcPts val="0"/>
              </a:spcAft>
              <a:buClr>
                <a:schemeClr val="accent3"/>
              </a:buClr>
              <a:buFont typeface="Georgia"/>
              <a:buNone/>
              <a:defRPr/>
            </a:pPr>
            <a:endParaRPr lang="en-US" altLang="ja-JP" sz="900" dirty="0" smtClean="0">
              <a:latin typeface="HG丸ｺﾞｼｯｸM-PRO" pitchFamily="50" charset="-128"/>
              <a:ea typeface="HG丸ｺﾞｼｯｸM-PRO" pitchFamily="50" charset="-128"/>
            </a:endParaRPr>
          </a:p>
          <a:p>
            <a:pPr marL="365760" indent="-256032">
              <a:lnSpc>
                <a:spcPct val="150000"/>
              </a:lnSpc>
              <a:buClr>
                <a:schemeClr val="accent3"/>
              </a:buClr>
              <a:buFont typeface="Georgia"/>
              <a:buChar char="•"/>
              <a:defRPr/>
            </a:pPr>
            <a:r>
              <a:rPr lang="ja-JP" altLang="en-US" b="1" dirty="0" smtClean="0">
                <a:latin typeface="HG丸ｺﾞｼｯｸM-PRO" pitchFamily="50" charset="-128"/>
                <a:ea typeface="HG丸ｺﾞｼｯｸM-PRO" pitchFamily="50" charset="-128"/>
              </a:rPr>
              <a:t>神奈川県生活環境の保全等に関する</a:t>
            </a:r>
            <a:r>
              <a:rPr lang="ja-JP" altLang="en-US" b="1" dirty="0">
                <a:latin typeface="HG丸ｺﾞｼｯｸM-PRO" pitchFamily="50" charset="-128"/>
                <a:ea typeface="HG丸ｺﾞｼｯｸM-PRO" pitchFamily="50" charset="-128"/>
              </a:rPr>
              <a:t>条例</a:t>
            </a:r>
            <a:r>
              <a:rPr lang="ja-JP" altLang="en-US" b="1" dirty="0" smtClean="0">
                <a:latin typeface="HG丸ｺﾞｼｯｸM-PRO" pitchFamily="50" charset="-128"/>
                <a:ea typeface="HG丸ｺﾞｼｯｸM-PRO" pitchFamily="50" charset="-128"/>
              </a:rPr>
              <a:t>の一部改正について　　　　　（</a:t>
            </a:r>
            <a:r>
              <a:rPr lang="ja-JP" altLang="en-US" b="1" dirty="0">
                <a:latin typeface="HG丸ｺﾞｼｯｸM-PRO" pitchFamily="50" charset="-128"/>
                <a:ea typeface="HG丸ｺﾞｼｯｸM-PRO" pitchFamily="50" charset="-128"/>
              </a:rPr>
              <a:t>令和</a:t>
            </a:r>
            <a:r>
              <a:rPr lang="en-US" altLang="ja-JP" b="1" dirty="0">
                <a:latin typeface="HG丸ｺﾞｼｯｸM-PRO" pitchFamily="50" charset="-128"/>
                <a:ea typeface="HG丸ｺﾞｼｯｸM-PRO" pitchFamily="50" charset="-128"/>
              </a:rPr>
              <a:t>3</a:t>
            </a:r>
            <a:r>
              <a:rPr lang="ja-JP" altLang="en-US" b="1" dirty="0">
                <a:latin typeface="HG丸ｺﾞｼｯｸM-PRO" pitchFamily="50" charset="-128"/>
                <a:ea typeface="HG丸ｺﾞｼｯｸM-PRO" pitchFamily="50" charset="-128"/>
              </a:rPr>
              <a:t>年改正（石綿関係）について）</a:t>
            </a:r>
            <a:endParaRPr lang="en-US" altLang="ja-JP" dirty="0" smtClean="0">
              <a:latin typeface="HG丸ｺﾞｼｯｸM-PRO" pitchFamily="50" charset="-128"/>
              <a:ea typeface="HG丸ｺﾞｼｯｸM-PRO" pitchFamily="50" charset="-128"/>
            </a:endParaRPr>
          </a:p>
          <a:p>
            <a:pPr marL="365760" indent="-256032">
              <a:lnSpc>
                <a:spcPts val="1500"/>
              </a:lnSpc>
              <a:buClr>
                <a:schemeClr val="accent3"/>
              </a:buClr>
              <a:defRPr/>
            </a:pPr>
            <a:r>
              <a:rPr lang="ja-JP" altLang="en-US" sz="1600" dirty="0" smtClean="0">
                <a:latin typeface="HG丸ｺﾞｼｯｸM-PRO" pitchFamily="50" charset="-128"/>
                <a:ea typeface="HG丸ｺﾞｼｯｸM-PRO" pitchFamily="50" charset="-128"/>
              </a:rPr>
              <a:t>　（</a:t>
            </a:r>
            <a:r>
              <a:rPr lang="en-US" altLang="ja-JP" sz="1600" dirty="0">
                <a:latin typeface="HG丸ｺﾞｼｯｸM-PRO" pitchFamily="50" charset="-128"/>
                <a:ea typeface="HG丸ｺﾞｼｯｸM-PRO" pitchFamily="50" charset="-128"/>
              </a:rPr>
              <a:t> http://www.pref.kanagawa.jp/docs/pf7/2021kaisei.html </a:t>
            </a:r>
            <a:r>
              <a:rPr lang="ja-JP" altLang="en-US" sz="1600" dirty="0" smtClean="0">
                <a:latin typeface="HG丸ｺﾞｼｯｸM-PRO" pitchFamily="50" charset="-128"/>
                <a:ea typeface="HG丸ｺﾞｼｯｸM-PRO" pitchFamily="50" charset="-128"/>
              </a:rPr>
              <a:t>）</a:t>
            </a:r>
            <a:r>
              <a:rPr lang="en-US" altLang="ja-JP" sz="1400" baseline="30000" dirty="0" smtClean="0">
                <a:solidFill>
                  <a:schemeClr val="bg1"/>
                </a:solidFill>
                <a:latin typeface="HG丸ｺﾞｼｯｸM-PRO" pitchFamily="50" charset="-128"/>
                <a:ea typeface="HG丸ｺﾞｼｯｸM-PRO" pitchFamily="50" charset="-128"/>
              </a:rPr>
              <a:t>※</a:t>
            </a:r>
          </a:p>
          <a:p>
            <a:pPr marL="365760" indent="-256032">
              <a:lnSpc>
                <a:spcPts val="1500"/>
              </a:lnSpc>
              <a:buClr>
                <a:schemeClr val="accent3"/>
              </a:buClr>
              <a:defRPr/>
            </a:pPr>
            <a:endParaRPr lang="en-US" altLang="ja-JP" sz="1600" dirty="0" smtClean="0">
              <a:latin typeface="HG丸ｺﾞｼｯｸM-PRO" pitchFamily="50" charset="-128"/>
              <a:ea typeface="HG丸ｺﾞｼｯｸM-PRO" pitchFamily="50" charset="-128"/>
            </a:endParaRPr>
          </a:p>
          <a:p>
            <a:pPr marL="365760" indent="-256032">
              <a:lnSpc>
                <a:spcPct val="150000"/>
              </a:lnSpc>
              <a:buClr>
                <a:schemeClr val="accent3"/>
              </a:buClr>
              <a:buFont typeface="Georgia"/>
              <a:buChar char="•"/>
              <a:defRPr/>
            </a:pPr>
            <a:r>
              <a:rPr lang="ja-JP" altLang="en-US" b="1" dirty="0">
                <a:latin typeface="HG丸ｺﾞｼｯｸM-PRO" pitchFamily="50" charset="-128"/>
                <a:ea typeface="HG丸ｺﾞｼｯｸM-PRO" pitchFamily="50" charset="-128"/>
              </a:rPr>
              <a:t>アスベスト除去等工事の手続きに</a:t>
            </a:r>
            <a:r>
              <a:rPr lang="ja-JP" altLang="en-US" b="1" dirty="0" smtClean="0">
                <a:latin typeface="HG丸ｺﾞｼｯｸM-PRO" pitchFamily="50" charset="-128"/>
                <a:ea typeface="HG丸ｺﾞｼｯｸM-PRO" pitchFamily="50" charset="-128"/>
              </a:rPr>
              <a:t>ついて　　　　　　　　　　　　　　（</a:t>
            </a:r>
            <a:r>
              <a:rPr lang="ja-JP" altLang="en-US" b="1" dirty="0">
                <a:latin typeface="HG丸ｺﾞｼｯｸM-PRO" pitchFamily="50" charset="-128"/>
                <a:ea typeface="HG丸ｺﾞｼｯｸM-PRO" pitchFamily="50" charset="-128"/>
              </a:rPr>
              <a:t>大気汚染防止法・神奈川県生活環境の保全等に関する条例</a:t>
            </a:r>
            <a:r>
              <a:rPr lang="ja-JP" altLang="en-US" b="1" dirty="0" smtClean="0">
                <a:latin typeface="HG丸ｺﾞｼｯｸM-PRO" pitchFamily="50" charset="-128"/>
                <a:ea typeface="HG丸ｺﾞｼｯｸM-PRO" pitchFamily="50" charset="-128"/>
              </a:rPr>
              <a:t>）</a:t>
            </a:r>
            <a:endParaRPr lang="en-US" altLang="ja-JP" b="1" dirty="0" smtClean="0">
              <a:latin typeface="HG丸ｺﾞｼｯｸM-PRO" pitchFamily="50" charset="-128"/>
              <a:ea typeface="HG丸ｺﾞｼｯｸM-PRO" pitchFamily="50" charset="-128"/>
            </a:endParaRPr>
          </a:p>
          <a:p>
            <a:pPr marL="365760" indent="-256032">
              <a:lnSpc>
                <a:spcPts val="1500"/>
              </a:lnSpc>
              <a:buClr>
                <a:schemeClr val="accent3"/>
              </a:buClr>
              <a:defRPr/>
            </a:pPr>
            <a:r>
              <a:rPr lang="ja-JP" altLang="en-US" sz="1600" dirty="0" smtClean="0">
                <a:latin typeface="HG丸ｺﾞｼｯｸM-PRO" pitchFamily="50" charset="-128"/>
                <a:ea typeface="HG丸ｺﾞｼｯｸM-PRO" pitchFamily="50" charset="-128"/>
              </a:rPr>
              <a:t>　（</a:t>
            </a:r>
            <a:r>
              <a:rPr lang="en-US" altLang="ja-JP" sz="1600" dirty="0">
                <a:latin typeface="HG丸ｺﾞｼｯｸM-PRO" pitchFamily="50" charset="-128"/>
                <a:ea typeface="HG丸ｺﾞｼｯｸM-PRO" pitchFamily="50" charset="-128"/>
              </a:rPr>
              <a:t> https://www.pref.kanagawa.jp/docs/pf7/asubesuto_tetuduki.html </a:t>
            </a:r>
            <a:r>
              <a:rPr lang="ja-JP" altLang="en-US" sz="1600" dirty="0" smtClean="0">
                <a:latin typeface="HG丸ｺﾞｼｯｸM-PRO" pitchFamily="50" charset="-128"/>
                <a:ea typeface="HG丸ｺﾞｼｯｸM-PRO" pitchFamily="50" charset="-128"/>
              </a:rPr>
              <a:t>）</a:t>
            </a:r>
            <a:endParaRPr lang="en-US" altLang="ja-JP" sz="900" dirty="0" smtClean="0">
              <a:latin typeface="HG丸ｺﾞｼｯｸM-PRO" pitchFamily="50" charset="-128"/>
              <a:ea typeface="HG丸ｺﾞｼｯｸM-PRO" pitchFamily="50" charset="-128"/>
            </a:endParaRPr>
          </a:p>
        </p:txBody>
      </p:sp>
      <p:sp>
        <p:nvSpPr>
          <p:cNvPr id="29700" name="スライド番号プレースホルダ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5800E00-82F5-4D6C-A931-CCC5ADD2D29F}" type="slidenum">
              <a:rPr lang="en-US" altLang="ja-JP" smtClean="0">
                <a:ea typeface="ＭＳ Ｐゴシック" charset="-128"/>
              </a:rPr>
              <a:pPr/>
              <a:t>25</a:t>
            </a:fld>
            <a:endParaRPr lang="en-US" altLang="ja-JP" smtClean="0">
              <a:ea typeface="ＭＳ Ｐゴシック" charset="-128"/>
            </a:endParaRPr>
          </a:p>
        </p:txBody>
      </p:sp>
      <p:sp>
        <p:nvSpPr>
          <p:cNvPr id="5" name="テキスト ボックス 4"/>
          <p:cNvSpPr txBox="1"/>
          <p:nvPr/>
        </p:nvSpPr>
        <p:spPr>
          <a:xfrm>
            <a:off x="3243807" y="100252"/>
            <a:ext cx="2877711" cy="461665"/>
          </a:xfrm>
          <a:prstGeom prst="rect">
            <a:avLst/>
          </a:prstGeom>
          <a:noFill/>
        </p:spPr>
        <p:txBody>
          <a:bodyPr wrap="none" rtlCol="0">
            <a:spAutoFit/>
          </a:bodyPr>
          <a:lstStyle/>
          <a:p>
            <a:pPr algn="ctr"/>
            <a:r>
              <a:rPr lang="ja-JP" altLang="en-US" sz="2400" b="1" dirty="0" smtClean="0">
                <a:latin typeface="Meiryo UI" panose="020B0604030504040204" pitchFamily="50" charset="-128"/>
                <a:ea typeface="Meiryo UI" panose="020B0604030504040204" pitchFamily="50" charset="-128"/>
              </a:rPr>
              <a:t>参考　県ホームページ</a:t>
            </a:r>
            <a:endParaRPr lang="ja-JP" altLang="en-US"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70545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56937" y="100252"/>
            <a:ext cx="7651454" cy="461665"/>
          </a:xfrm>
          <a:prstGeom prst="rect">
            <a:avLst/>
          </a:prstGeom>
          <a:noFill/>
        </p:spPr>
        <p:txBody>
          <a:bodyPr wrap="none" rtlCol="0">
            <a:spAutoFit/>
          </a:bodyPr>
          <a:lstStyle/>
          <a:p>
            <a:pPr algn="ctr"/>
            <a:r>
              <a:rPr lang="ja-JP" altLang="ja-JP" sz="2400" b="1" dirty="0">
                <a:latin typeface="Meiryo UI" panose="020B0604030504040204" pitchFamily="50" charset="-128"/>
                <a:ea typeface="Meiryo UI" panose="020B0604030504040204" pitchFamily="50" charset="-128"/>
                <a:cs typeface="Times New Roman" panose="02020603050405020304" pitchFamily="18" charset="0"/>
              </a:rPr>
              <a:t>大気汚染防止法</a:t>
            </a:r>
            <a:r>
              <a:rPr lang="ja-JP" altLang="ja-JP" sz="2400" b="1" dirty="0" smtClean="0">
                <a:latin typeface="Meiryo UI" panose="020B0604030504040204" pitchFamily="50" charset="-128"/>
                <a:ea typeface="Meiryo UI" panose="020B0604030504040204" pitchFamily="50" charset="-128"/>
                <a:cs typeface="Times New Roman" panose="02020603050405020304" pitchFamily="18" charset="0"/>
              </a:rPr>
              <a:t>及び生活環境保全条例</a:t>
            </a:r>
            <a:r>
              <a:rPr lang="ja-JP" altLang="en-US" sz="2400" b="1" dirty="0" smtClean="0">
                <a:latin typeface="Meiryo UI" panose="020B0604030504040204" pitchFamily="50" charset="-128"/>
                <a:ea typeface="Meiryo UI" panose="020B0604030504040204" pitchFamily="50" charset="-128"/>
                <a:cs typeface="Times New Roman" panose="02020603050405020304" pitchFamily="18" charset="0"/>
              </a:rPr>
              <a:t>に関する</a:t>
            </a:r>
            <a:r>
              <a:rPr lang="ja-JP" altLang="en-US" sz="2400" b="1" dirty="0" smtClean="0">
                <a:latin typeface="Meiryo UI" panose="020B0604030504040204" pitchFamily="50" charset="-128"/>
                <a:ea typeface="Meiryo UI" panose="020B0604030504040204" pitchFamily="50" charset="-128"/>
              </a:rPr>
              <a:t>問合せ先</a:t>
            </a:r>
            <a:endParaRPr lang="ja-JP" altLang="en-US" sz="2400" b="1" dirty="0">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4116861753"/>
              </p:ext>
            </p:extLst>
          </p:nvPr>
        </p:nvGraphicFramePr>
        <p:xfrm>
          <a:off x="295417" y="1203862"/>
          <a:ext cx="8480507" cy="3672653"/>
        </p:xfrm>
        <a:graphic>
          <a:graphicData uri="http://schemas.openxmlformats.org/drawingml/2006/table">
            <a:tbl>
              <a:tblPr/>
              <a:tblGrid>
                <a:gridCol w="498311"/>
                <a:gridCol w="3285213"/>
                <a:gridCol w="4696983"/>
              </a:tblGrid>
              <a:tr h="313622">
                <a:tc gridSpan="2">
                  <a:txBody>
                    <a:bodyPr/>
                    <a:lstStyle/>
                    <a:p>
                      <a:pPr indent="-186690" algn="ctr" eaLnBrk="0">
                        <a:lnSpc>
                          <a:spcPts val="1800"/>
                        </a:lnSpc>
                        <a:spcAft>
                          <a:spcPts val="0"/>
                        </a:spcAft>
                      </a:pP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名称</a:t>
                      </a:r>
                    </a:p>
                  </a:txBody>
                  <a:tcPr marL="33020" marR="33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pPr indent="-186690" algn="ctr" eaLnBrk="0">
                        <a:lnSpc>
                          <a:spcPts val="1800"/>
                        </a:lnSpc>
                        <a:spcAft>
                          <a:spcPts val="0"/>
                        </a:spcAft>
                      </a:pP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eaLnBrk="0">
                        <a:lnSpc>
                          <a:spcPts val="1800"/>
                        </a:lnSpc>
                        <a:spcAft>
                          <a:spcPts val="0"/>
                        </a:spcAft>
                      </a:pP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所管地域</a:t>
                      </a:r>
                    </a:p>
                  </a:txBody>
                  <a:tcPr marL="33020" marR="33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r>
              <a:tr h="627244">
                <a:tc gridSpan="2">
                  <a:txBody>
                    <a:bodyPr/>
                    <a:lstStyle/>
                    <a:p>
                      <a:pPr indent="-186690" algn="ctr" eaLnBrk="0">
                        <a:lnSpc>
                          <a:spcPts val="1800"/>
                        </a:lnSpc>
                        <a:spcAft>
                          <a:spcPts val="0"/>
                        </a:spcAft>
                      </a:pPr>
                      <a:r>
                        <a:rPr lang="ja-JP" altLang="en-US" sz="1800" kern="100" dirty="0" smtClean="0">
                          <a:effectLst/>
                          <a:latin typeface="Meiryo UI" panose="020B0604030504040204" pitchFamily="50" charset="-128"/>
                          <a:ea typeface="Meiryo UI" panose="020B0604030504040204" pitchFamily="50" charset="-128"/>
                          <a:cs typeface="Times New Roman" panose="02020603050405020304" pitchFamily="18" charset="0"/>
                        </a:rPr>
                        <a:t>神奈川県環境農政局環境部</a:t>
                      </a:r>
                    </a:p>
                    <a:p>
                      <a:pPr indent="-186690" algn="ctr" eaLnBrk="0">
                        <a:lnSpc>
                          <a:spcPts val="1800"/>
                        </a:lnSpc>
                        <a:spcAft>
                          <a:spcPts val="0"/>
                        </a:spcAft>
                      </a:pPr>
                      <a:r>
                        <a:rPr lang="ja-JP" altLang="en-US" sz="1800" kern="100" dirty="0" smtClean="0">
                          <a:effectLst/>
                          <a:latin typeface="Meiryo UI" panose="020B0604030504040204" pitchFamily="50" charset="-128"/>
                          <a:ea typeface="Meiryo UI" panose="020B0604030504040204" pitchFamily="50" charset="-128"/>
                          <a:cs typeface="Times New Roman" panose="02020603050405020304" pitchFamily="18" charset="0"/>
                        </a:rPr>
                        <a:t>大気水質課　大気環境グループ</a:t>
                      </a:r>
                      <a:endParaRPr lang="ja-JP" altLang="en-US" sz="1800" kern="100" baseline="300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indent="-186690" algn="ctr" eaLnBrk="0">
                        <a:lnSpc>
                          <a:spcPts val="1800"/>
                        </a:lnSpc>
                        <a:spcAft>
                          <a:spcPts val="0"/>
                        </a:spcAft>
                      </a:pPr>
                      <a:endPar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8420" algn="ctr" eaLnBrk="0">
                        <a:lnSpc>
                          <a:spcPts val="1800"/>
                        </a:lnSpc>
                        <a:spcAft>
                          <a:spcPts val="0"/>
                        </a:spcAft>
                      </a:pPr>
                      <a:r>
                        <a:rPr lang="ja-JP" altLang="en-US" sz="1800" kern="100" dirty="0" err="1" smtClean="0">
                          <a:effectLst/>
                          <a:latin typeface="Meiryo UI" panose="020B0604030504040204" pitchFamily="50" charset="-128"/>
                          <a:ea typeface="Meiryo UI" panose="020B0604030504040204" pitchFamily="50" charset="-128"/>
                          <a:cs typeface="Times New Roman" panose="02020603050405020304" pitchFamily="18" charset="0"/>
                        </a:rPr>
                        <a:t>ー</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1225">
                <a:tc>
                  <a:txBody>
                    <a:bodyPr/>
                    <a:lstStyle/>
                    <a:p>
                      <a:pPr algn="ctr" eaLnBrk="0">
                        <a:lnSpc>
                          <a:spcPts val="1800"/>
                        </a:lnSpc>
                        <a:spcAft>
                          <a:spcPts val="0"/>
                        </a:spcAft>
                      </a:pPr>
                      <a:endParaRPr lang="ja-JP" altLang="en-US" sz="1400" kern="100" spc="-10" dirty="0" smtClean="0">
                        <a:effectLst/>
                        <a:latin typeface="Meiryo UI" panose="020B0604030504040204" pitchFamily="50" charset="-128"/>
                        <a:ea typeface="Meiryo UI" panose="020B0604030504040204" pitchFamily="50" charset="-128"/>
                        <a:cs typeface="Times New Roman" panose="02020603050405020304" pitchFamily="18" charset="0"/>
                      </a:endParaRPr>
                    </a:p>
                  </a:txBody>
                  <a:tcPr marL="33020" marR="330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eaLnBrk="0">
                        <a:lnSpc>
                          <a:spcPts val="1800"/>
                        </a:lnSpc>
                        <a:spcAft>
                          <a:spcPts val="0"/>
                        </a:spcAft>
                      </a:pPr>
                      <a:r>
                        <a:rPr lang="ja-JP" altLang="en-US" sz="1800" kern="100" spc="-10" dirty="0" smtClean="0">
                          <a:effectLst/>
                          <a:latin typeface="Meiryo UI" panose="020B0604030504040204" pitchFamily="50" charset="-128"/>
                          <a:ea typeface="Meiryo UI" panose="020B0604030504040204" pitchFamily="50" charset="-128"/>
                          <a:cs typeface="Times New Roman" panose="02020603050405020304" pitchFamily="18" charset="0"/>
                        </a:rPr>
                        <a:t>横須賀三浦地域県政総合センター</a:t>
                      </a:r>
                    </a:p>
                    <a:p>
                      <a:pPr algn="ctr" eaLnBrk="0">
                        <a:lnSpc>
                          <a:spcPts val="1800"/>
                        </a:lnSpc>
                        <a:spcAft>
                          <a:spcPts val="0"/>
                        </a:spcAft>
                      </a:pPr>
                      <a:r>
                        <a:rPr lang="ja-JP" altLang="en-US" sz="1800" kern="100" spc="-10" dirty="0" smtClean="0">
                          <a:effectLst/>
                          <a:latin typeface="Meiryo UI" panose="020B0604030504040204" pitchFamily="50" charset="-128"/>
                          <a:ea typeface="Meiryo UI" panose="020B0604030504040204" pitchFamily="50" charset="-128"/>
                          <a:cs typeface="Times New Roman" panose="02020603050405020304" pitchFamily="18" charset="0"/>
                        </a:rPr>
                        <a:t>環境課</a:t>
                      </a:r>
                    </a:p>
                  </a:txBody>
                  <a:tcPr marL="33020" marR="3302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eaLnBrk="0">
                        <a:lnSpc>
                          <a:spcPts val="1800"/>
                        </a:lnSpc>
                        <a:spcAft>
                          <a:spcPts val="0"/>
                        </a:spcAft>
                      </a:pPr>
                      <a:r>
                        <a:rPr lang="zh-TW" altLang="en-US" sz="1800" kern="100" dirty="0" smtClean="0">
                          <a:effectLst/>
                          <a:latin typeface="Meiryo UI" panose="020B0604030504040204" pitchFamily="50" charset="-128"/>
                          <a:ea typeface="Meiryo UI" panose="020B0604030504040204" pitchFamily="50" charset="-128"/>
                          <a:cs typeface="Times New Roman" panose="02020603050405020304" pitchFamily="18" charset="0"/>
                        </a:rPr>
                        <a:t>鎌倉市、逗子市、 三浦市、葉山町</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3388">
                <a:tc>
                  <a:txBody>
                    <a:bodyPr/>
                    <a:lstStyle/>
                    <a:p>
                      <a:pPr algn="ctr" eaLnBrk="0">
                        <a:lnSpc>
                          <a:spcPts val="1800"/>
                        </a:lnSpc>
                        <a:spcAft>
                          <a:spcPts val="0"/>
                        </a:spcAft>
                      </a:pPr>
                      <a:endParaRPr lang="ja-JP" altLang="en-US" sz="1400" kern="100" spc="-10" dirty="0" smtClean="0">
                        <a:effectLst/>
                        <a:latin typeface="Meiryo UI" panose="020B0604030504040204" pitchFamily="50" charset="-128"/>
                        <a:ea typeface="Meiryo UI" panose="020B0604030504040204" pitchFamily="50" charset="-128"/>
                        <a:cs typeface="Times New Roman" panose="02020603050405020304" pitchFamily="18" charset="0"/>
                      </a:endParaRPr>
                    </a:p>
                  </a:txBody>
                  <a:tcPr marL="33020" marR="330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eaLnBrk="0">
                        <a:lnSpc>
                          <a:spcPts val="1800"/>
                        </a:lnSpc>
                        <a:spcAft>
                          <a:spcPts val="0"/>
                        </a:spcAft>
                      </a:pPr>
                      <a:r>
                        <a:rPr lang="ja-JP" altLang="en-US" sz="1800" kern="100" spc="-10" dirty="0" smtClean="0">
                          <a:effectLst/>
                          <a:latin typeface="Meiryo UI" panose="020B0604030504040204" pitchFamily="50" charset="-128"/>
                          <a:ea typeface="Meiryo UI" panose="020B0604030504040204" pitchFamily="50" charset="-128"/>
                          <a:cs typeface="Times New Roman" panose="02020603050405020304" pitchFamily="18" charset="0"/>
                        </a:rPr>
                        <a:t>県央地域県政総合センター</a:t>
                      </a:r>
                    </a:p>
                    <a:p>
                      <a:pPr algn="ctr" eaLnBrk="0">
                        <a:lnSpc>
                          <a:spcPts val="1800"/>
                        </a:lnSpc>
                        <a:spcAft>
                          <a:spcPts val="0"/>
                        </a:spcAft>
                      </a:pPr>
                      <a:r>
                        <a:rPr lang="ja-JP" altLang="en-US" sz="1800" kern="100" spc="-10" dirty="0" smtClean="0">
                          <a:effectLst/>
                          <a:latin typeface="Meiryo UI" panose="020B0604030504040204" pitchFamily="50" charset="-128"/>
                          <a:ea typeface="Meiryo UI" panose="020B0604030504040204" pitchFamily="50" charset="-128"/>
                          <a:cs typeface="Times New Roman" panose="02020603050405020304" pitchFamily="18" charset="0"/>
                        </a:rPr>
                        <a:t>環境保全課</a:t>
                      </a:r>
                    </a:p>
                  </a:txBody>
                  <a:tcPr marL="33020" marR="3302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eaLnBrk="0">
                        <a:lnSpc>
                          <a:spcPts val="1800"/>
                        </a:lnSpc>
                        <a:spcAft>
                          <a:spcPts val="0"/>
                        </a:spcAft>
                      </a:pPr>
                      <a:r>
                        <a:rPr lang="zh-TW" altLang="en-US" sz="1800" kern="100" dirty="0" smtClean="0">
                          <a:effectLst/>
                          <a:latin typeface="Meiryo UI" panose="020B0604030504040204" pitchFamily="50" charset="-128"/>
                          <a:ea typeface="Meiryo UI" panose="020B0604030504040204" pitchFamily="50" charset="-128"/>
                          <a:cs typeface="Times New Roman" panose="02020603050405020304" pitchFamily="18" charset="0"/>
                        </a:rPr>
                        <a:t>厚木市、大和市、海老名市、座間市、綾瀬市、愛川町、清川村</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9930">
                <a:tc>
                  <a:txBody>
                    <a:bodyPr/>
                    <a:lstStyle/>
                    <a:p>
                      <a:pPr algn="ctr" eaLnBrk="0">
                        <a:lnSpc>
                          <a:spcPts val="1800"/>
                        </a:lnSpc>
                        <a:spcAft>
                          <a:spcPts val="0"/>
                        </a:spcAft>
                      </a:pPr>
                      <a:endParaRPr lang="ja-JP" altLang="en-US" sz="1400" kern="100" spc="-10" dirty="0" smtClean="0">
                        <a:effectLst/>
                        <a:latin typeface="Meiryo UI" panose="020B0604030504040204" pitchFamily="50" charset="-128"/>
                        <a:ea typeface="Meiryo UI" panose="020B0604030504040204" pitchFamily="50" charset="-128"/>
                        <a:cs typeface="Times New Roman" panose="02020603050405020304" pitchFamily="18" charset="0"/>
                      </a:endParaRPr>
                    </a:p>
                  </a:txBody>
                  <a:tcPr marL="33020" marR="330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eaLnBrk="0">
                        <a:lnSpc>
                          <a:spcPts val="1800"/>
                        </a:lnSpc>
                        <a:spcAft>
                          <a:spcPts val="0"/>
                        </a:spcAft>
                      </a:pPr>
                      <a:r>
                        <a:rPr lang="ja-JP" altLang="en-US" sz="1800" kern="100" spc="-10" dirty="0" smtClean="0">
                          <a:effectLst/>
                          <a:latin typeface="Meiryo UI" panose="020B0604030504040204" pitchFamily="50" charset="-128"/>
                          <a:ea typeface="Meiryo UI" panose="020B0604030504040204" pitchFamily="50" charset="-128"/>
                          <a:cs typeface="Times New Roman" panose="02020603050405020304" pitchFamily="18" charset="0"/>
                        </a:rPr>
                        <a:t>湘南地域県政総合センター</a:t>
                      </a:r>
                    </a:p>
                    <a:p>
                      <a:pPr algn="ctr" eaLnBrk="0">
                        <a:lnSpc>
                          <a:spcPts val="1800"/>
                        </a:lnSpc>
                        <a:spcAft>
                          <a:spcPts val="0"/>
                        </a:spcAft>
                      </a:pPr>
                      <a:r>
                        <a:rPr lang="ja-JP" altLang="en-US" sz="1800" kern="100" spc="-10" dirty="0" smtClean="0">
                          <a:effectLst/>
                          <a:latin typeface="Meiryo UI" panose="020B0604030504040204" pitchFamily="50" charset="-128"/>
                          <a:ea typeface="Meiryo UI" panose="020B0604030504040204" pitchFamily="50" charset="-128"/>
                          <a:cs typeface="Times New Roman" panose="02020603050405020304" pitchFamily="18" charset="0"/>
                        </a:rPr>
                        <a:t>環境保全課</a:t>
                      </a:r>
                    </a:p>
                  </a:txBody>
                  <a:tcPr marL="33020" marR="3302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eaLnBrk="0">
                        <a:lnSpc>
                          <a:spcPts val="1800"/>
                        </a:lnSpc>
                        <a:spcAft>
                          <a:spcPts val="0"/>
                        </a:spcAft>
                      </a:pPr>
                      <a:r>
                        <a:rPr lang="ja-JP" altLang="en-US" sz="1800" kern="100" dirty="0" smtClean="0">
                          <a:effectLst/>
                          <a:latin typeface="Meiryo UI" panose="020B0604030504040204" pitchFamily="50" charset="-128"/>
                          <a:ea typeface="Meiryo UI" panose="020B0604030504040204" pitchFamily="50" charset="-128"/>
                          <a:cs typeface="Times New Roman" panose="02020603050405020304" pitchFamily="18" charset="0"/>
                        </a:rPr>
                        <a:t>茅ヶ崎市、秦野市、伊勢原市、寒川町、大磯町、二宮町</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7244">
                <a:tc>
                  <a:txBody>
                    <a:bodyPr/>
                    <a:lstStyle/>
                    <a:p>
                      <a:pPr algn="ctr" eaLnBrk="0">
                        <a:lnSpc>
                          <a:spcPts val="1800"/>
                        </a:lnSpc>
                        <a:spcAft>
                          <a:spcPts val="0"/>
                        </a:spcAft>
                      </a:pPr>
                      <a:endParaRPr lang="ja-JP" altLang="en-US" sz="1400" kern="100" spc="-10" dirty="0" smtClean="0">
                        <a:effectLst/>
                        <a:latin typeface="Meiryo UI" panose="020B0604030504040204" pitchFamily="50" charset="-128"/>
                        <a:ea typeface="Meiryo UI" panose="020B0604030504040204" pitchFamily="50" charset="-128"/>
                        <a:cs typeface="Times New Roman" panose="02020603050405020304" pitchFamily="18" charset="0"/>
                      </a:endParaRPr>
                    </a:p>
                  </a:txBody>
                  <a:tcPr marL="33020" marR="330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eaLnBrk="0">
                        <a:lnSpc>
                          <a:spcPts val="1800"/>
                        </a:lnSpc>
                        <a:spcAft>
                          <a:spcPts val="0"/>
                        </a:spcAft>
                      </a:pPr>
                      <a:r>
                        <a:rPr lang="ja-JP" altLang="en-US" sz="1800" kern="100" spc="-10" dirty="0" smtClean="0">
                          <a:effectLst/>
                          <a:latin typeface="Meiryo UI" panose="020B0604030504040204" pitchFamily="50" charset="-128"/>
                          <a:ea typeface="Meiryo UI" panose="020B0604030504040204" pitchFamily="50" charset="-128"/>
                          <a:cs typeface="Times New Roman" panose="02020603050405020304" pitchFamily="18" charset="0"/>
                        </a:rPr>
                        <a:t>県西地域県政総合センター</a:t>
                      </a:r>
                    </a:p>
                    <a:p>
                      <a:pPr algn="ctr" eaLnBrk="0">
                        <a:lnSpc>
                          <a:spcPts val="1800"/>
                        </a:lnSpc>
                        <a:spcAft>
                          <a:spcPts val="0"/>
                        </a:spcAft>
                      </a:pPr>
                      <a:r>
                        <a:rPr lang="ja-JP" altLang="en-US" sz="1800" kern="100" spc="-10" dirty="0" smtClean="0">
                          <a:effectLst/>
                          <a:latin typeface="Meiryo UI" panose="020B0604030504040204" pitchFamily="50" charset="-128"/>
                          <a:ea typeface="Meiryo UI" panose="020B0604030504040204" pitchFamily="50" charset="-128"/>
                          <a:cs typeface="Times New Roman" panose="02020603050405020304" pitchFamily="18" charset="0"/>
                        </a:rPr>
                        <a:t>環境保全課</a:t>
                      </a:r>
                      <a:endParaRPr lang="en-US" altLang="ja-JP" sz="1800" kern="100" spc="-10" dirty="0" smtClean="0">
                        <a:effectLst/>
                        <a:latin typeface="Meiryo UI" panose="020B0604030504040204" pitchFamily="50" charset="-128"/>
                        <a:ea typeface="Meiryo UI" panose="020B0604030504040204" pitchFamily="50" charset="-128"/>
                        <a:cs typeface="Times New Roman" panose="02020603050405020304" pitchFamily="18" charset="0"/>
                      </a:endParaRPr>
                    </a:p>
                  </a:txBody>
                  <a:tcPr marL="33020" marR="3302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eaLnBrk="0">
                        <a:lnSpc>
                          <a:spcPts val="1800"/>
                        </a:lnSpc>
                        <a:spcAft>
                          <a:spcPts val="0"/>
                        </a:spcAft>
                      </a:pPr>
                      <a:r>
                        <a:rPr lang="zh-TW" altLang="en-US" sz="1800" kern="100" dirty="0" smtClean="0">
                          <a:effectLst/>
                          <a:latin typeface="Meiryo UI" panose="020B0604030504040204" pitchFamily="50" charset="-128"/>
                          <a:ea typeface="Meiryo UI" panose="020B0604030504040204" pitchFamily="50" charset="-128"/>
                          <a:cs typeface="Times New Roman" panose="02020603050405020304" pitchFamily="18" charset="0"/>
                        </a:rPr>
                        <a:t>小田原市、南足柄市、中井町、大井町、松田町、山北町、開成町、箱根町、真鶴町、湯河原町</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スライド番号プレースホルダ 3"/>
          <p:cNvSpPr>
            <a:spLocks noGrp="1"/>
          </p:cNvSpPr>
          <p:nvPr>
            <p:ph type="sldNum" sz="quarter" idx="12"/>
          </p:nvPr>
        </p:nvSpPr>
        <p:spPr bwMode="auto">
          <a:xfrm>
            <a:off x="6906186" y="6407826"/>
            <a:ext cx="2057400" cy="365125"/>
          </a:xfrm>
          <a:noFill/>
          <a:ln>
            <a:miter lim="800000"/>
            <a:headEnd/>
            <a:tailEnd/>
          </a:ln>
        </p:spPr>
        <p:txBody>
          <a:bodyPr wrap="square" lIns="91440" tIns="45720" rIns="91440" bIns="45720" numCol="1" anchorCtr="0" compatLnSpc="1">
            <a:prstTxWarp prst="textNoShape">
              <a:avLst/>
            </a:prstTxWarp>
          </a:bodyPr>
          <a:lstStyle/>
          <a:p>
            <a:r>
              <a:rPr lang="en-US" altLang="ja-JP" dirty="0" smtClean="0">
                <a:ea typeface="ＭＳ Ｐゴシック" charset="-128"/>
              </a:rPr>
              <a:t>26</a:t>
            </a:r>
          </a:p>
        </p:txBody>
      </p:sp>
      <p:sp>
        <p:nvSpPr>
          <p:cNvPr id="15" name="正方形/長方形 14"/>
          <p:cNvSpPr/>
          <p:nvPr/>
        </p:nvSpPr>
        <p:spPr>
          <a:xfrm>
            <a:off x="239677" y="5057395"/>
            <a:ext cx="8591986" cy="584775"/>
          </a:xfrm>
          <a:prstGeom prst="rect">
            <a:avLst/>
          </a:prstGeom>
          <a:solidFill>
            <a:schemeClr val="bg1"/>
          </a:solidFill>
        </p:spPr>
        <p:txBody>
          <a:bodyPr wrap="square">
            <a:spAutoFit/>
          </a:bodyPr>
          <a:lstStyle/>
          <a:p>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　横浜市</a:t>
            </a:r>
            <a:r>
              <a:rPr lang="ja-JP" altLang="en-US" sz="1600" dirty="0">
                <a:latin typeface="Meiryo UI" panose="020B0604030504040204" pitchFamily="50" charset="-128"/>
                <a:ea typeface="Meiryo UI" panose="020B0604030504040204" pitchFamily="50" charset="-128"/>
              </a:rPr>
              <a:t>、川崎市、相模原市、横須賀市、平塚市、藤沢市にあっては市の</a:t>
            </a:r>
            <a:r>
              <a:rPr lang="ja-JP" altLang="en-US" sz="1600" dirty="0" smtClean="0">
                <a:latin typeface="Meiryo UI" panose="020B0604030504040204" pitchFamily="50" charset="-128"/>
                <a:ea typeface="Meiryo UI" panose="020B0604030504040204" pitchFamily="50" charset="-128"/>
              </a:rPr>
              <a:t>窓口</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また、関係</a:t>
            </a:r>
            <a:r>
              <a:rPr lang="ja-JP" altLang="en-US" sz="1600" dirty="0">
                <a:latin typeface="Meiryo UI" panose="020B0604030504040204" pitchFamily="50" charset="-128"/>
                <a:ea typeface="Meiryo UI" panose="020B0604030504040204" pitchFamily="50" charset="-128"/>
              </a:rPr>
              <a:t>機関の問合せ先等の詳細は、「アスベスト除去等工事の手続きについて</a:t>
            </a:r>
            <a:r>
              <a:rPr lang="ja-JP" altLang="en-US" sz="1600" dirty="0" smtClean="0">
                <a:latin typeface="Meiryo UI" panose="020B0604030504040204" pitchFamily="50" charset="-128"/>
                <a:ea typeface="Meiryo UI" panose="020B0604030504040204" pitchFamily="50" charset="-128"/>
              </a:rPr>
              <a:t>」 Ｐ</a:t>
            </a:r>
            <a:r>
              <a:rPr lang="en-US" altLang="ja-JP" sz="1600" dirty="0" smtClean="0">
                <a:latin typeface="Meiryo UI" panose="020B0604030504040204" pitchFamily="50" charset="-128"/>
                <a:ea typeface="Meiryo UI" panose="020B0604030504040204" pitchFamily="50" charset="-128"/>
              </a:rPr>
              <a:t>28</a:t>
            </a:r>
            <a:r>
              <a:rPr lang="ja-JP" altLang="en-US" sz="1600" dirty="0" smtClean="0">
                <a:latin typeface="Meiryo UI" panose="020B0604030504040204" pitchFamily="50" charset="-128"/>
                <a:ea typeface="Meiryo UI" panose="020B0604030504040204" pitchFamily="50" charset="-128"/>
              </a:rPr>
              <a:t>参照</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639228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2"/>
          <p:cNvSpPr txBox="1">
            <a:spLocks/>
          </p:cNvSpPr>
          <p:nvPr/>
        </p:nvSpPr>
        <p:spPr>
          <a:xfrm>
            <a:off x="8676456" y="6464166"/>
            <a:ext cx="2133600" cy="365125"/>
          </a:xfrm>
        </p:spPr>
        <p:txBody>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endParaRPr lang="ja-JP" altLang="en-US" sz="2000" dirty="0"/>
          </a:p>
        </p:txBody>
      </p:sp>
      <p:sp>
        <p:nvSpPr>
          <p:cNvPr id="10" name="テキスト ボックス 9"/>
          <p:cNvSpPr txBox="1"/>
          <p:nvPr/>
        </p:nvSpPr>
        <p:spPr>
          <a:xfrm>
            <a:off x="0" y="3068960"/>
            <a:ext cx="9144000" cy="769441"/>
          </a:xfrm>
          <a:prstGeom prst="rect">
            <a:avLst/>
          </a:prstGeom>
          <a:noFill/>
        </p:spPr>
        <p:txBody>
          <a:bodyPr wrap="square" rtlCol="0">
            <a:spAutoFit/>
          </a:bodyPr>
          <a:lstStyle/>
          <a:p>
            <a:pPr algn="ctr"/>
            <a:r>
              <a:rPr kumimoji="1" lang="ja-JP" altLang="en-US" sz="4400" dirty="0" smtClean="0">
                <a:solidFill>
                  <a:schemeClr val="accent1"/>
                </a:solidFill>
                <a:effectLst>
                  <a:outerShdw blurRad="60007" dist="310007" dir="7680000" sy="30000" kx="1300200" algn="ctr" rotWithShape="0">
                    <a:prstClr val="black">
                      <a:alpha val="32000"/>
                    </a:prstClr>
                  </a:outerShdw>
                </a:effectLst>
                <a:latin typeface="Meiryo UI" panose="020B0604030504040204" pitchFamily="50" charset="-128"/>
                <a:ea typeface="Meiryo UI" panose="020B0604030504040204" pitchFamily="50" charset="-128"/>
              </a:rPr>
              <a:t>ありがとうございました</a:t>
            </a:r>
            <a:endParaRPr kumimoji="1" lang="ja-JP" altLang="en-US" sz="4400" dirty="0">
              <a:solidFill>
                <a:schemeClr val="accent1"/>
              </a:solidFill>
              <a:effectLst>
                <a:outerShdw blurRad="60007" dist="310007" dir="7680000" sy="30000" kx="1300200" algn="ctr" rotWithShape="0">
                  <a:prstClr val="black">
                    <a:alpha val="32000"/>
                  </a:prstClr>
                </a:outerShdw>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92779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2</a:t>
            </a:fld>
            <a:endParaRPr kumimoji="1" lang="ja-JP" altLang="en-US"/>
          </a:p>
        </p:txBody>
      </p:sp>
      <p:sp>
        <p:nvSpPr>
          <p:cNvPr id="11" name="テキスト ボックス 10"/>
          <p:cNvSpPr txBox="1"/>
          <p:nvPr/>
        </p:nvSpPr>
        <p:spPr>
          <a:xfrm>
            <a:off x="3370515" y="82748"/>
            <a:ext cx="2339102" cy="461665"/>
          </a:xfrm>
          <a:prstGeom prst="rect">
            <a:avLst/>
          </a:prstGeom>
          <a:noFill/>
        </p:spPr>
        <p:txBody>
          <a:bodyPr wrap="none" rtlCol="0">
            <a:spAutoFit/>
          </a:bodyPr>
          <a:lstStyle/>
          <a:p>
            <a:r>
              <a:rPr lang="ja-JP" altLang="en-US" sz="2400" b="1" dirty="0" smtClean="0">
                <a:latin typeface="Meiryo UI" panose="020B0604030504040204" pitchFamily="50" charset="-128"/>
                <a:ea typeface="Meiryo UI" panose="020B0604030504040204" pitchFamily="50" charset="-128"/>
              </a:rPr>
              <a:t>本日の説明内容</a:t>
            </a:r>
            <a:endParaRPr lang="ja-JP" altLang="en-US" sz="2400"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81156" y="1457865"/>
            <a:ext cx="9044464" cy="3539430"/>
          </a:xfrm>
          <a:prstGeom prst="rect">
            <a:avLst/>
          </a:prstGeom>
          <a:noFill/>
        </p:spPr>
        <p:txBody>
          <a:bodyPr wrap="none" rtlCol="0">
            <a:spAutoFit/>
          </a:bodyPr>
          <a:lstStyle/>
          <a:p>
            <a:pPr marL="285750" indent="-285750">
              <a:buFont typeface="Wingdings" panose="05000000000000000000" pitchFamily="2" charset="2"/>
              <a:buChar char="l"/>
            </a:pPr>
            <a:r>
              <a:rPr kumimoji="1" lang="ja-JP" altLang="en-US" sz="2800" dirty="0" smtClean="0">
                <a:latin typeface="Meiryo UI" panose="020B0604030504040204" pitchFamily="50" charset="-128"/>
                <a:ea typeface="Meiryo UI" panose="020B0604030504040204" pitchFamily="50" charset="-128"/>
              </a:rPr>
              <a:t>石綿（アスベスト）とは</a:t>
            </a:r>
            <a:endParaRPr kumimoji="1" lang="en-US" altLang="ja-JP" sz="28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endParaRPr lang="en-US" altLang="ja-JP" sz="28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endParaRPr lang="en-US" altLang="ja-JP" sz="28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lang="ja-JP" altLang="en-US" sz="2800" dirty="0" smtClean="0">
                <a:solidFill>
                  <a:schemeClr val="bg1">
                    <a:lumMod val="75000"/>
                  </a:schemeClr>
                </a:solidFill>
                <a:latin typeface="Meiryo UI" panose="020B0604030504040204" pitchFamily="50" charset="-128"/>
                <a:ea typeface="Meiryo UI" panose="020B0604030504040204" pitchFamily="50" charset="-128"/>
              </a:rPr>
              <a:t>大気汚染防止法の改正について</a:t>
            </a:r>
            <a:endParaRPr kumimoji="1" lang="en-US" altLang="ja-JP" sz="2800" dirty="0" smtClean="0">
              <a:solidFill>
                <a:schemeClr val="bg1">
                  <a:lumMod val="75000"/>
                </a:schemeClr>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endParaRPr lang="en-US" altLang="ja-JP" sz="2800" dirty="0" smtClean="0">
              <a:solidFill>
                <a:schemeClr val="bg1">
                  <a:lumMod val="75000"/>
                </a:schemeClr>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endParaRPr lang="en-US" altLang="ja-JP" sz="2800" dirty="0">
              <a:solidFill>
                <a:schemeClr val="bg1">
                  <a:lumMod val="75000"/>
                </a:schemeClr>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lang="ja-JP" altLang="en-US" sz="2800" dirty="0" smtClean="0">
                <a:solidFill>
                  <a:schemeClr val="bg1">
                    <a:lumMod val="75000"/>
                  </a:schemeClr>
                </a:solidFill>
                <a:latin typeface="Meiryo UI" panose="020B0604030504040204" pitchFamily="50" charset="-128"/>
                <a:ea typeface="Meiryo UI" panose="020B0604030504040204" pitchFamily="50" charset="-128"/>
              </a:rPr>
              <a:t>神奈川県生</a:t>
            </a:r>
            <a:r>
              <a:rPr lang="ja-JP" altLang="en-US" sz="2800" dirty="0">
                <a:solidFill>
                  <a:schemeClr val="bg1">
                    <a:lumMod val="75000"/>
                  </a:schemeClr>
                </a:solidFill>
                <a:latin typeface="Meiryo UI" panose="020B0604030504040204" pitchFamily="50" charset="-128"/>
                <a:ea typeface="Meiryo UI" panose="020B0604030504040204" pitchFamily="50" charset="-128"/>
              </a:rPr>
              <a:t>活環境の保全等に関する条例の改正について</a:t>
            </a:r>
          </a:p>
          <a:p>
            <a:endParaRPr kumimoji="1" lang="ja-JP" altLang="en-US" sz="2800" dirty="0">
              <a:solidFill>
                <a:schemeClr val="bg1">
                  <a:lumMod val="7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33859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3</a:t>
            </a:fld>
            <a:endParaRPr kumimoji="1" lang="ja-JP" altLang="en-US"/>
          </a:p>
        </p:txBody>
      </p:sp>
      <p:sp>
        <p:nvSpPr>
          <p:cNvPr id="11" name="テキスト ボックス 10"/>
          <p:cNvSpPr txBox="1"/>
          <p:nvPr/>
        </p:nvSpPr>
        <p:spPr>
          <a:xfrm>
            <a:off x="3059964" y="82748"/>
            <a:ext cx="3148619" cy="461665"/>
          </a:xfrm>
          <a:prstGeom prst="rect">
            <a:avLst/>
          </a:prstGeom>
          <a:noFill/>
        </p:spPr>
        <p:txBody>
          <a:bodyPr wrap="none" rtlCol="0">
            <a:spAutoFit/>
          </a:bodyPr>
          <a:lstStyle/>
          <a:p>
            <a:r>
              <a:rPr lang="ja-JP" altLang="en-US" sz="2400" b="1" dirty="0" smtClean="0">
                <a:latin typeface="Meiryo UI" panose="020B0604030504040204" pitchFamily="50" charset="-128"/>
                <a:ea typeface="Meiryo UI" panose="020B0604030504040204" pitchFamily="50" charset="-128"/>
              </a:rPr>
              <a:t>石綿（アスベスト）とは</a:t>
            </a:r>
            <a:endParaRPr lang="ja-JP" altLang="en-US" sz="2400" b="1" dirty="0">
              <a:latin typeface="Meiryo UI" panose="020B0604030504040204" pitchFamily="50" charset="-128"/>
              <a:ea typeface="Meiryo UI" panose="020B0604030504040204" pitchFamily="50" charset="-128"/>
            </a:endParaRPr>
          </a:p>
        </p:txBody>
      </p:sp>
      <p:sp>
        <p:nvSpPr>
          <p:cNvPr id="5" name="テキスト ボックス 1"/>
          <p:cNvSpPr txBox="1">
            <a:spLocks noChangeArrowheads="1"/>
          </p:cNvSpPr>
          <p:nvPr/>
        </p:nvSpPr>
        <p:spPr bwMode="auto">
          <a:xfrm>
            <a:off x="3987310" y="5948060"/>
            <a:ext cx="4968552"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a:lnSpc>
                <a:spcPct val="100000"/>
              </a:lnSpc>
              <a:spcBef>
                <a:spcPct val="0"/>
              </a:spcBef>
              <a:buFontTx/>
              <a:buNone/>
            </a:pPr>
            <a:r>
              <a:rPr lang="ja-JP" altLang="en-US" sz="1200" dirty="0">
                <a:solidFill>
                  <a:prstClr val="black"/>
                </a:solidFill>
                <a:latin typeface="Meiryo UI" panose="020B0604030504040204" pitchFamily="50" charset="-128"/>
                <a:ea typeface="Meiryo UI" panose="020B0604030504040204" pitchFamily="50" charset="-128"/>
              </a:rPr>
              <a:t>出典：</a:t>
            </a:r>
            <a:r>
              <a:rPr lang="en-US" altLang="ja-JP" sz="1200" dirty="0">
                <a:solidFill>
                  <a:prstClr val="black"/>
                </a:solidFill>
                <a:latin typeface="Meiryo UI" panose="020B0604030504040204" pitchFamily="50" charset="-128"/>
                <a:ea typeface="Meiryo UI" panose="020B0604030504040204" pitchFamily="50" charset="-128"/>
              </a:rPr>
              <a:t>THE</a:t>
            </a:r>
            <a:r>
              <a:rPr lang="ja-JP" altLang="en-US" sz="1200" dirty="0">
                <a:solidFill>
                  <a:prstClr val="black"/>
                </a:solidFill>
                <a:latin typeface="Meiryo UI" panose="020B0604030504040204" pitchFamily="50" charset="-128"/>
                <a:ea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rPr>
              <a:t>ASBESTOS</a:t>
            </a:r>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dirty="0" err="1">
                <a:solidFill>
                  <a:prstClr val="black"/>
                </a:solidFill>
                <a:latin typeface="Meiryo UI" panose="020B0604030504040204" pitchFamily="50" charset="-128"/>
                <a:ea typeface="Meiryo UI" panose="020B0604030504040204" pitchFamily="50" charset="-128"/>
              </a:rPr>
              <a:t>せ</a:t>
            </a:r>
            <a:r>
              <a:rPr lang="ja-JP" altLang="en-US" sz="1200" dirty="0">
                <a:solidFill>
                  <a:prstClr val="black"/>
                </a:solidFill>
                <a:latin typeface="Meiryo UI" panose="020B0604030504040204" pitchFamily="50" charset="-128"/>
                <a:ea typeface="Meiryo UI" panose="020B0604030504040204" pitchFamily="50" charset="-128"/>
              </a:rPr>
              <a:t>きめん読本（</a:t>
            </a:r>
            <a:r>
              <a:rPr lang="en-US" altLang="ja-JP" sz="1200" dirty="0">
                <a:solidFill>
                  <a:prstClr val="black"/>
                </a:solidFill>
                <a:latin typeface="Meiryo UI" panose="020B0604030504040204" pitchFamily="50" charset="-128"/>
                <a:ea typeface="Meiryo UI" panose="020B0604030504040204" pitchFamily="50" charset="-128"/>
              </a:rPr>
              <a:t>1996</a:t>
            </a:r>
            <a:r>
              <a:rPr lang="ja-JP" altLang="en-US" sz="1200" dirty="0">
                <a:solidFill>
                  <a:prstClr val="black"/>
                </a:solidFill>
                <a:latin typeface="Meiryo UI" panose="020B0604030504040204" pitchFamily="50" charset="-128"/>
                <a:ea typeface="Meiryo UI" panose="020B0604030504040204" pitchFamily="50" charset="-128"/>
              </a:rPr>
              <a:t>年日本石綿協会）</a:t>
            </a:r>
          </a:p>
        </p:txBody>
      </p:sp>
      <p:grpSp>
        <p:nvGrpSpPr>
          <p:cNvPr id="6" name="グループ化 3"/>
          <p:cNvGrpSpPr>
            <a:grpSpLocks/>
          </p:cNvGrpSpPr>
          <p:nvPr/>
        </p:nvGrpSpPr>
        <p:grpSpPr bwMode="auto">
          <a:xfrm>
            <a:off x="790556" y="4086285"/>
            <a:ext cx="7576472" cy="1803423"/>
            <a:chOff x="141251" y="1122130"/>
            <a:chExt cx="8680685" cy="2535655"/>
          </a:xfrm>
        </p:grpSpPr>
        <p:sp>
          <p:nvSpPr>
            <p:cNvPr id="7" name="Text Box 2"/>
            <p:cNvSpPr txBox="1">
              <a:spLocks noChangeArrowheads="1"/>
            </p:cNvSpPr>
            <p:nvPr/>
          </p:nvSpPr>
          <p:spPr bwMode="auto">
            <a:xfrm>
              <a:off x="250085" y="1122130"/>
              <a:ext cx="2931168" cy="47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a:lnSpc>
                  <a:spcPct val="100000"/>
                </a:lnSpc>
                <a:spcBef>
                  <a:spcPct val="50000"/>
                </a:spcBef>
                <a:buFontTx/>
                <a:buNone/>
              </a:pPr>
              <a:r>
                <a:rPr lang="ja-JP" altLang="en-US" sz="1600" dirty="0">
                  <a:solidFill>
                    <a:prstClr val="black"/>
                  </a:solidFill>
                  <a:latin typeface="Meiryo UI" panose="020B0604030504040204" pitchFamily="50" charset="-128"/>
                  <a:ea typeface="Meiryo UI" panose="020B0604030504040204" pitchFamily="50" charset="-128"/>
                </a:rPr>
                <a:t>クロシドライト（青石綿）</a:t>
              </a:r>
            </a:p>
          </p:txBody>
        </p:sp>
        <p:sp>
          <p:nvSpPr>
            <p:cNvPr id="8" name="Text Box 3"/>
            <p:cNvSpPr txBox="1">
              <a:spLocks noChangeArrowheads="1"/>
            </p:cNvSpPr>
            <p:nvPr/>
          </p:nvSpPr>
          <p:spPr bwMode="auto">
            <a:xfrm>
              <a:off x="3262085" y="1127771"/>
              <a:ext cx="2583415" cy="47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a:lnSpc>
                  <a:spcPct val="100000"/>
                </a:lnSpc>
                <a:spcBef>
                  <a:spcPct val="50000"/>
                </a:spcBef>
                <a:buFontTx/>
                <a:buNone/>
              </a:pPr>
              <a:r>
                <a:rPr lang="ja-JP" altLang="en-US" sz="1600" dirty="0">
                  <a:solidFill>
                    <a:prstClr val="black"/>
                  </a:solidFill>
                  <a:latin typeface="Meiryo UI" panose="020B0604030504040204" pitchFamily="50" charset="-128"/>
                  <a:ea typeface="Meiryo UI" panose="020B0604030504040204" pitchFamily="50" charset="-128"/>
                </a:rPr>
                <a:t>アモサイト（茶石綿）</a:t>
              </a:r>
            </a:p>
          </p:txBody>
        </p:sp>
        <p:sp>
          <p:nvSpPr>
            <p:cNvPr id="9" name="Text Box 4"/>
            <p:cNvSpPr txBox="1">
              <a:spLocks noChangeArrowheads="1"/>
            </p:cNvSpPr>
            <p:nvPr/>
          </p:nvSpPr>
          <p:spPr bwMode="auto">
            <a:xfrm>
              <a:off x="5926332" y="1122130"/>
              <a:ext cx="2743197" cy="47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a:lnSpc>
                  <a:spcPct val="100000"/>
                </a:lnSpc>
                <a:spcBef>
                  <a:spcPct val="50000"/>
                </a:spcBef>
                <a:buFontTx/>
                <a:buNone/>
              </a:pPr>
              <a:r>
                <a:rPr lang="ja-JP" altLang="en-US" sz="1600" dirty="0">
                  <a:solidFill>
                    <a:prstClr val="black"/>
                  </a:solidFill>
                  <a:latin typeface="Meiryo UI" panose="020B0604030504040204" pitchFamily="50" charset="-128"/>
                  <a:ea typeface="Meiryo UI" panose="020B0604030504040204" pitchFamily="50" charset="-128"/>
                </a:rPr>
                <a:t>クリソタイル（白石綿）</a:t>
              </a:r>
            </a:p>
          </p:txBody>
        </p:sp>
        <p:pic>
          <p:nvPicPr>
            <p:cNvPr id="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8739" y="1562285"/>
              <a:ext cx="2743197"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4969" y="1562285"/>
              <a:ext cx="28194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251" y="1562284"/>
              <a:ext cx="2914653" cy="209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テキスト ボックス 14"/>
          <p:cNvSpPr txBox="1">
            <a:spLocks/>
          </p:cNvSpPr>
          <p:nvPr/>
        </p:nvSpPr>
        <p:spPr>
          <a:xfrm>
            <a:off x="133107" y="692696"/>
            <a:ext cx="8902351" cy="3262432"/>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pPr marL="266700" indent="-266700">
              <a:spcBef>
                <a:spcPct val="0"/>
              </a:spcBef>
            </a:pPr>
            <a:r>
              <a:rPr lang="ja-JP" altLang="en-US" dirty="0" smtClean="0">
                <a:solidFill>
                  <a:prstClr val="black"/>
                </a:solidFill>
                <a:latin typeface="Meiryo UI" panose="020B0604030504040204" pitchFamily="50" charset="-128"/>
                <a:ea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rPr>
              <a:t>　</a:t>
            </a:r>
            <a:r>
              <a:rPr lang="ja-JP" altLang="en-US" u="sng" dirty="0" smtClean="0">
                <a:solidFill>
                  <a:prstClr val="black"/>
                </a:solidFill>
                <a:latin typeface="Meiryo UI" panose="020B0604030504040204" pitchFamily="50" charset="-128"/>
                <a:ea typeface="Meiryo UI" panose="020B0604030504040204" pitchFamily="50" charset="-128"/>
              </a:rPr>
              <a:t>石綿は天然に生成した極めて細い鉱物</a:t>
            </a:r>
            <a:r>
              <a:rPr lang="ja-JP" altLang="en-US" u="sng" dirty="0">
                <a:solidFill>
                  <a:prstClr val="black"/>
                </a:solidFill>
                <a:latin typeface="Meiryo UI" panose="020B0604030504040204" pitchFamily="50" charset="-128"/>
                <a:ea typeface="Meiryo UI" panose="020B0604030504040204" pitchFamily="50" charset="-128"/>
              </a:rPr>
              <a:t>繊維</a:t>
            </a:r>
            <a:r>
              <a:rPr lang="ja-JP" altLang="en-US" dirty="0">
                <a:solidFill>
                  <a:prstClr val="black"/>
                </a:solidFill>
                <a:latin typeface="Meiryo UI" panose="020B0604030504040204" pitchFamily="50" charset="-128"/>
                <a:ea typeface="Meiryo UI" panose="020B0604030504040204" pitchFamily="50" charset="-128"/>
              </a:rPr>
              <a:t>（髪の毛の</a:t>
            </a:r>
            <a:r>
              <a:rPr lang="en-US" altLang="ja-JP" dirty="0">
                <a:solidFill>
                  <a:prstClr val="black"/>
                </a:solidFill>
                <a:latin typeface="Meiryo UI" panose="020B0604030504040204" pitchFamily="50" charset="-128"/>
                <a:ea typeface="Meiryo UI" panose="020B0604030504040204" pitchFamily="50" charset="-128"/>
              </a:rPr>
              <a:t>1/5,000</a:t>
            </a:r>
            <a:r>
              <a:rPr lang="ja-JP" altLang="en-US" dirty="0">
                <a:solidFill>
                  <a:prstClr val="black"/>
                </a:solidFill>
                <a:latin typeface="Meiryo UI" panose="020B0604030504040204" pitchFamily="50" charset="-128"/>
                <a:ea typeface="Meiryo UI" panose="020B0604030504040204" pitchFamily="50" charset="-128"/>
              </a:rPr>
              <a:t>程度）</a:t>
            </a:r>
            <a:r>
              <a:rPr lang="ja-JP" altLang="en-US" dirty="0" smtClean="0">
                <a:solidFill>
                  <a:prstClr val="black"/>
                </a:solidFill>
                <a:latin typeface="Meiryo UI" panose="020B0604030504040204" pitchFamily="50" charset="-128"/>
                <a:ea typeface="Meiryo UI" panose="020B0604030504040204" pitchFamily="50" charset="-128"/>
              </a:rPr>
              <a:t>で、</a:t>
            </a:r>
            <a:r>
              <a:rPr lang="ja-JP" altLang="en-US" dirty="0">
                <a:solidFill>
                  <a:prstClr val="black"/>
                </a:solidFill>
                <a:latin typeface="Meiryo UI" panose="020B0604030504040204" pitchFamily="50" charset="-128"/>
                <a:ea typeface="Meiryo UI" panose="020B0604030504040204" pitchFamily="50" charset="-128"/>
              </a:rPr>
              <a:t>熱、摩擦、酸やアルカリにも強く丈夫で変化しにくいという特性を持ち、しかも安価であるため、</a:t>
            </a:r>
            <a:r>
              <a:rPr lang="en-US" altLang="ja-JP" dirty="0">
                <a:solidFill>
                  <a:prstClr val="black"/>
                </a:solidFill>
                <a:latin typeface="Meiryo UI" panose="020B0604030504040204" pitchFamily="50" charset="-128"/>
                <a:ea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rPr>
              <a:t>奇跡の鉱物</a:t>
            </a:r>
            <a:r>
              <a:rPr lang="en-US" altLang="ja-JP" dirty="0">
                <a:solidFill>
                  <a:prstClr val="black"/>
                </a:solidFill>
                <a:latin typeface="Meiryo UI" panose="020B0604030504040204" pitchFamily="50" charset="-128"/>
                <a:ea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rPr>
              <a:t>や</a:t>
            </a:r>
            <a:r>
              <a:rPr lang="en-US" altLang="ja-JP" dirty="0">
                <a:solidFill>
                  <a:prstClr val="black"/>
                </a:solidFill>
                <a:latin typeface="Meiryo UI" panose="020B0604030504040204" pitchFamily="50" charset="-128"/>
                <a:ea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rPr>
              <a:t>魔法の鉱物</a:t>
            </a:r>
            <a:r>
              <a:rPr lang="en-US" altLang="ja-JP" dirty="0">
                <a:solidFill>
                  <a:prstClr val="black"/>
                </a:solidFill>
                <a:latin typeface="Meiryo UI" panose="020B0604030504040204" pitchFamily="50" charset="-128"/>
                <a:ea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rPr>
              <a:t>と呼ばれていた</a:t>
            </a:r>
            <a:r>
              <a:rPr lang="ja-JP" altLang="en-US" dirty="0" smtClean="0">
                <a:solidFill>
                  <a:prstClr val="black"/>
                </a:solidFill>
                <a:latin typeface="Meiryo UI" panose="020B0604030504040204" pitchFamily="50" charset="-128"/>
                <a:ea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endParaRPr>
          </a:p>
          <a:p>
            <a:pPr marL="266700" indent="-266700">
              <a:spcBef>
                <a:spcPct val="0"/>
              </a:spcBef>
            </a:pPr>
            <a:endParaRPr lang="en-US" altLang="ja-JP" sz="1200" dirty="0" smtClean="0">
              <a:solidFill>
                <a:prstClr val="black"/>
              </a:solidFill>
              <a:latin typeface="Meiryo UI" panose="020B0604030504040204" pitchFamily="50" charset="-128"/>
              <a:ea typeface="Meiryo UI" panose="020B0604030504040204" pitchFamily="50" charset="-128"/>
            </a:endParaRPr>
          </a:p>
          <a:p>
            <a:pPr marL="266700" indent="-266700">
              <a:spcBef>
                <a:spcPct val="0"/>
              </a:spcBef>
            </a:pPr>
            <a:r>
              <a:rPr lang="ja-JP" altLang="en-US" dirty="0" smtClean="0">
                <a:solidFill>
                  <a:prstClr val="black"/>
                </a:solidFill>
                <a:latin typeface="Meiryo UI" panose="020B0604030504040204" pitchFamily="50" charset="-128"/>
                <a:ea typeface="Meiryo UI" panose="020B0604030504040204" pitchFamily="50" charset="-128"/>
              </a:rPr>
              <a:t>・　石綿</a:t>
            </a:r>
            <a:r>
              <a:rPr lang="ja-JP" altLang="en-US" dirty="0">
                <a:solidFill>
                  <a:prstClr val="black"/>
                </a:solidFill>
                <a:latin typeface="Meiryo UI" panose="020B0604030504040204" pitchFamily="50" charset="-128"/>
                <a:ea typeface="Meiryo UI" panose="020B0604030504040204" pitchFamily="50" charset="-128"/>
              </a:rPr>
              <a:t>の用途はおよそ</a:t>
            </a:r>
            <a:r>
              <a:rPr lang="en-US" altLang="ja-JP" dirty="0">
                <a:solidFill>
                  <a:prstClr val="black"/>
                </a:solidFill>
                <a:latin typeface="Meiryo UI" panose="020B0604030504040204" pitchFamily="50" charset="-128"/>
                <a:ea typeface="Meiryo UI" panose="020B0604030504040204" pitchFamily="50" charset="-128"/>
              </a:rPr>
              <a:t>3,000</a:t>
            </a:r>
            <a:r>
              <a:rPr lang="ja-JP" altLang="en-US" dirty="0">
                <a:solidFill>
                  <a:prstClr val="black"/>
                </a:solidFill>
                <a:latin typeface="Meiryo UI" panose="020B0604030504040204" pitchFamily="50" charset="-128"/>
                <a:ea typeface="Meiryo UI" panose="020B0604030504040204" pitchFamily="50" charset="-128"/>
              </a:rPr>
              <a:t>種、</a:t>
            </a:r>
            <a:r>
              <a:rPr lang="ja-JP" altLang="en-US">
                <a:solidFill>
                  <a:prstClr val="black"/>
                </a:solidFill>
                <a:latin typeface="Meiryo UI" panose="020B0604030504040204" pitchFamily="50" charset="-128"/>
                <a:ea typeface="Meiryo UI" panose="020B0604030504040204" pitchFamily="50" charset="-128"/>
              </a:rPr>
              <a:t>うち</a:t>
            </a:r>
            <a:r>
              <a:rPr lang="ja-JP" altLang="en-US" smtClean="0">
                <a:solidFill>
                  <a:prstClr val="black"/>
                </a:solidFill>
                <a:latin typeface="Meiryo UI" panose="020B0604030504040204" pitchFamily="50" charset="-128"/>
                <a:ea typeface="Meiryo UI" panose="020B0604030504040204" pitchFamily="50" charset="-128"/>
              </a:rPr>
              <a:t>約９割</a:t>
            </a:r>
            <a:r>
              <a:rPr lang="ja-JP" altLang="en-US" dirty="0">
                <a:solidFill>
                  <a:prstClr val="black"/>
                </a:solidFill>
                <a:latin typeface="Meiryo UI" panose="020B0604030504040204" pitchFamily="50" charset="-128"/>
                <a:ea typeface="Meiryo UI" panose="020B0604030504040204" pitchFamily="50" charset="-128"/>
              </a:rPr>
              <a:t>は建材（</a:t>
            </a:r>
            <a:r>
              <a:rPr lang="ja-JP" altLang="en-US" dirty="0" smtClean="0">
                <a:solidFill>
                  <a:prstClr val="black"/>
                </a:solidFill>
                <a:latin typeface="Meiryo UI" panose="020B0604030504040204" pitchFamily="50" charset="-128"/>
                <a:ea typeface="Meiryo UI" panose="020B0604030504040204" pitchFamily="50" charset="-128"/>
              </a:rPr>
              <a:t>吹付け</a:t>
            </a:r>
            <a:r>
              <a:rPr lang="ja-JP" altLang="en-US" dirty="0">
                <a:solidFill>
                  <a:prstClr val="black"/>
                </a:solidFill>
                <a:latin typeface="Meiryo UI" panose="020B0604030504040204" pitchFamily="50" charset="-128"/>
                <a:ea typeface="Meiryo UI" panose="020B0604030504040204" pitchFamily="50" charset="-128"/>
              </a:rPr>
              <a:t>材、保温・断熱材、スレート材など）として昭和</a:t>
            </a:r>
            <a:r>
              <a:rPr lang="en-US" altLang="ja-JP" dirty="0">
                <a:solidFill>
                  <a:prstClr val="black"/>
                </a:solidFill>
                <a:latin typeface="Meiryo UI" panose="020B0604030504040204" pitchFamily="50" charset="-128"/>
                <a:ea typeface="Meiryo UI" panose="020B0604030504040204" pitchFamily="50" charset="-128"/>
              </a:rPr>
              <a:t>30</a:t>
            </a:r>
            <a:r>
              <a:rPr lang="ja-JP" altLang="en-US" dirty="0">
                <a:solidFill>
                  <a:prstClr val="black"/>
                </a:solidFill>
                <a:latin typeface="Meiryo UI" panose="020B0604030504040204" pitchFamily="50" charset="-128"/>
                <a:ea typeface="Meiryo UI" panose="020B0604030504040204" pitchFamily="50" charset="-128"/>
              </a:rPr>
              <a:t>年頃から使用が一般化し、</a:t>
            </a:r>
            <a:r>
              <a:rPr lang="ja-JP" altLang="en-US" u="sng" dirty="0">
                <a:solidFill>
                  <a:prstClr val="black"/>
                </a:solidFill>
                <a:latin typeface="Meiryo UI" panose="020B0604030504040204" pitchFamily="50" charset="-128"/>
                <a:ea typeface="Meiryo UI" panose="020B0604030504040204" pitchFamily="50" charset="-128"/>
              </a:rPr>
              <a:t>工場・ビル等から一般住宅まで、様々な建築物等に広く</a:t>
            </a:r>
            <a:r>
              <a:rPr lang="ja-JP" altLang="en-US" u="sng" dirty="0" smtClean="0">
                <a:solidFill>
                  <a:prstClr val="black"/>
                </a:solidFill>
                <a:latin typeface="Meiryo UI" panose="020B0604030504040204" pitchFamily="50" charset="-128"/>
                <a:ea typeface="Meiryo UI" panose="020B0604030504040204" pitchFamily="50" charset="-128"/>
              </a:rPr>
              <a:t>使用されて</a:t>
            </a:r>
            <a:r>
              <a:rPr lang="ja-JP" altLang="en-US" u="sng" dirty="0">
                <a:solidFill>
                  <a:prstClr val="black"/>
                </a:solidFill>
                <a:latin typeface="Meiryo UI" panose="020B0604030504040204" pitchFamily="50" charset="-128"/>
                <a:ea typeface="Meiryo UI" panose="020B0604030504040204" pitchFamily="50" charset="-128"/>
              </a:rPr>
              <a:t>きた。</a:t>
            </a:r>
            <a:r>
              <a:rPr lang="ja-JP" altLang="en-US" dirty="0">
                <a:solidFill>
                  <a:prstClr val="black"/>
                </a:solidFill>
                <a:latin typeface="Meiryo UI" panose="020B0604030504040204" pitchFamily="50" charset="-128"/>
                <a:ea typeface="Meiryo UI" panose="020B0604030504040204" pitchFamily="50" charset="-128"/>
              </a:rPr>
              <a:t> 他に摩擦材（自動車のブレーキ部品など）、シール断熱材などの用途がある</a:t>
            </a:r>
            <a:r>
              <a:rPr lang="ja-JP" altLang="en-US" dirty="0" smtClean="0">
                <a:solidFill>
                  <a:prstClr val="black"/>
                </a:solidFill>
                <a:latin typeface="Meiryo UI" panose="020B0604030504040204" pitchFamily="50" charset="-128"/>
                <a:ea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endParaRPr>
          </a:p>
          <a:p>
            <a:pPr marL="266700" indent="-266700">
              <a:spcBef>
                <a:spcPct val="0"/>
              </a:spcBef>
            </a:pPr>
            <a:endParaRPr lang="en-US" altLang="ja-JP" sz="1200" dirty="0" smtClean="0">
              <a:solidFill>
                <a:prstClr val="black"/>
              </a:solidFill>
              <a:latin typeface="Meiryo UI" panose="020B0604030504040204" pitchFamily="50" charset="-128"/>
              <a:ea typeface="Meiryo UI" panose="020B0604030504040204" pitchFamily="50" charset="-128"/>
            </a:endParaRPr>
          </a:p>
          <a:p>
            <a:pPr marL="266700" indent="-266700">
              <a:spcBef>
                <a:spcPct val="0"/>
              </a:spcBef>
            </a:pPr>
            <a:r>
              <a:rPr lang="ja-JP" altLang="en-US" dirty="0" smtClean="0">
                <a:solidFill>
                  <a:prstClr val="black"/>
                </a:solidFill>
                <a:latin typeface="Meiryo UI" panose="020B0604030504040204" pitchFamily="50" charset="-128"/>
                <a:ea typeface="Meiryo UI" panose="020B0604030504040204" pitchFamily="50" charset="-128"/>
              </a:rPr>
              <a:t>・　石綿</a:t>
            </a:r>
            <a:r>
              <a:rPr lang="ja-JP" altLang="en-US" dirty="0">
                <a:solidFill>
                  <a:prstClr val="black"/>
                </a:solidFill>
                <a:latin typeface="Meiryo UI" panose="020B0604030504040204" pitchFamily="50" charset="-128"/>
                <a:ea typeface="Meiryo UI" panose="020B0604030504040204" pitchFamily="50" charset="-128"/>
              </a:rPr>
              <a:t>を吸入することによって生じる疾患としては、中皮腫、肺がん等が知られている。厚生労働省の人口動態統計によると、中皮腫による死亡者は、平成７年の</a:t>
            </a:r>
            <a:r>
              <a:rPr lang="en-US" altLang="ja-JP" dirty="0">
                <a:solidFill>
                  <a:prstClr val="black"/>
                </a:solidFill>
                <a:latin typeface="Meiryo UI" panose="020B0604030504040204" pitchFamily="50" charset="-128"/>
                <a:ea typeface="Meiryo UI" panose="020B0604030504040204" pitchFamily="50" charset="-128"/>
              </a:rPr>
              <a:t>500</a:t>
            </a:r>
            <a:r>
              <a:rPr lang="ja-JP" altLang="en-US" dirty="0">
                <a:solidFill>
                  <a:prstClr val="black"/>
                </a:solidFill>
                <a:latin typeface="Meiryo UI" panose="020B0604030504040204" pitchFamily="50" charset="-128"/>
                <a:ea typeface="Meiryo UI" panose="020B0604030504040204" pitchFamily="50" charset="-128"/>
              </a:rPr>
              <a:t>人</a:t>
            </a:r>
            <a:r>
              <a:rPr lang="ja-JP" altLang="en-US" dirty="0" smtClean="0">
                <a:solidFill>
                  <a:prstClr val="black"/>
                </a:solidFill>
                <a:latin typeface="Meiryo UI" panose="020B0604030504040204" pitchFamily="50" charset="-128"/>
                <a:ea typeface="Meiryo UI" panose="020B0604030504040204" pitchFamily="50" charset="-128"/>
              </a:rPr>
              <a:t>から</a:t>
            </a:r>
            <a:r>
              <a:rPr lang="ja-JP" altLang="en-US" dirty="0" smtClean="0">
                <a:latin typeface="Meiryo UI" panose="020B0604030504040204" pitchFamily="50" charset="-128"/>
                <a:ea typeface="Meiryo UI" panose="020B0604030504040204" pitchFamily="50" charset="-128"/>
              </a:rPr>
              <a:t>令和２年には</a:t>
            </a:r>
            <a:r>
              <a:rPr lang="en-US" altLang="ja-JP" dirty="0" smtClean="0">
                <a:latin typeface="Meiryo UI" panose="020B0604030504040204" pitchFamily="50" charset="-128"/>
                <a:ea typeface="Meiryo UI" panose="020B0604030504040204" pitchFamily="50" charset="-128"/>
              </a:rPr>
              <a:t>1,605</a:t>
            </a:r>
            <a:r>
              <a:rPr lang="ja-JP" altLang="en-US" dirty="0" smtClean="0">
                <a:latin typeface="Meiryo UI" panose="020B0604030504040204" pitchFamily="50" charset="-128"/>
                <a:ea typeface="Meiryo UI" panose="020B0604030504040204" pitchFamily="50" charset="-128"/>
              </a:rPr>
              <a:t>人</a:t>
            </a:r>
            <a:r>
              <a:rPr lang="ja-JP" altLang="en-US" dirty="0">
                <a:latin typeface="Meiryo UI" panose="020B0604030504040204" pitchFamily="50" charset="-128"/>
                <a:ea typeface="Meiryo UI" panose="020B0604030504040204" pitchFamily="50" charset="-128"/>
              </a:rPr>
              <a:t>と</a:t>
            </a:r>
            <a:r>
              <a:rPr lang="ja-JP" altLang="en-US" dirty="0">
                <a:solidFill>
                  <a:prstClr val="black"/>
                </a:solidFill>
                <a:latin typeface="Meiryo UI" panose="020B0604030504040204" pitchFamily="50" charset="-128"/>
                <a:ea typeface="Meiryo UI" panose="020B0604030504040204" pitchFamily="50" charset="-128"/>
              </a:rPr>
              <a:t>なっており</a:t>
            </a:r>
            <a:r>
              <a:rPr lang="ja-JP" altLang="en-US" dirty="0" smtClean="0">
                <a:solidFill>
                  <a:prstClr val="black"/>
                </a:solidFill>
                <a:latin typeface="Meiryo UI" panose="020B0604030504040204" pitchFamily="50" charset="-128"/>
                <a:ea typeface="Meiryo UI" panose="020B0604030504040204" pitchFamily="50" charset="-128"/>
              </a:rPr>
              <a:t>、約</a:t>
            </a:r>
            <a:r>
              <a:rPr lang="en-US" altLang="ja-JP" dirty="0" smtClean="0">
                <a:solidFill>
                  <a:prstClr val="black"/>
                </a:solidFill>
                <a:latin typeface="Meiryo UI" panose="020B0604030504040204" pitchFamily="50" charset="-128"/>
                <a:ea typeface="Meiryo UI" panose="020B0604030504040204" pitchFamily="50" charset="-128"/>
              </a:rPr>
              <a:t>20</a:t>
            </a:r>
            <a:r>
              <a:rPr lang="ja-JP" altLang="en-US" dirty="0">
                <a:solidFill>
                  <a:prstClr val="black"/>
                </a:solidFill>
                <a:latin typeface="Meiryo UI" panose="020B0604030504040204" pitchFamily="50" charset="-128"/>
                <a:ea typeface="Meiryo UI" panose="020B0604030504040204" pitchFamily="50" charset="-128"/>
              </a:rPr>
              <a:t>年間で約３倍に増加している</a:t>
            </a:r>
            <a:r>
              <a:rPr lang="ja-JP" altLang="en-US" dirty="0" smtClean="0">
                <a:solidFill>
                  <a:prstClr val="black"/>
                </a:solidFill>
                <a:latin typeface="Meiryo UI" panose="020B0604030504040204" pitchFamily="50" charset="-128"/>
                <a:ea typeface="Meiryo UI" panose="020B0604030504040204" pitchFamily="50" charset="-128"/>
              </a:rPr>
              <a:t>。</a:t>
            </a:r>
            <a:endParaRPr lang="ja-JP" altLang="en-US" dirty="0">
              <a:solidFill>
                <a:prstClr val="black"/>
              </a:solidFill>
              <a:latin typeface="Meiryo UI" panose="020B0604030504040204" pitchFamily="50" charset="-128"/>
              <a:ea typeface="Meiryo UI" panose="020B0604030504040204" pitchFamily="50" charset="-128"/>
            </a:endParaRPr>
          </a:p>
        </p:txBody>
      </p:sp>
      <p:sp>
        <p:nvSpPr>
          <p:cNvPr id="16" name="テキスト ボックス 1"/>
          <p:cNvSpPr txBox="1">
            <a:spLocks noChangeArrowheads="1"/>
          </p:cNvSpPr>
          <p:nvPr/>
        </p:nvSpPr>
        <p:spPr bwMode="auto">
          <a:xfrm>
            <a:off x="346815" y="6282950"/>
            <a:ext cx="6442501"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nSpc>
                <a:spcPct val="100000"/>
              </a:lnSpc>
              <a:spcBef>
                <a:spcPct val="0"/>
              </a:spcBef>
              <a:buFontTx/>
              <a:buNone/>
            </a:pP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この他にトレモライト、アクチノライト、アンソフィライトがある。</a:t>
            </a:r>
            <a:endParaRPr lang="ja-JP" altLang="en-US" sz="16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41974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3009973" y="58856"/>
            <a:ext cx="3148619" cy="461665"/>
          </a:xfrm>
          <a:prstGeom prst="rect">
            <a:avLst/>
          </a:prstGeom>
          <a:noFill/>
        </p:spPr>
        <p:txBody>
          <a:bodyPr wrap="none" rtlCol="0">
            <a:spAutoFit/>
          </a:bodyPr>
          <a:lstStyle/>
          <a:p>
            <a:pPr algn="ctr"/>
            <a:r>
              <a:rPr lang="ja-JP" altLang="en-US" sz="2400" b="1" dirty="0">
                <a:latin typeface="Meiryo UI" panose="020B0604030504040204" pitchFamily="50" charset="-128"/>
                <a:ea typeface="Meiryo UI" panose="020B0604030504040204" pitchFamily="50" charset="-128"/>
              </a:rPr>
              <a:t>石綿（アスベスト）とは</a:t>
            </a:r>
          </a:p>
        </p:txBody>
      </p:sp>
      <p:graphicFrame>
        <p:nvGraphicFramePr>
          <p:cNvPr id="18" name="表 17"/>
          <p:cNvGraphicFramePr>
            <a:graphicFrameLocks noGrp="1"/>
          </p:cNvGraphicFramePr>
          <p:nvPr>
            <p:extLst>
              <p:ext uri="{D42A27DB-BD31-4B8C-83A1-F6EECF244321}">
                <p14:modId xmlns:p14="http://schemas.microsoft.com/office/powerpoint/2010/main" val="3831272377"/>
              </p:ext>
            </p:extLst>
          </p:nvPr>
        </p:nvGraphicFramePr>
        <p:xfrm>
          <a:off x="201672" y="1267293"/>
          <a:ext cx="8766783" cy="4628677"/>
        </p:xfrm>
        <a:graphic>
          <a:graphicData uri="http://schemas.openxmlformats.org/drawingml/2006/table">
            <a:tbl>
              <a:tblPr firstRow="1" firstCol="1" bandRow="1">
                <a:tableStyleId>{5940675A-B579-460E-94D1-54222C63F5DA}</a:tableStyleId>
              </a:tblPr>
              <a:tblGrid>
                <a:gridCol w="1071316">
                  <a:extLst>
                    <a:ext uri="{9D8B030D-6E8A-4147-A177-3AD203B41FA5}">
                      <a16:colId xmlns:a16="http://schemas.microsoft.com/office/drawing/2014/main" xmlns="" val="20000"/>
                    </a:ext>
                  </a:extLst>
                </a:gridCol>
                <a:gridCol w="2438400">
                  <a:extLst>
                    <a:ext uri="{9D8B030D-6E8A-4147-A177-3AD203B41FA5}">
                      <a16:colId xmlns:a16="http://schemas.microsoft.com/office/drawing/2014/main" xmlns="" val="20001"/>
                    </a:ext>
                  </a:extLst>
                </a:gridCol>
                <a:gridCol w="2662518">
                  <a:extLst>
                    <a:ext uri="{9D8B030D-6E8A-4147-A177-3AD203B41FA5}">
                      <a16:colId xmlns:a16="http://schemas.microsoft.com/office/drawing/2014/main" xmlns="" val="20002"/>
                    </a:ext>
                  </a:extLst>
                </a:gridCol>
                <a:gridCol w="2594549">
                  <a:extLst>
                    <a:ext uri="{9D8B030D-6E8A-4147-A177-3AD203B41FA5}">
                      <a16:colId xmlns:a16="http://schemas.microsoft.com/office/drawing/2014/main" xmlns="" val="20003"/>
                    </a:ext>
                  </a:extLst>
                </a:gridCol>
              </a:tblGrid>
              <a:tr h="3029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200" b="0" kern="100" dirty="0" smtClean="0">
                          <a:effectLst/>
                          <a:latin typeface="Meiryo UI" panose="020B0604030504040204" pitchFamily="50" charset="-128"/>
                          <a:ea typeface="Meiryo UI" panose="020B0604030504040204" pitchFamily="50" charset="-128"/>
                          <a:cs typeface="メイリオ" panose="020B0604030504040204" pitchFamily="50" charset="-128"/>
                        </a:rPr>
                        <a:t>レベルの分類</a:t>
                      </a:r>
                      <a:endParaRPr lang="ja-JP" altLang="ja-JP" sz="1200" b="0" kern="100" baseline="30000" dirty="0" smtClean="0">
                        <a:effectLst/>
                        <a:latin typeface="Meiryo UI" panose="020B0604030504040204" pitchFamily="50" charset="-128"/>
                        <a:ea typeface="Meiryo UI" panose="020B0604030504040204" pitchFamily="50" charset="-128"/>
                        <a:cs typeface="メイリオ" panose="020B0604030504040204" pitchFamily="50" charset="-128"/>
                      </a:endParaRPr>
                    </a:p>
                  </a:txBody>
                  <a:tcPr marL="32869" marR="32869" marT="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spcAft>
                          <a:spcPts val="0"/>
                        </a:spcAft>
                      </a:pPr>
                      <a:r>
                        <a:rPr lang="ja-JP" sz="1200" b="1" kern="100" dirty="0">
                          <a:effectLst/>
                          <a:latin typeface="Meiryo UI" panose="020B0604030504040204" pitchFamily="50" charset="-128"/>
                          <a:ea typeface="Meiryo UI" panose="020B0604030504040204" pitchFamily="50" charset="-128"/>
                          <a:cs typeface="メイリオ" panose="020B0604030504040204" pitchFamily="50" charset="-128"/>
                        </a:rPr>
                        <a:t>レベル１</a:t>
                      </a:r>
                    </a:p>
                  </a:txBody>
                  <a:tcPr marL="32869" marR="32869" marT="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spcAft>
                          <a:spcPts val="0"/>
                        </a:spcAft>
                      </a:pPr>
                      <a:r>
                        <a:rPr lang="ja-JP" sz="1200" b="1" kern="100" dirty="0">
                          <a:effectLst/>
                          <a:latin typeface="Meiryo UI" panose="020B0604030504040204" pitchFamily="50" charset="-128"/>
                          <a:ea typeface="Meiryo UI" panose="020B0604030504040204" pitchFamily="50" charset="-128"/>
                          <a:cs typeface="メイリオ" panose="020B0604030504040204" pitchFamily="50" charset="-128"/>
                        </a:rPr>
                        <a:t>レベル２</a:t>
                      </a:r>
                    </a:p>
                  </a:txBody>
                  <a:tcPr marL="32869" marR="32869" marT="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spcAft>
                          <a:spcPts val="0"/>
                        </a:spcAft>
                      </a:pPr>
                      <a:r>
                        <a:rPr lang="ja-JP" sz="1200" b="1" kern="100" dirty="0">
                          <a:effectLst/>
                          <a:latin typeface="Meiryo UI" panose="020B0604030504040204" pitchFamily="50" charset="-128"/>
                          <a:ea typeface="Meiryo UI" panose="020B0604030504040204" pitchFamily="50" charset="-128"/>
                          <a:cs typeface="メイリオ" panose="020B0604030504040204" pitchFamily="50" charset="-128"/>
                        </a:rPr>
                        <a:t>レベル</a:t>
                      </a:r>
                      <a:r>
                        <a:rPr lang="ja-JP" sz="1200" b="1" kern="100" dirty="0" smtClean="0">
                          <a:effectLst/>
                          <a:latin typeface="Meiryo UI" panose="020B0604030504040204" pitchFamily="50" charset="-128"/>
                          <a:ea typeface="Meiryo UI" panose="020B0604030504040204" pitchFamily="50" charset="-128"/>
                          <a:cs typeface="メイリオ" panose="020B0604030504040204" pitchFamily="50" charset="-128"/>
                        </a:rPr>
                        <a:t>３</a:t>
                      </a:r>
                      <a:endParaRPr lang="ja-JP" sz="1200" b="1"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32869" marR="32869" marT="0" marB="0" anchor="ctr">
                    <a:solidFill>
                      <a:schemeClr val="accent2">
                        <a:lumMod val="20000"/>
                        <a:lumOff val="80000"/>
                      </a:schemeClr>
                    </a:solidFill>
                  </a:tcPr>
                </a:tc>
                <a:extLst>
                  <a:ext uri="{0D108BD9-81ED-4DB2-BD59-A6C34878D82A}">
                    <a16:rowId xmlns:a16="http://schemas.microsoft.com/office/drawing/2014/main" xmlns="" val="10001"/>
                  </a:ext>
                </a:extLst>
              </a:tr>
              <a:tr h="646026">
                <a:tc>
                  <a:txBody>
                    <a:bodyPr/>
                    <a:lstStyle/>
                    <a:p>
                      <a:pPr algn="ctr">
                        <a:spcAft>
                          <a:spcPts val="0"/>
                        </a:spcAft>
                      </a:pPr>
                      <a:r>
                        <a:rPr lang="ja-JP" sz="1400" b="0" kern="100" dirty="0">
                          <a:effectLst/>
                          <a:latin typeface="Meiryo UI" panose="020B0604030504040204" pitchFamily="50" charset="-128"/>
                          <a:ea typeface="Meiryo UI" panose="020B0604030504040204" pitchFamily="50" charset="-128"/>
                          <a:cs typeface="メイリオ" panose="020B0604030504040204" pitchFamily="50" charset="-128"/>
                        </a:rPr>
                        <a:t>建材の種類</a:t>
                      </a:r>
                    </a:p>
                  </a:txBody>
                  <a:tcPr marL="32869" marR="32869" marT="0" marB="0" anchor="ctr">
                    <a:solidFill>
                      <a:schemeClr val="bg1"/>
                    </a:solidFill>
                  </a:tcPr>
                </a:tc>
                <a:tc>
                  <a:txBody>
                    <a:bodyPr/>
                    <a:lstStyle/>
                    <a:p>
                      <a:pPr algn="ctr">
                        <a:spcAft>
                          <a:spcPts val="0"/>
                        </a:spcAft>
                      </a:pPr>
                      <a:r>
                        <a:rPr lang="ja-JP" sz="1400" b="1" kern="100" dirty="0" smtClean="0">
                          <a:effectLst/>
                          <a:latin typeface="Meiryo UI" panose="020B0604030504040204" pitchFamily="50" charset="-128"/>
                          <a:ea typeface="Meiryo UI" panose="020B0604030504040204" pitchFamily="50" charset="-128"/>
                          <a:cs typeface="メイリオ" panose="020B0604030504040204" pitchFamily="50" charset="-128"/>
                        </a:rPr>
                        <a:t>吹付け</a:t>
                      </a:r>
                      <a:r>
                        <a:rPr lang="ja-JP" altLang="en-US" sz="1400" b="1" kern="100" dirty="0" smtClean="0">
                          <a:effectLst/>
                          <a:latin typeface="Meiryo UI" panose="020B0604030504040204" pitchFamily="50" charset="-128"/>
                          <a:ea typeface="Meiryo UI" panose="020B0604030504040204" pitchFamily="50" charset="-128"/>
                          <a:cs typeface="メイリオ" panose="020B0604030504040204" pitchFamily="50" charset="-128"/>
                        </a:rPr>
                        <a:t>石綿</a:t>
                      </a:r>
                      <a:endParaRPr lang="ja-JP" sz="1400" b="1"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32869" marR="32869" marT="0" marB="0" anchor="ctr">
                    <a:solidFill>
                      <a:schemeClr val="bg1"/>
                    </a:solidFill>
                  </a:tcPr>
                </a:tc>
                <a:tc>
                  <a:txBody>
                    <a:bodyPr/>
                    <a:lstStyle/>
                    <a:p>
                      <a:pPr algn="ctr">
                        <a:spcAft>
                          <a:spcPts val="0"/>
                        </a:spcAft>
                      </a:pPr>
                      <a:r>
                        <a:rPr lang="ja-JP" sz="1400" b="1" kern="100" dirty="0">
                          <a:effectLst/>
                          <a:latin typeface="Meiryo UI" panose="020B0604030504040204" pitchFamily="50" charset="-128"/>
                          <a:ea typeface="Meiryo UI" panose="020B0604030504040204" pitchFamily="50" charset="-128"/>
                          <a:cs typeface="メイリオ" panose="020B0604030504040204" pitchFamily="50" charset="-128"/>
                        </a:rPr>
                        <a:t>石綿</a:t>
                      </a:r>
                      <a:r>
                        <a:rPr lang="ja-JP" sz="1400" b="1" kern="100" dirty="0" smtClean="0">
                          <a:effectLst/>
                          <a:latin typeface="Meiryo UI" panose="020B0604030504040204" pitchFamily="50" charset="-128"/>
                          <a:ea typeface="Meiryo UI" panose="020B0604030504040204" pitchFamily="50" charset="-128"/>
                          <a:cs typeface="メイリオ" panose="020B0604030504040204" pitchFamily="50" charset="-128"/>
                        </a:rPr>
                        <a:t>含有</a:t>
                      </a:r>
                      <a:r>
                        <a:rPr lang="ja-JP" altLang="en-US" sz="1400" b="1" kern="100" dirty="0" smtClean="0">
                          <a:effectLst/>
                          <a:latin typeface="Meiryo UI" panose="020B0604030504040204" pitchFamily="50" charset="-128"/>
                          <a:ea typeface="Meiryo UI" panose="020B0604030504040204" pitchFamily="50" charset="-128"/>
                          <a:cs typeface="メイリオ" panose="020B0604030504040204" pitchFamily="50" charset="-128"/>
                        </a:rPr>
                        <a:t>断熱材</a:t>
                      </a:r>
                      <a:endParaRPr lang="en-US" altLang="ja-JP" sz="1400" b="1" kern="100" dirty="0" smtClean="0">
                        <a:effectLst/>
                        <a:latin typeface="Meiryo UI" panose="020B0604030504040204" pitchFamily="50" charset="-128"/>
                        <a:ea typeface="Meiryo UI" panose="020B0604030504040204" pitchFamily="50" charset="-128"/>
                        <a:cs typeface="メイリオ" panose="020B0604030504040204" pitchFamily="50" charset="-128"/>
                      </a:endParaRPr>
                    </a:p>
                    <a:p>
                      <a:pPr algn="ctr">
                        <a:spcAft>
                          <a:spcPts val="0"/>
                        </a:spcAft>
                      </a:pPr>
                      <a:r>
                        <a:rPr lang="ja-JP" sz="1400" b="1" kern="100" dirty="0" smtClean="0">
                          <a:effectLst/>
                          <a:latin typeface="Meiryo UI" panose="020B0604030504040204" pitchFamily="50" charset="-128"/>
                          <a:ea typeface="Meiryo UI" panose="020B0604030504040204" pitchFamily="50" charset="-128"/>
                          <a:cs typeface="メイリオ" panose="020B0604030504040204" pitchFamily="50" charset="-128"/>
                        </a:rPr>
                        <a:t>石綿含有</a:t>
                      </a:r>
                      <a:r>
                        <a:rPr lang="ja-JP" altLang="en-US" sz="1400" b="1" kern="100" dirty="0" smtClean="0">
                          <a:effectLst/>
                          <a:latin typeface="Meiryo UI" panose="020B0604030504040204" pitchFamily="50" charset="-128"/>
                          <a:ea typeface="Meiryo UI" panose="020B0604030504040204" pitchFamily="50" charset="-128"/>
                          <a:cs typeface="メイリオ" panose="020B0604030504040204" pitchFamily="50" charset="-128"/>
                        </a:rPr>
                        <a:t>保温材</a:t>
                      </a:r>
                      <a:endParaRPr lang="en-US" altLang="ja-JP" sz="1400" b="1" kern="100" dirty="0" smtClean="0">
                        <a:effectLst/>
                        <a:latin typeface="Meiryo UI" panose="020B0604030504040204" pitchFamily="50" charset="-128"/>
                        <a:ea typeface="Meiryo UI" panose="020B0604030504040204" pitchFamily="50" charset="-128"/>
                        <a:cs typeface="メイリオ" panose="020B0604030504040204" pitchFamily="50" charset="-128"/>
                      </a:endParaRPr>
                    </a:p>
                    <a:p>
                      <a:pPr algn="ctr">
                        <a:spcAft>
                          <a:spcPts val="0"/>
                        </a:spcAft>
                      </a:pPr>
                      <a:r>
                        <a:rPr lang="ja-JP" sz="1400" b="1" kern="100" dirty="0" smtClean="0">
                          <a:effectLst/>
                          <a:latin typeface="Meiryo UI" panose="020B0604030504040204" pitchFamily="50" charset="-128"/>
                          <a:ea typeface="Meiryo UI" panose="020B0604030504040204" pitchFamily="50" charset="-128"/>
                          <a:cs typeface="メイリオ" panose="020B0604030504040204" pitchFamily="50" charset="-128"/>
                        </a:rPr>
                        <a:t>石綿含有</a:t>
                      </a:r>
                      <a:r>
                        <a:rPr lang="ja-JP" altLang="en-US" sz="1400" b="1" kern="100" dirty="0" smtClean="0">
                          <a:effectLst/>
                          <a:latin typeface="Meiryo UI" panose="020B0604030504040204" pitchFamily="50" charset="-128"/>
                          <a:ea typeface="Meiryo UI" panose="020B0604030504040204" pitchFamily="50" charset="-128"/>
                          <a:cs typeface="メイリオ" panose="020B0604030504040204" pitchFamily="50" charset="-128"/>
                        </a:rPr>
                        <a:t>耐火被覆材</a:t>
                      </a:r>
                      <a:endParaRPr lang="ja-JP" sz="1400" b="1"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32869" marR="32869" marT="0" marB="0" anchor="ctr">
                    <a:solidFill>
                      <a:schemeClr val="bg1"/>
                    </a:solidFill>
                  </a:tcPr>
                </a:tc>
                <a:tc>
                  <a:txBody>
                    <a:bodyPr/>
                    <a:lstStyle/>
                    <a:p>
                      <a:pPr algn="ctr">
                        <a:spcAft>
                          <a:spcPts val="0"/>
                        </a:spcAft>
                      </a:pPr>
                      <a:r>
                        <a:rPr lang="ja-JP" sz="1400" b="1" kern="100" dirty="0">
                          <a:effectLst/>
                          <a:latin typeface="Meiryo UI" panose="020B0604030504040204" pitchFamily="50" charset="-128"/>
                          <a:ea typeface="Meiryo UI" panose="020B0604030504040204" pitchFamily="50" charset="-128"/>
                          <a:cs typeface="メイリオ" panose="020B0604030504040204" pitchFamily="50" charset="-128"/>
                        </a:rPr>
                        <a:t>その他の石綿含有</a:t>
                      </a:r>
                      <a:r>
                        <a:rPr lang="ja-JP" sz="1400" b="1" kern="100" dirty="0" smtClean="0">
                          <a:effectLst/>
                          <a:latin typeface="Meiryo UI" panose="020B0604030504040204" pitchFamily="50" charset="-128"/>
                          <a:ea typeface="Meiryo UI" panose="020B0604030504040204" pitchFamily="50" charset="-128"/>
                          <a:cs typeface="メイリオ" panose="020B0604030504040204" pitchFamily="50" charset="-128"/>
                        </a:rPr>
                        <a:t>建材</a:t>
                      </a:r>
                      <a:endParaRPr lang="en-US" altLang="ja-JP" sz="1400" b="1" kern="100" dirty="0" smtClean="0">
                        <a:effectLst/>
                        <a:latin typeface="Meiryo UI" panose="020B0604030504040204" pitchFamily="50" charset="-128"/>
                        <a:ea typeface="Meiryo UI" panose="020B0604030504040204" pitchFamily="50" charset="-128"/>
                        <a:cs typeface="メイリオ" panose="020B0604030504040204" pitchFamily="50" charset="-128"/>
                      </a:endParaRPr>
                    </a:p>
                    <a:p>
                      <a:pPr algn="ctr">
                        <a:spcAft>
                          <a:spcPts val="0"/>
                        </a:spcAft>
                      </a:pPr>
                      <a:r>
                        <a:rPr lang="ja-JP" sz="1400" b="1" kern="100" dirty="0" smtClean="0">
                          <a:effectLst/>
                          <a:latin typeface="Meiryo UI" panose="020B0604030504040204" pitchFamily="50" charset="-128"/>
                          <a:ea typeface="Meiryo UI" panose="020B0604030504040204" pitchFamily="50" charset="-128"/>
                          <a:cs typeface="メイリオ" panose="020B0604030504040204" pitchFamily="50" charset="-128"/>
                        </a:rPr>
                        <a:t>（</a:t>
                      </a:r>
                      <a:r>
                        <a:rPr lang="ja-JP" sz="1400" b="1" kern="100" dirty="0">
                          <a:effectLst/>
                          <a:latin typeface="Meiryo UI" panose="020B0604030504040204" pitchFamily="50" charset="-128"/>
                          <a:ea typeface="Meiryo UI" panose="020B0604030504040204" pitchFamily="50" charset="-128"/>
                          <a:cs typeface="メイリオ" panose="020B0604030504040204" pitchFamily="50" charset="-128"/>
                        </a:rPr>
                        <a:t>成形板等）</a:t>
                      </a:r>
                    </a:p>
                  </a:txBody>
                  <a:tcPr marL="32869" marR="32869" marT="0" marB="0" anchor="ctr">
                    <a:solidFill>
                      <a:schemeClr val="bg1"/>
                    </a:solidFill>
                  </a:tcPr>
                </a:tc>
                <a:extLst>
                  <a:ext uri="{0D108BD9-81ED-4DB2-BD59-A6C34878D82A}">
                    <a16:rowId xmlns:a16="http://schemas.microsoft.com/office/drawing/2014/main" xmlns="" val="10002"/>
                  </a:ext>
                </a:extLst>
              </a:tr>
              <a:tr h="293818">
                <a:tc>
                  <a:txBody>
                    <a:bodyPr/>
                    <a:lstStyle/>
                    <a:p>
                      <a:pPr algn="ctr">
                        <a:spcAft>
                          <a:spcPts val="0"/>
                        </a:spcAft>
                      </a:pPr>
                      <a:r>
                        <a:rPr lang="ja-JP" sz="1400" b="0" kern="100" dirty="0">
                          <a:effectLst/>
                          <a:latin typeface="Meiryo UI" panose="020B0604030504040204" pitchFamily="50" charset="-128"/>
                          <a:ea typeface="Meiryo UI" panose="020B0604030504040204" pitchFamily="50" charset="-128"/>
                          <a:cs typeface="メイリオ" panose="020B0604030504040204" pitchFamily="50" charset="-128"/>
                        </a:rPr>
                        <a:t>発</a:t>
                      </a:r>
                      <a:r>
                        <a:rPr lang="ja-JP" sz="1400" b="0" kern="100" dirty="0" err="1">
                          <a:effectLst/>
                          <a:latin typeface="Meiryo UI" panose="020B0604030504040204" pitchFamily="50" charset="-128"/>
                          <a:ea typeface="Meiryo UI" panose="020B0604030504040204" pitchFamily="50" charset="-128"/>
                          <a:cs typeface="メイリオ" panose="020B0604030504040204" pitchFamily="50" charset="-128"/>
                        </a:rPr>
                        <a:t>じん</a:t>
                      </a:r>
                      <a:r>
                        <a:rPr lang="ja-JP" sz="1400" b="0" kern="100" dirty="0">
                          <a:effectLst/>
                          <a:latin typeface="Meiryo UI" panose="020B0604030504040204" pitchFamily="50" charset="-128"/>
                          <a:ea typeface="Meiryo UI" panose="020B0604030504040204" pitchFamily="50" charset="-128"/>
                          <a:cs typeface="メイリオ" panose="020B0604030504040204" pitchFamily="50" charset="-128"/>
                        </a:rPr>
                        <a:t>性</a:t>
                      </a:r>
                    </a:p>
                  </a:txBody>
                  <a:tcPr marL="32869" marR="32869" marT="0" marB="0" anchor="ctr">
                    <a:solidFill>
                      <a:schemeClr val="bg1"/>
                    </a:solidFill>
                  </a:tcPr>
                </a:tc>
                <a:tc>
                  <a:txBody>
                    <a:bodyPr/>
                    <a:lstStyle/>
                    <a:p>
                      <a:pPr algn="ctr">
                        <a:spcAft>
                          <a:spcPts val="0"/>
                        </a:spcAft>
                      </a:pPr>
                      <a:r>
                        <a:rPr lang="ja-JP" sz="1400" b="0" kern="100" dirty="0">
                          <a:effectLst/>
                          <a:latin typeface="Meiryo UI" panose="020B0604030504040204" pitchFamily="50" charset="-128"/>
                          <a:ea typeface="Meiryo UI" panose="020B0604030504040204" pitchFamily="50" charset="-128"/>
                          <a:cs typeface="メイリオ" panose="020B0604030504040204" pitchFamily="50" charset="-128"/>
                        </a:rPr>
                        <a:t>著しく高い</a:t>
                      </a:r>
                    </a:p>
                  </a:txBody>
                  <a:tcPr marL="32869" marR="32869" marT="0" marB="0" anchor="ctr">
                    <a:solidFill>
                      <a:schemeClr val="bg1"/>
                    </a:solidFill>
                  </a:tcPr>
                </a:tc>
                <a:tc>
                  <a:txBody>
                    <a:bodyPr/>
                    <a:lstStyle/>
                    <a:p>
                      <a:pPr algn="ctr">
                        <a:spcAft>
                          <a:spcPts val="0"/>
                        </a:spcAft>
                      </a:pPr>
                      <a:r>
                        <a:rPr lang="ja-JP" sz="1400" b="0" kern="100" dirty="0">
                          <a:effectLst/>
                          <a:latin typeface="Meiryo UI" panose="020B0604030504040204" pitchFamily="50" charset="-128"/>
                          <a:ea typeface="Meiryo UI" panose="020B0604030504040204" pitchFamily="50" charset="-128"/>
                          <a:cs typeface="メイリオ" panose="020B0604030504040204" pitchFamily="50" charset="-128"/>
                        </a:rPr>
                        <a:t>高い</a:t>
                      </a:r>
                    </a:p>
                  </a:txBody>
                  <a:tcPr marL="32869" marR="32869" marT="0" marB="0" anchor="ctr">
                    <a:solidFill>
                      <a:schemeClr val="bg1"/>
                    </a:solidFill>
                  </a:tcPr>
                </a:tc>
                <a:tc>
                  <a:txBody>
                    <a:bodyPr/>
                    <a:lstStyle/>
                    <a:p>
                      <a:pPr algn="ctr">
                        <a:spcAft>
                          <a:spcPts val="0"/>
                        </a:spcAft>
                      </a:pPr>
                      <a:r>
                        <a:rPr lang="ja-JP" sz="1400" b="0" kern="100" dirty="0">
                          <a:effectLst/>
                          <a:latin typeface="Meiryo UI" panose="020B0604030504040204" pitchFamily="50" charset="-128"/>
                          <a:ea typeface="Meiryo UI" panose="020B0604030504040204" pitchFamily="50" charset="-128"/>
                          <a:cs typeface="メイリオ" panose="020B0604030504040204" pitchFamily="50" charset="-128"/>
                        </a:rPr>
                        <a:t>比較的低い</a:t>
                      </a:r>
                    </a:p>
                  </a:txBody>
                  <a:tcPr marL="32869" marR="32869" marT="0" marB="0" anchor="ctr">
                    <a:solidFill>
                      <a:schemeClr val="bg1"/>
                    </a:solidFill>
                  </a:tcPr>
                </a:tc>
                <a:extLst>
                  <a:ext uri="{0D108BD9-81ED-4DB2-BD59-A6C34878D82A}">
                    <a16:rowId xmlns:a16="http://schemas.microsoft.com/office/drawing/2014/main" xmlns="" val="10003"/>
                  </a:ext>
                </a:extLst>
              </a:tr>
              <a:tr h="3385859">
                <a:tc>
                  <a:txBody>
                    <a:bodyPr/>
                    <a:lstStyle/>
                    <a:p>
                      <a:pPr algn="ctr">
                        <a:spcAft>
                          <a:spcPts val="0"/>
                        </a:spcAft>
                      </a:pPr>
                      <a:r>
                        <a:rPr lang="ja-JP" sz="1400" b="0" kern="100" dirty="0">
                          <a:effectLst/>
                          <a:latin typeface="Meiryo UI" panose="020B0604030504040204" pitchFamily="50" charset="-128"/>
                          <a:ea typeface="Meiryo UI" panose="020B0604030504040204" pitchFamily="50" charset="-128"/>
                          <a:cs typeface="メイリオ" panose="020B0604030504040204" pitchFamily="50" charset="-128"/>
                        </a:rPr>
                        <a:t>使用</a:t>
                      </a:r>
                      <a:r>
                        <a:rPr lang="ja-JP" sz="1400" b="0" kern="100" dirty="0" smtClean="0">
                          <a:effectLst/>
                          <a:latin typeface="Meiryo UI" panose="020B0604030504040204" pitchFamily="50" charset="-128"/>
                          <a:ea typeface="Meiryo UI" panose="020B0604030504040204" pitchFamily="50" charset="-128"/>
                          <a:cs typeface="メイリオ" panose="020B0604030504040204" pitchFamily="50" charset="-128"/>
                        </a:rPr>
                        <a:t>箇所</a:t>
                      </a:r>
                      <a:endParaRPr lang="en-US" altLang="ja-JP" sz="1400" b="0" kern="100" dirty="0" smtClean="0">
                        <a:effectLst/>
                        <a:latin typeface="Meiryo UI" panose="020B0604030504040204" pitchFamily="50" charset="-128"/>
                        <a:ea typeface="Meiryo UI" panose="020B0604030504040204" pitchFamily="50" charset="-128"/>
                        <a:cs typeface="メイリオ" panose="020B0604030504040204" pitchFamily="50" charset="-128"/>
                      </a:endParaRPr>
                    </a:p>
                    <a:p>
                      <a:pPr algn="ctr">
                        <a:spcAft>
                          <a:spcPts val="0"/>
                        </a:spcAft>
                      </a:pPr>
                      <a:r>
                        <a:rPr lang="ja-JP" sz="1400" b="0" kern="100" dirty="0" smtClean="0">
                          <a:effectLst/>
                          <a:latin typeface="Meiryo UI" panose="020B0604030504040204" pitchFamily="50" charset="-128"/>
                          <a:ea typeface="Meiryo UI" panose="020B0604030504040204" pitchFamily="50" charset="-128"/>
                          <a:cs typeface="メイリオ" panose="020B0604030504040204" pitchFamily="50" charset="-128"/>
                        </a:rPr>
                        <a:t>の</a:t>
                      </a:r>
                      <a:r>
                        <a:rPr lang="ja-JP" sz="1400" b="0" kern="100" dirty="0">
                          <a:effectLst/>
                          <a:latin typeface="Meiryo UI" panose="020B0604030504040204" pitchFamily="50" charset="-128"/>
                          <a:ea typeface="Meiryo UI" panose="020B0604030504040204" pitchFamily="50" charset="-128"/>
                          <a:cs typeface="メイリオ" panose="020B0604030504040204" pitchFamily="50" charset="-128"/>
                        </a:rPr>
                        <a:t>例</a:t>
                      </a:r>
                    </a:p>
                  </a:txBody>
                  <a:tcPr marL="32869" marR="32869" marT="0" marB="0" anchor="ctr">
                    <a:solidFill>
                      <a:schemeClr val="bg1"/>
                    </a:solidFill>
                  </a:tcPr>
                </a:tc>
                <a:tc>
                  <a:txBody>
                    <a:bodyPr/>
                    <a:lstStyle/>
                    <a:p>
                      <a:pPr marL="174625" indent="-174625" algn="l">
                        <a:spcAft>
                          <a:spcPts val="0"/>
                        </a:spcAft>
                      </a:pPr>
                      <a:r>
                        <a:rPr lang="ja-JP" sz="1400" b="0" kern="100" dirty="0">
                          <a:effectLst/>
                          <a:latin typeface="Meiryo UI" panose="020B0604030504040204" pitchFamily="50" charset="-128"/>
                          <a:ea typeface="Meiryo UI" panose="020B0604030504040204" pitchFamily="50" charset="-128"/>
                          <a:cs typeface="メイリオ" panose="020B0604030504040204" pitchFamily="50" charset="-128"/>
                        </a:rPr>
                        <a:t>①耐火建築物、準耐火建築物のはり、柱等の耐火被覆用の</a:t>
                      </a:r>
                      <a:r>
                        <a:rPr lang="ja-JP" sz="1400" b="0" kern="100" dirty="0" smtClean="0">
                          <a:effectLst/>
                          <a:latin typeface="Meiryo UI" panose="020B0604030504040204" pitchFamily="50" charset="-128"/>
                          <a:ea typeface="Meiryo UI" panose="020B0604030504040204" pitchFamily="50" charset="-128"/>
                          <a:cs typeface="メイリオ" panose="020B0604030504040204" pitchFamily="50" charset="-128"/>
                        </a:rPr>
                        <a:t>吹付け</a:t>
                      </a:r>
                      <a:r>
                        <a:rPr lang="ja-JP" sz="1400" b="0" kern="100" dirty="0">
                          <a:effectLst/>
                          <a:latin typeface="Meiryo UI" panose="020B0604030504040204" pitchFamily="50" charset="-128"/>
                          <a:ea typeface="Meiryo UI" panose="020B0604030504040204" pitchFamily="50" charset="-128"/>
                          <a:cs typeface="メイリオ" panose="020B0604030504040204" pitchFamily="50" charset="-128"/>
                        </a:rPr>
                        <a:t>材</a:t>
                      </a:r>
                    </a:p>
                    <a:p>
                      <a:pPr marL="174625" indent="-174625" algn="l">
                        <a:spcAft>
                          <a:spcPts val="0"/>
                        </a:spcAft>
                      </a:pPr>
                      <a:r>
                        <a:rPr lang="ja-JP" sz="1400" b="0" kern="100" dirty="0">
                          <a:effectLst/>
                          <a:latin typeface="Meiryo UI" panose="020B0604030504040204" pitchFamily="50" charset="-128"/>
                          <a:ea typeface="Meiryo UI" panose="020B0604030504040204" pitchFamily="50" charset="-128"/>
                          <a:cs typeface="メイリオ" panose="020B0604030504040204" pitchFamily="50" charset="-128"/>
                        </a:rPr>
                        <a:t>②ビルの</a:t>
                      </a:r>
                      <a:r>
                        <a:rPr lang="ja-JP" sz="1400" b="0" kern="100" dirty="0" smtClean="0">
                          <a:effectLst/>
                          <a:latin typeface="Meiryo UI" panose="020B0604030504040204" pitchFamily="50" charset="-128"/>
                          <a:ea typeface="Meiryo UI" panose="020B0604030504040204" pitchFamily="50" charset="-128"/>
                          <a:cs typeface="メイリオ" panose="020B0604030504040204" pitchFamily="50" charset="-128"/>
                        </a:rPr>
                        <a:t>機械室</a:t>
                      </a:r>
                      <a:r>
                        <a:rPr lang="ja-JP" sz="1400" b="0" kern="100" dirty="0">
                          <a:effectLst/>
                          <a:latin typeface="Meiryo UI" panose="020B0604030504040204" pitchFamily="50" charset="-128"/>
                          <a:ea typeface="Meiryo UI" panose="020B0604030504040204" pitchFamily="50" charset="-128"/>
                          <a:cs typeface="メイリオ" panose="020B0604030504040204" pitchFamily="50" charset="-128"/>
                        </a:rPr>
                        <a:t>、ボイラ室等の天井壁等の吸音、結露防止用の吹付け</a:t>
                      </a:r>
                      <a:r>
                        <a:rPr lang="ja-JP" sz="1400" b="0" kern="100" dirty="0" smtClean="0">
                          <a:effectLst/>
                          <a:latin typeface="Meiryo UI" panose="020B0604030504040204" pitchFamily="50" charset="-128"/>
                          <a:ea typeface="Meiryo UI" panose="020B0604030504040204" pitchFamily="50" charset="-128"/>
                          <a:cs typeface="メイリオ" panose="020B0604030504040204" pitchFamily="50" charset="-128"/>
                        </a:rPr>
                        <a:t>材</a:t>
                      </a:r>
                      <a:endParaRPr lang="en-US" altLang="ja-JP" sz="1400" b="0" kern="100" dirty="0" smtClean="0">
                        <a:effectLst/>
                        <a:latin typeface="Meiryo UI" panose="020B0604030504040204" pitchFamily="50" charset="-128"/>
                        <a:ea typeface="Meiryo UI" panose="020B0604030504040204" pitchFamily="50" charset="-128"/>
                        <a:cs typeface="メイリオ" panose="020B0604030504040204" pitchFamily="50" charset="-128"/>
                      </a:endParaRPr>
                    </a:p>
                    <a:p>
                      <a:pPr marL="174625" indent="-174625" algn="l">
                        <a:spcAft>
                          <a:spcPts val="0"/>
                        </a:spcAft>
                      </a:pPr>
                      <a:endParaRPr lang="en-US" altLang="ja-JP" sz="1200" b="0" kern="100" dirty="0" smtClean="0">
                        <a:effectLst/>
                        <a:latin typeface="Meiryo UI" panose="020B0604030504040204" pitchFamily="50" charset="-128"/>
                        <a:ea typeface="Meiryo UI" panose="020B0604030504040204" pitchFamily="50" charset="-128"/>
                        <a:cs typeface="メイリオ" panose="020B0604030504040204" pitchFamily="50" charset="-128"/>
                      </a:endParaRPr>
                    </a:p>
                    <a:p>
                      <a:pPr marL="174625" indent="-174625" algn="l">
                        <a:spcAft>
                          <a:spcPts val="0"/>
                        </a:spcAft>
                      </a:pPr>
                      <a:endParaRPr lang="en-US" altLang="ja-JP" sz="1200" b="0" kern="100" dirty="0" smtClean="0">
                        <a:effectLst/>
                        <a:latin typeface="Meiryo UI" panose="020B0604030504040204" pitchFamily="50" charset="-128"/>
                        <a:ea typeface="Meiryo UI" panose="020B0604030504040204" pitchFamily="50" charset="-128"/>
                        <a:cs typeface="メイリオ" panose="020B0604030504040204" pitchFamily="50" charset="-128"/>
                      </a:endParaRPr>
                    </a:p>
                    <a:p>
                      <a:pPr marL="174625" indent="-174625" algn="l">
                        <a:spcAft>
                          <a:spcPts val="0"/>
                        </a:spcAft>
                      </a:pPr>
                      <a:endParaRPr lang="en-US" altLang="ja-JP" sz="1200" b="0" kern="100" dirty="0" smtClean="0">
                        <a:effectLst/>
                        <a:latin typeface="Meiryo UI" panose="020B0604030504040204" pitchFamily="50" charset="-128"/>
                        <a:ea typeface="Meiryo UI" panose="020B0604030504040204" pitchFamily="50" charset="-128"/>
                        <a:cs typeface="メイリオ" panose="020B0604030504040204" pitchFamily="50" charset="-128"/>
                      </a:endParaRPr>
                    </a:p>
                    <a:p>
                      <a:pPr marL="174625" indent="-174625" algn="l">
                        <a:spcAft>
                          <a:spcPts val="0"/>
                        </a:spcAft>
                      </a:pPr>
                      <a:endParaRPr lang="en-US" altLang="ja-JP" sz="1200" b="0" kern="100" dirty="0" smtClean="0">
                        <a:effectLst/>
                        <a:latin typeface="Meiryo UI" panose="020B0604030504040204" pitchFamily="50" charset="-128"/>
                        <a:ea typeface="Meiryo UI" panose="020B0604030504040204" pitchFamily="50" charset="-128"/>
                        <a:cs typeface="メイリオ" panose="020B0604030504040204" pitchFamily="50" charset="-128"/>
                      </a:endParaRPr>
                    </a:p>
                    <a:p>
                      <a:pPr marL="174625" indent="-174625" algn="l">
                        <a:spcAft>
                          <a:spcPts val="0"/>
                        </a:spcAft>
                      </a:pPr>
                      <a:endParaRPr lang="en-US" altLang="ja-JP" sz="1200" b="0" kern="100" dirty="0" smtClean="0">
                        <a:effectLst/>
                        <a:latin typeface="Meiryo UI" panose="020B0604030504040204" pitchFamily="50" charset="-128"/>
                        <a:ea typeface="Meiryo UI" panose="020B0604030504040204" pitchFamily="50" charset="-128"/>
                        <a:cs typeface="メイリオ" panose="020B0604030504040204" pitchFamily="50" charset="-128"/>
                      </a:endParaRPr>
                    </a:p>
                    <a:p>
                      <a:pPr marL="174625" indent="-174625" algn="l">
                        <a:spcAft>
                          <a:spcPts val="0"/>
                        </a:spcAft>
                      </a:pPr>
                      <a:endParaRPr lang="en-US" altLang="ja-JP" sz="1200" b="0" kern="100" dirty="0" smtClean="0">
                        <a:effectLst/>
                        <a:latin typeface="Meiryo UI" panose="020B0604030504040204" pitchFamily="50" charset="-128"/>
                        <a:ea typeface="Meiryo UI" panose="020B0604030504040204" pitchFamily="50" charset="-128"/>
                        <a:cs typeface="メイリオ" panose="020B0604030504040204" pitchFamily="50" charset="-128"/>
                      </a:endParaRPr>
                    </a:p>
                    <a:p>
                      <a:pPr marL="174625" indent="-174625" algn="l">
                        <a:spcAft>
                          <a:spcPts val="0"/>
                        </a:spcAft>
                      </a:pPr>
                      <a:endParaRPr lang="en-US" altLang="ja-JP" sz="1200" b="0" kern="100" dirty="0" smtClean="0">
                        <a:effectLst/>
                        <a:latin typeface="Meiryo UI" panose="020B0604030504040204" pitchFamily="50" charset="-128"/>
                        <a:ea typeface="Meiryo UI" panose="020B0604030504040204" pitchFamily="50" charset="-128"/>
                        <a:cs typeface="メイリオ" panose="020B0604030504040204" pitchFamily="50" charset="-128"/>
                      </a:endParaRPr>
                    </a:p>
                    <a:p>
                      <a:pPr marL="174625" indent="-174625" algn="l">
                        <a:spcAft>
                          <a:spcPts val="0"/>
                        </a:spcAft>
                      </a:pPr>
                      <a:endParaRPr lang="en-US" altLang="ja-JP" sz="1200" b="0" kern="100" dirty="0" smtClean="0">
                        <a:effectLst/>
                        <a:latin typeface="Meiryo UI" panose="020B0604030504040204" pitchFamily="50" charset="-128"/>
                        <a:ea typeface="Meiryo UI" panose="020B0604030504040204" pitchFamily="50" charset="-128"/>
                        <a:cs typeface="メイリオ" panose="020B0604030504040204" pitchFamily="50" charset="-128"/>
                      </a:endParaRPr>
                    </a:p>
                    <a:p>
                      <a:pPr marL="174625" indent="-174625" algn="l">
                        <a:spcAft>
                          <a:spcPts val="0"/>
                        </a:spcAft>
                      </a:pPr>
                      <a:endParaRPr lang="en-US" altLang="ja-JP" sz="1200" b="0" kern="100" dirty="0" smtClean="0">
                        <a:effectLst/>
                        <a:latin typeface="Meiryo UI" panose="020B0604030504040204" pitchFamily="50" charset="-128"/>
                        <a:ea typeface="Meiryo UI" panose="020B0604030504040204" pitchFamily="50" charset="-128"/>
                        <a:cs typeface="メイリオ" panose="020B0604030504040204" pitchFamily="50" charset="-128"/>
                      </a:endParaRPr>
                    </a:p>
                    <a:p>
                      <a:pPr defTabSz="844083" fontAlgn="base">
                        <a:spcBef>
                          <a:spcPct val="0"/>
                        </a:spcBef>
                        <a:spcAft>
                          <a:spcPct val="0"/>
                        </a:spcAft>
                      </a:pPr>
                      <a:r>
                        <a:rPr kumimoji="1" lang="ja-JP" altLang="en-US" sz="1100" b="0" dirty="0" smtClean="0">
                          <a:solidFill>
                            <a:schemeClr val="tx1"/>
                          </a:solidFill>
                          <a:latin typeface="Meiryo UI" panose="020B0604030504040204" pitchFamily="50" charset="-128"/>
                          <a:ea typeface="Meiryo UI" panose="020B0604030504040204" pitchFamily="50" charset="-128"/>
                        </a:rPr>
                        <a:t>　</a:t>
                      </a:r>
                      <a:r>
                        <a:rPr kumimoji="1" lang="ja-JP" altLang="en-US" sz="1200" b="0" dirty="0" smtClean="0">
                          <a:solidFill>
                            <a:schemeClr val="tx1"/>
                          </a:solidFill>
                          <a:latin typeface="Meiryo UI" panose="020B0604030504040204" pitchFamily="50" charset="-128"/>
                          <a:ea typeface="Meiryo UI" panose="020B0604030504040204" pitchFamily="50" charset="-128"/>
                        </a:rPr>
                        <a:t>付着した綿状の物質が吹付け石綿</a:t>
                      </a:r>
                      <a:endParaRPr lang="ja-JP" sz="1200" b="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32869" marR="32869" marT="0" marB="0">
                    <a:solidFill>
                      <a:schemeClr val="bg1"/>
                    </a:solidFill>
                  </a:tcPr>
                </a:tc>
                <a:tc>
                  <a:txBody>
                    <a:bodyPr/>
                    <a:lstStyle/>
                    <a:p>
                      <a:pPr marL="174625" indent="-174625" algn="l">
                        <a:spcAft>
                          <a:spcPts val="0"/>
                        </a:spcAft>
                      </a:pPr>
                      <a:r>
                        <a:rPr lang="ja-JP" sz="1400" b="0" kern="100" dirty="0">
                          <a:effectLst/>
                          <a:latin typeface="Meiryo UI" panose="020B0604030504040204" pitchFamily="50" charset="-128"/>
                          <a:ea typeface="Meiryo UI" panose="020B0604030504040204" pitchFamily="50" charset="-128"/>
                          <a:cs typeface="メイリオ" panose="020B0604030504040204" pitchFamily="50" charset="-128"/>
                        </a:rPr>
                        <a:t>①ボイラ本体、配管等の保温材として</a:t>
                      </a:r>
                      <a:r>
                        <a:rPr lang="ja-JP" sz="1400" b="0" kern="100" dirty="0" smtClean="0">
                          <a:effectLst/>
                          <a:latin typeface="Meiryo UI" panose="020B0604030504040204" pitchFamily="50" charset="-128"/>
                          <a:ea typeface="Meiryo UI" panose="020B0604030504040204" pitchFamily="50" charset="-128"/>
                          <a:cs typeface="メイリオ" panose="020B0604030504040204" pitchFamily="50" charset="-128"/>
                        </a:rPr>
                        <a:t>張付け</a:t>
                      </a:r>
                      <a:endParaRPr lang="ja-JP" sz="1400" b="0" kern="100" dirty="0">
                        <a:effectLst/>
                        <a:latin typeface="Meiryo UI" panose="020B0604030504040204" pitchFamily="50" charset="-128"/>
                        <a:ea typeface="Meiryo UI" panose="020B0604030504040204" pitchFamily="50" charset="-128"/>
                        <a:cs typeface="メイリオ" panose="020B0604030504040204" pitchFamily="50" charset="-128"/>
                      </a:endParaRPr>
                    </a:p>
                    <a:p>
                      <a:pPr marL="174625" indent="-174625" algn="l">
                        <a:spcAft>
                          <a:spcPts val="0"/>
                        </a:spcAft>
                      </a:pPr>
                      <a:r>
                        <a:rPr lang="ja-JP" sz="1400" b="0" kern="100" dirty="0">
                          <a:effectLst/>
                          <a:latin typeface="Meiryo UI" panose="020B0604030504040204" pitchFamily="50" charset="-128"/>
                          <a:ea typeface="Meiryo UI" panose="020B0604030504040204" pitchFamily="50" charset="-128"/>
                          <a:cs typeface="メイリオ" panose="020B0604030504040204" pitchFamily="50" charset="-128"/>
                        </a:rPr>
                        <a:t>②建築物の柱、はり、壁等に耐火被覆材として</a:t>
                      </a:r>
                      <a:r>
                        <a:rPr lang="ja-JP" sz="1400" b="0" kern="100" dirty="0" smtClean="0">
                          <a:effectLst/>
                          <a:latin typeface="Meiryo UI" panose="020B0604030504040204" pitchFamily="50" charset="-128"/>
                          <a:ea typeface="Meiryo UI" panose="020B0604030504040204" pitchFamily="50" charset="-128"/>
                          <a:cs typeface="メイリオ" panose="020B0604030504040204" pitchFamily="50" charset="-128"/>
                        </a:rPr>
                        <a:t>張付け</a:t>
                      </a:r>
                      <a:endParaRPr lang="ja-JP" sz="1400" b="0" kern="100" dirty="0">
                        <a:effectLst/>
                        <a:latin typeface="Meiryo UI" panose="020B0604030504040204" pitchFamily="50" charset="-128"/>
                        <a:ea typeface="Meiryo UI" panose="020B0604030504040204" pitchFamily="50" charset="-128"/>
                        <a:cs typeface="メイリオ" panose="020B0604030504040204" pitchFamily="50" charset="-128"/>
                      </a:endParaRPr>
                    </a:p>
                    <a:p>
                      <a:pPr marL="174625" indent="-174625" algn="l">
                        <a:spcAft>
                          <a:spcPts val="0"/>
                        </a:spcAft>
                      </a:pPr>
                      <a:r>
                        <a:rPr lang="ja-JP" sz="1400" b="0" kern="100" dirty="0">
                          <a:effectLst/>
                          <a:latin typeface="Meiryo UI" panose="020B0604030504040204" pitchFamily="50" charset="-128"/>
                          <a:ea typeface="Meiryo UI" panose="020B0604030504040204" pitchFamily="50" charset="-128"/>
                          <a:cs typeface="メイリオ" panose="020B0604030504040204" pitchFamily="50" charset="-128"/>
                        </a:rPr>
                        <a:t>③屋根用折板裏断熱材、煙突用</a:t>
                      </a:r>
                      <a:r>
                        <a:rPr lang="ja-JP" sz="1400" b="0" kern="100" dirty="0" smtClean="0">
                          <a:effectLst/>
                          <a:latin typeface="Meiryo UI" panose="020B0604030504040204" pitchFamily="50" charset="-128"/>
                          <a:ea typeface="Meiryo UI" panose="020B0604030504040204" pitchFamily="50" charset="-128"/>
                          <a:cs typeface="メイリオ" panose="020B0604030504040204" pitchFamily="50" charset="-128"/>
                        </a:rPr>
                        <a:t>断熱材</a:t>
                      </a:r>
                      <a:endParaRPr lang="en-US" altLang="ja-JP" sz="1400" b="0" kern="100" dirty="0" smtClean="0">
                        <a:effectLst/>
                        <a:latin typeface="Meiryo UI" panose="020B0604030504040204" pitchFamily="50" charset="-128"/>
                        <a:ea typeface="Meiryo UI" panose="020B0604030504040204" pitchFamily="50" charset="-128"/>
                        <a:cs typeface="メイリオ" panose="020B0604030504040204" pitchFamily="50" charset="-128"/>
                      </a:endParaRPr>
                    </a:p>
                    <a:p>
                      <a:pPr marL="174625" indent="-174625" algn="l">
                        <a:spcAft>
                          <a:spcPts val="0"/>
                        </a:spcAft>
                      </a:pPr>
                      <a:endParaRPr lang="en-US" altLang="ja-JP" sz="1200" b="0" kern="100" dirty="0" smtClean="0">
                        <a:effectLst/>
                        <a:latin typeface="Meiryo UI" panose="020B0604030504040204" pitchFamily="50" charset="-128"/>
                        <a:ea typeface="Meiryo UI" panose="020B0604030504040204" pitchFamily="50" charset="-128"/>
                        <a:cs typeface="メイリオ" panose="020B0604030504040204" pitchFamily="50" charset="-128"/>
                      </a:endParaRPr>
                    </a:p>
                    <a:p>
                      <a:pPr marL="174625" indent="-174625" algn="l">
                        <a:spcAft>
                          <a:spcPts val="0"/>
                        </a:spcAft>
                      </a:pPr>
                      <a:endParaRPr lang="en-US" altLang="ja-JP" sz="1200" b="0" kern="100" dirty="0" smtClean="0">
                        <a:effectLst/>
                        <a:latin typeface="Meiryo UI" panose="020B0604030504040204" pitchFamily="50" charset="-128"/>
                        <a:ea typeface="Meiryo UI" panose="020B0604030504040204" pitchFamily="50" charset="-128"/>
                        <a:cs typeface="メイリオ" panose="020B0604030504040204" pitchFamily="50" charset="-128"/>
                      </a:endParaRPr>
                    </a:p>
                    <a:p>
                      <a:pPr marL="174625" indent="-174625" algn="l">
                        <a:spcAft>
                          <a:spcPts val="0"/>
                        </a:spcAft>
                      </a:pPr>
                      <a:endParaRPr lang="en-US" altLang="ja-JP" sz="1200" b="0" kern="100" dirty="0" smtClean="0">
                        <a:effectLst/>
                        <a:latin typeface="Meiryo UI" panose="020B0604030504040204" pitchFamily="50" charset="-128"/>
                        <a:ea typeface="Meiryo UI" panose="020B0604030504040204" pitchFamily="50" charset="-128"/>
                        <a:cs typeface="メイリオ" panose="020B0604030504040204" pitchFamily="50" charset="-128"/>
                      </a:endParaRPr>
                    </a:p>
                    <a:p>
                      <a:pPr marL="174625" indent="-174625" algn="l">
                        <a:spcAft>
                          <a:spcPts val="0"/>
                        </a:spcAft>
                      </a:pPr>
                      <a:endParaRPr lang="en-US" altLang="ja-JP" sz="1200" b="0" kern="100" dirty="0" smtClean="0">
                        <a:effectLst/>
                        <a:latin typeface="Meiryo UI" panose="020B0604030504040204" pitchFamily="50" charset="-128"/>
                        <a:ea typeface="Meiryo UI" panose="020B0604030504040204" pitchFamily="50" charset="-128"/>
                        <a:cs typeface="メイリオ" panose="020B0604030504040204" pitchFamily="50" charset="-128"/>
                      </a:endParaRPr>
                    </a:p>
                    <a:p>
                      <a:pPr marL="174625" indent="-174625" algn="l">
                        <a:spcAft>
                          <a:spcPts val="0"/>
                        </a:spcAft>
                      </a:pPr>
                      <a:endParaRPr lang="en-US" altLang="ja-JP" sz="1200" b="0" kern="100" dirty="0" smtClean="0">
                        <a:effectLst/>
                        <a:latin typeface="Meiryo UI" panose="020B0604030504040204" pitchFamily="50" charset="-128"/>
                        <a:ea typeface="Meiryo UI" panose="020B0604030504040204" pitchFamily="50" charset="-128"/>
                        <a:cs typeface="メイリオ" panose="020B0604030504040204" pitchFamily="50" charset="-128"/>
                      </a:endParaRPr>
                    </a:p>
                    <a:p>
                      <a:pPr marL="174625" indent="-174625" algn="l">
                        <a:spcAft>
                          <a:spcPts val="0"/>
                        </a:spcAft>
                      </a:pPr>
                      <a:endParaRPr lang="en-US" altLang="ja-JP" sz="1200" b="0" kern="100" dirty="0" smtClean="0">
                        <a:effectLst/>
                        <a:latin typeface="Meiryo UI" panose="020B0604030504040204" pitchFamily="50" charset="-128"/>
                        <a:ea typeface="Meiryo UI" panose="020B0604030504040204" pitchFamily="50" charset="-128"/>
                        <a:cs typeface="メイリオ" panose="020B0604030504040204" pitchFamily="50" charset="-128"/>
                      </a:endParaRPr>
                    </a:p>
                    <a:p>
                      <a:pPr marL="174625" indent="-174625" algn="l">
                        <a:spcAft>
                          <a:spcPts val="0"/>
                        </a:spcAft>
                      </a:pPr>
                      <a:endParaRPr lang="en-US" altLang="ja-JP" sz="1200" b="0" kern="100" dirty="0" smtClean="0">
                        <a:effectLst/>
                        <a:latin typeface="Meiryo UI" panose="020B0604030504040204" pitchFamily="50" charset="-128"/>
                        <a:ea typeface="Meiryo UI" panose="020B0604030504040204" pitchFamily="50" charset="-128"/>
                        <a:cs typeface="メイリオ" panose="020B0604030504040204" pitchFamily="50" charset="-128"/>
                      </a:endParaRPr>
                    </a:p>
                    <a:p>
                      <a:pPr marL="174625" indent="-174625" algn="l">
                        <a:spcAft>
                          <a:spcPts val="0"/>
                        </a:spcAft>
                      </a:pPr>
                      <a:endParaRPr lang="en-US" altLang="ja-JP" sz="1200" b="0" kern="100" dirty="0" smtClean="0">
                        <a:effectLst/>
                        <a:latin typeface="Meiryo UI" panose="020B0604030504040204" pitchFamily="50" charset="-128"/>
                        <a:ea typeface="Meiryo UI" panose="020B0604030504040204" pitchFamily="50" charset="-128"/>
                        <a:cs typeface="メイリオ" panose="020B0604030504040204" pitchFamily="50" charset="-128"/>
                      </a:endParaRPr>
                    </a:p>
                    <a:p>
                      <a:pPr marL="174625" indent="-174625" algn="l">
                        <a:spcAft>
                          <a:spcPts val="0"/>
                        </a:spcAft>
                      </a:pPr>
                      <a:endParaRPr lang="en-US" altLang="ja-JP" sz="1200" b="0" kern="100" dirty="0" smtClean="0">
                        <a:effectLst/>
                        <a:latin typeface="Meiryo UI" panose="020B0604030504040204" pitchFamily="50" charset="-128"/>
                        <a:ea typeface="Meiryo UI" panose="020B0604030504040204" pitchFamily="50" charset="-128"/>
                        <a:cs typeface="メイリオ" panose="020B0604030504040204" pitchFamily="50" charset="-128"/>
                      </a:endParaRPr>
                    </a:p>
                    <a:p>
                      <a:pPr marL="174625" indent="-174625" algn="l">
                        <a:spcAft>
                          <a:spcPts val="0"/>
                        </a:spcAft>
                      </a:pPr>
                      <a:r>
                        <a:rPr lang="ja-JP" altLang="en-US" sz="1200" b="0" kern="100" dirty="0" smtClean="0">
                          <a:effectLst/>
                          <a:latin typeface="Meiryo UI" panose="020B0604030504040204" pitchFamily="50" charset="-128"/>
                          <a:ea typeface="Meiryo UI" panose="020B0604030504040204" pitchFamily="50" charset="-128"/>
                          <a:cs typeface="メイリオ" panose="020B0604030504040204" pitchFamily="50" charset="-128"/>
                        </a:rPr>
                        <a:t>　配管の湾曲部に取り付けてあるものが</a:t>
                      </a:r>
                      <a:endParaRPr lang="en-US" altLang="ja-JP" sz="1200" b="0" kern="100" dirty="0" smtClean="0">
                        <a:effectLst/>
                        <a:latin typeface="Meiryo UI" panose="020B0604030504040204" pitchFamily="50" charset="-128"/>
                        <a:ea typeface="Meiryo UI" panose="020B0604030504040204" pitchFamily="50" charset="-128"/>
                        <a:cs typeface="メイリオ" panose="020B0604030504040204" pitchFamily="50" charset="-128"/>
                      </a:endParaRPr>
                    </a:p>
                    <a:p>
                      <a:pPr marL="174625" indent="-174625" algn="l">
                        <a:spcAft>
                          <a:spcPts val="0"/>
                        </a:spcAft>
                      </a:pPr>
                      <a:r>
                        <a:rPr lang="ja-JP" altLang="en-US" sz="1200" b="0" kern="100" dirty="0" smtClean="0">
                          <a:effectLst/>
                          <a:latin typeface="Meiryo UI" panose="020B0604030504040204" pitchFamily="50" charset="-128"/>
                          <a:ea typeface="Meiryo UI" panose="020B0604030504040204" pitchFamily="50" charset="-128"/>
                          <a:cs typeface="メイリオ" panose="020B0604030504040204" pitchFamily="50" charset="-128"/>
                        </a:rPr>
                        <a:t>　石綿含有保温材</a:t>
                      </a:r>
                      <a:endParaRPr lang="ja-JP" sz="1200" b="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32869" marR="32869" marT="0" marB="0">
                    <a:solidFill>
                      <a:schemeClr val="bg1"/>
                    </a:solidFill>
                  </a:tcPr>
                </a:tc>
                <a:tc>
                  <a:txBody>
                    <a:bodyPr/>
                    <a:lstStyle/>
                    <a:p>
                      <a:pPr marL="174625" indent="-174625" algn="l">
                        <a:spcAft>
                          <a:spcPts val="0"/>
                        </a:spcAft>
                      </a:pPr>
                      <a:r>
                        <a:rPr lang="ja-JP" sz="1400" b="0" kern="100" dirty="0">
                          <a:effectLst/>
                          <a:latin typeface="Meiryo UI" panose="020B0604030504040204" pitchFamily="50" charset="-128"/>
                          <a:ea typeface="Meiryo UI" panose="020B0604030504040204" pitchFamily="50" charset="-128"/>
                          <a:cs typeface="メイリオ" panose="020B0604030504040204" pitchFamily="50" charset="-128"/>
                        </a:rPr>
                        <a:t>①建築物の天井、壁等に石綿含有成形板、床にビニル床タイル等を張り付け</a:t>
                      </a:r>
                    </a:p>
                    <a:p>
                      <a:pPr marL="174625" indent="-174625" algn="l">
                        <a:spcAft>
                          <a:spcPts val="0"/>
                        </a:spcAft>
                      </a:pPr>
                      <a:r>
                        <a:rPr lang="ja-JP" sz="1400" b="0" kern="100" dirty="0">
                          <a:effectLst/>
                          <a:latin typeface="Meiryo UI" panose="020B0604030504040204" pitchFamily="50" charset="-128"/>
                          <a:ea typeface="Meiryo UI" panose="020B0604030504040204" pitchFamily="50" charset="-128"/>
                          <a:cs typeface="メイリオ" panose="020B0604030504040204" pitchFamily="50" charset="-128"/>
                        </a:rPr>
                        <a:t>②屋根材として石綿スレート</a:t>
                      </a:r>
                    </a:p>
                    <a:p>
                      <a:pPr marL="174625" indent="-174625" algn="l">
                        <a:spcAft>
                          <a:spcPts val="0"/>
                        </a:spcAft>
                      </a:pPr>
                      <a:endParaRPr lang="en-US" altLang="ja-JP" sz="1200" b="0" kern="100" dirty="0" smtClean="0">
                        <a:effectLst/>
                        <a:latin typeface="Meiryo UI" panose="020B0604030504040204" pitchFamily="50" charset="-128"/>
                        <a:ea typeface="Meiryo UI" panose="020B0604030504040204" pitchFamily="50" charset="-128"/>
                        <a:cs typeface="メイリオ" panose="020B0604030504040204" pitchFamily="50" charset="-128"/>
                      </a:endParaRPr>
                    </a:p>
                    <a:p>
                      <a:pPr marL="174625" indent="-174625" algn="l">
                        <a:spcAft>
                          <a:spcPts val="0"/>
                        </a:spcAft>
                      </a:pPr>
                      <a:endParaRPr lang="en-US" altLang="ja-JP" sz="1200" b="0" kern="100" dirty="0" smtClean="0">
                        <a:effectLst/>
                        <a:latin typeface="Meiryo UI" panose="020B0604030504040204" pitchFamily="50" charset="-128"/>
                        <a:ea typeface="Meiryo UI" panose="020B0604030504040204" pitchFamily="50" charset="-128"/>
                        <a:cs typeface="メイリオ" panose="020B0604030504040204" pitchFamily="50" charset="-128"/>
                      </a:endParaRPr>
                    </a:p>
                    <a:p>
                      <a:pPr marL="174625" indent="-174625" algn="l">
                        <a:spcAft>
                          <a:spcPts val="0"/>
                        </a:spcAft>
                      </a:pPr>
                      <a:endParaRPr lang="en-US" altLang="ja-JP" sz="1200" b="0" kern="100" dirty="0" smtClean="0">
                        <a:effectLst/>
                        <a:latin typeface="Meiryo UI" panose="020B0604030504040204" pitchFamily="50" charset="-128"/>
                        <a:ea typeface="Meiryo UI" panose="020B0604030504040204" pitchFamily="50" charset="-128"/>
                        <a:cs typeface="メイリオ" panose="020B0604030504040204" pitchFamily="50" charset="-128"/>
                      </a:endParaRPr>
                    </a:p>
                    <a:p>
                      <a:pPr marL="174625" indent="-174625" algn="l">
                        <a:spcAft>
                          <a:spcPts val="0"/>
                        </a:spcAft>
                      </a:pPr>
                      <a:endParaRPr lang="en-US" altLang="ja-JP" sz="1200" b="0" kern="100" dirty="0" smtClean="0">
                        <a:effectLst/>
                        <a:latin typeface="Meiryo UI" panose="020B0604030504040204" pitchFamily="50" charset="-128"/>
                        <a:ea typeface="Meiryo UI" panose="020B0604030504040204" pitchFamily="50" charset="-128"/>
                        <a:cs typeface="メイリオ" panose="020B0604030504040204" pitchFamily="50" charset="-128"/>
                      </a:endParaRPr>
                    </a:p>
                    <a:p>
                      <a:pPr marL="174625" indent="-174625" algn="l">
                        <a:spcAft>
                          <a:spcPts val="0"/>
                        </a:spcAft>
                      </a:pPr>
                      <a:endParaRPr lang="en-US" altLang="ja-JP" sz="1200" b="0" kern="100" dirty="0" smtClean="0">
                        <a:effectLst/>
                        <a:latin typeface="Meiryo UI" panose="020B0604030504040204" pitchFamily="50" charset="-128"/>
                        <a:ea typeface="Meiryo UI" panose="020B0604030504040204" pitchFamily="50" charset="-128"/>
                        <a:cs typeface="メイリオ" panose="020B0604030504040204" pitchFamily="50" charset="-128"/>
                      </a:endParaRPr>
                    </a:p>
                    <a:p>
                      <a:pPr marL="174625" indent="-174625" algn="l">
                        <a:spcAft>
                          <a:spcPts val="0"/>
                        </a:spcAft>
                      </a:pPr>
                      <a:endParaRPr lang="en-US" altLang="ja-JP" sz="1200" b="0" kern="100" dirty="0" smtClean="0">
                        <a:effectLst/>
                        <a:latin typeface="Meiryo UI" panose="020B0604030504040204" pitchFamily="50" charset="-128"/>
                        <a:ea typeface="Meiryo UI" panose="020B0604030504040204" pitchFamily="50" charset="-128"/>
                        <a:cs typeface="メイリオ" panose="020B0604030504040204" pitchFamily="50" charset="-128"/>
                      </a:endParaRPr>
                    </a:p>
                    <a:p>
                      <a:pPr marL="174625" indent="-174625" algn="l">
                        <a:spcAft>
                          <a:spcPts val="0"/>
                        </a:spcAft>
                      </a:pPr>
                      <a:endParaRPr lang="en-US" altLang="ja-JP" sz="1200" b="0" kern="100" dirty="0" smtClean="0">
                        <a:effectLst/>
                        <a:latin typeface="Meiryo UI" panose="020B0604030504040204" pitchFamily="50" charset="-128"/>
                        <a:ea typeface="Meiryo UI" panose="020B0604030504040204" pitchFamily="50" charset="-128"/>
                        <a:cs typeface="メイリオ" panose="020B0604030504040204" pitchFamily="50" charset="-128"/>
                      </a:endParaRPr>
                    </a:p>
                    <a:p>
                      <a:pPr marL="174625" indent="-174625" algn="l">
                        <a:spcAft>
                          <a:spcPts val="0"/>
                        </a:spcAft>
                      </a:pPr>
                      <a:endParaRPr lang="en-US" altLang="ja-JP" sz="1200" b="0" kern="100" dirty="0" smtClean="0">
                        <a:effectLst/>
                        <a:latin typeface="Meiryo UI" panose="020B0604030504040204" pitchFamily="50" charset="-128"/>
                        <a:ea typeface="Meiryo UI" panose="020B0604030504040204" pitchFamily="50" charset="-128"/>
                        <a:cs typeface="メイリオ" panose="020B0604030504040204" pitchFamily="50" charset="-128"/>
                      </a:endParaRPr>
                    </a:p>
                    <a:p>
                      <a:pPr marL="174625" indent="-174625" algn="l">
                        <a:spcAft>
                          <a:spcPts val="0"/>
                        </a:spcAft>
                      </a:pPr>
                      <a:endParaRPr lang="en-US" altLang="ja-JP" sz="1200" b="0" kern="100" dirty="0" smtClean="0">
                        <a:effectLst/>
                        <a:latin typeface="Meiryo UI" panose="020B0604030504040204" pitchFamily="50" charset="-128"/>
                        <a:ea typeface="Meiryo UI" panose="020B0604030504040204" pitchFamily="50" charset="-128"/>
                        <a:cs typeface="メイリオ" panose="020B0604030504040204" pitchFamily="50" charset="-128"/>
                      </a:endParaRPr>
                    </a:p>
                    <a:p>
                      <a:pPr marL="174625" indent="-174625" algn="l">
                        <a:spcAft>
                          <a:spcPts val="0"/>
                        </a:spcAft>
                      </a:pPr>
                      <a:endParaRPr lang="en-US" altLang="ja-JP" sz="1200" b="0" kern="100" dirty="0" smtClean="0">
                        <a:effectLst/>
                        <a:latin typeface="Meiryo UI" panose="020B0604030504040204" pitchFamily="50" charset="-128"/>
                        <a:ea typeface="Meiryo UI" panose="020B0604030504040204" pitchFamily="50" charset="-128"/>
                        <a:cs typeface="メイリオ" panose="020B0604030504040204" pitchFamily="50" charset="-128"/>
                      </a:endParaRPr>
                    </a:p>
                    <a:p>
                      <a:pPr marL="174625" indent="-174625" algn="l">
                        <a:spcAft>
                          <a:spcPts val="0"/>
                        </a:spcAft>
                      </a:pPr>
                      <a:endParaRPr lang="en-US" altLang="ja-JP" sz="1200" b="0" kern="100" dirty="0" smtClean="0">
                        <a:effectLst/>
                        <a:latin typeface="Meiryo UI" panose="020B0604030504040204" pitchFamily="50" charset="-128"/>
                        <a:ea typeface="Meiryo UI" panose="020B0604030504040204" pitchFamily="50" charset="-128"/>
                        <a:cs typeface="メイリオ" panose="020B0604030504040204" pitchFamily="50" charset="-128"/>
                      </a:endParaRPr>
                    </a:p>
                    <a:p>
                      <a:pPr marL="174625" indent="-174625" algn="l">
                        <a:spcAft>
                          <a:spcPts val="0"/>
                        </a:spcAft>
                      </a:pPr>
                      <a:endParaRPr lang="en-US" altLang="ja-JP" sz="1200" b="0" kern="100" dirty="0" smtClean="0">
                        <a:effectLst/>
                        <a:latin typeface="Meiryo UI" panose="020B0604030504040204" pitchFamily="50" charset="-128"/>
                        <a:ea typeface="Meiryo UI" panose="020B0604030504040204" pitchFamily="50" charset="-128"/>
                        <a:cs typeface="メイリオ" panose="020B0604030504040204" pitchFamily="50" charset="-128"/>
                      </a:endParaRPr>
                    </a:p>
                    <a:p>
                      <a:pPr marL="174625" indent="-174625" algn="l">
                        <a:spcAft>
                          <a:spcPts val="0"/>
                        </a:spcAft>
                      </a:pPr>
                      <a:r>
                        <a:rPr lang="ja-JP" altLang="en-US" sz="1200" b="0" kern="100" dirty="0" smtClean="0">
                          <a:effectLst/>
                          <a:latin typeface="Meiryo UI" panose="020B0604030504040204" pitchFamily="50" charset="-128"/>
                          <a:ea typeface="Meiryo UI" panose="020B0604030504040204" pitchFamily="50" charset="-128"/>
                          <a:cs typeface="メイリオ" panose="020B0604030504040204" pitchFamily="50" charset="-128"/>
                        </a:rPr>
                        <a:t>　屋根材が石綿含有スレート板</a:t>
                      </a:r>
                      <a:endParaRPr lang="ja-JP" sz="1200" b="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32869" marR="32869" marT="0" marB="0">
                    <a:solidFill>
                      <a:schemeClr val="bg1"/>
                    </a:solidFill>
                  </a:tcPr>
                </a:tc>
                <a:extLst>
                  <a:ext uri="{0D108BD9-81ED-4DB2-BD59-A6C34878D82A}">
                    <a16:rowId xmlns:a16="http://schemas.microsoft.com/office/drawing/2014/main" xmlns="" val="2326541584"/>
                  </a:ext>
                </a:extLst>
              </a:tr>
            </a:tbl>
          </a:graphicData>
        </a:graphic>
      </p:graphicFrame>
      <p:grpSp>
        <p:nvGrpSpPr>
          <p:cNvPr id="19" name="グループ化 18"/>
          <p:cNvGrpSpPr/>
          <p:nvPr/>
        </p:nvGrpSpPr>
        <p:grpSpPr>
          <a:xfrm>
            <a:off x="1479391" y="3861572"/>
            <a:ext cx="2029000" cy="1438380"/>
            <a:chOff x="1247855" y="4402450"/>
            <a:chExt cx="2163439" cy="1595951"/>
          </a:xfrm>
        </p:grpSpPr>
        <p:pic>
          <p:nvPicPr>
            <p:cNvPr id="20" name="図 19"/>
            <p:cNvPicPr>
              <a:picLocks noChangeAspect="1"/>
            </p:cNvPicPr>
            <p:nvPr/>
          </p:nvPicPr>
          <p:blipFill>
            <a:blip r:embed="rId3"/>
            <a:stretch>
              <a:fillRect/>
            </a:stretch>
          </p:blipFill>
          <p:spPr>
            <a:xfrm>
              <a:off x="1247855" y="4402450"/>
              <a:ext cx="2163439" cy="1595951"/>
            </a:xfrm>
            <a:prstGeom prst="rect">
              <a:avLst/>
            </a:prstGeom>
          </p:spPr>
        </p:pic>
        <p:sp>
          <p:nvSpPr>
            <p:cNvPr id="21" name="Oval 8"/>
            <p:cNvSpPr>
              <a:spLocks noChangeArrowheads="1"/>
            </p:cNvSpPr>
            <p:nvPr/>
          </p:nvSpPr>
          <p:spPr bwMode="auto">
            <a:xfrm>
              <a:off x="1455594" y="4435909"/>
              <a:ext cx="1611072" cy="933184"/>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2400">
                  <a:solidFill>
                    <a:srgbClr val="7F7F7F"/>
                  </a:solidFill>
                  <a:latin typeface="Century Gothic" panose="020B0502020202020204" pitchFamily="34" charset="0"/>
                  <a:ea typeface="HGS明朝E" panose="02020900000000000000" pitchFamily="18" charset="-128"/>
                </a:defRPr>
              </a:lvl1pPr>
              <a:lvl2pPr marL="742950" indent="-28575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2pPr>
              <a:lvl3pPr marL="11430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3pPr>
              <a:lvl4pPr marL="1600200" indent="-22860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4pPr>
              <a:lvl5pPr marL="20574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9pPr>
            </a:lstStyle>
            <a:p>
              <a:pPr defTabSz="844083">
                <a:spcBef>
                  <a:spcPct val="0"/>
                </a:spcBef>
                <a:buNone/>
              </a:pPr>
              <a:endParaRPr lang="ja-JP" altLang="en-US" sz="863">
                <a:solidFill>
                  <a:srgbClr val="000000"/>
                </a:solidFill>
                <a:latin typeface="Calibri" panose="020F0502020204030204" pitchFamily="34" charset="0"/>
                <a:ea typeface="ＭＳ Ｐゴシック" panose="020B0600070205080204" pitchFamily="50" charset="-128"/>
              </a:endParaRPr>
            </a:p>
          </p:txBody>
        </p:sp>
      </p:grpSp>
      <p:grpSp>
        <p:nvGrpSpPr>
          <p:cNvPr id="22" name="グループ化 21"/>
          <p:cNvGrpSpPr>
            <a:grpSpLocks noChangeAspect="1"/>
          </p:cNvGrpSpPr>
          <p:nvPr/>
        </p:nvGrpSpPr>
        <p:grpSpPr>
          <a:xfrm>
            <a:off x="3822181" y="3863386"/>
            <a:ext cx="2213794" cy="1442847"/>
            <a:chOff x="3874564" y="4402450"/>
            <a:chExt cx="2106463" cy="1472519"/>
          </a:xfrm>
        </p:grpSpPr>
        <p:pic>
          <p:nvPicPr>
            <p:cNvPr id="31" name="図 30"/>
            <p:cNvPicPr>
              <a:picLocks noChangeAspect="1"/>
            </p:cNvPicPr>
            <p:nvPr/>
          </p:nvPicPr>
          <p:blipFill rotWithShape="1">
            <a:blip r:embed="rId4"/>
            <a:srcRect l="-6321" r="6321"/>
            <a:stretch/>
          </p:blipFill>
          <p:spPr>
            <a:xfrm>
              <a:off x="3874564" y="4402450"/>
              <a:ext cx="2106463" cy="1472519"/>
            </a:xfrm>
            <a:prstGeom prst="rect">
              <a:avLst/>
            </a:prstGeom>
          </p:spPr>
        </p:pic>
        <p:cxnSp>
          <p:nvCxnSpPr>
            <p:cNvPr id="32" name="直線矢印コネクタ 31"/>
            <p:cNvCxnSpPr/>
            <p:nvPr/>
          </p:nvCxnSpPr>
          <p:spPr>
            <a:xfrm flipH="1" flipV="1">
              <a:off x="5243173" y="5210192"/>
              <a:ext cx="580862" cy="236508"/>
            </a:xfrm>
            <a:prstGeom prst="straightConnector1">
              <a:avLst/>
            </a:prstGeom>
            <a:ln w="44450">
              <a:solidFill>
                <a:srgbClr val="FF0000"/>
              </a:solidFill>
              <a:tailEnd type="triangle"/>
            </a:ln>
          </p:spPr>
          <p:style>
            <a:lnRef idx="1">
              <a:schemeClr val="accent5"/>
            </a:lnRef>
            <a:fillRef idx="0">
              <a:schemeClr val="accent5"/>
            </a:fillRef>
            <a:effectRef idx="0">
              <a:schemeClr val="accent5"/>
            </a:effectRef>
            <a:fontRef idx="minor">
              <a:schemeClr val="tx1"/>
            </a:fontRef>
          </p:style>
        </p:cxnSp>
      </p:grpSp>
      <p:grpSp>
        <p:nvGrpSpPr>
          <p:cNvPr id="33" name="グループ化 32"/>
          <p:cNvGrpSpPr/>
          <p:nvPr/>
        </p:nvGrpSpPr>
        <p:grpSpPr>
          <a:xfrm>
            <a:off x="6608901" y="4002541"/>
            <a:ext cx="2084483" cy="1460530"/>
            <a:chOff x="6463857" y="4360343"/>
            <a:chExt cx="2196330" cy="1600028"/>
          </a:xfrm>
        </p:grpSpPr>
        <p:pic>
          <p:nvPicPr>
            <p:cNvPr id="34" name="図 33"/>
            <p:cNvPicPr>
              <a:picLocks noChangeAspect="1"/>
            </p:cNvPicPr>
            <p:nvPr/>
          </p:nvPicPr>
          <p:blipFill rotWithShape="1">
            <a:blip r:embed="rId5"/>
            <a:srcRect l="8230" t="1" r="909" b="2321"/>
            <a:stretch/>
          </p:blipFill>
          <p:spPr>
            <a:xfrm>
              <a:off x="6463857" y="4360343"/>
              <a:ext cx="2196330" cy="1600028"/>
            </a:xfrm>
            <a:prstGeom prst="rect">
              <a:avLst/>
            </a:prstGeom>
          </p:spPr>
        </p:pic>
        <p:sp>
          <p:nvSpPr>
            <p:cNvPr id="35" name="Oval 8"/>
            <p:cNvSpPr>
              <a:spLocks noChangeArrowheads="1"/>
            </p:cNvSpPr>
            <p:nvPr/>
          </p:nvSpPr>
          <p:spPr bwMode="auto">
            <a:xfrm>
              <a:off x="6597454" y="4427948"/>
              <a:ext cx="2062733" cy="565843"/>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2400">
                  <a:solidFill>
                    <a:srgbClr val="7F7F7F"/>
                  </a:solidFill>
                  <a:latin typeface="Century Gothic" panose="020B0502020202020204" pitchFamily="34" charset="0"/>
                  <a:ea typeface="HGS明朝E" panose="02020900000000000000" pitchFamily="18" charset="-128"/>
                </a:defRPr>
              </a:lvl1pPr>
              <a:lvl2pPr marL="742950" indent="-28575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2pPr>
              <a:lvl3pPr marL="11430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3pPr>
              <a:lvl4pPr marL="1600200" indent="-22860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4pPr>
              <a:lvl5pPr marL="20574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9pPr>
            </a:lstStyle>
            <a:p>
              <a:pPr defTabSz="844083">
                <a:spcBef>
                  <a:spcPct val="0"/>
                </a:spcBef>
                <a:buNone/>
              </a:pPr>
              <a:endParaRPr lang="ja-JP" altLang="en-US" sz="863">
                <a:solidFill>
                  <a:srgbClr val="000000"/>
                </a:solidFill>
                <a:latin typeface="Calibri" panose="020F0502020204030204" pitchFamily="34" charset="0"/>
                <a:ea typeface="ＭＳ Ｐゴシック" panose="020B0600070205080204" pitchFamily="50" charset="-128"/>
              </a:endParaRPr>
            </a:p>
          </p:txBody>
        </p:sp>
      </p:grpSp>
      <p:sp>
        <p:nvSpPr>
          <p:cNvPr id="2" name="正方形/長方形 1"/>
          <p:cNvSpPr/>
          <p:nvPr/>
        </p:nvSpPr>
        <p:spPr>
          <a:xfrm>
            <a:off x="6358730" y="1243147"/>
            <a:ext cx="2618690" cy="46617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51468" y="694890"/>
            <a:ext cx="2377574" cy="461665"/>
          </a:xfrm>
          <a:prstGeom prst="rect">
            <a:avLst/>
          </a:prstGeom>
          <a:noFill/>
        </p:spPr>
        <p:txBody>
          <a:bodyPr wrap="none" rtlCol="0">
            <a:spAutoFit/>
          </a:bodyPr>
          <a:lstStyle/>
          <a:p>
            <a:r>
              <a:rPr lang="ja-JP" altLang="en-US" sz="2400" b="1" dirty="0" smtClean="0">
                <a:solidFill>
                  <a:srgbClr val="FF0000"/>
                </a:solidFill>
                <a:latin typeface="Meiryo UI" panose="020B0604030504040204" pitchFamily="50" charset="-128"/>
                <a:ea typeface="Meiryo UI" panose="020B0604030504040204" pitchFamily="50" charset="-128"/>
              </a:rPr>
              <a:t>レベル３建材とは</a:t>
            </a:r>
            <a:endParaRPr kumimoji="1" lang="ja-JP" altLang="en-US" sz="2400" b="1" dirty="0">
              <a:solidFill>
                <a:srgbClr val="FF0000"/>
              </a:solidFill>
              <a:latin typeface="Meiryo UI" panose="020B0604030504040204" pitchFamily="50" charset="-128"/>
              <a:ea typeface="Meiryo UI" panose="020B0604030504040204" pitchFamily="50" charset="-128"/>
            </a:endParaRPr>
          </a:p>
        </p:txBody>
      </p:sp>
      <p:sp>
        <p:nvSpPr>
          <p:cNvPr id="15" name="スライド番号プレースホルダー 1"/>
          <p:cNvSpPr>
            <a:spLocks noGrp="1"/>
          </p:cNvSpPr>
          <p:nvPr>
            <p:ph type="sldNum" sz="quarter" idx="12"/>
          </p:nvPr>
        </p:nvSpPr>
        <p:spPr>
          <a:xfrm>
            <a:off x="6906186" y="6407826"/>
            <a:ext cx="2057400" cy="365125"/>
          </a:xfrm>
        </p:spPr>
        <p:txBody>
          <a:bodyPr/>
          <a:lstStyle/>
          <a:p>
            <a:r>
              <a:rPr kumimoji="1" lang="en-US" altLang="ja-JP" dirty="0" smtClean="0"/>
              <a:t>4</a:t>
            </a:r>
            <a:endParaRPr kumimoji="1" lang="ja-JP" altLang="en-US" dirty="0"/>
          </a:p>
        </p:txBody>
      </p:sp>
    </p:spTree>
    <p:extLst>
      <p:ext uri="{BB962C8B-B14F-4D97-AF65-F5344CB8AC3E}">
        <p14:creationId xmlns:p14="http://schemas.microsoft.com/office/powerpoint/2010/main" val="1904379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5</a:t>
            </a:fld>
            <a:endParaRPr kumimoji="1" lang="ja-JP" altLang="en-US"/>
          </a:p>
        </p:txBody>
      </p:sp>
      <p:sp>
        <p:nvSpPr>
          <p:cNvPr id="11" name="テキスト ボックス 10"/>
          <p:cNvSpPr txBox="1"/>
          <p:nvPr/>
        </p:nvSpPr>
        <p:spPr>
          <a:xfrm>
            <a:off x="3370515" y="82748"/>
            <a:ext cx="2339102" cy="461665"/>
          </a:xfrm>
          <a:prstGeom prst="rect">
            <a:avLst/>
          </a:prstGeom>
          <a:noFill/>
        </p:spPr>
        <p:txBody>
          <a:bodyPr wrap="none" rtlCol="0">
            <a:spAutoFit/>
          </a:bodyPr>
          <a:lstStyle/>
          <a:p>
            <a:r>
              <a:rPr lang="ja-JP" altLang="en-US" sz="2400" b="1" dirty="0" smtClean="0">
                <a:latin typeface="Meiryo UI" panose="020B0604030504040204" pitchFamily="50" charset="-128"/>
                <a:ea typeface="Meiryo UI" panose="020B0604030504040204" pitchFamily="50" charset="-128"/>
              </a:rPr>
              <a:t>本日の説明内容</a:t>
            </a:r>
            <a:endParaRPr lang="ja-JP" altLang="en-US" sz="2400"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81156" y="1457865"/>
            <a:ext cx="9044464" cy="3539430"/>
          </a:xfrm>
          <a:prstGeom prst="rect">
            <a:avLst/>
          </a:prstGeom>
          <a:noFill/>
        </p:spPr>
        <p:txBody>
          <a:bodyPr wrap="none" rtlCol="0">
            <a:spAutoFit/>
          </a:bodyPr>
          <a:lstStyle/>
          <a:p>
            <a:pPr marL="285750" indent="-285750">
              <a:buFont typeface="Wingdings" panose="05000000000000000000" pitchFamily="2" charset="2"/>
              <a:buChar char="l"/>
            </a:pPr>
            <a:r>
              <a:rPr kumimoji="1" lang="ja-JP" altLang="en-US" sz="2800" dirty="0" smtClean="0">
                <a:solidFill>
                  <a:schemeClr val="bg1">
                    <a:lumMod val="75000"/>
                  </a:schemeClr>
                </a:solidFill>
                <a:latin typeface="Meiryo UI" panose="020B0604030504040204" pitchFamily="50" charset="-128"/>
                <a:ea typeface="Meiryo UI" panose="020B0604030504040204" pitchFamily="50" charset="-128"/>
              </a:rPr>
              <a:t>石綿（アスベスト）とは</a:t>
            </a:r>
            <a:endParaRPr kumimoji="1" lang="en-US" altLang="ja-JP" sz="2800" dirty="0" smtClean="0">
              <a:solidFill>
                <a:schemeClr val="bg1">
                  <a:lumMod val="75000"/>
                </a:schemeClr>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endParaRPr lang="en-US" altLang="ja-JP" sz="28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endParaRPr lang="en-US" altLang="ja-JP" sz="28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lang="ja-JP" altLang="en-US" sz="2800" dirty="0" smtClean="0">
                <a:latin typeface="Meiryo UI" panose="020B0604030504040204" pitchFamily="50" charset="-128"/>
                <a:ea typeface="Meiryo UI" panose="020B0604030504040204" pitchFamily="50" charset="-128"/>
              </a:rPr>
              <a:t>大気汚染防止法の改正について</a:t>
            </a:r>
            <a:endParaRPr kumimoji="1" lang="en-US" altLang="ja-JP" sz="28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endParaRPr lang="en-US" altLang="ja-JP" sz="2800" dirty="0" smtClean="0">
              <a:solidFill>
                <a:schemeClr val="bg1">
                  <a:lumMod val="75000"/>
                </a:schemeClr>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endParaRPr lang="en-US" altLang="ja-JP" sz="2800" dirty="0">
              <a:solidFill>
                <a:schemeClr val="bg1">
                  <a:lumMod val="75000"/>
                </a:schemeClr>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lang="ja-JP" altLang="en-US" sz="2800" dirty="0" smtClean="0">
                <a:solidFill>
                  <a:schemeClr val="bg1">
                    <a:lumMod val="75000"/>
                  </a:schemeClr>
                </a:solidFill>
                <a:latin typeface="Meiryo UI" panose="020B0604030504040204" pitchFamily="50" charset="-128"/>
                <a:ea typeface="Meiryo UI" panose="020B0604030504040204" pitchFamily="50" charset="-128"/>
              </a:rPr>
              <a:t>神奈川県生</a:t>
            </a:r>
            <a:r>
              <a:rPr lang="ja-JP" altLang="en-US" sz="2800" dirty="0">
                <a:solidFill>
                  <a:schemeClr val="bg1">
                    <a:lumMod val="75000"/>
                  </a:schemeClr>
                </a:solidFill>
                <a:latin typeface="Meiryo UI" panose="020B0604030504040204" pitchFamily="50" charset="-128"/>
                <a:ea typeface="Meiryo UI" panose="020B0604030504040204" pitchFamily="50" charset="-128"/>
              </a:rPr>
              <a:t>活環境の保全等に関する条例の改正について</a:t>
            </a:r>
          </a:p>
          <a:p>
            <a:endParaRPr kumimoji="1" lang="ja-JP" altLang="en-US" sz="2800" dirty="0">
              <a:solidFill>
                <a:schemeClr val="bg1">
                  <a:lumMod val="7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05152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51467" y="2403155"/>
            <a:ext cx="8923521" cy="3121785"/>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p:cNvSpPr/>
          <p:nvPr/>
        </p:nvSpPr>
        <p:spPr>
          <a:xfrm>
            <a:off x="1872106" y="3072175"/>
            <a:ext cx="5389204" cy="2477601"/>
          </a:xfrm>
          <a:prstGeom prst="rect">
            <a:avLst/>
          </a:prstGeom>
          <a:noFill/>
          <a:ln>
            <a:noFill/>
          </a:ln>
        </p:spPr>
        <p:txBody>
          <a:bodyPr wrap="square">
            <a:spAutoFit/>
          </a:bodyPr>
          <a:lstStyle/>
          <a:p>
            <a:pPr marL="285750" indent="-285750" defTabSz="844083" fontAlgn="base">
              <a:lnSpc>
                <a:spcPts val="2400"/>
              </a:lnSpc>
              <a:spcBef>
                <a:spcPct val="0"/>
              </a:spcBef>
              <a:spcAft>
                <a:spcPts val="300"/>
              </a:spcAft>
              <a:buFont typeface="Wingdings" panose="05000000000000000000" pitchFamily="2" charset="2"/>
              <a:buChar char="p"/>
              <a:defRPr/>
            </a:pPr>
            <a:r>
              <a:rPr lang="ja-JP" altLang="en-US" sz="2000" b="1" spc="-100" dirty="0" smtClean="0">
                <a:solidFill>
                  <a:srgbClr val="FF0000"/>
                </a:solidFill>
                <a:latin typeface="Meiryo UI" panose="020B0604030504040204" pitchFamily="50" charset="-128"/>
                <a:ea typeface="Meiryo UI" panose="020B0604030504040204" pitchFamily="50" charset="-128"/>
              </a:rPr>
              <a:t>すべて</a:t>
            </a:r>
            <a:r>
              <a:rPr lang="ja-JP" altLang="en-US" sz="2000" b="1" spc="-100" dirty="0">
                <a:solidFill>
                  <a:srgbClr val="FF0000"/>
                </a:solidFill>
                <a:latin typeface="Meiryo UI" panose="020B0604030504040204" pitchFamily="50" charset="-128"/>
                <a:ea typeface="Meiryo UI" panose="020B0604030504040204" pitchFamily="50" charset="-128"/>
              </a:rPr>
              <a:t>の建材への規制拡大及び作業基準の</a:t>
            </a:r>
            <a:r>
              <a:rPr lang="ja-JP" altLang="en-US" sz="2000" b="1" spc="-100" dirty="0" smtClean="0">
                <a:solidFill>
                  <a:srgbClr val="FF0000"/>
                </a:solidFill>
                <a:latin typeface="Meiryo UI" panose="020B0604030504040204" pitchFamily="50" charset="-128"/>
                <a:ea typeface="Meiryo UI" panose="020B0604030504040204" pitchFamily="50" charset="-128"/>
              </a:rPr>
              <a:t>適用</a:t>
            </a:r>
            <a:endParaRPr lang="en-US" altLang="ja-JP" sz="2000" b="1" spc="-100" dirty="0">
              <a:solidFill>
                <a:srgbClr val="FF0000"/>
              </a:solidFill>
              <a:latin typeface="Meiryo UI" panose="020B0604030504040204" pitchFamily="50" charset="-128"/>
              <a:ea typeface="Meiryo UI" panose="020B0604030504040204" pitchFamily="50" charset="-128"/>
            </a:endParaRPr>
          </a:p>
          <a:p>
            <a:pPr marL="285750" indent="-285750" defTabSz="844083" fontAlgn="base">
              <a:lnSpc>
                <a:spcPts val="2400"/>
              </a:lnSpc>
              <a:spcBef>
                <a:spcPct val="0"/>
              </a:spcBef>
              <a:spcAft>
                <a:spcPts val="300"/>
              </a:spcAft>
              <a:buFont typeface="Wingdings" panose="05000000000000000000" pitchFamily="2" charset="2"/>
              <a:buChar char="p"/>
              <a:defRPr/>
            </a:pPr>
            <a:r>
              <a:rPr lang="ja-JP" altLang="en-US" sz="2000" b="1" spc="-100" dirty="0" smtClean="0">
                <a:latin typeface="Meiryo UI" panose="020B0604030504040204" pitchFamily="50" charset="-128"/>
                <a:ea typeface="Meiryo UI" panose="020B0604030504040204" pitchFamily="50" charset="-128"/>
              </a:rPr>
              <a:t>事前</a:t>
            </a:r>
            <a:r>
              <a:rPr lang="ja-JP" altLang="en-US" sz="2000" b="1" spc="-100" dirty="0">
                <a:latin typeface="Meiryo UI" panose="020B0604030504040204" pitchFamily="50" charset="-128"/>
                <a:ea typeface="Meiryo UI" panose="020B0604030504040204" pitchFamily="50" charset="-128"/>
              </a:rPr>
              <a:t>調査方法の</a:t>
            </a:r>
            <a:r>
              <a:rPr lang="ja-JP" altLang="en-US" sz="2000" b="1" spc="-100" dirty="0" smtClean="0">
                <a:latin typeface="Meiryo UI" panose="020B0604030504040204" pitchFamily="50" charset="-128"/>
                <a:ea typeface="Meiryo UI" panose="020B0604030504040204" pitchFamily="50" charset="-128"/>
              </a:rPr>
              <a:t>法定化</a:t>
            </a:r>
            <a:endParaRPr lang="en-US" altLang="ja-JP" sz="2000" b="1" spc="-100" dirty="0" smtClean="0">
              <a:latin typeface="Meiryo UI" panose="020B0604030504040204" pitchFamily="50" charset="-128"/>
              <a:ea typeface="Meiryo UI" panose="020B0604030504040204" pitchFamily="50" charset="-128"/>
            </a:endParaRPr>
          </a:p>
          <a:p>
            <a:pPr marL="285750" indent="-285750" defTabSz="844083" fontAlgn="base">
              <a:lnSpc>
                <a:spcPts val="2400"/>
              </a:lnSpc>
              <a:spcBef>
                <a:spcPct val="0"/>
              </a:spcBef>
              <a:spcAft>
                <a:spcPts val="300"/>
              </a:spcAft>
              <a:buFont typeface="Wingdings" panose="05000000000000000000" pitchFamily="2" charset="2"/>
              <a:buChar char="p"/>
              <a:defRPr/>
            </a:pPr>
            <a:r>
              <a:rPr lang="ja-JP" altLang="en-US" sz="2000" b="1" spc="-100" dirty="0" smtClean="0">
                <a:latin typeface="Meiryo UI" panose="020B0604030504040204" pitchFamily="50" charset="-128"/>
                <a:ea typeface="Meiryo UI" panose="020B0604030504040204" pitchFamily="50" charset="-128"/>
              </a:rPr>
              <a:t>資格者</a:t>
            </a:r>
            <a:r>
              <a:rPr lang="ja-JP" altLang="en-US" sz="2000" b="1" spc="-100" dirty="0">
                <a:latin typeface="Meiryo UI" panose="020B0604030504040204" pitchFamily="50" charset="-128"/>
                <a:ea typeface="Meiryo UI" panose="020B0604030504040204" pitchFamily="50" charset="-128"/>
              </a:rPr>
              <a:t>による事前調査の</a:t>
            </a:r>
            <a:r>
              <a:rPr lang="ja-JP" altLang="en-US" sz="2000" b="1" spc="-100" dirty="0" smtClean="0">
                <a:latin typeface="Meiryo UI" panose="020B0604030504040204" pitchFamily="50" charset="-128"/>
                <a:ea typeface="Meiryo UI" panose="020B0604030504040204" pitchFamily="50" charset="-128"/>
              </a:rPr>
              <a:t>実施</a:t>
            </a:r>
            <a:endParaRPr lang="en-US" altLang="ja-JP" sz="2000" b="1" spc="-100" dirty="0">
              <a:latin typeface="Meiryo UI" panose="020B0604030504040204" pitchFamily="50" charset="-128"/>
              <a:ea typeface="Meiryo UI" panose="020B0604030504040204" pitchFamily="50" charset="-128"/>
            </a:endParaRPr>
          </a:p>
          <a:p>
            <a:pPr marL="285750" indent="-285750" defTabSz="844083" fontAlgn="base">
              <a:lnSpc>
                <a:spcPts val="2400"/>
              </a:lnSpc>
              <a:spcBef>
                <a:spcPct val="0"/>
              </a:spcBef>
              <a:spcAft>
                <a:spcPts val="300"/>
              </a:spcAft>
              <a:buFont typeface="Wingdings" panose="05000000000000000000" pitchFamily="2" charset="2"/>
              <a:buChar char="p"/>
              <a:defRPr/>
            </a:pPr>
            <a:r>
              <a:rPr lang="ja-JP" altLang="en-US" sz="2000" b="1" spc="-100" dirty="0" smtClean="0">
                <a:latin typeface="Meiryo UI" panose="020B0604030504040204" pitchFamily="50" charset="-128"/>
                <a:ea typeface="Meiryo UI" panose="020B0604030504040204" pitchFamily="50" charset="-128"/>
              </a:rPr>
              <a:t>事前</a:t>
            </a:r>
            <a:r>
              <a:rPr lang="ja-JP" altLang="en-US" sz="2000" b="1" spc="-100" dirty="0">
                <a:latin typeface="Meiryo UI" panose="020B0604030504040204" pitchFamily="50" charset="-128"/>
                <a:ea typeface="Meiryo UI" panose="020B0604030504040204" pitchFamily="50" charset="-128"/>
              </a:rPr>
              <a:t>調査結果の記録の</a:t>
            </a:r>
            <a:r>
              <a:rPr lang="ja-JP" altLang="en-US" sz="2000" b="1" spc="-100" dirty="0" smtClean="0">
                <a:latin typeface="Meiryo UI" panose="020B0604030504040204" pitchFamily="50" charset="-128"/>
                <a:ea typeface="Meiryo UI" panose="020B0604030504040204" pitchFamily="50" charset="-128"/>
              </a:rPr>
              <a:t>保存</a:t>
            </a:r>
            <a:endParaRPr lang="en-US" altLang="ja-JP" sz="2000" b="1" spc="-100" dirty="0">
              <a:latin typeface="Meiryo UI" panose="020B0604030504040204" pitchFamily="50" charset="-128"/>
              <a:ea typeface="Meiryo UI" panose="020B0604030504040204" pitchFamily="50" charset="-128"/>
            </a:endParaRPr>
          </a:p>
          <a:p>
            <a:pPr marL="285750" indent="-285750" defTabSz="844083" fontAlgn="base">
              <a:lnSpc>
                <a:spcPts val="2400"/>
              </a:lnSpc>
              <a:spcBef>
                <a:spcPct val="0"/>
              </a:spcBef>
              <a:spcAft>
                <a:spcPts val="300"/>
              </a:spcAft>
              <a:buFont typeface="Wingdings" panose="05000000000000000000" pitchFamily="2" charset="2"/>
              <a:buChar char="p"/>
              <a:defRPr/>
            </a:pPr>
            <a:r>
              <a:rPr lang="ja-JP" altLang="en-US" sz="2000" b="1" spc="-100" dirty="0" smtClean="0">
                <a:latin typeface="Meiryo UI" panose="020B0604030504040204" pitchFamily="50" charset="-128"/>
                <a:ea typeface="Meiryo UI" panose="020B0604030504040204" pitchFamily="50" charset="-128"/>
              </a:rPr>
              <a:t>都道府県</a:t>
            </a:r>
            <a:r>
              <a:rPr lang="ja-JP" altLang="en-US" sz="2000" b="1" spc="-100" dirty="0">
                <a:latin typeface="Meiryo UI" panose="020B0604030504040204" pitchFamily="50" charset="-128"/>
                <a:ea typeface="Meiryo UI" panose="020B0604030504040204" pitchFamily="50" charset="-128"/>
              </a:rPr>
              <a:t>へ</a:t>
            </a:r>
            <a:r>
              <a:rPr lang="ja-JP" altLang="en-US" sz="2000" b="1" spc="-100" dirty="0" smtClean="0">
                <a:latin typeface="Meiryo UI" panose="020B0604030504040204" pitchFamily="50" charset="-128"/>
                <a:ea typeface="Meiryo UI" panose="020B0604030504040204" pitchFamily="50" charset="-128"/>
              </a:rPr>
              <a:t>の報告</a:t>
            </a:r>
            <a:r>
              <a:rPr lang="ja-JP" altLang="en-US" sz="2000" b="1" spc="-100" dirty="0">
                <a:latin typeface="Meiryo UI" panose="020B0604030504040204" pitchFamily="50" charset="-128"/>
                <a:ea typeface="Meiryo UI" panose="020B0604030504040204" pitchFamily="50" charset="-128"/>
              </a:rPr>
              <a:t>の</a:t>
            </a:r>
            <a:r>
              <a:rPr lang="ja-JP" altLang="en-US" sz="2000" b="1" spc="-100" dirty="0" smtClean="0">
                <a:latin typeface="Meiryo UI" panose="020B0604030504040204" pitchFamily="50" charset="-128"/>
                <a:ea typeface="Meiryo UI" panose="020B0604030504040204" pitchFamily="50" charset="-128"/>
              </a:rPr>
              <a:t>義務付け</a:t>
            </a:r>
            <a:endParaRPr lang="en-US" altLang="ja-JP" sz="2000" b="1" spc="-100" dirty="0">
              <a:latin typeface="Meiryo UI" panose="020B0604030504040204" pitchFamily="50" charset="-128"/>
              <a:ea typeface="Meiryo UI" panose="020B0604030504040204" pitchFamily="50" charset="-128"/>
            </a:endParaRPr>
          </a:p>
          <a:p>
            <a:pPr marL="285750" indent="-285750" defTabSz="844083" fontAlgn="base">
              <a:lnSpc>
                <a:spcPts val="2400"/>
              </a:lnSpc>
              <a:spcBef>
                <a:spcPct val="0"/>
              </a:spcBef>
              <a:spcAft>
                <a:spcPts val="300"/>
              </a:spcAft>
              <a:buFont typeface="Wingdings" panose="05000000000000000000" pitchFamily="2" charset="2"/>
              <a:buChar char="p"/>
              <a:defRPr/>
            </a:pPr>
            <a:r>
              <a:rPr lang="ja-JP" altLang="en-US" sz="2000" b="1" spc="-100" dirty="0" smtClean="0">
                <a:latin typeface="Meiryo UI" panose="020B0604030504040204" pitchFamily="50" charset="-128"/>
                <a:ea typeface="Meiryo UI" panose="020B0604030504040204" pitchFamily="50" charset="-128"/>
              </a:rPr>
              <a:t>取り残し</a:t>
            </a:r>
            <a:r>
              <a:rPr lang="ja-JP" altLang="en-US" sz="2000" b="1" spc="-100" dirty="0">
                <a:latin typeface="Meiryo UI" panose="020B0604030504040204" pitchFamily="50" charset="-128"/>
                <a:ea typeface="Meiryo UI" panose="020B0604030504040204" pitchFamily="50" charset="-128"/>
              </a:rPr>
              <a:t>等の確認及び記録の保存の</a:t>
            </a:r>
            <a:r>
              <a:rPr lang="ja-JP" altLang="en-US" sz="2000" b="1" spc="-100" dirty="0" smtClean="0">
                <a:latin typeface="Meiryo UI" panose="020B0604030504040204" pitchFamily="50" charset="-128"/>
                <a:ea typeface="Meiryo UI" panose="020B0604030504040204" pitchFamily="50" charset="-128"/>
              </a:rPr>
              <a:t>義務化</a:t>
            </a:r>
            <a:endParaRPr lang="en-US" altLang="ja-JP" sz="2000" b="1" spc="-100" dirty="0">
              <a:latin typeface="Meiryo UI" panose="020B0604030504040204" pitchFamily="50" charset="-128"/>
              <a:ea typeface="Meiryo UI" panose="020B0604030504040204" pitchFamily="50" charset="-128"/>
            </a:endParaRPr>
          </a:p>
          <a:p>
            <a:pPr marL="285750" indent="-285750" defTabSz="844083" fontAlgn="base">
              <a:lnSpc>
                <a:spcPts val="2400"/>
              </a:lnSpc>
              <a:spcBef>
                <a:spcPct val="0"/>
              </a:spcBef>
              <a:spcAft>
                <a:spcPts val="300"/>
              </a:spcAft>
              <a:buFont typeface="Wingdings" panose="05000000000000000000" pitchFamily="2" charset="2"/>
              <a:buChar char="p"/>
              <a:defRPr/>
            </a:pPr>
            <a:r>
              <a:rPr lang="ja-JP" altLang="en-US" sz="2000" b="1" spc="-100" dirty="0" smtClean="0">
                <a:latin typeface="Meiryo UI" panose="020B0604030504040204" pitchFamily="50" charset="-128"/>
                <a:ea typeface="Meiryo UI" panose="020B0604030504040204" pitchFamily="50" charset="-128"/>
              </a:rPr>
              <a:t>直接罰</a:t>
            </a:r>
            <a:r>
              <a:rPr lang="ja-JP" altLang="en-US" sz="2000" b="1" spc="-100" dirty="0">
                <a:latin typeface="Meiryo UI" panose="020B0604030504040204" pitchFamily="50" charset="-128"/>
                <a:ea typeface="Meiryo UI" panose="020B0604030504040204" pitchFamily="50" charset="-128"/>
              </a:rPr>
              <a:t>の創設等</a:t>
            </a:r>
            <a:endParaRPr lang="ja-JP" altLang="en-US" sz="2000" b="1" dirty="0">
              <a:latin typeface="Meiryo UI" panose="020B0604030504040204" pitchFamily="50" charset="-128"/>
              <a:ea typeface="Meiryo UI" panose="020B0604030504040204" pitchFamily="50" charset="-128"/>
            </a:endParaRPr>
          </a:p>
        </p:txBody>
      </p:sp>
      <p:sp>
        <p:nvSpPr>
          <p:cNvPr id="18" name="テキスト ボックス 17"/>
          <p:cNvSpPr txBox="1">
            <a:spLocks/>
          </p:cNvSpPr>
          <p:nvPr/>
        </p:nvSpPr>
        <p:spPr>
          <a:xfrm>
            <a:off x="290593" y="5728163"/>
            <a:ext cx="8812118" cy="1092607"/>
          </a:xfrm>
          <a:prstGeom prst="rect">
            <a:avLst/>
          </a:prstGeom>
          <a:solidFill>
            <a:schemeClr val="bg1"/>
          </a:solidFill>
          <a:ln>
            <a:noFill/>
          </a:ln>
        </p:spPr>
        <p:txBody>
          <a:bodyPr wrap="square" rtlCol="0">
            <a:spAutoFit/>
          </a:bodyPr>
          <a:lstStyle/>
          <a:p>
            <a:pPr defTabSz="844083" fontAlgn="base">
              <a:spcBef>
                <a:spcPct val="0"/>
              </a:spcBef>
              <a:spcAft>
                <a:spcPts val="300"/>
              </a:spcAft>
              <a:defRPr/>
            </a:pPr>
            <a:r>
              <a:rPr lang="ja-JP" altLang="en-US" sz="1200" dirty="0" smtClean="0">
                <a:solidFill>
                  <a:prstClr val="black"/>
                </a:solidFill>
                <a:latin typeface="Meiryo UI" panose="020B0604030504040204" pitchFamily="50" charset="-128"/>
                <a:ea typeface="Meiryo UI" panose="020B0604030504040204" pitchFamily="50" charset="-128"/>
              </a:rPr>
              <a:t>・平成８年　</a:t>
            </a:r>
            <a:r>
              <a:rPr lang="ja-JP" altLang="en-US" sz="1200" u="heavy" dirty="0" smtClean="0">
                <a:solidFill>
                  <a:prstClr val="black"/>
                </a:solidFill>
                <a:latin typeface="Meiryo UI" panose="020B0604030504040204" pitchFamily="50" charset="-128"/>
                <a:ea typeface="Meiryo UI" panose="020B0604030504040204" pitchFamily="50" charset="-128"/>
              </a:rPr>
              <a:t>吹付け石綿</a:t>
            </a:r>
            <a:r>
              <a:rPr lang="ja-JP" altLang="en-US" sz="1200" dirty="0" smtClean="0">
                <a:solidFill>
                  <a:prstClr val="black"/>
                </a:solidFill>
                <a:latin typeface="Meiryo UI" panose="020B0604030504040204" pitchFamily="50" charset="-128"/>
                <a:ea typeface="Meiryo UI" panose="020B0604030504040204" pitchFamily="50" charset="-128"/>
              </a:rPr>
              <a:t>が</a:t>
            </a:r>
            <a:r>
              <a:rPr lang="ja-JP" altLang="en-US" sz="1200" dirty="0">
                <a:solidFill>
                  <a:prstClr val="black"/>
                </a:solidFill>
                <a:latin typeface="Meiryo UI" panose="020B0604030504040204" pitchFamily="50" charset="-128"/>
                <a:ea typeface="Meiryo UI" panose="020B0604030504040204" pitchFamily="50" charset="-128"/>
              </a:rPr>
              <a:t>使用された建築物の一定規模以上の</a:t>
            </a:r>
            <a:r>
              <a:rPr lang="ja-JP" altLang="en-US" sz="1200" u="heavy" dirty="0" smtClean="0">
                <a:solidFill>
                  <a:prstClr val="black"/>
                </a:solidFill>
                <a:latin typeface="Meiryo UI" panose="020B0604030504040204" pitchFamily="50" charset="-128"/>
                <a:ea typeface="Meiryo UI" panose="020B0604030504040204" pitchFamily="50" charset="-128"/>
              </a:rPr>
              <a:t>解体等工事に係る</a:t>
            </a:r>
            <a:r>
              <a:rPr lang="ja-JP" altLang="en-US" sz="1200" u="heavy" dirty="0">
                <a:solidFill>
                  <a:prstClr val="black"/>
                </a:solidFill>
                <a:latin typeface="Meiryo UI" panose="020B0604030504040204" pitchFamily="50" charset="-128"/>
                <a:ea typeface="Meiryo UI" panose="020B0604030504040204" pitchFamily="50" charset="-128"/>
              </a:rPr>
              <a:t>届出</a:t>
            </a:r>
            <a:r>
              <a:rPr lang="ja-JP" altLang="en-US" sz="1200" dirty="0" smtClean="0">
                <a:solidFill>
                  <a:prstClr val="black"/>
                </a:solidFill>
                <a:latin typeface="Meiryo UI" panose="020B0604030504040204" pitchFamily="50" charset="-128"/>
                <a:ea typeface="Meiryo UI" panose="020B0604030504040204" pitchFamily="50" charset="-128"/>
              </a:rPr>
              <a:t>、作</a:t>
            </a:r>
            <a:r>
              <a:rPr lang="ja-JP" altLang="en-US" sz="1200" u="heavy" dirty="0" smtClean="0">
                <a:solidFill>
                  <a:prstClr val="black"/>
                </a:solidFill>
                <a:latin typeface="Meiryo UI" panose="020B0604030504040204" pitchFamily="50" charset="-128"/>
                <a:ea typeface="Meiryo UI" panose="020B0604030504040204" pitchFamily="50" charset="-128"/>
              </a:rPr>
              <a:t>業</a:t>
            </a:r>
            <a:r>
              <a:rPr lang="ja-JP" altLang="en-US" sz="1200" u="heavy" dirty="0">
                <a:solidFill>
                  <a:prstClr val="black"/>
                </a:solidFill>
                <a:latin typeface="Meiryo UI" panose="020B0604030504040204" pitchFamily="50" charset="-128"/>
                <a:ea typeface="Meiryo UI" panose="020B0604030504040204" pitchFamily="50" charset="-128"/>
              </a:rPr>
              <a:t>基準の</a:t>
            </a:r>
            <a:r>
              <a:rPr lang="ja-JP" altLang="en-US" sz="1200" u="heavy" dirty="0" smtClean="0">
                <a:solidFill>
                  <a:prstClr val="black"/>
                </a:solidFill>
                <a:latin typeface="Meiryo UI" panose="020B0604030504040204" pitchFamily="50" charset="-128"/>
                <a:ea typeface="Meiryo UI" panose="020B0604030504040204" pitchFamily="50" charset="-128"/>
              </a:rPr>
              <a:t>遵守</a:t>
            </a:r>
            <a:r>
              <a:rPr lang="ja-JP" altLang="en-US" sz="1200" dirty="0" smtClean="0">
                <a:solidFill>
                  <a:prstClr val="black"/>
                </a:solidFill>
                <a:latin typeface="Meiryo UI" panose="020B0604030504040204" pitchFamily="50" charset="-128"/>
                <a:ea typeface="Meiryo UI" panose="020B0604030504040204" pitchFamily="50" charset="-128"/>
              </a:rPr>
              <a:t>等を義務付け</a:t>
            </a:r>
            <a:endParaRPr lang="en-US" altLang="ja-JP" sz="1200" dirty="0">
              <a:solidFill>
                <a:prstClr val="black"/>
              </a:solidFill>
              <a:latin typeface="Meiryo UI" panose="020B0604030504040204" pitchFamily="50" charset="-128"/>
              <a:ea typeface="Meiryo UI" panose="020B0604030504040204" pitchFamily="50" charset="-128"/>
            </a:endParaRPr>
          </a:p>
          <a:p>
            <a:pPr defTabSz="844083" fontAlgn="base">
              <a:spcBef>
                <a:spcPct val="0"/>
              </a:spcBef>
              <a:defRPr/>
            </a:pPr>
            <a:r>
              <a:rPr lang="ja-JP" altLang="en-US" sz="1200" dirty="0" smtClean="0">
                <a:solidFill>
                  <a:prstClr val="black"/>
                </a:solidFill>
                <a:latin typeface="Meiryo UI" panose="020B0604030504040204" pitchFamily="50" charset="-128"/>
                <a:ea typeface="Meiryo UI" panose="020B0604030504040204" pitchFamily="50" charset="-128"/>
              </a:rPr>
              <a:t>・平成</a:t>
            </a:r>
            <a:r>
              <a:rPr lang="en-US" altLang="ja-JP" sz="1200" dirty="0" smtClean="0">
                <a:solidFill>
                  <a:prstClr val="black"/>
                </a:solidFill>
                <a:latin typeface="Meiryo UI" panose="020B0604030504040204" pitchFamily="50" charset="-128"/>
                <a:ea typeface="Meiryo UI" panose="020B0604030504040204" pitchFamily="50" charset="-128"/>
              </a:rPr>
              <a:t>18</a:t>
            </a:r>
            <a:r>
              <a:rPr lang="ja-JP" altLang="en-US" sz="1200" dirty="0" smtClean="0">
                <a:solidFill>
                  <a:prstClr val="black"/>
                </a:solidFill>
                <a:latin typeface="Meiryo UI" panose="020B0604030504040204" pitchFamily="50" charset="-128"/>
                <a:ea typeface="Meiryo UI" panose="020B0604030504040204" pitchFamily="50" charset="-128"/>
              </a:rPr>
              <a:t>年　石綿</a:t>
            </a:r>
            <a:r>
              <a:rPr lang="ja-JP" altLang="en-US" sz="1200" dirty="0">
                <a:solidFill>
                  <a:prstClr val="black"/>
                </a:solidFill>
                <a:latin typeface="Meiryo UI" panose="020B0604030504040204" pitchFamily="50" charset="-128"/>
                <a:ea typeface="Meiryo UI" panose="020B0604030504040204" pitchFamily="50" charset="-128"/>
              </a:rPr>
              <a:t>を含有する</a:t>
            </a:r>
            <a:r>
              <a:rPr lang="ja-JP" altLang="en-US" sz="1200" u="heavy" dirty="0">
                <a:solidFill>
                  <a:prstClr val="black"/>
                </a:solidFill>
                <a:latin typeface="Meiryo UI" panose="020B0604030504040204" pitchFamily="50" charset="-128"/>
                <a:ea typeface="Meiryo UI" panose="020B0604030504040204" pitchFamily="50" charset="-128"/>
              </a:rPr>
              <a:t>断熱材、保温材、耐火</a:t>
            </a:r>
            <a:r>
              <a:rPr lang="ja-JP" altLang="en-US" sz="1200" u="heavy" dirty="0" smtClean="0">
                <a:solidFill>
                  <a:prstClr val="black"/>
                </a:solidFill>
                <a:latin typeface="Meiryo UI" panose="020B0604030504040204" pitchFamily="50" charset="-128"/>
                <a:ea typeface="Meiryo UI" panose="020B0604030504040204" pitchFamily="50" charset="-128"/>
              </a:rPr>
              <a:t>被覆材の規制対象への追加</a:t>
            </a:r>
            <a:r>
              <a:rPr lang="ja-JP" altLang="en-US" sz="1200" dirty="0" smtClean="0">
                <a:solidFill>
                  <a:prstClr val="black"/>
                </a:solidFill>
                <a:latin typeface="Meiryo UI" panose="020B0604030504040204" pitchFamily="50" charset="-128"/>
                <a:ea typeface="Meiryo UI" panose="020B0604030504040204" pitchFamily="50" charset="-128"/>
              </a:rPr>
              <a:t>、規制対象の解体等工事の規模要件を撤廃、</a:t>
            </a:r>
            <a:endParaRPr lang="en-US" altLang="ja-JP" sz="1200" dirty="0" smtClean="0">
              <a:solidFill>
                <a:prstClr val="black"/>
              </a:solidFill>
              <a:latin typeface="Meiryo UI" panose="020B0604030504040204" pitchFamily="50" charset="-128"/>
              <a:ea typeface="Meiryo UI" panose="020B0604030504040204" pitchFamily="50" charset="-128"/>
            </a:endParaRPr>
          </a:p>
          <a:p>
            <a:pPr defTabSz="844083" fontAlgn="base">
              <a:spcBef>
                <a:spcPct val="0"/>
              </a:spcBef>
              <a:defRPr/>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特定</a:t>
            </a:r>
            <a:r>
              <a:rPr lang="ja-JP" altLang="en-US" sz="1200" dirty="0">
                <a:solidFill>
                  <a:prstClr val="black"/>
                </a:solidFill>
                <a:latin typeface="Meiryo UI" panose="020B0604030504040204" pitchFamily="50" charset="-128"/>
                <a:ea typeface="Meiryo UI" panose="020B0604030504040204" pitchFamily="50" charset="-128"/>
              </a:rPr>
              <a:t>建築材料が使用されて</a:t>
            </a:r>
            <a:r>
              <a:rPr lang="ja-JP" altLang="en-US" sz="1200" dirty="0" smtClean="0">
                <a:solidFill>
                  <a:prstClr val="black"/>
                </a:solidFill>
                <a:latin typeface="Meiryo UI" panose="020B0604030504040204" pitchFamily="50" charset="-128"/>
                <a:ea typeface="Meiryo UI" panose="020B0604030504040204" pitchFamily="50" charset="-128"/>
              </a:rPr>
              <a:t>いる</a:t>
            </a:r>
            <a:r>
              <a:rPr lang="ja-JP" altLang="en-US" sz="1200" u="heavy" dirty="0" smtClean="0">
                <a:solidFill>
                  <a:prstClr val="black"/>
                </a:solidFill>
                <a:latin typeface="Meiryo UI" panose="020B0604030504040204" pitchFamily="50" charset="-128"/>
                <a:ea typeface="Meiryo UI" panose="020B0604030504040204" pitchFamily="50" charset="-128"/>
              </a:rPr>
              <a:t>工作物</a:t>
            </a:r>
            <a:r>
              <a:rPr lang="ja-JP" altLang="en-US" sz="1200" dirty="0" smtClean="0">
                <a:solidFill>
                  <a:prstClr val="black"/>
                </a:solidFill>
                <a:latin typeface="Meiryo UI" panose="020B0604030504040204" pitchFamily="50" charset="-128"/>
                <a:ea typeface="Meiryo UI" panose="020B0604030504040204" pitchFamily="50" charset="-128"/>
              </a:rPr>
              <a:t>の解体工事についても届出、作業基準の遵守等を義務付け</a:t>
            </a:r>
            <a:endParaRPr lang="en-US" altLang="ja-JP" sz="1200" dirty="0">
              <a:solidFill>
                <a:prstClr val="black"/>
              </a:solidFill>
              <a:latin typeface="Meiryo UI" panose="020B0604030504040204" pitchFamily="50" charset="-128"/>
              <a:ea typeface="Meiryo UI" panose="020B0604030504040204" pitchFamily="50" charset="-128"/>
            </a:endParaRPr>
          </a:p>
          <a:p>
            <a:pPr defTabSz="844083" fontAlgn="base">
              <a:spcBef>
                <a:spcPct val="0"/>
              </a:spcBef>
              <a:defRPr/>
            </a:pPr>
            <a:r>
              <a:rPr lang="ja-JP" altLang="en-US" sz="1200" dirty="0" smtClean="0">
                <a:solidFill>
                  <a:prstClr val="black"/>
                </a:solidFill>
                <a:latin typeface="Meiryo UI" panose="020B0604030504040204" pitchFamily="50" charset="-128"/>
                <a:ea typeface="Meiryo UI" panose="020B0604030504040204" pitchFamily="50" charset="-128"/>
              </a:rPr>
              <a:t>・平成</a:t>
            </a:r>
            <a:r>
              <a:rPr lang="en-US" altLang="ja-JP" sz="1200" dirty="0" smtClean="0">
                <a:solidFill>
                  <a:prstClr val="black"/>
                </a:solidFill>
                <a:latin typeface="Meiryo UI" panose="020B0604030504040204" pitchFamily="50" charset="-128"/>
                <a:ea typeface="Meiryo UI" panose="020B0604030504040204" pitchFamily="50" charset="-128"/>
              </a:rPr>
              <a:t>25</a:t>
            </a:r>
            <a:r>
              <a:rPr lang="ja-JP" altLang="en-US" sz="1200" dirty="0" smtClean="0">
                <a:solidFill>
                  <a:prstClr val="black"/>
                </a:solidFill>
                <a:latin typeface="Meiryo UI" panose="020B0604030504040204" pitchFamily="50" charset="-128"/>
                <a:ea typeface="Meiryo UI" panose="020B0604030504040204" pitchFamily="50" charset="-128"/>
              </a:rPr>
              <a:t>年　特定</a:t>
            </a:r>
            <a:r>
              <a:rPr lang="ja-JP" altLang="en-US" sz="1200" dirty="0">
                <a:solidFill>
                  <a:prstClr val="black"/>
                </a:solidFill>
                <a:latin typeface="Meiryo UI" panose="020B0604030504040204" pitchFamily="50" charset="-128"/>
                <a:ea typeface="Meiryo UI" panose="020B0604030504040204" pitchFamily="50" charset="-128"/>
              </a:rPr>
              <a:t>粉</a:t>
            </a:r>
            <a:r>
              <a:rPr lang="ja-JP" altLang="en-US" sz="1200" dirty="0" err="1">
                <a:solidFill>
                  <a:prstClr val="black"/>
                </a:solidFill>
                <a:latin typeface="Meiryo UI" panose="020B0604030504040204" pitchFamily="50" charset="-128"/>
                <a:ea typeface="Meiryo UI" panose="020B0604030504040204" pitchFamily="50" charset="-128"/>
              </a:rPr>
              <a:t>じん排</a:t>
            </a:r>
            <a:r>
              <a:rPr lang="ja-JP" altLang="en-US" sz="1200" dirty="0">
                <a:solidFill>
                  <a:prstClr val="black"/>
                </a:solidFill>
                <a:latin typeface="Meiryo UI" panose="020B0604030504040204" pitchFamily="50" charset="-128"/>
                <a:ea typeface="Meiryo UI" panose="020B0604030504040204" pitchFamily="50" charset="-128"/>
              </a:rPr>
              <a:t>出等</a:t>
            </a:r>
            <a:r>
              <a:rPr lang="ja-JP" altLang="en-US" sz="1200" dirty="0" smtClean="0">
                <a:solidFill>
                  <a:prstClr val="black"/>
                </a:solidFill>
                <a:latin typeface="Meiryo UI" panose="020B0604030504040204" pitchFamily="50" charset="-128"/>
                <a:ea typeface="Meiryo UI" panose="020B0604030504040204" pitchFamily="50" charset="-128"/>
              </a:rPr>
              <a:t>作業の実施</a:t>
            </a:r>
            <a:r>
              <a:rPr lang="ja-JP" altLang="en-US" sz="1200" dirty="0">
                <a:solidFill>
                  <a:prstClr val="black"/>
                </a:solidFill>
                <a:latin typeface="Meiryo UI" panose="020B0604030504040204" pitchFamily="50" charset="-128"/>
                <a:ea typeface="Meiryo UI" panose="020B0604030504040204" pitchFamily="50" charset="-128"/>
              </a:rPr>
              <a:t>の届出義務者</a:t>
            </a:r>
            <a:r>
              <a:rPr lang="ja-JP" altLang="en-US" sz="1200" dirty="0" smtClean="0">
                <a:solidFill>
                  <a:prstClr val="black"/>
                </a:solidFill>
                <a:latin typeface="Meiryo UI" panose="020B0604030504040204" pitchFamily="50" charset="-128"/>
                <a:ea typeface="Meiryo UI" panose="020B0604030504040204" pitchFamily="50" charset="-128"/>
              </a:rPr>
              <a:t>を受注者から発注者</a:t>
            </a:r>
            <a:r>
              <a:rPr lang="ja-JP" altLang="en-US" sz="1200" dirty="0">
                <a:solidFill>
                  <a:prstClr val="black"/>
                </a:solidFill>
                <a:latin typeface="Meiryo UI" panose="020B0604030504040204" pitchFamily="50" charset="-128"/>
                <a:ea typeface="Meiryo UI" panose="020B0604030504040204" pitchFamily="50" charset="-128"/>
              </a:rPr>
              <a:t>に変更</a:t>
            </a:r>
            <a:r>
              <a:rPr lang="ja-JP" altLang="en-US" sz="1200" dirty="0" smtClean="0">
                <a:solidFill>
                  <a:prstClr val="black"/>
                </a:solidFill>
                <a:latin typeface="Meiryo UI" panose="020B0604030504040204" pitchFamily="50" charset="-128"/>
                <a:ea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endParaRPr>
          </a:p>
          <a:p>
            <a:pPr defTabSz="844083" fontAlgn="base">
              <a:spcBef>
                <a:spcPct val="0"/>
              </a:spcBef>
              <a:defRPr/>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a:t>
            </a:r>
            <a:r>
              <a:rPr lang="ja-JP" altLang="en-US" sz="1200" u="heavy" dirty="0" smtClean="0">
                <a:solidFill>
                  <a:prstClr val="black"/>
                </a:solidFill>
                <a:latin typeface="Meiryo UI" panose="020B0604030504040204" pitchFamily="50" charset="-128"/>
                <a:ea typeface="Meiryo UI" panose="020B0604030504040204" pitchFamily="50" charset="-128"/>
              </a:rPr>
              <a:t>解体工事前の調査</a:t>
            </a:r>
            <a:r>
              <a:rPr lang="ja-JP" altLang="en-US" sz="1200" dirty="0" smtClean="0">
                <a:solidFill>
                  <a:prstClr val="black"/>
                </a:solidFill>
                <a:latin typeface="Meiryo UI" panose="020B0604030504040204" pitchFamily="50" charset="-128"/>
                <a:ea typeface="Meiryo UI" panose="020B0604030504040204" pitchFamily="50" charset="-128"/>
              </a:rPr>
              <a:t>の実施・調査結果の</a:t>
            </a:r>
            <a:r>
              <a:rPr lang="ja-JP" altLang="en-US" sz="1200" dirty="0">
                <a:solidFill>
                  <a:prstClr val="black"/>
                </a:solidFill>
                <a:latin typeface="Meiryo UI" panose="020B0604030504040204" pitchFamily="50" charset="-128"/>
                <a:ea typeface="Meiryo UI" panose="020B0604030504040204" pitchFamily="50" charset="-128"/>
              </a:rPr>
              <a:t>説明、</a:t>
            </a:r>
            <a:r>
              <a:rPr lang="ja-JP" altLang="en-US" sz="1200" u="heavy" dirty="0">
                <a:solidFill>
                  <a:prstClr val="black"/>
                </a:solidFill>
                <a:latin typeface="Meiryo UI" panose="020B0604030504040204" pitchFamily="50" charset="-128"/>
                <a:ea typeface="Meiryo UI" panose="020B0604030504040204" pitchFamily="50" charset="-128"/>
              </a:rPr>
              <a:t>報告及び検査の対象</a:t>
            </a:r>
            <a:r>
              <a:rPr lang="ja-JP" altLang="en-US" sz="1200" u="heavy" dirty="0" smtClean="0">
                <a:solidFill>
                  <a:prstClr val="black"/>
                </a:solidFill>
                <a:latin typeface="Meiryo UI" panose="020B0604030504040204" pitchFamily="50" charset="-128"/>
                <a:ea typeface="Meiryo UI" panose="020B0604030504040204" pitchFamily="50" charset="-128"/>
              </a:rPr>
              <a:t>拡大</a:t>
            </a:r>
            <a:r>
              <a:rPr lang="ja-JP" altLang="en-US" sz="1200" dirty="0" smtClean="0">
                <a:solidFill>
                  <a:prstClr val="black"/>
                </a:solidFill>
                <a:latin typeface="Meiryo UI" panose="020B0604030504040204" pitchFamily="50" charset="-128"/>
                <a:ea typeface="Meiryo UI" panose="020B0604030504040204" pitchFamily="50" charset="-128"/>
              </a:rPr>
              <a:t>等、規制を強化</a:t>
            </a:r>
            <a:endParaRPr lang="en-US" altLang="ja-JP" sz="1200" dirty="0" smtClean="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6</a:t>
            </a:fld>
            <a:endParaRPr kumimoji="1" lang="ja-JP" altLang="en-US"/>
          </a:p>
        </p:txBody>
      </p:sp>
      <p:sp>
        <p:nvSpPr>
          <p:cNvPr id="11" name="テキスト ボックス 10"/>
          <p:cNvSpPr txBox="1"/>
          <p:nvPr/>
        </p:nvSpPr>
        <p:spPr>
          <a:xfrm>
            <a:off x="2948316" y="64819"/>
            <a:ext cx="3236784" cy="461665"/>
          </a:xfrm>
          <a:prstGeom prst="rect">
            <a:avLst/>
          </a:prstGeom>
          <a:noFill/>
        </p:spPr>
        <p:txBody>
          <a:bodyPr wrap="none" rtlCol="0">
            <a:spAutoFit/>
          </a:bodyPr>
          <a:lstStyle/>
          <a:p>
            <a:pPr algn="ctr"/>
            <a:r>
              <a:rPr lang="ja-JP" altLang="en-US" sz="2400" b="1" dirty="0">
                <a:solidFill>
                  <a:prstClr val="black"/>
                </a:solidFill>
                <a:latin typeface="Meiryo UI" panose="020B0604030504040204" pitchFamily="50" charset="-128"/>
                <a:ea typeface="Meiryo UI" panose="020B0604030504040204" pitchFamily="50" charset="-128"/>
              </a:rPr>
              <a:t>大気汚染</a:t>
            </a:r>
            <a:r>
              <a:rPr lang="ja-JP" altLang="en-US" sz="2400" b="1" dirty="0" smtClean="0">
                <a:solidFill>
                  <a:prstClr val="black"/>
                </a:solidFill>
                <a:latin typeface="Meiryo UI" panose="020B0604030504040204" pitchFamily="50" charset="-128"/>
                <a:ea typeface="Meiryo UI" panose="020B0604030504040204" pitchFamily="50" charset="-128"/>
              </a:rPr>
              <a:t>防止法の改正</a:t>
            </a:r>
            <a:endParaRPr lang="ja-JP" altLang="en-US" sz="2400" b="1" dirty="0">
              <a:latin typeface="Meiryo UI" panose="020B0604030504040204" pitchFamily="50" charset="-128"/>
              <a:ea typeface="Meiryo UI" panose="020B0604030504040204" pitchFamily="50" charset="-128"/>
            </a:endParaRPr>
          </a:p>
        </p:txBody>
      </p:sp>
      <p:sp>
        <p:nvSpPr>
          <p:cNvPr id="17" name="テキスト ボックス 16"/>
          <p:cNvSpPr txBox="1">
            <a:spLocks/>
          </p:cNvSpPr>
          <p:nvPr/>
        </p:nvSpPr>
        <p:spPr>
          <a:xfrm>
            <a:off x="151468" y="1002772"/>
            <a:ext cx="8923521" cy="1400383"/>
          </a:xfrm>
          <a:prstGeom prst="rect">
            <a:avLst/>
          </a:prstGeom>
          <a:noFill/>
          <a:ln>
            <a:noFill/>
          </a:ln>
        </p:spPr>
        <p:txBody>
          <a:bodyPr wrap="square" rtlCol="0">
            <a:spAutoFit/>
          </a:bodyPr>
          <a:lstStyle/>
          <a:p>
            <a:pPr marL="266700" indent="-266700">
              <a:spcBef>
                <a:spcPct val="0"/>
              </a:spcBef>
            </a:pPr>
            <a:r>
              <a:rPr lang="ja-JP" altLang="en-US" sz="1700" dirty="0" smtClean="0">
                <a:solidFill>
                  <a:prstClr val="black"/>
                </a:solidFill>
                <a:latin typeface="Meiryo UI" panose="020B0604030504040204" pitchFamily="50" charset="-128"/>
                <a:ea typeface="Meiryo UI" panose="020B0604030504040204" pitchFamily="50" charset="-128"/>
              </a:rPr>
              <a:t>・</a:t>
            </a:r>
            <a:r>
              <a:rPr lang="ja-JP" altLang="en-US" sz="1700" dirty="0">
                <a:solidFill>
                  <a:prstClr val="black"/>
                </a:solidFill>
                <a:latin typeface="Meiryo UI" panose="020B0604030504040204" pitchFamily="50" charset="-128"/>
                <a:ea typeface="Meiryo UI" panose="020B0604030504040204" pitchFamily="50" charset="-128"/>
              </a:rPr>
              <a:t>　</a:t>
            </a:r>
            <a:r>
              <a:rPr lang="ja-JP" altLang="en-US" sz="1700" dirty="0" smtClean="0">
                <a:solidFill>
                  <a:prstClr val="black"/>
                </a:solidFill>
                <a:latin typeface="Meiryo UI" panose="020B0604030504040204" pitchFamily="50" charset="-128"/>
                <a:ea typeface="Meiryo UI" panose="020B0604030504040204" pitchFamily="50" charset="-128"/>
              </a:rPr>
              <a:t>高度成長期を最需要期として、過去</a:t>
            </a:r>
            <a:r>
              <a:rPr lang="en-US" altLang="ja-JP" sz="1700" dirty="0" smtClean="0">
                <a:solidFill>
                  <a:prstClr val="black"/>
                </a:solidFill>
                <a:latin typeface="Meiryo UI" panose="020B0604030504040204" pitchFamily="50" charset="-128"/>
                <a:ea typeface="Meiryo UI" panose="020B0604030504040204" pitchFamily="50" charset="-128"/>
              </a:rPr>
              <a:t>50</a:t>
            </a:r>
            <a:r>
              <a:rPr lang="ja-JP" altLang="en-US" sz="1700" dirty="0" smtClean="0">
                <a:solidFill>
                  <a:prstClr val="black"/>
                </a:solidFill>
                <a:latin typeface="Meiryo UI" panose="020B0604030504040204" pitchFamily="50" charset="-128"/>
                <a:ea typeface="Meiryo UI" panose="020B0604030504040204" pitchFamily="50" charset="-128"/>
              </a:rPr>
              <a:t>年に輸入・生産された石綿は約</a:t>
            </a:r>
            <a:r>
              <a:rPr lang="en-US" altLang="ja-JP" sz="1700" dirty="0" smtClean="0">
                <a:solidFill>
                  <a:prstClr val="black"/>
                </a:solidFill>
                <a:latin typeface="Meiryo UI" panose="020B0604030504040204" pitchFamily="50" charset="-128"/>
                <a:ea typeface="Meiryo UI" panose="020B0604030504040204" pitchFamily="50" charset="-128"/>
              </a:rPr>
              <a:t>1,000</a:t>
            </a:r>
            <a:r>
              <a:rPr lang="ja-JP" altLang="en-US" sz="1700" dirty="0" smtClean="0">
                <a:solidFill>
                  <a:prstClr val="black"/>
                </a:solidFill>
                <a:latin typeface="Meiryo UI" panose="020B0604030504040204" pitchFamily="50" charset="-128"/>
                <a:ea typeface="Meiryo UI" panose="020B0604030504040204" pitchFamily="50" charset="-128"/>
              </a:rPr>
              <a:t>万</a:t>
            </a:r>
            <a:r>
              <a:rPr lang="en-US" altLang="ja-JP" sz="1700" dirty="0" smtClean="0">
                <a:solidFill>
                  <a:prstClr val="black"/>
                </a:solidFill>
                <a:latin typeface="Meiryo UI" panose="020B0604030504040204" pitchFamily="50" charset="-128"/>
                <a:ea typeface="Meiryo UI" panose="020B0604030504040204" pitchFamily="50" charset="-128"/>
              </a:rPr>
              <a:t>t</a:t>
            </a:r>
            <a:r>
              <a:rPr lang="ja-JP" altLang="en-US" sz="1700" dirty="0" smtClean="0">
                <a:solidFill>
                  <a:prstClr val="black"/>
                </a:solidFill>
                <a:latin typeface="Meiryo UI" panose="020B0604030504040204" pitchFamily="50" charset="-128"/>
                <a:ea typeface="Meiryo UI" panose="020B0604030504040204" pitchFamily="50" charset="-128"/>
              </a:rPr>
              <a:t>と推定されており、石綿の使用は、平成</a:t>
            </a:r>
            <a:r>
              <a:rPr lang="en-US" altLang="ja-JP" sz="1700" dirty="0" smtClean="0">
                <a:solidFill>
                  <a:prstClr val="black"/>
                </a:solidFill>
                <a:latin typeface="Meiryo UI" panose="020B0604030504040204" pitchFamily="50" charset="-128"/>
                <a:ea typeface="Meiryo UI" panose="020B0604030504040204" pitchFamily="50" charset="-128"/>
              </a:rPr>
              <a:t>18</a:t>
            </a:r>
            <a:r>
              <a:rPr lang="ja-JP" altLang="en-US" sz="1700" dirty="0" smtClean="0">
                <a:solidFill>
                  <a:prstClr val="black"/>
                </a:solidFill>
                <a:latin typeface="Meiryo UI" panose="020B0604030504040204" pitchFamily="50" charset="-128"/>
                <a:ea typeface="Meiryo UI" panose="020B0604030504040204" pitchFamily="50" charset="-128"/>
              </a:rPr>
              <a:t>年以降全面的に使用禁止。</a:t>
            </a:r>
            <a:endParaRPr lang="en-US" altLang="ja-JP" sz="1700" dirty="0" smtClean="0">
              <a:solidFill>
                <a:prstClr val="black"/>
              </a:solidFill>
              <a:latin typeface="Meiryo UI" panose="020B0604030504040204" pitchFamily="50" charset="-128"/>
              <a:ea typeface="Meiryo UI" panose="020B0604030504040204" pitchFamily="50" charset="-128"/>
            </a:endParaRPr>
          </a:p>
          <a:p>
            <a:pPr marL="266700" indent="-266700">
              <a:spcBef>
                <a:spcPct val="0"/>
              </a:spcBef>
            </a:pPr>
            <a:r>
              <a:rPr lang="ja-JP" altLang="en-US" sz="1700" dirty="0" smtClean="0">
                <a:solidFill>
                  <a:prstClr val="black"/>
                </a:solidFill>
                <a:latin typeface="Meiryo UI" panose="020B0604030504040204" pitchFamily="50" charset="-128"/>
                <a:ea typeface="Meiryo UI" panose="020B0604030504040204" pitchFamily="50" charset="-128"/>
              </a:rPr>
              <a:t>・  近年では、</a:t>
            </a:r>
            <a:r>
              <a:rPr lang="ja-JP" altLang="en-US" sz="1700" u="sng" dirty="0" smtClean="0">
                <a:solidFill>
                  <a:prstClr val="black"/>
                </a:solidFill>
                <a:latin typeface="Meiryo UI" panose="020B0604030504040204" pitchFamily="50" charset="-128"/>
                <a:ea typeface="Meiryo UI" panose="020B0604030504040204" pitchFamily="50" charset="-128"/>
              </a:rPr>
              <a:t>規制対象外</a:t>
            </a:r>
            <a:r>
              <a:rPr lang="ja-JP" altLang="en-US" sz="1700" u="sng" dirty="0">
                <a:solidFill>
                  <a:prstClr val="black"/>
                </a:solidFill>
                <a:latin typeface="Meiryo UI" panose="020B0604030504040204" pitchFamily="50" charset="-128"/>
                <a:ea typeface="Meiryo UI" panose="020B0604030504040204" pitchFamily="50" charset="-128"/>
              </a:rPr>
              <a:t>で</a:t>
            </a:r>
            <a:r>
              <a:rPr lang="ja-JP" altLang="en-US" sz="1700" u="sng" dirty="0" smtClean="0">
                <a:solidFill>
                  <a:prstClr val="black"/>
                </a:solidFill>
                <a:latin typeface="Meiryo UI" panose="020B0604030504040204" pitchFamily="50" charset="-128"/>
                <a:ea typeface="Meiryo UI" panose="020B0604030504040204" pitchFamily="50" charset="-128"/>
              </a:rPr>
              <a:t>あったレベル３建材の不適切な除去等の問題</a:t>
            </a:r>
            <a:r>
              <a:rPr lang="ja-JP" altLang="en-US" sz="1700" dirty="0" smtClean="0">
                <a:solidFill>
                  <a:prstClr val="black"/>
                </a:solidFill>
                <a:latin typeface="Meiryo UI" panose="020B0604030504040204" pitchFamily="50" charset="-128"/>
                <a:ea typeface="Meiryo UI" panose="020B0604030504040204" pitchFamily="50" charset="-128"/>
              </a:rPr>
              <a:t>や、令和</a:t>
            </a:r>
            <a:r>
              <a:rPr lang="en-US" altLang="ja-JP" sz="1700" dirty="0">
                <a:solidFill>
                  <a:prstClr val="black"/>
                </a:solidFill>
                <a:latin typeface="Meiryo UI" panose="020B0604030504040204" pitchFamily="50" charset="-128"/>
                <a:ea typeface="Meiryo UI" panose="020B0604030504040204" pitchFamily="50" charset="-128"/>
              </a:rPr>
              <a:t>10</a:t>
            </a:r>
            <a:r>
              <a:rPr lang="ja-JP" altLang="en-US" sz="1700" dirty="0">
                <a:solidFill>
                  <a:prstClr val="black"/>
                </a:solidFill>
                <a:latin typeface="Meiryo UI" panose="020B0604030504040204" pitchFamily="50" charset="-128"/>
                <a:ea typeface="Meiryo UI" panose="020B0604030504040204" pitchFamily="50" charset="-128"/>
              </a:rPr>
              <a:t>年頃をピーク</a:t>
            </a:r>
            <a:r>
              <a:rPr lang="ja-JP" altLang="en-US" sz="1700" dirty="0" smtClean="0">
                <a:solidFill>
                  <a:prstClr val="black"/>
                </a:solidFill>
                <a:latin typeface="Meiryo UI" panose="020B0604030504040204" pitchFamily="50" charset="-128"/>
                <a:ea typeface="Meiryo UI" panose="020B0604030504040204" pitchFamily="50" charset="-128"/>
              </a:rPr>
              <a:t>に建築物</a:t>
            </a:r>
            <a:r>
              <a:rPr lang="ja-JP" altLang="en-US" sz="1700" dirty="0">
                <a:solidFill>
                  <a:prstClr val="black"/>
                </a:solidFill>
                <a:latin typeface="Meiryo UI" panose="020B0604030504040204" pitchFamily="50" charset="-128"/>
                <a:ea typeface="Meiryo UI" panose="020B0604030504040204" pitchFamily="50" charset="-128"/>
              </a:rPr>
              <a:t>の解体工事は年々増加していく</a:t>
            </a:r>
            <a:r>
              <a:rPr lang="ja-JP" altLang="en-US" sz="1700" dirty="0" smtClean="0">
                <a:solidFill>
                  <a:prstClr val="black"/>
                </a:solidFill>
                <a:latin typeface="Meiryo UI" panose="020B0604030504040204" pitchFamily="50" charset="-128"/>
                <a:ea typeface="Meiryo UI" panose="020B0604030504040204" pitchFamily="50" charset="-128"/>
              </a:rPr>
              <a:t>見込みであることから、</a:t>
            </a:r>
            <a:r>
              <a:rPr lang="ja-JP" altLang="en-US" sz="1700" u="sng" dirty="0" smtClean="0">
                <a:solidFill>
                  <a:prstClr val="black"/>
                </a:solidFill>
                <a:latin typeface="Meiryo UI" panose="020B0604030504040204" pitchFamily="50" charset="-128"/>
                <a:ea typeface="Meiryo UI" panose="020B0604030504040204" pitchFamily="50" charset="-128"/>
              </a:rPr>
              <a:t>令和２年に大気汚染防止法が改正された</a:t>
            </a:r>
            <a:r>
              <a:rPr lang="ja-JP" altLang="en-US" sz="1700" dirty="0" smtClean="0">
                <a:solidFill>
                  <a:prstClr val="black"/>
                </a:solidFill>
                <a:latin typeface="Meiryo UI" panose="020B0604030504040204" pitchFamily="50" charset="-128"/>
                <a:ea typeface="Meiryo UI" panose="020B0604030504040204" pitchFamily="50" charset="-128"/>
              </a:rPr>
              <a:t>。</a:t>
            </a:r>
            <a:endParaRPr lang="en-US" altLang="ja-JP" sz="1700" dirty="0" smtClean="0">
              <a:solidFill>
                <a:prstClr val="black"/>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51468" y="574126"/>
            <a:ext cx="2282997" cy="461665"/>
          </a:xfrm>
          <a:prstGeom prst="rect">
            <a:avLst/>
          </a:prstGeom>
          <a:noFill/>
        </p:spPr>
        <p:txBody>
          <a:bodyPr wrap="none" rtlCol="0">
            <a:spAutoFit/>
          </a:bodyPr>
          <a:lstStyle/>
          <a:p>
            <a:r>
              <a:rPr lang="ja-JP" altLang="en-US" sz="2400" dirty="0" smtClean="0">
                <a:latin typeface="Meiryo UI" panose="020B0604030504040204" pitchFamily="50" charset="-128"/>
                <a:ea typeface="Meiryo UI" panose="020B0604030504040204" pitchFamily="50" charset="-128"/>
              </a:rPr>
              <a:t>＜改正の概要＞</a:t>
            </a:r>
            <a:endParaRPr lang="ja-JP" altLang="en-US" sz="24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98403" y="5498020"/>
            <a:ext cx="800219"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参考</a:t>
            </a:r>
            <a:r>
              <a:rPr lang="ja-JP" altLang="en-US" sz="1200" dirty="0">
                <a:latin typeface="Meiryo UI" panose="020B0604030504040204" pitchFamily="50" charset="-128"/>
                <a:ea typeface="Meiryo UI" panose="020B0604030504040204" pitchFamily="50" charset="-128"/>
              </a:rPr>
              <a:t>）</a:t>
            </a:r>
          </a:p>
        </p:txBody>
      </p:sp>
      <p:sp>
        <p:nvSpPr>
          <p:cNvPr id="4" name="正方形/長方形 3"/>
          <p:cNvSpPr/>
          <p:nvPr/>
        </p:nvSpPr>
        <p:spPr>
          <a:xfrm>
            <a:off x="198403" y="2450521"/>
            <a:ext cx="8752834" cy="646331"/>
          </a:xfrm>
          <a:prstGeom prst="rect">
            <a:avLst/>
          </a:prstGeom>
        </p:spPr>
        <p:txBody>
          <a:bodyPr wrap="square">
            <a:spAutoFit/>
          </a:bodyPr>
          <a:lstStyle/>
          <a:p>
            <a:pPr marL="266700" indent="-266700">
              <a:spcBef>
                <a:spcPct val="0"/>
              </a:spcBef>
            </a:pPr>
            <a:r>
              <a:rPr lang="ja-JP" altLang="en-US" dirty="0">
                <a:solidFill>
                  <a:prstClr val="black"/>
                </a:solidFill>
                <a:latin typeface="Meiryo UI" panose="020B0604030504040204" pitchFamily="50" charset="-128"/>
                <a:ea typeface="Meiryo UI" panose="020B0604030504040204" pitchFamily="50" charset="-128"/>
              </a:rPr>
              <a:t>・　改正大気汚染防止法では、</a:t>
            </a:r>
            <a:r>
              <a:rPr lang="ja-JP" altLang="en-US" u="sng" dirty="0">
                <a:solidFill>
                  <a:srgbClr val="FF0000"/>
                </a:solidFill>
                <a:latin typeface="Meiryo UI" panose="020B0604030504040204" pitchFamily="50" charset="-128"/>
                <a:ea typeface="Meiryo UI" panose="020B0604030504040204" pitchFamily="50" charset="-128"/>
              </a:rPr>
              <a:t>レベル３建材も規制対象</a:t>
            </a:r>
            <a:r>
              <a:rPr lang="ja-JP" altLang="en-US" dirty="0">
                <a:solidFill>
                  <a:prstClr val="black"/>
                </a:solidFill>
                <a:latin typeface="Meiryo UI" panose="020B0604030504040204" pitchFamily="50" charset="-128"/>
                <a:ea typeface="Meiryo UI" panose="020B0604030504040204" pitchFamily="50" charset="-128"/>
              </a:rPr>
              <a:t>となった（行政への事前届出は不要であるが、作業基準の遵守が必要）。</a:t>
            </a:r>
          </a:p>
        </p:txBody>
      </p:sp>
    </p:spTree>
    <p:extLst>
      <p:ext uri="{BB962C8B-B14F-4D97-AF65-F5344CB8AC3E}">
        <p14:creationId xmlns:p14="http://schemas.microsoft.com/office/powerpoint/2010/main" val="1200300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7</a:t>
            </a:fld>
            <a:endParaRPr kumimoji="1" lang="ja-JP" altLang="en-US"/>
          </a:p>
        </p:txBody>
      </p:sp>
      <p:sp>
        <p:nvSpPr>
          <p:cNvPr id="11" name="テキスト ボックス 10"/>
          <p:cNvSpPr txBox="1"/>
          <p:nvPr/>
        </p:nvSpPr>
        <p:spPr>
          <a:xfrm>
            <a:off x="3370515" y="82748"/>
            <a:ext cx="2339102" cy="461665"/>
          </a:xfrm>
          <a:prstGeom prst="rect">
            <a:avLst/>
          </a:prstGeom>
          <a:noFill/>
        </p:spPr>
        <p:txBody>
          <a:bodyPr wrap="none" rtlCol="0">
            <a:spAutoFit/>
          </a:bodyPr>
          <a:lstStyle/>
          <a:p>
            <a:r>
              <a:rPr lang="ja-JP" altLang="en-US" sz="2400" b="1" dirty="0" smtClean="0">
                <a:latin typeface="Meiryo UI" panose="020B0604030504040204" pitchFamily="50" charset="-128"/>
                <a:ea typeface="Meiryo UI" panose="020B0604030504040204" pitchFamily="50" charset="-128"/>
              </a:rPr>
              <a:t>本日の説明内容</a:t>
            </a:r>
            <a:endParaRPr lang="ja-JP" altLang="en-US" sz="2400"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81156" y="1457865"/>
            <a:ext cx="9044464" cy="3539430"/>
          </a:xfrm>
          <a:prstGeom prst="rect">
            <a:avLst/>
          </a:prstGeom>
          <a:noFill/>
        </p:spPr>
        <p:txBody>
          <a:bodyPr wrap="none" rtlCol="0">
            <a:spAutoFit/>
          </a:bodyPr>
          <a:lstStyle/>
          <a:p>
            <a:pPr marL="285750" indent="-285750">
              <a:buFont typeface="Wingdings" panose="05000000000000000000" pitchFamily="2" charset="2"/>
              <a:buChar char="l"/>
            </a:pPr>
            <a:r>
              <a:rPr kumimoji="1" lang="ja-JP" altLang="en-US" sz="2800" dirty="0" smtClean="0">
                <a:solidFill>
                  <a:schemeClr val="bg1">
                    <a:lumMod val="75000"/>
                  </a:schemeClr>
                </a:solidFill>
                <a:latin typeface="Meiryo UI" panose="020B0604030504040204" pitchFamily="50" charset="-128"/>
                <a:ea typeface="Meiryo UI" panose="020B0604030504040204" pitchFamily="50" charset="-128"/>
              </a:rPr>
              <a:t>石綿（アスベスト）とは</a:t>
            </a:r>
            <a:endParaRPr kumimoji="1" lang="en-US" altLang="ja-JP" sz="2800" dirty="0" smtClean="0">
              <a:solidFill>
                <a:schemeClr val="bg1">
                  <a:lumMod val="75000"/>
                </a:schemeClr>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endParaRPr lang="en-US" altLang="ja-JP" sz="28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endParaRPr lang="en-US" altLang="ja-JP" sz="28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lang="ja-JP" altLang="en-US" sz="2800" dirty="0" smtClean="0">
                <a:solidFill>
                  <a:schemeClr val="bg1">
                    <a:lumMod val="85000"/>
                  </a:schemeClr>
                </a:solidFill>
                <a:latin typeface="Meiryo UI" panose="020B0604030504040204" pitchFamily="50" charset="-128"/>
                <a:ea typeface="Meiryo UI" panose="020B0604030504040204" pitchFamily="50" charset="-128"/>
              </a:rPr>
              <a:t>大気汚染防止法の改正について</a:t>
            </a:r>
            <a:endParaRPr kumimoji="1" lang="en-US" altLang="ja-JP" sz="2800" dirty="0" smtClean="0">
              <a:solidFill>
                <a:schemeClr val="bg1">
                  <a:lumMod val="85000"/>
                </a:schemeClr>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endParaRPr lang="en-US" altLang="ja-JP" sz="2800" dirty="0" smtClean="0">
              <a:solidFill>
                <a:schemeClr val="bg1">
                  <a:lumMod val="75000"/>
                </a:schemeClr>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endParaRPr lang="en-US" altLang="ja-JP" sz="2800" dirty="0">
              <a:solidFill>
                <a:schemeClr val="bg1">
                  <a:lumMod val="75000"/>
                </a:schemeClr>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lang="ja-JP" altLang="en-US" sz="2800" dirty="0" smtClean="0">
                <a:latin typeface="Meiryo UI" panose="020B0604030504040204" pitchFamily="50" charset="-128"/>
                <a:ea typeface="Meiryo UI" panose="020B0604030504040204" pitchFamily="50" charset="-128"/>
              </a:rPr>
              <a:t>神奈川県生</a:t>
            </a:r>
            <a:r>
              <a:rPr lang="ja-JP" altLang="en-US" sz="2800" dirty="0">
                <a:latin typeface="Meiryo UI" panose="020B0604030504040204" pitchFamily="50" charset="-128"/>
                <a:ea typeface="Meiryo UI" panose="020B0604030504040204" pitchFamily="50" charset="-128"/>
              </a:rPr>
              <a:t>活環境の保全等に関する条例の改正について</a:t>
            </a:r>
          </a:p>
          <a:p>
            <a:endParaRPr kumimoji="1" lang="ja-JP" altLang="en-US" sz="2800" dirty="0">
              <a:solidFill>
                <a:schemeClr val="bg1">
                  <a:lumMod val="7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34526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8</a:t>
            </a:fld>
            <a:endParaRPr kumimoji="1" lang="ja-JP" altLang="en-US" dirty="0"/>
          </a:p>
        </p:txBody>
      </p:sp>
      <p:sp>
        <p:nvSpPr>
          <p:cNvPr id="3" name="テキスト ボックス 2"/>
          <p:cNvSpPr txBox="1"/>
          <p:nvPr/>
        </p:nvSpPr>
        <p:spPr>
          <a:xfrm>
            <a:off x="3407060" y="69914"/>
            <a:ext cx="2313454" cy="461665"/>
          </a:xfrm>
          <a:prstGeom prst="rect">
            <a:avLst/>
          </a:prstGeom>
          <a:noFill/>
        </p:spPr>
        <p:txBody>
          <a:bodyPr wrap="none" rtlCol="0">
            <a:spAutoFit/>
          </a:bodyPr>
          <a:lstStyle/>
          <a:p>
            <a:pPr algn="ctr"/>
            <a:r>
              <a:rPr lang="ja-JP" altLang="en-US" sz="2400" b="1" dirty="0" smtClean="0">
                <a:latin typeface="Meiryo UI" panose="020B0604030504040204" pitchFamily="50" charset="-128"/>
                <a:ea typeface="Meiryo UI" panose="020B0604030504040204" pitchFamily="50" charset="-128"/>
              </a:rPr>
              <a:t>条例改正の趣旨</a:t>
            </a:r>
            <a:endParaRPr lang="ja-JP" altLang="en-US" sz="24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60897" y="1280439"/>
            <a:ext cx="8602688" cy="1154162"/>
          </a:xfrm>
          <a:prstGeom prst="rect">
            <a:avLst/>
          </a:prstGeom>
          <a:noFill/>
          <a:ln>
            <a:noFill/>
          </a:ln>
        </p:spPr>
        <p:txBody>
          <a:bodyPr wrap="square" rtlCol="0">
            <a:spAutoFit/>
          </a:bodyPr>
          <a:lstStyle/>
          <a:p>
            <a:r>
              <a:rPr lang="ja-JP" altLang="en-US" sz="2400" b="1" dirty="0" smtClean="0">
                <a:latin typeface="Meiryo UI" panose="020B0604030504040204" pitchFamily="50" charset="-128"/>
                <a:ea typeface="Meiryo UI" panose="020B0604030504040204" pitchFamily="50" charset="-128"/>
              </a:rPr>
              <a:t>これまでの対策</a:t>
            </a:r>
            <a:r>
              <a:rPr lang="en-US" altLang="ja-JP" sz="2000" baseline="30000" dirty="0" smtClean="0">
                <a:latin typeface="Meiryo UI" panose="020B0604030504040204" pitchFamily="50" charset="-128"/>
                <a:ea typeface="Meiryo UI" panose="020B0604030504040204" pitchFamily="50" charset="-128"/>
              </a:rPr>
              <a:t>※</a:t>
            </a:r>
            <a:r>
              <a:rPr lang="ja-JP" altLang="en-US" sz="2000" baseline="30000" dirty="0" smtClean="0">
                <a:latin typeface="Meiryo UI" panose="020B0604030504040204" pitchFamily="50" charset="-128"/>
                <a:ea typeface="Meiryo UI" panose="020B0604030504040204" pitchFamily="50" charset="-128"/>
              </a:rPr>
              <a:t>１</a:t>
            </a:r>
            <a:endParaRPr lang="en-US" altLang="ja-JP" sz="2000" baseline="30000" dirty="0" smtClean="0">
              <a:latin typeface="Meiryo UI" panose="020B0604030504040204" pitchFamily="50" charset="-128"/>
              <a:ea typeface="Meiryo UI" panose="020B0604030504040204" pitchFamily="50" charset="-128"/>
            </a:endParaRPr>
          </a:p>
          <a:p>
            <a:pPr>
              <a:spcBef>
                <a:spcPts val="600"/>
              </a:spcBef>
            </a:pPr>
            <a:r>
              <a:rPr lang="ja-JP" altLang="en-US" sz="2000" dirty="0" smtClean="0">
                <a:latin typeface="Meiryo UI" panose="020B0604030504040204" pitchFamily="50" charset="-128"/>
                <a:ea typeface="Meiryo UI" panose="020B0604030504040204" pitchFamily="50" charset="-128"/>
              </a:rPr>
              <a:t>　　行政指導基準を定め、除去工事業者への行政指導で対応</a:t>
            </a:r>
            <a:endParaRPr lang="en-US" altLang="ja-JP" sz="2000" dirty="0" smtClean="0">
              <a:latin typeface="Meiryo UI" panose="020B0604030504040204" pitchFamily="50" charset="-128"/>
              <a:ea typeface="Meiryo UI" panose="020B0604030504040204" pitchFamily="50" charset="-128"/>
            </a:endParaRPr>
          </a:p>
          <a:p>
            <a:r>
              <a:rPr lang="ja-JP" altLang="en-US" sz="2000" b="1" dirty="0" smtClean="0">
                <a:solidFill>
                  <a:srgbClr val="FF0000"/>
                </a:solidFill>
                <a:latin typeface="Meiryo UI" panose="020B0604030504040204" pitchFamily="50" charset="-128"/>
                <a:ea typeface="Meiryo UI" panose="020B0604030504040204" pitchFamily="50" charset="-128"/>
              </a:rPr>
              <a:t>　　⇒　このうち、改正大気汚染</a:t>
            </a:r>
            <a:r>
              <a:rPr lang="ja-JP" altLang="en-US" sz="2000" b="1" dirty="0">
                <a:solidFill>
                  <a:srgbClr val="FF0000"/>
                </a:solidFill>
                <a:latin typeface="Meiryo UI" panose="020B0604030504040204" pitchFamily="50" charset="-128"/>
                <a:ea typeface="Meiryo UI" panose="020B0604030504040204" pitchFamily="50" charset="-128"/>
              </a:rPr>
              <a:t>防止法</a:t>
            </a:r>
            <a:r>
              <a:rPr lang="ja-JP" altLang="en-US" sz="2000" b="1" dirty="0" smtClean="0">
                <a:solidFill>
                  <a:srgbClr val="FF0000"/>
                </a:solidFill>
                <a:latin typeface="Meiryo UI" panose="020B0604030504040204" pitchFamily="50" charset="-128"/>
                <a:ea typeface="Meiryo UI" panose="020B0604030504040204" pitchFamily="50" charset="-128"/>
              </a:rPr>
              <a:t>に追加されなかったものを条例化</a:t>
            </a:r>
            <a:endParaRPr lang="ja-JP" altLang="en-US" sz="2000" b="1" dirty="0">
              <a:solidFill>
                <a:srgbClr val="FF0000"/>
              </a:solidFill>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360897" y="3741916"/>
            <a:ext cx="8506009" cy="2311272"/>
            <a:chOff x="231507" y="3741916"/>
            <a:chExt cx="8506009" cy="2311272"/>
          </a:xfrm>
        </p:grpSpPr>
        <p:sp>
          <p:nvSpPr>
            <p:cNvPr id="8" name="正方形/長方形 7"/>
            <p:cNvSpPr/>
            <p:nvPr/>
          </p:nvSpPr>
          <p:spPr>
            <a:xfrm>
              <a:off x="231507" y="3741916"/>
              <a:ext cx="8445175" cy="2311272"/>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77535" y="3855286"/>
              <a:ext cx="8359981" cy="1000274"/>
            </a:xfrm>
            <a:prstGeom prst="rect">
              <a:avLst/>
            </a:prstGeom>
            <a:noFill/>
          </p:spPr>
          <p:txBody>
            <a:bodyPr wrap="square" rtlCol="0">
              <a:spAutoFit/>
            </a:bodyPr>
            <a:lstStyle/>
            <a:p>
              <a:r>
                <a:rPr lang="ja-JP" altLang="en-US" sz="2400" b="1" dirty="0" smtClean="0">
                  <a:latin typeface="Meiryo UI" panose="020B0604030504040204" pitchFamily="50" charset="-128"/>
                  <a:ea typeface="Meiryo UI" panose="020B0604030504040204" pitchFamily="50" charset="-128"/>
                </a:rPr>
                <a:t>今後の対策</a:t>
              </a:r>
              <a:r>
                <a:rPr lang="ja-JP" altLang="en-US" sz="2000" b="1"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大気汚染防止法に加えて、</a:t>
              </a:r>
              <a:endParaRPr lang="en-US" altLang="ja-JP" sz="2000" dirty="0" smtClean="0">
                <a:latin typeface="Meiryo UI" panose="020B0604030504040204" pitchFamily="50" charset="-128"/>
                <a:ea typeface="Meiryo UI" panose="020B0604030504040204" pitchFamily="50" charset="-128"/>
              </a:endParaRPr>
            </a:p>
            <a:p>
              <a:endParaRPr lang="en-US" altLang="ja-JP" sz="700" dirty="0">
                <a:latin typeface="Meiryo UI" panose="020B0604030504040204" pitchFamily="50" charset="-128"/>
                <a:ea typeface="Meiryo UI" panose="020B0604030504040204" pitchFamily="50" charset="-128"/>
              </a:endParaRPr>
            </a:p>
            <a:p>
              <a:r>
                <a:rPr lang="ja-JP" altLang="en-US" sz="2800" b="1" dirty="0">
                  <a:solidFill>
                    <a:srgbClr val="FF0000"/>
                  </a:solidFill>
                  <a:latin typeface="Meiryo UI" panose="020B0604030504040204" pitchFamily="50" charset="-128"/>
                  <a:ea typeface="Meiryo UI" panose="020B0604030504040204" pitchFamily="50" charset="-128"/>
                </a:rPr>
                <a:t>　①</a:t>
              </a:r>
              <a:r>
                <a:rPr lang="ja-JP" altLang="en-US" sz="2800" b="1" dirty="0" smtClean="0">
                  <a:solidFill>
                    <a:srgbClr val="FF0000"/>
                  </a:solidFill>
                  <a:latin typeface="Meiryo UI" panose="020B0604030504040204" pitchFamily="50" charset="-128"/>
                  <a:ea typeface="Meiryo UI" panose="020B0604030504040204" pitchFamily="50" charset="-128"/>
                </a:rPr>
                <a:t>　</a:t>
              </a:r>
              <a:r>
                <a:rPr kumimoji="1" lang="ja-JP" altLang="en-US" sz="2800" b="1" dirty="0" smtClean="0">
                  <a:solidFill>
                    <a:srgbClr val="FF0000"/>
                  </a:solidFill>
                  <a:latin typeface="Meiryo UI" panose="020B0604030504040204" pitchFamily="50" charset="-128"/>
                  <a:ea typeface="Meiryo UI" panose="020B0604030504040204" pitchFamily="50" charset="-128"/>
                </a:rPr>
                <a:t>神奈川県生活環境の保全等に関する条例</a:t>
              </a:r>
              <a:endParaRPr kumimoji="1" lang="en-US" altLang="ja-JP" sz="2800" b="1" dirty="0" smtClean="0">
                <a:solidFill>
                  <a:srgbClr val="FF0000"/>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1230380" y="4715606"/>
              <a:ext cx="7142656" cy="584775"/>
            </a:xfrm>
            <a:prstGeom prst="rect">
              <a:avLst/>
            </a:prstGeom>
          </p:spPr>
          <p:txBody>
            <a:bodyPr wrap="square">
              <a:spAutoFit/>
            </a:bodyPr>
            <a:lstStyle/>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施行期日：令和３年</a:t>
              </a:r>
              <a:r>
                <a:rPr lang="en-US" altLang="ja-JP" sz="1600" dirty="0">
                  <a:latin typeface="Meiryo UI" panose="020B0604030504040204" pitchFamily="50" charset="-128"/>
                  <a:ea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rPr>
                <a:t>月</a:t>
              </a:r>
              <a:r>
                <a:rPr lang="ja-JP" altLang="en-US" sz="1600" dirty="0" smtClean="0">
                  <a:latin typeface="Meiryo UI" panose="020B0604030504040204" pitchFamily="50" charset="-128"/>
                  <a:ea typeface="Meiryo UI" panose="020B0604030504040204" pitchFamily="50" charset="-128"/>
                </a:rPr>
                <a:t>１日</a:t>
              </a:r>
              <a:endParaRPr lang="en-US" altLang="ja-JP" sz="16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rPr>
                <a:t>適用区域：横浜市</a:t>
              </a:r>
              <a:r>
                <a:rPr lang="ja-JP" altLang="en-US" sz="1600" dirty="0">
                  <a:latin typeface="Meiryo UI" panose="020B0604030504040204" pitchFamily="50" charset="-128"/>
                  <a:ea typeface="Meiryo UI" panose="020B0604030504040204" pitchFamily="50" charset="-128"/>
                </a:rPr>
                <a:t>、川崎市及び横須賀市を除く</a:t>
              </a:r>
              <a:r>
                <a:rPr lang="ja-JP" altLang="en-US" sz="1600" dirty="0" smtClean="0">
                  <a:latin typeface="Meiryo UI" panose="020B0604030504040204" pitchFamily="50" charset="-128"/>
                  <a:ea typeface="Meiryo UI" panose="020B0604030504040204" pitchFamily="50" charset="-128"/>
                </a:rPr>
                <a:t>、市町村</a:t>
              </a:r>
              <a:r>
                <a:rPr lang="ja-JP" altLang="en-US" sz="1600" dirty="0">
                  <a:latin typeface="Meiryo UI" panose="020B0604030504040204" pitchFamily="50" charset="-128"/>
                  <a:ea typeface="Meiryo UI" panose="020B0604030504040204" pitchFamily="50" charset="-128"/>
                </a:rPr>
                <a:t>の区域に適用</a:t>
              </a:r>
            </a:p>
          </p:txBody>
        </p:sp>
        <p:sp>
          <p:nvSpPr>
            <p:cNvPr id="13" name="テキスト ボックス 12"/>
            <p:cNvSpPr txBox="1"/>
            <p:nvPr/>
          </p:nvSpPr>
          <p:spPr>
            <a:xfrm>
              <a:off x="628292" y="5313628"/>
              <a:ext cx="7551976" cy="523220"/>
            </a:xfrm>
            <a:prstGeom prst="rect">
              <a:avLst/>
            </a:prstGeom>
            <a:noFill/>
          </p:spPr>
          <p:txBody>
            <a:bodyPr wrap="square" rtlCol="0">
              <a:spAutoFit/>
            </a:bodyPr>
            <a:lstStyle/>
            <a:p>
              <a:r>
                <a:rPr lang="ja-JP" altLang="en-US" sz="2800" b="1" dirty="0">
                  <a:solidFill>
                    <a:srgbClr val="FF0000"/>
                  </a:solidFill>
                  <a:latin typeface="Meiryo UI" panose="020B0604030504040204" pitchFamily="50" charset="-128"/>
                  <a:ea typeface="Meiryo UI" panose="020B0604030504040204" pitchFamily="50" charset="-128"/>
                </a:rPr>
                <a:t>②</a:t>
              </a:r>
              <a:r>
                <a:rPr kumimoji="1" lang="ja-JP" altLang="en-US" sz="2800" b="1" dirty="0" smtClean="0">
                  <a:solidFill>
                    <a:srgbClr val="FF0000"/>
                  </a:solidFill>
                  <a:latin typeface="Meiryo UI" panose="020B0604030504040204" pitchFamily="50" charset="-128"/>
                  <a:ea typeface="Meiryo UI" panose="020B0604030504040204" pitchFamily="50" charset="-128"/>
                </a:rPr>
                <a:t>　石綿排出等工事に関する指導指針</a:t>
              </a:r>
              <a:r>
                <a:rPr kumimoji="1" lang="en-US" altLang="ja-JP" sz="2800" baseline="30000" dirty="0" smtClean="0">
                  <a:solidFill>
                    <a:srgbClr val="FF0000"/>
                  </a:solidFill>
                  <a:latin typeface="Meiryo UI" panose="020B0604030504040204" pitchFamily="50" charset="-128"/>
                  <a:ea typeface="Meiryo UI" panose="020B0604030504040204" pitchFamily="50" charset="-128"/>
                </a:rPr>
                <a:t>※</a:t>
              </a:r>
              <a:r>
                <a:rPr kumimoji="1" lang="ja-JP" altLang="en-US" sz="2800" baseline="30000" dirty="0" smtClean="0">
                  <a:solidFill>
                    <a:srgbClr val="FF0000"/>
                  </a:solidFill>
                  <a:latin typeface="Meiryo UI" panose="020B0604030504040204" pitchFamily="50" charset="-128"/>
                  <a:ea typeface="Meiryo UI" panose="020B0604030504040204" pitchFamily="50" charset="-128"/>
                </a:rPr>
                <a:t>２</a:t>
              </a:r>
              <a:r>
                <a:rPr kumimoji="1" lang="ja-JP" altLang="en-US" sz="2800" b="1" dirty="0" smtClean="0">
                  <a:solidFill>
                    <a:srgbClr val="FF0000"/>
                  </a:solidFill>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等</a:t>
              </a:r>
              <a:endParaRPr kumimoji="1" lang="en-US" altLang="ja-JP" sz="2800" baseline="30000" dirty="0" smtClean="0">
                <a:latin typeface="Meiryo UI" panose="020B0604030504040204" pitchFamily="50" charset="-128"/>
                <a:ea typeface="Meiryo UI" panose="020B0604030504040204" pitchFamily="50" charset="-128"/>
              </a:endParaRPr>
            </a:p>
          </p:txBody>
        </p:sp>
      </p:grpSp>
      <p:sp>
        <p:nvSpPr>
          <p:cNvPr id="14" name="テキスト ボックス 13"/>
          <p:cNvSpPr txBox="1"/>
          <p:nvPr/>
        </p:nvSpPr>
        <p:spPr>
          <a:xfrm>
            <a:off x="360897" y="6007716"/>
            <a:ext cx="8124098" cy="400110"/>
          </a:xfrm>
          <a:prstGeom prst="rect">
            <a:avLst/>
          </a:prstGeom>
          <a:noFill/>
        </p:spPr>
        <p:txBody>
          <a:bodyPr wrap="square" rtlCol="0">
            <a:spAutoFit/>
          </a:bodyPr>
          <a:lstStyle/>
          <a:p>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２</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横浜市</a:t>
            </a: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川崎市、相模原市、横須賀市、平塚市及び藤沢市を除く市町村の区域に適用</a:t>
            </a:r>
            <a:r>
              <a:rPr lang="ja-JP" altLang="en-US" sz="2000" b="1" dirty="0" smtClean="0">
                <a:solidFill>
                  <a:srgbClr val="FF0000"/>
                </a:solidFill>
                <a:latin typeface="Meiryo UI" panose="020B0604030504040204" pitchFamily="50" charset="-128"/>
                <a:ea typeface="Meiryo UI" panose="020B0604030504040204" pitchFamily="50" charset="-128"/>
              </a:rPr>
              <a:t>　</a:t>
            </a:r>
            <a:endParaRPr kumimoji="1" lang="en-US" altLang="ja-JP" sz="2000" b="1" dirty="0" smtClean="0">
              <a:solidFill>
                <a:srgbClr val="FF0000"/>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51468" y="694890"/>
            <a:ext cx="6242415" cy="523220"/>
          </a:xfrm>
          <a:prstGeom prst="rect">
            <a:avLst/>
          </a:prstGeom>
          <a:noFill/>
        </p:spPr>
        <p:txBody>
          <a:bodyPr wrap="none" rtlCol="0">
            <a:spAutoFit/>
          </a:bodyPr>
          <a:lstStyle/>
          <a:p>
            <a:r>
              <a:rPr lang="ja-JP" altLang="en-US" sz="2800" b="1" dirty="0" smtClean="0">
                <a:solidFill>
                  <a:srgbClr val="FF0000"/>
                </a:solidFill>
                <a:latin typeface="Meiryo UI" panose="020B0604030504040204" pitchFamily="50" charset="-128"/>
                <a:ea typeface="Meiryo UI" panose="020B0604030504040204" pitchFamily="50" charset="-128"/>
              </a:rPr>
              <a:t>条例の位置づけ：大防法</a:t>
            </a:r>
            <a:r>
              <a:rPr kumimoji="1" lang="ja-JP" altLang="en-US" sz="2800" b="1" dirty="0" smtClean="0">
                <a:solidFill>
                  <a:srgbClr val="FF0000"/>
                </a:solidFill>
                <a:latin typeface="Meiryo UI" panose="020B0604030504040204" pitchFamily="50" charset="-128"/>
                <a:ea typeface="Meiryo UI" panose="020B0604030504040204" pitchFamily="50" charset="-128"/>
              </a:rPr>
              <a:t>を補完するもの</a:t>
            </a:r>
            <a:endParaRPr kumimoji="1" lang="ja-JP" altLang="en-US" sz="2800" b="1" dirty="0">
              <a:solidFill>
                <a:srgbClr val="FF0000"/>
              </a:solidFill>
              <a:latin typeface="Meiryo UI" panose="020B0604030504040204" pitchFamily="50" charset="-128"/>
              <a:ea typeface="Meiryo UI" panose="020B0604030504040204" pitchFamily="50" charset="-128"/>
            </a:endParaRPr>
          </a:p>
        </p:txBody>
      </p:sp>
      <p:sp>
        <p:nvSpPr>
          <p:cNvPr id="6" name="下矢印 5"/>
          <p:cNvSpPr/>
          <p:nvPr/>
        </p:nvSpPr>
        <p:spPr>
          <a:xfrm>
            <a:off x="4350491" y="3048895"/>
            <a:ext cx="414068" cy="512738"/>
          </a:xfrm>
          <a:prstGeom prst="down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a:off x="1042969" y="2387139"/>
            <a:ext cx="5801745" cy="580415"/>
            <a:chOff x="1042969" y="2158458"/>
            <a:chExt cx="5801745" cy="580415"/>
          </a:xfrm>
        </p:grpSpPr>
        <p:sp>
          <p:nvSpPr>
            <p:cNvPr id="4" name="テキスト ボックス 3"/>
            <p:cNvSpPr txBox="1"/>
            <p:nvPr/>
          </p:nvSpPr>
          <p:spPr>
            <a:xfrm>
              <a:off x="1501585" y="2203760"/>
              <a:ext cx="5343129" cy="523220"/>
            </a:xfrm>
            <a:prstGeom prst="rect">
              <a:avLst/>
            </a:prstGeom>
            <a:noFill/>
          </p:spPr>
          <p:txBody>
            <a:bodyPr wrap="none" rtlCol="0">
              <a:spAutoFit/>
            </a:bodyPr>
            <a:lstStyle/>
            <a:p>
              <a:r>
                <a:rPr lang="ja-JP" altLang="en-US" sz="1400" dirty="0" smtClean="0">
                  <a:latin typeface="Meiryo UI" panose="020B0604030504040204" pitchFamily="50" charset="-128"/>
                  <a:ea typeface="Meiryo UI" panose="020B0604030504040204" pitchFamily="50" charset="-128"/>
                </a:rPr>
                <a:t>①　大気汚染防止法（</a:t>
              </a:r>
              <a:r>
                <a:rPr lang="ja-JP" altLang="en-US" sz="1400" dirty="0">
                  <a:latin typeface="Meiryo UI" panose="020B0604030504040204" pitchFamily="50" charset="-128"/>
                  <a:ea typeface="Meiryo UI" panose="020B0604030504040204" pitchFamily="50" charset="-128"/>
                </a:rPr>
                <a:t>昭和</a:t>
              </a:r>
              <a:r>
                <a:rPr lang="en-US" altLang="ja-JP" sz="1400" dirty="0" smtClean="0">
                  <a:latin typeface="Meiryo UI" panose="020B0604030504040204" pitchFamily="50" charset="-128"/>
                  <a:ea typeface="Meiryo UI" panose="020B0604030504040204" pitchFamily="50" charset="-128"/>
                </a:rPr>
                <a:t>43</a:t>
              </a:r>
              <a:r>
                <a:rPr lang="ja-JP" altLang="en-US" sz="1400" dirty="0" smtClean="0">
                  <a:latin typeface="Meiryo UI" panose="020B0604030504040204" pitchFamily="50" charset="-128"/>
                  <a:ea typeface="Meiryo UI" panose="020B0604030504040204" pitchFamily="50" charset="-128"/>
                </a:rPr>
                <a:t>年６月～）</a:t>
              </a:r>
              <a:endParaRPr lang="en-US" altLang="ja-JP" sz="1400" dirty="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②　アスベスト除去工事に関する指導指針</a:t>
              </a:r>
              <a:r>
                <a:rPr kumimoji="1" lang="en-US" altLang="ja-JP" sz="1400" baseline="30000" dirty="0" smtClean="0">
                  <a:solidFill>
                    <a:srgbClr val="FF0000"/>
                  </a:solidFill>
                  <a:latin typeface="Meiryo UI" panose="020B0604030504040204" pitchFamily="50" charset="-128"/>
                  <a:ea typeface="Meiryo UI" panose="020B0604030504040204" pitchFamily="50" charset="-128"/>
                </a:rPr>
                <a:t>※</a:t>
              </a:r>
              <a:r>
                <a:rPr kumimoji="1" lang="ja-JP" altLang="en-US" sz="1400" baseline="30000" dirty="0" smtClean="0">
                  <a:solidFill>
                    <a:srgbClr val="FF0000"/>
                  </a:solidFill>
                  <a:latin typeface="Meiryo UI" panose="020B0604030504040204" pitchFamily="50" charset="-128"/>
                  <a:ea typeface="Meiryo UI" panose="020B0604030504040204" pitchFamily="50" charset="-128"/>
                </a:rPr>
                <a:t>２</a:t>
              </a:r>
              <a:r>
                <a:rPr kumimoji="1"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平成</a:t>
              </a:r>
              <a:r>
                <a:rPr kumimoji="1" lang="en-US" altLang="ja-JP" sz="1400" dirty="0" smtClean="0">
                  <a:latin typeface="Meiryo UI" panose="020B0604030504040204" pitchFamily="50" charset="-128"/>
                  <a:ea typeface="Meiryo UI" panose="020B0604030504040204" pitchFamily="50" charset="-128"/>
                </a:rPr>
                <a:t>18</a:t>
              </a:r>
              <a:r>
                <a:rPr kumimoji="1" lang="ja-JP" altLang="en-US" sz="1400" dirty="0" smtClean="0">
                  <a:latin typeface="Meiryo UI" panose="020B0604030504040204" pitchFamily="50" charset="-128"/>
                  <a:ea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rPr>
                <a:t>4</a:t>
              </a:r>
              <a:r>
                <a:rPr kumimoji="1" lang="ja-JP" altLang="en-US" sz="1400" dirty="0" smtClean="0">
                  <a:latin typeface="Meiryo UI" panose="020B0604030504040204" pitchFamily="50" charset="-128"/>
                  <a:ea typeface="Meiryo UI" panose="020B0604030504040204" pitchFamily="50" charset="-128"/>
                </a:rPr>
                <a:t>月</a:t>
              </a:r>
              <a:r>
                <a:rPr lang="ja-JP" altLang="en-US"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　等</a:t>
              </a:r>
              <a:endParaRPr kumimoji="1" lang="ja-JP" altLang="en-US" sz="1400" dirty="0">
                <a:latin typeface="Meiryo UI" panose="020B0604030504040204" pitchFamily="50" charset="-128"/>
                <a:ea typeface="Meiryo UI" panose="020B0604030504040204" pitchFamily="50" charset="-128"/>
              </a:endParaRPr>
            </a:p>
          </p:txBody>
        </p:sp>
        <p:sp>
          <p:nvSpPr>
            <p:cNvPr id="10" name="大かっこ 9"/>
            <p:cNvSpPr/>
            <p:nvPr/>
          </p:nvSpPr>
          <p:spPr>
            <a:xfrm>
              <a:off x="1477286" y="2209752"/>
              <a:ext cx="5367428" cy="529121"/>
            </a:xfrm>
            <a:prstGeom prst="bracketPair">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正方形/長方形 15"/>
            <p:cNvSpPr/>
            <p:nvPr/>
          </p:nvSpPr>
          <p:spPr>
            <a:xfrm>
              <a:off x="1042969" y="2158458"/>
              <a:ext cx="492443" cy="369332"/>
            </a:xfrm>
            <a:prstGeom prst="rect">
              <a:avLst/>
            </a:prstGeom>
          </p:spPr>
          <p:txBody>
            <a:bodyPr wrap="none">
              <a:spAutoFit/>
            </a:bodyPr>
            <a:lstStyle/>
            <a:p>
              <a:r>
                <a:rPr lang="en-US" altLang="ja-JP" baseline="30000" dirty="0">
                  <a:latin typeface="Meiryo UI" panose="020B0604030504040204" pitchFamily="50" charset="-128"/>
                  <a:ea typeface="Meiryo UI" panose="020B0604030504040204" pitchFamily="50" charset="-128"/>
                </a:rPr>
                <a:t>※</a:t>
              </a:r>
              <a:r>
                <a:rPr lang="ja-JP" altLang="en-US" baseline="30000" dirty="0">
                  <a:latin typeface="Meiryo UI" panose="020B0604030504040204" pitchFamily="50" charset="-128"/>
                  <a:ea typeface="Meiryo UI" panose="020B0604030504040204" pitchFamily="50" charset="-128"/>
                </a:rPr>
                <a:t>１</a:t>
              </a:r>
              <a:endParaRPr lang="ja-JP" altLang="en-US" dirty="0"/>
            </a:p>
          </p:txBody>
        </p:sp>
      </p:grpSp>
    </p:spTree>
    <p:extLst>
      <p:ext uri="{BB962C8B-B14F-4D97-AF65-F5344CB8AC3E}">
        <p14:creationId xmlns:p14="http://schemas.microsoft.com/office/powerpoint/2010/main" val="2983924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agawa">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2855</TotalTime>
  <Words>3527</Words>
  <Application>Microsoft Office PowerPoint</Application>
  <PresentationFormat>画面に合わせる (4:3)</PresentationFormat>
  <Paragraphs>717</Paragraphs>
  <Slides>28</Slides>
  <Notes>28</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28</vt:i4>
      </vt:variant>
    </vt:vector>
  </HeadingPairs>
  <TitlesOfParts>
    <vt:vector size="40" baseType="lpstr">
      <vt:lpstr>HG丸ｺﾞｼｯｸM-PRO</vt:lpstr>
      <vt:lpstr>Meiryo UI</vt:lpstr>
      <vt:lpstr>ＭＳ Ｐゴシック</vt:lpstr>
      <vt:lpstr>ＭＳ ゴシック</vt:lpstr>
      <vt:lpstr>メイリオ</vt:lpstr>
      <vt:lpstr>Arial</vt:lpstr>
      <vt:lpstr>Calibri</vt:lpstr>
      <vt:lpstr>Calibri Light</vt:lpstr>
      <vt:lpstr>Georgia</vt:lpstr>
      <vt:lpstr>Times New Roman</vt:lpstr>
      <vt:lpstr>Wingdings</vt:lpstr>
      <vt:lpstr>kanagawa</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user</cp:lastModifiedBy>
  <cp:revision>422</cp:revision>
  <cp:lastPrinted>2021-09-17T00:31:29Z</cp:lastPrinted>
  <dcterms:created xsi:type="dcterms:W3CDTF">2020-06-26T05:00:29Z</dcterms:created>
  <dcterms:modified xsi:type="dcterms:W3CDTF">2021-10-22T09:09:12Z</dcterms:modified>
</cp:coreProperties>
</file>