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4"/>
  </p:notesMasterIdLst>
  <p:handoutMasterIdLst>
    <p:handoutMasterId r:id="rId5"/>
  </p:handoutMasterIdLst>
  <p:sldIdLst>
    <p:sldId id="331" r:id="rId2"/>
    <p:sldId id="332" r:id="rId3"/>
  </p:sldIdLst>
  <p:sldSz cx="9144000" cy="6858000" type="screen4x3"/>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66"/>
    <a:srgbClr val="FF66FF"/>
    <a:srgbClr val="0000FF"/>
    <a:srgbClr val="FFFFDD"/>
    <a:srgbClr val="C8FCD7"/>
    <a:srgbClr val="ECFEF1"/>
    <a:srgbClr val="BAFCCB"/>
    <a:srgbClr val="BCFCCD"/>
    <a:srgbClr val="00CC99"/>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705" autoAdjust="0"/>
    <p:restoredTop sz="51220" autoAdjust="0"/>
  </p:normalViewPr>
  <p:slideViewPr>
    <p:cSldViewPr snapToGrid="0">
      <p:cViewPr varScale="1">
        <p:scale>
          <a:sx n="36" d="100"/>
          <a:sy n="36" d="100"/>
        </p:scale>
        <p:origin x="1772" y="32"/>
      </p:cViewPr>
      <p:guideLst/>
    </p:cSldViewPr>
  </p:slideViewPr>
  <p:outlineViewPr>
    <p:cViewPr>
      <p:scale>
        <a:sx n="33" d="100"/>
        <a:sy n="33" d="100"/>
      </p:scale>
      <p:origin x="0" y="-5984"/>
    </p:cViewPr>
  </p:outlineViewPr>
  <p:notesTextViewPr>
    <p:cViewPr>
      <p:scale>
        <a:sx n="1" d="1"/>
        <a:sy n="1" d="1"/>
      </p:scale>
      <p:origin x="0" y="0"/>
    </p:cViewPr>
  </p:notesTextViewPr>
  <p:notesViewPr>
    <p:cSldViewPr snapToGrid="0">
      <p:cViewPr varScale="1">
        <p:scale>
          <a:sx n="47" d="100"/>
          <a:sy n="47" d="100"/>
        </p:scale>
        <p:origin x="274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7740" cy="513428"/>
          </a:xfrm>
          <a:prstGeom prst="rect">
            <a:avLst/>
          </a:prstGeom>
        </p:spPr>
        <p:txBody>
          <a:bodyPr vert="horz" lIns="94650" tIns="47325" rIns="94650" bIns="4732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3092" y="1"/>
            <a:ext cx="3077740" cy="513428"/>
          </a:xfrm>
          <a:prstGeom prst="rect">
            <a:avLst/>
          </a:prstGeom>
        </p:spPr>
        <p:txBody>
          <a:bodyPr vert="horz" lIns="94650" tIns="47325" rIns="94650" bIns="47325" rtlCol="0"/>
          <a:lstStyle>
            <a:lvl1pPr algn="r">
              <a:defRPr sz="1200"/>
            </a:lvl1pPr>
          </a:lstStyle>
          <a:p>
            <a:fld id="{273DFC92-EFCC-42C7-831E-2BA6F0A939CE}" type="datetimeFigureOut">
              <a:rPr kumimoji="1" lang="ja-JP" altLang="en-US" smtClean="0"/>
              <a:t>2020/9/10</a:t>
            </a:fld>
            <a:endParaRPr kumimoji="1" lang="ja-JP" altLang="en-US"/>
          </a:p>
        </p:txBody>
      </p:sp>
      <p:sp>
        <p:nvSpPr>
          <p:cNvPr id="4" name="フッター プレースホルダー 3"/>
          <p:cNvSpPr>
            <a:spLocks noGrp="1"/>
          </p:cNvSpPr>
          <p:nvPr>
            <p:ph type="ftr" sz="quarter" idx="2"/>
          </p:nvPr>
        </p:nvSpPr>
        <p:spPr>
          <a:xfrm>
            <a:off x="0" y="9719599"/>
            <a:ext cx="3077740" cy="513427"/>
          </a:xfrm>
          <a:prstGeom prst="rect">
            <a:avLst/>
          </a:prstGeom>
        </p:spPr>
        <p:txBody>
          <a:bodyPr vert="horz" lIns="94650" tIns="47325" rIns="94650" bIns="4732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3092" y="9719599"/>
            <a:ext cx="3077740" cy="513427"/>
          </a:xfrm>
          <a:prstGeom prst="rect">
            <a:avLst/>
          </a:prstGeom>
        </p:spPr>
        <p:txBody>
          <a:bodyPr vert="horz" lIns="94650" tIns="47325" rIns="94650" bIns="47325" rtlCol="0" anchor="b"/>
          <a:lstStyle>
            <a:lvl1pPr algn="r">
              <a:defRPr sz="1200"/>
            </a:lvl1pPr>
          </a:lstStyle>
          <a:p>
            <a:fld id="{15C8EF7B-F820-459E-BC36-6B54BE7FAB0C}" type="slidenum">
              <a:rPr kumimoji="1" lang="ja-JP" altLang="en-US" smtClean="0"/>
              <a:t>‹#›</a:t>
            </a:fld>
            <a:endParaRPr kumimoji="1" lang="ja-JP" altLang="en-US"/>
          </a:p>
        </p:txBody>
      </p:sp>
    </p:spTree>
    <p:extLst>
      <p:ext uri="{BB962C8B-B14F-4D97-AF65-F5344CB8AC3E}">
        <p14:creationId xmlns:p14="http://schemas.microsoft.com/office/powerpoint/2010/main" val="14732104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7740" cy="513428"/>
          </a:xfrm>
          <a:prstGeom prst="rect">
            <a:avLst/>
          </a:prstGeom>
        </p:spPr>
        <p:txBody>
          <a:bodyPr vert="horz" lIns="94650" tIns="47325" rIns="94650" bIns="47325"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092" y="1"/>
            <a:ext cx="3077740" cy="513428"/>
          </a:xfrm>
          <a:prstGeom prst="rect">
            <a:avLst/>
          </a:prstGeom>
        </p:spPr>
        <p:txBody>
          <a:bodyPr vert="horz" lIns="94650" tIns="47325" rIns="94650" bIns="47325" rtlCol="0"/>
          <a:lstStyle>
            <a:lvl1pPr algn="r">
              <a:defRPr sz="1200"/>
            </a:lvl1pPr>
          </a:lstStyle>
          <a:p>
            <a:fld id="{E2797BB3-3C7B-4A11-8F7C-016BC0F54DF7}" type="datetimeFigureOut">
              <a:rPr kumimoji="1" lang="ja-JP" altLang="en-US" smtClean="0"/>
              <a:t>2020/9/10</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6925" cy="3454400"/>
          </a:xfrm>
          <a:prstGeom prst="rect">
            <a:avLst/>
          </a:prstGeom>
          <a:noFill/>
          <a:ln w="12700">
            <a:solidFill>
              <a:prstClr val="black"/>
            </a:solidFill>
          </a:ln>
        </p:spPr>
        <p:txBody>
          <a:bodyPr vert="horz" lIns="94650" tIns="47325" rIns="94650" bIns="47325" rtlCol="0" anchor="ctr"/>
          <a:lstStyle/>
          <a:p>
            <a:endParaRPr lang="ja-JP" altLang="en-US"/>
          </a:p>
        </p:txBody>
      </p:sp>
      <p:sp>
        <p:nvSpPr>
          <p:cNvPr id="5" name="ノート プレースホルダー 4"/>
          <p:cNvSpPr>
            <a:spLocks noGrp="1"/>
          </p:cNvSpPr>
          <p:nvPr>
            <p:ph type="body" sz="quarter" idx="3"/>
          </p:nvPr>
        </p:nvSpPr>
        <p:spPr>
          <a:xfrm>
            <a:off x="710248" y="4924644"/>
            <a:ext cx="5681980" cy="4029253"/>
          </a:xfrm>
          <a:prstGeom prst="rect">
            <a:avLst/>
          </a:prstGeom>
        </p:spPr>
        <p:txBody>
          <a:bodyPr vert="horz" lIns="94650" tIns="47325" rIns="94650" bIns="4732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19599"/>
            <a:ext cx="3077740" cy="513427"/>
          </a:xfrm>
          <a:prstGeom prst="rect">
            <a:avLst/>
          </a:prstGeom>
        </p:spPr>
        <p:txBody>
          <a:bodyPr vert="horz" lIns="94650" tIns="47325" rIns="94650" bIns="4732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092" y="9719599"/>
            <a:ext cx="3077740" cy="513427"/>
          </a:xfrm>
          <a:prstGeom prst="rect">
            <a:avLst/>
          </a:prstGeom>
        </p:spPr>
        <p:txBody>
          <a:bodyPr vert="horz" lIns="94650" tIns="47325" rIns="94650" bIns="47325" rtlCol="0" anchor="b"/>
          <a:lstStyle>
            <a:lvl1pPr algn="r">
              <a:defRPr sz="1200"/>
            </a:lvl1pPr>
          </a:lstStyle>
          <a:p>
            <a:fld id="{6AC044BF-F28E-4985-A4FC-7A708562874E}" type="slidenum">
              <a:rPr kumimoji="1" lang="ja-JP" altLang="en-US" smtClean="0"/>
              <a:t>‹#›</a:t>
            </a:fld>
            <a:endParaRPr kumimoji="1" lang="ja-JP" altLang="en-US"/>
          </a:p>
        </p:txBody>
      </p:sp>
    </p:spTree>
    <p:extLst>
      <p:ext uri="{BB962C8B-B14F-4D97-AF65-F5344CB8AC3E}">
        <p14:creationId xmlns:p14="http://schemas.microsoft.com/office/powerpoint/2010/main" val="289763561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条例では、地下水質の保全を目的として、地下浸透禁止物質、又は地下浸透禁止物質を製造等する作業に係る水その他の液体の地下浸透による排出を禁止しており、地下浸透禁止物質による非意図的な地下浸透を防止するため、作業に係る施設について構造基準を定めています。</a:t>
            </a:r>
            <a:endParaRPr kumimoji="1" lang="en-US" altLang="ja-JP" dirty="0" smtClean="0"/>
          </a:p>
          <a:p>
            <a:r>
              <a:rPr kumimoji="1" lang="ja-JP" altLang="en-US" dirty="0" smtClean="0"/>
              <a:t>構造基準は表に示すとおりであり、床面についてコンクリート等の表面を耐性のある材質で被覆すること、有機塩素系溶剤を製造等する施設については耐浸透性をもつフラン樹脂等により被覆すること、又はステンレス鋼の受け皿を設置することを求め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0</a:t>
            </a:fld>
            <a:endParaRPr kumimoji="1" lang="ja-JP" altLang="en-US"/>
          </a:p>
        </p:txBody>
      </p:sp>
    </p:spTree>
    <p:extLst>
      <p:ext uri="{BB962C8B-B14F-4D97-AF65-F5344CB8AC3E}">
        <p14:creationId xmlns:p14="http://schemas.microsoft.com/office/powerpoint/2010/main" val="33868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これについて、</a:t>
            </a:r>
            <a:r>
              <a:rPr kumimoji="1" lang="ja-JP" altLang="ja-JP" sz="1200" kern="1200" dirty="0" smtClean="0">
                <a:solidFill>
                  <a:schemeClr val="tx1"/>
                </a:solidFill>
                <a:effectLst/>
                <a:latin typeface="+mn-lt"/>
                <a:ea typeface="+mn-ea"/>
                <a:cs typeface="+mn-cs"/>
              </a:rPr>
              <a:t>酸、アルカリ等のコンクリートを腐食するような溶液や、有機塩素系溶剤</a:t>
            </a:r>
            <a:r>
              <a:rPr kumimoji="1" lang="ja-JP" altLang="en-US" sz="1200" strike="noStrike" kern="1200" baseline="0" dirty="0" smtClean="0">
                <a:solidFill>
                  <a:schemeClr val="tx1"/>
                </a:solidFill>
                <a:effectLst/>
                <a:latin typeface="+mn-lt"/>
                <a:ea typeface="+mn-ea"/>
                <a:cs typeface="+mn-cs"/>
              </a:rPr>
              <a:t>を製造等する場合</a:t>
            </a:r>
            <a:r>
              <a:rPr kumimoji="1" lang="ja-JP" altLang="ja-JP" sz="1200" kern="1200" dirty="0" smtClean="0">
                <a:solidFill>
                  <a:schemeClr val="tx1"/>
                </a:solidFill>
                <a:effectLst/>
                <a:latin typeface="+mn-lt"/>
                <a:ea typeface="+mn-ea"/>
                <a:cs typeface="+mn-cs"/>
              </a:rPr>
              <a:t>など、物質の種類</a:t>
            </a:r>
            <a:r>
              <a:rPr kumimoji="1" lang="ja-JP" altLang="en-US" sz="1200" kern="1200" dirty="0"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性状により</a:t>
            </a:r>
            <a:r>
              <a:rPr kumimoji="1" lang="ja-JP" altLang="en-US" sz="1200" kern="1200" dirty="0"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必要に応じて、耐薬品性及び不浸透性のある材質による被覆又は地下浸透を防止することができる材質の受皿の設置等、追加的な浸透防止措置を講ずるものとするよう改正し</a:t>
            </a:r>
            <a:r>
              <a:rPr kumimoji="1" lang="ja-JP" altLang="en-US" sz="1200" kern="1200" dirty="0" smtClean="0">
                <a:solidFill>
                  <a:schemeClr val="tx1"/>
                </a:solidFill>
                <a:effectLst/>
                <a:latin typeface="+mn-lt"/>
                <a:ea typeface="+mn-ea"/>
                <a:cs typeface="+mn-cs"/>
              </a:rPr>
              <a:t>ました</a:t>
            </a:r>
            <a:r>
              <a:rPr kumimoji="1" lang="ja-JP" altLang="ja-JP" sz="1200" kern="1200" dirty="0" smtClean="0">
                <a:solidFill>
                  <a:schemeClr val="tx1"/>
                </a:solidFill>
                <a:effectLst/>
                <a:latin typeface="+mn-lt"/>
                <a:ea typeface="+mn-ea"/>
                <a:cs typeface="+mn-cs"/>
              </a:rPr>
              <a:t>。</a:t>
            </a:r>
          </a:p>
          <a:p>
            <a:r>
              <a:rPr kumimoji="1" lang="ja-JP" altLang="ja-JP" sz="1200" kern="1200" dirty="0" smtClean="0">
                <a:solidFill>
                  <a:schemeClr val="tx1"/>
                </a:solidFill>
                <a:effectLst/>
                <a:latin typeface="+mn-lt"/>
                <a:ea typeface="+mn-ea"/>
                <a:cs typeface="+mn-cs"/>
              </a:rPr>
              <a:t>また、有機塩素系溶剤を製造等する作業に係る施設</a:t>
            </a:r>
            <a:r>
              <a:rPr kumimoji="1" lang="ja-JP" altLang="en-US" sz="1200" kern="1200" dirty="0" smtClean="0">
                <a:solidFill>
                  <a:schemeClr val="tx1"/>
                </a:solidFill>
                <a:effectLst/>
                <a:latin typeface="+mn-lt"/>
                <a:ea typeface="+mn-ea"/>
                <a:cs typeface="+mn-cs"/>
              </a:rPr>
              <a:t>について</a:t>
            </a:r>
            <a:r>
              <a:rPr kumimoji="1" lang="ja-JP" altLang="ja-JP" sz="1200" kern="1200" dirty="0" smtClean="0">
                <a:solidFill>
                  <a:schemeClr val="tx1"/>
                </a:solidFill>
                <a:effectLst/>
                <a:latin typeface="+mn-lt"/>
                <a:ea typeface="+mn-ea"/>
                <a:cs typeface="+mn-cs"/>
              </a:rPr>
              <a:t>、フラン樹脂</a:t>
            </a:r>
            <a:r>
              <a:rPr kumimoji="1" lang="ja-JP" altLang="en-US" sz="1200" kern="1200" dirty="0" smtClean="0">
                <a:solidFill>
                  <a:schemeClr val="tx1"/>
                </a:solidFill>
                <a:effectLst/>
                <a:latin typeface="+mn-lt"/>
                <a:ea typeface="+mn-ea"/>
                <a:cs typeface="+mn-cs"/>
              </a:rPr>
              <a:t>等の</a:t>
            </a:r>
            <a:r>
              <a:rPr kumimoji="1" lang="en-US" altLang="ja-JP" sz="1200" kern="1200" dirty="0" err="1" smtClean="0">
                <a:solidFill>
                  <a:schemeClr val="tx1"/>
                </a:solidFill>
                <a:effectLst/>
                <a:latin typeface="+mn-lt"/>
                <a:ea typeface="+mn-ea"/>
                <a:cs typeface="+mn-cs"/>
              </a:rPr>
              <a:t>合成樹脂</a:t>
            </a:r>
            <a:r>
              <a:rPr kumimoji="1" lang="ja-JP" altLang="en-US" sz="1200" kern="1200" dirty="0" smtClean="0">
                <a:solidFill>
                  <a:schemeClr val="tx1"/>
                </a:solidFill>
                <a:effectLst/>
                <a:latin typeface="+mn-lt"/>
                <a:ea typeface="+mn-ea"/>
                <a:cs typeface="+mn-cs"/>
              </a:rPr>
              <a:t>の種類を明示していましたが</a:t>
            </a:r>
            <a:r>
              <a:rPr kumimoji="1" lang="en-US" altLang="ja-JP" sz="1200" kern="1200" dirty="0" smtClean="0">
                <a:solidFill>
                  <a:schemeClr val="tx1"/>
                </a:solidFill>
                <a:effectLst/>
                <a:latin typeface="+mn-lt"/>
                <a:ea typeface="+mn-ea"/>
                <a:cs typeface="+mn-cs"/>
              </a:rPr>
              <a:t>、</a:t>
            </a:r>
            <a:r>
              <a:rPr kumimoji="1" lang="ja-JP" altLang="en-US" sz="1200" kern="1200" dirty="0" smtClean="0">
                <a:solidFill>
                  <a:schemeClr val="tx1"/>
                </a:solidFill>
                <a:effectLst/>
                <a:latin typeface="+mn-lt"/>
                <a:ea typeface="+mn-ea"/>
                <a:cs typeface="+mn-cs"/>
              </a:rPr>
              <a:t>現在において</a:t>
            </a:r>
            <a:r>
              <a:rPr kumimoji="1" lang="en-US" altLang="ja-JP" sz="1200" kern="1200" dirty="0" err="1" smtClean="0">
                <a:solidFill>
                  <a:schemeClr val="tx1"/>
                </a:solidFill>
                <a:effectLst/>
                <a:latin typeface="+mn-lt"/>
                <a:ea typeface="+mn-ea"/>
                <a:cs typeface="+mn-cs"/>
              </a:rPr>
              <a:t>特筆する必要性は低く</a:t>
            </a:r>
            <a:r>
              <a:rPr kumimoji="1" lang="ja-JP" altLang="en-US" sz="1200" kern="1200" dirty="0" err="1" smtClean="0">
                <a:solidFill>
                  <a:schemeClr val="tx1"/>
                </a:solidFill>
                <a:effectLst/>
                <a:latin typeface="+mn-lt"/>
                <a:ea typeface="+mn-ea"/>
                <a:cs typeface="+mn-cs"/>
              </a:rPr>
              <a:t>、</a:t>
            </a:r>
            <a:r>
              <a:rPr kumimoji="1" lang="en-US" altLang="ja-JP" sz="1200" kern="1200" dirty="0" err="1" smtClean="0">
                <a:solidFill>
                  <a:schemeClr val="tx1"/>
                </a:solidFill>
                <a:effectLst/>
                <a:latin typeface="+mn-lt"/>
                <a:ea typeface="+mn-ea"/>
                <a:cs typeface="+mn-cs"/>
              </a:rPr>
              <a:t>新たな素材の開発等にも対応するため</a:t>
            </a:r>
            <a:r>
              <a:rPr kumimoji="1" lang="en-US" altLang="ja-JP" sz="1200" kern="1200" dirty="0" smtClean="0">
                <a:solidFill>
                  <a:schemeClr val="tx1"/>
                </a:solidFill>
                <a:effectLst/>
                <a:latin typeface="+mn-lt"/>
                <a:ea typeface="+mn-ea"/>
                <a:cs typeface="+mn-cs"/>
              </a:rPr>
              <a:t>、</a:t>
            </a:r>
            <a:r>
              <a:rPr kumimoji="1" lang="ja-JP" altLang="en-US" sz="1200" kern="1200" dirty="0" smtClean="0">
                <a:solidFill>
                  <a:schemeClr val="tx1"/>
                </a:solidFill>
                <a:effectLst/>
                <a:latin typeface="+mn-lt"/>
                <a:ea typeface="+mn-ea"/>
                <a:cs typeface="+mn-cs"/>
              </a:rPr>
              <a:t>種類を明示せず、</a:t>
            </a:r>
            <a:r>
              <a:rPr kumimoji="1" lang="en-US" altLang="ja-JP" sz="1200" kern="1200" dirty="0" smtClean="0">
                <a:solidFill>
                  <a:schemeClr val="tx1"/>
                </a:solidFill>
                <a:effectLst/>
                <a:latin typeface="+mn-lt"/>
                <a:ea typeface="+mn-ea"/>
                <a:cs typeface="+mn-cs"/>
              </a:rPr>
              <a:t>「</a:t>
            </a:r>
            <a:r>
              <a:rPr kumimoji="1" lang="en-US" altLang="ja-JP" sz="1200" kern="1200" dirty="0" err="1" smtClean="0">
                <a:solidFill>
                  <a:schemeClr val="tx1"/>
                </a:solidFill>
                <a:effectLst/>
                <a:latin typeface="+mn-lt"/>
                <a:ea typeface="+mn-ea"/>
                <a:cs typeface="+mn-cs"/>
              </a:rPr>
              <a:t>耐薬品</a:t>
            </a:r>
            <a:r>
              <a:rPr kumimoji="1" lang="ja-JP" altLang="ja-JP" sz="1200" kern="1200" dirty="0" smtClean="0">
                <a:solidFill>
                  <a:schemeClr val="tx1"/>
                </a:solidFill>
                <a:effectLst/>
                <a:latin typeface="+mn-lt"/>
                <a:ea typeface="+mn-ea"/>
                <a:cs typeface="+mn-cs"/>
              </a:rPr>
              <a:t>性及び不浸透性のある材質」に包含さ</a:t>
            </a:r>
            <a:r>
              <a:rPr kumimoji="1" lang="ja-JP" altLang="en-US" sz="1200" kern="1200" dirty="0" smtClean="0">
                <a:solidFill>
                  <a:schemeClr val="tx1"/>
                </a:solidFill>
                <a:effectLst/>
                <a:latin typeface="+mn-lt"/>
                <a:ea typeface="+mn-ea"/>
                <a:cs typeface="+mn-cs"/>
              </a:rPr>
              <a:t>せることとしました。</a:t>
            </a:r>
            <a:endParaRPr kumimoji="1" lang="ja-JP" altLang="ja-JP" sz="1200" kern="1200" dirty="0" smtClean="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1</a:t>
            </a:fld>
            <a:endParaRPr kumimoji="1" lang="ja-JP" altLang="en-US"/>
          </a:p>
        </p:txBody>
      </p:sp>
    </p:spTree>
    <p:extLst>
      <p:ext uri="{BB962C8B-B14F-4D97-AF65-F5344CB8AC3E}">
        <p14:creationId xmlns:p14="http://schemas.microsoft.com/office/powerpoint/2010/main" val="26518102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8" name="サブタイトル 2"/>
          <p:cNvSpPr txBox="1">
            <a:spLocks/>
          </p:cNvSpPr>
          <p:nvPr userDrawn="1"/>
        </p:nvSpPr>
        <p:spPr>
          <a:xfrm>
            <a:off x="1035608" y="4215610"/>
            <a:ext cx="6552728" cy="816496"/>
          </a:xfrm>
          <a:prstGeom prst="rect">
            <a:avLst/>
          </a:prstGeom>
        </p:spPr>
        <p:txBody>
          <a:bodyPr vert="horz" lIns="91440" tIns="45720" rIns="91440" bIns="45720" rtlCol="0">
            <a:normAutofit/>
          </a:bodyPr>
          <a:lstStyle>
            <a:lvl1pPr marL="0" marR="0" indent="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None/>
              <a:tabLst/>
              <a:defRPr kumimoji="1" sz="1800" kern="1200">
                <a:solidFill>
                  <a:schemeClr val="bg1">
                    <a:lumMod val="50000"/>
                  </a:schemeClr>
                </a:solidFill>
                <a:latin typeface="メイリオ" panose="020B0604030504040204" pitchFamily="50" charset="-128"/>
                <a:ea typeface="メイリオ" panose="020B0604030504040204" pitchFamily="50" charset="-128"/>
                <a:cs typeface="+mn-cs"/>
              </a:defRPr>
            </a:lvl1pPr>
            <a:lvl2pPr marL="4572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2pPr>
            <a:lvl3pPr marL="9144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3pPr>
            <a:lvl4pPr marL="13716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9pPr>
          </a:lstStyle>
          <a:p>
            <a:endParaRPr lang="ja-JP" altLang="en-US" dirty="0"/>
          </a:p>
        </p:txBody>
      </p:sp>
      <p:sp>
        <p:nvSpPr>
          <p:cNvPr id="9" name="タイトル 1"/>
          <p:cNvSpPr>
            <a:spLocks noGrp="1"/>
          </p:cNvSpPr>
          <p:nvPr>
            <p:ph type="ctrTitle" hasCustomPrompt="1"/>
          </p:nvPr>
        </p:nvSpPr>
        <p:spPr>
          <a:xfrm>
            <a:off x="1035608" y="2239850"/>
            <a:ext cx="5760640" cy="1800200"/>
          </a:xfrm>
        </p:spPr>
        <p:txBody>
          <a:bodyPr anchor="t"/>
          <a:lstStyle>
            <a:lvl1pPr algn="l">
              <a:lnSpc>
                <a:spcPts val="4400"/>
              </a:lnSpc>
              <a:defRPr sz="3200" b="0">
                <a:solidFill>
                  <a:schemeClr val="bg1">
                    <a:lumMod val="50000"/>
                  </a:schemeClr>
                </a:solidFill>
              </a:defRPr>
            </a:lvl1pPr>
          </a:lstStyle>
          <a:p>
            <a:r>
              <a:rPr kumimoji="1" lang="ja-JP" altLang="en-US" dirty="0" smtClean="0"/>
              <a:t>マスタ タイトルの書式設定</a:t>
            </a:r>
            <a:endParaRPr kumimoji="1" lang="ja-JP" altLang="en-US" dirty="0"/>
          </a:p>
        </p:txBody>
      </p:sp>
      <p:sp>
        <p:nvSpPr>
          <p:cNvPr id="10" name="サブタイトル 2"/>
          <p:cNvSpPr>
            <a:spLocks noGrp="1"/>
          </p:cNvSpPr>
          <p:nvPr>
            <p:ph type="subTitle" idx="1"/>
          </p:nvPr>
        </p:nvSpPr>
        <p:spPr>
          <a:xfrm>
            <a:off x="1035608" y="4391170"/>
            <a:ext cx="6552728" cy="816496"/>
          </a:xfrm>
        </p:spPr>
        <p:txBody>
          <a:bodyPr>
            <a:normAutofit/>
          </a:bodyPr>
          <a:lstStyle>
            <a:lvl1pPr marL="0" indent="0" algn="l">
              <a:buNone/>
              <a:defRPr sz="1800">
                <a:solidFill>
                  <a:srgbClr val="595757"/>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734" y="-35858"/>
            <a:ext cx="9180000" cy="7068996"/>
          </a:xfrm>
          <a:prstGeom prst="rect">
            <a:avLst/>
          </a:prstGeom>
        </p:spPr>
      </p:pic>
    </p:spTree>
    <p:extLst>
      <p:ext uri="{BB962C8B-B14F-4D97-AF65-F5344CB8AC3E}">
        <p14:creationId xmlns:p14="http://schemas.microsoft.com/office/powerpoint/2010/main" val="26517162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428801736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242179064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40253288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414113186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
        <p:nvSpPr>
          <p:cNvPr id="8" name="タイトル 1"/>
          <p:cNvSpPr>
            <a:spLocks noGrp="1"/>
          </p:cNvSpPr>
          <p:nvPr>
            <p:ph type="ctrTitle"/>
          </p:nvPr>
        </p:nvSpPr>
        <p:spPr>
          <a:xfrm>
            <a:off x="971600" y="2334478"/>
            <a:ext cx="6552728" cy="1059904"/>
          </a:xfrm>
        </p:spPr>
        <p:txBody>
          <a:bodyPr>
            <a:normAutofit/>
          </a:bodyPr>
          <a:lstStyle>
            <a:lvl1pPr algn="l">
              <a:defRPr sz="3000" b="0">
                <a:solidFill>
                  <a:schemeClr val="bg1">
                    <a:lumMod val="50000"/>
                  </a:schemeClr>
                </a:solidFill>
              </a:defRPr>
            </a:lvl1pPr>
          </a:lstStyle>
          <a:p>
            <a:r>
              <a:rPr kumimoji="1" lang="ja-JP" altLang="en-US" dirty="0" smtClean="0"/>
              <a:t>マスタ タイトルの書式設定</a:t>
            </a:r>
            <a:endParaRPr kumimoji="1" lang="ja-JP" altLang="en-US" dirty="0"/>
          </a:p>
        </p:txBody>
      </p:sp>
      <p:sp>
        <p:nvSpPr>
          <p:cNvPr id="9" name="サブタイトル 2"/>
          <p:cNvSpPr>
            <a:spLocks noGrp="1"/>
          </p:cNvSpPr>
          <p:nvPr>
            <p:ph type="subTitle" idx="1"/>
          </p:nvPr>
        </p:nvSpPr>
        <p:spPr>
          <a:xfrm>
            <a:off x="971600" y="3789040"/>
            <a:ext cx="5760640" cy="1368152"/>
          </a:xfrm>
        </p:spPr>
        <p:txBody>
          <a:bodyPr>
            <a:normAutofit/>
          </a:bodyPr>
          <a:lstStyle>
            <a:lvl1pPr marL="0" indent="0" algn="l">
              <a:buNone/>
              <a:defRPr sz="20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94" y="-9147"/>
            <a:ext cx="9180000" cy="7040185"/>
          </a:xfrm>
          <a:prstGeom prst="rect">
            <a:avLst/>
          </a:prstGeom>
        </p:spPr>
      </p:pic>
    </p:spTree>
    <p:extLst>
      <p:ext uri="{BB962C8B-B14F-4D97-AF65-F5344CB8AC3E}">
        <p14:creationId xmlns:p14="http://schemas.microsoft.com/office/powerpoint/2010/main" val="15955612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マスター タイトルの書式設定</a:t>
            </a:r>
            <a:endParaRPr kumimoji="1" lang="ja-JP" altLang="en-US" dirty="0"/>
          </a:p>
        </p:txBody>
      </p:sp>
      <p:sp>
        <p:nvSpPr>
          <p:cNvPr id="3" name="日付プレースホルダー 2"/>
          <p:cNvSpPr>
            <a:spLocks noGrp="1"/>
          </p:cNvSpPr>
          <p:nvPr>
            <p:ph type="dt" sz="half" idx="10"/>
          </p:nvPr>
        </p:nvSpPr>
        <p:spPr/>
        <p:txBody>
          <a:bodyPr/>
          <a:lstStyle/>
          <a:p>
            <a:endParaRPr lang="ja-JP" altLang="en-US" dirty="0"/>
          </a:p>
        </p:txBody>
      </p:sp>
      <p:sp>
        <p:nvSpPr>
          <p:cNvPr id="4" name="フッター プレースホルダー 3"/>
          <p:cNvSpPr>
            <a:spLocks noGrp="1"/>
          </p:cNvSpPr>
          <p:nvPr>
            <p:ph type="ftr" sz="quarter" idx="11"/>
          </p:nvPr>
        </p:nvSpPr>
        <p:spPr/>
        <p:txBody>
          <a:bodyPr/>
          <a:lstStyle/>
          <a:p>
            <a:endParaRPr lang="ja-JP" altLang="en-US" dirty="0"/>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pPr/>
              <a:t>‹#›</a:t>
            </a:fld>
            <a:endParaRPr lang="ja-JP" altLang="en-US" dirty="0"/>
          </a:p>
        </p:txBody>
      </p:sp>
      <p:sp>
        <p:nvSpPr>
          <p:cNvPr id="6" name="コンテンツ プレースホルダー 2"/>
          <p:cNvSpPr>
            <a:spLocks noGrp="1"/>
          </p:cNvSpPr>
          <p:nvPr>
            <p:ph idx="1"/>
          </p:nvPr>
        </p:nvSpPr>
        <p:spPr>
          <a:xfrm>
            <a:off x="628650" y="1825625"/>
            <a:ext cx="7543750" cy="4351338"/>
          </a:xfrm>
        </p:spPr>
        <p:txBody>
          <a:bodyPr/>
          <a:lstStyle>
            <a:lvl3pPr>
              <a:defRPr sz="18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p:txBody>
      </p:sp>
    </p:spTree>
    <p:extLst>
      <p:ext uri="{BB962C8B-B14F-4D97-AF65-F5344CB8AC3E}">
        <p14:creationId xmlns:p14="http://schemas.microsoft.com/office/powerpoint/2010/main" val="40583691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lang="ja-JP" altLang="en-US" dirty="0"/>
          </a:p>
        </p:txBody>
      </p:sp>
      <p:sp>
        <p:nvSpPr>
          <p:cNvPr id="4" name="フッター プレースホルダー 3"/>
          <p:cNvSpPr>
            <a:spLocks noGrp="1"/>
          </p:cNvSpPr>
          <p:nvPr>
            <p:ph type="ftr" sz="quarter" idx="11"/>
          </p:nvPr>
        </p:nvSpPr>
        <p:spPr/>
        <p:txBody>
          <a:bodyPr/>
          <a:lstStyle/>
          <a:p>
            <a:endParaRPr lang="ja-JP" altLang="en-US" dirty="0"/>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pPr/>
              <a:t>‹#›</a:t>
            </a:fld>
            <a:endParaRPr lang="ja-JP" altLang="en-US" dirty="0"/>
          </a:p>
        </p:txBody>
      </p:sp>
      <p:sp>
        <p:nvSpPr>
          <p:cNvPr id="6" name="コンテンツ プレースホルダー 2"/>
          <p:cNvSpPr>
            <a:spLocks noGrp="1"/>
          </p:cNvSpPr>
          <p:nvPr>
            <p:ph idx="1"/>
          </p:nvPr>
        </p:nvSpPr>
        <p:spPr>
          <a:xfrm>
            <a:off x="971600" y="1340767"/>
            <a:ext cx="6120680" cy="4176465"/>
          </a:xfrm>
        </p:spPr>
        <p:txBody>
          <a:bodyPr/>
          <a:lstStyle>
            <a:lvl3pPr>
              <a:defRPr sz="18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p:txBody>
      </p:sp>
    </p:spTree>
    <p:extLst>
      <p:ext uri="{BB962C8B-B14F-4D97-AF65-F5344CB8AC3E}">
        <p14:creationId xmlns:p14="http://schemas.microsoft.com/office/powerpoint/2010/main" val="3447972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rgbClr val="595757"/>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smtClean="0"/>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5113198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80896144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4946333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213073899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67467301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図 7"/>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51975" y="0"/>
            <a:ext cx="8692025" cy="6858000"/>
          </a:xfrm>
          <a:prstGeom prst="rect">
            <a:avLst/>
          </a:prstGeom>
        </p:spPr>
      </p:pic>
      <p:sp>
        <p:nvSpPr>
          <p:cNvPr id="2" name="Title Placeholder 1"/>
          <p:cNvSpPr>
            <a:spLocks noGrp="1"/>
          </p:cNvSpPr>
          <p:nvPr>
            <p:ph type="title"/>
          </p:nvPr>
        </p:nvSpPr>
        <p:spPr>
          <a:xfrm>
            <a:off x="628650" y="365126"/>
            <a:ext cx="7488000" cy="1325563"/>
          </a:xfrm>
          <a:prstGeom prst="rect">
            <a:avLst/>
          </a:prstGeom>
        </p:spPr>
        <p:txBody>
          <a:bodyPr vert="horz" lIns="91440" tIns="45720" rIns="91440" bIns="45720" rtlCol="0" anchor="ctr">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628650" y="1825625"/>
            <a:ext cx="7488000" cy="4351338"/>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a:pPr>
            <a:r>
              <a:rPr kumimoji="1" lang="ja-JP" altLang="en-US" sz="2000" b="0" i="0" u="none" strike="noStrike" kern="1200" cap="none" spc="0" normalizeH="0" baseline="0" noProof="0" dirty="0" smtClean="0">
                <a:ln>
                  <a:noFill/>
                </a:ln>
                <a:solidFill>
                  <a:srgbClr val="595757"/>
                </a:solidFill>
                <a:effectLst/>
                <a:uLnTx/>
                <a:uFillTx/>
                <a:latin typeface="Arial"/>
                <a:ea typeface="メイリオ"/>
                <a:cs typeface="+mn-cs"/>
              </a:rPr>
              <a:t>マスター テキストの書式設定</a:t>
            </a:r>
          </a:p>
          <a:p>
            <a:pPr marL="685800" marR="0" lvl="1"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2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143000" marR="0" lvl="2"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3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600200" marR="0" lvl="3"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4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lvl="0"/>
            <a:endParaRPr lang="ja-JP" altLang="en-US" dirty="0" smtClean="0"/>
          </a:p>
        </p:txBody>
      </p:sp>
      <p:sp>
        <p:nvSpPr>
          <p:cNvPr id="4" name="Date Placeholder 3"/>
          <p:cNvSpPr>
            <a:spLocks noGrp="1"/>
          </p:cNvSpPr>
          <p:nvPr>
            <p:ph type="dt" sz="half" idx="2"/>
          </p:nvPr>
        </p:nvSpPr>
        <p:spPr>
          <a:xfrm>
            <a:off x="628650" y="6430448"/>
            <a:ext cx="2057400" cy="365125"/>
          </a:xfrm>
          <a:prstGeom prst="rect">
            <a:avLst/>
          </a:prstGeom>
        </p:spPr>
        <p:txBody>
          <a:bodyPr vert="horz" lIns="91440" tIns="45720" rIns="91440" bIns="45720" rtlCol="0" anchor="ctr"/>
          <a:lstStyle>
            <a:lvl1pPr algn="l">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5" name="Footer Placeholder 4"/>
          <p:cNvSpPr>
            <a:spLocks noGrp="1"/>
          </p:cNvSpPr>
          <p:nvPr>
            <p:ph type="ftr" sz="quarter" idx="3"/>
          </p:nvPr>
        </p:nvSpPr>
        <p:spPr>
          <a:xfrm>
            <a:off x="3028950" y="6430448"/>
            <a:ext cx="3086100" cy="365125"/>
          </a:xfrm>
          <a:prstGeom prst="rect">
            <a:avLst/>
          </a:prstGeom>
        </p:spPr>
        <p:txBody>
          <a:bodyPr vert="horz" lIns="91440" tIns="45720" rIns="91440" bIns="45720" rtlCol="0" anchor="ctr"/>
          <a:lstStyle>
            <a:lvl1pPr algn="ctr">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6" name="Slide Number Placeholder 5"/>
          <p:cNvSpPr>
            <a:spLocks noGrp="1"/>
          </p:cNvSpPr>
          <p:nvPr>
            <p:ph type="sldNum" sz="quarter" idx="4"/>
          </p:nvPr>
        </p:nvSpPr>
        <p:spPr>
          <a:xfrm>
            <a:off x="6906186" y="6407826"/>
            <a:ext cx="2057400" cy="365125"/>
          </a:xfrm>
          <a:prstGeom prst="rect">
            <a:avLst/>
          </a:prstGeom>
        </p:spPr>
        <p:txBody>
          <a:bodyPr vert="horz" lIns="91440" tIns="45720" rIns="91440" bIns="45720" rtlCol="0" anchor="ctr"/>
          <a:lstStyle>
            <a:lvl1pPr algn="r">
              <a:defRPr sz="1300">
                <a:solidFill>
                  <a:schemeClr val="tx1">
                    <a:tint val="75000"/>
                  </a:schemeClr>
                </a:solidFill>
                <a:latin typeface="ＭＳ ゴシック" panose="020B0609070205080204" pitchFamily="49" charset="-128"/>
                <a:ea typeface="ＭＳ ゴシック" panose="020B0609070205080204" pitchFamily="49" charset="-128"/>
              </a:defRPr>
            </a:lvl1pPr>
          </a:lstStyle>
          <a:p>
            <a:fld id="{BFFF0799-BCF5-4C8E-BCD2-41538FEDF1AE}" type="slidenum">
              <a:rPr lang="ja-JP" altLang="en-US" smtClean="0"/>
              <a:pPr/>
              <a:t>‹#›</a:t>
            </a:fld>
            <a:endParaRPr lang="ja-JP" altLang="en-US" dirty="0"/>
          </a:p>
        </p:txBody>
      </p:sp>
    </p:spTree>
    <p:extLst>
      <p:ext uri="{BB962C8B-B14F-4D97-AF65-F5344CB8AC3E}">
        <p14:creationId xmlns:p14="http://schemas.microsoft.com/office/powerpoint/2010/main" val="39504226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3"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000" kern="1200">
          <a:solidFill>
            <a:srgbClr val="595757"/>
          </a:solidFill>
          <a:latin typeface="メイリオ" panose="020B0604030504040204" pitchFamily="50" charset="-128"/>
          <a:ea typeface="メイリオ" panose="020B0604030504040204" pitchFamily="50" charset="-128"/>
          <a:cs typeface="+mj-cs"/>
        </a:defRPr>
      </a:lvl1pPr>
    </p:titleStyle>
    <p:bodyStyle>
      <a:lvl1pPr marL="228600" marR="0" indent="-22860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kumimoji="1" sz="2000" kern="1200">
          <a:solidFill>
            <a:srgbClr val="595757"/>
          </a:solidFill>
          <a:latin typeface="メイリオ" panose="020B0604030504040204" pitchFamily="50" charset="-128"/>
          <a:ea typeface="メイリオ" panose="020B0604030504040204" pitchFamily="50" charset="-128"/>
          <a:cs typeface="+mn-cs"/>
        </a:defRPr>
      </a:lvl1pPr>
      <a:lvl2pPr marL="6858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2pPr>
      <a:lvl3pPr marL="11430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3pPr>
      <a:lvl4pPr marL="16002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800" kern="1200">
          <a:solidFill>
            <a:srgbClr val="595757"/>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0</a:t>
            </a:fld>
            <a:endParaRPr kumimoji="1" lang="ja-JP" altLang="en-US"/>
          </a:p>
        </p:txBody>
      </p:sp>
      <p:sp>
        <p:nvSpPr>
          <p:cNvPr id="11" name="コンテンツ プレースホルダー 2"/>
          <p:cNvSpPr txBox="1">
            <a:spLocks/>
          </p:cNvSpPr>
          <p:nvPr/>
        </p:nvSpPr>
        <p:spPr>
          <a:xfrm>
            <a:off x="214000" y="295622"/>
            <a:ext cx="8749586" cy="5674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56A0D1"/>
              </a:buClr>
              <a:buFont typeface="Wingdings" pitchFamily="2" charset="2"/>
              <a:buChar char="n"/>
              <a:defRPr kumimoji="1" sz="3200" b="1" kern="1200">
                <a:solidFill>
                  <a:schemeClr val="tx1">
                    <a:lumMod val="75000"/>
                    <a:lumOff val="25000"/>
                  </a:schemeClr>
                </a:solidFill>
                <a:latin typeface="メイリオ" pitchFamily="50" charset="-128"/>
                <a:ea typeface="メイリオ" pitchFamily="50" charset="-128"/>
                <a:cs typeface="メイリオ" pitchFamily="50" charset="-128"/>
              </a:defRPr>
            </a:lvl1pPr>
            <a:lvl2pPr marL="360363" indent="-96838" algn="l" defTabSz="914400" rtl="0" eaLnBrk="1" latinLnBrk="0" hangingPunct="1">
              <a:spcBef>
                <a:spcPct val="20000"/>
              </a:spcBef>
              <a:buFont typeface="Arial" pitchFamily="34" charset="0"/>
              <a:buChar char=" "/>
              <a:tabLst>
                <a:tab pos="539750" algn="l"/>
              </a:tabLst>
              <a:defRPr kumimoji="1" sz="2800" kern="1200">
                <a:solidFill>
                  <a:schemeClr val="tx1">
                    <a:lumMod val="75000"/>
                    <a:lumOff val="25000"/>
                  </a:schemeClr>
                </a:solidFill>
                <a:latin typeface="メイリオ" pitchFamily="50" charset="-128"/>
                <a:ea typeface="メイリオ" pitchFamily="50" charset="-128"/>
                <a:cs typeface="メイリオ" pitchFamily="50" charset="-128"/>
              </a:defRPr>
            </a:lvl2pPr>
            <a:lvl3pPr marL="1143000" indent="-228600" algn="l" defTabSz="914400" rtl="0" eaLnBrk="1" latinLnBrk="0" hangingPunct="1">
              <a:spcBef>
                <a:spcPct val="20000"/>
              </a:spcBef>
              <a:buFont typeface="Arial" pitchFamily="34" charset="0"/>
              <a:buChar char="•"/>
              <a:defRPr kumimoji="1" sz="2400" kern="1200">
                <a:solidFill>
                  <a:schemeClr val="tx1">
                    <a:lumMod val="75000"/>
                    <a:lumOff val="25000"/>
                  </a:schemeClr>
                </a:solidFill>
                <a:latin typeface="メイリオ" pitchFamily="50" charset="-128"/>
                <a:ea typeface="メイリオ" pitchFamily="50" charset="-128"/>
                <a:cs typeface="メイリオ"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smtClean="0"/>
              <a:t>地下浸透禁止物質を製造等する施設の構造基準</a:t>
            </a:r>
            <a:endParaRPr lang="en-US" altLang="ja-JP" dirty="0" smtClean="0"/>
          </a:p>
        </p:txBody>
      </p:sp>
      <p:graphicFrame>
        <p:nvGraphicFramePr>
          <p:cNvPr id="13" name="表 12"/>
          <p:cNvGraphicFramePr>
            <a:graphicFrameLocks noGrp="1"/>
          </p:cNvGraphicFramePr>
          <p:nvPr>
            <p:extLst/>
          </p:nvPr>
        </p:nvGraphicFramePr>
        <p:xfrm>
          <a:off x="354995" y="2087629"/>
          <a:ext cx="4853815" cy="4477290"/>
        </p:xfrm>
        <a:graphic>
          <a:graphicData uri="http://schemas.openxmlformats.org/drawingml/2006/table">
            <a:tbl>
              <a:tblPr firstRow="1" bandRow="1">
                <a:tableStyleId>{5C22544A-7EE6-4342-B048-85BDC9FD1C3A}</a:tableStyleId>
              </a:tblPr>
              <a:tblGrid>
                <a:gridCol w="4853815"/>
              </a:tblGrid>
              <a:tr h="359238">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ja-JP" sz="1800" b="1" kern="0" dirty="0" smtClean="0">
                          <a:solidFill>
                            <a:schemeClr val="tx1"/>
                          </a:solidFill>
                          <a:effectLst/>
                          <a:latin typeface="メイリオ" panose="020B0604030504040204" pitchFamily="50" charset="-128"/>
                          <a:ea typeface="メイリオ" panose="020B0604030504040204" pitchFamily="50" charset="-128"/>
                          <a:cs typeface="MS-PGothic"/>
                        </a:rPr>
                        <a:t>規則</a:t>
                      </a:r>
                      <a:r>
                        <a:rPr lang="ja-JP" sz="1800" b="1" kern="0" dirty="0">
                          <a:solidFill>
                            <a:schemeClr val="tx1"/>
                          </a:solidFill>
                          <a:effectLst/>
                          <a:latin typeface="メイリオ" panose="020B0604030504040204" pitchFamily="50" charset="-128"/>
                          <a:ea typeface="メイリオ" panose="020B0604030504040204" pitchFamily="50" charset="-128"/>
                          <a:cs typeface="MS-PGothic"/>
                        </a:rPr>
                        <a:t>第</a:t>
                      </a:r>
                      <a:r>
                        <a:rPr lang="en-US" sz="1800" b="1" kern="0" dirty="0">
                          <a:solidFill>
                            <a:schemeClr val="tx1"/>
                          </a:solidFill>
                          <a:effectLst/>
                          <a:latin typeface="メイリオ" panose="020B0604030504040204" pitchFamily="50" charset="-128"/>
                          <a:ea typeface="メイリオ" panose="020B0604030504040204" pitchFamily="50" charset="-128"/>
                          <a:cs typeface="MS-PGothic"/>
                        </a:rPr>
                        <a:t>35</a:t>
                      </a:r>
                      <a:r>
                        <a:rPr lang="ja-JP" sz="1800" b="1" kern="0" dirty="0" smtClean="0">
                          <a:solidFill>
                            <a:schemeClr val="tx1"/>
                          </a:solidFill>
                          <a:effectLst/>
                          <a:latin typeface="メイリオ" panose="020B0604030504040204" pitchFamily="50" charset="-128"/>
                          <a:ea typeface="メイリオ" panose="020B0604030504040204" pitchFamily="50" charset="-128"/>
                          <a:cs typeface="MS-PGothic"/>
                        </a:rPr>
                        <a:t>条</a:t>
                      </a:r>
                      <a:r>
                        <a:rPr lang="ja-JP" altLang="en-US" sz="1800" b="1" kern="0" dirty="0" smtClean="0">
                          <a:solidFill>
                            <a:srgbClr val="00B050"/>
                          </a:solidFill>
                          <a:effectLst/>
                          <a:latin typeface="メイリオ" panose="020B0604030504040204" pitchFamily="50" charset="-128"/>
                          <a:ea typeface="メイリオ" panose="020B0604030504040204" pitchFamily="50" charset="-128"/>
                          <a:cs typeface="MS-PGothic"/>
                        </a:rPr>
                        <a:t>（改正前）</a:t>
                      </a:r>
                      <a:endParaRPr lang="ja-JP" altLang="ja-JP" sz="1800" b="1" kern="100" dirty="0" smtClean="0">
                        <a:solidFill>
                          <a:srgbClr val="00B05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18052">
                <a:tc>
                  <a:txBody>
                    <a:bodyPr/>
                    <a:lstStyle/>
                    <a:p>
                      <a:r>
                        <a:rPr kumimoji="1" lang="ja-JP" altLang="ja-JP" sz="1500" kern="1200" dirty="0" smtClean="0">
                          <a:solidFill>
                            <a:schemeClr val="dk1"/>
                          </a:solidFill>
                          <a:effectLst/>
                          <a:latin typeface="メイリオ" panose="020B0604030504040204" pitchFamily="50" charset="-128"/>
                          <a:ea typeface="メイリオ" panose="020B0604030504040204" pitchFamily="50" charset="-128"/>
                          <a:cs typeface="+mn-cs"/>
                        </a:rPr>
                        <a:t>規則で定める構造は次に定める構造とする</a:t>
                      </a:r>
                    </a:p>
                    <a:p>
                      <a:pPr marL="358775" indent="-358775"/>
                      <a:r>
                        <a:rPr kumimoji="1" lang="en-US" altLang="ja-JP" sz="1500" kern="1200" dirty="0" smtClean="0">
                          <a:solidFill>
                            <a:schemeClr val="dk1"/>
                          </a:solidFill>
                          <a:effectLst/>
                          <a:latin typeface="メイリオ" panose="020B0604030504040204" pitchFamily="50" charset="-128"/>
                          <a:ea typeface="メイリオ" panose="020B0604030504040204" pitchFamily="50" charset="-128"/>
                          <a:cs typeface="+mn-cs"/>
                        </a:rPr>
                        <a:t>(1) </a:t>
                      </a:r>
                      <a:r>
                        <a:rPr kumimoji="1" lang="ja-JP" altLang="ja-JP" sz="1500" kern="1200" dirty="0" smtClean="0">
                          <a:solidFill>
                            <a:schemeClr val="dk1"/>
                          </a:solidFill>
                          <a:effectLst/>
                          <a:latin typeface="メイリオ" panose="020B0604030504040204" pitchFamily="50" charset="-128"/>
                          <a:ea typeface="メイリオ" panose="020B0604030504040204" pitchFamily="50" charset="-128"/>
                          <a:cs typeface="+mn-cs"/>
                        </a:rPr>
                        <a:t>床面は、地下浸透禁止物質の地下浸透を適切に防止できるコンクリート、タイル等の不透水性材質とし、</a:t>
                      </a:r>
                      <a:r>
                        <a:rPr kumimoji="1" lang="ja-JP" altLang="ja-JP" sz="1500" u="sng" kern="1200" dirty="0" smtClean="0">
                          <a:solidFill>
                            <a:schemeClr val="dk1"/>
                          </a:solidFill>
                          <a:effectLst/>
                          <a:latin typeface="メイリオ" panose="020B0604030504040204" pitchFamily="50" charset="-128"/>
                          <a:ea typeface="メイリオ" panose="020B0604030504040204" pitchFamily="50" charset="-128"/>
                          <a:cs typeface="+mn-cs"/>
                        </a:rPr>
                        <a:t>その表面は耐性のある材質で被覆がなされていること</a:t>
                      </a:r>
                      <a:endParaRPr kumimoji="1" lang="en-US" altLang="ja-JP" sz="1500" u="sng" kern="1200" dirty="0" smtClean="0">
                        <a:solidFill>
                          <a:schemeClr val="dk1"/>
                        </a:solidFill>
                        <a:effectLst/>
                        <a:latin typeface="メイリオ" panose="020B0604030504040204" pitchFamily="50" charset="-128"/>
                        <a:ea typeface="メイリオ" panose="020B0604030504040204" pitchFamily="50" charset="-128"/>
                        <a:cs typeface="+mn-cs"/>
                      </a:endParaRPr>
                    </a:p>
                    <a:p>
                      <a:endParaRPr kumimoji="1" lang="ja-JP" altLang="ja-JP" sz="800" kern="1200" dirty="0" smtClean="0">
                        <a:solidFill>
                          <a:schemeClr val="dk1"/>
                        </a:solidFill>
                        <a:effectLst/>
                        <a:latin typeface="メイリオ" panose="020B0604030504040204" pitchFamily="50" charset="-128"/>
                        <a:ea typeface="メイリオ" panose="020B0604030504040204" pitchFamily="50" charset="-128"/>
                        <a:cs typeface="+mn-cs"/>
                      </a:endParaRPr>
                    </a:p>
                    <a:p>
                      <a:pPr marL="358775" indent="-358775"/>
                      <a:r>
                        <a:rPr kumimoji="1" lang="en-US" altLang="ja-JP" sz="1500" kern="1200" dirty="0" smtClean="0">
                          <a:solidFill>
                            <a:schemeClr val="dk1"/>
                          </a:solidFill>
                          <a:effectLst/>
                          <a:latin typeface="メイリオ" panose="020B0604030504040204" pitchFamily="50" charset="-128"/>
                          <a:ea typeface="メイリオ" panose="020B0604030504040204" pitchFamily="50" charset="-128"/>
                          <a:cs typeface="+mn-cs"/>
                        </a:rPr>
                        <a:t>(2) </a:t>
                      </a:r>
                      <a:r>
                        <a:rPr kumimoji="1" lang="ja-JP" altLang="en-US" sz="1500" kern="1200" dirty="0" smtClean="0">
                          <a:solidFill>
                            <a:schemeClr val="dk1"/>
                          </a:solidFill>
                          <a:effectLst/>
                          <a:latin typeface="メイリオ" panose="020B0604030504040204" pitchFamily="50" charset="-128"/>
                          <a:ea typeface="メイリオ" panose="020B0604030504040204" pitchFamily="50" charset="-128"/>
                          <a:cs typeface="+mn-cs"/>
                        </a:rPr>
                        <a:t>（略）</a:t>
                      </a:r>
                      <a:endParaRPr kumimoji="1" lang="en-US" altLang="ja-JP" sz="1500" kern="1200" dirty="0" smtClean="0">
                        <a:solidFill>
                          <a:schemeClr val="dk1"/>
                        </a:solidFill>
                        <a:effectLst/>
                        <a:latin typeface="メイリオ" panose="020B0604030504040204" pitchFamily="50" charset="-128"/>
                        <a:ea typeface="メイリオ" panose="020B0604030504040204" pitchFamily="50" charset="-128"/>
                        <a:cs typeface="+mn-cs"/>
                      </a:endParaRPr>
                    </a:p>
                    <a:p>
                      <a:pPr marL="358775" indent="-358775"/>
                      <a:endParaRPr kumimoji="1" lang="ja-JP" altLang="ja-JP" sz="800" kern="1200" dirty="0" smtClean="0">
                        <a:solidFill>
                          <a:schemeClr val="dk1"/>
                        </a:solidFill>
                        <a:effectLst/>
                        <a:latin typeface="メイリオ" panose="020B0604030504040204" pitchFamily="50" charset="-128"/>
                        <a:ea typeface="メイリオ" panose="020B0604030504040204" pitchFamily="50" charset="-128"/>
                        <a:cs typeface="+mn-cs"/>
                      </a:endParaRPr>
                    </a:p>
                    <a:p>
                      <a:pPr marL="358775" indent="-358775"/>
                      <a:r>
                        <a:rPr kumimoji="1" lang="en-US" altLang="ja-JP" sz="1500" kern="1200" dirty="0" smtClean="0">
                          <a:solidFill>
                            <a:schemeClr val="dk1"/>
                          </a:solidFill>
                          <a:effectLst/>
                          <a:latin typeface="メイリオ" panose="020B0604030504040204" pitchFamily="50" charset="-128"/>
                          <a:ea typeface="メイリオ" panose="020B0604030504040204" pitchFamily="50" charset="-128"/>
                          <a:cs typeface="+mn-cs"/>
                        </a:rPr>
                        <a:t>(3) </a:t>
                      </a:r>
                      <a:r>
                        <a:rPr kumimoji="1" lang="ja-JP" altLang="ja-JP" sz="1500" kern="1200" dirty="0" smtClean="0">
                          <a:solidFill>
                            <a:schemeClr val="dk1"/>
                          </a:solidFill>
                          <a:effectLst/>
                          <a:latin typeface="メイリオ" panose="020B0604030504040204" pitchFamily="50" charset="-128"/>
                          <a:ea typeface="メイリオ" panose="020B0604030504040204" pitchFamily="50" charset="-128"/>
                          <a:cs typeface="+mn-cs"/>
                        </a:rPr>
                        <a:t>有機塩素系溶剤を製造し、使用し、処理し、又は保管する作業に係る施設である場合であって、</a:t>
                      </a:r>
                      <a:r>
                        <a:rPr kumimoji="1" lang="ja-JP" altLang="ja-JP" sz="1500" u="sng" kern="1200" dirty="0" smtClean="0">
                          <a:solidFill>
                            <a:srgbClr val="FF0000"/>
                          </a:solidFill>
                          <a:effectLst/>
                          <a:latin typeface="メイリオ" panose="020B0604030504040204" pitchFamily="50" charset="-128"/>
                          <a:ea typeface="メイリオ" panose="020B0604030504040204" pitchFamily="50" charset="-128"/>
                          <a:cs typeface="+mn-cs"/>
                        </a:rPr>
                        <a:t>床面の材質にひび割れ等が心配される場合にあっては</a:t>
                      </a:r>
                      <a:r>
                        <a:rPr kumimoji="1" lang="ja-JP" altLang="ja-JP" sz="1500" kern="1200" dirty="0" smtClean="0">
                          <a:solidFill>
                            <a:schemeClr val="dk1"/>
                          </a:solidFill>
                          <a:effectLst/>
                          <a:latin typeface="メイリオ" panose="020B0604030504040204" pitchFamily="50" charset="-128"/>
                          <a:ea typeface="メイリオ" panose="020B0604030504040204" pitchFamily="50" charset="-128"/>
                          <a:cs typeface="+mn-cs"/>
                        </a:rPr>
                        <a:t>有機塩素系溶剤に耐浸透性をもつフラン樹脂、弗素樹脂、エポキシアクリレート樹脂その他の合成樹脂で</a:t>
                      </a:r>
                      <a:r>
                        <a:rPr kumimoji="1" lang="ja-JP" altLang="ja-JP" sz="1500" u="sng" kern="1200" dirty="0" smtClean="0">
                          <a:solidFill>
                            <a:schemeClr val="dk1"/>
                          </a:solidFill>
                          <a:effectLst/>
                          <a:latin typeface="メイリオ" panose="020B0604030504040204" pitchFamily="50" charset="-128"/>
                          <a:ea typeface="メイリオ" panose="020B0604030504040204" pitchFamily="50" charset="-128"/>
                          <a:cs typeface="+mn-cs"/>
                        </a:rPr>
                        <a:t>必要な床面の被覆がなされていること</a:t>
                      </a:r>
                      <a:r>
                        <a:rPr kumimoji="1" lang="ja-JP" altLang="ja-JP" sz="1500" kern="1200" dirty="0" smtClean="0">
                          <a:solidFill>
                            <a:schemeClr val="dk1"/>
                          </a:solidFill>
                          <a:effectLst/>
                          <a:latin typeface="メイリオ" panose="020B0604030504040204" pitchFamily="50" charset="-128"/>
                          <a:ea typeface="メイリオ" panose="020B0604030504040204" pitchFamily="50" charset="-128"/>
                          <a:cs typeface="+mn-cs"/>
                        </a:rPr>
                        <a:t>又は当該作業に係る施設の下にステンレス鋼の</a:t>
                      </a:r>
                      <a:r>
                        <a:rPr kumimoji="1" lang="ja-JP" altLang="ja-JP" sz="1500" u="sng" kern="1200" dirty="0" smtClean="0">
                          <a:solidFill>
                            <a:schemeClr val="dk1"/>
                          </a:solidFill>
                          <a:effectLst/>
                          <a:latin typeface="メイリオ" panose="020B0604030504040204" pitchFamily="50" charset="-128"/>
                          <a:ea typeface="メイリオ" panose="020B0604030504040204" pitchFamily="50" charset="-128"/>
                          <a:cs typeface="+mn-cs"/>
                        </a:rPr>
                        <a:t>受け皿を設置することその他の地下浸透禁止物質を含む水又はその他の液体の浸透を防止するために必要な措置がとられていること</a:t>
                      </a:r>
                      <a:endParaRPr kumimoji="1" lang="ja-JP" altLang="en-US" sz="1500" u="sng"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2" name="テキスト ボックス 21"/>
          <p:cNvSpPr txBox="1"/>
          <p:nvPr/>
        </p:nvSpPr>
        <p:spPr>
          <a:xfrm>
            <a:off x="300632" y="870038"/>
            <a:ext cx="8720829" cy="1107996"/>
          </a:xfrm>
          <a:prstGeom prst="rect">
            <a:avLst/>
          </a:prstGeom>
          <a:noFill/>
        </p:spPr>
        <p:txBody>
          <a:bodyPr wrap="square" rtlCol="0">
            <a:spAutoFit/>
          </a:bodyPr>
          <a:lstStyle/>
          <a:p>
            <a:r>
              <a:rPr lang="ja-JP" altLang="en-US" sz="2200" dirty="0" smtClean="0">
                <a:latin typeface="メイリオ" panose="020B0604030504040204" pitchFamily="50" charset="-128"/>
                <a:ea typeface="メイリオ" panose="020B0604030504040204" pitchFamily="50" charset="-128"/>
              </a:rPr>
              <a:t>地下浸透禁止物質又はこれを製造等する作業に係る</a:t>
            </a:r>
            <a:r>
              <a:rPr lang="ja-JP" altLang="ja-JP" sz="2200" dirty="0" smtClean="0">
                <a:latin typeface="メイリオ" panose="020B0604030504040204" pitchFamily="50" charset="-128"/>
                <a:ea typeface="メイリオ" panose="020B0604030504040204" pitchFamily="50" charset="-128"/>
              </a:rPr>
              <a:t>水</a:t>
            </a:r>
            <a:r>
              <a:rPr lang="ja-JP" altLang="en-US" sz="2200" dirty="0" smtClean="0">
                <a:latin typeface="メイリオ" panose="020B0604030504040204" pitchFamily="50" charset="-128"/>
                <a:ea typeface="メイリオ" panose="020B0604030504040204" pitchFamily="50" charset="-128"/>
              </a:rPr>
              <a:t>等の</a:t>
            </a:r>
            <a:endParaRPr lang="en-US" altLang="ja-JP" sz="2200" dirty="0" smtClean="0">
              <a:latin typeface="メイリオ" panose="020B0604030504040204" pitchFamily="50" charset="-128"/>
              <a:ea typeface="メイリオ" panose="020B0604030504040204" pitchFamily="50" charset="-128"/>
            </a:endParaRPr>
          </a:p>
          <a:p>
            <a:r>
              <a:rPr lang="ja-JP" altLang="ja-JP" sz="2200" dirty="0" smtClean="0">
                <a:solidFill>
                  <a:srgbClr val="FF0000"/>
                </a:solidFill>
                <a:latin typeface="メイリオ" panose="020B0604030504040204" pitchFamily="50" charset="-128"/>
                <a:ea typeface="メイリオ" panose="020B0604030504040204" pitchFamily="50" charset="-128"/>
              </a:rPr>
              <a:t>地下</a:t>
            </a:r>
            <a:r>
              <a:rPr lang="ja-JP" altLang="en-US" sz="2200" dirty="0" smtClean="0">
                <a:solidFill>
                  <a:srgbClr val="FF0000"/>
                </a:solidFill>
                <a:latin typeface="メイリオ" panose="020B0604030504040204" pitchFamily="50" charset="-128"/>
                <a:ea typeface="メイリオ" panose="020B0604030504040204" pitchFamily="50" charset="-128"/>
              </a:rPr>
              <a:t>浸透</a:t>
            </a:r>
            <a:r>
              <a:rPr lang="ja-JP" altLang="ja-JP" sz="2200" dirty="0" smtClean="0">
                <a:solidFill>
                  <a:srgbClr val="FF0000"/>
                </a:solidFill>
                <a:latin typeface="メイリオ" panose="020B0604030504040204" pitchFamily="50" charset="-128"/>
                <a:ea typeface="メイリオ" panose="020B0604030504040204" pitchFamily="50" charset="-128"/>
              </a:rPr>
              <a:t>を禁止</a:t>
            </a:r>
            <a:r>
              <a:rPr lang="ja-JP" altLang="ja-JP" sz="2200" dirty="0" smtClean="0">
                <a:latin typeface="メイリオ" panose="020B0604030504040204" pitchFamily="50" charset="-128"/>
                <a:ea typeface="メイリオ" panose="020B0604030504040204" pitchFamily="50" charset="-128"/>
              </a:rPr>
              <a:t>し</a:t>
            </a:r>
            <a:r>
              <a:rPr lang="ja-JP" altLang="ja-JP" sz="2200" dirty="0">
                <a:latin typeface="メイリオ" panose="020B0604030504040204" pitchFamily="50" charset="-128"/>
                <a:ea typeface="メイリオ" panose="020B0604030504040204" pitchFamily="50" charset="-128"/>
              </a:rPr>
              <a:t>、非意図的な地下浸透を防止するため</a:t>
            </a:r>
            <a:r>
              <a:rPr lang="ja-JP" altLang="ja-JP" sz="2200" dirty="0" smtClean="0">
                <a:latin typeface="メイリオ" panose="020B0604030504040204" pitchFamily="50" charset="-128"/>
                <a:ea typeface="メイリオ" panose="020B0604030504040204" pitchFamily="50" charset="-128"/>
              </a:rPr>
              <a:t>、</a:t>
            </a:r>
            <a:endParaRPr lang="en-US" altLang="ja-JP" sz="2200" dirty="0" smtClean="0">
              <a:latin typeface="メイリオ" panose="020B0604030504040204" pitchFamily="50" charset="-128"/>
              <a:ea typeface="メイリオ" panose="020B0604030504040204" pitchFamily="50" charset="-128"/>
            </a:endParaRPr>
          </a:p>
          <a:p>
            <a:r>
              <a:rPr lang="ja-JP" altLang="ja-JP" sz="2200" dirty="0" smtClean="0">
                <a:latin typeface="メイリオ" panose="020B0604030504040204" pitchFamily="50" charset="-128"/>
                <a:ea typeface="メイリオ" panose="020B0604030504040204" pitchFamily="50" charset="-128"/>
              </a:rPr>
              <a:t>作業</a:t>
            </a:r>
            <a:r>
              <a:rPr lang="ja-JP" altLang="ja-JP" sz="2200" dirty="0">
                <a:latin typeface="メイリオ" panose="020B0604030504040204" pitchFamily="50" charset="-128"/>
                <a:ea typeface="メイリオ" panose="020B0604030504040204" pitchFamily="50" charset="-128"/>
              </a:rPr>
              <a:t>に係る</a:t>
            </a:r>
            <a:r>
              <a:rPr lang="ja-JP" altLang="ja-JP" sz="2200" dirty="0">
                <a:solidFill>
                  <a:srgbClr val="FF0000"/>
                </a:solidFill>
                <a:latin typeface="メイリオ" panose="020B0604030504040204" pitchFamily="50" charset="-128"/>
                <a:ea typeface="メイリオ" panose="020B0604030504040204" pitchFamily="50" charset="-128"/>
              </a:rPr>
              <a:t>施設の構造基準</a:t>
            </a:r>
            <a:r>
              <a:rPr lang="ja-JP" altLang="ja-JP" sz="2200" dirty="0">
                <a:latin typeface="メイリオ" panose="020B0604030504040204" pitchFamily="50" charset="-128"/>
                <a:ea typeface="メイリオ" panose="020B0604030504040204" pitchFamily="50" charset="-128"/>
              </a:rPr>
              <a:t>を定めている</a:t>
            </a:r>
            <a:r>
              <a:rPr lang="ja-JP" altLang="ja-JP" sz="2200" dirty="0" smtClean="0">
                <a:latin typeface="メイリオ" panose="020B0604030504040204" pitchFamily="50" charset="-128"/>
                <a:ea typeface="メイリオ" panose="020B0604030504040204" pitchFamily="50" charset="-128"/>
              </a:rPr>
              <a:t>。</a:t>
            </a:r>
            <a:r>
              <a:rPr lang="ja-JP" altLang="en-US" sz="2200" dirty="0" smtClean="0">
                <a:latin typeface="メイリオ" panose="020B0604030504040204" pitchFamily="50" charset="-128"/>
                <a:ea typeface="メイリオ" panose="020B0604030504040204" pitchFamily="50" charset="-128"/>
              </a:rPr>
              <a:t>（第</a:t>
            </a:r>
            <a:r>
              <a:rPr lang="en-US" altLang="ja-JP" sz="2200" dirty="0" smtClean="0">
                <a:latin typeface="メイリオ" panose="020B0604030504040204" pitchFamily="50" charset="-128"/>
                <a:ea typeface="メイリオ" panose="020B0604030504040204" pitchFamily="50" charset="-128"/>
              </a:rPr>
              <a:t>29</a:t>
            </a:r>
            <a:r>
              <a:rPr lang="ja-JP" altLang="en-US" sz="2200" dirty="0" smtClean="0">
                <a:latin typeface="メイリオ" panose="020B0604030504040204" pitchFamily="50" charset="-128"/>
                <a:ea typeface="メイリオ" panose="020B0604030504040204" pitchFamily="50" charset="-128"/>
              </a:rPr>
              <a:t>条、規則第</a:t>
            </a:r>
            <a:r>
              <a:rPr lang="en-US" altLang="ja-JP" sz="2200" dirty="0" smtClean="0">
                <a:latin typeface="メイリオ" panose="020B0604030504040204" pitchFamily="50" charset="-128"/>
                <a:ea typeface="メイリオ" panose="020B0604030504040204" pitchFamily="50" charset="-128"/>
              </a:rPr>
              <a:t>35</a:t>
            </a:r>
            <a:r>
              <a:rPr lang="ja-JP" altLang="en-US" sz="2200" dirty="0" smtClean="0">
                <a:latin typeface="メイリオ" panose="020B0604030504040204" pitchFamily="50" charset="-128"/>
                <a:ea typeface="メイリオ" panose="020B0604030504040204" pitchFamily="50" charset="-128"/>
              </a:rPr>
              <a:t>条）</a:t>
            </a:r>
            <a:endParaRPr lang="ja-JP" altLang="ja-JP" sz="2200" dirty="0">
              <a:latin typeface="メイリオ" panose="020B0604030504040204" pitchFamily="50" charset="-128"/>
              <a:ea typeface="メイリオ" panose="020B0604030504040204" pitchFamily="50" charset="-128"/>
            </a:endParaRPr>
          </a:p>
        </p:txBody>
      </p:sp>
      <p:grpSp>
        <p:nvGrpSpPr>
          <p:cNvPr id="7" name="グループ化 6"/>
          <p:cNvGrpSpPr/>
          <p:nvPr/>
        </p:nvGrpSpPr>
        <p:grpSpPr>
          <a:xfrm>
            <a:off x="5709286" y="2998370"/>
            <a:ext cx="3209925" cy="758079"/>
            <a:chOff x="0" y="-1"/>
            <a:chExt cx="3209925" cy="758079"/>
          </a:xfrm>
        </p:grpSpPr>
        <p:sp>
          <p:nvSpPr>
            <p:cNvPr id="31" name="正方形/長方形 30"/>
            <p:cNvSpPr/>
            <p:nvPr/>
          </p:nvSpPr>
          <p:spPr>
            <a:xfrm>
              <a:off x="0" y="276225"/>
              <a:ext cx="1733550" cy="285750"/>
            </a:xfrm>
            <a:prstGeom prst="rect">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2" name="テキスト ボックス 7"/>
            <p:cNvSpPr txBox="1"/>
            <p:nvPr/>
          </p:nvSpPr>
          <p:spPr>
            <a:xfrm>
              <a:off x="298981" y="305686"/>
              <a:ext cx="1343025" cy="26492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コンクリート</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3" name="正方形/長方形 32"/>
            <p:cNvSpPr/>
            <p:nvPr/>
          </p:nvSpPr>
          <p:spPr>
            <a:xfrm>
              <a:off x="0" y="180975"/>
              <a:ext cx="1733550" cy="952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4" name="テキスト ボックス 10"/>
            <p:cNvSpPr txBox="1"/>
            <p:nvPr/>
          </p:nvSpPr>
          <p:spPr>
            <a:xfrm>
              <a:off x="2114550" y="-1"/>
              <a:ext cx="1095375" cy="75807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rPr>
                <a:t>耐性のある</a:t>
              </a:r>
              <a:r>
                <a:rPr lang="ja-JP" sz="14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材質</a:t>
              </a:r>
              <a:r>
                <a:rPr lang="ja-JP" altLang="en-US" sz="14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による表面の被覆</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cxnSp>
          <p:nvCxnSpPr>
            <p:cNvPr id="35" name="直線コネクタ 34"/>
            <p:cNvCxnSpPr/>
            <p:nvPr/>
          </p:nvCxnSpPr>
          <p:spPr>
            <a:xfrm flipV="1">
              <a:off x="1666875" y="142875"/>
              <a:ext cx="457200" cy="857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 name="テキスト ボックス 11"/>
          <p:cNvSpPr txBox="1"/>
          <p:nvPr/>
        </p:nvSpPr>
        <p:spPr>
          <a:xfrm>
            <a:off x="5263765" y="2651409"/>
            <a:ext cx="3538169" cy="35406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rPr>
              <a:t>（地下浸透禁止物質を製造等する施設）</a:t>
            </a:r>
          </a:p>
        </p:txBody>
      </p:sp>
      <p:grpSp>
        <p:nvGrpSpPr>
          <p:cNvPr id="9" name="グループ化 8"/>
          <p:cNvGrpSpPr/>
          <p:nvPr/>
        </p:nvGrpSpPr>
        <p:grpSpPr>
          <a:xfrm>
            <a:off x="5749498" y="4551929"/>
            <a:ext cx="3214088" cy="786607"/>
            <a:chOff x="0" y="-186805"/>
            <a:chExt cx="3214088" cy="786607"/>
          </a:xfrm>
        </p:grpSpPr>
        <p:sp>
          <p:nvSpPr>
            <p:cNvPr id="26" name="正方形/長方形 25"/>
            <p:cNvSpPr/>
            <p:nvPr/>
          </p:nvSpPr>
          <p:spPr>
            <a:xfrm>
              <a:off x="0" y="276225"/>
              <a:ext cx="1733550" cy="285750"/>
            </a:xfrm>
            <a:prstGeom prst="rect">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7" name="テキスト ボックス 15"/>
            <p:cNvSpPr txBox="1"/>
            <p:nvPr/>
          </p:nvSpPr>
          <p:spPr>
            <a:xfrm>
              <a:off x="237351" y="304799"/>
              <a:ext cx="1135587" cy="29500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コンクリート</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8" name="正方形/長方形 27"/>
            <p:cNvSpPr/>
            <p:nvPr/>
          </p:nvSpPr>
          <p:spPr>
            <a:xfrm>
              <a:off x="0" y="180975"/>
              <a:ext cx="1733550" cy="952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9" name="テキスト ボックス 17"/>
            <p:cNvSpPr txBox="1"/>
            <p:nvPr/>
          </p:nvSpPr>
          <p:spPr>
            <a:xfrm>
              <a:off x="2022047" y="-186805"/>
              <a:ext cx="1192041" cy="74223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rPr>
                <a:t>耐浸透性を持つフラン樹脂等</a:t>
              </a:r>
            </a:p>
          </p:txBody>
        </p:sp>
        <p:cxnSp>
          <p:nvCxnSpPr>
            <p:cNvPr id="30" name="直線コネクタ 29"/>
            <p:cNvCxnSpPr/>
            <p:nvPr/>
          </p:nvCxnSpPr>
          <p:spPr>
            <a:xfrm flipV="1">
              <a:off x="1666875" y="47625"/>
              <a:ext cx="355172" cy="180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 name="テキスト ボックス 18"/>
          <p:cNvSpPr txBox="1"/>
          <p:nvPr/>
        </p:nvSpPr>
        <p:spPr>
          <a:xfrm>
            <a:off x="5286704" y="4185701"/>
            <a:ext cx="3620332" cy="31490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rPr>
              <a:t>（特に有機塩素系溶剤を製造等する施設）</a:t>
            </a:r>
          </a:p>
        </p:txBody>
      </p:sp>
      <p:sp>
        <p:nvSpPr>
          <p:cNvPr id="12" name="テキスト ボックス 25"/>
          <p:cNvSpPr txBox="1"/>
          <p:nvPr/>
        </p:nvSpPr>
        <p:spPr>
          <a:xfrm>
            <a:off x="5589604" y="5528261"/>
            <a:ext cx="2066925" cy="2857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rPr>
              <a:t>又は</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grpSp>
        <p:nvGrpSpPr>
          <p:cNvPr id="14" name="グループ化 13"/>
          <p:cNvGrpSpPr/>
          <p:nvPr/>
        </p:nvGrpSpPr>
        <p:grpSpPr>
          <a:xfrm>
            <a:off x="5649252" y="5581404"/>
            <a:ext cx="3494748" cy="912930"/>
            <a:chOff x="0" y="-264735"/>
            <a:chExt cx="3494748" cy="912930"/>
          </a:xfrm>
        </p:grpSpPr>
        <p:grpSp>
          <p:nvGrpSpPr>
            <p:cNvPr id="15" name="グループ化 14"/>
            <p:cNvGrpSpPr/>
            <p:nvPr/>
          </p:nvGrpSpPr>
          <p:grpSpPr>
            <a:xfrm>
              <a:off x="0" y="-264735"/>
              <a:ext cx="3494748" cy="912930"/>
              <a:chOff x="0" y="-264735"/>
              <a:chExt cx="3494748" cy="912930"/>
            </a:xfrm>
          </p:grpSpPr>
          <p:grpSp>
            <p:nvGrpSpPr>
              <p:cNvPr id="17" name="グループ化 16"/>
              <p:cNvGrpSpPr/>
              <p:nvPr/>
            </p:nvGrpSpPr>
            <p:grpSpPr>
              <a:xfrm>
                <a:off x="123825" y="-264735"/>
                <a:ext cx="3370923" cy="912930"/>
                <a:chOff x="0" y="-321885"/>
                <a:chExt cx="3370923" cy="912930"/>
              </a:xfrm>
            </p:grpSpPr>
            <p:sp>
              <p:nvSpPr>
                <p:cNvPr id="20" name="正方形/長方形 19"/>
                <p:cNvSpPr/>
                <p:nvPr/>
              </p:nvSpPr>
              <p:spPr>
                <a:xfrm>
                  <a:off x="0" y="276225"/>
                  <a:ext cx="1733550" cy="285750"/>
                </a:xfrm>
                <a:prstGeom prst="rect">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1" name="テキスト ボックス 21"/>
                <p:cNvSpPr txBox="1"/>
                <p:nvPr/>
              </p:nvSpPr>
              <p:spPr>
                <a:xfrm>
                  <a:off x="270407" y="305295"/>
                  <a:ext cx="1159166" cy="2857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コンクリート</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3" name="テキスト ボックス 23"/>
                <p:cNvSpPr txBox="1"/>
                <p:nvPr/>
              </p:nvSpPr>
              <p:spPr>
                <a:xfrm>
                  <a:off x="2060284" y="-321885"/>
                  <a:ext cx="1310639" cy="59811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rPr>
                    <a:t>ステンレス鋼の</a:t>
                  </a:r>
                  <a:r>
                    <a:rPr lang="ja-JP" sz="14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受皿</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cxnSp>
              <p:nvCxnSpPr>
                <p:cNvPr id="25" name="直線コネクタ 24"/>
                <p:cNvCxnSpPr/>
                <p:nvPr/>
              </p:nvCxnSpPr>
              <p:spPr>
                <a:xfrm flipV="1">
                  <a:off x="1733550" y="-2654"/>
                  <a:ext cx="364840" cy="2199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8" name="直線コネクタ 17"/>
              <p:cNvCxnSpPr/>
              <p:nvPr/>
            </p:nvCxnSpPr>
            <p:spPr>
              <a:xfrm>
                <a:off x="0" y="142875"/>
                <a:ext cx="142875" cy="17145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1828800" y="133350"/>
                <a:ext cx="142875" cy="171450"/>
              </a:xfrm>
              <a:prstGeom prst="line">
                <a:avLst/>
              </a:prstGeom>
              <a:ln w="57150"/>
              <a:scene3d>
                <a:camera prst="orthographicFront">
                  <a:rot lat="0" lon="0" rev="5400000"/>
                </a:camera>
                <a:lightRig rig="threePt" dir="t"/>
              </a:scene3d>
            </p:spPr>
            <p:style>
              <a:lnRef idx="1">
                <a:schemeClr val="accent1"/>
              </a:lnRef>
              <a:fillRef idx="0">
                <a:schemeClr val="accent1"/>
              </a:fillRef>
              <a:effectRef idx="0">
                <a:schemeClr val="accent1"/>
              </a:effectRef>
              <a:fontRef idx="minor">
                <a:schemeClr val="tx1"/>
              </a:fontRef>
            </p:style>
          </p:cxnSp>
        </p:grpSp>
        <p:cxnSp>
          <p:nvCxnSpPr>
            <p:cNvPr id="16" name="直線コネクタ 15"/>
            <p:cNvCxnSpPr/>
            <p:nvPr/>
          </p:nvCxnSpPr>
          <p:spPr>
            <a:xfrm>
              <a:off x="133350" y="304800"/>
              <a:ext cx="1724025" cy="0"/>
            </a:xfrm>
            <a:prstGeom prst="line">
              <a:avLst/>
            </a:prstGeom>
            <a:ln w="5715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60309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82802" y="6429383"/>
            <a:ext cx="2057400" cy="365125"/>
          </a:xfrm>
        </p:spPr>
        <p:txBody>
          <a:bodyPr/>
          <a:lstStyle/>
          <a:p>
            <a:fld id="{BFFF0799-BCF5-4C8E-BCD2-41538FEDF1AE}" type="slidenum">
              <a:rPr kumimoji="1" lang="ja-JP" altLang="en-US" smtClean="0"/>
              <a:t>1</a:t>
            </a:fld>
            <a:endParaRPr kumimoji="1" lang="ja-JP" altLang="en-US" dirty="0"/>
          </a:p>
        </p:txBody>
      </p:sp>
      <p:sp>
        <p:nvSpPr>
          <p:cNvPr id="5" name="テキスト ボックス 4"/>
          <p:cNvSpPr txBox="1"/>
          <p:nvPr/>
        </p:nvSpPr>
        <p:spPr>
          <a:xfrm>
            <a:off x="326843" y="844384"/>
            <a:ext cx="8587206" cy="1107996"/>
          </a:xfrm>
          <a:prstGeom prst="rect">
            <a:avLst/>
          </a:prstGeom>
          <a:noFill/>
        </p:spPr>
        <p:txBody>
          <a:bodyPr wrap="square" rtlCol="0">
            <a:spAutoFit/>
          </a:bodyPr>
          <a:lstStyle/>
          <a:p>
            <a:r>
              <a:rPr lang="ja-JP" altLang="ja-JP" sz="2200" u="sng" dirty="0" smtClean="0">
                <a:solidFill>
                  <a:srgbClr val="FF0000"/>
                </a:solidFill>
                <a:latin typeface="メイリオ" panose="020B0604030504040204" pitchFamily="50" charset="-128"/>
                <a:ea typeface="メイリオ" panose="020B0604030504040204" pitchFamily="50" charset="-128"/>
              </a:rPr>
              <a:t>物質</a:t>
            </a:r>
            <a:r>
              <a:rPr lang="ja-JP" altLang="ja-JP" sz="2200" u="sng" dirty="0">
                <a:solidFill>
                  <a:srgbClr val="FF0000"/>
                </a:solidFill>
                <a:latin typeface="メイリオ" panose="020B0604030504040204" pitchFamily="50" charset="-128"/>
                <a:ea typeface="メイリオ" panose="020B0604030504040204" pitchFamily="50" charset="-128"/>
              </a:rPr>
              <a:t>の</a:t>
            </a:r>
            <a:r>
              <a:rPr lang="ja-JP" altLang="ja-JP" sz="2200" u="sng" dirty="0" smtClean="0">
                <a:solidFill>
                  <a:srgbClr val="FF0000"/>
                </a:solidFill>
                <a:latin typeface="メイリオ" panose="020B0604030504040204" pitchFamily="50" charset="-128"/>
                <a:ea typeface="メイリオ" panose="020B0604030504040204" pitchFamily="50" charset="-128"/>
              </a:rPr>
              <a:t>種類</a:t>
            </a:r>
            <a:r>
              <a:rPr lang="ja-JP" altLang="en-US" sz="2200" u="sng" dirty="0">
                <a:solidFill>
                  <a:srgbClr val="FF0000"/>
                </a:solidFill>
                <a:latin typeface="メイリオ" panose="020B0604030504040204" pitchFamily="50" charset="-128"/>
                <a:ea typeface="メイリオ" panose="020B0604030504040204" pitchFamily="50" charset="-128"/>
              </a:rPr>
              <a:t>や</a:t>
            </a:r>
            <a:r>
              <a:rPr lang="ja-JP" altLang="ja-JP" sz="2200" u="sng" dirty="0" smtClean="0">
                <a:solidFill>
                  <a:srgbClr val="FF0000"/>
                </a:solidFill>
                <a:latin typeface="メイリオ" panose="020B0604030504040204" pitchFamily="50" charset="-128"/>
                <a:ea typeface="メイリオ" panose="020B0604030504040204" pitchFamily="50" charset="-128"/>
              </a:rPr>
              <a:t>性状</a:t>
            </a:r>
            <a:r>
              <a:rPr lang="ja-JP" altLang="ja-JP" sz="2200" u="sng" dirty="0">
                <a:solidFill>
                  <a:srgbClr val="FF0000"/>
                </a:solidFill>
                <a:latin typeface="メイリオ" panose="020B0604030504040204" pitchFamily="50" charset="-128"/>
                <a:ea typeface="メイリオ" panose="020B0604030504040204" pitchFamily="50" charset="-128"/>
              </a:rPr>
              <a:t>により必要に応じて</a:t>
            </a:r>
            <a:r>
              <a:rPr lang="ja-JP" altLang="ja-JP" sz="2200" dirty="0">
                <a:latin typeface="メイリオ" panose="020B0604030504040204" pitchFamily="50" charset="-128"/>
                <a:ea typeface="メイリオ" panose="020B0604030504040204" pitchFamily="50" charset="-128"/>
              </a:rPr>
              <a:t>、耐薬品性及び不浸透性のある材質による</a:t>
            </a:r>
            <a:r>
              <a:rPr lang="ja-JP" altLang="ja-JP" sz="2200" u="sng" dirty="0">
                <a:solidFill>
                  <a:srgbClr val="FF0000"/>
                </a:solidFill>
                <a:latin typeface="メイリオ" panose="020B0604030504040204" pitchFamily="50" charset="-128"/>
                <a:ea typeface="メイリオ" panose="020B0604030504040204" pitchFamily="50" charset="-128"/>
              </a:rPr>
              <a:t>被覆</a:t>
            </a:r>
            <a:r>
              <a:rPr lang="ja-JP" altLang="ja-JP" sz="2200" dirty="0">
                <a:latin typeface="メイリオ" panose="020B0604030504040204" pitchFamily="50" charset="-128"/>
                <a:ea typeface="メイリオ" panose="020B0604030504040204" pitchFamily="50" charset="-128"/>
              </a:rPr>
              <a:t>又は地下浸透を防止することができる材質の</a:t>
            </a:r>
            <a:r>
              <a:rPr lang="ja-JP" altLang="ja-JP" sz="2200" u="sng" dirty="0">
                <a:solidFill>
                  <a:srgbClr val="FF0000"/>
                </a:solidFill>
                <a:latin typeface="メイリオ" panose="020B0604030504040204" pitchFamily="50" charset="-128"/>
                <a:ea typeface="メイリオ" panose="020B0604030504040204" pitchFamily="50" charset="-128"/>
              </a:rPr>
              <a:t>受皿の設置等</a:t>
            </a:r>
            <a:r>
              <a:rPr lang="ja-JP" altLang="ja-JP" sz="2200" dirty="0">
                <a:latin typeface="メイリオ" panose="020B0604030504040204" pitchFamily="50" charset="-128"/>
                <a:ea typeface="メイリオ" panose="020B0604030504040204" pitchFamily="50" charset="-128"/>
              </a:rPr>
              <a:t>、追加的な浸透防止措置を講ずるものとするよう改正した。</a:t>
            </a:r>
          </a:p>
        </p:txBody>
      </p:sp>
      <p:sp>
        <p:nvSpPr>
          <p:cNvPr id="6" name="コンテンツ プレースホルダー 2"/>
          <p:cNvSpPr txBox="1">
            <a:spLocks/>
          </p:cNvSpPr>
          <p:nvPr/>
        </p:nvSpPr>
        <p:spPr>
          <a:xfrm>
            <a:off x="326843" y="276896"/>
            <a:ext cx="7848872" cy="5674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56A0D1"/>
              </a:buClr>
              <a:buFont typeface="Wingdings" pitchFamily="2" charset="2"/>
              <a:buChar char="n"/>
              <a:defRPr kumimoji="1" sz="3200" b="1" kern="1200">
                <a:solidFill>
                  <a:schemeClr val="tx1">
                    <a:lumMod val="75000"/>
                    <a:lumOff val="25000"/>
                  </a:schemeClr>
                </a:solidFill>
                <a:latin typeface="メイリオ" pitchFamily="50" charset="-128"/>
                <a:ea typeface="メイリオ" pitchFamily="50" charset="-128"/>
                <a:cs typeface="メイリオ" pitchFamily="50" charset="-128"/>
              </a:defRPr>
            </a:lvl1pPr>
            <a:lvl2pPr marL="360363" indent="-96838" algn="l" defTabSz="914400" rtl="0" eaLnBrk="1" latinLnBrk="0" hangingPunct="1">
              <a:spcBef>
                <a:spcPct val="20000"/>
              </a:spcBef>
              <a:buFont typeface="Arial" pitchFamily="34" charset="0"/>
              <a:buChar char=" "/>
              <a:tabLst>
                <a:tab pos="539750" algn="l"/>
              </a:tabLst>
              <a:defRPr kumimoji="1" sz="2800" kern="1200">
                <a:solidFill>
                  <a:schemeClr val="tx1">
                    <a:lumMod val="75000"/>
                    <a:lumOff val="25000"/>
                  </a:schemeClr>
                </a:solidFill>
                <a:latin typeface="メイリオ" pitchFamily="50" charset="-128"/>
                <a:ea typeface="メイリオ" pitchFamily="50" charset="-128"/>
                <a:cs typeface="メイリオ" pitchFamily="50" charset="-128"/>
              </a:defRPr>
            </a:lvl2pPr>
            <a:lvl3pPr marL="1143000" indent="-228600" algn="l" defTabSz="914400" rtl="0" eaLnBrk="1" latinLnBrk="0" hangingPunct="1">
              <a:spcBef>
                <a:spcPct val="20000"/>
              </a:spcBef>
              <a:buFont typeface="Arial" pitchFamily="34" charset="0"/>
              <a:buChar char="•"/>
              <a:defRPr kumimoji="1" sz="2400" kern="1200">
                <a:solidFill>
                  <a:schemeClr val="tx1">
                    <a:lumMod val="75000"/>
                    <a:lumOff val="25000"/>
                  </a:schemeClr>
                </a:solidFill>
                <a:latin typeface="メイリオ" pitchFamily="50" charset="-128"/>
                <a:ea typeface="メイリオ" pitchFamily="50" charset="-128"/>
                <a:cs typeface="メイリオ"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smtClean="0"/>
              <a:t>条例の改正内容</a:t>
            </a:r>
            <a:endParaRPr lang="en-US" altLang="ja-JP" dirty="0" smtClean="0"/>
          </a:p>
        </p:txBody>
      </p:sp>
      <p:graphicFrame>
        <p:nvGraphicFramePr>
          <p:cNvPr id="10" name="表 9"/>
          <p:cNvGraphicFramePr>
            <a:graphicFrameLocks noGrp="1"/>
          </p:cNvGraphicFramePr>
          <p:nvPr>
            <p:extLst/>
          </p:nvPr>
        </p:nvGraphicFramePr>
        <p:xfrm>
          <a:off x="326843" y="2217683"/>
          <a:ext cx="4895829" cy="4394263"/>
        </p:xfrm>
        <a:graphic>
          <a:graphicData uri="http://schemas.openxmlformats.org/drawingml/2006/table">
            <a:tbl>
              <a:tblPr firstRow="1" bandRow="1">
                <a:tableStyleId>{5C22544A-7EE6-4342-B048-85BDC9FD1C3A}</a:tableStyleId>
              </a:tblPr>
              <a:tblGrid>
                <a:gridCol w="4895829"/>
              </a:tblGrid>
              <a:tr h="342529">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800" b="1" kern="0" dirty="0" smtClean="0">
                          <a:solidFill>
                            <a:schemeClr val="tx1"/>
                          </a:solidFill>
                          <a:effectLst/>
                          <a:latin typeface="メイリオ" panose="020B0604030504040204" pitchFamily="50" charset="-128"/>
                          <a:ea typeface="メイリオ" panose="020B0604030504040204" pitchFamily="50" charset="-128"/>
                          <a:cs typeface="MS-PGothic"/>
                        </a:rPr>
                        <a:t>規則第</a:t>
                      </a:r>
                      <a:r>
                        <a:rPr lang="en-US" altLang="ja-JP" sz="1800" b="1" kern="0" dirty="0" smtClean="0">
                          <a:solidFill>
                            <a:schemeClr val="tx1"/>
                          </a:solidFill>
                          <a:effectLst/>
                          <a:latin typeface="メイリオ" panose="020B0604030504040204" pitchFamily="50" charset="-128"/>
                          <a:ea typeface="メイリオ" panose="020B0604030504040204" pitchFamily="50" charset="-128"/>
                          <a:cs typeface="MS-PGothic"/>
                        </a:rPr>
                        <a:t>35</a:t>
                      </a:r>
                      <a:r>
                        <a:rPr lang="ja-JP" altLang="ja-JP" sz="1800" b="1" kern="0" dirty="0" smtClean="0">
                          <a:solidFill>
                            <a:schemeClr val="tx1"/>
                          </a:solidFill>
                          <a:effectLst/>
                          <a:latin typeface="メイリオ" panose="020B0604030504040204" pitchFamily="50" charset="-128"/>
                          <a:ea typeface="メイリオ" panose="020B0604030504040204" pitchFamily="50" charset="-128"/>
                          <a:cs typeface="MS-PGothic"/>
                        </a:rPr>
                        <a:t>条</a:t>
                      </a:r>
                      <a:r>
                        <a:rPr lang="ja-JP" altLang="en-US" sz="1800" b="1" kern="0" dirty="0" smtClean="0">
                          <a:solidFill>
                            <a:srgbClr val="00B050"/>
                          </a:solidFill>
                          <a:effectLst/>
                          <a:latin typeface="メイリオ" panose="020B0604030504040204" pitchFamily="50" charset="-128"/>
                          <a:ea typeface="メイリオ" panose="020B0604030504040204" pitchFamily="50" charset="-128"/>
                          <a:cs typeface="MS-PGothic"/>
                        </a:rPr>
                        <a:t>（改正後）</a:t>
                      </a:r>
                      <a:endParaRPr lang="ja-JP" sz="1800" b="1" kern="100" dirty="0">
                        <a:solidFill>
                          <a:srgbClr val="00B05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51734">
                <a:tc>
                  <a:txBody>
                    <a:bodyPr/>
                    <a:lstStyle/>
                    <a:p>
                      <a:pPr marL="357188" marR="0" lvl="0" indent="-357188" algn="l" defTabSz="1031875" rtl="0" eaLnBrk="1" fontAlgn="auto" latinLnBrk="0" hangingPunct="1">
                        <a:lnSpc>
                          <a:spcPct val="100000"/>
                        </a:lnSpc>
                        <a:spcBef>
                          <a:spcPts val="0"/>
                        </a:spcBef>
                        <a:spcAft>
                          <a:spcPts val="0"/>
                        </a:spcAft>
                        <a:buClrTx/>
                        <a:buSzTx/>
                        <a:buFontTx/>
                        <a:buNone/>
                        <a:tabLst/>
                        <a:defRPr/>
                      </a:pPr>
                      <a:r>
                        <a:rPr kumimoji="1" lang="en-US" altLang="ja-JP" sz="1500" kern="1200" dirty="0" smtClean="0">
                          <a:solidFill>
                            <a:schemeClr val="dk1"/>
                          </a:solidFill>
                          <a:effectLst/>
                          <a:latin typeface="メイリオ" panose="020B0604030504040204" pitchFamily="50" charset="-128"/>
                          <a:ea typeface="メイリオ" panose="020B0604030504040204" pitchFamily="50" charset="-128"/>
                          <a:cs typeface="+mn-cs"/>
                        </a:rPr>
                        <a:t>(1)</a:t>
                      </a:r>
                      <a:r>
                        <a:rPr kumimoji="1" lang="ja-JP" altLang="en-US" sz="1500" kern="1200" baseline="0" dirty="0" smtClean="0">
                          <a:solidFill>
                            <a:schemeClr val="dk1"/>
                          </a:solidFill>
                          <a:effectLst/>
                          <a:latin typeface="メイリオ" panose="020B0604030504040204" pitchFamily="50" charset="-128"/>
                          <a:ea typeface="メイリオ" panose="020B0604030504040204" pitchFamily="50" charset="-128"/>
                          <a:cs typeface="+mn-cs"/>
                        </a:rPr>
                        <a:t> </a:t>
                      </a:r>
                      <a:r>
                        <a:rPr kumimoji="1" lang="ja-JP" altLang="ja-JP" sz="1500" u="none" kern="1200" dirty="0" smtClean="0">
                          <a:solidFill>
                            <a:schemeClr val="dk1"/>
                          </a:solidFill>
                          <a:effectLst/>
                          <a:latin typeface="メイリオ" panose="020B0604030504040204" pitchFamily="50" charset="-128"/>
                          <a:ea typeface="メイリオ" panose="020B0604030504040204" pitchFamily="50" charset="-128"/>
                          <a:cs typeface="+mn-cs"/>
                        </a:rPr>
                        <a:t>床面が地下浸透禁止物質の地下浸透を適切に防止できるコンクリート、タイル等の不透水性材</a:t>
                      </a:r>
                      <a:r>
                        <a:rPr kumimoji="1" lang="ja-JP" altLang="en-US" sz="1500" u="none" kern="1200" dirty="0" smtClean="0">
                          <a:solidFill>
                            <a:schemeClr val="dk1"/>
                          </a:solidFill>
                          <a:effectLst/>
                          <a:latin typeface="メイリオ" panose="020B0604030504040204" pitchFamily="50" charset="-128"/>
                          <a:ea typeface="メイリオ" panose="020B0604030504040204" pitchFamily="50" charset="-128"/>
                          <a:cs typeface="+mn-cs"/>
                        </a:rPr>
                        <a:t>質</a:t>
                      </a:r>
                      <a:r>
                        <a:rPr kumimoji="1" lang="ja-JP" altLang="ja-JP" sz="1500" u="none" kern="1200" dirty="0" smtClean="0">
                          <a:solidFill>
                            <a:schemeClr val="dk1"/>
                          </a:solidFill>
                          <a:effectLst/>
                          <a:latin typeface="メイリオ" panose="020B0604030504040204" pitchFamily="50" charset="-128"/>
                          <a:ea typeface="メイリオ" panose="020B0604030504040204" pitchFamily="50" charset="-128"/>
                          <a:cs typeface="+mn-cs"/>
                        </a:rPr>
                        <a:t>でありその表面に地下浸透禁止物質若しくは地下浸透禁止物質を含む水その他の液体の種類若しくは性状により</a:t>
                      </a:r>
                      <a:r>
                        <a:rPr kumimoji="1" lang="ja-JP" altLang="ja-JP" sz="1500" u="sng" kern="1200" dirty="0" smtClean="0">
                          <a:solidFill>
                            <a:srgbClr val="FF0000"/>
                          </a:solidFill>
                          <a:effectLst/>
                          <a:latin typeface="メイリオ" panose="020B0604030504040204" pitchFamily="50" charset="-128"/>
                          <a:ea typeface="メイリオ" panose="020B0604030504040204" pitchFamily="50" charset="-128"/>
                          <a:cs typeface="+mn-cs"/>
                        </a:rPr>
                        <a:t>必要に応じて</a:t>
                      </a:r>
                      <a:r>
                        <a:rPr kumimoji="1" lang="ja-JP" altLang="ja-JP" sz="1500" u="sng" kern="1200" dirty="0" smtClean="0">
                          <a:solidFill>
                            <a:schemeClr val="dk1"/>
                          </a:solidFill>
                          <a:effectLst/>
                          <a:latin typeface="メイリオ" panose="020B0604030504040204" pitchFamily="50" charset="-128"/>
                          <a:ea typeface="メイリオ" panose="020B0604030504040204" pitchFamily="50" charset="-128"/>
                          <a:cs typeface="+mn-cs"/>
                        </a:rPr>
                        <a:t>耐薬品性及び不浸透性のある材質で被覆がなされていること</a:t>
                      </a:r>
                      <a:r>
                        <a:rPr kumimoji="1" lang="ja-JP" altLang="ja-JP" sz="1500" u="sng" kern="1200" dirty="0" smtClean="0">
                          <a:solidFill>
                            <a:srgbClr val="FF0000"/>
                          </a:solidFill>
                          <a:effectLst/>
                          <a:latin typeface="メイリオ" panose="020B0604030504040204" pitchFamily="50" charset="-128"/>
                          <a:ea typeface="メイリオ" panose="020B0604030504040204" pitchFamily="50" charset="-128"/>
                          <a:cs typeface="+mn-cs"/>
                        </a:rPr>
                        <a:t>又は</a:t>
                      </a:r>
                      <a:r>
                        <a:rPr kumimoji="1" lang="ja-JP" altLang="ja-JP" sz="1500" u="none" kern="1200" dirty="0" smtClean="0">
                          <a:solidFill>
                            <a:schemeClr val="dk1"/>
                          </a:solidFill>
                          <a:effectLst/>
                          <a:latin typeface="メイリオ" panose="020B0604030504040204" pitchFamily="50" charset="-128"/>
                          <a:ea typeface="メイリオ" panose="020B0604030504040204" pitchFamily="50" charset="-128"/>
                          <a:cs typeface="+mn-cs"/>
                        </a:rPr>
                        <a:t>条例第</a:t>
                      </a:r>
                      <a:r>
                        <a:rPr kumimoji="1" lang="en-US" altLang="ja-JP" sz="1500" u="none" kern="1200" dirty="0" smtClean="0">
                          <a:solidFill>
                            <a:schemeClr val="dk1"/>
                          </a:solidFill>
                          <a:effectLst/>
                          <a:latin typeface="メイリオ" panose="020B0604030504040204" pitchFamily="50" charset="-128"/>
                          <a:ea typeface="メイリオ" panose="020B0604030504040204" pitchFamily="50" charset="-128"/>
                          <a:cs typeface="+mn-cs"/>
                        </a:rPr>
                        <a:t>29</a:t>
                      </a:r>
                      <a:r>
                        <a:rPr kumimoji="1" lang="ja-JP" altLang="ja-JP" sz="1500" u="none" kern="1200" dirty="0" smtClean="0">
                          <a:solidFill>
                            <a:schemeClr val="dk1"/>
                          </a:solidFill>
                          <a:effectLst/>
                          <a:latin typeface="メイリオ" panose="020B0604030504040204" pitchFamily="50" charset="-128"/>
                          <a:ea typeface="メイリオ" panose="020B0604030504040204" pitchFamily="50" charset="-128"/>
                          <a:cs typeface="+mn-cs"/>
                        </a:rPr>
                        <a:t>条第１項の作業に係る施設の下に</a:t>
                      </a:r>
                      <a:r>
                        <a:rPr kumimoji="1" lang="ja-JP" altLang="ja-JP" sz="1500" u="sng" kern="1200" dirty="0" smtClean="0">
                          <a:solidFill>
                            <a:schemeClr val="dk1"/>
                          </a:solidFill>
                          <a:effectLst/>
                          <a:latin typeface="メイリオ" panose="020B0604030504040204" pitchFamily="50" charset="-128"/>
                          <a:ea typeface="メイリオ" panose="020B0604030504040204" pitchFamily="50" charset="-128"/>
                          <a:cs typeface="+mn-cs"/>
                        </a:rPr>
                        <a:t>地下浸透を防止することができる材質の受皿を設置する等</a:t>
                      </a:r>
                      <a:r>
                        <a:rPr kumimoji="1" lang="ja-JP" altLang="ja-JP" sz="1500" u="none" kern="1200" dirty="0" smtClean="0">
                          <a:solidFill>
                            <a:schemeClr val="dk1"/>
                          </a:solidFill>
                          <a:effectLst/>
                          <a:latin typeface="メイリオ" panose="020B0604030504040204" pitchFamily="50" charset="-128"/>
                          <a:ea typeface="メイリオ" panose="020B0604030504040204" pitchFamily="50" charset="-128"/>
                          <a:cs typeface="+mn-cs"/>
                        </a:rPr>
                        <a:t>の地下浸透禁止物質の浸透を防止する措置がとられていること。</a:t>
                      </a:r>
                      <a:endParaRPr kumimoji="1" lang="en-US" altLang="ja-JP" sz="1500" u="none" kern="1200" dirty="0" smtClean="0">
                        <a:solidFill>
                          <a:schemeClr val="dk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kern="1200" dirty="0" smtClean="0">
                        <a:solidFill>
                          <a:schemeClr val="dk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kern="1200" dirty="0" smtClean="0">
                          <a:solidFill>
                            <a:schemeClr val="dk1"/>
                          </a:solidFill>
                          <a:effectLst/>
                          <a:latin typeface="メイリオ" panose="020B0604030504040204" pitchFamily="50" charset="-128"/>
                          <a:ea typeface="メイリオ" panose="020B0604030504040204" pitchFamily="50" charset="-128"/>
                          <a:cs typeface="+mn-cs"/>
                        </a:rPr>
                        <a:t>(2)</a:t>
                      </a:r>
                      <a:r>
                        <a:rPr kumimoji="1" lang="ja-JP" altLang="en-US" sz="1500" kern="1200" dirty="0" smtClean="0">
                          <a:solidFill>
                            <a:schemeClr val="dk1"/>
                          </a:solidFill>
                          <a:effectLst/>
                          <a:latin typeface="メイリオ" panose="020B0604030504040204" pitchFamily="50" charset="-128"/>
                          <a:ea typeface="メイリオ" panose="020B0604030504040204" pitchFamily="50" charset="-128"/>
                          <a:cs typeface="+mn-cs"/>
                        </a:rPr>
                        <a:t>（略）</a:t>
                      </a:r>
                      <a:endParaRPr kumimoji="1" lang="ja-JP" altLang="ja-JP" sz="1500" kern="1200" dirty="0" smtClean="0">
                        <a:solidFill>
                          <a:schemeClr val="dk1"/>
                        </a:solidFill>
                        <a:effectLst/>
                        <a:latin typeface="メイリオ" panose="020B0604030504040204" pitchFamily="50" charset="-128"/>
                        <a:ea typeface="メイリオ" panose="020B0604030504040204" pitchFamily="50" charset="-128"/>
                        <a:cs typeface="+mn-cs"/>
                      </a:endParaRPr>
                    </a:p>
                    <a:p>
                      <a:endParaRPr kumimoji="1" lang="ja-JP" altLang="en-US" sz="15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pSp>
        <p:nvGrpSpPr>
          <p:cNvPr id="7" name="グループ化 6"/>
          <p:cNvGrpSpPr/>
          <p:nvPr/>
        </p:nvGrpSpPr>
        <p:grpSpPr>
          <a:xfrm>
            <a:off x="5905143" y="3606688"/>
            <a:ext cx="1867234" cy="790367"/>
            <a:chOff x="0" y="-217733"/>
            <a:chExt cx="1867234" cy="791109"/>
          </a:xfrm>
        </p:grpSpPr>
        <p:sp>
          <p:nvSpPr>
            <p:cNvPr id="22" name="正方形/長方形 21"/>
            <p:cNvSpPr/>
            <p:nvPr/>
          </p:nvSpPr>
          <p:spPr>
            <a:xfrm>
              <a:off x="0" y="276225"/>
              <a:ext cx="1733550" cy="285750"/>
            </a:xfrm>
            <a:prstGeom prst="rect">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3" name="テキスト ボックス 33"/>
            <p:cNvSpPr txBox="1"/>
            <p:nvPr/>
          </p:nvSpPr>
          <p:spPr>
            <a:xfrm>
              <a:off x="264056" y="304826"/>
              <a:ext cx="1282261" cy="2685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コンクリート</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4" name="正方形/長方形 23"/>
            <p:cNvSpPr/>
            <p:nvPr/>
          </p:nvSpPr>
          <p:spPr>
            <a:xfrm>
              <a:off x="0" y="180975"/>
              <a:ext cx="1733550" cy="952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cxnSp>
          <p:nvCxnSpPr>
            <p:cNvPr id="25" name="直線コネクタ 24"/>
            <p:cNvCxnSpPr/>
            <p:nvPr/>
          </p:nvCxnSpPr>
          <p:spPr>
            <a:xfrm flipV="1">
              <a:off x="1546317" y="-217733"/>
              <a:ext cx="320917" cy="4653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 name="テキスト ボックス 37"/>
          <p:cNvSpPr txBox="1"/>
          <p:nvPr/>
        </p:nvSpPr>
        <p:spPr>
          <a:xfrm>
            <a:off x="5420507" y="2606639"/>
            <a:ext cx="3576349" cy="28768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rPr>
              <a:t>（地下浸透禁止物質を製造等する施設）</a:t>
            </a:r>
          </a:p>
        </p:txBody>
      </p:sp>
      <p:sp>
        <p:nvSpPr>
          <p:cNvPr id="9" name="テキスト ボックス 38"/>
          <p:cNvSpPr txBox="1"/>
          <p:nvPr/>
        </p:nvSpPr>
        <p:spPr>
          <a:xfrm>
            <a:off x="5705452" y="4551674"/>
            <a:ext cx="2066925" cy="2857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rPr>
              <a:t>又は</a:t>
            </a:r>
          </a:p>
        </p:txBody>
      </p:sp>
      <p:grpSp>
        <p:nvGrpSpPr>
          <p:cNvPr id="11" name="グループ化 10"/>
          <p:cNvGrpSpPr/>
          <p:nvPr/>
        </p:nvGrpSpPr>
        <p:grpSpPr>
          <a:xfrm>
            <a:off x="5800702" y="4787278"/>
            <a:ext cx="2938635" cy="1375074"/>
            <a:chOff x="0" y="-728981"/>
            <a:chExt cx="2938635" cy="1375076"/>
          </a:xfrm>
        </p:grpSpPr>
        <p:grpSp>
          <p:nvGrpSpPr>
            <p:cNvPr id="13" name="グループ化 12"/>
            <p:cNvGrpSpPr/>
            <p:nvPr/>
          </p:nvGrpSpPr>
          <p:grpSpPr>
            <a:xfrm>
              <a:off x="0" y="-728981"/>
              <a:ext cx="2938635" cy="1375076"/>
              <a:chOff x="0" y="-728981"/>
              <a:chExt cx="2938635" cy="1375076"/>
            </a:xfrm>
          </p:grpSpPr>
          <p:grpSp>
            <p:nvGrpSpPr>
              <p:cNvPr id="15" name="グループ化 14"/>
              <p:cNvGrpSpPr/>
              <p:nvPr/>
            </p:nvGrpSpPr>
            <p:grpSpPr>
              <a:xfrm>
                <a:off x="123825" y="-728981"/>
                <a:ext cx="2814810" cy="1375076"/>
                <a:chOff x="0" y="-786131"/>
                <a:chExt cx="2814810" cy="1375076"/>
              </a:xfrm>
            </p:grpSpPr>
            <p:sp>
              <p:nvSpPr>
                <p:cNvPr id="18" name="正方形/長方形 17"/>
                <p:cNvSpPr/>
                <p:nvPr/>
              </p:nvSpPr>
              <p:spPr>
                <a:xfrm>
                  <a:off x="0" y="276225"/>
                  <a:ext cx="1733550" cy="285750"/>
                </a:xfrm>
                <a:prstGeom prst="rect">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9" name="テキスト ボックス 43"/>
                <p:cNvSpPr txBox="1"/>
                <p:nvPr/>
              </p:nvSpPr>
              <p:spPr>
                <a:xfrm>
                  <a:off x="236158" y="316106"/>
                  <a:ext cx="1222466" cy="27283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コンクリート</a:t>
                  </a:r>
                </a:p>
              </p:txBody>
            </p:sp>
            <p:sp>
              <p:nvSpPr>
                <p:cNvPr id="20" name="テキスト ボックス 44"/>
                <p:cNvSpPr txBox="1"/>
                <p:nvPr/>
              </p:nvSpPr>
              <p:spPr>
                <a:xfrm>
                  <a:off x="1058275" y="-786131"/>
                  <a:ext cx="1756535" cy="54919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4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必要に応じて</a:t>
                  </a:r>
                  <a:r>
                    <a:rPr lang="ja-JP" sz="14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地下</a:t>
                  </a:r>
                  <a:r>
                    <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rPr>
                    <a:t>浸透を防止できる材質の</a:t>
                  </a:r>
                  <a:r>
                    <a:rPr lang="ja-JP" sz="14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受皿</a:t>
                  </a:r>
                  <a:r>
                    <a:rPr lang="ja-JP" altLang="en-US" sz="14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など</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cxnSp>
              <p:nvCxnSpPr>
                <p:cNvPr id="21" name="直線コネクタ 20"/>
                <p:cNvCxnSpPr/>
                <p:nvPr/>
              </p:nvCxnSpPr>
              <p:spPr>
                <a:xfrm flipV="1">
                  <a:off x="1609865" y="-69552"/>
                  <a:ext cx="237985" cy="2836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6" name="直線コネクタ 15"/>
              <p:cNvCxnSpPr/>
              <p:nvPr/>
            </p:nvCxnSpPr>
            <p:spPr>
              <a:xfrm>
                <a:off x="0" y="142875"/>
                <a:ext cx="142875" cy="17145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1828800" y="133350"/>
                <a:ext cx="142875" cy="171450"/>
              </a:xfrm>
              <a:prstGeom prst="line">
                <a:avLst/>
              </a:prstGeom>
              <a:ln w="57150"/>
              <a:scene3d>
                <a:camera prst="orthographicFront">
                  <a:rot lat="0" lon="0" rev="5400000"/>
                </a:camera>
                <a:lightRig rig="threePt" dir="t"/>
              </a:scene3d>
            </p:spPr>
            <p:style>
              <a:lnRef idx="1">
                <a:schemeClr val="accent1"/>
              </a:lnRef>
              <a:fillRef idx="0">
                <a:schemeClr val="accent1"/>
              </a:fillRef>
              <a:effectRef idx="0">
                <a:schemeClr val="accent1"/>
              </a:effectRef>
              <a:fontRef idx="minor">
                <a:schemeClr val="tx1"/>
              </a:fontRef>
            </p:style>
          </p:cxnSp>
        </p:grpSp>
        <p:cxnSp>
          <p:nvCxnSpPr>
            <p:cNvPr id="14" name="直線コネクタ 13"/>
            <p:cNvCxnSpPr/>
            <p:nvPr/>
          </p:nvCxnSpPr>
          <p:spPr>
            <a:xfrm>
              <a:off x="133350" y="304800"/>
              <a:ext cx="1724025" cy="0"/>
            </a:xfrm>
            <a:prstGeom prst="line">
              <a:avLst/>
            </a:prstGeom>
            <a:ln w="57150"/>
          </p:spPr>
          <p:style>
            <a:lnRef idx="1">
              <a:schemeClr val="accent1"/>
            </a:lnRef>
            <a:fillRef idx="0">
              <a:schemeClr val="accent1"/>
            </a:fillRef>
            <a:effectRef idx="0">
              <a:schemeClr val="accent1"/>
            </a:effectRef>
            <a:fontRef idx="minor">
              <a:schemeClr val="tx1"/>
            </a:fontRef>
          </p:style>
        </p:cxnSp>
      </p:grpSp>
      <p:sp>
        <p:nvSpPr>
          <p:cNvPr id="12" name="テキスト ボックス 53"/>
          <p:cNvSpPr txBox="1"/>
          <p:nvPr/>
        </p:nvSpPr>
        <p:spPr>
          <a:xfrm>
            <a:off x="6982803" y="2922900"/>
            <a:ext cx="2014054" cy="76499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4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必要</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に応じて</a:t>
            </a:r>
            <a:r>
              <a:rPr lang="ja-JP" sz="1400" kern="0" dirty="0" smtClean="0">
                <a:effectLst/>
                <a:latin typeface="メイリオ" panose="020B0604030504040204" pitchFamily="50" charset="-128"/>
                <a:ea typeface="メイリオ" panose="020B0604030504040204" pitchFamily="50" charset="-128"/>
                <a:cs typeface="ＭＳ 明朝" panose="02020609040205080304" pitchFamily="17" charset="-128"/>
              </a:rPr>
              <a:t>耐</a:t>
            </a:r>
            <a:r>
              <a:rPr lang="ja-JP" sz="1400" kern="0" dirty="0">
                <a:effectLst/>
                <a:latin typeface="メイリオ" panose="020B0604030504040204" pitchFamily="50" charset="-128"/>
                <a:ea typeface="メイリオ" panose="020B0604030504040204" pitchFamily="50" charset="-128"/>
                <a:cs typeface="ＭＳ 明朝" panose="02020609040205080304" pitchFamily="17" charset="-128"/>
              </a:rPr>
              <a:t>薬品性及び不浸透性のある材質で表面の被覆</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119831896"/>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agawa">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4249</TotalTime>
  <Words>801</Words>
  <Application>Microsoft Office PowerPoint</Application>
  <PresentationFormat>画面に合わせる (4:3)</PresentationFormat>
  <Paragraphs>40</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ＭＳ Ｐゴシック</vt:lpstr>
      <vt:lpstr>ＭＳ ゴシック</vt:lpstr>
      <vt:lpstr>ＭＳ 明朝</vt:lpstr>
      <vt:lpstr>MS-PGothic</vt:lpstr>
      <vt:lpstr>メイリオ</vt:lpstr>
      <vt:lpstr>Arial</vt:lpstr>
      <vt:lpstr>Calibri</vt:lpstr>
      <vt:lpstr>Times New Roman</vt:lpstr>
      <vt:lpstr>Wingdings</vt:lpstr>
      <vt:lpstr>kanagawa</vt:lpstr>
      <vt:lpstr>PowerPoint プレゼンテーション</vt:lpstr>
      <vt:lpstr>PowerPoint プレゼンテーション</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user</cp:lastModifiedBy>
  <cp:revision>374</cp:revision>
  <cp:lastPrinted>2020-09-03T09:37:58Z</cp:lastPrinted>
  <dcterms:created xsi:type="dcterms:W3CDTF">2020-06-26T05:00:29Z</dcterms:created>
  <dcterms:modified xsi:type="dcterms:W3CDTF">2020-09-10T01:30:59Z</dcterms:modified>
</cp:coreProperties>
</file>