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9"/>
  </p:notesMasterIdLst>
  <p:handoutMasterIdLst>
    <p:handoutMasterId r:id="rId10"/>
  </p:handoutMasterIdLst>
  <p:sldIdLst>
    <p:sldId id="322" r:id="rId2"/>
    <p:sldId id="269" r:id="rId3"/>
    <p:sldId id="270" r:id="rId4"/>
    <p:sldId id="271" r:id="rId5"/>
    <p:sldId id="272" r:id="rId6"/>
    <p:sldId id="275" r:id="rId7"/>
    <p:sldId id="285" r:id="rId8"/>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66FF"/>
    <a:srgbClr val="0000FF"/>
    <a:srgbClr val="FFFFDD"/>
    <a:srgbClr val="C8FCD7"/>
    <a:srgbClr val="ECFEF1"/>
    <a:srgbClr val="BAFCCB"/>
    <a:srgbClr val="BCFCCD"/>
    <a:srgbClr val="00CC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05" autoAdjust="0"/>
    <p:restoredTop sz="79718" autoAdjust="0"/>
  </p:normalViewPr>
  <p:slideViewPr>
    <p:cSldViewPr snapToGrid="0">
      <p:cViewPr varScale="1">
        <p:scale>
          <a:sx n="56" d="100"/>
          <a:sy n="56" d="100"/>
        </p:scale>
        <p:origin x="1192" y="44"/>
      </p:cViewPr>
      <p:guideLst/>
    </p:cSldViewPr>
  </p:slideViewPr>
  <p:outlineViewPr>
    <p:cViewPr>
      <p:scale>
        <a:sx n="33" d="100"/>
        <a:sy n="33" d="100"/>
      </p:scale>
      <p:origin x="0" y="-5984"/>
    </p:cViewPr>
  </p:outlineViewPr>
  <p:notesTextViewPr>
    <p:cViewPr>
      <p:scale>
        <a:sx n="1" d="1"/>
        <a:sy n="1" d="1"/>
      </p:scale>
      <p:origin x="0" y="0"/>
    </p:cViewPr>
  </p:notesTextViewPr>
  <p:notesViewPr>
    <p:cSldViewPr snapToGrid="0">
      <p:cViewPr varScale="1">
        <p:scale>
          <a:sx n="47" d="100"/>
          <a:sy n="47" d="100"/>
        </p:scale>
        <p:origin x="274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092" y="1"/>
            <a:ext cx="3077740" cy="513428"/>
          </a:xfrm>
          <a:prstGeom prst="rect">
            <a:avLst/>
          </a:prstGeom>
        </p:spPr>
        <p:txBody>
          <a:bodyPr vert="horz" lIns="94650" tIns="47325" rIns="94650" bIns="47325" rtlCol="0"/>
          <a:lstStyle>
            <a:lvl1pPr algn="r">
              <a:defRPr sz="1200"/>
            </a:lvl1pPr>
          </a:lstStyle>
          <a:p>
            <a:fld id="{273DFC92-EFCC-42C7-831E-2BA6F0A939CE}" type="datetimeFigureOut">
              <a:rPr kumimoji="1" lang="ja-JP" altLang="en-US" smtClean="0"/>
              <a:t>2020/11/25</a:t>
            </a:fld>
            <a:endParaRPr kumimoji="1" lang="ja-JP" altLang="en-US"/>
          </a:p>
        </p:txBody>
      </p:sp>
      <p:sp>
        <p:nvSpPr>
          <p:cNvPr id="4" name="フッター プレースホルダー 3"/>
          <p:cNvSpPr>
            <a:spLocks noGrp="1"/>
          </p:cNvSpPr>
          <p:nvPr>
            <p:ph type="ftr" sz="quarter" idx="2"/>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092" y="9719599"/>
            <a:ext cx="3077740" cy="513427"/>
          </a:xfrm>
          <a:prstGeom prst="rect">
            <a:avLst/>
          </a:prstGeom>
        </p:spPr>
        <p:txBody>
          <a:bodyPr vert="horz" lIns="94650" tIns="47325" rIns="94650" bIns="47325" rtlCol="0" anchor="b"/>
          <a:lstStyle>
            <a:lvl1pPr algn="r">
              <a:defRPr sz="1200"/>
            </a:lvl1pPr>
          </a:lstStyle>
          <a:p>
            <a:fld id="{15C8EF7B-F820-459E-BC36-6B54BE7FAB0C}" type="slidenum">
              <a:rPr kumimoji="1" lang="ja-JP" altLang="en-US" smtClean="0"/>
              <a:t>‹#›</a:t>
            </a:fld>
            <a:endParaRPr kumimoji="1" lang="ja-JP" altLang="en-US"/>
          </a:p>
        </p:txBody>
      </p:sp>
    </p:spTree>
    <p:extLst>
      <p:ext uri="{BB962C8B-B14F-4D97-AF65-F5344CB8AC3E}">
        <p14:creationId xmlns:p14="http://schemas.microsoft.com/office/powerpoint/2010/main" val="14732104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2" y="1"/>
            <a:ext cx="3077740" cy="513428"/>
          </a:xfrm>
          <a:prstGeom prst="rect">
            <a:avLst/>
          </a:prstGeom>
        </p:spPr>
        <p:txBody>
          <a:bodyPr vert="horz" lIns="94650" tIns="47325" rIns="94650" bIns="47325" rtlCol="0"/>
          <a:lstStyle>
            <a:lvl1pPr algn="r">
              <a:defRPr sz="1200"/>
            </a:lvl1pPr>
          </a:lstStyle>
          <a:p>
            <a:fld id="{E2797BB3-3C7B-4A11-8F7C-016BC0F54DF7}" type="datetimeFigureOut">
              <a:rPr kumimoji="1" lang="ja-JP" altLang="en-US" smtClean="0"/>
              <a:t>2020/11/25</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6925" cy="3454400"/>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3"/>
          </a:xfrm>
          <a:prstGeom prst="rect">
            <a:avLst/>
          </a:prstGeom>
        </p:spPr>
        <p:txBody>
          <a:bodyPr vert="horz" lIns="94650" tIns="47325" rIns="94650" bIns="4732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2" y="9719599"/>
            <a:ext cx="3077740" cy="513427"/>
          </a:xfrm>
          <a:prstGeom prst="rect">
            <a:avLst/>
          </a:prstGeom>
        </p:spPr>
        <p:txBody>
          <a:bodyPr vert="horz" lIns="94650" tIns="47325" rIns="94650" bIns="47325" rtlCol="0" anchor="b"/>
          <a:lstStyle>
            <a:lvl1pPr algn="r">
              <a:defRPr sz="1200"/>
            </a:lvl1pPr>
          </a:lstStyle>
          <a:p>
            <a:fld id="{6AC044BF-F28E-4985-A4FC-7A708562874E}" type="slidenum">
              <a:rPr kumimoji="1" lang="ja-JP" altLang="en-US" smtClean="0"/>
              <a:t>‹#›</a:t>
            </a:fld>
            <a:endParaRPr kumimoji="1" lang="ja-JP" altLang="en-US"/>
          </a:p>
        </p:txBody>
      </p:sp>
    </p:spTree>
    <p:extLst>
      <p:ext uri="{BB962C8B-B14F-4D97-AF65-F5344CB8AC3E}">
        <p14:creationId xmlns:p14="http://schemas.microsoft.com/office/powerpoint/2010/main" val="2897635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災害を視野に入れた対応として、指定事業所に係る手続きについて、災害発生時には特例の措置を講ずることができるように改めました。</a:t>
            </a:r>
            <a:endParaRPr kumimoji="1" lang="en-US" altLang="ja-JP" dirty="0" smtClean="0"/>
          </a:p>
          <a:p>
            <a:r>
              <a:rPr kumimoji="1" lang="ja-JP" altLang="en-US" dirty="0" smtClean="0"/>
              <a:t>こういった改正を行った背景についてです。</a:t>
            </a:r>
            <a:endParaRPr kumimoji="1" lang="en-US" altLang="ja-JP" dirty="0" smtClean="0"/>
          </a:p>
          <a:p>
            <a:r>
              <a:rPr kumimoji="1" lang="ja-JP" altLang="en-US" dirty="0" smtClean="0"/>
              <a:t>平成</a:t>
            </a:r>
            <a:r>
              <a:rPr kumimoji="1" lang="en-US" altLang="ja-JP" dirty="0" smtClean="0"/>
              <a:t>23</a:t>
            </a:r>
            <a:r>
              <a:rPr kumimoji="1" lang="ja-JP" altLang="en-US" dirty="0" smtClean="0"/>
              <a:t>年の東日本大震災や平成</a:t>
            </a:r>
            <a:r>
              <a:rPr kumimoji="1" lang="en-US" altLang="ja-JP" dirty="0" smtClean="0"/>
              <a:t>28</a:t>
            </a:r>
            <a:r>
              <a:rPr kumimoji="1" lang="ja-JP" altLang="en-US" dirty="0" smtClean="0"/>
              <a:t>年の熊本地震、また近年頻発する豪雨災害など、大規模な災害の発生を受け、昨今、平時から災害に備えておくことが非常に重要であると考えられています。</a:t>
            </a:r>
            <a:endParaRPr kumimoji="1" lang="en-US" altLang="ja-JP" dirty="0" smtClean="0"/>
          </a:p>
          <a:p>
            <a:endParaRPr kumimoji="1" lang="en-US" altLang="ja-JP" dirty="0" smtClean="0"/>
          </a:p>
          <a:p>
            <a:r>
              <a:rPr kumimoji="1" lang="ja-JP" altLang="en-US" dirty="0" smtClean="0"/>
              <a:t>東日本大震災の際には、本県においても非常時における発電機やボイラーの設置、運転などについての問合せ等がありましたが、災害発生時には、発電機、ボイラー、廃棄物処理施設等の設置、また、災害により破損した設備の改修や更新が多数発生すると想定されます。</a:t>
            </a:r>
            <a:endParaRPr kumimoji="1" lang="en-US" altLang="ja-JP" dirty="0" smtClean="0"/>
          </a:p>
          <a:p>
            <a:r>
              <a:rPr kumimoji="1" lang="ja-JP" altLang="en-US" dirty="0" smtClean="0"/>
              <a:t>これらはいずれも応急的な対応や事業活動の復旧のために行われるものであることから、早急な対応が必要になると考えられますが、改正前の条例では、その設置や変更にあたり、事前の許可が必要となる場合があり、許可手続きには相当の時間を要することが想定されました。</a:t>
            </a:r>
            <a:endParaRPr kumimoji="1" lang="en-US" altLang="ja-JP" dirty="0" smtClean="0"/>
          </a:p>
          <a:p>
            <a:r>
              <a:rPr kumimoji="1" lang="ja-JP" altLang="en-US" dirty="0" smtClean="0"/>
              <a:t>そこで、事業活動の早期復旧に資するため、災害時における指定事業所に係る手続きについて特例措置を講ずることとしました。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0</a:t>
            </a:fld>
            <a:endParaRPr kumimoji="1" lang="ja-JP" altLang="en-US"/>
          </a:p>
        </p:txBody>
      </p:sp>
    </p:spTree>
    <p:extLst>
      <p:ext uri="{BB962C8B-B14F-4D97-AF65-F5344CB8AC3E}">
        <p14:creationId xmlns:p14="http://schemas.microsoft.com/office/powerpoint/2010/main" val="178917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許可手続きに関する特例措置についてです。</a:t>
            </a:r>
            <a:endParaRPr kumimoji="1" lang="en-US" altLang="ja-JP" dirty="0" smtClean="0"/>
          </a:p>
          <a:p>
            <a:endParaRPr kumimoji="1" lang="en-US" altLang="ja-JP" dirty="0" smtClean="0"/>
          </a:p>
          <a:p>
            <a:r>
              <a:rPr kumimoji="1" lang="ja-JP" altLang="en-US" dirty="0" smtClean="0"/>
              <a:t>知事は、地震等の大規模な災害が発生した際に、その対応又は迅速な復旧のために特例の措置を講ずる必要があると認める時は、その災害を「特例措置対象災害」として指定します。（指定の方法等についてはスライド</a:t>
            </a:r>
            <a:r>
              <a:rPr kumimoji="1" lang="en-US" altLang="ja-JP" dirty="0" smtClean="0"/>
              <a:t>3</a:t>
            </a:r>
            <a:r>
              <a:rPr kumimoji="1" lang="ja-JP" altLang="en-US" dirty="0" smtClean="0"/>
              <a:t>参照）</a:t>
            </a:r>
            <a:endParaRPr kumimoji="1" lang="en-US" altLang="ja-JP" dirty="0" smtClean="0"/>
          </a:p>
          <a:p>
            <a:r>
              <a:rPr kumimoji="1" lang="ja-JP" altLang="en-US" dirty="0" smtClean="0"/>
              <a:t>この特例措置対象災害への指定により、事業者が災害に起因して破損した施設を入れ替えるなど、通常時には許可が必要となる指定事業所の設置又は変更を行う場合には、事前の許可手続きを不要として、事後の届出により設置等ができることとしました。</a:t>
            </a:r>
            <a:endParaRPr kumimoji="1" lang="en-US" altLang="ja-JP" dirty="0" smtClean="0"/>
          </a:p>
          <a:p>
            <a:endParaRPr kumimoji="1" lang="en-US" altLang="ja-JP" dirty="0" smtClean="0"/>
          </a:p>
          <a:p>
            <a:r>
              <a:rPr kumimoji="1" lang="ja-JP" altLang="en-US" dirty="0" smtClean="0"/>
              <a:t>なお、「一定の条件を満足する申請については」とあるとおり、この特例制度を利用できる設置や変更には条件があるため、それについては次のスライドで示します。</a:t>
            </a:r>
            <a:endParaRPr kumimoji="1" lang="en-US" altLang="ja-JP" dirty="0" smtClean="0"/>
          </a:p>
          <a:p>
            <a:endParaRPr kumimoji="1" lang="en-US" altLang="ja-JP" dirty="0" smtClean="0"/>
          </a:p>
          <a:p>
            <a:r>
              <a:rPr kumimoji="1" lang="ja-JP" altLang="en-US" dirty="0" smtClean="0"/>
              <a:t>また、この制度は、災害発生時に急いで施設の設置等を希望する事業者は特例として届出により施設の設置等できるようにしたものであり、災害時であっても通常の許可申請を希望する場合には通常の申請を行うことも可能です。あくまで事業者の任意により選択できる制度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1</a:t>
            </a:fld>
            <a:endParaRPr kumimoji="1" lang="ja-JP" altLang="en-US"/>
          </a:p>
        </p:txBody>
      </p:sp>
    </p:spTree>
    <p:extLst>
      <p:ext uri="{BB962C8B-B14F-4D97-AF65-F5344CB8AC3E}">
        <p14:creationId xmlns:p14="http://schemas.microsoft.com/office/powerpoint/2010/main" val="2274036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制度の対象となる指定事業所の設置又は変更について、</a:t>
            </a:r>
            <a:endParaRPr kumimoji="1" lang="en-US" altLang="ja-JP" dirty="0" smtClean="0"/>
          </a:p>
          <a:p>
            <a:r>
              <a:rPr kumimoji="1" lang="ja-JP" altLang="en-US" dirty="0" smtClean="0"/>
              <a:t>一つ目は、応急措置のために必要な指定事業所の設置又は変更の場合です。</a:t>
            </a:r>
            <a:endParaRPr kumimoji="1" lang="en-US" altLang="ja-JP" dirty="0" smtClean="0"/>
          </a:p>
          <a:p>
            <a:r>
              <a:rPr kumimoji="1" lang="ja-JP" altLang="en-US" dirty="0" smtClean="0"/>
              <a:t>応急措置というのは、災害に起因して電力を喪失したことにより必要となる発電機の設置や、発生した災害廃棄物の処理のために必要となる廃棄物処理施設の設置などのことです。</a:t>
            </a:r>
            <a:endParaRPr kumimoji="1" lang="en-US" altLang="ja-JP" dirty="0" smtClean="0"/>
          </a:p>
          <a:p>
            <a:r>
              <a:rPr kumimoji="1" lang="ja-JP" altLang="en-US" dirty="0" smtClean="0"/>
              <a:t>応急措置のために必要な場合については、対象となる指定作業を限定することとしており、この対象となる指定作業は、災害発生後に公示により指定することとしています。現時点で指定を想定している作業はここに示したとおりです。</a:t>
            </a:r>
            <a:endParaRPr kumimoji="1" lang="en-US" altLang="ja-JP" dirty="0" smtClean="0"/>
          </a:p>
          <a:p>
            <a:endParaRPr kumimoji="1" lang="en-US" altLang="ja-JP" dirty="0" smtClean="0"/>
          </a:p>
          <a:p>
            <a:r>
              <a:rPr kumimoji="1" lang="ja-JP" altLang="en-US" dirty="0" smtClean="0"/>
              <a:t>次に二つ目は、損傷した指定事業所の復旧のための変更の場合です。</a:t>
            </a:r>
            <a:endParaRPr kumimoji="1" lang="en-US" altLang="ja-JP" dirty="0" smtClean="0"/>
          </a:p>
          <a:p>
            <a:r>
              <a:rPr kumimoji="1" lang="ja-JP" altLang="en-US" dirty="0" smtClean="0"/>
              <a:t>既に許可を受けている指定事業所が災害により損傷した場合に、復旧のために行う変更を対象としており、①とは異なり、指定作業などに限定はなく、災害に起因して損傷した施設等の復旧に係る変更であれば全て対象と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2</a:t>
            </a:fld>
            <a:endParaRPr kumimoji="1" lang="ja-JP" altLang="en-US"/>
          </a:p>
        </p:txBody>
      </p:sp>
    </p:spTree>
    <p:extLst>
      <p:ext uri="{BB962C8B-B14F-4D97-AF65-F5344CB8AC3E}">
        <p14:creationId xmlns:p14="http://schemas.microsoft.com/office/powerpoint/2010/main" val="1451328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この制度が利用できる期間は、災害発生後に６月を超えない範囲内で知事が指定する期間としています。</a:t>
            </a:r>
            <a:endParaRPr kumimoji="1" lang="en-US" altLang="ja-JP" dirty="0" smtClean="0"/>
          </a:p>
          <a:p>
            <a:endParaRPr kumimoji="1" lang="en-US" altLang="ja-JP" dirty="0" smtClean="0"/>
          </a:p>
          <a:p>
            <a:r>
              <a:rPr kumimoji="1" lang="ja-JP" altLang="en-US" dirty="0" smtClean="0"/>
              <a:t>この期間の指定を含め、「特例措置対象災害」としての指定など、災害発生後に知事が指定する事項については、ここに示したとおりです。</a:t>
            </a:r>
            <a:endParaRPr kumimoji="1" lang="en-US" altLang="ja-JP" dirty="0" smtClean="0"/>
          </a:p>
          <a:p>
            <a:endParaRPr kumimoji="1" lang="en-US" altLang="ja-JP" dirty="0" smtClean="0"/>
          </a:p>
          <a:p>
            <a:r>
              <a:rPr kumimoji="1" lang="ja-JP" altLang="en-US" dirty="0" smtClean="0"/>
              <a:t>制度を適用する地域は市町村単位での指定を考えています。</a:t>
            </a:r>
            <a:endParaRPr kumimoji="1" lang="en-US" altLang="ja-JP" dirty="0" smtClean="0"/>
          </a:p>
          <a:p>
            <a:r>
              <a:rPr kumimoji="1" lang="ja-JP" altLang="en-US" dirty="0" smtClean="0"/>
              <a:t>また、これらの情報は一括して指定することを予定しており、指定を行った際は県のホームページでこれらの情報を公表する予定です。ただし、被災状況によりホームページでの公開が困難である場合には、県庁舎前の掲示板への掲示等により公表することも考え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3</a:t>
            </a:fld>
            <a:endParaRPr kumimoji="1" lang="ja-JP" altLang="en-US"/>
          </a:p>
        </p:txBody>
      </p:sp>
    </p:spTree>
    <p:extLst>
      <p:ext uri="{BB962C8B-B14F-4D97-AF65-F5344CB8AC3E}">
        <p14:creationId xmlns:p14="http://schemas.microsoft.com/office/powerpoint/2010/main" val="2851104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10248" y="4924643"/>
            <a:ext cx="5681980" cy="5054540"/>
          </a:xfrm>
        </p:spPr>
        <p:txBody>
          <a:bodyPr/>
          <a:lstStyle/>
          <a:p>
            <a:r>
              <a:rPr lang="ja-JP" altLang="en-US" sz="1000" dirty="0" smtClean="0"/>
              <a:t>具体的な手続きフローです。</a:t>
            </a:r>
            <a:endParaRPr lang="en-US" altLang="ja-JP" sz="1000" dirty="0" smtClean="0"/>
          </a:p>
          <a:p>
            <a:endParaRPr lang="en-US" altLang="ja-JP" sz="1000" dirty="0"/>
          </a:p>
          <a:p>
            <a:r>
              <a:rPr lang="ja-JP" altLang="en-US" sz="1000" dirty="0" smtClean="0"/>
              <a:t>知事</a:t>
            </a:r>
            <a:r>
              <a:rPr lang="ja-JP" altLang="en-US" sz="1000" dirty="0"/>
              <a:t>が指定する日までに‘着手’する設置又は</a:t>
            </a:r>
            <a:r>
              <a:rPr lang="ja-JP" altLang="en-US" sz="1000" dirty="0" smtClean="0"/>
              <a:t>変更が対象となります。（具体的な対象の内容はスライド</a:t>
            </a:r>
            <a:r>
              <a:rPr lang="en-US" altLang="ja-JP" sz="1000" dirty="0" smtClean="0"/>
              <a:t>2</a:t>
            </a:r>
            <a:r>
              <a:rPr lang="ja-JP" altLang="en-US" sz="1000" dirty="0" smtClean="0"/>
              <a:t>参照）</a:t>
            </a:r>
            <a:endParaRPr lang="en-US" altLang="ja-JP" sz="1000" dirty="0"/>
          </a:p>
          <a:p>
            <a:endParaRPr lang="en-US" altLang="ja-JP" sz="1000" dirty="0"/>
          </a:p>
          <a:p>
            <a:r>
              <a:rPr lang="ja-JP" altLang="en-US" sz="1000" dirty="0" smtClean="0"/>
              <a:t>手続き</a:t>
            </a:r>
            <a:r>
              <a:rPr lang="ja-JP" altLang="en-US" sz="1000" dirty="0"/>
              <a:t>ですが、これは平常時に必要となる事前の許可申請を、特例措置対象災害時には事後の届出で良い、とした制度ですが、設置又は変更に着手する前に、一つだけ事前に手続きを</a:t>
            </a:r>
            <a:r>
              <a:rPr lang="ja-JP" altLang="en-US" sz="1000" dirty="0" smtClean="0"/>
              <a:t>行う必要</a:t>
            </a:r>
            <a:r>
              <a:rPr lang="ja-JP" altLang="en-US" sz="1000" dirty="0"/>
              <a:t>があります。</a:t>
            </a:r>
            <a:endParaRPr lang="en-US" altLang="ja-JP" sz="1000" dirty="0"/>
          </a:p>
          <a:p>
            <a:r>
              <a:rPr lang="ja-JP" altLang="en-US" sz="1000" dirty="0"/>
              <a:t>それが「特例措置事前届出」と</a:t>
            </a:r>
            <a:r>
              <a:rPr lang="ja-JP" altLang="en-US" sz="1000" dirty="0" smtClean="0"/>
              <a:t>いう届出で、これは特例</a:t>
            </a:r>
            <a:r>
              <a:rPr lang="ja-JP" altLang="en-US" sz="1000" dirty="0"/>
              <a:t>措置により設置又は変更を行う（当該制度を利用</a:t>
            </a:r>
            <a:r>
              <a:rPr lang="ja-JP" altLang="en-US" sz="1000" dirty="0" smtClean="0"/>
              <a:t>する）</a:t>
            </a:r>
            <a:r>
              <a:rPr lang="ja-JP" altLang="en-US" sz="1000" dirty="0"/>
              <a:t>旨を</a:t>
            </a:r>
            <a:r>
              <a:rPr lang="ja-JP" altLang="en-US" sz="1000" dirty="0" smtClean="0"/>
              <a:t>申し出るものです。</a:t>
            </a:r>
            <a:endParaRPr lang="en-US" altLang="ja-JP" sz="1000" dirty="0"/>
          </a:p>
          <a:p>
            <a:r>
              <a:rPr lang="ja-JP" altLang="en-US" sz="1000" dirty="0"/>
              <a:t>届出様式はＡ４表裏１枚</a:t>
            </a:r>
            <a:r>
              <a:rPr lang="ja-JP" altLang="en-US" sz="1000" dirty="0" smtClean="0"/>
              <a:t>の様式</a:t>
            </a:r>
            <a:r>
              <a:rPr lang="ja-JP" altLang="en-US" sz="1000" dirty="0"/>
              <a:t>となっており、特例の措置を講ずる理由（災害対応のために破砕施設の設置が必要等）を</a:t>
            </a:r>
            <a:r>
              <a:rPr lang="ja-JP" altLang="en-US" sz="1000" dirty="0" smtClean="0"/>
              <a:t>記載するほか</a:t>
            </a:r>
            <a:r>
              <a:rPr lang="ja-JP" altLang="en-US" sz="1000" dirty="0"/>
              <a:t>、施設の台数等簡単な概要を</a:t>
            </a:r>
            <a:r>
              <a:rPr lang="ja-JP" altLang="en-US" sz="1000" dirty="0" smtClean="0"/>
              <a:t>記載します。</a:t>
            </a:r>
            <a:endParaRPr lang="en-US" altLang="ja-JP" sz="1000" dirty="0"/>
          </a:p>
          <a:p>
            <a:r>
              <a:rPr lang="ja-JP" altLang="en-US" sz="1000" dirty="0"/>
              <a:t>添付書類については、損傷した施設の復旧の場合には、損傷状況が分かる写真等、添付が可能であれば証明書類を</a:t>
            </a:r>
            <a:r>
              <a:rPr lang="ja-JP" altLang="en-US" sz="1000" dirty="0" smtClean="0"/>
              <a:t>添付すること</a:t>
            </a:r>
            <a:r>
              <a:rPr lang="ja-JP" altLang="en-US" sz="1000" dirty="0"/>
              <a:t>としていますが、外見では判断できない場合等も</a:t>
            </a:r>
            <a:r>
              <a:rPr lang="ja-JP" altLang="en-US" sz="1000" dirty="0" smtClean="0"/>
              <a:t>あるため、</a:t>
            </a:r>
            <a:r>
              <a:rPr lang="ja-JP" altLang="en-US" sz="1000" dirty="0"/>
              <a:t>この書類の添付は必須とはしていません。</a:t>
            </a:r>
            <a:endParaRPr lang="en-US" altLang="ja-JP" sz="1000" dirty="0"/>
          </a:p>
          <a:p>
            <a:endParaRPr lang="en-US" altLang="ja-JP" sz="1000" dirty="0"/>
          </a:p>
          <a:p>
            <a:r>
              <a:rPr lang="ja-JP" altLang="en-US" sz="1000" dirty="0"/>
              <a:t>県では、この「特例措置事前届出書</a:t>
            </a:r>
            <a:r>
              <a:rPr lang="ja-JP" altLang="en-US" sz="1000" dirty="0" smtClean="0"/>
              <a:t>」の提出を受けた後、</a:t>
            </a:r>
            <a:r>
              <a:rPr lang="ja-JP" altLang="en-US" sz="1000" dirty="0"/>
              <a:t>その設置や変更が特例措置の対象として問題ないかを確認します。</a:t>
            </a:r>
            <a:endParaRPr lang="en-US" altLang="ja-JP" sz="1000" dirty="0"/>
          </a:p>
          <a:p>
            <a:endParaRPr lang="en-US" altLang="ja-JP" sz="1000" dirty="0"/>
          </a:p>
          <a:p>
            <a:r>
              <a:rPr lang="ja-JP" altLang="en-US" sz="1000" dirty="0" smtClean="0"/>
              <a:t>「</a:t>
            </a:r>
            <a:r>
              <a:rPr lang="ja-JP" altLang="en-US" sz="1000" dirty="0"/>
              <a:t>特例措置事前届出書」を提出</a:t>
            </a:r>
            <a:r>
              <a:rPr lang="ja-JP" altLang="en-US" sz="1000" dirty="0" smtClean="0"/>
              <a:t>した事業者は、設置</a:t>
            </a:r>
            <a:r>
              <a:rPr lang="ja-JP" altLang="en-US" sz="1000" dirty="0"/>
              <a:t>等の工事を</a:t>
            </a:r>
            <a:r>
              <a:rPr lang="ja-JP" altLang="en-US" sz="1000" dirty="0" smtClean="0"/>
              <a:t>実施し、</a:t>
            </a:r>
            <a:r>
              <a:rPr lang="ja-JP" altLang="en-US" sz="1000" dirty="0"/>
              <a:t>その後、設置又は変更が完了した日から</a:t>
            </a:r>
            <a:r>
              <a:rPr lang="en-US" altLang="ja-JP" sz="1000" dirty="0"/>
              <a:t>60</a:t>
            </a:r>
            <a:r>
              <a:rPr lang="ja-JP" altLang="en-US" sz="1000" dirty="0"/>
              <a:t>日以内に特例措置による設置届出書又は変更届出書を</a:t>
            </a:r>
            <a:r>
              <a:rPr lang="ja-JP" altLang="en-US" sz="1000" dirty="0" smtClean="0"/>
              <a:t>提出します。</a:t>
            </a:r>
            <a:r>
              <a:rPr lang="ja-JP" altLang="en-US" sz="1000" dirty="0"/>
              <a:t>これが、それぞれ３条の設置許可申請書又は８条の変更許可申請書と同等の</a:t>
            </a:r>
            <a:r>
              <a:rPr lang="ja-JP" altLang="en-US" sz="1000" dirty="0" smtClean="0"/>
              <a:t>内容であり、</a:t>
            </a:r>
            <a:r>
              <a:rPr lang="ja-JP" altLang="en-US" sz="1000" dirty="0"/>
              <a:t>添付書類等も通常時の許可申請に</a:t>
            </a:r>
            <a:r>
              <a:rPr lang="ja-JP" altLang="en-US" sz="1000" dirty="0" smtClean="0"/>
              <a:t>添付する書類</a:t>
            </a:r>
            <a:r>
              <a:rPr lang="ja-JP" altLang="en-US" sz="1000" dirty="0"/>
              <a:t>と同様のものを</a:t>
            </a:r>
            <a:r>
              <a:rPr lang="ja-JP" altLang="en-US" sz="1000" dirty="0" smtClean="0"/>
              <a:t>用意する必要</a:t>
            </a:r>
            <a:r>
              <a:rPr lang="ja-JP" altLang="en-US" sz="1000" dirty="0"/>
              <a:t>があります。</a:t>
            </a:r>
            <a:endParaRPr lang="en-US" altLang="ja-JP" sz="1000" dirty="0"/>
          </a:p>
          <a:p>
            <a:endParaRPr lang="en-US" altLang="ja-JP" sz="1000" dirty="0"/>
          </a:p>
          <a:p>
            <a:r>
              <a:rPr lang="ja-JP" altLang="en-US" sz="1000" dirty="0"/>
              <a:t>この届出を受理した後、県では、平常時における許可基準に照らして審査を行い、問題がない場合には受理書を</a:t>
            </a:r>
            <a:r>
              <a:rPr lang="ja-JP" altLang="en-US" sz="1000" dirty="0" smtClean="0"/>
              <a:t>交付します。</a:t>
            </a:r>
            <a:r>
              <a:rPr lang="ja-JP" altLang="en-US" sz="1000" dirty="0"/>
              <a:t>この受理書による通知によって、当該届出者は許可を受けた者とみなされる、いわゆるみなし許可という状態になります。</a:t>
            </a:r>
            <a:endParaRPr lang="en-US" altLang="ja-JP" sz="1000" dirty="0"/>
          </a:p>
          <a:p>
            <a:r>
              <a:rPr lang="ja-JP" altLang="en-US" sz="1000" dirty="0"/>
              <a:t>また、審査の段階で、基準を満足しない等、不適合な事由が発覚等した場合には、その段階で必要な改善等を求めることとなります。</a:t>
            </a:r>
            <a:endParaRPr lang="en-US" altLang="ja-JP" sz="1000" dirty="0"/>
          </a:p>
          <a:p>
            <a:endParaRPr lang="en-US" altLang="ja-JP" sz="1000" dirty="0"/>
          </a:p>
          <a:p>
            <a:r>
              <a:rPr lang="ja-JP" altLang="en-US" sz="1000" dirty="0"/>
              <a:t>また、このフローでは届出先は県として示していますが、通常時の指定事業所に係る手続きと同様に、相模原市、横須賀市、平塚市及び藤沢市に所在</a:t>
            </a:r>
            <a:r>
              <a:rPr lang="ja-JP" altLang="en-US" sz="1000" dirty="0" smtClean="0"/>
              <a:t>する事業所は</a:t>
            </a:r>
            <a:r>
              <a:rPr lang="ja-JP" altLang="en-US" sz="1000" dirty="0"/>
              <a:t>、それぞれの市に届出を行う必要があります。また県所管域の事業所の場合にも、届出窓口自体は各市町村と</a:t>
            </a:r>
            <a:r>
              <a:rPr lang="ja-JP" altLang="en-US" sz="1000" dirty="0" smtClean="0"/>
              <a:t>なります。</a:t>
            </a:r>
            <a:endParaRPr lang="en-US" altLang="ja-JP" sz="1000"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4</a:t>
            </a:fld>
            <a:endParaRPr kumimoji="1" lang="ja-JP" altLang="en-US"/>
          </a:p>
        </p:txBody>
      </p:sp>
    </p:spTree>
    <p:extLst>
      <p:ext uri="{BB962C8B-B14F-4D97-AF65-F5344CB8AC3E}">
        <p14:creationId xmlns:p14="http://schemas.microsoft.com/office/powerpoint/2010/main" val="2861046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届出手続きに係る特例措置についてです。</a:t>
            </a:r>
            <a:endParaRPr kumimoji="1" lang="en-US" altLang="ja-JP" dirty="0" smtClean="0"/>
          </a:p>
          <a:p>
            <a:endParaRPr kumimoji="1" lang="en-US" altLang="ja-JP" dirty="0" smtClean="0"/>
          </a:p>
          <a:p>
            <a:r>
              <a:rPr kumimoji="1" lang="ja-JP" altLang="en-US" dirty="0" smtClean="0"/>
              <a:t>許可手続き関係と同様に「特例措置対象災害」の発生時には特例措置を講ずることとし、指定事業所に関係する届出のうち、その対象となる期間中に履行期限が到来するものについては、履行期限が</a:t>
            </a:r>
            <a:r>
              <a:rPr kumimoji="1" lang="en-US" altLang="ja-JP" dirty="0" smtClean="0"/>
              <a:t>30</a:t>
            </a:r>
            <a:r>
              <a:rPr kumimoji="1" lang="ja-JP" altLang="en-US" dirty="0" smtClean="0"/>
              <a:t>日間延長されます。</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5</a:t>
            </a:fld>
            <a:endParaRPr kumimoji="1" lang="ja-JP" altLang="en-US"/>
          </a:p>
        </p:txBody>
      </p:sp>
    </p:spTree>
    <p:extLst>
      <p:ext uri="{BB962C8B-B14F-4D97-AF65-F5344CB8AC3E}">
        <p14:creationId xmlns:p14="http://schemas.microsoft.com/office/powerpoint/2010/main" val="3695208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対象となる届出はここに示した５つの届出です。これらの届出は、平常時にはそれぞれ事由が生じた日から</a:t>
            </a:r>
            <a:r>
              <a:rPr kumimoji="1" lang="en-US" altLang="ja-JP" dirty="0" smtClean="0"/>
              <a:t>30</a:t>
            </a:r>
            <a:r>
              <a:rPr kumimoji="1" lang="ja-JP" altLang="en-US" dirty="0" smtClean="0"/>
              <a:t>日以内に届出を行う必要がありますが、特例措置対象災害時にはその期限が</a:t>
            </a:r>
            <a:r>
              <a:rPr kumimoji="1" lang="en-US" altLang="ja-JP" dirty="0" smtClean="0"/>
              <a:t>30</a:t>
            </a:r>
            <a:r>
              <a:rPr kumimoji="1" lang="ja-JP" altLang="en-US" dirty="0" smtClean="0"/>
              <a:t>日間延長され、</a:t>
            </a:r>
            <a:r>
              <a:rPr kumimoji="1" lang="en-US" altLang="ja-JP" dirty="0" smtClean="0"/>
              <a:t>60</a:t>
            </a:r>
            <a:r>
              <a:rPr kumimoji="1" lang="ja-JP" altLang="en-US" dirty="0" smtClean="0"/>
              <a:t>日間となります。</a:t>
            </a:r>
            <a:endParaRPr kumimoji="1" lang="en-US" altLang="ja-JP" dirty="0" smtClean="0"/>
          </a:p>
          <a:p>
            <a:r>
              <a:rPr kumimoji="1" lang="ja-JP" altLang="en-US" dirty="0" smtClean="0"/>
              <a:t>これは特例対象災害として指定されると自動的に履行期限が延長される仕組みとなっており、</a:t>
            </a:r>
            <a:r>
              <a:rPr kumimoji="1" lang="en-US" altLang="ja-JP" dirty="0" smtClean="0"/>
              <a:t>60</a:t>
            </a:r>
            <a:r>
              <a:rPr kumimoji="1" lang="ja-JP" altLang="en-US" dirty="0" smtClean="0"/>
              <a:t>日以内であれば届出不履行による届出義務違反を問われることはありません。</a:t>
            </a:r>
            <a:endParaRPr kumimoji="1" lang="en-US" altLang="ja-JP" dirty="0" smtClean="0"/>
          </a:p>
          <a:p>
            <a:endParaRPr kumimoji="1" lang="en-US" altLang="ja-JP" dirty="0" smtClean="0"/>
          </a:p>
          <a:p>
            <a:r>
              <a:rPr kumimoji="1" lang="ja-JP" altLang="en-US" dirty="0" smtClean="0"/>
              <a:t>また、この特例措置の対象となる期間は、許可関係と同様に、災害発生後に６月を超えない範囲内で知事が指定する日までということになります。</a:t>
            </a:r>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6</a:t>
            </a:fld>
            <a:endParaRPr kumimoji="1" lang="ja-JP" altLang="en-US"/>
          </a:p>
        </p:txBody>
      </p:sp>
    </p:spTree>
    <p:extLst>
      <p:ext uri="{BB962C8B-B14F-4D97-AF65-F5344CB8AC3E}">
        <p14:creationId xmlns:p14="http://schemas.microsoft.com/office/powerpoint/2010/main" val="27904649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035608" y="4215610"/>
            <a:ext cx="6552728"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dirty="0"/>
          </a:p>
        </p:txBody>
      </p:sp>
      <p:sp>
        <p:nvSpPr>
          <p:cNvPr id="9" name="タイトル 1"/>
          <p:cNvSpPr>
            <a:spLocks noGrp="1"/>
          </p:cNvSpPr>
          <p:nvPr>
            <p:ph type="ctrTitle" hasCustomPrompt="1"/>
          </p:nvPr>
        </p:nvSpPr>
        <p:spPr>
          <a:xfrm>
            <a:off x="1035608" y="2239850"/>
            <a:ext cx="5760640"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035608" y="4391170"/>
            <a:ext cx="6552728"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34" y="-35858"/>
            <a:ext cx="9180000" cy="7068996"/>
          </a:xfrm>
          <a:prstGeom prst="rect">
            <a:avLst/>
          </a:prstGeom>
        </p:spPr>
      </p:pic>
    </p:spTree>
    <p:extLst>
      <p:ext uri="{BB962C8B-B14F-4D97-AF65-F5344CB8AC3E}">
        <p14:creationId xmlns:p14="http://schemas.microsoft.com/office/powerpoint/2010/main" val="26517162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288017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4217906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0253288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1411318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
        <p:nvSpPr>
          <p:cNvPr id="8" name="タイトル 1"/>
          <p:cNvSpPr>
            <a:spLocks noGrp="1"/>
          </p:cNvSpPr>
          <p:nvPr>
            <p:ph type="ctrTitle"/>
          </p:nvPr>
        </p:nvSpPr>
        <p:spPr>
          <a:xfrm>
            <a:off x="971600" y="2334478"/>
            <a:ext cx="6552728"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971600" y="3789040"/>
            <a:ext cx="5760640"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94" y="-9147"/>
            <a:ext cx="9180000" cy="7040185"/>
          </a:xfrm>
          <a:prstGeom prst="rect">
            <a:avLst/>
          </a:prstGeom>
        </p:spPr>
      </p:pic>
    </p:spTree>
    <p:extLst>
      <p:ext uri="{BB962C8B-B14F-4D97-AF65-F5344CB8AC3E}">
        <p14:creationId xmlns:p14="http://schemas.microsoft.com/office/powerpoint/2010/main" val="15955612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628650" y="1825625"/>
            <a:ext cx="7543750" cy="4351338"/>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0583691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971600" y="1340767"/>
            <a:ext cx="6120680"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3447972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511319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8089614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946333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1307389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674673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1975" y="0"/>
            <a:ext cx="8692025" cy="6858000"/>
          </a:xfrm>
          <a:prstGeom prst="rect">
            <a:avLst/>
          </a:prstGeom>
        </p:spPr>
      </p:pic>
      <p:sp>
        <p:nvSpPr>
          <p:cNvPr id="2" name="Title Placeholder 1"/>
          <p:cNvSpPr>
            <a:spLocks noGrp="1"/>
          </p:cNvSpPr>
          <p:nvPr>
            <p:ph type="title"/>
          </p:nvPr>
        </p:nvSpPr>
        <p:spPr>
          <a:xfrm>
            <a:off x="628650" y="365126"/>
            <a:ext cx="7488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488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628650" y="6430448"/>
            <a:ext cx="20574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Footer Placeholder 4"/>
          <p:cNvSpPr>
            <a:spLocks noGrp="1"/>
          </p:cNvSpPr>
          <p:nvPr>
            <p:ph type="ftr" sz="quarter" idx="3"/>
          </p:nvPr>
        </p:nvSpPr>
        <p:spPr>
          <a:xfrm>
            <a:off x="3028950" y="6430448"/>
            <a:ext cx="30861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Slide Number Placeholder 5"/>
          <p:cNvSpPr>
            <a:spLocks noGrp="1"/>
          </p:cNvSpPr>
          <p:nvPr>
            <p:ph type="sldNum" sz="quarter" idx="4"/>
          </p:nvPr>
        </p:nvSpPr>
        <p:spPr>
          <a:xfrm>
            <a:off x="6906186" y="6407826"/>
            <a:ext cx="20574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pPr/>
              <a:t>‹#›</a:t>
            </a:fld>
            <a:endParaRPr lang="ja-JP" altLang="en-US" dirty="0"/>
          </a:p>
        </p:txBody>
      </p:sp>
    </p:spTree>
    <p:extLst>
      <p:ext uri="{BB962C8B-B14F-4D97-AF65-F5344CB8AC3E}">
        <p14:creationId xmlns:p14="http://schemas.microsoft.com/office/powerpoint/2010/main" val="3950422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115567" y="4429016"/>
            <a:ext cx="7678201" cy="954107"/>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0</a:t>
            </a:fld>
            <a:endParaRPr kumimoji="1" lang="ja-JP" altLang="en-US"/>
          </a:p>
        </p:txBody>
      </p:sp>
      <p:sp>
        <p:nvSpPr>
          <p:cNvPr id="3" name="コンテンツ プレースホルダ 2"/>
          <p:cNvSpPr txBox="1">
            <a:spLocks/>
          </p:cNvSpPr>
          <p:nvPr/>
        </p:nvSpPr>
        <p:spPr>
          <a:xfrm>
            <a:off x="238457" y="226581"/>
            <a:ext cx="8018720" cy="649020"/>
          </a:xfrm>
          <a:prstGeom prst="rect">
            <a:avLst/>
          </a:prstGeom>
        </p:spPr>
        <p:txBody>
          <a:bodyPr>
            <a:noAutofit/>
          </a:bodyPr>
          <a:lstStyle/>
          <a:p>
            <a:pPr marL="274320" lvl="0" indent="-274320">
              <a:spcBef>
                <a:spcPts val="600"/>
              </a:spcBef>
              <a:buClr>
                <a:schemeClr val="accent1"/>
              </a:buClr>
              <a:buSzPct val="70000"/>
              <a:defRPr/>
            </a:pPr>
            <a:r>
              <a:rPr lang="ja-JP" altLang="en-US" sz="3600" b="1" dirty="0">
                <a:solidFill>
                  <a:srgbClr val="00B050"/>
                </a:solidFill>
                <a:latin typeface="メイリオ" panose="020B0604030504040204" pitchFamily="50" charset="-128"/>
                <a:ea typeface="メイリオ" panose="020B0604030504040204" pitchFamily="50" charset="-128"/>
              </a:rPr>
              <a:t>■</a:t>
            </a:r>
            <a:r>
              <a:rPr kumimoji="1" lang="ja-JP" altLang="en-US" sz="3600" b="1" i="0" u="none" strike="noStrike" kern="1200" cap="none" spc="0" normalizeH="0" baseline="0" noProof="0" dirty="0" smtClean="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指定事業所</a:t>
            </a:r>
            <a:r>
              <a:rPr lang="ja-JP" altLang="en-US" sz="3600" b="1" dirty="0" smtClean="0">
                <a:solidFill>
                  <a:schemeClr val="tx1">
                    <a:lumMod val="75000"/>
                    <a:lumOff val="25000"/>
                  </a:schemeClr>
                </a:solidFill>
                <a:latin typeface="メイリオ" panose="020B0604030504040204" pitchFamily="50" charset="-128"/>
                <a:ea typeface="メイリオ" panose="020B0604030504040204" pitchFamily="50" charset="-128"/>
              </a:rPr>
              <a:t>に係る手続きの特例措置</a:t>
            </a:r>
            <a:endParaRPr kumimoji="1" lang="en-US" altLang="ja-JP" sz="3600" b="1" i="0" u="none" strike="noStrike" kern="1200" cap="none" spc="0" normalizeH="0" baseline="0" noProof="0" dirty="0" smtClean="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238457" y="908590"/>
            <a:ext cx="1316023" cy="920210"/>
          </a:xfrm>
          <a:prstGeom prst="roundRect">
            <a:avLst/>
          </a:prstGeom>
          <a:solidFill>
            <a:srgbClr val="CCFFFF"/>
          </a:solidFill>
          <a:ln>
            <a:noFill/>
          </a:ln>
          <a:scene3d>
            <a:camera prst="orthographicFront"/>
            <a:lightRig rig="threePt" dir="t"/>
          </a:scene3d>
          <a:sp3d>
            <a:bevelT/>
          </a:sp3d>
        </p:spPr>
        <p:txBody>
          <a:bodyPr wrap="square" rtlCol="0">
            <a:spAutoFit/>
          </a:bodyPr>
          <a:lstStyle/>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改正の</a:t>
            </a:r>
            <a:endParaRPr lang="en-US" altLang="ja-JP" sz="24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背景</a:t>
            </a:r>
            <a:endParaRPr lang="ja-JP"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639318" y="972575"/>
            <a:ext cx="7154451" cy="892552"/>
          </a:xfrm>
          <a:prstGeom prst="rect">
            <a:avLst/>
          </a:prstGeom>
          <a:noFill/>
        </p:spPr>
        <p:txBody>
          <a:bodyPr wrap="square" rtlCol="0">
            <a:spAutoFit/>
          </a:bodyPr>
          <a:lstStyle/>
          <a:p>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近年の大規模災害の発生</a:t>
            </a:r>
            <a:endParaRPr lang="en-US" altLang="ja-JP" sz="2800" b="1"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東日本大震災、熊本地震、頻発する豪雨災害</a:t>
            </a:r>
            <a:endParaRPr kumimoji="1"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下矢印 5"/>
          <p:cNvSpPr/>
          <p:nvPr/>
        </p:nvSpPr>
        <p:spPr>
          <a:xfrm>
            <a:off x="4832830" y="1802674"/>
            <a:ext cx="767426" cy="381719"/>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949549" y="2213113"/>
            <a:ext cx="6769897" cy="578882"/>
          </a:xfrm>
          <a:prstGeom prst="roundRect">
            <a:avLst/>
          </a:prstGeom>
          <a:gradFill flip="none" rotWithShape="1">
            <a:gsLst>
              <a:gs pos="0">
                <a:srgbClr val="FF66FF">
                  <a:tint val="66000"/>
                  <a:satMod val="160000"/>
                </a:srgbClr>
              </a:gs>
              <a:gs pos="50000">
                <a:srgbClr val="FF66FF">
                  <a:tint val="44500"/>
                  <a:satMod val="160000"/>
                </a:srgbClr>
              </a:gs>
              <a:gs pos="100000">
                <a:srgbClr val="FF66FF">
                  <a:tint val="23500"/>
                  <a:satMod val="160000"/>
                </a:srgbClr>
              </a:gs>
            </a:gsLst>
            <a:path path="circle">
              <a:fillToRect l="50000" t="50000" r="50000" b="50000"/>
            </a:path>
            <a:tileRect/>
          </a:gradFill>
        </p:spPr>
        <p:txBody>
          <a:bodyPr wrap="square" rtlCol="0">
            <a:spAutoFit/>
          </a:bodyPr>
          <a:lstStyle/>
          <a:p>
            <a:pPr algn="ctr"/>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平時から災害への備えが求められる</a:t>
            </a:r>
            <a:endParaRPr kumimoji="1"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477732" y="3422380"/>
            <a:ext cx="7658172" cy="892552"/>
          </a:xfrm>
          <a:prstGeom prst="rect">
            <a:avLst/>
          </a:prstGeom>
          <a:noFill/>
        </p:spPr>
        <p:txBody>
          <a:bodyPr wrap="square" rtlCol="0">
            <a:spAutoFit/>
          </a:bodyPr>
          <a:lstStyle/>
          <a:p>
            <a:r>
              <a:rPr lang="ja-JP" altLang="en-US" sz="2600" b="1" dirty="0" smtClean="0">
                <a:solidFill>
                  <a:srgbClr val="00B050"/>
                </a:solidFill>
                <a:latin typeface="メイリオ" panose="020B0604030504040204" pitchFamily="50" charset="-128"/>
                <a:ea typeface="メイリオ" panose="020B0604030504040204" pitchFamily="50" charset="-128"/>
              </a:rPr>
              <a:t>発電機、ボイラー、廃棄物処理施設等の設置</a:t>
            </a:r>
            <a:endParaRPr lang="en-US" altLang="ja-JP" sz="2600" b="1" dirty="0" smtClean="0">
              <a:solidFill>
                <a:srgbClr val="00B050"/>
              </a:solidFill>
              <a:latin typeface="メイリオ" panose="020B0604030504040204" pitchFamily="50" charset="-128"/>
              <a:ea typeface="メイリオ" panose="020B0604030504040204" pitchFamily="50" charset="-128"/>
            </a:endParaRPr>
          </a:p>
          <a:p>
            <a:r>
              <a:rPr lang="ja-JP" altLang="en-US" sz="2600" b="1" dirty="0">
                <a:solidFill>
                  <a:srgbClr val="00B050"/>
                </a:solidFill>
                <a:latin typeface="メイリオ" panose="020B0604030504040204" pitchFamily="50" charset="-128"/>
                <a:ea typeface="メイリオ" panose="020B0604030504040204" pitchFamily="50" charset="-128"/>
              </a:rPr>
              <a:t>破損</a:t>
            </a:r>
            <a:r>
              <a:rPr kumimoji="1" lang="ja-JP" altLang="en-US" sz="2600" b="1" dirty="0" smtClean="0">
                <a:solidFill>
                  <a:srgbClr val="00B050"/>
                </a:solidFill>
                <a:latin typeface="メイリオ" panose="020B0604030504040204" pitchFamily="50" charset="-128"/>
                <a:ea typeface="メイリオ" panose="020B0604030504040204" pitchFamily="50" charset="-128"/>
              </a:rPr>
              <a:t>した施設の改修や更新</a:t>
            </a:r>
            <a:endParaRPr kumimoji="1" lang="en-US" altLang="ja-JP" sz="2600" dirty="0" smtClean="0">
              <a:solidFill>
                <a:srgbClr val="00B050"/>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297458" y="2965720"/>
            <a:ext cx="3304183" cy="492443"/>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災害</a:t>
            </a: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発生</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時には</a:t>
            </a:r>
            <a:endParaRPr kumimoji="1"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7155032" y="3868656"/>
            <a:ext cx="1770672" cy="461665"/>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が多数発生</a:t>
            </a:r>
            <a:endParaRPr kumimoji="1"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192492" y="4476609"/>
            <a:ext cx="7733212" cy="892552"/>
          </a:xfrm>
          <a:prstGeom prst="rect">
            <a:avLst/>
          </a:prstGeom>
          <a:noFill/>
          <a:effectLst/>
        </p:spPr>
        <p:txBody>
          <a:bodyPr wrap="square" rtlCol="0">
            <a:spAutoFit/>
          </a:bodyPr>
          <a:lstStyle/>
          <a:p>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改正前の条例では、</a:t>
            </a:r>
            <a:r>
              <a:rPr lang="ja-JP" altLang="en-US" sz="2600" b="1" dirty="0" smtClean="0">
                <a:solidFill>
                  <a:schemeClr val="tx1">
                    <a:lumMod val="75000"/>
                    <a:lumOff val="25000"/>
                  </a:schemeClr>
                </a:solidFill>
                <a:latin typeface="メイリオ" panose="020B0604030504040204" pitchFamily="50" charset="-128"/>
                <a:ea typeface="メイリオ" panose="020B0604030504040204" pitchFamily="50" charset="-128"/>
              </a:rPr>
              <a:t>設置や変更に事前許可が必要な場合があり、手続きに時間を要する</a:t>
            </a:r>
            <a:endParaRPr kumimoji="1" lang="en-US" altLang="ja-JP" sz="26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37270" y="5596089"/>
            <a:ext cx="8296557" cy="1055608"/>
          </a:xfrm>
          <a:prstGeom prst="roundRect">
            <a:avLst/>
          </a:prstGeom>
          <a:solidFill>
            <a:srgbClr val="FFFFDD"/>
          </a:solidFill>
          <a:effectLst>
            <a:outerShdw blurRad="50800" dist="38100" dir="2700000" algn="tl" rotWithShape="0">
              <a:prstClr val="black">
                <a:alpha val="40000"/>
              </a:prstClr>
            </a:outerShdw>
          </a:effectLst>
        </p:spPr>
        <p:txBody>
          <a:bodyPr wrap="square" rtlCol="0">
            <a:spAutoFit/>
          </a:bodyPr>
          <a:lstStyle/>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事業活動の早期復旧に資するため、</a:t>
            </a:r>
            <a:r>
              <a:rPr lang="ja-JP" altLang="en-US" sz="2800" b="1" dirty="0">
                <a:solidFill>
                  <a:srgbClr val="FF0000"/>
                </a:solidFill>
                <a:latin typeface="メイリオ" panose="020B0604030504040204" pitchFamily="50" charset="-128"/>
                <a:ea typeface="メイリオ" panose="020B0604030504040204" pitchFamily="50" charset="-128"/>
              </a:rPr>
              <a:t>指定事業所に係る手続きについて特例措置</a:t>
            </a:r>
            <a:r>
              <a:rPr lang="ja-JP" altLang="en-US" sz="2800" b="1" dirty="0" smtClean="0">
                <a:solidFill>
                  <a:srgbClr val="FF0000"/>
                </a:solidFill>
                <a:latin typeface="メイリオ" panose="020B0604030504040204" pitchFamily="50" charset="-128"/>
                <a:ea typeface="メイリオ" panose="020B0604030504040204" pitchFamily="50" charset="-128"/>
              </a:rPr>
              <a:t>を</a:t>
            </a:r>
            <a:r>
              <a:rPr lang="ja-JP" altLang="en-US" sz="2800" b="1" dirty="0">
                <a:solidFill>
                  <a:srgbClr val="FF0000"/>
                </a:solidFill>
                <a:latin typeface="メイリオ" panose="020B0604030504040204" pitchFamily="50" charset="-128"/>
                <a:ea typeface="メイリオ" panose="020B0604030504040204" pitchFamily="50" charset="-128"/>
              </a:rPr>
              <a:t>講</a:t>
            </a:r>
            <a:r>
              <a:rPr lang="ja-JP" altLang="en-US" sz="2800" b="1" dirty="0" smtClean="0">
                <a:solidFill>
                  <a:srgbClr val="FF0000"/>
                </a:solidFill>
                <a:latin typeface="メイリオ" panose="020B0604030504040204" pitchFamily="50" charset="-128"/>
                <a:ea typeface="メイリオ" panose="020B0604030504040204" pitchFamily="50" charset="-128"/>
              </a:rPr>
              <a:t>ずることとした。</a:t>
            </a:r>
            <a:endParaRPr lang="en-US" altLang="ja-JP" sz="2800" b="1" dirty="0">
              <a:solidFill>
                <a:srgbClr val="FF000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75370" y="4429016"/>
            <a:ext cx="659315" cy="954107"/>
          </a:xfrm>
          <a:prstGeom prst="rect">
            <a:avLst/>
          </a:prstGeom>
          <a:solidFill>
            <a:schemeClr val="bg2">
              <a:lumMod val="90000"/>
            </a:schemeClr>
          </a:solidFill>
          <a:ln>
            <a:solidFill>
              <a:schemeClr val="tx1">
                <a:lumMod val="75000"/>
                <a:lumOff val="25000"/>
              </a:schemeClr>
            </a:solidFill>
          </a:ln>
        </p:spPr>
        <p:txBody>
          <a:bodyPr wrap="square" rtlCol="0">
            <a:spAutoFit/>
          </a:bodyPr>
          <a:lstStyle/>
          <a:p>
            <a:pPr algn="ctr"/>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課題</a:t>
            </a:r>
            <a:endParaRPr kumimoji="1" lang="en-US" altLang="ja-JP" sz="28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83252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1</a:t>
            </a:fld>
            <a:endParaRPr kumimoji="1" lang="ja-JP" altLang="en-US"/>
          </a:p>
        </p:txBody>
      </p:sp>
      <p:sp>
        <p:nvSpPr>
          <p:cNvPr id="4" name="コンテンツ プレースホルダ 2"/>
          <p:cNvSpPr txBox="1">
            <a:spLocks/>
          </p:cNvSpPr>
          <p:nvPr/>
        </p:nvSpPr>
        <p:spPr>
          <a:xfrm>
            <a:off x="216994" y="330906"/>
            <a:ext cx="6501306" cy="559446"/>
          </a:xfrm>
          <a:prstGeom prst="rect">
            <a:avLst/>
          </a:prstGeom>
        </p:spPr>
        <p:txBody>
          <a:bodyPr>
            <a:no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n-US" altLang="ja-JP" sz="3400" b="1" dirty="0" smtClean="0">
                <a:solidFill>
                  <a:schemeClr val="tx1">
                    <a:lumMod val="75000"/>
                    <a:lumOff val="25000"/>
                  </a:schemeClr>
                </a:solidFill>
                <a:latin typeface="メイリオ" panose="020B0604030504040204" pitchFamily="50" charset="-128"/>
                <a:ea typeface="メイリオ" panose="020B0604030504040204" pitchFamily="50" charset="-128"/>
              </a:rPr>
              <a:t>(1) </a:t>
            </a:r>
            <a:r>
              <a:rPr lang="ja-JP" altLang="en-US" sz="3400" b="1" dirty="0" smtClean="0">
                <a:solidFill>
                  <a:schemeClr val="tx1">
                    <a:lumMod val="75000"/>
                    <a:lumOff val="25000"/>
                  </a:schemeClr>
                </a:solidFill>
                <a:latin typeface="メイリオ" panose="020B0604030504040204" pitchFamily="50" charset="-128"/>
                <a:ea typeface="メイリオ" panose="020B0604030504040204" pitchFamily="50" charset="-128"/>
              </a:rPr>
              <a:t>許可手続きに係る特例措置</a:t>
            </a:r>
            <a:endParaRPr kumimoji="1" lang="en-US" altLang="ja-JP" sz="3400" b="1" i="0" u="none" strike="noStrike" kern="1200" cap="none" spc="0" normalizeH="0" baseline="0" noProof="0" dirty="0" smtClean="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611560" y="2359620"/>
            <a:ext cx="8136904" cy="3132773"/>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effectLst>
            <a:outerShdw blurRad="50800" dist="38100" dir="2700000" algn="tl" rotWithShape="0">
              <a:prstClr val="black">
                <a:alpha val="40000"/>
              </a:prstClr>
            </a:outerShdw>
          </a:effectLst>
        </p:spPr>
        <p:txBody>
          <a:bodyPr wrap="square" rtlCol="0">
            <a:spAutoFit/>
          </a:bodyPr>
          <a:lstStyle/>
          <a:p>
            <a:r>
              <a:rPr kumimoji="1" lang="en-US" altLang="ja-JP" sz="2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改正内容</a:t>
            </a:r>
            <a:r>
              <a:rPr kumimoji="1" lang="en-US" altLang="ja-JP" sz="2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知事が指定する</a:t>
            </a:r>
            <a:r>
              <a:rPr kumimoji="1" lang="ja-JP" altLang="en-US" sz="3000" b="1" dirty="0" smtClean="0">
                <a:solidFill>
                  <a:srgbClr val="FF0000"/>
                </a:solidFill>
                <a:latin typeface="メイリオ" panose="020B0604030504040204" pitchFamily="50" charset="-128"/>
                <a:ea typeface="メイリオ" panose="020B0604030504040204" pitchFamily="50" charset="-128"/>
              </a:rPr>
              <a:t>災害（特例措置対象災害）発生時</a:t>
            </a: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には、</a:t>
            </a:r>
            <a:r>
              <a:rPr lang="ja-JP" altLang="ja-JP" sz="2800" dirty="0">
                <a:solidFill>
                  <a:schemeClr val="tx1">
                    <a:lumMod val="75000"/>
                    <a:lumOff val="25000"/>
                  </a:schemeClr>
                </a:solidFill>
                <a:latin typeface="メイリオ" panose="020B0604030504040204" pitchFamily="50" charset="-128"/>
                <a:ea typeface="メイリオ" panose="020B0604030504040204" pitchFamily="50" charset="-128"/>
              </a:rPr>
              <a:t>指定事業所に係る許可申請のうち、</a:t>
            </a:r>
            <a:r>
              <a:rPr lang="ja-JP" altLang="ja-JP" sz="3000" b="1" dirty="0">
                <a:solidFill>
                  <a:srgbClr val="FF0000"/>
                </a:solidFill>
                <a:latin typeface="メイリオ" panose="020B0604030504040204" pitchFamily="50" charset="-128"/>
                <a:ea typeface="メイリオ" panose="020B0604030504040204" pitchFamily="50" charset="-128"/>
              </a:rPr>
              <a:t>一定の条件を満足する申請</a:t>
            </a:r>
            <a:r>
              <a:rPr lang="ja-JP" altLang="ja-JP" sz="2800" dirty="0">
                <a:solidFill>
                  <a:schemeClr val="tx1">
                    <a:lumMod val="75000"/>
                    <a:lumOff val="25000"/>
                  </a:schemeClr>
                </a:solidFill>
                <a:latin typeface="メイリオ" panose="020B0604030504040204" pitchFamily="50" charset="-128"/>
                <a:ea typeface="メイリオ" panose="020B0604030504040204" pitchFamily="50" charset="-128"/>
              </a:rPr>
              <a:t>については、</a:t>
            </a:r>
            <a:r>
              <a:rPr lang="ja-JP" altLang="ja-JP" sz="3000" b="1" dirty="0">
                <a:solidFill>
                  <a:srgbClr val="FF0000"/>
                </a:solidFill>
                <a:latin typeface="メイリオ" panose="020B0604030504040204" pitchFamily="50" charset="-128"/>
                <a:ea typeface="メイリオ" panose="020B0604030504040204" pitchFamily="50" charset="-128"/>
              </a:rPr>
              <a:t>許可不要</a:t>
            </a:r>
            <a:r>
              <a:rPr lang="ja-JP" altLang="ja-JP" sz="2800" dirty="0">
                <a:solidFill>
                  <a:schemeClr val="tx1">
                    <a:lumMod val="75000"/>
                    <a:lumOff val="25000"/>
                  </a:schemeClr>
                </a:solidFill>
                <a:latin typeface="メイリオ" panose="020B0604030504040204" pitchFamily="50" charset="-128"/>
                <a:ea typeface="メイリオ" panose="020B0604030504040204" pitchFamily="50" charset="-128"/>
              </a:rPr>
              <a:t>とし、特例措置として</a:t>
            </a:r>
            <a:r>
              <a:rPr lang="ja-JP" altLang="ja-JP" sz="3000" b="1" dirty="0">
                <a:solidFill>
                  <a:srgbClr val="FF0000"/>
                </a:solidFill>
                <a:latin typeface="メイリオ" panose="020B0604030504040204" pitchFamily="50" charset="-128"/>
                <a:ea typeface="メイリオ" panose="020B0604030504040204" pitchFamily="50" charset="-128"/>
              </a:rPr>
              <a:t>届出により指定事業所の設置又は変更ができる</a:t>
            </a:r>
            <a:r>
              <a:rPr lang="ja-JP" altLang="ja-JP" sz="2800" dirty="0">
                <a:solidFill>
                  <a:schemeClr val="tx1">
                    <a:lumMod val="75000"/>
                    <a:lumOff val="25000"/>
                  </a:schemeClr>
                </a:solidFill>
                <a:latin typeface="メイリオ" panose="020B0604030504040204" pitchFamily="50" charset="-128"/>
                <a:ea typeface="メイリオ" panose="020B0604030504040204" pitchFamily="50" charset="-128"/>
              </a:rPr>
              <a:t>こと</a:t>
            </a:r>
            <a:r>
              <a:rPr lang="ja-JP"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と</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し</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た</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827584" y="5594945"/>
            <a:ext cx="7920880" cy="830997"/>
          </a:xfrm>
          <a:prstGeom prst="rect">
            <a:avLst/>
          </a:prstGeom>
          <a:noFill/>
        </p:spPr>
        <p:txBody>
          <a:bodyPr wrap="square" rtlCol="0">
            <a:spAutoFit/>
          </a:bodyPr>
          <a:lstStyle/>
          <a:p>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通常の許可申請を希望する場合には、平常時と同様に第３条又は第８条に基づき許可申請を行うことも可能</a:t>
            </a:r>
            <a:endPar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コンテンツ プレースホルダ 2"/>
          <p:cNvSpPr txBox="1">
            <a:spLocks/>
          </p:cNvSpPr>
          <p:nvPr/>
        </p:nvSpPr>
        <p:spPr>
          <a:xfrm>
            <a:off x="611561" y="942104"/>
            <a:ext cx="3554040" cy="1177269"/>
          </a:xfrm>
          <a:prstGeom prst="rect">
            <a:avLst/>
          </a:prstGeom>
        </p:spPr>
        <p:txBody>
          <a:bodyPr>
            <a:noAutofit/>
          </a:bodyPr>
          <a:lstStyle/>
          <a:p>
            <a:pPr marL="274320" lvl="0" indent="-274320">
              <a:lnSpc>
                <a:spcPts val="3000"/>
              </a:lnSpc>
              <a:spcBef>
                <a:spcPts val="600"/>
              </a:spcBef>
              <a:buClr>
                <a:schemeClr val="accent1"/>
              </a:buClr>
              <a:buSzPct val="70000"/>
              <a:defRPr/>
            </a:pPr>
            <a:r>
              <a:rPr kumimoji="1" lang="ja-JP" altLang="en-US" sz="2800" i="0" u="none" strike="noStrike" kern="1200" cap="none" spc="0" normalizeH="0" baseline="0" noProof="0" dirty="0" smtClean="0">
                <a:ln>
                  <a:noFill/>
                </a:ln>
                <a:solidFill>
                  <a:schemeClr val="tx1">
                    <a:lumMod val="75000"/>
                    <a:lumOff val="25000"/>
                  </a:schemeClr>
                </a:solidFill>
                <a:effectLst/>
                <a:uLnTx/>
                <a:uFillTx/>
              </a:rPr>
              <a:t>（第</a:t>
            </a:r>
            <a:r>
              <a:rPr kumimoji="1" lang="en-US" altLang="ja-JP" sz="2800" i="0" u="none" strike="noStrike" kern="1200" cap="none" spc="0" normalizeH="0" baseline="0" noProof="0" dirty="0" smtClean="0">
                <a:ln>
                  <a:noFill/>
                </a:ln>
                <a:solidFill>
                  <a:schemeClr val="tx1">
                    <a:lumMod val="75000"/>
                    <a:lumOff val="25000"/>
                  </a:schemeClr>
                </a:solidFill>
                <a:effectLst/>
                <a:uLnTx/>
                <a:uFillTx/>
              </a:rPr>
              <a:t>16</a:t>
            </a:r>
            <a:r>
              <a:rPr kumimoji="1" lang="ja-JP" altLang="en-US" sz="2800" i="0" u="none" strike="noStrike" kern="1200" cap="none" spc="0" normalizeH="0" baseline="0" noProof="0" dirty="0" smtClean="0">
                <a:ln>
                  <a:noFill/>
                </a:ln>
                <a:solidFill>
                  <a:schemeClr val="tx1">
                    <a:lumMod val="75000"/>
                    <a:lumOff val="25000"/>
                  </a:schemeClr>
                </a:solidFill>
                <a:effectLst/>
                <a:uLnTx/>
                <a:uFillTx/>
              </a:rPr>
              <a:t>条、第</a:t>
            </a:r>
            <a:r>
              <a:rPr kumimoji="1" lang="en-US" altLang="ja-JP" sz="2800" i="0" u="none" strike="noStrike" kern="1200" cap="none" spc="0" normalizeH="0" baseline="0" noProof="0" dirty="0" smtClean="0">
                <a:ln>
                  <a:noFill/>
                </a:ln>
                <a:solidFill>
                  <a:schemeClr val="tx1">
                    <a:lumMod val="75000"/>
                    <a:lumOff val="25000"/>
                  </a:schemeClr>
                </a:solidFill>
                <a:effectLst/>
                <a:uLnTx/>
                <a:uFillTx/>
              </a:rPr>
              <a:t>17</a:t>
            </a:r>
            <a:r>
              <a:rPr kumimoji="1" lang="ja-JP" altLang="en-US" sz="2800" i="0" u="none" strike="noStrike" kern="1200" cap="none" spc="0" normalizeH="0" baseline="0" noProof="0" dirty="0" smtClean="0">
                <a:ln>
                  <a:noFill/>
                </a:ln>
                <a:solidFill>
                  <a:schemeClr val="tx1">
                    <a:lumMod val="75000"/>
                    <a:lumOff val="25000"/>
                  </a:schemeClr>
                </a:solidFill>
                <a:effectLst/>
                <a:uLnTx/>
                <a:uFillTx/>
              </a:rPr>
              <a:t>条、</a:t>
            </a:r>
            <a:endParaRPr kumimoji="1" lang="en-US" altLang="ja-JP" sz="2800" i="0" u="none" strike="noStrike" kern="1200" cap="none" spc="0" normalizeH="0" baseline="0" noProof="0" dirty="0" smtClean="0">
              <a:ln>
                <a:noFill/>
              </a:ln>
              <a:solidFill>
                <a:schemeClr val="tx1">
                  <a:lumMod val="75000"/>
                  <a:lumOff val="25000"/>
                </a:schemeClr>
              </a:solidFill>
              <a:effectLst/>
              <a:uLnTx/>
              <a:uFillTx/>
            </a:endParaRPr>
          </a:p>
          <a:p>
            <a:pPr marL="274320" lvl="0" indent="-274320">
              <a:lnSpc>
                <a:spcPts val="3000"/>
              </a:lnSpc>
              <a:spcBef>
                <a:spcPts val="600"/>
              </a:spcBef>
              <a:buClr>
                <a:schemeClr val="accent1"/>
              </a:buClr>
              <a:buSzPct val="70000"/>
              <a:defRPr/>
            </a:pPr>
            <a:r>
              <a:rPr kumimoji="1" lang="ja-JP" altLang="en-US" sz="2800" i="0" u="none" strike="noStrike" kern="1200" cap="none" spc="0" normalizeH="0" baseline="0" noProof="0" dirty="0" smtClean="0">
                <a:ln>
                  <a:noFill/>
                </a:ln>
                <a:solidFill>
                  <a:schemeClr val="tx1">
                    <a:lumMod val="75000"/>
                    <a:lumOff val="25000"/>
                  </a:schemeClr>
                </a:solidFill>
                <a:effectLst/>
                <a:uLnTx/>
                <a:uFillTx/>
              </a:rPr>
              <a:t>第</a:t>
            </a:r>
            <a:r>
              <a:rPr kumimoji="1" lang="en-US" altLang="ja-JP" sz="2800" i="0" u="none" strike="noStrike" kern="1200" cap="none" spc="0" normalizeH="0" baseline="0" noProof="0" dirty="0" smtClean="0">
                <a:ln>
                  <a:noFill/>
                </a:ln>
                <a:solidFill>
                  <a:schemeClr val="tx1">
                    <a:lumMod val="75000"/>
                    <a:lumOff val="25000"/>
                  </a:schemeClr>
                </a:solidFill>
                <a:effectLst/>
                <a:uLnTx/>
                <a:uFillTx/>
              </a:rPr>
              <a:t>34</a:t>
            </a:r>
            <a:r>
              <a:rPr kumimoji="1" lang="ja-JP" altLang="en-US" sz="2800" i="0" u="none" strike="noStrike" kern="1200" cap="none" spc="0" normalizeH="0" baseline="0" noProof="0" dirty="0" smtClean="0">
                <a:ln>
                  <a:noFill/>
                </a:ln>
                <a:solidFill>
                  <a:schemeClr val="tx1">
                    <a:lumMod val="75000"/>
                    <a:lumOff val="25000"/>
                  </a:schemeClr>
                </a:solidFill>
                <a:effectLst/>
                <a:uLnTx/>
                <a:uFillTx/>
              </a:rPr>
              <a:t>条の２、第</a:t>
            </a:r>
            <a:r>
              <a:rPr kumimoji="1" lang="en-US" altLang="ja-JP" sz="2800" i="0" u="none" strike="noStrike" kern="1200" cap="none" spc="0" normalizeH="0" baseline="0" noProof="0" dirty="0" smtClean="0">
                <a:ln>
                  <a:noFill/>
                </a:ln>
                <a:solidFill>
                  <a:schemeClr val="tx1">
                    <a:lumMod val="75000"/>
                    <a:lumOff val="25000"/>
                  </a:schemeClr>
                </a:solidFill>
                <a:effectLst/>
                <a:uLnTx/>
                <a:uFillTx/>
              </a:rPr>
              <a:t>35</a:t>
            </a:r>
            <a:r>
              <a:rPr lang="ja-JP" altLang="en-US" sz="2800" dirty="0" smtClean="0">
                <a:solidFill>
                  <a:schemeClr val="tx1">
                    <a:lumMod val="75000"/>
                    <a:lumOff val="25000"/>
                  </a:schemeClr>
                </a:solidFill>
              </a:rPr>
              <a:t>条）</a:t>
            </a:r>
            <a:endParaRPr kumimoji="1" lang="en-US" altLang="ja-JP" sz="2800" i="0" u="none" strike="noStrike" kern="1200" cap="none" spc="0" normalizeH="0" baseline="0" noProof="0" dirty="0" smtClean="0">
              <a:ln>
                <a:noFill/>
              </a:ln>
              <a:solidFill>
                <a:schemeClr val="tx1">
                  <a:lumMod val="75000"/>
                  <a:lumOff val="25000"/>
                </a:schemeClr>
              </a:solidFill>
              <a:effectLst/>
              <a:uLnTx/>
              <a:uFillTx/>
            </a:endParaRPr>
          </a:p>
        </p:txBody>
      </p:sp>
      <p:sp>
        <p:nvSpPr>
          <p:cNvPr id="10" name="角丸四角形吹き出し 9"/>
          <p:cNvSpPr/>
          <p:nvPr/>
        </p:nvSpPr>
        <p:spPr>
          <a:xfrm>
            <a:off x="4533900" y="1003300"/>
            <a:ext cx="4429686" cy="1195599"/>
          </a:xfrm>
          <a:prstGeom prst="wedgeRoundRectCallout">
            <a:avLst>
              <a:gd name="adj1" fmla="val -59077"/>
              <a:gd name="adj2" fmla="val 54612"/>
              <a:gd name="adj3" fmla="val 16667"/>
            </a:avLst>
          </a:prstGeom>
          <a:solidFill>
            <a:srgbClr val="CCFF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知事がその災害を</a:t>
            </a:r>
            <a:r>
              <a:rPr kumimoji="1" lang="ja-JP" altLang="en-US" sz="2000" b="1" dirty="0" smtClean="0">
                <a:solidFill>
                  <a:srgbClr val="0000FF"/>
                </a:solidFill>
                <a:latin typeface="メイリオ" panose="020B0604030504040204" pitchFamily="50" charset="-128"/>
                <a:ea typeface="メイリオ" panose="020B0604030504040204" pitchFamily="50" charset="-128"/>
              </a:rPr>
              <a:t>「特例措置対象災害」として指定</a:t>
            </a:r>
            <a:r>
              <a:rPr kumimoji="1"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することによりこの制度は活用できるようになります。</a:t>
            </a:r>
            <a:endParaRPr kumimoji="1" lang="ja-JP" altLang="en-US"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01581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2</a:t>
            </a:fld>
            <a:endParaRPr kumimoji="1" lang="ja-JP" altLang="en-US"/>
          </a:p>
        </p:txBody>
      </p:sp>
      <p:sp>
        <p:nvSpPr>
          <p:cNvPr id="3" name="コンテンツ プレースホルダ 2"/>
          <p:cNvSpPr txBox="1">
            <a:spLocks/>
          </p:cNvSpPr>
          <p:nvPr/>
        </p:nvSpPr>
        <p:spPr>
          <a:xfrm>
            <a:off x="179512" y="196851"/>
            <a:ext cx="5642160" cy="648072"/>
          </a:xfrm>
          <a:prstGeom prst="roundRect">
            <a:avLst/>
          </a:prstGeom>
          <a:solidFill>
            <a:schemeClr val="accent2">
              <a:lumMod val="20000"/>
              <a:lumOff val="80000"/>
            </a:schemeClr>
          </a:solidFill>
          <a:ln>
            <a:noFill/>
          </a:ln>
          <a:effectLst>
            <a:outerShdw blurRad="50800" dist="38100" dir="2700000" algn="tl" rotWithShape="0">
              <a:prstClr val="black">
                <a:alpha val="40000"/>
              </a:prstClr>
            </a:outerShdw>
          </a:effectLst>
        </p:spPr>
        <p:txBody>
          <a:bodyPr anchor="ctr" anchorCtr="0">
            <a:noAutofit/>
          </a:bodyPr>
          <a:lstStyle/>
          <a:p>
            <a:pPr marL="274320" marR="0" lvl="0" indent="-274320" algn="ctr" defTabSz="914400" rtl="0" eaLnBrk="1" fontAlgn="auto" latinLnBrk="0" hangingPunct="1">
              <a:lnSpc>
                <a:spcPts val="3600"/>
              </a:lnSpc>
              <a:spcBef>
                <a:spcPts val="600"/>
              </a:spcBef>
              <a:spcAft>
                <a:spcPts val="0"/>
              </a:spcAft>
              <a:buClr>
                <a:schemeClr val="accent1"/>
              </a:buClr>
              <a:buSzPct val="70000"/>
              <a:buFont typeface="Wingdings"/>
              <a:buNone/>
              <a:tabLst/>
              <a:defRPr/>
            </a:pPr>
            <a:r>
              <a:rPr lang="ja-JP" altLang="en-US"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rPr>
              <a:t>対象とする設置又は変更</a:t>
            </a:r>
            <a:endParaRPr lang="en-US" altLang="ja-JP"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346335" y="957039"/>
            <a:ext cx="8352928" cy="954107"/>
          </a:xfrm>
          <a:prstGeom prst="rect">
            <a:avLst/>
          </a:prstGeom>
          <a:noFill/>
        </p:spPr>
        <p:txBody>
          <a:bodyPr wrap="square" rtlCol="0">
            <a:spAutoFit/>
          </a:bodyPr>
          <a:lstStyle/>
          <a:p>
            <a:r>
              <a:rPr kumimoji="1" lang="ja-JP" altLang="en-US" sz="2800" b="1" dirty="0" smtClean="0">
                <a:solidFill>
                  <a:srgbClr val="0000FF"/>
                </a:solidFill>
                <a:latin typeface="メイリオ" panose="020B0604030504040204" pitchFamily="50" charset="-128"/>
                <a:ea typeface="メイリオ" panose="020B0604030504040204" pitchFamily="50" charset="-128"/>
              </a:rPr>
              <a:t>①応急措置のために必要な指定事業所の設置又は</a:t>
            </a:r>
            <a:endParaRPr kumimoji="1" lang="en-US" altLang="ja-JP" sz="2800" b="1" dirty="0" smtClean="0">
              <a:solidFill>
                <a:srgbClr val="0000FF"/>
              </a:solidFill>
              <a:latin typeface="メイリオ" panose="020B0604030504040204" pitchFamily="50" charset="-128"/>
              <a:ea typeface="メイリオ" panose="020B0604030504040204" pitchFamily="50" charset="-128"/>
            </a:endParaRPr>
          </a:p>
          <a:p>
            <a:r>
              <a:rPr lang="ja-JP" altLang="en-US" sz="2800" b="1" dirty="0">
                <a:solidFill>
                  <a:srgbClr val="0000FF"/>
                </a:solidFill>
                <a:latin typeface="メイリオ" panose="020B0604030504040204" pitchFamily="50" charset="-128"/>
                <a:ea typeface="メイリオ" panose="020B0604030504040204" pitchFamily="50" charset="-128"/>
              </a:rPr>
              <a:t>　</a:t>
            </a:r>
            <a:r>
              <a:rPr kumimoji="1" lang="ja-JP" altLang="en-US" sz="2800" b="1" dirty="0" smtClean="0">
                <a:solidFill>
                  <a:srgbClr val="0000FF"/>
                </a:solidFill>
                <a:latin typeface="メイリオ" panose="020B0604030504040204" pitchFamily="50" charset="-128"/>
                <a:ea typeface="メイリオ" panose="020B0604030504040204" pitchFamily="50" charset="-128"/>
              </a:rPr>
              <a:t>変更（第３条又は第８条を免除）</a:t>
            </a:r>
            <a:endParaRPr kumimoji="1" lang="ja-JP" altLang="en-US" sz="2800" b="1" dirty="0">
              <a:solidFill>
                <a:srgbClr val="0000FF"/>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469900" y="1899470"/>
            <a:ext cx="8640960" cy="461665"/>
          </a:xfrm>
          <a:prstGeom prst="rect">
            <a:avLst/>
          </a:prstGeom>
          <a:noFill/>
        </p:spPr>
        <p:txBody>
          <a:bodyPr wrap="square" rtlCol="0">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対象とする指定作業を限定（災害発生後に指定）</a:t>
            </a:r>
            <a:endPar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013128" y="2355189"/>
            <a:ext cx="7776864" cy="2800767"/>
          </a:xfrm>
          <a:prstGeom prst="rect">
            <a:avLst/>
          </a:prstGeom>
          <a:noFill/>
        </p:spPr>
        <p:txBody>
          <a:bodyPr wrap="square" rtlCol="0">
            <a:spAutoFit/>
          </a:bodyPr>
          <a:lstStyle/>
          <a:p>
            <a:r>
              <a:rPr kumimoji="1"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対象とする予定の</a:t>
            </a:r>
            <a:r>
              <a:rPr kumimoji="1"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指定作業＞</a:t>
            </a:r>
            <a:endParaRPr kumimoji="1"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No49</a:t>
            </a:r>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発電</a:t>
            </a:r>
            <a:r>
              <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rPr>
              <a:t>の作業</a:t>
            </a:r>
          </a:p>
          <a:p>
            <a:r>
              <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No51</a:t>
            </a:r>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資源</a:t>
            </a:r>
            <a:r>
              <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rPr>
              <a:t>の再生又は廃棄物の処理の</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作業</a:t>
            </a:r>
            <a:endPar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rPr>
              <a:t>破砕施設、し尿処理施設、コンベア施設等）</a:t>
            </a:r>
          </a:p>
          <a:p>
            <a:r>
              <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No61</a:t>
            </a:r>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燃料</a:t>
            </a:r>
            <a:r>
              <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rPr>
              <a:t>その他の物の燃焼による熱媒体の過熱又は</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空気</a:t>
            </a:r>
            <a:endPar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の</a:t>
            </a:r>
            <a:r>
              <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rPr>
              <a:t>加温若しくは冷却の作業（ボイラー）</a:t>
            </a:r>
          </a:p>
          <a:p>
            <a:r>
              <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No66</a:t>
            </a:r>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鉱物</a:t>
            </a:r>
            <a:r>
              <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rPr>
              <a:t>又は土石の採取、移送、粉砕、選別又は加工</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の</a:t>
            </a:r>
            <a:endParaRPr lang="en-US"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2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作業</a:t>
            </a:r>
            <a:r>
              <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rPr>
              <a:t>（土石の粉砕、移送等のため</a:t>
            </a:r>
            <a:r>
              <a:rPr lang="ja-JP" altLang="ja-JP" sz="2200" dirty="0" smtClean="0">
                <a:solidFill>
                  <a:schemeClr val="tx1">
                    <a:lumMod val="75000"/>
                    <a:lumOff val="25000"/>
                  </a:schemeClr>
                </a:solidFill>
                <a:latin typeface="メイリオ" panose="020B0604030504040204" pitchFamily="50" charset="-128"/>
                <a:ea typeface="メイリオ" panose="020B0604030504040204" pitchFamily="50" charset="-128"/>
              </a:rPr>
              <a:t>の破砕施設等）</a:t>
            </a:r>
            <a:endParaRPr lang="ja-JP" altLang="ja-JP" sz="2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42690" y="5326930"/>
            <a:ext cx="8114097" cy="954107"/>
          </a:xfrm>
          <a:prstGeom prst="rect">
            <a:avLst/>
          </a:prstGeom>
          <a:noFill/>
        </p:spPr>
        <p:txBody>
          <a:bodyPr wrap="square" rtlCol="0">
            <a:spAutoFit/>
          </a:bodyPr>
          <a:lstStyle/>
          <a:p>
            <a:r>
              <a:rPr lang="ja-JP" altLang="en-US" sz="2800" b="1" dirty="0">
                <a:solidFill>
                  <a:srgbClr val="0000FF"/>
                </a:solidFill>
                <a:latin typeface="メイリオ" panose="020B0604030504040204" pitchFamily="50" charset="-128"/>
                <a:ea typeface="メイリオ" panose="020B0604030504040204" pitchFamily="50" charset="-128"/>
              </a:rPr>
              <a:t>②</a:t>
            </a:r>
            <a:r>
              <a:rPr kumimoji="1" lang="ja-JP" altLang="en-US" sz="2800" b="1" dirty="0" smtClean="0">
                <a:solidFill>
                  <a:srgbClr val="0000FF"/>
                </a:solidFill>
                <a:latin typeface="メイリオ" panose="020B0604030504040204" pitchFamily="50" charset="-128"/>
                <a:ea typeface="メイリオ" panose="020B0604030504040204" pitchFamily="50" charset="-128"/>
              </a:rPr>
              <a:t>損傷した指定事業所の復旧のための変更</a:t>
            </a:r>
            <a:endParaRPr kumimoji="1" lang="en-US" altLang="ja-JP" sz="2800" b="1" dirty="0" smtClean="0">
              <a:solidFill>
                <a:srgbClr val="0000FF"/>
              </a:solidFill>
              <a:latin typeface="メイリオ" panose="020B0604030504040204" pitchFamily="50" charset="-128"/>
              <a:ea typeface="メイリオ" panose="020B0604030504040204" pitchFamily="50" charset="-128"/>
            </a:endParaRPr>
          </a:p>
          <a:p>
            <a:r>
              <a:rPr lang="ja-JP" altLang="en-US" sz="2800" b="1" dirty="0">
                <a:solidFill>
                  <a:srgbClr val="0000FF"/>
                </a:solidFill>
                <a:latin typeface="メイリオ" panose="020B0604030504040204" pitchFamily="50" charset="-128"/>
                <a:ea typeface="メイリオ" panose="020B0604030504040204" pitchFamily="50" charset="-128"/>
              </a:rPr>
              <a:t>　</a:t>
            </a:r>
            <a:r>
              <a:rPr kumimoji="1" lang="ja-JP" altLang="en-US" sz="2800" b="1" dirty="0" smtClean="0">
                <a:solidFill>
                  <a:srgbClr val="0000FF"/>
                </a:solidFill>
                <a:latin typeface="メイリオ" panose="020B0604030504040204" pitchFamily="50" charset="-128"/>
                <a:ea typeface="メイリオ" panose="020B0604030504040204" pitchFamily="50" charset="-128"/>
              </a:rPr>
              <a:t>（第８条を免除）</a:t>
            </a:r>
            <a:endParaRPr kumimoji="1" lang="ja-JP" altLang="en-US" sz="2800" b="1" dirty="0">
              <a:solidFill>
                <a:srgbClr val="0000FF"/>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431800" y="6261921"/>
            <a:ext cx="5503768" cy="461665"/>
          </a:xfrm>
          <a:prstGeom prst="rect">
            <a:avLst/>
          </a:prstGeom>
          <a:solidFill>
            <a:schemeClr val="bg1"/>
          </a:solidFill>
        </p:spPr>
        <p:txBody>
          <a:bodyPr wrap="square" rtlCol="0">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対象とする指定作業は限定なし</a:t>
            </a:r>
            <a:endPar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37224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3</a:t>
            </a:fld>
            <a:endParaRPr kumimoji="1" lang="ja-JP" altLang="en-US"/>
          </a:p>
        </p:txBody>
      </p:sp>
      <p:sp>
        <p:nvSpPr>
          <p:cNvPr id="3" name="角丸四角形 2"/>
          <p:cNvSpPr/>
          <p:nvPr/>
        </p:nvSpPr>
        <p:spPr>
          <a:xfrm>
            <a:off x="323528" y="2555205"/>
            <a:ext cx="8409372" cy="3785651"/>
          </a:xfrm>
          <a:prstGeom prst="roundRect">
            <a:avLst/>
          </a:prstGeom>
          <a:gradFill flip="none" rotWithShape="1">
            <a:gsLst>
              <a:gs pos="0">
                <a:srgbClr val="00FFFF">
                  <a:tint val="66000"/>
                  <a:satMod val="160000"/>
                </a:srgbClr>
              </a:gs>
              <a:gs pos="50000">
                <a:srgbClr val="00FFFF">
                  <a:tint val="44500"/>
                  <a:satMod val="160000"/>
                </a:srgbClr>
              </a:gs>
              <a:gs pos="100000">
                <a:srgbClr val="00FFFF">
                  <a:tint val="23500"/>
                  <a:satMod val="160000"/>
                </a:srgb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コンテンツ プレースホルダ 2"/>
          <p:cNvSpPr txBox="1">
            <a:spLocks/>
          </p:cNvSpPr>
          <p:nvPr/>
        </p:nvSpPr>
        <p:spPr>
          <a:xfrm>
            <a:off x="379605" y="330638"/>
            <a:ext cx="4320480" cy="648072"/>
          </a:xfrm>
          <a:prstGeom prst="roundRect">
            <a:avLst/>
          </a:prstGeom>
          <a:solidFill>
            <a:schemeClr val="accent2">
              <a:lumMod val="20000"/>
              <a:lumOff val="80000"/>
            </a:schemeClr>
          </a:solidFill>
          <a:ln>
            <a:noFill/>
          </a:ln>
          <a:effectLst>
            <a:outerShdw blurRad="50800" dist="38100" dir="2700000" algn="tl" rotWithShape="0">
              <a:prstClr val="black">
                <a:alpha val="40000"/>
              </a:prstClr>
            </a:outerShdw>
          </a:effectLst>
        </p:spPr>
        <p:txBody>
          <a:bodyPr anchor="ctr" anchorCtr="0">
            <a:noAutofit/>
          </a:bodyPr>
          <a:lstStyle/>
          <a:p>
            <a:pPr marL="274320" marR="0" lvl="0" indent="-274320" algn="ctr" defTabSz="914400" rtl="0" eaLnBrk="1" fontAlgn="auto" latinLnBrk="0" hangingPunct="1">
              <a:lnSpc>
                <a:spcPts val="3600"/>
              </a:lnSpc>
              <a:spcBef>
                <a:spcPts val="600"/>
              </a:spcBef>
              <a:spcAft>
                <a:spcPts val="0"/>
              </a:spcAft>
              <a:buClr>
                <a:schemeClr val="accent1"/>
              </a:buClr>
              <a:buSzPct val="70000"/>
              <a:buFont typeface="Wingdings"/>
              <a:buNone/>
              <a:tabLst/>
              <a:defRPr/>
            </a:pPr>
            <a:r>
              <a:rPr lang="ja-JP" altLang="en-US"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rPr>
              <a:t>対象とする期間等</a:t>
            </a:r>
            <a:endParaRPr lang="en-US" altLang="ja-JP"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539552" y="1104761"/>
            <a:ext cx="7014252" cy="584775"/>
          </a:xfrm>
          <a:prstGeom prst="rect">
            <a:avLst/>
          </a:prstGeom>
          <a:noFill/>
        </p:spPr>
        <p:txBody>
          <a:bodyPr wrap="square" rtlCol="0">
            <a:spAutoFit/>
          </a:bodyPr>
          <a:lstStyle/>
          <a:p>
            <a:r>
              <a:rPr lang="ja-JP" altLang="en-US" sz="3200" b="1" dirty="0" smtClean="0">
                <a:solidFill>
                  <a:schemeClr val="tx1">
                    <a:lumMod val="75000"/>
                    <a:lumOff val="25000"/>
                  </a:schemeClr>
                </a:solidFill>
                <a:latin typeface="メイリオ" panose="020B0604030504040204" pitchFamily="50" charset="-128"/>
                <a:ea typeface="メイリオ" panose="020B0604030504040204" pitchFamily="50" charset="-128"/>
              </a:rPr>
              <a:t>災害発生後に知事が指定する期間</a:t>
            </a:r>
            <a:endParaRPr kumimoji="1"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742091" y="2739871"/>
            <a:ext cx="8114097" cy="584775"/>
          </a:xfrm>
          <a:prstGeom prst="rect">
            <a:avLst/>
          </a:prstGeom>
          <a:noFill/>
        </p:spPr>
        <p:txBody>
          <a:bodyPr wrap="square" rtlCol="0">
            <a:spAutoFit/>
          </a:bodyPr>
          <a:lstStyle/>
          <a:p>
            <a:r>
              <a:rPr kumimoji="1" lang="ja-JP" altLang="en-US" sz="3200" b="1" dirty="0" smtClean="0">
                <a:solidFill>
                  <a:schemeClr val="tx1">
                    <a:lumMod val="75000"/>
                    <a:lumOff val="25000"/>
                  </a:schemeClr>
                </a:solidFill>
                <a:latin typeface="メイリオ" panose="020B0604030504040204" pitchFamily="50" charset="-128"/>
                <a:ea typeface="メイリオ" panose="020B0604030504040204" pitchFamily="50" charset="-128"/>
              </a:rPr>
              <a:t>災害発生後に知事が指定する</a:t>
            </a:r>
            <a:r>
              <a:rPr lang="ja-JP" altLang="en-US" sz="3200" b="1" dirty="0" smtClean="0">
                <a:solidFill>
                  <a:schemeClr val="tx1">
                    <a:lumMod val="75000"/>
                    <a:lumOff val="25000"/>
                  </a:schemeClr>
                </a:solidFill>
                <a:latin typeface="メイリオ" panose="020B0604030504040204" pitchFamily="50" charset="-128"/>
                <a:ea typeface="メイリオ" panose="020B0604030504040204" pitchFamily="50" charset="-128"/>
              </a:rPr>
              <a:t>事項</a:t>
            </a:r>
            <a:endParaRPr kumimoji="1"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42091" y="3324646"/>
            <a:ext cx="7982256" cy="2062103"/>
          </a:xfrm>
          <a:prstGeom prst="rect">
            <a:avLst/>
          </a:prstGeom>
          <a:noFill/>
        </p:spPr>
        <p:txBody>
          <a:bodyPr wrap="square" rtlCol="0">
            <a:spAutoFit/>
          </a:bodyPr>
          <a:lstStyle/>
          <a:p>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①災害の種類と発生日</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②適用する地域（市町村単位）</a:t>
            </a:r>
            <a:endParaRPr kumimoji="1"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③対象とする期間</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④当該制度の対象とする指定作業の種類</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259632" y="1740990"/>
            <a:ext cx="7632848" cy="584775"/>
          </a:xfrm>
          <a:prstGeom prst="rect">
            <a:avLst/>
          </a:prstGeom>
          <a:noFill/>
        </p:spPr>
        <p:txBody>
          <a:bodyPr wrap="square" rtlCol="0">
            <a:spAutoFit/>
          </a:bodyPr>
          <a:lstStyle/>
          <a:p>
            <a:r>
              <a:rPr kumimoji="1" lang="ja-JP" altLang="en-US" sz="3200" b="1" dirty="0" smtClean="0">
                <a:solidFill>
                  <a:schemeClr val="tx1">
                    <a:lumMod val="75000"/>
                    <a:lumOff val="25000"/>
                  </a:schemeClr>
                </a:solidFill>
                <a:latin typeface="メイリオ" panose="020B0604030504040204" pitchFamily="50" charset="-128"/>
                <a:ea typeface="メイリオ" panose="020B0604030504040204" pitchFamily="50" charset="-128"/>
              </a:rPr>
              <a:t>災害発生日から</a:t>
            </a:r>
            <a:r>
              <a:rPr kumimoji="1" lang="ja-JP" altLang="en-US" sz="3200" b="1" u="sng" dirty="0" smtClean="0">
                <a:solidFill>
                  <a:schemeClr val="tx1">
                    <a:lumMod val="75000"/>
                    <a:lumOff val="25000"/>
                  </a:schemeClr>
                </a:solidFill>
                <a:latin typeface="メイリオ" panose="020B0604030504040204" pitchFamily="50" charset="-128"/>
                <a:ea typeface="メイリオ" panose="020B0604030504040204" pitchFamily="50" charset="-128"/>
              </a:rPr>
              <a:t>６月を超えない範囲内</a:t>
            </a:r>
            <a:endParaRPr kumimoji="1" lang="ja-JP" altLang="en-US" sz="32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右矢印 8"/>
          <p:cNvSpPr/>
          <p:nvPr/>
        </p:nvSpPr>
        <p:spPr>
          <a:xfrm>
            <a:off x="910225" y="1751623"/>
            <a:ext cx="360040" cy="468945"/>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42091" y="5386749"/>
            <a:ext cx="7982256" cy="954107"/>
          </a:xfrm>
          <a:prstGeom prst="rect">
            <a:avLst/>
          </a:prstGeom>
          <a:noFill/>
        </p:spPr>
        <p:txBody>
          <a:bodyPr wrap="square" rtlCol="0">
            <a:spAutoFit/>
          </a:bodyPr>
          <a:lstStyle/>
          <a:p>
            <a:r>
              <a:rPr lang="en-US" altLang="ja-JP" sz="2800" b="1" dirty="0" smtClean="0">
                <a:solidFill>
                  <a:srgbClr val="FF0000"/>
                </a:solidFill>
                <a:latin typeface="メイリオ" panose="020B0604030504040204" pitchFamily="50" charset="-128"/>
                <a:ea typeface="メイリオ" panose="020B0604030504040204" pitchFamily="50" charset="-128"/>
              </a:rPr>
              <a:t>※</a:t>
            </a:r>
            <a:r>
              <a:rPr lang="ja-JP" altLang="en-US" sz="2800" b="1" dirty="0" smtClean="0">
                <a:solidFill>
                  <a:srgbClr val="FF0000"/>
                </a:solidFill>
                <a:latin typeface="メイリオ" panose="020B0604030504040204" pitchFamily="50" charset="-128"/>
                <a:ea typeface="メイリオ" panose="020B0604030504040204" pitchFamily="50" charset="-128"/>
              </a:rPr>
              <a:t>指定した際は、県のホームページ等でお知らせする予定です。</a:t>
            </a:r>
            <a:endParaRPr kumimoji="1" lang="ja-JP" altLang="en-US" sz="28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13241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4</a:t>
            </a:fld>
            <a:endParaRPr kumimoji="1" lang="ja-JP" altLang="en-US"/>
          </a:p>
        </p:txBody>
      </p:sp>
      <p:pic>
        <p:nvPicPr>
          <p:cNvPr id="3" name="図 2"/>
          <p:cNvPicPr>
            <a:picLocks noChangeAspect="1"/>
          </p:cNvPicPr>
          <p:nvPr/>
        </p:nvPicPr>
        <p:blipFill>
          <a:blip r:embed="rId3"/>
          <a:stretch>
            <a:fillRect/>
          </a:stretch>
        </p:blipFill>
        <p:spPr>
          <a:xfrm>
            <a:off x="2272723" y="87928"/>
            <a:ext cx="5662163" cy="6722151"/>
          </a:xfrm>
          <a:prstGeom prst="rect">
            <a:avLst/>
          </a:prstGeom>
        </p:spPr>
      </p:pic>
      <p:sp>
        <p:nvSpPr>
          <p:cNvPr id="4" name="コンテンツ プレースホルダ 2"/>
          <p:cNvSpPr txBox="1">
            <a:spLocks/>
          </p:cNvSpPr>
          <p:nvPr/>
        </p:nvSpPr>
        <p:spPr>
          <a:xfrm>
            <a:off x="245539" y="159048"/>
            <a:ext cx="1800336" cy="1296144"/>
          </a:xfrm>
          <a:prstGeom prst="roundRect">
            <a:avLst/>
          </a:prstGeom>
          <a:solidFill>
            <a:schemeClr val="accent2">
              <a:lumMod val="20000"/>
              <a:lumOff val="80000"/>
            </a:schemeClr>
          </a:solidFill>
          <a:ln>
            <a:noFill/>
          </a:ln>
          <a:effectLst>
            <a:outerShdw blurRad="50800" dist="38100" dir="2700000" algn="tl" rotWithShape="0">
              <a:prstClr val="black">
                <a:alpha val="40000"/>
              </a:prstClr>
            </a:outerShdw>
          </a:effectLst>
        </p:spPr>
        <p:txBody>
          <a:bodyPr anchor="ctr" anchorCtr="0">
            <a:noAutofit/>
          </a:bodyPr>
          <a:lstStyle/>
          <a:p>
            <a:pPr marL="274320" marR="0" lvl="0" indent="-274320" algn="ctr" defTabSz="914400" rtl="0" eaLnBrk="1" fontAlgn="auto" latinLnBrk="0" hangingPunct="1">
              <a:lnSpc>
                <a:spcPts val="3600"/>
              </a:lnSpc>
              <a:spcBef>
                <a:spcPts val="600"/>
              </a:spcBef>
              <a:spcAft>
                <a:spcPts val="0"/>
              </a:spcAft>
              <a:buClr>
                <a:schemeClr val="accent1"/>
              </a:buClr>
              <a:buSzPct val="70000"/>
              <a:buFont typeface="Wingdings"/>
              <a:buNone/>
              <a:tabLst/>
              <a:defRPr/>
            </a:pPr>
            <a:r>
              <a:rPr lang="ja-JP" altLang="en-US"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rPr>
              <a:t>手続き</a:t>
            </a:r>
            <a:endParaRPr lang="en-US" altLang="ja-JP"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marL="274320" marR="0" lvl="0" indent="-274320" algn="ctr" defTabSz="914400" rtl="0" eaLnBrk="1" fontAlgn="auto" latinLnBrk="0" hangingPunct="1">
              <a:lnSpc>
                <a:spcPts val="3600"/>
              </a:lnSpc>
              <a:spcBef>
                <a:spcPts val="600"/>
              </a:spcBef>
              <a:spcAft>
                <a:spcPts val="0"/>
              </a:spcAft>
              <a:buClr>
                <a:schemeClr val="accent1"/>
              </a:buClr>
              <a:buSzPct val="70000"/>
              <a:buFont typeface="Wingdings"/>
              <a:buNone/>
              <a:tabLst/>
              <a:defRPr/>
            </a:pPr>
            <a:r>
              <a:rPr lang="ja-JP" altLang="en-US"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rPr>
              <a:t>フロー</a:t>
            </a:r>
            <a:endParaRPr kumimoji="1" lang="en-US" altLang="ja-JP" sz="3200" b="1" i="0" u="none" strike="noStrike" kern="1200" cap="none" spc="0" normalizeH="0" baseline="0" noProof="0" dirty="0" smtClean="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20851" y="1633121"/>
            <a:ext cx="2086287" cy="1815882"/>
          </a:xfrm>
          <a:prstGeom prst="rect">
            <a:avLst/>
          </a:prstGeom>
          <a:noFill/>
        </p:spPr>
        <p:txBody>
          <a:bodyPr wrap="square" rtlCol="0">
            <a:spAutoFit/>
          </a:bodyPr>
          <a:lstStyle/>
          <a:p>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相模原市、横須賀市、平塚市及び藤沢市内の事業所は、市に届出</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その他地域の事業所は、各市町村を経由して県に届出</a:t>
            </a:r>
            <a:endParaRPr lang="ja-JP"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06062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5</a:t>
            </a:fld>
            <a:endParaRPr kumimoji="1" lang="ja-JP" altLang="en-US"/>
          </a:p>
        </p:txBody>
      </p:sp>
      <p:sp>
        <p:nvSpPr>
          <p:cNvPr id="4" name="コンテンツ プレースホルダ 2"/>
          <p:cNvSpPr txBox="1">
            <a:spLocks/>
          </p:cNvSpPr>
          <p:nvPr/>
        </p:nvSpPr>
        <p:spPr>
          <a:xfrm>
            <a:off x="381720" y="522261"/>
            <a:ext cx="6819179" cy="649020"/>
          </a:xfrm>
          <a:prstGeom prst="rect">
            <a:avLst/>
          </a:prstGeom>
        </p:spPr>
        <p:txBody>
          <a:bodyPr>
            <a:no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n-US" altLang="ja-JP" sz="3400" b="1" dirty="0" smtClean="0">
                <a:solidFill>
                  <a:schemeClr val="tx1">
                    <a:lumMod val="75000"/>
                    <a:lumOff val="25000"/>
                  </a:schemeClr>
                </a:solidFill>
                <a:latin typeface="メイリオ" panose="020B0604030504040204" pitchFamily="50" charset="-128"/>
                <a:ea typeface="メイリオ" panose="020B0604030504040204" pitchFamily="50" charset="-128"/>
              </a:rPr>
              <a:t>(2) </a:t>
            </a:r>
            <a:r>
              <a:rPr lang="ja-JP" altLang="en-US" sz="3400" b="1" dirty="0" smtClean="0">
                <a:solidFill>
                  <a:schemeClr val="tx1">
                    <a:lumMod val="75000"/>
                    <a:lumOff val="25000"/>
                  </a:schemeClr>
                </a:solidFill>
                <a:latin typeface="メイリオ" panose="020B0604030504040204" pitchFamily="50" charset="-128"/>
                <a:ea typeface="メイリオ" panose="020B0604030504040204" pitchFamily="50" charset="-128"/>
              </a:rPr>
              <a:t>届出手続きに係る特例措置</a:t>
            </a:r>
            <a:endParaRPr kumimoji="1" lang="en-US" altLang="ja-JP" sz="3400" b="1" i="0" u="none" strike="noStrike" kern="1200" cap="none" spc="0" normalizeH="0" baseline="0" noProof="0" dirty="0" smtClean="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587585" y="1734288"/>
            <a:ext cx="8136904" cy="3507343"/>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effectLst>
            <a:outerShdw blurRad="50800" dist="38100" dir="2700000" algn="tl" rotWithShape="0">
              <a:prstClr val="black">
                <a:alpha val="40000"/>
              </a:prstClr>
            </a:outerShdw>
          </a:effectLst>
        </p:spPr>
        <p:txBody>
          <a:bodyPr wrap="square" rtlCol="0">
            <a:spAutoFit/>
          </a:bodyPr>
          <a:lstStyle/>
          <a:p>
            <a:r>
              <a:rPr kumimoji="1" lang="en-US" altLang="ja-JP" sz="32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3200" b="1" dirty="0" smtClean="0">
                <a:solidFill>
                  <a:schemeClr val="tx1">
                    <a:lumMod val="75000"/>
                    <a:lumOff val="25000"/>
                  </a:schemeClr>
                </a:solidFill>
                <a:latin typeface="メイリオ" panose="020B0604030504040204" pitchFamily="50" charset="-128"/>
                <a:ea typeface="メイリオ" panose="020B0604030504040204" pitchFamily="50" charset="-128"/>
              </a:rPr>
              <a:t>改正内容</a:t>
            </a:r>
            <a:r>
              <a:rPr kumimoji="1" lang="en-US" altLang="ja-JP" sz="32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知事が指定する</a:t>
            </a:r>
            <a:r>
              <a:rPr kumimoji="1" lang="ja-JP" altLang="en-US" sz="3400" b="1" dirty="0" smtClean="0">
                <a:solidFill>
                  <a:srgbClr val="FF0000"/>
                </a:solidFill>
                <a:latin typeface="メイリオ" panose="020B0604030504040204" pitchFamily="50" charset="-128"/>
                <a:ea typeface="メイリオ" panose="020B0604030504040204" pitchFamily="50" charset="-128"/>
              </a:rPr>
              <a:t>災害（特例措置対象災害）発生時</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には、</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指定事業所に</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係る</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届出</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の</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うち</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履行期限が到来するまでに届け出ることができないものについては、</a:t>
            </a:r>
            <a:r>
              <a:rPr lang="ja-JP" altLang="ja-JP" sz="3400" b="1" dirty="0">
                <a:solidFill>
                  <a:srgbClr val="FF0000"/>
                </a:solidFill>
                <a:latin typeface="メイリオ" panose="020B0604030504040204" pitchFamily="50" charset="-128"/>
                <a:ea typeface="メイリオ" panose="020B0604030504040204" pitchFamily="50" charset="-128"/>
              </a:rPr>
              <a:t>当該届出の履行期限を</a:t>
            </a:r>
            <a:r>
              <a:rPr lang="en-US" altLang="ja-JP" sz="3400" b="1" dirty="0">
                <a:solidFill>
                  <a:srgbClr val="FF0000"/>
                </a:solidFill>
                <a:latin typeface="メイリオ" panose="020B0604030504040204" pitchFamily="50" charset="-128"/>
                <a:ea typeface="メイリオ" panose="020B0604030504040204" pitchFamily="50" charset="-128"/>
              </a:rPr>
              <a:t>30</a:t>
            </a:r>
            <a:r>
              <a:rPr lang="ja-JP" altLang="ja-JP" sz="3400" b="1" dirty="0">
                <a:solidFill>
                  <a:srgbClr val="FF0000"/>
                </a:solidFill>
                <a:latin typeface="メイリオ" panose="020B0604030504040204" pitchFamily="50" charset="-128"/>
                <a:ea typeface="メイリオ" panose="020B0604030504040204" pitchFamily="50" charset="-128"/>
              </a:rPr>
              <a:t>日間延長する</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803609" y="5366228"/>
            <a:ext cx="7920880" cy="461665"/>
          </a:xfrm>
          <a:prstGeom prst="rect">
            <a:avLst/>
          </a:prstGeom>
          <a:noFill/>
        </p:spPr>
        <p:txBody>
          <a:bodyPr wrap="square" rtlCol="0">
            <a:spAutoFit/>
          </a:bodyPr>
          <a:lstStyle/>
          <a:p>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災害の指定等は許可手続き関連と同様</a:t>
            </a:r>
            <a:endPar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コンテンツ プレースホルダ 2"/>
          <p:cNvSpPr txBox="1">
            <a:spLocks/>
          </p:cNvSpPr>
          <p:nvPr/>
        </p:nvSpPr>
        <p:spPr>
          <a:xfrm>
            <a:off x="961408" y="1062749"/>
            <a:ext cx="2567755" cy="649020"/>
          </a:xfrm>
          <a:prstGeom prst="rect">
            <a:avLst/>
          </a:prstGeom>
        </p:spPr>
        <p:txBody>
          <a:bodyPr>
            <a:no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1" lang="ja-JP" altLang="en-US" sz="2800" i="0" u="none" strike="noStrike" kern="1200" cap="none" spc="0" normalizeH="0" baseline="0" noProof="0" dirty="0" smtClean="0">
                <a:ln>
                  <a:noFill/>
                </a:ln>
                <a:solidFill>
                  <a:schemeClr val="tx1">
                    <a:lumMod val="75000"/>
                    <a:lumOff val="25000"/>
                  </a:schemeClr>
                </a:solidFill>
                <a:effectLst/>
                <a:uLnTx/>
                <a:uFillTx/>
              </a:rPr>
              <a:t>（第</a:t>
            </a:r>
            <a:r>
              <a:rPr kumimoji="1" lang="en-US" altLang="ja-JP" sz="2800" i="0" u="none" strike="noStrike" kern="1200" cap="none" spc="0" normalizeH="0" baseline="0" noProof="0" dirty="0" smtClean="0">
                <a:ln>
                  <a:noFill/>
                </a:ln>
                <a:solidFill>
                  <a:schemeClr val="tx1">
                    <a:lumMod val="75000"/>
                    <a:lumOff val="25000"/>
                  </a:schemeClr>
                </a:solidFill>
                <a:effectLst/>
                <a:uLnTx/>
                <a:uFillTx/>
              </a:rPr>
              <a:t>17</a:t>
            </a:r>
            <a:r>
              <a:rPr kumimoji="1" lang="ja-JP" altLang="en-US" sz="2800" i="0" u="none" strike="noStrike" kern="1200" cap="none" spc="0" normalizeH="0" baseline="0" noProof="0" dirty="0" smtClean="0">
                <a:ln>
                  <a:noFill/>
                </a:ln>
                <a:solidFill>
                  <a:schemeClr val="tx1">
                    <a:lumMod val="75000"/>
                    <a:lumOff val="25000"/>
                  </a:schemeClr>
                </a:solidFill>
                <a:effectLst/>
                <a:uLnTx/>
                <a:uFillTx/>
              </a:rPr>
              <a:t>条の２）</a:t>
            </a:r>
            <a:endParaRPr kumimoji="1" lang="en-US" altLang="ja-JP" sz="2800" i="0" u="none" strike="noStrike" kern="1200" cap="none" spc="0" normalizeH="0" baseline="0" noProof="0" dirty="0" smtClean="0">
              <a:ln>
                <a:noFill/>
              </a:ln>
              <a:solidFill>
                <a:schemeClr val="tx1">
                  <a:lumMod val="75000"/>
                  <a:lumOff val="25000"/>
                </a:schemeClr>
              </a:solidFill>
              <a:effectLst/>
              <a:uLnTx/>
              <a:uFillTx/>
            </a:endParaRPr>
          </a:p>
        </p:txBody>
      </p:sp>
    </p:spTree>
    <p:extLst>
      <p:ext uri="{BB962C8B-B14F-4D97-AF65-F5344CB8AC3E}">
        <p14:creationId xmlns:p14="http://schemas.microsoft.com/office/powerpoint/2010/main" val="381266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6</a:t>
            </a:fld>
            <a:endParaRPr kumimoji="1" lang="ja-JP" altLang="en-US"/>
          </a:p>
        </p:txBody>
      </p:sp>
      <p:sp>
        <p:nvSpPr>
          <p:cNvPr id="3" name="テキスト ボックス 2"/>
          <p:cNvSpPr txBox="1"/>
          <p:nvPr/>
        </p:nvSpPr>
        <p:spPr>
          <a:xfrm>
            <a:off x="323528" y="1268760"/>
            <a:ext cx="8928992" cy="3046988"/>
          </a:xfrm>
          <a:prstGeom prst="rect">
            <a:avLst/>
          </a:prstGeom>
          <a:noFill/>
        </p:spPr>
        <p:txBody>
          <a:bodyPr wrap="square" rtlCol="0">
            <a:spAutoFit/>
          </a:bodyPr>
          <a:lstStyle/>
          <a:p>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①指定事業所に係る変更届出書（第</a:t>
            </a:r>
            <a:r>
              <a:rPr lang="en-US" altLang="ja-JP" sz="3200" dirty="0">
                <a:solidFill>
                  <a:schemeClr val="tx1">
                    <a:lumMod val="75000"/>
                    <a:lumOff val="25000"/>
                  </a:schemeClr>
                </a:solidFill>
                <a:latin typeface="メイリオ" panose="020B0604030504040204" pitchFamily="50" charset="-128"/>
                <a:ea typeface="メイリオ" panose="020B0604030504040204" pitchFamily="50" charset="-128"/>
              </a:rPr>
              <a:t>10</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条</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②</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指定事業所に係る地位承継届出書（第</a:t>
            </a:r>
            <a:r>
              <a:rPr lang="en-US" altLang="ja-JP" sz="3200" dirty="0">
                <a:solidFill>
                  <a:schemeClr val="tx1">
                    <a:lumMod val="75000"/>
                    <a:lumOff val="25000"/>
                  </a:schemeClr>
                </a:solidFill>
                <a:latin typeface="メイリオ" panose="020B0604030504040204" pitchFamily="50" charset="-128"/>
                <a:ea typeface="メイリオ" panose="020B0604030504040204" pitchFamily="50" charset="-128"/>
              </a:rPr>
              <a:t>11</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条</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③</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指定事業所廃止等届出書（第</a:t>
            </a:r>
            <a:r>
              <a:rPr lang="en-US" altLang="ja-JP" sz="3200" dirty="0">
                <a:solidFill>
                  <a:schemeClr val="tx1">
                    <a:lumMod val="75000"/>
                    <a:lumOff val="25000"/>
                  </a:schemeClr>
                </a:solidFill>
                <a:latin typeface="メイリオ" panose="020B0604030504040204" pitchFamily="50" charset="-128"/>
                <a:ea typeface="メイリオ" panose="020B0604030504040204" pitchFamily="50" charset="-128"/>
              </a:rPr>
              <a:t>12</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条</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④</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指定事業所休止等届出書（第</a:t>
            </a:r>
            <a:r>
              <a:rPr lang="en-US" altLang="ja-JP" sz="3200" dirty="0">
                <a:solidFill>
                  <a:schemeClr val="tx1">
                    <a:lumMod val="75000"/>
                    <a:lumOff val="25000"/>
                  </a:schemeClr>
                </a:solidFill>
                <a:latin typeface="メイリオ" panose="020B0604030504040204" pitchFamily="50" charset="-128"/>
                <a:ea typeface="メイリオ" panose="020B0604030504040204" pitchFamily="50" charset="-128"/>
              </a:rPr>
              <a:t>12</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条</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⑤</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環境管理事業所</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優良</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環境</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管理</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事業所</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に</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rPr>
              <a:t>係る</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変更届出書（第</a:t>
            </a:r>
            <a:r>
              <a:rPr lang="en-US" altLang="ja-JP" sz="3200" dirty="0">
                <a:solidFill>
                  <a:schemeClr val="tx1">
                    <a:lumMod val="75000"/>
                    <a:lumOff val="25000"/>
                  </a:schemeClr>
                </a:solidFill>
                <a:latin typeface="メイリオ" panose="020B0604030504040204" pitchFamily="50" charset="-128"/>
                <a:ea typeface="メイリオ" panose="020B0604030504040204" pitchFamily="50" charset="-128"/>
              </a:rPr>
              <a:t>21</a:t>
            </a:r>
            <a:r>
              <a:rPr lang="ja-JP" altLang="ja-JP" sz="3200" dirty="0">
                <a:solidFill>
                  <a:schemeClr val="tx1">
                    <a:lumMod val="75000"/>
                    <a:lumOff val="25000"/>
                  </a:schemeClr>
                </a:solidFill>
                <a:latin typeface="メイリオ" panose="020B0604030504040204" pitchFamily="50" charset="-128"/>
                <a:ea typeface="メイリオ" panose="020B0604030504040204" pitchFamily="50" charset="-128"/>
              </a:rPr>
              <a:t>条）</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コンテンツ プレースホルダ 2"/>
          <p:cNvSpPr txBox="1">
            <a:spLocks/>
          </p:cNvSpPr>
          <p:nvPr/>
        </p:nvSpPr>
        <p:spPr>
          <a:xfrm>
            <a:off x="323528" y="404664"/>
            <a:ext cx="4032448" cy="648072"/>
          </a:xfrm>
          <a:prstGeom prst="roundRect">
            <a:avLst/>
          </a:prstGeom>
          <a:solidFill>
            <a:schemeClr val="accent2">
              <a:lumMod val="20000"/>
              <a:lumOff val="80000"/>
            </a:schemeClr>
          </a:solidFill>
          <a:ln>
            <a:noFill/>
          </a:ln>
          <a:effectLst>
            <a:outerShdw blurRad="50800" dist="38100" dir="2700000" algn="tl" rotWithShape="0">
              <a:prstClr val="black">
                <a:alpha val="40000"/>
              </a:prstClr>
            </a:outerShdw>
          </a:effectLst>
        </p:spPr>
        <p:txBody>
          <a:bodyPr anchor="ctr" anchorCtr="0">
            <a:noAutofit/>
          </a:bodyPr>
          <a:lstStyle/>
          <a:p>
            <a:pPr marL="274320" marR="0" lvl="0" indent="-274320" algn="ctr" defTabSz="914400" rtl="0" eaLnBrk="1" fontAlgn="auto" latinLnBrk="0" hangingPunct="1">
              <a:lnSpc>
                <a:spcPts val="3600"/>
              </a:lnSpc>
              <a:spcBef>
                <a:spcPts val="600"/>
              </a:spcBef>
              <a:spcAft>
                <a:spcPts val="0"/>
              </a:spcAft>
              <a:buClr>
                <a:schemeClr val="accent1"/>
              </a:buClr>
              <a:buSzPct val="70000"/>
              <a:buFont typeface="Wingdings"/>
              <a:buNone/>
              <a:tabLst/>
              <a:defRPr/>
            </a:pPr>
            <a:r>
              <a:rPr lang="ja-JP" altLang="en-US"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rPr>
              <a:t>対象とする</a:t>
            </a:r>
            <a:r>
              <a:rPr lang="ja-JP" altLang="en-US" sz="3200" b="1" dirty="0">
                <a:solidFill>
                  <a:schemeClr val="tx1">
                    <a:lumMod val="75000"/>
                    <a:lumOff val="25000"/>
                  </a:schemeClr>
                </a:solidFill>
                <a:latin typeface="メイリオ" panose="020B0604030504040204" pitchFamily="50" charset="-128"/>
                <a:ea typeface="メイリオ" panose="020B0604030504040204" pitchFamily="50" charset="-128"/>
              </a:rPr>
              <a:t>届出</a:t>
            </a:r>
            <a:endParaRPr lang="en-US" altLang="ja-JP"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コンテンツ プレースホルダ 2"/>
          <p:cNvSpPr txBox="1">
            <a:spLocks/>
          </p:cNvSpPr>
          <p:nvPr/>
        </p:nvSpPr>
        <p:spPr>
          <a:xfrm>
            <a:off x="323528" y="4447386"/>
            <a:ext cx="4320480" cy="648072"/>
          </a:xfrm>
          <a:prstGeom prst="roundRect">
            <a:avLst/>
          </a:prstGeom>
          <a:solidFill>
            <a:schemeClr val="accent2">
              <a:lumMod val="20000"/>
              <a:lumOff val="80000"/>
            </a:schemeClr>
          </a:solidFill>
          <a:ln>
            <a:noFill/>
          </a:ln>
          <a:effectLst>
            <a:outerShdw blurRad="50800" dist="38100" dir="2700000" algn="tl" rotWithShape="0">
              <a:prstClr val="black">
                <a:alpha val="40000"/>
              </a:prstClr>
            </a:outerShdw>
          </a:effectLst>
        </p:spPr>
        <p:txBody>
          <a:bodyPr anchor="ctr" anchorCtr="0">
            <a:noAutofit/>
          </a:bodyPr>
          <a:lstStyle/>
          <a:p>
            <a:pPr marL="274320" marR="0" lvl="0" indent="-274320" algn="ctr" defTabSz="914400" rtl="0" eaLnBrk="1" fontAlgn="auto" latinLnBrk="0" hangingPunct="1">
              <a:lnSpc>
                <a:spcPts val="3600"/>
              </a:lnSpc>
              <a:spcBef>
                <a:spcPts val="600"/>
              </a:spcBef>
              <a:spcAft>
                <a:spcPts val="0"/>
              </a:spcAft>
              <a:buClr>
                <a:schemeClr val="accent1"/>
              </a:buClr>
              <a:buSzPct val="70000"/>
              <a:buFont typeface="Wingdings"/>
              <a:buNone/>
              <a:tabLst/>
              <a:defRPr/>
            </a:pPr>
            <a:r>
              <a:rPr lang="ja-JP" altLang="en-US"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rPr>
              <a:t>対象とする期間等</a:t>
            </a:r>
            <a:endParaRPr lang="en-US" altLang="ja-JP" sz="3200" b="1" noProof="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83475" y="5211235"/>
            <a:ext cx="7014252" cy="584775"/>
          </a:xfrm>
          <a:prstGeom prst="rect">
            <a:avLst/>
          </a:prstGeom>
          <a:noFill/>
        </p:spPr>
        <p:txBody>
          <a:bodyPr wrap="square" rtlCol="0">
            <a:spAutoFit/>
          </a:bodyPr>
          <a:lstStyle/>
          <a:p>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災害発生後に知事が指定する期間</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203555" y="5826916"/>
            <a:ext cx="7632848" cy="584775"/>
          </a:xfrm>
          <a:prstGeom prst="rect">
            <a:avLst/>
          </a:prstGeom>
          <a:noFill/>
        </p:spPr>
        <p:txBody>
          <a:bodyPr wrap="square" rtlCol="0">
            <a:spAutoFit/>
          </a:bodyPr>
          <a:lstStyle/>
          <a:p>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災害発生日から</a:t>
            </a:r>
            <a:r>
              <a:rPr kumimoji="1" lang="ja-JP" altLang="en-US" sz="3200" b="1" u="sng" dirty="0" smtClean="0">
                <a:solidFill>
                  <a:schemeClr val="tx1">
                    <a:lumMod val="75000"/>
                    <a:lumOff val="25000"/>
                  </a:schemeClr>
                </a:solidFill>
                <a:latin typeface="メイリオ" panose="020B0604030504040204" pitchFamily="50" charset="-128"/>
                <a:ea typeface="メイリオ" panose="020B0604030504040204" pitchFamily="50" charset="-128"/>
              </a:rPr>
              <a:t>６月を超えない範囲内</a:t>
            </a:r>
            <a:endParaRPr kumimoji="1" lang="ja-JP" altLang="en-US" sz="32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右矢印 7"/>
          <p:cNvSpPr/>
          <p:nvPr/>
        </p:nvSpPr>
        <p:spPr>
          <a:xfrm>
            <a:off x="843515" y="5837190"/>
            <a:ext cx="360040" cy="468945"/>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54440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4250</TotalTime>
  <Words>2263</Words>
  <Application>Microsoft Office PowerPoint</Application>
  <PresentationFormat>画面に合わせる (4:3)</PresentationFormat>
  <Paragraphs>129</Paragraphs>
  <Slides>7</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ＭＳ Ｐゴシック</vt:lpstr>
      <vt:lpstr>ＭＳ ゴシック</vt:lpstr>
      <vt:lpstr>メイリオ</vt:lpstr>
      <vt:lpstr>Arial</vt:lpstr>
      <vt:lpstr>Calibri</vt:lpstr>
      <vt:lpstr>Wingdings</vt:lpstr>
      <vt:lpstr>kanagawa</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374</cp:revision>
  <cp:lastPrinted>2020-09-03T09:37:58Z</cp:lastPrinted>
  <dcterms:created xsi:type="dcterms:W3CDTF">2020-06-26T05:00:29Z</dcterms:created>
  <dcterms:modified xsi:type="dcterms:W3CDTF">2020-11-25T07:59:14Z</dcterms:modified>
</cp:coreProperties>
</file>