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8"/>
  </p:notesMasterIdLst>
  <p:handoutMasterIdLst>
    <p:handoutMasterId r:id="rId69"/>
  </p:handoutMasterIdLst>
  <p:sldIdLst>
    <p:sldId id="263" r:id="rId2"/>
    <p:sldId id="264" r:id="rId3"/>
    <p:sldId id="321" r:id="rId4"/>
    <p:sldId id="265" r:id="rId5"/>
    <p:sldId id="266" r:id="rId6"/>
    <p:sldId id="267" r:id="rId7"/>
    <p:sldId id="284" r:id="rId8"/>
    <p:sldId id="333" r:id="rId9"/>
    <p:sldId id="308" r:id="rId10"/>
    <p:sldId id="322" r:id="rId11"/>
    <p:sldId id="269" r:id="rId12"/>
    <p:sldId id="270" r:id="rId13"/>
    <p:sldId id="271" r:id="rId14"/>
    <p:sldId id="272" r:id="rId15"/>
    <p:sldId id="275" r:id="rId16"/>
    <p:sldId id="285" r:id="rId17"/>
    <p:sldId id="287" r:id="rId18"/>
    <p:sldId id="289" r:id="rId19"/>
    <p:sldId id="286" r:id="rId20"/>
    <p:sldId id="291" r:id="rId21"/>
    <p:sldId id="292" r:id="rId22"/>
    <p:sldId id="294" r:id="rId23"/>
    <p:sldId id="334" r:id="rId24"/>
    <p:sldId id="296" r:id="rId25"/>
    <p:sldId id="297" r:id="rId26"/>
    <p:sldId id="298" r:id="rId27"/>
    <p:sldId id="300" r:id="rId28"/>
    <p:sldId id="301" r:id="rId29"/>
    <p:sldId id="302" r:id="rId30"/>
    <p:sldId id="303" r:id="rId31"/>
    <p:sldId id="304" r:id="rId32"/>
    <p:sldId id="305" r:id="rId33"/>
    <p:sldId id="299" r:id="rId34"/>
    <p:sldId id="338" r:id="rId35"/>
    <p:sldId id="339" r:id="rId36"/>
    <p:sldId id="340" r:id="rId37"/>
    <p:sldId id="341" r:id="rId38"/>
    <p:sldId id="342" r:id="rId39"/>
    <p:sldId id="343" r:id="rId40"/>
    <p:sldId id="344" r:id="rId41"/>
    <p:sldId id="345" r:id="rId42"/>
    <p:sldId id="323" r:id="rId43"/>
    <p:sldId id="324" r:id="rId44"/>
    <p:sldId id="325" r:id="rId45"/>
    <p:sldId id="326" r:id="rId46"/>
    <p:sldId id="346" r:id="rId47"/>
    <p:sldId id="327" r:id="rId48"/>
    <p:sldId id="328" r:id="rId49"/>
    <p:sldId id="329" r:id="rId50"/>
    <p:sldId id="347" r:id="rId51"/>
    <p:sldId id="331" r:id="rId52"/>
    <p:sldId id="332" r:id="rId53"/>
    <p:sldId id="348" r:id="rId54"/>
    <p:sldId id="349" r:id="rId55"/>
    <p:sldId id="350" r:id="rId56"/>
    <p:sldId id="351" r:id="rId57"/>
    <p:sldId id="352" r:id="rId58"/>
    <p:sldId id="314" r:id="rId59"/>
    <p:sldId id="317" r:id="rId60"/>
    <p:sldId id="330" r:id="rId61"/>
    <p:sldId id="319" r:id="rId62"/>
    <p:sldId id="320" r:id="rId63"/>
    <p:sldId id="318" r:id="rId64"/>
    <p:sldId id="315" r:id="rId65"/>
    <p:sldId id="316" r:id="rId66"/>
    <p:sldId id="282" r:id="rId67"/>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66FF"/>
    <a:srgbClr val="0000FF"/>
    <a:srgbClr val="FFFFDD"/>
    <a:srgbClr val="C8FCD7"/>
    <a:srgbClr val="ECFEF1"/>
    <a:srgbClr val="BAFCCB"/>
    <a:srgbClr val="BCFCCD"/>
    <a:srgbClr val="00CC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05" autoAdjust="0"/>
    <p:restoredTop sz="75995" autoAdjust="0"/>
  </p:normalViewPr>
  <p:slideViewPr>
    <p:cSldViewPr snapToGrid="0">
      <p:cViewPr varScale="1">
        <p:scale>
          <a:sx n="53" d="100"/>
          <a:sy n="53" d="100"/>
        </p:scale>
        <p:origin x="1272" y="44"/>
      </p:cViewPr>
      <p:guideLst/>
    </p:cSldViewPr>
  </p:slideViewPr>
  <p:outlineViewPr>
    <p:cViewPr>
      <p:scale>
        <a:sx n="33" d="100"/>
        <a:sy n="33" d="100"/>
      </p:scale>
      <p:origin x="0" y="-5984"/>
    </p:cViewPr>
  </p:outlineViewPr>
  <p:notesTextViewPr>
    <p:cViewPr>
      <p:scale>
        <a:sx n="1" d="1"/>
        <a:sy n="1" d="1"/>
      </p:scale>
      <p:origin x="0" y="0"/>
    </p:cViewPr>
  </p:notesTextViewPr>
  <p:notesViewPr>
    <p:cSldViewPr snapToGrid="0">
      <p:cViewPr varScale="1">
        <p:scale>
          <a:sx n="49" d="100"/>
          <a:sy n="49" d="100"/>
        </p:scale>
        <p:origin x="274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3077740" cy="513428"/>
          </a:xfrm>
          <a:prstGeom prst="rect">
            <a:avLst/>
          </a:prstGeom>
        </p:spPr>
        <p:txBody>
          <a:bodyPr vert="horz" lIns="94613" tIns="47306" rIns="94613" bIns="47306"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4023096" y="3"/>
            <a:ext cx="3077740" cy="513428"/>
          </a:xfrm>
          <a:prstGeom prst="rect">
            <a:avLst/>
          </a:prstGeom>
        </p:spPr>
        <p:txBody>
          <a:bodyPr vert="horz" lIns="94613" tIns="47306" rIns="94613" bIns="47306" rtlCol="0"/>
          <a:lstStyle>
            <a:lvl1pPr algn="r">
              <a:defRPr sz="1100"/>
            </a:lvl1pPr>
          </a:lstStyle>
          <a:p>
            <a:fld id="{273DFC92-EFCC-42C7-831E-2BA6F0A939CE}" type="datetimeFigureOut">
              <a:rPr kumimoji="1" lang="ja-JP" altLang="en-US" smtClean="0"/>
              <a:t>2020/11/25</a:t>
            </a:fld>
            <a:endParaRPr kumimoji="1" lang="ja-JP" altLang="en-US"/>
          </a:p>
        </p:txBody>
      </p:sp>
      <p:sp>
        <p:nvSpPr>
          <p:cNvPr id="4" name="フッター プレースホルダー 3"/>
          <p:cNvSpPr>
            <a:spLocks noGrp="1"/>
          </p:cNvSpPr>
          <p:nvPr>
            <p:ph type="ftr" sz="quarter" idx="2"/>
          </p:nvPr>
        </p:nvSpPr>
        <p:spPr>
          <a:xfrm>
            <a:off x="2" y="9719602"/>
            <a:ext cx="3077740" cy="513427"/>
          </a:xfrm>
          <a:prstGeom prst="rect">
            <a:avLst/>
          </a:prstGeom>
        </p:spPr>
        <p:txBody>
          <a:bodyPr vert="horz" lIns="94613" tIns="47306" rIns="94613" bIns="47306"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4023096" y="9719602"/>
            <a:ext cx="3077740" cy="513427"/>
          </a:xfrm>
          <a:prstGeom prst="rect">
            <a:avLst/>
          </a:prstGeom>
        </p:spPr>
        <p:txBody>
          <a:bodyPr vert="horz" lIns="94613" tIns="47306" rIns="94613" bIns="47306" rtlCol="0" anchor="b"/>
          <a:lstStyle>
            <a:lvl1pPr algn="r">
              <a:defRPr sz="1100"/>
            </a:lvl1pPr>
          </a:lstStyle>
          <a:p>
            <a:fld id="{15C8EF7B-F820-459E-BC36-6B54BE7FAB0C}" type="slidenum">
              <a:rPr kumimoji="1" lang="ja-JP" altLang="en-US" smtClean="0"/>
              <a:t>‹#›</a:t>
            </a:fld>
            <a:endParaRPr kumimoji="1" lang="ja-JP" altLang="en-US"/>
          </a:p>
        </p:txBody>
      </p:sp>
    </p:spTree>
    <p:extLst>
      <p:ext uri="{BB962C8B-B14F-4D97-AF65-F5344CB8AC3E}">
        <p14:creationId xmlns:p14="http://schemas.microsoft.com/office/powerpoint/2010/main" val="1473210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3077740" cy="513428"/>
          </a:xfrm>
          <a:prstGeom prst="rect">
            <a:avLst/>
          </a:prstGeom>
        </p:spPr>
        <p:txBody>
          <a:bodyPr vert="horz" lIns="94613" tIns="47306" rIns="94613" bIns="47306"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3096" y="3"/>
            <a:ext cx="3077740" cy="513428"/>
          </a:xfrm>
          <a:prstGeom prst="rect">
            <a:avLst/>
          </a:prstGeom>
        </p:spPr>
        <p:txBody>
          <a:bodyPr vert="horz" lIns="94613" tIns="47306" rIns="94613" bIns="47306" rtlCol="0"/>
          <a:lstStyle>
            <a:lvl1pPr algn="r">
              <a:defRPr sz="1100"/>
            </a:lvl1pPr>
          </a:lstStyle>
          <a:p>
            <a:fld id="{E2797BB3-3C7B-4A11-8F7C-016BC0F54DF7}" type="datetimeFigureOut">
              <a:rPr kumimoji="1" lang="ja-JP" altLang="en-US" smtClean="0"/>
              <a:t>2020/11/25</a:t>
            </a:fld>
            <a:endParaRPr kumimoji="1" lang="ja-JP" altLang="en-US"/>
          </a:p>
        </p:txBody>
      </p:sp>
      <p:sp>
        <p:nvSpPr>
          <p:cNvPr id="4" name="スライド イメージ プレースホルダー 3"/>
          <p:cNvSpPr>
            <a:spLocks noGrp="1" noRot="1" noChangeAspect="1"/>
          </p:cNvSpPr>
          <p:nvPr>
            <p:ph type="sldImg" idx="2"/>
          </p:nvPr>
        </p:nvSpPr>
        <p:spPr>
          <a:xfrm>
            <a:off x="1247775" y="1277938"/>
            <a:ext cx="4606925" cy="3455987"/>
          </a:xfrm>
          <a:prstGeom prst="rect">
            <a:avLst/>
          </a:prstGeom>
          <a:noFill/>
          <a:ln w="12700">
            <a:solidFill>
              <a:prstClr val="black"/>
            </a:solidFill>
          </a:ln>
        </p:spPr>
        <p:txBody>
          <a:bodyPr vert="horz" lIns="94613" tIns="47306" rIns="94613" bIns="47306" rtlCol="0" anchor="ctr"/>
          <a:lstStyle/>
          <a:p>
            <a:endParaRPr lang="ja-JP" altLang="en-US"/>
          </a:p>
        </p:txBody>
      </p:sp>
      <p:sp>
        <p:nvSpPr>
          <p:cNvPr id="5" name="ノート プレースホルダー 4"/>
          <p:cNvSpPr>
            <a:spLocks noGrp="1"/>
          </p:cNvSpPr>
          <p:nvPr>
            <p:ph type="body" sz="quarter" idx="3"/>
          </p:nvPr>
        </p:nvSpPr>
        <p:spPr>
          <a:xfrm>
            <a:off x="710249" y="4924647"/>
            <a:ext cx="5681980" cy="4029252"/>
          </a:xfrm>
          <a:prstGeom prst="rect">
            <a:avLst/>
          </a:prstGeom>
        </p:spPr>
        <p:txBody>
          <a:bodyPr vert="horz" lIns="94613" tIns="47306" rIns="94613" bIns="4730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719602"/>
            <a:ext cx="3077740" cy="513427"/>
          </a:xfrm>
          <a:prstGeom prst="rect">
            <a:avLst/>
          </a:prstGeom>
        </p:spPr>
        <p:txBody>
          <a:bodyPr vert="horz" lIns="94613" tIns="47306" rIns="94613" bIns="47306"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3096" y="9719602"/>
            <a:ext cx="3077740" cy="513427"/>
          </a:xfrm>
          <a:prstGeom prst="rect">
            <a:avLst/>
          </a:prstGeom>
        </p:spPr>
        <p:txBody>
          <a:bodyPr vert="horz" lIns="94613" tIns="47306" rIns="94613" bIns="47306" rtlCol="0" anchor="b"/>
          <a:lstStyle>
            <a:lvl1pPr algn="r">
              <a:defRPr sz="1100"/>
            </a:lvl1pPr>
          </a:lstStyle>
          <a:p>
            <a:fld id="{6AC044BF-F28E-4985-A4FC-7A708562874E}" type="slidenum">
              <a:rPr kumimoji="1" lang="ja-JP" altLang="en-US" smtClean="0"/>
              <a:t>‹#›</a:t>
            </a:fld>
            <a:endParaRPr kumimoji="1" lang="ja-JP" altLang="en-US"/>
          </a:p>
        </p:txBody>
      </p:sp>
    </p:spTree>
    <p:extLst>
      <p:ext uri="{BB962C8B-B14F-4D97-AF65-F5344CB8AC3E}">
        <p14:creationId xmlns:p14="http://schemas.microsoft.com/office/powerpoint/2010/main" val="2897635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令和２年３月に神奈川県生活環境の保全等に関する条例を改正し、令和２年</a:t>
            </a:r>
            <a:r>
              <a:rPr kumimoji="1" lang="en-US" altLang="ja-JP" dirty="0" smtClean="0"/>
              <a:t>10</a:t>
            </a:r>
            <a:r>
              <a:rPr kumimoji="1" lang="ja-JP" altLang="en-US" dirty="0" smtClean="0"/>
              <a:t>月１日から施行することとしましたので、その改正内容についてまとめています。</a:t>
            </a:r>
            <a:endParaRPr kumimoji="1" lang="en-US" altLang="ja-JP" dirty="0" smtClean="0"/>
          </a:p>
          <a:p>
            <a:r>
              <a:rPr kumimoji="1" lang="en-US" altLang="ja-JP" dirty="0" smtClean="0"/>
              <a:t>※</a:t>
            </a:r>
            <a:r>
              <a:rPr kumimoji="1" lang="ja-JP" altLang="en-US" dirty="0" smtClean="0"/>
              <a:t>この欄にはスライドの説明を記載していますので、併せてご確認ください。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0</a:t>
            </a:fld>
            <a:endParaRPr kumimoji="1" lang="ja-JP" altLang="en-US"/>
          </a:p>
        </p:txBody>
      </p:sp>
    </p:spTree>
    <p:extLst>
      <p:ext uri="{BB962C8B-B14F-4D97-AF65-F5344CB8AC3E}">
        <p14:creationId xmlns:p14="http://schemas.microsoft.com/office/powerpoint/2010/main" val="400911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今回の改正では、災害を視野に入れた対応の１つ目として、指定事業所に係る手続きについて、災害発生時には特例の措置を講ずることができるように改めました。</a:t>
            </a:r>
            <a:endParaRPr kumimoji="1" lang="en-US" altLang="ja-JP" dirty="0" smtClean="0"/>
          </a:p>
          <a:p>
            <a:r>
              <a:rPr kumimoji="1" lang="ja-JP" altLang="en-US" dirty="0" smtClean="0"/>
              <a:t>こういった改正を行った背景についてです。</a:t>
            </a:r>
            <a:endParaRPr kumimoji="1" lang="en-US" altLang="ja-JP" dirty="0" smtClean="0"/>
          </a:p>
          <a:p>
            <a:r>
              <a:rPr kumimoji="1" lang="ja-JP" altLang="en-US" dirty="0" smtClean="0"/>
              <a:t>平成</a:t>
            </a:r>
            <a:r>
              <a:rPr kumimoji="1" lang="en-US" altLang="ja-JP" dirty="0" smtClean="0"/>
              <a:t>23</a:t>
            </a:r>
            <a:r>
              <a:rPr kumimoji="1" lang="ja-JP" altLang="en-US" dirty="0" smtClean="0"/>
              <a:t>年の東日本大震災や平成</a:t>
            </a:r>
            <a:r>
              <a:rPr kumimoji="1" lang="en-US" altLang="ja-JP" dirty="0" smtClean="0"/>
              <a:t>28</a:t>
            </a:r>
            <a:r>
              <a:rPr kumimoji="1" lang="ja-JP" altLang="en-US" dirty="0" smtClean="0"/>
              <a:t>年の熊本地震、また近年頻発する豪雨災害など、大規模な災害の発生を受け、昨今、平時から災害に備えておくことが非常に重要であると考えられています。</a:t>
            </a:r>
            <a:endParaRPr kumimoji="1" lang="en-US" altLang="ja-JP" dirty="0" smtClean="0"/>
          </a:p>
          <a:p>
            <a:endParaRPr kumimoji="1" lang="en-US" altLang="ja-JP" dirty="0" smtClean="0"/>
          </a:p>
          <a:p>
            <a:r>
              <a:rPr kumimoji="1" lang="ja-JP" altLang="en-US" dirty="0" smtClean="0"/>
              <a:t>東日本大震災の際には、本県においても非常時における発電機やボイラーの設置、運転などについての問合せ等がありましたが、災害発生時には、発電機、ボイラー、廃棄物処理施設等の設置、また、災害により破損した設備の改修や更新が多数発生すると想定されます。</a:t>
            </a:r>
            <a:endParaRPr kumimoji="1" lang="en-US" altLang="ja-JP" dirty="0" smtClean="0"/>
          </a:p>
          <a:p>
            <a:r>
              <a:rPr kumimoji="1" lang="ja-JP" altLang="en-US" dirty="0" smtClean="0"/>
              <a:t>これらはいずれも応急的な対応や事業活動の復旧のために行われるものであることから、早急な対応が必要になると考えられますが、改正前の条例では、その設置や変更にあたり、事前の許可が必要となる場合があり、許可手続きには相当の時間を要することが想定されました。</a:t>
            </a:r>
            <a:endParaRPr kumimoji="1" lang="en-US" altLang="ja-JP" dirty="0" smtClean="0"/>
          </a:p>
          <a:p>
            <a:r>
              <a:rPr kumimoji="1" lang="ja-JP" altLang="en-US" dirty="0" smtClean="0"/>
              <a:t>そこで、事業活動の早期復旧に資するため、災害時における指定事業所に係る手続きについて特例措置を講ずることとしました。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9</a:t>
            </a:fld>
            <a:endParaRPr kumimoji="1" lang="ja-JP" altLang="en-US"/>
          </a:p>
        </p:txBody>
      </p:sp>
    </p:spTree>
    <p:extLst>
      <p:ext uri="{BB962C8B-B14F-4D97-AF65-F5344CB8AC3E}">
        <p14:creationId xmlns:p14="http://schemas.microsoft.com/office/powerpoint/2010/main" val="1789170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許可手続きに関する特例措置についてです。</a:t>
            </a:r>
            <a:endParaRPr kumimoji="1" lang="en-US" altLang="ja-JP" dirty="0" smtClean="0"/>
          </a:p>
          <a:p>
            <a:endParaRPr kumimoji="1" lang="en-US" altLang="ja-JP" dirty="0" smtClean="0"/>
          </a:p>
          <a:p>
            <a:r>
              <a:rPr kumimoji="1" lang="ja-JP" altLang="en-US" dirty="0" smtClean="0"/>
              <a:t>知事は、地震等の大規模な災害が発生した際に、その対応又は迅速な復旧のために特例の措置を講ずる必要があると認める時は、その災害を「特例措置対象災害」として指定します。（指定の方法等についてはスライド</a:t>
            </a:r>
            <a:r>
              <a:rPr kumimoji="1" lang="en-US" altLang="ja-JP" dirty="0" smtClean="0"/>
              <a:t>12</a:t>
            </a:r>
            <a:r>
              <a:rPr kumimoji="1" lang="ja-JP" altLang="en-US" dirty="0" smtClean="0"/>
              <a:t>参照）</a:t>
            </a:r>
            <a:endParaRPr kumimoji="1" lang="en-US" altLang="ja-JP" dirty="0" smtClean="0"/>
          </a:p>
          <a:p>
            <a:r>
              <a:rPr kumimoji="1" lang="ja-JP" altLang="en-US" dirty="0" smtClean="0"/>
              <a:t>この特例措置対象災害への指定により、事業者が災害に起因して破損した施設を入れ替えるなど、通常時には許可が必要となる指定事業所の設置又は変更を行う場合には、事前の許可手続きを不要として、事後の届出により設置等ができることとしました。</a:t>
            </a:r>
            <a:endParaRPr kumimoji="1" lang="en-US" altLang="ja-JP" dirty="0" smtClean="0"/>
          </a:p>
          <a:p>
            <a:endParaRPr kumimoji="1" lang="en-US" altLang="ja-JP" dirty="0" smtClean="0"/>
          </a:p>
          <a:p>
            <a:r>
              <a:rPr kumimoji="1" lang="ja-JP" altLang="en-US" dirty="0" smtClean="0"/>
              <a:t>なお、「一定の条件を満足する申請については」とあるとおり、この特例制度を利用できる設置や変更には条件があるため、それについては次のスライドで示します。</a:t>
            </a:r>
            <a:endParaRPr kumimoji="1" lang="en-US" altLang="ja-JP" dirty="0" smtClean="0"/>
          </a:p>
          <a:p>
            <a:endParaRPr kumimoji="1" lang="en-US" altLang="ja-JP" dirty="0" smtClean="0"/>
          </a:p>
          <a:p>
            <a:r>
              <a:rPr kumimoji="1" lang="ja-JP" altLang="en-US" dirty="0" smtClean="0"/>
              <a:t>また、この制度は、災害発生時に急いで施設の設置等を希望する事業者は特例として届出により施設の設置等できるようにしたものであり、災害時であっても通常の許可申請を希望する場合には通常の申請を行うことも可能です。あくまで事業者の任意により選択できる制度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10</a:t>
            </a:fld>
            <a:endParaRPr kumimoji="1" lang="ja-JP" altLang="en-US"/>
          </a:p>
        </p:txBody>
      </p:sp>
    </p:spTree>
    <p:extLst>
      <p:ext uri="{BB962C8B-B14F-4D97-AF65-F5344CB8AC3E}">
        <p14:creationId xmlns:p14="http://schemas.microsoft.com/office/powerpoint/2010/main" val="227403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制度の対象となる指定事業所の設置又は変更について、</a:t>
            </a:r>
            <a:endParaRPr kumimoji="1" lang="en-US" altLang="ja-JP" dirty="0" smtClean="0"/>
          </a:p>
          <a:p>
            <a:r>
              <a:rPr kumimoji="1" lang="ja-JP" altLang="en-US" dirty="0" smtClean="0"/>
              <a:t>一つ目は、応急措置のために必要な指定事業所の設置又は変更の場合です。</a:t>
            </a:r>
            <a:endParaRPr kumimoji="1" lang="en-US" altLang="ja-JP" dirty="0" smtClean="0"/>
          </a:p>
          <a:p>
            <a:r>
              <a:rPr kumimoji="1" lang="ja-JP" altLang="en-US" dirty="0" smtClean="0"/>
              <a:t>応急措置というのは、災害に起因して電力を喪失したことにより必要となる発電機の設置や、発生した災害廃棄物の処理のために必要となる廃棄物処理施設の設置などのことです。</a:t>
            </a:r>
            <a:endParaRPr kumimoji="1" lang="en-US" altLang="ja-JP" dirty="0" smtClean="0"/>
          </a:p>
          <a:p>
            <a:r>
              <a:rPr kumimoji="1" lang="ja-JP" altLang="en-US" dirty="0" smtClean="0"/>
              <a:t>応急措置のために必要な場合については、対象となる指定作業を限定することとしており、この対象となる指定作業は、災害発生後に公示により指定することとしています。現時点で指定を想定している作業はここに示したとおりです。</a:t>
            </a:r>
            <a:endParaRPr kumimoji="1" lang="en-US" altLang="ja-JP" dirty="0" smtClean="0"/>
          </a:p>
          <a:p>
            <a:endParaRPr kumimoji="1" lang="en-US" altLang="ja-JP" dirty="0" smtClean="0"/>
          </a:p>
          <a:p>
            <a:r>
              <a:rPr kumimoji="1" lang="ja-JP" altLang="en-US" dirty="0" smtClean="0"/>
              <a:t>次に二つ目は、損傷した指定事業所の復旧のための変更の場合です。</a:t>
            </a:r>
            <a:endParaRPr kumimoji="1" lang="en-US" altLang="ja-JP" dirty="0" smtClean="0"/>
          </a:p>
          <a:p>
            <a:r>
              <a:rPr kumimoji="1" lang="ja-JP" altLang="en-US" dirty="0" smtClean="0"/>
              <a:t>既に許可を受けている指定事業所が災害により損傷した場合に、復旧のために行う変更を対象としており、①とは異なり、指定作業などに限定はなく、災害に起因して損傷した施設等の復旧に係る変更であれば全て対象と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11</a:t>
            </a:fld>
            <a:endParaRPr kumimoji="1" lang="ja-JP" altLang="en-US"/>
          </a:p>
        </p:txBody>
      </p:sp>
    </p:spTree>
    <p:extLst>
      <p:ext uri="{BB962C8B-B14F-4D97-AF65-F5344CB8AC3E}">
        <p14:creationId xmlns:p14="http://schemas.microsoft.com/office/powerpoint/2010/main" val="1451328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この制度が利用できる期間は、災害発生後に６月を超えない範囲内で知事が指定する期間としています。</a:t>
            </a:r>
            <a:endParaRPr kumimoji="1" lang="en-US" altLang="ja-JP" dirty="0" smtClean="0"/>
          </a:p>
          <a:p>
            <a:endParaRPr kumimoji="1" lang="en-US" altLang="ja-JP" dirty="0" smtClean="0"/>
          </a:p>
          <a:p>
            <a:r>
              <a:rPr kumimoji="1" lang="ja-JP" altLang="en-US" dirty="0" smtClean="0"/>
              <a:t>この期間の指定を含め、「特例措置対象災害」としての指定など、災害発生後に知事が指定する事項については、ここに示したとおりです。</a:t>
            </a:r>
            <a:endParaRPr kumimoji="1" lang="en-US" altLang="ja-JP" dirty="0" smtClean="0"/>
          </a:p>
          <a:p>
            <a:endParaRPr kumimoji="1" lang="en-US" altLang="ja-JP" dirty="0" smtClean="0"/>
          </a:p>
          <a:p>
            <a:r>
              <a:rPr kumimoji="1" lang="ja-JP" altLang="en-US" dirty="0" smtClean="0"/>
              <a:t>制度を適用する地域は市町村単位での指定を考えています。</a:t>
            </a:r>
            <a:endParaRPr kumimoji="1" lang="en-US" altLang="ja-JP" dirty="0" smtClean="0"/>
          </a:p>
          <a:p>
            <a:r>
              <a:rPr kumimoji="1" lang="ja-JP" altLang="en-US" dirty="0" smtClean="0"/>
              <a:t>また、これらの情報は一括して指定することを予定しており、指定を行った際は県のホームページでこれらの情報を公表する予定です。ただし、被災状況によりホームページでの公開が困難である場合には、県庁舎前の掲示板への掲示等により公表することも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12</a:t>
            </a:fld>
            <a:endParaRPr kumimoji="1" lang="ja-JP" altLang="en-US"/>
          </a:p>
        </p:txBody>
      </p:sp>
    </p:spTree>
    <p:extLst>
      <p:ext uri="{BB962C8B-B14F-4D97-AF65-F5344CB8AC3E}">
        <p14:creationId xmlns:p14="http://schemas.microsoft.com/office/powerpoint/2010/main" val="285110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9" y="4924646"/>
            <a:ext cx="5681980" cy="5054540"/>
          </a:xfrm>
        </p:spPr>
        <p:txBody>
          <a:bodyPr/>
          <a:lstStyle/>
          <a:p>
            <a:r>
              <a:rPr lang="ja-JP" altLang="en-US" sz="1000" dirty="0"/>
              <a:t>具体的な手続きフローです。</a:t>
            </a:r>
            <a:endParaRPr lang="en-US" altLang="ja-JP" sz="1000" dirty="0"/>
          </a:p>
          <a:p>
            <a:r>
              <a:rPr lang="ja-JP" altLang="en-US" sz="1000" dirty="0"/>
              <a:t>知事が指定する日までに‘着手’する設置又は変更が対象となります。（具体的な対象の内容はスライド</a:t>
            </a:r>
            <a:r>
              <a:rPr lang="en-US" altLang="ja-JP" sz="1000" dirty="0"/>
              <a:t>11</a:t>
            </a:r>
            <a:r>
              <a:rPr lang="ja-JP" altLang="en-US" sz="1000" dirty="0"/>
              <a:t>参照）</a:t>
            </a:r>
            <a:endParaRPr lang="en-US" altLang="ja-JP" sz="1000" dirty="0"/>
          </a:p>
          <a:p>
            <a:r>
              <a:rPr lang="ja-JP" altLang="en-US" sz="1000" dirty="0"/>
              <a:t>手続きですが、これは平常時に必要となる事前の許可申請を、特例措置対象災害時には事後の届出で良い、とした制度ですが、設置又は変更に着手する前に、一つだけ事前に手続きを行う必要があります。</a:t>
            </a:r>
            <a:endParaRPr lang="en-US" altLang="ja-JP" sz="1000" dirty="0"/>
          </a:p>
          <a:p>
            <a:r>
              <a:rPr lang="ja-JP" altLang="en-US" sz="1000" dirty="0"/>
              <a:t>それが「特例措置事前届出」という届出で、これは特例措置により設置又は変更を行う（当該制度を利用する）旨を申し出るものです。</a:t>
            </a:r>
            <a:endParaRPr lang="en-US" altLang="ja-JP" sz="1000" dirty="0"/>
          </a:p>
          <a:p>
            <a:r>
              <a:rPr lang="ja-JP" altLang="en-US" sz="1000" dirty="0"/>
              <a:t>届出様式はＡ４表裏１枚の様式となっており、特例の措置を講ずる理由（災害対応のために破砕施設の設置が必要等）を記載するほか、施設の台数等簡単な概要を記載します。</a:t>
            </a:r>
            <a:endParaRPr lang="en-US" altLang="ja-JP" sz="1000" dirty="0"/>
          </a:p>
          <a:p>
            <a:r>
              <a:rPr lang="ja-JP" altLang="en-US" sz="1000" dirty="0"/>
              <a:t>添付書類については、損傷した施設の復旧の場合には、損傷状況が分かる写真等、添付が可能であれば証明書類を添付することとしていますが、外見では判断できない場合等もあるため、この書類の添付は必須とはしていません。</a:t>
            </a:r>
            <a:endParaRPr lang="en-US" altLang="ja-JP" sz="1000" dirty="0"/>
          </a:p>
          <a:p>
            <a:endParaRPr lang="en-US" altLang="ja-JP" sz="1000" dirty="0"/>
          </a:p>
          <a:p>
            <a:r>
              <a:rPr lang="ja-JP" altLang="en-US" sz="1000" dirty="0"/>
              <a:t>県では、この「特例措置事前届出書」の提出を受けた後、その設置や変更が特例措置の対象として問題ないかを確認します。</a:t>
            </a:r>
            <a:endParaRPr lang="en-US" altLang="ja-JP" sz="1000" dirty="0"/>
          </a:p>
          <a:p>
            <a:endParaRPr lang="en-US" altLang="ja-JP" sz="1000" dirty="0"/>
          </a:p>
          <a:p>
            <a:r>
              <a:rPr lang="ja-JP" altLang="en-US" sz="1000" dirty="0"/>
              <a:t>「特例措置事前届出書」を提出した事業者は、設置等の工事を実施し、その後、設置又は変更が完了した日から</a:t>
            </a:r>
            <a:r>
              <a:rPr lang="en-US" altLang="ja-JP" sz="1000" dirty="0"/>
              <a:t>60</a:t>
            </a:r>
            <a:r>
              <a:rPr lang="ja-JP" altLang="en-US" sz="1000" dirty="0"/>
              <a:t>日以内に特例措置による設置届出書又は変更届出書を提出します。これが、それぞれ３条の設置許可申請書又は８条の変更許可申請書と同等の内容であり、添付書類等も通常時の許可申請に添付する書類と同様のものを用意する必要があります。</a:t>
            </a:r>
            <a:endParaRPr lang="en-US" altLang="ja-JP" sz="1000" dirty="0"/>
          </a:p>
          <a:p>
            <a:endParaRPr lang="en-US" altLang="ja-JP" sz="1000" dirty="0"/>
          </a:p>
          <a:p>
            <a:r>
              <a:rPr lang="ja-JP" altLang="en-US" sz="1000" dirty="0"/>
              <a:t>この届出を受理した後、県では、平常時における許可基準に照らして審査を行い、問題がない場合には受理書を交付します。この受理書による通知によって、当該届出者は許可を受けた者とみなされる、いわゆるみなし許可という状態になります。</a:t>
            </a:r>
            <a:endParaRPr lang="en-US" altLang="ja-JP" sz="1000" dirty="0"/>
          </a:p>
          <a:p>
            <a:r>
              <a:rPr lang="ja-JP" altLang="en-US" sz="1000" dirty="0"/>
              <a:t>また、審査の段階で、基準を満足しない等、不適合な事由が発覚等した場合には、その段階で必要な改善等を求めることとなります。</a:t>
            </a:r>
            <a:endParaRPr lang="en-US" altLang="ja-JP" sz="1000" dirty="0"/>
          </a:p>
          <a:p>
            <a:endParaRPr lang="en-US" altLang="ja-JP" sz="1000" dirty="0"/>
          </a:p>
          <a:p>
            <a:r>
              <a:rPr lang="ja-JP" altLang="en-US" sz="1000" dirty="0"/>
              <a:t>また、このフローでは届出先は県として示していますが、通常時の指定事業所に係る手続きと同様に、相模原市、横須賀市、平塚市及び藤沢市に所在する事業所は、それぞれの市に届出を行う必要があります。また県所管域の事業所の場合にも、届出窓口自体は各市町村となります。</a:t>
            </a:r>
            <a:endParaRPr lang="en-US" altLang="ja-JP" sz="1000"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13</a:t>
            </a:fld>
            <a:endParaRPr kumimoji="1" lang="ja-JP" altLang="en-US"/>
          </a:p>
        </p:txBody>
      </p:sp>
    </p:spTree>
    <p:extLst>
      <p:ext uri="{BB962C8B-B14F-4D97-AF65-F5344CB8AC3E}">
        <p14:creationId xmlns:p14="http://schemas.microsoft.com/office/powerpoint/2010/main" val="2861046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届出手続きに係る特例措置についてです。</a:t>
            </a:r>
            <a:endParaRPr kumimoji="1" lang="en-US" altLang="ja-JP" dirty="0" smtClean="0"/>
          </a:p>
          <a:p>
            <a:endParaRPr kumimoji="1" lang="en-US" altLang="ja-JP" dirty="0" smtClean="0"/>
          </a:p>
          <a:p>
            <a:r>
              <a:rPr kumimoji="1" lang="ja-JP" altLang="en-US" dirty="0" smtClean="0"/>
              <a:t>許可手続き関係と同様に「特例措置対象災害」の発生時には特例措置を講ずることとし、指定事業所に関係する届出のうち、その対象となる期間中に履行期限が到来するものについては、履行期限が</a:t>
            </a:r>
            <a:r>
              <a:rPr kumimoji="1" lang="en-US" altLang="ja-JP" dirty="0" smtClean="0"/>
              <a:t>30</a:t>
            </a:r>
            <a:r>
              <a:rPr kumimoji="1" lang="ja-JP" altLang="en-US" dirty="0" smtClean="0"/>
              <a:t>日間延長されます。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14</a:t>
            </a:fld>
            <a:endParaRPr kumimoji="1" lang="ja-JP" altLang="en-US"/>
          </a:p>
        </p:txBody>
      </p:sp>
    </p:spTree>
    <p:extLst>
      <p:ext uri="{BB962C8B-B14F-4D97-AF65-F5344CB8AC3E}">
        <p14:creationId xmlns:p14="http://schemas.microsoft.com/office/powerpoint/2010/main" val="3695208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対象となる届出はここに示した５つの届出です。これらの届出は、平常時にはそれぞれ事由が生じた日から</a:t>
            </a:r>
            <a:r>
              <a:rPr kumimoji="1" lang="en-US" altLang="ja-JP" dirty="0" smtClean="0"/>
              <a:t>30</a:t>
            </a:r>
            <a:r>
              <a:rPr kumimoji="1" lang="ja-JP" altLang="en-US" dirty="0" smtClean="0"/>
              <a:t>日以内に届出を行う必要がありますが、特例措置対象災害時にはその期限が</a:t>
            </a:r>
            <a:r>
              <a:rPr kumimoji="1" lang="en-US" altLang="ja-JP" dirty="0" smtClean="0"/>
              <a:t>30</a:t>
            </a:r>
            <a:r>
              <a:rPr kumimoji="1" lang="ja-JP" altLang="en-US" dirty="0" smtClean="0"/>
              <a:t>日間延長され、</a:t>
            </a:r>
            <a:r>
              <a:rPr kumimoji="1" lang="en-US" altLang="ja-JP" dirty="0" smtClean="0"/>
              <a:t>60</a:t>
            </a:r>
            <a:r>
              <a:rPr kumimoji="1" lang="ja-JP" altLang="en-US" dirty="0" smtClean="0"/>
              <a:t>日間となります。</a:t>
            </a:r>
            <a:endParaRPr kumimoji="1" lang="en-US" altLang="ja-JP" dirty="0" smtClean="0"/>
          </a:p>
          <a:p>
            <a:r>
              <a:rPr kumimoji="1" lang="ja-JP" altLang="en-US" dirty="0" smtClean="0"/>
              <a:t>これは特例対象災害として指定されると自動的に履行期限が延長される仕組みとなっており、</a:t>
            </a:r>
            <a:r>
              <a:rPr kumimoji="1" lang="en-US" altLang="ja-JP" dirty="0" smtClean="0"/>
              <a:t>60</a:t>
            </a:r>
            <a:r>
              <a:rPr kumimoji="1" lang="ja-JP" altLang="en-US" dirty="0" smtClean="0"/>
              <a:t>日以内であれば届出不履行による届出義務違反を問われることはありません。</a:t>
            </a:r>
            <a:endParaRPr kumimoji="1" lang="en-US" altLang="ja-JP" dirty="0" smtClean="0"/>
          </a:p>
          <a:p>
            <a:endParaRPr kumimoji="1" lang="en-US" altLang="ja-JP" dirty="0" smtClean="0"/>
          </a:p>
          <a:p>
            <a:r>
              <a:rPr kumimoji="1" lang="ja-JP" altLang="en-US" dirty="0" smtClean="0"/>
              <a:t>また、この特例措置の対象となる期間は、許可関係と同様に、災害発生後に６月を超えない範囲内で知事が指定する日までということになります。</a:t>
            </a:r>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15</a:t>
            </a:fld>
            <a:endParaRPr kumimoji="1" lang="ja-JP" altLang="en-US"/>
          </a:p>
        </p:txBody>
      </p:sp>
    </p:spTree>
    <p:extLst>
      <p:ext uri="{BB962C8B-B14F-4D97-AF65-F5344CB8AC3E}">
        <p14:creationId xmlns:p14="http://schemas.microsoft.com/office/powerpoint/2010/main" val="2790464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次に、災害を視野に入れた対応の２つ目として、化学物質情報の関係機関への提供についてです。</a:t>
            </a:r>
            <a:endParaRPr kumimoji="1" lang="en-US" altLang="ja-JP" dirty="0" smtClean="0"/>
          </a:p>
          <a:p>
            <a:endParaRPr kumimoji="1" lang="en-US" altLang="ja-JP" dirty="0" smtClean="0"/>
          </a:p>
          <a:p>
            <a:r>
              <a:rPr kumimoji="1" lang="ja-JP" altLang="en-US" dirty="0" smtClean="0"/>
              <a:t>条例第</a:t>
            </a:r>
            <a:r>
              <a:rPr kumimoji="1" lang="en-US" altLang="ja-JP" dirty="0" smtClean="0"/>
              <a:t>42</a:t>
            </a:r>
            <a:r>
              <a:rPr kumimoji="1" lang="ja-JP" altLang="en-US" dirty="0" smtClean="0"/>
              <a:t>条では化管法の</a:t>
            </a:r>
            <a:r>
              <a:rPr kumimoji="1" lang="en-US" altLang="ja-JP" dirty="0" smtClean="0"/>
              <a:t>PRTR</a:t>
            </a:r>
            <a:r>
              <a:rPr kumimoji="1" lang="ja-JP" altLang="en-US" dirty="0" smtClean="0"/>
              <a:t>制度と連携した仕組みとして、毎年６月末までに第一種指定化学物質の取扱量等の情報について報告を求めています。</a:t>
            </a:r>
            <a:endParaRPr kumimoji="1" lang="en-US" altLang="ja-JP" dirty="0" smtClean="0"/>
          </a:p>
          <a:p>
            <a:endParaRPr kumimoji="1" lang="en-US" altLang="ja-JP" dirty="0" smtClean="0"/>
          </a:p>
          <a:p>
            <a:r>
              <a:rPr kumimoji="1" lang="ja-JP" altLang="en-US" dirty="0" smtClean="0"/>
              <a:t>この化学物質に関する情報は、例えば、災害時に化学物質が漏洩した事業所での消防による活動などにおいて有益であると考えられることから、災害時における被害拡大の防止のため、これらの情報を市町村の消防本部等の関係機関に年１回情報提供を行うこととしました。</a:t>
            </a:r>
            <a:endParaRPr kumimoji="1" lang="en-US" altLang="ja-JP" dirty="0" smtClean="0"/>
          </a:p>
          <a:p>
            <a:r>
              <a:rPr kumimoji="1" lang="ja-JP" altLang="en-US" dirty="0" smtClean="0"/>
              <a:t>関係機関に提供を予定している情報はここに示したとおりです。</a:t>
            </a:r>
            <a:endParaRPr kumimoji="1" lang="en-US" altLang="ja-JP" dirty="0" smtClean="0"/>
          </a:p>
          <a:p>
            <a:endParaRPr kumimoji="1" lang="en-US" altLang="ja-JP" dirty="0" smtClean="0"/>
          </a:p>
          <a:p>
            <a:r>
              <a:rPr kumimoji="1" lang="ja-JP" altLang="en-US" dirty="0" smtClean="0"/>
              <a:t>ただし、取り扱う化学物質名などは場合によっては企業秘密に当たることも想定されることから、事前に事業者から同意を得るため、報告様式の改正を行いました。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16</a:t>
            </a:fld>
            <a:endParaRPr kumimoji="1" lang="ja-JP" altLang="en-US"/>
          </a:p>
        </p:txBody>
      </p:sp>
    </p:spTree>
    <p:extLst>
      <p:ext uri="{BB962C8B-B14F-4D97-AF65-F5344CB8AC3E}">
        <p14:creationId xmlns:p14="http://schemas.microsoft.com/office/powerpoint/2010/main" val="3251241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改正後の様式です。</a:t>
            </a:r>
            <a:endParaRPr kumimoji="1" lang="en-US" altLang="ja-JP" dirty="0" smtClean="0"/>
          </a:p>
          <a:p>
            <a:r>
              <a:rPr kumimoji="1" lang="ja-JP" altLang="en-US" dirty="0" smtClean="0"/>
              <a:t>報告様式表面の一番下に同意に関する欄を追加しました。提供に同意しない場合にはここにチェックを入れ、合わせてその理由を記載します。</a:t>
            </a:r>
            <a:endParaRPr kumimoji="1" lang="en-US" altLang="ja-JP" dirty="0" smtClean="0"/>
          </a:p>
          <a:p>
            <a:r>
              <a:rPr kumimoji="1" lang="ja-JP" altLang="en-US" dirty="0" smtClean="0"/>
              <a:t>ただし、この同意は、あくまで化学物質情報が企業秘密に当たる場合を想定して設けたものであり、災害時の対応に活用するという趣旨からも、基本的には同意いただきたいと考えています。</a:t>
            </a:r>
            <a:endParaRPr kumimoji="1" lang="en-US" altLang="ja-JP" dirty="0" smtClean="0"/>
          </a:p>
          <a:p>
            <a:r>
              <a:rPr kumimoji="1" lang="ja-JP" altLang="en-US" dirty="0" smtClean="0"/>
              <a:t>化管法においても秘密情報に該当する場合には公表に関する請求を行う規定があることから、同意しないとしてチェックできる場合は、化管法第６条第４項に基づき秘密情報として認められた場合としています。</a:t>
            </a:r>
            <a:endParaRPr kumimoji="1" lang="en-US" altLang="ja-JP" dirty="0" smtClean="0"/>
          </a:p>
          <a:p>
            <a:endParaRPr kumimoji="1" lang="en-US" altLang="ja-JP" dirty="0" smtClean="0"/>
          </a:p>
          <a:p>
            <a:r>
              <a:rPr kumimoji="1" lang="ja-JP" altLang="en-US" dirty="0" smtClean="0"/>
              <a:t>令和３年度の報告から新しい様式による報告</a:t>
            </a:r>
            <a:r>
              <a:rPr lang="ja-JP" altLang="en-US" dirty="0" smtClean="0"/>
              <a:t>を行う必要があります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17</a:t>
            </a:fld>
            <a:endParaRPr kumimoji="1" lang="ja-JP" altLang="en-US"/>
          </a:p>
        </p:txBody>
      </p:sp>
    </p:spTree>
    <p:extLst>
      <p:ext uri="{BB962C8B-B14F-4D97-AF65-F5344CB8AC3E}">
        <p14:creationId xmlns:p14="http://schemas.microsoft.com/office/powerpoint/2010/main" val="374345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137">
              <a:defRPr/>
            </a:pPr>
            <a:r>
              <a:rPr kumimoji="1" lang="ja-JP" altLang="en-US" dirty="0" smtClean="0"/>
              <a:t>災害を視野に入れた対応の３つ目として、汚染状況把握のための知事の措置についてです。</a:t>
            </a:r>
            <a:endParaRPr kumimoji="1" lang="en-US" altLang="ja-JP" dirty="0" smtClean="0"/>
          </a:p>
          <a:p>
            <a:r>
              <a:rPr kumimoji="1" lang="ja-JP" altLang="en-US" dirty="0" smtClean="0"/>
              <a:t>新たに条例第</a:t>
            </a:r>
            <a:r>
              <a:rPr kumimoji="1" lang="en-US" altLang="ja-JP" dirty="0" smtClean="0"/>
              <a:t>112</a:t>
            </a:r>
            <a:r>
              <a:rPr kumimoji="1" lang="ja-JP" altLang="en-US" dirty="0" smtClean="0"/>
              <a:t>条の２に規定を追加し、災害時の環境調査について、知事が行うべき措置を規定しました。</a:t>
            </a:r>
            <a:endParaRPr kumimoji="1" lang="en-US" altLang="ja-JP" dirty="0" smtClean="0"/>
          </a:p>
          <a:p>
            <a:endParaRPr kumimoji="1" lang="en-US" altLang="ja-JP" dirty="0" smtClean="0"/>
          </a:p>
          <a:p>
            <a:r>
              <a:rPr kumimoji="1" lang="ja-JP" altLang="en-US" dirty="0" smtClean="0"/>
              <a:t>災害発生時には、事業所から化学物質が漏洩等することが想定されます。そういった場合に、漏洩等した化学物質による環境汚染の状況を迅速に把握することは県民の健康保護等の観点から非常に重要なことです。</a:t>
            </a:r>
            <a:endParaRPr kumimoji="1" lang="en-US" altLang="ja-JP" dirty="0" smtClean="0"/>
          </a:p>
          <a:p>
            <a:r>
              <a:rPr kumimoji="1" lang="ja-JP" altLang="en-US" dirty="0" smtClean="0"/>
              <a:t>このため、災害の発生により事業所から有害な化学物質が漏洩等した場合であって必要な場合には、県が市町村や民間事業者と連携を図りながら環境調査を実施するという規定を新たに設けました。</a:t>
            </a:r>
            <a:endParaRPr kumimoji="1" lang="en-US" altLang="ja-JP" dirty="0" smtClean="0"/>
          </a:p>
          <a:p>
            <a:r>
              <a:rPr kumimoji="1" lang="ja-JP" altLang="en-US" dirty="0" smtClean="0"/>
              <a:t>民間事業者とは、具体的には一般社団法人神奈川県環境計量協議会との連携を想定しており、災害時には県の試験研究機関だけでは調査の対応できないことも想定されますので、こういった民間事業者とも連携しながら迅速な調査を行っていきたいと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18</a:t>
            </a:fld>
            <a:endParaRPr kumimoji="1" lang="ja-JP" altLang="en-US"/>
          </a:p>
        </p:txBody>
      </p:sp>
    </p:spTree>
    <p:extLst>
      <p:ext uri="{BB962C8B-B14F-4D97-AF65-F5344CB8AC3E}">
        <p14:creationId xmlns:p14="http://schemas.microsoft.com/office/powerpoint/2010/main" val="278770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　神奈川県生活環境の保全等に関する条例の概要と見直しについて</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a:t>
            </a:fld>
            <a:endParaRPr kumimoji="1" lang="ja-JP" altLang="en-US"/>
          </a:p>
        </p:txBody>
      </p:sp>
    </p:spTree>
    <p:extLst>
      <p:ext uri="{BB962C8B-B14F-4D97-AF65-F5344CB8AC3E}">
        <p14:creationId xmlns:p14="http://schemas.microsoft.com/office/powerpoint/2010/main" val="168898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9" y="4924647"/>
            <a:ext cx="5681980" cy="4271614"/>
          </a:xfrm>
        </p:spPr>
        <p:txBody>
          <a:bodyPr/>
          <a:lstStyle/>
          <a:p>
            <a:r>
              <a:rPr kumimoji="1" lang="ja-JP" altLang="en-US" dirty="0" smtClean="0"/>
              <a:t>災害を視野に入れた対応の４つ目として、化学物質の漏洩防止等の対策の推進についてです。</a:t>
            </a:r>
            <a:endParaRPr kumimoji="1" lang="en-US" altLang="ja-JP" dirty="0" smtClean="0"/>
          </a:p>
          <a:p>
            <a:pPr defTabSz="914052">
              <a:defRPr/>
            </a:pPr>
            <a:r>
              <a:rPr kumimoji="1" lang="ja-JP" altLang="en-US" dirty="0" smtClean="0"/>
              <a:t>災害時に化学物質が漏洩等することを未然に防止する観点も重要であることから、条例に基づき定める指針の改正を行いました。</a:t>
            </a:r>
            <a:endParaRPr lang="en-US" altLang="ja-JP" dirty="0" smtClean="0"/>
          </a:p>
          <a:p>
            <a:endParaRPr kumimoji="1" lang="en-US" altLang="ja-JP" dirty="0" smtClean="0"/>
          </a:p>
          <a:p>
            <a:r>
              <a:rPr kumimoji="1" lang="ja-JP" altLang="en-US" dirty="0" smtClean="0"/>
              <a:t>近年頻発する豪雨災害では、昨年だけでも全国的に複数の化学物質の漏出事故が発生しました。</a:t>
            </a:r>
            <a:endParaRPr kumimoji="1" lang="en-US" altLang="ja-JP" dirty="0" smtClean="0"/>
          </a:p>
          <a:p>
            <a:r>
              <a:rPr lang="ja-JP" altLang="en-US" dirty="0" smtClean="0">
                <a:effectLst/>
              </a:rPr>
              <a:t>例えば、</a:t>
            </a:r>
            <a:r>
              <a:rPr lang="en-US" altLang="ja-JP" dirty="0" smtClean="0">
                <a:effectLst/>
              </a:rPr>
              <a:t>10</a:t>
            </a:r>
            <a:r>
              <a:rPr lang="ja-JP" altLang="en-US" dirty="0" smtClean="0">
                <a:effectLst/>
              </a:rPr>
              <a:t>月の台風</a:t>
            </a:r>
            <a:r>
              <a:rPr lang="en-US" altLang="ja-JP" dirty="0" smtClean="0">
                <a:effectLst/>
              </a:rPr>
              <a:t>19</a:t>
            </a:r>
            <a:r>
              <a:rPr lang="ja-JP" altLang="en-US" dirty="0" smtClean="0">
                <a:effectLst/>
              </a:rPr>
              <a:t>号では、福島県内において河川が氾濫したことにより、猛毒のシアン化ナトリウムが流出するような事故や、トリクロロエチレン等が入ったドラム缶が流出する事故が発生しています。 また、８月に九州地方を襲った豪雨災害では、佐賀県の鉄工所の油槽が浸水したことにより、大量の油が流出し、水田約</a:t>
            </a:r>
            <a:r>
              <a:rPr lang="en-US" altLang="ja-JP" dirty="0" smtClean="0">
                <a:effectLst/>
              </a:rPr>
              <a:t>26ha</a:t>
            </a:r>
            <a:r>
              <a:rPr lang="ja-JP" altLang="en-US" dirty="0" err="1" smtClean="0">
                <a:effectLst/>
              </a:rPr>
              <a:t>、</a:t>
            </a:r>
            <a:r>
              <a:rPr lang="ja-JP" altLang="en-US" dirty="0" smtClean="0">
                <a:effectLst/>
              </a:rPr>
              <a:t>民家約</a:t>
            </a:r>
            <a:r>
              <a:rPr lang="en-US" altLang="ja-JP" dirty="0" smtClean="0">
                <a:effectLst/>
              </a:rPr>
              <a:t>100</a:t>
            </a:r>
            <a:r>
              <a:rPr lang="ja-JP" altLang="en-US" dirty="0" smtClean="0">
                <a:effectLst/>
              </a:rPr>
              <a:t>棟に被害が及ぶという大きな事故も発生しました。 </a:t>
            </a:r>
            <a:endParaRPr lang="en-US" altLang="ja-JP" dirty="0" smtClean="0">
              <a:effectLst/>
            </a:endParaRPr>
          </a:p>
          <a:p>
            <a:endParaRPr kumimoji="1" lang="en-US" altLang="ja-JP" dirty="0" smtClean="0">
              <a:effectLst/>
            </a:endParaRPr>
          </a:p>
          <a:p>
            <a:r>
              <a:rPr kumimoji="1" lang="ja-JP" altLang="en-US" dirty="0" smtClean="0">
                <a:effectLst/>
              </a:rPr>
              <a:t>こういった状況を踏まえ、</a:t>
            </a:r>
            <a:r>
              <a:rPr lang="ja-JP" altLang="en-US" dirty="0"/>
              <a:t>全ての事業者において</a:t>
            </a:r>
            <a:r>
              <a:rPr lang="ja-JP" altLang="en-US" dirty="0" smtClean="0"/>
              <a:t>、平時から災害</a:t>
            </a:r>
            <a:r>
              <a:rPr lang="ja-JP" altLang="en-US" dirty="0"/>
              <a:t>に備えた対策等</a:t>
            </a:r>
            <a:r>
              <a:rPr lang="ja-JP" altLang="en-US" dirty="0" smtClean="0"/>
              <a:t>を</a:t>
            </a:r>
            <a:r>
              <a:rPr lang="ja-JP" altLang="en-US" dirty="0"/>
              <a:t>推進</a:t>
            </a:r>
            <a:r>
              <a:rPr lang="ja-JP" altLang="en-US" dirty="0" smtClean="0"/>
              <a:t>いただくため、</a:t>
            </a:r>
            <a:r>
              <a:rPr kumimoji="1" lang="ja-JP" altLang="en-US" dirty="0" smtClean="0">
                <a:effectLst/>
              </a:rPr>
              <a:t>条例第</a:t>
            </a:r>
            <a:r>
              <a:rPr kumimoji="1" lang="en-US" altLang="ja-JP" dirty="0" smtClean="0">
                <a:effectLst/>
              </a:rPr>
              <a:t>39</a:t>
            </a:r>
            <a:r>
              <a:rPr kumimoji="1" lang="ja-JP" altLang="en-US" dirty="0" smtClean="0">
                <a:effectLst/>
              </a:rPr>
              <a:t>条に基づき定める「化学物質の適正な管理に関する指針」を改正し、未然防止対策に関する事項の追加等、指針の充実を図りました。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19</a:t>
            </a:fld>
            <a:endParaRPr kumimoji="1" lang="ja-JP" altLang="en-US"/>
          </a:p>
        </p:txBody>
      </p:sp>
    </p:spTree>
    <p:extLst>
      <p:ext uri="{BB962C8B-B14F-4D97-AF65-F5344CB8AC3E}">
        <p14:creationId xmlns:p14="http://schemas.microsoft.com/office/powerpoint/2010/main" val="1292998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今回の改正により、指針に盛り込んだ視点です。</a:t>
            </a:r>
            <a:endParaRPr kumimoji="1" lang="en-US" altLang="ja-JP" dirty="0" smtClean="0"/>
          </a:p>
          <a:p>
            <a:r>
              <a:rPr kumimoji="1" lang="ja-JP" altLang="en-US" dirty="0" smtClean="0"/>
              <a:t>未然防止対策と言っても何から対策に取組んで良いのか分からないといったことがあると考え、その手順を指針において示しました。</a:t>
            </a:r>
            <a:endParaRPr kumimoji="1" lang="en-US" altLang="ja-JP" dirty="0" smtClean="0"/>
          </a:p>
          <a:p>
            <a:endParaRPr kumimoji="1" lang="en-US" altLang="ja-JP" dirty="0" smtClean="0"/>
          </a:p>
          <a:p>
            <a:r>
              <a:rPr kumimoji="1" lang="ja-JP" altLang="en-US" dirty="0" smtClean="0"/>
              <a:t>まずは、災害において想定される地震の震度や洪水による浸水の深さ等の被害想定に関する情報を収集・整理していただくこと、</a:t>
            </a:r>
            <a:endParaRPr kumimoji="1" lang="en-US" altLang="ja-JP" dirty="0" smtClean="0"/>
          </a:p>
          <a:p>
            <a:r>
              <a:rPr kumimoji="1" lang="ja-JP" altLang="en-US" dirty="0" smtClean="0"/>
              <a:t>次に、事業所の中で、損傷を受けやすい設備等、漏洩リスクが高い設備等の特定していただくこと。</a:t>
            </a:r>
            <a:endParaRPr kumimoji="1" lang="en-US" altLang="ja-JP" dirty="0" smtClean="0"/>
          </a:p>
          <a:p>
            <a:r>
              <a:rPr kumimoji="1" lang="ja-JP" altLang="en-US" dirty="0" smtClean="0"/>
              <a:t>そしてこれらの情報を整理いただき、事業所全体においてどういったどの程度のリスクがあるのかを把握し、必要な対策等を実施していただくということです。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20</a:t>
            </a:fld>
            <a:endParaRPr kumimoji="1" lang="ja-JP" altLang="en-US"/>
          </a:p>
        </p:txBody>
      </p:sp>
    </p:spTree>
    <p:extLst>
      <p:ext uri="{BB962C8B-B14F-4D97-AF65-F5344CB8AC3E}">
        <p14:creationId xmlns:p14="http://schemas.microsoft.com/office/powerpoint/2010/main" val="1476948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9" y="4924643"/>
            <a:ext cx="5681980" cy="4794955"/>
          </a:xfrm>
        </p:spPr>
        <p:txBody>
          <a:bodyPr/>
          <a:lstStyle/>
          <a:p>
            <a:pPr defTabSz="914052">
              <a:defRPr/>
            </a:pPr>
            <a:r>
              <a:rPr kumimoji="1" lang="ja-JP" altLang="en-US" dirty="0" smtClean="0"/>
              <a:t>さらに具体的な対策の手順を示します。</a:t>
            </a:r>
            <a:endParaRPr kumimoji="1" lang="en-US" altLang="ja-JP" dirty="0" smtClean="0"/>
          </a:p>
          <a:p>
            <a:pPr defTabSz="914052">
              <a:defRPr/>
            </a:pPr>
            <a:endParaRPr kumimoji="1" lang="en-US" altLang="ja-JP" dirty="0" smtClean="0"/>
          </a:p>
          <a:p>
            <a:r>
              <a:rPr kumimoji="1" lang="ja-JP" altLang="en-US" dirty="0" smtClean="0"/>
              <a:t>第１段階として行うことは情報の把握と整理です。把握すべき情報は大きく分けると３つです。</a:t>
            </a:r>
            <a:endParaRPr kumimoji="1" lang="en-US" altLang="ja-JP" dirty="0" smtClean="0"/>
          </a:p>
          <a:p>
            <a:endParaRPr lang="en-US" altLang="ja-JP" dirty="0" smtClean="0">
              <a:effectLst/>
            </a:endParaRPr>
          </a:p>
          <a:p>
            <a:r>
              <a:rPr lang="ja-JP" altLang="en-US" dirty="0" smtClean="0">
                <a:effectLst/>
              </a:rPr>
              <a:t>１つ目として、国や県、市の発行する公的資料等から、想定されている最大震度や津波の高さ、洪水による浸水の深さなどの被害の想定情報を収集すること</a:t>
            </a:r>
            <a:endParaRPr lang="en-US" altLang="ja-JP" dirty="0" smtClean="0">
              <a:effectLst/>
            </a:endParaRPr>
          </a:p>
          <a:p>
            <a:r>
              <a:rPr lang="ja-JP" altLang="en-US" dirty="0" smtClean="0">
                <a:effectLst/>
              </a:rPr>
              <a:t>２つ目として、事業所内で化学物質が漏洩するリスクの高い設備、例えば、配管やフランジ等損傷を受けやすい設備やメッキ槽等の開放式設備、また化学物質の保管設備などを特定して把握すること</a:t>
            </a:r>
            <a:endParaRPr lang="en-US" altLang="ja-JP" dirty="0" smtClean="0">
              <a:effectLst/>
            </a:endParaRPr>
          </a:p>
          <a:p>
            <a:r>
              <a:rPr lang="ja-JP" altLang="en-US" dirty="0" smtClean="0">
                <a:effectLst/>
              </a:rPr>
              <a:t>３つ目として、周辺に水源や、学校・病院など特に配慮が必要な施設がないか確認することです。</a:t>
            </a:r>
            <a:endParaRPr lang="en-US" altLang="ja-JP" dirty="0" smtClean="0">
              <a:effectLst/>
            </a:endParaRPr>
          </a:p>
          <a:p>
            <a:endParaRPr lang="en-US" altLang="ja-JP" dirty="0" smtClean="0">
              <a:effectLst/>
            </a:endParaRPr>
          </a:p>
          <a:p>
            <a:r>
              <a:rPr lang="ja-JP" altLang="en-US" dirty="0" smtClean="0">
                <a:effectLst/>
              </a:rPr>
              <a:t>これらの情報を整理することで、事業所から化学物質が漏洩するリスク、そしてそれによりどんな被害が生じるおそれがあるかといったリスクを把握することが可能となります。</a:t>
            </a:r>
            <a:endParaRPr lang="en-US" altLang="ja-JP" dirty="0" smtClean="0">
              <a:effectLst/>
            </a:endParaRPr>
          </a:p>
          <a:p>
            <a:r>
              <a:rPr lang="ja-JP" altLang="en-US" dirty="0" smtClean="0">
                <a:effectLst/>
              </a:rPr>
              <a:t>そこで、第２段階では、これらの情報をもとに環境リスクを把握し、どこにどういった対策を取るべきかを検討し、またその優先順位なども明確にしたうえで、対策を実施していくことになります。</a:t>
            </a:r>
            <a:endParaRPr lang="en-US" altLang="ja-JP" dirty="0" smtClean="0">
              <a:effectLst/>
            </a:endParaRPr>
          </a:p>
          <a:p>
            <a:endParaRPr lang="en-US" altLang="ja-JP" dirty="0" smtClean="0">
              <a:effectLst/>
            </a:endParaRPr>
          </a:p>
          <a:p>
            <a:r>
              <a:rPr lang="ja-JP" altLang="en-US" dirty="0" smtClean="0">
                <a:effectLst/>
              </a:rPr>
              <a:t>具体的な対策としては、ごく一部の例を示しましたが、例えば、保管棚へは落下防止柵を取り付けること、保管設備と架台をしっかり固定すること、配管は可とう性の配管を導入すること、液槽などには防液堤を設けることなどがあります。</a:t>
            </a:r>
            <a:endParaRPr lang="en-US" altLang="ja-JP" dirty="0" smtClean="0">
              <a:effectLst/>
            </a:endParaRPr>
          </a:p>
          <a:p>
            <a:r>
              <a:rPr lang="ja-JP" altLang="en-US" dirty="0" smtClean="0">
                <a:effectLst/>
              </a:rPr>
              <a:t>指針で示した内容も参考に、ぜひより一層の対策の推進をお願いします。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21</a:t>
            </a:fld>
            <a:endParaRPr kumimoji="1" lang="ja-JP" altLang="en-US"/>
          </a:p>
        </p:txBody>
      </p:sp>
    </p:spTree>
    <p:extLst>
      <p:ext uri="{BB962C8B-B14F-4D97-AF65-F5344CB8AC3E}">
        <p14:creationId xmlns:p14="http://schemas.microsoft.com/office/powerpoint/2010/main" val="103217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　条例改正の内容</a:t>
            </a:r>
            <a:endParaRPr kumimoji="1" lang="en-US" altLang="ja-JP" dirty="0" smtClean="0"/>
          </a:p>
          <a:p>
            <a:r>
              <a:rPr kumimoji="1" lang="en-US" altLang="ja-JP" dirty="0" smtClean="0"/>
              <a:t>(2)</a:t>
            </a:r>
            <a:r>
              <a:rPr kumimoji="1" lang="ja-JP" altLang="en-US" baseline="0" dirty="0" smtClean="0"/>
              <a:t> 環境管理事業所及び優良環境管理事業所</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22</a:t>
            </a:fld>
            <a:endParaRPr kumimoji="1" lang="ja-JP" altLang="en-US"/>
          </a:p>
        </p:txBody>
      </p:sp>
    </p:spTree>
    <p:extLst>
      <p:ext uri="{BB962C8B-B14F-4D97-AF65-F5344CB8AC3E}">
        <p14:creationId xmlns:p14="http://schemas.microsoft.com/office/powerpoint/2010/main" val="1618174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改正前の条例では、指定事業所のうち、自主管理の推進として環境に係る一定の管理能力を備えた事業者は「環境管理事業所」として認定を受けることができ、その中でもさらに優れた事業所は「環境配慮推進事業所」として登録を受けることができるという、２段階の評価制度となっていました。</a:t>
            </a:r>
            <a:endParaRPr kumimoji="1" lang="en-US" altLang="ja-JP" dirty="0" smtClean="0"/>
          </a:p>
          <a:p>
            <a:endParaRPr kumimoji="1" lang="en-US" altLang="ja-JP" dirty="0" smtClean="0"/>
          </a:p>
          <a:p>
            <a:r>
              <a:rPr kumimoji="1" lang="ja-JP" altLang="en-US" dirty="0" smtClean="0"/>
              <a:t>認定・登録を受けることによるメリットは、環境管理事業所は県ＨＰでの名称の公表、環境配慮推進事業所はそれに加え、８条に基づく指定事業所に係る変更許可手続きの免除という手続き面でのメリットがあ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23</a:t>
            </a:fld>
            <a:endParaRPr kumimoji="1" lang="ja-JP" altLang="en-US"/>
          </a:p>
        </p:txBody>
      </p:sp>
    </p:spTree>
    <p:extLst>
      <p:ext uri="{BB962C8B-B14F-4D97-AF65-F5344CB8AC3E}">
        <p14:creationId xmlns:p14="http://schemas.microsoft.com/office/powerpoint/2010/main" val="368365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しかし、制度を活用する認定・登録事業所がなかなか増えないという課題がありました。</a:t>
            </a:r>
            <a:endParaRPr kumimoji="1" lang="en-US" altLang="ja-JP" dirty="0" smtClean="0"/>
          </a:p>
          <a:p>
            <a:r>
              <a:rPr kumimoji="1" lang="ja-JP" altLang="en-US" dirty="0" smtClean="0"/>
              <a:t>実際に事業者からは、「認定・登録を取得してもメリットが少ない」「制度の知名度が低く、また、環境管理事業所と環境配慮推進事業所はどちらが優れた事業所であるか分からない」「環境配慮推進事業所になるためには、環境管理事業所と環境配慮推進事業所のそれぞれ申請が必要であり、手続きが煩雑」</a:t>
            </a:r>
            <a:endParaRPr kumimoji="1" lang="en-US" altLang="ja-JP" dirty="0" smtClean="0"/>
          </a:p>
          <a:p>
            <a:r>
              <a:rPr kumimoji="1" lang="ja-JP" altLang="en-US" dirty="0" smtClean="0"/>
              <a:t>また、環境配慮推進事業所の認定申請については、「添付書類が膨大であり、手続きが大変である」といった声がありました。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24</a:t>
            </a:fld>
            <a:endParaRPr kumimoji="1" lang="ja-JP" altLang="en-US"/>
          </a:p>
        </p:txBody>
      </p:sp>
    </p:spTree>
    <p:extLst>
      <p:ext uri="{BB962C8B-B14F-4D97-AF65-F5344CB8AC3E}">
        <p14:creationId xmlns:p14="http://schemas.microsoft.com/office/powerpoint/2010/main" val="1818997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今回の改正では、これらの課題を改善するため制度の見直しを行いました。</a:t>
            </a:r>
            <a:endParaRPr kumimoji="1" lang="en-US" altLang="ja-JP" dirty="0" smtClean="0"/>
          </a:p>
          <a:p>
            <a:endParaRPr kumimoji="1" lang="en-US" altLang="ja-JP" dirty="0" smtClean="0"/>
          </a:p>
          <a:p>
            <a:r>
              <a:rPr kumimoji="1" lang="ja-JP" altLang="en-US" dirty="0" smtClean="0"/>
              <a:t>細かい内容は後のスライドで示しますが、</a:t>
            </a:r>
            <a:endParaRPr kumimoji="1" lang="en-US" altLang="ja-JP" dirty="0" smtClean="0"/>
          </a:p>
          <a:p>
            <a:r>
              <a:rPr kumimoji="1" lang="ja-JP" altLang="en-US" dirty="0" smtClean="0"/>
              <a:t>改正点の主な一つ目としては、まず「環境配慮推進事業所」の名称を「優良環境管理事業所」に改め、改正後は環境管理事業所か優良環境管理事業所のどちらか一方を選択して認定を取得するという制度に改めました。</a:t>
            </a:r>
            <a:endParaRPr kumimoji="1" lang="en-US" altLang="ja-JP" dirty="0" smtClean="0"/>
          </a:p>
          <a:p>
            <a:r>
              <a:rPr kumimoji="1" lang="ja-JP" altLang="en-US" dirty="0" smtClean="0"/>
              <a:t>どちらが優れた事業所であるかを分かりやすく示し、またこれまで２つの手続きが必要であった点を合理化し、１つの申請により認定が取得できるように改善しました。また、優良環境管理事業所の認定申請につては必要な添付書類も削減しています。</a:t>
            </a:r>
            <a:endParaRPr kumimoji="1" lang="en-US" altLang="ja-JP" dirty="0" smtClean="0"/>
          </a:p>
          <a:p>
            <a:endParaRPr kumimoji="1" lang="en-US" altLang="ja-JP" dirty="0" smtClean="0"/>
          </a:p>
          <a:p>
            <a:r>
              <a:rPr kumimoji="1" lang="ja-JP" altLang="en-US" dirty="0" smtClean="0"/>
              <a:t>改正点の二つ目としては、認定取得によるメリットの追加です。</a:t>
            </a:r>
            <a:endParaRPr kumimoji="1" lang="en-US" altLang="ja-JP" dirty="0" smtClean="0"/>
          </a:p>
          <a:p>
            <a:r>
              <a:rPr kumimoji="1" lang="ja-JP" altLang="en-US" dirty="0" smtClean="0"/>
              <a:t>これまで環境管理事業所は、認定を取得しても手続き面でのメリットがありませんでしたが、手続きの免除というメリットを付加しました。</a:t>
            </a:r>
            <a:endParaRPr kumimoji="1" lang="en-US" altLang="ja-JP" dirty="0" smtClean="0"/>
          </a:p>
          <a:p>
            <a:r>
              <a:rPr kumimoji="1" lang="ja-JP" altLang="en-US" dirty="0" smtClean="0"/>
              <a:t>これは優良環境管理事業所についても同様に付加しており、また優良環境管理事業所については、さらに認定の有効期間もこれまでの最長３年から６年へと変更しました。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25</a:t>
            </a:fld>
            <a:endParaRPr kumimoji="1" lang="ja-JP" altLang="en-US"/>
          </a:p>
        </p:txBody>
      </p:sp>
    </p:spTree>
    <p:extLst>
      <p:ext uri="{BB962C8B-B14F-4D97-AF65-F5344CB8AC3E}">
        <p14:creationId xmlns:p14="http://schemas.microsoft.com/office/powerpoint/2010/main" val="703038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9" y="4924646"/>
            <a:ext cx="5681980" cy="4578585"/>
          </a:xfrm>
        </p:spPr>
        <p:txBody>
          <a:bodyPr/>
          <a:lstStyle/>
          <a:p>
            <a:r>
              <a:rPr kumimoji="1" lang="ja-JP" altLang="en-US" dirty="0" smtClean="0"/>
              <a:t>今回の改正により変更される事項の詳細です。</a:t>
            </a:r>
            <a:endParaRPr kumimoji="1" lang="en-US" altLang="ja-JP" dirty="0" smtClean="0"/>
          </a:p>
          <a:p>
            <a:endParaRPr kumimoji="1" lang="en-US" altLang="ja-JP" dirty="0" smtClean="0"/>
          </a:p>
          <a:p>
            <a:r>
              <a:rPr kumimoji="1" lang="ja-JP" altLang="en-US" dirty="0" smtClean="0"/>
              <a:t>まず、認定取得によるメリットとして新たに追加した「行政手続きの免除」について、具体的にどのような手続きが免除されるのか紹介します。</a:t>
            </a:r>
            <a:endParaRPr kumimoji="1" lang="en-US" altLang="ja-JP" dirty="0" smtClean="0"/>
          </a:p>
          <a:p>
            <a:endParaRPr kumimoji="1" lang="en-US" altLang="ja-JP" dirty="0" smtClean="0"/>
          </a:p>
          <a:p>
            <a:r>
              <a:rPr kumimoji="1" lang="ja-JP" altLang="en-US" dirty="0" smtClean="0"/>
              <a:t>環境管理事業所の場合、認定を取得した事業所については、新たに２つの手続きが免除されます。</a:t>
            </a:r>
            <a:endParaRPr kumimoji="1" lang="en-US" altLang="ja-JP" dirty="0" smtClean="0"/>
          </a:p>
          <a:p>
            <a:endParaRPr kumimoji="1" lang="en-US" altLang="ja-JP" dirty="0" smtClean="0"/>
          </a:p>
          <a:p>
            <a:r>
              <a:rPr kumimoji="1" lang="ja-JP" altLang="en-US" dirty="0" smtClean="0"/>
              <a:t>１つ目として、条例第</a:t>
            </a:r>
            <a:r>
              <a:rPr kumimoji="1" lang="en-US" altLang="ja-JP" dirty="0" smtClean="0"/>
              <a:t>10</a:t>
            </a:r>
            <a:r>
              <a:rPr kumimoji="1" lang="ja-JP" altLang="en-US" dirty="0" smtClean="0"/>
              <a:t>条に基づき必要となる指定事業所に係る変更届出が、一部事項を除いて免除されます。</a:t>
            </a:r>
            <a:endParaRPr kumimoji="1" lang="en-US" altLang="ja-JP" dirty="0" smtClean="0"/>
          </a:p>
          <a:p>
            <a:r>
              <a:rPr kumimoji="1" lang="ja-JP" altLang="en-US" dirty="0" smtClean="0"/>
              <a:t>この一部事項は、行政として把握しておかなければならない必要最低限の事項だけを届出事項として規定しました。</a:t>
            </a:r>
            <a:endParaRPr kumimoji="1" lang="en-US" altLang="ja-JP" dirty="0" smtClean="0"/>
          </a:p>
          <a:p>
            <a:r>
              <a:rPr kumimoji="1" lang="ja-JP" altLang="en-US" dirty="0" smtClean="0"/>
              <a:t>その内容は、ここに示したとおりですが、名称や代表者の変更といった指定事業所の設置者に関する基本的事項のほか、指定施設の台数やその規模・能力に変更が生じた場合には届出を行うこととしています。</a:t>
            </a:r>
            <a:endParaRPr kumimoji="1" lang="en-US" altLang="ja-JP" dirty="0" smtClean="0"/>
          </a:p>
          <a:p>
            <a:r>
              <a:rPr kumimoji="1" lang="ja-JP" altLang="en-US" dirty="0" smtClean="0"/>
              <a:t>ただし、指定施設の台数等の変更であっても、通常の指定事業所に係る変更届出において必要となる図面や根拠資料等、詳細の添付は不要とし、あくまで、何台、どういった規模・能力になったかという結果のみを届出することとしています。このため、手続きは簡素化されています。</a:t>
            </a:r>
            <a:endParaRPr kumimoji="1" lang="en-US" altLang="ja-JP" dirty="0" smtClean="0"/>
          </a:p>
          <a:p>
            <a:endParaRPr kumimoji="1" lang="en-US" altLang="ja-JP" dirty="0" smtClean="0"/>
          </a:p>
          <a:p>
            <a:r>
              <a:rPr kumimoji="1" lang="ja-JP" altLang="en-US" dirty="0" smtClean="0"/>
              <a:t>２つ目として、条例第</a:t>
            </a:r>
            <a:r>
              <a:rPr kumimoji="1" lang="en-US" altLang="ja-JP" dirty="0" smtClean="0"/>
              <a:t>42</a:t>
            </a:r>
            <a:r>
              <a:rPr kumimoji="1" lang="ja-JP" altLang="en-US" dirty="0" smtClean="0"/>
              <a:t>条の３に基づく指定事業所に係る化学物質管理状況報告書について、３年に１回の報告を不要として手続きを免除しました。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26</a:t>
            </a:fld>
            <a:endParaRPr kumimoji="1" lang="ja-JP" altLang="en-US"/>
          </a:p>
        </p:txBody>
      </p:sp>
    </p:spTree>
    <p:extLst>
      <p:ext uri="{BB962C8B-B14F-4D97-AF65-F5344CB8AC3E}">
        <p14:creationId xmlns:p14="http://schemas.microsoft.com/office/powerpoint/2010/main" val="3903666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優良環境管理事業所が免除される手続きです。</a:t>
            </a:r>
            <a:endParaRPr kumimoji="1" lang="en-US" altLang="ja-JP" dirty="0" smtClean="0"/>
          </a:p>
          <a:p>
            <a:endParaRPr kumimoji="1" lang="en-US" altLang="ja-JP" dirty="0" smtClean="0"/>
          </a:p>
          <a:p>
            <a:pPr defTabSz="946137">
              <a:defRPr/>
            </a:pPr>
            <a:r>
              <a:rPr kumimoji="1" lang="ja-JP" altLang="en-US" dirty="0" smtClean="0"/>
              <a:t>優良環境管理事業所についても環境管理事業所と同様に、条例第</a:t>
            </a:r>
            <a:r>
              <a:rPr kumimoji="1" lang="en-US" altLang="ja-JP" dirty="0" smtClean="0"/>
              <a:t>10</a:t>
            </a:r>
            <a:r>
              <a:rPr kumimoji="1" lang="ja-JP" altLang="en-US" dirty="0" smtClean="0"/>
              <a:t>条に基づき必要となる指定事業所に係る変更届出が、一部事項を除いて新たに免除されます。</a:t>
            </a:r>
            <a:endParaRPr kumimoji="1" lang="en-US" altLang="ja-JP" dirty="0" smtClean="0"/>
          </a:p>
          <a:p>
            <a:r>
              <a:rPr kumimoji="1" lang="ja-JP" altLang="en-US" dirty="0" smtClean="0"/>
              <a:t>届出が必要となる変更事項のうち、環境管理事業所と異なる点は「指定作業の種類」の変更も届出対象という点です。これは、「指定作業の種類」の変更は通常、変更許可の対象であるため、環境管理事業所がこの変更を行う場合には指定事業所の変更許可申請を行う必要がありますが、優良環境管理事業所の場合は、その変更許可申請自体が免除されるため（次のスライドで説明）、変更届出事項として加えたものです。</a:t>
            </a:r>
            <a:endParaRPr kumimoji="1" lang="en-US" altLang="ja-JP" dirty="0" smtClean="0"/>
          </a:p>
          <a:p>
            <a:r>
              <a:rPr kumimoji="1" lang="ja-JP" altLang="en-US" dirty="0" smtClean="0"/>
              <a:t>これは、「指定作業の種類」の変更は行政として把握しておくべき事項と考えているためです。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27</a:t>
            </a:fld>
            <a:endParaRPr kumimoji="1" lang="ja-JP" altLang="en-US"/>
          </a:p>
        </p:txBody>
      </p:sp>
    </p:spTree>
    <p:extLst>
      <p:ext uri="{BB962C8B-B14F-4D97-AF65-F5344CB8AC3E}">
        <p14:creationId xmlns:p14="http://schemas.microsoft.com/office/powerpoint/2010/main" val="3769613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137">
              <a:defRPr/>
            </a:pPr>
            <a:r>
              <a:rPr kumimoji="1" lang="ja-JP" altLang="en-US" dirty="0" smtClean="0"/>
              <a:t>免除される手続きの２つ目は、第８条に基づき必要となる指定事業所に係る変更許可申請です。</a:t>
            </a:r>
            <a:endParaRPr kumimoji="1" lang="en-US" altLang="ja-JP" dirty="0" smtClean="0"/>
          </a:p>
          <a:p>
            <a:pPr defTabSz="946137">
              <a:defRPr/>
            </a:pPr>
            <a:r>
              <a:rPr kumimoji="1" lang="ja-JP" altLang="en-US" dirty="0" smtClean="0"/>
              <a:t>これは改正前の環境配慮推進事業所においても同様に免除されていましたので、その仕組みを継承しています。</a:t>
            </a:r>
            <a:endParaRPr kumimoji="1" lang="en-US" altLang="ja-JP" dirty="0" smtClean="0"/>
          </a:p>
          <a:p>
            <a:r>
              <a:rPr kumimoji="1" lang="ja-JP" altLang="en-US" dirty="0" smtClean="0"/>
              <a:t>なお、指定事業所に係る変更許可申請は基本的に免除されますが、公害防止上特に重要な変更として、廃棄物焼却炉に係る変更の場合のみ免除されない点は、ご注意ください。</a:t>
            </a:r>
            <a:endParaRPr kumimoji="1" lang="en-US" altLang="ja-JP" dirty="0" smtClean="0"/>
          </a:p>
          <a:p>
            <a:endParaRPr kumimoji="1" lang="en-US" altLang="ja-JP" dirty="0" smtClean="0"/>
          </a:p>
          <a:p>
            <a:r>
              <a:rPr kumimoji="1" lang="ja-JP" altLang="en-US" dirty="0" smtClean="0"/>
              <a:t>変更許可申請の免除は環境管理事業所にはない、優良環境管理事業所だけのメリットであるため、ぜひ優良環境管理事業所の認定取得をご検討ください。</a:t>
            </a:r>
            <a:endParaRPr kumimoji="1" lang="en-US" altLang="ja-JP" dirty="0" smtClean="0"/>
          </a:p>
          <a:p>
            <a:endParaRPr kumimoji="1" lang="en-US" altLang="ja-JP" dirty="0" smtClean="0"/>
          </a:p>
          <a:p>
            <a:r>
              <a:rPr kumimoji="1" lang="ja-JP" altLang="en-US" dirty="0" smtClean="0"/>
              <a:t>また、指定施設の数や規模等を変更する場合、事前の変更許可は免除されますが、その数や能力の変更内容については前のスライドで示した変更届出を提出する必要があります。ただし、この場合であっても、通常の指定事業所の申請・届出において求めている根拠資料等の添付は不要としており、手続きとしては軽減されています。</a:t>
            </a:r>
            <a:endParaRPr kumimoji="1" lang="en-US" altLang="ja-JP" dirty="0" smtClean="0"/>
          </a:p>
          <a:p>
            <a:endParaRPr kumimoji="1" lang="en-US" altLang="ja-JP" dirty="0" smtClean="0"/>
          </a:p>
          <a:p>
            <a:r>
              <a:rPr kumimoji="1" lang="ja-JP" altLang="en-US" dirty="0" smtClean="0"/>
              <a:t>免除される手続きの３つ目としては、環境管理事業所と同様に、今回の改正により条例第</a:t>
            </a:r>
            <a:r>
              <a:rPr kumimoji="1" lang="en-US" altLang="ja-JP" dirty="0" smtClean="0"/>
              <a:t>42</a:t>
            </a:r>
            <a:r>
              <a:rPr kumimoji="1" lang="ja-JP" altLang="en-US" dirty="0" smtClean="0"/>
              <a:t>条の３に基づく指定事業所に係る化学物質管理状況報告書の提出を免除しています。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28</a:t>
            </a:fld>
            <a:endParaRPr kumimoji="1" lang="ja-JP" altLang="en-US"/>
          </a:p>
        </p:txBody>
      </p:sp>
    </p:spTree>
    <p:extLst>
      <p:ext uri="{BB962C8B-B14F-4D97-AF65-F5344CB8AC3E}">
        <p14:creationId xmlns:p14="http://schemas.microsoft.com/office/powerpoint/2010/main" val="152257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はじめに、条例制定の沿革を紹介します。</a:t>
            </a:r>
            <a:endParaRPr kumimoji="1" lang="en-US" altLang="ja-JP" dirty="0" smtClean="0"/>
          </a:p>
          <a:p>
            <a:r>
              <a:rPr kumimoji="1" lang="ja-JP" altLang="en-US" dirty="0" smtClean="0"/>
              <a:t>神奈川県で、</a:t>
            </a:r>
            <a:r>
              <a:rPr lang="ja-JP" altLang="en-US" dirty="0"/>
              <a:t>一番最初に公害防止の観点での条例が制定されたのは、昭和</a:t>
            </a:r>
            <a:r>
              <a:rPr lang="en-US" altLang="ja-JP" dirty="0"/>
              <a:t>26</a:t>
            </a:r>
            <a:r>
              <a:rPr lang="ja-JP" altLang="en-US" dirty="0" smtClean="0"/>
              <a:t>年の戦後間</a:t>
            </a:r>
            <a:r>
              <a:rPr lang="ja-JP" altLang="en-US" dirty="0"/>
              <a:t>もない</a:t>
            </a:r>
            <a:r>
              <a:rPr lang="ja-JP" altLang="en-US" dirty="0" smtClean="0"/>
              <a:t>頃です。</a:t>
            </a:r>
            <a:endParaRPr lang="en-US" altLang="ja-JP" dirty="0"/>
          </a:p>
          <a:p>
            <a:r>
              <a:rPr lang="ja-JP" altLang="en-US" dirty="0"/>
              <a:t>その後、高度経済成長による公害の深刻化を受け、昭和</a:t>
            </a:r>
            <a:r>
              <a:rPr lang="en-US" altLang="ja-JP" dirty="0"/>
              <a:t>46</a:t>
            </a:r>
            <a:r>
              <a:rPr lang="ja-JP" altLang="en-US" dirty="0"/>
              <a:t>年に、現在まで継承されている枠組みである事業所の設置にあたって許可制を導入した「神奈川県公害防止条例」が制定されました。</a:t>
            </a:r>
            <a:endParaRPr lang="en-US" altLang="ja-JP" dirty="0"/>
          </a:p>
          <a:p>
            <a:pPr defTabSz="946137">
              <a:defRPr/>
            </a:pPr>
            <a:endParaRPr lang="en-US" altLang="ja-JP" dirty="0" smtClean="0"/>
          </a:p>
          <a:p>
            <a:pPr defTabSz="946137">
              <a:defRPr/>
            </a:pPr>
            <a:r>
              <a:rPr lang="ja-JP" altLang="en-US" dirty="0" smtClean="0"/>
              <a:t>平成</a:t>
            </a:r>
            <a:r>
              <a:rPr lang="ja-JP" altLang="en-US" dirty="0"/>
              <a:t>９年には、さらに広い視点での環境保全上の支障を防止するための制度的な取組みが必要であるとして、現在の条例である「神奈川県生活環境の保全等に関する条例」が制定されました。</a:t>
            </a:r>
            <a:endParaRPr lang="en-US" altLang="ja-JP" dirty="0"/>
          </a:p>
          <a:p>
            <a:r>
              <a:rPr lang="ja-JP" altLang="en-US" dirty="0"/>
              <a:t>その後</a:t>
            </a:r>
            <a:r>
              <a:rPr lang="ja-JP" altLang="en-US" dirty="0" smtClean="0"/>
              <a:t>、法</a:t>
            </a:r>
            <a:r>
              <a:rPr lang="ja-JP" altLang="en-US" dirty="0"/>
              <a:t>整備等を踏まえた改正を経て現在の条例の形となっています。</a:t>
            </a:r>
            <a:endParaRPr lang="en-US" altLang="ja-JP"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a:t>
            </a:fld>
            <a:endParaRPr kumimoji="1" lang="ja-JP" altLang="en-US"/>
          </a:p>
        </p:txBody>
      </p:sp>
    </p:spTree>
    <p:extLst>
      <p:ext uri="{BB962C8B-B14F-4D97-AF65-F5344CB8AC3E}">
        <p14:creationId xmlns:p14="http://schemas.microsoft.com/office/powerpoint/2010/main" val="2768916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認定の有効期間の延長についてです。</a:t>
            </a:r>
            <a:endParaRPr kumimoji="1" lang="en-US" altLang="ja-JP" dirty="0" smtClean="0"/>
          </a:p>
          <a:p>
            <a:r>
              <a:rPr kumimoji="1" lang="ja-JP" altLang="en-US" dirty="0" smtClean="0"/>
              <a:t>改正前は、環境管理事業所、環境配慮推進事業所ともに認定の有効期間は環境マネジメントシステムの登録の有効期限と合わせて設定していました。</a:t>
            </a:r>
            <a:endParaRPr kumimoji="1" lang="en-US" altLang="ja-JP" dirty="0" smtClean="0"/>
          </a:p>
          <a:p>
            <a:r>
              <a:rPr kumimoji="1" lang="ja-JP" altLang="en-US" dirty="0" smtClean="0"/>
              <a:t>このため、一番登録期間が長い</a:t>
            </a:r>
            <a:r>
              <a:rPr kumimoji="1" lang="en-US" altLang="ja-JP" dirty="0" smtClean="0"/>
              <a:t>ISO14001</a:t>
            </a:r>
            <a:r>
              <a:rPr kumimoji="1" lang="ja-JP" altLang="en-US" dirty="0" smtClean="0"/>
              <a:t>の場合であっても最長３年、登録の残り期間が短い場合にはさらに短く、また他の環境マネジメントシステムの場合には１年ということもありました。</a:t>
            </a:r>
            <a:endParaRPr kumimoji="1" lang="en-US" altLang="ja-JP" dirty="0" smtClean="0"/>
          </a:p>
          <a:p>
            <a:r>
              <a:rPr kumimoji="1" lang="ja-JP" altLang="en-US" dirty="0" smtClean="0"/>
              <a:t>これでは認定を取得してもすぐにその有効期間が終了してしまい、再度認定・登録を受ける手間が煩雑であるという課題がありました。</a:t>
            </a:r>
            <a:endParaRPr kumimoji="1" lang="en-US" altLang="ja-JP" dirty="0" smtClean="0"/>
          </a:p>
          <a:p>
            <a:endParaRPr kumimoji="1" lang="en-US" altLang="ja-JP" dirty="0" smtClean="0"/>
          </a:p>
          <a:p>
            <a:r>
              <a:rPr kumimoji="1" lang="ja-JP" altLang="en-US" dirty="0" smtClean="0"/>
              <a:t>そこで、改正後は、環境マネジメントシステムの登録の有効期限によらず、環境管理事業所は３年、優良環境管理事業所については６年として有効期間を設定することにしました。</a:t>
            </a:r>
            <a:endParaRPr kumimoji="1" lang="en-US" altLang="ja-JP" dirty="0" smtClean="0"/>
          </a:p>
          <a:p>
            <a:r>
              <a:rPr kumimoji="1" lang="ja-JP" altLang="en-US" dirty="0" smtClean="0"/>
              <a:t>これにより、環境マネジメントシステムの</a:t>
            </a:r>
            <a:r>
              <a:rPr kumimoji="1" lang="ja-JP" altLang="en-US" smtClean="0"/>
              <a:t>有効期限が</a:t>
            </a:r>
            <a:r>
              <a:rPr kumimoji="1" lang="ja-JP" altLang="en-US" dirty="0" smtClean="0"/>
              <a:t>切れた後の期間についても認定を行うということになりますので、有効期間中に環境マネジメントシステムの更新を行った場合には、環境管理事業所等に係る変更届出を提出してください。</a:t>
            </a:r>
            <a:endParaRPr kumimoji="1" lang="en-US" altLang="ja-JP" dirty="0" smtClean="0"/>
          </a:p>
          <a:p>
            <a:r>
              <a:rPr kumimoji="1" lang="ja-JP" altLang="en-US" dirty="0" smtClean="0"/>
              <a:t>また、環境マネジメントシステムの登録の更新を行わなかった場合には、認定基準不適合となり、認定を取り消す必要がありますので、速やかにその旨を申し出るようにしてください。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29</a:t>
            </a:fld>
            <a:endParaRPr kumimoji="1" lang="ja-JP" altLang="en-US"/>
          </a:p>
        </p:txBody>
      </p:sp>
    </p:spTree>
    <p:extLst>
      <p:ext uri="{BB962C8B-B14F-4D97-AF65-F5344CB8AC3E}">
        <p14:creationId xmlns:p14="http://schemas.microsoft.com/office/powerpoint/2010/main" val="3684874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優良環境管理事業所の認定申請においては添付書類が膨大であることが認定取得が進まない一因であったため、これらを不要とする改正を行いました。</a:t>
            </a:r>
            <a:endParaRPr kumimoji="1" lang="en-US" altLang="ja-JP" dirty="0" smtClean="0"/>
          </a:p>
          <a:p>
            <a:endParaRPr kumimoji="1" lang="en-US" altLang="ja-JP" dirty="0" smtClean="0"/>
          </a:p>
          <a:p>
            <a:r>
              <a:rPr kumimoji="1" lang="ja-JP" altLang="en-US" dirty="0" smtClean="0"/>
              <a:t>具体的には、優良環境管理事業所の認定申請には、こちらに示した自己評価表という、事業所の取組内容を自己評価し、採点した結果を記載する様式の添付が必要ですが、改正前は、この様式の中でその自己評価を行った結果の根拠となる資料について、名称を記載し、それらを全て添付することとを求めていました。</a:t>
            </a:r>
            <a:endParaRPr kumimoji="1" lang="en-US" altLang="ja-JP" dirty="0" smtClean="0"/>
          </a:p>
          <a:p>
            <a:r>
              <a:rPr kumimoji="1" lang="ja-JP" altLang="en-US" dirty="0" smtClean="0"/>
              <a:t>この根拠資料が量が多く、書類作成が煩雑になる要因となっていましたので、今回の改正では、自己評価表に根拠資料の名称は記載することとしますが、その添付については不要と変更しました。</a:t>
            </a:r>
            <a:endParaRPr kumimoji="1" lang="en-US" altLang="ja-JP" dirty="0" smtClean="0"/>
          </a:p>
          <a:p>
            <a:endParaRPr kumimoji="1" lang="en-US" altLang="ja-JP" dirty="0" smtClean="0"/>
          </a:p>
          <a:p>
            <a:r>
              <a:rPr kumimoji="1" lang="ja-JP" altLang="en-US" dirty="0" smtClean="0"/>
              <a:t>ただし、行政としても認定にあたっては、その自己評価結果が正しいものであるのか、その根拠の確認を行う必要がありますので、申請を受け付けた後、行政から事業所に伺い、その根拠書類の所在等を確認することとしました。</a:t>
            </a:r>
            <a:endParaRPr kumimoji="1" lang="en-US" altLang="ja-JP" dirty="0" smtClean="0"/>
          </a:p>
          <a:p>
            <a:r>
              <a:rPr kumimoji="1" lang="ja-JP" altLang="en-US" dirty="0" smtClean="0"/>
              <a:t>この現地確認は、事業者によっては、行政の職員が来所するよりも書類を窓口に持参して確認してもらった方が良いという場合もあると思います。</a:t>
            </a:r>
            <a:endParaRPr kumimoji="1" lang="en-US" altLang="ja-JP" dirty="0" smtClean="0"/>
          </a:p>
          <a:p>
            <a:r>
              <a:rPr kumimoji="1" lang="ja-JP" altLang="en-US" dirty="0" smtClean="0"/>
              <a:t>今回この添付書類を不要としたことは、書類作成のペーパーワークを削減し、事業者の負担を軽減するためであることから、基本的には行政が現地調査を行い確認することを前提としていますが、代替の方法でも確認が可能であれば、その方法でも良い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30</a:t>
            </a:fld>
            <a:endParaRPr kumimoji="1" lang="ja-JP" altLang="en-US"/>
          </a:p>
        </p:txBody>
      </p:sp>
    </p:spTree>
    <p:extLst>
      <p:ext uri="{BB962C8B-B14F-4D97-AF65-F5344CB8AC3E}">
        <p14:creationId xmlns:p14="http://schemas.microsoft.com/office/powerpoint/2010/main" val="1345591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認定基準について一部見直しを行いました。</a:t>
            </a:r>
            <a:endParaRPr kumimoji="1" lang="en-US" altLang="ja-JP" dirty="0" smtClean="0"/>
          </a:p>
          <a:p>
            <a:endParaRPr kumimoji="1" lang="en-US" altLang="ja-JP" dirty="0" smtClean="0"/>
          </a:p>
          <a:p>
            <a:r>
              <a:rPr kumimoji="1" lang="ja-JP" altLang="en-US" dirty="0" smtClean="0"/>
              <a:t>今回の改正により、認定基準に</a:t>
            </a:r>
            <a:endParaRPr kumimoji="1" lang="en-US" altLang="ja-JP" dirty="0" smtClean="0"/>
          </a:p>
          <a:p>
            <a:r>
              <a:rPr kumimoji="1" lang="ja-JP" altLang="en-US" dirty="0" smtClean="0"/>
              <a:t>「無許可で指定事業所の設置又は変更を行った場合には、その違反を是正した日から３年以上経過していること」を追加しました。</a:t>
            </a:r>
            <a:endParaRPr kumimoji="1" lang="en-US" altLang="ja-JP" dirty="0" smtClean="0"/>
          </a:p>
          <a:p>
            <a:r>
              <a:rPr kumimoji="1" lang="ja-JP" altLang="en-US" dirty="0" smtClean="0"/>
              <a:t>これは、改正前の認定基準では、変更許可手続きを経ることなく指定施設を設置するなど、手続き違反を繰り返す事業所も認定取得が可能であったことから、制度の趣旨を鑑み、基準に追加しました。</a:t>
            </a:r>
            <a:endParaRPr kumimoji="1" lang="en-US" altLang="ja-JP" dirty="0" smtClean="0"/>
          </a:p>
          <a:p>
            <a:endParaRPr kumimoji="1" lang="en-US" altLang="ja-JP" dirty="0" smtClean="0"/>
          </a:p>
          <a:p>
            <a:r>
              <a:rPr kumimoji="1" lang="ja-JP" altLang="en-US" dirty="0" smtClean="0"/>
              <a:t>また、優良環境管理事業所の自己評価に係る要件についても、各関連指針の改正と合わせて一部見直しを行っています。</a:t>
            </a:r>
            <a:endParaRPr kumimoji="1" lang="en-US" altLang="ja-JP" dirty="0" smtClean="0"/>
          </a:p>
          <a:p>
            <a:r>
              <a:rPr kumimoji="1" lang="ja-JP" altLang="en-US" dirty="0" smtClean="0"/>
              <a:t>（化学物質の適正な管理に関する指針の改正はスライド</a:t>
            </a:r>
            <a:r>
              <a:rPr kumimoji="1" lang="en-US" altLang="ja-JP" dirty="0" smtClean="0"/>
              <a:t>19</a:t>
            </a:r>
            <a:r>
              <a:rPr kumimoji="1" lang="ja-JP" altLang="en-US" dirty="0" smtClean="0"/>
              <a:t>～</a:t>
            </a:r>
            <a:r>
              <a:rPr kumimoji="1" lang="en-US" altLang="ja-JP" dirty="0" smtClean="0"/>
              <a:t>21</a:t>
            </a:r>
            <a:r>
              <a:rPr kumimoji="1" lang="ja-JP" altLang="en-US" dirty="0" smtClean="0"/>
              <a:t>参照、環境負荷の低減に関する指針の改正はスライド</a:t>
            </a:r>
            <a:r>
              <a:rPr kumimoji="1" lang="en-US" altLang="ja-JP" dirty="0" smtClean="0"/>
              <a:t>63,64</a:t>
            </a:r>
            <a:r>
              <a:rPr kumimoji="1" lang="ja-JP" altLang="en-US" dirty="0" smtClean="0"/>
              <a:t>参照）</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31</a:t>
            </a:fld>
            <a:endParaRPr kumimoji="1" lang="ja-JP" altLang="en-US"/>
          </a:p>
        </p:txBody>
      </p:sp>
    </p:spTree>
    <p:extLst>
      <p:ext uri="{BB962C8B-B14F-4D97-AF65-F5344CB8AC3E}">
        <p14:creationId xmlns:p14="http://schemas.microsoft.com/office/powerpoint/2010/main" val="4213901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主な改正点のまとめです。</a:t>
            </a:r>
            <a:endParaRPr kumimoji="1" lang="en-US" altLang="ja-JP" dirty="0" smtClean="0"/>
          </a:p>
          <a:p>
            <a:r>
              <a:rPr kumimoji="1" lang="ja-JP" altLang="en-US" dirty="0" smtClean="0"/>
              <a:t>まず１つ目としては、環境配慮推進事業所の名称が優良環境管理事業所に変更になります。</a:t>
            </a:r>
            <a:endParaRPr kumimoji="1" lang="en-US" altLang="ja-JP" dirty="0" smtClean="0"/>
          </a:p>
          <a:p>
            <a:r>
              <a:rPr kumimoji="1" lang="ja-JP" altLang="en-US" dirty="0" smtClean="0"/>
              <a:t>２つ目としては、認定の取得によるメリットとして、免除される手続きが増えます。</a:t>
            </a:r>
            <a:endParaRPr kumimoji="1" lang="en-US" altLang="ja-JP" dirty="0" smtClean="0"/>
          </a:p>
          <a:p>
            <a:r>
              <a:rPr kumimoji="1" lang="ja-JP" altLang="en-US" dirty="0" smtClean="0"/>
              <a:t>３つ目としては、優良環境管理事業所の認定にあたっての手続きが合理化され、添付書類が簡素化されます。</a:t>
            </a:r>
            <a:endParaRPr kumimoji="1" lang="en-US" altLang="ja-JP" dirty="0" smtClean="0"/>
          </a:p>
          <a:p>
            <a:r>
              <a:rPr kumimoji="1" lang="ja-JP" altLang="en-US" dirty="0" smtClean="0"/>
              <a:t>４つ目としては、認定の有効期間が延長されます。</a:t>
            </a:r>
            <a:endParaRPr kumimoji="1" lang="en-US" altLang="ja-JP" dirty="0" smtClean="0"/>
          </a:p>
          <a:p>
            <a:endParaRPr kumimoji="1" lang="en-US" altLang="ja-JP" dirty="0" smtClean="0"/>
          </a:p>
          <a:p>
            <a:r>
              <a:rPr kumimoji="1" lang="ja-JP" altLang="en-US" dirty="0" smtClean="0"/>
              <a:t>環境管理事業所・優良環境管理事業所制度については、自主管理の推進のために、ぜひ多くの事業者に活用していただきたいと考えていますので、積極的に認定取得の検討をお願いします。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32</a:t>
            </a:fld>
            <a:endParaRPr kumimoji="1" lang="ja-JP" altLang="en-US"/>
          </a:p>
        </p:txBody>
      </p:sp>
    </p:spTree>
    <p:extLst>
      <p:ext uri="{BB962C8B-B14F-4D97-AF65-F5344CB8AC3E}">
        <p14:creationId xmlns:p14="http://schemas.microsoft.com/office/powerpoint/2010/main" val="2920799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　条例改正の内容</a:t>
            </a:r>
            <a:endParaRPr kumimoji="1" lang="en-US" altLang="ja-JP" dirty="0" smtClean="0"/>
          </a:p>
          <a:p>
            <a:r>
              <a:rPr kumimoji="1" lang="en-US" altLang="ja-JP" dirty="0" smtClean="0"/>
              <a:t>(3) </a:t>
            </a:r>
            <a:r>
              <a:rPr kumimoji="1" lang="ja-JP" altLang="en-US" dirty="0" smtClean="0"/>
              <a:t>指定事業所の変更に係る手続き</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33</a:t>
            </a:fld>
            <a:endParaRPr kumimoji="1" lang="ja-JP" altLang="en-US"/>
          </a:p>
        </p:txBody>
      </p:sp>
    </p:spTree>
    <p:extLst>
      <p:ext uri="{BB962C8B-B14F-4D97-AF65-F5344CB8AC3E}">
        <p14:creationId xmlns:p14="http://schemas.microsoft.com/office/powerpoint/2010/main" val="2585120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条例では、指定事業所の設置時に申請した事項に関してその後変更を行う場合には、事前の変更許可又は事後の変更届出が必要になりますが、どちらの手続きの対象となるかは、変更事項のうち、</a:t>
            </a:r>
            <a:endParaRPr kumimoji="1" lang="en-US" altLang="ja-JP" dirty="0" smtClean="0"/>
          </a:p>
          <a:p>
            <a:r>
              <a:rPr kumimoji="1" lang="ja-JP" altLang="en-US" dirty="0" smtClean="0"/>
              <a:t>周辺の地域の生活環境に対する影響のあるもので、行政が事前に把握すべき事項、これは具体的には人の健康又は生活環境の保全への影響が増大する可能性がある変更等ですが、これについては変更許可</a:t>
            </a:r>
            <a:endParaRPr kumimoji="1" lang="en-US" altLang="ja-JP" dirty="0" smtClean="0"/>
          </a:p>
          <a:p>
            <a:r>
              <a:rPr kumimoji="1" lang="ja-JP" altLang="en-US" dirty="0" smtClean="0"/>
              <a:t>その他の、事後のある一定期間に変更等の内容を行政が把握していれば支障のない事項を変更届出</a:t>
            </a:r>
            <a:endParaRPr kumimoji="1" lang="en-US" altLang="ja-JP" dirty="0" smtClean="0"/>
          </a:p>
          <a:p>
            <a:r>
              <a:rPr kumimoji="1" lang="ja-JP" altLang="en-US" dirty="0" smtClean="0"/>
              <a:t>と整理して規定しています。</a:t>
            </a:r>
            <a:endParaRPr kumimoji="1" lang="en-US" altLang="ja-JP" dirty="0" smtClean="0"/>
          </a:p>
          <a:p>
            <a:endParaRPr kumimoji="1" lang="en-US" altLang="ja-JP" dirty="0" smtClean="0"/>
          </a:p>
          <a:p>
            <a:r>
              <a:rPr kumimoji="1" lang="ja-JP" altLang="en-US" dirty="0" smtClean="0"/>
              <a:t>具体的な事例でみると、例えば、事業拡大に伴い指定施設の増設を予定しており、増設により敷地境界での騒音等の予測値が増大する場合は、影響が増大する変更であるため、変更許可の対象となります。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34</a:t>
            </a:fld>
            <a:endParaRPr kumimoji="1" lang="ja-JP" altLang="en-US"/>
          </a:p>
        </p:txBody>
      </p:sp>
    </p:spTree>
    <p:extLst>
      <p:ext uri="{BB962C8B-B14F-4D97-AF65-F5344CB8AC3E}">
        <p14:creationId xmlns:p14="http://schemas.microsoft.com/office/powerpoint/2010/main" val="490784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今回の改正では、前のスライドで示した考え方に沿って、改めて、どちらの手続きの対象とすべきかを整理し、一部見直しを行いました。</a:t>
            </a:r>
            <a:endParaRPr kumimoji="1" lang="en-US" altLang="ja-JP" dirty="0" smtClean="0"/>
          </a:p>
          <a:p>
            <a:endParaRPr kumimoji="1" lang="en-US" altLang="ja-JP" dirty="0" smtClean="0"/>
          </a:p>
          <a:p>
            <a:r>
              <a:rPr kumimoji="1" lang="en-US" altLang="ja-JP" dirty="0" smtClean="0"/>
              <a:t>【</a:t>
            </a:r>
            <a:r>
              <a:rPr kumimoji="1" lang="ja-JP" altLang="en-US" dirty="0" smtClean="0"/>
              <a:t>改正内容①３条２項８号に定める指定施設の種類及びその種類ごとの数並びに指定施設ごとの規模、能力、構造、配置及び使用時間の変更について</a:t>
            </a:r>
            <a:r>
              <a:rPr kumimoji="1" lang="en-US" altLang="ja-JP" dirty="0" smtClean="0"/>
              <a:t>】</a:t>
            </a:r>
          </a:p>
          <a:p>
            <a:pPr defTabSz="914052">
              <a:defRPr/>
            </a:pPr>
            <a:r>
              <a:rPr kumimoji="1" lang="en-US" altLang="ja-JP" dirty="0" smtClean="0"/>
              <a:t>※</a:t>
            </a:r>
            <a:r>
              <a:rPr kumimoji="1" lang="ja-JP" altLang="en-US" dirty="0" smtClean="0"/>
              <a:t>新規の設置許可時に申請すべき事項は条例３条２項に規定</a:t>
            </a:r>
            <a:endParaRPr kumimoji="1" lang="en-US" altLang="ja-JP" dirty="0" smtClean="0"/>
          </a:p>
          <a:p>
            <a:endParaRPr kumimoji="1" lang="en-US" altLang="ja-JP" dirty="0" smtClean="0"/>
          </a:p>
          <a:p>
            <a:r>
              <a:rPr kumimoji="1" lang="ja-JP" altLang="en-US" dirty="0" smtClean="0"/>
              <a:t>改正前の条例では、これらの変更に伴い予測値が増大する場合は変更許可としており、それ以外の変更は全て変更届出の対象としていました。</a:t>
            </a:r>
            <a:endParaRPr kumimoji="1" lang="en-US" altLang="ja-JP" dirty="0" smtClean="0"/>
          </a:p>
          <a:p>
            <a:r>
              <a:rPr kumimoji="1" lang="ja-JP" altLang="en-US" dirty="0" smtClean="0"/>
              <a:t>しかし、使用時間を変更すること等により、予測値に変更はなくとも、規制基準が変更になることがあり、これについては、周辺の地域の生活環境に対する影響があるとして、行政が事前に把握すべき事項に該当すると考えられることから、当該変更により規制基準が厳しくなる場合には、変更許可の対象となるよう改め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35</a:t>
            </a:fld>
            <a:endParaRPr kumimoji="1" lang="ja-JP" altLang="en-US"/>
          </a:p>
        </p:txBody>
      </p:sp>
    </p:spTree>
    <p:extLst>
      <p:ext uri="{BB962C8B-B14F-4D97-AF65-F5344CB8AC3E}">
        <p14:creationId xmlns:p14="http://schemas.microsoft.com/office/powerpoint/2010/main" val="2794061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具体的な事例で当てはめてみると、</a:t>
            </a:r>
            <a:endParaRPr kumimoji="1" lang="en-US" altLang="ja-JP" dirty="0" smtClean="0"/>
          </a:p>
          <a:p>
            <a:r>
              <a:rPr kumimoji="1" lang="ja-JP" altLang="en-US" dirty="0" smtClean="0"/>
              <a:t>例えば、８時から</a:t>
            </a:r>
            <a:r>
              <a:rPr kumimoji="1" lang="en-US" altLang="ja-JP" dirty="0" smtClean="0"/>
              <a:t>16</a:t>
            </a:r>
            <a:r>
              <a:rPr kumimoji="1" lang="ja-JP" altLang="en-US" dirty="0" smtClean="0"/>
              <a:t>時まで施設を使用するとして許可を受けていた指定事業所が使用時間を</a:t>
            </a:r>
            <a:r>
              <a:rPr kumimoji="1" lang="en-US" altLang="ja-JP" dirty="0" smtClean="0"/>
              <a:t>22</a:t>
            </a:r>
            <a:r>
              <a:rPr kumimoji="1" lang="ja-JP" altLang="en-US" dirty="0" smtClean="0"/>
              <a:t>時まで延長したとします。</a:t>
            </a:r>
            <a:endParaRPr kumimoji="1" lang="en-US" altLang="ja-JP" dirty="0" smtClean="0"/>
          </a:p>
          <a:p>
            <a:endParaRPr kumimoji="1" lang="en-US" altLang="ja-JP" dirty="0" smtClean="0"/>
          </a:p>
          <a:p>
            <a:r>
              <a:rPr kumimoji="1" lang="ja-JP" altLang="en-US" dirty="0" smtClean="0"/>
              <a:t>この場合、</a:t>
            </a:r>
            <a:r>
              <a:rPr kumimoji="1" lang="en-US" altLang="ja-JP" dirty="0" smtClean="0"/>
              <a:t>18</a:t>
            </a:r>
            <a:r>
              <a:rPr kumimoji="1" lang="ja-JP" altLang="en-US" dirty="0" smtClean="0"/>
              <a:t>時には騒音に係る規制基準が、</a:t>
            </a:r>
            <a:r>
              <a:rPr kumimoji="1" lang="en-US" altLang="ja-JP" dirty="0" smtClean="0"/>
              <a:t>19</a:t>
            </a:r>
            <a:r>
              <a:rPr kumimoji="1" lang="ja-JP" altLang="en-US" dirty="0" smtClean="0"/>
              <a:t>時には振動に係る規制基準がそれぞれ厳しくなりますので、騒音・振動に関する敷地境界での予測値が、厳しくなった規制基準を満足しているかという観点で事前の確認が必要になります。</a:t>
            </a:r>
            <a:endParaRPr kumimoji="1" lang="en-US" altLang="ja-JP" dirty="0" smtClean="0"/>
          </a:p>
          <a:p>
            <a:r>
              <a:rPr kumimoji="1" lang="ja-JP" altLang="en-US" dirty="0" smtClean="0"/>
              <a:t>これは、変更許可の対象ということになります。</a:t>
            </a:r>
            <a:endParaRPr kumimoji="1" lang="en-US" altLang="ja-JP" dirty="0" smtClean="0"/>
          </a:p>
          <a:p>
            <a:endParaRPr kumimoji="1" lang="en-US" altLang="ja-JP" dirty="0" smtClean="0"/>
          </a:p>
          <a:p>
            <a:r>
              <a:rPr kumimoji="1" lang="ja-JP" altLang="en-US" dirty="0" smtClean="0"/>
              <a:t>しかし、例えば</a:t>
            </a:r>
            <a:r>
              <a:rPr kumimoji="1" lang="en-US" altLang="ja-JP" dirty="0" smtClean="0"/>
              <a:t>17</a:t>
            </a:r>
            <a:r>
              <a:rPr kumimoji="1" lang="ja-JP" altLang="en-US" dirty="0" smtClean="0"/>
              <a:t>時まで１時間だけ延長するという場合には、適用される規制基準に変更はなく、予測値にも変更がないことから、事後の変更届出の対象となります。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36</a:t>
            </a:fld>
            <a:endParaRPr kumimoji="1" lang="ja-JP" altLang="en-US"/>
          </a:p>
        </p:txBody>
      </p:sp>
    </p:spTree>
    <p:extLst>
      <p:ext uri="{BB962C8B-B14F-4D97-AF65-F5344CB8AC3E}">
        <p14:creationId xmlns:p14="http://schemas.microsoft.com/office/powerpoint/2010/main" val="3711531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改正内容②３条２項</a:t>
            </a:r>
            <a:r>
              <a:rPr kumimoji="1" lang="en-US" altLang="ja-JP" dirty="0" smtClean="0"/>
              <a:t>19</a:t>
            </a:r>
            <a:r>
              <a:rPr kumimoji="1" lang="ja-JP" altLang="en-US" dirty="0" smtClean="0"/>
              <a:t>号に定める公害の防止の方法に関する計画の変更について</a:t>
            </a:r>
            <a:r>
              <a:rPr kumimoji="1" lang="en-US" altLang="ja-JP" dirty="0" smtClean="0"/>
              <a:t>】</a:t>
            </a:r>
          </a:p>
          <a:p>
            <a:endParaRPr kumimoji="1" lang="en-US" altLang="ja-JP" dirty="0" smtClean="0"/>
          </a:p>
          <a:p>
            <a:r>
              <a:rPr kumimoji="1" lang="ja-JP" altLang="en-US" dirty="0" smtClean="0"/>
              <a:t>改正前の条例では、変更に伴い予測値が増大しない場合には全て変更届出の対象となっていましたが、指定事業所に適用される規制基準の中には、粉</a:t>
            </a:r>
            <a:r>
              <a:rPr kumimoji="1" lang="ja-JP" altLang="en-US" dirty="0" err="1" smtClean="0"/>
              <a:t>じんや</a:t>
            </a:r>
            <a:r>
              <a:rPr kumimoji="1" lang="ja-JP" altLang="en-US" dirty="0" smtClean="0"/>
              <a:t>悪臭など数値による規制基準がないことから、予測値を算出していないものがあります。</a:t>
            </a:r>
            <a:endParaRPr kumimoji="1" lang="en-US" altLang="ja-JP" dirty="0" smtClean="0"/>
          </a:p>
          <a:p>
            <a:r>
              <a:rPr kumimoji="1" lang="ja-JP" altLang="en-US" dirty="0" smtClean="0"/>
              <a:t>しかし、これら予測値を算出していない事項に関係する公害防止の方法の変更の中には、生活環境に影響がある変更もあり、中には影響が増大することになるものもあると考えられます。</a:t>
            </a:r>
            <a:endParaRPr kumimoji="1" lang="en-US" altLang="ja-JP" dirty="0" smtClean="0"/>
          </a:p>
          <a:p>
            <a:endParaRPr kumimoji="1" lang="en-US" altLang="ja-JP" dirty="0" smtClean="0"/>
          </a:p>
          <a:p>
            <a:r>
              <a:rPr kumimoji="1" lang="ja-JP" altLang="en-US" dirty="0" smtClean="0"/>
              <a:t>このことから、数値による規制基準がない事項のうち、設備に係る変更を行う場合には変更許可の対象となるよう改めました。これは、設備については、変更後に是正することが困難であることから、事前に確認を行うこととしたものです。</a:t>
            </a:r>
            <a:endParaRPr kumimoji="1" lang="en-US" altLang="ja-JP" dirty="0" smtClean="0"/>
          </a:p>
          <a:p>
            <a:r>
              <a:rPr kumimoji="1" lang="ja-JP" altLang="en-US" dirty="0" smtClean="0"/>
              <a:t>具体的には表に示したとおりであり、粉じんの場合には、集じん設備や散水設備等に係る変更を行う場合、悪臭の場合には吸着設備や洗浄施設等に係る変更を行う場合には変更許可が必要となります。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37</a:t>
            </a:fld>
            <a:endParaRPr kumimoji="1" lang="ja-JP" altLang="en-US"/>
          </a:p>
        </p:txBody>
      </p:sp>
    </p:spTree>
    <p:extLst>
      <p:ext uri="{BB962C8B-B14F-4D97-AF65-F5344CB8AC3E}">
        <p14:creationId xmlns:p14="http://schemas.microsoft.com/office/powerpoint/2010/main" val="2236368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改正内容③３条２項９号に定める原材料、燃料及び用水の種類及び使用量の変更について</a:t>
            </a:r>
            <a:r>
              <a:rPr kumimoji="1" lang="en-US" altLang="ja-JP" dirty="0" smtClean="0"/>
              <a:t>】</a:t>
            </a:r>
          </a:p>
          <a:p>
            <a:r>
              <a:rPr kumimoji="1" lang="ja-JP" altLang="en-US" dirty="0" smtClean="0"/>
              <a:t>改正前は予測値が増大しない場合は手続き不要でしたが、原材料や燃料の変更等により排ガスや排水等に影響を与えることもあることから、その変更については、事後であっても行政が把握すべき事項であるとして、変更届出の対象としました。</a:t>
            </a:r>
            <a:endParaRPr kumimoji="1" lang="en-US" altLang="ja-JP" dirty="0" smtClean="0"/>
          </a:p>
          <a:p>
            <a:endParaRPr kumimoji="1" lang="en-US" altLang="ja-JP" dirty="0" smtClean="0"/>
          </a:p>
          <a:p>
            <a:r>
              <a:rPr kumimoji="1" lang="en-US" altLang="ja-JP" dirty="0" smtClean="0"/>
              <a:t>【</a:t>
            </a:r>
            <a:r>
              <a:rPr kumimoji="1" lang="ja-JP" altLang="en-US" dirty="0" smtClean="0"/>
              <a:t>改正内容④３条２項</a:t>
            </a:r>
            <a:r>
              <a:rPr kumimoji="1" lang="en-US" altLang="ja-JP" dirty="0" smtClean="0"/>
              <a:t>16</a:t>
            </a:r>
            <a:r>
              <a:rPr kumimoji="1" lang="ja-JP" altLang="en-US" dirty="0" smtClean="0"/>
              <a:t>号に定める炭化水素系物質の受け入れ等を行う指定事業所における保管する炭化水素系物質の種類及び量の変更について</a:t>
            </a:r>
            <a:r>
              <a:rPr kumimoji="1" lang="en-US" altLang="ja-JP" dirty="0" smtClean="0"/>
              <a:t>】</a:t>
            </a:r>
          </a:p>
          <a:p>
            <a:r>
              <a:rPr kumimoji="1" lang="ja-JP" altLang="en-US" dirty="0" smtClean="0"/>
              <a:t>改正前は予測値の増減により手続きを分けていましたが、当該変更によって予測値が増減することはないことから、一律変更届出の対象に改めました。</a:t>
            </a:r>
            <a:endParaRPr kumimoji="1" lang="en-US" altLang="ja-JP" dirty="0" smtClean="0"/>
          </a:p>
          <a:p>
            <a:endParaRPr kumimoji="1" lang="en-US" altLang="ja-JP" dirty="0" smtClean="0"/>
          </a:p>
          <a:p>
            <a:r>
              <a:rPr kumimoji="1" lang="en-US" altLang="ja-JP" dirty="0" smtClean="0"/>
              <a:t>【</a:t>
            </a:r>
            <a:r>
              <a:rPr kumimoji="1" lang="ja-JP" altLang="en-US" dirty="0" smtClean="0"/>
              <a:t>改正内容⑤３条２項</a:t>
            </a:r>
            <a:r>
              <a:rPr kumimoji="1" lang="en-US" altLang="ja-JP" dirty="0" smtClean="0"/>
              <a:t>17</a:t>
            </a:r>
            <a:r>
              <a:rPr kumimoji="1" lang="ja-JP" altLang="en-US" dirty="0" smtClean="0"/>
              <a:t>号に定める生コンクリートプラント等を設置する指定事業所における自動車の出入口の位置の変更について</a:t>
            </a:r>
            <a:r>
              <a:rPr kumimoji="1" lang="en-US" altLang="ja-JP" dirty="0" smtClean="0"/>
              <a:t>】</a:t>
            </a:r>
          </a:p>
          <a:p>
            <a:r>
              <a:rPr kumimoji="1" lang="ja-JP" altLang="en-US" dirty="0" smtClean="0"/>
              <a:t>改正前は手続き不要となっていましたが、当該事項は許可の基準でもあり、変更により生活環境への影響が生じる可能性はあることから、変更許可の対象と改めました。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38</a:t>
            </a:fld>
            <a:endParaRPr kumimoji="1" lang="ja-JP" altLang="en-US"/>
          </a:p>
        </p:txBody>
      </p:sp>
    </p:spTree>
    <p:extLst>
      <p:ext uri="{BB962C8B-B14F-4D97-AF65-F5344CB8AC3E}">
        <p14:creationId xmlns:p14="http://schemas.microsoft.com/office/powerpoint/2010/main" val="320145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「神奈川県生活環境の保全等に関する条例」は、昭和</a:t>
            </a:r>
            <a:r>
              <a:rPr kumimoji="1" lang="en-US" altLang="ja-JP" dirty="0" smtClean="0"/>
              <a:t>46</a:t>
            </a:r>
            <a:r>
              <a:rPr kumimoji="1" lang="ja-JP" altLang="en-US" dirty="0" smtClean="0"/>
              <a:t>年制定の公害防止条例の枠組みを継承していますが、平成９年に制定される際、それまでの規制的な手法に加え、事業者自らが環境負荷の低減に取り組む制度等も加えられました。</a:t>
            </a:r>
            <a:endParaRPr kumimoji="1" lang="en-US" altLang="ja-JP" dirty="0" smtClean="0"/>
          </a:p>
          <a:p>
            <a:pPr defTabSz="946137">
              <a:defRPr/>
            </a:pPr>
            <a:r>
              <a:rPr kumimoji="1" lang="ja-JP" altLang="en-US" dirty="0" smtClean="0"/>
              <a:t>第１条の目的にもあるとおり、工場に対する規制のみではなく、日常生活における環境保全のための措置など、広い視点での生活環境の保全が目的とされています。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a:t>
            </a:fld>
            <a:endParaRPr kumimoji="1" lang="ja-JP" altLang="en-US"/>
          </a:p>
        </p:txBody>
      </p:sp>
    </p:spTree>
    <p:extLst>
      <p:ext uri="{BB962C8B-B14F-4D97-AF65-F5344CB8AC3E}">
        <p14:creationId xmlns:p14="http://schemas.microsoft.com/office/powerpoint/2010/main" val="2530651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具体的な変更にあたりどの手続きが必要になるかは、事例ごとにその変更事項に応じて慎重に判断する必要があります。</a:t>
            </a:r>
            <a:endParaRPr kumimoji="1" lang="en-US" altLang="ja-JP" dirty="0" smtClean="0"/>
          </a:p>
          <a:p>
            <a:r>
              <a:rPr kumimoji="1" lang="ja-JP" altLang="en-US" dirty="0" smtClean="0"/>
              <a:t>このため、変更にあたっては、事業所の所在地によりそれぞれ担当の窓口に相談をお願いします。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39</a:t>
            </a:fld>
            <a:endParaRPr kumimoji="1" lang="ja-JP" altLang="en-US"/>
          </a:p>
        </p:txBody>
      </p:sp>
    </p:spTree>
    <p:extLst>
      <p:ext uri="{BB962C8B-B14F-4D97-AF65-F5344CB8AC3E}">
        <p14:creationId xmlns:p14="http://schemas.microsoft.com/office/powerpoint/2010/main" val="2717825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137">
              <a:defRPr/>
            </a:pPr>
            <a:r>
              <a:rPr lang="ja-JP" altLang="en-US" dirty="0" smtClean="0"/>
              <a:t>２　条例改正の内容</a:t>
            </a:r>
            <a:endParaRPr lang="en-US" altLang="ja-JP" dirty="0" smtClean="0"/>
          </a:p>
          <a:p>
            <a:pPr defTabSz="946137">
              <a:defRPr/>
            </a:pPr>
            <a:r>
              <a:rPr lang="en-US" altLang="ja-JP" dirty="0" smtClean="0"/>
              <a:t>(4) </a:t>
            </a:r>
            <a:r>
              <a:rPr lang="ja-JP" altLang="ja-JP" dirty="0" smtClean="0"/>
              <a:t>土壌</a:t>
            </a:r>
            <a:r>
              <a:rPr lang="ja-JP" altLang="ja-JP" dirty="0"/>
              <a:t>汚染</a:t>
            </a:r>
            <a:r>
              <a:rPr lang="ja-JP" altLang="ja-JP" dirty="0" smtClean="0"/>
              <a:t>対策</a:t>
            </a:r>
            <a:endParaRPr lang="en-US" altLang="ja-JP"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40</a:t>
            </a:fld>
            <a:endParaRPr kumimoji="1" lang="ja-JP" altLang="en-US"/>
          </a:p>
        </p:txBody>
      </p:sp>
    </p:spTree>
    <p:extLst>
      <p:ext uri="{BB962C8B-B14F-4D97-AF65-F5344CB8AC3E}">
        <p14:creationId xmlns:p14="http://schemas.microsoft.com/office/powerpoint/2010/main" val="1763981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はじめ</a:t>
            </a:r>
            <a:r>
              <a:rPr lang="ja-JP" altLang="ja-JP" dirty="0" smtClean="0"/>
              <a:t>に</a:t>
            </a:r>
            <a:r>
              <a:rPr lang="ja-JP" altLang="ja-JP" dirty="0"/>
              <a:t>、条例における土壌汚染対策</a:t>
            </a:r>
            <a:r>
              <a:rPr lang="ja-JP" altLang="ja-JP" dirty="0" smtClean="0"/>
              <a:t>の</a:t>
            </a:r>
            <a:r>
              <a:rPr lang="ja-JP" altLang="en-US" dirty="0" smtClean="0"/>
              <a:t>仕組み</a:t>
            </a:r>
            <a:r>
              <a:rPr lang="ja-JP" altLang="ja-JP" dirty="0" smtClean="0"/>
              <a:t>を紹介</a:t>
            </a:r>
            <a:r>
              <a:rPr lang="ja-JP" altLang="ja-JP" dirty="0"/>
              <a:t>します。　</a:t>
            </a:r>
          </a:p>
          <a:p>
            <a:r>
              <a:rPr lang="ja-JP" altLang="ja-JP" dirty="0"/>
              <a:t>条例では重金属やＶＯＣ、農薬などの</a:t>
            </a:r>
            <a:r>
              <a:rPr lang="en-US" altLang="ja-JP" dirty="0"/>
              <a:t>26</a:t>
            </a:r>
            <a:r>
              <a:rPr lang="ja-JP" altLang="ja-JP" dirty="0"/>
              <a:t>物質を「特定有害物質」と規定しています。特定有害物質を製造、使用、処理及び保管する事業者は、その使用状況等を毎年調査し、記録することとしています。</a:t>
            </a:r>
          </a:p>
          <a:p>
            <a:r>
              <a:rPr lang="ja-JP" altLang="ja-JP" dirty="0"/>
              <a:t>さらに、特定有害物質を使用等していた事業所を廃止するとき、あるいは特定有害物質使用地の敷地境界を変更したり、掘削などを行う、いわゆる区画形質の変更を行うときには、特定有害物質の使用状況等の記録に基づいて、土壌の汚染状態を調査することとしています。土壌調査の結果、条例施行規則で定める汚染状態の基準に適合していないことが判明したときは、「汚染された土地」として知事又は権限移譲市の市長が窓口やホームページにおいて、</a:t>
            </a:r>
            <a:r>
              <a:rPr lang="ja-JP" altLang="ja-JP" dirty="0" smtClean="0"/>
              <a:t>公表</a:t>
            </a:r>
            <a:r>
              <a:rPr lang="ja-JP" altLang="en-US" dirty="0" smtClean="0"/>
              <a:t>します</a:t>
            </a:r>
            <a:r>
              <a:rPr lang="ja-JP" altLang="ja-JP" dirty="0" smtClean="0"/>
              <a:t>。</a:t>
            </a:r>
            <a:endParaRPr lang="ja-JP" altLang="ja-JP" dirty="0"/>
          </a:p>
          <a:p>
            <a:r>
              <a:rPr lang="ja-JP" altLang="ja-JP" dirty="0"/>
              <a:t>これらの規定は平成</a:t>
            </a:r>
            <a:r>
              <a:rPr lang="en-US" altLang="ja-JP" dirty="0"/>
              <a:t>10</a:t>
            </a:r>
            <a:r>
              <a:rPr lang="ja-JP" altLang="ja-JP" dirty="0"/>
              <a:t>年の条例施行当初から設けていたものですが、平成</a:t>
            </a:r>
            <a:r>
              <a:rPr lang="en-US" altLang="ja-JP" dirty="0"/>
              <a:t>15</a:t>
            </a:r>
            <a:r>
              <a:rPr lang="ja-JP" altLang="ja-JP" dirty="0"/>
              <a:t>年に同様の規定を盛り込んだ土壌汚染対策法が施行されたことによって、一部の事業所では法と条例の両方で、同じような手続きをとらなければならない状況にありました。</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41</a:t>
            </a:fld>
            <a:endParaRPr kumimoji="1" lang="ja-JP" altLang="en-US"/>
          </a:p>
        </p:txBody>
      </p:sp>
    </p:spTree>
    <p:extLst>
      <p:ext uri="{BB962C8B-B14F-4D97-AF65-F5344CB8AC3E}">
        <p14:creationId xmlns:p14="http://schemas.microsoft.com/office/powerpoint/2010/main" val="3046145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そこで今回、法と条例の重複を解消する改正を行いました。土壌汚染対策法の規定が適用される場合は、条例に基づく土壌調査や報告を不要とするものです。</a:t>
            </a:r>
          </a:p>
          <a:p>
            <a:r>
              <a:rPr lang="ja-JP" altLang="ja-JP" dirty="0" smtClean="0"/>
              <a:t>具体的</a:t>
            </a:r>
            <a:r>
              <a:rPr lang="ja-JP" altLang="ja-JP" dirty="0"/>
              <a:t>な例</a:t>
            </a:r>
            <a:r>
              <a:rPr lang="ja-JP" altLang="ja-JP" dirty="0" smtClean="0"/>
              <a:t>を示します</a:t>
            </a:r>
            <a:r>
              <a:rPr lang="ja-JP" altLang="ja-JP" dirty="0"/>
              <a:t>。</a:t>
            </a:r>
          </a:p>
          <a:p>
            <a:r>
              <a:rPr lang="ja-JP" altLang="ja-JP" dirty="0" smtClean="0"/>
              <a:t>まず</a:t>
            </a:r>
            <a:r>
              <a:rPr lang="ja-JP" altLang="ja-JP" dirty="0"/>
              <a:t>、特定有害物質使用事業所を廃止する際の土壌調査及び報告の手続きに</a:t>
            </a:r>
            <a:r>
              <a:rPr lang="ja-JP" altLang="ja-JP" dirty="0" smtClean="0"/>
              <a:t>つ</a:t>
            </a:r>
            <a:r>
              <a:rPr lang="ja-JP" altLang="en-US" dirty="0" smtClean="0"/>
              <a:t>いて</a:t>
            </a:r>
            <a:r>
              <a:rPr lang="ja-JP" altLang="ja-JP" dirty="0" smtClean="0"/>
              <a:t>は</a:t>
            </a:r>
            <a:r>
              <a:rPr lang="ja-JP" altLang="ja-JP" dirty="0"/>
              <a:t>、法第３条第１項に基づき有害物質使用特定施設の廃止時調査を行う場合は、条例の手続きを不要とします。</a:t>
            </a:r>
          </a:p>
          <a:p>
            <a:r>
              <a:rPr lang="ja-JP" altLang="ja-JP" dirty="0" smtClean="0"/>
              <a:t>次</a:t>
            </a:r>
            <a:r>
              <a:rPr lang="ja-JP" altLang="ja-JP" dirty="0"/>
              <a:t>に、特定有害物質使用地の区画形質変更時における届出や土壌調査の手続きに</a:t>
            </a:r>
            <a:r>
              <a:rPr lang="ja-JP" altLang="ja-JP" dirty="0" smtClean="0"/>
              <a:t>つ</a:t>
            </a:r>
            <a:r>
              <a:rPr lang="ja-JP" altLang="en-US" dirty="0" smtClean="0"/>
              <a:t>いては</a:t>
            </a:r>
            <a:r>
              <a:rPr lang="ja-JP" altLang="ja-JP" dirty="0" smtClean="0"/>
              <a:t>、４つ</a:t>
            </a:r>
            <a:r>
              <a:rPr lang="ja-JP" altLang="ja-JP" dirty="0"/>
              <a:t>の</a:t>
            </a:r>
            <a:r>
              <a:rPr lang="ja-JP" altLang="ja-JP" dirty="0" smtClean="0"/>
              <a:t>レ点</a:t>
            </a:r>
            <a:r>
              <a:rPr lang="ja-JP" altLang="en-US" dirty="0" smtClean="0"/>
              <a:t>（スライド中）</a:t>
            </a:r>
            <a:r>
              <a:rPr lang="ja-JP" altLang="ja-JP" dirty="0" smtClean="0"/>
              <a:t>に</a:t>
            </a:r>
            <a:r>
              <a:rPr lang="ja-JP" altLang="ja-JP" dirty="0"/>
              <a:t>示すような場合に、条例の手続きを不要とします。</a:t>
            </a:r>
            <a:r>
              <a:rPr lang="en-US" altLang="ja-JP" dirty="0"/>
              <a:t/>
            </a:r>
            <a:br>
              <a:rPr lang="en-US" altLang="ja-JP" dirty="0"/>
            </a:br>
            <a:r>
              <a:rPr lang="ja-JP" altLang="ja-JP" dirty="0" smtClean="0"/>
              <a:t>前半</a:t>
            </a:r>
            <a:r>
              <a:rPr lang="ja-JP" altLang="ja-JP" dirty="0"/>
              <a:t>の２つは、一定の面積以上の土地の形質変更を行う場合として法の届出を行う場合です。後半の２つは、汚染された土地として法に基づく区域指定をされた土地において、汚染拡大防止のための実施措置を講じる場合や、届出をして形質変更を行う場合です。これらのように、法に基づき管理される土地の形質の変更については、条例の手続きを不要としました</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42</a:t>
            </a:fld>
            <a:endParaRPr kumimoji="1" lang="ja-JP" altLang="en-US"/>
          </a:p>
        </p:txBody>
      </p:sp>
    </p:spTree>
    <p:extLst>
      <p:ext uri="{BB962C8B-B14F-4D97-AF65-F5344CB8AC3E}">
        <p14:creationId xmlns:p14="http://schemas.microsoft.com/office/powerpoint/2010/main" val="3261664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次に、条例と法との連携を強化するための規定を整備しました。</a:t>
            </a:r>
          </a:p>
          <a:p>
            <a:r>
              <a:rPr lang="ja-JP" altLang="en-US" dirty="0" smtClean="0"/>
              <a:t>スライド</a:t>
            </a:r>
            <a:r>
              <a:rPr lang="en-US" altLang="ja-JP" dirty="0" smtClean="0"/>
              <a:t>41</a:t>
            </a:r>
            <a:r>
              <a:rPr lang="ja-JP" altLang="en-US" dirty="0" smtClean="0"/>
              <a:t>で示</a:t>
            </a:r>
            <a:r>
              <a:rPr lang="ja-JP" altLang="ja-JP" dirty="0" smtClean="0"/>
              <a:t>した</a:t>
            </a:r>
            <a:r>
              <a:rPr lang="ja-JP" altLang="ja-JP" dirty="0"/>
              <a:t>とおり、特定有害物質を製造、使用、処理及び保管する事業者は、その使用状況等を調査し、記録することとしています。また、今回、土壌汚染対策法が適用される場合には条例の規定を適用しないこととしましたが、法では、土地の所有者が土壌調査を行うこととなって</a:t>
            </a:r>
            <a:r>
              <a:rPr lang="ja-JP" altLang="ja-JP" dirty="0" smtClean="0"/>
              <a:t>い</a:t>
            </a:r>
            <a:r>
              <a:rPr lang="ja-JP" altLang="en-US" dirty="0" smtClean="0"/>
              <a:t>るため</a:t>
            </a:r>
            <a:r>
              <a:rPr lang="ja-JP" altLang="ja-JP" dirty="0" smtClean="0"/>
              <a:t>、</a:t>
            </a:r>
            <a:r>
              <a:rPr lang="ja-JP" altLang="ja-JP" dirty="0"/>
              <a:t>土地を貸している事業者から、特定有害物質の使用状況等に関する情報が適切に提供されることが必要です。</a:t>
            </a:r>
          </a:p>
          <a:p>
            <a:r>
              <a:rPr lang="ja-JP" altLang="ja-JP" dirty="0" smtClean="0"/>
              <a:t>そこ</a:t>
            </a:r>
            <a:r>
              <a:rPr lang="ja-JP" altLang="ja-JP" dirty="0"/>
              <a:t>で今回、条例に基づき管理している特定有害物質の使用状況等の記録の写しを、法の調査義務が発生するタイミングで、調査義務者である土地の所有者に交付することとしました。条例が法を補強することで、本県の土壌汚染対策が一層充実した形になったと考えています</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43</a:t>
            </a:fld>
            <a:endParaRPr kumimoji="1" lang="ja-JP" altLang="en-US"/>
          </a:p>
        </p:txBody>
      </p:sp>
    </p:spTree>
    <p:extLst>
      <p:ext uri="{BB962C8B-B14F-4D97-AF65-F5344CB8AC3E}">
        <p14:creationId xmlns:p14="http://schemas.microsoft.com/office/powerpoint/2010/main" val="2866909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9" y="4924646"/>
            <a:ext cx="5681980" cy="4705506"/>
          </a:xfrm>
        </p:spPr>
        <p:txBody>
          <a:bodyPr/>
          <a:lstStyle/>
          <a:p>
            <a:r>
              <a:rPr lang="ja-JP" altLang="ja-JP" dirty="0"/>
              <a:t>最後に、区画形質の変更の届出が不要な、いわゆる軽易な行為等を規定しました。</a:t>
            </a:r>
          </a:p>
          <a:p>
            <a:r>
              <a:rPr lang="ja-JP" altLang="ja-JP" dirty="0" smtClean="0"/>
              <a:t>特定</a:t>
            </a:r>
            <a:r>
              <a:rPr lang="ja-JP" altLang="ja-JP" dirty="0"/>
              <a:t>有害物質使用地において区画形質を変更する際は、事前の届出と土壌調査の義務を定めていますが、これは、通常の管理行為や、土壌汚染を拡散させるおそれが小さい軽易な行為までを規制する趣旨ではありません。</a:t>
            </a:r>
          </a:p>
          <a:p>
            <a:r>
              <a:rPr lang="ja-JP" altLang="ja-JP" dirty="0"/>
              <a:t>これまでは、スライドの一番下の※印</a:t>
            </a:r>
            <a:r>
              <a:rPr lang="ja-JP" altLang="ja-JP" dirty="0" smtClean="0"/>
              <a:t>に示し</a:t>
            </a:r>
            <a:r>
              <a:rPr lang="ja-JP" altLang="ja-JP" dirty="0"/>
              <a:t>した施行通知に基づき、面積が</a:t>
            </a:r>
            <a:r>
              <a:rPr lang="en-US" altLang="ja-JP" dirty="0"/>
              <a:t>10</a:t>
            </a:r>
            <a:r>
              <a:rPr lang="ja-JP" altLang="ja-JP" dirty="0"/>
              <a:t>㎡以下かつ高さが</a:t>
            </a:r>
            <a:r>
              <a:rPr lang="en-US" altLang="ja-JP" dirty="0"/>
              <a:t>1.5</a:t>
            </a:r>
            <a:r>
              <a:rPr lang="ja-JP" altLang="ja-JP" dirty="0" err="1"/>
              <a:t>ｍ</a:t>
            </a:r>
            <a:r>
              <a:rPr lang="ja-JP" altLang="ja-JP" dirty="0"/>
              <a:t>を超える法を生ずる切り土又は盛土を伴わない行為について、適用を除外する運用をしてきましたが、法との整合を図りつつ、条例及び規則に定めることとしました。</a:t>
            </a:r>
          </a:p>
          <a:p>
            <a:r>
              <a:rPr lang="ja-JP" altLang="ja-JP" dirty="0" smtClean="0"/>
              <a:t>一つ</a:t>
            </a:r>
            <a:r>
              <a:rPr lang="ja-JP" altLang="ja-JP" dirty="0"/>
              <a:t>は「土壌の掘削を伴わない土地の形質の変更」ですがこれは盛土しか行わない場合を想定しています。次に、軽易な行為等として「掘削した土壌を当該土壌の掘削を行った土地を含む特定有害物質使用地から搬出しないこと。土壌の飛散又は流出を伴う土地の形質の変更ではないこと。土地の形質の変更に係る部分の深さが</a:t>
            </a:r>
            <a:r>
              <a:rPr lang="en-US" altLang="ja-JP" dirty="0"/>
              <a:t>50cm</a:t>
            </a:r>
            <a:r>
              <a:rPr lang="ja-JP" altLang="ja-JP" dirty="0"/>
              <a:t>未満であること。」という３つのすべてに該当する形質の変更です。最後に、非常災害のための応急措置として行う行為について、届出及び土壌調査が不要とします。</a:t>
            </a:r>
          </a:p>
          <a:p>
            <a:r>
              <a:rPr lang="ja-JP" altLang="ja-JP" dirty="0" smtClean="0"/>
              <a:t>軽易</a:t>
            </a:r>
            <a:r>
              <a:rPr lang="ja-JP" altLang="ja-JP" dirty="0"/>
              <a:t>な行為等に該当するかどうか、判断に迷われた場合は、所管の</a:t>
            </a:r>
            <a:r>
              <a:rPr lang="ja-JP" altLang="ja-JP" dirty="0" smtClean="0"/>
              <a:t>窓口</a:t>
            </a:r>
            <a:r>
              <a:rPr lang="ja-JP" altLang="en-US" dirty="0" smtClean="0"/>
              <a:t>に</a:t>
            </a:r>
            <a:r>
              <a:rPr lang="ja-JP" altLang="ja-JP" dirty="0" smtClean="0"/>
              <a:t>相談くださ</a:t>
            </a:r>
            <a:r>
              <a:rPr lang="ja-JP" altLang="en-US" dirty="0" smtClean="0"/>
              <a:t>い</a:t>
            </a:r>
            <a:r>
              <a:rPr lang="ja-JP" altLang="ja-JP" dirty="0" smtClean="0"/>
              <a:t>。</a:t>
            </a:r>
            <a:endParaRPr lang="en-US" altLang="ja-JP" dirty="0"/>
          </a:p>
          <a:p>
            <a:r>
              <a:rPr lang="ja-JP" altLang="ja-JP" dirty="0"/>
              <a:t>なお</a:t>
            </a:r>
            <a:r>
              <a:rPr lang="ja-JP" altLang="ja-JP" dirty="0" smtClean="0"/>
              <a:t>、ダイオキシン類</a:t>
            </a:r>
            <a:r>
              <a:rPr lang="ja-JP" altLang="ja-JP" dirty="0"/>
              <a:t>管理対象地における区画形質の変更についても、この規定を準用していますので、軽易な行為等は届出が不要となります</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44</a:t>
            </a:fld>
            <a:endParaRPr kumimoji="1" lang="ja-JP" altLang="en-US"/>
          </a:p>
        </p:txBody>
      </p:sp>
    </p:spTree>
    <p:extLst>
      <p:ext uri="{BB962C8B-B14F-4D97-AF65-F5344CB8AC3E}">
        <p14:creationId xmlns:p14="http://schemas.microsoft.com/office/powerpoint/2010/main" val="38746369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　条例改正の内容</a:t>
            </a:r>
            <a:endParaRPr kumimoji="1" lang="en-US" altLang="ja-JP" dirty="0" smtClean="0"/>
          </a:p>
          <a:p>
            <a:r>
              <a:rPr kumimoji="1" lang="en-US" altLang="ja-JP" dirty="0" smtClean="0"/>
              <a:t>(5) </a:t>
            </a:r>
            <a:r>
              <a:rPr kumimoji="1" lang="ja-JP" altLang="en-US" dirty="0" smtClean="0"/>
              <a:t>地下水採取規制</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45</a:t>
            </a:fld>
            <a:endParaRPr kumimoji="1" lang="ja-JP" altLang="en-US"/>
          </a:p>
        </p:txBody>
      </p:sp>
    </p:spTree>
    <p:extLst>
      <p:ext uri="{BB962C8B-B14F-4D97-AF65-F5344CB8AC3E}">
        <p14:creationId xmlns:p14="http://schemas.microsoft.com/office/powerpoint/2010/main" val="1624448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地下水</a:t>
            </a:r>
            <a:r>
              <a:rPr lang="ja-JP" altLang="ja-JP" dirty="0"/>
              <a:t>採取規制については変更許可</a:t>
            </a:r>
            <a:r>
              <a:rPr lang="ja-JP" altLang="en-US" dirty="0"/>
              <a:t>申請</a:t>
            </a:r>
            <a:r>
              <a:rPr lang="ja-JP" altLang="ja-JP" dirty="0"/>
              <a:t>のうち、一部の手続きが変更になりました。</a:t>
            </a:r>
          </a:p>
          <a:p>
            <a:endParaRPr lang="en-US" altLang="ja-JP" dirty="0" smtClean="0"/>
          </a:p>
          <a:p>
            <a:r>
              <a:rPr lang="ja-JP" altLang="ja-JP" dirty="0" smtClean="0"/>
              <a:t>まず、</a:t>
            </a:r>
            <a:r>
              <a:rPr lang="ja-JP" altLang="ja-JP" dirty="0"/>
              <a:t>県での地下水採取規制の</a:t>
            </a:r>
            <a:r>
              <a:rPr lang="ja-JP" altLang="ja-JP" dirty="0" smtClean="0"/>
              <a:t>概要</a:t>
            </a:r>
            <a:r>
              <a:rPr lang="ja-JP" altLang="en-US" dirty="0" smtClean="0"/>
              <a:t>についてです</a:t>
            </a:r>
            <a:r>
              <a:rPr lang="ja-JP" altLang="ja-JP" dirty="0" smtClean="0"/>
              <a:t>。</a:t>
            </a:r>
            <a:endParaRPr lang="ja-JP" altLang="ja-JP" dirty="0"/>
          </a:p>
          <a:p>
            <a:r>
              <a:rPr lang="ja-JP" altLang="ja-JP" dirty="0"/>
              <a:t>条例では、地盤沈下が生じている及びそのおそれがある地域を「地下水採取を規制する地域」（指定地域）と</a:t>
            </a:r>
            <a:r>
              <a:rPr lang="ja-JP" altLang="ja-JP" dirty="0" smtClean="0"/>
              <a:t>して</a:t>
            </a:r>
            <a:r>
              <a:rPr lang="ja-JP" altLang="en-US" dirty="0" smtClean="0"/>
              <a:t>いま</a:t>
            </a:r>
            <a:r>
              <a:rPr lang="ja-JP" altLang="ja-JP" dirty="0" smtClean="0"/>
              <a:t>す</a:t>
            </a:r>
            <a:r>
              <a:rPr lang="ja-JP" altLang="ja-JP" dirty="0"/>
              <a:t>。この指定地域内において、一定規模以上の揚水施設で地下水採取を行う事業者に対し、許可申請、地下水採取量の報告等を義務付けています。</a:t>
            </a:r>
          </a:p>
          <a:p>
            <a:r>
              <a:rPr lang="ja-JP" altLang="ja-JP" dirty="0" smtClean="0"/>
              <a:t>指定地域は</a:t>
            </a:r>
            <a:r>
              <a:rPr lang="ja-JP" altLang="ja-JP" dirty="0"/>
              <a:t>、平塚市、茅ケ崎市、厚木市の一部、海老名市、</a:t>
            </a:r>
            <a:r>
              <a:rPr lang="ja-JP" altLang="ja-JP" dirty="0" smtClean="0"/>
              <a:t>寒川町</a:t>
            </a:r>
            <a:r>
              <a:rPr lang="ja-JP" altLang="en-US" dirty="0" smtClean="0"/>
              <a:t>としています</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46</a:t>
            </a:fld>
            <a:endParaRPr kumimoji="1" lang="ja-JP" altLang="en-US"/>
          </a:p>
        </p:txBody>
      </p:sp>
    </p:spTree>
    <p:extLst>
      <p:ext uri="{BB962C8B-B14F-4D97-AF65-F5344CB8AC3E}">
        <p14:creationId xmlns:p14="http://schemas.microsoft.com/office/powerpoint/2010/main" val="3194820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指定地</a:t>
            </a:r>
            <a:r>
              <a:rPr lang="ja-JP" altLang="ja-JP" dirty="0"/>
              <a:t>域内で一定規模以上の揚水施設を設置し、地下水採取を行う場合、次の許可の基準に適合する必要があります。また、揚水施設等の変更時には、変更許可</a:t>
            </a:r>
            <a:r>
              <a:rPr lang="ja-JP" altLang="en-US" dirty="0"/>
              <a:t>申請</a:t>
            </a:r>
            <a:r>
              <a:rPr lang="ja-JP" altLang="ja-JP" dirty="0"/>
              <a:t>が必要です。</a:t>
            </a:r>
          </a:p>
          <a:p>
            <a:r>
              <a:rPr lang="ja-JP" altLang="ja-JP" dirty="0" smtClean="0"/>
              <a:t>指定地</a:t>
            </a:r>
            <a:r>
              <a:rPr lang="ja-JP" altLang="ja-JP" dirty="0"/>
              <a:t>域内で地下水採取を行う場合の許可の基準は、次の３つがあり、①揚水機の吐出口の断面積の合計が</a:t>
            </a:r>
            <a:r>
              <a:rPr lang="en-US" altLang="ja-JP" dirty="0"/>
              <a:t>22cm</a:t>
            </a:r>
            <a:r>
              <a:rPr lang="en-US" altLang="ja-JP" baseline="30000" dirty="0"/>
              <a:t>2</a:t>
            </a:r>
            <a:r>
              <a:rPr lang="ja-JP" altLang="ja-JP" dirty="0"/>
              <a:t>以下、②井戸のストレーナーの位置が</a:t>
            </a:r>
            <a:r>
              <a:rPr lang="en-US" altLang="ja-JP" dirty="0"/>
              <a:t>100</a:t>
            </a:r>
            <a:r>
              <a:rPr lang="ja-JP" altLang="ja-JP" dirty="0" err="1"/>
              <a:t>ｍ</a:t>
            </a:r>
            <a:r>
              <a:rPr lang="ja-JP" altLang="ja-JP" dirty="0"/>
              <a:t>以深、③揚水機の原動機の定格出力</a:t>
            </a:r>
            <a:r>
              <a:rPr lang="en-US" altLang="ja-JP" dirty="0"/>
              <a:t>2.2k</a:t>
            </a:r>
            <a:r>
              <a:rPr lang="ja-JP" altLang="ja-JP" dirty="0"/>
              <a:t>Ｗ以下です。県の指定地域内で地下水採取を行う場合は、この３つのすべてに適合しなければなりません。</a:t>
            </a:r>
          </a:p>
          <a:p>
            <a:r>
              <a:rPr lang="ja-JP" altLang="ja-JP" dirty="0"/>
              <a:t>また</a:t>
            </a:r>
            <a:r>
              <a:rPr lang="ja-JP" altLang="ja-JP" dirty="0" smtClean="0"/>
              <a:t>、揚水</a:t>
            </a:r>
            <a:r>
              <a:rPr lang="ja-JP" altLang="ja-JP" dirty="0"/>
              <a:t>施設等の変更時、「揚水施設の数、位置及び構造」又は「地下水の採取予定量及び用途」を変更するときには、変更許可</a:t>
            </a:r>
            <a:r>
              <a:rPr lang="ja-JP" altLang="en-US" dirty="0"/>
              <a:t>申請</a:t>
            </a:r>
            <a:r>
              <a:rPr lang="ja-JP" altLang="ja-JP" dirty="0"/>
              <a:t>が必要であり、変更許可</a:t>
            </a:r>
            <a:r>
              <a:rPr lang="ja-JP" altLang="en-US" dirty="0"/>
              <a:t>申請</a:t>
            </a:r>
            <a:r>
              <a:rPr lang="ja-JP" altLang="ja-JP" dirty="0"/>
              <a:t>時においても、３つの許可基準に適合しなければなりません。</a:t>
            </a:r>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47</a:t>
            </a:fld>
            <a:endParaRPr kumimoji="1" lang="ja-JP" altLang="en-US"/>
          </a:p>
        </p:txBody>
      </p:sp>
    </p:spTree>
    <p:extLst>
      <p:ext uri="{BB962C8B-B14F-4D97-AF65-F5344CB8AC3E}">
        <p14:creationId xmlns:p14="http://schemas.microsoft.com/office/powerpoint/2010/main" val="2251824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100" dirty="0"/>
              <a:t>今回の条例改正では、地下水採取に係る揚水施設等における許可事項の変更のうち、採取予定量を減少させる変更など既に受けた許可に係る事項を超えない範囲の変更については</a:t>
            </a:r>
            <a:r>
              <a:rPr lang="ja-JP" altLang="ja-JP" sz="1100"/>
              <a:t>、</a:t>
            </a:r>
            <a:r>
              <a:rPr lang="ja-JP" altLang="ja-JP" sz="1100" smtClean="0"/>
              <a:t>許可</a:t>
            </a:r>
            <a:r>
              <a:rPr lang="ja-JP" altLang="en-US" sz="1100" smtClean="0"/>
              <a:t>制</a:t>
            </a:r>
            <a:r>
              <a:rPr lang="ja-JP" altLang="ja-JP" sz="1100" smtClean="0"/>
              <a:t>から</a:t>
            </a:r>
            <a:r>
              <a:rPr lang="ja-JP" altLang="ja-JP" sz="1100" dirty="0"/>
              <a:t>届出制とするよう改めました。</a:t>
            </a:r>
            <a:endParaRPr lang="en-US" altLang="ja-JP" sz="1100" dirty="0"/>
          </a:p>
          <a:p>
            <a:r>
              <a:rPr lang="ja-JP" altLang="ja-JP" sz="1100" dirty="0"/>
              <a:t>既に受けた許可に係る事項を超えない範囲の変更の具体的な例としては、例えば、①揚水施設の数を減らす変更、②地下水採取予定量を減らす変更、③揚水機の吐出口の断面積の合計を小さくする変更、④揚水機の原動機の定格出力を下げる変更があります。</a:t>
            </a:r>
          </a:p>
          <a:p>
            <a:r>
              <a:rPr lang="ja-JP" altLang="ja-JP" sz="1100" dirty="0"/>
              <a:t>また、変更届出は、変更した日から</a:t>
            </a:r>
            <a:r>
              <a:rPr lang="en-US" altLang="ja-JP" sz="1100" dirty="0"/>
              <a:t>30</a:t>
            </a:r>
            <a:r>
              <a:rPr lang="ja-JP" altLang="ja-JP" sz="1100" dirty="0"/>
              <a:t>日以内に届出を行ってください。</a:t>
            </a:r>
          </a:p>
          <a:p>
            <a:r>
              <a:rPr lang="ja-JP" altLang="ja-JP" sz="1100" dirty="0"/>
              <a:t>なお、変更する必要が生じた場合、実際の手続き</a:t>
            </a:r>
            <a:r>
              <a:rPr lang="ja-JP" altLang="en-US" sz="1100" dirty="0"/>
              <a:t>にあたっては</a:t>
            </a:r>
            <a:r>
              <a:rPr lang="ja-JP" altLang="ja-JP" sz="1100" dirty="0"/>
              <a:t>、事前に許可を受けた機関に確認し、対応</a:t>
            </a:r>
            <a:r>
              <a:rPr lang="ja-JP" altLang="en-US" sz="1100" dirty="0"/>
              <a:t>くださるようお願いします。</a:t>
            </a:r>
            <a:endParaRPr lang="ja-JP" altLang="ja-JP" sz="1100"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48</a:t>
            </a:fld>
            <a:endParaRPr kumimoji="1" lang="ja-JP" altLang="en-US"/>
          </a:p>
        </p:txBody>
      </p:sp>
    </p:spTree>
    <p:extLst>
      <p:ext uri="{BB962C8B-B14F-4D97-AF65-F5344CB8AC3E}">
        <p14:creationId xmlns:p14="http://schemas.microsoft.com/office/powerpoint/2010/main" val="106916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今回、条例の見直しを行った経緯等です。</a:t>
            </a:r>
            <a:endParaRPr kumimoji="1" lang="en-US" altLang="ja-JP" dirty="0" smtClean="0"/>
          </a:p>
          <a:p>
            <a:r>
              <a:rPr kumimoji="1" lang="ja-JP" altLang="en-US" dirty="0" smtClean="0"/>
              <a:t>条例では、附則</a:t>
            </a:r>
            <a:r>
              <a:rPr kumimoji="1" lang="en-US" altLang="ja-JP" dirty="0" smtClean="0"/>
              <a:t>25</a:t>
            </a:r>
            <a:r>
              <a:rPr kumimoji="1" lang="ja-JP" altLang="en-US" dirty="0" smtClean="0"/>
              <a:t>において、５年を経過するごとに条例の施行状況について検討を加え、その結果に基づいて必要な措置を講ずるものと規定されています。</a:t>
            </a:r>
            <a:endParaRPr kumimoji="1" lang="en-US" altLang="ja-JP" dirty="0" smtClean="0"/>
          </a:p>
          <a:p>
            <a:r>
              <a:rPr kumimoji="1" lang="ja-JP" altLang="en-US" dirty="0" smtClean="0"/>
              <a:t>平成</a:t>
            </a:r>
            <a:r>
              <a:rPr kumimoji="1" lang="en-US" altLang="ja-JP" dirty="0" smtClean="0"/>
              <a:t>23</a:t>
            </a:r>
            <a:r>
              <a:rPr kumimoji="1" lang="ja-JP" altLang="en-US" dirty="0" smtClean="0"/>
              <a:t>年改正条例の施行日が平成</a:t>
            </a:r>
            <a:r>
              <a:rPr kumimoji="1" lang="en-US" altLang="ja-JP" dirty="0" smtClean="0"/>
              <a:t>24</a:t>
            </a:r>
            <a:r>
              <a:rPr kumimoji="1" lang="ja-JP" altLang="en-US" dirty="0" smtClean="0"/>
              <a:t>年</a:t>
            </a:r>
            <a:r>
              <a:rPr kumimoji="1" lang="en-US" altLang="ja-JP" dirty="0" smtClean="0"/>
              <a:t>10</a:t>
            </a:r>
            <a:r>
              <a:rPr kumimoji="1" lang="ja-JP" altLang="en-US" dirty="0" smtClean="0"/>
              <a:t>月１日であり、平成</a:t>
            </a:r>
            <a:r>
              <a:rPr kumimoji="1" lang="en-US" altLang="ja-JP" dirty="0" smtClean="0"/>
              <a:t>29</a:t>
            </a:r>
            <a:r>
              <a:rPr kumimoji="1" lang="ja-JP" altLang="en-US" dirty="0" smtClean="0"/>
              <a:t>年</a:t>
            </a:r>
            <a:r>
              <a:rPr kumimoji="1" lang="en-US" altLang="ja-JP" dirty="0" smtClean="0"/>
              <a:t>10</a:t>
            </a:r>
            <a:r>
              <a:rPr kumimoji="1" lang="ja-JP" altLang="en-US" dirty="0" smtClean="0"/>
              <a:t>月１日をもって５年を経過したことを受け、近年の生活環境の状況や環境関係法令の改正の状況、課題などを踏まえて条例の見直し検討を行いました。</a:t>
            </a:r>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a:t>
            </a:fld>
            <a:endParaRPr kumimoji="1" lang="ja-JP" altLang="en-US"/>
          </a:p>
        </p:txBody>
      </p:sp>
    </p:spTree>
    <p:extLst>
      <p:ext uri="{BB962C8B-B14F-4D97-AF65-F5344CB8AC3E}">
        <p14:creationId xmlns:p14="http://schemas.microsoft.com/office/powerpoint/2010/main" val="25305207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　条例改正の内容</a:t>
            </a:r>
            <a:endParaRPr kumimoji="1" lang="en-US" altLang="ja-JP" dirty="0" smtClean="0"/>
          </a:p>
          <a:p>
            <a:r>
              <a:rPr kumimoji="1" lang="en-US" altLang="ja-JP" dirty="0" smtClean="0"/>
              <a:t>(6) </a:t>
            </a:r>
            <a:r>
              <a:rPr kumimoji="1" lang="ja-JP" altLang="en-US" dirty="0" smtClean="0"/>
              <a:t>地下浸透禁止物質に係る規制</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49</a:t>
            </a:fld>
            <a:endParaRPr kumimoji="1" lang="ja-JP" altLang="en-US"/>
          </a:p>
        </p:txBody>
      </p:sp>
    </p:spTree>
    <p:extLst>
      <p:ext uri="{BB962C8B-B14F-4D97-AF65-F5344CB8AC3E}">
        <p14:creationId xmlns:p14="http://schemas.microsoft.com/office/powerpoint/2010/main" val="1388711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条例では、地下水質の保全を目的として、地下浸透禁止物質、又は地下浸透禁止物質を製造等する作業に係る水その他の液体の地下浸透による排出を禁止しており、地下浸透禁止物質による非意図的な地下浸透を防止するため、作業に係る施設について構造基準を定めています。</a:t>
            </a:r>
            <a:endParaRPr kumimoji="1" lang="en-US" altLang="ja-JP" dirty="0" smtClean="0"/>
          </a:p>
          <a:p>
            <a:r>
              <a:rPr kumimoji="1" lang="ja-JP" altLang="en-US" dirty="0" smtClean="0"/>
              <a:t>構造基準は表に示すとおりであり、床面についてコンクリート等の表面を耐性のある材質で被覆すること、有機塩素系溶剤を製造等する施設については耐浸透性をもつフラン樹脂等により被覆すること、又はステンレス鋼の受け皿を設置することを求め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50</a:t>
            </a:fld>
            <a:endParaRPr kumimoji="1" lang="ja-JP" altLang="en-US"/>
          </a:p>
        </p:txBody>
      </p:sp>
    </p:spTree>
    <p:extLst>
      <p:ext uri="{BB962C8B-B14F-4D97-AF65-F5344CB8AC3E}">
        <p14:creationId xmlns:p14="http://schemas.microsoft.com/office/powerpoint/2010/main" val="338684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これについて、</a:t>
            </a:r>
            <a:r>
              <a:rPr lang="ja-JP" altLang="ja-JP" sz="1100" dirty="0"/>
              <a:t>酸、アルカリ等のコンクリートを腐食するような溶液や、有機塩素系溶剤</a:t>
            </a:r>
            <a:r>
              <a:rPr lang="ja-JP" altLang="en-US" sz="1100" dirty="0"/>
              <a:t>を製造等する場合</a:t>
            </a:r>
            <a:r>
              <a:rPr lang="ja-JP" altLang="ja-JP" sz="1100" dirty="0"/>
              <a:t>など、物質の種類</a:t>
            </a:r>
            <a:r>
              <a:rPr lang="ja-JP" altLang="en-US" sz="1100" dirty="0"/>
              <a:t>・</a:t>
            </a:r>
            <a:r>
              <a:rPr lang="ja-JP" altLang="ja-JP" sz="1100" dirty="0"/>
              <a:t>性状により</a:t>
            </a:r>
            <a:r>
              <a:rPr lang="ja-JP" altLang="en-US" sz="1100" dirty="0"/>
              <a:t>、</a:t>
            </a:r>
            <a:r>
              <a:rPr lang="ja-JP" altLang="ja-JP" sz="1100" dirty="0"/>
              <a:t>必要に応じて、耐薬品性及び不浸透性のある材質による被覆又は地下浸透を防止することができる材質の受皿の設置等、追加的な浸透防止措置を講ずるものとするよう改正し</a:t>
            </a:r>
            <a:r>
              <a:rPr lang="ja-JP" altLang="en-US" sz="1100" dirty="0"/>
              <a:t>ました</a:t>
            </a:r>
            <a:r>
              <a:rPr lang="ja-JP" altLang="ja-JP" sz="1100" dirty="0"/>
              <a:t>。</a:t>
            </a:r>
          </a:p>
          <a:p>
            <a:r>
              <a:rPr lang="ja-JP" altLang="ja-JP" sz="1100" dirty="0"/>
              <a:t>また、有機塩素系溶剤を製造等する作業に係る施設</a:t>
            </a:r>
            <a:r>
              <a:rPr lang="ja-JP" altLang="en-US" sz="1100" dirty="0"/>
              <a:t>について</a:t>
            </a:r>
            <a:r>
              <a:rPr lang="ja-JP" altLang="ja-JP" sz="1100" dirty="0"/>
              <a:t>、フラン樹脂</a:t>
            </a:r>
            <a:r>
              <a:rPr lang="ja-JP" altLang="en-US" sz="1100" dirty="0"/>
              <a:t>等の</a:t>
            </a:r>
            <a:r>
              <a:rPr lang="en-US" altLang="ja-JP" sz="1100" dirty="0" err="1"/>
              <a:t>合成樹脂</a:t>
            </a:r>
            <a:r>
              <a:rPr lang="ja-JP" altLang="en-US" sz="1100" dirty="0"/>
              <a:t>の種類を明示していましたが</a:t>
            </a:r>
            <a:r>
              <a:rPr lang="en-US" altLang="ja-JP" sz="1100" dirty="0"/>
              <a:t>、</a:t>
            </a:r>
            <a:r>
              <a:rPr lang="ja-JP" altLang="en-US" sz="1100" dirty="0"/>
              <a:t>現在において</a:t>
            </a:r>
            <a:r>
              <a:rPr lang="en-US" altLang="ja-JP" sz="1100" dirty="0" err="1"/>
              <a:t>特筆する必要性は低く</a:t>
            </a:r>
            <a:r>
              <a:rPr lang="ja-JP" altLang="en-US" sz="1100" dirty="0" err="1"/>
              <a:t>、</a:t>
            </a:r>
            <a:r>
              <a:rPr lang="en-US" altLang="ja-JP" sz="1100" dirty="0" err="1"/>
              <a:t>新たな素材の開発等にも対応するため</a:t>
            </a:r>
            <a:r>
              <a:rPr lang="en-US" altLang="ja-JP" sz="1100" dirty="0"/>
              <a:t>、</a:t>
            </a:r>
            <a:r>
              <a:rPr lang="ja-JP" altLang="en-US" sz="1100" dirty="0"/>
              <a:t>種類を明示せず、</a:t>
            </a:r>
            <a:r>
              <a:rPr lang="en-US" altLang="ja-JP" sz="1100" dirty="0"/>
              <a:t>「</a:t>
            </a:r>
            <a:r>
              <a:rPr lang="en-US" altLang="ja-JP" sz="1100" dirty="0" err="1"/>
              <a:t>耐薬品</a:t>
            </a:r>
            <a:r>
              <a:rPr lang="ja-JP" altLang="ja-JP" sz="1100" dirty="0"/>
              <a:t>性及び不浸透性のある材質」に包含さ</a:t>
            </a:r>
            <a:r>
              <a:rPr lang="ja-JP" altLang="en-US" sz="1100" dirty="0"/>
              <a:t>せることとしました。</a:t>
            </a:r>
            <a:endParaRPr lang="ja-JP" altLang="ja-JP" sz="1100"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51</a:t>
            </a:fld>
            <a:endParaRPr kumimoji="1" lang="ja-JP" altLang="en-US"/>
          </a:p>
        </p:txBody>
      </p:sp>
    </p:spTree>
    <p:extLst>
      <p:ext uri="{BB962C8B-B14F-4D97-AF65-F5344CB8AC3E}">
        <p14:creationId xmlns:p14="http://schemas.microsoft.com/office/powerpoint/2010/main" val="26518102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　条例改正の内容</a:t>
            </a:r>
            <a:endParaRPr kumimoji="1" lang="en-US" altLang="ja-JP" dirty="0" smtClean="0"/>
          </a:p>
          <a:p>
            <a:r>
              <a:rPr kumimoji="1" lang="en-US" altLang="ja-JP" dirty="0" smtClean="0"/>
              <a:t>(7) </a:t>
            </a:r>
            <a:r>
              <a:rPr kumimoji="1" lang="ja-JP" altLang="en-US" dirty="0" smtClean="0"/>
              <a:t>大気・騒音・振動に関する規制</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52</a:t>
            </a:fld>
            <a:endParaRPr kumimoji="1" lang="ja-JP" altLang="en-US"/>
          </a:p>
        </p:txBody>
      </p:sp>
    </p:spTree>
    <p:extLst>
      <p:ext uri="{BB962C8B-B14F-4D97-AF65-F5344CB8AC3E}">
        <p14:creationId xmlns:p14="http://schemas.microsoft.com/office/powerpoint/2010/main" val="1749054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炭化水素系物質の発散防止について</a:t>
            </a:r>
            <a:r>
              <a:rPr kumimoji="1" lang="en-US" altLang="ja-JP" dirty="0" smtClean="0"/>
              <a:t>】</a:t>
            </a:r>
          </a:p>
          <a:p>
            <a:r>
              <a:rPr kumimoji="1" lang="ja-JP" altLang="en-US" dirty="0" smtClean="0"/>
              <a:t>改正前は、給油施設に係る炭化水素系物質の発散防止のための設備基準として、通気管において蒸気返還方式接続設備を設けることとしていました。これは、揮発油を運搬するタンクローリーから荷卸しする際に放出される炭化水素系物質の蒸気を大気中に放出しないためのものですが、近年、蒸気返還方式接続設備以外にも蒸気を回収する技術が導入されていることから、蒸気返還方式以外の方法による設備も設備基準として認めるよう給油施設に係る施設に備えるべき設備の基準を改めました。</a:t>
            </a:r>
          </a:p>
          <a:p>
            <a:r>
              <a:rPr kumimoji="1" lang="ja-JP" altLang="en-US" dirty="0" smtClean="0"/>
              <a:t> </a:t>
            </a:r>
            <a:endParaRPr kumimoji="1" lang="en-US" altLang="ja-JP" dirty="0" smtClean="0"/>
          </a:p>
          <a:p>
            <a:r>
              <a:rPr kumimoji="1" lang="ja-JP" altLang="en-US" dirty="0" smtClean="0"/>
              <a:t>また、改正前は、揮発油を運搬するタンクローリーにも蒸気返還方式接続設備を設けるよう規定していましたが、給油施設に蒸気返還方式以外の方法で炭化水素系物質の発散を防止する設備が設置されている場合には、タンクローリーに蒸気返還方式接続設備は不要であることから、蒸気返還方式接続設備の設置義務を除外するよう改め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53</a:t>
            </a:fld>
            <a:endParaRPr kumimoji="1" lang="ja-JP" altLang="en-US"/>
          </a:p>
        </p:txBody>
      </p:sp>
    </p:spTree>
    <p:extLst>
      <p:ext uri="{BB962C8B-B14F-4D97-AF65-F5344CB8AC3E}">
        <p14:creationId xmlns:p14="http://schemas.microsoft.com/office/powerpoint/2010/main" val="1456885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騒音等の規制基準が適用される地域の見直し</a:t>
            </a:r>
            <a:r>
              <a:rPr kumimoji="1" lang="en-US" altLang="ja-JP" dirty="0" smtClean="0"/>
              <a:t>】</a:t>
            </a:r>
          </a:p>
          <a:p>
            <a:r>
              <a:rPr kumimoji="1" lang="ja-JP" altLang="en-US" dirty="0" smtClean="0"/>
              <a:t>都市計画法の改正（平成 </a:t>
            </a:r>
            <a:r>
              <a:rPr kumimoji="1" lang="en-US" altLang="ja-JP" dirty="0" smtClean="0"/>
              <a:t>29 </a:t>
            </a:r>
            <a:r>
              <a:rPr kumimoji="1" lang="ja-JP" altLang="en-US" dirty="0" smtClean="0"/>
              <a:t>年５月 </a:t>
            </a:r>
            <a:r>
              <a:rPr kumimoji="1" lang="en-US" altLang="ja-JP" dirty="0" smtClean="0"/>
              <a:t>12 </a:t>
            </a:r>
            <a:r>
              <a:rPr kumimoji="1" lang="ja-JP" altLang="en-US" dirty="0" smtClean="0"/>
              <a:t>日公布）に伴い、新たな用途地域として「田園住居地域」が追加されました。</a:t>
            </a:r>
            <a:endParaRPr kumimoji="1" lang="en-US" altLang="ja-JP" dirty="0" smtClean="0"/>
          </a:p>
          <a:p>
            <a:r>
              <a:rPr kumimoji="1" lang="ja-JP" altLang="en-US" dirty="0" smtClean="0"/>
              <a:t>当該法改正を受け、国から騒音規制法及び振動規制法においては、原則として第二種低層住居専用地域と同等の扱いとすることが適当である旨示されたことを踏まえ、騒音等の規制基準に係る地域に田園住居地域を第二種低層住居専用地域と同等の扱いとして追加しました。</a:t>
            </a:r>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54</a:t>
            </a:fld>
            <a:endParaRPr kumimoji="1" lang="ja-JP" altLang="en-US"/>
          </a:p>
        </p:txBody>
      </p:sp>
    </p:spTree>
    <p:extLst>
      <p:ext uri="{BB962C8B-B14F-4D97-AF65-F5344CB8AC3E}">
        <p14:creationId xmlns:p14="http://schemas.microsoft.com/office/powerpoint/2010/main" val="3892690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a:t>
            </a:r>
            <a:r>
              <a:rPr lang="ja-JP" altLang="en-US" dirty="0" smtClean="0"/>
              <a:t>振動に係る規制基準が適用される事業所</a:t>
            </a:r>
            <a:r>
              <a:rPr lang="ja-JP" altLang="en-US" dirty="0"/>
              <a:t>の敷地</a:t>
            </a:r>
            <a:r>
              <a:rPr lang="ja-JP" altLang="en-US" dirty="0" smtClean="0"/>
              <a:t>境界の見直し</a:t>
            </a:r>
            <a:r>
              <a:rPr lang="en-US" altLang="ja-JP" dirty="0" smtClean="0"/>
              <a:t>】</a:t>
            </a:r>
          </a:p>
          <a:p>
            <a:r>
              <a:rPr lang="ja-JP" altLang="en-US" dirty="0" smtClean="0"/>
              <a:t>騒音</a:t>
            </a:r>
            <a:r>
              <a:rPr lang="ja-JP" altLang="en-US" dirty="0"/>
              <a:t>に係る規制基準の適用については</a:t>
            </a:r>
            <a:r>
              <a:rPr lang="ja-JP" altLang="en-US" dirty="0" smtClean="0"/>
              <a:t>、複数</a:t>
            </a:r>
            <a:r>
              <a:rPr lang="ja-JP" altLang="en-US" dirty="0"/>
              <a:t>の事業所が立地する一団の土地においては、知事が認めるときは当該一団の土地の敷地境界線を規制基準が適用される事業所の敷地境界線とすることができると規定していましたが、振動ではそのような規定を設けていませんでした。</a:t>
            </a:r>
            <a:endParaRPr lang="en-US" altLang="ja-JP" dirty="0"/>
          </a:p>
          <a:p>
            <a:r>
              <a:rPr lang="ja-JP" altLang="en-US" dirty="0" smtClean="0"/>
              <a:t>今回</a:t>
            </a:r>
            <a:r>
              <a:rPr lang="ja-JP" altLang="en-US" dirty="0"/>
              <a:t>の改正により、振動に係る規制基準についても同様の規定を設けました。</a:t>
            </a:r>
            <a:endParaRPr lang="en-US" altLang="ja-JP" dirty="0"/>
          </a:p>
          <a:p>
            <a:endParaRPr lang="en-US" altLang="ja-JP" dirty="0"/>
          </a:p>
          <a:p>
            <a:r>
              <a:rPr lang="en-US" altLang="ja-JP" dirty="0" smtClean="0"/>
              <a:t>【</a:t>
            </a:r>
            <a:r>
              <a:rPr lang="ja-JP" altLang="en-US" dirty="0" smtClean="0"/>
              <a:t>排煙</a:t>
            </a:r>
            <a:r>
              <a:rPr lang="ja-JP" altLang="en-US" dirty="0"/>
              <a:t>の測定</a:t>
            </a:r>
            <a:r>
              <a:rPr lang="ja-JP" altLang="en-US" dirty="0" smtClean="0"/>
              <a:t>頻度の見直し</a:t>
            </a:r>
            <a:r>
              <a:rPr lang="en-US" altLang="ja-JP" dirty="0" smtClean="0"/>
              <a:t>】</a:t>
            </a:r>
            <a:endParaRPr lang="en-US" altLang="ja-JP" dirty="0"/>
          </a:p>
          <a:p>
            <a:r>
              <a:rPr lang="ja-JP" altLang="ja-JP" dirty="0" smtClean="0"/>
              <a:t>水素</a:t>
            </a:r>
            <a:r>
              <a:rPr lang="ja-JP" altLang="ja-JP" dirty="0"/>
              <a:t>ステーション等において燃料電池自動車用の水素を製造する水素製造用改質器は</a:t>
            </a:r>
            <a:r>
              <a:rPr lang="ja-JP" altLang="en-US" dirty="0"/>
              <a:t>、</a:t>
            </a:r>
            <a:r>
              <a:rPr kumimoji="1" lang="ja-JP" altLang="en-US" dirty="0" smtClean="0"/>
              <a:t>窒素酸化物及びばいじんの濃度が低く、大気保全上の支障がないと考えられることから、条例においても、大気汚染防止法（平成</a:t>
            </a:r>
            <a:r>
              <a:rPr kumimoji="1" lang="en-US" altLang="ja-JP" dirty="0" smtClean="0"/>
              <a:t>29</a:t>
            </a:r>
            <a:r>
              <a:rPr kumimoji="1" lang="ja-JP" altLang="en-US" dirty="0" smtClean="0"/>
              <a:t>年改正）と同様、測定頻度を５年に１回以上と緩和しました。</a:t>
            </a:r>
            <a:endParaRPr kumimoji="1" lang="en-US" altLang="ja-JP" dirty="0" smtClean="0"/>
          </a:p>
          <a:p>
            <a:r>
              <a:rPr kumimoji="1" lang="ja-JP" altLang="en-US" dirty="0" smtClean="0"/>
              <a:t>（改正前：排出ガス量４万ｍ３</a:t>
            </a:r>
            <a:r>
              <a:rPr kumimoji="1" lang="en-US" altLang="ja-JP" dirty="0" smtClean="0"/>
              <a:t>/</a:t>
            </a:r>
            <a:r>
              <a:rPr kumimoji="1" lang="ja-JP" altLang="en-US" dirty="0" err="1" smtClean="0"/>
              <a:t>ｈ</a:t>
            </a:r>
            <a:r>
              <a:rPr kumimoji="1" lang="ja-JP" altLang="en-US" dirty="0" smtClean="0"/>
              <a:t>以上の場合、２ヶ月に１回以上、４万ｍ３</a:t>
            </a:r>
            <a:r>
              <a:rPr kumimoji="1" lang="en-US" altLang="ja-JP" dirty="0" smtClean="0"/>
              <a:t>/</a:t>
            </a:r>
            <a:r>
              <a:rPr kumimoji="1" lang="ja-JP" altLang="en-US" dirty="0" err="1" smtClean="0"/>
              <a:t>ｈ</a:t>
            </a:r>
            <a:r>
              <a:rPr kumimoji="1" lang="ja-JP" altLang="en-US" dirty="0" smtClean="0"/>
              <a:t>未満の場合、年２回以上）</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55</a:t>
            </a:fld>
            <a:endParaRPr kumimoji="1" lang="ja-JP" altLang="en-US"/>
          </a:p>
        </p:txBody>
      </p:sp>
    </p:spTree>
    <p:extLst>
      <p:ext uri="{BB962C8B-B14F-4D97-AF65-F5344CB8AC3E}">
        <p14:creationId xmlns:p14="http://schemas.microsoft.com/office/powerpoint/2010/main" val="20562306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　条例改正の内容</a:t>
            </a:r>
            <a:endParaRPr kumimoji="1" lang="en-US" altLang="ja-JP" dirty="0" smtClean="0"/>
          </a:p>
          <a:p>
            <a:r>
              <a:rPr kumimoji="1" lang="en-US" altLang="ja-JP" dirty="0" smtClean="0"/>
              <a:t>(8) </a:t>
            </a:r>
            <a:r>
              <a:rPr kumimoji="1" lang="ja-JP" altLang="en-US" dirty="0" smtClean="0"/>
              <a:t>その他</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56</a:t>
            </a:fld>
            <a:endParaRPr kumimoji="1" lang="ja-JP" altLang="en-US"/>
          </a:p>
        </p:txBody>
      </p:sp>
    </p:spTree>
    <p:extLst>
      <p:ext uri="{BB962C8B-B14F-4D97-AF65-F5344CB8AC3E}">
        <p14:creationId xmlns:p14="http://schemas.microsoft.com/office/powerpoint/2010/main" val="41070405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9" y="4924646"/>
            <a:ext cx="5681980" cy="4967282"/>
          </a:xfrm>
        </p:spPr>
        <p:txBody>
          <a:bodyPr/>
          <a:lstStyle/>
          <a:p>
            <a:r>
              <a:rPr lang="en-US" altLang="ja-JP" sz="1100" dirty="0"/>
              <a:t>【</a:t>
            </a:r>
            <a:r>
              <a:rPr lang="ja-JP" altLang="en-US" sz="1100" dirty="0"/>
              <a:t>指定施設の追加及び削除</a:t>
            </a:r>
            <a:r>
              <a:rPr lang="en-US" altLang="ja-JP" sz="1100" dirty="0"/>
              <a:t>】</a:t>
            </a:r>
          </a:p>
          <a:p>
            <a:r>
              <a:rPr lang="ja-JP" altLang="en-US" sz="1100" dirty="0"/>
              <a:t>指定事業所とは、指定施設を用いて指定作業を行う事業所ですが、この指定施設は規則別表第１において規定されています。</a:t>
            </a:r>
            <a:endParaRPr lang="en-US" altLang="ja-JP" sz="1100" dirty="0"/>
          </a:p>
          <a:p>
            <a:r>
              <a:rPr lang="ja-JP" altLang="en-US" sz="1100" dirty="0"/>
              <a:t>今回、条例改正を契機として指定施設についても見直しを行い、必要な追加及び削除を行いました。</a:t>
            </a:r>
            <a:endParaRPr lang="en-US" altLang="ja-JP" sz="1100" dirty="0"/>
          </a:p>
          <a:p>
            <a:endParaRPr lang="en-US" altLang="ja-JP" sz="1100" dirty="0"/>
          </a:p>
          <a:p>
            <a:r>
              <a:rPr lang="ja-JP" altLang="en-US" sz="1100" dirty="0"/>
              <a:t>指定施設の追加ですが、指定作業</a:t>
            </a:r>
            <a:r>
              <a:rPr lang="en-US" altLang="ja-JP" sz="1100" dirty="0"/>
              <a:t>51</a:t>
            </a:r>
            <a:r>
              <a:rPr lang="ja-JP" altLang="en-US" sz="1100" dirty="0"/>
              <a:t>「資源の再生又は廃棄物の処理の作業」に関連する施設として、</a:t>
            </a:r>
            <a:endParaRPr lang="en-US" altLang="ja-JP" sz="1100" dirty="0"/>
          </a:p>
          <a:p>
            <a:r>
              <a:rPr lang="ja-JP" altLang="en-US" sz="1100" dirty="0"/>
              <a:t>乾燥施設、圧縮成形施設、発酵施設及びメタン発酵施設の４施設を「廃棄物の処理の作業」に用いる指定施設に追加しました。</a:t>
            </a:r>
            <a:endParaRPr lang="en-US" altLang="ja-JP" sz="1100" dirty="0"/>
          </a:p>
          <a:p>
            <a:r>
              <a:rPr lang="ja-JP" altLang="en-US" sz="1100" dirty="0"/>
              <a:t>この４施設は、改正前は「資源の再生の作業」に用いる場合には指定施設に該当していましたが、「廃棄物の処理の作業」に用いる場合は対象となっていませんでした。</a:t>
            </a:r>
            <a:endParaRPr lang="en-US" altLang="ja-JP" sz="1100" dirty="0"/>
          </a:p>
          <a:p>
            <a:r>
              <a:rPr lang="ja-JP" altLang="en-US" sz="1100" dirty="0"/>
              <a:t>しかし、公害発生の蓋然性を考えると、「廃棄物の処理の作業」に用いる場合についても同様に対象とすべきとして、今回の改正により追加しました。</a:t>
            </a:r>
            <a:endParaRPr lang="en-US" altLang="ja-JP" sz="1100" dirty="0"/>
          </a:p>
          <a:p>
            <a:endParaRPr lang="en-US" altLang="ja-JP" sz="1100" dirty="0"/>
          </a:p>
          <a:p>
            <a:r>
              <a:rPr lang="ja-JP" altLang="en-US" sz="1100" dirty="0"/>
              <a:t>次に指定施設の削除ですが、指定作業</a:t>
            </a:r>
            <a:r>
              <a:rPr lang="en-US" altLang="ja-JP" sz="1100" dirty="0"/>
              <a:t>58</a:t>
            </a:r>
            <a:r>
              <a:rPr lang="ja-JP" altLang="en-US" sz="1100" dirty="0"/>
              <a:t>「写真の現像又は図面の複写の作業」に関連する施設として「ガス現像式ジアゾ複写機」を削除しました。</a:t>
            </a:r>
            <a:endParaRPr lang="en-US" altLang="ja-JP" sz="1100" dirty="0"/>
          </a:p>
          <a:p>
            <a:r>
              <a:rPr lang="ja-JP" altLang="en-US" sz="1100" dirty="0"/>
              <a:t>これは、図面等の複写作業はガス現像式ジアゾ複写機からＰＰＣ複写方式に置き換えられ、図面の作成自体も近年</a:t>
            </a:r>
            <a:r>
              <a:rPr lang="en-US" altLang="ja-JP" sz="1100" dirty="0"/>
              <a:t>CAD</a:t>
            </a:r>
            <a:r>
              <a:rPr lang="ja-JP" altLang="en-US" sz="1100" dirty="0"/>
              <a:t>が主流となっていることから、そもそも複写そのものを行う必要性が少なくなってきているとして、今後施設が増加する可能性も低いと考えられることから削除しました。</a:t>
            </a:r>
            <a:endParaRPr lang="en-US" altLang="ja-JP" sz="1100" dirty="0"/>
          </a:p>
          <a:p>
            <a:endParaRPr lang="en-US" altLang="ja-JP" sz="1100" dirty="0"/>
          </a:p>
          <a:p>
            <a:r>
              <a:rPr lang="ja-JP" altLang="en-US" sz="1100" dirty="0"/>
              <a:t>なお、指定施設の追加について、これまで指定事業所に該当しない事業所が既にこれらの施設を設置している場合には、</a:t>
            </a:r>
            <a:r>
              <a:rPr lang="en-US" altLang="ja-JP" sz="1100" dirty="0"/>
              <a:t>10</a:t>
            </a:r>
            <a:r>
              <a:rPr lang="ja-JP" altLang="en-US" sz="1100" dirty="0"/>
              <a:t>月１日から３カ月以内に条例第</a:t>
            </a:r>
            <a:r>
              <a:rPr lang="en-US" altLang="ja-JP" sz="1100" dirty="0"/>
              <a:t>15</a:t>
            </a:r>
            <a:r>
              <a:rPr lang="ja-JP" altLang="en-US" sz="1100" dirty="0"/>
              <a:t>条に基づく既設届出を行っていただく必要がありますので、ご注意ください。</a:t>
            </a:r>
            <a:endParaRPr lang="en-US" altLang="ja-JP" sz="1100" dirty="0"/>
          </a:p>
          <a:p>
            <a:r>
              <a:rPr lang="ja-JP" altLang="en-US" sz="1100" dirty="0"/>
              <a:t>また、削除された施設を設置する指定事業所については特段手続きの必要はありません。</a:t>
            </a:r>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57</a:t>
            </a:fld>
            <a:endParaRPr kumimoji="1" lang="ja-JP" altLang="en-US"/>
          </a:p>
        </p:txBody>
      </p:sp>
    </p:spTree>
    <p:extLst>
      <p:ext uri="{BB962C8B-B14F-4D97-AF65-F5344CB8AC3E}">
        <p14:creationId xmlns:p14="http://schemas.microsoft.com/office/powerpoint/2010/main" val="3313977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ディーゼル車規制に係る改正</a:t>
            </a:r>
            <a:r>
              <a:rPr kumimoji="1" lang="en-US" altLang="ja-JP" dirty="0" smtClean="0"/>
              <a:t>】</a:t>
            </a:r>
          </a:p>
          <a:p>
            <a:r>
              <a:rPr kumimoji="1" lang="ja-JP" altLang="en-US" dirty="0" smtClean="0"/>
              <a:t>改正前の条例では、特定自動車の運行規制に係る排出基準等の基準は、条例の別表において規定していましたが、これを他の規制基準と同様に規則別表に規定するように改めました。</a:t>
            </a:r>
            <a:endParaRPr kumimoji="1" lang="en-US" altLang="ja-JP" dirty="0" smtClean="0"/>
          </a:p>
          <a:p>
            <a:r>
              <a:rPr kumimoji="1" lang="ja-JP" altLang="en-US" dirty="0" smtClean="0"/>
              <a:t>具体的には、条例別表第２～４を削除し、規則別表第</a:t>
            </a:r>
            <a:r>
              <a:rPr kumimoji="1" lang="en-US" altLang="ja-JP" dirty="0" smtClean="0"/>
              <a:t>14</a:t>
            </a:r>
            <a:r>
              <a:rPr kumimoji="1" lang="ja-JP" altLang="en-US" dirty="0" smtClean="0"/>
              <a:t>～</a:t>
            </a:r>
            <a:r>
              <a:rPr kumimoji="1" lang="en-US" altLang="ja-JP" dirty="0" smtClean="0"/>
              <a:t>16</a:t>
            </a:r>
            <a:r>
              <a:rPr kumimoji="1" lang="ja-JP" altLang="en-US" dirty="0" smtClean="0"/>
              <a:t>に移動しています。</a:t>
            </a:r>
            <a:endParaRPr kumimoji="1" lang="en-US" altLang="ja-JP" dirty="0" smtClean="0"/>
          </a:p>
          <a:p>
            <a:r>
              <a:rPr kumimoji="1" lang="ja-JP" altLang="en-US" dirty="0" smtClean="0"/>
              <a:t>また、この改正に合わせて、硫黄分の基準値については、「揮発油等の品質の確保等に関する法律」により定められる軽油の規制規格の値に合わせるよう見直しを行っています。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58</a:t>
            </a:fld>
            <a:endParaRPr kumimoji="1" lang="ja-JP" altLang="en-US"/>
          </a:p>
        </p:txBody>
      </p:sp>
    </p:spTree>
    <p:extLst>
      <p:ext uri="{BB962C8B-B14F-4D97-AF65-F5344CB8AC3E}">
        <p14:creationId xmlns:p14="http://schemas.microsoft.com/office/powerpoint/2010/main" val="217050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条例の見直し検討の結果、大規模災害の発生等の社会的状況の変化に対応するとともに、関連法令の改正を受けた条例の改正が必要であるとして、条例の改正を行うこととしました。</a:t>
            </a:r>
            <a:endParaRPr kumimoji="1" lang="en-US" altLang="ja-JP" dirty="0" smtClean="0"/>
          </a:p>
          <a:p>
            <a:endParaRPr kumimoji="1" lang="en-US" altLang="ja-JP" dirty="0" smtClean="0"/>
          </a:p>
          <a:p>
            <a:r>
              <a:rPr kumimoji="1" lang="ja-JP" altLang="en-US" dirty="0" smtClean="0"/>
              <a:t>具体的な改正内容については、神奈川県環境審議会における審議等を経て検討を進め、令和２年２月に開催された神奈川県議会において改正議案が議決されました。</a:t>
            </a:r>
            <a:endParaRPr kumimoji="1" lang="en-US" altLang="ja-JP" dirty="0" smtClean="0"/>
          </a:p>
          <a:p>
            <a:r>
              <a:rPr kumimoji="1" lang="ja-JP" altLang="en-US" dirty="0" smtClean="0"/>
              <a:t>なお、アスベスト対策についても条例に規定を追加することとして検討を進めていましたが、同じタイミングでアスベスト対策に関連する大気汚染防止法の改正が進められていたことから、法改正を踏まえて県条例の内容を検討する必要があるとして、アスベスト対策に関する条例改正は別途令和２年度中に行うことと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a:t>
            </a:fld>
            <a:endParaRPr kumimoji="1" lang="ja-JP" altLang="en-US"/>
          </a:p>
        </p:txBody>
      </p:sp>
    </p:spTree>
    <p:extLst>
      <p:ext uri="{BB962C8B-B14F-4D97-AF65-F5344CB8AC3E}">
        <p14:creationId xmlns:p14="http://schemas.microsoft.com/office/powerpoint/2010/main" val="17098557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137">
              <a:defRPr/>
            </a:pPr>
            <a:r>
              <a:rPr lang="en-US" altLang="ja-JP" dirty="0" smtClean="0"/>
              <a:t>【</a:t>
            </a:r>
            <a:r>
              <a:rPr lang="ja-JP" altLang="en-US" dirty="0" smtClean="0"/>
              <a:t>環境</a:t>
            </a:r>
            <a:r>
              <a:rPr lang="ja-JP" altLang="en-US" dirty="0"/>
              <a:t>汚染原因物質に係る</a:t>
            </a:r>
            <a:r>
              <a:rPr lang="ja-JP" altLang="en-US" dirty="0" smtClean="0"/>
              <a:t>改正</a:t>
            </a:r>
            <a:r>
              <a:rPr lang="en-US" altLang="ja-JP" dirty="0" smtClean="0"/>
              <a:t>】</a:t>
            </a:r>
            <a:endParaRPr lang="en-US" altLang="ja-JP" dirty="0"/>
          </a:p>
          <a:p>
            <a:r>
              <a:rPr lang="ja-JP" altLang="en-US" sz="1100" dirty="0"/>
              <a:t>条例</a:t>
            </a:r>
            <a:r>
              <a:rPr lang="ja-JP" altLang="ja-JP" sz="1100" dirty="0"/>
              <a:t>第</a:t>
            </a:r>
            <a:r>
              <a:rPr lang="en-US" altLang="ja-JP" sz="1100" dirty="0"/>
              <a:t>113</a:t>
            </a:r>
            <a:r>
              <a:rPr lang="ja-JP" altLang="ja-JP" sz="1100" dirty="0"/>
              <a:t>条の３</a:t>
            </a:r>
            <a:r>
              <a:rPr lang="ja-JP" altLang="en-US" sz="1100" dirty="0"/>
              <a:t>では、知事が環境汚染を</a:t>
            </a:r>
            <a:r>
              <a:rPr lang="ja-JP" altLang="ja-JP" sz="1100" dirty="0"/>
              <a:t>確認した場合は、速やかに環境汚染の原因の調査</a:t>
            </a:r>
            <a:r>
              <a:rPr lang="ja-JP" altLang="en-US" sz="1100" dirty="0"/>
              <a:t>・指導を行うこととしており、環境汚染の</a:t>
            </a:r>
            <a:r>
              <a:rPr lang="ja-JP" altLang="ja-JP" sz="1100" dirty="0"/>
              <a:t>原因となる物質を「環境汚染原因物質」として規定し、</a:t>
            </a:r>
            <a:r>
              <a:rPr lang="ja-JP" altLang="en-US" sz="1100" dirty="0"/>
              <a:t>規則別表第</a:t>
            </a:r>
            <a:r>
              <a:rPr lang="en-US" altLang="ja-JP" sz="1100" dirty="0"/>
              <a:t>17</a:t>
            </a:r>
            <a:r>
              <a:rPr lang="ja-JP" altLang="en-US" sz="1100" dirty="0"/>
              <a:t>で</a:t>
            </a:r>
            <a:r>
              <a:rPr lang="ja-JP" altLang="ja-JP" sz="1100" dirty="0"/>
              <a:t>それぞれ基準値</a:t>
            </a:r>
            <a:r>
              <a:rPr lang="ja-JP" altLang="en-US" sz="1100" dirty="0"/>
              <a:t>等</a:t>
            </a:r>
            <a:r>
              <a:rPr lang="ja-JP" altLang="ja-JP" sz="1100" dirty="0"/>
              <a:t>を定めてい</a:t>
            </a:r>
            <a:r>
              <a:rPr lang="ja-JP" altLang="en-US" sz="1100" dirty="0"/>
              <a:t>ます</a:t>
            </a:r>
            <a:r>
              <a:rPr lang="ja-JP" altLang="ja-JP" sz="1100" dirty="0"/>
              <a:t>。この基準値は、国の環境基準等を参考にしてい</a:t>
            </a:r>
            <a:r>
              <a:rPr lang="ja-JP" altLang="en-US" sz="1100" dirty="0"/>
              <a:t>ます</a:t>
            </a:r>
            <a:r>
              <a:rPr lang="ja-JP" altLang="ja-JP" sz="1100" dirty="0"/>
              <a:t>が、条例を運用する間に、環境基準等が定められている項目や基準値</a:t>
            </a:r>
            <a:r>
              <a:rPr lang="ja-JP" altLang="en-US" sz="1100" dirty="0"/>
              <a:t>が</a:t>
            </a:r>
            <a:r>
              <a:rPr lang="ja-JP" altLang="ja-JP" sz="1100" dirty="0"/>
              <a:t>改正</a:t>
            </a:r>
            <a:r>
              <a:rPr lang="ja-JP" altLang="en-US" sz="1100" dirty="0"/>
              <a:t>され</a:t>
            </a:r>
            <a:r>
              <a:rPr lang="ja-JP" altLang="ja-JP" sz="1100" dirty="0"/>
              <a:t>たため、</a:t>
            </a:r>
            <a:r>
              <a:rPr lang="ja-JP" altLang="en-US" sz="1100" dirty="0"/>
              <a:t>環境汚染原因物質の基準値等についても改めたほか</a:t>
            </a:r>
            <a:r>
              <a:rPr lang="ja-JP" altLang="ja-JP" sz="1100" dirty="0"/>
              <a:t>、測定方法の見直しを行</a:t>
            </a:r>
            <a:r>
              <a:rPr lang="ja-JP" altLang="en-US" sz="1100" dirty="0"/>
              <a:t>いました</a:t>
            </a:r>
            <a:r>
              <a:rPr lang="ja-JP" altLang="ja-JP" sz="1100" dirty="0"/>
              <a:t>。</a:t>
            </a:r>
            <a:endParaRPr lang="en-US" altLang="ja-JP" sz="1100" dirty="0"/>
          </a:p>
          <a:p>
            <a:r>
              <a:rPr lang="ja-JP" altLang="en-US" sz="1100" dirty="0"/>
              <a:t>また</a:t>
            </a:r>
            <a:r>
              <a:rPr lang="ja-JP" altLang="ja-JP" sz="1100" dirty="0"/>
              <a:t>、全亜鉛等の水生生物の保全に係る環境基準が定められている項目については、水生生物の生息状況に応じた類型ごとに環境基準が設定されていることから、</a:t>
            </a:r>
            <a:r>
              <a:rPr lang="ja-JP" altLang="en-US" sz="1100" dirty="0"/>
              <a:t>環境汚染原因物質についても、これらの項目について、</a:t>
            </a:r>
            <a:r>
              <a:rPr lang="ja-JP" altLang="ja-JP" sz="1100" dirty="0"/>
              <a:t>知事が別に定める水域の区分に応じて基準値を設定すること</a:t>
            </a:r>
            <a:r>
              <a:rPr lang="ja-JP" altLang="en-US" sz="1100" dirty="0"/>
              <a:t>としました</a:t>
            </a:r>
            <a:r>
              <a:rPr lang="ja-JP" altLang="ja-JP" sz="110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59</a:t>
            </a:fld>
            <a:endParaRPr kumimoji="1" lang="ja-JP" altLang="en-US"/>
          </a:p>
        </p:txBody>
      </p:sp>
    </p:spTree>
    <p:extLst>
      <p:ext uri="{BB962C8B-B14F-4D97-AF65-F5344CB8AC3E}">
        <p14:creationId xmlns:p14="http://schemas.microsoft.com/office/powerpoint/2010/main" val="30571778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様式の改正</a:t>
            </a:r>
            <a:r>
              <a:rPr kumimoji="1" lang="en-US" altLang="ja-JP" dirty="0" smtClean="0"/>
              <a:t>】</a:t>
            </a:r>
          </a:p>
          <a:p>
            <a:r>
              <a:rPr kumimoji="1" lang="ja-JP" altLang="en-US" dirty="0" smtClean="0"/>
              <a:t>軽微な変更も含め、こちら及び次のスライドで示した様式について、改正を行いました。</a:t>
            </a:r>
            <a:endParaRPr kumimoji="1" lang="en-US" altLang="ja-JP" dirty="0" smtClean="0"/>
          </a:p>
          <a:p>
            <a:r>
              <a:rPr kumimoji="1" lang="en-US" altLang="ja-JP" dirty="0" smtClean="0"/>
              <a:t>10</a:t>
            </a:r>
            <a:r>
              <a:rPr kumimoji="1" lang="ja-JP" altLang="en-US" dirty="0" smtClean="0"/>
              <a:t>月１日以降は、改正後の様式で申請や届出を行う必要があります。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60</a:t>
            </a:fld>
            <a:endParaRPr kumimoji="1" lang="ja-JP" altLang="en-US"/>
          </a:p>
        </p:txBody>
      </p:sp>
    </p:spTree>
    <p:extLst>
      <p:ext uri="{BB962C8B-B14F-4D97-AF65-F5344CB8AC3E}">
        <p14:creationId xmlns:p14="http://schemas.microsoft.com/office/powerpoint/2010/main" val="26249430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61</a:t>
            </a:fld>
            <a:endParaRPr kumimoji="1" lang="ja-JP" altLang="en-US"/>
          </a:p>
        </p:txBody>
      </p:sp>
    </p:spTree>
    <p:extLst>
      <p:ext uri="{BB962C8B-B14F-4D97-AF65-F5344CB8AC3E}">
        <p14:creationId xmlns:p14="http://schemas.microsoft.com/office/powerpoint/2010/main" val="38017748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申請・届出様式については、県ホームページからダウンロードできます。</a:t>
            </a:r>
            <a:endParaRPr kumimoji="1" lang="en-US" altLang="ja-JP" dirty="0" smtClean="0"/>
          </a:p>
          <a:p>
            <a:endParaRPr kumimoji="1" lang="en-US" altLang="ja-JP" dirty="0" smtClean="0"/>
          </a:p>
          <a:p>
            <a:r>
              <a:rPr kumimoji="1" lang="ja-JP" altLang="en-US" dirty="0" smtClean="0"/>
              <a:t>また、「神奈川県生活環境の保全等に関する条例」という条例のページでは、施行通知や新旧対照表等の改正に関連する資料も掲載しています。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62</a:t>
            </a:fld>
            <a:endParaRPr kumimoji="1" lang="ja-JP" altLang="en-US"/>
          </a:p>
        </p:txBody>
      </p:sp>
    </p:spTree>
    <p:extLst>
      <p:ext uri="{BB962C8B-B14F-4D97-AF65-F5344CB8AC3E}">
        <p14:creationId xmlns:p14="http://schemas.microsoft.com/office/powerpoint/2010/main" val="24209052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指針の改正</a:t>
            </a:r>
            <a:r>
              <a:rPr kumimoji="1" lang="en-US" altLang="ja-JP" dirty="0" smtClean="0"/>
              <a:t>】</a:t>
            </a:r>
          </a:p>
          <a:p>
            <a:r>
              <a:rPr kumimoji="1" lang="ja-JP" altLang="en-US" dirty="0" smtClean="0"/>
              <a:t>今回の条例改正に伴い、条例に基づき定める指針についても、改正の必要があるか検討を行い、海洋プラスチック汚染等に対応するため、「環境への負荷の低減に関する指針」の改正を行いました。</a:t>
            </a:r>
            <a:endParaRPr kumimoji="1" lang="en-US" altLang="ja-JP" dirty="0" smtClean="0"/>
          </a:p>
          <a:p>
            <a:endParaRPr kumimoji="1" lang="en-US" altLang="ja-JP" dirty="0" smtClean="0"/>
          </a:p>
          <a:p>
            <a:r>
              <a:rPr kumimoji="1" lang="ja-JP" altLang="en-US" dirty="0" smtClean="0"/>
              <a:t>この指針ですが、条例第</a:t>
            </a:r>
            <a:r>
              <a:rPr kumimoji="1" lang="en-US" altLang="ja-JP" dirty="0" smtClean="0"/>
              <a:t>38</a:t>
            </a:r>
            <a:r>
              <a:rPr kumimoji="1" lang="ja-JP" altLang="en-US" dirty="0" smtClean="0"/>
              <a:t>条に基づき、事業者が実施する環境への負荷を継続的に低減するための取組を支援するために定めた指針であり、環境負荷を低減するための具体的な取組事項を規定しています。</a:t>
            </a:r>
            <a:endParaRPr kumimoji="1" lang="en-US" altLang="ja-JP" dirty="0" smtClean="0"/>
          </a:p>
          <a:p>
            <a:r>
              <a:rPr kumimoji="1" lang="ja-JP" altLang="en-US" dirty="0" smtClean="0"/>
              <a:t>指定事業所のみではなく全ての事業者が対象となる指針です。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63</a:t>
            </a:fld>
            <a:endParaRPr kumimoji="1" lang="ja-JP" altLang="en-US"/>
          </a:p>
        </p:txBody>
      </p:sp>
    </p:spTree>
    <p:extLst>
      <p:ext uri="{BB962C8B-B14F-4D97-AF65-F5344CB8AC3E}">
        <p14:creationId xmlns:p14="http://schemas.microsoft.com/office/powerpoint/2010/main" val="2084617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改正内容の１点目として、樹脂ペレットの漏出防止に係る取組を追加しました。</a:t>
            </a:r>
            <a:endParaRPr kumimoji="1" lang="en-US" altLang="ja-JP" dirty="0" smtClean="0"/>
          </a:p>
          <a:p>
            <a:r>
              <a:rPr kumimoji="1" lang="ja-JP" altLang="en-US" dirty="0" smtClean="0"/>
              <a:t>これは、近年、世界的な問題となっている海洋プラスチック汚染、とりわけマイクロプラスチック問題に対応するため、樹脂ペレットが環境中に漏出することを防止するための取組を規定しました。</a:t>
            </a:r>
            <a:endParaRPr kumimoji="1" lang="en-US" altLang="ja-JP" dirty="0" smtClean="0"/>
          </a:p>
          <a:p>
            <a:r>
              <a:rPr kumimoji="1" lang="ja-JP" altLang="en-US" dirty="0" smtClean="0"/>
              <a:t>具体的には、樹脂ペレットを原料として使用等する場合には、作業管理マニュアルを策定するなど管理体制を整備し、作業に伴いこぼれることがないよう対策を実施するほか、それでもこぼれてしまった場合には、速やかに清掃を実施し、また、排出溝やピットには事業所の外部に漏出することがないよう網状のスクリーンを設置するなど、適切な捕集設備を設置するよう定めています。</a:t>
            </a:r>
            <a:endParaRPr kumimoji="1" lang="en-US" altLang="ja-JP" dirty="0" smtClean="0"/>
          </a:p>
          <a:p>
            <a:r>
              <a:rPr kumimoji="1" lang="ja-JP" altLang="en-US" dirty="0" smtClean="0"/>
              <a:t>県の環境科学センターの調査においても、相模湾沿岸の海岸において樹脂ペレットの漂着が確認されていますので、樹脂ペレットを扱う事業者は、環境負荷を低減するための取組の推進をお願します。</a:t>
            </a:r>
            <a:endParaRPr kumimoji="1" lang="en-US" altLang="ja-JP" dirty="0" smtClean="0"/>
          </a:p>
          <a:p>
            <a:endParaRPr kumimoji="1" lang="en-US" altLang="ja-JP" dirty="0" smtClean="0"/>
          </a:p>
          <a:p>
            <a:r>
              <a:rPr kumimoji="1" lang="ja-JP" altLang="en-US" dirty="0" smtClean="0"/>
              <a:t>２点目としては、遺伝子組換え作業に伴う環境負荷の低減に係る取組を追加しました。</a:t>
            </a:r>
            <a:endParaRPr kumimoji="1" lang="en-US" altLang="ja-JP" dirty="0" smtClean="0"/>
          </a:p>
          <a:p>
            <a:r>
              <a:rPr kumimoji="1" lang="ja-JP" altLang="en-US" dirty="0" smtClean="0"/>
              <a:t>これは、遺伝子組換え作業に伴い発生する排煙や排水などの適正な処理や処理施設の維持管理について規定したものです。この改正に合わせて、これまで遺伝子組換え作業を行う事業者の方に報告書の提出等を求めていた「神奈川県バイオテクノロジー環境安全管理指針」については９月</a:t>
            </a:r>
            <a:r>
              <a:rPr kumimoji="1" lang="en-US" altLang="ja-JP" dirty="0" smtClean="0"/>
              <a:t>30</a:t>
            </a:r>
            <a:r>
              <a:rPr kumimoji="1" lang="ja-JP" altLang="en-US" dirty="0" smtClean="0"/>
              <a:t>日限りで廃止することとしています。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64</a:t>
            </a:fld>
            <a:endParaRPr kumimoji="1" lang="ja-JP" altLang="en-US"/>
          </a:p>
        </p:txBody>
      </p:sp>
    </p:spTree>
    <p:extLst>
      <p:ext uri="{BB962C8B-B14F-4D97-AF65-F5344CB8AC3E}">
        <p14:creationId xmlns:p14="http://schemas.microsoft.com/office/powerpoint/2010/main" val="41003621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65</a:t>
            </a:fld>
            <a:endParaRPr kumimoji="1" lang="ja-JP" altLang="en-US"/>
          </a:p>
        </p:txBody>
      </p:sp>
    </p:spTree>
    <p:extLst>
      <p:ext uri="{BB962C8B-B14F-4D97-AF65-F5344CB8AC3E}">
        <p14:creationId xmlns:p14="http://schemas.microsoft.com/office/powerpoint/2010/main" val="4199473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条例の改正を受け、施行規則や条例に基づき定める指針についても改正する必要があることから、それぞれ令和２年７月３日に改正を行いました。</a:t>
            </a:r>
            <a:endParaRPr kumimoji="1" lang="en-US" altLang="ja-JP" dirty="0" smtClean="0"/>
          </a:p>
          <a:p>
            <a:r>
              <a:rPr kumimoji="1" lang="ja-JP" altLang="en-US" dirty="0" smtClean="0"/>
              <a:t>これら改正条例や規則、指針については、令和２年</a:t>
            </a:r>
            <a:r>
              <a:rPr kumimoji="1" lang="en-US" altLang="ja-JP" dirty="0" smtClean="0"/>
              <a:t>10</a:t>
            </a:r>
            <a:r>
              <a:rPr kumimoji="1" lang="ja-JP" altLang="en-US" dirty="0" smtClean="0"/>
              <a:t>月１日から施行されます。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6</a:t>
            </a:fld>
            <a:endParaRPr kumimoji="1" lang="ja-JP" altLang="en-US"/>
          </a:p>
        </p:txBody>
      </p:sp>
    </p:spTree>
    <p:extLst>
      <p:ext uri="{BB962C8B-B14F-4D97-AF65-F5344CB8AC3E}">
        <p14:creationId xmlns:p14="http://schemas.microsoft.com/office/powerpoint/2010/main" val="407457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　条例改正の内容</a:t>
            </a:r>
            <a:endParaRPr kumimoji="1" lang="en-US" altLang="ja-JP" dirty="0" smtClean="0"/>
          </a:p>
          <a:p>
            <a:r>
              <a:rPr kumimoji="1" lang="en-US" altLang="ja-JP" dirty="0" smtClean="0"/>
              <a:t>(1)</a:t>
            </a:r>
            <a:r>
              <a:rPr kumimoji="1" lang="ja-JP" altLang="en-US" baseline="0" dirty="0" smtClean="0"/>
              <a:t> </a:t>
            </a:r>
            <a:r>
              <a:rPr kumimoji="1" lang="ja-JP" altLang="en-US" dirty="0" smtClean="0"/>
              <a:t>災害を視野に入れた対応</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7</a:t>
            </a:fld>
            <a:endParaRPr kumimoji="1" lang="ja-JP" altLang="en-US"/>
          </a:p>
        </p:txBody>
      </p:sp>
    </p:spTree>
    <p:extLst>
      <p:ext uri="{BB962C8B-B14F-4D97-AF65-F5344CB8AC3E}">
        <p14:creationId xmlns:p14="http://schemas.microsoft.com/office/powerpoint/2010/main" val="291774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改正内容の前に、導入として、この条例の特徴的な制度である「指定事業所制度」についてです。</a:t>
            </a:r>
            <a:endParaRPr kumimoji="1" lang="en-US" altLang="ja-JP" dirty="0" smtClean="0"/>
          </a:p>
          <a:p>
            <a:r>
              <a:rPr kumimoji="1" lang="ja-JP" altLang="en-US" dirty="0" smtClean="0"/>
              <a:t>条例では、事業所のうち、指定施設という規則で定める施設を用いて、指定作業と呼ばれる公害を生じさせるおそれがある作業を行う事業所を「指定事業所」としており、指定事業所を新たに設置する場合や、変更を行う場合に、許可申請などの手続きを求めています。</a:t>
            </a:r>
            <a:endParaRPr kumimoji="1" lang="en-US" altLang="ja-JP" dirty="0" smtClean="0"/>
          </a:p>
          <a:p>
            <a:endParaRPr kumimoji="1" lang="en-US" altLang="ja-JP" dirty="0" smtClean="0"/>
          </a:p>
          <a:p>
            <a:r>
              <a:rPr kumimoji="1" lang="ja-JP" altLang="en-US" dirty="0" smtClean="0"/>
              <a:t>また、この許可等にあたっては、「総合審査許可制度」という本県独自の制度を導入しています。</a:t>
            </a:r>
            <a:endParaRPr kumimoji="1" lang="en-US" altLang="ja-JP" dirty="0" smtClean="0"/>
          </a:p>
          <a:p>
            <a:r>
              <a:rPr kumimoji="1" lang="ja-JP" altLang="en-US" dirty="0" smtClean="0"/>
              <a:t>法律では、あくまで施設に着目して大気は大気、水は水と、それぞれについて届出・確認を行うのに対し、条例では、事業所全体を規制対象と捉え、指定事業所の設置にあたっては、公害が発生する可能性のある項目、排煙や騒音・振動、悪臭、排水などこれらを総合的に審査して許可を行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8</a:t>
            </a:fld>
            <a:endParaRPr kumimoji="1" lang="ja-JP" altLang="en-US"/>
          </a:p>
        </p:txBody>
      </p:sp>
    </p:spTree>
    <p:extLst>
      <p:ext uri="{BB962C8B-B14F-4D97-AF65-F5344CB8AC3E}">
        <p14:creationId xmlns:p14="http://schemas.microsoft.com/office/powerpoint/2010/main" val="2529242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035608" y="4215610"/>
            <a:ext cx="6552728"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dirty="0"/>
          </a:p>
        </p:txBody>
      </p:sp>
      <p:sp>
        <p:nvSpPr>
          <p:cNvPr id="9" name="タイトル 1"/>
          <p:cNvSpPr>
            <a:spLocks noGrp="1"/>
          </p:cNvSpPr>
          <p:nvPr>
            <p:ph type="ctrTitle" hasCustomPrompt="1"/>
          </p:nvPr>
        </p:nvSpPr>
        <p:spPr>
          <a:xfrm>
            <a:off x="1035608" y="2239850"/>
            <a:ext cx="5760640"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035608" y="4391170"/>
            <a:ext cx="6552728"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34" y="-35858"/>
            <a:ext cx="9180000" cy="7068996"/>
          </a:xfrm>
          <a:prstGeom prst="rect">
            <a:avLst/>
          </a:prstGeom>
        </p:spPr>
      </p:pic>
    </p:spTree>
    <p:extLst>
      <p:ext uri="{BB962C8B-B14F-4D97-AF65-F5344CB8AC3E}">
        <p14:creationId xmlns:p14="http://schemas.microsoft.com/office/powerpoint/2010/main" val="2651716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288017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4217906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4025328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1411318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
        <p:nvSpPr>
          <p:cNvPr id="8" name="タイトル 1"/>
          <p:cNvSpPr>
            <a:spLocks noGrp="1"/>
          </p:cNvSpPr>
          <p:nvPr>
            <p:ph type="ctrTitle"/>
          </p:nvPr>
        </p:nvSpPr>
        <p:spPr>
          <a:xfrm>
            <a:off x="971600" y="2334478"/>
            <a:ext cx="6552728" cy="1059904"/>
          </a:xfrm>
        </p:spPr>
        <p:txBody>
          <a:bodyPr>
            <a:normAutofit/>
          </a:bodyPr>
          <a:lstStyle>
            <a:lvl1pPr algn="l">
              <a:defRPr sz="30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9" name="サブタイトル 2"/>
          <p:cNvSpPr>
            <a:spLocks noGrp="1"/>
          </p:cNvSpPr>
          <p:nvPr>
            <p:ph type="subTitle" idx="1"/>
          </p:nvPr>
        </p:nvSpPr>
        <p:spPr>
          <a:xfrm>
            <a:off x="971600" y="3789040"/>
            <a:ext cx="5760640" cy="1368152"/>
          </a:xfrm>
        </p:spPr>
        <p:txBody>
          <a:bodyPr>
            <a:normAutofit/>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4" y="-9147"/>
            <a:ext cx="9180000" cy="7040185"/>
          </a:xfrm>
          <a:prstGeom prst="rect">
            <a:avLst/>
          </a:prstGeom>
        </p:spPr>
      </p:pic>
    </p:spTree>
    <p:extLst>
      <p:ext uri="{BB962C8B-B14F-4D97-AF65-F5344CB8AC3E}">
        <p14:creationId xmlns:p14="http://schemas.microsoft.com/office/powerpoint/2010/main" val="1595561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628650" y="1825625"/>
            <a:ext cx="7543750" cy="4351338"/>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4058369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971600" y="1340767"/>
            <a:ext cx="6120680"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3447972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9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511319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8089614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4946333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1307389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6746730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1975" y="0"/>
            <a:ext cx="8692025" cy="6858000"/>
          </a:xfrm>
          <a:prstGeom prst="rect">
            <a:avLst/>
          </a:prstGeom>
        </p:spPr>
      </p:pic>
      <p:sp>
        <p:nvSpPr>
          <p:cNvPr id="2" name="Title Placeholder 1"/>
          <p:cNvSpPr>
            <a:spLocks noGrp="1"/>
          </p:cNvSpPr>
          <p:nvPr>
            <p:ph type="title"/>
          </p:nvPr>
        </p:nvSpPr>
        <p:spPr>
          <a:xfrm>
            <a:off x="628650" y="365126"/>
            <a:ext cx="7488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488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628650" y="6430448"/>
            <a:ext cx="20574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5" name="Footer Placeholder 4"/>
          <p:cNvSpPr>
            <a:spLocks noGrp="1"/>
          </p:cNvSpPr>
          <p:nvPr>
            <p:ph type="ftr" sz="quarter" idx="3"/>
          </p:nvPr>
        </p:nvSpPr>
        <p:spPr>
          <a:xfrm>
            <a:off x="3028950" y="6430448"/>
            <a:ext cx="30861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6" name="Slide Number Placeholder 5"/>
          <p:cNvSpPr>
            <a:spLocks noGrp="1"/>
          </p:cNvSpPr>
          <p:nvPr>
            <p:ph type="sldNum" sz="quarter" idx="4"/>
          </p:nvPr>
        </p:nvSpPr>
        <p:spPr>
          <a:xfrm>
            <a:off x="6906186" y="6407826"/>
            <a:ext cx="20574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fld id="{BFFF0799-BCF5-4C8E-BCD2-41538FEDF1AE}" type="slidenum">
              <a:rPr lang="ja-JP" altLang="en-US" smtClean="0"/>
              <a:pPr/>
              <a:t>‹#›</a:t>
            </a:fld>
            <a:endParaRPr lang="ja-JP" altLang="en-US" dirty="0"/>
          </a:p>
        </p:txBody>
      </p:sp>
    </p:spTree>
    <p:extLst>
      <p:ext uri="{BB962C8B-B14F-4D97-AF65-F5344CB8AC3E}">
        <p14:creationId xmlns:p14="http://schemas.microsoft.com/office/powerpoint/2010/main" val="3950422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hyperlink" Target="http://4.bp.blogspot.com/-5z3Hrgeh_0E/U00KFJ4NcqI/AAAAAAAAfN4/Hj80LS_SDp0/s800/gakusya.png" TargetMode="External"/><Relationship Id="rId2" Type="http://schemas.openxmlformats.org/officeDocument/2006/relationships/notesSlide" Target="../notesSlides/notesSlide6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99592" y="2132856"/>
            <a:ext cx="7776864" cy="2232248"/>
          </a:xfrm>
          <a:prstGeom prst="rect">
            <a:avLst/>
          </a:prstGeom>
        </p:spPr>
        <p:txBody>
          <a:bodyPr vert="horz" lIns="91440" tIns="45720" rIns="91440" bIns="45720" rtlCol="0" anchor="t">
            <a:noAutofit/>
          </a:bodyPr>
          <a:lstStyle>
            <a:lvl1pPr algn="l" defTabSz="914400" rtl="0" eaLnBrk="1" latinLnBrk="0" hangingPunct="1">
              <a:lnSpc>
                <a:spcPts val="4400"/>
              </a:lnSpc>
              <a:spcBef>
                <a:spcPct val="0"/>
              </a:spcBef>
              <a:buNone/>
              <a:defRPr kumimoji="1" sz="3200" b="0" kern="1200">
                <a:solidFill>
                  <a:schemeClr val="bg1">
                    <a:lumMod val="50000"/>
                  </a:schemeClr>
                </a:solidFill>
                <a:latin typeface="メイリオ" panose="020B0604030504040204" pitchFamily="50" charset="-128"/>
                <a:ea typeface="メイリオ" panose="020B0604030504040204" pitchFamily="50" charset="-128"/>
                <a:cs typeface="+mj-cs"/>
              </a:defRPr>
            </a:lvl1pPr>
          </a:lstStyle>
          <a:p>
            <a:pPr>
              <a:lnSpc>
                <a:spcPts val="5000"/>
              </a:lnSpc>
            </a:pPr>
            <a:r>
              <a:rPr lang="ja-JP" altLang="en-US" sz="4400" b="1" dirty="0" smtClean="0">
                <a:solidFill>
                  <a:schemeClr val="tx1">
                    <a:lumMod val="75000"/>
                    <a:lumOff val="25000"/>
                  </a:schemeClr>
                </a:solidFill>
              </a:rPr>
              <a:t>神奈川県生活環境の保全等に関する条例の改正</a:t>
            </a:r>
            <a:r>
              <a:rPr lang="ja-JP" altLang="en-US" sz="4400" b="1" dirty="0">
                <a:solidFill>
                  <a:schemeClr val="tx1">
                    <a:lumMod val="75000"/>
                    <a:lumOff val="25000"/>
                  </a:schemeClr>
                </a:solidFill>
              </a:rPr>
              <a:t>概要</a:t>
            </a:r>
          </a:p>
        </p:txBody>
      </p:sp>
      <p:sp>
        <p:nvSpPr>
          <p:cNvPr id="5" name="サブタイトル 2"/>
          <p:cNvSpPr txBox="1">
            <a:spLocks/>
          </p:cNvSpPr>
          <p:nvPr/>
        </p:nvSpPr>
        <p:spPr>
          <a:xfrm>
            <a:off x="1088320" y="4941168"/>
            <a:ext cx="6984776" cy="1032520"/>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rgbClr val="595757"/>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pPr algn="ctr"/>
            <a:r>
              <a:rPr lang="ja-JP" altLang="en-US" sz="2800" b="1" smtClean="0">
                <a:solidFill>
                  <a:schemeClr val="tx1">
                    <a:lumMod val="75000"/>
                    <a:lumOff val="25000"/>
                  </a:schemeClr>
                </a:solidFill>
              </a:rPr>
              <a:t>神奈川県 環境農政局 環境部 大気水質課</a:t>
            </a:r>
            <a:endParaRPr lang="ja-JP" altLang="en-US" sz="2800" b="1" dirty="0">
              <a:solidFill>
                <a:schemeClr val="tx1">
                  <a:lumMod val="75000"/>
                  <a:lumOff val="25000"/>
                </a:schemeClr>
              </a:solidFill>
            </a:endParaRPr>
          </a:p>
        </p:txBody>
      </p:sp>
    </p:spTree>
    <p:extLst>
      <p:ext uri="{BB962C8B-B14F-4D97-AF65-F5344CB8AC3E}">
        <p14:creationId xmlns:p14="http://schemas.microsoft.com/office/powerpoint/2010/main" val="424489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115567" y="4429016"/>
            <a:ext cx="7678201" cy="954107"/>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9</a:t>
            </a:fld>
            <a:endParaRPr kumimoji="1" lang="ja-JP" altLang="en-US"/>
          </a:p>
        </p:txBody>
      </p:sp>
      <p:sp>
        <p:nvSpPr>
          <p:cNvPr id="3" name="コンテンツ プレースホルダ 2"/>
          <p:cNvSpPr txBox="1">
            <a:spLocks/>
          </p:cNvSpPr>
          <p:nvPr/>
        </p:nvSpPr>
        <p:spPr>
          <a:xfrm>
            <a:off x="238457" y="226581"/>
            <a:ext cx="8018720" cy="649020"/>
          </a:xfrm>
          <a:prstGeom prst="rect">
            <a:avLst/>
          </a:prstGeom>
        </p:spPr>
        <p:txBody>
          <a:bodyPr>
            <a:noAutofit/>
          </a:bodyPr>
          <a:lstStyle/>
          <a:p>
            <a:pPr marL="274320" lvl="0" indent="-274320">
              <a:spcBef>
                <a:spcPts val="600"/>
              </a:spcBef>
              <a:buClr>
                <a:schemeClr val="accent1"/>
              </a:buClr>
              <a:buSzPct val="70000"/>
              <a:defRPr/>
            </a:pPr>
            <a:r>
              <a:rPr lang="ja-JP" altLang="en-US" sz="3600" b="1" dirty="0">
                <a:solidFill>
                  <a:srgbClr val="00B050"/>
                </a:solidFill>
                <a:latin typeface="メイリオ" panose="020B0604030504040204" pitchFamily="50" charset="-128"/>
                <a:ea typeface="メイリオ" panose="020B0604030504040204" pitchFamily="50" charset="-128"/>
              </a:rPr>
              <a:t>■</a:t>
            </a:r>
            <a:r>
              <a:rPr kumimoji="1" lang="ja-JP" altLang="en-US" sz="36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指定事業所</a:t>
            </a: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に係る手続きの特例措置</a:t>
            </a:r>
            <a:endParaRPr kumimoji="1" lang="en-US" altLang="ja-JP" sz="36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38457" y="908590"/>
            <a:ext cx="1316023" cy="920210"/>
          </a:xfrm>
          <a:prstGeom prst="roundRect">
            <a:avLst/>
          </a:prstGeom>
          <a:solidFill>
            <a:srgbClr val="CCFFFF"/>
          </a:solidFill>
          <a:ln>
            <a:noFill/>
          </a:ln>
          <a:scene3d>
            <a:camera prst="orthographicFront"/>
            <a:lightRig rig="threePt" dir="t"/>
          </a:scene3d>
          <a:sp3d>
            <a:bevelT/>
          </a:sp3d>
        </p:spPr>
        <p:txBody>
          <a:bodyPr wrap="square" rtlCol="0">
            <a:spAutoFit/>
          </a:bodyPr>
          <a:lstStyle/>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改正の</a:t>
            </a:r>
            <a:endParaRPr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背景</a:t>
            </a:r>
            <a:endParaRPr lang="ja-JP"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639318" y="972575"/>
            <a:ext cx="7154451" cy="892552"/>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近年の大規模災害の発生</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東日本大震災、熊本地震、頻発する豪雨災害</a:t>
            </a:r>
            <a:endParaRPr kumimoji="1"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下矢印 5"/>
          <p:cNvSpPr/>
          <p:nvPr/>
        </p:nvSpPr>
        <p:spPr>
          <a:xfrm>
            <a:off x="4832830" y="1802674"/>
            <a:ext cx="767426" cy="381719"/>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949549" y="2213113"/>
            <a:ext cx="6769897" cy="578882"/>
          </a:xfrm>
          <a:prstGeom prst="roundRect">
            <a:avLst/>
          </a:prstGeom>
          <a:gradFill flip="none" rotWithShape="1">
            <a:gsLst>
              <a:gs pos="0">
                <a:srgbClr val="FF66FF">
                  <a:tint val="66000"/>
                  <a:satMod val="160000"/>
                </a:srgbClr>
              </a:gs>
              <a:gs pos="50000">
                <a:srgbClr val="FF66FF">
                  <a:tint val="44500"/>
                  <a:satMod val="160000"/>
                </a:srgbClr>
              </a:gs>
              <a:gs pos="100000">
                <a:srgbClr val="FF66FF">
                  <a:tint val="23500"/>
                  <a:satMod val="160000"/>
                </a:srgbClr>
              </a:gs>
            </a:gsLst>
            <a:path path="circle">
              <a:fillToRect l="50000" t="50000" r="50000" b="50000"/>
            </a:path>
            <a:tileRect/>
          </a:gradFill>
        </p:spPr>
        <p:txBody>
          <a:bodyPr wrap="square" rtlCol="0">
            <a:spAutoFit/>
          </a:bodyPr>
          <a:lstStyle/>
          <a:p>
            <a:pPr algn="ct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平時から災害への備えが求められる</a:t>
            </a:r>
            <a:endParaRPr kumimoji="1"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77732" y="3422380"/>
            <a:ext cx="7658172" cy="892552"/>
          </a:xfrm>
          <a:prstGeom prst="rect">
            <a:avLst/>
          </a:prstGeom>
          <a:noFill/>
        </p:spPr>
        <p:txBody>
          <a:bodyPr wrap="square" rtlCol="0">
            <a:spAutoFit/>
          </a:bodyPr>
          <a:lstStyle/>
          <a:p>
            <a:r>
              <a:rPr lang="ja-JP" altLang="en-US" sz="2600" b="1" dirty="0" smtClean="0">
                <a:solidFill>
                  <a:srgbClr val="00B050"/>
                </a:solidFill>
                <a:latin typeface="メイリオ" panose="020B0604030504040204" pitchFamily="50" charset="-128"/>
                <a:ea typeface="メイリオ" panose="020B0604030504040204" pitchFamily="50" charset="-128"/>
              </a:rPr>
              <a:t>発電機、ボイラー、廃棄物処理施設等の設置</a:t>
            </a:r>
            <a:endParaRPr lang="en-US" altLang="ja-JP" sz="2600" b="1" dirty="0" smtClean="0">
              <a:solidFill>
                <a:srgbClr val="00B050"/>
              </a:solidFill>
              <a:latin typeface="メイリオ" panose="020B0604030504040204" pitchFamily="50" charset="-128"/>
              <a:ea typeface="メイリオ" panose="020B0604030504040204" pitchFamily="50" charset="-128"/>
            </a:endParaRPr>
          </a:p>
          <a:p>
            <a:r>
              <a:rPr lang="ja-JP" altLang="en-US" sz="2600" b="1" dirty="0">
                <a:solidFill>
                  <a:srgbClr val="00B050"/>
                </a:solidFill>
                <a:latin typeface="メイリオ" panose="020B0604030504040204" pitchFamily="50" charset="-128"/>
                <a:ea typeface="メイリオ" panose="020B0604030504040204" pitchFamily="50" charset="-128"/>
              </a:rPr>
              <a:t>破損</a:t>
            </a:r>
            <a:r>
              <a:rPr kumimoji="1" lang="ja-JP" altLang="en-US" sz="2600" b="1" dirty="0" smtClean="0">
                <a:solidFill>
                  <a:srgbClr val="00B050"/>
                </a:solidFill>
                <a:latin typeface="メイリオ" panose="020B0604030504040204" pitchFamily="50" charset="-128"/>
                <a:ea typeface="メイリオ" panose="020B0604030504040204" pitchFamily="50" charset="-128"/>
              </a:rPr>
              <a:t>した施設の改修や更新</a:t>
            </a:r>
            <a:endParaRPr kumimoji="1" lang="en-US" altLang="ja-JP" sz="2600" dirty="0" smtClean="0">
              <a:solidFill>
                <a:srgbClr val="00B050"/>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297458" y="2965720"/>
            <a:ext cx="3304183" cy="492443"/>
          </a:xfrm>
          <a:prstGeom prst="rect">
            <a:avLst/>
          </a:prstGeom>
          <a:noFill/>
        </p:spPr>
        <p:txBody>
          <a:bodyPr wrap="square" rtlCol="0">
            <a:spAutoFit/>
          </a:bodyPr>
          <a:lstStyle/>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災害</a:t>
            </a:r>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発生</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時には</a:t>
            </a:r>
            <a:endParaRPr kumimoji="1"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155032" y="3868656"/>
            <a:ext cx="1770672" cy="461665"/>
          </a:xfrm>
          <a:prstGeom prst="rect">
            <a:avLst/>
          </a:prstGeom>
          <a:noFill/>
        </p:spPr>
        <p:txBody>
          <a:bodyPr wrap="square" rtlCol="0">
            <a:spAutoFit/>
          </a:bodyPr>
          <a:lstStyle/>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が多数発生</a:t>
            </a:r>
            <a:endParaRPr kumimoji="1"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192492" y="4476609"/>
            <a:ext cx="7733212" cy="892552"/>
          </a:xfrm>
          <a:prstGeom prst="rect">
            <a:avLst/>
          </a:prstGeom>
          <a:noFill/>
          <a:effectLst/>
        </p:spPr>
        <p:txBody>
          <a:bodyPr wrap="square" rtlCol="0">
            <a:spAutoFit/>
          </a:bodyPr>
          <a:lstStyle/>
          <a:p>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改正前の条例では、</a:t>
            </a:r>
            <a:r>
              <a:rPr lang="ja-JP" altLang="en-US" sz="2600" b="1" dirty="0" smtClean="0">
                <a:solidFill>
                  <a:schemeClr val="tx1">
                    <a:lumMod val="75000"/>
                    <a:lumOff val="25000"/>
                  </a:schemeClr>
                </a:solidFill>
                <a:latin typeface="メイリオ" panose="020B0604030504040204" pitchFamily="50" charset="-128"/>
                <a:ea typeface="メイリオ" panose="020B0604030504040204" pitchFamily="50" charset="-128"/>
              </a:rPr>
              <a:t>設置や変更に事前許可が必要な場合があり、手続きに時間を要する</a:t>
            </a:r>
            <a:endParaRPr kumimoji="1" lang="en-US" altLang="ja-JP" sz="26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437270" y="5596089"/>
            <a:ext cx="8296557" cy="1055608"/>
          </a:xfrm>
          <a:prstGeom prst="roundRect">
            <a:avLst/>
          </a:prstGeom>
          <a:solidFill>
            <a:srgbClr val="FFFFDD"/>
          </a:solidFill>
          <a:effectLst>
            <a:outerShdw blurRad="50800" dist="38100" dir="2700000" algn="tl" rotWithShape="0">
              <a:prstClr val="black">
                <a:alpha val="40000"/>
              </a:prstClr>
            </a:outerShdw>
          </a:effectLst>
        </p:spPr>
        <p:txBody>
          <a:bodyPr wrap="square" rtlCol="0">
            <a:spAutoFit/>
          </a:bodyPr>
          <a:lstStyle/>
          <a:p>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事業活動の早期復旧に資するため、</a:t>
            </a:r>
            <a:r>
              <a:rPr lang="ja-JP" altLang="en-US" sz="2800" b="1" dirty="0">
                <a:solidFill>
                  <a:srgbClr val="FF0000"/>
                </a:solidFill>
                <a:latin typeface="メイリオ" panose="020B0604030504040204" pitchFamily="50" charset="-128"/>
                <a:ea typeface="メイリオ" panose="020B0604030504040204" pitchFamily="50" charset="-128"/>
              </a:rPr>
              <a:t>指定事業所に係る手続きについて特例措置</a:t>
            </a:r>
            <a:r>
              <a:rPr lang="ja-JP" altLang="en-US" sz="2800" b="1" dirty="0" smtClean="0">
                <a:solidFill>
                  <a:srgbClr val="FF0000"/>
                </a:solidFill>
                <a:latin typeface="メイリオ" panose="020B0604030504040204" pitchFamily="50" charset="-128"/>
                <a:ea typeface="メイリオ" panose="020B0604030504040204" pitchFamily="50" charset="-128"/>
              </a:rPr>
              <a:t>を</a:t>
            </a:r>
            <a:r>
              <a:rPr lang="ja-JP" altLang="en-US" sz="2800" b="1" dirty="0">
                <a:solidFill>
                  <a:srgbClr val="FF0000"/>
                </a:solidFill>
                <a:latin typeface="メイリオ" panose="020B0604030504040204" pitchFamily="50" charset="-128"/>
                <a:ea typeface="メイリオ" panose="020B0604030504040204" pitchFamily="50" charset="-128"/>
              </a:rPr>
              <a:t>講</a:t>
            </a:r>
            <a:r>
              <a:rPr lang="ja-JP" altLang="en-US" sz="2800" b="1" dirty="0" smtClean="0">
                <a:solidFill>
                  <a:srgbClr val="FF0000"/>
                </a:solidFill>
                <a:latin typeface="メイリオ" panose="020B0604030504040204" pitchFamily="50" charset="-128"/>
                <a:ea typeface="メイリオ" panose="020B0604030504040204" pitchFamily="50" charset="-128"/>
              </a:rPr>
              <a:t>ずることとした。</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475370" y="4429016"/>
            <a:ext cx="659315" cy="954107"/>
          </a:xfrm>
          <a:prstGeom prst="rect">
            <a:avLst/>
          </a:prstGeom>
          <a:solidFill>
            <a:schemeClr val="bg2">
              <a:lumMod val="90000"/>
            </a:schemeClr>
          </a:solidFill>
          <a:ln>
            <a:solidFill>
              <a:schemeClr val="tx1">
                <a:lumMod val="75000"/>
                <a:lumOff val="25000"/>
              </a:schemeClr>
            </a:solidFill>
          </a:ln>
        </p:spPr>
        <p:txBody>
          <a:bodyPr wrap="square" rtlCol="0">
            <a:spAutoFit/>
          </a:bodyPr>
          <a:lstStyle/>
          <a:p>
            <a:pPr algn="ct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課題</a:t>
            </a:r>
            <a:endParaRPr kumimoji="1"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83252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10</a:t>
            </a:fld>
            <a:endParaRPr kumimoji="1" lang="ja-JP" altLang="en-US"/>
          </a:p>
        </p:txBody>
      </p:sp>
      <p:sp>
        <p:nvSpPr>
          <p:cNvPr id="4" name="コンテンツ プレースホルダ 2"/>
          <p:cNvSpPr txBox="1">
            <a:spLocks/>
          </p:cNvSpPr>
          <p:nvPr/>
        </p:nvSpPr>
        <p:spPr>
          <a:xfrm>
            <a:off x="216994" y="330906"/>
            <a:ext cx="6501306" cy="559446"/>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altLang="ja-JP" sz="3400" b="1" dirty="0" smtClean="0">
                <a:solidFill>
                  <a:schemeClr val="tx1">
                    <a:lumMod val="75000"/>
                    <a:lumOff val="25000"/>
                  </a:schemeClr>
                </a:solidFill>
                <a:latin typeface="メイリオ" panose="020B0604030504040204" pitchFamily="50" charset="-128"/>
                <a:ea typeface="メイリオ" panose="020B0604030504040204" pitchFamily="50" charset="-128"/>
              </a:rPr>
              <a:t>(1) </a:t>
            </a:r>
            <a:r>
              <a:rPr lang="ja-JP" altLang="en-US" sz="3400" b="1" dirty="0" smtClean="0">
                <a:solidFill>
                  <a:schemeClr val="tx1">
                    <a:lumMod val="75000"/>
                    <a:lumOff val="25000"/>
                  </a:schemeClr>
                </a:solidFill>
                <a:latin typeface="メイリオ" panose="020B0604030504040204" pitchFamily="50" charset="-128"/>
                <a:ea typeface="メイリオ" panose="020B0604030504040204" pitchFamily="50" charset="-128"/>
              </a:rPr>
              <a:t>許可手続きに係る特例措置</a:t>
            </a:r>
            <a:endParaRPr kumimoji="1" lang="en-US" altLang="ja-JP" sz="34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11560" y="2359620"/>
            <a:ext cx="8136904" cy="3132773"/>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effectLst>
            <a:outerShdw blurRad="50800" dist="38100" dir="2700000" algn="tl" rotWithShape="0">
              <a:prstClr val="black">
                <a:alpha val="40000"/>
              </a:prstClr>
            </a:outerShdw>
          </a:effectLst>
        </p:spPr>
        <p:txBody>
          <a:bodyPr wrap="square" rtlCol="0">
            <a:spAutoFit/>
          </a:bodyPr>
          <a:lstStyle/>
          <a:p>
            <a:r>
              <a:rPr kumimoji="1"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改正内容</a:t>
            </a:r>
            <a:r>
              <a:rPr kumimoji="1"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r>
              <a:rPr kumimoji="1"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知事が指定する</a:t>
            </a:r>
            <a:r>
              <a:rPr kumimoji="1" lang="ja-JP" altLang="en-US" sz="3000" b="1" dirty="0" smtClean="0">
                <a:solidFill>
                  <a:srgbClr val="FF0000"/>
                </a:solidFill>
                <a:latin typeface="メイリオ" panose="020B0604030504040204" pitchFamily="50" charset="-128"/>
                <a:ea typeface="メイリオ" panose="020B0604030504040204" pitchFamily="50" charset="-128"/>
              </a:rPr>
              <a:t>災害（特例措置対象災害）発生時</a:t>
            </a:r>
            <a:r>
              <a:rPr kumimoji="1"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には、</a:t>
            </a:r>
            <a:r>
              <a:rPr lang="ja-JP" altLang="ja-JP" sz="2800" dirty="0">
                <a:solidFill>
                  <a:schemeClr val="tx1">
                    <a:lumMod val="75000"/>
                    <a:lumOff val="25000"/>
                  </a:schemeClr>
                </a:solidFill>
                <a:latin typeface="メイリオ" panose="020B0604030504040204" pitchFamily="50" charset="-128"/>
                <a:ea typeface="メイリオ" panose="020B0604030504040204" pitchFamily="50" charset="-128"/>
              </a:rPr>
              <a:t>指定事業所に係る許可申請のうち、</a:t>
            </a:r>
            <a:r>
              <a:rPr lang="ja-JP" altLang="ja-JP" sz="3000" b="1" dirty="0">
                <a:solidFill>
                  <a:srgbClr val="FF0000"/>
                </a:solidFill>
                <a:latin typeface="メイリオ" panose="020B0604030504040204" pitchFamily="50" charset="-128"/>
                <a:ea typeface="メイリオ" panose="020B0604030504040204" pitchFamily="50" charset="-128"/>
              </a:rPr>
              <a:t>一定の条件を満足する申請</a:t>
            </a:r>
            <a:r>
              <a:rPr lang="ja-JP" altLang="ja-JP" sz="2800" dirty="0">
                <a:solidFill>
                  <a:schemeClr val="tx1">
                    <a:lumMod val="75000"/>
                    <a:lumOff val="25000"/>
                  </a:schemeClr>
                </a:solidFill>
                <a:latin typeface="メイリオ" panose="020B0604030504040204" pitchFamily="50" charset="-128"/>
                <a:ea typeface="メイリオ" panose="020B0604030504040204" pitchFamily="50" charset="-128"/>
              </a:rPr>
              <a:t>については、</a:t>
            </a:r>
            <a:r>
              <a:rPr lang="ja-JP" altLang="ja-JP" sz="3000" b="1" dirty="0">
                <a:solidFill>
                  <a:srgbClr val="FF0000"/>
                </a:solidFill>
                <a:latin typeface="メイリオ" panose="020B0604030504040204" pitchFamily="50" charset="-128"/>
                <a:ea typeface="メイリオ" panose="020B0604030504040204" pitchFamily="50" charset="-128"/>
              </a:rPr>
              <a:t>許可不要</a:t>
            </a:r>
            <a:r>
              <a:rPr lang="ja-JP" altLang="ja-JP" sz="2800" dirty="0">
                <a:solidFill>
                  <a:schemeClr val="tx1">
                    <a:lumMod val="75000"/>
                    <a:lumOff val="25000"/>
                  </a:schemeClr>
                </a:solidFill>
                <a:latin typeface="メイリオ" panose="020B0604030504040204" pitchFamily="50" charset="-128"/>
                <a:ea typeface="メイリオ" panose="020B0604030504040204" pitchFamily="50" charset="-128"/>
              </a:rPr>
              <a:t>とし、特例措置として</a:t>
            </a:r>
            <a:r>
              <a:rPr lang="ja-JP" altLang="ja-JP" sz="3000" b="1" dirty="0">
                <a:solidFill>
                  <a:srgbClr val="FF0000"/>
                </a:solidFill>
                <a:latin typeface="メイリオ" panose="020B0604030504040204" pitchFamily="50" charset="-128"/>
                <a:ea typeface="メイリオ" panose="020B0604030504040204" pitchFamily="50" charset="-128"/>
              </a:rPr>
              <a:t>届出により指定事業所の設置又は変更ができる</a:t>
            </a:r>
            <a:r>
              <a:rPr lang="ja-JP" altLang="ja-JP" sz="2800" dirty="0">
                <a:solidFill>
                  <a:schemeClr val="tx1">
                    <a:lumMod val="75000"/>
                    <a:lumOff val="25000"/>
                  </a:schemeClr>
                </a:solidFill>
                <a:latin typeface="メイリオ" panose="020B0604030504040204" pitchFamily="50" charset="-128"/>
                <a:ea typeface="メイリオ" panose="020B0604030504040204" pitchFamily="50" charset="-128"/>
              </a:rPr>
              <a:t>こと</a:t>
            </a:r>
            <a:r>
              <a:rPr lang="ja-JP"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と</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し</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た</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2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827584" y="5594945"/>
            <a:ext cx="7920880" cy="830997"/>
          </a:xfrm>
          <a:prstGeom prst="rect">
            <a:avLst/>
          </a:prstGeom>
          <a:noFill/>
        </p:spPr>
        <p:txBody>
          <a:bodyPr wrap="square" rtlCol="0">
            <a:spAutoFit/>
          </a:bodyPr>
          <a:lstStyle/>
          <a:p>
            <a:r>
              <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通常の許可申請を希望する場合には、平常時と同様に第３条又は第８条に基づき許可申請を行うことも可能</a:t>
            </a:r>
            <a:endParaRPr kumimoji="1" lang="ja-JP" altLang="en-US"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コンテンツ プレースホルダ 2"/>
          <p:cNvSpPr txBox="1">
            <a:spLocks/>
          </p:cNvSpPr>
          <p:nvPr/>
        </p:nvSpPr>
        <p:spPr>
          <a:xfrm>
            <a:off x="611561" y="942104"/>
            <a:ext cx="3554040" cy="1177269"/>
          </a:xfrm>
          <a:prstGeom prst="rect">
            <a:avLst/>
          </a:prstGeom>
        </p:spPr>
        <p:txBody>
          <a:bodyPr>
            <a:noAutofit/>
          </a:bodyPr>
          <a:lstStyle/>
          <a:p>
            <a:pPr marL="274320" lvl="0" indent="-274320">
              <a:lnSpc>
                <a:spcPts val="3000"/>
              </a:lnSpc>
              <a:spcBef>
                <a:spcPts val="600"/>
              </a:spcBef>
              <a:buClr>
                <a:schemeClr val="accent1"/>
              </a:buClr>
              <a:buSzPct val="70000"/>
              <a:defRPr/>
            </a:pPr>
            <a:r>
              <a:rPr kumimoji="1" lang="ja-JP" altLang="en-US" sz="2800" i="0" u="none" strike="noStrike" kern="1200" cap="none" spc="0" normalizeH="0" baseline="0" noProof="0" dirty="0" smtClean="0">
                <a:ln>
                  <a:noFill/>
                </a:ln>
                <a:solidFill>
                  <a:schemeClr val="tx1">
                    <a:lumMod val="75000"/>
                    <a:lumOff val="25000"/>
                  </a:schemeClr>
                </a:solidFill>
                <a:effectLst/>
                <a:uLnTx/>
                <a:uFillTx/>
              </a:rPr>
              <a:t>（第</a:t>
            </a:r>
            <a:r>
              <a:rPr kumimoji="1" lang="en-US" altLang="ja-JP" sz="2800" i="0" u="none" strike="noStrike" kern="1200" cap="none" spc="0" normalizeH="0" baseline="0" noProof="0" dirty="0" smtClean="0">
                <a:ln>
                  <a:noFill/>
                </a:ln>
                <a:solidFill>
                  <a:schemeClr val="tx1">
                    <a:lumMod val="75000"/>
                    <a:lumOff val="25000"/>
                  </a:schemeClr>
                </a:solidFill>
                <a:effectLst/>
                <a:uLnTx/>
                <a:uFillTx/>
              </a:rPr>
              <a:t>16</a:t>
            </a:r>
            <a:r>
              <a:rPr kumimoji="1" lang="ja-JP" altLang="en-US" sz="2800" i="0" u="none" strike="noStrike" kern="1200" cap="none" spc="0" normalizeH="0" baseline="0" noProof="0" dirty="0" smtClean="0">
                <a:ln>
                  <a:noFill/>
                </a:ln>
                <a:solidFill>
                  <a:schemeClr val="tx1">
                    <a:lumMod val="75000"/>
                    <a:lumOff val="25000"/>
                  </a:schemeClr>
                </a:solidFill>
                <a:effectLst/>
                <a:uLnTx/>
                <a:uFillTx/>
              </a:rPr>
              <a:t>条、第</a:t>
            </a:r>
            <a:r>
              <a:rPr kumimoji="1" lang="en-US" altLang="ja-JP" sz="2800" i="0" u="none" strike="noStrike" kern="1200" cap="none" spc="0" normalizeH="0" baseline="0" noProof="0" dirty="0" smtClean="0">
                <a:ln>
                  <a:noFill/>
                </a:ln>
                <a:solidFill>
                  <a:schemeClr val="tx1">
                    <a:lumMod val="75000"/>
                    <a:lumOff val="25000"/>
                  </a:schemeClr>
                </a:solidFill>
                <a:effectLst/>
                <a:uLnTx/>
                <a:uFillTx/>
              </a:rPr>
              <a:t>17</a:t>
            </a:r>
            <a:r>
              <a:rPr kumimoji="1" lang="ja-JP" altLang="en-US" sz="2800" i="0" u="none" strike="noStrike" kern="1200" cap="none" spc="0" normalizeH="0" baseline="0" noProof="0" dirty="0" smtClean="0">
                <a:ln>
                  <a:noFill/>
                </a:ln>
                <a:solidFill>
                  <a:schemeClr val="tx1">
                    <a:lumMod val="75000"/>
                    <a:lumOff val="25000"/>
                  </a:schemeClr>
                </a:solidFill>
                <a:effectLst/>
                <a:uLnTx/>
                <a:uFillTx/>
              </a:rPr>
              <a:t>条、</a:t>
            </a:r>
            <a:endParaRPr kumimoji="1" lang="en-US" altLang="ja-JP" sz="2800" i="0" u="none" strike="noStrike" kern="1200" cap="none" spc="0" normalizeH="0" baseline="0" noProof="0" dirty="0" smtClean="0">
              <a:ln>
                <a:noFill/>
              </a:ln>
              <a:solidFill>
                <a:schemeClr val="tx1">
                  <a:lumMod val="75000"/>
                  <a:lumOff val="25000"/>
                </a:schemeClr>
              </a:solidFill>
              <a:effectLst/>
              <a:uLnTx/>
              <a:uFillTx/>
            </a:endParaRPr>
          </a:p>
          <a:p>
            <a:pPr marL="274320" lvl="0" indent="-274320">
              <a:lnSpc>
                <a:spcPts val="3000"/>
              </a:lnSpc>
              <a:spcBef>
                <a:spcPts val="600"/>
              </a:spcBef>
              <a:buClr>
                <a:schemeClr val="accent1"/>
              </a:buClr>
              <a:buSzPct val="70000"/>
              <a:defRPr/>
            </a:pPr>
            <a:r>
              <a:rPr kumimoji="1" lang="ja-JP" altLang="en-US" sz="2800" i="0" u="none" strike="noStrike" kern="1200" cap="none" spc="0" normalizeH="0" baseline="0" noProof="0" dirty="0" smtClean="0">
                <a:ln>
                  <a:noFill/>
                </a:ln>
                <a:solidFill>
                  <a:schemeClr val="tx1">
                    <a:lumMod val="75000"/>
                    <a:lumOff val="25000"/>
                  </a:schemeClr>
                </a:solidFill>
                <a:effectLst/>
                <a:uLnTx/>
                <a:uFillTx/>
              </a:rPr>
              <a:t>第</a:t>
            </a:r>
            <a:r>
              <a:rPr kumimoji="1" lang="en-US" altLang="ja-JP" sz="2800" i="0" u="none" strike="noStrike" kern="1200" cap="none" spc="0" normalizeH="0" baseline="0" noProof="0" dirty="0" smtClean="0">
                <a:ln>
                  <a:noFill/>
                </a:ln>
                <a:solidFill>
                  <a:schemeClr val="tx1">
                    <a:lumMod val="75000"/>
                    <a:lumOff val="25000"/>
                  </a:schemeClr>
                </a:solidFill>
                <a:effectLst/>
                <a:uLnTx/>
                <a:uFillTx/>
              </a:rPr>
              <a:t>34</a:t>
            </a:r>
            <a:r>
              <a:rPr kumimoji="1" lang="ja-JP" altLang="en-US" sz="2800" i="0" u="none" strike="noStrike" kern="1200" cap="none" spc="0" normalizeH="0" baseline="0" noProof="0" dirty="0" smtClean="0">
                <a:ln>
                  <a:noFill/>
                </a:ln>
                <a:solidFill>
                  <a:schemeClr val="tx1">
                    <a:lumMod val="75000"/>
                    <a:lumOff val="25000"/>
                  </a:schemeClr>
                </a:solidFill>
                <a:effectLst/>
                <a:uLnTx/>
                <a:uFillTx/>
              </a:rPr>
              <a:t>条の２、第</a:t>
            </a:r>
            <a:r>
              <a:rPr kumimoji="1" lang="en-US" altLang="ja-JP" sz="2800" i="0" u="none" strike="noStrike" kern="1200" cap="none" spc="0" normalizeH="0" baseline="0" noProof="0" dirty="0" smtClean="0">
                <a:ln>
                  <a:noFill/>
                </a:ln>
                <a:solidFill>
                  <a:schemeClr val="tx1">
                    <a:lumMod val="75000"/>
                    <a:lumOff val="25000"/>
                  </a:schemeClr>
                </a:solidFill>
                <a:effectLst/>
                <a:uLnTx/>
                <a:uFillTx/>
              </a:rPr>
              <a:t>35</a:t>
            </a:r>
            <a:r>
              <a:rPr lang="ja-JP" altLang="en-US" sz="2800" dirty="0" smtClean="0">
                <a:solidFill>
                  <a:schemeClr val="tx1">
                    <a:lumMod val="75000"/>
                    <a:lumOff val="25000"/>
                  </a:schemeClr>
                </a:solidFill>
              </a:rPr>
              <a:t>条）</a:t>
            </a:r>
            <a:endParaRPr kumimoji="1" lang="en-US" altLang="ja-JP" sz="2800" i="0" u="none" strike="noStrike" kern="1200" cap="none" spc="0" normalizeH="0" baseline="0" noProof="0" dirty="0" smtClean="0">
              <a:ln>
                <a:noFill/>
              </a:ln>
              <a:solidFill>
                <a:schemeClr val="tx1">
                  <a:lumMod val="75000"/>
                  <a:lumOff val="25000"/>
                </a:schemeClr>
              </a:solidFill>
              <a:effectLst/>
              <a:uLnTx/>
              <a:uFillTx/>
            </a:endParaRPr>
          </a:p>
        </p:txBody>
      </p:sp>
      <p:sp>
        <p:nvSpPr>
          <p:cNvPr id="10" name="角丸四角形吹き出し 9"/>
          <p:cNvSpPr/>
          <p:nvPr/>
        </p:nvSpPr>
        <p:spPr>
          <a:xfrm>
            <a:off x="4533900" y="1003300"/>
            <a:ext cx="4429686" cy="1195599"/>
          </a:xfrm>
          <a:prstGeom prst="wedgeRoundRectCallout">
            <a:avLst>
              <a:gd name="adj1" fmla="val -59077"/>
              <a:gd name="adj2" fmla="val 54612"/>
              <a:gd name="adj3" fmla="val 16667"/>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知事がその災害を</a:t>
            </a:r>
            <a:r>
              <a:rPr kumimoji="1" lang="ja-JP" altLang="en-US" sz="2000" b="1" dirty="0" smtClean="0">
                <a:solidFill>
                  <a:srgbClr val="0000FF"/>
                </a:solidFill>
                <a:latin typeface="メイリオ" panose="020B0604030504040204" pitchFamily="50" charset="-128"/>
                <a:ea typeface="メイリオ" panose="020B0604030504040204" pitchFamily="50" charset="-128"/>
              </a:rPr>
              <a:t>「特例措置対象災害」として指定</a:t>
            </a:r>
            <a:r>
              <a:rPr kumimoji="1"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することによりこの制度は活用できるようになります。</a:t>
            </a:r>
            <a:endPar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01581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11</a:t>
            </a:fld>
            <a:endParaRPr kumimoji="1" lang="ja-JP" altLang="en-US"/>
          </a:p>
        </p:txBody>
      </p:sp>
      <p:sp>
        <p:nvSpPr>
          <p:cNvPr id="3" name="コンテンツ プレースホルダ 2"/>
          <p:cNvSpPr txBox="1">
            <a:spLocks/>
          </p:cNvSpPr>
          <p:nvPr/>
        </p:nvSpPr>
        <p:spPr>
          <a:xfrm>
            <a:off x="179512" y="196851"/>
            <a:ext cx="5642160" cy="648072"/>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anchor="ctr" anchorCtr="0">
            <a:noAutofit/>
          </a:bodyPr>
          <a:lstStyle/>
          <a:p>
            <a:pPr marL="274320" marR="0" lvl="0" indent="-274320" algn="ctr" defTabSz="914400" rtl="0" eaLnBrk="1" fontAlgn="auto" latinLnBrk="0" hangingPunct="1">
              <a:lnSpc>
                <a:spcPts val="3600"/>
              </a:lnSpc>
              <a:spcBef>
                <a:spcPts val="600"/>
              </a:spcBef>
              <a:spcAft>
                <a:spcPts val="0"/>
              </a:spcAft>
              <a:buClr>
                <a:schemeClr val="accent1"/>
              </a:buClr>
              <a:buSzPct val="70000"/>
              <a:buFont typeface="Wingdings"/>
              <a:buNone/>
              <a:tabLst/>
              <a:defRPr/>
            </a:pPr>
            <a:r>
              <a:rPr lang="ja-JP" altLang="en-US" sz="3200" b="1" noProof="0" dirty="0" smtClean="0">
                <a:solidFill>
                  <a:schemeClr val="tx1">
                    <a:lumMod val="75000"/>
                    <a:lumOff val="25000"/>
                  </a:schemeClr>
                </a:solidFill>
                <a:latin typeface="メイリオ" panose="020B0604030504040204" pitchFamily="50" charset="-128"/>
                <a:ea typeface="メイリオ" panose="020B0604030504040204" pitchFamily="50" charset="-128"/>
              </a:rPr>
              <a:t>対象とする設置又は変更</a:t>
            </a:r>
            <a:endParaRPr lang="en-US" altLang="ja-JP" sz="3200" b="1" noProof="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346335" y="957039"/>
            <a:ext cx="8352928" cy="954107"/>
          </a:xfrm>
          <a:prstGeom prst="rect">
            <a:avLst/>
          </a:prstGeom>
          <a:noFill/>
        </p:spPr>
        <p:txBody>
          <a:bodyPr wrap="square" rtlCol="0">
            <a:spAutoFit/>
          </a:bodyPr>
          <a:lstStyle/>
          <a:p>
            <a:r>
              <a:rPr kumimoji="1" lang="ja-JP" altLang="en-US" sz="2800" b="1" dirty="0" smtClean="0">
                <a:solidFill>
                  <a:srgbClr val="0000FF"/>
                </a:solidFill>
                <a:latin typeface="メイリオ" panose="020B0604030504040204" pitchFamily="50" charset="-128"/>
                <a:ea typeface="メイリオ" panose="020B0604030504040204" pitchFamily="50" charset="-128"/>
              </a:rPr>
              <a:t>①応急措置のために必要な指定事業所の設置又は</a:t>
            </a:r>
            <a:endParaRPr kumimoji="1" lang="en-US" altLang="ja-JP" sz="2800" b="1" dirty="0" smtClean="0">
              <a:solidFill>
                <a:srgbClr val="0000FF"/>
              </a:solidFill>
              <a:latin typeface="メイリオ" panose="020B0604030504040204" pitchFamily="50" charset="-128"/>
              <a:ea typeface="メイリオ" panose="020B0604030504040204" pitchFamily="50" charset="-128"/>
            </a:endParaRPr>
          </a:p>
          <a:p>
            <a:r>
              <a:rPr lang="ja-JP" altLang="en-US" sz="2800" b="1" dirty="0">
                <a:solidFill>
                  <a:srgbClr val="0000FF"/>
                </a:solidFill>
                <a:latin typeface="メイリオ" panose="020B0604030504040204" pitchFamily="50" charset="-128"/>
                <a:ea typeface="メイリオ" panose="020B0604030504040204" pitchFamily="50" charset="-128"/>
              </a:rPr>
              <a:t>　</a:t>
            </a:r>
            <a:r>
              <a:rPr kumimoji="1" lang="ja-JP" altLang="en-US" sz="2800" b="1" dirty="0" smtClean="0">
                <a:solidFill>
                  <a:srgbClr val="0000FF"/>
                </a:solidFill>
                <a:latin typeface="メイリオ" panose="020B0604030504040204" pitchFamily="50" charset="-128"/>
                <a:ea typeface="メイリオ" panose="020B0604030504040204" pitchFamily="50" charset="-128"/>
              </a:rPr>
              <a:t>変更（第３条又は第８条を免除）</a:t>
            </a:r>
            <a:endParaRPr kumimoji="1" lang="ja-JP" altLang="en-US" sz="2800" b="1" dirty="0">
              <a:solidFill>
                <a:srgbClr val="0000FF"/>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469900" y="1899470"/>
            <a:ext cx="8640960" cy="461665"/>
          </a:xfrm>
          <a:prstGeom prst="rect">
            <a:avLst/>
          </a:prstGeom>
          <a:noFill/>
        </p:spPr>
        <p:txBody>
          <a:bodyPr wrap="square" rtlCol="0">
            <a:spAutoFit/>
          </a:bodyPr>
          <a:lstStyle/>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対象とする指定作業を限定（災害発生後に指定）</a:t>
            </a:r>
            <a:endParaRPr kumimoji="1" lang="ja-JP" altLang="en-US"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013128" y="2355189"/>
            <a:ext cx="7776864" cy="2800767"/>
          </a:xfrm>
          <a:prstGeom prst="rect">
            <a:avLst/>
          </a:prstGeom>
          <a:noFill/>
        </p:spPr>
        <p:txBody>
          <a:bodyPr wrap="square" rtlCol="0">
            <a:spAutoFit/>
          </a:bodyPr>
          <a:lstStyle/>
          <a:p>
            <a:r>
              <a:rPr kumimoji="1"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対象とする予定の</a:t>
            </a:r>
            <a:r>
              <a:rPr kumimoji="1"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指定作業＞</a:t>
            </a:r>
            <a:endParaRPr kumimoji="1"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No49</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発電</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の作業</a:t>
            </a:r>
          </a:p>
          <a:p>
            <a:r>
              <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No51</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資源</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の再生又は廃棄物の処理の</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作業</a:t>
            </a:r>
            <a:endPar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破砕施設、し尿処理施設、コンベア施設等）</a:t>
            </a:r>
          </a:p>
          <a:p>
            <a:r>
              <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No61</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燃料</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その他の物の燃焼による熱媒体の過熱又は</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空気</a:t>
            </a:r>
            <a:endPar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の</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加温若しくは冷却の作業（ボイラー）</a:t>
            </a:r>
          </a:p>
          <a:p>
            <a:r>
              <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No66</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鉱物</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又は土石の採取、移送、粉砕、選別又は加工</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の</a:t>
            </a:r>
            <a:endPar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作業</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（土石の粉砕、移送等のため</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の破砕施設等）</a:t>
            </a:r>
            <a:endPar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42690" y="5326930"/>
            <a:ext cx="8114097" cy="954107"/>
          </a:xfrm>
          <a:prstGeom prst="rect">
            <a:avLst/>
          </a:prstGeom>
          <a:noFill/>
        </p:spPr>
        <p:txBody>
          <a:bodyPr wrap="square" rtlCol="0">
            <a:spAutoFit/>
          </a:bodyPr>
          <a:lstStyle/>
          <a:p>
            <a:r>
              <a:rPr lang="ja-JP" altLang="en-US" sz="2800" b="1" dirty="0">
                <a:solidFill>
                  <a:srgbClr val="0000FF"/>
                </a:solidFill>
                <a:latin typeface="メイリオ" panose="020B0604030504040204" pitchFamily="50" charset="-128"/>
                <a:ea typeface="メイリオ" panose="020B0604030504040204" pitchFamily="50" charset="-128"/>
              </a:rPr>
              <a:t>②</a:t>
            </a:r>
            <a:r>
              <a:rPr kumimoji="1" lang="ja-JP" altLang="en-US" sz="2800" b="1" dirty="0" smtClean="0">
                <a:solidFill>
                  <a:srgbClr val="0000FF"/>
                </a:solidFill>
                <a:latin typeface="メイリオ" panose="020B0604030504040204" pitchFamily="50" charset="-128"/>
                <a:ea typeface="メイリオ" panose="020B0604030504040204" pitchFamily="50" charset="-128"/>
              </a:rPr>
              <a:t>損傷した指定事業所の復旧のための変更</a:t>
            </a:r>
            <a:endParaRPr kumimoji="1" lang="en-US" altLang="ja-JP" sz="2800" b="1" dirty="0" smtClean="0">
              <a:solidFill>
                <a:srgbClr val="0000FF"/>
              </a:solidFill>
              <a:latin typeface="メイリオ" panose="020B0604030504040204" pitchFamily="50" charset="-128"/>
              <a:ea typeface="メイリオ" panose="020B0604030504040204" pitchFamily="50" charset="-128"/>
            </a:endParaRPr>
          </a:p>
          <a:p>
            <a:r>
              <a:rPr lang="ja-JP" altLang="en-US" sz="2800" b="1" dirty="0">
                <a:solidFill>
                  <a:srgbClr val="0000FF"/>
                </a:solidFill>
                <a:latin typeface="メイリオ" panose="020B0604030504040204" pitchFamily="50" charset="-128"/>
                <a:ea typeface="メイリオ" panose="020B0604030504040204" pitchFamily="50" charset="-128"/>
              </a:rPr>
              <a:t>　</a:t>
            </a:r>
            <a:r>
              <a:rPr kumimoji="1" lang="ja-JP" altLang="en-US" sz="2800" b="1" dirty="0" smtClean="0">
                <a:solidFill>
                  <a:srgbClr val="0000FF"/>
                </a:solidFill>
                <a:latin typeface="メイリオ" panose="020B0604030504040204" pitchFamily="50" charset="-128"/>
                <a:ea typeface="メイリオ" panose="020B0604030504040204" pitchFamily="50" charset="-128"/>
              </a:rPr>
              <a:t>（第８条を免除）</a:t>
            </a:r>
            <a:endParaRPr kumimoji="1" lang="ja-JP" altLang="en-US" sz="2800" b="1" dirty="0">
              <a:solidFill>
                <a:srgbClr val="0000FF"/>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31800" y="6261921"/>
            <a:ext cx="5503768" cy="461665"/>
          </a:xfrm>
          <a:prstGeom prst="rect">
            <a:avLst/>
          </a:prstGeom>
          <a:solidFill>
            <a:schemeClr val="bg1"/>
          </a:solidFill>
        </p:spPr>
        <p:txBody>
          <a:bodyPr wrap="square" rtlCol="0">
            <a:spAutoFit/>
          </a:bodyPr>
          <a:lstStyle/>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対象とする指定作業は限定なし</a:t>
            </a:r>
            <a:endParaRPr kumimoji="1" lang="ja-JP" altLang="en-US"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7224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12</a:t>
            </a:fld>
            <a:endParaRPr kumimoji="1" lang="ja-JP" altLang="en-US"/>
          </a:p>
        </p:txBody>
      </p:sp>
      <p:sp>
        <p:nvSpPr>
          <p:cNvPr id="3" name="角丸四角形 2"/>
          <p:cNvSpPr/>
          <p:nvPr/>
        </p:nvSpPr>
        <p:spPr>
          <a:xfrm>
            <a:off x="323528" y="2555205"/>
            <a:ext cx="8409372" cy="3785651"/>
          </a:xfrm>
          <a:prstGeom prst="round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 2"/>
          <p:cNvSpPr txBox="1">
            <a:spLocks/>
          </p:cNvSpPr>
          <p:nvPr/>
        </p:nvSpPr>
        <p:spPr>
          <a:xfrm>
            <a:off x="379605" y="330638"/>
            <a:ext cx="4320480" cy="648072"/>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anchor="ctr" anchorCtr="0">
            <a:noAutofit/>
          </a:bodyPr>
          <a:lstStyle/>
          <a:p>
            <a:pPr marL="274320" marR="0" lvl="0" indent="-274320" algn="ctr" defTabSz="914400" rtl="0" eaLnBrk="1" fontAlgn="auto" latinLnBrk="0" hangingPunct="1">
              <a:lnSpc>
                <a:spcPts val="3600"/>
              </a:lnSpc>
              <a:spcBef>
                <a:spcPts val="600"/>
              </a:spcBef>
              <a:spcAft>
                <a:spcPts val="0"/>
              </a:spcAft>
              <a:buClr>
                <a:schemeClr val="accent1"/>
              </a:buClr>
              <a:buSzPct val="70000"/>
              <a:buFont typeface="Wingdings"/>
              <a:buNone/>
              <a:tabLst/>
              <a:defRPr/>
            </a:pPr>
            <a:r>
              <a:rPr lang="ja-JP" altLang="en-US" sz="3200" b="1" noProof="0" dirty="0" smtClean="0">
                <a:solidFill>
                  <a:schemeClr val="tx1">
                    <a:lumMod val="75000"/>
                    <a:lumOff val="25000"/>
                  </a:schemeClr>
                </a:solidFill>
                <a:latin typeface="メイリオ" panose="020B0604030504040204" pitchFamily="50" charset="-128"/>
                <a:ea typeface="メイリオ" panose="020B0604030504040204" pitchFamily="50" charset="-128"/>
              </a:rPr>
              <a:t>対象とする期間等</a:t>
            </a:r>
            <a:endParaRPr lang="en-US" altLang="ja-JP" sz="3200" b="1" noProof="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39552" y="1104761"/>
            <a:ext cx="7014252" cy="584775"/>
          </a:xfrm>
          <a:prstGeom prst="rect">
            <a:avLst/>
          </a:prstGeom>
          <a:noFill/>
        </p:spPr>
        <p:txBody>
          <a:bodyPr wrap="square" rtlCol="0">
            <a:spAutoFit/>
          </a:bodyPr>
          <a:lstStyle/>
          <a:p>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災害発生後に知事が指定する期間</a:t>
            </a:r>
            <a:endPar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42091" y="2739871"/>
            <a:ext cx="8114097" cy="584775"/>
          </a:xfrm>
          <a:prstGeom prst="rect">
            <a:avLst/>
          </a:prstGeom>
          <a:noFill/>
        </p:spPr>
        <p:txBody>
          <a:bodyPr wrap="square" rtlCol="0">
            <a:spAutoFit/>
          </a:bodyPr>
          <a:lstStyle/>
          <a:p>
            <a:r>
              <a:rPr kumimoji="1"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災害発生後に知事が指定する</a:t>
            </a: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事項</a:t>
            </a:r>
            <a:endPar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42091" y="3324646"/>
            <a:ext cx="7982256" cy="2062103"/>
          </a:xfrm>
          <a:prstGeom prst="rect">
            <a:avLst/>
          </a:prstGeom>
          <a:noFill/>
        </p:spPr>
        <p:txBody>
          <a:bodyPr wrap="square" rtlCol="0">
            <a:spAutoFit/>
          </a:bodyPr>
          <a:lstStyle/>
          <a:p>
            <a:r>
              <a:rPr lang="ja-JP" altLang="en-US" sz="3200" dirty="0" smtClean="0">
                <a:solidFill>
                  <a:schemeClr val="tx1">
                    <a:lumMod val="75000"/>
                    <a:lumOff val="25000"/>
                  </a:schemeClr>
                </a:solidFill>
                <a:latin typeface="メイリオ" panose="020B0604030504040204" pitchFamily="50" charset="-128"/>
                <a:ea typeface="メイリオ" panose="020B0604030504040204" pitchFamily="50" charset="-128"/>
              </a:rPr>
              <a:t>①災害の種類と発生日</a:t>
            </a:r>
            <a:endParaRPr lang="en-US"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3200" dirty="0" smtClean="0">
                <a:solidFill>
                  <a:schemeClr val="tx1">
                    <a:lumMod val="75000"/>
                    <a:lumOff val="25000"/>
                  </a:schemeClr>
                </a:solidFill>
                <a:latin typeface="メイリオ" panose="020B0604030504040204" pitchFamily="50" charset="-128"/>
                <a:ea typeface="メイリオ" panose="020B0604030504040204" pitchFamily="50" charset="-128"/>
              </a:rPr>
              <a:t>②適用する地域（市町村単位）</a:t>
            </a:r>
            <a:endParaRPr kumimoji="1" lang="en-US"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3200" dirty="0" smtClean="0">
                <a:solidFill>
                  <a:schemeClr val="tx1">
                    <a:lumMod val="75000"/>
                    <a:lumOff val="25000"/>
                  </a:schemeClr>
                </a:solidFill>
                <a:latin typeface="メイリオ" panose="020B0604030504040204" pitchFamily="50" charset="-128"/>
                <a:ea typeface="メイリオ" panose="020B0604030504040204" pitchFamily="50" charset="-128"/>
              </a:rPr>
              <a:t>③対象とする期間</a:t>
            </a:r>
            <a:endParaRPr lang="en-US"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3200" dirty="0" smtClean="0">
                <a:solidFill>
                  <a:schemeClr val="tx1">
                    <a:lumMod val="75000"/>
                    <a:lumOff val="25000"/>
                  </a:schemeClr>
                </a:solidFill>
                <a:latin typeface="メイリオ" panose="020B0604030504040204" pitchFamily="50" charset="-128"/>
                <a:ea typeface="メイリオ" panose="020B0604030504040204" pitchFamily="50" charset="-128"/>
              </a:rPr>
              <a:t>④当該制度の対象とする指定作業の種類</a:t>
            </a:r>
            <a:endParaRPr kumimoji="1" lang="ja-JP" altLang="en-US" sz="3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259632" y="1740990"/>
            <a:ext cx="7632848" cy="584775"/>
          </a:xfrm>
          <a:prstGeom prst="rect">
            <a:avLst/>
          </a:prstGeom>
          <a:noFill/>
        </p:spPr>
        <p:txBody>
          <a:bodyPr wrap="square" rtlCol="0">
            <a:spAutoFit/>
          </a:bodyPr>
          <a:lstStyle/>
          <a:p>
            <a:r>
              <a:rPr kumimoji="1"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災害発生日から</a:t>
            </a:r>
            <a:r>
              <a:rPr kumimoji="1" lang="ja-JP" altLang="en-US" sz="3200" b="1" u="sng" dirty="0" smtClean="0">
                <a:solidFill>
                  <a:schemeClr val="tx1">
                    <a:lumMod val="75000"/>
                    <a:lumOff val="25000"/>
                  </a:schemeClr>
                </a:solidFill>
                <a:latin typeface="メイリオ" panose="020B0604030504040204" pitchFamily="50" charset="-128"/>
                <a:ea typeface="メイリオ" panose="020B0604030504040204" pitchFamily="50" charset="-128"/>
              </a:rPr>
              <a:t>６月を超えない範囲内</a:t>
            </a:r>
            <a:endParaRPr kumimoji="1" lang="ja-JP" altLang="en-US" sz="3200" b="1" u="sng"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右矢印 8"/>
          <p:cNvSpPr/>
          <p:nvPr/>
        </p:nvSpPr>
        <p:spPr>
          <a:xfrm>
            <a:off x="910225" y="1751623"/>
            <a:ext cx="360040" cy="46894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42091" y="5386749"/>
            <a:ext cx="7982256" cy="954107"/>
          </a:xfrm>
          <a:prstGeom prst="rect">
            <a:avLst/>
          </a:prstGeom>
          <a:noFill/>
        </p:spPr>
        <p:txBody>
          <a:bodyPr wrap="square" rtlCol="0">
            <a:spAutoFit/>
          </a:bodyPr>
          <a:lstStyle/>
          <a:p>
            <a:r>
              <a:rPr lang="en-US" altLang="ja-JP" sz="2800" b="1" dirty="0" smtClean="0">
                <a:solidFill>
                  <a:srgbClr val="FF0000"/>
                </a:solidFill>
                <a:latin typeface="メイリオ" panose="020B0604030504040204" pitchFamily="50" charset="-128"/>
                <a:ea typeface="メイリオ" panose="020B0604030504040204" pitchFamily="50" charset="-128"/>
              </a:rPr>
              <a:t>※</a:t>
            </a:r>
            <a:r>
              <a:rPr lang="ja-JP" altLang="en-US" sz="2800" b="1" dirty="0" smtClean="0">
                <a:solidFill>
                  <a:srgbClr val="FF0000"/>
                </a:solidFill>
                <a:latin typeface="メイリオ" panose="020B0604030504040204" pitchFamily="50" charset="-128"/>
                <a:ea typeface="メイリオ" panose="020B0604030504040204" pitchFamily="50" charset="-128"/>
              </a:rPr>
              <a:t>指定した際は、県のホームページ等でお知らせする予定です。</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3241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13</a:t>
            </a:fld>
            <a:endParaRPr kumimoji="1" lang="ja-JP" altLang="en-US"/>
          </a:p>
        </p:txBody>
      </p:sp>
      <p:pic>
        <p:nvPicPr>
          <p:cNvPr id="3" name="図 2"/>
          <p:cNvPicPr>
            <a:picLocks noChangeAspect="1"/>
          </p:cNvPicPr>
          <p:nvPr/>
        </p:nvPicPr>
        <p:blipFill>
          <a:blip r:embed="rId3"/>
          <a:stretch>
            <a:fillRect/>
          </a:stretch>
        </p:blipFill>
        <p:spPr>
          <a:xfrm>
            <a:off x="2272723" y="87928"/>
            <a:ext cx="5662163" cy="6722151"/>
          </a:xfrm>
          <a:prstGeom prst="rect">
            <a:avLst/>
          </a:prstGeom>
        </p:spPr>
      </p:pic>
      <p:sp>
        <p:nvSpPr>
          <p:cNvPr id="4" name="コンテンツ プレースホルダ 2"/>
          <p:cNvSpPr txBox="1">
            <a:spLocks/>
          </p:cNvSpPr>
          <p:nvPr/>
        </p:nvSpPr>
        <p:spPr>
          <a:xfrm>
            <a:off x="245539" y="159048"/>
            <a:ext cx="1800336" cy="1296144"/>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anchor="ctr" anchorCtr="0">
            <a:noAutofit/>
          </a:bodyPr>
          <a:lstStyle/>
          <a:p>
            <a:pPr marL="274320" marR="0" lvl="0" indent="-274320" algn="ctr" defTabSz="914400" rtl="0" eaLnBrk="1" fontAlgn="auto" latinLnBrk="0" hangingPunct="1">
              <a:lnSpc>
                <a:spcPts val="3600"/>
              </a:lnSpc>
              <a:spcBef>
                <a:spcPts val="600"/>
              </a:spcBef>
              <a:spcAft>
                <a:spcPts val="0"/>
              </a:spcAft>
              <a:buClr>
                <a:schemeClr val="accent1"/>
              </a:buClr>
              <a:buSzPct val="70000"/>
              <a:buFont typeface="Wingdings"/>
              <a:buNone/>
              <a:tabLst/>
              <a:defRPr/>
            </a:pPr>
            <a:r>
              <a:rPr lang="ja-JP" altLang="en-US" sz="3200" b="1" noProof="0" dirty="0" smtClean="0">
                <a:solidFill>
                  <a:schemeClr val="tx1">
                    <a:lumMod val="75000"/>
                    <a:lumOff val="25000"/>
                  </a:schemeClr>
                </a:solidFill>
                <a:latin typeface="メイリオ" panose="020B0604030504040204" pitchFamily="50" charset="-128"/>
                <a:ea typeface="メイリオ" panose="020B0604030504040204" pitchFamily="50" charset="-128"/>
              </a:rPr>
              <a:t>手続き</a:t>
            </a:r>
            <a:endParaRPr lang="en-US" altLang="ja-JP" sz="3200" b="1" noProof="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274320" marR="0" lvl="0" indent="-274320" algn="ctr" defTabSz="914400" rtl="0" eaLnBrk="1" fontAlgn="auto" latinLnBrk="0" hangingPunct="1">
              <a:lnSpc>
                <a:spcPts val="3600"/>
              </a:lnSpc>
              <a:spcBef>
                <a:spcPts val="600"/>
              </a:spcBef>
              <a:spcAft>
                <a:spcPts val="0"/>
              </a:spcAft>
              <a:buClr>
                <a:schemeClr val="accent1"/>
              </a:buClr>
              <a:buSzPct val="70000"/>
              <a:buFont typeface="Wingdings"/>
              <a:buNone/>
              <a:tabLst/>
              <a:defRPr/>
            </a:pPr>
            <a:r>
              <a:rPr lang="ja-JP" altLang="en-US" sz="3200" b="1" noProof="0" dirty="0" smtClean="0">
                <a:solidFill>
                  <a:schemeClr val="tx1">
                    <a:lumMod val="75000"/>
                    <a:lumOff val="25000"/>
                  </a:schemeClr>
                </a:solidFill>
                <a:latin typeface="メイリオ" panose="020B0604030504040204" pitchFamily="50" charset="-128"/>
                <a:ea typeface="メイリオ" panose="020B0604030504040204" pitchFamily="50" charset="-128"/>
              </a:rPr>
              <a:t>フロー</a:t>
            </a:r>
            <a:endParaRPr kumimoji="1" lang="en-US" altLang="ja-JP" sz="32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20851" y="1633121"/>
            <a:ext cx="2086287" cy="1815882"/>
          </a:xfrm>
          <a:prstGeom prst="rect">
            <a:avLst/>
          </a:prstGeom>
          <a:noFill/>
        </p:spPr>
        <p:txBody>
          <a:bodyPr wrap="square" rtlCol="0">
            <a:spAutoFit/>
          </a:bodyPr>
          <a:lstStyle/>
          <a:p>
            <a:r>
              <a:rPr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rPr>
              <a:t>相模原市、横須賀市、平塚市及び藤沢市内の事業所は、市に届出</a:t>
            </a:r>
            <a:endParaRPr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rPr>
              <a:t>その他地域の事業所は、各市町村を経由して県に届出</a:t>
            </a:r>
            <a:endParaRPr lang="ja-JP"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0606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14</a:t>
            </a:fld>
            <a:endParaRPr kumimoji="1" lang="ja-JP" altLang="en-US"/>
          </a:p>
        </p:txBody>
      </p:sp>
      <p:sp>
        <p:nvSpPr>
          <p:cNvPr id="4" name="コンテンツ プレースホルダ 2"/>
          <p:cNvSpPr txBox="1">
            <a:spLocks/>
          </p:cNvSpPr>
          <p:nvPr/>
        </p:nvSpPr>
        <p:spPr>
          <a:xfrm>
            <a:off x="381720" y="522261"/>
            <a:ext cx="6819179"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altLang="ja-JP" sz="3400" b="1" dirty="0" smtClean="0">
                <a:solidFill>
                  <a:schemeClr val="tx1">
                    <a:lumMod val="75000"/>
                    <a:lumOff val="25000"/>
                  </a:schemeClr>
                </a:solidFill>
                <a:latin typeface="メイリオ" panose="020B0604030504040204" pitchFamily="50" charset="-128"/>
                <a:ea typeface="メイリオ" panose="020B0604030504040204" pitchFamily="50" charset="-128"/>
              </a:rPr>
              <a:t>(2) </a:t>
            </a:r>
            <a:r>
              <a:rPr lang="ja-JP" altLang="en-US" sz="3400" b="1" dirty="0" smtClean="0">
                <a:solidFill>
                  <a:schemeClr val="tx1">
                    <a:lumMod val="75000"/>
                    <a:lumOff val="25000"/>
                  </a:schemeClr>
                </a:solidFill>
                <a:latin typeface="メイリオ" panose="020B0604030504040204" pitchFamily="50" charset="-128"/>
                <a:ea typeface="メイリオ" panose="020B0604030504040204" pitchFamily="50" charset="-128"/>
              </a:rPr>
              <a:t>届出手続きに係る特例措置</a:t>
            </a:r>
            <a:endParaRPr kumimoji="1" lang="en-US" altLang="ja-JP" sz="34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87585" y="1734288"/>
            <a:ext cx="8136904" cy="3507343"/>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effectLst>
            <a:outerShdw blurRad="50800" dist="38100" dir="2700000" algn="tl" rotWithShape="0">
              <a:prstClr val="black">
                <a:alpha val="40000"/>
              </a:prstClr>
            </a:outerShdw>
          </a:effectLst>
        </p:spPr>
        <p:txBody>
          <a:bodyPr wrap="square" rtlCol="0">
            <a:spAutoFit/>
          </a:bodyPr>
          <a:lstStyle/>
          <a:p>
            <a:r>
              <a:rPr kumimoji="1"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改正内容</a:t>
            </a:r>
            <a:r>
              <a:rPr kumimoji="1"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r>
              <a:rPr kumimoji="1" lang="ja-JP" altLang="en-US" sz="3200" dirty="0" smtClean="0">
                <a:solidFill>
                  <a:schemeClr val="tx1">
                    <a:lumMod val="75000"/>
                    <a:lumOff val="25000"/>
                  </a:schemeClr>
                </a:solidFill>
                <a:latin typeface="メイリオ" panose="020B0604030504040204" pitchFamily="50" charset="-128"/>
                <a:ea typeface="メイリオ" panose="020B0604030504040204" pitchFamily="50" charset="-128"/>
              </a:rPr>
              <a:t>知事が指定する</a:t>
            </a:r>
            <a:r>
              <a:rPr kumimoji="1" lang="ja-JP" altLang="en-US" sz="3400" b="1" dirty="0" smtClean="0">
                <a:solidFill>
                  <a:srgbClr val="FF0000"/>
                </a:solidFill>
                <a:latin typeface="メイリオ" panose="020B0604030504040204" pitchFamily="50" charset="-128"/>
                <a:ea typeface="メイリオ" panose="020B0604030504040204" pitchFamily="50" charset="-128"/>
              </a:rPr>
              <a:t>災害（特例措置対象災害）発生時</a:t>
            </a:r>
            <a:r>
              <a:rPr kumimoji="1" lang="ja-JP" altLang="en-US" sz="3200" dirty="0" smtClean="0">
                <a:solidFill>
                  <a:schemeClr val="tx1">
                    <a:lumMod val="75000"/>
                    <a:lumOff val="25000"/>
                  </a:schemeClr>
                </a:solidFill>
                <a:latin typeface="メイリオ" panose="020B0604030504040204" pitchFamily="50" charset="-128"/>
                <a:ea typeface="メイリオ" panose="020B0604030504040204" pitchFamily="50" charset="-128"/>
              </a:rPr>
              <a:t>には、</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指定事業所に</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係る</a:t>
            </a: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rPr>
              <a:t>届出</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の</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うち</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履行期限が到来するまでに届け出ることができないものについては、</a:t>
            </a:r>
            <a:r>
              <a:rPr lang="ja-JP" altLang="ja-JP" sz="3400" b="1" dirty="0">
                <a:solidFill>
                  <a:srgbClr val="FF0000"/>
                </a:solidFill>
                <a:latin typeface="メイリオ" panose="020B0604030504040204" pitchFamily="50" charset="-128"/>
                <a:ea typeface="メイリオ" panose="020B0604030504040204" pitchFamily="50" charset="-128"/>
              </a:rPr>
              <a:t>当該届出の履行期限を</a:t>
            </a:r>
            <a:r>
              <a:rPr lang="en-US" altLang="ja-JP" sz="3400" b="1" dirty="0">
                <a:solidFill>
                  <a:srgbClr val="FF0000"/>
                </a:solidFill>
                <a:latin typeface="メイリオ" panose="020B0604030504040204" pitchFamily="50" charset="-128"/>
                <a:ea typeface="メイリオ" panose="020B0604030504040204" pitchFamily="50" charset="-128"/>
              </a:rPr>
              <a:t>30</a:t>
            </a:r>
            <a:r>
              <a:rPr lang="ja-JP" altLang="ja-JP" sz="3400" b="1" dirty="0">
                <a:solidFill>
                  <a:srgbClr val="FF0000"/>
                </a:solidFill>
                <a:latin typeface="メイリオ" panose="020B0604030504040204" pitchFamily="50" charset="-128"/>
                <a:ea typeface="メイリオ" panose="020B0604030504040204" pitchFamily="50" charset="-128"/>
              </a:rPr>
              <a:t>日間延長する</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3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803609" y="5366228"/>
            <a:ext cx="7920880" cy="461665"/>
          </a:xfrm>
          <a:prstGeom prst="rect">
            <a:avLst/>
          </a:prstGeom>
          <a:noFill/>
        </p:spPr>
        <p:txBody>
          <a:bodyPr wrap="square" rtlCol="0">
            <a:spAutoFit/>
          </a:bodyPr>
          <a:lstStyle/>
          <a:p>
            <a:r>
              <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災害の指定等は許可手続き関連と同様</a:t>
            </a:r>
            <a:endParaRPr kumimoji="1" lang="ja-JP" altLang="en-US"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コンテンツ プレースホルダ 2"/>
          <p:cNvSpPr txBox="1">
            <a:spLocks/>
          </p:cNvSpPr>
          <p:nvPr/>
        </p:nvSpPr>
        <p:spPr>
          <a:xfrm>
            <a:off x="961408" y="1062749"/>
            <a:ext cx="2567755"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800" i="0" u="none" strike="noStrike" kern="1200" cap="none" spc="0" normalizeH="0" baseline="0" noProof="0" dirty="0" smtClean="0">
                <a:ln>
                  <a:noFill/>
                </a:ln>
                <a:solidFill>
                  <a:schemeClr val="tx1">
                    <a:lumMod val="75000"/>
                    <a:lumOff val="25000"/>
                  </a:schemeClr>
                </a:solidFill>
                <a:effectLst/>
                <a:uLnTx/>
                <a:uFillTx/>
              </a:rPr>
              <a:t>（第</a:t>
            </a:r>
            <a:r>
              <a:rPr kumimoji="1" lang="en-US" altLang="ja-JP" sz="2800" i="0" u="none" strike="noStrike" kern="1200" cap="none" spc="0" normalizeH="0" baseline="0" noProof="0" dirty="0" smtClean="0">
                <a:ln>
                  <a:noFill/>
                </a:ln>
                <a:solidFill>
                  <a:schemeClr val="tx1">
                    <a:lumMod val="75000"/>
                    <a:lumOff val="25000"/>
                  </a:schemeClr>
                </a:solidFill>
                <a:effectLst/>
                <a:uLnTx/>
                <a:uFillTx/>
              </a:rPr>
              <a:t>17</a:t>
            </a:r>
            <a:r>
              <a:rPr kumimoji="1" lang="ja-JP" altLang="en-US" sz="2800" i="0" u="none" strike="noStrike" kern="1200" cap="none" spc="0" normalizeH="0" baseline="0" noProof="0" dirty="0" smtClean="0">
                <a:ln>
                  <a:noFill/>
                </a:ln>
                <a:solidFill>
                  <a:schemeClr val="tx1">
                    <a:lumMod val="75000"/>
                    <a:lumOff val="25000"/>
                  </a:schemeClr>
                </a:solidFill>
                <a:effectLst/>
                <a:uLnTx/>
                <a:uFillTx/>
              </a:rPr>
              <a:t>条の２）</a:t>
            </a:r>
            <a:endParaRPr kumimoji="1" lang="en-US" altLang="ja-JP" sz="2800" i="0" u="none" strike="noStrike" kern="1200" cap="none" spc="0" normalizeH="0" baseline="0" noProof="0" dirty="0" smtClean="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381266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15</a:t>
            </a:fld>
            <a:endParaRPr kumimoji="1" lang="ja-JP" altLang="en-US"/>
          </a:p>
        </p:txBody>
      </p:sp>
      <p:sp>
        <p:nvSpPr>
          <p:cNvPr id="3" name="テキスト ボックス 2"/>
          <p:cNvSpPr txBox="1"/>
          <p:nvPr/>
        </p:nvSpPr>
        <p:spPr>
          <a:xfrm>
            <a:off x="323528" y="1268760"/>
            <a:ext cx="8928992" cy="3046988"/>
          </a:xfrm>
          <a:prstGeom prst="rect">
            <a:avLst/>
          </a:prstGeom>
          <a:noFill/>
        </p:spPr>
        <p:txBody>
          <a:bodyPr wrap="square" rtlCol="0">
            <a:spAutoFit/>
          </a:bodyPr>
          <a:lstStyle/>
          <a:p>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①指定事業所に係る変更届出書（第</a:t>
            </a:r>
            <a:r>
              <a:rPr lang="en-US" altLang="ja-JP" sz="3200" dirty="0">
                <a:solidFill>
                  <a:schemeClr val="tx1">
                    <a:lumMod val="75000"/>
                    <a:lumOff val="25000"/>
                  </a:schemeClr>
                </a:solidFill>
                <a:latin typeface="メイリオ" panose="020B0604030504040204" pitchFamily="50" charset="-128"/>
                <a:ea typeface="メイリオ" panose="020B0604030504040204" pitchFamily="50" charset="-128"/>
              </a:rPr>
              <a:t>10</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条</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②</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指定事業所に係る地位承継届出書（第</a:t>
            </a:r>
            <a:r>
              <a:rPr lang="en-US" altLang="ja-JP" sz="3200" dirty="0">
                <a:solidFill>
                  <a:schemeClr val="tx1">
                    <a:lumMod val="75000"/>
                    <a:lumOff val="25000"/>
                  </a:schemeClr>
                </a:solidFill>
                <a:latin typeface="メイリオ" panose="020B0604030504040204" pitchFamily="50" charset="-128"/>
                <a:ea typeface="メイリオ" panose="020B0604030504040204" pitchFamily="50" charset="-128"/>
              </a:rPr>
              <a:t>11</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条</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③</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指定事業所廃止等届出書（第</a:t>
            </a:r>
            <a:r>
              <a:rPr lang="en-US" altLang="ja-JP" sz="3200" dirty="0">
                <a:solidFill>
                  <a:schemeClr val="tx1">
                    <a:lumMod val="75000"/>
                    <a:lumOff val="25000"/>
                  </a:schemeClr>
                </a:solidFill>
                <a:latin typeface="メイリオ" panose="020B0604030504040204" pitchFamily="50" charset="-128"/>
                <a:ea typeface="メイリオ" panose="020B0604030504040204" pitchFamily="50" charset="-128"/>
              </a:rPr>
              <a:t>12</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条</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④</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指定事業所休止等届出書（第</a:t>
            </a:r>
            <a:r>
              <a:rPr lang="en-US" altLang="ja-JP" sz="3200" dirty="0">
                <a:solidFill>
                  <a:schemeClr val="tx1">
                    <a:lumMod val="75000"/>
                    <a:lumOff val="25000"/>
                  </a:schemeClr>
                </a:solidFill>
                <a:latin typeface="メイリオ" panose="020B0604030504040204" pitchFamily="50" charset="-128"/>
                <a:ea typeface="メイリオ" panose="020B0604030504040204" pitchFamily="50" charset="-128"/>
              </a:rPr>
              <a:t>12</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条</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⑤</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環境管理事業所</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3200" dirty="0" smtClean="0">
                <a:solidFill>
                  <a:schemeClr val="tx1">
                    <a:lumMod val="75000"/>
                    <a:lumOff val="25000"/>
                  </a:schemeClr>
                </a:solidFill>
                <a:latin typeface="メイリオ" panose="020B0604030504040204" pitchFamily="50" charset="-128"/>
                <a:ea typeface="メイリオ" panose="020B0604030504040204" pitchFamily="50" charset="-128"/>
              </a:rPr>
              <a:t>優良</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環境</a:t>
            </a:r>
            <a:r>
              <a:rPr lang="ja-JP" altLang="en-US" sz="3200" dirty="0" smtClean="0">
                <a:solidFill>
                  <a:schemeClr val="tx1">
                    <a:lumMod val="75000"/>
                    <a:lumOff val="25000"/>
                  </a:schemeClr>
                </a:solidFill>
                <a:latin typeface="メイリオ" panose="020B0604030504040204" pitchFamily="50" charset="-128"/>
                <a:ea typeface="メイリオ" panose="020B0604030504040204" pitchFamily="50" charset="-128"/>
              </a:rPr>
              <a:t>管理</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事業所</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に</a:t>
            </a:r>
            <a:endParaRPr lang="en-US"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ja-JP" sz="3200" dirty="0" smtClean="0">
                <a:solidFill>
                  <a:schemeClr val="tx1">
                    <a:lumMod val="75000"/>
                    <a:lumOff val="25000"/>
                  </a:schemeClr>
                </a:solidFill>
                <a:latin typeface="メイリオ" panose="020B0604030504040204" pitchFamily="50" charset="-128"/>
                <a:ea typeface="メイリオ" panose="020B0604030504040204" pitchFamily="50" charset="-128"/>
              </a:rPr>
              <a:t>係る</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変更届出書（第</a:t>
            </a:r>
            <a:r>
              <a:rPr lang="en-US" altLang="ja-JP" sz="3200" dirty="0">
                <a:solidFill>
                  <a:schemeClr val="tx1">
                    <a:lumMod val="75000"/>
                    <a:lumOff val="25000"/>
                  </a:schemeClr>
                </a:solidFill>
                <a:latin typeface="メイリオ" panose="020B0604030504040204" pitchFamily="50" charset="-128"/>
                <a:ea typeface="メイリオ" panose="020B0604030504040204" pitchFamily="50" charset="-128"/>
              </a:rPr>
              <a:t>21</a:t>
            </a:r>
            <a:r>
              <a:rPr lang="ja-JP" altLang="ja-JP" sz="3200" dirty="0">
                <a:solidFill>
                  <a:schemeClr val="tx1">
                    <a:lumMod val="75000"/>
                    <a:lumOff val="25000"/>
                  </a:schemeClr>
                </a:solidFill>
                <a:latin typeface="メイリオ" panose="020B0604030504040204" pitchFamily="50" charset="-128"/>
                <a:ea typeface="メイリオ" panose="020B0604030504040204" pitchFamily="50" charset="-128"/>
              </a:rPr>
              <a:t>条）</a:t>
            </a:r>
            <a:endParaRPr kumimoji="1" lang="ja-JP" altLang="en-US" sz="3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 name="コンテンツ プレースホルダ 2"/>
          <p:cNvSpPr txBox="1">
            <a:spLocks/>
          </p:cNvSpPr>
          <p:nvPr/>
        </p:nvSpPr>
        <p:spPr>
          <a:xfrm>
            <a:off x="323528" y="404664"/>
            <a:ext cx="4032448" cy="648072"/>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anchor="ctr" anchorCtr="0">
            <a:noAutofit/>
          </a:bodyPr>
          <a:lstStyle/>
          <a:p>
            <a:pPr marL="274320" marR="0" lvl="0" indent="-274320" algn="ctr" defTabSz="914400" rtl="0" eaLnBrk="1" fontAlgn="auto" latinLnBrk="0" hangingPunct="1">
              <a:lnSpc>
                <a:spcPts val="3600"/>
              </a:lnSpc>
              <a:spcBef>
                <a:spcPts val="600"/>
              </a:spcBef>
              <a:spcAft>
                <a:spcPts val="0"/>
              </a:spcAft>
              <a:buClr>
                <a:schemeClr val="accent1"/>
              </a:buClr>
              <a:buSzPct val="70000"/>
              <a:buFont typeface="Wingdings"/>
              <a:buNone/>
              <a:tabLst/>
              <a:defRPr/>
            </a:pPr>
            <a:r>
              <a:rPr lang="ja-JP" altLang="en-US" sz="3200" b="1" noProof="0" dirty="0" smtClean="0">
                <a:solidFill>
                  <a:schemeClr val="tx1">
                    <a:lumMod val="75000"/>
                    <a:lumOff val="25000"/>
                  </a:schemeClr>
                </a:solidFill>
                <a:latin typeface="メイリオ" panose="020B0604030504040204" pitchFamily="50" charset="-128"/>
                <a:ea typeface="メイリオ" panose="020B0604030504040204" pitchFamily="50" charset="-128"/>
              </a:rPr>
              <a:t>対象とする</a:t>
            </a: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届出</a:t>
            </a:r>
            <a:endParaRPr lang="en-US" altLang="ja-JP" sz="3200" b="1" noProof="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コンテンツ プレースホルダ 2"/>
          <p:cNvSpPr txBox="1">
            <a:spLocks/>
          </p:cNvSpPr>
          <p:nvPr/>
        </p:nvSpPr>
        <p:spPr>
          <a:xfrm>
            <a:off x="323528" y="4447386"/>
            <a:ext cx="4320480" cy="648072"/>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anchor="ctr" anchorCtr="0">
            <a:noAutofit/>
          </a:bodyPr>
          <a:lstStyle/>
          <a:p>
            <a:pPr marL="274320" marR="0" lvl="0" indent="-274320" algn="ctr" defTabSz="914400" rtl="0" eaLnBrk="1" fontAlgn="auto" latinLnBrk="0" hangingPunct="1">
              <a:lnSpc>
                <a:spcPts val="3600"/>
              </a:lnSpc>
              <a:spcBef>
                <a:spcPts val="600"/>
              </a:spcBef>
              <a:spcAft>
                <a:spcPts val="0"/>
              </a:spcAft>
              <a:buClr>
                <a:schemeClr val="accent1"/>
              </a:buClr>
              <a:buSzPct val="70000"/>
              <a:buFont typeface="Wingdings"/>
              <a:buNone/>
              <a:tabLst/>
              <a:defRPr/>
            </a:pPr>
            <a:r>
              <a:rPr lang="ja-JP" altLang="en-US" sz="3200" b="1" noProof="0" dirty="0" smtClean="0">
                <a:solidFill>
                  <a:schemeClr val="tx1">
                    <a:lumMod val="75000"/>
                    <a:lumOff val="25000"/>
                  </a:schemeClr>
                </a:solidFill>
                <a:latin typeface="メイリオ" panose="020B0604030504040204" pitchFamily="50" charset="-128"/>
                <a:ea typeface="メイリオ" panose="020B0604030504040204" pitchFamily="50" charset="-128"/>
              </a:rPr>
              <a:t>対象とする期間等</a:t>
            </a:r>
            <a:endParaRPr lang="en-US" altLang="ja-JP" sz="3200" b="1" noProof="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483475" y="5211235"/>
            <a:ext cx="7014252" cy="584775"/>
          </a:xfrm>
          <a:prstGeom prst="rect">
            <a:avLst/>
          </a:prstGeom>
          <a:noFill/>
        </p:spPr>
        <p:txBody>
          <a:bodyPr wrap="square" rtlCol="0">
            <a:spAutoFit/>
          </a:bodyPr>
          <a:lstStyle/>
          <a:p>
            <a:r>
              <a:rPr lang="ja-JP" altLang="en-US" sz="3200" dirty="0" smtClean="0">
                <a:solidFill>
                  <a:schemeClr val="tx1">
                    <a:lumMod val="75000"/>
                    <a:lumOff val="25000"/>
                  </a:schemeClr>
                </a:solidFill>
                <a:latin typeface="メイリオ" panose="020B0604030504040204" pitchFamily="50" charset="-128"/>
                <a:ea typeface="メイリオ" panose="020B0604030504040204" pitchFamily="50" charset="-128"/>
              </a:rPr>
              <a:t>災害発生後に知事が指定する期間</a:t>
            </a:r>
            <a:endParaRPr kumimoji="1" lang="ja-JP" altLang="en-US" sz="3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203555" y="5826916"/>
            <a:ext cx="7632848" cy="584775"/>
          </a:xfrm>
          <a:prstGeom prst="rect">
            <a:avLst/>
          </a:prstGeom>
          <a:noFill/>
        </p:spPr>
        <p:txBody>
          <a:bodyPr wrap="square" rtlCol="0">
            <a:spAutoFit/>
          </a:bodyPr>
          <a:lstStyle/>
          <a:p>
            <a:r>
              <a:rPr kumimoji="1" lang="ja-JP" altLang="en-US" sz="3200" dirty="0" smtClean="0">
                <a:solidFill>
                  <a:schemeClr val="tx1">
                    <a:lumMod val="75000"/>
                    <a:lumOff val="25000"/>
                  </a:schemeClr>
                </a:solidFill>
                <a:latin typeface="メイリオ" panose="020B0604030504040204" pitchFamily="50" charset="-128"/>
                <a:ea typeface="メイリオ" panose="020B0604030504040204" pitchFamily="50" charset="-128"/>
              </a:rPr>
              <a:t>災害発生日から</a:t>
            </a:r>
            <a:r>
              <a:rPr kumimoji="1" lang="ja-JP" altLang="en-US" sz="3200" b="1" u="sng" dirty="0" smtClean="0">
                <a:solidFill>
                  <a:schemeClr val="tx1">
                    <a:lumMod val="75000"/>
                    <a:lumOff val="25000"/>
                  </a:schemeClr>
                </a:solidFill>
                <a:latin typeface="メイリオ" panose="020B0604030504040204" pitchFamily="50" charset="-128"/>
                <a:ea typeface="メイリオ" panose="020B0604030504040204" pitchFamily="50" charset="-128"/>
              </a:rPr>
              <a:t>６月を超えない範囲内</a:t>
            </a:r>
            <a:endParaRPr kumimoji="1" lang="ja-JP" altLang="en-US" sz="3200" b="1" u="sng"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右矢印 7"/>
          <p:cNvSpPr/>
          <p:nvPr/>
        </p:nvSpPr>
        <p:spPr>
          <a:xfrm>
            <a:off x="843515" y="5837190"/>
            <a:ext cx="360040" cy="46894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4440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txBox="1">
            <a:spLocks/>
          </p:cNvSpPr>
          <p:nvPr/>
        </p:nvSpPr>
        <p:spPr>
          <a:xfrm>
            <a:off x="282504" y="247279"/>
            <a:ext cx="8244916"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3400" b="1" dirty="0" smtClean="0">
                <a:solidFill>
                  <a:srgbClr val="00B050"/>
                </a:solidFill>
                <a:latin typeface="メイリオ" panose="020B0604030504040204" pitchFamily="50" charset="-128"/>
                <a:ea typeface="メイリオ" panose="020B0604030504040204" pitchFamily="50" charset="-128"/>
              </a:rPr>
              <a:t>■</a:t>
            </a:r>
            <a:r>
              <a:rPr lang="ja-JP" altLang="en-US" sz="3400" b="1" dirty="0" smtClean="0">
                <a:solidFill>
                  <a:schemeClr val="tx1">
                    <a:lumMod val="75000"/>
                    <a:lumOff val="25000"/>
                  </a:schemeClr>
                </a:solidFill>
                <a:latin typeface="メイリオ" panose="020B0604030504040204" pitchFamily="50" charset="-128"/>
                <a:ea typeface="メイリオ" panose="020B0604030504040204" pitchFamily="50" charset="-128"/>
              </a:rPr>
              <a:t>化学物質情報の関係機関への提供</a:t>
            </a:r>
            <a:endParaRPr kumimoji="1" lang="en-US" altLang="ja-JP" sz="34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83008" y="1479010"/>
            <a:ext cx="7848872" cy="2246769"/>
          </a:xfrm>
          <a:prstGeom prst="rect">
            <a:avLst/>
          </a:prstGeom>
          <a:noFill/>
        </p:spPr>
        <p:txBody>
          <a:bodyPr wrap="square" rtlCol="0">
            <a:spAutoFit/>
          </a:bodyPr>
          <a:lstStyle/>
          <a:p>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条例第</a:t>
            </a:r>
            <a:r>
              <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42</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条に基づき報告され</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る</a:t>
            </a:r>
            <a:r>
              <a:rPr lang="ja-JP" altLang="en-US" sz="2800" b="1" dirty="0" smtClean="0">
                <a:solidFill>
                  <a:srgbClr val="FF0000"/>
                </a:solidFill>
                <a:latin typeface="メイリオ" panose="020B0604030504040204" pitchFamily="50" charset="-128"/>
                <a:ea typeface="メイリオ" panose="020B0604030504040204" pitchFamily="50" charset="-128"/>
              </a:rPr>
              <a:t>第一種指定化学物質の取扱量等の情報について</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平時</a:t>
            </a:r>
            <a:r>
              <a:rPr lang="ja-JP" altLang="ja-JP" sz="2800" dirty="0">
                <a:solidFill>
                  <a:schemeClr val="tx1">
                    <a:lumMod val="75000"/>
                    <a:lumOff val="25000"/>
                  </a:schemeClr>
                </a:solidFill>
                <a:latin typeface="メイリオ" panose="020B0604030504040204" pitchFamily="50" charset="-128"/>
                <a:ea typeface="メイリオ" panose="020B0604030504040204" pitchFamily="50" charset="-128"/>
              </a:rPr>
              <a:t>からの備えと</a:t>
            </a:r>
            <a:r>
              <a:rPr lang="ja-JP"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して</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800" b="1" dirty="0" smtClean="0">
                <a:solidFill>
                  <a:srgbClr val="FF0000"/>
                </a:solidFill>
                <a:latin typeface="メイリオ" panose="020B0604030504040204" pitchFamily="50" charset="-128"/>
                <a:ea typeface="メイリオ" panose="020B0604030504040204" pitchFamily="50" charset="-128"/>
              </a:rPr>
              <a:t>関係機関</a:t>
            </a:r>
            <a:r>
              <a:rPr lang="ja-JP" altLang="en-US" sz="2800" b="1" dirty="0" smtClean="0">
                <a:solidFill>
                  <a:srgbClr val="FF0000"/>
                </a:solidFill>
                <a:latin typeface="メイリオ" panose="020B0604030504040204" pitchFamily="50" charset="-128"/>
                <a:ea typeface="メイリオ" panose="020B0604030504040204" pitchFamily="50" charset="-128"/>
              </a:rPr>
              <a:t>（市町村消防本部等）</a:t>
            </a:r>
            <a:r>
              <a:rPr lang="ja-JP" altLang="ja-JP" sz="2800" b="1" dirty="0" smtClean="0">
                <a:solidFill>
                  <a:srgbClr val="FF0000"/>
                </a:solidFill>
                <a:latin typeface="メイリオ" panose="020B0604030504040204" pitchFamily="50" charset="-128"/>
                <a:ea typeface="メイリオ" panose="020B0604030504040204" pitchFamily="50" charset="-128"/>
              </a:rPr>
              <a:t>に</a:t>
            </a:r>
            <a:r>
              <a:rPr lang="ja-JP" altLang="ja-JP" sz="2800" b="1" dirty="0">
                <a:solidFill>
                  <a:srgbClr val="FF0000"/>
                </a:solidFill>
                <a:latin typeface="メイリオ" panose="020B0604030504040204" pitchFamily="50" charset="-128"/>
                <a:ea typeface="メイリオ" panose="020B0604030504040204" pitchFamily="50" charset="-128"/>
              </a:rPr>
              <a:t>情報提供する</a:t>
            </a:r>
            <a:r>
              <a:rPr lang="ja-JP" altLang="ja-JP" sz="2800" dirty="0">
                <a:solidFill>
                  <a:schemeClr val="tx1">
                    <a:lumMod val="75000"/>
                    <a:lumOff val="25000"/>
                  </a:schemeClr>
                </a:solidFill>
                <a:latin typeface="メイリオ" panose="020B0604030504040204" pitchFamily="50" charset="-128"/>
                <a:ea typeface="メイリオ" panose="020B0604030504040204" pitchFamily="50" charset="-128"/>
              </a:rPr>
              <a:t>ため、報告</a:t>
            </a:r>
            <a:r>
              <a:rPr lang="ja-JP"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様式中</a:t>
            </a:r>
            <a:r>
              <a:rPr lang="ja-JP" altLang="ja-JP" sz="2800" dirty="0">
                <a:solidFill>
                  <a:schemeClr val="tx1">
                    <a:lumMod val="75000"/>
                    <a:lumOff val="25000"/>
                  </a:schemeClr>
                </a:solidFill>
                <a:latin typeface="メイリオ" panose="020B0604030504040204" pitchFamily="50" charset="-128"/>
                <a:ea typeface="メイリオ" panose="020B0604030504040204" pitchFamily="50" charset="-128"/>
              </a:rPr>
              <a:t>に事業者からの同意に係る欄を</a:t>
            </a:r>
            <a:r>
              <a:rPr lang="ja-JP"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設け</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た</a:t>
            </a:r>
            <a:r>
              <a:rPr lang="ja-JP"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2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角丸四角形 6"/>
          <p:cNvSpPr/>
          <p:nvPr/>
        </p:nvSpPr>
        <p:spPr>
          <a:xfrm>
            <a:off x="683568" y="3907960"/>
            <a:ext cx="7843852" cy="2263784"/>
          </a:xfrm>
          <a:prstGeom prst="round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033424" y="4118521"/>
            <a:ext cx="7145376" cy="492443"/>
          </a:xfrm>
          <a:prstGeom prst="rect">
            <a:avLst/>
          </a:prstGeom>
          <a:noFill/>
        </p:spPr>
        <p:txBody>
          <a:bodyPr wrap="square" rtlCol="0">
            <a:spAutoFit/>
          </a:bodyPr>
          <a:lstStyle/>
          <a:p>
            <a:r>
              <a:rPr lang="ja-JP" altLang="en-US" sz="2600" b="1" dirty="0" smtClean="0">
                <a:solidFill>
                  <a:schemeClr val="tx1">
                    <a:lumMod val="75000"/>
                    <a:lumOff val="25000"/>
                  </a:schemeClr>
                </a:solidFill>
                <a:latin typeface="メイリオ" panose="020B0604030504040204" pitchFamily="50" charset="-128"/>
                <a:ea typeface="メイリオ" panose="020B0604030504040204" pitchFamily="50" charset="-128"/>
              </a:rPr>
              <a:t>関係機関に提供（年１回）を予定している情報</a:t>
            </a:r>
            <a:endParaRPr kumimoji="1" lang="ja-JP" altLang="en-US" sz="2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033424" y="4653496"/>
            <a:ext cx="7056604" cy="1292662"/>
          </a:xfrm>
          <a:prstGeom prst="rect">
            <a:avLst/>
          </a:prstGeom>
          <a:noFill/>
        </p:spPr>
        <p:txBody>
          <a:bodyPr wrap="square" rtlCol="0">
            <a:spAutoFit/>
          </a:bodyPr>
          <a:lstStyle/>
          <a:p>
            <a:r>
              <a:rPr kumimoji="1"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①</a:t>
            </a:r>
            <a:r>
              <a:rPr lang="ja-JP" altLang="ja-JP" sz="2600" dirty="0" smtClean="0">
                <a:solidFill>
                  <a:schemeClr val="tx1">
                    <a:lumMod val="75000"/>
                    <a:lumOff val="25000"/>
                  </a:schemeClr>
                </a:solidFill>
                <a:latin typeface="メイリオ" panose="020B0604030504040204" pitchFamily="50" charset="-128"/>
                <a:ea typeface="メイリオ" panose="020B0604030504040204" pitchFamily="50" charset="-128"/>
              </a:rPr>
              <a:t>事</a:t>
            </a:r>
            <a:r>
              <a:rPr lang="ja-JP" altLang="ja-JP" sz="2600" dirty="0">
                <a:solidFill>
                  <a:schemeClr val="tx1">
                    <a:lumMod val="75000"/>
                    <a:lumOff val="25000"/>
                  </a:schemeClr>
                </a:solidFill>
                <a:latin typeface="メイリオ" panose="020B0604030504040204" pitchFamily="50" charset="-128"/>
                <a:ea typeface="メイリオ" panose="020B0604030504040204" pitchFamily="50" charset="-128"/>
              </a:rPr>
              <a:t>業者名・事業所名、②事業所所在地</a:t>
            </a:r>
            <a:r>
              <a:rPr lang="ja-JP" altLang="ja-JP" sz="26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6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ja-JP" sz="2600" dirty="0" smtClean="0">
                <a:solidFill>
                  <a:schemeClr val="tx1">
                    <a:lumMod val="75000"/>
                    <a:lumOff val="25000"/>
                  </a:schemeClr>
                </a:solidFill>
                <a:latin typeface="メイリオ" panose="020B0604030504040204" pitchFamily="50" charset="-128"/>
                <a:ea typeface="メイリオ" panose="020B0604030504040204" pitchFamily="50" charset="-128"/>
              </a:rPr>
              <a:t>③</a:t>
            </a:r>
            <a:r>
              <a:rPr lang="ja-JP" altLang="ja-JP" sz="2600" dirty="0">
                <a:solidFill>
                  <a:schemeClr val="tx1">
                    <a:lumMod val="75000"/>
                    <a:lumOff val="25000"/>
                  </a:schemeClr>
                </a:solidFill>
                <a:latin typeface="メイリオ" panose="020B0604030504040204" pitchFamily="50" charset="-128"/>
                <a:ea typeface="メイリオ" panose="020B0604030504040204" pitchFamily="50" charset="-128"/>
              </a:rPr>
              <a:t>主たる業種、④用途</a:t>
            </a:r>
            <a:r>
              <a:rPr lang="ja-JP" altLang="ja-JP" sz="2600" dirty="0" smtClean="0">
                <a:solidFill>
                  <a:schemeClr val="tx1">
                    <a:lumMod val="75000"/>
                    <a:lumOff val="25000"/>
                  </a:schemeClr>
                </a:solidFill>
                <a:latin typeface="メイリオ" panose="020B0604030504040204" pitchFamily="50" charset="-128"/>
                <a:ea typeface="メイリオ" panose="020B0604030504040204" pitchFamily="50" charset="-128"/>
              </a:rPr>
              <a:t>、⑤</a:t>
            </a:r>
            <a:r>
              <a:rPr lang="ja-JP" altLang="ja-JP" sz="2600" dirty="0">
                <a:solidFill>
                  <a:schemeClr val="tx1">
                    <a:lumMod val="75000"/>
                    <a:lumOff val="25000"/>
                  </a:schemeClr>
                </a:solidFill>
                <a:latin typeface="メイリオ" panose="020B0604030504040204" pitchFamily="50" charset="-128"/>
                <a:ea typeface="メイリオ" panose="020B0604030504040204" pitchFamily="50" charset="-128"/>
              </a:rPr>
              <a:t>化学物質名</a:t>
            </a:r>
            <a:r>
              <a:rPr lang="ja-JP" altLang="ja-JP" sz="26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6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ja-JP" sz="2600" dirty="0" smtClean="0">
                <a:solidFill>
                  <a:schemeClr val="tx1">
                    <a:lumMod val="75000"/>
                    <a:lumOff val="25000"/>
                  </a:schemeClr>
                </a:solidFill>
                <a:latin typeface="メイリオ" panose="020B0604030504040204" pitchFamily="50" charset="-128"/>
                <a:ea typeface="メイリオ" panose="020B0604030504040204" pitchFamily="50" charset="-128"/>
              </a:rPr>
              <a:t>⑥</a:t>
            </a:r>
            <a:r>
              <a:rPr lang="ja-JP" altLang="ja-JP" sz="2600" dirty="0">
                <a:solidFill>
                  <a:schemeClr val="tx1">
                    <a:lumMod val="75000"/>
                    <a:lumOff val="25000"/>
                  </a:schemeClr>
                </a:solidFill>
                <a:latin typeface="メイリオ" panose="020B0604030504040204" pitchFamily="50" charset="-128"/>
                <a:ea typeface="メイリオ" panose="020B0604030504040204" pitchFamily="50" charset="-128"/>
              </a:rPr>
              <a:t>取扱量（使用量・製造量）</a:t>
            </a:r>
            <a:endParaRPr kumimoji="1" lang="ja-JP" altLang="en-US" sz="2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コンテンツ プレースホルダ 2"/>
          <p:cNvSpPr txBox="1">
            <a:spLocks/>
          </p:cNvSpPr>
          <p:nvPr/>
        </p:nvSpPr>
        <p:spPr>
          <a:xfrm>
            <a:off x="683568" y="808065"/>
            <a:ext cx="3460587"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800" i="0" u="none" strike="noStrike" kern="1200" cap="none" spc="0" normalizeH="0" baseline="0" noProof="0" dirty="0" smtClean="0">
                <a:ln>
                  <a:noFill/>
                </a:ln>
                <a:solidFill>
                  <a:schemeClr val="tx1">
                    <a:lumMod val="75000"/>
                    <a:lumOff val="25000"/>
                  </a:schemeClr>
                </a:solidFill>
                <a:effectLst/>
                <a:uLnTx/>
                <a:uFillTx/>
              </a:rPr>
              <a:t>（</a:t>
            </a:r>
            <a:r>
              <a:rPr lang="ja-JP" altLang="en-US" sz="2800" dirty="0" smtClean="0">
                <a:solidFill>
                  <a:schemeClr val="tx1">
                    <a:lumMod val="75000"/>
                    <a:lumOff val="25000"/>
                  </a:schemeClr>
                </a:solidFill>
              </a:rPr>
              <a:t>規則</a:t>
            </a:r>
            <a:r>
              <a:rPr kumimoji="1" lang="ja-JP" altLang="en-US" sz="2800" i="0" u="none" strike="noStrike" kern="1200" cap="none" spc="0" normalizeH="0" baseline="0" noProof="0" dirty="0" smtClean="0">
                <a:ln>
                  <a:noFill/>
                </a:ln>
                <a:solidFill>
                  <a:schemeClr val="tx1">
                    <a:lumMod val="75000"/>
                    <a:lumOff val="25000"/>
                  </a:schemeClr>
                </a:solidFill>
                <a:effectLst/>
                <a:uLnTx/>
                <a:uFillTx/>
              </a:rPr>
              <a:t>第</a:t>
            </a:r>
            <a:r>
              <a:rPr lang="en-US" altLang="ja-JP" sz="2800" dirty="0">
                <a:solidFill>
                  <a:schemeClr val="tx1">
                    <a:lumMod val="75000"/>
                    <a:lumOff val="25000"/>
                  </a:schemeClr>
                </a:solidFill>
              </a:rPr>
              <a:t>40</a:t>
            </a:r>
            <a:r>
              <a:rPr kumimoji="1" lang="ja-JP" altLang="en-US" sz="2800" i="0" u="none" strike="noStrike" kern="1200" cap="none" spc="0" normalizeH="0" baseline="0" noProof="0" dirty="0" smtClean="0">
                <a:ln>
                  <a:noFill/>
                </a:ln>
                <a:solidFill>
                  <a:schemeClr val="tx1">
                    <a:lumMod val="75000"/>
                    <a:lumOff val="25000"/>
                  </a:schemeClr>
                </a:solidFill>
                <a:effectLst/>
                <a:uLnTx/>
                <a:uFillTx/>
              </a:rPr>
              <a:t>条）</a:t>
            </a:r>
            <a:endParaRPr kumimoji="1" lang="en-US" altLang="ja-JP" sz="2800" i="0" u="none" strike="noStrike" kern="1200" cap="none" spc="0" normalizeH="0" baseline="0" noProof="0" dirty="0" smtClean="0">
              <a:ln>
                <a:noFill/>
              </a:ln>
              <a:solidFill>
                <a:schemeClr val="tx1">
                  <a:lumMod val="75000"/>
                  <a:lumOff val="25000"/>
                </a:schemeClr>
              </a:solidFill>
              <a:effectLst/>
              <a:uLnTx/>
              <a:uFillTx/>
            </a:endParaRPr>
          </a:p>
        </p:txBody>
      </p:sp>
      <p:sp>
        <p:nvSpPr>
          <p:cNvPr id="11" name="角丸四角形吹き出し 10"/>
          <p:cNvSpPr/>
          <p:nvPr/>
        </p:nvSpPr>
        <p:spPr>
          <a:xfrm>
            <a:off x="7137284" y="770655"/>
            <a:ext cx="1905488" cy="615649"/>
          </a:xfrm>
          <a:prstGeom prst="wedgeRoundRectCallout">
            <a:avLst>
              <a:gd name="adj1" fmla="val -64105"/>
              <a:gd name="adj2" fmla="val 57734"/>
              <a:gd name="adj3" fmla="val 16667"/>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rPr>
              <a:t>報告の対象は</a:t>
            </a:r>
            <a:endParaRPr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rPr>
              <a:t>PRTR</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rPr>
              <a:t>対象事業者</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35494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34183" y="304503"/>
            <a:ext cx="4247978" cy="6397328"/>
          </a:xfrm>
          <a:prstGeom prst="rect">
            <a:avLst/>
          </a:prstGeom>
        </p:spPr>
      </p:pic>
      <p:sp>
        <p:nvSpPr>
          <p:cNvPr id="4" name="正方形/長方形 3"/>
          <p:cNvSpPr/>
          <p:nvPr/>
        </p:nvSpPr>
        <p:spPr>
          <a:xfrm>
            <a:off x="263063" y="5527040"/>
            <a:ext cx="4369897" cy="124591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7293679">
            <a:off x="3957955" y="4826664"/>
            <a:ext cx="1141201" cy="357322"/>
          </a:xfrm>
          <a:prstGeom prst="rightArrow">
            <a:avLst>
              <a:gd name="adj1" fmla="val 41507"/>
              <a:gd name="adj2" fmla="val 717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838160" y="1052623"/>
            <a:ext cx="4125426" cy="550766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17</a:t>
            </a:fld>
            <a:endParaRPr kumimoji="1" lang="ja-JP" altLang="en-US"/>
          </a:p>
        </p:txBody>
      </p:sp>
      <p:sp>
        <p:nvSpPr>
          <p:cNvPr id="10" name="テキスト ボックス 9"/>
          <p:cNvSpPr txBox="1"/>
          <p:nvPr/>
        </p:nvSpPr>
        <p:spPr>
          <a:xfrm>
            <a:off x="5169177" y="2465286"/>
            <a:ext cx="3709818" cy="1154162"/>
          </a:xfrm>
          <a:prstGeom prst="rect">
            <a:avLst/>
          </a:prstGeom>
          <a:noFill/>
        </p:spPr>
        <p:txBody>
          <a:bodyPr wrap="square" rtlCol="0">
            <a:spAutoFit/>
          </a:bodyPr>
          <a:lstStyle/>
          <a:p>
            <a:r>
              <a:rPr lang="ja-JP" altLang="en-US" sz="2300" dirty="0" smtClean="0">
                <a:solidFill>
                  <a:schemeClr val="tx1">
                    <a:lumMod val="75000"/>
                    <a:lumOff val="25000"/>
                  </a:schemeClr>
                </a:solidFill>
                <a:latin typeface="メイリオ" panose="020B0604030504040204" pitchFamily="50" charset="-128"/>
                <a:ea typeface="メイリオ" panose="020B0604030504040204" pitchFamily="50" charset="-128"/>
              </a:rPr>
              <a:t>情報提供に</a:t>
            </a:r>
            <a:r>
              <a:rPr lang="ja-JP" altLang="en-US" sz="2300" b="1" u="sng" dirty="0" smtClean="0">
                <a:solidFill>
                  <a:srgbClr val="0000FF"/>
                </a:solidFill>
                <a:latin typeface="メイリオ" panose="020B0604030504040204" pitchFamily="50" charset="-128"/>
                <a:ea typeface="メイリオ" panose="020B0604030504040204" pitchFamily="50" charset="-128"/>
              </a:rPr>
              <a:t>同意しない場合</a:t>
            </a:r>
            <a:r>
              <a:rPr lang="ja-JP" altLang="en-US" sz="2300" b="1" dirty="0" smtClean="0">
                <a:solidFill>
                  <a:srgbClr val="0000FF"/>
                </a:solidFill>
                <a:latin typeface="メイリオ" panose="020B0604030504040204" pitchFamily="50" charset="-128"/>
                <a:ea typeface="メイリオ" panose="020B0604030504040204" pitchFamily="50" charset="-128"/>
              </a:rPr>
              <a:t>には、この欄にチェックを入れ、その理由を記載</a:t>
            </a:r>
            <a:endParaRPr kumimoji="1" lang="ja-JP" altLang="en-US" sz="23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158543" y="3852322"/>
            <a:ext cx="3699185" cy="2569934"/>
          </a:xfrm>
          <a:prstGeom prst="rect">
            <a:avLst/>
          </a:prstGeom>
          <a:noFill/>
        </p:spPr>
        <p:txBody>
          <a:bodyPr wrap="square" rtlCol="0">
            <a:spAutoFit/>
          </a:bodyPr>
          <a:lstStyle/>
          <a:p>
            <a:r>
              <a:rPr lang="ja-JP" altLang="en-US" sz="2300" dirty="0" smtClean="0">
                <a:solidFill>
                  <a:schemeClr val="tx1">
                    <a:lumMod val="75000"/>
                    <a:lumOff val="25000"/>
                  </a:schemeClr>
                </a:solidFill>
                <a:latin typeface="メイリオ" panose="020B0604030504040204" pitchFamily="50" charset="-128"/>
                <a:ea typeface="メイリオ" panose="020B0604030504040204" pitchFamily="50" charset="-128"/>
              </a:rPr>
              <a:t>ただし、</a:t>
            </a:r>
            <a:r>
              <a:rPr lang="ja-JP" altLang="en-US" sz="2300" b="1" dirty="0" smtClean="0">
                <a:solidFill>
                  <a:srgbClr val="0000FF"/>
                </a:solidFill>
                <a:latin typeface="メイリオ" panose="020B0604030504040204" pitchFamily="50" charset="-128"/>
                <a:ea typeface="メイリオ" panose="020B0604030504040204" pitchFamily="50" charset="-128"/>
              </a:rPr>
              <a:t>同意しない場合とは、</a:t>
            </a:r>
            <a:r>
              <a:rPr lang="ja-JP" altLang="en-US" sz="2300" dirty="0" smtClean="0">
                <a:solidFill>
                  <a:schemeClr val="tx1">
                    <a:lumMod val="75000"/>
                    <a:lumOff val="25000"/>
                  </a:schemeClr>
                </a:solidFill>
                <a:latin typeface="メイリオ" panose="020B0604030504040204" pitchFamily="50" charset="-128"/>
                <a:ea typeface="メイリオ" panose="020B0604030504040204" pitchFamily="50" charset="-128"/>
              </a:rPr>
              <a:t>あくまで化学物質情報が企業秘密にあたる場合を想定したものであり、</a:t>
            </a:r>
            <a:r>
              <a:rPr lang="ja-JP" altLang="en-US" sz="2300" b="1" dirty="0" smtClean="0">
                <a:solidFill>
                  <a:srgbClr val="0000FF"/>
                </a:solidFill>
                <a:latin typeface="メイリオ" panose="020B0604030504040204" pitchFamily="50" charset="-128"/>
                <a:ea typeface="メイリオ" panose="020B0604030504040204" pitchFamily="50" charset="-128"/>
              </a:rPr>
              <a:t>化管法第６条第４項に基づき秘密情報に該当すると認められた場合</a:t>
            </a:r>
            <a:r>
              <a:rPr lang="ja-JP" altLang="en-US" sz="2300" dirty="0" smtClean="0">
                <a:solidFill>
                  <a:schemeClr val="tx1">
                    <a:lumMod val="75000"/>
                    <a:lumOff val="25000"/>
                  </a:schemeClr>
                </a:solidFill>
                <a:latin typeface="メイリオ" panose="020B0604030504040204" pitchFamily="50" charset="-128"/>
                <a:ea typeface="メイリオ" panose="020B0604030504040204" pitchFamily="50" charset="-128"/>
              </a:rPr>
              <a:t>とする。</a:t>
            </a:r>
            <a:endParaRPr kumimoji="1" lang="ja-JP" altLang="en-US" sz="23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073432" y="1338352"/>
            <a:ext cx="3984138" cy="954107"/>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情報提供に係る同意に関する欄を追加</a:t>
            </a:r>
            <a:endParaRPr kumimoji="1"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933410" y="116140"/>
            <a:ext cx="4020016" cy="830997"/>
          </a:xfrm>
          <a:prstGeom prst="rect">
            <a:avLst/>
          </a:prstGeom>
          <a:noFill/>
        </p:spPr>
        <p:txBody>
          <a:bodyPr wrap="square" rtlCol="0">
            <a:spAutoFit/>
          </a:bodyPr>
          <a:lstStyle/>
          <a:p>
            <a:r>
              <a:rPr lang="en-US" altLang="ja-JP" sz="2400" dirty="0" smtClean="0">
                <a:solidFill>
                  <a:srgbClr val="FF0000"/>
                </a:solidFill>
                <a:latin typeface="メイリオ" panose="020B0604030504040204" pitchFamily="50" charset="-128"/>
                <a:ea typeface="メイリオ" panose="020B0604030504040204" pitchFamily="50" charset="-128"/>
              </a:rPr>
              <a:t>※</a:t>
            </a:r>
            <a:r>
              <a:rPr lang="ja-JP" altLang="en-US" sz="2400" dirty="0" smtClean="0">
                <a:solidFill>
                  <a:srgbClr val="FF0000"/>
                </a:solidFill>
                <a:latin typeface="メイリオ" panose="020B0604030504040204" pitchFamily="50" charset="-128"/>
                <a:ea typeface="メイリオ" panose="020B0604030504040204" pitchFamily="50" charset="-128"/>
              </a:rPr>
              <a:t>令和３年度の報告から報告様式が変更になります。</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15" name="Rectangle 8"/>
          <p:cNvSpPr>
            <a:spLocks noChangeArrowheads="1"/>
          </p:cNvSpPr>
          <p:nvPr/>
        </p:nvSpPr>
        <p:spPr bwMode="auto">
          <a:xfrm>
            <a:off x="4766095" y="2437480"/>
            <a:ext cx="660325" cy="461665"/>
          </a:xfrm>
          <a:prstGeom prst="rect">
            <a:avLst/>
          </a:prstGeom>
          <a:noFill/>
          <a:ln>
            <a:noFill/>
          </a:ln>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a:spcBef>
                <a:spcPct val="0"/>
              </a:spcBef>
              <a:buClrTx/>
              <a:buSzTx/>
              <a:buNone/>
            </a:pPr>
            <a:r>
              <a:rPr lang="ja-JP" altLang="en-US" sz="2400" b="1" dirty="0" smtClean="0">
                <a:solidFill>
                  <a:srgbClr val="99CCFF"/>
                </a:solidFill>
                <a:latin typeface="メイリオ" panose="020B0604030504040204" pitchFamily="50" charset="-128"/>
                <a:ea typeface="メイリオ" panose="020B0604030504040204" pitchFamily="50" charset="-128"/>
              </a:rPr>
              <a:t>●</a:t>
            </a:r>
            <a:endParaRPr lang="en-US" altLang="ja-JP" sz="2400" b="1" dirty="0" smtClean="0">
              <a:solidFill>
                <a:srgbClr val="99CCFF"/>
              </a:solidFill>
              <a:latin typeface="メイリオ" panose="020B0604030504040204" pitchFamily="50" charset="-128"/>
              <a:ea typeface="メイリオ" panose="020B0604030504040204" pitchFamily="50" charset="-128"/>
            </a:endParaRPr>
          </a:p>
        </p:txBody>
      </p:sp>
      <p:sp>
        <p:nvSpPr>
          <p:cNvPr id="16" name="Rectangle 8"/>
          <p:cNvSpPr>
            <a:spLocks noChangeArrowheads="1"/>
          </p:cNvSpPr>
          <p:nvPr/>
        </p:nvSpPr>
        <p:spPr bwMode="auto">
          <a:xfrm>
            <a:off x="4749942" y="3839958"/>
            <a:ext cx="683016" cy="461665"/>
          </a:xfrm>
          <a:prstGeom prst="rect">
            <a:avLst/>
          </a:prstGeom>
          <a:noFill/>
          <a:ln>
            <a:noFill/>
          </a:ln>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a:spcBef>
                <a:spcPct val="0"/>
              </a:spcBef>
              <a:buClrTx/>
              <a:buSzTx/>
              <a:buNone/>
            </a:pPr>
            <a:r>
              <a:rPr lang="ja-JP" altLang="en-US" sz="2400" b="1" dirty="0" smtClean="0">
                <a:solidFill>
                  <a:srgbClr val="99CCFF"/>
                </a:solidFill>
                <a:latin typeface="メイリオ" panose="020B0604030504040204" pitchFamily="50" charset="-128"/>
                <a:ea typeface="メイリオ" panose="020B0604030504040204" pitchFamily="50" charset="-128"/>
              </a:rPr>
              <a:t>●</a:t>
            </a:r>
            <a:endParaRPr lang="en-US" altLang="ja-JP" sz="2400" b="1" dirty="0" smtClean="0">
              <a:solidFill>
                <a:srgbClr val="99CCFF"/>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5841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18</a:t>
            </a:fld>
            <a:endParaRPr kumimoji="1" lang="ja-JP" altLang="en-US"/>
          </a:p>
        </p:txBody>
      </p:sp>
      <p:sp>
        <p:nvSpPr>
          <p:cNvPr id="3" name="コンテンツ プレースホルダ 2"/>
          <p:cNvSpPr txBox="1">
            <a:spLocks/>
          </p:cNvSpPr>
          <p:nvPr/>
        </p:nvSpPr>
        <p:spPr>
          <a:xfrm>
            <a:off x="76907" y="379992"/>
            <a:ext cx="9503026" cy="684881"/>
          </a:xfrm>
          <a:prstGeom prst="rect">
            <a:avLst/>
          </a:prstGeom>
        </p:spPr>
        <p:txBody>
          <a:bodyPr>
            <a:noAutofit/>
          </a:bodyPr>
          <a:lstStyle/>
          <a:p>
            <a:pPr marL="274320" lvl="0" indent="-274320">
              <a:spcBef>
                <a:spcPts val="600"/>
              </a:spcBef>
              <a:buClr>
                <a:schemeClr val="accent1"/>
              </a:buClr>
              <a:buSzPct val="70000"/>
              <a:defRPr/>
            </a:pPr>
            <a:r>
              <a:rPr lang="ja-JP" altLang="en-US" sz="3600" b="1" dirty="0">
                <a:solidFill>
                  <a:srgbClr val="00B050"/>
                </a:solidFill>
                <a:latin typeface="メイリオ" panose="020B0604030504040204" pitchFamily="50" charset="-128"/>
                <a:ea typeface="メイリオ" panose="020B0604030504040204" pitchFamily="50" charset="-128"/>
              </a:rPr>
              <a:t>■</a:t>
            </a: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汚染状況把握のための知事の措置（新規）</a:t>
            </a:r>
            <a:endParaRPr kumimoji="1" lang="en-US" altLang="ja-JP" sz="36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39552" y="1647088"/>
            <a:ext cx="8136904" cy="4392692"/>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effectLst>
            <a:outerShdw blurRad="50800" dist="38100" dir="2700000" algn="tl" rotWithShape="0">
              <a:prstClr val="black">
                <a:alpha val="40000"/>
              </a:prstClr>
            </a:outerShdw>
          </a:effectLst>
        </p:spPr>
        <p:txBody>
          <a:bodyPr wrap="square" rtlCol="0">
            <a:spAutoFit/>
          </a:bodyPr>
          <a:lstStyle/>
          <a:p>
            <a:r>
              <a:rPr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rPr>
              <a:t>改正内容</a:t>
            </a:r>
            <a:r>
              <a:rPr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r>
              <a:rPr lang="ja-JP" altLang="en-US" sz="3000" dirty="0" smtClean="0">
                <a:solidFill>
                  <a:schemeClr val="tx1">
                    <a:lumMod val="75000"/>
                    <a:lumOff val="25000"/>
                  </a:schemeClr>
                </a:solidFill>
                <a:latin typeface="メイリオ" panose="020B0604030504040204" pitchFamily="50" charset="-128"/>
                <a:ea typeface="メイリオ" panose="020B0604030504040204" pitchFamily="50" charset="-128"/>
              </a:rPr>
              <a:t>災害等の発生により、</a:t>
            </a:r>
            <a:r>
              <a:rPr lang="ja-JP" altLang="ja-JP" sz="3000" dirty="0">
                <a:solidFill>
                  <a:schemeClr val="tx1">
                    <a:lumMod val="75000"/>
                    <a:lumOff val="25000"/>
                  </a:schemeClr>
                </a:solidFill>
                <a:latin typeface="メイリオ" panose="020B0604030504040204" pitchFamily="50" charset="-128"/>
                <a:ea typeface="メイリオ" panose="020B0604030504040204" pitchFamily="50" charset="-128"/>
              </a:rPr>
              <a:t>事業所から</a:t>
            </a:r>
            <a:r>
              <a:rPr lang="ja-JP" altLang="ja-JP" sz="3200" b="1" dirty="0">
                <a:solidFill>
                  <a:srgbClr val="FF0000"/>
                </a:solidFill>
                <a:latin typeface="メイリオ" panose="020B0604030504040204" pitchFamily="50" charset="-128"/>
                <a:ea typeface="メイリオ" panose="020B0604030504040204" pitchFamily="50" charset="-128"/>
              </a:rPr>
              <a:t>有害な化学物質が環境中に漏洩等した場合</a:t>
            </a:r>
            <a:r>
              <a:rPr lang="ja-JP" altLang="ja-JP" sz="3000" dirty="0">
                <a:solidFill>
                  <a:schemeClr val="tx1">
                    <a:lumMod val="75000"/>
                    <a:lumOff val="25000"/>
                  </a:schemeClr>
                </a:solidFill>
                <a:latin typeface="メイリオ" panose="020B0604030504040204" pitchFamily="50" charset="-128"/>
                <a:ea typeface="メイリオ" panose="020B0604030504040204" pitchFamily="50" charset="-128"/>
              </a:rPr>
              <a:t>であって、県民の健康の保護等の観点から</a:t>
            </a:r>
            <a:r>
              <a:rPr lang="ja-JP" altLang="ja-JP" sz="3200" b="1" dirty="0">
                <a:solidFill>
                  <a:srgbClr val="FF0000"/>
                </a:solidFill>
                <a:latin typeface="メイリオ" panose="020B0604030504040204" pitchFamily="50" charset="-128"/>
                <a:ea typeface="メイリオ" panose="020B0604030504040204" pitchFamily="50" charset="-128"/>
              </a:rPr>
              <a:t>環境汚染の状況を把握する必要があると認められる場合</a:t>
            </a:r>
            <a:r>
              <a:rPr lang="ja-JP" altLang="ja-JP" sz="3000" dirty="0">
                <a:solidFill>
                  <a:schemeClr val="tx1">
                    <a:lumMod val="75000"/>
                    <a:lumOff val="25000"/>
                  </a:schemeClr>
                </a:solidFill>
                <a:latin typeface="メイリオ" panose="020B0604030504040204" pitchFamily="50" charset="-128"/>
                <a:ea typeface="メイリオ" panose="020B0604030504040204" pitchFamily="50" charset="-128"/>
              </a:rPr>
              <a:t>には、</a:t>
            </a:r>
            <a:r>
              <a:rPr lang="ja-JP" altLang="ja-JP" sz="3200" b="1" dirty="0">
                <a:solidFill>
                  <a:srgbClr val="FF0000"/>
                </a:solidFill>
                <a:latin typeface="メイリオ" panose="020B0604030504040204" pitchFamily="50" charset="-128"/>
                <a:ea typeface="メイリオ" panose="020B0604030504040204" pitchFamily="50" charset="-128"/>
              </a:rPr>
              <a:t>県が</a:t>
            </a:r>
            <a:r>
              <a:rPr lang="ja-JP" altLang="ja-JP" sz="3000" dirty="0">
                <a:solidFill>
                  <a:schemeClr val="tx1">
                    <a:lumMod val="75000"/>
                    <a:lumOff val="25000"/>
                  </a:schemeClr>
                </a:solidFill>
                <a:latin typeface="メイリオ" panose="020B0604030504040204" pitchFamily="50" charset="-128"/>
                <a:ea typeface="メイリオ" panose="020B0604030504040204" pitchFamily="50" charset="-128"/>
              </a:rPr>
              <a:t>市町村及び民間事業者と連携を図りながら迅速に</a:t>
            </a:r>
            <a:r>
              <a:rPr lang="ja-JP" altLang="ja-JP" sz="3200" b="1" dirty="0">
                <a:solidFill>
                  <a:srgbClr val="FF0000"/>
                </a:solidFill>
                <a:latin typeface="メイリオ" panose="020B0604030504040204" pitchFamily="50" charset="-128"/>
                <a:ea typeface="メイリオ" panose="020B0604030504040204" pitchFamily="50" charset="-128"/>
              </a:rPr>
              <a:t>環境調査を実施</a:t>
            </a:r>
            <a:r>
              <a:rPr lang="ja-JP" altLang="ja-JP" sz="3000" dirty="0">
                <a:solidFill>
                  <a:schemeClr val="tx1">
                    <a:lumMod val="75000"/>
                    <a:lumOff val="25000"/>
                  </a:schemeClr>
                </a:solidFill>
                <a:latin typeface="メイリオ" panose="020B0604030504040204" pitchFamily="50" charset="-128"/>
                <a:ea typeface="メイリオ" panose="020B0604030504040204" pitchFamily="50" charset="-128"/>
              </a:rPr>
              <a:t>する</a:t>
            </a:r>
            <a:r>
              <a:rPr lang="ja-JP" altLang="ja-JP" sz="30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3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コンテンツ プレースホルダ 2"/>
          <p:cNvSpPr txBox="1">
            <a:spLocks/>
          </p:cNvSpPr>
          <p:nvPr/>
        </p:nvSpPr>
        <p:spPr>
          <a:xfrm>
            <a:off x="251520" y="1107406"/>
            <a:ext cx="3460587"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800" i="0" u="none" strike="noStrike" kern="1200" cap="none" spc="0" normalizeH="0" baseline="0" noProof="0" dirty="0" smtClean="0">
                <a:ln>
                  <a:noFill/>
                </a:ln>
                <a:solidFill>
                  <a:schemeClr val="tx1">
                    <a:lumMod val="75000"/>
                    <a:lumOff val="25000"/>
                  </a:schemeClr>
                </a:solidFill>
                <a:effectLst/>
                <a:uLnTx/>
                <a:uFillTx/>
              </a:rPr>
              <a:t>（第</a:t>
            </a:r>
            <a:r>
              <a:rPr kumimoji="1" lang="en-US" altLang="ja-JP" sz="2800" i="0" u="none" strike="noStrike" kern="1200" cap="none" spc="0" normalizeH="0" baseline="0" noProof="0" dirty="0" smtClean="0">
                <a:ln>
                  <a:noFill/>
                </a:ln>
                <a:solidFill>
                  <a:schemeClr val="tx1">
                    <a:lumMod val="75000"/>
                    <a:lumOff val="25000"/>
                  </a:schemeClr>
                </a:solidFill>
                <a:effectLst/>
                <a:uLnTx/>
                <a:uFillTx/>
              </a:rPr>
              <a:t>112</a:t>
            </a:r>
            <a:r>
              <a:rPr kumimoji="1" lang="ja-JP" altLang="en-US" sz="2800" i="0" u="none" strike="noStrike" kern="1200" cap="none" spc="0" normalizeH="0" baseline="0" noProof="0" dirty="0" smtClean="0">
                <a:ln>
                  <a:noFill/>
                </a:ln>
                <a:solidFill>
                  <a:schemeClr val="tx1">
                    <a:lumMod val="75000"/>
                    <a:lumOff val="25000"/>
                  </a:schemeClr>
                </a:solidFill>
                <a:effectLst/>
                <a:uLnTx/>
                <a:uFillTx/>
              </a:rPr>
              <a:t>条の２）</a:t>
            </a:r>
            <a:endParaRPr kumimoji="1" lang="en-US" altLang="ja-JP" sz="2800" i="0" u="none" strike="noStrike" kern="1200" cap="none" spc="0" normalizeH="0" baseline="0" noProof="0" dirty="0" smtClean="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2180625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a:t>
            </a:fld>
            <a:endParaRPr kumimoji="1" lang="ja-JP" altLang="en-US"/>
          </a:p>
        </p:txBody>
      </p:sp>
      <p:sp>
        <p:nvSpPr>
          <p:cNvPr id="7" name="Rectangle 2"/>
          <p:cNvSpPr txBox="1">
            <a:spLocks noChangeArrowheads="1"/>
          </p:cNvSpPr>
          <p:nvPr/>
        </p:nvSpPr>
        <p:spPr>
          <a:xfrm>
            <a:off x="337232" y="-99243"/>
            <a:ext cx="6336704" cy="768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mj-ea"/>
                <a:ea typeface="+mj-ea"/>
                <a:cs typeface="+mj-cs"/>
              </a:defRPr>
            </a:lvl1pPr>
          </a:lstStyle>
          <a:p>
            <a:r>
              <a:rPr lang="ja-JP" altLang="en-US" sz="3600" dirty="0" smtClean="0"/>
              <a:t>目 次</a:t>
            </a:r>
          </a:p>
        </p:txBody>
      </p:sp>
      <p:sp>
        <p:nvSpPr>
          <p:cNvPr id="5" name="Rectangle 4"/>
          <p:cNvSpPr>
            <a:spLocks noChangeArrowheads="1"/>
          </p:cNvSpPr>
          <p:nvPr/>
        </p:nvSpPr>
        <p:spPr bwMode="auto">
          <a:xfrm>
            <a:off x="58940" y="1047346"/>
            <a:ext cx="8923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１</a:t>
            </a: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神奈川県生活環境の保全等に</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関する条例の概要</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と見直しについて</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endParaRPr lang="en-US" altLang="ja-JP" sz="2800" b="1" dirty="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２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条例改正の内容</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(1)</a:t>
            </a: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災害を視野に入れた対応</a:t>
            </a:r>
            <a:endPar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(2)</a:t>
            </a: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環境管理事業所及び優良環境管理事業所制度</a:t>
            </a:r>
            <a:endParaRPr lang="en-US" altLang="ja-JP" sz="2800" b="1" dirty="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(3) </a:t>
            </a: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指定事業所の変更に係る</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手続き</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2800" b="1" dirty="0">
                <a:solidFill>
                  <a:schemeClr val="tx1">
                    <a:lumMod val="75000"/>
                    <a:lumOff val="25000"/>
                  </a:schemeClr>
                </a:solidFill>
                <a:latin typeface="メイリオ" pitchFamily="50" charset="-128"/>
                <a:ea typeface="メイリオ" pitchFamily="50" charset="-128"/>
                <a:cs typeface="メイリオ" pitchFamily="50" charset="-128"/>
              </a:rPr>
              <a:t>4</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土壌汚染対策</a:t>
            </a:r>
            <a:endPar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(5)</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地下水採取規制</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(6)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地下浸透禁止物質に係る</a:t>
            </a: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規制</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(7)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大気・騒音・振動に係る規制</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(8)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その他</a:t>
            </a:r>
            <a:endParaRPr lang="en-US" altLang="ja-JP" sz="2800" b="1" dirty="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endParaRPr lang="ja-JP" altLang="en-US" b="1" dirty="0">
              <a:solidFill>
                <a:schemeClr val="tx1">
                  <a:lumMod val="75000"/>
                  <a:lumOff val="2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11068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19</a:t>
            </a:fld>
            <a:endParaRPr kumimoji="1" lang="ja-JP" altLang="en-US"/>
          </a:p>
        </p:txBody>
      </p:sp>
      <p:sp>
        <p:nvSpPr>
          <p:cNvPr id="3" name="爆発 1 2"/>
          <p:cNvSpPr/>
          <p:nvPr/>
        </p:nvSpPr>
        <p:spPr>
          <a:xfrm>
            <a:off x="229274" y="1212397"/>
            <a:ext cx="6242646" cy="2237740"/>
          </a:xfrm>
          <a:prstGeom prst="irregularSeal1">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 2"/>
          <p:cNvSpPr txBox="1">
            <a:spLocks/>
          </p:cNvSpPr>
          <p:nvPr/>
        </p:nvSpPr>
        <p:spPr>
          <a:xfrm>
            <a:off x="182342" y="142844"/>
            <a:ext cx="8244916"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3400" b="1" dirty="0" smtClean="0">
                <a:solidFill>
                  <a:srgbClr val="00B050"/>
                </a:solidFill>
                <a:latin typeface="メイリオ" panose="020B0604030504040204" pitchFamily="50" charset="-128"/>
                <a:ea typeface="メイリオ" panose="020B0604030504040204" pitchFamily="50" charset="-128"/>
              </a:rPr>
              <a:t>■</a:t>
            </a:r>
            <a:r>
              <a:rPr lang="ja-JP" altLang="en-US" sz="3400" b="1" dirty="0" smtClean="0">
                <a:solidFill>
                  <a:schemeClr val="tx1">
                    <a:lumMod val="75000"/>
                    <a:lumOff val="25000"/>
                  </a:schemeClr>
                </a:solidFill>
                <a:latin typeface="メイリオ" panose="020B0604030504040204" pitchFamily="50" charset="-128"/>
                <a:ea typeface="メイリオ" panose="020B0604030504040204" pitchFamily="50" charset="-128"/>
              </a:rPr>
              <a:t>化学物質の漏洩防止等対策の推進</a:t>
            </a:r>
            <a:endParaRPr kumimoji="1" lang="en-US" altLang="ja-JP" sz="34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75141" y="4831706"/>
            <a:ext cx="8463920" cy="1736646"/>
          </a:xfrm>
          <a:prstGeom prst="roundRect">
            <a:avLst/>
          </a:prstGeom>
          <a:solidFill>
            <a:srgbClr val="E2FFC5"/>
          </a:solidFill>
          <a:scene3d>
            <a:camera prst="orthographicFront"/>
            <a:lightRig rig="threePt" dir="t"/>
          </a:scene3d>
          <a:sp3d>
            <a:bevelT/>
          </a:sp3d>
        </p:spPr>
        <p:txBody>
          <a:bodyPr wrap="square" rtlCol="0">
            <a:spAutoFit/>
          </a:bodyPr>
          <a:lstStyle/>
          <a:p>
            <a:r>
              <a:rPr lang="ja-JP" altLang="en-US" sz="3000" dirty="0" smtClean="0">
                <a:solidFill>
                  <a:schemeClr val="tx1">
                    <a:lumMod val="75000"/>
                    <a:lumOff val="25000"/>
                  </a:schemeClr>
                </a:solidFill>
                <a:latin typeface="メイリオ" panose="020B0604030504040204" pitchFamily="50" charset="-128"/>
                <a:ea typeface="メイリオ" panose="020B0604030504040204" pitchFamily="50" charset="-128"/>
              </a:rPr>
              <a:t>条例第</a:t>
            </a:r>
            <a:r>
              <a:rPr lang="en-US" altLang="ja-JP" sz="3000" dirty="0" smtClean="0">
                <a:solidFill>
                  <a:schemeClr val="tx1">
                    <a:lumMod val="75000"/>
                    <a:lumOff val="25000"/>
                  </a:schemeClr>
                </a:solidFill>
                <a:latin typeface="メイリオ" panose="020B0604030504040204" pitchFamily="50" charset="-128"/>
                <a:ea typeface="メイリオ" panose="020B0604030504040204" pitchFamily="50" charset="-128"/>
              </a:rPr>
              <a:t>39</a:t>
            </a:r>
            <a:r>
              <a:rPr lang="ja-JP" altLang="en-US" sz="3000" dirty="0" smtClean="0">
                <a:solidFill>
                  <a:schemeClr val="tx1">
                    <a:lumMod val="75000"/>
                    <a:lumOff val="25000"/>
                  </a:schemeClr>
                </a:solidFill>
                <a:latin typeface="メイリオ" panose="020B0604030504040204" pitchFamily="50" charset="-128"/>
                <a:ea typeface="メイリオ" panose="020B0604030504040204" pitchFamily="50" charset="-128"/>
              </a:rPr>
              <a:t>条に基づき定める</a:t>
            </a:r>
            <a:r>
              <a:rPr lang="ja-JP" altLang="ja-JP" sz="3200" b="1" dirty="0" smtClean="0">
                <a:solidFill>
                  <a:srgbClr val="0000FF"/>
                </a:solidFill>
                <a:latin typeface="メイリオ" panose="020B0604030504040204" pitchFamily="50" charset="-128"/>
                <a:ea typeface="メイリオ" panose="020B0604030504040204" pitchFamily="50" charset="-128"/>
              </a:rPr>
              <a:t>「</a:t>
            </a:r>
            <a:r>
              <a:rPr lang="ja-JP" altLang="ja-JP" sz="3200" b="1" dirty="0">
                <a:solidFill>
                  <a:srgbClr val="0000FF"/>
                </a:solidFill>
                <a:latin typeface="メイリオ" panose="020B0604030504040204" pitchFamily="50" charset="-128"/>
                <a:ea typeface="メイリオ" panose="020B0604030504040204" pitchFamily="50" charset="-128"/>
              </a:rPr>
              <a:t>化学物質の適正な管理に関する指針」を改正</a:t>
            </a:r>
            <a:r>
              <a:rPr lang="ja-JP" altLang="ja-JP" sz="3000" dirty="0">
                <a:solidFill>
                  <a:schemeClr val="tx1">
                    <a:lumMod val="75000"/>
                    <a:lumOff val="25000"/>
                  </a:schemeClr>
                </a:solidFill>
                <a:latin typeface="メイリオ" panose="020B0604030504040204" pitchFamily="50" charset="-128"/>
                <a:ea typeface="メイリオ" panose="020B0604030504040204" pitchFamily="50" charset="-128"/>
              </a:rPr>
              <a:t>し、</a:t>
            </a:r>
            <a:r>
              <a:rPr lang="ja-JP" altLang="ja-JP" sz="3200" b="1" dirty="0">
                <a:solidFill>
                  <a:srgbClr val="0000FF"/>
                </a:solidFill>
                <a:latin typeface="メイリオ" panose="020B0604030504040204" pitchFamily="50" charset="-128"/>
                <a:ea typeface="メイリオ" panose="020B0604030504040204" pitchFamily="50" charset="-128"/>
              </a:rPr>
              <a:t>未然防止対策に係る事項について充実を</a:t>
            </a:r>
            <a:r>
              <a:rPr lang="ja-JP" altLang="ja-JP" sz="3200" b="1" dirty="0" smtClean="0">
                <a:solidFill>
                  <a:srgbClr val="0000FF"/>
                </a:solidFill>
                <a:latin typeface="メイリオ" panose="020B0604030504040204" pitchFamily="50" charset="-128"/>
                <a:ea typeface="メイリオ" panose="020B0604030504040204" pitchFamily="50" charset="-128"/>
              </a:rPr>
              <a:t>図</a:t>
            </a:r>
            <a:r>
              <a:rPr lang="ja-JP" altLang="en-US" sz="3200" b="1" dirty="0" smtClean="0">
                <a:solidFill>
                  <a:srgbClr val="0000FF"/>
                </a:solidFill>
                <a:latin typeface="メイリオ" panose="020B0604030504040204" pitchFamily="50" charset="-128"/>
                <a:ea typeface="メイリオ" panose="020B0604030504040204" pitchFamily="50" charset="-128"/>
              </a:rPr>
              <a:t>った。</a:t>
            </a:r>
            <a:endParaRPr kumimoji="1" lang="ja-JP" altLang="en-US" sz="3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085" y="1051167"/>
            <a:ext cx="2106528" cy="2106528"/>
          </a:xfrm>
          <a:prstGeom prst="rect">
            <a:avLst/>
          </a:prstGeom>
        </p:spPr>
      </p:pic>
      <p:sp>
        <p:nvSpPr>
          <p:cNvPr id="7" name="コンテンツ プレースホルダ 2"/>
          <p:cNvSpPr txBox="1">
            <a:spLocks/>
          </p:cNvSpPr>
          <p:nvPr/>
        </p:nvSpPr>
        <p:spPr>
          <a:xfrm>
            <a:off x="524080" y="726657"/>
            <a:ext cx="6482776"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80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（第</a:t>
            </a:r>
            <a:r>
              <a:rPr lang="en-US" altLang="ja-JP" sz="2800" noProof="0" dirty="0" smtClean="0">
                <a:solidFill>
                  <a:schemeClr val="tx1">
                    <a:lumMod val="75000"/>
                    <a:lumOff val="25000"/>
                  </a:schemeClr>
                </a:solidFill>
                <a:latin typeface="メイリオ" panose="020B0604030504040204" pitchFamily="50" charset="-128"/>
                <a:ea typeface="メイリオ" panose="020B0604030504040204" pitchFamily="50" charset="-128"/>
              </a:rPr>
              <a:t>39</a:t>
            </a:r>
            <a:r>
              <a:rPr kumimoji="1" lang="ja-JP" altLang="en-US" sz="280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条に基づき定める指針の改正）</a:t>
            </a:r>
            <a:endParaRPr kumimoji="1" lang="en-US" altLang="ja-JP" sz="280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252916" y="1705267"/>
            <a:ext cx="4426523" cy="1384995"/>
          </a:xfrm>
          <a:prstGeom prst="rect">
            <a:avLst/>
          </a:prstGeom>
          <a:noFill/>
        </p:spPr>
        <p:txBody>
          <a:bodyPr wrap="square" rtlCol="0">
            <a:spAutoFit/>
          </a:bodyPr>
          <a:lstStyle/>
          <a:p>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近年、地震や水害の発生により、化学物質が漏洩する事故が発生</a:t>
            </a:r>
            <a:endParaRPr kumimoji="1" lang="ja-JP" altLang="en-US" sz="2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下矢印 8"/>
          <p:cNvSpPr/>
          <p:nvPr/>
        </p:nvSpPr>
        <p:spPr>
          <a:xfrm>
            <a:off x="2738529" y="3469452"/>
            <a:ext cx="1224136" cy="474136"/>
          </a:xfrm>
          <a:prstGeom prst="downArrow">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5693" y="4247893"/>
            <a:ext cx="8967027" cy="523220"/>
          </a:xfrm>
          <a:prstGeom prst="rect">
            <a:avLst/>
          </a:prstGeom>
          <a:noFill/>
        </p:spPr>
        <p:txBody>
          <a:bodyPr wrap="square" rtlCol="0">
            <a:spAutoFit/>
          </a:bodyPr>
          <a:lstStyle/>
          <a:p>
            <a:r>
              <a:rPr lang="ja-JP" altLang="ja-JP" sz="2800" dirty="0">
                <a:solidFill>
                  <a:schemeClr val="tx1">
                    <a:lumMod val="75000"/>
                    <a:lumOff val="25000"/>
                  </a:schemeClr>
                </a:solidFill>
                <a:latin typeface="メイリオ" panose="020B0604030504040204" pitchFamily="50" charset="-128"/>
                <a:ea typeface="メイリオ" panose="020B0604030504040204" pitchFamily="50" charset="-128"/>
              </a:rPr>
              <a:t>災害</a:t>
            </a:r>
            <a:r>
              <a:rPr lang="ja-JP"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時</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の</a:t>
            </a:r>
            <a:r>
              <a:rPr lang="ja-JP" altLang="ja-JP" sz="2800" b="1" dirty="0" smtClean="0">
                <a:solidFill>
                  <a:srgbClr val="FF0000"/>
                </a:solidFill>
                <a:latin typeface="メイリオ" panose="020B0604030504040204" pitchFamily="50" charset="-128"/>
                <a:ea typeface="メイリオ" panose="020B0604030504040204" pitchFamily="50" charset="-128"/>
              </a:rPr>
              <a:t>化学物質</a:t>
            </a:r>
            <a:r>
              <a:rPr lang="ja-JP" altLang="en-US" sz="2800" b="1" dirty="0" smtClean="0">
                <a:solidFill>
                  <a:srgbClr val="FF0000"/>
                </a:solidFill>
                <a:latin typeface="メイリオ" panose="020B0604030504040204" pitchFamily="50" charset="-128"/>
                <a:ea typeface="メイリオ" panose="020B0604030504040204" pitchFamily="50" charset="-128"/>
              </a:rPr>
              <a:t>の</a:t>
            </a:r>
            <a:r>
              <a:rPr lang="ja-JP" altLang="ja-JP" sz="2800" b="1" dirty="0" smtClean="0">
                <a:solidFill>
                  <a:srgbClr val="FF0000"/>
                </a:solidFill>
                <a:latin typeface="メイリオ" panose="020B0604030504040204" pitchFamily="50" charset="-128"/>
                <a:ea typeface="メイリオ" panose="020B0604030504040204" pitchFamily="50" charset="-128"/>
              </a:rPr>
              <a:t>漏洩等を未然防止</a:t>
            </a:r>
            <a:r>
              <a:rPr lang="ja-JP" altLang="en-US" sz="2800" b="1" dirty="0" smtClean="0">
                <a:solidFill>
                  <a:srgbClr val="FF0000"/>
                </a:solidFill>
                <a:latin typeface="メイリオ" panose="020B0604030504040204" pitchFamily="50" charset="-128"/>
                <a:ea typeface="メイリオ" panose="020B0604030504040204" pitchFamily="50" charset="-128"/>
              </a:rPr>
              <a:t>する取組が重要</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2905" y="2741728"/>
            <a:ext cx="1759815" cy="1526639"/>
          </a:xfrm>
          <a:prstGeom prst="rect">
            <a:avLst/>
          </a:prstGeom>
        </p:spPr>
      </p:pic>
    </p:spTree>
    <p:extLst>
      <p:ext uri="{BB962C8B-B14F-4D97-AF65-F5344CB8AC3E}">
        <p14:creationId xmlns:p14="http://schemas.microsoft.com/office/powerpoint/2010/main" val="2577170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20</a:t>
            </a:fld>
            <a:endParaRPr kumimoji="1" lang="ja-JP" altLang="en-US"/>
          </a:p>
        </p:txBody>
      </p:sp>
      <p:sp>
        <p:nvSpPr>
          <p:cNvPr id="5" name="角丸四角形 4"/>
          <p:cNvSpPr/>
          <p:nvPr/>
        </p:nvSpPr>
        <p:spPr>
          <a:xfrm>
            <a:off x="367827" y="1069466"/>
            <a:ext cx="8424936" cy="4344414"/>
          </a:xfrm>
          <a:prstGeom prst="roundRect">
            <a:avLst/>
          </a:prstGeom>
          <a:solidFill>
            <a:srgbClr val="E1F4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lumMod val="75000"/>
                  <a:lumOff val="25000"/>
                </a:schemeClr>
              </a:solidFill>
            </a:endParaRPr>
          </a:p>
        </p:txBody>
      </p:sp>
      <p:sp>
        <p:nvSpPr>
          <p:cNvPr id="6" name="テキスト ボックス 5"/>
          <p:cNvSpPr txBox="1"/>
          <p:nvPr/>
        </p:nvSpPr>
        <p:spPr>
          <a:xfrm>
            <a:off x="197702" y="321305"/>
            <a:ext cx="8818705" cy="584775"/>
          </a:xfrm>
          <a:prstGeom prst="rect">
            <a:avLst/>
          </a:prstGeom>
          <a:noFill/>
        </p:spPr>
        <p:txBody>
          <a:bodyPr wrap="square" rtlCol="0">
            <a:spAutoFit/>
          </a:bodyPr>
          <a:lstStyle/>
          <a:p>
            <a: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指針に盛り込んだ未然防止対策に係る視点</a:t>
            </a:r>
            <a: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953499" y="1357794"/>
            <a:ext cx="7623636" cy="1077218"/>
          </a:xfrm>
          <a:prstGeom prst="rect">
            <a:avLst/>
          </a:prstGeom>
          <a:noFill/>
        </p:spPr>
        <p:txBody>
          <a:bodyPr wrap="square" rtlCol="0">
            <a:spAutoFit/>
          </a:bodyPr>
          <a:lstStyle/>
          <a:p>
            <a:r>
              <a:rPr kumimoji="1" lang="ja-JP" altLang="en-US" sz="3200" dirty="0" smtClean="0">
                <a:solidFill>
                  <a:schemeClr val="tx1">
                    <a:lumMod val="75000"/>
                    <a:lumOff val="25000"/>
                  </a:schemeClr>
                </a:solidFill>
              </a:rPr>
              <a:t>災害において想定される地震の震度や洪水による浸水の深さ等の情報を収集・整理</a:t>
            </a:r>
            <a:endParaRPr kumimoji="1" lang="en-US" altLang="ja-JP" sz="3200" dirty="0" smtClean="0">
              <a:solidFill>
                <a:schemeClr val="tx1">
                  <a:lumMod val="75000"/>
                  <a:lumOff val="25000"/>
                </a:schemeClr>
              </a:solidFill>
            </a:endParaRPr>
          </a:p>
        </p:txBody>
      </p:sp>
      <p:sp>
        <p:nvSpPr>
          <p:cNvPr id="8" name="右矢印 7"/>
          <p:cNvSpPr/>
          <p:nvPr/>
        </p:nvSpPr>
        <p:spPr>
          <a:xfrm>
            <a:off x="715504" y="4176298"/>
            <a:ext cx="390737" cy="55436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35894" y="3762940"/>
            <a:ext cx="7441240" cy="1569660"/>
          </a:xfrm>
          <a:prstGeom prst="rect">
            <a:avLst/>
          </a:prstGeom>
          <a:noFill/>
        </p:spPr>
        <p:txBody>
          <a:bodyPr wrap="square" rtlCol="0">
            <a:spAutoFit/>
          </a:bodyPr>
          <a:lstStyle/>
          <a:p>
            <a:r>
              <a:rPr kumimoji="1" lang="ja-JP" altLang="en-US" sz="3200" dirty="0" smtClean="0">
                <a:solidFill>
                  <a:schemeClr val="tx1">
                    <a:lumMod val="75000"/>
                    <a:lumOff val="25000"/>
                  </a:schemeClr>
                </a:solidFill>
              </a:rPr>
              <a:t>これらの情報をもとに、環境リスクを把握し、予防措置の実施や事故に備えた体制整備を行う。</a:t>
            </a:r>
            <a:endParaRPr kumimoji="1" lang="ja-JP" altLang="en-US" sz="3200" dirty="0">
              <a:solidFill>
                <a:schemeClr val="tx1">
                  <a:lumMod val="75000"/>
                  <a:lumOff val="25000"/>
                </a:schemeClr>
              </a:solidFill>
            </a:endParaRPr>
          </a:p>
        </p:txBody>
      </p:sp>
      <p:sp>
        <p:nvSpPr>
          <p:cNvPr id="12" name="テキスト ボックス 11"/>
          <p:cNvSpPr txBox="1"/>
          <p:nvPr/>
        </p:nvSpPr>
        <p:spPr>
          <a:xfrm>
            <a:off x="994481" y="2550207"/>
            <a:ext cx="7583822" cy="1077218"/>
          </a:xfrm>
          <a:prstGeom prst="rect">
            <a:avLst/>
          </a:prstGeom>
          <a:noFill/>
        </p:spPr>
        <p:txBody>
          <a:bodyPr wrap="square" rtlCol="0">
            <a:spAutoFit/>
          </a:bodyPr>
          <a:lstStyle/>
          <a:p>
            <a:r>
              <a:rPr lang="ja-JP" altLang="en-US" sz="3200" dirty="0" smtClean="0">
                <a:solidFill>
                  <a:schemeClr val="tx1">
                    <a:lumMod val="75000"/>
                    <a:lumOff val="25000"/>
                  </a:schemeClr>
                </a:solidFill>
              </a:rPr>
              <a:t>配管等の損傷を受けやすい設備やメッキ槽等の開放式設備の特定　　　など</a:t>
            </a:r>
            <a:endParaRPr lang="en-US" altLang="ja-JP" sz="3200" dirty="0" smtClean="0">
              <a:solidFill>
                <a:schemeClr val="tx1">
                  <a:lumMod val="75000"/>
                  <a:lumOff val="25000"/>
                </a:schemeClr>
              </a:solidFill>
            </a:endParaRPr>
          </a:p>
        </p:txBody>
      </p:sp>
      <p:sp>
        <p:nvSpPr>
          <p:cNvPr id="15" name="円/楕円 14"/>
          <p:cNvSpPr/>
          <p:nvPr/>
        </p:nvSpPr>
        <p:spPr>
          <a:xfrm>
            <a:off x="649344" y="1564660"/>
            <a:ext cx="182880" cy="18288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50513" y="2751883"/>
            <a:ext cx="182880" cy="18288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98543" y="5551072"/>
            <a:ext cx="7861631" cy="707886"/>
          </a:xfrm>
          <a:prstGeom prst="rect">
            <a:avLst/>
          </a:prstGeom>
          <a:noFill/>
        </p:spPr>
        <p:txBody>
          <a:bodyPr wrap="square" rtlCol="0">
            <a:spAutoFit/>
          </a:bodyPr>
          <a:lstStyle/>
          <a:p>
            <a:r>
              <a:rPr kumimoji="1" lang="ja-JP" altLang="en-US" sz="2000" dirty="0" smtClean="0">
                <a:solidFill>
                  <a:schemeClr val="tx1">
                    <a:lumMod val="75000"/>
                    <a:lumOff val="25000"/>
                  </a:schemeClr>
                </a:solidFill>
              </a:rPr>
              <a:t>環境</a:t>
            </a:r>
            <a:r>
              <a:rPr lang="ja-JP" altLang="en-US" sz="2000" dirty="0">
                <a:solidFill>
                  <a:schemeClr val="tx1">
                    <a:lumMod val="75000"/>
                    <a:lumOff val="25000"/>
                  </a:schemeClr>
                </a:solidFill>
              </a:rPr>
              <a:t>リスク：化学物質が環境を経由して人の健康を損なうおそれ又</a:t>
            </a:r>
            <a:r>
              <a:rPr lang="ja-JP" altLang="en-US" sz="2000" dirty="0" smtClean="0">
                <a:solidFill>
                  <a:schemeClr val="tx1">
                    <a:lumMod val="75000"/>
                    <a:lumOff val="25000"/>
                  </a:schemeClr>
                </a:solidFill>
              </a:rPr>
              <a:t>は</a:t>
            </a:r>
            <a:endParaRPr lang="en-US" altLang="ja-JP" sz="2000" dirty="0" smtClean="0">
              <a:solidFill>
                <a:schemeClr val="tx1">
                  <a:lumMod val="75000"/>
                  <a:lumOff val="25000"/>
                </a:schemeClr>
              </a:solidFill>
            </a:endParaRPr>
          </a:p>
          <a:p>
            <a:r>
              <a:rPr lang="ja-JP" altLang="en-US" sz="2000" dirty="0">
                <a:solidFill>
                  <a:schemeClr val="tx1">
                    <a:lumMod val="75000"/>
                    <a:lumOff val="25000"/>
                  </a:schemeClr>
                </a:solidFill>
              </a:rPr>
              <a:t>　</a:t>
            </a:r>
            <a:r>
              <a:rPr lang="ja-JP" altLang="en-US" sz="2000" dirty="0" smtClean="0">
                <a:solidFill>
                  <a:schemeClr val="tx1">
                    <a:lumMod val="75000"/>
                    <a:lumOff val="25000"/>
                  </a:schemeClr>
                </a:solidFill>
              </a:rPr>
              <a:t>　　　　　　 動植物</a:t>
            </a:r>
            <a:r>
              <a:rPr lang="ja-JP" altLang="en-US" sz="2000" dirty="0">
                <a:solidFill>
                  <a:schemeClr val="tx1">
                    <a:lumMod val="75000"/>
                    <a:lumOff val="25000"/>
                  </a:schemeClr>
                </a:solidFill>
              </a:rPr>
              <a:t>の生息若しくは生育に支障を及ぼすおそれをいう。</a:t>
            </a:r>
            <a:endParaRPr kumimoji="1" lang="ja-JP" altLang="en-US" sz="2000" dirty="0">
              <a:solidFill>
                <a:schemeClr val="tx1">
                  <a:lumMod val="75000"/>
                  <a:lumOff val="25000"/>
                </a:schemeClr>
              </a:solidFill>
            </a:endParaRPr>
          </a:p>
        </p:txBody>
      </p:sp>
    </p:spTree>
    <p:extLst>
      <p:ext uri="{BB962C8B-B14F-4D97-AF65-F5344CB8AC3E}">
        <p14:creationId xmlns:p14="http://schemas.microsoft.com/office/powerpoint/2010/main" val="3621714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21</a:t>
            </a:fld>
            <a:endParaRPr kumimoji="1" lang="ja-JP" altLang="en-US"/>
          </a:p>
        </p:txBody>
      </p:sp>
      <p:sp>
        <p:nvSpPr>
          <p:cNvPr id="3" name="正方形/長方形 2"/>
          <p:cNvSpPr/>
          <p:nvPr/>
        </p:nvSpPr>
        <p:spPr>
          <a:xfrm>
            <a:off x="497076" y="1284550"/>
            <a:ext cx="8437327" cy="461665"/>
          </a:xfrm>
          <a:prstGeom prst="rect">
            <a:avLst/>
          </a:prstGeom>
        </p:spPr>
        <p:txBody>
          <a:bodyPr wrap="square">
            <a:spAutoFit/>
          </a:bodyPr>
          <a:lstStyle/>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公的資料等から、</a:t>
            </a:r>
            <a:r>
              <a:rPr lang="ja-JP" altLang="en-US" sz="2400" dirty="0" smtClean="0">
                <a:solidFill>
                  <a:srgbClr val="FF0000"/>
                </a:solidFill>
                <a:latin typeface="メイリオ" panose="020B0604030504040204" pitchFamily="50" charset="-128"/>
                <a:ea typeface="メイリオ" panose="020B0604030504040204" pitchFamily="50" charset="-128"/>
              </a:rPr>
              <a:t>被害想定等の情報を収集</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する。</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508093" y="1823840"/>
            <a:ext cx="8136904" cy="461665"/>
          </a:xfrm>
          <a:prstGeom prst="rect">
            <a:avLst/>
          </a:prstGeom>
        </p:spPr>
        <p:txBody>
          <a:bodyPr wrap="square">
            <a:spAutoFit/>
          </a:bodyPr>
          <a:lstStyle/>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化学物質</a:t>
            </a:r>
            <a:r>
              <a:rPr lang="ja-JP" altLang="en-US" sz="2400" dirty="0" smtClean="0">
                <a:solidFill>
                  <a:srgbClr val="FF0000"/>
                </a:solidFill>
                <a:latin typeface="メイリオ" panose="020B0604030504040204" pitchFamily="50" charset="-128"/>
                <a:ea typeface="メイリオ" panose="020B0604030504040204" pitchFamily="50" charset="-128"/>
              </a:rPr>
              <a:t>漏洩のリスクが高い設備を特定</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する。</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930614" y="2288581"/>
            <a:ext cx="7592284" cy="1107996"/>
          </a:xfrm>
          <a:prstGeom prst="rect">
            <a:avLst/>
          </a:prstGeom>
        </p:spPr>
        <p:txBody>
          <a:bodyPr wrap="square">
            <a:spAutoFit/>
          </a:bodyPr>
          <a:lstStyle/>
          <a:p>
            <a:r>
              <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設備例</a:t>
            </a:r>
            <a:r>
              <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配管やフランジ等の損傷を受けやすい設備、メッキ槽等の開放式の設備、保管設備</a:t>
            </a:r>
            <a:endPar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508093" y="3475845"/>
            <a:ext cx="8136904" cy="830997"/>
          </a:xfrm>
          <a:prstGeom prst="rect">
            <a:avLst/>
          </a:prstGeom>
        </p:spPr>
        <p:txBody>
          <a:bodyPr wrap="square">
            <a:spAutoFit/>
          </a:bodyPr>
          <a:lstStyle/>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周辺に水源があるか、学校や病院など</a:t>
            </a:r>
            <a:r>
              <a:rPr lang="ja-JP" altLang="en-US" sz="2400" dirty="0" smtClean="0">
                <a:solidFill>
                  <a:srgbClr val="FF0000"/>
                </a:solidFill>
                <a:latin typeface="メイリオ" panose="020B0604030504040204" pitchFamily="50" charset="-128"/>
                <a:ea typeface="メイリオ" panose="020B0604030504040204" pitchFamily="50" charset="-128"/>
              </a:rPr>
              <a:t>特に配慮が必要な施設がないか確認</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する。</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182670" y="214310"/>
            <a:ext cx="7061410" cy="584775"/>
          </a:xfrm>
          <a:prstGeom prst="rect">
            <a:avLst/>
          </a:prstGeom>
        </p:spPr>
        <p:txBody>
          <a:bodyPr wrap="square">
            <a:spAutoFit/>
          </a:bodyPr>
          <a:lstStyle/>
          <a:p>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具体的な漏洩防止対策実施の手順</a:t>
            </a:r>
            <a:endPar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251737" y="4462198"/>
            <a:ext cx="8498858" cy="892552"/>
          </a:xfrm>
          <a:prstGeom prst="rect">
            <a:avLst/>
          </a:prstGeom>
        </p:spPr>
        <p:txBody>
          <a:bodyPr wrap="square">
            <a:spAutoFit/>
          </a:bodyPr>
          <a:lstStyle/>
          <a:p>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②①により把握した情報に基づき、化学物質漏洩による</a:t>
            </a:r>
            <a:endParaRPr lang="en-US" altLang="ja-JP" sz="26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　環境リスクを把握し、対策を検討及び実施する。</a:t>
            </a:r>
            <a:endParaRPr lang="en-US" altLang="ja-JP" sz="26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927894" y="5365383"/>
            <a:ext cx="7575690" cy="1107996"/>
          </a:xfrm>
          <a:prstGeom prst="rect">
            <a:avLst/>
          </a:prstGeom>
        </p:spPr>
        <p:txBody>
          <a:bodyPr wrap="square">
            <a:spAutoFit/>
          </a:bodyPr>
          <a:lstStyle/>
          <a:p>
            <a:r>
              <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対策例</a:t>
            </a:r>
            <a:r>
              <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保管棚へ落下防止柵やロープの取り付け、架台との固定、可とう性配管の導入、防液堤の設置　など</a:t>
            </a:r>
            <a:endPar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251737" y="832939"/>
            <a:ext cx="5520683" cy="492443"/>
          </a:xfrm>
          <a:prstGeom prst="rect">
            <a:avLst/>
          </a:prstGeom>
        </p:spPr>
        <p:txBody>
          <a:bodyPr wrap="square">
            <a:spAutoFit/>
          </a:bodyPr>
          <a:lstStyle/>
          <a:p>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①次の情報等を把握、整理する。</a:t>
            </a:r>
            <a:endParaRPr lang="en-US" altLang="ja-JP" sz="26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0995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22</a:t>
            </a:fld>
            <a:endParaRPr kumimoji="1" lang="ja-JP" altLang="en-US"/>
          </a:p>
        </p:txBody>
      </p:sp>
      <p:sp>
        <p:nvSpPr>
          <p:cNvPr id="7" name="Rectangle 2"/>
          <p:cNvSpPr txBox="1">
            <a:spLocks noChangeArrowheads="1"/>
          </p:cNvSpPr>
          <p:nvPr/>
        </p:nvSpPr>
        <p:spPr>
          <a:xfrm>
            <a:off x="337232" y="-99243"/>
            <a:ext cx="6336704" cy="768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mj-ea"/>
                <a:ea typeface="+mj-ea"/>
                <a:cs typeface="+mj-cs"/>
              </a:defRPr>
            </a:lvl1pPr>
          </a:lstStyle>
          <a:p>
            <a:r>
              <a:rPr lang="ja-JP" altLang="en-US" sz="3600" dirty="0" smtClean="0"/>
              <a:t>目 次</a:t>
            </a:r>
          </a:p>
        </p:txBody>
      </p:sp>
      <p:sp>
        <p:nvSpPr>
          <p:cNvPr id="6" name="Rectangle 4"/>
          <p:cNvSpPr>
            <a:spLocks noChangeArrowheads="1"/>
          </p:cNvSpPr>
          <p:nvPr/>
        </p:nvSpPr>
        <p:spPr bwMode="auto">
          <a:xfrm>
            <a:off x="58940" y="1047346"/>
            <a:ext cx="8923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１</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神奈川県生活環境の保全等に</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関する条例の概要</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と見直しについて</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２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条例改正の内容</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(1)</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災害を視野に入れた対応</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(2)</a:t>
            </a: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環境管理事業所及び優良環境管理事業所制度</a:t>
            </a:r>
            <a:endParaRPr lang="en-US" altLang="ja-JP" sz="2800" b="1" dirty="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(3) </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指定事業所の変更に係る</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手続き</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a:t>
            </a:r>
            <a:r>
              <a:rPr lang="en-US" altLang="ja-JP" sz="2800" b="1" dirty="0">
                <a:solidFill>
                  <a:schemeClr val="bg1">
                    <a:lumMod val="65000"/>
                  </a:schemeClr>
                </a:solidFill>
                <a:latin typeface="メイリオ" pitchFamily="50" charset="-128"/>
                <a:ea typeface="メイリオ" pitchFamily="50" charset="-128"/>
                <a:cs typeface="メイリオ" pitchFamily="50" charset="-128"/>
              </a:rPr>
              <a:t>4</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土壌汚染対策</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(5)</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地下水採取規制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(6)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地下浸透禁止物質に係る</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(7)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大気・騒音・振動に係る規制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(8)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その他</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ja-JP" altLang="en-US" b="1" dirty="0">
              <a:solidFill>
                <a:schemeClr val="bg1">
                  <a:lumMod val="6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0166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23</a:t>
            </a:fld>
            <a:endParaRPr kumimoji="1" lang="ja-JP" altLang="en-US"/>
          </a:p>
        </p:txBody>
      </p:sp>
      <p:sp>
        <p:nvSpPr>
          <p:cNvPr id="3" name="正方形/長方形 2"/>
          <p:cNvSpPr/>
          <p:nvPr/>
        </p:nvSpPr>
        <p:spPr>
          <a:xfrm>
            <a:off x="5725653" y="4978017"/>
            <a:ext cx="2826953" cy="569972"/>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693588" y="3427254"/>
            <a:ext cx="2826953" cy="569972"/>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688208" y="1350991"/>
            <a:ext cx="2826953" cy="1184373"/>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 5"/>
          <p:cNvSpPr txBox="1">
            <a:spLocks/>
          </p:cNvSpPr>
          <p:nvPr/>
        </p:nvSpPr>
        <p:spPr>
          <a:xfrm>
            <a:off x="6876256" y="6356350"/>
            <a:ext cx="2057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marL="0" algn="r" defTabSz="914400" rtl="0" eaLnBrk="1" latinLnBrk="0" hangingPunct="1">
              <a:spcBef>
                <a:spcPct val="20000"/>
              </a:spcBef>
              <a:buClr>
                <a:schemeClr val="folHlink"/>
              </a:buClr>
              <a:buSzPct val="60000"/>
              <a:buFont typeface="Wingdings" panose="05000000000000000000" pitchFamily="2" charset="2"/>
              <a:buChar char="n"/>
              <a:defRPr kumimoji="1" sz="3200" kern="1200">
                <a:solidFill>
                  <a:schemeClr val="tx1"/>
                </a:solidFill>
                <a:latin typeface="Tahoma" panose="020B0604030504040204" pitchFamily="34" charset="0"/>
                <a:ea typeface="ＭＳ Ｐゴシック" panose="020B0600070205080204" pitchFamily="50" charset="-128"/>
                <a:cs typeface="+mn-cs"/>
              </a:defRPr>
            </a:lvl1pPr>
            <a:lvl2pPr marL="742950" indent="-285750" algn="l" defTabSz="914400" rtl="0" eaLnBrk="1" latinLnBrk="0" hangingPunct="1">
              <a:spcBef>
                <a:spcPct val="20000"/>
              </a:spcBef>
              <a:buClr>
                <a:schemeClr val="hlink"/>
              </a:buClr>
              <a:buSzPct val="55000"/>
              <a:buFont typeface="Wingdings" panose="05000000000000000000" pitchFamily="2" charset="2"/>
              <a:buChar char="n"/>
              <a:defRPr kumimoji="1" sz="2800" kern="1200">
                <a:solidFill>
                  <a:schemeClr val="tx1"/>
                </a:solidFill>
                <a:latin typeface="Tahoma" panose="020B0604030504040204" pitchFamily="34" charset="0"/>
                <a:ea typeface="ＭＳ Ｐゴシック" panose="020B0600070205080204" pitchFamily="50" charset="-128"/>
                <a:cs typeface="+mn-cs"/>
              </a:defRPr>
            </a:lvl2pPr>
            <a:lvl3pPr marL="1143000" indent="-228600" algn="l" defTabSz="914400" rtl="0" eaLnBrk="1" latinLnBrk="0" hangingPunct="1">
              <a:spcBef>
                <a:spcPct val="20000"/>
              </a:spcBef>
              <a:buClr>
                <a:schemeClr val="folHlink"/>
              </a:buClr>
              <a:buSzPct val="50000"/>
              <a:buFont typeface="Wingdings" panose="05000000000000000000" pitchFamily="2" charset="2"/>
              <a:buChar char="n"/>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600200" indent="-228600" algn="l" defTabSz="914400" rtl="0" eaLnBrk="1" latinLnBrk="0" hangingPunct="1">
              <a:spcBef>
                <a:spcPct val="20000"/>
              </a:spcBef>
              <a:buClr>
                <a:schemeClr val="accent2"/>
              </a:buClr>
              <a:buSzPct val="55000"/>
              <a:buFont typeface="Wingdings" panose="05000000000000000000" pitchFamily="2" charset="2"/>
              <a:buChar char="n"/>
              <a:defRPr kumimoji="1" sz="2000" kern="1200">
                <a:solidFill>
                  <a:schemeClr val="tx1"/>
                </a:solidFill>
                <a:latin typeface="Tahoma" panose="020B0604030504040204" pitchFamily="34" charset="0"/>
                <a:ea typeface="ＭＳ Ｐゴシック" panose="020B0600070205080204" pitchFamily="50" charset="-128"/>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kumimoji="1" sz="2000" kern="1200">
                <a:solidFill>
                  <a:schemeClr val="tx1"/>
                </a:solidFill>
                <a:latin typeface="Tahoma" panose="020B060403050404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Tahoma" panose="020B060403050404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Tahoma" panose="020B060403050404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Tahoma" panose="020B060403050404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Tahoma" panose="020B0604030504040204" pitchFamily="34" charset="0"/>
                <a:ea typeface="ＭＳ Ｐゴシック" panose="020B0600070205080204" pitchFamily="50" charset="-128"/>
                <a:cs typeface="+mn-cs"/>
              </a:defRPr>
            </a:lvl9pPr>
          </a:lstStyle>
          <a:p>
            <a:pPr>
              <a:spcBef>
                <a:spcPct val="0"/>
              </a:spcBef>
              <a:buClrTx/>
              <a:buSzTx/>
              <a:buFontTx/>
              <a:buNone/>
            </a:pPr>
            <a:fld id="{1B5F4A6E-6D5E-4DB8-A7CD-31FF76937B5F}" type="slidenum">
              <a:rPr kumimoji="0" lang="ja-JP" altLang="en-US" sz="1400" smtClean="0">
                <a:solidFill>
                  <a:schemeClr val="tx1">
                    <a:lumMod val="75000"/>
                    <a:lumOff val="25000"/>
                  </a:schemeClr>
                </a:solidFill>
              </a:rPr>
              <a:pPr>
                <a:spcBef>
                  <a:spcPct val="0"/>
                </a:spcBef>
                <a:buClrTx/>
                <a:buSzTx/>
                <a:buFontTx/>
                <a:buNone/>
              </a:pPr>
              <a:t>23</a:t>
            </a:fld>
            <a:endParaRPr kumimoji="0" lang="en-US" altLang="ja-JP" sz="1400" dirty="0">
              <a:solidFill>
                <a:schemeClr val="tx1">
                  <a:lumMod val="75000"/>
                  <a:lumOff val="25000"/>
                </a:schemeClr>
              </a:solidFill>
            </a:endParaRPr>
          </a:p>
        </p:txBody>
      </p:sp>
      <p:sp>
        <p:nvSpPr>
          <p:cNvPr id="7" name="Text Box 16"/>
          <p:cNvSpPr txBox="1">
            <a:spLocks noChangeArrowheads="1"/>
          </p:cNvSpPr>
          <p:nvPr/>
        </p:nvSpPr>
        <p:spPr bwMode="auto">
          <a:xfrm>
            <a:off x="483433" y="1611543"/>
            <a:ext cx="461153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指定事業所のうち</a:t>
            </a:r>
            <a:r>
              <a:rPr lang="ja-JP" altLang="en-US" sz="2800" b="1" dirty="0" smtClean="0">
                <a:solidFill>
                  <a:srgbClr val="FF0000"/>
                </a:solidFill>
                <a:latin typeface="メイリオ" panose="020B0604030504040204" pitchFamily="50" charset="-128"/>
                <a:ea typeface="メイリオ" panose="020B0604030504040204" pitchFamily="50" charset="-128"/>
              </a:rPr>
              <a:t>自主管理の推進として環境に係る一定の管理能力を備えた事業者</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については、</a:t>
            </a:r>
            <a:endPar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endParaRPr lang="en-US" altLang="ja-JP" sz="2400" b="1" u="sng" dirty="0">
              <a:solidFill>
                <a:schemeClr val="tx1">
                  <a:lumMod val="75000"/>
                  <a:lumOff val="25000"/>
                </a:schemeClr>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u="sng" dirty="0" smtClean="0">
                <a:solidFill>
                  <a:schemeClr val="tx1">
                    <a:lumMod val="75000"/>
                    <a:lumOff val="25000"/>
                  </a:schemeClr>
                </a:solidFill>
                <a:latin typeface="メイリオ" panose="020B0604030504040204" pitchFamily="50" charset="-128"/>
                <a:ea typeface="メイリオ" panose="020B0604030504040204" pitchFamily="50" charset="-128"/>
              </a:rPr>
              <a:t>環境管理事業所として認定</a:t>
            </a:r>
            <a:endParaRPr lang="en-US" altLang="ja-JP" sz="2800" b="1" u="sng"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さら</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に</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u="sng" dirty="0" smtClean="0">
                <a:solidFill>
                  <a:schemeClr val="tx1">
                    <a:lumMod val="75000"/>
                    <a:lumOff val="25000"/>
                  </a:schemeClr>
                </a:solidFill>
                <a:latin typeface="メイリオ" panose="020B0604030504040204" pitchFamily="50" charset="-128"/>
                <a:ea typeface="メイリオ" panose="020B0604030504040204" pitchFamily="50" charset="-128"/>
              </a:rPr>
              <a:t>環境配慮推進事業所として登録</a:t>
            </a:r>
            <a:endParaRPr lang="ja-JP" altLang="en-US" sz="2800" b="1" u="sng"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5884875" y="1795512"/>
            <a:ext cx="2573647" cy="646331"/>
          </a:xfrm>
          <a:prstGeom prst="rect">
            <a:avLst/>
          </a:prstGeom>
          <a:noFill/>
        </p:spPr>
        <p:txBody>
          <a:bodyPr wrap="square" rtlCol="0">
            <a:spAutoFit/>
          </a:bodyPr>
          <a:lstStyle/>
          <a:p>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条例施行規則で定める指定作業を行う事業所</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783848" y="1471288"/>
            <a:ext cx="2736304" cy="400110"/>
          </a:xfrm>
          <a:prstGeom prst="rect">
            <a:avLst/>
          </a:prstGeom>
          <a:noFill/>
        </p:spPr>
        <p:txBody>
          <a:bodyPr wrap="square" rtlCol="0">
            <a:spAutoFit/>
          </a:bodyPr>
          <a:lstStyle/>
          <a:p>
            <a:pPr algn="ctr"/>
            <a:r>
              <a:rPr kumimoji="1"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指定事業所</a:t>
            </a:r>
            <a:endParaRPr kumimoji="1"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下矢印 9"/>
          <p:cNvSpPr/>
          <p:nvPr/>
        </p:nvSpPr>
        <p:spPr>
          <a:xfrm>
            <a:off x="6547954" y="2696741"/>
            <a:ext cx="792088" cy="424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760221" y="3538639"/>
            <a:ext cx="2736304" cy="400110"/>
          </a:xfrm>
          <a:prstGeom prst="rect">
            <a:avLst/>
          </a:prstGeom>
          <a:noFill/>
        </p:spPr>
        <p:txBody>
          <a:bodyPr wrap="square" rtlCol="0">
            <a:spAutoFit/>
          </a:bodyPr>
          <a:lstStyle/>
          <a:p>
            <a:pPr algn="ctr"/>
            <a:r>
              <a:rPr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環境管理事業所</a:t>
            </a:r>
            <a:endParaRPr kumimoji="1"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下矢印 11"/>
          <p:cNvSpPr/>
          <p:nvPr/>
        </p:nvSpPr>
        <p:spPr>
          <a:xfrm>
            <a:off x="6534702" y="4404459"/>
            <a:ext cx="792088" cy="424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791133" y="5061536"/>
            <a:ext cx="2736304" cy="400110"/>
          </a:xfrm>
          <a:prstGeom prst="rect">
            <a:avLst/>
          </a:prstGeom>
          <a:noFill/>
        </p:spPr>
        <p:txBody>
          <a:bodyPr wrap="square" rtlCol="0">
            <a:spAutoFit/>
          </a:bodyPr>
          <a:lstStyle/>
          <a:p>
            <a:pPr algn="ctr"/>
            <a:r>
              <a:rPr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環境配慮推進事業所</a:t>
            </a:r>
            <a:endParaRPr kumimoji="1"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5404500" y="2763813"/>
            <a:ext cx="1286824"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認定申請</a:t>
            </a:r>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404500" y="4432004"/>
            <a:ext cx="128682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登録</a:t>
            </a:r>
            <a:r>
              <a:rPr lang="ja-JP" altLang="en-US" dirty="0" smtClean="0">
                <a:latin typeface="メイリオ" panose="020B0604030504040204" pitchFamily="50" charset="-128"/>
                <a:ea typeface="メイリオ" panose="020B0604030504040204" pitchFamily="50" charset="-128"/>
              </a:rPr>
              <a:t>申請</a:t>
            </a:r>
            <a:endParaRPr kumimoji="1"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7474666" y="4345752"/>
            <a:ext cx="1557003" cy="442674"/>
          </a:xfrm>
          <a:prstGeom prst="wedgeRoundRectCallout">
            <a:avLst>
              <a:gd name="adj1" fmla="val -39290"/>
              <a:gd name="adj2" fmla="val -115457"/>
              <a:gd name="adj3" fmla="val 16667"/>
            </a:avLst>
          </a:prstGeom>
          <a:solidFill>
            <a:schemeClr val="bg1"/>
          </a:solidFill>
          <a:ln>
            <a:solidFill>
              <a:schemeClr val="tx1">
                <a:lumMod val="75000"/>
                <a:lumOff val="25000"/>
              </a:schemeClr>
            </a:solidFill>
          </a:ln>
        </p:spPr>
        <p:txBody>
          <a:bodyPr wrap="square" rtlCol="0">
            <a:spAutoFit/>
          </a:bodyPr>
          <a:lstStyle/>
          <a:p>
            <a:pPr algn="ctr"/>
            <a:r>
              <a:rPr lang="ja-JP" altLang="en-US" sz="2000" b="1" dirty="0" smtClean="0">
                <a:solidFill>
                  <a:srgbClr val="FF00FF"/>
                </a:solidFill>
                <a:latin typeface="メイリオ" panose="020B0604030504040204" pitchFamily="50" charset="-128"/>
                <a:ea typeface="メイリオ" panose="020B0604030504040204" pitchFamily="50" charset="-128"/>
              </a:rPr>
              <a:t>名称を公表</a:t>
            </a:r>
            <a:endParaRPr kumimoji="1" lang="ja-JP" altLang="en-US" sz="2000" b="1" dirty="0">
              <a:solidFill>
                <a:srgbClr val="FF00FF"/>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6008017" y="5878580"/>
            <a:ext cx="3003104" cy="783193"/>
          </a:xfrm>
          <a:prstGeom prst="wedgeRoundRectCallout">
            <a:avLst>
              <a:gd name="adj1" fmla="val 5767"/>
              <a:gd name="adj2" fmla="val -84972"/>
              <a:gd name="adj3" fmla="val 16667"/>
            </a:avLst>
          </a:prstGeom>
          <a:solidFill>
            <a:schemeClr val="bg1"/>
          </a:solidFill>
          <a:ln>
            <a:solidFill>
              <a:schemeClr val="tx1">
                <a:lumMod val="75000"/>
                <a:lumOff val="25000"/>
              </a:schemeClr>
            </a:solidFill>
          </a:ln>
        </p:spPr>
        <p:txBody>
          <a:bodyPr wrap="square" rtlCol="0">
            <a:spAutoFit/>
          </a:bodyPr>
          <a:lstStyle/>
          <a:p>
            <a:r>
              <a:rPr lang="ja-JP" altLang="en-US" sz="2000" b="1" dirty="0" smtClean="0">
                <a:solidFill>
                  <a:srgbClr val="FF00FF"/>
                </a:solidFill>
                <a:latin typeface="メイリオ" panose="020B0604030504040204" pitchFamily="50" charset="-128"/>
                <a:ea typeface="メイリオ" panose="020B0604030504040204" pitchFamily="50" charset="-128"/>
              </a:rPr>
              <a:t>・名称を公表</a:t>
            </a:r>
            <a:endParaRPr lang="en-US" altLang="ja-JP" sz="2000" b="1" dirty="0" smtClean="0">
              <a:solidFill>
                <a:srgbClr val="FF00FF"/>
              </a:solidFill>
              <a:latin typeface="メイリオ" panose="020B0604030504040204" pitchFamily="50" charset="-128"/>
              <a:ea typeface="メイリオ" panose="020B0604030504040204" pitchFamily="50" charset="-128"/>
            </a:endParaRPr>
          </a:p>
          <a:p>
            <a:r>
              <a:rPr kumimoji="1" lang="ja-JP" altLang="en-US" sz="2000" b="1" dirty="0" smtClean="0">
                <a:solidFill>
                  <a:srgbClr val="FF00FF"/>
                </a:solidFill>
                <a:latin typeface="メイリオ" panose="020B0604030504040204" pitchFamily="50" charset="-128"/>
                <a:ea typeface="メイリオ" panose="020B0604030504040204" pitchFamily="50" charset="-128"/>
              </a:rPr>
              <a:t>・変更許可手続を免除</a:t>
            </a:r>
            <a:endParaRPr kumimoji="1" lang="ja-JP" altLang="en-US" sz="2000" b="1" dirty="0">
              <a:solidFill>
                <a:srgbClr val="FF00FF"/>
              </a:solidFill>
              <a:latin typeface="メイリオ" panose="020B0604030504040204" pitchFamily="50" charset="-128"/>
              <a:ea typeface="メイリオ" panose="020B0604030504040204" pitchFamily="50" charset="-128"/>
            </a:endParaRPr>
          </a:p>
        </p:txBody>
      </p:sp>
      <p:sp>
        <p:nvSpPr>
          <p:cNvPr id="18" name="コンテンツ プレースホルダー 2"/>
          <p:cNvSpPr txBox="1">
            <a:spLocks/>
          </p:cNvSpPr>
          <p:nvPr/>
        </p:nvSpPr>
        <p:spPr>
          <a:xfrm>
            <a:off x="216875" y="197216"/>
            <a:ext cx="8892480" cy="1076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改正前の環境管理事業所・環境配慮推進事業所制度</a:t>
            </a:r>
            <a:endParaRPr lang="en-US" altLang="ja-JP" dirty="0" smtClean="0">
              <a:latin typeface="ＭＳ Ｐゴシック" pitchFamily="50" charset="-128"/>
            </a:endParaRPr>
          </a:p>
        </p:txBody>
      </p:sp>
    </p:spTree>
    <p:extLst>
      <p:ext uri="{BB962C8B-B14F-4D97-AF65-F5344CB8AC3E}">
        <p14:creationId xmlns:p14="http://schemas.microsoft.com/office/powerpoint/2010/main" val="2232427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24</a:t>
            </a:fld>
            <a:endParaRPr kumimoji="1" lang="ja-JP" altLang="en-US"/>
          </a:p>
        </p:txBody>
      </p:sp>
      <p:sp>
        <p:nvSpPr>
          <p:cNvPr id="3" name="角丸四角形 2"/>
          <p:cNvSpPr/>
          <p:nvPr/>
        </p:nvSpPr>
        <p:spPr>
          <a:xfrm>
            <a:off x="176589" y="3337153"/>
            <a:ext cx="4529362" cy="1251571"/>
          </a:xfrm>
          <a:prstGeom prst="roundRect">
            <a:avLst/>
          </a:prstGeom>
          <a:noFill/>
          <a:ln w="190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lumMod val="75000"/>
                  <a:lumOff val="25000"/>
                </a:schemeClr>
              </a:solidFill>
              <a:latin typeface="+mn-ea"/>
            </a:endParaRPr>
          </a:p>
        </p:txBody>
      </p:sp>
      <p:sp>
        <p:nvSpPr>
          <p:cNvPr id="4" name="テキスト ボックス 14"/>
          <p:cNvSpPr txBox="1">
            <a:spLocks noChangeArrowheads="1"/>
          </p:cNvSpPr>
          <p:nvPr/>
        </p:nvSpPr>
        <p:spPr bwMode="auto">
          <a:xfrm>
            <a:off x="340846" y="1336555"/>
            <a:ext cx="1750059" cy="329388"/>
          </a:xfrm>
          <a:prstGeom prst="roundRect">
            <a:avLst/>
          </a:prstGeom>
          <a:solidFill>
            <a:schemeClr val="accent1">
              <a:lumMod val="40000"/>
              <a:lumOff val="6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環境管理事業</a:t>
            </a:r>
            <a:r>
              <a:rPr lang="ja-JP" altLang="en-US"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所</a:t>
            </a:r>
            <a:endParaRPr lang="en-US" altLang="ja-JP"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テキスト ボックス 15"/>
          <p:cNvSpPr txBox="1">
            <a:spLocks noChangeArrowheads="1"/>
          </p:cNvSpPr>
          <p:nvPr/>
        </p:nvSpPr>
        <p:spPr bwMode="auto">
          <a:xfrm>
            <a:off x="2329360" y="3520103"/>
            <a:ext cx="2283642" cy="325619"/>
          </a:xfrm>
          <a:prstGeom prst="roundRect">
            <a:avLst/>
          </a:prstGeom>
          <a:solidFill>
            <a:schemeClr val="accent6">
              <a:lumMod val="40000"/>
              <a:lumOff val="60000"/>
            </a:schemeClr>
          </a:solidFill>
          <a:ln w="25400" cmpd="dbl">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環境</a:t>
            </a:r>
            <a:r>
              <a:rPr lang="ja-JP" altLang="en-US"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配慮推進</a:t>
            </a:r>
            <a:r>
              <a:rPr lang="ja-JP"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事業所</a:t>
            </a:r>
            <a:endParaRPr lang="en-US" altLang="ja-JP"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テキスト ボックス 2"/>
          <p:cNvSpPr txBox="1">
            <a:spLocks noChangeArrowheads="1"/>
          </p:cNvSpPr>
          <p:nvPr/>
        </p:nvSpPr>
        <p:spPr bwMode="auto">
          <a:xfrm>
            <a:off x="617345" y="1760444"/>
            <a:ext cx="1112662" cy="347963"/>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0"/>
              </a:spcAft>
            </a:pPr>
            <a:r>
              <a:rPr lang="ja-JP" altLang="en-US"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・名称公表</a:t>
            </a:r>
            <a:endParaRPr lang="ja-JP"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2"/>
          <p:cNvSpPr txBox="1">
            <a:spLocks noChangeArrowheads="1"/>
          </p:cNvSpPr>
          <p:nvPr/>
        </p:nvSpPr>
        <p:spPr bwMode="auto">
          <a:xfrm>
            <a:off x="250829" y="3526063"/>
            <a:ext cx="1750059" cy="325621"/>
          </a:xfrm>
          <a:prstGeom prst="roundRect">
            <a:avLst/>
          </a:prstGeom>
          <a:solidFill>
            <a:schemeClr val="accent1">
              <a:lumMod val="40000"/>
              <a:lumOff val="6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環境管理事業</a:t>
            </a:r>
            <a:r>
              <a:rPr lang="ja-JP" altLang="en-US"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所</a:t>
            </a:r>
            <a:endParaRPr lang="en-US" altLang="ja-JP"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2"/>
          <p:cNvSpPr txBox="1">
            <a:spLocks noChangeArrowheads="1"/>
          </p:cNvSpPr>
          <p:nvPr/>
        </p:nvSpPr>
        <p:spPr bwMode="auto">
          <a:xfrm>
            <a:off x="627978" y="3946185"/>
            <a:ext cx="1126950" cy="306802"/>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0"/>
              </a:spcAft>
            </a:pPr>
            <a:r>
              <a:rPr lang="ja-JP" altLang="en-US"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・名称公表</a:t>
            </a:r>
            <a:endParaRPr lang="ja-JP"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テキスト ボックス 19"/>
          <p:cNvSpPr txBox="1">
            <a:spLocks noChangeArrowheads="1"/>
          </p:cNvSpPr>
          <p:nvPr/>
        </p:nvSpPr>
        <p:spPr bwMode="auto">
          <a:xfrm>
            <a:off x="2400917" y="3942078"/>
            <a:ext cx="2058931" cy="52322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0"/>
              </a:spcAft>
            </a:pPr>
            <a:r>
              <a:rPr lang="ja-JP" altLang="en-US"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・名称公表</a:t>
            </a:r>
            <a:endParaRPr lang="en-US" altLang="ja-JP"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・変更許可手続き免除</a:t>
            </a:r>
            <a:endParaRPr lang="ja-JP"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10" name="グループ化 9"/>
          <p:cNvGrpSpPr/>
          <p:nvPr/>
        </p:nvGrpSpPr>
        <p:grpSpPr>
          <a:xfrm>
            <a:off x="418934" y="2358948"/>
            <a:ext cx="1620836" cy="840057"/>
            <a:chOff x="320675" y="1222812"/>
            <a:chExt cx="1057275" cy="619125"/>
          </a:xfrm>
        </p:grpSpPr>
        <p:sp>
          <p:nvSpPr>
            <p:cNvPr id="11" name="下矢印 10"/>
            <p:cNvSpPr/>
            <p:nvPr/>
          </p:nvSpPr>
          <p:spPr>
            <a:xfrm>
              <a:off x="320675" y="1222812"/>
              <a:ext cx="1057275" cy="61912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lumMod val="75000"/>
                    <a:lumOff val="25000"/>
                  </a:schemeClr>
                </a:solidFill>
                <a:latin typeface="+mn-ea"/>
              </a:endParaRPr>
            </a:p>
          </p:txBody>
        </p:sp>
        <p:sp>
          <p:nvSpPr>
            <p:cNvPr id="12" name="テキスト ボックス 2"/>
            <p:cNvSpPr txBox="1">
              <a:spLocks noChangeArrowheads="1"/>
            </p:cNvSpPr>
            <p:nvPr/>
          </p:nvSpPr>
          <p:spPr bwMode="auto">
            <a:xfrm>
              <a:off x="358776" y="1375212"/>
              <a:ext cx="962025" cy="238125"/>
            </a:xfrm>
            <a:prstGeom prst="rect">
              <a:avLst/>
            </a:prstGeom>
            <a:noFill/>
            <a:ln w="9525">
              <a:no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altLang="en-US" sz="14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ステップ</a:t>
              </a:r>
              <a:endParaRPr lang="en-US" altLang="ja-JP" sz="14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spcAft>
                  <a:spcPts val="0"/>
                </a:spcAft>
              </a:pPr>
              <a:r>
                <a:rPr lang="ja-JP" altLang="en-US" sz="14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アップ</a:t>
              </a:r>
              <a:endParaRPr lang="ja-JP" sz="14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sp>
        <p:nvSpPr>
          <p:cNvPr id="13" name="十字形 12"/>
          <p:cNvSpPr/>
          <p:nvPr/>
        </p:nvSpPr>
        <p:spPr>
          <a:xfrm>
            <a:off x="2050030" y="3592200"/>
            <a:ext cx="230188" cy="245887"/>
          </a:xfrm>
          <a:prstGeom prst="plus">
            <a:avLst>
              <a:gd name="adj" fmla="val 412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lumMod val="75000"/>
                  <a:lumOff val="25000"/>
                </a:schemeClr>
              </a:solidFill>
              <a:latin typeface="+mn-ea"/>
            </a:endParaRPr>
          </a:p>
        </p:txBody>
      </p:sp>
      <p:sp>
        <p:nvSpPr>
          <p:cNvPr id="14" name="正方形/長方形 13"/>
          <p:cNvSpPr/>
          <p:nvPr/>
        </p:nvSpPr>
        <p:spPr>
          <a:xfrm>
            <a:off x="151953" y="4685589"/>
            <a:ext cx="4345935" cy="563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600" b="0" u="none"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600" b="0" u="none" dirty="0">
                <a:solidFill>
                  <a:schemeClr val="tx1">
                    <a:lumMod val="75000"/>
                    <a:lumOff val="25000"/>
                  </a:schemeClr>
                </a:solidFill>
                <a:latin typeface="メイリオ" panose="020B0604030504040204" pitchFamily="50" charset="-128"/>
                <a:ea typeface="メイリオ" panose="020B0604030504040204" pitchFamily="50" charset="-128"/>
              </a:rPr>
              <a:t>認定・登録有効期間は環境マネジメントシステムの認証期間と合わせて最長３年</a:t>
            </a:r>
            <a:endParaRPr kumimoji="1" lang="en-US" altLang="ja-JP" sz="1600" b="0" u="none"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5" name="円形吹き出し 14"/>
          <p:cNvSpPr/>
          <p:nvPr/>
        </p:nvSpPr>
        <p:spPr>
          <a:xfrm>
            <a:off x="3342007" y="457200"/>
            <a:ext cx="4589881" cy="1339649"/>
          </a:xfrm>
          <a:prstGeom prst="wedgeEllipseCallout">
            <a:avLst>
              <a:gd name="adj1" fmla="val -62907"/>
              <a:gd name="adj2" fmla="val 29031"/>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accent5">
                    <a:lumMod val="50000"/>
                  </a:schemeClr>
                </a:solidFill>
                <a:latin typeface="メイリオ" panose="020B0604030504040204" pitchFamily="50" charset="-128"/>
                <a:ea typeface="メイリオ" panose="020B0604030504040204" pitchFamily="50" charset="-128"/>
              </a:rPr>
              <a:t>認定・登録を取得してもメリットが少ない</a:t>
            </a:r>
            <a:r>
              <a:rPr kumimoji="1" lang="en-US" altLang="ja-JP" sz="2400" b="1" dirty="0" smtClean="0">
                <a:solidFill>
                  <a:schemeClr val="accent5">
                    <a:lumMod val="50000"/>
                  </a:schemeClr>
                </a:solidFill>
                <a:latin typeface="メイリオ" panose="020B0604030504040204" pitchFamily="50" charset="-128"/>
                <a:ea typeface="メイリオ" panose="020B0604030504040204" pitchFamily="50" charset="-128"/>
              </a:rPr>
              <a:t>…</a:t>
            </a:r>
            <a:endParaRPr kumimoji="1" lang="ja-JP" altLang="en-US" sz="24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16" name="円形吹き出し 15"/>
          <p:cNvSpPr/>
          <p:nvPr/>
        </p:nvSpPr>
        <p:spPr>
          <a:xfrm>
            <a:off x="5549976" y="1962030"/>
            <a:ext cx="3312368" cy="1671921"/>
          </a:xfrm>
          <a:prstGeom prst="wedgeEllipseCallout">
            <a:avLst>
              <a:gd name="adj1" fmla="val -68522"/>
              <a:gd name="adj2" fmla="val 22686"/>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accent5">
                    <a:lumMod val="50000"/>
                  </a:schemeClr>
                </a:solidFill>
                <a:latin typeface="メイリオ" panose="020B0604030504040204" pitchFamily="50" charset="-128"/>
                <a:ea typeface="メイリオ" panose="020B0604030504040204" pitchFamily="50" charset="-128"/>
              </a:rPr>
              <a:t>環境配慮推進事業所の知名度が低い</a:t>
            </a:r>
            <a:r>
              <a:rPr kumimoji="1" lang="en-US" altLang="ja-JP" sz="2400" b="1" dirty="0" smtClean="0">
                <a:solidFill>
                  <a:schemeClr val="accent5">
                    <a:lumMod val="50000"/>
                  </a:schemeClr>
                </a:solidFill>
                <a:latin typeface="メイリオ" panose="020B0604030504040204" pitchFamily="50" charset="-128"/>
                <a:ea typeface="メイリオ" panose="020B0604030504040204" pitchFamily="50" charset="-128"/>
              </a:rPr>
              <a:t>…</a:t>
            </a:r>
            <a:endParaRPr kumimoji="1" lang="ja-JP" altLang="en-US" sz="24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17" name="円形吹き出し 16"/>
          <p:cNvSpPr/>
          <p:nvPr/>
        </p:nvSpPr>
        <p:spPr>
          <a:xfrm>
            <a:off x="5472782" y="3962938"/>
            <a:ext cx="3466755" cy="2154568"/>
          </a:xfrm>
          <a:prstGeom prst="wedgeEllipseCallout">
            <a:avLst>
              <a:gd name="adj1" fmla="val -65000"/>
              <a:gd name="adj2" fmla="val -37881"/>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accent5">
                    <a:lumMod val="50000"/>
                  </a:schemeClr>
                </a:solidFill>
                <a:latin typeface="メイリオ" panose="020B0604030504040204" pitchFamily="50" charset="-128"/>
                <a:ea typeface="メイリオ" panose="020B0604030504040204" pitchFamily="50" charset="-128"/>
              </a:rPr>
              <a:t>環境配慮推進事業所になるために２つの申請があり煩雑</a:t>
            </a:r>
            <a:r>
              <a:rPr kumimoji="1" lang="en-US" altLang="ja-JP" sz="2400" b="1" dirty="0" smtClean="0">
                <a:solidFill>
                  <a:schemeClr val="accent5">
                    <a:lumMod val="50000"/>
                  </a:schemeClr>
                </a:solidFill>
                <a:latin typeface="メイリオ" panose="020B0604030504040204" pitchFamily="50" charset="-128"/>
                <a:ea typeface="メイリオ" panose="020B0604030504040204" pitchFamily="50" charset="-128"/>
              </a:rPr>
              <a:t>…</a:t>
            </a:r>
            <a:endParaRPr kumimoji="1" lang="ja-JP" altLang="en-US" sz="24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18" name="円形吹き出し 17"/>
          <p:cNvSpPr/>
          <p:nvPr/>
        </p:nvSpPr>
        <p:spPr>
          <a:xfrm>
            <a:off x="2412318" y="5414281"/>
            <a:ext cx="3311462" cy="1254177"/>
          </a:xfrm>
          <a:prstGeom prst="wedgeEllipseCallout">
            <a:avLst>
              <a:gd name="adj1" fmla="val -35781"/>
              <a:gd name="adj2" fmla="val -59923"/>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accent5">
                    <a:lumMod val="50000"/>
                  </a:schemeClr>
                </a:solidFill>
                <a:latin typeface="メイリオ" panose="020B0604030504040204" pitchFamily="50" charset="-128"/>
                <a:ea typeface="メイリオ" panose="020B0604030504040204" pitchFamily="50" charset="-128"/>
              </a:rPr>
              <a:t>添付書類が多く手続きが大変</a:t>
            </a:r>
            <a:r>
              <a:rPr kumimoji="1" lang="en-US" altLang="ja-JP" sz="2400" b="1" dirty="0" smtClean="0">
                <a:solidFill>
                  <a:schemeClr val="accent5">
                    <a:lumMod val="50000"/>
                  </a:schemeClr>
                </a:solidFill>
                <a:latin typeface="メイリオ" panose="020B0604030504040204" pitchFamily="50" charset="-128"/>
                <a:ea typeface="メイリオ" panose="020B0604030504040204" pitchFamily="50" charset="-128"/>
              </a:rPr>
              <a:t>…</a:t>
            </a:r>
            <a:endParaRPr kumimoji="1" lang="ja-JP" altLang="en-US" sz="24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19" name="コンテンツ プレースホルダー 2"/>
          <p:cNvSpPr txBox="1">
            <a:spLocks/>
          </p:cNvSpPr>
          <p:nvPr/>
        </p:nvSpPr>
        <p:spPr>
          <a:xfrm>
            <a:off x="216875" y="197217"/>
            <a:ext cx="3115364"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a:latin typeface="ＭＳ Ｐゴシック" pitchFamily="50" charset="-128"/>
              </a:rPr>
              <a:t>事</a:t>
            </a:r>
            <a:r>
              <a:rPr lang="ja-JP" altLang="en-US" dirty="0" smtClean="0">
                <a:latin typeface="ＭＳ Ｐゴシック" pitchFamily="50" charset="-128"/>
              </a:rPr>
              <a:t>業者からの声</a:t>
            </a:r>
            <a:endParaRPr lang="en-US" altLang="ja-JP" dirty="0" smtClean="0">
              <a:latin typeface="ＭＳ Ｐゴシック" pitchFamily="50" charset="-128"/>
            </a:endParaRPr>
          </a:p>
        </p:txBody>
      </p:sp>
    </p:spTree>
    <p:extLst>
      <p:ext uri="{BB962C8B-B14F-4D97-AF65-F5344CB8AC3E}">
        <p14:creationId xmlns:p14="http://schemas.microsoft.com/office/powerpoint/2010/main" val="2317963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25</a:t>
            </a:fld>
            <a:endParaRPr kumimoji="1" lang="ja-JP" altLang="en-US"/>
          </a:p>
        </p:txBody>
      </p:sp>
      <p:sp>
        <p:nvSpPr>
          <p:cNvPr id="3" name="Rectangle 9"/>
          <p:cNvSpPr>
            <a:spLocks noChangeArrowheads="1"/>
          </p:cNvSpPr>
          <p:nvPr/>
        </p:nvSpPr>
        <p:spPr bwMode="auto">
          <a:xfrm>
            <a:off x="5854014" y="771729"/>
            <a:ext cx="3109133" cy="5282703"/>
          </a:xfrm>
          <a:prstGeom prst="roundRect">
            <a:avLst/>
          </a:prstGeom>
          <a:solidFill>
            <a:srgbClr val="FFE7E7"/>
          </a:solidFill>
          <a:ln w="9525">
            <a:noFill/>
            <a:prstDash val="solid"/>
            <a:miter lim="800000"/>
            <a:headEnd/>
            <a:tailEnd/>
          </a:ln>
          <a:effectLst>
            <a:outerShdw blurRad="50800" dist="38100" dir="2700000" algn="tl" rotWithShape="0">
              <a:prstClr val="black">
                <a:alpha val="40000"/>
              </a:prstClr>
            </a:outerShdw>
          </a:effectLst>
          <a:extLst/>
        </p:spPr>
        <p:txBody>
          <a:bodyPr/>
          <a:lstStyle/>
          <a:p>
            <a:endParaRPr lang="ja-JP" altLang="en-US">
              <a:solidFill>
                <a:schemeClr val="tx1">
                  <a:lumMod val="75000"/>
                  <a:lumOff val="25000"/>
                </a:schemeClr>
              </a:solidFill>
              <a:latin typeface="+mn-ea"/>
            </a:endParaRPr>
          </a:p>
        </p:txBody>
      </p:sp>
      <p:sp>
        <p:nvSpPr>
          <p:cNvPr id="4" name="テキスト ボックス 36"/>
          <p:cNvSpPr txBox="1">
            <a:spLocks noChangeArrowheads="1"/>
          </p:cNvSpPr>
          <p:nvPr/>
        </p:nvSpPr>
        <p:spPr bwMode="auto">
          <a:xfrm>
            <a:off x="1674638" y="398360"/>
            <a:ext cx="1468614" cy="451001"/>
          </a:xfrm>
          <a:prstGeom prst="rect">
            <a:avLst/>
          </a:prstGeom>
          <a:noFill/>
          <a:ln w="9525" cmpd="dbl">
            <a:no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altLang="en-US" sz="24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改正前</a:t>
            </a:r>
            <a:endParaRPr lang="ja-JP" sz="24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角丸四角形 4"/>
          <p:cNvSpPr/>
          <p:nvPr/>
        </p:nvSpPr>
        <p:spPr>
          <a:xfrm>
            <a:off x="34349" y="3154273"/>
            <a:ext cx="4529362" cy="1251571"/>
          </a:xfrm>
          <a:prstGeom prst="roundRect">
            <a:avLst/>
          </a:prstGeom>
          <a:noFill/>
          <a:ln w="190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lumMod val="75000"/>
                  <a:lumOff val="25000"/>
                </a:schemeClr>
              </a:solidFill>
              <a:latin typeface="+mn-ea"/>
            </a:endParaRPr>
          </a:p>
        </p:txBody>
      </p:sp>
      <p:sp>
        <p:nvSpPr>
          <p:cNvPr id="6" name="テキスト ボックス 14"/>
          <p:cNvSpPr txBox="1">
            <a:spLocks noChangeArrowheads="1"/>
          </p:cNvSpPr>
          <p:nvPr/>
        </p:nvSpPr>
        <p:spPr bwMode="auto">
          <a:xfrm>
            <a:off x="198606" y="1153675"/>
            <a:ext cx="1750059" cy="329388"/>
          </a:xfrm>
          <a:prstGeom prst="roundRect">
            <a:avLst/>
          </a:prstGeom>
          <a:solidFill>
            <a:schemeClr val="accent1">
              <a:lumMod val="40000"/>
              <a:lumOff val="6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環境管理事業</a:t>
            </a:r>
            <a:r>
              <a:rPr lang="ja-JP" altLang="en-US"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所</a:t>
            </a:r>
            <a:endParaRPr lang="en-US" altLang="ja-JP"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15"/>
          <p:cNvSpPr txBox="1">
            <a:spLocks noChangeArrowheads="1"/>
          </p:cNvSpPr>
          <p:nvPr/>
        </p:nvSpPr>
        <p:spPr bwMode="auto">
          <a:xfrm>
            <a:off x="2187120" y="3337223"/>
            <a:ext cx="2283642" cy="325619"/>
          </a:xfrm>
          <a:prstGeom prst="roundRect">
            <a:avLst/>
          </a:prstGeom>
          <a:solidFill>
            <a:schemeClr val="accent6">
              <a:lumMod val="40000"/>
              <a:lumOff val="60000"/>
            </a:schemeClr>
          </a:solidFill>
          <a:ln w="25400" cmpd="dbl">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sz="1600" b="1" kern="10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環境</a:t>
            </a:r>
            <a:r>
              <a:rPr lang="ja-JP" altLang="en-US" sz="1600" b="1" kern="10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配慮推進</a:t>
            </a:r>
            <a:r>
              <a:rPr lang="ja-JP" sz="1600" b="1" kern="10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事業所</a:t>
            </a:r>
            <a:endParaRPr lang="en-US" altLang="ja-JP" sz="1600" b="1" kern="10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2"/>
          <p:cNvSpPr txBox="1">
            <a:spLocks noChangeArrowheads="1"/>
          </p:cNvSpPr>
          <p:nvPr/>
        </p:nvSpPr>
        <p:spPr bwMode="auto">
          <a:xfrm>
            <a:off x="475105" y="1577564"/>
            <a:ext cx="1112662" cy="347963"/>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0"/>
              </a:spcAft>
            </a:pPr>
            <a:r>
              <a:rPr lang="ja-JP" altLang="en-US"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・名称公表</a:t>
            </a:r>
            <a:endParaRPr lang="ja-JP"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テキスト ボックス 2"/>
          <p:cNvSpPr txBox="1">
            <a:spLocks noChangeArrowheads="1"/>
          </p:cNvSpPr>
          <p:nvPr/>
        </p:nvSpPr>
        <p:spPr bwMode="auto">
          <a:xfrm>
            <a:off x="108589" y="3343183"/>
            <a:ext cx="1750059" cy="325621"/>
          </a:xfrm>
          <a:prstGeom prst="roundRect">
            <a:avLst/>
          </a:prstGeom>
          <a:solidFill>
            <a:schemeClr val="accent1">
              <a:lumMod val="40000"/>
              <a:lumOff val="6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環境管理事業</a:t>
            </a:r>
            <a:r>
              <a:rPr lang="ja-JP" altLang="en-US"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所</a:t>
            </a:r>
            <a:endParaRPr lang="en-US" altLang="ja-JP"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テキスト ボックス 2"/>
          <p:cNvSpPr txBox="1">
            <a:spLocks noChangeArrowheads="1"/>
          </p:cNvSpPr>
          <p:nvPr/>
        </p:nvSpPr>
        <p:spPr bwMode="auto">
          <a:xfrm>
            <a:off x="485738" y="3763305"/>
            <a:ext cx="1126950" cy="306802"/>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0"/>
              </a:spcAft>
            </a:pPr>
            <a:r>
              <a:rPr lang="ja-JP" altLang="en-US"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・名称公表</a:t>
            </a:r>
            <a:endParaRPr lang="ja-JP"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 name="テキスト ボックス 19"/>
          <p:cNvSpPr txBox="1">
            <a:spLocks noChangeArrowheads="1"/>
          </p:cNvSpPr>
          <p:nvPr/>
        </p:nvSpPr>
        <p:spPr bwMode="auto">
          <a:xfrm>
            <a:off x="2258677" y="3759198"/>
            <a:ext cx="2058931" cy="52322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0"/>
              </a:spcAft>
            </a:pPr>
            <a:r>
              <a:rPr lang="ja-JP" altLang="en-US"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・名称公表</a:t>
            </a:r>
            <a:endParaRPr lang="en-US" altLang="ja-JP"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・変更許可手続き免除</a:t>
            </a:r>
            <a:endParaRPr lang="ja-JP"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12" name="グループ化 11"/>
          <p:cNvGrpSpPr/>
          <p:nvPr/>
        </p:nvGrpSpPr>
        <p:grpSpPr>
          <a:xfrm>
            <a:off x="276694" y="2176068"/>
            <a:ext cx="1620836" cy="840057"/>
            <a:chOff x="320675" y="1222812"/>
            <a:chExt cx="1057275" cy="619125"/>
          </a:xfrm>
        </p:grpSpPr>
        <p:sp>
          <p:nvSpPr>
            <p:cNvPr id="13" name="下矢印 12"/>
            <p:cNvSpPr/>
            <p:nvPr/>
          </p:nvSpPr>
          <p:spPr>
            <a:xfrm>
              <a:off x="320675" y="1222812"/>
              <a:ext cx="1057275" cy="61912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lumMod val="75000"/>
                    <a:lumOff val="25000"/>
                  </a:schemeClr>
                </a:solidFill>
                <a:latin typeface="+mn-ea"/>
              </a:endParaRPr>
            </a:p>
          </p:txBody>
        </p:sp>
        <p:sp>
          <p:nvSpPr>
            <p:cNvPr id="14" name="テキスト ボックス 2"/>
            <p:cNvSpPr txBox="1">
              <a:spLocks noChangeArrowheads="1"/>
            </p:cNvSpPr>
            <p:nvPr/>
          </p:nvSpPr>
          <p:spPr bwMode="auto">
            <a:xfrm>
              <a:off x="358776" y="1375212"/>
              <a:ext cx="962025" cy="238125"/>
            </a:xfrm>
            <a:prstGeom prst="rect">
              <a:avLst/>
            </a:prstGeom>
            <a:noFill/>
            <a:ln w="9525">
              <a:no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altLang="en-US" sz="14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ステップ</a:t>
              </a:r>
              <a:endParaRPr lang="en-US" altLang="ja-JP" sz="14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spcAft>
                  <a:spcPts val="0"/>
                </a:spcAft>
              </a:pPr>
              <a:r>
                <a:rPr lang="ja-JP" altLang="en-US" sz="14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アップ</a:t>
              </a:r>
              <a:endParaRPr lang="ja-JP" sz="14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sp>
        <p:nvSpPr>
          <p:cNvPr id="15" name="十字形 14"/>
          <p:cNvSpPr/>
          <p:nvPr/>
        </p:nvSpPr>
        <p:spPr>
          <a:xfrm>
            <a:off x="1907790" y="3409320"/>
            <a:ext cx="230188" cy="245887"/>
          </a:xfrm>
          <a:prstGeom prst="plus">
            <a:avLst>
              <a:gd name="adj" fmla="val 412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lumMod val="75000"/>
                  <a:lumOff val="25000"/>
                </a:schemeClr>
              </a:solidFill>
              <a:latin typeface="+mn-ea"/>
            </a:endParaRPr>
          </a:p>
        </p:txBody>
      </p:sp>
      <p:sp>
        <p:nvSpPr>
          <p:cNvPr id="16" name="正方形/長方形 15"/>
          <p:cNvSpPr/>
          <p:nvPr/>
        </p:nvSpPr>
        <p:spPr>
          <a:xfrm>
            <a:off x="151953" y="4502709"/>
            <a:ext cx="4345935" cy="563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600" b="0" u="none"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600" b="0" u="none" dirty="0">
                <a:solidFill>
                  <a:schemeClr val="tx1">
                    <a:lumMod val="75000"/>
                    <a:lumOff val="25000"/>
                  </a:schemeClr>
                </a:solidFill>
                <a:latin typeface="メイリオ" panose="020B0604030504040204" pitchFamily="50" charset="-128"/>
                <a:ea typeface="メイリオ" panose="020B0604030504040204" pitchFamily="50" charset="-128"/>
              </a:rPr>
              <a:t>認定・登録有効期間は環境マネジメントシステムの認証期間と合わせて最長３年</a:t>
            </a:r>
            <a:endParaRPr kumimoji="1" lang="en-US" altLang="ja-JP" sz="1600" b="0" u="none"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7" name="テキスト ボックス 2"/>
          <p:cNvSpPr txBox="1">
            <a:spLocks noChangeArrowheads="1"/>
          </p:cNvSpPr>
          <p:nvPr/>
        </p:nvSpPr>
        <p:spPr bwMode="auto">
          <a:xfrm>
            <a:off x="6064718" y="1126822"/>
            <a:ext cx="2004974" cy="356241"/>
          </a:xfrm>
          <a:prstGeom prst="roundRect">
            <a:avLst/>
          </a:prstGeom>
          <a:solidFill>
            <a:schemeClr val="accent1">
              <a:lumMod val="40000"/>
              <a:lumOff val="6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sz="18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環境管理事業</a:t>
            </a:r>
            <a:r>
              <a:rPr lang="ja-JP" altLang="en-US" sz="18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所</a:t>
            </a:r>
            <a:endParaRPr lang="en-US" altLang="ja-JP" sz="18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テキスト ボックス 2"/>
          <p:cNvSpPr txBox="1">
            <a:spLocks noChangeArrowheads="1"/>
          </p:cNvSpPr>
          <p:nvPr/>
        </p:nvSpPr>
        <p:spPr bwMode="auto">
          <a:xfrm>
            <a:off x="6090073" y="1618565"/>
            <a:ext cx="2644948" cy="1174749"/>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0"/>
              </a:spcAft>
            </a:pP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・名称公表</a:t>
            </a:r>
            <a:endParaRPr lang="en-US"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変更届出手続き免除</a:t>
            </a:r>
            <a:endParaRPr lang="en-US" altLang="ja-JP" sz="16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化学物質管理状況</a:t>
            </a:r>
            <a:r>
              <a:rPr lang="ja-JP" altLang="en-US" sz="1600" b="1" kern="100" dirty="0" smtClean="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報告書</a:t>
            </a:r>
            <a:endParaRPr lang="en-US" altLang="ja-JP" sz="1600" b="1" kern="100" dirty="0" smtClean="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6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b="1" kern="100" dirty="0" smtClean="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en-US" sz="16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提出免除</a:t>
            </a:r>
            <a:endParaRPr lang="ja-JP" sz="16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9" name="テキスト ボックス 2"/>
          <p:cNvSpPr txBox="1">
            <a:spLocks noChangeArrowheads="1"/>
          </p:cNvSpPr>
          <p:nvPr/>
        </p:nvSpPr>
        <p:spPr bwMode="auto">
          <a:xfrm>
            <a:off x="6048561" y="3127695"/>
            <a:ext cx="2356827" cy="424856"/>
          </a:xfrm>
          <a:prstGeom prst="roundRect">
            <a:avLst/>
          </a:prstGeom>
          <a:solidFill>
            <a:srgbClr val="FFFF66"/>
          </a:solidFill>
          <a:ln w="25400" cmpd="dbl">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altLang="en-US" sz="18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優良</a:t>
            </a:r>
            <a:r>
              <a:rPr lang="ja-JP" sz="18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環境管理事業</a:t>
            </a:r>
            <a:r>
              <a:rPr lang="ja-JP" altLang="en-US" sz="18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所</a:t>
            </a:r>
            <a:endParaRPr lang="en-US" altLang="ja-JP" sz="18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テキスト ボックス 28"/>
          <p:cNvSpPr txBox="1">
            <a:spLocks noChangeArrowheads="1"/>
          </p:cNvSpPr>
          <p:nvPr/>
        </p:nvSpPr>
        <p:spPr bwMode="auto">
          <a:xfrm>
            <a:off x="6120022" y="3688306"/>
            <a:ext cx="2668163" cy="164604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0"/>
              </a:spcAft>
            </a:pP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・名称公表</a:t>
            </a:r>
            <a:endParaRPr lang="en-US"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600" b="1"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ja-JP" sz="1600" b="1" dirty="0">
                <a:solidFill>
                  <a:srgbClr val="0000FF"/>
                </a:solidFill>
                <a:effectLst/>
                <a:latin typeface="メイリオ" panose="020B0604030504040204" pitchFamily="50" charset="-128"/>
                <a:ea typeface="メイリオ" panose="020B0604030504040204" pitchFamily="50" charset="-128"/>
              </a:rPr>
              <a:t>変更届出手続き免除</a:t>
            </a:r>
            <a:endParaRPr lang="en-US" altLang="ja-JP" sz="1600" b="1" dirty="0">
              <a:solidFill>
                <a:srgbClr val="0000FF"/>
              </a:solidFill>
              <a:effectLst/>
              <a:latin typeface="メイリオ" panose="020B0604030504040204" pitchFamily="50" charset="-128"/>
              <a:ea typeface="メイリオ"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ja-JP" sz="1600" b="1"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ja-JP" sz="1600" b="1" dirty="0">
                <a:solidFill>
                  <a:srgbClr val="0000FF"/>
                </a:solidFill>
                <a:effectLst/>
                <a:latin typeface="メイリオ" panose="020B0604030504040204" pitchFamily="50" charset="-128"/>
                <a:ea typeface="メイリオ" panose="020B0604030504040204" pitchFamily="50" charset="-128"/>
              </a:rPr>
              <a:t>化学物質管理状況</a:t>
            </a:r>
            <a:r>
              <a:rPr lang="ja-JP" altLang="ja-JP" sz="1600" b="1" dirty="0" smtClean="0">
                <a:solidFill>
                  <a:srgbClr val="0000FF"/>
                </a:solidFill>
                <a:effectLst/>
                <a:latin typeface="メイリオ" panose="020B0604030504040204" pitchFamily="50" charset="-128"/>
                <a:ea typeface="メイリオ" panose="020B0604030504040204" pitchFamily="50" charset="-128"/>
              </a:rPr>
              <a:t>報告書</a:t>
            </a:r>
            <a:endParaRPr lang="en-US" altLang="ja-JP" sz="1600" b="1" dirty="0" smtClean="0">
              <a:solidFill>
                <a:srgbClr val="0000FF"/>
              </a:solidFill>
              <a:effectLst/>
              <a:latin typeface="メイリオ" panose="020B0604030504040204" pitchFamily="50" charset="-128"/>
              <a:ea typeface="メイリオ"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b="1" dirty="0">
                <a:solidFill>
                  <a:srgbClr val="0000FF"/>
                </a:solidFill>
                <a:latin typeface="メイリオ" panose="020B0604030504040204" pitchFamily="50" charset="-128"/>
                <a:ea typeface="メイリオ" panose="020B0604030504040204" pitchFamily="50" charset="-128"/>
              </a:rPr>
              <a:t>　</a:t>
            </a:r>
            <a:r>
              <a:rPr lang="ja-JP" altLang="ja-JP" sz="1600" b="1" dirty="0" smtClean="0">
                <a:solidFill>
                  <a:srgbClr val="0000FF"/>
                </a:solidFill>
                <a:effectLst/>
                <a:latin typeface="メイリオ" panose="020B0604030504040204" pitchFamily="50" charset="-128"/>
                <a:ea typeface="メイリオ" panose="020B0604030504040204" pitchFamily="50" charset="-128"/>
              </a:rPr>
              <a:t>の</a:t>
            </a:r>
            <a:r>
              <a:rPr lang="ja-JP" altLang="ja-JP" sz="1600" b="1" dirty="0">
                <a:solidFill>
                  <a:srgbClr val="0000FF"/>
                </a:solidFill>
                <a:effectLst/>
                <a:latin typeface="メイリオ" panose="020B0604030504040204" pitchFamily="50" charset="-128"/>
                <a:ea typeface="メイリオ" panose="020B0604030504040204" pitchFamily="50" charset="-128"/>
              </a:rPr>
              <a:t>提出免除</a:t>
            </a:r>
            <a:endParaRPr lang="ja-JP" altLang="ja-JP" sz="1600" dirty="0">
              <a:solidFill>
                <a:srgbClr val="0000FF"/>
              </a:solidFill>
              <a:effectLst/>
              <a:latin typeface="メイリオ" panose="020B0604030504040204" pitchFamily="50" charset="-128"/>
              <a:ea typeface="メイリオ" panose="020B0604030504040204" pitchFamily="50" charset="-128"/>
            </a:endParaRPr>
          </a:p>
          <a:p>
            <a:pPr algn="l">
              <a:spcAft>
                <a:spcPts val="0"/>
              </a:spcAft>
            </a:pP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・変更許可手続き免除</a:t>
            </a:r>
            <a:endParaRPr lang="en-US"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6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有効期間を延長（６年）</a:t>
            </a:r>
            <a:endParaRPr lang="ja-JP" sz="16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1" name="正方形/長方形 20"/>
          <p:cNvSpPr/>
          <p:nvPr/>
        </p:nvSpPr>
        <p:spPr>
          <a:xfrm>
            <a:off x="6064718" y="5469242"/>
            <a:ext cx="2644949" cy="36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600" b="1" dirty="0">
                <a:solidFill>
                  <a:srgbClr val="0000FF"/>
                </a:solidFill>
                <a:latin typeface="メイリオ" panose="020B0604030504040204" pitchFamily="50" charset="-128"/>
                <a:ea typeface="メイリオ" panose="020B0604030504040204" pitchFamily="50" charset="-128"/>
              </a:rPr>
              <a:t>申請書類の</a:t>
            </a:r>
            <a:r>
              <a:rPr kumimoji="1" lang="ja-JP" altLang="en-US" sz="1600" b="1" dirty="0" smtClean="0">
                <a:solidFill>
                  <a:srgbClr val="0000FF"/>
                </a:solidFill>
                <a:latin typeface="メイリオ" panose="020B0604030504040204" pitchFamily="50" charset="-128"/>
                <a:ea typeface="メイリオ" panose="020B0604030504040204" pitchFamily="50" charset="-128"/>
              </a:rPr>
              <a:t>簡素化</a:t>
            </a:r>
            <a:endParaRPr kumimoji="1" lang="en-US" altLang="ja-JP" sz="1600" b="1" dirty="0">
              <a:solidFill>
                <a:srgbClr val="0000FF"/>
              </a:solidFill>
              <a:latin typeface="メイリオ" panose="020B0604030504040204" pitchFamily="50" charset="-128"/>
              <a:ea typeface="メイリオ" panose="020B0604030504040204" pitchFamily="50" charset="-128"/>
            </a:endParaRPr>
          </a:p>
        </p:txBody>
      </p:sp>
      <p:sp>
        <p:nvSpPr>
          <p:cNvPr id="22" name="右矢印 21"/>
          <p:cNvSpPr/>
          <p:nvPr/>
        </p:nvSpPr>
        <p:spPr>
          <a:xfrm>
            <a:off x="4718931" y="3217333"/>
            <a:ext cx="1004862" cy="374873"/>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lumMod val="75000"/>
                  <a:lumOff val="25000"/>
                </a:schemeClr>
              </a:solidFill>
              <a:latin typeface="+mn-ea"/>
            </a:endParaRPr>
          </a:p>
        </p:txBody>
      </p:sp>
      <p:sp>
        <p:nvSpPr>
          <p:cNvPr id="23" name="右矢印 22"/>
          <p:cNvSpPr/>
          <p:nvPr/>
        </p:nvSpPr>
        <p:spPr>
          <a:xfrm>
            <a:off x="2137978" y="1126822"/>
            <a:ext cx="3613729" cy="356241"/>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lumMod val="75000"/>
                  <a:lumOff val="25000"/>
                </a:schemeClr>
              </a:solidFill>
              <a:latin typeface="+mn-ea"/>
            </a:endParaRPr>
          </a:p>
        </p:txBody>
      </p:sp>
      <p:sp>
        <p:nvSpPr>
          <p:cNvPr id="24" name="テキスト ボックス 38"/>
          <p:cNvSpPr txBox="1">
            <a:spLocks noChangeArrowheads="1"/>
          </p:cNvSpPr>
          <p:nvPr/>
        </p:nvSpPr>
        <p:spPr bwMode="auto">
          <a:xfrm>
            <a:off x="6687603" y="318677"/>
            <a:ext cx="1413787" cy="453052"/>
          </a:xfrm>
          <a:prstGeom prst="rect">
            <a:avLst/>
          </a:prstGeom>
          <a:noFill/>
          <a:ln w="9525" cmpd="dbl">
            <a:no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altLang="en-US" sz="24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改正後</a:t>
            </a:r>
            <a:endParaRPr lang="ja-JP" sz="24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5" name="雲形吹き出し 24"/>
          <p:cNvSpPr/>
          <p:nvPr/>
        </p:nvSpPr>
        <p:spPr>
          <a:xfrm>
            <a:off x="2430992" y="1664888"/>
            <a:ext cx="3084212" cy="1047327"/>
          </a:xfrm>
          <a:prstGeom prst="cloudCallout">
            <a:avLst>
              <a:gd name="adj1" fmla="val 59028"/>
              <a:gd name="adj2" fmla="val 33808"/>
            </a:avLst>
          </a:prstGeom>
          <a:solidFill>
            <a:schemeClr val="accent4">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latin typeface="メイリオ" panose="020B0604030504040204" pitchFamily="50" charset="-128"/>
                <a:ea typeface="メイリオ" panose="020B0604030504040204" pitchFamily="50" charset="-128"/>
              </a:rPr>
              <a:t>メリットが追加</a:t>
            </a:r>
            <a:r>
              <a:rPr kumimoji="1"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されます！</a:t>
            </a:r>
            <a:endPar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6" name="雲形吹き出し 25"/>
          <p:cNvSpPr/>
          <p:nvPr/>
        </p:nvSpPr>
        <p:spPr>
          <a:xfrm>
            <a:off x="2525817" y="5115824"/>
            <a:ext cx="3408126" cy="1166093"/>
          </a:xfrm>
          <a:prstGeom prst="cloudCallout">
            <a:avLst>
              <a:gd name="adj1" fmla="val 44677"/>
              <a:gd name="adj2" fmla="val -66810"/>
            </a:avLst>
          </a:prstGeom>
          <a:solidFill>
            <a:schemeClr val="accent4">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rgbClr val="FF0000"/>
                </a:solidFill>
                <a:latin typeface="メイリオ" panose="020B0604030504040204" pitchFamily="50" charset="-128"/>
                <a:ea typeface="メイリオ" panose="020B0604030504040204" pitchFamily="50" charset="-128"/>
              </a:rPr>
              <a:t>手続きが合理化・簡素化</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さ</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れ</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ます</a:t>
            </a:r>
            <a:r>
              <a:rPr kumimoji="1"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23091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798202" y="2315518"/>
            <a:ext cx="8079984" cy="2876128"/>
          </a:xfrm>
          <a:prstGeom prst="roundRect">
            <a:avLst/>
          </a:prstGeom>
          <a:gradFill flip="none" rotWithShape="1">
            <a:gsLst>
              <a:gs pos="0">
                <a:srgbClr val="FF7DFF">
                  <a:tint val="66000"/>
                  <a:satMod val="160000"/>
                </a:srgbClr>
              </a:gs>
              <a:gs pos="50000">
                <a:srgbClr val="FF7DFF">
                  <a:tint val="44500"/>
                  <a:satMod val="160000"/>
                </a:srgbClr>
              </a:gs>
              <a:gs pos="100000">
                <a:srgbClr val="FF7DFF">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26</a:t>
            </a:fld>
            <a:endParaRPr kumimoji="1" lang="ja-JP" altLang="en-US"/>
          </a:p>
        </p:txBody>
      </p:sp>
      <p:sp>
        <p:nvSpPr>
          <p:cNvPr id="3" name="コンテンツ プレースホルダー 2"/>
          <p:cNvSpPr txBox="1">
            <a:spLocks/>
          </p:cNvSpPr>
          <p:nvPr/>
        </p:nvSpPr>
        <p:spPr>
          <a:xfrm>
            <a:off x="216874" y="197217"/>
            <a:ext cx="5787685"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行政手続きの免除について</a:t>
            </a:r>
            <a:endParaRPr lang="en-US" altLang="ja-JP" dirty="0" smtClean="0">
              <a:latin typeface="ＭＳ Ｐゴシック" pitchFamily="50" charset="-128"/>
            </a:endParaRPr>
          </a:p>
        </p:txBody>
      </p:sp>
      <p:sp>
        <p:nvSpPr>
          <p:cNvPr id="4" name="テキスト ボックス 2"/>
          <p:cNvSpPr txBox="1">
            <a:spLocks noChangeArrowheads="1"/>
          </p:cNvSpPr>
          <p:nvPr/>
        </p:nvSpPr>
        <p:spPr bwMode="auto">
          <a:xfrm>
            <a:off x="324318" y="832648"/>
            <a:ext cx="2378242" cy="424015"/>
          </a:xfrm>
          <a:prstGeom prst="roundRect">
            <a:avLst/>
          </a:prstGeom>
          <a:solidFill>
            <a:schemeClr val="accent1">
              <a:lumMod val="40000"/>
              <a:lumOff val="6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sz="24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環境管理事業</a:t>
            </a:r>
            <a:r>
              <a:rPr lang="ja-JP" altLang="en-US" sz="24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所</a:t>
            </a:r>
            <a:endParaRPr lang="en-US" altLang="ja-JP" sz="24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テキスト ボックス 5"/>
          <p:cNvSpPr txBox="1"/>
          <p:nvPr/>
        </p:nvSpPr>
        <p:spPr>
          <a:xfrm>
            <a:off x="981079" y="2459066"/>
            <a:ext cx="4186343" cy="461665"/>
          </a:xfrm>
          <a:prstGeom prst="rect">
            <a:avLst/>
          </a:prstGeom>
          <a:noFill/>
        </p:spPr>
        <p:txBody>
          <a:bodyPr wrap="square" rtlCol="0">
            <a:spAutoFit/>
          </a:bodyPr>
          <a:lstStyle/>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＜届出が必要な変更事項＞</a:t>
            </a:r>
            <a:endParaRPr kumimoji="1" lang="ja-JP" altLang="en-US"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8" name="グループ化 7"/>
          <p:cNvGrpSpPr/>
          <p:nvPr/>
        </p:nvGrpSpPr>
        <p:grpSpPr>
          <a:xfrm>
            <a:off x="628079" y="1426398"/>
            <a:ext cx="7952396" cy="954107"/>
            <a:chOff x="649344" y="1426398"/>
            <a:chExt cx="7952396" cy="954107"/>
          </a:xfrm>
        </p:grpSpPr>
        <p:sp>
          <p:nvSpPr>
            <p:cNvPr id="5" name="Text Box 16"/>
            <p:cNvSpPr txBox="1">
              <a:spLocks noChangeArrowheads="1"/>
            </p:cNvSpPr>
            <p:nvPr/>
          </p:nvSpPr>
          <p:spPr bwMode="auto">
            <a:xfrm>
              <a:off x="834681" y="1426398"/>
              <a:ext cx="77670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smtClean="0">
                  <a:solidFill>
                    <a:srgbClr val="FF0000"/>
                  </a:solidFill>
                  <a:latin typeface="メイリオ" panose="020B0604030504040204" pitchFamily="50" charset="-128"/>
                  <a:ea typeface="メイリオ" panose="020B0604030504040204" pitchFamily="50" charset="-128"/>
                </a:rPr>
                <a:t>指定事業所に係る変更届出</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10</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条）を</a:t>
              </a:r>
              <a:r>
                <a:rPr lang="ja-JP" altLang="en-US" sz="2800" b="1" dirty="0" smtClean="0">
                  <a:solidFill>
                    <a:srgbClr val="FF0000"/>
                  </a:solidFill>
                  <a:latin typeface="メイリオ" panose="020B0604030504040204" pitchFamily="50" charset="-128"/>
                  <a:ea typeface="メイリオ" panose="020B0604030504040204" pitchFamily="50" charset="-128"/>
                </a:rPr>
                <a:t>一部事項を除いて免除</a:t>
              </a:r>
              <a:endParaRPr lang="ja-JP" altLang="en-US" sz="2800" b="1" u="sng" dirty="0">
                <a:solidFill>
                  <a:srgbClr val="FF0000"/>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649344" y="1522128"/>
              <a:ext cx="18288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grpSp>
      <p:sp>
        <p:nvSpPr>
          <p:cNvPr id="9" name="テキスト ボックス 8"/>
          <p:cNvSpPr txBox="1"/>
          <p:nvPr/>
        </p:nvSpPr>
        <p:spPr>
          <a:xfrm>
            <a:off x="981081" y="2898052"/>
            <a:ext cx="8084239" cy="2308324"/>
          </a:xfrm>
          <a:prstGeom prst="rect">
            <a:avLst/>
          </a:prstGeom>
          <a:noFill/>
        </p:spPr>
        <p:txBody>
          <a:bodyPr wrap="square" rtlCol="0">
            <a:spAutoFit/>
          </a:bodyPr>
          <a:lstStyle/>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〇</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氏名</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rPr>
              <a:t>又は名称及び住所並びに法人にあっては、</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その</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代表者</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rPr>
              <a:t>の氏名</a:t>
            </a: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〇</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指定</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rPr>
              <a:t>事業所の名称及び所在地</a:t>
            </a: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〇</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指定</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rPr>
              <a:t>施設の種類及びその種類ごとの数並びに指定</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施設</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ごとの</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rPr>
              <a:t>規模及び能力（変更</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許可が</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rPr>
              <a:t>必要な変更を除く</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ただし、図面等の詳細については添付不要</a:t>
            </a:r>
            <a:endPar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3" name="グループ化 12"/>
          <p:cNvGrpSpPr/>
          <p:nvPr/>
        </p:nvGrpSpPr>
        <p:grpSpPr>
          <a:xfrm>
            <a:off x="719516" y="5417723"/>
            <a:ext cx="7963925" cy="954107"/>
            <a:chOff x="719516" y="5236966"/>
            <a:chExt cx="7963925" cy="954107"/>
          </a:xfrm>
        </p:grpSpPr>
        <p:sp>
          <p:nvSpPr>
            <p:cNvPr id="10" name="Text Box 16"/>
            <p:cNvSpPr txBox="1">
              <a:spLocks noChangeArrowheads="1"/>
            </p:cNvSpPr>
            <p:nvPr/>
          </p:nvSpPr>
          <p:spPr bwMode="auto">
            <a:xfrm>
              <a:off x="916382" y="5236966"/>
              <a:ext cx="7767059" cy="954107"/>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smtClean="0">
                  <a:solidFill>
                    <a:srgbClr val="FF0000"/>
                  </a:solidFill>
                  <a:latin typeface="メイリオ" panose="020B0604030504040204" pitchFamily="50" charset="-128"/>
                  <a:ea typeface="メイリオ" panose="020B0604030504040204" pitchFamily="50" charset="-128"/>
                </a:rPr>
                <a:t>指定事業所に係る化学物質管理状況報告書</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rPr>
                <a:t>42</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条の３）を</a:t>
              </a:r>
              <a:r>
                <a:rPr lang="ja-JP" altLang="en-US" sz="2800" b="1" dirty="0" smtClean="0">
                  <a:solidFill>
                    <a:srgbClr val="FF0000"/>
                  </a:solidFill>
                  <a:latin typeface="メイリオ" panose="020B0604030504040204" pitchFamily="50" charset="-128"/>
                  <a:ea typeface="メイリオ" panose="020B0604030504040204" pitchFamily="50" charset="-128"/>
                </a:rPr>
                <a:t>免除</a:t>
              </a:r>
              <a:endParaRPr lang="ja-JP" altLang="en-US" sz="2800" b="1" u="sng" dirty="0">
                <a:solidFill>
                  <a:srgbClr val="FF0000"/>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719516" y="5353396"/>
              <a:ext cx="18288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66990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798202" y="2368682"/>
            <a:ext cx="8079984" cy="3372902"/>
          </a:xfrm>
          <a:prstGeom prst="roundRect">
            <a:avLst/>
          </a:prstGeom>
          <a:gradFill flip="none" rotWithShape="1">
            <a:gsLst>
              <a:gs pos="0">
                <a:srgbClr val="FF7DFF">
                  <a:tint val="66000"/>
                  <a:satMod val="160000"/>
                </a:srgbClr>
              </a:gs>
              <a:gs pos="50000">
                <a:srgbClr val="FF7DFF">
                  <a:tint val="44500"/>
                  <a:satMod val="160000"/>
                </a:srgbClr>
              </a:gs>
              <a:gs pos="100000">
                <a:srgbClr val="FF7DFF">
                  <a:tint val="23500"/>
                  <a:satMod val="160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27</a:t>
            </a:fld>
            <a:endParaRPr kumimoji="1" lang="ja-JP" altLang="en-US"/>
          </a:p>
        </p:txBody>
      </p:sp>
      <p:sp>
        <p:nvSpPr>
          <p:cNvPr id="3" name="コンテンツ プレースホルダー 2"/>
          <p:cNvSpPr txBox="1">
            <a:spLocks/>
          </p:cNvSpPr>
          <p:nvPr/>
        </p:nvSpPr>
        <p:spPr>
          <a:xfrm>
            <a:off x="216874" y="197217"/>
            <a:ext cx="5787685"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行政手続きの免除について</a:t>
            </a:r>
            <a:endParaRPr lang="en-US" altLang="ja-JP" dirty="0" smtClean="0">
              <a:latin typeface="ＭＳ Ｐゴシック" pitchFamily="50" charset="-128"/>
            </a:endParaRPr>
          </a:p>
        </p:txBody>
      </p:sp>
      <p:sp>
        <p:nvSpPr>
          <p:cNvPr id="6" name="テキスト ボックス 5"/>
          <p:cNvSpPr txBox="1"/>
          <p:nvPr/>
        </p:nvSpPr>
        <p:spPr>
          <a:xfrm>
            <a:off x="981079" y="2512231"/>
            <a:ext cx="4186343" cy="461665"/>
          </a:xfrm>
          <a:prstGeom prst="rect">
            <a:avLst/>
          </a:prstGeom>
          <a:noFill/>
        </p:spPr>
        <p:txBody>
          <a:bodyPr wrap="square" rtlCol="0">
            <a:spAutoFit/>
          </a:bodyPr>
          <a:lstStyle/>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＜届出が必要な変更事項＞</a:t>
            </a:r>
            <a:endParaRPr kumimoji="1" lang="ja-JP" altLang="en-US"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8" name="グループ化 7"/>
          <p:cNvGrpSpPr/>
          <p:nvPr/>
        </p:nvGrpSpPr>
        <p:grpSpPr>
          <a:xfrm>
            <a:off x="628079" y="1458297"/>
            <a:ext cx="7952396" cy="954107"/>
            <a:chOff x="649344" y="1426398"/>
            <a:chExt cx="7952396" cy="954107"/>
          </a:xfrm>
        </p:grpSpPr>
        <p:sp>
          <p:nvSpPr>
            <p:cNvPr id="5" name="Text Box 16"/>
            <p:cNvSpPr txBox="1">
              <a:spLocks noChangeArrowheads="1"/>
            </p:cNvSpPr>
            <p:nvPr/>
          </p:nvSpPr>
          <p:spPr bwMode="auto">
            <a:xfrm>
              <a:off x="834681" y="1426398"/>
              <a:ext cx="77670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smtClean="0">
                  <a:solidFill>
                    <a:srgbClr val="FF0000"/>
                  </a:solidFill>
                  <a:latin typeface="メイリオ" panose="020B0604030504040204" pitchFamily="50" charset="-128"/>
                  <a:ea typeface="メイリオ" panose="020B0604030504040204" pitchFamily="50" charset="-128"/>
                </a:rPr>
                <a:t>指定事業所に係る変更届出</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10</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条）を</a:t>
              </a:r>
              <a:r>
                <a:rPr lang="ja-JP" altLang="en-US" sz="2800" b="1" dirty="0" smtClean="0">
                  <a:solidFill>
                    <a:srgbClr val="FF0000"/>
                  </a:solidFill>
                  <a:latin typeface="メイリオ" panose="020B0604030504040204" pitchFamily="50" charset="-128"/>
                  <a:ea typeface="メイリオ" panose="020B0604030504040204" pitchFamily="50" charset="-128"/>
                </a:rPr>
                <a:t>一部事項を除いて免除</a:t>
              </a:r>
              <a:endParaRPr lang="ja-JP" altLang="en-US" sz="2800" b="1" u="sng" dirty="0">
                <a:solidFill>
                  <a:srgbClr val="FF0000"/>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649344" y="1522128"/>
              <a:ext cx="18288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981081" y="2951217"/>
            <a:ext cx="8084239" cy="2677656"/>
          </a:xfrm>
          <a:prstGeom prst="rect">
            <a:avLst/>
          </a:prstGeom>
          <a:noFill/>
        </p:spPr>
        <p:txBody>
          <a:bodyPr wrap="square" rtlCol="0">
            <a:spAutoFit/>
          </a:bodyPr>
          <a:lstStyle/>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〇</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氏名</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rPr>
              <a:t>又は名称及び住所並びに法人にあっては、</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その</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代表者</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rPr>
              <a:t>の氏名</a:t>
            </a: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〇</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指定</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rPr>
              <a:t>事業所の名称及び</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所在地</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〇指定作業の種類</a:t>
            </a:r>
            <a:endPar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〇</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指定</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rPr>
              <a:t>施設の種類及びその種類ごとの数並びに指定</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施設</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ごとの</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rPr>
              <a:t>規模及び</a:t>
            </a:r>
            <a:r>
              <a:rPr lang="ja-JP"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能力</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（規則</a:t>
            </a:r>
            <a:r>
              <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11</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条</a:t>
            </a:r>
            <a:r>
              <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項の変更を除く）</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ただし、図面等の詳細については添付不要</a:t>
            </a:r>
            <a:endPar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2"/>
          <p:cNvSpPr txBox="1">
            <a:spLocks noChangeArrowheads="1"/>
          </p:cNvSpPr>
          <p:nvPr/>
        </p:nvSpPr>
        <p:spPr bwMode="auto">
          <a:xfrm>
            <a:off x="216874" y="811050"/>
            <a:ext cx="3079219" cy="471202"/>
          </a:xfrm>
          <a:prstGeom prst="roundRect">
            <a:avLst/>
          </a:prstGeom>
          <a:solidFill>
            <a:srgbClr val="FFFF66"/>
          </a:solidFill>
          <a:ln w="25400" cmpd="dbl">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altLang="en-US" sz="24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優良</a:t>
            </a:r>
            <a:r>
              <a:rPr lang="ja-JP" sz="24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環境管理事業</a:t>
            </a:r>
            <a:r>
              <a:rPr lang="ja-JP" altLang="en-US" sz="24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所</a:t>
            </a:r>
            <a:endParaRPr lang="en-US" altLang="ja-JP" sz="24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474980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28</a:t>
            </a:fld>
            <a:endParaRPr kumimoji="1" lang="ja-JP" altLang="en-US"/>
          </a:p>
        </p:txBody>
      </p:sp>
      <p:sp>
        <p:nvSpPr>
          <p:cNvPr id="3" name="コンテンツ プレースホルダー 2"/>
          <p:cNvSpPr txBox="1">
            <a:spLocks/>
          </p:cNvSpPr>
          <p:nvPr/>
        </p:nvSpPr>
        <p:spPr>
          <a:xfrm>
            <a:off x="216874" y="197217"/>
            <a:ext cx="5787685"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行政手続きの免除について</a:t>
            </a:r>
            <a:endParaRPr lang="en-US" altLang="ja-JP" dirty="0" smtClean="0">
              <a:latin typeface="ＭＳ Ｐゴシック" pitchFamily="50" charset="-128"/>
            </a:endParaRPr>
          </a:p>
        </p:txBody>
      </p:sp>
      <p:grpSp>
        <p:nvGrpSpPr>
          <p:cNvPr id="4" name="グループ化 3"/>
          <p:cNvGrpSpPr/>
          <p:nvPr/>
        </p:nvGrpSpPr>
        <p:grpSpPr>
          <a:xfrm>
            <a:off x="628079" y="1522095"/>
            <a:ext cx="7952396" cy="1261884"/>
            <a:chOff x="649344" y="1426398"/>
            <a:chExt cx="7952396" cy="1261884"/>
          </a:xfrm>
        </p:grpSpPr>
        <p:sp>
          <p:nvSpPr>
            <p:cNvPr id="5" name="Text Box 16"/>
            <p:cNvSpPr txBox="1">
              <a:spLocks noChangeArrowheads="1"/>
            </p:cNvSpPr>
            <p:nvPr/>
          </p:nvSpPr>
          <p:spPr bwMode="auto">
            <a:xfrm>
              <a:off x="834681" y="1426398"/>
              <a:ext cx="776705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smtClean="0">
                  <a:solidFill>
                    <a:srgbClr val="FF0000"/>
                  </a:solidFill>
                  <a:latin typeface="メイリオ" panose="020B0604030504040204" pitchFamily="50" charset="-128"/>
                  <a:ea typeface="メイリオ" panose="020B0604030504040204" pitchFamily="50" charset="-128"/>
                </a:rPr>
                <a:t>指定事業所に係る変更許可申請</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（８条）を</a:t>
              </a:r>
              <a:r>
                <a:rPr lang="ja-JP" altLang="en-US" sz="2800" b="1" dirty="0" smtClean="0">
                  <a:solidFill>
                    <a:srgbClr val="FF0000"/>
                  </a:solidFill>
                  <a:latin typeface="メイリオ" panose="020B0604030504040204" pitchFamily="50" charset="-128"/>
                  <a:ea typeface="メイリオ" panose="020B0604030504040204" pitchFamily="50" charset="-128"/>
                </a:rPr>
                <a:t>免除</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（公害防止上特に重要な変更として規則で定める変更を除く）</a:t>
              </a:r>
              <a:endParaRPr lang="ja-JP" altLang="en-US" sz="2400" b="1" u="sng"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649344" y="1522128"/>
              <a:ext cx="18288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50000"/>
                  </a:schemeClr>
                </a:solidFill>
              </a:endParaRPr>
            </a:p>
          </p:txBody>
        </p:sp>
      </p:grpSp>
      <p:sp>
        <p:nvSpPr>
          <p:cNvPr id="7" name="テキスト ボックス 2"/>
          <p:cNvSpPr txBox="1">
            <a:spLocks noChangeArrowheads="1"/>
          </p:cNvSpPr>
          <p:nvPr/>
        </p:nvSpPr>
        <p:spPr bwMode="auto">
          <a:xfrm>
            <a:off x="216874" y="811050"/>
            <a:ext cx="3079219" cy="471202"/>
          </a:xfrm>
          <a:prstGeom prst="roundRect">
            <a:avLst/>
          </a:prstGeom>
          <a:solidFill>
            <a:srgbClr val="FFFF66"/>
          </a:solidFill>
          <a:ln w="25400" cmpd="dbl">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altLang="en-US" sz="24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優良</a:t>
            </a:r>
            <a:r>
              <a:rPr lang="ja-JP" sz="24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環境管理事業</a:t>
            </a:r>
            <a:r>
              <a:rPr lang="ja-JP" altLang="en-US" sz="24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所</a:t>
            </a:r>
            <a:endParaRPr lang="en-US" altLang="ja-JP" sz="24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角丸四角形吹き出し 7"/>
          <p:cNvSpPr/>
          <p:nvPr/>
        </p:nvSpPr>
        <p:spPr>
          <a:xfrm>
            <a:off x="3274828" y="2709717"/>
            <a:ext cx="4327452" cy="1184809"/>
          </a:xfrm>
          <a:prstGeom prst="wedgeRoundRectCallout">
            <a:avLst>
              <a:gd name="adj1" fmla="val -37517"/>
              <a:gd name="adj2" fmla="val -75940"/>
              <a:gd name="adj3" fmla="val 16667"/>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0000FF"/>
                </a:solidFill>
                <a:latin typeface="メイリオ" panose="020B0604030504040204" pitchFamily="50" charset="-128"/>
                <a:ea typeface="メイリオ" panose="020B0604030504040204" pitchFamily="50" charset="-128"/>
              </a:rPr>
              <a:t>優良環境管理事業所だけのメリットです！</a:t>
            </a:r>
            <a:endParaRPr kumimoji="1" lang="ja-JP" altLang="en-US" sz="2800" b="1" dirty="0">
              <a:solidFill>
                <a:srgbClr val="0000FF"/>
              </a:solidFill>
              <a:latin typeface="メイリオ" panose="020B0604030504040204" pitchFamily="50" charset="-128"/>
              <a:ea typeface="メイリオ" panose="020B0604030504040204" pitchFamily="50" charset="-128"/>
            </a:endParaRPr>
          </a:p>
        </p:txBody>
      </p:sp>
      <p:grpSp>
        <p:nvGrpSpPr>
          <p:cNvPr id="14" name="グループ化 13"/>
          <p:cNvGrpSpPr/>
          <p:nvPr/>
        </p:nvGrpSpPr>
        <p:grpSpPr>
          <a:xfrm>
            <a:off x="630061" y="5262229"/>
            <a:ext cx="7963925" cy="954107"/>
            <a:chOff x="719516" y="5236966"/>
            <a:chExt cx="7963925" cy="954107"/>
          </a:xfrm>
        </p:grpSpPr>
        <p:sp>
          <p:nvSpPr>
            <p:cNvPr id="15" name="Text Box 16"/>
            <p:cNvSpPr txBox="1">
              <a:spLocks noChangeArrowheads="1"/>
            </p:cNvSpPr>
            <p:nvPr/>
          </p:nvSpPr>
          <p:spPr bwMode="auto">
            <a:xfrm>
              <a:off x="916382" y="5236966"/>
              <a:ext cx="7767059" cy="954107"/>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smtClean="0">
                  <a:solidFill>
                    <a:srgbClr val="FF0000"/>
                  </a:solidFill>
                  <a:latin typeface="メイリオ" panose="020B0604030504040204" pitchFamily="50" charset="-128"/>
                  <a:ea typeface="メイリオ" panose="020B0604030504040204" pitchFamily="50" charset="-128"/>
                </a:rPr>
                <a:t>指定事業所に係る化学物質管理状況報告書</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rPr>
                <a:t>42</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条の３）を</a:t>
              </a:r>
              <a:r>
                <a:rPr lang="ja-JP" altLang="en-US" sz="2800" b="1" dirty="0" smtClean="0">
                  <a:solidFill>
                    <a:srgbClr val="FF0000"/>
                  </a:solidFill>
                  <a:latin typeface="メイリオ" panose="020B0604030504040204" pitchFamily="50" charset="-128"/>
                  <a:ea typeface="メイリオ" panose="020B0604030504040204" pitchFamily="50" charset="-128"/>
                </a:rPr>
                <a:t>免除</a:t>
              </a:r>
              <a:endParaRPr lang="ja-JP" altLang="en-US" sz="2800" b="1" u="sng" dirty="0">
                <a:solidFill>
                  <a:srgbClr val="FF0000"/>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719516" y="5353396"/>
              <a:ext cx="18288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916382" y="4066485"/>
            <a:ext cx="7911995" cy="1015663"/>
          </a:xfrm>
          <a:prstGeom prst="rect">
            <a:avLst/>
          </a:prstGeom>
          <a:noFill/>
        </p:spPr>
        <p:txBody>
          <a:bodyPr wrap="square" rtlCol="0">
            <a:spAutoFit/>
          </a:bodyPr>
          <a:lstStyle/>
          <a:p>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ただし、指定施設の数や規模・能力が変更される場合には、事後</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にその数や規模・能力のみ届出（</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rPr>
              <a:t>10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条）する必要があります。</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（根拠資料等の添付は不要）</a:t>
            </a:r>
            <a:endPar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06938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a:t>
            </a:fld>
            <a:endParaRPr kumimoji="1" lang="ja-JP" altLang="en-US"/>
          </a:p>
        </p:txBody>
      </p:sp>
      <p:sp>
        <p:nvSpPr>
          <p:cNvPr id="3" name="タイトル 1"/>
          <p:cNvSpPr txBox="1">
            <a:spLocks/>
          </p:cNvSpPr>
          <p:nvPr/>
        </p:nvSpPr>
        <p:spPr>
          <a:xfrm>
            <a:off x="395536" y="304912"/>
            <a:ext cx="3600400" cy="508918"/>
          </a:xfrm>
          <a:prstGeom prst="rect">
            <a:avLst/>
          </a:prstGeom>
        </p:spPr>
        <p:txBody>
          <a:bodyPr>
            <a:noAutofit/>
          </a:bodyPr>
          <a:lst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a:lstStyle>
          <a:p>
            <a:r>
              <a:rPr lang="ja-JP" altLang="en-US" sz="3200" b="1" smtClean="0">
                <a:solidFill>
                  <a:schemeClr val="tx1">
                    <a:lumMod val="75000"/>
                    <a:lumOff val="25000"/>
                  </a:schemeClr>
                </a:solidFill>
                <a:latin typeface="+mn-ea"/>
                <a:ea typeface="+mn-ea"/>
              </a:rPr>
              <a:t>条例制定の沿革</a:t>
            </a:r>
            <a:endParaRPr lang="ja-JP" altLang="en-US" sz="3200" b="1" dirty="0">
              <a:solidFill>
                <a:schemeClr val="tx1">
                  <a:lumMod val="75000"/>
                  <a:lumOff val="25000"/>
                </a:schemeClr>
              </a:solidFill>
              <a:latin typeface="+mn-ea"/>
              <a:ea typeface="+mn-ea"/>
            </a:endParaRPr>
          </a:p>
        </p:txBody>
      </p:sp>
      <p:sp>
        <p:nvSpPr>
          <p:cNvPr id="4" name="コンテンツ プレースホルダ 2"/>
          <p:cNvSpPr txBox="1">
            <a:spLocks/>
          </p:cNvSpPr>
          <p:nvPr/>
        </p:nvSpPr>
        <p:spPr>
          <a:xfrm>
            <a:off x="1520280" y="5454289"/>
            <a:ext cx="7416824" cy="648072"/>
          </a:xfrm>
          <a:prstGeom prst="rect">
            <a:avLst/>
          </a:prstGeom>
          <a:ln>
            <a:solidFill>
              <a:schemeClr val="accent1"/>
            </a:solidFill>
          </a:ln>
        </p:spPr>
        <p:txBody>
          <a:bodyPr tIns="0">
            <a:noAutofit/>
          </a:bodyPr>
          <a:lst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buFont typeface="Wingdings" panose="05000000000000000000" pitchFamily="2" charset="2"/>
              <a:buNone/>
            </a:pPr>
            <a:r>
              <a:rPr lang="ja-JP" altLang="en-US" sz="1800" dirty="0" smtClean="0">
                <a:solidFill>
                  <a:schemeClr val="tx1">
                    <a:lumMod val="75000"/>
                    <a:lumOff val="25000"/>
                  </a:schemeClr>
                </a:solidFill>
                <a:latin typeface="+mn-ea"/>
              </a:rPr>
              <a:t>事業所の</a:t>
            </a:r>
            <a:r>
              <a:rPr lang="ja-JP" altLang="en-US" sz="1800" dirty="0" smtClean="0">
                <a:solidFill>
                  <a:srgbClr val="FF0000"/>
                </a:solidFill>
                <a:latin typeface="+mn-ea"/>
              </a:rPr>
              <a:t>自主的な取組</a:t>
            </a:r>
            <a:r>
              <a:rPr lang="ja-JP" altLang="en-US" sz="1800" dirty="0" smtClean="0">
                <a:solidFill>
                  <a:schemeClr val="tx1">
                    <a:lumMod val="75000"/>
                    <a:lumOff val="25000"/>
                  </a:schemeClr>
                </a:solidFill>
                <a:latin typeface="+mn-ea"/>
              </a:rPr>
              <a:t>や県民・事業者の相互理解を促進するため「</a:t>
            </a:r>
            <a:r>
              <a:rPr lang="ja-JP" altLang="en-US" sz="1800" b="1" dirty="0" smtClean="0">
                <a:solidFill>
                  <a:schemeClr val="tx1">
                    <a:lumMod val="75000"/>
                    <a:lumOff val="25000"/>
                  </a:schemeClr>
                </a:solidFill>
                <a:latin typeface="+mn-ea"/>
              </a:rPr>
              <a:t>神奈川県生活環境の保全等に関する条例</a:t>
            </a:r>
            <a:r>
              <a:rPr lang="ja-JP" altLang="en-US" sz="1800" dirty="0" smtClean="0">
                <a:solidFill>
                  <a:schemeClr val="tx1">
                    <a:lumMod val="75000"/>
                    <a:lumOff val="25000"/>
                  </a:schemeClr>
                </a:solidFill>
                <a:latin typeface="+mn-ea"/>
              </a:rPr>
              <a:t>」を改正</a:t>
            </a:r>
            <a:endParaRPr lang="en-US" altLang="ja-JP" sz="1800" dirty="0" smtClean="0">
              <a:solidFill>
                <a:schemeClr val="tx1">
                  <a:lumMod val="75000"/>
                  <a:lumOff val="25000"/>
                </a:schemeClr>
              </a:solidFill>
              <a:latin typeface="+mn-ea"/>
            </a:endParaRPr>
          </a:p>
        </p:txBody>
      </p:sp>
      <p:sp>
        <p:nvSpPr>
          <p:cNvPr id="5" name="コンテンツ プレースホルダ 2"/>
          <p:cNvSpPr txBox="1">
            <a:spLocks/>
          </p:cNvSpPr>
          <p:nvPr/>
        </p:nvSpPr>
        <p:spPr>
          <a:xfrm>
            <a:off x="80120" y="5598305"/>
            <a:ext cx="1512168" cy="504056"/>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平成</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rPr>
              <a:t>23</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年</a:t>
            </a:r>
            <a:r>
              <a:rPr kumimoji="1" lang="ja-JP" altLang="en-US" sz="2400"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p>
        </p:txBody>
      </p:sp>
      <p:sp>
        <p:nvSpPr>
          <p:cNvPr id="6" name="コンテンツ プレースホルダ 2"/>
          <p:cNvSpPr txBox="1">
            <a:spLocks/>
          </p:cNvSpPr>
          <p:nvPr/>
        </p:nvSpPr>
        <p:spPr>
          <a:xfrm>
            <a:off x="80120" y="1089710"/>
            <a:ext cx="1296144" cy="36004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昭和</a:t>
            </a:r>
            <a:r>
              <a:rPr kumimoji="1" lang="en-US" altLang="ja-JP" sz="2000"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26</a:t>
            </a:r>
            <a:r>
              <a:rPr kumimoji="1" lang="ja-JP" altLang="en-US" sz="2000"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年</a:t>
            </a:r>
            <a:endParaRPr kumimoji="1" lang="ja-JP" altLang="en-US" sz="2400"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7" name="コンテンツ プレースホルダ 2"/>
          <p:cNvSpPr txBox="1">
            <a:spLocks/>
          </p:cNvSpPr>
          <p:nvPr/>
        </p:nvSpPr>
        <p:spPr>
          <a:xfrm>
            <a:off x="80120" y="3160866"/>
            <a:ext cx="1296144" cy="504056"/>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000" b="1" dirty="0" smtClean="0">
                <a:solidFill>
                  <a:srgbClr val="FF0000"/>
                </a:solidFill>
                <a:latin typeface="メイリオ" panose="020B0604030504040204" pitchFamily="50" charset="-128"/>
                <a:ea typeface="メイリオ" panose="020B0604030504040204" pitchFamily="50" charset="-128"/>
              </a:rPr>
              <a:t>平成</a:t>
            </a:r>
            <a:r>
              <a:rPr lang="ja-JP" altLang="en-US" sz="2000" b="1" dirty="0">
                <a:solidFill>
                  <a:srgbClr val="FF0000"/>
                </a:solidFill>
                <a:latin typeface="メイリオ" panose="020B0604030504040204" pitchFamily="50" charset="-128"/>
                <a:ea typeface="メイリオ" panose="020B0604030504040204" pitchFamily="50" charset="-128"/>
              </a:rPr>
              <a:t>９</a:t>
            </a:r>
            <a:r>
              <a:rPr kumimoji="1" lang="ja-JP" altLang="en-US" sz="20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年</a:t>
            </a:r>
            <a:r>
              <a:rPr kumimoji="1" lang="ja-JP" altLang="en-US" sz="2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rPr>
              <a:t>　</a:t>
            </a:r>
          </a:p>
        </p:txBody>
      </p:sp>
      <p:sp>
        <p:nvSpPr>
          <p:cNvPr id="8" name="コンテンツ プレースホルダ 2"/>
          <p:cNvSpPr txBox="1">
            <a:spLocks/>
          </p:cNvSpPr>
          <p:nvPr/>
        </p:nvSpPr>
        <p:spPr>
          <a:xfrm>
            <a:off x="1520280" y="939056"/>
            <a:ext cx="7416824" cy="648072"/>
          </a:xfrm>
          <a:prstGeom prst="rect">
            <a:avLst/>
          </a:prstGeom>
          <a:noFill/>
          <a:ln w="0">
            <a:solidFill>
              <a:schemeClr val="accent1"/>
            </a:solidFill>
          </a:ln>
        </p:spPr>
        <p:txBody>
          <a:bodyPr vert="horz" lIns="0" tIns="72000">
            <a:noAutofit/>
          </a:bodyPr>
          <a:lstStyle/>
          <a:p>
            <a:pPr marL="274320" marR="0" lvl="0"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事業場か</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ら生じる公害を防止し、産業の発展と住民の調和を図ることを目的とした</a:t>
            </a:r>
            <a:r>
              <a:rPr kumimoji="1" lang="ja-JP" altLang="en-US"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「神奈川県事業場公害防止条例」</a:t>
            </a:r>
            <a:r>
              <a:rPr kumimoji="1" lang="ja-JP" altLang="en-US"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を制定</a:t>
            </a:r>
            <a:endParaRPr kumimoji="1" lang="en-US" altLang="ja-JP"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9" name="コンテンツ プレースホルダ 2"/>
          <p:cNvSpPr txBox="1">
            <a:spLocks/>
          </p:cNvSpPr>
          <p:nvPr/>
        </p:nvSpPr>
        <p:spPr>
          <a:xfrm>
            <a:off x="1520280" y="3088858"/>
            <a:ext cx="7416824" cy="648072"/>
          </a:xfrm>
          <a:prstGeom prst="rect">
            <a:avLst/>
          </a:prstGeom>
          <a:ln>
            <a:solidFill>
              <a:schemeClr val="accent1"/>
            </a:solidFill>
          </a:ln>
        </p:spPr>
        <p:txBody>
          <a:bodyPr vert="horz" wrap="square" lIns="0" rIns="0">
            <a:noAutofit/>
          </a:bodyPr>
          <a:lstStyle/>
          <a:p>
            <a:pPr marL="274320" marR="0" lvl="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noProof="0" dirty="0" smtClean="0">
                <a:solidFill>
                  <a:schemeClr val="tx1">
                    <a:lumMod val="75000"/>
                    <a:lumOff val="25000"/>
                  </a:schemeClr>
                </a:solidFill>
                <a:latin typeface="メイリオ" panose="020B0604030504040204" pitchFamily="50" charset="-128"/>
                <a:ea typeface="メイリオ" panose="020B0604030504040204" pitchFamily="50" charset="-128"/>
              </a:rPr>
              <a:t>現在及び</a:t>
            </a:r>
            <a:r>
              <a:rPr lang="ja-JP" altLang="en-US" noProof="0" dirty="0" smtClean="0">
                <a:solidFill>
                  <a:srgbClr val="FF0000"/>
                </a:solidFill>
                <a:latin typeface="メイリオ" panose="020B0604030504040204" pitchFamily="50" charset="-128"/>
                <a:ea typeface="メイリオ" panose="020B0604030504040204" pitchFamily="50" charset="-128"/>
              </a:rPr>
              <a:t>将来</a:t>
            </a:r>
            <a:r>
              <a:rPr lang="ja-JP" altLang="en-US" noProof="0" dirty="0" smtClean="0">
                <a:solidFill>
                  <a:schemeClr val="tx1">
                    <a:lumMod val="75000"/>
                    <a:lumOff val="25000"/>
                  </a:schemeClr>
                </a:solidFill>
                <a:latin typeface="メイリオ" panose="020B0604030504040204" pitchFamily="50" charset="-128"/>
                <a:ea typeface="メイリオ" panose="020B0604030504040204" pitchFamily="50" charset="-128"/>
              </a:rPr>
              <a:t>の県民の健康を保護するとともに、生活環境を保全することを目的とした</a:t>
            </a:r>
            <a:r>
              <a:rPr kumimoji="0" lang="ja-JP" altLang="en-US" b="1" dirty="0">
                <a:solidFill>
                  <a:srgbClr val="00B050"/>
                </a:solidFill>
                <a:latin typeface="メイリオ" panose="020B0604030504040204" pitchFamily="50" charset="-128"/>
                <a:ea typeface="メイリオ" panose="020B0604030504040204" pitchFamily="50" charset="-128"/>
              </a:rPr>
              <a:t>「神奈川県生活環境の保全等に関する条例」</a:t>
            </a:r>
            <a:r>
              <a:rPr kumimoji="1" lang="ja-JP" altLang="en-US"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を制定</a:t>
            </a:r>
            <a:endParaRPr kumimoji="1" lang="en-US" altLang="ja-JP"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10" name="コンテンツ プレースホルダ 2"/>
          <p:cNvSpPr txBox="1">
            <a:spLocks/>
          </p:cNvSpPr>
          <p:nvPr/>
        </p:nvSpPr>
        <p:spPr>
          <a:xfrm>
            <a:off x="1520280" y="2008738"/>
            <a:ext cx="7416824" cy="648072"/>
          </a:xfrm>
          <a:prstGeom prst="rect">
            <a:avLst/>
          </a:prstGeom>
          <a:ln>
            <a:solidFill>
              <a:schemeClr val="accent1"/>
            </a:solidFill>
          </a:ln>
        </p:spPr>
        <p:txBody>
          <a:bodyPr vert="horz" lIns="0">
            <a:noAutofit/>
          </a:bodyPr>
          <a:lstStyle/>
          <a:p>
            <a:pPr marL="274320" marR="0" lvl="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公害関係法令の整備を踏まえ、事業所を総合的に規制する許可制（</a:t>
            </a:r>
            <a:r>
              <a:rPr kumimoji="1" lang="ja-JP" altLang="en-US"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総合審査許可制</a:t>
            </a:r>
            <a:r>
              <a:rPr kumimoji="1" lang="ja-JP" altLang="en-US"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）を導入した「</a:t>
            </a:r>
            <a:r>
              <a:rPr kumimoji="1" lang="ja-JP" altLang="en-US"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神奈川県公害防止条例</a:t>
            </a:r>
            <a:r>
              <a:rPr kumimoji="1" lang="ja-JP" altLang="en-US"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」を制定</a:t>
            </a:r>
            <a:endParaRPr kumimoji="1" lang="en-US" altLang="ja-JP"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11" name="コンテンツ プレースホルダ 2"/>
          <p:cNvSpPr txBox="1">
            <a:spLocks/>
          </p:cNvSpPr>
          <p:nvPr/>
        </p:nvSpPr>
        <p:spPr>
          <a:xfrm>
            <a:off x="80120" y="2105027"/>
            <a:ext cx="1296144" cy="504056"/>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昭和</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rPr>
              <a:t>46</a:t>
            </a:r>
            <a:r>
              <a:rPr kumimoji="1" lang="ja-JP" altLang="en-US" sz="2000"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年</a:t>
            </a:r>
            <a:r>
              <a:rPr kumimoji="1" lang="ja-JP" altLang="en-US" sz="2400"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p>
        </p:txBody>
      </p:sp>
      <p:sp>
        <p:nvSpPr>
          <p:cNvPr id="12" name="テキスト ボックス 11"/>
          <p:cNvSpPr txBox="1"/>
          <p:nvPr/>
        </p:nvSpPr>
        <p:spPr>
          <a:xfrm>
            <a:off x="3176464" y="1648698"/>
            <a:ext cx="1152128" cy="307777"/>
          </a:xfrm>
          <a:prstGeom prst="rect">
            <a:avLst/>
          </a:prstGeom>
          <a:noFill/>
        </p:spPr>
        <p:txBody>
          <a:bodyPr wrap="square" rtlCol="0">
            <a:noAutofit/>
          </a:bodyPr>
          <a:lstStyle/>
          <a:p>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規制強化</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176464" y="2728818"/>
            <a:ext cx="4104456" cy="307777"/>
          </a:xfrm>
          <a:prstGeom prst="rect">
            <a:avLst/>
          </a:prstGeom>
          <a:noFill/>
        </p:spPr>
        <p:txBody>
          <a:bodyPr wrap="square" rtlCol="0">
            <a:noAutofit/>
          </a:bodyPr>
          <a:lstStyle/>
          <a:p>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対象範囲の拡大、多種多様な環境問題へ対応</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176464" y="5071005"/>
            <a:ext cx="2880320" cy="307777"/>
          </a:xfrm>
          <a:prstGeom prst="rect">
            <a:avLst/>
          </a:prstGeom>
          <a:noFill/>
        </p:spPr>
        <p:txBody>
          <a:bodyPr wrap="square" rtlCol="0">
            <a:noAutofit/>
          </a:bodyPr>
          <a:lstStyle/>
          <a:p>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規制緩和、自主的な取組等の促進</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5" name="下矢印 14"/>
          <p:cNvSpPr/>
          <p:nvPr/>
        </p:nvSpPr>
        <p:spPr>
          <a:xfrm>
            <a:off x="2528392" y="1720706"/>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mn-ea"/>
            </a:endParaRPr>
          </a:p>
        </p:txBody>
      </p:sp>
      <p:sp>
        <p:nvSpPr>
          <p:cNvPr id="16" name="下矢印 15"/>
          <p:cNvSpPr/>
          <p:nvPr/>
        </p:nvSpPr>
        <p:spPr>
          <a:xfrm>
            <a:off x="2528392" y="2800826"/>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mn-ea"/>
            </a:endParaRPr>
          </a:p>
        </p:txBody>
      </p:sp>
      <p:sp>
        <p:nvSpPr>
          <p:cNvPr id="17" name="下矢印 16"/>
          <p:cNvSpPr/>
          <p:nvPr/>
        </p:nvSpPr>
        <p:spPr>
          <a:xfrm>
            <a:off x="2528392" y="5109105"/>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mn-ea"/>
            </a:endParaRPr>
          </a:p>
        </p:txBody>
      </p:sp>
      <p:sp>
        <p:nvSpPr>
          <p:cNvPr id="18" name="テキスト ボックス 17"/>
          <p:cNvSpPr txBox="1"/>
          <p:nvPr/>
        </p:nvSpPr>
        <p:spPr>
          <a:xfrm>
            <a:off x="3194249" y="3845528"/>
            <a:ext cx="1152128" cy="307777"/>
          </a:xfrm>
          <a:prstGeom prst="rect">
            <a:avLst/>
          </a:prstGeom>
          <a:noFill/>
        </p:spPr>
        <p:txBody>
          <a:bodyPr wrap="square" rtlCol="0">
            <a:noAutofit/>
          </a:bodyPr>
          <a:lstStyle/>
          <a:p>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規制強化</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下矢印 18"/>
          <p:cNvSpPr/>
          <p:nvPr/>
        </p:nvSpPr>
        <p:spPr>
          <a:xfrm>
            <a:off x="2546177" y="3874672"/>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mn-ea"/>
            </a:endParaRPr>
          </a:p>
        </p:txBody>
      </p:sp>
      <p:sp>
        <p:nvSpPr>
          <p:cNvPr id="20" name="コンテンツ プレースホルダ 2"/>
          <p:cNvSpPr txBox="1">
            <a:spLocks/>
          </p:cNvSpPr>
          <p:nvPr/>
        </p:nvSpPr>
        <p:spPr>
          <a:xfrm>
            <a:off x="80120" y="4168254"/>
            <a:ext cx="1683568" cy="852672"/>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平成</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rPr>
              <a:t>14</a:t>
            </a:r>
            <a:r>
              <a:rPr kumimoji="1" lang="ja-JP" altLang="en-US" sz="2000"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年・</a:t>
            </a:r>
            <a:endParaRPr kumimoji="1" lang="en-US" altLang="ja-JP" sz="2000"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平成</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rPr>
              <a:t>16</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年</a:t>
            </a:r>
            <a:r>
              <a:rPr kumimoji="1" lang="ja-JP" altLang="en-US" sz="2400"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p>
        </p:txBody>
      </p:sp>
      <p:sp>
        <p:nvSpPr>
          <p:cNvPr id="21" name="コンテンツ プレースホルダ 2"/>
          <p:cNvSpPr txBox="1">
            <a:spLocks/>
          </p:cNvSpPr>
          <p:nvPr/>
        </p:nvSpPr>
        <p:spPr>
          <a:xfrm>
            <a:off x="1516832" y="4255135"/>
            <a:ext cx="7416824" cy="648072"/>
          </a:xfrm>
          <a:prstGeom prst="rect">
            <a:avLst/>
          </a:prstGeom>
          <a:ln>
            <a:solidFill>
              <a:schemeClr val="accent1"/>
            </a:solidFill>
          </a:ln>
        </p:spPr>
        <p:txBody>
          <a:bodyPr vert="horz" wrap="square" lIns="0" rIns="0">
            <a:noAutofit/>
          </a:bodyPr>
          <a:lstStyle/>
          <a:p>
            <a:pPr marL="274320" marR="0" lvl="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noProof="0" dirty="0" smtClean="0">
                <a:solidFill>
                  <a:schemeClr val="tx1">
                    <a:lumMod val="75000"/>
                    <a:lumOff val="25000"/>
                  </a:schemeClr>
                </a:solidFill>
                <a:latin typeface="メイリオ" panose="020B0604030504040204" pitchFamily="50" charset="-128"/>
                <a:ea typeface="メイリオ" panose="020B0604030504040204" pitchFamily="50" charset="-128"/>
              </a:rPr>
              <a:t>大気汚染の早期改善のため、また、化管法や土壌汚染対策法の制定等を踏まえ、</a:t>
            </a:r>
            <a:r>
              <a:rPr kumimoji="1" lang="ja-JP" altLang="en-US"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a:t>
            </a:r>
            <a:r>
              <a:rPr kumimoji="1" lang="ja-JP" altLang="en-US"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神奈川県生活環境の保全等に関する条例</a:t>
            </a:r>
            <a:r>
              <a:rPr kumimoji="1" lang="ja-JP" altLang="en-US"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」を</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改正</a:t>
            </a:r>
            <a:endParaRPr kumimoji="1" lang="en-US" altLang="ja-JP" b="0"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87859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29</a:t>
            </a:fld>
            <a:endParaRPr kumimoji="1" lang="ja-JP" altLang="en-US"/>
          </a:p>
        </p:txBody>
      </p:sp>
      <p:sp>
        <p:nvSpPr>
          <p:cNvPr id="3" name="コンテンツ プレースホルダー 2"/>
          <p:cNvSpPr txBox="1">
            <a:spLocks/>
          </p:cNvSpPr>
          <p:nvPr/>
        </p:nvSpPr>
        <p:spPr>
          <a:xfrm>
            <a:off x="216874" y="197217"/>
            <a:ext cx="7250726"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認定の有効期間の延長について</a:t>
            </a:r>
            <a:endParaRPr lang="en-US" altLang="ja-JP" dirty="0" smtClean="0">
              <a:latin typeface="ＭＳ Ｐゴシック" pitchFamily="50" charset="-128"/>
            </a:endParaRPr>
          </a:p>
        </p:txBody>
      </p:sp>
      <p:sp>
        <p:nvSpPr>
          <p:cNvPr id="4" name="テキスト ボックス 3"/>
          <p:cNvSpPr txBox="1"/>
          <p:nvPr/>
        </p:nvSpPr>
        <p:spPr>
          <a:xfrm>
            <a:off x="432441" y="832977"/>
            <a:ext cx="1304919" cy="510778"/>
          </a:xfrm>
          <a:prstGeom prst="roundRect">
            <a:avLst/>
          </a:prstGeom>
          <a:solidFill>
            <a:srgbClr val="FFCCFF"/>
          </a:solidFill>
          <a:ln>
            <a:noFill/>
          </a:ln>
          <a:scene3d>
            <a:camera prst="orthographicFront"/>
            <a:lightRig rig="threePt" dir="t"/>
          </a:scene3d>
          <a:sp3d>
            <a:bevelT/>
          </a:sp3d>
        </p:spPr>
        <p:txBody>
          <a:bodyPr wrap="square" rtlCol="0">
            <a:spAutoFit/>
          </a:bodyPr>
          <a:lstStyle/>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改正前</a:t>
            </a:r>
            <a:endParaRPr lang="ja-JP"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828681" y="1389272"/>
            <a:ext cx="7746359" cy="1200329"/>
          </a:xfrm>
          <a:prstGeom prst="rect">
            <a:avLst/>
          </a:prstGeom>
          <a:noFill/>
        </p:spPr>
        <p:txBody>
          <a:bodyPr wrap="square" rtlCol="0">
            <a:spAutoFit/>
          </a:bodyPr>
          <a:lstStyle/>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環境管理事業所、環境配慮推進事業所ともに認定の有効期間は、環境マネジメントシステムの登録の有効期限に合わせていた。（最長でも３年）</a:t>
            </a:r>
            <a:endPar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432440" y="2620282"/>
            <a:ext cx="1304919" cy="510778"/>
          </a:xfrm>
          <a:prstGeom prst="roundRect">
            <a:avLst/>
          </a:prstGeom>
          <a:solidFill>
            <a:srgbClr val="FFCCFF"/>
          </a:solidFill>
          <a:ln>
            <a:noFill/>
          </a:ln>
          <a:scene3d>
            <a:camera prst="orthographicFront"/>
            <a:lightRig rig="threePt" dir="t"/>
          </a:scene3d>
          <a:sp3d>
            <a:bevelT/>
          </a:sp3d>
        </p:spPr>
        <p:txBody>
          <a:bodyPr wrap="square" rtlCol="0">
            <a:spAutoFit/>
          </a:bodyPr>
          <a:lstStyle/>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改正後</a:t>
            </a:r>
            <a:endParaRPr lang="ja-JP"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828681" y="3250521"/>
            <a:ext cx="7746359" cy="1856919"/>
          </a:xfrm>
          <a:prstGeom prst="rect">
            <a:avLst/>
          </a:prstGeom>
          <a:noFill/>
        </p:spPr>
        <p:txBody>
          <a:bodyPr wrap="square" rtlCol="0">
            <a:spAutoFit/>
          </a:bodyPr>
          <a:lstStyle/>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環境マネジメントシステムの登録の有効</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期限によらず、</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4000"/>
              </a:lnSpc>
            </a:pPr>
            <a:r>
              <a:rPr lang="ja-JP" altLang="en-US" sz="2800" b="1" dirty="0" smtClean="0">
                <a:solidFill>
                  <a:srgbClr val="FF0000"/>
                </a:solidFill>
                <a:latin typeface="メイリオ" panose="020B0604030504040204" pitchFamily="50" charset="-128"/>
                <a:ea typeface="メイリオ" panose="020B0604030504040204" pitchFamily="50" charset="-128"/>
              </a:rPr>
              <a:t>環境管理事業所は</a:t>
            </a:r>
            <a:r>
              <a:rPr lang="ja-JP" altLang="en-US" sz="2800" b="1" u="sng" dirty="0" smtClean="0">
                <a:solidFill>
                  <a:srgbClr val="FF0000"/>
                </a:solidFill>
                <a:latin typeface="メイリオ" panose="020B0604030504040204" pitchFamily="50" charset="-128"/>
                <a:ea typeface="メイリオ" panose="020B0604030504040204" pitchFamily="50" charset="-128"/>
              </a:rPr>
              <a:t>３年</a:t>
            </a:r>
            <a:endParaRPr lang="en-US" altLang="ja-JP" sz="2800" b="1" u="sng" dirty="0" smtClean="0">
              <a:solidFill>
                <a:srgbClr val="FF0000"/>
              </a:solidFill>
              <a:latin typeface="メイリオ" panose="020B0604030504040204" pitchFamily="50" charset="-128"/>
              <a:ea typeface="メイリオ" panose="020B0604030504040204" pitchFamily="50" charset="-128"/>
            </a:endParaRPr>
          </a:p>
          <a:p>
            <a:pPr>
              <a:lnSpc>
                <a:spcPts val="4000"/>
              </a:lnSpc>
            </a:pPr>
            <a:r>
              <a:rPr lang="ja-JP" altLang="en-US" sz="2800" b="1" dirty="0" smtClean="0">
                <a:solidFill>
                  <a:srgbClr val="FF0000"/>
                </a:solidFill>
                <a:latin typeface="メイリオ" panose="020B0604030504040204" pitchFamily="50" charset="-128"/>
                <a:ea typeface="メイリオ" panose="020B0604030504040204" pitchFamily="50" charset="-128"/>
              </a:rPr>
              <a:t>優良環境管理事業所は</a:t>
            </a:r>
            <a:r>
              <a:rPr lang="ja-JP" altLang="en-US" sz="2800" b="1" u="sng" dirty="0" smtClean="0">
                <a:solidFill>
                  <a:srgbClr val="FF0000"/>
                </a:solidFill>
                <a:latin typeface="メイリオ" panose="020B0604030504040204" pitchFamily="50" charset="-128"/>
                <a:ea typeface="メイリオ" panose="020B0604030504040204" pitchFamily="50" charset="-128"/>
              </a:rPr>
              <a:t>６年</a:t>
            </a:r>
            <a:endParaRPr lang="en-US" altLang="ja-JP" sz="2800" b="1" u="sng" dirty="0" smtClean="0">
              <a:solidFill>
                <a:srgbClr val="FF0000"/>
              </a:solidFill>
              <a:latin typeface="メイリオ" panose="020B0604030504040204" pitchFamily="50" charset="-128"/>
              <a:ea typeface="メイリオ" panose="020B0604030504040204" pitchFamily="50" charset="-128"/>
            </a:endParaRPr>
          </a:p>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とした。</a:t>
            </a:r>
            <a:endPar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828680" y="5084387"/>
            <a:ext cx="7746359" cy="1323439"/>
          </a:xfrm>
          <a:prstGeom prst="rect">
            <a:avLst/>
          </a:prstGeom>
          <a:noFill/>
        </p:spPr>
        <p:txBody>
          <a:bodyPr wrap="square" rtlCol="0">
            <a:spAutoFit/>
          </a:bodyPr>
          <a:lstStyle/>
          <a:p>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smtClean="0">
                <a:solidFill>
                  <a:srgbClr val="0000FF"/>
                </a:solidFill>
                <a:latin typeface="メイリオ" panose="020B0604030504040204" pitchFamily="50" charset="-128"/>
                <a:ea typeface="メイリオ" panose="020B0604030504040204" pitchFamily="50" charset="-128"/>
              </a:rPr>
              <a:t>認定の有効期間の途中で、環境マネジメントシステムの更新を</a:t>
            </a:r>
            <a:endParaRPr lang="en-US" altLang="ja-JP" sz="2000" dirty="0" smtClean="0">
              <a:solidFill>
                <a:srgbClr val="0000FF"/>
              </a:solidFill>
              <a:latin typeface="メイリオ" panose="020B0604030504040204" pitchFamily="50" charset="-128"/>
              <a:ea typeface="メイリオ" panose="020B0604030504040204" pitchFamily="50" charset="-128"/>
            </a:endParaRPr>
          </a:p>
          <a:p>
            <a:r>
              <a:rPr lang="ja-JP" altLang="en-US" sz="2000" dirty="0">
                <a:solidFill>
                  <a:srgbClr val="0000FF"/>
                </a:solidFill>
                <a:latin typeface="メイリオ" panose="020B0604030504040204" pitchFamily="50" charset="-128"/>
                <a:ea typeface="メイリオ" panose="020B0604030504040204" pitchFamily="50" charset="-128"/>
              </a:rPr>
              <a:t>　行</a:t>
            </a:r>
            <a:r>
              <a:rPr lang="ja-JP" altLang="en-US" sz="2000" dirty="0" smtClean="0">
                <a:solidFill>
                  <a:srgbClr val="0000FF"/>
                </a:solidFill>
                <a:latin typeface="メイリオ" panose="020B0604030504040204" pitchFamily="50" charset="-128"/>
                <a:ea typeface="メイリオ" panose="020B0604030504040204" pitchFamily="50" charset="-128"/>
              </a:rPr>
              <a:t>った場合には変更届出（</a:t>
            </a:r>
            <a:r>
              <a:rPr lang="en-US" altLang="ja-JP" sz="2000" dirty="0" smtClean="0">
                <a:solidFill>
                  <a:srgbClr val="0000FF"/>
                </a:solidFill>
                <a:latin typeface="メイリオ" panose="020B0604030504040204" pitchFamily="50" charset="-128"/>
                <a:ea typeface="メイリオ" panose="020B0604030504040204" pitchFamily="50" charset="-128"/>
              </a:rPr>
              <a:t>21</a:t>
            </a:r>
            <a:r>
              <a:rPr lang="ja-JP" altLang="en-US" sz="2000" dirty="0" smtClean="0">
                <a:solidFill>
                  <a:srgbClr val="0000FF"/>
                </a:solidFill>
                <a:latin typeface="メイリオ" panose="020B0604030504040204" pitchFamily="50" charset="-128"/>
                <a:ea typeface="メイリオ" panose="020B0604030504040204" pitchFamily="50" charset="-128"/>
              </a:rPr>
              <a:t>条）を提出してください。</a:t>
            </a:r>
            <a:endParaRPr lang="en-US" altLang="ja-JP" sz="2000" dirty="0" smtClean="0">
              <a:solidFill>
                <a:srgbClr val="0000FF"/>
              </a:solidFill>
              <a:latin typeface="メイリオ" panose="020B0604030504040204" pitchFamily="50" charset="-128"/>
              <a:ea typeface="メイリオ" panose="020B0604030504040204" pitchFamily="50" charset="-128"/>
            </a:endParaRPr>
          </a:p>
          <a:p>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また更新しなかった場合には、認定を取り消すこととなります</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ので、速やかにその旨申し出てください。</a:t>
            </a:r>
            <a:endParaRPr lang="ja-JP"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78653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30</a:t>
            </a:fld>
            <a:endParaRPr kumimoji="1" lang="ja-JP" altLang="en-US"/>
          </a:p>
        </p:txBody>
      </p:sp>
      <p:sp>
        <p:nvSpPr>
          <p:cNvPr id="3" name="コンテンツ プレースホルダー 2"/>
          <p:cNvSpPr txBox="1">
            <a:spLocks/>
          </p:cNvSpPr>
          <p:nvPr/>
        </p:nvSpPr>
        <p:spPr>
          <a:xfrm>
            <a:off x="216873" y="197216"/>
            <a:ext cx="8510567" cy="608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優良環境管理事業所に係る添付書類の簡素化</a:t>
            </a:r>
            <a:endParaRPr lang="en-US" altLang="ja-JP" dirty="0" smtClean="0">
              <a:latin typeface="ＭＳ Ｐゴシック" pitchFamily="50" charset="-128"/>
            </a:endParaRPr>
          </a:p>
        </p:txBody>
      </p:sp>
      <p:pic>
        <p:nvPicPr>
          <p:cNvPr id="7" name="図 6"/>
          <p:cNvPicPr>
            <a:picLocks noChangeAspect="1"/>
          </p:cNvPicPr>
          <p:nvPr/>
        </p:nvPicPr>
        <p:blipFill>
          <a:blip r:embed="rId3"/>
          <a:stretch>
            <a:fillRect/>
          </a:stretch>
        </p:blipFill>
        <p:spPr>
          <a:xfrm>
            <a:off x="237971" y="1404872"/>
            <a:ext cx="5287432" cy="2827234"/>
          </a:xfrm>
          <a:prstGeom prst="rect">
            <a:avLst/>
          </a:prstGeom>
        </p:spPr>
      </p:pic>
      <p:sp>
        <p:nvSpPr>
          <p:cNvPr id="8" name="テキスト ボックス 7"/>
          <p:cNvSpPr txBox="1"/>
          <p:nvPr/>
        </p:nvSpPr>
        <p:spPr>
          <a:xfrm>
            <a:off x="237971" y="764705"/>
            <a:ext cx="1304919" cy="510778"/>
          </a:xfrm>
          <a:prstGeom prst="roundRect">
            <a:avLst/>
          </a:prstGeom>
          <a:solidFill>
            <a:srgbClr val="FFCCFF"/>
          </a:solidFill>
          <a:ln>
            <a:noFill/>
          </a:ln>
          <a:scene3d>
            <a:camera prst="orthographicFront"/>
            <a:lightRig rig="threePt" dir="t"/>
          </a:scene3d>
          <a:sp3d>
            <a:bevelT/>
          </a:sp3d>
        </p:spPr>
        <p:txBody>
          <a:bodyPr wrap="square" rtlCol="0">
            <a:spAutoFit/>
          </a:bodyPr>
          <a:lstStyle/>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改正前</a:t>
            </a:r>
            <a:endParaRPr lang="ja-JP"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4122433" y="1664381"/>
            <a:ext cx="1433657" cy="2588046"/>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703444" y="1968588"/>
            <a:ext cx="3138222" cy="1938992"/>
          </a:xfrm>
          <a:prstGeom prst="leftArrowCallout">
            <a:avLst>
              <a:gd name="adj1" fmla="val 25864"/>
              <a:gd name="adj2" fmla="val 32774"/>
              <a:gd name="adj3" fmla="val 15525"/>
              <a:gd name="adj4" fmla="val 84711"/>
            </a:avLst>
          </a:prstGeom>
          <a:solidFill>
            <a:schemeClr val="accent4">
              <a:lumMod val="20000"/>
              <a:lumOff val="80000"/>
            </a:schemeClr>
          </a:solidFill>
        </p:spPr>
        <p:txBody>
          <a:bodyPr wrap="square" rtlCol="0">
            <a:spAutoFit/>
          </a:bodyPr>
          <a:lstStyle/>
          <a:p>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自己評価表（第</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rPr>
              <a:t>17</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号様式の３の付表）には評価の根拠となる資料等の名称を記載し、その書類の添付を求めていた。</a:t>
            </a:r>
            <a:endParaRPr lang="ja-JP"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237971" y="4464412"/>
            <a:ext cx="1304919" cy="510778"/>
          </a:xfrm>
          <a:prstGeom prst="roundRect">
            <a:avLst/>
          </a:prstGeom>
          <a:solidFill>
            <a:srgbClr val="FFCCFF"/>
          </a:solidFill>
          <a:ln>
            <a:noFill/>
          </a:ln>
          <a:scene3d>
            <a:camera prst="orthographicFront"/>
            <a:lightRig rig="threePt" dir="t"/>
          </a:scene3d>
          <a:sp3d>
            <a:bevelT/>
          </a:sp3d>
        </p:spPr>
        <p:txBody>
          <a:bodyPr wrap="square" rtlCol="0">
            <a:spAutoFit/>
          </a:bodyPr>
          <a:lstStyle/>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改正後</a:t>
            </a:r>
            <a:endParaRPr lang="ja-JP"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23573" y="5070822"/>
            <a:ext cx="8203867" cy="1292662"/>
          </a:xfrm>
          <a:prstGeom prst="rect">
            <a:avLst/>
          </a:prstGeom>
          <a:noFill/>
        </p:spPr>
        <p:txBody>
          <a:bodyPr wrap="square" rtlCol="0">
            <a:spAutoFit/>
          </a:bodyPr>
          <a:lstStyle/>
          <a:p>
            <a:r>
              <a:rPr lang="ja-JP" altLang="en-US" sz="2600" b="1" dirty="0" smtClean="0">
                <a:solidFill>
                  <a:srgbClr val="0000FF"/>
                </a:solidFill>
                <a:latin typeface="メイリオ" panose="020B0604030504040204" pitchFamily="50" charset="-128"/>
                <a:ea typeface="メイリオ" panose="020B0604030504040204" pitchFamily="50" charset="-128"/>
              </a:rPr>
              <a:t>根拠資料の添付は不要</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とし、自己評価表には資料の名称を記載するのみとする。その代わりに</a:t>
            </a:r>
            <a:r>
              <a:rPr lang="ja-JP" altLang="en-US" sz="2600" b="1" dirty="0" smtClean="0">
                <a:solidFill>
                  <a:srgbClr val="0000FF"/>
                </a:solidFill>
                <a:latin typeface="メイリオ" panose="020B0604030504040204" pitchFamily="50" charset="-128"/>
                <a:ea typeface="メイリオ" panose="020B0604030504040204" pitchFamily="50" charset="-128"/>
              </a:rPr>
              <a:t>行政が現地調査等によ</a:t>
            </a:r>
            <a:r>
              <a:rPr lang="ja-JP" altLang="en-US" sz="2600" b="1" dirty="0">
                <a:solidFill>
                  <a:srgbClr val="0000FF"/>
                </a:solidFill>
                <a:latin typeface="メイリオ" panose="020B0604030504040204" pitchFamily="50" charset="-128"/>
                <a:ea typeface="メイリオ" panose="020B0604030504040204" pitchFamily="50" charset="-128"/>
              </a:rPr>
              <a:t>り</a:t>
            </a:r>
            <a:r>
              <a:rPr lang="ja-JP" altLang="en-US" sz="2600" b="1" dirty="0" smtClean="0">
                <a:solidFill>
                  <a:srgbClr val="0000FF"/>
                </a:solidFill>
                <a:latin typeface="メイリオ" panose="020B0604030504040204" pitchFamily="50" charset="-128"/>
                <a:ea typeface="メイリオ" panose="020B0604030504040204" pitchFamily="50" charset="-128"/>
              </a:rPr>
              <a:t>書類の</a:t>
            </a:r>
            <a:r>
              <a:rPr lang="ja-JP" altLang="en-US" sz="2600" b="1" dirty="0">
                <a:solidFill>
                  <a:srgbClr val="0000FF"/>
                </a:solidFill>
                <a:latin typeface="メイリオ" panose="020B0604030504040204" pitchFamily="50" charset="-128"/>
                <a:ea typeface="メイリオ" panose="020B0604030504040204" pitchFamily="50" charset="-128"/>
              </a:rPr>
              <a:t>内容</a:t>
            </a:r>
            <a:r>
              <a:rPr lang="ja-JP" altLang="en-US" sz="2600" b="1" dirty="0" smtClean="0">
                <a:solidFill>
                  <a:srgbClr val="0000FF"/>
                </a:solidFill>
                <a:latin typeface="メイリオ" panose="020B0604030504040204" pitchFamily="50" charset="-128"/>
                <a:ea typeface="メイリオ" panose="020B0604030504040204" pitchFamily="50" charset="-128"/>
              </a:rPr>
              <a:t>を確認</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することとした。</a:t>
            </a:r>
            <a:endPar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79150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31</a:t>
            </a:fld>
            <a:endParaRPr kumimoji="1" lang="ja-JP" altLang="en-US"/>
          </a:p>
        </p:txBody>
      </p:sp>
      <p:sp>
        <p:nvSpPr>
          <p:cNvPr id="3" name="コンテンツ プレースホルダー 2"/>
          <p:cNvSpPr txBox="1">
            <a:spLocks/>
          </p:cNvSpPr>
          <p:nvPr/>
        </p:nvSpPr>
        <p:spPr>
          <a:xfrm>
            <a:off x="216874" y="197217"/>
            <a:ext cx="7250726"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認定基準の見直し</a:t>
            </a:r>
            <a:endParaRPr lang="en-US" altLang="ja-JP" dirty="0" smtClean="0">
              <a:latin typeface="ＭＳ Ｐゴシック" pitchFamily="50" charset="-128"/>
            </a:endParaRPr>
          </a:p>
        </p:txBody>
      </p:sp>
      <p:sp>
        <p:nvSpPr>
          <p:cNvPr id="4" name="テキスト ボックス 3"/>
          <p:cNvSpPr txBox="1"/>
          <p:nvPr/>
        </p:nvSpPr>
        <p:spPr>
          <a:xfrm>
            <a:off x="280041" y="901592"/>
            <a:ext cx="3428359" cy="523220"/>
          </a:xfrm>
          <a:prstGeom prst="rect">
            <a:avLst/>
          </a:prstGeom>
          <a:noFill/>
        </p:spPr>
        <p:txBody>
          <a:bodyPr wrap="square" rtlCol="0">
            <a:spAutoFit/>
          </a:bodyPr>
          <a:lstStyle/>
          <a:p>
            <a:r>
              <a:rPr lang="ja-JP" altLang="en-US" sz="2800" b="1" dirty="0">
                <a:solidFill>
                  <a:srgbClr val="339933"/>
                </a:solidFill>
                <a:latin typeface="メイリオ" panose="020B0604030504040204" pitchFamily="50" charset="-128"/>
                <a:ea typeface="メイリオ" panose="020B0604030504040204" pitchFamily="50" charset="-128"/>
              </a:rPr>
              <a:t>●</a:t>
            </a:r>
            <a:r>
              <a:rPr lang="ja-JP" altLang="en-US" sz="2800" b="1" dirty="0" smtClean="0">
                <a:solidFill>
                  <a:srgbClr val="339933"/>
                </a:solidFill>
                <a:latin typeface="メイリオ" panose="020B0604030504040204" pitchFamily="50" charset="-128"/>
                <a:ea typeface="メイリオ" panose="020B0604030504040204" pitchFamily="50" charset="-128"/>
              </a:rPr>
              <a:t>認定基準の追加</a:t>
            </a:r>
            <a:endParaRPr lang="ja-JP" altLang="ja-JP" sz="2800" b="1" dirty="0">
              <a:solidFill>
                <a:srgbClr val="339933"/>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45801" y="1403897"/>
            <a:ext cx="7868279" cy="1200329"/>
          </a:xfrm>
          <a:prstGeom prst="rect">
            <a:avLst/>
          </a:prstGeom>
          <a:noFill/>
        </p:spPr>
        <p:txBody>
          <a:bodyPr wrap="square" rtlCol="0">
            <a:spAutoFit/>
          </a:bodyPr>
          <a:lstStyle/>
          <a:p>
            <a:r>
              <a:rPr lang="ja-JP" altLang="en-US" sz="2400" u="sng" dirty="0" smtClean="0">
                <a:solidFill>
                  <a:schemeClr val="tx1">
                    <a:lumMod val="75000"/>
                    <a:lumOff val="25000"/>
                  </a:schemeClr>
                </a:solidFill>
                <a:latin typeface="メイリオ" panose="020B0604030504040204" pitchFamily="50" charset="-128"/>
                <a:ea typeface="メイリオ" panose="020B0604030504040204" pitchFamily="50" charset="-128"/>
              </a:rPr>
              <a:t>無許可で指定事業所の設置又は変更を行った場合</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には、その</a:t>
            </a:r>
            <a:r>
              <a:rPr lang="ja-JP" altLang="en-US" sz="2400" u="sng" dirty="0" smtClean="0">
                <a:solidFill>
                  <a:schemeClr val="tx1">
                    <a:lumMod val="75000"/>
                    <a:lumOff val="25000"/>
                  </a:schemeClr>
                </a:solidFill>
                <a:latin typeface="メイリオ" panose="020B0604030504040204" pitchFamily="50" charset="-128"/>
                <a:ea typeface="メイリオ" panose="020B0604030504040204" pitchFamily="50" charset="-128"/>
              </a:rPr>
              <a:t>違反を是正した日から３年以上経過</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していることを追加</a:t>
            </a:r>
            <a:endPar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98154" y="2758663"/>
            <a:ext cx="5594745" cy="523220"/>
          </a:xfrm>
          <a:prstGeom prst="rect">
            <a:avLst/>
          </a:prstGeom>
          <a:noFill/>
        </p:spPr>
        <p:txBody>
          <a:bodyPr wrap="square" rtlCol="0">
            <a:spAutoFit/>
          </a:bodyPr>
          <a:lstStyle/>
          <a:p>
            <a:r>
              <a:rPr lang="ja-JP" altLang="en-US" sz="2800" b="1" dirty="0">
                <a:solidFill>
                  <a:srgbClr val="339933"/>
                </a:solidFill>
                <a:latin typeface="メイリオ" panose="020B0604030504040204" pitchFamily="50" charset="-128"/>
                <a:ea typeface="メイリオ" panose="020B0604030504040204" pitchFamily="50" charset="-128"/>
              </a:rPr>
              <a:t>●</a:t>
            </a:r>
            <a:r>
              <a:rPr lang="ja-JP" altLang="en-US" sz="2800" b="1" dirty="0" smtClean="0">
                <a:solidFill>
                  <a:srgbClr val="339933"/>
                </a:solidFill>
                <a:latin typeface="メイリオ" panose="020B0604030504040204" pitchFamily="50" charset="-128"/>
                <a:ea typeface="メイリオ" panose="020B0604030504040204" pitchFamily="50" charset="-128"/>
              </a:rPr>
              <a:t>自己評価に係る要件の変更</a:t>
            </a:r>
            <a:endParaRPr lang="ja-JP" altLang="ja-JP" sz="2800" b="1" dirty="0">
              <a:solidFill>
                <a:srgbClr val="339933"/>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681359" y="3265852"/>
            <a:ext cx="7868279" cy="461665"/>
          </a:xfrm>
          <a:prstGeom prst="rect">
            <a:avLst/>
          </a:prstGeom>
          <a:noFill/>
        </p:spPr>
        <p:txBody>
          <a:bodyPr wrap="square" rtlCol="0">
            <a:spAutoFit/>
          </a:bodyPr>
          <a:lstStyle/>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各関連指針の改正と合わせて要件の見直し</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681359" y="3730170"/>
            <a:ext cx="7954641" cy="2677656"/>
          </a:xfrm>
          <a:prstGeom prst="rect">
            <a:avLst/>
          </a:prstGeom>
          <a:noFill/>
        </p:spPr>
        <p:txBody>
          <a:bodyPr wrap="square" rtlCol="0">
            <a:spAutoFit/>
          </a:bodyPr>
          <a:lstStyle/>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①環境への負荷の低減に関する要件</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・樹脂ペレットの環境中への流出防止の取組を追加</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・遺伝子組換え作業に伴い発生する排煙等の適正処理</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　　及び処理施設の維持管理について追加</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②化学物質の適正な管理に関する要件</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　未然防止対策の項目について、第１～第３段階の内</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容を見直し</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6382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32</a:t>
            </a:fld>
            <a:endParaRPr kumimoji="1" lang="ja-JP" altLang="en-US"/>
          </a:p>
        </p:txBody>
      </p:sp>
      <p:sp>
        <p:nvSpPr>
          <p:cNvPr id="3" name="コンテンツ プレースホルダー 2"/>
          <p:cNvSpPr txBox="1">
            <a:spLocks/>
          </p:cNvSpPr>
          <p:nvPr/>
        </p:nvSpPr>
        <p:spPr>
          <a:xfrm>
            <a:off x="124404" y="166506"/>
            <a:ext cx="3522933"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主な改正点まとめ</a:t>
            </a:r>
            <a:endParaRPr lang="en-US" altLang="ja-JP" dirty="0" smtClean="0">
              <a:latin typeface="ＭＳ Ｐゴシック" pitchFamily="50" charset="-128"/>
            </a:endParaRPr>
          </a:p>
        </p:txBody>
      </p:sp>
      <p:sp>
        <p:nvSpPr>
          <p:cNvPr id="4" name="Rectangle 9"/>
          <p:cNvSpPr>
            <a:spLocks noChangeArrowheads="1"/>
          </p:cNvSpPr>
          <p:nvPr/>
        </p:nvSpPr>
        <p:spPr bwMode="auto">
          <a:xfrm>
            <a:off x="150278" y="836712"/>
            <a:ext cx="3367150" cy="5367660"/>
          </a:xfrm>
          <a:prstGeom prst="roundRect">
            <a:avLst/>
          </a:prstGeom>
          <a:solidFill>
            <a:srgbClr val="FFE7E7"/>
          </a:solidFill>
          <a:ln w="9525">
            <a:noFill/>
            <a:prstDash val="solid"/>
            <a:miter lim="800000"/>
            <a:headEnd/>
            <a:tailEnd/>
          </a:ln>
          <a:effectLst>
            <a:outerShdw blurRad="50800" dist="38100" dir="2700000" algn="tl" rotWithShape="0">
              <a:prstClr val="black">
                <a:alpha val="40000"/>
              </a:prstClr>
            </a:outerShdw>
          </a:effectLst>
          <a:extLst/>
        </p:spPr>
        <p:txBody>
          <a:bodyPr/>
          <a:lstStyle/>
          <a:p>
            <a:endParaRPr lang="ja-JP" altLang="en-US">
              <a:solidFill>
                <a:schemeClr val="tx1">
                  <a:lumMod val="75000"/>
                  <a:lumOff val="25000"/>
                </a:schemeClr>
              </a:solidFill>
              <a:latin typeface="+mn-ea"/>
            </a:endParaRPr>
          </a:p>
        </p:txBody>
      </p:sp>
      <p:sp>
        <p:nvSpPr>
          <p:cNvPr id="5" name="テキスト ボックス 2"/>
          <p:cNvSpPr txBox="1">
            <a:spLocks noChangeArrowheads="1"/>
          </p:cNvSpPr>
          <p:nvPr/>
        </p:nvSpPr>
        <p:spPr bwMode="auto">
          <a:xfrm>
            <a:off x="312857" y="1172556"/>
            <a:ext cx="2165560" cy="350046"/>
          </a:xfrm>
          <a:prstGeom prst="roundRect">
            <a:avLst/>
          </a:prstGeom>
          <a:solidFill>
            <a:schemeClr val="accent1">
              <a:lumMod val="40000"/>
              <a:lumOff val="6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環境管理事業</a:t>
            </a:r>
            <a:r>
              <a:rPr lang="ja-JP" altLang="en-US"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所</a:t>
            </a:r>
            <a:endParaRPr lang="en-US" altLang="ja-JP" sz="20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テキスト ボックス 2"/>
          <p:cNvSpPr txBox="1">
            <a:spLocks noChangeArrowheads="1"/>
          </p:cNvSpPr>
          <p:nvPr/>
        </p:nvSpPr>
        <p:spPr bwMode="auto">
          <a:xfrm>
            <a:off x="338211" y="1664298"/>
            <a:ext cx="3004301" cy="1292594"/>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0"/>
              </a:spcAft>
            </a:pPr>
            <a:r>
              <a:rPr lang="ja-JP" altLang="en-US" sz="18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・名称公表</a:t>
            </a:r>
            <a:endParaRPr lang="en-US" altLang="ja-JP" sz="18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8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変更届出手続き免除</a:t>
            </a:r>
            <a:endParaRPr lang="en-US" altLang="ja-JP" sz="18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8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化学物質管理状況</a:t>
            </a:r>
            <a:r>
              <a:rPr lang="ja-JP" altLang="en-US" sz="1800" b="1" kern="100" dirty="0" smtClean="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報告書</a:t>
            </a:r>
            <a:endParaRPr lang="en-US" altLang="ja-JP" sz="1800" b="1" kern="100" dirty="0" smtClean="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8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kern="100" dirty="0" smtClean="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en-US" sz="18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提出免除</a:t>
            </a:r>
            <a:endParaRPr lang="ja-JP" sz="18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2"/>
          <p:cNvSpPr txBox="1">
            <a:spLocks noChangeArrowheads="1"/>
          </p:cNvSpPr>
          <p:nvPr/>
        </p:nvSpPr>
        <p:spPr bwMode="auto">
          <a:xfrm>
            <a:off x="296700" y="3183053"/>
            <a:ext cx="2545594" cy="417468"/>
          </a:xfrm>
          <a:prstGeom prst="roundRect">
            <a:avLst/>
          </a:prstGeom>
          <a:solidFill>
            <a:srgbClr val="FFFF66"/>
          </a:solidFill>
          <a:ln w="25400" cmpd="dbl">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altLang="en-US" sz="20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優良</a:t>
            </a:r>
            <a:r>
              <a:rPr lang="ja-JP" sz="20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環境管理事業</a:t>
            </a:r>
            <a:r>
              <a:rPr lang="ja-JP" altLang="en-US" sz="20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rPr>
              <a:t>所</a:t>
            </a:r>
            <a:endParaRPr lang="en-US" altLang="ja-JP" sz="2000" b="1" kern="100" dirty="0">
              <a:solidFill>
                <a:srgbClr val="009242"/>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28"/>
          <p:cNvSpPr txBox="1">
            <a:spLocks noChangeArrowheads="1"/>
          </p:cNvSpPr>
          <p:nvPr/>
        </p:nvSpPr>
        <p:spPr bwMode="auto">
          <a:xfrm>
            <a:off x="368161" y="3734039"/>
            <a:ext cx="2930659" cy="1780936"/>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0"/>
              </a:spcAft>
            </a:pPr>
            <a:r>
              <a:rPr lang="ja-JP" altLang="en-US" sz="18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・名称公表</a:t>
            </a:r>
            <a:endParaRPr lang="en-US" altLang="ja-JP" sz="18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800" b="1"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ja-JP" sz="1800" b="1" dirty="0">
                <a:solidFill>
                  <a:srgbClr val="0000FF"/>
                </a:solidFill>
                <a:effectLst/>
                <a:latin typeface="メイリオ" panose="020B0604030504040204" pitchFamily="50" charset="-128"/>
                <a:ea typeface="メイリオ" panose="020B0604030504040204" pitchFamily="50" charset="-128"/>
              </a:rPr>
              <a:t>変更届出手続き免除</a:t>
            </a:r>
            <a:endParaRPr lang="en-US" altLang="ja-JP" sz="1800" b="1" dirty="0">
              <a:solidFill>
                <a:srgbClr val="0000FF"/>
              </a:solidFill>
              <a:effectLst/>
              <a:latin typeface="メイリオ" panose="020B0604030504040204" pitchFamily="50" charset="-128"/>
              <a:ea typeface="メイリオ"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ja-JP" sz="1800" b="1"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ja-JP" sz="1800" b="1" dirty="0">
                <a:solidFill>
                  <a:srgbClr val="0000FF"/>
                </a:solidFill>
                <a:effectLst/>
                <a:latin typeface="メイリオ" panose="020B0604030504040204" pitchFamily="50" charset="-128"/>
                <a:ea typeface="メイリオ" panose="020B0604030504040204" pitchFamily="50" charset="-128"/>
              </a:rPr>
              <a:t>化学物質管理状況</a:t>
            </a:r>
            <a:r>
              <a:rPr lang="ja-JP" altLang="ja-JP" sz="1800" b="1" dirty="0" smtClean="0">
                <a:solidFill>
                  <a:srgbClr val="0000FF"/>
                </a:solidFill>
                <a:effectLst/>
                <a:latin typeface="メイリオ" panose="020B0604030504040204" pitchFamily="50" charset="-128"/>
                <a:ea typeface="メイリオ" panose="020B0604030504040204" pitchFamily="50" charset="-128"/>
              </a:rPr>
              <a:t>報告書</a:t>
            </a:r>
            <a:endParaRPr lang="en-US" altLang="ja-JP" sz="1800" b="1" dirty="0" smtClean="0">
              <a:solidFill>
                <a:srgbClr val="0000FF"/>
              </a:solidFill>
              <a:effectLst/>
              <a:latin typeface="メイリオ" panose="020B0604030504040204" pitchFamily="50" charset="-128"/>
              <a:ea typeface="メイリオ"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800" b="1" dirty="0">
                <a:solidFill>
                  <a:srgbClr val="0000FF"/>
                </a:solidFill>
                <a:latin typeface="メイリオ" panose="020B0604030504040204" pitchFamily="50" charset="-128"/>
                <a:ea typeface="メイリオ" panose="020B0604030504040204" pitchFamily="50" charset="-128"/>
              </a:rPr>
              <a:t>　</a:t>
            </a:r>
            <a:r>
              <a:rPr lang="ja-JP" altLang="ja-JP" sz="1800" b="1" dirty="0" smtClean="0">
                <a:solidFill>
                  <a:srgbClr val="0000FF"/>
                </a:solidFill>
                <a:effectLst/>
                <a:latin typeface="メイリオ" panose="020B0604030504040204" pitchFamily="50" charset="-128"/>
                <a:ea typeface="メイリオ" panose="020B0604030504040204" pitchFamily="50" charset="-128"/>
              </a:rPr>
              <a:t>の</a:t>
            </a:r>
            <a:r>
              <a:rPr lang="ja-JP" altLang="ja-JP" sz="1800" b="1" dirty="0">
                <a:solidFill>
                  <a:srgbClr val="0000FF"/>
                </a:solidFill>
                <a:effectLst/>
                <a:latin typeface="メイリオ" panose="020B0604030504040204" pitchFamily="50" charset="-128"/>
                <a:ea typeface="メイリオ" panose="020B0604030504040204" pitchFamily="50" charset="-128"/>
              </a:rPr>
              <a:t>提出免除</a:t>
            </a:r>
            <a:endParaRPr lang="ja-JP" altLang="ja-JP" sz="1800" dirty="0">
              <a:solidFill>
                <a:srgbClr val="0000FF"/>
              </a:solidFill>
              <a:effectLst/>
              <a:latin typeface="メイリオ" panose="020B0604030504040204" pitchFamily="50" charset="-128"/>
              <a:ea typeface="メイリオ" panose="020B0604030504040204" pitchFamily="50" charset="-128"/>
            </a:endParaRPr>
          </a:p>
          <a:p>
            <a:pPr algn="l">
              <a:spcAft>
                <a:spcPts val="0"/>
              </a:spcAft>
            </a:pPr>
            <a:r>
              <a:rPr lang="ja-JP" altLang="en-US" sz="18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・変更許可手続き免除</a:t>
            </a:r>
            <a:endParaRPr lang="en-US" altLang="ja-JP" sz="18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8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有効期間を延長（６年）</a:t>
            </a:r>
            <a:endParaRPr lang="ja-JP" sz="18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正方形/長方形 8"/>
          <p:cNvSpPr/>
          <p:nvPr/>
        </p:nvSpPr>
        <p:spPr>
          <a:xfrm>
            <a:off x="322482" y="5572725"/>
            <a:ext cx="2644949" cy="36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8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800" b="1" dirty="0">
                <a:solidFill>
                  <a:srgbClr val="0000FF"/>
                </a:solidFill>
                <a:latin typeface="メイリオ" panose="020B0604030504040204" pitchFamily="50" charset="-128"/>
                <a:ea typeface="メイリオ" panose="020B0604030504040204" pitchFamily="50" charset="-128"/>
              </a:rPr>
              <a:t>申請書類の</a:t>
            </a:r>
            <a:r>
              <a:rPr kumimoji="1" lang="ja-JP" altLang="en-US" sz="1800" b="1" dirty="0" smtClean="0">
                <a:solidFill>
                  <a:srgbClr val="0000FF"/>
                </a:solidFill>
                <a:latin typeface="メイリオ" panose="020B0604030504040204" pitchFamily="50" charset="-128"/>
                <a:ea typeface="メイリオ" panose="020B0604030504040204" pitchFamily="50" charset="-128"/>
              </a:rPr>
              <a:t>簡素化</a:t>
            </a:r>
            <a:endParaRPr kumimoji="1" lang="en-US" altLang="ja-JP" sz="1800" b="1" dirty="0">
              <a:solidFill>
                <a:srgbClr val="0000FF"/>
              </a:solidFill>
              <a:latin typeface="メイリオ" panose="020B0604030504040204" pitchFamily="50" charset="-128"/>
              <a:ea typeface="メイリオ" panose="020B0604030504040204" pitchFamily="50" charset="-128"/>
            </a:endParaRPr>
          </a:p>
        </p:txBody>
      </p:sp>
      <p:sp>
        <p:nvSpPr>
          <p:cNvPr id="10" name="Text Box 16"/>
          <p:cNvSpPr txBox="1">
            <a:spLocks noChangeArrowheads="1"/>
          </p:cNvSpPr>
          <p:nvPr/>
        </p:nvSpPr>
        <p:spPr bwMode="auto">
          <a:xfrm>
            <a:off x="3935150" y="603274"/>
            <a:ext cx="51336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800" dirty="0" smtClean="0">
                <a:solidFill>
                  <a:schemeClr val="tx1">
                    <a:lumMod val="75000"/>
                    <a:lumOff val="25000"/>
                  </a:schemeClr>
                </a:solidFill>
                <a:latin typeface="+mn-ea"/>
                <a:ea typeface="+mn-ea"/>
              </a:rPr>
              <a:t>「環境配慮推進事業所」が「優良環境管理事業所」に変更になります。</a:t>
            </a:r>
            <a:endParaRPr lang="ja-JP" altLang="en-US" sz="1800" b="1" u="sng" dirty="0">
              <a:solidFill>
                <a:schemeClr val="tx1">
                  <a:lumMod val="75000"/>
                  <a:lumOff val="25000"/>
                </a:schemeClr>
              </a:solidFill>
              <a:latin typeface="+mn-ea"/>
              <a:ea typeface="+mn-ea"/>
            </a:endParaRPr>
          </a:p>
        </p:txBody>
      </p:sp>
      <p:sp>
        <p:nvSpPr>
          <p:cNvPr id="11" name="Text Box 16"/>
          <p:cNvSpPr txBox="1">
            <a:spLocks noChangeArrowheads="1"/>
          </p:cNvSpPr>
          <p:nvPr/>
        </p:nvSpPr>
        <p:spPr bwMode="auto">
          <a:xfrm>
            <a:off x="3916988" y="2071695"/>
            <a:ext cx="51699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800" dirty="0" smtClean="0">
                <a:solidFill>
                  <a:schemeClr val="tx1">
                    <a:lumMod val="75000"/>
                    <a:lumOff val="25000"/>
                  </a:schemeClr>
                </a:solidFill>
                <a:latin typeface="+mn-ea"/>
                <a:ea typeface="+mn-ea"/>
              </a:rPr>
              <a:t>２つの手続きが免除されます。</a:t>
            </a:r>
            <a:endParaRPr lang="en-US" altLang="ja-JP" sz="1800" dirty="0" smtClean="0">
              <a:solidFill>
                <a:schemeClr val="tx1">
                  <a:lumMod val="75000"/>
                  <a:lumOff val="25000"/>
                </a:schemeClr>
              </a:solidFill>
              <a:latin typeface="+mn-ea"/>
              <a:ea typeface="+mn-ea"/>
            </a:endParaRPr>
          </a:p>
          <a:p>
            <a:pPr eaLnBrk="1" hangingPunct="1">
              <a:spcBef>
                <a:spcPct val="0"/>
              </a:spcBef>
              <a:buClrTx/>
              <a:buSzTx/>
              <a:buFontTx/>
              <a:buNone/>
            </a:pPr>
            <a:r>
              <a:rPr lang="ja-JP" altLang="en-US" sz="1800" dirty="0">
                <a:solidFill>
                  <a:schemeClr val="tx1">
                    <a:lumMod val="75000"/>
                    <a:lumOff val="25000"/>
                  </a:schemeClr>
                </a:solidFill>
                <a:latin typeface="+mn-ea"/>
                <a:ea typeface="+mn-ea"/>
              </a:rPr>
              <a:t>〇</a:t>
            </a:r>
            <a:r>
              <a:rPr lang="ja-JP" altLang="en-US" sz="1800" dirty="0" smtClean="0">
                <a:solidFill>
                  <a:schemeClr val="tx1">
                    <a:lumMod val="75000"/>
                    <a:lumOff val="25000"/>
                  </a:schemeClr>
                </a:solidFill>
                <a:latin typeface="+mn-ea"/>
                <a:ea typeface="+mn-ea"/>
              </a:rPr>
              <a:t>指定事業所に係る変更届出書（</a:t>
            </a:r>
            <a:r>
              <a:rPr lang="en-US" altLang="ja-JP" sz="1800" dirty="0" smtClean="0">
                <a:solidFill>
                  <a:schemeClr val="tx1">
                    <a:lumMod val="75000"/>
                    <a:lumOff val="25000"/>
                  </a:schemeClr>
                </a:solidFill>
                <a:latin typeface="+mn-ea"/>
                <a:ea typeface="+mn-ea"/>
              </a:rPr>
              <a:t>10</a:t>
            </a:r>
            <a:r>
              <a:rPr lang="ja-JP" altLang="en-US" sz="1800" dirty="0" smtClean="0">
                <a:solidFill>
                  <a:schemeClr val="tx1">
                    <a:lumMod val="75000"/>
                    <a:lumOff val="25000"/>
                  </a:schemeClr>
                </a:solidFill>
                <a:latin typeface="+mn-ea"/>
                <a:ea typeface="+mn-ea"/>
              </a:rPr>
              <a:t>条）</a:t>
            </a:r>
            <a:endParaRPr lang="en-US" altLang="ja-JP" sz="1800" dirty="0" smtClean="0">
              <a:solidFill>
                <a:schemeClr val="tx1">
                  <a:lumMod val="75000"/>
                  <a:lumOff val="25000"/>
                </a:schemeClr>
              </a:solidFill>
              <a:latin typeface="+mn-ea"/>
              <a:ea typeface="+mn-ea"/>
            </a:endParaRPr>
          </a:p>
          <a:p>
            <a:pPr eaLnBrk="1" hangingPunct="1">
              <a:spcBef>
                <a:spcPct val="0"/>
              </a:spcBef>
              <a:buClrTx/>
              <a:buSzTx/>
              <a:buFontTx/>
              <a:buNone/>
            </a:pPr>
            <a:r>
              <a:rPr lang="ja-JP" altLang="en-US" sz="1800" dirty="0">
                <a:solidFill>
                  <a:schemeClr val="tx1">
                    <a:lumMod val="75000"/>
                    <a:lumOff val="25000"/>
                  </a:schemeClr>
                </a:solidFill>
                <a:latin typeface="+mn-ea"/>
                <a:ea typeface="+mn-ea"/>
              </a:rPr>
              <a:t>〇</a:t>
            </a:r>
            <a:r>
              <a:rPr lang="ja-JP" altLang="en-US" sz="1800" dirty="0" smtClean="0">
                <a:solidFill>
                  <a:schemeClr val="tx1">
                    <a:lumMod val="75000"/>
                    <a:lumOff val="25000"/>
                  </a:schemeClr>
                </a:solidFill>
                <a:latin typeface="+mn-ea"/>
                <a:ea typeface="+mn-ea"/>
              </a:rPr>
              <a:t>化学物質管理状況報告書（</a:t>
            </a:r>
            <a:r>
              <a:rPr lang="en-US" altLang="ja-JP" sz="1800" dirty="0" smtClean="0">
                <a:solidFill>
                  <a:schemeClr val="tx1">
                    <a:lumMod val="75000"/>
                    <a:lumOff val="25000"/>
                  </a:schemeClr>
                </a:solidFill>
                <a:latin typeface="+mn-ea"/>
                <a:ea typeface="+mn-ea"/>
              </a:rPr>
              <a:t>42</a:t>
            </a:r>
            <a:r>
              <a:rPr lang="ja-JP" altLang="en-US" sz="1800" dirty="0" smtClean="0">
                <a:solidFill>
                  <a:schemeClr val="tx1">
                    <a:lumMod val="75000"/>
                    <a:lumOff val="25000"/>
                  </a:schemeClr>
                </a:solidFill>
                <a:latin typeface="+mn-ea"/>
                <a:ea typeface="+mn-ea"/>
              </a:rPr>
              <a:t>条の３）</a:t>
            </a:r>
            <a:endParaRPr lang="ja-JP" altLang="en-US" sz="1800" b="1" u="sng" dirty="0">
              <a:solidFill>
                <a:schemeClr val="tx1">
                  <a:lumMod val="75000"/>
                  <a:lumOff val="25000"/>
                </a:schemeClr>
              </a:solidFill>
              <a:latin typeface="+mn-ea"/>
              <a:ea typeface="+mn-ea"/>
            </a:endParaRPr>
          </a:p>
        </p:txBody>
      </p:sp>
      <p:sp>
        <p:nvSpPr>
          <p:cNvPr id="12" name="Text Box 16"/>
          <p:cNvSpPr txBox="1">
            <a:spLocks noChangeArrowheads="1"/>
          </p:cNvSpPr>
          <p:nvPr/>
        </p:nvSpPr>
        <p:spPr bwMode="auto">
          <a:xfrm>
            <a:off x="3647337" y="214487"/>
            <a:ext cx="52565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200" b="1" dirty="0">
                <a:solidFill>
                  <a:srgbClr val="00FFFF"/>
                </a:solidFill>
                <a:latin typeface="メイリオ" panose="020B0604030504040204" pitchFamily="50" charset="-128"/>
                <a:ea typeface="メイリオ" panose="020B0604030504040204" pitchFamily="50" charset="-128"/>
              </a:rPr>
              <a:t>■</a:t>
            </a:r>
            <a:r>
              <a:rPr lang="ja-JP" altLang="en-US" sz="2200" b="1" dirty="0" smtClean="0">
                <a:solidFill>
                  <a:srgbClr val="FF2DFF"/>
                </a:solidFill>
                <a:latin typeface="メイリオ" panose="020B0604030504040204" pitchFamily="50" charset="-128"/>
                <a:ea typeface="メイリオ" panose="020B0604030504040204" pitchFamily="50" charset="-128"/>
              </a:rPr>
              <a:t>名称が変わります！</a:t>
            </a:r>
            <a:endParaRPr lang="ja-JP" altLang="en-US" sz="2200" b="1" u="sng" dirty="0">
              <a:solidFill>
                <a:srgbClr val="FF2DFF"/>
              </a:solidFill>
              <a:latin typeface="メイリオ" panose="020B0604030504040204" pitchFamily="50" charset="-128"/>
              <a:ea typeface="メイリオ" panose="020B0604030504040204" pitchFamily="50" charset="-128"/>
            </a:endParaRPr>
          </a:p>
        </p:txBody>
      </p:sp>
      <p:sp>
        <p:nvSpPr>
          <p:cNvPr id="13" name="Text Box 16"/>
          <p:cNvSpPr txBox="1">
            <a:spLocks noChangeArrowheads="1"/>
          </p:cNvSpPr>
          <p:nvPr/>
        </p:nvSpPr>
        <p:spPr bwMode="auto">
          <a:xfrm>
            <a:off x="3638437" y="1359376"/>
            <a:ext cx="53348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200" b="1" dirty="0" smtClean="0">
                <a:solidFill>
                  <a:srgbClr val="00FFFF"/>
                </a:solidFill>
                <a:latin typeface="メイリオ" panose="020B0604030504040204" pitchFamily="50" charset="-128"/>
                <a:ea typeface="メイリオ" panose="020B0604030504040204" pitchFamily="50" charset="-128"/>
              </a:rPr>
              <a:t>■</a:t>
            </a:r>
            <a:r>
              <a:rPr lang="ja-JP" altLang="en-US" sz="2200" b="1" dirty="0" smtClean="0">
                <a:solidFill>
                  <a:srgbClr val="FF2DFF"/>
                </a:solidFill>
                <a:latin typeface="メイリオ" panose="020B0604030504040204" pitchFamily="50" charset="-128"/>
                <a:ea typeface="メイリオ" panose="020B0604030504040204" pitchFamily="50" charset="-128"/>
              </a:rPr>
              <a:t>認定の取得のメリット（免除される手</a:t>
            </a:r>
            <a:endParaRPr lang="en-US" altLang="ja-JP" sz="2200" b="1" dirty="0" smtClean="0">
              <a:solidFill>
                <a:srgbClr val="FF2DFF"/>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200" b="1" dirty="0">
                <a:solidFill>
                  <a:srgbClr val="FF2DFF"/>
                </a:solidFill>
                <a:latin typeface="メイリオ" panose="020B0604030504040204" pitchFamily="50" charset="-128"/>
                <a:ea typeface="メイリオ" panose="020B0604030504040204" pitchFamily="50" charset="-128"/>
              </a:rPr>
              <a:t>　</a:t>
            </a:r>
            <a:r>
              <a:rPr lang="ja-JP" altLang="en-US" sz="2200" b="1" dirty="0" smtClean="0">
                <a:solidFill>
                  <a:srgbClr val="FF2DFF"/>
                </a:solidFill>
                <a:latin typeface="メイリオ" panose="020B0604030504040204" pitchFamily="50" charset="-128"/>
                <a:ea typeface="メイリオ" panose="020B0604030504040204" pitchFamily="50" charset="-128"/>
              </a:rPr>
              <a:t>続き）が増えます！</a:t>
            </a:r>
            <a:endParaRPr lang="ja-JP" altLang="en-US" sz="2200" b="1" u="sng" dirty="0">
              <a:solidFill>
                <a:srgbClr val="FF2DFF"/>
              </a:solidFill>
              <a:latin typeface="メイリオ" panose="020B0604030504040204" pitchFamily="50" charset="-128"/>
              <a:ea typeface="メイリオ" panose="020B0604030504040204" pitchFamily="50" charset="-128"/>
            </a:endParaRPr>
          </a:p>
        </p:txBody>
      </p:sp>
      <p:sp>
        <p:nvSpPr>
          <p:cNvPr id="14" name="Text Box 16"/>
          <p:cNvSpPr txBox="1">
            <a:spLocks noChangeArrowheads="1"/>
          </p:cNvSpPr>
          <p:nvPr/>
        </p:nvSpPr>
        <p:spPr bwMode="auto">
          <a:xfrm>
            <a:off x="3638438" y="3110617"/>
            <a:ext cx="52565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200" b="1" dirty="0" smtClean="0">
                <a:solidFill>
                  <a:srgbClr val="00FFFF"/>
                </a:solidFill>
                <a:latin typeface="メイリオ" panose="020B0604030504040204" pitchFamily="50" charset="-128"/>
                <a:ea typeface="メイリオ" panose="020B0604030504040204" pitchFamily="50" charset="-128"/>
              </a:rPr>
              <a:t>■</a:t>
            </a:r>
            <a:r>
              <a:rPr lang="ja-JP" altLang="en-US" sz="2200" b="1" dirty="0" smtClean="0">
                <a:solidFill>
                  <a:srgbClr val="FF2DFF"/>
                </a:solidFill>
                <a:latin typeface="メイリオ" panose="020B0604030504040204" pitchFamily="50" charset="-128"/>
                <a:ea typeface="メイリオ" panose="020B0604030504040204" pitchFamily="50" charset="-128"/>
              </a:rPr>
              <a:t>優良環境管理事業所の認定取得の手続</a:t>
            </a:r>
            <a:endParaRPr lang="en-US" altLang="ja-JP" sz="2200" b="1" dirty="0" smtClean="0">
              <a:solidFill>
                <a:srgbClr val="FF2DFF"/>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200" b="1" dirty="0">
                <a:solidFill>
                  <a:srgbClr val="FF2DFF"/>
                </a:solidFill>
                <a:latin typeface="メイリオ" panose="020B0604030504040204" pitchFamily="50" charset="-128"/>
                <a:ea typeface="メイリオ" panose="020B0604030504040204" pitchFamily="50" charset="-128"/>
              </a:rPr>
              <a:t>　</a:t>
            </a:r>
            <a:r>
              <a:rPr lang="ja-JP" altLang="en-US" sz="2200" b="1" dirty="0" smtClean="0">
                <a:solidFill>
                  <a:srgbClr val="FF2DFF"/>
                </a:solidFill>
                <a:latin typeface="メイリオ" panose="020B0604030504040204" pitchFamily="50" charset="-128"/>
                <a:ea typeface="メイリオ" panose="020B0604030504040204" pitchFamily="50" charset="-128"/>
              </a:rPr>
              <a:t>きが合理化・簡素化されます！</a:t>
            </a:r>
            <a:endParaRPr lang="ja-JP" altLang="en-US" sz="2200" b="1" u="sng" dirty="0">
              <a:solidFill>
                <a:srgbClr val="FF2DFF"/>
              </a:solidFill>
              <a:latin typeface="メイリオ" panose="020B0604030504040204" pitchFamily="50" charset="-128"/>
              <a:ea typeface="メイリオ" panose="020B0604030504040204" pitchFamily="50" charset="-128"/>
            </a:endParaRPr>
          </a:p>
        </p:txBody>
      </p:sp>
      <p:sp>
        <p:nvSpPr>
          <p:cNvPr id="15" name="Text Box 16"/>
          <p:cNvSpPr txBox="1">
            <a:spLocks noChangeArrowheads="1"/>
          </p:cNvSpPr>
          <p:nvPr/>
        </p:nvSpPr>
        <p:spPr bwMode="auto">
          <a:xfrm>
            <a:off x="3887416" y="4518223"/>
            <a:ext cx="525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endParaRPr lang="ja-JP" altLang="en-US" sz="2400" b="1" u="sng" dirty="0">
              <a:solidFill>
                <a:schemeClr val="tx1">
                  <a:lumMod val="75000"/>
                  <a:lumOff val="25000"/>
                </a:schemeClr>
              </a:solidFill>
              <a:latin typeface="+mn-ea"/>
              <a:ea typeface="+mn-ea"/>
            </a:endParaRPr>
          </a:p>
        </p:txBody>
      </p:sp>
      <p:sp>
        <p:nvSpPr>
          <p:cNvPr id="16" name="Text Box 16"/>
          <p:cNvSpPr txBox="1">
            <a:spLocks noChangeArrowheads="1"/>
          </p:cNvSpPr>
          <p:nvPr/>
        </p:nvSpPr>
        <p:spPr bwMode="auto">
          <a:xfrm>
            <a:off x="3937603" y="3848664"/>
            <a:ext cx="514934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800" dirty="0" smtClean="0">
                <a:solidFill>
                  <a:schemeClr val="tx1">
                    <a:lumMod val="75000"/>
                    <a:lumOff val="25000"/>
                  </a:schemeClr>
                </a:solidFill>
                <a:latin typeface="+mn-ea"/>
                <a:ea typeface="+mn-ea"/>
              </a:rPr>
              <a:t>優良環境管理事業所の認定を受ける際、これまでは２つの申請が必要でしたが、今後は１つの申請により認定を受けることができるようになります。</a:t>
            </a:r>
            <a:endParaRPr lang="en-US" altLang="ja-JP" sz="1800" dirty="0" smtClean="0">
              <a:solidFill>
                <a:schemeClr val="tx1">
                  <a:lumMod val="75000"/>
                  <a:lumOff val="25000"/>
                </a:schemeClr>
              </a:solidFill>
              <a:latin typeface="+mn-ea"/>
              <a:ea typeface="+mn-ea"/>
            </a:endParaRPr>
          </a:p>
          <a:p>
            <a:pPr eaLnBrk="1" hangingPunct="1">
              <a:spcBef>
                <a:spcPct val="0"/>
              </a:spcBef>
              <a:buClrTx/>
              <a:buSzTx/>
              <a:buFontTx/>
              <a:buNone/>
            </a:pPr>
            <a:r>
              <a:rPr lang="ja-JP" altLang="en-US" sz="1800" dirty="0" smtClean="0">
                <a:solidFill>
                  <a:schemeClr val="tx1">
                    <a:lumMod val="75000"/>
                    <a:lumOff val="25000"/>
                  </a:schemeClr>
                </a:solidFill>
                <a:latin typeface="+mn-ea"/>
                <a:ea typeface="+mn-ea"/>
              </a:rPr>
              <a:t>また、自己評価結果に関する根拠資料の添付が不要となります。</a:t>
            </a:r>
            <a:endParaRPr lang="ja-JP" altLang="en-US" sz="1800" dirty="0">
              <a:solidFill>
                <a:schemeClr val="tx1">
                  <a:lumMod val="75000"/>
                  <a:lumOff val="25000"/>
                </a:schemeClr>
              </a:solidFill>
              <a:latin typeface="+mn-ea"/>
              <a:ea typeface="+mn-ea"/>
            </a:endParaRPr>
          </a:p>
        </p:txBody>
      </p:sp>
      <p:sp>
        <p:nvSpPr>
          <p:cNvPr id="17" name="Text Box 16"/>
          <p:cNvSpPr txBox="1">
            <a:spLocks noChangeArrowheads="1"/>
          </p:cNvSpPr>
          <p:nvPr/>
        </p:nvSpPr>
        <p:spPr bwMode="auto">
          <a:xfrm>
            <a:off x="3638438" y="5431721"/>
            <a:ext cx="52565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200" b="1" dirty="0" smtClean="0">
                <a:solidFill>
                  <a:srgbClr val="00FFFF"/>
                </a:solidFill>
                <a:latin typeface="メイリオ" panose="020B0604030504040204" pitchFamily="50" charset="-128"/>
                <a:ea typeface="メイリオ" panose="020B0604030504040204" pitchFamily="50" charset="-128"/>
              </a:rPr>
              <a:t>■</a:t>
            </a:r>
            <a:r>
              <a:rPr lang="ja-JP" altLang="en-US" sz="2200" b="1" dirty="0" smtClean="0">
                <a:solidFill>
                  <a:srgbClr val="FF2DFF"/>
                </a:solidFill>
                <a:latin typeface="メイリオ" panose="020B0604030504040204" pitchFamily="50" charset="-128"/>
                <a:ea typeface="メイリオ" panose="020B0604030504040204" pitchFamily="50" charset="-128"/>
              </a:rPr>
              <a:t>優良環境管理事業所の認定の有効期間</a:t>
            </a:r>
            <a:endParaRPr lang="en-US" altLang="ja-JP" sz="2200" b="1" dirty="0" smtClean="0">
              <a:solidFill>
                <a:srgbClr val="FF2DFF"/>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200" b="1" dirty="0">
                <a:solidFill>
                  <a:srgbClr val="FF2DFF"/>
                </a:solidFill>
                <a:latin typeface="メイリオ" panose="020B0604030504040204" pitchFamily="50" charset="-128"/>
                <a:ea typeface="メイリオ" panose="020B0604030504040204" pitchFamily="50" charset="-128"/>
              </a:rPr>
              <a:t>　</a:t>
            </a:r>
            <a:r>
              <a:rPr lang="ja-JP" altLang="en-US" sz="2200" b="1" dirty="0" smtClean="0">
                <a:solidFill>
                  <a:srgbClr val="FF2DFF"/>
                </a:solidFill>
                <a:latin typeface="メイリオ" panose="020B0604030504040204" pitchFamily="50" charset="-128"/>
                <a:ea typeface="メイリオ" panose="020B0604030504040204" pitchFamily="50" charset="-128"/>
              </a:rPr>
              <a:t>が延長されます！</a:t>
            </a:r>
            <a:endParaRPr lang="ja-JP" altLang="en-US" sz="2200" b="1" u="sng" dirty="0">
              <a:solidFill>
                <a:srgbClr val="FF2DFF"/>
              </a:solidFill>
              <a:latin typeface="メイリオ" panose="020B0604030504040204" pitchFamily="50" charset="-128"/>
              <a:ea typeface="メイリオ" panose="020B0604030504040204" pitchFamily="50" charset="-128"/>
            </a:endParaRPr>
          </a:p>
        </p:txBody>
      </p:sp>
      <p:sp>
        <p:nvSpPr>
          <p:cNvPr id="18" name="Text Box 16"/>
          <p:cNvSpPr txBox="1">
            <a:spLocks noChangeArrowheads="1"/>
          </p:cNvSpPr>
          <p:nvPr/>
        </p:nvSpPr>
        <p:spPr bwMode="auto">
          <a:xfrm>
            <a:off x="3916988" y="6133787"/>
            <a:ext cx="49869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1800" dirty="0" smtClean="0">
                <a:solidFill>
                  <a:schemeClr val="tx1">
                    <a:lumMod val="75000"/>
                    <a:lumOff val="25000"/>
                  </a:schemeClr>
                </a:solidFill>
                <a:latin typeface="+mn-ea"/>
                <a:ea typeface="+mn-ea"/>
              </a:rPr>
              <a:t>有効期間が６年（改正前は</a:t>
            </a:r>
            <a:r>
              <a:rPr lang="ja-JP" altLang="en-US" sz="1800" dirty="0">
                <a:solidFill>
                  <a:schemeClr val="tx1">
                    <a:lumMod val="75000"/>
                    <a:lumOff val="25000"/>
                  </a:schemeClr>
                </a:solidFill>
                <a:latin typeface="+mn-ea"/>
                <a:ea typeface="+mn-ea"/>
              </a:rPr>
              <a:t>最長３年）</a:t>
            </a:r>
            <a:r>
              <a:rPr lang="ja-JP" altLang="en-US" sz="1800" dirty="0" smtClean="0">
                <a:solidFill>
                  <a:schemeClr val="tx1">
                    <a:lumMod val="75000"/>
                    <a:lumOff val="25000"/>
                  </a:schemeClr>
                </a:solidFill>
                <a:latin typeface="+mn-ea"/>
                <a:ea typeface="+mn-ea"/>
              </a:rPr>
              <a:t>に変更になります。</a:t>
            </a:r>
            <a:endParaRPr lang="ja-JP" altLang="en-US" sz="1800" dirty="0">
              <a:solidFill>
                <a:schemeClr val="tx1">
                  <a:lumMod val="75000"/>
                  <a:lumOff val="25000"/>
                </a:schemeClr>
              </a:solidFill>
              <a:latin typeface="+mn-ea"/>
              <a:ea typeface="+mn-ea"/>
            </a:endParaRPr>
          </a:p>
        </p:txBody>
      </p:sp>
    </p:spTree>
    <p:extLst>
      <p:ext uri="{BB962C8B-B14F-4D97-AF65-F5344CB8AC3E}">
        <p14:creationId xmlns:p14="http://schemas.microsoft.com/office/powerpoint/2010/main" val="857565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33</a:t>
            </a:fld>
            <a:endParaRPr kumimoji="1" lang="ja-JP" altLang="en-US"/>
          </a:p>
        </p:txBody>
      </p:sp>
      <p:sp>
        <p:nvSpPr>
          <p:cNvPr id="7" name="Rectangle 2"/>
          <p:cNvSpPr txBox="1">
            <a:spLocks noChangeArrowheads="1"/>
          </p:cNvSpPr>
          <p:nvPr/>
        </p:nvSpPr>
        <p:spPr>
          <a:xfrm>
            <a:off x="337232" y="-99243"/>
            <a:ext cx="6336704" cy="768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mj-ea"/>
                <a:ea typeface="+mj-ea"/>
                <a:cs typeface="+mj-cs"/>
              </a:defRPr>
            </a:lvl1pPr>
          </a:lstStyle>
          <a:p>
            <a:r>
              <a:rPr lang="ja-JP" altLang="en-US" sz="3600" dirty="0" smtClean="0"/>
              <a:t>目 次</a:t>
            </a:r>
          </a:p>
        </p:txBody>
      </p:sp>
      <p:sp>
        <p:nvSpPr>
          <p:cNvPr id="6" name="Rectangle 4"/>
          <p:cNvSpPr>
            <a:spLocks noChangeArrowheads="1"/>
          </p:cNvSpPr>
          <p:nvPr/>
        </p:nvSpPr>
        <p:spPr bwMode="auto">
          <a:xfrm>
            <a:off x="58940" y="1047346"/>
            <a:ext cx="8923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１</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神奈川県生活環境の保全等に</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関する条例の概要</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と見直しについて</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２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条例改正の内容</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(1)</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災害を視野に入れた対応</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(2)</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環境管理事業所及び優良環境管理事業所制度</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(3) </a:t>
            </a: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指定事業所の変更に係る</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手続き</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a:t>
            </a:r>
            <a:r>
              <a:rPr lang="en-US" altLang="ja-JP" sz="2800" b="1" dirty="0">
                <a:solidFill>
                  <a:schemeClr val="bg1">
                    <a:lumMod val="65000"/>
                  </a:schemeClr>
                </a:solidFill>
                <a:latin typeface="メイリオ" pitchFamily="50" charset="-128"/>
                <a:ea typeface="メイリオ" pitchFamily="50" charset="-128"/>
                <a:cs typeface="メイリオ" pitchFamily="50" charset="-128"/>
              </a:rPr>
              <a:t>4</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土壌汚染対策</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(5)</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地下水採取規制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(6)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地下浸透禁止物質に係る</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(7)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大気・騒音・振動に係る規制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(8)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その他</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ja-JP" altLang="en-US" b="1" dirty="0">
              <a:solidFill>
                <a:schemeClr val="bg1">
                  <a:lumMod val="6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933442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491612" y="4450937"/>
            <a:ext cx="8299253" cy="1177703"/>
          </a:xfrm>
          <a:prstGeom prst="roundRect">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91612" y="838269"/>
            <a:ext cx="8299253" cy="2611029"/>
          </a:xfrm>
          <a:prstGeom prst="roundRect">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34</a:t>
            </a:fld>
            <a:endParaRPr kumimoji="1" lang="ja-JP" altLang="en-US"/>
          </a:p>
        </p:txBody>
      </p:sp>
      <p:sp>
        <p:nvSpPr>
          <p:cNvPr id="4" name="コンテンツ プレースホルダー 2"/>
          <p:cNvSpPr txBox="1">
            <a:spLocks/>
          </p:cNvSpPr>
          <p:nvPr/>
        </p:nvSpPr>
        <p:spPr>
          <a:xfrm>
            <a:off x="216874" y="197217"/>
            <a:ext cx="7972086"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指定事業所の変更に係る手続きの考え方</a:t>
            </a:r>
            <a:endParaRPr lang="en-US" altLang="ja-JP" dirty="0" smtClean="0">
              <a:latin typeface="ＭＳ Ｐゴシック" pitchFamily="50" charset="-128"/>
            </a:endParaRPr>
          </a:p>
        </p:txBody>
      </p:sp>
      <p:sp>
        <p:nvSpPr>
          <p:cNvPr id="5" name="テキスト ボックス 4"/>
          <p:cNvSpPr txBox="1"/>
          <p:nvPr/>
        </p:nvSpPr>
        <p:spPr>
          <a:xfrm>
            <a:off x="1317444" y="2085193"/>
            <a:ext cx="7148301" cy="1200329"/>
          </a:xfrm>
          <a:prstGeom prst="rect">
            <a:avLst/>
          </a:prstGeom>
          <a:noFill/>
        </p:spPr>
        <p:txBody>
          <a:bodyPr wrap="square" rtlCol="0">
            <a:spAutoFit/>
          </a:bodyPr>
          <a:lstStyle/>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具体的には、</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人の健康又は生活環境の保全への</a:t>
            </a:r>
            <a:r>
              <a:rPr lang="ja-JP" altLang="en-US" sz="2400" dirty="0" smtClean="0">
                <a:solidFill>
                  <a:srgbClr val="FF0000"/>
                </a:solidFill>
                <a:latin typeface="メイリオ" panose="020B0604030504040204" pitchFamily="50" charset="-128"/>
                <a:ea typeface="メイリオ" panose="020B0604030504040204" pitchFamily="50" charset="-128"/>
              </a:rPr>
              <a:t>影響が増大</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する可能性のある変更等</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045188" y="4606565"/>
            <a:ext cx="7462571" cy="954107"/>
          </a:xfrm>
          <a:prstGeom prst="rect">
            <a:avLst/>
          </a:prstGeom>
          <a:noFill/>
        </p:spPr>
        <p:txBody>
          <a:bodyPr wrap="square" rtlCol="0">
            <a:spAutoFit/>
          </a:bodyPr>
          <a:lstStyle/>
          <a:p>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その他事後のある一定期間に変更等の内容を把握していれば支障のない事項</a:t>
            </a:r>
            <a:endPar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053292" y="1099472"/>
            <a:ext cx="7505267" cy="954107"/>
          </a:xfrm>
          <a:prstGeom prst="rect">
            <a:avLst/>
          </a:prstGeom>
          <a:noFill/>
        </p:spPr>
        <p:txBody>
          <a:bodyPr wrap="square" rtlCol="0">
            <a:spAutoFit/>
          </a:bodyPr>
          <a:lstStyle/>
          <a:p>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周辺の地域の</a:t>
            </a:r>
            <a:r>
              <a:rPr lang="ja-JP" altLang="en-US" sz="2800" b="1" dirty="0" smtClean="0">
                <a:solidFill>
                  <a:srgbClr val="339933"/>
                </a:solidFill>
                <a:latin typeface="メイリオ" panose="020B0604030504040204" pitchFamily="50" charset="-128"/>
                <a:ea typeface="メイリオ" panose="020B0604030504040204" pitchFamily="50" charset="-128"/>
              </a:rPr>
              <a:t>生活環境に対する影響のあるもの</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で行政が事前に把握すべき事項</a:t>
            </a:r>
            <a:endPar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円/楕円 8"/>
          <p:cNvSpPr/>
          <p:nvPr/>
        </p:nvSpPr>
        <p:spPr>
          <a:xfrm>
            <a:off x="787350" y="1214904"/>
            <a:ext cx="182880" cy="18288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大かっこ 9"/>
          <p:cNvSpPr/>
          <p:nvPr/>
        </p:nvSpPr>
        <p:spPr>
          <a:xfrm>
            <a:off x="1213379" y="2062606"/>
            <a:ext cx="7056862" cy="1181520"/>
          </a:xfrm>
          <a:prstGeom prst="bracketPair">
            <a:avLst>
              <a:gd name="adj" fmla="val 12367"/>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屈折矢印 10"/>
          <p:cNvSpPr/>
          <p:nvPr/>
        </p:nvSpPr>
        <p:spPr>
          <a:xfrm rot="5400000">
            <a:off x="1845153" y="3522929"/>
            <a:ext cx="721670" cy="825499"/>
          </a:xfrm>
          <a:prstGeom prst="bentUpArrow">
            <a:avLst>
              <a:gd name="adj1" fmla="val 36751"/>
              <a:gd name="adj2" fmla="val 47499"/>
              <a:gd name="adj3" fmla="val 2500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763520" y="3726351"/>
            <a:ext cx="4767013" cy="523220"/>
          </a:xfrm>
          <a:prstGeom prst="rect">
            <a:avLst/>
          </a:prstGeom>
          <a:noFill/>
        </p:spPr>
        <p:txBody>
          <a:bodyPr wrap="square" rtlCol="0">
            <a:spAutoFit/>
          </a:bodyPr>
          <a:lstStyle/>
          <a:p>
            <a:r>
              <a:rPr lang="ja-JP" altLang="en-US" sz="2800" b="1" dirty="0" smtClean="0">
                <a:solidFill>
                  <a:srgbClr val="FF0000"/>
                </a:solidFill>
                <a:latin typeface="メイリオ" panose="020B0604030504040204" pitchFamily="50" charset="-128"/>
                <a:ea typeface="メイリオ" panose="020B0604030504040204" pitchFamily="50" charset="-128"/>
              </a:rPr>
              <a:t>変更許可（８条）の対象</a:t>
            </a:r>
            <a:endParaRPr lang="en-US" altLang="ja-JP" sz="2800" b="1" dirty="0" smtClean="0">
              <a:solidFill>
                <a:srgbClr val="FF0000"/>
              </a:solidFill>
              <a:latin typeface="メイリオ" panose="020B0604030504040204" pitchFamily="50" charset="-128"/>
              <a:ea typeface="メイリオ" panose="020B0604030504040204" pitchFamily="50" charset="-128"/>
            </a:endParaRPr>
          </a:p>
        </p:txBody>
      </p:sp>
      <p:sp>
        <p:nvSpPr>
          <p:cNvPr id="14" name="円/楕円 13"/>
          <p:cNvSpPr/>
          <p:nvPr/>
        </p:nvSpPr>
        <p:spPr>
          <a:xfrm>
            <a:off x="812145" y="4628662"/>
            <a:ext cx="182880" cy="18288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763520" y="5897130"/>
            <a:ext cx="4767013" cy="523220"/>
          </a:xfrm>
          <a:prstGeom prst="rect">
            <a:avLst/>
          </a:prstGeom>
          <a:noFill/>
        </p:spPr>
        <p:txBody>
          <a:bodyPr wrap="square" rtlCol="0">
            <a:spAutoFit/>
          </a:bodyPr>
          <a:lstStyle/>
          <a:p>
            <a:r>
              <a:rPr lang="ja-JP" altLang="en-US" sz="2800" b="1" dirty="0" smtClean="0">
                <a:solidFill>
                  <a:srgbClr val="0000FF"/>
                </a:solidFill>
                <a:latin typeface="メイリオ" panose="020B0604030504040204" pitchFamily="50" charset="-128"/>
                <a:ea typeface="メイリオ" panose="020B0604030504040204" pitchFamily="50" charset="-128"/>
              </a:rPr>
              <a:t>変更届出（</a:t>
            </a:r>
            <a:r>
              <a:rPr lang="en-US" altLang="ja-JP" sz="2800" b="1" dirty="0">
                <a:solidFill>
                  <a:srgbClr val="0000FF"/>
                </a:solidFill>
                <a:latin typeface="メイリオ" panose="020B0604030504040204" pitchFamily="50" charset="-128"/>
                <a:ea typeface="メイリオ" panose="020B0604030504040204" pitchFamily="50" charset="-128"/>
              </a:rPr>
              <a:t>10</a:t>
            </a:r>
            <a:r>
              <a:rPr lang="ja-JP" altLang="en-US" sz="2800" b="1" dirty="0" smtClean="0">
                <a:solidFill>
                  <a:srgbClr val="0000FF"/>
                </a:solidFill>
                <a:latin typeface="メイリオ" panose="020B0604030504040204" pitchFamily="50" charset="-128"/>
                <a:ea typeface="メイリオ" panose="020B0604030504040204" pitchFamily="50" charset="-128"/>
              </a:rPr>
              <a:t>条）の対象</a:t>
            </a:r>
            <a:endParaRPr lang="en-US" altLang="ja-JP" sz="2800" b="1" dirty="0" smtClean="0">
              <a:solidFill>
                <a:srgbClr val="0000FF"/>
              </a:solidFill>
              <a:latin typeface="メイリオ" panose="020B0604030504040204" pitchFamily="50" charset="-128"/>
              <a:ea typeface="メイリオ" panose="020B0604030504040204" pitchFamily="50" charset="-128"/>
            </a:endParaRPr>
          </a:p>
        </p:txBody>
      </p:sp>
      <p:sp>
        <p:nvSpPr>
          <p:cNvPr id="17" name="屈折矢印 16"/>
          <p:cNvSpPr/>
          <p:nvPr/>
        </p:nvSpPr>
        <p:spPr>
          <a:xfrm rot="5400000">
            <a:off x="1845153" y="5705899"/>
            <a:ext cx="721670" cy="825499"/>
          </a:xfrm>
          <a:prstGeom prst="bentUpArrow">
            <a:avLst>
              <a:gd name="adj1" fmla="val 36751"/>
              <a:gd name="adj2" fmla="val 47499"/>
              <a:gd name="adj3" fmla="val 2500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2973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30075" y="300098"/>
            <a:ext cx="8537533" cy="1734694"/>
          </a:xfrm>
          <a:prstGeom prst="roundRect">
            <a:avLst/>
          </a:prstGeom>
          <a:solidFill>
            <a:srgbClr val="E1F4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lumMod val="75000"/>
                  <a:lumOff val="25000"/>
                </a:schemeClr>
              </a:solidFill>
            </a:endParaRPr>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35</a:t>
            </a:fld>
            <a:endParaRPr kumimoji="1" lang="ja-JP" altLang="en-US"/>
          </a:p>
        </p:txBody>
      </p:sp>
      <p:sp>
        <p:nvSpPr>
          <p:cNvPr id="3" name="Text Box 16"/>
          <p:cNvSpPr txBox="1">
            <a:spLocks noChangeArrowheads="1"/>
          </p:cNvSpPr>
          <p:nvPr/>
        </p:nvSpPr>
        <p:spPr bwMode="auto">
          <a:xfrm>
            <a:off x="1422400" y="2472662"/>
            <a:ext cx="7442126" cy="1384995"/>
          </a:xfrm>
          <a:prstGeom prst="rect">
            <a:avLst/>
          </a:prstGeom>
          <a:noFill/>
          <a:ln>
            <a:noFill/>
          </a:ln>
          <a:effectLst/>
          <a:scene3d>
            <a:camera prst="orthographicFront"/>
            <a:lightRig rig="threePt" dir="t"/>
          </a:scene3d>
          <a:sp3d>
            <a:bevelT w="165100" prst="coolSlant"/>
          </a:sp3d>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３条２項８号（指定施設の種類及びその種類ごとの数並びに指定施設ごとの規模、能力、構造、用途、配置及び使用時間）の変更</a:t>
            </a:r>
            <a:endPar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63772" y="504562"/>
            <a:ext cx="8224627" cy="1384995"/>
          </a:xfrm>
          <a:prstGeom prst="rect">
            <a:avLst/>
          </a:prstGeom>
          <a:noFill/>
        </p:spPr>
        <p:txBody>
          <a:bodyPr wrap="square" rtlCol="0">
            <a:spAutoFit/>
          </a:bodyPr>
          <a:lstStyle/>
          <a:p>
            <a:pPr>
              <a:spcBef>
                <a:spcPct val="0"/>
              </a:spcBef>
            </a:pP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設置許可時に</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申請</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を行った事項（３条２項）の変更のうち、</a:t>
            </a:r>
            <a:r>
              <a:rPr lang="ja-JP" altLang="en-US" sz="2800" u="sng" dirty="0" smtClean="0">
                <a:solidFill>
                  <a:schemeClr val="tx1">
                    <a:lumMod val="75000"/>
                    <a:lumOff val="25000"/>
                  </a:schemeClr>
                </a:solidFill>
                <a:latin typeface="メイリオ" panose="020B0604030504040204" pitchFamily="50" charset="-128"/>
                <a:ea typeface="メイリオ" panose="020B0604030504040204" pitchFamily="50" charset="-128"/>
              </a:rPr>
              <a:t>変更</a:t>
            </a:r>
            <a:r>
              <a:rPr lang="ja-JP" altLang="en-US" sz="2800" u="sng" dirty="0">
                <a:solidFill>
                  <a:schemeClr val="tx1">
                    <a:lumMod val="75000"/>
                    <a:lumOff val="25000"/>
                  </a:schemeClr>
                </a:solidFill>
                <a:latin typeface="メイリオ" panose="020B0604030504040204" pitchFamily="50" charset="-128"/>
                <a:ea typeface="メイリオ" panose="020B0604030504040204" pitchFamily="50" charset="-128"/>
              </a:rPr>
              <a:t>許可又は変更届出の対象と</a:t>
            </a:r>
            <a:r>
              <a:rPr lang="ja-JP" altLang="en-US" sz="2800" u="sng" dirty="0" smtClean="0">
                <a:solidFill>
                  <a:schemeClr val="tx1">
                    <a:lumMod val="75000"/>
                    <a:lumOff val="25000"/>
                  </a:schemeClr>
                </a:solidFill>
                <a:latin typeface="メイリオ" panose="020B0604030504040204" pitchFamily="50" charset="-128"/>
                <a:ea typeface="メイリオ" panose="020B0604030504040204" pitchFamily="50" charset="-128"/>
              </a:rPr>
              <a:t>なる事項を改めて見直した。</a:t>
            </a:r>
            <a:endParaRPr lang="ja-JP" altLang="en-US" sz="2800" u="sng"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57355" y="2492982"/>
            <a:ext cx="1234565" cy="919401"/>
          </a:xfrm>
          <a:prstGeom prst="roundRect">
            <a:avLst/>
          </a:prstGeom>
          <a:solidFill>
            <a:srgbClr val="FFCCFF"/>
          </a:solidFill>
          <a:ln>
            <a:noFill/>
          </a:ln>
          <a:scene3d>
            <a:camera prst="orthographicFront"/>
            <a:lightRig rig="threePt" dir="t"/>
          </a:scene3d>
          <a:sp3d>
            <a:bevelT/>
          </a:sp3d>
        </p:spPr>
        <p:txBody>
          <a:bodyPr wrap="square" rtlCol="0">
            <a:spAutoFit/>
          </a:bodyPr>
          <a:lstStyle/>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改正</a:t>
            </a:r>
            <a:endParaRPr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内容①</a:t>
            </a:r>
            <a:endParaRPr lang="ja-JP"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Text Box 16"/>
          <p:cNvSpPr txBox="1">
            <a:spLocks noChangeArrowheads="1"/>
          </p:cNvSpPr>
          <p:nvPr/>
        </p:nvSpPr>
        <p:spPr bwMode="auto">
          <a:xfrm>
            <a:off x="416442" y="4125540"/>
            <a:ext cx="8417685" cy="1872853"/>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ln>
            <a:noFill/>
          </a:ln>
          <a:effectLst>
            <a:outerShdw blurRad="50800" dist="38100" dir="2700000" algn="tl" rotWithShape="0">
              <a:prstClr val="black">
                <a:alpha val="40000"/>
              </a:prstClr>
            </a:outerShdw>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None/>
            </a:pPr>
            <a:r>
              <a:rPr lang="en-US" altLang="ja-JP" sz="26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600" b="1" dirty="0" smtClean="0">
                <a:solidFill>
                  <a:schemeClr val="tx1">
                    <a:lumMod val="75000"/>
                    <a:lumOff val="25000"/>
                  </a:schemeClr>
                </a:solidFill>
                <a:latin typeface="メイリオ" panose="020B0604030504040204" pitchFamily="50" charset="-128"/>
                <a:ea typeface="メイリオ" panose="020B0604030504040204" pitchFamily="50" charset="-128"/>
              </a:rPr>
              <a:t>改正内容</a:t>
            </a:r>
            <a:r>
              <a:rPr lang="en-US" altLang="ja-JP" sz="2600" b="1"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pPr>
              <a:spcBef>
                <a:spcPct val="0"/>
              </a:spcBef>
              <a:buNone/>
            </a:pPr>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改正前</a:t>
            </a:r>
            <a:r>
              <a:rPr lang="ja-JP" altLang="en-US" sz="2600" dirty="0">
                <a:solidFill>
                  <a:schemeClr val="tx1">
                    <a:lumMod val="75000"/>
                    <a:lumOff val="25000"/>
                  </a:schemeClr>
                </a:solidFill>
                <a:latin typeface="メイリオ" panose="020B0604030504040204" pitchFamily="50" charset="-128"/>
                <a:ea typeface="メイリオ" panose="020B0604030504040204" pitchFamily="50" charset="-128"/>
              </a:rPr>
              <a:t>は予測値が増大しない変更は全て変更</a:t>
            </a:r>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届出の対象であった</a:t>
            </a:r>
            <a:r>
              <a:rPr lang="ja-JP" altLang="en-US" sz="2600" dirty="0">
                <a:solidFill>
                  <a:schemeClr val="tx1">
                    <a:lumMod val="75000"/>
                    <a:lumOff val="25000"/>
                  </a:schemeClr>
                </a:solidFill>
                <a:latin typeface="メイリオ" panose="020B0604030504040204" pitchFamily="50" charset="-128"/>
                <a:ea typeface="メイリオ" panose="020B0604030504040204" pitchFamily="50" charset="-128"/>
              </a:rPr>
              <a:t>が</a:t>
            </a:r>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、使用</a:t>
            </a:r>
            <a:r>
              <a:rPr lang="ja-JP" altLang="en-US" sz="2600" dirty="0">
                <a:solidFill>
                  <a:schemeClr val="tx1">
                    <a:lumMod val="75000"/>
                    <a:lumOff val="25000"/>
                  </a:schemeClr>
                </a:solidFill>
                <a:latin typeface="メイリオ" panose="020B0604030504040204" pitchFamily="50" charset="-128"/>
                <a:ea typeface="メイリオ" panose="020B0604030504040204" pitchFamily="50" charset="-128"/>
              </a:rPr>
              <a:t>時間等の変更により</a:t>
            </a:r>
            <a:r>
              <a:rPr lang="ja-JP" altLang="en-US" sz="2600" b="1" dirty="0">
                <a:solidFill>
                  <a:srgbClr val="FF0000"/>
                </a:solidFill>
                <a:latin typeface="メイリオ" panose="020B0604030504040204" pitchFamily="50" charset="-128"/>
                <a:ea typeface="メイリオ" panose="020B0604030504040204" pitchFamily="50" charset="-128"/>
              </a:rPr>
              <a:t>規制基準が厳しくなる変更は、変更許可の対象</a:t>
            </a:r>
            <a:r>
              <a:rPr lang="ja-JP" altLang="en-US" sz="2600" dirty="0">
                <a:solidFill>
                  <a:schemeClr val="tx1">
                    <a:lumMod val="75000"/>
                    <a:lumOff val="25000"/>
                  </a:schemeClr>
                </a:solidFill>
                <a:latin typeface="メイリオ" panose="020B0604030504040204" pitchFamily="50" charset="-128"/>
                <a:ea typeface="メイリオ" panose="020B0604030504040204" pitchFamily="50" charset="-128"/>
              </a:rPr>
              <a:t>と改めた。</a:t>
            </a:r>
          </a:p>
        </p:txBody>
      </p:sp>
    </p:spTree>
    <p:extLst>
      <p:ext uri="{BB962C8B-B14F-4D97-AF65-F5344CB8AC3E}">
        <p14:creationId xmlns:p14="http://schemas.microsoft.com/office/powerpoint/2010/main" val="3641613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06187" y="6407826"/>
            <a:ext cx="2057400" cy="365125"/>
          </a:xfrm>
        </p:spPr>
        <p:txBody>
          <a:bodyPr/>
          <a:lstStyle/>
          <a:p>
            <a:fld id="{BFFF0799-BCF5-4C8E-BCD2-41538FEDF1AE}" type="slidenum">
              <a:rPr kumimoji="1" lang="ja-JP" altLang="en-US" smtClean="0"/>
              <a:t>36</a:t>
            </a:fld>
            <a:endParaRPr kumimoji="1" lang="ja-JP" altLang="en-US" dirty="0"/>
          </a:p>
        </p:txBody>
      </p:sp>
      <p:sp>
        <p:nvSpPr>
          <p:cNvPr id="65" name="正方形/長方形 64"/>
          <p:cNvSpPr/>
          <p:nvPr/>
        </p:nvSpPr>
        <p:spPr>
          <a:xfrm>
            <a:off x="226556" y="902117"/>
            <a:ext cx="8746713" cy="5767111"/>
          </a:xfrm>
          <a:prstGeom prst="rect">
            <a:avLst/>
          </a:prstGeom>
          <a:solidFill>
            <a:srgbClr val="FFFBEF"/>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a:off x="346458" y="3991602"/>
            <a:ext cx="24995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4303938" y="2765885"/>
            <a:ext cx="39078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4486818" y="5749734"/>
            <a:ext cx="38115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179620" y="2560145"/>
            <a:ext cx="0" cy="41148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902633" y="2570305"/>
            <a:ext cx="0" cy="411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7119369" y="5533834"/>
            <a:ext cx="0" cy="411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682498" y="3928796"/>
            <a:ext cx="1832478" cy="126412"/>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左中かっこ 9"/>
          <p:cNvSpPr/>
          <p:nvPr/>
        </p:nvSpPr>
        <p:spPr>
          <a:xfrm rot="5400000">
            <a:off x="1461833" y="2493769"/>
            <a:ext cx="247854" cy="181970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1138146" y="2919847"/>
            <a:ext cx="1005403" cy="338554"/>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使用時間</a:t>
            </a:r>
            <a:endParaRPr kumimoji="1" lang="ja-JP" altLang="en-US" sz="1600" dirty="0">
              <a:latin typeface="メイリオ" panose="020B0604030504040204" pitchFamily="50" charset="-128"/>
              <a:ea typeface="メイリオ" panose="020B0604030504040204" pitchFamily="50" charset="-128"/>
            </a:endParaRPr>
          </a:p>
        </p:txBody>
      </p:sp>
      <p:cxnSp>
        <p:nvCxnSpPr>
          <p:cNvPr id="12" name="直線コネクタ 11"/>
          <p:cNvCxnSpPr/>
          <p:nvPr/>
        </p:nvCxnSpPr>
        <p:spPr>
          <a:xfrm>
            <a:off x="682500" y="3785673"/>
            <a:ext cx="0" cy="411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495611" y="3789475"/>
            <a:ext cx="0" cy="407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774158" y="2718028"/>
            <a:ext cx="1943150" cy="92457"/>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936033" y="5685938"/>
            <a:ext cx="1943150" cy="92457"/>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4774157" y="2560145"/>
            <a:ext cx="0" cy="411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729508" y="2560145"/>
            <a:ext cx="0" cy="411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946877" y="5543994"/>
            <a:ext cx="0" cy="411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881908" y="5561636"/>
            <a:ext cx="0" cy="411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08224" y="3463136"/>
            <a:ext cx="599844" cy="338554"/>
          </a:xfrm>
          <a:prstGeom prst="rect">
            <a:avLst/>
          </a:prstGeom>
          <a:noFill/>
        </p:spPr>
        <p:txBody>
          <a:bodyPr wrap="none" rtlCol="0">
            <a:spAutoFit/>
          </a:bodyPr>
          <a:lstStyle/>
          <a:p>
            <a:r>
              <a:rPr kumimoji="1" lang="en-US" altLang="ja-JP" sz="1600" dirty="0" smtClean="0"/>
              <a:t>8</a:t>
            </a:r>
            <a:r>
              <a:rPr kumimoji="1" lang="ja-JP" altLang="en-US" sz="1600" dirty="0" smtClean="0"/>
              <a:t>：</a:t>
            </a:r>
            <a:r>
              <a:rPr kumimoji="1" lang="en-US" altLang="ja-JP" sz="1600" dirty="0" smtClean="0"/>
              <a:t>00</a:t>
            </a:r>
            <a:endParaRPr kumimoji="1" lang="ja-JP" altLang="en-US" sz="1600" dirty="0"/>
          </a:p>
        </p:txBody>
      </p:sp>
      <p:sp>
        <p:nvSpPr>
          <p:cNvPr id="22" name="テキスト ボックス 21"/>
          <p:cNvSpPr txBox="1"/>
          <p:nvPr/>
        </p:nvSpPr>
        <p:spPr>
          <a:xfrm>
            <a:off x="2185768" y="3457769"/>
            <a:ext cx="704039" cy="338554"/>
          </a:xfrm>
          <a:prstGeom prst="rect">
            <a:avLst/>
          </a:prstGeom>
          <a:noFill/>
        </p:spPr>
        <p:txBody>
          <a:bodyPr wrap="none" rtlCol="0">
            <a:spAutoFit/>
          </a:bodyPr>
          <a:lstStyle/>
          <a:p>
            <a:r>
              <a:rPr lang="en-US" altLang="ja-JP" sz="1600" dirty="0" smtClean="0"/>
              <a:t>1</a:t>
            </a:r>
            <a:r>
              <a:rPr lang="en-US" altLang="ja-JP" sz="1600" dirty="0"/>
              <a:t>6</a:t>
            </a:r>
            <a:r>
              <a:rPr kumimoji="1" lang="ja-JP" altLang="en-US" sz="1600" dirty="0" smtClean="0"/>
              <a:t>：</a:t>
            </a:r>
            <a:r>
              <a:rPr kumimoji="1" lang="en-US" altLang="ja-JP" sz="1600" dirty="0" smtClean="0"/>
              <a:t>00</a:t>
            </a:r>
            <a:endParaRPr kumimoji="1" lang="ja-JP" altLang="en-US" sz="1600" dirty="0"/>
          </a:p>
        </p:txBody>
      </p:sp>
      <p:sp>
        <p:nvSpPr>
          <p:cNvPr id="23" name="テキスト ボックス 22"/>
          <p:cNvSpPr txBox="1"/>
          <p:nvPr/>
        </p:nvSpPr>
        <p:spPr>
          <a:xfrm>
            <a:off x="4517244" y="2283282"/>
            <a:ext cx="599844" cy="338554"/>
          </a:xfrm>
          <a:prstGeom prst="rect">
            <a:avLst/>
          </a:prstGeom>
          <a:noFill/>
        </p:spPr>
        <p:txBody>
          <a:bodyPr wrap="none" rtlCol="0">
            <a:spAutoFit/>
          </a:bodyPr>
          <a:lstStyle/>
          <a:p>
            <a:r>
              <a:rPr kumimoji="1" lang="en-US" altLang="ja-JP" sz="1600" dirty="0" smtClean="0"/>
              <a:t>8</a:t>
            </a:r>
            <a:r>
              <a:rPr kumimoji="1" lang="ja-JP" altLang="en-US" sz="1600" dirty="0" smtClean="0"/>
              <a:t>：</a:t>
            </a:r>
            <a:r>
              <a:rPr kumimoji="1" lang="en-US" altLang="ja-JP" sz="1600" dirty="0" smtClean="0"/>
              <a:t>00</a:t>
            </a:r>
            <a:endParaRPr kumimoji="1" lang="ja-JP" altLang="en-US" sz="1600" dirty="0"/>
          </a:p>
        </p:txBody>
      </p:sp>
      <p:sp>
        <p:nvSpPr>
          <p:cNvPr id="24" name="テキスト ボックス 23"/>
          <p:cNvSpPr txBox="1"/>
          <p:nvPr/>
        </p:nvSpPr>
        <p:spPr>
          <a:xfrm>
            <a:off x="6381342" y="2252088"/>
            <a:ext cx="704039" cy="338554"/>
          </a:xfrm>
          <a:prstGeom prst="rect">
            <a:avLst/>
          </a:prstGeom>
          <a:noFill/>
        </p:spPr>
        <p:txBody>
          <a:bodyPr wrap="none" rtlCol="0">
            <a:spAutoFit/>
          </a:bodyPr>
          <a:lstStyle/>
          <a:p>
            <a:r>
              <a:rPr lang="en-US" altLang="ja-JP" sz="1600" dirty="0" smtClean="0"/>
              <a:t>1</a:t>
            </a:r>
            <a:r>
              <a:rPr lang="en-US" altLang="ja-JP" sz="1600" dirty="0"/>
              <a:t>6</a:t>
            </a:r>
            <a:r>
              <a:rPr kumimoji="1" lang="ja-JP" altLang="en-US" sz="1600" dirty="0" smtClean="0"/>
              <a:t>：</a:t>
            </a:r>
            <a:r>
              <a:rPr kumimoji="1" lang="en-US" altLang="ja-JP" sz="1600" dirty="0" smtClean="0"/>
              <a:t>00</a:t>
            </a:r>
            <a:endParaRPr kumimoji="1" lang="ja-JP" altLang="en-US" sz="1600" dirty="0"/>
          </a:p>
        </p:txBody>
      </p:sp>
      <p:sp>
        <p:nvSpPr>
          <p:cNvPr id="25" name="テキスト ボックス 24"/>
          <p:cNvSpPr txBox="1"/>
          <p:nvPr/>
        </p:nvSpPr>
        <p:spPr>
          <a:xfrm>
            <a:off x="7612468" y="2272408"/>
            <a:ext cx="704039" cy="338554"/>
          </a:xfrm>
          <a:prstGeom prst="rect">
            <a:avLst/>
          </a:prstGeom>
          <a:noFill/>
        </p:spPr>
        <p:txBody>
          <a:bodyPr wrap="none" rtlCol="0">
            <a:spAutoFit/>
          </a:bodyPr>
          <a:lstStyle/>
          <a:p>
            <a:r>
              <a:rPr kumimoji="1" lang="en-US" altLang="ja-JP" sz="1600" dirty="0" smtClean="0"/>
              <a:t>22</a:t>
            </a:r>
            <a:r>
              <a:rPr kumimoji="1" lang="ja-JP" altLang="en-US" sz="1600" dirty="0" smtClean="0"/>
              <a:t>：</a:t>
            </a:r>
            <a:r>
              <a:rPr kumimoji="1" lang="en-US" altLang="ja-JP" sz="1600" dirty="0" smtClean="0"/>
              <a:t>00</a:t>
            </a:r>
            <a:endParaRPr kumimoji="1" lang="ja-JP" altLang="en-US" sz="1600" dirty="0"/>
          </a:p>
        </p:txBody>
      </p:sp>
      <p:sp>
        <p:nvSpPr>
          <p:cNvPr id="26" name="テキスト ボックス 25"/>
          <p:cNvSpPr txBox="1"/>
          <p:nvPr/>
        </p:nvSpPr>
        <p:spPr>
          <a:xfrm>
            <a:off x="6637629" y="3217049"/>
            <a:ext cx="704039" cy="338554"/>
          </a:xfrm>
          <a:prstGeom prst="rect">
            <a:avLst/>
          </a:prstGeom>
          <a:noFill/>
          <a:ln>
            <a:noFill/>
          </a:ln>
        </p:spPr>
        <p:txBody>
          <a:bodyPr wrap="none" rtlCol="0">
            <a:spAutoFit/>
          </a:bodyPr>
          <a:lstStyle/>
          <a:p>
            <a:r>
              <a:rPr lang="en-US" altLang="ja-JP" sz="1600" dirty="0" smtClean="0">
                <a:solidFill>
                  <a:srgbClr val="339933"/>
                </a:solidFill>
              </a:rPr>
              <a:t>1</a:t>
            </a:r>
            <a:r>
              <a:rPr lang="en-US" altLang="ja-JP" sz="1600" dirty="0">
                <a:solidFill>
                  <a:srgbClr val="339933"/>
                </a:solidFill>
              </a:rPr>
              <a:t>8</a:t>
            </a:r>
            <a:r>
              <a:rPr kumimoji="1" lang="ja-JP" altLang="en-US" sz="1600" dirty="0" smtClean="0">
                <a:solidFill>
                  <a:srgbClr val="339933"/>
                </a:solidFill>
              </a:rPr>
              <a:t>：</a:t>
            </a:r>
            <a:r>
              <a:rPr kumimoji="1" lang="en-US" altLang="ja-JP" sz="1600" dirty="0" smtClean="0">
                <a:solidFill>
                  <a:srgbClr val="339933"/>
                </a:solidFill>
              </a:rPr>
              <a:t>00</a:t>
            </a:r>
            <a:endParaRPr kumimoji="1" lang="ja-JP" altLang="en-US" sz="1600" dirty="0">
              <a:solidFill>
                <a:srgbClr val="339933"/>
              </a:solidFill>
            </a:endParaRPr>
          </a:p>
        </p:txBody>
      </p:sp>
      <p:sp>
        <p:nvSpPr>
          <p:cNvPr id="27" name="テキスト ボックス 26"/>
          <p:cNvSpPr txBox="1"/>
          <p:nvPr/>
        </p:nvSpPr>
        <p:spPr>
          <a:xfrm>
            <a:off x="5300469" y="3530072"/>
            <a:ext cx="3672800" cy="338554"/>
          </a:xfrm>
          <a:prstGeom prst="rect">
            <a:avLst/>
          </a:prstGeom>
          <a:noFill/>
        </p:spPr>
        <p:txBody>
          <a:bodyPr wrap="none" rtlCol="0">
            <a:spAutoFit/>
          </a:bodyPr>
          <a:lstStyle/>
          <a:p>
            <a:r>
              <a:rPr lang="ja-JP" altLang="en-US" sz="1600" b="1" dirty="0" smtClean="0">
                <a:solidFill>
                  <a:srgbClr val="339933"/>
                </a:solidFill>
                <a:latin typeface="メイリオ" panose="020B0604030504040204" pitchFamily="50" charset="-128"/>
                <a:ea typeface="メイリオ" panose="020B0604030504040204" pitchFamily="50" charset="-128"/>
              </a:rPr>
              <a:t>騒音及び振動の規制基準値厳しくなる</a:t>
            </a:r>
            <a:endParaRPr kumimoji="1" lang="ja-JP" altLang="en-US" sz="1600" b="1" dirty="0">
              <a:solidFill>
                <a:srgbClr val="339933"/>
              </a:solidFill>
              <a:latin typeface="メイリオ" panose="020B0604030504040204" pitchFamily="50" charset="-128"/>
              <a:ea typeface="メイリオ" panose="020B0604030504040204" pitchFamily="50" charset="-128"/>
            </a:endParaRPr>
          </a:p>
        </p:txBody>
      </p:sp>
      <p:sp>
        <p:nvSpPr>
          <p:cNvPr id="28" name="上矢印 27"/>
          <p:cNvSpPr/>
          <p:nvPr/>
        </p:nvSpPr>
        <p:spPr>
          <a:xfrm>
            <a:off x="7128311" y="3026324"/>
            <a:ext cx="102618" cy="238655"/>
          </a:xfrm>
          <a:prstGeom prst="upArrow">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中かっこ 28"/>
          <p:cNvSpPr/>
          <p:nvPr/>
        </p:nvSpPr>
        <p:spPr>
          <a:xfrm rot="5400000">
            <a:off x="6213382" y="627194"/>
            <a:ext cx="242862" cy="31356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5336008" y="1776616"/>
            <a:ext cx="1997610" cy="338554"/>
          </a:xfrm>
          <a:prstGeom prst="rect">
            <a:avLst/>
          </a:prstGeom>
          <a:noFill/>
        </p:spPr>
        <p:txBody>
          <a:bodyPr wrap="square" rtlCol="0">
            <a:spAutoFit/>
          </a:bodyPr>
          <a:lstStyle/>
          <a:p>
            <a:pPr algn="ctr"/>
            <a:r>
              <a:rPr kumimoji="1" lang="ja-JP" altLang="en-US" sz="1600" dirty="0" smtClean="0">
                <a:latin typeface="メイリオ" panose="020B0604030504040204" pitchFamily="50" charset="-128"/>
                <a:ea typeface="メイリオ" panose="020B0604030504040204" pitchFamily="50" charset="-128"/>
              </a:rPr>
              <a:t>使用時間</a:t>
            </a:r>
            <a:endParaRPr kumimoji="1" lang="ja-JP" altLang="en-US" sz="1600"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4689964" y="5227670"/>
            <a:ext cx="599844" cy="338554"/>
          </a:xfrm>
          <a:prstGeom prst="rect">
            <a:avLst/>
          </a:prstGeom>
          <a:noFill/>
        </p:spPr>
        <p:txBody>
          <a:bodyPr wrap="none" rtlCol="0">
            <a:spAutoFit/>
          </a:bodyPr>
          <a:lstStyle/>
          <a:p>
            <a:r>
              <a:rPr kumimoji="1" lang="en-US" altLang="ja-JP" sz="1600" dirty="0" smtClean="0"/>
              <a:t>8</a:t>
            </a:r>
            <a:r>
              <a:rPr kumimoji="1" lang="ja-JP" altLang="en-US" sz="1600" dirty="0" smtClean="0"/>
              <a:t>：</a:t>
            </a:r>
            <a:r>
              <a:rPr kumimoji="1" lang="en-US" altLang="ja-JP" sz="1600" dirty="0" smtClean="0"/>
              <a:t>00</a:t>
            </a:r>
            <a:endParaRPr kumimoji="1" lang="ja-JP" altLang="en-US" sz="1600" dirty="0"/>
          </a:p>
        </p:txBody>
      </p:sp>
      <p:sp>
        <p:nvSpPr>
          <p:cNvPr id="32" name="テキスト ボックス 31"/>
          <p:cNvSpPr txBox="1"/>
          <p:nvPr/>
        </p:nvSpPr>
        <p:spPr>
          <a:xfrm>
            <a:off x="6334812" y="5245243"/>
            <a:ext cx="704039" cy="338554"/>
          </a:xfrm>
          <a:prstGeom prst="rect">
            <a:avLst/>
          </a:prstGeom>
          <a:noFill/>
        </p:spPr>
        <p:txBody>
          <a:bodyPr wrap="none" rtlCol="0">
            <a:spAutoFit/>
          </a:bodyPr>
          <a:lstStyle/>
          <a:p>
            <a:r>
              <a:rPr lang="en-US" altLang="ja-JP" sz="1600" dirty="0" smtClean="0"/>
              <a:t>1</a:t>
            </a:r>
            <a:r>
              <a:rPr lang="en-US" altLang="ja-JP" sz="1600" dirty="0"/>
              <a:t>6</a:t>
            </a:r>
            <a:r>
              <a:rPr kumimoji="1" lang="ja-JP" altLang="en-US" sz="1600" dirty="0" smtClean="0"/>
              <a:t>：</a:t>
            </a:r>
            <a:r>
              <a:rPr kumimoji="1" lang="en-US" altLang="ja-JP" sz="1600" dirty="0" smtClean="0"/>
              <a:t>00</a:t>
            </a:r>
            <a:endParaRPr kumimoji="1" lang="ja-JP" altLang="en-US" sz="1600" dirty="0"/>
          </a:p>
        </p:txBody>
      </p:sp>
      <p:sp>
        <p:nvSpPr>
          <p:cNvPr id="33" name="テキスト ボックス 32"/>
          <p:cNvSpPr txBox="1"/>
          <p:nvPr/>
        </p:nvSpPr>
        <p:spPr>
          <a:xfrm>
            <a:off x="6861710" y="5247456"/>
            <a:ext cx="704039" cy="338554"/>
          </a:xfrm>
          <a:prstGeom prst="rect">
            <a:avLst/>
          </a:prstGeom>
          <a:noFill/>
        </p:spPr>
        <p:txBody>
          <a:bodyPr wrap="none" rtlCol="0">
            <a:spAutoFit/>
          </a:bodyPr>
          <a:lstStyle/>
          <a:p>
            <a:r>
              <a:rPr kumimoji="1" lang="en-US" altLang="ja-JP" sz="1600" dirty="0" smtClean="0"/>
              <a:t>17</a:t>
            </a:r>
            <a:r>
              <a:rPr kumimoji="1" lang="ja-JP" altLang="en-US" sz="1600" dirty="0" smtClean="0"/>
              <a:t>：</a:t>
            </a:r>
            <a:r>
              <a:rPr kumimoji="1" lang="en-US" altLang="ja-JP" sz="1600" dirty="0" smtClean="0"/>
              <a:t>00</a:t>
            </a:r>
            <a:endParaRPr kumimoji="1" lang="ja-JP" altLang="en-US" sz="1600" dirty="0"/>
          </a:p>
        </p:txBody>
      </p:sp>
      <p:cxnSp>
        <p:nvCxnSpPr>
          <p:cNvPr id="34" name="直線コネクタ 33"/>
          <p:cNvCxnSpPr/>
          <p:nvPr/>
        </p:nvCxnSpPr>
        <p:spPr>
          <a:xfrm>
            <a:off x="7337807" y="5539621"/>
            <a:ext cx="0" cy="41148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右矢印 34"/>
          <p:cNvSpPr/>
          <p:nvPr/>
        </p:nvSpPr>
        <p:spPr>
          <a:xfrm>
            <a:off x="6892754" y="5652079"/>
            <a:ext cx="226615" cy="210478"/>
          </a:xfrm>
          <a:prstGeom prst="rightArrow">
            <a:avLst/>
          </a:prstGeom>
          <a:pattFill prst="wdDnDiag">
            <a:fgClr>
              <a:schemeClr val="accent2"/>
            </a:fgClr>
            <a:bgClr>
              <a:schemeClr val="bg1"/>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中かっこ 35"/>
          <p:cNvSpPr/>
          <p:nvPr/>
        </p:nvSpPr>
        <p:spPr>
          <a:xfrm rot="5400000">
            <a:off x="5782824" y="4191048"/>
            <a:ext cx="283458" cy="195535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p:cNvSpPr txBox="1"/>
          <p:nvPr/>
        </p:nvSpPr>
        <p:spPr>
          <a:xfrm>
            <a:off x="5117608" y="4696756"/>
            <a:ext cx="1587963" cy="338554"/>
          </a:xfrm>
          <a:prstGeom prst="rect">
            <a:avLst/>
          </a:prstGeom>
          <a:noFill/>
        </p:spPr>
        <p:txBody>
          <a:bodyPr wrap="square" rtlCol="0">
            <a:spAutoFit/>
          </a:bodyPr>
          <a:lstStyle/>
          <a:p>
            <a:pPr algn="ctr"/>
            <a:r>
              <a:rPr kumimoji="1" lang="ja-JP" altLang="en-US" sz="1600" dirty="0" smtClean="0">
                <a:latin typeface="メイリオ" panose="020B0604030504040204" pitchFamily="50" charset="-128"/>
                <a:ea typeface="メイリオ" panose="020B0604030504040204" pitchFamily="50" charset="-128"/>
              </a:rPr>
              <a:t>使用時間</a:t>
            </a:r>
            <a:endParaRPr kumimoji="1" lang="ja-JP" altLang="en-US" sz="1600"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3928017" y="1113666"/>
            <a:ext cx="3976463" cy="369332"/>
          </a:xfrm>
          <a:prstGeom prst="rect">
            <a:avLst/>
          </a:prstGeom>
          <a:noFill/>
          <a:ln>
            <a:solidFill>
              <a:schemeClr val="tx1">
                <a:lumMod val="75000"/>
                <a:lumOff val="25000"/>
              </a:schemeClr>
            </a:solid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①使用時間を</a:t>
            </a:r>
            <a:r>
              <a:rPr kumimoji="1" lang="en-US" altLang="ja-JP" b="1" dirty="0" smtClean="0">
                <a:latin typeface="メイリオ" panose="020B0604030504040204" pitchFamily="50" charset="-128"/>
                <a:ea typeface="メイリオ" panose="020B0604030504040204" pitchFamily="50" charset="-128"/>
              </a:rPr>
              <a:t>22</a:t>
            </a:r>
            <a:r>
              <a:rPr kumimoji="1" lang="ja-JP" altLang="en-US" b="1" dirty="0" smtClean="0">
                <a:latin typeface="メイリオ" panose="020B0604030504040204" pitchFamily="50" charset="-128"/>
                <a:ea typeface="メイリオ" panose="020B0604030504040204" pitchFamily="50" charset="-128"/>
              </a:rPr>
              <a:t>時まで</a:t>
            </a:r>
            <a:r>
              <a:rPr kumimoji="1" lang="ja-JP" altLang="en-US" dirty="0" smtClean="0">
                <a:latin typeface="メイリオ" panose="020B0604030504040204" pitchFamily="50" charset="-128"/>
                <a:ea typeface="メイリオ" panose="020B0604030504040204" pitchFamily="50" charset="-128"/>
              </a:rPr>
              <a:t>延長する場合</a:t>
            </a:r>
            <a:endParaRPr kumimoji="1" lang="ja-JP" altLang="en-US"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3928017" y="4223286"/>
            <a:ext cx="3976463" cy="369332"/>
          </a:xfrm>
          <a:prstGeom prst="rect">
            <a:avLst/>
          </a:prstGeom>
          <a:noFill/>
          <a:ln>
            <a:solidFill>
              <a:schemeClr val="tx1">
                <a:lumMod val="75000"/>
                <a:lumOff val="25000"/>
              </a:schemeClr>
            </a:solidFill>
          </a:ln>
        </p:spPr>
        <p:txBody>
          <a:bodyPr wrap="square" rtlCol="0">
            <a:spAutoFit/>
          </a:bodyPr>
          <a:lstStyle/>
          <a:p>
            <a:r>
              <a:rPr lang="ja-JP" altLang="en-US" dirty="0">
                <a:latin typeface="メイリオ" panose="020B0604030504040204" pitchFamily="50" charset="-128"/>
                <a:ea typeface="メイリオ" panose="020B0604030504040204" pitchFamily="50" charset="-128"/>
              </a:rPr>
              <a:t>②</a:t>
            </a:r>
            <a:r>
              <a:rPr kumimoji="1" lang="ja-JP" altLang="en-US" dirty="0" smtClean="0">
                <a:latin typeface="メイリオ" panose="020B0604030504040204" pitchFamily="50" charset="-128"/>
                <a:ea typeface="メイリオ" panose="020B0604030504040204" pitchFamily="50" charset="-128"/>
              </a:rPr>
              <a:t>使用時間を</a:t>
            </a:r>
            <a:r>
              <a:rPr lang="en-US" altLang="ja-JP" b="1" dirty="0" smtClean="0">
                <a:latin typeface="メイリオ" panose="020B0604030504040204" pitchFamily="50" charset="-128"/>
                <a:ea typeface="メイリオ" panose="020B0604030504040204" pitchFamily="50" charset="-128"/>
              </a:rPr>
              <a:t>1</a:t>
            </a:r>
            <a:r>
              <a:rPr lang="en-US" altLang="ja-JP" b="1" dirty="0">
                <a:latin typeface="メイリオ" panose="020B0604030504040204" pitchFamily="50" charset="-128"/>
                <a:ea typeface="メイリオ" panose="020B0604030504040204" pitchFamily="50" charset="-128"/>
              </a:rPr>
              <a:t>7</a:t>
            </a:r>
            <a:r>
              <a:rPr kumimoji="1" lang="ja-JP" altLang="en-US" b="1" dirty="0" smtClean="0">
                <a:latin typeface="メイリオ" panose="020B0604030504040204" pitchFamily="50" charset="-128"/>
                <a:ea typeface="メイリオ" panose="020B0604030504040204" pitchFamily="50" charset="-128"/>
              </a:rPr>
              <a:t>時まで</a:t>
            </a:r>
            <a:r>
              <a:rPr kumimoji="1" lang="ja-JP" altLang="en-US" dirty="0" smtClean="0">
                <a:latin typeface="メイリオ" panose="020B0604030504040204" pitchFamily="50" charset="-128"/>
                <a:ea typeface="メイリオ" panose="020B0604030504040204" pitchFamily="50" charset="-128"/>
              </a:rPr>
              <a:t>延長する場合</a:t>
            </a:r>
            <a:endParaRPr kumimoji="1" lang="ja-JP" altLang="en-US" dirty="0">
              <a:latin typeface="メイリオ" panose="020B0604030504040204" pitchFamily="50" charset="-128"/>
              <a:ea typeface="メイリオ" panose="020B0604030504040204" pitchFamily="50" charset="-128"/>
            </a:endParaRPr>
          </a:p>
        </p:txBody>
      </p:sp>
      <p:sp>
        <p:nvSpPr>
          <p:cNvPr id="40" name="右矢印 39"/>
          <p:cNvSpPr/>
          <p:nvPr/>
        </p:nvSpPr>
        <p:spPr>
          <a:xfrm rot="1585602">
            <a:off x="3029551" y="4981073"/>
            <a:ext cx="589139" cy="327367"/>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右矢印 40"/>
          <p:cNvSpPr/>
          <p:nvPr/>
        </p:nvSpPr>
        <p:spPr>
          <a:xfrm rot="19415348">
            <a:off x="3027137" y="2933359"/>
            <a:ext cx="589139" cy="327367"/>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テキスト ボックス 41"/>
          <p:cNvSpPr txBox="1"/>
          <p:nvPr/>
        </p:nvSpPr>
        <p:spPr>
          <a:xfrm>
            <a:off x="2608230" y="2247573"/>
            <a:ext cx="1410956" cy="400110"/>
          </a:xfrm>
          <a:prstGeom prst="rect">
            <a:avLst/>
          </a:prstGeom>
          <a:noFill/>
          <a:ln>
            <a:noFill/>
          </a:ln>
        </p:spPr>
        <p:txBody>
          <a:bodyPr wrap="square" rtlCol="0">
            <a:spAutoFit/>
          </a:bodyPr>
          <a:lstStyle/>
          <a:p>
            <a:pPr algn="ctr"/>
            <a:r>
              <a:rPr kumimoji="1" lang="ja-JP" altLang="en-US" sz="2000" b="1" u="sng" dirty="0" smtClean="0">
                <a:solidFill>
                  <a:srgbClr val="FF0000"/>
                </a:solidFill>
                <a:latin typeface="メイリオ" panose="020B0604030504040204" pitchFamily="50" charset="-128"/>
                <a:ea typeface="メイリオ" panose="020B0604030504040204" pitchFamily="50" charset="-128"/>
              </a:rPr>
              <a:t>変更許可</a:t>
            </a:r>
            <a:endParaRPr kumimoji="1" lang="ja-JP" altLang="en-US" sz="2000" b="1" u="sng" dirty="0">
              <a:solidFill>
                <a:srgbClr val="FF0000"/>
              </a:solidFill>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2624017" y="5613153"/>
            <a:ext cx="1410956" cy="400110"/>
          </a:xfrm>
          <a:prstGeom prst="rect">
            <a:avLst/>
          </a:prstGeom>
          <a:noFill/>
          <a:ln>
            <a:noFill/>
          </a:ln>
        </p:spPr>
        <p:txBody>
          <a:bodyPr wrap="square" rtlCol="0">
            <a:spAutoFit/>
          </a:bodyPr>
          <a:lstStyle/>
          <a:p>
            <a:pPr algn="ctr"/>
            <a:r>
              <a:rPr kumimoji="1" lang="ja-JP" altLang="en-US" sz="2000" b="1" u="sng" dirty="0" smtClean="0">
                <a:solidFill>
                  <a:srgbClr val="0000FF"/>
                </a:solidFill>
                <a:latin typeface="メイリオ" panose="020B0604030504040204" pitchFamily="50" charset="-128"/>
                <a:ea typeface="メイリオ" panose="020B0604030504040204" pitchFamily="50" charset="-128"/>
              </a:rPr>
              <a:t>変更届出</a:t>
            </a:r>
            <a:endParaRPr kumimoji="1" lang="ja-JP" altLang="en-US" sz="2000" b="1" u="sng" dirty="0">
              <a:solidFill>
                <a:srgbClr val="0000FF"/>
              </a:solidFill>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6404552" y="6068668"/>
            <a:ext cx="2236510" cy="338554"/>
          </a:xfrm>
          <a:prstGeom prst="rect">
            <a:avLst/>
          </a:prstGeom>
          <a:noFill/>
        </p:spPr>
        <p:txBody>
          <a:bodyPr wrap="none" rtlCol="0">
            <a:spAutoFit/>
          </a:bodyPr>
          <a:lstStyle/>
          <a:p>
            <a:r>
              <a:rPr lang="ja-JP" altLang="en-US" sz="1600" b="1" dirty="0" smtClean="0">
                <a:solidFill>
                  <a:srgbClr val="339933"/>
                </a:solidFill>
                <a:latin typeface="メイリオ" panose="020B0604030504040204" pitchFamily="50" charset="-128"/>
                <a:ea typeface="メイリオ" panose="020B0604030504040204" pitchFamily="50" charset="-128"/>
              </a:rPr>
              <a:t>規制基準値変わらない</a:t>
            </a:r>
            <a:endParaRPr kumimoji="1" lang="ja-JP" altLang="en-US" sz="1600" b="1" dirty="0">
              <a:solidFill>
                <a:srgbClr val="339933"/>
              </a:solidFill>
              <a:latin typeface="メイリオ" panose="020B0604030504040204" pitchFamily="50" charset="-128"/>
              <a:ea typeface="メイリオ" panose="020B0604030504040204" pitchFamily="50" charset="-128"/>
            </a:endParaRPr>
          </a:p>
        </p:txBody>
      </p:sp>
      <p:sp>
        <p:nvSpPr>
          <p:cNvPr id="45" name="コンテンツ プレースホルダー 2"/>
          <p:cNvSpPr txBox="1">
            <a:spLocks/>
          </p:cNvSpPr>
          <p:nvPr/>
        </p:nvSpPr>
        <p:spPr>
          <a:xfrm>
            <a:off x="196553" y="369935"/>
            <a:ext cx="8746713" cy="8712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dirty="0" smtClean="0">
                <a:latin typeface="ＭＳ Ｐゴシック" pitchFamily="50" charset="-128"/>
              </a:rPr>
              <a:t>★使用時間の変更により騒音及び振動に係る規制基準が変わる</a:t>
            </a:r>
            <a:endParaRPr lang="en-US" altLang="ja-JP" sz="2400" dirty="0" smtClean="0">
              <a:latin typeface="ＭＳ Ｐゴシック" pitchFamily="50" charset="-128"/>
            </a:endParaRPr>
          </a:p>
        </p:txBody>
      </p:sp>
      <p:cxnSp>
        <p:nvCxnSpPr>
          <p:cNvPr id="66" name="直線コネクタ 65"/>
          <p:cNvCxnSpPr/>
          <p:nvPr/>
        </p:nvCxnSpPr>
        <p:spPr>
          <a:xfrm>
            <a:off x="7403140" y="2562569"/>
            <a:ext cx="0" cy="41148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右矢印 19"/>
          <p:cNvSpPr/>
          <p:nvPr/>
        </p:nvSpPr>
        <p:spPr>
          <a:xfrm>
            <a:off x="6732839" y="2667226"/>
            <a:ext cx="1169794" cy="210478"/>
          </a:xfrm>
          <a:prstGeom prst="rightArrow">
            <a:avLst/>
          </a:prstGeom>
          <a:pattFill prst="wdDnDiag">
            <a:fgClr>
              <a:schemeClr val="accent2"/>
            </a:fgClr>
            <a:bgClr>
              <a:schemeClr val="bg1"/>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7213729" y="3216157"/>
            <a:ext cx="704039" cy="338554"/>
          </a:xfrm>
          <a:prstGeom prst="rect">
            <a:avLst/>
          </a:prstGeom>
          <a:noFill/>
          <a:ln>
            <a:noFill/>
          </a:ln>
        </p:spPr>
        <p:txBody>
          <a:bodyPr wrap="none" rtlCol="0">
            <a:spAutoFit/>
          </a:bodyPr>
          <a:lstStyle/>
          <a:p>
            <a:r>
              <a:rPr lang="en-US" altLang="ja-JP" sz="1600" dirty="0" smtClean="0">
                <a:solidFill>
                  <a:srgbClr val="339933"/>
                </a:solidFill>
              </a:rPr>
              <a:t>1</a:t>
            </a:r>
            <a:r>
              <a:rPr lang="en-US" altLang="ja-JP" sz="1600" dirty="0">
                <a:solidFill>
                  <a:srgbClr val="339933"/>
                </a:solidFill>
              </a:rPr>
              <a:t>9</a:t>
            </a:r>
            <a:r>
              <a:rPr kumimoji="1" lang="ja-JP" altLang="en-US" sz="1600" dirty="0" smtClean="0">
                <a:solidFill>
                  <a:srgbClr val="339933"/>
                </a:solidFill>
              </a:rPr>
              <a:t>：</a:t>
            </a:r>
            <a:r>
              <a:rPr kumimoji="1" lang="en-US" altLang="ja-JP" sz="1600" dirty="0" smtClean="0">
                <a:solidFill>
                  <a:srgbClr val="339933"/>
                </a:solidFill>
              </a:rPr>
              <a:t>00</a:t>
            </a:r>
            <a:endParaRPr kumimoji="1" lang="ja-JP" altLang="en-US" sz="1600" dirty="0">
              <a:solidFill>
                <a:srgbClr val="339933"/>
              </a:solidFill>
            </a:endParaRPr>
          </a:p>
        </p:txBody>
      </p:sp>
      <p:sp>
        <p:nvSpPr>
          <p:cNvPr id="68" name="上矢印 67"/>
          <p:cNvSpPr/>
          <p:nvPr/>
        </p:nvSpPr>
        <p:spPr>
          <a:xfrm>
            <a:off x="7364687" y="3025952"/>
            <a:ext cx="102618" cy="238655"/>
          </a:xfrm>
          <a:prstGeom prst="upArrow">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コネクタ 68"/>
          <p:cNvCxnSpPr/>
          <p:nvPr/>
        </p:nvCxnSpPr>
        <p:spPr>
          <a:xfrm>
            <a:off x="7519307" y="5538623"/>
            <a:ext cx="0" cy="41148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220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37</a:t>
            </a:fld>
            <a:endParaRPr kumimoji="1" lang="ja-JP" altLang="en-US"/>
          </a:p>
        </p:txBody>
      </p:sp>
      <p:sp>
        <p:nvSpPr>
          <p:cNvPr id="3" name="Text Box 16"/>
          <p:cNvSpPr txBox="1">
            <a:spLocks noChangeArrowheads="1"/>
          </p:cNvSpPr>
          <p:nvPr/>
        </p:nvSpPr>
        <p:spPr bwMode="auto">
          <a:xfrm>
            <a:off x="1737360" y="222156"/>
            <a:ext cx="7203440" cy="954107"/>
          </a:xfrm>
          <a:prstGeom prst="rect">
            <a:avLst/>
          </a:prstGeom>
          <a:noFill/>
          <a:ln>
            <a:noFill/>
          </a:ln>
          <a:effectLst/>
          <a:scene3d>
            <a:camera prst="orthographicFront"/>
            <a:lightRig rig="threePt" dir="t"/>
          </a:scene3d>
          <a:sp3d>
            <a:bevelT w="165100" prst="coolSlant"/>
          </a:sp3d>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３条２項</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19</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号（公害の防止の方法に関する計画）の変更</a:t>
            </a:r>
            <a:endPar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48795" y="211996"/>
            <a:ext cx="1397125" cy="919401"/>
          </a:xfrm>
          <a:prstGeom prst="roundRect">
            <a:avLst/>
          </a:prstGeom>
          <a:solidFill>
            <a:srgbClr val="FFCCFF"/>
          </a:solidFill>
          <a:ln>
            <a:noFill/>
          </a:ln>
          <a:scene3d>
            <a:camera prst="orthographicFront"/>
            <a:lightRig rig="threePt" dir="t"/>
          </a:scene3d>
          <a:sp3d>
            <a:bevelT/>
          </a:sp3d>
        </p:spPr>
        <p:txBody>
          <a:bodyPr wrap="square" rtlCol="0">
            <a:spAutoFit/>
          </a:bodyPr>
          <a:lstStyle/>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改正</a:t>
            </a:r>
            <a:endParaRPr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内容②</a:t>
            </a:r>
            <a:endParaRPr lang="ja-JP"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Text Box 16"/>
          <p:cNvSpPr txBox="1">
            <a:spLocks noChangeArrowheads="1"/>
          </p:cNvSpPr>
          <p:nvPr/>
        </p:nvSpPr>
        <p:spPr bwMode="auto">
          <a:xfrm>
            <a:off x="439220" y="1365352"/>
            <a:ext cx="8417685" cy="1872853"/>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ln>
            <a:noFill/>
          </a:ln>
          <a:effectLst>
            <a:outerShdw blurRad="50800" dist="38100" dir="2700000" algn="tl" rotWithShape="0">
              <a:prstClr val="black">
                <a:alpha val="40000"/>
              </a:prstClr>
            </a:outerShdw>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None/>
            </a:pPr>
            <a:r>
              <a:rPr lang="en-US" altLang="ja-JP" sz="26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600" b="1" dirty="0" smtClean="0">
                <a:solidFill>
                  <a:schemeClr val="tx1">
                    <a:lumMod val="75000"/>
                    <a:lumOff val="25000"/>
                  </a:schemeClr>
                </a:solidFill>
                <a:latin typeface="メイリオ" panose="020B0604030504040204" pitchFamily="50" charset="-128"/>
                <a:ea typeface="メイリオ" panose="020B0604030504040204" pitchFamily="50" charset="-128"/>
              </a:rPr>
              <a:t>改正内容</a:t>
            </a:r>
            <a:r>
              <a:rPr lang="en-US" altLang="ja-JP" sz="2600" b="1"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pPr>
              <a:spcBef>
                <a:spcPct val="0"/>
              </a:spcBef>
              <a:buNone/>
            </a:pPr>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改正前</a:t>
            </a:r>
            <a:r>
              <a:rPr lang="ja-JP" altLang="en-US" sz="2600" dirty="0">
                <a:solidFill>
                  <a:schemeClr val="tx1">
                    <a:lumMod val="75000"/>
                    <a:lumOff val="25000"/>
                  </a:schemeClr>
                </a:solidFill>
                <a:latin typeface="メイリオ" panose="020B0604030504040204" pitchFamily="50" charset="-128"/>
                <a:ea typeface="メイリオ" panose="020B0604030504040204" pitchFamily="50" charset="-128"/>
              </a:rPr>
              <a:t>は予測値が増大しない変更は全て変更</a:t>
            </a:r>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届出の対象であった</a:t>
            </a:r>
            <a:r>
              <a:rPr lang="ja-JP" altLang="en-US" sz="2600" dirty="0">
                <a:solidFill>
                  <a:schemeClr val="tx1">
                    <a:lumMod val="75000"/>
                    <a:lumOff val="25000"/>
                  </a:schemeClr>
                </a:solidFill>
                <a:latin typeface="メイリオ" panose="020B0604030504040204" pitchFamily="50" charset="-128"/>
                <a:ea typeface="メイリオ" panose="020B0604030504040204" pitchFamily="50" charset="-128"/>
              </a:rPr>
              <a:t>が</a:t>
            </a:r>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600" b="1" dirty="0" smtClean="0">
                <a:solidFill>
                  <a:srgbClr val="FF0000"/>
                </a:solidFill>
                <a:latin typeface="メイリオ" panose="020B0604030504040204" pitchFamily="50" charset="-128"/>
                <a:ea typeface="メイリオ" panose="020B0604030504040204" pitchFamily="50" charset="-128"/>
              </a:rPr>
              <a:t>数値による規制基準がない事項のうち、設備に係る変更は</a:t>
            </a:r>
            <a:r>
              <a:rPr lang="ja-JP" altLang="en-US" sz="2600" b="1" dirty="0">
                <a:solidFill>
                  <a:srgbClr val="FF0000"/>
                </a:solidFill>
                <a:latin typeface="メイリオ" panose="020B0604030504040204" pitchFamily="50" charset="-128"/>
                <a:ea typeface="メイリオ" panose="020B0604030504040204" pitchFamily="50" charset="-128"/>
              </a:rPr>
              <a:t>、変更許可の対象</a:t>
            </a:r>
            <a:r>
              <a:rPr lang="ja-JP" altLang="en-US" sz="2600" dirty="0">
                <a:solidFill>
                  <a:schemeClr val="tx1">
                    <a:lumMod val="75000"/>
                    <a:lumOff val="25000"/>
                  </a:schemeClr>
                </a:solidFill>
                <a:latin typeface="メイリオ" panose="020B0604030504040204" pitchFamily="50" charset="-128"/>
                <a:ea typeface="メイリオ" panose="020B0604030504040204" pitchFamily="50" charset="-128"/>
              </a:rPr>
              <a:t>と改めた</a:t>
            </a:r>
            <a:r>
              <a:rPr lang="ja-JP" altLang="en-US" sz="26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2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extLst/>
          </p:nvPr>
        </p:nvGraphicFramePr>
        <p:xfrm>
          <a:off x="426520" y="3669388"/>
          <a:ext cx="8448240" cy="2804160"/>
        </p:xfrm>
        <a:graphic>
          <a:graphicData uri="http://schemas.openxmlformats.org/drawingml/2006/table">
            <a:tbl>
              <a:tblPr firstRow="1" bandRow="1">
                <a:tableStyleId>{FABFCF23-3B69-468F-B69F-88F6DE6A72F2}</a:tableStyleId>
              </a:tblPr>
              <a:tblGrid>
                <a:gridCol w="4125467"/>
                <a:gridCol w="4322773"/>
              </a:tblGrid>
              <a:tr h="175211">
                <a:tc>
                  <a:txBody>
                    <a:bodyPr/>
                    <a:lstStyle/>
                    <a:p>
                      <a:r>
                        <a:rPr kumimoji="1" lang="ja-JP" altLang="en-US" sz="2000" dirty="0" smtClean="0"/>
                        <a:t>項目</a:t>
                      </a:r>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r>
                        <a:rPr kumimoji="1" lang="ja-JP" altLang="en-US" sz="2000" dirty="0" smtClean="0"/>
                        <a:t>変更許可の対象となる変更</a:t>
                      </a:r>
                      <a:endParaRPr kumimoji="1" lang="ja-JP" altLang="en-US" sz="2000" dirty="0">
                        <a:latin typeface="メイリオ" panose="020B0604030504040204" pitchFamily="50" charset="-128"/>
                        <a:ea typeface="メイリオ" panose="020B0604030504040204" pitchFamily="50" charset="-128"/>
                      </a:endParaRPr>
                    </a:p>
                  </a:txBody>
                  <a:tcPr/>
                </a:tc>
              </a:tr>
              <a:tr h="591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粉じんの規制基準に係る変更</a:t>
                      </a:r>
                      <a:endParaRPr kumimoji="1" lang="ja-JP" altLang="en-US" sz="2000" dirty="0" smtClean="0">
                        <a:latin typeface="メイリオ" panose="020B0604030504040204" pitchFamily="50" charset="-128"/>
                        <a:ea typeface="メイリオ" panose="020B0604030504040204" pitchFamily="50" charset="-128"/>
                      </a:endParaRPr>
                    </a:p>
                  </a:txBody>
                  <a:tcPr anchor="ctr"/>
                </a:tc>
                <a:tc>
                  <a:txBody>
                    <a:bodyPr/>
                    <a:lstStyle/>
                    <a:p>
                      <a:r>
                        <a:rPr kumimoji="1" lang="ja-JP" altLang="en-US" sz="2000" dirty="0" smtClean="0"/>
                        <a:t>集じん設備、散水設備、防</a:t>
                      </a:r>
                      <a:r>
                        <a:rPr kumimoji="1" lang="ja-JP" altLang="en-US" sz="2000" dirty="0" err="1" smtClean="0"/>
                        <a:t>じん</a:t>
                      </a:r>
                      <a:r>
                        <a:rPr kumimoji="1" lang="ja-JP" altLang="en-US" sz="2000" dirty="0" smtClean="0"/>
                        <a:t>カバー等に係る変更</a:t>
                      </a:r>
                      <a:endParaRPr kumimoji="1" lang="ja-JP" altLang="en-US" sz="2000" dirty="0">
                        <a:latin typeface="メイリオ" panose="020B0604030504040204" pitchFamily="50" charset="-128"/>
                        <a:ea typeface="メイリオ" panose="020B0604030504040204" pitchFamily="50" charset="-128"/>
                      </a:endParaRPr>
                    </a:p>
                  </a:txBody>
                  <a:tcPr anchor="ctr"/>
                </a:tc>
              </a:tr>
              <a:tr h="598459">
                <a:tc>
                  <a:txBody>
                    <a:bodyPr/>
                    <a:lstStyle/>
                    <a:p>
                      <a:r>
                        <a:rPr kumimoji="1" lang="ja-JP" altLang="en-US" sz="2000" dirty="0" smtClean="0"/>
                        <a:t>悪臭の規制基準に係る変更</a:t>
                      </a:r>
                      <a:endParaRPr kumimoji="1" lang="ja-JP" altLang="en-US" sz="20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2000" dirty="0" smtClean="0"/>
                        <a:t>吸着設備、洗浄設備、燃焼設備、その他の脱臭設備に係る変更</a:t>
                      </a:r>
                      <a:endParaRPr kumimoji="1" lang="ja-JP" altLang="en-US" sz="2000" dirty="0">
                        <a:latin typeface="メイリオ" panose="020B0604030504040204" pitchFamily="50" charset="-128"/>
                        <a:ea typeface="メイリオ" panose="020B0604030504040204" pitchFamily="50" charset="-128"/>
                      </a:endParaRPr>
                    </a:p>
                  </a:txBody>
                  <a:tcPr anchor="ctr"/>
                </a:tc>
              </a:tr>
              <a:tr h="749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炭化水素系物質の受け入れ等の作業に係る</a:t>
                      </a:r>
                      <a:r>
                        <a:rPr kumimoji="1" lang="ja-JP" altLang="ja-JP" sz="2000" kern="1200" dirty="0" smtClean="0">
                          <a:effectLst/>
                        </a:rPr>
                        <a:t>貯蔵施設、出荷施設及び給油施設</a:t>
                      </a:r>
                      <a:r>
                        <a:rPr kumimoji="1" lang="ja-JP" altLang="en-US" sz="2000" kern="1200" dirty="0" smtClean="0">
                          <a:effectLst/>
                        </a:rPr>
                        <a:t>の設備基準に係る変更</a:t>
                      </a:r>
                      <a:endParaRPr kumimoji="1" lang="ja-JP" altLang="en-US" sz="2000" dirty="0" smtClean="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炭化水素系物質の排出防止処理設備に係る変更</a:t>
                      </a:r>
                      <a:endParaRPr kumimoji="1" lang="ja-JP" altLang="en-US" sz="2000" dirty="0" smtClean="0">
                        <a:latin typeface="メイリオ" panose="020B0604030504040204" pitchFamily="50" charset="-128"/>
                        <a:ea typeface="メイリオ" panose="020B0604030504040204" pitchFamily="50" charset="-128"/>
                      </a:endParaRPr>
                    </a:p>
                  </a:txBody>
                  <a:tcPr anchor="ctr"/>
                </a:tc>
              </a:tr>
            </a:tbl>
          </a:graphicData>
        </a:graphic>
      </p:graphicFrame>
    </p:spTree>
    <p:extLst>
      <p:ext uri="{BB962C8B-B14F-4D97-AF65-F5344CB8AC3E}">
        <p14:creationId xmlns:p14="http://schemas.microsoft.com/office/powerpoint/2010/main" val="3692407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38</a:t>
            </a:fld>
            <a:endParaRPr kumimoji="1" lang="ja-JP" altLang="en-US"/>
          </a:p>
        </p:txBody>
      </p:sp>
      <p:sp>
        <p:nvSpPr>
          <p:cNvPr id="4" name="テキスト ボックス 3"/>
          <p:cNvSpPr txBox="1"/>
          <p:nvPr/>
        </p:nvSpPr>
        <p:spPr>
          <a:xfrm>
            <a:off x="248795" y="150585"/>
            <a:ext cx="1397125" cy="851297"/>
          </a:xfrm>
          <a:prstGeom prst="roundRect">
            <a:avLst/>
          </a:prstGeom>
          <a:solidFill>
            <a:srgbClr val="FFCCFF"/>
          </a:solidFill>
          <a:ln>
            <a:noFill/>
          </a:ln>
          <a:scene3d>
            <a:camera prst="orthographicFront"/>
            <a:lightRig rig="threePt" dir="t"/>
          </a:scene3d>
          <a:sp3d>
            <a:bevelT/>
          </a:sp3d>
        </p:spPr>
        <p:txBody>
          <a:bodyPr wrap="square" rtlCol="0">
            <a:spAutoFit/>
          </a:bodyPr>
          <a:lstStyle/>
          <a:p>
            <a:pPr algn="ct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改正</a:t>
            </a:r>
            <a:endParaRPr lang="en-US" altLang="ja-JP" sz="2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内容③</a:t>
            </a:r>
            <a:endParaRPr lang="ja-JP" altLang="ja-JP" sz="2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Text Box 16"/>
          <p:cNvSpPr txBox="1">
            <a:spLocks noChangeArrowheads="1"/>
          </p:cNvSpPr>
          <p:nvPr/>
        </p:nvSpPr>
        <p:spPr bwMode="auto">
          <a:xfrm>
            <a:off x="1749986" y="222156"/>
            <a:ext cx="7203440" cy="769441"/>
          </a:xfrm>
          <a:prstGeom prst="rect">
            <a:avLst/>
          </a:prstGeom>
          <a:noFill/>
          <a:ln>
            <a:noFill/>
          </a:ln>
          <a:effectLst/>
          <a:scene3d>
            <a:camera prst="orthographicFront"/>
            <a:lightRig rig="threePt" dir="t"/>
          </a:scene3d>
          <a:sp3d>
            <a:bevelT w="165100" prst="coolSlant"/>
          </a:sp3d>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３条２項</a:t>
            </a:r>
            <a:r>
              <a:rPr lang="ja-JP" altLang="en-US" sz="2200" b="1" dirty="0">
                <a:solidFill>
                  <a:schemeClr val="tx1">
                    <a:lumMod val="75000"/>
                    <a:lumOff val="25000"/>
                  </a:schemeClr>
                </a:solidFill>
                <a:latin typeface="メイリオ" panose="020B0604030504040204" pitchFamily="50" charset="-128"/>
                <a:ea typeface="メイリオ" panose="020B0604030504040204" pitchFamily="50" charset="-128"/>
              </a:rPr>
              <a:t>９</a:t>
            </a: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号（原材料、燃料及び用水の種類及び使用量）の変更</a:t>
            </a:r>
            <a:endParaRPr lang="ja-JP" altLang="en-US" sz="2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Text Box 16"/>
          <p:cNvSpPr txBox="1">
            <a:spLocks noChangeArrowheads="1"/>
          </p:cNvSpPr>
          <p:nvPr/>
        </p:nvSpPr>
        <p:spPr bwMode="auto">
          <a:xfrm>
            <a:off x="411280" y="1104527"/>
            <a:ext cx="8417685" cy="1123712"/>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ln>
            <a:noFill/>
          </a:ln>
          <a:effectLst>
            <a:outerShdw blurRad="50800" dist="38100" dir="2700000" algn="tl" rotWithShape="0">
              <a:prstClr val="black">
                <a:alpha val="40000"/>
              </a:prstClr>
            </a:outerShdw>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None/>
            </a:pPr>
            <a:r>
              <a:rPr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改正内容</a:t>
            </a:r>
            <a:r>
              <a:rPr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pPr>
              <a:spcBef>
                <a:spcPct val="0"/>
              </a:spcBef>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改正前</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は</a:t>
            </a:r>
            <a:r>
              <a:rPr lang="ja-JP" altLang="en-US" sz="2000" dirty="0">
                <a:solidFill>
                  <a:srgbClr val="FF0000"/>
                </a:solidFill>
                <a:latin typeface="メイリオ" panose="020B0604030504040204" pitchFamily="50" charset="-128"/>
                <a:ea typeface="メイリオ" panose="020B0604030504040204" pitchFamily="50" charset="-128"/>
              </a:rPr>
              <a:t>予測値が増大しない変更</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は手続き不要であったが、</a:t>
            </a:r>
            <a:r>
              <a:rPr lang="ja-JP" altLang="en-US" sz="2000" dirty="0" smtClean="0">
                <a:solidFill>
                  <a:srgbClr val="FF0000"/>
                </a:solidFill>
                <a:latin typeface="メイリオ" panose="020B0604030504040204" pitchFamily="50" charset="-128"/>
                <a:ea typeface="メイリオ" panose="020B0604030504040204" pitchFamily="50" charset="-128"/>
              </a:rPr>
              <a:t>変更届出の対象</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と改めた。</a:t>
            </a:r>
            <a:endPar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48795" y="2455659"/>
            <a:ext cx="1397125" cy="851297"/>
          </a:xfrm>
          <a:prstGeom prst="roundRect">
            <a:avLst/>
          </a:prstGeom>
          <a:solidFill>
            <a:srgbClr val="FFCCFF"/>
          </a:solidFill>
          <a:ln>
            <a:noFill/>
          </a:ln>
          <a:scene3d>
            <a:camera prst="orthographicFront"/>
            <a:lightRig rig="threePt" dir="t"/>
          </a:scene3d>
          <a:sp3d>
            <a:bevelT/>
          </a:sp3d>
        </p:spPr>
        <p:txBody>
          <a:bodyPr wrap="square" rtlCol="0">
            <a:spAutoFit/>
          </a:bodyPr>
          <a:lstStyle/>
          <a:p>
            <a:pPr algn="ct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改正</a:t>
            </a:r>
            <a:endParaRPr lang="en-US" altLang="ja-JP" sz="2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内容④</a:t>
            </a:r>
            <a:endParaRPr lang="ja-JP" altLang="ja-JP" sz="2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Text Box 16"/>
          <p:cNvSpPr txBox="1">
            <a:spLocks noChangeArrowheads="1"/>
          </p:cNvSpPr>
          <p:nvPr/>
        </p:nvSpPr>
        <p:spPr bwMode="auto">
          <a:xfrm>
            <a:off x="1760146" y="2443980"/>
            <a:ext cx="7203440" cy="1107996"/>
          </a:xfrm>
          <a:prstGeom prst="rect">
            <a:avLst/>
          </a:prstGeom>
          <a:noFill/>
          <a:ln>
            <a:noFill/>
          </a:ln>
          <a:effectLst/>
          <a:scene3d>
            <a:camera prst="orthographicFront"/>
            <a:lightRig rig="threePt" dir="t"/>
          </a:scene3d>
          <a:sp3d>
            <a:bevelT w="165100" prst="coolSlant"/>
          </a:sp3d>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３条２項</a:t>
            </a:r>
            <a:r>
              <a:rPr lang="en-US" altLang="ja-JP" sz="2200" b="1" dirty="0" smtClean="0">
                <a:solidFill>
                  <a:schemeClr val="tx1">
                    <a:lumMod val="75000"/>
                    <a:lumOff val="25000"/>
                  </a:schemeClr>
                </a:solidFill>
                <a:latin typeface="メイリオ" panose="020B0604030504040204" pitchFamily="50" charset="-128"/>
                <a:ea typeface="メイリオ" panose="020B0604030504040204" pitchFamily="50" charset="-128"/>
              </a:rPr>
              <a:t>16</a:t>
            </a: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号（炭化水素系物質の受け入れ等の作業を行う指定事業所における、指定施設において保管する炭化水素系物質の種類及び量）の変更</a:t>
            </a:r>
            <a:endParaRPr lang="ja-JP" altLang="en-US" sz="2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Text Box 16"/>
          <p:cNvSpPr txBox="1">
            <a:spLocks noChangeArrowheads="1"/>
          </p:cNvSpPr>
          <p:nvPr/>
        </p:nvSpPr>
        <p:spPr bwMode="auto">
          <a:xfrm>
            <a:off x="411279" y="3582332"/>
            <a:ext cx="8417685" cy="1123712"/>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ln>
            <a:noFill/>
          </a:ln>
          <a:effectLst>
            <a:outerShdw blurRad="50800" dist="38100" dir="2700000" algn="tl" rotWithShape="0">
              <a:prstClr val="black">
                <a:alpha val="40000"/>
              </a:prstClr>
            </a:outerShdw>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None/>
            </a:pPr>
            <a:r>
              <a:rPr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改正内容</a:t>
            </a:r>
            <a:r>
              <a:rPr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pPr>
              <a:spcBef>
                <a:spcPct val="0"/>
              </a:spcBef>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改正前</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は予測値</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が増減により手続きを分けていたが、当該変更により予測値の増減は生じないことから、</a:t>
            </a:r>
            <a:r>
              <a:rPr lang="ja-JP" altLang="en-US" sz="2000" dirty="0" smtClean="0">
                <a:solidFill>
                  <a:srgbClr val="FF0000"/>
                </a:solidFill>
                <a:latin typeface="メイリオ" panose="020B0604030504040204" pitchFamily="50" charset="-128"/>
                <a:ea typeface="メイリオ" panose="020B0604030504040204" pitchFamily="50" charset="-128"/>
              </a:rPr>
              <a:t>一律変更届出の対象</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と改めた。</a:t>
            </a:r>
            <a:endPar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48795" y="4899517"/>
            <a:ext cx="1397125" cy="851297"/>
          </a:xfrm>
          <a:prstGeom prst="roundRect">
            <a:avLst/>
          </a:prstGeom>
          <a:solidFill>
            <a:srgbClr val="FFCCFF"/>
          </a:solidFill>
          <a:ln>
            <a:noFill/>
          </a:ln>
          <a:scene3d>
            <a:camera prst="orthographicFront"/>
            <a:lightRig rig="threePt" dir="t"/>
          </a:scene3d>
          <a:sp3d>
            <a:bevelT/>
          </a:sp3d>
        </p:spPr>
        <p:txBody>
          <a:bodyPr wrap="square" rtlCol="0">
            <a:spAutoFit/>
          </a:bodyPr>
          <a:lstStyle/>
          <a:p>
            <a:pPr algn="ct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改正</a:t>
            </a:r>
            <a:endParaRPr lang="en-US" altLang="ja-JP" sz="2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内容⑤</a:t>
            </a:r>
            <a:endParaRPr lang="ja-JP" altLang="ja-JP" sz="2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Text Box 16"/>
          <p:cNvSpPr txBox="1">
            <a:spLocks noChangeArrowheads="1"/>
          </p:cNvSpPr>
          <p:nvPr/>
        </p:nvSpPr>
        <p:spPr bwMode="auto">
          <a:xfrm>
            <a:off x="1770306" y="4960477"/>
            <a:ext cx="7203440" cy="769441"/>
          </a:xfrm>
          <a:prstGeom prst="rect">
            <a:avLst/>
          </a:prstGeom>
          <a:noFill/>
          <a:ln>
            <a:noFill/>
          </a:ln>
          <a:effectLst/>
          <a:scene3d>
            <a:camera prst="orthographicFront"/>
            <a:lightRig rig="threePt" dir="t"/>
          </a:scene3d>
          <a:sp3d>
            <a:bevelT w="165100" prst="coolSlant"/>
          </a:sp3d>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３条２項</a:t>
            </a:r>
            <a:r>
              <a:rPr lang="en-US" altLang="ja-JP" sz="2200" b="1" dirty="0">
                <a:solidFill>
                  <a:schemeClr val="tx1">
                    <a:lumMod val="75000"/>
                    <a:lumOff val="25000"/>
                  </a:schemeClr>
                </a:solidFill>
                <a:latin typeface="メイリオ" panose="020B0604030504040204" pitchFamily="50" charset="-128"/>
                <a:ea typeface="メイリオ" panose="020B0604030504040204" pitchFamily="50" charset="-128"/>
              </a:rPr>
              <a:t>17</a:t>
            </a: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号（生コンクリートプラント等を設置する指定事業所における自動車の出入口の位置）の変更</a:t>
            </a:r>
            <a:endParaRPr lang="ja-JP" altLang="en-US" sz="2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Text Box 16"/>
          <p:cNvSpPr txBox="1">
            <a:spLocks noChangeArrowheads="1"/>
          </p:cNvSpPr>
          <p:nvPr/>
        </p:nvSpPr>
        <p:spPr bwMode="auto">
          <a:xfrm>
            <a:off x="329998" y="5876528"/>
            <a:ext cx="8417685" cy="783193"/>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ln>
            <a:noFill/>
          </a:ln>
          <a:effectLst>
            <a:outerShdw blurRad="50800" dist="38100" dir="2700000" algn="tl" rotWithShape="0">
              <a:prstClr val="black">
                <a:alpha val="40000"/>
              </a:prstClr>
            </a:outerShdw>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None/>
            </a:pPr>
            <a:r>
              <a:rPr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改正内容</a:t>
            </a:r>
            <a:r>
              <a:rPr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pPr>
              <a:spcBef>
                <a:spcPct val="0"/>
              </a:spcBef>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改正前は手続き不要であったが、</a:t>
            </a:r>
            <a:r>
              <a:rPr lang="ja-JP" altLang="en-US" sz="2000" dirty="0" smtClean="0">
                <a:solidFill>
                  <a:srgbClr val="FF0000"/>
                </a:solidFill>
                <a:latin typeface="メイリオ" panose="020B0604030504040204" pitchFamily="50" charset="-128"/>
                <a:ea typeface="メイリオ" panose="020B0604030504040204" pitchFamily="50" charset="-128"/>
              </a:rPr>
              <a:t>変更許可の対象</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と改めた。</a:t>
            </a:r>
            <a:endPar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71464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a:t>
            </a:fld>
            <a:endParaRPr kumimoji="1" lang="ja-JP" altLang="en-US"/>
          </a:p>
        </p:txBody>
      </p:sp>
      <p:sp>
        <p:nvSpPr>
          <p:cNvPr id="3" name="コンテンツ プレースホルダ 2"/>
          <p:cNvSpPr txBox="1">
            <a:spLocks/>
          </p:cNvSpPr>
          <p:nvPr/>
        </p:nvSpPr>
        <p:spPr>
          <a:xfrm>
            <a:off x="560142" y="3385568"/>
            <a:ext cx="8136904" cy="2804245"/>
          </a:xfrm>
          <a:prstGeom prst="rect">
            <a:avLst/>
          </a:prstGeom>
          <a:solidFill>
            <a:schemeClr val="bg1"/>
          </a:solidFill>
          <a:ln w="28575">
            <a:solidFill>
              <a:schemeClr val="bg1">
                <a:lumMod val="50000"/>
              </a:schemeClr>
            </a:solidFill>
          </a:ln>
          <a:effectLst>
            <a:outerShdw blurRad="50800" dist="38100" dir="2700000" algn="tl" rotWithShape="0">
              <a:prstClr val="black">
                <a:alpha val="40000"/>
              </a:prstClr>
            </a:outerShdw>
          </a:effectLst>
        </p:spPr>
        <p:txBody>
          <a:bodyPr anchor="ctr" anchorCtr="1">
            <a:noAutofit/>
          </a:bodyPr>
          <a:lst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buFont typeface="Wingdings" panose="05000000000000000000" pitchFamily="2" charset="2"/>
              <a:buNone/>
            </a:pPr>
            <a:r>
              <a:rPr lang="ja-JP" altLang="en-US" sz="2400" b="1" dirty="0" smtClean="0">
                <a:solidFill>
                  <a:schemeClr val="tx1">
                    <a:lumMod val="75000"/>
                    <a:lumOff val="25000"/>
                  </a:schemeClr>
                </a:solidFill>
                <a:latin typeface="+mn-ea"/>
              </a:rPr>
              <a:t>神奈川県生活環境の保全等に関する条例第１条（目的）</a:t>
            </a:r>
            <a:endParaRPr lang="en-US" altLang="ja-JP" sz="2400" b="1" dirty="0" smtClean="0">
              <a:solidFill>
                <a:schemeClr val="tx1">
                  <a:lumMod val="75000"/>
                  <a:lumOff val="25000"/>
                </a:schemeClr>
              </a:solidFill>
              <a:latin typeface="+mn-ea"/>
            </a:endParaRPr>
          </a:p>
          <a:p>
            <a:pPr>
              <a:buFont typeface="Wingdings" panose="05000000000000000000" pitchFamily="2" charset="2"/>
              <a:buNone/>
            </a:pPr>
            <a:r>
              <a:rPr lang="ja-JP" altLang="en-US" dirty="0" smtClean="0">
                <a:solidFill>
                  <a:schemeClr val="tx1">
                    <a:lumMod val="75000"/>
                    <a:lumOff val="25000"/>
                  </a:schemeClr>
                </a:solidFill>
                <a:latin typeface="+mn-ea"/>
              </a:rPr>
              <a:t>　「この条例は、神奈川県環境基本条例（平成８年神奈川県条例第</a:t>
            </a:r>
            <a:r>
              <a:rPr lang="en-US" altLang="ja-JP" dirty="0" smtClean="0">
                <a:solidFill>
                  <a:schemeClr val="tx1">
                    <a:lumMod val="75000"/>
                    <a:lumOff val="25000"/>
                  </a:schemeClr>
                </a:solidFill>
                <a:latin typeface="+mn-ea"/>
              </a:rPr>
              <a:t>12</a:t>
            </a:r>
            <a:r>
              <a:rPr lang="ja-JP" altLang="en-US" dirty="0" smtClean="0">
                <a:solidFill>
                  <a:schemeClr val="tx1">
                    <a:lumMod val="75000"/>
                    <a:lumOff val="25000"/>
                  </a:schemeClr>
                </a:solidFill>
                <a:latin typeface="+mn-ea"/>
              </a:rPr>
              <a:t>号）の本旨を達成するため、工場及び事業場の設置についての規制、事業活動及び日常生活における環境の保全のための措置その他環境保全上の支障を防止するために必要な事項を定めることにより、現在及び将来の県民の健康を保護するとともに、生活環境を保全することを目的とする。」</a:t>
            </a:r>
            <a:endParaRPr lang="en-US" altLang="ja-JP" dirty="0" smtClean="0">
              <a:solidFill>
                <a:schemeClr val="tx1">
                  <a:lumMod val="75000"/>
                  <a:lumOff val="25000"/>
                </a:schemeClr>
              </a:solidFill>
              <a:latin typeface="+mn-ea"/>
            </a:endParaRPr>
          </a:p>
        </p:txBody>
      </p:sp>
      <p:grpSp>
        <p:nvGrpSpPr>
          <p:cNvPr id="4" name="グループ化 3"/>
          <p:cNvGrpSpPr/>
          <p:nvPr/>
        </p:nvGrpSpPr>
        <p:grpSpPr>
          <a:xfrm>
            <a:off x="765515" y="4641426"/>
            <a:ext cx="7632848" cy="654172"/>
            <a:chOff x="683568" y="2780928"/>
            <a:chExt cx="7632848" cy="654172"/>
          </a:xfrm>
        </p:grpSpPr>
        <p:cxnSp>
          <p:nvCxnSpPr>
            <p:cNvPr id="5" name="直線コネクタ 4"/>
            <p:cNvCxnSpPr/>
            <p:nvPr/>
          </p:nvCxnSpPr>
          <p:spPr>
            <a:xfrm flipV="1">
              <a:off x="3990725" y="2780928"/>
              <a:ext cx="4325691" cy="40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683568" y="3125365"/>
              <a:ext cx="7632848" cy="40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83568" y="3431033"/>
              <a:ext cx="4824536" cy="40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 name="Text Box 5"/>
          <p:cNvSpPr txBox="1">
            <a:spLocks noChangeArrowheads="1"/>
          </p:cNvSpPr>
          <p:nvPr/>
        </p:nvSpPr>
        <p:spPr bwMode="auto">
          <a:xfrm>
            <a:off x="251520" y="510588"/>
            <a:ext cx="7454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nSpc>
                <a:spcPct val="50000"/>
              </a:lnSpc>
              <a:spcBef>
                <a:spcPct val="50000"/>
              </a:spcBef>
            </a:pPr>
            <a:r>
              <a:rPr kumimoji="0"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 神奈川県生活環境の保全等に関する条例</a:t>
            </a:r>
          </a:p>
          <a:p>
            <a:pPr>
              <a:lnSpc>
                <a:spcPct val="50000"/>
              </a:lnSpc>
              <a:spcBef>
                <a:spcPct val="50000"/>
              </a:spcBef>
            </a:pPr>
            <a:r>
              <a:rPr kumimoji="0"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0"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（平成９年</a:t>
            </a:r>
            <a:r>
              <a:rPr kumimoji="0"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t>10</a:t>
            </a:r>
            <a:r>
              <a:rPr kumimoji="0"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月公布、平成</a:t>
            </a:r>
            <a:r>
              <a:rPr kumimoji="0"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t>10</a:t>
            </a:r>
            <a:r>
              <a:rPr kumimoji="0"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年４月施行</a:t>
            </a:r>
            <a:r>
              <a:rPr kumimoji="0"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0"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Text Box 5"/>
          <p:cNvSpPr txBox="1">
            <a:spLocks noChangeArrowheads="1"/>
          </p:cNvSpPr>
          <p:nvPr/>
        </p:nvSpPr>
        <p:spPr bwMode="auto">
          <a:xfrm>
            <a:off x="707784" y="1441423"/>
            <a:ext cx="78416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公害防止条例における工場</a:t>
            </a:r>
            <a:r>
              <a:rPr kumimoji="0"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等に対する公害規制の仕組みに加え、</a:t>
            </a:r>
            <a:r>
              <a:rPr kumimoji="0" lang="ja-JP" altLang="en-US" sz="2400" b="1" dirty="0">
                <a:solidFill>
                  <a:srgbClr val="00B050"/>
                </a:solidFill>
                <a:latin typeface="メイリオ" panose="020B0604030504040204" pitchFamily="50" charset="-128"/>
                <a:ea typeface="メイリオ" panose="020B0604030504040204" pitchFamily="50" charset="-128"/>
              </a:rPr>
              <a:t>新たに地球環境の保全を含む広い環境問題</a:t>
            </a:r>
            <a:r>
              <a:rPr kumimoji="0"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に対応するとともに、</a:t>
            </a:r>
            <a:r>
              <a:rPr kumimoji="0" lang="ja-JP" altLang="en-US" sz="2400" b="1" dirty="0">
                <a:solidFill>
                  <a:srgbClr val="00B050"/>
                </a:solidFill>
                <a:latin typeface="メイリオ" panose="020B0604030504040204" pitchFamily="50" charset="-128"/>
                <a:ea typeface="メイリオ" panose="020B0604030504040204" pitchFamily="50" charset="-128"/>
              </a:rPr>
              <a:t>事業者自らが計画的に環境負荷の低減に向けて取り組む</a:t>
            </a:r>
            <a:r>
              <a:rPr kumimoji="0"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制度を設けた</a:t>
            </a:r>
            <a:r>
              <a:rPr kumimoji="0"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0" lang="ja-JP" altLang="en-US"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82397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39</a:t>
            </a:fld>
            <a:endParaRPr kumimoji="1" lang="ja-JP" altLang="en-US"/>
          </a:p>
        </p:txBody>
      </p:sp>
      <p:sp>
        <p:nvSpPr>
          <p:cNvPr id="3" name="Text Box 16"/>
          <p:cNvSpPr txBox="1">
            <a:spLocks noChangeArrowheads="1"/>
          </p:cNvSpPr>
          <p:nvPr/>
        </p:nvSpPr>
        <p:spPr bwMode="auto">
          <a:xfrm>
            <a:off x="215826" y="161196"/>
            <a:ext cx="8176334" cy="523220"/>
          </a:xfrm>
          <a:prstGeom prst="rect">
            <a:avLst/>
          </a:prstGeom>
          <a:noFill/>
          <a:ln>
            <a:noFill/>
          </a:ln>
          <a:effectLst/>
          <a:scene3d>
            <a:camera prst="orthographicFront"/>
            <a:lightRig rig="threePt" dir="t"/>
          </a:scene3d>
          <a:sp3d>
            <a:bevelT w="165100" prst="coolSlant"/>
          </a:sp3d>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変更にあたっての手続きに関するお問い合わせ先</a:t>
            </a:r>
            <a:endPar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80069" y="712200"/>
            <a:ext cx="8224627" cy="830997"/>
          </a:xfrm>
          <a:prstGeom prst="rect">
            <a:avLst/>
          </a:prstGeom>
          <a:noFill/>
        </p:spPr>
        <p:txBody>
          <a:bodyPr wrap="square" rtlCol="0">
            <a:spAutoFit/>
          </a:bodyPr>
          <a:lstStyle/>
          <a:p>
            <a:pPr>
              <a:spcBef>
                <a:spcPct val="0"/>
              </a:spcBef>
            </a:pP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具体的な変更にあたっての手続きの要否等については、事業所の所在地によりそれぞれ担当の窓口にご確認ください。</a:t>
            </a:r>
            <a:endPar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extLst/>
          </p:nvPr>
        </p:nvGraphicFramePr>
        <p:xfrm>
          <a:off x="579247" y="1624549"/>
          <a:ext cx="7985633" cy="4688840"/>
        </p:xfrm>
        <a:graphic>
          <a:graphicData uri="http://schemas.openxmlformats.org/drawingml/2006/table">
            <a:tbl>
              <a:tblPr firstRow="1" bandRow="1">
                <a:tableStyleId>{93296810-A885-4BE3-A3E7-6D5BEEA58F35}</a:tableStyleId>
              </a:tblPr>
              <a:tblGrid>
                <a:gridCol w="4368673"/>
                <a:gridCol w="3616960"/>
              </a:tblGrid>
              <a:tr h="370840">
                <a:tc>
                  <a:txBody>
                    <a:bodyPr/>
                    <a:lstStyle/>
                    <a:p>
                      <a:r>
                        <a:rPr kumimoji="1" lang="ja-JP" altLang="en-US" sz="1800" dirty="0" smtClean="0"/>
                        <a:t>所在地</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t>問合せ先</a:t>
                      </a:r>
                      <a:endParaRPr kumimoji="1" lang="ja-JP" altLang="en-US" sz="1800" dirty="0">
                        <a:latin typeface="メイリオ" panose="020B0604030504040204" pitchFamily="50" charset="-128"/>
                        <a:ea typeface="メイリオ" panose="020B0604030504040204" pitchFamily="50" charset="-128"/>
                      </a:endParaRPr>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dirty="0" smtClean="0"/>
                        <a:t>鎌倉市、逗子市、三浦市、葉山町</a:t>
                      </a:r>
                      <a:endParaRPr kumimoji="1" lang="ja-JP" altLang="en-US" sz="1800" dirty="0" smtClean="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t>横須賀三浦地域県政総合センター</a:t>
                      </a:r>
                      <a:endParaRPr kumimoji="1" lang="en-US" altLang="ja-JP" sz="1800" dirty="0" smtClean="0"/>
                    </a:p>
                    <a:p>
                      <a:r>
                        <a:rPr kumimoji="1" lang="ja-JP" altLang="en-US" sz="1800" dirty="0" smtClean="0"/>
                        <a:t>環境部環境課</a:t>
                      </a:r>
                      <a:endParaRPr kumimoji="1" lang="ja-JP" altLang="en-US" sz="1800" dirty="0">
                        <a:latin typeface="メイリオ" panose="020B0604030504040204" pitchFamily="50" charset="-128"/>
                        <a:ea typeface="メイリオ" panose="020B0604030504040204" pitchFamily="50" charset="-128"/>
                      </a:endParaRPr>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dirty="0" smtClean="0"/>
                        <a:t>厚木市、大和市、海老名市、座間市、綾瀬市、愛川町、清川村</a:t>
                      </a:r>
                      <a:endParaRPr kumimoji="1" lang="ja-JP" altLang="en-US" sz="1800" dirty="0" smtClean="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t>県央地域県政総合センター</a:t>
                      </a:r>
                      <a:endParaRPr kumimoji="1" lang="en-US" altLang="ja-JP" sz="1800" dirty="0" smtClean="0"/>
                    </a:p>
                    <a:p>
                      <a:r>
                        <a:rPr kumimoji="1" lang="ja-JP" altLang="en-US" sz="1800" dirty="0" smtClean="0"/>
                        <a:t>環境部環境保全課</a:t>
                      </a:r>
                      <a:endParaRPr kumimoji="1" lang="ja-JP" altLang="en-US" sz="1800" dirty="0">
                        <a:latin typeface="メイリオ" panose="020B0604030504040204" pitchFamily="50" charset="-128"/>
                        <a:ea typeface="メイリオ" panose="020B0604030504040204" pitchFamily="50" charset="-128"/>
                      </a:endParaRPr>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茅ヶ崎市、秦野市、伊勢原市、寒川町、大磯町、二宮町</a:t>
                      </a:r>
                      <a:endParaRPr kumimoji="1" lang="ja-JP" altLang="en-US" sz="1800" dirty="0" smtClean="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t>湘南地域県政総合センター</a:t>
                      </a:r>
                    </a:p>
                    <a:p>
                      <a:r>
                        <a:rPr kumimoji="1" lang="ja-JP" altLang="en-US" sz="1800" dirty="0" smtClean="0"/>
                        <a:t>環境部環境保全課</a:t>
                      </a:r>
                      <a:endParaRPr kumimoji="1" lang="ja-JP" altLang="en-US" sz="1800" dirty="0">
                        <a:latin typeface="メイリオ" panose="020B0604030504040204" pitchFamily="50" charset="-128"/>
                        <a:ea typeface="メイリオ" panose="020B0604030504040204" pitchFamily="50" charset="-128"/>
                      </a:endParaRPr>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dirty="0" smtClean="0"/>
                        <a:t>小田原市、南足柄市、中井町、大井町、松田町、山北町、開成町、箱根町、真鶴町、湯河原町</a:t>
                      </a:r>
                      <a:endParaRPr kumimoji="1" lang="ja-JP" altLang="en-US" sz="1800" dirty="0" smtClean="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t>県西地域県政総合センター</a:t>
                      </a:r>
                    </a:p>
                    <a:p>
                      <a:r>
                        <a:rPr kumimoji="1" lang="ja-JP" altLang="en-US" sz="1800" dirty="0" smtClean="0"/>
                        <a:t>環境部環境保全課</a:t>
                      </a:r>
                      <a:endParaRPr kumimoji="1" lang="ja-JP" altLang="en-US" sz="1800" dirty="0" smtClean="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800" dirty="0" smtClean="0"/>
                        <a:t>相模原市</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t>相模原市環境保全課</a:t>
                      </a:r>
                      <a:endParaRPr kumimoji="1" lang="ja-JP" altLang="en-US" sz="18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800" dirty="0" smtClean="0"/>
                        <a:t>横須賀市</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t>横須賀市環境管理課</a:t>
                      </a:r>
                      <a:endParaRPr kumimoji="1" lang="ja-JP" altLang="en-US" sz="18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800" dirty="0" smtClean="0"/>
                        <a:t>平塚市</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t>平塚市環境保全課</a:t>
                      </a:r>
                      <a:endParaRPr kumimoji="1" lang="ja-JP" altLang="en-US" sz="18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800" dirty="0" smtClean="0"/>
                        <a:t>藤沢市</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t>藤沢市環境保全課</a:t>
                      </a:r>
                      <a:endParaRPr kumimoji="1" lang="ja-JP" altLang="en-US" sz="1800" dirty="0">
                        <a:latin typeface="メイリオ" panose="020B0604030504040204" pitchFamily="50" charset="-128"/>
                        <a:ea typeface="メイリオ" panose="020B0604030504040204" pitchFamily="50" charset="-128"/>
                      </a:endParaRPr>
                    </a:p>
                  </a:txBody>
                  <a:tcPr anchor="ctr"/>
                </a:tc>
              </a:tr>
            </a:tbl>
          </a:graphicData>
        </a:graphic>
      </p:graphicFrame>
    </p:spTree>
    <p:extLst>
      <p:ext uri="{BB962C8B-B14F-4D97-AF65-F5344CB8AC3E}">
        <p14:creationId xmlns:p14="http://schemas.microsoft.com/office/powerpoint/2010/main" val="2103603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40</a:t>
            </a:fld>
            <a:endParaRPr kumimoji="1" lang="ja-JP" altLang="en-US"/>
          </a:p>
        </p:txBody>
      </p:sp>
      <p:sp>
        <p:nvSpPr>
          <p:cNvPr id="7" name="Rectangle 2"/>
          <p:cNvSpPr txBox="1">
            <a:spLocks noChangeArrowheads="1"/>
          </p:cNvSpPr>
          <p:nvPr/>
        </p:nvSpPr>
        <p:spPr>
          <a:xfrm>
            <a:off x="337232" y="-99243"/>
            <a:ext cx="6336704" cy="768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mj-ea"/>
                <a:ea typeface="+mj-ea"/>
                <a:cs typeface="+mj-cs"/>
              </a:defRPr>
            </a:lvl1pPr>
          </a:lstStyle>
          <a:p>
            <a:r>
              <a:rPr lang="ja-JP" altLang="en-US" sz="3600" dirty="0" smtClean="0"/>
              <a:t>目 次</a:t>
            </a:r>
          </a:p>
        </p:txBody>
      </p:sp>
      <p:sp>
        <p:nvSpPr>
          <p:cNvPr id="6" name="Rectangle 4"/>
          <p:cNvSpPr>
            <a:spLocks noChangeArrowheads="1"/>
          </p:cNvSpPr>
          <p:nvPr/>
        </p:nvSpPr>
        <p:spPr bwMode="auto">
          <a:xfrm>
            <a:off x="58940" y="1047346"/>
            <a:ext cx="8923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１</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神奈川県生活環境の保全等に</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関する条例の概要</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と見直しについて</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２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条例改正の内容</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(1)</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災害を視野に入れた対応</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(2)</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環境管理事業所及び優良環境管理事業所制度</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(3) </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指定事業所の変更に係る</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手続き</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2800" b="1" dirty="0">
                <a:solidFill>
                  <a:schemeClr val="tx1">
                    <a:lumMod val="75000"/>
                    <a:lumOff val="25000"/>
                  </a:schemeClr>
                </a:solidFill>
                <a:latin typeface="メイリオ" pitchFamily="50" charset="-128"/>
                <a:ea typeface="メイリオ" pitchFamily="50" charset="-128"/>
                <a:cs typeface="メイリオ" pitchFamily="50" charset="-128"/>
              </a:rPr>
              <a:t>4</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土壌汚染対策</a:t>
            </a:r>
            <a:endPar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(5)</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地下水採取規制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(6)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地下浸透禁止物質に係る</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(7)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大気・騒音・振動に係る規制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(8)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その他</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ja-JP" altLang="en-US" b="1" dirty="0">
              <a:solidFill>
                <a:schemeClr val="bg1">
                  <a:lumMod val="6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5732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右矢印 15"/>
          <p:cNvSpPr/>
          <p:nvPr/>
        </p:nvSpPr>
        <p:spPr>
          <a:xfrm>
            <a:off x="4620126" y="2634396"/>
            <a:ext cx="732191" cy="770482"/>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41</a:t>
            </a:fld>
            <a:endParaRPr kumimoji="1" lang="ja-JP" altLang="en-US"/>
          </a:p>
        </p:txBody>
      </p:sp>
      <p:sp>
        <p:nvSpPr>
          <p:cNvPr id="4" name="コンテンツ プレースホルダー 2"/>
          <p:cNvSpPr txBox="1">
            <a:spLocks/>
          </p:cNvSpPr>
          <p:nvPr/>
        </p:nvSpPr>
        <p:spPr>
          <a:xfrm>
            <a:off x="251520" y="188640"/>
            <a:ext cx="7652960"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①条例による土壌汚染対策（改正前）</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116410" y="2172970"/>
            <a:ext cx="4608137" cy="1815882"/>
          </a:xfrm>
          <a:prstGeom prst="rect">
            <a:avLst/>
          </a:prstGeom>
          <a:solidFill>
            <a:schemeClr val="bg1"/>
          </a:solidFill>
          <a:ln>
            <a:solidFill>
              <a:schemeClr val="tx1"/>
            </a:solidFill>
          </a:ln>
        </p:spPr>
        <p:txBody>
          <a:bodyPr wrap="square" rtlCol="0" anchor="ctr">
            <a:spAutoFit/>
          </a:bodyPr>
          <a:lstStyle/>
          <a:p>
            <a:r>
              <a:rPr lang="ja-JP" altLang="en-US" sz="2800" b="1" dirty="0" smtClean="0">
                <a:solidFill>
                  <a:schemeClr val="accent5"/>
                </a:solidFill>
                <a:latin typeface="メイリオ" panose="020B0604030504040204" pitchFamily="50" charset="-128"/>
                <a:ea typeface="メイリオ" panose="020B0604030504040204" pitchFamily="50" charset="-128"/>
              </a:rPr>
              <a:t>〇特定</a:t>
            </a:r>
            <a:r>
              <a:rPr lang="ja-JP" altLang="en-US" sz="2800" b="1" dirty="0">
                <a:solidFill>
                  <a:schemeClr val="accent5"/>
                </a:solidFill>
                <a:latin typeface="メイリオ" panose="020B0604030504040204" pitchFamily="50" charset="-128"/>
                <a:ea typeface="メイリオ" panose="020B0604030504040204" pitchFamily="50" charset="-128"/>
              </a:rPr>
              <a:t>有害</a:t>
            </a:r>
            <a:r>
              <a:rPr lang="ja-JP" altLang="en-US" sz="2800" b="1" dirty="0" smtClean="0">
                <a:solidFill>
                  <a:schemeClr val="accent5"/>
                </a:solidFill>
                <a:latin typeface="メイリオ" panose="020B0604030504040204" pitchFamily="50" charset="-128"/>
                <a:ea typeface="メイリオ" panose="020B0604030504040204" pitchFamily="50" charset="-128"/>
              </a:rPr>
              <a:t>物質使用事業所</a:t>
            </a:r>
            <a:r>
              <a:rPr lang="en-US" altLang="ja-JP" sz="2800" b="1" dirty="0" smtClean="0">
                <a:solidFill>
                  <a:schemeClr val="accent5"/>
                </a:solidFill>
                <a:latin typeface="メイリオ" panose="020B0604030504040204" pitchFamily="50" charset="-128"/>
                <a:ea typeface="メイリオ" panose="020B0604030504040204" pitchFamily="50" charset="-128"/>
              </a:rPr>
              <a:t/>
            </a:r>
            <a:br>
              <a:rPr lang="en-US" altLang="ja-JP" sz="2800" b="1" dirty="0" smtClean="0">
                <a:solidFill>
                  <a:schemeClr val="accent5"/>
                </a:solidFill>
                <a:latin typeface="メイリオ" panose="020B0604030504040204" pitchFamily="50" charset="-128"/>
                <a:ea typeface="メイリオ" panose="020B0604030504040204" pitchFamily="50" charset="-128"/>
              </a:rPr>
            </a:br>
            <a:r>
              <a:rPr lang="ja-JP" altLang="en-US" sz="2800" b="1" dirty="0" smtClean="0">
                <a:solidFill>
                  <a:schemeClr val="accent5"/>
                </a:solidFill>
                <a:latin typeface="メイリオ" panose="020B0604030504040204" pitchFamily="50" charset="-128"/>
                <a:ea typeface="メイリオ" panose="020B0604030504040204" pitchFamily="50" charset="-128"/>
              </a:rPr>
              <a:t>　を廃止</a:t>
            </a:r>
            <a:r>
              <a:rPr lang="ja-JP" altLang="en-US" sz="2800" b="1" dirty="0">
                <a:solidFill>
                  <a:schemeClr val="accent5"/>
                </a:solidFill>
                <a:latin typeface="メイリオ" panose="020B0604030504040204" pitchFamily="50" charset="-128"/>
                <a:ea typeface="メイリオ" panose="020B0604030504040204" pitchFamily="50" charset="-128"/>
              </a:rPr>
              <a:t>する</a:t>
            </a:r>
            <a:r>
              <a:rPr lang="ja-JP" altLang="en-US" sz="2800" b="1" dirty="0" smtClean="0">
                <a:solidFill>
                  <a:schemeClr val="accent5"/>
                </a:solidFill>
                <a:latin typeface="メイリオ" panose="020B0604030504040204" pitchFamily="50" charset="-128"/>
                <a:ea typeface="メイリオ" panose="020B0604030504040204" pitchFamily="50" charset="-128"/>
              </a:rPr>
              <a:t>とき</a:t>
            </a:r>
            <a:r>
              <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br>
            <a:r>
              <a:rPr kumimoji="1" lang="ja-JP" altLang="en-US" sz="2800" b="1" dirty="0" smtClean="0">
                <a:solidFill>
                  <a:schemeClr val="accent5"/>
                </a:solidFill>
                <a:latin typeface="メイリオ" panose="020B0604030504040204" pitchFamily="50" charset="-128"/>
                <a:ea typeface="メイリオ" panose="020B0604030504040204" pitchFamily="50" charset="-128"/>
              </a:rPr>
              <a:t>〇特定有害物質使用地の</a:t>
            </a:r>
            <a:endParaRPr kumimoji="1" lang="en-US" altLang="ja-JP" sz="2800" b="1" dirty="0" smtClean="0">
              <a:solidFill>
                <a:schemeClr val="accent5"/>
              </a:solidFill>
              <a:latin typeface="メイリオ" panose="020B0604030504040204" pitchFamily="50" charset="-128"/>
              <a:ea typeface="メイリオ" panose="020B0604030504040204" pitchFamily="50" charset="-128"/>
            </a:endParaRPr>
          </a:p>
          <a:p>
            <a:r>
              <a:rPr kumimoji="1" lang="ja-JP" altLang="en-US" sz="2800" b="1" dirty="0" smtClean="0">
                <a:solidFill>
                  <a:schemeClr val="accent5"/>
                </a:solidFill>
                <a:latin typeface="メイリオ" panose="020B0604030504040204" pitchFamily="50" charset="-128"/>
                <a:ea typeface="メイリオ" panose="020B0604030504040204" pitchFamily="50" charset="-128"/>
              </a:rPr>
              <a:t>　区画形質を変更するとき</a:t>
            </a:r>
            <a:endParaRPr kumimoji="1"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5352317" y="2171226"/>
            <a:ext cx="3611269" cy="2062103"/>
          </a:xfrm>
          <a:prstGeom prst="rect">
            <a:avLst/>
          </a:prstGeom>
          <a:solidFill>
            <a:schemeClr val="bg1"/>
          </a:solidFill>
          <a:ln>
            <a:solidFill>
              <a:schemeClr val="tx1"/>
            </a:solidFill>
          </a:ln>
        </p:spPr>
        <p:txBody>
          <a:bodyPr wrap="square" rtlCol="0" anchor="ctr">
            <a:spAutoFit/>
          </a:bodyPr>
          <a:lstStyle/>
          <a:p>
            <a:r>
              <a:rPr kumimoji="1" lang="ja-JP" altLang="en-US" sz="2800" b="1" dirty="0" smtClean="0">
                <a:solidFill>
                  <a:schemeClr val="accent5"/>
                </a:solidFill>
                <a:latin typeface="メイリオ" panose="020B0604030504040204" pitchFamily="50" charset="-128"/>
                <a:ea typeface="メイリオ" panose="020B0604030504040204" pitchFamily="50" charset="-128"/>
              </a:rPr>
              <a:t>〇事業者は土壌の</a:t>
            </a:r>
            <a:r>
              <a:rPr kumimoji="1" lang="en-US" altLang="ja-JP" sz="2800" b="1" dirty="0" smtClean="0">
                <a:solidFill>
                  <a:schemeClr val="accent5"/>
                </a:solidFill>
                <a:latin typeface="メイリオ" panose="020B0604030504040204" pitchFamily="50" charset="-128"/>
                <a:ea typeface="メイリオ" panose="020B0604030504040204" pitchFamily="50" charset="-128"/>
              </a:rPr>
              <a:t/>
            </a:r>
            <a:br>
              <a:rPr kumimoji="1" lang="en-US" altLang="ja-JP" sz="2800" b="1" dirty="0" smtClean="0">
                <a:solidFill>
                  <a:schemeClr val="accent5"/>
                </a:solidFill>
                <a:latin typeface="メイリオ" panose="020B0604030504040204" pitchFamily="50" charset="-128"/>
                <a:ea typeface="メイリオ" panose="020B0604030504040204" pitchFamily="50" charset="-128"/>
              </a:rPr>
            </a:br>
            <a:r>
              <a:rPr kumimoji="1" lang="ja-JP" altLang="en-US" sz="2800" b="1" dirty="0" smtClean="0">
                <a:solidFill>
                  <a:schemeClr val="accent5"/>
                </a:solidFill>
                <a:latin typeface="メイリオ" panose="020B0604030504040204" pitchFamily="50" charset="-128"/>
                <a:ea typeface="メイリオ" panose="020B0604030504040204" pitchFamily="50" charset="-128"/>
              </a:rPr>
              <a:t>　汚染状況を調査</a:t>
            </a:r>
            <a:endParaRPr kumimoji="1" lang="en-US" altLang="ja-JP" sz="2800" b="1" dirty="0" smtClean="0">
              <a:solidFill>
                <a:schemeClr val="accent5"/>
              </a:solidFill>
              <a:latin typeface="メイリオ" panose="020B0604030504040204" pitchFamily="50" charset="-128"/>
              <a:ea typeface="メイリオ" panose="020B0604030504040204" pitchFamily="50" charset="-128"/>
            </a:endParaRPr>
          </a:p>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（土壌</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汚染が判明</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したときは知事又</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は</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市長が窓口・</a:t>
            </a:r>
            <a:r>
              <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HP</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等で公表）</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角丸四角形 20"/>
          <p:cNvSpPr/>
          <p:nvPr/>
        </p:nvSpPr>
        <p:spPr>
          <a:xfrm>
            <a:off x="116410" y="4519793"/>
            <a:ext cx="7215450" cy="1745309"/>
          </a:xfrm>
          <a:prstGeom prst="roundRect">
            <a:avLst>
              <a:gd name="adj" fmla="val 1271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ct val="0"/>
              </a:spcBef>
            </a:pPr>
            <a:r>
              <a:rPr lang="ja-JP" altLang="en-US" sz="2400" b="1" dirty="0" smtClean="0">
                <a:solidFill>
                  <a:schemeClr val="tx1"/>
                </a:solidFill>
                <a:latin typeface="メイリオ" panose="020B0604030504040204" pitchFamily="50" charset="-128"/>
                <a:ea typeface="メイリオ" panose="020B0604030504040204" pitchFamily="50" charset="-128"/>
              </a:rPr>
              <a:t>参考：土壌</a:t>
            </a:r>
            <a:r>
              <a:rPr lang="ja-JP" altLang="en-US" sz="2400" b="1" dirty="0">
                <a:solidFill>
                  <a:schemeClr val="tx1"/>
                </a:solidFill>
                <a:latin typeface="メイリオ" panose="020B0604030504040204" pitchFamily="50" charset="-128"/>
                <a:ea typeface="メイリオ" panose="020B0604030504040204" pitchFamily="50" charset="-128"/>
              </a:rPr>
              <a:t>汚染</a:t>
            </a:r>
            <a:r>
              <a:rPr lang="ja-JP" altLang="en-US" sz="2400" b="1" dirty="0" smtClean="0">
                <a:solidFill>
                  <a:schemeClr val="tx1"/>
                </a:solidFill>
                <a:latin typeface="メイリオ" panose="020B0604030504040204" pitchFamily="50" charset="-128"/>
                <a:ea typeface="メイリオ" panose="020B0604030504040204" pitchFamily="50" charset="-128"/>
              </a:rPr>
              <a:t>対策法の主な規定</a:t>
            </a:r>
            <a:endParaRPr lang="en-US" altLang="ja-JP" sz="2400" dirty="0" smtClean="0">
              <a:solidFill>
                <a:schemeClr val="tx1"/>
              </a:solidFill>
              <a:latin typeface="メイリオ" panose="020B0604030504040204" pitchFamily="50" charset="-128"/>
              <a:ea typeface="メイリオ" panose="020B0604030504040204" pitchFamily="50" charset="-128"/>
            </a:endParaRPr>
          </a:p>
          <a:p>
            <a:pPr marL="342900" indent="-342900">
              <a:spcBef>
                <a:spcPct val="0"/>
              </a:spcBef>
              <a:buFont typeface="Wingdings" panose="05000000000000000000" pitchFamily="2" charset="2"/>
              <a:buChar char="ü"/>
            </a:pPr>
            <a:r>
              <a:rPr lang="ja-JP" altLang="en-US" sz="2400" dirty="0">
                <a:solidFill>
                  <a:schemeClr val="tx1"/>
                </a:solidFill>
                <a:latin typeface="メイリオ" panose="020B0604030504040204" pitchFamily="50" charset="-128"/>
                <a:ea typeface="メイリオ" panose="020B0604030504040204" pitchFamily="50" charset="-128"/>
              </a:rPr>
              <a:t>有害物質使用特定施設</a:t>
            </a:r>
            <a:r>
              <a:rPr lang="en-US" altLang="ja-JP" sz="2400" baseline="30000" dirty="0">
                <a:solidFill>
                  <a:schemeClr val="tx1"/>
                </a:solidFill>
                <a:latin typeface="メイリオ" panose="020B0604030504040204" pitchFamily="50" charset="-128"/>
                <a:ea typeface="メイリオ" panose="020B0604030504040204" pitchFamily="50" charset="-128"/>
              </a:rPr>
              <a:t>※</a:t>
            </a:r>
            <a:r>
              <a:rPr lang="ja-JP" altLang="en-US" sz="2400" baseline="30000" dirty="0">
                <a:solidFill>
                  <a:schemeClr val="tx1"/>
                </a:solidFill>
                <a:latin typeface="メイリオ" panose="020B0604030504040204" pitchFamily="50" charset="-128"/>
                <a:ea typeface="メイリオ" panose="020B0604030504040204" pitchFamily="50" charset="-128"/>
              </a:rPr>
              <a:t>２</a:t>
            </a:r>
            <a:r>
              <a:rPr lang="ja-JP" altLang="en-US" sz="2400" dirty="0">
                <a:solidFill>
                  <a:schemeClr val="tx1"/>
                </a:solidFill>
                <a:latin typeface="メイリオ" panose="020B0604030504040204" pitchFamily="50" charset="-128"/>
                <a:ea typeface="メイリオ" panose="020B0604030504040204" pitchFamily="50" charset="-128"/>
              </a:rPr>
              <a:t>廃止時の調査・報告</a:t>
            </a:r>
            <a:endParaRPr lang="en-US" altLang="ja-JP" sz="2400" dirty="0">
              <a:solidFill>
                <a:schemeClr val="tx1"/>
              </a:solidFill>
              <a:latin typeface="メイリオ" panose="020B0604030504040204" pitchFamily="50" charset="-128"/>
              <a:ea typeface="メイリオ" panose="020B0604030504040204" pitchFamily="50" charset="-128"/>
            </a:endParaRPr>
          </a:p>
          <a:p>
            <a:pPr marL="342900" lvl="0" indent="-342900">
              <a:spcBef>
                <a:spcPct val="0"/>
              </a:spcBef>
              <a:buFont typeface="Wingdings" panose="05000000000000000000" pitchFamily="2" charset="2"/>
              <a:buChar char="ü"/>
            </a:pPr>
            <a:r>
              <a:rPr lang="ja-JP" altLang="en-US" sz="2400" dirty="0">
                <a:solidFill>
                  <a:schemeClr val="tx1"/>
                </a:solidFill>
                <a:latin typeface="メイリオ" panose="020B0604030504040204" pitchFamily="50" charset="-128"/>
                <a:ea typeface="メイリオ" panose="020B0604030504040204" pitchFamily="50" charset="-128"/>
              </a:rPr>
              <a:t>一定規模以上の土地の形質変更時の届出・調査</a:t>
            </a:r>
            <a:endParaRPr lang="en-US" altLang="ja-JP" sz="2400" dirty="0">
              <a:solidFill>
                <a:schemeClr val="tx1"/>
              </a:solidFill>
              <a:latin typeface="メイリオ" panose="020B0604030504040204" pitchFamily="50" charset="-128"/>
              <a:ea typeface="メイリオ" panose="020B0604030504040204" pitchFamily="50" charset="-128"/>
            </a:endParaRPr>
          </a:p>
          <a:p>
            <a:pPr marL="342900" lvl="0" indent="-342900">
              <a:spcBef>
                <a:spcPct val="0"/>
              </a:spcBef>
              <a:buFont typeface="Wingdings" panose="05000000000000000000" pitchFamily="2" charset="2"/>
              <a:buChar char="ü"/>
            </a:pPr>
            <a:r>
              <a:rPr lang="ja-JP" altLang="en-US" sz="2400" dirty="0" smtClean="0">
                <a:solidFill>
                  <a:schemeClr val="tx1"/>
                </a:solidFill>
                <a:latin typeface="メイリオ" panose="020B0604030504040204" pitchFamily="50" charset="-128"/>
                <a:ea typeface="メイリオ" panose="020B0604030504040204" pitchFamily="50" charset="-128"/>
              </a:rPr>
              <a:t>知事又は市長による要措置区域等の指定</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28" name="角丸四角形吹き出し 27"/>
          <p:cNvSpPr/>
          <p:nvPr/>
        </p:nvSpPr>
        <p:spPr>
          <a:xfrm>
            <a:off x="7637186" y="4624679"/>
            <a:ext cx="1396748" cy="1535536"/>
          </a:xfrm>
          <a:prstGeom prst="wedgeRoundRectCallout">
            <a:avLst>
              <a:gd name="adj1" fmla="val -74038"/>
              <a:gd name="adj2" fmla="val -6550"/>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dirty="0" smtClean="0">
                <a:solidFill>
                  <a:schemeClr val="tx1"/>
                </a:solidFill>
                <a:latin typeface="メイリオ" panose="020B0604030504040204" pitchFamily="50" charset="-128"/>
                <a:ea typeface="メイリオ" panose="020B0604030504040204" pitchFamily="50" charset="-128"/>
              </a:rPr>
              <a:t>手続きが重複するケースがあった</a:t>
            </a:r>
            <a:endParaRPr lang="en-US" altLang="ja-JP" sz="2000" dirty="0">
              <a:solidFill>
                <a:schemeClr val="tx1"/>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116410" y="6341793"/>
            <a:ext cx="8123238" cy="400110"/>
          </a:xfrm>
          <a:prstGeom prst="rect">
            <a:avLst/>
          </a:prstGeom>
          <a:solidFill>
            <a:schemeClr val="bg1"/>
          </a:solidFill>
        </p:spPr>
        <p:txBody>
          <a:bodyPr wrap="square" rtlCol="0">
            <a:spAutoFit/>
          </a:bodyPr>
          <a:lstStyle/>
          <a:p>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２：水質汚濁防止法の特定施設であって有害物質を使用等するもの</a:t>
            </a:r>
            <a:endPar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10" y="993964"/>
            <a:ext cx="7066443" cy="523220"/>
          </a:xfrm>
          <a:prstGeom prst="rect">
            <a:avLst/>
          </a:prstGeom>
          <a:solidFill>
            <a:schemeClr val="bg1"/>
          </a:solidFill>
          <a:ln>
            <a:solidFill>
              <a:schemeClr val="tx1"/>
            </a:solidFill>
          </a:ln>
        </p:spPr>
        <p:txBody>
          <a:bodyPr wrap="square" rtlCol="0" anchor="ctr">
            <a:spAutoFit/>
          </a:bodyPr>
          <a:lstStyle/>
          <a:p>
            <a:r>
              <a:rPr lang="ja-JP" altLang="en-US" sz="2800" b="1" dirty="0" smtClean="0">
                <a:solidFill>
                  <a:schemeClr val="accent5"/>
                </a:solidFill>
                <a:latin typeface="メイリオ" panose="020B0604030504040204" pitchFamily="50" charset="-128"/>
                <a:ea typeface="メイリオ" panose="020B0604030504040204" pitchFamily="50" charset="-128"/>
              </a:rPr>
              <a:t>〇特定</a:t>
            </a:r>
            <a:r>
              <a:rPr lang="ja-JP" altLang="en-US" sz="2800" b="1" dirty="0">
                <a:solidFill>
                  <a:schemeClr val="accent5"/>
                </a:solidFill>
                <a:latin typeface="メイリオ" panose="020B0604030504040204" pitchFamily="50" charset="-128"/>
                <a:ea typeface="メイリオ" panose="020B0604030504040204" pitchFamily="50" charset="-128"/>
              </a:rPr>
              <a:t>有害</a:t>
            </a:r>
            <a:r>
              <a:rPr lang="ja-JP" altLang="en-US" sz="2800" b="1" dirty="0" smtClean="0">
                <a:solidFill>
                  <a:schemeClr val="accent5"/>
                </a:solidFill>
                <a:latin typeface="メイリオ" panose="020B0604030504040204" pitchFamily="50" charset="-128"/>
                <a:ea typeface="メイリオ" panose="020B0604030504040204" pitchFamily="50" charset="-128"/>
              </a:rPr>
              <a:t>物質</a:t>
            </a:r>
            <a:r>
              <a:rPr lang="en-US" altLang="ja-JP" sz="2800" b="1" baseline="30000" dirty="0" smtClean="0">
                <a:solidFill>
                  <a:schemeClr val="accent5"/>
                </a:solidFill>
                <a:latin typeface="メイリオ" panose="020B0604030504040204" pitchFamily="50" charset="-128"/>
                <a:ea typeface="メイリオ" panose="020B0604030504040204" pitchFamily="50" charset="-128"/>
              </a:rPr>
              <a:t>※1</a:t>
            </a:r>
            <a:r>
              <a:rPr lang="ja-JP" altLang="en-US" sz="2800" b="1" dirty="0" smtClean="0">
                <a:solidFill>
                  <a:schemeClr val="accent5"/>
                </a:solidFill>
                <a:latin typeface="メイリオ" panose="020B0604030504040204" pitchFamily="50" charset="-128"/>
                <a:ea typeface="メイリオ" panose="020B0604030504040204" pitchFamily="50" charset="-128"/>
              </a:rPr>
              <a:t>使用状況等の調査・記録</a:t>
            </a:r>
            <a:endParaRPr lang="ja-JP" altLang="en-US" sz="2000" b="1" dirty="0">
              <a:solidFill>
                <a:schemeClr val="accent5"/>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1162644" y="1531316"/>
            <a:ext cx="4635180" cy="400110"/>
          </a:xfrm>
          <a:prstGeom prst="rect">
            <a:avLst/>
          </a:prstGeom>
        </p:spPr>
        <p:txBody>
          <a:bodyPr wrap="none">
            <a:spAutoFit/>
          </a:bodyPr>
          <a:lstStyle/>
          <a:p>
            <a: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１：重金属、</a:t>
            </a:r>
            <a: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rPr>
              <a:t>VOC</a:t>
            </a:r>
            <a:r>
              <a:rPr lang="ja-JP" altLang="en-US" sz="2000" dirty="0" err="1">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農薬等の</a:t>
            </a:r>
            <a: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rPr>
              <a:t>26</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物質</a:t>
            </a:r>
            <a:endParaRPr lang="ja-JP" altLang="en-US" sz="2000" dirty="0"/>
          </a:p>
        </p:txBody>
      </p:sp>
      <p:sp>
        <p:nvSpPr>
          <p:cNvPr id="32" name="右矢印 31"/>
          <p:cNvSpPr/>
          <p:nvPr/>
        </p:nvSpPr>
        <p:spPr>
          <a:xfrm rot="5400000">
            <a:off x="591191" y="1516412"/>
            <a:ext cx="575155" cy="578444"/>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Tree>
    <p:extLst>
      <p:ext uri="{BB962C8B-B14F-4D97-AF65-F5344CB8AC3E}">
        <p14:creationId xmlns:p14="http://schemas.microsoft.com/office/powerpoint/2010/main" val="1243580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42</a:t>
            </a:fld>
            <a:endParaRPr kumimoji="1" lang="ja-JP" altLang="en-US"/>
          </a:p>
        </p:txBody>
      </p:sp>
      <p:sp>
        <p:nvSpPr>
          <p:cNvPr id="4" name="コンテンツ プレースホルダー 2"/>
          <p:cNvSpPr txBox="1">
            <a:spLocks/>
          </p:cNvSpPr>
          <p:nvPr/>
        </p:nvSpPr>
        <p:spPr>
          <a:xfrm>
            <a:off x="251520" y="188640"/>
            <a:ext cx="7652960"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②条例改正の内容（法との重複解消）</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360946" y="2171004"/>
            <a:ext cx="8602640" cy="4570482"/>
          </a:xfrm>
          <a:prstGeom prst="rect">
            <a:avLst/>
          </a:prstGeom>
          <a:solidFill>
            <a:schemeClr val="bg1"/>
          </a:solidFill>
          <a:ln>
            <a:solidFill>
              <a:schemeClr val="tx2"/>
            </a:solidFill>
          </a:ln>
        </p:spPr>
        <p:txBody>
          <a:bodyPr wrap="square" rtlCol="0" anchor="ctr">
            <a:spAutoFit/>
          </a:bodyPr>
          <a:lstStyle/>
          <a:p>
            <a:pPr>
              <a:spcBef>
                <a:spcPts val="600"/>
              </a:spcBef>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〇事業所廃止時の調査等（第</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59</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条第３項）が不要な例</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722313" indent="-342900">
              <a:spcBef>
                <a:spcPts val="600"/>
              </a:spcBef>
              <a:buFont typeface="Wingdings" panose="05000000000000000000" pitchFamily="2" charset="2"/>
              <a:buChar char="ü"/>
            </a:pP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有害物質使用特定施設を廃止する場合</a:t>
            </a:r>
            <a: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（法第３条第１項適用）</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a:p>
            <a:pPr>
              <a:spcBef>
                <a:spcPts val="600"/>
              </a:spcBef>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〇区画形質変更時の届出等（第</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60</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条第１項）が不要な例</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722313" indent="-342900">
              <a:spcBef>
                <a:spcPts val="600"/>
              </a:spcBef>
              <a:buFont typeface="Wingdings" panose="05000000000000000000" pitchFamily="2" charset="2"/>
              <a:buChar char="ü"/>
            </a:pP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法３条の廃止時調査を猶予されている土地における、</a:t>
            </a:r>
            <a: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rPr>
              <a:t>900</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㎡以上の形質変更</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（法第３条第７項適用）</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a:p>
            <a:pPr marL="722313" indent="-342900">
              <a:spcBef>
                <a:spcPts val="600"/>
              </a:spcBef>
              <a:buFont typeface="Wingdings" panose="05000000000000000000" pitchFamily="2" charset="2"/>
              <a:buChar char="ü"/>
            </a:pPr>
            <a: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rPr>
              <a:t>3,000</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㎡以上</a:t>
            </a:r>
            <a:r>
              <a:rPr lang="en-US" altLang="ja-JP" sz="2400" baseline="30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の土地の形質変更</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（法第４条第１項適用）</a:t>
            </a:r>
            <a:endPar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a:p>
            <a:pPr marL="379413">
              <a:spcBef>
                <a:spcPts val="600"/>
              </a:spcBef>
            </a:pP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現に有害物質使用特定施設を設置する土地は</a:t>
            </a:r>
            <a: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rPr>
              <a:t>900</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㎡以上</a:t>
            </a:r>
            <a:endPar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a:p>
            <a:pPr marL="722313" indent="-342900">
              <a:spcBef>
                <a:spcPts val="600"/>
              </a:spcBef>
              <a:buFont typeface="Wingdings" panose="05000000000000000000" pitchFamily="2" charset="2"/>
              <a:buChar char="ü"/>
            </a:pP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“要措置区域”に係る実施措置</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（法第７条第１項適用）</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a:p>
            <a:pPr marL="722313" indent="-342900">
              <a:spcBef>
                <a:spcPts val="600"/>
              </a:spcBef>
              <a:buFont typeface="Wingdings" panose="05000000000000000000" pitchFamily="2" charset="2"/>
              <a:buChar char="ü"/>
            </a:pP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“形質変更時要届出区域”内における形質変更</a:t>
            </a:r>
            <a: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（法第</a:t>
            </a:r>
            <a: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rPr>
              <a:t>12</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条適用）</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667179" y="756128"/>
            <a:ext cx="8164000" cy="954107"/>
          </a:xfrm>
          <a:prstGeom prst="rect">
            <a:avLst/>
          </a:prstGeom>
          <a:noFill/>
          <a:ln>
            <a:noFill/>
          </a:ln>
        </p:spPr>
        <p:txBody>
          <a:bodyPr wrap="square" rtlCol="0" anchor="t">
            <a:spAutoFit/>
          </a:bodyPr>
          <a:lstStyle/>
          <a:p>
            <a:r>
              <a:rPr lang="ja-JP" altLang="en-US" sz="2800" b="1" dirty="0" smtClean="0">
                <a:solidFill>
                  <a:schemeClr val="accent5"/>
                </a:solidFill>
                <a:latin typeface="メイリオ" panose="020B0604030504040204" pitchFamily="50" charset="-128"/>
                <a:ea typeface="メイリオ" panose="020B0604030504040204" pitchFamily="50" charset="-128"/>
              </a:rPr>
              <a:t>⇒土壌</a:t>
            </a:r>
            <a:r>
              <a:rPr lang="ja-JP" altLang="en-US" sz="2800" b="1" dirty="0">
                <a:solidFill>
                  <a:schemeClr val="accent5"/>
                </a:solidFill>
                <a:latin typeface="メイリオ" panose="020B0604030504040204" pitchFamily="50" charset="-128"/>
                <a:ea typeface="メイリオ" panose="020B0604030504040204" pitchFamily="50" charset="-128"/>
              </a:rPr>
              <a:t>汚染</a:t>
            </a:r>
            <a:r>
              <a:rPr lang="ja-JP" altLang="en-US" sz="2800" b="1" dirty="0" smtClean="0">
                <a:solidFill>
                  <a:schemeClr val="accent5"/>
                </a:solidFill>
                <a:latin typeface="メイリオ" panose="020B0604030504040204" pitchFamily="50" charset="-128"/>
                <a:ea typeface="メイリオ" panose="020B0604030504040204" pitchFamily="50" charset="-128"/>
              </a:rPr>
              <a:t>対策法の規定が適用される場合は、　</a:t>
            </a:r>
            <a:endParaRPr lang="en-US" altLang="ja-JP" sz="2800" b="1" dirty="0" smtClean="0">
              <a:solidFill>
                <a:schemeClr val="accent5"/>
              </a:solidFill>
              <a:latin typeface="メイリオ" panose="020B0604030504040204" pitchFamily="50" charset="-128"/>
              <a:ea typeface="メイリオ" panose="020B0604030504040204" pitchFamily="50" charset="-128"/>
            </a:endParaRPr>
          </a:p>
          <a:p>
            <a:r>
              <a:rPr lang="ja-JP" altLang="en-US" sz="2800" b="1" dirty="0">
                <a:solidFill>
                  <a:schemeClr val="accent5"/>
                </a:solidFill>
                <a:latin typeface="メイリオ" panose="020B0604030504040204" pitchFamily="50" charset="-128"/>
                <a:ea typeface="メイリオ" panose="020B0604030504040204" pitchFamily="50" charset="-128"/>
              </a:rPr>
              <a:t>　</a:t>
            </a:r>
            <a:r>
              <a:rPr lang="ja-JP" altLang="en-US" sz="2800" b="1" dirty="0" smtClean="0">
                <a:solidFill>
                  <a:schemeClr val="accent5"/>
                </a:solidFill>
                <a:latin typeface="メイリオ" panose="020B0604030504040204" pitchFamily="50" charset="-128"/>
                <a:ea typeface="メイリオ" panose="020B0604030504040204" pitchFamily="50" charset="-128"/>
              </a:rPr>
              <a:t>条例の調査・報告等を不要とし合理化を図る。</a:t>
            </a:r>
            <a:r>
              <a:rPr lang="ja-JP" altLang="en-US" sz="2800" dirty="0">
                <a:solidFill>
                  <a:schemeClr val="accent5"/>
                </a:solidFill>
                <a:latin typeface="メイリオ" panose="020B0604030504040204" pitchFamily="50" charset="-128"/>
                <a:ea typeface="メイリオ" panose="020B0604030504040204" pitchFamily="50" charset="-128"/>
              </a:rPr>
              <a:t>　</a:t>
            </a:r>
            <a:endParaRPr kumimoji="1" lang="en-US" altLang="ja-JP" sz="2800" dirty="0" smtClean="0">
              <a:solidFill>
                <a:schemeClr val="accent5"/>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6919" y="1689052"/>
            <a:ext cx="6160168" cy="523220"/>
          </a:xfrm>
          <a:prstGeom prst="rect">
            <a:avLst/>
          </a:prstGeom>
          <a:noFill/>
          <a:ln>
            <a:noFill/>
          </a:ln>
        </p:spPr>
        <p:txBody>
          <a:bodyPr wrap="square" rtlCol="0" anchor="t">
            <a:spAutoFit/>
          </a:bodyPr>
          <a:lstStyle/>
          <a:p>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条例の手続きが不要な例</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　</a:t>
            </a:r>
            <a:endParaRPr kumimoji="1"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7513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43</a:t>
            </a:fld>
            <a:endParaRPr kumimoji="1" lang="ja-JP" altLang="en-US"/>
          </a:p>
        </p:txBody>
      </p:sp>
      <p:sp>
        <p:nvSpPr>
          <p:cNvPr id="4" name="コンテンツ プレースホルダー 2"/>
          <p:cNvSpPr txBox="1">
            <a:spLocks/>
          </p:cNvSpPr>
          <p:nvPr/>
        </p:nvSpPr>
        <p:spPr>
          <a:xfrm>
            <a:off x="251520" y="188640"/>
            <a:ext cx="7652960"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③条例改正の内容（法との連携）</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518936" y="756128"/>
            <a:ext cx="8067807" cy="954107"/>
          </a:xfrm>
          <a:prstGeom prst="rect">
            <a:avLst/>
          </a:prstGeom>
          <a:noFill/>
          <a:ln>
            <a:noFill/>
          </a:ln>
        </p:spPr>
        <p:txBody>
          <a:bodyPr wrap="square" rtlCol="0" anchor="t">
            <a:spAutoFit/>
          </a:bodyPr>
          <a:lstStyle/>
          <a:p>
            <a:r>
              <a:rPr lang="ja-JP" altLang="en-US" sz="2800" b="1" dirty="0" smtClean="0">
                <a:solidFill>
                  <a:schemeClr val="accent5"/>
                </a:solidFill>
                <a:latin typeface="メイリオ" panose="020B0604030504040204" pitchFamily="50" charset="-128"/>
                <a:ea typeface="メイリオ" panose="020B0604030504040204" pitchFamily="50" charset="-128"/>
              </a:rPr>
              <a:t>⇒条例に基づき</a:t>
            </a:r>
            <a:r>
              <a:rPr lang="ja-JP" altLang="en-US" sz="2800" b="1" dirty="0">
                <a:solidFill>
                  <a:schemeClr val="accent5"/>
                </a:solidFill>
                <a:latin typeface="メイリオ" panose="020B0604030504040204" pitchFamily="50" charset="-128"/>
                <a:ea typeface="メイリオ" panose="020B0604030504040204" pitchFamily="50" charset="-128"/>
              </a:rPr>
              <a:t>管理</a:t>
            </a:r>
            <a:r>
              <a:rPr lang="ja-JP" altLang="en-US" sz="2800" b="1" dirty="0" smtClean="0">
                <a:solidFill>
                  <a:schemeClr val="accent5"/>
                </a:solidFill>
                <a:latin typeface="メイリオ" panose="020B0604030504040204" pitchFamily="50" charset="-128"/>
                <a:ea typeface="メイリオ" panose="020B0604030504040204" pitchFamily="50" charset="-128"/>
              </a:rPr>
              <a:t>された記録が土壌汚染対策法</a:t>
            </a:r>
            <a:endParaRPr lang="en-US" altLang="ja-JP" sz="2800" b="1" dirty="0" smtClean="0">
              <a:solidFill>
                <a:schemeClr val="accent5"/>
              </a:solidFill>
              <a:latin typeface="メイリオ" panose="020B0604030504040204" pitchFamily="50" charset="-128"/>
              <a:ea typeface="メイリオ" panose="020B0604030504040204" pitchFamily="50" charset="-128"/>
            </a:endParaRPr>
          </a:p>
          <a:p>
            <a:r>
              <a:rPr lang="ja-JP" altLang="en-US" sz="2800" b="1" dirty="0">
                <a:solidFill>
                  <a:schemeClr val="accent5"/>
                </a:solidFill>
                <a:latin typeface="メイリオ" panose="020B0604030504040204" pitchFamily="50" charset="-128"/>
                <a:ea typeface="メイリオ" panose="020B0604030504040204" pitchFamily="50" charset="-128"/>
              </a:rPr>
              <a:t>　</a:t>
            </a:r>
            <a:r>
              <a:rPr lang="ja-JP" altLang="en-US" sz="2800" b="1" dirty="0" smtClean="0">
                <a:solidFill>
                  <a:schemeClr val="accent5"/>
                </a:solidFill>
                <a:latin typeface="メイリオ" panose="020B0604030504040204" pitchFamily="50" charset="-128"/>
                <a:ea typeface="メイリオ" panose="020B0604030504040204" pitchFamily="50" charset="-128"/>
              </a:rPr>
              <a:t>の調査で有効活用されるよう規定を整備</a:t>
            </a:r>
            <a:r>
              <a:rPr lang="ja-JP" altLang="en-US" sz="2800" dirty="0">
                <a:solidFill>
                  <a:schemeClr val="accent5"/>
                </a:solidFill>
                <a:latin typeface="メイリオ" panose="020B0604030504040204" pitchFamily="50" charset="-128"/>
                <a:ea typeface="メイリオ" panose="020B0604030504040204" pitchFamily="50" charset="-128"/>
              </a:rPr>
              <a:t>　</a:t>
            </a:r>
            <a:endParaRPr kumimoji="1" lang="en-US" altLang="ja-JP" sz="2800" dirty="0" smtClean="0">
              <a:solidFill>
                <a:schemeClr val="accent5"/>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51520" y="1836659"/>
            <a:ext cx="7424627" cy="907941"/>
          </a:xfrm>
          <a:prstGeom prst="rect">
            <a:avLst/>
          </a:prstGeom>
          <a:solidFill>
            <a:schemeClr val="bg1"/>
          </a:solidFill>
          <a:ln>
            <a:solidFill>
              <a:schemeClr val="tx2"/>
            </a:solidFill>
          </a:ln>
        </p:spPr>
        <p:txBody>
          <a:bodyPr wrap="square" rtlCol="0" anchor="ctr">
            <a:spAutoFit/>
          </a:bodyPr>
          <a:lstStyle/>
          <a:p>
            <a:pPr>
              <a:spcBef>
                <a:spcPts val="600"/>
              </a:spcBef>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〇特定有害</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物質使用</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状況等</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の記録</a:t>
            </a:r>
            <a:r>
              <a:rPr lang="ja-JP" altLang="en-US" sz="2000" dirty="0" smtClean="0">
                <a:latin typeface="メイリオ" panose="020B0604030504040204" pitchFamily="50" charset="-128"/>
                <a:ea typeface="メイリオ" panose="020B0604030504040204" pitchFamily="50" charset="-128"/>
              </a:rPr>
              <a:t>（第</a:t>
            </a:r>
            <a:r>
              <a:rPr lang="en-US" altLang="ja-JP" sz="2000" dirty="0" smtClean="0">
                <a:latin typeface="メイリオ" panose="020B0604030504040204" pitchFamily="50" charset="-128"/>
                <a:ea typeface="メイリオ" panose="020B0604030504040204" pitchFamily="50" charset="-128"/>
              </a:rPr>
              <a:t>59</a:t>
            </a:r>
            <a:r>
              <a:rPr lang="ja-JP" altLang="en-US" sz="2000" dirty="0" smtClean="0">
                <a:latin typeface="メイリオ" panose="020B0604030504040204" pitchFamily="50" charset="-128"/>
                <a:ea typeface="メイリオ" panose="020B0604030504040204" pitchFamily="50" charset="-128"/>
              </a:rPr>
              <a:t>条第１項）</a:t>
            </a:r>
            <a:endParaRPr lang="en-US" altLang="ja-JP" sz="2000" dirty="0" smtClean="0">
              <a:latin typeface="メイリオ" panose="020B0604030504040204" pitchFamily="50" charset="-128"/>
              <a:ea typeface="メイリオ" panose="020B0604030504040204" pitchFamily="50" charset="-128"/>
            </a:endParaRPr>
          </a:p>
          <a:p>
            <a:pPr>
              <a:spcBef>
                <a:spcPts val="600"/>
              </a:spcBef>
            </a:pP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〇</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土壌調査結果記録等</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の管理</a:t>
            </a:r>
            <a:r>
              <a:rPr lang="ja-JP" altLang="en-US" sz="2000" dirty="0" smtClean="0">
                <a:latin typeface="メイリオ" panose="020B0604030504040204" pitchFamily="50" charset="-128"/>
                <a:ea typeface="メイリオ" panose="020B0604030504040204" pitchFamily="50" charset="-128"/>
              </a:rPr>
              <a:t>（第</a:t>
            </a:r>
            <a:r>
              <a:rPr lang="en-US" altLang="ja-JP" sz="2000" dirty="0" smtClean="0">
                <a:latin typeface="メイリオ" panose="020B0604030504040204" pitchFamily="50" charset="-128"/>
                <a:ea typeface="メイリオ" panose="020B0604030504040204" pitchFamily="50" charset="-128"/>
              </a:rPr>
              <a:t>62</a:t>
            </a:r>
            <a:r>
              <a:rPr lang="ja-JP" altLang="en-US" sz="2000" dirty="0" smtClean="0">
                <a:latin typeface="メイリオ" panose="020B0604030504040204" pitchFamily="50" charset="-128"/>
                <a:ea typeface="メイリオ" panose="020B0604030504040204" pitchFamily="50" charset="-128"/>
              </a:rPr>
              <a:t>条第１項）</a:t>
            </a:r>
            <a:endParaRPr lang="en-US" altLang="ja-JP" sz="2000" dirty="0" smtClean="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251520" y="3526719"/>
            <a:ext cx="8602640" cy="2985433"/>
          </a:xfrm>
          <a:prstGeom prst="rect">
            <a:avLst/>
          </a:prstGeom>
          <a:solidFill>
            <a:schemeClr val="bg1"/>
          </a:solidFill>
          <a:ln>
            <a:solidFill>
              <a:schemeClr val="tx2"/>
            </a:solidFill>
          </a:ln>
        </p:spPr>
        <p:txBody>
          <a:bodyPr wrap="square" rtlCol="0" anchor="ctr">
            <a:spAutoFit/>
          </a:bodyPr>
          <a:lstStyle/>
          <a:p>
            <a:pPr>
              <a:spcBef>
                <a:spcPts val="600"/>
              </a:spcBef>
            </a:pPr>
            <a:r>
              <a:rPr kumimoji="1"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〇記録の交付義務</a:t>
            </a:r>
            <a:r>
              <a:rPr lang="ja-JP" altLang="en-US" sz="2000" dirty="0" smtClean="0">
                <a:latin typeface="メイリオ" panose="020B0604030504040204" pitchFamily="50" charset="-128"/>
                <a:ea typeface="メイリオ" panose="020B0604030504040204" pitchFamily="50" charset="-128"/>
              </a:rPr>
              <a:t>（第</a:t>
            </a:r>
            <a:r>
              <a:rPr lang="en-US" altLang="ja-JP" sz="2000" dirty="0" smtClean="0">
                <a:latin typeface="メイリオ" panose="020B0604030504040204" pitchFamily="50" charset="-128"/>
                <a:ea typeface="メイリオ" panose="020B0604030504040204" pitchFamily="50" charset="-128"/>
              </a:rPr>
              <a:t>59</a:t>
            </a:r>
            <a:r>
              <a:rPr lang="ja-JP" altLang="en-US" sz="2000" dirty="0" smtClean="0">
                <a:latin typeface="メイリオ" panose="020B0604030504040204" pitchFamily="50" charset="-128"/>
                <a:ea typeface="メイリオ" panose="020B0604030504040204" pitchFamily="50" charset="-128"/>
              </a:rPr>
              <a:t>条第２項、第</a:t>
            </a:r>
            <a:r>
              <a:rPr lang="en-US" altLang="ja-JP" sz="2000" dirty="0" smtClean="0">
                <a:latin typeface="メイリオ" panose="020B0604030504040204" pitchFamily="50" charset="-128"/>
                <a:ea typeface="メイリオ" panose="020B0604030504040204" pitchFamily="50" charset="-128"/>
              </a:rPr>
              <a:t>62</a:t>
            </a:r>
            <a:r>
              <a:rPr lang="ja-JP" altLang="en-US" sz="2000" dirty="0" smtClean="0">
                <a:latin typeface="メイリオ" panose="020B0604030504040204" pitchFamily="50" charset="-128"/>
                <a:ea typeface="メイリオ" panose="020B0604030504040204" pitchFamily="50" charset="-128"/>
              </a:rPr>
              <a:t>条第２項）</a:t>
            </a:r>
            <a:endParaRPr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722313" indent="-342900">
              <a:spcBef>
                <a:spcPts val="600"/>
              </a:spcBef>
              <a:buFont typeface="Wingdings" panose="05000000000000000000" pitchFamily="2" charset="2"/>
              <a:buChar char="ü"/>
            </a:pPr>
            <a:r>
              <a:rPr lang="ja-JP" altLang="en-US" sz="2400" dirty="0" smtClean="0">
                <a:latin typeface="メイリオ" panose="020B0604030504040204" pitchFamily="50" charset="-128"/>
                <a:ea typeface="メイリオ" panose="020B0604030504040204" pitchFamily="50" charset="-128"/>
              </a:rPr>
              <a:t>土地を譲渡、返還するとき　</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相手方に原本を交付</a:t>
            </a:r>
            <a:endParaRPr lang="en-US" altLang="ja-JP" sz="2400" dirty="0" smtClean="0">
              <a:latin typeface="メイリオ" panose="020B0604030504040204" pitchFamily="50" charset="-128"/>
              <a:ea typeface="メイリオ" panose="020B0604030504040204" pitchFamily="50" charset="-128"/>
            </a:endParaRPr>
          </a:p>
          <a:p>
            <a:pPr marL="722313" indent="-342900">
              <a:spcBef>
                <a:spcPts val="600"/>
              </a:spcBef>
              <a:buFont typeface="Wingdings" panose="05000000000000000000" pitchFamily="2" charset="2"/>
              <a:buChar char="ü"/>
            </a:pPr>
            <a:r>
              <a:rPr lang="ja-JP" altLang="en-US" sz="2400" dirty="0" smtClean="0">
                <a:latin typeface="メイリオ" panose="020B0604030504040204" pitchFamily="50" charset="-128"/>
                <a:ea typeface="メイリオ" panose="020B0604030504040204" pitchFamily="50" charset="-128"/>
              </a:rPr>
              <a:t>土地を貸与するとき　</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相手方に写しを交付</a:t>
            </a:r>
            <a:endParaRPr lang="en-US" altLang="ja-JP" sz="2400" dirty="0">
              <a:latin typeface="メイリオ" panose="020B0604030504040204" pitchFamily="50" charset="-128"/>
              <a:ea typeface="メイリオ" panose="020B0604030504040204" pitchFamily="50" charset="-128"/>
            </a:endParaRPr>
          </a:p>
          <a:p>
            <a:pPr marL="722313" indent="-342900">
              <a:spcBef>
                <a:spcPts val="600"/>
              </a:spcBef>
              <a:buFont typeface="Wingdings" panose="05000000000000000000" pitchFamily="2" charset="2"/>
              <a:buChar char="ü"/>
            </a:pPr>
            <a:r>
              <a:rPr kumimoji="1" lang="ja-JP" altLang="en-US" sz="2400" dirty="0" smtClean="0">
                <a:latin typeface="メイリオ" panose="020B0604030504040204" pitchFamily="50" charset="-128"/>
                <a:ea typeface="メイリオ" panose="020B0604030504040204" pitchFamily="50" charset="-128"/>
              </a:rPr>
              <a:t>借り受けていた土地の形質を変更をするとき　</a:t>
            </a:r>
            <a:r>
              <a:rPr kumimoji="1" lang="en-US" altLang="ja-JP" sz="2400" dirty="0" smtClean="0">
                <a:latin typeface="メイリオ" panose="020B0604030504040204" pitchFamily="50" charset="-128"/>
                <a:ea typeface="メイリオ" panose="020B0604030504040204" pitchFamily="50" charset="-128"/>
              </a:rPr>
              <a:t/>
            </a:r>
            <a:br>
              <a:rPr kumimoji="1" lang="en-US" altLang="ja-JP" sz="2400" dirty="0" smtClean="0">
                <a:latin typeface="メイリオ" panose="020B0604030504040204" pitchFamily="50" charset="-128"/>
                <a:ea typeface="メイリオ" panose="020B0604030504040204" pitchFamily="50" charset="-128"/>
              </a:rPr>
            </a:b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b="1" dirty="0" smtClean="0">
                <a:solidFill>
                  <a:schemeClr val="accent5"/>
                </a:solidFill>
                <a:latin typeface="メイリオ" panose="020B0604030504040204" pitchFamily="50" charset="-128"/>
                <a:ea typeface="メイリオ" panose="020B0604030504040204" pitchFamily="50" charset="-128"/>
              </a:rPr>
              <a:t>土地所有者等</a:t>
            </a:r>
            <a:r>
              <a:rPr kumimoji="1" lang="ja-JP" altLang="en-US" sz="2400" dirty="0" smtClean="0">
                <a:latin typeface="メイリオ" panose="020B0604030504040204" pitchFamily="50" charset="-128"/>
                <a:ea typeface="メイリオ" panose="020B0604030504040204" pitchFamily="50" charset="-128"/>
              </a:rPr>
              <a:t>に写しを交付　</a:t>
            </a:r>
            <a:r>
              <a:rPr kumimoji="1" lang="en-US" altLang="ja-JP" sz="2400" dirty="0" smtClean="0">
                <a:solidFill>
                  <a:srgbClr val="FF0000"/>
                </a:solidFill>
                <a:latin typeface="メイリオ" panose="020B0604030504040204" pitchFamily="50" charset="-128"/>
                <a:ea typeface="メイリオ" panose="020B0604030504040204" pitchFamily="50" charset="-128"/>
              </a:rPr>
              <a:t>【</a:t>
            </a:r>
            <a:r>
              <a:rPr kumimoji="1" lang="ja-JP" altLang="en-US" sz="2400" dirty="0" smtClean="0">
                <a:solidFill>
                  <a:srgbClr val="FF0000"/>
                </a:solidFill>
                <a:latin typeface="メイリオ" panose="020B0604030504040204" pitchFamily="50" charset="-128"/>
                <a:ea typeface="メイリオ" panose="020B0604030504040204" pitchFamily="50" charset="-128"/>
              </a:rPr>
              <a:t>今回追加</a:t>
            </a:r>
            <a:r>
              <a:rPr kumimoji="1" lang="en-US" altLang="ja-JP" sz="2400" dirty="0" smtClean="0">
                <a:solidFill>
                  <a:srgbClr val="FF0000"/>
                </a:solidFill>
                <a:latin typeface="メイリオ" panose="020B0604030504040204" pitchFamily="50" charset="-128"/>
                <a:ea typeface="メイリオ" panose="020B0604030504040204" pitchFamily="50" charset="-128"/>
              </a:rPr>
              <a:t>】</a:t>
            </a:r>
          </a:p>
          <a:p>
            <a:pPr marL="722313" indent="-342900">
              <a:spcBef>
                <a:spcPts val="600"/>
              </a:spcBef>
              <a:buFont typeface="Wingdings" panose="05000000000000000000" pitchFamily="2" charset="2"/>
              <a:buChar char="ü"/>
            </a:pPr>
            <a:r>
              <a:rPr kumimoji="1" lang="ja-JP" altLang="en-US" sz="2400" dirty="0" smtClean="0">
                <a:latin typeface="メイリオ" panose="020B0604030504040204" pitchFamily="50" charset="-128"/>
                <a:ea typeface="メイリオ" panose="020B0604030504040204" pitchFamily="50" charset="-128"/>
              </a:rPr>
              <a:t>借り受けていた土地で有害物質使用特定施設を廃止等したとき　</a:t>
            </a:r>
            <a:r>
              <a:rPr kumimoji="1" lang="en-US" altLang="ja-JP" sz="2400" dirty="0" smtClean="0">
                <a:latin typeface="メイリオ" panose="020B0604030504040204" pitchFamily="50" charset="-128"/>
                <a:ea typeface="メイリオ" panose="020B0604030504040204" pitchFamily="50" charset="-128"/>
              </a:rPr>
              <a:t>…</a:t>
            </a:r>
            <a:r>
              <a:rPr lang="ja-JP" altLang="en-US" sz="2400" b="1" dirty="0">
                <a:solidFill>
                  <a:schemeClr val="accent5"/>
                </a:solidFill>
                <a:latin typeface="メイリオ" panose="020B0604030504040204" pitchFamily="50" charset="-128"/>
                <a:ea typeface="メイリオ" panose="020B0604030504040204" pitchFamily="50" charset="-128"/>
              </a:rPr>
              <a:t>土地所有者等</a:t>
            </a:r>
            <a:r>
              <a:rPr kumimoji="1" lang="ja-JP" altLang="en-US" sz="2400" dirty="0" smtClean="0">
                <a:latin typeface="メイリオ" panose="020B0604030504040204" pitchFamily="50" charset="-128"/>
                <a:ea typeface="メイリオ" panose="020B0604030504040204" pitchFamily="50" charset="-128"/>
              </a:rPr>
              <a:t>に写しを交付　</a:t>
            </a:r>
            <a:r>
              <a:rPr kumimoji="1" lang="en-US" altLang="ja-JP" sz="2400" dirty="0" smtClean="0">
                <a:solidFill>
                  <a:srgbClr val="FF0000"/>
                </a:solidFill>
                <a:latin typeface="メイリオ" panose="020B0604030504040204" pitchFamily="50" charset="-128"/>
                <a:ea typeface="メイリオ" panose="020B0604030504040204" pitchFamily="50" charset="-128"/>
              </a:rPr>
              <a:t>【</a:t>
            </a:r>
            <a:r>
              <a:rPr kumimoji="1" lang="ja-JP" altLang="en-US" sz="2400" dirty="0" smtClean="0">
                <a:solidFill>
                  <a:srgbClr val="FF0000"/>
                </a:solidFill>
                <a:latin typeface="メイリオ" panose="020B0604030504040204" pitchFamily="50" charset="-128"/>
                <a:ea typeface="メイリオ" panose="020B0604030504040204" pitchFamily="50" charset="-128"/>
              </a:rPr>
              <a:t>今回追加</a:t>
            </a:r>
            <a:r>
              <a:rPr kumimoji="1" lang="en-US" altLang="ja-JP" sz="2400" dirty="0" smtClean="0">
                <a:solidFill>
                  <a:srgbClr val="FF0000"/>
                </a:solidFill>
                <a:latin typeface="メイリオ" panose="020B0604030504040204" pitchFamily="50" charset="-128"/>
                <a:ea typeface="メイリオ" panose="020B0604030504040204" pitchFamily="50" charset="-128"/>
              </a:rPr>
              <a:t>】</a:t>
            </a:r>
          </a:p>
        </p:txBody>
      </p:sp>
      <p:sp>
        <p:nvSpPr>
          <p:cNvPr id="15" name="テキスト ボックス 14"/>
          <p:cNvSpPr txBox="1"/>
          <p:nvPr/>
        </p:nvSpPr>
        <p:spPr>
          <a:xfrm>
            <a:off x="1214046" y="2790766"/>
            <a:ext cx="6462101" cy="830997"/>
          </a:xfrm>
          <a:prstGeom prst="rect">
            <a:avLst/>
          </a:prstGeom>
          <a:noFill/>
          <a:ln>
            <a:noFill/>
          </a:ln>
        </p:spPr>
        <p:txBody>
          <a:bodyPr wrap="square" rtlCol="0" anchor="t">
            <a:spAutoFit/>
          </a:bodyPr>
          <a:lstStyle/>
          <a:p>
            <a:r>
              <a:rPr lang="ja-JP" altLang="en-US" sz="2400" dirty="0" smtClean="0">
                <a:latin typeface="メイリオ" panose="020B0604030504040204" pitchFamily="50" charset="-128"/>
                <a:ea typeface="メイリオ" panose="020B0604030504040204" pitchFamily="50" charset="-128"/>
              </a:rPr>
              <a:t>法の調査義務者である土地</a:t>
            </a:r>
            <a:r>
              <a:rPr lang="ja-JP" altLang="en-US" sz="2400" dirty="0">
                <a:latin typeface="メイリオ" panose="020B0604030504040204" pitchFamily="50" charset="-128"/>
                <a:ea typeface="メイリオ" panose="020B0604030504040204" pitchFamily="50" charset="-128"/>
              </a:rPr>
              <a:t>所有者</a:t>
            </a:r>
            <a:r>
              <a:rPr lang="ja-JP" altLang="en-US" sz="2400" dirty="0" smtClean="0">
                <a:latin typeface="メイリオ" panose="020B0604030504040204" pitchFamily="50" charset="-128"/>
                <a:ea typeface="メイリオ" panose="020B0604030504040204" pitchFamily="50" charset="-128"/>
              </a:rPr>
              <a:t>等に記録を交付するよう改正</a:t>
            </a:r>
            <a:endParaRPr lang="en-US" altLang="ja-JP" sz="2400" dirty="0" smtClean="0">
              <a:latin typeface="メイリオ" panose="020B0604030504040204" pitchFamily="50" charset="-128"/>
              <a:ea typeface="メイリオ" panose="020B0604030504040204" pitchFamily="50" charset="-128"/>
            </a:endParaRPr>
          </a:p>
        </p:txBody>
      </p:sp>
      <p:sp>
        <p:nvSpPr>
          <p:cNvPr id="16" name="右矢印 15"/>
          <p:cNvSpPr/>
          <p:nvPr/>
        </p:nvSpPr>
        <p:spPr>
          <a:xfrm rot="5400000">
            <a:off x="447178" y="2816359"/>
            <a:ext cx="721960" cy="578444"/>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Tree>
    <p:extLst>
      <p:ext uri="{BB962C8B-B14F-4D97-AF65-F5344CB8AC3E}">
        <p14:creationId xmlns:p14="http://schemas.microsoft.com/office/powerpoint/2010/main" val="2127858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44</a:t>
            </a:fld>
            <a:endParaRPr kumimoji="1" lang="ja-JP" altLang="en-US"/>
          </a:p>
        </p:txBody>
      </p:sp>
      <p:sp>
        <p:nvSpPr>
          <p:cNvPr id="4" name="コンテンツ プレースホルダー 2"/>
          <p:cNvSpPr txBox="1">
            <a:spLocks/>
          </p:cNvSpPr>
          <p:nvPr/>
        </p:nvSpPr>
        <p:spPr>
          <a:xfrm>
            <a:off x="251519" y="188640"/>
            <a:ext cx="8808259"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④条例改正の内容（軽易な行為等）</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251519" y="2194902"/>
            <a:ext cx="8506328" cy="3554819"/>
          </a:xfrm>
          <a:prstGeom prst="rect">
            <a:avLst/>
          </a:prstGeom>
          <a:solidFill>
            <a:schemeClr val="bg1"/>
          </a:solidFill>
          <a:ln>
            <a:solidFill>
              <a:schemeClr val="tx2"/>
            </a:solidFill>
          </a:ln>
        </p:spPr>
        <p:txBody>
          <a:bodyPr wrap="square" rtlCol="0" anchor="t">
            <a:spAutoFit/>
          </a:bodyPr>
          <a:lstStyle/>
          <a:p>
            <a:pPr>
              <a:spcBef>
                <a:spcPts val="600"/>
              </a:spcBef>
            </a:pP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〇土壌</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の掘削を伴わない土地の形質の</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変更</a:t>
            </a:r>
            <a:endParaRPr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spcBef>
                <a:spcPts val="600"/>
              </a:spcBef>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〇</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通常</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の管理行為、軽易な行為その他の行為で</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あって</a:t>
            </a:r>
            <a:r>
              <a:rPr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　規則</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で定める土地の形質の</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変更</a:t>
            </a:r>
            <a:r>
              <a:rPr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⇒次</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のいずれにも該当する</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変更（</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規則第</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51</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条の２）</a:t>
            </a:r>
          </a:p>
          <a:p>
            <a:pPr marL="968375" indent="-342900">
              <a:spcBef>
                <a:spcPts val="600"/>
              </a:spcBef>
              <a:buFont typeface="Wingdings" panose="05000000000000000000" pitchFamily="2" charset="2"/>
              <a:buChar char="ü"/>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掘削</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した土壌を当該土壌の掘削を行った土地を含む特定有害物質使用地から搬出しないこと。</a:t>
            </a:r>
          </a:p>
          <a:p>
            <a:pPr marL="968375" indent="-342900">
              <a:spcBef>
                <a:spcPts val="600"/>
              </a:spcBef>
              <a:buFont typeface="Wingdings" panose="05000000000000000000" pitchFamily="2" charset="2"/>
              <a:buChar char="ü"/>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土壌</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の飛散又は流出を伴う土地の形質の変更ではないこと。</a:t>
            </a:r>
          </a:p>
          <a:p>
            <a:pPr marL="968375" indent="-342900">
              <a:spcBef>
                <a:spcPts val="600"/>
              </a:spcBef>
              <a:buFont typeface="Wingdings" panose="05000000000000000000" pitchFamily="2" charset="2"/>
              <a:buChar char="ü"/>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土地</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の形質の変更に係る部分の深さが</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rPr>
              <a:t>50cm</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未満</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であること。</a:t>
            </a:r>
          </a:p>
          <a:p>
            <a:pPr>
              <a:spcBef>
                <a:spcPts val="600"/>
              </a:spcBef>
            </a:pP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〇非常</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災害のために必要な応急措置として行う</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行為</a:t>
            </a:r>
            <a:endPar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1" y="1747478"/>
            <a:ext cx="8963587" cy="523220"/>
          </a:xfrm>
          <a:prstGeom prst="rect">
            <a:avLst/>
          </a:prstGeom>
          <a:noFill/>
          <a:ln>
            <a:noFill/>
          </a:ln>
        </p:spPr>
        <p:txBody>
          <a:bodyPr wrap="square" rtlCol="0" anchor="t">
            <a:spAutoFit/>
          </a:bodyPr>
          <a:lstStyle/>
          <a:p>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届出が不要な区画形質変更</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t>60</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条第１項</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　</a:t>
            </a:r>
            <a:endParaRPr kumimoji="1"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251519" y="5797849"/>
            <a:ext cx="8506327" cy="923330"/>
          </a:xfrm>
          <a:prstGeom prst="rect">
            <a:avLst/>
          </a:prstGeom>
          <a:solidFill>
            <a:schemeClr val="bg1"/>
          </a:solidFill>
        </p:spPr>
        <p:txBody>
          <a:bodyPr wrap="square">
            <a:spAutoFit/>
          </a:bodyPr>
          <a:lstStyle/>
          <a:p>
            <a:r>
              <a:rPr lang="en-US" altLang="ja-JP" i="1" dirty="0" smtClean="0"/>
              <a:t>※</a:t>
            </a:r>
            <a:r>
              <a:rPr lang="ja-JP" altLang="en-US" i="1" dirty="0" smtClean="0"/>
              <a:t>これまで、平成</a:t>
            </a:r>
            <a:r>
              <a:rPr lang="en-US" altLang="ja-JP" i="1" dirty="0"/>
              <a:t>10</a:t>
            </a:r>
            <a:r>
              <a:rPr lang="ja-JP" altLang="en-US" i="1" dirty="0"/>
              <a:t>年３月</a:t>
            </a:r>
            <a:r>
              <a:rPr lang="en-US" altLang="ja-JP" i="1" dirty="0"/>
              <a:t>31</a:t>
            </a:r>
            <a:r>
              <a:rPr lang="ja-JP" altLang="en-US" i="1" dirty="0" smtClean="0"/>
              <a:t>日付環総</a:t>
            </a:r>
            <a:r>
              <a:rPr lang="ja-JP" altLang="en-US" i="1" dirty="0"/>
              <a:t>第</a:t>
            </a:r>
            <a:r>
              <a:rPr lang="en-US" altLang="ja-JP" i="1" dirty="0"/>
              <a:t>128</a:t>
            </a:r>
            <a:r>
              <a:rPr lang="ja-JP" altLang="en-US" i="1" dirty="0" smtClean="0"/>
              <a:t>号通知に基づき、面積</a:t>
            </a:r>
            <a:r>
              <a:rPr lang="ja-JP" altLang="en-US" i="1" dirty="0"/>
              <a:t>が</a:t>
            </a:r>
            <a:r>
              <a:rPr lang="en-US" altLang="ja-JP" i="1" dirty="0"/>
              <a:t>10㎡</a:t>
            </a:r>
            <a:r>
              <a:rPr lang="ja-JP" altLang="en-US" i="1" dirty="0" smtClean="0"/>
              <a:t>以下かつ高さ</a:t>
            </a:r>
            <a:r>
              <a:rPr lang="ja-JP" altLang="en-US" i="1" dirty="0"/>
              <a:t>が</a:t>
            </a:r>
            <a:r>
              <a:rPr lang="en-US" altLang="ja-JP" i="1" dirty="0"/>
              <a:t>1.5</a:t>
            </a:r>
            <a:r>
              <a:rPr lang="ja-JP" altLang="en-US" i="1" dirty="0" err="1"/>
              <a:t>ｍ</a:t>
            </a:r>
            <a:r>
              <a:rPr lang="ja-JP" altLang="en-US" i="1" dirty="0"/>
              <a:t>を超える法を生ずる</a:t>
            </a:r>
            <a:r>
              <a:rPr lang="ja-JP" altLang="en-US" i="1" dirty="0" smtClean="0"/>
              <a:t>切り土</a:t>
            </a:r>
            <a:r>
              <a:rPr lang="ja-JP" altLang="en-US" i="1" dirty="0"/>
              <a:t>又は盛土を伴わない行為については適用除外</a:t>
            </a:r>
            <a:r>
              <a:rPr lang="ja-JP" altLang="en-US" i="1" dirty="0" smtClean="0"/>
              <a:t>とする運用をしてきたが、本改正に伴い廃止する。</a:t>
            </a:r>
            <a:endParaRPr lang="ja-JP" altLang="en-US" i="1" dirty="0"/>
          </a:p>
        </p:txBody>
      </p:sp>
      <p:sp>
        <p:nvSpPr>
          <p:cNvPr id="9" name="テキスト ボックス 8"/>
          <p:cNvSpPr txBox="1"/>
          <p:nvPr/>
        </p:nvSpPr>
        <p:spPr>
          <a:xfrm>
            <a:off x="895779" y="756128"/>
            <a:ext cx="7466168" cy="954107"/>
          </a:xfrm>
          <a:prstGeom prst="rect">
            <a:avLst/>
          </a:prstGeom>
          <a:noFill/>
          <a:ln>
            <a:noFill/>
          </a:ln>
        </p:spPr>
        <p:txBody>
          <a:bodyPr wrap="square" rtlCol="0" anchor="t">
            <a:spAutoFit/>
          </a:bodyPr>
          <a:lstStyle/>
          <a:p>
            <a:r>
              <a:rPr lang="ja-JP" altLang="en-US" sz="2800" b="1" dirty="0" smtClean="0">
                <a:solidFill>
                  <a:schemeClr val="accent5"/>
                </a:solidFill>
                <a:latin typeface="メイリオ" panose="020B0604030504040204" pitchFamily="50" charset="-128"/>
                <a:ea typeface="メイリオ" panose="020B0604030504040204" pitchFamily="50" charset="-128"/>
              </a:rPr>
              <a:t>⇒軽易な行為等として区画形質変更の届出</a:t>
            </a:r>
            <a:r>
              <a:rPr lang="en-US" altLang="ja-JP" sz="2800" b="1" dirty="0" smtClean="0">
                <a:solidFill>
                  <a:schemeClr val="accent5"/>
                </a:solidFill>
                <a:latin typeface="メイリオ" panose="020B0604030504040204" pitchFamily="50" charset="-128"/>
                <a:ea typeface="メイリオ" panose="020B0604030504040204" pitchFamily="50" charset="-128"/>
              </a:rPr>
              <a:t/>
            </a:r>
            <a:br>
              <a:rPr lang="en-US" altLang="ja-JP" sz="2800" b="1" dirty="0" smtClean="0">
                <a:solidFill>
                  <a:schemeClr val="accent5"/>
                </a:solidFill>
                <a:latin typeface="メイリオ" panose="020B0604030504040204" pitchFamily="50" charset="-128"/>
                <a:ea typeface="メイリオ" panose="020B0604030504040204" pitchFamily="50" charset="-128"/>
              </a:rPr>
            </a:br>
            <a:r>
              <a:rPr lang="ja-JP" altLang="en-US" sz="2800" b="1" dirty="0" smtClean="0">
                <a:solidFill>
                  <a:schemeClr val="accent5"/>
                </a:solidFill>
                <a:latin typeface="メイリオ" panose="020B0604030504040204" pitchFamily="50" charset="-128"/>
                <a:ea typeface="メイリオ" panose="020B0604030504040204" pitchFamily="50" charset="-128"/>
              </a:rPr>
              <a:t>　が不要なものを規定</a:t>
            </a:r>
            <a:r>
              <a:rPr lang="ja-JP" altLang="en-US" sz="2800" dirty="0">
                <a:solidFill>
                  <a:schemeClr val="accent5"/>
                </a:solidFill>
                <a:latin typeface="メイリオ" panose="020B0604030504040204" pitchFamily="50" charset="-128"/>
                <a:ea typeface="メイリオ" panose="020B0604030504040204" pitchFamily="50" charset="-128"/>
              </a:rPr>
              <a:t>　</a:t>
            </a:r>
            <a:r>
              <a:rPr lang="ja-JP" altLang="en-US" sz="2800" dirty="0" smtClean="0">
                <a:solidFill>
                  <a:schemeClr val="accent5"/>
                </a:solidFill>
                <a:latin typeface="メイリオ" panose="020B0604030504040204" pitchFamily="50" charset="-128"/>
                <a:ea typeface="メイリオ" panose="020B0604030504040204" pitchFamily="50" charset="-128"/>
              </a:rPr>
              <a:t>　</a:t>
            </a:r>
            <a:endParaRPr kumimoji="1" lang="en-US" altLang="ja-JP" sz="2800" dirty="0" smtClean="0">
              <a:solidFill>
                <a:schemeClr val="accent5"/>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1215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45</a:t>
            </a:fld>
            <a:endParaRPr kumimoji="1" lang="ja-JP" altLang="en-US"/>
          </a:p>
        </p:txBody>
      </p:sp>
      <p:sp>
        <p:nvSpPr>
          <p:cNvPr id="7" name="Rectangle 2"/>
          <p:cNvSpPr txBox="1">
            <a:spLocks noChangeArrowheads="1"/>
          </p:cNvSpPr>
          <p:nvPr/>
        </p:nvSpPr>
        <p:spPr>
          <a:xfrm>
            <a:off x="337232" y="-99243"/>
            <a:ext cx="6336704" cy="768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mj-ea"/>
                <a:ea typeface="+mj-ea"/>
                <a:cs typeface="+mj-cs"/>
              </a:defRPr>
            </a:lvl1pPr>
          </a:lstStyle>
          <a:p>
            <a:r>
              <a:rPr lang="ja-JP" altLang="en-US" sz="3600" dirty="0" smtClean="0"/>
              <a:t>目 次</a:t>
            </a:r>
          </a:p>
        </p:txBody>
      </p:sp>
      <p:sp>
        <p:nvSpPr>
          <p:cNvPr id="6" name="Rectangle 4"/>
          <p:cNvSpPr>
            <a:spLocks noChangeArrowheads="1"/>
          </p:cNvSpPr>
          <p:nvPr/>
        </p:nvSpPr>
        <p:spPr bwMode="auto">
          <a:xfrm>
            <a:off x="58940" y="1047346"/>
            <a:ext cx="8923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１</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神奈川県生活環境の保全等に</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関する条例の概要</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と見直しについて</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２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条例改正の内容</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(1)</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災害を視野に入れた対応</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(2)</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環境管理事業所及び優良環境管理事業所制度</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(3) </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指定事業所の変更に係る</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手続き</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a:t>
            </a:r>
            <a:r>
              <a:rPr lang="en-US" altLang="ja-JP" sz="2800" b="1" dirty="0">
                <a:solidFill>
                  <a:schemeClr val="bg1">
                    <a:lumMod val="65000"/>
                  </a:schemeClr>
                </a:solidFill>
                <a:latin typeface="メイリオ" pitchFamily="50" charset="-128"/>
                <a:ea typeface="メイリオ" pitchFamily="50" charset="-128"/>
                <a:cs typeface="メイリオ" pitchFamily="50" charset="-128"/>
              </a:rPr>
              <a:t>4</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土壌汚染対策</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(5)</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地下水採取規制</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(6)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地下浸透禁止物質に係る</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(7)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大気・騒音・振動に係る規制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(8)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その他</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ja-JP" altLang="en-US" b="1" dirty="0">
              <a:solidFill>
                <a:schemeClr val="bg1">
                  <a:lumMod val="6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494720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9089" y="461696"/>
            <a:ext cx="8515350" cy="580172"/>
          </a:xfrm>
        </p:spPr>
        <p:txBody>
          <a:bodyPr>
            <a:noAutofit/>
          </a:bodyPr>
          <a:lstStyle/>
          <a:p>
            <a:r>
              <a:rPr lang="ja-JP" altLang="en-US" sz="3600" dirty="0"/>
              <a:t>地下水採取規制について</a:t>
            </a:r>
          </a:p>
        </p:txBody>
      </p:sp>
      <p:sp>
        <p:nvSpPr>
          <p:cNvPr id="23" name="角丸四角形 22"/>
          <p:cNvSpPr/>
          <p:nvPr/>
        </p:nvSpPr>
        <p:spPr>
          <a:xfrm>
            <a:off x="248308" y="1382020"/>
            <a:ext cx="1891207" cy="461665"/>
          </a:xfrm>
          <a:prstGeom prst="round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テキスト ボックス 23"/>
          <p:cNvSpPr txBox="1"/>
          <p:nvPr/>
        </p:nvSpPr>
        <p:spPr>
          <a:xfrm>
            <a:off x="52004" y="1977095"/>
            <a:ext cx="4444760" cy="2308324"/>
          </a:xfrm>
          <a:prstGeom prst="rect">
            <a:avLst/>
          </a:prstGeom>
          <a:noFill/>
        </p:spPr>
        <p:txBody>
          <a:bodyPr wrap="square" rtlCol="0">
            <a:spAutoFit/>
          </a:bodyPr>
          <a:lstStyle/>
          <a:p>
            <a:pPr marL="200025"/>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地盤沈下が生じている及びそのおそれがある地域を「地下水採取を規制する地域」として指定し（</a:t>
            </a:r>
            <a:r>
              <a:rPr lang="ja-JP" altLang="en-US" sz="2400" b="1" dirty="0">
                <a:solidFill>
                  <a:srgbClr val="FF0000"/>
                </a:solidFill>
                <a:latin typeface="メイリオ" panose="020B0604030504040204" pitchFamily="50" charset="-128"/>
                <a:ea typeface="メイリオ" panose="020B0604030504040204" pitchFamily="50" charset="-128"/>
              </a:rPr>
              <a:t>指定地域</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00025"/>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許可申請、地下水採取量の報告等を義務付けている。</a:t>
            </a:r>
            <a:endPar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310120" y="1382021"/>
            <a:ext cx="2006585" cy="461665"/>
          </a:xfrm>
          <a:prstGeom prst="rect">
            <a:avLst/>
          </a:prstGeom>
          <a:noFill/>
          <a:ln>
            <a:noFill/>
          </a:ln>
        </p:spPr>
        <p:txBody>
          <a:bodyPr wrap="square" rtlCol="0">
            <a:spAutoFit/>
          </a:bodyPr>
          <a:lstStyle/>
          <a:p>
            <a:r>
              <a:rPr lang="ja-JP" altLang="en-US" sz="2400" dirty="0"/>
              <a:t>規制の概要</a:t>
            </a:r>
          </a:p>
        </p:txBody>
      </p:sp>
      <p:sp>
        <p:nvSpPr>
          <p:cNvPr id="45" name="テキスト ボックス 44"/>
          <p:cNvSpPr txBox="1"/>
          <p:nvPr/>
        </p:nvSpPr>
        <p:spPr>
          <a:xfrm>
            <a:off x="133165" y="5447334"/>
            <a:ext cx="9099612" cy="461665"/>
          </a:xfrm>
          <a:prstGeom prst="rect">
            <a:avLst/>
          </a:prstGeom>
          <a:noFill/>
        </p:spPr>
        <p:txBody>
          <a:bodyPr wrap="square" rtlCol="0">
            <a:spAutoFit/>
          </a:bodyPr>
          <a:lstStyle/>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指定</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地域：平塚市、茅ケ崎市、厚木市の一部、海老名市、寒川町</a:t>
            </a:r>
            <a:endPar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6" name="正方形/長方形 45"/>
          <p:cNvSpPr/>
          <p:nvPr/>
        </p:nvSpPr>
        <p:spPr bwMode="white">
          <a:xfrm>
            <a:off x="133165" y="5393175"/>
            <a:ext cx="8955683" cy="515824"/>
          </a:xfrm>
          <a:prstGeom prst="rect">
            <a:avLst/>
          </a:prstGeom>
          <a:solidFill>
            <a:srgbClr val="FF0066">
              <a:alpha val="21961"/>
            </a:srgbClr>
          </a:solidFill>
          <a:ln w="28575">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47" name="角丸四角形 46"/>
          <p:cNvSpPr/>
          <p:nvPr/>
        </p:nvSpPr>
        <p:spPr>
          <a:xfrm>
            <a:off x="270423" y="4776194"/>
            <a:ext cx="2286342" cy="465267"/>
          </a:xfrm>
          <a:prstGeom prst="round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テキスト ボックス 47"/>
          <p:cNvSpPr txBox="1"/>
          <p:nvPr/>
        </p:nvSpPr>
        <p:spPr>
          <a:xfrm>
            <a:off x="248307" y="4779797"/>
            <a:ext cx="2734587" cy="461665"/>
          </a:xfrm>
          <a:prstGeom prst="rect">
            <a:avLst/>
          </a:prstGeom>
          <a:noFill/>
          <a:ln>
            <a:noFill/>
          </a:ln>
        </p:spPr>
        <p:txBody>
          <a:bodyPr wrap="square" rtlCol="0">
            <a:spAutoFit/>
          </a:bodyPr>
          <a:lstStyle/>
          <a:p>
            <a:r>
              <a:rPr lang="ja-JP" altLang="en-US" sz="2400" dirty="0"/>
              <a:t>規制の対象地域</a:t>
            </a:r>
          </a:p>
        </p:txBody>
      </p:sp>
      <p:grpSp>
        <p:nvGrpSpPr>
          <p:cNvPr id="4" name="グループ化 3"/>
          <p:cNvGrpSpPr/>
          <p:nvPr/>
        </p:nvGrpSpPr>
        <p:grpSpPr>
          <a:xfrm>
            <a:off x="4385569" y="1382020"/>
            <a:ext cx="4703279" cy="3396117"/>
            <a:chOff x="3874924" y="1641090"/>
            <a:chExt cx="4266474" cy="3076755"/>
          </a:xfrm>
        </p:grpSpPr>
        <p:pic>
          <p:nvPicPr>
            <p:cNvPr id="27" name="図 26"/>
            <p:cNvPicPr>
              <a:picLocks noChangeAspect="1"/>
            </p:cNvPicPr>
            <p:nvPr/>
          </p:nvPicPr>
          <p:blipFill rotWithShape="1">
            <a:blip r:embed="rId3"/>
            <a:srcRect r="3541" b="2490"/>
            <a:stretch/>
          </p:blipFill>
          <p:spPr>
            <a:xfrm>
              <a:off x="3874924" y="1641090"/>
              <a:ext cx="4266474" cy="3076755"/>
            </a:xfrm>
            <a:prstGeom prst="rect">
              <a:avLst/>
            </a:prstGeom>
          </p:spPr>
        </p:pic>
        <p:sp>
          <p:nvSpPr>
            <p:cNvPr id="29" name="角丸四角形 28"/>
            <p:cNvSpPr/>
            <p:nvPr/>
          </p:nvSpPr>
          <p:spPr bwMode="white">
            <a:xfrm>
              <a:off x="5362450" y="3907153"/>
              <a:ext cx="1116659" cy="453314"/>
            </a:xfrm>
            <a:prstGeom prst="roundRect">
              <a:avLst/>
            </a:prstGeom>
            <a:noFill/>
            <a:ln w="285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30" name="フリーフォーム 29"/>
            <p:cNvSpPr/>
            <p:nvPr/>
          </p:nvSpPr>
          <p:spPr bwMode="white">
            <a:xfrm>
              <a:off x="5217269" y="2486122"/>
              <a:ext cx="626294" cy="741671"/>
            </a:xfrm>
            <a:custGeom>
              <a:avLst/>
              <a:gdLst>
                <a:gd name="connsiteX0" fmla="*/ 219075 w 695325"/>
                <a:gd name="connsiteY0" fmla="*/ 100012 h 781050"/>
                <a:gd name="connsiteX1" fmla="*/ 304800 w 695325"/>
                <a:gd name="connsiteY1" fmla="*/ 57150 h 781050"/>
                <a:gd name="connsiteX2" fmla="*/ 357188 w 695325"/>
                <a:gd name="connsiteY2" fmla="*/ 33337 h 781050"/>
                <a:gd name="connsiteX3" fmla="*/ 371475 w 695325"/>
                <a:gd name="connsiteY3" fmla="*/ 33337 h 781050"/>
                <a:gd name="connsiteX4" fmla="*/ 381000 w 695325"/>
                <a:gd name="connsiteY4" fmla="*/ 38100 h 781050"/>
                <a:gd name="connsiteX5" fmla="*/ 385763 w 695325"/>
                <a:gd name="connsiteY5" fmla="*/ 61912 h 781050"/>
                <a:gd name="connsiteX6" fmla="*/ 385763 w 695325"/>
                <a:gd name="connsiteY6" fmla="*/ 90487 h 781050"/>
                <a:gd name="connsiteX7" fmla="*/ 385763 w 695325"/>
                <a:gd name="connsiteY7" fmla="*/ 138112 h 781050"/>
                <a:gd name="connsiteX8" fmla="*/ 433388 w 695325"/>
                <a:gd name="connsiteY8" fmla="*/ 128587 h 781050"/>
                <a:gd name="connsiteX9" fmla="*/ 471488 w 695325"/>
                <a:gd name="connsiteY9" fmla="*/ 142875 h 781050"/>
                <a:gd name="connsiteX10" fmla="*/ 514350 w 695325"/>
                <a:gd name="connsiteY10" fmla="*/ 157162 h 781050"/>
                <a:gd name="connsiteX11" fmla="*/ 528638 w 695325"/>
                <a:gd name="connsiteY11" fmla="*/ 176212 h 781050"/>
                <a:gd name="connsiteX12" fmla="*/ 533400 w 695325"/>
                <a:gd name="connsiteY12" fmla="*/ 171450 h 781050"/>
                <a:gd name="connsiteX13" fmla="*/ 538163 w 695325"/>
                <a:gd name="connsiteY13" fmla="*/ 142875 h 781050"/>
                <a:gd name="connsiteX14" fmla="*/ 552450 w 695325"/>
                <a:gd name="connsiteY14" fmla="*/ 114300 h 781050"/>
                <a:gd name="connsiteX15" fmla="*/ 542925 w 695325"/>
                <a:gd name="connsiteY15" fmla="*/ 90487 h 781050"/>
                <a:gd name="connsiteX16" fmla="*/ 538163 w 695325"/>
                <a:gd name="connsiteY16" fmla="*/ 66675 h 781050"/>
                <a:gd name="connsiteX17" fmla="*/ 566738 w 695325"/>
                <a:gd name="connsiteY17" fmla="*/ 57150 h 781050"/>
                <a:gd name="connsiteX18" fmla="*/ 552450 w 695325"/>
                <a:gd name="connsiteY18" fmla="*/ 9525 h 781050"/>
                <a:gd name="connsiteX19" fmla="*/ 566738 w 695325"/>
                <a:gd name="connsiteY19" fmla="*/ 0 h 781050"/>
                <a:gd name="connsiteX20" fmla="*/ 590550 w 695325"/>
                <a:gd name="connsiteY20" fmla="*/ 52387 h 781050"/>
                <a:gd name="connsiteX21" fmla="*/ 666750 w 695325"/>
                <a:gd name="connsiteY21" fmla="*/ 76200 h 781050"/>
                <a:gd name="connsiteX22" fmla="*/ 661988 w 695325"/>
                <a:gd name="connsiteY22" fmla="*/ 242887 h 781050"/>
                <a:gd name="connsiteX23" fmla="*/ 676275 w 695325"/>
                <a:gd name="connsiteY23" fmla="*/ 352425 h 781050"/>
                <a:gd name="connsiteX24" fmla="*/ 695325 w 695325"/>
                <a:gd name="connsiteY24" fmla="*/ 338137 h 781050"/>
                <a:gd name="connsiteX25" fmla="*/ 619125 w 695325"/>
                <a:gd name="connsiteY25" fmla="*/ 352425 h 781050"/>
                <a:gd name="connsiteX26" fmla="*/ 581025 w 695325"/>
                <a:gd name="connsiteY26" fmla="*/ 461962 h 781050"/>
                <a:gd name="connsiteX27" fmla="*/ 576263 w 695325"/>
                <a:gd name="connsiteY27" fmla="*/ 557212 h 781050"/>
                <a:gd name="connsiteX28" fmla="*/ 581025 w 695325"/>
                <a:gd name="connsiteY28" fmla="*/ 728662 h 781050"/>
                <a:gd name="connsiteX29" fmla="*/ 581025 w 695325"/>
                <a:gd name="connsiteY29" fmla="*/ 762000 h 781050"/>
                <a:gd name="connsiteX30" fmla="*/ 561975 w 695325"/>
                <a:gd name="connsiteY30" fmla="*/ 752475 h 781050"/>
                <a:gd name="connsiteX31" fmla="*/ 547688 w 695325"/>
                <a:gd name="connsiteY31" fmla="*/ 781050 h 781050"/>
                <a:gd name="connsiteX32" fmla="*/ 538163 w 695325"/>
                <a:gd name="connsiteY32" fmla="*/ 762000 h 781050"/>
                <a:gd name="connsiteX33" fmla="*/ 533400 w 695325"/>
                <a:gd name="connsiteY33" fmla="*/ 695325 h 781050"/>
                <a:gd name="connsiteX34" fmla="*/ 528638 w 695325"/>
                <a:gd name="connsiteY34" fmla="*/ 661987 h 781050"/>
                <a:gd name="connsiteX35" fmla="*/ 438150 w 695325"/>
                <a:gd name="connsiteY35" fmla="*/ 595312 h 781050"/>
                <a:gd name="connsiteX36" fmla="*/ 381000 w 695325"/>
                <a:gd name="connsiteY36" fmla="*/ 623887 h 781050"/>
                <a:gd name="connsiteX37" fmla="*/ 342900 w 695325"/>
                <a:gd name="connsiteY37" fmla="*/ 609600 h 781050"/>
                <a:gd name="connsiteX38" fmla="*/ 342900 w 695325"/>
                <a:gd name="connsiteY38" fmla="*/ 576262 h 781050"/>
                <a:gd name="connsiteX39" fmla="*/ 338138 w 695325"/>
                <a:gd name="connsiteY39" fmla="*/ 557212 h 781050"/>
                <a:gd name="connsiteX40" fmla="*/ 295275 w 695325"/>
                <a:gd name="connsiteY40" fmla="*/ 552450 h 781050"/>
                <a:gd name="connsiteX41" fmla="*/ 109538 w 695325"/>
                <a:gd name="connsiteY41" fmla="*/ 471487 h 781050"/>
                <a:gd name="connsiteX42" fmla="*/ 76200 w 695325"/>
                <a:gd name="connsiteY42" fmla="*/ 476250 h 781050"/>
                <a:gd name="connsiteX43" fmla="*/ 19050 w 695325"/>
                <a:gd name="connsiteY43" fmla="*/ 533400 h 781050"/>
                <a:gd name="connsiteX44" fmla="*/ 14288 w 695325"/>
                <a:gd name="connsiteY44" fmla="*/ 495300 h 781050"/>
                <a:gd name="connsiteX45" fmla="*/ 0 w 695325"/>
                <a:gd name="connsiteY45" fmla="*/ 461962 h 781050"/>
                <a:gd name="connsiteX46" fmla="*/ 4763 w 695325"/>
                <a:gd name="connsiteY46" fmla="*/ 457200 h 781050"/>
                <a:gd name="connsiteX47" fmla="*/ 42863 w 695325"/>
                <a:gd name="connsiteY47" fmla="*/ 438150 h 781050"/>
                <a:gd name="connsiteX48" fmla="*/ 76200 w 695325"/>
                <a:gd name="connsiteY48" fmla="*/ 404812 h 781050"/>
                <a:gd name="connsiteX49" fmla="*/ 76200 w 695325"/>
                <a:gd name="connsiteY49" fmla="*/ 404812 h 781050"/>
                <a:gd name="connsiteX50" fmla="*/ 100013 w 695325"/>
                <a:gd name="connsiteY50" fmla="*/ 409575 h 781050"/>
                <a:gd name="connsiteX51" fmla="*/ 238125 w 695325"/>
                <a:gd name="connsiteY51" fmla="*/ 395287 h 781050"/>
                <a:gd name="connsiteX52" fmla="*/ 261938 w 695325"/>
                <a:gd name="connsiteY52" fmla="*/ 400050 h 781050"/>
                <a:gd name="connsiteX53" fmla="*/ 304800 w 695325"/>
                <a:gd name="connsiteY53" fmla="*/ 395287 h 781050"/>
                <a:gd name="connsiteX54" fmla="*/ 300038 w 695325"/>
                <a:gd name="connsiteY54" fmla="*/ 371475 h 781050"/>
                <a:gd name="connsiteX55" fmla="*/ 314325 w 695325"/>
                <a:gd name="connsiteY55" fmla="*/ 342900 h 781050"/>
                <a:gd name="connsiteX56" fmla="*/ 314325 w 695325"/>
                <a:gd name="connsiteY56" fmla="*/ 304800 h 781050"/>
                <a:gd name="connsiteX57" fmla="*/ 266700 w 695325"/>
                <a:gd name="connsiteY57" fmla="*/ 266700 h 781050"/>
                <a:gd name="connsiteX58" fmla="*/ 266700 w 695325"/>
                <a:gd name="connsiteY58" fmla="*/ 252412 h 781050"/>
                <a:gd name="connsiteX59" fmla="*/ 247650 w 695325"/>
                <a:gd name="connsiteY59" fmla="*/ 223837 h 781050"/>
                <a:gd name="connsiteX60" fmla="*/ 238125 w 695325"/>
                <a:gd name="connsiteY60" fmla="*/ 185737 h 781050"/>
                <a:gd name="connsiteX61" fmla="*/ 219075 w 695325"/>
                <a:gd name="connsiteY61" fmla="*/ 100012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95325" h="781050">
                  <a:moveTo>
                    <a:pt x="219075" y="100012"/>
                  </a:moveTo>
                  <a:lnTo>
                    <a:pt x="304800" y="57150"/>
                  </a:lnTo>
                  <a:lnTo>
                    <a:pt x="357188" y="33337"/>
                  </a:lnTo>
                  <a:lnTo>
                    <a:pt x="371475" y="33337"/>
                  </a:lnTo>
                  <a:lnTo>
                    <a:pt x="381000" y="38100"/>
                  </a:lnTo>
                  <a:lnTo>
                    <a:pt x="385763" y="61912"/>
                  </a:lnTo>
                  <a:lnTo>
                    <a:pt x="385763" y="90487"/>
                  </a:lnTo>
                  <a:lnTo>
                    <a:pt x="385763" y="138112"/>
                  </a:lnTo>
                  <a:lnTo>
                    <a:pt x="433388" y="128587"/>
                  </a:lnTo>
                  <a:lnTo>
                    <a:pt x="471488" y="142875"/>
                  </a:lnTo>
                  <a:lnTo>
                    <a:pt x="514350" y="157162"/>
                  </a:lnTo>
                  <a:lnTo>
                    <a:pt x="528638" y="176212"/>
                  </a:lnTo>
                  <a:lnTo>
                    <a:pt x="533400" y="171450"/>
                  </a:lnTo>
                  <a:lnTo>
                    <a:pt x="538163" y="142875"/>
                  </a:lnTo>
                  <a:lnTo>
                    <a:pt x="552450" y="114300"/>
                  </a:lnTo>
                  <a:lnTo>
                    <a:pt x="542925" y="90487"/>
                  </a:lnTo>
                  <a:lnTo>
                    <a:pt x="538163" y="66675"/>
                  </a:lnTo>
                  <a:lnTo>
                    <a:pt x="566738" y="57150"/>
                  </a:lnTo>
                  <a:lnTo>
                    <a:pt x="552450" y="9525"/>
                  </a:lnTo>
                  <a:lnTo>
                    <a:pt x="566738" y="0"/>
                  </a:lnTo>
                  <a:lnTo>
                    <a:pt x="590550" y="52387"/>
                  </a:lnTo>
                  <a:lnTo>
                    <a:pt x="666750" y="76200"/>
                  </a:lnTo>
                  <a:lnTo>
                    <a:pt x="661988" y="242887"/>
                  </a:lnTo>
                  <a:lnTo>
                    <a:pt x="676275" y="352425"/>
                  </a:lnTo>
                  <a:lnTo>
                    <a:pt x="695325" y="338137"/>
                  </a:lnTo>
                  <a:lnTo>
                    <a:pt x="619125" y="352425"/>
                  </a:lnTo>
                  <a:lnTo>
                    <a:pt x="581025" y="461962"/>
                  </a:lnTo>
                  <a:lnTo>
                    <a:pt x="576263" y="557212"/>
                  </a:lnTo>
                  <a:lnTo>
                    <a:pt x="581025" y="728662"/>
                  </a:lnTo>
                  <a:lnTo>
                    <a:pt x="581025" y="762000"/>
                  </a:lnTo>
                  <a:lnTo>
                    <a:pt x="561975" y="752475"/>
                  </a:lnTo>
                  <a:lnTo>
                    <a:pt x="547688" y="781050"/>
                  </a:lnTo>
                  <a:lnTo>
                    <a:pt x="538163" y="762000"/>
                  </a:lnTo>
                  <a:lnTo>
                    <a:pt x="533400" y="695325"/>
                  </a:lnTo>
                  <a:lnTo>
                    <a:pt x="528638" y="661987"/>
                  </a:lnTo>
                  <a:lnTo>
                    <a:pt x="438150" y="595312"/>
                  </a:lnTo>
                  <a:lnTo>
                    <a:pt x="381000" y="623887"/>
                  </a:lnTo>
                  <a:lnTo>
                    <a:pt x="342900" y="609600"/>
                  </a:lnTo>
                  <a:lnTo>
                    <a:pt x="342900" y="576262"/>
                  </a:lnTo>
                  <a:lnTo>
                    <a:pt x="338138" y="557212"/>
                  </a:lnTo>
                  <a:lnTo>
                    <a:pt x="295275" y="552450"/>
                  </a:lnTo>
                  <a:lnTo>
                    <a:pt x="109538" y="471487"/>
                  </a:lnTo>
                  <a:lnTo>
                    <a:pt x="76200" y="476250"/>
                  </a:lnTo>
                  <a:lnTo>
                    <a:pt x="19050" y="533400"/>
                  </a:lnTo>
                  <a:lnTo>
                    <a:pt x="14288" y="495300"/>
                  </a:lnTo>
                  <a:lnTo>
                    <a:pt x="0" y="461962"/>
                  </a:lnTo>
                  <a:lnTo>
                    <a:pt x="4763" y="457200"/>
                  </a:lnTo>
                  <a:lnTo>
                    <a:pt x="42863" y="438150"/>
                  </a:lnTo>
                  <a:lnTo>
                    <a:pt x="76200" y="404812"/>
                  </a:lnTo>
                  <a:lnTo>
                    <a:pt x="76200" y="404812"/>
                  </a:lnTo>
                  <a:lnTo>
                    <a:pt x="100013" y="409575"/>
                  </a:lnTo>
                  <a:lnTo>
                    <a:pt x="238125" y="395287"/>
                  </a:lnTo>
                  <a:lnTo>
                    <a:pt x="261938" y="400050"/>
                  </a:lnTo>
                  <a:lnTo>
                    <a:pt x="304800" y="395287"/>
                  </a:lnTo>
                  <a:lnTo>
                    <a:pt x="300038" y="371475"/>
                  </a:lnTo>
                  <a:lnTo>
                    <a:pt x="314325" y="342900"/>
                  </a:lnTo>
                  <a:lnTo>
                    <a:pt x="314325" y="304800"/>
                  </a:lnTo>
                  <a:lnTo>
                    <a:pt x="266700" y="266700"/>
                  </a:lnTo>
                  <a:lnTo>
                    <a:pt x="266700" y="252412"/>
                  </a:lnTo>
                  <a:lnTo>
                    <a:pt x="247650" y="223837"/>
                  </a:lnTo>
                  <a:lnTo>
                    <a:pt x="238125" y="185737"/>
                  </a:lnTo>
                  <a:lnTo>
                    <a:pt x="219075" y="100012"/>
                  </a:lnTo>
                  <a:close/>
                </a:path>
              </a:pathLst>
            </a:custGeom>
            <a:solidFill>
              <a:schemeClr val="accent1">
                <a:lumMod val="20000"/>
                <a:lumOff val="80000"/>
                <a:alpha val="30000"/>
              </a:schemeClr>
            </a:solidFill>
            <a:ln w="28575">
              <a:solidFill>
                <a:srgbClr val="7030A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31" name="フリーフォーム 30"/>
            <p:cNvSpPr/>
            <p:nvPr/>
          </p:nvSpPr>
          <p:spPr bwMode="white">
            <a:xfrm>
              <a:off x="5920779" y="3060466"/>
              <a:ext cx="772144" cy="728102"/>
            </a:xfrm>
            <a:custGeom>
              <a:avLst/>
              <a:gdLst>
                <a:gd name="connsiteX0" fmla="*/ 366712 w 857250"/>
                <a:gd name="connsiteY0" fmla="*/ 728662 h 766762"/>
                <a:gd name="connsiteX1" fmla="*/ 295275 w 857250"/>
                <a:gd name="connsiteY1" fmla="*/ 661987 h 766762"/>
                <a:gd name="connsiteX2" fmla="*/ 171450 w 857250"/>
                <a:gd name="connsiteY2" fmla="*/ 642937 h 766762"/>
                <a:gd name="connsiteX3" fmla="*/ 219075 w 857250"/>
                <a:gd name="connsiteY3" fmla="*/ 504825 h 766762"/>
                <a:gd name="connsiteX4" fmla="*/ 180975 w 857250"/>
                <a:gd name="connsiteY4" fmla="*/ 428625 h 766762"/>
                <a:gd name="connsiteX5" fmla="*/ 171450 w 857250"/>
                <a:gd name="connsiteY5" fmla="*/ 400050 h 766762"/>
                <a:gd name="connsiteX6" fmla="*/ 190500 w 857250"/>
                <a:gd name="connsiteY6" fmla="*/ 361950 h 766762"/>
                <a:gd name="connsiteX7" fmla="*/ 200025 w 857250"/>
                <a:gd name="connsiteY7" fmla="*/ 342900 h 766762"/>
                <a:gd name="connsiteX8" fmla="*/ 166687 w 857250"/>
                <a:gd name="connsiteY8" fmla="*/ 338137 h 766762"/>
                <a:gd name="connsiteX9" fmla="*/ 166687 w 857250"/>
                <a:gd name="connsiteY9" fmla="*/ 338137 h 766762"/>
                <a:gd name="connsiteX10" fmla="*/ 157162 w 857250"/>
                <a:gd name="connsiteY10" fmla="*/ 285750 h 766762"/>
                <a:gd name="connsiteX11" fmla="*/ 171450 w 857250"/>
                <a:gd name="connsiteY11" fmla="*/ 271462 h 766762"/>
                <a:gd name="connsiteX12" fmla="*/ 71437 w 857250"/>
                <a:gd name="connsiteY12" fmla="*/ 228600 h 766762"/>
                <a:gd name="connsiteX13" fmla="*/ 33337 w 857250"/>
                <a:gd name="connsiteY13" fmla="*/ 261937 h 766762"/>
                <a:gd name="connsiteX14" fmla="*/ 19050 w 857250"/>
                <a:gd name="connsiteY14" fmla="*/ 261937 h 766762"/>
                <a:gd name="connsiteX15" fmla="*/ 19050 w 857250"/>
                <a:gd name="connsiteY15" fmla="*/ 223837 h 766762"/>
                <a:gd name="connsiteX16" fmla="*/ 19050 w 857250"/>
                <a:gd name="connsiteY16" fmla="*/ 204787 h 766762"/>
                <a:gd name="connsiteX17" fmla="*/ 0 w 857250"/>
                <a:gd name="connsiteY17" fmla="*/ 200025 h 766762"/>
                <a:gd name="connsiteX18" fmla="*/ 0 w 857250"/>
                <a:gd name="connsiteY18" fmla="*/ 185737 h 766762"/>
                <a:gd name="connsiteX19" fmla="*/ 42862 w 857250"/>
                <a:gd name="connsiteY19" fmla="*/ 157162 h 766762"/>
                <a:gd name="connsiteX20" fmla="*/ 66675 w 857250"/>
                <a:gd name="connsiteY20" fmla="*/ 71437 h 766762"/>
                <a:gd name="connsiteX21" fmla="*/ 66675 w 857250"/>
                <a:gd name="connsiteY21" fmla="*/ 57150 h 766762"/>
                <a:gd name="connsiteX22" fmla="*/ 95250 w 857250"/>
                <a:gd name="connsiteY22" fmla="*/ 66675 h 766762"/>
                <a:gd name="connsiteX23" fmla="*/ 114300 w 857250"/>
                <a:gd name="connsiteY23" fmla="*/ 47625 h 766762"/>
                <a:gd name="connsiteX24" fmla="*/ 138112 w 857250"/>
                <a:gd name="connsiteY24" fmla="*/ 47625 h 766762"/>
                <a:gd name="connsiteX25" fmla="*/ 180975 w 857250"/>
                <a:gd name="connsiteY25" fmla="*/ 76200 h 766762"/>
                <a:gd name="connsiteX26" fmla="*/ 195262 w 857250"/>
                <a:gd name="connsiteY26" fmla="*/ 119062 h 766762"/>
                <a:gd name="connsiteX27" fmla="*/ 204787 w 857250"/>
                <a:gd name="connsiteY27" fmla="*/ 128587 h 766762"/>
                <a:gd name="connsiteX28" fmla="*/ 223837 w 857250"/>
                <a:gd name="connsiteY28" fmla="*/ 128587 h 766762"/>
                <a:gd name="connsiteX29" fmla="*/ 223837 w 857250"/>
                <a:gd name="connsiteY29" fmla="*/ 123825 h 766762"/>
                <a:gd name="connsiteX30" fmla="*/ 242887 w 857250"/>
                <a:gd name="connsiteY30" fmla="*/ 76200 h 766762"/>
                <a:gd name="connsiteX31" fmla="*/ 219075 w 857250"/>
                <a:gd name="connsiteY31" fmla="*/ 47625 h 766762"/>
                <a:gd name="connsiteX32" fmla="*/ 195262 w 857250"/>
                <a:gd name="connsiteY32" fmla="*/ 4762 h 766762"/>
                <a:gd name="connsiteX33" fmla="*/ 266700 w 857250"/>
                <a:gd name="connsiteY33" fmla="*/ 19050 h 766762"/>
                <a:gd name="connsiteX34" fmla="*/ 295275 w 857250"/>
                <a:gd name="connsiteY34" fmla="*/ 0 h 766762"/>
                <a:gd name="connsiteX35" fmla="*/ 300037 w 857250"/>
                <a:gd name="connsiteY35" fmla="*/ 42862 h 766762"/>
                <a:gd name="connsiteX36" fmla="*/ 333375 w 857250"/>
                <a:gd name="connsiteY36" fmla="*/ 57150 h 766762"/>
                <a:gd name="connsiteX37" fmla="*/ 347662 w 857250"/>
                <a:gd name="connsiteY37" fmla="*/ 57150 h 766762"/>
                <a:gd name="connsiteX38" fmla="*/ 333375 w 857250"/>
                <a:gd name="connsiteY38" fmla="*/ 200025 h 766762"/>
                <a:gd name="connsiteX39" fmla="*/ 347662 w 857250"/>
                <a:gd name="connsiteY39" fmla="*/ 238125 h 766762"/>
                <a:gd name="connsiteX40" fmla="*/ 400050 w 857250"/>
                <a:gd name="connsiteY40" fmla="*/ 309562 h 766762"/>
                <a:gd name="connsiteX41" fmla="*/ 414337 w 857250"/>
                <a:gd name="connsiteY41" fmla="*/ 314325 h 766762"/>
                <a:gd name="connsiteX42" fmla="*/ 400050 w 857250"/>
                <a:gd name="connsiteY42" fmla="*/ 357187 h 766762"/>
                <a:gd name="connsiteX43" fmla="*/ 385762 w 857250"/>
                <a:gd name="connsiteY43" fmla="*/ 404812 h 766762"/>
                <a:gd name="connsiteX44" fmla="*/ 376237 w 857250"/>
                <a:gd name="connsiteY44" fmla="*/ 423862 h 766762"/>
                <a:gd name="connsiteX45" fmla="*/ 404812 w 857250"/>
                <a:gd name="connsiteY45" fmla="*/ 433387 h 766762"/>
                <a:gd name="connsiteX46" fmla="*/ 442912 w 857250"/>
                <a:gd name="connsiteY46" fmla="*/ 409575 h 766762"/>
                <a:gd name="connsiteX47" fmla="*/ 466725 w 857250"/>
                <a:gd name="connsiteY47" fmla="*/ 371475 h 766762"/>
                <a:gd name="connsiteX48" fmla="*/ 614362 w 857250"/>
                <a:gd name="connsiteY48" fmla="*/ 442912 h 766762"/>
                <a:gd name="connsiteX49" fmla="*/ 652462 w 857250"/>
                <a:gd name="connsiteY49" fmla="*/ 414337 h 766762"/>
                <a:gd name="connsiteX50" fmla="*/ 666750 w 857250"/>
                <a:gd name="connsiteY50" fmla="*/ 457200 h 766762"/>
                <a:gd name="connsiteX51" fmla="*/ 685800 w 857250"/>
                <a:gd name="connsiteY51" fmla="*/ 490537 h 766762"/>
                <a:gd name="connsiteX52" fmla="*/ 714375 w 857250"/>
                <a:gd name="connsiteY52" fmla="*/ 495300 h 766762"/>
                <a:gd name="connsiteX53" fmla="*/ 766762 w 857250"/>
                <a:gd name="connsiteY53" fmla="*/ 495300 h 766762"/>
                <a:gd name="connsiteX54" fmla="*/ 757237 w 857250"/>
                <a:gd name="connsiteY54" fmla="*/ 557212 h 766762"/>
                <a:gd name="connsiteX55" fmla="*/ 833437 w 857250"/>
                <a:gd name="connsiteY55" fmla="*/ 557212 h 766762"/>
                <a:gd name="connsiteX56" fmla="*/ 838200 w 857250"/>
                <a:gd name="connsiteY56" fmla="*/ 600075 h 766762"/>
                <a:gd name="connsiteX57" fmla="*/ 847725 w 857250"/>
                <a:gd name="connsiteY57" fmla="*/ 633412 h 766762"/>
                <a:gd name="connsiteX58" fmla="*/ 857250 w 857250"/>
                <a:gd name="connsiteY58" fmla="*/ 642937 h 766762"/>
                <a:gd name="connsiteX59" fmla="*/ 657225 w 857250"/>
                <a:gd name="connsiteY59" fmla="*/ 766762 h 766762"/>
                <a:gd name="connsiteX60" fmla="*/ 657225 w 857250"/>
                <a:gd name="connsiteY60" fmla="*/ 733425 h 766762"/>
                <a:gd name="connsiteX61" fmla="*/ 638175 w 857250"/>
                <a:gd name="connsiteY61" fmla="*/ 719137 h 766762"/>
                <a:gd name="connsiteX62" fmla="*/ 609600 w 857250"/>
                <a:gd name="connsiteY62" fmla="*/ 704850 h 766762"/>
                <a:gd name="connsiteX63" fmla="*/ 571500 w 857250"/>
                <a:gd name="connsiteY63" fmla="*/ 733425 h 766762"/>
                <a:gd name="connsiteX64" fmla="*/ 552450 w 857250"/>
                <a:gd name="connsiteY64" fmla="*/ 747712 h 766762"/>
                <a:gd name="connsiteX65" fmla="*/ 552450 w 857250"/>
                <a:gd name="connsiteY65" fmla="*/ 752475 h 766762"/>
                <a:gd name="connsiteX66" fmla="*/ 481012 w 857250"/>
                <a:gd name="connsiteY66" fmla="*/ 738187 h 766762"/>
                <a:gd name="connsiteX67" fmla="*/ 428625 w 857250"/>
                <a:gd name="connsiteY67" fmla="*/ 728662 h 766762"/>
                <a:gd name="connsiteX68" fmla="*/ 366712 w 857250"/>
                <a:gd name="connsiteY68" fmla="*/ 728662 h 7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57250" h="766762">
                  <a:moveTo>
                    <a:pt x="366712" y="728662"/>
                  </a:moveTo>
                  <a:lnTo>
                    <a:pt x="295275" y="661987"/>
                  </a:lnTo>
                  <a:lnTo>
                    <a:pt x="171450" y="642937"/>
                  </a:lnTo>
                  <a:lnTo>
                    <a:pt x="219075" y="504825"/>
                  </a:lnTo>
                  <a:lnTo>
                    <a:pt x="180975" y="428625"/>
                  </a:lnTo>
                  <a:lnTo>
                    <a:pt x="171450" y="400050"/>
                  </a:lnTo>
                  <a:lnTo>
                    <a:pt x="190500" y="361950"/>
                  </a:lnTo>
                  <a:lnTo>
                    <a:pt x="200025" y="342900"/>
                  </a:lnTo>
                  <a:lnTo>
                    <a:pt x="166687" y="338137"/>
                  </a:lnTo>
                  <a:lnTo>
                    <a:pt x="166687" y="338137"/>
                  </a:lnTo>
                  <a:lnTo>
                    <a:pt x="157162" y="285750"/>
                  </a:lnTo>
                  <a:lnTo>
                    <a:pt x="171450" y="271462"/>
                  </a:lnTo>
                  <a:lnTo>
                    <a:pt x="71437" y="228600"/>
                  </a:lnTo>
                  <a:lnTo>
                    <a:pt x="33337" y="261937"/>
                  </a:lnTo>
                  <a:lnTo>
                    <a:pt x="19050" y="261937"/>
                  </a:lnTo>
                  <a:lnTo>
                    <a:pt x="19050" y="223837"/>
                  </a:lnTo>
                  <a:lnTo>
                    <a:pt x="19050" y="204787"/>
                  </a:lnTo>
                  <a:lnTo>
                    <a:pt x="0" y="200025"/>
                  </a:lnTo>
                  <a:lnTo>
                    <a:pt x="0" y="185737"/>
                  </a:lnTo>
                  <a:lnTo>
                    <a:pt x="42862" y="157162"/>
                  </a:lnTo>
                  <a:lnTo>
                    <a:pt x="66675" y="71437"/>
                  </a:lnTo>
                  <a:lnTo>
                    <a:pt x="66675" y="57150"/>
                  </a:lnTo>
                  <a:lnTo>
                    <a:pt x="95250" y="66675"/>
                  </a:lnTo>
                  <a:lnTo>
                    <a:pt x="114300" y="47625"/>
                  </a:lnTo>
                  <a:lnTo>
                    <a:pt x="138112" y="47625"/>
                  </a:lnTo>
                  <a:lnTo>
                    <a:pt x="180975" y="76200"/>
                  </a:lnTo>
                  <a:lnTo>
                    <a:pt x="195262" y="119062"/>
                  </a:lnTo>
                  <a:lnTo>
                    <a:pt x="204787" y="128587"/>
                  </a:lnTo>
                  <a:lnTo>
                    <a:pt x="223837" y="128587"/>
                  </a:lnTo>
                  <a:lnTo>
                    <a:pt x="223837" y="123825"/>
                  </a:lnTo>
                  <a:lnTo>
                    <a:pt x="242887" y="76200"/>
                  </a:lnTo>
                  <a:lnTo>
                    <a:pt x="219075" y="47625"/>
                  </a:lnTo>
                  <a:lnTo>
                    <a:pt x="195262" y="4762"/>
                  </a:lnTo>
                  <a:lnTo>
                    <a:pt x="266700" y="19050"/>
                  </a:lnTo>
                  <a:lnTo>
                    <a:pt x="295275" y="0"/>
                  </a:lnTo>
                  <a:lnTo>
                    <a:pt x="300037" y="42862"/>
                  </a:lnTo>
                  <a:lnTo>
                    <a:pt x="333375" y="57150"/>
                  </a:lnTo>
                  <a:lnTo>
                    <a:pt x="347662" y="57150"/>
                  </a:lnTo>
                  <a:lnTo>
                    <a:pt x="333375" y="200025"/>
                  </a:lnTo>
                  <a:lnTo>
                    <a:pt x="347662" y="238125"/>
                  </a:lnTo>
                  <a:lnTo>
                    <a:pt x="400050" y="309562"/>
                  </a:lnTo>
                  <a:lnTo>
                    <a:pt x="414337" y="314325"/>
                  </a:lnTo>
                  <a:lnTo>
                    <a:pt x="400050" y="357187"/>
                  </a:lnTo>
                  <a:lnTo>
                    <a:pt x="385762" y="404812"/>
                  </a:lnTo>
                  <a:lnTo>
                    <a:pt x="376237" y="423862"/>
                  </a:lnTo>
                  <a:lnTo>
                    <a:pt x="404812" y="433387"/>
                  </a:lnTo>
                  <a:lnTo>
                    <a:pt x="442912" y="409575"/>
                  </a:lnTo>
                  <a:lnTo>
                    <a:pt x="466725" y="371475"/>
                  </a:lnTo>
                  <a:lnTo>
                    <a:pt x="614362" y="442912"/>
                  </a:lnTo>
                  <a:lnTo>
                    <a:pt x="652462" y="414337"/>
                  </a:lnTo>
                  <a:lnTo>
                    <a:pt x="666750" y="457200"/>
                  </a:lnTo>
                  <a:lnTo>
                    <a:pt x="685800" y="490537"/>
                  </a:lnTo>
                  <a:lnTo>
                    <a:pt x="714375" y="495300"/>
                  </a:lnTo>
                  <a:lnTo>
                    <a:pt x="766762" y="495300"/>
                  </a:lnTo>
                  <a:lnTo>
                    <a:pt x="757237" y="557212"/>
                  </a:lnTo>
                  <a:lnTo>
                    <a:pt x="833437" y="557212"/>
                  </a:lnTo>
                  <a:lnTo>
                    <a:pt x="838200" y="600075"/>
                  </a:lnTo>
                  <a:lnTo>
                    <a:pt x="847725" y="633412"/>
                  </a:lnTo>
                  <a:lnTo>
                    <a:pt x="857250" y="642937"/>
                  </a:lnTo>
                  <a:lnTo>
                    <a:pt x="657225" y="766762"/>
                  </a:lnTo>
                  <a:lnTo>
                    <a:pt x="657225" y="733425"/>
                  </a:lnTo>
                  <a:lnTo>
                    <a:pt x="638175" y="719137"/>
                  </a:lnTo>
                  <a:lnTo>
                    <a:pt x="609600" y="704850"/>
                  </a:lnTo>
                  <a:lnTo>
                    <a:pt x="571500" y="733425"/>
                  </a:lnTo>
                  <a:lnTo>
                    <a:pt x="552450" y="747712"/>
                  </a:lnTo>
                  <a:lnTo>
                    <a:pt x="552450" y="752475"/>
                  </a:lnTo>
                  <a:lnTo>
                    <a:pt x="481012" y="738187"/>
                  </a:lnTo>
                  <a:lnTo>
                    <a:pt x="428625" y="728662"/>
                  </a:lnTo>
                  <a:lnTo>
                    <a:pt x="366712" y="728662"/>
                  </a:lnTo>
                  <a:close/>
                </a:path>
              </a:pathLst>
            </a:custGeom>
            <a:solidFill>
              <a:schemeClr val="accent5">
                <a:lumMod val="20000"/>
                <a:lumOff val="80000"/>
                <a:alpha val="30000"/>
              </a:schemeClr>
            </a:solidFill>
            <a:ln w="28575">
              <a:solidFill>
                <a:srgbClr val="7030A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32" name="角丸四角形 31"/>
            <p:cNvSpPr/>
            <p:nvPr/>
          </p:nvSpPr>
          <p:spPr bwMode="white">
            <a:xfrm>
              <a:off x="5264456" y="1746883"/>
              <a:ext cx="1116659" cy="230552"/>
            </a:xfrm>
            <a:prstGeom prst="roundRect">
              <a:avLst/>
            </a:prstGeom>
            <a:noFill/>
            <a:ln w="28575">
              <a:solidFill>
                <a:srgbClr val="7030A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34" name="フリーフォーム 33"/>
            <p:cNvSpPr/>
            <p:nvPr/>
          </p:nvSpPr>
          <p:spPr bwMode="white">
            <a:xfrm>
              <a:off x="5264455" y="2790630"/>
              <a:ext cx="840779" cy="934625"/>
            </a:xfrm>
            <a:custGeom>
              <a:avLst/>
              <a:gdLst>
                <a:gd name="connsiteX0" fmla="*/ 641350 w 933450"/>
                <a:gd name="connsiteY0" fmla="*/ 57150 h 984250"/>
                <a:gd name="connsiteX1" fmla="*/ 584200 w 933450"/>
                <a:gd name="connsiteY1" fmla="*/ 44450 h 984250"/>
                <a:gd name="connsiteX2" fmla="*/ 565150 w 933450"/>
                <a:gd name="connsiteY2" fmla="*/ 76200 h 984250"/>
                <a:gd name="connsiteX3" fmla="*/ 558800 w 933450"/>
                <a:gd name="connsiteY3" fmla="*/ 146050 h 984250"/>
                <a:gd name="connsiteX4" fmla="*/ 546100 w 933450"/>
                <a:gd name="connsiteY4" fmla="*/ 215900 h 984250"/>
                <a:gd name="connsiteX5" fmla="*/ 546100 w 933450"/>
                <a:gd name="connsiteY5" fmla="*/ 247650 h 984250"/>
                <a:gd name="connsiteX6" fmla="*/ 552450 w 933450"/>
                <a:gd name="connsiteY6" fmla="*/ 317500 h 984250"/>
                <a:gd name="connsiteX7" fmla="*/ 552450 w 933450"/>
                <a:gd name="connsiteY7" fmla="*/ 349250 h 984250"/>
                <a:gd name="connsiteX8" fmla="*/ 558800 w 933450"/>
                <a:gd name="connsiteY8" fmla="*/ 374650 h 984250"/>
                <a:gd name="connsiteX9" fmla="*/ 558800 w 933450"/>
                <a:gd name="connsiteY9" fmla="*/ 419100 h 984250"/>
                <a:gd name="connsiteX10" fmla="*/ 558800 w 933450"/>
                <a:gd name="connsiteY10" fmla="*/ 444500 h 984250"/>
                <a:gd name="connsiteX11" fmla="*/ 558800 w 933450"/>
                <a:gd name="connsiteY11" fmla="*/ 476250 h 984250"/>
                <a:gd name="connsiteX12" fmla="*/ 533400 w 933450"/>
                <a:gd name="connsiteY12" fmla="*/ 463550 h 984250"/>
                <a:gd name="connsiteX13" fmla="*/ 533400 w 933450"/>
                <a:gd name="connsiteY13" fmla="*/ 457200 h 984250"/>
                <a:gd name="connsiteX14" fmla="*/ 527050 w 933450"/>
                <a:gd name="connsiteY14" fmla="*/ 457200 h 984250"/>
                <a:gd name="connsiteX15" fmla="*/ 527050 w 933450"/>
                <a:gd name="connsiteY15" fmla="*/ 476250 h 984250"/>
                <a:gd name="connsiteX16" fmla="*/ 527050 w 933450"/>
                <a:gd name="connsiteY16" fmla="*/ 501650 h 984250"/>
                <a:gd name="connsiteX17" fmla="*/ 527050 w 933450"/>
                <a:gd name="connsiteY17" fmla="*/ 527050 h 984250"/>
                <a:gd name="connsiteX18" fmla="*/ 527050 w 933450"/>
                <a:gd name="connsiteY18" fmla="*/ 546100 h 984250"/>
                <a:gd name="connsiteX19" fmla="*/ 495300 w 933450"/>
                <a:gd name="connsiteY19" fmla="*/ 558800 h 984250"/>
                <a:gd name="connsiteX20" fmla="*/ 488950 w 933450"/>
                <a:gd name="connsiteY20" fmla="*/ 565150 h 984250"/>
                <a:gd name="connsiteX21" fmla="*/ 488950 w 933450"/>
                <a:gd name="connsiteY21" fmla="*/ 533400 h 984250"/>
                <a:gd name="connsiteX22" fmla="*/ 482600 w 933450"/>
                <a:gd name="connsiteY22" fmla="*/ 552450 h 984250"/>
                <a:gd name="connsiteX23" fmla="*/ 463550 w 933450"/>
                <a:gd name="connsiteY23" fmla="*/ 558800 h 984250"/>
                <a:gd name="connsiteX24" fmla="*/ 444500 w 933450"/>
                <a:gd name="connsiteY24" fmla="*/ 546100 h 984250"/>
                <a:gd name="connsiteX25" fmla="*/ 425450 w 933450"/>
                <a:gd name="connsiteY25" fmla="*/ 546100 h 984250"/>
                <a:gd name="connsiteX26" fmla="*/ 425450 w 933450"/>
                <a:gd name="connsiteY26" fmla="*/ 558800 h 984250"/>
                <a:gd name="connsiteX27" fmla="*/ 393700 w 933450"/>
                <a:gd name="connsiteY27" fmla="*/ 558800 h 984250"/>
                <a:gd name="connsiteX28" fmla="*/ 381000 w 933450"/>
                <a:gd name="connsiteY28" fmla="*/ 552450 h 984250"/>
                <a:gd name="connsiteX29" fmla="*/ 374650 w 933450"/>
                <a:gd name="connsiteY29" fmla="*/ 539750 h 984250"/>
                <a:gd name="connsiteX30" fmla="*/ 361950 w 933450"/>
                <a:gd name="connsiteY30" fmla="*/ 584200 h 984250"/>
                <a:gd name="connsiteX31" fmla="*/ 368300 w 933450"/>
                <a:gd name="connsiteY31" fmla="*/ 609600 h 984250"/>
                <a:gd name="connsiteX32" fmla="*/ 349250 w 933450"/>
                <a:gd name="connsiteY32" fmla="*/ 590550 h 984250"/>
                <a:gd name="connsiteX33" fmla="*/ 330200 w 933450"/>
                <a:gd name="connsiteY33" fmla="*/ 565150 h 984250"/>
                <a:gd name="connsiteX34" fmla="*/ 311150 w 933450"/>
                <a:gd name="connsiteY34" fmla="*/ 546100 h 984250"/>
                <a:gd name="connsiteX35" fmla="*/ 298450 w 933450"/>
                <a:gd name="connsiteY35" fmla="*/ 508000 h 984250"/>
                <a:gd name="connsiteX36" fmla="*/ 292100 w 933450"/>
                <a:gd name="connsiteY36" fmla="*/ 546100 h 984250"/>
                <a:gd name="connsiteX37" fmla="*/ 260350 w 933450"/>
                <a:gd name="connsiteY37" fmla="*/ 552450 h 984250"/>
                <a:gd name="connsiteX38" fmla="*/ 247650 w 933450"/>
                <a:gd name="connsiteY38" fmla="*/ 552450 h 984250"/>
                <a:gd name="connsiteX39" fmla="*/ 247650 w 933450"/>
                <a:gd name="connsiteY39" fmla="*/ 584200 h 984250"/>
                <a:gd name="connsiteX40" fmla="*/ 247650 w 933450"/>
                <a:gd name="connsiteY40" fmla="*/ 596900 h 984250"/>
                <a:gd name="connsiteX41" fmla="*/ 184150 w 933450"/>
                <a:gd name="connsiteY41" fmla="*/ 603250 h 984250"/>
                <a:gd name="connsiteX42" fmla="*/ 139700 w 933450"/>
                <a:gd name="connsiteY42" fmla="*/ 685800 h 984250"/>
                <a:gd name="connsiteX43" fmla="*/ 69850 w 933450"/>
                <a:gd name="connsiteY43" fmla="*/ 704850 h 984250"/>
                <a:gd name="connsiteX44" fmla="*/ 25400 w 933450"/>
                <a:gd name="connsiteY44" fmla="*/ 717550 h 984250"/>
                <a:gd name="connsiteX45" fmla="*/ 25400 w 933450"/>
                <a:gd name="connsiteY45" fmla="*/ 717550 h 984250"/>
                <a:gd name="connsiteX46" fmla="*/ 0 w 933450"/>
                <a:gd name="connsiteY46" fmla="*/ 749300 h 984250"/>
                <a:gd name="connsiteX47" fmla="*/ 0 w 933450"/>
                <a:gd name="connsiteY47" fmla="*/ 793750 h 984250"/>
                <a:gd name="connsiteX48" fmla="*/ 6350 w 933450"/>
                <a:gd name="connsiteY48" fmla="*/ 819150 h 984250"/>
                <a:gd name="connsiteX49" fmla="*/ 44450 w 933450"/>
                <a:gd name="connsiteY49" fmla="*/ 857250 h 984250"/>
                <a:gd name="connsiteX50" fmla="*/ 50800 w 933450"/>
                <a:gd name="connsiteY50" fmla="*/ 876300 h 984250"/>
                <a:gd name="connsiteX51" fmla="*/ 95250 w 933450"/>
                <a:gd name="connsiteY51" fmla="*/ 863600 h 984250"/>
                <a:gd name="connsiteX52" fmla="*/ 114300 w 933450"/>
                <a:gd name="connsiteY52" fmla="*/ 838200 h 984250"/>
                <a:gd name="connsiteX53" fmla="*/ 146050 w 933450"/>
                <a:gd name="connsiteY53" fmla="*/ 844550 h 984250"/>
                <a:gd name="connsiteX54" fmla="*/ 190500 w 933450"/>
                <a:gd name="connsiteY54" fmla="*/ 844550 h 984250"/>
                <a:gd name="connsiteX55" fmla="*/ 228600 w 933450"/>
                <a:gd name="connsiteY55" fmla="*/ 857250 h 984250"/>
                <a:gd name="connsiteX56" fmla="*/ 266700 w 933450"/>
                <a:gd name="connsiteY56" fmla="*/ 869950 h 984250"/>
                <a:gd name="connsiteX57" fmla="*/ 292100 w 933450"/>
                <a:gd name="connsiteY57" fmla="*/ 914400 h 984250"/>
                <a:gd name="connsiteX58" fmla="*/ 317500 w 933450"/>
                <a:gd name="connsiteY58" fmla="*/ 920750 h 984250"/>
                <a:gd name="connsiteX59" fmla="*/ 387350 w 933450"/>
                <a:gd name="connsiteY59" fmla="*/ 895350 h 984250"/>
                <a:gd name="connsiteX60" fmla="*/ 400050 w 933450"/>
                <a:gd name="connsiteY60" fmla="*/ 882650 h 984250"/>
                <a:gd name="connsiteX61" fmla="*/ 419100 w 933450"/>
                <a:gd name="connsiteY61" fmla="*/ 889000 h 984250"/>
                <a:gd name="connsiteX62" fmla="*/ 425450 w 933450"/>
                <a:gd name="connsiteY62" fmla="*/ 895350 h 984250"/>
                <a:gd name="connsiteX63" fmla="*/ 406400 w 933450"/>
                <a:gd name="connsiteY63" fmla="*/ 939800 h 984250"/>
                <a:gd name="connsiteX64" fmla="*/ 393700 w 933450"/>
                <a:gd name="connsiteY64" fmla="*/ 965200 h 984250"/>
                <a:gd name="connsiteX65" fmla="*/ 393700 w 933450"/>
                <a:gd name="connsiteY65" fmla="*/ 984250 h 984250"/>
                <a:gd name="connsiteX66" fmla="*/ 514350 w 933450"/>
                <a:gd name="connsiteY66" fmla="*/ 952500 h 984250"/>
                <a:gd name="connsiteX67" fmla="*/ 571500 w 933450"/>
                <a:gd name="connsiteY67" fmla="*/ 952500 h 984250"/>
                <a:gd name="connsiteX68" fmla="*/ 635000 w 933450"/>
                <a:gd name="connsiteY68" fmla="*/ 952500 h 984250"/>
                <a:gd name="connsiteX69" fmla="*/ 698500 w 933450"/>
                <a:gd name="connsiteY69" fmla="*/ 952500 h 984250"/>
                <a:gd name="connsiteX70" fmla="*/ 749300 w 933450"/>
                <a:gd name="connsiteY70" fmla="*/ 939800 h 984250"/>
                <a:gd name="connsiteX71" fmla="*/ 793750 w 933450"/>
                <a:gd name="connsiteY71" fmla="*/ 946150 h 984250"/>
                <a:gd name="connsiteX72" fmla="*/ 882650 w 933450"/>
                <a:gd name="connsiteY72" fmla="*/ 933450 h 984250"/>
                <a:gd name="connsiteX73" fmla="*/ 920750 w 933450"/>
                <a:gd name="connsiteY73" fmla="*/ 825500 h 984250"/>
                <a:gd name="connsiteX74" fmla="*/ 933450 w 933450"/>
                <a:gd name="connsiteY74" fmla="*/ 787400 h 984250"/>
                <a:gd name="connsiteX75" fmla="*/ 895350 w 933450"/>
                <a:gd name="connsiteY75" fmla="*/ 717550 h 984250"/>
                <a:gd name="connsiteX76" fmla="*/ 889000 w 933450"/>
                <a:gd name="connsiteY76" fmla="*/ 692150 h 984250"/>
                <a:gd name="connsiteX77" fmla="*/ 908050 w 933450"/>
                <a:gd name="connsiteY77" fmla="*/ 641350 h 984250"/>
                <a:gd name="connsiteX78" fmla="*/ 876300 w 933450"/>
                <a:gd name="connsiteY78" fmla="*/ 641350 h 984250"/>
                <a:gd name="connsiteX79" fmla="*/ 876300 w 933450"/>
                <a:gd name="connsiteY79" fmla="*/ 609600 h 984250"/>
                <a:gd name="connsiteX80" fmla="*/ 850900 w 933450"/>
                <a:gd name="connsiteY80" fmla="*/ 628650 h 984250"/>
                <a:gd name="connsiteX81" fmla="*/ 844550 w 933450"/>
                <a:gd name="connsiteY81" fmla="*/ 615950 h 984250"/>
                <a:gd name="connsiteX82" fmla="*/ 876300 w 933450"/>
                <a:gd name="connsiteY82" fmla="*/ 571500 h 984250"/>
                <a:gd name="connsiteX83" fmla="*/ 869950 w 933450"/>
                <a:gd name="connsiteY83" fmla="*/ 558800 h 984250"/>
                <a:gd name="connsiteX84" fmla="*/ 844550 w 933450"/>
                <a:gd name="connsiteY84" fmla="*/ 552450 h 984250"/>
                <a:gd name="connsiteX85" fmla="*/ 831850 w 933450"/>
                <a:gd name="connsiteY85" fmla="*/ 552450 h 984250"/>
                <a:gd name="connsiteX86" fmla="*/ 800100 w 933450"/>
                <a:gd name="connsiteY86" fmla="*/ 539750 h 984250"/>
                <a:gd name="connsiteX87" fmla="*/ 755650 w 933450"/>
                <a:gd name="connsiteY87" fmla="*/ 571500 h 984250"/>
                <a:gd name="connsiteX88" fmla="*/ 730250 w 933450"/>
                <a:gd name="connsiteY88" fmla="*/ 565150 h 984250"/>
                <a:gd name="connsiteX89" fmla="*/ 730250 w 933450"/>
                <a:gd name="connsiteY89" fmla="*/ 539750 h 984250"/>
                <a:gd name="connsiteX90" fmla="*/ 730250 w 933450"/>
                <a:gd name="connsiteY90" fmla="*/ 508000 h 984250"/>
                <a:gd name="connsiteX91" fmla="*/ 704850 w 933450"/>
                <a:gd name="connsiteY91" fmla="*/ 495300 h 984250"/>
                <a:gd name="connsiteX92" fmla="*/ 711200 w 933450"/>
                <a:gd name="connsiteY92" fmla="*/ 457200 h 984250"/>
                <a:gd name="connsiteX93" fmla="*/ 762000 w 933450"/>
                <a:gd name="connsiteY93" fmla="*/ 438150 h 984250"/>
                <a:gd name="connsiteX94" fmla="*/ 774700 w 933450"/>
                <a:gd name="connsiteY94" fmla="*/ 381000 h 984250"/>
                <a:gd name="connsiteX95" fmla="*/ 768350 w 933450"/>
                <a:gd name="connsiteY95" fmla="*/ 285750 h 984250"/>
                <a:gd name="connsiteX96" fmla="*/ 762000 w 933450"/>
                <a:gd name="connsiteY96" fmla="*/ 241300 h 984250"/>
                <a:gd name="connsiteX97" fmla="*/ 749300 w 933450"/>
                <a:gd name="connsiteY97" fmla="*/ 171450 h 984250"/>
                <a:gd name="connsiteX98" fmla="*/ 736600 w 933450"/>
                <a:gd name="connsiteY98" fmla="*/ 165100 h 984250"/>
                <a:gd name="connsiteX99" fmla="*/ 806450 w 933450"/>
                <a:gd name="connsiteY99" fmla="*/ 69850 h 984250"/>
                <a:gd name="connsiteX100" fmla="*/ 806450 w 933450"/>
                <a:gd name="connsiteY100" fmla="*/ 31750 h 984250"/>
                <a:gd name="connsiteX101" fmla="*/ 768350 w 933450"/>
                <a:gd name="connsiteY101" fmla="*/ 12700 h 984250"/>
                <a:gd name="connsiteX102" fmla="*/ 736600 w 933450"/>
                <a:gd name="connsiteY102" fmla="*/ 0 h 984250"/>
                <a:gd name="connsiteX103" fmla="*/ 711200 w 933450"/>
                <a:gd name="connsiteY103" fmla="*/ 0 h 984250"/>
                <a:gd name="connsiteX104" fmla="*/ 704850 w 933450"/>
                <a:gd name="connsiteY104" fmla="*/ 38100 h 984250"/>
                <a:gd name="connsiteX105" fmla="*/ 641350 w 933450"/>
                <a:gd name="connsiteY105" fmla="*/ 57150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33450" h="984250">
                  <a:moveTo>
                    <a:pt x="641350" y="57150"/>
                  </a:moveTo>
                  <a:lnTo>
                    <a:pt x="584200" y="44450"/>
                  </a:lnTo>
                  <a:lnTo>
                    <a:pt x="565150" y="76200"/>
                  </a:lnTo>
                  <a:lnTo>
                    <a:pt x="558800" y="146050"/>
                  </a:lnTo>
                  <a:lnTo>
                    <a:pt x="546100" y="215900"/>
                  </a:lnTo>
                  <a:lnTo>
                    <a:pt x="546100" y="247650"/>
                  </a:lnTo>
                  <a:lnTo>
                    <a:pt x="552450" y="317500"/>
                  </a:lnTo>
                  <a:lnTo>
                    <a:pt x="552450" y="349250"/>
                  </a:lnTo>
                  <a:lnTo>
                    <a:pt x="558800" y="374650"/>
                  </a:lnTo>
                  <a:lnTo>
                    <a:pt x="558800" y="419100"/>
                  </a:lnTo>
                  <a:lnTo>
                    <a:pt x="558800" y="444500"/>
                  </a:lnTo>
                  <a:lnTo>
                    <a:pt x="558800" y="476250"/>
                  </a:lnTo>
                  <a:lnTo>
                    <a:pt x="533400" y="463550"/>
                  </a:lnTo>
                  <a:lnTo>
                    <a:pt x="533400" y="457200"/>
                  </a:lnTo>
                  <a:lnTo>
                    <a:pt x="527050" y="457200"/>
                  </a:lnTo>
                  <a:lnTo>
                    <a:pt x="527050" y="476250"/>
                  </a:lnTo>
                  <a:lnTo>
                    <a:pt x="527050" y="501650"/>
                  </a:lnTo>
                  <a:lnTo>
                    <a:pt x="527050" y="527050"/>
                  </a:lnTo>
                  <a:lnTo>
                    <a:pt x="527050" y="546100"/>
                  </a:lnTo>
                  <a:lnTo>
                    <a:pt x="495300" y="558800"/>
                  </a:lnTo>
                  <a:lnTo>
                    <a:pt x="488950" y="565150"/>
                  </a:lnTo>
                  <a:lnTo>
                    <a:pt x="488950" y="533400"/>
                  </a:lnTo>
                  <a:lnTo>
                    <a:pt x="482600" y="552450"/>
                  </a:lnTo>
                  <a:lnTo>
                    <a:pt x="463550" y="558800"/>
                  </a:lnTo>
                  <a:lnTo>
                    <a:pt x="444500" y="546100"/>
                  </a:lnTo>
                  <a:lnTo>
                    <a:pt x="425450" y="546100"/>
                  </a:lnTo>
                  <a:lnTo>
                    <a:pt x="425450" y="558800"/>
                  </a:lnTo>
                  <a:lnTo>
                    <a:pt x="393700" y="558800"/>
                  </a:lnTo>
                  <a:lnTo>
                    <a:pt x="381000" y="552450"/>
                  </a:lnTo>
                  <a:lnTo>
                    <a:pt x="374650" y="539750"/>
                  </a:lnTo>
                  <a:lnTo>
                    <a:pt x="361950" y="584200"/>
                  </a:lnTo>
                  <a:lnTo>
                    <a:pt x="368300" y="609600"/>
                  </a:lnTo>
                  <a:lnTo>
                    <a:pt x="349250" y="590550"/>
                  </a:lnTo>
                  <a:lnTo>
                    <a:pt x="330200" y="565150"/>
                  </a:lnTo>
                  <a:lnTo>
                    <a:pt x="311150" y="546100"/>
                  </a:lnTo>
                  <a:lnTo>
                    <a:pt x="298450" y="508000"/>
                  </a:lnTo>
                  <a:lnTo>
                    <a:pt x="292100" y="546100"/>
                  </a:lnTo>
                  <a:lnTo>
                    <a:pt x="260350" y="552450"/>
                  </a:lnTo>
                  <a:lnTo>
                    <a:pt x="247650" y="552450"/>
                  </a:lnTo>
                  <a:lnTo>
                    <a:pt x="247650" y="584200"/>
                  </a:lnTo>
                  <a:lnTo>
                    <a:pt x="247650" y="596900"/>
                  </a:lnTo>
                  <a:lnTo>
                    <a:pt x="184150" y="603250"/>
                  </a:lnTo>
                  <a:lnTo>
                    <a:pt x="139700" y="685800"/>
                  </a:lnTo>
                  <a:lnTo>
                    <a:pt x="69850" y="704850"/>
                  </a:lnTo>
                  <a:lnTo>
                    <a:pt x="25400" y="717550"/>
                  </a:lnTo>
                  <a:lnTo>
                    <a:pt x="25400" y="717550"/>
                  </a:lnTo>
                  <a:lnTo>
                    <a:pt x="0" y="749300"/>
                  </a:lnTo>
                  <a:lnTo>
                    <a:pt x="0" y="793750"/>
                  </a:lnTo>
                  <a:lnTo>
                    <a:pt x="6350" y="819150"/>
                  </a:lnTo>
                  <a:lnTo>
                    <a:pt x="44450" y="857250"/>
                  </a:lnTo>
                  <a:lnTo>
                    <a:pt x="50800" y="876300"/>
                  </a:lnTo>
                  <a:lnTo>
                    <a:pt x="95250" y="863600"/>
                  </a:lnTo>
                  <a:lnTo>
                    <a:pt x="114300" y="838200"/>
                  </a:lnTo>
                  <a:lnTo>
                    <a:pt x="146050" y="844550"/>
                  </a:lnTo>
                  <a:lnTo>
                    <a:pt x="190500" y="844550"/>
                  </a:lnTo>
                  <a:lnTo>
                    <a:pt x="228600" y="857250"/>
                  </a:lnTo>
                  <a:lnTo>
                    <a:pt x="266700" y="869950"/>
                  </a:lnTo>
                  <a:lnTo>
                    <a:pt x="292100" y="914400"/>
                  </a:lnTo>
                  <a:lnTo>
                    <a:pt x="317500" y="920750"/>
                  </a:lnTo>
                  <a:lnTo>
                    <a:pt x="387350" y="895350"/>
                  </a:lnTo>
                  <a:lnTo>
                    <a:pt x="400050" y="882650"/>
                  </a:lnTo>
                  <a:lnTo>
                    <a:pt x="419100" y="889000"/>
                  </a:lnTo>
                  <a:lnTo>
                    <a:pt x="425450" y="895350"/>
                  </a:lnTo>
                  <a:lnTo>
                    <a:pt x="406400" y="939800"/>
                  </a:lnTo>
                  <a:lnTo>
                    <a:pt x="393700" y="965200"/>
                  </a:lnTo>
                  <a:lnTo>
                    <a:pt x="393700" y="984250"/>
                  </a:lnTo>
                  <a:lnTo>
                    <a:pt x="514350" y="952500"/>
                  </a:lnTo>
                  <a:lnTo>
                    <a:pt x="571500" y="952500"/>
                  </a:lnTo>
                  <a:lnTo>
                    <a:pt x="635000" y="952500"/>
                  </a:lnTo>
                  <a:lnTo>
                    <a:pt x="698500" y="952500"/>
                  </a:lnTo>
                  <a:lnTo>
                    <a:pt x="749300" y="939800"/>
                  </a:lnTo>
                  <a:lnTo>
                    <a:pt x="793750" y="946150"/>
                  </a:lnTo>
                  <a:lnTo>
                    <a:pt x="882650" y="933450"/>
                  </a:lnTo>
                  <a:lnTo>
                    <a:pt x="920750" y="825500"/>
                  </a:lnTo>
                  <a:lnTo>
                    <a:pt x="933450" y="787400"/>
                  </a:lnTo>
                  <a:lnTo>
                    <a:pt x="895350" y="717550"/>
                  </a:lnTo>
                  <a:lnTo>
                    <a:pt x="889000" y="692150"/>
                  </a:lnTo>
                  <a:lnTo>
                    <a:pt x="908050" y="641350"/>
                  </a:lnTo>
                  <a:lnTo>
                    <a:pt x="876300" y="641350"/>
                  </a:lnTo>
                  <a:lnTo>
                    <a:pt x="876300" y="609600"/>
                  </a:lnTo>
                  <a:lnTo>
                    <a:pt x="850900" y="628650"/>
                  </a:lnTo>
                  <a:lnTo>
                    <a:pt x="844550" y="615950"/>
                  </a:lnTo>
                  <a:lnTo>
                    <a:pt x="876300" y="571500"/>
                  </a:lnTo>
                  <a:lnTo>
                    <a:pt x="869950" y="558800"/>
                  </a:lnTo>
                  <a:lnTo>
                    <a:pt x="844550" y="552450"/>
                  </a:lnTo>
                  <a:lnTo>
                    <a:pt x="831850" y="552450"/>
                  </a:lnTo>
                  <a:lnTo>
                    <a:pt x="800100" y="539750"/>
                  </a:lnTo>
                  <a:lnTo>
                    <a:pt x="755650" y="571500"/>
                  </a:lnTo>
                  <a:lnTo>
                    <a:pt x="730250" y="565150"/>
                  </a:lnTo>
                  <a:lnTo>
                    <a:pt x="730250" y="539750"/>
                  </a:lnTo>
                  <a:lnTo>
                    <a:pt x="730250" y="508000"/>
                  </a:lnTo>
                  <a:lnTo>
                    <a:pt x="704850" y="495300"/>
                  </a:lnTo>
                  <a:lnTo>
                    <a:pt x="711200" y="457200"/>
                  </a:lnTo>
                  <a:lnTo>
                    <a:pt x="762000" y="438150"/>
                  </a:lnTo>
                  <a:lnTo>
                    <a:pt x="774700" y="381000"/>
                  </a:lnTo>
                  <a:lnTo>
                    <a:pt x="768350" y="285750"/>
                  </a:lnTo>
                  <a:lnTo>
                    <a:pt x="762000" y="241300"/>
                  </a:lnTo>
                  <a:lnTo>
                    <a:pt x="749300" y="171450"/>
                  </a:lnTo>
                  <a:lnTo>
                    <a:pt x="736600" y="165100"/>
                  </a:lnTo>
                  <a:lnTo>
                    <a:pt x="806450" y="69850"/>
                  </a:lnTo>
                  <a:lnTo>
                    <a:pt x="806450" y="31750"/>
                  </a:lnTo>
                  <a:lnTo>
                    <a:pt x="768350" y="12700"/>
                  </a:lnTo>
                  <a:lnTo>
                    <a:pt x="736600" y="0"/>
                  </a:lnTo>
                  <a:lnTo>
                    <a:pt x="711200" y="0"/>
                  </a:lnTo>
                  <a:lnTo>
                    <a:pt x="704850" y="38100"/>
                  </a:lnTo>
                  <a:lnTo>
                    <a:pt x="641350" y="57150"/>
                  </a:lnTo>
                  <a:close/>
                </a:path>
              </a:pathLst>
            </a:custGeom>
            <a:solidFill>
              <a:schemeClr val="bg1">
                <a:lumMod val="95000"/>
                <a:alpha val="30000"/>
              </a:schemeClr>
            </a:solidFill>
            <a:ln w="285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35" name="テキスト ボックス 34"/>
            <p:cNvSpPr txBox="1"/>
            <p:nvPr/>
          </p:nvSpPr>
          <p:spPr>
            <a:xfrm>
              <a:off x="5401546" y="4029115"/>
              <a:ext cx="1130925" cy="334601"/>
            </a:xfrm>
            <a:prstGeom prst="rect">
              <a:avLst/>
            </a:prstGeom>
            <a:noFill/>
          </p:spPr>
          <p:txBody>
            <a:bodyPr wrap="square" rtlCol="0">
              <a:spAutoFit/>
            </a:bodyPr>
            <a:lstStyle/>
            <a:p>
              <a:r>
                <a:rPr lang="ja-JP" altLang="en-US" b="1" dirty="0">
                  <a:latin typeface="ＭＳ ゴシック" panose="020B0609070205080204" pitchFamily="49" charset="-128"/>
                  <a:ea typeface="ＭＳ ゴシック" panose="020B0609070205080204" pitchFamily="49" charset="-128"/>
                </a:rPr>
                <a:t>指定地域</a:t>
              </a:r>
            </a:p>
          </p:txBody>
        </p:sp>
        <p:cxnSp>
          <p:nvCxnSpPr>
            <p:cNvPr id="41" name="直線コネクタ 40"/>
            <p:cNvCxnSpPr/>
            <p:nvPr/>
          </p:nvCxnSpPr>
          <p:spPr>
            <a:xfrm>
              <a:off x="5822784" y="3661412"/>
              <a:ext cx="20778" cy="265434"/>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36454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4377" y="452514"/>
            <a:ext cx="8515350" cy="580172"/>
          </a:xfrm>
        </p:spPr>
        <p:txBody>
          <a:bodyPr>
            <a:noAutofit/>
          </a:bodyPr>
          <a:lstStyle/>
          <a:p>
            <a:r>
              <a:rPr lang="ja-JP" altLang="en-US" sz="3600" dirty="0">
                <a:solidFill>
                  <a:schemeClr val="tx1">
                    <a:lumMod val="75000"/>
                    <a:lumOff val="25000"/>
                  </a:schemeClr>
                </a:solidFill>
              </a:rPr>
              <a:t>地下水採取</a:t>
            </a:r>
            <a:r>
              <a:rPr lang="ja-JP" altLang="en-US" sz="3600" dirty="0" smtClean="0">
                <a:solidFill>
                  <a:schemeClr val="tx1">
                    <a:lumMod val="75000"/>
                    <a:lumOff val="25000"/>
                  </a:schemeClr>
                </a:solidFill>
              </a:rPr>
              <a:t>規制</a:t>
            </a:r>
            <a:r>
              <a:rPr lang="en-US" altLang="ja-JP" sz="3600" dirty="0" smtClean="0">
                <a:solidFill>
                  <a:schemeClr val="tx1">
                    <a:lumMod val="75000"/>
                    <a:lumOff val="25000"/>
                  </a:schemeClr>
                </a:solidFill>
              </a:rPr>
              <a:t/>
            </a:r>
            <a:br>
              <a:rPr lang="en-US" altLang="ja-JP" sz="3600" dirty="0" smtClean="0">
                <a:solidFill>
                  <a:schemeClr val="tx1">
                    <a:lumMod val="75000"/>
                    <a:lumOff val="25000"/>
                  </a:schemeClr>
                </a:solidFill>
              </a:rPr>
            </a:br>
            <a:r>
              <a:rPr lang="ja-JP" altLang="en-US" sz="3600" dirty="0" smtClean="0">
                <a:solidFill>
                  <a:schemeClr val="tx1">
                    <a:lumMod val="75000"/>
                    <a:lumOff val="25000"/>
                  </a:schemeClr>
                </a:solidFill>
              </a:rPr>
              <a:t>～</a:t>
            </a:r>
            <a:r>
              <a:rPr lang="ja-JP" altLang="en-US" sz="3600" dirty="0">
                <a:solidFill>
                  <a:schemeClr val="tx1">
                    <a:lumMod val="75000"/>
                    <a:lumOff val="25000"/>
                  </a:schemeClr>
                </a:solidFill>
              </a:rPr>
              <a:t>許可申請と変更</a:t>
            </a:r>
            <a:r>
              <a:rPr lang="ja-JP" altLang="en-US" sz="3600" dirty="0" smtClean="0">
                <a:solidFill>
                  <a:schemeClr val="tx1">
                    <a:lumMod val="75000"/>
                    <a:lumOff val="25000"/>
                  </a:schemeClr>
                </a:solidFill>
              </a:rPr>
              <a:t>許可申請～</a:t>
            </a:r>
            <a:endParaRPr lang="ja-JP" altLang="en-US" sz="3600" dirty="0">
              <a:solidFill>
                <a:schemeClr val="tx1">
                  <a:lumMod val="75000"/>
                  <a:lumOff val="25000"/>
                </a:schemeClr>
              </a:solidFill>
            </a:endParaRPr>
          </a:p>
        </p:txBody>
      </p:sp>
      <p:graphicFrame>
        <p:nvGraphicFramePr>
          <p:cNvPr id="17" name="Group 194"/>
          <p:cNvGraphicFramePr>
            <a:graphicFrameLocks/>
          </p:cNvGraphicFramePr>
          <p:nvPr>
            <p:extLst/>
          </p:nvPr>
        </p:nvGraphicFramePr>
        <p:xfrm>
          <a:off x="568171" y="2944192"/>
          <a:ext cx="7537142" cy="3497580"/>
        </p:xfrm>
        <a:graphic>
          <a:graphicData uri="http://schemas.openxmlformats.org/drawingml/2006/table">
            <a:tbl>
              <a:tblPr/>
              <a:tblGrid>
                <a:gridCol w="906346"/>
                <a:gridCol w="6630796"/>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rPr>
                        <a:t>規制の内容</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188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ja-JP" sz="2400" kern="1200" dirty="0" smtClean="0">
                          <a:solidFill>
                            <a:schemeClr val="tx1"/>
                          </a:solidFill>
                          <a:effectLst/>
                          <a:latin typeface="メイリオ" panose="020B0604030504040204" pitchFamily="50" charset="-128"/>
                          <a:ea typeface="メイリオ" panose="020B0604030504040204" pitchFamily="50" charset="-128"/>
                          <a:cs typeface="+mn-cs"/>
                        </a:rPr>
                        <a:t>許可</a:t>
                      </a:r>
                      <a:endParaRPr kumimoji="1" lang="en-US" altLang="ja-JP" sz="24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ja-JP" sz="2400" kern="1200" dirty="0" smtClean="0">
                          <a:solidFill>
                            <a:schemeClr val="tx1"/>
                          </a:solidFill>
                          <a:effectLst/>
                          <a:latin typeface="メイリオ" panose="020B0604030504040204" pitchFamily="50" charset="-128"/>
                          <a:ea typeface="メイリオ" panose="020B0604030504040204" pitchFamily="50" charset="-128"/>
                          <a:cs typeface="+mn-cs"/>
                        </a:rPr>
                        <a:t>基準</a:t>
                      </a:r>
                      <a:endParaRPr kumimoji="1" lang="ja-JP" altLang="en-US" sz="2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kumimoji="1" lang="ja-JP"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①揚水機の吐出口の断面積の合計が</a:t>
                      </a:r>
                      <a:r>
                        <a:rPr kumimoji="1" lang="en-US"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22cm</a:t>
                      </a:r>
                      <a:r>
                        <a:rPr kumimoji="1" lang="en-US" altLang="ja-JP" sz="2400" kern="1200" baseline="300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2</a:t>
                      </a:r>
                      <a:r>
                        <a:rPr kumimoji="1" lang="ja-JP"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以下</a:t>
                      </a:r>
                    </a:p>
                    <a:p>
                      <a:r>
                        <a:rPr kumimoji="1" lang="ja-JP"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②井戸のストレーナーの位置が</a:t>
                      </a:r>
                      <a:r>
                        <a:rPr kumimoji="1" lang="en-US"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100</a:t>
                      </a:r>
                      <a:r>
                        <a:rPr kumimoji="1" lang="ja-JP" altLang="ja-JP" sz="2400" kern="1200" dirty="0" err="1"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ｍ</a:t>
                      </a:r>
                      <a:r>
                        <a:rPr kumimoji="1" lang="ja-JP"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以深</a:t>
                      </a:r>
                    </a:p>
                    <a:p>
                      <a:r>
                        <a:rPr kumimoji="1" lang="ja-JP"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③揚水機の原動機の定格出力</a:t>
                      </a:r>
                      <a:r>
                        <a:rPr kumimoji="1" lang="en-US"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2.2k</a:t>
                      </a:r>
                      <a:r>
                        <a:rPr kumimoji="1" lang="ja-JP"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Ｗ以下</a:t>
                      </a:r>
                      <a:endParaRPr kumimoji="1" lang="ja-JP" altLang="en-US" sz="24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256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ja-JP" sz="2400" kern="1200" dirty="0" smtClean="0">
                          <a:solidFill>
                            <a:schemeClr val="tx1"/>
                          </a:solidFill>
                          <a:effectLst/>
                          <a:latin typeface="メイリオ" panose="020B0604030504040204" pitchFamily="50" charset="-128"/>
                          <a:ea typeface="メイリオ" panose="020B0604030504040204" pitchFamily="50" charset="-128"/>
                          <a:cs typeface="+mn-cs"/>
                        </a:rPr>
                        <a:t>変更</a:t>
                      </a:r>
                      <a:endParaRPr kumimoji="1" lang="en-US" altLang="ja-JP" sz="24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ja-JP" sz="2400" kern="1200" dirty="0" smtClean="0">
                          <a:solidFill>
                            <a:schemeClr val="tx1"/>
                          </a:solidFill>
                          <a:effectLst/>
                          <a:latin typeface="メイリオ" panose="020B0604030504040204" pitchFamily="50" charset="-128"/>
                          <a:ea typeface="メイリオ" panose="020B0604030504040204" pitchFamily="50" charset="-128"/>
                          <a:cs typeface="+mn-cs"/>
                        </a:rPr>
                        <a:t>許可</a:t>
                      </a:r>
                      <a:endParaRPr kumimoji="1" lang="ja-JP" altLang="en-US" sz="2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5113" indent="-265113"/>
                      <a:r>
                        <a:rPr kumimoji="1" lang="ja-JP"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〇「揚水施設の数、位置及び構造」又は「地下水の採取予定量及び用途」を変更するときは、</a:t>
                      </a:r>
                      <a:r>
                        <a:rPr kumimoji="1" lang="ja-JP" altLang="ja-JP" sz="2400" u="sng" kern="1200" dirty="0" smtClean="0">
                          <a:solidFill>
                            <a:srgbClr val="FF0000"/>
                          </a:solidFill>
                          <a:effectLst/>
                          <a:latin typeface="メイリオ" panose="020B0604030504040204" pitchFamily="50" charset="-128"/>
                          <a:ea typeface="メイリオ" panose="020B0604030504040204" pitchFamily="50" charset="-128"/>
                          <a:cs typeface="+mn-cs"/>
                        </a:rPr>
                        <a:t>変更許可</a:t>
                      </a:r>
                      <a:r>
                        <a:rPr kumimoji="1" lang="ja-JP" altLang="en-US" sz="2400" u="sng" kern="1200" dirty="0" smtClean="0">
                          <a:solidFill>
                            <a:srgbClr val="FF0000"/>
                          </a:solidFill>
                          <a:effectLst/>
                          <a:latin typeface="メイリオ" panose="020B0604030504040204" pitchFamily="50" charset="-128"/>
                          <a:ea typeface="メイリオ" panose="020B0604030504040204" pitchFamily="50" charset="-128"/>
                          <a:cs typeface="+mn-cs"/>
                        </a:rPr>
                        <a:t>申請が必要</a:t>
                      </a:r>
                      <a:endParaRPr kumimoji="1" lang="ja-JP" altLang="ja-JP" sz="2400" u="sng" kern="1200" dirty="0" smtClean="0">
                        <a:solidFill>
                          <a:srgbClr val="FF0000"/>
                        </a:solidFill>
                        <a:effectLst/>
                        <a:latin typeface="メイリオ" panose="020B0604030504040204" pitchFamily="50" charset="-128"/>
                        <a:ea typeface="メイリオ" panose="020B0604030504040204"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〇変更</a:t>
                      </a:r>
                      <a:r>
                        <a:rPr kumimoji="1" lang="ja-JP" altLang="en-US" sz="2400" kern="1200" dirty="0" smtClean="0">
                          <a:solidFill>
                            <a:schemeClr val="tx1"/>
                          </a:solidFill>
                          <a:effectLst/>
                          <a:latin typeface="メイリオ" panose="020B0604030504040204" pitchFamily="50" charset="-128"/>
                          <a:ea typeface="メイリオ" panose="020B0604030504040204" pitchFamily="50" charset="-128"/>
                          <a:cs typeface="+mn-cs"/>
                        </a:rPr>
                        <a:t>内容</a:t>
                      </a:r>
                      <a:r>
                        <a:rPr kumimoji="1" lang="ja-JP" altLang="ja-JP" sz="2400" kern="1200" dirty="0" smtClean="0">
                          <a:solidFill>
                            <a:schemeClr val="tx1"/>
                          </a:solidFill>
                          <a:effectLst/>
                          <a:latin typeface="メイリオ" panose="020B0604030504040204" pitchFamily="50" charset="-128"/>
                          <a:ea typeface="メイリオ" panose="020B0604030504040204" pitchFamily="50" charset="-128"/>
                          <a:cs typeface="+mn-cs"/>
                        </a:rPr>
                        <a:t>に</a:t>
                      </a:r>
                      <a:r>
                        <a:rPr kumimoji="1" lang="ja-JP" altLang="en-US" sz="2400" kern="1200" dirty="0" smtClean="0">
                          <a:solidFill>
                            <a:schemeClr val="tx1"/>
                          </a:solidFill>
                          <a:effectLst/>
                          <a:latin typeface="メイリオ" panose="020B0604030504040204" pitchFamily="50" charset="-128"/>
                          <a:ea typeface="メイリオ" panose="020B0604030504040204" pitchFamily="50" charset="-128"/>
                          <a:cs typeface="+mn-cs"/>
                        </a:rPr>
                        <a:t>つ</a:t>
                      </a:r>
                      <a:r>
                        <a:rPr kumimoji="1" lang="ja-JP" altLang="ja-JP" sz="2400" kern="1200" dirty="0" smtClean="0">
                          <a:solidFill>
                            <a:schemeClr val="tx1"/>
                          </a:solidFill>
                          <a:effectLst/>
                          <a:latin typeface="メイリオ" panose="020B0604030504040204" pitchFamily="50" charset="-128"/>
                          <a:ea typeface="メイリオ" panose="020B0604030504040204" pitchFamily="50" charset="-128"/>
                          <a:cs typeface="+mn-cs"/>
                        </a:rPr>
                        <a:t>いて</a:t>
                      </a:r>
                      <a:r>
                        <a:rPr kumimoji="1" lang="ja-JP" altLang="ja-JP" sz="2400" kern="1200"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も、基準に適合しなければならない。</a:t>
                      </a:r>
                      <a:endParaRPr kumimoji="1" lang="ja-JP" altLang="en-US" sz="24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 name="角丸四角形 20"/>
          <p:cNvSpPr/>
          <p:nvPr/>
        </p:nvSpPr>
        <p:spPr>
          <a:xfrm>
            <a:off x="376105" y="1780527"/>
            <a:ext cx="8433622" cy="988733"/>
          </a:xfrm>
          <a:prstGeom prst="roundRect">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角丸四角形 22"/>
          <p:cNvSpPr/>
          <p:nvPr/>
        </p:nvSpPr>
        <p:spPr>
          <a:xfrm>
            <a:off x="572647" y="1424565"/>
            <a:ext cx="4321086" cy="437802"/>
          </a:xfrm>
          <a:prstGeom prst="round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 name="テキスト ボックス 26"/>
          <p:cNvSpPr txBox="1"/>
          <p:nvPr/>
        </p:nvSpPr>
        <p:spPr>
          <a:xfrm>
            <a:off x="662644" y="1427104"/>
            <a:ext cx="4976156" cy="461665"/>
          </a:xfrm>
          <a:prstGeom prst="rect">
            <a:avLst/>
          </a:prstGeom>
          <a:noFill/>
          <a:ln>
            <a:noFill/>
          </a:ln>
        </p:spPr>
        <p:txBody>
          <a:bodyPr wrap="square" rtlCol="0">
            <a:spAutoFit/>
          </a:bodyPr>
          <a:lstStyle/>
          <a:p>
            <a:r>
              <a:rPr lang="ja-JP" altLang="en-US" sz="2400" dirty="0" smtClean="0"/>
              <a:t>概要（第</a:t>
            </a:r>
            <a:r>
              <a:rPr lang="en-US" altLang="ja-JP" sz="2400" dirty="0" smtClean="0"/>
              <a:t>75</a:t>
            </a:r>
            <a:r>
              <a:rPr lang="ja-JP" altLang="en-US" sz="2400" dirty="0" smtClean="0"/>
              <a:t>条、第</a:t>
            </a:r>
            <a:r>
              <a:rPr lang="en-US" altLang="ja-JP" sz="2400" dirty="0" smtClean="0"/>
              <a:t>76</a:t>
            </a:r>
            <a:r>
              <a:rPr lang="ja-JP" altLang="en-US" sz="2400" dirty="0" smtClean="0"/>
              <a:t>条、第</a:t>
            </a:r>
            <a:r>
              <a:rPr lang="en-US" altLang="ja-JP" sz="2400" dirty="0" smtClean="0"/>
              <a:t>78</a:t>
            </a:r>
            <a:r>
              <a:rPr lang="ja-JP" altLang="en-US" sz="2400" dirty="0" smtClean="0"/>
              <a:t>条）</a:t>
            </a:r>
            <a:endParaRPr lang="ja-JP" altLang="en-US" sz="2400" dirty="0"/>
          </a:p>
        </p:txBody>
      </p:sp>
      <p:sp>
        <p:nvSpPr>
          <p:cNvPr id="19" name="テキスト ボックス 18"/>
          <p:cNvSpPr txBox="1"/>
          <p:nvPr/>
        </p:nvSpPr>
        <p:spPr>
          <a:xfrm>
            <a:off x="504541" y="1887114"/>
            <a:ext cx="8305186" cy="830997"/>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設置する</a:t>
            </a:r>
            <a:r>
              <a:rPr lang="ja-JP" altLang="ja-JP" sz="2400" dirty="0" smtClean="0">
                <a:latin typeface="メイリオ" panose="020B0604030504040204" pitchFamily="50" charset="-128"/>
                <a:ea typeface="メイリオ" panose="020B0604030504040204" pitchFamily="50" charset="-128"/>
              </a:rPr>
              <a:t>揚水</a:t>
            </a:r>
            <a:r>
              <a:rPr lang="ja-JP" altLang="ja-JP" sz="2400" dirty="0">
                <a:latin typeface="メイリオ" panose="020B0604030504040204" pitchFamily="50" charset="-128"/>
                <a:ea typeface="メイリオ" panose="020B0604030504040204" pitchFamily="50" charset="-128"/>
              </a:rPr>
              <a:t>施設</a:t>
            </a:r>
            <a:r>
              <a:rPr lang="ja-JP" altLang="en-US" sz="2400" dirty="0">
                <a:latin typeface="メイリオ" panose="020B0604030504040204" pitchFamily="50" charset="-128"/>
                <a:ea typeface="メイリオ" panose="020B0604030504040204" pitchFamily="50" charset="-128"/>
              </a:rPr>
              <a:t>は許可の基準に適合しなければならない</a:t>
            </a:r>
            <a:r>
              <a:rPr lang="ja-JP" altLang="en-US" sz="2400" dirty="0" smtClean="0">
                <a:latin typeface="メイリオ" panose="020B0604030504040204" pitchFamily="50" charset="-128"/>
                <a:ea typeface="メイリオ" panose="020B0604030504040204" pitchFamily="50" charset="-128"/>
              </a:rPr>
              <a:t>。また</a:t>
            </a:r>
            <a:r>
              <a:rPr lang="ja-JP" altLang="en-US" sz="2400" dirty="0">
                <a:latin typeface="メイリオ" panose="020B0604030504040204" pitchFamily="50" charset="-128"/>
                <a:ea typeface="メイリオ" panose="020B0604030504040204" pitchFamily="50" charset="-128"/>
              </a:rPr>
              <a:t>、揚水施設等の変更時には変更</a:t>
            </a:r>
            <a:r>
              <a:rPr lang="ja-JP" altLang="en-US" sz="2400" dirty="0" smtClean="0">
                <a:latin typeface="メイリオ" panose="020B0604030504040204" pitchFamily="50" charset="-128"/>
                <a:ea typeface="メイリオ" panose="020B0604030504040204" pitchFamily="50" charset="-128"/>
              </a:rPr>
              <a:t>許可申請が必要。</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66066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219713" y="3199946"/>
            <a:ext cx="8780203" cy="3309225"/>
          </a:xfrm>
          <a:prstGeom prst="roundRect">
            <a:avLst>
              <a:gd name="adj" fmla="val 7651"/>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9" name="角丸四角形 38"/>
          <p:cNvSpPr/>
          <p:nvPr/>
        </p:nvSpPr>
        <p:spPr>
          <a:xfrm>
            <a:off x="310924" y="1549501"/>
            <a:ext cx="8597840" cy="1344892"/>
          </a:xfrm>
          <a:prstGeom prst="roundRect">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0" name="角丸四角形 39"/>
          <p:cNvSpPr/>
          <p:nvPr/>
        </p:nvSpPr>
        <p:spPr>
          <a:xfrm>
            <a:off x="377322" y="1313784"/>
            <a:ext cx="3235947" cy="449247"/>
          </a:xfrm>
          <a:prstGeom prst="round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タイトル 1"/>
          <p:cNvSpPr>
            <a:spLocks noGrp="1"/>
          </p:cNvSpPr>
          <p:nvPr>
            <p:ph type="title"/>
          </p:nvPr>
        </p:nvSpPr>
        <p:spPr>
          <a:xfrm>
            <a:off x="318100" y="216356"/>
            <a:ext cx="8515350" cy="1134149"/>
          </a:xfrm>
        </p:spPr>
        <p:txBody>
          <a:bodyPr>
            <a:noAutofit/>
          </a:bodyPr>
          <a:lstStyle/>
          <a:p>
            <a:r>
              <a:rPr lang="ja-JP" altLang="en-US" sz="3600" dirty="0"/>
              <a:t>地下水採取</a:t>
            </a:r>
            <a:r>
              <a:rPr lang="ja-JP" altLang="en-US" sz="3600" dirty="0" smtClean="0"/>
              <a:t>規制</a:t>
            </a:r>
            <a:r>
              <a:rPr lang="en-US" altLang="ja-JP" sz="3600" dirty="0" smtClean="0"/>
              <a:t/>
            </a:r>
            <a:br>
              <a:rPr lang="en-US" altLang="ja-JP" sz="3600" dirty="0" smtClean="0"/>
            </a:br>
            <a:r>
              <a:rPr lang="ja-JP" altLang="en-US" sz="3600" dirty="0" smtClean="0"/>
              <a:t>～</a:t>
            </a:r>
            <a:r>
              <a:rPr lang="ja-JP" altLang="ja-JP" sz="3600" dirty="0"/>
              <a:t>軽微な変更は許可制から届出制へ</a:t>
            </a:r>
            <a:r>
              <a:rPr lang="ja-JP" altLang="en-US" sz="3600" dirty="0"/>
              <a:t>～</a:t>
            </a:r>
          </a:p>
        </p:txBody>
      </p:sp>
      <p:sp>
        <p:nvSpPr>
          <p:cNvPr id="6" name="テキスト ボックス 5"/>
          <p:cNvSpPr txBox="1"/>
          <p:nvPr/>
        </p:nvSpPr>
        <p:spPr>
          <a:xfrm>
            <a:off x="387430" y="1787251"/>
            <a:ext cx="8467905" cy="1107996"/>
          </a:xfrm>
          <a:prstGeom prst="rect">
            <a:avLst/>
          </a:prstGeom>
          <a:noFill/>
        </p:spPr>
        <p:txBody>
          <a:bodyPr wrap="square" rtlCol="0">
            <a:spAutoFit/>
          </a:bodyPr>
          <a:lstStyle/>
          <a:p>
            <a:r>
              <a:rPr lang="ja-JP" altLang="en-US" sz="2200" dirty="0" smtClean="0">
                <a:latin typeface="メイリオ" panose="020B0604030504040204" pitchFamily="50" charset="-128"/>
                <a:ea typeface="メイリオ" panose="020B0604030504040204" pitchFamily="50" charset="-128"/>
              </a:rPr>
              <a:t>揚水</a:t>
            </a:r>
            <a:r>
              <a:rPr lang="ja-JP" altLang="en-US" sz="2200" dirty="0">
                <a:latin typeface="メイリオ" panose="020B0604030504040204" pitchFamily="50" charset="-128"/>
                <a:ea typeface="メイリオ" panose="020B0604030504040204" pitchFamily="50" charset="-128"/>
              </a:rPr>
              <a:t>施設</a:t>
            </a:r>
            <a:r>
              <a:rPr lang="ja-JP" altLang="en-US" sz="2200" dirty="0" smtClean="0">
                <a:latin typeface="メイリオ" panose="020B0604030504040204" pitchFamily="50" charset="-128"/>
                <a:ea typeface="メイリオ" panose="020B0604030504040204" pitchFamily="50" charset="-128"/>
              </a:rPr>
              <a:t>におけ</a:t>
            </a:r>
            <a:r>
              <a:rPr lang="ja-JP" altLang="en-US" sz="2200" dirty="0">
                <a:latin typeface="メイリオ" panose="020B0604030504040204" pitchFamily="50" charset="-128"/>
                <a:ea typeface="メイリオ" panose="020B0604030504040204" pitchFamily="50" charset="-128"/>
              </a:rPr>
              <a:t>る</a:t>
            </a:r>
            <a:r>
              <a:rPr lang="ja-JP" altLang="ja-JP" sz="2200" dirty="0" smtClean="0">
                <a:latin typeface="メイリオ" panose="020B0604030504040204" pitchFamily="50" charset="-128"/>
                <a:ea typeface="メイリオ" panose="020B0604030504040204" pitchFamily="50" charset="-128"/>
              </a:rPr>
              <a:t>許可</a:t>
            </a:r>
            <a:r>
              <a:rPr lang="ja-JP" altLang="ja-JP" sz="2200" dirty="0">
                <a:latin typeface="メイリオ" panose="020B0604030504040204" pitchFamily="50" charset="-128"/>
                <a:ea typeface="メイリオ" panose="020B0604030504040204" pitchFamily="50" charset="-128"/>
              </a:rPr>
              <a:t>事項の変更のうち、採取予定量を減少させる変更など既に受けた許可に係る事項を超えない範囲の変更については、許可から届出とするよう</a:t>
            </a:r>
            <a:r>
              <a:rPr lang="ja-JP" altLang="ja-JP" sz="2200" dirty="0" smtClean="0">
                <a:latin typeface="メイリオ" panose="020B0604030504040204" pitchFamily="50" charset="-128"/>
                <a:ea typeface="メイリオ" panose="020B0604030504040204" pitchFamily="50" charset="-128"/>
              </a:rPr>
              <a:t>改めた</a:t>
            </a:r>
            <a:r>
              <a:rPr lang="ja-JP" altLang="ja-JP" sz="2200" dirty="0">
                <a:latin typeface="メイリオ" panose="020B0604030504040204" pitchFamily="50" charset="-128"/>
                <a:ea typeface="メイリオ" panose="020B0604030504040204" pitchFamily="50" charset="-128"/>
              </a:rPr>
              <a:t>。</a:t>
            </a:r>
            <a:endParaRPr lang="ja-JP" altLang="en-US" sz="22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87430" y="1325586"/>
            <a:ext cx="3507610" cy="461665"/>
          </a:xfrm>
          <a:prstGeom prst="rect">
            <a:avLst/>
          </a:prstGeom>
          <a:noFill/>
          <a:ln>
            <a:noFill/>
          </a:ln>
        </p:spPr>
        <p:txBody>
          <a:bodyPr wrap="square" rtlCol="0">
            <a:spAutoFit/>
          </a:bodyPr>
          <a:lstStyle/>
          <a:p>
            <a:r>
              <a:rPr lang="ja-JP" altLang="en-US" sz="2400" dirty="0"/>
              <a:t>改正</a:t>
            </a:r>
            <a:r>
              <a:rPr lang="ja-JP" altLang="en-US" sz="2400" dirty="0" smtClean="0"/>
              <a:t>概要（規則第</a:t>
            </a:r>
            <a:r>
              <a:rPr lang="en-US" altLang="ja-JP" sz="2400" dirty="0" smtClean="0"/>
              <a:t>70</a:t>
            </a:r>
            <a:r>
              <a:rPr lang="ja-JP" altLang="en-US" sz="2400" dirty="0" smtClean="0"/>
              <a:t>条）</a:t>
            </a:r>
            <a:endParaRPr lang="ja-JP" altLang="en-US" sz="2400" dirty="0"/>
          </a:p>
        </p:txBody>
      </p:sp>
      <p:sp>
        <p:nvSpPr>
          <p:cNvPr id="12" name="角丸四角形 11"/>
          <p:cNvSpPr/>
          <p:nvPr/>
        </p:nvSpPr>
        <p:spPr>
          <a:xfrm>
            <a:off x="377322" y="3051933"/>
            <a:ext cx="4674072" cy="394418"/>
          </a:xfrm>
          <a:prstGeom prst="round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テキスト ボックス 12"/>
          <p:cNvSpPr txBox="1"/>
          <p:nvPr/>
        </p:nvSpPr>
        <p:spPr>
          <a:xfrm>
            <a:off x="411655" y="3020635"/>
            <a:ext cx="5270053" cy="461665"/>
          </a:xfrm>
          <a:prstGeom prst="rect">
            <a:avLst/>
          </a:prstGeom>
          <a:noFill/>
          <a:ln>
            <a:noFill/>
          </a:ln>
        </p:spPr>
        <p:txBody>
          <a:bodyPr wrap="square" rtlCol="0">
            <a:spAutoFit/>
          </a:bodyPr>
          <a:lstStyle/>
          <a:p>
            <a:r>
              <a:rPr lang="ja-JP" altLang="en-US" sz="2400" dirty="0"/>
              <a:t>改正後</a:t>
            </a:r>
            <a:r>
              <a:rPr lang="ja-JP" altLang="en-US" sz="2400" dirty="0">
                <a:solidFill>
                  <a:srgbClr val="FF0000"/>
                </a:solidFill>
              </a:rPr>
              <a:t>～手続きの一部が変更～</a:t>
            </a:r>
          </a:p>
        </p:txBody>
      </p:sp>
      <p:sp>
        <p:nvSpPr>
          <p:cNvPr id="14" name="テキスト ボックス 13"/>
          <p:cNvSpPr txBox="1"/>
          <p:nvPr/>
        </p:nvSpPr>
        <p:spPr>
          <a:xfrm>
            <a:off x="290843" y="4276013"/>
            <a:ext cx="1800986" cy="1554272"/>
          </a:xfrm>
          <a:prstGeom prst="rect">
            <a:avLst/>
          </a:prstGeom>
          <a:noFill/>
          <a:ln>
            <a:solidFill>
              <a:schemeClr val="tx1"/>
            </a:solidFill>
          </a:ln>
        </p:spPr>
        <p:txBody>
          <a:bodyPr wrap="square" rtlCol="0">
            <a:spAutoFit/>
          </a:bodyPr>
          <a:lstStyle/>
          <a:p>
            <a:r>
              <a:rPr lang="ja-JP" altLang="en-US" sz="1900" dirty="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ja-JP" altLang="ja-JP" sz="1900" dirty="0">
                <a:solidFill>
                  <a:schemeClr val="tx1">
                    <a:lumMod val="75000"/>
                    <a:lumOff val="25000"/>
                  </a:schemeClr>
                </a:solidFill>
                <a:latin typeface="メイリオ" panose="020B0604030504040204" pitchFamily="50" charset="-128"/>
                <a:ea typeface="メイリオ" panose="020B0604030504040204" pitchFamily="50" charset="-128"/>
              </a:rPr>
              <a:t>揚水施設の数、位置及び構造</a:t>
            </a:r>
            <a:endParaRPr lang="en-US" altLang="ja-JP" sz="19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1900" dirty="0">
                <a:solidFill>
                  <a:schemeClr val="tx1">
                    <a:lumMod val="75000"/>
                    <a:lumOff val="25000"/>
                  </a:schemeClr>
                </a:solidFill>
                <a:latin typeface="メイリオ" panose="020B0604030504040204" pitchFamily="50" charset="-128"/>
                <a:ea typeface="メイリオ" panose="020B0604030504040204" pitchFamily="50" charset="-128"/>
              </a:rPr>
              <a:t>地下水</a:t>
            </a:r>
            <a:r>
              <a:rPr lang="ja-JP" altLang="ja-JP" sz="1900" dirty="0" smtClean="0">
                <a:solidFill>
                  <a:schemeClr val="tx1">
                    <a:lumMod val="75000"/>
                    <a:lumOff val="25000"/>
                  </a:schemeClr>
                </a:solidFill>
                <a:latin typeface="メイリオ" panose="020B0604030504040204" pitchFamily="50" charset="-128"/>
                <a:ea typeface="メイリオ" panose="020B0604030504040204" pitchFamily="50" charset="-128"/>
              </a:rPr>
              <a:t>の</a:t>
            </a:r>
            <a:endParaRPr lang="en-US" altLang="ja-JP" sz="19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ja-JP" sz="1900" dirty="0" smtClean="0">
                <a:solidFill>
                  <a:schemeClr val="tx1">
                    <a:lumMod val="75000"/>
                    <a:lumOff val="25000"/>
                  </a:schemeClr>
                </a:solidFill>
                <a:latin typeface="メイリオ" panose="020B0604030504040204" pitchFamily="50" charset="-128"/>
                <a:ea typeface="メイリオ" panose="020B0604030504040204" pitchFamily="50" charset="-128"/>
              </a:rPr>
              <a:t>採取予定量</a:t>
            </a:r>
            <a:endParaRPr lang="en-US" altLang="ja-JP" sz="19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ja-JP" sz="1900" dirty="0" smtClean="0">
                <a:solidFill>
                  <a:schemeClr val="tx1">
                    <a:lumMod val="75000"/>
                    <a:lumOff val="25000"/>
                  </a:schemeClr>
                </a:solidFill>
                <a:latin typeface="メイリオ" panose="020B0604030504040204" pitchFamily="50" charset="-128"/>
                <a:ea typeface="メイリオ" panose="020B0604030504040204" pitchFamily="50" charset="-128"/>
              </a:rPr>
              <a:t>及び用途</a:t>
            </a:r>
            <a:endParaRPr lang="ja-JP" altLang="en-US" sz="1900" dirty="0">
              <a:latin typeface="メイリオ" panose="020B0604030504040204" pitchFamily="50" charset="-128"/>
              <a:ea typeface="メイリオ" panose="020B0604030504040204" pitchFamily="50" charset="-128"/>
            </a:endParaRPr>
          </a:p>
        </p:txBody>
      </p:sp>
      <p:sp>
        <p:nvSpPr>
          <p:cNvPr id="17" name="角丸四角形 16"/>
          <p:cNvSpPr/>
          <p:nvPr/>
        </p:nvSpPr>
        <p:spPr>
          <a:xfrm>
            <a:off x="2416963" y="3589669"/>
            <a:ext cx="4593441" cy="370479"/>
          </a:xfrm>
          <a:prstGeom prst="round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テキスト ボックス 17"/>
          <p:cNvSpPr txBox="1"/>
          <p:nvPr/>
        </p:nvSpPr>
        <p:spPr>
          <a:xfrm>
            <a:off x="2433434" y="3553516"/>
            <a:ext cx="4669221" cy="430887"/>
          </a:xfrm>
          <a:prstGeom prst="rect">
            <a:avLst/>
          </a:prstGeom>
          <a:noFill/>
          <a:ln>
            <a:noFill/>
          </a:ln>
        </p:spPr>
        <p:txBody>
          <a:bodyPr wrap="square" rtlCol="0">
            <a:spAutoFit/>
          </a:bodyPr>
          <a:lstStyle/>
          <a:p>
            <a:r>
              <a:rPr lang="ja-JP" altLang="ja-JP" sz="2200" dirty="0" smtClean="0"/>
              <a:t>変更許可から変更届出制となる事項</a:t>
            </a:r>
            <a:endParaRPr lang="ja-JP" altLang="ja-JP" sz="2200" dirty="0"/>
          </a:p>
        </p:txBody>
      </p:sp>
      <p:sp>
        <p:nvSpPr>
          <p:cNvPr id="20" name="テキスト ボックス 19"/>
          <p:cNvSpPr txBox="1"/>
          <p:nvPr/>
        </p:nvSpPr>
        <p:spPr>
          <a:xfrm>
            <a:off x="2611909" y="4077736"/>
            <a:ext cx="4437603" cy="2431435"/>
          </a:xfrm>
          <a:prstGeom prst="rect">
            <a:avLst/>
          </a:prstGeom>
          <a:noFill/>
        </p:spPr>
        <p:txBody>
          <a:bodyPr wrap="square" rtlCol="0">
            <a:spAutoFit/>
          </a:bodyPr>
          <a:lstStyle/>
          <a:p>
            <a:r>
              <a:rPr lang="ja-JP" altLang="en-US" sz="1900" dirty="0" smtClean="0">
                <a:solidFill>
                  <a:srgbClr val="FF0000"/>
                </a:solidFill>
                <a:latin typeface="メイリオ" panose="020B0604030504040204" pitchFamily="50" charset="-128"/>
                <a:ea typeface="メイリオ" panose="020B0604030504040204" pitchFamily="50" charset="-128"/>
              </a:rPr>
              <a:t>変更内容の</a:t>
            </a:r>
            <a:r>
              <a:rPr lang="ja-JP" altLang="en-US" sz="1900" dirty="0">
                <a:solidFill>
                  <a:srgbClr val="FF0000"/>
                </a:solidFill>
                <a:latin typeface="メイリオ" panose="020B0604030504040204" pitchFamily="50" charset="-128"/>
                <a:ea typeface="メイリオ" panose="020B0604030504040204" pitchFamily="50" charset="-128"/>
              </a:rPr>
              <a:t>うち、</a:t>
            </a:r>
            <a:r>
              <a:rPr lang="ja-JP" altLang="ja-JP" sz="1900" dirty="0">
                <a:solidFill>
                  <a:srgbClr val="FF0000"/>
                </a:solidFill>
                <a:latin typeface="メイリオ" panose="020B0604030504040204" pitchFamily="50" charset="-128"/>
                <a:ea typeface="メイリオ" panose="020B0604030504040204" pitchFamily="50" charset="-128"/>
              </a:rPr>
              <a:t>既に受けた許可</a:t>
            </a:r>
            <a:r>
              <a:rPr lang="ja-JP" altLang="ja-JP" sz="1900" dirty="0" smtClean="0">
                <a:solidFill>
                  <a:srgbClr val="FF0000"/>
                </a:solidFill>
                <a:latin typeface="メイリオ" panose="020B0604030504040204" pitchFamily="50" charset="-128"/>
                <a:ea typeface="メイリオ" panose="020B0604030504040204" pitchFamily="50" charset="-128"/>
              </a:rPr>
              <a:t>に</a:t>
            </a:r>
            <a:endParaRPr lang="en-US" altLang="ja-JP" sz="1900" dirty="0" smtClean="0">
              <a:solidFill>
                <a:srgbClr val="FF0000"/>
              </a:solidFill>
              <a:latin typeface="メイリオ" panose="020B0604030504040204" pitchFamily="50" charset="-128"/>
              <a:ea typeface="メイリオ" panose="020B0604030504040204" pitchFamily="50" charset="-128"/>
            </a:endParaRPr>
          </a:p>
          <a:p>
            <a:r>
              <a:rPr lang="ja-JP" altLang="ja-JP" sz="1900" dirty="0" smtClean="0">
                <a:solidFill>
                  <a:srgbClr val="FF0000"/>
                </a:solidFill>
                <a:latin typeface="メイリオ" panose="020B0604030504040204" pitchFamily="50" charset="-128"/>
                <a:ea typeface="メイリオ" panose="020B0604030504040204" pitchFamily="50" charset="-128"/>
              </a:rPr>
              <a:t>係る</a:t>
            </a:r>
            <a:r>
              <a:rPr lang="ja-JP" altLang="ja-JP" sz="1900" dirty="0">
                <a:solidFill>
                  <a:srgbClr val="FF0000"/>
                </a:solidFill>
                <a:latin typeface="メイリオ" panose="020B0604030504040204" pitchFamily="50" charset="-128"/>
                <a:ea typeface="メイリオ" panose="020B0604030504040204" pitchFamily="50" charset="-128"/>
              </a:rPr>
              <a:t>事項を超えない範囲の変更</a:t>
            </a:r>
            <a:endParaRPr lang="en-US" altLang="ja-JP" sz="1900" dirty="0">
              <a:solidFill>
                <a:srgbClr val="FF0000"/>
              </a:solidFill>
              <a:latin typeface="メイリオ" panose="020B0604030504040204" pitchFamily="50" charset="-128"/>
              <a:ea typeface="メイリオ" panose="020B0604030504040204" pitchFamily="50" charset="-128"/>
            </a:endParaRPr>
          </a:p>
          <a:p>
            <a:r>
              <a:rPr lang="ja-JP" altLang="en-US" sz="1900" dirty="0" smtClean="0">
                <a:latin typeface="メイリオ" panose="020B0604030504040204" pitchFamily="50" charset="-128"/>
                <a:ea typeface="メイリオ" panose="020B0604030504040204" pitchFamily="50" charset="-128"/>
              </a:rPr>
              <a:t>例</a:t>
            </a:r>
            <a:r>
              <a:rPr lang="en-US" altLang="ja-JP" sz="1900" dirty="0" smtClean="0">
                <a:latin typeface="メイリオ" panose="020B0604030504040204" pitchFamily="50" charset="-128"/>
                <a:ea typeface="メイリオ" panose="020B0604030504040204" pitchFamily="50" charset="-128"/>
              </a:rPr>
              <a:t>)</a:t>
            </a:r>
            <a:r>
              <a:rPr lang="ja-JP" altLang="en-US" sz="1900" dirty="0" smtClean="0">
                <a:latin typeface="メイリオ" panose="020B0604030504040204" pitchFamily="50" charset="-128"/>
                <a:ea typeface="メイリオ" panose="020B0604030504040204" pitchFamily="50" charset="-128"/>
              </a:rPr>
              <a:t>・</a:t>
            </a:r>
            <a:r>
              <a:rPr lang="ja-JP" altLang="ja-JP" sz="1900" dirty="0" smtClean="0">
                <a:latin typeface="メイリオ" panose="020B0604030504040204" pitchFamily="50" charset="-128"/>
                <a:ea typeface="メイリオ" panose="020B0604030504040204" pitchFamily="50" charset="-128"/>
              </a:rPr>
              <a:t>揚水</a:t>
            </a:r>
            <a:r>
              <a:rPr lang="ja-JP" altLang="ja-JP" sz="1900" dirty="0">
                <a:latin typeface="メイリオ" panose="020B0604030504040204" pitchFamily="50" charset="-128"/>
                <a:ea typeface="メイリオ" panose="020B0604030504040204" pitchFamily="50" charset="-128"/>
              </a:rPr>
              <a:t>施設の数を減らす</a:t>
            </a:r>
            <a:r>
              <a:rPr lang="ja-JP" altLang="ja-JP" sz="1900" dirty="0" smtClean="0">
                <a:latin typeface="メイリオ" panose="020B0604030504040204" pitchFamily="50" charset="-128"/>
                <a:ea typeface="メイリオ" panose="020B0604030504040204" pitchFamily="50" charset="-128"/>
              </a:rPr>
              <a:t>変更</a:t>
            </a:r>
            <a:endParaRPr lang="en-US" altLang="ja-JP" sz="1900" dirty="0">
              <a:latin typeface="メイリオ" panose="020B0604030504040204" pitchFamily="50" charset="-128"/>
              <a:ea typeface="メイリオ" panose="020B0604030504040204" pitchFamily="50" charset="-128"/>
            </a:endParaRPr>
          </a:p>
          <a:p>
            <a:r>
              <a:rPr lang="ja-JP" altLang="en-US" sz="1900" dirty="0" smtClean="0">
                <a:latin typeface="メイリオ" panose="020B0604030504040204" pitchFamily="50" charset="-128"/>
                <a:ea typeface="メイリオ" panose="020B0604030504040204" pitchFamily="50" charset="-128"/>
              </a:rPr>
              <a:t>　 ・</a:t>
            </a:r>
            <a:r>
              <a:rPr lang="ja-JP" altLang="ja-JP" sz="1900" dirty="0">
                <a:latin typeface="メイリオ" panose="020B0604030504040204" pitchFamily="50" charset="-128"/>
                <a:ea typeface="メイリオ" panose="020B0604030504040204" pitchFamily="50" charset="-128"/>
              </a:rPr>
              <a:t>地下水採取予定量を減らす</a:t>
            </a:r>
            <a:r>
              <a:rPr lang="ja-JP" altLang="ja-JP" sz="1900" dirty="0" smtClean="0">
                <a:latin typeface="メイリオ" panose="020B0604030504040204" pitchFamily="50" charset="-128"/>
                <a:ea typeface="メイリオ" panose="020B0604030504040204" pitchFamily="50" charset="-128"/>
              </a:rPr>
              <a:t>変更</a:t>
            </a:r>
            <a:endParaRPr lang="en-US" altLang="ja-JP" sz="1900" dirty="0" smtClean="0">
              <a:latin typeface="メイリオ" panose="020B0604030504040204" pitchFamily="50" charset="-128"/>
              <a:ea typeface="メイリオ" panose="020B0604030504040204" pitchFamily="50" charset="-128"/>
            </a:endParaRPr>
          </a:p>
          <a:p>
            <a:r>
              <a:rPr lang="ja-JP" altLang="en-US" sz="1900" dirty="0">
                <a:latin typeface="メイリオ" panose="020B0604030504040204" pitchFamily="50" charset="-128"/>
                <a:ea typeface="メイリオ" panose="020B0604030504040204" pitchFamily="50" charset="-128"/>
              </a:rPr>
              <a:t>　</a:t>
            </a:r>
            <a:r>
              <a:rPr lang="ja-JP" altLang="en-US" sz="1900" dirty="0" smtClean="0">
                <a:latin typeface="メイリオ" panose="020B0604030504040204" pitchFamily="50" charset="-128"/>
                <a:ea typeface="メイリオ" panose="020B0604030504040204" pitchFamily="50" charset="-128"/>
              </a:rPr>
              <a:t> ・</a:t>
            </a:r>
            <a:r>
              <a:rPr lang="ja-JP" altLang="en-US" sz="1900" dirty="0">
                <a:latin typeface="メイリオ" panose="020B0604030504040204" pitchFamily="50" charset="-128"/>
                <a:ea typeface="メイリオ" panose="020B0604030504040204" pitchFamily="50" charset="-128"/>
              </a:rPr>
              <a:t>揚水機の吐出口の断面積の</a:t>
            </a:r>
            <a:r>
              <a:rPr lang="ja-JP" altLang="en-US" sz="1900" dirty="0" smtClean="0">
                <a:latin typeface="メイリオ" panose="020B0604030504040204" pitchFamily="50" charset="-128"/>
                <a:ea typeface="メイリオ" panose="020B0604030504040204" pitchFamily="50" charset="-128"/>
              </a:rPr>
              <a:t>合計</a:t>
            </a:r>
            <a:r>
              <a:rPr lang="ja-JP" altLang="en-US" sz="1900" dirty="0">
                <a:latin typeface="メイリオ" panose="020B0604030504040204" pitchFamily="50" charset="-128"/>
                <a:ea typeface="メイリオ" panose="020B0604030504040204" pitchFamily="50" charset="-128"/>
              </a:rPr>
              <a:t>　</a:t>
            </a:r>
            <a:endParaRPr lang="en-US" altLang="ja-JP" sz="1900" dirty="0">
              <a:latin typeface="メイリオ" panose="020B0604030504040204" pitchFamily="50" charset="-128"/>
              <a:ea typeface="メイリオ" panose="020B0604030504040204" pitchFamily="50" charset="-128"/>
            </a:endParaRPr>
          </a:p>
          <a:p>
            <a:r>
              <a:rPr lang="ja-JP" altLang="en-US" sz="1900" dirty="0">
                <a:latin typeface="メイリオ" panose="020B0604030504040204" pitchFamily="50" charset="-128"/>
                <a:ea typeface="メイリオ" panose="020B0604030504040204" pitchFamily="50" charset="-128"/>
              </a:rPr>
              <a:t>　</a:t>
            </a:r>
            <a:r>
              <a:rPr lang="ja-JP" altLang="en-US" sz="1900" dirty="0" smtClean="0">
                <a:latin typeface="メイリオ" panose="020B0604030504040204" pitchFamily="50" charset="-128"/>
                <a:ea typeface="メイリオ" panose="020B0604030504040204" pitchFamily="50" charset="-128"/>
              </a:rPr>
              <a:t>　 を小さく</a:t>
            </a:r>
            <a:r>
              <a:rPr lang="ja-JP" altLang="en-US" sz="1900" dirty="0">
                <a:latin typeface="メイリオ" panose="020B0604030504040204" pitchFamily="50" charset="-128"/>
                <a:ea typeface="メイリオ" panose="020B0604030504040204" pitchFamily="50" charset="-128"/>
              </a:rPr>
              <a:t>する</a:t>
            </a:r>
            <a:r>
              <a:rPr lang="ja-JP" altLang="en-US" sz="1900" dirty="0" smtClean="0">
                <a:latin typeface="メイリオ" panose="020B0604030504040204" pitchFamily="50" charset="-128"/>
                <a:ea typeface="メイリオ" panose="020B0604030504040204" pitchFamily="50" charset="-128"/>
              </a:rPr>
              <a:t>変更</a:t>
            </a:r>
            <a:endParaRPr lang="en-US" altLang="ja-JP" sz="1900" dirty="0" smtClean="0">
              <a:latin typeface="メイリオ" panose="020B0604030504040204" pitchFamily="50" charset="-128"/>
              <a:ea typeface="メイリオ" panose="020B0604030504040204" pitchFamily="50" charset="-128"/>
            </a:endParaRPr>
          </a:p>
          <a:p>
            <a:r>
              <a:rPr lang="ja-JP" altLang="en-US" sz="1900" dirty="0">
                <a:latin typeface="メイリオ" panose="020B0604030504040204" pitchFamily="50" charset="-128"/>
                <a:ea typeface="メイリオ" panose="020B0604030504040204" pitchFamily="50" charset="-128"/>
              </a:rPr>
              <a:t>　</a:t>
            </a:r>
            <a:r>
              <a:rPr lang="ja-JP" altLang="en-US" sz="1900" dirty="0" smtClean="0">
                <a:latin typeface="メイリオ" panose="020B0604030504040204" pitchFamily="50" charset="-128"/>
                <a:ea typeface="メイリオ" panose="020B0604030504040204" pitchFamily="50" charset="-128"/>
              </a:rPr>
              <a:t> ・</a:t>
            </a:r>
            <a:r>
              <a:rPr lang="ja-JP" altLang="en-US" sz="1900" dirty="0">
                <a:latin typeface="メイリオ" panose="020B0604030504040204" pitchFamily="50" charset="-128"/>
                <a:ea typeface="メイリオ" panose="020B0604030504040204" pitchFamily="50" charset="-128"/>
              </a:rPr>
              <a:t>揚水機の原動機の定格出力を</a:t>
            </a:r>
            <a:endParaRPr lang="en-US" altLang="ja-JP" sz="1900" dirty="0">
              <a:latin typeface="メイリオ" panose="020B0604030504040204" pitchFamily="50" charset="-128"/>
              <a:ea typeface="メイリオ" panose="020B0604030504040204" pitchFamily="50" charset="-128"/>
            </a:endParaRPr>
          </a:p>
          <a:p>
            <a:r>
              <a:rPr lang="ja-JP" altLang="en-US" sz="1900" dirty="0">
                <a:latin typeface="メイリオ" panose="020B0604030504040204" pitchFamily="50" charset="-128"/>
                <a:ea typeface="メイリオ" panose="020B0604030504040204" pitchFamily="50" charset="-128"/>
              </a:rPr>
              <a:t>　　</a:t>
            </a:r>
            <a:r>
              <a:rPr lang="ja-JP" altLang="en-US" sz="1900" dirty="0" smtClean="0">
                <a:latin typeface="メイリオ" panose="020B0604030504040204" pitchFamily="50" charset="-128"/>
                <a:ea typeface="メイリオ" panose="020B0604030504040204" pitchFamily="50" charset="-128"/>
              </a:rPr>
              <a:t> 下げる</a:t>
            </a:r>
            <a:r>
              <a:rPr lang="ja-JP" altLang="en-US" sz="1900" dirty="0">
                <a:latin typeface="メイリオ" panose="020B0604030504040204" pitchFamily="50" charset="-128"/>
                <a:ea typeface="メイリオ" panose="020B0604030504040204" pitchFamily="50" charset="-128"/>
              </a:rPr>
              <a:t>変更</a:t>
            </a:r>
            <a:endParaRPr lang="en-US" altLang="ja-JP" sz="19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7340678" y="4624619"/>
            <a:ext cx="1766264" cy="969496"/>
          </a:xfrm>
          <a:prstGeom prst="rect">
            <a:avLst/>
          </a:prstGeom>
          <a:noFill/>
        </p:spPr>
        <p:txBody>
          <a:bodyPr wrap="square" rtlCol="0">
            <a:spAutoFit/>
          </a:bodyPr>
          <a:lstStyle/>
          <a:p>
            <a:r>
              <a:rPr lang="ja-JP" altLang="ja-JP" sz="1900" dirty="0">
                <a:solidFill>
                  <a:srgbClr val="FF0000"/>
                </a:solidFill>
                <a:latin typeface="メイリオ" panose="020B0604030504040204" pitchFamily="50" charset="-128"/>
                <a:ea typeface="メイリオ" panose="020B0604030504040204" pitchFamily="50" charset="-128"/>
              </a:rPr>
              <a:t>変更した</a:t>
            </a:r>
            <a:r>
              <a:rPr lang="ja-JP" altLang="ja-JP" sz="1900" dirty="0" smtClean="0">
                <a:solidFill>
                  <a:srgbClr val="FF0000"/>
                </a:solidFill>
                <a:latin typeface="メイリオ" panose="020B0604030504040204" pitchFamily="50" charset="-128"/>
                <a:ea typeface="メイリオ" panose="020B0604030504040204" pitchFamily="50" charset="-128"/>
              </a:rPr>
              <a:t>日</a:t>
            </a:r>
            <a:endParaRPr lang="en-US" altLang="ja-JP" sz="1900" dirty="0" smtClean="0">
              <a:solidFill>
                <a:srgbClr val="FF0000"/>
              </a:solidFill>
              <a:latin typeface="メイリオ" panose="020B0604030504040204" pitchFamily="50" charset="-128"/>
              <a:ea typeface="メイリオ" panose="020B0604030504040204" pitchFamily="50" charset="-128"/>
            </a:endParaRPr>
          </a:p>
          <a:p>
            <a:r>
              <a:rPr lang="ja-JP" altLang="ja-JP" sz="1900" dirty="0" smtClean="0">
                <a:solidFill>
                  <a:srgbClr val="FF0000"/>
                </a:solidFill>
                <a:latin typeface="メイリオ" panose="020B0604030504040204" pitchFamily="50" charset="-128"/>
                <a:ea typeface="メイリオ" panose="020B0604030504040204" pitchFamily="50" charset="-128"/>
              </a:rPr>
              <a:t>から</a:t>
            </a:r>
            <a:r>
              <a:rPr lang="en-US" altLang="ja-JP" sz="1900" dirty="0">
                <a:solidFill>
                  <a:srgbClr val="FF0000"/>
                </a:solidFill>
                <a:latin typeface="メイリオ" panose="020B0604030504040204" pitchFamily="50" charset="-128"/>
                <a:ea typeface="メイリオ" panose="020B0604030504040204" pitchFamily="50" charset="-128"/>
              </a:rPr>
              <a:t>30</a:t>
            </a:r>
            <a:r>
              <a:rPr lang="ja-JP" altLang="ja-JP" sz="1900" dirty="0">
                <a:solidFill>
                  <a:srgbClr val="FF0000"/>
                </a:solidFill>
                <a:latin typeface="メイリオ" panose="020B0604030504040204" pitchFamily="50" charset="-128"/>
                <a:ea typeface="メイリオ" panose="020B0604030504040204" pitchFamily="50" charset="-128"/>
              </a:rPr>
              <a:t>日</a:t>
            </a:r>
            <a:r>
              <a:rPr lang="ja-JP" altLang="ja-JP" sz="1900" dirty="0" smtClean="0">
                <a:solidFill>
                  <a:srgbClr val="FF0000"/>
                </a:solidFill>
                <a:latin typeface="メイリオ" panose="020B0604030504040204" pitchFamily="50" charset="-128"/>
                <a:ea typeface="メイリオ" panose="020B0604030504040204" pitchFamily="50" charset="-128"/>
              </a:rPr>
              <a:t>以内</a:t>
            </a:r>
            <a:r>
              <a:rPr lang="ja-JP" altLang="en-US" sz="1900" dirty="0" smtClean="0">
                <a:solidFill>
                  <a:srgbClr val="FF0000"/>
                </a:solidFill>
                <a:latin typeface="メイリオ" panose="020B0604030504040204" pitchFamily="50" charset="-128"/>
                <a:ea typeface="メイリオ" panose="020B0604030504040204" pitchFamily="50" charset="-128"/>
              </a:rPr>
              <a:t>に届出</a:t>
            </a:r>
            <a:endParaRPr lang="en-US" altLang="ja-JP" sz="1900" dirty="0">
              <a:solidFill>
                <a:srgbClr val="FF0000"/>
              </a:solidFill>
              <a:latin typeface="メイリオ" panose="020B0604030504040204" pitchFamily="50" charset="-128"/>
              <a:ea typeface="メイリオ" panose="020B0604030504040204" pitchFamily="50" charset="-128"/>
            </a:endParaRPr>
          </a:p>
        </p:txBody>
      </p:sp>
      <p:sp>
        <p:nvSpPr>
          <p:cNvPr id="3" name="山形 2"/>
          <p:cNvSpPr/>
          <p:nvPr/>
        </p:nvSpPr>
        <p:spPr>
          <a:xfrm>
            <a:off x="2227941" y="4408299"/>
            <a:ext cx="258793" cy="122926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23" name="山形 22"/>
          <p:cNvSpPr/>
          <p:nvPr/>
        </p:nvSpPr>
        <p:spPr>
          <a:xfrm>
            <a:off x="7039172" y="4408299"/>
            <a:ext cx="258793" cy="122926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24" name="角丸四角形 23"/>
          <p:cNvSpPr/>
          <p:nvPr/>
        </p:nvSpPr>
        <p:spPr>
          <a:xfrm>
            <a:off x="7430495" y="3589669"/>
            <a:ext cx="1260743" cy="369084"/>
          </a:xfrm>
          <a:prstGeom prst="round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 name="テキスト ボックス 24"/>
          <p:cNvSpPr txBox="1"/>
          <p:nvPr/>
        </p:nvSpPr>
        <p:spPr>
          <a:xfrm>
            <a:off x="7407686" y="3529266"/>
            <a:ext cx="1457985" cy="430887"/>
          </a:xfrm>
          <a:prstGeom prst="rect">
            <a:avLst/>
          </a:prstGeom>
          <a:noFill/>
          <a:ln>
            <a:noFill/>
          </a:ln>
        </p:spPr>
        <p:txBody>
          <a:bodyPr wrap="square" rtlCol="0">
            <a:spAutoFit/>
          </a:bodyPr>
          <a:lstStyle/>
          <a:p>
            <a:r>
              <a:rPr lang="ja-JP" altLang="en-US" sz="2200" dirty="0"/>
              <a:t>変更届出</a:t>
            </a:r>
            <a:endParaRPr lang="ja-JP" altLang="ja-JP" sz="2200" dirty="0"/>
          </a:p>
        </p:txBody>
      </p:sp>
      <p:sp>
        <p:nvSpPr>
          <p:cNvPr id="26" name="テキスト ボックス 25"/>
          <p:cNvSpPr txBox="1"/>
          <p:nvPr/>
        </p:nvSpPr>
        <p:spPr>
          <a:xfrm>
            <a:off x="3895040" y="6539579"/>
            <a:ext cx="5158389" cy="323165"/>
          </a:xfrm>
          <a:prstGeom prst="rect">
            <a:avLst/>
          </a:prstGeom>
          <a:noFill/>
          <a:ln>
            <a:noFill/>
          </a:ln>
        </p:spPr>
        <p:txBody>
          <a:bodyPr wrap="square" rtlCol="0">
            <a:spAutoFit/>
          </a:bodyPr>
          <a:lstStyle/>
          <a:p>
            <a:r>
              <a:rPr lang="en-US" altLang="ja-JP" sz="1500" u="sng" dirty="0"/>
              <a:t>※</a:t>
            </a:r>
            <a:r>
              <a:rPr lang="ja-JP" altLang="en-US" sz="1500" u="sng" dirty="0"/>
              <a:t>実際の手続きの際は、許可を受けた機関に確認してください</a:t>
            </a:r>
            <a:endParaRPr lang="ja-JP" altLang="ja-JP" sz="1500" u="sng" dirty="0"/>
          </a:p>
        </p:txBody>
      </p:sp>
      <p:sp>
        <p:nvSpPr>
          <p:cNvPr id="30" name="正方形/長方形 29"/>
          <p:cNvSpPr/>
          <p:nvPr/>
        </p:nvSpPr>
        <p:spPr bwMode="white">
          <a:xfrm>
            <a:off x="2575802" y="4015216"/>
            <a:ext cx="4275761" cy="2436523"/>
          </a:xfrm>
          <a:prstGeom prst="rect">
            <a:avLst/>
          </a:prstGeom>
          <a:solidFill>
            <a:schemeClr val="accent2">
              <a:lumMod val="60000"/>
              <a:lumOff val="40000"/>
              <a:alpha val="21961"/>
            </a:schemeClr>
          </a:solidFill>
          <a:ln w="28575">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2400" dirty="0">
              <a:solidFill>
                <a:schemeClr val="tx1"/>
              </a:solidFill>
            </a:endParaRPr>
          </a:p>
        </p:txBody>
      </p:sp>
      <p:sp>
        <p:nvSpPr>
          <p:cNvPr id="31" name="正方形/長方形 30"/>
          <p:cNvSpPr/>
          <p:nvPr/>
        </p:nvSpPr>
        <p:spPr bwMode="white">
          <a:xfrm>
            <a:off x="7335536" y="4526005"/>
            <a:ext cx="1592230" cy="1092155"/>
          </a:xfrm>
          <a:prstGeom prst="rect">
            <a:avLst/>
          </a:prstGeom>
          <a:solidFill>
            <a:schemeClr val="accent2">
              <a:lumMod val="60000"/>
              <a:lumOff val="40000"/>
              <a:alpha val="21961"/>
            </a:schemeClr>
          </a:solidFill>
          <a:ln w="28575">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28" name="角丸四角形 27"/>
          <p:cNvSpPr/>
          <p:nvPr/>
        </p:nvSpPr>
        <p:spPr>
          <a:xfrm>
            <a:off x="415898" y="3589670"/>
            <a:ext cx="1319770" cy="369083"/>
          </a:xfrm>
          <a:prstGeom prst="round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テキスト ボックス 15"/>
          <p:cNvSpPr txBox="1"/>
          <p:nvPr/>
        </p:nvSpPr>
        <p:spPr>
          <a:xfrm>
            <a:off x="391377" y="3553721"/>
            <a:ext cx="1497947" cy="430887"/>
          </a:xfrm>
          <a:prstGeom prst="rect">
            <a:avLst/>
          </a:prstGeom>
          <a:noFill/>
          <a:ln>
            <a:noFill/>
          </a:ln>
        </p:spPr>
        <p:txBody>
          <a:bodyPr wrap="square" rtlCol="0">
            <a:spAutoFit/>
          </a:bodyPr>
          <a:lstStyle/>
          <a:p>
            <a:r>
              <a:rPr lang="ja-JP" altLang="en-US" sz="2200" dirty="0" smtClean="0"/>
              <a:t>変更内容</a:t>
            </a:r>
            <a:endParaRPr lang="ja-JP" altLang="ja-JP" sz="2200" dirty="0"/>
          </a:p>
        </p:txBody>
      </p:sp>
    </p:spTree>
    <p:extLst>
      <p:ext uri="{BB962C8B-B14F-4D97-AF65-F5344CB8AC3E}">
        <p14:creationId xmlns:p14="http://schemas.microsoft.com/office/powerpoint/2010/main" val="328700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4</a:t>
            </a:fld>
            <a:endParaRPr kumimoji="1" lang="ja-JP" altLang="en-US"/>
          </a:p>
        </p:txBody>
      </p:sp>
      <p:sp>
        <p:nvSpPr>
          <p:cNvPr id="3" name="テキスト ボックス 2"/>
          <p:cNvSpPr txBox="1"/>
          <p:nvPr/>
        </p:nvSpPr>
        <p:spPr>
          <a:xfrm>
            <a:off x="441325" y="5085184"/>
            <a:ext cx="8352928" cy="1477328"/>
          </a:xfrm>
          <a:prstGeom prst="rect">
            <a:avLst/>
          </a:prstGeom>
          <a:solidFill>
            <a:schemeClr val="bg1"/>
          </a:solidFill>
          <a:ln>
            <a:solidFill>
              <a:schemeClr val="bg1">
                <a:lumMod val="50000"/>
              </a:schemeClr>
            </a:solidFill>
          </a:ln>
        </p:spPr>
        <p:txBody>
          <a:bodyPr wrap="square" rtlCol="0">
            <a:spAutoFit/>
          </a:bodyPr>
          <a:lstStyle/>
          <a:p>
            <a:r>
              <a:rPr kumimoji="1" lang="en-US" altLang="ja-JP" b="1" dirty="0" smtClean="0">
                <a:solidFill>
                  <a:schemeClr val="tx1">
                    <a:lumMod val="75000"/>
                    <a:lumOff val="25000"/>
                  </a:schemeClr>
                </a:solidFill>
                <a:latin typeface="+mn-ea"/>
              </a:rPr>
              <a:t>【</a:t>
            </a:r>
            <a:r>
              <a:rPr kumimoji="1" lang="ja-JP" altLang="en-US" b="1" dirty="0" smtClean="0">
                <a:solidFill>
                  <a:schemeClr val="tx1">
                    <a:lumMod val="75000"/>
                    <a:lumOff val="25000"/>
                  </a:schemeClr>
                </a:solidFill>
                <a:latin typeface="+mn-ea"/>
              </a:rPr>
              <a:t>参考</a:t>
            </a:r>
            <a:r>
              <a:rPr kumimoji="1" lang="en-US" altLang="ja-JP" b="1" dirty="0" smtClean="0">
                <a:solidFill>
                  <a:schemeClr val="tx1">
                    <a:lumMod val="75000"/>
                    <a:lumOff val="25000"/>
                  </a:schemeClr>
                </a:solidFill>
                <a:latin typeface="+mn-ea"/>
              </a:rPr>
              <a:t>】</a:t>
            </a:r>
            <a:r>
              <a:rPr kumimoji="1" lang="ja-JP" altLang="en-US" b="1" dirty="0" smtClean="0">
                <a:solidFill>
                  <a:schemeClr val="tx1">
                    <a:lumMod val="75000"/>
                    <a:lumOff val="25000"/>
                  </a:schemeClr>
                </a:solidFill>
                <a:latin typeface="+mn-ea"/>
              </a:rPr>
              <a:t>神奈川県生活環境の保全等に関する条例　附則</a:t>
            </a:r>
            <a:r>
              <a:rPr kumimoji="1" lang="en-US" altLang="ja-JP" b="1" dirty="0" smtClean="0">
                <a:solidFill>
                  <a:schemeClr val="tx1">
                    <a:lumMod val="75000"/>
                    <a:lumOff val="25000"/>
                  </a:schemeClr>
                </a:solidFill>
                <a:latin typeface="+mn-ea"/>
              </a:rPr>
              <a:t>25</a:t>
            </a:r>
          </a:p>
          <a:p>
            <a:r>
              <a:rPr lang="ja-JP" altLang="en-US" dirty="0">
                <a:solidFill>
                  <a:schemeClr val="tx1">
                    <a:lumMod val="75000"/>
                    <a:lumOff val="25000"/>
                  </a:schemeClr>
                </a:solidFill>
                <a:latin typeface="+mn-ea"/>
              </a:rPr>
              <a:t>　</a:t>
            </a:r>
            <a:r>
              <a:rPr lang="ja-JP" altLang="en-US" dirty="0" smtClean="0">
                <a:solidFill>
                  <a:schemeClr val="tx1">
                    <a:lumMod val="75000"/>
                    <a:lumOff val="25000"/>
                  </a:schemeClr>
                </a:solidFill>
                <a:latin typeface="+mn-ea"/>
              </a:rPr>
              <a:t>知事は、神奈川県生活環境の保全等に関する条例の一部を改正する条例（平成</a:t>
            </a:r>
            <a:r>
              <a:rPr lang="en-US" altLang="ja-JP" dirty="0" smtClean="0">
                <a:solidFill>
                  <a:schemeClr val="tx1">
                    <a:lumMod val="75000"/>
                    <a:lumOff val="25000"/>
                  </a:schemeClr>
                </a:solidFill>
                <a:latin typeface="+mn-ea"/>
              </a:rPr>
              <a:t>23</a:t>
            </a:r>
            <a:r>
              <a:rPr lang="ja-JP" altLang="en-US" dirty="0" smtClean="0">
                <a:solidFill>
                  <a:schemeClr val="tx1">
                    <a:lumMod val="75000"/>
                    <a:lumOff val="25000"/>
                  </a:schemeClr>
                </a:solidFill>
                <a:latin typeface="+mn-ea"/>
              </a:rPr>
              <a:t>年神奈川県条例第</a:t>
            </a:r>
            <a:r>
              <a:rPr lang="en-US" altLang="ja-JP" dirty="0" smtClean="0">
                <a:solidFill>
                  <a:schemeClr val="tx1">
                    <a:lumMod val="75000"/>
                    <a:lumOff val="25000"/>
                  </a:schemeClr>
                </a:solidFill>
                <a:latin typeface="+mn-ea"/>
              </a:rPr>
              <a:t>31</a:t>
            </a:r>
            <a:r>
              <a:rPr lang="ja-JP" altLang="en-US" dirty="0" smtClean="0">
                <a:solidFill>
                  <a:schemeClr val="tx1">
                    <a:lumMod val="75000"/>
                    <a:lumOff val="25000"/>
                  </a:schemeClr>
                </a:solidFill>
                <a:latin typeface="+mn-ea"/>
              </a:rPr>
              <a:t>号）の施行の日から起算して５年を経過するごとに、この条例の施行の状況について検討を加え、その結果に基づいて必要な措置を講ずるものとする。</a:t>
            </a:r>
            <a:endParaRPr kumimoji="1" lang="ja-JP" altLang="en-US" dirty="0">
              <a:solidFill>
                <a:schemeClr val="tx1">
                  <a:lumMod val="75000"/>
                  <a:lumOff val="25000"/>
                </a:schemeClr>
              </a:solidFill>
              <a:latin typeface="+mn-ea"/>
            </a:endParaRPr>
          </a:p>
        </p:txBody>
      </p:sp>
      <p:sp>
        <p:nvSpPr>
          <p:cNvPr id="4" name="Rectangle 8"/>
          <p:cNvSpPr>
            <a:spLocks noChangeArrowheads="1"/>
          </p:cNvSpPr>
          <p:nvPr/>
        </p:nvSpPr>
        <p:spPr bwMode="auto">
          <a:xfrm>
            <a:off x="451570" y="379150"/>
            <a:ext cx="50393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条例の見直しについて</a:t>
            </a:r>
            <a:endParaRPr lang="en-US" altLang="ja-JP" b="1" dirty="0">
              <a:latin typeface="メイリオ" panose="020B0604030504040204" pitchFamily="50" charset="-128"/>
              <a:ea typeface="メイリオ" panose="020B0604030504040204" pitchFamily="50" charset="-128"/>
            </a:endParaRPr>
          </a:p>
        </p:txBody>
      </p:sp>
      <p:sp>
        <p:nvSpPr>
          <p:cNvPr id="5" name="Rectangle 8"/>
          <p:cNvSpPr>
            <a:spLocks noChangeArrowheads="1"/>
          </p:cNvSpPr>
          <p:nvPr/>
        </p:nvSpPr>
        <p:spPr bwMode="auto">
          <a:xfrm>
            <a:off x="441325" y="1173034"/>
            <a:ext cx="8208912" cy="1430179"/>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50800" dist="38100" dir="2700000" algn="tl" rotWithShape="0">
              <a:prstClr val="black">
                <a:alpha val="40000"/>
              </a:prstClr>
            </a:outerShdw>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条例では、</a:t>
            </a:r>
            <a:r>
              <a:rPr lang="ja-JP" altLang="en-US" sz="2600" b="1" dirty="0" smtClean="0">
                <a:solidFill>
                  <a:srgbClr val="FF0000"/>
                </a:solidFill>
                <a:latin typeface="メイリオ" panose="020B0604030504040204" pitchFamily="50" charset="-128"/>
                <a:ea typeface="メイリオ" panose="020B0604030504040204" pitchFamily="50" charset="-128"/>
              </a:rPr>
              <a:t>５年を経過するごと</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に</a:t>
            </a:r>
            <a:r>
              <a:rPr lang="ja-JP" altLang="en-US" sz="2600" b="1" i="1" dirty="0" smtClean="0">
                <a:solidFill>
                  <a:srgbClr val="FF0000"/>
                </a:solidFill>
                <a:latin typeface="メイリオ" panose="020B0604030504040204" pitchFamily="50" charset="-128"/>
                <a:ea typeface="メイリオ" panose="020B0604030504040204" pitchFamily="50" charset="-128"/>
              </a:rPr>
              <a:t>条例の施行状況について検討</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を加え、その結果に基づいて</a:t>
            </a:r>
            <a:r>
              <a:rPr lang="ja-JP" altLang="en-US" sz="2600" b="1" dirty="0" smtClean="0">
                <a:solidFill>
                  <a:srgbClr val="FF0000"/>
                </a:solidFill>
                <a:latin typeface="メイリオ" panose="020B0604030504040204" pitchFamily="50" charset="-128"/>
                <a:ea typeface="メイリオ" panose="020B0604030504040204" pitchFamily="50" charset="-128"/>
              </a:rPr>
              <a:t>必要な措置を講ずる</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ものとされている。</a:t>
            </a:r>
            <a:endParaRPr lang="en-US" altLang="ja-JP" sz="2400" dirty="0">
              <a:latin typeface="メイリオ" panose="020B0604030504040204" pitchFamily="50" charset="-128"/>
              <a:ea typeface="メイリオ" panose="020B0604030504040204" pitchFamily="50" charset="-128"/>
            </a:endParaRPr>
          </a:p>
        </p:txBody>
      </p:sp>
      <p:sp>
        <p:nvSpPr>
          <p:cNvPr id="6" name="Rectangle 8"/>
          <p:cNvSpPr>
            <a:spLocks noChangeArrowheads="1"/>
          </p:cNvSpPr>
          <p:nvPr/>
        </p:nvSpPr>
        <p:spPr bwMode="auto">
          <a:xfrm>
            <a:off x="451024" y="3377312"/>
            <a:ext cx="8208912" cy="1328023"/>
          </a:xfrm>
          <a:prstGeom prst="roundRect">
            <a:avLst/>
          </a:prstGeom>
          <a:gradFill flip="none" rotWithShape="1">
            <a:gsLst>
              <a:gs pos="0">
                <a:srgbClr val="FF66FF">
                  <a:tint val="66000"/>
                  <a:satMod val="160000"/>
                </a:srgbClr>
              </a:gs>
              <a:gs pos="50000">
                <a:srgbClr val="FF66FF">
                  <a:tint val="44500"/>
                  <a:satMod val="160000"/>
                </a:srgbClr>
              </a:gs>
              <a:gs pos="100000">
                <a:srgbClr val="FF66FF">
                  <a:tint val="23500"/>
                  <a:satMod val="160000"/>
                </a:srgbClr>
              </a:gs>
            </a:gsLst>
            <a:lin ang="2700000" scaled="1"/>
            <a:tileRect/>
          </a:gradFill>
          <a:ln>
            <a:noFill/>
          </a:ln>
          <a:effectLst>
            <a:outerShdw blurRad="50800" dist="38100" dir="2700000" algn="tl" rotWithShape="0">
              <a:prstClr val="black">
                <a:alpha val="40000"/>
              </a:prstClr>
            </a:outerShdw>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平成</a:t>
            </a:r>
            <a:r>
              <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23</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年改正条例の施行日</a:t>
            </a:r>
            <a:r>
              <a:rPr lang="ja-JP" altLang="en-US" sz="2400" b="1" dirty="0" smtClean="0">
                <a:solidFill>
                  <a:srgbClr val="0000FF"/>
                </a:solidFill>
                <a:latin typeface="メイリオ" panose="020B0604030504040204" pitchFamily="50" charset="-128"/>
                <a:ea typeface="メイリオ" panose="020B0604030504040204" pitchFamily="50" charset="-128"/>
              </a:rPr>
              <a:t>（平成</a:t>
            </a:r>
            <a:r>
              <a:rPr lang="en-US" altLang="ja-JP" sz="2400" b="1" dirty="0" smtClean="0">
                <a:solidFill>
                  <a:srgbClr val="0000FF"/>
                </a:solidFill>
                <a:latin typeface="メイリオ" panose="020B0604030504040204" pitchFamily="50" charset="-128"/>
                <a:ea typeface="メイリオ" panose="020B0604030504040204" pitchFamily="50" charset="-128"/>
              </a:rPr>
              <a:t>24</a:t>
            </a:r>
            <a:r>
              <a:rPr lang="ja-JP" altLang="en-US" sz="2400" b="1" dirty="0" smtClean="0">
                <a:solidFill>
                  <a:srgbClr val="0000FF"/>
                </a:solidFill>
                <a:latin typeface="メイリオ" panose="020B0604030504040204" pitchFamily="50" charset="-128"/>
                <a:ea typeface="メイリオ" panose="020B0604030504040204" pitchFamily="50" charset="-128"/>
              </a:rPr>
              <a:t>年</a:t>
            </a:r>
            <a:r>
              <a:rPr lang="en-US" altLang="ja-JP" sz="2400" b="1" dirty="0" smtClean="0">
                <a:solidFill>
                  <a:srgbClr val="0000FF"/>
                </a:solidFill>
                <a:latin typeface="メイリオ" panose="020B0604030504040204" pitchFamily="50" charset="-128"/>
                <a:ea typeface="メイリオ" panose="020B0604030504040204" pitchFamily="50" charset="-128"/>
              </a:rPr>
              <a:t>10</a:t>
            </a:r>
            <a:r>
              <a:rPr lang="ja-JP" altLang="en-US" sz="2400" b="1" dirty="0" smtClean="0">
                <a:solidFill>
                  <a:srgbClr val="0000FF"/>
                </a:solidFill>
                <a:latin typeface="メイリオ" panose="020B0604030504040204" pitchFamily="50" charset="-128"/>
                <a:ea typeface="メイリオ" panose="020B0604030504040204" pitchFamily="50" charset="-128"/>
              </a:rPr>
              <a:t>月１日）</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から５年を経過したことを受け、近年の生活環境の状況や環境関係法令の改正等の状況等を踏まえ、検討を行った。</a:t>
            </a:r>
            <a:endParaRPr lang="en-US" altLang="ja-JP" sz="2400" dirty="0">
              <a:latin typeface="メイリオ" panose="020B0604030504040204" pitchFamily="50" charset="-128"/>
              <a:ea typeface="メイリオ" panose="020B0604030504040204" pitchFamily="50" charset="-128"/>
            </a:endParaRPr>
          </a:p>
        </p:txBody>
      </p:sp>
      <p:sp>
        <p:nvSpPr>
          <p:cNvPr id="7" name="下矢印 6"/>
          <p:cNvSpPr/>
          <p:nvPr/>
        </p:nvSpPr>
        <p:spPr>
          <a:xfrm>
            <a:off x="3779912" y="2724860"/>
            <a:ext cx="1224136" cy="504056"/>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7448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49</a:t>
            </a:fld>
            <a:endParaRPr kumimoji="1" lang="ja-JP" altLang="en-US"/>
          </a:p>
        </p:txBody>
      </p:sp>
      <p:sp>
        <p:nvSpPr>
          <p:cNvPr id="7" name="Rectangle 2"/>
          <p:cNvSpPr txBox="1">
            <a:spLocks noChangeArrowheads="1"/>
          </p:cNvSpPr>
          <p:nvPr/>
        </p:nvSpPr>
        <p:spPr>
          <a:xfrm>
            <a:off x="337232" y="-99243"/>
            <a:ext cx="6336704" cy="768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mj-ea"/>
                <a:ea typeface="+mj-ea"/>
                <a:cs typeface="+mj-cs"/>
              </a:defRPr>
            </a:lvl1pPr>
          </a:lstStyle>
          <a:p>
            <a:r>
              <a:rPr lang="ja-JP" altLang="en-US" sz="3600" dirty="0" smtClean="0"/>
              <a:t>目 次</a:t>
            </a:r>
          </a:p>
        </p:txBody>
      </p:sp>
      <p:sp>
        <p:nvSpPr>
          <p:cNvPr id="6" name="Rectangle 4"/>
          <p:cNvSpPr>
            <a:spLocks noChangeArrowheads="1"/>
          </p:cNvSpPr>
          <p:nvPr/>
        </p:nvSpPr>
        <p:spPr bwMode="auto">
          <a:xfrm>
            <a:off x="58940" y="1047346"/>
            <a:ext cx="8923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１</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神奈川県生活環境の保全等に</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関する条例の概要</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と見直しについて</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２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条例改正の内容</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(1)</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災害を視野に入れた対応</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(2)</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環境管理事業所及び優良環境管理事業所制度</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(3) </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指定事業所の変更に係る</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手続き</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a:t>
            </a:r>
            <a:r>
              <a:rPr lang="en-US" altLang="ja-JP" sz="2800" b="1" dirty="0">
                <a:solidFill>
                  <a:schemeClr val="bg1">
                    <a:lumMod val="65000"/>
                  </a:schemeClr>
                </a:solidFill>
                <a:latin typeface="メイリオ" pitchFamily="50" charset="-128"/>
                <a:ea typeface="メイリオ" pitchFamily="50" charset="-128"/>
                <a:cs typeface="メイリオ" pitchFamily="50" charset="-128"/>
              </a:rPr>
              <a:t>4</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土壌汚染対策</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(5)</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地下水採取規制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(6)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地下浸透禁止物質に係る</a:t>
            </a: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規制</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(7)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大気・騒音・振動に係る規制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(8)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その他</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ja-JP" altLang="en-US" b="1" dirty="0">
              <a:solidFill>
                <a:schemeClr val="bg1">
                  <a:lumMod val="6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205712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50</a:t>
            </a:fld>
            <a:endParaRPr kumimoji="1" lang="ja-JP" altLang="en-US"/>
          </a:p>
        </p:txBody>
      </p:sp>
      <p:sp>
        <p:nvSpPr>
          <p:cNvPr id="11" name="コンテンツ プレースホルダー 2"/>
          <p:cNvSpPr txBox="1">
            <a:spLocks/>
          </p:cNvSpPr>
          <p:nvPr/>
        </p:nvSpPr>
        <p:spPr>
          <a:xfrm>
            <a:off x="214000" y="295622"/>
            <a:ext cx="8749586"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t>地下浸透禁止物質を製造等する施設の構造基準</a:t>
            </a:r>
            <a:endParaRPr lang="en-US" altLang="ja-JP" dirty="0" smtClean="0"/>
          </a:p>
        </p:txBody>
      </p:sp>
      <p:graphicFrame>
        <p:nvGraphicFramePr>
          <p:cNvPr id="13" name="表 12"/>
          <p:cNvGraphicFramePr>
            <a:graphicFrameLocks noGrp="1"/>
          </p:cNvGraphicFramePr>
          <p:nvPr>
            <p:extLst/>
          </p:nvPr>
        </p:nvGraphicFramePr>
        <p:xfrm>
          <a:off x="354995" y="2087629"/>
          <a:ext cx="4853815" cy="4477290"/>
        </p:xfrm>
        <a:graphic>
          <a:graphicData uri="http://schemas.openxmlformats.org/drawingml/2006/table">
            <a:tbl>
              <a:tblPr firstRow="1" bandRow="1">
                <a:tableStyleId>{5C22544A-7EE6-4342-B048-85BDC9FD1C3A}</a:tableStyleId>
              </a:tblPr>
              <a:tblGrid>
                <a:gridCol w="4853815"/>
              </a:tblGrid>
              <a:tr h="359238">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ja-JP" sz="1800" b="1" kern="0" dirty="0" smtClean="0">
                          <a:solidFill>
                            <a:schemeClr val="tx1"/>
                          </a:solidFill>
                          <a:effectLst/>
                          <a:latin typeface="メイリオ" panose="020B0604030504040204" pitchFamily="50" charset="-128"/>
                          <a:ea typeface="メイリオ" panose="020B0604030504040204" pitchFamily="50" charset="-128"/>
                          <a:cs typeface="MS-PGothic"/>
                        </a:rPr>
                        <a:t>規則</a:t>
                      </a:r>
                      <a:r>
                        <a:rPr lang="ja-JP" sz="1800" b="1" kern="0" dirty="0">
                          <a:solidFill>
                            <a:schemeClr val="tx1"/>
                          </a:solidFill>
                          <a:effectLst/>
                          <a:latin typeface="メイリオ" panose="020B0604030504040204" pitchFamily="50" charset="-128"/>
                          <a:ea typeface="メイリオ" panose="020B0604030504040204" pitchFamily="50" charset="-128"/>
                          <a:cs typeface="MS-PGothic"/>
                        </a:rPr>
                        <a:t>第</a:t>
                      </a:r>
                      <a:r>
                        <a:rPr lang="en-US" sz="1800" b="1" kern="0" dirty="0">
                          <a:solidFill>
                            <a:schemeClr val="tx1"/>
                          </a:solidFill>
                          <a:effectLst/>
                          <a:latin typeface="メイリオ" panose="020B0604030504040204" pitchFamily="50" charset="-128"/>
                          <a:ea typeface="メイリオ" panose="020B0604030504040204" pitchFamily="50" charset="-128"/>
                          <a:cs typeface="MS-PGothic"/>
                        </a:rPr>
                        <a:t>35</a:t>
                      </a:r>
                      <a:r>
                        <a:rPr lang="ja-JP" sz="1800" b="1" kern="0" dirty="0" smtClean="0">
                          <a:solidFill>
                            <a:schemeClr val="tx1"/>
                          </a:solidFill>
                          <a:effectLst/>
                          <a:latin typeface="メイリオ" panose="020B0604030504040204" pitchFamily="50" charset="-128"/>
                          <a:ea typeface="メイリオ" panose="020B0604030504040204" pitchFamily="50" charset="-128"/>
                          <a:cs typeface="MS-PGothic"/>
                        </a:rPr>
                        <a:t>条</a:t>
                      </a:r>
                      <a:r>
                        <a:rPr lang="ja-JP" altLang="en-US" sz="1800" b="1" kern="0" dirty="0" smtClean="0">
                          <a:solidFill>
                            <a:srgbClr val="00B050"/>
                          </a:solidFill>
                          <a:effectLst/>
                          <a:latin typeface="メイリオ" panose="020B0604030504040204" pitchFamily="50" charset="-128"/>
                          <a:ea typeface="メイリオ" panose="020B0604030504040204" pitchFamily="50" charset="-128"/>
                          <a:cs typeface="MS-PGothic"/>
                        </a:rPr>
                        <a:t>（改正前）</a:t>
                      </a:r>
                      <a:endParaRPr lang="ja-JP" altLang="ja-JP" sz="1800" b="1" kern="100" dirty="0" smtClean="0">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18052">
                <a:tc>
                  <a:txBody>
                    <a:bodyPr/>
                    <a:lstStyle/>
                    <a:p>
                      <a:r>
                        <a:rPr kumimoji="1" lang="ja-JP" altLang="ja-JP" sz="1500" kern="1200" dirty="0" smtClean="0">
                          <a:solidFill>
                            <a:schemeClr val="dk1"/>
                          </a:solidFill>
                          <a:effectLst/>
                          <a:latin typeface="メイリオ" panose="020B0604030504040204" pitchFamily="50" charset="-128"/>
                          <a:ea typeface="メイリオ" panose="020B0604030504040204" pitchFamily="50" charset="-128"/>
                          <a:cs typeface="+mn-cs"/>
                        </a:rPr>
                        <a:t>規則で定める構造は次に定める構造とする</a:t>
                      </a:r>
                    </a:p>
                    <a:p>
                      <a:pPr marL="358775" indent="-358775"/>
                      <a:r>
                        <a:rPr kumimoji="1" lang="en-US" altLang="ja-JP" sz="1500" kern="1200" dirty="0" smtClean="0">
                          <a:solidFill>
                            <a:schemeClr val="dk1"/>
                          </a:solidFill>
                          <a:effectLst/>
                          <a:latin typeface="メイリオ" panose="020B0604030504040204" pitchFamily="50" charset="-128"/>
                          <a:ea typeface="メイリオ" panose="020B0604030504040204" pitchFamily="50" charset="-128"/>
                          <a:cs typeface="+mn-cs"/>
                        </a:rPr>
                        <a:t>(1) </a:t>
                      </a:r>
                      <a:r>
                        <a:rPr kumimoji="1" lang="ja-JP" altLang="ja-JP" sz="1500" kern="1200" dirty="0" smtClean="0">
                          <a:solidFill>
                            <a:schemeClr val="dk1"/>
                          </a:solidFill>
                          <a:effectLst/>
                          <a:latin typeface="メイリオ" panose="020B0604030504040204" pitchFamily="50" charset="-128"/>
                          <a:ea typeface="メイリオ" panose="020B0604030504040204" pitchFamily="50" charset="-128"/>
                          <a:cs typeface="+mn-cs"/>
                        </a:rPr>
                        <a:t>床面は、地下浸透禁止物質の地下浸透を適切に防止できるコンクリート、タイル等の不透水性材質とし、</a:t>
                      </a:r>
                      <a:r>
                        <a:rPr kumimoji="1" lang="ja-JP" altLang="ja-JP" sz="1500" u="sng" kern="1200" dirty="0" smtClean="0">
                          <a:solidFill>
                            <a:schemeClr val="dk1"/>
                          </a:solidFill>
                          <a:effectLst/>
                          <a:latin typeface="メイリオ" panose="020B0604030504040204" pitchFamily="50" charset="-128"/>
                          <a:ea typeface="メイリオ" panose="020B0604030504040204" pitchFamily="50" charset="-128"/>
                          <a:cs typeface="+mn-cs"/>
                        </a:rPr>
                        <a:t>その表面は耐性のある材質で被覆がなされていること</a:t>
                      </a:r>
                      <a:endParaRPr kumimoji="1" lang="en-US" altLang="ja-JP" sz="1500" u="sng" kern="1200" dirty="0" smtClean="0">
                        <a:solidFill>
                          <a:schemeClr val="dk1"/>
                        </a:solidFill>
                        <a:effectLst/>
                        <a:latin typeface="メイリオ" panose="020B0604030504040204" pitchFamily="50" charset="-128"/>
                        <a:ea typeface="メイリオ" panose="020B0604030504040204" pitchFamily="50" charset="-128"/>
                        <a:cs typeface="+mn-cs"/>
                      </a:endParaRPr>
                    </a:p>
                    <a:p>
                      <a:endParaRPr kumimoji="1" lang="ja-JP" altLang="ja-JP" sz="800" kern="1200" dirty="0" smtClean="0">
                        <a:solidFill>
                          <a:schemeClr val="dk1"/>
                        </a:solidFill>
                        <a:effectLst/>
                        <a:latin typeface="メイリオ" panose="020B0604030504040204" pitchFamily="50" charset="-128"/>
                        <a:ea typeface="メイリオ" panose="020B0604030504040204" pitchFamily="50" charset="-128"/>
                        <a:cs typeface="+mn-cs"/>
                      </a:endParaRPr>
                    </a:p>
                    <a:p>
                      <a:pPr marL="358775" indent="-358775"/>
                      <a:r>
                        <a:rPr kumimoji="1" lang="en-US" altLang="ja-JP" sz="1500" kern="1200" dirty="0" smtClean="0">
                          <a:solidFill>
                            <a:schemeClr val="dk1"/>
                          </a:solidFill>
                          <a:effectLst/>
                          <a:latin typeface="メイリオ" panose="020B0604030504040204" pitchFamily="50" charset="-128"/>
                          <a:ea typeface="メイリオ" panose="020B0604030504040204" pitchFamily="50" charset="-128"/>
                          <a:cs typeface="+mn-cs"/>
                        </a:rPr>
                        <a:t>(2) </a:t>
                      </a:r>
                      <a:r>
                        <a:rPr kumimoji="1" lang="ja-JP" altLang="en-US" sz="1500" kern="1200" dirty="0" smtClean="0">
                          <a:solidFill>
                            <a:schemeClr val="dk1"/>
                          </a:solidFill>
                          <a:effectLst/>
                          <a:latin typeface="メイリオ" panose="020B0604030504040204" pitchFamily="50" charset="-128"/>
                          <a:ea typeface="メイリオ" panose="020B0604030504040204" pitchFamily="50" charset="-128"/>
                          <a:cs typeface="+mn-cs"/>
                        </a:rPr>
                        <a:t>（略）</a:t>
                      </a:r>
                      <a:endParaRPr kumimoji="1" lang="en-US" altLang="ja-JP" sz="1500" kern="1200" dirty="0" smtClean="0">
                        <a:solidFill>
                          <a:schemeClr val="dk1"/>
                        </a:solidFill>
                        <a:effectLst/>
                        <a:latin typeface="メイリオ" panose="020B0604030504040204" pitchFamily="50" charset="-128"/>
                        <a:ea typeface="メイリオ" panose="020B0604030504040204" pitchFamily="50" charset="-128"/>
                        <a:cs typeface="+mn-cs"/>
                      </a:endParaRPr>
                    </a:p>
                    <a:p>
                      <a:pPr marL="358775" indent="-358775"/>
                      <a:endParaRPr kumimoji="1" lang="ja-JP" altLang="ja-JP" sz="800" kern="1200" dirty="0" smtClean="0">
                        <a:solidFill>
                          <a:schemeClr val="dk1"/>
                        </a:solidFill>
                        <a:effectLst/>
                        <a:latin typeface="メイリオ" panose="020B0604030504040204" pitchFamily="50" charset="-128"/>
                        <a:ea typeface="メイリオ" panose="020B0604030504040204" pitchFamily="50" charset="-128"/>
                        <a:cs typeface="+mn-cs"/>
                      </a:endParaRPr>
                    </a:p>
                    <a:p>
                      <a:pPr marL="358775" indent="-358775"/>
                      <a:r>
                        <a:rPr kumimoji="1" lang="en-US" altLang="ja-JP" sz="1500" kern="1200" dirty="0" smtClean="0">
                          <a:solidFill>
                            <a:schemeClr val="dk1"/>
                          </a:solidFill>
                          <a:effectLst/>
                          <a:latin typeface="メイリオ" panose="020B0604030504040204" pitchFamily="50" charset="-128"/>
                          <a:ea typeface="メイリオ" panose="020B0604030504040204" pitchFamily="50" charset="-128"/>
                          <a:cs typeface="+mn-cs"/>
                        </a:rPr>
                        <a:t>(3) </a:t>
                      </a:r>
                      <a:r>
                        <a:rPr kumimoji="1" lang="ja-JP" altLang="ja-JP" sz="1500" kern="1200" dirty="0" smtClean="0">
                          <a:solidFill>
                            <a:schemeClr val="dk1"/>
                          </a:solidFill>
                          <a:effectLst/>
                          <a:latin typeface="メイリオ" panose="020B0604030504040204" pitchFamily="50" charset="-128"/>
                          <a:ea typeface="メイリオ" panose="020B0604030504040204" pitchFamily="50" charset="-128"/>
                          <a:cs typeface="+mn-cs"/>
                        </a:rPr>
                        <a:t>有機塩素系溶剤を製造し、使用し、処理し、又は保管する作業に係る施設である場合であって、</a:t>
                      </a:r>
                      <a:r>
                        <a:rPr kumimoji="1" lang="ja-JP" altLang="ja-JP" sz="1500" u="sng" kern="1200" dirty="0" smtClean="0">
                          <a:solidFill>
                            <a:srgbClr val="FF0000"/>
                          </a:solidFill>
                          <a:effectLst/>
                          <a:latin typeface="メイリオ" panose="020B0604030504040204" pitchFamily="50" charset="-128"/>
                          <a:ea typeface="メイリオ" panose="020B0604030504040204" pitchFamily="50" charset="-128"/>
                          <a:cs typeface="+mn-cs"/>
                        </a:rPr>
                        <a:t>床面の材質にひび割れ等が心配される場合にあっては</a:t>
                      </a:r>
                      <a:r>
                        <a:rPr kumimoji="1" lang="ja-JP" altLang="ja-JP" sz="1500" kern="1200" dirty="0" smtClean="0">
                          <a:solidFill>
                            <a:schemeClr val="dk1"/>
                          </a:solidFill>
                          <a:effectLst/>
                          <a:latin typeface="メイリオ" panose="020B0604030504040204" pitchFamily="50" charset="-128"/>
                          <a:ea typeface="メイリオ" panose="020B0604030504040204" pitchFamily="50" charset="-128"/>
                          <a:cs typeface="+mn-cs"/>
                        </a:rPr>
                        <a:t>有機塩素系溶剤に耐浸透性をもつフラン樹脂、弗素樹脂、エポキシアクリレート樹脂その他の合成樹脂で</a:t>
                      </a:r>
                      <a:r>
                        <a:rPr kumimoji="1" lang="ja-JP" altLang="ja-JP" sz="1500" u="sng" kern="1200" dirty="0" smtClean="0">
                          <a:solidFill>
                            <a:schemeClr val="dk1"/>
                          </a:solidFill>
                          <a:effectLst/>
                          <a:latin typeface="メイリオ" panose="020B0604030504040204" pitchFamily="50" charset="-128"/>
                          <a:ea typeface="メイリオ" panose="020B0604030504040204" pitchFamily="50" charset="-128"/>
                          <a:cs typeface="+mn-cs"/>
                        </a:rPr>
                        <a:t>必要な床面の被覆がなされていること</a:t>
                      </a:r>
                      <a:r>
                        <a:rPr kumimoji="1" lang="ja-JP" altLang="ja-JP" sz="1500" kern="1200" dirty="0" smtClean="0">
                          <a:solidFill>
                            <a:schemeClr val="dk1"/>
                          </a:solidFill>
                          <a:effectLst/>
                          <a:latin typeface="メイリオ" panose="020B0604030504040204" pitchFamily="50" charset="-128"/>
                          <a:ea typeface="メイリオ" panose="020B0604030504040204" pitchFamily="50" charset="-128"/>
                          <a:cs typeface="+mn-cs"/>
                        </a:rPr>
                        <a:t>又は当該作業に係る施設の下にステンレス鋼の</a:t>
                      </a:r>
                      <a:r>
                        <a:rPr kumimoji="1" lang="ja-JP" altLang="ja-JP" sz="1500" u="sng" kern="1200" dirty="0" smtClean="0">
                          <a:solidFill>
                            <a:schemeClr val="dk1"/>
                          </a:solidFill>
                          <a:effectLst/>
                          <a:latin typeface="メイリオ" panose="020B0604030504040204" pitchFamily="50" charset="-128"/>
                          <a:ea typeface="メイリオ" panose="020B0604030504040204" pitchFamily="50" charset="-128"/>
                          <a:cs typeface="+mn-cs"/>
                        </a:rPr>
                        <a:t>受け皿を設置することその他の地下浸透禁止物質を含む水又はその他の液体の浸透を防止するために必要な措置がとられていること</a:t>
                      </a:r>
                      <a:endParaRPr kumimoji="1" lang="ja-JP" altLang="en-US" sz="1500" u="sng"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2" name="テキスト ボックス 21"/>
          <p:cNvSpPr txBox="1"/>
          <p:nvPr/>
        </p:nvSpPr>
        <p:spPr>
          <a:xfrm>
            <a:off x="300632" y="870038"/>
            <a:ext cx="8720829" cy="1107996"/>
          </a:xfrm>
          <a:prstGeom prst="rect">
            <a:avLst/>
          </a:prstGeom>
          <a:noFill/>
        </p:spPr>
        <p:txBody>
          <a:bodyPr wrap="square" rtlCol="0">
            <a:spAutoFit/>
          </a:bodyPr>
          <a:lstStyle/>
          <a:p>
            <a:r>
              <a:rPr lang="ja-JP" altLang="en-US" sz="2200" dirty="0" smtClean="0">
                <a:latin typeface="メイリオ" panose="020B0604030504040204" pitchFamily="50" charset="-128"/>
                <a:ea typeface="メイリオ" panose="020B0604030504040204" pitchFamily="50" charset="-128"/>
              </a:rPr>
              <a:t>地下浸透禁止物質又はこれを製造等する作業に係る</a:t>
            </a:r>
            <a:r>
              <a:rPr lang="ja-JP" altLang="ja-JP" sz="2200" dirty="0" smtClean="0">
                <a:latin typeface="メイリオ" panose="020B0604030504040204" pitchFamily="50" charset="-128"/>
                <a:ea typeface="メイリオ" panose="020B0604030504040204" pitchFamily="50" charset="-128"/>
              </a:rPr>
              <a:t>水</a:t>
            </a:r>
            <a:r>
              <a:rPr lang="ja-JP" altLang="en-US" sz="2200" dirty="0" smtClean="0">
                <a:latin typeface="メイリオ" panose="020B0604030504040204" pitchFamily="50" charset="-128"/>
                <a:ea typeface="メイリオ" panose="020B0604030504040204" pitchFamily="50" charset="-128"/>
              </a:rPr>
              <a:t>等の</a:t>
            </a:r>
            <a:endParaRPr lang="en-US" altLang="ja-JP" sz="2200" dirty="0" smtClean="0">
              <a:latin typeface="メイリオ" panose="020B0604030504040204" pitchFamily="50" charset="-128"/>
              <a:ea typeface="メイリオ" panose="020B0604030504040204" pitchFamily="50" charset="-128"/>
            </a:endParaRPr>
          </a:p>
          <a:p>
            <a:r>
              <a:rPr lang="ja-JP" altLang="ja-JP" sz="2200" dirty="0" smtClean="0">
                <a:solidFill>
                  <a:srgbClr val="FF0000"/>
                </a:solidFill>
                <a:latin typeface="メイリオ" panose="020B0604030504040204" pitchFamily="50" charset="-128"/>
                <a:ea typeface="メイリオ" panose="020B0604030504040204" pitchFamily="50" charset="-128"/>
              </a:rPr>
              <a:t>地下</a:t>
            </a:r>
            <a:r>
              <a:rPr lang="ja-JP" altLang="en-US" sz="2200" dirty="0" smtClean="0">
                <a:solidFill>
                  <a:srgbClr val="FF0000"/>
                </a:solidFill>
                <a:latin typeface="メイリオ" panose="020B0604030504040204" pitchFamily="50" charset="-128"/>
                <a:ea typeface="メイリオ" panose="020B0604030504040204" pitchFamily="50" charset="-128"/>
              </a:rPr>
              <a:t>浸透</a:t>
            </a:r>
            <a:r>
              <a:rPr lang="ja-JP" altLang="ja-JP" sz="2200" dirty="0" smtClean="0">
                <a:solidFill>
                  <a:srgbClr val="FF0000"/>
                </a:solidFill>
                <a:latin typeface="メイリオ" panose="020B0604030504040204" pitchFamily="50" charset="-128"/>
                <a:ea typeface="メイリオ" panose="020B0604030504040204" pitchFamily="50" charset="-128"/>
              </a:rPr>
              <a:t>を禁止</a:t>
            </a:r>
            <a:r>
              <a:rPr lang="ja-JP" altLang="ja-JP" sz="2200" dirty="0" smtClean="0">
                <a:latin typeface="メイリオ" panose="020B0604030504040204" pitchFamily="50" charset="-128"/>
                <a:ea typeface="メイリオ" panose="020B0604030504040204" pitchFamily="50" charset="-128"/>
              </a:rPr>
              <a:t>し</a:t>
            </a:r>
            <a:r>
              <a:rPr lang="ja-JP" altLang="ja-JP" sz="2200" dirty="0">
                <a:latin typeface="メイリオ" panose="020B0604030504040204" pitchFamily="50" charset="-128"/>
                <a:ea typeface="メイリオ" panose="020B0604030504040204" pitchFamily="50" charset="-128"/>
              </a:rPr>
              <a:t>、非意図的な地下浸透を防止するため</a:t>
            </a:r>
            <a:r>
              <a:rPr lang="ja-JP" altLang="ja-JP" sz="2200" dirty="0" smtClean="0">
                <a:latin typeface="メイリオ" panose="020B0604030504040204" pitchFamily="50" charset="-128"/>
                <a:ea typeface="メイリオ" panose="020B0604030504040204" pitchFamily="50" charset="-128"/>
              </a:rPr>
              <a:t>、</a:t>
            </a:r>
            <a:endParaRPr lang="en-US" altLang="ja-JP" sz="2200" dirty="0" smtClean="0">
              <a:latin typeface="メイリオ" panose="020B0604030504040204" pitchFamily="50" charset="-128"/>
              <a:ea typeface="メイリオ" panose="020B0604030504040204" pitchFamily="50" charset="-128"/>
            </a:endParaRPr>
          </a:p>
          <a:p>
            <a:r>
              <a:rPr lang="ja-JP" altLang="ja-JP" sz="2200" dirty="0" smtClean="0">
                <a:latin typeface="メイリオ" panose="020B0604030504040204" pitchFamily="50" charset="-128"/>
                <a:ea typeface="メイリオ" panose="020B0604030504040204" pitchFamily="50" charset="-128"/>
              </a:rPr>
              <a:t>作業</a:t>
            </a:r>
            <a:r>
              <a:rPr lang="ja-JP" altLang="ja-JP" sz="2200" dirty="0">
                <a:latin typeface="メイリオ" panose="020B0604030504040204" pitchFamily="50" charset="-128"/>
                <a:ea typeface="メイリオ" panose="020B0604030504040204" pitchFamily="50" charset="-128"/>
              </a:rPr>
              <a:t>に係る</a:t>
            </a:r>
            <a:r>
              <a:rPr lang="ja-JP" altLang="ja-JP" sz="2200" dirty="0">
                <a:solidFill>
                  <a:srgbClr val="FF0000"/>
                </a:solidFill>
                <a:latin typeface="メイリオ" panose="020B0604030504040204" pitchFamily="50" charset="-128"/>
                <a:ea typeface="メイリオ" panose="020B0604030504040204" pitchFamily="50" charset="-128"/>
              </a:rPr>
              <a:t>施設の構造基準</a:t>
            </a:r>
            <a:r>
              <a:rPr lang="ja-JP" altLang="ja-JP" sz="2200" dirty="0">
                <a:latin typeface="メイリオ" panose="020B0604030504040204" pitchFamily="50" charset="-128"/>
                <a:ea typeface="メイリオ" panose="020B0604030504040204" pitchFamily="50" charset="-128"/>
              </a:rPr>
              <a:t>を定めている</a:t>
            </a:r>
            <a:r>
              <a:rPr lang="ja-JP" altLang="ja-JP" sz="2200" dirty="0" smtClean="0">
                <a:latin typeface="メイリオ" panose="020B0604030504040204" pitchFamily="50" charset="-128"/>
                <a:ea typeface="メイリオ" panose="020B0604030504040204" pitchFamily="50" charset="-128"/>
              </a:rPr>
              <a:t>。</a:t>
            </a:r>
            <a:r>
              <a:rPr lang="ja-JP" altLang="en-US" sz="2200" dirty="0" smtClean="0">
                <a:latin typeface="メイリオ" panose="020B0604030504040204" pitchFamily="50" charset="-128"/>
                <a:ea typeface="メイリオ" panose="020B0604030504040204" pitchFamily="50" charset="-128"/>
              </a:rPr>
              <a:t>（第</a:t>
            </a:r>
            <a:r>
              <a:rPr lang="en-US" altLang="ja-JP" sz="2200" dirty="0" smtClean="0">
                <a:latin typeface="メイリオ" panose="020B0604030504040204" pitchFamily="50" charset="-128"/>
                <a:ea typeface="メイリオ" panose="020B0604030504040204" pitchFamily="50" charset="-128"/>
              </a:rPr>
              <a:t>29</a:t>
            </a:r>
            <a:r>
              <a:rPr lang="ja-JP" altLang="en-US" sz="2200" dirty="0" smtClean="0">
                <a:latin typeface="メイリオ" panose="020B0604030504040204" pitchFamily="50" charset="-128"/>
                <a:ea typeface="メイリオ" panose="020B0604030504040204" pitchFamily="50" charset="-128"/>
              </a:rPr>
              <a:t>条、規則第</a:t>
            </a:r>
            <a:r>
              <a:rPr lang="en-US" altLang="ja-JP" sz="2200" dirty="0" smtClean="0">
                <a:latin typeface="メイリオ" panose="020B0604030504040204" pitchFamily="50" charset="-128"/>
                <a:ea typeface="メイリオ" panose="020B0604030504040204" pitchFamily="50" charset="-128"/>
              </a:rPr>
              <a:t>35</a:t>
            </a:r>
            <a:r>
              <a:rPr lang="ja-JP" altLang="en-US" sz="2200" dirty="0" smtClean="0">
                <a:latin typeface="メイリオ" panose="020B0604030504040204" pitchFamily="50" charset="-128"/>
                <a:ea typeface="メイリオ" panose="020B0604030504040204" pitchFamily="50" charset="-128"/>
              </a:rPr>
              <a:t>条）</a:t>
            </a:r>
            <a:endParaRPr lang="ja-JP" altLang="ja-JP" sz="2200" dirty="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5709286" y="2998370"/>
            <a:ext cx="3209925" cy="758079"/>
            <a:chOff x="0" y="-1"/>
            <a:chExt cx="3209925" cy="758079"/>
          </a:xfrm>
        </p:grpSpPr>
        <p:sp>
          <p:nvSpPr>
            <p:cNvPr id="31" name="正方形/長方形 30"/>
            <p:cNvSpPr/>
            <p:nvPr/>
          </p:nvSpPr>
          <p:spPr>
            <a:xfrm>
              <a:off x="0" y="276225"/>
              <a:ext cx="1733550" cy="285750"/>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テキスト ボックス 7"/>
            <p:cNvSpPr txBox="1"/>
            <p:nvPr/>
          </p:nvSpPr>
          <p:spPr>
            <a:xfrm>
              <a:off x="298981" y="305686"/>
              <a:ext cx="1343025" cy="2649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コンクリート</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正方形/長方形 32"/>
            <p:cNvSpPr/>
            <p:nvPr/>
          </p:nvSpPr>
          <p:spPr>
            <a:xfrm>
              <a:off x="0" y="180975"/>
              <a:ext cx="1733550" cy="952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テキスト ボックス 10"/>
            <p:cNvSpPr txBox="1"/>
            <p:nvPr/>
          </p:nvSpPr>
          <p:spPr>
            <a:xfrm>
              <a:off x="2114550" y="-1"/>
              <a:ext cx="1095375" cy="7580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耐性のある</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材質</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による表面の被覆</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35" name="直線コネクタ 34"/>
            <p:cNvCxnSpPr/>
            <p:nvPr/>
          </p:nvCxnSpPr>
          <p:spPr>
            <a:xfrm flipV="1">
              <a:off x="1666875" y="142875"/>
              <a:ext cx="457200" cy="8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11"/>
          <p:cNvSpPr txBox="1"/>
          <p:nvPr/>
        </p:nvSpPr>
        <p:spPr>
          <a:xfrm>
            <a:off x="5263765" y="2651409"/>
            <a:ext cx="3538169" cy="3540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（地下浸透禁止物質を製造等する施設）</a:t>
            </a:r>
          </a:p>
        </p:txBody>
      </p:sp>
      <p:grpSp>
        <p:nvGrpSpPr>
          <p:cNvPr id="9" name="グループ化 8"/>
          <p:cNvGrpSpPr/>
          <p:nvPr/>
        </p:nvGrpSpPr>
        <p:grpSpPr>
          <a:xfrm>
            <a:off x="5749498" y="4551929"/>
            <a:ext cx="3214088" cy="786607"/>
            <a:chOff x="0" y="-186805"/>
            <a:chExt cx="3214088" cy="786607"/>
          </a:xfrm>
        </p:grpSpPr>
        <p:sp>
          <p:nvSpPr>
            <p:cNvPr id="26" name="正方形/長方形 25"/>
            <p:cNvSpPr/>
            <p:nvPr/>
          </p:nvSpPr>
          <p:spPr>
            <a:xfrm>
              <a:off x="0" y="276225"/>
              <a:ext cx="1733550" cy="285750"/>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テキスト ボックス 15"/>
            <p:cNvSpPr txBox="1"/>
            <p:nvPr/>
          </p:nvSpPr>
          <p:spPr>
            <a:xfrm>
              <a:off x="237351" y="304799"/>
              <a:ext cx="1135587" cy="2950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コンクリート</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8" name="正方形/長方形 27"/>
            <p:cNvSpPr/>
            <p:nvPr/>
          </p:nvSpPr>
          <p:spPr>
            <a:xfrm>
              <a:off x="0" y="180975"/>
              <a:ext cx="1733550" cy="952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テキスト ボックス 17"/>
            <p:cNvSpPr txBox="1"/>
            <p:nvPr/>
          </p:nvSpPr>
          <p:spPr>
            <a:xfrm>
              <a:off x="2022047" y="-186805"/>
              <a:ext cx="1192041" cy="7422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耐浸透性を持つフラン樹脂等</a:t>
              </a:r>
            </a:p>
          </p:txBody>
        </p:sp>
        <p:cxnSp>
          <p:nvCxnSpPr>
            <p:cNvPr id="30" name="直線コネクタ 29"/>
            <p:cNvCxnSpPr/>
            <p:nvPr/>
          </p:nvCxnSpPr>
          <p:spPr>
            <a:xfrm flipV="1">
              <a:off x="1666875" y="47625"/>
              <a:ext cx="355172" cy="180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18"/>
          <p:cNvSpPr txBox="1"/>
          <p:nvPr/>
        </p:nvSpPr>
        <p:spPr>
          <a:xfrm>
            <a:off x="5286704" y="4185701"/>
            <a:ext cx="3620332" cy="3149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（特に有機塩素系溶剤を製造等する施設）</a:t>
            </a:r>
          </a:p>
        </p:txBody>
      </p:sp>
      <p:sp>
        <p:nvSpPr>
          <p:cNvPr id="12" name="テキスト ボックス 25"/>
          <p:cNvSpPr txBox="1"/>
          <p:nvPr/>
        </p:nvSpPr>
        <p:spPr>
          <a:xfrm>
            <a:off x="5589604" y="5528261"/>
            <a:ext cx="2066925" cy="285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又は</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14" name="グループ化 13"/>
          <p:cNvGrpSpPr/>
          <p:nvPr/>
        </p:nvGrpSpPr>
        <p:grpSpPr>
          <a:xfrm>
            <a:off x="5649252" y="5581404"/>
            <a:ext cx="3494748" cy="912930"/>
            <a:chOff x="0" y="-264735"/>
            <a:chExt cx="3494748" cy="912930"/>
          </a:xfrm>
        </p:grpSpPr>
        <p:grpSp>
          <p:nvGrpSpPr>
            <p:cNvPr id="15" name="グループ化 14"/>
            <p:cNvGrpSpPr/>
            <p:nvPr/>
          </p:nvGrpSpPr>
          <p:grpSpPr>
            <a:xfrm>
              <a:off x="0" y="-264735"/>
              <a:ext cx="3494748" cy="912930"/>
              <a:chOff x="0" y="-264735"/>
              <a:chExt cx="3494748" cy="912930"/>
            </a:xfrm>
          </p:grpSpPr>
          <p:grpSp>
            <p:nvGrpSpPr>
              <p:cNvPr id="17" name="グループ化 16"/>
              <p:cNvGrpSpPr/>
              <p:nvPr/>
            </p:nvGrpSpPr>
            <p:grpSpPr>
              <a:xfrm>
                <a:off x="123825" y="-264735"/>
                <a:ext cx="3370923" cy="912930"/>
                <a:chOff x="0" y="-321885"/>
                <a:chExt cx="3370923" cy="912930"/>
              </a:xfrm>
            </p:grpSpPr>
            <p:sp>
              <p:nvSpPr>
                <p:cNvPr id="20" name="正方形/長方形 19"/>
                <p:cNvSpPr/>
                <p:nvPr/>
              </p:nvSpPr>
              <p:spPr>
                <a:xfrm>
                  <a:off x="0" y="276225"/>
                  <a:ext cx="1733550" cy="285750"/>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テキスト ボックス 21"/>
                <p:cNvSpPr txBox="1"/>
                <p:nvPr/>
              </p:nvSpPr>
              <p:spPr>
                <a:xfrm>
                  <a:off x="270407" y="305295"/>
                  <a:ext cx="1159166" cy="285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コンクリート</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3" name="テキスト ボックス 23"/>
                <p:cNvSpPr txBox="1"/>
                <p:nvPr/>
              </p:nvSpPr>
              <p:spPr>
                <a:xfrm>
                  <a:off x="2060284" y="-321885"/>
                  <a:ext cx="1310639" cy="5981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ステンレス鋼の</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受皿</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25" name="直線コネクタ 24"/>
                <p:cNvCxnSpPr/>
                <p:nvPr/>
              </p:nvCxnSpPr>
              <p:spPr>
                <a:xfrm flipV="1">
                  <a:off x="1733550" y="-2654"/>
                  <a:ext cx="364840" cy="219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直線コネクタ 17"/>
              <p:cNvCxnSpPr/>
              <p:nvPr/>
            </p:nvCxnSpPr>
            <p:spPr>
              <a:xfrm>
                <a:off x="0" y="142875"/>
                <a:ext cx="142875" cy="1714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828800" y="133350"/>
                <a:ext cx="142875" cy="171450"/>
              </a:xfrm>
              <a:prstGeom prst="line">
                <a:avLst/>
              </a:prstGeom>
              <a:ln w="57150"/>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grpSp>
        <p:cxnSp>
          <p:nvCxnSpPr>
            <p:cNvPr id="16" name="直線コネクタ 15"/>
            <p:cNvCxnSpPr/>
            <p:nvPr/>
          </p:nvCxnSpPr>
          <p:spPr>
            <a:xfrm>
              <a:off x="133350" y="304800"/>
              <a:ext cx="1724025" cy="0"/>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03094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82802" y="6429383"/>
            <a:ext cx="2057400" cy="365125"/>
          </a:xfrm>
        </p:spPr>
        <p:txBody>
          <a:bodyPr/>
          <a:lstStyle/>
          <a:p>
            <a:fld id="{BFFF0799-BCF5-4C8E-BCD2-41538FEDF1AE}" type="slidenum">
              <a:rPr kumimoji="1" lang="ja-JP" altLang="en-US" smtClean="0"/>
              <a:t>51</a:t>
            </a:fld>
            <a:endParaRPr kumimoji="1" lang="ja-JP" altLang="en-US" dirty="0"/>
          </a:p>
        </p:txBody>
      </p:sp>
      <p:sp>
        <p:nvSpPr>
          <p:cNvPr id="5" name="テキスト ボックス 4"/>
          <p:cNvSpPr txBox="1"/>
          <p:nvPr/>
        </p:nvSpPr>
        <p:spPr>
          <a:xfrm>
            <a:off x="326843" y="844384"/>
            <a:ext cx="8587206" cy="1107996"/>
          </a:xfrm>
          <a:prstGeom prst="rect">
            <a:avLst/>
          </a:prstGeom>
          <a:noFill/>
        </p:spPr>
        <p:txBody>
          <a:bodyPr wrap="square" rtlCol="0">
            <a:spAutoFit/>
          </a:bodyPr>
          <a:lstStyle/>
          <a:p>
            <a:r>
              <a:rPr lang="ja-JP" altLang="ja-JP" sz="2200" u="sng" dirty="0" smtClean="0">
                <a:solidFill>
                  <a:srgbClr val="FF0000"/>
                </a:solidFill>
                <a:latin typeface="メイリオ" panose="020B0604030504040204" pitchFamily="50" charset="-128"/>
                <a:ea typeface="メイリオ" panose="020B0604030504040204" pitchFamily="50" charset="-128"/>
              </a:rPr>
              <a:t>物質</a:t>
            </a:r>
            <a:r>
              <a:rPr lang="ja-JP" altLang="ja-JP" sz="2200" u="sng" dirty="0">
                <a:solidFill>
                  <a:srgbClr val="FF0000"/>
                </a:solidFill>
                <a:latin typeface="メイリオ" panose="020B0604030504040204" pitchFamily="50" charset="-128"/>
                <a:ea typeface="メイリオ" panose="020B0604030504040204" pitchFamily="50" charset="-128"/>
              </a:rPr>
              <a:t>の</a:t>
            </a:r>
            <a:r>
              <a:rPr lang="ja-JP" altLang="ja-JP" sz="2200" u="sng" dirty="0" smtClean="0">
                <a:solidFill>
                  <a:srgbClr val="FF0000"/>
                </a:solidFill>
                <a:latin typeface="メイリオ" panose="020B0604030504040204" pitchFamily="50" charset="-128"/>
                <a:ea typeface="メイリオ" panose="020B0604030504040204" pitchFamily="50" charset="-128"/>
              </a:rPr>
              <a:t>種類</a:t>
            </a:r>
            <a:r>
              <a:rPr lang="ja-JP" altLang="en-US" sz="2200" u="sng" dirty="0">
                <a:solidFill>
                  <a:srgbClr val="FF0000"/>
                </a:solidFill>
                <a:latin typeface="メイリオ" panose="020B0604030504040204" pitchFamily="50" charset="-128"/>
                <a:ea typeface="メイリオ" panose="020B0604030504040204" pitchFamily="50" charset="-128"/>
              </a:rPr>
              <a:t>や</a:t>
            </a:r>
            <a:r>
              <a:rPr lang="ja-JP" altLang="ja-JP" sz="2200" u="sng" dirty="0" smtClean="0">
                <a:solidFill>
                  <a:srgbClr val="FF0000"/>
                </a:solidFill>
                <a:latin typeface="メイリオ" panose="020B0604030504040204" pitchFamily="50" charset="-128"/>
                <a:ea typeface="メイリオ" panose="020B0604030504040204" pitchFamily="50" charset="-128"/>
              </a:rPr>
              <a:t>性状</a:t>
            </a:r>
            <a:r>
              <a:rPr lang="ja-JP" altLang="ja-JP" sz="2200" u="sng" dirty="0">
                <a:solidFill>
                  <a:srgbClr val="FF0000"/>
                </a:solidFill>
                <a:latin typeface="メイリオ" panose="020B0604030504040204" pitchFamily="50" charset="-128"/>
                <a:ea typeface="メイリオ" panose="020B0604030504040204" pitchFamily="50" charset="-128"/>
              </a:rPr>
              <a:t>により必要に応じて</a:t>
            </a:r>
            <a:r>
              <a:rPr lang="ja-JP" altLang="ja-JP" sz="2200" dirty="0">
                <a:latin typeface="メイリオ" panose="020B0604030504040204" pitchFamily="50" charset="-128"/>
                <a:ea typeface="メイリオ" panose="020B0604030504040204" pitchFamily="50" charset="-128"/>
              </a:rPr>
              <a:t>、耐薬品性及び不浸透性のある材質による</a:t>
            </a:r>
            <a:r>
              <a:rPr lang="ja-JP" altLang="ja-JP" sz="2200" u="sng" dirty="0">
                <a:solidFill>
                  <a:srgbClr val="FF0000"/>
                </a:solidFill>
                <a:latin typeface="メイリオ" panose="020B0604030504040204" pitchFamily="50" charset="-128"/>
                <a:ea typeface="メイリオ" panose="020B0604030504040204" pitchFamily="50" charset="-128"/>
              </a:rPr>
              <a:t>被覆</a:t>
            </a:r>
            <a:r>
              <a:rPr lang="ja-JP" altLang="ja-JP" sz="2200" dirty="0">
                <a:latin typeface="メイリオ" panose="020B0604030504040204" pitchFamily="50" charset="-128"/>
                <a:ea typeface="メイリオ" panose="020B0604030504040204" pitchFamily="50" charset="-128"/>
              </a:rPr>
              <a:t>又は地下浸透を防止することができる材質の</a:t>
            </a:r>
            <a:r>
              <a:rPr lang="ja-JP" altLang="ja-JP" sz="2200" u="sng" dirty="0">
                <a:solidFill>
                  <a:srgbClr val="FF0000"/>
                </a:solidFill>
                <a:latin typeface="メイリオ" panose="020B0604030504040204" pitchFamily="50" charset="-128"/>
                <a:ea typeface="メイリオ" panose="020B0604030504040204" pitchFamily="50" charset="-128"/>
              </a:rPr>
              <a:t>受皿の設置等</a:t>
            </a:r>
            <a:r>
              <a:rPr lang="ja-JP" altLang="ja-JP" sz="2200" dirty="0">
                <a:latin typeface="メイリオ" panose="020B0604030504040204" pitchFamily="50" charset="-128"/>
                <a:ea typeface="メイリオ" panose="020B0604030504040204" pitchFamily="50" charset="-128"/>
              </a:rPr>
              <a:t>、追加的な浸透防止措置を講ずるものとするよう改正した。</a:t>
            </a:r>
          </a:p>
        </p:txBody>
      </p:sp>
      <p:sp>
        <p:nvSpPr>
          <p:cNvPr id="6" name="コンテンツ プレースホルダー 2"/>
          <p:cNvSpPr txBox="1">
            <a:spLocks/>
          </p:cNvSpPr>
          <p:nvPr/>
        </p:nvSpPr>
        <p:spPr>
          <a:xfrm>
            <a:off x="326843" y="276896"/>
            <a:ext cx="7848872"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t>条例の改正内容</a:t>
            </a:r>
            <a:endParaRPr lang="en-US" altLang="ja-JP" dirty="0" smtClean="0"/>
          </a:p>
        </p:txBody>
      </p:sp>
      <p:graphicFrame>
        <p:nvGraphicFramePr>
          <p:cNvPr id="10" name="表 9"/>
          <p:cNvGraphicFramePr>
            <a:graphicFrameLocks noGrp="1"/>
          </p:cNvGraphicFramePr>
          <p:nvPr>
            <p:extLst/>
          </p:nvPr>
        </p:nvGraphicFramePr>
        <p:xfrm>
          <a:off x="326843" y="2217683"/>
          <a:ext cx="4895829" cy="4394263"/>
        </p:xfrm>
        <a:graphic>
          <a:graphicData uri="http://schemas.openxmlformats.org/drawingml/2006/table">
            <a:tbl>
              <a:tblPr firstRow="1" bandRow="1">
                <a:tableStyleId>{5C22544A-7EE6-4342-B048-85BDC9FD1C3A}</a:tableStyleId>
              </a:tblPr>
              <a:tblGrid>
                <a:gridCol w="4895829"/>
              </a:tblGrid>
              <a:tr h="342529">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ja-JP" altLang="ja-JP" sz="1800" b="1" kern="0" dirty="0" smtClean="0">
                          <a:solidFill>
                            <a:schemeClr val="tx1"/>
                          </a:solidFill>
                          <a:effectLst/>
                          <a:latin typeface="メイリオ" panose="020B0604030504040204" pitchFamily="50" charset="-128"/>
                          <a:ea typeface="メイリオ" panose="020B0604030504040204" pitchFamily="50" charset="-128"/>
                          <a:cs typeface="MS-PGothic"/>
                        </a:rPr>
                        <a:t>規則第</a:t>
                      </a:r>
                      <a:r>
                        <a:rPr lang="en-US" altLang="ja-JP" sz="1800" b="1" kern="0" dirty="0" smtClean="0">
                          <a:solidFill>
                            <a:schemeClr val="tx1"/>
                          </a:solidFill>
                          <a:effectLst/>
                          <a:latin typeface="メイリオ" panose="020B0604030504040204" pitchFamily="50" charset="-128"/>
                          <a:ea typeface="メイリオ" panose="020B0604030504040204" pitchFamily="50" charset="-128"/>
                          <a:cs typeface="MS-PGothic"/>
                        </a:rPr>
                        <a:t>35</a:t>
                      </a:r>
                      <a:r>
                        <a:rPr lang="ja-JP" altLang="ja-JP" sz="1800" b="1" kern="0" dirty="0" smtClean="0">
                          <a:solidFill>
                            <a:schemeClr val="tx1"/>
                          </a:solidFill>
                          <a:effectLst/>
                          <a:latin typeface="メイリオ" panose="020B0604030504040204" pitchFamily="50" charset="-128"/>
                          <a:ea typeface="メイリオ" panose="020B0604030504040204" pitchFamily="50" charset="-128"/>
                          <a:cs typeface="MS-PGothic"/>
                        </a:rPr>
                        <a:t>条</a:t>
                      </a:r>
                      <a:r>
                        <a:rPr lang="ja-JP" altLang="en-US" sz="1800" b="1" kern="0" dirty="0" smtClean="0">
                          <a:solidFill>
                            <a:srgbClr val="00B050"/>
                          </a:solidFill>
                          <a:effectLst/>
                          <a:latin typeface="メイリオ" panose="020B0604030504040204" pitchFamily="50" charset="-128"/>
                          <a:ea typeface="メイリオ" panose="020B0604030504040204" pitchFamily="50" charset="-128"/>
                          <a:cs typeface="MS-PGothic"/>
                        </a:rPr>
                        <a:t>（改正後）</a:t>
                      </a:r>
                      <a:endParaRPr lang="ja-JP" sz="1800" b="1" kern="100" dirty="0">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51734">
                <a:tc>
                  <a:txBody>
                    <a:bodyPr/>
                    <a:lstStyle/>
                    <a:p>
                      <a:pPr marL="357188" marR="0" lvl="0" indent="-357188" algn="l" defTabSz="1031875" rtl="0" eaLnBrk="1" fontAlgn="auto" latinLnBrk="0" hangingPunct="1">
                        <a:lnSpc>
                          <a:spcPct val="100000"/>
                        </a:lnSpc>
                        <a:spcBef>
                          <a:spcPts val="0"/>
                        </a:spcBef>
                        <a:spcAft>
                          <a:spcPts val="0"/>
                        </a:spcAft>
                        <a:buClrTx/>
                        <a:buSzTx/>
                        <a:buFontTx/>
                        <a:buNone/>
                        <a:tabLst/>
                        <a:defRPr/>
                      </a:pPr>
                      <a:r>
                        <a:rPr kumimoji="1" lang="en-US" altLang="ja-JP" sz="1500" kern="1200" dirty="0" smtClean="0">
                          <a:solidFill>
                            <a:schemeClr val="dk1"/>
                          </a:solidFill>
                          <a:effectLst/>
                          <a:latin typeface="メイリオ" panose="020B0604030504040204" pitchFamily="50" charset="-128"/>
                          <a:ea typeface="メイリオ" panose="020B0604030504040204" pitchFamily="50" charset="-128"/>
                          <a:cs typeface="+mn-cs"/>
                        </a:rPr>
                        <a:t>(1)</a:t>
                      </a:r>
                      <a:r>
                        <a:rPr kumimoji="1" lang="ja-JP" altLang="en-US" sz="1500" kern="1200" baseline="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500" u="none" kern="1200" dirty="0" smtClean="0">
                          <a:solidFill>
                            <a:schemeClr val="dk1"/>
                          </a:solidFill>
                          <a:effectLst/>
                          <a:latin typeface="メイリオ" panose="020B0604030504040204" pitchFamily="50" charset="-128"/>
                          <a:ea typeface="メイリオ" panose="020B0604030504040204" pitchFamily="50" charset="-128"/>
                          <a:cs typeface="+mn-cs"/>
                        </a:rPr>
                        <a:t>床面が地下浸透禁止物質の地下浸透を適切に防止できるコンクリート、タイル等の不透水性材</a:t>
                      </a:r>
                      <a:r>
                        <a:rPr kumimoji="1" lang="ja-JP" altLang="en-US" sz="1500" u="none" kern="1200" dirty="0" smtClean="0">
                          <a:solidFill>
                            <a:schemeClr val="dk1"/>
                          </a:solidFill>
                          <a:effectLst/>
                          <a:latin typeface="メイリオ" panose="020B0604030504040204" pitchFamily="50" charset="-128"/>
                          <a:ea typeface="メイリオ" panose="020B0604030504040204" pitchFamily="50" charset="-128"/>
                          <a:cs typeface="+mn-cs"/>
                        </a:rPr>
                        <a:t>質</a:t>
                      </a:r>
                      <a:r>
                        <a:rPr kumimoji="1" lang="ja-JP" altLang="ja-JP" sz="1500" u="none" kern="1200" dirty="0" smtClean="0">
                          <a:solidFill>
                            <a:schemeClr val="dk1"/>
                          </a:solidFill>
                          <a:effectLst/>
                          <a:latin typeface="メイリオ" panose="020B0604030504040204" pitchFamily="50" charset="-128"/>
                          <a:ea typeface="メイリオ" panose="020B0604030504040204" pitchFamily="50" charset="-128"/>
                          <a:cs typeface="+mn-cs"/>
                        </a:rPr>
                        <a:t>でありその表面に地下浸透禁止物質若しくは地下浸透禁止物質を含む水その他の液体の種類若しくは性状により</a:t>
                      </a:r>
                      <a:r>
                        <a:rPr kumimoji="1" lang="ja-JP" altLang="ja-JP" sz="1500" u="sng" kern="1200" dirty="0" smtClean="0">
                          <a:solidFill>
                            <a:srgbClr val="FF0000"/>
                          </a:solidFill>
                          <a:effectLst/>
                          <a:latin typeface="メイリオ" panose="020B0604030504040204" pitchFamily="50" charset="-128"/>
                          <a:ea typeface="メイリオ" panose="020B0604030504040204" pitchFamily="50" charset="-128"/>
                          <a:cs typeface="+mn-cs"/>
                        </a:rPr>
                        <a:t>必要に応じて</a:t>
                      </a:r>
                      <a:r>
                        <a:rPr kumimoji="1" lang="ja-JP" altLang="ja-JP" sz="1500" u="sng" kern="1200" dirty="0" smtClean="0">
                          <a:solidFill>
                            <a:schemeClr val="dk1"/>
                          </a:solidFill>
                          <a:effectLst/>
                          <a:latin typeface="メイリオ" panose="020B0604030504040204" pitchFamily="50" charset="-128"/>
                          <a:ea typeface="メイリオ" panose="020B0604030504040204" pitchFamily="50" charset="-128"/>
                          <a:cs typeface="+mn-cs"/>
                        </a:rPr>
                        <a:t>耐薬品性及び不浸透性のある材質で被覆がなされていること</a:t>
                      </a:r>
                      <a:r>
                        <a:rPr kumimoji="1" lang="ja-JP" altLang="ja-JP" sz="1500" u="sng" kern="1200" dirty="0" smtClean="0">
                          <a:solidFill>
                            <a:srgbClr val="FF0000"/>
                          </a:solidFill>
                          <a:effectLst/>
                          <a:latin typeface="メイリオ" panose="020B0604030504040204" pitchFamily="50" charset="-128"/>
                          <a:ea typeface="メイリオ" panose="020B0604030504040204" pitchFamily="50" charset="-128"/>
                          <a:cs typeface="+mn-cs"/>
                        </a:rPr>
                        <a:t>又は</a:t>
                      </a:r>
                      <a:r>
                        <a:rPr kumimoji="1" lang="ja-JP" altLang="ja-JP" sz="1500" u="none" kern="1200" dirty="0" smtClean="0">
                          <a:solidFill>
                            <a:schemeClr val="dk1"/>
                          </a:solidFill>
                          <a:effectLst/>
                          <a:latin typeface="メイリオ" panose="020B0604030504040204" pitchFamily="50" charset="-128"/>
                          <a:ea typeface="メイリオ" panose="020B0604030504040204" pitchFamily="50" charset="-128"/>
                          <a:cs typeface="+mn-cs"/>
                        </a:rPr>
                        <a:t>条例第</a:t>
                      </a:r>
                      <a:r>
                        <a:rPr kumimoji="1" lang="en-US" altLang="ja-JP" sz="1500" u="none" kern="1200" dirty="0" smtClean="0">
                          <a:solidFill>
                            <a:schemeClr val="dk1"/>
                          </a:solidFill>
                          <a:effectLst/>
                          <a:latin typeface="メイリオ" panose="020B0604030504040204" pitchFamily="50" charset="-128"/>
                          <a:ea typeface="メイリオ" panose="020B0604030504040204" pitchFamily="50" charset="-128"/>
                          <a:cs typeface="+mn-cs"/>
                        </a:rPr>
                        <a:t>29</a:t>
                      </a:r>
                      <a:r>
                        <a:rPr kumimoji="1" lang="ja-JP" altLang="ja-JP" sz="1500" u="none" kern="1200" dirty="0" smtClean="0">
                          <a:solidFill>
                            <a:schemeClr val="dk1"/>
                          </a:solidFill>
                          <a:effectLst/>
                          <a:latin typeface="メイリオ" panose="020B0604030504040204" pitchFamily="50" charset="-128"/>
                          <a:ea typeface="メイリオ" panose="020B0604030504040204" pitchFamily="50" charset="-128"/>
                          <a:cs typeface="+mn-cs"/>
                        </a:rPr>
                        <a:t>条第１項の作業に係る施設の下に</a:t>
                      </a:r>
                      <a:r>
                        <a:rPr kumimoji="1" lang="ja-JP" altLang="ja-JP" sz="1500" u="sng" kern="1200" dirty="0" smtClean="0">
                          <a:solidFill>
                            <a:schemeClr val="dk1"/>
                          </a:solidFill>
                          <a:effectLst/>
                          <a:latin typeface="メイリオ" panose="020B0604030504040204" pitchFamily="50" charset="-128"/>
                          <a:ea typeface="メイリオ" panose="020B0604030504040204" pitchFamily="50" charset="-128"/>
                          <a:cs typeface="+mn-cs"/>
                        </a:rPr>
                        <a:t>地下浸透を防止することができる材質の受皿を設置する等</a:t>
                      </a:r>
                      <a:r>
                        <a:rPr kumimoji="1" lang="ja-JP" altLang="ja-JP" sz="1500" u="none" kern="1200" dirty="0" smtClean="0">
                          <a:solidFill>
                            <a:schemeClr val="dk1"/>
                          </a:solidFill>
                          <a:effectLst/>
                          <a:latin typeface="メイリオ" panose="020B0604030504040204" pitchFamily="50" charset="-128"/>
                          <a:ea typeface="メイリオ" panose="020B0604030504040204" pitchFamily="50" charset="-128"/>
                          <a:cs typeface="+mn-cs"/>
                        </a:rPr>
                        <a:t>の地下浸透禁止物質の浸透を防止する措置がとられていること。</a:t>
                      </a:r>
                      <a:endParaRPr kumimoji="1" lang="en-US" altLang="ja-JP" sz="1500" u="none" kern="1200" dirty="0" smtClean="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kern="1200" dirty="0" smtClean="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kern="1200" dirty="0" smtClean="0">
                          <a:solidFill>
                            <a:schemeClr val="dk1"/>
                          </a:solidFill>
                          <a:effectLst/>
                          <a:latin typeface="メイリオ" panose="020B0604030504040204" pitchFamily="50" charset="-128"/>
                          <a:ea typeface="メイリオ" panose="020B0604030504040204" pitchFamily="50" charset="-128"/>
                          <a:cs typeface="+mn-cs"/>
                        </a:rPr>
                        <a:t>(2)</a:t>
                      </a:r>
                      <a:r>
                        <a:rPr kumimoji="1" lang="ja-JP" altLang="en-US" sz="1500" kern="1200" dirty="0" smtClean="0">
                          <a:solidFill>
                            <a:schemeClr val="dk1"/>
                          </a:solidFill>
                          <a:effectLst/>
                          <a:latin typeface="メイリオ" panose="020B0604030504040204" pitchFamily="50" charset="-128"/>
                          <a:ea typeface="メイリオ" panose="020B0604030504040204" pitchFamily="50" charset="-128"/>
                          <a:cs typeface="+mn-cs"/>
                        </a:rPr>
                        <a:t>（略）</a:t>
                      </a:r>
                      <a:endParaRPr kumimoji="1" lang="ja-JP" altLang="ja-JP" sz="1500" kern="1200" dirty="0" smtClean="0">
                        <a:solidFill>
                          <a:schemeClr val="dk1"/>
                        </a:solidFill>
                        <a:effectLst/>
                        <a:latin typeface="メイリオ" panose="020B0604030504040204" pitchFamily="50" charset="-128"/>
                        <a:ea typeface="メイリオ" panose="020B0604030504040204" pitchFamily="50" charset="-128"/>
                        <a:cs typeface="+mn-cs"/>
                      </a:endParaRPr>
                    </a:p>
                    <a:p>
                      <a:endParaRPr kumimoji="1" lang="ja-JP" altLang="en-US" sz="15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グループ化 6"/>
          <p:cNvGrpSpPr/>
          <p:nvPr/>
        </p:nvGrpSpPr>
        <p:grpSpPr>
          <a:xfrm>
            <a:off x="5905143" y="3606688"/>
            <a:ext cx="1867234" cy="790367"/>
            <a:chOff x="0" y="-217733"/>
            <a:chExt cx="1867234" cy="791109"/>
          </a:xfrm>
        </p:grpSpPr>
        <p:sp>
          <p:nvSpPr>
            <p:cNvPr id="22" name="正方形/長方形 21"/>
            <p:cNvSpPr/>
            <p:nvPr/>
          </p:nvSpPr>
          <p:spPr>
            <a:xfrm>
              <a:off x="0" y="276225"/>
              <a:ext cx="1733550" cy="285750"/>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テキスト ボックス 33"/>
            <p:cNvSpPr txBox="1"/>
            <p:nvPr/>
          </p:nvSpPr>
          <p:spPr>
            <a:xfrm>
              <a:off x="264056" y="304826"/>
              <a:ext cx="1282261" cy="268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コンクリート</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4" name="正方形/長方形 23"/>
            <p:cNvSpPr/>
            <p:nvPr/>
          </p:nvSpPr>
          <p:spPr>
            <a:xfrm>
              <a:off x="0" y="180975"/>
              <a:ext cx="1733550" cy="952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5" name="直線コネクタ 24"/>
            <p:cNvCxnSpPr/>
            <p:nvPr/>
          </p:nvCxnSpPr>
          <p:spPr>
            <a:xfrm flipV="1">
              <a:off x="1546317" y="-217733"/>
              <a:ext cx="320917" cy="465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37"/>
          <p:cNvSpPr txBox="1"/>
          <p:nvPr/>
        </p:nvSpPr>
        <p:spPr>
          <a:xfrm>
            <a:off x="5420507" y="2606639"/>
            <a:ext cx="3576349" cy="287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（地下浸透禁止物質を製造等する施設）</a:t>
            </a:r>
          </a:p>
        </p:txBody>
      </p:sp>
      <p:sp>
        <p:nvSpPr>
          <p:cNvPr id="9" name="テキスト ボックス 38"/>
          <p:cNvSpPr txBox="1"/>
          <p:nvPr/>
        </p:nvSpPr>
        <p:spPr>
          <a:xfrm>
            <a:off x="5705452" y="4551674"/>
            <a:ext cx="2066925" cy="285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又は</a:t>
            </a:r>
          </a:p>
        </p:txBody>
      </p:sp>
      <p:grpSp>
        <p:nvGrpSpPr>
          <p:cNvPr id="11" name="グループ化 10"/>
          <p:cNvGrpSpPr/>
          <p:nvPr/>
        </p:nvGrpSpPr>
        <p:grpSpPr>
          <a:xfrm>
            <a:off x="5800702" y="4787278"/>
            <a:ext cx="2938635" cy="1375074"/>
            <a:chOff x="0" y="-728981"/>
            <a:chExt cx="2938635" cy="1375076"/>
          </a:xfrm>
        </p:grpSpPr>
        <p:grpSp>
          <p:nvGrpSpPr>
            <p:cNvPr id="13" name="グループ化 12"/>
            <p:cNvGrpSpPr/>
            <p:nvPr/>
          </p:nvGrpSpPr>
          <p:grpSpPr>
            <a:xfrm>
              <a:off x="0" y="-728981"/>
              <a:ext cx="2938635" cy="1375076"/>
              <a:chOff x="0" y="-728981"/>
              <a:chExt cx="2938635" cy="1375076"/>
            </a:xfrm>
          </p:grpSpPr>
          <p:grpSp>
            <p:nvGrpSpPr>
              <p:cNvPr id="15" name="グループ化 14"/>
              <p:cNvGrpSpPr/>
              <p:nvPr/>
            </p:nvGrpSpPr>
            <p:grpSpPr>
              <a:xfrm>
                <a:off x="123825" y="-728981"/>
                <a:ext cx="2814810" cy="1375076"/>
                <a:chOff x="0" y="-786131"/>
                <a:chExt cx="2814810" cy="1375076"/>
              </a:xfrm>
            </p:grpSpPr>
            <p:sp>
              <p:nvSpPr>
                <p:cNvPr id="18" name="正方形/長方形 17"/>
                <p:cNvSpPr/>
                <p:nvPr/>
              </p:nvSpPr>
              <p:spPr>
                <a:xfrm>
                  <a:off x="0" y="276225"/>
                  <a:ext cx="1733550" cy="285750"/>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テキスト ボックス 43"/>
                <p:cNvSpPr txBox="1"/>
                <p:nvPr/>
              </p:nvSpPr>
              <p:spPr>
                <a:xfrm>
                  <a:off x="236158" y="316106"/>
                  <a:ext cx="1222466" cy="2728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コンクリート</a:t>
                  </a:r>
                </a:p>
              </p:txBody>
            </p:sp>
            <p:sp>
              <p:nvSpPr>
                <p:cNvPr id="20" name="テキスト ボックス 44"/>
                <p:cNvSpPr txBox="1"/>
                <p:nvPr/>
              </p:nvSpPr>
              <p:spPr>
                <a:xfrm>
                  <a:off x="1058275" y="-786131"/>
                  <a:ext cx="1756535" cy="5491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必要に応じて</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地下</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浸透を防止できる材質の</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受皿</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など</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21" name="直線コネクタ 20"/>
                <p:cNvCxnSpPr/>
                <p:nvPr/>
              </p:nvCxnSpPr>
              <p:spPr>
                <a:xfrm flipV="1">
                  <a:off x="1609865" y="-69552"/>
                  <a:ext cx="237985" cy="283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直線コネクタ 15"/>
              <p:cNvCxnSpPr/>
              <p:nvPr/>
            </p:nvCxnSpPr>
            <p:spPr>
              <a:xfrm>
                <a:off x="0" y="142875"/>
                <a:ext cx="142875" cy="1714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828800" y="133350"/>
                <a:ext cx="142875" cy="171450"/>
              </a:xfrm>
              <a:prstGeom prst="line">
                <a:avLst/>
              </a:prstGeom>
              <a:ln w="57150"/>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grpSp>
        <p:cxnSp>
          <p:nvCxnSpPr>
            <p:cNvPr id="14" name="直線コネクタ 13"/>
            <p:cNvCxnSpPr/>
            <p:nvPr/>
          </p:nvCxnSpPr>
          <p:spPr>
            <a:xfrm>
              <a:off x="133350" y="304800"/>
              <a:ext cx="1724025"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2" name="テキスト ボックス 53"/>
          <p:cNvSpPr txBox="1"/>
          <p:nvPr/>
        </p:nvSpPr>
        <p:spPr>
          <a:xfrm>
            <a:off x="6982803" y="2922900"/>
            <a:ext cx="2014054" cy="7649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必要</a:t>
            </a:r>
            <a:r>
              <a:rPr lang="ja-JP" altLang="en-US" sz="1400" kern="100" dirty="0" smtClean="0">
                <a:latin typeface="メイリオ" panose="020B0604030504040204" pitchFamily="50" charset="-128"/>
                <a:ea typeface="メイリオ" panose="020B0604030504040204" pitchFamily="50" charset="-128"/>
                <a:cs typeface="Times New Roman" panose="02020603050405020304" pitchFamily="18" charset="0"/>
              </a:rPr>
              <a:t>に応じて</a:t>
            </a:r>
            <a:r>
              <a:rPr lang="ja-JP" sz="1400" kern="0" dirty="0" smtClean="0">
                <a:effectLst/>
                <a:latin typeface="メイリオ" panose="020B0604030504040204" pitchFamily="50" charset="-128"/>
                <a:ea typeface="メイリオ" panose="020B0604030504040204" pitchFamily="50" charset="-128"/>
                <a:cs typeface="ＭＳ 明朝" panose="02020609040205080304" pitchFamily="17" charset="-128"/>
              </a:rPr>
              <a:t>耐</a:t>
            </a:r>
            <a:r>
              <a:rPr lang="ja-JP" sz="1400" kern="0" dirty="0">
                <a:effectLst/>
                <a:latin typeface="メイリオ" panose="020B0604030504040204" pitchFamily="50" charset="-128"/>
                <a:ea typeface="メイリオ" panose="020B0604030504040204" pitchFamily="50" charset="-128"/>
                <a:cs typeface="ＭＳ 明朝" panose="02020609040205080304" pitchFamily="17" charset="-128"/>
              </a:rPr>
              <a:t>薬品性及び不浸透性のある材質で表面の被覆</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19831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52</a:t>
            </a:fld>
            <a:endParaRPr kumimoji="1" lang="ja-JP" altLang="en-US"/>
          </a:p>
        </p:txBody>
      </p:sp>
      <p:sp>
        <p:nvSpPr>
          <p:cNvPr id="7" name="Rectangle 2"/>
          <p:cNvSpPr txBox="1">
            <a:spLocks noChangeArrowheads="1"/>
          </p:cNvSpPr>
          <p:nvPr/>
        </p:nvSpPr>
        <p:spPr>
          <a:xfrm>
            <a:off x="337232" y="-99243"/>
            <a:ext cx="6336704" cy="768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mj-ea"/>
                <a:ea typeface="+mj-ea"/>
                <a:cs typeface="+mj-cs"/>
              </a:defRPr>
            </a:lvl1pPr>
          </a:lstStyle>
          <a:p>
            <a:r>
              <a:rPr lang="ja-JP" altLang="en-US" sz="3600" dirty="0" smtClean="0"/>
              <a:t>目 次</a:t>
            </a:r>
          </a:p>
        </p:txBody>
      </p:sp>
      <p:sp>
        <p:nvSpPr>
          <p:cNvPr id="6" name="Rectangle 4"/>
          <p:cNvSpPr>
            <a:spLocks noChangeArrowheads="1"/>
          </p:cNvSpPr>
          <p:nvPr/>
        </p:nvSpPr>
        <p:spPr bwMode="auto">
          <a:xfrm>
            <a:off x="58940" y="1047346"/>
            <a:ext cx="8923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１</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神奈川県生活環境の保全等に</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関する条例の概要</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と見直しについて</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２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条例改正の内容</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(1)</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災害を視野に入れた対応</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(2)</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環境管理事業所及び優良環境管理事業所制度</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(3) </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指定事業所の変更に係る</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手続き</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a:t>
            </a:r>
            <a:r>
              <a:rPr lang="en-US" altLang="ja-JP" sz="2800" b="1" dirty="0">
                <a:solidFill>
                  <a:schemeClr val="bg1">
                    <a:lumMod val="65000"/>
                  </a:schemeClr>
                </a:solidFill>
                <a:latin typeface="メイリオ" pitchFamily="50" charset="-128"/>
                <a:ea typeface="メイリオ" pitchFamily="50" charset="-128"/>
                <a:cs typeface="メイリオ" pitchFamily="50" charset="-128"/>
              </a:rPr>
              <a:t>4</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土壌汚染対策</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(5)</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地下水採取規制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(6)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地下浸透禁止物質に係る</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(7)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大気・騒音・振動に係る規制</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(8)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その他</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ja-JP" altLang="en-US" b="1" dirty="0">
              <a:solidFill>
                <a:schemeClr val="bg1">
                  <a:lumMod val="6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0691759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53</a:t>
            </a:fld>
            <a:endParaRPr kumimoji="1" lang="ja-JP" altLang="en-US"/>
          </a:p>
        </p:txBody>
      </p:sp>
      <p:sp>
        <p:nvSpPr>
          <p:cNvPr id="3" name="コンテンツ プレースホルダー 2"/>
          <p:cNvSpPr txBox="1">
            <a:spLocks/>
          </p:cNvSpPr>
          <p:nvPr/>
        </p:nvSpPr>
        <p:spPr>
          <a:xfrm>
            <a:off x="251520" y="188640"/>
            <a:ext cx="7652960"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①炭化水素系物質の発散防止について</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4" name="コンテンツ プレースホルダー 2"/>
          <p:cNvSpPr txBox="1">
            <a:spLocks/>
          </p:cNvSpPr>
          <p:nvPr/>
        </p:nvSpPr>
        <p:spPr>
          <a:xfrm>
            <a:off x="623659" y="862036"/>
            <a:ext cx="6457625" cy="4989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dirty="0" smtClean="0">
                <a:latin typeface="ＭＳ Ｐゴシック" pitchFamily="50" charset="-128"/>
              </a:rPr>
              <a:t>改正概要（給油施設等の設備基準の見直し）</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5" name="コンテンツ プレースホルダー 2"/>
          <p:cNvSpPr txBox="1">
            <a:spLocks/>
          </p:cNvSpPr>
          <p:nvPr/>
        </p:nvSpPr>
        <p:spPr>
          <a:xfrm>
            <a:off x="623657" y="1360967"/>
            <a:ext cx="8265162" cy="7549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0" dirty="0" smtClean="0">
                <a:latin typeface="ＭＳ Ｐゴシック" pitchFamily="50" charset="-128"/>
              </a:rPr>
              <a:t>　</a:t>
            </a:r>
            <a:r>
              <a:rPr lang="ja-JP" altLang="en-US" sz="2200" b="0" dirty="0" smtClean="0">
                <a:latin typeface="ＭＳ Ｐゴシック" pitchFamily="50" charset="-128"/>
              </a:rPr>
              <a:t>給油施設に係る炭化水素系物質の発散防止のための設備基準について、蒸気返還方式以外の方法による設備も設備基準に追加</a:t>
            </a:r>
            <a:endParaRPr lang="en-US" altLang="ja-JP" sz="2200" b="0" dirty="0" smtClean="0">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nvPr>
        </p:nvGraphicFramePr>
        <p:xfrm>
          <a:off x="623657" y="2257260"/>
          <a:ext cx="8265161" cy="2194560"/>
        </p:xfrm>
        <a:graphic>
          <a:graphicData uri="http://schemas.openxmlformats.org/drawingml/2006/table">
            <a:tbl>
              <a:tblPr firstRow="1" bandRow="1">
                <a:tableStyleId>{F5AB1C69-6EDB-4FF4-983F-18BD219EF322}</a:tableStyleId>
              </a:tblPr>
              <a:tblGrid>
                <a:gridCol w="1598353"/>
                <a:gridCol w="6666808"/>
              </a:tblGrid>
              <a:tr h="370840">
                <a:tc>
                  <a:txBody>
                    <a:bodyPr/>
                    <a:lstStyle/>
                    <a:p>
                      <a:pPr algn="ctr"/>
                      <a:r>
                        <a:rPr kumimoji="1" lang="ja-JP" altLang="en-US" sz="2000" b="0" dirty="0" smtClean="0">
                          <a:solidFill>
                            <a:schemeClr val="tx1"/>
                          </a:solidFill>
                          <a:latin typeface="メイリオ" panose="020B0604030504040204" pitchFamily="50" charset="-128"/>
                          <a:ea typeface="メイリオ" panose="020B0604030504040204" pitchFamily="50" charset="-128"/>
                        </a:rPr>
                        <a:t>施設</a:t>
                      </a:r>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dirty="0" smtClean="0">
                          <a:solidFill>
                            <a:schemeClr val="tx1"/>
                          </a:solidFill>
                          <a:latin typeface="メイリオ" panose="020B0604030504040204" pitchFamily="50" charset="-128"/>
                          <a:ea typeface="メイリオ" panose="020B0604030504040204" pitchFamily="50" charset="-128"/>
                        </a:rPr>
                        <a:t>施設に備えるべき設備の基準</a:t>
                      </a:r>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kumimoji="1" lang="ja-JP" altLang="en-US" sz="2000" dirty="0" smtClean="0">
                          <a:latin typeface="メイリオ" panose="020B0604030504040204" pitchFamily="50" charset="-128"/>
                          <a:ea typeface="メイリオ" panose="020B0604030504040204" pitchFamily="50" charset="-128"/>
                        </a:rPr>
                        <a:t>貯蔵施設</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smtClean="0">
                          <a:latin typeface="メイリオ" panose="020B0604030504040204" pitchFamily="50" charset="-128"/>
                          <a:ea typeface="メイリオ" panose="020B0604030504040204" pitchFamily="50" charset="-128"/>
                        </a:rPr>
                        <a:t>（略）</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kumimoji="1" lang="ja-JP" altLang="en-US" sz="2000" dirty="0" smtClean="0">
                          <a:latin typeface="メイリオ" panose="020B0604030504040204" pitchFamily="50" charset="-128"/>
                          <a:ea typeface="メイリオ" panose="020B0604030504040204" pitchFamily="50" charset="-128"/>
                        </a:rPr>
                        <a:t>出荷施設</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メイリオ" panose="020B0604030504040204" pitchFamily="50" charset="-128"/>
                          <a:ea typeface="メイリオ" panose="020B0604030504040204" pitchFamily="50" charset="-128"/>
                        </a:rPr>
                        <a:t>（略）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kumimoji="1" lang="ja-JP" altLang="en-US" sz="2000" dirty="0" smtClean="0">
                          <a:latin typeface="メイリオ" panose="020B0604030504040204" pitchFamily="50" charset="-128"/>
                          <a:ea typeface="メイリオ" panose="020B0604030504040204" pitchFamily="50" charset="-128"/>
                        </a:rPr>
                        <a:t>給油施設</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dirty="0" smtClean="0">
                          <a:latin typeface="メイリオ" panose="020B0604030504040204" pitchFamily="50" charset="-128"/>
                          <a:ea typeface="メイリオ" panose="020B0604030504040204" pitchFamily="50" charset="-128"/>
                        </a:rPr>
                        <a:t>通気管において蒸気返還方式接続設備を設けること、</a:t>
                      </a:r>
                      <a:r>
                        <a:rPr kumimoji="1" lang="ja-JP" altLang="en-US" sz="2000" b="0" u="sng" dirty="0" smtClean="0">
                          <a:solidFill>
                            <a:srgbClr val="FF0000"/>
                          </a:solidFill>
                          <a:latin typeface="メイリオ" panose="020B0604030504040204" pitchFamily="50" charset="-128"/>
                          <a:ea typeface="メイリオ" panose="020B0604030504040204" pitchFamily="50" charset="-128"/>
                        </a:rPr>
                        <a:t>凝縮式処理設備若しくは吸着式処理設備を設けること又はこれらと同等以上の効果を有する設備を設けること</a:t>
                      </a:r>
                      <a:r>
                        <a:rPr kumimoji="1" lang="ja-JP" altLang="en-US"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コンテンツ プレースホルダー 2"/>
          <p:cNvSpPr txBox="1">
            <a:spLocks/>
          </p:cNvSpPr>
          <p:nvPr/>
        </p:nvSpPr>
        <p:spPr>
          <a:xfrm>
            <a:off x="623657" y="4670619"/>
            <a:ext cx="8265162" cy="12198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0" dirty="0" smtClean="0">
                <a:latin typeface="ＭＳ Ｐゴシック" pitchFamily="50" charset="-128"/>
              </a:rPr>
              <a:t>　</a:t>
            </a:r>
            <a:r>
              <a:rPr lang="ja-JP" altLang="en-US" sz="2200" b="0" dirty="0" smtClean="0">
                <a:latin typeface="ＭＳ Ｐゴシック" pitchFamily="50" charset="-128"/>
              </a:rPr>
              <a:t>また、</a:t>
            </a:r>
            <a:r>
              <a:rPr lang="ja-JP" altLang="en-US" sz="2200" b="0" u="sng" dirty="0" smtClean="0">
                <a:solidFill>
                  <a:srgbClr val="FF0000"/>
                </a:solidFill>
                <a:latin typeface="ＭＳ Ｐゴシック" pitchFamily="50" charset="-128"/>
              </a:rPr>
              <a:t>給油施設に蒸気返還方式以外の方法</a:t>
            </a:r>
            <a:r>
              <a:rPr lang="ja-JP" altLang="en-US" sz="2200" b="0" dirty="0" smtClean="0">
                <a:latin typeface="ＭＳ Ｐゴシック" pitchFamily="50" charset="-128"/>
              </a:rPr>
              <a:t>で炭化水素系物質の発散を防止する設備が設置されている場合、</a:t>
            </a:r>
            <a:r>
              <a:rPr lang="ja-JP" altLang="en-US" sz="2200" b="0" u="sng" dirty="0" smtClean="0">
                <a:solidFill>
                  <a:srgbClr val="FF0000"/>
                </a:solidFill>
                <a:latin typeface="ＭＳ Ｐゴシック" pitchFamily="50" charset="-128"/>
              </a:rPr>
              <a:t>タンクローリーに蒸気返還方式接続設備の設置義務を除外</a:t>
            </a:r>
            <a:endParaRPr lang="en-US" altLang="ja-JP" sz="2200" b="0" u="sng" dirty="0" smtClean="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614465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54</a:t>
            </a:fld>
            <a:endParaRPr kumimoji="1" lang="ja-JP" altLang="en-US"/>
          </a:p>
        </p:txBody>
      </p:sp>
      <p:sp>
        <p:nvSpPr>
          <p:cNvPr id="3" name="コンテンツ プレースホルダー 2"/>
          <p:cNvSpPr txBox="1">
            <a:spLocks/>
          </p:cNvSpPr>
          <p:nvPr/>
        </p:nvSpPr>
        <p:spPr>
          <a:xfrm>
            <a:off x="281926" y="157773"/>
            <a:ext cx="7652960"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②騒音等の規制基準に係る地域の見直し</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4" name="コンテンツ プレースホルダー 2"/>
          <p:cNvSpPr txBox="1">
            <a:spLocks/>
          </p:cNvSpPr>
          <p:nvPr/>
        </p:nvSpPr>
        <p:spPr>
          <a:xfrm>
            <a:off x="652239" y="737878"/>
            <a:ext cx="8023927" cy="7628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0" dirty="0" smtClean="0">
                <a:latin typeface="ＭＳ Ｐゴシック" pitchFamily="50" charset="-128"/>
              </a:rPr>
              <a:t>　</a:t>
            </a:r>
            <a:r>
              <a:rPr lang="ja-JP" altLang="en-US" sz="2200" b="0" dirty="0"/>
              <a:t>都市計画法の</a:t>
            </a:r>
            <a:r>
              <a:rPr lang="ja-JP" altLang="en-US" sz="2200" b="0" dirty="0" smtClean="0"/>
              <a:t>改正に</a:t>
            </a:r>
            <a:r>
              <a:rPr lang="ja-JP" altLang="en-US" sz="2200" b="0" dirty="0"/>
              <a:t>伴い、新たな用途地域として「</a:t>
            </a:r>
            <a:r>
              <a:rPr lang="ja-JP" altLang="en-US" sz="2200" b="0" dirty="0" smtClean="0"/>
              <a:t>田園</a:t>
            </a:r>
            <a:r>
              <a:rPr lang="ja-JP" altLang="en-US" sz="2200" b="0" dirty="0"/>
              <a:t>住居地域」が</a:t>
            </a:r>
            <a:r>
              <a:rPr lang="ja-JP" altLang="en-US" sz="2200" b="0" dirty="0" smtClean="0"/>
              <a:t>追加</a:t>
            </a:r>
            <a:endParaRPr lang="en-US" altLang="ja-JP" sz="2200" b="0" dirty="0" smtClean="0"/>
          </a:p>
        </p:txBody>
      </p:sp>
      <p:sp>
        <p:nvSpPr>
          <p:cNvPr id="7" name="コンテンツ プレースホルダー 2"/>
          <p:cNvSpPr txBox="1">
            <a:spLocks/>
          </p:cNvSpPr>
          <p:nvPr/>
        </p:nvSpPr>
        <p:spPr>
          <a:xfrm>
            <a:off x="648586" y="1987939"/>
            <a:ext cx="8027580" cy="7864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0" dirty="0" smtClean="0">
                <a:latin typeface="ＭＳ Ｐゴシック" pitchFamily="50" charset="-128"/>
              </a:rPr>
              <a:t>　</a:t>
            </a:r>
            <a:r>
              <a:rPr lang="ja-JP" altLang="en-US" sz="2200" b="0" dirty="0"/>
              <a:t>騒音規制法及び振動規制法においては、原則として第二種低層住居専用地域と同等の扱いとすることが適当である旨</a:t>
            </a:r>
            <a:r>
              <a:rPr lang="ja-JP" altLang="en-US" sz="2200" b="0" dirty="0" smtClean="0"/>
              <a:t>の通知</a:t>
            </a:r>
            <a:endParaRPr lang="ja-JP" altLang="en-US" sz="2200" b="0" dirty="0">
              <a:latin typeface="ＭＳ Ｐゴシック" pitchFamily="50" charset="-128"/>
            </a:endParaRPr>
          </a:p>
        </p:txBody>
      </p:sp>
      <p:sp>
        <p:nvSpPr>
          <p:cNvPr id="8" name="テキスト ボックス 7"/>
          <p:cNvSpPr txBox="1"/>
          <p:nvPr/>
        </p:nvSpPr>
        <p:spPr>
          <a:xfrm>
            <a:off x="648586" y="4481562"/>
            <a:ext cx="8315000" cy="1107996"/>
          </a:xfrm>
          <a:prstGeom prst="rect">
            <a:avLst/>
          </a:prstGeom>
          <a:noFill/>
          <a:ln w="25400">
            <a:solidFill>
              <a:srgbClr val="FF0000"/>
            </a:solidFill>
            <a:prstDash val="dash"/>
          </a:ln>
        </p:spPr>
        <p:txBody>
          <a:bodyPr wrap="square" rtlCol="0">
            <a:spAutoFit/>
          </a:bodyPr>
          <a:lstStyle/>
          <a:p>
            <a:r>
              <a:rPr lang="ja-JP" altLang="en-US" sz="2200" dirty="0" smtClean="0">
                <a:latin typeface="メイリオ" panose="020B0604030504040204" pitchFamily="50" charset="-128"/>
                <a:ea typeface="メイリオ" panose="020B0604030504040204" pitchFamily="50" charset="-128"/>
              </a:rPr>
              <a:t>〇</a:t>
            </a:r>
            <a:r>
              <a:rPr lang="ja-JP" altLang="en-US" sz="2200" dirty="0">
                <a:latin typeface="メイリオ" panose="020B0604030504040204" pitchFamily="50" charset="-128"/>
                <a:ea typeface="メイリオ" panose="020B0604030504040204" pitchFamily="50" charset="-128"/>
              </a:rPr>
              <a:t>　飲食店営業に係る営業時間の制限の規制対象となる住居専用</a:t>
            </a:r>
            <a:r>
              <a:rPr lang="en-US" altLang="ja-JP" sz="2200" dirty="0">
                <a:latin typeface="メイリオ" panose="020B0604030504040204" pitchFamily="50" charset="-128"/>
                <a:ea typeface="メイリオ" panose="020B0604030504040204" pitchFamily="50" charset="-128"/>
              </a:rPr>
              <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　地域に、田園住居地域を追加</a:t>
            </a:r>
            <a:endParaRPr lang="en-US" altLang="ja-JP"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〇　騒音及び振動の規制基準の地域区分に田園住居地域を</a:t>
            </a:r>
            <a:r>
              <a:rPr lang="ja-JP" altLang="en-US" sz="2200" dirty="0" smtClean="0">
                <a:latin typeface="メイリオ" panose="020B0604030504040204" pitchFamily="50" charset="-128"/>
                <a:ea typeface="メイリオ" panose="020B0604030504040204" pitchFamily="50" charset="-128"/>
              </a:rPr>
              <a:t>追加</a:t>
            </a:r>
            <a:endParaRPr lang="en-US" altLang="ja-JP" sz="2200" dirty="0">
              <a:latin typeface="メイリオ" panose="020B0604030504040204" pitchFamily="50" charset="-128"/>
              <a:ea typeface="メイリオ" panose="020B0604030504040204" pitchFamily="50" charset="-128"/>
            </a:endParaRPr>
          </a:p>
        </p:txBody>
      </p:sp>
      <p:sp>
        <p:nvSpPr>
          <p:cNvPr id="9" name="コンテンツ プレースホルダー 2"/>
          <p:cNvSpPr txBox="1">
            <a:spLocks/>
          </p:cNvSpPr>
          <p:nvPr/>
        </p:nvSpPr>
        <p:spPr>
          <a:xfrm>
            <a:off x="606225" y="3378080"/>
            <a:ext cx="8069941" cy="768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0" dirty="0" smtClean="0">
                <a:latin typeface="ＭＳ Ｐゴシック" pitchFamily="50" charset="-128"/>
              </a:rPr>
              <a:t>　</a:t>
            </a:r>
            <a:r>
              <a:rPr lang="ja-JP" altLang="en-US" sz="2200" b="0" u="sng" dirty="0" smtClean="0">
                <a:solidFill>
                  <a:schemeClr val="tx1"/>
                </a:solidFill>
                <a:latin typeface="ＭＳ Ｐゴシック" pitchFamily="50" charset="-128"/>
              </a:rPr>
              <a:t>条例においても、</a:t>
            </a:r>
            <a:r>
              <a:rPr lang="ja-JP" altLang="en-US" sz="2200" b="0" u="sng" dirty="0" smtClean="0">
                <a:solidFill>
                  <a:schemeClr val="tx1"/>
                </a:solidFill>
              </a:rPr>
              <a:t>騒音</a:t>
            </a:r>
            <a:r>
              <a:rPr lang="ja-JP" altLang="en-US" sz="2200" b="0" u="sng" dirty="0">
                <a:solidFill>
                  <a:schemeClr val="tx1"/>
                </a:solidFill>
              </a:rPr>
              <a:t>等の規制基準に係る地域に田園住居地域を第二種低層住居専用地域と同等の扱いとして追加</a:t>
            </a:r>
            <a:endParaRPr lang="en-US" altLang="ja-JP" sz="2200" b="0" u="sng" dirty="0">
              <a:solidFill>
                <a:schemeClr val="tx1"/>
              </a:solidFill>
            </a:endParaRPr>
          </a:p>
        </p:txBody>
      </p:sp>
      <p:sp>
        <p:nvSpPr>
          <p:cNvPr id="10" name="右矢印 9"/>
          <p:cNvSpPr/>
          <p:nvPr/>
        </p:nvSpPr>
        <p:spPr>
          <a:xfrm rot="5400000">
            <a:off x="4176009" y="1407824"/>
            <a:ext cx="531628" cy="410701"/>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5400000">
            <a:off x="4202590" y="2779495"/>
            <a:ext cx="531628" cy="410701"/>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08361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55</a:t>
            </a:fld>
            <a:endParaRPr kumimoji="1" lang="ja-JP" altLang="en-US"/>
          </a:p>
        </p:txBody>
      </p:sp>
      <p:sp>
        <p:nvSpPr>
          <p:cNvPr id="3" name="コンテンツ プレースホルダー 2"/>
          <p:cNvSpPr txBox="1">
            <a:spLocks/>
          </p:cNvSpPr>
          <p:nvPr/>
        </p:nvSpPr>
        <p:spPr>
          <a:xfrm>
            <a:off x="489641" y="4357469"/>
            <a:ext cx="5433901" cy="56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④排煙の測定頻度の見直し</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4" name="コンテンツ プレースホルダー 2"/>
          <p:cNvSpPr txBox="1">
            <a:spLocks/>
          </p:cNvSpPr>
          <p:nvPr/>
        </p:nvSpPr>
        <p:spPr>
          <a:xfrm>
            <a:off x="612605" y="4891139"/>
            <a:ext cx="8265162" cy="13820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0" dirty="0" smtClean="0">
                <a:latin typeface="ＭＳ Ｐゴシック" pitchFamily="50" charset="-128"/>
              </a:rPr>
              <a:t>　</a:t>
            </a:r>
            <a:r>
              <a:rPr lang="ja-JP" altLang="en-US" sz="2200" b="0" dirty="0" smtClean="0"/>
              <a:t>ガス</a:t>
            </a:r>
            <a:r>
              <a:rPr lang="ja-JP" altLang="en-US" sz="2200" b="0" dirty="0"/>
              <a:t>発生炉のうち水蒸気改質方式の</a:t>
            </a:r>
            <a:r>
              <a:rPr lang="ja-JP" altLang="en-US" sz="2200" b="0" dirty="0" smtClean="0"/>
              <a:t>改質器で</a:t>
            </a:r>
            <a:r>
              <a:rPr lang="ja-JP" altLang="en-US" sz="2200" b="0" dirty="0"/>
              <a:t>あって、</a:t>
            </a:r>
            <a:r>
              <a:rPr lang="ja-JP" altLang="en-US" sz="2200" b="0" dirty="0" smtClean="0"/>
              <a:t>水素の</a:t>
            </a:r>
            <a:r>
              <a:rPr lang="ja-JP" altLang="en-US" sz="2200" b="0" dirty="0"/>
              <a:t>製造能力が毎時 </a:t>
            </a:r>
            <a:r>
              <a:rPr lang="en-US" altLang="ja-JP" sz="2200" b="0" dirty="0"/>
              <a:t>1,000 </a:t>
            </a:r>
            <a:r>
              <a:rPr lang="ja-JP" altLang="en-US" sz="2200" b="0" dirty="0"/>
              <a:t>立方メートル未満の</a:t>
            </a:r>
            <a:r>
              <a:rPr lang="ja-JP" altLang="en-US" sz="2200" b="0" dirty="0" smtClean="0"/>
              <a:t>施設に</a:t>
            </a:r>
            <a:r>
              <a:rPr lang="ja-JP" altLang="en-US" sz="2200" b="0" dirty="0"/>
              <a:t>係る窒素酸化物及びばいじんの測定</a:t>
            </a:r>
            <a:r>
              <a:rPr lang="ja-JP" altLang="en-US" sz="2200" b="0" dirty="0" smtClean="0"/>
              <a:t>頻度５年</a:t>
            </a:r>
            <a:r>
              <a:rPr lang="ja-JP" altLang="en-US" sz="2200" b="0" dirty="0"/>
              <a:t>に１回以上と</a:t>
            </a:r>
            <a:r>
              <a:rPr lang="ja-JP" altLang="en-US" sz="2200" b="0" dirty="0" smtClean="0"/>
              <a:t>緩和</a:t>
            </a:r>
            <a:r>
              <a:rPr lang="ja-JP" altLang="en-US" sz="2000" b="0" dirty="0" smtClean="0"/>
              <a:t>（改正前は、排出ガス量が４万ｍ</a:t>
            </a:r>
            <a:r>
              <a:rPr lang="ja-JP" altLang="en-US" sz="2000" b="0" baseline="30000" dirty="0" smtClean="0"/>
              <a:t>３</a:t>
            </a:r>
            <a:r>
              <a:rPr lang="en-US" altLang="ja-JP" sz="2000" b="0" dirty="0" smtClean="0"/>
              <a:t>/</a:t>
            </a:r>
            <a:r>
              <a:rPr lang="ja-JP" altLang="en-US" sz="2000" b="0" dirty="0" err="1" smtClean="0"/>
              <a:t>ｈ</a:t>
            </a:r>
            <a:r>
              <a:rPr lang="ja-JP" altLang="en-US" sz="2000" b="0" dirty="0" smtClean="0"/>
              <a:t>以上の場合、２箇月に１回以上）</a:t>
            </a:r>
            <a:endParaRPr lang="ja-JP" altLang="en-US" sz="2000" b="0" dirty="0"/>
          </a:p>
        </p:txBody>
      </p:sp>
      <p:sp>
        <p:nvSpPr>
          <p:cNvPr id="5" name="コンテンツ プレースホルダー 2"/>
          <p:cNvSpPr txBox="1">
            <a:spLocks/>
          </p:cNvSpPr>
          <p:nvPr/>
        </p:nvSpPr>
        <p:spPr>
          <a:xfrm>
            <a:off x="411004" y="199305"/>
            <a:ext cx="8371488" cy="10207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ＭＳ Ｐゴシック" pitchFamily="50" charset="-128"/>
              </a:rPr>
              <a:t>③振動に係る規制基準が適用される事業所の</a:t>
            </a:r>
            <a:r>
              <a:rPr lang="en-US" altLang="ja-JP" dirty="0" smtClean="0">
                <a:latin typeface="ＭＳ Ｐゴシック" pitchFamily="50" charset="-128"/>
              </a:rPr>
              <a:t/>
            </a:r>
            <a:br>
              <a:rPr lang="en-US" altLang="ja-JP" dirty="0" smtClean="0">
                <a:latin typeface="ＭＳ Ｐゴシック" pitchFamily="50" charset="-128"/>
              </a:rPr>
            </a:br>
            <a:r>
              <a:rPr lang="ja-JP" altLang="en-US" dirty="0" smtClean="0">
                <a:latin typeface="ＭＳ Ｐゴシック" pitchFamily="50" charset="-128"/>
              </a:rPr>
              <a:t>　敷地境界の見直し</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28" name="コンテンツ プレースホルダー 2"/>
          <p:cNvSpPr txBox="1">
            <a:spLocks/>
          </p:cNvSpPr>
          <p:nvPr/>
        </p:nvSpPr>
        <p:spPr>
          <a:xfrm>
            <a:off x="604979" y="1220078"/>
            <a:ext cx="4545901" cy="25757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0" dirty="0" smtClean="0">
                <a:latin typeface="ＭＳ Ｐゴシック" pitchFamily="50" charset="-128"/>
              </a:rPr>
              <a:t>　</a:t>
            </a:r>
            <a:r>
              <a:rPr lang="ja-JP" altLang="en-US" sz="2200" b="0" dirty="0" smtClean="0">
                <a:solidFill>
                  <a:schemeClr val="tx1"/>
                </a:solidFill>
                <a:latin typeface="ＭＳ Ｐゴシック" pitchFamily="50" charset="-128"/>
              </a:rPr>
              <a:t>複数の事業所が立地する一団の土地においては、その土地の</a:t>
            </a:r>
            <a:r>
              <a:rPr lang="ja-JP" altLang="en-US" sz="2200" b="0" dirty="0">
                <a:solidFill>
                  <a:schemeClr val="tx1"/>
                </a:solidFill>
                <a:latin typeface="ＭＳ Ｐゴシック" pitchFamily="50" charset="-128"/>
              </a:rPr>
              <a:t>利用状況から適当と認められる場合には騒音と同様</a:t>
            </a:r>
            <a:r>
              <a:rPr lang="ja-JP" altLang="en-US" sz="2200" b="0" dirty="0" smtClean="0">
                <a:solidFill>
                  <a:schemeClr val="tx1"/>
                </a:solidFill>
                <a:latin typeface="ＭＳ Ｐゴシック" pitchFamily="50" charset="-128"/>
              </a:rPr>
              <a:t>に、</a:t>
            </a:r>
            <a:r>
              <a:rPr lang="ja-JP" altLang="en-US" sz="2200" b="0" u="sng" dirty="0">
                <a:solidFill>
                  <a:srgbClr val="FF0000"/>
                </a:solidFill>
                <a:latin typeface="ＭＳ Ｐゴシック" pitchFamily="50" charset="-128"/>
              </a:rPr>
              <a:t>当該一団の土地の敷地境界線を振動に係る規制基準が適用される</a:t>
            </a:r>
            <a:r>
              <a:rPr lang="ja-JP" altLang="en-US" sz="2200" b="0" u="sng" dirty="0" smtClean="0">
                <a:solidFill>
                  <a:srgbClr val="FF0000"/>
                </a:solidFill>
                <a:latin typeface="ＭＳ Ｐゴシック" pitchFamily="50" charset="-128"/>
              </a:rPr>
              <a:t>事業所</a:t>
            </a:r>
            <a:r>
              <a:rPr lang="ja-JP" altLang="en-US" sz="2200" b="0" u="sng" dirty="0">
                <a:solidFill>
                  <a:srgbClr val="FF0000"/>
                </a:solidFill>
                <a:latin typeface="ＭＳ Ｐゴシック" pitchFamily="50" charset="-128"/>
              </a:rPr>
              <a:t>の敷地境界線とする</a:t>
            </a:r>
            <a:r>
              <a:rPr lang="ja-JP" altLang="en-US" sz="2200" b="0" dirty="0">
                <a:solidFill>
                  <a:schemeClr val="tx1"/>
                </a:solidFill>
                <a:latin typeface="ＭＳ Ｐゴシック" pitchFamily="50" charset="-128"/>
              </a:rPr>
              <a:t>ことができるよう改めた。</a:t>
            </a:r>
          </a:p>
        </p:txBody>
      </p:sp>
      <p:grpSp>
        <p:nvGrpSpPr>
          <p:cNvPr id="34" name="グループ化 33"/>
          <p:cNvGrpSpPr/>
          <p:nvPr/>
        </p:nvGrpSpPr>
        <p:grpSpPr>
          <a:xfrm>
            <a:off x="4930500" y="953863"/>
            <a:ext cx="3851992" cy="3083655"/>
            <a:chOff x="4879482" y="2875593"/>
            <a:chExt cx="3851992" cy="3083655"/>
          </a:xfrm>
        </p:grpSpPr>
        <p:pic>
          <p:nvPicPr>
            <p:cNvPr id="6" name="図 5"/>
            <p:cNvPicPr>
              <a:picLocks noChangeAspect="1"/>
            </p:cNvPicPr>
            <p:nvPr/>
          </p:nvPicPr>
          <p:blipFill>
            <a:blip r:embed="rId3"/>
            <a:stretch>
              <a:fillRect/>
            </a:stretch>
          </p:blipFill>
          <p:spPr>
            <a:xfrm>
              <a:off x="5558414" y="3340987"/>
              <a:ext cx="856562" cy="640136"/>
            </a:xfrm>
            <a:prstGeom prst="rect">
              <a:avLst/>
            </a:prstGeom>
          </p:spPr>
        </p:pic>
        <p:pic>
          <p:nvPicPr>
            <p:cNvPr id="22" name="図 21"/>
            <p:cNvPicPr>
              <a:picLocks noChangeAspect="1"/>
            </p:cNvPicPr>
            <p:nvPr/>
          </p:nvPicPr>
          <p:blipFill>
            <a:blip r:embed="rId3"/>
            <a:stretch>
              <a:fillRect/>
            </a:stretch>
          </p:blipFill>
          <p:spPr>
            <a:xfrm>
              <a:off x="5283031" y="4088216"/>
              <a:ext cx="856562" cy="640136"/>
            </a:xfrm>
            <a:prstGeom prst="rect">
              <a:avLst/>
            </a:prstGeom>
          </p:spPr>
        </p:pic>
        <p:pic>
          <p:nvPicPr>
            <p:cNvPr id="23" name="図 22"/>
            <p:cNvPicPr>
              <a:picLocks noChangeAspect="1"/>
            </p:cNvPicPr>
            <p:nvPr/>
          </p:nvPicPr>
          <p:blipFill>
            <a:blip r:embed="rId3"/>
            <a:stretch>
              <a:fillRect/>
            </a:stretch>
          </p:blipFill>
          <p:spPr>
            <a:xfrm>
              <a:off x="6497620" y="3726218"/>
              <a:ext cx="856562" cy="640136"/>
            </a:xfrm>
            <a:prstGeom prst="rect">
              <a:avLst/>
            </a:prstGeom>
          </p:spPr>
        </p:pic>
        <p:pic>
          <p:nvPicPr>
            <p:cNvPr id="24" name="図 23"/>
            <p:cNvPicPr>
              <a:picLocks noChangeAspect="1"/>
            </p:cNvPicPr>
            <p:nvPr/>
          </p:nvPicPr>
          <p:blipFill>
            <a:blip r:embed="rId3"/>
            <a:stretch>
              <a:fillRect/>
            </a:stretch>
          </p:blipFill>
          <p:spPr>
            <a:xfrm>
              <a:off x="7680308" y="3305425"/>
              <a:ext cx="856562" cy="640136"/>
            </a:xfrm>
            <a:prstGeom prst="rect">
              <a:avLst/>
            </a:prstGeom>
          </p:spPr>
        </p:pic>
        <p:pic>
          <p:nvPicPr>
            <p:cNvPr id="25" name="図 24"/>
            <p:cNvPicPr>
              <a:picLocks noChangeAspect="1"/>
            </p:cNvPicPr>
            <p:nvPr/>
          </p:nvPicPr>
          <p:blipFill>
            <a:blip r:embed="rId3"/>
            <a:stretch>
              <a:fillRect/>
            </a:stretch>
          </p:blipFill>
          <p:spPr>
            <a:xfrm>
              <a:off x="7458092" y="4072926"/>
              <a:ext cx="856562" cy="640136"/>
            </a:xfrm>
            <a:prstGeom prst="rect">
              <a:avLst/>
            </a:prstGeom>
          </p:spPr>
        </p:pic>
        <p:sp>
          <p:nvSpPr>
            <p:cNvPr id="26" name="平行四辺形 25"/>
            <p:cNvSpPr/>
            <p:nvPr/>
          </p:nvSpPr>
          <p:spPr>
            <a:xfrm>
              <a:off x="5198113" y="3468352"/>
              <a:ext cx="3478053" cy="1260000"/>
            </a:xfrm>
            <a:prstGeom prst="parallelogram">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コンテンツ プレースホルダー 2"/>
            <p:cNvSpPr txBox="1">
              <a:spLocks/>
            </p:cNvSpPr>
            <p:nvPr/>
          </p:nvSpPr>
          <p:spPr>
            <a:xfrm>
              <a:off x="4879482" y="2875593"/>
              <a:ext cx="3611310" cy="3830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b="0" dirty="0" smtClean="0">
                  <a:latin typeface="ＭＳ Ｐゴシック" pitchFamily="50" charset="-128"/>
                </a:rPr>
                <a:t>【</a:t>
              </a:r>
              <a:r>
                <a:rPr lang="ja-JP" altLang="en-US" sz="2000" b="0" dirty="0" smtClean="0">
                  <a:latin typeface="ＭＳ Ｐゴシック" pitchFamily="50" charset="-128"/>
                </a:rPr>
                <a:t>敷地境界線のイメージ図</a:t>
              </a:r>
              <a:r>
                <a:rPr lang="en-US" altLang="ja-JP" sz="2000" b="0" dirty="0" smtClean="0">
                  <a:latin typeface="ＭＳ Ｐゴシック" pitchFamily="50" charset="-128"/>
                </a:rPr>
                <a:t>】</a:t>
              </a:r>
              <a:endParaRPr lang="ja-JP" altLang="en-US" sz="2200" b="0" dirty="0">
                <a:solidFill>
                  <a:schemeClr val="tx1"/>
                </a:solidFill>
                <a:latin typeface="ＭＳ Ｐゴシック" pitchFamily="50" charset="-128"/>
              </a:endParaRPr>
            </a:p>
          </p:txBody>
        </p:sp>
        <p:cxnSp>
          <p:nvCxnSpPr>
            <p:cNvPr id="31" name="直線矢印コネクタ 30"/>
            <p:cNvCxnSpPr/>
            <p:nvPr/>
          </p:nvCxnSpPr>
          <p:spPr>
            <a:xfrm flipV="1">
              <a:off x="6827229" y="4728352"/>
              <a:ext cx="0" cy="540000"/>
            </a:xfrm>
            <a:prstGeom prst="straightConnector1">
              <a:avLst/>
            </a:prstGeom>
            <a:ln w="28575">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33" name="コンテンツ プレースホルダー 2"/>
            <p:cNvSpPr txBox="1">
              <a:spLocks/>
            </p:cNvSpPr>
            <p:nvPr/>
          </p:nvSpPr>
          <p:spPr>
            <a:xfrm>
              <a:off x="5268850" y="5289998"/>
              <a:ext cx="3462624" cy="669250"/>
            </a:xfrm>
            <a:prstGeom prst="rect">
              <a:avLst/>
            </a:prstGeom>
            <a:ln w="19050">
              <a:solidFill>
                <a:srgbClr val="FF0000"/>
              </a:solidFill>
              <a:prstDash val="dash"/>
            </a:ln>
          </p:spPr>
          <p:txBody>
            <a:bodyPr vert="horz" lIns="91440" tIns="45720" rIns="91440" bIns="45720" rtlCol="0">
              <a:noAutofit/>
            </a:bodyPr>
            <a:lstStyle>
              <a:lvl1pPr marL="342900" indent="-342900" algn="l" defTabSz="914400" rtl="0" eaLnBrk="1" latinLnBrk="0" hangingPunct="1">
                <a:spcBef>
                  <a:spcPct val="20000"/>
                </a:spcBef>
                <a:buClr>
                  <a:srgbClr val="56A0D1"/>
                </a:buClr>
                <a:buFont typeface="Wingdings" pitchFamily="2" charset="2"/>
                <a:buChar char="n"/>
                <a:defRPr kumimoji="1" sz="3200" b="1" kern="1200">
                  <a:solidFill>
                    <a:schemeClr val="tx1">
                      <a:lumMod val="75000"/>
                      <a:lumOff val="25000"/>
                    </a:schemeClr>
                  </a:solidFill>
                  <a:latin typeface="メイリオ" pitchFamily="50" charset="-128"/>
                  <a:ea typeface="メイリオ" pitchFamily="50" charset="-128"/>
                  <a:cs typeface="メイリオ" pitchFamily="50" charset="-128"/>
                </a:defRPr>
              </a:lvl1pPr>
              <a:lvl2pPr marL="360363" indent="-96838" algn="l" defTabSz="914400" rtl="0" eaLnBrk="1" latinLnBrk="0" hangingPunct="1">
                <a:spcBef>
                  <a:spcPct val="20000"/>
                </a:spcBef>
                <a:buFont typeface="Arial" pitchFamily="34" charset="0"/>
                <a:buChar char=" "/>
                <a:tabLst>
                  <a:tab pos="539750" algn="l"/>
                </a:tabLst>
                <a:defRPr kumimoji="1" sz="2800" kern="1200">
                  <a:solidFill>
                    <a:schemeClr val="tx1">
                      <a:lumMod val="75000"/>
                      <a:lumOff val="2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75000"/>
                      <a:lumOff val="2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75000"/>
                      <a:lumOff val="2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0" dirty="0" smtClean="0">
                  <a:latin typeface="ＭＳ Ｐゴシック" pitchFamily="50" charset="-128"/>
                </a:rPr>
                <a:t>振動に係る規制基準が適用される敷地境界線</a:t>
              </a:r>
              <a:endParaRPr lang="ja-JP" altLang="en-US" sz="2200" b="0" dirty="0">
                <a:solidFill>
                  <a:schemeClr val="tx1"/>
                </a:solidFill>
                <a:latin typeface="ＭＳ Ｐゴシック" pitchFamily="50" charset="-128"/>
              </a:endParaRPr>
            </a:p>
          </p:txBody>
        </p:sp>
      </p:grpSp>
    </p:spTree>
    <p:extLst>
      <p:ext uri="{BB962C8B-B14F-4D97-AF65-F5344CB8AC3E}">
        <p14:creationId xmlns:p14="http://schemas.microsoft.com/office/powerpoint/2010/main" val="32624603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56</a:t>
            </a:fld>
            <a:endParaRPr kumimoji="1" lang="ja-JP" altLang="en-US"/>
          </a:p>
        </p:txBody>
      </p:sp>
      <p:sp>
        <p:nvSpPr>
          <p:cNvPr id="7" name="Rectangle 2"/>
          <p:cNvSpPr txBox="1">
            <a:spLocks noChangeArrowheads="1"/>
          </p:cNvSpPr>
          <p:nvPr/>
        </p:nvSpPr>
        <p:spPr>
          <a:xfrm>
            <a:off x="337232" y="-99243"/>
            <a:ext cx="6336704" cy="768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mj-ea"/>
                <a:ea typeface="+mj-ea"/>
                <a:cs typeface="+mj-cs"/>
              </a:defRPr>
            </a:lvl1pPr>
          </a:lstStyle>
          <a:p>
            <a:r>
              <a:rPr lang="ja-JP" altLang="en-US" sz="3600" dirty="0" smtClean="0"/>
              <a:t>目 次</a:t>
            </a:r>
          </a:p>
        </p:txBody>
      </p:sp>
      <p:sp>
        <p:nvSpPr>
          <p:cNvPr id="6" name="Rectangle 4"/>
          <p:cNvSpPr>
            <a:spLocks noChangeArrowheads="1"/>
          </p:cNvSpPr>
          <p:nvPr/>
        </p:nvSpPr>
        <p:spPr bwMode="auto">
          <a:xfrm>
            <a:off x="58940" y="1047346"/>
            <a:ext cx="8923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１</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神奈川県生活環境の保全等に</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関する条例の概要</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と見直しについて</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２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条例改正の内容</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(1)</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災害を視野に入れた対応</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(2)</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環境管理事業所及び優良環境管理事業所制度</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(3) </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指定事業所の変更に係る</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手続き</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a:t>
            </a:r>
            <a:r>
              <a:rPr lang="en-US" altLang="ja-JP" sz="2800" b="1" dirty="0">
                <a:solidFill>
                  <a:schemeClr val="bg1">
                    <a:lumMod val="65000"/>
                  </a:schemeClr>
                </a:solidFill>
                <a:latin typeface="メイリオ" pitchFamily="50" charset="-128"/>
                <a:ea typeface="メイリオ" pitchFamily="50" charset="-128"/>
                <a:cs typeface="メイリオ" pitchFamily="50" charset="-128"/>
              </a:rPr>
              <a:t>4</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土壌汚染対策</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(5)</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地下水採取規制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(6)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地下浸透禁止物質に係る</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(7)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大気・騒音・振動に係る規制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(8)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その他</a:t>
            </a:r>
            <a:endParaRPr lang="en-US" altLang="ja-JP" sz="2800" b="1" dirty="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endParaRPr lang="ja-JP" altLang="en-US" b="1" dirty="0">
              <a:solidFill>
                <a:schemeClr val="bg1">
                  <a:lumMod val="6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8161033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57</a:t>
            </a:fld>
            <a:endParaRPr kumimoji="1" lang="ja-JP" altLang="en-US"/>
          </a:p>
        </p:txBody>
      </p:sp>
      <p:sp>
        <p:nvSpPr>
          <p:cNvPr id="3" name="コンテンツ プレースホルダ 2"/>
          <p:cNvSpPr txBox="1">
            <a:spLocks/>
          </p:cNvSpPr>
          <p:nvPr/>
        </p:nvSpPr>
        <p:spPr>
          <a:xfrm>
            <a:off x="182342" y="193644"/>
            <a:ext cx="8244916"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3400" b="1" dirty="0" smtClean="0">
                <a:solidFill>
                  <a:srgbClr val="00B050"/>
                </a:solidFill>
                <a:latin typeface="メイリオ" panose="020B0604030504040204" pitchFamily="50" charset="-128"/>
                <a:ea typeface="メイリオ" panose="020B0604030504040204" pitchFamily="50" charset="-128"/>
              </a:rPr>
              <a:t>■</a:t>
            </a:r>
            <a:r>
              <a:rPr lang="ja-JP" altLang="en-US" sz="3400" b="1" dirty="0" smtClean="0">
                <a:solidFill>
                  <a:schemeClr val="tx1">
                    <a:lumMod val="75000"/>
                    <a:lumOff val="25000"/>
                  </a:schemeClr>
                </a:solidFill>
                <a:latin typeface="メイリオ" panose="020B0604030504040204" pitchFamily="50" charset="-128"/>
                <a:ea typeface="メイリオ" panose="020B0604030504040204" pitchFamily="50" charset="-128"/>
              </a:rPr>
              <a:t>指定施設の追加及び削除</a:t>
            </a:r>
            <a:endParaRPr kumimoji="1" lang="en-US" altLang="ja-JP" sz="34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870767" y="842664"/>
            <a:ext cx="7556491" cy="954107"/>
          </a:xfrm>
          <a:prstGeom prst="rect">
            <a:avLst/>
          </a:prstGeom>
          <a:noFill/>
        </p:spPr>
        <p:txBody>
          <a:bodyPr wrap="square" rtlCol="0">
            <a:spAutoFit/>
          </a:bodyPr>
          <a:lstStyle/>
          <a:p>
            <a:pPr>
              <a:spcBef>
                <a:spcPct val="0"/>
              </a:spcBef>
            </a:pP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指定作業</a:t>
            </a:r>
            <a:r>
              <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51</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「資源の再生又は廃棄物の処理の作業」関連</a:t>
            </a:r>
            <a:endPar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円/楕円 5"/>
          <p:cNvSpPr/>
          <p:nvPr/>
        </p:nvSpPr>
        <p:spPr>
          <a:xfrm>
            <a:off x="695910" y="950744"/>
            <a:ext cx="182880" cy="182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36909" y="3452215"/>
            <a:ext cx="7572194" cy="830997"/>
          </a:xfrm>
          <a:prstGeom prst="rect">
            <a:avLst/>
          </a:prstGeom>
          <a:noFill/>
        </p:spPr>
        <p:txBody>
          <a:bodyPr wrap="square" rtlCol="0">
            <a:spAutoFit/>
          </a:bodyPr>
          <a:lstStyle/>
          <a:p>
            <a:pPr>
              <a:spcBef>
                <a:spcPct val="0"/>
              </a:spcBef>
            </a:pPr>
            <a:r>
              <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改正前は当該４施設は、資源の再生の作業に用いる場合のみ指定施設の対象であった。</a:t>
            </a:r>
            <a:endPar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Text Box 16"/>
          <p:cNvSpPr txBox="1">
            <a:spLocks noChangeArrowheads="1"/>
          </p:cNvSpPr>
          <p:nvPr/>
        </p:nvSpPr>
        <p:spPr bwMode="auto">
          <a:xfrm>
            <a:off x="898253" y="1796771"/>
            <a:ext cx="7849507" cy="1532334"/>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ln>
            <a:noFill/>
          </a:ln>
          <a:effectLst>
            <a:outerShdw blurRad="50800" dist="38100" dir="2700000" algn="tl" rotWithShape="0">
              <a:prstClr val="black">
                <a:alpha val="40000"/>
              </a:prstClr>
            </a:outerShdw>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None/>
            </a:pPr>
            <a:r>
              <a:rPr lang="ja-JP" altLang="en-US" sz="2800" b="1" dirty="0">
                <a:solidFill>
                  <a:srgbClr val="0000FF"/>
                </a:solidFill>
                <a:latin typeface="メイリオ" panose="020B0604030504040204" pitchFamily="50" charset="-128"/>
                <a:ea typeface="メイリオ" panose="020B0604030504040204" pitchFamily="50" charset="-128"/>
              </a:rPr>
              <a:t>廃棄物の処理の作業に用いる指定施設</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に</a:t>
            </a:r>
            <a:r>
              <a:rPr lang="ja-JP" altLang="en-US" sz="2800" b="1" dirty="0">
                <a:solidFill>
                  <a:srgbClr val="0000FF"/>
                </a:solidFill>
                <a:latin typeface="メイリオ" panose="020B0604030504040204" pitchFamily="50" charset="-128"/>
                <a:ea typeface="メイリオ" panose="020B0604030504040204" pitchFamily="50" charset="-128"/>
              </a:rPr>
              <a:t>乾燥施設</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a:solidFill>
                  <a:srgbClr val="0000FF"/>
                </a:solidFill>
                <a:latin typeface="メイリオ" panose="020B0604030504040204" pitchFamily="50" charset="-128"/>
                <a:ea typeface="メイリオ" panose="020B0604030504040204" pitchFamily="50" charset="-128"/>
              </a:rPr>
              <a:t>圧縮成形施設</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a:solidFill>
                  <a:srgbClr val="0000FF"/>
                </a:solidFill>
                <a:latin typeface="メイリオ" panose="020B0604030504040204" pitchFamily="50" charset="-128"/>
                <a:ea typeface="メイリオ" panose="020B0604030504040204" pitchFamily="50" charset="-128"/>
              </a:rPr>
              <a:t>発酵施設</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及び</a:t>
            </a:r>
            <a:r>
              <a:rPr lang="ja-JP" altLang="en-US" sz="2800" b="1" dirty="0">
                <a:solidFill>
                  <a:srgbClr val="0000FF"/>
                </a:solidFill>
                <a:latin typeface="メイリオ" panose="020B0604030504040204" pitchFamily="50" charset="-128"/>
                <a:ea typeface="メイリオ" panose="020B0604030504040204" pitchFamily="50" charset="-128"/>
              </a:rPr>
              <a:t>メタン発酵施設</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を</a:t>
            </a:r>
            <a:r>
              <a:rPr lang="ja-JP" altLang="en-US" sz="2800" b="1" dirty="0">
                <a:solidFill>
                  <a:srgbClr val="FF0000"/>
                </a:solidFill>
                <a:latin typeface="メイリオ" panose="020B0604030504040204" pitchFamily="50" charset="-128"/>
                <a:ea typeface="メイリオ" panose="020B0604030504040204" pitchFamily="50" charset="-128"/>
              </a:rPr>
              <a:t>追加</a:t>
            </a:r>
          </a:p>
        </p:txBody>
      </p:sp>
      <p:sp>
        <p:nvSpPr>
          <p:cNvPr id="9" name="テキスト ボックス 8"/>
          <p:cNvSpPr txBox="1"/>
          <p:nvPr/>
        </p:nvSpPr>
        <p:spPr>
          <a:xfrm>
            <a:off x="862744" y="4503956"/>
            <a:ext cx="7556491" cy="954107"/>
          </a:xfrm>
          <a:prstGeom prst="rect">
            <a:avLst/>
          </a:prstGeom>
          <a:noFill/>
        </p:spPr>
        <p:txBody>
          <a:bodyPr wrap="square" rtlCol="0">
            <a:spAutoFit/>
          </a:bodyPr>
          <a:lstStyle/>
          <a:p>
            <a:pPr>
              <a:spcBef>
                <a:spcPct val="0"/>
              </a:spcBef>
            </a:pP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指定作業</a:t>
            </a:r>
            <a:r>
              <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58</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「写真の現像又は図面の複写の作業」関連</a:t>
            </a:r>
            <a:endPar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円/楕円 9"/>
          <p:cNvSpPr/>
          <p:nvPr/>
        </p:nvSpPr>
        <p:spPr>
          <a:xfrm>
            <a:off x="687887" y="4612036"/>
            <a:ext cx="182880" cy="182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16"/>
          <p:cNvSpPr txBox="1">
            <a:spLocks noChangeArrowheads="1"/>
          </p:cNvSpPr>
          <p:nvPr/>
        </p:nvSpPr>
        <p:spPr bwMode="auto">
          <a:xfrm>
            <a:off x="898253" y="5463202"/>
            <a:ext cx="7849507" cy="578882"/>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ln>
            <a:noFill/>
          </a:ln>
          <a:effectLst>
            <a:outerShdw blurRad="50800" dist="38100" dir="2700000" algn="tl" rotWithShape="0">
              <a:prstClr val="black">
                <a:alpha val="40000"/>
              </a:prstClr>
            </a:outerShdw>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None/>
            </a:pPr>
            <a:r>
              <a:rPr lang="ja-JP" altLang="en-US" sz="2800" b="1" dirty="0" smtClean="0">
                <a:solidFill>
                  <a:srgbClr val="0000FF"/>
                </a:solidFill>
                <a:latin typeface="メイリオ" panose="020B0604030504040204" pitchFamily="50" charset="-128"/>
                <a:ea typeface="メイリオ" panose="020B0604030504040204" pitchFamily="50" charset="-128"/>
              </a:rPr>
              <a:t>ガス現像式ジアゾ複写機</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を</a:t>
            </a:r>
            <a:r>
              <a:rPr lang="ja-JP" altLang="en-US" sz="2800" b="1" dirty="0">
                <a:solidFill>
                  <a:srgbClr val="FF0000"/>
                </a:solidFill>
                <a:latin typeface="メイリオ" panose="020B0604030504040204" pitchFamily="50" charset="-128"/>
                <a:ea typeface="メイリオ" panose="020B0604030504040204" pitchFamily="50" charset="-128"/>
              </a:rPr>
              <a:t>削除</a:t>
            </a:r>
          </a:p>
        </p:txBody>
      </p:sp>
    </p:spTree>
    <p:extLst>
      <p:ext uri="{BB962C8B-B14F-4D97-AF65-F5344CB8AC3E}">
        <p14:creationId xmlns:p14="http://schemas.microsoft.com/office/powerpoint/2010/main" val="2214664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58</a:t>
            </a:fld>
            <a:endParaRPr kumimoji="1" lang="ja-JP" altLang="en-US"/>
          </a:p>
        </p:txBody>
      </p:sp>
      <p:sp>
        <p:nvSpPr>
          <p:cNvPr id="3" name="コンテンツ プレースホルダ 2"/>
          <p:cNvSpPr txBox="1">
            <a:spLocks/>
          </p:cNvSpPr>
          <p:nvPr/>
        </p:nvSpPr>
        <p:spPr>
          <a:xfrm>
            <a:off x="172182" y="325724"/>
            <a:ext cx="8244916"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3400" b="1" dirty="0" smtClean="0">
                <a:solidFill>
                  <a:srgbClr val="00B050"/>
                </a:solidFill>
                <a:latin typeface="メイリオ" panose="020B0604030504040204" pitchFamily="50" charset="-128"/>
                <a:ea typeface="メイリオ" panose="020B0604030504040204" pitchFamily="50" charset="-128"/>
              </a:rPr>
              <a:t>■</a:t>
            </a:r>
            <a:r>
              <a:rPr lang="ja-JP" altLang="en-US" sz="3400" b="1" dirty="0" smtClean="0">
                <a:solidFill>
                  <a:schemeClr val="tx1">
                    <a:lumMod val="75000"/>
                    <a:lumOff val="25000"/>
                  </a:schemeClr>
                </a:solidFill>
                <a:latin typeface="メイリオ" panose="020B0604030504040204" pitchFamily="50" charset="-128"/>
                <a:ea typeface="メイリオ" panose="020B0604030504040204" pitchFamily="50" charset="-128"/>
              </a:rPr>
              <a:t>ディーゼル車規制に係る改正</a:t>
            </a:r>
            <a:endParaRPr kumimoji="1" lang="en-US" altLang="ja-JP" sz="34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5" name="Text Box 16"/>
          <p:cNvSpPr txBox="1">
            <a:spLocks noChangeArrowheads="1"/>
          </p:cNvSpPr>
          <p:nvPr/>
        </p:nvSpPr>
        <p:spPr bwMode="auto">
          <a:xfrm>
            <a:off x="342701" y="1180010"/>
            <a:ext cx="8417685" cy="3439239"/>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ln>
            <a:noFill/>
          </a:ln>
          <a:effectLst>
            <a:outerShdw blurRad="50800" dist="38100" dir="2700000" algn="tl" rotWithShape="0">
              <a:prstClr val="black">
                <a:alpha val="40000"/>
              </a:prstClr>
            </a:outerShdw>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None/>
            </a:pP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改正内容</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pPr>
              <a:spcBef>
                <a:spcPct val="0"/>
              </a:spcBef>
              <a:buNone/>
            </a:pP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特定自動車の運行規制に係る排出基準等について、これまで条例別表で規定していたが、規則別表に規定するよう改めた。</a:t>
            </a:r>
            <a:endPar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endParaRPr>
          </a:p>
          <a:p>
            <a:pPr>
              <a:spcBef>
                <a:spcPct val="0"/>
              </a:spcBef>
              <a:buNone/>
            </a:pP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合わせて硫黄分の基準値については、「揮発油等の品質の確保等に関する法律」により定められる軽油の規制規格の値に合わせて</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改正した。</a:t>
            </a:r>
            <a:endPar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50317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a:t>
            </a:fld>
            <a:endParaRPr kumimoji="1" lang="ja-JP" altLang="en-US"/>
          </a:p>
        </p:txBody>
      </p:sp>
      <p:sp>
        <p:nvSpPr>
          <p:cNvPr id="3" name="角丸四角形 2"/>
          <p:cNvSpPr/>
          <p:nvPr/>
        </p:nvSpPr>
        <p:spPr>
          <a:xfrm>
            <a:off x="196721" y="3154150"/>
            <a:ext cx="8775637" cy="1560359"/>
          </a:xfrm>
          <a:prstGeom prst="roundRect">
            <a:avLst/>
          </a:prstGeom>
          <a:solidFill>
            <a:srgbClr val="CDE6F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71537" y="1090151"/>
            <a:ext cx="8775637" cy="1143418"/>
          </a:xfrm>
          <a:prstGeom prst="roundRect">
            <a:avLst/>
          </a:prstGeom>
          <a:solidFill>
            <a:srgbClr val="CDE6F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8"/>
          <p:cNvSpPr>
            <a:spLocks noChangeArrowheads="1"/>
          </p:cNvSpPr>
          <p:nvPr/>
        </p:nvSpPr>
        <p:spPr bwMode="auto">
          <a:xfrm>
            <a:off x="440755" y="1220918"/>
            <a:ext cx="8208912" cy="954107"/>
          </a:xfrm>
          <a:prstGeom prst="rect">
            <a:avLst/>
          </a:prstGeom>
          <a:noFill/>
          <a:ln>
            <a:noFill/>
          </a:ln>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大規模災害の発生等に対応するとともに、関連法令の改正を受けた</a:t>
            </a:r>
            <a:r>
              <a:rPr lang="ja-JP" altLang="en-US" sz="2800" b="1" dirty="0" smtClean="0">
                <a:solidFill>
                  <a:srgbClr val="FF0000"/>
                </a:solidFill>
                <a:latin typeface="メイリオ" panose="020B0604030504040204" pitchFamily="50" charset="-128"/>
                <a:ea typeface="メイリオ" panose="020B0604030504040204" pitchFamily="50" charset="-128"/>
              </a:rPr>
              <a:t>条例改正を行うこととした。</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6" name="Rectangle 8"/>
          <p:cNvSpPr>
            <a:spLocks noChangeArrowheads="1"/>
          </p:cNvSpPr>
          <p:nvPr/>
        </p:nvSpPr>
        <p:spPr bwMode="auto">
          <a:xfrm>
            <a:off x="451571" y="332656"/>
            <a:ext cx="39044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条例の見直し結果</a:t>
            </a:r>
            <a:endParaRPr lang="en-US" altLang="ja-JP" b="1" dirty="0">
              <a:latin typeface="メイリオ" panose="020B0604030504040204" pitchFamily="50" charset="-128"/>
              <a:ea typeface="メイリオ" panose="020B0604030504040204" pitchFamily="50" charset="-128"/>
            </a:endParaRPr>
          </a:p>
        </p:txBody>
      </p:sp>
      <p:sp>
        <p:nvSpPr>
          <p:cNvPr id="7" name="Rectangle 8"/>
          <p:cNvSpPr>
            <a:spLocks noChangeArrowheads="1"/>
          </p:cNvSpPr>
          <p:nvPr/>
        </p:nvSpPr>
        <p:spPr bwMode="auto">
          <a:xfrm>
            <a:off x="351056" y="3329514"/>
            <a:ext cx="8388309" cy="1384995"/>
          </a:xfrm>
          <a:prstGeom prst="rect">
            <a:avLst/>
          </a:prstGeom>
          <a:noFill/>
          <a:ln>
            <a:noFill/>
          </a:ln>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環境審議会における審議等も踏まえ</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a:solidFill>
                  <a:srgbClr val="FF0000"/>
                </a:solidFill>
                <a:latin typeface="メイリオ" panose="020B0604030504040204" pitchFamily="50" charset="-128"/>
                <a:ea typeface="メイリオ" panose="020B0604030504040204" pitchFamily="50" charset="-128"/>
              </a:rPr>
              <a:t>神奈川県</a:t>
            </a:r>
            <a:r>
              <a:rPr lang="ja-JP" altLang="en-US" sz="2800" b="1" dirty="0" smtClean="0">
                <a:solidFill>
                  <a:srgbClr val="FF0000"/>
                </a:solidFill>
                <a:latin typeface="メイリオ" panose="020B0604030504040204" pitchFamily="50" charset="-128"/>
                <a:ea typeface="メイリオ" panose="020B0604030504040204" pitchFamily="50" charset="-128"/>
              </a:rPr>
              <a:t>議会令和</a:t>
            </a:r>
            <a:r>
              <a:rPr lang="ja-JP" altLang="en-US" sz="2800" b="1" dirty="0">
                <a:solidFill>
                  <a:srgbClr val="FF0000"/>
                </a:solidFill>
                <a:latin typeface="メイリオ" panose="020B0604030504040204" pitchFamily="50" charset="-128"/>
                <a:ea typeface="メイリオ" panose="020B0604030504040204" pitchFamily="50" charset="-128"/>
              </a:rPr>
              <a:t>２年第１回</a:t>
            </a:r>
            <a:r>
              <a:rPr lang="ja-JP" altLang="en-US" sz="2800" b="1" dirty="0" smtClean="0">
                <a:solidFill>
                  <a:srgbClr val="FF0000"/>
                </a:solidFill>
                <a:latin typeface="メイリオ" panose="020B0604030504040204" pitchFamily="50" charset="-128"/>
                <a:ea typeface="メイリオ" panose="020B0604030504040204" pitchFamily="50" charset="-128"/>
              </a:rPr>
              <a:t>定例会（２月）に改正議案を提出、議決された。</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（改正条例は令和２年３月</a:t>
            </a:r>
            <a:r>
              <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rPr>
              <a:t>31</a:t>
            </a: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日公布）</a:t>
            </a:r>
          </a:p>
        </p:txBody>
      </p:sp>
      <p:sp>
        <p:nvSpPr>
          <p:cNvPr id="8" name="Rectangle 8"/>
          <p:cNvSpPr>
            <a:spLocks noChangeArrowheads="1"/>
          </p:cNvSpPr>
          <p:nvPr/>
        </p:nvSpPr>
        <p:spPr bwMode="auto">
          <a:xfrm>
            <a:off x="451571" y="4856086"/>
            <a:ext cx="8198096" cy="707886"/>
          </a:xfrm>
          <a:prstGeom prst="rect">
            <a:avLst/>
          </a:prstGeom>
          <a:noFill/>
          <a:ln>
            <a:noFill/>
          </a:ln>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ただし、アスベスト対策については、大気汚染防止法が改正されたことから、県条例の改正は、法改正を踏まえ令和２年度に実施予定</a:t>
            </a:r>
          </a:p>
        </p:txBody>
      </p:sp>
      <p:sp>
        <p:nvSpPr>
          <p:cNvPr id="12" name="下矢印 11"/>
          <p:cNvSpPr/>
          <p:nvPr/>
        </p:nvSpPr>
        <p:spPr>
          <a:xfrm>
            <a:off x="3947287" y="2476344"/>
            <a:ext cx="1224136" cy="474136"/>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3947287" y="5705549"/>
            <a:ext cx="1224136" cy="474136"/>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08392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59</a:t>
            </a:fld>
            <a:endParaRPr kumimoji="1" lang="ja-JP" altLang="en-US"/>
          </a:p>
        </p:txBody>
      </p:sp>
      <p:sp>
        <p:nvSpPr>
          <p:cNvPr id="4" name="テキスト ボックス 3"/>
          <p:cNvSpPr txBox="1"/>
          <p:nvPr/>
        </p:nvSpPr>
        <p:spPr>
          <a:xfrm>
            <a:off x="493986" y="966764"/>
            <a:ext cx="8385520" cy="1785104"/>
          </a:xfrm>
          <a:prstGeom prst="rect">
            <a:avLst/>
          </a:prstGeom>
          <a:noFill/>
        </p:spPr>
        <p:txBody>
          <a:bodyPr wrap="square" rtlCol="0">
            <a:spAutoFit/>
          </a:bodyPr>
          <a:lstStyle/>
          <a:p>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113</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条の３に規定</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する「</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環境汚染原因物質</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について</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200" u="sng" dirty="0" smtClean="0">
                <a:solidFill>
                  <a:srgbClr val="FF0000"/>
                </a:solidFill>
                <a:latin typeface="メイリオ" panose="020B0604030504040204" pitchFamily="50" charset="-128"/>
                <a:ea typeface="メイリオ" panose="020B0604030504040204" pitchFamily="50" charset="-128"/>
              </a:rPr>
              <a:t>項目</a:t>
            </a:r>
            <a:r>
              <a:rPr lang="ja-JP" altLang="ja-JP" sz="2200" u="sng" dirty="0">
                <a:solidFill>
                  <a:srgbClr val="FF0000"/>
                </a:solidFill>
                <a:latin typeface="メイリオ" panose="020B0604030504040204" pitchFamily="50" charset="-128"/>
                <a:ea typeface="メイリオ" panose="020B0604030504040204" pitchFamily="50" charset="-128"/>
              </a:rPr>
              <a:t>及び基準値を改める</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ほか、</a:t>
            </a:r>
            <a:r>
              <a:rPr lang="ja-JP" altLang="ja-JP" sz="2200" u="sng" dirty="0">
                <a:solidFill>
                  <a:srgbClr val="FF0000"/>
                </a:solidFill>
                <a:latin typeface="メイリオ" panose="020B0604030504040204" pitchFamily="50" charset="-128"/>
                <a:ea typeface="メイリオ" panose="020B0604030504040204" pitchFamily="50" charset="-128"/>
              </a:rPr>
              <a:t>測定方法の見直し</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を行った</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また、</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全亜鉛</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等の水生生物の保全に係る環境基準が定められている項目については</a:t>
            </a:r>
            <a:r>
              <a:rPr lang="ja-JP"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、知事</a:t>
            </a:r>
            <a:r>
              <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rPr>
              <a:t>が別に定める</a:t>
            </a:r>
            <a:r>
              <a:rPr lang="ja-JP" altLang="ja-JP" sz="2200" u="sng" dirty="0">
                <a:solidFill>
                  <a:srgbClr val="FF0000"/>
                </a:solidFill>
                <a:latin typeface="メイリオ" panose="020B0604030504040204" pitchFamily="50" charset="-128"/>
                <a:ea typeface="メイリオ" panose="020B0604030504040204" pitchFamily="50" charset="-128"/>
              </a:rPr>
              <a:t>水域の区分に応じて基準値を設定</a:t>
            </a:r>
            <a:r>
              <a:rPr lang="ja-JP" altLang="ja-JP" sz="2200" u="sng" dirty="0" smtClean="0">
                <a:solidFill>
                  <a:srgbClr val="FF0000"/>
                </a:solidFill>
                <a:latin typeface="メイリオ" panose="020B0604030504040204" pitchFamily="50" charset="-128"/>
                <a:ea typeface="メイリオ" panose="020B0604030504040204" pitchFamily="50" charset="-128"/>
              </a:rPr>
              <a:t>する</a:t>
            </a:r>
            <a:r>
              <a:rPr lang="ja-JP" altLang="en-US" sz="2200" u="sng" dirty="0" smtClean="0">
                <a:solidFill>
                  <a:srgbClr val="FF0000"/>
                </a:solidFill>
                <a:latin typeface="メイリオ" panose="020B0604030504040204" pitchFamily="50" charset="-128"/>
                <a:ea typeface="メイリオ" panose="020B0604030504040204" pitchFamily="50" charset="-128"/>
              </a:rPr>
              <a:t>よう改めた</a:t>
            </a:r>
            <a:r>
              <a:rPr lang="ja-JP" altLang="ja-JP" sz="2200" dirty="0" smtClean="0">
                <a:latin typeface="メイリオ" panose="020B0604030504040204" pitchFamily="50" charset="-128"/>
                <a:ea typeface="メイリオ" panose="020B0604030504040204" pitchFamily="50" charset="-128"/>
              </a:rPr>
              <a:t>。</a:t>
            </a:r>
            <a:endParaRPr lang="ja-JP" altLang="ja-JP" sz="2200" dirty="0">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645298" y="3396413"/>
            <a:ext cx="7128151" cy="2270810"/>
            <a:chOff x="765118" y="4587190"/>
            <a:chExt cx="7128151" cy="2270810"/>
          </a:xfrm>
        </p:grpSpPr>
        <p:sp>
          <p:nvSpPr>
            <p:cNvPr id="6" name="正方形/長方形 5"/>
            <p:cNvSpPr/>
            <p:nvPr/>
          </p:nvSpPr>
          <p:spPr>
            <a:xfrm>
              <a:off x="765118" y="4587190"/>
              <a:ext cx="7128151" cy="227081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18000" rIns="91440" bIns="45720" numCol="1" spcCol="0" rtlCol="0" fromWordArt="0" anchor="t" anchorCtr="0" forceAA="0" compatLnSpc="1">
              <a:prstTxWarp prst="textNoShape">
                <a:avLst/>
              </a:prstTxWarp>
              <a:noAutofit/>
            </a:bodyPr>
            <a:lstStyle/>
            <a:p>
              <a:pPr algn="l">
                <a:spcAft>
                  <a:spcPts val="0"/>
                </a:spcAft>
              </a:pPr>
              <a:endPar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7" name="グループ化 6"/>
            <p:cNvGrpSpPr/>
            <p:nvPr/>
          </p:nvGrpSpPr>
          <p:grpSpPr>
            <a:xfrm>
              <a:off x="1044774" y="4621041"/>
              <a:ext cx="6628823" cy="2194855"/>
              <a:chOff x="1044774" y="4621041"/>
              <a:chExt cx="6628823" cy="2194855"/>
            </a:xfrm>
          </p:grpSpPr>
          <p:sp>
            <p:nvSpPr>
              <p:cNvPr id="8" name="テキスト ボックス 19"/>
              <p:cNvSpPr txBox="1"/>
              <p:nvPr/>
            </p:nvSpPr>
            <p:spPr>
              <a:xfrm>
                <a:off x="1044774" y="4621041"/>
                <a:ext cx="1641232" cy="320950"/>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環境汚染原因物質</a:t>
                </a:r>
              </a:p>
            </p:txBody>
          </p:sp>
          <p:sp>
            <p:nvSpPr>
              <p:cNvPr id="9" name="テキスト ボックス 24"/>
              <p:cNvSpPr txBox="1"/>
              <p:nvPr/>
            </p:nvSpPr>
            <p:spPr>
              <a:xfrm>
                <a:off x="2993971" y="6045425"/>
                <a:ext cx="1610494" cy="311521"/>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ctr" anchorCtr="0" forceAA="0" compatLnSpc="1">
                <a:prstTxWarp prst="textNoShape">
                  <a:avLst/>
                </a:prstTxWarp>
                <a:noAutofit/>
              </a:bodyPr>
              <a:lstStyle/>
              <a:p>
                <a:pPr algn="l">
                  <a:spcAft>
                    <a:spcPts val="0"/>
                  </a:spcAft>
                </a:pP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地下水（</a:t>
                </a:r>
                <a:r>
                  <a:rPr lang="en-US" sz="1500" kern="100" dirty="0">
                    <a:effectLst/>
                    <a:latin typeface="メイリオ" panose="020B0604030504040204" pitchFamily="50" charset="-128"/>
                    <a:ea typeface="メイリオ" panose="020B0604030504040204" pitchFamily="50" charset="-128"/>
                    <a:cs typeface="Times New Roman" panose="02020603050405020304" pitchFamily="18" charset="0"/>
                  </a:rPr>
                  <a:t>29</a:t>
                </a: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物質）</a:t>
                </a:r>
              </a:p>
            </p:txBody>
          </p:sp>
          <p:grpSp>
            <p:nvGrpSpPr>
              <p:cNvPr id="10" name="グループ化 9"/>
              <p:cNvGrpSpPr/>
              <p:nvPr/>
            </p:nvGrpSpPr>
            <p:grpSpPr>
              <a:xfrm>
                <a:off x="5055148" y="4951961"/>
                <a:ext cx="2618449" cy="1592811"/>
                <a:chOff x="-484624" y="-439065"/>
                <a:chExt cx="2130752" cy="1372583"/>
              </a:xfrm>
            </p:grpSpPr>
            <p:sp>
              <p:nvSpPr>
                <p:cNvPr id="24" name="テキスト ボックス 38"/>
                <p:cNvSpPr txBox="1"/>
                <p:nvPr/>
              </p:nvSpPr>
              <p:spPr>
                <a:xfrm>
                  <a:off x="-484622" y="-439065"/>
                  <a:ext cx="2093728" cy="430818"/>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ctr" anchorCtr="0" forceAA="0" compatLnSpc="1">
                  <a:prstTxWarp prst="textNoShape">
                    <a:avLst/>
                  </a:prstTxWarp>
                  <a:noAutofit/>
                </a:bodyPr>
                <a:lstStyle/>
                <a:p>
                  <a:pPr algn="l">
                    <a:spcAft>
                      <a:spcPts val="0"/>
                    </a:spcAft>
                  </a:pP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人の健康の保護に関する</a:t>
                  </a:r>
                  <a:r>
                    <a:rPr 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項目</a:t>
                  </a:r>
                  <a:endParaRPr lang="en-US" alt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r>
                    <a:rPr lang="en-US" sz="1500" kern="100" dirty="0">
                      <a:effectLst/>
                      <a:latin typeface="メイリオ" panose="020B0604030504040204" pitchFamily="50" charset="-128"/>
                      <a:ea typeface="メイリオ" panose="020B0604030504040204" pitchFamily="50" charset="-128"/>
                      <a:cs typeface="Times New Roman" panose="02020603050405020304" pitchFamily="18" charset="0"/>
                    </a:rPr>
                    <a:t>51</a:t>
                  </a: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物質）</a:t>
                  </a:r>
                </a:p>
              </p:txBody>
            </p:sp>
            <p:sp>
              <p:nvSpPr>
                <p:cNvPr id="25" name="テキスト ボックス 39"/>
                <p:cNvSpPr txBox="1"/>
                <p:nvPr/>
              </p:nvSpPr>
              <p:spPr>
                <a:xfrm>
                  <a:off x="-484624" y="30854"/>
                  <a:ext cx="2130752" cy="431510"/>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ctr" anchorCtr="0" forceAA="0" compatLnSpc="1">
                  <a:prstTxWarp prst="textNoShape">
                    <a:avLst/>
                  </a:prstTxWarp>
                  <a:noAutofit/>
                </a:bodyPr>
                <a:lstStyle/>
                <a:p>
                  <a:pPr algn="l">
                    <a:spcAft>
                      <a:spcPts val="0"/>
                    </a:spcAft>
                  </a:pP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水生生物の保全に関する</a:t>
                  </a:r>
                  <a:r>
                    <a:rPr 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項目</a:t>
                  </a:r>
                  <a:endParaRPr lang="en-US" alt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８</a:t>
                  </a:r>
                  <a:r>
                    <a:rPr 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物質</a:t>
                  </a: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26" name="テキスト ボックス 40"/>
                <p:cNvSpPr txBox="1"/>
                <p:nvPr/>
              </p:nvSpPr>
              <p:spPr>
                <a:xfrm>
                  <a:off x="-484624" y="503213"/>
                  <a:ext cx="1633160" cy="430305"/>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ctr" anchorCtr="0" forceAA="0" compatLnSpc="1">
                  <a:prstTxWarp prst="textNoShape">
                    <a:avLst/>
                  </a:prstTxWarp>
                  <a:noAutofit/>
                </a:bodyPr>
                <a:lstStyle/>
                <a:p>
                  <a:pPr algn="just">
                    <a:spcAft>
                      <a:spcPts val="0"/>
                    </a:spcAft>
                  </a:pP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内分泌かく乱</a:t>
                  </a:r>
                  <a:r>
                    <a:rPr 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化学物質</a:t>
                  </a:r>
                  <a:endParaRPr lang="en-US" alt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物質</a:t>
                  </a: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a:t>
                  </a:r>
                </a:p>
              </p:txBody>
            </p:sp>
          </p:grpSp>
          <p:grpSp>
            <p:nvGrpSpPr>
              <p:cNvPr id="11" name="グループ化 10"/>
              <p:cNvGrpSpPr/>
              <p:nvPr/>
            </p:nvGrpSpPr>
            <p:grpSpPr>
              <a:xfrm>
                <a:off x="2002313" y="5227879"/>
                <a:ext cx="983119" cy="986823"/>
                <a:chOff x="-931141" y="-47990"/>
                <a:chExt cx="359410" cy="579881"/>
              </a:xfrm>
            </p:grpSpPr>
            <p:cxnSp>
              <p:nvCxnSpPr>
                <p:cNvPr id="22" name="直線コネクタ 21"/>
                <p:cNvCxnSpPr/>
                <p:nvPr/>
              </p:nvCxnSpPr>
              <p:spPr>
                <a:xfrm>
                  <a:off x="-751937" y="531891"/>
                  <a:ext cx="178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16200000">
                  <a:off x="-751436" y="-227695"/>
                  <a:ext cx="0" cy="359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27"/>
              <p:cNvSpPr txBox="1"/>
              <p:nvPr/>
            </p:nvSpPr>
            <p:spPr>
              <a:xfrm>
                <a:off x="2982467" y="5028823"/>
                <a:ext cx="1448828" cy="308478"/>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ctr" anchorCtr="0" forceAA="0" compatLnSpc="1">
                <a:prstTxWarp prst="textNoShape">
                  <a:avLst/>
                </a:prstTxWarp>
                <a:noAutofit/>
              </a:bodyPr>
              <a:lstStyle/>
              <a:p>
                <a:pPr algn="l">
                  <a:spcAft>
                    <a:spcPts val="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大気</a:t>
                </a:r>
                <a:r>
                  <a:rPr 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500" kern="100" dirty="0" smtClean="0">
                    <a:latin typeface="メイリオ" panose="020B0604030504040204" pitchFamily="50" charset="-128"/>
                    <a:ea typeface="メイリオ" panose="020B0604030504040204" pitchFamily="50" charset="-128"/>
                    <a:cs typeface="Times New Roman" panose="02020603050405020304" pitchFamily="18" charset="0"/>
                  </a:rPr>
                  <a:t>13</a:t>
                </a:r>
                <a:r>
                  <a:rPr lang="ja-JP"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物質</a:t>
                </a: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a:t>
                </a:r>
              </a:p>
            </p:txBody>
          </p:sp>
          <p:cxnSp>
            <p:nvCxnSpPr>
              <p:cNvPr id="13" name="直線コネクタ 12"/>
              <p:cNvCxnSpPr/>
              <p:nvPr/>
            </p:nvCxnSpPr>
            <p:spPr>
              <a:xfrm rot="16200000">
                <a:off x="4739166" y="5437531"/>
                <a:ext cx="0" cy="592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268390" y="4945712"/>
                <a:ext cx="0" cy="1590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9"/>
              <p:cNvSpPr txBox="1"/>
              <p:nvPr/>
            </p:nvSpPr>
            <p:spPr>
              <a:xfrm>
                <a:off x="1044774" y="6494204"/>
                <a:ext cx="1932377" cy="321692"/>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altLang="en-US"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物質別分類（</a:t>
                </a: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altLang="en-US"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物質）</a:t>
                </a:r>
                <a:endPar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テキスト ボックス 19"/>
              <p:cNvSpPr txBox="1"/>
              <p:nvPr/>
            </p:nvSpPr>
            <p:spPr>
              <a:xfrm>
                <a:off x="1044774" y="5121977"/>
                <a:ext cx="1058666" cy="299587"/>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媒体</a:t>
                </a:r>
                <a:r>
                  <a:rPr lang="ja-JP" altLang="en-US" sz="15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別分類</a:t>
                </a:r>
                <a:endPar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17" name="直線コネクタ 16"/>
              <p:cNvCxnSpPr/>
              <p:nvPr/>
            </p:nvCxnSpPr>
            <p:spPr>
              <a:xfrm rot="16200000">
                <a:off x="4931732" y="5098838"/>
                <a:ext cx="0" cy="228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16200000">
                <a:off x="4940941" y="6162042"/>
                <a:ext cx="0" cy="228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493877" y="5222407"/>
                <a:ext cx="0" cy="987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6200000">
                <a:off x="2754104" y="5492272"/>
                <a:ext cx="0" cy="489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7"/>
              <p:cNvSpPr txBox="1"/>
              <p:nvPr/>
            </p:nvSpPr>
            <p:spPr>
              <a:xfrm>
                <a:off x="2982467" y="5571405"/>
                <a:ext cx="1448828" cy="307320"/>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ctr" anchorCtr="0" forceAA="0" compatLnSpc="1">
                <a:prstTxWarp prst="textNoShape">
                  <a:avLst/>
                </a:prstTxWarp>
                <a:noAutofit/>
              </a:bodyPr>
              <a:lstStyle/>
              <a:p>
                <a:pPr algn="l">
                  <a:spcAft>
                    <a:spcPts val="0"/>
                  </a:spcAft>
                </a:pP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水質（</a:t>
                </a:r>
                <a:r>
                  <a:rPr lang="en-US" sz="1500" kern="100" dirty="0">
                    <a:effectLst/>
                    <a:latin typeface="メイリオ" panose="020B0604030504040204" pitchFamily="50" charset="-128"/>
                    <a:ea typeface="メイリオ" panose="020B0604030504040204" pitchFamily="50" charset="-128"/>
                    <a:cs typeface="Times New Roman" panose="02020603050405020304" pitchFamily="18" charset="0"/>
                  </a:rPr>
                  <a:t>60</a:t>
                </a:r>
                <a:r>
                  <a:rPr lang="ja-JP" sz="1500" kern="100" dirty="0">
                    <a:effectLst/>
                    <a:latin typeface="メイリオ" panose="020B0604030504040204" pitchFamily="50" charset="-128"/>
                    <a:ea typeface="メイリオ" panose="020B0604030504040204" pitchFamily="50" charset="-128"/>
                    <a:cs typeface="Times New Roman" panose="02020603050405020304" pitchFamily="18" charset="0"/>
                  </a:rPr>
                  <a:t>物質）</a:t>
                </a:r>
              </a:p>
            </p:txBody>
          </p:sp>
        </p:grpSp>
      </p:grpSp>
      <p:cxnSp>
        <p:nvCxnSpPr>
          <p:cNvPr id="27" name="直線コネクタ 26"/>
          <p:cNvCxnSpPr/>
          <p:nvPr/>
        </p:nvCxnSpPr>
        <p:spPr>
          <a:xfrm>
            <a:off x="4698506" y="4021913"/>
            <a:ext cx="0" cy="10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96033" y="2897956"/>
            <a:ext cx="8385520" cy="430887"/>
          </a:xfrm>
          <a:prstGeom prst="rect">
            <a:avLst/>
          </a:prstGeom>
          <a:noFill/>
        </p:spPr>
        <p:txBody>
          <a:bodyPr wrap="square" rtlCol="0">
            <a:spAutoFit/>
          </a:bodyPr>
          <a:lstStyle/>
          <a:p>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○改正後の環境汚染原因物質の構成（規則</a:t>
            </a:r>
            <a:r>
              <a:rPr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別表第</a:t>
            </a:r>
            <a:r>
              <a:rPr lang="en-US" altLang="ja-JP" sz="2200" dirty="0" smtClean="0">
                <a:solidFill>
                  <a:schemeClr val="tx1">
                    <a:lumMod val="75000"/>
                    <a:lumOff val="25000"/>
                  </a:schemeClr>
                </a:solidFill>
                <a:latin typeface="メイリオ" panose="020B0604030504040204" pitchFamily="50" charset="-128"/>
                <a:ea typeface="メイリオ" panose="020B0604030504040204" pitchFamily="50" charset="-128"/>
              </a:rPr>
              <a:t>17</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ja-JP" sz="2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四角形吹き出し 28"/>
          <p:cNvSpPr/>
          <p:nvPr/>
        </p:nvSpPr>
        <p:spPr>
          <a:xfrm>
            <a:off x="5223786" y="5802365"/>
            <a:ext cx="3408497" cy="809843"/>
          </a:xfrm>
          <a:prstGeom prst="wedgeRectCallout">
            <a:avLst>
              <a:gd name="adj1" fmla="val 3818"/>
              <a:gd name="adj2" fmla="val -194363"/>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299803" y="5838646"/>
            <a:ext cx="3337743" cy="738664"/>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水域の区分（</a:t>
            </a:r>
            <a:r>
              <a:rPr lang="en-US" altLang="ja-JP" sz="1400" b="1" dirty="0" smtClean="0">
                <a:latin typeface="メイリオ" panose="020B0604030504040204" pitchFamily="50" charset="-128"/>
                <a:ea typeface="メイリオ" panose="020B0604030504040204" pitchFamily="50" charset="-128"/>
              </a:rPr>
              <a:t>A</a:t>
            </a:r>
            <a:r>
              <a:rPr lang="ja-JP" altLang="en-US" sz="1400" b="1" dirty="0" smtClean="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B</a:t>
            </a:r>
            <a:r>
              <a:rPr lang="ja-JP" altLang="en-US" sz="1400" b="1" dirty="0" smtClean="0">
                <a:latin typeface="メイリオ" panose="020B0604030504040204" pitchFamily="50" charset="-128"/>
                <a:ea typeface="メイリオ" panose="020B0604030504040204" pitchFamily="50" charset="-128"/>
              </a:rPr>
              <a:t>水域（河川・湖沼）</a:t>
            </a:r>
            <a:r>
              <a:rPr lang="ja-JP" altLang="en-US" sz="1400" dirty="0" smtClean="0">
                <a:latin typeface="メイリオ" panose="020B0604030504040204" pitchFamily="50" charset="-128"/>
                <a:ea typeface="メイリオ" panose="020B0604030504040204" pitchFamily="50" charset="-128"/>
              </a:rPr>
              <a:t>、</a:t>
            </a:r>
            <a:r>
              <a:rPr lang="en-US" altLang="ja-JP" sz="1400" b="1" dirty="0" smtClean="0">
                <a:latin typeface="メイリオ" panose="020B0604030504040204" pitchFamily="50" charset="-128"/>
                <a:ea typeface="メイリオ" panose="020B0604030504040204" pitchFamily="50" charset="-128"/>
              </a:rPr>
              <a:t>C</a:t>
            </a:r>
            <a:r>
              <a:rPr lang="ja-JP" altLang="en-US" sz="1400" b="1" dirty="0" smtClean="0">
                <a:latin typeface="メイリオ" panose="020B0604030504040204" pitchFamily="50" charset="-128"/>
                <a:ea typeface="メイリオ" panose="020B0604030504040204" pitchFamily="50" charset="-128"/>
              </a:rPr>
              <a:t>・</a:t>
            </a:r>
            <a:r>
              <a:rPr lang="en-US" altLang="ja-JP" sz="1400" b="1" dirty="0" smtClean="0">
                <a:latin typeface="メイリオ" panose="020B0604030504040204" pitchFamily="50" charset="-128"/>
                <a:ea typeface="メイリオ" panose="020B0604030504040204" pitchFamily="50" charset="-128"/>
              </a:rPr>
              <a:t>D</a:t>
            </a:r>
            <a:r>
              <a:rPr lang="ja-JP" altLang="en-US" sz="1400" b="1" dirty="0" smtClean="0">
                <a:latin typeface="メイリオ" panose="020B0604030504040204" pitchFamily="50" charset="-128"/>
                <a:ea typeface="メイリオ" panose="020B0604030504040204" pitchFamily="50" charset="-128"/>
              </a:rPr>
              <a:t>水域（海域）</a:t>
            </a: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に応じた基準値を設定</a:t>
            </a:r>
            <a:endParaRPr lang="ja-JP" altLang="ja-JP" sz="1400" dirty="0">
              <a:latin typeface="メイリオ" panose="020B0604030504040204" pitchFamily="50" charset="-128"/>
              <a:ea typeface="メイリオ" panose="020B0604030504040204" pitchFamily="50" charset="-128"/>
            </a:endParaRPr>
          </a:p>
        </p:txBody>
      </p:sp>
      <p:grpSp>
        <p:nvGrpSpPr>
          <p:cNvPr id="31" name="グループ化 30"/>
          <p:cNvGrpSpPr/>
          <p:nvPr/>
        </p:nvGrpSpPr>
        <p:grpSpPr>
          <a:xfrm>
            <a:off x="1394639" y="5981863"/>
            <a:ext cx="2343094" cy="450630"/>
            <a:chOff x="1617940" y="5975181"/>
            <a:chExt cx="2343094" cy="450630"/>
          </a:xfrm>
        </p:grpSpPr>
        <p:sp>
          <p:nvSpPr>
            <p:cNvPr id="32" name="四角形吹き出し 31"/>
            <p:cNvSpPr/>
            <p:nvPr/>
          </p:nvSpPr>
          <p:spPr>
            <a:xfrm>
              <a:off x="1617940" y="5975181"/>
              <a:ext cx="2101005" cy="372226"/>
            </a:xfrm>
            <a:prstGeom prst="wedgeRectCallout">
              <a:avLst>
                <a:gd name="adj1" fmla="val 20074"/>
                <a:gd name="adj2" fmla="val -41677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四角形吹き出し 32"/>
            <p:cNvSpPr/>
            <p:nvPr/>
          </p:nvSpPr>
          <p:spPr>
            <a:xfrm>
              <a:off x="1625125" y="5986279"/>
              <a:ext cx="2111962" cy="439532"/>
            </a:xfrm>
            <a:prstGeom prst="wedgeRectCallout">
              <a:avLst>
                <a:gd name="adj1" fmla="val -27296"/>
                <a:gd name="adj2" fmla="val -176249"/>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1652803" y="6060888"/>
              <a:ext cx="2308231" cy="307777"/>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項目、基準値等を見直し</a:t>
              </a:r>
              <a:endParaRPr lang="ja-JP" altLang="ja-JP" sz="1400" dirty="0">
                <a:latin typeface="メイリオ" panose="020B0604030504040204" pitchFamily="50" charset="-128"/>
                <a:ea typeface="メイリオ" panose="020B0604030504040204" pitchFamily="50" charset="-128"/>
              </a:endParaRPr>
            </a:p>
          </p:txBody>
        </p:sp>
      </p:grpSp>
      <p:sp>
        <p:nvSpPr>
          <p:cNvPr id="35" name="コンテンツ プレースホルダ 2"/>
          <p:cNvSpPr txBox="1">
            <a:spLocks/>
          </p:cNvSpPr>
          <p:nvPr/>
        </p:nvSpPr>
        <p:spPr>
          <a:xfrm>
            <a:off x="172182" y="305846"/>
            <a:ext cx="8244916"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3400" b="1" dirty="0" smtClean="0">
                <a:solidFill>
                  <a:srgbClr val="00B050"/>
                </a:solidFill>
                <a:latin typeface="メイリオ" panose="020B0604030504040204" pitchFamily="50" charset="-128"/>
                <a:ea typeface="メイリオ" panose="020B0604030504040204" pitchFamily="50" charset="-128"/>
              </a:rPr>
              <a:t>■</a:t>
            </a:r>
            <a:r>
              <a:rPr lang="ja-JP" altLang="en-US" sz="3400" b="1" dirty="0" smtClean="0">
                <a:solidFill>
                  <a:schemeClr val="tx1">
                    <a:lumMod val="75000"/>
                    <a:lumOff val="25000"/>
                  </a:schemeClr>
                </a:solidFill>
                <a:latin typeface="メイリオ" panose="020B0604030504040204" pitchFamily="50" charset="-128"/>
                <a:ea typeface="メイリオ" panose="020B0604030504040204" pitchFamily="50" charset="-128"/>
              </a:rPr>
              <a:t>環境汚染原因物質に係る改正</a:t>
            </a:r>
            <a:endParaRPr kumimoji="1" lang="en-US" altLang="ja-JP" sz="34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985284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60</a:t>
            </a:fld>
            <a:endParaRPr kumimoji="1" lang="ja-JP" altLang="en-US"/>
          </a:p>
        </p:txBody>
      </p:sp>
      <p:sp>
        <p:nvSpPr>
          <p:cNvPr id="3" name="コンテンツ プレースホルダ 2"/>
          <p:cNvSpPr txBox="1">
            <a:spLocks/>
          </p:cNvSpPr>
          <p:nvPr/>
        </p:nvSpPr>
        <p:spPr>
          <a:xfrm>
            <a:off x="182342" y="153004"/>
            <a:ext cx="8244916"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3200" b="1" dirty="0" smtClean="0">
                <a:solidFill>
                  <a:srgbClr val="00B050"/>
                </a:solidFill>
                <a:latin typeface="メイリオ" panose="020B0604030504040204" pitchFamily="50" charset="-128"/>
                <a:ea typeface="メイリオ" panose="020B0604030504040204" pitchFamily="50" charset="-128"/>
              </a:rPr>
              <a:t>■</a:t>
            </a: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様式の改正</a:t>
            </a:r>
            <a:endParaRPr kumimoji="1" lang="en-US" altLang="ja-JP" sz="32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612328917"/>
              </p:ext>
            </p:extLst>
          </p:nvPr>
        </p:nvGraphicFramePr>
        <p:xfrm>
          <a:off x="433766" y="1129388"/>
          <a:ext cx="8456234" cy="5562600"/>
        </p:xfrm>
        <a:graphic>
          <a:graphicData uri="http://schemas.openxmlformats.org/drawingml/2006/table">
            <a:tbl>
              <a:tblPr firstRow="1" bandRow="1">
                <a:tableStyleId>{FABFCF23-3B69-468F-B69F-88F6DE6A72F2}</a:tableStyleId>
              </a:tblPr>
              <a:tblGrid>
                <a:gridCol w="2309434"/>
                <a:gridCol w="6146800"/>
              </a:tblGrid>
              <a:tr h="370840">
                <a:tc>
                  <a:txBody>
                    <a:bodyPr/>
                    <a:lstStyle/>
                    <a:p>
                      <a:r>
                        <a:rPr kumimoji="1" lang="ja-JP" altLang="en-US" sz="1600" dirty="0" smtClean="0">
                          <a:latin typeface="メイリオ" panose="020B0604030504040204" pitchFamily="50" charset="-128"/>
                          <a:ea typeface="メイリオ" panose="020B0604030504040204" pitchFamily="50" charset="-128"/>
                        </a:rPr>
                        <a:t>様式番号</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様式名</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第１号様式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指定事業所設置許可申請書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第２号様式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指定事業所概要書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第３号様式付表１</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排煙の排出方法概要書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第３号様式付表８</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粉じんの処理方法概要書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第３号様式付表９</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悪臭の処理方法概要書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第３号様式付表</a:t>
                      </a:r>
                      <a:r>
                        <a:rPr kumimoji="1" lang="en-US" altLang="ja-JP" sz="1600" dirty="0" smtClean="0">
                          <a:latin typeface="メイリオ" panose="020B0604030504040204" pitchFamily="50" charset="-128"/>
                          <a:ea typeface="メイリオ" panose="020B0604030504040204" pitchFamily="50" charset="-128"/>
                        </a:rPr>
                        <a:t>12</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地下浸透禁止物質の製造等をする作業に係る施設の構造概要書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第６号様式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指定事業所に係る変更許可申請書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第７号様式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指定事業所に係る変更概要書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第９号様式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指定事業所に係る変更完了届出書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13</a:t>
                      </a:r>
                      <a:r>
                        <a:rPr kumimoji="1" lang="ja-JP" altLang="en-US" sz="1600" dirty="0" smtClean="0">
                          <a:latin typeface="メイリオ" panose="020B0604030504040204" pitchFamily="50" charset="-128"/>
                          <a:ea typeface="メイリオ" panose="020B0604030504040204" pitchFamily="50" charset="-128"/>
                        </a:rPr>
                        <a:t>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指定事業所に係る変更届出書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13</a:t>
                      </a:r>
                      <a:r>
                        <a:rPr kumimoji="1" lang="ja-JP" altLang="en-US" sz="1600" dirty="0" smtClean="0">
                          <a:latin typeface="メイリオ" panose="020B0604030504040204" pitchFamily="50" charset="-128"/>
                          <a:ea typeface="メイリオ" panose="020B0604030504040204" pitchFamily="50" charset="-128"/>
                        </a:rPr>
                        <a:t>号様式の２</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環境管理事業所（優良環境管理事業所）に係る変更届出書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14</a:t>
                      </a:r>
                      <a:r>
                        <a:rPr kumimoji="1" lang="ja-JP" altLang="en-US" sz="1600" dirty="0" smtClean="0">
                          <a:latin typeface="メイリオ" panose="020B0604030504040204" pitchFamily="50" charset="-128"/>
                          <a:ea typeface="メイリオ" panose="020B0604030504040204" pitchFamily="50" charset="-128"/>
                        </a:rPr>
                        <a:t>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指定事業所に係る地位承継届出書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15</a:t>
                      </a:r>
                      <a:r>
                        <a:rPr kumimoji="1" lang="ja-JP" altLang="en-US" sz="1600" dirty="0" smtClean="0">
                          <a:latin typeface="メイリオ" panose="020B0604030504040204" pitchFamily="50" charset="-128"/>
                          <a:ea typeface="メイリオ" panose="020B0604030504040204" pitchFamily="50" charset="-128"/>
                        </a:rPr>
                        <a:t>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指定事業所廃止等届出書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15</a:t>
                      </a:r>
                      <a:r>
                        <a:rPr kumimoji="1" lang="ja-JP" altLang="en-US" sz="1600" dirty="0" smtClean="0">
                          <a:latin typeface="メイリオ" panose="020B0604030504040204" pitchFamily="50" charset="-128"/>
                          <a:ea typeface="メイリオ" panose="020B0604030504040204" pitchFamily="50" charset="-128"/>
                        </a:rPr>
                        <a:t>号様式の２</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指定事業所休止等届出書</a:t>
                      </a:r>
                      <a:endParaRPr kumimoji="1" lang="ja-JP" altLang="en-US" sz="1600" dirty="0">
                        <a:latin typeface="メイリオ" panose="020B0604030504040204" pitchFamily="50" charset="-128"/>
                        <a:ea typeface="メイリオ" panose="020B0604030504040204" pitchFamily="50" charset="-128"/>
                      </a:endParaRPr>
                    </a:p>
                  </a:txBody>
                  <a:tcPr anchor="ctr"/>
                </a:tc>
              </a:tr>
            </a:tbl>
          </a:graphicData>
        </a:graphic>
      </p:graphicFrame>
      <p:sp>
        <p:nvSpPr>
          <p:cNvPr id="6" name="テキスト ボックス 5"/>
          <p:cNvSpPr txBox="1"/>
          <p:nvPr/>
        </p:nvSpPr>
        <p:spPr>
          <a:xfrm>
            <a:off x="360180" y="734874"/>
            <a:ext cx="7572194" cy="400110"/>
          </a:xfrm>
          <a:prstGeom prst="rect">
            <a:avLst/>
          </a:prstGeom>
          <a:noFill/>
        </p:spPr>
        <p:txBody>
          <a:bodyPr wrap="square" rtlCol="0">
            <a:spAutoFit/>
          </a:bodyPr>
          <a:lstStyle/>
          <a:p>
            <a:pPr>
              <a:spcBef>
                <a:spcPct val="0"/>
              </a:spcBef>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軽微な変更も含め改正のあった様式一覧</a:t>
            </a:r>
            <a:endPar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角丸四角形吹き出し 6"/>
          <p:cNvSpPr/>
          <p:nvPr/>
        </p:nvSpPr>
        <p:spPr>
          <a:xfrm>
            <a:off x="5664084" y="222804"/>
            <a:ext cx="3225916" cy="722076"/>
          </a:xfrm>
          <a:prstGeom prst="wedgeRoundRectCallout">
            <a:avLst>
              <a:gd name="adj1" fmla="val -64105"/>
              <a:gd name="adj2" fmla="val 57734"/>
              <a:gd name="adj3" fmla="val 16667"/>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rgbClr val="FF0000"/>
                </a:solidFill>
                <a:latin typeface="メイリオ" panose="020B0604030504040204" pitchFamily="50" charset="-128"/>
                <a:ea typeface="メイリオ" panose="020B0604030504040204" pitchFamily="50" charset="-128"/>
              </a:rPr>
              <a:t>10</a:t>
            </a:r>
            <a:r>
              <a:rPr lang="ja-JP" altLang="en-US" sz="1600" b="1" dirty="0" smtClean="0">
                <a:solidFill>
                  <a:srgbClr val="FF0000"/>
                </a:solidFill>
                <a:latin typeface="メイリオ" panose="020B0604030504040204" pitchFamily="50" charset="-128"/>
                <a:ea typeface="メイリオ" panose="020B0604030504040204" pitchFamily="50" charset="-128"/>
              </a:rPr>
              <a:t>月１日以降は改正後の様式で届出等をお願いします。</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46381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61</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230691859"/>
              </p:ext>
            </p:extLst>
          </p:nvPr>
        </p:nvGraphicFramePr>
        <p:xfrm>
          <a:off x="426072" y="367388"/>
          <a:ext cx="8456234" cy="6304280"/>
        </p:xfrm>
        <a:graphic>
          <a:graphicData uri="http://schemas.openxmlformats.org/drawingml/2006/table">
            <a:tbl>
              <a:tblPr firstRow="1" bandRow="1">
                <a:tableStyleId>{FABFCF23-3B69-468F-B69F-88F6DE6A72F2}</a:tableStyleId>
              </a:tblPr>
              <a:tblGrid>
                <a:gridCol w="2309434"/>
                <a:gridCol w="6146800"/>
              </a:tblGrid>
              <a:tr h="370840">
                <a:tc>
                  <a:txBody>
                    <a:bodyPr/>
                    <a:lstStyle/>
                    <a:p>
                      <a:r>
                        <a:rPr kumimoji="1" lang="ja-JP" altLang="en-US" sz="1600" dirty="0" smtClean="0">
                          <a:latin typeface="メイリオ" panose="020B0604030504040204" pitchFamily="50" charset="-128"/>
                          <a:ea typeface="メイリオ" panose="020B0604030504040204" pitchFamily="50" charset="-128"/>
                        </a:rPr>
                        <a:t>様式番号</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様式名</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16</a:t>
                      </a:r>
                      <a:r>
                        <a:rPr kumimoji="1" lang="ja-JP" altLang="en-US" sz="1600" dirty="0" smtClean="0">
                          <a:latin typeface="メイリオ" panose="020B0604030504040204" pitchFamily="50" charset="-128"/>
                          <a:ea typeface="メイリオ" panose="020B0604030504040204" pitchFamily="50" charset="-128"/>
                        </a:rPr>
                        <a:t>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指定事業所現況届出書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16</a:t>
                      </a:r>
                      <a:r>
                        <a:rPr kumimoji="1" lang="ja-JP" altLang="en-US" sz="1600" dirty="0" smtClean="0">
                          <a:latin typeface="メイリオ" panose="020B0604030504040204" pitchFamily="50" charset="-128"/>
                          <a:ea typeface="メイリオ" panose="020B0604030504040204" pitchFamily="50" charset="-128"/>
                        </a:rPr>
                        <a:t>号様式の２</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指定事業所に係る特例措置事前届出書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16</a:t>
                      </a:r>
                      <a:r>
                        <a:rPr kumimoji="1" lang="ja-JP" altLang="en-US" sz="1600" dirty="0" smtClean="0">
                          <a:latin typeface="メイリオ" panose="020B0604030504040204" pitchFamily="50" charset="-128"/>
                          <a:ea typeface="メイリオ" panose="020B0604030504040204" pitchFamily="50" charset="-128"/>
                        </a:rPr>
                        <a:t>号様式の３</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特例措置による指定事業所設置届出書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16</a:t>
                      </a:r>
                      <a:r>
                        <a:rPr kumimoji="1" lang="ja-JP" altLang="en-US" sz="1600" dirty="0" smtClean="0">
                          <a:latin typeface="メイリオ" panose="020B0604030504040204" pitchFamily="50" charset="-128"/>
                          <a:ea typeface="メイリオ" panose="020B0604030504040204" pitchFamily="50" charset="-128"/>
                        </a:rPr>
                        <a:t>号様式の４</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特例措置による指定事業所に係る変更届出書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16</a:t>
                      </a:r>
                      <a:r>
                        <a:rPr kumimoji="1" lang="ja-JP" altLang="en-US" sz="1600" dirty="0" smtClean="0">
                          <a:latin typeface="メイリオ" panose="020B0604030504040204" pitchFamily="50" charset="-128"/>
                          <a:ea typeface="メイリオ" panose="020B0604030504040204" pitchFamily="50" charset="-128"/>
                        </a:rPr>
                        <a:t>号様式の５</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特例措置による指定事業所設置（変更）計画中止届出書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17</a:t>
                      </a:r>
                      <a:r>
                        <a:rPr kumimoji="1" lang="ja-JP" altLang="en-US" sz="1600" dirty="0" smtClean="0">
                          <a:latin typeface="メイリオ" panose="020B0604030504040204" pitchFamily="50" charset="-128"/>
                          <a:ea typeface="メイリオ" panose="020B0604030504040204" pitchFamily="50" charset="-128"/>
                        </a:rPr>
                        <a:t>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環境管理事業所認定申請書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17</a:t>
                      </a:r>
                      <a:r>
                        <a:rPr kumimoji="1" lang="ja-JP" altLang="en-US" sz="1600" dirty="0" smtClean="0">
                          <a:latin typeface="メイリオ" panose="020B0604030504040204" pitchFamily="50" charset="-128"/>
                          <a:ea typeface="メイリオ" panose="020B0604030504040204" pitchFamily="50" charset="-128"/>
                        </a:rPr>
                        <a:t>号様式の３</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優良環境管理事業所認定申請書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17</a:t>
                      </a:r>
                      <a:r>
                        <a:rPr kumimoji="1" lang="ja-JP" altLang="en-US" sz="1600" dirty="0" smtClean="0">
                          <a:latin typeface="メイリオ" panose="020B0604030504040204" pitchFamily="50" charset="-128"/>
                          <a:ea typeface="メイリオ" panose="020B0604030504040204" pitchFamily="50" charset="-128"/>
                        </a:rPr>
                        <a:t>号様式の３付表１</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環境への負荷の低減に関する要件の自己評価表</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17</a:t>
                      </a:r>
                      <a:r>
                        <a:rPr kumimoji="1" lang="ja-JP" altLang="en-US" sz="1600" dirty="0" smtClean="0">
                          <a:latin typeface="メイリオ" panose="020B0604030504040204" pitchFamily="50" charset="-128"/>
                          <a:ea typeface="メイリオ" panose="020B0604030504040204" pitchFamily="50" charset="-128"/>
                        </a:rPr>
                        <a:t>号様式の３付表２</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化学物質の適正な管理に関する要件の自己評価表</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17</a:t>
                      </a:r>
                      <a:r>
                        <a:rPr kumimoji="1" lang="ja-JP" altLang="en-US" sz="1600" dirty="0" smtClean="0">
                          <a:latin typeface="メイリオ" panose="020B0604030504040204" pitchFamily="50" charset="-128"/>
                          <a:ea typeface="メイリオ" panose="020B0604030504040204" pitchFamily="50" charset="-128"/>
                        </a:rPr>
                        <a:t>号様式の３付表３</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環境に係る組織体制の整備に関する要件の自己評価表</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18</a:t>
                      </a:r>
                      <a:r>
                        <a:rPr kumimoji="1" lang="ja-JP" altLang="en-US" sz="1600" dirty="0" smtClean="0">
                          <a:latin typeface="メイリオ" panose="020B0604030504040204" pitchFamily="50" charset="-128"/>
                          <a:ea typeface="メイリオ" panose="020B0604030504040204" pitchFamily="50" charset="-128"/>
                        </a:rPr>
                        <a:t>号様式の２</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化学物質管理目標作成（達成状況）報告書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18</a:t>
                      </a:r>
                      <a:r>
                        <a:rPr kumimoji="1" lang="ja-JP" altLang="en-US" sz="1600" dirty="0" smtClean="0">
                          <a:latin typeface="メイリオ" panose="020B0604030504040204" pitchFamily="50" charset="-128"/>
                          <a:ea typeface="メイリオ" panose="020B0604030504040204" pitchFamily="50" charset="-128"/>
                        </a:rPr>
                        <a:t>号様式の３</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指定事業所に係る化学物質管理状況報告書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23</a:t>
                      </a:r>
                      <a:r>
                        <a:rPr kumimoji="1" lang="ja-JP" altLang="en-US" sz="1600" dirty="0" smtClean="0">
                          <a:latin typeface="メイリオ" panose="020B0604030504040204" pitchFamily="50" charset="-128"/>
                          <a:ea typeface="メイリオ" panose="020B0604030504040204" pitchFamily="50" charset="-128"/>
                        </a:rPr>
                        <a:t>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土地区画形質変更等届出書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34</a:t>
                      </a:r>
                      <a:r>
                        <a:rPr kumimoji="1" lang="ja-JP" altLang="en-US" sz="1600" dirty="0" smtClean="0">
                          <a:latin typeface="メイリオ" panose="020B0604030504040204" pitchFamily="50" charset="-128"/>
                          <a:ea typeface="メイリオ" panose="020B0604030504040204" pitchFamily="50" charset="-128"/>
                        </a:rPr>
                        <a:t>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地下水採取許可申請書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36</a:t>
                      </a:r>
                      <a:r>
                        <a:rPr kumimoji="1" lang="ja-JP" altLang="en-US" sz="1600" dirty="0" smtClean="0">
                          <a:latin typeface="メイリオ" panose="020B0604030504040204" pitchFamily="50" charset="-128"/>
                          <a:ea typeface="メイリオ" panose="020B0604030504040204" pitchFamily="50" charset="-128"/>
                        </a:rPr>
                        <a:t>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地下水採取に係る変更許可申請書</a:t>
                      </a:r>
                      <a:endParaRPr kumimoji="1" lang="ja-JP" altLang="en-US" sz="1600" dirty="0">
                        <a:latin typeface="メイリオ" panose="020B0604030504040204" pitchFamily="50" charset="-128"/>
                        <a:ea typeface="メイリオ" panose="020B0604030504040204" pitchFamily="50" charset="-128"/>
                      </a:endParaRPr>
                    </a:p>
                  </a:txBody>
                  <a:tcPr anchor="ct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第</a:t>
                      </a:r>
                      <a:r>
                        <a:rPr kumimoji="1" lang="en-US" altLang="ja-JP" sz="1600" dirty="0" smtClean="0">
                          <a:latin typeface="メイリオ" panose="020B0604030504040204" pitchFamily="50" charset="-128"/>
                          <a:ea typeface="メイリオ" panose="020B0604030504040204" pitchFamily="50" charset="-128"/>
                        </a:rPr>
                        <a:t>39</a:t>
                      </a:r>
                      <a:r>
                        <a:rPr kumimoji="1" lang="ja-JP" altLang="en-US" sz="1600" dirty="0" smtClean="0">
                          <a:latin typeface="メイリオ" panose="020B0604030504040204" pitchFamily="50" charset="-128"/>
                          <a:ea typeface="メイリオ" panose="020B0604030504040204" pitchFamily="50" charset="-128"/>
                        </a:rPr>
                        <a:t>号様式</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地下水採取に係る変更届出書</a:t>
                      </a:r>
                      <a:endParaRPr kumimoji="1" lang="ja-JP" altLang="en-US" sz="1600" dirty="0">
                        <a:latin typeface="メイリオ" panose="020B0604030504040204" pitchFamily="50" charset="-128"/>
                        <a:ea typeface="メイリオ" panose="020B0604030504040204" pitchFamily="50" charset="-128"/>
                      </a:endParaRPr>
                    </a:p>
                  </a:txBody>
                  <a:tcPr anchor="ctr"/>
                </a:tc>
              </a:tr>
            </a:tbl>
          </a:graphicData>
        </a:graphic>
      </p:graphicFrame>
    </p:spTree>
    <p:extLst>
      <p:ext uri="{BB962C8B-B14F-4D97-AF65-F5344CB8AC3E}">
        <p14:creationId xmlns:p14="http://schemas.microsoft.com/office/powerpoint/2010/main" val="17227045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62</a:t>
            </a:fld>
            <a:endParaRPr kumimoji="1" lang="ja-JP" altLang="en-US"/>
          </a:p>
        </p:txBody>
      </p:sp>
      <p:sp>
        <p:nvSpPr>
          <p:cNvPr id="4" name="テキスト ボックス 3"/>
          <p:cNvSpPr txBox="1"/>
          <p:nvPr/>
        </p:nvSpPr>
        <p:spPr>
          <a:xfrm>
            <a:off x="375216" y="3481143"/>
            <a:ext cx="8424936" cy="584775"/>
          </a:xfrm>
          <a:prstGeom prst="rect">
            <a:avLst/>
          </a:prstGeom>
          <a:noFill/>
        </p:spPr>
        <p:txBody>
          <a:bodyPr wrap="square" rtlCol="0">
            <a:spAutoFit/>
          </a:bodyPr>
          <a:lstStyle/>
          <a:p>
            <a:r>
              <a:rPr lang="ja-JP" altLang="en-US" sz="3200" b="1" dirty="0">
                <a:solidFill>
                  <a:srgbClr val="0000FF"/>
                </a:solidFill>
                <a:latin typeface="メイリオ" panose="020B0604030504040204" pitchFamily="50" charset="-128"/>
                <a:ea typeface="メイリオ" panose="020B0604030504040204" pitchFamily="50" charset="-128"/>
              </a:rPr>
              <a:t>●</a:t>
            </a: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神奈川県生活環境の保全等に関する条例</a:t>
            </a:r>
            <a:endPar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96890" y="3989766"/>
            <a:ext cx="7719788" cy="1077218"/>
          </a:xfrm>
          <a:prstGeom prst="rect">
            <a:avLst/>
          </a:prstGeom>
          <a:noFill/>
        </p:spPr>
        <p:txBody>
          <a:bodyPr wrap="square" rtlCol="0">
            <a:spAutoFit/>
          </a:bodyPr>
          <a:lstStyle/>
          <a:p>
            <a:r>
              <a:rPr lang="en-US" altLang="ja-JP" sz="3200" dirty="0">
                <a:solidFill>
                  <a:schemeClr val="tx1">
                    <a:lumMod val="75000"/>
                    <a:lumOff val="25000"/>
                  </a:schemeClr>
                </a:solidFill>
              </a:rPr>
              <a:t>http://www.pref.kanagawa.jp/docs/pf7/cnt/f41093/index.html</a:t>
            </a:r>
            <a:endParaRPr lang="en-US" altLang="ja-JP" sz="3200" dirty="0" smtClean="0">
              <a:solidFill>
                <a:schemeClr val="tx1">
                  <a:lumMod val="75000"/>
                  <a:lumOff val="25000"/>
                </a:schemeClr>
              </a:solidFill>
            </a:endParaRPr>
          </a:p>
        </p:txBody>
      </p:sp>
      <p:sp>
        <p:nvSpPr>
          <p:cNvPr id="6" name="正方形/長方形 5"/>
          <p:cNvSpPr/>
          <p:nvPr/>
        </p:nvSpPr>
        <p:spPr>
          <a:xfrm>
            <a:off x="715511" y="1481836"/>
            <a:ext cx="7720385" cy="1077218"/>
          </a:xfrm>
          <a:prstGeom prst="rect">
            <a:avLst/>
          </a:prstGeom>
        </p:spPr>
        <p:txBody>
          <a:bodyPr wrap="square">
            <a:spAutoFit/>
          </a:bodyPr>
          <a:lstStyle/>
          <a:p>
            <a:r>
              <a:rPr lang="ja-JP" altLang="en-US" sz="3200" dirty="0">
                <a:solidFill>
                  <a:schemeClr val="tx1">
                    <a:lumMod val="75000"/>
                    <a:lumOff val="25000"/>
                  </a:schemeClr>
                </a:solidFill>
              </a:rPr>
              <a:t>http://www.pref.kanagawa.jp/docs/pf7/cnt/f7569/p513943.html</a:t>
            </a:r>
          </a:p>
        </p:txBody>
      </p:sp>
      <p:sp>
        <p:nvSpPr>
          <p:cNvPr id="7" name="テキスト ボックス 6"/>
          <p:cNvSpPr txBox="1"/>
          <p:nvPr/>
        </p:nvSpPr>
        <p:spPr>
          <a:xfrm>
            <a:off x="375216" y="1049788"/>
            <a:ext cx="8424936" cy="584775"/>
          </a:xfrm>
          <a:prstGeom prst="rect">
            <a:avLst/>
          </a:prstGeom>
          <a:noFill/>
        </p:spPr>
        <p:txBody>
          <a:bodyPr wrap="square" rtlCol="0">
            <a:spAutoFit/>
          </a:bodyPr>
          <a:lstStyle/>
          <a:p>
            <a:r>
              <a:rPr lang="ja-JP" altLang="en-US" sz="3200" b="1" dirty="0">
                <a:solidFill>
                  <a:srgbClr val="0000FF"/>
                </a:solidFill>
                <a:latin typeface="メイリオ" panose="020B0604030504040204" pitchFamily="50" charset="-128"/>
                <a:ea typeface="メイリオ" panose="020B0604030504040204" pitchFamily="50" charset="-128"/>
              </a:rPr>
              <a:t>●</a:t>
            </a: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申請・届出様式一覧</a:t>
            </a:r>
            <a:endPar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角丸四角形吹き出し 7"/>
          <p:cNvSpPr/>
          <p:nvPr/>
        </p:nvSpPr>
        <p:spPr>
          <a:xfrm>
            <a:off x="3888311" y="4967670"/>
            <a:ext cx="4720104" cy="983025"/>
          </a:xfrm>
          <a:prstGeom prst="wedgeRoundRectCallout">
            <a:avLst>
              <a:gd name="adj1" fmla="val -32336"/>
              <a:gd name="adj2" fmla="val -92750"/>
              <a:gd name="adj3" fmla="val 16667"/>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施行通知や新旧対照表等改正に関連する資料も掲載しています。</a:t>
            </a:r>
            <a:endParaRPr kumimoji="1" lang="ja-JP" altLang="en-US" sz="2400" b="1" dirty="0">
              <a:solidFill>
                <a:srgbClr val="0000FF"/>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09662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320583" y="2121376"/>
            <a:ext cx="8457657" cy="3314224"/>
          </a:xfrm>
          <a:prstGeom prst="roundRect">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63</a:t>
            </a:fld>
            <a:endParaRPr kumimoji="1" lang="ja-JP" altLang="en-US" dirty="0"/>
          </a:p>
        </p:txBody>
      </p:sp>
      <p:sp>
        <p:nvSpPr>
          <p:cNvPr id="3" name="コンテンツ プレースホルダ 2"/>
          <p:cNvSpPr txBox="1">
            <a:spLocks/>
          </p:cNvSpPr>
          <p:nvPr/>
        </p:nvSpPr>
        <p:spPr>
          <a:xfrm>
            <a:off x="182342" y="234284"/>
            <a:ext cx="8244916" cy="649020"/>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3400" b="1" dirty="0" smtClean="0">
                <a:solidFill>
                  <a:srgbClr val="00B050"/>
                </a:solidFill>
                <a:latin typeface="メイリオ" panose="020B0604030504040204" pitchFamily="50" charset="-128"/>
                <a:ea typeface="メイリオ" panose="020B0604030504040204" pitchFamily="50" charset="-128"/>
              </a:rPr>
              <a:t>■</a:t>
            </a:r>
            <a:r>
              <a:rPr lang="ja-JP" altLang="en-US" sz="3400" b="1" dirty="0" smtClean="0">
                <a:solidFill>
                  <a:schemeClr val="tx1">
                    <a:lumMod val="75000"/>
                    <a:lumOff val="25000"/>
                  </a:schemeClr>
                </a:solidFill>
                <a:latin typeface="メイリオ" panose="020B0604030504040204" pitchFamily="50" charset="-128"/>
                <a:ea typeface="メイリオ" panose="020B0604030504040204" pitchFamily="50" charset="-128"/>
              </a:rPr>
              <a:t>環境負荷の低減に関する指針の改正</a:t>
            </a:r>
            <a:endParaRPr kumimoji="1" lang="en-US" altLang="ja-JP" sz="34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657407" y="980896"/>
            <a:ext cx="7988753" cy="954107"/>
          </a:xfrm>
          <a:prstGeom prst="rect">
            <a:avLst/>
          </a:prstGeom>
          <a:noFill/>
        </p:spPr>
        <p:txBody>
          <a:bodyPr wrap="square" rtlCol="0">
            <a:spAutoFit/>
          </a:bodyPr>
          <a:lstStyle/>
          <a:p>
            <a:pPr>
              <a:spcBef>
                <a:spcPct val="0"/>
              </a:spcBef>
            </a:pP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海洋プラスチック汚染等に対応するため、「環境への負荷の低減に関する指針」を改正</a:t>
            </a:r>
            <a:endPar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448665" y="2394783"/>
            <a:ext cx="7988753" cy="523220"/>
          </a:xfrm>
          <a:prstGeom prst="rect">
            <a:avLst/>
          </a:prstGeom>
          <a:noFill/>
        </p:spPr>
        <p:txBody>
          <a:bodyPr wrap="square" rtlCol="0">
            <a:spAutoFit/>
          </a:bodyPr>
          <a:lstStyle/>
          <a:p>
            <a:pPr>
              <a:spcBef>
                <a:spcPct val="0"/>
              </a:spcBef>
            </a:pP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「環境への負荷の低減に関する指針」とは</a:t>
            </a:r>
            <a:endPar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789487" y="3038514"/>
            <a:ext cx="7988753" cy="2246769"/>
          </a:xfrm>
          <a:prstGeom prst="rect">
            <a:avLst/>
          </a:prstGeom>
          <a:noFill/>
        </p:spPr>
        <p:txBody>
          <a:bodyPr wrap="square" rtlCol="0">
            <a:spAutoFit/>
          </a:bodyPr>
          <a:lstStyle/>
          <a:p>
            <a:pPr>
              <a:spcBef>
                <a:spcPct val="0"/>
              </a:spcBef>
            </a:pP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条例第</a:t>
            </a:r>
            <a:r>
              <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rPr>
              <a:t>38</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条に基づき、</a:t>
            </a:r>
            <a:r>
              <a:rPr lang="ja-JP" altLang="en-US" sz="2800" u="sng" dirty="0" smtClean="0">
                <a:solidFill>
                  <a:schemeClr val="tx1">
                    <a:lumMod val="75000"/>
                    <a:lumOff val="25000"/>
                  </a:schemeClr>
                </a:solidFill>
                <a:latin typeface="メイリオ" panose="020B0604030504040204" pitchFamily="50" charset="-128"/>
                <a:ea typeface="メイリオ" panose="020B0604030504040204" pitchFamily="50" charset="-128"/>
              </a:rPr>
              <a:t>事業者</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が実施する環境への負荷を継続的に低減するための取組を支援するために定めた指針。</a:t>
            </a:r>
            <a:endPar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spcBef>
                <a:spcPct val="0"/>
              </a:spcBef>
            </a:pPr>
            <a:r>
              <a:rPr lang="ja-JP" altLang="en-US" sz="2800" b="1" dirty="0" smtClean="0">
                <a:solidFill>
                  <a:srgbClr val="FF0000"/>
                </a:solidFill>
                <a:latin typeface="メイリオ" panose="020B0604030504040204" pitchFamily="50" charset="-128"/>
                <a:ea typeface="メイリオ" panose="020B0604030504040204" pitchFamily="50" charset="-128"/>
              </a:rPr>
              <a:t>環境負荷を低減するための取組事項を規定</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している。</a:t>
            </a:r>
            <a:endPar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角丸四角形吹き出し 18"/>
          <p:cNvSpPr/>
          <p:nvPr/>
        </p:nvSpPr>
        <p:spPr>
          <a:xfrm>
            <a:off x="4443041" y="5752028"/>
            <a:ext cx="3809728" cy="900788"/>
          </a:xfrm>
          <a:prstGeom prst="wedgeRoundRectCallout">
            <a:avLst>
              <a:gd name="adj1" fmla="val -34640"/>
              <a:gd name="adj2" fmla="val -78287"/>
              <a:gd name="adj3" fmla="val 16667"/>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指定事業所のみではなく</a:t>
            </a:r>
            <a:r>
              <a:rPr lang="ja-JP" altLang="en-US" sz="2400" b="1" dirty="0" smtClean="0">
                <a:solidFill>
                  <a:srgbClr val="0000FF"/>
                </a:solidFill>
                <a:latin typeface="メイリオ" panose="020B0604030504040204" pitchFamily="50" charset="-128"/>
                <a:ea typeface="メイリオ" panose="020B0604030504040204" pitchFamily="50" charset="-128"/>
              </a:rPr>
              <a:t>全ての事業者が対象</a:t>
            </a:r>
            <a:endParaRPr kumimoji="1" lang="ja-JP" altLang="en-US" sz="2400" b="1" dirty="0">
              <a:solidFill>
                <a:srgbClr val="0000FF"/>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85328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64</a:t>
            </a:fld>
            <a:endParaRPr kumimoji="1" lang="ja-JP" altLang="en-US" dirty="0"/>
          </a:p>
        </p:txBody>
      </p:sp>
      <p:sp>
        <p:nvSpPr>
          <p:cNvPr id="13" name="正方形/長方形 12"/>
          <p:cNvSpPr/>
          <p:nvPr/>
        </p:nvSpPr>
        <p:spPr>
          <a:xfrm>
            <a:off x="274320" y="863601"/>
            <a:ext cx="8698949" cy="5870876"/>
          </a:xfrm>
          <a:prstGeom prst="rect">
            <a:avLst/>
          </a:prstGeom>
          <a:solidFill>
            <a:srgbClr val="FFFBEF"/>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7890411" y="1009192"/>
            <a:ext cx="959520" cy="654300"/>
          </a:xfrm>
          <a:prstGeom prst="rect">
            <a:avLst/>
          </a:prstGeom>
        </p:spPr>
      </p:pic>
      <p:sp>
        <p:nvSpPr>
          <p:cNvPr id="6" name="テキスト ボックス 5"/>
          <p:cNvSpPr txBox="1"/>
          <p:nvPr/>
        </p:nvSpPr>
        <p:spPr>
          <a:xfrm>
            <a:off x="703934" y="1095436"/>
            <a:ext cx="7556491" cy="523220"/>
          </a:xfrm>
          <a:prstGeom prst="rect">
            <a:avLst/>
          </a:prstGeom>
          <a:noFill/>
        </p:spPr>
        <p:txBody>
          <a:bodyPr wrap="square" rtlCol="0">
            <a:spAutoFit/>
          </a:bodyPr>
          <a:lstStyle/>
          <a:p>
            <a:pPr>
              <a:spcBef>
                <a:spcPct val="0"/>
              </a:spcBef>
            </a:pP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樹脂ペレットの漏出防止に係る取組の追加</a:t>
            </a:r>
            <a:endPar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円/楕円 6"/>
          <p:cNvSpPr/>
          <p:nvPr/>
        </p:nvSpPr>
        <p:spPr>
          <a:xfrm>
            <a:off x="541443" y="1228516"/>
            <a:ext cx="182880" cy="182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77726" y="1756666"/>
            <a:ext cx="8172205" cy="2246769"/>
          </a:xfrm>
          <a:prstGeom prst="rect">
            <a:avLst/>
          </a:prstGeom>
          <a:noFill/>
        </p:spPr>
        <p:txBody>
          <a:bodyPr wrap="square" rtlCol="0">
            <a:spAutoFit/>
          </a:bodyPr>
          <a:lstStyle/>
          <a:p>
            <a:pPr>
              <a:spcBef>
                <a:spcPct val="0"/>
              </a:spcBef>
            </a:pPr>
            <a:r>
              <a:rPr lang="ja-JP" altLang="en-US" sz="2800" dirty="0" smtClean="0">
                <a:solidFill>
                  <a:srgbClr val="0000FF"/>
                </a:solidFill>
                <a:latin typeface="メイリオ" panose="020B0604030504040204" pitchFamily="50" charset="-128"/>
                <a:ea typeface="メイリオ" panose="020B0604030504040204" pitchFamily="50" charset="-128"/>
              </a:rPr>
              <a:t>樹脂ペレット</a:t>
            </a:r>
            <a:r>
              <a:rPr lang="ja-JP" altLang="ja-JP" sz="2800" dirty="0">
                <a:solidFill>
                  <a:srgbClr val="0000FF"/>
                </a:solidFill>
                <a:latin typeface="メイリオ" panose="020B0604030504040204" pitchFamily="50" charset="-128"/>
                <a:ea typeface="メイリオ" panose="020B0604030504040204" pitchFamily="50" charset="-128"/>
              </a:rPr>
              <a:t>を使用等する場合</a:t>
            </a:r>
            <a:r>
              <a:rPr lang="ja-JP" altLang="ja-JP" sz="2800" dirty="0">
                <a:solidFill>
                  <a:schemeClr val="tx1">
                    <a:lumMod val="75000"/>
                    <a:lumOff val="25000"/>
                  </a:schemeClr>
                </a:solidFill>
                <a:latin typeface="メイリオ" panose="020B0604030504040204" pitchFamily="50" charset="-128"/>
                <a:ea typeface="メイリオ" panose="020B0604030504040204" pitchFamily="50" charset="-128"/>
              </a:rPr>
              <a:t>にあっては、管理体制の整備、こぼれ対策及び清掃等の徹底、捕集設備の設置といった、</a:t>
            </a:r>
            <a:r>
              <a:rPr lang="ja-JP" altLang="ja-JP" sz="2800" dirty="0">
                <a:solidFill>
                  <a:srgbClr val="0000FF"/>
                </a:solidFill>
                <a:latin typeface="メイリオ" panose="020B0604030504040204" pitchFamily="50" charset="-128"/>
                <a:ea typeface="メイリオ" panose="020B0604030504040204" pitchFamily="50" charset="-128"/>
              </a:rPr>
              <a:t>環境中へ樹脂ペレットが漏出することを防止するための取組を進めるよう規定を追加</a:t>
            </a:r>
            <a:r>
              <a:rPr lang="ja-JP" altLang="ja-JP" sz="2800" dirty="0">
                <a:solidFill>
                  <a:schemeClr val="tx1">
                    <a:lumMod val="75000"/>
                    <a:lumOff val="25000"/>
                  </a:schemeClr>
                </a:solidFill>
                <a:latin typeface="メイリオ" panose="020B0604030504040204" pitchFamily="50" charset="-128"/>
                <a:ea typeface="メイリオ" panose="020B0604030504040204" pitchFamily="50" charset="-128"/>
              </a:rPr>
              <a:t>した。</a:t>
            </a:r>
            <a:endPar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698046" y="4121341"/>
            <a:ext cx="7749532" cy="954107"/>
          </a:xfrm>
          <a:prstGeom prst="rect">
            <a:avLst/>
          </a:prstGeom>
          <a:noFill/>
        </p:spPr>
        <p:txBody>
          <a:bodyPr wrap="square" rtlCol="0">
            <a:spAutoFit/>
          </a:bodyPr>
          <a:lstStyle/>
          <a:p>
            <a:pPr>
              <a:spcBef>
                <a:spcPct val="0"/>
              </a:spcBef>
            </a:pPr>
            <a:r>
              <a:rPr lang="ja-JP"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遺伝子</a:t>
            </a:r>
            <a:r>
              <a:rPr lang="ja-JP" altLang="ja-JP" sz="2800" b="1" dirty="0">
                <a:solidFill>
                  <a:schemeClr val="tx1">
                    <a:lumMod val="75000"/>
                    <a:lumOff val="25000"/>
                  </a:schemeClr>
                </a:solidFill>
                <a:latin typeface="メイリオ" panose="020B0604030504040204" pitchFamily="50" charset="-128"/>
                <a:ea typeface="メイリオ" panose="020B0604030504040204" pitchFamily="50" charset="-128"/>
              </a:rPr>
              <a:t>組換え作業に伴う環境負荷の</a:t>
            </a:r>
            <a:r>
              <a:rPr lang="ja-JP"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低減</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に係る取組の追加</a:t>
            </a:r>
            <a:endPar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円/楕円 9"/>
          <p:cNvSpPr/>
          <p:nvPr/>
        </p:nvSpPr>
        <p:spPr>
          <a:xfrm>
            <a:off x="513029" y="4239581"/>
            <a:ext cx="182880" cy="182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94251" y="5077192"/>
            <a:ext cx="8155680" cy="1384995"/>
          </a:xfrm>
          <a:prstGeom prst="rect">
            <a:avLst/>
          </a:prstGeom>
          <a:noFill/>
        </p:spPr>
        <p:txBody>
          <a:bodyPr wrap="square" rtlCol="0">
            <a:spAutoFit/>
          </a:bodyPr>
          <a:lstStyle/>
          <a:p>
            <a:pPr>
              <a:spcBef>
                <a:spcPct val="0"/>
              </a:spcBef>
            </a:pPr>
            <a:r>
              <a:rPr lang="ja-JP" altLang="ja-JP" sz="2800" dirty="0">
                <a:solidFill>
                  <a:srgbClr val="0000FF"/>
                </a:solidFill>
                <a:latin typeface="メイリオ" panose="020B0604030504040204" pitchFamily="50" charset="-128"/>
                <a:ea typeface="メイリオ" panose="020B0604030504040204" pitchFamily="50" charset="-128"/>
              </a:rPr>
              <a:t>遺伝子組換え作業に伴い発生する排煙、排水等の適正処理や処理施設の維持管理について規定を</a:t>
            </a:r>
            <a:r>
              <a:rPr lang="ja-JP" altLang="ja-JP" sz="2800" dirty="0" smtClean="0">
                <a:solidFill>
                  <a:srgbClr val="0000FF"/>
                </a:solidFill>
                <a:latin typeface="メイリオ" panose="020B0604030504040204" pitchFamily="50" charset="-128"/>
                <a:ea typeface="メイリオ" panose="020B0604030504040204" pitchFamily="50" charset="-128"/>
              </a:rPr>
              <a:t>追加</a:t>
            </a: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した。</a:t>
            </a:r>
            <a:endPar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03934" y="6375602"/>
            <a:ext cx="7988753" cy="338554"/>
          </a:xfrm>
          <a:prstGeom prst="rect">
            <a:avLst/>
          </a:prstGeom>
          <a:noFill/>
        </p:spPr>
        <p:txBody>
          <a:bodyPr wrap="square" rtlCol="0">
            <a:spAutoFit/>
          </a:bodyPr>
          <a:lstStyle/>
          <a:p>
            <a:pPr>
              <a:spcBef>
                <a:spcPct val="0"/>
              </a:spcBef>
            </a:pPr>
            <a:r>
              <a:rPr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rPr>
              <a:t>神奈川県バイオテクノロジー環境安全管理指針は令和２年９月</a:t>
            </a:r>
            <a:r>
              <a:rPr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rPr>
              <a:t>30</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rPr>
              <a:t>日限り廃止</a:t>
            </a:r>
            <a:endPar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248795" y="211997"/>
            <a:ext cx="1590165" cy="510778"/>
          </a:xfrm>
          <a:prstGeom prst="roundRect">
            <a:avLst/>
          </a:prstGeom>
          <a:solidFill>
            <a:srgbClr val="FFCCFF"/>
          </a:solidFill>
          <a:ln>
            <a:noFill/>
          </a:ln>
          <a:scene3d>
            <a:camera prst="orthographicFront"/>
            <a:lightRig rig="threePt" dir="t"/>
          </a:scene3d>
          <a:sp3d>
            <a:bevelT/>
          </a:sp3d>
        </p:spPr>
        <p:txBody>
          <a:bodyPr wrap="square" rtlCol="0">
            <a:spAutoFit/>
          </a:bodyPr>
          <a:lstStyle/>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改正内容</a:t>
            </a:r>
            <a:endParaRPr lang="ja-JP"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334340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65</a:t>
            </a:fld>
            <a:endParaRPr kumimoji="1" lang="ja-JP" altLang="en-US"/>
          </a:p>
        </p:txBody>
      </p:sp>
      <p:pic>
        <p:nvPicPr>
          <p:cNvPr id="3" name="Picture 9" descr="指し棒を持った博士のイラスト">
            <a:hlinkClick r:id="rId3"/>
          </p:cNvPr>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6545262" y="1988840"/>
            <a:ext cx="27193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11"/>
          <p:cNvSpPr txBox="1">
            <a:spLocks noChangeArrowheads="1"/>
          </p:cNvSpPr>
          <p:nvPr/>
        </p:nvSpPr>
        <p:spPr bwMode="auto">
          <a:xfrm>
            <a:off x="270600" y="2168134"/>
            <a:ext cx="6480150" cy="2123658"/>
          </a:xfrm>
          <a:prstGeom prst="rect">
            <a:avLst/>
          </a:prstGeom>
          <a:noFill/>
          <a:ln>
            <a:noFill/>
          </a:ln>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4400" dirty="0" smtClean="0">
                <a:solidFill>
                  <a:schemeClr val="tx1">
                    <a:lumMod val="75000"/>
                    <a:lumOff val="25000"/>
                  </a:schemeClr>
                </a:solidFill>
                <a:latin typeface="+mn-ea"/>
                <a:ea typeface="+mn-ea"/>
              </a:rPr>
              <a:t>改正条例等はいずれも</a:t>
            </a:r>
            <a:endParaRPr lang="en-US" altLang="ja-JP" sz="4400" dirty="0" smtClean="0">
              <a:solidFill>
                <a:schemeClr val="tx1">
                  <a:lumMod val="75000"/>
                  <a:lumOff val="25000"/>
                </a:schemeClr>
              </a:solidFill>
              <a:latin typeface="+mn-ea"/>
              <a:ea typeface="+mn-ea"/>
            </a:endParaRPr>
          </a:p>
          <a:p>
            <a:pPr eaLnBrk="1" hangingPunct="1">
              <a:spcBef>
                <a:spcPct val="0"/>
              </a:spcBef>
              <a:buClrTx/>
              <a:buSzTx/>
              <a:buFontTx/>
              <a:buNone/>
            </a:pPr>
            <a:r>
              <a:rPr lang="ja-JP" altLang="en-US" sz="4400" dirty="0" smtClean="0">
                <a:solidFill>
                  <a:srgbClr val="00CC66"/>
                </a:solidFill>
                <a:latin typeface="+mn-ea"/>
                <a:ea typeface="+mn-ea"/>
              </a:rPr>
              <a:t>令和２年</a:t>
            </a:r>
            <a:r>
              <a:rPr lang="en-US" altLang="ja-JP" sz="4400" dirty="0" smtClean="0">
                <a:solidFill>
                  <a:srgbClr val="00CC66"/>
                </a:solidFill>
                <a:latin typeface="+mn-ea"/>
                <a:ea typeface="+mn-ea"/>
              </a:rPr>
              <a:t>10</a:t>
            </a:r>
            <a:r>
              <a:rPr lang="ja-JP" altLang="en-US" sz="4400" dirty="0" smtClean="0">
                <a:solidFill>
                  <a:srgbClr val="00CC66"/>
                </a:solidFill>
                <a:latin typeface="+mn-ea"/>
                <a:ea typeface="+mn-ea"/>
              </a:rPr>
              <a:t>月１日</a:t>
            </a:r>
            <a:r>
              <a:rPr lang="ja-JP" altLang="en-US" sz="4400" dirty="0" smtClean="0">
                <a:solidFill>
                  <a:schemeClr val="tx1">
                    <a:lumMod val="75000"/>
                    <a:lumOff val="25000"/>
                  </a:schemeClr>
                </a:solidFill>
                <a:latin typeface="+mn-ea"/>
                <a:ea typeface="+mn-ea"/>
              </a:rPr>
              <a:t>から施行されます。</a:t>
            </a:r>
            <a:endParaRPr lang="ja-JP" altLang="en-US" sz="4400" dirty="0">
              <a:solidFill>
                <a:schemeClr val="tx1">
                  <a:lumMod val="75000"/>
                  <a:lumOff val="25000"/>
                </a:schemeClr>
              </a:solidFill>
              <a:latin typeface="+mn-ea"/>
              <a:ea typeface="+mn-ea"/>
            </a:endParaRPr>
          </a:p>
        </p:txBody>
      </p:sp>
    </p:spTree>
    <p:extLst>
      <p:ext uri="{BB962C8B-B14F-4D97-AF65-F5344CB8AC3E}">
        <p14:creationId xmlns:p14="http://schemas.microsoft.com/office/powerpoint/2010/main" val="2864335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a:t>
            </a:fld>
            <a:endParaRPr kumimoji="1" lang="ja-JP" altLang="en-US"/>
          </a:p>
        </p:txBody>
      </p:sp>
      <p:sp>
        <p:nvSpPr>
          <p:cNvPr id="4" name="角丸四角形 3"/>
          <p:cNvSpPr/>
          <p:nvPr/>
        </p:nvSpPr>
        <p:spPr>
          <a:xfrm>
            <a:off x="184787" y="1086868"/>
            <a:ext cx="8775637" cy="2834892"/>
          </a:xfrm>
          <a:prstGeom prst="roundRect">
            <a:avLst/>
          </a:prstGeom>
          <a:solidFill>
            <a:srgbClr val="CDE6F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8"/>
          <p:cNvSpPr>
            <a:spLocks noChangeArrowheads="1"/>
          </p:cNvSpPr>
          <p:nvPr/>
        </p:nvSpPr>
        <p:spPr bwMode="auto">
          <a:xfrm>
            <a:off x="454005" y="1217636"/>
            <a:ext cx="8208912" cy="523220"/>
          </a:xfrm>
          <a:prstGeom prst="rect">
            <a:avLst/>
          </a:prstGeom>
          <a:noFill/>
          <a:ln>
            <a:noFill/>
          </a:ln>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令和２年７月３日</a:t>
            </a:r>
            <a:endParaRPr lang="en-US" altLang="ja-JP" sz="28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Rectangle 8"/>
          <p:cNvSpPr>
            <a:spLocks noChangeArrowheads="1"/>
          </p:cNvSpPr>
          <p:nvPr/>
        </p:nvSpPr>
        <p:spPr bwMode="auto">
          <a:xfrm>
            <a:off x="451822" y="5013100"/>
            <a:ext cx="8508602" cy="1077218"/>
          </a:xfrm>
          <a:prstGeom prst="rect">
            <a:avLst/>
          </a:prstGeom>
          <a:noFill/>
          <a:ln>
            <a:noFill/>
          </a:ln>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改正条例等は</a:t>
            </a:r>
            <a:r>
              <a:rPr lang="ja-JP" altLang="en-US" b="1" u="sng" dirty="0" smtClean="0">
                <a:solidFill>
                  <a:srgbClr val="FF0000"/>
                </a:solidFill>
                <a:latin typeface="メイリオ" panose="020B0604030504040204" pitchFamily="50" charset="-128"/>
                <a:ea typeface="メイリオ" panose="020B0604030504040204" pitchFamily="50" charset="-128"/>
              </a:rPr>
              <a:t>令和２年</a:t>
            </a:r>
            <a:r>
              <a:rPr lang="en-US" altLang="ja-JP" b="1" u="sng" dirty="0" smtClean="0">
                <a:solidFill>
                  <a:srgbClr val="FF0000"/>
                </a:solidFill>
                <a:latin typeface="メイリオ" panose="020B0604030504040204" pitchFamily="50" charset="-128"/>
                <a:ea typeface="メイリオ" panose="020B0604030504040204" pitchFamily="50" charset="-128"/>
              </a:rPr>
              <a:t>10</a:t>
            </a:r>
            <a:r>
              <a:rPr lang="ja-JP" altLang="en-US" b="1" u="sng" dirty="0" smtClean="0">
                <a:solidFill>
                  <a:srgbClr val="FF0000"/>
                </a:solidFill>
                <a:latin typeface="メイリオ" panose="020B0604030504040204" pitchFamily="50" charset="-128"/>
                <a:ea typeface="メイリオ" panose="020B0604030504040204" pitchFamily="50" charset="-128"/>
              </a:rPr>
              <a:t>月１日から施行</a:t>
            </a: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されます。</a:t>
            </a:r>
            <a:endParaRPr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下矢印 11"/>
          <p:cNvSpPr/>
          <p:nvPr/>
        </p:nvSpPr>
        <p:spPr>
          <a:xfrm>
            <a:off x="4007053" y="432187"/>
            <a:ext cx="1224136" cy="474136"/>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8"/>
          <p:cNvSpPr>
            <a:spLocks noChangeArrowheads="1"/>
          </p:cNvSpPr>
          <p:nvPr/>
        </p:nvSpPr>
        <p:spPr bwMode="auto">
          <a:xfrm>
            <a:off x="908737" y="1740856"/>
            <a:ext cx="7754180" cy="954107"/>
          </a:xfrm>
          <a:prstGeom prst="rect">
            <a:avLst/>
          </a:prstGeom>
          <a:noFill/>
          <a:ln>
            <a:noFill/>
          </a:ln>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神奈川県生活環境の保全等に関する条例施行規則の一部を改正する規則を公布</a:t>
            </a: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14" name="Rectangle 8"/>
          <p:cNvSpPr>
            <a:spLocks noChangeArrowheads="1"/>
          </p:cNvSpPr>
          <p:nvPr/>
        </p:nvSpPr>
        <p:spPr bwMode="auto">
          <a:xfrm>
            <a:off x="893496" y="2881650"/>
            <a:ext cx="7769421" cy="954107"/>
          </a:xfrm>
          <a:prstGeom prst="rect">
            <a:avLst/>
          </a:prstGeom>
          <a:noFill/>
          <a:ln>
            <a:noFill/>
          </a:ln>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dirty="0" smtClean="0">
                <a:solidFill>
                  <a:schemeClr val="tx1">
                    <a:lumMod val="75000"/>
                    <a:lumOff val="25000"/>
                  </a:schemeClr>
                </a:solidFill>
                <a:latin typeface="メイリオ" panose="020B0604030504040204" pitchFamily="50" charset="-128"/>
                <a:ea typeface="メイリオ" panose="020B0604030504040204" pitchFamily="50" charset="-128"/>
              </a:rPr>
              <a:t>神奈川県生活環境の保全等に関する条例に基づく各指針の改正を告示</a:t>
            </a: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15" name="Rectangle 8"/>
          <p:cNvSpPr>
            <a:spLocks noChangeArrowheads="1"/>
          </p:cNvSpPr>
          <p:nvPr/>
        </p:nvSpPr>
        <p:spPr bwMode="auto">
          <a:xfrm>
            <a:off x="408192" y="1740856"/>
            <a:ext cx="660325" cy="523220"/>
          </a:xfrm>
          <a:prstGeom prst="rect">
            <a:avLst/>
          </a:prstGeom>
          <a:noFill/>
          <a:ln>
            <a:noFill/>
          </a:ln>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a:spcBef>
                <a:spcPct val="0"/>
              </a:spcBef>
              <a:buClrTx/>
              <a:buSzTx/>
              <a:buNone/>
            </a:pPr>
            <a:r>
              <a:rPr lang="ja-JP" altLang="en-US" sz="2800" b="1" dirty="0" smtClean="0">
                <a:solidFill>
                  <a:srgbClr val="00B050"/>
                </a:solidFill>
                <a:latin typeface="メイリオ" panose="020B0604030504040204" pitchFamily="50" charset="-128"/>
                <a:ea typeface="メイリオ" panose="020B0604030504040204" pitchFamily="50" charset="-128"/>
              </a:rPr>
              <a:t>●</a:t>
            </a:r>
            <a:endParaRPr lang="en-US" altLang="ja-JP" sz="2800" b="1" dirty="0" smtClean="0">
              <a:solidFill>
                <a:srgbClr val="00B050"/>
              </a:solidFill>
              <a:latin typeface="メイリオ" panose="020B0604030504040204" pitchFamily="50" charset="-128"/>
              <a:ea typeface="メイリオ" panose="020B0604030504040204" pitchFamily="50" charset="-128"/>
            </a:endParaRPr>
          </a:p>
        </p:txBody>
      </p:sp>
      <p:sp>
        <p:nvSpPr>
          <p:cNvPr id="16" name="Rectangle 8"/>
          <p:cNvSpPr>
            <a:spLocks noChangeArrowheads="1"/>
          </p:cNvSpPr>
          <p:nvPr/>
        </p:nvSpPr>
        <p:spPr bwMode="auto">
          <a:xfrm>
            <a:off x="408192" y="2856917"/>
            <a:ext cx="660325" cy="523220"/>
          </a:xfrm>
          <a:prstGeom prst="rect">
            <a:avLst/>
          </a:prstGeom>
          <a:noFill/>
          <a:ln>
            <a:noFill/>
          </a:ln>
          <a:effectLs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a:spcBef>
                <a:spcPct val="0"/>
              </a:spcBef>
              <a:buClrTx/>
              <a:buSzTx/>
              <a:buNone/>
            </a:pPr>
            <a:r>
              <a:rPr lang="ja-JP" altLang="en-US" sz="2800" b="1" dirty="0" smtClean="0">
                <a:solidFill>
                  <a:srgbClr val="00B050"/>
                </a:solidFill>
                <a:latin typeface="メイリオ" panose="020B0604030504040204" pitchFamily="50" charset="-128"/>
                <a:ea typeface="メイリオ" panose="020B0604030504040204" pitchFamily="50" charset="-128"/>
              </a:rPr>
              <a:t>●</a:t>
            </a:r>
            <a:endParaRPr lang="en-US" altLang="ja-JP" sz="2800" b="1" dirty="0" smtClean="0">
              <a:solidFill>
                <a:srgbClr val="00B050"/>
              </a:solidFill>
              <a:latin typeface="メイリオ" panose="020B0604030504040204" pitchFamily="50" charset="-128"/>
              <a:ea typeface="メイリオ" panose="020B0604030504040204" pitchFamily="50" charset="-128"/>
            </a:endParaRPr>
          </a:p>
        </p:txBody>
      </p:sp>
      <p:sp>
        <p:nvSpPr>
          <p:cNvPr id="17" name="下矢印 16"/>
          <p:cNvSpPr/>
          <p:nvPr/>
        </p:nvSpPr>
        <p:spPr>
          <a:xfrm>
            <a:off x="4007053" y="4230362"/>
            <a:ext cx="1224136" cy="474136"/>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1521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7</a:t>
            </a:fld>
            <a:endParaRPr kumimoji="1" lang="ja-JP" altLang="en-US"/>
          </a:p>
        </p:txBody>
      </p:sp>
      <p:sp>
        <p:nvSpPr>
          <p:cNvPr id="7" name="Rectangle 2"/>
          <p:cNvSpPr txBox="1">
            <a:spLocks noChangeArrowheads="1"/>
          </p:cNvSpPr>
          <p:nvPr/>
        </p:nvSpPr>
        <p:spPr>
          <a:xfrm>
            <a:off x="337232" y="-99243"/>
            <a:ext cx="6336704" cy="768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mj-ea"/>
                <a:ea typeface="+mj-ea"/>
                <a:cs typeface="+mj-cs"/>
              </a:defRPr>
            </a:lvl1pPr>
          </a:lstStyle>
          <a:p>
            <a:r>
              <a:rPr lang="ja-JP" altLang="en-US" sz="3600" dirty="0" smtClean="0"/>
              <a:t>目 次</a:t>
            </a:r>
          </a:p>
        </p:txBody>
      </p:sp>
      <p:sp>
        <p:nvSpPr>
          <p:cNvPr id="5" name="Rectangle 4"/>
          <p:cNvSpPr>
            <a:spLocks noChangeArrowheads="1"/>
          </p:cNvSpPr>
          <p:nvPr/>
        </p:nvSpPr>
        <p:spPr bwMode="auto">
          <a:xfrm>
            <a:off x="58940" y="1047346"/>
            <a:ext cx="8923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１</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神奈川県生活環境の保全等に</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関する条例の概要</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と見直しについて</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２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条例改正の内容</a:t>
            </a:r>
            <a:endPar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800" b="1" dirty="0" smtClean="0">
                <a:solidFill>
                  <a:schemeClr val="tx1">
                    <a:lumMod val="75000"/>
                    <a:lumOff val="25000"/>
                  </a:schemeClr>
                </a:solidFill>
                <a:latin typeface="メイリオ" pitchFamily="50" charset="-128"/>
                <a:ea typeface="メイリオ" pitchFamily="50" charset="-128"/>
                <a:cs typeface="メイリオ" pitchFamily="50" charset="-128"/>
              </a:rPr>
              <a:t>(1)</a:t>
            </a:r>
            <a:r>
              <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2800" b="1" dirty="0" smtClean="0">
                <a:solidFill>
                  <a:schemeClr val="tx1">
                    <a:lumMod val="75000"/>
                    <a:lumOff val="25000"/>
                  </a:schemeClr>
                </a:solidFill>
                <a:latin typeface="メイリオ" pitchFamily="50" charset="-128"/>
                <a:ea typeface="メイリオ" pitchFamily="50" charset="-128"/>
                <a:cs typeface="メイリオ" pitchFamily="50" charset="-128"/>
              </a:rPr>
              <a:t>災害を視野に入れた対応</a:t>
            </a:r>
            <a:endParaRPr lang="ja-JP" altLang="en-US" sz="2800" b="1" dirty="0">
              <a:solidFill>
                <a:schemeClr val="tx1">
                  <a:lumMod val="75000"/>
                  <a:lumOff val="2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(2)</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環境管理事業所及び優良環境管理事業所制度</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(3) </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指定事業所の変更に係る</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手続き</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a:t>
            </a:r>
            <a:r>
              <a:rPr lang="en-US" altLang="ja-JP" sz="2800" b="1" dirty="0">
                <a:solidFill>
                  <a:schemeClr val="bg1">
                    <a:lumMod val="65000"/>
                  </a:schemeClr>
                </a:solidFill>
                <a:latin typeface="メイリオ" pitchFamily="50" charset="-128"/>
                <a:ea typeface="メイリオ" pitchFamily="50" charset="-128"/>
                <a:cs typeface="メイリオ" pitchFamily="50" charset="-128"/>
              </a:rPr>
              <a:t>4</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土壌汚染対策</a:t>
            </a:r>
            <a:endParaRPr lang="ja-JP" altLang="en-US"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(5)</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地下水採取規制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(6)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地下浸透禁止物質に係る</a:t>
            </a:r>
            <a:r>
              <a:rPr lang="ja-JP" altLang="en-US" sz="2800" b="1" dirty="0">
                <a:solidFill>
                  <a:schemeClr val="bg1">
                    <a:lumMod val="65000"/>
                  </a:schemeClr>
                </a:solidFill>
                <a:latin typeface="メイリオ" pitchFamily="50" charset="-128"/>
                <a:ea typeface="メイリオ" pitchFamily="50" charset="-128"/>
                <a:cs typeface="メイリオ" pitchFamily="50" charset="-128"/>
              </a:rPr>
              <a:t>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(7)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大気・騒音・振動に係る規制</a:t>
            </a:r>
            <a:endParaRPr lang="en-US" altLang="ja-JP" sz="2800" b="1" dirty="0" smtClean="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r>
              <a:rPr lang="ja-JP" altLang="en-US" sz="2800" b="1" dirty="0">
                <a:solidFill>
                  <a:schemeClr val="bg1">
                    <a:lumMod val="65000"/>
                  </a:schemeClr>
                </a:solidFill>
                <a:latin typeface="メイリオ" pitchFamily="50" charset="-128"/>
                <a:ea typeface="メイリオ" pitchFamily="50" charset="-128"/>
                <a:cs typeface="メイリオ" pitchFamily="50" charset="-128"/>
              </a:rPr>
              <a:t>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　</a:t>
            </a:r>
            <a:r>
              <a:rPr lang="en-US" altLang="ja-JP" sz="2800" b="1" dirty="0" smtClean="0">
                <a:solidFill>
                  <a:schemeClr val="bg1">
                    <a:lumMod val="65000"/>
                  </a:schemeClr>
                </a:solidFill>
                <a:latin typeface="メイリオ" pitchFamily="50" charset="-128"/>
                <a:ea typeface="メイリオ" pitchFamily="50" charset="-128"/>
                <a:cs typeface="メイリオ" pitchFamily="50" charset="-128"/>
              </a:rPr>
              <a:t>(8) </a:t>
            </a:r>
            <a:r>
              <a:rPr lang="ja-JP" altLang="en-US" sz="2800" b="1" dirty="0" smtClean="0">
                <a:solidFill>
                  <a:schemeClr val="bg1">
                    <a:lumMod val="65000"/>
                  </a:schemeClr>
                </a:solidFill>
                <a:latin typeface="メイリオ" pitchFamily="50" charset="-128"/>
                <a:ea typeface="メイリオ" pitchFamily="50" charset="-128"/>
                <a:cs typeface="メイリオ" pitchFamily="50" charset="-128"/>
              </a:rPr>
              <a:t>その他</a:t>
            </a:r>
            <a:endParaRPr lang="en-US" altLang="ja-JP" sz="2800" b="1" dirty="0">
              <a:solidFill>
                <a:schemeClr val="bg1">
                  <a:lumMod val="65000"/>
                </a:schemeClr>
              </a:solidFill>
              <a:latin typeface="メイリオ" pitchFamily="50" charset="-128"/>
              <a:ea typeface="メイリオ" pitchFamily="50" charset="-128"/>
              <a:cs typeface="メイリオ" pitchFamily="50" charset="-128"/>
            </a:endParaRPr>
          </a:p>
          <a:p>
            <a:pPr>
              <a:spcBef>
                <a:spcPct val="0"/>
              </a:spcBef>
              <a:buClrTx/>
              <a:buSzTx/>
              <a:buNone/>
            </a:pPr>
            <a:endParaRPr lang="ja-JP" altLang="en-US" b="1" dirty="0">
              <a:solidFill>
                <a:schemeClr val="bg1">
                  <a:lumMod val="6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49472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8</a:t>
            </a:fld>
            <a:endParaRPr kumimoji="1" lang="ja-JP" altLang="en-US"/>
          </a:p>
        </p:txBody>
      </p:sp>
      <p:pic>
        <p:nvPicPr>
          <p:cNvPr id="12" name="Picture 2" descr="D:\Users\23703416\Desktop\図1.png"/>
          <p:cNvPicPr>
            <a:picLocks noChangeAspect="1" noChangeArrowheads="1"/>
          </p:cNvPicPr>
          <p:nvPr/>
        </p:nvPicPr>
        <p:blipFill>
          <a:blip r:embed="rId3" cstate="print"/>
          <a:srcRect/>
          <a:stretch>
            <a:fillRect/>
          </a:stretch>
        </p:blipFill>
        <p:spPr bwMode="auto">
          <a:xfrm>
            <a:off x="761282" y="2625326"/>
            <a:ext cx="4538869" cy="2988199"/>
          </a:xfrm>
          <a:prstGeom prst="rect">
            <a:avLst/>
          </a:prstGeom>
          <a:noFill/>
        </p:spPr>
      </p:pic>
      <p:sp>
        <p:nvSpPr>
          <p:cNvPr id="13" name="コンテンツ プレースホルダ 2"/>
          <p:cNvSpPr txBox="1">
            <a:spLocks/>
          </p:cNvSpPr>
          <p:nvPr/>
        </p:nvSpPr>
        <p:spPr>
          <a:xfrm>
            <a:off x="5300151" y="3184154"/>
            <a:ext cx="3518728" cy="1172680"/>
          </a:xfrm>
          <a:prstGeom prst="rect">
            <a:avLst/>
          </a:prstGeom>
        </p:spPr>
        <p:txBody>
          <a:bodyPr>
            <a:noAutofit/>
          </a:bodyPr>
          <a:lstStyle/>
          <a:p>
            <a:pPr marL="360000" marR="0" lvl="0"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事業活動を総合的に審査し許可を行う</a:t>
            </a:r>
            <a:endParaRPr lang="en-US" altLang="ja-JP" sz="2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360000" marR="0" lvl="0"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400" b="1" u="sng" dirty="0" smtClean="0">
                <a:solidFill>
                  <a:srgbClr val="FF0000"/>
                </a:solidFill>
                <a:latin typeface="メイリオ" panose="020B0604030504040204" pitchFamily="50" charset="-128"/>
                <a:ea typeface="メイリオ" panose="020B0604030504040204" pitchFamily="50" charset="-128"/>
              </a:rPr>
              <a:t>総合審査許可制度</a:t>
            </a:r>
            <a:endParaRPr lang="en-US" altLang="ja-JP" sz="2400" b="1" u="sng" dirty="0" smtClean="0">
              <a:solidFill>
                <a:srgbClr val="FF0000"/>
              </a:solidFill>
              <a:latin typeface="メイリオ" panose="020B0604030504040204" pitchFamily="50" charset="-128"/>
              <a:ea typeface="メイリオ" panose="020B0604030504040204" pitchFamily="50" charset="-128"/>
            </a:endParaRPr>
          </a:p>
        </p:txBody>
      </p:sp>
      <p:sp>
        <p:nvSpPr>
          <p:cNvPr id="14" name="角丸四角形 13"/>
          <p:cNvSpPr/>
          <p:nvPr/>
        </p:nvSpPr>
        <p:spPr>
          <a:xfrm>
            <a:off x="386798" y="6057862"/>
            <a:ext cx="8360961" cy="715089"/>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spAutoFit/>
          </a:bodyPr>
          <a:lstStyle/>
          <a:p>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参考</a:t>
            </a: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smtClean="0">
                <a:solidFill>
                  <a:srgbClr val="0000FF"/>
                </a:solidFill>
                <a:latin typeface="メイリオ" panose="020B0604030504040204" pitchFamily="50" charset="-128"/>
                <a:ea typeface="メイリオ" panose="020B0604030504040204" pitchFamily="50" charset="-128"/>
                <a:cs typeface="Times New Roman" panose="02020603050405020304" pitchFamily="18" charset="0"/>
              </a:rPr>
              <a:t>大気汚染防止法や水質汚濁防止法</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では、</a:t>
            </a:r>
            <a:r>
              <a:rPr lang="ja-JP"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特定</a:t>
            </a:r>
            <a:r>
              <a:rPr lang="ja-JP" altLang="ja-JP"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の大気汚染物質や水質汚濁物質を排出・発生させる</a:t>
            </a:r>
            <a:r>
              <a:rPr lang="ja-JP" altLang="ja-JP" b="1"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rPr>
              <a:t>特定施設の設置時等に事前の届出</a:t>
            </a:r>
            <a:r>
              <a:rPr lang="ja-JP" altLang="ja-JP"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を</a:t>
            </a:r>
            <a:r>
              <a:rPr lang="ja-JP"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求め</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ている。</a:t>
            </a:r>
            <a:endParaRPr lang="ja-JP" alt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903522" y="5673712"/>
            <a:ext cx="4850853" cy="338554"/>
          </a:xfrm>
          <a:prstGeom prst="rect">
            <a:avLst/>
          </a:prstGeom>
        </p:spPr>
        <p:txBody>
          <a:bodyPr wrap="square">
            <a:spAutoFit/>
          </a:bodyPr>
          <a:lstStyle/>
          <a:p>
            <a:pPr marL="360000" lvl="0">
              <a:spcBef>
                <a:spcPts val="600"/>
              </a:spcBef>
              <a:buClr>
                <a:schemeClr val="accent1"/>
              </a:buClr>
              <a:buSzPct val="70000"/>
              <a:defRPr/>
            </a:pPr>
            <a:r>
              <a:rPr lang="ja-JP"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rPr>
              <a:t>※事業所</a:t>
            </a:r>
            <a:r>
              <a:rPr lang="ja-JP" altLang="ja-JP" sz="1600" dirty="0">
                <a:solidFill>
                  <a:schemeClr val="tx1">
                    <a:lumMod val="75000"/>
                    <a:lumOff val="25000"/>
                  </a:schemeClr>
                </a:solidFill>
                <a:latin typeface="メイリオ" panose="020B0604030504040204" pitchFamily="50" charset="-128"/>
                <a:ea typeface="メイリオ" panose="020B0604030504040204" pitchFamily="50" charset="-128"/>
              </a:rPr>
              <a:t>全体を規制対象として捉える。</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6" name="コンテンツ プレースホルダ 2"/>
          <p:cNvSpPr txBox="1">
            <a:spLocks/>
          </p:cNvSpPr>
          <p:nvPr/>
        </p:nvSpPr>
        <p:spPr>
          <a:xfrm>
            <a:off x="315142" y="559372"/>
            <a:ext cx="8503737" cy="2096434"/>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8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◆指定事業所制度とは</a:t>
            </a:r>
            <a:endParaRPr kumimoji="1" lang="en-US" altLang="ja-JP" sz="28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marL="360000" marR="0" lvl="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事業所のうち、事業所に配置される施設等（</a:t>
            </a:r>
            <a:r>
              <a:rPr lang="ja-JP" altLang="en-US" sz="2400" b="1" dirty="0" smtClean="0">
                <a:solidFill>
                  <a:srgbClr val="0000FF"/>
                </a:solidFill>
                <a:latin typeface="メイリオ" panose="020B0604030504040204" pitchFamily="50" charset="-128"/>
                <a:ea typeface="メイリオ" panose="020B0604030504040204" pitchFamily="50" charset="-128"/>
              </a:rPr>
              <a:t>指定施設</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）を用いて公害を生じさせるおそれがある作業（</a:t>
            </a:r>
            <a:r>
              <a:rPr lang="ja-JP" altLang="en-US" sz="2400" b="1" dirty="0" smtClean="0">
                <a:solidFill>
                  <a:srgbClr val="0000FF"/>
                </a:solidFill>
                <a:latin typeface="メイリオ" panose="020B0604030504040204" pitchFamily="50" charset="-128"/>
                <a:ea typeface="メイリオ" panose="020B0604030504040204" pitchFamily="50" charset="-128"/>
              </a:rPr>
              <a:t>指定作業</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）を行う事業所を</a:t>
            </a:r>
            <a:r>
              <a:rPr lang="ja-JP" altLang="en-US" sz="2400" b="1" dirty="0" smtClean="0">
                <a:solidFill>
                  <a:srgbClr val="FF0000"/>
                </a:solidFill>
                <a:latin typeface="メイリオ" panose="020B0604030504040204" pitchFamily="50" charset="-128"/>
                <a:ea typeface="メイリオ" panose="020B0604030504040204" pitchFamily="50" charset="-128"/>
              </a:rPr>
              <a:t>「指定事業所」</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とし、指定事業所の設置や変更（指定施設の設置等）を行う際に許可申請などの手続きを求める制度</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7" name="正方形/長方形 16"/>
          <p:cNvSpPr/>
          <p:nvPr/>
        </p:nvSpPr>
        <p:spPr>
          <a:xfrm>
            <a:off x="-195808" y="139747"/>
            <a:ext cx="3487648" cy="461665"/>
          </a:xfrm>
          <a:prstGeom prst="rect">
            <a:avLst/>
          </a:prstGeom>
        </p:spPr>
        <p:txBody>
          <a:bodyPr wrap="square">
            <a:spAutoFit/>
          </a:bodyPr>
          <a:lstStyle/>
          <a:p>
            <a:pPr marL="360000" lvl="0">
              <a:spcBef>
                <a:spcPts val="600"/>
              </a:spcBef>
              <a:buClr>
                <a:schemeClr val="accent1"/>
              </a:buClr>
              <a:buSzPct val="70000"/>
              <a:defRPr/>
            </a:pPr>
            <a:r>
              <a:rPr lang="ja-JP" altLang="en-US" sz="2400" dirty="0" smtClean="0">
                <a:solidFill>
                  <a:schemeClr val="tx1">
                    <a:lumMod val="75000"/>
                    <a:lumOff val="25000"/>
                  </a:schemeClr>
                </a:solidFill>
                <a:latin typeface="メイリオ" panose="020B0604030504040204" pitchFamily="50" charset="-128"/>
                <a:ea typeface="メイリオ" panose="020B0604030504040204" pitchFamily="50" charset="-128"/>
              </a:rPr>
              <a:t>はじめに・・・</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1640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4335</TotalTime>
  <Words>16299</Words>
  <Application>Microsoft Office PowerPoint</Application>
  <PresentationFormat>画面に合わせる (4:3)</PresentationFormat>
  <Paragraphs>1213</Paragraphs>
  <Slides>66</Slides>
  <Notes>66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66</vt:i4>
      </vt:variant>
    </vt:vector>
  </HeadingPairs>
  <TitlesOfParts>
    <vt:vector size="77" baseType="lpstr">
      <vt:lpstr>ＭＳ Ｐゴシック</vt:lpstr>
      <vt:lpstr>ＭＳ ゴシック</vt:lpstr>
      <vt:lpstr>ＭＳ 明朝</vt:lpstr>
      <vt:lpstr>MS-PGothic</vt:lpstr>
      <vt:lpstr>メイリオ</vt:lpstr>
      <vt:lpstr>Arial</vt:lpstr>
      <vt:lpstr>Calibri</vt:lpstr>
      <vt:lpstr>Tahoma</vt:lpstr>
      <vt:lpstr>Times New Roman</vt:lpstr>
      <vt:lpstr>Wingdings</vt:lpstr>
      <vt:lpstr>kanagawa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地下水採取規制について</vt:lpstr>
      <vt:lpstr>地下水採取規制 ～許可申請と変更許可申請～</vt:lpstr>
      <vt:lpstr>地下水採取規制 ～軽微な変更は許可制から届出制へ～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379</cp:revision>
  <cp:lastPrinted>2020-09-10T06:54:46Z</cp:lastPrinted>
  <dcterms:created xsi:type="dcterms:W3CDTF">2020-06-26T05:00:29Z</dcterms:created>
  <dcterms:modified xsi:type="dcterms:W3CDTF">2020-11-25T07:55:55Z</dcterms:modified>
</cp:coreProperties>
</file>