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1919"/>
    <a:srgbClr val="3333CC"/>
    <a:srgbClr val="FF66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22" autoAdjust="0"/>
    <p:restoredTop sz="94660"/>
  </p:normalViewPr>
  <p:slideViewPr>
    <p:cSldViewPr snapToGrid="0">
      <p:cViewPr varScale="1">
        <p:scale>
          <a:sx n="85" d="100"/>
          <a:sy n="85" d="100"/>
        </p:scale>
        <p:origin x="7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F4843312-AB21-4AEB-AE4F-60FB4E4861A7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4C51437F-5938-432F-AC60-450693A9BA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922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3" y="1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r">
              <a:defRPr sz="1200"/>
            </a:lvl1pPr>
          </a:lstStyle>
          <a:p>
            <a:fld id="{D0F9A719-7F06-447D-87F1-E7FC3ED9439D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8" tIns="45318" rIns="90638" bIns="453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7"/>
            <a:ext cx="5387982" cy="3884437"/>
          </a:xfrm>
          <a:prstGeom prst="rect">
            <a:avLst/>
          </a:prstGeom>
        </p:spPr>
        <p:txBody>
          <a:bodyPr vert="horz" lIns="90638" tIns="45318" rIns="90638" bIns="453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502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3" y="9371502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r">
              <a:defRPr sz="1200"/>
            </a:lvl1pPr>
          </a:lstStyle>
          <a:p>
            <a:fld id="{BDE6AC18-72E9-4FFF-B44B-E6F1E8761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882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69E8E-A8AC-4871-B85D-0A209C141E45}" type="datetime1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4E02-26CF-4FD2-83D9-AFC7436E2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45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132D-C9CE-4FBD-B302-02F9110E2C94}" type="datetime1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4E02-26CF-4FD2-83D9-AFC7436E2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16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ABA6C-0B0F-47C9-AAF7-7963C3593EFE}" type="datetime1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4E02-26CF-4FD2-83D9-AFC7436E2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51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87C5-2313-4342-B362-692AEA74F233}" type="datetime1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4E02-26CF-4FD2-83D9-AFC7436E2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46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0136-8A7E-488B-8ED4-1E56F47AEDB9}" type="datetime1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4E02-26CF-4FD2-83D9-AFC7436E2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55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4052-ED32-41FB-A281-487EA17B13E9}" type="datetime1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4E02-26CF-4FD2-83D9-AFC7436E2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71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DEA6-4689-4552-9ABD-ED95FA3D9AB3}" type="datetime1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4E02-26CF-4FD2-83D9-AFC7436E2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79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7763C-BCA7-4496-9B00-79354BDEFF1B}" type="datetime1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4E02-26CF-4FD2-83D9-AFC7436E2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984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B526-6491-40C6-B892-E88C01DDDE66}" type="datetime1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4E02-26CF-4FD2-83D9-AFC7436E2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701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3577-EA25-4416-BFA4-15B9D4AD8ACC}" type="datetime1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4E02-26CF-4FD2-83D9-AFC7436E2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668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62AD-EB83-4E33-827C-8CBBC7AA1D70}" type="datetime1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4E02-26CF-4FD2-83D9-AFC7436E2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49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7FE49-812A-42E7-B533-A4467C06E66C}" type="datetime1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64E02-26CF-4FD2-83D9-AFC7436E2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18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42958" y="534225"/>
            <a:ext cx="11672487" cy="467089"/>
          </a:xfrm>
          <a:prstGeom prst="rect">
            <a:avLst/>
          </a:prstGeom>
          <a:solidFill>
            <a:srgbClr val="3333CC"/>
          </a:solidFill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bg1"/>
                </a:solidFill>
              </a:rPr>
              <a:t>神奈川県ギャンブル等依存症対策推進計画（仮称）骨子</a:t>
            </a:r>
            <a:r>
              <a:rPr lang="ja-JP" altLang="en-US" sz="2800" dirty="0" smtClean="0">
                <a:solidFill>
                  <a:schemeClr val="bg1"/>
                </a:solidFill>
              </a:rPr>
              <a:t>（案）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342958" y="1056001"/>
            <a:ext cx="5582518" cy="333372"/>
          </a:xfrm>
          <a:prstGeom prst="roundRect">
            <a:avLst/>
          </a:prstGeom>
          <a:solidFill>
            <a:srgbClr val="0066FF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/>
              <a:t>第１章　はじめに</a:t>
            </a:r>
            <a:endParaRPr kumimoji="1" lang="ja-JP" altLang="en-US" sz="20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75775" y="1413701"/>
            <a:ext cx="5516884" cy="1077218"/>
          </a:xfrm>
          <a:prstGeom prst="rect">
            <a:avLst/>
          </a:prstGeom>
          <a:noFill/>
          <a:ln w="285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１　計画策定の趣旨</a:t>
            </a:r>
            <a:endParaRPr lang="en-US" altLang="ja-JP" sz="1600" dirty="0" smtClean="0"/>
          </a:p>
          <a:p>
            <a:r>
              <a:rPr lang="ja-JP" altLang="en-US" sz="1600" dirty="0" smtClean="0"/>
              <a:t>２　計画の性格</a:t>
            </a:r>
            <a:endParaRPr lang="en-US" altLang="ja-JP" sz="1600" dirty="0" smtClean="0"/>
          </a:p>
          <a:p>
            <a:r>
              <a:rPr lang="ja-JP" altLang="en-US" sz="1600" dirty="0" smtClean="0"/>
              <a:t>３　計画期間</a:t>
            </a:r>
            <a:endParaRPr lang="en-US" altLang="ja-JP" sz="1600" dirty="0" smtClean="0"/>
          </a:p>
          <a:p>
            <a:r>
              <a:rPr lang="ja-JP" altLang="en-US" sz="1600" dirty="0" smtClean="0"/>
              <a:t>４　計画の対象区域</a:t>
            </a:r>
            <a:endParaRPr lang="en-US" altLang="ja-JP" sz="1600" dirty="0" smtClean="0"/>
          </a:p>
        </p:txBody>
      </p:sp>
      <p:sp>
        <p:nvSpPr>
          <p:cNvPr id="52" name="角丸四角形 51"/>
          <p:cNvSpPr/>
          <p:nvPr/>
        </p:nvSpPr>
        <p:spPr>
          <a:xfrm>
            <a:off x="342958" y="2528439"/>
            <a:ext cx="5582518" cy="333372"/>
          </a:xfrm>
          <a:prstGeom prst="roundRect">
            <a:avLst/>
          </a:prstGeom>
          <a:solidFill>
            <a:srgbClr val="0066FF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/>
              <a:t>第２章　計画策定の背景</a:t>
            </a:r>
            <a:endParaRPr kumimoji="1" lang="ja-JP" altLang="en-US" sz="20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75775" y="2877168"/>
            <a:ext cx="5516884" cy="1569660"/>
          </a:xfrm>
          <a:prstGeom prst="rect">
            <a:avLst/>
          </a:prstGeom>
          <a:noFill/>
          <a:ln w="285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１　ギャンブル等依存症対策の現状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(1)  </a:t>
            </a:r>
            <a:r>
              <a:rPr lang="ja-JP" altLang="en-US" sz="1600" dirty="0" smtClean="0"/>
              <a:t>ギャンブル等依存症対策の対象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(2)  </a:t>
            </a:r>
            <a:r>
              <a:rPr lang="ja-JP" altLang="en-US" sz="1600" dirty="0" smtClean="0"/>
              <a:t>ギャンブル等依存症問題の現状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(3)</a:t>
            </a:r>
            <a:r>
              <a:rPr lang="ja-JP" altLang="en-US" sz="1600" dirty="0" smtClean="0"/>
              <a:t>　ギャンブル等依存症に関連して生じる諸問題の状況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(4)</a:t>
            </a:r>
            <a:r>
              <a:rPr lang="ja-JP" altLang="en-US" sz="1600" dirty="0" smtClean="0"/>
              <a:t>　これまでの県の取組み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(5)</a:t>
            </a:r>
            <a:r>
              <a:rPr lang="ja-JP" altLang="en-US" sz="1600" dirty="0" smtClean="0"/>
              <a:t>　医療機関及び民間支援団体の状況</a:t>
            </a:r>
            <a:endParaRPr lang="en-US" altLang="ja-JP" sz="1600" dirty="0" smtClean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75775" y="4843124"/>
            <a:ext cx="5516884" cy="1077218"/>
          </a:xfrm>
          <a:prstGeom prst="rect">
            <a:avLst/>
          </a:prstGeom>
          <a:noFill/>
          <a:ln w="285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１　計画の基本理念</a:t>
            </a:r>
            <a:endParaRPr lang="en-US" altLang="ja-JP" sz="1600" dirty="0" smtClean="0"/>
          </a:p>
          <a:p>
            <a:r>
              <a:rPr lang="ja-JP" altLang="en-US" sz="1600" dirty="0" smtClean="0"/>
              <a:t>２　計画の基本方針</a:t>
            </a:r>
            <a:endParaRPr lang="en-US" altLang="ja-JP" sz="1600" dirty="0" smtClean="0"/>
          </a:p>
          <a:p>
            <a:r>
              <a:rPr lang="ja-JP" altLang="en-US" sz="1600" dirty="0" smtClean="0"/>
              <a:t>３　全体目標</a:t>
            </a:r>
            <a:endParaRPr lang="en-US" altLang="ja-JP" sz="1600" dirty="0" smtClean="0"/>
          </a:p>
          <a:p>
            <a:r>
              <a:rPr lang="ja-JP" altLang="en-US" sz="1600" dirty="0" smtClean="0"/>
              <a:t>４　施策体系</a:t>
            </a:r>
            <a:endParaRPr lang="en-US" altLang="ja-JP" sz="1600" dirty="0" smtClean="0"/>
          </a:p>
        </p:txBody>
      </p:sp>
      <p:sp>
        <p:nvSpPr>
          <p:cNvPr id="56" name="角丸四角形 55"/>
          <p:cNvSpPr/>
          <p:nvPr/>
        </p:nvSpPr>
        <p:spPr>
          <a:xfrm>
            <a:off x="337036" y="4480007"/>
            <a:ext cx="5582518" cy="333372"/>
          </a:xfrm>
          <a:prstGeom prst="roundRect">
            <a:avLst/>
          </a:prstGeom>
          <a:solidFill>
            <a:srgbClr val="0066FF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/>
              <a:t>第３章　取組みの方向性</a:t>
            </a:r>
            <a:endParaRPr kumimoji="1" lang="ja-JP" altLang="en-US" sz="2000" dirty="0"/>
          </a:p>
        </p:txBody>
      </p:sp>
      <p:sp>
        <p:nvSpPr>
          <p:cNvPr id="57" name="角丸四角形 56"/>
          <p:cNvSpPr/>
          <p:nvPr/>
        </p:nvSpPr>
        <p:spPr>
          <a:xfrm>
            <a:off x="6179200" y="1033339"/>
            <a:ext cx="5755367" cy="333372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/>
              <a:t>第４章　施策展開</a:t>
            </a:r>
            <a:endParaRPr kumimoji="1" lang="ja-JP" altLang="en-US" sz="20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212017" y="1385139"/>
            <a:ext cx="5722551" cy="32932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１　</a:t>
            </a:r>
            <a:r>
              <a:rPr lang="ja-JP" altLang="en-US" sz="1600" dirty="0" smtClean="0"/>
              <a:t>発症</a:t>
            </a:r>
            <a:r>
              <a:rPr lang="ja-JP" altLang="en-US" sz="1600" dirty="0"/>
              <a:t>の防止</a:t>
            </a:r>
            <a:endParaRPr lang="en-US" altLang="ja-JP" sz="1600" dirty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(1)  </a:t>
            </a:r>
            <a:r>
              <a:rPr lang="ja-JP" altLang="en-US" sz="1600" dirty="0" smtClean="0"/>
              <a:t>ギャンブル等依存症に関する正しい知識・理解の普及啓発</a:t>
            </a:r>
            <a:endParaRPr lang="en-US" altLang="ja-JP" sz="1600" dirty="0" smtClean="0"/>
          </a:p>
          <a:p>
            <a:r>
              <a:rPr lang="ja-JP" altLang="en-US" sz="1600" dirty="0" smtClean="0">
                <a:solidFill>
                  <a:srgbClr val="FF0000"/>
                </a:solidFill>
              </a:rPr>
              <a:t>　</a:t>
            </a:r>
            <a:r>
              <a:rPr lang="en-US" altLang="ja-JP" sz="1600" dirty="0" smtClean="0"/>
              <a:t>(</a:t>
            </a:r>
            <a:r>
              <a:rPr lang="en-US" altLang="ja-JP" sz="1600" dirty="0"/>
              <a:t>2)  </a:t>
            </a:r>
            <a:r>
              <a:rPr lang="ja-JP" altLang="en-US" sz="1600" dirty="0" smtClean="0"/>
              <a:t>ギャンブル</a:t>
            </a:r>
            <a:r>
              <a:rPr lang="ja-JP" altLang="en-US" sz="1600" dirty="0"/>
              <a:t>等の不適切な誘引防止</a:t>
            </a:r>
            <a:endParaRPr lang="en-US" altLang="ja-JP" sz="1600" dirty="0"/>
          </a:p>
          <a:p>
            <a:r>
              <a:rPr lang="ja-JP" altLang="en-US" sz="1600" dirty="0" smtClean="0"/>
              <a:t>２　進行</a:t>
            </a:r>
            <a:r>
              <a:rPr lang="ja-JP" altLang="en-US" sz="1600" dirty="0" smtClean="0"/>
              <a:t>の防止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(1)</a:t>
            </a:r>
            <a:r>
              <a:rPr lang="ja-JP" altLang="en-US" sz="1600" dirty="0" smtClean="0"/>
              <a:t>　相談支援体制の充実・強化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(2)   </a:t>
            </a:r>
            <a:r>
              <a:rPr lang="ja-JP" altLang="en-US" sz="1600" dirty="0" smtClean="0"/>
              <a:t>治療支援体制の充実</a:t>
            </a:r>
            <a:endParaRPr lang="en-US" altLang="ja-JP" sz="1600" dirty="0" smtClean="0"/>
          </a:p>
          <a:p>
            <a:r>
              <a:rPr lang="ja-JP" altLang="en-US" sz="1600" dirty="0" smtClean="0"/>
              <a:t>３　</a:t>
            </a:r>
            <a:r>
              <a:rPr lang="ja-JP" altLang="en-US" sz="1600" dirty="0"/>
              <a:t>回復及び再発防止に向けた</a:t>
            </a:r>
            <a:r>
              <a:rPr lang="ja-JP" altLang="en-US" sz="1600" dirty="0" smtClean="0"/>
              <a:t>支援</a:t>
            </a:r>
            <a:endParaRPr lang="en-US" altLang="ja-JP" sz="1600" dirty="0" smtClean="0"/>
          </a:p>
          <a:p>
            <a:r>
              <a:rPr lang="ja-JP" altLang="en-US" sz="1600" dirty="0" smtClean="0"/>
              <a:t>　</a:t>
            </a:r>
            <a:r>
              <a:rPr lang="en-US" altLang="ja-JP" sz="1600" dirty="0" smtClean="0"/>
              <a:t>(1)</a:t>
            </a:r>
            <a:r>
              <a:rPr lang="ja-JP" altLang="en-US" sz="1600" dirty="0" smtClean="0"/>
              <a:t>　社会復帰支援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(2)</a:t>
            </a:r>
            <a:r>
              <a:rPr lang="ja-JP" altLang="en-US" sz="1600" dirty="0" smtClean="0"/>
              <a:t>　民間支援団体等の活動支援</a:t>
            </a:r>
            <a:endParaRPr lang="en-US" altLang="ja-JP" sz="1600" dirty="0" smtClean="0"/>
          </a:p>
          <a:p>
            <a:r>
              <a:rPr lang="ja-JP" altLang="en-US" sz="1600" dirty="0" smtClean="0"/>
              <a:t>４</a:t>
            </a:r>
            <a:r>
              <a:rPr lang="ja-JP" altLang="en-US" sz="1600" dirty="0" smtClean="0"/>
              <a:t>　基盤整備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(1)   </a:t>
            </a:r>
            <a:r>
              <a:rPr lang="ja-JP" altLang="en-US" sz="1600" dirty="0" smtClean="0"/>
              <a:t>包括的な連携協力体制の整備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(2)</a:t>
            </a:r>
            <a:r>
              <a:rPr lang="ja-JP" altLang="en-US" sz="1600" dirty="0" smtClean="0"/>
              <a:t>　人材の確保等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(3)</a:t>
            </a:r>
            <a:r>
              <a:rPr lang="ja-JP" altLang="en-US" sz="1600" dirty="0" smtClean="0"/>
              <a:t>　調査研究の推進等</a:t>
            </a:r>
            <a:endParaRPr lang="en-US" altLang="ja-JP" sz="1600" dirty="0" smtClean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212017" y="5181161"/>
            <a:ext cx="5728971" cy="830997"/>
          </a:xfrm>
          <a:prstGeom prst="rect">
            <a:avLst/>
          </a:prstGeom>
          <a:noFill/>
          <a:ln w="285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１　推進体制</a:t>
            </a:r>
            <a:endParaRPr lang="en-US" altLang="ja-JP" sz="1600" dirty="0" smtClean="0"/>
          </a:p>
          <a:p>
            <a:r>
              <a:rPr lang="ja-JP" altLang="en-US" sz="1600" dirty="0" smtClean="0"/>
              <a:t>２　進行管理</a:t>
            </a:r>
            <a:endParaRPr lang="en-US" altLang="ja-JP" sz="1600" dirty="0" smtClean="0"/>
          </a:p>
          <a:p>
            <a:r>
              <a:rPr lang="ja-JP" altLang="en-US" sz="1600" dirty="0" smtClean="0"/>
              <a:t>３　計画の目標値等</a:t>
            </a:r>
            <a:endParaRPr lang="en-US" altLang="ja-JP" sz="1600" dirty="0" smtClean="0"/>
          </a:p>
        </p:txBody>
      </p:sp>
      <p:sp>
        <p:nvSpPr>
          <p:cNvPr id="66" name="角丸四角形 65"/>
          <p:cNvSpPr/>
          <p:nvPr/>
        </p:nvSpPr>
        <p:spPr>
          <a:xfrm>
            <a:off x="6212017" y="4786498"/>
            <a:ext cx="5722550" cy="333372"/>
          </a:xfrm>
          <a:prstGeom prst="roundRect">
            <a:avLst/>
          </a:prstGeom>
          <a:solidFill>
            <a:srgbClr val="0066FF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/>
              <a:t>第５章　推進体制及び進行管理</a:t>
            </a:r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191369" y="6356350"/>
            <a:ext cx="2743200" cy="365125"/>
          </a:xfrm>
        </p:spPr>
        <p:txBody>
          <a:bodyPr/>
          <a:lstStyle/>
          <a:p>
            <a:fld id="{F9764E02-26CF-4FD2-83D9-AFC7436E27A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81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42958" y="534225"/>
            <a:ext cx="11672487" cy="467089"/>
          </a:xfrm>
          <a:prstGeom prst="rect">
            <a:avLst/>
          </a:prstGeom>
          <a:solidFill>
            <a:srgbClr val="3333CC"/>
          </a:solidFill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bg1"/>
                </a:solidFill>
              </a:rPr>
              <a:t>神奈川県ギャンブル等依存症対策推進計画（仮称）骨子</a:t>
            </a:r>
            <a:r>
              <a:rPr lang="ja-JP" altLang="en-US" sz="2800" dirty="0" smtClean="0">
                <a:solidFill>
                  <a:schemeClr val="bg1"/>
                </a:solidFill>
              </a:rPr>
              <a:t>（案</a:t>
            </a:r>
            <a:r>
              <a:rPr lang="ja-JP" altLang="en-US" sz="2800" smtClean="0">
                <a:solidFill>
                  <a:schemeClr val="bg1"/>
                </a:solidFill>
              </a:rPr>
              <a:t>）見え消し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342958" y="1056001"/>
            <a:ext cx="5582518" cy="333372"/>
          </a:xfrm>
          <a:prstGeom prst="roundRect">
            <a:avLst/>
          </a:prstGeom>
          <a:solidFill>
            <a:srgbClr val="0066FF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/>
              <a:t>第１章　はじめに</a:t>
            </a:r>
            <a:endParaRPr kumimoji="1" lang="ja-JP" altLang="en-US" sz="20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75775" y="1413701"/>
            <a:ext cx="5516884" cy="1077218"/>
          </a:xfrm>
          <a:prstGeom prst="rect">
            <a:avLst/>
          </a:prstGeom>
          <a:noFill/>
          <a:ln w="285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１　計画策定の趣旨</a:t>
            </a:r>
            <a:endParaRPr lang="en-US" altLang="ja-JP" sz="1600" dirty="0" smtClean="0"/>
          </a:p>
          <a:p>
            <a:r>
              <a:rPr lang="ja-JP" altLang="en-US" sz="1600" dirty="0" smtClean="0"/>
              <a:t>２　計画の性格</a:t>
            </a:r>
            <a:endParaRPr lang="en-US" altLang="ja-JP" sz="1600" dirty="0" smtClean="0"/>
          </a:p>
          <a:p>
            <a:r>
              <a:rPr lang="ja-JP" altLang="en-US" sz="1600" dirty="0" smtClean="0"/>
              <a:t>３　計画期間</a:t>
            </a:r>
            <a:endParaRPr lang="en-US" altLang="ja-JP" sz="1600" dirty="0" smtClean="0"/>
          </a:p>
          <a:p>
            <a:r>
              <a:rPr lang="ja-JP" altLang="en-US" sz="1600" dirty="0" smtClean="0"/>
              <a:t>４　計画の対象区域</a:t>
            </a:r>
            <a:endParaRPr lang="en-US" altLang="ja-JP" sz="1600" dirty="0" smtClean="0"/>
          </a:p>
        </p:txBody>
      </p:sp>
      <p:sp>
        <p:nvSpPr>
          <p:cNvPr id="52" name="角丸四角形 51"/>
          <p:cNvSpPr/>
          <p:nvPr/>
        </p:nvSpPr>
        <p:spPr>
          <a:xfrm>
            <a:off x="342958" y="2528439"/>
            <a:ext cx="5582518" cy="333372"/>
          </a:xfrm>
          <a:prstGeom prst="roundRect">
            <a:avLst/>
          </a:prstGeom>
          <a:solidFill>
            <a:srgbClr val="0066FF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/>
              <a:t>第２章　計画策定の背景</a:t>
            </a:r>
            <a:endParaRPr kumimoji="1" lang="ja-JP" altLang="en-US" sz="20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75775" y="2877168"/>
            <a:ext cx="5516884" cy="1569660"/>
          </a:xfrm>
          <a:prstGeom prst="rect">
            <a:avLst/>
          </a:prstGeom>
          <a:noFill/>
          <a:ln w="285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１　ギャンブル等依存症対策の現状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(1)  </a:t>
            </a:r>
            <a:r>
              <a:rPr lang="ja-JP" altLang="en-US" sz="1600" dirty="0" smtClean="0"/>
              <a:t>ギャンブル等依存症対策の対象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(2)  </a:t>
            </a:r>
            <a:r>
              <a:rPr lang="ja-JP" altLang="en-US" sz="1600" dirty="0" smtClean="0"/>
              <a:t>ギャンブル等依存症問題の現状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(3)</a:t>
            </a:r>
            <a:r>
              <a:rPr lang="ja-JP" altLang="en-US" sz="1600" dirty="0" smtClean="0"/>
              <a:t>　ギャンブル等依存症に関連して生じる諸問題の状況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(4)</a:t>
            </a:r>
            <a:r>
              <a:rPr lang="ja-JP" altLang="en-US" sz="1600" dirty="0" smtClean="0"/>
              <a:t>　これまでの県の取組み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(5)</a:t>
            </a:r>
            <a:r>
              <a:rPr lang="ja-JP" altLang="en-US" sz="1600" dirty="0" smtClean="0"/>
              <a:t>　医療機関及び民間支援団体の状況</a:t>
            </a:r>
            <a:endParaRPr lang="en-US" altLang="ja-JP" sz="1600" dirty="0" smtClean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75775" y="4843124"/>
            <a:ext cx="5516884" cy="1077218"/>
          </a:xfrm>
          <a:prstGeom prst="rect">
            <a:avLst/>
          </a:prstGeom>
          <a:noFill/>
          <a:ln w="285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１　計画の基本理念</a:t>
            </a:r>
            <a:endParaRPr lang="en-US" altLang="ja-JP" sz="1600" dirty="0" smtClean="0"/>
          </a:p>
          <a:p>
            <a:r>
              <a:rPr lang="ja-JP" altLang="en-US" sz="1600" dirty="0" smtClean="0"/>
              <a:t>２　計画の基本方針</a:t>
            </a:r>
            <a:endParaRPr lang="en-US" altLang="ja-JP" sz="1600" dirty="0" smtClean="0"/>
          </a:p>
          <a:p>
            <a:r>
              <a:rPr lang="ja-JP" altLang="en-US" sz="1600" dirty="0" smtClean="0"/>
              <a:t>３　全体目標</a:t>
            </a:r>
            <a:endParaRPr lang="en-US" altLang="ja-JP" sz="1600" dirty="0" smtClean="0"/>
          </a:p>
          <a:p>
            <a:r>
              <a:rPr lang="ja-JP" altLang="en-US" sz="1600" dirty="0" smtClean="0"/>
              <a:t>４　施策体系</a:t>
            </a:r>
            <a:endParaRPr lang="en-US" altLang="ja-JP" sz="1600" dirty="0" smtClean="0"/>
          </a:p>
        </p:txBody>
      </p:sp>
      <p:sp>
        <p:nvSpPr>
          <p:cNvPr id="56" name="角丸四角形 55"/>
          <p:cNvSpPr/>
          <p:nvPr/>
        </p:nvSpPr>
        <p:spPr>
          <a:xfrm>
            <a:off x="337036" y="4480007"/>
            <a:ext cx="5582518" cy="333372"/>
          </a:xfrm>
          <a:prstGeom prst="roundRect">
            <a:avLst/>
          </a:prstGeom>
          <a:solidFill>
            <a:srgbClr val="0066FF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/>
              <a:t>第３章　取組みの方向性</a:t>
            </a:r>
            <a:endParaRPr kumimoji="1" lang="ja-JP" altLang="en-US" sz="2000" dirty="0"/>
          </a:p>
        </p:txBody>
      </p:sp>
      <p:sp>
        <p:nvSpPr>
          <p:cNvPr id="57" name="角丸四角形 56"/>
          <p:cNvSpPr/>
          <p:nvPr/>
        </p:nvSpPr>
        <p:spPr>
          <a:xfrm>
            <a:off x="6006354" y="1033339"/>
            <a:ext cx="5928214" cy="333372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/>
              <a:t>第４章　施策展開</a:t>
            </a:r>
            <a:endParaRPr kumimoji="1" lang="ja-JP" altLang="en-US" sz="20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006354" y="1388527"/>
            <a:ext cx="6104964" cy="37856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１　</a:t>
            </a:r>
            <a:r>
              <a:rPr lang="ja-JP" altLang="en-US" sz="1600" strike="sngStrike" dirty="0" smtClean="0">
                <a:solidFill>
                  <a:srgbClr val="FF0000"/>
                </a:solidFill>
              </a:rPr>
              <a:t>発生の</a:t>
            </a:r>
            <a:r>
              <a:rPr lang="ja-JP" altLang="en-US" sz="1600" strike="sngStrike" dirty="0" smtClean="0">
                <a:solidFill>
                  <a:srgbClr val="FF0000"/>
                </a:solidFill>
              </a:rPr>
              <a:t>予防</a:t>
            </a:r>
            <a:r>
              <a:rPr lang="ja-JP" altLang="en-US" sz="1600" u="sng" dirty="0" smtClean="0">
                <a:solidFill>
                  <a:srgbClr val="FF0000"/>
                </a:solidFill>
              </a:rPr>
              <a:t>発症の防止</a:t>
            </a:r>
            <a:endParaRPr lang="en-US" altLang="ja-JP" sz="1600" u="sng" dirty="0" smtClean="0">
              <a:solidFill>
                <a:srgbClr val="FF0000"/>
              </a:solidFill>
            </a:endParaRPr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(1)  </a:t>
            </a:r>
            <a:r>
              <a:rPr lang="ja-JP" altLang="en-US" sz="1600" dirty="0" smtClean="0"/>
              <a:t>ギャンブル等依存症に関する正しい知識・理解の</a:t>
            </a:r>
            <a:r>
              <a:rPr lang="ja-JP" altLang="en-US" sz="1600" strike="sngStrike" dirty="0" smtClean="0">
                <a:solidFill>
                  <a:srgbClr val="FF0000"/>
                </a:solidFill>
              </a:rPr>
              <a:t>振興</a:t>
            </a:r>
            <a:r>
              <a:rPr lang="ja-JP" altLang="en-US" sz="1600" u="sng" dirty="0" smtClean="0">
                <a:solidFill>
                  <a:srgbClr val="FF0000"/>
                </a:solidFill>
              </a:rPr>
              <a:t>普及啓発</a:t>
            </a:r>
            <a:endParaRPr lang="en-US" altLang="ja-JP" sz="1600" u="sng" dirty="0" smtClean="0">
              <a:solidFill>
                <a:srgbClr val="FF0000"/>
              </a:solidFill>
            </a:endParaRPr>
          </a:p>
          <a:p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r>
              <a:rPr lang="en-US" altLang="ja-JP" sz="1600" dirty="0" smtClean="0">
                <a:solidFill>
                  <a:srgbClr val="FF0000"/>
                </a:solidFill>
              </a:rPr>
              <a:t>(2)  </a:t>
            </a:r>
            <a:r>
              <a:rPr lang="ja-JP" altLang="en-US" sz="1600" strike="sngStrike" dirty="0" smtClean="0">
                <a:solidFill>
                  <a:srgbClr val="FF0000"/>
                </a:solidFill>
              </a:rPr>
              <a:t>不適切な</a:t>
            </a:r>
            <a:r>
              <a:rPr lang="ja-JP" altLang="en-US" sz="1600" dirty="0" smtClean="0">
                <a:solidFill>
                  <a:srgbClr val="FF0000"/>
                </a:solidFill>
              </a:rPr>
              <a:t>ギャンブル等の</a:t>
            </a:r>
            <a:r>
              <a:rPr lang="ja-JP" altLang="en-US" sz="1600" u="sng" dirty="0">
                <a:solidFill>
                  <a:srgbClr val="FF0000"/>
                </a:solidFill>
              </a:rPr>
              <a:t>不適切な</a:t>
            </a:r>
            <a:r>
              <a:rPr lang="ja-JP" altLang="en-US" sz="1600" dirty="0" smtClean="0">
                <a:solidFill>
                  <a:srgbClr val="FF0000"/>
                </a:solidFill>
              </a:rPr>
              <a:t>誘引防止</a:t>
            </a:r>
            <a:endParaRPr lang="en-US" altLang="ja-JP" sz="1600" dirty="0" smtClean="0">
              <a:solidFill>
                <a:srgbClr val="FF0000"/>
              </a:solidFill>
            </a:endParaRPr>
          </a:p>
          <a:p>
            <a:r>
              <a:rPr lang="ja-JP" altLang="en-US" sz="1600" dirty="0" smtClean="0"/>
              <a:t>２　進行の</a:t>
            </a:r>
            <a:r>
              <a:rPr lang="ja-JP" altLang="en-US" sz="1600" strike="sngStrike" dirty="0" smtClean="0">
                <a:solidFill>
                  <a:srgbClr val="FF0000"/>
                </a:solidFill>
              </a:rPr>
              <a:t>予防</a:t>
            </a:r>
            <a:r>
              <a:rPr lang="ja-JP" altLang="en-US" sz="1600" u="sng" dirty="0" smtClean="0">
                <a:solidFill>
                  <a:srgbClr val="FF0000"/>
                </a:solidFill>
              </a:rPr>
              <a:t>防止</a:t>
            </a:r>
            <a:endParaRPr lang="en-US" altLang="ja-JP" sz="1600" u="sng" dirty="0" smtClean="0">
              <a:solidFill>
                <a:srgbClr val="FF0000"/>
              </a:solidFill>
            </a:endParaRPr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(1)</a:t>
            </a:r>
            <a:r>
              <a:rPr lang="ja-JP" altLang="en-US" sz="1600" dirty="0" smtClean="0"/>
              <a:t>　相談支援体制の充実・強化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(2)   </a:t>
            </a:r>
            <a:r>
              <a:rPr lang="ja-JP" altLang="en-US" sz="1600" dirty="0" smtClean="0"/>
              <a:t>治療支援体制の充実</a:t>
            </a:r>
            <a:endParaRPr lang="en-US" altLang="ja-JP" sz="1600" dirty="0" smtClean="0"/>
          </a:p>
          <a:p>
            <a:r>
              <a:rPr lang="ja-JP" altLang="en-US" sz="1600" dirty="0" smtClean="0"/>
              <a:t>３　回復</a:t>
            </a:r>
            <a:r>
              <a:rPr lang="ja-JP" altLang="en-US" sz="1600" strike="sngStrike" dirty="0" smtClean="0">
                <a:solidFill>
                  <a:srgbClr val="FF0000"/>
                </a:solidFill>
              </a:rPr>
              <a:t>に向けた</a:t>
            </a:r>
            <a:r>
              <a:rPr lang="ja-JP" altLang="en-US" sz="1600" strike="sngStrike" dirty="0" smtClean="0">
                <a:solidFill>
                  <a:srgbClr val="FF0000"/>
                </a:solidFill>
              </a:rPr>
              <a:t>支援</a:t>
            </a:r>
            <a:r>
              <a:rPr lang="ja-JP" altLang="en-US" sz="1600" dirty="0" smtClean="0">
                <a:solidFill>
                  <a:srgbClr val="FF0000"/>
                </a:solidFill>
              </a:rPr>
              <a:t>及び再発</a:t>
            </a:r>
            <a:r>
              <a:rPr lang="ja-JP" altLang="en-US" sz="1600" dirty="0">
                <a:solidFill>
                  <a:srgbClr val="FF0000"/>
                </a:solidFill>
              </a:rPr>
              <a:t>防止に向けた支援</a:t>
            </a:r>
            <a:endParaRPr lang="en-US" altLang="ja-JP" sz="1600" dirty="0" smtClean="0">
              <a:solidFill>
                <a:srgbClr val="FF0000"/>
              </a:solidFill>
            </a:endParaRPr>
          </a:p>
          <a:p>
            <a:r>
              <a:rPr lang="ja-JP" altLang="en-US" sz="1600" dirty="0" smtClean="0"/>
              <a:t>　</a:t>
            </a:r>
            <a:r>
              <a:rPr lang="en-US" altLang="ja-JP" sz="1600" dirty="0" smtClean="0"/>
              <a:t>(1)</a:t>
            </a:r>
            <a:r>
              <a:rPr lang="ja-JP" altLang="en-US" sz="1600" dirty="0" smtClean="0"/>
              <a:t>　社会復帰支援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(2)</a:t>
            </a:r>
            <a:r>
              <a:rPr lang="ja-JP" altLang="en-US" sz="1600" dirty="0" smtClean="0"/>
              <a:t>　民間</a:t>
            </a:r>
            <a:r>
              <a:rPr lang="ja-JP" altLang="en-US" sz="1600" u="sng" dirty="0" smtClean="0">
                <a:solidFill>
                  <a:srgbClr val="FF0000"/>
                </a:solidFill>
              </a:rPr>
              <a:t>支援</a:t>
            </a:r>
            <a:r>
              <a:rPr lang="ja-JP" altLang="en-US" sz="1600" dirty="0" smtClean="0"/>
              <a:t>団体</a:t>
            </a:r>
            <a:r>
              <a:rPr lang="ja-JP" altLang="en-US" sz="1600" u="sng" dirty="0" smtClean="0">
                <a:solidFill>
                  <a:srgbClr val="FF0000"/>
                </a:solidFill>
              </a:rPr>
              <a:t>等</a:t>
            </a:r>
            <a:r>
              <a:rPr lang="ja-JP" altLang="en-US" sz="1600" dirty="0" smtClean="0"/>
              <a:t>の活動支援</a:t>
            </a:r>
            <a:endParaRPr lang="en-US" altLang="ja-JP" sz="1600" dirty="0" smtClean="0"/>
          </a:p>
          <a:p>
            <a:r>
              <a:rPr lang="ja-JP" altLang="en-US" sz="1600" strike="sngStrike" dirty="0" smtClean="0"/>
              <a:t>４　再発の予防</a:t>
            </a:r>
            <a:endParaRPr lang="en-US" altLang="ja-JP" sz="1600" strike="sngStrike" dirty="0" smtClean="0"/>
          </a:p>
          <a:p>
            <a:r>
              <a:rPr lang="ja-JP" altLang="en-US" sz="1600" strike="sngStrike" dirty="0"/>
              <a:t>　</a:t>
            </a:r>
            <a:r>
              <a:rPr lang="en-US" altLang="ja-JP" sz="1600" strike="sngStrike" dirty="0" smtClean="0"/>
              <a:t>(1)</a:t>
            </a:r>
            <a:r>
              <a:rPr lang="ja-JP" altLang="en-US" sz="1600" strike="sngStrike" dirty="0" smtClean="0"/>
              <a:t>　民間団体の活動支援（再掲）</a:t>
            </a:r>
            <a:endParaRPr lang="en-US" altLang="ja-JP" sz="1600" strike="sngStrike" dirty="0" smtClean="0"/>
          </a:p>
          <a:p>
            <a:r>
              <a:rPr lang="ja-JP" altLang="en-US" sz="1600" strike="sngStrike" dirty="0" smtClean="0"/>
              <a:t>５</a:t>
            </a:r>
            <a:r>
              <a:rPr lang="ja-JP" altLang="en-US" sz="1600" u="sng" dirty="0" smtClean="0"/>
              <a:t>４</a:t>
            </a:r>
            <a:r>
              <a:rPr lang="ja-JP" altLang="en-US" sz="1600" dirty="0" smtClean="0"/>
              <a:t>　基盤整備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(1)   </a:t>
            </a:r>
            <a:r>
              <a:rPr lang="ja-JP" altLang="en-US" sz="1600" dirty="0" smtClean="0"/>
              <a:t>包括的な連携協力体制の整備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(2)</a:t>
            </a:r>
            <a:r>
              <a:rPr lang="ja-JP" altLang="en-US" sz="1600" dirty="0" smtClean="0"/>
              <a:t>　人材の確保等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(3)</a:t>
            </a:r>
            <a:r>
              <a:rPr lang="ja-JP" altLang="en-US" sz="1600" dirty="0" smtClean="0"/>
              <a:t>　調査研究の推進等</a:t>
            </a:r>
            <a:endParaRPr lang="en-US" altLang="ja-JP" sz="1600" dirty="0" smtClean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006354" y="5561393"/>
            <a:ext cx="6104963" cy="830997"/>
          </a:xfrm>
          <a:prstGeom prst="rect">
            <a:avLst/>
          </a:prstGeom>
          <a:noFill/>
          <a:ln w="285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１　推進体制</a:t>
            </a:r>
            <a:endParaRPr lang="en-US" altLang="ja-JP" sz="1600" dirty="0" smtClean="0"/>
          </a:p>
          <a:p>
            <a:r>
              <a:rPr lang="ja-JP" altLang="en-US" sz="1600" dirty="0" smtClean="0"/>
              <a:t>２　進行管理</a:t>
            </a:r>
            <a:endParaRPr lang="en-US" altLang="ja-JP" sz="1600" dirty="0" smtClean="0"/>
          </a:p>
          <a:p>
            <a:r>
              <a:rPr lang="ja-JP" altLang="en-US" sz="1600" dirty="0" smtClean="0"/>
              <a:t>３　計画の目標値等</a:t>
            </a:r>
            <a:endParaRPr lang="en-US" altLang="ja-JP" sz="1600" dirty="0" smtClean="0"/>
          </a:p>
        </p:txBody>
      </p:sp>
      <p:sp>
        <p:nvSpPr>
          <p:cNvPr id="66" name="角丸四角形 65"/>
          <p:cNvSpPr/>
          <p:nvPr/>
        </p:nvSpPr>
        <p:spPr>
          <a:xfrm>
            <a:off x="6006354" y="5195996"/>
            <a:ext cx="6104964" cy="333372"/>
          </a:xfrm>
          <a:prstGeom prst="roundRect">
            <a:avLst/>
          </a:prstGeom>
          <a:solidFill>
            <a:srgbClr val="0066FF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/>
              <a:t>第５章　推進体制及び進行管理</a:t>
            </a:r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191369" y="6356350"/>
            <a:ext cx="2743200" cy="365125"/>
          </a:xfrm>
        </p:spPr>
        <p:txBody>
          <a:bodyPr/>
          <a:lstStyle/>
          <a:p>
            <a:fld id="{F9764E02-26CF-4FD2-83D9-AFC7436E27A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83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2943</TotalTime>
  <Words>51</Words>
  <Application>Microsoft Office PowerPoint</Application>
  <PresentationFormat>ワイド画面</PresentationFormat>
  <Paragraphs>76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214</cp:revision>
  <cp:lastPrinted>2020-06-04T05:46:08Z</cp:lastPrinted>
  <dcterms:created xsi:type="dcterms:W3CDTF">2019-09-27T01:00:32Z</dcterms:created>
  <dcterms:modified xsi:type="dcterms:W3CDTF">2020-06-04T06:02:56Z</dcterms:modified>
</cp:coreProperties>
</file>