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83" r:id="rId4"/>
    <p:sldId id="278" r:id="rId5"/>
    <p:sldId id="259" r:id="rId6"/>
    <p:sldId id="273" r:id="rId7"/>
    <p:sldId id="275" r:id="rId8"/>
    <p:sldId id="276" r:id="rId9"/>
    <p:sldId id="277" r:id="rId10"/>
    <p:sldId id="279" r:id="rId11"/>
    <p:sldId id="280" r:id="rId12"/>
    <p:sldId id="281" r:id="rId13"/>
    <p:sldId id="284" r:id="rId14"/>
    <p:sldId id="285" r:id="rId15"/>
    <p:sldId id="269" r:id="rId16"/>
    <p:sldId id="288" r:id="rId17"/>
    <p:sldId id="270" r:id="rId18"/>
    <p:sldId id="287" r:id="rId19"/>
    <p:sldId id="272" r:id="rId20"/>
    <p:sldId id="289" r:id="rId21"/>
  </p:sldIdLst>
  <p:sldSz cx="9144000" cy="6858000" type="screen4x3"/>
  <p:notesSz cx="6858000" cy="9874250"/>
  <p:photoAlbum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9pPr>
  </p:defaultTextStyle>
  <p:modifyVerifier cryptProviderType="rsaAES" cryptAlgorithmClass="hash" cryptAlgorithmType="typeAny" cryptAlgorithmSid="14" spinCount="100000" saltData="XqzIodCoyF/tT3UKN3+mxA==" hashData="mQHjv0t8pBRpK9VuWcDg6tcJy5K3i4XjVVpogN0jpe4adjbctaCY47m7ZG1G+J7Vua4SdcWpKMDBz+WEcSNVS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F70AFAC-EFA3-4F8B-B2DB-A90EA94FDB09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378950"/>
            <a:ext cx="29718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37E8D6-391B-4469-82F0-291DE525DB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5267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8D4ACDC-C766-466F-A9ED-28D170CA57D1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691063"/>
            <a:ext cx="548640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8950"/>
            <a:ext cx="29718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F629AC-C6B6-45DB-8DAC-4FDD225EBC7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4085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922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F1400792-8F0F-4D2F-A153-AA60263D5EB9}" type="slidenum">
              <a:rPr lang="ja-JP" altLang="en-US" smtClean="0"/>
              <a:pPr>
                <a:spcBef>
                  <a:spcPct val="0"/>
                </a:spcBef>
              </a:pPr>
              <a:t>4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76202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638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CB2BD91D-DAE2-4B89-B5A9-ADD452149008}" type="slidenum">
              <a:rPr lang="ja-JP" altLang="en-US" smtClean="0"/>
              <a:pPr>
                <a:spcBef>
                  <a:spcPct val="0"/>
                </a:spcBef>
              </a:pPr>
              <a:t>10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9065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8436" name="スライド番号プレースホルダ 3"/>
          <p:cNvSpPr txBox="1">
            <a:spLocks noChangeArrowheads="1"/>
          </p:cNvSpPr>
          <p:nvPr/>
        </p:nvSpPr>
        <p:spPr bwMode="auto">
          <a:xfrm>
            <a:off x="3884613" y="9378950"/>
            <a:ext cx="2971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89" tIns="44044" rIns="88089" bIns="44044" anchor="b"/>
          <a:lstStyle>
            <a:lvl1pPr defTabSz="879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defTabSz="879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defTabSz="879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defTabSz="879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defTabSz="879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62628A-F549-47F3-9DE8-153E4FC26A35}" type="slidenum">
              <a:rPr lang="en-US" altLang="ja-JP" sz="1100">
                <a:solidFill>
                  <a:srgbClr val="59554F"/>
                </a:solidFill>
                <a:latin typeface="Lucida Grande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ja-JP" sz="1100">
              <a:solidFill>
                <a:srgbClr val="59554F"/>
              </a:solidFill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326339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0484" name="スライド番号プレースホルダ 3"/>
          <p:cNvSpPr txBox="1">
            <a:spLocks noChangeArrowheads="1"/>
          </p:cNvSpPr>
          <p:nvPr/>
        </p:nvSpPr>
        <p:spPr bwMode="auto">
          <a:xfrm>
            <a:off x="3884613" y="9378950"/>
            <a:ext cx="2971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89" tIns="44044" rIns="88089" bIns="44044" anchor="b"/>
          <a:lstStyle>
            <a:lvl1pPr defTabSz="879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defTabSz="879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defTabSz="879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defTabSz="879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defTabSz="8794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8794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E5FB55-1190-4923-ADCD-E10BC3B04E48}" type="slidenum">
              <a:rPr lang="en-US" altLang="ja-JP" sz="1100">
                <a:solidFill>
                  <a:srgbClr val="59554F"/>
                </a:solidFill>
                <a:latin typeface="Lucida Grande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ja-JP" sz="1100">
              <a:solidFill>
                <a:srgbClr val="59554F"/>
              </a:solidFill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32066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71394-1986-4F0E-A9CF-D5DA9A3EB25C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71493-AA34-4FCE-BBED-F9C5BFD0A4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132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88FC-645A-44AC-8809-FA22C41AB206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94711-433C-4763-A76B-C185B285A1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624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E56D-E0DB-4597-B4B9-89EB2896EA04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42E39-EA2D-45CA-A5F8-E3BC829149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9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0A0F-6FA9-4D9F-AEAA-6F3D8B0AA5E3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03608-8F72-479A-AF28-A21219A93AF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72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504F1-0682-4090-9D0D-44AF7B58CD5C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EF853-F34C-4DA1-9631-5A818C0058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444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1204-7578-4DBD-B80D-1456B13A9AF1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A8FAF-686A-43B5-8D36-0EA0165957B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526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2E372-CE6F-4159-818F-1B4195547339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D5243-7616-4FA3-A9FC-03B666D7AE6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48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41DA4-57A2-4DDD-94BF-65DFD59A28F7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25907-F74E-47C8-BFDB-0E92D7E096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071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62FE-CB0D-49DA-B415-90CBEE739A35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E77A1-1FDF-4E07-99D9-8CCC9D7AD87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17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FC7DB-73A7-4079-98A8-02D31A8BE943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980D5-1B06-43D0-BCAD-09FE73A942B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753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ja-JP" altLang="en-US" noProof="0"/>
              <a:t>アイコンをクリックして図を追加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0473A-D477-4DE0-9FDB-37CD711349B5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E63E2-8030-4C7A-AF14-9DEDA8416A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070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39321"/>
            </a:gs>
            <a:gs pos="100000">
              <a:srgbClr val="D03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altLang="ja-JP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020C208-8023-4F0E-8A63-729D12D3478D}" type="datetimeFigureOut">
              <a:rPr lang="ja-JP" altLang="en-US"/>
              <a:pPr>
                <a:defRPr/>
              </a:pPr>
              <a:t>2020/3/23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D80BF1E3-5BD1-4236-9755-3AF1196A13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1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ゴシック" pitchFamily="49" charset="-128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ゴシック" pitchFamily="49" charset="-128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ゴシック" pitchFamily="49" charset="-128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Verdana" pitchFamily="34" charset="0"/>
          <a:ea typeface="ＭＳ ゴシック" pitchFamily="49" charset="-128"/>
          <a:cs typeface="Trebuchet MS" pitchFamily="34" charset="0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"/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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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1" descr="読み取り画像001"/>
          <p:cNvPicPr>
            <a:picLocks noGrp="1" noChangeAspect="1"/>
          </p:cNvPicPr>
          <p:nvPr isPhoto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4788"/>
            <a:ext cx="91440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8413" y="1052513"/>
            <a:ext cx="6399212" cy="4464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27131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68538" y="115888"/>
            <a:ext cx="4171950" cy="720725"/>
          </a:xfrm>
          <a:ln w="57150"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タール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31913" y="981075"/>
            <a:ext cx="6192837" cy="954088"/>
          </a:xfrm>
          <a:prstGeom prst="rect">
            <a:avLst/>
          </a:prstGeom>
          <a:solidFill>
            <a:schemeClr val="tx2">
              <a:lumMod val="75000"/>
              <a:alpha val="45000"/>
            </a:schemeClr>
          </a:solidFill>
          <a:ln w="53975" cmpd="dbl">
            <a:solidFill>
              <a:srgbClr val="FFFF00">
                <a:alpha val="94000"/>
              </a:srgbClr>
            </a:solidFill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タバコの葉を燃やすと出てくる</a:t>
            </a:r>
            <a:endParaRPr lang="en-US" altLang="ja-JP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茶色いベタベタしたもの</a:t>
            </a:r>
          </a:p>
        </p:txBody>
      </p:sp>
      <p:pic>
        <p:nvPicPr>
          <p:cNvPr id="1536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38" y="2017713"/>
            <a:ext cx="6284912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441825" y="2017713"/>
            <a:ext cx="3289300" cy="4724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313" y="5172075"/>
            <a:ext cx="8351837" cy="1570038"/>
          </a:xfrm>
          <a:prstGeom prst="rect">
            <a:avLst/>
          </a:prstGeom>
          <a:solidFill>
            <a:srgbClr val="FF0000">
              <a:alpha val="99000"/>
            </a:srgb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タバコは依存性が強いので</a:t>
            </a:r>
            <a:endParaRPr lang="en-US" altLang="ja-JP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やめたくてもやめられなくなる</a:t>
            </a:r>
          </a:p>
        </p:txBody>
      </p:sp>
      <p:sp>
        <p:nvSpPr>
          <p:cNvPr id="10" name="円形吹き出し 9"/>
          <p:cNvSpPr/>
          <p:nvPr/>
        </p:nvSpPr>
        <p:spPr>
          <a:xfrm>
            <a:off x="6948488" y="3644900"/>
            <a:ext cx="1871662" cy="1428750"/>
          </a:xfrm>
          <a:prstGeom prst="wedgeEllipseCallout">
            <a:avLst>
              <a:gd name="adj1" fmla="val -50292"/>
              <a:gd name="adj2" fmla="val -635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タールが</a:t>
            </a:r>
            <a:endParaRPr lang="en-US" altLang="ja-JP" sz="2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たまる</a:t>
            </a:r>
          </a:p>
        </p:txBody>
      </p:sp>
    </p:spTree>
    <p:custDataLst>
      <p:tags r:id="rId1"/>
    </p:custDataLst>
  </p:cSld>
  <p:clrMapOvr>
    <a:masterClrMapping/>
  </p:clrMapOvr>
  <p:transition spd="slow" advTm="4113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772" y="1439453"/>
            <a:ext cx="7087684" cy="515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2474913" y="44450"/>
            <a:ext cx="3609975" cy="8461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42938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1pPr>
            <a:lvl2pPr marL="742950" indent="-285750" defTabSz="642938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6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2pPr>
            <a:lvl3pPr marL="1143000" indent="-228600" defTabSz="642938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4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3pPr>
            <a:lvl4pPr marL="1600200" indent="-228600" defTabSz="642938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4pPr>
            <a:lvl5pPr marL="2057400" indent="-228600" defTabSz="642938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ja-JP" sz="800">
              <a:solidFill>
                <a:srgbClr val="59554F"/>
              </a:solidFill>
              <a:latin typeface="Lucida Grande"/>
              <a:ea typeface="ＭＳ Ｐゴシック" panose="020B0600070205080204" pitchFamily="50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2163" y="192088"/>
            <a:ext cx="6588125" cy="50006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28575" bIns="0" anchor="ctr" anchorCtr="1"/>
          <a:lstStyle/>
          <a:p>
            <a:pPr marL="28575" algn="ctr" defTabSz="642942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ja-JP" altLang="en-US" sz="39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一酸化炭素</a:t>
            </a:r>
            <a:endParaRPr lang="ja-JP" sz="39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130425"/>
            <a:ext cx="35480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116138"/>
            <a:ext cx="35496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1898650"/>
            <a:ext cx="10652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6" name="Group 6"/>
          <p:cNvGrpSpPr>
            <a:grpSpLocks/>
          </p:cNvGrpSpPr>
          <p:nvPr/>
        </p:nvGrpSpPr>
        <p:grpSpPr bwMode="auto">
          <a:xfrm>
            <a:off x="36513" y="765175"/>
            <a:ext cx="9215437" cy="635000"/>
            <a:chOff x="0" y="6223004"/>
            <a:chExt cx="9216008" cy="634996"/>
          </a:xfrm>
        </p:grpSpPr>
        <p:sp>
          <p:nvSpPr>
            <p:cNvPr id="8" name="Rectangle 7"/>
            <p:cNvSpPr/>
            <p:nvPr/>
          </p:nvSpPr>
          <p:spPr>
            <a:xfrm>
              <a:off x="0" y="6223004"/>
              <a:ext cx="9144567" cy="634996"/>
            </a:xfrm>
            <a:prstGeom prst="rect">
              <a:avLst/>
            </a:prstGeom>
            <a:solidFill>
              <a:srgbClr val="FF0000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pPr algn="ctr" defTabSz="642942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kern="0" dirty="0">
                <a:solidFill>
                  <a:srgbClr val="59554F"/>
                </a:solidFill>
                <a:latin typeface="Lucida Grande"/>
                <a:ea typeface="ＭＳ Ｐゴシック" pitchFamily="5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441" y="6294442"/>
              <a:ext cx="9144567" cy="455609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lIns="0" tIns="0" rIns="28575" bIns="0" anchorCtr="1"/>
            <a:lstStyle/>
            <a:p>
              <a:pPr marL="28575" algn="ctr" defTabSz="642942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ja-JP" altLang="en-US" sz="3200" kern="0" dirty="0">
                  <a:solidFill>
                    <a:srgbClr val="FFFF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酸素をはこぶじゃまをするので酸素欠乏状態に！</a:t>
              </a:r>
              <a:endParaRPr lang="ja-JP" sz="3200" kern="0" dirty="0">
                <a:solidFill>
                  <a:srgbClr val="FFFF00"/>
                </a:solidFill>
                <a:latin typeface="HG創英角ﾎﾟｯﾌﾟ体" pitchFamily="49" charset="-128"/>
                <a:ea typeface="HG創英角ﾎﾟｯﾌﾟ体" pitchFamily="49" charset="-128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084888" y="5907088"/>
            <a:ext cx="2987675" cy="40163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28575" bIns="0"/>
          <a:lstStyle/>
          <a:p>
            <a:pPr marL="28575" defTabSz="642942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ja-JP" altLang="en-US" sz="1400" kern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タバコ</a:t>
            </a:r>
            <a:r>
              <a:rPr lang="ja-JP" sz="1400" kern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は全身病（少年写真新聞社）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36600" y="1558925"/>
            <a:ext cx="2820988" cy="455613"/>
            <a:chOff x="761996" y="996952"/>
            <a:chExt cx="2820988" cy="455608"/>
          </a:xfrm>
        </p:grpSpPr>
        <p:sp>
          <p:nvSpPr>
            <p:cNvPr id="17429" name="Rectangle 11"/>
            <p:cNvSpPr>
              <a:spLocks noChangeArrowheads="1"/>
            </p:cNvSpPr>
            <p:nvPr/>
          </p:nvSpPr>
          <p:spPr bwMode="auto">
            <a:xfrm>
              <a:off x="761996" y="996952"/>
              <a:ext cx="2818756" cy="45560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1pPr>
              <a:lvl2pPr marL="742950" indent="-285750"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6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2pPr>
              <a:lvl3pPr marL="1143000" indent="-228600"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4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3pPr>
              <a:lvl4pPr marL="1600200" indent="-228600"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4pPr>
              <a:lvl5pPr marL="2057400" indent="-228600"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5pPr>
              <a:lvl6pPr marL="2514600" indent="-228600" defTabSz="6429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6pPr>
              <a:lvl7pPr marL="2971800" indent="-228600" defTabSz="6429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7pPr>
              <a:lvl8pPr marL="3429000" indent="-228600" defTabSz="6429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8pPr>
              <a:lvl9pPr marL="3886200" indent="-228600" defTabSz="6429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ja-JP" sz="800">
                <a:solidFill>
                  <a:srgbClr val="59554F"/>
                </a:solidFill>
                <a:latin typeface="Lucida Grande"/>
                <a:ea typeface="ＭＳ Ｐゴシック" panose="020B0600070205080204" pitchFamily="50" charset="-12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1996" y="996952"/>
              <a:ext cx="2820988" cy="347659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lIns="0" tIns="0" rIns="28575" bIns="0"/>
            <a:lstStyle/>
            <a:p>
              <a:pPr marL="28575" algn="ctr" defTabSz="642942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ja-JP" altLang="en-US" sz="2700" kern="0" dirty="0">
                  <a:solidFill>
                    <a:srgbClr val="FF33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タバコ</a:t>
              </a:r>
              <a:r>
                <a:rPr lang="ja-JP" sz="2700" kern="0" dirty="0">
                  <a:solidFill>
                    <a:srgbClr val="FF33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を吸う前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408613" y="1557338"/>
            <a:ext cx="3049587" cy="455612"/>
            <a:chOff x="5408611" y="996952"/>
            <a:chExt cx="3049588" cy="455608"/>
          </a:xfrm>
        </p:grpSpPr>
        <p:sp>
          <p:nvSpPr>
            <p:cNvPr id="17427" name="Rectangle 14"/>
            <p:cNvSpPr>
              <a:spLocks noChangeArrowheads="1"/>
            </p:cNvSpPr>
            <p:nvPr/>
          </p:nvSpPr>
          <p:spPr bwMode="auto">
            <a:xfrm>
              <a:off x="5408611" y="996952"/>
              <a:ext cx="3049588" cy="45560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1pPr>
              <a:lvl2pPr marL="742950" indent="-285750"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6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2pPr>
              <a:lvl3pPr marL="1143000" indent="-228600"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4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3pPr>
              <a:lvl4pPr marL="1600200" indent="-228600"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4pPr>
              <a:lvl5pPr marL="2057400" indent="-228600" defTabSz="642938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5pPr>
              <a:lvl6pPr marL="2514600" indent="-228600" defTabSz="6429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6pPr>
              <a:lvl7pPr marL="2971800" indent="-228600" defTabSz="6429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7pPr>
              <a:lvl8pPr marL="3429000" indent="-228600" defTabSz="6429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8pPr>
              <a:lvl9pPr marL="3886200" indent="-228600" defTabSz="642938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ja-JP" sz="800">
                <a:solidFill>
                  <a:srgbClr val="59554F"/>
                </a:solidFill>
                <a:latin typeface="Lucida Grande"/>
                <a:ea typeface="ＭＳ Ｐゴシック" panose="020B0600070205080204" pitchFamily="50" charset="-12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08611" y="996952"/>
              <a:ext cx="3046413" cy="347659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lIns="0" tIns="0" rIns="28575" bIns="0"/>
            <a:lstStyle/>
            <a:p>
              <a:pPr marL="28575" algn="ctr" defTabSz="642942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ja-JP" altLang="en-US" sz="2700" kern="0" dirty="0">
                  <a:solidFill>
                    <a:srgbClr val="FF33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タバコ</a:t>
              </a:r>
              <a:r>
                <a:rPr lang="ja-JP" sz="2700" kern="0" dirty="0">
                  <a:solidFill>
                    <a:srgbClr val="FF33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を吸った後</a:t>
              </a: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323850" y="6191250"/>
            <a:ext cx="3168650" cy="523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血液の流れが良い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08613" y="6191250"/>
            <a:ext cx="3556000" cy="523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血液の流れが悪くなる</a:t>
            </a:r>
          </a:p>
        </p:txBody>
      </p:sp>
      <p:sp>
        <p:nvSpPr>
          <p:cNvPr id="20" name="右矢印 19"/>
          <p:cNvSpPr/>
          <p:nvPr/>
        </p:nvSpPr>
        <p:spPr>
          <a:xfrm>
            <a:off x="3563938" y="6092825"/>
            <a:ext cx="1776412" cy="6937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67163" y="1684338"/>
            <a:ext cx="1252537" cy="523875"/>
          </a:xfrm>
          <a:prstGeom prst="rect">
            <a:avLst/>
          </a:prstGeom>
          <a:solidFill>
            <a:schemeClr val="accent3"/>
          </a:solidFill>
          <a:ln w="254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血流大</a:t>
            </a:r>
          </a:p>
        </p:txBody>
      </p:sp>
      <p:sp>
        <p:nvSpPr>
          <p:cNvPr id="23" name="上下矢印 22"/>
          <p:cNvSpPr/>
          <p:nvPr/>
        </p:nvSpPr>
        <p:spPr>
          <a:xfrm>
            <a:off x="4795838" y="2349500"/>
            <a:ext cx="288925" cy="3095625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95738" y="5573713"/>
            <a:ext cx="1254125" cy="522287"/>
          </a:xfrm>
          <a:prstGeom prst="rect">
            <a:avLst/>
          </a:prstGeom>
          <a:solidFill>
            <a:schemeClr val="accent3"/>
          </a:solidFill>
          <a:ln w="254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血流小</a:t>
            </a:r>
          </a:p>
        </p:txBody>
      </p:sp>
    </p:spTree>
    <p:custDataLst>
      <p:tags r:id="rId1"/>
    </p:custDataLst>
  </p:cSld>
  <p:clrMapOvr>
    <a:masterClrMapping/>
  </p:clrMapOvr>
  <p:transition spd="slow" advTm="5161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970088"/>
            <a:ext cx="6099175" cy="4554537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雲 4"/>
          <p:cNvSpPr/>
          <p:nvPr/>
        </p:nvSpPr>
        <p:spPr>
          <a:xfrm>
            <a:off x="1258888" y="1558925"/>
            <a:ext cx="4716462" cy="1552575"/>
          </a:xfrm>
          <a:prstGeom prst="cloud">
            <a:avLst/>
          </a:prstGeom>
          <a:solidFill>
            <a:srgbClr val="FFFF00"/>
          </a:solidFill>
          <a:ln w="38100">
            <a:solidFill>
              <a:srgbClr val="FF2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1216025" y="182563"/>
            <a:ext cx="6740525" cy="1158875"/>
          </a:xfrm>
        </p:spPr>
        <p:txBody>
          <a:bodyPr lIns="35716" tIns="35716" rIns="81271" bIns="35716"/>
          <a:lstStyle/>
          <a:p>
            <a:pPr marL="53975" algn="ctr" eaLnBrk="1" hangingPunct="1"/>
            <a:r>
              <a:rPr lang="ja-JP" altLang="ja-JP" sz="4800" smtClean="0">
                <a:solidFill>
                  <a:srgbClr val="00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Trebuchet MS" panose="020B0603020202020204" pitchFamily="34" charset="0"/>
              </a:rPr>
              <a:t>タバコがやめられない</a:t>
            </a:r>
            <a:endParaRPr lang="ja-JP" altLang="ja-JP" sz="2400" smtClean="0">
              <a:solidFill>
                <a:srgbClr val="0000FF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  <a:cs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072" y="5528845"/>
            <a:ext cx="2181787" cy="553998"/>
          </a:xfrm>
          <a:prstGeom prst="rect">
            <a:avLst/>
          </a:prstGeom>
          <a:solidFill>
            <a:srgbClr val="FF0000"/>
          </a:solidFill>
          <a:ln>
            <a:noFill/>
            <a:prstDash val="solid"/>
          </a:ln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txBody>
          <a:bodyPr lIns="0" tIns="0" rIns="40635" bIns="0">
            <a:spAutoFit/>
          </a:bodyPr>
          <a:lstStyle/>
          <a:p>
            <a:pPr marL="39684" algn="ctr" defTabSz="642942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ja-JP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ニコチン</a:t>
            </a:r>
          </a:p>
        </p:txBody>
      </p:sp>
      <p:pic>
        <p:nvPicPr>
          <p:cNvPr id="19464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1181100"/>
            <a:ext cx="159861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3505200"/>
            <a:ext cx="5349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987675" y="3729038"/>
            <a:ext cx="2160588" cy="1644650"/>
            <a:chOff x="3137791" y="3428451"/>
            <a:chExt cx="2160240" cy="1643615"/>
          </a:xfrm>
        </p:grpSpPr>
        <p:pic>
          <p:nvPicPr>
            <p:cNvPr id="19496" name="Picture 2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055" y="3428451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7" name="Picture 2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4326" y="4571835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8" name="Picture 2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138" y="3884023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9" name="Picture 2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791" y="3428451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00" name="Picture 2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596" y="3851755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2550" y="4365625"/>
            <a:ext cx="53498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708275" y="3289300"/>
            <a:ext cx="2368550" cy="1939925"/>
            <a:chOff x="3044823" y="3212755"/>
            <a:chExt cx="2367536" cy="1940272"/>
          </a:xfrm>
        </p:grpSpPr>
        <p:pic>
          <p:nvPicPr>
            <p:cNvPr id="19489" name="Picture 2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435" y="3277611"/>
              <a:ext cx="535920" cy="5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0" name="Picture 2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4823" y="4117076"/>
              <a:ext cx="535920" cy="5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1" name="Picture 3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201" y="4572539"/>
              <a:ext cx="535920" cy="5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2" name="Picture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439" y="3212755"/>
              <a:ext cx="535920" cy="5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3" name="Picture 3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175" y="3698784"/>
              <a:ext cx="535920" cy="5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4" name="Picture 3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295" y="4652915"/>
              <a:ext cx="535920" cy="5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5" name="Picture 3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250" y="4268903"/>
              <a:ext cx="535920" cy="5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9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5157788"/>
            <a:ext cx="1598613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848225"/>
            <a:ext cx="15986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3357563"/>
            <a:ext cx="1598612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3121025"/>
            <a:ext cx="15986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2627313" y="3000375"/>
            <a:ext cx="2120900" cy="1504950"/>
            <a:chOff x="3483326" y="3428001"/>
            <a:chExt cx="2120069" cy="1504518"/>
          </a:xfrm>
        </p:grpSpPr>
        <p:pic>
          <p:nvPicPr>
            <p:cNvPr id="19483" name="Picture 4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3446" y="3428001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Picture 4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502" y="3500009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5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665" y="4432288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6" name="Picture 5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454" y="4364105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7" name="Picture 5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545" y="3716033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8" name="Picture 5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326" y="4144746"/>
              <a:ext cx="535893" cy="50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74" name="Rectangle 55"/>
          <p:cNvSpPr>
            <a:spLocks noChangeArrowheads="1"/>
          </p:cNvSpPr>
          <p:nvPr/>
        </p:nvSpPr>
        <p:spPr bwMode="auto">
          <a:xfrm>
            <a:off x="4787900" y="6237288"/>
            <a:ext cx="29733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6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4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ja-JP" sz="1200">
                <a:solidFill>
                  <a:srgbClr val="FFFF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日本外来小児学会タバコ問題検討会　</a:t>
            </a:r>
            <a:endParaRPr lang="en-US" altLang="ja-JP" sz="1200">
              <a:solidFill>
                <a:srgbClr val="FFFFFF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1200">
                <a:solidFill>
                  <a:srgbClr val="FFFF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2010.11.14</a:t>
            </a:r>
            <a:r>
              <a:rPr lang="ja-JP" altLang="ja-JP" sz="1200">
                <a:solidFill>
                  <a:srgbClr val="FFFF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より出典</a:t>
            </a:r>
          </a:p>
        </p:txBody>
      </p:sp>
      <p:sp>
        <p:nvSpPr>
          <p:cNvPr id="56" name="Rectangle 1"/>
          <p:cNvSpPr txBox="1">
            <a:spLocks/>
          </p:cNvSpPr>
          <p:nvPr/>
        </p:nvSpPr>
        <p:spPr bwMode="auto">
          <a:xfrm>
            <a:off x="1476375" y="1031875"/>
            <a:ext cx="624363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6" tIns="35716" rIns="81271" bIns="35716" anchor="ctr"/>
          <a:lstStyle>
            <a:lvl1pPr marL="53975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6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4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ja-JP" sz="2800">
                <a:solidFill>
                  <a:srgbClr val="00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Trebuchet MS" panose="020B0603020202020204" pitchFamily="34" charset="0"/>
              </a:rPr>
              <a:t>～ニコチンが思考・行動を支配する～</a:t>
            </a:r>
          </a:p>
        </p:txBody>
      </p:sp>
      <p:sp>
        <p:nvSpPr>
          <p:cNvPr id="58" name="左矢印 57"/>
          <p:cNvSpPr/>
          <p:nvPr/>
        </p:nvSpPr>
        <p:spPr>
          <a:xfrm rot="2700000">
            <a:off x="4845050" y="4851401"/>
            <a:ext cx="1146175" cy="431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716088" y="1776413"/>
            <a:ext cx="3863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6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4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800" b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ニコチンはたった７秒で全身を回り脳を刺激！</a:t>
            </a:r>
          </a:p>
        </p:txBody>
      </p:sp>
      <p:pic>
        <p:nvPicPr>
          <p:cNvPr id="19478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1703388"/>
            <a:ext cx="1598612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1624140"/>
            <a:ext cx="3189181" cy="3461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489" y="4221088"/>
            <a:ext cx="1697327" cy="2579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雲 6"/>
          <p:cNvSpPr/>
          <p:nvPr/>
        </p:nvSpPr>
        <p:spPr>
          <a:xfrm>
            <a:off x="244475" y="3894138"/>
            <a:ext cx="1374775" cy="1119187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！！</a:t>
            </a:r>
          </a:p>
        </p:txBody>
      </p:sp>
    </p:spTree>
    <p:custDataLst>
      <p:tags r:id="rId1"/>
    </p:custDataLst>
  </p:cSld>
  <p:clrMapOvr>
    <a:masterClrMapping/>
  </p:clrMapOvr>
  <p:transition spd="slow" advTm="6568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/>
      <p:bldP spid="58" grpId="0" animBg="1"/>
      <p:bldP spid="4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図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889" t="-38031" b="-2"/>
          <a:stretch>
            <a:fillRect/>
          </a:stretch>
        </p:blipFill>
        <p:spPr bwMode="auto">
          <a:xfrm>
            <a:off x="179388" y="466725"/>
            <a:ext cx="8926512" cy="63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91" y="116632"/>
            <a:ext cx="4707081" cy="3347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351" y="260648"/>
            <a:ext cx="265407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3" y="3525838"/>
            <a:ext cx="274955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35482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図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800"/>
            <a:ext cx="91440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雲形吹き出し 5"/>
          <p:cNvSpPr/>
          <p:nvPr/>
        </p:nvSpPr>
        <p:spPr>
          <a:xfrm>
            <a:off x="1692275" y="188913"/>
            <a:ext cx="2447925" cy="2422525"/>
          </a:xfrm>
          <a:prstGeom prst="cloudCallou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7165" y="418122"/>
            <a:ext cx="1712747" cy="185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47674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3513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2486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4" y="1421"/>
            <a:ext cx="6192688" cy="6811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1754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188913"/>
            <a:ext cx="8161338" cy="6524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3444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7963"/>
            <a:ext cx="914400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2801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図 1" descr="読み取り画像001"/>
          <p:cNvPicPr>
            <a:picLocks noGrp="1" noChangeAspect="1"/>
          </p:cNvPicPr>
          <p:nvPr isPhoto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242888"/>
            <a:ext cx="9215438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雲 3"/>
          <p:cNvSpPr/>
          <p:nvPr/>
        </p:nvSpPr>
        <p:spPr>
          <a:xfrm>
            <a:off x="1908175" y="2133600"/>
            <a:ext cx="4664075" cy="2663825"/>
          </a:xfrm>
          <a:prstGeom prst="cloud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5400" dirty="0">
                <a:latin typeface="HGS創英角ｺﾞｼｯｸUB" pitchFamily="50" charset="-128"/>
                <a:ea typeface="HGS創英角ｺﾞｼｯｸUB" pitchFamily="50" charset="-128"/>
              </a:rPr>
              <a:t>おしまい</a:t>
            </a:r>
          </a:p>
        </p:txBody>
      </p:sp>
    </p:spTree>
    <p:custDataLst>
      <p:tags r:id="rId1"/>
    </p:custDataLst>
  </p:cSld>
  <p:clrMapOvr>
    <a:masterClrMapping/>
  </p:clrMapOvr>
  <p:transition spd="slow" advTm="95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913"/>
            <a:ext cx="9144000" cy="6480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9774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ctrTitle"/>
          </p:nvPr>
        </p:nvSpPr>
        <p:spPr>
          <a:xfrm>
            <a:off x="1009650" y="3306763"/>
            <a:ext cx="7116763" cy="1470025"/>
          </a:xfrm>
        </p:spPr>
        <p:txBody>
          <a:bodyPr/>
          <a:lstStyle/>
          <a:p>
            <a:pPr algn="r"/>
            <a:r>
              <a:rPr lang="ja-JP" altLang="en-US" sz="2800" smtClean="0">
                <a:cs typeface="Trebuchet MS" panose="020B0603020202020204" pitchFamily="34" charset="0"/>
              </a:rPr>
              <a:t>作成　相模原市健康づくり普及員連絡会</a:t>
            </a:r>
            <a:r>
              <a:rPr lang="en-US" altLang="ja-JP" smtClean="0">
                <a:cs typeface="Trebuchet MS" panose="020B0603020202020204" pitchFamily="34" charset="0"/>
              </a:rPr>
              <a:t/>
            </a:r>
            <a:br>
              <a:rPr lang="en-US" altLang="ja-JP" smtClean="0">
                <a:cs typeface="Trebuchet MS" panose="020B0603020202020204" pitchFamily="34" charset="0"/>
              </a:rPr>
            </a:br>
            <a:endParaRPr lang="ja-JP" altLang="en-US" smtClean="0">
              <a:cs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13" y="476250"/>
            <a:ext cx="8948737" cy="590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9013" y="4305300"/>
            <a:ext cx="1697037" cy="2579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3111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488" y="1196975"/>
            <a:ext cx="38481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雲形吹き出し 30"/>
          <p:cNvSpPr/>
          <p:nvPr/>
        </p:nvSpPr>
        <p:spPr>
          <a:xfrm>
            <a:off x="539552" y="2154596"/>
            <a:ext cx="3312368" cy="2651256"/>
          </a:xfrm>
          <a:prstGeom prst="cloudCallout">
            <a:avLst>
              <a:gd name="adj1" fmla="val -21731"/>
              <a:gd name="adj2" fmla="val 89744"/>
            </a:avLst>
          </a:prstGeom>
          <a:solidFill>
            <a:schemeClr val="bg1">
              <a:lumMod val="85000"/>
              <a:lumOff val="15000"/>
              <a:alpha val="78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>
              <a:rot lat="0" lon="0" rev="8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1900" y="217488"/>
            <a:ext cx="3706813" cy="925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タバコの煙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59675" y="-26988"/>
            <a:ext cx="11890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けむり</a:t>
            </a:r>
          </a:p>
        </p:txBody>
      </p:sp>
      <p:grpSp>
        <p:nvGrpSpPr>
          <p:cNvPr id="21" name="グループ化 20"/>
          <p:cNvGrpSpPr>
            <a:grpSpLocks/>
          </p:cNvGrpSpPr>
          <p:nvPr/>
        </p:nvGrpSpPr>
        <p:grpSpPr bwMode="auto">
          <a:xfrm>
            <a:off x="2627313" y="5916613"/>
            <a:ext cx="4465637" cy="941387"/>
            <a:chOff x="2339752" y="5633372"/>
            <a:chExt cx="4932548" cy="1015663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339752" y="5633372"/>
              <a:ext cx="4932548" cy="1015663"/>
            </a:xfrm>
            <a:prstGeom prst="rect">
              <a:avLst/>
            </a:prstGeom>
            <a:solidFill>
              <a:srgbClr val="FFFF00">
                <a:alpha val="94000"/>
              </a:srgb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創英角ﾎﾟｯﾌﾟ体" pitchFamily="50" charset="-128"/>
                  <a:ea typeface="HGP創英角ﾎﾟｯﾌﾟ体" pitchFamily="50" charset="-128"/>
                </a:rPr>
                <a:t>受動喫煙</a:t>
              </a:r>
            </a:p>
          </p:txBody>
        </p:sp>
        <p:sp>
          <p:nvSpPr>
            <p:cNvPr id="8221" name="テキスト ボックス 19"/>
            <p:cNvSpPr txBox="1">
              <a:spLocks noChangeArrowheads="1"/>
            </p:cNvSpPr>
            <p:nvPr/>
          </p:nvSpPr>
          <p:spPr bwMode="auto">
            <a:xfrm>
              <a:off x="3373996" y="5633372"/>
              <a:ext cx="3082535" cy="365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6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4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anose="05020102010507070707" pitchFamily="18" charset="2"/>
                <a:buChar char=""/>
                <a:defRPr kumimoji="1" sz="1200">
                  <a:solidFill>
                    <a:schemeClr val="tx1"/>
                  </a:solidFill>
                  <a:latin typeface="Verdana" panose="020B0604030504040204" pitchFamily="34" charset="0"/>
                  <a:ea typeface="ＭＳ ゴシック" panose="020B0609070205080204" pitchFamily="49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ja-JP" altLang="en-US" sz="1600" b="1">
                  <a:solidFill>
                    <a:schemeClr val="bg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じゅ　　ど　う　　きつ　　えん</a:t>
              </a:r>
            </a:p>
          </p:txBody>
        </p:sp>
      </p:grpSp>
      <p:grpSp>
        <p:nvGrpSpPr>
          <p:cNvPr id="3073" name="グループ化 3072"/>
          <p:cNvGrpSpPr>
            <a:grpSpLocks/>
          </p:cNvGrpSpPr>
          <p:nvPr/>
        </p:nvGrpSpPr>
        <p:grpSpPr bwMode="auto">
          <a:xfrm>
            <a:off x="5940425" y="2420938"/>
            <a:ext cx="2808288" cy="2384425"/>
            <a:chOff x="5940152" y="2852936"/>
            <a:chExt cx="2808312" cy="2384648"/>
          </a:xfrm>
        </p:grpSpPr>
        <p:grpSp>
          <p:nvGrpSpPr>
            <p:cNvPr id="8214" name="グループ化 11"/>
            <p:cNvGrpSpPr>
              <a:grpSpLocks/>
            </p:cNvGrpSpPr>
            <p:nvPr/>
          </p:nvGrpSpPr>
          <p:grpSpPr bwMode="auto">
            <a:xfrm>
              <a:off x="5940152" y="2852936"/>
              <a:ext cx="2808312" cy="2065585"/>
              <a:chOff x="5940152" y="2929880"/>
              <a:chExt cx="2808312" cy="2065585"/>
            </a:xfrm>
          </p:grpSpPr>
          <p:sp>
            <p:nvSpPr>
              <p:cNvPr id="6" name="雲 5"/>
              <p:cNvSpPr/>
              <p:nvPr/>
            </p:nvSpPr>
            <p:spPr>
              <a:xfrm>
                <a:off x="5940152" y="2929880"/>
                <a:ext cx="2808312" cy="2065530"/>
              </a:xfrm>
              <a:prstGeom prst="cloud">
                <a:avLst/>
              </a:prstGeom>
              <a:solidFill>
                <a:schemeClr val="bg1">
                  <a:lumMod val="50000"/>
                  <a:lumOff val="50000"/>
                  <a:alpha val="69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3600"/>
              </a:p>
            </p:txBody>
          </p:sp>
          <p:grpSp>
            <p:nvGrpSpPr>
              <p:cNvPr id="8217" name="グループ化 10"/>
              <p:cNvGrpSpPr>
                <a:grpSpLocks/>
              </p:cNvGrpSpPr>
              <p:nvPr/>
            </p:nvGrpSpPr>
            <p:grpSpPr bwMode="auto">
              <a:xfrm>
                <a:off x="6194082" y="3203684"/>
                <a:ext cx="2482374" cy="1220654"/>
                <a:chOff x="6194082" y="3203684"/>
                <a:chExt cx="2482374" cy="1220654"/>
              </a:xfrm>
            </p:grpSpPr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6194154" y="3499846"/>
                  <a:ext cx="2411433" cy="92401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ja-JP" altLang="en-US" sz="54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GP創英角ﾎﾟｯﾌﾟ体" pitchFamily="50" charset="-128"/>
                      <a:ea typeface="HGP創英角ﾎﾟｯﾌﾟ体" pitchFamily="50" charset="-128"/>
                    </a:rPr>
                    <a:t>主流煙</a:t>
                  </a:r>
                </a:p>
              </p:txBody>
            </p:sp>
            <p:sp>
              <p:nvSpPr>
                <p:cNvPr id="8219" name="テキスト ボックス 6"/>
                <p:cNvSpPr txBox="1">
                  <a:spLocks noChangeArrowheads="1"/>
                </p:cNvSpPr>
                <p:nvPr/>
              </p:nvSpPr>
              <p:spPr bwMode="auto">
                <a:xfrm>
                  <a:off x="6300192" y="3203684"/>
                  <a:ext cx="237626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"/>
                    <a:defRPr kumimoji="1">
                      <a:solidFill>
                        <a:schemeClr val="tx1"/>
                      </a:solidFill>
                      <a:latin typeface="Verdana" panose="020B0604030504040204" pitchFamily="34" charset="0"/>
                      <a:ea typeface="ＭＳ ゴシック" panose="020B0609070205080204" pitchFamily="49" charset="-128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"/>
                    <a:defRPr kumimoji="1" sz="1600">
                      <a:solidFill>
                        <a:schemeClr val="tx1"/>
                      </a:solidFill>
                      <a:latin typeface="Verdana" panose="020B0604030504040204" pitchFamily="34" charset="0"/>
                      <a:ea typeface="ＭＳ ゴシック" panose="020B0609070205080204" pitchFamily="49" charset="-128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"/>
                    <a:defRPr kumimoji="1" sz="1400">
                      <a:solidFill>
                        <a:schemeClr val="tx1"/>
                      </a:solidFill>
                      <a:latin typeface="Verdana" panose="020B0604030504040204" pitchFamily="34" charset="0"/>
                      <a:ea typeface="ＭＳ ゴシック" panose="020B0609070205080204" pitchFamily="49" charset="-128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"/>
                    <a:defRPr kumimoji="1" sz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ＭＳ ゴシック" panose="020B0609070205080204" pitchFamily="49" charset="-128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"/>
                    <a:defRPr kumimoji="1" sz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ＭＳ ゴシック" panose="020B0609070205080204" pitchFamily="49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"/>
                    <a:defRPr kumimoji="1" sz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ＭＳ ゴシック" panose="020B0609070205080204" pitchFamily="49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"/>
                    <a:defRPr kumimoji="1" sz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ＭＳ ゴシック" panose="020B0609070205080204" pitchFamily="49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"/>
                    <a:defRPr kumimoji="1" sz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ＭＳ ゴシック" panose="020B0609070205080204" pitchFamily="49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2"/>
                    </a:buClr>
                    <a:buFont typeface="Wingdings 2" panose="05020102010507070707" pitchFamily="18" charset="2"/>
                    <a:buChar char=""/>
                    <a:defRPr kumimoji="1" sz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ＭＳ ゴシック" panose="020B0609070205080204" pitchFamily="49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ja-JP" altLang="en-US" sz="2400">
                      <a:solidFill>
                        <a:schemeClr val="bg1"/>
                      </a:solidFill>
                      <a:latin typeface="HGP創英角ﾎﾟｯﾌﾟ体" panose="040B0A00000000000000" pitchFamily="50" charset="-128"/>
                      <a:ea typeface="HGP創英角ﾎﾟｯﾌﾟ体" panose="040B0A00000000000000" pitchFamily="50" charset="-128"/>
                    </a:rPr>
                    <a:t>しゅ  りゅう えん</a:t>
                  </a:r>
                </a:p>
              </p:txBody>
            </p:sp>
          </p:grpSp>
        </p:grpSp>
        <p:cxnSp>
          <p:nvCxnSpPr>
            <p:cNvPr id="29" name="直線矢印コネクタ 28"/>
            <p:cNvCxnSpPr/>
            <p:nvPr/>
          </p:nvCxnSpPr>
          <p:spPr>
            <a:xfrm flipH="1">
              <a:off x="5948090" y="4627927"/>
              <a:ext cx="1223972" cy="609657"/>
            </a:xfrm>
            <a:prstGeom prst="straightConnector1">
              <a:avLst/>
            </a:prstGeom>
            <a:ln w="1301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6" name="グループ化 3075"/>
          <p:cNvGrpSpPr>
            <a:grpSpLocks/>
          </p:cNvGrpSpPr>
          <p:nvPr/>
        </p:nvGrpSpPr>
        <p:grpSpPr bwMode="auto">
          <a:xfrm>
            <a:off x="107950" y="260350"/>
            <a:ext cx="2879725" cy="2232025"/>
            <a:chOff x="198527" y="116632"/>
            <a:chExt cx="2880320" cy="2232248"/>
          </a:xfrm>
        </p:grpSpPr>
        <p:grpSp>
          <p:nvGrpSpPr>
            <p:cNvPr id="8209" name="グループ化 3074"/>
            <p:cNvGrpSpPr>
              <a:grpSpLocks/>
            </p:cNvGrpSpPr>
            <p:nvPr/>
          </p:nvGrpSpPr>
          <p:grpSpPr bwMode="auto">
            <a:xfrm>
              <a:off x="198527" y="116632"/>
              <a:ext cx="2808312" cy="2065585"/>
              <a:chOff x="198527" y="67271"/>
              <a:chExt cx="2808312" cy="2065585"/>
            </a:xfrm>
          </p:grpSpPr>
          <p:sp>
            <p:nvSpPr>
              <p:cNvPr id="10" name="雲 9"/>
              <p:cNvSpPr/>
              <p:nvPr/>
            </p:nvSpPr>
            <p:spPr>
              <a:xfrm>
                <a:off x="198527" y="67271"/>
                <a:ext cx="2808868" cy="2065544"/>
              </a:xfrm>
              <a:prstGeom prst="cloud">
                <a:avLst/>
              </a:prstGeom>
              <a:solidFill>
                <a:schemeClr val="bg1">
                  <a:lumMod val="50000"/>
                  <a:lumOff val="50000"/>
                  <a:alpha val="69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3600"/>
              </a:p>
            </p:txBody>
          </p:sp>
          <p:sp>
            <p:nvSpPr>
              <p:cNvPr id="3" name="テキスト ボックス 2"/>
              <p:cNvSpPr txBox="1"/>
              <p:nvPr/>
            </p:nvSpPr>
            <p:spPr>
              <a:xfrm>
                <a:off x="524032" y="643591"/>
                <a:ext cx="2411910" cy="9240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5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P創英角ﾎﾟｯﾌﾟ体" pitchFamily="50" charset="-128"/>
                    <a:ea typeface="HGP創英角ﾎﾟｯﾌﾟ体" pitchFamily="50" charset="-128"/>
                  </a:rPr>
                  <a:t>副流煙</a:t>
                </a: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630416" y="375277"/>
                <a:ext cx="2376979" cy="4620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2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P創英角ﾎﾟｯﾌﾟ体" pitchFamily="50" charset="-128"/>
                    <a:ea typeface="HGP創英角ﾎﾟｯﾌﾟ体" pitchFamily="50" charset="-128"/>
                  </a:rPr>
                  <a:t>ふく  りゅう えん</a:t>
                </a:r>
              </a:p>
            </p:txBody>
          </p:sp>
        </p:grpSp>
        <p:cxnSp>
          <p:nvCxnSpPr>
            <p:cNvPr id="30" name="直線矢印コネクタ 29"/>
            <p:cNvCxnSpPr/>
            <p:nvPr/>
          </p:nvCxnSpPr>
          <p:spPr>
            <a:xfrm>
              <a:off x="2318278" y="1896398"/>
              <a:ext cx="760569" cy="452482"/>
            </a:xfrm>
            <a:prstGeom prst="straightConnector1">
              <a:avLst/>
            </a:prstGeom>
            <a:ln w="1301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/>
          <p:cNvSpPr txBox="1"/>
          <p:nvPr/>
        </p:nvSpPr>
        <p:spPr>
          <a:xfrm>
            <a:off x="681038" y="4171950"/>
            <a:ext cx="2841625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呼出煙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47713" y="3805238"/>
            <a:ext cx="2081212" cy="469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こ しゅつ えん</a:t>
            </a:r>
          </a:p>
        </p:txBody>
      </p:sp>
      <p:sp>
        <p:nvSpPr>
          <p:cNvPr id="23" name="雲 22"/>
          <p:cNvSpPr/>
          <p:nvPr/>
        </p:nvSpPr>
        <p:spPr>
          <a:xfrm>
            <a:off x="34925" y="-6350"/>
            <a:ext cx="3743325" cy="6092825"/>
          </a:xfrm>
          <a:prstGeom prst="cloud">
            <a:avLst/>
          </a:prstGeom>
          <a:solidFill>
            <a:schemeClr val="tx1">
              <a:lumMod val="8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9013" y="4305300"/>
            <a:ext cx="1697037" cy="2579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763" y="1700213"/>
            <a:ext cx="3305175" cy="2611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2550" y="0"/>
            <a:ext cx="6459538" cy="6138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8101013" y="3965575"/>
            <a:ext cx="1008062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6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4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"/>
              <a:defRPr kumimoji="1" sz="1200">
                <a:solidFill>
                  <a:schemeClr val="tx1"/>
                </a:solidFill>
                <a:latin typeface="Verdana" panose="020B060403050404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ja-JP" altLang="en-US" sz="2000" b="1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？？？</a:t>
            </a:r>
          </a:p>
        </p:txBody>
      </p:sp>
    </p:spTree>
    <p:custDataLst>
      <p:tags r:id="rId1"/>
    </p:custDataLst>
  </p:cSld>
  <p:clrMapOvr>
    <a:masterClrMapping/>
  </p:clrMapOvr>
  <p:transition spd="slow" advTm="7491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図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800"/>
            <a:ext cx="91440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雲 2"/>
          <p:cNvSpPr/>
          <p:nvPr/>
        </p:nvSpPr>
        <p:spPr>
          <a:xfrm>
            <a:off x="2916238" y="3429000"/>
            <a:ext cx="2232025" cy="1871663"/>
          </a:xfrm>
          <a:prstGeom prst="cloud">
            <a:avLst/>
          </a:prstGeom>
          <a:solidFill>
            <a:srgbClr val="FDF781">
              <a:alpha val="82745"/>
            </a:srgb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custDataLst>
      <p:tags r:id="rId1"/>
    </p:custDataLst>
  </p:cSld>
  <p:clrMapOvr>
    <a:masterClrMapping/>
  </p:clrMapOvr>
  <p:transition spd="slow" advTm="14974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25" y="4371975"/>
            <a:ext cx="3622675" cy="2513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6263" y="-41275"/>
            <a:ext cx="7372350" cy="505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22932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25" y="188913"/>
            <a:ext cx="4549775" cy="352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1813" y="3082925"/>
            <a:ext cx="4622800" cy="3659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895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213" y="260350"/>
            <a:ext cx="8788400" cy="6337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915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50" y="0"/>
            <a:ext cx="6121400" cy="664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雲 3"/>
          <p:cNvSpPr/>
          <p:nvPr/>
        </p:nvSpPr>
        <p:spPr>
          <a:xfrm>
            <a:off x="684213" y="4797425"/>
            <a:ext cx="3095625" cy="1992313"/>
          </a:xfrm>
          <a:prstGeom prst="cloud">
            <a:avLst/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ニコチン大魔王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0" y="4114800"/>
            <a:ext cx="3384550" cy="2674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9113" y="260350"/>
            <a:ext cx="2054225" cy="230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337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9.2|3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9.5|5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7.6|7.7|7.8|4.2|5.1|7|1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4.8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8.2|1|17.6"/>
</p:tagLst>
</file>

<file path=ppt/theme/theme1.xml><?xml version="1.0" encoding="utf-8"?>
<a:theme xmlns:a="http://schemas.openxmlformats.org/drawingml/2006/main" name="夏">
  <a:themeElements>
    <a:clrScheme name="夏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夏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夏</Template>
  <TotalTime>0</TotalTime>
  <Words>137</Words>
  <Application>Microsoft Office PowerPoint</Application>
  <PresentationFormat>画面に合わせる (4:3)</PresentationFormat>
  <Paragraphs>42</Paragraphs>
  <Slides>20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3" baseType="lpstr">
      <vt:lpstr>HGP創英角ﾎﾟｯﾌﾟ体</vt:lpstr>
      <vt:lpstr>HGS創英角ｺﾞｼｯｸUB</vt:lpstr>
      <vt:lpstr>HG創英角ﾎﾟｯﾌﾟ体</vt:lpstr>
      <vt:lpstr>Lucida Grande</vt:lpstr>
      <vt:lpstr>ＭＳ Ｐゴシック</vt:lpstr>
      <vt:lpstr>ＭＳ ゴシック</vt:lpstr>
      <vt:lpstr>Arial</vt:lpstr>
      <vt:lpstr>Calibri</vt:lpstr>
      <vt:lpstr>Courier New</vt:lpstr>
      <vt:lpstr>Trebuchet MS</vt:lpstr>
      <vt:lpstr>Verdana</vt:lpstr>
      <vt:lpstr>Wingdings 2</vt:lpstr>
      <vt:lpstr>夏</vt:lpstr>
      <vt:lpstr>PowerPoint プレゼンテーション</vt:lpstr>
      <vt:lpstr>PowerPoint プレゼンテーション</vt:lpstr>
      <vt:lpstr>PowerPoint プレゼンテーション</vt:lpstr>
      <vt:lpstr>タバコの煙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タール</vt:lpstr>
      <vt:lpstr>PowerPoint プレゼンテーション</vt:lpstr>
      <vt:lpstr>タバコがやめられない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作成　相模原市健康づくり普及員連絡会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/>
  <cp:revision>57</cp:revision>
  <cp:lastPrinted>2017-10-31T00:28:56Z</cp:lastPrinted>
  <dcterms:created xsi:type="dcterms:W3CDTF">2012-08-18T12:40:14Z</dcterms:created>
  <dcterms:modified xsi:type="dcterms:W3CDTF">2020-03-23T10:08:22Z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