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6" r:id="rId2"/>
    <p:sldId id="257" r:id="rId3"/>
  </p:sldIdLst>
  <p:sldSz cx="7559675" cy="10691813"/>
  <p:notesSz cx="7354888" cy="107219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B4AF"/>
    <a:srgbClr val="187FC3"/>
    <a:srgbClr val="F2EB47"/>
    <a:srgbClr val="23A74F"/>
    <a:srgbClr val="E4F3D3"/>
    <a:srgbClr val="FFE947"/>
    <a:srgbClr val="FFF301"/>
    <a:srgbClr val="F1EC46"/>
    <a:srgbClr val="21A74F"/>
    <a:srgbClr val="08B3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87" autoAdjust="0"/>
    <p:restoredTop sz="94660"/>
  </p:normalViewPr>
  <p:slideViewPr>
    <p:cSldViewPr snapToGrid="0">
      <p:cViewPr>
        <p:scale>
          <a:sx n="99" d="100"/>
          <a:sy n="99" d="100"/>
        </p:scale>
        <p:origin x="1997" y="-14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186889" cy="537726"/>
          </a:xfrm>
          <a:prstGeom prst="rect">
            <a:avLst/>
          </a:prstGeom>
        </p:spPr>
        <p:txBody>
          <a:bodyPr vert="horz" lIns="98700" tIns="49350" rIns="98700" bIns="49350" rtlCol="0"/>
          <a:lstStyle>
            <a:lvl1pPr algn="l">
              <a:defRPr sz="1300"/>
            </a:lvl1pPr>
          </a:lstStyle>
          <a:p>
            <a:endParaRPr kumimoji="1" lang="ja-JP" altLang="en-US"/>
          </a:p>
        </p:txBody>
      </p:sp>
      <p:sp>
        <p:nvSpPr>
          <p:cNvPr id="3" name="日付プレースホルダー 2"/>
          <p:cNvSpPr>
            <a:spLocks noGrp="1"/>
          </p:cNvSpPr>
          <p:nvPr>
            <p:ph type="dt" idx="1"/>
          </p:nvPr>
        </p:nvSpPr>
        <p:spPr>
          <a:xfrm>
            <a:off x="4166285" y="0"/>
            <a:ext cx="3186889" cy="537726"/>
          </a:xfrm>
          <a:prstGeom prst="rect">
            <a:avLst/>
          </a:prstGeom>
        </p:spPr>
        <p:txBody>
          <a:bodyPr vert="horz" lIns="98700" tIns="49350" rIns="98700" bIns="49350" rtlCol="0"/>
          <a:lstStyle>
            <a:lvl1pPr algn="r">
              <a:defRPr sz="1300"/>
            </a:lvl1pPr>
          </a:lstStyle>
          <a:p>
            <a:fld id="{AA3A02EB-48FD-45F7-AF65-E12C45CE6BB0}" type="datetimeFigureOut">
              <a:rPr kumimoji="1" lang="ja-JP" altLang="en-US" smtClean="0"/>
              <a:t>2026/1/14</a:t>
            </a:fld>
            <a:endParaRPr kumimoji="1" lang="ja-JP" altLang="en-US"/>
          </a:p>
        </p:txBody>
      </p:sp>
      <p:sp>
        <p:nvSpPr>
          <p:cNvPr id="4" name="スライド イメージ プレースホルダー 3"/>
          <p:cNvSpPr>
            <a:spLocks noGrp="1" noRot="1" noChangeAspect="1"/>
          </p:cNvSpPr>
          <p:nvPr>
            <p:ph type="sldImg" idx="2"/>
          </p:nvPr>
        </p:nvSpPr>
        <p:spPr>
          <a:xfrm>
            <a:off x="2398713" y="1341438"/>
            <a:ext cx="2557462" cy="3617912"/>
          </a:xfrm>
          <a:prstGeom prst="rect">
            <a:avLst/>
          </a:prstGeom>
          <a:noFill/>
          <a:ln w="12700">
            <a:solidFill>
              <a:prstClr val="black"/>
            </a:solidFill>
          </a:ln>
        </p:spPr>
        <p:txBody>
          <a:bodyPr vert="horz" lIns="98700" tIns="49350" rIns="98700" bIns="49350" rtlCol="0" anchor="ctr"/>
          <a:lstStyle/>
          <a:p>
            <a:endParaRPr lang="ja-JP" altLang="en-US"/>
          </a:p>
        </p:txBody>
      </p:sp>
      <p:sp>
        <p:nvSpPr>
          <p:cNvPr id="5" name="ノート プレースホルダー 4"/>
          <p:cNvSpPr>
            <a:spLocks noGrp="1"/>
          </p:cNvSpPr>
          <p:nvPr>
            <p:ph type="body" sz="quarter" idx="3"/>
          </p:nvPr>
        </p:nvSpPr>
        <p:spPr>
          <a:xfrm>
            <a:off x="735833" y="5159769"/>
            <a:ext cx="5883224" cy="4221317"/>
          </a:xfrm>
          <a:prstGeom prst="rect">
            <a:avLst/>
          </a:prstGeom>
        </p:spPr>
        <p:txBody>
          <a:bodyPr vert="horz" lIns="98700" tIns="49350" rIns="98700" bIns="4935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10184250"/>
            <a:ext cx="3186889" cy="537726"/>
          </a:xfrm>
          <a:prstGeom prst="rect">
            <a:avLst/>
          </a:prstGeom>
        </p:spPr>
        <p:txBody>
          <a:bodyPr vert="horz" lIns="98700" tIns="49350" rIns="98700" bIns="49350"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166285" y="10184250"/>
            <a:ext cx="3186889" cy="537726"/>
          </a:xfrm>
          <a:prstGeom prst="rect">
            <a:avLst/>
          </a:prstGeom>
        </p:spPr>
        <p:txBody>
          <a:bodyPr vert="horz" lIns="98700" tIns="49350" rIns="98700" bIns="49350" rtlCol="0" anchor="b"/>
          <a:lstStyle>
            <a:lvl1pPr algn="r">
              <a:defRPr sz="1300"/>
            </a:lvl1pPr>
          </a:lstStyle>
          <a:p>
            <a:fld id="{01CD80C2-4C4B-4BE9-9DE1-04B727A69A1C}" type="slidenum">
              <a:rPr kumimoji="1" lang="ja-JP" altLang="en-US" smtClean="0"/>
              <a:t>‹#›</a:t>
            </a:fld>
            <a:endParaRPr kumimoji="1" lang="ja-JP" altLang="en-US"/>
          </a:p>
        </p:txBody>
      </p:sp>
    </p:spTree>
    <p:extLst>
      <p:ext uri="{BB962C8B-B14F-4D97-AF65-F5344CB8AC3E}">
        <p14:creationId xmlns:p14="http://schemas.microsoft.com/office/powerpoint/2010/main" val="2052172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AB45960-F34F-4F7A-9AB1-84B32B1DC423}"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3782306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AB45960-F34F-4F7A-9AB1-84B32B1DC423}"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366876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AB45960-F34F-4F7A-9AB1-84B32B1DC423}"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3053273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AB45960-F34F-4F7A-9AB1-84B32B1DC423}"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4066193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AB45960-F34F-4F7A-9AB1-84B32B1DC423}"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3373450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AB45960-F34F-4F7A-9AB1-84B32B1DC423}"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3686258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AB45960-F34F-4F7A-9AB1-84B32B1DC423}" type="datetimeFigureOut">
              <a:rPr kumimoji="1" lang="ja-JP" altLang="en-US" smtClean="0"/>
              <a:t>2026/1/14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2127871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AB45960-F34F-4F7A-9AB1-84B32B1DC423}" type="datetimeFigureOut">
              <a:rPr kumimoji="1" lang="ja-JP" altLang="en-US" smtClean="0"/>
              <a:t>2026/1/14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3497750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B45960-F34F-4F7A-9AB1-84B32B1DC423}" type="datetimeFigureOut">
              <a:rPr kumimoji="1" lang="ja-JP" altLang="en-US" smtClean="0"/>
              <a:t>2026/1/14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1143889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AB45960-F34F-4F7A-9AB1-84B32B1DC423}"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641105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AB45960-F34F-4F7A-9AB1-84B32B1DC423}"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2938550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EAB45960-F34F-4F7A-9AB1-84B32B1DC423}" type="datetimeFigureOut">
              <a:rPr kumimoji="1" lang="ja-JP" altLang="en-US" smtClean="0"/>
              <a:t>2026/1/14</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AD7DCB88-3B59-466A-991D-7306194430D5}" type="slidenum">
              <a:rPr kumimoji="1" lang="ja-JP" altLang="en-US" smtClean="0"/>
              <a:t>‹#›</a:t>
            </a:fld>
            <a:endParaRPr kumimoji="1" lang="ja-JP" altLang="en-US"/>
          </a:p>
        </p:txBody>
      </p:sp>
    </p:spTree>
    <p:extLst>
      <p:ext uri="{BB962C8B-B14F-4D97-AF65-F5344CB8AC3E}">
        <p14:creationId xmlns:p14="http://schemas.microsoft.com/office/powerpoint/2010/main" val="1379394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descr="ダイアグラム&#10;&#10;AI によって生成されたコンテンツは間違っている可能性があります。">
            <a:extLst>
              <a:ext uri="{FF2B5EF4-FFF2-40B4-BE49-F238E27FC236}">
                <a16:creationId xmlns:a16="http://schemas.microsoft.com/office/drawing/2014/main" id="{0D3B3621-D065-BB43-0DE1-9705059B8B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11" y="0"/>
            <a:ext cx="7556052" cy="10691813"/>
          </a:xfrm>
          <a:prstGeom prst="rect">
            <a:avLst/>
          </a:prstGeom>
        </p:spPr>
      </p:pic>
      <p:sp>
        <p:nvSpPr>
          <p:cNvPr id="14" name="正方形/長方形 13"/>
          <p:cNvSpPr/>
          <p:nvPr/>
        </p:nvSpPr>
        <p:spPr>
          <a:xfrm>
            <a:off x="1008750" y="1912667"/>
            <a:ext cx="5596768" cy="448200"/>
          </a:xfrm>
          <a:prstGeom prst="rect">
            <a:avLst/>
          </a:prstGeom>
        </p:spPr>
        <p:txBody>
          <a:bodyPr wrap="square">
            <a:spAutoFit/>
          </a:bodyPr>
          <a:lstStyle/>
          <a:p>
            <a:pPr algn="ctr">
              <a:lnSpc>
                <a:spcPts val="3300"/>
              </a:lnSpc>
            </a:pPr>
            <a:r>
              <a:rPr lang="ja-JP" altLang="en-US" sz="2500" spc="300" dirty="0">
                <a:latin typeface="FGP丸ｺﾞｼｯｸ体Ca-U" panose="020F0A00000000000000" pitchFamily="50" charset="-128"/>
                <a:ea typeface="FGP丸ｺﾞｼｯｸ体Ca-U" panose="020F0A00000000000000" pitchFamily="50" charset="-128"/>
              </a:rPr>
              <a:t>保健福祉事務所をご利用の皆様へ</a:t>
            </a:r>
          </a:p>
        </p:txBody>
      </p:sp>
      <p:sp>
        <p:nvSpPr>
          <p:cNvPr id="22" name="正方形/長方形 21">
            <a:extLst>
              <a:ext uri="{FF2B5EF4-FFF2-40B4-BE49-F238E27FC236}">
                <a16:creationId xmlns:a16="http://schemas.microsoft.com/office/drawing/2014/main" id="{86854EEA-D137-9AD8-7282-E92F010A5175}"/>
              </a:ext>
            </a:extLst>
          </p:cNvPr>
          <p:cNvSpPr/>
          <p:nvPr/>
        </p:nvSpPr>
        <p:spPr>
          <a:xfrm>
            <a:off x="1076989" y="2476500"/>
            <a:ext cx="5487584" cy="726732"/>
          </a:xfrm>
          <a:prstGeom prst="rect">
            <a:avLst/>
          </a:prstGeom>
        </p:spPr>
        <p:txBody>
          <a:bodyPr wrap="none">
            <a:prstTxWarp prst="textPlain">
              <a:avLst/>
            </a:prstTxWarp>
            <a:spAutoFit/>
          </a:bodyPr>
          <a:lstStyle/>
          <a:p>
            <a:r>
              <a:rPr lang="ja-JP" altLang="en-US" sz="9200" spc="600" dirty="0">
                <a:ln w="19050">
                  <a:solidFill>
                    <a:srgbClr val="0FB4AF"/>
                  </a:solidFill>
                </a:ln>
                <a:solidFill>
                  <a:srgbClr val="0FB4AF"/>
                </a:solidFill>
                <a:latin typeface="FGP丸ｺﾞｼｯｸ体Ca-U" panose="020F0A00000000000000" pitchFamily="50" charset="-128"/>
                <a:ea typeface="FGP丸ｺﾞｼｯｸ体Ca-U" panose="020F0A00000000000000" pitchFamily="50" charset="-128"/>
              </a:rPr>
              <a:t>大切なお知らせ</a:t>
            </a:r>
          </a:p>
        </p:txBody>
      </p:sp>
      <p:sp>
        <p:nvSpPr>
          <p:cNvPr id="29" name="正方形/長方形 28">
            <a:extLst>
              <a:ext uri="{FF2B5EF4-FFF2-40B4-BE49-F238E27FC236}">
                <a16:creationId xmlns:a16="http://schemas.microsoft.com/office/drawing/2014/main" id="{4B62AB9E-C567-D529-67D1-38E120C77DC7}"/>
              </a:ext>
            </a:extLst>
          </p:cNvPr>
          <p:cNvSpPr/>
          <p:nvPr/>
        </p:nvSpPr>
        <p:spPr>
          <a:xfrm>
            <a:off x="2260599" y="3605100"/>
            <a:ext cx="4799767" cy="926920"/>
          </a:xfrm>
          <a:prstGeom prst="rect">
            <a:avLst/>
          </a:prstGeom>
        </p:spPr>
        <p:txBody>
          <a:bodyPr wrap="square">
            <a:spAutoFit/>
          </a:bodyPr>
          <a:lstStyle/>
          <a:p>
            <a:pPr>
              <a:lnSpc>
                <a:spcPts val="3300"/>
              </a:lnSpc>
            </a:pPr>
            <a:r>
              <a:rPr lang="ja-JP" altLang="en-US" dirty="0">
                <a:latin typeface="FGP丸ｺﾞｼｯｸ体Ca-U" panose="020F0A00000000000000" pitchFamily="50" charset="-128"/>
                <a:ea typeface="FGP丸ｺﾞｼｯｸ体Ca-U" panose="020F0A00000000000000" pitchFamily="50" charset="-128"/>
              </a:rPr>
              <a:t>県所管の</a:t>
            </a:r>
            <a:r>
              <a:rPr lang="ja-JP" altLang="en-US" sz="2400" dirty="0">
                <a:latin typeface="FGP丸ｺﾞｼｯｸ体Ca-U" panose="020F0A00000000000000" pitchFamily="50" charset="-128"/>
                <a:ea typeface="FGP丸ｺﾞｼｯｸ体Ca-U" panose="020F0A00000000000000" pitchFamily="50" charset="-128"/>
              </a:rPr>
              <a:t>保健福祉事務所</a:t>
            </a:r>
            <a:r>
              <a:rPr lang="ja-JP" altLang="en-US" dirty="0">
                <a:latin typeface="FGP丸ｺﾞｼｯｸ体Ca-U" panose="020F0A00000000000000" pitchFamily="50" charset="-128"/>
                <a:ea typeface="FGP丸ｺﾞｼｯｸ体Ca-U" panose="020F0A00000000000000" pitchFamily="50" charset="-128"/>
              </a:rPr>
              <a:t>の</a:t>
            </a:r>
            <a:endParaRPr lang="en-US" altLang="ja-JP" dirty="0">
              <a:latin typeface="FGP丸ｺﾞｼｯｸ体Ca-U" panose="020F0A00000000000000" pitchFamily="50" charset="-128"/>
              <a:ea typeface="FGP丸ｺﾞｼｯｸ体Ca-U" panose="020F0A00000000000000" pitchFamily="50" charset="-128"/>
            </a:endParaRPr>
          </a:p>
          <a:p>
            <a:pPr>
              <a:lnSpc>
                <a:spcPts val="3300"/>
              </a:lnSpc>
            </a:pPr>
            <a:r>
              <a:rPr lang="ja-JP" altLang="en-US" sz="2600" dirty="0">
                <a:solidFill>
                  <a:srgbClr val="0FB4AF"/>
                </a:solidFill>
                <a:latin typeface="FGP丸ｺﾞｼｯｸ体Ca-U" panose="020F0A00000000000000" pitchFamily="50" charset="-128"/>
                <a:ea typeface="FGP丸ｺﾞｼｯｸ体Ca-U" panose="020F0A00000000000000" pitchFamily="50" charset="-128"/>
              </a:rPr>
              <a:t>窓口受付時間を変更する試行</a:t>
            </a:r>
          </a:p>
        </p:txBody>
      </p:sp>
      <p:sp>
        <p:nvSpPr>
          <p:cNvPr id="35" name="正方形/長方形 34">
            <a:extLst>
              <a:ext uri="{FF2B5EF4-FFF2-40B4-BE49-F238E27FC236}">
                <a16:creationId xmlns:a16="http://schemas.microsoft.com/office/drawing/2014/main" id="{68882BA4-BD29-048A-FBDB-DB1F702BDEE1}"/>
              </a:ext>
            </a:extLst>
          </p:cNvPr>
          <p:cNvSpPr/>
          <p:nvPr/>
        </p:nvSpPr>
        <p:spPr>
          <a:xfrm>
            <a:off x="2260600" y="4481400"/>
            <a:ext cx="4470400" cy="449739"/>
          </a:xfrm>
          <a:prstGeom prst="rect">
            <a:avLst/>
          </a:prstGeom>
        </p:spPr>
        <p:txBody>
          <a:bodyPr wrap="square">
            <a:spAutoFit/>
          </a:bodyPr>
          <a:lstStyle/>
          <a:p>
            <a:pPr>
              <a:lnSpc>
                <a:spcPts val="3300"/>
              </a:lnSpc>
            </a:pPr>
            <a:r>
              <a:rPr lang="ja-JP" altLang="en-US" dirty="0">
                <a:latin typeface="FGP丸ｺﾞｼｯｸ体Ca-U" panose="020F0A00000000000000" pitchFamily="50" charset="-128"/>
                <a:ea typeface="FGP丸ｺﾞｼｯｸ体Ca-U" panose="020F0A00000000000000" pitchFamily="50" charset="-128"/>
              </a:rPr>
              <a:t>を行います。</a:t>
            </a:r>
          </a:p>
        </p:txBody>
      </p:sp>
      <p:sp>
        <p:nvSpPr>
          <p:cNvPr id="41" name="正方形/長方形 40">
            <a:extLst>
              <a:ext uri="{FF2B5EF4-FFF2-40B4-BE49-F238E27FC236}">
                <a16:creationId xmlns:a16="http://schemas.microsoft.com/office/drawing/2014/main" id="{6984B002-8880-F187-CA70-54D782FC62C4}"/>
              </a:ext>
            </a:extLst>
          </p:cNvPr>
          <p:cNvSpPr/>
          <p:nvPr/>
        </p:nvSpPr>
        <p:spPr>
          <a:xfrm>
            <a:off x="1155700" y="3909900"/>
            <a:ext cx="970280" cy="615553"/>
          </a:xfrm>
          <a:prstGeom prst="rect">
            <a:avLst/>
          </a:prstGeom>
        </p:spPr>
        <p:txBody>
          <a:bodyPr wrap="square">
            <a:spAutoFit/>
          </a:bodyPr>
          <a:lstStyle/>
          <a:p>
            <a:r>
              <a:rPr lang="ja-JP" altLang="en-US" dirty="0">
                <a:solidFill>
                  <a:schemeClr val="bg1"/>
                </a:solidFill>
                <a:latin typeface="FGP丸ｺﾞｼｯｸ体Ca-U" panose="020F0A00000000000000" pitchFamily="50" charset="-128"/>
                <a:ea typeface="FGP丸ｺﾞｼｯｸ体Ca-U" panose="020F0A00000000000000" pitchFamily="50" charset="-128"/>
              </a:rPr>
              <a:t> </a:t>
            </a:r>
            <a:r>
              <a:rPr lang="ja-JP" altLang="en-US" sz="1200" dirty="0">
                <a:solidFill>
                  <a:schemeClr val="bg1"/>
                </a:solidFill>
                <a:latin typeface="FGP丸ｺﾞｼｯｸ体Ca-U" panose="020F0A00000000000000" pitchFamily="50" charset="-128"/>
                <a:ea typeface="FGP丸ｺﾞｼｯｸ体Ca-U" panose="020F0A00000000000000" pitchFamily="50" charset="-128"/>
              </a:rPr>
              <a:t>令和８年</a:t>
            </a:r>
            <a:endParaRPr lang="ja-JP" altLang="en-US" dirty="0">
              <a:solidFill>
                <a:schemeClr val="bg1"/>
              </a:solidFill>
              <a:latin typeface="FGP丸ｺﾞｼｯｸ体Ca-U" panose="020F0A00000000000000" pitchFamily="50" charset="-128"/>
              <a:ea typeface="FGP丸ｺﾞｼｯｸ体Ca-U" panose="020F0A00000000000000" pitchFamily="50" charset="-128"/>
            </a:endParaRPr>
          </a:p>
          <a:p>
            <a:r>
              <a:rPr lang="ja-JP" altLang="en-US" sz="1600" dirty="0">
                <a:solidFill>
                  <a:schemeClr val="bg1"/>
                </a:solidFill>
                <a:latin typeface="FGP丸ｺﾞｼｯｸ体Ca-U" panose="020F0A00000000000000" pitchFamily="50" charset="-128"/>
                <a:ea typeface="FGP丸ｺﾞｼｯｸ体Ca-U" panose="020F0A00000000000000" pitchFamily="50" charset="-128"/>
              </a:rPr>
              <a:t>４月</a:t>
            </a:r>
            <a:r>
              <a:rPr lang="ja-JP" altLang="en-US" sz="1200" dirty="0">
                <a:solidFill>
                  <a:schemeClr val="bg1"/>
                </a:solidFill>
                <a:latin typeface="FGP丸ｺﾞｼｯｸ体Ca-U" panose="020F0A00000000000000" pitchFamily="50" charset="-128"/>
                <a:ea typeface="FGP丸ｺﾞｼｯｸ体Ca-U" panose="020F0A00000000000000" pitchFamily="50" charset="-128"/>
              </a:rPr>
              <a:t>から</a:t>
            </a:r>
            <a:endParaRPr lang="ja-JP" altLang="en-US" sz="1400" dirty="0">
              <a:solidFill>
                <a:schemeClr val="bg1"/>
              </a:solidFill>
              <a:latin typeface="FGP丸ｺﾞｼｯｸ体Ca-U" panose="020F0A00000000000000" pitchFamily="50" charset="-128"/>
              <a:ea typeface="FGP丸ｺﾞｼｯｸ体Ca-U" panose="020F0A00000000000000" pitchFamily="50" charset="-128"/>
            </a:endParaRPr>
          </a:p>
        </p:txBody>
      </p:sp>
      <p:sp>
        <p:nvSpPr>
          <p:cNvPr id="42" name="正方形/長方形 41">
            <a:extLst>
              <a:ext uri="{FF2B5EF4-FFF2-40B4-BE49-F238E27FC236}">
                <a16:creationId xmlns:a16="http://schemas.microsoft.com/office/drawing/2014/main" id="{82B46F20-CA4D-B7AE-50A4-473F641D8499}"/>
              </a:ext>
            </a:extLst>
          </p:cNvPr>
          <p:cNvSpPr/>
          <p:nvPr/>
        </p:nvSpPr>
        <p:spPr>
          <a:xfrm>
            <a:off x="1219200" y="5129100"/>
            <a:ext cx="1765300" cy="437427"/>
          </a:xfrm>
          <a:prstGeom prst="rect">
            <a:avLst/>
          </a:prstGeom>
        </p:spPr>
        <p:txBody>
          <a:bodyPr wrap="square">
            <a:spAutoFit/>
          </a:bodyPr>
          <a:lstStyle/>
          <a:p>
            <a:pPr algn="ctr">
              <a:lnSpc>
                <a:spcPts val="3300"/>
              </a:lnSpc>
            </a:pPr>
            <a:r>
              <a:rPr lang="ja-JP" altLang="en-US" dirty="0">
                <a:latin typeface="FGP丸ｺﾞｼｯｸ体Ca-U" panose="020F0A00000000000000" pitchFamily="50" charset="-128"/>
                <a:ea typeface="FGP丸ｺﾞｼｯｸ体Ca-U" panose="020F0A00000000000000" pitchFamily="50" charset="-128"/>
              </a:rPr>
              <a:t>現行</a:t>
            </a:r>
          </a:p>
        </p:txBody>
      </p:sp>
      <p:sp>
        <p:nvSpPr>
          <p:cNvPr id="44" name="正方形/長方形 43">
            <a:extLst>
              <a:ext uri="{FF2B5EF4-FFF2-40B4-BE49-F238E27FC236}">
                <a16:creationId xmlns:a16="http://schemas.microsoft.com/office/drawing/2014/main" id="{C744F4DC-F611-F105-D341-6132EDA5F1D3}"/>
              </a:ext>
            </a:extLst>
          </p:cNvPr>
          <p:cNvSpPr/>
          <p:nvPr/>
        </p:nvSpPr>
        <p:spPr>
          <a:xfrm>
            <a:off x="952500" y="6043500"/>
            <a:ext cx="2247900" cy="437427"/>
          </a:xfrm>
          <a:prstGeom prst="rect">
            <a:avLst/>
          </a:prstGeom>
        </p:spPr>
        <p:txBody>
          <a:bodyPr wrap="square">
            <a:spAutoFit/>
          </a:bodyPr>
          <a:lstStyle/>
          <a:p>
            <a:pPr algn="ctr">
              <a:lnSpc>
                <a:spcPts val="3300"/>
              </a:lnSpc>
            </a:pPr>
            <a:r>
              <a:rPr lang="en-US" altLang="ja-JP" spc="50" dirty="0">
                <a:latin typeface="FGP丸ｺﾞｼｯｸ体Ca-U" panose="020F0A00000000000000" pitchFamily="50" charset="-128"/>
                <a:ea typeface="FGP丸ｺﾞｼｯｸ体Ca-U" panose="020F0A00000000000000" pitchFamily="50" charset="-128"/>
              </a:rPr>
              <a:t>8:30 </a:t>
            </a:r>
            <a:r>
              <a:rPr lang="ja-JP" altLang="en-US" spc="50" dirty="0">
                <a:latin typeface="FGP丸ｺﾞｼｯｸ体Ca-U" panose="020F0A00000000000000" pitchFamily="50" charset="-128"/>
                <a:ea typeface="FGP丸ｺﾞｼｯｸ体Ca-U" panose="020F0A00000000000000" pitchFamily="50" charset="-128"/>
              </a:rPr>
              <a:t>～ </a:t>
            </a:r>
            <a:r>
              <a:rPr lang="en-US" altLang="ja-JP" spc="50" dirty="0">
                <a:latin typeface="FGP丸ｺﾞｼｯｸ体Ca-U" panose="020F0A00000000000000" pitchFamily="50" charset="-128"/>
                <a:ea typeface="FGP丸ｺﾞｼｯｸ体Ca-U" panose="020F0A00000000000000" pitchFamily="50" charset="-128"/>
              </a:rPr>
              <a:t>17:15 </a:t>
            </a:r>
            <a:r>
              <a:rPr lang="ja-JP" altLang="en-US" spc="50" dirty="0">
                <a:latin typeface="FGP丸ｺﾞｼｯｸ体Ca-U" panose="020F0A00000000000000" pitchFamily="50" charset="-128"/>
                <a:ea typeface="FGP丸ｺﾞｼｯｸ体Ca-U" panose="020F0A00000000000000" pitchFamily="50" charset="-128"/>
              </a:rPr>
              <a:t>まで</a:t>
            </a:r>
          </a:p>
        </p:txBody>
      </p:sp>
      <p:sp>
        <p:nvSpPr>
          <p:cNvPr id="45" name="正方形/長方形 44">
            <a:extLst>
              <a:ext uri="{FF2B5EF4-FFF2-40B4-BE49-F238E27FC236}">
                <a16:creationId xmlns:a16="http://schemas.microsoft.com/office/drawing/2014/main" id="{487FA0DB-B38A-3C24-BEC8-858FBD7A0DCD}"/>
              </a:ext>
            </a:extLst>
          </p:cNvPr>
          <p:cNvSpPr/>
          <p:nvPr/>
        </p:nvSpPr>
        <p:spPr>
          <a:xfrm>
            <a:off x="3759200" y="5129100"/>
            <a:ext cx="2603500" cy="437427"/>
          </a:xfrm>
          <a:prstGeom prst="rect">
            <a:avLst/>
          </a:prstGeom>
        </p:spPr>
        <p:txBody>
          <a:bodyPr wrap="square">
            <a:spAutoFit/>
          </a:bodyPr>
          <a:lstStyle/>
          <a:p>
            <a:pPr algn="ctr">
              <a:lnSpc>
                <a:spcPts val="3300"/>
              </a:lnSpc>
            </a:pPr>
            <a:r>
              <a:rPr lang="ja-JP" altLang="en-US" dirty="0">
                <a:solidFill>
                  <a:schemeClr val="bg1"/>
                </a:solidFill>
                <a:latin typeface="FGP丸ｺﾞｼｯｸ体Ca-U" panose="020F0A00000000000000" pitchFamily="50" charset="-128"/>
                <a:ea typeface="FGP丸ｺﾞｼｯｸ体Ca-U" panose="020F0A00000000000000" pitchFamily="50" charset="-128"/>
              </a:rPr>
              <a:t>変更後</a:t>
            </a:r>
            <a:r>
              <a:rPr lang="ja-JP" altLang="en-US" sz="1200" dirty="0">
                <a:solidFill>
                  <a:schemeClr val="bg1"/>
                </a:solidFill>
                <a:latin typeface="FGP丸ｺﾞｼｯｸ体Ca-U" panose="020F0A00000000000000" pitchFamily="50" charset="-128"/>
                <a:ea typeface="FGP丸ｺﾞｼｯｸ体Ca-U" panose="020F0A00000000000000" pitchFamily="50" charset="-128"/>
              </a:rPr>
              <a:t> </a:t>
            </a:r>
            <a:r>
              <a:rPr lang="en-US" altLang="ja-JP" sz="1000" dirty="0">
                <a:solidFill>
                  <a:schemeClr val="bg1"/>
                </a:solidFill>
                <a:latin typeface="FGP丸ｺﾞｼｯｸ体Ca-U" panose="020F0A00000000000000" pitchFamily="50" charset="-128"/>
                <a:ea typeface="FGP丸ｺﾞｼｯｸ体Ca-U" panose="020F0A00000000000000" pitchFamily="50" charset="-128"/>
              </a:rPr>
              <a:t>(</a:t>
            </a:r>
            <a:r>
              <a:rPr lang="ja-JP" altLang="en-US" sz="1000" dirty="0">
                <a:solidFill>
                  <a:schemeClr val="bg1"/>
                </a:solidFill>
                <a:latin typeface="FGP丸ｺﾞｼｯｸ体Ca-U" panose="020F0A00000000000000" pitchFamily="50" charset="-128"/>
                <a:ea typeface="FGP丸ｺﾞｼｯｸ体Ca-U" panose="020F0A00000000000000" pitchFamily="50" charset="-128"/>
              </a:rPr>
              <a:t>令和８年４月から試行</a:t>
            </a:r>
            <a:r>
              <a:rPr lang="en-US" altLang="ja-JP" sz="1000" dirty="0">
                <a:solidFill>
                  <a:schemeClr val="bg1"/>
                </a:solidFill>
                <a:latin typeface="FGP丸ｺﾞｼｯｸ体Ca-U" panose="020F0A00000000000000" pitchFamily="50" charset="-128"/>
                <a:ea typeface="FGP丸ｺﾞｼｯｸ体Ca-U" panose="020F0A00000000000000" pitchFamily="50" charset="-128"/>
              </a:rPr>
              <a:t>)</a:t>
            </a:r>
            <a:endParaRPr lang="ja-JP" altLang="en-US" dirty="0">
              <a:solidFill>
                <a:schemeClr val="bg1"/>
              </a:solidFill>
              <a:latin typeface="FGP丸ｺﾞｼｯｸ体Ca-U" panose="020F0A00000000000000" pitchFamily="50" charset="-128"/>
              <a:ea typeface="FGP丸ｺﾞｼｯｸ体Ca-U" panose="020F0A00000000000000" pitchFamily="50" charset="-128"/>
            </a:endParaRPr>
          </a:p>
        </p:txBody>
      </p:sp>
      <p:sp>
        <p:nvSpPr>
          <p:cNvPr id="46" name="正方形/長方形 45">
            <a:extLst>
              <a:ext uri="{FF2B5EF4-FFF2-40B4-BE49-F238E27FC236}">
                <a16:creationId xmlns:a16="http://schemas.microsoft.com/office/drawing/2014/main" id="{E3805C22-86AA-3597-6D7A-FE49FBAB2D79}"/>
              </a:ext>
            </a:extLst>
          </p:cNvPr>
          <p:cNvSpPr/>
          <p:nvPr/>
        </p:nvSpPr>
        <p:spPr>
          <a:xfrm>
            <a:off x="3644900" y="5713300"/>
            <a:ext cx="2960618" cy="1236172"/>
          </a:xfrm>
          <a:prstGeom prst="rect">
            <a:avLst/>
          </a:prstGeom>
        </p:spPr>
        <p:txBody>
          <a:bodyPr wrap="square">
            <a:spAutoFit/>
          </a:bodyPr>
          <a:lstStyle/>
          <a:p>
            <a:pPr>
              <a:lnSpc>
                <a:spcPts val="3100"/>
              </a:lnSpc>
            </a:pPr>
            <a:r>
              <a:rPr lang="ja-JP" altLang="en-US" spc="50" dirty="0">
                <a:latin typeface="FGP丸ｺﾞｼｯｸ体Ca-U" panose="020F0A00000000000000" pitchFamily="50" charset="-128"/>
                <a:ea typeface="FGP丸ｺﾞｼｯｸ体Ca-U" panose="020F0A00000000000000" pitchFamily="50" charset="-128"/>
              </a:rPr>
              <a:t>午前   </a:t>
            </a:r>
            <a:r>
              <a:rPr lang="en-US" altLang="ja-JP" spc="50" dirty="0">
                <a:solidFill>
                  <a:srgbClr val="0FB4AF"/>
                </a:solidFill>
                <a:latin typeface="FGP丸ｺﾞｼｯｸ体Ca-U" panose="020F0A00000000000000" pitchFamily="50" charset="-128"/>
                <a:ea typeface="FGP丸ｺﾞｼｯｸ体Ca-U" panose="020F0A00000000000000" pitchFamily="50" charset="-128"/>
              </a:rPr>
              <a:t>9:00 </a:t>
            </a:r>
            <a:r>
              <a:rPr lang="ja-JP" altLang="en-US" spc="50" dirty="0">
                <a:solidFill>
                  <a:srgbClr val="0FB4AF"/>
                </a:solidFill>
                <a:latin typeface="FGP丸ｺﾞｼｯｸ体Ca-U" panose="020F0A00000000000000" pitchFamily="50" charset="-128"/>
                <a:ea typeface="FGP丸ｺﾞｼｯｸ体Ca-U" panose="020F0A00000000000000" pitchFamily="50" charset="-128"/>
              </a:rPr>
              <a:t>～ </a:t>
            </a:r>
            <a:r>
              <a:rPr lang="en-US" altLang="ja-JP" spc="50" dirty="0">
                <a:solidFill>
                  <a:srgbClr val="0FB4AF"/>
                </a:solidFill>
                <a:latin typeface="FGP丸ｺﾞｼｯｸ体Ca-U" panose="020F0A00000000000000" pitchFamily="50" charset="-128"/>
                <a:ea typeface="FGP丸ｺﾞｼｯｸ体Ca-U" panose="020F0A00000000000000" pitchFamily="50" charset="-128"/>
              </a:rPr>
              <a:t>12:00 </a:t>
            </a:r>
            <a:r>
              <a:rPr lang="ja-JP" altLang="en-US" spc="50" dirty="0">
                <a:latin typeface="FGP丸ｺﾞｼｯｸ体Ca-U" panose="020F0A00000000000000" pitchFamily="50" charset="-128"/>
                <a:ea typeface="FGP丸ｺﾞｼｯｸ体Ca-U" panose="020F0A00000000000000" pitchFamily="50" charset="-128"/>
              </a:rPr>
              <a:t>まで</a:t>
            </a:r>
            <a:endParaRPr lang="en-US" altLang="ja-JP" spc="50" dirty="0">
              <a:latin typeface="FGP丸ｺﾞｼｯｸ体Ca-U" panose="020F0A00000000000000" pitchFamily="50" charset="-128"/>
              <a:ea typeface="FGP丸ｺﾞｼｯｸ体Ca-U" panose="020F0A00000000000000" pitchFamily="50" charset="-128"/>
            </a:endParaRPr>
          </a:p>
          <a:p>
            <a:pPr>
              <a:lnSpc>
                <a:spcPts val="3100"/>
              </a:lnSpc>
            </a:pPr>
            <a:r>
              <a:rPr lang="ja-JP" altLang="en-US" spc="50" dirty="0">
                <a:latin typeface="FGP丸ｺﾞｼｯｸ体Ca-U" panose="020F0A00000000000000" pitchFamily="50" charset="-128"/>
                <a:ea typeface="FGP丸ｺﾞｼｯｸ体Ca-U" panose="020F0A00000000000000" pitchFamily="50" charset="-128"/>
              </a:rPr>
              <a:t>午後 </a:t>
            </a:r>
            <a:r>
              <a:rPr lang="en-US" altLang="ja-JP" spc="50" dirty="0">
                <a:solidFill>
                  <a:srgbClr val="0FB4AF"/>
                </a:solidFill>
                <a:latin typeface="FGP丸ｺﾞｼｯｸ体Ca-U" panose="020F0A00000000000000" pitchFamily="50" charset="-128"/>
                <a:ea typeface="FGP丸ｺﾞｼｯｸ体Ca-U" panose="020F0A00000000000000" pitchFamily="50" charset="-128"/>
              </a:rPr>
              <a:t>13:00 </a:t>
            </a:r>
            <a:r>
              <a:rPr lang="ja-JP" altLang="en-US" spc="50" dirty="0">
                <a:solidFill>
                  <a:srgbClr val="0FB4AF"/>
                </a:solidFill>
                <a:latin typeface="FGP丸ｺﾞｼｯｸ体Ca-U" panose="020F0A00000000000000" pitchFamily="50" charset="-128"/>
                <a:ea typeface="FGP丸ｺﾞｼｯｸ体Ca-U" panose="020F0A00000000000000" pitchFamily="50" charset="-128"/>
              </a:rPr>
              <a:t>～ </a:t>
            </a:r>
            <a:r>
              <a:rPr lang="en-US" altLang="ja-JP" spc="50" dirty="0">
                <a:solidFill>
                  <a:srgbClr val="0FB4AF"/>
                </a:solidFill>
                <a:latin typeface="FGP丸ｺﾞｼｯｸ体Ca-U" panose="020F0A00000000000000" pitchFamily="50" charset="-128"/>
                <a:ea typeface="FGP丸ｺﾞｼｯｸ体Ca-U" panose="020F0A00000000000000" pitchFamily="50" charset="-128"/>
              </a:rPr>
              <a:t>16:30 </a:t>
            </a:r>
            <a:r>
              <a:rPr lang="ja-JP" altLang="en-US" spc="50" dirty="0">
                <a:latin typeface="FGP丸ｺﾞｼｯｸ体Ca-U" panose="020F0A00000000000000" pitchFamily="50" charset="-128"/>
                <a:ea typeface="FGP丸ｺﾞｼｯｸ体Ca-U" panose="020F0A00000000000000" pitchFamily="50" charset="-128"/>
              </a:rPr>
              <a:t>まで</a:t>
            </a:r>
            <a:endParaRPr lang="en-US" altLang="ja-JP" spc="50" dirty="0">
              <a:latin typeface="FGP丸ｺﾞｼｯｸ体Ca-U" panose="020F0A00000000000000" pitchFamily="50" charset="-128"/>
              <a:ea typeface="FGP丸ｺﾞｼｯｸ体Ca-U" panose="020F0A00000000000000" pitchFamily="50" charset="-128"/>
            </a:endParaRPr>
          </a:p>
          <a:p>
            <a:pPr algn="ctr">
              <a:lnSpc>
                <a:spcPts val="3100"/>
              </a:lnSpc>
            </a:pPr>
            <a:r>
              <a:rPr lang="en-US" altLang="ja-JP" sz="1400" spc="50" dirty="0">
                <a:latin typeface="FGP丸ｺﾞｼｯｸ体Ca-U" panose="020F0A00000000000000" pitchFamily="50" charset="-128"/>
                <a:ea typeface="FGP丸ｺﾞｼｯｸ体Ca-U" panose="020F0A00000000000000" pitchFamily="50" charset="-128"/>
              </a:rPr>
              <a:t>12:00</a:t>
            </a:r>
            <a:r>
              <a:rPr lang="ja-JP" altLang="en-US" sz="1400" spc="50" dirty="0">
                <a:latin typeface="FGP丸ｺﾞｼｯｸ体Ca-U" panose="020F0A00000000000000" pitchFamily="50" charset="-128"/>
                <a:ea typeface="FGP丸ｺﾞｼｯｸ体Ca-U" panose="020F0A00000000000000" pitchFamily="50" charset="-128"/>
              </a:rPr>
              <a:t>～</a:t>
            </a:r>
            <a:r>
              <a:rPr lang="en-US" altLang="ja-JP" sz="1400" spc="50" dirty="0">
                <a:latin typeface="FGP丸ｺﾞｼｯｸ体Ca-U" panose="020F0A00000000000000" pitchFamily="50" charset="-128"/>
                <a:ea typeface="FGP丸ｺﾞｼｯｸ体Ca-U" panose="020F0A00000000000000" pitchFamily="50" charset="-128"/>
              </a:rPr>
              <a:t>13:00</a:t>
            </a:r>
            <a:r>
              <a:rPr lang="ja-JP" altLang="en-US" sz="1400" spc="50" dirty="0">
                <a:latin typeface="FGP丸ｺﾞｼｯｸ体Ca-U" panose="020F0A00000000000000" pitchFamily="50" charset="-128"/>
                <a:ea typeface="FGP丸ｺﾞｼｯｸ体Ca-U" panose="020F0A00000000000000" pitchFamily="50" charset="-128"/>
              </a:rPr>
              <a:t>は昼休み</a:t>
            </a:r>
          </a:p>
        </p:txBody>
      </p:sp>
      <p:sp>
        <p:nvSpPr>
          <p:cNvPr id="48" name="正方形/長方形 47">
            <a:extLst>
              <a:ext uri="{FF2B5EF4-FFF2-40B4-BE49-F238E27FC236}">
                <a16:creationId xmlns:a16="http://schemas.microsoft.com/office/drawing/2014/main" id="{6075D0E3-1A09-74CB-085B-9355264D707F}"/>
              </a:ext>
            </a:extLst>
          </p:cNvPr>
          <p:cNvSpPr/>
          <p:nvPr/>
        </p:nvSpPr>
        <p:spPr>
          <a:xfrm>
            <a:off x="829346" y="7064729"/>
            <a:ext cx="6068995" cy="564193"/>
          </a:xfrm>
          <a:prstGeom prst="rect">
            <a:avLst/>
          </a:prstGeom>
        </p:spPr>
        <p:txBody>
          <a:bodyPr wrap="square">
            <a:spAutoFit/>
          </a:bodyPr>
          <a:lstStyle/>
          <a:p>
            <a:pPr>
              <a:lnSpc>
                <a:spcPts val="1300"/>
              </a:lnSpc>
            </a:pPr>
            <a:r>
              <a:rPr lang="en-US" altLang="ja-JP" sz="870" dirty="0">
                <a:latin typeface="FGP丸ｺﾞｼｯｸ体Ca-U" panose="020F0A00000000000000" pitchFamily="50" charset="-128"/>
                <a:ea typeface="FGP丸ｺﾞｼｯｸ体Ca-U" panose="020F0A00000000000000" pitchFamily="50" charset="-128"/>
              </a:rPr>
              <a:t>※ </a:t>
            </a:r>
            <a:r>
              <a:rPr lang="ja-JP" altLang="en-US" sz="870" dirty="0">
                <a:latin typeface="FGP丸ｺﾞｼｯｸ体Ca-U" panose="020F0A00000000000000" pitchFamily="50" charset="-128"/>
                <a:ea typeface="FGP丸ｺﾞｼｯｸ体Ca-U" panose="020F0A00000000000000" pitchFamily="50" charset="-128"/>
              </a:rPr>
              <a:t>試行結果を踏まえて、令和８年</a:t>
            </a:r>
            <a:r>
              <a:rPr lang="en-US" altLang="ja-JP" sz="870" dirty="0">
                <a:latin typeface="FGP丸ｺﾞｼｯｸ体Ca-U" panose="020F0A00000000000000" pitchFamily="50" charset="-128"/>
                <a:ea typeface="FGP丸ｺﾞｼｯｸ体Ca-U" panose="020F0A00000000000000" pitchFamily="50" charset="-128"/>
              </a:rPr>
              <a:t>10</a:t>
            </a:r>
            <a:r>
              <a:rPr lang="ja-JP" altLang="en-US" sz="870" dirty="0">
                <a:latin typeface="FGP丸ｺﾞｼｯｸ体Ca-U" panose="020F0A00000000000000" pitchFamily="50" charset="-128"/>
                <a:ea typeface="FGP丸ｺﾞｼｯｸ体Ca-U" panose="020F0A00000000000000" pitchFamily="50" charset="-128"/>
              </a:rPr>
              <a:t>月から本格実施を予定しています。</a:t>
            </a:r>
          </a:p>
          <a:p>
            <a:pPr>
              <a:lnSpc>
                <a:spcPts val="1300"/>
              </a:lnSpc>
            </a:pPr>
            <a:r>
              <a:rPr lang="en-US" altLang="ja-JP" sz="870" dirty="0">
                <a:latin typeface="FGP丸ｺﾞｼｯｸ体Ca-U" panose="020F0A00000000000000" pitchFamily="50" charset="-128"/>
                <a:ea typeface="FGP丸ｺﾞｼｯｸ体Ca-U" panose="020F0A00000000000000" pitchFamily="50" charset="-128"/>
              </a:rPr>
              <a:t>※ </a:t>
            </a:r>
            <a:r>
              <a:rPr lang="ja-JP" altLang="en-US" sz="870" dirty="0">
                <a:latin typeface="FGP丸ｺﾞｼｯｸ体Ca-U" panose="020F0A00000000000000" pitchFamily="50" charset="-128"/>
                <a:ea typeface="FGP丸ｺﾞｼｯｸ体Ca-U" panose="020F0A00000000000000" pitchFamily="50" charset="-128"/>
              </a:rPr>
              <a:t>お電話でのお問合せは、</a:t>
            </a:r>
            <a:r>
              <a:rPr lang="en-US" altLang="ja-JP" sz="870" dirty="0">
                <a:latin typeface="FGP丸ｺﾞｼｯｸ体Ca-U" panose="020F0A00000000000000" pitchFamily="50" charset="-128"/>
                <a:ea typeface="FGP丸ｺﾞｼｯｸ体Ca-U" panose="020F0A00000000000000" pitchFamily="50" charset="-128"/>
              </a:rPr>
              <a:t>8:30</a:t>
            </a:r>
            <a:r>
              <a:rPr lang="ja-JP" altLang="en-US" sz="870" dirty="0">
                <a:latin typeface="FGP丸ｺﾞｼｯｸ体Ca-U" panose="020F0A00000000000000" pitchFamily="50" charset="-128"/>
                <a:ea typeface="FGP丸ｺﾞｼｯｸ体Ca-U" panose="020F0A00000000000000" pitchFamily="50" charset="-128"/>
              </a:rPr>
              <a:t>から</a:t>
            </a:r>
            <a:r>
              <a:rPr lang="en-US" altLang="ja-JP" sz="870" dirty="0">
                <a:latin typeface="FGP丸ｺﾞｼｯｸ体Ca-U" panose="020F0A00000000000000" pitchFamily="50" charset="-128"/>
                <a:ea typeface="FGP丸ｺﾞｼｯｸ体Ca-U" panose="020F0A00000000000000" pitchFamily="50" charset="-128"/>
              </a:rPr>
              <a:t>17:15</a:t>
            </a:r>
            <a:r>
              <a:rPr lang="ja-JP" altLang="en-US" sz="870" dirty="0">
                <a:latin typeface="FGP丸ｺﾞｼｯｸ体Ca-U" panose="020F0A00000000000000" pitchFamily="50" charset="-128"/>
                <a:ea typeface="FGP丸ｺﾞｼｯｸ体Ca-U" panose="020F0A00000000000000" pitchFamily="50" charset="-128"/>
              </a:rPr>
              <a:t>まで受け付けておりますが、急用等を除いて窓口受付時間内にお願いします。</a:t>
            </a:r>
          </a:p>
          <a:p>
            <a:pPr marL="92075" indent="-92075">
              <a:lnSpc>
                <a:spcPts val="1300"/>
              </a:lnSpc>
            </a:pPr>
            <a:r>
              <a:rPr lang="en-US" altLang="ja-JP" sz="870" dirty="0">
                <a:latin typeface="FGP丸ｺﾞｼｯｸ体Ca-U" panose="020F0A00000000000000" pitchFamily="50" charset="-128"/>
                <a:ea typeface="FGP丸ｺﾞｼｯｸ体Ca-U" panose="020F0A00000000000000" pitchFamily="50" charset="-128"/>
              </a:rPr>
              <a:t>※ </a:t>
            </a:r>
            <a:r>
              <a:rPr lang="ja-JP" altLang="en-US" sz="870" spc="-30" dirty="0">
                <a:latin typeface="FGP丸ｺﾞｼｯｸ体Ca-U" panose="020F0A00000000000000" pitchFamily="50" charset="-128"/>
                <a:ea typeface="FGP丸ｺﾞｼｯｸ体Ca-U" panose="020F0A00000000000000" pitchFamily="50" charset="-128"/>
              </a:rPr>
              <a:t>緊急時や個別の事情がある場合には、窓口の受付時間に限りませんので、保健福祉事務所の各担当窓口にご相談ください。</a:t>
            </a:r>
          </a:p>
        </p:txBody>
      </p:sp>
      <p:sp>
        <p:nvSpPr>
          <p:cNvPr id="50" name="正方形/長方形 49">
            <a:extLst>
              <a:ext uri="{FF2B5EF4-FFF2-40B4-BE49-F238E27FC236}">
                <a16:creationId xmlns:a16="http://schemas.microsoft.com/office/drawing/2014/main" id="{5F15C0B3-9273-052E-E889-521D0316EF79}"/>
              </a:ext>
            </a:extLst>
          </p:cNvPr>
          <p:cNvSpPr/>
          <p:nvPr/>
        </p:nvSpPr>
        <p:spPr>
          <a:xfrm>
            <a:off x="990600" y="7834200"/>
            <a:ext cx="1765300" cy="437427"/>
          </a:xfrm>
          <a:prstGeom prst="rect">
            <a:avLst/>
          </a:prstGeom>
        </p:spPr>
        <p:txBody>
          <a:bodyPr wrap="square">
            <a:spAutoFit/>
          </a:bodyPr>
          <a:lstStyle/>
          <a:p>
            <a:pPr algn="ctr">
              <a:lnSpc>
                <a:spcPts val="3300"/>
              </a:lnSpc>
            </a:pPr>
            <a:r>
              <a:rPr lang="ja-JP" altLang="en-US" dirty="0">
                <a:latin typeface="FGP丸ｺﾞｼｯｸ体Ca-U" panose="020F0A00000000000000" pitchFamily="50" charset="-128"/>
                <a:ea typeface="FGP丸ｺﾞｼｯｸ体Ca-U" panose="020F0A00000000000000" pitchFamily="50" charset="-128"/>
              </a:rPr>
              <a:t>対象窓口</a:t>
            </a:r>
          </a:p>
        </p:txBody>
      </p:sp>
      <p:sp>
        <p:nvSpPr>
          <p:cNvPr id="54" name="正方形/長方形 53">
            <a:extLst>
              <a:ext uri="{FF2B5EF4-FFF2-40B4-BE49-F238E27FC236}">
                <a16:creationId xmlns:a16="http://schemas.microsoft.com/office/drawing/2014/main" id="{B7A4745E-C956-9A5D-DCED-3197790F95F7}"/>
              </a:ext>
            </a:extLst>
          </p:cNvPr>
          <p:cNvSpPr/>
          <p:nvPr/>
        </p:nvSpPr>
        <p:spPr>
          <a:xfrm>
            <a:off x="901700" y="8451420"/>
            <a:ext cx="5829300" cy="974882"/>
          </a:xfrm>
          <a:prstGeom prst="rect">
            <a:avLst/>
          </a:prstGeom>
        </p:spPr>
        <p:txBody>
          <a:bodyPr wrap="square">
            <a:spAutoFit/>
          </a:bodyPr>
          <a:lstStyle/>
          <a:p>
            <a:pPr>
              <a:lnSpc>
                <a:spcPts val="1800"/>
              </a:lnSpc>
            </a:pPr>
            <a:r>
              <a:rPr lang="ja-JP" altLang="en-US" sz="1100" dirty="0">
                <a:latin typeface="FGP丸ｺﾞｼｯｸ体Ca-U" panose="020F0A00000000000000" pitchFamily="50" charset="-128"/>
                <a:ea typeface="FGP丸ｺﾞｼｯｸ体Ca-U" panose="020F0A00000000000000" pitchFamily="50" charset="-128"/>
              </a:rPr>
              <a:t>平塚保健福祉事務所、平塚保健福祉事務所秦野センター、平塚保健福祉事務所茅ケ崎支所</a:t>
            </a:r>
          </a:p>
          <a:p>
            <a:pPr>
              <a:lnSpc>
                <a:spcPts val="1800"/>
              </a:lnSpc>
            </a:pPr>
            <a:r>
              <a:rPr lang="ja-JP" altLang="en-US" sz="1100" dirty="0">
                <a:latin typeface="FGP丸ｺﾞｼｯｸ体Ca-U" panose="020F0A00000000000000" pitchFamily="50" charset="-128"/>
                <a:ea typeface="FGP丸ｺﾞｼｯｸ体Ca-U" panose="020F0A00000000000000" pitchFamily="50" charset="-128"/>
              </a:rPr>
              <a:t>鎌倉保健福祉事務所、鎌倉保健福祉事務所三崎センター</a:t>
            </a:r>
          </a:p>
          <a:p>
            <a:pPr>
              <a:lnSpc>
                <a:spcPts val="1800"/>
              </a:lnSpc>
            </a:pPr>
            <a:r>
              <a:rPr lang="ja-JP" altLang="en-US" sz="1100" dirty="0">
                <a:latin typeface="FGP丸ｺﾞｼｯｸ体Ca-U" panose="020F0A00000000000000" pitchFamily="50" charset="-128"/>
                <a:ea typeface="FGP丸ｺﾞｼｯｸ体Ca-U" panose="020F0A00000000000000" pitchFamily="50" charset="-128"/>
              </a:rPr>
              <a:t>小田原保健福祉事務所、小田原保健福祉事務所足柄上センター</a:t>
            </a:r>
          </a:p>
          <a:p>
            <a:pPr>
              <a:lnSpc>
                <a:spcPts val="1800"/>
              </a:lnSpc>
            </a:pPr>
            <a:r>
              <a:rPr lang="ja-JP" altLang="en-US" sz="1100" dirty="0">
                <a:latin typeface="FGP丸ｺﾞｼｯｸ体Ca-U" panose="020F0A00000000000000" pitchFamily="50" charset="-128"/>
                <a:ea typeface="FGP丸ｺﾞｼｯｸ体Ca-U" panose="020F0A00000000000000" pitchFamily="50" charset="-128"/>
              </a:rPr>
              <a:t>厚木保健福祉事務所、厚木保健福祉事務所大和センター</a:t>
            </a:r>
          </a:p>
        </p:txBody>
      </p:sp>
      <p:sp>
        <p:nvSpPr>
          <p:cNvPr id="62" name="正方形/長方形 61">
            <a:extLst>
              <a:ext uri="{FF2B5EF4-FFF2-40B4-BE49-F238E27FC236}">
                <a16:creationId xmlns:a16="http://schemas.microsoft.com/office/drawing/2014/main" id="{9904BA45-DCA3-E533-0504-6F73BA62E79C}"/>
              </a:ext>
            </a:extLst>
          </p:cNvPr>
          <p:cNvSpPr/>
          <p:nvPr/>
        </p:nvSpPr>
        <p:spPr>
          <a:xfrm>
            <a:off x="901700" y="9611470"/>
            <a:ext cx="800192" cy="437427"/>
          </a:xfrm>
          <a:prstGeom prst="rect">
            <a:avLst/>
          </a:prstGeom>
        </p:spPr>
        <p:txBody>
          <a:bodyPr wrap="square">
            <a:spAutoFit/>
          </a:bodyPr>
          <a:lstStyle/>
          <a:p>
            <a:pPr>
              <a:lnSpc>
                <a:spcPts val="3300"/>
              </a:lnSpc>
            </a:pPr>
            <a:r>
              <a:rPr lang="ja-JP" altLang="en-US" sz="1200" dirty="0">
                <a:latin typeface="FGP丸ｺﾞｼｯｸ体Ca-U" panose="020F0A00000000000000" pitchFamily="50" charset="-128"/>
                <a:ea typeface="FGP丸ｺﾞｼｯｸ体Ca-U" panose="020F0A00000000000000" pitchFamily="50" charset="-128"/>
              </a:rPr>
              <a:t>問合せ先</a:t>
            </a:r>
          </a:p>
        </p:txBody>
      </p:sp>
      <p:sp>
        <p:nvSpPr>
          <p:cNvPr id="63" name="正方形/長方形 62">
            <a:extLst>
              <a:ext uri="{FF2B5EF4-FFF2-40B4-BE49-F238E27FC236}">
                <a16:creationId xmlns:a16="http://schemas.microsoft.com/office/drawing/2014/main" id="{AAD3EE5B-2086-1345-7158-BE2CC49CEBC6}"/>
              </a:ext>
            </a:extLst>
          </p:cNvPr>
          <p:cNvSpPr/>
          <p:nvPr/>
        </p:nvSpPr>
        <p:spPr>
          <a:xfrm>
            <a:off x="1879600" y="9654650"/>
            <a:ext cx="2639060" cy="532390"/>
          </a:xfrm>
          <a:prstGeom prst="rect">
            <a:avLst/>
          </a:prstGeom>
        </p:spPr>
        <p:txBody>
          <a:bodyPr wrap="square">
            <a:spAutoFit/>
          </a:bodyPr>
          <a:lstStyle/>
          <a:p>
            <a:pPr>
              <a:lnSpc>
                <a:spcPct val="150000"/>
              </a:lnSpc>
            </a:pPr>
            <a:r>
              <a:rPr lang="ja-JP" altLang="en-US" sz="1000" dirty="0">
                <a:latin typeface="FGP丸ｺﾞｼｯｸ体Ca-U" panose="020F0A00000000000000" pitchFamily="50" charset="-128"/>
                <a:ea typeface="FGP丸ｺﾞｼｯｸ体Ca-U" panose="020F0A00000000000000" pitchFamily="50" charset="-128"/>
              </a:rPr>
              <a:t>神奈川県 健康医療局 総務室 総務グループ</a:t>
            </a:r>
          </a:p>
          <a:p>
            <a:pPr>
              <a:lnSpc>
                <a:spcPct val="150000"/>
              </a:lnSpc>
            </a:pPr>
            <a:r>
              <a:rPr lang="en-US" altLang="ja-JP" sz="1000" dirty="0">
                <a:latin typeface="FGP丸ｺﾞｼｯｸ体Ca-U" panose="020F0A00000000000000" pitchFamily="50" charset="-128"/>
                <a:ea typeface="FGP丸ｺﾞｼｯｸ体Ca-U" panose="020F0A00000000000000" pitchFamily="50" charset="-128"/>
              </a:rPr>
              <a:t>TEL 045-210-4618</a:t>
            </a:r>
            <a:endParaRPr lang="ja-JP" altLang="en-US" sz="1000" dirty="0">
              <a:latin typeface="FGP丸ｺﾞｼｯｸ体Ca-U" panose="020F0A00000000000000" pitchFamily="50" charset="-128"/>
              <a:ea typeface="FGP丸ｺﾞｼｯｸ体Ca-U" panose="020F0A00000000000000" pitchFamily="50" charset="-128"/>
            </a:endParaRPr>
          </a:p>
        </p:txBody>
      </p:sp>
      <p:sp>
        <p:nvSpPr>
          <p:cNvPr id="64" name="正方形/長方形 63">
            <a:extLst>
              <a:ext uri="{FF2B5EF4-FFF2-40B4-BE49-F238E27FC236}">
                <a16:creationId xmlns:a16="http://schemas.microsoft.com/office/drawing/2014/main" id="{24E9904F-610F-B012-5A37-3857E8C5C402}"/>
              </a:ext>
            </a:extLst>
          </p:cNvPr>
          <p:cNvSpPr/>
          <p:nvPr/>
        </p:nvSpPr>
        <p:spPr>
          <a:xfrm>
            <a:off x="4495800" y="9647768"/>
            <a:ext cx="2564566" cy="532390"/>
          </a:xfrm>
          <a:prstGeom prst="rect">
            <a:avLst/>
          </a:prstGeom>
        </p:spPr>
        <p:txBody>
          <a:bodyPr wrap="square">
            <a:spAutoFit/>
          </a:bodyPr>
          <a:lstStyle/>
          <a:p>
            <a:pPr>
              <a:lnSpc>
                <a:spcPct val="150000"/>
              </a:lnSpc>
            </a:pPr>
            <a:r>
              <a:rPr lang="ja-JP" altLang="en-US" sz="1000" dirty="0">
                <a:latin typeface="FGP丸ｺﾞｼｯｸ体Ca-U" panose="020F0A00000000000000" pitchFamily="50" charset="-128"/>
                <a:ea typeface="FGP丸ｺﾞｼｯｸ体Ca-U" panose="020F0A00000000000000" pitchFamily="50" charset="-128"/>
              </a:rPr>
              <a:t>小田原保健福祉事務所 管理課</a:t>
            </a:r>
            <a:endParaRPr lang="en-US" altLang="ja-JP" sz="1000" dirty="0">
              <a:latin typeface="FGP丸ｺﾞｼｯｸ体Ca-U" panose="020F0A00000000000000" pitchFamily="50" charset="-128"/>
              <a:ea typeface="FGP丸ｺﾞｼｯｸ体Ca-U" panose="020F0A00000000000000" pitchFamily="50" charset="-128"/>
            </a:endParaRPr>
          </a:p>
          <a:p>
            <a:pPr>
              <a:lnSpc>
                <a:spcPct val="150000"/>
              </a:lnSpc>
            </a:pPr>
            <a:r>
              <a:rPr lang="en-US" altLang="ja-JP" sz="1000" dirty="0">
                <a:latin typeface="FGP丸ｺﾞｼｯｸ体Ca-U" panose="020F0A00000000000000" pitchFamily="50" charset="-128"/>
                <a:ea typeface="FGP丸ｺﾞｼｯｸ体Ca-U" panose="020F0A00000000000000" pitchFamily="50" charset="-128"/>
              </a:rPr>
              <a:t>TEL 0465-32-8000</a:t>
            </a:r>
            <a:r>
              <a:rPr lang="ja-JP" altLang="en-US" sz="1000" dirty="0">
                <a:latin typeface="FGP丸ｺﾞｼｯｸ体Ca-U" panose="020F0A00000000000000" pitchFamily="50" charset="-128"/>
                <a:ea typeface="FGP丸ｺﾞｼｯｸ体Ca-U" panose="020F0A00000000000000" pitchFamily="50" charset="-128"/>
              </a:rPr>
              <a:t>（代表）</a:t>
            </a:r>
          </a:p>
        </p:txBody>
      </p:sp>
      <p:sp>
        <p:nvSpPr>
          <p:cNvPr id="75" name="正方形/長方形 74">
            <a:extLst>
              <a:ext uri="{FF2B5EF4-FFF2-40B4-BE49-F238E27FC236}">
                <a16:creationId xmlns:a16="http://schemas.microsoft.com/office/drawing/2014/main" id="{F70C46A9-769C-2BF2-83B4-A47730111B07}"/>
              </a:ext>
            </a:extLst>
          </p:cNvPr>
          <p:cNvSpPr/>
          <p:nvPr/>
        </p:nvSpPr>
        <p:spPr>
          <a:xfrm>
            <a:off x="829346" y="882154"/>
            <a:ext cx="2650664" cy="500073"/>
          </a:xfrm>
          <a:prstGeom prst="rect">
            <a:avLst/>
          </a:prstGeom>
        </p:spPr>
        <p:txBody>
          <a:bodyPr wrap="square">
            <a:spAutoFit/>
          </a:bodyPr>
          <a:lstStyle/>
          <a:p>
            <a:pPr algn="ctr">
              <a:lnSpc>
                <a:spcPts val="3300"/>
              </a:lnSpc>
            </a:pPr>
            <a:r>
              <a:rPr lang="ja-JP" altLang="en-US" sz="2500" spc="300" dirty="0">
                <a:latin typeface="FGP丸ｺﾞｼｯｸ体Ca-U" panose="020F0A00000000000000" pitchFamily="50" charset="-128"/>
                <a:ea typeface="FGP丸ｺﾞｼｯｸ体Ca-U" panose="020F0A00000000000000" pitchFamily="50" charset="-128"/>
              </a:rPr>
              <a:t>神奈川県から</a:t>
            </a:r>
          </a:p>
        </p:txBody>
      </p:sp>
      <p:sp>
        <p:nvSpPr>
          <p:cNvPr id="3" name="テキスト ボックス 2">
            <a:extLst>
              <a:ext uri="{FF2B5EF4-FFF2-40B4-BE49-F238E27FC236}">
                <a16:creationId xmlns:a16="http://schemas.microsoft.com/office/drawing/2014/main" id="{1420BACD-6D39-3478-0820-4F7956E10931}"/>
              </a:ext>
            </a:extLst>
          </p:cNvPr>
          <p:cNvSpPr txBox="1"/>
          <p:nvPr/>
        </p:nvSpPr>
        <p:spPr>
          <a:xfrm>
            <a:off x="1132453" y="6636307"/>
            <a:ext cx="2209800" cy="307777"/>
          </a:xfrm>
          <a:prstGeom prst="rect">
            <a:avLst/>
          </a:prstGeom>
          <a:noFill/>
        </p:spPr>
        <p:txBody>
          <a:bodyPr wrap="square">
            <a:spAutoFit/>
          </a:bodyPr>
          <a:lstStyle/>
          <a:p>
            <a:r>
              <a:rPr lang="en-US" altLang="ja-JP" sz="1400" dirty="0">
                <a:ea typeface="FGP丸ｺﾞｼｯｸ体Ca-U" panose="020F0A00000000000000"/>
              </a:rPr>
              <a:t>12:00</a:t>
            </a:r>
            <a:r>
              <a:rPr lang="ja-JP" altLang="en-US" sz="1400" dirty="0">
                <a:ea typeface="FGP丸ｺﾞｼｯｸ体Ca-U" panose="020F0A00000000000000"/>
              </a:rPr>
              <a:t>～</a:t>
            </a:r>
            <a:r>
              <a:rPr lang="en-US" altLang="ja-JP" sz="1400" dirty="0">
                <a:ea typeface="FGP丸ｺﾞｼｯｸ体Ca-U" panose="020F0A00000000000000"/>
              </a:rPr>
              <a:t>13:00</a:t>
            </a:r>
            <a:r>
              <a:rPr lang="ja-JP" altLang="en-US" sz="1400" dirty="0">
                <a:ea typeface="FGP丸ｺﾞｼｯｸ体Ca-U" panose="020F0A00000000000000"/>
              </a:rPr>
              <a:t>は昼休み</a:t>
            </a:r>
          </a:p>
        </p:txBody>
      </p:sp>
    </p:spTree>
    <p:extLst>
      <p:ext uri="{BB962C8B-B14F-4D97-AF65-F5344CB8AC3E}">
        <p14:creationId xmlns:p14="http://schemas.microsoft.com/office/powerpoint/2010/main" val="1407805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グラフィカル ユーザー インターフェイス&#10;&#10;AI によって生成されたコンテンツは間違っている可能性があります。">
            <a:extLst>
              <a:ext uri="{FF2B5EF4-FFF2-40B4-BE49-F238E27FC236}">
                <a16:creationId xmlns:a16="http://schemas.microsoft.com/office/drawing/2014/main" id="{C70F5A95-EFF8-C796-9A91-8C0F1DB80DD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11" y="-13447"/>
            <a:ext cx="7556052" cy="10691813"/>
          </a:xfrm>
          <a:prstGeom prst="rect">
            <a:avLst/>
          </a:prstGeom>
        </p:spPr>
      </p:pic>
      <p:sp>
        <p:nvSpPr>
          <p:cNvPr id="5" name="正方形/長方形 4">
            <a:extLst>
              <a:ext uri="{FF2B5EF4-FFF2-40B4-BE49-F238E27FC236}">
                <a16:creationId xmlns:a16="http://schemas.microsoft.com/office/drawing/2014/main" id="{DE2562E4-0163-747F-8C27-66BD4AE231DA}"/>
              </a:ext>
            </a:extLst>
          </p:cNvPr>
          <p:cNvSpPr/>
          <p:nvPr/>
        </p:nvSpPr>
        <p:spPr>
          <a:xfrm>
            <a:off x="981453" y="360706"/>
            <a:ext cx="5596768" cy="448200"/>
          </a:xfrm>
          <a:prstGeom prst="rect">
            <a:avLst/>
          </a:prstGeom>
        </p:spPr>
        <p:txBody>
          <a:bodyPr wrap="square">
            <a:spAutoFit/>
          </a:bodyPr>
          <a:lstStyle/>
          <a:p>
            <a:pPr algn="ctr">
              <a:lnSpc>
                <a:spcPts val="3300"/>
              </a:lnSpc>
            </a:pPr>
            <a:r>
              <a:rPr lang="ja-JP" altLang="en-US" sz="2500" spc="300" dirty="0">
                <a:solidFill>
                  <a:schemeClr val="bg1"/>
                </a:solidFill>
                <a:latin typeface="FGP丸ｺﾞｼｯｸ体Ca-U" panose="020F0A00000000000000" pitchFamily="50" charset="-128"/>
                <a:ea typeface="FGP丸ｺﾞｼｯｸ体Ca-U" panose="020F0A00000000000000" pitchFamily="50" charset="-128"/>
              </a:rPr>
              <a:t>窓口受付時間の変更に係るＱ＆Ａ</a:t>
            </a:r>
          </a:p>
        </p:txBody>
      </p:sp>
      <p:sp>
        <p:nvSpPr>
          <p:cNvPr id="7" name="正方形/長方形 6">
            <a:extLst>
              <a:ext uri="{FF2B5EF4-FFF2-40B4-BE49-F238E27FC236}">
                <a16:creationId xmlns:a16="http://schemas.microsoft.com/office/drawing/2014/main" id="{0091FFDC-3274-22A0-2C19-F9251A08D318}"/>
              </a:ext>
            </a:extLst>
          </p:cNvPr>
          <p:cNvSpPr/>
          <p:nvPr/>
        </p:nvSpPr>
        <p:spPr>
          <a:xfrm>
            <a:off x="1103085" y="984820"/>
            <a:ext cx="5834744" cy="428194"/>
          </a:xfrm>
          <a:prstGeom prst="rect">
            <a:avLst/>
          </a:prstGeom>
        </p:spPr>
        <p:txBody>
          <a:bodyPr wrap="square">
            <a:spAutoFit/>
          </a:bodyPr>
          <a:lstStyle/>
          <a:p>
            <a:pPr>
              <a:lnSpc>
                <a:spcPts val="3300"/>
              </a:lnSpc>
            </a:pPr>
            <a:r>
              <a:rPr lang="ja-JP" altLang="en-US" sz="1200" spc="100" dirty="0">
                <a:solidFill>
                  <a:schemeClr val="bg1"/>
                </a:solidFill>
                <a:latin typeface="FGP丸ｺﾞｼｯｸ体Ca-U" panose="020F0A00000000000000" pitchFamily="50" charset="-128"/>
                <a:ea typeface="FGP丸ｺﾞｼｯｸ体Ca-U" panose="020F0A00000000000000" pitchFamily="50" charset="-128"/>
              </a:rPr>
              <a:t>なぜ窓口の受付時間を短縮するのですか。</a:t>
            </a:r>
          </a:p>
        </p:txBody>
      </p:sp>
      <p:sp>
        <p:nvSpPr>
          <p:cNvPr id="10" name="正方形/長方形 9">
            <a:extLst>
              <a:ext uri="{FF2B5EF4-FFF2-40B4-BE49-F238E27FC236}">
                <a16:creationId xmlns:a16="http://schemas.microsoft.com/office/drawing/2014/main" id="{B9B8F74F-64FE-C197-3FC8-A9DCA4BF96B8}"/>
              </a:ext>
            </a:extLst>
          </p:cNvPr>
          <p:cNvSpPr/>
          <p:nvPr/>
        </p:nvSpPr>
        <p:spPr>
          <a:xfrm>
            <a:off x="1103085" y="3728021"/>
            <a:ext cx="5834744" cy="426655"/>
          </a:xfrm>
          <a:prstGeom prst="rect">
            <a:avLst/>
          </a:prstGeom>
        </p:spPr>
        <p:txBody>
          <a:bodyPr wrap="square">
            <a:spAutoFit/>
          </a:bodyPr>
          <a:lstStyle/>
          <a:p>
            <a:pPr>
              <a:lnSpc>
                <a:spcPts val="3300"/>
              </a:lnSpc>
            </a:pPr>
            <a:r>
              <a:rPr lang="ja-JP" altLang="en-US" sz="1200" spc="100" dirty="0">
                <a:solidFill>
                  <a:schemeClr val="bg1"/>
                </a:solidFill>
                <a:latin typeface="FGP丸ｺﾞｼｯｸ体Ca-U" panose="020F0A00000000000000" pitchFamily="50" charset="-128"/>
                <a:ea typeface="FGP丸ｺﾞｼｯｸ体Ca-U" panose="020F0A00000000000000" pitchFamily="50" charset="-128"/>
              </a:rPr>
              <a:t>窓口の受付時間を</a:t>
            </a:r>
            <a:r>
              <a:rPr lang="en-US" altLang="ja-JP" sz="1200" spc="100" dirty="0">
                <a:solidFill>
                  <a:schemeClr val="bg1"/>
                </a:solidFill>
                <a:latin typeface="FGP丸ｺﾞｼｯｸ体Ca-U" panose="020F0A00000000000000" pitchFamily="50" charset="-128"/>
                <a:ea typeface="FGP丸ｺﾞｼｯｸ体Ca-U" panose="020F0A00000000000000" pitchFamily="50" charset="-128"/>
              </a:rPr>
              <a:t>9:00</a:t>
            </a:r>
            <a:r>
              <a:rPr lang="ja-JP" altLang="en-US" sz="1200" spc="100" dirty="0">
                <a:solidFill>
                  <a:schemeClr val="bg1"/>
                </a:solidFill>
                <a:latin typeface="FGP丸ｺﾞｼｯｸ体Ca-U" panose="020F0A00000000000000" pitchFamily="50" charset="-128"/>
                <a:ea typeface="FGP丸ｺﾞｼｯｸ体Ca-U" panose="020F0A00000000000000" pitchFamily="50" charset="-128"/>
              </a:rPr>
              <a:t>～</a:t>
            </a:r>
            <a:r>
              <a:rPr lang="en-US" altLang="ja-JP" sz="1200" spc="100" dirty="0">
                <a:solidFill>
                  <a:schemeClr val="bg1"/>
                </a:solidFill>
                <a:latin typeface="FGP丸ｺﾞｼｯｸ体Ca-U" panose="020F0A00000000000000" pitchFamily="50" charset="-128"/>
                <a:ea typeface="FGP丸ｺﾞｼｯｸ体Ca-U" panose="020F0A00000000000000" pitchFamily="50" charset="-128"/>
              </a:rPr>
              <a:t>16:30</a:t>
            </a:r>
            <a:r>
              <a:rPr lang="ja-JP" altLang="en-US" sz="1200" spc="100" dirty="0">
                <a:solidFill>
                  <a:schemeClr val="bg1"/>
                </a:solidFill>
                <a:latin typeface="FGP丸ｺﾞｼｯｸ体Ca-U" panose="020F0A00000000000000" pitchFamily="50" charset="-128"/>
                <a:ea typeface="FGP丸ｺﾞｼｯｸ体Ca-U" panose="020F0A00000000000000" pitchFamily="50" charset="-128"/>
              </a:rPr>
              <a:t>に設定するのはどのような理由からですか。</a:t>
            </a:r>
          </a:p>
        </p:txBody>
      </p:sp>
      <p:sp>
        <p:nvSpPr>
          <p:cNvPr id="11" name="正方形/長方形 10">
            <a:extLst>
              <a:ext uri="{FF2B5EF4-FFF2-40B4-BE49-F238E27FC236}">
                <a16:creationId xmlns:a16="http://schemas.microsoft.com/office/drawing/2014/main" id="{4E29DC5D-7DB8-4188-DB57-C9D77D073C62}"/>
              </a:ext>
            </a:extLst>
          </p:cNvPr>
          <p:cNvSpPr/>
          <p:nvPr/>
        </p:nvSpPr>
        <p:spPr>
          <a:xfrm>
            <a:off x="1103085" y="5701964"/>
            <a:ext cx="5834744" cy="426655"/>
          </a:xfrm>
          <a:prstGeom prst="rect">
            <a:avLst/>
          </a:prstGeom>
        </p:spPr>
        <p:txBody>
          <a:bodyPr wrap="square">
            <a:spAutoFit/>
          </a:bodyPr>
          <a:lstStyle/>
          <a:p>
            <a:pPr>
              <a:lnSpc>
                <a:spcPts val="3300"/>
              </a:lnSpc>
            </a:pPr>
            <a:r>
              <a:rPr lang="ja-JP" altLang="en-US" sz="1200" spc="100" dirty="0">
                <a:solidFill>
                  <a:schemeClr val="bg1"/>
                </a:solidFill>
                <a:latin typeface="FGP丸ｺﾞｼｯｸ体Ca-U" panose="020F0A00000000000000" pitchFamily="50" charset="-128"/>
                <a:ea typeface="FGP丸ｺﾞｼｯｸ体Ca-U" panose="020F0A00000000000000" pitchFamily="50" charset="-128"/>
              </a:rPr>
              <a:t>時間短縮はいつからですか。</a:t>
            </a:r>
          </a:p>
        </p:txBody>
      </p:sp>
      <p:sp>
        <p:nvSpPr>
          <p:cNvPr id="12" name="正方形/長方形 11">
            <a:extLst>
              <a:ext uri="{FF2B5EF4-FFF2-40B4-BE49-F238E27FC236}">
                <a16:creationId xmlns:a16="http://schemas.microsoft.com/office/drawing/2014/main" id="{DD5BF9D8-4657-84CF-AA3A-3B2CDA5BF702}"/>
              </a:ext>
            </a:extLst>
          </p:cNvPr>
          <p:cNvSpPr/>
          <p:nvPr/>
        </p:nvSpPr>
        <p:spPr>
          <a:xfrm>
            <a:off x="1103085" y="6979222"/>
            <a:ext cx="5834744" cy="426655"/>
          </a:xfrm>
          <a:prstGeom prst="rect">
            <a:avLst/>
          </a:prstGeom>
        </p:spPr>
        <p:txBody>
          <a:bodyPr wrap="square">
            <a:spAutoFit/>
          </a:bodyPr>
          <a:lstStyle/>
          <a:p>
            <a:pPr>
              <a:lnSpc>
                <a:spcPts val="3300"/>
              </a:lnSpc>
            </a:pPr>
            <a:r>
              <a:rPr lang="ja-JP" altLang="en-US" sz="1200" spc="100" dirty="0">
                <a:solidFill>
                  <a:schemeClr val="bg1"/>
                </a:solidFill>
                <a:latin typeface="FGP丸ｺﾞｼｯｸ体Ca-U" panose="020F0A00000000000000" pitchFamily="50" charset="-128"/>
                <a:ea typeface="FGP丸ｺﾞｼｯｸ体Ca-U" panose="020F0A00000000000000" pitchFamily="50" charset="-128"/>
              </a:rPr>
              <a:t>県民サービスの低下につながるのではないでしょうか。</a:t>
            </a:r>
          </a:p>
        </p:txBody>
      </p:sp>
      <p:sp>
        <p:nvSpPr>
          <p:cNvPr id="13" name="正方形/長方形 12">
            <a:extLst>
              <a:ext uri="{FF2B5EF4-FFF2-40B4-BE49-F238E27FC236}">
                <a16:creationId xmlns:a16="http://schemas.microsoft.com/office/drawing/2014/main" id="{B233820F-1BE7-BD8D-DB41-4D93B1F66B84}"/>
              </a:ext>
            </a:extLst>
          </p:cNvPr>
          <p:cNvSpPr/>
          <p:nvPr/>
        </p:nvSpPr>
        <p:spPr>
          <a:xfrm>
            <a:off x="1103085" y="8212936"/>
            <a:ext cx="5834744" cy="426655"/>
          </a:xfrm>
          <a:prstGeom prst="rect">
            <a:avLst/>
          </a:prstGeom>
        </p:spPr>
        <p:txBody>
          <a:bodyPr wrap="square">
            <a:spAutoFit/>
          </a:bodyPr>
          <a:lstStyle/>
          <a:p>
            <a:pPr>
              <a:lnSpc>
                <a:spcPts val="3300"/>
              </a:lnSpc>
            </a:pPr>
            <a:r>
              <a:rPr lang="ja-JP" altLang="en-US" sz="1200" spc="100" dirty="0">
                <a:solidFill>
                  <a:schemeClr val="bg1"/>
                </a:solidFill>
                <a:latin typeface="FGP丸ｺﾞｼｯｸ体Ca-U" panose="020F0A00000000000000" pitchFamily="50" charset="-128"/>
                <a:ea typeface="FGP丸ｺﾞｼｯｸ体Ca-U" panose="020F0A00000000000000" pitchFamily="50" charset="-128"/>
              </a:rPr>
              <a:t>窓口受付時間外は対応しないのですか。</a:t>
            </a:r>
          </a:p>
        </p:txBody>
      </p:sp>
      <p:sp>
        <p:nvSpPr>
          <p:cNvPr id="14" name="正方形/長方形 13">
            <a:extLst>
              <a:ext uri="{FF2B5EF4-FFF2-40B4-BE49-F238E27FC236}">
                <a16:creationId xmlns:a16="http://schemas.microsoft.com/office/drawing/2014/main" id="{4A9A5595-7855-1F14-2562-857EA92E09F4}"/>
              </a:ext>
            </a:extLst>
          </p:cNvPr>
          <p:cNvSpPr/>
          <p:nvPr/>
        </p:nvSpPr>
        <p:spPr>
          <a:xfrm>
            <a:off x="1103085" y="9228936"/>
            <a:ext cx="5834744" cy="453073"/>
          </a:xfrm>
          <a:prstGeom prst="rect">
            <a:avLst/>
          </a:prstGeom>
        </p:spPr>
        <p:txBody>
          <a:bodyPr wrap="square">
            <a:spAutoFit/>
          </a:bodyPr>
          <a:lstStyle/>
          <a:p>
            <a:pPr>
              <a:lnSpc>
                <a:spcPts val="3300"/>
              </a:lnSpc>
            </a:pPr>
            <a:r>
              <a:rPr lang="ja-JP" altLang="en-US" sz="1200" spc="100" dirty="0">
                <a:solidFill>
                  <a:schemeClr val="bg1"/>
                </a:solidFill>
                <a:latin typeface="FGP丸ｺﾞｼｯｸ体Ca-U" panose="020F0A00000000000000" pitchFamily="50" charset="-128"/>
                <a:ea typeface="FGP丸ｺﾞｼｯｸ体Ca-U" panose="020F0A00000000000000" pitchFamily="50" charset="-128"/>
              </a:rPr>
              <a:t>電話による問合せ対応も、窓口受付時間と同じく短縮されるのですか。</a:t>
            </a:r>
          </a:p>
        </p:txBody>
      </p:sp>
      <p:sp>
        <p:nvSpPr>
          <p:cNvPr id="15" name="正方形/長方形 14">
            <a:extLst>
              <a:ext uri="{FF2B5EF4-FFF2-40B4-BE49-F238E27FC236}">
                <a16:creationId xmlns:a16="http://schemas.microsoft.com/office/drawing/2014/main" id="{0BBFBAF4-A830-0206-791E-50A1BC60D9C6}"/>
              </a:ext>
            </a:extLst>
          </p:cNvPr>
          <p:cNvSpPr/>
          <p:nvPr/>
        </p:nvSpPr>
        <p:spPr>
          <a:xfrm>
            <a:off x="1103085" y="1531129"/>
            <a:ext cx="5747660" cy="2212337"/>
          </a:xfrm>
          <a:prstGeom prst="rect">
            <a:avLst/>
          </a:prstGeom>
        </p:spPr>
        <p:txBody>
          <a:bodyPr wrap="square">
            <a:spAutoFit/>
          </a:bodyPr>
          <a:lstStyle/>
          <a:p>
            <a:pPr algn="just">
              <a:lnSpc>
                <a:spcPts val="1700"/>
              </a:lnSpc>
            </a:pPr>
            <a:r>
              <a:rPr lang="ja-JP" altLang="en-US" sz="1000" dirty="0">
                <a:latin typeface="FGP丸ｺﾞｼｯｸ体Ca-U" panose="020F0A00000000000000" pitchFamily="50" charset="-128"/>
                <a:ea typeface="FGP丸ｺﾞｼｯｸ体Ca-U" panose="020F0A00000000000000" pitchFamily="50" charset="-128"/>
              </a:rPr>
              <a:t>　保健福祉事務所では、勤務時間と窓口受付時間が同じ（</a:t>
            </a:r>
            <a:r>
              <a:rPr lang="en-US" altLang="ja-JP" sz="1000" dirty="0">
                <a:latin typeface="FGP丸ｺﾞｼｯｸ体Ca-U" panose="020F0A00000000000000" pitchFamily="50" charset="-128"/>
                <a:ea typeface="FGP丸ｺﾞｼｯｸ体Ca-U" panose="020F0A00000000000000" pitchFamily="50" charset="-128"/>
              </a:rPr>
              <a:t>8:30</a:t>
            </a:r>
            <a:r>
              <a:rPr lang="ja-JP" altLang="en-US" sz="1000" dirty="0">
                <a:latin typeface="FGP丸ｺﾞｼｯｸ体Ca-U" panose="020F0A00000000000000" pitchFamily="50" charset="-128"/>
                <a:ea typeface="FGP丸ｺﾞｼｯｸ体Ca-U" panose="020F0A00000000000000" pitchFamily="50" charset="-128"/>
              </a:rPr>
              <a:t>～</a:t>
            </a:r>
            <a:r>
              <a:rPr lang="en-US" altLang="ja-JP" sz="1000" dirty="0">
                <a:latin typeface="FGP丸ｺﾞｼｯｸ体Ca-U" panose="020F0A00000000000000" pitchFamily="50" charset="-128"/>
                <a:ea typeface="FGP丸ｺﾞｼｯｸ体Ca-U" panose="020F0A00000000000000" pitchFamily="50" charset="-128"/>
              </a:rPr>
              <a:t>17:15</a:t>
            </a:r>
            <a:r>
              <a:rPr lang="ja-JP" altLang="en-US" sz="1000" dirty="0">
                <a:latin typeface="FGP丸ｺﾞｼｯｸ体Ca-U" panose="020F0A00000000000000" pitchFamily="50" charset="-128"/>
                <a:ea typeface="FGP丸ｺﾞｼｯｸ体Ca-U" panose="020F0A00000000000000" pitchFamily="50" charset="-128"/>
              </a:rPr>
              <a:t>）となっており、窓口受付開始</a:t>
            </a:r>
            <a:r>
              <a:rPr lang="ja-JP" altLang="en-US" sz="1000" spc="-20" dirty="0">
                <a:latin typeface="FGP丸ｺﾞｼｯｸ体Ca-U" panose="020F0A00000000000000" pitchFamily="50" charset="-128"/>
                <a:ea typeface="FGP丸ｺﾞｼｯｸ体Ca-U" panose="020F0A00000000000000" pitchFamily="50" charset="-128"/>
              </a:rPr>
              <a:t>に向けた準備や始業時の業務連絡、窓口受付時間終了後の事務処理の時間が考慮されておらず、時間外</a:t>
            </a:r>
            <a:r>
              <a:rPr lang="ja-JP" altLang="en-US" sz="1000" dirty="0">
                <a:latin typeface="FGP丸ｺﾞｼｯｸ体Ca-U" panose="020F0A00000000000000" pitchFamily="50" charset="-128"/>
                <a:ea typeface="FGP丸ｺﾞｼｯｸ体Ca-U" panose="020F0A00000000000000" pitchFamily="50" charset="-128"/>
              </a:rPr>
              <a:t>業務を前提に対応している状態です。</a:t>
            </a:r>
          </a:p>
          <a:p>
            <a:pPr algn="just">
              <a:lnSpc>
                <a:spcPts val="1700"/>
              </a:lnSpc>
            </a:pPr>
            <a:r>
              <a:rPr lang="ja-JP" altLang="en-US" sz="1000" dirty="0">
                <a:latin typeface="FGP丸ｺﾞｼｯｸ体Ca-U" panose="020F0A00000000000000" pitchFamily="50" charset="-128"/>
                <a:ea typeface="FGP丸ｺﾞｼｯｸ体Ca-U" panose="020F0A00000000000000" pitchFamily="50" charset="-128"/>
              </a:rPr>
              <a:t>　そのため、県民の方々への影響を極力少なくしながらも、</a:t>
            </a:r>
          </a:p>
          <a:p>
            <a:pPr marL="358775" indent="-358775" algn="just">
              <a:lnSpc>
                <a:spcPts val="2200"/>
              </a:lnSpc>
            </a:pPr>
            <a:r>
              <a:rPr lang="ja-JP" altLang="en-US" sz="1000" dirty="0">
                <a:latin typeface="FGP丸ｺﾞｼｯｸ体Ca-U" panose="020F0A00000000000000" pitchFamily="50" charset="-128"/>
                <a:ea typeface="FGP丸ｺﾞｼｯｸ体Ca-U" panose="020F0A00000000000000" pitchFamily="50" charset="-128"/>
              </a:rPr>
              <a:t>　①　限られた人的資源で持続可能な県民サービスを提供するために、職員の勤務環境の改善と人的資源の集中化を図りつつ、</a:t>
            </a:r>
          </a:p>
          <a:p>
            <a:pPr marL="358775" indent="-358775" algn="just">
              <a:lnSpc>
                <a:spcPts val="1700"/>
              </a:lnSpc>
            </a:pPr>
            <a:r>
              <a:rPr lang="ja-JP" altLang="en-US" sz="1000" dirty="0">
                <a:latin typeface="FGP丸ｺﾞｼｯｸ体Ca-U" panose="020F0A00000000000000" pitchFamily="50" charset="-128"/>
                <a:ea typeface="FGP丸ｺﾞｼｯｸ体Ca-U" panose="020F0A00000000000000" pitchFamily="50" charset="-128"/>
              </a:rPr>
              <a:t>　②　</a:t>
            </a:r>
            <a:r>
              <a:rPr lang="ja-JP" altLang="en-US" sz="1000" spc="20" dirty="0">
                <a:latin typeface="FGP丸ｺﾞｼｯｸ体Ca-U" panose="020F0A00000000000000" pitchFamily="50" charset="-128"/>
                <a:ea typeface="FGP丸ｺﾞｼｯｸ体Ca-U" panose="020F0A00000000000000" pitchFamily="50" charset="-128"/>
              </a:rPr>
              <a:t>勤務時間内に業務の準備や事後処理に対応する時間を確保することで、より質の高い県民サービスを</a:t>
            </a:r>
            <a:r>
              <a:rPr lang="ja-JP" altLang="en-US" sz="1000" dirty="0">
                <a:latin typeface="FGP丸ｺﾞｼｯｸ体Ca-U" panose="020F0A00000000000000" pitchFamily="50" charset="-128"/>
                <a:ea typeface="FGP丸ｺﾞｼｯｸ体Ca-U" panose="020F0A00000000000000" pitchFamily="50" charset="-128"/>
              </a:rPr>
              <a:t>提供するため、</a:t>
            </a:r>
          </a:p>
          <a:p>
            <a:pPr algn="just">
              <a:lnSpc>
                <a:spcPts val="2200"/>
              </a:lnSpc>
            </a:pPr>
            <a:r>
              <a:rPr lang="ja-JP" altLang="en-US" sz="1000" dirty="0">
                <a:latin typeface="FGP丸ｺﾞｼｯｸ体Ca-U" panose="020F0A00000000000000" pitchFamily="50" charset="-128"/>
                <a:ea typeface="FGP丸ｺﾞｼｯｸ体Ca-U" panose="020F0A00000000000000" pitchFamily="50" charset="-128"/>
              </a:rPr>
              <a:t>　窓口受付時間の短縮を行うことにしました。</a:t>
            </a:r>
          </a:p>
        </p:txBody>
      </p:sp>
      <p:sp>
        <p:nvSpPr>
          <p:cNvPr id="17" name="正方形/長方形 16">
            <a:extLst>
              <a:ext uri="{FF2B5EF4-FFF2-40B4-BE49-F238E27FC236}">
                <a16:creationId xmlns:a16="http://schemas.microsoft.com/office/drawing/2014/main" id="{DD0C2C74-E20E-51D7-BD35-2C3FF4BB588B}"/>
              </a:ext>
            </a:extLst>
          </p:cNvPr>
          <p:cNvSpPr/>
          <p:nvPr/>
        </p:nvSpPr>
        <p:spPr>
          <a:xfrm>
            <a:off x="1146630" y="4187657"/>
            <a:ext cx="5704115" cy="1599990"/>
          </a:xfrm>
          <a:prstGeom prst="rect">
            <a:avLst/>
          </a:prstGeom>
        </p:spPr>
        <p:txBody>
          <a:bodyPr wrap="square">
            <a:spAutoFit/>
          </a:bodyPr>
          <a:lstStyle/>
          <a:p>
            <a:pPr algn="just">
              <a:lnSpc>
                <a:spcPts val="1700"/>
              </a:lnSpc>
            </a:pPr>
            <a:r>
              <a:rPr lang="ja-JP" altLang="en-US" sz="1000" dirty="0">
                <a:latin typeface="FGP丸ｺﾞｼｯｸ体Ca-U" panose="020F0A00000000000000" pitchFamily="50" charset="-128"/>
                <a:ea typeface="FGP丸ｺﾞｼｯｸ体Ca-U" panose="020F0A00000000000000" pitchFamily="50" charset="-128"/>
              </a:rPr>
              <a:t>　</a:t>
            </a:r>
            <a:r>
              <a:rPr lang="ja-JP" altLang="en-US" sz="1000" spc="-10" dirty="0">
                <a:latin typeface="FGP丸ｺﾞｼｯｸ体Ca-U" panose="020F0A00000000000000" pitchFamily="50" charset="-128"/>
                <a:ea typeface="FGP丸ｺﾞｼｯｸ体Ca-U" panose="020F0A00000000000000" pitchFamily="50" charset="-128"/>
              </a:rPr>
              <a:t>窓口受付時間の短縮にあたっては、県民への影響を極力少なくする観点から、利用者が比較的少ない</a:t>
            </a:r>
            <a:r>
              <a:rPr lang="ja-JP" altLang="en-US" sz="1000" dirty="0">
                <a:latin typeface="FGP丸ｺﾞｼｯｸ体Ca-U" panose="020F0A00000000000000" pitchFamily="50" charset="-128"/>
                <a:ea typeface="FGP丸ｺﾞｼｯｸ体Ca-U" panose="020F0A00000000000000" pitchFamily="50" charset="-128"/>
              </a:rPr>
              <a:t>始業時間付近（</a:t>
            </a:r>
            <a:r>
              <a:rPr lang="en-US" altLang="ja-JP" sz="1000" dirty="0">
                <a:latin typeface="FGP丸ｺﾞｼｯｸ体Ca-U" panose="020F0A00000000000000" pitchFamily="50" charset="-128"/>
                <a:ea typeface="FGP丸ｺﾞｼｯｸ体Ca-U" panose="020F0A00000000000000" pitchFamily="50" charset="-128"/>
              </a:rPr>
              <a:t>8:30</a:t>
            </a:r>
            <a:r>
              <a:rPr lang="ja-JP" altLang="en-US" sz="1000" dirty="0">
                <a:latin typeface="FGP丸ｺﾞｼｯｸ体Ca-U" panose="020F0A00000000000000" pitchFamily="50" charset="-128"/>
                <a:ea typeface="FGP丸ｺﾞｼｯｸ体Ca-U" panose="020F0A00000000000000" pitchFamily="50" charset="-128"/>
              </a:rPr>
              <a:t>～</a:t>
            </a:r>
            <a:r>
              <a:rPr lang="en-US" altLang="ja-JP" sz="1000" dirty="0">
                <a:latin typeface="FGP丸ｺﾞｼｯｸ体Ca-U" panose="020F0A00000000000000" pitchFamily="50" charset="-128"/>
                <a:ea typeface="FGP丸ｺﾞｼｯｸ体Ca-U" panose="020F0A00000000000000" pitchFamily="50" charset="-128"/>
              </a:rPr>
              <a:t>9:00</a:t>
            </a:r>
            <a:r>
              <a:rPr lang="ja-JP" altLang="en-US" sz="1000" dirty="0">
                <a:latin typeface="FGP丸ｺﾞｼｯｸ体Ca-U" panose="020F0A00000000000000" pitchFamily="50" charset="-128"/>
                <a:ea typeface="FGP丸ｺﾞｼｯｸ体Ca-U" panose="020F0A00000000000000" pitchFamily="50" charset="-128"/>
              </a:rPr>
              <a:t>）と終業時間付近（</a:t>
            </a:r>
            <a:r>
              <a:rPr lang="en-US" altLang="ja-JP" sz="1000" dirty="0">
                <a:latin typeface="FGP丸ｺﾞｼｯｸ体Ca-U" panose="020F0A00000000000000" pitchFamily="50" charset="-128"/>
                <a:ea typeface="FGP丸ｺﾞｼｯｸ体Ca-U" panose="020F0A00000000000000" pitchFamily="50" charset="-128"/>
              </a:rPr>
              <a:t>16:30</a:t>
            </a:r>
            <a:r>
              <a:rPr lang="ja-JP" altLang="en-US" sz="1000" dirty="0">
                <a:latin typeface="FGP丸ｺﾞｼｯｸ体Ca-U" panose="020F0A00000000000000" pitchFamily="50" charset="-128"/>
                <a:ea typeface="FGP丸ｺﾞｼｯｸ体Ca-U" panose="020F0A00000000000000" pitchFamily="50" charset="-128"/>
              </a:rPr>
              <a:t>～</a:t>
            </a:r>
            <a:r>
              <a:rPr lang="en-US" altLang="ja-JP" sz="1000" dirty="0">
                <a:latin typeface="FGP丸ｺﾞｼｯｸ体Ca-U" panose="020F0A00000000000000" pitchFamily="50" charset="-128"/>
                <a:ea typeface="FGP丸ｺﾞｼｯｸ体Ca-U" panose="020F0A00000000000000" pitchFamily="50" charset="-128"/>
              </a:rPr>
              <a:t>17:15</a:t>
            </a:r>
            <a:r>
              <a:rPr lang="ja-JP" altLang="en-US" sz="1000" dirty="0">
                <a:latin typeface="FGP丸ｺﾞｼｯｸ体Ca-U" panose="020F0A00000000000000" pitchFamily="50" charset="-128"/>
                <a:ea typeface="FGP丸ｺﾞｼｯｸ体Ca-U" panose="020F0A00000000000000" pitchFamily="50" charset="-128"/>
              </a:rPr>
              <a:t>）の時間帯を短縮することとしました。</a:t>
            </a:r>
          </a:p>
          <a:p>
            <a:pPr algn="just">
              <a:lnSpc>
                <a:spcPts val="1700"/>
              </a:lnSpc>
            </a:pPr>
            <a:r>
              <a:rPr lang="ja-JP" altLang="en-US" sz="1000" dirty="0">
                <a:latin typeface="FGP丸ｺﾞｼｯｸ体Ca-U" panose="020F0A00000000000000" pitchFamily="50" charset="-128"/>
                <a:ea typeface="FGP丸ｺﾞｼｯｸ体Ca-U" panose="020F0A00000000000000" pitchFamily="50" charset="-128"/>
              </a:rPr>
              <a:t>　なお、受付開始前の時間（</a:t>
            </a:r>
            <a:r>
              <a:rPr lang="en-US" altLang="ja-JP" sz="1000" dirty="0">
                <a:latin typeface="FGP丸ｺﾞｼｯｸ体Ca-U" panose="020F0A00000000000000" pitchFamily="50" charset="-128"/>
                <a:ea typeface="FGP丸ｺﾞｼｯｸ体Ca-U" panose="020F0A00000000000000" pitchFamily="50" charset="-128"/>
              </a:rPr>
              <a:t>8:30</a:t>
            </a:r>
            <a:r>
              <a:rPr lang="ja-JP" altLang="en-US" sz="1000" dirty="0">
                <a:latin typeface="FGP丸ｺﾞｼｯｸ体Ca-U" panose="020F0A00000000000000" pitchFamily="50" charset="-128"/>
                <a:ea typeface="FGP丸ｺﾞｼｯｸ体Ca-U" panose="020F0A00000000000000" pitchFamily="50" charset="-128"/>
              </a:rPr>
              <a:t>～</a:t>
            </a:r>
            <a:r>
              <a:rPr lang="en-US" altLang="ja-JP" sz="1000" dirty="0">
                <a:latin typeface="FGP丸ｺﾞｼｯｸ体Ca-U" panose="020F0A00000000000000" pitchFamily="50" charset="-128"/>
                <a:ea typeface="FGP丸ｺﾞｼｯｸ体Ca-U" panose="020F0A00000000000000" pitchFamily="50" charset="-128"/>
              </a:rPr>
              <a:t>9:00</a:t>
            </a:r>
            <a:r>
              <a:rPr lang="ja-JP" altLang="en-US" sz="1000" dirty="0">
                <a:latin typeface="FGP丸ｺﾞｼｯｸ体Ca-U" panose="020F0A00000000000000" pitchFamily="50" charset="-128"/>
                <a:ea typeface="FGP丸ｺﾞｼｯｸ体Ca-U" panose="020F0A00000000000000" pitchFamily="50" charset="-128"/>
              </a:rPr>
              <a:t>）については、窓口のセッティングなどの準備作業や、職員間のその日の業務連絡（いわゆる朝ミーティング）などを行う時間として活用します。</a:t>
            </a:r>
          </a:p>
          <a:p>
            <a:pPr algn="just">
              <a:lnSpc>
                <a:spcPts val="1700"/>
              </a:lnSpc>
            </a:pPr>
            <a:r>
              <a:rPr lang="ja-JP" altLang="en-US" sz="1000" dirty="0">
                <a:latin typeface="FGP丸ｺﾞｼｯｸ体Ca-U" panose="020F0A00000000000000" pitchFamily="50" charset="-128"/>
                <a:ea typeface="FGP丸ｺﾞｼｯｸ体Ca-U" panose="020F0A00000000000000" pitchFamily="50" charset="-128"/>
              </a:rPr>
              <a:t>　</a:t>
            </a:r>
            <a:r>
              <a:rPr lang="ja-JP" altLang="en-US" sz="1000" spc="10" dirty="0">
                <a:latin typeface="FGP丸ｺﾞｼｯｸ体Ca-U" panose="020F0A00000000000000" pitchFamily="50" charset="-128"/>
                <a:ea typeface="FGP丸ｺﾞｼｯｸ体Ca-U" panose="020F0A00000000000000" pitchFamily="50" charset="-128"/>
              </a:rPr>
              <a:t>また、受付終了後の時間（</a:t>
            </a:r>
            <a:r>
              <a:rPr lang="en-US" altLang="ja-JP" sz="1000" spc="10" dirty="0">
                <a:latin typeface="FGP丸ｺﾞｼｯｸ体Ca-U" panose="020F0A00000000000000" pitchFamily="50" charset="-128"/>
                <a:ea typeface="FGP丸ｺﾞｼｯｸ体Ca-U" panose="020F0A00000000000000" pitchFamily="50" charset="-128"/>
              </a:rPr>
              <a:t>16:30</a:t>
            </a:r>
            <a:r>
              <a:rPr lang="ja-JP" altLang="en-US" sz="1000" spc="10" dirty="0">
                <a:latin typeface="FGP丸ｺﾞｼｯｸ体Ca-U" panose="020F0A00000000000000" pitchFamily="50" charset="-128"/>
                <a:ea typeface="FGP丸ｺﾞｼｯｸ体Ca-U" panose="020F0A00000000000000" pitchFamily="50" charset="-128"/>
              </a:rPr>
              <a:t>～</a:t>
            </a:r>
            <a:r>
              <a:rPr lang="en-US" altLang="ja-JP" sz="1000" spc="10" dirty="0">
                <a:latin typeface="FGP丸ｺﾞｼｯｸ体Ca-U" panose="020F0A00000000000000" pitchFamily="50" charset="-128"/>
                <a:ea typeface="FGP丸ｺﾞｼｯｸ体Ca-U" panose="020F0A00000000000000" pitchFamily="50" charset="-128"/>
              </a:rPr>
              <a:t>17:15</a:t>
            </a:r>
            <a:r>
              <a:rPr lang="ja-JP" altLang="en-US" sz="1000" spc="10" dirty="0">
                <a:latin typeface="FGP丸ｺﾞｼｯｸ体Ca-U" panose="020F0A00000000000000" pitchFamily="50" charset="-128"/>
                <a:ea typeface="FGP丸ｺﾞｼｯｸ体Ca-U" panose="020F0A00000000000000" pitchFamily="50" charset="-128"/>
              </a:rPr>
              <a:t>）については、許認可申請の審査、受け付けた相談事項の</a:t>
            </a:r>
            <a:r>
              <a:rPr lang="ja-JP" altLang="en-US" sz="1000" dirty="0">
                <a:latin typeface="FGP丸ｺﾞｼｯｸ体Ca-U" panose="020F0A00000000000000" pitchFamily="50" charset="-128"/>
                <a:ea typeface="FGP丸ｺﾞｼｯｸ体Ca-U" panose="020F0A00000000000000" pitchFamily="50" charset="-128"/>
              </a:rPr>
              <a:t>調査、手数料収入に伴う事務作業等を集中的に処理する時間として活用します。</a:t>
            </a:r>
          </a:p>
        </p:txBody>
      </p:sp>
      <p:sp>
        <p:nvSpPr>
          <p:cNvPr id="18" name="正方形/長方形 17">
            <a:extLst>
              <a:ext uri="{FF2B5EF4-FFF2-40B4-BE49-F238E27FC236}">
                <a16:creationId xmlns:a16="http://schemas.microsoft.com/office/drawing/2014/main" id="{B6EFCA08-2A70-015C-D8BF-8036C47B123A}"/>
              </a:ext>
            </a:extLst>
          </p:cNvPr>
          <p:cNvSpPr/>
          <p:nvPr/>
        </p:nvSpPr>
        <p:spPr>
          <a:xfrm>
            <a:off x="1146630" y="6250449"/>
            <a:ext cx="5704115" cy="707245"/>
          </a:xfrm>
          <a:prstGeom prst="rect">
            <a:avLst/>
          </a:prstGeom>
        </p:spPr>
        <p:txBody>
          <a:bodyPr wrap="square">
            <a:spAutoFit/>
          </a:bodyPr>
          <a:lstStyle/>
          <a:p>
            <a:pPr algn="just">
              <a:lnSpc>
                <a:spcPts val="1700"/>
              </a:lnSpc>
            </a:pPr>
            <a:r>
              <a:rPr lang="ja-JP" altLang="en-US" sz="1000" dirty="0">
                <a:latin typeface="FGP丸ｺﾞｼｯｸ体Ca-U" panose="020F0A00000000000000" pitchFamily="50" charset="-128"/>
                <a:ea typeface="FGP丸ｺﾞｼｯｸ体Ca-U" panose="020F0A00000000000000" pitchFamily="50" charset="-128"/>
              </a:rPr>
              <a:t>　まず、令和</a:t>
            </a:r>
            <a:r>
              <a:rPr lang="en-US" altLang="ja-JP" sz="1000" dirty="0">
                <a:latin typeface="FGP丸ｺﾞｼｯｸ体Ca-U" panose="020F0A00000000000000" pitchFamily="50" charset="-128"/>
                <a:ea typeface="FGP丸ｺﾞｼｯｸ体Ca-U" panose="020F0A00000000000000" pitchFamily="50" charset="-128"/>
              </a:rPr>
              <a:t>8</a:t>
            </a:r>
            <a:r>
              <a:rPr lang="ja-JP" altLang="en-US" sz="1000" dirty="0">
                <a:latin typeface="FGP丸ｺﾞｼｯｸ体Ca-U" panose="020F0A00000000000000" pitchFamily="50" charset="-128"/>
                <a:ea typeface="FGP丸ｺﾞｼｯｸ体Ca-U" panose="020F0A00000000000000" pitchFamily="50" charset="-128"/>
              </a:rPr>
              <a:t>年</a:t>
            </a:r>
            <a:r>
              <a:rPr lang="en-US" altLang="ja-JP" sz="1000" dirty="0">
                <a:latin typeface="FGP丸ｺﾞｼｯｸ体Ca-U" panose="020F0A00000000000000" pitchFamily="50" charset="-128"/>
                <a:ea typeface="FGP丸ｺﾞｼｯｸ体Ca-U" panose="020F0A00000000000000" pitchFamily="50" charset="-128"/>
              </a:rPr>
              <a:t>4</a:t>
            </a:r>
            <a:r>
              <a:rPr lang="ja-JP" altLang="en-US" sz="1000" dirty="0">
                <a:latin typeface="FGP丸ｺﾞｼｯｸ体Ca-U" panose="020F0A00000000000000" pitchFamily="50" charset="-128"/>
                <a:ea typeface="FGP丸ｺﾞｼｯｸ体Ca-U" panose="020F0A00000000000000" pitchFamily="50" charset="-128"/>
              </a:rPr>
              <a:t>月</a:t>
            </a:r>
            <a:r>
              <a:rPr lang="en-US" altLang="ja-JP" sz="1000" dirty="0">
                <a:latin typeface="FGP丸ｺﾞｼｯｸ体Ca-U" panose="020F0A00000000000000" pitchFamily="50" charset="-128"/>
                <a:ea typeface="FGP丸ｺﾞｼｯｸ体Ca-U" panose="020F0A00000000000000" pitchFamily="50" charset="-128"/>
              </a:rPr>
              <a:t>1</a:t>
            </a:r>
            <a:r>
              <a:rPr lang="ja-JP" altLang="en-US" sz="1000" dirty="0">
                <a:latin typeface="FGP丸ｺﾞｼｯｸ体Ca-U" panose="020F0A00000000000000" pitchFamily="50" charset="-128"/>
                <a:ea typeface="FGP丸ｺﾞｼｯｸ体Ca-U" panose="020F0A00000000000000" pitchFamily="50" charset="-128"/>
              </a:rPr>
              <a:t>日から</a:t>
            </a:r>
            <a:r>
              <a:rPr lang="en-US" altLang="ja-JP" sz="1000" dirty="0">
                <a:latin typeface="FGP丸ｺﾞｼｯｸ体Ca-U" panose="020F0A00000000000000" pitchFamily="50" charset="-128"/>
                <a:ea typeface="FGP丸ｺﾞｼｯｸ体Ca-U" panose="020F0A00000000000000" pitchFamily="50" charset="-128"/>
              </a:rPr>
              <a:t>9</a:t>
            </a:r>
            <a:r>
              <a:rPr lang="ja-JP" altLang="en-US" sz="1000" dirty="0">
                <a:latin typeface="FGP丸ｺﾞｼｯｸ体Ca-U" panose="020F0A00000000000000" pitchFamily="50" charset="-128"/>
                <a:ea typeface="FGP丸ｺﾞｼｯｸ体Ca-U" panose="020F0A00000000000000" pitchFamily="50" charset="-128"/>
              </a:rPr>
              <a:t>月</a:t>
            </a:r>
            <a:r>
              <a:rPr lang="en-US" altLang="ja-JP" sz="1000" dirty="0">
                <a:latin typeface="FGP丸ｺﾞｼｯｸ体Ca-U" panose="020F0A00000000000000" pitchFamily="50" charset="-128"/>
                <a:ea typeface="FGP丸ｺﾞｼｯｸ体Ca-U" panose="020F0A00000000000000" pitchFamily="50" charset="-128"/>
              </a:rPr>
              <a:t>30</a:t>
            </a:r>
            <a:r>
              <a:rPr lang="ja-JP" altLang="en-US" sz="1000" dirty="0">
                <a:latin typeface="FGP丸ｺﾞｼｯｸ体Ca-U" panose="020F0A00000000000000" pitchFamily="50" charset="-128"/>
                <a:ea typeface="FGP丸ｺﾞｼｯｸ体Ca-U" panose="020F0A00000000000000" pitchFamily="50" charset="-128"/>
              </a:rPr>
              <a:t>日まで試行的に窓口受付時間の短縮を行います。</a:t>
            </a:r>
          </a:p>
          <a:p>
            <a:pPr algn="just">
              <a:lnSpc>
                <a:spcPts val="1700"/>
              </a:lnSpc>
            </a:pPr>
            <a:r>
              <a:rPr lang="ja-JP" altLang="en-US" sz="1000" dirty="0">
                <a:latin typeface="FGP丸ｺﾞｼｯｸ体Ca-U" panose="020F0A00000000000000" pitchFamily="50" charset="-128"/>
                <a:ea typeface="FGP丸ｺﾞｼｯｸ体Ca-U" panose="020F0A00000000000000" pitchFamily="50" charset="-128"/>
              </a:rPr>
              <a:t>　その後、課題を検証したうえで、本格実施への移行が可能な場合には、令和</a:t>
            </a:r>
            <a:r>
              <a:rPr lang="en-US" altLang="ja-JP" sz="1000" dirty="0">
                <a:latin typeface="FGP丸ｺﾞｼｯｸ体Ca-U" panose="020F0A00000000000000" pitchFamily="50" charset="-128"/>
                <a:ea typeface="FGP丸ｺﾞｼｯｸ体Ca-U" panose="020F0A00000000000000" pitchFamily="50" charset="-128"/>
              </a:rPr>
              <a:t>8</a:t>
            </a:r>
            <a:r>
              <a:rPr lang="ja-JP" altLang="en-US" sz="1000" dirty="0">
                <a:latin typeface="FGP丸ｺﾞｼｯｸ体Ca-U" panose="020F0A00000000000000" pitchFamily="50" charset="-128"/>
                <a:ea typeface="FGP丸ｺﾞｼｯｸ体Ca-U" panose="020F0A00000000000000" pitchFamily="50" charset="-128"/>
              </a:rPr>
              <a:t>年</a:t>
            </a:r>
            <a:r>
              <a:rPr lang="en-US" altLang="ja-JP" sz="1000" dirty="0">
                <a:latin typeface="FGP丸ｺﾞｼｯｸ体Ca-U" panose="020F0A00000000000000" pitchFamily="50" charset="-128"/>
                <a:ea typeface="FGP丸ｺﾞｼｯｸ体Ca-U" panose="020F0A00000000000000" pitchFamily="50" charset="-128"/>
              </a:rPr>
              <a:t>10</a:t>
            </a:r>
            <a:r>
              <a:rPr lang="ja-JP" altLang="en-US" sz="1000" dirty="0">
                <a:latin typeface="FGP丸ｺﾞｼｯｸ体Ca-U" panose="020F0A00000000000000" pitchFamily="50" charset="-128"/>
                <a:ea typeface="FGP丸ｺﾞｼｯｸ体Ca-U" panose="020F0A00000000000000" pitchFamily="50" charset="-128"/>
              </a:rPr>
              <a:t>月から本格実施に移行することを予定しています。</a:t>
            </a:r>
          </a:p>
        </p:txBody>
      </p:sp>
      <p:sp>
        <p:nvSpPr>
          <p:cNvPr id="19" name="正方形/長方形 18">
            <a:extLst>
              <a:ext uri="{FF2B5EF4-FFF2-40B4-BE49-F238E27FC236}">
                <a16:creationId xmlns:a16="http://schemas.microsoft.com/office/drawing/2014/main" id="{42978039-DB77-8F4F-B83B-8A29F637A817}"/>
              </a:ext>
            </a:extLst>
          </p:cNvPr>
          <p:cNvSpPr/>
          <p:nvPr/>
        </p:nvSpPr>
        <p:spPr>
          <a:xfrm>
            <a:off x="1146630" y="7513194"/>
            <a:ext cx="5704115" cy="707245"/>
          </a:xfrm>
          <a:prstGeom prst="rect">
            <a:avLst/>
          </a:prstGeom>
        </p:spPr>
        <p:txBody>
          <a:bodyPr wrap="square">
            <a:spAutoFit/>
          </a:bodyPr>
          <a:lstStyle/>
          <a:p>
            <a:pPr algn="just">
              <a:lnSpc>
                <a:spcPts val="1700"/>
              </a:lnSpc>
            </a:pPr>
            <a:r>
              <a:rPr lang="ja-JP" altLang="en-US" sz="1000" dirty="0">
                <a:latin typeface="FGP丸ｺﾞｼｯｸ体Ca-U" panose="020F0A00000000000000" pitchFamily="50" charset="-128"/>
                <a:ea typeface="FGP丸ｺﾞｼｯｸ体Ca-U" panose="020F0A00000000000000" pitchFamily="50" charset="-128"/>
              </a:rPr>
              <a:t>　短縮した時間を許認可申請の審査や相談事項の調査などを集中的に処理する時間として活用する</a:t>
            </a:r>
            <a:r>
              <a:rPr lang="ja-JP" altLang="en-US" sz="1000" spc="10" dirty="0">
                <a:latin typeface="FGP丸ｺﾞｼｯｸ体Ca-U" panose="020F0A00000000000000" pitchFamily="50" charset="-128"/>
                <a:ea typeface="FGP丸ｺﾞｼｯｸ体Ca-U" panose="020F0A00000000000000" pitchFamily="50" charset="-128"/>
              </a:rPr>
              <a:t>ことで、事務処理の効率化を図り、県民サービスの向上に努めてまいりますので、御理解と御協力を</a:t>
            </a:r>
            <a:r>
              <a:rPr lang="ja-JP" altLang="en-US" sz="1000" dirty="0">
                <a:latin typeface="FGP丸ｺﾞｼｯｸ体Ca-U" panose="020F0A00000000000000" pitchFamily="50" charset="-128"/>
                <a:ea typeface="FGP丸ｺﾞｼｯｸ体Ca-U" panose="020F0A00000000000000" pitchFamily="50" charset="-128"/>
              </a:rPr>
              <a:t>お願いいたします。</a:t>
            </a:r>
          </a:p>
        </p:txBody>
      </p:sp>
      <p:sp>
        <p:nvSpPr>
          <p:cNvPr id="32" name="正方形/長方形 31">
            <a:extLst>
              <a:ext uri="{FF2B5EF4-FFF2-40B4-BE49-F238E27FC236}">
                <a16:creationId xmlns:a16="http://schemas.microsoft.com/office/drawing/2014/main" id="{C82CAC51-024F-4D87-EF7E-25FC7590FB9D}"/>
              </a:ext>
            </a:extLst>
          </p:cNvPr>
          <p:cNvSpPr/>
          <p:nvPr/>
        </p:nvSpPr>
        <p:spPr>
          <a:xfrm>
            <a:off x="1146630" y="8746908"/>
            <a:ext cx="5704115" cy="489236"/>
          </a:xfrm>
          <a:prstGeom prst="rect">
            <a:avLst/>
          </a:prstGeom>
        </p:spPr>
        <p:txBody>
          <a:bodyPr wrap="square">
            <a:spAutoFit/>
          </a:bodyPr>
          <a:lstStyle/>
          <a:p>
            <a:pPr algn="just">
              <a:lnSpc>
                <a:spcPts val="1700"/>
              </a:lnSpc>
            </a:pPr>
            <a:r>
              <a:rPr lang="ja-JP" altLang="en-US" sz="1000" spc="40" dirty="0">
                <a:latin typeface="FGP丸ｺﾞｼｯｸ体Ca-U" panose="020F0A00000000000000" pitchFamily="50" charset="-128"/>
                <a:ea typeface="FGP丸ｺﾞｼｯｸ体Ca-U" panose="020F0A00000000000000" pitchFamily="50" charset="-128"/>
              </a:rPr>
              <a:t>　緊急時や個別の事情などがある場合には、窓口受付時間外でも対応いたしますので、保健福祉</a:t>
            </a:r>
            <a:r>
              <a:rPr lang="ja-JP" altLang="en-US" sz="1000" dirty="0">
                <a:latin typeface="FGP丸ｺﾞｼｯｸ体Ca-U" panose="020F0A00000000000000" pitchFamily="50" charset="-128"/>
                <a:ea typeface="FGP丸ｺﾞｼｯｸ体Ca-U" panose="020F0A00000000000000" pitchFamily="50" charset="-128"/>
              </a:rPr>
              <a:t>事務所の各担当窓口に御相談ください。</a:t>
            </a:r>
          </a:p>
        </p:txBody>
      </p:sp>
      <p:sp>
        <p:nvSpPr>
          <p:cNvPr id="34" name="正方形/長方形 33">
            <a:extLst>
              <a:ext uri="{FF2B5EF4-FFF2-40B4-BE49-F238E27FC236}">
                <a16:creationId xmlns:a16="http://schemas.microsoft.com/office/drawing/2014/main" id="{AD84BA85-7354-D437-6EED-1205C484B4C9}"/>
              </a:ext>
            </a:extLst>
          </p:cNvPr>
          <p:cNvSpPr/>
          <p:nvPr/>
        </p:nvSpPr>
        <p:spPr>
          <a:xfrm>
            <a:off x="1146630" y="9777422"/>
            <a:ext cx="5704115" cy="489236"/>
          </a:xfrm>
          <a:prstGeom prst="rect">
            <a:avLst/>
          </a:prstGeom>
        </p:spPr>
        <p:txBody>
          <a:bodyPr wrap="square">
            <a:spAutoFit/>
          </a:bodyPr>
          <a:lstStyle/>
          <a:p>
            <a:pPr algn="just">
              <a:lnSpc>
                <a:spcPts val="1700"/>
              </a:lnSpc>
            </a:pPr>
            <a:r>
              <a:rPr lang="ja-JP" altLang="en-US" sz="1000" dirty="0">
                <a:latin typeface="FGP丸ｺﾞｼｯｸ体Ca-U" panose="020F0A00000000000000" pitchFamily="50" charset="-128"/>
                <a:ea typeface="FGP丸ｺﾞｼｯｸ体Ca-U" panose="020F0A00000000000000" pitchFamily="50" charset="-128"/>
              </a:rPr>
              <a:t>　お電話でのお問合せは、</a:t>
            </a:r>
            <a:r>
              <a:rPr lang="en-US" altLang="ja-JP" sz="1000" dirty="0">
                <a:latin typeface="FGP丸ｺﾞｼｯｸ体Ca-U" panose="020F0A00000000000000" pitchFamily="50" charset="-128"/>
                <a:ea typeface="FGP丸ｺﾞｼｯｸ体Ca-U" panose="020F0A00000000000000" pitchFamily="50" charset="-128"/>
              </a:rPr>
              <a:t>8:30</a:t>
            </a:r>
            <a:r>
              <a:rPr lang="ja-JP" altLang="en-US" sz="1000" dirty="0">
                <a:latin typeface="FGP丸ｺﾞｼｯｸ体Ca-U" panose="020F0A00000000000000" pitchFamily="50" charset="-128"/>
                <a:ea typeface="FGP丸ｺﾞｼｯｸ体Ca-U" panose="020F0A00000000000000" pitchFamily="50" charset="-128"/>
              </a:rPr>
              <a:t>～</a:t>
            </a:r>
            <a:r>
              <a:rPr lang="en-US" altLang="ja-JP" sz="1000" dirty="0">
                <a:latin typeface="FGP丸ｺﾞｼｯｸ体Ca-U" panose="020F0A00000000000000" pitchFamily="50" charset="-128"/>
                <a:ea typeface="FGP丸ｺﾞｼｯｸ体Ca-U" panose="020F0A00000000000000" pitchFamily="50" charset="-128"/>
              </a:rPr>
              <a:t>17:15</a:t>
            </a:r>
            <a:r>
              <a:rPr lang="ja-JP" altLang="en-US" sz="1000" dirty="0">
                <a:latin typeface="FGP丸ｺﾞｼｯｸ体Ca-U" panose="020F0A00000000000000" pitchFamily="50" charset="-128"/>
                <a:ea typeface="FGP丸ｺﾞｼｯｸ体Ca-U" panose="020F0A00000000000000" pitchFamily="50" charset="-128"/>
              </a:rPr>
              <a:t>まで受け付けていますが、緊急の時以外は窓口受付時間内（</a:t>
            </a:r>
            <a:r>
              <a:rPr lang="en-US" altLang="ja-JP" sz="1000" dirty="0">
                <a:latin typeface="FGP丸ｺﾞｼｯｸ体Ca-U" panose="020F0A00000000000000" pitchFamily="50" charset="-128"/>
                <a:ea typeface="FGP丸ｺﾞｼｯｸ体Ca-U" panose="020F0A00000000000000" pitchFamily="50" charset="-128"/>
              </a:rPr>
              <a:t>9:00</a:t>
            </a:r>
            <a:r>
              <a:rPr lang="ja-JP" altLang="en-US" sz="1000" dirty="0">
                <a:latin typeface="FGP丸ｺﾞｼｯｸ体Ca-U" panose="020F0A00000000000000" pitchFamily="50" charset="-128"/>
                <a:ea typeface="FGP丸ｺﾞｼｯｸ体Ca-U" panose="020F0A00000000000000" pitchFamily="50" charset="-128"/>
              </a:rPr>
              <a:t>～</a:t>
            </a:r>
            <a:r>
              <a:rPr lang="en-US" altLang="ja-JP" sz="1000" dirty="0">
                <a:latin typeface="FGP丸ｺﾞｼｯｸ体Ca-U" panose="020F0A00000000000000" pitchFamily="50" charset="-128"/>
                <a:ea typeface="FGP丸ｺﾞｼｯｸ体Ca-U" panose="020F0A00000000000000" pitchFamily="50" charset="-128"/>
              </a:rPr>
              <a:t>16:30</a:t>
            </a:r>
            <a:r>
              <a:rPr lang="ja-JP" altLang="en-US" sz="1000" dirty="0">
                <a:latin typeface="FGP丸ｺﾞｼｯｸ体Ca-U" panose="020F0A00000000000000" pitchFamily="50" charset="-128"/>
                <a:ea typeface="FGP丸ｺﾞｼｯｸ体Ca-U" panose="020F0A00000000000000" pitchFamily="50" charset="-128"/>
              </a:rPr>
              <a:t>）のお問合せに御理解と御協力をお願いいたします。</a:t>
            </a:r>
          </a:p>
        </p:txBody>
      </p:sp>
    </p:spTree>
    <p:extLst>
      <p:ext uri="{BB962C8B-B14F-4D97-AF65-F5344CB8AC3E}">
        <p14:creationId xmlns:p14="http://schemas.microsoft.com/office/powerpoint/2010/main" val="227195295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811</TotalTime>
  <Words>793</Words>
  <Application>Microsoft Office PowerPoint</Application>
  <PresentationFormat>ユーザー設定</PresentationFormat>
  <Paragraphs>48</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FGP丸ｺﾞｼｯｸ体Ca-U</vt:lpstr>
      <vt:lpstr>游ゴシック</vt:lpstr>
      <vt:lpstr>Arial</vt:lpstr>
      <vt:lpstr>Calibri</vt:lpstr>
      <vt:lpstr>Calibri Light</vt:lpstr>
      <vt:lpstr>Office テーマ</vt:lpstr>
      <vt:lpstr>PowerPoint プレゼンテーション</vt:lpstr>
      <vt:lpstr>PowerPoint プレゼンテーション</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56</cp:revision>
  <cp:lastPrinted>2026-01-14T06:06:49Z</cp:lastPrinted>
  <dcterms:created xsi:type="dcterms:W3CDTF">2024-12-16T07:14:24Z</dcterms:created>
  <dcterms:modified xsi:type="dcterms:W3CDTF">2026-01-14T06:07:57Z</dcterms:modified>
</cp:coreProperties>
</file>