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660" autoAdjust="0"/>
    <p:restoredTop sz="94660"/>
  </p:normalViewPr>
  <p:slideViewPr>
    <p:cSldViewPr>
      <p:cViewPr varScale="1">
        <p:scale>
          <a:sx n="50" d="100"/>
          <a:sy n="50" d="100"/>
        </p:scale>
        <p:origin x="2580" y="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702F-F4DA-4943-8EF2-444FB72B8F0D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B4643-9AFB-4008-99DD-9112ADC04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61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B4643-9AFB-4008-99DD-9112ADC044AD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880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10" Type="http://schemas.openxmlformats.org/officeDocument/2006/relationships/image" Target="../media/image8.gif"/><Relationship Id="rId4" Type="http://schemas.openxmlformats.org/officeDocument/2006/relationships/image" Target="../media/image2.gif"/><Relationship Id="rId9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476672" y="7812360"/>
            <a:ext cx="5798992" cy="9259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97726" y="115632"/>
            <a:ext cx="5690859" cy="711952"/>
          </a:xfrm>
          <a:noFill/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小児慢性特定疾病</a:t>
            </a:r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医療費助成制度を申請している</a:t>
            </a:r>
            <a:r>
              <a:rPr lang="ja-JP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itchFamily="50" charset="-128"/>
                <a:ea typeface="HGS創英角ﾎﾟｯﾌﾟ体" pitchFamily="50" charset="-128"/>
              </a:rPr>
              <a:t>皆様へ</a:t>
            </a:r>
            <a:endParaRPr kumimoji="1" lang="ja-JP" altLang="en-US" sz="14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547410" y="7884368"/>
            <a:ext cx="6626729" cy="755576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問合せ先　厚木保健福祉事務所　保健福祉課　保健師</a:t>
            </a:r>
            <a:endParaRPr lang="en-US" altLang="ja-JP" sz="1600" dirty="0" smtClean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 電話　</a:t>
            </a:r>
            <a:r>
              <a:rPr lang="en-US" altLang="ja-JP" sz="16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046-224-1111</a:t>
            </a:r>
            <a:r>
              <a:rPr lang="ja-JP" altLang="en-US" sz="16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14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1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内線　</a:t>
            </a:r>
            <a:r>
              <a:rPr lang="en-US" altLang="ja-JP" sz="1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3223</a:t>
            </a:r>
            <a:r>
              <a:rPr lang="ja-JP" altLang="en-US" sz="1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en-US" altLang="ja-JP" sz="12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3224</a:t>
            </a:r>
            <a:r>
              <a:rPr lang="ja-JP" altLang="en-US" sz="14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endParaRPr lang="ja-JP" altLang="en-US" sz="14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586571" y="6675316"/>
            <a:ext cx="597491" cy="426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548680" y="2065825"/>
            <a:ext cx="5815331" cy="4018343"/>
            <a:chOff x="84565" y="2036500"/>
            <a:chExt cx="7007926" cy="4136917"/>
          </a:xfrm>
        </p:grpSpPr>
        <p:sp>
          <p:nvSpPr>
            <p:cNvPr id="38" name="雲形吹き出し 37"/>
            <p:cNvSpPr/>
            <p:nvPr/>
          </p:nvSpPr>
          <p:spPr>
            <a:xfrm>
              <a:off x="751511" y="4540841"/>
              <a:ext cx="1866116" cy="823357"/>
            </a:xfrm>
            <a:prstGeom prst="cloudCallout">
              <a:avLst>
                <a:gd name="adj1" fmla="val 56296"/>
                <a:gd name="adj2" fmla="val -50857"/>
              </a:avLst>
            </a:prstGeom>
            <a:ln w="31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11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pic>
          <p:nvPicPr>
            <p:cNvPr id="1036" name="Picture 12" descr="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7621" y="4614845"/>
              <a:ext cx="919119" cy="897620"/>
            </a:xfrm>
            <a:prstGeom prst="rect">
              <a:avLst/>
            </a:prstGeom>
            <a:noFill/>
          </p:spPr>
        </p:pic>
        <p:grpSp>
          <p:nvGrpSpPr>
            <p:cNvPr id="13" name="グループ化 12"/>
            <p:cNvGrpSpPr/>
            <p:nvPr/>
          </p:nvGrpSpPr>
          <p:grpSpPr>
            <a:xfrm>
              <a:off x="4595585" y="3758804"/>
              <a:ext cx="2496906" cy="854993"/>
              <a:chOff x="-95842" y="5985282"/>
              <a:chExt cx="2496906" cy="854993"/>
            </a:xfrm>
          </p:grpSpPr>
          <p:sp>
            <p:nvSpPr>
              <p:cNvPr id="28" name="雲形吹き出し 27"/>
              <p:cNvSpPr/>
              <p:nvPr/>
            </p:nvSpPr>
            <p:spPr>
              <a:xfrm>
                <a:off x="-95842" y="5985282"/>
                <a:ext cx="2496906" cy="854993"/>
              </a:xfrm>
              <a:prstGeom prst="cloudCallout">
                <a:avLst>
                  <a:gd name="adj1" fmla="val -57353"/>
                  <a:gd name="adj2" fmla="val -37060"/>
                </a:avLst>
              </a:prstGeom>
              <a:ln w="31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50694" y="6109601"/>
                <a:ext cx="2206794" cy="620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100" dirty="0" smtClean="0">
                    <a:solidFill>
                      <a:prstClr val="black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病気との付き合い方、コントロールがうまくいかなくて</a:t>
                </a:r>
                <a:endParaRPr lang="en-US" altLang="ja-JP" sz="1100" dirty="0" smtClean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  <a:p>
                <a:pPr algn="ctr"/>
                <a:r>
                  <a:rPr lang="ja-JP" altLang="en-US" sz="1100" dirty="0" smtClean="0">
                    <a:solidFill>
                      <a:prstClr val="black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困っている</a:t>
                </a:r>
                <a:endParaRPr lang="ja-JP" altLang="en-US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p:grpSp>
        <p:grpSp>
          <p:nvGrpSpPr>
            <p:cNvPr id="19" name="グループ化 18"/>
            <p:cNvGrpSpPr/>
            <p:nvPr/>
          </p:nvGrpSpPr>
          <p:grpSpPr>
            <a:xfrm>
              <a:off x="1906428" y="2036500"/>
              <a:ext cx="1964674" cy="992929"/>
              <a:chOff x="1817183" y="2306781"/>
              <a:chExt cx="1964674" cy="992929"/>
            </a:xfrm>
          </p:grpSpPr>
          <p:sp>
            <p:nvSpPr>
              <p:cNvPr id="30" name="雲形吹き出し 29"/>
              <p:cNvSpPr/>
              <p:nvPr/>
            </p:nvSpPr>
            <p:spPr>
              <a:xfrm>
                <a:off x="1817183" y="2306781"/>
                <a:ext cx="1964674" cy="992929"/>
              </a:xfrm>
              <a:prstGeom prst="cloudCallout">
                <a:avLst>
                  <a:gd name="adj1" fmla="val 38917"/>
                  <a:gd name="adj2" fmla="val 67465"/>
                </a:avLst>
              </a:prstGeom>
              <a:ln w="31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1907492" y="2549841"/>
                <a:ext cx="1793126" cy="443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100" dirty="0" smtClean="0">
                    <a:solidFill>
                      <a:prstClr val="black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医療的なケアを自宅で行うことになり不安</a:t>
                </a:r>
                <a:endParaRPr lang="ja-JP" altLang="en-US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p:grpSp>
        <p:grpSp>
          <p:nvGrpSpPr>
            <p:cNvPr id="18" name="グループ化 17"/>
            <p:cNvGrpSpPr/>
            <p:nvPr/>
          </p:nvGrpSpPr>
          <p:grpSpPr>
            <a:xfrm>
              <a:off x="2818057" y="4830860"/>
              <a:ext cx="3025981" cy="1342557"/>
              <a:chOff x="5071607" y="3300258"/>
              <a:chExt cx="3025981" cy="1342557"/>
            </a:xfrm>
          </p:grpSpPr>
          <p:sp>
            <p:nvSpPr>
              <p:cNvPr id="34" name="雲形吹き出し 33"/>
              <p:cNvSpPr/>
              <p:nvPr/>
            </p:nvSpPr>
            <p:spPr>
              <a:xfrm>
                <a:off x="5071607" y="3532596"/>
                <a:ext cx="2106092" cy="839895"/>
              </a:xfrm>
              <a:prstGeom prst="cloudCallout">
                <a:avLst>
                  <a:gd name="adj1" fmla="val 12003"/>
                  <a:gd name="adj2" fmla="val -97729"/>
                </a:avLst>
              </a:prstGeom>
              <a:ln w="31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  <p:pic>
            <p:nvPicPr>
              <p:cNvPr id="1032" name="Picture 8" descr="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998951" y="3300258"/>
                <a:ext cx="1098637" cy="1342557"/>
              </a:xfrm>
              <a:prstGeom prst="flowChartDelay">
                <a:avLst/>
              </a:prstGeom>
              <a:noFill/>
            </p:spPr>
          </p:pic>
          <p:sp>
            <p:nvSpPr>
              <p:cNvPr id="9" name="テキスト ボックス 8"/>
              <p:cNvSpPr txBox="1"/>
              <p:nvPr/>
            </p:nvSpPr>
            <p:spPr>
              <a:xfrm>
                <a:off x="5252295" y="3714087"/>
                <a:ext cx="1925404" cy="4436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100" dirty="0">
                    <a:solidFill>
                      <a:prstClr val="black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こどもの</a:t>
                </a:r>
                <a:r>
                  <a:rPr lang="ja-JP" altLang="en-US" sz="1100" dirty="0" smtClean="0">
                    <a:solidFill>
                      <a:prstClr val="black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発達について相談したい</a:t>
                </a:r>
                <a:endParaRPr lang="ja-JP" altLang="en-US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3890527" y="2504069"/>
              <a:ext cx="2987489" cy="1174906"/>
              <a:chOff x="3746192" y="3062014"/>
              <a:chExt cx="2987489" cy="1174906"/>
            </a:xfrm>
          </p:grpSpPr>
          <p:sp>
            <p:nvSpPr>
              <p:cNvPr id="32" name="雲形吹き出し 31"/>
              <p:cNvSpPr/>
              <p:nvPr/>
            </p:nvSpPr>
            <p:spPr>
              <a:xfrm>
                <a:off x="3746192" y="3062014"/>
                <a:ext cx="2700546" cy="846375"/>
              </a:xfrm>
              <a:prstGeom prst="cloudCallout">
                <a:avLst>
                  <a:gd name="adj1" fmla="val -21073"/>
                  <a:gd name="adj2" fmla="val 72967"/>
                </a:avLst>
              </a:prstGeom>
              <a:ln w="31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ja-JP" altLang="en-US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  <p:pic>
            <p:nvPicPr>
              <p:cNvPr id="1042" name="Picture 18" descr="10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159794" y="3293175"/>
                <a:ext cx="573887" cy="943745"/>
              </a:xfrm>
              <a:prstGeom prst="rect">
                <a:avLst/>
              </a:prstGeom>
              <a:noFill/>
            </p:spPr>
          </p:pic>
          <p:sp>
            <p:nvSpPr>
              <p:cNvPr id="10" name="テキスト ボックス 9"/>
              <p:cNvSpPr txBox="1"/>
              <p:nvPr/>
            </p:nvSpPr>
            <p:spPr>
              <a:xfrm>
                <a:off x="3886281" y="3259503"/>
                <a:ext cx="2459793" cy="445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solidFill>
                      <a:prstClr val="black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同じ病気を持つ親と話がしたい</a:t>
                </a:r>
                <a:endParaRPr lang="en-US" altLang="ja-JP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  <a:p>
                <a:r>
                  <a:rPr lang="ja-JP" altLang="en-US" sz="1100" dirty="0">
                    <a:solidFill>
                      <a:prstClr val="black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患者会を教えてほしい</a:t>
                </a: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454865" y="3278456"/>
              <a:ext cx="2056344" cy="863106"/>
              <a:chOff x="436667" y="4207389"/>
              <a:chExt cx="2056344" cy="863106"/>
            </a:xfrm>
          </p:grpSpPr>
          <p:sp>
            <p:nvSpPr>
              <p:cNvPr id="31" name="雲形吹き出し 30"/>
              <p:cNvSpPr/>
              <p:nvPr/>
            </p:nvSpPr>
            <p:spPr>
              <a:xfrm>
                <a:off x="436667" y="4207389"/>
                <a:ext cx="2033473" cy="863106"/>
              </a:xfrm>
              <a:prstGeom prst="cloudCallout">
                <a:avLst>
                  <a:gd name="adj1" fmla="val 65861"/>
                  <a:gd name="adj2" fmla="val 35385"/>
                </a:avLst>
              </a:prstGeom>
              <a:ln w="31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altLang="ja-JP" sz="1100" dirty="0" smtClean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647793" y="4410340"/>
                <a:ext cx="1845218" cy="443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100" dirty="0">
                    <a:solidFill>
                      <a:prstClr val="black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退院後の</a:t>
                </a:r>
                <a:r>
                  <a:rPr lang="ja-JP" altLang="en-US" sz="1100" dirty="0" smtClean="0">
                    <a:solidFill>
                      <a:prstClr val="black"/>
                    </a:solidFill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生活について相談したい</a:t>
                </a:r>
                <a:endParaRPr lang="en-US" altLang="ja-JP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p:grpSp>
        <p:pic>
          <p:nvPicPr>
            <p:cNvPr id="1026" name="Picture 2" descr="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268718">
              <a:off x="84565" y="3415782"/>
              <a:ext cx="875702" cy="720830"/>
            </a:xfrm>
            <a:prstGeom prst="rect">
              <a:avLst/>
            </a:prstGeom>
            <a:noFill/>
          </p:spPr>
        </p:pic>
        <p:sp>
          <p:nvSpPr>
            <p:cNvPr id="20" name="テキスト ボックス 19"/>
            <p:cNvSpPr txBox="1"/>
            <p:nvPr/>
          </p:nvSpPr>
          <p:spPr>
            <a:xfrm>
              <a:off x="1027746" y="4671107"/>
              <a:ext cx="1449699" cy="620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訪問看護・福祉サービスについて知りたい</a:t>
              </a:r>
              <a:endParaRPr lang="en-US" altLang="ja-JP" sz="11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pic>
          <p:nvPicPr>
            <p:cNvPr id="3" name="Picture 2" descr="家族のイラスト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84444" y="3199467"/>
              <a:ext cx="2279240" cy="1391651"/>
            </a:xfrm>
            <a:prstGeom prst="rect">
              <a:avLst/>
            </a:prstGeom>
            <a:noFill/>
          </p:spPr>
        </p:pic>
      </p:grpSp>
      <p:sp>
        <p:nvSpPr>
          <p:cNvPr id="48" name="タイトル 1"/>
          <p:cNvSpPr txBox="1">
            <a:spLocks/>
          </p:cNvSpPr>
          <p:nvPr/>
        </p:nvSpPr>
        <p:spPr>
          <a:xfrm>
            <a:off x="404664" y="827584"/>
            <a:ext cx="5953704" cy="983215"/>
          </a:xfrm>
          <a:prstGeom prst="rect">
            <a:avLst/>
          </a:prstGeom>
          <a:noFill/>
          <a:ln w="381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厚木保健福祉事務所では、保健師が関係機関と連携しながら、お子様やご家族の支援をさせていただいております。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一人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で抱え込まず、お困りのことやご心配なことがありましたら、下記の問合せ先まで、いつでもお気軽にご連絡ください♪</a:t>
            </a:r>
            <a:endParaRPr lang="ja-JP" altLang="en-US" sz="14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914674" y="8676456"/>
            <a:ext cx="7546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en-US" altLang="ja-JP" sz="1100" b="1" dirty="0" smtClean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R3.6</a:t>
            </a:r>
            <a:r>
              <a:rPr lang="ja-JP" altLang="en-US" sz="1100" b="1" dirty="0" smtClean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版）</a:t>
            </a:r>
            <a:endParaRPr lang="en-US" altLang="ja-JP" sz="1100" b="1" dirty="0" smtClean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0" name="角丸四角形吹き出し 49"/>
          <p:cNvSpPr/>
          <p:nvPr/>
        </p:nvSpPr>
        <p:spPr>
          <a:xfrm>
            <a:off x="332656" y="6228184"/>
            <a:ext cx="5184576" cy="1440160"/>
          </a:xfrm>
          <a:prstGeom prst="wedgeRoundRectCallout">
            <a:avLst>
              <a:gd name="adj1" fmla="val 51928"/>
              <a:gd name="adj2" fmla="val -1683"/>
              <a:gd name="adj3" fmla="val 16667"/>
            </a:avLst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kumimoji="1" lang="ja-JP" altLang="en-US" sz="1200" dirty="0" smtClean="0">
                <a:latin typeface="+mn-ea"/>
              </a:rPr>
              <a:t>保健師がお子様やご家族の支援をさせていただいております。</a:t>
            </a:r>
            <a:endParaRPr lang="en-US" altLang="ja-JP" sz="1200" dirty="0"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200" dirty="0" smtClean="0">
                <a:latin typeface="+mn-ea"/>
              </a:rPr>
              <a:t>新規・継続の申請で来所された際には、最近のご様子や悩んでいること</a:t>
            </a:r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などを伺っております。</a:t>
            </a:r>
            <a:endParaRPr lang="en-US" altLang="ja-JP" sz="1200" dirty="0"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200" dirty="0" smtClean="0">
                <a:latin typeface="+mn-ea"/>
              </a:rPr>
              <a:t>必要に応じて、お家へ伺ったり、学校等の関係機関とも連携をとって支援しています。</a:t>
            </a:r>
            <a:endParaRPr lang="en-US" altLang="ja-JP" sz="1200" dirty="0"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kumimoji="1" lang="ja-JP" altLang="en-US" sz="1200" dirty="0" smtClean="0">
                <a:latin typeface="+mn-ea"/>
              </a:rPr>
              <a:t>講演会や交流会も開催していますので、講演や交流会についての</a:t>
            </a:r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　　　</a:t>
            </a:r>
            <a:r>
              <a:rPr kumimoji="1" lang="ja-JP" altLang="en-US" sz="1200" dirty="0" smtClean="0">
                <a:latin typeface="+mn-ea"/>
              </a:rPr>
              <a:t>ご希望もお待ちしております。　　</a:t>
            </a:r>
            <a:endParaRPr kumimoji="1" lang="ja-JP" altLang="en-US" dirty="0">
              <a:latin typeface="+mn-ea"/>
            </a:endParaRPr>
          </a:p>
        </p:txBody>
      </p:sp>
      <p:pic>
        <p:nvPicPr>
          <p:cNvPr id="1050" name="Picture 26" descr="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69160" y="6240550"/>
            <a:ext cx="1783965" cy="1715826"/>
          </a:xfrm>
          <a:prstGeom prst="rect">
            <a:avLst/>
          </a:prstGeom>
          <a:noFill/>
        </p:spPr>
      </p:pic>
      <p:cxnSp>
        <p:nvCxnSpPr>
          <p:cNvPr id="24" name="直線コネクタ 23"/>
          <p:cNvCxnSpPr/>
          <p:nvPr/>
        </p:nvCxnSpPr>
        <p:spPr>
          <a:xfrm>
            <a:off x="3348000" y="971600"/>
            <a:ext cx="2052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4068000" y="1296000"/>
            <a:ext cx="14760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" descr="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68760" y="2324854"/>
            <a:ext cx="936104" cy="734978"/>
          </a:xfrm>
          <a:prstGeom prst="rect">
            <a:avLst/>
          </a:prstGeom>
          <a:noFill/>
        </p:spPr>
      </p:pic>
      <p:pic>
        <p:nvPicPr>
          <p:cNvPr id="43" name="Picture 16" descr="人物・男性　若者のイラスト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9240" y="4304829"/>
            <a:ext cx="507377" cy="723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91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667</TotalTime>
  <Words>146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HGP創英角ﾎﾟｯﾌﾟ体</vt:lpstr>
      <vt:lpstr>HGS創英角ﾎﾟｯﾌﾟ体</vt:lpstr>
      <vt:lpstr>HG丸ｺﾞｼｯｸM-PRO</vt:lpstr>
      <vt:lpstr>ＭＳ Ｐゴシック</vt:lpstr>
      <vt:lpstr>Arial</vt:lpstr>
      <vt:lpstr>Calibri</vt:lpstr>
      <vt:lpstr>Wingdings</vt:lpstr>
      <vt:lpstr>Office テーマ</vt:lpstr>
      <vt:lpstr>　小児慢性特定疾病医療費助成制度を申請している皆様へ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小児慢性特定疾病を申請されている皆様へ</dc:title>
  <dc:creator>熊谷 有香</dc:creator>
  <cp:lastModifiedBy>user</cp:lastModifiedBy>
  <cp:revision>73</cp:revision>
  <cp:lastPrinted>2020-10-05T00:39:47Z</cp:lastPrinted>
  <dcterms:created xsi:type="dcterms:W3CDTF">2016-07-04T01:38:03Z</dcterms:created>
  <dcterms:modified xsi:type="dcterms:W3CDTF">2021-06-15T04:16:09Z</dcterms:modified>
</cp:coreProperties>
</file>