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53" r:id="rId2"/>
    <p:sldId id="376" r:id="rId3"/>
    <p:sldId id="379" r:id="rId4"/>
    <p:sldId id="402" r:id="rId5"/>
    <p:sldId id="403" r:id="rId6"/>
    <p:sldId id="404" r:id="rId7"/>
    <p:sldId id="391" r:id="rId8"/>
    <p:sldId id="400" r:id="rId9"/>
    <p:sldId id="405" r:id="rId10"/>
    <p:sldId id="406" r:id="rId11"/>
    <p:sldId id="386" r:id="rId12"/>
    <p:sldId id="397" r:id="rId13"/>
    <p:sldId id="399" r:id="rId14"/>
    <p:sldId id="409" r:id="rId15"/>
    <p:sldId id="408" r:id="rId16"/>
    <p:sldId id="401"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99FF99"/>
    <a:srgbClr val="FFFF99"/>
    <a:srgbClr val="CCFFCC"/>
    <a:srgbClr val="C6D9F1"/>
    <a:srgbClr val="FFCCFF"/>
    <a:srgbClr val="FFFFCC"/>
    <a:srgbClr val="0099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4" autoAdjust="0"/>
    <p:restoredTop sz="92432" autoAdjust="0"/>
  </p:normalViewPr>
  <p:slideViewPr>
    <p:cSldViewPr>
      <p:cViewPr varScale="1">
        <p:scale>
          <a:sx n="89" d="100"/>
          <a:sy n="89"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dPt>
            <c:idx val="0"/>
            <c:bubble3D val="0"/>
            <c:spPr>
              <a:solidFill>
                <a:schemeClr val="accent1">
                  <a:tint val="54000"/>
                </a:schemeClr>
              </a:solidFill>
              <a:ln w="19050">
                <a:solidFill>
                  <a:schemeClr val="lt1"/>
                </a:solidFill>
              </a:ln>
              <a:effectLst/>
            </c:spPr>
          </c:dPt>
          <c:dPt>
            <c:idx val="1"/>
            <c:bubble3D val="0"/>
            <c:spPr>
              <a:solidFill>
                <a:schemeClr val="accent1">
                  <a:tint val="77000"/>
                </a:schemeClr>
              </a:solidFill>
              <a:ln w="19050">
                <a:solidFill>
                  <a:schemeClr val="lt1"/>
                </a:solidFill>
              </a:ln>
              <a:effectLst/>
            </c:spPr>
          </c:dPt>
          <c:dPt>
            <c:idx val="2"/>
            <c:bubble3D val="0"/>
            <c:spPr>
              <a:solidFill>
                <a:schemeClr val="accent1"/>
              </a:solidFill>
              <a:ln w="19050">
                <a:solidFill>
                  <a:schemeClr val="lt1"/>
                </a:solidFill>
              </a:ln>
              <a:effectLst/>
            </c:spPr>
          </c:dPt>
          <c:dPt>
            <c:idx val="3"/>
            <c:bubble3D val="0"/>
            <c:spPr>
              <a:solidFill>
                <a:schemeClr val="accent1">
                  <a:shade val="76000"/>
                </a:schemeClr>
              </a:solidFill>
              <a:ln w="19050">
                <a:solidFill>
                  <a:schemeClr val="lt1"/>
                </a:solidFill>
              </a:ln>
              <a:effectLst/>
            </c:spPr>
          </c:dPt>
          <c:dPt>
            <c:idx val="4"/>
            <c:bubble3D val="0"/>
            <c:spPr>
              <a:solidFill>
                <a:schemeClr val="accent1">
                  <a:shade val="53000"/>
                </a:schemeClr>
              </a:solidFill>
              <a:ln w="19050">
                <a:solidFill>
                  <a:schemeClr val="lt1"/>
                </a:solidFill>
              </a:ln>
              <a:effectLst/>
            </c:spPr>
          </c:dPt>
          <c:dLbls>
            <c:dLbl>
              <c:idx val="2"/>
              <c:layout>
                <c:manualLayout>
                  <c:x val="5.9666728072926237E-2"/>
                  <c:y val="8.9956709613164085E-2"/>
                </c:manualLayout>
              </c:layout>
              <c:showLegendKey val="0"/>
              <c:showVal val="0"/>
              <c:showCatName val="1"/>
              <c:showSerName val="0"/>
              <c:showPercent val="1"/>
              <c:showBubbleSize val="0"/>
              <c:extLst>
                <c:ext xmlns:c15="http://schemas.microsoft.com/office/drawing/2012/chart" uri="{CE6537A1-D6FC-4f65-9D91-7224C49458BB}"/>
              </c:extLst>
            </c:dLbl>
            <c:dLbl>
              <c:idx val="4"/>
              <c:layout>
                <c:manualLayout>
                  <c:x val="6.226541994750661E-2"/>
                  <c:y val="1.6203703703703703E-2"/>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overflow" horzOverflow="overflow"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Sheet1!$F$5:$F$9</c:f>
              <c:strCache>
                <c:ptCount val="5"/>
                <c:pt idx="0">
                  <c:v>他医療機関</c:v>
                </c:pt>
                <c:pt idx="1">
                  <c:v>訪問看護ステーション</c:v>
                </c:pt>
                <c:pt idx="2">
                  <c:v>行政・児童相談所など</c:v>
                </c:pt>
                <c:pt idx="3">
                  <c:v>保育園・学校</c:v>
                </c:pt>
                <c:pt idx="4">
                  <c:v>その他</c:v>
                </c:pt>
              </c:strCache>
            </c:strRef>
          </c:cat>
          <c:val>
            <c:numRef>
              <c:f>Sheet1!$G$5:$G$9</c:f>
              <c:numCache>
                <c:formatCode>General</c:formatCode>
                <c:ptCount val="5"/>
                <c:pt idx="0">
                  <c:v>351</c:v>
                </c:pt>
                <c:pt idx="1">
                  <c:v>258</c:v>
                </c:pt>
                <c:pt idx="2">
                  <c:v>71</c:v>
                </c:pt>
                <c:pt idx="3">
                  <c:v>8</c:v>
                </c:pt>
                <c:pt idx="4">
                  <c:v>116</c:v>
                </c:pt>
              </c:numCache>
            </c:numRef>
          </c:val>
        </c:ser>
        <c:dLbls>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dPt>
            <c:idx val="0"/>
            <c:bubble3D val="0"/>
            <c:spPr>
              <a:solidFill>
                <a:schemeClr val="accent1">
                  <a:tint val="54000"/>
                </a:schemeClr>
              </a:solidFill>
              <a:ln w="19050">
                <a:solidFill>
                  <a:schemeClr val="lt1"/>
                </a:solidFill>
              </a:ln>
              <a:effectLst/>
            </c:spPr>
          </c:dPt>
          <c:dPt>
            <c:idx val="1"/>
            <c:bubble3D val="0"/>
            <c:spPr>
              <a:solidFill>
                <a:schemeClr val="accent1">
                  <a:tint val="77000"/>
                </a:schemeClr>
              </a:solidFill>
              <a:ln w="19050">
                <a:solidFill>
                  <a:schemeClr val="lt1"/>
                </a:solidFill>
              </a:ln>
              <a:effectLst/>
            </c:spPr>
          </c:dPt>
          <c:dPt>
            <c:idx val="2"/>
            <c:bubble3D val="0"/>
            <c:spPr>
              <a:solidFill>
                <a:schemeClr val="accent1"/>
              </a:solidFill>
              <a:ln w="19050">
                <a:solidFill>
                  <a:schemeClr val="lt1"/>
                </a:solidFill>
              </a:ln>
              <a:effectLst/>
            </c:spPr>
          </c:dPt>
          <c:dPt>
            <c:idx val="3"/>
            <c:bubble3D val="0"/>
            <c:spPr>
              <a:solidFill>
                <a:schemeClr val="accent1">
                  <a:shade val="76000"/>
                </a:schemeClr>
              </a:solidFill>
              <a:ln w="19050">
                <a:solidFill>
                  <a:schemeClr val="lt1"/>
                </a:solidFill>
              </a:ln>
              <a:effectLst/>
            </c:spPr>
          </c:dPt>
          <c:dPt>
            <c:idx val="4"/>
            <c:bubble3D val="0"/>
            <c:spPr>
              <a:solidFill>
                <a:schemeClr val="accent1">
                  <a:shade val="53000"/>
                </a:schemeClr>
              </a:solidFill>
              <a:ln w="19050">
                <a:solidFill>
                  <a:schemeClr val="lt1"/>
                </a:solidFill>
              </a:ln>
              <a:effectLst/>
            </c:spPr>
          </c:dPt>
          <c:dLbls>
            <c:dLbl>
              <c:idx val="2"/>
              <c:layout>
                <c:manualLayout>
                  <c:x val="5.9666728072926237E-2"/>
                  <c:y val="8.9956709613164085E-2"/>
                </c:manualLayout>
              </c:layout>
              <c:showLegendKey val="0"/>
              <c:showVal val="0"/>
              <c:showCatName val="1"/>
              <c:showSerName val="0"/>
              <c:showPercent val="1"/>
              <c:showBubbleSize val="0"/>
              <c:extLst>
                <c:ext xmlns:c15="http://schemas.microsoft.com/office/drawing/2012/chart" uri="{CE6537A1-D6FC-4f65-9D91-7224C49458BB}"/>
              </c:extLst>
            </c:dLbl>
            <c:dLbl>
              <c:idx val="4"/>
              <c:layout>
                <c:manualLayout>
                  <c:x val="6.226541994750661E-2"/>
                  <c:y val="1.6203703703703703E-2"/>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overflow" horzOverflow="overflow"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Sheet1!$F$5:$F$9</c:f>
              <c:strCache>
                <c:ptCount val="5"/>
                <c:pt idx="0">
                  <c:v>他医療機関</c:v>
                </c:pt>
                <c:pt idx="1">
                  <c:v>訪問看護ステーション</c:v>
                </c:pt>
                <c:pt idx="2">
                  <c:v>行政・児童相談所など</c:v>
                </c:pt>
                <c:pt idx="3">
                  <c:v>保育園・学校</c:v>
                </c:pt>
                <c:pt idx="4">
                  <c:v>その他</c:v>
                </c:pt>
              </c:strCache>
            </c:strRef>
          </c:cat>
          <c:val>
            <c:numRef>
              <c:f>Sheet1!$G$5:$G$9</c:f>
              <c:numCache>
                <c:formatCode>General</c:formatCode>
                <c:ptCount val="5"/>
                <c:pt idx="0">
                  <c:v>243</c:v>
                </c:pt>
                <c:pt idx="1">
                  <c:v>333</c:v>
                </c:pt>
                <c:pt idx="2">
                  <c:v>72</c:v>
                </c:pt>
                <c:pt idx="3">
                  <c:v>8</c:v>
                </c:pt>
                <c:pt idx="4">
                  <c:v>44</c:v>
                </c:pt>
              </c:numCache>
            </c:numRef>
          </c:val>
        </c:ser>
        <c:dLbls>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F92A982-5896-46EB-99FE-83F2DFE38E34}" type="datetimeFigureOut">
              <a:rPr kumimoji="1" lang="ja-JP" altLang="en-US" smtClean="0"/>
              <a:t>2021/5/13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04109A07-9C0E-43B5-8E5A-4BB083B18669}" type="slidenum">
              <a:rPr kumimoji="1" lang="ja-JP" altLang="en-US" smtClean="0"/>
              <a:t>‹#›</a:t>
            </a:fld>
            <a:endParaRPr kumimoji="1" lang="ja-JP" altLang="en-US"/>
          </a:p>
        </p:txBody>
      </p:sp>
    </p:spTree>
    <p:extLst>
      <p:ext uri="{BB962C8B-B14F-4D97-AF65-F5344CB8AC3E}">
        <p14:creationId xmlns:p14="http://schemas.microsoft.com/office/powerpoint/2010/main" val="2681109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949787" cy="496967"/>
          </a:xfrm>
          <a:prstGeom prst="rect">
            <a:avLst/>
          </a:prstGeom>
        </p:spPr>
        <p:txBody>
          <a:bodyPr vert="horz" lIns="92217" tIns="46108" rIns="92217" bIns="46108"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2"/>
            <a:ext cx="2949787" cy="496967"/>
          </a:xfrm>
          <a:prstGeom prst="rect">
            <a:avLst/>
          </a:prstGeom>
        </p:spPr>
        <p:txBody>
          <a:bodyPr vert="horz" lIns="92217" tIns="46108" rIns="92217" bIns="46108" rtlCol="0"/>
          <a:lstStyle>
            <a:lvl1pPr algn="r">
              <a:defRPr sz="1200"/>
            </a:lvl1pPr>
          </a:lstStyle>
          <a:p>
            <a:fld id="{97FC4EC9-CB44-4B33-9D5D-2B426B1B14A4}" type="datetimeFigureOut">
              <a:rPr kumimoji="1" lang="ja-JP" altLang="en-US" smtClean="0"/>
              <a:pPr/>
              <a:t>2021/5/13</a:t>
            </a:fld>
            <a:endParaRPr kumimoji="1" lang="ja-JP" altLang="en-US"/>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17" tIns="46108" rIns="92217" bIns="46108" rtlCol="0" anchor="ctr"/>
          <a:lstStyle/>
          <a:p>
            <a:endParaRPr lang="ja-JP" altLang="en-US"/>
          </a:p>
        </p:txBody>
      </p:sp>
      <p:sp>
        <p:nvSpPr>
          <p:cNvPr id="5" name="ノート プレースホルダ 4"/>
          <p:cNvSpPr>
            <a:spLocks noGrp="1"/>
          </p:cNvSpPr>
          <p:nvPr>
            <p:ph type="body" sz="quarter" idx="3"/>
          </p:nvPr>
        </p:nvSpPr>
        <p:spPr>
          <a:xfrm>
            <a:off x="680721" y="4721187"/>
            <a:ext cx="5445760" cy="4472702"/>
          </a:xfrm>
          <a:prstGeom prst="rect">
            <a:avLst/>
          </a:prstGeom>
        </p:spPr>
        <p:txBody>
          <a:bodyPr vert="horz" lIns="92217" tIns="46108" rIns="92217" bIns="461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8"/>
            <a:ext cx="2949787" cy="496967"/>
          </a:xfrm>
          <a:prstGeom prst="rect">
            <a:avLst/>
          </a:prstGeom>
        </p:spPr>
        <p:txBody>
          <a:bodyPr vert="horz" lIns="92217" tIns="46108" rIns="92217" bIns="4610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8"/>
            <a:ext cx="2949787" cy="496967"/>
          </a:xfrm>
          <a:prstGeom prst="rect">
            <a:avLst/>
          </a:prstGeom>
        </p:spPr>
        <p:txBody>
          <a:bodyPr vert="horz" lIns="92217" tIns="46108" rIns="92217" bIns="46108" rtlCol="0" anchor="b"/>
          <a:lstStyle>
            <a:lvl1pPr algn="r">
              <a:defRPr sz="1200"/>
            </a:lvl1pPr>
          </a:lstStyle>
          <a:p>
            <a:fld id="{962E9C14-37F6-414B-B849-0CC7691E2E54}" type="slidenum">
              <a:rPr kumimoji="1" lang="ja-JP" altLang="en-US" smtClean="0"/>
              <a:pPr/>
              <a:t>‹#›</a:t>
            </a:fld>
            <a:endParaRPr kumimoji="1" lang="ja-JP" altLang="en-US"/>
          </a:p>
        </p:txBody>
      </p:sp>
    </p:spTree>
    <p:extLst>
      <p:ext uri="{BB962C8B-B14F-4D97-AF65-F5344CB8AC3E}">
        <p14:creationId xmlns:p14="http://schemas.microsoft.com/office/powerpoint/2010/main" val="1699870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7575" y="744538"/>
            <a:ext cx="4972050" cy="3729037"/>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62E9C14-37F6-414B-B849-0CC7691E2E54}" type="slidenum">
              <a:rPr kumimoji="1" lang="ja-JP" altLang="en-US" smtClean="0"/>
              <a:pPr/>
              <a:t>1</a:t>
            </a:fld>
            <a:endParaRPr kumimoji="1" lang="ja-JP" altLang="en-US"/>
          </a:p>
        </p:txBody>
      </p:sp>
    </p:spTree>
    <p:extLst>
      <p:ext uri="{BB962C8B-B14F-4D97-AF65-F5344CB8AC3E}">
        <p14:creationId xmlns:p14="http://schemas.microsoft.com/office/powerpoint/2010/main" val="2224446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7575" y="744538"/>
            <a:ext cx="4972050" cy="37290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B89816-D221-4512-B528-1F5E510EC5D8}" type="slidenum">
              <a:rPr kumimoji="1" lang="ja-JP" altLang="en-US" smtClean="0"/>
              <a:pPr/>
              <a:t>2</a:t>
            </a:fld>
            <a:endParaRPr kumimoji="1" lang="ja-JP" altLang="en-US"/>
          </a:p>
        </p:txBody>
      </p:sp>
    </p:spTree>
    <p:extLst>
      <p:ext uri="{BB962C8B-B14F-4D97-AF65-F5344CB8AC3E}">
        <p14:creationId xmlns:p14="http://schemas.microsoft.com/office/powerpoint/2010/main" val="87362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27FC19A-16DE-4CB1-809F-C10423E2C09C}" type="datetime1">
              <a:rPr kumimoji="1" lang="ja-JP" altLang="en-US" smtClean="0"/>
              <a:pPr/>
              <a:t>2021/5/13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86BBD0C-5671-4DAB-9791-1E950A3D90E0}" type="datetime1">
              <a:rPr kumimoji="1" lang="ja-JP" altLang="en-US" smtClean="0"/>
              <a:pPr/>
              <a:t>2021/5/13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1225188-2833-4A07-A869-08138E067EF5}" type="datetime1">
              <a:rPr kumimoji="1" lang="ja-JP" altLang="en-US" smtClean="0"/>
              <a:pPr/>
              <a:t>2021/5/13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A4D7815-43A2-4E55-A386-9DA523975D24}" type="datetime1">
              <a:rPr kumimoji="1" lang="ja-JP" altLang="en-US" smtClean="0"/>
              <a:pPr/>
              <a:t>2021/5/13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8FF21FE-142C-4896-9077-648FCFA466B2}" type="datetime1">
              <a:rPr kumimoji="1" lang="ja-JP" altLang="en-US" smtClean="0"/>
              <a:pPr/>
              <a:t>2021/5/13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5C26FC1-AFD4-46D0-A58F-688F1E05D9A5}" type="datetime1">
              <a:rPr kumimoji="1" lang="ja-JP" altLang="en-US" smtClean="0"/>
              <a:pPr/>
              <a:t>2021/5/13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FE438DD-C732-4E8F-87D5-DCE9A04EA55D}" type="datetime1">
              <a:rPr kumimoji="1" lang="ja-JP" altLang="en-US" smtClean="0"/>
              <a:pPr/>
              <a:t>2021/5/13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7BB58FC-11E7-469C-85FD-AE27C5F551B7}" type="datetime1">
              <a:rPr kumimoji="1" lang="ja-JP" altLang="en-US" smtClean="0"/>
              <a:pPr/>
              <a:t>2021/5/13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22BE92D-E321-4DA3-9C44-FA8270A6E9A4}" type="datetime1">
              <a:rPr kumimoji="1" lang="ja-JP" altLang="en-US" smtClean="0"/>
              <a:pPr/>
              <a:t>2021/5/13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2670533-82B2-4158-AD5C-A5F0970D82F3}" type="datetime1">
              <a:rPr kumimoji="1" lang="ja-JP" altLang="en-US" smtClean="0"/>
              <a:pPr/>
              <a:t>2021/5/13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3B32138-D04E-4111-A266-23281CF3E7B8}" type="datetime1">
              <a:rPr kumimoji="1" lang="ja-JP" altLang="en-US" smtClean="0"/>
              <a:pPr/>
              <a:t>2021/5/13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852A30-3BC6-4A3C-BD0F-916ADEC0CC0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60A2B-E384-471F-AF1B-5B5EF913109C}" type="datetime1">
              <a:rPr kumimoji="1" lang="ja-JP" altLang="en-US" smtClean="0"/>
              <a:pPr/>
              <a:t>2021/5/13</a:t>
            </a:fld>
            <a:endParaRPr kumimoji="1" lang="ja-JP" altLang="en-US"/>
          </a:p>
        </p:txBody>
      </p:sp>
      <p:sp>
        <p:nvSpPr>
          <p:cNvPr id="5" name="フッター プレースホルダ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52A30-3BC6-4A3C-BD0F-916ADEC0CC0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package" Target="../embeddings/Microsoft_Excel_______2.xls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image" Target="../media/image5.png"/><Relationship Id="rId7" Type="http://schemas.openxmlformats.org/officeDocument/2006/relationships/package" Target="../embeddings/Microsoft_Excel_______1.xlsx"/><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27586" y="4725148"/>
            <a:ext cx="7272808" cy="954107"/>
          </a:xfrm>
          <a:prstGeom prst="rect">
            <a:avLst/>
          </a:prstGeom>
          <a:noFill/>
        </p:spPr>
        <p:txBody>
          <a:bodyPr wrap="square" rtlCol="0">
            <a:spAutoFit/>
          </a:bodyPr>
          <a:lstStyle/>
          <a:p>
            <a:pPr algn="ctr"/>
            <a:r>
              <a:rPr lang="ja-JP" altLang="en-US" sz="2800" dirty="0" smtClean="0">
                <a:latin typeface="+mn-ea"/>
              </a:rPr>
              <a:t>令和３年</a:t>
            </a:r>
            <a:r>
              <a:rPr lang="ja-JP" altLang="en-US" sz="2800" dirty="0">
                <a:latin typeface="+mn-ea"/>
              </a:rPr>
              <a:t>３</a:t>
            </a:r>
            <a:r>
              <a:rPr lang="ja-JP" altLang="en-US" sz="2800" dirty="0" smtClean="0">
                <a:latin typeface="+mn-ea"/>
              </a:rPr>
              <a:t>月</a:t>
            </a:r>
            <a:endParaRPr lang="en-US" altLang="ja-JP" sz="2800" dirty="0" smtClean="0">
              <a:latin typeface="+mn-ea"/>
            </a:endParaRPr>
          </a:p>
          <a:p>
            <a:pPr algn="ctr"/>
            <a:r>
              <a:rPr lang="ja-JP" altLang="en-US" sz="2800" dirty="0" smtClean="0">
                <a:latin typeface="+mn-ea"/>
              </a:rPr>
              <a:t>神奈川県健康</a:t>
            </a:r>
            <a:r>
              <a:rPr lang="ja-JP" altLang="en-US" sz="2800" dirty="0">
                <a:latin typeface="+mn-ea"/>
              </a:rPr>
              <a:t>医療</a:t>
            </a:r>
            <a:r>
              <a:rPr lang="ja-JP" altLang="en-US" sz="2800" dirty="0" smtClean="0">
                <a:latin typeface="+mn-ea"/>
              </a:rPr>
              <a:t>局保健医療部医療課</a:t>
            </a:r>
            <a:endParaRPr kumimoji="1" lang="ja-JP" altLang="en-US" sz="2800" dirty="0">
              <a:latin typeface="+mn-ea"/>
            </a:endParaRPr>
          </a:p>
        </p:txBody>
      </p:sp>
      <p:sp>
        <p:nvSpPr>
          <p:cNvPr id="9" name="Rectangle 3"/>
          <p:cNvSpPr>
            <a:spLocks noChangeArrowheads="1"/>
          </p:cNvSpPr>
          <p:nvPr/>
        </p:nvSpPr>
        <p:spPr bwMode="auto">
          <a:xfrm>
            <a:off x="0" y="2420938"/>
            <a:ext cx="9144000" cy="2016174"/>
          </a:xfrm>
          <a:prstGeom prst="rect">
            <a:avLst/>
          </a:prstGeom>
          <a:solidFill>
            <a:schemeClr val="accent5">
              <a:lumMod val="60000"/>
              <a:lumOff val="40000"/>
            </a:schemeClr>
          </a:solidFill>
          <a:ln w="9525">
            <a:noFill/>
            <a:miter lim="800000"/>
            <a:headEnd/>
            <a:tailEnd/>
          </a:ln>
        </p:spPr>
        <p:txBody>
          <a:bodyPr wrap="none" anchor="ctr"/>
          <a:lstStyle/>
          <a:p>
            <a:pPr algn="ctr"/>
            <a:r>
              <a:rPr lang="ja-JP" altLang="en-US" sz="3600" dirty="0" smtClean="0">
                <a:solidFill>
                  <a:schemeClr val="bg1"/>
                </a:solidFill>
                <a:latin typeface="+mn-ea"/>
              </a:rPr>
              <a:t>神奈川県</a:t>
            </a:r>
            <a:endParaRPr lang="en-US" altLang="ja-JP" sz="3600" dirty="0" smtClean="0">
              <a:solidFill>
                <a:schemeClr val="bg1"/>
              </a:solidFill>
              <a:latin typeface="+mn-ea"/>
            </a:endParaRPr>
          </a:p>
          <a:p>
            <a:pPr algn="ctr"/>
            <a:r>
              <a:rPr lang="ja-JP" altLang="en-US" sz="3600" dirty="0" smtClean="0">
                <a:solidFill>
                  <a:schemeClr val="bg1"/>
                </a:solidFill>
                <a:latin typeface="+mn-ea"/>
              </a:rPr>
              <a:t>小児等在宅医療連携拠点事業</a:t>
            </a:r>
            <a:endParaRPr lang="en-US" altLang="ja-JP" sz="3600" dirty="0" smtClean="0">
              <a:solidFill>
                <a:schemeClr val="bg1"/>
              </a:solidFill>
              <a:latin typeface="+mn-ea"/>
            </a:endParaRPr>
          </a:p>
          <a:p>
            <a:pPr algn="ctr"/>
            <a:r>
              <a:rPr lang="en-US" altLang="ja-JP" sz="3600" dirty="0" smtClean="0">
                <a:solidFill>
                  <a:schemeClr val="bg1"/>
                </a:solidFill>
                <a:latin typeface="+mn-ea"/>
              </a:rPr>
              <a:t>R</a:t>
            </a:r>
            <a:r>
              <a:rPr lang="ja-JP" altLang="en-US" sz="3600" dirty="0" smtClean="0">
                <a:solidFill>
                  <a:schemeClr val="bg1"/>
                </a:solidFill>
                <a:latin typeface="+mn-ea"/>
              </a:rPr>
              <a:t>２取組状況報告</a:t>
            </a:r>
            <a:endParaRPr lang="ja-JP" altLang="en-US" sz="3600" dirty="0">
              <a:solidFill>
                <a:schemeClr val="bg1"/>
              </a:solidFill>
              <a:latin typeface="+mn-ea"/>
            </a:endParaRPr>
          </a:p>
        </p:txBody>
      </p:sp>
      <p:sp>
        <p:nvSpPr>
          <p:cNvPr id="10" name="スライド番号プレースホルダ 9"/>
          <p:cNvSpPr>
            <a:spLocks noGrp="1"/>
          </p:cNvSpPr>
          <p:nvPr>
            <p:ph type="sldNum" sz="quarter" idx="12"/>
          </p:nvPr>
        </p:nvSpPr>
        <p:spPr/>
        <p:txBody>
          <a:bodyPr/>
          <a:lstStyle/>
          <a:p>
            <a:fld id="{F5852A30-3BC6-4A3C-BD0F-916ADEC0CC0C}" type="slidenum">
              <a:rPr kumimoji="1" lang="ja-JP" altLang="en-US" smtClean="0"/>
              <a:pPr/>
              <a:t>1</a:t>
            </a:fld>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7016" y="764704"/>
            <a:ext cx="8749480" cy="5847755"/>
          </a:xfrm>
          <a:prstGeom prst="rect">
            <a:avLst/>
          </a:prstGeom>
          <a:noFill/>
          <a:ln>
            <a:solidFill>
              <a:schemeClr val="tx1"/>
            </a:solidFill>
          </a:ln>
        </p:spPr>
        <p:txBody>
          <a:bodyPr wrap="square" rtlCol="0">
            <a:spAutoFit/>
          </a:bodyPr>
          <a:lstStyle/>
          <a:p>
            <a:endParaRPr kumimoji="1" lang="en-US" altLang="ja-JP" sz="1400" dirty="0" smtClean="0"/>
          </a:p>
          <a:p>
            <a:r>
              <a:rPr lang="ja-JP" altLang="en-US" sz="1500" dirty="0" smtClean="0"/>
              <a:t>（１）実施概要</a:t>
            </a:r>
            <a:endParaRPr lang="en-US" altLang="ja-JP" sz="1500" dirty="0" smtClean="0"/>
          </a:p>
          <a:p>
            <a:r>
              <a:rPr lang="ja-JP" altLang="en-US" sz="1500" dirty="0" smtClean="0"/>
              <a:t>　○　こども医療センターの医療機関ネットワークを活用し、県内の研修指定医療機関</a:t>
            </a:r>
            <a:r>
              <a:rPr lang="en-US" altLang="ja-JP" sz="1500" dirty="0" smtClean="0"/>
              <a:t>38</a:t>
            </a:r>
            <a:r>
              <a:rPr lang="ja-JP" altLang="en-US" sz="1500" dirty="0" smtClean="0"/>
              <a:t>箇所へ調査票を配　</a:t>
            </a:r>
            <a:endParaRPr lang="en-US" altLang="ja-JP" sz="1500" dirty="0" smtClean="0"/>
          </a:p>
          <a:p>
            <a:r>
              <a:rPr lang="ja-JP" altLang="en-US" sz="1500" dirty="0" smtClean="0"/>
              <a:t>　　</a:t>
            </a:r>
            <a:r>
              <a:rPr lang="ja-JP" altLang="en-US" sz="1500" dirty="0" err="1" smtClean="0"/>
              <a:t>布し</a:t>
            </a:r>
            <a:r>
              <a:rPr lang="ja-JP" altLang="en-US" sz="1500" dirty="0" smtClean="0"/>
              <a:t>、調査を実施。　　　　　　　　　　　　　　　　　　　　　　　　　</a:t>
            </a:r>
            <a:r>
              <a:rPr lang="en-US" altLang="ja-JP" sz="1100" dirty="0" smtClean="0"/>
              <a:t>※</a:t>
            </a:r>
            <a:r>
              <a:rPr lang="ja-JP" altLang="en-US" sz="1100" dirty="0"/>
              <a:t>調査対象は配付</a:t>
            </a:r>
            <a:r>
              <a:rPr lang="en-US" altLang="ja-JP" sz="1100" dirty="0"/>
              <a:t>38</a:t>
            </a:r>
            <a:r>
              <a:rPr lang="ja-JP" altLang="en-US" sz="1100" dirty="0"/>
              <a:t>機関＋こども医療センターの計</a:t>
            </a:r>
            <a:r>
              <a:rPr lang="en-US" altLang="ja-JP" sz="1100" dirty="0"/>
              <a:t>39</a:t>
            </a:r>
            <a:r>
              <a:rPr lang="ja-JP" altLang="en-US" sz="1100" dirty="0"/>
              <a:t>機関</a:t>
            </a:r>
            <a:endParaRPr lang="en-US" altLang="ja-JP" sz="1100" dirty="0"/>
          </a:p>
          <a:p>
            <a:endParaRPr kumimoji="1" lang="en-US" altLang="ja-JP" sz="1500" dirty="0" smtClean="0"/>
          </a:p>
          <a:p>
            <a:r>
              <a:rPr kumimoji="1" lang="ja-JP" altLang="en-US" sz="1500" dirty="0" smtClean="0"/>
              <a:t>　</a:t>
            </a:r>
            <a:endParaRPr kumimoji="1" lang="en-US" altLang="ja-JP" sz="1500" dirty="0" smtClean="0"/>
          </a:p>
          <a:p>
            <a:r>
              <a:rPr lang="ja-JP" altLang="en-US" sz="1500" dirty="0" smtClean="0"/>
              <a:t>（２）内容　　　　　　　　　　　　　　　　　　　　　　　　　　　　　　　　　　　　　　　　　　　　　　　　　　　</a:t>
            </a:r>
            <a:endParaRPr lang="en-US" altLang="ja-JP" sz="1500" dirty="0" smtClean="0"/>
          </a:p>
          <a:p>
            <a:r>
              <a:rPr lang="ja-JP" altLang="en-US" sz="1500" dirty="0"/>
              <a:t>　</a:t>
            </a:r>
            <a:r>
              <a:rPr lang="ja-JP" altLang="en-US" sz="1500" dirty="0" smtClean="0"/>
              <a:t>○　対象：外来で在宅療養指導管理料を算定している</a:t>
            </a:r>
            <a:r>
              <a:rPr lang="en-US" altLang="ja-JP" sz="1500" dirty="0" smtClean="0"/>
              <a:t>18</a:t>
            </a:r>
            <a:r>
              <a:rPr lang="ja-JP" altLang="en-US" sz="1500" dirty="0" smtClean="0"/>
              <a:t>歳以下の患者</a:t>
            </a:r>
            <a:endParaRPr lang="en-US" altLang="ja-JP" sz="1500" dirty="0" smtClean="0"/>
          </a:p>
          <a:p>
            <a:r>
              <a:rPr lang="ja-JP" altLang="en-US" sz="1500" dirty="0" smtClean="0"/>
              <a:t>　○　質問項目：</a:t>
            </a:r>
            <a:r>
              <a:rPr lang="ja-JP" altLang="en-US" sz="1500" dirty="0" smtClean="0">
                <a:solidFill>
                  <a:prstClr val="black"/>
                </a:solidFill>
              </a:rPr>
              <a:t>医療的ケアの種類等</a:t>
            </a:r>
            <a:r>
              <a:rPr lang="ja-JP" altLang="en-US" sz="1500" dirty="0" smtClean="0"/>
              <a:t>　　　　　　　　</a:t>
            </a:r>
            <a:endParaRPr kumimoji="1" lang="en-US" altLang="ja-JP" sz="1500" dirty="0" smtClean="0"/>
          </a:p>
          <a:p>
            <a:endParaRPr kumimoji="1" lang="en-US" altLang="ja-JP" sz="1500" dirty="0" smtClean="0"/>
          </a:p>
          <a:p>
            <a:r>
              <a:rPr lang="ja-JP" altLang="en-US" sz="1500" dirty="0" smtClean="0"/>
              <a:t>（３）結果</a:t>
            </a:r>
            <a:r>
              <a:rPr lang="ja-JP" altLang="en-US" sz="1600" dirty="0" smtClean="0"/>
              <a:t>　</a:t>
            </a:r>
            <a:endParaRPr lang="en-US" altLang="ja-JP" sz="1600" dirty="0" smtClean="0"/>
          </a:p>
          <a:p>
            <a:endParaRPr lang="en-US" altLang="ja-JP" sz="1600" u="sng" dirty="0"/>
          </a:p>
          <a:p>
            <a:r>
              <a:rPr lang="ja-JP" altLang="en-US" sz="1600" dirty="0"/>
              <a:t>　</a:t>
            </a:r>
            <a:r>
              <a:rPr lang="ja-JP" altLang="en-US" sz="1600" dirty="0" smtClean="0"/>
              <a:t>　</a:t>
            </a:r>
            <a:r>
              <a:rPr lang="ja-JP" altLang="en-US" sz="1600" dirty="0"/>
              <a:t> </a:t>
            </a:r>
            <a:r>
              <a:rPr lang="ja-JP" altLang="en-US" sz="1600" dirty="0" smtClean="0"/>
              <a:t> </a:t>
            </a:r>
            <a:r>
              <a:rPr lang="ja-JP" altLang="en-US" sz="1600" b="1" u="sng" dirty="0" smtClean="0"/>
              <a:t>総数　</a:t>
            </a:r>
            <a:r>
              <a:rPr lang="en-US" altLang="ja-JP" sz="1600" b="1" u="sng" dirty="0" smtClean="0"/>
              <a:t>1,141</a:t>
            </a:r>
            <a:r>
              <a:rPr lang="ja-JP" altLang="en-US" sz="1600" b="1" u="sng" dirty="0" smtClean="0"/>
              <a:t>名（回答施設数：</a:t>
            </a:r>
            <a:r>
              <a:rPr lang="en-US" altLang="ja-JP" sz="1600" b="1" u="sng" dirty="0" smtClean="0"/>
              <a:t>26</a:t>
            </a:r>
            <a:r>
              <a:rPr lang="ja-JP" altLang="en-US" sz="1600" b="1" u="sng" dirty="0" smtClean="0"/>
              <a:t>施設）</a:t>
            </a:r>
            <a:endParaRPr lang="en-US" altLang="ja-JP" sz="1500" b="1" u="sng" dirty="0" smtClean="0"/>
          </a:p>
          <a:p>
            <a:r>
              <a:rPr lang="ja-JP" altLang="en-US" sz="1500" dirty="0" smtClean="0"/>
              <a:t>　　　　　　　　</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pPr marL="365125" indent="-365125"/>
            <a:endParaRPr lang="en-US" altLang="ja-JP" dirty="0" smtClean="0"/>
          </a:p>
          <a:p>
            <a:pPr marL="365125" indent="-365125"/>
            <a:endParaRPr lang="en-US" altLang="ja-JP" dirty="0" smtClean="0"/>
          </a:p>
          <a:p>
            <a:pPr marL="365125" indent="-365125"/>
            <a:endParaRPr lang="en-US" altLang="ja-JP" dirty="0" smtClean="0"/>
          </a:p>
        </p:txBody>
      </p:sp>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③こども医療センターの取組み１</a:t>
            </a:r>
            <a:endParaRPr lang="ja-JP" altLang="en-US" sz="2400" dirty="0">
              <a:solidFill>
                <a:schemeClr val="tx2"/>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77421"/>
            <a:ext cx="461665" cy="369332"/>
          </a:xfrm>
          <a:prstGeom prst="rect">
            <a:avLst/>
          </a:prstGeom>
          <a:noFill/>
        </p:spPr>
        <p:txBody>
          <a:bodyPr vert="horz" wrap="square" rtlCol="0">
            <a:spAutoFit/>
          </a:bodyPr>
          <a:lstStyle/>
          <a:p>
            <a:pPr algn="ctr"/>
            <a:fld id="{3695739D-58D7-4779-AFEF-D4346347543F}" type="slidenum">
              <a:rPr kumimoji="1" lang="ja-JP" altLang="en-US" sz="1800" smtClean="0"/>
              <a:pPr algn="ctr"/>
              <a:t>10</a:t>
            </a:fld>
            <a:endParaRPr kumimoji="1" lang="ja-JP" altLang="en-US" sz="1800" dirty="0" smtClean="0"/>
          </a:p>
        </p:txBody>
      </p:sp>
      <p:cxnSp>
        <p:nvCxnSpPr>
          <p:cNvPr id="4" name="直線コネクタ 3"/>
          <p:cNvCxnSpPr/>
          <p:nvPr/>
        </p:nvCxnSpPr>
        <p:spPr>
          <a:xfrm>
            <a:off x="0" y="548680"/>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2800" dirty="0" smtClean="0"/>
              <a:t>３－２．小児在宅医療患者の実態調査（</a:t>
            </a:r>
            <a:r>
              <a:rPr kumimoji="1" lang="en-US" altLang="ja-JP" sz="2800" dirty="0" smtClean="0"/>
              <a:t>H28</a:t>
            </a:r>
            <a:r>
              <a:rPr lang="ja-JP" altLang="en-US" sz="2800" dirty="0"/>
              <a:t>）</a:t>
            </a:r>
            <a:r>
              <a:rPr kumimoji="1" lang="ja-JP" altLang="en-US" sz="2800" dirty="0" smtClean="0"/>
              <a:t>　</a:t>
            </a:r>
            <a:endParaRPr kumimoji="1" lang="ja-JP" altLang="en-US" sz="2800" dirty="0"/>
          </a:p>
        </p:txBody>
      </p:sp>
      <p:sp>
        <p:nvSpPr>
          <p:cNvPr id="13" name="テキスト ボックス 12"/>
          <p:cNvSpPr txBox="1"/>
          <p:nvPr/>
        </p:nvSpPr>
        <p:spPr>
          <a:xfrm>
            <a:off x="179512" y="620688"/>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latin typeface="+mn-ea"/>
              </a:rPr>
              <a:t>実数調査及び生活実態調査</a:t>
            </a:r>
            <a:endParaRPr lang="en-US" altLang="ja-JP" dirty="0">
              <a:latin typeface="+mn-ea"/>
            </a:endParaRPr>
          </a:p>
        </p:txBody>
      </p:sp>
      <p:sp>
        <p:nvSpPr>
          <p:cNvPr id="14" name="スライド番号プレースホルダ 13"/>
          <p:cNvSpPr>
            <a:spLocks noGrp="1"/>
          </p:cNvSpPr>
          <p:nvPr>
            <p:ph type="sldNum" sz="quarter" idx="12"/>
          </p:nvPr>
        </p:nvSpPr>
        <p:spPr>
          <a:xfrm>
            <a:off x="6553200" y="6592267"/>
            <a:ext cx="2133600" cy="365125"/>
          </a:xfrm>
        </p:spPr>
        <p:txBody>
          <a:bodyPr/>
          <a:lstStyle/>
          <a:p>
            <a:fld id="{F5852A30-3BC6-4A3C-BD0F-916ADEC0CC0C}" type="slidenum">
              <a:rPr kumimoji="1" lang="ja-JP" altLang="en-US" smtClean="0"/>
              <a:pPr/>
              <a:t>10</a:t>
            </a:fld>
            <a:endParaRPr kumimoji="1" lang="ja-JP" altLang="en-US" dirty="0"/>
          </a:p>
        </p:txBody>
      </p:sp>
      <p:graphicFrame>
        <p:nvGraphicFramePr>
          <p:cNvPr id="7" name="オブジェクト 6"/>
          <p:cNvGraphicFramePr>
            <a:graphicFrameLocks noChangeAspect="1"/>
          </p:cNvGraphicFramePr>
          <p:nvPr>
            <p:extLst/>
          </p:nvPr>
        </p:nvGraphicFramePr>
        <p:xfrm>
          <a:off x="4519605" y="3189388"/>
          <a:ext cx="4319595" cy="3190246"/>
        </p:xfrm>
        <a:graphic>
          <a:graphicData uri="http://schemas.openxmlformats.org/presentationml/2006/ole">
            <mc:AlternateContent xmlns:mc="http://schemas.openxmlformats.org/markup-compatibility/2006">
              <mc:Choice xmlns:v="urn:schemas-microsoft-com:vml" Requires="v">
                <p:oleObj spid="_x0000_s3092" name="ワークシート" r:id="rId4" imgW="2943165" imgH="2466923" progId="Excel.Sheet.12">
                  <p:embed/>
                </p:oleObj>
              </mc:Choice>
              <mc:Fallback>
                <p:oleObj name="ワークシート" r:id="rId4" imgW="2943165" imgH="2466923" progId="Excel.Sheet.12">
                  <p:embed/>
                  <p:pic>
                    <p:nvPicPr>
                      <p:cNvPr id="0" name=""/>
                      <p:cNvPicPr/>
                      <p:nvPr/>
                    </p:nvPicPr>
                    <p:blipFill>
                      <a:blip r:embed="rId5"/>
                      <a:stretch>
                        <a:fillRect/>
                      </a:stretch>
                    </p:blipFill>
                    <p:spPr>
                      <a:xfrm>
                        <a:off x="4519605" y="3189388"/>
                        <a:ext cx="4319595" cy="3190246"/>
                      </a:xfrm>
                      <a:prstGeom prst="rect">
                        <a:avLst/>
                      </a:prstGeom>
                    </p:spPr>
                  </p:pic>
                </p:oleObj>
              </mc:Fallback>
            </mc:AlternateContent>
          </a:graphicData>
        </a:graphic>
      </p:graphicFrame>
      <p:sp>
        <p:nvSpPr>
          <p:cNvPr id="9" name="正方形/長方形 8"/>
          <p:cNvSpPr/>
          <p:nvPr/>
        </p:nvSpPr>
        <p:spPr>
          <a:xfrm>
            <a:off x="4529807" y="2851242"/>
            <a:ext cx="4302597" cy="3381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500" dirty="0">
                <a:solidFill>
                  <a:prstClr val="black"/>
                </a:solidFill>
              </a:rPr>
              <a:t>　＜医療ケア別</a:t>
            </a:r>
            <a:r>
              <a:rPr lang="ja-JP" altLang="en-US" sz="1500" dirty="0" smtClean="0">
                <a:solidFill>
                  <a:prstClr val="black"/>
                </a:solidFill>
              </a:rPr>
              <a:t>患者数（</a:t>
            </a:r>
            <a:r>
              <a:rPr lang="en-US" altLang="ja-JP" sz="1500" dirty="0" smtClean="0">
                <a:solidFill>
                  <a:prstClr val="black"/>
                </a:solidFill>
              </a:rPr>
              <a:t>H28</a:t>
            </a:r>
            <a:r>
              <a:rPr lang="ja-JP" altLang="en-US" sz="1500" dirty="0" smtClean="0">
                <a:solidFill>
                  <a:prstClr val="black"/>
                </a:solidFill>
              </a:rPr>
              <a:t>調査）＞</a:t>
            </a:r>
            <a:endParaRPr kumimoji="1" lang="ja-JP" altLang="en-US" dirty="0"/>
          </a:p>
        </p:txBody>
      </p:sp>
    </p:spTree>
    <p:extLst>
      <p:ext uri="{BB962C8B-B14F-4D97-AF65-F5344CB8AC3E}">
        <p14:creationId xmlns:p14="http://schemas.microsoft.com/office/powerpoint/2010/main" val="3829272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7016" y="764704"/>
            <a:ext cx="8749480" cy="6063198"/>
          </a:xfrm>
          <a:prstGeom prst="rect">
            <a:avLst/>
          </a:prstGeom>
          <a:noFill/>
          <a:ln>
            <a:solidFill>
              <a:schemeClr val="tx1"/>
            </a:solidFill>
          </a:ln>
        </p:spPr>
        <p:txBody>
          <a:bodyPr wrap="square" rtlCol="0">
            <a:spAutoFit/>
          </a:bodyPr>
          <a:lstStyle/>
          <a:p>
            <a:endParaRPr lang="en-US" altLang="ja-JP" sz="1400" dirty="0" smtClean="0">
              <a:solidFill>
                <a:prstClr val="black"/>
              </a:solidFill>
            </a:endParaRPr>
          </a:p>
          <a:p>
            <a:r>
              <a:rPr lang="ja-JP" altLang="en-US" sz="1500" dirty="0" smtClean="0">
                <a:solidFill>
                  <a:prstClr val="black"/>
                </a:solidFill>
              </a:rPr>
              <a:t>（１）実施概要</a:t>
            </a:r>
            <a:endParaRPr lang="en-US" altLang="ja-JP" sz="1500" dirty="0" smtClean="0">
              <a:solidFill>
                <a:prstClr val="black"/>
              </a:solidFill>
            </a:endParaRPr>
          </a:p>
          <a:p>
            <a:r>
              <a:rPr lang="ja-JP" altLang="en-US" sz="1500" dirty="0" smtClean="0">
                <a:solidFill>
                  <a:prstClr val="black"/>
                </a:solidFill>
              </a:rPr>
              <a:t>　○　こども医療センターの医療機関ネットワークを活用し、県内の研修指定医療機関</a:t>
            </a:r>
            <a:r>
              <a:rPr lang="en-US" altLang="ja-JP" sz="1500" dirty="0" smtClean="0">
                <a:solidFill>
                  <a:prstClr val="black"/>
                </a:solidFill>
              </a:rPr>
              <a:t>38</a:t>
            </a:r>
            <a:r>
              <a:rPr lang="ja-JP" altLang="en-US" sz="1500" dirty="0" smtClean="0">
                <a:solidFill>
                  <a:prstClr val="black"/>
                </a:solidFill>
              </a:rPr>
              <a:t>箇所へ調査票を配</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a:t>
            </a:r>
            <a:r>
              <a:rPr lang="ja-JP" altLang="en-US" sz="1500" dirty="0" err="1" smtClean="0">
                <a:solidFill>
                  <a:prstClr val="black"/>
                </a:solidFill>
              </a:rPr>
              <a:t>布し</a:t>
            </a:r>
            <a:r>
              <a:rPr lang="ja-JP" altLang="en-US" sz="1500" dirty="0" smtClean="0">
                <a:solidFill>
                  <a:prstClr val="black"/>
                </a:solidFill>
              </a:rPr>
              <a:t>、調査を実施。　　　　　　　　　　　　　　　　　　　　　　　　　</a:t>
            </a:r>
            <a:r>
              <a:rPr lang="en-US" altLang="ja-JP" sz="1100" dirty="0" smtClean="0"/>
              <a:t>※</a:t>
            </a:r>
            <a:r>
              <a:rPr lang="ja-JP" altLang="en-US" sz="1100" dirty="0"/>
              <a:t>調査対象は配付</a:t>
            </a:r>
            <a:r>
              <a:rPr lang="en-US" altLang="ja-JP" sz="1100" dirty="0"/>
              <a:t>38</a:t>
            </a:r>
            <a:r>
              <a:rPr lang="ja-JP" altLang="en-US" sz="1100" dirty="0"/>
              <a:t>機関＋こども医療センターの計</a:t>
            </a:r>
            <a:r>
              <a:rPr lang="en-US" altLang="ja-JP" sz="1100" dirty="0"/>
              <a:t>39</a:t>
            </a:r>
            <a:r>
              <a:rPr lang="ja-JP" altLang="en-US" sz="1100" dirty="0" smtClean="0"/>
              <a:t>機関</a:t>
            </a:r>
            <a:endParaRPr lang="en-US" altLang="ja-JP" sz="1100" dirty="0" smtClean="0">
              <a:solidFill>
                <a:prstClr val="black"/>
              </a:solidFill>
            </a:endParaRPr>
          </a:p>
          <a:p>
            <a:r>
              <a:rPr lang="ja-JP" altLang="en-US" sz="1500" dirty="0" smtClean="0">
                <a:solidFill>
                  <a:prstClr val="black"/>
                </a:solidFill>
              </a:rPr>
              <a:t>　</a:t>
            </a:r>
            <a:endParaRPr lang="en-US" altLang="ja-JP" sz="1500" dirty="0" smtClean="0">
              <a:solidFill>
                <a:prstClr val="black"/>
              </a:solidFill>
            </a:endParaRPr>
          </a:p>
          <a:p>
            <a:r>
              <a:rPr lang="ja-JP" altLang="en-US" sz="1500" dirty="0" smtClean="0">
                <a:solidFill>
                  <a:prstClr val="black"/>
                </a:solidFill>
              </a:rPr>
              <a:t>（２）内容　　　　　　　　　　　　　　　　　　　　　　　　　　　　　　　　　　　　　　　　　　　　　　　　　　　</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対象：外来で在宅療養指導管理料を算定している</a:t>
            </a:r>
            <a:r>
              <a:rPr lang="en-US" altLang="ja-JP" sz="1500" dirty="0" smtClean="0">
                <a:solidFill>
                  <a:prstClr val="black"/>
                </a:solidFill>
              </a:rPr>
              <a:t>18</a:t>
            </a:r>
            <a:r>
              <a:rPr lang="ja-JP" altLang="en-US" sz="1500" dirty="0" smtClean="0">
                <a:solidFill>
                  <a:prstClr val="black"/>
                </a:solidFill>
              </a:rPr>
              <a:t>歳以下の患者</a:t>
            </a:r>
            <a:endParaRPr lang="en-US" altLang="ja-JP" sz="1500" dirty="0" smtClean="0">
              <a:solidFill>
                <a:prstClr val="black"/>
              </a:solidFill>
            </a:endParaRPr>
          </a:p>
          <a:p>
            <a:r>
              <a:rPr lang="ja-JP" altLang="en-US" sz="1500" dirty="0" smtClean="0">
                <a:solidFill>
                  <a:prstClr val="black"/>
                </a:solidFill>
              </a:rPr>
              <a:t>　○　質問項目：診療報酬別の算定件数　　　　　　　</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（３）結果</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　　　</a:t>
            </a:r>
            <a:r>
              <a:rPr lang="ja-JP" altLang="en-US" sz="1600" b="1" u="sng" dirty="0" smtClean="0">
                <a:solidFill>
                  <a:prstClr val="black"/>
                </a:solidFill>
              </a:rPr>
              <a:t>総数　</a:t>
            </a:r>
            <a:r>
              <a:rPr lang="en-US" altLang="ja-JP" sz="1600" b="1" u="sng" dirty="0" smtClean="0">
                <a:solidFill>
                  <a:prstClr val="black"/>
                </a:solidFill>
              </a:rPr>
              <a:t>1,730</a:t>
            </a:r>
            <a:r>
              <a:rPr lang="ja-JP" altLang="en-US" sz="1600" b="1" u="sng" dirty="0" smtClean="0">
                <a:solidFill>
                  <a:prstClr val="black"/>
                </a:solidFill>
              </a:rPr>
              <a:t>件（回答施設数：</a:t>
            </a:r>
            <a:r>
              <a:rPr lang="en-US" altLang="ja-JP" sz="1600" b="1" u="sng" dirty="0" smtClean="0">
                <a:solidFill>
                  <a:prstClr val="black"/>
                </a:solidFill>
              </a:rPr>
              <a:t>38</a:t>
            </a:r>
            <a:r>
              <a:rPr lang="ja-JP" altLang="en-US" sz="1600" b="1" u="sng" dirty="0" smtClean="0">
                <a:solidFill>
                  <a:prstClr val="black"/>
                </a:solidFill>
              </a:rPr>
              <a:t>施設）</a:t>
            </a:r>
            <a:endParaRPr lang="en-US" altLang="ja-JP" sz="1600" b="1" u="sng" dirty="0" smtClean="0">
              <a:solidFill>
                <a:prstClr val="black"/>
              </a:solidFill>
            </a:endParaRPr>
          </a:p>
          <a:p>
            <a:endParaRPr lang="en-US" altLang="ja-JP" sz="1200" dirty="0" smtClean="0">
              <a:solidFill>
                <a:prstClr val="black"/>
              </a:solidFill>
            </a:endParaRPr>
          </a:p>
          <a:p>
            <a:endParaRPr lang="en-US" altLang="ja-JP" sz="1200" dirty="0" smtClean="0">
              <a:solidFill>
                <a:prstClr val="black"/>
              </a:solidFill>
            </a:endParaRPr>
          </a:p>
          <a:p>
            <a:r>
              <a:rPr lang="ja-JP" altLang="en-US" sz="1400" dirty="0" smtClean="0">
                <a:solidFill>
                  <a:prstClr val="black"/>
                </a:solidFill>
              </a:rPr>
              <a:t>　　比較：</a:t>
            </a:r>
            <a:r>
              <a:rPr lang="en-US" altLang="ja-JP" sz="1400" dirty="0" smtClean="0">
                <a:solidFill>
                  <a:prstClr val="black"/>
                </a:solidFill>
              </a:rPr>
              <a:t>H28</a:t>
            </a:r>
            <a:r>
              <a:rPr lang="ja-JP" altLang="en-US" sz="1400" dirty="0" smtClean="0">
                <a:solidFill>
                  <a:prstClr val="black"/>
                </a:solidFill>
              </a:rPr>
              <a:t>調査回答施設（</a:t>
            </a:r>
            <a:r>
              <a:rPr lang="en-US" altLang="ja-JP" sz="1400" dirty="0" smtClean="0">
                <a:solidFill>
                  <a:prstClr val="black"/>
                </a:solidFill>
              </a:rPr>
              <a:t>26</a:t>
            </a:r>
            <a:r>
              <a:rPr lang="ja-JP" altLang="en-US" sz="1400" dirty="0" smtClean="0">
                <a:solidFill>
                  <a:prstClr val="black"/>
                </a:solidFill>
              </a:rPr>
              <a:t>施設）における合計件数</a:t>
            </a:r>
            <a:endParaRPr lang="en-US" altLang="ja-JP" sz="1400" dirty="0" smtClean="0">
              <a:solidFill>
                <a:prstClr val="black"/>
              </a:solidFill>
            </a:endParaRPr>
          </a:p>
          <a:p>
            <a:r>
              <a:rPr lang="ja-JP" altLang="en-US" sz="1400" dirty="0" smtClean="0">
                <a:solidFill>
                  <a:prstClr val="black"/>
                </a:solidFill>
              </a:rPr>
              <a:t>　　　　  　</a:t>
            </a:r>
            <a:r>
              <a:rPr lang="en-US" altLang="ja-JP" sz="1400" dirty="0" smtClean="0">
                <a:solidFill>
                  <a:prstClr val="black"/>
                </a:solidFill>
              </a:rPr>
              <a:t>H28</a:t>
            </a:r>
            <a:r>
              <a:rPr lang="ja-JP" altLang="en-US" sz="1400" dirty="0" smtClean="0">
                <a:solidFill>
                  <a:prstClr val="black"/>
                </a:solidFill>
              </a:rPr>
              <a:t>調査・・・</a:t>
            </a:r>
            <a:r>
              <a:rPr lang="en-US" altLang="ja-JP" sz="1400" dirty="0" smtClean="0">
                <a:solidFill>
                  <a:prstClr val="black"/>
                </a:solidFill>
              </a:rPr>
              <a:t>1,141</a:t>
            </a:r>
            <a:r>
              <a:rPr lang="ja-JP" altLang="en-US" sz="1400" dirty="0" smtClean="0">
                <a:solidFill>
                  <a:prstClr val="black"/>
                </a:solidFill>
              </a:rPr>
              <a:t>名　⇒　</a:t>
            </a:r>
            <a:r>
              <a:rPr lang="en-US" altLang="ja-JP" sz="1400" dirty="0" smtClean="0">
                <a:solidFill>
                  <a:prstClr val="black"/>
                </a:solidFill>
              </a:rPr>
              <a:t>H29</a:t>
            </a:r>
            <a:r>
              <a:rPr lang="ja-JP" altLang="en-US" sz="1400" dirty="0" smtClean="0">
                <a:solidFill>
                  <a:prstClr val="black"/>
                </a:solidFill>
              </a:rPr>
              <a:t>調査・・・</a:t>
            </a:r>
            <a:r>
              <a:rPr lang="en-US" altLang="ja-JP" sz="1400" dirty="0" smtClean="0">
                <a:solidFill>
                  <a:prstClr val="black"/>
                </a:solidFill>
              </a:rPr>
              <a:t>1,438</a:t>
            </a:r>
            <a:r>
              <a:rPr lang="ja-JP" altLang="en-US" sz="1400" dirty="0">
                <a:solidFill>
                  <a:prstClr val="black"/>
                </a:solidFill>
              </a:rPr>
              <a:t>件</a:t>
            </a:r>
            <a:endParaRPr lang="en-US" altLang="ja-JP" sz="1400" dirty="0">
              <a:solidFill>
                <a:prstClr val="black"/>
              </a:solidFill>
            </a:endParaRPr>
          </a:p>
          <a:p>
            <a:r>
              <a:rPr lang="ja-JP" altLang="en-US" sz="1500" dirty="0" smtClean="0">
                <a:solidFill>
                  <a:prstClr val="black"/>
                </a:solidFill>
              </a:rPr>
              <a:t>　　　　　　　</a:t>
            </a:r>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pPr marL="365125" indent="-365125"/>
            <a:endParaRPr lang="en-US" altLang="ja-JP" sz="1200" dirty="0" smtClean="0">
              <a:solidFill>
                <a:prstClr val="black"/>
              </a:solidFill>
            </a:endParaRPr>
          </a:p>
          <a:p>
            <a:pPr marL="365125" indent="-365125"/>
            <a:endParaRPr lang="en-US" altLang="ja-JP" sz="1200" dirty="0">
              <a:solidFill>
                <a:prstClr val="black"/>
              </a:solidFill>
            </a:endParaRPr>
          </a:p>
          <a:p>
            <a:pPr marL="365125" indent="-365125"/>
            <a:endParaRPr lang="en-US" altLang="ja-JP" sz="1200" dirty="0" smtClean="0">
              <a:solidFill>
                <a:prstClr val="black"/>
              </a:solidFill>
            </a:endParaRPr>
          </a:p>
          <a:p>
            <a:pPr marL="365125" indent="-365125"/>
            <a:endParaRPr lang="en-US" altLang="ja-JP" dirty="0" smtClean="0">
              <a:solidFill>
                <a:prstClr val="black"/>
              </a:solidFill>
            </a:endParaRPr>
          </a:p>
          <a:p>
            <a:pPr marL="365125" indent="-365125"/>
            <a:endParaRPr lang="en-US" altLang="ja-JP" dirty="0" smtClean="0">
              <a:solidFill>
                <a:prstClr val="black"/>
              </a:solidFill>
            </a:endParaRPr>
          </a:p>
        </p:txBody>
      </p:sp>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rgbClr val="1F497D"/>
                </a:solidFill>
                <a:latin typeface="HGP創英角ｺﾞｼｯｸUB" pitchFamily="50" charset="-128"/>
                <a:ea typeface="HGP創英角ｺﾞｼｯｸUB" pitchFamily="50" charset="-128"/>
              </a:rPr>
              <a:t>③こども医療センターの取組み１</a:t>
            </a:r>
            <a:endParaRPr lang="ja-JP" altLang="en-US" sz="2400" dirty="0">
              <a:solidFill>
                <a:srgbClr val="1F497D"/>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77421"/>
            <a:ext cx="461665" cy="369332"/>
          </a:xfrm>
          <a:prstGeom prst="rect">
            <a:avLst/>
          </a:prstGeom>
          <a:noFill/>
        </p:spPr>
        <p:txBody>
          <a:bodyPr vert="horz" wrap="square" rtlCol="0">
            <a:spAutoFit/>
          </a:bodyPr>
          <a:lstStyle/>
          <a:p>
            <a:pPr algn="ctr"/>
            <a:fld id="{3695739D-58D7-4779-AFEF-D4346347543F}" type="slidenum">
              <a:rPr lang="ja-JP" altLang="en-US" smtClean="0">
                <a:solidFill>
                  <a:prstClr val="black"/>
                </a:solidFill>
              </a:rPr>
              <a:pPr algn="ctr"/>
              <a:t>11</a:t>
            </a:fld>
            <a:endParaRPr lang="ja-JP" altLang="en-US" dirty="0" smtClean="0">
              <a:solidFill>
                <a:prstClr val="black"/>
              </a:solidFill>
            </a:endParaRPr>
          </a:p>
        </p:txBody>
      </p:sp>
      <p:cxnSp>
        <p:nvCxnSpPr>
          <p:cNvPr id="4" name="直線コネクタ 3"/>
          <p:cNvCxnSpPr/>
          <p:nvPr/>
        </p:nvCxnSpPr>
        <p:spPr>
          <a:xfrm>
            <a:off x="0" y="548680"/>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solidFill>
                  <a:prstClr val="black"/>
                </a:solidFill>
              </a:rPr>
              <a:t>３－３．小児在宅医療患者の実態調査（</a:t>
            </a:r>
            <a:r>
              <a:rPr lang="en-US" altLang="ja-JP" sz="2800" dirty="0" smtClean="0">
                <a:solidFill>
                  <a:prstClr val="black"/>
                </a:solidFill>
              </a:rPr>
              <a:t>H2</a:t>
            </a:r>
            <a:r>
              <a:rPr lang="en-US" altLang="ja-JP" sz="2800" dirty="0">
                <a:solidFill>
                  <a:prstClr val="black"/>
                </a:solidFill>
              </a:rPr>
              <a:t>9</a:t>
            </a:r>
            <a:r>
              <a:rPr lang="ja-JP" altLang="en-US" sz="2800" dirty="0" smtClean="0">
                <a:solidFill>
                  <a:prstClr val="black"/>
                </a:solidFill>
              </a:rPr>
              <a:t>）　</a:t>
            </a:r>
            <a:endParaRPr lang="ja-JP" altLang="en-US" sz="2800" dirty="0">
              <a:solidFill>
                <a:prstClr val="black"/>
              </a:solidFill>
            </a:endParaRPr>
          </a:p>
        </p:txBody>
      </p:sp>
      <p:sp>
        <p:nvSpPr>
          <p:cNvPr id="13" name="テキスト ボックス 12"/>
          <p:cNvSpPr txBox="1"/>
          <p:nvPr/>
        </p:nvSpPr>
        <p:spPr>
          <a:xfrm>
            <a:off x="179512" y="620688"/>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solidFill>
                  <a:prstClr val="black"/>
                </a:solidFill>
                <a:latin typeface="ＭＳ Ｐゴシック" panose="020B0600070205080204" pitchFamily="50" charset="-128"/>
              </a:rPr>
              <a:t>実数調査及び生活実態調査</a:t>
            </a:r>
            <a:endParaRPr lang="en-US" altLang="ja-JP" dirty="0">
              <a:solidFill>
                <a:prstClr val="black"/>
              </a:solidFill>
              <a:latin typeface="ＭＳ Ｐゴシック" panose="020B0600070205080204" pitchFamily="50" charset="-128"/>
            </a:endParaRPr>
          </a:p>
        </p:txBody>
      </p:sp>
      <p:sp>
        <p:nvSpPr>
          <p:cNvPr id="14" name="スライド番号プレースホルダ 13"/>
          <p:cNvSpPr>
            <a:spLocks noGrp="1"/>
          </p:cNvSpPr>
          <p:nvPr>
            <p:ph type="sldNum" sz="quarter" idx="12"/>
          </p:nvPr>
        </p:nvSpPr>
        <p:spPr>
          <a:xfrm>
            <a:off x="6553200" y="6592267"/>
            <a:ext cx="2133600" cy="365125"/>
          </a:xfrm>
        </p:spPr>
        <p:txBody>
          <a:bodyPr/>
          <a:lstStyle/>
          <a:p>
            <a:fld id="{F5852A30-3BC6-4A3C-BD0F-916ADEC0CC0C}"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9" name="正方形/長方形 8"/>
          <p:cNvSpPr/>
          <p:nvPr/>
        </p:nvSpPr>
        <p:spPr>
          <a:xfrm>
            <a:off x="4798991" y="2703459"/>
            <a:ext cx="4100140" cy="34913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500" dirty="0">
                <a:solidFill>
                  <a:prstClr val="black"/>
                </a:solidFill>
              </a:rPr>
              <a:t>　＜医療ケア別</a:t>
            </a:r>
            <a:r>
              <a:rPr lang="ja-JP" altLang="en-US" sz="1500" dirty="0" smtClean="0">
                <a:solidFill>
                  <a:prstClr val="black"/>
                </a:solidFill>
              </a:rPr>
              <a:t>患者数（</a:t>
            </a:r>
            <a:r>
              <a:rPr lang="en-US" altLang="ja-JP" sz="1500" dirty="0" smtClean="0">
                <a:solidFill>
                  <a:prstClr val="black"/>
                </a:solidFill>
              </a:rPr>
              <a:t>H29</a:t>
            </a:r>
            <a:r>
              <a:rPr lang="ja-JP" altLang="en-US" sz="1500" dirty="0" smtClean="0">
                <a:solidFill>
                  <a:prstClr val="black"/>
                </a:solidFill>
              </a:rPr>
              <a:t>調査）＞</a:t>
            </a:r>
            <a:endParaRPr lang="ja-JP" altLang="en-US" dirty="0">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13447773"/>
              </p:ext>
            </p:extLst>
          </p:nvPr>
        </p:nvGraphicFramePr>
        <p:xfrm>
          <a:off x="4798991" y="3052599"/>
          <a:ext cx="4100140" cy="3298249"/>
        </p:xfrm>
        <a:graphic>
          <a:graphicData uri="http://schemas.openxmlformats.org/drawingml/2006/table">
            <a:tbl>
              <a:tblPr bandRow="1">
                <a:tableStyleId>{22838BEF-8BB2-4498-84A7-C5851F593DF1}</a:tableStyleId>
              </a:tblPr>
              <a:tblGrid>
                <a:gridCol w="747367"/>
                <a:gridCol w="2605406"/>
                <a:gridCol w="747367"/>
              </a:tblGrid>
              <a:tr h="317061">
                <a:tc gridSpan="2">
                  <a:txBody>
                    <a:bodyPr/>
                    <a:lstStyle/>
                    <a:p>
                      <a:pPr algn="ctr" fontAlgn="b"/>
                      <a:r>
                        <a:rPr lang="ja-JP" altLang="en-US" sz="1200" b="0" i="0" u="none" strike="noStrike" dirty="0" smtClean="0">
                          <a:ln>
                            <a:noFill/>
                          </a:ln>
                          <a:solidFill>
                            <a:schemeClr val="bg1"/>
                          </a:solidFill>
                          <a:effectLst/>
                          <a:latin typeface="ＭＳ Ｐゴシック" panose="020B0600070205080204" pitchFamily="50" charset="-128"/>
                          <a:ea typeface="ＭＳ Ｐゴシック" panose="020B0600070205080204" pitchFamily="50" charset="-128"/>
                        </a:rPr>
                        <a:t>診療報酬</a:t>
                      </a:r>
                      <a:endParaRPr lang="en-US" sz="1200" b="0" i="0" u="none" strike="noStrike" dirty="0">
                        <a:ln>
                          <a:noFill/>
                        </a:ln>
                        <a:solidFill>
                          <a:schemeClr val="bg1"/>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tx2"/>
                    </a:solidFill>
                  </a:tcPr>
                </a:tc>
                <a:tc hMerge="1">
                  <a:txBody>
                    <a:bodyPr/>
                    <a:lstStyle/>
                    <a:p>
                      <a:pPr algn="l" fontAlgn="t"/>
                      <a:endParaRPr lang="zh-TW"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200" b="0" i="0" u="none" strike="noStrike" dirty="0" smtClean="0">
                          <a:ln>
                            <a:noFill/>
                          </a:ln>
                          <a:solidFill>
                            <a:schemeClr val="bg1"/>
                          </a:solidFill>
                          <a:effectLst/>
                          <a:latin typeface="+mj-ea"/>
                          <a:ea typeface="+mj-ea"/>
                        </a:rPr>
                        <a:t>件数</a:t>
                      </a:r>
                      <a:endParaRPr lang="en-US" altLang="ja-JP" sz="1200" b="0" i="0" u="none" strike="noStrike" dirty="0">
                        <a:ln>
                          <a:noFill/>
                        </a:ln>
                        <a:solidFill>
                          <a:schemeClr val="bg1"/>
                        </a:solidFill>
                        <a:effectLst/>
                        <a:latin typeface="+mj-ea"/>
                        <a:ea typeface="+mj-ea"/>
                      </a:endParaRPr>
                    </a:p>
                  </a:txBody>
                  <a:tcPr marL="0" marR="0" marT="0" marB="0" anchor="ctr">
                    <a:solidFill>
                      <a:schemeClr val="tx2"/>
                    </a:solidFill>
                  </a:tcPr>
                </a:tc>
              </a:tr>
              <a:tr h="317061">
                <a:tc>
                  <a:txBody>
                    <a:bodyPr/>
                    <a:lstStyle/>
                    <a:p>
                      <a:pPr algn="ctr" fontAlgn="b"/>
                      <a:r>
                        <a:rPr lang="en-US" sz="1400" u="none" strike="noStrike" dirty="0">
                          <a:effectLst/>
                        </a:rPr>
                        <a:t>C107</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在宅人工呼吸指導管理料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149 </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C109</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ja-JP" altLang="en-US" sz="1050" u="none" strike="noStrike" dirty="0">
                          <a:effectLst/>
                          <a:latin typeface="ＭＳ ゴシック" panose="020B0609070205080204" pitchFamily="49" charset="-128"/>
                          <a:ea typeface="ＭＳ ゴシック" panose="020B0609070205080204" pitchFamily="49" charset="-128"/>
                        </a:rPr>
                        <a:t>在宅</a:t>
                      </a:r>
                      <a:r>
                        <a:rPr lang="ja-JP" altLang="en-US" sz="1050" u="none" strike="noStrike" dirty="0" smtClean="0">
                          <a:effectLst/>
                          <a:latin typeface="ＭＳ ゴシック" panose="020B0609070205080204" pitchFamily="49" charset="-128"/>
                          <a:ea typeface="ＭＳ ゴシック" panose="020B0609070205080204" pitchFamily="49" charset="-128"/>
                        </a:rPr>
                        <a:t>寝たきり患者処置指導</a:t>
                      </a:r>
                      <a:r>
                        <a:rPr lang="ja-JP" altLang="en-US" sz="1050" u="none" strike="noStrike" dirty="0">
                          <a:effectLst/>
                          <a:latin typeface="ＭＳ ゴシック" panose="020B0609070205080204" pitchFamily="49" charset="-128"/>
                          <a:ea typeface="ＭＳ ゴシック" panose="020B0609070205080204" pitchFamily="49" charset="-128"/>
                        </a:rPr>
                        <a:t>管理料</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164</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C103</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在宅酸素療養指導管理料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563</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C104</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在宅中心静脈栄養指導管理料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31</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在宅成分栄養経管</a:t>
                      </a:r>
                      <a:r>
                        <a:rPr lang="zh-TW" altLang="en-US" sz="1050" u="none" strike="noStrike" dirty="0" smtClean="0">
                          <a:effectLst/>
                          <a:latin typeface="ＭＳ ゴシック" panose="020B0609070205080204" pitchFamily="49" charset="-128"/>
                          <a:ea typeface="ＭＳ ゴシック" panose="020B0609070205080204" pitchFamily="49" charset="-128"/>
                        </a:rPr>
                        <a:t>栄養法指導</a:t>
                      </a:r>
                      <a:r>
                        <a:rPr lang="zh-TW" altLang="en-US" sz="1050" u="none" strike="noStrike" dirty="0">
                          <a:effectLst/>
                          <a:latin typeface="ＭＳ ゴシック" panose="020B0609070205080204" pitchFamily="49" charset="-128"/>
                          <a:ea typeface="ＭＳ ゴシック" panose="020B0609070205080204" pitchFamily="49" charset="-128"/>
                        </a:rPr>
                        <a:t>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28</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C112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在宅気管切開患者指導管理料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104</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在宅小児経管栄養法指導管理料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379</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C106</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在宅自己導尿指導管理料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286</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在宅自己腹膜灌流指導管理料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a:effectLst/>
                        </a:rPr>
                        <a:t>26 </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198159">
                <a:tc gridSpan="2">
                  <a:txBody>
                    <a:bodyPr/>
                    <a:lstStyle/>
                    <a:p>
                      <a:pPr algn="ctr" fontAlgn="ctr"/>
                      <a:r>
                        <a:rPr lang="ja-JP" altLang="en-US" sz="1200" u="none" strike="noStrike" dirty="0">
                          <a:effectLst/>
                          <a:latin typeface="+mn-ea"/>
                          <a:ea typeface="+mn-ea"/>
                        </a:rPr>
                        <a:t>合計</a:t>
                      </a:r>
                      <a:endParaRPr lang="ja-JP" altLang="en-US" sz="1200" b="0" i="0" u="none" strike="noStrike" dirty="0">
                        <a:solidFill>
                          <a:srgbClr val="000000"/>
                        </a:solidFill>
                        <a:effectLst/>
                        <a:latin typeface="+mn-ea"/>
                        <a:ea typeface="+mn-ea"/>
                      </a:endParaRPr>
                    </a:p>
                  </a:txBody>
                  <a:tcPr marL="0" marR="0" marT="0" marB="0" anchor="ctr"/>
                </a:tc>
                <a:tc hMerge="1">
                  <a:txBody>
                    <a:bodyPr/>
                    <a:lstStyle/>
                    <a:p>
                      <a:endParaRPr kumimoji="1" lang="ja-JP" altLang="en-US"/>
                    </a:p>
                  </a:txBody>
                  <a:tcPr/>
                </a:tc>
                <a:tc>
                  <a:txBody>
                    <a:bodyPr/>
                    <a:lstStyle/>
                    <a:p>
                      <a:pPr algn="r" fontAlgn="ctr"/>
                      <a:r>
                        <a:rPr lang="en-US" altLang="ja-JP" sz="1100" u="none" strike="noStrike" dirty="0">
                          <a:effectLst/>
                          <a:latin typeface="+mn-ea"/>
                          <a:ea typeface="+mn-ea"/>
                        </a:rPr>
                        <a:t>1,730 </a:t>
                      </a:r>
                      <a:endParaRPr lang="en-US" altLang="ja-JP" sz="1100" b="1" i="0" u="none" strike="noStrike" dirty="0">
                        <a:solidFill>
                          <a:srgbClr val="000000"/>
                        </a:solidFill>
                        <a:effectLst/>
                        <a:latin typeface="+mn-ea"/>
                        <a:ea typeface="+mn-ea"/>
                      </a:endParaRPr>
                    </a:p>
                  </a:txBody>
                  <a:tcPr marL="0" marR="0" marT="0" marB="0" anchor="ctr"/>
                </a:tc>
              </a:tr>
            </a:tbl>
          </a:graphicData>
        </a:graphic>
      </p:graphicFrame>
      <p:sp>
        <p:nvSpPr>
          <p:cNvPr id="7" name="大かっこ 6"/>
          <p:cNvSpPr/>
          <p:nvPr/>
        </p:nvSpPr>
        <p:spPr>
          <a:xfrm>
            <a:off x="539552" y="3680886"/>
            <a:ext cx="4032448" cy="90024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985276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7016" y="764704"/>
            <a:ext cx="8749480" cy="5493812"/>
          </a:xfrm>
          <a:prstGeom prst="rect">
            <a:avLst/>
          </a:prstGeom>
          <a:noFill/>
          <a:ln>
            <a:solidFill>
              <a:schemeClr val="tx1"/>
            </a:solidFill>
          </a:ln>
        </p:spPr>
        <p:txBody>
          <a:bodyPr wrap="square" rtlCol="0">
            <a:spAutoFit/>
          </a:bodyPr>
          <a:lstStyle/>
          <a:p>
            <a:endParaRPr lang="en-US" altLang="ja-JP" sz="1400" dirty="0" smtClean="0">
              <a:solidFill>
                <a:prstClr val="black"/>
              </a:solidFill>
            </a:endParaRPr>
          </a:p>
          <a:p>
            <a:r>
              <a:rPr lang="ja-JP" altLang="en-US" sz="1500" dirty="0" smtClean="0">
                <a:solidFill>
                  <a:prstClr val="black"/>
                </a:solidFill>
              </a:rPr>
              <a:t>（１）実施概要</a:t>
            </a:r>
            <a:endParaRPr lang="en-US" altLang="ja-JP" sz="1500" dirty="0" smtClean="0">
              <a:solidFill>
                <a:prstClr val="black"/>
              </a:solidFill>
            </a:endParaRPr>
          </a:p>
          <a:p>
            <a:r>
              <a:rPr lang="ja-JP" altLang="en-US" sz="1500" dirty="0" smtClean="0">
                <a:solidFill>
                  <a:prstClr val="black"/>
                </a:solidFill>
              </a:rPr>
              <a:t>　○　こども医療センターの医療機関ネットワークを活用し、県内の研修指定医療機関</a:t>
            </a:r>
            <a:r>
              <a:rPr lang="en-US" altLang="ja-JP" sz="1500" dirty="0" smtClean="0">
                <a:solidFill>
                  <a:prstClr val="black"/>
                </a:solidFill>
              </a:rPr>
              <a:t>38</a:t>
            </a:r>
            <a:r>
              <a:rPr lang="ja-JP" altLang="en-US" sz="1500" dirty="0" smtClean="0">
                <a:solidFill>
                  <a:prstClr val="black"/>
                </a:solidFill>
              </a:rPr>
              <a:t>箇所へ調査票を配</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a:t>
            </a:r>
            <a:r>
              <a:rPr lang="ja-JP" altLang="en-US" sz="1500" dirty="0" err="1" smtClean="0">
                <a:solidFill>
                  <a:prstClr val="black"/>
                </a:solidFill>
              </a:rPr>
              <a:t>布し</a:t>
            </a:r>
            <a:r>
              <a:rPr lang="ja-JP" altLang="en-US" sz="1500" dirty="0" smtClean="0">
                <a:solidFill>
                  <a:prstClr val="black"/>
                </a:solidFill>
              </a:rPr>
              <a:t>、調査を実施。　　　　　　　　　　　　　　　　　　　　　　　　　</a:t>
            </a:r>
            <a:r>
              <a:rPr lang="en-US" altLang="ja-JP" sz="1100" dirty="0" smtClean="0"/>
              <a:t>※</a:t>
            </a:r>
            <a:r>
              <a:rPr lang="ja-JP" altLang="en-US" sz="1100" dirty="0"/>
              <a:t>調査対象は配付</a:t>
            </a:r>
            <a:r>
              <a:rPr lang="en-US" altLang="ja-JP" sz="1100" dirty="0"/>
              <a:t>38</a:t>
            </a:r>
            <a:r>
              <a:rPr lang="ja-JP" altLang="en-US" sz="1100" dirty="0"/>
              <a:t>機関＋こども医療センターの計</a:t>
            </a:r>
            <a:r>
              <a:rPr lang="en-US" altLang="ja-JP" sz="1100" dirty="0"/>
              <a:t>39</a:t>
            </a:r>
            <a:r>
              <a:rPr lang="ja-JP" altLang="en-US" sz="1100" dirty="0" smtClean="0"/>
              <a:t>機関</a:t>
            </a:r>
            <a:endParaRPr lang="en-US" altLang="ja-JP" sz="1100" dirty="0" smtClean="0">
              <a:solidFill>
                <a:prstClr val="black"/>
              </a:solidFill>
            </a:endParaRPr>
          </a:p>
          <a:p>
            <a:r>
              <a:rPr lang="ja-JP" altLang="en-US" sz="1500" dirty="0" smtClean="0">
                <a:solidFill>
                  <a:prstClr val="black"/>
                </a:solidFill>
              </a:rPr>
              <a:t>　</a:t>
            </a:r>
            <a:endParaRPr lang="en-US" altLang="ja-JP" sz="1500" dirty="0" smtClean="0">
              <a:solidFill>
                <a:prstClr val="black"/>
              </a:solidFill>
            </a:endParaRPr>
          </a:p>
          <a:p>
            <a:r>
              <a:rPr lang="ja-JP" altLang="en-US" sz="1500" dirty="0" smtClean="0">
                <a:solidFill>
                  <a:prstClr val="black"/>
                </a:solidFill>
              </a:rPr>
              <a:t>（２）内容　　　　　　　　　　　　　　　　　　　　　　　　　　　　　　　　　　　　　　　　　　　　　　　　　　　</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対象：外来で在宅療養指導管理料を算定している</a:t>
            </a:r>
            <a:r>
              <a:rPr lang="en-US" altLang="ja-JP" sz="1500" dirty="0" smtClean="0">
                <a:solidFill>
                  <a:prstClr val="black"/>
                </a:solidFill>
              </a:rPr>
              <a:t>18</a:t>
            </a:r>
            <a:r>
              <a:rPr lang="ja-JP" altLang="en-US" sz="1500" dirty="0" smtClean="0">
                <a:solidFill>
                  <a:prstClr val="black"/>
                </a:solidFill>
              </a:rPr>
              <a:t>歳以下の患者</a:t>
            </a:r>
            <a:endParaRPr lang="en-US" altLang="ja-JP" sz="1500" dirty="0" smtClean="0">
              <a:solidFill>
                <a:prstClr val="black"/>
              </a:solidFill>
            </a:endParaRPr>
          </a:p>
          <a:p>
            <a:r>
              <a:rPr lang="ja-JP" altLang="en-US" sz="1500" dirty="0" smtClean="0">
                <a:solidFill>
                  <a:prstClr val="black"/>
                </a:solidFill>
              </a:rPr>
              <a:t>　○　質問項目：診療報酬別の算定件数　　　　　　　</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（３）結果</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　　　</a:t>
            </a:r>
            <a:r>
              <a:rPr lang="ja-JP" altLang="en-US" sz="1600" b="1" u="sng" dirty="0" smtClean="0">
                <a:solidFill>
                  <a:prstClr val="black"/>
                </a:solidFill>
              </a:rPr>
              <a:t>総数　</a:t>
            </a:r>
            <a:r>
              <a:rPr lang="en-US" altLang="ja-JP" sz="1600" b="1" u="sng" dirty="0" smtClean="0">
                <a:solidFill>
                  <a:prstClr val="black"/>
                </a:solidFill>
              </a:rPr>
              <a:t>2,044</a:t>
            </a:r>
            <a:r>
              <a:rPr lang="ja-JP" altLang="en-US" sz="1600" b="1" u="sng" dirty="0" smtClean="0">
                <a:solidFill>
                  <a:prstClr val="black"/>
                </a:solidFill>
              </a:rPr>
              <a:t>件（回答施設数：</a:t>
            </a:r>
            <a:r>
              <a:rPr lang="en-US" altLang="ja-JP" sz="1600" b="1" u="sng" dirty="0" smtClean="0">
                <a:solidFill>
                  <a:prstClr val="black"/>
                </a:solidFill>
              </a:rPr>
              <a:t>38</a:t>
            </a:r>
            <a:r>
              <a:rPr lang="ja-JP" altLang="en-US" sz="1600" b="1" u="sng" dirty="0" smtClean="0">
                <a:solidFill>
                  <a:prstClr val="black"/>
                </a:solidFill>
              </a:rPr>
              <a:t>施設）</a:t>
            </a:r>
            <a:endParaRPr lang="en-US" altLang="ja-JP" sz="12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　　　　</a:t>
            </a:r>
            <a:r>
              <a:rPr lang="ja-JP" altLang="en-US" dirty="0" smtClean="0">
                <a:solidFill>
                  <a:prstClr val="black"/>
                </a:solidFill>
              </a:rPr>
              <a:t>➧</a:t>
            </a:r>
            <a:r>
              <a:rPr lang="ja-JP" altLang="en-US" dirty="0">
                <a:solidFill>
                  <a:prstClr val="black"/>
                </a:solidFill>
              </a:rPr>
              <a:t>　</a:t>
            </a:r>
            <a:r>
              <a:rPr lang="en-US" altLang="ja-JP" dirty="0">
                <a:solidFill>
                  <a:srgbClr val="FF0000"/>
                </a:solidFill>
              </a:rPr>
              <a:t>1,276</a:t>
            </a:r>
            <a:r>
              <a:rPr lang="ja-JP" altLang="en-US" dirty="0">
                <a:solidFill>
                  <a:srgbClr val="FF0000"/>
                </a:solidFill>
              </a:rPr>
              <a:t>件に</a:t>
            </a:r>
            <a:r>
              <a:rPr lang="ja-JP" altLang="en-US" dirty="0" smtClean="0">
                <a:solidFill>
                  <a:srgbClr val="FF0000"/>
                </a:solidFill>
              </a:rPr>
              <a:t>修正</a:t>
            </a:r>
            <a:r>
              <a:rPr lang="ja-JP" altLang="en-US" sz="1500" dirty="0" smtClean="0">
                <a:solidFill>
                  <a:prstClr val="black"/>
                </a:solidFill>
              </a:rPr>
              <a:t>（報告ミスによる修正）</a:t>
            </a:r>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pPr marL="365125" indent="-365125"/>
            <a:endParaRPr lang="en-US" altLang="ja-JP" sz="1200" dirty="0" smtClean="0">
              <a:solidFill>
                <a:prstClr val="black"/>
              </a:solidFill>
            </a:endParaRPr>
          </a:p>
          <a:p>
            <a:pPr marL="365125" indent="-365125"/>
            <a:endParaRPr lang="en-US" altLang="ja-JP" sz="1200" dirty="0">
              <a:solidFill>
                <a:prstClr val="black"/>
              </a:solidFill>
            </a:endParaRPr>
          </a:p>
          <a:p>
            <a:pPr marL="365125" indent="-365125"/>
            <a:endParaRPr lang="en-US" altLang="ja-JP" sz="1200" dirty="0" smtClean="0">
              <a:solidFill>
                <a:prstClr val="black"/>
              </a:solidFill>
            </a:endParaRPr>
          </a:p>
          <a:p>
            <a:pPr marL="365125" indent="-365125"/>
            <a:endParaRPr lang="en-US" altLang="ja-JP" dirty="0" smtClean="0">
              <a:solidFill>
                <a:prstClr val="black"/>
              </a:solidFill>
            </a:endParaRPr>
          </a:p>
          <a:p>
            <a:pPr marL="365125" indent="-365125"/>
            <a:endParaRPr lang="en-US" altLang="ja-JP" dirty="0" smtClean="0">
              <a:solidFill>
                <a:prstClr val="black"/>
              </a:solidFill>
            </a:endParaRPr>
          </a:p>
        </p:txBody>
      </p:sp>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rgbClr val="1F497D"/>
                </a:solidFill>
                <a:latin typeface="HGP創英角ｺﾞｼｯｸUB" pitchFamily="50" charset="-128"/>
                <a:ea typeface="HGP創英角ｺﾞｼｯｸUB" pitchFamily="50" charset="-128"/>
              </a:rPr>
              <a:t>③こども医療センターの取組み１</a:t>
            </a:r>
            <a:endParaRPr lang="ja-JP" altLang="en-US" sz="2400" dirty="0">
              <a:solidFill>
                <a:srgbClr val="1F497D"/>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77421"/>
            <a:ext cx="461665" cy="369332"/>
          </a:xfrm>
          <a:prstGeom prst="rect">
            <a:avLst/>
          </a:prstGeom>
          <a:noFill/>
        </p:spPr>
        <p:txBody>
          <a:bodyPr vert="horz" wrap="square" rtlCol="0">
            <a:spAutoFit/>
          </a:bodyPr>
          <a:lstStyle/>
          <a:p>
            <a:pPr algn="ctr"/>
            <a:fld id="{3695739D-58D7-4779-AFEF-D4346347543F}" type="slidenum">
              <a:rPr lang="ja-JP" altLang="en-US" smtClean="0">
                <a:solidFill>
                  <a:prstClr val="black"/>
                </a:solidFill>
              </a:rPr>
              <a:pPr algn="ctr"/>
              <a:t>12</a:t>
            </a:fld>
            <a:endParaRPr lang="ja-JP" altLang="en-US" dirty="0" smtClean="0">
              <a:solidFill>
                <a:prstClr val="black"/>
              </a:solidFill>
            </a:endParaRPr>
          </a:p>
        </p:txBody>
      </p:sp>
      <p:cxnSp>
        <p:nvCxnSpPr>
          <p:cNvPr id="4" name="直線コネクタ 3"/>
          <p:cNvCxnSpPr/>
          <p:nvPr/>
        </p:nvCxnSpPr>
        <p:spPr>
          <a:xfrm>
            <a:off x="0" y="548680"/>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solidFill>
                  <a:prstClr val="black"/>
                </a:solidFill>
              </a:rPr>
              <a:t>３－４．小児在宅医療患者の実態調査（</a:t>
            </a:r>
            <a:r>
              <a:rPr lang="en-US" altLang="ja-JP" sz="2800" dirty="0" smtClean="0">
                <a:solidFill>
                  <a:prstClr val="black"/>
                </a:solidFill>
              </a:rPr>
              <a:t>H30</a:t>
            </a:r>
            <a:r>
              <a:rPr lang="ja-JP" altLang="en-US" sz="2800" dirty="0" smtClean="0">
                <a:solidFill>
                  <a:prstClr val="black"/>
                </a:solidFill>
              </a:rPr>
              <a:t>）　</a:t>
            </a:r>
            <a:endParaRPr lang="ja-JP" altLang="en-US" sz="2800" dirty="0">
              <a:solidFill>
                <a:prstClr val="black"/>
              </a:solidFill>
            </a:endParaRPr>
          </a:p>
        </p:txBody>
      </p:sp>
      <p:sp>
        <p:nvSpPr>
          <p:cNvPr id="13" name="テキスト ボックス 12"/>
          <p:cNvSpPr txBox="1"/>
          <p:nvPr/>
        </p:nvSpPr>
        <p:spPr>
          <a:xfrm>
            <a:off x="179512" y="620688"/>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solidFill>
                  <a:prstClr val="black"/>
                </a:solidFill>
                <a:latin typeface="ＭＳ Ｐゴシック" panose="020B0600070205080204" pitchFamily="50" charset="-128"/>
              </a:rPr>
              <a:t>実数調査及び生活実態調査</a:t>
            </a:r>
            <a:endParaRPr lang="en-US" altLang="ja-JP" dirty="0">
              <a:solidFill>
                <a:prstClr val="black"/>
              </a:solidFill>
              <a:latin typeface="ＭＳ Ｐゴシック" panose="020B0600070205080204" pitchFamily="50" charset="-128"/>
            </a:endParaRPr>
          </a:p>
        </p:txBody>
      </p:sp>
      <p:sp>
        <p:nvSpPr>
          <p:cNvPr id="14" name="スライド番号プレースホルダ 13"/>
          <p:cNvSpPr>
            <a:spLocks noGrp="1"/>
          </p:cNvSpPr>
          <p:nvPr>
            <p:ph type="sldNum" sz="quarter" idx="12"/>
          </p:nvPr>
        </p:nvSpPr>
        <p:spPr>
          <a:xfrm>
            <a:off x="6553200" y="6592267"/>
            <a:ext cx="2133600" cy="365125"/>
          </a:xfrm>
        </p:spPr>
        <p:txBody>
          <a:bodyPr/>
          <a:lstStyle/>
          <a:p>
            <a:fld id="{F5852A30-3BC6-4A3C-BD0F-916ADEC0CC0C}"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9" name="正方形/長方形 8"/>
          <p:cNvSpPr/>
          <p:nvPr/>
        </p:nvSpPr>
        <p:spPr>
          <a:xfrm>
            <a:off x="4800513" y="2525384"/>
            <a:ext cx="4100140" cy="34913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500" dirty="0">
                <a:solidFill>
                  <a:prstClr val="black"/>
                </a:solidFill>
              </a:rPr>
              <a:t>　＜医療ケア別</a:t>
            </a:r>
            <a:r>
              <a:rPr lang="ja-JP" altLang="en-US" sz="1500" dirty="0" smtClean="0">
                <a:solidFill>
                  <a:prstClr val="black"/>
                </a:solidFill>
              </a:rPr>
              <a:t>患者数（</a:t>
            </a:r>
            <a:r>
              <a:rPr lang="en-US" altLang="ja-JP" sz="1500" dirty="0" smtClean="0">
                <a:solidFill>
                  <a:prstClr val="black"/>
                </a:solidFill>
              </a:rPr>
              <a:t>H30</a:t>
            </a:r>
            <a:r>
              <a:rPr lang="ja-JP" altLang="en-US" sz="1500" dirty="0" smtClean="0">
                <a:solidFill>
                  <a:prstClr val="black"/>
                </a:solidFill>
              </a:rPr>
              <a:t>調査）＞</a:t>
            </a:r>
            <a:endParaRPr lang="ja-JP" altLang="en-US" dirty="0">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157573926"/>
              </p:ext>
            </p:extLst>
          </p:nvPr>
        </p:nvGraphicFramePr>
        <p:xfrm>
          <a:off x="4800513" y="2917395"/>
          <a:ext cx="4100140" cy="3298249"/>
        </p:xfrm>
        <a:graphic>
          <a:graphicData uri="http://schemas.openxmlformats.org/drawingml/2006/table">
            <a:tbl>
              <a:tblPr bandRow="1">
                <a:tableStyleId>{22838BEF-8BB2-4498-84A7-C5851F593DF1}</a:tableStyleId>
              </a:tblPr>
              <a:tblGrid>
                <a:gridCol w="747367"/>
                <a:gridCol w="2605406"/>
                <a:gridCol w="747367"/>
              </a:tblGrid>
              <a:tr h="317061">
                <a:tc gridSpan="2">
                  <a:txBody>
                    <a:bodyPr/>
                    <a:lstStyle/>
                    <a:p>
                      <a:pPr algn="ctr" fontAlgn="b"/>
                      <a:r>
                        <a:rPr lang="ja-JP" altLang="en-US" sz="1200" b="0" i="0" u="none" strike="noStrike" dirty="0" smtClean="0">
                          <a:ln>
                            <a:noFill/>
                          </a:ln>
                          <a:solidFill>
                            <a:schemeClr val="bg1"/>
                          </a:solidFill>
                          <a:effectLst/>
                          <a:latin typeface="ＭＳ Ｐゴシック" panose="020B0600070205080204" pitchFamily="50" charset="-128"/>
                          <a:ea typeface="ＭＳ Ｐゴシック" panose="020B0600070205080204" pitchFamily="50" charset="-128"/>
                        </a:rPr>
                        <a:t>診療報酬</a:t>
                      </a:r>
                      <a:endParaRPr lang="en-US" sz="1200" b="0" i="0" u="none" strike="noStrike" dirty="0">
                        <a:ln>
                          <a:noFill/>
                        </a:ln>
                        <a:solidFill>
                          <a:schemeClr val="bg1"/>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tx2"/>
                    </a:solidFill>
                  </a:tcPr>
                </a:tc>
                <a:tc hMerge="1">
                  <a:txBody>
                    <a:bodyPr/>
                    <a:lstStyle/>
                    <a:p>
                      <a:pPr algn="l" fontAlgn="t"/>
                      <a:endParaRPr lang="zh-TW"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200" b="0" i="0" u="none" strike="noStrike" dirty="0" smtClean="0">
                          <a:ln>
                            <a:noFill/>
                          </a:ln>
                          <a:solidFill>
                            <a:schemeClr val="bg1"/>
                          </a:solidFill>
                          <a:effectLst/>
                          <a:latin typeface="+mj-ea"/>
                          <a:ea typeface="+mj-ea"/>
                        </a:rPr>
                        <a:t>件数</a:t>
                      </a:r>
                      <a:endParaRPr lang="en-US" altLang="ja-JP" sz="1200" b="0" i="0" u="none" strike="noStrike" dirty="0">
                        <a:ln>
                          <a:noFill/>
                        </a:ln>
                        <a:solidFill>
                          <a:schemeClr val="bg1"/>
                        </a:solidFill>
                        <a:effectLst/>
                        <a:latin typeface="+mj-ea"/>
                        <a:ea typeface="+mj-ea"/>
                      </a:endParaRPr>
                    </a:p>
                  </a:txBody>
                  <a:tcPr marL="0" marR="0" marT="0" marB="0" anchor="ctr">
                    <a:solidFill>
                      <a:schemeClr val="tx2"/>
                    </a:solidFill>
                  </a:tcPr>
                </a:tc>
              </a:tr>
              <a:tr h="317061">
                <a:tc>
                  <a:txBody>
                    <a:bodyPr/>
                    <a:lstStyle/>
                    <a:p>
                      <a:pPr algn="ctr" fontAlgn="b"/>
                      <a:r>
                        <a:rPr lang="en-US" sz="1400" u="none" strike="noStrike" dirty="0">
                          <a:effectLst/>
                        </a:rPr>
                        <a:t>C107</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在宅人工呼吸指導管理料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132</a:t>
                      </a:r>
                      <a:r>
                        <a:rPr lang="ja-JP" altLang="en-US" sz="1100" u="none" strike="noStrike" dirty="0" smtClean="0">
                          <a:effectLst/>
                        </a:rPr>
                        <a:t> </a:t>
                      </a:r>
                      <a:r>
                        <a:rPr lang="en-US" altLang="ja-JP" sz="1100" u="none" strike="noStrike" dirty="0" smtClean="0">
                          <a:effectLst/>
                        </a:rPr>
                        <a:t> </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C109</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ja-JP" altLang="en-US" sz="1050" u="none" strike="noStrike" dirty="0">
                          <a:effectLst/>
                          <a:latin typeface="ＭＳ ゴシック" panose="020B0609070205080204" pitchFamily="49" charset="-128"/>
                          <a:ea typeface="ＭＳ ゴシック" panose="020B0609070205080204" pitchFamily="49" charset="-128"/>
                        </a:rPr>
                        <a:t>在宅</a:t>
                      </a:r>
                      <a:r>
                        <a:rPr lang="ja-JP" altLang="en-US" sz="1050" u="none" strike="noStrike" dirty="0" smtClean="0">
                          <a:effectLst/>
                          <a:latin typeface="ＭＳ ゴシック" panose="020B0609070205080204" pitchFamily="49" charset="-128"/>
                          <a:ea typeface="ＭＳ ゴシック" panose="020B0609070205080204" pitchFamily="49" charset="-128"/>
                        </a:rPr>
                        <a:t>寝たきり患者処置指導</a:t>
                      </a:r>
                      <a:r>
                        <a:rPr lang="ja-JP" altLang="en-US" sz="1050" u="none" strike="noStrike" dirty="0">
                          <a:effectLst/>
                          <a:latin typeface="ＭＳ ゴシック" panose="020B0609070205080204" pitchFamily="49" charset="-128"/>
                          <a:ea typeface="ＭＳ ゴシック" panose="020B0609070205080204" pitchFamily="49" charset="-128"/>
                        </a:rPr>
                        <a:t>管理料</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102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C103</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在宅酸素療養指導管理料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812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C104</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在宅中心静脈栄養指導管理料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34</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在宅成分栄養経管</a:t>
                      </a:r>
                      <a:r>
                        <a:rPr lang="zh-TW" altLang="en-US" sz="1050" u="none" strike="noStrike" dirty="0" smtClean="0">
                          <a:effectLst/>
                          <a:latin typeface="ＭＳ ゴシック" panose="020B0609070205080204" pitchFamily="49" charset="-128"/>
                          <a:ea typeface="ＭＳ ゴシック" panose="020B0609070205080204" pitchFamily="49" charset="-128"/>
                        </a:rPr>
                        <a:t>栄養法指導</a:t>
                      </a:r>
                      <a:r>
                        <a:rPr lang="zh-TW" altLang="en-US" sz="1050" u="none" strike="noStrike" dirty="0">
                          <a:effectLst/>
                          <a:latin typeface="ＭＳ ゴシック" panose="020B0609070205080204" pitchFamily="49" charset="-128"/>
                          <a:ea typeface="ＭＳ ゴシック" panose="020B0609070205080204" pitchFamily="49" charset="-128"/>
                        </a:rPr>
                        <a:t>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29</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C112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在宅気管切開患者指導管理料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134</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在宅小児経管栄養法指導管理料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350</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C106</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在宅自己導尿指導管理料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286</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在宅自己腹膜灌流指導管理料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165</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198159">
                <a:tc gridSpan="2">
                  <a:txBody>
                    <a:bodyPr/>
                    <a:lstStyle/>
                    <a:p>
                      <a:pPr algn="ctr" fontAlgn="ctr"/>
                      <a:r>
                        <a:rPr lang="ja-JP" altLang="en-US" sz="1200" u="none" strike="noStrike" dirty="0">
                          <a:effectLst/>
                          <a:latin typeface="+mn-ea"/>
                          <a:ea typeface="+mn-ea"/>
                        </a:rPr>
                        <a:t>合計</a:t>
                      </a:r>
                      <a:endParaRPr lang="ja-JP" altLang="en-US" sz="1200" b="0" i="0" u="none" strike="noStrike" dirty="0">
                        <a:solidFill>
                          <a:srgbClr val="000000"/>
                        </a:solidFill>
                        <a:effectLst/>
                        <a:latin typeface="+mn-ea"/>
                        <a:ea typeface="+mn-ea"/>
                      </a:endParaRPr>
                    </a:p>
                  </a:txBody>
                  <a:tcPr marL="0" marR="0" marT="0" marB="0" anchor="ctr"/>
                </a:tc>
                <a:tc hMerge="1">
                  <a:txBody>
                    <a:bodyPr/>
                    <a:lstStyle/>
                    <a:p>
                      <a:endParaRPr kumimoji="1" lang="ja-JP" altLang="en-US" dirty="0"/>
                    </a:p>
                  </a:txBody>
                  <a:tcPr/>
                </a:tc>
                <a:tc>
                  <a:txBody>
                    <a:bodyPr/>
                    <a:lstStyle/>
                    <a:p>
                      <a:pPr algn="r" fontAlgn="ctr"/>
                      <a:r>
                        <a:rPr lang="en-US" altLang="ja-JP" sz="1100" u="none" strike="noStrike" dirty="0" smtClean="0">
                          <a:effectLst/>
                          <a:latin typeface="+mn-ea"/>
                          <a:ea typeface="+mn-ea"/>
                        </a:rPr>
                        <a:t>2,044</a:t>
                      </a:r>
                      <a:endParaRPr lang="en-US" altLang="ja-JP" sz="1100" b="1" i="0" u="none" strike="noStrike" dirty="0">
                        <a:solidFill>
                          <a:srgbClr val="000000"/>
                        </a:solidFill>
                        <a:effectLst/>
                        <a:latin typeface="+mn-ea"/>
                        <a:ea typeface="+mn-ea"/>
                      </a:endParaRPr>
                    </a:p>
                  </a:txBody>
                  <a:tcPr marL="0" marR="0" marT="0" marB="0" anchor="ctr"/>
                </a:tc>
              </a:tr>
            </a:tbl>
          </a:graphicData>
        </a:graphic>
      </p:graphicFrame>
    </p:spTree>
    <p:extLst>
      <p:ext uri="{BB962C8B-B14F-4D97-AF65-F5344CB8AC3E}">
        <p14:creationId xmlns:p14="http://schemas.microsoft.com/office/powerpoint/2010/main" val="1271358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7016" y="764704"/>
            <a:ext cx="8749480" cy="5863144"/>
          </a:xfrm>
          <a:prstGeom prst="rect">
            <a:avLst/>
          </a:prstGeom>
          <a:noFill/>
          <a:ln>
            <a:solidFill>
              <a:schemeClr val="tx1"/>
            </a:solidFill>
          </a:ln>
        </p:spPr>
        <p:txBody>
          <a:bodyPr wrap="square" rtlCol="0">
            <a:spAutoFit/>
          </a:bodyPr>
          <a:lstStyle/>
          <a:p>
            <a:endParaRPr lang="en-US" altLang="ja-JP" sz="1400" dirty="0" smtClean="0">
              <a:solidFill>
                <a:prstClr val="black"/>
              </a:solidFill>
            </a:endParaRPr>
          </a:p>
          <a:p>
            <a:r>
              <a:rPr lang="ja-JP" altLang="en-US" sz="1500" dirty="0" smtClean="0">
                <a:solidFill>
                  <a:prstClr val="black"/>
                </a:solidFill>
              </a:rPr>
              <a:t>（１）実施概要</a:t>
            </a:r>
            <a:endParaRPr lang="en-US" altLang="ja-JP" sz="1500" dirty="0" smtClean="0">
              <a:solidFill>
                <a:prstClr val="black"/>
              </a:solidFill>
            </a:endParaRPr>
          </a:p>
          <a:p>
            <a:r>
              <a:rPr lang="ja-JP" altLang="en-US" sz="1500" dirty="0" smtClean="0">
                <a:solidFill>
                  <a:prstClr val="black"/>
                </a:solidFill>
              </a:rPr>
              <a:t>　○　こども医療センターの医療機関ネットワークを活用し、県内の研修指定医療機関</a:t>
            </a:r>
            <a:r>
              <a:rPr lang="en-US" altLang="ja-JP" sz="1500" dirty="0" smtClean="0">
                <a:solidFill>
                  <a:prstClr val="black"/>
                </a:solidFill>
              </a:rPr>
              <a:t>38</a:t>
            </a:r>
            <a:r>
              <a:rPr lang="ja-JP" altLang="en-US" sz="1500" dirty="0" smtClean="0">
                <a:solidFill>
                  <a:prstClr val="black"/>
                </a:solidFill>
              </a:rPr>
              <a:t>箇所へ調査票を配</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a:t>
            </a:r>
            <a:r>
              <a:rPr lang="ja-JP" altLang="en-US" sz="1500" dirty="0" err="1" smtClean="0">
                <a:solidFill>
                  <a:prstClr val="black"/>
                </a:solidFill>
              </a:rPr>
              <a:t>布し</a:t>
            </a:r>
            <a:r>
              <a:rPr lang="ja-JP" altLang="en-US" sz="1500" dirty="0" smtClean="0">
                <a:solidFill>
                  <a:prstClr val="black"/>
                </a:solidFill>
              </a:rPr>
              <a:t>、調査を実施。　　　　　　　　　　　　　　　　　　　　　　　　　</a:t>
            </a:r>
            <a:r>
              <a:rPr lang="en-US" altLang="ja-JP" sz="1100" dirty="0" smtClean="0"/>
              <a:t>※</a:t>
            </a:r>
            <a:r>
              <a:rPr lang="ja-JP" altLang="en-US" sz="1100" dirty="0"/>
              <a:t>調査対象は配付</a:t>
            </a:r>
            <a:r>
              <a:rPr lang="en-US" altLang="ja-JP" sz="1100" dirty="0"/>
              <a:t>38</a:t>
            </a:r>
            <a:r>
              <a:rPr lang="ja-JP" altLang="en-US" sz="1100" dirty="0"/>
              <a:t>機関＋こども医療センターの計</a:t>
            </a:r>
            <a:r>
              <a:rPr lang="en-US" altLang="ja-JP" sz="1100" dirty="0"/>
              <a:t>39</a:t>
            </a:r>
            <a:r>
              <a:rPr lang="ja-JP" altLang="en-US" sz="1100" dirty="0" smtClean="0"/>
              <a:t>機関</a:t>
            </a:r>
            <a:endParaRPr lang="en-US" altLang="ja-JP" sz="1100" dirty="0" smtClean="0">
              <a:solidFill>
                <a:prstClr val="black"/>
              </a:solidFill>
            </a:endParaRPr>
          </a:p>
          <a:p>
            <a:r>
              <a:rPr lang="ja-JP" altLang="en-US" sz="1500" dirty="0" smtClean="0">
                <a:solidFill>
                  <a:prstClr val="black"/>
                </a:solidFill>
              </a:rPr>
              <a:t>　</a:t>
            </a:r>
            <a:endParaRPr lang="en-US" altLang="ja-JP" sz="1500" dirty="0" smtClean="0">
              <a:solidFill>
                <a:prstClr val="black"/>
              </a:solidFill>
            </a:endParaRPr>
          </a:p>
          <a:p>
            <a:r>
              <a:rPr lang="ja-JP" altLang="en-US" sz="1500" dirty="0" smtClean="0">
                <a:solidFill>
                  <a:prstClr val="black"/>
                </a:solidFill>
              </a:rPr>
              <a:t>（２）内容　　　　　　　　　　　　　　　　　　　　　　　　　　　　　　　　　　　　　　　　　　　　　　　　　　　</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対象：外来で在宅療養指導管理料を算定している</a:t>
            </a:r>
            <a:r>
              <a:rPr lang="en-US" altLang="ja-JP" sz="1500" dirty="0" smtClean="0">
                <a:solidFill>
                  <a:prstClr val="black"/>
                </a:solidFill>
              </a:rPr>
              <a:t>18</a:t>
            </a:r>
            <a:r>
              <a:rPr lang="ja-JP" altLang="en-US" sz="1500" dirty="0" smtClean="0">
                <a:solidFill>
                  <a:prstClr val="black"/>
                </a:solidFill>
              </a:rPr>
              <a:t>歳以下の患者</a:t>
            </a:r>
            <a:endParaRPr lang="en-US" altLang="ja-JP" sz="1500" dirty="0" smtClean="0">
              <a:solidFill>
                <a:prstClr val="black"/>
              </a:solidFill>
            </a:endParaRPr>
          </a:p>
          <a:p>
            <a:r>
              <a:rPr lang="ja-JP" altLang="en-US" sz="1500" dirty="0" smtClean="0">
                <a:solidFill>
                  <a:prstClr val="black"/>
                </a:solidFill>
              </a:rPr>
              <a:t>　○　質問項目：診療報酬別の算定件数　　　　　　　</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（３）結果</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　　　</a:t>
            </a:r>
            <a:r>
              <a:rPr lang="ja-JP" altLang="en-US" sz="1600" b="1" u="sng" dirty="0" smtClean="0">
                <a:solidFill>
                  <a:prstClr val="black"/>
                </a:solidFill>
              </a:rPr>
              <a:t>総数　</a:t>
            </a:r>
            <a:r>
              <a:rPr lang="en-US" altLang="ja-JP" sz="1600" b="1" u="sng" dirty="0">
                <a:solidFill>
                  <a:prstClr val="black"/>
                </a:solidFill>
              </a:rPr>
              <a:t>1,222</a:t>
            </a:r>
            <a:r>
              <a:rPr lang="ja-JP" altLang="en-US" sz="1600" b="1" u="sng" dirty="0" smtClean="0">
                <a:solidFill>
                  <a:prstClr val="black"/>
                </a:solidFill>
              </a:rPr>
              <a:t>件（回答施設数：</a:t>
            </a:r>
            <a:r>
              <a:rPr lang="en-US" altLang="ja-JP" sz="1600" b="1" u="sng" dirty="0" smtClean="0">
                <a:solidFill>
                  <a:prstClr val="black"/>
                </a:solidFill>
              </a:rPr>
              <a:t>38</a:t>
            </a:r>
            <a:r>
              <a:rPr lang="ja-JP" altLang="en-US" sz="1600" b="1" u="sng" dirty="0" smtClean="0">
                <a:solidFill>
                  <a:prstClr val="black"/>
                </a:solidFill>
              </a:rPr>
              <a:t>施設）</a:t>
            </a:r>
            <a:endParaRPr lang="en-US" altLang="ja-JP" sz="1200" dirty="0" smtClean="0">
              <a:solidFill>
                <a:prstClr val="black"/>
              </a:solidFill>
            </a:endParaRPr>
          </a:p>
          <a:p>
            <a:endParaRPr lang="en-US" altLang="ja-JP" sz="1200" dirty="0" smtClean="0">
              <a:solidFill>
                <a:prstClr val="black"/>
              </a:solidFill>
            </a:endParaRPr>
          </a:p>
          <a:p>
            <a:endParaRPr lang="en-US" altLang="ja-JP" sz="1500" dirty="0" smtClean="0">
              <a:solidFill>
                <a:prstClr val="black"/>
              </a:solidFill>
            </a:endParaRPr>
          </a:p>
          <a:p>
            <a:endParaRPr lang="en-US" altLang="ja-JP" sz="1500" dirty="0">
              <a:solidFill>
                <a:prstClr val="black"/>
              </a:solidFill>
            </a:endParaRPr>
          </a:p>
          <a:p>
            <a:r>
              <a:rPr lang="ja-JP" altLang="en-US" sz="1500" dirty="0" smtClean="0">
                <a:solidFill>
                  <a:prstClr val="black"/>
                </a:solidFill>
              </a:rPr>
              <a:t>　　　　　　　</a:t>
            </a:r>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pPr marL="365125" indent="-365125"/>
            <a:endParaRPr lang="en-US" altLang="ja-JP" sz="1200" dirty="0" smtClean="0">
              <a:solidFill>
                <a:prstClr val="black"/>
              </a:solidFill>
            </a:endParaRPr>
          </a:p>
          <a:p>
            <a:pPr marL="365125" indent="-365125"/>
            <a:endParaRPr lang="en-US" altLang="ja-JP" sz="1200" dirty="0">
              <a:solidFill>
                <a:prstClr val="black"/>
              </a:solidFill>
            </a:endParaRPr>
          </a:p>
          <a:p>
            <a:pPr marL="365125" indent="-365125"/>
            <a:endParaRPr lang="en-US" altLang="ja-JP" sz="1200" dirty="0" smtClean="0">
              <a:solidFill>
                <a:prstClr val="black"/>
              </a:solidFill>
            </a:endParaRPr>
          </a:p>
          <a:p>
            <a:pPr marL="365125" indent="-365125"/>
            <a:endParaRPr lang="en-US" altLang="ja-JP" dirty="0" smtClean="0">
              <a:solidFill>
                <a:prstClr val="black"/>
              </a:solidFill>
            </a:endParaRPr>
          </a:p>
          <a:p>
            <a:pPr marL="365125" indent="-365125"/>
            <a:endParaRPr lang="en-US" altLang="ja-JP" dirty="0" smtClean="0">
              <a:solidFill>
                <a:prstClr val="black"/>
              </a:solidFill>
            </a:endParaRPr>
          </a:p>
        </p:txBody>
      </p:sp>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rgbClr val="1F497D"/>
                </a:solidFill>
                <a:latin typeface="HGP創英角ｺﾞｼｯｸUB" pitchFamily="50" charset="-128"/>
                <a:ea typeface="HGP創英角ｺﾞｼｯｸUB" pitchFamily="50" charset="-128"/>
              </a:rPr>
              <a:t>③こども医療センターの取組み１</a:t>
            </a:r>
            <a:endParaRPr lang="ja-JP" altLang="en-US" sz="2400" dirty="0">
              <a:solidFill>
                <a:srgbClr val="1F497D"/>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77421"/>
            <a:ext cx="461665" cy="369332"/>
          </a:xfrm>
          <a:prstGeom prst="rect">
            <a:avLst/>
          </a:prstGeom>
          <a:noFill/>
        </p:spPr>
        <p:txBody>
          <a:bodyPr vert="horz" wrap="square" rtlCol="0">
            <a:spAutoFit/>
          </a:bodyPr>
          <a:lstStyle/>
          <a:p>
            <a:pPr algn="ctr"/>
            <a:fld id="{3695739D-58D7-4779-AFEF-D4346347543F}" type="slidenum">
              <a:rPr lang="ja-JP" altLang="en-US" smtClean="0">
                <a:solidFill>
                  <a:prstClr val="black"/>
                </a:solidFill>
              </a:rPr>
              <a:pPr algn="ctr"/>
              <a:t>13</a:t>
            </a:fld>
            <a:endParaRPr lang="ja-JP" altLang="en-US" dirty="0" smtClean="0">
              <a:solidFill>
                <a:prstClr val="black"/>
              </a:solidFill>
            </a:endParaRPr>
          </a:p>
        </p:txBody>
      </p:sp>
      <p:cxnSp>
        <p:nvCxnSpPr>
          <p:cNvPr id="4" name="直線コネクタ 3"/>
          <p:cNvCxnSpPr/>
          <p:nvPr/>
        </p:nvCxnSpPr>
        <p:spPr>
          <a:xfrm>
            <a:off x="0" y="548680"/>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solidFill>
                  <a:prstClr val="black"/>
                </a:solidFill>
              </a:rPr>
              <a:t>３－４．小児在宅医療患者の実態調査（</a:t>
            </a:r>
            <a:r>
              <a:rPr lang="en-US" altLang="ja-JP" sz="2800" dirty="0" smtClean="0">
                <a:solidFill>
                  <a:prstClr val="black"/>
                </a:solidFill>
              </a:rPr>
              <a:t>R</a:t>
            </a:r>
            <a:r>
              <a:rPr lang="en-US" altLang="ja-JP" sz="2800" dirty="0">
                <a:solidFill>
                  <a:prstClr val="black"/>
                </a:solidFill>
              </a:rPr>
              <a:t>1</a:t>
            </a:r>
            <a:r>
              <a:rPr lang="ja-JP" altLang="en-US" sz="2800" dirty="0" smtClean="0">
                <a:solidFill>
                  <a:prstClr val="black"/>
                </a:solidFill>
              </a:rPr>
              <a:t>）　</a:t>
            </a:r>
            <a:endParaRPr lang="ja-JP" altLang="en-US" sz="2800" dirty="0">
              <a:solidFill>
                <a:prstClr val="black"/>
              </a:solidFill>
            </a:endParaRPr>
          </a:p>
        </p:txBody>
      </p:sp>
      <p:sp>
        <p:nvSpPr>
          <p:cNvPr id="13" name="テキスト ボックス 12"/>
          <p:cNvSpPr txBox="1"/>
          <p:nvPr/>
        </p:nvSpPr>
        <p:spPr>
          <a:xfrm>
            <a:off x="179512" y="620688"/>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solidFill>
                  <a:prstClr val="black"/>
                </a:solidFill>
                <a:latin typeface="ＭＳ Ｐゴシック" panose="020B0600070205080204" pitchFamily="50" charset="-128"/>
              </a:rPr>
              <a:t>実数調査及び生活実態調査</a:t>
            </a:r>
            <a:endParaRPr lang="en-US" altLang="ja-JP" dirty="0">
              <a:solidFill>
                <a:prstClr val="black"/>
              </a:solidFill>
              <a:latin typeface="ＭＳ Ｐゴシック" panose="020B0600070205080204" pitchFamily="50" charset="-128"/>
            </a:endParaRPr>
          </a:p>
        </p:txBody>
      </p:sp>
      <p:sp>
        <p:nvSpPr>
          <p:cNvPr id="14" name="スライド番号プレースホルダ 13"/>
          <p:cNvSpPr>
            <a:spLocks noGrp="1"/>
          </p:cNvSpPr>
          <p:nvPr>
            <p:ph type="sldNum" sz="quarter" idx="12"/>
          </p:nvPr>
        </p:nvSpPr>
        <p:spPr>
          <a:xfrm>
            <a:off x="6553200" y="6592267"/>
            <a:ext cx="2133600" cy="365125"/>
          </a:xfrm>
        </p:spPr>
        <p:txBody>
          <a:bodyPr/>
          <a:lstStyle/>
          <a:p>
            <a:fld id="{F5852A30-3BC6-4A3C-BD0F-916ADEC0CC0C}" type="slidenum">
              <a:rPr lang="ja-JP" altLang="en-US" smtClean="0">
                <a:solidFill>
                  <a:prstClr val="black">
                    <a:tint val="75000"/>
                  </a:prstClr>
                </a:solidFill>
              </a:rPr>
              <a:pPr/>
              <a:t>13</a:t>
            </a:fld>
            <a:endParaRPr lang="ja-JP" altLang="en-US" dirty="0">
              <a:solidFill>
                <a:prstClr val="black">
                  <a:tint val="75000"/>
                </a:prstClr>
              </a:solidFill>
            </a:endParaRPr>
          </a:p>
        </p:txBody>
      </p:sp>
      <p:sp>
        <p:nvSpPr>
          <p:cNvPr id="9" name="正方形/長方形 8"/>
          <p:cNvSpPr/>
          <p:nvPr/>
        </p:nvSpPr>
        <p:spPr>
          <a:xfrm>
            <a:off x="4800513" y="2714667"/>
            <a:ext cx="4100140" cy="34913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500" dirty="0">
                <a:solidFill>
                  <a:prstClr val="black"/>
                </a:solidFill>
              </a:rPr>
              <a:t>　＜医療ケア別</a:t>
            </a:r>
            <a:r>
              <a:rPr lang="ja-JP" altLang="en-US" sz="1500" dirty="0" smtClean="0">
                <a:solidFill>
                  <a:prstClr val="black"/>
                </a:solidFill>
              </a:rPr>
              <a:t>患者数（</a:t>
            </a:r>
            <a:r>
              <a:rPr lang="en-US" altLang="ja-JP" sz="1500" dirty="0" smtClean="0">
                <a:solidFill>
                  <a:prstClr val="black"/>
                </a:solidFill>
              </a:rPr>
              <a:t>R</a:t>
            </a:r>
            <a:r>
              <a:rPr lang="en-US" altLang="ja-JP" sz="1500" dirty="0">
                <a:solidFill>
                  <a:prstClr val="black"/>
                </a:solidFill>
              </a:rPr>
              <a:t>1</a:t>
            </a:r>
            <a:r>
              <a:rPr lang="ja-JP" altLang="en-US" sz="1500" dirty="0" smtClean="0">
                <a:solidFill>
                  <a:prstClr val="black"/>
                </a:solidFill>
              </a:rPr>
              <a:t>調査）＞</a:t>
            </a:r>
            <a:endParaRPr lang="ja-JP" altLang="en-US" dirty="0">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944969787"/>
              </p:ext>
            </p:extLst>
          </p:nvPr>
        </p:nvGraphicFramePr>
        <p:xfrm>
          <a:off x="4800513" y="3063807"/>
          <a:ext cx="4100140" cy="3298249"/>
        </p:xfrm>
        <a:graphic>
          <a:graphicData uri="http://schemas.openxmlformats.org/drawingml/2006/table">
            <a:tbl>
              <a:tblPr bandRow="1">
                <a:tableStyleId>{22838BEF-8BB2-4498-84A7-C5851F593DF1}</a:tableStyleId>
              </a:tblPr>
              <a:tblGrid>
                <a:gridCol w="747367"/>
                <a:gridCol w="2605406"/>
                <a:gridCol w="747367"/>
              </a:tblGrid>
              <a:tr h="317061">
                <a:tc gridSpan="2">
                  <a:txBody>
                    <a:bodyPr/>
                    <a:lstStyle/>
                    <a:p>
                      <a:pPr algn="ctr" fontAlgn="b"/>
                      <a:r>
                        <a:rPr lang="ja-JP" altLang="en-US" sz="1200" b="0" i="0" u="none" strike="noStrike" dirty="0" smtClean="0">
                          <a:ln>
                            <a:noFill/>
                          </a:ln>
                          <a:solidFill>
                            <a:schemeClr val="bg1"/>
                          </a:solidFill>
                          <a:effectLst/>
                          <a:latin typeface="ＭＳ Ｐゴシック" panose="020B0600070205080204" pitchFamily="50" charset="-128"/>
                          <a:ea typeface="ＭＳ Ｐゴシック" panose="020B0600070205080204" pitchFamily="50" charset="-128"/>
                        </a:rPr>
                        <a:t>診療報酬</a:t>
                      </a:r>
                      <a:endParaRPr lang="en-US" sz="1200" b="0" i="0" u="none" strike="noStrike" dirty="0">
                        <a:ln>
                          <a:noFill/>
                        </a:ln>
                        <a:solidFill>
                          <a:schemeClr val="bg1"/>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tx2"/>
                    </a:solidFill>
                  </a:tcPr>
                </a:tc>
                <a:tc hMerge="1">
                  <a:txBody>
                    <a:bodyPr/>
                    <a:lstStyle/>
                    <a:p>
                      <a:pPr algn="l" fontAlgn="t"/>
                      <a:endParaRPr lang="zh-TW"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200" b="0" i="0" u="none" strike="noStrike" dirty="0" smtClean="0">
                          <a:ln>
                            <a:noFill/>
                          </a:ln>
                          <a:solidFill>
                            <a:schemeClr val="bg1"/>
                          </a:solidFill>
                          <a:effectLst/>
                          <a:latin typeface="+mj-ea"/>
                          <a:ea typeface="+mj-ea"/>
                        </a:rPr>
                        <a:t>件数</a:t>
                      </a:r>
                      <a:endParaRPr lang="en-US" altLang="ja-JP" sz="1200" b="0" i="0" u="none" strike="noStrike" dirty="0">
                        <a:ln>
                          <a:noFill/>
                        </a:ln>
                        <a:solidFill>
                          <a:schemeClr val="bg1"/>
                        </a:solidFill>
                        <a:effectLst/>
                        <a:latin typeface="+mj-ea"/>
                        <a:ea typeface="+mj-ea"/>
                      </a:endParaRPr>
                    </a:p>
                  </a:txBody>
                  <a:tcPr marL="0" marR="0" marT="0" marB="0" anchor="ctr">
                    <a:solidFill>
                      <a:schemeClr val="tx2"/>
                    </a:solidFill>
                  </a:tcPr>
                </a:tc>
              </a:tr>
              <a:tr h="317061">
                <a:tc>
                  <a:txBody>
                    <a:bodyPr/>
                    <a:lstStyle/>
                    <a:p>
                      <a:pPr algn="ctr" fontAlgn="b"/>
                      <a:r>
                        <a:rPr lang="en-US" sz="1400" u="none" strike="noStrike" dirty="0">
                          <a:effectLst/>
                        </a:rPr>
                        <a:t>C107</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在宅人工呼吸指導管理料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latin typeface="ＭＳ 明朝" panose="02020609040205080304" pitchFamily="17" charset="-128"/>
                          <a:ea typeface="ＭＳ 明朝" panose="02020609040205080304" pitchFamily="17" charset="-128"/>
                        </a:rPr>
                        <a:t>142</a:t>
                      </a:r>
                      <a:r>
                        <a:rPr lang="ja-JP" altLang="en-US" sz="1100" u="none" strike="noStrike" dirty="0" smtClean="0">
                          <a:effectLst/>
                        </a:rPr>
                        <a:t> </a:t>
                      </a:r>
                      <a:r>
                        <a:rPr lang="en-US" altLang="ja-JP" sz="1100" u="none" strike="noStrike" dirty="0" smtClean="0">
                          <a:effectLst/>
                        </a:rPr>
                        <a:t> </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C109</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ja-JP" altLang="en-US" sz="1050" u="none" strike="noStrike" dirty="0">
                          <a:effectLst/>
                          <a:latin typeface="ＭＳ ゴシック" panose="020B0609070205080204" pitchFamily="49" charset="-128"/>
                          <a:ea typeface="ＭＳ ゴシック" panose="020B0609070205080204" pitchFamily="49" charset="-128"/>
                        </a:rPr>
                        <a:t>在宅</a:t>
                      </a:r>
                      <a:r>
                        <a:rPr lang="ja-JP" altLang="en-US" sz="1050" u="none" strike="noStrike" dirty="0" smtClean="0">
                          <a:effectLst/>
                          <a:latin typeface="ＭＳ ゴシック" panose="020B0609070205080204" pitchFamily="49" charset="-128"/>
                          <a:ea typeface="ＭＳ ゴシック" panose="020B0609070205080204" pitchFamily="49" charset="-128"/>
                        </a:rPr>
                        <a:t>寝たきり患者処置指導</a:t>
                      </a:r>
                      <a:r>
                        <a:rPr lang="ja-JP" altLang="en-US" sz="1050" u="none" strike="noStrike" dirty="0">
                          <a:effectLst/>
                          <a:latin typeface="ＭＳ ゴシック" panose="020B0609070205080204" pitchFamily="49" charset="-128"/>
                          <a:ea typeface="ＭＳ ゴシック" panose="020B0609070205080204" pitchFamily="49" charset="-128"/>
                        </a:rPr>
                        <a:t>管理料</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85</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C103</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在宅酸素療養指導管理料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378</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C104</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在宅中心静脈栄養指導管理料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20</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在宅成分栄養経管</a:t>
                      </a:r>
                      <a:r>
                        <a:rPr lang="zh-TW" altLang="en-US" sz="1050" u="none" strike="noStrike" dirty="0" smtClean="0">
                          <a:effectLst/>
                          <a:latin typeface="ＭＳ ゴシック" panose="020B0609070205080204" pitchFamily="49" charset="-128"/>
                          <a:ea typeface="ＭＳ ゴシック" panose="020B0609070205080204" pitchFamily="49" charset="-128"/>
                        </a:rPr>
                        <a:t>栄養法指導</a:t>
                      </a:r>
                      <a:r>
                        <a:rPr lang="zh-TW" altLang="en-US" sz="1050" u="none" strike="noStrike" dirty="0">
                          <a:effectLst/>
                          <a:latin typeface="ＭＳ ゴシック" panose="020B0609070205080204" pitchFamily="49" charset="-128"/>
                          <a:ea typeface="ＭＳ ゴシック" panose="020B0609070205080204" pitchFamily="49" charset="-128"/>
                        </a:rPr>
                        <a:t>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27</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C112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在宅気管切開患者指導管理料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122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在宅小児経管栄養法指導管理料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291</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C106</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在宅自己導尿指導管理料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153</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在宅自己腹膜灌流指導管理料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4</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198159">
                <a:tc gridSpan="2">
                  <a:txBody>
                    <a:bodyPr/>
                    <a:lstStyle/>
                    <a:p>
                      <a:pPr algn="ctr" fontAlgn="ctr"/>
                      <a:r>
                        <a:rPr lang="ja-JP" altLang="en-US" sz="1200" u="none" strike="noStrike" dirty="0">
                          <a:effectLst/>
                          <a:latin typeface="+mn-ea"/>
                          <a:ea typeface="+mn-ea"/>
                        </a:rPr>
                        <a:t>合計</a:t>
                      </a:r>
                      <a:endParaRPr lang="ja-JP" altLang="en-US" sz="1200" b="0" i="0" u="none" strike="noStrike" dirty="0">
                        <a:solidFill>
                          <a:srgbClr val="000000"/>
                        </a:solidFill>
                        <a:effectLst/>
                        <a:latin typeface="+mn-ea"/>
                        <a:ea typeface="+mn-ea"/>
                      </a:endParaRPr>
                    </a:p>
                  </a:txBody>
                  <a:tcPr marL="0" marR="0" marT="0" marB="0" anchor="ctr"/>
                </a:tc>
                <a:tc hMerge="1">
                  <a:txBody>
                    <a:bodyPr/>
                    <a:lstStyle/>
                    <a:p>
                      <a:endParaRPr kumimoji="1" lang="ja-JP" altLang="en-US" dirty="0"/>
                    </a:p>
                  </a:txBody>
                  <a:tcPr/>
                </a:tc>
                <a:tc>
                  <a:txBody>
                    <a:bodyPr/>
                    <a:lstStyle/>
                    <a:p>
                      <a:pPr algn="r" fontAlgn="ctr"/>
                      <a:r>
                        <a:rPr lang="en-US" altLang="ja-JP" sz="1100" b="1" i="0" u="none" strike="noStrike" dirty="0" smtClean="0">
                          <a:solidFill>
                            <a:srgbClr val="000000"/>
                          </a:solidFill>
                          <a:effectLst/>
                          <a:latin typeface="+mn-ea"/>
                          <a:ea typeface="+mn-ea"/>
                        </a:rPr>
                        <a:t>1,222</a:t>
                      </a:r>
                      <a:endParaRPr lang="en-US" altLang="ja-JP" sz="1100" b="1" i="0" u="none" strike="noStrike" dirty="0">
                        <a:solidFill>
                          <a:srgbClr val="000000"/>
                        </a:solidFill>
                        <a:effectLst/>
                        <a:latin typeface="+mn-ea"/>
                        <a:ea typeface="+mn-ea"/>
                      </a:endParaRPr>
                    </a:p>
                  </a:txBody>
                  <a:tcPr marL="0" marR="0" marT="0" marB="0" anchor="ctr"/>
                </a:tc>
              </a:tr>
            </a:tbl>
          </a:graphicData>
        </a:graphic>
      </p:graphicFrame>
    </p:spTree>
    <p:extLst>
      <p:ext uri="{BB962C8B-B14F-4D97-AF65-F5344CB8AC3E}">
        <p14:creationId xmlns:p14="http://schemas.microsoft.com/office/powerpoint/2010/main" val="25744984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7016" y="764704"/>
            <a:ext cx="8749480" cy="5863144"/>
          </a:xfrm>
          <a:prstGeom prst="rect">
            <a:avLst/>
          </a:prstGeom>
          <a:noFill/>
          <a:ln>
            <a:solidFill>
              <a:schemeClr val="tx1"/>
            </a:solidFill>
          </a:ln>
        </p:spPr>
        <p:txBody>
          <a:bodyPr wrap="square" rtlCol="0">
            <a:spAutoFit/>
          </a:bodyPr>
          <a:lstStyle/>
          <a:p>
            <a:endParaRPr lang="en-US" altLang="ja-JP" sz="1400" dirty="0" smtClean="0">
              <a:solidFill>
                <a:prstClr val="black"/>
              </a:solidFill>
            </a:endParaRPr>
          </a:p>
          <a:p>
            <a:r>
              <a:rPr lang="ja-JP" altLang="en-US" sz="1500" dirty="0" smtClean="0">
                <a:solidFill>
                  <a:prstClr val="black"/>
                </a:solidFill>
              </a:rPr>
              <a:t>（１）実施概要</a:t>
            </a:r>
            <a:endParaRPr lang="en-US" altLang="ja-JP" sz="1500" dirty="0" smtClean="0">
              <a:solidFill>
                <a:prstClr val="black"/>
              </a:solidFill>
            </a:endParaRPr>
          </a:p>
          <a:p>
            <a:r>
              <a:rPr lang="ja-JP" altLang="en-US" sz="1500" dirty="0" smtClean="0">
                <a:solidFill>
                  <a:prstClr val="black"/>
                </a:solidFill>
              </a:rPr>
              <a:t>　○　こども医療センターの医療機関ネットワークを活用し、県内の研修指定医療機関</a:t>
            </a:r>
            <a:r>
              <a:rPr lang="en-US" altLang="ja-JP" sz="1500" dirty="0" smtClean="0">
                <a:solidFill>
                  <a:prstClr val="black"/>
                </a:solidFill>
              </a:rPr>
              <a:t>38</a:t>
            </a:r>
            <a:r>
              <a:rPr lang="ja-JP" altLang="en-US" sz="1500" dirty="0" smtClean="0">
                <a:solidFill>
                  <a:prstClr val="black"/>
                </a:solidFill>
              </a:rPr>
              <a:t>箇所へ調査票を配</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a:t>
            </a:r>
            <a:r>
              <a:rPr lang="ja-JP" altLang="en-US" sz="1500" dirty="0" err="1" smtClean="0">
                <a:solidFill>
                  <a:prstClr val="black"/>
                </a:solidFill>
              </a:rPr>
              <a:t>布し</a:t>
            </a:r>
            <a:r>
              <a:rPr lang="ja-JP" altLang="en-US" sz="1500" dirty="0" smtClean="0">
                <a:solidFill>
                  <a:prstClr val="black"/>
                </a:solidFill>
              </a:rPr>
              <a:t>、調査を実施。　　　　　　　　　　　　　　　　　　　　　　　　　</a:t>
            </a:r>
            <a:r>
              <a:rPr lang="en-US" altLang="ja-JP" sz="1100" dirty="0" smtClean="0"/>
              <a:t>※</a:t>
            </a:r>
            <a:r>
              <a:rPr lang="ja-JP" altLang="en-US" sz="1100" dirty="0"/>
              <a:t>調査対象は配付</a:t>
            </a:r>
            <a:r>
              <a:rPr lang="en-US" altLang="ja-JP" sz="1100" dirty="0"/>
              <a:t>38</a:t>
            </a:r>
            <a:r>
              <a:rPr lang="ja-JP" altLang="en-US" sz="1100" dirty="0"/>
              <a:t>機関＋こども医療センターの計</a:t>
            </a:r>
            <a:r>
              <a:rPr lang="en-US" altLang="ja-JP" sz="1100" dirty="0"/>
              <a:t>39</a:t>
            </a:r>
            <a:r>
              <a:rPr lang="ja-JP" altLang="en-US" sz="1100" dirty="0" smtClean="0"/>
              <a:t>機関</a:t>
            </a:r>
            <a:endParaRPr lang="en-US" altLang="ja-JP" sz="1100" dirty="0" smtClean="0">
              <a:solidFill>
                <a:prstClr val="black"/>
              </a:solidFill>
            </a:endParaRPr>
          </a:p>
          <a:p>
            <a:r>
              <a:rPr lang="ja-JP" altLang="en-US" sz="1500" dirty="0" smtClean="0">
                <a:solidFill>
                  <a:prstClr val="black"/>
                </a:solidFill>
              </a:rPr>
              <a:t>　</a:t>
            </a:r>
            <a:endParaRPr lang="en-US" altLang="ja-JP" sz="1500" dirty="0" smtClean="0">
              <a:solidFill>
                <a:prstClr val="black"/>
              </a:solidFill>
            </a:endParaRPr>
          </a:p>
          <a:p>
            <a:r>
              <a:rPr lang="ja-JP" altLang="en-US" sz="1500" dirty="0" smtClean="0">
                <a:solidFill>
                  <a:prstClr val="black"/>
                </a:solidFill>
              </a:rPr>
              <a:t>（２）内容　　　　　　　　　　　　　　　　　　　　　　　　　　　　　　　　　　　　　　　　　　　　　　　　　　　</a:t>
            </a:r>
            <a:endParaRPr lang="en-US" altLang="ja-JP" sz="1500" dirty="0" smtClean="0">
              <a:solidFill>
                <a:prstClr val="black"/>
              </a:solidFill>
            </a:endParaRPr>
          </a:p>
          <a:p>
            <a:r>
              <a:rPr lang="ja-JP" altLang="en-US" sz="1500" dirty="0">
                <a:solidFill>
                  <a:prstClr val="black"/>
                </a:solidFill>
              </a:rPr>
              <a:t>　</a:t>
            </a:r>
            <a:r>
              <a:rPr lang="ja-JP" altLang="en-US" sz="1500" dirty="0" smtClean="0">
                <a:solidFill>
                  <a:prstClr val="black"/>
                </a:solidFill>
              </a:rPr>
              <a:t>○　対象：外来で在宅療養指導管理料を算定している</a:t>
            </a:r>
            <a:r>
              <a:rPr lang="en-US" altLang="ja-JP" sz="1500" dirty="0" smtClean="0">
                <a:solidFill>
                  <a:prstClr val="black"/>
                </a:solidFill>
              </a:rPr>
              <a:t>18</a:t>
            </a:r>
            <a:r>
              <a:rPr lang="ja-JP" altLang="en-US" sz="1500" dirty="0" smtClean="0">
                <a:solidFill>
                  <a:prstClr val="black"/>
                </a:solidFill>
              </a:rPr>
              <a:t>歳以下の患者</a:t>
            </a:r>
            <a:endParaRPr lang="en-US" altLang="ja-JP" sz="1500" dirty="0" smtClean="0">
              <a:solidFill>
                <a:prstClr val="black"/>
              </a:solidFill>
            </a:endParaRPr>
          </a:p>
          <a:p>
            <a:r>
              <a:rPr lang="ja-JP" altLang="en-US" sz="1500" dirty="0" smtClean="0">
                <a:solidFill>
                  <a:prstClr val="black"/>
                </a:solidFill>
              </a:rPr>
              <a:t>　○　質問項目：診療報酬別の算定件数　　　　　　　</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（３）結果</a:t>
            </a:r>
            <a:endParaRPr lang="en-US" altLang="ja-JP" sz="1500" dirty="0" smtClean="0">
              <a:solidFill>
                <a:prstClr val="black"/>
              </a:solidFill>
            </a:endParaRPr>
          </a:p>
          <a:p>
            <a:endParaRPr lang="en-US" altLang="ja-JP" sz="1500" dirty="0" smtClean="0">
              <a:solidFill>
                <a:prstClr val="black"/>
              </a:solidFill>
            </a:endParaRPr>
          </a:p>
          <a:p>
            <a:r>
              <a:rPr lang="ja-JP" altLang="en-US" sz="1500" dirty="0" smtClean="0">
                <a:solidFill>
                  <a:prstClr val="black"/>
                </a:solidFill>
              </a:rPr>
              <a:t>　　　</a:t>
            </a:r>
            <a:r>
              <a:rPr lang="ja-JP" altLang="en-US" sz="1600" b="1" u="sng" dirty="0" smtClean="0">
                <a:solidFill>
                  <a:prstClr val="black"/>
                </a:solidFill>
              </a:rPr>
              <a:t>総数　</a:t>
            </a:r>
            <a:r>
              <a:rPr lang="en-US" altLang="ja-JP" sz="1600" b="1" u="sng" dirty="0" smtClean="0">
                <a:solidFill>
                  <a:prstClr val="black"/>
                </a:solidFill>
              </a:rPr>
              <a:t>1,144</a:t>
            </a:r>
            <a:r>
              <a:rPr lang="ja-JP" altLang="en-US" sz="1600" b="1" u="sng" dirty="0" smtClean="0">
                <a:solidFill>
                  <a:prstClr val="black"/>
                </a:solidFill>
              </a:rPr>
              <a:t>件（回答施設数：</a:t>
            </a:r>
            <a:r>
              <a:rPr lang="en-US" altLang="ja-JP" sz="1600" b="1" u="sng" dirty="0" smtClean="0">
                <a:solidFill>
                  <a:prstClr val="black"/>
                </a:solidFill>
              </a:rPr>
              <a:t>38</a:t>
            </a:r>
            <a:r>
              <a:rPr lang="ja-JP" altLang="en-US" sz="1600" b="1" u="sng" dirty="0" smtClean="0">
                <a:solidFill>
                  <a:prstClr val="black"/>
                </a:solidFill>
              </a:rPr>
              <a:t>施設）</a:t>
            </a:r>
            <a:endParaRPr lang="en-US" altLang="ja-JP" sz="1200" dirty="0" smtClean="0">
              <a:solidFill>
                <a:prstClr val="black"/>
              </a:solidFill>
            </a:endParaRPr>
          </a:p>
          <a:p>
            <a:endParaRPr lang="en-US" altLang="ja-JP" sz="1200" dirty="0" smtClean="0">
              <a:solidFill>
                <a:prstClr val="black"/>
              </a:solidFill>
            </a:endParaRPr>
          </a:p>
          <a:p>
            <a:endParaRPr lang="en-US" altLang="ja-JP" sz="1500" dirty="0" smtClean="0">
              <a:solidFill>
                <a:prstClr val="black"/>
              </a:solidFill>
            </a:endParaRPr>
          </a:p>
          <a:p>
            <a:endParaRPr lang="en-US" altLang="ja-JP" sz="1500" dirty="0">
              <a:solidFill>
                <a:prstClr val="black"/>
              </a:solidFill>
            </a:endParaRPr>
          </a:p>
          <a:p>
            <a:r>
              <a:rPr lang="ja-JP" altLang="en-US" sz="1500" dirty="0" smtClean="0">
                <a:solidFill>
                  <a:prstClr val="black"/>
                </a:solidFill>
              </a:rPr>
              <a:t>　　　　　　　</a:t>
            </a:r>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endParaRPr lang="en-US" altLang="ja-JP" dirty="0" smtClean="0">
              <a:solidFill>
                <a:prstClr val="black"/>
              </a:solidFill>
            </a:endParaRPr>
          </a:p>
          <a:p>
            <a:pPr marL="365125" indent="-365125"/>
            <a:endParaRPr lang="en-US" altLang="ja-JP" sz="1200" dirty="0" smtClean="0">
              <a:solidFill>
                <a:prstClr val="black"/>
              </a:solidFill>
            </a:endParaRPr>
          </a:p>
          <a:p>
            <a:pPr marL="365125" indent="-365125"/>
            <a:endParaRPr lang="en-US" altLang="ja-JP" sz="1200" dirty="0">
              <a:solidFill>
                <a:prstClr val="black"/>
              </a:solidFill>
            </a:endParaRPr>
          </a:p>
          <a:p>
            <a:pPr marL="365125" indent="-365125"/>
            <a:endParaRPr lang="en-US" altLang="ja-JP" sz="1200" dirty="0" smtClean="0">
              <a:solidFill>
                <a:prstClr val="black"/>
              </a:solidFill>
            </a:endParaRPr>
          </a:p>
          <a:p>
            <a:pPr marL="365125" indent="-365125"/>
            <a:endParaRPr lang="en-US" altLang="ja-JP" dirty="0" smtClean="0">
              <a:solidFill>
                <a:prstClr val="black"/>
              </a:solidFill>
            </a:endParaRPr>
          </a:p>
          <a:p>
            <a:pPr marL="365125" indent="-365125"/>
            <a:endParaRPr lang="en-US" altLang="ja-JP" dirty="0" smtClean="0">
              <a:solidFill>
                <a:prstClr val="black"/>
              </a:solidFill>
            </a:endParaRPr>
          </a:p>
        </p:txBody>
      </p:sp>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rgbClr val="1F497D"/>
                </a:solidFill>
                <a:latin typeface="HGP創英角ｺﾞｼｯｸUB" pitchFamily="50" charset="-128"/>
                <a:ea typeface="HGP創英角ｺﾞｼｯｸUB" pitchFamily="50" charset="-128"/>
              </a:rPr>
              <a:t>③こども医療センターの取組み１</a:t>
            </a:r>
            <a:endParaRPr lang="ja-JP" altLang="en-US" sz="2400" dirty="0">
              <a:solidFill>
                <a:srgbClr val="1F497D"/>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77421"/>
            <a:ext cx="461665" cy="369332"/>
          </a:xfrm>
          <a:prstGeom prst="rect">
            <a:avLst/>
          </a:prstGeom>
          <a:noFill/>
        </p:spPr>
        <p:txBody>
          <a:bodyPr vert="horz" wrap="square" rtlCol="0">
            <a:spAutoFit/>
          </a:bodyPr>
          <a:lstStyle/>
          <a:p>
            <a:pPr algn="ctr"/>
            <a:fld id="{3695739D-58D7-4779-AFEF-D4346347543F}" type="slidenum">
              <a:rPr lang="ja-JP" altLang="en-US" smtClean="0">
                <a:solidFill>
                  <a:prstClr val="black"/>
                </a:solidFill>
              </a:rPr>
              <a:pPr algn="ctr"/>
              <a:t>14</a:t>
            </a:fld>
            <a:endParaRPr lang="ja-JP" altLang="en-US" dirty="0" smtClean="0">
              <a:solidFill>
                <a:prstClr val="black"/>
              </a:solidFill>
            </a:endParaRPr>
          </a:p>
        </p:txBody>
      </p:sp>
      <p:cxnSp>
        <p:nvCxnSpPr>
          <p:cNvPr id="4" name="直線コネクタ 3"/>
          <p:cNvCxnSpPr/>
          <p:nvPr/>
        </p:nvCxnSpPr>
        <p:spPr>
          <a:xfrm>
            <a:off x="0" y="548680"/>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solidFill>
                  <a:prstClr val="black"/>
                </a:solidFill>
              </a:rPr>
              <a:t>３－４．小児在宅医療患者の実態調査（</a:t>
            </a:r>
            <a:r>
              <a:rPr lang="en-US" altLang="ja-JP" sz="2800" dirty="0" smtClean="0">
                <a:solidFill>
                  <a:prstClr val="black"/>
                </a:solidFill>
              </a:rPr>
              <a:t>R</a:t>
            </a:r>
            <a:r>
              <a:rPr lang="en-US" altLang="ja-JP" sz="2800" dirty="0">
                <a:solidFill>
                  <a:prstClr val="black"/>
                </a:solidFill>
              </a:rPr>
              <a:t>2</a:t>
            </a:r>
            <a:r>
              <a:rPr lang="ja-JP" altLang="en-US" sz="2800" dirty="0" smtClean="0">
                <a:solidFill>
                  <a:prstClr val="black"/>
                </a:solidFill>
              </a:rPr>
              <a:t>）　</a:t>
            </a:r>
            <a:endParaRPr lang="ja-JP" altLang="en-US" sz="2800" dirty="0">
              <a:solidFill>
                <a:prstClr val="black"/>
              </a:solidFill>
            </a:endParaRPr>
          </a:p>
        </p:txBody>
      </p:sp>
      <p:sp>
        <p:nvSpPr>
          <p:cNvPr id="13" name="テキスト ボックス 12"/>
          <p:cNvSpPr txBox="1"/>
          <p:nvPr/>
        </p:nvSpPr>
        <p:spPr>
          <a:xfrm>
            <a:off x="179512" y="620688"/>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solidFill>
                  <a:prstClr val="black"/>
                </a:solidFill>
                <a:latin typeface="ＭＳ Ｐゴシック" panose="020B0600070205080204" pitchFamily="50" charset="-128"/>
              </a:rPr>
              <a:t>実数調査及び生活実態調査</a:t>
            </a:r>
            <a:endParaRPr lang="en-US" altLang="ja-JP" dirty="0">
              <a:solidFill>
                <a:prstClr val="black"/>
              </a:solidFill>
              <a:latin typeface="ＭＳ Ｐゴシック" panose="020B0600070205080204" pitchFamily="50" charset="-128"/>
            </a:endParaRPr>
          </a:p>
        </p:txBody>
      </p:sp>
      <p:sp>
        <p:nvSpPr>
          <p:cNvPr id="14" name="スライド番号プレースホルダ 13"/>
          <p:cNvSpPr>
            <a:spLocks noGrp="1"/>
          </p:cNvSpPr>
          <p:nvPr>
            <p:ph type="sldNum" sz="quarter" idx="12"/>
          </p:nvPr>
        </p:nvSpPr>
        <p:spPr>
          <a:xfrm>
            <a:off x="6553200" y="6592267"/>
            <a:ext cx="2133600" cy="365125"/>
          </a:xfrm>
        </p:spPr>
        <p:txBody>
          <a:bodyPr/>
          <a:lstStyle/>
          <a:p>
            <a:fld id="{F5852A30-3BC6-4A3C-BD0F-916ADEC0CC0C}" type="slidenum">
              <a:rPr lang="ja-JP" altLang="en-US" smtClean="0">
                <a:solidFill>
                  <a:prstClr val="black">
                    <a:tint val="75000"/>
                  </a:prstClr>
                </a:solidFill>
              </a:rPr>
              <a:pPr/>
              <a:t>14</a:t>
            </a:fld>
            <a:endParaRPr lang="ja-JP" altLang="en-US" dirty="0">
              <a:solidFill>
                <a:prstClr val="black">
                  <a:tint val="75000"/>
                </a:prstClr>
              </a:solidFill>
            </a:endParaRPr>
          </a:p>
        </p:txBody>
      </p:sp>
      <p:sp>
        <p:nvSpPr>
          <p:cNvPr id="9" name="正方形/長方形 8"/>
          <p:cNvSpPr/>
          <p:nvPr/>
        </p:nvSpPr>
        <p:spPr>
          <a:xfrm>
            <a:off x="4800513" y="2714667"/>
            <a:ext cx="4100140" cy="34913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500" dirty="0">
                <a:solidFill>
                  <a:prstClr val="black"/>
                </a:solidFill>
              </a:rPr>
              <a:t>　＜医療ケア別</a:t>
            </a:r>
            <a:r>
              <a:rPr lang="ja-JP" altLang="en-US" sz="1500" dirty="0" smtClean="0">
                <a:solidFill>
                  <a:prstClr val="black"/>
                </a:solidFill>
              </a:rPr>
              <a:t>患者数（</a:t>
            </a:r>
            <a:r>
              <a:rPr lang="en-US" altLang="ja-JP" sz="1500" dirty="0" smtClean="0">
                <a:solidFill>
                  <a:prstClr val="black"/>
                </a:solidFill>
              </a:rPr>
              <a:t>R</a:t>
            </a:r>
            <a:r>
              <a:rPr lang="en-US" altLang="ja-JP" sz="1500" dirty="0">
                <a:solidFill>
                  <a:prstClr val="black"/>
                </a:solidFill>
              </a:rPr>
              <a:t>2</a:t>
            </a:r>
            <a:r>
              <a:rPr lang="ja-JP" altLang="en-US" sz="1500" dirty="0" smtClean="0">
                <a:solidFill>
                  <a:prstClr val="black"/>
                </a:solidFill>
              </a:rPr>
              <a:t>調査）＞</a:t>
            </a:r>
            <a:endParaRPr lang="ja-JP" altLang="en-US" dirty="0">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606722362"/>
              </p:ext>
            </p:extLst>
          </p:nvPr>
        </p:nvGraphicFramePr>
        <p:xfrm>
          <a:off x="4800513" y="3063807"/>
          <a:ext cx="4100140" cy="3298249"/>
        </p:xfrm>
        <a:graphic>
          <a:graphicData uri="http://schemas.openxmlformats.org/drawingml/2006/table">
            <a:tbl>
              <a:tblPr bandRow="1">
                <a:tableStyleId>{22838BEF-8BB2-4498-84A7-C5851F593DF1}</a:tableStyleId>
              </a:tblPr>
              <a:tblGrid>
                <a:gridCol w="747367"/>
                <a:gridCol w="2605406"/>
                <a:gridCol w="747367"/>
              </a:tblGrid>
              <a:tr h="317061">
                <a:tc gridSpan="2">
                  <a:txBody>
                    <a:bodyPr/>
                    <a:lstStyle/>
                    <a:p>
                      <a:pPr algn="ctr" fontAlgn="b"/>
                      <a:r>
                        <a:rPr lang="ja-JP" altLang="en-US" sz="1200" b="0" i="0" u="none" strike="noStrike" dirty="0" smtClean="0">
                          <a:ln>
                            <a:noFill/>
                          </a:ln>
                          <a:solidFill>
                            <a:schemeClr val="bg1"/>
                          </a:solidFill>
                          <a:effectLst/>
                          <a:latin typeface="ＭＳ Ｐゴシック" panose="020B0600070205080204" pitchFamily="50" charset="-128"/>
                          <a:ea typeface="ＭＳ Ｐゴシック" panose="020B0600070205080204" pitchFamily="50" charset="-128"/>
                        </a:rPr>
                        <a:t>診療報酬</a:t>
                      </a:r>
                      <a:endParaRPr lang="en-US" sz="1200" b="0" i="0" u="none" strike="noStrike" dirty="0">
                        <a:ln>
                          <a:noFill/>
                        </a:ln>
                        <a:solidFill>
                          <a:schemeClr val="bg1"/>
                        </a:solidFill>
                        <a:effectLst/>
                        <a:latin typeface="ＭＳ Ｐゴシック" panose="020B0600070205080204" pitchFamily="50" charset="-128"/>
                        <a:ea typeface="ＭＳ Ｐゴシック" panose="020B0600070205080204" pitchFamily="50" charset="-128"/>
                      </a:endParaRPr>
                    </a:p>
                  </a:txBody>
                  <a:tcPr marL="0" marR="0" marT="0" marB="0" anchor="ctr">
                    <a:solidFill>
                      <a:schemeClr val="tx2"/>
                    </a:solidFill>
                  </a:tcPr>
                </a:tc>
                <a:tc hMerge="1">
                  <a:txBody>
                    <a:bodyPr/>
                    <a:lstStyle/>
                    <a:p>
                      <a:pPr algn="l" fontAlgn="t"/>
                      <a:endParaRPr lang="zh-TW"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200" b="0" i="0" u="none" strike="noStrike" dirty="0" smtClean="0">
                          <a:ln>
                            <a:noFill/>
                          </a:ln>
                          <a:solidFill>
                            <a:schemeClr val="bg1"/>
                          </a:solidFill>
                          <a:effectLst/>
                          <a:latin typeface="+mj-ea"/>
                          <a:ea typeface="+mj-ea"/>
                        </a:rPr>
                        <a:t>件数</a:t>
                      </a:r>
                      <a:endParaRPr lang="en-US" altLang="ja-JP" sz="1200" b="0" i="0" u="none" strike="noStrike" dirty="0">
                        <a:ln>
                          <a:noFill/>
                        </a:ln>
                        <a:solidFill>
                          <a:schemeClr val="bg1"/>
                        </a:solidFill>
                        <a:effectLst/>
                        <a:latin typeface="+mj-ea"/>
                        <a:ea typeface="+mj-ea"/>
                      </a:endParaRPr>
                    </a:p>
                  </a:txBody>
                  <a:tcPr marL="0" marR="0" marT="0" marB="0" anchor="ctr">
                    <a:solidFill>
                      <a:schemeClr val="tx2"/>
                    </a:solidFill>
                  </a:tcPr>
                </a:tc>
              </a:tr>
              <a:tr h="317061">
                <a:tc>
                  <a:txBody>
                    <a:bodyPr/>
                    <a:lstStyle/>
                    <a:p>
                      <a:pPr algn="ctr" fontAlgn="b"/>
                      <a:r>
                        <a:rPr lang="en-US" sz="1400" u="none" strike="noStrike" dirty="0">
                          <a:effectLst/>
                        </a:rPr>
                        <a:t>C107</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在宅人工呼吸指導管理料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u="none" strike="noStrike" dirty="0" smtClean="0">
                          <a:effectLst/>
                        </a:rPr>
                        <a:t>132</a:t>
                      </a:r>
                      <a:r>
                        <a:rPr lang="ja-JP" altLang="en-US" sz="1100" u="none" strike="noStrike" dirty="0" smtClean="0">
                          <a:effectLst/>
                        </a:rPr>
                        <a:t> </a:t>
                      </a:r>
                      <a:r>
                        <a:rPr lang="en-US" altLang="ja-JP" sz="1100" u="none" strike="noStrike" dirty="0" smtClean="0">
                          <a:effectLst/>
                        </a:rPr>
                        <a:t> </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C109</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ja-JP" altLang="en-US" sz="1050" u="none" strike="noStrike" dirty="0">
                          <a:effectLst/>
                          <a:latin typeface="ＭＳ ゴシック" panose="020B0609070205080204" pitchFamily="49" charset="-128"/>
                          <a:ea typeface="ＭＳ ゴシック" panose="020B0609070205080204" pitchFamily="49" charset="-128"/>
                        </a:rPr>
                        <a:t>在宅</a:t>
                      </a:r>
                      <a:r>
                        <a:rPr lang="ja-JP" altLang="en-US" sz="1050" u="none" strike="noStrike" dirty="0" smtClean="0">
                          <a:effectLst/>
                          <a:latin typeface="ＭＳ ゴシック" panose="020B0609070205080204" pitchFamily="49" charset="-128"/>
                          <a:ea typeface="ＭＳ ゴシック" panose="020B0609070205080204" pitchFamily="49" charset="-128"/>
                        </a:rPr>
                        <a:t>寝たきり患者処置指導</a:t>
                      </a:r>
                      <a:r>
                        <a:rPr lang="ja-JP" altLang="en-US" sz="1050" u="none" strike="noStrike" dirty="0">
                          <a:effectLst/>
                          <a:latin typeface="ＭＳ ゴシック" panose="020B0609070205080204" pitchFamily="49" charset="-128"/>
                          <a:ea typeface="ＭＳ ゴシック" panose="020B0609070205080204" pitchFamily="49" charset="-128"/>
                        </a:rPr>
                        <a:t>管理料</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61</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C103</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在宅酸素療養指導管理料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361</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C104</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在宅中心静脈栄養指導管理料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39</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在宅成分栄養経管</a:t>
                      </a:r>
                      <a:r>
                        <a:rPr lang="zh-TW" altLang="en-US" sz="1050" u="none" strike="noStrike" dirty="0" smtClean="0">
                          <a:effectLst/>
                          <a:latin typeface="ＭＳ ゴシック" panose="020B0609070205080204" pitchFamily="49" charset="-128"/>
                          <a:ea typeface="ＭＳ ゴシック" panose="020B0609070205080204" pitchFamily="49" charset="-128"/>
                        </a:rPr>
                        <a:t>栄養法指導</a:t>
                      </a:r>
                      <a:r>
                        <a:rPr lang="zh-TW" altLang="en-US" sz="1050" u="none" strike="noStrike" dirty="0">
                          <a:effectLst/>
                          <a:latin typeface="ＭＳ ゴシック" panose="020B0609070205080204" pitchFamily="49" charset="-128"/>
                          <a:ea typeface="ＭＳ ゴシック" panose="020B0609070205080204" pitchFamily="49" charset="-128"/>
                        </a:rPr>
                        <a:t>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25</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C112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在宅気管切開患者指導管理料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109</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C105-2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在宅小児経管栄養法指導管理料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282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C106</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在宅自己導尿指導管理料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130</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308246">
                <a:tc>
                  <a:txBody>
                    <a:bodyPr/>
                    <a:lstStyle/>
                    <a:p>
                      <a:pPr algn="ctr" fontAlgn="b"/>
                      <a:r>
                        <a:rPr lang="en-US" sz="1400" u="none" strike="noStrike" dirty="0">
                          <a:effectLst/>
                        </a:rPr>
                        <a:t>C102</a:t>
                      </a:r>
                      <a:endParaRPr 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t"/>
                      <a:r>
                        <a:rPr lang="zh-TW" altLang="en-US" sz="1050" u="none" strike="noStrike" dirty="0">
                          <a:effectLst/>
                          <a:latin typeface="ＭＳ ゴシック" panose="020B0609070205080204" pitchFamily="49" charset="-128"/>
                          <a:ea typeface="ＭＳ ゴシック" panose="020B0609070205080204" pitchFamily="49" charset="-128"/>
                        </a:rPr>
                        <a:t>在宅自己腹膜灌流指導管理料</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0" marR="0" marT="0" marB="0" anchor="ctr"/>
                </a:tc>
                <a:tc>
                  <a:txBody>
                    <a:bodyPr/>
                    <a:lstStyle/>
                    <a:p>
                      <a:pPr algn="r"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5</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0" marR="0" marT="0" marB="0" anchor="ctr"/>
                </a:tc>
              </a:tr>
              <a:tr h="198159">
                <a:tc gridSpan="2">
                  <a:txBody>
                    <a:bodyPr/>
                    <a:lstStyle/>
                    <a:p>
                      <a:pPr algn="ctr" fontAlgn="ctr"/>
                      <a:r>
                        <a:rPr lang="ja-JP" altLang="en-US" sz="1200" u="none" strike="noStrike" dirty="0">
                          <a:effectLst/>
                          <a:latin typeface="+mn-ea"/>
                          <a:ea typeface="+mn-ea"/>
                        </a:rPr>
                        <a:t>合計</a:t>
                      </a:r>
                      <a:endParaRPr lang="ja-JP" altLang="en-US" sz="1200" b="0" i="0" u="none" strike="noStrike" dirty="0">
                        <a:solidFill>
                          <a:srgbClr val="000000"/>
                        </a:solidFill>
                        <a:effectLst/>
                        <a:latin typeface="+mn-ea"/>
                        <a:ea typeface="+mn-ea"/>
                      </a:endParaRPr>
                    </a:p>
                  </a:txBody>
                  <a:tcPr marL="0" marR="0" marT="0" marB="0" anchor="ctr"/>
                </a:tc>
                <a:tc hMerge="1">
                  <a:txBody>
                    <a:bodyPr/>
                    <a:lstStyle/>
                    <a:p>
                      <a:endParaRPr kumimoji="1" lang="ja-JP" altLang="en-US" dirty="0"/>
                    </a:p>
                  </a:txBody>
                  <a:tcPr/>
                </a:tc>
                <a:tc>
                  <a:txBody>
                    <a:bodyPr/>
                    <a:lstStyle/>
                    <a:p>
                      <a:pPr algn="r" fontAlgn="ctr"/>
                      <a:r>
                        <a:rPr lang="en-US" altLang="ja-JP" sz="1100" b="1" i="0" u="none" strike="noStrike" dirty="0" smtClean="0">
                          <a:solidFill>
                            <a:srgbClr val="000000"/>
                          </a:solidFill>
                          <a:effectLst/>
                          <a:latin typeface="+mn-ea"/>
                          <a:ea typeface="+mn-ea"/>
                        </a:rPr>
                        <a:t>1,144</a:t>
                      </a:r>
                      <a:endParaRPr lang="en-US" altLang="ja-JP" sz="1100" b="1" i="0" u="none" strike="noStrike" dirty="0">
                        <a:solidFill>
                          <a:srgbClr val="000000"/>
                        </a:solidFill>
                        <a:effectLst/>
                        <a:latin typeface="+mn-ea"/>
                        <a:ea typeface="+mn-ea"/>
                      </a:endParaRPr>
                    </a:p>
                  </a:txBody>
                  <a:tcPr marL="0" marR="0" marT="0" marB="0" anchor="ctr"/>
                </a:tc>
              </a:tr>
            </a:tbl>
          </a:graphicData>
        </a:graphic>
      </p:graphicFrame>
    </p:spTree>
    <p:extLst>
      <p:ext uri="{BB962C8B-B14F-4D97-AF65-F5344CB8AC3E}">
        <p14:creationId xmlns:p14="http://schemas.microsoft.com/office/powerpoint/2010/main" val="2434636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73741" y="5023718"/>
            <a:ext cx="9022080" cy="167244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01664" y="908720"/>
            <a:ext cx="9006840" cy="38164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74" name="Rectangle 20"/>
          <p:cNvSpPr>
            <a:spLocks noChangeArrowheads="1"/>
          </p:cNvSpPr>
          <p:nvPr/>
        </p:nvSpPr>
        <p:spPr bwMode="auto">
          <a:xfrm>
            <a:off x="711200" y="44624"/>
            <a:ext cx="7696200" cy="334962"/>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③こども医療センターの取組み</a:t>
            </a:r>
            <a:endParaRPr lang="ja-JP" altLang="en-US" sz="2400" dirty="0">
              <a:solidFill>
                <a:schemeClr val="tx2"/>
              </a:solidFill>
              <a:latin typeface="HGP創英角ｺﾞｼｯｸUB" pitchFamily="50" charset="-128"/>
              <a:ea typeface="HGP創英角ｺﾞｼｯｸUB" pitchFamily="50" charset="-128"/>
            </a:endParaRPr>
          </a:p>
        </p:txBody>
      </p:sp>
      <p:sp>
        <p:nvSpPr>
          <p:cNvPr id="3075" name="テキスト ボックス 2"/>
          <p:cNvSpPr txBox="1">
            <a:spLocks noChangeArrowheads="1"/>
          </p:cNvSpPr>
          <p:nvPr/>
        </p:nvSpPr>
        <p:spPr bwMode="auto">
          <a:xfrm>
            <a:off x="8423275" y="44624"/>
            <a:ext cx="461963" cy="368300"/>
          </a:xfrm>
          <a:prstGeom prst="rect">
            <a:avLst/>
          </a:prstGeom>
          <a:noFill/>
          <a:ln w="9525">
            <a:noFill/>
            <a:miter lim="800000"/>
            <a:headEnd/>
            <a:tailEnd/>
          </a:ln>
        </p:spPr>
        <p:txBody>
          <a:bodyPr>
            <a:spAutoFit/>
          </a:bodyPr>
          <a:lstStyle/>
          <a:p>
            <a:pPr algn="ctr"/>
            <a:fld id="{2CB0F780-C7BF-4138-AAB3-534376E35EF0}" type="slidenum">
              <a:rPr lang="ja-JP" altLang="en-US"/>
              <a:pPr algn="ctr"/>
              <a:t>15</a:t>
            </a:fld>
            <a:endParaRPr lang="ja-JP" altLang="en-US" dirty="0"/>
          </a:p>
        </p:txBody>
      </p:sp>
      <p:cxnSp>
        <p:nvCxnSpPr>
          <p:cNvPr id="4" name="直線コネクタ 3"/>
          <p:cNvCxnSpPr/>
          <p:nvPr/>
        </p:nvCxnSpPr>
        <p:spPr>
          <a:xfrm>
            <a:off x="2" y="476673"/>
            <a:ext cx="9110936" cy="515"/>
          </a:xfrm>
          <a:prstGeom prst="line">
            <a:avLst/>
          </a:prstGeom>
          <a:ln w="31750">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107504" y="4005064"/>
            <a:ext cx="8579296" cy="738664"/>
          </a:xfrm>
          <a:prstGeom prst="rect">
            <a:avLst/>
          </a:prstGeom>
          <a:noFill/>
        </p:spPr>
        <p:txBody>
          <a:bodyPr wrap="square" rtlCol="0">
            <a:spAutoFit/>
          </a:bodyPr>
          <a:lstStyle/>
          <a:p>
            <a:r>
              <a:rPr kumimoji="1" lang="ja-JP" altLang="en-US" sz="1400" dirty="0" smtClean="0"/>
              <a:t>＜主な相談内容＞</a:t>
            </a:r>
            <a:endParaRPr kumimoji="1" lang="en-US" altLang="ja-JP" sz="1400" dirty="0" smtClean="0"/>
          </a:p>
          <a:p>
            <a:r>
              <a:rPr lang="ja-JP" altLang="en-US" sz="1400" dirty="0" smtClean="0"/>
              <a:t>○　具体的な在宅での医療的ケアの利用方法など</a:t>
            </a:r>
            <a:endParaRPr lang="en-US" altLang="ja-JP" sz="1400" dirty="0" smtClean="0"/>
          </a:p>
          <a:p>
            <a:r>
              <a:rPr lang="ja-JP" altLang="en-US" sz="1400" dirty="0" smtClean="0"/>
              <a:t>○　医療資源（小児を受けてくれる訪問看護ステーション、介護支援事業所等）の照会　など</a:t>
            </a:r>
            <a:endParaRPr lang="en-US" altLang="ja-JP" sz="1400" dirty="0" smtClean="0"/>
          </a:p>
        </p:txBody>
      </p:sp>
      <p:sp>
        <p:nvSpPr>
          <p:cNvPr id="33" name="テキスト ボックス 32"/>
          <p:cNvSpPr txBox="1"/>
          <p:nvPr/>
        </p:nvSpPr>
        <p:spPr>
          <a:xfrm>
            <a:off x="179513" y="1196752"/>
            <a:ext cx="2952328" cy="307777"/>
          </a:xfrm>
          <a:prstGeom prst="rect">
            <a:avLst/>
          </a:prstGeom>
          <a:noFill/>
        </p:spPr>
        <p:txBody>
          <a:bodyPr wrap="square" rtlCol="0">
            <a:spAutoFit/>
          </a:bodyPr>
          <a:lstStyle/>
          <a:p>
            <a:r>
              <a:rPr kumimoji="1" lang="ja-JP" altLang="en-US" sz="1400" dirty="0" smtClean="0"/>
              <a:t>＜相談</a:t>
            </a:r>
            <a:r>
              <a:rPr lang="ja-JP" altLang="en-US" sz="1400" dirty="0" smtClean="0"/>
              <a:t>依頼元機関数</a:t>
            </a:r>
            <a:r>
              <a:rPr kumimoji="1" lang="ja-JP" altLang="en-US" sz="1400" dirty="0" smtClean="0"/>
              <a:t>（総数）＞</a:t>
            </a:r>
            <a:endParaRPr kumimoji="1" lang="ja-JP" altLang="en-US" sz="1400" dirty="0"/>
          </a:p>
        </p:txBody>
      </p:sp>
      <p:sp>
        <p:nvSpPr>
          <p:cNvPr id="34" name="テキスト ボックス 33"/>
          <p:cNvSpPr txBox="1"/>
          <p:nvPr/>
        </p:nvSpPr>
        <p:spPr>
          <a:xfrm>
            <a:off x="5508104" y="1177007"/>
            <a:ext cx="2952328" cy="307777"/>
          </a:xfrm>
          <a:prstGeom prst="rect">
            <a:avLst/>
          </a:prstGeom>
          <a:noFill/>
        </p:spPr>
        <p:txBody>
          <a:bodyPr wrap="square" rtlCol="0">
            <a:spAutoFit/>
          </a:bodyPr>
          <a:lstStyle/>
          <a:p>
            <a:r>
              <a:rPr kumimoji="1" lang="ja-JP" altLang="en-US" sz="1400" dirty="0" smtClean="0"/>
              <a:t>＜のべ相談件数（</a:t>
            </a:r>
            <a:r>
              <a:rPr lang="ja-JP" altLang="en-US" sz="1400" dirty="0" smtClean="0"/>
              <a:t>推移）</a:t>
            </a:r>
            <a:r>
              <a:rPr kumimoji="1" lang="ja-JP" altLang="en-US" sz="1400" dirty="0" smtClean="0"/>
              <a:t>＞</a:t>
            </a:r>
            <a:endParaRPr kumimoji="1" lang="ja-JP" altLang="en-US" sz="1400" dirty="0"/>
          </a:p>
        </p:txBody>
      </p:sp>
      <p:sp>
        <p:nvSpPr>
          <p:cNvPr id="36" name="テキスト ボックス 35"/>
          <p:cNvSpPr txBox="1"/>
          <p:nvPr/>
        </p:nvSpPr>
        <p:spPr>
          <a:xfrm>
            <a:off x="101664" y="5059722"/>
            <a:ext cx="8846760" cy="1384995"/>
          </a:xfrm>
          <a:prstGeom prst="rect">
            <a:avLst/>
          </a:prstGeom>
          <a:noFill/>
        </p:spPr>
        <p:txBody>
          <a:bodyPr wrap="square" rtlCol="0">
            <a:spAutoFit/>
          </a:bodyPr>
          <a:lstStyle/>
          <a:p>
            <a:endParaRPr lang="en-US" altLang="ja-JP" sz="1400" dirty="0"/>
          </a:p>
          <a:p>
            <a:r>
              <a:rPr lang="ja-JP" altLang="en-US" sz="1400" dirty="0" smtClean="0"/>
              <a:t>○　関係機関からこども医療センターが「専門的な相談ができる機関」として認知</a:t>
            </a:r>
            <a:endParaRPr lang="en-US" altLang="ja-JP" sz="1400" dirty="0" smtClean="0"/>
          </a:p>
          <a:p>
            <a:pPr marL="274638" indent="-274638"/>
            <a:r>
              <a:rPr lang="ja-JP" altLang="en-US" sz="1400" dirty="0" smtClean="0"/>
              <a:t>　→これまでも、技術支援の延長として在宅医療の相談に応じていたが、研修会に新たに参加してくる機関も増えており、支援者が専門的な相談のできる相談機関のひとつとなっている。</a:t>
            </a:r>
            <a:endParaRPr lang="en-US" altLang="ja-JP" sz="1400" dirty="0" smtClean="0"/>
          </a:p>
          <a:p>
            <a:r>
              <a:rPr lang="ja-JP" altLang="en-US" sz="1400" dirty="0" smtClean="0"/>
              <a:t>○　</a:t>
            </a:r>
            <a:r>
              <a:rPr lang="ja-JP" altLang="en-US" sz="1400" u="sng" dirty="0" smtClean="0"/>
              <a:t>医療機関・訪問看護ステーションからの相談件数の増加</a:t>
            </a:r>
            <a:endParaRPr lang="en-US" altLang="ja-JP" sz="1400" dirty="0"/>
          </a:p>
          <a:p>
            <a:r>
              <a:rPr lang="ja-JP" altLang="en-US" sz="1400" dirty="0"/>
              <a:t>　</a:t>
            </a:r>
            <a:r>
              <a:rPr lang="ja-JP" altLang="en-US" sz="1400" dirty="0" smtClean="0"/>
              <a:t>→受け入れ可能な医療機関・訪問看護の増に寄与しているものと思われる。</a:t>
            </a:r>
            <a:endParaRPr lang="en-US" altLang="ja-JP" sz="1400" dirty="0" smtClean="0"/>
          </a:p>
        </p:txBody>
      </p:sp>
      <p:sp>
        <p:nvSpPr>
          <p:cNvPr id="27" name="テキスト ボックス 26"/>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t>４</a:t>
            </a:r>
            <a:r>
              <a:rPr kumimoji="1" lang="ja-JP" altLang="en-US" sz="2800" dirty="0" smtClean="0"/>
              <a:t>．支援者向け相談窓口　</a:t>
            </a:r>
            <a:endParaRPr kumimoji="1" lang="ja-JP" altLang="en-US" sz="2800" dirty="0"/>
          </a:p>
        </p:txBody>
      </p:sp>
      <p:sp>
        <p:nvSpPr>
          <p:cNvPr id="29" name="テキスト ボックス 28"/>
          <p:cNvSpPr txBox="1"/>
          <p:nvPr/>
        </p:nvSpPr>
        <p:spPr>
          <a:xfrm>
            <a:off x="40825" y="683404"/>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latin typeface="+mn-ea"/>
              </a:rPr>
              <a:t>支援者向け相談窓口実績</a:t>
            </a:r>
            <a:endParaRPr lang="en-US" altLang="ja-JP" dirty="0">
              <a:latin typeface="+mn-ea"/>
            </a:endParaRPr>
          </a:p>
        </p:txBody>
      </p:sp>
      <p:sp>
        <p:nvSpPr>
          <p:cNvPr id="38" name="テキスト ボックス 37"/>
          <p:cNvSpPr txBox="1"/>
          <p:nvPr/>
        </p:nvSpPr>
        <p:spPr>
          <a:xfrm>
            <a:off x="50780" y="4809678"/>
            <a:ext cx="2577004"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latin typeface="+mn-ea"/>
              </a:rPr>
              <a:t>事業効果</a:t>
            </a:r>
            <a:endParaRPr lang="en-US" altLang="ja-JP" dirty="0">
              <a:latin typeface="+mn-ea"/>
            </a:endParaRPr>
          </a:p>
        </p:txBody>
      </p:sp>
      <p:sp>
        <p:nvSpPr>
          <p:cNvPr id="28" name="スライド番号プレースホルダ 27"/>
          <p:cNvSpPr>
            <a:spLocks noGrp="1"/>
          </p:cNvSpPr>
          <p:nvPr>
            <p:ph type="sldNum" sz="quarter" idx="12"/>
          </p:nvPr>
        </p:nvSpPr>
        <p:spPr>
          <a:xfrm>
            <a:off x="6553200" y="6592267"/>
            <a:ext cx="2133600" cy="365125"/>
          </a:xfrm>
        </p:spPr>
        <p:txBody>
          <a:bodyPr/>
          <a:lstStyle/>
          <a:p>
            <a:fld id="{F5852A30-3BC6-4A3C-BD0F-916ADEC0CC0C}" type="slidenum">
              <a:rPr kumimoji="1" lang="ja-JP" altLang="en-US" smtClean="0"/>
              <a:pPr/>
              <a:t>15</a:t>
            </a:fld>
            <a:endParaRPr kumimoji="1" lang="ja-JP" altLang="en-US" dirty="0"/>
          </a:p>
        </p:txBody>
      </p:sp>
      <p:sp>
        <p:nvSpPr>
          <p:cNvPr id="21" name="テキスト ボックス 38"/>
          <p:cNvSpPr txBox="1"/>
          <p:nvPr/>
        </p:nvSpPr>
        <p:spPr>
          <a:xfrm>
            <a:off x="4964983" y="3758806"/>
            <a:ext cx="1717023"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dirty="0" smtClean="0"/>
              <a:t>R</a:t>
            </a:r>
            <a:r>
              <a:rPr lang="en-US" altLang="ja-JP" sz="1600" dirty="0"/>
              <a:t>1</a:t>
            </a:r>
            <a:r>
              <a:rPr lang="ja-JP" altLang="en-US" sz="1600" dirty="0" smtClean="0"/>
              <a:t>（</a:t>
            </a:r>
            <a:r>
              <a:rPr lang="en-US" altLang="ja-JP" sz="1600" dirty="0" smtClean="0"/>
              <a:t>804</a:t>
            </a:r>
            <a:r>
              <a:rPr lang="ja-JP" altLang="en-US" sz="1600" dirty="0" smtClean="0"/>
              <a:t>件）</a:t>
            </a:r>
            <a:endParaRPr kumimoji="1" lang="ja-JP" altLang="en-US" sz="1600" dirty="0"/>
          </a:p>
        </p:txBody>
      </p:sp>
      <p:graphicFrame>
        <p:nvGraphicFramePr>
          <p:cNvPr id="30" name="表 29"/>
          <p:cNvGraphicFramePr>
            <a:graphicFrameLocks noGrp="1"/>
          </p:cNvGraphicFramePr>
          <p:nvPr>
            <p:extLst>
              <p:ext uri="{D42A27DB-BD31-4B8C-83A1-F6EECF244321}">
                <p14:modId xmlns:p14="http://schemas.microsoft.com/office/powerpoint/2010/main" val="1694743791"/>
              </p:ext>
            </p:extLst>
          </p:nvPr>
        </p:nvGraphicFramePr>
        <p:xfrm>
          <a:off x="179512" y="1556792"/>
          <a:ext cx="3744416" cy="2194560"/>
        </p:xfrm>
        <a:graphic>
          <a:graphicData uri="http://schemas.openxmlformats.org/drawingml/2006/table">
            <a:tbl>
              <a:tblPr firstRow="1" bandRow="1">
                <a:tableStyleId>{3B4B98B0-60AC-42C2-AFA5-B58CD77FA1E5}</a:tableStyleId>
              </a:tblPr>
              <a:tblGrid>
                <a:gridCol w="1283800"/>
                <a:gridCol w="1230308"/>
                <a:gridCol w="1230308"/>
              </a:tblGrid>
              <a:tr h="228600">
                <a:tc rowSpan="2">
                  <a:txBody>
                    <a:bodyPr/>
                    <a:lstStyle/>
                    <a:p>
                      <a:pPr algn="ctr"/>
                      <a:r>
                        <a:rPr kumimoji="1" lang="ja-JP" altLang="en-US" sz="1200" dirty="0" smtClean="0"/>
                        <a:t>相談者</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件数</a:t>
                      </a:r>
                      <a:endParaRPr kumimoji="1" lang="ja-JP" altLang="en-US" sz="12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endParaRPr>
                    </a:p>
                  </a:txBody>
                  <a:tcPr/>
                </a:tc>
              </a:tr>
              <a:tr h="2286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H31.4</a:t>
                      </a:r>
                      <a:r>
                        <a:rPr kumimoji="1" lang="ja-JP" altLang="en-US" sz="1200" dirty="0" smtClean="0"/>
                        <a:t>～</a:t>
                      </a:r>
                      <a:r>
                        <a:rPr kumimoji="1" lang="en-US" altLang="ja-JP" sz="1200" u="none" dirty="0" smtClean="0"/>
                        <a:t>R2.2</a:t>
                      </a:r>
                      <a:r>
                        <a:rPr kumimoji="1" lang="ja-JP" altLang="en-US" sz="1200" u="none" dirty="0" smtClean="0"/>
                        <a:t>末</a:t>
                      </a:r>
                      <a:endParaRPr kumimoji="1" lang="ja-JP" altLang="en-US" sz="1200" u="none"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rPr>
                        <a:t>R2.4</a:t>
                      </a:r>
                      <a:r>
                        <a:rPr kumimoji="1" lang="ja-JP" altLang="en-US" sz="1200" u="none" dirty="0" smtClean="0">
                          <a:solidFill>
                            <a:schemeClr val="tx1"/>
                          </a:solidFill>
                        </a:rPr>
                        <a:t>～</a:t>
                      </a:r>
                      <a:r>
                        <a:rPr kumimoji="1" lang="en-US" altLang="ja-JP" sz="1200" u="none" dirty="0" smtClean="0">
                          <a:solidFill>
                            <a:schemeClr val="tx1"/>
                          </a:solidFill>
                        </a:rPr>
                        <a:t>R3.2</a:t>
                      </a:r>
                      <a:r>
                        <a:rPr kumimoji="1" lang="ja-JP" altLang="en-US" sz="1200" u="none" dirty="0" smtClean="0">
                          <a:solidFill>
                            <a:schemeClr val="tx1"/>
                          </a:solidFill>
                        </a:rPr>
                        <a:t>末</a:t>
                      </a:r>
                      <a:endParaRPr kumimoji="1" lang="ja-JP" altLang="en-US" sz="1200" u="none"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65681">
                <a:tc>
                  <a:txBody>
                    <a:bodyPr/>
                    <a:lstStyle/>
                    <a:p>
                      <a:pPr algn="ctr"/>
                      <a:r>
                        <a:rPr kumimoji="1" lang="ja-JP" altLang="en-US" sz="1200" dirty="0" smtClean="0"/>
                        <a:t>医療機関</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0" dirty="0" smtClean="0">
                          <a:solidFill>
                            <a:schemeClr val="tx1"/>
                          </a:solidFill>
                        </a:rPr>
                        <a:t>351</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0" dirty="0" smtClean="0">
                          <a:solidFill>
                            <a:schemeClr val="tx1"/>
                          </a:solidFill>
                        </a:rPr>
                        <a:t>243</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5681">
                <a:tc>
                  <a:txBody>
                    <a:bodyPr/>
                    <a:lstStyle/>
                    <a:p>
                      <a:pPr algn="ctr"/>
                      <a:r>
                        <a:rPr kumimoji="1" lang="ja-JP" altLang="en-US" sz="1200" dirty="0" smtClean="0"/>
                        <a:t>訪問看護</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0" dirty="0" smtClean="0">
                          <a:solidFill>
                            <a:schemeClr val="tx1"/>
                          </a:solidFill>
                        </a:rPr>
                        <a:t>258</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0" dirty="0" smtClean="0">
                          <a:solidFill>
                            <a:schemeClr val="tx1"/>
                          </a:solidFill>
                        </a:rPr>
                        <a:t>333</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5681">
                <a:tc>
                  <a:txBody>
                    <a:bodyPr/>
                    <a:lstStyle/>
                    <a:p>
                      <a:pPr algn="ctr"/>
                      <a:r>
                        <a:rPr kumimoji="1" lang="ja-JP" altLang="en-US" sz="1200" dirty="0" smtClean="0"/>
                        <a:t>行政・児相</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71</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72</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589">
                <a:tc>
                  <a:txBody>
                    <a:bodyPr/>
                    <a:lstStyle/>
                    <a:p>
                      <a:pPr algn="ctr"/>
                      <a:r>
                        <a:rPr kumimoji="1" lang="ja-JP" altLang="en-US" sz="1200" dirty="0" smtClean="0"/>
                        <a:t>保育園・学校等</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aseline="0" dirty="0" smtClean="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aseline="0" dirty="0" smtClean="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5681">
                <a:tc>
                  <a:txBody>
                    <a:bodyPr/>
                    <a:lstStyle/>
                    <a:p>
                      <a:pPr algn="ctr"/>
                      <a:r>
                        <a:rPr kumimoji="1" lang="ja-JP" altLang="en-US" sz="1200" dirty="0" smtClean="0"/>
                        <a:t>その他</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116</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44</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5681">
                <a:tc>
                  <a:txBody>
                    <a:bodyPr/>
                    <a:lstStyle/>
                    <a:p>
                      <a:pPr algn="ctr"/>
                      <a:r>
                        <a:rPr kumimoji="1" lang="ja-JP" altLang="en-US" sz="1200" dirty="0" smtClean="0"/>
                        <a:t>計</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804</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rPr>
                        <a:t>700</a:t>
                      </a:r>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5" name="グラフ 24"/>
          <p:cNvGraphicFramePr>
            <a:graphicFrameLocks/>
          </p:cNvGraphicFramePr>
          <p:nvPr>
            <p:extLst>
              <p:ext uri="{D42A27DB-BD31-4B8C-83A1-F6EECF244321}">
                <p14:modId xmlns:p14="http://schemas.microsoft.com/office/powerpoint/2010/main" val="2514884979"/>
              </p:ext>
            </p:extLst>
          </p:nvPr>
        </p:nvGraphicFramePr>
        <p:xfrm>
          <a:off x="3344352" y="1401657"/>
          <a:ext cx="4266666" cy="25201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グラフ 21"/>
          <p:cNvGraphicFramePr>
            <a:graphicFrameLocks/>
          </p:cNvGraphicFramePr>
          <p:nvPr>
            <p:extLst>
              <p:ext uri="{D42A27DB-BD31-4B8C-83A1-F6EECF244321}">
                <p14:modId xmlns:p14="http://schemas.microsoft.com/office/powerpoint/2010/main" val="2768226795"/>
              </p:ext>
            </p:extLst>
          </p:nvPr>
        </p:nvGraphicFramePr>
        <p:xfrm>
          <a:off x="5832650" y="1399759"/>
          <a:ext cx="4266666" cy="2520190"/>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38"/>
          <p:cNvSpPr txBox="1"/>
          <p:nvPr/>
        </p:nvSpPr>
        <p:spPr>
          <a:xfrm>
            <a:off x="7378798" y="3758806"/>
            <a:ext cx="1717023"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600" dirty="0" smtClean="0"/>
              <a:t>R</a:t>
            </a:r>
            <a:r>
              <a:rPr lang="en-US" altLang="ja-JP" sz="1600" dirty="0"/>
              <a:t>2</a:t>
            </a:r>
            <a:r>
              <a:rPr lang="ja-JP" altLang="en-US" sz="1600" dirty="0" smtClean="0"/>
              <a:t>（</a:t>
            </a:r>
            <a:r>
              <a:rPr lang="en-US" altLang="ja-JP" sz="1600" dirty="0"/>
              <a:t>700</a:t>
            </a:r>
            <a:r>
              <a:rPr lang="ja-JP" altLang="en-US" sz="1600" dirty="0" smtClean="0"/>
              <a:t>件）</a:t>
            </a:r>
            <a:endParaRPr kumimoji="1" lang="ja-JP" altLang="en-US" sz="1600" dirty="0"/>
          </a:p>
        </p:txBody>
      </p:sp>
    </p:spTree>
    <p:extLst>
      <p:ext uri="{BB962C8B-B14F-4D97-AF65-F5344CB8AC3E}">
        <p14:creationId xmlns:p14="http://schemas.microsoft.com/office/powerpoint/2010/main" val="3432385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07504" y="764704"/>
            <a:ext cx="8928992" cy="1723549"/>
          </a:xfrm>
          <a:prstGeom prst="rect">
            <a:avLst/>
          </a:prstGeom>
          <a:noFill/>
          <a:ln>
            <a:solidFill>
              <a:schemeClr val="tx1"/>
            </a:solidFill>
          </a:ln>
        </p:spPr>
        <p:txBody>
          <a:bodyPr wrap="square" rtlCol="0">
            <a:spAutoFit/>
          </a:bodyPr>
          <a:lstStyle/>
          <a:p>
            <a:endParaRPr kumimoji="1" lang="en-US" altLang="ja-JP" sz="1500" dirty="0" smtClean="0"/>
          </a:p>
          <a:p>
            <a:r>
              <a:rPr lang="en-US" altLang="ja-JP" sz="1500" dirty="0" smtClean="0">
                <a:latin typeface="+mn-ea"/>
              </a:rPr>
              <a:t>【</a:t>
            </a:r>
            <a:r>
              <a:rPr lang="ja-JP" altLang="en-US" sz="1500" dirty="0" smtClean="0">
                <a:latin typeface="+mn-ea"/>
              </a:rPr>
              <a:t>目的</a:t>
            </a:r>
            <a:r>
              <a:rPr lang="en-US" altLang="ja-JP" sz="1500" dirty="0" smtClean="0">
                <a:latin typeface="+mn-ea"/>
              </a:rPr>
              <a:t>】</a:t>
            </a:r>
            <a:r>
              <a:rPr lang="ja-JP" altLang="en-US" sz="1500" dirty="0" smtClean="0">
                <a:latin typeface="+mn-ea"/>
              </a:rPr>
              <a:t>　</a:t>
            </a:r>
            <a:endParaRPr lang="en-US" altLang="ja-JP" sz="1500" dirty="0" smtClean="0">
              <a:latin typeface="+mn-ea"/>
            </a:endParaRPr>
          </a:p>
          <a:p>
            <a:pPr lvl="0"/>
            <a:r>
              <a:rPr lang="ja-JP" altLang="en-US" sz="1500" dirty="0" smtClean="0">
                <a:latin typeface="+mn-ea"/>
              </a:rPr>
              <a:t>○　</a:t>
            </a:r>
            <a:r>
              <a:rPr lang="ja-JP" altLang="ja-JP" sz="1600" dirty="0" smtClean="0"/>
              <a:t>地域の開業医向けに実施し、小児在宅をはじめとする地域における小児医療の課題を共有する</a:t>
            </a:r>
            <a:r>
              <a:rPr lang="ja-JP" altLang="en-US" sz="1500" dirty="0" smtClean="0">
                <a:latin typeface="+mn-ea"/>
              </a:rPr>
              <a:t>。</a:t>
            </a:r>
            <a:endParaRPr lang="en-US" altLang="ja-JP" sz="1500" dirty="0" smtClean="0">
              <a:latin typeface="+mn-ea"/>
            </a:endParaRPr>
          </a:p>
          <a:p>
            <a:pPr lvl="0"/>
            <a:endParaRPr lang="en-US" altLang="ja-JP" sz="1500" dirty="0">
              <a:latin typeface="+mn-ea"/>
            </a:endParaRPr>
          </a:p>
          <a:p>
            <a:pPr lvl="0"/>
            <a:endParaRPr lang="en-US" altLang="ja-JP" sz="1500" dirty="0" smtClean="0">
              <a:latin typeface="+mn-ea"/>
            </a:endParaRPr>
          </a:p>
          <a:p>
            <a:pPr lvl="0"/>
            <a:endParaRPr lang="en-US" altLang="ja-JP" sz="1500" dirty="0">
              <a:latin typeface="+mn-ea"/>
            </a:endParaRPr>
          </a:p>
          <a:p>
            <a:pPr lvl="0"/>
            <a:endParaRPr lang="en-US" altLang="ja-JP" sz="1500" dirty="0" smtClean="0">
              <a:latin typeface="+mn-ea"/>
            </a:endParaRPr>
          </a:p>
        </p:txBody>
      </p:sp>
      <p:sp>
        <p:nvSpPr>
          <p:cNvPr id="12" name="テキスト ボックス 2"/>
          <p:cNvSpPr txBox="1">
            <a:spLocks noChangeArrowheads="1"/>
          </p:cNvSpPr>
          <p:nvPr/>
        </p:nvSpPr>
        <p:spPr bwMode="auto">
          <a:xfrm>
            <a:off x="8423275" y="177800"/>
            <a:ext cx="461963" cy="368300"/>
          </a:xfrm>
          <a:prstGeom prst="rect">
            <a:avLst/>
          </a:prstGeom>
          <a:noFill/>
          <a:ln w="9525">
            <a:noFill/>
            <a:miter lim="800000"/>
            <a:headEnd/>
            <a:tailEnd/>
          </a:ln>
        </p:spPr>
        <p:txBody>
          <a:bodyPr>
            <a:spAutoFit/>
          </a:bodyPr>
          <a:lstStyle/>
          <a:p>
            <a:pPr algn="ctr"/>
            <a:fld id="{68D5168C-2948-48CE-86D2-AF960B8D72C6}" type="slidenum">
              <a:rPr lang="ja-JP" altLang="en-US"/>
              <a:pPr algn="ctr"/>
              <a:t>16</a:t>
            </a:fld>
            <a:endParaRPr lang="ja-JP" altLang="en-US"/>
          </a:p>
        </p:txBody>
      </p:sp>
      <p:cxnSp>
        <p:nvCxnSpPr>
          <p:cNvPr id="13" name="直線コネクタ 12"/>
          <p:cNvCxnSpPr/>
          <p:nvPr/>
        </p:nvCxnSpPr>
        <p:spPr>
          <a:xfrm>
            <a:off x="0" y="549275"/>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4" name="Rectangle 20"/>
          <p:cNvSpPr>
            <a:spLocks noChangeArrowheads="1"/>
          </p:cNvSpPr>
          <p:nvPr/>
        </p:nvSpPr>
        <p:spPr bwMode="auto">
          <a:xfrm>
            <a:off x="711200" y="115888"/>
            <a:ext cx="7696200" cy="334962"/>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③こども医療センターの取組み</a:t>
            </a:r>
            <a:endParaRPr lang="ja-JP" altLang="en-US" sz="2400" dirty="0">
              <a:solidFill>
                <a:schemeClr val="tx2"/>
              </a:solidFill>
              <a:latin typeface="HGP創英角ｺﾞｼｯｸUB" pitchFamily="50" charset="-128"/>
              <a:ea typeface="HGP創英角ｺﾞｼｯｸUB" pitchFamily="50" charset="-128"/>
            </a:endParaRPr>
          </a:p>
        </p:txBody>
      </p:sp>
      <p:sp>
        <p:nvSpPr>
          <p:cNvPr id="15" name="テキスト ボックス 14"/>
          <p:cNvSpPr txBox="1"/>
          <p:nvPr/>
        </p:nvSpPr>
        <p:spPr>
          <a:xfrm>
            <a:off x="87263" y="620688"/>
            <a:ext cx="4340721" cy="369332"/>
          </a:xfrm>
          <a:prstGeom prst="rect">
            <a:avLst/>
          </a:prstGeom>
          <a:solidFill>
            <a:srgbClr val="FFFF99"/>
          </a:solidFill>
          <a:ln>
            <a:solidFill>
              <a:schemeClr val="tx1"/>
            </a:solidFill>
          </a:ln>
        </p:spPr>
        <p:txBody>
          <a:bodyPr wrap="square" rtlCol="0">
            <a:spAutoFit/>
          </a:bodyPr>
          <a:lstStyle/>
          <a:p>
            <a:pPr algn="ctr"/>
            <a:r>
              <a:rPr kumimoji="1" lang="ja-JP" altLang="en-US" dirty="0" smtClean="0">
                <a:latin typeface="HGS創英角ｺﾞｼｯｸUB" pitchFamily="50" charset="-128"/>
                <a:ea typeface="HGS創英角ｺﾞｼｯｸUB" pitchFamily="50" charset="-128"/>
              </a:rPr>
              <a:t>地域医療支援事業研修会</a:t>
            </a:r>
            <a:endParaRPr kumimoji="1" lang="ja-JP" altLang="en-US" dirty="0">
              <a:latin typeface="HGS創英角ｺﾞｼｯｸUB" pitchFamily="50" charset="-128"/>
              <a:ea typeface="HGS創英角ｺﾞｼｯｸUB" pitchFamily="50" charset="-128"/>
            </a:endParaRPr>
          </a:p>
        </p:txBody>
      </p:sp>
      <p:sp>
        <p:nvSpPr>
          <p:cNvPr id="9" name="テキスト ボックス 8"/>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t>５</a:t>
            </a:r>
            <a:r>
              <a:rPr kumimoji="1" lang="ja-JP" altLang="en-US" sz="2800" dirty="0" smtClean="0"/>
              <a:t>．医療ケア研修（</a:t>
            </a:r>
            <a:r>
              <a:rPr lang="ja-JP" altLang="en-US" sz="2800" dirty="0" smtClean="0"/>
              <a:t>Ｒ</a:t>
            </a:r>
            <a:r>
              <a:rPr lang="ja-JP" altLang="en-US" sz="2800" dirty="0"/>
              <a:t>２</a:t>
            </a:r>
            <a:r>
              <a:rPr kumimoji="1" lang="ja-JP" altLang="en-US" sz="2800" dirty="0" smtClean="0"/>
              <a:t>年度実施分）　</a:t>
            </a:r>
            <a:endParaRPr kumimoji="1" lang="ja-JP" altLang="en-US" sz="2800" dirty="0"/>
          </a:p>
        </p:txBody>
      </p:sp>
      <p:sp>
        <p:nvSpPr>
          <p:cNvPr id="10" name="テキスト ボックス 9"/>
          <p:cNvSpPr txBox="1"/>
          <p:nvPr/>
        </p:nvSpPr>
        <p:spPr>
          <a:xfrm>
            <a:off x="35496" y="620688"/>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latin typeface="+mn-ea"/>
              </a:rPr>
              <a:t>地域医療支援事業研修会</a:t>
            </a:r>
            <a:endParaRPr lang="en-US" altLang="ja-JP" dirty="0">
              <a:latin typeface="+mn-ea"/>
            </a:endParaRPr>
          </a:p>
        </p:txBody>
      </p:sp>
      <p:grpSp>
        <p:nvGrpSpPr>
          <p:cNvPr id="2" name="グループ化 1"/>
          <p:cNvGrpSpPr/>
          <p:nvPr/>
        </p:nvGrpSpPr>
        <p:grpSpPr>
          <a:xfrm>
            <a:off x="24964" y="2703681"/>
            <a:ext cx="9024711" cy="3250269"/>
            <a:chOff x="57564" y="3034584"/>
            <a:chExt cx="9024711" cy="3250269"/>
          </a:xfrm>
        </p:grpSpPr>
        <p:sp>
          <p:nvSpPr>
            <p:cNvPr id="19" name="テキスト ボックス 18"/>
            <p:cNvSpPr txBox="1"/>
            <p:nvPr/>
          </p:nvSpPr>
          <p:spPr>
            <a:xfrm>
              <a:off x="157923" y="3207087"/>
              <a:ext cx="8924352" cy="3077766"/>
            </a:xfrm>
            <a:prstGeom prst="rect">
              <a:avLst/>
            </a:prstGeom>
            <a:noFill/>
            <a:ln>
              <a:solidFill>
                <a:schemeClr val="tx1"/>
              </a:solidFill>
            </a:ln>
          </p:spPr>
          <p:txBody>
            <a:bodyPr wrap="square" rtlCol="0">
              <a:spAutoFit/>
            </a:bodyPr>
            <a:lstStyle/>
            <a:p>
              <a:pPr marL="274638" indent="-274638"/>
              <a:endParaRPr kumimoji="1" lang="en-US" altLang="ja-JP" sz="1400" dirty="0" smtClean="0"/>
            </a:p>
            <a:p>
              <a:pPr marL="274638" indent="-274638"/>
              <a:r>
                <a:rPr lang="en-US" altLang="ja-JP" sz="1500" dirty="0" smtClean="0">
                  <a:latin typeface="+mn-ea"/>
                </a:rPr>
                <a:t>【</a:t>
              </a:r>
              <a:r>
                <a:rPr lang="ja-JP" altLang="en-US" sz="1500" dirty="0" smtClean="0">
                  <a:latin typeface="+mn-ea"/>
                </a:rPr>
                <a:t>目的</a:t>
              </a:r>
              <a:r>
                <a:rPr lang="en-US" altLang="ja-JP" sz="1500" dirty="0" smtClean="0">
                  <a:latin typeface="+mn-ea"/>
                </a:rPr>
                <a:t>】</a:t>
              </a:r>
              <a:r>
                <a:rPr lang="ja-JP" altLang="en-US" sz="1500" dirty="0" smtClean="0">
                  <a:latin typeface="+mn-ea"/>
                </a:rPr>
                <a:t>　</a:t>
              </a:r>
              <a:endParaRPr lang="en-US" altLang="ja-JP" sz="1500" dirty="0" smtClean="0">
                <a:latin typeface="+mn-ea"/>
              </a:endParaRPr>
            </a:p>
            <a:p>
              <a:pPr marL="274638" indent="-274638"/>
              <a:r>
                <a:rPr lang="ja-JP" altLang="en-US" sz="1500" dirty="0" smtClean="0">
                  <a:latin typeface="+mn-ea"/>
                </a:rPr>
                <a:t>○　</a:t>
              </a:r>
              <a:r>
                <a:rPr lang="ja-JP" altLang="ja-JP" sz="1500" dirty="0" smtClean="0">
                  <a:latin typeface="+mn-ea"/>
                </a:rPr>
                <a:t>県内の在宅医療に取</a:t>
              </a:r>
              <a:r>
                <a:rPr lang="ja-JP" altLang="en-US" sz="1500" dirty="0" smtClean="0">
                  <a:latin typeface="+mn-ea"/>
                </a:rPr>
                <a:t>り</a:t>
              </a:r>
              <a:r>
                <a:rPr lang="ja-JP" altLang="ja-JP" sz="1500" dirty="0" smtClean="0">
                  <a:latin typeface="+mn-ea"/>
                </a:rPr>
                <a:t>組む医療機関</a:t>
              </a:r>
              <a:r>
                <a:rPr lang="ja-JP" altLang="en-US" sz="1500" dirty="0" smtClean="0">
                  <a:latin typeface="+mn-ea"/>
                </a:rPr>
                <a:t>や</a:t>
              </a:r>
              <a:r>
                <a:rPr lang="ja-JP" altLang="ja-JP" sz="1500" dirty="0" smtClean="0">
                  <a:latin typeface="+mn-ea"/>
                </a:rPr>
                <a:t>訪問看護ステーション</a:t>
              </a:r>
              <a:r>
                <a:rPr lang="ja-JP" altLang="en-US" sz="1500" dirty="0" smtClean="0">
                  <a:latin typeface="+mn-ea"/>
                </a:rPr>
                <a:t>等を対象に</a:t>
              </a:r>
              <a:r>
                <a:rPr lang="ja-JP" altLang="ja-JP" sz="1500" dirty="0" smtClean="0">
                  <a:latin typeface="+mn-ea"/>
                </a:rPr>
                <a:t>、小児在宅の専門性などをテーマにし、小児の在宅医療知識・技術の向上及び情報共有・交換を目的とする</a:t>
              </a:r>
              <a:endParaRPr lang="en-US" altLang="ja-JP" sz="1500" dirty="0" smtClean="0">
                <a:latin typeface="+mn-ea"/>
              </a:endParaRPr>
            </a:p>
            <a:p>
              <a:pPr marL="274638" indent="-274638"/>
              <a:endParaRPr lang="en-US" altLang="ja-JP" sz="1500" dirty="0" smtClean="0">
                <a:latin typeface="+mn-ea"/>
              </a:endParaRPr>
            </a:p>
            <a:p>
              <a:pPr marL="274638" indent="-274638"/>
              <a:endParaRPr lang="en-US" altLang="ja-JP" sz="1500" dirty="0" smtClean="0">
                <a:latin typeface="+mn-ea"/>
              </a:endParaRPr>
            </a:p>
            <a:p>
              <a:pPr marL="274638" indent="-274638"/>
              <a:endParaRPr lang="en-US" altLang="ja-JP" sz="1500" dirty="0" smtClean="0">
                <a:latin typeface="+mn-ea"/>
              </a:endParaRPr>
            </a:p>
            <a:p>
              <a:pPr marL="274638" indent="-274638"/>
              <a:endParaRPr lang="en-US" altLang="ja-JP" sz="1500" dirty="0">
                <a:latin typeface="+mn-ea"/>
              </a:endParaRPr>
            </a:p>
            <a:p>
              <a:pPr marL="274638" indent="-274638"/>
              <a:endParaRPr lang="en-US" altLang="ja-JP" sz="1500" dirty="0" smtClean="0">
                <a:latin typeface="+mn-ea"/>
              </a:endParaRPr>
            </a:p>
            <a:p>
              <a:pPr marL="274638" indent="-274638"/>
              <a:endParaRPr lang="en-US" altLang="ja-JP" sz="1500" dirty="0" smtClean="0">
                <a:latin typeface="+mn-ea"/>
              </a:endParaRPr>
            </a:p>
            <a:p>
              <a:pPr marL="274638" indent="-274638"/>
              <a:endParaRPr lang="en-US" altLang="ja-JP" sz="1500" dirty="0" smtClean="0">
                <a:latin typeface="+mn-ea"/>
              </a:endParaRPr>
            </a:p>
            <a:p>
              <a:pPr marL="274638" indent="-274638"/>
              <a:endParaRPr lang="en-US" altLang="ja-JP" sz="1500" dirty="0">
                <a:latin typeface="+mn-ea"/>
              </a:endParaRPr>
            </a:p>
            <a:p>
              <a:pPr marL="274638" indent="-274638"/>
              <a:endParaRPr lang="en-US" altLang="ja-JP" sz="1500" dirty="0" smtClean="0">
                <a:latin typeface="+mn-ea"/>
              </a:endParaRPr>
            </a:p>
          </p:txBody>
        </p:sp>
        <p:sp>
          <p:nvSpPr>
            <p:cNvPr id="18" name="テキスト ボックス 17"/>
            <p:cNvSpPr txBox="1"/>
            <p:nvPr/>
          </p:nvSpPr>
          <p:spPr>
            <a:xfrm>
              <a:off x="57564" y="3034584"/>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latin typeface="+mn-ea"/>
                </a:rPr>
                <a:t>医療ケア実技研修等</a:t>
              </a:r>
              <a:endParaRPr lang="en-US" altLang="ja-JP" dirty="0">
                <a:latin typeface="+mn-ea"/>
              </a:endParaRPr>
            </a:p>
          </p:txBody>
        </p:sp>
      </p:grpSp>
      <p:sp>
        <p:nvSpPr>
          <p:cNvPr id="20" name="スライド番号プレースホルダ 19"/>
          <p:cNvSpPr>
            <a:spLocks noGrp="1"/>
          </p:cNvSpPr>
          <p:nvPr>
            <p:ph type="sldNum" sz="quarter" idx="12"/>
          </p:nvPr>
        </p:nvSpPr>
        <p:spPr>
          <a:xfrm>
            <a:off x="6553200" y="6520259"/>
            <a:ext cx="2133600" cy="365125"/>
          </a:xfrm>
        </p:spPr>
        <p:txBody>
          <a:bodyPr/>
          <a:lstStyle/>
          <a:p>
            <a:fld id="{F5852A30-3BC6-4A3C-BD0F-916ADEC0CC0C}" type="slidenum">
              <a:rPr kumimoji="1" lang="ja-JP" altLang="en-US" smtClean="0"/>
              <a:pPr/>
              <a:t>16</a:t>
            </a:fld>
            <a:endParaRPr kumimoji="1" lang="ja-JP" altLang="en-US" dirty="0"/>
          </a:p>
        </p:txBody>
      </p:sp>
      <p:graphicFrame>
        <p:nvGraphicFramePr>
          <p:cNvPr id="21" name="表 20"/>
          <p:cNvGraphicFramePr>
            <a:graphicFrameLocks noGrp="1"/>
          </p:cNvGraphicFramePr>
          <p:nvPr>
            <p:extLst>
              <p:ext uri="{D42A27DB-BD31-4B8C-83A1-F6EECF244321}">
                <p14:modId xmlns:p14="http://schemas.microsoft.com/office/powerpoint/2010/main" val="138771080"/>
              </p:ext>
            </p:extLst>
          </p:nvPr>
        </p:nvGraphicFramePr>
        <p:xfrm>
          <a:off x="382834" y="1621370"/>
          <a:ext cx="8424938" cy="731925"/>
        </p:xfrm>
        <a:graphic>
          <a:graphicData uri="http://schemas.openxmlformats.org/drawingml/2006/table">
            <a:tbl>
              <a:tblPr firstRow="1" bandRow="1">
                <a:tableStyleId>{5C22544A-7EE6-4342-B048-85BDC9FD1C3A}</a:tableStyleId>
              </a:tblPr>
              <a:tblGrid>
                <a:gridCol w="953767"/>
                <a:gridCol w="1748572"/>
                <a:gridCol w="1112728"/>
                <a:gridCol w="4609871"/>
              </a:tblGrid>
              <a:tr h="225452">
                <a:tc>
                  <a:txBody>
                    <a:bodyPr/>
                    <a:lstStyle/>
                    <a:p>
                      <a:pPr algn="ctr" fontAlgn="ctr"/>
                      <a:r>
                        <a:rPr lang="ja-JP" altLang="en-US" sz="1100" u="none" strike="noStrike" dirty="0" smtClean="0">
                          <a:effectLst/>
                        </a:rPr>
                        <a:t>実施日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対象者</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参加人数</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内容</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r h="305229">
                <a:tc>
                  <a:txBody>
                    <a:bodyPr/>
                    <a:lstStyle/>
                    <a:p>
                      <a:pPr algn="ctr" fontAlgn="ctr"/>
                      <a:r>
                        <a:rPr lang="en-US" altLang="ja-JP" sz="1100" u="none" strike="noStrike" dirty="0" smtClean="0">
                          <a:effectLst/>
                        </a:rPr>
                        <a:t>3</a:t>
                      </a:r>
                      <a:r>
                        <a:rPr lang="ja-JP" altLang="en-US" sz="1100" u="none" strike="noStrike" dirty="0" smtClean="0">
                          <a:effectLst/>
                        </a:rPr>
                        <a:t>月</a:t>
                      </a:r>
                      <a:r>
                        <a:rPr lang="en-US" altLang="ja-JP" sz="1100" u="none" strike="noStrike" dirty="0" smtClean="0">
                          <a:effectLst/>
                        </a:rPr>
                        <a:t>17</a:t>
                      </a:r>
                      <a:r>
                        <a:rPr lang="ja-JP" altLang="en-US" sz="1100" u="none" strike="noStrike" dirty="0" smtClean="0">
                          <a:effectLst/>
                        </a:rPr>
                        <a:t>日</a:t>
                      </a:r>
                      <a:endParaRPr lang="en-US" altLang="ja-JP" sz="1100" u="none" strike="noStrike" dirty="0" smtClean="0">
                        <a:effectLst/>
                      </a:endParaRPr>
                    </a:p>
                    <a:p>
                      <a:pPr algn="ctr" fontAlgn="ct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a:t>
                      </a: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WEB</a:t>
                      </a: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開催）</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医師・看護師・その他</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smtClean="0">
                          <a:effectLst/>
                        </a:rPr>
                        <a:t>集計中</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l" fontAlgn="ct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花粉症に対して、問診・診断に有用な手法と、小児への内服薬・点鼻薬の使い方、アレルゲン免疫療法や新しい花粉症治療（オマリズマブ皮下注射）を解説</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978473265"/>
              </p:ext>
            </p:extLst>
          </p:nvPr>
        </p:nvGraphicFramePr>
        <p:xfrm>
          <a:off x="351689" y="3933056"/>
          <a:ext cx="8352931" cy="1828809"/>
        </p:xfrm>
        <a:graphic>
          <a:graphicData uri="http://schemas.openxmlformats.org/drawingml/2006/table">
            <a:tbl>
              <a:tblPr firstRow="1" bandRow="1">
                <a:tableStyleId>{5C22544A-7EE6-4342-B048-85BDC9FD1C3A}</a:tableStyleId>
              </a:tblPr>
              <a:tblGrid>
                <a:gridCol w="945615"/>
                <a:gridCol w="1733627"/>
                <a:gridCol w="1103217"/>
                <a:gridCol w="4570472"/>
              </a:tblGrid>
              <a:tr h="220698">
                <a:tc>
                  <a:txBody>
                    <a:bodyPr/>
                    <a:lstStyle/>
                    <a:p>
                      <a:pPr algn="ctr" fontAlgn="ctr"/>
                      <a:r>
                        <a:rPr lang="ja-JP" altLang="en-US" sz="1100" u="none" strike="noStrike" dirty="0" smtClean="0">
                          <a:effectLst/>
                        </a:rPr>
                        <a:t>実施日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対象者</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参加人数</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内容</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r h="197204">
                <a:tc>
                  <a:txBody>
                    <a:bodyPr/>
                    <a:lstStyle/>
                    <a:p>
                      <a:pPr algn="ctr" fontAlgn="ctr"/>
                      <a:r>
                        <a:rPr lang="en-US" altLang="ja-JP" sz="1100" u="none" strike="noStrike" dirty="0" smtClean="0">
                          <a:effectLst/>
                        </a:rPr>
                        <a:t>10</a:t>
                      </a:r>
                      <a:r>
                        <a:rPr lang="ja-JP" altLang="en-US" sz="1100" u="none" strike="noStrike" dirty="0" smtClean="0">
                          <a:effectLst/>
                        </a:rPr>
                        <a:t>月</a:t>
                      </a:r>
                      <a:r>
                        <a:rPr lang="en-US" altLang="ja-JP" sz="1100" u="none" strike="noStrike" dirty="0" smtClean="0">
                          <a:effectLst/>
                        </a:rPr>
                        <a:t>2</a:t>
                      </a:r>
                      <a:r>
                        <a:rPr lang="ja-JP" altLang="en-US" sz="1100" u="none" strike="noStrike" dirty="0" smtClean="0">
                          <a:effectLst/>
                        </a:rPr>
                        <a:t>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医師・看護師・その他</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en-US" altLang="ja-JP" sz="1100" b="0" i="0" u="none" strike="noStrike" dirty="0" smtClean="0">
                          <a:solidFill>
                            <a:srgbClr val="000000"/>
                          </a:solidFill>
                          <a:effectLst/>
                          <a:latin typeface="+mn-lt"/>
                          <a:ea typeface="ＭＳ 明朝" panose="02020609040205080304" pitchFamily="17" charset="-128"/>
                        </a:rPr>
                        <a:t>104</a:t>
                      </a:r>
                      <a:endParaRPr lang="en-US" altLang="ja-JP" sz="1100" b="0" i="0" u="none" strike="noStrike" dirty="0">
                        <a:solidFill>
                          <a:srgbClr val="000000"/>
                        </a:solidFill>
                        <a:effectLst/>
                        <a:latin typeface="+mn-lt"/>
                        <a:ea typeface="ＭＳ 明朝" panose="02020609040205080304" pitchFamily="17" charset="-128"/>
                      </a:endParaRPr>
                    </a:p>
                  </a:txBody>
                  <a:tcPr marL="3553" marR="3553" marT="3553" marB="0" anchor="ctr"/>
                </a:tc>
                <a:tc>
                  <a:txBody>
                    <a:bodyPr/>
                    <a:lstStyle/>
                    <a:p>
                      <a:pPr algn="l" fontAlgn="ct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側弯症　～最新の治療と術後の経過～</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r h="197204">
                <a:tc>
                  <a:txBody>
                    <a:bodyPr/>
                    <a:lstStyle/>
                    <a:p>
                      <a:pPr algn="ctr" fontAlgn="ctr"/>
                      <a:r>
                        <a:rPr lang="en-US" altLang="ja-JP" sz="1100" u="none" strike="noStrike" dirty="0">
                          <a:effectLst/>
                        </a:rPr>
                        <a:t>10</a:t>
                      </a:r>
                      <a:r>
                        <a:rPr lang="ja-JP" altLang="en-US" sz="1100" u="none" strike="noStrike" dirty="0" smtClean="0">
                          <a:effectLst/>
                        </a:rPr>
                        <a:t>月</a:t>
                      </a:r>
                      <a:r>
                        <a:rPr lang="en-US" altLang="ja-JP" sz="1100" u="none" strike="noStrike" dirty="0" smtClean="0">
                          <a:effectLst/>
                        </a:rPr>
                        <a:t>23</a:t>
                      </a:r>
                      <a:r>
                        <a:rPr lang="ja-JP" altLang="en-US" sz="1100" u="none" strike="noStrike" dirty="0" smtClean="0">
                          <a:effectLst/>
                        </a:rPr>
                        <a:t>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smtClean="0">
                          <a:effectLst/>
                        </a:rPr>
                        <a:t>医師・看護師</a:t>
                      </a:r>
                      <a:r>
                        <a:rPr lang="ja-JP" altLang="en-US" sz="1100" u="none" strike="noStrike" dirty="0">
                          <a:effectLst/>
                        </a:rPr>
                        <a:t>・その他</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en-US" altLang="ja-JP" sz="1100" u="none" strike="noStrike" dirty="0" smtClean="0">
                          <a:effectLst/>
                        </a:rPr>
                        <a:t>38</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側弯症　～最新の治療と術後の経過～</a:t>
                      </a:r>
                    </a:p>
                  </a:txBody>
                  <a:tcPr marL="3553" marR="3553" marT="3553" marB="0" anchor="ctr"/>
                </a:tc>
              </a:tr>
              <a:tr h="197204">
                <a:tc>
                  <a:txBody>
                    <a:bodyPr/>
                    <a:lstStyle/>
                    <a:p>
                      <a:pPr algn="ctr" fontAlgn="ctr"/>
                      <a:r>
                        <a:rPr lang="en-US" altLang="ja-JP" sz="1100" u="none" strike="noStrike" dirty="0" smtClean="0">
                          <a:effectLst/>
                        </a:rPr>
                        <a:t>11</a:t>
                      </a:r>
                      <a:r>
                        <a:rPr lang="ja-JP" altLang="en-US" sz="1100" u="none" strike="noStrike" dirty="0" smtClean="0">
                          <a:effectLst/>
                        </a:rPr>
                        <a:t>月</a:t>
                      </a:r>
                      <a:r>
                        <a:rPr lang="en-US" altLang="ja-JP" sz="1100" u="none" strike="noStrike" dirty="0" smtClean="0">
                          <a:effectLst/>
                        </a:rPr>
                        <a:t>27</a:t>
                      </a:r>
                      <a:r>
                        <a:rPr lang="ja-JP" altLang="en-US" sz="1100" u="none" strike="noStrike" dirty="0" smtClean="0">
                          <a:effectLst/>
                        </a:rPr>
                        <a:t>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smtClean="0">
                          <a:effectLst/>
                        </a:rPr>
                        <a:t>医師・看護師</a:t>
                      </a:r>
                      <a:r>
                        <a:rPr lang="ja-JP" altLang="en-US" sz="1100" u="none" strike="noStrike" dirty="0">
                          <a:effectLst/>
                        </a:rPr>
                        <a:t>・その他</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en-US" altLang="ja-JP" sz="1100" b="0" i="0" u="none" strike="noStrike" dirty="0" smtClean="0">
                          <a:solidFill>
                            <a:schemeClr val="dk1"/>
                          </a:solidFill>
                          <a:effectLst/>
                          <a:latin typeface="+mn-lt"/>
                          <a:ea typeface="+mn-ea"/>
                        </a:rPr>
                        <a:t>202</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l" fontAlgn="ct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小児の在宅人工呼吸器の管理方法と留意点～日常生活場面でのかかわりを通して～</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r h="197204">
                <a:tc>
                  <a:txBody>
                    <a:bodyPr/>
                    <a:lstStyle/>
                    <a:p>
                      <a:pPr algn="ctr" fontAlgn="ctr"/>
                      <a:r>
                        <a:rPr lang="en-US" altLang="ja-JP" sz="1100" u="none" strike="noStrike" dirty="0" smtClean="0">
                          <a:effectLst/>
                        </a:rPr>
                        <a:t>1</a:t>
                      </a:r>
                      <a:r>
                        <a:rPr lang="ja-JP" altLang="en-US" sz="1100" u="none" strike="noStrike" dirty="0" smtClean="0">
                          <a:effectLst/>
                        </a:rPr>
                        <a:t>月</a:t>
                      </a:r>
                      <a:r>
                        <a:rPr lang="en-US" altLang="ja-JP" sz="1100" u="none" strike="noStrike" dirty="0" smtClean="0">
                          <a:effectLst/>
                        </a:rPr>
                        <a:t>22</a:t>
                      </a:r>
                      <a:r>
                        <a:rPr lang="ja-JP" altLang="en-US" sz="1100" u="none" strike="noStrike" dirty="0" smtClean="0">
                          <a:effectLst/>
                        </a:rPr>
                        <a:t>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smtClean="0">
                          <a:effectLst/>
                        </a:rPr>
                        <a:t>医師・看護師</a:t>
                      </a:r>
                      <a:r>
                        <a:rPr lang="ja-JP" altLang="en-US" sz="1100" u="none" strike="noStrike" dirty="0">
                          <a:effectLst/>
                        </a:rPr>
                        <a:t>・その他</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en-US" altLang="ja-JP" sz="1100" b="0" i="0" u="none" strike="noStrike" dirty="0" smtClean="0">
                          <a:solidFill>
                            <a:schemeClr val="dk1"/>
                          </a:solidFill>
                          <a:effectLst/>
                          <a:latin typeface="+mn-lt"/>
                          <a:ea typeface="+mn-ea"/>
                        </a:rPr>
                        <a:t>97</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l" fontAlgn="ctr"/>
                      <a:r>
                        <a:rPr lang="ja-JP" altLang="en-US" sz="1100" u="none" strike="noStrike" dirty="0">
                          <a:effectLst/>
                        </a:rPr>
                        <a:t>重症心身障が</a:t>
                      </a:r>
                      <a:r>
                        <a:rPr lang="ja-JP" altLang="en-US" sz="1100" u="none" strike="noStrike" dirty="0" err="1">
                          <a:effectLst/>
                        </a:rPr>
                        <a:t>い</a:t>
                      </a:r>
                      <a:r>
                        <a:rPr lang="ja-JP" altLang="en-US" sz="1100" u="none" strike="noStrike" dirty="0">
                          <a:effectLst/>
                        </a:rPr>
                        <a:t>児</a:t>
                      </a:r>
                      <a:r>
                        <a:rPr lang="ja-JP" altLang="en-US" sz="1100" u="none" strike="noStrike" dirty="0" smtClean="0">
                          <a:effectLst/>
                        </a:rPr>
                        <a:t>の胃瘻とミキサー食</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r h="332413">
                <a:tc>
                  <a:txBody>
                    <a:bodyPr/>
                    <a:lstStyle/>
                    <a:p>
                      <a:pPr algn="ctr" fontAlgn="ctr"/>
                      <a:r>
                        <a:rPr lang="en-US" altLang="ja-JP" sz="1100" u="none" strike="noStrike" dirty="0" smtClean="0">
                          <a:effectLst/>
                        </a:rPr>
                        <a:t>9</a:t>
                      </a:r>
                      <a:r>
                        <a:rPr lang="ja-JP" altLang="en-US" sz="1100" u="none" strike="noStrike" dirty="0" smtClean="0">
                          <a:effectLst/>
                        </a:rPr>
                        <a:t>月</a:t>
                      </a:r>
                      <a:r>
                        <a:rPr lang="en-US" altLang="ja-JP" sz="1100" u="none" strike="noStrike" dirty="0" smtClean="0">
                          <a:effectLst/>
                        </a:rPr>
                        <a:t>25</a:t>
                      </a:r>
                      <a:r>
                        <a:rPr lang="ja-JP" altLang="en-US" sz="1100" u="none" strike="noStrike" dirty="0" smtClean="0">
                          <a:effectLst/>
                        </a:rPr>
                        <a:t>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smtClean="0">
                          <a:effectLst/>
                        </a:rPr>
                        <a:t>その他</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en-US" altLang="ja-JP" sz="1100" u="none" strike="noStrike" dirty="0" smtClean="0">
                          <a:effectLst/>
                        </a:rPr>
                        <a:t>21 </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l" fontAlgn="ctr"/>
                      <a:r>
                        <a:rPr lang="ja-JP" altLang="en-US" sz="1100" b="0" i="0" u="none" strike="noStrike" dirty="0" smtClean="0">
                          <a:solidFill>
                            <a:schemeClr val="dk1"/>
                          </a:solidFill>
                          <a:effectLst/>
                          <a:latin typeface="+mn-lt"/>
                          <a:ea typeface="+mn-ea"/>
                        </a:rPr>
                        <a:t>疾病や障害を持つこどもの発達支援～地域でこどもの育ちを支え、こどもの力を引き出すために～</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r h="332413">
                <a:tc>
                  <a:txBody>
                    <a:bodyPr/>
                    <a:lstStyle/>
                    <a:p>
                      <a:pPr algn="ctr" fontAlgn="ctr"/>
                      <a:r>
                        <a:rPr lang="en-US" altLang="ja-JP" sz="1100" u="none" strike="noStrike" dirty="0" smtClean="0">
                          <a:effectLst/>
                        </a:rPr>
                        <a:t>7</a:t>
                      </a:r>
                      <a:r>
                        <a:rPr lang="ja-JP" altLang="en-US" sz="1100" u="none" strike="noStrike" dirty="0" smtClean="0">
                          <a:effectLst/>
                        </a:rPr>
                        <a:t>月</a:t>
                      </a:r>
                      <a:r>
                        <a:rPr lang="en-US" altLang="ja-JP" sz="1100" u="none" strike="noStrike" dirty="0" smtClean="0">
                          <a:effectLst/>
                        </a:rPr>
                        <a:t>9</a:t>
                      </a:r>
                      <a:r>
                        <a:rPr lang="ja-JP" altLang="en-US" sz="1100" u="none" strike="noStrike" dirty="0" smtClean="0">
                          <a:effectLst/>
                        </a:rPr>
                        <a:t>日</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ja-JP" altLang="en-US" sz="1100" u="none" strike="noStrike" dirty="0">
                          <a:effectLst/>
                        </a:rPr>
                        <a:t>医師・看護師・その他</a:t>
                      </a:r>
                      <a:endParaRPr lang="ja-JP" altLang="en-US"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ctr" fontAlgn="ctr"/>
                      <a:r>
                        <a:rPr lang="en-US" altLang="ja-JP" sz="1100" b="0" i="0" u="none" strike="noStrike" dirty="0" smtClean="0">
                          <a:solidFill>
                            <a:schemeClr val="dk1"/>
                          </a:solidFill>
                          <a:effectLst/>
                          <a:latin typeface="+mn-lt"/>
                          <a:ea typeface="+mn-ea"/>
                        </a:rPr>
                        <a:t>41</a:t>
                      </a:r>
                      <a:endParaRPr lang="en-US" altLang="ja-JP" sz="1100" b="0" i="0" u="none" strike="noStrike" dirty="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c>
                  <a:txBody>
                    <a:bodyPr/>
                    <a:lstStyle/>
                    <a:p>
                      <a:pPr algn="l" fontAlgn="ctr"/>
                      <a:r>
                        <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rPr>
                        <a:t>COVID19</a:t>
                      </a:r>
                      <a:r>
                        <a:rPr lang="ja-JP" altLang="en-US" sz="1100" b="0" i="0" u="none" strike="noStrike" dirty="0" smtClean="0">
                          <a:solidFill>
                            <a:srgbClr val="000000"/>
                          </a:solidFill>
                          <a:effectLst/>
                          <a:latin typeface="ＭＳ 明朝" panose="02020609040205080304" pitchFamily="17" charset="-128"/>
                          <a:ea typeface="ＭＳ 明朝" panose="02020609040205080304" pitchFamily="17" charset="-128"/>
                        </a:rPr>
                        <a:t>に関連した小児がん患者・経験者および、在宅療養児の生活に関連したリスクや対応について</a:t>
                      </a:r>
                      <a:endParaRPr lang="en-US" altLang="ja-JP" sz="1100" b="0" i="0" u="none" strike="noStrike" dirty="0" smtClean="0">
                        <a:solidFill>
                          <a:srgbClr val="000000"/>
                        </a:solidFill>
                        <a:effectLst/>
                        <a:latin typeface="ＭＳ 明朝" panose="02020609040205080304" pitchFamily="17" charset="-128"/>
                        <a:ea typeface="ＭＳ 明朝" panose="02020609040205080304" pitchFamily="17" charset="-128"/>
                      </a:endParaRPr>
                    </a:p>
                  </a:txBody>
                  <a:tcPr marL="3553" marR="3553" marT="3553" marB="0" anchor="ctr"/>
                </a:tc>
              </a:tr>
            </a:tbl>
          </a:graphicData>
        </a:graphic>
      </p:graphicFrame>
    </p:spTree>
    <p:extLst>
      <p:ext uri="{BB962C8B-B14F-4D97-AF65-F5344CB8AC3E}">
        <p14:creationId xmlns:p14="http://schemas.microsoft.com/office/powerpoint/2010/main" val="275676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501471" y="3702784"/>
            <a:ext cx="3949030" cy="2961773"/>
          </a:xfrm>
          <a:prstGeom prst="rect">
            <a:avLst/>
          </a:prstGeom>
        </p:spPr>
      </p:pic>
      <p:sp>
        <p:nvSpPr>
          <p:cNvPr id="4" name="テキスト ボックス 3"/>
          <p:cNvSpPr txBox="1"/>
          <p:nvPr/>
        </p:nvSpPr>
        <p:spPr>
          <a:xfrm>
            <a:off x="1907704" y="0"/>
            <a:ext cx="4968552" cy="369332"/>
          </a:xfrm>
          <a:prstGeom prst="rect">
            <a:avLst/>
          </a:prstGeom>
          <a:noFill/>
        </p:spPr>
        <p:txBody>
          <a:bodyPr wrap="square" rtlCol="0">
            <a:spAutoFit/>
          </a:bodyPr>
          <a:lstStyle/>
          <a:p>
            <a:r>
              <a:rPr kumimoji="1" lang="ja-JP" altLang="en-US" dirty="0" smtClean="0"/>
              <a:t>神奈川県小児等在宅医療連携拠点事業の概要</a:t>
            </a:r>
            <a:endParaRPr kumimoji="1" lang="ja-JP" altLang="en-US" dirty="0"/>
          </a:p>
        </p:txBody>
      </p:sp>
      <p:sp>
        <p:nvSpPr>
          <p:cNvPr id="5" name="テキスト ボックス 4"/>
          <p:cNvSpPr txBox="1"/>
          <p:nvPr/>
        </p:nvSpPr>
        <p:spPr>
          <a:xfrm>
            <a:off x="57388" y="1527175"/>
            <a:ext cx="8979108" cy="461665"/>
          </a:xfrm>
          <a:prstGeom prst="rect">
            <a:avLst/>
          </a:prstGeom>
          <a:noFill/>
          <a:ln>
            <a:solidFill>
              <a:schemeClr val="tx1"/>
            </a:solidFill>
          </a:ln>
        </p:spPr>
        <p:txBody>
          <a:bodyPr wrap="square" rtlCol="0">
            <a:spAutoFit/>
          </a:bodyPr>
          <a:lstStyle/>
          <a:p>
            <a:r>
              <a:rPr kumimoji="1" lang="en-US" altLang="ja-JP" sz="1200" dirty="0" smtClean="0"/>
              <a:t>【</a:t>
            </a:r>
            <a:r>
              <a:rPr lang="ja-JP" altLang="en-US" sz="1200" dirty="0" smtClean="0"/>
              <a:t>小児等在宅医療を進めるための２つの柱</a:t>
            </a:r>
            <a:r>
              <a:rPr kumimoji="1" lang="en-US" altLang="ja-JP" sz="1200" dirty="0" smtClean="0"/>
              <a:t>】</a:t>
            </a:r>
          </a:p>
          <a:p>
            <a:r>
              <a:rPr lang="ja-JP" altLang="en-US" sz="1200" dirty="0" smtClean="0"/>
              <a:t>①　コーディネーター運用のための取組み　②こども医療センターによる全県的な支援</a:t>
            </a:r>
            <a:endParaRPr kumimoji="1" lang="ja-JP" altLang="en-US" sz="1200" dirty="0"/>
          </a:p>
        </p:txBody>
      </p:sp>
      <p:sp>
        <p:nvSpPr>
          <p:cNvPr id="6" name="テキスト ボックス 5"/>
          <p:cNvSpPr txBox="1"/>
          <p:nvPr/>
        </p:nvSpPr>
        <p:spPr>
          <a:xfrm>
            <a:off x="48666" y="541129"/>
            <a:ext cx="8988106" cy="1015663"/>
          </a:xfrm>
          <a:prstGeom prst="rect">
            <a:avLst/>
          </a:prstGeom>
          <a:noFill/>
          <a:ln>
            <a:solidFill>
              <a:schemeClr val="tx1"/>
            </a:solidFill>
          </a:ln>
        </p:spPr>
        <p:txBody>
          <a:bodyPr wrap="square" rtlCol="0">
            <a:spAutoFit/>
          </a:bodyPr>
          <a:lstStyle/>
          <a:p>
            <a:r>
              <a:rPr kumimoji="1" lang="en-US" altLang="ja-JP" sz="1200" dirty="0" smtClean="0"/>
              <a:t>【</a:t>
            </a:r>
            <a:r>
              <a:rPr lang="ja-JP" altLang="en-US" sz="1200" dirty="0" smtClean="0"/>
              <a:t>本県の課題</a:t>
            </a:r>
            <a:r>
              <a:rPr kumimoji="1" lang="en-US" altLang="ja-JP" sz="1200" dirty="0" smtClean="0"/>
              <a:t>】</a:t>
            </a:r>
          </a:p>
          <a:p>
            <a:r>
              <a:rPr lang="ja-JP" altLang="en-US" sz="1200" dirty="0" smtClean="0"/>
              <a:t>　医療技術の発達により、新生児が出産直後に死亡するケースが減り、ＮＩＣＵの長期入院児（１年以上入院）は増加している。また、地域では受入にあたり、医師や看護師、介護者の医療的ケアに対する経験不足や緊急時等の連携体制に不安がある。</a:t>
            </a:r>
            <a:endParaRPr lang="en-US" altLang="ja-JP" sz="1200" dirty="0" smtClean="0"/>
          </a:p>
          <a:p>
            <a:r>
              <a:rPr lang="en-US" altLang="ja-JP" sz="1200" dirty="0" smtClean="0"/>
              <a:t>【</a:t>
            </a:r>
            <a:r>
              <a:rPr lang="ja-JP" altLang="en-US" sz="1200" dirty="0" smtClean="0"/>
              <a:t>事業目的</a:t>
            </a:r>
            <a:r>
              <a:rPr lang="en-US" altLang="ja-JP" sz="1200" dirty="0" smtClean="0"/>
              <a:t>】</a:t>
            </a:r>
          </a:p>
          <a:p>
            <a:r>
              <a:rPr lang="ja-JP" altLang="en-US" sz="1200" dirty="0" smtClean="0"/>
              <a:t>　ＮＩＣＵを退院し、医療的ケアを必要とする</a:t>
            </a:r>
            <a:r>
              <a:rPr lang="ja-JP" altLang="en-US" sz="1200" smtClean="0"/>
              <a:t>児を保健、医療</a:t>
            </a:r>
            <a:r>
              <a:rPr lang="ja-JP" altLang="en-US" sz="1200" dirty="0" smtClean="0"/>
              <a:t>・福祉・教育・行政が連携をして、地域で支えていく体制をつくること</a:t>
            </a:r>
            <a:endParaRPr lang="ja-JP" altLang="ja-JP" sz="1200" dirty="0" smtClean="0"/>
          </a:p>
        </p:txBody>
      </p:sp>
      <p:sp>
        <p:nvSpPr>
          <p:cNvPr id="57" name="AutoShape 5"/>
          <p:cNvSpPr>
            <a:spLocks noChangeArrowheads="1"/>
          </p:cNvSpPr>
          <p:nvPr/>
        </p:nvSpPr>
        <p:spPr bwMode="auto">
          <a:xfrm>
            <a:off x="7524328" y="1988840"/>
            <a:ext cx="1619672" cy="1080120"/>
          </a:xfrm>
          <a:prstGeom prst="roundRect">
            <a:avLst>
              <a:gd name="adj" fmla="val 16667"/>
            </a:avLst>
          </a:prstGeom>
          <a:solidFill>
            <a:srgbClr val="FFFFFF"/>
          </a:solidFill>
          <a:ln w="25400">
            <a:solidFill>
              <a:srgbClr val="000000"/>
            </a:solidFill>
            <a:prstDash val="solid"/>
            <a:round/>
            <a:headEnd/>
            <a:tailEnd/>
          </a:ln>
        </p:spPr>
        <p:txBody>
          <a:bodyPr vert="horz" wrap="square" lIns="74295" tIns="8890" rIns="74295" bIns="889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lang="ja-JP" altLang="en-US" sz="900" b="1" dirty="0" smtClean="0">
                <a:latin typeface="ＭＳ ゴシック" pitchFamily="49" charset="-128"/>
                <a:ea typeface="ＭＳ ゴシック" pitchFamily="49" charset="-128"/>
                <a:cs typeface="ＭＳ Ｐゴシック" pitchFamily="50" charset="-128"/>
              </a:rPr>
              <a:t>県総合療育相談センター、</a:t>
            </a:r>
            <a:endParaRPr lang="en-US" altLang="ja-JP" sz="900" b="1" dirty="0" smtClean="0">
              <a:latin typeface="ＭＳ ゴシック" pitchFamily="49" charset="-128"/>
              <a:ea typeface="ＭＳ ゴシック" pitchFamily="49" charset="-128"/>
              <a:cs typeface="ＭＳ Ｐゴシック" pitchFamily="50" charset="-128"/>
            </a:endParaRPr>
          </a:p>
          <a:p>
            <a:pPr marL="0" marR="0" lvl="0" indent="0" defTabSz="914400" rtl="0" eaLnBrk="1" fontAlgn="base" latinLnBrk="0" hangingPunct="1">
              <a:lnSpc>
                <a:spcPct val="100000"/>
              </a:lnSpc>
              <a:spcBef>
                <a:spcPct val="0"/>
              </a:spcBef>
              <a:spcAft>
                <a:spcPct val="0"/>
              </a:spcAft>
              <a:buClrTx/>
              <a:buSzTx/>
              <a:buFontTx/>
              <a:buNone/>
              <a:tabLst/>
            </a:pPr>
            <a:r>
              <a:rPr lang="ja-JP" altLang="en-US" sz="900" b="1" dirty="0" smtClean="0">
                <a:latin typeface="ＭＳ ゴシック" pitchFamily="49" charset="-128"/>
                <a:ea typeface="ＭＳ ゴシック" pitchFamily="49" charset="-128"/>
                <a:cs typeface="ＭＳ Ｐゴシック" pitchFamily="50" charset="-128"/>
              </a:rPr>
              <a:t>神奈川県総合リハビリテーションセンター</a:t>
            </a:r>
            <a:endParaRPr lang="en-US" altLang="ja-JP" sz="900" b="1" dirty="0" smtClean="0">
              <a:latin typeface="ＭＳ ゴシック" pitchFamily="49" charset="-128"/>
              <a:ea typeface="ＭＳ ゴシック" pitchFamily="49" charset="-128"/>
              <a:cs typeface="ＭＳ Ｐゴシック" pitchFamily="50" charset="-128"/>
            </a:endParaRPr>
          </a:p>
          <a:p>
            <a:endParaRPr lang="en-US" altLang="ja-JP" sz="900" dirty="0" smtClean="0"/>
          </a:p>
          <a:p>
            <a:r>
              <a:rPr lang="ja-JP" altLang="en-US" sz="900" dirty="0" smtClean="0"/>
              <a:t>・</a:t>
            </a:r>
            <a:r>
              <a:rPr lang="ja-JP" altLang="en-US" sz="900" dirty="0"/>
              <a:t>県</a:t>
            </a:r>
            <a:r>
              <a:rPr lang="ja-JP" altLang="en-US" sz="900" dirty="0" smtClean="0"/>
              <a:t>、地域の</a:t>
            </a:r>
            <a:r>
              <a:rPr lang="ja-JP" altLang="en-US" sz="900" dirty="0"/>
              <a:t>会議への参加　　　　　　　　　　　　　　　</a:t>
            </a:r>
            <a:endParaRPr lang="en-US" altLang="ja-JP" sz="900" dirty="0"/>
          </a:p>
          <a:p>
            <a:r>
              <a:rPr lang="ja-JP" altLang="en-US" sz="900" dirty="0"/>
              <a:t>・研修</a:t>
            </a:r>
            <a:r>
              <a:rPr lang="ja-JP" altLang="en-US" sz="900" dirty="0" smtClean="0"/>
              <a:t>協力など</a:t>
            </a:r>
            <a:endParaRPr kumimoji="1" lang="en-US" altLang="ja-JP" sz="900" b="1"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defTabSz="914400" rtl="0" eaLnBrk="1" fontAlgn="base" latinLnBrk="0" hangingPunct="1">
              <a:lnSpc>
                <a:spcPct val="100000"/>
              </a:lnSpc>
              <a:spcBef>
                <a:spcPct val="0"/>
              </a:spcBef>
              <a:spcAft>
                <a:spcPct val="0"/>
              </a:spcAft>
              <a:buClrTx/>
              <a:buSzTx/>
              <a:buFontTx/>
              <a:buNone/>
              <a:tabLst/>
            </a:pPr>
            <a:endParaRPr kumimoji="1" lang="ja-JP" sz="9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8" name="AutoShape 5"/>
          <p:cNvSpPr>
            <a:spLocks noChangeArrowheads="1"/>
          </p:cNvSpPr>
          <p:nvPr/>
        </p:nvSpPr>
        <p:spPr bwMode="auto">
          <a:xfrm>
            <a:off x="1187625" y="2060848"/>
            <a:ext cx="2016224" cy="936104"/>
          </a:xfrm>
          <a:prstGeom prst="roundRect">
            <a:avLst>
              <a:gd name="adj" fmla="val 16667"/>
            </a:avLst>
          </a:prstGeom>
          <a:solidFill>
            <a:srgbClr val="FFFFFF"/>
          </a:solidFill>
          <a:ln w="25400">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神奈川県</a:t>
            </a:r>
            <a:endParaRPr kumimoji="1" lang="en-US" altLang="ja-JP" sz="12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1" name="テキスト ボックス 60"/>
          <p:cNvSpPr txBox="1"/>
          <p:nvPr/>
        </p:nvSpPr>
        <p:spPr>
          <a:xfrm>
            <a:off x="3203848" y="2132856"/>
            <a:ext cx="783704" cy="230832"/>
          </a:xfrm>
          <a:prstGeom prst="rect">
            <a:avLst/>
          </a:prstGeom>
          <a:noFill/>
        </p:spPr>
        <p:txBody>
          <a:bodyPr wrap="square" rtlCol="0">
            <a:spAutoFit/>
          </a:bodyPr>
          <a:lstStyle/>
          <a:p>
            <a:r>
              <a:rPr kumimoji="1" lang="ja-JP" altLang="en-US" sz="900" dirty="0" smtClean="0"/>
              <a:t>業務委託</a:t>
            </a:r>
            <a:endParaRPr kumimoji="1" lang="ja-JP" altLang="en-US" sz="900" dirty="0"/>
          </a:p>
        </p:txBody>
      </p:sp>
      <p:sp>
        <p:nvSpPr>
          <p:cNvPr id="59" name="AutoShape 5"/>
          <p:cNvSpPr>
            <a:spLocks noChangeArrowheads="1"/>
          </p:cNvSpPr>
          <p:nvPr/>
        </p:nvSpPr>
        <p:spPr bwMode="auto">
          <a:xfrm>
            <a:off x="3788635" y="1983322"/>
            <a:ext cx="3384376" cy="1080120"/>
          </a:xfrm>
          <a:prstGeom prst="roundRect">
            <a:avLst>
              <a:gd name="adj" fmla="val 16667"/>
            </a:avLst>
          </a:prstGeom>
          <a:solidFill>
            <a:srgbClr val="FFFFFF"/>
          </a:solidFill>
          <a:ln w="25400">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400" b="1" dirty="0" smtClean="0">
                <a:latin typeface="ＭＳ ゴシック" pitchFamily="49" charset="-128"/>
                <a:ea typeface="ＭＳ ゴシック" pitchFamily="49" charset="-128"/>
                <a:cs typeface="ＭＳ Ｐゴシック" pitchFamily="50" charset="-128"/>
              </a:rPr>
              <a:t>神奈川県立こども医療センター</a:t>
            </a:r>
            <a:endParaRPr kumimoji="1" 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0" name="テキスト ボックス 69"/>
          <p:cNvSpPr txBox="1"/>
          <p:nvPr/>
        </p:nvSpPr>
        <p:spPr>
          <a:xfrm>
            <a:off x="3203848" y="2708920"/>
            <a:ext cx="783704" cy="230832"/>
          </a:xfrm>
          <a:prstGeom prst="rect">
            <a:avLst/>
          </a:prstGeom>
          <a:noFill/>
        </p:spPr>
        <p:txBody>
          <a:bodyPr wrap="square" rtlCol="0">
            <a:spAutoFit/>
          </a:bodyPr>
          <a:lstStyle/>
          <a:p>
            <a:r>
              <a:rPr lang="ja-JP" altLang="en-US" sz="900" dirty="0" smtClean="0"/>
              <a:t>成果報告</a:t>
            </a:r>
            <a:endParaRPr kumimoji="1" lang="ja-JP" altLang="en-US" sz="900" dirty="0"/>
          </a:p>
        </p:txBody>
      </p:sp>
      <p:sp>
        <p:nvSpPr>
          <p:cNvPr id="55" name="テキスト ボックス 54"/>
          <p:cNvSpPr txBox="1"/>
          <p:nvPr/>
        </p:nvSpPr>
        <p:spPr>
          <a:xfrm>
            <a:off x="1331640" y="2348882"/>
            <a:ext cx="1728192" cy="577081"/>
          </a:xfrm>
          <a:prstGeom prst="rect">
            <a:avLst/>
          </a:prstGeom>
          <a:noFill/>
          <a:ln w="28575">
            <a:solidFill>
              <a:schemeClr val="tx1"/>
            </a:solidFill>
          </a:ln>
        </p:spPr>
        <p:txBody>
          <a:bodyPr wrap="square" rtlCol="0">
            <a:spAutoFit/>
          </a:bodyPr>
          <a:lstStyle/>
          <a:p>
            <a:r>
              <a:rPr lang="ja-JP" altLang="en-US" sz="1050" dirty="0" smtClean="0"/>
              <a:t>○</a:t>
            </a:r>
            <a:r>
              <a:rPr kumimoji="1" lang="ja-JP" altLang="en-US" sz="1050" dirty="0" smtClean="0"/>
              <a:t>県小児等在宅医療推進　</a:t>
            </a:r>
            <a:endParaRPr kumimoji="1" lang="en-US" altLang="ja-JP" sz="1050" dirty="0" smtClean="0"/>
          </a:p>
          <a:p>
            <a:r>
              <a:rPr lang="ja-JP" altLang="en-US" sz="1050" dirty="0" smtClean="0"/>
              <a:t>　  </a:t>
            </a:r>
            <a:r>
              <a:rPr kumimoji="1" lang="ja-JP" altLang="en-US" sz="1050" dirty="0" smtClean="0"/>
              <a:t>会議の開催</a:t>
            </a:r>
            <a:endParaRPr kumimoji="1" lang="en-US" altLang="ja-JP" sz="1050" dirty="0" smtClean="0"/>
          </a:p>
          <a:p>
            <a:r>
              <a:rPr lang="ja-JP" altLang="en-US" sz="1050" dirty="0" smtClean="0"/>
              <a:t>○モデル事業の進捗確認</a:t>
            </a:r>
            <a:endParaRPr lang="en-US" altLang="ja-JP" sz="1050" dirty="0" smtClean="0"/>
          </a:p>
        </p:txBody>
      </p:sp>
      <p:sp>
        <p:nvSpPr>
          <p:cNvPr id="119" name="テキスト ボックス 118"/>
          <p:cNvSpPr txBox="1"/>
          <p:nvPr/>
        </p:nvSpPr>
        <p:spPr>
          <a:xfrm>
            <a:off x="7092280" y="2492896"/>
            <a:ext cx="495672" cy="369332"/>
          </a:xfrm>
          <a:prstGeom prst="rect">
            <a:avLst/>
          </a:prstGeom>
          <a:noFill/>
        </p:spPr>
        <p:txBody>
          <a:bodyPr wrap="square" rtlCol="0">
            <a:spAutoFit/>
          </a:bodyPr>
          <a:lstStyle/>
          <a:p>
            <a:r>
              <a:rPr lang="ja-JP" altLang="en-US" sz="900" dirty="0" smtClean="0"/>
              <a:t>連携・協力</a:t>
            </a:r>
            <a:endParaRPr kumimoji="1" lang="ja-JP" altLang="en-US" sz="900" dirty="0"/>
          </a:p>
        </p:txBody>
      </p:sp>
      <p:sp>
        <p:nvSpPr>
          <p:cNvPr id="174" name="テキスト ボックス 173"/>
          <p:cNvSpPr txBox="1"/>
          <p:nvPr/>
        </p:nvSpPr>
        <p:spPr>
          <a:xfrm>
            <a:off x="0" y="2780928"/>
            <a:ext cx="827584" cy="369332"/>
          </a:xfrm>
          <a:prstGeom prst="rect">
            <a:avLst/>
          </a:prstGeom>
          <a:noFill/>
          <a:ln w="28575">
            <a:solidFill>
              <a:schemeClr val="tx1"/>
            </a:solidFill>
          </a:ln>
        </p:spPr>
        <p:txBody>
          <a:bodyPr wrap="square" rtlCol="0">
            <a:spAutoFit/>
          </a:bodyPr>
          <a:lstStyle/>
          <a:p>
            <a:pPr algn="ctr"/>
            <a:r>
              <a:rPr kumimoji="1" lang="ja-JP" altLang="en-US" sz="900" dirty="0" smtClean="0"/>
              <a:t>県在宅医療</a:t>
            </a:r>
            <a:endParaRPr kumimoji="1" lang="en-US" altLang="ja-JP" sz="900" dirty="0" smtClean="0"/>
          </a:p>
          <a:p>
            <a:pPr algn="ctr"/>
            <a:r>
              <a:rPr kumimoji="1" lang="ja-JP" altLang="en-US" sz="900" dirty="0" smtClean="0"/>
              <a:t>推進協議会</a:t>
            </a:r>
            <a:endParaRPr kumimoji="1" lang="ja-JP" altLang="en-US" sz="900" dirty="0"/>
          </a:p>
        </p:txBody>
      </p:sp>
      <p:sp>
        <p:nvSpPr>
          <p:cNvPr id="175" name="テキスト ボックス 174"/>
          <p:cNvSpPr txBox="1"/>
          <p:nvPr/>
        </p:nvSpPr>
        <p:spPr>
          <a:xfrm>
            <a:off x="1" y="1988840"/>
            <a:ext cx="1368152" cy="253916"/>
          </a:xfrm>
          <a:prstGeom prst="rect">
            <a:avLst/>
          </a:prstGeom>
          <a:noFill/>
        </p:spPr>
        <p:txBody>
          <a:bodyPr wrap="square" rtlCol="0">
            <a:spAutoFit/>
          </a:bodyPr>
          <a:lstStyle/>
          <a:p>
            <a:r>
              <a:rPr kumimoji="1" lang="en-US" altLang="ja-JP" sz="1050" dirty="0" smtClean="0"/>
              <a:t>【</a:t>
            </a:r>
            <a:r>
              <a:rPr kumimoji="1" lang="ja-JP" altLang="en-US" sz="1050" dirty="0" smtClean="0"/>
              <a:t>事業イメージ</a:t>
            </a:r>
            <a:r>
              <a:rPr kumimoji="1" lang="en-US" altLang="ja-JP" sz="1050" dirty="0" smtClean="0"/>
              <a:t>】</a:t>
            </a:r>
            <a:endParaRPr kumimoji="1" lang="ja-JP" altLang="en-US" sz="1050" dirty="0"/>
          </a:p>
        </p:txBody>
      </p:sp>
      <p:cxnSp>
        <p:nvCxnSpPr>
          <p:cNvPr id="176" name="直線矢印コネクタ 175"/>
          <p:cNvCxnSpPr>
            <a:stCxn id="174" idx="3"/>
          </p:cNvCxnSpPr>
          <p:nvPr/>
        </p:nvCxnSpPr>
        <p:spPr>
          <a:xfrm flipV="1">
            <a:off x="827585" y="2708920"/>
            <a:ext cx="360040" cy="256674"/>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5" name="テキスト ボックス 184"/>
          <p:cNvSpPr txBox="1"/>
          <p:nvPr/>
        </p:nvSpPr>
        <p:spPr>
          <a:xfrm>
            <a:off x="539552" y="2492896"/>
            <a:ext cx="432048" cy="230832"/>
          </a:xfrm>
          <a:prstGeom prst="rect">
            <a:avLst/>
          </a:prstGeom>
          <a:noFill/>
          <a:ln>
            <a:noFill/>
          </a:ln>
        </p:spPr>
        <p:txBody>
          <a:bodyPr wrap="square" rtlCol="0">
            <a:spAutoFit/>
          </a:bodyPr>
          <a:lstStyle/>
          <a:p>
            <a:r>
              <a:rPr lang="ja-JP" altLang="en-US" sz="900" dirty="0" smtClean="0"/>
              <a:t>連携</a:t>
            </a:r>
            <a:endParaRPr kumimoji="1" lang="ja-JP" altLang="en-US" sz="900" dirty="0"/>
          </a:p>
        </p:txBody>
      </p:sp>
      <p:sp>
        <p:nvSpPr>
          <p:cNvPr id="99" name="テキスト ボックス 98"/>
          <p:cNvSpPr txBox="1"/>
          <p:nvPr/>
        </p:nvSpPr>
        <p:spPr>
          <a:xfrm>
            <a:off x="7812361" y="3140968"/>
            <a:ext cx="783704" cy="230832"/>
          </a:xfrm>
          <a:prstGeom prst="rect">
            <a:avLst/>
          </a:prstGeom>
          <a:noFill/>
        </p:spPr>
        <p:txBody>
          <a:bodyPr wrap="square" rtlCol="0">
            <a:spAutoFit/>
          </a:bodyPr>
          <a:lstStyle/>
          <a:p>
            <a:r>
              <a:rPr lang="ja-JP" altLang="en-US" sz="900" dirty="0" smtClean="0"/>
              <a:t>連携・支援</a:t>
            </a:r>
            <a:endParaRPr kumimoji="1" lang="ja-JP" altLang="en-US" sz="900" dirty="0"/>
          </a:p>
        </p:txBody>
      </p:sp>
      <p:sp>
        <p:nvSpPr>
          <p:cNvPr id="101" name="正方形/長方形 100"/>
          <p:cNvSpPr/>
          <p:nvPr/>
        </p:nvSpPr>
        <p:spPr>
          <a:xfrm>
            <a:off x="5431891" y="4011944"/>
            <a:ext cx="3087961" cy="606440"/>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5500130" y="4045881"/>
            <a:ext cx="2740073" cy="577081"/>
          </a:xfrm>
          <a:prstGeom prst="rect">
            <a:avLst/>
          </a:prstGeom>
          <a:noFill/>
        </p:spPr>
        <p:txBody>
          <a:bodyPr wrap="square" rtlCol="0">
            <a:spAutoFit/>
          </a:bodyPr>
          <a:lstStyle/>
          <a:p>
            <a:r>
              <a:rPr kumimoji="1" lang="ja-JP" altLang="en-US" sz="1050" b="1" dirty="0" smtClean="0"/>
              <a:t>＜過去の協議の場モデル事業実施地域＞</a:t>
            </a:r>
            <a:endParaRPr kumimoji="1" lang="en-US" altLang="ja-JP" sz="1050" b="1" dirty="0" smtClean="0"/>
          </a:p>
          <a:p>
            <a:r>
              <a:rPr lang="ja-JP" altLang="en-US" sz="1050" dirty="0" smtClean="0"/>
              <a:t>①茅ヶ崎</a:t>
            </a:r>
            <a:r>
              <a:rPr kumimoji="1" lang="ja-JP" altLang="en-US" sz="1050" dirty="0" smtClean="0"/>
              <a:t>地域、②小田原地域、③</a:t>
            </a:r>
            <a:r>
              <a:rPr lang="ja-JP" altLang="en-US" sz="1050" dirty="0" smtClean="0"/>
              <a:t>厚木地域、④横須賀地域</a:t>
            </a:r>
            <a:endParaRPr lang="en-US" altLang="ja-JP" sz="1050" dirty="0" smtClean="0"/>
          </a:p>
        </p:txBody>
      </p:sp>
      <p:sp>
        <p:nvSpPr>
          <p:cNvPr id="110" name="テキスト ボックス 109"/>
          <p:cNvSpPr txBox="1"/>
          <p:nvPr/>
        </p:nvSpPr>
        <p:spPr>
          <a:xfrm>
            <a:off x="3923928" y="2271354"/>
            <a:ext cx="3168352" cy="577081"/>
          </a:xfrm>
          <a:prstGeom prst="rect">
            <a:avLst/>
          </a:prstGeom>
          <a:noFill/>
          <a:ln w="28575">
            <a:solidFill>
              <a:schemeClr val="tx1"/>
            </a:solidFill>
          </a:ln>
        </p:spPr>
        <p:txBody>
          <a:bodyPr wrap="square" rtlCol="0">
            <a:spAutoFit/>
          </a:bodyPr>
          <a:lstStyle/>
          <a:p>
            <a:r>
              <a:rPr kumimoji="1" lang="ja-JP" altLang="en-US" sz="1050" dirty="0" smtClean="0"/>
              <a:t>②全県的な支援</a:t>
            </a:r>
            <a:endParaRPr kumimoji="1" lang="en-US" altLang="ja-JP" sz="1050" dirty="0" smtClean="0"/>
          </a:p>
          <a:p>
            <a:r>
              <a:rPr lang="ja-JP" altLang="en-US" sz="1050" dirty="0" smtClean="0"/>
              <a:t>○支援者向けの情報提供・相談窓口の設置</a:t>
            </a:r>
            <a:endParaRPr lang="en-US" altLang="ja-JP" sz="1050" dirty="0" smtClean="0"/>
          </a:p>
          <a:p>
            <a:r>
              <a:rPr lang="ja-JP" altLang="en-US" sz="1050" dirty="0" smtClean="0"/>
              <a:t>○</a:t>
            </a:r>
            <a:r>
              <a:rPr kumimoji="1" lang="ja-JP" altLang="en-US" sz="1050" dirty="0" smtClean="0"/>
              <a:t>小児在宅医療資源の拡充に向けた医療ケア研修　</a:t>
            </a:r>
            <a:endParaRPr kumimoji="1" lang="en-US" altLang="ja-JP" sz="1050" dirty="0" smtClean="0"/>
          </a:p>
        </p:txBody>
      </p:sp>
      <p:cxnSp>
        <p:nvCxnSpPr>
          <p:cNvPr id="96" name="直線矢印コネクタ 95"/>
          <p:cNvCxnSpPr/>
          <p:nvPr/>
        </p:nvCxnSpPr>
        <p:spPr>
          <a:xfrm flipH="1">
            <a:off x="3203849" y="2636912"/>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a:off x="3203849" y="2420888"/>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p:nvPr/>
        </p:nvCxnSpPr>
        <p:spPr>
          <a:xfrm>
            <a:off x="7164288" y="2420888"/>
            <a:ext cx="360040" cy="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2" name="AutoShape 5"/>
          <p:cNvSpPr>
            <a:spLocks noChangeArrowheads="1"/>
          </p:cNvSpPr>
          <p:nvPr/>
        </p:nvSpPr>
        <p:spPr bwMode="auto">
          <a:xfrm>
            <a:off x="179512" y="3438290"/>
            <a:ext cx="8712968" cy="3303078"/>
          </a:xfrm>
          <a:prstGeom prst="roundRect">
            <a:avLst>
              <a:gd name="adj" fmla="val 16667"/>
            </a:avLst>
          </a:prstGeom>
          <a:noFill/>
          <a:ln w="25400">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4" name="テキスト ボックス 143"/>
          <p:cNvSpPr txBox="1"/>
          <p:nvPr/>
        </p:nvSpPr>
        <p:spPr>
          <a:xfrm>
            <a:off x="444242" y="3516714"/>
            <a:ext cx="2304255" cy="323165"/>
          </a:xfrm>
          <a:prstGeom prst="rect">
            <a:avLst/>
          </a:prstGeom>
          <a:noFill/>
        </p:spPr>
        <p:txBody>
          <a:bodyPr wrap="square" rtlCol="0">
            <a:spAutoFit/>
          </a:bodyPr>
          <a:lstStyle/>
          <a:p>
            <a:r>
              <a:rPr lang="ja-JP" altLang="en-US" sz="1500" b="1" dirty="0" smtClean="0"/>
              <a:t>現行モデル事業</a:t>
            </a:r>
            <a:endParaRPr kumimoji="1" lang="en-US" altLang="ja-JP" sz="1500" b="1" dirty="0" smtClean="0"/>
          </a:p>
        </p:txBody>
      </p:sp>
      <p:cxnSp>
        <p:nvCxnSpPr>
          <p:cNvPr id="146" name="直線矢印コネクタ 145"/>
          <p:cNvCxnSpPr/>
          <p:nvPr/>
        </p:nvCxnSpPr>
        <p:spPr>
          <a:xfrm flipV="1">
            <a:off x="1835696" y="2996952"/>
            <a:ext cx="0" cy="36004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9" name="直線矢印コネクタ 148"/>
          <p:cNvCxnSpPr/>
          <p:nvPr/>
        </p:nvCxnSpPr>
        <p:spPr>
          <a:xfrm flipH="1" flipV="1">
            <a:off x="8532441" y="3068960"/>
            <a:ext cx="6053" cy="36933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47" name="テキスト ボックス 246"/>
          <p:cNvSpPr txBox="1"/>
          <p:nvPr/>
        </p:nvSpPr>
        <p:spPr>
          <a:xfrm>
            <a:off x="3419873" y="3068960"/>
            <a:ext cx="792088" cy="230832"/>
          </a:xfrm>
          <a:prstGeom prst="rect">
            <a:avLst/>
          </a:prstGeom>
          <a:noFill/>
          <a:ln>
            <a:solidFill>
              <a:schemeClr val="tx1"/>
            </a:solidFill>
          </a:ln>
        </p:spPr>
        <p:txBody>
          <a:bodyPr wrap="square" rtlCol="0">
            <a:spAutoFit/>
          </a:bodyPr>
          <a:lstStyle/>
          <a:p>
            <a:r>
              <a:rPr lang="en-US" altLang="ja-JP" sz="900" dirty="0" smtClean="0"/>
              <a:t>【</a:t>
            </a:r>
            <a:r>
              <a:rPr lang="ja-JP" altLang="en-US" sz="900" dirty="0" smtClean="0"/>
              <a:t>実態調査</a:t>
            </a:r>
            <a:r>
              <a:rPr lang="en-US" altLang="ja-JP" sz="900" dirty="0" smtClean="0"/>
              <a:t>】</a:t>
            </a:r>
            <a:endParaRPr kumimoji="1" lang="ja-JP" altLang="en-US" sz="900" dirty="0"/>
          </a:p>
        </p:txBody>
      </p:sp>
      <p:cxnSp>
        <p:nvCxnSpPr>
          <p:cNvPr id="180" name="直線矢印コネクタ 179"/>
          <p:cNvCxnSpPr/>
          <p:nvPr/>
        </p:nvCxnSpPr>
        <p:spPr>
          <a:xfrm flipV="1">
            <a:off x="5187095" y="3054103"/>
            <a:ext cx="0" cy="36004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3" name="テキスト ボックス 202"/>
          <p:cNvSpPr txBox="1"/>
          <p:nvPr/>
        </p:nvSpPr>
        <p:spPr>
          <a:xfrm>
            <a:off x="1979712" y="3068960"/>
            <a:ext cx="1080120" cy="230832"/>
          </a:xfrm>
          <a:prstGeom prst="rect">
            <a:avLst/>
          </a:prstGeom>
          <a:noFill/>
          <a:ln>
            <a:noFill/>
          </a:ln>
        </p:spPr>
        <p:txBody>
          <a:bodyPr wrap="square" rtlCol="0">
            <a:spAutoFit/>
          </a:bodyPr>
          <a:lstStyle/>
          <a:p>
            <a:r>
              <a:rPr lang="ja-JP" altLang="en-US" sz="900" dirty="0" smtClean="0"/>
              <a:t>連携・協力</a:t>
            </a:r>
            <a:endParaRPr kumimoji="1" lang="ja-JP" altLang="en-US" sz="900" dirty="0"/>
          </a:p>
        </p:txBody>
      </p:sp>
      <p:sp>
        <p:nvSpPr>
          <p:cNvPr id="205" name="テキスト ボックス 204"/>
          <p:cNvSpPr txBox="1"/>
          <p:nvPr/>
        </p:nvSpPr>
        <p:spPr>
          <a:xfrm>
            <a:off x="5331111" y="3126111"/>
            <a:ext cx="1080120" cy="230832"/>
          </a:xfrm>
          <a:prstGeom prst="rect">
            <a:avLst/>
          </a:prstGeom>
          <a:noFill/>
          <a:ln>
            <a:noFill/>
          </a:ln>
        </p:spPr>
        <p:txBody>
          <a:bodyPr wrap="square" rtlCol="0">
            <a:spAutoFit/>
          </a:bodyPr>
          <a:lstStyle/>
          <a:p>
            <a:r>
              <a:rPr lang="ja-JP" altLang="en-US" sz="900" dirty="0" smtClean="0"/>
              <a:t>連携・支援</a:t>
            </a:r>
            <a:endParaRPr kumimoji="1" lang="ja-JP" altLang="en-US" sz="900" dirty="0"/>
          </a:p>
        </p:txBody>
      </p:sp>
      <p:sp>
        <p:nvSpPr>
          <p:cNvPr id="86" name="テキスト ボックス 85"/>
          <p:cNvSpPr txBox="1"/>
          <p:nvPr/>
        </p:nvSpPr>
        <p:spPr>
          <a:xfrm>
            <a:off x="4211961" y="2847564"/>
            <a:ext cx="1791816" cy="230832"/>
          </a:xfrm>
          <a:prstGeom prst="rect">
            <a:avLst/>
          </a:prstGeom>
          <a:noFill/>
          <a:ln>
            <a:noFill/>
          </a:ln>
        </p:spPr>
        <p:txBody>
          <a:bodyPr wrap="square" rtlCol="0">
            <a:spAutoFit/>
          </a:bodyPr>
          <a:lstStyle/>
          <a:p>
            <a:r>
              <a:rPr lang="ja-JP" altLang="en-US" sz="900" dirty="0" smtClean="0"/>
              <a:t>・県、地域の会議への参加</a:t>
            </a:r>
            <a:endParaRPr kumimoji="1" lang="ja-JP" altLang="en-US" sz="900" dirty="0"/>
          </a:p>
        </p:txBody>
      </p:sp>
      <p:sp>
        <p:nvSpPr>
          <p:cNvPr id="87" name="テキスト ボックス 86"/>
          <p:cNvSpPr txBox="1"/>
          <p:nvPr/>
        </p:nvSpPr>
        <p:spPr>
          <a:xfrm>
            <a:off x="0" y="0"/>
            <a:ext cx="9144000" cy="523220"/>
          </a:xfrm>
          <a:prstGeom prst="rect">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2800" dirty="0" smtClean="0"/>
              <a:t>小児等在宅医療連携拠点事業　概要</a:t>
            </a:r>
            <a:endParaRPr kumimoji="1" lang="ja-JP" altLang="en-US" sz="2800" dirty="0"/>
          </a:p>
        </p:txBody>
      </p:sp>
      <p:sp>
        <p:nvSpPr>
          <p:cNvPr id="89" name="スライド番号プレースホルダ 88"/>
          <p:cNvSpPr>
            <a:spLocks noGrp="1"/>
          </p:cNvSpPr>
          <p:nvPr>
            <p:ph type="sldNum" sz="quarter" idx="12"/>
          </p:nvPr>
        </p:nvSpPr>
        <p:spPr/>
        <p:txBody>
          <a:bodyPr/>
          <a:lstStyle/>
          <a:p>
            <a:fld id="{F5852A30-3BC6-4A3C-BD0F-916ADEC0CC0C}" type="slidenum">
              <a:rPr kumimoji="1" lang="ja-JP" altLang="en-US" smtClean="0"/>
              <a:pPr/>
              <a:t>2</a:t>
            </a:fld>
            <a:endParaRPr kumimoji="1" lang="ja-JP" altLang="en-US"/>
          </a:p>
        </p:txBody>
      </p:sp>
      <p:sp>
        <p:nvSpPr>
          <p:cNvPr id="91" name="テキスト ボックス 90"/>
          <p:cNvSpPr txBox="1"/>
          <p:nvPr/>
        </p:nvSpPr>
        <p:spPr>
          <a:xfrm>
            <a:off x="5500278" y="3516713"/>
            <a:ext cx="2304255" cy="323165"/>
          </a:xfrm>
          <a:prstGeom prst="rect">
            <a:avLst/>
          </a:prstGeom>
          <a:noFill/>
        </p:spPr>
        <p:txBody>
          <a:bodyPr wrap="square" rtlCol="0">
            <a:spAutoFit/>
          </a:bodyPr>
          <a:lstStyle/>
          <a:p>
            <a:r>
              <a:rPr lang="ja-JP" altLang="en-US" sz="1500" b="1" dirty="0" smtClean="0"/>
              <a:t>県内各地域</a:t>
            </a:r>
            <a:endParaRPr kumimoji="1" lang="en-US" altLang="ja-JP" sz="1500" b="1" dirty="0" smtClean="0"/>
          </a:p>
        </p:txBody>
      </p:sp>
      <p:sp>
        <p:nvSpPr>
          <p:cNvPr id="92" name="テキスト ボックス 91"/>
          <p:cNvSpPr txBox="1"/>
          <p:nvPr/>
        </p:nvSpPr>
        <p:spPr>
          <a:xfrm>
            <a:off x="5434943" y="4784009"/>
            <a:ext cx="3084910" cy="900246"/>
          </a:xfrm>
          <a:prstGeom prst="rect">
            <a:avLst/>
          </a:prstGeom>
          <a:noFill/>
          <a:ln w="9525">
            <a:solidFill>
              <a:schemeClr val="tx1"/>
            </a:solidFill>
            <a:prstDash val="dash"/>
          </a:ln>
        </p:spPr>
        <p:txBody>
          <a:bodyPr wrap="square" rtlCol="0">
            <a:spAutoFit/>
          </a:bodyPr>
          <a:lstStyle/>
          <a:p>
            <a:pPr algn="ctr"/>
            <a:r>
              <a:rPr kumimoji="1" lang="ja-JP" altLang="en-US" sz="1050" b="1" dirty="0" smtClean="0"/>
              <a:t>＜医療的ケア児の支援に係る市町村意見交換会＞</a:t>
            </a:r>
            <a:endParaRPr kumimoji="1" lang="en-US" altLang="ja-JP" sz="1050" b="1" dirty="0" smtClean="0"/>
          </a:p>
          <a:p>
            <a:r>
              <a:rPr lang="ja-JP" altLang="en-US" sz="1050" dirty="0" smtClean="0"/>
              <a:t>○　</a:t>
            </a:r>
            <a:r>
              <a:rPr kumimoji="1" lang="ja-JP" altLang="en-US" sz="1050" dirty="0" smtClean="0"/>
              <a:t>県内全市町村を対象</a:t>
            </a:r>
            <a:endParaRPr kumimoji="1" lang="en-US" altLang="ja-JP" sz="1050" dirty="0" smtClean="0"/>
          </a:p>
          <a:p>
            <a:r>
              <a:rPr lang="ja-JP" altLang="en-US" sz="1050" dirty="0" smtClean="0"/>
              <a:t>　・　先進事例共有</a:t>
            </a:r>
            <a:endParaRPr lang="en-US" altLang="ja-JP" sz="1050" dirty="0" smtClean="0"/>
          </a:p>
          <a:p>
            <a:r>
              <a:rPr lang="ja-JP" altLang="en-US" sz="1050" dirty="0"/>
              <a:t>　</a:t>
            </a:r>
            <a:r>
              <a:rPr lang="ja-JP" altLang="en-US" sz="1050" dirty="0" smtClean="0"/>
              <a:t>・　県実施事業の説明</a:t>
            </a:r>
            <a:endParaRPr lang="en-US" altLang="ja-JP" sz="1050" dirty="0" smtClean="0"/>
          </a:p>
          <a:p>
            <a:r>
              <a:rPr lang="ja-JP" altLang="en-US" sz="1050" dirty="0"/>
              <a:t>　</a:t>
            </a:r>
            <a:r>
              <a:rPr lang="ja-JP" altLang="en-US" sz="1050" dirty="0" smtClean="0"/>
              <a:t>・　県及び市町村間での情報・意見交換</a:t>
            </a:r>
            <a:endParaRPr lang="en-US" altLang="ja-JP" sz="1050" dirty="0"/>
          </a:p>
        </p:txBody>
      </p:sp>
      <p:sp>
        <p:nvSpPr>
          <p:cNvPr id="93" name="テキスト ボックス 92"/>
          <p:cNvSpPr txBox="1"/>
          <p:nvPr/>
        </p:nvSpPr>
        <p:spPr>
          <a:xfrm>
            <a:off x="4583239" y="4699944"/>
            <a:ext cx="648072" cy="216024"/>
          </a:xfrm>
          <a:prstGeom prst="rect">
            <a:avLst/>
          </a:prstGeom>
          <a:noFill/>
        </p:spPr>
        <p:txBody>
          <a:bodyPr wrap="square" rtlCol="0">
            <a:spAutoFit/>
          </a:bodyPr>
          <a:lstStyle/>
          <a:p>
            <a:r>
              <a:rPr lang="ja-JP" altLang="en-US" sz="800" dirty="0" smtClean="0"/>
              <a:t>情報共有</a:t>
            </a:r>
            <a:endParaRPr kumimoji="1" lang="ja-JP" altLang="en-US" sz="800" dirty="0"/>
          </a:p>
        </p:txBody>
      </p:sp>
      <p:sp>
        <p:nvSpPr>
          <p:cNvPr id="94" name="左右矢印 93"/>
          <p:cNvSpPr/>
          <p:nvPr/>
        </p:nvSpPr>
        <p:spPr>
          <a:xfrm>
            <a:off x="4636709" y="4928041"/>
            <a:ext cx="471160" cy="284820"/>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p:cNvSpPr/>
          <p:nvPr/>
        </p:nvSpPr>
        <p:spPr>
          <a:xfrm>
            <a:off x="5339416" y="3844496"/>
            <a:ext cx="3271171" cy="2523497"/>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18582" y="836711"/>
            <a:ext cx="8906836" cy="9319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テキスト ボックス 3"/>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a:t>小児等在宅医療連携拠点</a:t>
            </a:r>
            <a:r>
              <a:rPr lang="ja-JP" altLang="en-US" sz="2800" dirty="0" smtClean="0"/>
              <a:t>事業　取組</a:t>
            </a:r>
            <a:r>
              <a:rPr kumimoji="1" lang="ja-JP" altLang="en-US" sz="2800" dirty="0" smtClean="0"/>
              <a:t>状況一覧</a:t>
            </a:r>
            <a:endParaRPr kumimoji="1" lang="ja-JP" altLang="en-US" sz="2800" dirty="0"/>
          </a:p>
        </p:txBody>
      </p:sp>
      <p:sp>
        <p:nvSpPr>
          <p:cNvPr id="5" name="テキスト ボックス 4"/>
          <p:cNvSpPr txBox="1"/>
          <p:nvPr/>
        </p:nvSpPr>
        <p:spPr>
          <a:xfrm>
            <a:off x="196061" y="581779"/>
            <a:ext cx="3389915" cy="33855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pPr>
            <a:r>
              <a:rPr lang="ja-JP" altLang="en-US" sz="1600" b="1" dirty="0" smtClean="0"/>
              <a:t>１．モデル事業の取組</a:t>
            </a:r>
            <a:endParaRPr lang="en-US" altLang="ja-JP" sz="1600" b="1" dirty="0" smtClean="0"/>
          </a:p>
        </p:txBody>
      </p:sp>
      <p:sp>
        <p:nvSpPr>
          <p:cNvPr id="2" name="スライド番号プレースホルダー 1"/>
          <p:cNvSpPr>
            <a:spLocks noGrp="1"/>
          </p:cNvSpPr>
          <p:nvPr>
            <p:ph type="sldNum" sz="quarter" idx="12"/>
          </p:nvPr>
        </p:nvSpPr>
        <p:spPr>
          <a:xfrm>
            <a:off x="6617600" y="6580837"/>
            <a:ext cx="2133600" cy="365125"/>
          </a:xfrm>
        </p:spPr>
        <p:txBody>
          <a:bodyPr/>
          <a:lstStyle/>
          <a:p>
            <a:fld id="{D2D8002D-B5B0-4BAC-B1F6-782DDCCE6D9C}" type="slidenum">
              <a:rPr kumimoji="1" lang="ja-JP" altLang="en-US" smtClean="0"/>
              <a:pPr/>
              <a:t>3</a:t>
            </a:fld>
            <a:endParaRPr kumimoji="1" lang="ja-JP" altLang="en-US" dirty="0"/>
          </a:p>
        </p:txBody>
      </p:sp>
      <p:sp>
        <p:nvSpPr>
          <p:cNvPr id="7" name="テキスト ボックス 6"/>
          <p:cNvSpPr txBox="1"/>
          <p:nvPr/>
        </p:nvSpPr>
        <p:spPr>
          <a:xfrm>
            <a:off x="298582" y="1006022"/>
            <a:ext cx="8640960" cy="307777"/>
          </a:xfrm>
          <a:prstGeom prst="rect">
            <a:avLst/>
          </a:prstGeom>
          <a:noFill/>
          <a:ln>
            <a:noFill/>
          </a:ln>
        </p:spPr>
        <p:txBody>
          <a:bodyPr wrap="square" rtlCol="0">
            <a:spAutoFit/>
          </a:bodyPr>
          <a:lstStyle/>
          <a:p>
            <a:pPr>
              <a:spcBef>
                <a:spcPts val="600"/>
              </a:spcBef>
            </a:pPr>
            <a:r>
              <a:rPr lang="ja-JP" altLang="en-US" sz="1400" dirty="0" smtClean="0"/>
              <a:t>○協議の場モデル事業（</a:t>
            </a:r>
            <a:r>
              <a:rPr lang="en-US" altLang="ja-JP" sz="1400" dirty="0" smtClean="0"/>
              <a:t>H26</a:t>
            </a:r>
            <a:r>
              <a:rPr lang="ja-JP" altLang="en-US" sz="1400" dirty="0" smtClean="0"/>
              <a:t>～</a:t>
            </a:r>
            <a:r>
              <a:rPr lang="en-US" altLang="ja-JP" sz="1400" dirty="0" smtClean="0"/>
              <a:t>27</a:t>
            </a:r>
            <a:r>
              <a:rPr lang="ja-JP" altLang="en-US" sz="1400" dirty="0" smtClean="0"/>
              <a:t>　茅ヶ崎地域、</a:t>
            </a:r>
            <a:r>
              <a:rPr lang="en-US" altLang="ja-JP" sz="1400" dirty="0" smtClean="0"/>
              <a:t>H28</a:t>
            </a:r>
            <a:r>
              <a:rPr lang="ja-JP" altLang="en-US" sz="1400" dirty="0" smtClean="0"/>
              <a:t>～</a:t>
            </a:r>
            <a:r>
              <a:rPr lang="en-US" altLang="ja-JP" sz="1400" dirty="0" smtClean="0"/>
              <a:t>29</a:t>
            </a:r>
            <a:r>
              <a:rPr lang="ja-JP" altLang="en-US" sz="1400" dirty="0" smtClean="0"/>
              <a:t>　小田原地域・厚木地域、</a:t>
            </a:r>
            <a:r>
              <a:rPr lang="en-US" altLang="ja-JP" sz="1400" dirty="0" smtClean="0"/>
              <a:t>H30</a:t>
            </a:r>
            <a:r>
              <a:rPr lang="ja-JP" altLang="en-US" sz="1400" dirty="0" smtClean="0"/>
              <a:t>～</a:t>
            </a:r>
            <a:r>
              <a:rPr lang="en-US" altLang="ja-JP" sz="1400" dirty="0" smtClean="0"/>
              <a:t>R1</a:t>
            </a:r>
            <a:r>
              <a:rPr lang="ja-JP" altLang="en-US" sz="1400" dirty="0" smtClean="0"/>
              <a:t>　</a:t>
            </a:r>
            <a:r>
              <a:rPr lang="ja-JP" altLang="en-US" sz="600" dirty="0" smtClean="0"/>
              <a:t> </a:t>
            </a:r>
            <a:r>
              <a:rPr lang="ja-JP" altLang="en-US" sz="1400" dirty="0" smtClean="0"/>
              <a:t>横須賀地域）</a:t>
            </a:r>
            <a:endParaRPr lang="en-US" altLang="ja-JP" sz="1400" dirty="0" smtClean="0"/>
          </a:p>
        </p:txBody>
      </p:sp>
      <p:sp>
        <p:nvSpPr>
          <p:cNvPr id="11" name="角丸四角形 10"/>
          <p:cNvSpPr/>
          <p:nvPr/>
        </p:nvSpPr>
        <p:spPr>
          <a:xfrm>
            <a:off x="129593" y="2075110"/>
            <a:ext cx="8906836" cy="5760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196063" y="1859086"/>
            <a:ext cx="4735978" cy="33855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pPr>
            <a:r>
              <a:rPr lang="ja-JP" altLang="en-US" sz="1600" b="1" dirty="0"/>
              <a:t>２</a:t>
            </a:r>
            <a:r>
              <a:rPr lang="ja-JP" altLang="en-US" sz="1600" b="1" dirty="0" smtClean="0"/>
              <a:t>．医療的ケア児の支援に関する市町村</a:t>
            </a:r>
            <a:r>
              <a:rPr lang="ja-JP" altLang="en-US" sz="1600" b="1" dirty="0"/>
              <a:t>意見</a:t>
            </a:r>
            <a:r>
              <a:rPr lang="ja-JP" altLang="en-US" sz="1600" b="1" dirty="0" smtClean="0"/>
              <a:t>交換会</a:t>
            </a:r>
            <a:endParaRPr lang="en-US" altLang="ja-JP" sz="1600" b="1" dirty="0" smtClean="0"/>
          </a:p>
        </p:txBody>
      </p:sp>
      <p:sp>
        <p:nvSpPr>
          <p:cNvPr id="13" name="テキスト ボックス 12"/>
          <p:cNvSpPr txBox="1"/>
          <p:nvPr/>
        </p:nvSpPr>
        <p:spPr>
          <a:xfrm>
            <a:off x="329000" y="2255221"/>
            <a:ext cx="8640960" cy="307777"/>
          </a:xfrm>
          <a:prstGeom prst="rect">
            <a:avLst/>
          </a:prstGeom>
          <a:noFill/>
          <a:ln>
            <a:noFill/>
          </a:ln>
        </p:spPr>
        <p:txBody>
          <a:bodyPr wrap="square" rtlCol="0">
            <a:spAutoFit/>
          </a:bodyPr>
          <a:lstStyle/>
          <a:p>
            <a:pPr>
              <a:spcBef>
                <a:spcPts val="600"/>
              </a:spcBef>
            </a:pPr>
            <a:r>
              <a:rPr lang="ja-JP" altLang="en-US" sz="1400" dirty="0" smtClean="0"/>
              <a:t>○　「医療的ケア児の支援に関する</a:t>
            </a:r>
            <a:r>
              <a:rPr lang="ja-JP" altLang="en-US" sz="1400" dirty="0"/>
              <a:t>意見</a:t>
            </a:r>
            <a:r>
              <a:rPr lang="ja-JP" altLang="en-US" sz="1400" dirty="0" smtClean="0"/>
              <a:t>交換会」を市町村の障害福祉主管課中心に呼びかけ、実施。</a:t>
            </a:r>
            <a:endParaRPr lang="en-US" altLang="ja-JP" sz="1400" dirty="0" smtClean="0"/>
          </a:p>
        </p:txBody>
      </p:sp>
      <p:sp>
        <p:nvSpPr>
          <p:cNvPr id="14" name="角丸四角形 13"/>
          <p:cNvSpPr/>
          <p:nvPr/>
        </p:nvSpPr>
        <p:spPr>
          <a:xfrm>
            <a:off x="129593" y="2993211"/>
            <a:ext cx="8906836" cy="6678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p:cNvSpPr txBox="1"/>
          <p:nvPr/>
        </p:nvSpPr>
        <p:spPr>
          <a:xfrm>
            <a:off x="196062" y="2777187"/>
            <a:ext cx="3389915" cy="33855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pPr>
            <a:r>
              <a:rPr lang="ja-JP" altLang="en-US" sz="1600" b="1" dirty="0" smtClean="0"/>
              <a:t>３．小児在宅医療患者の実態調査</a:t>
            </a:r>
            <a:endParaRPr lang="en-US" altLang="ja-JP" sz="1600" b="1" dirty="0" smtClean="0"/>
          </a:p>
        </p:txBody>
      </p:sp>
      <p:sp>
        <p:nvSpPr>
          <p:cNvPr id="16" name="テキスト ボックス 15"/>
          <p:cNvSpPr txBox="1"/>
          <p:nvPr/>
        </p:nvSpPr>
        <p:spPr>
          <a:xfrm>
            <a:off x="329000" y="3206141"/>
            <a:ext cx="8640960" cy="307777"/>
          </a:xfrm>
          <a:prstGeom prst="rect">
            <a:avLst/>
          </a:prstGeom>
          <a:noFill/>
          <a:ln>
            <a:noFill/>
          </a:ln>
        </p:spPr>
        <p:txBody>
          <a:bodyPr wrap="square" rtlCol="0">
            <a:spAutoFit/>
          </a:bodyPr>
          <a:lstStyle/>
          <a:p>
            <a:pPr>
              <a:spcBef>
                <a:spcPts val="600"/>
              </a:spcBef>
            </a:pPr>
            <a:r>
              <a:rPr lang="ja-JP" altLang="en-US" sz="1400" dirty="0" smtClean="0"/>
              <a:t>○　在宅医療指導管理料から、医療機関側から実数調査を実施。</a:t>
            </a:r>
            <a:endParaRPr lang="en-US" altLang="ja-JP" sz="1400" dirty="0" smtClean="0"/>
          </a:p>
        </p:txBody>
      </p:sp>
      <p:sp>
        <p:nvSpPr>
          <p:cNvPr id="17" name="角丸四角形 16"/>
          <p:cNvSpPr/>
          <p:nvPr/>
        </p:nvSpPr>
        <p:spPr>
          <a:xfrm>
            <a:off x="129593" y="3993087"/>
            <a:ext cx="8906836" cy="5760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テキスト ボックス 17"/>
          <p:cNvSpPr txBox="1"/>
          <p:nvPr/>
        </p:nvSpPr>
        <p:spPr>
          <a:xfrm>
            <a:off x="196062" y="3777063"/>
            <a:ext cx="3389915" cy="33855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pPr>
            <a:r>
              <a:rPr lang="ja-JP" altLang="en-US" sz="1600" b="1" dirty="0"/>
              <a:t>４</a:t>
            </a:r>
            <a:r>
              <a:rPr lang="ja-JP" altLang="en-US" sz="1600" b="1" dirty="0" smtClean="0"/>
              <a:t>．支援者向け相談窓口</a:t>
            </a:r>
            <a:endParaRPr lang="en-US" altLang="ja-JP" sz="1600" b="1" dirty="0" smtClean="0"/>
          </a:p>
        </p:txBody>
      </p:sp>
      <p:sp>
        <p:nvSpPr>
          <p:cNvPr id="19" name="テキスト ボックス 18"/>
          <p:cNvSpPr txBox="1"/>
          <p:nvPr/>
        </p:nvSpPr>
        <p:spPr>
          <a:xfrm>
            <a:off x="329000" y="4199817"/>
            <a:ext cx="8640960" cy="307777"/>
          </a:xfrm>
          <a:prstGeom prst="rect">
            <a:avLst/>
          </a:prstGeom>
          <a:noFill/>
          <a:ln>
            <a:noFill/>
          </a:ln>
        </p:spPr>
        <p:txBody>
          <a:bodyPr wrap="square" rtlCol="0">
            <a:spAutoFit/>
          </a:bodyPr>
          <a:lstStyle/>
          <a:p>
            <a:pPr>
              <a:spcBef>
                <a:spcPts val="600"/>
              </a:spcBef>
            </a:pPr>
            <a:r>
              <a:rPr lang="ja-JP" altLang="en-US" sz="1400" dirty="0" smtClean="0"/>
              <a:t>○　</a:t>
            </a:r>
            <a:r>
              <a:rPr lang="ja-JP" altLang="ja-JP" sz="1400" dirty="0" smtClean="0"/>
              <a:t>看護師を配置した相談窓口を設置し、患者・家族、学校、関係機関等からの相談対応や情報提供を実施。</a:t>
            </a:r>
            <a:endParaRPr lang="en-US" altLang="ja-JP" sz="1400" dirty="0" smtClean="0"/>
          </a:p>
        </p:txBody>
      </p:sp>
      <p:sp>
        <p:nvSpPr>
          <p:cNvPr id="20" name="角丸四角形 19"/>
          <p:cNvSpPr/>
          <p:nvPr/>
        </p:nvSpPr>
        <p:spPr>
          <a:xfrm>
            <a:off x="118582" y="4816170"/>
            <a:ext cx="89068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20"/>
          <p:cNvSpPr txBox="1"/>
          <p:nvPr/>
        </p:nvSpPr>
        <p:spPr>
          <a:xfrm>
            <a:off x="196062" y="4667398"/>
            <a:ext cx="3389915" cy="33855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pPr>
            <a:r>
              <a:rPr lang="ja-JP" altLang="en-US" sz="1600" b="1" dirty="0" smtClean="0"/>
              <a:t>５．医療ケア研修</a:t>
            </a:r>
            <a:endParaRPr lang="en-US" altLang="ja-JP" sz="1600" b="1" dirty="0" smtClean="0"/>
          </a:p>
        </p:txBody>
      </p:sp>
      <p:sp>
        <p:nvSpPr>
          <p:cNvPr id="22" name="テキスト ボックス 21"/>
          <p:cNvSpPr txBox="1"/>
          <p:nvPr/>
        </p:nvSpPr>
        <p:spPr>
          <a:xfrm>
            <a:off x="329000" y="5003338"/>
            <a:ext cx="8640960" cy="600164"/>
          </a:xfrm>
          <a:prstGeom prst="rect">
            <a:avLst/>
          </a:prstGeom>
          <a:noFill/>
          <a:ln>
            <a:noFill/>
          </a:ln>
        </p:spPr>
        <p:txBody>
          <a:bodyPr wrap="square" rtlCol="0">
            <a:spAutoFit/>
          </a:bodyPr>
          <a:lstStyle/>
          <a:p>
            <a:pPr>
              <a:spcBef>
                <a:spcPts val="600"/>
              </a:spcBef>
            </a:pPr>
            <a:r>
              <a:rPr lang="ja-JP" altLang="en-US" sz="1400" dirty="0" smtClean="0"/>
              <a:t>○　地域の開業医等を対象とした</a:t>
            </a:r>
            <a:r>
              <a:rPr lang="ja-JP" altLang="ja-JP" sz="1400" dirty="0" smtClean="0"/>
              <a:t>地域医療支援事業研修会</a:t>
            </a:r>
            <a:r>
              <a:rPr lang="ja-JP" altLang="en-US" sz="1400" dirty="0" smtClean="0"/>
              <a:t>の実施。</a:t>
            </a:r>
            <a:endParaRPr lang="en-US" altLang="ja-JP" sz="1400" dirty="0" smtClean="0"/>
          </a:p>
          <a:p>
            <a:pPr>
              <a:spcBef>
                <a:spcPts val="600"/>
              </a:spcBef>
            </a:pPr>
            <a:r>
              <a:rPr lang="ja-JP" altLang="en-US" sz="1400" dirty="0" smtClean="0"/>
              <a:t>○　</a:t>
            </a:r>
            <a:r>
              <a:rPr lang="ja-JP" altLang="ja-JP" sz="1400" dirty="0" smtClean="0"/>
              <a:t>医師・看護師・介護職等</a:t>
            </a:r>
            <a:r>
              <a:rPr lang="ja-JP" altLang="en-US" sz="1400" dirty="0" smtClean="0"/>
              <a:t>を対象とした</a:t>
            </a:r>
            <a:r>
              <a:rPr lang="ja-JP" altLang="ja-JP" sz="1400" dirty="0" smtClean="0"/>
              <a:t>医療ケア実技研修</a:t>
            </a:r>
            <a:r>
              <a:rPr lang="ja-JP" altLang="en-US" sz="1400" dirty="0" smtClean="0"/>
              <a:t>の実施。</a:t>
            </a:r>
            <a:endParaRPr lang="en-US" altLang="ja-JP" sz="1400" dirty="0" smtClean="0"/>
          </a:p>
        </p:txBody>
      </p:sp>
      <p:sp>
        <p:nvSpPr>
          <p:cNvPr id="23" name="角丸四角形 22"/>
          <p:cNvSpPr/>
          <p:nvPr/>
        </p:nvSpPr>
        <p:spPr>
          <a:xfrm>
            <a:off x="129593" y="5819526"/>
            <a:ext cx="8906836" cy="8326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96062" y="5675510"/>
            <a:ext cx="3389915" cy="338554"/>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pPr>
            <a:r>
              <a:rPr lang="ja-JP" altLang="en-US" sz="1600" b="1" dirty="0"/>
              <a:t>６</a:t>
            </a:r>
            <a:r>
              <a:rPr lang="ja-JP" altLang="en-US" sz="1600" b="1" dirty="0" smtClean="0"/>
              <a:t>．その他</a:t>
            </a:r>
            <a:endParaRPr lang="en-US" altLang="ja-JP" sz="1600" b="1" dirty="0" smtClean="0"/>
          </a:p>
        </p:txBody>
      </p:sp>
      <p:sp>
        <p:nvSpPr>
          <p:cNvPr id="25" name="テキスト ボックス 24"/>
          <p:cNvSpPr txBox="1"/>
          <p:nvPr/>
        </p:nvSpPr>
        <p:spPr>
          <a:xfrm>
            <a:off x="329000" y="6063186"/>
            <a:ext cx="8640960" cy="600164"/>
          </a:xfrm>
          <a:prstGeom prst="rect">
            <a:avLst/>
          </a:prstGeom>
          <a:noFill/>
          <a:ln>
            <a:noFill/>
          </a:ln>
        </p:spPr>
        <p:txBody>
          <a:bodyPr wrap="square" rtlCol="0">
            <a:spAutoFit/>
          </a:bodyPr>
          <a:lstStyle/>
          <a:p>
            <a:pPr marL="180000" indent="-457200">
              <a:spcBef>
                <a:spcPts val="600"/>
              </a:spcBef>
            </a:pPr>
            <a:r>
              <a:rPr lang="ja-JP" altLang="en-US" sz="1400" dirty="0" smtClean="0"/>
              <a:t>○</a:t>
            </a:r>
            <a:r>
              <a:rPr lang="ja-JP" altLang="en-US" sz="1400" dirty="0"/>
              <a:t>　</a:t>
            </a:r>
            <a:r>
              <a:rPr lang="ja-JP" altLang="en-US" sz="1400" dirty="0" smtClean="0"/>
              <a:t>県内市町村の医療的ケア児に関する問合せ窓口一覧の掲載</a:t>
            </a:r>
            <a:endParaRPr lang="en-US" altLang="ja-JP" sz="1400" dirty="0" smtClean="0"/>
          </a:p>
          <a:p>
            <a:pPr marL="180000" indent="-457200">
              <a:spcBef>
                <a:spcPts val="600"/>
              </a:spcBef>
            </a:pPr>
            <a:r>
              <a:rPr lang="ja-JP" altLang="en-US" sz="1400" dirty="0" smtClean="0"/>
              <a:t>○　医療的ケア児の地域支援体制構築に係る担当者合同会議（国）</a:t>
            </a:r>
            <a:endParaRPr lang="en-US" altLang="ja-JP" sz="1400" dirty="0" smtClean="0"/>
          </a:p>
        </p:txBody>
      </p:sp>
      <p:sp>
        <p:nvSpPr>
          <p:cNvPr id="26" name="テキスト ボックス 25"/>
          <p:cNvSpPr txBox="1"/>
          <p:nvPr/>
        </p:nvSpPr>
        <p:spPr>
          <a:xfrm>
            <a:off x="8543451" y="2867198"/>
            <a:ext cx="415498" cy="2878578"/>
          </a:xfrm>
          <a:prstGeom prst="rect">
            <a:avLst/>
          </a:prstGeom>
          <a:solidFill>
            <a:schemeClr val="bg1"/>
          </a:solidFill>
          <a:ln>
            <a:solidFill>
              <a:schemeClr val="tx1"/>
            </a:solidFill>
            <a:prstDash val="dash"/>
          </a:ln>
        </p:spPr>
        <p:txBody>
          <a:bodyPr vert="eaVert" wrap="square" rtlCol="0">
            <a:spAutoFit/>
          </a:bodyPr>
          <a:lstStyle/>
          <a:p>
            <a:r>
              <a:rPr kumimoji="1" lang="ja-JP" altLang="en-US" sz="1500" dirty="0" smtClean="0"/>
              <a:t>こども医療センターを中心に実施</a:t>
            </a:r>
            <a:endParaRPr kumimoji="1" lang="ja-JP" altLang="en-US" sz="1500" dirty="0"/>
          </a:p>
        </p:txBody>
      </p:sp>
      <p:sp>
        <p:nvSpPr>
          <p:cNvPr id="27" name="テキスト ボックス 26"/>
          <p:cNvSpPr txBox="1"/>
          <p:nvPr/>
        </p:nvSpPr>
        <p:spPr>
          <a:xfrm>
            <a:off x="293128" y="1323035"/>
            <a:ext cx="8640960" cy="307777"/>
          </a:xfrm>
          <a:prstGeom prst="rect">
            <a:avLst/>
          </a:prstGeom>
          <a:noFill/>
          <a:ln>
            <a:noFill/>
          </a:ln>
        </p:spPr>
        <p:txBody>
          <a:bodyPr wrap="square" rtlCol="0">
            <a:spAutoFit/>
          </a:bodyPr>
          <a:lstStyle/>
          <a:p>
            <a:pPr>
              <a:spcBef>
                <a:spcPts val="600"/>
              </a:spcBef>
            </a:pPr>
            <a:r>
              <a:rPr lang="ja-JP" altLang="en-US" sz="1400" b="1" dirty="0" smtClean="0"/>
              <a:t>○</a:t>
            </a:r>
            <a:r>
              <a:rPr lang="ja-JP" altLang="en-US" sz="1400" b="1" u="sng" dirty="0"/>
              <a:t>コーディネーターの運用に関する</a:t>
            </a:r>
            <a:r>
              <a:rPr lang="ja-JP" altLang="en-US" sz="1400" b="1" u="sng" dirty="0" smtClean="0"/>
              <a:t>モデル事業（</a:t>
            </a:r>
            <a:r>
              <a:rPr lang="en-US" altLang="ja-JP" sz="1400" b="1" u="sng" dirty="0" smtClean="0"/>
              <a:t>R2</a:t>
            </a:r>
            <a:r>
              <a:rPr lang="ja-JP" altLang="en-US" sz="1400" b="1" u="sng" dirty="0" smtClean="0"/>
              <a:t>～　</a:t>
            </a:r>
            <a:r>
              <a:rPr lang="ja-JP" altLang="en-US" sz="600" b="1" u="sng" dirty="0" smtClean="0"/>
              <a:t> </a:t>
            </a:r>
            <a:r>
              <a:rPr lang="ja-JP" altLang="en-US" sz="1400" b="1" u="sng" dirty="0" smtClean="0"/>
              <a:t>横須賀三浦地域）</a:t>
            </a:r>
            <a:endParaRPr lang="en-US" altLang="ja-JP" sz="1400" b="1" u="sng" dirty="0" smtClean="0"/>
          </a:p>
        </p:txBody>
      </p:sp>
    </p:spTree>
    <p:extLst>
      <p:ext uri="{BB962C8B-B14F-4D97-AF65-F5344CB8AC3E}">
        <p14:creationId xmlns:p14="http://schemas.microsoft.com/office/powerpoint/2010/main" val="2991924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
          <p:cNvSpPr>
            <a:spLocks noChangeArrowheads="1"/>
          </p:cNvSpPr>
          <p:nvPr/>
        </p:nvSpPr>
        <p:spPr bwMode="auto">
          <a:xfrm>
            <a:off x="711200" y="44625"/>
            <a:ext cx="7696200" cy="334963"/>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各地域のモデル事業の展開状況</a:t>
            </a:r>
            <a:endParaRPr lang="ja-JP" altLang="en-US" sz="2400" dirty="0">
              <a:solidFill>
                <a:schemeClr val="tx2"/>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29" y="44624"/>
            <a:ext cx="461665" cy="369332"/>
          </a:xfrm>
          <a:prstGeom prst="rect">
            <a:avLst/>
          </a:prstGeom>
          <a:noFill/>
        </p:spPr>
        <p:txBody>
          <a:bodyPr vert="horz" wrap="square" rtlCol="0">
            <a:spAutoFit/>
          </a:bodyPr>
          <a:lstStyle/>
          <a:p>
            <a:pPr algn="ctr"/>
            <a:fld id="{3695739D-58D7-4779-AFEF-D4346347543F}" type="slidenum">
              <a:rPr kumimoji="1" lang="ja-JP" altLang="en-US" sz="1800" smtClean="0"/>
              <a:pPr algn="ctr"/>
              <a:t>4</a:t>
            </a:fld>
            <a:endParaRPr kumimoji="1" lang="ja-JP" altLang="en-US" sz="1800" dirty="0" smtClean="0"/>
          </a:p>
        </p:txBody>
      </p:sp>
      <p:cxnSp>
        <p:nvCxnSpPr>
          <p:cNvPr id="4" name="直線コネクタ 3"/>
          <p:cNvCxnSpPr/>
          <p:nvPr/>
        </p:nvCxnSpPr>
        <p:spPr>
          <a:xfrm>
            <a:off x="2951" y="476672"/>
            <a:ext cx="9144000" cy="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a:t>１</a:t>
            </a:r>
            <a:r>
              <a:rPr kumimoji="1" lang="ja-JP" altLang="en-US" sz="2800" dirty="0" smtClean="0"/>
              <a:t>－１</a:t>
            </a:r>
            <a:r>
              <a:rPr kumimoji="1" lang="en-US" altLang="ja-JP" sz="2800" dirty="0" smtClean="0"/>
              <a:t>.</a:t>
            </a:r>
            <a:r>
              <a:rPr kumimoji="1" lang="ja-JP" altLang="en-US" sz="2800" dirty="0" smtClean="0"/>
              <a:t>　モデル事業の取組（地域：横須賀三浦</a:t>
            </a:r>
            <a:r>
              <a:rPr lang="ja-JP" altLang="en-US" sz="2800" dirty="0" smtClean="0"/>
              <a:t>）</a:t>
            </a:r>
            <a:endParaRPr kumimoji="1" lang="ja-JP" altLang="en-US" sz="2800" dirty="0"/>
          </a:p>
        </p:txBody>
      </p:sp>
      <p:sp>
        <p:nvSpPr>
          <p:cNvPr id="20" name="スライド番号プレースホルダ 19"/>
          <p:cNvSpPr>
            <a:spLocks noGrp="1"/>
          </p:cNvSpPr>
          <p:nvPr>
            <p:ph type="sldNum" sz="quarter" idx="12"/>
          </p:nvPr>
        </p:nvSpPr>
        <p:spPr>
          <a:xfrm>
            <a:off x="6660232" y="6592267"/>
            <a:ext cx="2133600" cy="365125"/>
          </a:xfrm>
        </p:spPr>
        <p:txBody>
          <a:bodyPr/>
          <a:lstStyle/>
          <a:p>
            <a:fld id="{F5852A30-3BC6-4A3C-BD0F-916ADEC0CC0C}" type="slidenum">
              <a:rPr kumimoji="1" lang="ja-JP" altLang="en-US" smtClean="0"/>
              <a:pPr/>
              <a:t>4</a:t>
            </a:fld>
            <a:endParaRPr kumimoji="1" lang="ja-JP" altLang="en-US"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22412"/>
            <a:ext cx="8316416" cy="6235588"/>
          </a:xfrm>
          <a:prstGeom prst="rect">
            <a:avLst/>
          </a:prstGeom>
        </p:spPr>
      </p:pic>
    </p:spTree>
    <p:extLst>
      <p:ext uri="{BB962C8B-B14F-4D97-AF65-F5344CB8AC3E}">
        <p14:creationId xmlns:p14="http://schemas.microsoft.com/office/powerpoint/2010/main" val="4209857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
          <p:cNvSpPr>
            <a:spLocks noChangeArrowheads="1"/>
          </p:cNvSpPr>
          <p:nvPr/>
        </p:nvSpPr>
        <p:spPr bwMode="auto">
          <a:xfrm>
            <a:off x="711200" y="44625"/>
            <a:ext cx="7696200" cy="334963"/>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各地域のモデル事業の展開状況</a:t>
            </a:r>
            <a:endParaRPr lang="ja-JP" altLang="en-US" sz="2400" dirty="0">
              <a:solidFill>
                <a:schemeClr val="tx2"/>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29" y="44624"/>
            <a:ext cx="461665" cy="369332"/>
          </a:xfrm>
          <a:prstGeom prst="rect">
            <a:avLst/>
          </a:prstGeom>
          <a:noFill/>
        </p:spPr>
        <p:txBody>
          <a:bodyPr vert="horz" wrap="square" rtlCol="0">
            <a:spAutoFit/>
          </a:bodyPr>
          <a:lstStyle/>
          <a:p>
            <a:pPr algn="ctr"/>
            <a:fld id="{3695739D-58D7-4779-AFEF-D4346347543F}" type="slidenum">
              <a:rPr kumimoji="1" lang="ja-JP" altLang="en-US" sz="1800" smtClean="0"/>
              <a:pPr algn="ctr"/>
              <a:t>5</a:t>
            </a:fld>
            <a:endParaRPr kumimoji="1" lang="ja-JP" altLang="en-US" sz="1800" dirty="0" smtClean="0"/>
          </a:p>
        </p:txBody>
      </p:sp>
      <p:cxnSp>
        <p:nvCxnSpPr>
          <p:cNvPr id="4" name="直線コネクタ 3"/>
          <p:cNvCxnSpPr/>
          <p:nvPr/>
        </p:nvCxnSpPr>
        <p:spPr>
          <a:xfrm>
            <a:off x="2951" y="476672"/>
            <a:ext cx="9144000" cy="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t>１</a:t>
            </a:r>
            <a:r>
              <a:rPr kumimoji="1" lang="ja-JP" altLang="en-US" sz="2800" dirty="0" smtClean="0"/>
              <a:t>－２</a:t>
            </a:r>
            <a:r>
              <a:rPr kumimoji="1" lang="en-US" altLang="ja-JP" sz="2800" dirty="0" smtClean="0"/>
              <a:t>.</a:t>
            </a:r>
            <a:r>
              <a:rPr kumimoji="1" lang="ja-JP" altLang="en-US" sz="2800" dirty="0" smtClean="0"/>
              <a:t>　モデル事業の取組（地域：横須賀三浦</a:t>
            </a:r>
            <a:r>
              <a:rPr lang="ja-JP" altLang="en-US" sz="2800" dirty="0" smtClean="0"/>
              <a:t>）</a:t>
            </a:r>
            <a:endParaRPr kumimoji="1" lang="ja-JP" altLang="en-US" sz="2800" dirty="0"/>
          </a:p>
        </p:txBody>
      </p:sp>
      <p:sp>
        <p:nvSpPr>
          <p:cNvPr id="20" name="スライド番号プレースホルダ 19"/>
          <p:cNvSpPr>
            <a:spLocks noGrp="1"/>
          </p:cNvSpPr>
          <p:nvPr>
            <p:ph type="sldNum" sz="quarter" idx="12"/>
          </p:nvPr>
        </p:nvSpPr>
        <p:spPr>
          <a:xfrm>
            <a:off x="6660232" y="6592267"/>
            <a:ext cx="2133600" cy="365125"/>
          </a:xfrm>
        </p:spPr>
        <p:txBody>
          <a:bodyPr/>
          <a:lstStyle/>
          <a:p>
            <a:fld id="{F5852A30-3BC6-4A3C-BD0F-916ADEC0CC0C}" type="slidenum">
              <a:rPr kumimoji="1" lang="ja-JP" altLang="en-US" smtClean="0"/>
              <a:pPr/>
              <a:t>5</a:t>
            </a:fld>
            <a:endParaRPr kumimoji="1" lang="ja-JP" altLang="en-US" dirty="0"/>
          </a:p>
        </p:txBody>
      </p:sp>
      <p:sp>
        <p:nvSpPr>
          <p:cNvPr id="5" name="テキスト ボックス 4"/>
          <p:cNvSpPr txBox="1"/>
          <p:nvPr/>
        </p:nvSpPr>
        <p:spPr>
          <a:xfrm>
            <a:off x="107504" y="769059"/>
            <a:ext cx="8552341" cy="461665"/>
          </a:xfrm>
          <a:prstGeom prst="rect">
            <a:avLst/>
          </a:prstGeom>
          <a:noFill/>
        </p:spPr>
        <p:txBody>
          <a:bodyPr wrap="none" rtlCol="0">
            <a:spAutoFit/>
          </a:bodyPr>
          <a:lstStyle/>
          <a:p>
            <a:r>
              <a:rPr kumimoji="1" lang="ja-JP" altLang="en-US" sz="2400" dirty="0" smtClean="0"/>
              <a:t>１　医療的ケア児等コーディネーター配置・運用検討会議（年</a:t>
            </a:r>
            <a:r>
              <a:rPr kumimoji="1" lang="en-US" altLang="ja-JP" sz="2400" dirty="0" smtClean="0"/>
              <a:t>3</a:t>
            </a:r>
            <a:r>
              <a:rPr kumimoji="1" lang="ja-JP" altLang="en-US" sz="2400" dirty="0" smtClean="0"/>
              <a:t>回）</a:t>
            </a:r>
            <a:endParaRPr kumimoji="1" lang="ja-JP" altLang="en-US" sz="2400" dirty="0"/>
          </a:p>
        </p:txBody>
      </p:sp>
      <p:sp>
        <p:nvSpPr>
          <p:cNvPr id="6" name="テキスト ボックス 5"/>
          <p:cNvSpPr txBox="1"/>
          <p:nvPr/>
        </p:nvSpPr>
        <p:spPr>
          <a:xfrm>
            <a:off x="395536" y="1241086"/>
            <a:ext cx="8398296" cy="192360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1700" dirty="0" smtClean="0"/>
              <a:t>（目的）</a:t>
            </a:r>
            <a:endParaRPr lang="ja-JP" altLang="en-US" sz="1700" dirty="0"/>
          </a:p>
          <a:p>
            <a:r>
              <a:rPr lang="ja-JP" altLang="en-US" sz="1700" dirty="0"/>
              <a:t> 医療的ケア児等の保健・医療・福祉・教育等を支える体制の構築の推進に資するため</a:t>
            </a:r>
            <a:r>
              <a:rPr lang="ja-JP" altLang="en-US" sz="1700" dirty="0" smtClean="0"/>
              <a:t>、二次</a:t>
            </a:r>
            <a:r>
              <a:rPr lang="ja-JP" altLang="en-US" sz="1700" dirty="0"/>
              <a:t>医療圏を基本とした「医療的ケア児等コーディネーター配置・運用検討会議</a:t>
            </a:r>
            <a:r>
              <a:rPr lang="ja-JP" altLang="en-US" sz="1700" dirty="0" smtClean="0"/>
              <a:t>」を</a:t>
            </a:r>
            <a:r>
              <a:rPr lang="ja-JP" altLang="en-US" sz="1700" dirty="0"/>
              <a:t>設置する</a:t>
            </a:r>
            <a:r>
              <a:rPr lang="ja-JP" altLang="en-US" sz="1700" dirty="0" smtClean="0"/>
              <a:t>。</a:t>
            </a:r>
            <a:endParaRPr lang="en-US" altLang="ja-JP" sz="1700" dirty="0" smtClean="0"/>
          </a:p>
          <a:p>
            <a:endParaRPr lang="ja-JP" altLang="en-US" sz="1700" dirty="0"/>
          </a:p>
          <a:p>
            <a:r>
              <a:rPr lang="ja-JP" altLang="en-US" sz="1700" dirty="0"/>
              <a:t> </a:t>
            </a:r>
            <a:r>
              <a:rPr lang="ja-JP" altLang="en-US" sz="1700" dirty="0" smtClean="0"/>
              <a:t>（所掌事項）</a:t>
            </a:r>
            <a:endParaRPr lang="ja-JP" altLang="en-US" sz="1700" dirty="0"/>
          </a:p>
          <a:p>
            <a:r>
              <a:rPr lang="ja-JP" altLang="en-US" sz="1700" dirty="0"/>
              <a:t>（１） 医療的ケア児等コーディネーターの配置・運用にかかる課題の抽出と</a:t>
            </a:r>
            <a:r>
              <a:rPr lang="ja-JP" altLang="en-US" sz="1700" dirty="0" smtClean="0"/>
              <a:t>対応策</a:t>
            </a:r>
            <a:r>
              <a:rPr lang="ja-JP" altLang="en-US" sz="1700" dirty="0"/>
              <a:t>の協議</a:t>
            </a:r>
          </a:p>
          <a:p>
            <a:r>
              <a:rPr lang="ja-JP" altLang="en-US" sz="1700" dirty="0"/>
              <a:t>（２） その他小児等在宅医療（医療的ケア児等に関することを含む）課題に</a:t>
            </a:r>
            <a:r>
              <a:rPr lang="ja-JP" altLang="en-US" sz="1700" dirty="0" smtClean="0"/>
              <a:t>関する協議</a:t>
            </a:r>
            <a:endParaRPr lang="ja-JP" altLang="en-US" sz="1700" dirty="0"/>
          </a:p>
        </p:txBody>
      </p:sp>
      <p:graphicFrame>
        <p:nvGraphicFramePr>
          <p:cNvPr id="12" name="表 11"/>
          <p:cNvGraphicFramePr>
            <a:graphicFrameLocks noGrp="1"/>
          </p:cNvGraphicFramePr>
          <p:nvPr>
            <p:extLst>
              <p:ext uri="{D42A27DB-BD31-4B8C-83A1-F6EECF244321}">
                <p14:modId xmlns:p14="http://schemas.microsoft.com/office/powerpoint/2010/main" val="2629810096"/>
              </p:ext>
            </p:extLst>
          </p:nvPr>
        </p:nvGraphicFramePr>
        <p:xfrm>
          <a:off x="395536" y="3256517"/>
          <a:ext cx="8398296" cy="2854839"/>
        </p:xfrm>
        <a:graphic>
          <a:graphicData uri="http://schemas.openxmlformats.org/drawingml/2006/table">
            <a:tbl>
              <a:tblPr firstRow="1" bandRow="1">
                <a:tableStyleId>{3B4B98B0-60AC-42C2-AFA5-B58CD77FA1E5}</a:tableStyleId>
              </a:tblPr>
              <a:tblGrid>
                <a:gridCol w="1728192"/>
                <a:gridCol w="6670104"/>
              </a:tblGrid>
              <a:tr h="444093">
                <a:tc>
                  <a:txBody>
                    <a:bodyPr/>
                    <a:lstStyle/>
                    <a:p>
                      <a:r>
                        <a:rPr kumimoji="1" lang="ja-JP" altLang="en-US" sz="1400" dirty="0" smtClean="0"/>
                        <a:t>第１回会議</a:t>
                      </a:r>
                      <a:endParaRPr kumimoji="1" lang="ja-JP" altLang="en-US" sz="1400" dirty="0">
                        <a:latin typeface="+mn-ea"/>
                        <a:ea typeface="+mn-ea"/>
                      </a:endParaRPr>
                    </a:p>
                  </a:txBody>
                  <a:tcPr/>
                </a:tc>
                <a:tc>
                  <a:txBody>
                    <a:bodyPr/>
                    <a:lstStyle/>
                    <a:p>
                      <a:r>
                        <a:rPr kumimoji="1" lang="ja-JP" altLang="en-US" sz="1400" kern="1200" dirty="0" smtClean="0"/>
                        <a:t>☆医療的ケア児等コーディネーターの配置・運用に係る課題等を整理。</a:t>
                      </a:r>
                      <a:endParaRPr kumimoji="1" lang="ja-JP" altLang="en-US" sz="1400" dirty="0">
                        <a:latin typeface="+mn-ea"/>
                        <a:ea typeface="+mn-ea"/>
                      </a:endParaRPr>
                    </a:p>
                  </a:txBody>
                  <a:tcPr/>
                </a:tc>
              </a:tr>
              <a:tr h="656756">
                <a:tc>
                  <a:txBody>
                    <a:bodyPr/>
                    <a:lstStyle/>
                    <a:p>
                      <a:r>
                        <a:rPr kumimoji="1" lang="ja-JP" altLang="en-US" sz="1400" dirty="0" smtClean="0"/>
                        <a:t>主な課題</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u="sng" kern="100" dirty="0" smtClean="0"/>
                        <a:t>①地域資源の把握</a:t>
                      </a:r>
                      <a:r>
                        <a:rPr lang="ja-JP" altLang="en-US" sz="1400" u="none" kern="100" dirty="0" smtClean="0"/>
                        <a:t>　　　　　　</a:t>
                      </a:r>
                      <a:r>
                        <a:rPr lang="ja-JP" altLang="en-US" sz="1400" u="none" kern="100" baseline="0" dirty="0" smtClean="0"/>
                        <a:t> </a:t>
                      </a:r>
                      <a:r>
                        <a:rPr lang="ja-JP" altLang="en-US" sz="1400" u="sng" kern="100" dirty="0" smtClean="0"/>
                        <a:t>②必要な資源マッチング</a:t>
                      </a:r>
                      <a:endParaRPr lang="en-US" altLang="ja-JP" sz="1400" u="none" kern="100" dirty="0" smtClean="0"/>
                    </a:p>
                    <a:p>
                      <a:pPr algn="l">
                        <a:spcAft>
                          <a:spcPts val="0"/>
                        </a:spcAft>
                      </a:pPr>
                      <a:r>
                        <a:rPr lang="ja-JP" altLang="en-US" sz="1400" u="sng" kern="100" dirty="0" smtClean="0"/>
                        <a:t>③実態把握</a:t>
                      </a:r>
                      <a:r>
                        <a:rPr lang="ja-JP" altLang="en-US" sz="1400" u="none" kern="100" dirty="0" smtClean="0"/>
                        <a:t>　　　　　　　　　　　</a:t>
                      </a:r>
                      <a:r>
                        <a:rPr lang="ja-JP" altLang="en-US" sz="1400" u="sng" kern="100" dirty="0" smtClean="0"/>
                        <a:t>④市町を越えた連携体制の構築</a:t>
                      </a:r>
                      <a:endParaRPr lang="ja-JP" sz="1400" u="sng" kern="100" dirty="0">
                        <a:latin typeface="+mn-ea"/>
                        <a:ea typeface="+mn-ea"/>
                        <a:cs typeface="Times New Roman"/>
                      </a:endParaRPr>
                    </a:p>
                  </a:txBody>
                  <a:tcPr marL="90170" marR="90170" marT="0" marB="0"/>
                </a:tc>
              </a:tr>
              <a:tr h="511794">
                <a:tc>
                  <a:txBody>
                    <a:bodyPr/>
                    <a:lstStyle/>
                    <a:p>
                      <a:r>
                        <a:rPr kumimoji="1" lang="ja-JP" altLang="en-US" sz="1400" dirty="0" smtClean="0"/>
                        <a:t>第１回会議後</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t>☆</a:t>
                      </a:r>
                      <a:r>
                        <a:rPr lang="ja-JP" altLang="ja-JP" sz="1400" kern="100" dirty="0" smtClean="0"/>
                        <a:t>課題</a:t>
                      </a:r>
                      <a:r>
                        <a:rPr lang="ja-JP" altLang="en-US" sz="1400" kern="100" dirty="0" smtClean="0"/>
                        <a:t>、</a:t>
                      </a:r>
                      <a:r>
                        <a:rPr kumimoji="1" lang="ja-JP" altLang="ja-JP" sz="1400" kern="1200" dirty="0" smtClean="0"/>
                        <a:t>課題解決に向けて必要なことについて</a:t>
                      </a:r>
                      <a:r>
                        <a:rPr kumimoji="1" lang="ja-JP" altLang="en-US" sz="1400" kern="1200" dirty="0" smtClean="0"/>
                        <a:t>整理中</a:t>
                      </a:r>
                      <a:endParaRPr lang="ja-JP" altLang="ja-JP" sz="1400" kern="100" dirty="0" smtClean="0">
                        <a:latin typeface="+mn-ea"/>
                        <a:ea typeface="+mn-ea"/>
                        <a:cs typeface="Times New Roman"/>
                      </a:endParaRPr>
                    </a:p>
                  </a:txBody>
                  <a:tcPr/>
                </a:tc>
              </a:tr>
              <a:tr h="621098">
                <a:tc>
                  <a:txBody>
                    <a:bodyPr/>
                    <a:lstStyle/>
                    <a:p>
                      <a:r>
                        <a:rPr kumimoji="1" lang="ja-JP" altLang="en-US" sz="1400" dirty="0" smtClean="0"/>
                        <a:t>第２回会議</a:t>
                      </a:r>
                      <a:endParaRPr kumimoji="1" lang="ja-JP" altLang="en-US" sz="1400" dirty="0">
                        <a:latin typeface="+mn-ea"/>
                        <a:ea typeface="+mn-ea"/>
                      </a:endParaRPr>
                    </a:p>
                  </a:txBody>
                  <a:tcPr/>
                </a:tc>
                <a:tc>
                  <a:txBody>
                    <a:bodyPr/>
                    <a:lstStyle/>
                    <a:p>
                      <a:r>
                        <a:rPr kumimoji="1" lang="ja-JP" altLang="en-US" sz="1400" kern="1200" dirty="0" smtClean="0"/>
                        <a:t>新型コロナウイルス感染症まん延防止の観点から、会議を延期</a:t>
                      </a:r>
                      <a:endParaRPr kumimoji="1" lang="en-US" altLang="ja-JP" sz="1400" kern="1200" dirty="0" smtClean="0">
                        <a:latin typeface="+mn-ea"/>
                        <a:ea typeface="+mn-ea"/>
                      </a:endParaRPr>
                    </a:p>
                  </a:txBody>
                  <a:tcPr/>
                </a:tc>
              </a:tr>
              <a:tr h="621098">
                <a:tc>
                  <a:txBody>
                    <a:bodyPr/>
                    <a:lstStyle/>
                    <a:p>
                      <a:r>
                        <a:rPr kumimoji="1" lang="ja-JP" altLang="en-US" sz="1400" dirty="0" smtClean="0"/>
                        <a:t>第３回会議</a:t>
                      </a:r>
                      <a:endParaRPr kumimoji="1" lang="ja-JP" altLang="en-US" sz="1400" dirty="0">
                        <a:latin typeface="+mn-ea"/>
                        <a:ea typeface="+mn-ea"/>
                      </a:endParaRPr>
                    </a:p>
                  </a:txBody>
                  <a:tcPr/>
                </a:tc>
                <a:tc>
                  <a:txBody>
                    <a:bodyPr/>
                    <a:lstStyle/>
                    <a:p>
                      <a:r>
                        <a:rPr kumimoji="1" lang="ja-JP" altLang="en-US" sz="1400" kern="1200" dirty="0" smtClean="0"/>
                        <a:t>新型コロナウイルス感染症まん延防止の観点から、会議を延期</a:t>
                      </a:r>
                      <a:endParaRPr kumimoji="1" lang="en-US" altLang="ja-JP" sz="1400" kern="1200" dirty="0" smtClean="0">
                        <a:latin typeface="+mn-ea"/>
                        <a:ea typeface="+mn-ea"/>
                      </a:endParaRPr>
                    </a:p>
                  </a:txBody>
                  <a:tcPr/>
                </a:tc>
              </a:tr>
            </a:tbl>
          </a:graphicData>
        </a:graphic>
      </p:graphicFrame>
      <p:sp>
        <p:nvSpPr>
          <p:cNvPr id="13" name="テキスト ボックス 12"/>
          <p:cNvSpPr txBox="1"/>
          <p:nvPr/>
        </p:nvSpPr>
        <p:spPr>
          <a:xfrm>
            <a:off x="251520" y="6249592"/>
            <a:ext cx="8800807" cy="369332"/>
          </a:xfrm>
          <a:prstGeom prst="rect">
            <a:avLst/>
          </a:prstGeom>
          <a:noFill/>
        </p:spPr>
        <p:txBody>
          <a:bodyPr wrap="none" rtlCol="0">
            <a:spAutoFit/>
          </a:bodyPr>
          <a:lstStyle/>
          <a:p>
            <a:r>
              <a:rPr kumimoji="1" lang="ja-JP" altLang="en-US" dirty="0" smtClean="0"/>
              <a:t>来年度は、</a:t>
            </a:r>
            <a:r>
              <a:rPr lang="ja-JP" altLang="en-US" dirty="0"/>
              <a:t>引き続</a:t>
            </a:r>
            <a:r>
              <a:rPr lang="ja-JP" altLang="en-US" dirty="0" smtClean="0"/>
              <a:t>き</a:t>
            </a:r>
            <a:r>
              <a:rPr kumimoji="1" lang="ja-JP" altLang="en-US" dirty="0" smtClean="0"/>
              <a:t>コーディネーターの役割の策定に係る議論及び運用方法を検討予定</a:t>
            </a:r>
            <a:endParaRPr kumimoji="1" lang="ja-JP" altLang="en-US" dirty="0"/>
          </a:p>
        </p:txBody>
      </p:sp>
    </p:spTree>
    <p:extLst>
      <p:ext uri="{BB962C8B-B14F-4D97-AF65-F5344CB8AC3E}">
        <p14:creationId xmlns:p14="http://schemas.microsoft.com/office/powerpoint/2010/main" val="3810058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79512" y="952440"/>
            <a:ext cx="8773301" cy="21606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en-US" altLang="ja-JP" dirty="0" smtClean="0"/>
          </a:p>
          <a:p>
            <a:r>
              <a:rPr lang="ja-JP" altLang="en-US" sz="2400" dirty="0" smtClean="0"/>
              <a:t>２</a:t>
            </a:r>
            <a:r>
              <a:rPr lang="ja-JP" altLang="en-US" sz="2400" dirty="0"/>
              <a:t>　コーディネーター・支援者連絡会（年</a:t>
            </a:r>
            <a:r>
              <a:rPr lang="en-US" altLang="ja-JP" sz="2400" dirty="0"/>
              <a:t>1</a:t>
            </a:r>
            <a:r>
              <a:rPr lang="ja-JP" altLang="en-US" sz="2400" dirty="0"/>
              <a:t>回</a:t>
            </a:r>
            <a:r>
              <a:rPr lang="ja-JP" altLang="en-US" sz="2400" dirty="0" smtClean="0"/>
              <a:t>）</a:t>
            </a:r>
            <a:endParaRPr lang="en-US" altLang="ja-JP" sz="2400" dirty="0"/>
          </a:p>
          <a:p>
            <a:endParaRPr lang="en-US" altLang="ja-JP" dirty="0" smtClean="0"/>
          </a:p>
          <a:p>
            <a:r>
              <a:rPr lang="ja-JP" altLang="en-US" dirty="0" smtClean="0"/>
              <a:t>○</a:t>
            </a:r>
            <a:r>
              <a:rPr lang="ja-JP" altLang="en-US" dirty="0"/>
              <a:t>　運用試運転に先立ち、地域の支援者に対してコーディネーターの業務・役割を説明</a:t>
            </a:r>
            <a:endParaRPr lang="en-US" altLang="ja-JP" dirty="0"/>
          </a:p>
          <a:p>
            <a:r>
              <a:rPr lang="ja-JP" altLang="en-US" dirty="0"/>
              <a:t>　　するとともに、双方向の意見交換を行うことで、コーディネーター運用試運転に向けた</a:t>
            </a:r>
            <a:endParaRPr lang="en-US" altLang="ja-JP" dirty="0"/>
          </a:p>
          <a:p>
            <a:r>
              <a:rPr lang="ja-JP" altLang="en-US" dirty="0"/>
              <a:t>　　連携体制の構築を図る</a:t>
            </a:r>
            <a:r>
              <a:rPr lang="ja-JP" altLang="en-US" dirty="0" smtClean="0"/>
              <a:t>。</a:t>
            </a:r>
            <a:endParaRPr lang="en-US" altLang="ja-JP" dirty="0" smtClean="0"/>
          </a:p>
          <a:p>
            <a:r>
              <a:rPr lang="ja-JP" altLang="en-US" dirty="0" smtClean="0"/>
              <a:t>　　</a:t>
            </a:r>
            <a:r>
              <a:rPr lang="ja-JP" altLang="en-US" dirty="0"/>
              <a:t>➡　新型コロナウイルス感染症の</a:t>
            </a:r>
            <a:r>
              <a:rPr lang="ja-JP" altLang="en-US" dirty="0" smtClean="0"/>
              <a:t>まん延防止を</a:t>
            </a:r>
            <a:r>
              <a:rPr lang="ja-JP" altLang="en-US" dirty="0"/>
              <a:t>図るため</a:t>
            </a:r>
            <a:r>
              <a:rPr lang="ja-JP" altLang="en-US" dirty="0" smtClean="0"/>
              <a:t>中止</a:t>
            </a:r>
            <a:endParaRPr lang="ja-JP" altLang="en-US" dirty="0"/>
          </a:p>
          <a:p>
            <a:pPr algn="ctr"/>
            <a:endParaRPr kumimoji="1" lang="ja-JP" altLang="en-US" dirty="0"/>
          </a:p>
        </p:txBody>
      </p:sp>
      <p:sp>
        <p:nvSpPr>
          <p:cNvPr id="2" name="Rectangle 20"/>
          <p:cNvSpPr>
            <a:spLocks noChangeArrowheads="1"/>
          </p:cNvSpPr>
          <p:nvPr/>
        </p:nvSpPr>
        <p:spPr bwMode="auto">
          <a:xfrm>
            <a:off x="711200" y="44625"/>
            <a:ext cx="7696200" cy="334963"/>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各地域のモデル事業の展開状況</a:t>
            </a:r>
            <a:endParaRPr lang="ja-JP" altLang="en-US" sz="2400" dirty="0">
              <a:solidFill>
                <a:schemeClr val="tx2"/>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29" y="44624"/>
            <a:ext cx="461665" cy="369332"/>
          </a:xfrm>
          <a:prstGeom prst="rect">
            <a:avLst/>
          </a:prstGeom>
          <a:noFill/>
        </p:spPr>
        <p:txBody>
          <a:bodyPr vert="horz" wrap="square" rtlCol="0">
            <a:spAutoFit/>
          </a:bodyPr>
          <a:lstStyle/>
          <a:p>
            <a:pPr algn="ctr"/>
            <a:fld id="{3695739D-58D7-4779-AFEF-D4346347543F}" type="slidenum">
              <a:rPr kumimoji="1" lang="ja-JP" altLang="en-US" sz="1800" smtClean="0"/>
              <a:pPr algn="ctr"/>
              <a:t>6</a:t>
            </a:fld>
            <a:endParaRPr kumimoji="1" lang="ja-JP" altLang="en-US" sz="1800" dirty="0" smtClean="0"/>
          </a:p>
        </p:txBody>
      </p:sp>
      <p:cxnSp>
        <p:nvCxnSpPr>
          <p:cNvPr id="4" name="直線コネクタ 3"/>
          <p:cNvCxnSpPr/>
          <p:nvPr/>
        </p:nvCxnSpPr>
        <p:spPr>
          <a:xfrm>
            <a:off x="2951" y="476672"/>
            <a:ext cx="9144000" cy="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ja-JP" altLang="en-US" sz="2800" dirty="0" smtClean="0"/>
              <a:t>１</a:t>
            </a:r>
            <a:r>
              <a:rPr kumimoji="1" lang="ja-JP" altLang="en-US" sz="2800" dirty="0" smtClean="0"/>
              <a:t>－３</a:t>
            </a:r>
            <a:r>
              <a:rPr kumimoji="1" lang="en-US" altLang="ja-JP" sz="2800" dirty="0" smtClean="0"/>
              <a:t>.</a:t>
            </a:r>
            <a:r>
              <a:rPr kumimoji="1" lang="ja-JP" altLang="en-US" sz="2800" dirty="0" smtClean="0"/>
              <a:t>　モデル事業の取組（地域：横須賀三浦</a:t>
            </a:r>
            <a:r>
              <a:rPr lang="ja-JP" altLang="en-US" sz="2800" dirty="0" smtClean="0"/>
              <a:t>）</a:t>
            </a:r>
            <a:endParaRPr kumimoji="1" lang="ja-JP" altLang="en-US" sz="2800" dirty="0"/>
          </a:p>
        </p:txBody>
      </p:sp>
      <p:sp>
        <p:nvSpPr>
          <p:cNvPr id="20" name="スライド番号プレースホルダ 19"/>
          <p:cNvSpPr>
            <a:spLocks noGrp="1"/>
          </p:cNvSpPr>
          <p:nvPr>
            <p:ph type="sldNum" sz="quarter" idx="12"/>
          </p:nvPr>
        </p:nvSpPr>
        <p:spPr>
          <a:xfrm>
            <a:off x="6660232" y="6592267"/>
            <a:ext cx="2133600" cy="365125"/>
          </a:xfrm>
        </p:spPr>
        <p:txBody>
          <a:bodyPr/>
          <a:lstStyle/>
          <a:p>
            <a:fld id="{F5852A30-3BC6-4A3C-BD0F-916ADEC0CC0C}" type="slidenum">
              <a:rPr kumimoji="1" lang="ja-JP" altLang="en-US" smtClean="0"/>
              <a:pPr/>
              <a:t>6</a:t>
            </a:fld>
            <a:endParaRPr kumimoji="1" lang="ja-JP" altLang="en-US" dirty="0"/>
          </a:p>
        </p:txBody>
      </p:sp>
      <p:sp>
        <p:nvSpPr>
          <p:cNvPr id="14" name="角丸四角形 13"/>
          <p:cNvSpPr/>
          <p:nvPr/>
        </p:nvSpPr>
        <p:spPr>
          <a:xfrm>
            <a:off x="179512" y="3284984"/>
            <a:ext cx="8773301" cy="25922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400" dirty="0" smtClean="0"/>
              <a:t>３</a:t>
            </a:r>
            <a:r>
              <a:rPr lang="ja-JP" altLang="en-US" sz="2400" dirty="0"/>
              <a:t>　</a:t>
            </a:r>
            <a:r>
              <a:rPr lang="ja-JP" altLang="en-US" sz="2400" dirty="0" smtClean="0"/>
              <a:t>コーディネーター連絡会（</a:t>
            </a:r>
            <a:r>
              <a:rPr lang="ja-JP" altLang="en-US" sz="2400" dirty="0"/>
              <a:t>年</a:t>
            </a:r>
            <a:r>
              <a:rPr lang="en-US" altLang="ja-JP" sz="2400" dirty="0"/>
              <a:t>1</a:t>
            </a:r>
            <a:r>
              <a:rPr lang="ja-JP" altLang="en-US" sz="2400" dirty="0"/>
              <a:t>回</a:t>
            </a:r>
            <a:r>
              <a:rPr lang="ja-JP" altLang="en-US" sz="2400" dirty="0" smtClean="0"/>
              <a:t>）</a:t>
            </a:r>
            <a:endParaRPr lang="en-US" altLang="ja-JP" sz="2400" dirty="0"/>
          </a:p>
          <a:p>
            <a:endParaRPr lang="en-US" altLang="ja-JP" dirty="0" smtClean="0"/>
          </a:p>
          <a:p>
            <a:r>
              <a:rPr lang="ja-JP" altLang="en-US" dirty="0" smtClean="0"/>
              <a:t>○</a:t>
            </a:r>
            <a:r>
              <a:rPr lang="ja-JP" altLang="en-US" dirty="0"/>
              <a:t>　</a:t>
            </a:r>
            <a:r>
              <a:rPr lang="ja-JP" altLang="en-US" dirty="0" smtClean="0"/>
              <a:t>こども医療センターが実施している「医療的ケア児等コーディネーター養成研修事業</a:t>
            </a:r>
            <a:endParaRPr lang="en-US" altLang="ja-JP" dirty="0" smtClean="0"/>
          </a:p>
          <a:p>
            <a:r>
              <a:rPr lang="ja-JP" altLang="en-US" dirty="0"/>
              <a:t>　</a:t>
            </a:r>
            <a:r>
              <a:rPr lang="ja-JP" altLang="en-US" dirty="0" smtClean="0"/>
              <a:t>　（県障害福祉課委託事業）」を受講したコーディネーターや政令市が育成している</a:t>
            </a:r>
            <a:endParaRPr lang="en-US" altLang="ja-JP" dirty="0" smtClean="0"/>
          </a:p>
          <a:p>
            <a:r>
              <a:rPr lang="ja-JP" altLang="en-US" dirty="0"/>
              <a:t>　</a:t>
            </a:r>
            <a:r>
              <a:rPr lang="ja-JP" altLang="en-US" dirty="0" smtClean="0"/>
              <a:t>　コーディネーターに集まっていただき、各地域のコーディネート状況の共有を行い、</a:t>
            </a:r>
            <a:endParaRPr lang="en-US" altLang="ja-JP" dirty="0" smtClean="0"/>
          </a:p>
          <a:p>
            <a:r>
              <a:rPr lang="ja-JP" altLang="en-US" dirty="0"/>
              <a:t>　</a:t>
            </a:r>
            <a:r>
              <a:rPr lang="ja-JP" altLang="en-US" dirty="0" smtClean="0"/>
              <a:t>　県域を越えた調整に備えて連携体制の構築を図る。</a:t>
            </a:r>
            <a:endParaRPr lang="en-US" altLang="ja-JP" dirty="0" smtClean="0"/>
          </a:p>
          <a:p>
            <a:r>
              <a:rPr kumimoji="1" lang="ja-JP" altLang="en-US" dirty="0" smtClean="0"/>
              <a:t>　　➡　新型コロナウイルス感染症のまん延防止を図るため中止</a:t>
            </a:r>
            <a:endParaRPr kumimoji="1" lang="en-US" altLang="ja-JP" dirty="0"/>
          </a:p>
        </p:txBody>
      </p:sp>
    </p:spTree>
    <p:extLst>
      <p:ext uri="{BB962C8B-B14F-4D97-AF65-F5344CB8AC3E}">
        <p14:creationId xmlns:p14="http://schemas.microsoft.com/office/powerpoint/2010/main" val="380943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医療的ケア児の支援に関する市町村情報交換会</a:t>
            </a:r>
            <a:endParaRPr lang="ja-JP" altLang="en-US" sz="2400" dirty="0">
              <a:solidFill>
                <a:schemeClr val="tx2"/>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16632"/>
            <a:ext cx="461665" cy="369332"/>
          </a:xfrm>
          <a:prstGeom prst="rect">
            <a:avLst/>
          </a:prstGeom>
          <a:noFill/>
        </p:spPr>
        <p:txBody>
          <a:bodyPr vert="horz" wrap="square" rtlCol="0">
            <a:spAutoFit/>
          </a:bodyPr>
          <a:lstStyle/>
          <a:p>
            <a:pPr algn="ctr"/>
            <a:fld id="{3695739D-58D7-4779-AFEF-D4346347543F}" type="slidenum">
              <a:rPr kumimoji="1" lang="ja-JP" altLang="en-US" sz="1800" smtClean="0"/>
              <a:pPr algn="ctr"/>
              <a:t>7</a:t>
            </a:fld>
            <a:endParaRPr kumimoji="1" lang="ja-JP" altLang="en-US" sz="1800" dirty="0" smtClean="0"/>
          </a:p>
        </p:txBody>
      </p:sp>
      <p:cxnSp>
        <p:nvCxnSpPr>
          <p:cNvPr id="4" name="直線コネクタ 3"/>
          <p:cNvCxnSpPr/>
          <p:nvPr/>
        </p:nvCxnSpPr>
        <p:spPr>
          <a:xfrm>
            <a:off x="2951" y="527223"/>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6" name="表 25"/>
          <p:cNvGraphicFramePr>
            <a:graphicFrameLocks noGrp="1"/>
          </p:cNvGraphicFramePr>
          <p:nvPr>
            <p:extLst>
              <p:ext uri="{D42A27DB-BD31-4B8C-83A1-F6EECF244321}">
                <p14:modId xmlns:p14="http://schemas.microsoft.com/office/powerpoint/2010/main" val="4001423922"/>
              </p:ext>
            </p:extLst>
          </p:nvPr>
        </p:nvGraphicFramePr>
        <p:xfrm>
          <a:off x="334628" y="2217293"/>
          <a:ext cx="8640960" cy="822960"/>
        </p:xfrm>
        <a:graphic>
          <a:graphicData uri="http://schemas.openxmlformats.org/drawingml/2006/table">
            <a:tbl>
              <a:tblPr firstRow="1" bandRow="1">
                <a:tableStyleId>{3B4B98B0-60AC-42C2-AFA5-B58CD77FA1E5}</a:tableStyleId>
              </a:tblPr>
              <a:tblGrid>
                <a:gridCol w="1800200"/>
                <a:gridCol w="6840760"/>
              </a:tblGrid>
              <a:tr h="304454">
                <a:tc>
                  <a:txBody>
                    <a:bodyPr/>
                    <a:lstStyle/>
                    <a:p>
                      <a:pPr algn="ctr"/>
                      <a:r>
                        <a:rPr kumimoji="1" lang="ja-JP" altLang="en-US" sz="1400" dirty="0" smtClean="0"/>
                        <a:t>回数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内容</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7571">
                <a:tc>
                  <a:txBody>
                    <a:bodyPr/>
                    <a:lstStyle/>
                    <a:p>
                      <a:pPr algn="ctr"/>
                      <a:r>
                        <a:rPr kumimoji="1" lang="ja-JP" altLang="en-US" sz="1400" dirty="0" smtClean="0"/>
                        <a:t>第１回</a:t>
                      </a:r>
                      <a:endParaRPr kumimoji="1" lang="en-US" altLang="ja-JP" sz="1400" dirty="0" smtClean="0"/>
                    </a:p>
                    <a:p>
                      <a:pPr algn="ctr"/>
                      <a:r>
                        <a:rPr kumimoji="1" lang="ja-JP" altLang="en-US" sz="1400" dirty="0" smtClean="0"/>
                        <a:t>（</a:t>
                      </a:r>
                      <a:r>
                        <a:rPr kumimoji="1" lang="en-US" altLang="ja-JP" sz="1400" dirty="0" smtClean="0"/>
                        <a:t>H27.11.9</a:t>
                      </a:r>
                      <a:r>
                        <a:rPr kumimoji="1" lang="ja-JP" altLang="en-US" sz="1400" dirty="0" smtClean="0"/>
                        <a:t>）</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＜政令市、県医療課・障害福祉課、県立こども医療センター＞</a:t>
                      </a:r>
                      <a:endParaRPr kumimoji="1" lang="en-US" altLang="ja-JP" sz="1400" dirty="0" smtClean="0"/>
                    </a:p>
                    <a:p>
                      <a:r>
                        <a:rPr kumimoji="1" lang="ja-JP" altLang="en-US" sz="1400" dirty="0" smtClean="0"/>
                        <a:t>○　県実施事業、各政令市の取組み状況について共有</a:t>
                      </a:r>
                      <a:endParaRPr kumimoji="1" lang="en-US" altLang="ja-JP"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5" name="テキスト ボックス 24"/>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2800" dirty="0" smtClean="0"/>
              <a:t>２－１．医療的ケア児の支援に関する市町村</a:t>
            </a:r>
            <a:r>
              <a:rPr lang="ja-JP" altLang="en-US" sz="2800" dirty="0"/>
              <a:t>意見</a:t>
            </a:r>
            <a:r>
              <a:rPr kumimoji="1" lang="ja-JP" altLang="en-US" sz="2800" dirty="0" smtClean="0"/>
              <a:t>交換会①</a:t>
            </a:r>
            <a:endParaRPr kumimoji="1" lang="ja-JP" altLang="en-US" sz="2800" dirty="0"/>
          </a:p>
        </p:txBody>
      </p:sp>
      <p:sp>
        <p:nvSpPr>
          <p:cNvPr id="11" name="テキスト ボックス 10"/>
          <p:cNvSpPr txBox="1"/>
          <p:nvPr/>
        </p:nvSpPr>
        <p:spPr>
          <a:xfrm>
            <a:off x="190612" y="1810789"/>
            <a:ext cx="2088232" cy="369332"/>
          </a:xfrm>
          <a:prstGeom prst="rect">
            <a:avLst/>
          </a:prstGeom>
          <a:noFill/>
        </p:spPr>
        <p:txBody>
          <a:bodyPr wrap="square" rtlCol="0">
            <a:spAutoFit/>
          </a:bodyPr>
          <a:lstStyle/>
          <a:p>
            <a:r>
              <a:rPr kumimoji="1" lang="ja-JP" altLang="en-US" b="1" dirty="0" smtClean="0"/>
              <a:t>＜平成</a:t>
            </a:r>
            <a:r>
              <a:rPr kumimoji="1" lang="en-US" altLang="ja-JP" b="1" dirty="0" smtClean="0"/>
              <a:t>27</a:t>
            </a:r>
            <a:r>
              <a:rPr kumimoji="1" lang="ja-JP" altLang="en-US" b="1" dirty="0" smtClean="0"/>
              <a:t>年度＞</a:t>
            </a:r>
            <a:endParaRPr kumimoji="1" lang="ja-JP" altLang="en-US" b="1" dirty="0"/>
          </a:p>
        </p:txBody>
      </p:sp>
      <p:sp>
        <p:nvSpPr>
          <p:cNvPr id="13" name="テキスト ボックス 12"/>
          <p:cNvSpPr txBox="1"/>
          <p:nvPr/>
        </p:nvSpPr>
        <p:spPr>
          <a:xfrm>
            <a:off x="179512" y="3117445"/>
            <a:ext cx="2088232" cy="369332"/>
          </a:xfrm>
          <a:prstGeom prst="rect">
            <a:avLst/>
          </a:prstGeom>
          <a:noFill/>
        </p:spPr>
        <p:txBody>
          <a:bodyPr wrap="square" rtlCol="0">
            <a:spAutoFit/>
          </a:bodyPr>
          <a:lstStyle/>
          <a:p>
            <a:r>
              <a:rPr kumimoji="1" lang="ja-JP" altLang="en-US" b="1" dirty="0" smtClean="0"/>
              <a:t>＜平成</a:t>
            </a:r>
            <a:r>
              <a:rPr kumimoji="1" lang="en-US" altLang="ja-JP" b="1" dirty="0" smtClean="0"/>
              <a:t>28</a:t>
            </a:r>
            <a:r>
              <a:rPr kumimoji="1" lang="ja-JP" altLang="en-US" b="1" dirty="0" smtClean="0"/>
              <a:t>年度＞</a:t>
            </a:r>
            <a:endParaRPr kumimoji="1" lang="ja-JP" altLang="en-US" b="1" dirty="0"/>
          </a:p>
        </p:txBody>
      </p:sp>
      <p:graphicFrame>
        <p:nvGraphicFramePr>
          <p:cNvPr id="14" name="表 13"/>
          <p:cNvGraphicFramePr>
            <a:graphicFrameLocks noGrp="1"/>
          </p:cNvGraphicFramePr>
          <p:nvPr>
            <p:extLst>
              <p:ext uri="{D42A27DB-BD31-4B8C-83A1-F6EECF244321}">
                <p14:modId xmlns:p14="http://schemas.microsoft.com/office/powerpoint/2010/main" val="2647967801"/>
              </p:ext>
            </p:extLst>
          </p:nvPr>
        </p:nvGraphicFramePr>
        <p:xfrm>
          <a:off x="323528" y="3479549"/>
          <a:ext cx="8640960" cy="1249680"/>
        </p:xfrm>
        <a:graphic>
          <a:graphicData uri="http://schemas.openxmlformats.org/drawingml/2006/table">
            <a:tbl>
              <a:tblPr firstRow="1" bandRow="1">
                <a:tableStyleId>{3B4B98B0-60AC-42C2-AFA5-B58CD77FA1E5}</a:tableStyleId>
              </a:tblPr>
              <a:tblGrid>
                <a:gridCol w="1800200"/>
                <a:gridCol w="6840760"/>
              </a:tblGrid>
              <a:tr h="304454">
                <a:tc>
                  <a:txBody>
                    <a:bodyPr/>
                    <a:lstStyle/>
                    <a:p>
                      <a:pPr algn="ctr"/>
                      <a:r>
                        <a:rPr kumimoji="1" lang="ja-JP" altLang="en-US" sz="1400" dirty="0" smtClean="0"/>
                        <a:t>回数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内容</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7571">
                <a:tc>
                  <a:txBody>
                    <a:bodyPr/>
                    <a:lstStyle/>
                    <a:p>
                      <a:pPr algn="ctr"/>
                      <a:r>
                        <a:rPr kumimoji="1" lang="ja-JP" altLang="en-US" sz="1400" dirty="0" smtClean="0"/>
                        <a:t>第２回</a:t>
                      </a:r>
                      <a:endParaRPr kumimoji="1" lang="en-US" altLang="ja-JP" sz="1400" dirty="0" smtClean="0"/>
                    </a:p>
                    <a:p>
                      <a:pPr algn="ctr"/>
                      <a:r>
                        <a:rPr kumimoji="1" lang="ja-JP" altLang="en-US" sz="1400" dirty="0" smtClean="0"/>
                        <a:t>（</a:t>
                      </a:r>
                      <a:r>
                        <a:rPr kumimoji="1" lang="en-US" altLang="ja-JP" sz="1400" dirty="0" smtClean="0"/>
                        <a:t>H29.</a:t>
                      </a:r>
                      <a:r>
                        <a:rPr kumimoji="1" lang="ja-JP" altLang="en-US" sz="1400" dirty="0" smtClean="0"/>
                        <a:t>１</a:t>
                      </a:r>
                      <a:r>
                        <a:rPr kumimoji="1" lang="en-US" altLang="ja-JP" sz="1400" dirty="0" smtClean="0"/>
                        <a:t>.24</a:t>
                      </a:r>
                      <a:r>
                        <a:rPr kumimoji="1" lang="ja-JP" altLang="en-US" sz="1400" dirty="0" smtClean="0"/>
                        <a:t>）</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u="sng" dirty="0" smtClean="0"/>
                        <a:t>＜</a:t>
                      </a:r>
                      <a:r>
                        <a:rPr kumimoji="1" lang="en-US" altLang="ja-JP" sz="1400" u="sng" dirty="0" smtClean="0"/>
                        <a:t>33</a:t>
                      </a:r>
                      <a:r>
                        <a:rPr kumimoji="1" lang="ja-JP" altLang="en-US" sz="1400" u="sng" dirty="0" smtClean="0"/>
                        <a:t>市町村の障害福祉主管課中心に参加者を拡大＞</a:t>
                      </a:r>
                      <a:endParaRPr kumimoji="1" lang="en-US" altLang="ja-JP" sz="1400" u="sng" dirty="0" smtClean="0"/>
                    </a:p>
                    <a:p>
                      <a:r>
                        <a:rPr kumimoji="1" lang="ja-JP" altLang="en-US" sz="1400" dirty="0" smtClean="0"/>
                        <a:t>○　</a:t>
                      </a:r>
                      <a:r>
                        <a:rPr kumimoji="1" lang="ja-JP" altLang="ja-JP" sz="1400" kern="1200" dirty="0" smtClean="0"/>
                        <a:t>各地域での</a:t>
                      </a:r>
                      <a:r>
                        <a:rPr kumimoji="1" lang="ja-JP" altLang="ja-JP" sz="1400" u="sng" kern="1200" dirty="0" smtClean="0"/>
                        <a:t>取組みや課題について情報共有</a:t>
                      </a:r>
                      <a:r>
                        <a:rPr kumimoji="1" lang="ja-JP" altLang="ja-JP" sz="1400" kern="1200" dirty="0" smtClean="0"/>
                        <a:t>することを目的</a:t>
                      </a:r>
                      <a:r>
                        <a:rPr kumimoji="1" lang="ja-JP" altLang="en-US" sz="1400" kern="1200" dirty="0" smtClean="0"/>
                        <a:t>に実施</a:t>
                      </a:r>
                      <a:endParaRPr kumimoji="1" lang="en-US" altLang="ja-JP" sz="1400" kern="1200" dirty="0" smtClean="0"/>
                    </a:p>
                    <a:p>
                      <a:r>
                        <a:rPr kumimoji="1" lang="ja-JP" altLang="en-US" sz="1400" dirty="0" smtClean="0"/>
                        <a:t>→各種情報共有、事前議題に基づく議論に加え、横須賀市立</a:t>
                      </a:r>
                      <a:r>
                        <a:rPr kumimoji="1" lang="ja-JP" altLang="en-US" sz="1400" dirty="0" err="1" smtClean="0"/>
                        <a:t>うわ</a:t>
                      </a:r>
                      <a:r>
                        <a:rPr kumimoji="1" lang="ja-JP" altLang="en-US" sz="1400" dirty="0" smtClean="0"/>
                        <a:t>まち病院小児科医を招き</a:t>
                      </a:r>
                      <a:r>
                        <a:rPr kumimoji="1" lang="en-US" altLang="ja-JP" sz="1400" dirty="0" smtClean="0"/>
                        <a:t>『</a:t>
                      </a:r>
                      <a:r>
                        <a:rPr kumimoji="1" lang="ja-JP" altLang="en-US" sz="1400" dirty="0" smtClean="0"/>
                        <a:t>小児在宅の課題について</a:t>
                      </a:r>
                      <a:r>
                        <a:rPr kumimoji="1" lang="en-US" altLang="ja-JP" sz="1400" dirty="0" smtClean="0"/>
                        <a:t>』</a:t>
                      </a:r>
                      <a:r>
                        <a:rPr kumimoji="1" lang="ja-JP" altLang="en-US" sz="1400" dirty="0" smtClean="0"/>
                        <a:t>の講演会を実施。</a:t>
                      </a:r>
                      <a:endParaRPr kumimoji="1" lang="en-US" altLang="ja-JP" sz="1400" dirty="0" smtClean="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5" name="右矢印 14"/>
          <p:cNvSpPr/>
          <p:nvPr/>
        </p:nvSpPr>
        <p:spPr>
          <a:xfrm rot="5400000">
            <a:off x="4299156" y="1107327"/>
            <a:ext cx="291441" cy="1728193"/>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8" name="スライド番号プレースホルダ 17"/>
          <p:cNvSpPr>
            <a:spLocks noGrp="1"/>
          </p:cNvSpPr>
          <p:nvPr>
            <p:ph type="sldNum" sz="quarter" idx="12"/>
          </p:nvPr>
        </p:nvSpPr>
        <p:spPr>
          <a:xfrm>
            <a:off x="6553200" y="6520259"/>
            <a:ext cx="2133600" cy="365125"/>
          </a:xfrm>
        </p:spPr>
        <p:txBody>
          <a:bodyPr/>
          <a:lstStyle/>
          <a:p>
            <a:fld id="{F5852A30-3BC6-4A3C-BD0F-916ADEC0CC0C}" type="slidenum">
              <a:rPr kumimoji="1" lang="ja-JP" altLang="en-US" smtClean="0"/>
              <a:pPr/>
              <a:t>7</a:t>
            </a:fld>
            <a:endParaRPr kumimoji="1" lang="ja-JP" altLang="en-US" dirty="0"/>
          </a:p>
        </p:txBody>
      </p:sp>
      <p:sp>
        <p:nvSpPr>
          <p:cNvPr id="5" name="円/楕円 4"/>
          <p:cNvSpPr/>
          <p:nvPr/>
        </p:nvSpPr>
        <p:spPr>
          <a:xfrm>
            <a:off x="6815179" y="1919608"/>
            <a:ext cx="2196706" cy="87736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県・政令市のみ</a:t>
            </a:r>
            <a:endParaRPr kumimoji="1" lang="en-US" altLang="ja-JP" sz="1600" dirty="0" smtClean="0"/>
          </a:p>
          <a:p>
            <a:pPr algn="ctr"/>
            <a:r>
              <a:rPr lang="ja-JP" altLang="en-US" sz="1600" dirty="0"/>
              <a:t>情報</a:t>
            </a:r>
            <a:r>
              <a:rPr lang="ja-JP" altLang="en-US" sz="1600" dirty="0" smtClean="0"/>
              <a:t>の</a:t>
            </a:r>
            <a:r>
              <a:rPr lang="ja-JP" altLang="en-US" sz="1600" dirty="0"/>
              <a:t>共有</a:t>
            </a:r>
            <a:endParaRPr kumimoji="1" lang="ja-JP" altLang="en-US" sz="1600" dirty="0"/>
          </a:p>
        </p:txBody>
      </p:sp>
      <p:sp>
        <p:nvSpPr>
          <p:cNvPr id="19" name="円/楕円 18"/>
          <p:cNvSpPr/>
          <p:nvPr/>
        </p:nvSpPr>
        <p:spPr>
          <a:xfrm>
            <a:off x="6763872" y="3094499"/>
            <a:ext cx="2299320" cy="95194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全市町村対象</a:t>
            </a:r>
            <a:endParaRPr kumimoji="1" lang="en-US" altLang="ja-JP" sz="1600" dirty="0" smtClean="0"/>
          </a:p>
          <a:p>
            <a:pPr algn="ctr"/>
            <a:r>
              <a:rPr lang="ja-JP" altLang="en-US" sz="1600" dirty="0" smtClean="0"/>
              <a:t>基礎</a:t>
            </a:r>
            <a:r>
              <a:rPr lang="ja-JP" altLang="en-US" sz="1600" dirty="0"/>
              <a:t>情報</a:t>
            </a:r>
            <a:r>
              <a:rPr lang="ja-JP" altLang="en-US" sz="1600" dirty="0" smtClean="0"/>
              <a:t>の共有</a:t>
            </a:r>
            <a:endParaRPr lang="en-US" altLang="ja-JP" sz="1600" dirty="0" smtClean="0"/>
          </a:p>
          <a:p>
            <a:pPr algn="ctr"/>
            <a:r>
              <a:rPr kumimoji="1" lang="ja-JP" altLang="en-US" sz="1600" dirty="0" smtClean="0"/>
              <a:t>取組</a:t>
            </a:r>
            <a:r>
              <a:rPr lang="ja-JP" altLang="en-US" sz="1600" dirty="0" smtClean="0"/>
              <a:t>の共有</a:t>
            </a:r>
            <a:endParaRPr kumimoji="1" lang="ja-JP" altLang="en-US" sz="1600" dirty="0"/>
          </a:p>
        </p:txBody>
      </p:sp>
      <p:sp>
        <p:nvSpPr>
          <p:cNvPr id="22" name="テキスト ボックス 21"/>
          <p:cNvSpPr txBox="1"/>
          <p:nvPr/>
        </p:nvSpPr>
        <p:spPr>
          <a:xfrm>
            <a:off x="190612" y="4743851"/>
            <a:ext cx="2088232" cy="369332"/>
          </a:xfrm>
          <a:prstGeom prst="rect">
            <a:avLst/>
          </a:prstGeom>
          <a:noFill/>
        </p:spPr>
        <p:txBody>
          <a:bodyPr wrap="square" rtlCol="0">
            <a:spAutoFit/>
          </a:bodyPr>
          <a:lstStyle/>
          <a:p>
            <a:r>
              <a:rPr kumimoji="1" lang="ja-JP" altLang="en-US" b="1" dirty="0" smtClean="0"/>
              <a:t>＜平成</a:t>
            </a:r>
            <a:r>
              <a:rPr kumimoji="1" lang="en-US" altLang="ja-JP" b="1" dirty="0" smtClean="0"/>
              <a:t>29</a:t>
            </a:r>
            <a:r>
              <a:rPr kumimoji="1" lang="ja-JP" altLang="en-US" b="1" dirty="0" smtClean="0"/>
              <a:t>年度＞</a:t>
            </a:r>
            <a:endParaRPr kumimoji="1" lang="ja-JP" altLang="en-US" b="1" dirty="0"/>
          </a:p>
        </p:txBody>
      </p:sp>
      <p:graphicFrame>
        <p:nvGraphicFramePr>
          <p:cNvPr id="23" name="表 22"/>
          <p:cNvGraphicFramePr>
            <a:graphicFrameLocks noGrp="1"/>
          </p:cNvGraphicFramePr>
          <p:nvPr>
            <p:extLst>
              <p:ext uri="{D42A27DB-BD31-4B8C-83A1-F6EECF244321}">
                <p14:modId xmlns:p14="http://schemas.microsoft.com/office/powerpoint/2010/main" val="2985044637"/>
              </p:ext>
            </p:extLst>
          </p:nvPr>
        </p:nvGraphicFramePr>
        <p:xfrm>
          <a:off x="334628" y="5105955"/>
          <a:ext cx="8640960" cy="1463040"/>
        </p:xfrm>
        <a:graphic>
          <a:graphicData uri="http://schemas.openxmlformats.org/drawingml/2006/table">
            <a:tbl>
              <a:tblPr firstRow="1" bandRow="1">
                <a:tableStyleId>{3B4B98B0-60AC-42C2-AFA5-B58CD77FA1E5}</a:tableStyleId>
              </a:tblPr>
              <a:tblGrid>
                <a:gridCol w="1800200"/>
                <a:gridCol w="6840760"/>
              </a:tblGrid>
              <a:tr h="304454">
                <a:tc>
                  <a:txBody>
                    <a:bodyPr/>
                    <a:lstStyle/>
                    <a:p>
                      <a:pPr algn="ctr"/>
                      <a:r>
                        <a:rPr kumimoji="1" lang="ja-JP" altLang="en-US" sz="1400" dirty="0" smtClean="0"/>
                        <a:t>回数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内容</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7571">
                <a:tc>
                  <a:txBody>
                    <a:bodyPr/>
                    <a:lstStyle/>
                    <a:p>
                      <a:pPr algn="ctr"/>
                      <a:r>
                        <a:rPr kumimoji="1" lang="ja-JP" altLang="en-US" sz="1400" dirty="0" smtClean="0"/>
                        <a:t>第３回</a:t>
                      </a:r>
                      <a:endParaRPr kumimoji="1" lang="en-US" altLang="ja-JP" sz="1400" dirty="0" smtClean="0"/>
                    </a:p>
                    <a:p>
                      <a:pPr algn="ctr"/>
                      <a:r>
                        <a:rPr kumimoji="1" lang="ja-JP" altLang="en-US" sz="1400" dirty="0" smtClean="0"/>
                        <a:t>（</a:t>
                      </a:r>
                      <a:r>
                        <a:rPr kumimoji="1" lang="en-US" altLang="ja-JP" sz="1400" dirty="0" smtClean="0"/>
                        <a:t>H30.3.12</a:t>
                      </a:r>
                      <a:r>
                        <a:rPr kumimoji="1" lang="ja-JP" altLang="en-US" sz="1400" dirty="0" smtClean="0"/>
                        <a:t>）</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＜前回同様、県内</a:t>
                      </a:r>
                      <a:r>
                        <a:rPr kumimoji="1" lang="en-US" altLang="ja-JP" sz="1400" dirty="0" smtClean="0"/>
                        <a:t>33</a:t>
                      </a:r>
                      <a:r>
                        <a:rPr kumimoji="1" lang="ja-JP" altLang="en-US" sz="1400" dirty="0" smtClean="0"/>
                        <a:t>市町村へ呼びかけ＞</a:t>
                      </a:r>
                      <a:endParaRPr kumimoji="1" lang="en-US" altLang="ja-JP" sz="1400" dirty="0" smtClean="0"/>
                    </a:p>
                    <a:p>
                      <a:r>
                        <a:rPr kumimoji="1" lang="ja-JP" altLang="en-US" sz="1400" dirty="0" smtClean="0"/>
                        <a:t>○　</a:t>
                      </a:r>
                      <a:r>
                        <a:rPr kumimoji="1" lang="ja-JP" altLang="en-US" sz="1400" u="sng" dirty="0" smtClean="0"/>
                        <a:t>県実施事業のほか・各地域の取組み（厚木・小田原・横浜・茅ヶ崎・藤沢）を共有</a:t>
                      </a:r>
                      <a:endParaRPr kumimoji="1" lang="en-US" altLang="ja-JP" sz="1400" dirty="0" smtClean="0"/>
                    </a:p>
                    <a:p>
                      <a:r>
                        <a:rPr kumimoji="1" lang="ja-JP" altLang="en-US" sz="1400" dirty="0" smtClean="0"/>
                        <a:t>○　</a:t>
                      </a:r>
                      <a:r>
                        <a:rPr kumimoji="1" lang="ja-JP" altLang="en-US" sz="1400" u="sng" dirty="0" smtClean="0"/>
                        <a:t>二次保健医療圏毎</a:t>
                      </a:r>
                      <a:r>
                        <a:rPr kumimoji="1" lang="ja-JP" altLang="en-US" sz="1400" dirty="0" smtClean="0"/>
                        <a:t>にテーブルを分け、</a:t>
                      </a:r>
                      <a:r>
                        <a:rPr kumimoji="1" lang="ja-JP" altLang="en-US" sz="1400" u="sng" dirty="0" smtClean="0"/>
                        <a:t>協議の場設置について自由意見交換</a:t>
                      </a:r>
                      <a:r>
                        <a:rPr kumimoji="1" lang="ja-JP" altLang="en-US" sz="1400" dirty="0" smtClean="0"/>
                        <a:t>を実施</a:t>
                      </a:r>
                      <a:endParaRPr kumimoji="1" lang="en-US" altLang="ja-JP" sz="1400" dirty="0" smtClean="0"/>
                    </a:p>
                    <a:p>
                      <a:r>
                        <a:rPr kumimoji="1" lang="ja-JP" altLang="en-US" sz="1400" dirty="0" smtClean="0"/>
                        <a:t>○　事前議題に基づく議論・情報共有</a:t>
                      </a:r>
                      <a:endParaRPr kumimoji="1" lang="en-US" altLang="ja-JP" sz="1400" dirty="0" smtClean="0"/>
                    </a:p>
                    <a:p>
                      <a:r>
                        <a:rPr kumimoji="1" lang="ja-JP" altLang="en-US" sz="1400" dirty="0" smtClean="0"/>
                        <a:t>○　事由質疑において</a:t>
                      </a:r>
                      <a:r>
                        <a:rPr kumimoji="1" lang="ja-JP" altLang="en-US" sz="1400" u="sng" dirty="0" smtClean="0"/>
                        <a:t>市町村別の医療的ケア児数の提供を求める意見</a:t>
                      </a:r>
                      <a:r>
                        <a:rPr kumimoji="1" lang="ja-JP" altLang="en-US" sz="1400" dirty="0" smtClean="0"/>
                        <a:t>があった</a:t>
                      </a:r>
                      <a:endParaRPr kumimoji="1" lang="en-US" altLang="ja-JP" sz="1400" dirty="0" smtClean="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4" name="円/楕円 23"/>
          <p:cNvSpPr/>
          <p:nvPr/>
        </p:nvSpPr>
        <p:spPr>
          <a:xfrm>
            <a:off x="6763872" y="4692552"/>
            <a:ext cx="2248013" cy="95194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医ケア児の協議の場についての情報交換・議論</a:t>
            </a:r>
            <a:endParaRPr kumimoji="1" lang="ja-JP" altLang="en-US" sz="1600" dirty="0"/>
          </a:p>
        </p:txBody>
      </p:sp>
      <p:pic>
        <p:nvPicPr>
          <p:cNvPr id="27" name="図 26"/>
          <p:cNvPicPr/>
          <p:nvPr/>
        </p:nvPicPr>
        <p:blipFill>
          <a:blip r:embed="rId2"/>
          <a:srcRect/>
          <a:stretch>
            <a:fillRect/>
          </a:stretch>
        </p:blipFill>
        <p:spPr bwMode="auto">
          <a:xfrm>
            <a:off x="372023" y="926580"/>
            <a:ext cx="678354" cy="632623"/>
          </a:xfrm>
          <a:prstGeom prst="rect">
            <a:avLst/>
          </a:prstGeom>
          <a:noFill/>
          <a:ln w="9525">
            <a:noFill/>
            <a:miter lim="800000"/>
            <a:headEnd/>
            <a:tailEnd/>
          </a:ln>
        </p:spPr>
      </p:pic>
      <p:sp>
        <p:nvSpPr>
          <p:cNvPr id="6" name="雲形吹き出し 5"/>
          <p:cNvSpPr/>
          <p:nvPr/>
        </p:nvSpPr>
        <p:spPr>
          <a:xfrm>
            <a:off x="1206140" y="653302"/>
            <a:ext cx="7909272" cy="1085331"/>
          </a:xfrm>
          <a:prstGeom prst="cloudCallout">
            <a:avLst>
              <a:gd name="adj1" fmla="val -51252"/>
              <a:gd name="adj2" fmla="val 15111"/>
            </a:avLst>
          </a:prstGeom>
          <a:ln w="9525"/>
        </p:spPr>
        <p:style>
          <a:lnRef idx="2">
            <a:schemeClr val="dk1"/>
          </a:lnRef>
          <a:fillRef idx="1">
            <a:schemeClr val="lt1"/>
          </a:fillRef>
          <a:effectRef idx="0">
            <a:schemeClr val="dk1"/>
          </a:effectRef>
          <a:fontRef idx="minor">
            <a:schemeClr val="dk1"/>
          </a:fontRef>
        </p:style>
        <p:txBody>
          <a:bodyPr rtlCol="0" anchor="ctr"/>
          <a:lstStyle/>
          <a:p>
            <a:r>
              <a:rPr lang="en-US" altLang="ja-JP" sz="1000" dirty="0">
                <a:latin typeface="+mn-ea"/>
              </a:rPr>
              <a:t>※</a:t>
            </a:r>
            <a:r>
              <a:rPr lang="ja-JP" altLang="en-US" sz="1000" dirty="0">
                <a:latin typeface="+mn-ea"/>
              </a:rPr>
              <a:t>　Ｈ</a:t>
            </a:r>
            <a:r>
              <a:rPr lang="en-US" altLang="ja-JP" sz="1000" dirty="0">
                <a:latin typeface="+mn-ea"/>
              </a:rPr>
              <a:t>28.6</a:t>
            </a:r>
            <a:r>
              <a:rPr lang="ja-JP" altLang="en-US" sz="1000" dirty="0">
                <a:latin typeface="+mn-ea"/>
              </a:rPr>
              <a:t>の国通知「医療的ケア児の支援に関する医療、保健、福祉、教育等の連携の一層の推進について」について、</a:t>
            </a:r>
            <a:r>
              <a:rPr lang="ja-JP" altLang="en-US" sz="1000" u="sng" dirty="0">
                <a:latin typeface="+mn-ea"/>
              </a:rPr>
              <a:t>どこから実施すればよいか戸惑った市町村も多いのではないか</a:t>
            </a:r>
            <a:r>
              <a:rPr lang="en-US" altLang="ja-JP" sz="1000" u="sng" dirty="0">
                <a:latin typeface="+mn-ea"/>
              </a:rPr>
              <a:t>…</a:t>
            </a:r>
          </a:p>
          <a:p>
            <a:r>
              <a:rPr lang="en-US" altLang="ja-JP" sz="1000" dirty="0">
                <a:latin typeface="+mn-ea"/>
              </a:rPr>
              <a:t>※</a:t>
            </a:r>
            <a:r>
              <a:rPr lang="ja-JP" altLang="en-US" sz="1000" dirty="0">
                <a:latin typeface="+mn-ea"/>
              </a:rPr>
              <a:t>　</a:t>
            </a:r>
            <a:r>
              <a:rPr lang="ja-JP" altLang="en-US" sz="1000" u="sng" dirty="0">
                <a:latin typeface="+mn-ea"/>
              </a:rPr>
              <a:t>障害福祉主管課は普段、医療関係者と接する機会が少ない</a:t>
            </a:r>
            <a:r>
              <a:rPr lang="ja-JP" altLang="en-US" sz="1000" dirty="0">
                <a:latin typeface="+mn-ea"/>
              </a:rPr>
              <a:t>ことが想定され、医師の在宅医療の話を聞くことが取組を進める役に立つのではないか</a:t>
            </a:r>
            <a:r>
              <a:rPr lang="en-US" altLang="ja-JP" sz="1000" dirty="0" smtClean="0">
                <a:latin typeface="+mn-ea"/>
              </a:rPr>
              <a:t>…</a:t>
            </a:r>
            <a:endParaRPr lang="en-US" altLang="ja-JP" sz="1000" dirty="0">
              <a:latin typeface="+mn-ea"/>
            </a:endParaRPr>
          </a:p>
        </p:txBody>
      </p:sp>
      <p:sp>
        <p:nvSpPr>
          <p:cNvPr id="7" name="正方形/長方形 6"/>
          <p:cNvSpPr/>
          <p:nvPr/>
        </p:nvSpPr>
        <p:spPr>
          <a:xfrm>
            <a:off x="1547664" y="649298"/>
            <a:ext cx="720080" cy="277283"/>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経緯</a:t>
            </a:r>
            <a:endParaRPr kumimoji="1" lang="ja-JP" altLang="en-US" dirty="0"/>
          </a:p>
        </p:txBody>
      </p:sp>
    </p:spTree>
    <p:extLst>
      <p:ext uri="{BB962C8B-B14F-4D97-AF65-F5344CB8AC3E}">
        <p14:creationId xmlns:p14="http://schemas.microsoft.com/office/powerpoint/2010/main" val="4108862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医療的ケア児の支援に関する市町村情報交換会</a:t>
            </a:r>
            <a:endParaRPr lang="ja-JP" altLang="en-US" sz="2400" dirty="0">
              <a:solidFill>
                <a:schemeClr val="tx2"/>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16632"/>
            <a:ext cx="461665" cy="369332"/>
          </a:xfrm>
          <a:prstGeom prst="rect">
            <a:avLst/>
          </a:prstGeom>
          <a:noFill/>
        </p:spPr>
        <p:txBody>
          <a:bodyPr vert="horz" wrap="square" rtlCol="0">
            <a:spAutoFit/>
          </a:bodyPr>
          <a:lstStyle/>
          <a:p>
            <a:pPr algn="ctr"/>
            <a:fld id="{3695739D-58D7-4779-AFEF-D4346347543F}" type="slidenum">
              <a:rPr kumimoji="1" lang="ja-JP" altLang="en-US" sz="1800" smtClean="0"/>
              <a:pPr algn="ctr"/>
              <a:t>8</a:t>
            </a:fld>
            <a:endParaRPr kumimoji="1" lang="ja-JP" altLang="en-US" sz="1800" dirty="0" smtClean="0"/>
          </a:p>
        </p:txBody>
      </p:sp>
      <p:cxnSp>
        <p:nvCxnSpPr>
          <p:cNvPr id="4" name="直線コネクタ 3"/>
          <p:cNvCxnSpPr/>
          <p:nvPr/>
        </p:nvCxnSpPr>
        <p:spPr>
          <a:xfrm>
            <a:off x="2951" y="527223"/>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2800" dirty="0" smtClean="0"/>
              <a:t>２－２．医療的ケア児の支援に関する市町村</a:t>
            </a:r>
            <a:r>
              <a:rPr lang="ja-JP" altLang="en-US" sz="2800" dirty="0"/>
              <a:t>意見</a:t>
            </a:r>
            <a:r>
              <a:rPr kumimoji="1" lang="ja-JP" altLang="en-US" sz="2800" dirty="0" smtClean="0"/>
              <a:t>交換会②</a:t>
            </a:r>
            <a:endParaRPr kumimoji="1" lang="ja-JP" altLang="en-US" sz="2800" dirty="0"/>
          </a:p>
        </p:txBody>
      </p:sp>
      <p:sp>
        <p:nvSpPr>
          <p:cNvPr id="18" name="スライド番号プレースホルダ 17"/>
          <p:cNvSpPr>
            <a:spLocks noGrp="1"/>
          </p:cNvSpPr>
          <p:nvPr>
            <p:ph type="sldNum" sz="quarter" idx="12"/>
          </p:nvPr>
        </p:nvSpPr>
        <p:spPr>
          <a:xfrm>
            <a:off x="6553200" y="6520259"/>
            <a:ext cx="2133600" cy="365125"/>
          </a:xfrm>
        </p:spPr>
        <p:txBody>
          <a:bodyPr/>
          <a:lstStyle/>
          <a:p>
            <a:fld id="{F5852A30-3BC6-4A3C-BD0F-916ADEC0CC0C}" type="slidenum">
              <a:rPr kumimoji="1" lang="ja-JP" altLang="en-US" smtClean="0"/>
              <a:pPr/>
              <a:t>8</a:t>
            </a:fld>
            <a:endParaRPr kumimoji="1" lang="ja-JP" altLang="en-US" dirty="0"/>
          </a:p>
        </p:txBody>
      </p:sp>
      <p:graphicFrame>
        <p:nvGraphicFramePr>
          <p:cNvPr id="20" name="表 19"/>
          <p:cNvGraphicFramePr>
            <a:graphicFrameLocks noGrp="1"/>
          </p:cNvGraphicFramePr>
          <p:nvPr>
            <p:extLst>
              <p:ext uri="{D42A27DB-BD31-4B8C-83A1-F6EECF244321}">
                <p14:modId xmlns:p14="http://schemas.microsoft.com/office/powerpoint/2010/main" val="2777874514"/>
              </p:ext>
            </p:extLst>
          </p:nvPr>
        </p:nvGraphicFramePr>
        <p:xfrm>
          <a:off x="315816" y="1071256"/>
          <a:ext cx="8640960" cy="1895555"/>
        </p:xfrm>
        <a:graphic>
          <a:graphicData uri="http://schemas.openxmlformats.org/drawingml/2006/table">
            <a:tbl>
              <a:tblPr firstRow="1" bandRow="1">
                <a:tableStyleId>{3B4B98B0-60AC-42C2-AFA5-B58CD77FA1E5}</a:tableStyleId>
              </a:tblPr>
              <a:tblGrid>
                <a:gridCol w="1800200"/>
                <a:gridCol w="6840760"/>
              </a:tblGrid>
              <a:tr h="287690">
                <a:tc>
                  <a:txBody>
                    <a:bodyPr/>
                    <a:lstStyle/>
                    <a:p>
                      <a:pPr algn="ctr"/>
                      <a:r>
                        <a:rPr kumimoji="1" lang="ja-JP" altLang="en-US" sz="1400" dirty="0" smtClean="0"/>
                        <a:t>回数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内容</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90755">
                <a:tc>
                  <a:txBody>
                    <a:bodyPr/>
                    <a:lstStyle/>
                    <a:p>
                      <a:pPr algn="ctr"/>
                      <a:r>
                        <a:rPr kumimoji="1" lang="ja-JP" altLang="en-US" sz="1400" dirty="0" smtClean="0"/>
                        <a:t>第４回</a:t>
                      </a:r>
                      <a:endParaRPr kumimoji="1" lang="en-US" altLang="ja-JP" sz="1400" dirty="0" smtClean="0"/>
                    </a:p>
                    <a:p>
                      <a:pPr algn="ctr"/>
                      <a:r>
                        <a:rPr kumimoji="1" lang="ja-JP" altLang="en-US" sz="1400" dirty="0" smtClean="0"/>
                        <a:t>（</a:t>
                      </a:r>
                      <a:r>
                        <a:rPr kumimoji="1" lang="en-US" altLang="ja-JP" sz="1400" dirty="0" smtClean="0"/>
                        <a:t>H31.1.24</a:t>
                      </a:r>
                      <a:r>
                        <a:rPr kumimoji="1" lang="ja-JP" altLang="en-US" sz="1400" dirty="0" smtClean="0"/>
                        <a:t>）</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＜前回同様、県内</a:t>
                      </a:r>
                      <a:r>
                        <a:rPr kumimoji="1" lang="en-US" altLang="ja-JP" sz="1400" dirty="0" smtClean="0"/>
                        <a:t>33</a:t>
                      </a:r>
                      <a:r>
                        <a:rPr kumimoji="1" lang="ja-JP" altLang="en-US" sz="1400" dirty="0" smtClean="0"/>
                        <a:t>市町村へ呼びかけ＞</a:t>
                      </a:r>
                      <a:endParaRPr kumimoji="1" lang="en-US" altLang="ja-JP" sz="1400" dirty="0" smtClean="0"/>
                    </a:p>
                    <a:p>
                      <a:r>
                        <a:rPr kumimoji="1" lang="ja-JP" altLang="en-US" sz="1400" dirty="0" smtClean="0"/>
                        <a:t>○　国の動向（国会議資料）や、県内の協議の場設置状況について</a:t>
                      </a:r>
                      <a:endParaRPr kumimoji="1" lang="en-US" altLang="ja-JP" sz="1400" dirty="0" smtClean="0"/>
                    </a:p>
                    <a:p>
                      <a:r>
                        <a:rPr kumimoji="1" lang="ja-JP" altLang="en-US" sz="1400" dirty="0" smtClean="0"/>
                        <a:t>○　県実施事業の説明</a:t>
                      </a:r>
                      <a:endParaRPr kumimoji="1" lang="en-US" altLang="ja-JP" sz="1400" dirty="0" smtClean="0"/>
                    </a:p>
                    <a:p>
                      <a:r>
                        <a:rPr kumimoji="1" lang="ja-JP" altLang="en-US" sz="1400" dirty="0" smtClean="0"/>
                        <a:t>○　先進事例の紹介（県内）</a:t>
                      </a:r>
                    </a:p>
                    <a:p>
                      <a:r>
                        <a:rPr kumimoji="1" lang="ja-JP" altLang="en-US" sz="1400" dirty="0" smtClean="0"/>
                        <a:t>○　事前照会した議題についての情報交換</a:t>
                      </a:r>
                    </a:p>
                    <a:p>
                      <a:r>
                        <a:rPr kumimoji="1" lang="ja-JP" altLang="en-US" sz="1400" dirty="0" smtClean="0"/>
                        <a:t>○　自由質疑応答</a:t>
                      </a:r>
                      <a:endParaRPr kumimoji="1" lang="en-US" altLang="ja-JP" sz="1400" dirty="0" smtClean="0"/>
                    </a:p>
                    <a:p>
                      <a:r>
                        <a:rPr kumimoji="1" lang="ja-JP" altLang="en-US" sz="1400" dirty="0" smtClean="0"/>
                        <a:t>　→　特に「災害対策」「コーディネーター養成研修」について質疑</a:t>
                      </a:r>
                      <a:endParaRPr kumimoji="1" lang="en-US" altLang="ja-JP"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テキスト ボックス 20"/>
          <p:cNvSpPr txBox="1"/>
          <p:nvPr/>
        </p:nvSpPr>
        <p:spPr>
          <a:xfrm>
            <a:off x="171613" y="653238"/>
            <a:ext cx="2088232" cy="369332"/>
          </a:xfrm>
          <a:prstGeom prst="rect">
            <a:avLst/>
          </a:prstGeom>
          <a:noFill/>
        </p:spPr>
        <p:txBody>
          <a:bodyPr wrap="square" rtlCol="0">
            <a:spAutoFit/>
          </a:bodyPr>
          <a:lstStyle/>
          <a:p>
            <a:r>
              <a:rPr kumimoji="1" lang="ja-JP" altLang="en-US" b="1" dirty="0" smtClean="0"/>
              <a:t>＜平成</a:t>
            </a:r>
            <a:r>
              <a:rPr kumimoji="1" lang="en-US" altLang="ja-JP" b="1" dirty="0" smtClean="0"/>
              <a:t>30</a:t>
            </a:r>
            <a:r>
              <a:rPr kumimoji="1" lang="ja-JP" altLang="en-US" b="1" dirty="0" smtClean="0"/>
              <a:t>年度＞</a:t>
            </a:r>
            <a:endParaRPr kumimoji="1" lang="ja-JP" altLang="en-US" b="1" dirty="0"/>
          </a:p>
        </p:txBody>
      </p:sp>
      <p:sp>
        <p:nvSpPr>
          <p:cNvPr id="29" name="円/楕円 28"/>
          <p:cNvSpPr/>
          <p:nvPr/>
        </p:nvSpPr>
        <p:spPr>
          <a:xfrm>
            <a:off x="6033997" y="695906"/>
            <a:ext cx="2922778" cy="86409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協議の場設置状況や</a:t>
            </a:r>
            <a:endParaRPr kumimoji="1" lang="en-US" altLang="ja-JP" sz="1600" dirty="0" smtClean="0"/>
          </a:p>
          <a:p>
            <a:pPr algn="ctr"/>
            <a:r>
              <a:rPr lang="ja-JP" altLang="en-US" sz="1600" dirty="0" smtClean="0"/>
              <a:t>取組み・情報の共有</a:t>
            </a:r>
            <a:endParaRPr lang="en-US" altLang="ja-JP" sz="1600" dirty="0" smtClean="0"/>
          </a:p>
        </p:txBody>
      </p:sp>
      <p:sp>
        <p:nvSpPr>
          <p:cNvPr id="30" name="角丸四角形 29"/>
          <p:cNvSpPr>
            <a:spLocks/>
          </p:cNvSpPr>
          <p:nvPr/>
        </p:nvSpPr>
        <p:spPr>
          <a:xfrm>
            <a:off x="315816" y="6120714"/>
            <a:ext cx="8640959" cy="442599"/>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b="1" dirty="0" smtClean="0">
                <a:solidFill>
                  <a:schemeClr val="tx1"/>
                </a:solidFill>
              </a:rPr>
              <a:t>来年度以降も継続して実施</a:t>
            </a:r>
            <a:endParaRPr lang="ja-JP" altLang="en-US" b="1" dirty="0">
              <a:solidFill>
                <a:schemeClr val="tx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663288094"/>
              </p:ext>
            </p:extLst>
          </p:nvPr>
        </p:nvGraphicFramePr>
        <p:xfrm>
          <a:off x="315815" y="3377666"/>
          <a:ext cx="8640960" cy="2188481"/>
        </p:xfrm>
        <a:graphic>
          <a:graphicData uri="http://schemas.openxmlformats.org/drawingml/2006/table">
            <a:tbl>
              <a:tblPr firstRow="1" bandRow="1">
                <a:tableStyleId>{3B4B98B0-60AC-42C2-AFA5-B58CD77FA1E5}</a:tableStyleId>
              </a:tblPr>
              <a:tblGrid>
                <a:gridCol w="1800200"/>
                <a:gridCol w="6840760"/>
              </a:tblGrid>
              <a:tr h="258039">
                <a:tc>
                  <a:txBody>
                    <a:bodyPr/>
                    <a:lstStyle/>
                    <a:p>
                      <a:pPr algn="ctr"/>
                      <a:r>
                        <a:rPr kumimoji="1" lang="ja-JP" altLang="en-US" sz="1400" dirty="0" smtClean="0"/>
                        <a:t>回数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内容</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3681">
                <a:tc>
                  <a:txBody>
                    <a:bodyPr/>
                    <a:lstStyle/>
                    <a:p>
                      <a:pPr algn="ctr"/>
                      <a:r>
                        <a:rPr kumimoji="1" lang="ja-JP" altLang="en-US" sz="1400" dirty="0" smtClean="0"/>
                        <a:t>第５回</a:t>
                      </a:r>
                      <a:endParaRPr kumimoji="1" lang="en-US" altLang="ja-JP" sz="1400" dirty="0" smtClean="0"/>
                    </a:p>
                    <a:p>
                      <a:pPr algn="ctr"/>
                      <a:r>
                        <a:rPr kumimoji="1" lang="ja-JP" altLang="en-US" sz="1400" dirty="0" smtClean="0"/>
                        <a:t>（</a:t>
                      </a:r>
                      <a:r>
                        <a:rPr kumimoji="1" lang="en-US" altLang="ja-JP" sz="1400" dirty="0" smtClean="0"/>
                        <a:t>R2.1.24</a:t>
                      </a:r>
                      <a:r>
                        <a:rPr kumimoji="1" lang="ja-JP" altLang="en-US" sz="1400" dirty="0" smtClean="0"/>
                        <a:t>）</a:t>
                      </a:r>
                      <a:endParaRPr kumimoji="1" lang="ja-JP" altLang="en-US" sz="1400"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＜前回同様、県内</a:t>
                      </a:r>
                      <a:r>
                        <a:rPr kumimoji="1" lang="en-US" altLang="ja-JP" sz="1400" dirty="0" smtClean="0"/>
                        <a:t>33</a:t>
                      </a:r>
                      <a:r>
                        <a:rPr kumimoji="1" lang="ja-JP" altLang="en-US" sz="1400" dirty="0" smtClean="0"/>
                        <a:t>市町村へ呼びかけ＞</a:t>
                      </a:r>
                      <a:endParaRPr kumimoji="1" lang="en-US" altLang="ja-JP" sz="1400" dirty="0" smtClean="0"/>
                    </a:p>
                    <a:p>
                      <a:r>
                        <a:rPr kumimoji="1" lang="ja-JP" altLang="en-US" sz="1400" dirty="0" smtClean="0"/>
                        <a:t>○　県からの情報提供</a:t>
                      </a:r>
                      <a:endParaRPr kumimoji="1" lang="en-US" altLang="ja-JP" sz="1400" dirty="0" smtClean="0"/>
                    </a:p>
                    <a:p>
                      <a:r>
                        <a:rPr kumimoji="1" lang="ja-JP" altLang="en-US" sz="1400" dirty="0" smtClean="0"/>
                        <a:t>　→　実施事業説明や、「神奈川県医療的ケア児実態把握調査」状況報告</a:t>
                      </a:r>
                      <a:endParaRPr kumimoji="1" lang="en-US" altLang="ja-JP" sz="1400" dirty="0" smtClean="0"/>
                    </a:p>
                    <a:p>
                      <a:r>
                        <a:rPr kumimoji="1" lang="ja-JP" altLang="en-US" sz="1400" dirty="0" smtClean="0"/>
                        <a:t>○　医療的ケア児者の災害対策</a:t>
                      </a:r>
                      <a:endParaRPr kumimoji="1" lang="en-US" altLang="ja-JP" sz="1400" dirty="0" smtClean="0"/>
                    </a:p>
                    <a:p>
                      <a:r>
                        <a:rPr kumimoji="1" lang="ja-JP" altLang="en-US" sz="1400" dirty="0" smtClean="0"/>
                        <a:t>○　事前照会した議題についての情報交換</a:t>
                      </a:r>
                      <a:endParaRPr kumimoji="1" lang="en-US" altLang="ja-JP" sz="1400" dirty="0" smtClean="0"/>
                    </a:p>
                    <a:p>
                      <a:r>
                        <a:rPr kumimoji="1" lang="ja-JP" altLang="en-US" sz="1400" dirty="0" smtClean="0"/>
                        <a:t>　→　コーディネーター　協議の場　人数把握　災害時の避難場所　など</a:t>
                      </a:r>
                    </a:p>
                    <a:p>
                      <a:r>
                        <a:rPr kumimoji="1" lang="ja-JP" altLang="en-US" sz="1400" dirty="0" smtClean="0"/>
                        <a:t>○　医療的ケア児・者の実態を把握する方策について</a:t>
                      </a:r>
                      <a:endParaRPr kumimoji="1" lang="en-US" altLang="ja-JP"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5" name="テキスト ボックス 14"/>
          <p:cNvSpPr txBox="1"/>
          <p:nvPr/>
        </p:nvSpPr>
        <p:spPr>
          <a:xfrm>
            <a:off x="171613" y="2998387"/>
            <a:ext cx="2088232" cy="369332"/>
          </a:xfrm>
          <a:prstGeom prst="rect">
            <a:avLst/>
          </a:prstGeom>
          <a:noFill/>
        </p:spPr>
        <p:txBody>
          <a:bodyPr wrap="square" rtlCol="0">
            <a:spAutoFit/>
          </a:bodyPr>
          <a:lstStyle/>
          <a:p>
            <a:r>
              <a:rPr kumimoji="1" lang="ja-JP" altLang="en-US" b="1" dirty="0" smtClean="0"/>
              <a:t>＜</a:t>
            </a:r>
            <a:r>
              <a:rPr lang="ja-JP" altLang="en-US" b="1" dirty="0" smtClean="0"/>
              <a:t>令和元</a:t>
            </a:r>
            <a:r>
              <a:rPr kumimoji="1" lang="ja-JP" altLang="en-US" b="1" dirty="0" smtClean="0"/>
              <a:t>年度＞</a:t>
            </a:r>
            <a:endParaRPr kumimoji="1" lang="ja-JP" altLang="en-US" b="1" dirty="0"/>
          </a:p>
        </p:txBody>
      </p:sp>
      <p:sp>
        <p:nvSpPr>
          <p:cNvPr id="16" name="円/楕円 15"/>
          <p:cNvSpPr/>
          <p:nvPr/>
        </p:nvSpPr>
        <p:spPr>
          <a:xfrm>
            <a:off x="6039269" y="3078795"/>
            <a:ext cx="2922778" cy="86409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コーディネーター、</a:t>
            </a:r>
            <a:endParaRPr kumimoji="1" lang="en-US" altLang="ja-JP" sz="1600" dirty="0" smtClean="0"/>
          </a:p>
          <a:p>
            <a:pPr algn="ctr"/>
            <a:r>
              <a:rPr lang="ja-JP" altLang="en-US" sz="1600" dirty="0" smtClean="0"/>
              <a:t>災害対策、実態把握</a:t>
            </a:r>
            <a:endParaRPr lang="en-US" altLang="ja-JP" sz="1600" dirty="0" smtClean="0"/>
          </a:p>
        </p:txBody>
      </p:sp>
      <p:sp>
        <p:nvSpPr>
          <p:cNvPr id="5" name="テキスト ボックス 4"/>
          <p:cNvSpPr txBox="1"/>
          <p:nvPr/>
        </p:nvSpPr>
        <p:spPr>
          <a:xfrm>
            <a:off x="315815" y="5658764"/>
            <a:ext cx="3865161" cy="369332"/>
          </a:xfrm>
          <a:prstGeom prst="rect">
            <a:avLst/>
          </a:prstGeom>
          <a:noFill/>
        </p:spPr>
        <p:txBody>
          <a:bodyPr wrap="none" rtlCol="0">
            <a:spAutoFit/>
          </a:bodyPr>
          <a:lstStyle/>
          <a:p>
            <a:r>
              <a:rPr kumimoji="1" lang="en-US" altLang="ja-JP" u="sng" dirty="0" smtClean="0"/>
              <a:t>※</a:t>
            </a:r>
            <a:r>
              <a:rPr kumimoji="1" lang="ja-JP" altLang="en-US" u="sng" dirty="0" smtClean="0"/>
              <a:t>令和</a:t>
            </a:r>
            <a:r>
              <a:rPr lang="ja-JP" altLang="en-US" u="sng" dirty="0" smtClean="0"/>
              <a:t>２</a:t>
            </a:r>
            <a:r>
              <a:rPr kumimoji="1" lang="ja-JP" altLang="en-US" u="sng" dirty="0" smtClean="0"/>
              <a:t>年度については、開催を延期</a:t>
            </a:r>
            <a:endParaRPr kumimoji="1" lang="ja-JP" altLang="en-US" u="sng" dirty="0"/>
          </a:p>
        </p:txBody>
      </p:sp>
    </p:spTree>
    <p:extLst>
      <p:ext uri="{BB962C8B-B14F-4D97-AF65-F5344CB8AC3E}">
        <p14:creationId xmlns:p14="http://schemas.microsoft.com/office/powerpoint/2010/main" val="1425600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7016" y="764704"/>
            <a:ext cx="8749480" cy="5256584"/>
          </a:xfrm>
          <a:prstGeom prst="rect">
            <a:avLst/>
          </a:prstGeom>
          <a:noFill/>
          <a:ln>
            <a:solidFill>
              <a:schemeClr val="tx1"/>
            </a:solidFill>
          </a:ln>
        </p:spPr>
        <p:txBody>
          <a:bodyPr wrap="square" rtlCol="0">
            <a:spAutoFit/>
          </a:bodyPr>
          <a:lstStyle/>
          <a:p>
            <a:endParaRPr kumimoji="1" lang="en-US" altLang="ja-JP" sz="1400" dirty="0" smtClean="0"/>
          </a:p>
          <a:p>
            <a:r>
              <a:rPr lang="ja-JP" altLang="en-US" sz="1500" dirty="0" smtClean="0"/>
              <a:t>（１）実施概要</a:t>
            </a:r>
            <a:endParaRPr lang="en-US" altLang="ja-JP" sz="1500" dirty="0" smtClean="0"/>
          </a:p>
          <a:p>
            <a:r>
              <a:rPr lang="ja-JP" altLang="en-US" sz="1500" dirty="0" smtClean="0"/>
              <a:t>　○　こども医療センターの医療機関ネットワークを活用し、県内の研修指定医療機関</a:t>
            </a:r>
            <a:r>
              <a:rPr lang="en-US" altLang="ja-JP" sz="1500" dirty="0" smtClean="0"/>
              <a:t>38</a:t>
            </a:r>
            <a:r>
              <a:rPr lang="ja-JP" altLang="en-US" sz="1500" dirty="0" smtClean="0"/>
              <a:t>箇所へ調査票を配　</a:t>
            </a:r>
            <a:endParaRPr lang="en-US" altLang="ja-JP" sz="1500" dirty="0" smtClean="0"/>
          </a:p>
          <a:p>
            <a:r>
              <a:rPr lang="ja-JP" altLang="en-US" sz="1500" dirty="0" smtClean="0"/>
              <a:t>　　布し、調査を実施。　　　　　　　　　　　　　　　　　　　　　　　　　</a:t>
            </a:r>
            <a:r>
              <a:rPr lang="en-US" altLang="ja-JP" sz="1100" dirty="0" smtClean="0"/>
              <a:t>※</a:t>
            </a:r>
            <a:r>
              <a:rPr lang="ja-JP" altLang="en-US" sz="1100" dirty="0" smtClean="0"/>
              <a:t>調査対象は配付</a:t>
            </a:r>
            <a:r>
              <a:rPr lang="en-US" altLang="ja-JP" sz="1100" dirty="0" smtClean="0"/>
              <a:t>38</a:t>
            </a:r>
            <a:r>
              <a:rPr lang="ja-JP" altLang="en-US" sz="1100" dirty="0" smtClean="0"/>
              <a:t>機関＋こども医療センターの計</a:t>
            </a:r>
            <a:r>
              <a:rPr lang="en-US" altLang="ja-JP" sz="1100" dirty="0" smtClean="0"/>
              <a:t>39</a:t>
            </a:r>
            <a:r>
              <a:rPr lang="ja-JP" altLang="en-US" sz="1100" dirty="0" smtClean="0"/>
              <a:t>機関</a:t>
            </a:r>
            <a:endParaRPr kumimoji="1" lang="en-US" altLang="ja-JP" sz="1100" dirty="0" smtClean="0"/>
          </a:p>
          <a:p>
            <a:r>
              <a:rPr kumimoji="1" lang="ja-JP" altLang="en-US" sz="1500" dirty="0" smtClean="0"/>
              <a:t>　</a:t>
            </a:r>
            <a:endParaRPr kumimoji="1" lang="en-US" altLang="ja-JP" sz="1500" dirty="0" smtClean="0"/>
          </a:p>
          <a:p>
            <a:r>
              <a:rPr lang="ja-JP" altLang="en-US" sz="1500" dirty="0" smtClean="0"/>
              <a:t>（２）内容　　　　　　　　　　　　　　　　　　　　　　　　　　　　　　　　　　　　　　　　　　　　　　　　　　＜疾患区分＞</a:t>
            </a:r>
            <a:endParaRPr kumimoji="1" lang="en-US" altLang="ja-JP" sz="1500" dirty="0" smtClean="0"/>
          </a:p>
          <a:p>
            <a:r>
              <a:rPr lang="ja-JP" altLang="en-US" sz="1500" dirty="0" smtClean="0"/>
              <a:t>　○　対象：外来で在宅療養指導管理料を算定している</a:t>
            </a:r>
            <a:r>
              <a:rPr lang="en-US" altLang="ja-JP" sz="1500" dirty="0" smtClean="0"/>
              <a:t>18</a:t>
            </a:r>
            <a:r>
              <a:rPr lang="ja-JP" altLang="en-US" sz="1500" dirty="0" smtClean="0"/>
              <a:t>歳以下の患者</a:t>
            </a:r>
            <a:endParaRPr lang="en-US" altLang="ja-JP" sz="1500" dirty="0" smtClean="0"/>
          </a:p>
          <a:p>
            <a:r>
              <a:rPr lang="ja-JP" altLang="en-US" sz="1500" dirty="0" smtClean="0"/>
              <a:t>　○　質問項目：居住市、年齢、性別、医療ケアの種類　等</a:t>
            </a:r>
            <a:endParaRPr kumimoji="1" lang="en-US" altLang="ja-JP" sz="1500" dirty="0" smtClean="0"/>
          </a:p>
          <a:p>
            <a:endParaRPr kumimoji="1" lang="en-US" altLang="ja-JP" sz="1500" dirty="0" smtClean="0"/>
          </a:p>
          <a:p>
            <a:r>
              <a:rPr lang="ja-JP" altLang="en-US" sz="1500" dirty="0" smtClean="0"/>
              <a:t>（３）結果　</a:t>
            </a:r>
            <a:r>
              <a:rPr lang="ja-JP" altLang="en-US" sz="1500" b="1" u="sng" dirty="0" smtClean="0"/>
              <a:t>総数　</a:t>
            </a:r>
            <a:r>
              <a:rPr lang="en-US" altLang="ja-JP" sz="1500" b="1" u="sng" dirty="0" smtClean="0"/>
              <a:t>1,088</a:t>
            </a:r>
            <a:r>
              <a:rPr lang="ja-JP" altLang="en-US" sz="1500" b="1" u="sng" dirty="0" smtClean="0"/>
              <a:t>名（回答施設数：</a:t>
            </a:r>
            <a:r>
              <a:rPr lang="en-US" altLang="ja-JP" sz="1500" b="1" u="sng" dirty="0" smtClean="0"/>
              <a:t>31</a:t>
            </a:r>
            <a:r>
              <a:rPr lang="ja-JP" altLang="en-US" sz="1500" b="1" u="sng" dirty="0"/>
              <a:t>施設） （Ｈ</a:t>
            </a:r>
            <a:r>
              <a:rPr lang="en-US" altLang="ja-JP" sz="1500" b="1" u="sng" dirty="0"/>
              <a:t>27.12</a:t>
            </a:r>
            <a:r>
              <a:rPr lang="ja-JP" altLang="en-US" sz="1500" b="1" u="sng" dirty="0"/>
              <a:t>時点）</a:t>
            </a:r>
            <a:endParaRPr lang="en-US" altLang="ja-JP" sz="1500" b="1" u="sng" dirty="0" smtClean="0"/>
          </a:p>
          <a:p>
            <a:r>
              <a:rPr lang="ja-JP" altLang="en-US" sz="1500" dirty="0" smtClean="0"/>
              <a:t>　　＜市町村別対象患者数＞　　　　　＜医療ケア別患者数＞　　　　　　＜年齢分布＞</a:t>
            </a:r>
            <a:endParaRPr lang="en-US" altLang="ja-JP" sz="1500"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pPr marL="365125" indent="-365125"/>
            <a:endParaRPr lang="en-US" altLang="ja-JP" dirty="0" smtClean="0"/>
          </a:p>
          <a:p>
            <a:pPr marL="365125" indent="-365125"/>
            <a:endParaRPr lang="en-US" altLang="ja-JP" dirty="0" smtClean="0"/>
          </a:p>
          <a:p>
            <a:pPr marL="365125" indent="-365125"/>
            <a:endParaRPr lang="en-US" altLang="ja-JP" dirty="0" smtClean="0"/>
          </a:p>
        </p:txBody>
      </p:sp>
      <p:pic>
        <p:nvPicPr>
          <p:cNvPr id="1030" name="Picture 6"/>
          <p:cNvPicPr>
            <a:picLocks noChangeAspect="1" noChangeArrowheads="1"/>
          </p:cNvPicPr>
          <p:nvPr/>
        </p:nvPicPr>
        <p:blipFill>
          <a:blip r:embed="rId3" cstate="print"/>
          <a:srcRect/>
          <a:stretch>
            <a:fillRect/>
          </a:stretch>
        </p:blipFill>
        <p:spPr bwMode="auto">
          <a:xfrm>
            <a:off x="7390656" y="2187885"/>
            <a:ext cx="1296144" cy="1215415"/>
          </a:xfrm>
          <a:prstGeom prst="rect">
            <a:avLst/>
          </a:prstGeom>
          <a:noFill/>
          <a:ln w="9525">
            <a:noFill/>
            <a:miter lim="800000"/>
            <a:headEnd/>
            <a:tailEnd/>
          </a:ln>
        </p:spPr>
      </p:pic>
      <p:sp>
        <p:nvSpPr>
          <p:cNvPr id="2" name="Rectangle 20"/>
          <p:cNvSpPr>
            <a:spLocks noChangeArrowheads="1"/>
          </p:cNvSpPr>
          <p:nvPr/>
        </p:nvSpPr>
        <p:spPr bwMode="auto">
          <a:xfrm>
            <a:off x="711200" y="116634"/>
            <a:ext cx="7696200" cy="334963"/>
          </a:xfrm>
          <a:prstGeom prst="rect">
            <a:avLst/>
          </a:prstGeom>
          <a:noFill/>
          <a:ln w="9525">
            <a:noFill/>
            <a:miter lim="800000"/>
            <a:headEnd/>
            <a:tailEnd/>
          </a:ln>
        </p:spPr>
        <p:txBody>
          <a:bodyPr anchor="ctr"/>
          <a:lstStyle/>
          <a:p>
            <a:pPr algn="ctr" eaLnBrk="0" hangingPunct="0"/>
            <a:r>
              <a:rPr lang="ja-JP" altLang="en-US" sz="2400" dirty="0" smtClean="0">
                <a:solidFill>
                  <a:schemeClr val="tx2"/>
                </a:solidFill>
                <a:latin typeface="HGP創英角ｺﾞｼｯｸUB" pitchFamily="50" charset="-128"/>
                <a:ea typeface="HGP創英角ｺﾞｼｯｸUB" pitchFamily="50" charset="-128"/>
              </a:rPr>
              <a:t>③こども医療センターの取組み１</a:t>
            </a:r>
            <a:endParaRPr lang="ja-JP" altLang="en-US" sz="2400" dirty="0">
              <a:solidFill>
                <a:schemeClr val="tx2"/>
              </a:solidFill>
              <a:latin typeface="HGP創英角ｺﾞｼｯｸUB" pitchFamily="50" charset="-128"/>
              <a:ea typeface="HGP創英角ｺﾞｼｯｸUB" pitchFamily="50" charset="-128"/>
            </a:endParaRPr>
          </a:p>
        </p:txBody>
      </p:sp>
      <p:sp>
        <p:nvSpPr>
          <p:cNvPr id="3" name="テキスト ボックス 2"/>
          <p:cNvSpPr txBox="1"/>
          <p:nvPr/>
        </p:nvSpPr>
        <p:spPr>
          <a:xfrm>
            <a:off x="8423030" y="177421"/>
            <a:ext cx="461665" cy="369332"/>
          </a:xfrm>
          <a:prstGeom prst="rect">
            <a:avLst/>
          </a:prstGeom>
          <a:noFill/>
        </p:spPr>
        <p:txBody>
          <a:bodyPr vert="horz" wrap="square" rtlCol="0">
            <a:spAutoFit/>
          </a:bodyPr>
          <a:lstStyle/>
          <a:p>
            <a:pPr algn="ctr"/>
            <a:fld id="{3695739D-58D7-4779-AFEF-D4346347543F}" type="slidenum">
              <a:rPr kumimoji="1" lang="ja-JP" altLang="en-US" sz="1800" smtClean="0"/>
              <a:pPr algn="ctr"/>
              <a:t>9</a:t>
            </a:fld>
            <a:endParaRPr kumimoji="1" lang="ja-JP" altLang="en-US" sz="1800" dirty="0" smtClean="0"/>
          </a:p>
        </p:txBody>
      </p:sp>
      <p:cxnSp>
        <p:nvCxnSpPr>
          <p:cNvPr id="4" name="直線コネクタ 3"/>
          <p:cNvCxnSpPr/>
          <p:nvPr/>
        </p:nvCxnSpPr>
        <p:spPr>
          <a:xfrm>
            <a:off x="0" y="548680"/>
            <a:ext cx="9144000" cy="0"/>
          </a:xfrm>
          <a:prstGeom prst="line">
            <a:avLst/>
          </a:prstGeom>
          <a:ln w="317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467544" y="6115362"/>
            <a:ext cx="8280920" cy="553998"/>
          </a:xfrm>
          <a:prstGeom prst="rect">
            <a:avLst/>
          </a:prstGeom>
          <a:noFill/>
          <a:ln>
            <a:solidFill>
              <a:schemeClr val="tx1"/>
            </a:solidFill>
            <a:prstDash val="sysDash"/>
          </a:ln>
        </p:spPr>
        <p:txBody>
          <a:bodyPr wrap="square" rtlCol="0">
            <a:spAutoFit/>
          </a:bodyPr>
          <a:lstStyle/>
          <a:p>
            <a:r>
              <a:rPr lang="ja-JP" altLang="en-US" sz="1500" dirty="0" smtClean="0">
                <a:latin typeface="+mn-ea"/>
              </a:rPr>
              <a:t>→　地域別、医療ケア別の患者数については毎年実施し、定点観測的に活用する。Ｈ</a:t>
            </a:r>
            <a:r>
              <a:rPr lang="en-US" altLang="ja-JP" sz="1500" dirty="0" smtClean="0">
                <a:latin typeface="+mn-ea"/>
              </a:rPr>
              <a:t>28</a:t>
            </a:r>
            <a:r>
              <a:rPr lang="ja-JP" altLang="en-US" sz="1500" dirty="0" smtClean="0">
                <a:latin typeface="+mn-ea"/>
              </a:rPr>
              <a:t>は、併せて生活実態調査をインタビュー形式で実施。特に移動支援に対する意見が多かった。</a:t>
            </a:r>
            <a:endParaRPr kumimoji="1" lang="ja-JP" altLang="en-US" sz="1500" dirty="0">
              <a:latin typeface="+mn-ea"/>
            </a:endParaRPr>
          </a:p>
        </p:txBody>
      </p:sp>
      <p:pic>
        <p:nvPicPr>
          <p:cNvPr id="1028" name="Picture 4"/>
          <p:cNvPicPr>
            <a:picLocks noChangeAspect="1" noChangeArrowheads="1"/>
          </p:cNvPicPr>
          <p:nvPr/>
        </p:nvPicPr>
        <p:blipFill>
          <a:blip r:embed="rId4" cstate="print"/>
          <a:srcRect/>
          <a:stretch>
            <a:fillRect/>
          </a:stretch>
        </p:blipFill>
        <p:spPr bwMode="auto">
          <a:xfrm>
            <a:off x="3106663" y="3284984"/>
            <a:ext cx="2617465" cy="2286140"/>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5652120" y="3356992"/>
            <a:ext cx="3312368" cy="2326952"/>
          </a:xfrm>
          <a:prstGeom prst="rect">
            <a:avLst/>
          </a:prstGeom>
          <a:noFill/>
          <a:ln w="9525">
            <a:noFill/>
            <a:miter lim="800000"/>
            <a:headEnd/>
            <a:tailEnd/>
          </a:ln>
        </p:spPr>
      </p:pic>
      <p:sp>
        <p:nvSpPr>
          <p:cNvPr id="12" name="テキスト ボックス 11"/>
          <p:cNvSpPr txBox="1"/>
          <p:nvPr/>
        </p:nvSpPr>
        <p:spPr>
          <a:xfrm>
            <a:off x="0" y="0"/>
            <a:ext cx="9144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2800" dirty="0" smtClean="0"/>
              <a:t>３－１．小児在宅医療患者の実態調査（</a:t>
            </a:r>
            <a:r>
              <a:rPr kumimoji="1" lang="en-US" altLang="ja-JP" sz="2800" dirty="0" smtClean="0"/>
              <a:t>H27</a:t>
            </a:r>
            <a:r>
              <a:rPr lang="ja-JP" altLang="en-US" sz="2800" dirty="0" smtClean="0"/>
              <a:t>）</a:t>
            </a:r>
            <a:r>
              <a:rPr kumimoji="1" lang="ja-JP" altLang="en-US" sz="2800" dirty="0" smtClean="0"/>
              <a:t>　</a:t>
            </a:r>
            <a:endParaRPr kumimoji="1" lang="ja-JP" altLang="en-US" sz="2800" dirty="0"/>
          </a:p>
        </p:txBody>
      </p:sp>
      <p:sp>
        <p:nvSpPr>
          <p:cNvPr id="13" name="テキスト ボックス 12"/>
          <p:cNvSpPr txBox="1"/>
          <p:nvPr/>
        </p:nvSpPr>
        <p:spPr>
          <a:xfrm>
            <a:off x="179512" y="620688"/>
            <a:ext cx="4747199"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lIns="72000" rIns="72000" rtlCol="0">
            <a:spAutoFit/>
          </a:bodyPr>
          <a:lstStyle/>
          <a:p>
            <a:pPr algn="ctr">
              <a:spcBef>
                <a:spcPts val="600"/>
              </a:spcBef>
            </a:pPr>
            <a:r>
              <a:rPr lang="ja-JP" altLang="en-US" dirty="0" smtClean="0">
                <a:latin typeface="+mn-ea"/>
              </a:rPr>
              <a:t>実数調査及び生活実態調査</a:t>
            </a:r>
            <a:endParaRPr lang="en-US" altLang="ja-JP" dirty="0">
              <a:latin typeface="+mn-ea"/>
            </a:endParaRPr>
          </a:p>
        </p:txBody>
      </p:sp>
      <p:sp>
        <p:nvSpPr>
          <p:cNvPr id="14" name="スライド番号プレースホルダ 13"/>
          <p:cNvSpPr>
            <a:spLocks noGrp="1"/>
          </p:cNvSpPr>
          <p:nvPr>
            <p:ph type="sldNum" sz="quarter" idx="12"/>
          </p:nvPr>
        </p:nvSpPr>
        <p:spPr>
          <a:xfrm>
            <a:off x="6553200" y="6592267"/>
            <a:ext cx="2133600" cy="365125"/>
          </a:xfrm>
        </p:spPr>
        <p:txBody>
          <a:bodyPr/>
          <a:lstStyle/>
          <a:p>
            <a:fld id="{F5852A30-3BC6-4A3C-BD0F-916ADEC0CC0C}" type="slidenum">
              <a:rPr kumimoji="1" lang="ja-JP" altLang="en-US" smtClean="0"/>
              <a:pPr/>
              <a:t>9</a:t>
            </a:fld>
            <a:endParaRPr kumimoji="1" lang="ja-JP" altLang="en-US" dirty="0"/>
          </a:p>
        </p:txBody>
      </p:sp>
      <p:graphicFrame>
        <p:nvGraphicFramePr>
          <p:cNvPr id="9" name="オブジェクト 8"/>
          <p:cNvGraphicFramePr>
            <a:graphicFrameLocks noChangeAspect="1"/>
          </p:cNvGraphicFramePr>
          <p:nvPr>
            <p:extLst/>
          </p:nvPr>
        </p:nvGraphicFramePr>
        <p:xfrm>
          <a:off x="366629" y="3300351"/>
          <a:ext cx="2621195" cy="2440214"/>
        </p:xfrm>
        <a:graphic>
          <a:graphicData uri="http://schemas.openxmlformats.org/presentationml/2006/ole">
            <mc:AlternateContent xmlns:mc="http://schemas.openxmlformats.org/markup-compatibility/2006">
              <mc:Choice xmlns:v="urn:schemas-microsoft-com:vml" Requires="v">
                <p:oleObj spid="_x0000_s2069" name="ワークシート" r:id="rId7" imgW="2758378" imgH="2568134" progId="Excel.Sheet.12">
                  <p:embed/>
                </p:oleObj>
              </mc:Choice>
              <mc:Fallback>
                <p:oleObj name="ワークシート" r:id="rId7" imgW="2758378" imgH="2568134" progId="Excel.Sheet.12">
                  <p:embed/>
                  <p:pic>
                    <p:nvPicPr>
                      <p:cNvPr id="0" name=""/>
                      <p:cNvPicPr/>
                      <p:nvPr/>
                    </p:nvPicPr>
                    <p:blipFill>
                      <a:blip r:embed="rId8"/>
                      <a:stretch>
                        <a:fillRect/>
                      </a:stretch>
                    </p:blipFill>
                    <p:spPr>
                      <a:xfrm>
                        <a:off x="366629" y="3300351"/>
                        <a:ext cx="2621195" cy="2440214"/>
                      </a:xfrm>
                      <a:prstGeom prst="rect">
                        <a:avLst/>
                      </a:prstGeom>
                    </p:spPr>
                  </p:pic>
                </p:oleObj>
              </mc:Fallback>
            </mc:AlternateContent>
          </a:graphicData>
        </a:graphic>
      </p:graphicFrame>
      <p:sp>
        <p:nvSpPr>
          <p:cNvPr id="16" name="テキスト ボックス 15"/>
          <p:cNvSpPr txBox="1"/>
          <p:nvPr/>
        </p:nvSpPr>
        <p:spPr>
          <a:xfrm>
            <a:off x="1331640" y="5596151"/>
            <a:ext cx="4680520" cy="400110"/>
          </a:xfrm>
          <a:prstGeom prst="rect">
            <a:avLst/>
          </a:prstGeom>
          <a:noFill/>
        </p:spPr>
        <p:txBody>
          <a:bodyPr wrap="square" rtlCol="0">
            <a:spAutoFit/>
          </a:bodyPr>
          <a:lstStyle/>
          <a:p>
            <a:r>
              <a:rPr kumimoji="1" lang="ja-JP" altLang="en-US" sz="1000" dirty="0" smtClean="0"/>
              <a:t>　　　</a:t>
            </a:r>
            <a:r>
              <a:rPr kumimoji="1" lang="en-US" altLang="ja-JP" sz="1000" dirty="0" smtClean="0"/>
              <a:t>※</a:t>
            </a:r>
            <a:r>
              <a:rPr lang="ja-JP" altLang="en-US" sz="1000" dirty="0" smtClean="0"/>
              <a:t> 県外内訳</a:t>
            </a:r>
          </a:p>
          <a:p>
            <a:r>
              <a:rPr lang="ja-JP" altLang="en-US" sz="1000" dirty="0" smtClean="0"/>
              <a:t>　　　　　町田市</a:t>
            </a:r>
            <a:r>
              <a:rPr lang="en-US" altLang="ja-JP" sz="1000" dirty="0" smtClean="0"/>
              <a:t>17</a:t>
            </a:r>
            <a:r>
              <a:rPr lang="ja-JP" altLang="en-US" sz="1000" dirty="0" smtClean="0"/>
              <a:t>、それ以外の東京都</a:t>
            </a:r>
            <a:r>
              <a:rPr lang="en-US" altLang="ja-JP" sz="1000" dirty="0" smtClean="0"/>
              <a:t>8</a:t>
            </a:r>
            <a:r>
              <a:rPr lang="ja-JP" altLang="en-US" sz="1000" dirty="0" err="1" smtClean="0"/>
              <a:t>、</a:t>
            </a:r>
            <a:r>
              <a:rPr lang="ja-JP" altLang="en-US" sz="1000" dirty="0" smtClean="0"/>
              <a:t>埼玉県</a:t>
            </a:r>
            <a:r>
              <a:rPr lang="en-US" altLang="ja-JP" sz="1000" dirty="0" smtClean="0"/>
              <a:t>3</a:t>
            </a:r>
            <a:r>
              <a:rPr lang="ja-JP" altLang="en-US" sz="1000" dirty="0" err="1" smtClean="0"/>
              <a:t>、</a:t>
            </a:r>
            <a:r>
              <a:rPr lang="ja-JP" altLang="en-US" sz="1000" dirty="0" smtClean="0"/>
              <a:t>千葉県</a:t>
            </a:r>
            <a:r>
              <a:rPr lang="en-US" altLang="ja-JP" sz="1000" dirty="0" smtClean="0"/>
              <a:t>2</a:t>
            </a:r>
            <a:r>
              <a:rPr lang="ja-JP" altLang="en-US" sz="1000" dirty="0" err="1" smtClean="0"/>
              <a:t>、</a:t>
            </a:r>
            <a:r>
              <a:rPr lang="ja-JP" altLang="en-US" sz="1000" dirty="0" smtClean="0"/>
              <a:t>秋田県</a:t>
            </a:r>
            <a:r>
              <a:rPr lang="en-US" altLang="ja-JP" sz="1000" dirty="0" smtClean="0"/>
              <a:t>1</a:t>
            </a:r>
            <a:r>
              <a:rPr lang="ja-JP" altLang="en-US" sz="1000" dirty="0" smtClean="0"/>
              <a:t>（県内</a:t>
            </a:r>
            <a:r>
              <a:rPr lang="en-US" altLang="ja-JP" sz="1000" dirty="0" smtClean="0"/>
              <a:t>1057</a:t>
            </a:r>
            <a:r>
              <a:rPr lang="ja-JP" altLang="en-US" sz="1000" dirty="0" smtClean="0"/>
              <a:t>例）</a:t>
            </a:r>
            <a:endParaRPr kumimoji="1" lang="ja-JP" altLang="en-US" sz="1000" dirty="0"/>
          </a:p>
        </p:txBody>
      </p:sp>
    </p:spTree>
    <p:extLst>
      <p:ext uri="{BB962C8B-B14F-4D97-AF65-F5344CB8AC3E}">
        <p14:creationId xmlns:p14="http://schemas.microsoft.com/office/powerpoint/2010/main" val="3217071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10449</TotalTime>
  <Words>1547</Words>
  <Application>Microsoft Office PowerPoint</Application>
  <PresentationFormat>画面に合わせる (4:3)</PresentationFormat>
  <Paragraphs>574</Paragraphs>
  <Slides>16</Slides>
  <Notes>2</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26" baseType="lpstr">
      <vt:lpstr>HGP創英角ｺﾞｼｯｸUB</vt:lpstr>
      <vt:lpstr>HGS創英角ｺﾞｼｯｸUB</vt:lpstr>
      <vt:lpstr>ＭＳ Ｐゴシック</vt:lpstr>
      <vt:lpstr>ＭＳ ゴシック</vt:lpstr>
      <vt:lpstr>ＭＳ 明朝</vt:lpstr>
      <vt:lpstr>Arial</vt:lpstr>
      <vt:lpstr>Calibri</vt:lpstr>
      <vt:lpstr>Times New Roman</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神奈川県</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user</cp:lastModifiedBy>
  <cp:revision>960</cp:revision>
  <cp:lastPrinted>2019-02-27T04:04:28Z</cp:lastPrinted>
  <dcterms:created xsi:type="dcterms:W3CDTF">2014-11-10T04:50:12Z</dcterms:created>
  <dcterms:modified xsi:type="dcterms:W3CDTF">2021-05-13T04:36:14Z</dcterms:modified>
</cp:coreProperties>
</file>