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57" r:id="rId4"/>
  </p:sldMasterIdLst>
  <p:notesMasterIdLst>
    <p:notesMasterId r:id="rId9"/>
  </p:notesMasterIdLst>
  <p:handoutMasterIdLst>
    <p:handoutMasterId r:id="rId10"/>
  </p:handoutMasterIdLst>
  <p:sldIdLst>
    <p:sldId id="265" r:id="rId5"/>
    <p:sldId id="269" r:id="rId6"/>
    <p:sldId id="261" r:id="rId7"/>
    <p:sldId id="264" r:id="rId8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99"/>
    <a:srgbClr val="FFCCCC"/>
    <a:srgbClr val="FFCCFF"/>
    <a:srgbClr val="FF99FF"/>
    <a:srgbClr val="FFFF00"/>
    <a:srgbClr val="E4007F"/>
    <a:srgbClr val="000000"/>
    <a:srgbClr val="00A0E9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04465-A081-4131-8B17-B37755D34F77}" v="14" dt="2025-04-16T00:53:12.628"/>
    <p1510:client id="{E031F70D-50E6-7D25-C1B3-DCD22A79F831}" v="67" dt="2025-04-16T00:50:18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6327" autoAdjust="0"/>
  </p:normalViewPr>
  <p:slideViewPr>
    <p:cSldViewPr>
      <p:cViewPr>
        <p:scale>
          <a:sx n="80" d="100"/>
          <a:sy n="80" d="100"/>
        </p:scale>
        <p:origin x="1444" y="40"/>
      </p:cViewPr>
      <p:guideLst>
        <p:guide pos="2160"/>
        <p:guide orient="horz" pos="312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600" y="102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3528"/>
  <ax:ocxPr ax:name="_cy" ax:value="2593"/>
  <ax:ocxPr ax:name="Style" ax:value="11"/>
  <ax:ocxPr ax:name="SubStyle" ax:value="-1"/>
  <ax:ocxPr ax:name="Validation" ax:value="2"/>
  <ax:ocxPr ax:name="LineWeight" ax:value="3"/>
  <ax:ocxPr ax:name="Direction" ax:value="0"/>
  <ax:ocxPr ax:name="ShowData" ax:value="1"/>
  <ax:ocxPr ax:name="Value" ax:value="https://www.maff.go.jp/j/seisan/kankyo/ondanka/index.html"/>
  <ax:ocxPr ax:name="ForeColor" ax:value="0"/>
  <ax:ocxPr ax:name="BackColor" ax:value="16777215"/>
</ax:ocx>
</file>

<file path=ppt/activeX/activeX2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2619"/>
  <ax:ocxPr ax:name="_cy" ax:value="2059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www.maff.go.jp/j/seisan/kankyo/ondanka/index.html"/>
  <ax:ocxPr ax:name="ForeColor" ax:value="0"/>
  <ax:ocxPr ax:name="BackColor" ax:value="16777215"/>
</ax:ocx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工藤 なつみ(KUDOU Natsumi)" userId="S::natsumi_kudo030@maff.go.jp::dc57de08-2dfb-4259-b413-673be689525e" providerId="AD" clId="Web-{E031F70D-50E6-7D25-C1B3-DCD22A79F831}"/>
    <pc:docChg chg="modSld">
      <pc:chgData name="工藤 なつみ(KUDOU Natsumi)" userId="S::natsumi_kudo030@maff.go.jp::dc57de08-2dfb-4259-b413-673be689525e" providerId="AD" clId="Web-{E031F70D-50E6-7D25-C1B3-DCD22A79F831}" dt="2025-04-16T00:50:18.966" v="25"/>
      <pc:docMkLst>
        <pc:docMk/>
      </pc:docMkLst>
      <pc:sldChg chg="modSp">
        <pc:chgData name="工藤 なつみ(KUDOU Natsumi)" userId="S::natsumi_kudo030@maff.go.jp::dc57de08-2dfb-4259-b413-673be689525e" providerId="AD" clId="Web-{E031F70D-50E6-7D25-C1B3-DCD22A79F831}" dt="2025-04-16T00:50:01.450" v="9"/>
        <pc:sldMkLst>
          <pc:docMk/>
          <pc:sldMk cId="3345796052" sldId="261"/>
        </pc:sldMkLst>
        <pc:graphicFrameChg chg="mod modGraphic">
          <ac:chgData name="工藤 なつみ(KUDOU Natsumi)" userId="S::natsumi_kudo030@maff.go.jp::dc57de08-2dfb-4259-b413-673be689525e" providerId="AD" clId="Web-{E031F70D-50E6-7D25-C1B3-DCD22A79F831}" dt="2025-04-16T00:50:01.450" v="9"/>
          <ac:graphicFrameMkLst>
            <pc:docMk/>
            <pc:sldMk cId="3345796052" sldId="261"/>
            <ac:graphicFrameMk id="62" creationId="{97C5B05C-490A-0CD3-BB93-D24D5F5716D2}"/>
          </ac:graphicFrameMkLst>
        </pc:graphicFrameChg>
      </pc:sldChg>
      <pc:sldChg chg="addSp delSp modSp">
        <pc:chgData name="工藤 なつみ(KUDOU Natsumi)" userId="S::natsumi_kudo030@maff.go.jp::dc57de08-2dfb-4259-b413-673be689525e" providerId="AD" clId="Web-{E031F70D-50E6-7D25-C1B3-DCD22A79F831}" dt="2025-04-16T00:50:18.966" v="25"/>
        <pc:sldMkLst>
          <pc:docMk/>
          <pc:sldMk cId="2885214313" sldId="264"/>
        </pc:sldMkLst>
        <pc:graphicFrameChg chg="add del mod">
          <ac:chgData name="工藤 なつみ(KUDOU Natsumi)" userId="S::natsumi_kudo030@maff.go.jp::dc57de08-2dfb-4259-b413-673be689525e" providerId="AD" clId="Web-{E031F70D-50E6-7D25-C1B3-DCD22A79F831}" dt="2025-04-16T00:50:18.966" v="25"/>
          <ac:graphicFrameMkLst>
            <pc:docMk/>
            <pc:sldMk cId="2885214313" sldId="264"/>
            <ac:graphicFrameMk id="4" creationId="{2EFDD2A1-08F0-4B4F-0B9B-790BFDBBAFF5}"/>
          </ac:graphicFrameMkLst>
        </pc:graphicFrameChg>
        <pc:graphicFrameChg chg="mod modGraphic">
          <ac:chgData name="工藤 なつみ(KUDOU Natsumi)" userId="S::natsumi_kudo030@maff.go.jp::dc57de08-2dfb-4259-b413-673be689525e" providerId="AD" clId="Web-{E031F70D-50E6-7D25-C1B3-DCD22A79F831}" dt="2025-04-16T00:50:14.701" v="23"/>
          <ac:graphicFrameMkLst>
            <pc:docMk/>
            <pc:sldMk cId="2885214313" sldId="264"/>
            <ac:graphicFrameMk id="54" creationId="{A1D81752-D484-4296-A6AE-80F4FDFF687D}"/>
          </ac:graphicFrameMkLst>
        </pc:graphicFrameChg>
      </pc:sldChg>
    </pc:docChg>
  </pc:docChgLst>
  <pc:docChgLst>
    <pc:chgData name="工藤 なつみ(KUDOU Natsumi)" userId="dc57de08-2dfb-4259-b413-673be689525e" providerId="ADAL" clId="{BA404465-A081-4131-8B17-B37755D34F77}"/>
    <pc:docChg chg="undo redo custSel modSld">
      <pc:chgData name="工藤 なつみ(KUDOU Natsumi)" userId="dc57de08-2dfb-4259-b413-673be689525e" providerId="ADAL" clId="{BA404465-A081-4131-8B17-B37755D34F77}" dt="2025-04-16T00:53:20.573" v="60" actId="20577"/>
      <pc:docMkLst>
        <pc:docMk/>
      </pc:docMkLst>
      <pc:sldChg chg="addSp delSp modSp mod">
        <pc:chgData name="工藤 なつみ(KUDOU Natsumi)" userId="dc57de08-2dfb-4259-b413-673be689525e" providerId="ADAL" clId="{BA404465-A081-4131-8B17-B37755D34F77}" dt="2025-04-16T00:53:20.573" v="60" actId="20577"/>
        <pc:sldMkLst>
          <pc:docMk/>
          <pc:sldMk cId="2885214313" sldId="264"/>
        </pc:sldMkLst>
        <pc:spChg chg="add mod">
          <ac:chgData name="工藤 なつみ(KUDOU Natsumi)" userId="dc57de08-2dfb-4259-b413-673be689525e" providerId="ADAL" clId="{BA404465-A081-4131-8B17-B37755D34F77}" dt="2025-04-16T00:53:20.573" v="60" actId="20577"/>
          <ac:spMkLst>
            <pc:docMk/>
            <pc:sldMk cId="2885214313" sldId="264"/>
            <ac:spMk id="2" creationId="{A6E2A68D-E7FB-DA25-8964-31B7C3F2FB44}"/>
          </ac:spMkLst>
        </pc:spChg>
        <pc:spChg chg="del mod">
          <ac:chgData name="工藤 なつみ(KUDOU Natsumi)" userId="dc57de08-2dfb-4259-b413-673be689525e" providerId="ADAL" clId="{BA404465-A081-4131-8B17-B37755D34F77}" dt="2025-04-16T00:53:08.353" v="55" actId="478"/>
          <ac:spMkLst>
            <pc:docMk/>
            <pc:sldMk cId="2885214313" sldId="264"/>
            <ac:spMk id="3" creationId="{FA9B6042-988C-CAB1-59DA-34424900702F}"/>
          </ac:spMkLst>
        </pc:spChg>
        <pc:spChg chg="mod">
          <ac:chgData name="工藤 なつみ(KUDOU Natsumi)" userId="dc57de08-2dfb-4259-b413-673be689525e" providerId="ADAL" clId="{BA404465-A081-4131-8B17-B37755D34F77}" dt="2025-04-16T00:52:54.646" v="50" actId="3064"/>
          <ac:spMkLst>
            <pc:docMk/>
            <pc:sldMk cId="2885214313" sldId="264"/>
            <ac:spMk id="56" creationId="{1308BACA-25D9-410E-C3D2-4BCC360F6F8D}"/>
          </ac:spMkLst>
        </pc:spChg>
        <pc:graphicFrameChg chg="mod">
          <ac:chgData name="工藤 なつみ(KUDOU Natsumi)" userId="dc57de08-2dfb-4259-b413-673be689525e" providerId="ADAL" clId="{BA404465-A081-4131-8B17-B37755D34F77}" dt="2025-04-16T00:51:07.926" v="0"/>
          <ac:graphicFrameMkLst>
            <pc:docMk/>
            <pc:sldMk cId="2885214313" sldId="264"/>
            <ac:graphicFrameMk id="54" creationId="{A1D81752-D484-4296-A6AE-80F4FDFF687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1430481162991"/>
          <c:y val="0.10478980155947028"/>
          <c:w val="0.78977139037674016"/>
          <c:h val="0.6025642083482754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加入</c:v>
                </c:pt>
                <c:pt idx="1">
                  <c:v>１年</c:v>
                </c:pt>
                <c:pt idx="2">
                  <c:v>２年</c:v>
                </c:pt>
                <c:pt idx="3">
                  <c:v>３年</c:v>
                </c:pt>
                <c:pt idx="4">
                  <c:v>４年</c:v>
                </c:pt>
                <c:pt idx="5">
                  <c:v>５年</c:v>
                </c:pt>
                <c:pt idx="6">
                  <c:v>６年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A-4798-A6A3-5923971BF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903264"/>
        <c:axId val="534903592"/>
      </c:areaChart>
      <c:catAx>
        <c:axId val="5349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34903592"/>
        <c:crosses val="autoZero"/>
        <c:auto val="1"/>
        <c:lblAlgn val="ctr"/>
        <c:lblOffset val="100"/>
        <c:noMultiLvlLbl val="0"/>
      </c:catAx>
      <c:valAx>
        <c:axId val="534903592"/>
        <c:scaling>
          <c:orientation val="minMax"/>
          <c:max val="3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4903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319712572546163E-2"/>
          <c:y val="6.7146952427177276E-2"/>
          <c:w val="0.90536057485490762"/>
          <c:h val="0.85227670466020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81.599999999999994</c:v>
                </c:pt>
                <c:pt idx="1">
                  <c:v>76</c:v>
                </c:pt>
                <c:pt idx="2">
                  <c:v>70</c:v>
                </c:pt>
                <c:pt idx="3">
                  <c:v>80</c:v>
                </c:pt>
                <c:pt idx="4">
                  <c:v>81.599999999999994</c:v>
                </c:pt>
                <c:pt idx="5">
                  <c:v>81.599999999999994</c:v>
                </c:pt>
                <c:pt idx="6">
                  <c:v>81.599999999999994</c:v>
                </c:pt>
                <c:pt idx="7">
                  <c:v>81.599999999999994</c:v>
                </c:pt>
                <c:pt idx="8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B-4278-ABE6-19607C40FC2F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補填単価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4">
                  <c:v>15</c:v>
                </c:pt>
                <c:pt idx="5">
                  <c:v>25</c:v>
                </c:pt>
                <c:pt idx="6">
                  <c:v>40</c:v>
                </c:pt>
                <c:pt idx="7">
                  <c:v>55</c:v>
                </c:pt>
                <c:pt idx="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9B-4278-ABE6-19607C40F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25644944"/>
        <c:axId val="4256456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発動基準価格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81.599999999999994</c:v>
                </c:pt>
                <c:pt idx="1">
                  <c:v>81.599999999999994</c:v>
                </c:pt>
                <c:pt idx="2">
                  <c:v>81.599999999999994</c:v>
                </c:pt>
                <c:pt idx="3">
                  <c:v>81.599999999999994</c:v>
                </c:pt>
                <c:pt idx="4">
                  <c:v>81.599999999999994</c:v>
                </c:pt>
                <c:pt idx="5">
                  <c:v>81.599999999999994</c:v>
                </c:pt>
                <c:pt idx="6">
                  <c:v>81.599999999999994</c:v>
                </c:pt>
                <c:pt idx="7">
                  <c:v>81.599999999999994</c:v>
                </c:pt>
                <c:pt idx="8">
                  <c:v>81.599999999999994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9B-4278-ABE6-19607C40F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644944"/>
        <c:axId val="425645600"/>
      </c:lineChart>
      <c:catAx>
        <c:axId val="42564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645600"/>
        <c:crosses val="autoZero"/>
        <c:auto val="1"/>
        <c:lblAlgn val="ctr"/>
        <c:lblOffset val="100"/>
        <c:noMultiLvlLbl val="0"/>
      </c:catAx>
      <c:valAx>
        <c:axId val="425645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564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1430481162991"/>
          <c:y val="0.10478980155947028"/>
          <c:w val="0.78977139037674016"/>
          <c:h val="0.6025642083482754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strRef>
              <c:f>Sheet1!$A$6:$A$8</c:f>
              <c:strCache>
                <c:ptCount val="3"/>
                <c:pt idx="0">
                  <c:v>1年</c:v>
                </c:pt>
                <c:pt idx="1">
                  <c:v>2年</c:v>
                </c:pt>
                <c:pt idx="2">
                  <c:v>3年</c:v>
                </c:pt>
              </c:strCache>
            </c:strRef>
          </c:cat>
          <c:val>
            <c:numRef>
              <c:f>Sheet1!$B$6:$B$8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A-4798-A6A3-5923971BF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903264"/>
        <c:axId val="534903592"/>
      </c:areaChart>
      <c:catAx>
        <c:axId val="5349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34903592"/>
        <c:crosses val="autoZero"/>
        <c:auto val="1"/>
        <c:lblAlgn val="ctr"/>
        <c:lblOffset val="100"/>
        <c:noMultiLvlLbl val="0"/>
      </c:catAx>
      <c:valAx>
        <c:axId val="534903592"/>
        <c:scaling>
          <c:orientation val="minMax"/>
          <c:max val="3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4903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0.49998</cdr:x>
      <cdr:y>0.09734</cdr:y>
    </cdr:from>
    <cdr:to>
      <cdr:x>0.49998</cdr:x>
      <cdr:y>0.74308</cdr:y>
    </cdr:to>
    <cdr:cxnSp macro="">
      <cdr:nvCxnSpPr>
        <cdr:cNvPr id="4" name="直線コネクタ 3">
          <a:extLst xmlns:a="http://schemas.openxmlformats.org/drawingml/2006/main">
            <a:ext uri="{FF2B5EF4-FFF2-40B4-BE49-F238E27FC236}">
              <a16:creationId xmlns:a16="http://schemas.microsoft.com/office/drawing/2014/main" id="{8C8D64CE-B3BB-4EC2-87CD-F24694F331CA}"/>
            </a:ext>
          </a:extLst>
        </cdr:cNvPr>
        <cdr:cNvCxnSpPr/>
      </cdr:nvCxnSpPr>
      <cdr:spPr>
        <a:xfrm xmlns:a="http://schemas.openxmlformats.org/drawingml/2006/main" flipV="1">
          <a:off x="1790954" y="162089"/>
          <a:ext cx="0" cy="1075247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0.50216</cdr:x>
      <cdr:y>0.07529</cdr:y>
    </cdr:from>
    <cdr:to>
      <cdr:x>0.50216</cdr:x>
      <cdr:y>0.75299</cdr:y>
    </cdr:to>
    <cdr:cxnSp macro="">
      <cdr:nvCxnSpPr>
        <cdr:cNvPr id="4" name="直線コネクタ 3">
          <a:extLst xmlns:a="http://schemas.openxmlformats.org/drawingml/2006/main">
            <a:ext uri="{FF2B5EF4-FFF2-40B4-BE49-F238E27FC236}">
              <a16:creationId xmlns:a16="http://schemas.microsoft.com/office/drawing/2014/main" id="{8C8D64CE-B3BB-4EC2-87CD-F24694F331CA}"/>
            </a:ext>
          </a:extLst>
        </cdr:cNvPr>
        <cdr:cNvCxnSpPr/>
      </cdr:nvCxnSpPr>
      <cdr:spPr>
        <a:xfrm xmlns:a="http://schemas.openxmlformats.org/drawingml/2006/main" flipH="1" flipV="1">
          <a:off x="1452965" y="148305"/>
          <a:ext cx="0" cy="1334912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7" y="3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r">
              <a:defRPr sz="1200"/>
            </a:lvl1pPr>
          </a:lstStyle>
          <a:p>
            <a:fld id="{116CA9A1-49A5-4813-BE73-64411D697E83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7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7" y="9371287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r">
              <a:defRPr sz="1200"/>
            </a:lvl1pPr>
          </a:lstStyle>
          <a:p>
            <a:fld id="{AA2E35D2-4F1F-4BDF-88EC-2B2C6B449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3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7" tIns="45374" rIns="90747" bIns="453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0"/>
          </a:xfrm>
          <a:prstGeom prst="rect">
            <a:avLst/>
          </a:prstGeom>
        </p:spPr>
        <p:txBody>
          <a:bodyPr vert="horz" lIns="90747" tIns="45374" rIns="90747" bIns="4537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64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2528" y="4249005"/>
            <a:ext cx="5732585" cy="421847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2492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円/楕円 2"/>
          <p:cNvSpPr/>
          <p:nvPr userDrawn="1"/>
        </p:nvSpPr>
        <p:spPr bwMode="auto">
          <a:xfrm>
            <a:off x="0" y="4901006"/>
            <a:ext cx="6858000" cy="156000"/>
          </a:xfrm>
          <a:prstGeom prst="ellipse">
            <a:avLst/>
          </a:prstGeom>
          <a:solidFill>
            <a:schemeClr val="accent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74769" tIns="74769" rIns="74769" bIns="623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0"/>
          </p:nvPr>
        </p:nvSpPr>
        <p:spPr>
          <a:xfrm>
            <a:off x="1359945" y="7709306"/>
            <a:ext cx="4138111" cy="77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38"/>
            </a:lvl1pPr>
            <a:lvl2pPr marL="31652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5797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メイン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C0BF4B38-E87B-445A-B4E3-34B6A3FC9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B8DA4DA-FC0C-AF40-93F6-E90E2DD5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64011" y="9497384"/>
            <a:ext cx="437778" cy="292153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44027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メインカラー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255A006D-B326-46ED-A96C-37080030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44D1821C-22F3-C84C-B236-5F0EDD2D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64011" y="9497384"/>
            <a:ext cx="437778" cy="292153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617543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2708" y="4714145"/>
            <a:ext cx="5732585" cy="421847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2492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53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1634954" y="1518400"/>
            <a:ext cx="4660338" cy="57206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64011" y="9497384"/>
            <a:ext cx="437778" cy="2921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F772F53-63A5-4543-BF7E-D58B4F6DFC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57881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中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16917F67-28C0-48E8-BB7F-49080353AE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899" y="4537401"/>
            <a:ext cx="5982203" cy="779197"/>
          </a:xfrm>
          <a:ln w="6350">
            <a:solidFill>
              <a:schemeClr val="tx2"/>
            </a:solidFill>
          </a:ln>
        </p:spPr>
        <p:txBody>
          <a:bodyPr wrap="square" lIns="251999" tIns="251999" rIns="251999" bIns="180000">
            <a:spAutoFit/>
          </a:bodyPr>
          <a:lstStyle>
            <a:lvl1pPr algn="ctr">
              <a:lnSpc>
                <a:spcPct val="120000"/>
              </a:lnSpc>
              <a:defRPr sz="1938"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4011" y="9497384"/>
            <a:ext cx="437778" cy="292153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224129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69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AD0C9D1-4EA2-4216-B8C1-B8C89D2E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188640" y="1260590"/>
            <a:ext cx="6480720" cy="728790"/>
          </a:xfrm>
          <a:prstGeom prst="roundRect">
            <a:avLst>
              <a:gd name="adj" fmla="val 10799"/>
            </a:avLst>
          </a:prstGeom>
          <a:ln>
            <a:solidFill>
              <a:schemeClr val="tx1"/>
            </a:solidFill>
          </a:ln>
        </p:spPr>
        <p:txBody>
          <a:bodyPr tIns="108000" bIns="72000">
            <a:spAutoFit/>
          </a:bodyPr>
          <a:lstStyle>
            <a:lvl1pPr marL="237390" indent="-237390">
              <a:buFont typeface="メイリオ" panose="020B0604030504040204" pitchFamily="50" charset="-128"/>
              <a:buChar char="○"/>
              <a:defRPr sz="969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724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角丸四角形 7"/>
          <p:cNvSpPr/>
          <p:nvPr/>
        </p:nvSpPr>
        <p:spPr bwMode="auto">
          <a:xfrm>
            <a:off x="-755" y="770"/>
            <a:ext cx="6858000" cy="948555"/>
          </a:xfrm>
          <a:prstGeom prst="roundRect">
            <a:avLst>
              <a:gd name="adj" fmla="val 0"/>
            </a:avLst>
          </a:prstGeom>
          <a:solidFill>
            <a:srgbClr val="777777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sz="1662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 userDrawn="1"/>
        </p:nvSpPr>
        <p:spPr bwMode="auto">
          <a:xfrm>
            <a:off x="0" y="2"/>
            <a:ext cx="6858000" cy="948555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29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/>
          <p:cNvSpPr/>
          <p:nvPr/>
        </p:nvSpPr>
        <p:spPr bwMode="auto">
          <a:xfrm>
            <a:off x="0" y="0"/>
            <a:ext cx="6862165" cy="9906000"/>
          </a:xfrm>
          <a:prstGeom prst="frame">
            <a:avLst>
              <a:gd name="adj1" fmla="val 1174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66" y="584514"/>
            <a:ext cx="6405942" cy="572064"/>
          </a:xfrm>
        </p:spPr>
        <p:txBody>
          <a:bodyPr/>
          <a:lstStyle>
            <a:lvl1pPr algn="ctr">
              <a:lnSpc>
                <a:spcPct val="110000"/>
              </a:lnSpc>
              <a:defRPr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4106" y="9262136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895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14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無彩色）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679291F2-06DE-4B18-8093-3A036929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2B1BAEE-C037-6C4A-A005-57219A41A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64011" y="9497384"/>
            <a:ext cx="437778" cy="292153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28326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88640" y="220474"/>
            <a:ext cx="6480720" cy="5720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712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71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33039" rtl="0" eaLnBrk="1" latinLnBrk="0" hangingPunct="1">
        <a:lnSpc>
          <a:spcPct val="110000"/>
        </a:lnSpc>
        <a:spcBef>
          <a:spcPct val="0"/>
        </a:spcBef>
        <a:buNone/>
        <a:defRPr kumimoji="1" sz="1662" kern="1200">
          <a:solidFill>
            <a:schemeClr val="tx1"/>
          </a:solidFill>
          <a:latin typeface="+mj-ea"/>
          <a:ea typeface="+mj-ea"/>
          <a:cs typeface="メイリオ" pitchFamily="50" charset="-128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120" userDrawn="1">
          <p15:clr>
            <a:srgbClr val="F26B43"/>
          </p15:clr>
        </p15:guide>
        <p15:guide id="1" pos="2160" userDrawn="1">
          <p15:clr>
            <a:srgbClr val="F26B43"/>
          </p15:clr>
        </p15:guide>
        <p15:guide id="2" pos="2035" userDrawn="1">
          <p15:clr>
            <a:srgbClr val="F26B43"/>
          </p15:clr>
        </p15:guide>
        <p15:guide id="3" pos="2285" userDrawn="1">
          <p15:clr>
            <a:srgbClr val="F26B43"/>
          </p15:clr>
        </p15:guide>
        <p15:guide id="4" orient="horz" pos="1712" userDrawn="1">
          <p15:clr>
            <a:srgbClr val="F26B43"/>
          </p15:clr>
        </p15:guide>
        <p15:guide id="5" orient="horz" pos="4528" userDrawn="1">
          <p15:clr>
            <a:srgbClr val="F26B43"/>
          </p15:clr>
        </p15:guide>
        <p15:guide id="6" orient="horz" pos="5642" userDrawn="1">
          <p15:clr>
            <a:srgbClr val="F26B43"/>
          </p15:clr>
        </p15:guide>
        <p15:guide id="7" orient="horz" pos="59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2835" userDrawn="1">
          <p15:clr>
            <a:srgbClr val="F26B43"/>
          </p15:clr>
        </p15:guide>
        <p15:guide id="10" pos="3966" userDrawn="1">
          <p15:clr>
            <a:srgbClr val="F26B43"/>
          </p15:clr>
        </p15:guide>
        <p15:guide id="11" pos="3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chart" Target="../charts/chart1.xml"/><Relationship Id="rId9" Type="http://schemas.openxmlformats.org/officeDocument/2006/relationships/image" Target="../media/image5.png"/><Relationship Id="rId1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chart" Target="../charts/chart3.xml"/><Relationship Id="rId15" Type="http://schemas.openxmlformats.org/officeDocument/2006/relationships/image" Target="../media/image9.w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ローチャート: 書類 15">
            <a:extLst>
              <a:ext uri="{FF2B5EF4-FFF2-40B4-BE49-F238E27FC236}">
                <a16:creationId xmlns:a16="http://schemas.microsoft.com/office/drawing/2014/main" id="{6A7459D1-A61C-4ACB-8D11-EA47D2477302}"/>
              </a:ext>
            </a:extLst>
          </p:cNvPr>
          <p:cNvSpPr/>
          <p:nvPr/>
        </p:nvSpPr>
        <p:spPr bwMode="auto">
          <a:xfrm>
            <a:off x="0" y="0"/>
            <a:ext cx="6865620" cy="28778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24"/>
              <a:gd name="connsiteY0" fmla="*/ 0 h 21834"/>
              <a:gd name="connsiteX1" fmla="*/ 21600 w 21624"/>
              <a:gd name="connsiteY1" fmla="*/ 0 h 21834"/>
              <a:gd name="connsiteX2" fmla="*/ 21624 w 21624"/>
              <a:gd name="connsiteY2" fmla="*/ 20157 h 21834"/>
              <a:gd name="connsiteX3" fmla="*/ 0 w 21624"/>
              <a:gd name="connsiteY3" fmla="*/ 20172 h 21834"/>
              <a:gd name="connsiteX4" fmla="*/ 0 w 21624"/>
              <a:gd name="connsiteY4" fmla="*/ 0 h 2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4" h="21834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24" y="14383"/>
                  <a:pt x="21624" y="20157"/>
                </a:cubicBezTo>
                <a:cubicBezTo>
                  <a:pt x="10824" y="20157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318B93F-02ED-4847-9CF1-C5E940B76507}"/>
              </a:ext>
            </a:extLst>
          </p:cNvPr>
          <p:cNvSpPr/>
          <p:nvPr/>
        </p:nvSpPr>
        <p:spPr bwMode="auto">
          <a:xfrm>
            <a:off x="71691" y="3512560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対象期間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91AEBAC-B310-4A30-B6F3-968A349DDFC2}"/>
              </a:ext>
            </a:extLst>
          </p:cNvPr>
          <p:cNvSpPr/>
          <p:nvPr/>
        </p:nvSpPr>
        <p:spPr bwMode="auto">
          <a:xfrm>
            <a:off x="3473171" y="2971616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対象燃料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E2639EE-690B-4E3F-BE69-9921AA80569D}"/>
              </a:ext>
            </a:extLst>
          </p:cNvPr>
          <p:cNvSpPr/>
          <p:nvPr/>
        </p:nvSpPr>
        <p:spPr bwMode="auto">
          <a:xfrm>
            <a:off x="71691" y="2971616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申込期限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2A610D7-13F1-49A6-8D3E-4DD4D74F46D2}"/>
              </a:ext>
            </a:extLst>
          </p:cNvPr>
          <p:cNvSpPr/>
          <p:nvPr/>
        </p:nvSpPr>
        <p:spPr bwMode="auto">
          <a:xfrm>
            <a:off x="71691" y="4035737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C753E51-1070-40D6-AD0F-80FD2A1D4339}"/>
              </a:ext>
            </a:extLst>
          </p:cNvPr>
          <p:cNvSpPr/>
          <p:nvPr/>
        </p:nvSpPr>
        <p:spPr bwMode="auto">
          <a:xfrm>
            <a:off x="0" y="9209421"/>
            <a:ext cx="6858000" cy="676775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BC02BEE-975D-48C0-983B-F129E6B1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5" y="285950"/>
            <a:ext cx="6480720" cy="379810"/>
          </a:xfrm>
        </p:spPr>
        <p:txBody>
          <a:bodyPr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令和７事業年度「施設園芸セーフティネット構築事業」加入募集のご案内</a:t>
            </a:r>
          </a:p>
        </p:txBody>
      </p:sp>
      <p:sp>
        <p:nvSpPr>
          <p:cNvPr id="21" name="タイトル 2">
            <a:extLst>
              <a:ext uri="{FF2B5EF4-FFF2-40B4-BE49-F238E27FC236}">
                <a16:creationId xmlns:a16="http://schemas.microsoft.com/office/drawing/2014/main" id="{3E48BF95-ED3D-4C2F-B175-BA48E41B119B}"/>
              </a:ext>
            </a:extLst>
          </p:cNvPr>
          <p:cNvSpPr txBox="1">
            <a:spLocks/>
          </p:cNvSpPr>
          <p:nvPr/>
        </p:nvSpPr>
        <p:spPr>
          <a:xfrm>
            <a:off x="126085" y="757009"/>
            <a:ext cx="6570720" cy="1250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ja-JP" altLang="en-US" sz="3200" b="1" dirty="0">
                <a:solidFill>
                  <a:schemeClr val="bg1"/>
                </a:solidFill>
              </a:rPr>
              <a:t>省エネ化とセーフティネットで</a:t>
            </a:r>
            <a:r>
              <a:rPr lang="en-US" altLang="ja-JP" sz="3200" b="1" dirty="0">
                <a:solidFill>
                  <a:schemeClr val="bg1"/>
                </a:solidFill>
              </a:rPr>
              <a:t/>
            </a:r>
            <a:br>
              <a:rPr lang="en-US" altLang="ja-JP" sz="3200" b="1" dirty="0">
                <a:solidFill>
                  <a:schemeClr val="bg1"/>
                </a:solidFill>
              </a:rPr>
            </a:br>
            <a:r>
              <a:rPr lang="ja-JP" altLang="en-US" sz="3200" b="1" dirty="0">
                <a:solidFill>
                  <a:schemeClr val="bg1"/>
                </a:solidFill>
              </a:rPr>
              <a:t>燃料価格高騰に備えましょう</a:t>
            </a:r>
          </a:p>
          <a:p>
            <a:pPr algn="ctr">
              <a:lnSpc>
                <a:spcPts val="4500"/>
              </a:lnSpc>
            </a:pP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タイトル 2">
            <a:extLst>
              <a:ext uri="{FF2B5EF4-FFF2-40B4-BE49-F238E27FC236}">
                <a16:creationId xmlns:a16="http://schemas.microsoft.com/office/drawing/2014/main" id="{751597F9-16B8-4FF8-8D4D-F514F5CB2938}"/>
              </a:ext>
            </a:extLst>
          </p:cNvPr>
          <p:cNvSpPr txBox="1">
            <a:spLocks/>
          </p:cNvSpPr>
          <p:nvPr/>
        </p:nvSpPr>
        <p:spPr>
          <a:xfrm>
            <a:off x="233183" y="1406226"/>
            <a:ext cx="6463622" cy="15406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国と農業者で積立てを行い、燃料価格高騰時に補填金をお支払いします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ja-JP" altLang="en-US" sz="1400" b="1" dirty="0">
                <a:solidFill>
                  <a:schemeClr val="bg1"/>
                </a:solidFill>
              </a:rPr>
              <a:t>　（自身の積立金の２倍を限度に補填）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補填に使用されなかった皆様の積立金は、事業終了後に還付されます</a:t>
            </a:r>
            <a:r>
              <a:rPr lang="en-US" altLang="ja-JP" sz="1400" b="1" dirty="0">
                <a:solidFill>
                  <a:schemeClr val="bg1"/>
                </a:solidFill>
              </a:rPr>
              <a:t/>
            </a:r>
            <a:br>
              <a:rPr lang="en-US" altLang="ja-JP" sz="1400" b="1" dirty="0">
                <a:solidFill>
                  <a:schemeClr val="bg1"/>
                </a:solidFill>
              </a:rPr>
            </a:br>
            <a:r>
              <a:rPr lang="ja-JP" altLang="en-US" sz="1400" b="1" dirty="0">
                <a:solidFill>
                  <a:schemeClr val="bg1"/>
                </a:solidFill>
              </a:rPr>
              <a:t>（掛け捨てではありません）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C4EE350-3594-47D7-81B3-5C818661EFD1}"/>
              </a:ext>
            </a:extLst>
          </p:cNvPr>
          <p:cNvSpPr txBox="1"/>
          <p:nvPr/>
        </p:nvSpPr>
        <p:spPr>
          <a:xfrm>
            <a:off x="3569256" y="3324262"/>
            <a:ext cx="3067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施設園芸（野菜、果樹、花き</a:t>
            </a:r>
            <a:r>
              <a:rPr kumimoji="1" lang="ja-JP" altLang="en-US" sz="1100" dirty="0"/>
              <a:t>の栽培）の用に供する</a:t>
            </a:r>
            <a:r>
              <a:rPr kumimoji="1" lang="en-US" altLang="ja-JP" sz="1400" b="1" dirty="0"/>
              <a:t>A</a:t>
            </a:r>
            <a:r>
              <a:rPr kumimoji="1" lang="ja-JP" altLang="en-US" sz="1400" b="1" dirty="0"/>
              <a:t>重油</a:t>
            </a:r>
            <a:r>
              <a:rPr kumimoji="1" lang="ja-JP" altLang="en-US" sz="1100" dirty="0"/>
              <a:t>、</a:t>
            </a:r>
            <a:r>
              <a:rPr kumimoji="1" lang="ja-JP" altLang="en-US" sz="1400" b="1" dirty="0"/>
              <a:t>灯油、ＬＰガス</a:t>
            </a:r>
            <a:r>
              <a:rPr kumimoji="1" lang="ja-JP" altLang="en-US" sz="1400" dirty="0"/>
              <a:t>、</a:t>
            </a:r>
            <a:r>
              <a:rPr kumimoji="1" lang="ja-JP" altLang="en-US" sz="1400" b="1" dirty="0"/>
              <a:t>ＬＮＧ</a:t>
            </a:r>
            <a:endParaRPr kumimoji="1" lang="ja-JP" altLang="en-US" sz="11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EE5390-0037-4F11-AD57-42FCB8F0426E}"/>
              </a:ext>
            </a:extLst>
          </p:cNvPr>
          <p:cNvSpPr txBox="1"/>
          <p:nvPr/>
        </p:nvSpPr>
        <p:spPr>
          <a:xfrm>
            <a:off x="12502" y="4438783"/>
            <a:ext cx="346067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kumimoji="1" lang="ja-JP" altLang="en-US" sz="1100" dirty="0"/>
              <a:t>施設園芸農家</a:t>
            </a:r>
            <a:r>
              <a:rPr kumimoji="1" lang="ja-JP" altLang="en-US" sz="1400" b="1" dirty="0"/>
              <a:t>３戸以上</a:t>
            </a:r>
            <a:r>
              <a:rPr kumimoji="1" lang="en-US" altLang="ja-JP" sz="1200" b="1" baseline="-25000" dirty="0"/>
              <a:t>※</a:t>
            </a:r>
            <a:r>
              <a:rPr kumimoji="1" lang="ja-JP" altLang="en-US" sz="1100" dirty="0"/>
              <a:t>又は農業従事者</a:t>
            </a:r>
            <a:r>
              <a:rPr kumimoji="1" lang="ja-JP" altLang="en-US" sz="1400" b="1" dirty="0"/>
              <a:t>５名以上</a:t>
            </a:r>
            <a:r>
              <a:rPr kumimoji="1" lang="ja-JP" altLang="en-US" sz="1100" dirty="0"/>
              <a:t>で構成する農業者団体等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100" dirty="0"/>
              <a:t>　</a:t>
            </a:r>
            <a:r>
              <a:rPr lang="en-US" altLang="ja-JP" sz="1100" dirty="0"/>
              <a:t>※</a:t>
            </a:r>
            <a:r>
              <a:rPr lang="ja-JP" altLang="en-US" sz="1100" dirty="0"/>
              <a:t>同一県内の３戸以上の農家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400" dirty="0"/>
              <a:t>□</a:t>
            </a:r>
            <a:r>
              <a:rPr lang="ja-JP" altLang="en-US" sz="1400" b="1" dirty="0"/>
              <a:t> ３年間</a:t>
            </a:r>
            <a:r>
              <a:rPr lang="ja-JP" altLang="en-US" sz="1100" dirty="0"/>
              <a:t>で燃料使用量を</a:t>
            </a:r>
            <a:r>
              <a:rPr lang="en-US" altLang="ja-JP" sz="1400" b="1" dirty="0"/>
              <a:t>15</a:t>
            </a:r>
            <a:r>
              <a:rPr lang="ja-JP" altLang="en-US" sz="1400" b="1" dirty="0"/>
              <a:t>％以上削減</a:t>
            </a:r>
            <a:r>
              <a:rPr lang="ja-JP" altLang="en-US" sz="1100" dirty="0"/>
              <a:t>する計画（省エネルギー等推進計画）の作成</a:t>
            </a:r>
            <a:endParaRPr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kumimoji="1" lang="ja-JP" altLang="en-US" sz="1100" dirty="0"/>
              <a:t>目標の立て方は、裏面をご覧ください。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CE655D-3683-407B-BA9E-139EAA8827DF}"/>
              </a:ext>
            </a:extLst>
          </p:cNvPr>
          <p:cNvSpPr txBox="1"/>
          <p:nvPr/>
        </p:nvSpPr>
        <p:spPr>
          <a:xfrm>
            <a:off x="1174423" y="3498563"/>
            <a:ext cx="182981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10</a:t>
            </a:r>
            <a:r>
              <a:rPr kumimoji="1" lang="ja-JP" altLang="en-US" sz="1600" b="1" dirty="0"/>
              <a:t>月</a:t>
            </a:r>
            <a:r>
              <a:rPr kumimoji="1" lang="ja-JP" altLang="en-US" sz="1050" dirty="0"/>
              <a:t>から</a:t>
            </a:r>
            <a:r>
              <a:rPr kumimoji="1" lang="ja-JP" altLang="en-US" sz="1600" b="1" dirty="0"/>
              <a:t>翌６月</a:t>
            </a:r>
            <a:r>
              <a:rPr kumimoji="1" lang="ja-JP" altLang="en-US" sz="1050" dirty="0"/>
              <a:t>まで</a:t>
            </a:r>
            <a:endParaRPr kumimoji="1" lang="en-US" altLang="ja-JP" sz="1050" dirty="0"/>
          </a:p>
          <a:p>
            <a:r>
              <a:rPr kumimoji="1" lang="ja-JP" altLang="en-US" sz="1050" dirty="0"/>
              <a:t>の間から選択</a:t>
            </a:r>
            <a:endParaRPr kumimoji="1" lang="ja-JP" altLang="en-US" sz="1100" b="1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CCC03A36-A334-4209-9514-065C0FBFBC31}"/>
              </a:ext>
            </a:extLst>
          </p:cNvPr>
          <p:cNvSpPr/>
          <p:nvPr/>
        </p:nvSpPr>
        <p:spPr bwMode="auto">
          <a:xfrm>
            <a:off x="76179" y="5961144"/>
            <a:ext cx="1152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補填積立金</a:t>
            </a:r>
            <a:endParaRPr kumimoji="1"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C8DBCC-4051-4181-9986-F11CE631032C}"/>
              </a:ext>
            </a:extLst>
          </p:cNvPr>
          <p:cNvSpPr txBox="1"/>
          <p:nvPr/>
        </p:nvSpPr>
        <p:spPr>
          <a:xfrm>
            <a:off x="271639" y="7545288"/>
            <a:ext cx="6373622" cy="1617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72000" bIns="36000" rtlCol="0">
            <a:spAutoFit/>
          </a:bodyPr>
          <a:lstStyle/>
          <a:p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補填単価は、積立コースにかかわらず、同額です。</a:t>
            </a:r>
            <a:endParaRPr lang="en-US" altLang="ja-JP" sz="1400" dirty="0"/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１　補填単価＝各月の指標価格ー発動基準価格</a:t>
            </a:r>
            <a:endParaRPr lang="en-US" altLang="ja-JP" sz="1400" dirty="0"/>
          </a:p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２　価格急騰時等には、</a:t>
            </a:r>
            <a:r>
              <a:rPr kumimoji="1" lang="en-US" altLang="ja-JP" sz="1400" dirty="0"/>
              <a:t>100</a:t>
            </a:r>
            <a:r>
              <a:rPr kumimoji="1" lang="ja-JP" altLang="en-US" sz="1400" dirty="0"/>
              <a:t>％に引き上げられます。</a:t>
            </a:r>
            <a:endParaRPr kumimoji="1" lang="en-US" altLang="ja-JP" sz="1400" dirty="0"/>
          </a:p>
          <a:p>
            <a:r>
              <a:rPr kumimoji="1" lang="ja-JP" altLang="en-US" sz="1400" dirty="0"/>
              <a:t>　　　省エネ機器を導入し燃料使用量を</a:t>
            </a:r>
            <a:r>
              <a:rPr kumimoji="1" lang="en-US" altLang="ja-JP" sz="1400" dirty="0"/>
              <a:t>50</a:t>
            </a:r>
            <a:r>
              <a:rPr kumimoji="1" lang="ja-JP" altLang="en-US" sz="1400" dirty="0"/>
              <a:t>％</a:t>
            </a:r>
            <a:r>
              <a:rPr lang="ja-JP" altLang="en-US" sz="1400" dirty="0"/>
              <a:t>以上削減する場合にも</a:t>
            </a:r>
            <a:r>
              <a:rPr lang="en-US" altLang="ja-JP" sz="1400" dirty="0"/>
              <a:t>100</a:t>
            </a:r>
            <a:r>
              <a:rPr lang="ja-JP" altLang="en-US" sz="1400" dirty="0"/>
              <a:t>％に</a:t>
            </a:r>
            <a:endParaRPr lang="en-US" altLang="ja-JP" sz="1400" dirty="0"/>
          </a:p>
          <a:p>
            <a:r>
              <a:rPr lang="ja-JP" altLang="en-US" sz="1400" dirty="0"/>
              <a:t>　　　引き上げられます。（詳細は裏面下部をご確認ください）</a:t>
            </a:r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F91A12C-FCBC-4974-9A51-E6FA0DE0E69F}"/>
              </a:ext>
            </a:extLst>
          </p:cNvPr>
          <p:cNvSpPr txBox="1"/>
          <p:nvPr/>
        </p:nvSpPr>
        <p:spPr>
          <a:xfrm>
            <a:off x="953160" y="2973508"/>
            <a:ext cx="2475840" cy="5001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　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７月</a:t>
            </a:r>
            <a:r>
              <a:rPr lang="en-US" altLang="ja-JP" sz="1600" dirty="0">
                <a:solidFill>
                  <a:srgbClr val="FF0000"/>
                </a:solidFill>
              </a:rPr>
              <a:t>17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日（木）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　  </a:t>
            </a:r>
            <a:r>
              <a:rPr lang="en-US" altLang="ja-JP" sz="1050" dirty="0" smtClean="0">
                <a:solidFill>
                  <a:srgbClr val="FF0000"/>
                </a:solidFill>
              </a:rPr>
              <a:t>※</a:t>
            </a:r>
            <a:r>
              <a:rPr lang="ja-JP" altLang="en-US" sz="1050" dirty="0" smtClean="0">
                <a:solidFill>
                  <a:srgbClr val="FF0000"/>
                </a:solidFill>
              </a:rPr>
              <a:t>必着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graphicFrame>
        <p:nvGraphicFramePr>
          <p:cNvPr id="9" name="表 1023">
            <a:extLst>
              <a:ext uri="{FF2B5EF4-FFF2-40B4-BE49-F238E27FC236}">
                <a16:creationId xmlns:a16="http://schemas.microsoft.com/office/drawing/2014/main" id="{64B84734-F91F-EBB9-484F-EE1A4E05C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72406"/>
              </p:ext>
            </p:extLst>
          </p:nvPr>
        </p:nvGraphicFramePr>
        <p:xfrm>
          <a:off x="3429000" y="5000860"/>
          <a:ext cx="3223096" cy="2335680"/>
        </p:xfrm>
        <a:graphic>
          <a:graphicData uri="http://schemas.openxmlformats.org/drawingml/2006/table">
            <a:tbl>
              <a:tblPr bandRow="1"/>
              <a:tblGrid>
                <a:gridCol w="767936">
                  <a:extLst>
                    <a:ext uri="{9D8B030D-6E8A-4147-A177-3AD203B41FA5}">
                      <a16:colId xmlns:a16="http://schemas.microsoft.com/office/drawing/2014/main" val="1332813299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1846828919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1702497806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3903209260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273034635"/>
                    </a:ext>
                  </a:extLst>
                </a:gridCol>
              </a:tblGrid>
              <a:tr h="213571">
                <a:tc row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積立コース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積立単価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72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36000" marB="18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36000" marB="18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500539"/>
                  </a:ext>
                </a:extLst>
              </a:tr>
              <a:tr h="3784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 dirty="0"/>
                        <a:t>重油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灯油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ＬＰガス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LNG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620591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115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14.1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15.0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18.6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10.5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520653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130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28.2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29.9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37.3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21.1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557029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150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47.1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49.9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62.1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35.1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733852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170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65.9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69.8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86.9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/kg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49.1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507451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828C8DB-18D8-88CD-1EC9-D8A899DD96ED}"/>
              </a:ext>
            </a:extLst>
          </p:cNvPr>
          <p:cNvSpPr txBox="1"/>
          <p:nvPr/>
        </p:nvSpPr>
        <p:spPr>
          <a:xfrm>
            <a:off x="39447" y="6263079"/>
            <a:ext cx="352980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積立金　</a:t>
            </a:r>
          </a:p>
          <a:p>
            <a:r>
              <a:rPr lang="ja-JP" altLang="en-US" sz="1400" dirty="0"/>
              <a:t>＝積立単価</a:t>
            </a:r>
            <a:r>
              <a:rPr lang="en-US" altLang="ja-JP" sz="1400" dirty="0"/>
              <a:t>×</a:t>
            </a:r>
            <a:r>
              <a:rPr lang="ja-JP" altLang="en-US" sz="1400" dirty="0"/>
              <a:t>年間燃料購入予定数量</a:t>
            </a:r>
            <a:r>
              <a:rPr lang="en-US" altLang="ja-JP" sz="1400" dirty="0"/>
              <a:t>×1/2</a:t>
            </a:r>
          </a:p>
          <a:p>
            <a:r>
              <a:rPr lang="ja-JP" altLang="en-US" sz="1200" dirty="0"/>
              <a:t>（例）</a:t>
            </a:r>
            <a:endParaRPr lang="en-US" altLang="ja-JP" sz="1200" dirty="0"/>
          </a:p>
          <a:p>
            <a:r>
              <a:rPr lang="ja-JP" altLang="en-US" sz="1200" dirty="0"/>
              <a:t>　</a:t>
            </a:r>
            <a:r>
              <a:rPr lang="en-US" altLang="ja-JP" sz="1200" dirty="0"/>
              <a:t>A</a:t>
            </a:r>
            <a:r>
              <a:rPr lang="ja-JP" altLang="en-US" sz="1200" dirty="0"/>
              <a:t>重油を年間</a:t>
            </a:r>
            <a:r>
              <a:rPr lang="en-US" altLang="ja-JP" sz="1200" dirty="0"/>
              <a:t>10,000L</a:t>
            </a:r>
            <a:r>
              <a:rPr lang="ja-JP" altLang="en-US" sz="1200" dirty="0"/>
              <a:t>購入予定の方が</a:t>
            </a:r>
            <a:r>
              <a:rPr lang="en-US" altLang="ja-JP" sz="1200" dirty="0"/>
              <a:t>130</a:t>
            </a:r>
            <a:r>
              <a:rPr lang="ja-JP" altLang="en-US" sz="1200" dirty="0"/>
              <a:t>％コースに申し込む場合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ja-JP" altLang="en-US" sz="1200" dirty="0"/>
              <a:t>　</a:t>
            </a:r>
            <a:r>
              <a:rPr lang="en-US" altLang="ja-JP" sz="1200" dirty="0"/>
              <a:t>28.2×10,000×1/2</a:t>
            </a:r>
            <a:r>
              <a:rPr lang="ja-JP" altLang="en-US" sz="1200" dirty="0"/>
              <a:t>＝</a:t>
            </a:r>
            <a:r>
              <a:rPr lang="en-US" altLang="ja-JP" sz="1200" dirty="0"/>
              <a:t>141,000</a:t>
            </a:r>
            <a:r>
              <a:rPr lang="ja-JP" altLang="en-US" sz="1600" dirty="0"/>
              <a:t>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8230C8E-AED2-7B05-6DB4-CB55845E977B}"/>
              </a:ext>
            </a:extLst>
          </p:cNvPr>
          <p:cNvSpPr txBox="1"/>
          <p:nvPr/>
        </p:nvSpPr>
        <p:spPr>
          <a:xfrm>
            <a:off x="3429000" y="4412940"/>
            <a:ext cx="334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Ａ</a:t>
            </a:r>
            <a:r>
              <a:rPr kumimoji="1" lang="ja-JP" altLang="en-US" sz="1200" b="1" dirty="0"/>
              <a:t>重油：</a:t>
            </a:r>
            <a:r>
              <a:rPr lang="en-US" altLang="ja-JP" sz="1200" b="1" dirty="0"/>
              <a:t>94</a:t>
            </a:r>
            <a:r>
              <a:rPr kumimoji="1" lang="en-US" altLang="ja-JP" sz="1200" b="1" dirty="0"/>
              <a:t>.</a:t>
            </a:r>
            <a:r>
              <a:rPr lang="en-US" altLang="ja-JP" sz="1200" b="1" dirty="0"/>
              <a:t>1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/L</a:t>
            </a:r>
            <a:r>
              <a:rPr kumimoji="1" lang="ja-JP" altLang="en-US" sz="1200" b="1" dirty="0"/>
              <a:t>　ＬＰガス：</a:t>
            </a:r>
            <a:r>
              <a:rPr kumimoji="1" lang="en-US" altLang="ja-JP" sz="1200" b="1" dirty="0"/>
              <a:t>124.2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/kg</a:t>
            </a:r>
          </a:p>
          <a:p>
            <a:r>
              <a:rPr lang="ja-JP" altLang="en-US" sz="1200" b="1" dirty="0"/>
              <a:t>灯　油：</a:t>
            </a:r>
            <a:r>
              <a:rPr lang="en-US" altLang="ja-JP" sz="1200" b="1" dirty="0"/>
              <a:t>99.7</a:t>
            </a:r>
            <a:r>
              <a:rPr lang="ja-JP" altLang="en-US" sz="1200" b="1" dirty="0"/>
              <a:t>円</a:t>
            </a:r>
            <a:r>
              <a:rPr lang="en-US" altLang="ja-JP" sz="1200" b="1" dirty="0"/>
              <a:t>/L   </a:t>
            </a:r>
            <a:r>
              <a:rPr lang="ja-JP" altLang="en-US" sz="1200" b="1" dirty="0"/>
              <a:t>Ｌ Ｎ Ｇ ：</a:t>
            </a:r>
            <a:r>
              <a:rPr lang="en-US" altLang="ja-JP" sz="1200" b="1" dirty="0"/>
              <a:t>70.2</a:t>
            </a:r>
            <a:r>
              <a:rPr lang="ja-JP" altLang="en-US" sz="1200" b="1" dirty="0"/>
              <a:t>円</a:t>
            </a:r>
            <a:r>
              <a:rPr lang="en-US" altLang="ja-JP" sz="1200" b="1" dirty="0"/>
              <a:t>/</a:t>
            </a:r>
            <a:r>
              <a:rPr lang="ja-JP" altLang="en-US" sz="1200" b="1" dirty="0"/>
              <a:t>㎥</a:t>
            </a:r>
            <a:endParaRPr kumimoji="1" lang="ja-JP" altLang="en-US" sz="1200" b="1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4508AB9D-FA18-B24A-1688-1B44CA49FB4E}"/>
              </a:ext>
            </a:extLst>
          </p:cNvPr>
          <p:cNvSpPr/>
          <p:nvPr/>
        </p:nvSpPr>
        <p:spPr bwMode="auto">
          <a:xfrm>
            <a:off x="3473171" y="4033770"/>
            <a:ext cx="2088232" cy="3244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基準単価、積立コース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7AF7C7-5450-9AEF-F230-A7EA4A476227}"/>
              </a:ext>
            </a:extLst>
          </p:cNvPr>
          <p:cNvSpPr txBox="1"/>
          <p:nvPr/>
        </p:nvSpPr>
        <p:spPr>
          <a:xfrm>
            <a:off x="373616" y="7653300"/>
            <a:ext cx="60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/>
              <a:t>補填金＝</a:t>
            </a:r>
            <a:r>
              <a:rPr kumimoji="1" lang="ja-JP" altLang="en-US" sz="1800" b="1" u="sng" dirty="0"/>
              <a:t>補填単価</a:t>
            </a:r>
            <a:r>
              <a:rPr kumimoji="1" lang="en-US" altLang="ja-JP" sz="1800" b="1" u="sng" baseline="30000" dirty="0"/>
              <a:t>※</a:t>
            </a:r>
            <a:r>
              <a:rPr kumimoji="1" lang="ja-JP" altLang="en-US" sz="1800" b="1" u="sng" baseline="30000" dirty="0"/>
              <a:t>１</a:t>
            </a:r>
            <a:r>
              <a:rPr kumimoji="1" lang="en-US" altLang="ja-JP" sz="1800" b="1" dirty="0"/>
              <a:t>×</a:t>
            </a:r>
            <a:r>
              <a:rPr kumimoji="1" lang="ja-JP" altLang="en-US" sz="1800" b="1" dirty="0"/>
              <a:t>当月燃料購入数量</a:t>
            </a:r>
            <a:r>
              <a:rPr kumimoji="1" lang="en-US" altLang="ja-JP" sz="1800" b="1" dirty="0"/>
              <a:t>×</a:t>
            </a:r>
            <a:r>
              <a:rPr lang="en-US" altLang="ja-JP" sz="1800" b="1" dirty="0"/>
              <a:t>70</a:t>
            </a:r>
            <a:r>
              <a:rPr lang="ja-JP" altLang="en-US" sz="1800" b="1" dirty="0"/>
              <a:t>％</a:t>
            </a:r>
            <a:r>
              <a:rPr lang="en-US" altLang="ja-JP" sz="1800" b="1" baseline="30000" dirty="0"/>
              <a:t>※</a:t>
            </a:r>
            <a:r>
              <a:rPr lang="ja-JP" altLang="en-US" sz="1800" b="1" baseline="30000" dirty="0"/>
              <a:t>２</a:t>
            </a:r>
            <a:endParaRPr kumimoji="1" lang="en-US" altLang="ja-JP" sz="1800" b="1" baseline="30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F60FAE-D066-3CC0-1AB6-E6D39F0A0DD3}"/>
              </a:ext>
            </a:extLst>
          </p:cNvPr>
          <p:cNvSpPr txBox="1"/>
          <p:nvPr/>
        </p:nvSpPr>
        <p:spPr>
          <a:xfrm>
            <a:off x="85773" y="9273480"/>
            <a:ext cx="4137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神奈川県燃油・肥料高騰対策協議会</a:t>
            </a:r>
            <a:endParaRPr lang="en-US" altLang="ja-JP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</a:rPr>
              <a:t>（担当：田中・綾部・廣瀬・小林）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1B5127C4-C703-27B8-3336-68D5248338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22896" y="9400721"/>
            <a:ext cx="502248" cy="360000"/>
          </a:xfrm>
          <a:custGeom>
            <a:avLst/>
            <a:gdLst>
              <a:gd name="T0" fmla="*/ 828 w 1074"/>
              <a:gd name="T1" fmla="*/ 828 h 925"/>
              <a:gd name="T2" fmla="*/ 781 w 1074"/>
              <a:gd name="T3" fmla="*/ 921 h 925"/>
              <a:gd name="T4" fmla="*/ 688 w 1074"/>
              <a:gd name="T5" fmla="*/ 876 h 925"/>
              <a:gd name="T6" fmla="*/ 736 w 1074"/>
              <a:gd name="T7" fmla="*/ 783 h 925"/>
              <a:gd name="T8" fmla="*/ 596 w 1074"/>
              <a:gd name="T9" fmla="*/ 809 h 925"/>
              <a:gd name="T10" fmla="*/ 579 w 1074"/>
              <a:gd name="T11" fmla="*/ 911 h 925"/>
              <a:gd name="T12" fmla="*/ 476 w 1074"/>
              <a:gd name="T13" fmla="*/ 896 h 925"/>
              <a:gd name="T14" fmla="*/ 494 w 1074"/>
              <a:gd name="T15" fmla="*/ 792 h 925"/>
              <a:gd name="T16" fmla="*/ 357 w 1074"/>
              <a:gd name="T17" fmla="*/ 792 h 925"/>
              <a:gd name="T18" fmla="*/ 372 w 1074"/>
              <a:gd name="T19" fmla="*/ 896 h 925"/>
              <a:gd name="T20" fmla="*/ 270 w 1074"/>
              <a:gd name="T21" fmla="*/ 911 h 925"/>
              <a:gd name="T22" fmla="*/ 255 w 1074"/>
              <a:gd name="T23" fmla="*/ 809 h 925"/>
              <a:gd name="T24" fmla="*/ 781 w 1074"/>
              <a:gd name="T25" fmla="*/ 560 h 925"/>
              <a:gd name="T26" fmla="*/ 828 w 1074"/>
              <a:gd name="T27" fmla="*/ 652 h 925"/>
              <a:gd name="T28" fmla="*/ 736 w 1074"/>
              <a:gd name="T29" fmla="*/ 700 h 925"/>
              <a:gd name="T30" fmla="*/ 688 w 1074"/>
              <a:gd name="T31" fmla="*/ 607 h 925"/>
              <a:gd name="T32" fmla="*/ 535 w 1074"/>
              <a:gd name="T33" fmla="*/ 556 h 925"/>
              <a:gd name="T34" fmla="*/ 609 w 1074"/>
              <a:gd name="T35" fmla="*/ 630 h 925"/>
              <a:gd name="T36" fmla="*/ 535 w 1074"/>
              <a:gd name="T37" fmla="*/ 703 h 925"/>
              <a:gd name="T38" fmla="*/ 463 w 1074"/>
              <a:gd name="T39" fmla="*/ 630 h 925"/>
              <a:gd name="T40" fmla="*/ 535 w 1074"/>
              <a:gd name="T41" fmla="*/ 556 h 925"/>
              <a:gd name="T42" fmla="*/ 384 w 1074"/>
              <a:gd name="T43" fmla="*/ 607 h 925"/>
              <a:gd name="T44" fmla="*/ 337 w 1074"/>
              <a:gd name="T45" fmla="*/ 700 h 925"/>
              <a:gd name="T46" fmla="*/ 244 w 1074"/>
              <a:gd name="T47" fmla="*/ 652 h 925"/>
              <a:gd name="T48" fmla="*/ 291 w 1074"/>
              <a:gd name="T49" fmla="*/ 560 h 925"/>
              <a:gd name="T50" fmla="*/ 817 w 1074"/>
              <a:gd name="T51" fmla="*/ 365 h 925"/>
              <a:gd name="T52" fmla="*/ 802 w 1074"/>
              <a:gd name="T53" fmla="*/ 467 h 925"/>
              <a:gd name="T54" fmla="*/ 700 w 1074"/>
              <a:gd name="T55" fmla="*/ 450 h 925"/>
              <a:gd name="T56" fmla="*/ 715 w 1074"/>
              <a:gd name="T57" fmla="*/ 348 h 925"/>
              <a:gd name="T58" fmla="*/ 579 w 1074"/>
              <a:gd name="T59" fmla="*/ 348 h 925"/>
              <a:gd name="T60" fmla="*/ 596 w 1074"/>
              <a:gd name="T61" fmla="*/ 450 h 925"/>
              <a:gd name="T62" fmla="*/ 494 w 1074"/>
              <a:gd name="T63" fmla="*/ 467 h 925"/>
              <a:gd name="T64" fmla="*/ 476 w 1074"/>
              <a:gd name="T65" fmla="*/ 365 h 925"/>
              <a:gd name="T66" fmla="*/ 337 w 1074"/>
              <a:gd name="T67" fmla="*/ 338 h 925"/>
              <a:gd name="T68" fmla="*/ 384 w 1074"/>
              <a:gd name="T69" fmla="*/ 431 h 925"/>
              <a:gd name="T70" fmla="*/ 291 w 1074"/>
              <a:gd name="T71" fmla="*/ 476 h 925"/>
              <a:gd name="T72" fmla="*/ 244 w 1074"/>
              <a:gd name="T73" fmla="*/ 384 h 925"/>
              <a:gd name="T74" fmla="*/ 531 w 1074"/>
              <a:gd name="T75" fmla="*/ 0 h 925"/>
              <a:gd name="T76" fmla="*/ 792 w 1074"/>
              <a:gd name="T77" fmla="*/ 21 h 925"/>
              <a:gd name="T78" fmla="*/ 928 w 1074"/>
              <a:gd name="T79" fmla="*/ 64 h 925"/>
              <a:gd name="T80" fmla="*/ 1061 w 1074"/>
              <a:gd name="T81" fmla="*/ 149 h 925"/>
              <a:gd name="T82" fmla="*/ 1066 w 1074"/>
              <a:gd name="T83" fmla="*/ 234 h 925"/>
              <a:gd name="T84" fmla="*/ 762 w 1074"/>
              <a:gd name="T85" fmla="*/ 198 h 925"/>
              <a:gd name="T86" fmla="*/ 792 w 1074"/>
              <a:gd name="T87" fmla="*/ 140 h 925"/>
              <a:gd name="T88" fmla="*/ 788 w 1074"/>
              <a:gd name="T89" fmla="*/ 134 h 925"/>
              <a:gd name="T90" fmla="*/ 626 w 1074"/>
              <a:gd name="T91" fmla="*/ 79 h 925"/>
              <a:gd name="T92" fmla="*/ 531 w 1074"/>
              <a:gd name="T93" fmla="*/ 74 h 925"/>
              <a:gd name="T94" fmla="*/ 354 w 1074"/>
              <a:gd name="T95" fmla="*/ 104 h 925"/>
              <a:gd name="T96" fmla="*/ 291 w 1074"/>
              <a:gd name="T97" fmla="*/ 128 h 925"/>
              <a:gd name="T98" fmla="*/ 286 w 1074"/>
              <a:gd name="T99" fmla="*/ 134 h 925"/>
              <a:gd name="T100" fmla="*/ 308 w 1074"/>
              <a:gd name="T101" fmla="*/ 180 h 925"/>
              <a:gd name="T102" fmla="*/ 11 w 1074"/>
              <a:gd name="T103" fmla="*/ 246 h 925"/>
              <a:gd name="T104" fmla="*/ 0 w 1074"/>
              <a:gd name="T105" fmla="*/ 187 h 925"/>
              <a:gd name="T106" fmla="*/ 134 w 1074"/>
              <a:gd name="T107" fmla="*/ 70 h 925"/>
              <a:gd name="T108" fmla="*/ 244 w 1074"/>
              <a:gd name="T109" fmla="*/ 36 h 925"/>
              <a:gd name="T110" fmla="*/ 531 w 1074"/>
              <a:gd name="T111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4" h="925">
                <a:moveTo>
                  <a:pt x="758" y="779"/>
                </a:moveTo>
                <a:lnTo>
                  <a:pt x="781" y="783"/>
                </a:lnTo>
                <a:lnTo>
                  <a:pt x="802" y="792"/>
                </a:lnTo>
                <a:lnTo>
                  <a:pt x="817" y="809"/>
                </a:lnTo>
                <a:lnTo>
                  <a:pt x="828" y="828"/>
                </a:lnTo>
                <a:lnTo>
                  <a:pt x="832" y="853"/>
                </a:lnTo>
                <a:lnTo>
                  <a:pt x="828" y="876"/>
                </a:lnTo>
                <a:lnTo>
                  <a:pt x="817" y="896"/>
                </a:lnTo>
                <a:lnTo>
                  <a:pt x="802" y="911"/>
                </a:lnTo>
                <a:lnTo>
                  <a:pt x="781" y="921"/>
                </a:lnTo>
                <a:lnTo>
                  <a:pt x="758" y="925"/>
                </a:lnTo>
                <a:lnTo>
                  <a:pt x="736" y="921"/>
                </a:lnTo>
                <a:lnTo>
                  <a:pt x="715" y="911"/>
                </a:lnTo>
                <a:lnTo>
                  <a:pt x="700" y="896"/>
                </a:lnTo>
                <a:lnTo>
                  <a:pt x="688" y="876"/>
                </a:lnTo>
                <a:lnTo>
                  <a:pt x="684" y="853"/>
                </a:lnTo>
                <a:lnTo>
                  <a:pt x="688" y="828"/>
                </a:lnTo>
                <a:lnTo>
                  <a:pt x="700" y="809"/>
                </a:lnTo>
                <a:lnTo>
                  <a:pt x="715" y="792"/>
                </a:lnTo>
                <a:lnTo>
                  <a:pt x="736" y="783"/>
                </a:lnTo>
                <a:lnTo>
                  <a:pt x="758" y="779"/>
                </a:lnTo>
                <a:close/>
                <a:moveTo>
                  <a:pt x="535" y="779"/>
                </a:moveTo>
                <a:lnTo>
                  <a:pt x="560" y="783"/>
                </a:lnTo>
                <a:lnTo>
                  <a:pt x="579" y="792"/>
                </a:lnTo>
                <a:lnTo>
                  <a:pt x="596" y="809"/>
                </a:lnTo>
                <a:lnTo>
                  <a:pt x="605" y="828"/>
                </a:lnTo>
                <a:lnTo>
                  <a:pt x="609" y="853"/>
                </a:lnTo>
                <a:lnTo>
                  <a:pt x="605" y="876"/>
                </a:lnTo>
                <a:lnTo>
                  <a:pt x="596" y="896"/>
                </a:lnTo>
                <a:lnTo>
                  <a:pt x="579" y="911"/>
                </a:lnTo>
                <a:lnTo>
                  <a:pt x="560" y="921"/>
                </a:lnTo>
                <a:lnTo>
                  <a:pt x="535" y="925"/>
                </a:lnTo>
                <a:lnTo>
                  <a:pt x="512" y="921"/>
                </a:lnTo>
                <a:lnTo>
                  <a:pt x="494" y="911"/>
                </a:lnTo>
                <a:lnTo>
                  <a:pt x="476" y="896"/>
                </a:lnTo>
                <a:lnTo>
                  <a:pt x="467" y="876"/>
                </a:lnTo>
                <a:lnTo>
                  <a:pt x="463" y="853"/>
                </a:lnTo>
                <a:lnTo>
                  <a:pt x="467" y="828"/>
                </a:lnTo>
                <a:lnTo>
                  <a:pt x="476" y="809"/>
                </a:lnTo>
                <a:lnTo>
                  <a:pt x="494" y="792"/>
                </a:lnTo>
                <a:lnTo>
                  <a:pt x="512" y="783"/>
                </a:lnTo>
                <a:lnTo>
                  <a:pt x="535" y="779"/>
                </a:lnTo>
                <a:close/>
                <a:moveTo>
                  <a:pt x="314" y="779"/>
                </a:moveTo>
                <a:lnTo>
                  <a:pt x="337" y="783"/>
                </a:lnTo>
                <a:lnTo>
                  <a:pt x="357" y="792"/>
                </a:lnTo>
                <a:lnTo>
                  <a:pt x="372" y="809"/>
                </a:lnTo>
                <a:lnTo>
                  <a:pt x="384" y="828"/>
                </a:lnTo>
                <a:lnTo>
                  <a:pt x="388" y="853"/>
                </a:lnTo>
                <a:lnTo>
                  <a:pt x="384" y="876"/>
                </a:lnTo>
                <a:lnTo>
                  <a:pt x="372" y="896"/>
                </a:lnTo>
                <a:lnTo>
                  <a:pt x="357" y="911"/>
                </a:lnTo>
                <a:lnTo>
                  <a:pt x="337" y="921"/>
                </a:lnTo>
                <a:lnTo>
                  <a:pt x="314" y="925"/>
                </a:lnTo>
                <a:lnTo>
                  <a:pt x="291" y="921"/>
                </a:lnTo>
                <a:lnTo>
                  <a:pt x="270" y="911"/>
                </a:lnTo>
                <a:lnTo>
                  <a:pt x="255" y="896"/>
                </a:lnTo>
                <a:lnTo>
                  <a:pt x="244" y="876"/>
                </a:lnTo>
                <a:lnTo>
                  <a:pt x="240" y="853"/>
                </a:lnTo>
                <a:lnTo>
                  <a:pt x="244" y="828"/>
                </a:lnTo>
                <a:lnTo>
                  <a:pt x="255" y="809"/>
                </a:lnTo>
                <a:lnTo>
                  <a:pt x="270" y="792"/>
                </a:lnTo>
                <a:lnTo>
                  <a:pt x="291" y="783"/>
                </a:lnTo>
                <a:lnTo>
                  <a:pt x="314" y="779"/>
                </a:lnTo>
                <a:close/>
                <a:moveTo>
                  <a:pt x="758" y="556"/>
                </a:moveTo>
                <a:lnTo>
                  <a:pt x="781" y="560"/>
                </a:lnTo>
                <a:lnTo>
                  <a:pt x="802" y="571"/>
                </a:lnTo>
                <a:lnTo>
                  <a:pt x="817" y="586"/>
                </a:lnTo>
                <a:lnTo>
                  <a:pt x="828" y="607"/>
                </a:lnTo>
                <a:lnTo>
                  <a:pt x="832" y="630"/>
                </a:lnTo>
                <a:lnTo>
                  <a:pt x="828" y="652"/>
                </a:lnTo>
                <a:lnTo>
                  <a:pt x="817" y="673"/>
                </a:lnTo>
                <a:lnTo>
                  <a:pt x="802" y="688"/>
                </a:lnTo>
                <a:lnTo>
                  <a:pt x="781" y="700"/>
                </a:lnTo>
                <a:lnTo>
                  <a:pt x="758" y="703"/>
                </a:lnTo>
                <a:lnTo>
                  <a:pt x="736" y="700"/>
                </a:lnTo>
                <a:lnTo>
                  <a:pt x="715" y="688"/>
                </a:lnTo>
                <a:lnTo>
                  <a:pt x="700" y="673"/>
                </a:lnTo>
                <a:lnTo>
                  <a:pt x="688" y="652"/>
                </a:lnTo>
                <a:lnTo>
                  <a:pt x="684" y="630"/>
                </a:lnTo>
                <a:lnTo>
                  <a:pt x="688" y="607"/>
                </a:lnTo>
                <a:lnTo>
                  <a:pt x="700" y="586"/>
                </a:lnTo>
                <a:lnTo>
                  <a:pt x="715" y="571"/>
                </a:lnTo>
                <a:lnTo>
                  <a:pt x="736" y="560"/>
                </a:lnTo>
                <a:lnTo>
                  <a:pt x="758" y="556"/>
                </a:lnTo>
                <a:close/>
                <a:moveTo>
                  <a:pt x="535" y="556"/>
                </a:moveTo>
                <a:lnTo>
                  <a:pt x="560" y="560"/>
                </a:lnTo>
                <a:lnTo>
                  <a:pt x="579" y="571"/>
                </a:lnTo>
                <a:lnTo>
                  <a:pt x="596" y="586"/>
                </a:lnTo>
                <a:lnTo>
                  <a:pt x="605" y="607"/>
                </a:lnTo>
                <a:lnTo>
                  <a:pt x="609" y="630"/>
                </a:lnTo>
                <a:lnTo>
                  <a:pt x="605" y="652"/>
                </a:lnTo>
                <a:lnTo>
                  <a:pt x="596" y="673"/>
                </a:lnTo>
                <a:lnTo>
                  <a:pt x="579" y="688"/>
                </a:lnTo>
                <a:lnTo>
                  <a:pt x="560" y="700"/>
                </a:lnTo>
                <a:lnTo>
                  <a:pt x="535" y="703"/>
                </a:lnTo>
                <a:lnTo>
                  <a:pt x="512" y="700"/>
                </a:lnTo>
                <a:lnTo>
                  <a:pt x="494" y="688"/>
                </a:lnTo>
                <a:lnTo>
                  <a:pt x="476" y="673"/>
                </a:lnTo>
                <a:lnTo>
                  <a:pt x="467" y="652"/>
                </a:lnTo>
                <a:lnTo>
                  <a:pt x="463" y="630"/>
                </a:lnTo>
                <a:lnTo>
                  <a:pt x="467" y="607"/>
                </a:lnTo>
                <a:lnTo>
                  <a:pt x="476" y="586"/>
                </a:lnTo>
                <a:lnTo>
                  <a:pt x="494" y="571"/>
                </a:lnTo>
                <a:lnTo>
                  <a:pt x="512" y="560"/>
                </a:lnTo>
                <a:lnTo>
                  <a:pt x="535" y="556"/>
                </a:lnTo>
                <a:close/>
                <a:moveTo>
                  <a:pt x="314" y="556"/>
                </a:moveTo>
                <a:lnTo>
                  <a:pt x="337" y="560"/>
                </a:lnTo>
                <a:lnTo>
                  <a:pt x="357" y="571"/>
                </a:lnTo>
                <a:lnTo>
                  <a:pt x="372" y="586"/>
                </a:lnTo>
                <a:lnTo>
                  <a:pt x="384" y="607"/>
                </a:lnTo>
                <a:lnTo>
                  <a:pt x="388" y="630"/>
                </a:lnTo>
                <a:lnTo>
                  <a:pt x="384" y="652"/>
                </a:lnTo>
                <a:lnTo>
                  <a:pt x="372" y="673"/>
                </a:lnTo>
                <a:lnTo>
                  <a:pt x="357" y="688"/>
                </a:lnTo>
                <a:lnTo>
                  <a:pt x="337" y="700"/>
                </a:lnTo>
                <a:lnTo>
                  <a:pt x="314" y="703"/>
                </a:lnTo>
                <a:lnTo>
                  <a:pt x="291" y="700"/>
                </a:lnTo>
                <a:lnTo>
                  <a:pt x="270" y="688"/>
                </a:lnTo>
                <a:lnTo>
                  <a:pt x="255" y="673"/>
                </a:lnTo>
                <a:lnTo>
                  <a:pt x="244" y="652"/>
                </a:lnTo>
                <a:lnTo>
                  <a:pt x="240" y="630"/>
                </a:lnTo>
                <a:lnTo>
                  <a:pt x="244" y="607"/>
                </a:lnTo>
                <a:lnTo>
                  <a:pt x="255" y="586"/>
                </a:lnTo>
                <a:lnTo>
                  <a:pt x="270" y="571"/>
                </a:lnTo>
                <a:lnTo>
                  <a:pt x="291" y="560"/>
                </a:lnTo>
                <a:lnTo>
                  <a:pt x="314" y="556"/>
                </a:lnTo>
                <a:close/>
                <a:moveTo>
                  <a:pt x="758" y="335"/>
                </a:moveTo>
                <a:lnTo>
                  <a:pt x="781" y="338"/>
                </a:lnTo>
                <a:lnTo>
                  <a:pt x="802" y="348"/>
                </a:lnTo>
                <a:lnTo>
                  <a:pt x="817" y="365"/>
                </a:lnTo>
                <a:lnTo>
                  <a:pt x="828" y="384"/>
                </a:lnTo>
                <a:lnTo>
                  <a:pt x="832" y="406"/>
                </a:lnTo>
                <a:lnTo>
                  <a:pt x="828" y="431"/>
                </a:lnTo>
                <a:lnTo>
                  <a:pt x="817" y="450"/>
                </a:lnTo>
                <a:lnTo>
                  <a:pt x="802" y="467"/>
                </a:lnTo>
                <a:lnTo>
                  <a:pt x="781" y="476"/>
                </a:lnTo>
                <a:lnTo>
                  <a:pt x="758" y="480"/>
                </a:lnTo>
                <a:lnTo>
                  <a:pt x="736" y="476"/>
                </a:lnTo>
                <a:lnTo>
                  <a:pt x="715" y="467"/>
                </a:lnTo>
                <a:lnTo>
                  <a:pt x="700" y="450"/>
                </a:lnTo>
                <a:lnTo>
                  <a:pt x="688" y="431"/>
                </a:lnTo>
                <a:lnTo>
                  <a:pt x="684" y="406"/>
                </a:lnTo>
                <a:lnTo>
                  <a:pt x="688" y="384"/>
                </a:lnTo>
                <a:lnTo>
                  <a:pt x="700" y="365"/>
                </a:lnTo>
                <a:lnTo>
                  <a:pt x="715" y="348"/>
                </a:lnTo>
                <a:lnTo>
                  <a:pt x="736" y="338"/>
                </a:lnTo>
                <a:lnTo>
                  <a:pt x="758" y="335"/>
                </a:lnTo>
                <a:close/>
                <a:moveTo>
                  <a:pt x="535" y="335"/>
                </a:moveTo>
                <a:lnTo>
                  <a:pt x="560" y="338"/>
                </a:lnTo>
                <a:lnTo>
                  <a:pt x="579" y="348"/>
                </a:lnTo>
                <a:lnTo>
                  <a:pt x="596" y="365"/>
                </a:lnTo>
                <a:lnTo>
                  <a:pt x="605" y="384"/>
                </a:lnTo>
                <a:lnTo>
                  <a:pt x="609" y="406"/>
                </a:lnTo>
                <a:lnTo>
                  <a:pt x="605" y="431"/>
                </a:lnTo>
                <a:lnTo>
                  <a:pt x="596" y="450"/>
                </a:lnTo>
                <a:lnTo>
                  <a:pt x="579" y="467"/>
                </a:lnTo>
                <a:lnTo>
                  <a:pt x="560" y="476"/>
                </a:lnTo>
                <a:lnTo>
                  <a:pt x="535" y="480"/>
                </a:lnTo>
                <a:lnTo>
                  <a:pt x="512" y="476"/>
                </a:lnTo>
                <a:lnTo>
                  <a:pt x="494" y="467"/>
                </a:lnTo>
                <a:lnTo>
                  <a:pt x="476" y="450"/>
                </a:lnTo>
                <a:lnTo>
                  <a:pt x="467" y="431"/>
                </a:lnTo>
                <a:lnTo>
                  <a:pt x="463" y="406"/>
                </a:lnTo>
                <a:lnTo>
                  <a:pt x="467" y="384"/>
                </a:lnTo>
                <a:lnTo>
                  <a:pt x="476" y="365"/>
                </a:lnTo>
                <a:lnTo>
                  <a:pt x="494" y="348"/>
                </a:lnTo>
                <a:lnTo>
                  <a:pt x="512" y="338"/>
                </a:lnTo>
                <a:lnTo>
                  <a:pt x="535" y="335"/>
                </a:lnTo>
                <a:close/>
                <a:moveTo>
                  <a:pt x="314" y="335"/>
                </a:moveTo>
                <a:lnTo>
                  <a:pt x="337" y="338"/>
                </a:lnTo>
                <a:lnTo>
                  <a:pt x="357" y="348"/>
                </a:lnTo>
                <a:lnTo>
                  <a:pt x="372" y="365"/>
                </a:lnTo>
                <a:lnTo>
                  <a:pt x="384" y="384"/>
                </a:lnTo>
                <a:lnTo>
                  <a:pt x="388" y="406"/>
                </a:lnTo>
                <a:lnTo>
                  <a:pt x="384" y="431"/>
                </a:lnTo>
                <a:lnTo>
                  <a:pt x="372" y="450"/>
                </a:lnTo>
                <a:lnTo>
                  <a:pt x="357" y="467"/>
                </a:lnTo>
                <a:lnTo>
                  <a:pt x="337" y="476"/>
                </a:lnTo>
                <a:lnTo>
                  <a:pt x="314" y="480"/>
                </a:lnTo>
                <a:lnTo>
                  <a:pt x="291" y="476"/>
                </a:lnTo>
                <a:lnTo>
                  <a:pt x="270" y="467"/>
                </a:lnTo>
                <a:lnTo>
                  <a:pt x="255" y="450"/>
                </a:lnTo>
                <a:lnTo>
                  <a:pt x="244" y="431"/>
                </a:lnTo>
                <a:lnTo>
                  <a:pt x="240" y="406"/>
                </a:lnTo>
                <a:lnTo>
                  <a:pt x="244" y="384"/>
                </a:lnTo>
                <a:lnTo>
                  <a:pt x="255" y="365"/>
                </a:lnTo>
                <a:lnTo>
                  <a:pt x="270" y="348"/>
                </a:lnTo>
                <a:lnTo>
                  <a:pt x="291" y="338"/>
                </a:lnTo>
                <a:lnTo>
                  <a:pt x="314" y="335"/>
                </a:lnTo>
                <a:close/>
                <a:moveTo>
                  <a:pt x="531" y="0"/>
                </a:moveTo>
                <a:lnTo>
                  <a:pt x="539" y="0"/>
                </a:lnTo>
                <a:lnTo>
                  <a:pt x="616" y="2"/>
                </a:lnTo>
                <a:lnTo>
                  <a:pt x="684" y="7"/>
                </a:lnTo>
                <a:lnTo>
                  <a:pt x="743" y="13"/>
                </a:lnTo>
                <a:lnTo>
                  <a:pt x="792" y="21"/>
                </a:lnTo>
                <a:lnTo>
                  <a:pt x="834" y="30"/>
                </a:lnTo>
                <a:lnTo>
                  <a:pt x="868" y="40"/>
                </a:lnTo>
                <a:lnTo>
                  <a:pt x="894" y="49"/>
                </a:lnTo>
                <a:lnTo>
                  <a:pt x="915" y="58"/>
                </a:lnTo>
                <a:lnTo>
                  <a:pt x="928" y="64"/>
                </a:lnTo>
                <a:lnTo>
                  <a:pt x="938" y="68"/>
                </a:lnTo>
                <a:lnTo>
                  <a:pt x="940" y="70"/>
                </a:lnTo>
                <a:lnTo>
                  <a:pt x="1017" y="111"/>
                </a:lnTo>
                <a:lnTo>
                  <a:pt x="1044" y="130"/>
                </a:lnTo>
                <a:lnTo>
                  <a:pt x="1061" y="149"/>
                </a:lnTo>
                <a:lnTo>
                  <a:pt x="1070" y="168"/>
                </a:lnTo>
                <a:lnTo>
                  <a:pt x="1074" y="187"/>
                </a:lnTo>
                <a:lnTo>
                  <a:pt x="1074" y="206"/>
                </a:lnTo>
                <a:lnTo>
                  <a:pt x="1072" y="221"/>
                </a:lnTo>
                <a:lnTo>
                  <a:pt x="1066" y="234"/>
                </a:lnTo>
                <a:lnTo>
                  <a:pt x="1063" y="242"/>
                </a:lnTo>
                <a:lnTo>
                  <a:pt x="1063" y="246"/>
                </a:lnTo>
                <a:lnTo>
                  <a:pt x="1014" y="336"/>
                </a:lnTo>
                <a:lnTo>
                  <a:pt x="758" y="202"/>
                </a:lnTo>
                <a:lnTo>
                  <a:pt x="762" y="198"/>
                </a:lnTo>
                <a:lnTo>
                  <a:pt x="766" y="191"/>
                </a:lnTo>
                <a:lnTo>
                  <a:pt x="773" y="178"/>
                </a:lnTo>
                <a:lnTo>
                  <a:pt x="783" y="162"/>
                </a:lnTo>
                <a:lnTo>
                  <a:pt x="790" y="144"/>
                </a:lnTo>
                <a:lnTo>
                  <a:pt x="792" y="140"/>
                </a:lnTo>
                <a:lnTo>
                  <a:pt x="794" y="138"/>
                </a:lnTo>
                <a:lnTo>
                  <a:pt x="794" y="136"/>
                </a:lnTo>
                <a:lnTo>
                  <a:pt x="792" y="138"/>
                </a:lnTo>
                <a:lnTo>
                  <a:pt x="790" y="136"/>
                </a:lnTo>
                <a:lnTo>
                  <a:pt x="788" y="134"/>
                </a:lnTo>
                <a:lnTo>
                  <a:pt x="762" y="117"/>
                </a:lnTo>
                <a:lnTo>
                  <a:pt x="730" y="102"/>
                </a:lnTo>
                <a:lnTo>
                  <a:pt x="694" y="93"/>
                </a:lnTo>
                <a:lnTo>
                  <a:pt x="660" y="85"/>
                </a:lnTo>
                <a:lnTo>
                  <a:pt x="626" y="79"/>
                </a:lnTo>
                <a:lnTo>
                  <a:pt x="596" y="75"/>
                </a:lnTo>
                <a:lnTo>
                  <a:pt x="571" y="74"/>
                </a:lnTo>
                <a:lnTo>
                  <a:pt x="554" y="74"/>
                </a:lnTo>
                <a:lnTo>
                  <a:pt x="548" y="74"/>
                </a:lnTo>
                <a:lnTo>
                  <a:pt x="531" y="74"/>
                </a:lnTo>
                <a:lnTo>
                  <a:pt x="492" y="75"/>
                </a:lnTo>
                <a:lnTo>
                  <a:pt x="454" y="79"/>
                </a:lnTo>
                <a:lnTo>
                  <a:pt x="418" y="87"/>
                </a:lnTo>
                <a:lnTo>
                  <a:pt x="384" y="96"/>
                </a:lnTo>
                <a:lnTo>
                  <a:pt x="354" y="104"/>
                </a:lnTo>
                <a:lnTo>
                  <a:pt x="329" y="113"/>
                </a:lnTo>
                <a:lnTo>
                  <a:pt x="310" y="119"/>
                </a:lnTo>
                <a:lnTo>
                  <a:pt x="297" y="125"/>
                </a:lnTo>
                <a:lnTo>
                  <a:pt x="293" y="127"/>
                </a:lnTo>
                <a:lnTo>
                  <a:pt x="291" y="128"/>
                </a:lnTo>
                <a:lnTo>
                  <a:pt x="289" y="128"/>
                </a:lnTo>
                <a:lnTo>
                  <a:pt x="287" y="128"/>
                </a:lnTo>
                <a:lnTo>
                  <a:pt x="286" y="130"/>
                </a:lnTo>
                <a:lnTo>
                  <a:pt x="286" y="132"/>
                </a:lnTo>
                <a:lnTo>
                  <a:pt x="286" y="134"/>
                </a:lnTo>
                <a:lnTo>
                  <a:pt x="287" y="138"/>
                </a:lnTo>
                <a:lnTo>
                  <a:pt x="289" y="142"/>
                </a:lnTo>
                <a:lnTo>
                  <a:pt x="295" y="153"/>
                </a:lnTo>
                <a:lnTo>
                  <a:pt x="301" y="166"/>
                </a:lnTo>
                <a:lnTo>
                  <a:pt x="308" y="180"/>
                </a:lnTo>
                <a:lnTo>
                  <a:pt x="314" y="191"/>
                </a:lnTo>
                <a:lnTo>
                  <a:pt x="320" y="198"/>
                </a:lnTo>
                <a:lnTo>
                  <a:pt x="321" y="202"/>
                </a:lnTo>
                <a:lnTo>
                  <a:pt x="57" y="336"/>
                </a:lnTo>
                <a:lnTo>
                  <a:pt x="11" y="246"/>
                </a:lnTo>
                <a:lnTo>
                  <a:pt x="11" y="242"/>
                </a:lnTo>
                <a:lnTo>
                  <a:pt x="8" y="234"/>
                </a:lnTo>
                <a:lnTo>
                  <a:pt x="2" y="221"/>
                </a:lnTo>
                <a:lnTo>
                  <a:pt x="0" y="206"/>
                </a:lnTo>
                <a:lnTo>
                  <a:pt x="0" y="187"/>
                </a:lnTo>
                <a:lnTo>
                  <a:pt x="4" y="168"/>
                </a:lnTo>
                <a:lnTo>
                  <a:pt x="13" y="149"/>
                </a:lnTo>
                <a:lnTo>
                  <a:pt x="30" y="130"/>
                </a:lnTo>
                <a:lnTo>
                  <a:pt x="57" y="111"/>
                </a:lnTo>
                <a:lnTo>
                  <a:pt x="134" y="70"/>
                </a:lnTo>
                <a:lnTo>
                  <a:pt x="140" y="68"/>
                </a:lnTo>
                <a:lnTo>
                  <a:pt x="153" y="64"/>
                </a:lnTo>
                <a:lnTo>
                  <a:pt x="176" y="55"/>
                </a:lnTo>
                <a:lnTo>
                  <a:pt x="206" y="45"/>
                </a:lnTo>
                <a:lnTo>
                  <a:pt x="244" y="36"/>
                </a:lnTo>
                <a:lnTo>
                  <a:pt x="289" y="24"/>
                </a:lnTo>
                <a:lnTo>
                  <a:pt x="340" y="15"/>
                </a:lnTo>
                <a:lnTo>
                  <a:pt x="399" y="7"/>
                </a:lnTo>
                <a:lnTo>
                  <a:pt x="463" y="2"/>
                </a:lnTo>
                <a:lnTo>
                  <a:pt x="5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9" name="タイトル 2">
            <a:extLst>
              <a:ext uri="{FF2B5EF4-FFF2-40B4-BE49-F238E27FC236}">
                <a16:creationId xmlns:a16="http://schemas.microsoft.com/office/drawing/2014/main" id="{09B0EC4A-E2FE-DFB4-6420-E814A1D8BF2A}"/>
              </a:ext>
            </a:extLst>
          </p:cNvPr>
          <p:cNvSpPr txBox="1">
            <a:spLocks/>
          </p:cNvSpPr>
          <p:nvPr/>
        </p:nvSpPr>
        <p:spPr>
          <a:xfrm>
            <a:off x="4640885" y="9406565"/>
            <a:ext cx="2217116" cy="3933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045-680-3005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AF4690-3B34-4E0B-A958-8AB879EFC1FC}"/>
              </a:ext>
            </a:extLst>
          </p:cNvPr>
          <p:cNvSpPr txBox="1"/>
          <p:nvPr/>
        </p:nvSpPr>
        <p:spPr>
          <a:xfrm>
            <a:off x="74613" y="1192766"/>
            <a:ext cx="346249" cy="765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ja-JP" altLang="en-US" sz="1050" dirty="0"/>
              <a:t>燃料使用量</a:t>
            </a: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6A6B36D5-95D3-4D0F-9C1B-F8DB5D854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765445"/>
              </p:ext>
            </p:extLst>
          </p:nvPr>
        </p:nvGraphicFramePr>
        <p:xfrm>
          <a:off x="19933" y="852379"/>
          <a:ext cx="3582032" cy="166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AutoShape 3">
            <a:extLst>
              <a:ext uri="{FF2B5EF4-FFF2-40B4-BE49-F238E27FC236}">
                <a16:creationId xmlns:a16="http://schemas.microsoft.com/office/drawing/2014/main" id="{BAC5F417-789A-4DAE-A4C8-AD7E1AAD43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3610" y="8760281"/>
            <a:ext cx="6480000" cy="29372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  <a:effectLst/>
        </p:spPr>
        <p:txBody>
          <a:bodyPr wrap="square" lIns="180000" tIns="72000" rIns="180000" bIns="3600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solidFill>
                  <a:prstClr val="white"/>
                </a:solidFill>
                <a:latin typeface="+mn-ea"/>
              </a:rPr>
              <a:t>省エネや生産性向上の取組に活用可能な補助事業</a:t>
            </a:r>
          </a:p>
        </p:txBody>
      </p:sp>
      <p:pic>
        <p:nvPicPr>
          <p:cNvPr id="19" name="グラフィックス 18" descr="クリップボード: チェックマーク 枠線">
            <a:extLst>
              <a:ext uri="{FF2B5EF4-FFF2-40B4-BE49-F238E27FC236}">
                <a16:creationId xmlns:a16="http://schemas.microsoft.com/office/drawing/2014/main" id="{E3ABFB61-65EC-431F-B985-04DCB4FBB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7171" y="1288072"/>
            <a:ext cx="470737" cy="470737"/>
          </a:xfrm>
          <a:prstGeom prst="rect">
            <a:avLst/>
          </a:prstGeom>
        </p:spPr>
      </p:pic>
      <p:pic>
        <p:nvPicPr>
          <p:cNvPr id="20" name="図 10" descr="ヒートポンプ図（室内・室外機）.bmp">
            <a:extLst>
              <a:ext uri="{FF2B5EF4-FFF2-40B4-BE49-F238E27FC236}">
                <a16:creationId xmlns:a16="http://schemas.microsoft.com/office/drawing/2014/main" id="{3082A648-D70A-47AF-9958-E5C477500BC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0406" y="1164851"/>
            <a:ext cx="562408" cy="5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B758D8C-96B8-4779-94A3-2F51D5B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0820" y="1291396"/>
            <a:ext cx="534955" cy="5586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8FE2A-EEA6-4EB5-AC7B-8593AF5B0D98}"/>
              </a:ext>
            </a:extLst>
          </p:cNvPr>
          <p:cNvSpPr txBox="1"/>
          <p:nvPr/>
        </p:nvSpPr>
        <p:spPr>
          <a:xfrm>
            <a:off x="339143" y="984943"/>
            <a:ext cx="98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省エネチェックシートの実践</a:t>
            </a:r>
            <a:endParaRPr kumimoji="1" lang="ja-JP" altLang="en-US" sz="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C0E3F7-8B0A-4D5F-9CBA-A5D5B9A9D1D2}"/>
              </a:ext>
            </a:extLst>
          </p:cNvPr>
          <p:cNvSpPr txBox="1"/>
          <p:nvPr/>
        </p:nvSpPr>
        <p:spPr>
          <a:xfrm>
            <a:off x="169945" y="9093508"/>
            <a:ext cx="6480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ja-JP" altLang="en-US" sz="1200" dirty="0">
                <a:latin typeface="+mn-ea"/>
              </a:rPr>
              <a:t>〇　産地生産基盤パワーアップ事業　施設園芸エネルギー転換枠等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7DCDFDD0-4610-4C69-878D-CBCF4B1C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521" y="5665949"/>
            <a:ext cx="1186104" cy="2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▲省エネ通知のページＱ</a:t>
            </a:r>
            <a:r>
              <a:rPr lang="en-US" altLang="ja-JP" sz="800" dirty="0"/>
              <a:t>R</a:t>
            </a:r>
            <a:r>
              <a:rPr lang="ja-JP" altLang="en-US" sz="800" dirty="0"/>
              <a:t>コード</a:t>
            </a:r>
            <a:endParaRPr lang="en-US" altLang="ja-JP" sz="8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27A4054-A2B7-4411-8B54-ACD0BB45F387}"/>
              </a:ext>
            </a:extLst>
          </p:cNvPr>
          <p:cNvSpPr txBox="1"/>
          <p:nvPr/>
        </p:nvSpPr>
        <p:spPr>
          <a:xfrm>
            <a:off x="831024" y="1847938"/>
            <a:ext cx="1016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省エネ効果のある資材等を導入</a:t>
            </a:r>
            <a:endParaRPr kumimoji="1" lang="ja-JP" altLang="en-US" sz="8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94D104B-BBC3-4DF8-821F-6B3995688F12}"/>
              </a:ext>
            </a:extLst>
          </p:cNvPr>
          <p:cNvSpPr txBox="1"/>
          <p:nvPr/>
        </p:nvSpPr>
        <p:spPr>
          <a:xfrm>
            <a:off x="2019085" y="1701793"/>
            <a:ext cx="997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ヒートポンプ等</a:t>
            </a:r>
            <a:endParaRPr lang="en-US" altLang="ja-JP" sz="800" dirty="0"/>
          </a:p>
          <a:p>
            <a:pPr algn="ctr"/>
            <a:r>
              <a:rPr lang="ja-JP" altLang="en-US" sz="800" dirty="0"/>
              <a:t>省エネ機器の導入</a:t>
            </a:r>
            <a:endParaRPr kumimoji="1" lang="ja-JP" altLang="en-US" sz="800" dirty="0"/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DA3DB5BA-12C1-4DBC-A246-54C7649AA684}"/>
              </a:ext>
            </a:extLst>
          </p:cNvPr>
          <p:cNvSpPr/>
          <p:nvPr/>
        </p:nvSpPr>
        <p:spPr bwMode="auto">
          <a:xfrm>
            <a:off x="1622916" y="1026255"/>
            <a:ext cx="396169" cy="504191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9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15%</a:t>
            </a:r>
          </a:p>
          <a:p>
            <a:pPr algn="ctr">
              <a:lnSpc>
                <a:spcPts val="9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削減</a:t>
            </a:r>
            <a:endParaRPr lang="en-US" altLang="ja-JP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3A81360-7A65-4C77-A316-921E5D55D2F5}"/>
              </a:ext>
            </a:extLst>
          </p:cNvPr>
          <p:cNvSpPr/>
          <p:nvPr/>
        </p:nvSpPr>
        <p:spPr bwMode="auto">
          <a:xfrm>
            <a:off x="311989" y="2460844"/>
            <a:ext cx="1509012" cy="2100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１期目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9B84D5E-3C28-4F3E-8F93-B2200F05A880}"/>
              </a:ext>
            </a:extLst>
          </p:cNvPr>
          <p:cNvSpPr/>
          <p:nvPr/>
        </p:nvSpPr>
        <p:spPr bwMode="auto">
          <a:xfrm>
            <a:off x="1821000" y="2459759"/>
            <a:ext cx="1434421" cy="2100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期目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1C9CBB29-501F-4FAB-A357-3DD23E4570B1}"/>
              </a:ext>
            </a:extLst>
          </p:cNvPr>
          <p:cNvSpPr/>
          <p:nvPr/>
        </p:nvSpPr>
        <p:spPr bwMode="auto">
          <a:xfrm>
            <a:off x="3021282" y="1026255"/>
            <a:ext cx="396169" cy="1000643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合計</a:t>
            </a:r>
            <a:endParaRPr lang="en-US" altLang="ja-JP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30%</a:t>
            </a:r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id="{8F58B7EE-AD16-459B-B315-D70A01A9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56"/>
            <a:ext cx="6858000" cy="35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施設園芸セーフティネット構築事業加入に向けたヒント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CCCC0CC-5E23-4DBA-A020-05642A09F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7516" y="4729680"/>
            <a:ext cx="834039" cy="96915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B942997-12BA-4010-BB9F-9966D88DEA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3982" y="4566666"/>
            <a:ext cx="847187" cy="114058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DEC6A26-1C55-43CF-B3A0-A216E2BF57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13" y="4726569"/>
            <a:ext cx="1470255" cy="969276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26D42CD-CE33-4ED1-BCCD-4B2486ACB599}"/>
              </a:ext>
            </a:extLst>
          </p:cNvPr>
          <p:cNvSpPr/>
          <p:nvPr/>
        </p:nvSpPr>
        <p:spPr bwMode="auto">
          <a:xfrm>
            <a:off x="3531121" y="476290"/>
            <a:ext cx="2258764" cy="25075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セーフティネットの仕組み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89C29ADB-B6BC-4472-8B0D-A93EB8DDA7E6}"/>
              </a:ext>
            </a:extLst>
          </p:cNvPr>
          <p:cNvSpPr/>
          <p:nvPr/>
        </p:nvSpPr>
        <p:spPr bwMode="auto">
          <a:xfrm>
            <a:off x="179258" y="475688"/>
            <a:ext cx="2258764" cy="252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省エネ計画のイメージ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7EA0C5C6-93FD-4BCA-8764-5C9EB02F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02" y="5764228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▲省エネチェックシート</a:t>
            </a:r>
            <a:endParaRPr lang="en-US" altLang="ja-JP" sz="800" dirty="0"/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6E5098D0-7257-4053-BB1B-DE1A846D6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517" y="5742427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▲省エネマニュアル</a:t>
            </a:r>
            <a:endParaRPr lang="en-US" altLang="ja-JP" sz="800" dirty="0"/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44207BFD-7790-430A-8F82-BD41B6AB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192" y="5741583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▲省エネで収益力向上を</a:t>
            </a:r>
            <a:endParaRPr lang="en-US" altLang="ja-JP" sz="8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23E06E-0443-4190-90AA-A263FD493E7D}"/>
              </a:ext>
            </a:extLst>
          </p:cNvPr>
          <p:cNvSpPr/>
          <p:nvPr/>
        </p:nvSpPr>
        <p:spPr bwMode="auto">
          <a:xfrm>
            <a:off x="5558177" y="9129508"/>
            <a:ext cx="955897" cy="360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6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検索</a:t>
            </a:r>
          </a:p>
        </p:txBody>
      </p:sp>
      <p:pic>
        <p:nvPicPr>
          <p:cNvPr id="7" name="グラフィックス 6" descr="拡大鏡 単色塗りつぶし">
            <a:extLst>
              <a:ext uri="{FF2B5EF4-FFF2-40B4-BE49-F238E27FC236}">
                <a16:creationId xmlns:a16="http://schemas.microsoft.com/office/drawing/2014/main" id="{6D0A628E-F1C7-4EC3-8DFE-600786F79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637625" y="9174764"/>
            <a:ext cx="285571" cy="285571"/>
          </a:xfrm>
          <a:prstGeom prst="rect">
            <a:avLst/>
          </a:prstGeom>
        </p:spPr>
      </p:pic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A4F6863A-4E5D-49B0-878E-5173EA92C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04810"/>
              </p:ext>
            </p:extLst>
          </p:nvPr>
        </p:nvGraphicFramePr>
        <p:xfrm>
          <a:off x="3648997" y="889579"/>
          <a:ext cx="2920218" cy="183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101527-09E4-42F7-9DDD-9A2B19754543}"/>
              </a:ext>
            </a:extLst>
          </p:cNvPr>
          <p:cNvSpPr txBox="1"/>
          <p:nvPr/>
        </p:nvSpPr>
        <p:spPr>
          <a:xfrm>
            <a:off x="6470485" y="1376019"/>
            <a:ext cx="346249" cy="9541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50" dirty="0"/>
              <a:t>発動基準価格</a:t>
            </a:r>
            <a:endParaRPr kumimoji="1" lang="ja-JP" altLang="en-US" sz="1050" dirty="0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3055E60D-BC1B-46B6-BBB8-CE51490223DF}"/>
              </a:ext>
            </a:extLst>
          </p:cNvPr>
          <p:cNvSpPr/>
          <p:nvPr/>
        </p:nvSpPr>
        <p:spPr bwMode="auto">
          <a:xfrm rot="16200000">
            <a:off x="6320037" y="1712317"/>
            <a:ext cx="184599" cy="51189"/>
          </a:xfrm>
          <a:prstGeom prst="triangle">
            <a:avLst/>
          </a:prstGeom>
          <a:solidFill>
            <a:schemeClr val="tx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A53FA0F-3A86-447B-9341-EC07C0DC296A}"/>
              </a:ext>
            </a:extLst>
          </p:cNvPr>
          <p:cNvSpPr/>
          <p:nvPr/>
        </p:nvSpPr>
        <p:spPr bwMode="auto">
          <a:xfrm>
            <a:off x="3770647" y="959211"/>
            <a:ext cx="346249" cy="178351"/>
          </a:xfrm>
          <a:prstGeom prst="rect">
            <a:avLst/>
          </a:prstGeom>
          <a:solidFill>
            <a:srgbClr val="FF9999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B46933-45B3-4381-A5A6-C3C065253E0C}"/>
              </a:ext>
            </a:extLst>
          </p:cNvPr>
          <p:cNvSpPr txBox="1"/>
          <p:nvPr/>
        </p:nvSpPr>
        <p:spPr>
          <a:xfrm>
            <a:off x="4091368" y="93657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=</a:t>
            </a:r>
            <a:r>
              <a:rPr lang="ja-JP" altLang="en-US" sz="1050" dirty="0"/>
              <a:t>補填分</a:t>
            </a:r>
            <a:endParaRPr kumimoji="1" lang="ja-JP" altLang="en-US" sz="105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D38D5C4-B471-462E-8821-157BF585149C}"/>
              </a:ext>
            </a:extLst>
          </p:cNvPr>
          <p:cNvSpPr txBox="1"/>
          <p:nvPr/>
        </p:nvSpPr>
        <p:spPr>
          <a:xfrm>
            <a:off x="4963082" y="752764"/>
            <a:ext cx="165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価格上昇分を補填し、経営への影響を緩和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A507B80-A02B-A99A-E1D4-3361BED3FE04}"/>
              </a:ext>
            </a:extLst>
          </p:cNvPr>
          <p:cNvSpPr/>
          <p:nvPr/>
        </p:nvSpPr>
        <p:spPr bwMode="auto">
          <a:xfrm>
            <a:off x="177298" y="2754210"/>
            <a:ext cx="1234422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申請手続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454450E-DE6F-F908-E47C-47A9B499E221}"/>
              </a:ext>
            </a:extLst>
          </p:cNvPr>
          <p:cNvSpPr txBox="1"/>
          <p:nvPr/>
        </p:nvSpPr>
        <p:spPr>
          <a:xfrm>
            <a:off x="161624" y="3113613"/>
            <a:ext cx="326737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/>
              <a:t>申請には、下記の書類が必要です。</a:t>
            </a:r>
            <a:endParaRPr kumimoji="1" lang="en-US" altLang="ja-JP" sz="1050" dirty="0"/>
          </a:p>
          <a:p>
            <a:r>
              <a:rPr lang="ja-JP" altLang="en-US" sz="1050" dirty="0"/>
              <a:t>地域によって必要な書類が異なる場合がありますので、</a:t>
            </a:r>
            <a:r>
              <a:rPr lang="ja-JP" altLang="en-US" sz="1050" b="1" dirty="0"/>
              <a:t>都道府県協議会</a:t>
            </a:r>
            <a:r>
              <a:rPr lang="ja-JP" altLang="en-US" sz="1050" dirty="0"/>
              <a:t>にご確認下さい。</a:t>
            </a:r>
            <a:endParaRPr kumimoji="1" lang="en-US" altLang="ja-JP" sz="1050" dirty="0"/>
          </a:p>
        </p:txBody>
      </p:sp>
      <p:sp>
        <p:nvSpPr>
          <p:cNvPr id="2" name="円柱 1">
            <a:extLst>
              <a:ext uri="{FF2B5EF4-FFF2-40B4-BE49-F238E27FC236}">
                <a16:creationId xmlns:a16="http://schemas.microsoft.com/office/drawing/2014/main" id="{0258E76F-8BD2-6AD7-5642-A879360C675F}"/>
              </a:ext>
            </a:extLst>
          </p:cNvPr>
          <p:cNvSpPr/>
          <p:nvPr/>
        </p:nvSpPr>
        <p:spPr bwMode="auto">
          <a:xfrm>
            <a:off x="5135111" y="6931011"/>
            <a:ext cx="502514" cy="111644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ja-JP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A930F263-3939-349E-4AD0-4FE6F0AE5010}"/>
              </a:ext>
            </a:extLst>
          </p:cNvPr>
          <p:cNvSpPr/>
          <p:nvPr/>
        </p:nvSpPr>
        <p:spPr bwMode="auto">
          <a:xfrm>
            <a:off x="3874654" y="6916468"/>
            <a:ext cx="502514" cy="111165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1100" b="1" kern="0">
                <a:solidFill>
                  <a:srgbClr val="4D4D4D"/>
                </a:solidFill>
                <a:cs typeface="メイリオ" pitchFamily="50" charset="-128"/>
              </a:rPr>
              <a:t>100L</a:t>
            </a:r>
            <a:endParaRPr lang="ja-JP" altLang="en-US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A1B76B34-663D-4725-8616-36E5E4864038}"/>
              </a:ext>
            </a:extLst>
          </p:cNvPr>
          <p:cNvSpPr/>
          <p:nvPr/>
        </p:nvSpPr>
        <p:spPr bwMode="auto">
          <a:xfrm>
            <a:off x="4573009" y="7095383"/>
            <a:ext cx="377367" cy="313582"/>
          </a:xfrm>
          <a:prstGeom prst="rightArrow">
            <a:avLst/>
          </a:prstGeom>
          <a:solidFill>
            <a:srgbClr val="FFFFFF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11" name="円柱 10">
            <a:extLst>
              <a:ext uri="{FF2B5EF4-FFF2-40B4-BE49-F238E27FC236}">
                <a16:creationId xmlns:a16="http://schemas.microsoft.com/office/drawing/2014/main" id="{1C613F25-CA8C-6229-4085-921EE3E87AE0}"/>
              </a:ext>
            </a:extLst>
          </p:cNvPr>
          <p:cNvSpPr/>
          <p:nvPr/>
        </p:nvSpPr>
        <p:spPr bwMode="auto">
          <a:xfrm>
            <a:off x="5135529" y="6935197"/>
            <a:ext cx="502096" cy="584672"/>
          </a:xfrm>
          <a:prstGeom prst="can">
            <a:avLst/>
          </a:prstGeom>
          <a:solidFill>
            <a:srgbClr val="FFFFFF">
              <a:lumMod val="85000"/>
            </a:srgbClr>
          </a:solidFill>
          <a:ln w="6350">
            <a:solidFill>
              <a:srgbClr val="373737"/>
            </a:solidFill>
            <a:prstDash val="dash"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02DEB6F-6311-F938-0167-DE1835D5ADFA}"/>
              </a:ext>
            </a:extLst>
          </p:cNvPr>
          <p:cNvSpPr txBox="1"/>
          <p:nvPr/>
        </p:nvSpPr>
        <p:spPr>
          <a:xfrm>
            <a:off x="3767412" y="8047456"/>
            <a:ext cx="716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基準量</a:t>
            </a:r>
          </a:p>
        </p:txBody>
      </p:sp>
      <p:sp>
        <p:nvSpPr>
          <p:cNvPr id="35" name="右中かっこ 34">
            <a:extLst>
              <a:ext uri="{FF2B5EF4-FFF2-40B4-BE49-F238E27FC236}">
                <a16:creationId xmlns:a16="http://schemas.microsoft.com/office/drawing/2014/main" id="{EA273252-3FB6-DDE5-9C9E-EF85EBE89E45}"/>
              </a:ext>
            </a:extLst>
          </p:cNvPr>
          <p:cNvSpPr/>
          <p:nvPr/>
        </p:nvSpPr>
        <p:spPr>
          <a:xfrm>
            <a:off x="5711904" y="6976187"/>
            <a:ext cx="145215" cy="471135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6422B05-29B3-776A-B51C-9E29839EA39C}"/>
              </a:ext>
            </a:extLst>
          </p:cNvPr>
          <p:cNvSpPr txBox="1"/>
          <p:nvPr/>
        </p:nvSpPr>
        <p:spPr>
          <a:xfrm>
            <a:off x="5666964" y="7090992"/>
            <a:ext cx="918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削減量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55A024-B4C8-384E-03B1-76F4799F182F}"/>
              </a:ext>
            </a:extLst>
          </p:cNvPr>
          <p:cNvSpPr txBox="1"/>
          <p:nvPr/>
        </p:nvSpPr>
        <p:spPr>
          <a:xfrm>
            <a:off x="5184349" y="7626903"/>
            <a:ext cx="457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00C561F-1A93-A99F-28E3-AD4273562F7D}"/>
              </a:ext>
            </a:extLst>
          </p:cNvPr>
          <p:cNvSpPr txBox="1"/>
          <p:nvPr/>
        </p:nvSpPr>
        <p:spPr>
          <a:xfrm>
            <a:off x="4355640" y="7478780"/>
            <a:ext cx="83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ヒートポンプ等を導入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47" name="右中かっこ 46">
            <a:extLst>
              <a:ext uri="{FF2B5EF4-FFF2-40B4-BE49-F238E27FC236}">
                <a16:creationId xmlns:a16="http://schemas.microsoft.com/office/drawing/2014/main" id="{DB834600-970C-E4EC-B21A-FAD471DEAD3A}"/>
              </a:ext>
            </a:extLst>
          </p:cNvPr>
          <p:cNvSpPr/>
          <p:nvPr/>
        </p:nvSpPr>
        <p:spPr>
          <a:xfrm>
            <a:off x="5705980" y="7450842"/>
            <a:ext cx="179099" cy="568264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6D95302-744A-3C25-D1E5-1FE633EB54E7}"/>
              </a:ext>
            </a:extLst>
          </p:cNvPr>
          <p:cNvSpPr txBox="1"/>
          <p:nvPr/>
        </p:nvSpPr>
        <p:spPr>
          <a:xfrm>
            <a:off x="5857120" y="7555873"/>
            <a:ext cx="91863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100</a:t>
            </a: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％補填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特例適用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B233F0B-074E-AB98-158A-596BC43E97DB}"/>
              </a:ext>
            </a:extLst>
          </p:cNvPr>
          <p:cNvSpPr txBox="1"/>
          <p:nvPr/>
        </p:nvSpPr>
        <p:spPr>
          <a:xfrm>
            <a:off x="5187648" y="7146919"/>
            <a:ext cx="479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1136415-C9D8-3AFC-A8DA-E41D5B2E6105}"/>
              </a:ext>
            </a:extLst>
          </p:cNvPr>
          <p:cNvSpPr txBox="1"/>
          <p:nvPr/>
        </p:nvSpPr>
        <p:spPr>
          <a:xfrm>
            <a:off x="5832982" y="7871899"/>
            <a:ext cx="970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en-US" altLang="ja-JP" sz="1000" dirty="0"/>
              <a:t>※</a:t>
            </a:r>
            <a:r>
              <a:rPr lang="ja-JP" altLang="en-US" sz="1000" dirty="0"/>
              <a:t>通常</a:t>
            </a:r>
            <a:r>
              <a:rPr lang="en-US" altLang="ja-JP" sz="1000" dirty="0"/>
              <a:t>70</a:t>
            </a:r>
            <a:r>
              <a:rPr lang="ja-JP" altLang="en-US" sz="1000" dirty="0"/>
              <a:t>％</a:t>
            </a:r>
            <a:endParaRPr kumimoji="1" lang="ja-JP" altLang="en-US" sz="10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1A9AF0A-8223-B775-57FA-76F08F3A0DC5}"/>
              </a:ext>
            </a:extLst>
          </p:cNvPr>
          <p:cNvSpPr txBox="1"/>
          <p:nvPr/>
        </p:nvSpPr>
        <p:spPr>
          <a:xfrm>
            <a:off x="3695019" y="8193013"/>
            <a:ext cx="3076229" cy="447609"/>
          </a:xfrm>
          <a:prstGeom prst="rect">
            <a:avLst/>
          </a:prstGeom>
          <a:noFill/>
          <a:ln w="28575">
            <a:noFill/>
          </a:ln>
        </p:spPr>
        <p:txBody>
          <a:bodyPr wrap="square" tIns="72000" bIns="36000" rtlCol="0" anchor="ctr">
            <a:spAutoFit/>
          </a:bodyPr>
          <a:lstStyle/>
          <a:p>
            <a:r>
              <a:rPr lang="en-US" altLang="ja-JP" sz="1100" dirty="0"/>
              <a:t>※</a:t>
            </a:r>
            <a:r>
              <a:rPr lang="ja-JP" altLang="en-US" sz="1100" dirty="0"/>
              <a:t>基準量の</a:t>
            </a:r>
            <a:r>
              <a:rPr lang="en-US" altLang="ja-JP" sz="1100" dirty="0"/>
              <a:t>50</a:t>
            </a:r>
            <a:r>
              <a:rPr lang="ja-JP" altLang="en-US" sz="1100" dirty="0"/>
              <a:t>％の数量を上限とする</a:t>
            </a:r>
            <a:endParaRPr lang="en-US" altLang="ja-JP" sz="1100" dirty="0"/>
          </a:p>
          <a:p>
            <a:r>
              <a:rPr lang="en-US" altLang="ja-JP" sz="1100" dirty="0"/>
              <a:t>※</a:t>
            </a:r>
            <a:r>
              <a:rPr lang="ja-JP" altLang="en-US" sz="1100" dirty="0"/>
              <a:t>特例分（</a:t>
            </a:r>
            <a:r>
              <a:rPr lang="en-US" altLang="ja-JP" sz="1100" dirty="0"/>
              <a:t>30</a:t>
            </a:r>
            <a:r>
              <a:rPr lang="ja-JP" altLang="en-US" sz="1100" dirty="0"/>
              <a:t>％）は事業年度末に一括交付</a:t>
            </a:r>
            <a:endParaRPr lang="en-US" altLang="ja-JP" sz="1100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B672E02C-EFE2-F280-9381-ACFD999A1E1A}"/>
              </a:ext>
            </a:extLst>
          </p:cNvPr>
          <p:cNvSpPr/>
          <p:nvPr/>
        </p:nvSpPr>
        <p:spPr bwMode="auto">
          <a:xfrm>
            <a:off x="3751524" y="6495621"/>
            <a:ext cx="2232248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省エネ加速化特例の仕組み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6A3C79C0-9A87-FDB9-0212-7C8E57208A2C}"/>
              </a:ext>
            </a:extLst>
          </p:cNvPr>
          <p:cNvSpPr/>
          <p:nvPr/>
        </p:nvSpPr>
        <p:spPr bwMode="auto">
          <a:xfrm>
            <a:off x="227625" y="7401272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3F9A5D5-1937-9FB6-D9E4-A4404FE804C0}"/>
              </a:ext>
            </a:extLst>
          </p:cNvPr>
          <p:cNvSpPr txBox="1"/>
          <p:nvPr/>
        </p:nvSpPr>
        <p:spPr>
          <a:xfrm>
            <a:off x="163640" y="7689304"/>
            <a:ext cx="3553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lang="ja-JP" altLang="en-US" sz="1100" dirty="0"/>
              <a:t>特例適用の事業初年度に</a:t>
            </a:r>
            <a:r>
              <a:rPr lang="ja-JP" altLang="en-US" sz="1400" b="1" dirty="0"/>
              <a:t>省エネ機器を導入</a:t>
            </a:r>
            <a:r>
              <a:rPr lang="ja-JP" altLang="en-US" sz="1100" dirty="0"/>
              <a:t>する者又は</a:t>
            </a:r>
            <a:r>
              <a:rPr lang="ja-JP" altLang="en-US" sz="1400" b="1" dirty="0"/>
              <a:t>既に省エネ機器を導入</a:t>
            </a:r>
            <a:r>
              <a:rPr lang="ja-JP" altLang="en-US" sz="1100" dirty="0"/>
              <a:t>している者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400" dirty="0"/>
              <a:t>□</a:t>
            </a:r>
            <a:r>
              <a:rPr lang="ja-JP" altLang="en-US" sz="1400" b="1" dirty="0"/>
              <a:t> ３年間</a:t>
            </a:r>
            <a:r>
              <a:rPr lang="ja-JP" altLang="en-US" sz="1100" dirty="0"/>
              <a:t>で燃料使用量を</a:t>
            </a:r>
            <a:r>
              <a:rPr lang="en-US" altLang="ja-JP" sz="1400" b="1" dirty="0"/>
              <a:t>50</a:t>
            </a:r>
            <a:r>
              <a:rPr lang="ja-JP" altLang="en-US" sz="1400" b="1" dirty="0"/>
              <a:t>％以上削減</a:t>
            </a:r>
            <a:r>
              <a:rPr lang="ja-JP" altLang="en-US" sz="1100" dirty="0"/>
              <a:t>する計画（省エネルギー等取組計画）の作成</a:t>
            </a:r>
            <a:endParaRPr lang="en-US" altLang="ja-JP" sz="1100" dirty="0"/>
          </a:p>
        </p:txBody>
      </p:sp>
      <p:sp>
        <p:nvSpPr>
          <p:cNvPr id="59" name="フレーム 58">
            <a:extLst>
              <a:ext uri="{FF2B5EF4-FFF2-40B4-BE49-F238E27FC236}">
                <a16:creationId xmlns:a16="http://schemas.microsoft.com/office/drawing/2014/main" id="{8E671BFD-BC53-343B-109F-02753FBB23FE}"/>
              </a:ext>
            </a:extLst>
          </p:cNvPr>
          <p:cNvSpPr/>
          <p:nvPr/>
        </p:nvSpPr>
        <p:spPr bwMode="auto">
          <a:xfrm>
            <a:off x="111861" y="5909480"/>
            <a:ext cx="6604107" cy="2791606"/>
          </a:xfrm>
          <a:prstGeom prst="frame">
            <a:avLst>
              <a:gd name="adj1" fmla="val 1528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0CD0644E-B013-566C-BBCA-3D182FD2B391}"/>
              </a:ext>
            </a:extLst>
          </p:cNvPr>
          <p:cNvSpPr/>
          <p:nvPr/>
        </p:nvSpPr>
        <p:spPr bwMode="auto">
          <a:xfrm>
            <a:off x="191853" y="6491015"/>
            <a:ext cx="1080000" cy="2875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期間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62F2689-809D-6567-1F48-3C0EE6D19A66}"/>
              </a:ext>
            </a:extLst>
          </p:cNvPr>
          <p:cNvSpPr txBox="1"/>
          <p:nvPr/>
        </p:nvSpPr>
        <p:spPr>
          <a:xfrm>
            <a:off x="1271853" y="6490436"/>
            <a:ext cx="197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令和９事業年度まで</a:t>
            </a:r>
            <a:endParaRPr kumimoji="1" lang="ja-JP" altLang="en-US" sz="1100" b="1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5CBA520-349E-F632-9C31-B0389C30F6E5}"/>
              </a:ext>
            </a:extLst>
          </p:cNvPr>
          <p:cNvSpPr txBox="1"/>
          <p:nvPr/>
        </p:nvSpPr>
        <p:spPr>
          <a:xfrm>
            <a:off x="169945" y="6833663"/>
            <a:ext cx="355339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一人一期（最大</a:t>
            </a:r>
            <a:r>
              <a:rPr lang="en-US" altLang="ja-JP" sz="1050" dirty="0">
                <a:latin typeface="+mn-ea"/>
              </a:rPr>
              <a:t>3</a:t>
            </a:r>
            <a:r>
              <a:rPr lang="ja-JP" altLang="en-US" sz="1050" dirty="0">
                <a:latin typeface="+mn-ea"/>
              </a:rPr>
              <a:t>年間）までです。</a:t>
            </a:r>
          </a:p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申込期限は令和８事業年度までです。令和８事業年度に申し込んだ場合、特例措置の期間は２年間です。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E55261E-AD32-D04B-F92A-C905DCF1BE3F}"/>
              </a:ext>
            </a:extLst>
          </p:cNvPr>
          <p:cNvSpPr txBox="1"/>
          <p:nvPr/>
        </p:nvSpPr>
        <p:spPr>
          <a:xfrm>
            <a:off x="116421" y="5922429"/>
            <a:ext cx="6599547" cy="46166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200" b="1" dirty="0">
                <a:solidFill>
                  <a:schemeClr val="bg1"/>
                </a:solidFill>
              </a:rPr>
              <a:t>省エネ機器（化石燃料を使用しない加温機）の導入と被覆等の取組を組み合わせ燃料使用量</a:t>
            </a:r>
            <a:r>
              <a:rPr lang="en-US" altLang="ja-JP" sz="1200" b="1" dirty="0">
                <a:solidFill>
                  <a:schemeClr val="bg1"/>
                </a:solidFill>
              </a:rPr>
              <a:t>50</a:t>
            </a:r>
            <a:r>
              <a:rPr lang="ja-JP" altLang="en-US" sz="1200" b="1" dirty="0">
                <a:solidFill>
                  <a:schemeClr val="bg1"/>
                </a:solidFill>
              </a:rPr>
              <a:t>％以上の削減に取り組む場合、補填数量を</a:t>
            </a:r>
            <a:r>
              <a:rPr lang="en-US" altLang="ja-JP" sz="1200" b="1" dirty="0">
                <a:solidFill>
                  <a:schemeClr val="bg1"/>
                </a:solidFill>
              </a:rPr>
              <a:t>70</a:t>
            </a:r>
            <a:r>
              <a:rPr lang="ja-JP" altLang="en-US" sz="1200" b="1" dirty="0">
                <a:solidFill>
                  <a:schemeClr val="bg1"/>
                </a:solidFill>
              </a:rPr>
              <a:t>％から</a:t>
            </a:r>
            <a:r>
              <a:rPr lang="en-US" altLang="ja-JP" sz="1200" b="1" u="sng" dirty="0">
                <a:solidFill>
                  <a:srgbClr val="FF0000"/>
                </a:solidFill>
              </a:rPr>
              <a:t>100</a:t>
            </a:r>
            <a:r>
              <a:rPr lang="ja-JP" altLang="en-US" sz="1200" b="1" u="sng" dirty="0">
                <a:solidFill>
                  <a:srgbClr val="FF0000"/>
                </a:solidFill>
              </a:rPr>
              <a:t>％</a:t>
            </a:r>
            <a:r>
              <a:rPr lang="ja-JP" altLang="en-US" sz="1200" b="1" dirty="0">
                <a:solidFill>
                  <a:schemeClr val="bg1"/>
                </a:solidFill>
              </a:rPr>
              <a:t>に引き上げます。</a:t>
            </a:r>
            <a:endParaRPr lang="en-US" altLang="ja-JP" sz="1200" b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2B0A3A1-EF43-0D61-5E47-D570D1E39B46}"/>
              </a:ext>
            </a:extLst>
          </p:cNvPr>
          <p:cNvSpPr txBox="1"/>
          <p:nvPr/>
        </p:nvSpPr>
        <p:spPr>
          <a:xfrm>
            <a:off x="3402592" y="2879013"/>
            <a:ext cx="3267376" cy="1633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ja-JP" altLang="en-US" sz="1100" b="1" dirty="0"/>
              <a:t>＜支援対象者としての申請に必要な書類＞</a:t>
            </a:r>
            <a:endParaRPr kumimoji="1" lang="en-US" altLang="ja-JP" sz="1100" b="1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事業実施計画書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省エネルギー等対策推進計画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lang="ja-JP" altLang="en-US" sz="1100" b="1" dirty="0"/>
              <a:t>＜事業参加者としての申請に必要な書類＞</a:t>
            </a:r>
            <a:endParaRPr lang="en-US" altLang="ja-JP" sz="1100" b="1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省エネルギー等対策取組計画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lang="ja-JP" altLang="en-US" sz="1100" dirty="0"/>
              <a:t>□ 過去７年分の燃料使用量を確認できる書類</a:t>
            </a:r>
            <a:endParaRPr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□みどりクロコンのチェックシート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6D99A1E-78B8-DC18-48DA-D8DF1F8545E3}"/>
              </a:ext>
            </a:extLst>
          </p:cNvPr>
          <p:cNvSpPr txBox="1"/>
          <p:nvPr/>
        </p:nvSpPr>
        <p:spPr>
          <a:xfrm>
            <a:off x="188032" y="3592488"/>
            <a:ext cx="30783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lang="en-US" altLang="ja-JP" sz="800" dirty="0"/>
              <a:t>※ </a:t>
            </a:r>
            <a:r>
              <a:rPr lang="ja-JP" altLang="en-US" sz="800" dirty="0"/>
              <a:t>７年分の書類がない場合でも加入可能な場合もありますので、ご相談下さい。</a:t>
            </a:r>
            <a:endParaRPr kumimoji="1" lang="ja-JP" altLang="en-US" sz="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6E3D0C-CBD7-F529-DE84-267C435EFAD4}"/>
              </a:ext>
            </a:extLst>
          </p:cNvPr>
          <p:cNvSpPr txBox="1"/>
          <p:nvPr/>
        </p:nvSpPr>
        <p:spPr>
          <a:xfrm>
            <a:off x="74613" y="3927701"/>
            <a:ext cx="3305174" cy="78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ja-JP" altLang="en-US" sz="1200" b="1" dirty="0">
                <a:latin typeface="+mn-ea"/>
              </a:rPr>
              <a:t>＜初めて加入する方＞</a:t>
            </a:r>
            <a:endParaRPr lang="en-US" altLang="ja-JP" sz="1200" b="1" dirty="0">
              <a:latin typeface="+mn-ea"/>
            </a:endParaRPr>
          </a:p>
          <a:p>
            <a:pPr marL="285750" indent="-285750">
              <a:lnSpc>
                <a:spcPts val="1200"/>
              </a:lnSpc>
              <a:spcAft>
                <a:spcPts val="600"/>
              </a:spcAft>
              <a:buFont typeface="メイリオ" panose="020B0604030504040204" pitchFamily="50" charset="-128"/>
              <a:buChar char="○"/>
            </a:pPr>
            <a:r>
              <a:rPr lang="ja-JP" altLang="en-US" sz="1100" dirty="0">
                <a:latin typeface="+mn-ea"/>
              </a:rPr>
              <a:t>省エネチェックシートの実践で燃料使用量</a:t>
            </a:r>
            <a:r>
              <a:rPr lang="en-US" altLang="ja-JP" sz="11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ja-JP" altLang="en-US" sz="1100" b="1" dirty="0">
                <a:solidFill>
                  <a:srgbClr val="FF0000"/>
                </a:solidFill>
                <a:latin typeface="+mn-ea"/>
              </a:rPr>
              <a:t>％減</a:t>
            </a:r>
            <a:r>
              <a:rPr lang="ja-JP" altLang="en-US" sz="1100" dirty="0">
                <a:latin typeface="+mn-ea"/>
              </a:rPr>
              <a:t>とみなせます。チェックシート以外で</a:t>
            </a:r>
            <a:r>
              <a:rPr lang="ja-JP" altLang="en-US" sz="1100" b="1" dirty="0">
                <a:solidFill>
                  <a:srgbClr val="FF0000"/>
                </a:solidFill>
                <a:latin typeface="+mn-ea"/>
              </a:rPr>
              <a:t>５％減</a:t>
            </a:r>
            <a:r>
              <a:rPr lang="ja-JP" altLang="en-US" sz="1100" dirty="0">
                <a:latin typeface="+mn-ea"/>
              </a:rPr>
              <a:t>を目指しましょう。</a:t>
            </a:r>
            <a:endParaRPr kumimoji="1" lang="en-US" altLang="ja-JP" sz="1100" dirty="0">
              <a:latin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BarCodeCtrl1" r:id="rId2" imgW="1270080" imgH="933480"/>
        </mc:Choice>
        <mc:Fallback>
          <p:control name="BarCodeCtrl1" r:id="rId2" imgW="1270080" imgH="933480">
            <p:pic>
              <p:nvPicPr>
                <p:cNvPr id="18" name="BarCodeCtrl1">
                  <a:extLst>
                    <a:ext uri="{FF2B5EF4-FFF2-40B4-BE49-F238E27FC236}">
                      <a16:creationId xmlns:a16="http://schemas.microsoft.com/office/drawing/2014/main" id="{54CD9C05-7E3A-401A-B78B-9B7CD7376A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3807934" y="4693069"/>
                  <a:ext cx="1269733" cy="9330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004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ローチャート: 書類 15">
            <a:extLst>
              <a:ext uri="{FF2B5EF4-FFF2-40B4-BE49-F238E27FC236}">
                <a16:creationId xmlns:a16="http://schemas.microsoft.com/office/drawing/2014/main" id="{6A7459D1-A61C-4ACB-8D11-EA47D2477302}"/>
              </a:ext>
            </a:extLst>
          </p:cNvPr>
          <p:cNvSpPr/>
          <p:nvPr/>
        </p:nvSpPr>
        <p:spPr bwMode="auto">
          <a:xfrm>
            <a:off x="0" y="0"/>
            <a:ext cx="6865620" cy="28778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24"/>
              <a:gd name="connsiteY0" fmla="*/ 0 h 21834"/>
              <a:gd name="connsiteX1" fmla="*/ 21600 w 21624"/>
              <a:gd name="connsiteY1" fmla="*/ 0 h 21834"/>
              <a:gd name="connsiteX2" fmla="*/ 21624 w 21624"/>
              <a:gd name="connsiteY2" fmla="*/ 20157 h 21834"/>
              <a:gd name="connsiteX3" fmla="*/ 0 w 21624"/>
              <a:gd name="connsiteY3" fmla="*/ 20172 h 21834"/>
              <a:gd name="connsiteX4" fmla="*/ 0 w 21624"/>
              <a:gd name="connsiteY4" fmla="*/ 0 h 2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4" h="21834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24" y="14383"/>
                  <a:pt x="21624" y="20157"/>
                </a:cubicBezTo>
                <a:cubicBezTo>
                  <a:pt x="10824" y="20157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318B93F-02ED-4847-9CF1-C5E940B76507}"/>
              </a:ext>
            </a:extLst>
          </p:cNvPr>
          <p:cNvSpPr/>
          <p:nvPr/>
        </p:nvSpPr>
        <p:spPr bwMode="auto">
          <a:xfrm>
            <a:off x="3133921" y="3008023"/>
            <a:ext cx="1080000" cy="2875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r>
              <a:rPr kumimoji="1"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期間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E2639EE-690B-4E3F-BE69-9921AA80569D}"/>
              </a:ext>
            </a:extLst>
          </p:cNvPr>
          <p:cNvSpPr/>
          <p:nvPr/>
        </p:nvSpPr>
        <p:spPr bwMode="auto">
          <a:xfrm>
            <a:off x="71691" y="3007620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申込期限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2A610D7-13F1-49A6-8D3E-4DD4D74F46D2}"/>
              </a:ext>
            </a:extLst>
          </p:cNvPr>
          <p:cNvSpPr/>
          <p:nvPr/>
        </p:nvSpPr>
        <p:spPr bwMode="auto">
          <a:xfrm>
            <a:off x="125359" y="4173797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BC02BEE-975D-48C0-983B-F129E6B1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5" y="469101"/>
            <a:ext cx="6480720" cy="379810"/>
          </a:xfrm>
        </p:spPr>
        <p:txBody>
          <a:bodyPr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令和７事業年度「施設園芸セーフティネット構築事業のうち省エネ加速化特例」加入募集のご案内</a:t>
            </a:r>
          </a:p>
        </p:txBody>
      </p:sp>
      <p:sp>
        <p:nvSpPr>
          <p:cNvPr id="20" name="タイトル 2">
            <a:extLst>
              <a:ext uri="{FF2B5EF4-FFF2-40B4-BE49-F238E27FC236}">
                <a16:creationId xmlns:a16="http://schemas.microsoft.com/office/drawing/2014/main" id="{15021DBF-CBCE-4131-88B0-DB53D9315453}"/>
              </a:ext>
            </a:extLst>
          </p:cNvPr>
          <p:cNvSpPr txBox="1">
            <a:spLocks/>
          </p:cNvSpPr>
          <p:nvPr/>
        </p:nvSpPr>
        <p:spPr>
          <a:xfrm flipH="1">
            <a:off x="4223988" y="9226673"/>
            <a:ext cx="1894251" cy="3933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en-US" altLang="ja-JP" sz="1800" b="1">
                <a:solidFill>
                  <a:schemeClr val="bg1"/>
                </a:solidFill>
              </a:rPr>
              <a:t>03-3593-6496</a:t>
            </a:r>
            <a:endParaRPr lang="ja-JP" altLang="en-US" sz="1800" b="1">
              <a:solidFill>
                <a:schemeClr val="bg1"/>
              </a:solidFill>
            </a:endParaRPr>
          </a:p>
        </p:txBody>
      </p:sp>
      <p:sp>
        <p:nvSpPr>
          <p:cNvPr id="21" name="タイトル 2">
            <a:extLst>
              <a:ext uri="{FF2B5EF4-FFF2-40B4-BE49-F238E27FC236}">
                <a16:creationId xmlns:a16="http://schemas.microsoft.com/office/drawing/2014/main" id="{3E48BF95-ED3D-4C2F-B175-BA48E41B119B}"/>
              </a:ext>
            </a:extLst>
          </p:cNvPr>
          <p:cNvSpPr txBox="1">
            <a:spLocks/>
          </p:cNvSpPr>
          <p:nvPr/>
        </p:nvSpPr>
        <p:spPr>
          <a:xfrm>
            <a:off x="126085" y="1075204"/>
            <a:ext cx="6570720" cy="1250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ja-JP" altLang="en-US" sz="3200" b="1" dirty="0">
                <a:solidFill>
                  <a:schemeClr val="bg1"/>
                </a:solidFill>
              </a:rPr>
              <a:t>更なる省エネ化で</a:t>
            </a:r>
            <a:r>
              <a:rPr lang="en-US" altLang="ja-JP" sz="3200" b="1" dirty="0">
                <a:solidFill>
                  <a:schemeClr val="bg1"/>
                </a:solidFill>
              </a:rPr>
              <a:t/>
            </a:r>
            <a:br>
              <a:rPr lang="en-US" altLang="ja-JP" sz="3200" b="1" dirty="0">
                <a:solidFill>
                  <a:schemeClr val="bg1"/>
                </a:solidFill>
              </a:rPr>
            </a:br>
            <a:r>
              <a:rPr lang="ja-JP" altLang="en-US" sz="3200" b="1" dirty="0">
                <a:solidFill>
                  <a:schemeClr val="bg1"/>
                </a:solidFill>
              </a:rPr>
              <a:t>燃料価格高騰に備えましょう</a:t>
            </a:r>
          </a:p>
          <a:p>
            <a:pPr algn="ctr">
              <a:lnSpc>
                <a:spcPts val="4500"/>
              </a:lnSpc>
            </a:pP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タイトル 2">
            <a:extLst>
              <a:ext uri="{FF2B5EF4-FFF2-40B4-BE49-F238E27FC236}">
                <a16:creationId xmlns:a16="http://schemas.microsoft.com/office/drawing/2014/main" id="{751597F9-16B8-4FF8-8D4D-F514F5CB2938}"/>
              </a:ext>
            </a:extLst>
          </p:cNvPr>
          <p:cNvSpPr txBox="1">
            <a:spLocks/>
          </p:cNvSpPr>
          <p:nvPr/>
        </p:nvSpPr>
        <p:spPr>
          <a:xfrm>
            <a:off x="177686" y="1645278"/>
            <a:ext cx="6463622" cy="15406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省エネ機器の導入と被覆等の取組を組み合わせ燃料使用量</a:t>
            </a:r>
            <a:r>
              <a:rPr lang="en-US" altLang="ja-JP" sz="1400" b="1" dirty="0">
                <a:solidFill>
                  <a:schemeClr val="bg1"/>
                </a:solidFill>
              </a:rPr>
              <a:t>50</a:t>
            </a:r>
            <a:r>
              <a:rPr lang="ja-JP" altLang="en-US" sz="1400" b="1" dirty="0">
                <a:solidFill>
                  <a:schemeClr val="bg1"/>
                </a:solidFill>
              </a:rPr>
              <a:t>％以上の削減に取り組む場合、補填数量を</a:t>
            </a:r>
            <a:r>
              <a:rPr lang="en-US" altLang="ja-JP" sz="1400" b="1" dirty="0">
                <a:solidFill>
                  <a:schemeClr val="bg1"/>
                </a:solidFill>
              </a:rPr>
              <a:t>70</a:t>
            </a:r>
            <a:r>
              <a:rPr lang="ja-JP" altLang="en-US" sz="1400" b="1" dirty="0">
                <a:solidFill>
                  <a:schemeClr val="bg1"/>
                </a:solidFill>
              </a:rPr>
              <a:t>％から</a:t>
            </a:r>
            <a:r>
              <a:rPr lang="en-US" altLang="ja-JP" sz="1400" b="1" dirty="0">
                <a:solidFill>
                  <a:schemeClr val="bg1"/>
                </a:solidFill>
              </a:rPr>
              <a:t>100</a:t>
            </a:r>
            <a:r>
              <a:rPr lang="ja-JP" altLang="en-US" sz="1400" b="1" dirty="0">
                <a:solidFill>
                  <a:schemeClr val="bg1"/>
                </a:solidFill>
              </a:rPr>
              <a:t>％に引き上げます。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EE5390-0037-4F11-AD57-42FCB8F0426E}"/>
              </a:ext>
            </a:extLst>
          </p:cNvPr>
          <p:cNvSpPr txBox="1"/>
          <p:nvPr/>
        </p:nvSpPr>
        <p:spPr>
          <a:xfrm>
            <a:off x="125359" y="4550278"/>
            <a:ext cx="70416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/>
              <a:t>□ </a:t>
            </a:r>
            <a:r>
              <a:rPr lang="ja-JP" altLang="en-US" sz="1100"/>
              <a:t>特例適用の事業初年度に</a:t>
            </a:r>
            <a:r>
              <a:rPr lang="ja-JP" altLang="en-US" sz="1400" b="1"/>
              <a:t>省エネ機器を導入</a:t>
            </a:r>
            <a:r>
              <a:rPr lang="ja-JP" altLang="en-US" sz="1100"/>
              <a:t>する者又は</a:t>
            </a:r>
            <a:r>
              <a:rPr lang="ja-JP" altLang="en-US" sz="1400" b="1"/>
              <a:t>既に省エネ機器を導入</a:t>
            </a:r>
            <a:r>
              <a:rPr lang="ja-JP" altLang="en-US" sz="1100"/>
              <a:t>している者</a:t>
            </a:r>
            <a:endParaRPr kumimoji="1" lang="en-US" altLang="ja-JP" sz="1100"/>
          </a:p>
          <a:p>
            <a:pPr marL="216000" indent="-216000">
              <a:spcAft>
                <a:spcPts val="600"/>
              </a:spcAft>
            </a:pPr>
            <a:r>
              <a:rPr lang="ja-JP" altLang="en-US" sz="1400"/>
              <a:t>□</a:t>
            </a:r>
            <a:r>
              <a:rPr lang="ja-JP" altLang="en-US" sz="1400" b="1"/>
              <a:t> ３年間</a:t>
            </a:r>
            <a:r>
              <a:rPr lang="ja-JP" altLang="en-US" sz="1100"/>
              <a:t>で燃料使用量を</a:t>
            </a:r>
            <a:r>
              <a:rPr lang="en-US" altLang="ja-JP" sz="1400" b="1"/>
              <a:t>50</a:t>
            </a:r>
            <a:r>
              <a:rPr lang="ja-JP" altLang="en-US" sz="1400" b="1"/>
              <a:t>％以上削減</a:t>
            </a:r>
            <a:r>
              <a:rPr lang="ja-JP" altLang="en-US" sz="1100"/>
              <a:t>する計画（省エネルギー等取組計画）の作成</a:t>
            </a:r>
            <a:endParaRPr lang="en-US" altLang="ja-JP" sz="110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CE655D-3683-407B-BA9E-139EAA8827DF}"/>
              </a:ext>
            </a:extLst>
          </p:cNvPr>
          <p:cNvSpPr txBox="1"/>
          <p:nvPr/>
        </p:nvSpPr>
        <p:spPr>
          <a:xfrm>
            <a:off x="4249915" y="3032906"/>
            <a:ext cx="197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令和９事業年度まで</a:t>
            </a:r>
            <a:endParaRPr kumimoji="1" lang="ja-JP" altLang="en-US" sz="1100" b="1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F91A12C-FCBC-4974-9A51-E6FA0DE0E69F}"/>
              </a:ext>
            </a:extLst>
          </p:cNvPr>
          <p:cNvSpPr txBox="1"/>
          <p:nvPr/>
        </p:nvSpPr>
        <p:spPr>
          <a:xfrm>
            <a:off x="932483" y="3002310"/>
            <a:ext cx="20110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７月</a:t>
            </a:r>
            <a:r>
              <a:rPr kumimoji="1" lang="en-US" altLang="ja-JP" sz="1600" dirty="0" smtClean="0"/>
              <a:t>17</a:t>
            </a:r>
            <a:r>
              <a:rPr kumimoji="1" lang="ja-JP" altLang="en-US" sz="1600" dirty="0" smtClean="0"/>
              <a:t>日</a:t>
            </a:r>
            <a:r>
              <a:rPr kumimoji="1" lang="ja-JP" altLang="en-US" sz="1600" dirty="0"/>
              <a:t>（木）</a:t>
            </a:r>
            <a:endParaRPr kumimoji="1" lang="en-US" altLang="ja-JP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153A28-27E2-4EC4-A9BD-10802E321927}"/>
              </a:ext>
            </a:extLst>
          </p:cNvPr>
          <p:cNvSpPr txBox="1"/>
          <p:nvPr/>
        </p:nvSpPr>
        <p:spPr>
          <a:xfrm>
            <a:off x="620688" y="9570297"/>
            <a:ext cx="307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（一社）日本施設園芸協会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D111C6-3C88-49D4-AF06-C79123566719}"/>
              </a:ext>
            </a:extLst>
          </p:cNvPr>
          <p:cNvSpPr txBox="1"/>
          <p:nvPr/>
        </p:nvSpPr>
        <p:spPr>
          <a:xfrm>
            <a:off x="4213921" y="9587381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>
                <a:solidFill>
                  <a:schemeClr val="bg1"/>
                </a:solidFill>
                <a:latin typeface="+mj-ea"/>
                <a:ea typeface="+mj-ea"/>
              </a:rPr>
              <a:t>03-3667-1631</a:t>
            </a:r>
            <a:endParaRPr kumimoji="1" lang="ja-JP" altLang="en-US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A56A22-C547-F51A-DD10-D7625640D074}"/>
              </a:ext>
            </a:extLst>
          </p:cNvPr>
          <p:cNvSpPr txBox="1"/>
          <p:nvPr/>
        </p:nvSpPr>
        <p:spPr>
          <a:xfrm>
            <a:off x="3167843" y="3356297"/>
            <a:ext cx="3699657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事業参加者ごとの取組計画に即して申請し、一人一期（最大</a:t>
            </a:r>
            <a:r>
              <a:rPr lang="en-US" altLang="ja-JP" sz="1050" dirty="0">
                <a:latin typeface="+mn-ea"/>
              </a:rPr>
              <a:t>3</a:t>
            </a:r>
            <a:r>
              <a:rPr lang="ja-JP" altLang="en-US" sz="1050" dirty="0">
                <a:latin typeface="+mn-ea"/>
              </a:rPr>
              <a:t>年間）までです。</a:t>
            </a:r>
          </a:p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申込期限は令和８事業年度までです。なお、令和８事業年度に申し込んだ場合、特例措置の期間は２年間となります。</a:t>
            </a:r>
            <a:endParaRPr lang="en-US" altLang="ja-JP" sz="1050" dirty="0">
              <a:latin typeface="+mn-ea"/>
            </a:endParaRPr>
          </a:p>
        </p:txBody>
      </p:sp>
      <p:graphicFrame>
        <p:nvGraphicFramePr>
          <p:cNvPr id="62" name="表 61">
            <a:extLst>
              <a:ext uri="{FF2B5EF4-FFF2-40B4-BE49-F238E27FC236}">
                <a16:creationId xmlns:a16="http://schemas.microsoft.com/office/drawing/2014/main" id="{97C5B05C-490A-0CD3-BB93-D24D5F571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98363"/>
              </p:ext>
            </p:extLst>
          </p:nvPr>
        </p:nvGraphicFramePr>
        <p:xfrm>
          <a:off x="206351" y="5187044"/>
          <a:ext cx="6489728" cy="1386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45770">
                  <a:extLst>
                    <a:ext uri="{9D8B030D-6E8A-4147-A177-3AD203B41FA5}">
                      <a16:colId xmlns:a16="http://schemas.microsoft.com/office/drawing/2014/main" val="2628538709"/>
                    </a:ext>
                  </a:extLst>
                </a:gridCol>
                <a:gridCol w="942888">
                  <a:extLst>
                    <a:ext uri="{9D8B030D-6E8A-4147-A177-3AD203B41FA5}">
                      <a16:colId xmlns:a16="http://schemas.microsoft.com/office/drawing/2014/main" val="516578168"/>
                    </a:ext>
                  </a:extLst>
                </a:gridCol>
                <a:gridCol w="920214">
                  <a:extLst>
                    <a:ext uri="{9D8B030D-6E8A-4147-A177-3AD203B41FA5}">
                      <a16:colId xmlns:a16="http://schemas.microsoft.com/office/drawing/2014/main" val="2161594647"/>
                    </a:ext>
                  </a:extLst>
                </a:gridCol>
                <a:gridCol w="920214">
                  <a:extLst>
                    <a:ext uri="{9D8B030D-6E8A-4147-A177-3AD203B41FA5}">
                      <a16:colId xmlns:a16="http://schemas.microsoft.com/office/drawing/2014/main" val="556048077"/>
                    </a:ext>
                  </a:extLst>
                </a:gridCol>
                <a:gridCol w="920214">
                  <a:extLst>
                    <a:ext uri="{9D8B030D-6E8A-4147-A177-3AD203B41FA5}">
                      <a16:colId xmlns:a16="http://schemas.microsoft.com/office/drawing/2014/main" val="4264635443"/>
                    </a:ext>
                  </a:extLst>
                </a:gridCol>
                <a:gridCol w="920214">
                  <a:extLst>
                    <a:ext uri="{9D8B030D-6E8A-4147-A177-3AD203B41FA5}">
                      <a16:colId xmlns:a16="http://schemas.microsoft.com/office/drawing/2014/main" val="1866891328"/>
                    </a:ext>
                  </a:extLst>
                </a:gridCol>
                <a:gridCol w="920214">
                  <a:extLst>
                    <a:ext uri="{9D8B030D-6E8A-4147-A177-3AD203B41FA5}">
                      <a16:colId xmlns:a16="http://schemas.microsoft.com/office/drawing/2014/main" val="1755882816"/>
                    </a:ext>
                  </a:extLst>
                </a:gridCol>
              </a:tblGrid>
              <a:tr h="237643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</a:rPr>
                        <a:t>SN</a:t>
                      </a:r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加入状況</a:t>
                      </a:r>
                      <a:endParaRPr kumimoji="1" lang="en-US" altLang="ja-JP" sz="105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 gridSpan="4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b="0">
                          <a:solidFill>
                            <a:schemeClr val="tx1"/>
                          </a:solidFill>
                        </a:rPr>
                        <a:t>Ｒ</a:t>
                      </a:r>
                      <a:r>
                        <a:rPr lang="ja-JP" altLang="en-US" sz="1100" b="0">
                          <a:solidFill>
                            <a:schemeClr val="tx1"/>
                          </a:solidFill>
                        </a:rPr>
                        <a:t>６</a:t>
                      </a:r>
                      <a:r>
                        <a:rPr kumimoji="1" lang="ja-JP" altLang="en-US" sz="1100" b="0">
                          <a:solidFill>
                            <a:schemeClr val="tx1"/>
                          </a:solidFill>
                        </a:rPr>
                        <a:t>事業年度</a:t>
                      </a:r>
                      <a:r>
                        <a:rPr kumimoji="1" lang="ja-JP" altLang="en-US" sz="1100" b="1">
                          <a:solidFill>
                            <a:schemeClr val="tx1"/>
                          </a:solidFill>
                        </a:rPr>
                        <a:t>加入者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b="0">
                          <a:solidFill>
                            <a:schemeClr val="tx1"/>
                          </a:solidFill>
                        </a:rPr>
                        <a:t>Ｒ</a:t>
                      </a:r>
                      <a:r>
                        <a:rPr lang="ja-JP" altLang="en-US" sz="1100" b="0">
                          <a:solidFill>
                            <a:schemeClr val="tx1"/>
                          </a:solidFill>
                        </a:rPr>
                        <a:t>６</a:t>
                      </a:r>
                      <a:r>
                        <a:rPr kumimoji="1" lang="ja-JP" altLang="en-US" sz="1100" b="0">
                          <a:solidFill>
                            <a:schemeClr val="tx1"/>
                          </a:solidFill>
                        </a:rPr>
                        <a:t>事業年度</a:t>
                      </a:r>
                      <a:r>
                        <a:rPr kumimoji="1" lang="ja-JP" altLang="en-US" sz="1100" b="1">
                          <a:solidFill>
                            <a:schemeClr val="tx1"/>
                          </a:solidFill>
                        </a:rPr>
                        <a:t>未加入者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756453"/>
                  </a:ext>
                </a:extLst>
              </a:tr>
              <a:tr h="377434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省エネ機器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導入状況</a:t>
                      </a:r>
                    </a:p>
                  </a:txBody>
                  <a:tcPr marL="36000" marR="36000" anchor="ctr"/>
                </a:tc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導入していない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導入済み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b="0">
                          <a:solidFill>
                            <a:schemeClr val="tx1"/>
                          </a:solidFill>
                        </a:rPr>
                        <a:t>導入して</a:t>
                      </a:r>
                      <a:endParaRPr kumimoji="1" lang="en-US" altLang="ja-JP" sz="10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00" b="0">
                          <a:solidFill>
                            <a:schemeClr val="tx1"/>
                          </a:solidFill>
                        </a:rPr>
                        <a:t>いない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導入済み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79641"/>
                  </a:ext>
                </a:extLst>
              </a:tr>
              <a:tr h="377434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現行計画の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削減率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未満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未満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ー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822805"/>
                  </a:ext>
                </a:extLst>
              </a:tr>
              <a:tr h="230654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特例対象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214802"/>
                  </a:ext>
                </a:extLst>
              </a:tr>
            </a:tbl>
          </a:graphicData>
        </a:graphic>
      </p:graphicFrame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933EA98-AA56-9A21-9C9C-40D41CA3306A}"/>
              </a:ext>
            </a:extLst>
          </p:cNvPr>
          <p:cNvSpPr txBox="1"/>
          <p:nvPr/>
        </p:nvSpPr>
        <p:spPr>
          <a:xfrm>
            <a:off x="165380" y="3356297"/>
            <a:ext cx="28050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solidFill>
                  <a:srgbClr val="FF0000"/>
                </a:solidFill>
              </a:rPr>
              <a:t>※</a:t>
            </a:r>
            <a:r>
              <a:rPr lang="ja-JP" altLang="en-US" sz="1050" dirty="0" smtClean="0">
                <a:solidFill>
                  <a:srgbClr val="FF0000"/>
                </a:solidFill>
              </a:rPr>
              <a:t>必着</a:t>
            </a:r>
            <a:endParaRPr lang="en-US" altLang="ja-JP" sz="1050" dirty="0" smtClean="0">
              <a:solidFill>
                <a:srgbClr val="FF0000"/>
              </a:solidFill>
            </a:endParaRPr>
          </a:p>
          <a:p>
            <a:r>
              <a:rPr lang="en-US" altLang="ja-JP" sz="1050" dirty="0" smtClean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050" dirty="0" smtClean="0">
                <a:solidFill>
                  <a:srgbClr val="FF0000"/>
                </a:solidFill>
                <a:latin typeface="+mn-ea"/>
              </a:rPr>
              <a:t>施設園芸セーフティネット構築事業の加入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と併せて申請してください。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3" name="円柱 52">
            <a:extLst>
              <a:ext uri="{FF2B5EF4-FFF2-40B4-BE49-F238E27FC236}">
                <a16:creationId xmlns:a16="http://schemas.microsoft.com/office/drawing/2014/main" id="{4AFD81D6-87AD-B2FA-6B04-C0FF1261DCC8}"/>
              </a:ext>
            </a:extLst>
          </p:cNvPr>
          <p:cNvSpPr/>
          <p:nvPr/>
        </p:nvSpPr>
        <p:spPr bwMode="auto">
          <a:xfrm>
            <a:off x="1589361" y="7411609"/>
            <a:ext cx="502514" cy="136010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ja-JP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56" name="円柱 55">
            <a:extLst>
              <a:ext uri="{FF2B5EF4-FFF2-40B4-BE49-F238E27FC236}">
                <a16:creationId xmlns:a16="http://schemas.microsoft.com/office/drawing/2014/main" id="{559B8133-65C7-D46C-697F-4EA61B20B93C}"/>
              </a:ext>
            </a:extLst>
          </p:cNvPr>
          <p:cNvSpPr/>
          <p:nvPr/>
        </p:nvSpPr>
        <p:spPr bwMode="auto">
          <a:xfrm>
            <a:off x="328904" y="7392276"/>
            <a:ext cx="502514" cy="136010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1100" b="1" kern="0">
                <a:solidFill>
                  <a:srgbClr val="4D4D4D"/>
                </a:solidFill>
                <a:cs typeface="メイリオ" pitchFamily="50" charset="-128"/>
              </a:rPr>
              <a:t>100L</a:t>
            </a:r>
            <a:endParaRPr lang="ja-JP" altLang="en-US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F66095BC-2D5F-8806-DD08-E61170494FF1}"/>
              </a:ext>
            </a:extLst>
          </p:cNvPr>
          <p:cNvSpPr/>
          <p:nvPr/>
        </p:nvSpPr>
        <p:spPr bwMode="auto">
          <a:xfrm>
            <a:off x="1027259" y="7819641"/>
            <a:ext cx="377367" cy="313582"/>
          </a:xfrm>
          <a:prstGeom prst="rightArrow">
            <a:avLst/>
          </a:prstGeom>
          <a:solidFill>
            <a:srgbClr val="FFFFFF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60" name="円柱 59">
            <a:extLst>
              <a:ext uri="{FF2B5EF4-FFF2-40B4-BE49-F238E27FC236}">
                <a16:creationId xmlns:a16="http://schemas.microsoft.com/office/drawing/2014/main" id="{C6EFD660-B2F8-1447-D74C-79B3A48A2AC1}"/>
              </a:ext>
            </a:extLst>
          </p:cNvPr>
          <p:cNvSpPr/>
          <p:nvPr/>
        </p:nvSpPr>
        <p:spPr bwMode="auto">
          <a:xfrm>
            <a:off x="1589353" y="7401226"/>
            <a:ext cx="502096" cy="714091"/>
          </a:xfrm>
          <a:prstGeom prst="can">
            <a:avLst/>
          </a:prstGeom>
          <a:solidFill>
            <a:srgbClr val="FFFFFF">
              <a:lumMod val="85000"/>
            </a:srgbClr>
          </a:solidFill>
          <a:ln w="6350">
            <a:solidFill>
              <a:srgbClr val="373737"/>
            </a:solidFill>
            <a:prstDash val="dash"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933377B-08CF-C215-DFF7-02F5998012EF}"/>
              </a:ext>
            </a:extLst>
          </p:cNvPr>
          <p:cNvSpPr txBox="1"/>
          <p:nvPr/>
        </p:nvSpPr>
        <p:spPr>
          <a:xfrm>
            <a:off x="221662" y="8771714"/>
            <a:ext cx="716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基準量</a:t>
            </a:r>
          </a:p>
        </p:txBody>
      </p:sp>
      <p:sp>
        <p:nvSpPr>
          <p:cNvPr id="65" name="右中かっこ 64">
            <a:extLst>
              <a:ext uri="{FF2B5EF4-FFF2-40B4-BE49-F238E27FC236}">
                <a16:creationId xmlns:a16="http://schemas.microsoft.com/office/drawing/2014/main" id="{FAB50B35-709D-2792-E6E1-E348E7EDFE09}"/>
              </a:ext>
            </a:extLst>
          </p:cNvPr>
          <p:cNvSpPr/>
          <p:nvPr/>
        </p:nvSpPr>
        <p:spPr>
          <a:xfrm>
            <a:off x="2167812" y="7457348"/>
            <a:ext cx="140572" cy="600206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5CA5FAF-5629-A1C1-73AC-816BAE11FFD6}"/>
              </a:ext>
            </a:extLst>
          </p:cNvPr>
          <p:cNvSpPr txBox="1"/>
          <p:nvPr/>
        </p:nvSpPr>
        <p:spPr>
          <a:xfrm>
            <a:off x="2102628" y="7640726"/>
            <a:ext cx="918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削減量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0A950D21-7AD9-F810-4FAF-3CC95C76ABA4}"/>
              </a:ext>
            </a:extLst>
          </p:cNvPr>
          <p:cNvSpPr txBox="1"/>
          <p:nvPr/>
        </p:nvSpPr>
        <p:spPr>
          <a:xfrm>
            <a:off x="1638599" y="8351161"/>
            <a:ext cx="457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03F0F96-2F1B-9C2B-CBEE-4BAFE3B6E039}"/>
              </a:ext>
            </a:extLst>
          </p:cNvPr>
          <p:cNvSpPr txBox="1"/>
          <p:nvPr/>
        </p:nvSpPr>
        <p:spPr>
          <a:xfrm>
            <a:off x="809890" y="8203038"/>
            <a:ext cx="83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ヒートポンプ等を導入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69" name="右中かっこ 68">
            <a:extLst>
              <a:ext uri="{FF2B5EF4-FFF2-40B4-BE49-F238E27FC236}">
                <a16:creationId xmlns:a16="http://schemas.microsoft.com/office/drawing/2014/main" id="{491E52A7-6252-98B4-F661-AEC069B2C24A}"/>
              </a:ext>
            </a:extLst>
          </p:cNvPr>
          <p:cNvSpPr/>
          <p:nvPr/>
        </p:nvSpPr>
        <p:spPr>
          <a:xfrm>
            <a:off x="2160125" y="8057554"/>
            <a:ext cx="148259" cy="668148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16B30D6-4889-F867-A900-283FFA2CA9F7}"/>
              </a:ext>
            </a:extLst>
          </p:cNvPr>
          <p:cNvSpPr txBox="1"/>
          <p:nvPr/>
        </p:nvSpPr>
        <p:spPr>
          <a:xfrm>
            <a:off x="2318737" y="8227371"/>
            <a:ext cx="91863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100</a:t>
            </a: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％補填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特例適用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1965BBA-8AC2-631E-50B7-2BE7E749A8B9}"/>
              </a:ext>
            </a:extLst>
          </p:cNvPr>
          <p:cNvSpPr txBox="1"/>
          <p:nvPr/>
        </p:nvSpPr>
        <p:spPr>
          <a:xfrm>
            <a:off x="1659392" y="7730060"/>
            <a:ext cx="479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1B3F5EAB-ED9C-19DC-25C5-4C54257C3E14}"/>
              </a:ext>
            </a:extLst>
          </p:cNvPr>
          <p:cNvSpPr txBox="1"/>
          <p:nvPr/>
        </p:nvSpPr>
        <p:spPr>
          <a:xfrm>
            <a:off x="2261337" y="8542984"/>
            <a:ext cx="970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en-US" altLang="ja-JP" sz="1000"/>
              <a:t>※</a:t>
            </a:r>
            <a:r>
              <a:rPr lang="ja-JP" altLang="en-US" sz="1000"/>
              <a:t>通常</a:t>
            </a:r>
            <a:r>
              <a:rPr lang="en-US" altLang="ja-JP" sz="1000"/>
              <a:t>70</a:t>
            </a:r>
            <a:r>
              <a:rPr lang="ja-JP" altLang="en-US" sz="1000"/>
              <a:t>％</a:t>
            </a:r>
            <a:endParaRPr kumimoji="1" lang="ja-JP" altLang="en-US" sz="100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4B09E1E-FBDB-1999-1C73-B8A9B87751EE}"/>
              </a:ext>
            </a:extLst>
          </p:cNvPr>
          <p:cNvSpPr txBox="1"/>
          <p:nvPr/>
        </p:nvSpPr>
        <p:spPr>
          <a:xfrm>
            <a:off x="3097198" y="7461702"/>
            <a:ext cx="3697777" cy="1155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tIns="72000" bIns="36000" rtlCol="0" anchor="ctr">
            <a:spAutoFit/>
          </a:bodyPr>
          <a:lstStyle/>
          <a:p>
            <a:pPr algn="ctr"/>
            <a:r>
              <a:rPr kumimoji="1" lang="ja-JP" altLang="en-US" sz="1600" b="1" dirty="0"/>
              <a:t>省エネ加速化特例補填金＝</a:t>
            </a:r>
            <a:endParaRPr kumimoji="1" lang="en-US" altLang="ja-JP" sz="1600" b="1" dirty="0"/>
          </a:p>
          <a:p>
            <a:r>
              <a:rPr kumimoji="1" lang="ja-JP" altLang="en-US" sz="1600" b="1" u="sng" dirty="0"/>
              <a:t>補填単価</a:t>
            </a:r>
            <a:r>
              <a:rPr kumimoji="1" lang="en-US" altLang="ja-JP" sz="1600" b="1" dirty="0"/>
              <a:t>×</a:t>
            </a:r>
            <a:r>
              <a:rPr kumimoji="1" lang="ja-JP" altLang="en-US" sz="1600" b="1" u="sng" dirty="0"/>
              <a:t>当月燃料購入数量</a:t>
            </a:r>
            <a:r>
              <a:rPr lang="ja-JP" altLang="en-US" sz="1600" b="1" u="sng" dirty="0"/>
              <a:t>の</a:t>
            </a:r>
            <a:r>
              <a:rPr kumimoji="1" lang="en-US" altLang="ja-JP" sz="1600" b="1" u="sng" dirty="0"/>
              <a:t>100</a:t>
            </a:r>
            <a:r>
              <a:rPr lang="ja-JP" altLang="en-US" sz="1600" b="1" u="sng" dirty="0"/>
              <a:t>％</a:t>
            </a:r>
            <a:r>
              <a:rPr lang="en-US" altLang="ja-JP" sz="1200" dirty="0"/>
              <a:t>※</a:t>
            </a:r>
            <a:r>
              <a:rPr lang="ja-JP" altLang="en-US" sz="1200" dirty="0"/>
              <a:t>補填単価＝各月の指標価格－発動基準価格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基準量の</a:t>
            </a:r>
            <a:r>
              <a:rPr lang="en-US" altLang="ja-JP" sz="1200" dirty="0"/>
              <a:t>50</a:t>
            </a:r>
            <a:r>
              <a:rPr lang="ja-JP" altLang="en-US" sz="1200" dirty="0"/>
              <a:t>％の数量を上限とする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特例分（</a:t>
            </a:r>
            <a:r>
              <a:rPr lang="en-US" altLang="ja-JP" sz="1200" dirty="0"/>
              <a:t>30</a:t>
            </a:r>
            <a:r>
              <a:rPr lang="ja-JP" altLang="en-US" sz="1200" dirty="0"/>
              <a:t>％）は事業年度末に一括交付</a:t>
            </a:r>
            <a:endParaRPr lang="en-US" altLang="ja-JP" sz="12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0A48D36-7A95-08E5-E90C-FAC1CBC15856}"/>
              </a:ext>
            </a:extLst>
          </p:cNvPr>
          <p:cNvSpPr/>
          <p:nvPr/>
        </p:nvSpPr>
        <p:spPr bwMode="auto">
          <a:xfrm>
            <a:off x="134228" y="6840151"/>
            <a:ext cx="2232248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省エネ加速化特例の仕組み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F17B52-3F62-7D83-B718-6FEBAF067CBA}"/>
              </a:ext>
            </a:extLst>
          </p:cNvPr>
          <p:cNvSpPr/>
          <p:nvPr/>
        </p:nvSpPr>
        <p:spPr bwMode="auto">
          <a:xfrm>
            <a:off x="0" y="9209421"/>
            <a:ext cx="6858000" cy="676775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CAB042-1699-8C00-CA3D-E732684A16FD}"/>
              </a:ext>
            </a:extLst>
          </p:cNvPr>
          <p:cNvSpPr/>
          <p:nvPr/>
        </p:nvSpPr>
        <p:spPr bwMode="auto">
          <a:xfrm>
            <a:off x="0" y="9209421"/>
            <a:ext cx="6858000" cy="67677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20667F-95B6-FC1E-9996-C1FFB4C2EF03}"/>
              </a:ext>
            </a:extLst>
          </p:cNvPr>
          <p:cNvSpPr txBox="1"/>
          <p:nvPr/>
        </p:nvSpPr>
        <p:spPr>
          <a:xfrm>
            <a:off x="71691" y="9253648"/>
            <a:ext cx="4137123" cy="646331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神奈川県燃油・肥料高騰</a:t>
            </a:r>
            <a:r>
              <a:rPr lang="ja-JP" altLang="en-US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対策協議会</a:t>
            </a:r>
            <a:endParaRPr lang="en-US" altLang="ja-JP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</a:rPr>
              <a:t>（担当：田中・綾部・廣瀬・小林）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98E0ACF1-0F96-F2B7-753D-BB657E9E412F}"/>
              </a:ext>
            </a:extLst>
          </p:cNvPr>
          <p:cNvSpPr txBox="1">
            <a:spLocks/>
          </p:cNvSpPr>
          <p:nvPr/>
        </p:nvSpPr>
        <p:spPr>
          <a:xfrm>
            <a:off x="4640885" y="9406565"/>
            <a:ext cx="2217116" cy="393377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045-680-3005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9AD871DA-39A5-9DE1-3A4B-68F2344A28F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22896" y="9400721"/>
            <a:ext cx="502248" cy="360000"/>
          </a:xfrm>
          <a:custGeom>
            <a:avLst/>
            <a:gdLst>
              <a:gd name="T0" fmla="*/ 828 w 1074"/>
              <a:gd name="T1" fmla="*/ 828 h 925"/>
              <a:gd name="T2" fmla="*/ 781 w 1074"/>
              <a:gd name="T3" fmla="*/ 921 h 925"/>
              <a:gd name="T4" fmla="*/ 688 w 1074"/>
              <a:gd name="T5" fmla="*/ 876 h 925"/>
              <a:gd name="T6" fmla="*/ 736 w 1074"/>
              <a:gd name="T7" fmla="*/ 783 h 925"/>
              <a:gd name="T8" fmla="*/ 596 w 1074"/>
              <a:gd name="T9" fmla="*/ 809 h 925"/>
              <a:gd name="T10" fmla="*/ 579 w 1074"/>
              <a:gd name="T11" fmla="*/ 911 h 925"/>
              <a:gd name="T12" fmla="*/ 476 w 1074"/>
              <a:gd name="T13" fmla="*/ 896 h 925"/>
              <a:gd name="T14" fmla="*/ 494 w 1074"/>
              <a:gd name="T15" fmla="*/ 792 h 925"/>
              <a:gd name="T16" fmla="*/ 357 w 1074"/>
              <a:gd name="T17" fmla="*/ 792 h 925"/>
              <a:gd name="T18" fmla="*/ 372 w 1074"/>
              <a:gd name="T19" fmla="*/ 896 h 925"/>
              <a:gd name="T20" fmla="*/ 270 w 1074"/>
              <a:gd name="T21" fmla="*/ 911 h 925"/>
              <a:gd name="T22" fmla="*/ 255 w 1074"/>
              <a:gd name="T23" fmla="*/ 809 h 925"/>
              <a:gd name="T24" fmla="*/ 781 w 1074"/>
              <a:gd name="T25" fmla="*/ 560 h 925"/>
              <a:gd name="T26" fmla="*/ 828 w 1074"/>
              <a:gd name="T27" fmla="*/ 652 h 925"/>
              <a:gd name="T28" fmla="*/ 736 w 1074"/>
              <a:gd name="T29" fmla="*/ 700 h 925"/>
              <a:gd name="T30" fmla="*/ 688 w 1074"/>
              <a:gd name="T31" fmla="*/ 607 h 925"/>
              <a:gd name="T32" fmla="*/ 535 w 1074"/>
              <a:gd name="T33" fmla="*/ 556 h 925"/>
              <a:gd name="T34" fmla="*/ 609 w 1074"/>
              <a:gd name="T35" fmla="*/ 630 h 925"/>
              <a:gd name="T36" fmla="*/ 535 w 1074"/>
              <a:gd name="T37" fmla="*/ 703 h 925"/>
              <a:gd name="T38" fmla="*/ 463 w 1074"/>
              <a:gd name="T39" fmla="*/ 630 h 925"/>
              <a:gd name="T40" fmla="*/ 535 w 1074"/>
              <a:gd name="T41" fmla="*/ 556 h 925"/>
              <a:gd name="T42" fmla="*/ 384 w 1074"/>
              <a:gd name="T43" fmla="*/ 607 h 925"/>
              <a:gd name="T44" fmla="*/ 337 w 1074"/>
              <a:gd name="T45" fmla="*/ 700 h 925"/>
              <a:gd name="T46" fmla="*/ 244 w 1074"/>
              <a:gd name="T47" fmla="*/ 652 h 925"/>
              <a:gd name="T48" fmla="*/ 291 w 1074"/>
              <a:gd name="T49" fmla="*/ 560 h 925"/>
              <a:gd name="T50" fmla="*/ 817 w 1074"/>
              <a:gd name="T51" fmla="*/ 365 h 925"/>
              <a:gd name="T52" fmla="*/ 802 w 1074"/>
              <a:gd name="T53" fmla="*/ 467 h 925"/>
              <a:gd name="T54" fmla="*/ 700 w 1074"/>
              <a:gd name="T55" fmla="*/ 450 h 925"/>
              <a:gd name="T56" fmla="*/ 715 w 1074"/>
              <a:gd name="T57" fmla="*/ 348 h 925"/>
              <a:gd name="T58" fmla="*/ 579 w 1074"/>
              <a:gd name="T59" fmla="*/ 348 h 925"/>
              <a:gd name="T60" fmla="*/ 596 w 1074"/>
              <a:gd name="T61" fmla="*/ 450 h 925"/>
              <a:gd name="T62" fmla="*/ 494 w 1074"/>
              <a:gd name="T63" fmla="*/ 467 h 925"/>
              <a:gd name="T64" fmla="*/ 476 w 1074"/>
              <a:gd name="T65" fmla="*/ 365 h 925"/>
              <a:gd name="T66" fmla="*/ 337 w 1074"/>
              <a:gd name="T67" fmla="*/ 338 h 925"/>
              <a:gd name="T68" fmla="*/ 384 w 1074"/>
              <a:gd name="T69" fmla="*/ 431 h 925"/>
              <a:gd name="T70" fmla="*/ 291 w 1074"/>
              <a:gd name="T71" fmla="*/ 476 h 925"/>
              <a:gd name="T72" fmla="*/ 244 w 1074"/>
              <a:gd name="T73" fmla="*/ 384 h 925"/>
              <a:gd name="T74" fmla="*/ 531 w 1074"/>
              <a:gd name="T75" fmla="*/ 0 h 925"/>
              <a:gd name="T76" fmla="*/ 792 w 1074"/>
              <a:gd name="T77" fmla="*/ 21 h 925"/>
              <a:gd name="T78" fmla="*/ 928 w 1074"/>
              <a:gd name="T79" fmla="*/ 64 h 925"/>
              <a:gd name="T80" fmla="*/ 1061 w 1074"/>
              <a:gd name="T81" fmla="*/ 149 h 925"/>
              <a:gd name="T82" fmla="*/ 1066 w 1074"/>
              <a:gd name="T83" fmla="*/ 234 h 925"/>
              <a:gd name="T84" fmla="*/ 762 w 1074"/>
              <a:gd name="T85" fmla="*/ 198 h 925"/>
              <a:gd name="T86" fmla="*/ 792 w 1074"/>
              <a:gd name="T87" fmla="*/ 140 h 925"/>
              <a:gd name="T88" fmla="*/ 788 w 1074"/>
              <a:gd name="T89" fmla="*/ 134 h 925"/>
              <a:gd name="T90" fmla="*/ 626 w 1074"/>
              <a:gd name="T91" fmla="*/ 79 h 925"/>
              <a:gd name="T92" fmla="*/ 531 w 1074"/>
              <a:gd name="T93" fmla="*/ 74 h 925"/>
              <a:gd name="T94" fmla="*/ 354 w 1074"/>
              <a:gd name="T95" fmla="*/ 104 h 925"/>
              <a:gd name="T96" fmla="*/ 291 w 1074"/>
              <a:gd name="T97" fmla="*/ 128 h 925"/>
              <a:gd name="T98" fmla="*/ 286 w 1074"/>
              <a:gd name="T99" fmla="*/ 134 h 925"/>
              <a:gd name="T100" fmla="*/ 308 w 1074"/>
              <a:gd name="T101" fmla="*/ 180 h 925"/>
              <a:gd name="T102" fmla="*/ 11 w 1074"/>
              <a:gd name="T103" fmla="*/ 246 h 925"/>
              <a:gd name="T104" fmla="*/ 0 w 1074"/>
              <a:gd name="T105" fmla="*/ 187 h 925"/>
              <a:gd name="T106" fmla="*/ 134 w 1074"/>
              <a:gd name="T107" fmla="*/ 70 h 925"/>
              <a:gd name="T108" fmla="*/ 244 w 1074"/>
              <a:gd name="T109" fmla="*/ 36 h 925"/>
              <a:gd name="T110" fmla="*/ 531 w 1074"/>
              <a:gd name="T111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4" h="925">
                <a:moveTo>
                  <a:pt x="758" y="779"/>
                </a:moveTo>
                <a:lnTo>
                  <a:pt x="781" y="783"/>
                </a:lnTo>
                <a:lnTo>
                  <a:pt x="802" y="792"/>
                </a:lnTo>
                <a:lnTo>
                  <a:pt x="817" y="809"/>
                </a:lnTo>
                <a:lnTo>
                  <a:pt x="828" y="828"/>
                </a:lnTo>
                <a:lnTo>
                  <a:pt x="832" y="853"/>
                </a:lnTo>
                <a:lnTo>
                  <a:pt x="828" y="876"/>
                </a:lnTo>
                <a:lnTo>
                  <a:pt x="817" y="896"/>
                </a:lnTo>
                <a:lnTo>
                  <a:pt x="802" y="911"/>
                </a:lnTo>
                <a:lnTo>
                  <a:pt x="781" y="921"/>
                </a:lnTo>
                <a:lnTo>
                  <a:pt x="758" y="925"/>
                </a:lnTo>
                <a:lnTo>
                  <a:pt x="736" y="921"/>
                </a:lnTo>
                <a:lnTo>
                  <a:pt x="715" y="911"/>
                </a:lnTo>
                <a:lnTo>
                  <a:pt x="700" y="896"/>
                </a:lnTo>
                <a:lnTo>
                  <a:pt x="688" y="876"/>
                </a:lnTo>
                <a:lnTo>
                  <a:pt x="684" y="853"/>
                </a:lnTo>
                <a:lnTo>
                  <a:pt x="688" y="828"/>
                </a:lnTo>
                <a:lnTo>
                  <a:pt x="700" y="809"/>
                </a:lnTo>
                <a:lnTo>
                  <a:pt x="715" y="792"/>
                </a:lnTo>
                <a:lnTo>
                  <a:pt x="736" y="783"/>
                </a:lnTo>
                <a:lnTo>
                  <a:pt x="758" y="779"/>
                </a:lnTo>
                <a:close/>
                <a:moveTo>
                  <a:pt x="535" y="779"/>
                </a:moveTo>
                <a:lnTo>
                  <a:pt x="560" y="783"/>
                </a:lnTo>
                <a:lnTo>
                  <a:pt x="579" y="792"/>
                </a:lnTo>
                <a:lnTo>
                  <a:pt x="596" y="809"/>
                </a:lnTo>
                <a:lnTo>
                  <a:pt x="605" y="828"/>
                </a:lnTo>
                <a:lnTo>
                  <a:pt x="609" y="853"/>
                </a:lnTo>
                <a:lnTo>
                  <a:pt x="605" y="876"/>
                </a:lnTo>
                <a:lnTo>
                  <a:pt x="596" y="896"/>
                </a:lnTo>
                <a:lnTo>
                  <a:pt x="579" y="911"/>
                </a:lnTo>
                <a:lnTo>
                  <a:pt x="560" y="921"/>
                </a:lnTo>
                <a:lnTo>
                  <a:pt x="535" y="925"/>
                </a:lnTo>
                <a:lnTo>
                  <a:pt x="512" y="921"/>
                </a:lnTo>
                <a:lnTo>
                  <a:pt x="494" y="911"/>
                </a:lnTo>
                <a:lnTo>
                  <a:pt x="476" y="896"/>
                </a:lnTo>
                <a:lnTo>
                  <a:pt x="467" y="876"/>
                </a:lnTo>
                <a:lnTo>
                  <a:pt x="463" y="853"/>
                </a:lnTo>
                <a:lnTo>
                  <a:pt x="467" y="828"/>
                </a:lnTo>
                <a:lnTo>
                  <a:pt x="476" y="809"/>
                </a:lnTo>
                <a:lnTo>
                  <a:pt x="494" y="792"/>
                </a:lnTo>
                <a:lnTo>
                  <a:pt x="512" y="783"/>
                </a:lnTo>
                <a:lnTo>
                  <a:pt x="535" y="779"/>
                </a:lnTo>
                <a:close/>
                <a:moveTo>
                  <a:pt x="314" y="779"/>
                </a:moveTo>
                <a:lnTo>
                  <a:pt x="337" y="783"/>
                </a:lnTo>
                <a:lnTo>
                  <a:pt x="357" y="792"/>
                </a:lnTo>
                <a:lnTo>
                  <a:pt x="372" y="809"/>
                </a:lnTo>
                <a:lnTo>
                  <a:pt x="384" y="828"/>
                </a:lnTo>
                <a:lnTo>
                  <a:pt x="388" y="853"/>
                </a:lnTo>
                <a:lnTo>
                  <a:pt x="384" y="876"/>
                </a:lnTo>
                <a:lnTo>
                  <a:pt x="372" y="896"/>
                </a:lnTo>
                <a:lnTo>
                  <a:pt x="357" y="911"/>
                </a:lnTo>
                <a:lnTo>
                  <a:pt x="337" y="921"/>
                </a:lnTo>
                <a:lnTo>
                  <a:pt x="314" y="925"/>
                </a:lnTo>
                <a:lnTo>
                  <a:pt x="291" y="921"/>
                </a:lnTo>
                <a:lnTo>
                  <a:pt x="270" y="911"/>
                </a:lnTo>
                <a:lnTo>
                  <a:pt x="255" y="896"/>
                </a:lnTo>
                <a:lnTo>
                  <a:pt x="244" y="876"/>
                </a:lnTo>
                <a:lnTo>
                  <a:pt x="240" y="853"/>
                </a:lnTo>
                <a:lnTo>
                  <a:pt x="244" y="828"/>
                </a:lnTo>
                <a:lnTo>
                  <a:pt x="255" y="809"/>
                </a:lnTo>
                <a:lnTo>
                  <a:pt x="270" y="792"/>
                </a:lnTo>
                <a:lnTo>
                  <a:pt x="291" y="783"/>
                </a:lnTo>
                <a:lnTo>
                  <a:pt x="314" y="779"/>
                </a:lnTo>
                <a:close/>
                <a:moveTo>
                  <a:pt x="758" y="556"/>
                </a:moveTo>
                <a:lnTo>
                  <a:pt x="781" y="560"/>
                </a:lnTo>
                <a:lnTo>
                  <a:pt x="802" y="571"/>
                </a:lnTo>
                <a:lnTo>
                  <a:pt x="817" y="586"/>
                </a:lnTo>
                <a:lnTo>
                  <a:pt x="828" y="607"/>
                </a:lnTo>
                <a:lnTo>
                  <a:pt x="832" y="630"/>
                </a:lnTo>
                <a:lnTo>
                  <a:pt x="828" y="652"/>
                </a:lnTo>
                <a:lnTo>
                  <a:pt x="817" y="673"/>
                </a:lnTo>
                <a:lnTo>
                  <a:pt x="802" y="688"/>
                </a:lnTo>
                <a:lnTo>
                  <a:pt x="781" y="700"/>
                </a:lnTo>
                <a:lnTo>
                  <a:pt x="758" y="703"/>
                </a:lnTo>
                <a:lnTo>
                  <a:pt x="736" y="700"/>
                </a:lnTo>
                <a:lnTo>
                  <a:pt x="715" y="688"/>
                </a:lnTo>
                <a:lnTo>
                  <a:pt x="700" y="673"/>
                </a:lnTo>
                <a:lnTo>
                  <a:pt x="688" y="652"/>
                </a:lnTo>
                <a:lnTo>
                  <a:pt x="684" y="630"/>
                </a:lnTo>
                <a:lnTo>
                  <a:pt x="688" y="607"/>
                </a:lnTo>
                <a:lnTo>
                  <a:pt x="700" y="586"/>
                </a:lnTo>
                <a:lnTo>
                  <a:pt x="715" y="571"/>
                </a:lnTo>
                <a:lnTo>
                  <a:pt x="736" y="560"/>
                </a:lnTo>
                <a:lnTo>
                  <a:pt x="758" y="556"/>
                </a:lnTo>
                <a:close/>
                <a:moveTo>
                  <a:pt x="535" y="556"/>
                </a:moveTo>
                <a:lnTo>
                  <a:pt x="560" y="560"/>
                </a:lnTo>
                <a:lnTo>
                  <a:pt x="579" y="571"/>
                </a:lnTo>
                <a:lnTo>
                  <a:pt x="596" y="586"/>
                </a:lnTo>
                <a:lnTo>
                  <a:pt x="605" y="607"/>
                </a:lnTo>
                <a:lnTo>
                  <a:pt x="609" y="630"/>
                </a:lnTo>
                <a:lnTo>
                  <a:pt x="605" y="652"/>
                </a:lnTo>
                <a:lnTo>
                  <a:pt x="596" y="673"/>
                </a:lnTo>
                <a:lnTo>
                  <a:pt x="579" y="688"/>
                </a:lnTo>
                <a:lnTo>
                  <a:pt x="560" y="700"/>
                </a:lnTo>
                <a:lnTo>
                  <a:pt x="535" y="703"/>
                </a:lnTo>
                <a:lnTo>
                  <a:pt x="512" y="700"/>
                </a:lnTo>
                <a:lnTo>
                  <a:pt x="494" y="688"/>
                </a:lnTo>
                <a:lnTo>
                  <a:pt x="476" y="673"/>
                </a:lnTo>
                <a:lnTo>
                  <a:pt x="467" y="652"/>
                </a:lnTo>
                <a:lnTo>
                  <a:pt x="463" y="630"/>
                </a:lnTo>
                <a:lnTo>
                  <a:pt x="467" y="607"/>
                </a:lnTo>
                <a:lnTo>
                  <a:pt x="476" y="586"/>
                </a:lnTo>
                <a:lnTo>
                  <a:pt x="494" y="571"/>
                </a:lnTo>
                <a:lnTo>
                  <a:pt x="512" y="560"/>
                </a:lnTo>
                <a:lnTo>
                  <a:pt x="535" y="556"/>
                </a:lnTo>
                <a:close/>
                <a:moveTo>
                  <a:pt x="314" y="556"/>
                </a:moveTo>
                <a:lnTo>
                  <a:pt x="337" y="560"/>
                </a:lnTo>
                <a:lnTo>
                  <a:pt x="357" y="571"/>
                </a:lnTo>
                <a:lnTo>
                  <a:pt x="372" y="586"/>
                </a:lnTo>
                <a:lnTo>
                  <a:pt x="384" y="607"/>
                </a:lnTo>
                <a:lnTo>
                  <a:pt x="388" y="630"/>
                </a:lnTo>
                <a:lnTo>
                  <a:pt x="384" y="652"/>
                </a:lnTo>
                <a:lnTo>
                  <a:pt x="372" y="673"/>
                </a:lnTo>
                <a:lnTo>
                  <a:pt x="357" y="688"/>
                </a:lnTo>
                <a:lnTo>
                  <a:pt x="337" y="700"/>
                </a:lnTo>
                <a:lnTo>
                  <a:pt x="314" y="703"/>
                </a:lnTo>
                <a:lnTo>
                  <a:pt x="291" y="700"/>
                </a:lnTo>
                <a:lnTo>
                  <a:pt x="270" y="688"/>
                </a:lnTo>
                <a:lnTo>
                  <a:pt x="255" y="673"/>
                </a:lnTo>
                <a:lnTo>
                  <a:pt x="244" y="652"/>
                </a:lnTo>
                <a:lnTo>
                  <a:pt x="240" y="630"/>
                </a:lnTo>
                <a:lnTo>
                  <a:pt x="244" y="607"/>
                </a:lnTo>
                <a:lnTo>
                  <a:pt x="255" y="586"/>
                </a:lnTo>
                <a:lnTo>
                  <a:pt x="270" y="571"/>
                </a:lnTo>
                <a:lnTo>
                  <a:pt x="291" y="560"/>
                </a:lnTo>
                <a:lnTo>
                  <a:pt x="314" y="556"/>
                </a:lnTo>
                <a:close/>
                <a:moveTo>
                  <a:pt x="758" y="335"/>
                </a:moveTo>
                <a:lnTo>
                  <a:pt x="781" y="338"/>
                </a:lnTo>
                <a:lnTo>
                  <a:pt x="802" y="348"/>
                </a:lnTo>
                <a:lnTo>
                  <a:pt x="817" y="365"/>
                </a:lnTo>
                <a:lnTo>
                  <a:pt x="828" y="384"/>
                </a:lnTo>
                <a:lnTo>
                  <a:pt x="832" y="406"/>
                </a:lnTo>
                <a:lnTo>
                  <a:pt x="828" y="431"/>
                </a:lnTo>
                <a:lnTo>
                  <a:pt x="817" y="450"/>
                </a:lnTo>
                <a:lnTo>
                  <a:pt x="802" y="467"/>
                </a:lnTo>
                <a:lnTo>
                  <a:pt x="781" y="476"/>
                </a:lnTo>
                <a:lnTo>
                  <a:pt x="758" y="480"/>
                </a:lnTo>
                <a:lnTo>
                  <a:pt x="736" y="476"/>
                </a:lnTo>
                <a:lnTo>
                  <a:pt x="715" y="467"/>
                </a:lnTo>
                <a:lnTo>
                  <a:pt x="700" y="450"/>
                </a:lnTo>
                <a:lnTo>
                  <a:pt x="688" y="431"/>
                </a:lnTo>
                <a:lnTo>
                  <a:pt x="684" y="406"/>
                </a:lnTo>
                <a:lnTo>
                  <a:pt x="688" y="384"/>
                </a:lnTo>
                <a:lnTo>
                  <a:pt x="700" y="365"/>
                </a:lnTo>
                <a:lnTo>
                  <a:pt x="715" y="348"/>
                </a:lnTo>
                <a:lnTo>
                  <a:pt x="736" y="338"/>
                </a:lnTo>
                <a:lnTo>
                  <a:pt x="758" y="335"/>
                </a:lnTo>
                <a:close/>
                <a:moveTo>
                  <a:pt x="535" y="335"/>
                </a:moveTo>
                <a:lnTo>
                  <a:pt x="560" y="338"/>
                </a:lnTo>
                <a:lnTo>
                  <a:pt x="579" y="348"/>
                </a:lnTo>
                <a:lnTo>
                  <a:pt x="596" y="365"/>
                </a:lnTo>
                <a:lnTo>
                  <a:pt x="605" y="384"/>
                </a:lnTo>
                <a:lnTo>
                  <a:pt x="609" y="406"/>
                </a:lnTo>
                <a:lnTo>
                  <a:pt x="605" y="431"/>
                </a:lnTo>
                <a:lnTo>
                  <a:pt x="596" y="450"/>
                </a:lnTo>
                <a:lnTo>
                  <a:pt x="579" y="467"/>
                </a:lnTo>
                <a:lnTo>
                  <a:pt x="560" y="476"/>
                </a:lnTo>
                <a:lnTo>
                  <a:pt x="535" y="480"/>
                </a:lnTo>
                <a:lnTo>
                  <a:pt x="512" y="476"/>
                </a:lnTo>
                <a:lnTo>
                  <a:pt x="494" y="467"/>
                </a:lnTo>
                <a:lnTo>
                  <a:pt x="476" y="450"/>
                </a:lnTo>
                <a:lnTo>
                  <a:pt x="467" y="431"/>
                </a:lnTo>
                <a:lnTo>
                  <a:pt x="463" y="406"/>
                </a:lnTo>
                <a:lnTo>
                  <a:pt x="467" y="384"/>
                </a:lnTo>
                <a:lnTo>
                  <a:pt x="476" y="365"/>
                </a:lnTo>
                <a:lnTo>
                  <a:pt x="494" y="348"/>
                </a:lnTo>
                <a:lnTo>
                  <a:pt x="512" y="338"/>
                </a:lnTo>
                <a:lnTo>
                  <a:pt x="535" y="335"/>
                </a:lnTo>
                <a:close/>
                <a:moveTo>
                  <a:pt x="314" y="335"/>
                </a:moveTo>
                <a:lnTo>
                  <a:pt x="337" y="338"/>
                </a:lnTo>
                <a:lnTo>
                  <a:pt x="357" y="348"/>
                </a:lnTo>
                <a:lnTo>
                  <a:pt x="372" y="365"/>
                </a:lnTo>
                <a:lnTo>
                  <a:pt x="384" y="384"/>
                </a:lnTo>
                <a:lnTo>
                  <a:pt x="388" y="406"/>
                </a:lnTo>
                <a:lnTo>
                  <a:pt x="384" y="431"/>
                </a:lnTo>
                <a:lnTo>
                  <a:pt x="372" y="450"/>
                </a:lnTo>
                <a:lnTo>
                  <a:pt x="357" y="467"/>
                </a:lnTo>
                <a:lnTo>
                  <a:pt x="337" y="476"/>
                </a:lnTo>
                <a:lnTo>
                  <a:pt x="314" y="480"/>
                </a:lnTo>
                <a:lnTo>
                  <a:pt x="291" y="476"/>
                </a:lnTo>
                <a:lnTo>
                  <a:pt x="270" y="467"/>
                </a:lnTo>
                <a:lnTo>
                  <a:pt x="255" y="450"/>
                </a:lnTo>
                <a:lnTo>
                  <a:pt x="244" y="431"/>
                </a:lnTo>
                <a:lnTo>
                  <a:pt x="240" y="406"/>
                </a:lnTo>
                <a:lnTo>
                  <a:pt x="244" y="384"/>
                </a:lnTo>
                <a:lnTo>
                  <a:pt x="255" y="365"/>
                </a:lnTo>
                <a:lnTo>
                  <a:pt x="270" y="348"/>
                </a:lnTo>
                <a:lnTo>
                  <a:pt x="291" y="338"/>
                </a:lnTo>
                <a:lnTo>
                  <a:pt x="314" y="335"/>
                </a:lnTo>
                <a:close/>
                <a:moveTo>
                  <a:pt x="531" y="0"/>
                </a:moveTo>
                <a:lnTo>
                  <a:pt x="539" y="0"/>
                </a:lnTo>
                <a:lnTo>
                  <a:pt x="616" y="2"/>
                </a:lnTo>
                <a:lnTo>
                  <a:pt x="684" y="7"/>
                </a:lnTo>
                <a:lnTo>
                  <a:pt x="743" y="13"/>
                </a:lnTo>
                <a:lnTo>
                  <a:pt x="792" y="21"/>
                </a:lnTo>
                <a:lnTo>
                  <a:pt x="834" y="30"/>
                </a:lnTo>
                <a:lnTo>
                  <a:pt x="868" y="40"/>
                </a:lnTo>
                <a:lnTo>
                  <a:pt x="894" y="49"/>
                </a:lnTo>
                <a:lnTo>
                  <a:pt x="915" y="58"/>
                </a:lnTo>
                <a:lnTo>
                  <a:pt x="928" y="64"/>
                </a:lnTo>
                <a:lnTo>
                  <a:pt x="938" y="68"/>
                </a:lnTo>
                <a:lnTo>
                  <a:pt x="940" y="70"/>
                </a:lnTo>
                <a:lnTo>
                  <a:pt x="1017" y="111"/>
                </a:lnTo>
                <a:lnTo>
                  <a:pt x="1044" y="130"/>
                </a:lnTo>
                <a:lnTo>
                  <a:pt x="1061" y="149"/>
                </a:lnTo>
                <a:lnTo>
                  <a:pt x="1070" y="168"/>
                </a:lnTo>
                <a:lnTo>
                  <a:pt x="1074" y="187"/>
                </a:lnTo>
                <a:lnTo>
                  <a:pt x="1074" y="206"/>
                </a:lnTo>
                <a:lnTo>
                  <a:pt x="1072" y="221"/>
                </a:lnTo>
                <a:lnTo>
                  <a:pt x="1066" y="234"/>
                </a:lnTo>
                <a:lnTo>
                  <a:pt x="1063" y="242"/>
                </a:lnTo>
                <a:lnTo>
                  <a:pt x="1063" y="246"/>
                </a:lnTo>
                <a:lnTo>
                  <a:pt x="1014" y="336"/>
                </a:lnTo>
                <a:lnTo>
                  <a:pt x="758" y="202"/>
                </a:lnTo>
                <a:lnTo>
                  <a:pt x="762" y="198"/>
                </a:lnTo>
                <a:lnTo>
                  <a:pt x="766" y="191"/>
                </a:lnTo>
                <a:lnTo>
                  <a:pt x="773" y="178"/>
                </a:lnTo>
                <a:lnTo>
                  <a:pt x="783" y="162"/>
                </a:lnTo>
                <a:lnTo>
                  <a:pt x="790" y="144"/>
                </a:lnTo>
                <a:lnTo>
                  <a:pt x="792" y="140"/>
                </a:lnTo>
                <a:lnTo>
                  <a:pt x="794" y="138"/>
                </a:lnTo>
                <a:lnTo>
                  <a:pt x="794" y="136"/>
                </a:lnTo>
                <a:lnTo>
                  <a:pt x="792" y="138"/>
                </a:lnTo>
                <a:lnTo>
                  <a:pt x="790" y="136"/>
                </a:lnTo>
                <a:lnTo>
                  <a:pt x="788" y="134"/>
                </a:lnTo>
                <a:lnTo>
                  <a:pt x="762" y="117"/>
                </a:lnTo>
                <a:lnTo>
                  <a:pt x="730" y="102"/>
                </a:lnTo>
                <a:lnTo>
                  <a:pt x="694" y="93"/>
                </a:lnTo>
                <a:lnTo>
                  <a:pt x="660" y="85"/>
                </a:lnTo>
                <a:lnTo>
                  <a:pt x="626" y="79"/>
                </a:lnTo>
                <a:lnTo>
                  <a:pt x="596" y="75"/>
                </a:lnTo>
                <a:lnTo>
                  <a:pt x="571" y="74"/>
                </a:lnTo>
                <a:lnTo>
                  <a:pt x="554" y="74"/>
                </a:lnTo>
                <a:lnTo>
                  <a:pt x="548" y="74"/>
                </a:lnTo>
                <a:lnTo>
                  <a:pt x="531" y="74"/>
                </a:lnTo>
                <a:lnTo>
                  <a:pt x="492" y="75"/>
                </a:lnTo>
                <a:lnTo>
                  <a:pt x="454" y="79"/>
                </a:lnTo>
                <a:lnTo>
                  <a:pt x="418" y="87"/>
                </a:lnTo>
                <a:lnTo>
                  <a:pt x="384" y="96"/>
                </a:lnTo>
                <a:lnTo>
                  <a:pt x="354" y="104"/>
                </a:lnTo>
                <a:lnTo>
                  <a:pt x="329" y="113"/>
                </a:lnTo>
                <a:lnTo>
                  <a:pt x="310" y="119"/>
                </a:lnTo>
                <a:lnTo>
                  <a:pt x="297" y="125"/>
                </a:lnTo>
                <a:lnTo>
                  <a:pt x="293" y="127"/>
                </a:lnTo>
                <a:lnTo>
                  <a:pt x="291" y="128"/>
                </a:lnTo>
                <a:lnTo>
                  <a:pt x="289" y="128"/>
                </a:lnTo>
                <a:lnTo>
                  <a:pt x="287" y="128"/>
                </a:lnTo>
                <a:lnTo>
                  <a:pt x="286" y="130"/>
                </a:lnTo>
                <a:lnTo>
                  <a:pt x="286" y="132"/>
                </a:lnTo>
                <a:lnTo>
                  <a:pt x="286" y="134"/>
                </a:lnTo>
                <a:lnTo>
                  <a:pt x="287" y="138"/>
                </a:lnTo>
                <a:lnTo>
                  <a:pt x="289" y="142"/>
                </a:lnTo>
                <a:lnTo>
                  <a:pt x="295" y="153"/>
                </a:lnTo>
                <a:lnTo>
                  <a:pt x="301" y="166"/>
                </a:lnTo>
                <a:lnTo>
                  <a:pt x="308" y="180"/>
                </a:lnTo>
                <a:lnTo>
                  <a:pt x="314" y="191"/>
                </a:lnTo>
                <a:lnTo>
                  <a:pt x="320" y="198"/>
                </a:lnTo>
                <a:lnTo>
                  <a:pt x="321" y="202"/>
                </a:lnTo>
                <a:lnTo>
                  <a:pt x="57" y="336"/>
                </a:lnTo>
                <a:lnTo>
                  <a:pt x="11" y="246"/>
                </a:lnTo>
                <a:lnTo>
                  <a:pt x="11" y="242"/>
                </a:lnTo>
                <a:lnTo>
                  <a:pt x="8" y="234"/>
                </a:lnTo>
                <a:lnTo>
                  <a:pt x="2" y="221"/>
                </a:lnTo>
                <a:lnTo>
                  <a:pt x="0" y="206"/>
                </a:lnTo>
                <a:lnTo>
                  <a:pt x="0" y="187"/>
                </a:lnTo>
                <a:lnTo>
                  <a:pt x="4" y="168"/>
                </a:lnTo>
                <a:lnTo>
                  <a:pt x="13" y="149"/>
                </a:lnTo>
                <a:lnTo>
                  <a:pt x="30" y="130"/>
                </a:lnTo>
                <a:lnTo>
                  <a:pt x="57" y="111"/>
                </a:lnTo>
                <a:lnTo>
                  <a:pt x="134" y="70"/>
                </a:lnTo>
                <a:lnTo>
                  <a:pt x="140" y="68"/>
                </a:lnTo>
                <a:lnTo>
                  <a:pt x="153" y="64"/>
                </a:lnTo>
                <a:lnTo>
                  <a:pt x="176" y="55"/>
                </a:lnTo>
                <a:lnTo>
                  <a:pt x="206" y="45"/>
                </a:lnTo>
                <a:lnTo>
                  <a:pt x="244" y="36"/>
                </a:lnTo>
                <a:lnTo>
                  <a:pt x="289" y="24"/>
                </a:lnTo>
                <a:lnTo>
                  <a:pt x="340" y="15"/>
                </a:lnTo>
                <a:lnTo>
                  <a:pt x="399" y="7"/>
                </a:lnTo>
                <a:lnTo>
                  <a:pt x="463" y="2"/>
                </a:lnTo>
                <a:lnTo>
                  <a:pt x="5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57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フレーム 62">
            <a:extLst>
              <a:ext uri="{FF2B5EF4-FFF2-40B4-BE49-F238E27FC236}">
                <a16:creationId xmlns:a16="http://schemas.microsoft.com/office/drawing/2014/main" id="{6CF5A51D-82DD-81B6-48DD-B0F5372CC42A}"/>
              </a:ext>
            </a:extLst>
          </p:cNvPr>
          <p:cNvSpPr/>
          <p:nvPr/>
        </p:nvSpPr>
        <p:spPr bwMode="auto">
          <a:xfrm>
            <a:off x="0" y="0"/>
            <a:ext cx="6858000" cy="5364000"/>
          </a:xfrm>
          <a:prstGeom prst="frame">
            <a:avLst>
              <a:gd name="adj1" fmla="val 1528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AF4690-3B34-4E0B-A958-8AB879EFC1FC}"/>
              </a:ext>
            </a:extLst>
          </p:cNvPr>
          <p:cNvSpPr txBox="1"/>
          <p:nvPr/>
        </p:nvSpPr>
        <p:spPr>
          <a:xfrm>
            <a:off x="91995" y="6567299"/>
            <a:ext cx="346249" cy="765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ja-JP" altLang="en-US" sz="1050"/>
              <a:t>燃料使用量</a:t>
            </a: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6A6B36D5-95D3-4D0F-9C1B-F8DB5D8545DB}"/>
              </a:ext>
            </a:extLst>
          </p:cNvPr>
          <p:cNvGraphicFramePr/>
          <p:nvPr/>
        </p:nvGraphicFramePr>
        <p:xfrm>
          <a:off x="37314" y="6316530"/>
          <a:ext cx="3730717" cy="203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AutoShape 3">
            <a:extLst>
              <a:ext uri="{FF2B5EF4-FFF2-40B4-BE49-F238E27FC236}">
                <a16:creationId xmlns:a16="http://schemas.microsoft.com/office/drawing/2014/main" id="{BAC5F417-789A-4DAE-A4C8-AD7E1AAD43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1337" y="8794676"/>
            <a:ext cx="6564027" cy="2880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solidFill>
              <a:schemeClr val="tx2"/>
            </a:solidFill>
          </a:ln>
          <a:effectLst/>
        </p:spPr>
        <p:txBody>
          <a:bodyPr wrap="square" lIns="180000" tIns="108000" rIns="180000" bIns="7200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>
                <a:solidFill>
                  <a:prstClr val="white"/>
                </a:solidFill>
                <a:latin typeface="+mn-ea"/>
              </a:rPr>
              <a:t>省エネや生産性向上の取組に活用可能な補助事業</a:t>
            </a:r>
          </a:p>
        </p:txBody>
      </p:sp>
      <p:pic>
        <p:nvPicPr>
          <p:cNvPr id="19" name="グラフィックス 18" descr="クリップボード: チェックマーク 枠線">
            <a:extLst>
              <a:ext uri="{FF2B5EF4-FFF2-40B4-BE49-F238E27FC236}">
                <a16:creationId xmlns:a16="http://schemas.microsoft.com/office/drawing/2014/main" id="{E3ABFB61-65EC-431F-B985-04DCB4FBB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94526" y="6670165"/>
            <a:ext cx="470737" cy="470737"/>
          </a:xfrm>
          <a:prstGeom prst="rect">
            <a:avLst/>
          </a:prstGeom>
        </p:spPr>
      </p:pic>
      <p:pic>
        <p:nvPicPr>
          <p:cNvPr id="20" name="図 10" descr="ヒートポンプ図（室内・室外機）.bmp">
            <a:extLst>
              <a:ext uri="{FF2B5EF4-FFF2-40B4-BE49-F238E27FC236}">
                <a16:creationId xmlns:a16="http://schemas.microsoft.com/office/drawing/2014/main" id="{3082A648-D70A-47AF-9958-E5C477500BC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846" y="6831936"/>
            <a:ext cx="765186" cy="63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B758D8C-96B8-4779-94A3-2F51D5B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60019" y="6641581"/>
            <a:ext cx="649367" cy="6780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8FE2A-EEA6-4EB5-AC7B-8593AF5B0D98}"/>
              </a:ext>
            </a:extLst>
          </p:cNvPr>
          <p:cNvSpPr txBox="1"/>
          <p:nvPr/>
        </p:nvSpPr>
        <p:spPr>
          <a:xfrm>
            <a:off x="1005769" y="6366314"/>
            <a:ext cx="98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/>
              <a:t>省エネチェックシートの実践</a:t>
            </a:r>
            <a:endParaRPr kumimoji="1" lang="ja-JP" altLang="en-US" sz="8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C0E3F7-8B0A-4D5F-9CBA-A5D5B9A9D1D2}"/>
              </a:ext>
            </a:extLst>
          </p:cNvPr>
          <p:cNvSpPr txBox="1"/>
          <p:nvPr/>
        </p:nvSpPr>
        <p:spPr>
          <a:xfrm>
            <a:off x="141336" y="9128661"/>
            <a:ext cx="6564027" cy="3732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ja-JP" altLang="en-US" sz="1200">
                <a:latin typeface="+mn-ea"/>
              </a:rPr>
              <a:t>〇　産地生産基盤パワーアップ事業　施設園芸エネルギー転換枠等</a:t>
            </a:r>
            <a:endParaRPr lang="en-US" altLang="ja-JP" sz="1200">
              <a:latin typeface="+mn-ea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7DCDFDD0-4610-4C69-878D-CBCF4B1C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806" y="7843335"/>
            <a:ext cx="1186104" cy="2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▲省エネ通知のページＱ</a:t>
            </a:r>
            <a:r>
              <a:rPr lang="en-US" altLang="ja-JP" sz="800"/>
              <a:t>R</a:t>
            </a:r>
            <a:r>
              <a:rPr lang="ja-JP" altLang="en-US" sz="800"/>
              <a:t>コード</a:t>
            </a:r>
            <a:endParaRPr lang="en-US" altLang="ja-JP" sz="80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27A4054-A2B7-4411-8B54-ACD0BB45F387}"/>
              </a:ext>
            </a:extLst>
          </p:cNvPr>
          <p:cNvSpPr txBox="1"/>
          <p:nvPr/>
        </p:nvSpPr>
        <p:spPr>
          <a:xfrm>
            <a:off x="2046960" y="7389915"/>
            <a:ext cx="1016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/>
              <a:t>省エネ効果のある資材等を導入</a:t>
            </a:r>
            <a:endParaRPr kumimoji="1" lang="ja-JP" altLang="en-US" sz="80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94D104B-BBC3-4DF8-821F-6B3995688F12}"/>
              </a:ext>
            </a:extLst>
          </p:cNvPr>
          <p:cNvSpPr txBox="1"/>
          <p:nvPr/>
        </p:nvSpPr>
        <p:spPr>
          <a:xfrm>
            <a:off x="365413" y="7476097"/>
            <a:ext cx="997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/>
              <a:t>ヒートポンプ等</a:t>
            </a:r>
            <a:endParaRPr lang="en-US" altLang="ja-JP" sz="800"/>
          </a:p>
          <a:p>
            <a:pPr algn="ctr"/>
            <a:r>
              <a:rPr lang="ja-JP" altLang="en-US" sz="800"/>
              <a:t>省エネ機器の導入</a:t>
            </a:r>
            <a:endParaRPr kumimoji="1" lang="ja-JP" altLang="en-US" sz="80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3A81360-7A65-4C77-A316-921E5D55D2F5}"/>
              </a:ext>
            </a:extLst>
          </p:cNvPr>
          <p:cNvSpPr/>
          <p:nvPr/>
        </p:nvSpPr>
        <p:spPr bwMode="auto">
          <a:xfrm>
            <a:off x="141336" y="8321922"/>
            <a:ext cx="6564027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省エネ機器の導入に加え、被覆の多層化や循環扇の導入、環境制御装置の導入など様々な</a:t>
            </a:r>
            <a:endParaRPr lang="en-US" altLang="ja-JP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手段を用いて燃料使用量</a:t>
            </a:r>
            <a:r>
              <a:rPr lang="en-US" altLang="ja-JP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</a:t>
            </a: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％以上削減に取り組みましょう！</a:t>
            </a:r>
            <a:endParaRPr kumimoji="1" lang="ja-JP" altLang="en-US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1C9CBB29-501F-4FAB-A357-3DD23E4570B1}"/>
              </a:ext>
            </a:extLst>
          </p:cNvPr>
          <p:cNvSpPr/>
          <p:nvPr/>
        </p:nvSpPr>
        <p:spPr bwMode="auto">
          <a:xfrm>
            <a:off x="3179105" y="6530757"/>
            <a:ext cx="380324" cy="1288656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合計</a:t>
            </a:r>
            <a:endParaRPr lang="en-US" altLang="ja-JP" sz="1100" b="1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50%</a:t>
            </a:r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id="{8F58B7EE-AD16-459B-B315-D70A01A9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1" y="78211"/>
            <a:ext cx="6728807" cy="42373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ja-JP" altLang="en-US" sz="1600" b="1">
                <a:solidFill>
                  <a:schemeClr val="bg1"/>
                </a:solidFill>
              </a:rPr>
              <a:t>省エネ加速化特例加入の申請手続きについて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CCCC0CC-5E23-4DBA-A020-05642A09F0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289" y="5878419"/>
            <a:ext cx="763828" cy="88756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B942997-12BA-4010-BB9F-9966D88DEA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201" y="7008217"/>
            <a:ext cx="775869" cy="104457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DEC6A26-1C55-43CF-B3A0-A216E2BF57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6105" y="5878293"/>
            <a:ext cx="1346485" cy="887680"/>
          </a:xfrm>
          <a:prstGeom prst="rect">
            <a:avLst/>
          </a:prstGeom>
        </p:spPr>
      </p:pic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89C29ADB-B6BC-4472-8B0D-A93EB8DDA7E6}"/>
              </a:ext>
            </a:extLst>
          </p:cNvPr>
          <p:cNvSpPr/>
          <p:nvPr/>
        </p:nvSpPr>
        <p:spPr bwMode="auto">
          <a:xfrm>
            <a:off x="200123" y="6048471"/>
            <a:ext cx="2258764" cy="252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省エネ計画のイメージ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7EA0C5C6-93FD-4BCA-8764-5C9EB02F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400" y="6860620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▲省エネチェックシート</a:t>
            </a:r>
            <a:endParaRPr lang="en-US" altLang="ja-JP" sz="800"/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6E5098D0-7257-4053-BB1B-DE1A846D6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857" y="6851790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▲省エネマニュアル</a:t>
            </a:r>
            <a:endParaRPr lang="en-US" altLang="ja-JP" sz="800"/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44207BFD-7790-430A-8F82-BD41B6AB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291" y="8103805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▲省エネで収益力向上を</a:t>
            </a:r>
            <a:endParaRPr lang="en-US" altLang="ja-JP" sz="80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23E06E-0443-4190-90AA-A263FD493E7D}"/>
              </a:ext>
            </a:extLst>
          </p:cNvPr>
          <p:cNvSpPr/>
          <p:nvPr/>
        </p:nvSpPr>
        <p:spPr bwMode="auto">
          <a:xfrm>
            <a:off x="5558177" y="9180299"/>
            <a:ext cx="955897" cy="28557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600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検索</a:t>
            </a:r>
          </a:p>
        </p:txBody>
      </p:sp>
      <p:pic>
        <p:nvPicPr>
          <p:cNvPr id="7" name="グラフィックス 6" descr="拡大鏡 単色塗りつぶし">
            <a:extLst>
              <a:ext uri="{FF2B5EF4-FFF2-40B4-BE49-F238E27FC236}">
                <a16:creationId xmlns:a16="http://schemas.microsoft.com/office/drawing/2014/main" id="{6D0A628E-F1C7-4EC3-8DFE-600786F794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612817" y="9178844"/>
            <a:ext cx="285571" cy="285571"/>
          </a:xfrm>
          <a:prstGeom prst="rect">
            <a:avLst/>
          </a:prstGeom>
        </p:spPr>
      </p:pic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A507B80-A02B-A99A-E1D4-3361BED3FE04}"/>
              </a:ext>
            </a:extLst>
          </p:cNvPr>
          <p:cNvSpPr/>
          <p:nvPr/>
        </p:nvSpPr>
        <p:spPr bwMode="auto">
          <a:xfrm>
            <a:off x="186534" y="568507"/>
            <a:ext cx="1484821" cy="3209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申請手続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2B0A3A1-EF43-0D61-5E47-D570D1E39B46}"/>
              </a:ext>
            </a:extLst>
          </p:cNvPr>
          <p:cNvSpPr txBox="1"/>
          <p:nvPr/>
        </p:nvSpPr>
        <p:spPr>
          <a:xfrm>
            <a:off x="3988560" y="859045"/>
            <a:ext cx="2720964" cy="802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ja-JP" altLang="en-US" sz="1100"/>
              <a:t>□省エネ加速化特例申請書</a:t>
            </a:r>
            <a:endParaRPr kumimoji="1" lang="en-US" altLang="ja-JP" sz="1100"/>
          </a:p>
          <a:p>
            <a:pPr marL="216000" indent="-216000">
              <a:spcAft>
                <a:spcPts val="300"/>
              </a:spcAft>
            </a:pPr>
            <a:r>
              <a:rPr lang="ja-JP" altLang="en-US" sz="1100"/>
              <a:t>（省エネ機器導入の確認書類含む）</a:t>
            </a:r>
            <a:endParaRPr kumimoji="1" lang="en-US" altLang="ja-JP" sz="110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/>
              <a:t>□省エネルギー等対策取組計画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454450E-DE6F-F908-E47C-47A9B499E221}"/>
              </a:ext>
            </a:extLst>
          </p:cNvPr>
          <p:cNvSpPr txBox="1"/>
          <p:nvPr/>
        </p:nvSpPr>
        <p:spPr>
          <a:xfrm>
            <a:off x="185696" y="905567"/>
            <a:ext cx="37219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/>
              <a:t>・省エネ特例の申請には、右記の書類が必要です。</a:t>
            </a:r>
            <a:endParaRPr kumimoji="1" lang="en-US" altLang="ja-JP" sz="1050" dirty="0"/>
          </a:p>
          <a:p>
            <a:r>
              <a:rPr lang="ja-JP" altLang="en-US" sz="1050" dirty="0"/>
              <a:t>・地域によって必要な書類が異なる場合がありますので、</a:t>
            </a:r>
            <a:endParaRPr lang="en-US" altLang="ja-JP" sz="1050" dirty="0"/>
          </a:p>
          <a:p>
            <a:r>
              <a:rPr lang="ja-JP" altLang="en-US" sz="1050" b="1" dirty="0"/>
              <a:t>　都道府県協議会</a:t>
            </a:r>
            <a:r>
              <a:rPr lang="ja-JP" altLang="en-US" sz="1050" dirty="0"/>
              <a:t>にご確認下さい。</a:t>
            </a:r>
            <a:endParaRPr lang="en-US" altLang="ja-JP" sz="1050" dirty="0"/>
          </a:p>
          <a:p>
            <a:r>
              <a:rPr lang="ja-JP" altLang="en-US" sz="1050" dirty="0">
                <a:latin typeface="+mn-ea"/>
              </a:rPr>
              <a:t>・令和７事業年度施設園芸セーフティネット構築事業の加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入申請をしている者に限ります。</a:t>
            </a:r>
            <a:r>
              <a:rPr kumimoji="1" lang="ja-JP" altLang="en-US" sz="1050" dirty="0"/>
              <a:t>なお、積立金の契約の　</a:t>
            </a:r>
            <a:endParaRPr kumimoji="1" lang="en-US" altLang="ja-JP" sz="1050" dirty="0"/>
          </a:p>
          <a:p>
            <a:r>
              <a:rPr lang="ja-JP" altLang="en-US" sz="1050" dirty="0"/>
              <a:t>　</a:t>
            </a:r>
            <a:r>
              <a:rPr kumimoji="1" lang="ja-JP" altLang="en-US" sz="1050" dirty="0"/>
              <a:t>変更はできません。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4F5AE21-6A3E-14E9-C7AA-36E90D2680D8}"/>
              </a:ext>
            </a:extLst>
          </p:cNvPr>
          <p:cNvSpPr/>
          <p:nvPr/>
        </p:nvSpPr>
        <p:spPr bwMode="auto">
          <a:xfrm>
            <a:off x="183791" y="1975180"/>
            <a:ext cx="1487564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基準量の考え方</a:t>
            </a:r>
            <a:endParaRPr kumimoji="1" lang="ja-JP" altLang="en-US" sz="1200" b="1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DB4E680-9279-7B6E-CD38-CCC7AFA8055D}"/>
              </a:ext>
            </a:extLst>
          </p:cNvPr>
          <p:cNvSpPr txBox="1"/>
          <p:nvPr/>
        </p:nvSpPr>
        <p:spPr>
          <a:xfrm>
            <a:off x="1718510" y="1983536"/>
            <a:ext cx="49556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>
                <a:solidFill>
                  <a:srgbClr val="FF0000"/>
                </a:solidFill>
              </a:rPr>
              <a:t>赤字が</a:t>
            </a:r>
            <a:r>
              <a:rPr lang="ja-JP" altLang="en-US" sz="1050">
                <a:solidFill>
                  <a:srgbClr val="FF0000"/>
                </a:solidFill>
              </a:rPr>
              <a:t>基準量です。基準量から</a:t>
            </a:r>
            <a:r>
              <a:rPr lang="en-US" altLang="ja-JP" sz="1050">
                <a:solidFill>
                  <a:srgbClr val="FF0000"/>
                </a:solidFill>
              </a:rPr>
              <a:t>50</a:t>
            </a:r>
            <a:r>
              <a:rPr lang="ja-JP" altLang="en-US" sz="1050">
                <a:solidFill>
                  <a:srgbClr val="FF0000"/>
                </a:solidFill>
              </a:rPr>
              <a:t>％以上の燃料使用量の削減に取り組みます。</a:t>
            </a:r>
            <a:endParaRPr kumimoji="1" lang="en-US" altLang="ja-JP" sz="1050">
              <a:solidFill>
                <a:srgbClr val="FF0000"/>
              </a:solidFill>
            </a:endParaRPr>
          </a:p>
        </p:txBody>
      </p:sp>
      <p:graphicFrame>
        <p:nvGraphicFramePr>
          <p:cNvPr id="54" name="表 68">
            <a:extLst>
              <a:ext uri="{FF2B5EF4-FFF2-40B4-BE49-F238E27FC236}">
                <a16:creationId xmlns:a16="http://schemas.microsoft.com/office/drawing/2014/main" id="{A1D81752-D484-4296-A6AE-80F4FDFF6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61117"/>
              </p:ext>
            </p:extLst>
          </p:nvPr>
        </p:nvGraphicFramePr>
        <p:xfrm>
          <a:off x="183434" y="2449395"/>
          <a:ext cx="6521931" cy="24438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4805">
                  <a:extLst>
                    <a:ext uri="{9D8B030D-6E8A-4147-A177-3AD203B41FA5}">
                      <a16:colId xmlns:a16="http://schemas.microsoft.com/office/drawing/2014/main" val="3131000679"/>
                    </a:ext>
                  </a:extLst>
                </a:gridCol>
                <a:gridCol w="801186">
                  <a:extLst>
                    <a:ext uri="{9D8B030D-6E8A-4147-A177-3AD203B41FA5}">
                      <a16:colId xmlns:a16="http://schemas.microsoft.com/office/drawing/2014/main" val="3072075840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405531423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2399832457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2687565807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3931909199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2323243373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4078196257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1599255261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2540088561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3608756401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3061109111"/>
                    </a:ext>
                  </a:extLst>
                </a:gridCol>
              </a:tblGrid>
              <a:tr h="433136"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ja-JP" altLang="en-US" sz="1200" dirty="0"/>
                        <a:t>R1</a:t>
                      </a:r>
                      <a:r>
                        <a:rPr kumimoji="1" lang="ja-JP" altLang="en-US" sz="1200" dirty="0"/>
                        <a:t>～</a:t>
                      </a:r>
                      <a:r>
                        <a:rPr lang="en-US" altLang="ja-JP" sz="1200" dirty="0"/>
                        <a:t>R3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R4</a:t>
                      </a:r>
                      <a:r>
                        <a:rPr kumimoji="1" lang="ja-JP" altLang="en-US" sz="1200" dirty="0"/>
                        <a:t>～</a:t>
                      </a:r>
                      <a:r>
                        <a:rPr lang="en-US" altLang="ja-JP" sz="1200" dirty="0"/>
                        <a:t>R6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R7</a:t>
                      </a:r>
                      <a:r>
                        <a:rPr kumimoji="1" lang="ja-JP" altLang="en-US" sz="1200"/>
                        <a:t>～</a:t>
                      </a:r>
                      <a:r>
                        <a:rPr lang="en-US" altLang="ja-JP" sz="1200" dirty="0"/>
                        <a:t>R9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/>
                        <a:t>（特例加入）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/>
                        <a:t>基準数量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674799"/>
                  </a:ext>
                </a:extLst>
              </a:tr>
              <a:tr h="259882"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7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R1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/>
                        <a:t>R2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R3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/>
                        <a:t>R4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/>
                        <a:t>R5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/>
                        <a:t>R6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R7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R8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R9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749039"/>
                  </a:ext>
                </a:extLst>
              </a:tr>
              <a:tr h="285392">
                <a:tc row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A</a:t>
                      </a:r>
                    </a:p>
                    <a:p>
                      <a:pPr algn="ctr"/>
                      <a:r>
                        <a:rPr kumimoji="1" lang="ja-JP" altLang="en-US" sz="1200"/>
                        <a:t>さん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現在値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/>
                        <a:t>―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u="sng" dirty="0">
                          <a:solidFill>
                            <a:srgbClr val="FF0000"/>
                          </a:solidFill>
                        </a:rPr>
                        <a:t>70 </a:t>
                      </a:r>
                      <a:endParaRPr kumimoji="1" lang="en-US" altLang="ja-JP" sz="10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193977"/>
                  </a:ext>
                </a:extLst>
              </a:tr>
              <a:tr h="285392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latin typeface="+mn-ea"/>
                          <a:ea typeface="+mn-ea"/>
                        </a:rPr>
                        <a:t>目標値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u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>
                          <a:latin typeface="+mn-ea"/>
                          <a:ea typeface="+mn-ea"/>
                        </a:rPr>
                        <a:t>35</a:t>
                      </a:r>
                      <a:endParaRPr kumimoji="1" lang="ja-JP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en-US" altLang="ja-JP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6443355"/>
                  </a:ext>
                </a:extLst>
              </a:tr>
              <a:tr h="28539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実績値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/>
                        <a:t>60 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en-US" altLang="ja-JP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904266"/>
                  </a:ext>
                </a:extLst>
              </a:tr>
              <a:tr h="285392">
                <a:tc row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B</a:t>
                      </a:r>
                    </a:p>
                    <a:p>
                      <a:pPr algn="ctr"/>
                      <a:r>
                        <a:rPr kumimoji="1" lang="ja-JP" altLang="en-US" sz="1200"/>
                        <a:t>さん</a:t>
                      </a:r>
                      <a:endParaRPr kumimoji="1" lang="en-US" altLang="ja-JP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現在値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/>
                        <a:t>―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145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25804"/>
                  </a:ext>
                </a:extLst>
              </a:tr>
              <a:tr h="28539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latin typeface="+mn-ea"/>
                          <a:ea typeface="+mn-ea"/>
                        </a:rPr>
                        <a:t>目標値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170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u="sng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145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>
                          <a:latin typeface="+mn-ea"/>
                          <a:ea typeface="+mn-ea"/>
                        </a:rPr>
                        <a:t>90</a:t>
                      </a:r>
                      <a:endParaRPr kumimoji="1" lang="ja-JP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37261907"/>
                  </a:ext>
                </a:extLst>
              </a:tr>
              <a:tr h="285392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実績値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190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180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105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100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95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13560"/>
                  </a:ext>
                </a:extLst>
              </a:tr>
            </a:tbl>
          </a:graphicData>
        </a:graphic>
      </p:graphicFrame>
      <p:sp>
        <p:nvSpPr>
          <p:cNvPr id="56" name="吹き出し: 角を丸めた四角形 55">
            <a:extLst>
              <a:ext uri="{FF2B5EF4-FFF2-40B4-BE49-F238E27FC236}">
                <a16:creationId xmlns:a16="http://schemas.microsoft.com/office/drawing/2014/main" id="{1308BACA-25D9-410E-C3D2-4BCC360F6F8D}"/>
              </a:ext>
            </a:extLst>
          </p:cNvPr>
          <p:cNvSpPr/>
          <p:nvPr/>
        </p:nvSpPr>
        <p:spPr bwMode="auto">
          <a:xfrm>
            <a:off x="2470312" y="4889423"/>
            <a:ext cx="1188000" cy="199203"/>
          </a:xfrm>
          <a:prstGeom prst="wedgeRoundRectCallout">
            <a:avLst>
              <a:gd name="adj1" fmla="val -22673"/>
              <a:gd name="adj2" fmla="val -86717"/>
              <a:gd name="adj3" fmla="val 16667"/>
            </a:avLst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R3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ヒートポンプ導入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4DC3741-9D33-4B70-4797-609BEB3961A7}"/>
              </a:ext>
            </a:extLst>
          </p:cNvPr>
          <p:cNvSpPr txBox="1"/>
          <p:nvPr/>
        </p:nvSpPr>
        <p:spPr>
          <a:xfrm>
            <a:off x="6009329" y="2243373"/>
            <a:ext cx="8430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900"/>
              <a:t>（単位：</a:t>
            </a:r>
            <a:r>
              <a:rPr kumimoji="1" lang="en-US" altLang="ja-JP" sz="900"/>
              <a:t>L</a:t>
            </a:r>
            <a:r>
              <a:rPr kumimoji="1" lang="ja-JP" altLang="en-US" sz="900"/>
              <a:t>）</a:t>
            </a:r>
            <a:endParaRPr kumimoji="1" lang="en-US" altLang="ja-JP" sz="900"/>
          </a:p>
        </p:txBody>
      </p:sp>
      <p:sp>
        <p:nvSpPr>
          <p:cNvPr id="11" name="フレーム 10">
            <a:extLst>
              <a:ext uri="{FF2B5EF4-FFF2-40B4-BE49-F238E27FC236}">
                <a16:creationId xmlns:a16="http://schemas.microsoft.com/office/drawing/2014/main" id="{64232DBC-F5AB-D719-1FD7-E5B7B504A57E}"/>
              </a:ext>
            </a:extLst>
          </p:cNvPr>
          <p:cNvSpPr/>
          <p:nvPr/>
        </p:nvSpPr>
        <p:spPr bwMode="auto">
          <a:xfrm>
            <a:off x="-5650" y="5723284"/>
            <a:ext cx="6858000" cy="4176000"/>
          </a:xfrm>
          <a:prstGeom prst="frame">
            <a:avLst>
              <a:gd name="adj1" fmla="val 1528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タイトル 2">
            <a:extLst>
              <a:ext uri="{FF2B5EF4-FFF2-40B4-BE49-F238E27FC236}">
                <a16:creationId xmlns:a16="http://schemas.microsoft.com/office/drawing/2014/main" id="{8479D3E4-7DCE-8662-E6BE-2398BDDD803D}"/>
              </a:ext>
            </a:extLst>
          </p:cNvPr>
          <p:cNvSpPr txBox="1">
            <a:spLocks/>
          </p:cNvSpPr>
          <p:nvPr/>
        </p:nvSpPr>
        <p:spPr>
          <a:xfrm>
            <a:off x="-5649" y="5466680"/>
            <a:ext cx="6873230" cy="30556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ja-JP" altLang="en-US" sz="1400" b="1">
                <a:solidFill>
                  <a:schemeClr val="bg1"/>
                </a:solidFill>
              </a:rPr>
              <a:t>省エネ加速化特例加入に向けたヒント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735B2C-0AC4-5C1E-51E1-0AAAC23B0062}"/>
              </a:ext>
            </a:extLst>
          </p:cNvPr>
          <p:cNvSpPr txBox="1"/>
          <p:nvPr/>
        </p:nvSpPr>
        <p:spPr>
          <a:xfrm>
            <a:off x="1708928" y="2194156"/>
            <a:ext cx="45089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/>
              <a:t>A</a:t>
            </a:r>
            <a:r>
              <a:rPr lang="ja-JP" altLang="en-US" sz="1050"/>
              <a:t>さん：新たに省エネ機器を導入　</a:t>
            </a:r>
            <a:r>
              <a:rPr kumimoji="1" lang="en-US" altLang="ja-JP" sz="1050"/>
              <a:t>B</a:t>
            </a:r>
            <a:r>
              <a:rPr kumimoji="1" lang="ja-JP" altLang="en-US" sz="1050"/>
              <a:t>さん：既に省エネ機器導入済み</a:t>
            </a:r>
            <a:endParaRPr kumimoji="1" lang="en-US" altLang="ja-JP" sz="1050"/>
          </a:p>
        </p:txBody>
      </p:sp>
      <p:sp>
        <p:nvSpPr>
          <p:cNvPr id="46" name="矢印: 上向き折線 45">
            <a:extLst>
              <a:ext uri="{FF2B5EF4-FFF2-40B4-BE49-F238E27FC236}">
                <a16:creationId xmlns:a16="http://schemas.microsoft.com/office/drawing/2014/main" id="{EB534CE8-1917-FE5D-2EF8-A1F24DD0E906}"/>
              </a:ext>
            </a:extLst>
          </p:cNvPr>
          <p:cNvSpPr/>
          <p:nvPr/>
        </p:nvSpPr>
        <p:spPr bwMode="auto">
          <a:xfrm rot="5400000">
            <a:off x="4925064" y="3311122"/>
            <a:ext cx="256444" cy="436769"/>
          </a:xfrm>
          <a:prstGeom prst="bentUpArrow">
            <a:avLst>
              <a:gd name="adj1" fmla="val 23004"/>
              <a:gd name="adj2" fmla="val 27647"/>
              <a:gd name="adj3" fmla="val 45579"/>
            </a:avLst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53531D-528F-DF57-0359-AFEB623FB890}"/>
              </a:ext>
            </a:extLst>
          </p:cNvPr>
          <p:cNvSpPr txBox="1"/>
          <p:nvPr/>
        </p:nvSpPr>
        <p:spPr>
          <a:xfrm>
            <a:off x="4496029" y="3590550"/>
            <a:ext cx="627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>
                <a:solidFill>
                  <a:srgbClr val="FF0000"/>
                </a:solidFill>
              </a:rPr>
              <a:t>50</a:t>
            </a:r>
            <a:r>
              <a:rPr kumimoji="1" lang="ja-JP" altLang="en-US" sz="900" b="1">
                <a:solidFill>
                  <a:srgbClr val="FF0000"/>
                </a:solidFill>
              </a:rPr>
              <a:t>％減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975FD0B-46F0-6C5E-A8AB-00377453DD68}"/>
              </a:ext>
            </a:extLst>
          </p:cNvPr>
          <p:cNvSpPr txBox="1"/>
          <p:nvPr/>
        </p:nvSpPr>
        <p:spPr>
          <a:xfrm>
            <a:off x="5358957" y="5035592"/>
            <a:ext cx="7486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>
                <a:solidFill>
                  <a:srgbClr val="FF0000"/>
                </a:solidFill>
              </a:rPr>
              <a:t>50</a:t>
            </a:r>
            <a:r>
              <a:rPr kumimoji="1" lang="ja-JP" altLang="en-US" sz="1050" b="1">
                <a:solidFill>
                  <a:srgbClr val="FF0000"/>
                </a:solidFill>
              </a:rPr>
              <a:t>％減</a:t>
            </a:r>
          </a:p>
        </p:txBody>
      </p:sp>
      <p:sp>
        <p:nvSpPr>
          <p:cNvPr id="60" name="矢印: 上向き折線 59">
            <a:extLst>
              <a:ext uri="{FF2B5EF4-FFF2-40B4-BE49-F238E27FC236}">
                <a16:creationId xmlns:a16="http://schemas.microsoft.com/office/drawing/2014/main" id="{091E5A9E-994C-64B7-81C9-205E97922636}"/>
              </a:ext>
            </a:extLst>
          </p:cNvPr>
          <p:cNvSpPr/>
          <p:nvPr/>
        </p:nvSpPr>
        <p:spPr bwMode="auto">
          <a:xfrm>
            <a:off x="2180338" y="4537866"/>
            <a:ext cx="3329567" cy="700097"/>
          </a:xfrm>
          <a:prstGeom prst="bentUpArrow">
            <a:avLst>
              <a:gd name="adj1" fmla="val 13413"/>
              <a:gd name="adj2" fmla="val 17758"/>
              <a:gd name="adj3" fmla="val 25000"/>
            </a:avLst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B85C8D6-302B-E9A0-B336-945F68ED2A0B}"/>
              </a:ext>
            </a:extLst>
          </p:cNvPr>
          <p:cNvSpPr/>
          <p:nvPr/>
        </p:nvSpPr>
        <p:spPr bwMode="auto">
          <a:xfrm>
            <a:off x="2180339" y="4857746"/>
            <a:ext cx="102379" cy="379618"/>
          </a:xfrm>
          <a:prstGeom prst="rect">
            <a:avLst/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6E2A68D-E7FB-DA25-8964-31B7C3F2FB44}"/>
              </a:ext>
            </a:extLst>
          </p:cNvPr>
          <p:cNvSpPr/>
          <p:nvPr/>
        </p:nvSpPr>
        <p:spPr bwMode="auto">
          <a:xfrm>
            <a:off x="5076895" y="3220583"/>
            <a:ext cx="1188000" cy="199203"/>
          </a:xfrm>
          <a:prstGeom prst="wedgeRoundRectCallout">
            <a:avLst>
              <a:gd name="adj1" fmla="val -56347"/>
              <a:gd name="adj2" fmla="val -649"/>
              <a:gd name="adj3" fmla="val 16667"/>
            </a:avLst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R</a:t>
            </a:r>
            <a:r>
              <a:rPr lang="en-US" altLang="ja-JP" sz="900" b="1" dirty="0">
                <a:solidFill>
                  <a:prstClr val="black"/>
                </a:solidFill>
                <a:latin typeface="メイリオ"/>
                <a:ea typeface="メイリオ"/>
              </a:rPr>
              <a:t>7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ヒートポンプ導入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BarCodeCtrl1" r:id="rId2" imgW="942840" imgH="741240"/>
        </mc:Choice>
        <mc:Fallback>
          <p:control name="BarCodeCtrl1" r:id="rId2" imgW="942840" imgH="741240">
            <p:pic>
              <p:nvPicPr>
                <p:cNvPr id="18" name="BarCodeCtrl1">
                  <a:extLst>
                    <a:ext uri="{FF2B5EF4-FFF2-40B4-BE49-F238E27FC236}">
                      <a16:creationId xmlns:a16="http://schemas.microsoft.com/office/drawing/2014/main" id="{54CD9C05-7E3A-401A-B78B-9B7CD7376A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191850" y="7057560"/>
                  <a:ext cx="943451" cy="741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52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design-theme-green">
  <a:themeElements>
    <a:clrScheme name="20210906">
      <a:dk1>
        <a:srgbClr val="373737"/>
      </a:dk1>
      <a:lt1>
        <a:srgbClr val="FFFFFF"/>
      </a:lt1>
      <a:dk2>
        <a:srgbClr val="008970"/>
      </a:dk2>
      <a:lt2>
        <a:srgbClr val="E7F9F5"/>
      </a:lt2>
      <a:accent1>
        <a:srgbClr val="004F5C"/>
      </a:accent1>
      <a:accent2>
        <a:srgbClr val="007C89"/>
      </a:accent2>
      <a:accent3>
        <a:srgbClr val="4DABB9"/>
      </a:accent3>
      <a:accent4>
        <a:srgbClr val="FFFF5C"/>
      </a:accent4>
      <a:accent5>
        <a:srgbClr val="FFE01B"/>
      </a:accent5>
      <a:accent6>
        <a:srgbClr val="D1D1D1"/>
      </a:accent6>
      <a:hlink>
        <a:srgbClr val="008970"/>
      </a:hlink>
      <a:folHlink>
        <a:srgbClr val="005B56"/>
      </a:folHlink>
    </a:clrScheme>
    <a:fontScheme name="PowerPoint Design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</a:spPr>
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 smtClean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design-theme-green" id="{9B018DA8-92DA-4698-B799-DE04D322D331}" vid="{E366E713-59EB-49F8-997E-08E2BF757133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DF5B0CC6EF27544A3744C548CB9A645" ma:contentTypeVersion="15" ma:contentTypeDescription="新しいドキュメントを作成します。" ma:contentTypeScope="" ma:versionID="565114412ec83312ed2c18dd2a550f7f">
  <xsd:schema xmlns:xsd="http://www.w3.org/2001/XMLSchema" xmlns:xs="http://www.w3.org/2001/XMLSchema" xmlns:p="http://schemas.microsoft.com/office/2006/metadata/properties" xmlns:ns2="16e98a77-e3d2-477a-91e6-c364b49c064e" xmlns:ns3="85ec59af-1a16-40a0-b163-384e34c79a5c" targetNamespace="http://schemas.microsoft.com/office/2006/metadata/properties" ma:root="true" ma:fieldsID="418ceabc94de820ddc157c0be8be199b" ns2:_="" ns3:_="">
    <xsd:import namespace="16e98a77-e3d2-477a-91e6-c364b49c064e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98a77-e3d2-477a-91e6-c364b49c064e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5a44814-1539-4a1f-844e-92176d88dda8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f5c__x6210__x65e5__x6642_ xmlns="16e98a77-e3d2-477a-91e6-c364b49c064e" xsi:nil="true"/>
    <TaxCatchAll xmlns="85ec59af-1a16-40a0-b163-384e34c79a5c" xsi:nil="true"/>
    <lcf76f155ced4ddcb4097134ff3c332f xmlns="16e98a77-e3d2-477a-91e6-c364b49c06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A8AFBE-02C9-4226-AB03-A120D6A01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e98a77-e3d2-477a-91e6-c364b49c064e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B84723-4E21-4018-8D98-06C91D8EEB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7CD80F-1AED-4623-947C-09DBC86BEAF4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16e98a77-e3d2-477a-91e6-c364b49c064e"/>
    <ds:schemaRef ds:uri="85ec59af-1a16-40a0-b163-384e34c79a5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29605</TotalTime>
  <Words>1553</Words>
  <Application>Microsoft Office PowerPoint</Application>
  <PresentationFormat>A4 210 x 297 mm</PresentationFormat>
  <Paragraphs>279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ＭＳ Ｐゴシック</vt:lpstr>
      <vt:lpstr>メイリオ</vt:lpstr>
      <vt:lpstr>Arial</vt:lpstr>
      <vt:lpstr>Calibri</vt:lpstr>
      <vt:lpstr>Wingdings</vt:lpstr>
      <vt:lpstr>presentation-design-theme-green</vt:lpstr>
      <vt:lpstr>令和７事業年度「施設園芸セーフティネット構築事業」加入募集のご案内</vt:lpstr>
      <vt:lpstr>施設園芸セーフティネット構築事業加入に向けたヒント</vt:lpstr>
      <vt:lpstr>令和７事業年度「施設園芸セーフティネット構築事業のうち省エネ加速化特例」加入募集のご案内</vt:lpstr>
      <vt:lpstr>省エネ加速化特例加入の申請手続きについて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神奈川県中央会</cp:lastModifiedBy>
  <cp:revision>160</cp:revision>
  <cp:lastPrinted>2025-05-23T00:15:26Z</cp:lastPrinted>
  <dcterms:created xsi:type="dcterms:W3CDTF">2013-06-19T15:30:58Z</dcterms:created>
  <dcterms:modified xsi:type="dcterms:W3CDTF">2025-05-23T00:19:27Z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0x0101003DF5B0CC6EF27544A3744C548CB9A645</vt:lpwstr>
  </property>
  <property fmtid="{D5CDD505-2E9C-101B-9397-08002B2CF9AE}" pid="3" name="MediaServiceImageTags">
    <vt:lpwstr/>
  </property>
</Properties>
</file>