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8" r:id="rId2"/>
    <p:sldId id="260" r:id="rId3"/>
    <p:sldId id="261" r:id="rId4"/>
    <p:sldId id="262" r:id="rId5"/>
  </p:sldIdLst>
  <p:sldSz cx="9936163" cy="6858000"/>
  <p:notesSz cx="6888163" cy="100203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5750" autoAdjust="0"/>
  </p:normalViewPr>
  <p:slideViewPr>
    <p:cSldViewPr snapToGrid="0">
      <p:cViewPr varScale="1">
        <p:scale>
          <a:sx n="60" d="100"/>
          <a:sy n="60" d="100"/>
        </p:scale>
        <p:origin x="1332" y="48"/>
      </p:cViewPr>
      <p:guideLst>
        <p:guide orient="horz" pos="2160"/>
        <p:guide pos="31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4871" cy="502755"/>
          </a:xfrm>
          <a:prstGeom prst="rect">
            <a:avLst/>
          </a:prstGeom>
        </p:spPr>
        <p:txBody>
          <a:bodyPr vert="horz" lIns="92303" tIns="46152" rIns="92303" bIns="46152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1699" y="2"/>
            <a:ext cx="2984871" cy="502755"/>
          </a:xfrm>
          <a:prstGeom prst="rect">
            <a:avLst/>
          </a:prstGeom>
        </p:spPr>
        <p:txBody>
          <a:bodyPr vert="horz" lIns="92303" tIns="46152" rIns="92303" bIns="46152" rtlCol="0"/>
          <a:lstStyle>
            <a:lvl1pPr algn="r">
              <a:defRPr sz="1300"/>
            </a:lvl1pPr>
          </a:lstStyle>
          <a:p>
            <a:fld id="{8353F2CD-9ECA-4EE0-9467-7D215285B44C}" type="datetimeFigureOut">
              <a:rPr kumimoji="1" lang="ja-JP" altLang="en-US" smtClean="0"/>
              <a:t>2021/4/9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1252538"/>
            <a:ext cx="4900613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3" tIns="46152" rIns="92303" bIns="4615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817" y="4822270"/>
            <a:ext cx="5510530" cy="3945493"/>
          </a:xfrm>
          <a:prstGeom prst="rect">
            <a:avLst/>
          </a:prstGeom>
        </p:spPr>
        <p:txBody>
          <a:bodyPr vert="horz" lIns="92303" tIns="46152" rIns="92303" bIns="4615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7548"/>
            <a:ext cx="2984871" cy="502754"/>
          </a:xfrm>
          <a:prstGeom prst="rect">
            <a:avLst/>
          </a:prstGeom>
        </p:spPr>
        <p:txBody>
          <a:bodyPr vert="horz" lIns="92303" tIns="46152" rIns="92303" bIns="46152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1699" y="9517548"/>
            <a:ext cx="2984871" cy="502754"/>
          </a:xfrm>
          <a:prstGeom prst="rect">
            <a:avLst/>
          </a:prstGeom>
        </p:spPr>
        <p:txBody>
          <a:bodyPr vert="horz" lIns="92303" tIns="46152" rIns="92303" bIns="46152" rtlCol="0" anchor="b"/>
          <a:lstStyle>
            <a:lvl1pPr algn="r">
              <a:defRPr sz="1300"/>
            </a:lvl1pPr>
          </a:lstStyle>
          <a:p>
            <a:fld id="{B055824D-B96D-4BD6-A016-8820B6EBBC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7931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5824D-B96D-4BD6-A016-8820B6EBBCB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045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5824D-B96D-4BD6-A016-8820B6EBBCBA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2919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5824D-B96D-4BD6-A016-8820B6EBBCBA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6884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5824D-B96D-4BD6-A016-8820B6EBBCBA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8149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42022" y="1122363"/>
            <a:ext cx="7452122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42022" y="3602038"/>
            <a:ext cx="745212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2021/4/9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 userDrawn="1"/>
        </p:nvSpPr>
        <p:spPr>
          <a:xfrm>
            <a:off x="0" y="38103"/>
            <a:ext cx="1366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/>
              <a:t>機密性○情報</a:t>
            </a:r>
          </a:p>
        </p:txBody>
      </p:sp>
      <p:sp>
        <p:nvSpPr>
          <p:cNvPr id="8" name="テキスト ボックス 7"/>
          <p:cNvSpPr txBox="1"/>
          <p:nvPr userDrawn="1"/>
        </p:nvSpPr>
        <p:spPr>
          <a:xfrm>
            <a:off x="9077100" y="2"/>
            <a:ext cx="859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/>
              <a:t>○○限り</a:t>
            </a:r>
          </a:p>
        </p:txBody>
      </p:sp>
    </p:spTree>
    <p:extLst>
      <p:ext uri="{BB962C8B-B14F-4D97-AF65-F5344CB8AC3E}">
        <p14:creationId xmlns:p14="http://schemas.microsoft.com/office/powerpoint/2010/main" val="2627339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2021/4/9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8002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10567" y="365125"/>
            <a:ext cx="214248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3112" y="365125"/>
            <a:ext cx="6303254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2021/4/9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3279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2021/4/9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3107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937" y="1709741"/>
            <a:ext cx="856994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77937" y="4589466"/>
            <a:ext cx="856994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2021/4/9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8138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3111" y="1825625"/>
            <a:ext cx="422287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30182" y="1825625"/>
            <a:ext cx="422287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2021/4/9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4163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4405" y="365128"/>
            <a:ext cx="8569941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4406" y="1681163"/>
            <a:ext cx="420346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84406" y="2505075"/>
            <a:ext cx="4203462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0184" y="1681163"/>
            <a:ext cx="422416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0184" y="2505075"/>
            <a:ext cx="4224164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2021/4/9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8466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2021/4/9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0226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2021/4/9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2402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4406" y="457200"/>
            <a:ext cx="320467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24164" y="987428"/>
            <a:ext cx="503018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4406" y="2057400"/>
            <a:ext cx="320467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2021/4/9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6383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4406" y="457200"/>
            <a:ext cx="320467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224164" y="987428"/>
            <a:ext cx="503018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4406" y="2057400"/>
            <a:ext cx="320467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2021/4/9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0578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83111" y="365128"/>
            <a:ext cx="856994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3111" y="1825625"/>
            <a:ext cx="856994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83111" y="6356353"/>
            <a:ext cx="22356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2DDDA-D0E9-49A8-AE64-4780946CB66F}" type="datetimeFigureOut">
              <a:rPr kumimoji="1" lang="ja-JP" altLang="en-US" smtClean="0"/>
              <a:t>2021/4/9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291354" y="6356353"/>
            <a:ext cx="3353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17415" y="6356353"/>
            <a:ext cx="22356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02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emf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emf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8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5" Type="http://schemas.openxmlformats.org/officeDocument/2006/relationships/image" Target="../media/image29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13">
            <a:extLst>
              <a:ext uri="{FF2B5EF4-FFF2-40B4-BE49-F238E27FC236}">
                <a16:creationId xmlns:a16="http://schemas.microsoft.com/office/drawing/2014/main" xmlns="" id="{B2F90717-A9C4-4A92-921C-D4BCE68052AD}"/>
              </a:ext>
            </a:extLst>
          </p:cNvPr>
          <p:cNvSpPr/>
          <p:nvPr/>
        </p:nvSpPr>
        <p:spPr>
          <a:xfrm>
            <a:off x="17790" y="411817"/>
            <a:ext cx="5156423" cy="3511730"/>
          </a:xfrm>
          <a:prstGeom prst="roundRect">
            <a:avLst>
              <a:gd name="adj" fmla="val 5843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endParaRPr lang="en-US" altLang="ja-JP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ja-JP" altLang="en-US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26" name="角丸四角形 13">
            <a:extLst>
              <a:ext uri="{FF2B5EF4-FFF2-40B4-BE49-F238E27FC236}">
                <a16:creationId xmlns:a16="http://schemas.microsoft.com/office/drawing/2014/main" xmlns="" id="{9085B0CF-F2A7-4544-99BC-D0B2CAD71449}"/>
              </a:ext>
            </a:extLst>
          </p:cNvPr>
          <p:cNvSpPr/>
          <p:nvPr/>
        </p:nvSpPr>
        <p:spPr>
          <a:xfrm>
            <a:off x="5228829" y="89208"/>
            <a:ext cx="4669773" cy="6737773"/>
          </a:xfrm>
          <a:prstGeom prst="roundRect">
            <a:avLst>
              <a:gd name="adj" fmla="val 5843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altLang="ja-JP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endParaRPr lang="en-US" altLang="ja-JP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＜措置の内容＞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○給</a:t>
            </a:r>
            <a:r>
              <a:rPr lang="ja-JP" altLang="en-US" sz="1200" dirty="0" smtClean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餌後</a:t>
            </a: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、通路にこぼれた餌を掃除する。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○</a:t>
            </a: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定期的</a:t>
            </a:r>
            <a:r>
              <a:rPr lang="ja-JP" altLang="en-US" sz="1200" dirty="0" smtClean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に以下を確認する。</a:t>
            </a:r>
            <a:endParaRPr lang="en-US" altLang="ja-JP" sz="1200" dirty="0" smtClean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　</a:t>
            </a:r>
            <a:r>
              <a:rPr lang="ja-JP" altLang="en-US" sz="1200" dirty="0" smtClean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・防護</a:t>
            </a: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柵・防鳥ネットの</a:t>
            </a:r>
            <a:r>
              <a:rPr lang="ja-JP" altLang="en-US" sz="1200" dirty="0" smtClean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破損の有無</a:t>
            </a:r>
            <a:endParaRPr lang="en-US" altLang="ja-JP" sz="1200" dirty="0" smtClean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　</a:t>
            </a:r>
            <a:r>
              <a:rPr lang="ja-JP" altLang="en-US" sz="1200" dirty="0" smtClean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・野生動物</a:t>
            </a: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侵入</a:t>
            </a:r>
            <a:r>
              <a:rPr lang="ja-JP" altLang="en-US" sz="1200" dirty="0" smtClean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の痕跡</a:t>
            </a:r>
            <a:endParaRPr lang="en-US" altLang="ja-JP" sz="1200" dirty="0" smtClean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　・農場</a:t>
            </a:r>
            <a:r>
              <a:rPr lang="ja-JP" altLang="en-US" sz="1200" dirty="0" smtClean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周囲の状況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 smtClean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○毎月</a:t>
            </a:r>
            <a:r>
              <a:rPr lang="en-US" altLang="ja-JP" sz="1200" dirty="0" smtClean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1</a:t>
            </a:r>
            <a:r>
              <a:rPr lang="ja-JP" altLang="en-US" sz="1200" dirty="0" smtClean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回、農場内の整理</a:t>
            </a: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・</a:t>
            </a:r>
            <a:r>
              <a:rPr lang="ja-JP" altLang="en-US" sz="1200" dirty="0" smtClean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整頓し、</a:t>
            </a:r>
            <a:endParaRPr lang="en-US" altLang="ja-JP" sz="1200" dirty="0" smtClean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　</a:t>
            </a:r>
            <a:r>
              <a:rPr lang="ja-JP" altLang="en-US" sz="1200" dirty="0" smtClean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必要</a:t>
            </a: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に応じ除草する。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 smtClean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○定期的にネズミ</a:t>
            </a: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の侵入跡と粘着シートを確認し、ネズミの侵入状況をチェック表に記録する。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侵入跡には、粘着シートを設置し、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殺鼠剤を撒く。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○死亡した家畜を発見した場合、異常の有無を確認し、野生動物が寄りつかないようブルーシートで覆う。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ja-JP" altLang="en-US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ja-JP" altLang="en-US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</p:txBody>
      </p:sp>
      <p:pic>
        <p:nvPicPr>
          <p:cNvPr id="76" name="図 75">
            <a:extLst>
              <a:ext uri="{FF2B5EF4-FFF2-40B4-BE49-F238E27FC236}">
                <a16:creationId xmlns:a16="http://schemas.microsoft.com/office/drawing/2014/main" xmlns="" id="{40B57E97-3D0B-4213-B456-C2FFD839C1F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456" y="1043162"/>
            <a:ext cx="1455984" cy="9020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5" name="角丸四角形 13">
            <a:extLst>
              <a:ext uri="{FF2B5EF4-FFF2-40B4-BE49-F238E27FC236}">
                <a16:creationId xmlns:a16="http://schemas.microsoft.com/office/drawing/2014/main" xmlns="" id="{A0E65EF2-1097-4CE9-AF3E-F07F91625524}"/>
              </a:ext>
            </a:extLst>
          </p:cNvPr>
          <p:cNvSpPr/>
          <p:nvPr/>
        </p:nvSpPr>
        <p:spPr>
          <a:xfrm>
            <a:off x="37561" y="3960166"/>
            <a:ext cx="5136652" cy="2874733"/>
          </a:xfrm>
          <a:prstGeom prst="roundRect">
            <a:avLst>
              <a:gd name="adj" fmla="val 5843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endParaRPr lang="en-US" altLang="ja-JP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＜措置の内容＞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lnSpc>
                <a:spcPts val="900"/>
              </a:lnSpc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○他農場で使用した</a:t>
            </a:r>
            <a:r>
              <a:rPr lang="ja-JP" altLang="en-US" sz="1200" dirty="0" smtClean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物品、海外</a:t>
            </a: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で使用した</a:t>
            </a:r>
            <a:r>
              <a:rPr lang="ja-JP" altLang="en-US" sz="1200" dirty="0" smtClean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衣服、食品等は持ち込まない。</a:t>
            </a:r>
            <a:endParaRPr lang="en-US" altLang="ja-JP" sz="1200" dirty="0" smtClean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ja-JP" altLang="en-US" sz="1200" dirty="0" smtClean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〇畜舎や施設の修繕に係る工具・機材等は可能な限り農場に備え付ける。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○</a:t>
            </a:r>
            <a:r>
              <a:rPr lang="ja-JP" altLang="en-US" sz="1200" dirty="0" smtClean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やむを得ず持ち込む</a:t>
            </a: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場合</a:t>
            </a:r>
            <a:r>
              <a:rPr lang="ja-JP" altLang="en-US" sz="1200" dirty="0" smtClean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は、事前に衛生管理者に申し出て、煮沸等による消毒や消毒薬による清拭を</a:t>
            </a: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行う。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ja-JP" altLang="en-US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xmlns="" id="{35C95743-2A55-4DE2-B48C-EBB209C1B42F}"/>
              </a:ext>
            </a:extLst>
          </p:cNvPr>
          <p:cNvSpPr txBox="1"/>
          <p:nvPr/>
        </p:nvSpPr>
        <p:spPr>
          <a:xfrm>
            <a:off x="-3082" y="-21175"/>
            <a:ext cx="4784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i="1" u="sng" dirty="0">
                <a:highlight>
                  <a:srgbClr val="FFFF00"/>
                </a:highlight>
                <a:latin typeface="+mn-ea"/>
              </a:rPr>
              <a:t>飼養衛生</a:t>
            </a:r>
            <a:r>
              <a:rPr kumimoji="1" lang="ja-JP" altLang="en-US" i="1" u="sng" dirty="0" smtClean="0">
                <a:highlight>
                  <a:srgbClr val="FFFF00"/>
                </a:highlight>
                <a:latin typeface="+mn-ea"/>
              </a:rPr>
              <a:t>管理マニュアル</a:t>
            </a:r>
            <a:r>
              <a:rPr lang="ja-JP" altLang="en-US" i="1" dirty="0">
                <a:highlight>
                  <a:srgbClr val="FFFF00"/>
                </a:highlight>
                <a:latin typeface="+mn-ea"/>
              </a:rPr>
              <a:t>　</a:t>
            </a:r>
            <a:r>
              <a:rPr lang="ja-JP" altLang="en-US" dirty="0" smtClean="0">
                <a:highlight>
                  <a:srgbClr val="FFFF00"/>
                </a:highlight>
                <a:latin typeface="+mn-ea"/>
              </a:rPr>
              <a:t>　</a:t>
            </a:r>
            <a:r>
              <a:rPr lang="ja-JP" altLang="en-US" sz="1100" dirty="0" smtClean="0">
                <a:highlight>
                  <a:srgbClr val="FFFF00"/>
                </a:highlight>
                <a:latin typeface="+mn-ea"/>
              </a:rPr>
              <a:t>○○農場</a:t>
            </a:r>
            <a:r>
              <a:rPr lang="en-US" altLang="ja-JP" sz="1100" dirty="0" smtClean="0">
                <a:highlight>
                  <a:srgbClr val="FFFF00"/>
                </a:highlight>
                <a:latin typeface="+mn-ea"/>
              </a:rPr>
              <a:t>(</a:t>
            </a:r>
            <a:r>
              <a:rPr lang="ja-JP" altLang="en-US" sz="1100" dirty="0" smtClean="0">
                <a:highlight>
                  <a:srgbClr val="FFFF00"/>
                </a:highlight>
                <a:latin typeface="+mn-ea"/>
              </a:rPr>
              <a:t>〇年〇月〇日作成）</a:t>
            </a:r>
            <a:endParaRPr kumimoji="1" lang="ja-JP" altLang="en-US" sz="1100" dirty="0">
              <a:highlight>
                <a:srgbClr val="FFFF00"/>
              </a:highlight>
              <a:latin typeface="+mn-ea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xmlns="" id="{ED138C40-42D6-4F60-905D-4D9C9A73B61F}"/>
              </a:ext>
            </a:extLst>
          </p:cNvPr>
          <p:cNvSpPr txBox="1"/>
          <p:nvPr/>
        </p:nvSpPr>
        <p:spPr>
          <a:xfrm>
            <a:off x="64747" y="340044"/>
            <a:ext cx="4212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u="sng" dirty="0">
                <a:latin typeface="+mn-ea"/>
              </a:rPr>
              <a:t>（１）農場における防疫のための更衣</a:t>
            </a:r>
            <a:endParaRPr lang="en-US" altLang="ja-JP" sz="1400" b="1" u="sng" dirty="0">
              <a:latin typeface="+mn-ea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xmlns="" id="{8B491808-221A-4490-A7C4-D822C6A0C8C2}"/>
              </a:ext>
            </a:extLst>
          </p:cNvPr>
          <p:cNvSpPr txBox="1"/>
          <p:nvPr/>
        </p:nvSpPr>
        <p:spPr>
          <a:xfrm>
            <a:off x="64747" y="4033404"/>
            <a:ext cx="5013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u="sng" dirty="0">
                <a:latin typeface="+mn-ea"/>
              </a:rPr>
              <a:t>（２）物品の取扱い</a:t>
            </a:r>
            <a:r>
              <a:rPr lang="ja-JP" altLang="en-US" sz="1400" b="1" dirty="0">
                <a:latin typeface="+mn-ea"/>
              </a:rPr>
              <a:t>　　　　　　　　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xmlns="" id="{FF82C6A7-B992-4035-B03A-2E015F6DF866}"/>
              </a:ext>
            </a:extLst>
          </p:cNvPr>
          <p:cNvSpPr txBox="1"/>
          <p:nvPr/>
        </p:nvSpPr>
        <p:spPr>
          <a:xfrm>
            <a:off x="5475345" y="110849"/>
            <a:ext cx="5013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u="sng" dirty="0">
                <a:latin typeface="+mn-ea"/>
              </a:rPr>
              <a:t>（３）野生動物の衛生管理区域内への侵入防止</a:t>
            </a:r>
            <a:endParaRPr lang="en-US" altLang="ja-JP" sz="1400" b="1" u="sng" dirty="0">
              <a:latin typeface="+mn-ea"/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xmlns="" id="{6CF220F0-3681-4A4B-96CB-6075824D235F}"/>
              </a:ext>
            </a:extLst>
          </p:cNvPr>
          <p:cNvSpPr/>
          <p:nvPr/>
        </p:nvSpPr>
        <p:spPr>
          <a:xfrm>
            <a:off x="1980885" y="5779875"/>
            <a:ext cx="2226712" cy="1214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800"/>
              </a:lnSpc>
              <a:defRPr/>
            </a:pPr>
            <a:r>
              <a:rPr lang="ja-JP" altLang="en-US" sz="1200" dirty="0">
                <a:latin typeface="+mn-ea"/>
              </a:rPr>
              <a:t>①沸騰水中等で加熱する。</a:t>
            </a:r>
            <a:endParaRPr lang="en-US" altLang="ja-JP" sz="1200" dirty="0">
              <a:latin typeface="+mn-ea"/>
            </a:endParaRPr>
          </a:p>
          <a:p>
            <a:pPr lvl="0">
              <a:lnSpc>
                <a:spcPts val="1800"/>
              </a:lnSpc>
              <a:defRPr/>
            </a:pPr>
            <a:r>
              <a:rPr lang="ja-JP" altLang="en-US" sz="1200" dirty="0">
                <a:latin typeface="+mn-ea"/>
              </a:rPr>
              <a:t>　 作用時間　</a:t>
            </a:r>
            <a:r>
              <a:rPr lang="en-US" altLang="ja-JP" sz="1200" dirty="0">
                <a:latin typeface="+mn-ea"/>
              </a:rPr>
              <a:t>80℃-5</a:t>
            </a:r>
            <a:r>
              <a:rPr lang="ja-JP" altLang="en-US" sz="1200" dirty="0">
                <a:latin typeface="+mn-ea"/>
              </a:rPr>
              <a:t>分</a:t>
            </a:r>
            <a:endParaRPr lang="en-US" altLang="ja-JP" sz="1200" dirty="0">
              <a:latin typeface="+mn-ea"/>
            </a:endParaRPr>
          </a:p>
          <a:p>
            <a:pPr lvl="0">
              <a:lnSpc>
                <a:spcPts val="1800"/>
              </a:lnSpc>
              <a:defRPr/>
            </a:pPr>
            <a:r>
              <a:rPr lang="ja-JP" altLang="en-US" sz="1200" dirty="0">
                <a:latin typeface="+mn-ea"/>
              </a:rPr>
              <a:t>②水滴をタオルで拭き取る。</a:t>
            </a:r>
            <a:endParaRPr lang="en-US" altLang="ja-JP" sz="1200" dirty="0">
              <a:latin typeface="+mn-ea"/>
            </a:endParaRPr>
          </a:p>
          <a:p>
            <a:pPr lvl="0">
              <a:lnSpc>
                <a:spcPts val="1800"/>
              </a:lnSpc>
              <a:defRPr/>
            </a:pPr>
            <a:r>
              <a:rPr lang="ja-JP" altLang="en-US" sz="1200" dirty="0">
                <a:latin typeface="+mn-ea"/>
              </a:rPr>
              <a:t>③自然乾燥させる。</a:t>
            </a:r>
            <a:endParaRPr lang="en-US" altLang="ja-JP" sz="1200" dirty="0">
              <a:latin typeface="+mn-ea"/>
            </a:endParaRPr>
          </a:p>
          <a:p>
            <a:pPr lvl="0">
              <a:lnSpc>
                <a:spcPts val="1800"/>
              </a:lnSpc>
              <a:defRPr/>
            </a:pPr>
            <a:endParaRPr lang="en-US" altLang="ja-JP" sz="1200" dirty="0">
              <a:latin typeface="+mn-ea"/>
            </a:endParaRP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xmlns="" id="{70389401-BAAC-4D18-A0AC-6F418B3371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60" y="5450840"/>
            <a:ext cx="1391548" cy="13664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xmlns="" id="{80F1BB59-95DC-41C6-BF31-C595D99C086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440" y="2029554"/>
            <a:ext cx="1327633" cy="10277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xmlns="" id="{6A49A131-3385-4ABF-BAFB-21AF9B04FC5F}"/>
              </a:ext>
            </a:extLst>
          </p:cNvPr>
          <p:cNvSpPr txBox="1"/>
          <p:nvPr/>
        </p:nvSpPr>
        <p:spPr>
          <a:xfrm>
            <a:off x="2398974" y="686084"/>
            <a:ext cx="2725685" cy="2462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u="sng" dirty="0">
                <a:solidFill>
                  <a:schemeClr val="bg1"/>
                </a:solidFill>
                <a:latin typeface="+mj-ea"/>
                <a:ea typeface="+mj-ea"/>
                <a:cs typeface="Meiryo UI" panose="020B0604030504040204" pitchFamily="50" charset="-128"/>
              </a:rPr>
              <a:t>衣服・靴の脱衣</a:t>
            </a:r>
          </a:p>
        </p:txBody>
      </p:sp>
      <p:pic>
        <p:nvPicPr>
          <p:cNvPr id="50" name="図 49">
            <a:extLst>
              <a:ext uri="{FF2B5EF4-FFF2-40B4-BE49-F238E27FC236}">
                <a16:creationId xmlns:a16="http://schemas.microsoft.com/office/drawing/2014/main" xmlns="" id="{5DDAB837-1DD7-4D07-A7AC-54A1A14635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3135" y="1024337"/>
            <a:ext cx="1666214" cy="9452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xmlns="" id="{41CA2AA9-F067-4625-9D8D-C0B6E29F53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7484" y="1043162"/>
            <a:ext cx="1030546" cy="8824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xmlns="" id="{1692F50B-B493-47DB-B25F-FF40AC3BDF37}"/>
              </a:ext>
            </a:extLst>
          </p:cNvPr>
          <p:cNvSpPr txBox="1"/>
          <p:nvPr/>
        </p:nvSpPr>
        <p:spPr>
          <a:xfrm>
            <a:off x="111090" y="706186"/>
            <a:ext cx="2253969" cy="2462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u="sng" dirty="0">
                <a:solidFill>
                  <a:schemeClr val="bg1"/>
                </a:solidFill>
                <a:latin typeface="+mj-ea"/>
                <a:ea typeface="+mj-ea"/>
                <a:cs typeface="Meiryo UI" panose="020B0604030504040204" pitchFamily="50" charset="-128"/>
              </a:rPr>
              <a:t>衣服・靴の着用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xmlns="" id="{9C66852B-43EF-4853-BB57-2366286FE36F}"/>
              </a:ext>
            </a:extLst>
          </p:cNvPr>
          <p:cNvSpPr txBox="1"/>
          <p:nvPr/>
        </p:nvSpPr>
        <p:spPr>
          <a:xfrm>
            <a:off x="-53735" y="1752289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xmlns="" id="{E75509F1-94DC-4D44-AE63-53257A7B11F1}"/>
              </a:ext>
            </a:extLst>
          </p:cNvPr>
          <p:cNvSpPr txBox="1"/>
          <p:nvPr/>
        </p:nvSpPr>
        <p:spPr>
          <a:xfrm>
            <a:off x="713912" y="1096497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xmlns="" id="{8E79E9F0-19C4-4568-960A-C46189777F79}"/>
              </a:ext>
            </a:extLst>
          </p:cNvPr>
          <p:cNvSpPr txBox="1"/>
          <p:nvPr/>
        </p:nvSpPr>
        <p:spPr>
          <a:xfrm>
            <a:off x="750604" y="2100440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</a:rPr>
              <a:t>④</a:t>
            </a: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xmlns="" id="{EEAB12D7-8816-4A31-8A55-7F746955E2B9}"/>
              </a:ext>
            </a:extLst>
          </p:cNvPr>
          <p:cNvSpPr txBox="1"/>
          <p:nvPr/>
        </p:nvSpPr>
        <p:spPr>
          <a:xfrm>
            <a:off x="25888" y="2801028"/>
            <a:ext cx="277565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+mn-ea"/>
              </a:rPr>
              <a:t>①手指の洗浄・</a:t>
            </a:r>
            <a:r>
              <a:rPr kumimoji="1" lang="ja-JP" altLang="en-US" sz="1050" dirty="0" smtClean="0">
                <a:latin typeface="+mn-ea"/>
              </a:rPr>
              <a:t>消毒。</a:t>
            </a:r>
            <a:endParaRPr kumimoji="1" lang="en-US" altLang="ja-JP" sz="1050" dirty="0">
              <a:latin typeface="+mn-ea"/>
            </a:endParaRPr>
          </a:p>
          <a:p>
            <a:r>
              <a:rPr kumimoji="1" lang="ja-JP" altLang="en-US" sz="1050" dirty="0" smtClean="0">
                <a:latin typeface="+mn-ea"/>
              </a:rPr>
              <a:t>②</a:t>
            </a:r>
            <a:r>
              <a:rPr lang="ja-JP" altLang="en-US" sz="1050" dirty="0">
                <a:latin typeface="+mn-ea"/>
              </a:rPr>
              <a:t>衛生管理区域境界の外側で外</a:t>
            </a:r>
            <a:r>
              <a:rPr kumimoji="1" lang="ja-JP" altLang="en-US" sz="1050" dirty="0">
                <a:latin typeface="+mn-ea"/>
              </a:rPr>
              <a:t>靴を脱ぐ。</a:t>
            </a:r>
            <a:endParaRPr kumimoji="1" lang="en-US" altLang="ja-JP" sz="1050" dirty="0">
              <a:latin typeface="+mn-ea"/>
            </a:endParaRPr>
          </a:p>
          <a:p>
            <a:r>
              <a:rPr kumimoji="1" lang="ja-JP" altLang="en-US" sz="1050" dirty="0" smtClean="0">
                <a:latin typeface="+mn-ea"/>
              </a:rPr>
              <a:t>③専用</a:t>
            </a:r>
            <a:r>
              <a:rPr kumimoji="1" lang="ja-JP" altLang="en-US" sz="1050" dirty="0">
                <a:latin typeface="+mn-ea"/>
              </a:rPr>
              <a:t>衣服</a:t>
            </a:r>
            <a:r>
              <a:rPr kumimoji="1" lang="ja-JP" altLang="en-US" sz="1050" dirty="0" smtClean="0">
                <a:latin typeface="+mn-ea"/>
              </a:rPr>
              <a:t>を着る・</a:t>
            </a:r>
            <a:r>
              <a:rPr lang="ja-JP" altLang="en-US" sz="1050" dirty="0" smtClean="0">
                <a:latin typeface="+mn-ea"/>
              </a:rPr>
              <a:t>羽織る</a:t>
            </a:r>
            <a:r>
              <a:rPr kumimoji="1" lang="ja-JP" altLang="en-US" sz="1050" dirty="0" smtClean="0">
                <a:latin typeface="+mn-ea"/>
              </a:rPr>
              <a:t>。</a:t>
            </a:r>
            <a:endParaRPr kumimoji="1"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④</a:t>
            </a:r>
            <a:r>
              <a:rPr kumimoji="1" lang="ja-JP" altLang="en-US" sz="1050" dirty="0" smtClean="0">
                <a:latin typeface="+mn-ea"/>
              </a:rPr>
              <a:t>専用</a:t>
            </a:r>
            <a:r>
              <a:rPr kumimoji="1" lang="ja-JP" altLang="en-US" sz="1050" dirty="0">
                <a:latin typeface="+mn-ea"/>
              </a:rPr>
              <a:t>靴を履く。</a:t>
            </a:r>
            <a:endParaRPr kumimoji="1"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⑤</a:t>
            </a:r>
            <a:r>
              <a:rPr kumimoji="1" lang="ja-JP" altLang="en-US" sz="1050" dirty="0" smtClean="0">
                <a:latin typeface="+mn-ea"/>
              </a:rPr>
              <a:t>手袋</a:t>
            </a:r>
            <a:r>
              <a:rPr kumimoji="1" lang="ja-JP" altLang="en-US" sz="1050" dirty="0">
                <a:latin typeface="+mn-ea"/>
              </a:rPr>
              <a:t>をする。</a:t>
            </a: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xmlns="" id="{DAE81E65-45F5-4025-A971-D61DA6323D32}"/>
              </a:ext>
            </a:extLst>
          </p:cNvPr>
          <p:cNvSpPr txBox="1"/>
          <p:nvPr/>
        </p:nvSpPr>
        <p:spPr>
          <a:xfrm>
            <a:off x="2575974" y="3085721"/>
            <a:ext cx="264009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+mn-ea"/>
              </a:rPr>
              <a:t>①靴を脱ぎ、ブラシで洗浄後、消毒する。</a:t>
            </a:r>
            <a:endParaRPr kumimoji="1" lang="en-US" altLang="ja-JP" sz="1050" dirty="0">
              <a:latin typeface="+mn-ea"/>
            </a:endParaRPr>
          </a:p>
          <a:p>
            <a:r>
              <a:rPr kumimoji="1" lang="ja-JP" altLang="en-US" sz="1050" dirty="0">
                <a:latin typeface="+mn-ea"/>
              </a:rPr>
              <a:t>②衣服を脱ぎ、洗濯用カゴに入れる。</a:t>
            </a:r>
            <a:endParaRPr kumimoji="1" lang="en-US" altLang="ja-JP" sz="1050" dirty="0">
              <a:latin typeface="+mn-ea"/>
            </a:endParaRPr>
          </a:p>
          <a:p>
            <a:r>
              <a:rPr kumimoji="1" lang="ja-JP" altLang="en-US" sz="1050" dirty="0">
                <a:latin typeface="+mn-ea"/>
              </a:rPr>
              <a:t>③手袋を脱ぎ、ゴミ箱に捨てる。</a:t>
            </a:r>
            <a:endParaRPr kumimoji="1" lang="en-US" altLang="ja-JP" sz="1050" dirty="0">
              <a:latin typeface="+mn-ea"/>
            </a:endParaRPr>
          </a:p>
          <a:p>
            <a:r>
              <a:rPr kumimoji="1" lang="ja-JP" altLang="en-US" sz="1050" dirty="0">
                <a:latin typeface="+mn-ea"/>
              </a:rPr>
              <a:t>④手指を洗浄後、アルコール消毒する。</a:t>
            </a:r>
            <a:endParaRPr kumimoji="1" lang="en-US" altLang="ja-JP" sz="1050" dirty="0">
              <a:latin typeface="+mn-ea"/>
            </a:endParaRPr>
          </a:p>
          <a:p>
            <a:endParaRPr kumimoji="1" lang="ja-JP" altLang="en-US" sz="1050" dirty="0">
              <a:latin typeface="+mn-ea"/>
            </a:endParaRPr>
          </a:p>
        </p:txBody>
      </p:sp>
      <p:pic>
        <p:nvPicPr>
          <p:cNvPr id="84" name="図 83">
            <a:extLst>
              <a:ext uri="{FF2B5EF4-FFF2-40B4-BE49-F238E27FC236}">
                <a16:creationId xmlns:a16="http://schemas.microsoft.com/office/drawing/2014/main" xmlns="" id="{720EEE96-8FEF-45E6-80CD-DC9C236A2C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7027" y="3116560"/>
            <a:ext cx="1519773" cy="11364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5" name="図 84">
            <a:extLst>
              <a:ext uri="{FF2B5EF4-FFF2-40B4-BE49-F238E27FC236}">
                <a16:creationId xmlns:a16="http://schemas.microsoft.com/office/drawing/2014/main" xmlns="" id="{417E29C9-ED15-4FF6-85C6-834A096872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64640" y="3126118"/>
            <a:ext cx="1597957" cy="11269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6" name="矢印: 右 85">
            <a:extLst>
              <a:ext uri="{FF2B5EF4-FFF2-40B4-BE49-F238E27FC236}">
                <a16:creationId xmlns:a16="http://schemas.microsoft.com/office/drawing/2014/main" xmlns="" id="{FA038085-A665-466B-8965-2E46C51FD4E3}"/>
              </a:ext>
            </a:extLst>
          </p:cNvPr>
          <p:cNvSpPr/>
          <p:nvPr/>
        </p:nvSpPr>
        <p:spPr>
          <a:xfrm>
            <a:off x="7485793" y="3652459"/>
            <a:ext cx="345848" cy="549624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>
              <a:latin typeface="+mn-ea"/>
            </a:endParaRP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xmlns="" id="{B5B5812A-A206-489E-876B-125EE9A9C2F4}"/>
              </a:ext>
            </a:extLst>
          </p:cNvPr>
          <p:cNvSpPr txBox="1"/>
          <p:nvPr/>
        </p:nvSpPr>
        <p:spPr>
          <a:xfrm>
            <a:off x="6701507" y="3390849"/>
            <a:ext cx="178842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00" dirty="0">
                <a:latin typeface="+mn-ea"/>
              </a:rPr>
              <a:t>飼料保管庫</a:t>
            </a:r>
          </a:p>
        </p:txBody>
      </p: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xmlns="" id="{682F6F1F-AC4D-41DC-86E6-40E75A0C84E6}"/>
              </a:ext>
            </a:extLst>
          </p:cNvPr>
          <p:cNvSpPr/>
          <p:nvPr/>
        </p:nvSpPr>
        <p:spPr>
          <a:xfrm>
            <a:off x="1906658" y="5300854"/>
            <a:ext cx="329486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800"/>
              </a:lnSpc>
              <a:defRPr/>
            </a:pPr>
            <a:r>
              <a:rPr lang="ja-JP" altLang="en-US" sz="1200" dirty="0" smtClean="0">
                <a:latin typeface="+mn-ea"/>
              </a:rPr>
              <a:t>例：煮沸</a:t>
            </a:r>
            <a:r>
              <a:rPr lang="ja-JP" altLang="en-US" sz="1200" dirty="0">
                <a:latin typeface="+mn-ea"/>
              </a:rPr>
              <a:t>消毒</a:t>
            </a:r>
            <a:endParaRPr lang="en-US" altLang="ja-JP" sz="1200" dirty="0">
              <a:latin typeface="+mn-ea"/>
            </a:endParaRPr>
          </a:p>
          <a:p>
            <a:pPr lvl="0">
              <a:lnSpc>
                <a:spcPts val="1800"/>
              </a:lnSpc>
              <a:defRPr/>
            </a:pPr>
            <a:r>
              <a:rPr lang="ja-JP" altLang="en-US" sz="1200" dirty="0">
                <a:latin typeface="+mn-ea"/>
              </a:rPr>
              <a:t>対象：被服、毛布、毛、器具、布製の飼料袋　等</a:t>
            </a:r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xmlns="" id="{5D48F9F5-795D-47E1-A655-A4E7DA1DF95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408" y="1220299"/>
            <a:ext cx="548810" cy="5568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xmlns="" id="{29E59F06-F510-46D9-8AF1-AA5C505DBD95}"/>
              </a:ext>
            </a:extLst>
          </p:cNvPr>
          <p:cNvPicPr>
            <a:picLocks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1971" y="2010684"/>
            <a:ext cx="816110" cy="10618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xmlns="" id="{0FA6E0AF-F8C8-4B35-BA5F-48FDF35556B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80915" y="2039546"/>
            <a:ext cx="606275" cy="5859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xmlns="" id="{F5CCD5AC-7FA1-4A38-AE7B-71DCF8F72E9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12708" y="2019529"/>
            <a:ext cx="556610" cy="5645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xmlns="" id="{7CAE003E-1523-4103-9908-9D7615476C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6456" y="4611070"/>
            <a:ext cx="885825" cy="125730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xmlns="" id="{7E31AC8C-DAAA-47BC-8C08-DCBE5991F432}"/>
              </a:ext>
            </a:extLst>
          </p:cNvPr>
          <p:cNvGrpSpPr/>
          <p:nvPr/>
        </p:nvGrpSpPr>
        <p:grpSpPr>
          <a:xfrm>
            <a:off x="4151971" y="1069185"/>
            <a:ext cx="288032" cy="261610"/>
            <a:chOff x="-860397" y="1753827"/>
            <a:chExt cx="288032" cy="261610"/>
          </a:xfrm>
        </p:grpSpPr>
        <p:sp>
          <p:nvSpPr>
            <p:cNvPr id="5" name="楕円 4">
              <a:extLst>
                <a:ext uri="{FF2B5EF4-FFF2-40B4-BE49-F238E27FC236}">
                  <a16:creationId xmlns:a16="http://schemas.microsoft.com/office/drawing/2014/main" xmlns="" id="{2B586C2E-99FE-4E3F-B366-DE83CB2D228C}"/>
                </a:ext>
              </a:extLst>
            </p:cNvPr>
            <p:cNvSpPr/>
            <p:nvPr/>
          </p:nvSpPr>
          <p:spPr>
            <a:xfrm>
              <a:off x="-750180" y="1824084"/>
              <a:ext cx="108128" cy="11183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xmlns="" id="{217AD913-7C19-45A5-B8A1-6C1C6192FE4C}"/>
                </a:ext>
              </a:extLst>
            </p:cNvPr>
            <p:cNvSpPr txBox="1"/>
            <p:nvPr/>
          </p:nvSpPr>
          <p:spPr>
            <a:xfrm>
              <a:off x="-860397" y="1753827"/>
              <a:ext cx="2880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dirty="0">
                  <a:solidFill>
                    <a:srgbClr val="FF0000"/>
                  </a:solidFill>
                </a:rPr>
                <a:t>②</a:t>
              </a:r>
            </a:p>
          </p:txBody>
        </p:sp>
      </p:grp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xmlns="" id="{FB39BD4B-ED49-4FBB-AA8A-B17399904546}"/>
              </a:ext>
            </a:extLst>
          </p:cNvPr>
          <p:cNvGrpSpPr/>
          <p:nvPr/>
        </p:nvGrpSpPr>
        <p:grpSpPr>
          <a:xfrm>
            <a:off x="2379804" y="1017546"/>
            <a:ext cx="288032" cy="261610"/>
            <a:chOff x="-860397" y="1753827"/>
            <a:chExt cx="288032" cy="261610"/>
          </a:xfrm>
        </p:grpSpPr>
        <p:sp>
          <p:nvSpPr>
            <p:cNvPr id="51" name="楕円 50">
              <a:extLst>
                <a:ext uri="{FF2B5EF4-FFF2-40B4-BE49-F238E27FC236}">
                  <a16:creationId xmlns:a16="http://schemas.microsoft.com/office/drawing/2014/main" xmlns="" id="{88C7C345-4A91-420A-AE8C-6BB399E88C55}"/>
                </a:ext>
              </a:extLst>
            </p:cNvPr>
            <p:cNvSpPr/>
            <p:nvPr/>
          </p:nvSpPr>
          <p:spPr>
            <a:xfrm>
              <a:off x="-750180" y="1824084"/>
              <a:ext cx="108128" cy="11183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xmlns="" id="{F432AF1D-C112-446D-B048-45FF522D2FC1}"/>
                </a:ext>
              </a:extLst>
            </p:cNvPr>
            <p:cNvSpPr txBox="1"/>
            <p:nvPr/>
          </p:nvSpPr>
          <p:spPr>
            <a:xfrm>
              <a:off x="-860397" y="1753827"/>
              <a:ext cx="2880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dirty="0">
                  <a:solidFill>
                    <a:srgbClr val="FF0000"/>
                  </a:solidFill>
                </a:rPr>
                <a:t>①</a:t>
              </a:r>
            </a:p>
          </p:txBody>
        </p:sp>
      </p:grp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xmlns="" id="{F3F5C684-8E94-4793-8DC5-9879397DFF38}"/>
              </a:ext>
            </a:extLst>
          </p:cNvPr>
          <p:cNvGrpSpPr/>
          <p:nvPr/>
        </p:nvGrpSpPr>
        <p:grpSpPr>
          <a:xfrm>
            <a:off x="2685963" y="1973782"/>
            <a:ext cx="646669" cy="529069"/>
            <a:chOff x="-1288721" y="1406849"/>
            <a:chExt cx="646669" cy="529069"/>
          </a:xfrm>
        </p:grpSpPr>
        <p:sp>
          <p:nvSpPr>
            <p:cNvPr id="68" name="楕円 67">
              <a:extLst>
                <a:ext uri="{FF2B5EF4-FFF2-40B4-BE49-F238E27FC236}">
                  <a16:creationId xmlns:a16="http://schemas.microsoft.com/office/drawing/2014/main" xmlns="" id="{4ACD5988-9EE0-4B66-B1ED-8AC384A3EDEC}"/>
                </a:ext>
              </a:extLst>
            </p:cNvPr>
            <p:cNvSpPr/>
            <p:nvPr/>
          </p:nvSpPr>
          <p:spPr>
            <a:xfrm>
              <a:off x="-750180" y="1824084"/>
              <a:ext cx="108128" cy="11183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テキスト ボックス 68">
              <a:extLst>
                <a:ext uri="{FF2B5EF4-FFF2-40B4-BE49-F238E27FC236}">
                  <a16:creationId xmlns:a16="http://schemas.microsoft.com/office/drawing/2014/main" xmlns="" id="{4184F52D-CA31-47B7-9ADF-7E2DEEBCF88A}"/>
                </a:ext>
              </a:extLst>
            </p:cNvPr>
            <p:cNvSpPr txBox="1"/>
            <p:nvPr/>
          </p:nvSpPr>
          <p:spPr>
            <a:xfrm>
              <a:off x="-1288721" y="1406849"/>
              <a:ext cx="2880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dirty="0">
                  <a:solidFill>
                    <a:srgbClr val="FF0000"/>
                  </a:solidFill>
                </a:rPr>
                <a:t>③</a:t>
              </a:r>
            </a:p>
          </p:txBody>
        </p:sp>
      </p:grpSp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xmlns="" id="{09F10EC9-FA0B-42D0-A73B-54173C769367}"/>
              </a:ext>
            </a:extLst>
          </p:cNvPr>
          <p:cNvGrpSpPr/>
          <p:nvPr/>
        </p:nvGrpSpPr>
        <p:grpSpPr>
          <a:xfrm>
            <a:off x="3435218" y="1998680"/>
            <a:ext cx="288032" cy="261610"/>
            <a:chOff x="-860397" y="1753827"/>
            <a:chExt cx="288032" cy="261610"/>
          </a:xfrm>
        </p:grpSpPr>
        <p:sp>
          <p:nvSpPr>
            <p:cNvPr id="71" name="楕円 70">
              <a:extLst>
                <a:ext uri="{FF2B5EF4-FFF2-40B4-BE49-F238E27FC236}">
                  <a16:creationId xmlns:a16="http://schemas.microsoft.com/office/drawing/2014/main" xmlns="" id="{C457B5B8-467A-4875-AC02-A04762719A8E}"/>
                </a:ext>
              </a:extLst>
            </p:cNvPr>
            <p:cNvSpPr/>
            <p:nvPr/>
          </p:nvSpPr>
          <p:spPr>
            <a:xfrm>
              <a:off x="-750180" y="1824084"/>
              <a:ext cx="108128" cy="11183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テキスト ボックス 74">
              <a:extLst>
                <a:ext uri="{FF2B5EF4-FFF2-40B4-BE49-F238E27FC236}">
                  <a16:creationId xmlns:a16="http://schemas.microsoft.com/office/drawing/2014/main" xmlns="" id="{F1090F70-93B8-413B-8855-F1314C6C12A9}"/>
                </a:ext>
              </a:extLst>
            </p:cNvPr>
            <p:cNvSpPr txBox="1"/>
            <p:nvPr/>
          </p:nvSpPr>
          <p:spPr>
            <a:xfrm>
              <a:off x="-860397" y="1753827"/>
              <a:ext cx="2880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dirty="0">
                  <a:solidFill>
                    <a:srgbClr val="FF0000"/>
                  </a:solidFill>
                </a:rPr>
                <a:t>④</a:t>
              </a:r>
            </a:p>
          </p:txBody>
        </p:sp>
      </p:grp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xmlns="" id="{EF5FF85D-02E5-4CF2-BE51-672469C7F718}"/>
              </a:ext>
            </a:extLst>
          </p:cNvPr>
          <p:cNvSpPr txBox="1"/>
          <p:nvPr/>
        </p:nvSpPr>
        <p:spPr>
          <a:xfrm>
            <a:off x="35522" y="1222786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</a:rPr>
              <a:t>①</a:t>
            </a:r>
          </a:p>
        </p:txBody>
      </p:sp>
      <p:pic>
        <p:nvPicPr>
          <p:cNvPr id="64" name="図 63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65" y="1143720"/>
            <a:ext cx="427279" cy="399459"/>
          </a:xfrm>
          <a:prstGeom prst="rect">
            <a:avLst/>
          </a:prstGeom>
        </p:spPr>
      </p:pic>
      <p:pic>
        <p:nvPicPr>
          <p:cNvPr id="65" name="図 64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475" y="1111034"/>
            <a:ext cx="863806" cy="770275"/>
          </a:xfrm>
          <a:prstGeom prst="rect">
            <a:avLst/>
          </a:prstGeom>
        </p:spPr>
      </p:pic>
      <p:pic>
        <p:nvPicPr>
          <p:cNvPr id="66" name="図 65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4087" y="1797508"/>
            <a:ext cx="359101" cy="346574"/>
          </a:xfrm>
          <a:prstGeom prst="rect">
            <a:avLst/>
          </a:prstGeom>
        </p:spPr>
      </p:pic>
      <p:pic>
        <p:nvPicPr>
          <p:cNvPr id="77" name="図 76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14" y="1865907"/>
            <a:ext cx="404035" cy="364234"/>
          </a:xfrm>
          <a:prstGeom prst="rect">
            <a:avLst/>
          </a:prstGeom>
        </p:spPr>
      </p:pic>
      <p:pic>
        <p:nvPicPr>
          <p:cNvPr id="78" name="図 77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56" y="1466448"/>
            <a:ext cx="467702" cy="424541"/>
          </a:xfrm>
          <a:prstGeom prst="rect">
            <a:avLst/>
          </a:prstGeom>
        </p:spPr>
      </p:pic>
      <p:pic>
        <p:nvPicPr>
          <p:cNvPr id="79" name="図 78">
            <a:extLst>
              <a:ext uri="{FF2B5EF4-FFF2-40B4-BE49-F238E27FC236}">
                <a16:creationId xmlns:a16="http://schemas.microsoft.com/office/drawing/2014/main" xmlns="" id="{0FA6E0AF-F8C8-4B35-BA5F-48FDF35556B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31462" y="1816450"/>
            <a:ext cx="461697" cy="446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0" name="図 79"/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41" y="1559069"/>
            <a:ext cx="364737" cy="673780"/>
          </a:xfrm>
          <a:prstGeom prst="rect">
            <a:avLst/>
          </a:prstGeom>
        </p:spPr>
      </p:pic>
      <p:cxnSp>
        <p:nvCxnSpPr>
          <p:cNvPr id="9" name="直線コネクタ 8"/>
          <p:cNvCxnSpPr/>
          <p:nvPr/>
        </p:nvCxnSpPr>
        <p:spPr>
          <a:xfrm>
            <a:off x="707898" y="1086472"/>
            <a:ext cx="31414" cy="1497586"/>
          </a:xfrm>
          <a:prstGeom prst="line">
            <a:avLst/>
          </a:prstGeom>
          <a:ln w="539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左矢印 10"/>
          <p:cNvSpPr/>
          <p:nvPr/>
        </p:nvSpPr>
        <p:spPr>
          <a:xfrm>
            <a:off x="35522" y="2315652"/>
            <a:ext cx="678390" cy="386136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 smtClean="0">
                <a:solidFill>
                  <a:srgbClr val="FF0000"/>
                </a:solidFill>
              </a:rPr>
              <a:t>区域外</a:t>
            </a:r>
            <a:endParaRPr kumimoji="1" lang="ja-JP" altLang="en-US" sz="1000" dirty="0">
              <a:solidFill>
                <a:srgbClr val="FF0000"/>
              </a:solidFill>
            </a:endParaRPr>
          </a:p>
        </p:txBody>
      </p:sp>
      <p:sp>
        <p:nvSpPr>
          <p:cNvPr id="82" name="左矢印 81"/>
          <p:cNvSpPr/>
          <p:nvPr/>
        </p:nvSpPr>
        <p:spPr>
          <a:xfrm flipH="1">
            <a:off x="782094" y="2315652"/>
            <a:ext cx="1522956" cy="386136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 smtClean="0">
                <a:solidFill>
                  <a:schemeClr val="accent1">
                    <a:lumMod val="50000"/>
                  </a:schemeClr>
                </a:solidFill>
              </a:rPr>
              <a:t>区域内</a:t>
            </a:r>
            <a:endParaRPr kumimoji="1" lang="ja-JP" altLang="en-US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xmlns="" id="{3E24AC1C-29C0-471C-9C81-1DBBE84F6B50}"/>
              </a:ext>
            </a:extLst>
          </p:cNvPr>
          <p:cNvSpPr txBox="1"/>
          <p:nvPr/>
        </p:nvSpPr>
        <p:spPr>
          <a:xfrm>
            <a:off x="1567242" y="2056876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</a:rPr>
              <a:t>⑤</a:t>
            </a:r>
          </a:p>
        </p:txBody>
      </p:sp>
    </p:spTree>
    <p:extLst>
      <p:ext uri="{BB962C8B-B14F-4D97-AF65-F5344CB8AC3E}">
        <p14:creationId xmlns:p14="http://schemas.microsoft.com/office/powerpoint/2010/main" val="375515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角丸四角形 13">
            <a:extLst>
              <a:ext uri="{FF2B5EF4-FFF2-40B4-BE49-F238E27FC236}">
                <a16:creationId xmlns:a16="http://schemas.microsoft.com/office/drawing/2014/main" xmlns="" id="{A0E65EF2-1097-4CE9-AF3E-F07F91625524}"/>
              </a:ext>
            </a:extLst>
          </p:cNvPr>
          <p:cNvSpPr/>
          <p:nvPr/>
        </p:nvSpPr>
        <p:spPr>
          <a:xfrm>
            <a:off x="112440" y="128520"/>
            <a:ext cx="9823723" cy="6729480"/>
          </a:xfrm>
          <a:prstGeom prst="roundRect">
            <a:avLst>
              <a:gd name="adj" fmla="val 5843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＜措置の内容＞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以下のとおり、消毒の対象物に応じた方法で消毒する。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ja-JP" altLang="en-US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xmlns="" id="{CD86E8A1-57C5-49F9-AB4F-29F8EAE068DB}"/>
              </a:ext>
            </a:extLst>
          </p:cNvPr>
          <p:cNvSpPr/>
          <p:nvPr/>
        </p:nvSpPr>
        <p:spPr>
          <a:xfrm>
            <a:off x="207607" y="1029903"/>
            <a:ext cx="2217958" cy="530568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xmlns="" id="{8B491808-221A-4490-A7C4-D822C6A0C8C2}"/>
              </a:ext>
            </a:extLst>
          </p:cNvPr>
          <p:cNvSpPr txBox="1"/>
          <p:nvPr/>
        </p:nvSpPr>
        <p:spPr>
          <a:xfrm>
            <a:off x="159482" y="159482"/>
            <a:ext cx="9454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u="sng" dirty="0">
                <a:latin typeface="+mn-ea"/>
              </a:rPr>
              <a:t>（４）手指、衣服、靴、車両、施設等の洗浄及び消毒に関する具体的な方法、消毒薬の種類、作用時間及び乾燥時間等</a:t>
            </a:r>
          </a:p>
          <a:p>
            <a:endParaRPr lang="ja-JP" altLang="en-US" sz="1400" b="1" dirty="0">
              <a:latin typeface="+mn-ea"/>
            </a:endParaRP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xmlns="" id="{DC411F86-42C1-4BBD-BA6D-054D69062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444" y="1393780"/>
            <a:ext cx="1893104" cy="1070956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xmlns="" id="{3FE5CA50-A111-4E02-9752-DB202B488B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886" y="2672507"/>
            <a:ext cx="1892393" cy="10663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xmlns="" id="{460AD641-7271-402C-822A-F776D8E67083}"/>
              </a:ext>
            </a:extLst>
          </p:cNvPr>
          <p:cNvSpPr txBox="1"/>
          <p:nvPr/>
        </p:nvSpPr>
        <p:spPr>
          <a:xfrm>
            <a:off x="184479" y="2410898"/>
            <a:ext cx="2106886" cy="261610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pPr algn="ctr"/>
            <a:r>
              <a:rPr lang="ja-JP" altLang="en-US" sz="1050" dirty="0">
                <a:latin typeface="+mn-ea"/>
              </a:rPr>
              <a:t>長靴は念入りに洗浄する。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xmlns="" id="{CA20B4F4-650D-4230-9012-59A421E3C58F}"/>
              </a:ext>
            </a:extLst>
          </p:cNvPr>
          <p:cNvSpPr txBox="1"/>
          <p:nvPr/>
        </p:nvSpPr>
        <p:spPr>
          <a:xfrm>
            <a:off x="406886" y="3897398"/>
            <a:ext cx="2106886" cy="253916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溝の汚れも丁寧に洗い落とす</a:t>
            </a: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xmlns="" id="{DD6582F8-C8C0-4814-9170-8FEEEB2332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571" y="3914333"/>
            <a:ext cx="1931731" cy="10640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0" name="四角形: 角を丸くする 39">
            <a:extLst>
              <a:ext uri="{FF2B5EF4-FFF2-40B4-BE49-F238E27FC236}">
                <a16:creationId xmlns:a16="http://schemas.microsoft.com/office/drawing/2014/main" xmlns="" id="{139096D3-8209-4A38-8F89-083604F9B162}"/>
              </a:ext>
            </a:extLst>
          </p:cNvPr>
          <p:cNvSpPr/>
          <p:nvPr/>
        </p:nvSpPr>
        <p:spPr>
          <a:xfrm>
            <a:off x="2548925" y="992053"/>
            <a:ext cx="2217958" cy="5399671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1" name="四角形: 角を丸くする 40">
            <a:extLst>
              <a:ext uri="{FF2B5EF4-FFF2-40B4-BE49-F238E27FC236}">
                <a16:creationId xmlns:a16="http://schemas.microsoft.com/office/drawing/2014/main" xmlns="" id="{392FCF17-E8EF-4C8D-B17A-751F7926031B}"/>
              </a:ext>
            </a:extLst>
          </p:cNvPr>
          <p:cNvSpPr/>
          <p:nvPr/>
        </p:nvSpPr>
        <p:spPr>
          <a:xfrm>
            <a:off x="4890773" y="992053"/>
            <a:ext cx="2217958" cy="5343533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四角形: 角を丸くする 41">
            <a:extLst>
              <a:ext uri="{FF2B5EF4-FFF2-40B4-BE49-F238E27FC236}">
                <a16:creationId xmlns:a16="http://schemas.microsoft.com/office/drawing/2014/main" xmlns="" id="{E6F1A437-33BF-405B-8A35-604491C19560}"/>
              </a:ext>
            </a:extLst>
          </p:cNvPr>
          <p:cNvSpPr/>
          <p:nvPr/>
        </p:nvSpPr>
        <p:spPr>
          <a:xfrm>
            <a:off x="7284246" y="469540"/>
            <a:ext cx="2400834" cy="615986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xmlns="" id="{B2C51C5D-DBC4-46D0-8B41-A83DAA656D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7518" y="2581835"/>
            <a:ext cx="1969535" cy="11211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xmlns="" id="{9DCF48B7-26F1-4D80-94BB-E1A4FBF380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1511" y="4033687"/>
            <a:ext cx="1985703" cy="11055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xmlns="" id="{D249B4B4-0161-442A-9353-A882C2F2E27A}"/>
              </a:ext>
            </a:extLst>
          </p:cNvPr>
          <p:cNvSpPr txBox="1"/>
          <p:nvPr/>
        </p:nvSpPr>
        <p:spPr>
          <a:xfrm>
            <a:off x="2603678" y="5096108"/>
            <a:ext cx="2278995" cy="415498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　消毒薬を揉み込みように手のひら・　甲・指の間・手首を消毒する。</a:t>
            </a:r>
          </a:p>
        </p:txBody>
      </p:sp>
      <p:pic>
        <p:nvPicPr>
          <p:cNvPr id="49" name="図 48">
            <a:extLst>
              <a:ext uri="{FF2B5EF4-FFF2-40B4-BE49-F238E27FC236}">
                <a16:creationId xmlns:a16="http://schemas.microsoft.com/office/drawing/2014/main" xmlns="" id="{FAA18D22-B64C-445A-ACF0-FF359523A9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5910" y="1343686"/>
            <a:ext cx="1909049" cy="10791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xmlns="" id="{0B131583-C434-4695-AC4E-25970B7E10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63638" y="2621534"/>
            <a:ext cx="1881321" cy="10538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xmlns="" id="{E468E051-2105-4852-B50A-F41754C5276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50247" y="3897397"/>
            <a:ext cx="1892210" cy="10720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xmlns="" id="{8A0740BC-D374-49DB-9FBC-CC480E9ABB91}"/>
              </a:ext>
            </a:extLst>
          </p:cNvPr>
          <p:cNvSpPr txBox="1"/>
          <p:nvPr/>
        </p:nvSpPr>
        <p:spPr>
          <a:xfrm>
            <a:off x="4991470" y="2383032"/>
            <a:ext cx="2115789" cy="246221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pPr algn="ctr"/>
            <a:r>
              <a:rPr lang="ja-JP" altLang="en-US" sz="1000" dirty="0">
                <a:latin typeface="+mn-ea"/>
              </a:rPr>
              <a:t>大まかな汚れを落とす。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xmlns="" id="{CBC6D3D3-3785-4EF4-96A2-D1F41AD2FC0C}"/>
              </a:ext>
            </a:extLst>
          </p:cNvPr>
          <p:cNvSpPr txBox="1"/>
          <p:nvPr/>
        </p:nvSpPr>
        <p:spPr>
          <a:xfrm>
            <a:off x="4968081" y="3675702"/>
            <a:ext cx="2106886" cy="253916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pPr algn="ctr"/>
            <a:r>
              <a:rPr lang="ja-JP" altLang="en-US" sz="1050" dirty="0">
                <a:latin typeface="+mn-ea"/>
              </a:rPr>
              <a:t>消毒薬に一晩浸漬する。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xmlns="" id="{A66CCF99-3CFC-4883-8981-4339DA4B63CA}"/>
              </a:ext>
            </a:extLst>
          </p:cNvPr>
          <p:cNvSpPr txBox="1"/>
          <p:nvPr/>
        </p:nvSpPr>
        <p:spPr>
          <a:xfrm>
            <a:off x="5609238" y="4969179"/>
            <a:ext cx="1015666" cy="253916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  <a:cs typeface="Calibri Light" panose="020F0302020204030204" pitchFamily="34" charset="0"/>
              </a:rPr>
              <a:t>洗濯する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xmlns="" id="{674FA967-ABDC-41F2-90C4-2F90611D7F19}"/>
              </a:ext>
            </a:extLst>
          </p:cNvPr>
          <p:cNvSpPr txBox="1"/>
          <p:nvPr/>
        </p:nvSpPr>
        <p:spPr>
          <a:xfrm>
            <a:off x="759420" y="4926161"/>
            <a:ext cx="1272039" cy="253916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消毒槽に漬ける。</a:t>
            </a:r>
          </a:p>
        </p:txBody>
      </p:sp>
      <p:pic>
        <p:nvPicPr>
          <p:cNvPr id="58" name="図 57">
            <a:extLst>
              <a:ext uri="{FF2B5EF4-FFF2-40B4-BE49-F238E27FC236}">
                <a16:creationId xmlns:a16="http://schemas.microsoft.com/office/drawing/2014/main" xmlns="" id="{C83A866F-A571-4452-98A6-294CF85D67A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05348" y="771728"/>
            <a:ext cx="2144981" cy="12108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xmlns="" id="{09EDDD65-D23B-40CF-8783-5FCFABB6ACA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05348" y="2148163"/>
            <a:ext cx="2157880" cy="12043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0" name="図 59">
            <a:extLst>
              <a:ext uri="{FF2B5EF4-FFF2-40B4-BE49-F238E27FC236}">
                <a16:creationId xmlns:a16="http://schemas.microsoft.com/office/drawing/2014/main" xmlns="" id="{0F104101-B5EA-4817-A71B-54EE6B9B94A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86145" y="3540061"/>
            <a:ext cx="1861927" cy="10254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xmlns="" id="{1726B402-ECED-4DD6-B362-448D6E3EA341}"/>
              </a:ext>
            </a:extLst>
          </p:cNvPr>
          <p:cNvSpPr txBox="1"/>
          <p:nvPr/>
        </p:nvSpPr>
        <p:spPr>
          <a:xfrm>
            <a:off x="7268046" y="1947316"/>
            <a:ext cx="2497619" cy="246221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pPr algn="ctr"/>
            <a:r>
              <a:rPr lang="ja-JP" altLang="en-US" sz="1000" dirty="0">
                <a:latin typeface="+mn-ea"/>
              </a:rPr>
              <a:t>車両のタイヤ周りは入念に消毒する。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xmlns="" id="{3A57F30F-A678-4ADA-BDC0-B89CEE64C2ED}"/>
              </a:ext>
            </a:extLst>
          </p:cNvPr>
          <p:cNvSpPr txBox="1"/>
          <p:nvPr/>
        </p:nvSpPr>
        <p:spPr>
          <a:xfrm>
            <a:off x="7343332" y="3296141"/>
            <a:ext cx="2422333" cy="253916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pPr algn="ctr"/>
            <a:r>
              <a:rPr lang="ja-JP" altLang="en-US" sz="1050" dirty="0">
                <a:latin typeface="+mn-ea"/>
              </a:rPr>
              <a:t>フロアマットは交換、ペダルは消毒する。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xmlns="" id="{0716AF8A-0D7E-41CA-B873-C5CC52891AB1}"/>
              </a:ext>
            </a:extLst>
          </p:cNvPr>
          <p:cNvSpPr/>
          <p:nvPr/>
        </p:nvSpPr>
        <p:spPr>
          <a:xfrm>
            <a:off x="418106" y="6570283"/>
            <a:ext cx="99234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ja-JP" sz="1100" dirty="0">
                <a:solidFill>
                  <a:srgbClr val="FF0000"/>
                </a:solidFill>
                <a:latin typeface="+mn-ea"/>
                <a:cs typeface="Meiryo UI" panose="020B0604030504040204" pitchFamily="50" charset="-128"/>
              </a:rPr>
              <a:t>【</a:t>
            </a:r>
            <a:r>
              <a:rPr lang="ja-JP" altLang="en-US" sz="1100" dirty="0">
                <a:solidFill>
                  <a:srgbClr val="FF0000"/>
                </a:solidFill>
                <a:latin typeface="+mn-ea"/>
                <a:cs typeface="Meiryo UI" panose="020B0604030504040204" pitchFamily="50" charset="-128"/>
              </a:rPr>
              <a:t>注意事項</a:t>
            </a:r>
            <a:r>
              <a:rPr lang="en-US" altLang="ja-JP" sz="1100" dirty="0">
                <a:solidFill>
                  <a:srgbClr val="FF0000"/>
                </a:solidFill>
                <a:latin typeface="+mn-ea"/>
                <a:cs typeface="Meiryo UI" panose="020B0604030504040204" pitchFamily="50" charset="-128"/>
              </a:rPr>
              <a:t>】</a:t>
            </a:r>
            <a:r>
              <a:rPr lang="ja-JP" altLang="en-US" sz="1100" dirty="0">
                <a:solidFill>
                  <a:srgbClr val="FF0000"/>
                </a:solidFill>
                <a:latin typeface="+mn-ea"/>
                <a:cs typeface="Meiryo UI" panose="020B0604030504040204" pitchFamily="50" charset="-128"/>
              </a:rPr>
              <a:t>消毒前に徹底的に汚物を除去する、十分量の薬液を用いて隅々まで浸透させる、消毒薬作成手順書及び作業日誌を設置し、記録する。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xmlns="" id="{84643317-CA5F-433F-928C-8D54798962AD}"/>
              </a:ext>
            </a:extLst>
          </p:cNvPr>
          <p:cNvSpPr txBox="1"/>
          <p:nvPr/>
        </p:nvSpPr>
        <p:spPr>
          <a:xfrm>
            <a:off x="662235" y="1099167"/>
            <a:ext cx="1265839" cy="2462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u="sng" dirty="0">
                <a:solidFill>
                  <a:schemeClr val="bg1"/>
                </a:solidFill>
                <a:latin typeface="+mj-ea"/>
                <a:ea typeface="+mj-ea"/>
                <a:cs typeface="Meiryo UI" panose="020B0604030504040204" pitchFamily="50" charset="-128"/>
              </a:rPr>
              <a:t>靴の洗浄・消毒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xmlns="" id="{D8FDC55F-A775-4BAB-B786-6EC05BE5DB50}"/>
              </a:ext>
            </a:extLst>
          </p:cNvPr>
          <p:cNvSpPr txBox="1"/>
          <p:nvPr/>
        </p:nvSpPr>
        <p:spPr>
          <a:xfrm>
            <a:off x="2899947" y="1068787"/>
            <a:ext cx="1515913" cy="2462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u="sng" dirty="0">
                <a:solidFill>
                  <a:schemeClr val="bg1"/>
                </a:solidFill>
                <a:latin typeface="+mj-ea"/>
                <a:ea typeface="+mj-ea"/>
                <a:cs typeface="Meiryo UI" panose="020B0604030504040204" pitchFamily="50" charset="-128"/>
              </a:rPr>
              <a:t>手指の洗浄・消毒</a:t>
            </a: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xmlns="" id="{22059509-A2F5-46FA-8B83-6E7DD6C192E1}"/>
              </a:ext>
            </a:extLst>
          </p:cNvPr>
          <p:cNvSpPr txBox="1"/>
          <p:nvPr/>
        </p:nvSpPr>
        <p:spPr>
          <a:xfrm>
            <a:off x="5219957" y="1054163"/>
            <a:ext cx="1515913" cy="2462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u="sng" dirty="0">
                <a:solidFill>
                  <a:schemeClr val="bg1"/>
                </a:solidFill>
                <a:latin typeface="+mj-ea"/>
                <a:ea typeface="+mj-ea"/>
                <a:cs typeface="Meiryo UI" panose="020B0604030504040204" pitchFamily="50" charset="-128"/>
              </a:rPr>
              <a:t>衣服の洗浄・消毒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xmlns="" id="{836D9D8F-52D9-44D1-91B8-53065A258424}"/>
              </a:ext>
            </a:extLst>
          </p:cNvPr>
          <p:cNvSpPr txBox="1"/>
          <p:nvPr/>
        </p:nvSpPr>
        <p:spPr>
          <a:xfrm>
            <a:off x="7752337" y="490282"/>
            <a:ext cx="1515913" cy="2462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u="sng" dirty="0">
                <a:solidFill>
                  <a:schemeClr val="bg1"/>
                </a:solidFill>
                <a:latin typeface="+mj-ea"/>
                <a:ea typeface="+mj-ea"/>
                <a:cs typeface="Meiryo UI" panose="020B0604030504040204" pitchFamily="50" charset="-128"/>
              </a:rPr>
              <a:t>車輌の洗浄・消毒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xmlns="" id="{818FAD59-E3CB-4433-A9FB-E41043221046}"/>
              </a:ext>
            </a:extLst>
          </p:cNvPr>
          <p:cNvSpPr txBox="1"/>
          <p:nvPr/>
        </p:nvSpPr>
        <p:spPr>
          <a:xfrm>
            <a:off x="574787" y="3702955"/>
            <a:ext cx="1648521" cy="253916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溝の汚れも落とす。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xmlns="" id="{1D9B3F3B-B2A1-46A9-A2DE-47D2CD91C10B}"/>
              </a:ext>
            </a:extLst>
          </p:cNvPr>
          <p:cNvSpPr txBox="1"/>
          <p:nvPr/>
        </p:nvSpPr>
        <p:spPr>
          <a:xfrm>
            <a:off x="247489" y="5191724"/>
            <a:ext cx="2138193" cy="90024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○　消毒場所：畜舎出入口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○　消毒薬の種類：逆性石けん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○　希釈倍率：</a:t>
            </a:r>
            <a:r>
              <a:rPr lang="en-US" altLang="ja-JP" sz="1050" dirty="0">
                <a:latin typeface="+mn-ea"/>
              </a:rPr>
              <a:t>500</a:t>
            </a:r>
            <a:r>
              <a:rPr lang="ja-JP" altLang="en-US" sz="1050" dirty="0" smtClean="0">
                <a:latin typeface="+mn-ea"/>
              </a:rPr>
              <a:t>倍</a:t>
            </a:r>
            <a:endParaRPr lang="en-US" altLang="ja-JP" sz="1050" dirty="0" smtClean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　</a:t>
            </a:r>
            <a:r>
              <a:rPr lang="ja-JP" altLang="en-US" sz="1050" dirty="0" smtClean="0">
                <a:latin typeface="+mn-ea"/>
              </a:rPr>
              <a:t>　　（水１</a:t>
            </a:r>
            <a:r>
              <a:rPr lang="en-US" altLang="ja-JP" sz="1050" dirty="0" smtClean="0">
                <a:latin typeface="+mn-ea"/>
              </a:rPr>
              <a:t>L</a:t>
            </a:r>
            <a:r>
              <a:rPr lang="ja-JP" altLang="en-US" sz="1050" dirty="0" smtClean="0">
                <a:latin typeface="+mn-ea"/>
              </a:rPr>
              <a:t>：薬剤</a:t>
            </a:r>
            <a:r>
              <a:rPr lang="en-US" altLang="ja-JP" sz="1050" dirty="0">
                <a:latin typeface="+mn-ea"/>
              </a:rPr>
              <a:t>2</a:t>
            </a:r>
            <a:r>
              <a:rPr lang="ja-JP" altLang="en-US" sz="1050" dirty="0" smtClean="0">
                <a:latin typeface="+mn-ea"/>
              </a:rPr>
              <a:t>ｃｃ）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 smtClean="0">
                <a:latin typeface="+mn-ea"/>
              </a:rPr>
              <a:t>消毒</a:t>
            </a:r>
            <a:r>
              <a:rPr lang="ja-JP" altLang="en-US" sz="1050" dirty="0">
                <a:latin typeface="+mn-ea"/>
              </a:rPr>
              <a:t>後</a:t>
            </a:r>
            <a:r>
              <a:rPr lang="ja-JP" altLang="en-US" sz="1050" dirty="0" smtClean="0">
                <a:latin typeface="+mn-ea"/>
              </a:rPr>
              <a:t>、乾燥</a:t>
            </a:r>
            <a:r>
              <a:rPr lang="ja-JP" altLang="en-US" sz="1050" dirty="0">
                <a:latin typeface="+mn-ea"/>
              </a:rPr>
              <a:t>（</a:t>
            </a:r>
            <a:r>
              <a:rPr lang="ja-JP" altLang="en-US" sz="1050" dirty="0" smtClean="0">
                <a:latin typeface="+mn-ea"/>
              </a:rPr>
              <a:t>天日</a:t>
            </a:r>
            <a:r>
              <a:rPr lang="ja-JP" altLang="en-US" sz="1050" dirty="0">
                <a:latin typeface="+mn-ea"/>
              </a:rPr>
              <a:t>干し、</a:t>
            </a:r>
            <a:r>
              <a:rPr lang="ja-JP" altLang="en-US" sz="1050" dirty="0" smtClean="0">
                <a:latin typeface="+mn-ea"/>
              </a:rPr>
              <a:t>一晩）</a:t>
            </a:r>
            <a:endParaRPr lang="en-US" altLang="ja-JP" sz="1050" dirty="0">
              <a:latin typeface="+mn-ea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xmlns="" id="{86D4E1D5-B094-408E-AEE5-F68827D98281}"/>
              </a:ext>
            </a:extLst>
          </p:cNvPr>
          <p:cNvSpPr txBox="1"/>
          <p:nvPr/>
        </p:nvSpPr>
        <p:spPr>
          <a:xfrm>
            <a:off x="2521872" y="3645657"/>
            <a:ext cx="2121064" cy="415498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　手全体がシットリする程度消毒薬を吹きかける。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xmlns="" id="{56D36126-224A-4EFE-B97E-4A586BF28635}"/>
              </a:ext>
            </a:extLst>
          </p:cNvPr>
          <p:cNvSpPr txBox="1"/>
          <p:nvPr/>
        </p:nvSpPr>
        <p:spPr>
          <a:xfrm>
            <a:off x="2716980" y="5506551"/>
            <a:ext cx="1854766" cy="7386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○　消毒場所：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　　①衛生管理区域境界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　　②畜舎境界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○　消毒薬の種類：アルコール</a:t>
            </a:r>
            <a:endParaRPr lang="en-US" altLang="ja-JP" sz="1050" dirty="0">
              <a:latin typeface="+mn-ea"/>
            </a:endParaRP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xmlns="" id="{7CBC6858-0CD2-4001-884C-1C1306FBB4B0}"/>
              </a:ext>
            </a:extLst>
          </p:cNvPr>
          <p:cNvSpPr txBox="1"/>
          <p:nvPr/>
        </p:nvSpPr>
        <p:spPr>
          <a:xfrm>
            <a:off x="7369508" y="4535114"/>
            <a:ext cx="2422333" cy="253916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pPr algn="ctr"/>
            <a:r>
              <a:rPr lang="ja-JP" altLang="en-US" sz="1050" dirty="0">
                <a:latin typeface="+mn-ea"/>
              </a:rPr>
              <a:t>ハンドル周りも消毒する。</a:t>
            </a: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xmlns="" id="{5B6DE1F4-0B2C-4C36-A153-EAE0ECD62DEB}"/>
              </a:ext>
            </a:extLst>
          </p:cNvPr>
          <p:cNvSpPr txBox="1"/>
          <p:nvPr/>
        </p:nvSpPr>
        <p:spPr>
          <a:xfrm>
            <a:off x="7348666" y="4750421"/>
            <a:ext cx="2301244" cy="57708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○　消毒場所：衛生管理区域境界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○　消毒薬の種類：逆性石けん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○　希釈倍率：</a:t>
            </a:r>
            <a:r>
              <a:rPr lang="en-US" altLang="ja-JP" sz="1050" dirty="0">
                <a:latin typeface="+mn-ea"/>
              </a:rPr>
              <a:t>500</a:t>
            </a:r>
            <a:r>
              <a:rPr lang="ja-JP" altLang="en-US" sz="1050" dirty="0">
                <a:latin typeface="+mn-ea"/>
              </a:rPr>
              <a:t>倍（水１</a:t>
            </a:r>
            <a:r>
              <a:rPr lang="en-US" altLang="ja-JP" sz="1050" dirty="0">
                <a:latin typeface="+mn-ea"/>
              </a:rPr>
              <a:t>L</a:t>
            </a:r>
            <a:r>
              <a:rPr lang="ja-JP" altLang="en-US" sz="1050" dirty="0">
                <a:latin typeface="+mn-ea"/>
              </a:rPr>
              <a:t>：薬剤</a:t>
            </a:r>
            <a:r>
              <a:rPr lang="en-US" altLang="ja-JP" sz="1050" dirty="0">
                <a:latin typeface="+mn-ea"/>
              </a:rPr>
              <a:t>2</a:t>
            </a:r>
            <a:r>
              <a:rPr lang="ja-JP" altLang="en-US" sz="1050" dirty="0">
                <a:latin typeface="+mn-ea"/>
              </a:rPr>
              <a:t>ｃｃ</a:t>
            </a:r>
            <a:r>
              <a:rPr lang="ja-JP" altLang="en-US" sz="1050" dirty="0" smtClean="0">
                <a:latin typeface="+mn-ea"/>
              </a:rPr>
              <a:t>）</a:t>
            </a:r>
            <a:endParaRPr lang="en-US" altLang="ja-JP" sz="1050" dirty="0">
              <a:latin typeface="+mn-ea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xmlns="" id="{DFE98BD3-5BDE-4FB6-AE3A-277DEB72395A}"/>
              </a:ext>
            </a:extLst>
          </p:cNvPr>
          <p:cNvSpPr txBox="1"/>
          <p:nvPr/>
        </p:nvSpPr>
        <p:spPr>
          <a:xfrm>
            <a:off x="7571976" y="5495472"/>
            <a:ext cx="1938470" cy="253916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r>
              <a:rPr lang="en-US" altLang="ja-JP" sz="1050" dirty="0" smtClean="0">
                <a:latin typeface="+mn-ea"/>
              </a:rPr>
              <a:t>【</a:t>
            </a:r>
            <a:r>
              <a:rPr lang="ja-JP" altLang="en-US" sz="1050" dirty="0" smtClean="0">
                <a:latin typeface="+mn-ea"/>
              </a:rPr>
              <a:t>消石灰帯によるタイヤ消毒</a:t>
            </a:r>
            <a:r>
              <a:rPr lang="en-US" altLang="ja-JP" sz="1050" dirty="0" smtClean="0">
                <a:latin typeface="+mn-ea"/>
              </a:rPr>
              <a:t>】</a:t>
            </a:r>
            <a:endParaRPr lang="ja-JP" altLang="en-US" sz="1050" dirty="0">
              <a:latin typeface="+mn-ea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xmlns="" id="{E2ADBE30-BB39-4C07-B778-43088E3DC0CA}"/>
              </a:ext>
            </a:extLst>
          </p:cNvPr>
          <p:cNvSpPr txBox="1"/>
          <p:nvPr/>
        </p:nvSpPr>
        <p:spPr>
          <a:xfrm>
            <a:off x="4930655" y="5180077"/>
            <a:ext cx="2138193" cy="90024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○　消毒場所：畜舎出入口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○　消毒薬の種類：逆性石けん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○　希釈倍率</a:t>
            </a:r>
            <a:r>
              <a:rPr lang="ja-JP" altLang="en-US" sz="1050" dirty="0" smtClean="0">
                <a:latin typeface="+mn-ea"/>
              </a:rPr>
              <a:t>：</a:t>
            </a:r>
            <a:r>
              <a:rPr lang="en-US" altLang="ja-JP" sz="1050" dirty="0" smtClean="0">
                <a:latin typeface="+mn-ea"/>
              </a:rPr>
              <a:t>1000</a:t>
            </a:r>
            <a:r>
              <a:rPr lang="ja-JP" altLang="en-US" sz="1050" dirty="0">
                <a:latin typeface="+mn-ea"/>
              </a:rPr>
              <a:t>倍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　　　（水１</a:t>
            </a:r>
            <a:r>
              <a:rPr lang="en-US" altLang="ja-JP" sz="1050" dirty="0">
                <a:latin typeface="+mn-ea"/>
              </a:rPr>
              <a:t>L</a:t>
            </a:r>
            <a:r>
              <a:rPr lang="ja-JP" altLang="en-US" sz="1050" dirty="0">
                <a:latin typeface="+mn-ea"/>
              </a:rPr>
              <a:t>：</a:t>
            </a:r>
            <a:r>
              <a:rPr lang="ja-JP" altLang="en-US" sz="1050" dirty="0" smtClean="0">
                <a:latin typeface="+mn-ea"/>
              </a:rPr>
              <a:t>薬剤</a:t>
            </a:r>
            <a:r>
              <a:rPr lang="en-US" altLang="ja-JP" sz="1050" dirty="0" smtClean="0">
                <a:latin typeface="+mn-ea"/>
              </a:rPr>
              <a:t>1</a:t>
            </a:r>
            <a:r>
              <a:rPr lang="ja-JP" altLang="en-US" sz="1050" dirty="0" smtClean="0">
                <a:latin typeface="+mn-ea"/>
              </a:rPr>
              <a:t>ｃｃ</a:t>
            </a:r>
            <a:r>
              <a:rPr lang="ja-JP" altLang="en-US" sz="1050" dirty="0">
                <a:latin typeface="+mn-ea"/>
              </a:rPr>
              <a:t>）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消毒後、乾燥（天日干し、一晩）</a:t>
            </a:r>
            <a:endParaRPr lang="en-US" altLang="ja-JP" sz="1050" dirty="0">
              <a:latin typeface="+mn-ea"/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xmlns="" id="{F6A4B978-2799-4FF2-B375-73080965DFBC}"/>
              </a:ext>
            </a:extLst>
          </p:cNvPr>
          <p:cNvSpPr txBox="1"/>
          <p:nvPr/>
        </p:nvSpPr>
        <p:spPr>
          <a:xfrm>
            <a:off x="2653919" y="2180071"/>
            <a:ext cx="2121064" cy="415498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手洗い用スプレーを吹きかけ、ペーパータオルで拭く。</a:t>
            </a:r>
          </a:p>
        </p:txBody>
      </p:sp>
      <p:pic>
        <p:nvPicPr>
          <p:cNvPr id="47" name="図 46">
            <a:extLst>
              <a:ext uri="{FF2B5EF4-FFF2-40B4-BE49-F238E27FC236}">
                <a16:creationId xmlns:a16="http://schemas.microsoft.com/office/drawing/2014/main" xmlns="" id="{9A4C6A35-DC66-4F23-BCF4-03DC7C4B34B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97877" y="1435830"/>
            <a:ext cx="844282" cy="7600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xmlns="" id="{219EBBBE-46CF-41DB-872A-A28249C90CFF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15371" t="39763" r="73397" b="31893"/>
          <a:stretch/>
        </p:blipFill>
        <p:spPr>
          <a:xfrm>
            <a:off x="3722744" y="1435830"/>
            <a:ext cx="914309" cy="753641"/>
          </a:xfrm>
          <a:prstGeom prst="rect">
            <a:avLst/>
          </a:prstGeom>
        </p:spPr>
      </p:pic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xmlns="" id="{DFE98BD3-5BDE-4FB6-AE3A-277DEB72395A}"/>
              </a:ext>
            </a:extLst>
          </p:cNvPr>
          <p:cNvSpPr txBox="1"/>
          <p:nvPr/>
        </p:nvSpPr>
        <p:spPr>
          <a:xfrm>
            <a:off x="7403237" y="5714944"/>
            <a:ext cx="2182974" cy="700192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 smtClean="0">
                <a:latin typeface="+mn-ea"/>
              </a:rPr>
              <a:t>・〇ｍ幅とする</a:t>
            </a:r>
            <a:endParaRPr lang="ja-JP" altLang="en-US" sz="800" dirty="0">
              <a:latin typeface="+mn-ea"/>
            </a:endParaRPr>
          </a:p>
          <a:p>
            <a:r>
              <a:rPr lang="ja-JP" altLang="en-US" sz="800" dirty="0" smtClean="0">
                <a:latin typeface="+mn-ea"/>
              </a:rPr>
              <a:t>　　出入車両のタイヤが十分消毒できる幅）</a:t>
            </a:r>
            <a:endParaRPr lang="en-US" altLang="ja-JP" sz="800" dirty="0" smtClean="0">
              <a:latin typeface="+mn-ea"/>
            </a:endParaRPr>
          </a:p>
          <a:p>
            <a:r>
              <a:rPr lang="ja-JP" altLang="en-US" sz="1050" dirty="0" smtClean="0">
                <a:latin typeface="+mn-ea"/>
              </a:rPr>
              <a:t>・地面の表面が白くなるまでホウキな</a:t>
            </a:r>
            <a:endParaRPr lang="en-US" altLang="ja-JP" sz="1050" dirty="0" smtClean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　</a:t>
            </a:r>
            <a:r>
              <a:rPr lang="ja-JP" altLang="en-US" sz="1050" dirty="0" err="1" smtClean="0">
                <a:latin typeface="+mn-ea"/>
              </a:rPr>
              <a:t>どで</a:t>
            </a:r>
            <a:r>
              <a:rPr lang="ja-JP" altLang="en-US" sz="1050" dirty="0" smtClean="0">
                <a:latin typeface="+mn-ea"/>
              </a:rPr>
              <a:t>ムラをなくす。</a:t>
            </a:r>
            <a:endParaRPr lang="ja-JP" altLang="en-US" sz="105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1903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角丸四角形 13">
            <a:extLst>
              <a:ext uri="{FF2B5EF4-FFF2-40B4-BE49-F238E27FC236}">
                <a16:creationId xmlns:a16="http://schemas.microsoft.com/office/drawing/2014/main" xmlns="" id="{A0E65EF2-1097-4CE9-AF3E-F07F91625524}"/>
              </a:ext>
            </a:extLst>
          </p:cNvPr>
          <p:cNvSpPr/>
          <p:nvPr/>
        </p:nvSpPr>
        <p:spPr>
          <a:xfrm>
            <a:off x="4471790" y="4066214"/>
            <a:ext cx="5378043" cy="2764454"/>
          </a:xfrm>
          <a:prstGeom prst="roundRect">
            <a:avLst>
              <a:gd name="adj" fmla="val 5843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endParaRPr lang="en-US" altLang="ja-JP" sz="9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9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ja-JP" altLang="en-US" sz="9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9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59" name="角丸四角形 13">
            <a:extLst>
              <a:ext uri="{FF2B5EF4-FFF2-40B4-BE49-F238E27FC236}">
                <a16:creationId xmlns:a16="http://schemas.microsoft.com/office/drawing/2014/main" xmlns="" id="{A0E65EF2-1097-4CE9-AF3E-F07F91625524}"/>
              </a:ext>
            </a:extLst>
          </p:cNvPr>
          <p:cNvSpPr/>
          <p:nvPr/>
        </p:nvSpPr>
        <p:spPr>
          <a:xfrm>
            <a:off x="4461224" y="2511554"/>
            <a:ext cx="5378043" cy="1498500"/>
          </a:xfrm>
          <a:prstGeom prst="roundRect">
            <a:avLst>
              <a:gd name="adj" fmla="val 5843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endParaRPr lang="en-US" altLang="ja-JP" sz="9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9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ja-JP" altLang="en-US" sz="9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9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58" name="角丸四角形 13">
            <a:extLst>
              <a:ext uri="{FF2B5EF4-FFF2-40B4-BE49-F238E27FC236}">
                <a16:creationId xmlns:a16="http://schemas.microsoft.com/office/drawing/2014/main" xmlns="" id="{A0E65EF2-1097-4CE9-AF3E-F07F91625524}"/>
              </a:ext>
            </a:extLst>
          </p:cNvPr>
          <p:cNvSpPr/>
          <p:nvPr/>
        </p:nvSpPr>
        <p:spPr>
          <a:xfrm>
            <a:off x="4492450" y="232479"/>
            <a:ext cx="5378043" cy="2247652"/>
          </a:xfrm>
          <a:prstGeom prst="roundRect">
            <a:avLst>
              <a:gd name="adj" fmla="val 5843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endParaRPr lang="en-US" altLang="ja-JP" sz="9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9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ja-JP" altLang="en-US" sz="9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9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5" name="角丸四角形 13">
            <a:extLst>
              <a:ext uri="{FF2B5EF4-FFF2-40B4-BE49-F238E27FC236}">
                <a16:creationId xmlns:a16="http://schemas.microsoft.com/office/drawing/2014/main" xmlns="" id="{A0E65EF2-1097-4CE9-AF3E-F07F91625524}"/>
              </a:ext>
            </a:extLst>
          </p:cNvPr>
          <p:cNvSpPr/>
          <p:nvPr/>
        </p:nvSpPr>
        <p:spPr>
          <a:xfrm>
            <a:off x="74880" y="264228"/>
            <a:ext cx="4359988" cy="6409622"/>
          </a:xfrm>
          <a:prstGeom prst="roundRect">
            <a:avLst>
              <a:gd name="adj" fmla="val 5843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endParaRPr lang="en-US" altLang="ja-JP" sz="9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9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ja-JP" altLang="en-US" sz="9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9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</p:txBody>
      </p:sp>
      <p:grpSp>
        <p:nvGrpSpPr>
          <p:cNvPr id="39" name="グループ化 38"/>
          <p:cNvGrpSpPr/>
          <p:nvPr/>
        </p:nvGrpSpPr>
        <p:grpSpPr>
          <a:xfrm>
            <a:off x="8333421" y="1088765"/>
            <a:ext cx="1216979" cy="585470"/>
            <a:chOff x="4818061" y="5694680"/>
            <a:chExt cx="1216979" cy="585470"/>
          </a:xfrm>
        </p:grpSpPr>
        <p:pic>
          <p:nvPicPr>
            <p:cNvPr id="3" name="図 2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8061" y="5694680"/>
              <a:ext cx="526099" cy="573087"/>
            </a:xfrm>
            <a:prstGeom prst="rect">
              <a:avLst/>
            </a:prstGeom>
          </p:spPr>
        </p:pic>
        <p:pic>
          <p:nvPicPr>
            <p:cNvPr id="4" name="図 3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991" y="5694680"/>
              <a:ext cx="644049" cy="585470"/>
            </a:xfrm>
            <a:prstGeom prst="rect">
              <a:avLst/>
            </a:prstGeom>
          </p:spPr>
        </p:pic>
      </p:grp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xmlns="" id="{8B491808-221A-4490-A7C4-D822C6A0C8C2}"/>
              </a:ext>
            </a:extLst>
          </p:cNvPr>
          <p:cNvSpPr txBox="1"/>
          <p:nvPr/>
        </p:nvSpPr>
        <p:spPr>
          <a:xfrm>
            <a:off x="198056" y="429404"/>
            <a:ext cx="4171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u="sng" dirty="0" smtClean="0">
                <a:latin typeface="+mn-ea"/>
              </a:rPr>
              <a:t>（５）従業者が当該農場以外で行う動物の飼養及び</a:t>
            </a:r>
            <a:endParaRPr lang="en-US" altLang="ja-JP" sz="1400" b="1" u="sng" dirty="0" smtClean="0">
              <a:latin typeface="+mn-ea"/>
            </a:endParaRPr>
          </a:p>
          <a:p>
            <a:r>
              <a:rPr lang="ja-JP" altLang="en-US" sz="1400" b="1" u="sng" dirty="0" smtClean="0">
                <a:latin typeface="+mn-ea"/>
              </a:rPr>
              <a:t>狩猟における禁止事項</a:t>
            </a:r>
            <a:endParaRPr lang="ja-JP" altLang="en-US" sz="1400" b="1" u="sng" dirty="0">
              <a:latin typeface="+mn-ea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120908" y="1088764"/>
            <a:ext cx="4248366" cy="2016385"/>
          </a:xfrm>
          <a:prstGeom prst="roundRect">
            <a:avLst>
              <a:gd name="adj" fmla="val 5843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ja-JP" altLang="en-US" sz="1050" b="1" dirty="0">
                <a:solidFill>
                  <a:srgbClr val="FF0000"/>
                </a:solidFill>
                <a:latin typeface="+mj-ea"/>
                <a:cs typeface="Meiryo UI" panose="020B0604030504040204" pitchFamily="50" charset="-128"/>
              </a:rPr>
              <a:t>原則、</a:t>
            </a:r>
            <a:r>
              <a:rPr lang="ja-JP" altLang="en-US" sz="1050" b="1" dirty="0" smtClean="0">
                <a:solidFill>
                  <a:srgbClr val="FF0000"/>
                </a:solidFill>
                <a:latin typeface="+mj-ea"/>
                <a:cs typeface="Meiryo UI" panose="020B0604030504040204" pitchFamily="50" charset="-128"/>
              </a:rPr>
              <a:t>農場外で家畜等</a:t>
            </a:r>
            <a:r>
              <a:rPr lang="ja-JP" altLang="en-US" sz="1050" b="1" dirty="0">
                <a:solidFill>
                  <a:srgbClr val="FF0000"/>
                </a:solidFill>
                <a:latin typeface="+mj-ea"/>
                <a:cs typeface="Meiryo UI" panose="020B0604030504040204" pitchFamily="50" charset="-128"/>
              </a:rPr>
              <a:t>を扱ったり、野生動物に接触するような行為は認めない</a:t>
            </a:r>
            <a:r>
              <a:rPr lang="ja-JP" altLang="en-US" sz="1050" b="1" dirty="0" smtClean="0">
                <a:solidFill>
                  <a:srgbClr val="FF0000"/>
                </a:solidFill>
                <a:latin typeface="+mj-ea"/>
                <a:cs typeface="Meiryo UI" panose="020B0604030504040204" pitchFamily="50" charset="-128"/>
              </a:rPr>
              <a:t>。</a:t>
            </a:r>
            <a:endParaRPr lang="en-US" altLang="ja-JP" sz="1050" dirty="0">
              <a:latin typeface="+mj-ea"/>
              <a:ea typeface="+mj-ea"/>
              <a:cs typeface="Meiryo UI" panose="020B0604030504040204" pitchFamily="50" charset="-128"/>
            </a:endParaRPr>
          </a:p>
          <a:p>
            <a:r>
              <a:rPr lang="ja-JP" altLang="en-US" sz="1050" dirty="0" smtClean="0">
                <a:solidFill>
                  <a:schemeClr val="tx1"/>
                </a:solidFill>
                <a:latin typeface="+mj-ea"/>
                <a:ea typeface="+mj-ea"/>
                <a:cs typeface="Meiryo UI" panose="020B0604030504040204" pitchFamily="50" charset="-128"/>
              </a:rPr>
              <a:t>やむを得ない</a:t>
            </a:r>
            <a:r>
              <a:rPr lang="ja-JP" altLang="en-US" sz="1050" dirty="0">
                <a:solidFill>
                  <a:schemeClr val="tx1"/>
                </a:solidFill>
                <a:latin typeface="+mj-ea"/>
                <a:ea typeface="+mj-ea"/>
                <a:cs typeface="Meiryo UI" panose="020B0604030504040204" pitchFamily="50" charset="-128"/>
              </a:rPr>
              <a:t>事情（</a:t>
            </a:r>
            <a:r>
              <a:rPr lang="en-US" altLang="ja-JP" sz="1050" dirty="0">
                <a:solidFill>
                  <a:schemeClr val="tx1"/>
                </a:solidFill>
                <a:latin typeface="+mj-ea"/>
                <a:ea typeface="+mj-ea"/>
                <a:cs typeface="Meiryo UI" panose="020B0604030504040204" pitchFamily="50" charset="-128"/>
              </a:rPr>
              <a:t>※</a:t>
            </a:r>
            <a:r>
              <a:rPr lang="ja-JP" altLang="en-US" sz="1050" dirty="0">
                <a:solidFill>
                  <a:schemeClr val="tx1"/>
                </a:solidFill>
                <a:latin typeface="+mj-ea"/>
                <a:ea typeface="+mj-ea"/>
                <a:cs typeface="Meiryo UI" panose="020B0604030504040204" pitchFamily="50" charset="-128"/>
              </a:rPr>
              <a:t>）がある場合</a:t>
            </a:r>
            <a:r>
              <a:rPr lang="ja-JP" altLang="en-US" sz="1050" dirty="0" smtClean="0">
                <a:solidFill>
                  <a:schemeClr val="tx1"/>
                </a:solidFill>
                <a:latin typeface="+mj-ea"/>
                <a:ea typeface="+mj-ea"/>
                <a:cs typeface="Meiryo UI" panose="020B0604030504040204" pitchFamily="50" charset="-128"/>
              </a:rPr>
              <a:t>、飼養衛生管理者に</a:t>
            </a:r>
            <a:r>
              <a:rPr lang="ja-JP" altLang="en-US" sz="1050" dirty="0">
                <a:solidFill>
                  <a:schemeClr val="tx1"/>
                </a:solidFill>
                <a:latin typeface="+mj-ea"/>
                <a:ea typeface="+mj-ea"/>
                <a:cs typeface="Meiryo UI" panose="020B0604030504040204" pitchFamily="50" charset="-128"/>
              </a:rPr>
              <a:t>事前に申し出た上で、交差汚染防止対策を講ずること。</a:t>
            </a:r>
            <a:endParaRPr lang="en-US" altLang="ja-JP" sz="1050" dirty="0">
              <a:solidFill>
                <a:schemeClr val="tx1"/>
              </a:solidFill>
              <a:latin typeface="+mj-ea"/>
              <a:ea typeface="+mj-ea"/>
              <a:cs typeface="Meiryo UI" panose="020B0604030504040204" pitchFamily="50" charset="-128"/>
            </a:endParaRPr>
          </a:p>
          <a:p>
            <a:r>
              <a:rPr lang="ja-JP" altLang="en-US" sz="1050" dirty="0">
                <a:latin typeface="+mj-ea"/>
                <a:ea typeface="+mj-ea"/>
                <a:cs typeface="Meiryo UI" panose="020B0604030504040204" pitchFamily="50" charset="-128"/>
              </a:rPr>
              <a:t>（</a:t>
            </a:r>
            <a:r>
              <a:rPr lang="en-US" altLang="ja-JP" sz="1050" dirty="0">
                <a:latin typeface="+mj-ea"/>
                <a:ea typeface="+mj-ea"/>
                <a:cs typeface="Meiryo UI" panose="020B0604030504040204" pitchFamily="50" charset="-128"/>
              </a:rPr>
              <a:t>※</a:t>
            </a:r>
            <a:r>
              <a:rPr lang="ja-JP" altLang="en-US" sz="1050" dirty="0">
                <a:latin typeface="+mj-ea"/>
                <a:ea typeface="+mj-ea"/>
                <a:cs typeface="Meiryo UI" panose="020B0604030504040204" pitchFamily="50" charset="-128"/>
              </a:rPr>
              <a:t>１）自宅</a:t>
            </a:r>
            <a:r>
              <a:rPr lang="ja-JP" altLang="en-US" sz="1050" dirty="0" smtClean="0">
                <a:latin typeface="+mj-ea"/>
                <a:ea typeface="+mj-ea"/>
                <a:cs typeface="Meiryo UI" panose="020B0604030504040204" pitchFamily="50" charset="-128"/>
              </a:rPr>
              <a:t>でも家畜を</a:t>
            </a:r>
            <a:r>
              <a:rPr lang="ja-JP" altLang="en-US" sz="1050" dirty="0">
                <a:latin typeface="+mj-ea"/>
                <a:ea typeface="+mj-ea"/>
                <a:cs typeface="Meiryo UI" panose="020B0604030504040204" pitchFamily="50" charset="-128"/>
              </a:rPr>
              <a:t>飼養している場合</a:t>
            </a:r>
            <a:endParaRPr lang="en-US" altLang="ja-JP" sz="1050" dirty="0">
              <a:latin typeface="+mj-ea"/>
              <a:ea typeface="+mj-ea"/>
              <a:cs typeface="Meiryo UI" panose="020B0604030504040204" pitchFamily="50" charset="-128"/>
            </a:endParaRPr>
          </a:p>
          <a:p>
            <a:r>
              <a:rPr lang="ja-JP" altLang="en-US" sz="1050" dirty="0">
                <a:latin typeface="+mj-ea"/>
                <a:ea typeface="+mj-ea"/>
                <a:cs typeface="Meiryo UI" panose="020B0604030504040204" pitchFamily="50" charset="-128"/>
              </a:rPr>
              <a:t>自宅の飼養管理を行った後、シャワーで全身を洗浄した上で、新しい洗濯済の衣類及び靴に着替えて出勤する。</a:t>
            </a:r>
            <a:endParaRPr lang="en-US" altLang="ja-JP" sz="1050" dirty="0">
              <a:latin typeface="+mj-ea"/>
              <a:ea typeface="+mj-ea"/>
              <a:cs typeface="Meiryo UI" panose="020B0604030504040204" pitchFamily="50" charset="-128"/>
            </a:endParaRPr>
          </a:p>
          <a:p>
            <a:r>
              <a:rPr lang="ja-JP" altLang="en-US" sz="1050" dirty="0">
                <a:latin typeface="+mj-ea"/>
                <a:ea typeface="+mj-ea"/>
                <a:cs typeface="Meiryo UI" panose="020B0604030504040204" pitchFamily="50" charset="-128"/>
              </a:rPr>
              <a:t>（</a:t>
            </a:r>
            <a:r>
              <a:rPr lang="en-US" altLang="ja-JP" sz="1050" dirty="0">
                <a:latin typeface="+mj-ea"/>
                <a:ea typeface="+mj-ea"/>
                <a:cs typeface="Meiryo UI" panose="020B0604030504040204" pitchFamily="50" charset="-128"/>
              </a:rPr>
              <a:t>※</a:t>
            </a:r>
            <a:r>
              <a:rPr lang="ja-JP" altLang="en-US" sz="1050" dirty="0">
                <a:latin typeface="+mj-ea"/>
                <a:ea typeface="+mj-ea"/>
                <a:cs typeface="Meiryo UI" panose="020B0604030504040204" pitchFamily="50" charset="-128"/>
              </a:rPr>
              <a:t>２）地域の鳥獣害対策に従事している場合</a:t>
            </a:r>
          </a:p>
          <a:p>
            <a:r>
              <a:rPr lang="ja-JP" altLang="en-US" sz="1050" dirty="0">
                <a:latin typeface="+mj-ea"/>
                <a:ea typeface="+mj-ea"/>
                <a:cs typeface="Meiryo UI" panose="020B0604030504040204" pitchFamily="50" charset="-128"/>
              </a:rPr>
              <a:t>従事後、農場に直行せず、自宅のシャワーで全身を洗浄した上で、新しい洗濯済の衣類及び靴に着替えて出勤する。また鳥獣害対策に要した器具・機材を農場に持ち込まない。</a:t>
            </a:r>
            <a:endParaRPr lang="en-US" altLang="ja-JP" sz="1050" dirty="0">
              <a:latin typeface="+mj-ea"/>
              <a:ea typeface="+mj-ea"/>
              <a:cs typeface="Meiryo UI" panose="020B0604030504040204" pitchFamily="50" charset="-128"/>
            </a:endParaRPr>
          </a:p>
        </p:txBody>
      </p:sp>
      <p:grpSp>
        <p:nvGrpSpPr>
          <p:cNvPr id="38" name="グループ化 37"/>
          <p:cNvGrpSpPr/>
          <p:nvPr/>
        </p:nvGrpSpPr>
        <p:grpSpPr>
          <a:xfrm>
            <a:off x="4646404" y="589723"/>
            <a:ext cx="5100096" cy="1863609"/>
            <a:chOff x="4851624" y="1011950"/>
            <a:chExt cx="4288057" cy="1734742"/>
          </a:xfrm>
        </p:grpSpPr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xmlns="" id="{8950D83A-E7F0-47E5-89B6-DD01D698ECB0}"/>
                </a:ext>
              </a:extLst>
            </p:cNvPr>
            <p:cNvSpPr/>
            <p:nvPr/>
          </p:nvSpPr>
          <p:spPr>
            <a:xfrm>
              <a:off x="5028596" y="1063713"/>
              <a:ext cx="4069683" cy="15184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  <a:defRPr/>
              </a:pPr>
              <a:r>
                <a:rPr lang="ja-JP" altLang="en-US" sz="1200" dirty="0" smtClean="0">
                  <a:solidFill>
                    <a:srgbClr val="FF0000"/>
                  </a:solidFill>
                  <a:latin typeface="+mn-ea"/>
                </a:rPr>
                <a:t>犬</a:t>
              </a:r>
              <a:r>
                <a:rPr lang="ja-JP" altLang="en-US" sz="1200" dirty="0">
                  <a:solidFill>
                    <a:srgbClr val="FF0000"/>
                  </a:solidFill>
                  <a:latin typeface="+mn-ea"/>
                </a:rPr>
                <a:t>や猫を衛生管理区域内で飼育してはならいない</a:t>
              </a:r>
              <a:r>
                <a:rPr lang="ja-JP" altLang="en-US" sz="1200" dirty="0" smtClean="0">
                  <a:solidFill>
                    <a:srgbClr val="FF0000"/>
                  </a:solidFill>
                  <a:latin typeface="+mn-ea"/>
                </a:rPr>
                <a:t>。</a:t>
              </a:r>
              <a:endParaRPr lang="en-US" altLang="ja-JP" sz="1200" dirty="0">
                <a:solidFill>
                  <a:srgbClr val="FF0000"/>
                </a:solidFill>
                <a:latin typeface="+mn-ea"/>
              </a:endParaRPr>
            </a:p>
            <a:p>
              <a:pPr>
                <a:lnSpc>
                  <a:spcPts val="2400"/>
                </a:lnSpc>
                <a:defRPr/>
              </a:pPr>
              <a:r>
                <a:rPr lang="ja-JP" altLang="en-US" sz="1200" dirty="0" smtClean="0">
                  <a:latin typeface="+mn-ea"/>
                </a:rPr>
                <a:t>○犬</a:t>
              </a:r>
              <a:r>
                <a:rPr lang="ja-JP" altLang="en-US" sz="1200" dirty="0">
                  <a:latin typeface="+mn-ea"/>
                </a:rPr>
                <a:t>や猫が衛生管理区域内に侵入しない</a:t>
              </a:r>
              <a:r>
                <a:rPr lang="ja-JP" altLang="en-US" sz="1200" dirty="0" smtClean="0">
                  <a:latin typeface="+mn-ea"/>
                </a:rPr>
                <a:t>よう</a:t>
              </a:r>
              <a:endParaRPr lang="en-US" altLang="ja-JP" sz="1200" dirty="0" smtClean="0">
                <a:latin typeface="+mn-ea"/>
              </a:endParaRPr>
            </a:p>
            <a:p>
              <a:pPr>
                <a:lnSpc>
                  <a:spcPts val="2400"/>
                </a:lnSpc>
                <a:defRPr/>
              </a:pPr>
              <a:r>
                <a:rPr lang="ja-JP" altLang="en-US" sz="1200" dirty="0">
                  <a:latin typeface="+mn-ea"/>
                </a:rPr>
                <a:t>　</a:t>
              </a:r>
              <a:r>
                <a:rPr lang="ja-JP" altLang="en-US" sz="1200" dirty="0" smtClean="0">
                  <a:latin typeface="+mn-ea"/>
                </a:rPr>
                <a:t>区域外</a:t>
              </a:r>
              <a:r>
                <a:rPr lang="ja-JP" altLang="en-US" sz="1200" dirty="0">
                  <a:latin typeface="+mn-ea"/>
                </a:rPr>
                <a:t>で餌やりをする。</a:t>
              </a:r>
              <a:endParaRPr lang="en-US" altLang="ja-JP" sz="1200" dirty="0">
                <a:latin typeface="+mn-ea"/>
              </a:endParaRPr>
            </a:p>
            <a:p>
              <a:pPr>
                <a:lnSpc>
                  <a:spcPts val="2400"/>
                </a:lnSpc>
                <a:defRPr/>
              </a:pPr>
              <a:r>
                <a:rPr lang="ja-JP" altLang="en-US" sz="1200" dirty="0" smtClean="0">
                  <a:latin typeface="+mn-ea"/>
                </a:rPr>
                <a:t>○散歩</a:t>
              </a:r>
              <a:r>
                <a:rPr lang="ja-JP" altLang="en-US" sz="1200" dirty="0">
                  <a:latin typeface="+mn-ea"/>
                </a:rPr>
                <a:t>時等、衛生管理区域を通過する場合</a:t>
              </a:r>
              <a:r>
                <a:rPr lang="ja-JP" altLang="en-US" sz="1200" dirty="0" smtClean="0">
                  <a:latin typeface="+mn-ea"/>
                </a:rPr>
                <a:t>は</a:t>
              </a:r>
              <a:endParaRPr lang="en-US" altLang="ja-JP" sz="1200" dirty="0" smtClean="0">
                <a:latin typeface="+mn-ea"/>
              </a:endParaRPr>
            </a:p>
            <a:p>
              <a:pPr>
                <a:lnSpc>
                  <a:spcPts val="2400"/>
                </a:lnSpc>
                <a:defRPr/>
              </a:pPr>
              <a:r>
                <a:rPr lang="ja-JP" altLang="en-US" sz="1200" dirty="0">
                  <a:latin typeface="+mn-ea"/>
                </a:rPr>
                <a:t>　</a:t>
              </a:r>
              <a:r>
                <a:rPr lang="ja-JP" altLang="en-US" sz="1200" dirty="0" smtClean="0">
                  <a:latin typeface="+mn-ea"/>
                </a:rPr>
                <a:t>肢</a:t>
              </a:r>
              <a:r>
                <a:rPr lang="ja-JP" altLang="en-US" sz="1200" dirty="0">
                  <a:latin typeface="+mn-ea"/>
                </a:rPr>
                <a:t>等の洗浄及び消毒を行ってから、衛生管理区域に入場する</a:t>
              </a:r>
              <a:r>
                <a:rPr lang="ja-JP" altLang="en-US" sz="1200" dirty="0" smtClean="0">
                  <a:latin typeface="+mn-ea"/>
                </a:rPr>
                <a:t>。</a:t>
              </a:r>
              <a:endParaRPr lang="ja-JP" altLang="en-US" sz="1200" dirty="0">
                <a:latin typeface="+mn-ea"/>
              </a:endParaRPr>
            </a:p>
          </p:txBody>
        </p:sp>
        <p:sp>
          <p:nvSpPr>
            <p:cNvPr id="37" name="角丸四角形 13">
              <a:extLst>
                <a:ext uri="{FF2B5EF4-FFF2-40B4-BE49-F238E27FC236}">
                  <a16:creationId xmlns:a16="http://schemas.microsoft.com/office/drawing/2014/main" xmlns="" id="{78FF0CE1-2780-4255-B688-88FF7E870B1F}"/>
                </a:ext>
              </a:extLst>
            </p:cNvPr>
            <p:cNvSpPr/>
            <p:nvPr/>
          </p:nvSpPr>
          <p:spPr>
            <a:xfrm>
              <a:off x="4851624" y="1011950"/>
              <a:ext cx="4288057" cy="1734742"/>
            </a:xfrm>
            <a:prstGeom prst="roundRect">
              <a:avLst>
                <a:gd name="adj" fmla="val 5843"/>
              </a:avLst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endParaRPr lang="en-US" altLang="ja-JP" sz="1900" dirty="0">
                <a:latin typeface="+mn-ea"/>
                <a:cs typeface="Meiryo UI" panose="020B0604030504040204" pitchFamily="50" charset="-128"/>
              </a:endParaRPr>
            </a:p>
          </p:txBody>
        </p:sp>
      </p:grpSp>
      <p:pic>
        <p:nvPicPr>
          <p:cNvPr id="35" name="図 34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8445" y="3272790"/>
            <a:ext cx="3950238" cy="28498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0" name="禁止 39"/>
          <p:cNvSpPr/>
          <p:nvPr/>
        </p:nvSpPr>
        <p:spPr>
          <a:xfrm>
            <a:off x="8351520" y="839368"/>
            <a:ext cx="1198880" cy="1071880"/>
          </a:xfrm>
          <a:prstGeom prst="noSmoking">
            <a:avLst>
              <a:gd name="adj" fmla="val 589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xmlns="" id="{8B491808-221A-4490-A7C4-D822C6A0C8C2}"/>
              </a:ext>
            </a:extLst>
          </p:cNvPr>
          <p:cNvSpPr txBox="1"/>
          <p:nvPr/>
        </p:nvSpPr>
        <p:spPr>
          <a:xfrm>
            <a:off x="4646404" y="293398"/>
            <a:ext cx="4558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u="sng" dirty="0" smtClean="0">
                <a:latin typeface="+mn-ea"/>
              </a:rPr>
              <a:t>（</a:t>
            </a:r>
            <a:r>
              <a:rPr lang="ja-JP" altLang="en-US" sz="1400" b="1" u="sng" dirty="0">
                <a:latin typeface="+mn-ea"/>
              </a:rPr>
              <a:t>６</a:t>
            </a:r>
            <a:r>
              <a:rPr lang="ja-JP" altLang="en-US" sz="1400" b="1" u="sng" dirty="0" smtClean="0">
                <a:latin typeface="+mn-ea"/>
              </a:rPr>
              <a:t>）猫等の愛玩動物の衛生管理区域内での飼育禁止</a:t>
            </a:r>
            <a:endParaRPr lang="ja-JP" altLang="en-US" sz="1400" b="1" u="sng" dirty="0">
              <a:latin typeface="+mn-ea"/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xmlns="" id="{8950D83A-E7F0-47E5-89B6-DD01D698ECB0}"/>
              </a:ext>
            </a:extLst>
          </p:cNvPr>
          <p:cNvSpPr/>
          <p:nvPr/>
        </p:nvSpPr>
        <p:spPr>
          <a:xfrm>
            <a:off x="4770397" y="2821302"/>
            <a:ext cx="49429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ja-JP" altLang="en-US" sz="1200" dirty="0">
                <a:solidFill>
                  <a:srgbClr val="FF0000"/>
                </a:solidFill>
                <a:latin typeface="+mn-ea"/>
              </a:rPr>
              <a:t>海外からの肉製品を日本に持ち込んではならない</a:t>
            </a:r>
            <a:r>
              <a:rPr lang="ja-JP" altLang="en-US" sz="1200" dirty="0" smtClean="0">
                <a:solidFill>
                  <a:srgbClr val="FF0000"/>
                </a:solidFill>
                <a:latin typeface="+mn-ea"/>
              </a:rPr>
              <a:t>。</a:t>
            </a:r>
            <a:endParaRPr lang="ja-JP" altLang="en-US" sz="1200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200" dirty="0" smtClean="0">
                <a:latin typeface="+mn-ea"/>
              </a:rPr>
              <a:t>原則、農場関係者は外国から肉製品</a:t>
            </a:r>
            <a:r>
              <a:rPr lang="ja-JP" altLang="en-US" sz="1200" dirty="0" smtClean="0">
                <a:solidFill>
                  <a:schemeClr val="dk1"/>
                </a:solidFill>
                <a:latin typeface="+mn-ea"/>
              </a:rPr>
              <a:t>を持ち込まない、</a:t>
            </a:r>
            <a:endParaRPr lang="en-US" altLang="ja-JP" sz="1200" dirty="0" smtClean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200" dirty="0" smtClean="0">
                <a:solidFill>
                  <a:schemeClr val="dk1"/>
                </a:solidFill>
                <a:latin typeface="+mn-ea"/>
              </a:rPr>
              <a:t>また</a:t>
            </a:r>
            <a:r>
              <a:rPr lang="ja-JP" altLang="en-US" sz="1200" dirty="0">
                <a:solidFill>
                  <a:schemeClr val="dk1"/>
                </a:solidFill>
                <a:latin typeface="+mn-ea"/>
              </a:rPr>
              <a:t>、郵送</a:t>
            </a:r>
            <a:r>
              <a:rPr lang="ja-JP" altLang="en-US" sz="1200" dirty="0" smtClean="0">
                <a:solidFill>
                  <a:schemeClr val="dk1"/>
                </a:solidFill>
                <a:latin typeface="+mn-ea"/>
              </a:rPr>
              <a:t>しないこととする。</a:t>
            </a:r>
            <a:endParaRPr lang="en-US" altLang="ja-JP" sz="1200" dirty="0">
              <a:solidFill>
                <a:schemeClr val="dk1"/>
              </a:solidFill>
              <a:latin typeface="+mn-ea"/>
            </a:endParaRPr>
          </a:p>
        </p:txBody>
      </p:sp>
      <p:sp>
        <p:nvSpPr>
          <p:cNvPr id="43" name="角丸四角形 13">
            <a:extLst>
              <a:ext uri="{FF2B5EF4-FFF2-40B4-BE49-F238E27FC236}">
                <a16:creationId xmlns:a16="http://schemas.microsoft.com/office/drawing/2014/main" xmlns="" id="{985CED07-C437-4AA3-B243-200780B34EC7}"/>
              </a:ext>
            </a:extLst>
          </p:cNvPr>
          <p:cNvSpPr/>
          <p:nvPr/>
        </p:nvSpPr>
        <p:spPr>
          <a:xfrm>
            <a:off x="4646404" y="2771515"/>
            <a:ext cx="5100096" cy="1186425"/>
          </a:xfrm>
          <a:prstGeom prst="roundRect">
            <a:avLst>
              <a:gd name="adj" fmla="val 5843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spcAft>
                <a:spcPts val="800"/>
              </a:spcAft>
            </a:pPr>
            <a:r>
              <a:rPr lang="ja-JP" altLang="en-US" sz="1200" dirty="0">
                <a:latin typeface="+mj-ea"/>
                <a:ea typeface="+mj-ea"/>
                <a:cs typeface="Meiryo UI" panose="020B0604030504040204" pitchFamily="50" charset="-128"/>
              </a:rPr>
              <a:t>　</a:t>
            </a:r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xmlns="" id="{4181D6BE-117E-48A4-92A7-C281B1721D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7748" y="3030655"/>
            <a:ext cx="660944" cy="393272"/>
          </a:xfrm>
          <a:prstGeom prst="rect">
            <a:avLst/>
          </a:prstGeom>
        </p:spPr>
      </p:pic>
      <p:sp>
        <p:nvSpPr>
          <p:cNvPr id="45" name="矢印: 下カーブ 8">
            <a:extLst>
              <a:ext uri="{FF2B5EF4-FFF2-40B4-BE49-F238E27FC236}">
                <a16:creationId xmlns:a16="http://schemas.microsoft.com/office/drawing/2014/main" xmlns="" id="{B15B9A60-0705-48EB-8767-FC79F0A68326}"/>
              </a:ext>
            </a:extLst>
          </p:cNvPr>
          <p:cNvSpPr/>
          <p:nvPr/>
        </p:nvSpPr>
        <p:spPr>
          <a:xfrm>
            <a:off x="8035448" y="3415321"/>
            <a:ext cx="1055893" cy="483577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6" name="乗算記号 45">
            <a:extLst>
              <a:ext uri="{FF2B5EF4-FFF2-40B4-BE49-F238E27FC236}">
                <a16:creationId xmlns:a16="http://schemas.microsoft.com/office/drawing/2014/main" xmlns="" id="{613AD91D-F2A4-464C-956C-872BF98F7B7A}"/>
              </a:ext>
            </a:extLst>
          </p:cNvPr>
          <p:cNvSpPr/>
          <p:nvPr/>
        </p:nvSpPr>
        <p:spPr>
          <a:xfrm>
            <a:off x="8272440" y="3160403"/>
            <a:ext cx="543029" cy="608747"/>
          </a:xfrm>
          <a:prstGeom prst="mathMultiply">
            <a:avLst>
              <a:gd name="adj1" fmla="val 12732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9" name="3D モデル 7" descr="飛行機">
            <a:extLst>
              <a:ext uri="{FF2B5EF4-FFF2-40B4-BE49-F238E27FC236}">
                <a16:creationId xmlns:a16="http://schemas.microsoft.com/office/drawing/2014/main" xmlns:mc="http://schemas.openxmlformats.org/markup-compatibility/2006" xmlns="" xmlns:lc="http://schemas.openxmlformats.org/drawingml/2006/lockedCanvas" id="{D1FD86AA-ECF3-4E92-865A-D1D4D45B2F2C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 rot="21324104">
            <a:off x="7025909" y="3412433"/>
            <a:ext cx="1349434" cy="509395"/>
          </a:xfrm>
          <a:prstGeom prst="rect">
            <a:avLst/>
          </a:prstGeom>
        </p:spPr>
      </p:pic>
      <p:pic>
        <p:nvPicPr>
          <p:cNvPr id="50" name="図 49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682" y="3398625"/>
            <a:ext cx="517388" cy="492832"/>
          </a:xfrm>
          <a:prstGeom prst="rect">
            <a:avLst/>
          </a:prstGeom>
        </p:spPr>
      </p:pic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xmlns="" id="{8B491808-221A-4490-A7C4-D822C6A0C8C2}"/>
              </a:ext>
            </a:extLst>
          </p:cNvPr>
          <p:cNvSpPr txBox="1"/>
          <p:nvPr/>
        </p:nvSpPr>
        <p:spPr>
          <a:xfrm>
            <a:off x="4670076" y="2461807"/>
            <a:ext cx="4558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u="sng" dirty="0" smtClean="0">
                <a:latin typeface="+mn-ea"/>
              </a:rPr>
              <a:t>（７）海外からの肉製品の持ち込み禁止</a:t>
            </a:r>
            <a:endParaRPr lang="ja-JP" altLang="en-US" sz="1400" b="1" u="sng" dirty="0">
              <a:latin typeface="+mn-ea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xmlns="" id="{8B491808-221A-4490-A7C4-D822C6A0C8C2}"/>
              </a:ext>
            </a:extLst>
          </p:cNvPr>
          <p:cNvSpPr txBox="1"/>
          <p:nvPr/>
        </p:nvSpPr>
        <p:spPr>
          <a:xfrm>
            <a:off x="4670076" y="4029104"/>
            <a:ext cx="4558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u="sng" dirty="0" smtClean="0">
                <a:latin typeface="+mn-ea"/>
              </a:rPr>
              <a:t>（８）</a:t>
            </a:r>
            <a:r>
              <a:rPr lang="ja-JP" altLang="en-US" sz="1400" b="1" u="sng" dirty="0">
                <a:latin typeface="+mn-ea"/>
                <a:cs typeface="Meiryo UI" panose="020B0604030504040204" pitchFamily="50" charset="-128"/>
              </a:rPr>
              <a:t>海外渡航時及び帰国後の対策</a:t>
            </a: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xmlns="" id="{8950D83A-E7F0-47E5-89B6-DD01D698ECB0}"/>
              </a:ext>
            </a:extLst>
          </p:cNvPr>
          <p:cNvSpPr/>
          <p:nvPr/>
        </p:nvSpPr>
        <p:spPr>
          <a:xfrm>
            <a:off x="4731084" y="4276123"/>
            <a:ext cx="493073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ja-JP" altLang="en-US" sz="1200" dirty="0" smtClean="0">
                <a:solidFill>
                  <a:srgbClr val="FF0000"/>
                </a:solidFill>
                <a:latin typeface="+mn-ea"/>
              </a:rPr>
              <a:t>原則、口</a:t>
            </a:r>
            <a:r>
              <a:rPr lang="ja-JP" altLang="en-US" sz="1200" dirty="0">
                <a:solidFill>
                  <a:srgbClr val="FF0000"/>
                </a:solidFill>
                <a:latin typeface="+mn-ea"/>
              </a:rPr>
              <a:t>蹄疫等が発生している地域へは渡航しない。</a:t>
            </a:r>
            <a:endParaRPr lang="en-US" altLang="ja-JP" sz="1200" dirty="0">
              <a:solidFill>
                <a:srgbClr val="FF0000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en-US" altLang="ja-JP" sz="1200" dirty="0">
                <a:solidFill>
                  <a:srgbClr val="FF0000"/>
                </a:solidFill>
                <a:latin typeface="+mn-ea"/>
              </a:rPr>
              <a:t>※</a:t>
            </a:r>
            <a:r>
              <a:rPr lang="ja-JP" altLang="en-US" sz="1200" dirty="0">
                <a:solidFill>
                  <a:srgbClr val="FF0000"/>
                </a:solidFill>
                <a:latin typeface="+mn-ea"/>
              </a:rPr>
              <a:t>最新の発生地域は、農林水産省ウェブサイトを確認すること。</a:t>
            </a:r>
            <a:endParaRPr lang="en-US" altLang="ja-JP" sz="1200" dirty="0">
              <a:solidFill>
                <a:srgbClr val="FF0000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200" dirty="0" smtClean="0">
                <a:solidFill>
                  <a:schemeClr val="dk1"/>
                </a:solidFill>
                <a:latin typeface="+mn-ea"/>
              </a:rPr>
              <a:t>やむを得ず</a:t>
            </a:r>
            <a:r>
              <a:rPr lang="ja-JP" altLang="en-US" sz="1200" dirty="0">
                <a:solidFill>
                  <a:schemeClr val="dk1"/>
                </a:solidFill>
                <a:latin typeface="+mn-ea"/>
              </a:rPr>
              <a:t>、海外渡航する場合は、</a:t>
            </a:r>
            <a:endParaRPr lang="en-US" altLang="ja-JP" sz="1200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200" dirty="0">
                <a:solidFill>
                  <a:schemeClr val="dk1"/>
                </a:solidFill>
                <a:latin typeface="+mn-ea"/>
              </a:rPr>
              <a:t>○事前</a:t>
            </a:r>
            <a:r>
              <a:rPr lang="ja-JP" altLang="en-US" sz="1200" dirty="0" smtClean="0">
                <a:solidFill>
                  <a:schemeClr val="dk1"/>
                </a:solidFill>
                <a:latin typeface="+mn-ea"/>
              </a:rPr>
              <a:t>に衛生管理者</a:t>
            </a:r>
            <a:r>
              <a:rPr lang="ja-JP" altLang="en-US" sz="1200" dirty="0" smtClean="0">
                <a:latin typeface="+mn-ea"/>
              </a:rPr>
              <a:t>に</a:t>
            </a:r>
            <a:r>
              <a:rPr lang="ja-JP" altLang="en-US" sz="1200" dirty="0">
                <a:latin typeface="+mn-ea"/>
              </a:rPr>
              <a:t>渡航先、渡航期間を申し出る。</a:t>
            </a:r>
            <a:endParaRPr lang="en-US" altLang="ja-JP" sz="1200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200" dirty="0" smtClean="0">
                <a:latin typeface="+mn-ea"/>
              </a:rPr>
              <a:t>○</a:t>
            </a:r>
            <a:r>
              <a:rPr lang="ja-JP" altLang="en-US" sz="1200" dirty="0">
                <a:latin typeface="+mn-ea"/>
              </a:rPr>
              <a:t>渡航先では、畜産関係施設に立ち寄らない。</a:t>
            </a:r>
            <a:endParaRPr lang="en-US" altLang="ja-JP" sz="1200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200" dirty="0" smtClean="0">
                <a:latin typeface="+mn-ea"/>
              </a:rPr>
              <a:t>○</a:t>
            </a:r>
            <a:r>
              <a:rPr lang="ja-JP" altLang="en-US" sz="1200" dirty="0">
                <a:latin typeface="+mn-ea"/>
              </a:rPr>
              <a:t>帰国後は、帰国したこと</a:t>
            </a:r>
            <a:r>
              <a:rPr lang="ja-JP" altLang="en-US" sz="1200" dirty="0" smtClean="0">
                <a:latin typeface="+mn-ea"/>
              </a:rPr>
              <a:t>を</a:t>
            </a:r>
            <a:r>
              <a:rPr lang="ja-JP" altLang="en-US" sz="1200" dirty="0" smtClean="0">
                <a:solidFill>
                  <a:schemeClr val="dk1"/>
                </a:solidFill>
                <a:latin typeface="+mn-ea"/>
              </a:rPr>
              <a:t>衛生</a:t>
            </a:r>
            <a:r>
              <a:rPr lang="ja-JP" altLang="en-US" sz="1200" dirty="0">
                <a:solidFill>
                  <a:schemeClr val="dk1"/>
                </a:solidFill>
                <a:latin typeface="+mn-ea"/>
              </a:rPr>
              <a:t>管理者</a:t>
            </a:r>
            <a:r>
              <a:rPr lang="ja-JP" altLang="en-US" sz="1200" dirty="0" smtClean="0">
                <a:latin typeface="+mn-ea"/>
              </a:rPr>
              <a:t>に</a:t>
            </a:r>
            <a:r>
              <a:rPr lang="ja-JP" altLang="en-US" sz="1200" dirty="0">
                <a:latin typeface="+mn-ea"/>
              </a:rPr>
              <a:t>報告し</a:t>
            </a:r>
            <a:r>
              <a:rPr lang="ja-JP" altLang="en-US" sz="1200" dirty="0" smtClean="0">
                <a:latin typeface="+mn-ea"/>
              </a:rPr>
              <a:t>、農場作業に従事する前に必ず入浴・着替え等による病原体持ち込み防止措置を実施すること。また、帰国</a:t>
            </a:r>
            <a:r>
              <a:rPr lang="ja-JP" altLang="en-US" sz="1200" dirty="0">
                <a:latin typeface="+mn-ea"/>
              </a:rPr>
              <a:t>後１週間</a:t>
            </a:r>
            <a:r>
              <a:rPr lang="ja-JP" altLang="en-US" sz="1200" dirty="0" smtClean="0">
                <a:latin typeface="+mn-ea"/>
              </a:rPr>
              <a:t>は畜産</a:t>
            </a:r>
            <a:r>
              <a:rPr lang="ja-JP" altLang="en-US" sz="1200" dirty="0">
                <a:latin typeface="+mn-ea"/>
              </a:rPr>
              <a:t>施設等</a:t>
            </a:r>
            <a:r>
              <a:rPr lang="ja-JP" altLang="en-US" sz="1200" dirty="0" smtClean="0">
                <a:latin typeface="+mn-ea"/>
              </a:rPr>
              <a:t>に立ち入らない。</a:t>
            </a:r>
            <a:endParaRPr lang="en-US" altLang="ja-JP" sz="1200" dirty="0">
              <a:latin typeface="+mn-ea"/>
            </a:endParaRPr>
          </a:p>
        </p:txBody>
      </p:sp>
      <p:sp>
        <p:nvSpPr>
          <p:cNvPr id="57" name="角丸四角形 13">
            <a:extLst>
              <a:ext uri="{FF2B5EF4-FFF2-40B4-BE49-F238E27FC236}">
                <a16:creationId xmlns:a16="http://schemas.microsoft.com/office/drawing/2014/main" xmlns="" id="{78FF0CE1-2780-4255-B688-88FF7E870B1F}"/>
              </a:ext>
            </a:extLst>
          </p:cNvPr>
          <p:cNvSpPr/>
          <p:nvPr/>
        </p:nvSpPr>
        <p:spPr>
          <a:xfrm>
            <a:off x="4590561" y="4343070"/>
            <a:ext cx="5093971" cy="2419680"/>
          </a:xfrm>
          <a:prstGeom prst="roundRect">
            <a:avLst>
              <a:gd name="adj" fmla="val 5843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altLang="ja-JP" sz="1900" dirty="0"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952500" y="4411979"/>
            <a:ext cx="563880" cy="477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1013508" y="4579619"/>
            <a:ext cx="563880" cy="23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50" y="4297864"/>
            <a:ext cx="455252" cy="644239"/>
          </a:xfrm>
          <a:prstGeom prst="rect">
            <a:avLst/>
          </a:prstGeom>
        </p:spPr>
      </p:pic>
      <p:sp>
        <p:nvSpPr>
          <p:cNvPr id="8" name="星 10 7"/>
          <p:cNvSpPr/>
          <p:nvPr/>
        </p:nvSpPr>
        <p:spPr>
          <a:xfrm>
            <a:off x="1393873" y="4589228"/>
            <a:ext cx="63771" cy="61510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2105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07950" y="332547"/>
            <a:ext cx="48593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農場見取り図　記入例</a:t>
            </a:r>
            <a:endParaRPr kumimoji="1" lang="en-US" altLang="ja-JP" dirty="0" smtClean="0"/>
          </a:p>
          <a:p>
            <a:r>
              <a:rPr lang="ja-JP" altLang="ja-JP" sz="1200" dirty="0"/>
              <a:t>・畜舎や堆肥舎、飼料タンクや周辺道路等を図示しましょう。</a:t>
            </a:r>
          </a:p>
          <a:p>
            <a:r>
              <a:rPr lang="ja-JP" altLang="ja-JP" sz="1200" dirty="0"/>
              <a:t>・衛生管理区域を赤などで分かるように図示しましょう。</a:t>
            </a:r>
          </a:p>
          <a:p>
            <a:r>
              <a:rPr lang="ja-JP" altLang="ja-JP" sz="1200" dirty="0"/>
              <a:t>・衛生管理区域の出入口、畜舎の出入口をそれぞれ図示しましょう。</a:t>
            </a:r>
          </a:p>
          <a:p>
            <a:r>
              <a:rPr lang="ja-JP" altLang="ja-JP" sz="1200" dirty="0"/>
              <a:t>・出入口について、飼養衛生管理基準のチェックシートの番号を引用</a:t>
            </a:r>
            <a:r>
              <a:rPr lang="ja-JP" altLang="ja-JP" sz="1200" dirty="0" smtClean="0"/>
              <a:t>する</a:t>
            </a:r>
            <a:endParaRPr lang="en-US" altLang="ja-JP" sz="1200" dirty="0" smtClean="0"/>
          </a:p>
          <a:p>
            <a:r>
              <a:rPr lang="ja-JP" altLang="en-US" sz="1200" dirty="0"/>
              <a:t>等</a:t>
            </a:r>
            <a:r>
              <a:rPr lang="ja-JP" altLang="ja-JP" sz="1200" dirty="0" smtClean="0"/>
              <a:t>しながら、どの</a:t>
            </a:r>
            <a:r>
              <a:rPr lang="ja-JP" altLang="ja-JP" sz="1200" dirty="0"/>
              <a:t>ように消毒や着替え</a:t>
            </a:r>
            <a:r>
              <a:rPr lang="ja-JP" altLang="ja-JP" sz="1200" dirty="0" smtClean="0"/>
              <a:t>を</a:t>
            </a:r>
            <a:r>
              <a:rPr lang="ja-JP" altLang="en-US" sz="1200" dirty="0"/>
              <a:t>し</a:t>
            </a:r>
            <a:r>
              <a:rPr lang="ja-JP" altLang="ja-JP" sz="1200" dirty="0" smtClean="0"/>
              <a:t>て</a:t>
            </a:r>
            <a:r>
              <a:rPr lang="ja-JP" altLang="ja-JP" sz="1200" dirty="0"/>
              <a:t>出入りするかを記載しましょう。</a:t>
            </a:r>
          </a:p>
          <a:p>
            <a:r>
              <a:rPr lang="ja-JP" altLang="ja-JP" sz="1200" dirty="0"/>
              <a:t>・農場外の堆肥舎を使用している場合は、そのことも記載しましょう</a:t>
            </a:r>
            <a:r>
              <a:rPr lang="ja-JP" altLang="ja-JP" sz="1200" dirty="0" smtClean="0"/>
              <a:t>。</a:t>
            </a:r>
            <a:endParaRPr lang="ja-JP" altLang="ja-JP" sz="1200" dirty="0"/>
          </a:p>
        </p:txBody>
      </p:sp>
      <p:sp>
        <p:nvSpPr>
          <p:cNvPr id="5" name="角丸四角形 4"/>
          <p:cNvSpPr/>
          <p:nvPr/>
        </p:nvSpPr>
        <p:spPr>
          <a:xfrm>
            <a:off x="107950" y="1839278"/>
            <a:ext cx="4832350" cy="487267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2527300"/>
            <a:ext cx="4654550" cy="33464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テキスト ボックス 8"/>
          <p:cNvSpPr txBox="1"/>
          <p:nvPr/>
        </p:nvSpPr>
        <p:spPr>
          <a:xfrm>
            <a:off x="5195888" y="280140"/>
            <a:ext cx="4696726" cy="392328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dirty="0">
                <a:latin typeface="+mj-ea"/>
                <a:ea typeface="+mj-ea"/>
                <a:cs typeface="Meiryo UI" panose="020B0604030504040204" pitchFamily="50" charset="-128"/>
              </a:rPr>
              <a:t>緊急</a:t>
            </a:r>
            <a:r>
              <a:rPr lang="ja-JP" altLang="en-US" dirty="0" smtClean="0">
                <a:latin typeface="+mj-ea"/>
                <a:ea typeface="+mj-ea"/>
                <a:cs typeface="Meiryo UI" panose="020B0604030504040204" pitchFamily="50" charset="-128"/>
              </a:rPr>
              <a:t>連絡網　記入例</a:t>
            </a:r>
            <a:endParaRPr lang="ja-JP" altLang="en-US" dirty="0">
              <a:latin typeface="+mj-ea"/>
              <a:ea typeface="+mj-ea"/>
              <a:cs typeface="Meiryo UI" panose="020B0604030504040204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xmlns="" id="{4875694F-FD85-4F7B-BD5B-482ACCDCC94F}"/>
              </a:ext>
            </a:extLst>
          </p:cNvPr>
          <p:cNvSpPr/>
          <p:nvPr/>
        </p:nvSpPr>
        <p:spPr>
          <a:xfrm>
            <a:off x="5296040" y="925267"/>
            <a:ext cx="4331454" cy="26860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xmlns="" id="{69E9F6CA-591B-4CE7-9E19-01CABEF45141}"/>
              </a:ext>
            </a:extLst>
          </p:cNvPr>
          <p:cNvSpPr/>
          <p:nvPr/>
        </p:nvSpPr>
        <p:spPr>
          <a:xfrm>
            <a:off x="5195889" y="640014"/>
            <a:ext cx="37361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solidFill>
                  <a:srgbClr val="000000"/>
                </a:solidFill>
                <a:latin typeface="+mn-ea"/>
              </a:rPr>
              <a:t>特定症状が確認された場合</a:t>
            </a:r>
            <a:endParaRPr lang="en-US" altLang="ja-JP" sz="160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xmlns="" id="{4B3C6D10-1973-441D-BFDB-F53EE768BFFD}"/>
              </a:ext>
            </a:extLst>
          </p:cNvPr>
          <p:cNvSpPr/>
          <p:nvPr/>
        </p:nvSpPr>
        <p:spPr>
          <a:xfrm>
            <a:off x="5195888" y="3664324"/>
            <a:ext cx="37361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solidFill>
                  <a:srgbClr val="000000"/>
                </a:solidFill>
                <a:latin typeface="+mn-ea"/>
              </a:rPr>
              <a:t>特定症状以外の異常が確認された場合</a:t>
            </a:r>
            <a:endParaRPr lang="en-US" altLang="ja-JP" sz="160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xmlns="" id="{D0F72D8F-2F7C-4F33-B5E9-E0F4E2C799C2}"/>
              </a:ext>
            </a:extLst>
          </p:cNvPr>
          <p:cNvSpPr/>
          <p:nvPr/>
        </p:nvSpPr>
        <p:spPr>
          <a:xfrm>
            <a:off x="5296040" y="1188282"/>
            <a:ext cx="783920" cy="12431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発見者</a:t>
            </a:r>
          </a:p>
        </p:txBody>
      </p:sp>
      <p:sp>
        <p:nvSpPr>
          <p:cNvPr id="14" name="矢印: 右 7">
            <a:extLst>
              <a:ext uri="{FF2B5EF4-FFF2-40B4-BE49-F238E27FC236}">
                <a16:creationId xmlns:a16="http://schemas.microsoft.com/office/drawing/2014/main" xmlns="" id="{47F8CC19-284B-494F-A853-D0775A986DF7}"/>
              </a:ext>
            </a:extLst>
          </p:cNvPr>
          <p:cNvSpPr/>
          <p:nvPr/>
        </p:nvSpPr>
        <p:spPr>
          <a:xfrm>
            <a:off x="6277159" y="1289129"/>
            <a:ext cx="305750" cy="356238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15" name="矢印: 右 74">
            <a:extLst>
              <a:ext uri="{FF2B5EF4-FFF2-40B4-BE49-F238E27FC236}">
                <a16:creationId xmlns:a16="http://schemas.microsoft.com/office/drawing/2014/main" xmlns="" id="{3815562B-710B-44A2-9FB6-E206F35A94C6}"/>
              </a:ext>
            </a:extLst>
          </p:cNvPr>
          <p:cNvSpPr/>
          <p:nvPr/>
        </p:nvSpPr>
        <p:spPr>
          <a:xfrm>
            <a:off x="6277159" y="2098521"/>
            <a:ext cx="305750" cy="356238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xmlns="" id="{67E4938C-FE3F-45DD-B595-08CBF2F9DA4A}"/>
              </a:ext>
            </a:extLst>
          </p:cNvPr>
          <p:cNvSpPr/>
          <p:nvPr/>
        </p:nvSpPr>
        <p:spPr>
          <a:xfrm>
            <a:off x="6722126" y="2025274"/>
            <a:ext cx="2331416" cy="5027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飼養衛生管理者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ＴＥＬ：</a:t>
            </a:r>
            <a:r>
              <a:rPr kumimoji="1" lang="en-US" altLang="ja-JP" sz="1600" dirty="0">
                <a:solidFill>
                  <a:schemeClr val="tx1"/>
                </a:solidFill>
              </a:rPr>
              <a:t>090-0000-0000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xmlns="" id="{204B36DB-04EE-4E18-9665-2867245BFA74}"/>
              </a:ext>
            </a:extLst>
          </p:cNvPr>
          <p:cNvSpPr/>
          <p:nvPr/>
        </p:nvSpPr>
        <p:spPr>
          <a:xfrm>
            <a:off x="6688019" y="1171470"/>
            <a:ext cx="2331416" cy="5027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>
                <a:solidFill>
                  <a:schemeClr val="tx1"/>
                </a:solidFill>
              </a:rPr>
              <a:t>県央</a:t>
            </a:r>
            <a:r>
              <a:rPr kumimoji="1" lang="ja-JP" altLang="en-US" sz="1600" dirty="0" smtClean="0">
                <a:solidFill>
                  <a:schemeClr val="tx1"/>
                </a:solidFill>
              </a:rPr>
              <a:t>家畜</a:t>
            </a:r>
            <a:r>
              <a:rPr kumimoji="1" lang="ja-JP" altLang="en-US" sz="1600" dirty="0">
                <a:solidFill>
                  <a:schemeClr val="tx1"/>
                </a:solidFill>
              </a:rPr>
              <a:t>保健衛生所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ＴＥＬ</a:t>
            </a:r>
            <a:r>
              <a:rPr kumimoji="1" lang="ja-JP" altLang="en-US" sz="1600" dirty="0" smtClean="0">
                <a:solidFill>
                  <a:schemeClr val="tx1"/>
                </a:solidFill>
              </a:rPr>
              <a:t>：</a:t>
            </a:r>
            <a:r>
              <a:rPr lang="en-US" altLang="ja-JP" sz="1600" dirty="0" smtClean="0">
                <a:solidFill>
                  <a:schemeClr val="tx1"/>
                </a:solidFill>
              </a:rPr>
              <a:t>046-238-9111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xmlns="" id="{A5F44660-475F-477E-96A6-DAF39D0A0250}"/>
              </a:ext>
            </a:extLst>
          </p:cNvPr>
          <p:cNvSpPr/>
          <p:nvPr/>
        </p:nvSpPr>
        <p:spPr>
          <a:xfrm>
            <a:off x="6743155" y="2977490"/>
            <a:ext cx="2331416" cy="5027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担当の獣医師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ＴＥＬ：</a:t>
            </a:r>
            <a:r>
              <a:rPr kumimoji="1" lang="en-US" altLang="ja-JP" sz="1600" dirty="0">
                <a:solidFill>
                  <a:schemeClr val="tx1"/>
                </a:solidFill>
              </a:rPr>
              <a:t>090-0000-0000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19" name="矢印: 右 79">
            <a:extLst>
              <a:ext uri="{FF2B5EF4-FFF2-40B4-BE49-F238E27FC236}">
                <a16:creationId xmlns:a16="http://schemas.microsoft.com/office/drawing/2014/main" xmlns="" id="{14E223E6-F548-45F7-A6D7-BA78E6B9D922}"/>
              </a:ext>
            </a:extLst>
          </p:cNvPr>
          <p:cNvSpPr/>
          <p:nvPr/>
        </p:nvSpPr>
        <p:spPr>
          <a:xfrm rot="5400000">
            <a:off x="7745153" y="2560590"/>
            <a:ext cx="327420" cy="33266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xmlns="" id="{D60B86FA-8BD3-42C5-95B7-00BE35A19B9C}"/>
              </a:ext>
            </a:extLst>
          </p:cNvPr>
          <p:cNvSpPr/>
          <p:nvPr/>
        </p:nvSpPr>
        <p:spPr>
          <a:xfrm>
            <a:off x="5321519" y="4025921"/>
            <a:ext cx="4331454" cy="26860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xmlns="" id="{B3EA0D46-1475-4357-8B0A-6A121FCBD024}"/>
              </a:ext>
            </a:extLst>
          </p:cNvPr>
          <p:cNvSpPr/>
          <p:nvPr/>
        </p:nvSpPr>
        <p:spPr>
          <a:xfrm>
            <a:off x="5321519" y="4353341"/>
            <a:ext cx="783920" cy="12431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発見者</a:t>
            </a:r>
          </a:p>
        </p:txBody>
      </p:sp>
      <p:sp>
        <p:nvSpPr>
          <p:cNvPr id="22" name="矢印: 右 82">
            <a:extLst>
              <a:ext uri="{FF2B5EF4-FFF2-40B4-BE49-F238E27FC236}">
                <a16:creationId xmlns:a16="http://schemas.microsoft.com/office/drawing/2014/main" xmlns="" id="{5EB3E954-EC87-449A-802E-5D09BABED8C2}"/>
              </a:ext>
            </a:extLst>
          </p:cNvPr>
          <p:cNvSpPr/>
          <p:nvPr/>
        </p:nvSpPr>
        <p:spPr>
          <a:xfrm>
            <a:off x="6302638" y="4389784"/>
            <a:ext cx="305750" cy="356238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xmlns="" id="{CD3378F5-8519-4A22-9E19-9000D22A86F0}"/>
              </a:ext>
            </a:extLst>
          </p:cNvPr>
          <p:cNvSpPr/>
          <p:nvPr/>
        </p:nvSpPr>
        <p:spPr>
          <a:xfrm>
            <a:off x="6768633" y="4277963"/>
            <a:ext cx="2331416" cy="5027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飼養衛生管理者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ＴＥＬ：</a:t>
            </a:r>
            <a:r>
              <a:rPr kumimoji="1" lang="en-US" altLang="ja-JP" sz="1600" dirty="0">
                <a:solidFill>
                  <a:schemeClr val="tx1"/>
                </a:solidFill>
              </a:rPr>
              <a:t>090-0000-0000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xmlns="" id="{761819EE-CEBD-4BC6-8A1D-54E18ACC1C24}"/>
              </a:ext>
            </a:extLst>
          </p:cNvPr>
          <p:cNvSpPr/>
          <p:nvPr/>
        </p:nvSpPr>
        <p:spPr>
          <a:xfrm>
            <a:off x="6768633" y="6055398"/>
            <a:ext cx="2331416" cy="5027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>
                <a:solidFill>
                  <a:schemeClr val="tx1"/>
                </a:solidFill>
              </a:rPr>
              <a:t>県央</a:t>
            </a:r>
            <a:r>
              <a:rPr kumimoji="1" lang="ja-JP" altLang="en-US" sz="1600" dirty="0" smtClean="0">
                <a:solidFill>
                  <a:schemeClr val="tx1"/>
                </a:solidFill>
              </a:rPr>
              <a:t>家畜</a:t>
            </a:r>
            <a:r>
              <a:rPr kumimoji="1" lang="ja-JP" altLang="en-US" sz="1600" dirty="0">
                <a:solidFill>
                  <a:schemeClr val="tx1"/>
                </a:solidFill>
              </a:rPr>
              <a:t>保健衛生所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ＴＥＬ</a:t>
            </a:r>
            <a:r>
              <a:rPr kumimoji="1" lang="ja-JP" altLang="en-US" sz="1600" dirty="0" smtClean="0">
                <a:solidFill>
                  <a:schemeClr val="tx1"/>
                </a:solidFill>
              </a:rPr>
              <a:t>：</a:t>
            </a:r>
            <a:r>
              <a:rPr lang="en-US" altLang="ja-JP" sz="1600" dirty="0" smtClean="0">
                <a:solidFill>
                  <a:schemeClr val="tx1"/>
                </a:solidFill>
              </a:rPr>
              <a:t>046-238-9111</a:t>
            </a:r>
            <a:endParaRPr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xmlns="" id="{B9820543-0A32-400C-8916-F934E5F44BB8}"/>
              </a:ext>
            </a:extLst>
          </p:cNvPr>
          <p:cNvSpPr/>
          <p:nvPr/>
        </p:nvSpPr>
        <p:spPr>
          <a:xfrm>
            <a:off x="7156018" y="5160289"/>
            <a:ext cx="2331416" cy="5027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担当の獣医師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ＴＥＬ：</a:t>
            </a:r>
            <a:r>
              <a:rPr kumimoji="1" lang="en-US" altLang="ja-JP" sz="1600" dirty="0">
                <a:solidFill>
                  <a:schemeClr val="tx1"/>
                </a:solidFill>
              </a:rPr>
              <a:t>090-0000-0000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26" name="矢印: 右 87">
            <a:extLst>
              <a:ext uri="{FF2B5EF4-FFF2-40B4-BE49-F238E27FC236}">
                <a16:creationId xmlns:a16="http://schemas.microsoft.com/office/drawing/2014/main" xmlns="" id="{8461C192-3F53-49C4-8CDD-EB72F15459D9}"/>
              </a:ext>
            </a:extLst>
          </p:cNvPr>
          <p:cNvSpPr/>
          <p:nvPr/>
        </p:nvSpPr>
        <p:spPr>
          <a:xfrm rot="5400000">
            <a:off x="6384009" y="5298776"/>
            <a:ext cx="1140142" cy="33266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27" name="矢印: 右 88">
            <a:extLst>
              <a:ext uri="{FF2B5EF4-FFF2-40B4-BE49-F238E27FC236}">
                <a16:creationId xmlns:a16="http://schemas.microsoft.com/office/drawing/2014/main" xmlns="" id="{8CE9494B-CEA9-4BB2-8694-D00320C6469A}"/>
              </a:ext>
            </a:extLst>
          </p:cNvPr>
          <p:cNvSpPr/>
          <p:nvPr/>
        </p:nvSpPr>
        <p:spPr>
          <a:xfrm rot="5400000">
            <a:off x="7936961" y="4841850"/>
            <a:ext cx="327420" cy="33266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4" name="正方形/長方形 3"/>
          <p:cNvSpPr/>
          <p:nvPr/>
        </p:nvSpPr>
        <p:spPr>
          <a:xfrm>
            <a:off x="5195888" y="217080"/>
            <a:ext cx="4589243" cy="65778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6410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1465F583-9C62-40D4-AB7F-03953F950F74}" vid="{126184B1-FDAA-4C90-8D9B-C4C35CF54E31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898</Words>
  <Application>Microsoft Office PowerPoint</Application>
  <PresentationFormat>ユーザー設定</PresentationFormat>
  <Paragraphs>179</Paragraphs>
  <Slides>4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1" baseType="lpstr">
      <vt:lpstr>Meiryo UI</vt:lpstr>
      <vt:lpstr>ＭＳ Ｐゴシック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池田 知美</dc:creator>
  <cp:lastModifiedBy>user</cp:lastModifiedBy>
  <cp:revision>29</cp:revision>
  <cp:lastPrinted>2021-03-22T06:42:59Z</cp:lastPrinted>
  <dcterms:modified xsi:type="dcterms:W3CDTF">2021-04-09T02:58:54Z</dcterms:modified>
</cp:coreProperties>
</file>