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2" r:id="rId3"/>
    <p:sldId id="280" r:id="rId4"/>
    <p:sldId id="260" r:id="rId5"/>
    <p:sldId id="288" r:id="rId6"/>
    <p:sldId id="302" r:id="rId7"/>
    <p:sldId id="303" r:id="rId8"/>
    <p:sldId id="328" r:id="rId9"/>
    <p:sldId id="329" r:id="rId10"/>
    <p:sldId id="330" r:id="rId11"/>
  </p:sldIdLst>
  <p:sldSz cx="6858000" cy="9144000" type="screen4x3"/>
  <p:notesSz cx="6735763" cy="9866313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18" autoAdjust="0"/>
    <p:restoredTop sz="92051" autoAdjust="0"/>
  </p:normalViewPr>
  <p:slideViewPr>
    <p:cSldViewPr>
      <p:cViewPr varScale="1">
        <p:scale>
          <a:sx n="48" d="100"/>
          <a:sy n="48" d="100"/>
        </p:scale>
        <p:origin x="2368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85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36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9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8A4C3E34-B1DA-460A-B2C4-DBBBD6B954D2}"/>
              </a:ext>
            </a:extLst>
          </p:cNvPr>
          <p:cNvSpPr/>
          <p:nvPr/>
        </p:nvSpPr>
        <p:spPr>
          <a:xfrm>
            <a:off x="0" y="1406953"/>
            <a:ext cx="6858000" cy="641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○　　　　　　　　　　　 が毎朝、塩素消毒装置の稼働状況を確認する。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 が飲水の塩素濃度チェックを１日　　　回実施し、記録する。塩素濃度に異状が確認された場合、装置に故障がないか確認し、故障の場合、　　　　　　　　　　　　　　　に報告後、業務日誌にも記録する。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　　　　　 は業者に装置の修繕を依頼する。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が、　　　　　　　　　　　　　  、水質検査を実施し、　　　　　　　　　　　　　　　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　　　　　　　　　　　　　　  に結果を報告し、結果は事務所のファイ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ルに保管する。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は水場の防鳥ネットについて、毎週　　　曜日、破損の有無を確認する。破損が確認された際は、随時補修し、</a:t>
            </a:r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　　　　　　　　　　　　　　   に報告後、事務所の作業日誌に記録する。</a:t>
            </a:r>
            <a:endParaRPr lang="en-US" altLang="ja-JP" sz="1867" dirty="0">
              <a:latin typeface="+mn-ea"/>
            </a:endParaRPr>
          </a:p>
          <a:p>
            <a:endParaRPr lang="ja-JP" altLang="en-US" sz="1867" dirty="0">
              <a:latin typeface="+mn-ea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="" xmlns:a16="http://schemas.microsoft.com/office/drawing/2014/main" id="{0F5CAD1F-6D26-4DC6-A2AE-1223229BBAC6}"/>
              </a:ext>
            </a:extLst>
          </p:cNvPr>
          <p:cNvSpPr txBox="1"/>
          <p:nvPr/>
        </p:nvSpPr>
        <p:spPr>
          <a:xfrm>
            <a:off x="144016" y="880306"/>
            <a:ext cx="659735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水場の対策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91B71656-F0BF-42C7-ADA9-02B9F3A1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32" y="7488771"/>
            <a:ext cx="2394400" cy="1531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213420" y="160738"/>
            <a:ext cx="623991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飲水対策（「飲用に適した水」の確保）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6FEA2CC4-34C1-4886-8C2B-F7E66BE0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032" y="4717410"/>
            <a:ext cx="2918928" cy="163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F6B191A8-759A-4E89-86AE-53B6A6AE4C53}"/>
              </a:ext>
            </a:extLst>
          </p:cNvPr>
          <p:cNvSpPr txBox="1"/>
          <p:nvPr/>
        </p:nvSpPr>
        <p:spPr>
          <a:xfrm>
            <a:off x="6237312" y="8676456"/>
            <a:ext cx="504056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10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81F54D0C-B79D-4B06-A496-4D10832D7560}"/>
              </a:ext>
            </a:extLst>
          </p:cNvPr>
          <p:cNvSpPr txBox="1"/>
          <p:nvPr/>
        </p:nvSpPr>
        <p:spPr>
          <a:xfrm>
            <a:off x="2410177" y="2581274"/>
            <a:ext cx="23396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4F5A9CE6-394E-47D8-B0F2-035C27F8157A}"/>
              </a:ext>
            </a:extLst>
          </p:cNvPr>
          <p:cNvSpPr txBox="1"/>
          <p:nvPr/>
        </p:nvSpPr>
        <p:spPr>
          <a:xfrm>
            <a:off x="436092" y="1455911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9B7A2733-A7B7-4481-948F-F8E129EAF501}"/>
              </a:ext>
            </a:extLst>
          </p:cNvPr>
          <p:cNvSpPr txBox="1"/>
          <p:nvPr/>
        </p:nvSpPr>
        <p:spPr>
          <a:xfrm>
            <a:off x="5445224" y="1985241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C019036E-733B-425F-9E7B-83645E7A63A2}"/>
              </a:ext>
            </a:extLst>
          </p:cNvPr>
          <p:cNvSpPr txBox="1"/>
          <p:nvPr/>
        </p:nvSpPr>
        <p:spPr>
          <a:xfrm>
            <a:off x="392711" y="3963398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CE75F013-F6F9-461A-BB2F-C831CD3A8D75}"/>
              </a:ext>
            </a:extLst>
          </p:cNvPr>
          <p:cNvSpPr txBox="1"/>
          <p:nvPr/>
        </p:nvSpPr>
        <p:spPr>
          <a:xfrm>
            <a:off x="2410177" y="3978840"/>
            <a:ext cx="21750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半年に１回　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EB048E6D-A83F-42D2-B9F3-7B453F74DED2}"/>
              </a:ext>
            </a:extLst>
          </p:cNvPr>
          <p:cNvSpPr txBox="1"/>
          <p:nvPr/>
        </p:nvSpPr>
        <p:spPr>
          <a:xfrm>
            <a:off x="395155" y="4303713"/>
            <a:ext cx="2339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543BE1E7-01B0-468F-BC59-41AC4CFB66A8}"/>
              </a:ext>
            </a:extLst>
          </p:cNvPr>
          <p:cNvSpPr txBox="1"/>
          <p:nvPr/>
        </p:nvSpPr>
        <p:spPr>
          <a:xfrm>
            <a:off x="354483" y="6549372"/>
            <a:ext cx="1634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B9DCE58F-E6FF-467E-9962-AA2241EBB888}"/>
              </a:ext>
            </a:extLst>
          </p:cNvPr>
          <p:cNvSpPr txBox="1"/>
          <p:nvPr/>
        </p:nvSpPr>
        <p:spPr>
          <a:xfrm>
            <a:off x="5589240" y="655817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EE131AA6-A432-4144-8DD8-618DE4FD98FD}"/>
              </a:ext>
            </a:extLst>
          </p:cNvPr>
          <p:cNvSpPr txBox="1"/>
          <p:nvPr/>
        </p:nvSpPr>
        <p:spPr>
          <a:xfrm>
            <a:off x="144015" y="7137667"/>
            <a:ext cx="2339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15F8FF14-B79E-41A2-AD14-823E11ED24B9}"/>
              </a:ext>
            </a:extLst>
          </p:cNvPr>
          <p:cNvSpPr txBox="1"/>
          <p:nvPr/>
        </p:nvSpPr>
        <p:spPr>
          <a:xfrm>
            <a:off x="404664" y="2016018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D7F462B5-F01B-4E33-A133-F7F442C44008}"/>
              </a:ext>
            </a:extLst>
          </p:cNvPr>
          <p:cNvSpPr txBox="1"/>
          <p:nvPr/>
        </p:nvSpPr>
        <p:spPr>
          <a:xfrm>
            <a:off x="354483" y="3443374"/>
            <a:ext cx="23396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362945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37400" r="6602" b="18500"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83571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A38424E6-F900-41DF-A2AB-3BB56A066672}"/>
              </a:ext>
            </a:extLst>
          </p:cNvPr>
          <p:cNvSpPr/>
          <p:nvPr/>
        </p:nvSpPr>
        <p:spPr>
          <a:xfrm>
            <a:off x="204856" y="1125733"/>
            <a:ext cx="6592175" cy="159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○毎週　　　曜日　　　　　　　　　　   が、衛生管理区域の外周を見回り、野生動物の痕跡（糞、足跡、掘り返し跡等）がないか確認する。確認された場合、　　　　　　　　　　　　　　　   に報告後、作業日誌にも記録する。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90094" y="151653"/>
            <a:ext cx="5974293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野生動物の侵入防止対策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D583B7CF-846D-4DFE-B783-027BC865836B}"/>
              </a:ext>
            </a:extLst>
          </p:cNvPr>
          <p:cNvSpPr txBox="1"/>
          <p:nvPr/>
        </p:nvSpPr>
        <p:spPr>
          <a:xfrm>
            <a:off x="188640" y="755576"/>
            <a:ext cx="6536448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衛生管理区域外周の見回り</a:t>
            </a:r>
            <a:endParaRPr lang="en-US" altLang="ja-JP" sz="1467" b="1" u="sng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0DD8ABA9-62AE-4F9D-B3EE-492FF4FF2CF8}"/>
              </a:ext>
            </a:extLst>
          </p:cNvPr>
          <p:cNvSpPr txBox="1"/>
          <p:nvPr/>
        </p:nvSpPr>
        <p:spPr>
          <a:xfrm>
            <a:off x="6388157" y="8733245"/>
            <a:ext cx="43204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11</a:t>
            </a:r>
            <a:endParaRPr kumimoji="1" lang="ja-JP" altLang="en-US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3E998A3F-00D2-4679-A458-4B85DF1A1438}"/>
              </a:ext>
            </a:extLst>
          </p:cNvPr>
          <p:cNvSpPr txBox="1"/>
          <p:nvPr/>
        </p:nvSpPr>
        <p:spPr>
          <a:xfrm>
            <a:off x="1988838" y="1140109"/>
            <a:ext cx="16561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BA31404B-3414-46D1-84F7-8458B523D3ED}"/>
              </a:ext>
            </a:extLst>
          </p:cNvPr>
          <p:cNvSpPr txBox="1"/>
          <p:nvPr/>
        </p:nvSpPr>
        <p:spPr>
          <a:xfrm>
            <a:off x="197786" y="2491031"/>
            <a:ext cx="6489509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衛生管理区域出入口の扉や畜舎入口のカーテン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7E142CAB-79C6-4693-9B9C-CC49F5CD8F11}"/>
              </a:ext>
            </a:extLst>
          </p:cNvPr>
          <p:cNvSpPr/>
          <p:nvPr/>
        </p:nvSpPr>
        <p:spPr>
          <a:xfrm>
            <a:off x="132910" y="2821060"/>
            <a:ext cx="6936747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○衛生管理区域出入口の扉は車両の入退時以外は常時閉め切り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とする。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○畜舎のカーテンは、畜舎出入り時以外は常時閉め切りとする。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="" xmlns:a16="http://schemas.microsoft.com/office/drawing/2014/main" id="{DC833B1F-159F-47C6-A553-03FB64B1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7" y="3812103"/>
            <a:ext cx="2834628" cy="1840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楕円 50">
            <a:extLst>
              <a:ext uri="{FF2B5EF4-FFF2-40B4-BE49-F238E27FC236}">
                <a16:creationId xmlns="" xmlns:a16="http://schemas.microsoft.com/office/drawing/2014/main" id="{608332D4-82DD-4CDA-A2F3-FC5DD3D22860}"/>
              </a:ext>
            </a:extLst>
          </p:cNvPr>
          <p:cNvSpPr/>
          <p:nvPr/>
        </p:nvSpPr>
        <p:spPr>
          <a:xfrm rot="20615157">
            <a:off x="1956527" y="4457540"/>
            <a:ext cx="555494" cy="26086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54" name="図 53">
            <a:extLst>
              <a:ext uri="{FF2B5EF4-FFF2-40B4-BE49-F238E27FC236}">
                <a16:creationId xmlns="" xmlns:a16="http://schemas.microsoft.com/office/drawing/2014/main" id="{703171A2-E6F3-4076-8ACE-4A73B4D404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5" y="7383194"/>
            <a:ext cx="2432650" cy="1721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0E3B5D5A-70DF-4F82-A914-156EF9B25157}"/>
              </a:ext>
            </a:extLst>
          </p:cNvPr>
          <p:cNvSpPr txBox="1"/>
          <p:nvPr/>
        </p:nvSpPr>
        <p:spPr>
          <a:xfrm>
            <a:off x="235579" y="5730765"/>
            <a:ext cx="6386840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防護柵・防鳥ネット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06240376-42D9-40E7-B334-5CB9F93C9AE4}"/>
              </a:ext>
            </a:extLst>
          </p:cNvPr>
          <p:cNvSpPr/>
          <p:nvPr/>
        </p:nvSpPr>
        <p:spPr>
          <a:xfrm>
            <a:off x="197786" y="6093421"/>
            <a:ext cx="6622419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毎週　　 曜日、　　　　　　　　　　  が防護柵と防鳥ネットの破損がないか見回りを行う。破損があった場合は、衛生管理区域内に備えてある道具や材料を使って補修し、 　　　　　　　　　　　　　　   に報告後、作業日誌にも記録する。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156C729E-344D-4B3B-8C16-F0FB62CDEB1F}"/>
              </a:ext>
            </a:extLst>
          </p:cNvPr>
          <p:cNvSpPr txBox="1"/>
          <p:nvPr/>
        </p:nvSpPr>
        <p:spPr>
          <a:xfrm>
            <a:off x="1817478" y="6145110"/>
            <a:ext cx="16115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="" xmlns:a16="http://schemas.microsoft.com/office/drawing/2014/main" id="{8CD05379-EA91-4F18-9CD2-5D18A4AAA7C7}"/>
              </a:ext>
            </a:extLst>
          </p:cNvPr>
          <p:cNvSpPr txBox="1"/>
          <p:nvPr/>
        </p:nvSpPr>
        <p:spPr>
          <a:xfrm>
            <a:off x="769245" y="613068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00004E0B-75AA-4ECC-BDED-6D9BE664F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73" y="3817188"/>
            <a:ext cx="2457497" cy="1834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8C769A90-5821-448A-B20D-7DA457484C6F}"/>
              </a:ext>
            </a:extLst>
          </p:cNvPr>
          <p:cNvSpPr txBox="1"/>
          <p:nvPr/>
        </p:nvSpPr>
        <p:spPr>
          <a:xfrm>
            <a:off x="1052736" y="1144299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4401B296-0E9C-485B-9C94-D6867660ABEF}"/>
              </a:ext>
            </a:extLst>
          </p:cNvPr>
          <p:cNvSpPr txBox="1"/>
          <p:nvPr/>
        </p:nvSpPr>
        <p:spPr>
          <a:xfrm>
            <a:off x="3942927" y="6736866"/>
            <a:ext cx="2457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DE595C0-EC00-483E-AEBD-E994AB364741}"/>
              </a:ext>
            </a:extLst>
          </p:cNvPr>
          <p:cNvSpPr txBox="1"/>
          <p:nvPr/>
        </p:nvSpPr>
        <p:spPr>
          <a:xfrm>
            <a:off x="2413422" y="1789605"/>
            <a:ext cx="25277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2C7369BC-7878-41A0-843E-A15483F5D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95" y="7380312"/>
            <a:ext cx="2210632" cy="1706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01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テキスト ボックス 87">
            <a:extLst>
              <a:ext uri="{FF2B5EF4-FFF2-40B4-BE49-F238E27FC236}">
                <a16:creationId xmlns="" xmlns:a16="http://schemas.microsoft.com/office/drawing/2014/main" id="{4A835467-B4C5-4EDA-86E0-8082DD6689BF}"/>
              </a:ext>
            </a:extLst>
          </p:cNvPr>
          <p:cNvSpPr txBox="1"/>
          <p:nvPr/>
        </p:nvSpPr>
        <p:spPr>
          <a:xfrm>
            <a:off x="111169" y="755576"/>
            <a:ext cx="664983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死体の適正な保管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="" xmlns:a16="http://schemas.microsoft.com/office/drawing/2014/main" id="{D96543C1-FD10-4E35-B6BA-DD011A44FD30}"/>
              </a:ext>
            </a:extLst>
          </p:cNvPr>
          <p:cNvSpPr/>
          <p:nvPr/>
        </p:nvSpPr>
        <p:spPr>
          <a:xfrm>
            <a:off x="184605" y="1299577"/>
            <a:ext cx="6501242" cy="744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　　　　　　　　　　    は、</a:t>
            </a:r>
            <a:r>
              <a:rPr lang="ja-JP" altLang="en-US" sz="1867" dirty="0" smtClean="0">
                <a:latin typeface="+mn-ea"/>
              </a:rPr>
              <a:t>死亡家</a:t>
            </a:r>
            <a:r>
              <a:rPr lang="ja-JP" altLang="en-US" sz="1867" dirty="0" err="1" smtClean="0">
                <a:latin typeface="+mn-ea"/>
              </a:rPr>
              <a:t>きんを</a:t>
            </a:r>
            <a:r>
              <a:rPr lang="ja-JP" altLang="en-US" sz="1867" dirty="0">
                <a:latin typeface="+mn-ea"/>
              </a:rPr>
              <a:t>発見したら、異常がないことを確認し、保管庫に運搬する</a:t>
            </a:r>
            <a:r>
              <a:rPr lang="ja-JP" altLang="en-US" sz="1867" dirty="0" smtClean="0">
                <a:latin typeface="+mn-ea"/>
              </a:rPr>
              <a:t>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　　　　　　　　　　    は</a:t>
            </a:r>
            <a:r>
              <a:rPr lang="ja-JP" altLang="en-US" sz="1867" dirty="0" smtClean="0">
                <a:latin typeface="+mn-ea"/>
              </a:rPr>
              <a:t>死体回収日に、保管庫が空になった後、</a:t>
            </a:r>
            <a:endParaRPr lang="en-US" altLang="ja-JP" sz="1867" dirty="0" smtClean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 smtClean="0">
                <a:latin typeface="+mn-ea"/>
              </a:rPr>
              <a:t>　デッキブラシで汚れを落としながら洗浄した後、消毒する</a:t>
            </a:r>
            <a:endParaRPr lang="en-US" altLang="ja-JP" sz="1867" dirty="0" smtClean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 smtClean="0">
                <a:latin typeface="+mn-ea"/>
              </a:rPr>
              <a:t>（　　　　　　　　　　　　　　　　 ）。また、洗浄水は、排水溝に流す。</a:t>
            </a:r>
            <a:endParaRPr lang="en-US" altLang="ja-JP" sz="1867" dirty="0" smtClean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○保管庫及び動力噴霧器に破損があった場合、随時補修し、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　　　　　　　　　　　　　　　  に報告し、作業日誌にも記録する。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C8ED719C-583B-45CA-8FE1-BC252A55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51" y="1984310"/>
            <a:ext cx="3096344" cy="2298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03B26E3F-99EC-463E-8097-71F44F33CB08}"/>
              </a:ext>
            </a:extLst>
          </p:cNvPr>
          <p:cNvSpPr/>
          <p:nvPr/>
        </p:nvSpPr>
        <p:spPr>
          <a:xfrm>
            <a:off x="5821750" y="3928990"/>
            <a:ext cx="776809" cy="35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solidFill>
                  <a:schemeClr val="dk1"/>
                </a:solidFill>
                <a:latin typeface="+mn-ea"/>
              </a:rPr>
              <a:t>保管庫</a:t>
            </a:r>
            <a:endParaRPr lang="en-US" altLang="ja-JP" sz="14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11169" y="185977"/>
            <a:ext cx="6126143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 smtClean="0">
                <a:latin typeface="+mn-ea"/>
                <a:cs typeface="Meiryo UI" panose="020B0604030504040204" pitchFamily="50" charset="-128"/>
              </a:rPr>
              <a:t>死亡家</a:t>
            </a:r>
            <a:r>
              <a:rPr lang="ja-JP" altLang="en-US" sz="2400" b="1" i="1" dirty="0" err="1" smtClean="0">
                <a:latin typeface="+mn-ea"/>
                <a:cs typeface="Meiryo UI" panose="020B0604030504040204" pitchFamily="50" charset="-128"/>
              </a:rPr>
              <a:t>きん</a:t>
            </a:r>
            <a:r>
              <a:rPr lang="ja-JP" altLang="en-US" sz="2400" b="1" i="1" dirty="0" smtClean="0">
                <a:latin typeface="+mn-ea"/>
                <a:cs typeface="Meiryo UI" panose="020B0604030504040204" pitchFamily="50" charset="-128"/>
              </a:rPr>
              <a:t>等</a:t>
            </a:r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への野生動物の接触防止対策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434BAEFC-D338-4B73-9597-C34FF340A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051" y="5489566"/>
            <a:ext cx="2869065" cy="207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87207955-6A99-49EA-8B44-3383C70278D9}"/>
              </a:ext>
            </a:extLst>
          </p:cNvPr>
          <p:cNvSpPr txBox="1"/>
          <p:nvPr/>
        </p:nvSpPr>
        <p:spPr>
          <a:xfrm>
            <a:off x="6237312" y="8682553"/>
            <a:ext cx="504056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12</a:t>
            </a:r>
            <a:endParaRPr kumimoji="1"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AB70CAEF-5462-442F-9F37-EDBCBE5DDD99}"/>
              </a:ext>
            </a:extLst>
          </p:cNvPr>
          <p:cNvSpPr txBox="1"/>
          <p:nvPr/>
        </p:nvSpPr>
        <p:spPr>
          <a:xfrm>
            <a:off x="602804" y="1311689"/>
            <a:ext cx="1674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76D1F91E-717E-40E4-B88A-467880F3BF0A}"/>
              </a:ext>
            </a:extLst>
          </p:cNvPr>
          <p:cNvSpPr txBox="1"/>
          <p:nvPr/>
        </p:nvSpPr>
        <p:spPr>
          <a:xfrm>
            <a:off x="184605" y="8048971"/>
            <a:ext cx="25433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610BEFFF-09EF-4C57-AAED-12040762B098}"/>
              </a:ext>
            </a:extLst>
          </p:cNvPr>
          <p:cNvSpPr txBox="1"/>
          <p:nvPr/>
        </p:nvSpPr>
        <p:spPr>
          <a:xfrm>
            <a:off x="404664" y="5020788"/>
            <a:ext cx="25433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C0CE00F7-01A8-4CAC-A138-0E965EC5FA2F}"/>
              </a:ext>
            </a:extLst>
          </p:cNvPr>
          <p:cNvSpPr txBox="1"/>
          <p:nvPr/>
        </p:nvSpPr>
        <p:spPr>
          <a:xfrm>
            <a:off x="602804" y="4364079"/>
            <a:ext cx="16740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115616" y="4582206"/>
            <a:ext cx="19442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消毒するのは保管庫内？それとも保管庫周辺？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35867" y="182914"/>
            <a:ext cx="442678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ねずみ対策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7DDC3215-DBEA-4E48-9204-9D415F8244E1}"/>
              </a:ext>
            </a:extLst>
          </p:cNvPr>
          <p:cNvSpPr txBox="1"/>
          <p:nvPr/>
        </p:nvSpPr>
        <p:spPr>
          <a:xfrm>
            <a:off x="6318832" y="8739477"/>
            <a:ext cx="50405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13</a:t>
            </a:r>
            <a:endParaRPr kumimoji="1" lang="ja-JP" altLang="en-US" b="1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="" xmlns:a16="http://schemas.microsoft.com/office/drawing/2014/main" id="{801D9B68-E8B3-4686-A4F0-7E0D45D57E53}"/>
              </a:ext>
            </a:extLst>
          </p:cNvPr>
          <p:cNvSpPr/>
          <p:nvPr/>
        </p:nvSpPr>
        <p:spPr>
          <a:xfrm>
            <a:off x="116632" y="1187624"/>
            <a:ext cx="6752407" cy="374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○給餌  　 時間後、通路にこぼれた餌を　　　　　　　　　　   が掃除する。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○毎週 　　曜日、　　　　　　　　　     がネズミの侵入跡と粘着シートを確認し、ネズミの侵入状況をチェック表に記録する。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○侵入跡が確認された場合、</a:t>
            </a:r>
            <a:r>
              <a:rPr lang="en-US" altLang="ja-JP" sz="1867" dirty="0">
                <a:latin typeface="+mn-ea"/>
              </a:rPr>
              <a:t>          </a:t>
            </a:r>
            <a:r>
              <a:rPr lang="ja-JP" altLang="en-US" sz="1867" dirty="0">
                <a:latin typeface="+mn-ea"/>
              </a:rPr>
              <a:t>　　　　　    が侵入跡一帯に粘着シートを設置するとともに、その周囲に殺鼠剤を撒く。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○対策の実施状況は、　　　　　　　　　　　　　　     に報告し、作業日誌にも記録する。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="" xmlns:a16="http://schemas.microsoft.com/office/drawing/2014/main" id="{C74A4F7F-F7DC-45E2-A849-A931786B7A18}"/>
              </a:ext>
            </a:extLst>
          </p:cNvPr>
          <p:cNvSpPr/>
          <p:nvPr/>
        </p:nvSpPr>
        <p:spPr>
          <a:xfrm>
            <a:off x="2883476" y="5363897"/>
            <a:ext cx="3459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殺鼠剤散布時の注意点</a:t>
            </a: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】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①手袋を着用する。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②畜舎の隅に配置する。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 smtClean="0">
                <a:solidFill>
                  <a:schemeClr val="dk1"/>
                </a:solidFill>
                <a:latin typeface="+mn-ea"/>
              </a:rPr>
              <a:t>③家</a:t>
            </a:r>
            <a:r>
              <a:rPr lang="ja-JP" altLang="en-US" sz="1800" smtClean="0">
                <a:solidFill>
                  <a:schemeClr val="dk1"/>
                </a:solidFill>
                <a:latin typeface="+mn-ea"/>
              </a:rPr>
              <a:t>きんが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誤食しないようにする。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44CF04F4-CFE4-4012-8E2A-BC2F5385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4960769"/>
            <a:ext cx="2033975" cy="1987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楕円 43">
            <a:extLst>
              <a:ext uri="{FF2B5EF4-FFF2-40B4-BE49-F238E27FC236}">
                <a16:creationId xmlns="" xmlns:a16="http://schemas.microsoft.com/office/drawing/2014/main" id="{00D89AED-E8DA-47F6-8BFA-89C49612A9CB}"/>
              </a:ext>
            </a:extLst>
          </p:cNvPr>
          <p:cNvSpPr/>
          <p:nvPr/>
        </p:nvSpPr>
        <p:spPr>
          <a:xfrm rot="20615157">
            <a:off x="1209284" y="5174423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5" name="楕円 44">
            <a:extLst>
              <a:ext uri="{FF2B5EF4-FFF2-40B4-BE49-F238E27FC236}">
                <a16:creationId xmlns="" xmlns:a16="http://schemas.microsoft.com/office/drawing/2014/main" id="{D09CC1EC-B357-446F-A05D-18DE3D9B0FB5}"/>
              </a:ext>
            </a:extLst>
          </p:cNvPr>
          <p:cNvSpPr/>
          <p:nvPr/>
        </p:nvSpPr>
        <p:spPr>
          <a:xfrm rot="20615157">
            <a:off x="1529234" y="5899254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5FC93B0D-2020-4E9A-A81D-318A6F42CEE2}"/>
              </a:ext>
            </a:extLst>
          </p:cNvPr>
          <p:cNvSpPr txBox="1"/>
          <p:nvPr/>
        </p:nvSpPr>
        <p:spPr>
          <a:xfrm>
            <a:off x="1941358" y="4541009"/>
            <a:ext cx="20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殺鼠剤の設置箇所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="" xmlns:a16="http://schemas.microsoft.com/office/drawing/2014/main" id="{EA75D00F-4FE3-454D-A6A5-F2D0C8581E95}"/>
              </a:ext>
            </a:extLst>
          </p:cNvPr>
          <p:cNvCxnSpPr>
            <a:cxnSpLocks/>
          </p:cNvCxnSpPr>
          <p:nvPr/>
        </p:nvCxnSpPr>
        <p:spPr>
          <a:xfrm flipV="1">
            <a:off x="1734609" y="4883422"/>
            <a:ext cx="904191" cy="323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="" xmlns:a16="http://schemas.microsoft.com/office/drawing/2014/main" id="{192EC297-431B-4F6B-BC4B-1D19CA6ACB32}"/>
              </a:ext>
            </a:extLst>
          </p:cNvPr>
          <p:cNvCxnSpPr>
            <a:cxnSpLocks/>
          </p:cNvCxnSpPr>
          <p:nvPr/>
        </p:nvCxnSpPr>
        <p:spPr>
          <a:xfrm flipV="1">
            <a:off x="2039556" y="4870196"/>
            <a:ext cx="755236" cy="1117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="" xmlns:a16="http://schemas.microsoft.com/office/drawing/2014/main" id="{8736A29F-418C-4824-A325-E4A8E70BF912}"/>
              </a:ext>
            </a:extLst>
          </p:cNvPr>
          <p:cNvSpPr txBox="1"/>
          <p:nvPr/>
        </p:nvSpPr>
        <p:spPr>
          <a:xfrm>
            <a:off x="4221088" y="1246116"/>
            <a:ext cx="16927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6821FE57-9796-4261-9850-05EBEF24786A}"/>
              </a:ext>
            </a:extLst>
          </p:cNvPr>
          <p:cNvSpPr txBox="1"/>
          <p:nvPr/>
        </p:nvSpPr>
        <p:spPr>
          <a:xfrm>
            <a:off x="1883000" y="2116439"/>
            <a:ext cx="17620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="" xmlns:a16="http://schemas.microsoft.com/office/drawing/2014/main" id="{FCD57D30-6666-49DE-9289-C449673F75E9}"/>
              </a:ext>
            </a:extLst>
          </p:cNvPr>
          <p:cNvSpPr txBox="1"/>
          <p:nvPr/>
        </p:nvSpPr>
        <p:spPr>
          <a:xfrm>
            <a:off x="3080267" y="3059800"/>
            <a:ext cx="16264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1E9DE24A-DFBA-4A11-8453-D66DD7964288}"/>
              </a:ext>
            </a:extLst>
          </p:cNvPr>
          <p:cNvSpPr txBox="1"/>
          <p:nvPr/>
        </p:nvSpPr>
        <p:spPr>
          <a:xfrm>
            <a:off x="944182" y="1215339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E077CEBD-80CA-4F39-A1BA-77B1E09EE4C5}"/>
              </a:ext>
            </a:extLst>
          </p:cNvPr>
          <p:cNvSpPr txBox="1"/>
          <p:nvPr/>
        </p:nvSpPr>
        <p:spPr>
          <a:xfrm>
            <a:off x="944182" y="2109387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="" xmlns:a16="http://schemas.microsoft.com/office/drawing/2014/main" id="{351BEF53-39EB-4526-A43A-5327BEC14D19}"/>
              </a:ext>
            </a:extLst>
          </p:cNvPr>
          <p:cNvSpPr txBox="1"/>
          <p:nvPr/>
        </p:nvSpPr>
        <p:spPr>
          <a:xfrm>
            <a:off x="83535" y="813678"/>
            <a:ext cx="6649832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ねずみ対策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CEA2DA3A-8607-4E5F-90AA-B99B63C843A2}"/>
              </a:ext>
            </a:extLst>
          </p:cNvPr>
          <p:cNvSpPr txBox="1"/>
          <p:nvPr/>
        </p:nvSpPr>
        <p:spPr>
          <a:xfrm>
            <a:off x="2531666" y="3983284"/>
            <a:ext cx="23374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134487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1" y="6031620"/>
            <a:ext cx="4599576" cy="23915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6936" y="135098"/>
            <a:ext cx="624396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家</a:t>
            </a:r>
            <a:r>
              <a:rPr lang="ja-JP" altLang="en-US" sz="2400" b="1" i="1" dirty="0" err="1" smtClean="0">
                <a:latin typeface="+mn-ea"/>
                <a:cs typeface="Meiryo UI" panose="020B0604030504040204" pitchFamily="50" charset="-128"/>
              </a:rPr>
              <a:t>きん</a:t>
            </a:r>
            <a:r>
              <a:rPr lang="ja-JP" altLang="en-US" sz="2400" b="1" i="1" dirty="0" smtClean="0">
                <a:latin typeface="+mn-ea"/>
                <a:cs typeface="Meiryo UI" panose="020B0604030504040204" pitchFamily="50" charset="-128"/>
              </a:rPr>
              <a:t>出荷時における</a:t>
            </a:r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交差汚染防止</a:t>
            </a:r>
            <a:r>
              <a:rPr lang="ja-JP" altLang="en-US" sz="2400" b="1" i="1" dirty="0" smtClean="0">
                <a:latin typeface="+mn-ea"/>
                <a:cs typeface="Meiryo UI" panose="020B0604030504040204" pitchFamily="50" charset="-128"/>
              </a:rPr>
              <a:t>対策</a:t>
            </a:r>
            <a:endParaRPr lang="ja-JP" altLang="en-US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7" y="755576"/>
            <a:ext cx="6741369" cy="74914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867" dirty="0" smtClean="0">
                <a:latin typeface="+mn-ea"/>
                <a:cs typeface="Meiryo UI" panose="020B0604030504040204" pitchFamily="50" charset="-128"/>
              </a:rPr>
              <a:t>家</a:t>
            </a:r>
            <a:r>
              <a:rPr lang="ja-JP" altLang="en-US" sz="1867" dirty="0" err="1" smtClean="0">
                <a:latin typeface="+mn-ea"/>
                <a:cs typeface="Meiryo UI" panose="020B0604030504040204" pitchFamily="50" charset="-128"/>
              </a:rPr>
              <a:t>きんを</a:t>
            </a:r>
            <a:r>
              <a:rPr lang="ja-JP" altLang="en-US" sz="1867" dirty="0" smtClean="0">
                <a:latin typeface="+mn-ea"/>
                <a:cs typeface="Meiryo UI" panose="020B0604030504040204" pitchFamily="50" charset="-128"/>
              </a:rPr>
              <a:t>出荷カゴに</a:t>
            </a:r>
            <a:r>
              <a:rPr lang="ja-JP" altLang="en-US" sz="1867" dirty="0">
                <a:latin typeface="+mn-ea"/>
                <a:cs typeface="Meiryo UI" panose="020B0604030504040204" pitchFamily="50" charset="-128"/>
              </a:rPr>
              <a:t>収容後は</a:t>
            </a:r>
            <a:r>
              <a:rPr lang="ja-JP" altLang="en-US" sz="1867" dirty="0" smtClean="0">
                <a:latin typeface="+mn-ea"/>
                <a:cs typeface="Meiryo UI" panose="020B0604030504040204" pitchFamily="50" charset="-128"/>
              </a:rPr>
              <a:t>、靴を交換して、</a:t>
            </a:r>
            <a:r>
              <a:rPr lang="ja-JP" altLang="en-US" sz="1867" dirty="0">
                <a:latin typeface="+mn-ea"/>
                <a:cs typeface="Meiryo UI" panose="020B0604030504040204" pitchFamily="50" charset="-128"/>
              </a:rPr>
              <a:t>積込作業を行い、積み込み後</a:t>
            </a:r>
            <a:r>
              <a:rPr lang="ja-JP" altLang="en-US" sz="1867" dirty="0" smtClean="0">
                <a:latin typeface="+mn-ea"/>
                <a:cs typeface="Meiryo UI" panose="020B0604030504040204" pitchFamily="50" charset="-128"/>
              </a:rPr>
              <a:t>、家きん舎入り口の消毒</a:t>
            </a:r>
            <a:r>
              <a:rPr lang="ja-JP" altLang="en-US" sz="1867" dirty="0">
                <a:latin typeface="+mn-ea"/>
                <a:cs typeface="Meiryo UI" panose="020B0604030504040204" pitchFamily="50" charset="-128"/>
              </a:rPr>
              <a:t>を行う。</a:t>
            </a:r>
            <a:endParaRPr lang="en-US" altLang="ja-JP" sz="1867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24DC7ED5-D434-4DFE-ACBD-22C20F6F9441}"/>
              </a:ext>
            </a:extLst>
          </p:cNvPr>
          <p:cNvSpPr/>
          <p:nvPr/>
        </p:nvSpPr>
        <p:spPr>
          <a:xfrm>
            <a:off x="116632" y="1835696"/>
            <a:ext cx="6651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+mn-ea"/>
              </a:rPr>
              <a:t>○家</a:t>
            </a:r>
            <a:r>
              <a:rPr lang="ja-JP" altLang="en-US" sz="1800" dirty="0" err="1" smtClean="0">
                <a:latin typeface="+mn-ea"/>
              </a:rPr>
              <a:t>きん</a:t>
            </a:r>
            <a:r>
              <a:rPr lang="ja-JP" altLang="en-US" sz="1800" dirty="0" smtClean="0">
                <a:latin typeface="+mn-ea"/>
              </a:rPr>
              <a:t>舎内作業の</a:t>
            </a:r>
            <a:r>
              <a:rPr lang="ja-JP" altLang="en-US" sz="1800" dirty="0">
                <a:latin typeface="+mn-ea"/>
              </a:rPr>
              <a:t>　　　　　　　　　　 　    は</a:t>
            </a:r>
            <a:r>
              <a:rPr lang="ja-JP" altLang="en-US" sz="1800" dirty="0" smtClean="0">
                <a:latin typeface="+mn-ea"/>
              </a:rPr>
              <a:t>、家きんを家きん舎内で出荷カゴに収容する。</a:t>
            </a:r>
            <a:endParaRPr lang="en-US" altLang="ja-JP" sz="1800" dirty="0" smtClean="0">
              <a:latin typeface="+mn-ea"/>
            </a:endParaRPr>
          </a:p>
          <a:p>
            <a:r>
              <a:rPr lang="en-US" altLang="ja-JP" sz="1800" dirty="0" smtClean="0">
                <a:latin typeface="+mn-ea"/>
              </a:rPr>
              <a:t>※</a:t>
            </a:r>
            <a:r>
              <a:rPr lang="ja-JP" altLang="en-US" sz="1800" dirty="0" smtClean="0">
                <a:latin typeface="+mn-ea"/>
              </a:rPr>
              <a:t>廃鶏業者が出荷カゴに収容する場合は、衛生管理区域内専用の衣服、鶏舎専用の靴の着用を行う</a:t>
            </a:r>
            <a:r>
              <a:rPr lang="ja-JP" altLang="en-US" sz="1800" dirty="0">
                <a:latin typeface="+mn-ea"/>
              </a:rPr>
              <a:t>。</a:t>
            </a:r>
            <a:endParaRPr lang="en-US" altLang="ja-JP" sz="1800" dirty="0">
              <a:latin typeface="+mn-ea"/>
            </a:endParaRPr>
          </a:p>
          <a:p>
            <a:endParaRPr lang="en-US" altLang="ja-JP" sz="1800" dirty="0">
              <a:latin typeface="+mn-ea"/>
            </a:endParaRPr>
          </a:p>
          <a:p>
            <a:r>
              <a:rPr lang="ja-JP" altLang="en-US" sz="1800" dirty="0" smtClean="0">
                <a:latin typeface="+mn-ea"/>
              </a:rPr>
              <a:t>○家</a:t>
            </a:r>
            <a:r>
              <a:rPr lang="ja-JP" altLang="en-US" sz="1800" dirty="0" err="1" smtClean="0">
                <a:latin typeface="+mn-ea"/>
              </a:rPr>
              <a:t>きん</a:t>
            </a:r>
            <a:r>
              <a:rPr lang="ja-JP" altLang="en-US" sz="1800" dirty="0" smtClean="0">
                <a:latin typeface="+mn-ea"/>
              </a:rPr>
              <a:t>舎外作業の</a:t>
            </a:r>
            <a:r>
              <a:rPr lang="ja-JP" altLang="en-US" sz="1800" dirty="0">
                <a:latin typeface="+mn-ea"/>
              </a:rPr>
              <a:t>　　　　　　　　　　　    は</a:t>
            </a:r>
            <a:r>
              <a:rPr lang="ja-JP" altLang="en-US" sz="1800" dirty="0" smtClean="0">
                <a:latin typeface="+mn-ea"/>
              </a:rPr>
              <a:t>、出荷カゴをトラックへ</a:t>
            </a:r>
            <a:r>
              <a:rPr lang="ja-JP" altLang="en-US" sz="1800" dirty="0">
                <a:latin typeface="+mn-ea"/>
              </a:rPr>
              <a:t>積み込む。その際</a:t>
            </a:r>
            <a:r>
              <a:rPr lang="ja-JP" altLang="en-US" sz="1800" dirty="0" smtClean="0">
                <a:latin typeface="+mn-ea"/>
              </a:rPr>
              <a:t>、家きん舎内には</a:t>
            </a:r>
            <a:r>
              <a:rPr lang="ja-JP" altLang="en-US" sz="1800" dirty="0">
                <a:latin typeface="+mn-ea"/>
              </a:rPr>
              <a:t>立ち入らない。</a:t>
            </a:r>
            <a:endParaRPr lang="en-US" altLang="ja-JP" sz="1800" dirty="0">
              <a:latin typeface="+mn-ea"/>
            </a:endParaRPr>
          </a:p>
          <a:p>
            <a:endParaRPr lang="en-US" altLang="ja-JP" sz="1800" dirty="0">
              <a:latin typeface="+mn-ea"/>
            </a:endParaRPr>
          </a:p>
          <a:p>
            <a:r>
              <a:rPr lang="ja-JP" altLang="en-US" sz="1800" dirty="0">
                <a:latin typeface="+mn-ea"/>
              </a:rPr>
              <a:t>○全て</a:t>
            </a:r>
            <a:r>
              <a:rPr lang="ja-JP" altLang="en-US" sz="1800" dirty="0" smtClean="0">
                <a:latin typeface="+mn-ea"/>
              </a:rPr>
              <a:t>の出荷カゴを</a:t>
            </a:r>
            <a:r>
              <a:rPr lang="ja-JP" altLang="en-US" sz="1800" dirty="0">
                <a:latin typeface="+mn-ea"/>
              </a:rPr>
              <a:t>積み込み後、　　　　　　　　　　　    は</a:t>
            </a:r>
            <a:r>
              <a:rPr lang="ja-JP" altLang="en-US" sz="1800" dirty="0" smtClean="0">
                <a:latin typeface="+mn-ea"/>
              </a:rPr>
              <a:t>、家</a:t>
            </a:r>
            <a:r>
              <a:rPr lang="ja-JP" altLang="en-US" sz="1800" dirty="0" err="1" smtClean="0">
                <a:latin typeface="+mn-ea"/>
              </a:rPr>
              <a:t>きん</a:t>
            </a:r>
            <a:r>
              <a:rPr lang="ja-JP" altLang="en-US" sz="1800" dirty="0" smtClean="0">
                <a:latin typeface="+mn-ea"/>
              </a:rPr>
              <a:t>舎入り口を消毒する。</a:t>
            </a:r>
            <a:endParaRPr lang="en-US" altLang="ja-JP" sz="1800" dirty="0" smtClean="0">
              <a:latin typeface="+mn-ea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="" xmlns:a16="http://schemas.microsoft.com/office/drawing/2014/main" id="{889A0F51-5F47-406A-9D3C-E166E813DC7E}"/>
              </a:ext>
            </a:extLst>
          </p:cNvPr>
          <p:cNvSpPr/>
          <p:nvPr/>
        </p:nvSpPr>
        <p:spPr>
          <a:xfrm>
            <a:off x="72008" y="1579223"/>
            <a:ext cx="6741368" cy="3585693"/>
          </a:xfrm>
          <a:prstGeom prst="roundRect">
            <a:avLst>
              <a:gd name="adj" fmla="val 362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="" xmlns:a16="http://schemas.microsoft.com/office/drawing/2014/main" id="{67217D9D-BF2E-4A56-97F4-EC119D525125}"/>
              </a:ext>
            </a:extLst>
          </p:cNvPr>
          <p:cNvSpPr txBox="1"/>
          <p:nvPr/>
        </p:nvSpPr>
        <p:spPr>
          <a:xfrm>
            <a:off x="6288332" y="8754561"/>
            <a:ext cx="52504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14</a:t>
            </a:r>
            <a:endParaRPr kumimoji="1" lang="ja-JP" altLang="en-US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="" xmlns:a16="http://schemas.microsoft.com/office/drawing/2014/main" id="{8C12F912-E080-4655-B7BD-E5BBEBB678E1}"/>
              </a:ext>
            </a:extLst>
          </p:cNvPr>
          <p:cNvSpPr txBox="1"/>
          <p:nvPr/>
        </p:nvSpPr>
        <p:spPr>
          <a:xfrm>
            <a:off x="2270308" y="1870506"/>
            <a:ext cx="19172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従事者名ア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="" xmlns:a16="http://schemas.microsoft.com/office/drawing/2014/main" id="{A4E7D7C4-1876-4484-AB9E-7B7B41B4588F}"/>
              </a:ext>
            </a:extLst>
          </p:cNvPr>
          <p:cNvSpPr txBox="1"/>
          <p:nvPr/>
        </p:nvSpPr>
        <p:spPr>
          <a:xfrm>
            <a:off x="2285753" y="3215405"/>
            <a:ext cx="18297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従事者名イ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="" xmlns:a16="http://schemas.microsoft.com/office/drawing/2014/main" id="{1567854F-2FB9-452A-AEBB-E68EF893B2E2}"/>
              </a:ext>
            </a:extLst>
          </p:cNvPr>
          <p:cNvSpPr txBox="1"/>
          <p:nvPr/>
        </p:nvSpPr>
        <p:spPr>
          <a:xfrm>
            <a:off x="3442808" y="4042861"/>
            <a:ext cx="18548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従事者名イ</a:t>
            </a:r>
          </a:p>
        </p:txBody>
      </p:sp>
      <p:grpSp>
        <p:nvGrpSpPr>
          <p:cNvPr id="127" name="グループ化 126">
            <a:extLst>
              <a:ext uri="{FF2B5EF4-FFF2-40B4-BE49-F238E27FC236}">
                <a16:creationId xmlns="" xmlns:a16="http://schemas.microsoft.com/office/drawing/2014/main" id="{A74FF7B6-AAA9-4E09-87AB-FC12C4A3B692}"/>
              </a:ext>
            </a:extLst>
          </p:cNvPr>
          <p:cNvGrpSpPr/>
          <p:nvPr/>
        </p:nvGrpSpPr>
        <p:grpSpPr>
          <a:xfrm>
            <a:off x="3137082" y="5366808"/>
            <a:ext cx="3598425" cy="1631216"/>
            <a:chOff x="8242753" y="2965412"/>
            <a:chExt cx="3796299" cy="2525413"/>
          </a:xfrm>
        </p:grpSpPr>
        <p:sp>
          <p:nvSpPr>
            <p:cNvPr id="128" name="正方形/長方形 127">
              <a:extLst>
                <a:ext uri="{FF2B5EF4-FFF2-40B4-BE49-F238E27FC236}">
                  <a16:creationId xmlns="" xmlns:a16="http://schemas.microsoft.com/office/drawing/2014/main" id="{D4AE3D3D-C9EF-449B-B404-A6992F3E750B}"/>
                </a:ext>
              </a:extLst>
            </p:cNvPr>
            <p:cNvSpPr/>
            <p:nvPr/>
          </p:nvSpPr>
          <p:spPr>
            <a:xfrm>
              <a:off x="8309792" y="2965412"/>
              <a:ext cx="3729260" cy="2525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ja-JP" altLang="en-US" sz="1400" dirty="0" smtClean="0">
                  <a:latin typeface="+mn-ea"/>
                </a:rPr>
                <a:t>従事者ア</a:t>
              </a:r>
              <a:r>
                <a:rPr lang="ja-JP" altLang="en-US" sz="1400" dirty="0">
                  <a:latin typeface="+mn-ea"/>
                </a:rPr>
                <a:t>：衛生管理区域内用の</a:t>
              </a:r>
              <a:r>
                <a:rPr lang="ja-JP" altLang="en-US" sz="1400" dirty="0" smtClean="0">
                  <a:latin typeface="+mn-ea"/>
                </a:rPr>
                <a:t>衣服</a:t>
              </a:r>
              <a:r>
                <a:rPr lang="en-US" altLang="ja-JP" sz="1400" dirty="0" smtClean="0">
                  <a:latin typeface="+mn-ea"/>
                </a:rPr>
                <a:t>,</a:t>
              </a:r>
              <a:r>
                <a:rPr lang="ja-JP" altLang="en-US" sz="1400" dirty="0" err="1" smtClean="0">
                  <a:latin typeface="+mn-ea"/>
                </a:rPr>
                <a:t>、</a:t>
              </a:r>
              <a:endParaRPr lang="en-US" altLang="ja-JP" sz="1400" dirty="0" smtClean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　</a:t>
              </a:r>
              <a:r>
                <a:rPr lang="ja-JP" altLang="en-US" sz="1400" dirty="0" smtClean="0">
                  <a:latin typeface="+mn-ea"/>
                </a:rPr>
                <a:t>　　　　　　家</a:t>
              </a:r>
              <a:r>
                <a:rPr lang="ja-JP" altLang="en-US" sz="1400" dirty="0" err="1" smtClean="0">
                  <a:latin typeface="+mn-ea"/>
                </a:rPr>
                <a:t>きん</a:t>
              </a:r>
              <a:r>
                <a:rPr lang="ja-JP" altLang="en-US" sz="1400" dirty="0" smtClean="0">
                  <a:latin typeface="+mn-ea"/>
                </a:rPr>
                <a:t>舎内専用の靴</a:t>
              </a:r>
              <a:r>
                <a:rPr lang="ja-JP" altLang="en-US" sz="1400" dirty="0">
                  <a:latin typeface="+mn-ea"/>
                </a:rPr>
                <a:t>を着用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 smtClean="0">
                  <a:latin typeface="+mn-ea"/>
                </a:rPr>
                <a:t>従事者イ</a:t>
              </a:r>
              <a:r>
                <a:rPr lang="ja-JP" altLang="en-US" sz="1400" dirty="0">
                  <a:latin typeface="+mn-ea"/>
                </a:rPr>
                <a:t>：衛生管理</a:t>
              </a:r>
              <a:r>
                <a:rPr lang="ja-JP" altLang="en-US" sz="1400" dirty="0" smtClean="0">
                  <a:latin typeface="+mn-ea"/>
                </a:rPr>
                <a:t>区域内用</a:t>
              </a:r>
              <a:r>
                <a:rPr lang="ja-JP" altLang="en-US" sz="1400" dirty="0">
                  <a:latin typeface="+mn-ea"/>
                </a:rPr>
                <a:t>の</a:t>
              </a:r>
              <a:r>
                <a:rPr lang="ja-JP" altLang="en-US" sz="1400" dirty="0" smtClean="0">
                  <a:latin typeface="+mn-ea"/>
                </a:rPr>
                <a:t>衣服、</a:t>
              </a:r>
              <a:endParaRPr lang="en-US" altLang="ja-JP" sz="1400" dirty="0" smtClean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 smtClean="0">
                  <a:latin typeface="+mn-ea"/>
                </a:rPr>
                <a:t>　　　　　　 衛生管理区域専用靴</a:t>
              </a:r>
              <a:r>
                <a:rPr lang="ja-JP" altLang="en-US" sz="1400" dirty="0">
                  <a:latin typeface="+mn-ea"/>
                </a:rPr>
                <a:t>を着用　</a:t>
              </a:r>
              <a:endParaRPr lang="en-US" altLang="ja-JP" sz="1400" dirty="0">
                <a:latin typeface="+mn-ea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400" dirty="0">
                  <a:latin typeface="+mn-ea"/>
                </a:rPr>
                <a:t>　</a:t>
              </a:r>
              <a:endParaRPr lang="en-US" altLang="ja-JP" sz="1400" dirty="0">
                <a:latin typeface="+mn-ea"/>
              </a:endParaRPr>
            </a:p>
          </p:txBody>
        </p:sp>
        <p:sp>
          <p:nvSpPr>
            <p:cNvPr id="129" name="四角形: 角を丸くする 12">
              <a:extLst>
                <a:ext uri="{FF2B5EF4-FFF2-40B4-BE49-F238E27FC236}">
                  <a16:creationId xmlns="" xmlns:a16="http://schemas.microsoft.com/office/drawing/2014/main" id="{178797E2-202C-43D5-BC0D-55FA07B47E93}"/>
                </a:ext>
              </a:extLst>
            </p:cNvPr>
            <p:cNvSpPr/>
            <p:nvPr/>
          </p:nvSpPr>
          <p:spPr>
            <a:xfrm>
              <a:off x="8242753" y="2997849"/>
              <a:ext cx="3717010" cy="1932331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473709" y="6833806"/>
            <a:ext cx="3898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613872" y="6833807"/>
            <a:ext cx="3642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イ</a:t>
            </a:r>
            <a:endParaRPr kumimoji="1" lang="ja-JP" altLang="en-US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3099793" y="8437472"/>
            <a:ext cx="1737976" cy="60016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0000"/>
                </a:solidFill>
              </a:rPr>
              <a:t>家</a:t>
            </a:r>
            <a:r>
              <a:rPr kumimoji="1" lang="ja-JP" altLang="en-US" sz="1100" dirty="0" err="1" smtClean="0">
                <a:solidFill>
                  <a:srgbClr val="FF0000"/>
                </a:solidFill>
              </a:rPr>
              <a:t>きん</a:t>
            </a:r>
            <a:r>
              <a:rPr kumimoji="1" lang="ja-JP" altLang="en-US" sz="1100" dirty="0" smtClean="0">
                <a:solidFill>
                  <a:srgbClr val="FF0000"/>
                </a:solidFill>
              </a:rPr>
              <a:t>舎入り口</a:t>
            </a:r>
            <a:endParaRPr kumimoji="1" lang="en-US" altLang="ja-JP" sz="1100" dirty="0" smtClean="0">
              <a:solidFill>
                <a:srgbClr val="FF0000"/>
              </a:solidFill>
            </a:endParaRPr>
          </a:p>
          <a:p>
            <a:r>
              <a:rPr kumimoji="1" lang="ja-JP" altLang="en-US" sz="1100" dirty="0" smtClean="0">
                <a:solidFill>
                  <a:srgbClr val="FF0000"/>
                </a:solidFill>
              </a:rPr>
              <a:t>靴の交換及び手指消毒を</a:t>
            </a:r>
            <a:endParaRPr kumimoji="1" lang="en-US" altLang="ja-JP" sz="1100" dirty="0" smtClean="0">
              <a:solidFill>
                <a:srgbClr val="FF0000"/>
              </a:solidFill>
            </a:endParaRPr>
          </a:p>
          <a:p>
            <a:r>
              <a:rPr kumimoji="1" lang="ja-JP" altLang="en-US" sz="1100" dirty="0" smtClean="0">
                <a:solidFill>
                  <a:srgbClr val="FF0000"/>
                </a:solidFill>
              </a:rPr>
              <a:t>しない限り、往来厳禁！！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cxnSp>
        <p:nvCxnSpPr>
          <p:cNvPr id="147" name="直線コネクタ 146"/>
          <p:cNvCxnSpPr/>
          <p:nvPr/>
        </p:nvCxnSpPr>
        <p:spPr>
          <a:xfrm>
            <a:off x="2536262" y="8315594"/>
            <a:ext cx="563531" cy="121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退場時の動作フロー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895" y="919839"/>
            <a:ext cx="6712209" cy="3125374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①更衣室にて、専用衣服・靴・手袋を脱ぐ。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②手指を洗浄・消毒する。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③　　　　　　　　　　　　　　　　　 に設置した台帳に退場時刻を記帳する。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なお、農場</a:t>
            </a:r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従事者は退勤時、農場従事者用の台帳に記帳すること。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pPr lvl="0"/>
            <a:r>
              <a:rPr lang="en-US" altLang="ja-JP" sz="1400" dirty="0">
                <a:solidFill>
                  <a:prstClr val="black"/>
                </a:solidFill>
                <a:latin typeface="ＭＳ Ｐゴシック" panose="020B060007020508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cs typeface="Meiryo UI" panose="020B0604030504040204" pitchFamily="50" charset="-128"/>
              </a:rPr>
              <a:t>衣服・靴の脱衣方法及び手指の洗浄・消毒方法は、添付の作業手順を参照すること。</a:t>
            </a: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91162682-1D38-4382-94AB-66CFB20592CC}"/>
              </a:ext>
            </a:extLst>
          </p:cNvPr>
          <p:cNvSpPr txBox="1"/>
          <p:nvPr/>
        </p:nvSpPr>
        <p:spPr>
          <a:xfrm>
            <a:off x="6307108" y="8665618"/>
            <a:ext cx="4766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15</a:t>
            </a: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86CB3294-D5C7-43E8-AFE2-6E082CE9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" y="5949624"/>
            <a:ext cx="1940012" cy="1877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45891CC2-885D-411B-8F75-A00A88AE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1" y="4283968"/>
            <a:ext cx="1923639" cy="1353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3660B30E-9FF0-4ECA-9C32-E02CDC11D8BE}"/>
              </a:ext>
            </a:extLst>
          </p:cNvPr>
          <p:cNvSpPr txBox="1"/>
          <p:nvPr/>
        </p:nvSpPr>
        <p:spPr>
          <a:xfrm>
            <a:off x="519831" y="2159741"/>
            <a:ext cx="26545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事務所入り口　等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31345E9E-E179-4593-B348-3FB53D9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330" y="4283968"/>
            <a:ext cx="1548734" cy="1571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BACF9240-29C8-4AE6-9284-63F9E639B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371" y="6796315"/>
            <a:ext cx="136207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0FA69930-8C0E-49A5-888D-33F637062D26}"/>
              </a:ext>
            </a:extLst>
          </p:cNvPr>
          <p:cNvSpPr txBox="1"/>
          <p:nvPr/>
        </p:nvSpPr>
        <p:spPr>
          <a:xfrm rot="10800000" flipV="1">
            <a:off x="3174376" y="6344687"/>
            <a:ext cx="26642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業者ごとに区分された台帳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005" y="6652465"/>
            <a:ext cx="3179719" cy="1805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24030349-DCF8-4B05-ADBF-E330BBA424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71" t="39763" r="73397" b="31893"/>
          <a:stretch/>
        </p:blipFill>
        <p:spPr>
          <a:xfrm>
            <a:off x="4581128" y="4435630"/>
            <a:ext cx="1475833" cy="12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車両退場時の動作フロー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824093"/>
            <a:ext cx="6712209" cy="4467987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①農場専用のフロアマットは、消毒場所に備付けのポリバケツに入れる。</a:t>
            </a:r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②消毒場所で車両を消毒する。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③専用の衣服・靴を脱ぎ、消毒場所に備付けのポリバケツに入れる。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④手袋を脱ぎ、消毒場所に設置してあるゴミ箱に捨てる。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⑤手指を洗浄・消毒する。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⑥台帳に退場時刻を記帳する。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車両の消毒方法、衣服・靴の脱衣方法及び手指の洗浄・消毒方法は、添付の作業手順を参照すること。</a:t>
            </a: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EA7E0A97-913B-42F4-ADBA-D9BB4745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67" y="5575429"/>
            <a:ext cx="2414061" cy="1802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楕円 53">
            <a:extLst>
              <a:ext uri="{FF2B5EF4-FFF2-40B4-BE49-F238E27FC236}">
                <a16:creationId xmlns="" xmlns:a16="http://schemas.microsoft.com/office/drawing/2014/main" id="{64F543B4-EE1C-4327-8681-5226C736B120}"/>
              </a:ext>
            </a:extLst>
          </p:cNvPr>
          <p:cNvSpPr/>
          <p:nvPr/>
        </p:nvSpPr>
        <p:spPr>
          <a:xfrm>
            <a:off x="2548446" y="6060087"/>
            <a:ext cx="490300" cy="37946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5" name="直線コネクタ 54">
            <a:extLst>
              <a:ext uri="{FF2B5EF4-FFF2-40B4-BE49-F238E27FC236}">
                <a16:creationId xmlns="" xmlns:a16="http://schemas.microsoft.com/office/drawing/2014/main" id="{BBDBEACA-A209-4607-9005-4D551C17B056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2152093" y="6439556"/>
            <a:ext cx="641503" cy="181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="" xmlns:a16="http://schemas.microsoft.com/office/drawing/2014/main" id="{272D590B-79DD-4EDE-9E1E-8DC586B6F5E0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2097350" y="5866661"/>
            <a:ext cx="696246" cy="1934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="" xmlns:a16="http://schemas.microsoft.com/office/drawing/2014/main" id="{DC115CC3-D541-44F0-91D4-80B9AD1E3E67}"/>
              </a:ext>
            </a:extLst>
          </p:cNvPr>
          <p:cNvSpPr/>
          <p:nvPr/>
        </p:nvSpPr>
        <p:spPr>
          <a:xfrm>
            <a:off x="284891" y="5451292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台帳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C6A9CA4F-E1EB-4B75-A73A-13A198981E93}"/>
              </a:ext>
            </a:extLst>
          </p:cNvPr>
          <p:cNvSpPr txBox="1"/>
          <p:nvPr/>
        </p:nvSpPr>
        <p:spPr>
          <a:xfrm>
            <a:off x="4616152" y="6106840"/>
            <a:ext cx="1008112" cy="239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衣服・靴回収用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16B2796D-6CB7-49C3-8AB6-2295A1AE3248}"/>
              </a:ext>
            </a:extLst>
          </p:cNvPr>
          <p:cNvSpPr/>
          <p:nvPr/>
        </p:nvSpPr>
        <p:spPr>
          <a:xfrm>
            <a:off x="130447" y="7722156"/>
            <a:ext cx="6695537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　　　　　　　　　　　　   は毎週　　曜日と</a:t>
            </a:r>
            <a:r>
              <a:rPr lang="ja-JP" altLang="en-US" sz="1800" dirty="0">
                <a:latin typeface="+mn-ea"/>
              </a:rPr>
              <a:t> 　　</a:t>
            </a:r>
            <a:r>
              <a:rPr lang="ja-JP" altLang="en-US" sz="1867" dirty="0">
                <a:latin typeface="+mn-ea"/>
              </a:rPr>
              <a:t>曜日に使用済の衣服・靴・フロアマットをポリバケツから取り出し、水洗いする。ポリバケツは新しい水に入れ換え、消毒薬を入れて元の場所に戻す（　　　　　　　　　　　　　　　　　   ）。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6432420E-CADF-4355-9FCE-6B34E6565943}"/>
              </a:ext>
            </a:extLst>
          </p:cNvPr>
          <p:cNvSpPr txBox="1"/>
          <p:nvPr/>
        </p:nvSpPr>
        <p:spPr>
          <a:xfrm>
            <a:off x="3086065" y="7810152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5CFB1F0-9400-4BE6-BA53-B2FC304B663D}"/>
              </a:ext>
            </a:extLst>
          </p:cNvPr>
          <p:cNvSpPr txBox="1"/>
          <p:nvPr/>
        </p:nvSpPr>
        <p:spPr>
          <a:xfrm>
            <a:off x="340216" y="7732229"/>
            <a:ext cx="19366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963336AD-F8D5-4B16-8C3A-AD1EA7ABB82B}"/>
              </a:ext>
            </a:extLst>
          </p:cNvPr>
          <p:cNvSpPr txBox="1"/>
          <p:nvPr/>
        </p:nvSpPr>
        <p:spPr>
          <a:xfrm>
            <a:off x="4039274" y="779378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949058F3-D4D4-402C-BC69-C15A5914AC3E}"/>
              </a:ext>
            </a:extLst>
          </p:cNvPr>
          <p:cNvSpPr txBox="1"/>
          <p:nvPr/>
        </p:nvSpPr>
        <p:spPr>
          <a:xfrm>
            <a:off x="377423" y="8624554"/>
            <a:ext cx="28355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0EEF7B28-4A50-4BC6-AE88-961ACACD4EBA}"/>
              </a:ext>
            </a:extLst>
          </p:cNvPr>
          <p:cNvSpPr txBox="1"/>
          <p:nvPr/>
        </p:nvSpPr>
        <p:spPr>
          <a:xfrm>
            <a:off x="5673857" y="6115556"/>
            <a:ext cx="1152128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フロアマット回収用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DE2D0CB0-D607-4AB3-9EFB-A6CF571F8402}"/>
              </a:ext>
            </a:extLst>
          </p:cNvPr>
          <p:cNvSpPr txBox="1"/>
          <p:nvPr/>
        </p:nvSpPr>
        <p:spPr>
          <a:xfrm>
            <a:off x="6303128" y="8744208"/>
            <a:ext cx="4766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16</a:t>
            </a:r>
            <a:endParaRPr kumimoji="1"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6DDB9221-58FB-4D62-81FB-7BDB7921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41" y="6472215"/>
            <a:ext cx="895159" cy="963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317EB75F-C7DF-4E4A-BDD9-1D9C1DEF4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140" y="6482151"/>
            <a:ext cx="876705" cy="943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D674D242-3A78-45C0-A596-30630B210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63" y="5860124"/>
            <a:ext cx="1014229" cy="815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xmlns="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xmlns="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7379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676</Words>
  <Application>Microsoft Office PowerPoint</Application>
  <PresentationFormat>画面に合わせる (4:3)</PresentationFormat>
  <Paragraphs>205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ＭＳ Ｐゴシック</vt:lpstr>
      <vt:lpstr>ＭＳ 明朝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白井 葵</dc:creator>
  <cp:lastModifiedBy>user</cp:lastModifiedBy>
  <cp:revision>38</cp:revision>
  <cp:lastPrinted>2021-11-11T04:22:37Z</cp:lastPrinted>
  <dcterms:modified xsi:type="dcterms:W3CDTF">2021-12-15T06:08:11Z</dcterms:modified>
</cp:coreProperties>
</file>