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0" r:id="rId2"/>
    <p:sldId id="306" r:id="rId3"/>
    <p:sldId id="257" r:id="rId4"/>
    <p:sldId id="292" r:id="rId5"/>
    <p:sldId id="311" r:id="rId6"/>
    <p:sldId id="312" r:id="rId7"/>
    <p:sldId id="300" r:id="rId8"/>
    <p:sldId id="295" r:id="rId9"/>
    <p:sldId id="271" r:id="rId10"/>
    <p:sldId id="281" r:id="rId11"/>
  </p:sldIdLst>
  <p:sldSz cx="6858000" cy="9144000" type="screen4x3"/>
  <p:notesSz cx="6735763" cy="9866313"/>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extLst>
      <p:ext uri="{19B8F6BF-5375-455C-9EA6-DF929625EA0E}">
        <p15:presenceInfo xmlns:p15="http://schemas.microsoft.com/office/powerpoint/2012/main" userId="S::hidetaka_miyake460@maff.go.jp::a2587125-3f3b-45ae-bb8d-3e0abf637da1" providerId="AD"/>
      </p:ext>
    </p:extLst>
  </p:cmAuthor>
  <p:cmAuthor id="2" name="user" initials="U" lastIdx="2"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718" autoAdjust="0"/>
    <p:restoredTop sz="92051" autoAdjust="0"/>
  </p:normalViewPr>
  <p:slideViewPr>
    <p:cSldViewPr>
      <p:cViewPr varScale="1">
        <p:scale>
          <a:sx n="48" d="100"/>
          <a:sy n="48" d="100"/>
        </p:scale>
        <p:origin x="2368" y="7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0"/>
    </p:cViewPr>
  </p:sorterViewPr>
  <p:notesViewPr>
    <p:cSldViewPr showGuides="1">
      <p:cViewPr varScale="1">
        <p:scale>
          <a:sx n="52" d="100"/>
          <a:sy n="52" d="100"/>
        </p:scale>
        <p:origin x="-2892" y="-102"/>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830" cy="493316"/>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3316"/>
          </a:xfrm>
          <a:prstGeom prst="rect">
            <a:avLst/>
          </a:prstGeom>
        </p:spPr>
        <p:txBody>
          <a:bodyPr vert="horz" lIns="91425" tIns="45712" rIns="91425" bIns="45712" rtlCol="0"/>
          <a:lstStyle>
            <a:lvl1pPr algn="r">
              <a:defRPr sz="1200"/>
            </a:lvl1pPr>
          </a:lstStyle>
          <a:p>
            <a:fld id="{3ED6EF41-D272-4925-8C27-870F13DD05DC}" type="datetimeFigureOut">
              <a:rPr kumimoji="1" lang="ja-JP" altLang="en-US" smtClean="0"/>
              <a:t>2021/12/13</a:t>
            </a:fld>
            <a:endParaRPr kumimoji="1" lang="ja-JP" altLang="en-US"/>
          </a:p>
        </p:txBody>
      </p:sp>
      <p:sp>
        <p:nvSpPr>
          <p:cNvPr id="4" name="スライド イメージ プレースホルダー 3"/>
          <p:cNvSpPr>
            <a:spLocks noGrp="1" noRot="1" noChangeAspect="1"/>
          </p:cNvSpPr>
          <p:nvPr>
            <p:ph type="sldImg" idx="2"/>
          </p:nvPr>
        </p:nvSpPr>
        <p:spPr>
          <a:xfrm>
            <a:off x="1981200" y="739775"/>
            <a:ext cx="2773363" cy="3700463"/>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6"/>
            <a:ext cx="2918830" cy="493316"/>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3316"/>
          </a:xfrm>
          <a:prstGeom prst="rect">
            <a:avLst/>
          </a:prstGeom>
        </p:spPr>
        <p:txBody>
          <a:bodyPr vert="horz" lIns="91425" tIns="45712" rIns="91425" bIns="45712"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7</a:t>
            </a:fld>
            <a:endParaRPr kumimoji="1" lang="ja-JP" altLang="en-US"/>
          </a:p>
        </p:txBody>
      </p:sp>
    </p:spTree>
    <p:extLst>
      <p:ext uri="{BB962C8B-B14F-4D97-AF65-F5344CB8AC3E}">
        <p14:creationId xmlns:p14="http://schemas.microsoft.com/office/powerpoint/2010/main" val="132121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8</a:t>
            </a:fld>
            <a:endParaRPr kumimoji="1" lang="ja-JP" altLang="en-US"/>
          </a:p>
        </p:txBody>
      </p:sp>
    </p:spTree>
    <p:extLst>
      <p:ext uri="{BB962C8B-B14F-4D97-AF65-F5344CB8AC3E}">
        <p14:creationId xmlns:p14="http://schemas.microsoft.com/office/powerpoint/2010/main" val="64927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1200" y="739775"/>
            <a:ext cx="277336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10</a:t>
            </a:fld>
            <a:endParaRPr kumimoji="1" lang="ja-JP" altLang="en-US"/>
          </a:p>
        </p:txBody>
      </p:sp>
    </p:spTree>
    <p:extLst>
      <p:ext uri="{BB962C8B-B14F-4D97-AF65-F5344CB8AC3E}">
        <p14:creationId xmlns:p14="http://schemas.microsoft.com/office/powerpoint/2010/main" val="307591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88"/>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0"/>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59" indent="0">
              <a:buNone/>
              <a:defRPr sz="2267">
                <a:solidFill>
                  <a:schemeClr val="tx1">
                    <a:tint val="75000"/>
                  </a:schemeClr>
                </a:solidFill>
              </a:defRPr>
            </a:lvl2pPr>
            <a:lvl3pPr marL="1142118" indent="0">
              <a:buNone/>
              <a:defRPr sz="2000">
                <a:solidFill>
                  <a:schemeClr val="tx1">
                    <a:tint val="75000"/>
                  </a:schemeClr>
                </a:solidFill>
              </a:defRPr>
            </a:lvl3pPr>
            <a:lvl4pPr marL="1713177" indent="0">
              <a:buNone/>
              <a:defRPr sz="1733">
                <a:solidFill>
                  <a:schemeClr val="tx1">
                    <a:tint val="75000"/>
                  </a:schemeClr>
                </a:solidFill>
              </a:defRPr>
            </a:lvl4pPr>
            <a:lvl5pPr marL="2284236" indent="0">
              <a:buNone/>
              <a:defRPr sz="1733">
                <a:solidFill>
                  <a:schemeClr val="tx1">
                    <a:tint val="75000"/>
                  </a:schemeClr>
                </a:solidFill>
              </a:defRPr>
            </a:lvl5pPr>
            <a:lvl6pPr marL="2855295" indent="0">
              <a:buNone/>
              <a:defRPr sz="1733">
                <a:solidFill>
                  <a:schemeClr val="tx1">
                    <a:tint val="75000"/>
                  </a:schemeClr>
                </a:solidFill>
              </a:defRPr>
            </a:lvl6pPr>
            <a:lvl7pPr marL="3426354" indent="0">
              <a:buNone/>
              <a:defRPr sz="1733">
                <a:solidFill>
                  <a:schemeClr val="tx1">
                    <a:tint val="75000"/>
                  </a:schemeClr>
                </a:solidFill>
              </a:defRPr>
            </a:lvl7pPr>
            <a:lvl8pPr marL="3997413" indent="0">
              <a:buNone/>
              <a:defRPr sz="1733">
                <a:solidFill>
                  <a:schemeClr val="tx1">
                    <a:tint val="75000"/>
                  </a:schemeClr>
                </a:solidFill>
              </a:defRPr>
            </a:lvl8pPr>
            <a:lvl9pPr marL="4568472"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2021/12/13</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2021/12/13</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1" y="2046819"/>
            <a:ext cx="303014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1"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046819"/>
            <a:ext cx="303133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1"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2021/12/13</a:t>
            </a:fld>
            <a:endParaRPr kumimoji="1" lang="ja-JP" altLang="en-US"/>
          </a:p>
        </p:txBody>
      </p:sp>
      <p:sp>
        <p:nvSpPr>
          <p:cNvPr id="8" name="フッター プレースホルダ 7"/>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2021/12/13</a:t>
            </a:fld>
            <a:endParaRPr kumimoji="1" lang="ja-JP" altLang="en-US"/>
          </a:p>
        </p:txBody>
      </p:sp>
      <p:sp>
        <p:nvSpPr>
          <p:cNvPr id="4" name="フッター プレースホルダ 3"/>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2021/12/13</a:t>
            </a:fld>
            <a:endParaRPr kumimoji="1" lang="ja-JP" altLang="en-US"/>
          </a:p>
        </p:txBody>
      </p:sp>
      <p:sp>
        <p:nvSpPr>
          <p:cNvPr id="3" name="フッター プレースホルダ 2"/>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0"/>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0"/>
            <a:ext cx="2256234" cy="6254751"/>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2021/12/13</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799"/>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59" indent="0">
              <a:buNone/>
              <a:defRPr sz="3467"/>
            </a:lvl2pPr>
            <a:lvl3pPr marL="1142118" indent="0">
              <a:buNone/>
              <a:defRPr sz="2933"/>
            </a:lvl3pPr>
            <a:lvl4pPr marL="1713177" indent="0">
              <a:buNone/>
              <a:defRPr sz="2533"/>
            </a:lvl4pPr>
            <a:lvl5pPr marL="2284236" indent="0">
              <a:buNone/>
              <a:defRPr sz="2533"/>
            </a:lvl5pPr>
            <a:lvl6pPr marL="2855295" indent="0">
              <a:buNone/>
              <a:defRPr sz="2533"/>
            </a:lvl6pPr>
            <a:lvl7pPr marL="3426354" indent="0">
              <a:buNone/>
              <a:defRPr sz="2533"/>
            </a:lvl7pPr>
            <a:lvl8pPr marL="3997413" indent="0">
              <a:buNone/>
              <a:defRPr sz="2533"/>
            </a:lvl8pPr>
            <a:lvl9pPr marL="4568472"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2021/12/13</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118" rtl="0" eaLnBrk="1" latinLnBrk="0" hangingPunct="1">
        <a:spcBef>
          <a:spcPct val="0"/>
        </a:spcBef>
        <a:buNone/>
        <a:defRPr kumimoji="1" sz="5467" kern="1200">
          <a:solidFill>
            <a:schemeClr val="tx1"/>
          </a:solidFill>
          <a:latin typeface="+mj-lt"/>
          <a:ea typeface="+mj-ea"/>
          <a:cs typeface="+mj-cs"/>
        </a:defRPr>
      </a:lvl1pPr>
    </p:titleStyle>
    <p:bodyStyle>
      <a:lvl1pPr marL="428295" indent="-428295" algn="l" defTabSz="1142118"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71" indent="-356912" algn="l" defTabSz="1142118"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647" indent="-285529" algn="l" defTabSz="1142118"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706"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765"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824"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883"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942"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4001"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118" rtl="0" eaLnBrk="1" latinLnBrk="0" hangingPunct="1">
        <a:defRPr kumimoji="1" sz="2267" kern="1200">
          <a:solidFill>
            <a:schemeClr val="tx1"/>
          </a:solidFill>
          <a:latin typeface="+mn-lt"/>
          <a:ea typeface="+mn-ea"/>
          <a:cs typeface="+mn-cs"/>
        </a:defRPr>
      </a:lvl1pPr>
      <a:lvl2pPr marL="571059" algn="l" defTabSz="1142118" rtl="0" eaLnBrk="1" latinLnBrk="0" hangingPunct="1">
        <a:defRPr kumimoji="1" sz="2267" kern="1200">
          <a:solidFill>
            <a:schemeClr val="tx1"/>
          </a:solidFill>
          <a:latin typeface="+mn-lt"/>
          <a:ea typeface="+mn-ea"/>
          <a:cs typeface="+mn-cs"/>
        </a:defRPr>
      </a:lvl2pPr>
      <a:lvl3pPr marL="1142118" algn="l" defTabSz="1142118" rtl="0" eaLnBrk="1" latinLnBrk="0" hangingPunct="1">
        <a:defRPr kumimoji="1" sz="2267" kern="1200">
          <a:solidFill>
            <a:schemeClr val="tx1"/>
          </a:solidFill>
          <a:latin typeface="+mn-lt"/>
          <a:ea typeface="+mn-ea"/>
          <a:cs typeface="+mn-cs"/>
        </a:defRPr>
      </a:lvl3pPr>
      <a:lvl4pPr marL="1713177" algn="l" defTabSz="1142118" rtl="0" eaLnBrk="1" latinLnBrk="0" hangingPunct="1">
        <a:defRPr kumimoji="1" sz="2267" kern="1200">
          <a:solidFill>
            <a:schemeClr val="tx1"/>
          </a:solidFill>
          <a:latin typeface="+mn-lt"/>
          <a:ea typeface="+mn-ea"/>
          <a:cs typeface="+mn-cs"/>
        </a:defRPr>
      </a:lvl4pPr>
      <a:lvl5pPr marL="2284236" algn="l" defTabSz="1142118" rtl="0" eaLnBrk="1" latinLnBrk="0" hangingPunct="1">
        <a:defRPr kumimoji="1" sz="2267" kern="1200">
          <a:solidFill>
            <a:schemeClr val="tx1"/>
          </a:solidFill>
          <a:latin typeface="+mn-lt"/>
          <a:ea typeface="+mn-ea"/>
          <a:cs typeface="+mn-cs"/>
        </a:defRPr>
      </a:lvl5pPr>
      <a:lvl6pPr marL="2855295" algn="l" defTabSz="1142118" rtl="0" eaLnBrk="1" latinLnBrk="0" hangingPunct="1">
        <a:defRPr kumimoji="1" sz="2267" kern="1200">
          <a:solidFill>
            <a:schemeClr val="tx1"/>
          </a:solidFill>
          <a:latin typeface="+mn-lt"/>
          <a:ea typeface="+mn-ea"/>
          <a:cs typeface="+mn-cs"/>
        </a:defRPr>
      </a:lvl6pPr>
      <a:lvl7pPr marL="3426354" algn="l" defTabSz="1142118" rtl="0" eaLnBrk="1" latinLnBrk="0" hangingPunct="1">
        <a:defRPr kumimoji="1" sz="2267" kern="1200">
          <a:solidFill>
            <a:schemeClr val="tx1"/>
          </a:solidFill>
          <a:latin typeface="+mn-lt"/>
          <a:ea typeface="+mn-ea"/>
          <a:cs typeface="+mn-cs"/>
        </a:defRPr>
      </a:lvl7pPr>
      <a:lvl8pPr marL="3997413" algn="l" defTabSz="1142118" rtl="0" eaLnBrk="1" latinLnBrk="0" hangingPunct="1">
        <a:defRPr kumimoji="1" sz="2267" kern="1200">
          <a:solidFill>
            <a:schemeClr val="tx1"/>
          </a:solidFill>
          <a:latin typeface="+mn-lt"/>
          <a:ea typeface="+mn-ea"/>
          <a:cs typeface="+mn-cs"/>
        </a:defRPr>
      </a:lvl8pPr>
      <a:lvl9pPr marL="4568472" algn="l" defTabSz="1142118"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9.emf"/><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emf"/><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microsoft.com/office/2017/06/relationships/model3d" Target="NULL"/><Relationship Id="rId10" Type="http://schemas.openxmlformats.org/officeDocument/2006/relationships/image" Target="../media/image16.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xmlns="" id="{62147C71-09FD-4FBE-A9D0-D0661AD89FDA}"/>
              </a:ext>
            </a:extLst>
          </p:cNvPr>
          <p:cNvSpPr/>
          <p:nvPr/>
        </p:nvSpPr>
        <p:spPr>
          <a:xfrm>
            <a:off x="59907" y="-430735"/>
            <a:ext cx="6825477" cy="1976165"/>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endParaRPr lang="en-US" altLang="ja-JP" sz="1800" dirty="0">
              <a:latin typeface="+mj-ea"/>
              <a:cs typeface="Meiryo UI" panose="020B0604030504040204" pitchFamily="50" charset="-128"/>
            </a:endParaRPr>
          </a:p>
          <a:p>
            <a:pPr algn="r">
              <a:spcAft>
                <a:spcPts val="800"/>
              </a:spcAft>
            </a:pPr>
            <a:r>
              <a:rPr lang="ja-JP" altLang="en-US" sz="1800" dirty="0">
                <a:latin typeface="+mj-ea"/>
                <a:cs typeface="Meiryo UI" panose="020B0604030504040204" pitchFamily="50" charset="-128"/>
              </a:rPr>
              <a:t>令和〇年〇月〇日</a:t>
            </a:r>
            <a:endParaRPr lang="en-US" altLang="ja-JP" sz="2800" dirty="0">
              <a:latin typeface="+mj-ea"/>
              <a:ea typeface="+mj-ea"/>
              <a:cs typeface="Meiryo UI" panose="020B0604030504040204" pitchFamily="50" charset="-128"/>
            </a:endParaRPr>
          </a:p>
          <a:p>
            <a:pPr algn="ctr">
              <a:spcAft>
                <a:spcPts val="800"/>
              </a:spcAft>
            </a:pPr>
            <a:r>
              <a:rPr lang="ja-JP" altLang="en-US" sz="2600" dirty="0">
                <a:latin typeface="+mj-ea"/>
                <a:ea typeface="+mj-ea"/>
                <a:cs typeface="Meiryo UI" panose="020B0604030504040204" pitchFamily="50" charset="-128"/>
              </a:rPr>
              <a:t>○○農場　飼養衛生管理マニュアル</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a:p>
            <a:pPr>
              <a:spcAft>
                <a:spcPts val="800"/>
              </a:spcAft>
            </a:pPr>
            <a:r>
              <a:rPr lang="ja-JP" altLang="en-US" sz="1800" dirty="0">
                <a:latin typeface="+mj-ea"/>
                <a:ea typeface="+mj-ea"/>
                <a:cs typeface="Meiryo UI" panose="020B0604030504040204" pitchFamily="50" charset="-128"/>
              </a:rPr>
              <a:t>　本農場の従事者及び衛生管理区域に出入りする者が行う衛生対策の方法は、このマニュアルに従うこと。</a:t>
            </a:r>
            <a:endParaRPr lang="en-US" altLang="ja-JP" sz="18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en-US" altLang="ja-JP" sz="2000" dirty="0">
              <a:latin typeface="+mj-ea"/>
              <a:ea typeface="+mj-ea"/>
              <a:cs typeface="Meiryo UI" panose="020B0604030504040204" pitchFamily="50" charset="-128"/>
            </a:endParaRPr>
          </a:p>
          <a:p>
            <a:pPr>
              <a:spcAft>
                <a:spcPts val="800"/>
              </a:spcAft>
            </a:pPr>
            <a:r>
              <a:rPr lang="ja-JP" altLang="en-US" sz="2000" dirty="0">
                <a:latin typeface="+mj-ea"/>
                <a:ea typeface="+mj-ea"/>
                <a:cs typeface="Meiryo UI" panose="020B0604030504040204" pitchFamily="50" charset="-128"/>
              </a:rPr>
              <a:t>　</a:t>
            </a:r>
            <a:endParaRPr lang="ja-JP" altLang="en-US" sz="1800" dirty="0">
              <a:latin typeface="+mj-ea"/>
              <a:ea typeface="+mj-ea"/>
              <a:cs typeface="Meiryo UI" panose="020B0604030504040204" pitchFamily="50" charset="-128"/>
            </a:endParaRPr>
          </a:p>
        </p:txBody>
      </p:sp>
      <p:sp>
        <p:nvSpPr>
          <p:cNvPr id="3" name="正方形/長方形 2">
            <a:extLst>
              <a:ext uri="{FF2B5EF4-FFF2-40B4-BE49-F238E27FC236}">
                <a16:creationId xmlns:a16="http://schemas.microsoft.com/office/drawing/2014/main" xmlns="" id="{1B2772F4-F0B3-47BA-BD8E-4D75B2E15E59}"/>
              </a:ext>
            </a:extLst>
          </p:cNvPr>
          <p:cNvSpPr/>
          <p:nvPr/>
        </p:nvSpPr>
        <p:spPr>
          <a:xfrm>
            <a:off x="1772816" y="8713442"/>
            <a:ext cx="4802357" cy="3693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xmlns="" id="{6DC4A2C3-6EF5-4B14-9658-C501BC65327B}"/>
              </a:ext>
            </a:extLst>
          </p:cNvPr>
          <p:cNvSpPr/>
          <p:nvPr/>
        </p:nvSpPr>
        <p:spPr>
          <a:xfrm>
            <a:off x="59907" y="1984156"/>
            <a:ext cx="6825477" cy="6432530"/>
          </a:xfrm>
          <a:prstGeom prst="rect">
            <a:avLst/>
          </a:prstGeom>
        </p:spPr>
        <p:txBody>
          <a:bodyPr wrap="square">
            <a:spAutoFit/>
          </a:bodyPr>
          <a:lstStyle/>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a:latin typeface="+mj-ea"/>
                <a:cs typeface="Meiryo UI" panose="020B0604030504040204" pitchFamily="50" charset="-128"/>
              </a:rPr>
              <a:t>○農場外の家畜等の取扱い禁止・・・・・・・・・・・・・・・・・・・・・・・・・・・・・・・・・・・・・・・・</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○海外からの肉製品の持込み禁止・・・・・・・・・・・・・・・・・・・・・・・・・・・・・・・・・・・・・・</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○海外渡航時及び帰国後の対策・・・・・・・・・・・・・・・・・・・・・・・・・・・・・・・・・・・・・・・・</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○農場内への不適切な物品の持込みの禁止及び工具、機材等を農場内へ持ち</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込まないための取組・・・・・・・・・・・・・・・・・・・・・・・・・・・・・・・・・・・・・・・・・・・・・・・・・</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○愛玩動物の飼育禁止・・・・・・・・・・・・・・・・・・・・・・・・・・・・・・・・・・・・・・・・・・・・・・・・</a:t>
            </a:r>
          </a:p>
          <a:p>
            <a:endParaRPr lang="en-US" altLang="ja-JP" sz="14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ja-JP" altLang="en-US" sz="1400" dirty="0">
                <a:latin typeface="+mj-ea"/>
                <a:cs typeface="Meiryo UI" panose="020B0604030504040204" pitchFamily="50" charset="-128"/>
              </a:rPr>
              <a:t>　○入場時の動作フロー・・・・・・・・・・・・・・・・・・・・・・・・・・・・・・・・・・・・・・・・・・・・・・・・・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○車両入場時の動作フロー・・・・・・・・・・・・・・・・・・・・・・・・・・・・・・・・・・・・・・・・・・・・・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a:t>
            </a:r>
          </a:p>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○衛生管理区域内の整理・整頓・・・・・・・・・・・・・・・・・・・・・・・・・・・・・・・・・・・・・・・・・・・・・・・</a:t>
            </a:r>
            <a:endParaRPr lang="en-US" altLang="ja-JP" sz="1300" dirty="0">
              <a:latin typeface="+mj-ea"/>
              <a:cs typeface="Meiryo UI" panose="020B0604030504040204" pitchFamily="50" charset="-128"/>
            </a:endParaRPr>
          </a:p>
          <a:p>
            <a:r>
              <a:rPr lang="ja-JP" altLang="en-US" sz="1400" dirty="0">
                <a:latin typeface="+mj-ea"/>
                <a:cs typeface="Meiryo UI" panose="020B0604030504040204" pitchFamily="50" charset="-128"/>
              </a:rPr>
              <a:t>　○飼料対策（野生動物の誘引防止対策）・・・・・・・・・・・・・・・・・・・・・・・・・・・・・・・・・・・</a:t>
            </a:r>
          </a:p>
          <a:p>
            <a:r>
              <a:rPr lang="ja-JP" altLang="en-US" sz="1400" dirty="0">
                <a:latin typeface="+mj-ea"/>
                <a:cs typeface="Meiryo UI" panose="020B0604030504040204" pitchFamily="50" charset="-128"/>
              </a:rPr>
              <a:t>　○飲水対策（「飲用に適した水」の確保）・・・・・・・・・・・・・・・・・・・・・・・・・・・・・・・・・・・・</a:t>
            </a:r>
          </a:p>
          <a:p>
            <a:r>
              <a:rPr lang="ja-JP" altLang="en-US" sz="1400" dirty="0">
                <a:latin typeface="+mj-ea"/>
                <a:cs typeface="Meiryo UI" panose="020B0604030504040204" pitchFamily="50" charset="-128"/>
              </a:rPr>
              <a:t>　○野生動物の侵入防止対策・・・・・・・・・・・・・・・・・・・・・・・・・・・・・・・・・・・・・・・・・・・・・</a:t>
            </a:r>
          </a:p>
          <a:p>
            <a:r>
              <a:rPr lang="ja-JP" altLang="en-US" sz="1400" dirty="0">
                <a:latin typeface="+mj-ea"/>
                <a:cs typeface="Meiryo UI" panose="020B0604030504040204" pitchFamily="50" charset="-128"/>
              </a:rPr>
              <a:t>　〇</a:t>
            </a:r>
            <a:r>
              <a:rPr lang="ja-JP" altLang="en-US" sz="1400" dirty="0" smtClean="0">
                <a:latin typeface="+mj-ea"/>
                <a:cs typeface="Meiryo UI" panose="020B0604030504040204" pitchFamily="50" charset="-128"/>
              </a:rPr>
              <a:t>死亡家</a:t>
            </a:r>
            <a:r>
              <a:rPr lang="ja-JP" altLang="en-US" sz="1400" dirty="0" err="1" smtClean="0">
                <a:latin typeface="+mj-ea"/>
                <a:cs typeface="Meiryo UI" panose="020B0604030504040204" pitchFamily="50" charset="-128"/>
              </a:rPr>
              <a:t>きん</a:t>
            </a:r>
            <a:r>
              <a:rPr lang="ja-JP" altLang="en-US" sz="1400" dirty="0" smtClean="0">
                <a:latin typeface="+mj-ea"/>
                <a:cs typeface="Meiryo UI" panose="020B0604030504040204" pitchFamily="50" charset="-128"/>
              </a:rPr>
              <a:t>等</a:t>
            </a:r>
            <a:r>
              <a:rPr lang="ja-JP" altLang="en-US" sz="1400" dirty="0">
                <a:latin typeface="+mj-ea"/>
                <a:cs typeface="Meiryo UI" panose="020B0604030504040204" pitchFamily="50" charset="-128"/>
              </a:rPr>
              <a:t>への野生動物の接触防止対策</a:t>
            </a:r>
            <a:r>
              <a:rPr lang="ja-JP" altLang="en-US" sz="1400" dirty="0" smtClean="0">
                <a:latin typeface="+mj-ea"/>
                <a:cs typeface="Meiryo UI" panose="020B0604030504040204" pitchFamily="50" charset="-128"/>
              </a:rPr>
              <a:t>・・</a:t>
            </a:r>
            <a:r>
              <a:rPr lang="ja-JP" altLang="en-US" sz="1400" dirty="0">
                <a:latin typeface="+mj-ea"/>
                <a:cs typeface="Meiryo UI" panose="020B0604030504040204" pitchFamily="50" charset="-128"/>
              </a:rPr>
              <a:t>・・・・・・・・・・・・・・・・・・・・・・・・・・・</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○ねずみ対策・・・・・・・・・・・・・・・・・・・・・・・・・・・・・・・・・・・・・・・・・・・・・・・・・・・・・・・・・</a:t>
            </a: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endParaRPr lang="en-US" altLang="ja-JP" sz="1300" dirty="0">
              <a:latin typeface="+mj-ea"/>
              <a:cs typeface="Meiryo UI" panose="020B0604030504040204" pitchFamily="50" charset="-128"/>
            </a:endParaRPr>
          </a:p>
          <a:p>
            <a:r>
              <a:rPr lang="ja-JP" altLang="en-US" sz="1300" dirty="0">
                <a:latin typeface="+mj-ea"/>
                <a:cs typeface="Meiryo UI" panose="020B0604030504040204" pitchFamily="50" charset="-128"/>
              </a:rPr>
              <a:t>　</a:t>
            </a:r>
            <a:r>
              <a:rPr lang="ja-JP" altLang="en-US" sz="1400" dirty="0" smtClean="0">
                <a:latin typeface="+mj-ea"/>
                <a:cs typeface="Meiryo UI" panose="020B0604030504040204" pitchFamily="50" charset="-128"/>
              </a:rPr>
              <a:t>○家</a:t>
            </a:r>
            <a:r>
              <a:rPr lang="ja-JP" altLang="en-US" sz="1400" dirty="0" err="1" smtClean="0">
                <a:latin typeface="+mj-ea"/>
                <a:cs typeface="Meiryo UI" panose="020B0604030504040204" pitchFamily="50" charset="-128"/>
              </a:rPr>
              <a:t>きん</a:t>
            </a:r>
            <a:r>
              <a:rPr lang="ja-JP" altLang="en-US" sz="1400" dirty="0" smtClean="0">
                <a:latin typeface="+mj-ea"/>
                <a:cs typeface="Meiryo UI" panose="020B0604030504040204" pitchFamily="50" charset="-128"/>
              </a:rPr>
              <a:t>出荷時に</a:t>
            </a:r>
            <a:r>
              <a:rPr lang="ja-JP" altLang="en-US" sz="1400" dirty="0">
                <a:latin typeface="+mj-ea"/>
                <a:cs typeface="Meiryo UI" panose="020B0604030504040204" pitchFamily="50" charset="-128"/>
              </a:rPr>
              <a:t>おける交差汚染防止対策・・</a:t>
            </a:r>
            <a:r>
              <a:rPr lang="ja-JP" altLang="en-US" sz="1400" dirty="0" smtClean="0">
                <a:latin typeface="+mj-ea"/>
                <a:cs typeface="Meiryo UI" panose="020B0604030504040204" pitchFamily="50" charset="-128"/>
              </a:rPr>
              <a:t>・・</a:t>
            </a:r>
            <a:r>
              <a:rPr lang="ja-JP" altLang="en-US" sz="1400" dirty="0">
                <a:latin typeface="+mj-ea"/>
                <a:cs typeface="Meiryo UI" panose="020B0604030504040204" pitchFamily="50" charset="-128"/>
              </a:rPr>
              <a:t>・・・・・・・・・・・・・・・・・・・・・・・・・・・・</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○退場時の動作フロー・・・・・・・・・・・・・・・・・・・・・・・・・・・・・・・・・・・・・・・・・・・・・・・・・・</a:t>
            </a:r>
            <a:endParaRPr lang="en-US" altLang="ja-JP" sz="1400" dirty="0">
              <a:latin typeface="+mj-ea"/>
              <a:cs typeface="Meiryo UI" panose="020B0604030504040204" pitchFamily="50" charset="-128"/>
            </a:endParaRPr>
          </a:p>
          <a:p>
            <a:r>
              <a:rPr lang="ja-JP" altLang="en-US" sz="1400" dirty="0">
                <a:latin typeface="+mj-ea"/>
                <a:cs typeface="Meiryo UI" panose="020B0604030504040204" pitchFamily="50" charset="-128"/>
              </a:rPr>
              <a:t>　○車両退場時の動作フロー・・・・・・・・・・・・・・・・・・・・・・・・・・・・・・・・・・・・・・・・・・・・・・</a:t>
            </a:r>
            <a:endParaRPr lang="en-US" altLang="ja-JP" sz="18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ja-JP" altLang="en-US" sz="1800" dirty="0">
                <a:latin typeface="+mj-ea"/>
                <a:cs typeface="Meiryo UI" panose="020B0604030504040204" pitchFamily="50" charset="-128"/>
              </a:rPr>
              <a:t>（別添）作業手順（ＳＯＰ）及び緊急連絡先</a:t>
            </a:r>
            <a:endParaRPr lang="en-US" altLang="ja-JP" sz="1800" dirty="0">
              <a:latin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xmlns="" id="{9652ABFF-F553-490A-BA49-E157428E0620}"/>
              </a:ext>
            </a:extLst>
          </p:cNvPr>
          <p:cNvSpPr txBox="1"/>
          <p:nvPr/>
        </p:nvSpPr>
        <p:spPr>
          <a:xfrm>
            <a:off x="1903893" y="8688989"/>
            <a:ext cx="4701504" cy="400110"/>
          </a:xfrm>
          <a:prstGeom prst="rect">
            <a:avLst/>
          </a:prstGeom>
          <a:noFill/>
        </p:spPr>
        <p:txBody>
          <a:bodyPr wrap="square" rtlCol="0">
            <a:spAutoFit/>
          </a:bodyPr>
          <a:lstStyle/>
          <a:p>
            <a:r>
              <a:rPr kumimoji="1" lang="ja-JP" altLang="en-US" sz="2000" dirty="0"/>
              <a:t>○○農場　飼養衛生管理者　○○　○○</a:t>
            </a:r>
          </a:p>
        </p:txBody>
      </p:sp>
      <p:sp>
        <p:nvSpPr>
          <p:cNvPr id="6" name="テキスト ボックス 5">
            <a:extLst>
              <a:ext uri="{FF2B5EF4-FFF2-40B4-BE49-F238E27FC236}">
                <a16:creationId xmlns:a16="http://schemas.microsoft.com/office/drawing/2014/main" xmlns="" id="{EBAEC0E7-1887-4C00-8D3D-F9CAE7567CCA}"/>
              </a:ext>
            </a:extLst>
          </p:cNvPr>
          <p:cNvSpPr txBox="1"/>
          <p:nvPr/>
        </p:nvSpPr>
        <p:spPr>
          <a:xfrm>
            <a:off x="116632" y="1835696"/>
            <a:ext cx="2232248" cy="369332"/>
          </a:xfrm>
          <a:prstGeom prst="rect">
            <a:avLst/>
          </a:prstGeom>
          <a:noFill/>
          <a:ln>
            <a:solidFill>
              <a:schemeClr val="tx1"/>
            </a:solidFill>
          </a:ln>
        </p:spPr>
        <p:txBody>
          <a:bodyPr wrap="square" rtlCol="0">
            <a:spAutoFit/>
          </a:bodyPr>
          <a:lstStyle/>
          <a:p>
            <a:r>
              <a:rPr kumimoji="1" lang="ja-JP" altLang="en-US" sz="1800" dirty="0"/>
              <a:t>１．農場外での対策</a:t>
            </a:r>
          </a:p>
        </p:txBody>
      </p:sp>
      <p:sp>
        <p:nvSpPr>
          <p:cNvPr id="7" name="テキスト ボックス 6">
            <a:extLst>
              <a:ext uri="{FF2B5EF4-FFF2-40B4-BE49-F238E27FC236}">
                <a16:creationId xmlns:a16="http://schemas.microsoft.com/office/drawing/2014/main" xmlns="" id="{F1E4A77E-0B95-43E1-BFBF-D28015585400}"/>
              </a:ext>
            </a:extLst>
          </p:cNvPr>
          <p:cNvSpPr txBox="1"/>
          <p:nvPr/>
        </p:nvSpPr>
        <p:spPr>
          <a:xfrm>
            <a:off x="116632" y="3635896"/>
            <a:ext cx="3456384" cy="369332"/>
          </a:xfrm>
          <a:prstGeom prst="rect">
            <a:avLst/>
          </a:prstGeom>
          <a:noFill/>
          <a:ln>
            <a:solidFill>
              <a:schemeClr val="tx1"/>
            </a:solidFill>
          </a:ln>
        </p:spPr>
        <p:txBody>
          <a:bodyPr wrap="square" rtlCol="0">
            <a:spAutoFit/>
          </a:bodyPr>
          <a:lstStyle/>
          <a:p>
            <a:r>
              <a:rPr kumimoji="1" lang="ja-JP" altLang="en-US" sz="1800" dirty="0"/>
              <a:t>２．衛生管理区域に入る際の対策</a:t>
            </a:r>
          </a:p>
        </p:txBody>
      </p:sp>
      <p:sp>
        <p:nvSpPr>
          <p:cNvPr id="8" name="テキスト ボックス 7">
            <a:extLst>
              <a:ext uri="{FF2B5EF4-FFF2-40B4-BE49-F238E27FC236}">
                <a16:creationId xmlns:a16="http://schemas.microsoft.com/office/drawing/2014/main" xmlns="" id="{4B5BDB00-334D-4406-B023-D49BA8F28AE5}"/>
              </a:ext>
            </a:extLst>
          </p:cNvPr>
          <p:cNvSpPr txBox="1"/>
          <p:nvPr/>
        </p:nvSpPr>
        <p:spPr>
          <a:xfrm>
            <a:off x="116632" y="4615135"/>
            <a:ext cx="3456384" cy="369332"/>
          </a:xfrm>
          <a:prstGeom prst="rect">
            <a:avLst/>
          </a:prstGeom>
          <a:noFill/>
          <a:ln>
            <a:solidFill>
              <a:schemeClr val="tx1"/>
            </a:solidFill>
          </a:ln>
        </p:spPr>
        <p:txBody>
          <a:bodyPr wrap="square" rtlCol="0">
            <a:spAutoFit/>
          </a:bodyPr>
          <a:lstStyle/>
          <a:p>
            <a:r>
              <a:rPr kumimoji="1" lang="ja-JP" altLang="en-US" sz="1800" dirty="0"/>
              <a:t>３．衛生管理区域の管理及び対策</a:t>
            </a:r>
          </a:p>
        </p:txBody>
      </p:sp>
      <p:sp>
        <p:nvSpPr>
          <p:cNvPr id="9" name="テキスト ボックス 8">
            <a:extLst>
              <a:ext uri="{FF2B5EF4-FFF2-40B4-BE49-F238E27FC236}">
                <a16:creationId xmlns:a16="http://schemas.microsoft.com/office/drawing/2014/main" xmlns="" id="{D39F7D0F-BA4A-4DA6-8E0B-9B1EC83E3CE3}"/>
              </a:ext>
            </a:extLst>
          </p:cNvPr>
          <p:cNvSpPr txBox="1"/>
          <p:nvPr/>
        </p:nvSpPr>
        <p:spPr>
          <a:xfrm>
            <a:off x="116632" y="6506924"/>
            <a:ext cx="3744416" cy="369332"/>
          </a:xfrm>
          <a:prstGeom prst="rect">
            <a:avLst/>
          </a:prstGeom>
          <a:noFill/>
          <a:ln>
            <a:solidFill>
              <a:schemeClr val="tx1"/>
            </a:solidFill>
          </a:ln>
        </p:spPr>
        <p:txBody>
          <a:bodyPr wrap="square" rtlCol="0">
            <a:spAutoFit/>
          </a:bodyPr>
          <a:lstStyle/>
          <a:p>
            <a:r>
              <a:rPr kumimoji="1" lang="ja-JP" altLang="en-US" sz="1800" dirty="0"/>
              <a:t>４．衛生管理区域から出る際の対策</a:t>
            </a:r>
          </a:p>
        </p:txBody>
      </p:sp>
      <p:sp>
        <p:nvSpPr>
          <p:cNvPr id="10" name="正方形/長方形 9">
            <a:extLst>
              <a:ext uri="{FF2B5EF4-FFF2-40B4-BE49-F238E27FC236}">
                <a16:creationId xmlns:a16="http://schemas.microsoft.com/office/drawing/2014/main" xmlns="" id="{FF0C4298-567E-4C21-B221-7C4A8FFCCA8C}"/>
              </a:ext>
            </a:extLst>
          </p:cNvPr>
          <p:cNvSpPr/>
          <p:nvPr/>
        </p:nvSpPr>
        <p:spPr>
          <a:xfrm>
            <a:off x="6393761" y="1929472"/>
            <a:ext cx="491623" cy="6170920"/>
          </a:xfrm>
          <a:prstGeom prst="rect">
            <a:avLst/>
          </a:prstGeom>
        </p:spPr>
        <p:txBody>
          <a:bodyPr wrap="square">
            <a:spAutoFit/>
          </a:bodyPr>
          <a:lstStyle/>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１</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２</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３</a:t>
            </a:r>
            <a:endParaRPr lang="en-US" altLang="ja-JP" sz="1400" dirty="0">
              <a:latin typeface="+mj-ea"/>
              <a:cs typeface="Meiryo UI" panose="020B0604030504040204" pitchFamily="50" charset="-128"/>
            </a:endParaRPr>
          </a:p>
          <a:p>
            <a:endParaRPr lang="en-US" altLang="ja-JP" sz="18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４</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５</a:t>
            </a:r>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６</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７</a:t>
            </a:r>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８</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a:t>
            </a:r>
            <a:r>
              <a:rPr lang="ja-JP" altLang="en-US" sz="1400" dirty="0">
                <a:latin typeface="+mj-ea"/>
                <a:cs typeface="Meiryo UI" panose="020B0604030504040204" pitchFamily="50" charset="-128"/>
              </a:rPr>
              <a:t>９</a:t>
            </a:r>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P10</a:t>
            </a:r>
            <a:endParaRPr lang="ja-JP" altLang="en-US" sz="1400" dirty="0">
              <a:latin typeface="+mj-ea"/>
              <a:cs typeface="Meiryo UI" panose="020B0604030504040204" pitchFamily="50" charset="-128"/>
            </a:endParaRPr>
          </a:p>
          <a:p>
            <a:r>
              <a:rPr lang="en-US" altLang="ja-JP" sz="1400" dirty="0">
                <a:latin typeface="+mj-ea"/>
                <a:cs typeface="Meiryo UI" panose="020B0604030504040204" pitchFamily="50" charset="-128"/>
              </a:rPr>
              <a:t>P11</a:t>
            </a:r>
            <a:endParaRPr lang="ja-JP" altLang="en-US" sz="1400" dirty="0">
              <a:latin typeface="+mj-ea"/>
              <a:cs typeface="Meiryo UI" panose="020B0604030504040204" pitchFamily="50" charset="-128"/>
            </a:endParaRPr>
          </a:p>
          <a:p>
            <a:r>
              <a:rPr lang="en-US" altLang="ja-JP" sz="1400" dirty="0">
                <a:latin typeface="+mj-ea"/>
                <a:cs typeface="Meiryo UI" panose="020B0604030504040204" pitchFamily="50" charset="-128"/>
              </a:rPr>
              <a:t>P12</a:t>
            </a:r>
          </a:p>
          <a:p>
            <a:r>
              <a:rPr lang="en-US" altLang="ja-JP" sz="1400" dirty="0">
                <a:latin typeface="+mj-ea"/>
                <a:cs typeface="Meiryo UI" panose="020B0604030504040204" pitchFamily="50" charset="-128"/>
              </a:rPr>
              <a:t>P13</a:t>
            </a: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endParaRPr lang="en-US" altLang="ja-JP" sz="1400" dirty="0">
              <a:latin typeface="+mj-ea"/>
              <a:cs typeface="Meiryo UI" panose="020B0604030504040204" pitchFamily="50" charset="-128"/>
            </a:endParaRPr>
          </a:p>
          <a:p>
            <a:r>
              <a:rPr lang="en-US" altLang="ja-JP" sz="1400" dirty="0">
                <a:latin typeface="+mj-ea"/>
                <a:cs typeface="Meiryo UI" panose="020B0604030504040204" pitchFamily="50" charset="-128"/>
              </a:rPr>
              <a:t>P14</a:t>
            </a:r>
          </a:p>
          <a:p>
            <a:r>
              <a:rPr lang="en-US" altLang="ja-JP" sz="1400" dirty="0">
                <a:latin typeface="+mj-ea"/>
                <a:cs typeface="Meiryo UI" panose="020B0604030504040204" pitchFamily="50" charset="-128"/>
              </a:rPr>
              <a:t>P15</a:t>
            </a:r>
          </a:p>
          <a:p>
            <a:r>
              <a:rPr lang="en-US" altLang="ja-JP" sz="1300" dirty="0">
                <a:latin typeface="+mj-ea"/>
                <a:cs typeface="Meiryo UI" panose="020B0604030504040204" pitchFamily="50" charset="-128"/>
              </a:rPr>
              <a:t>P</a:t>
            </a:r>
            <a:r>
              <a:rPr lang="en-US" altLang="ja-JP" sz="1400" dirty="0">
                <a:latin typeface="+mj-ea"/>
                <a:cs typeface="Meiryo UI" panose="020B0604030504040204" pitchFamily="50" charset="-128"/>
              </a:rPr>
              <a:t>16</a:t>
            </a:r>
            <a:endParaRPr lang="ja-JP" altLang="en-US" sz="1400" dirty="0">
              <a:latin typeface="+mj-ea"/>
              <a:cs typeface="Meiryo UI" panose="020B0604030504040204" pitchFamily="50" charset="-128"/>
            </a:endParaRPr>
          </a:p>
          <a:p>
            <a:endParaRPr lang="ja-JP" altLang="en-US" sz="1400" dirty="0">
              <a:latin typeface="+mj-ea"/>
              <a:cs typeface="Meiryo UI" panose="020B0604030504040204" pitchFamily="50" charset="-128"/>
            </a:endParaRPr>
          </a:p>
          <a:p>
            <a:endParaRPr lang="ja-JP" altLang="en-US" sz="1400" b="1" i="1" dirty="0">
              <a:latin typeface="+mj-ea"/>
              <a:cs typeface="Meiryo UI" panose="020B0604030504040204" pitchFamily="50" charset="-128"/>
            </a:endParaRPr>
          </a:p>
        </p:txBody>
      </p:sp>
    </p:spTree>
    <p:extLst>
      <p:ext uri="{BB962C8B-B14F-4D97-AF65-F5344CB8AC3E}">
        <p14:creationId xmlns:p14="http://schemas.microsoft.com/office/powerpoint/2010/main" val="2564400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a:extLst>
              <a:ext uri="{FF2B5EF4-FFF2-40B4-BE49-F238E27FC236}">
                <a16:creationId xmlns:a16="http://schemas.microsoft.com/office/drawing/2014/main" xmlns="" id="{48AB5866-2B13-4DDF-B0E6-B7E2E12E29B6}"/>
              </a:ext>
            </a:extLst>
          </p:cNvPr>
          <p:cNvSpPr/>
          <p:nvPr/>
        </p:nvSpPr>
        <p:spPr>
          <a:xfrm>
            <a:off x="51314" y="1010671"/>
            <a:ext cx="6806686" cy="5595763"/>
          </a:xfrm>
          <a:prstGeom prst="rect">
            <a:avLst/>
          </a:prstGeom>
        </p:spPr>
        <p:txBody>
          <a:bodyPr wrap="square">
            <a:spAutoFit/>
          </a:bodyPr>
          <a:lstStyle/>
          <a:p>
            <a:pPr>
              <a:lnSpc>
                <a:spcPts val="2400"/>
              </a:lnSpc>
              <a:defRPr/>
            </a:pPr>
            <a:endParaRPr lang="en-US" altLang="ja-JP" sz="1867" dirty="0">
              <a:latin typeface="+mn-ea"/>
            </a:endParaRPr>
          </a:p>
          <a:p>
            <a:pPr>
              <a:lnSpc>
                <a:spcPts val="2400"/>
              </a:lnSpc>
              <a:defRPr/>
            </a:pPr>
            <a:r>
              <a:rPr lang="ja-JP" altLang="en-US" sz="1867" dirty="0">
                <a:latin typeface="+mn-ea"/>
              </a:rPr>
              <a:t>○</a:t>
            </a:r>
            <a:r>
              <a:rPr lang="en-US" altLang="ja-JP" sz="1867" dirty="0">
                <a:latin typeface="+mn-ea"/>
              </a:rPr>
              <a:t>                          </a:t>
            </a:r>
            <a:r>
              <a:rPr lang="ja-JP" altLang="en-US" sz="1867" dirty="0">
                <a:latin typeface="+mn-ea"/>
              </a:rPr>
              <a:t>は</a:t>
            </a:r>
            <a:r>
              <a:rPr lang="ja-JP" altLang="en-US" sz="1867" dirty="0" smtClean="0">
                <a:latin typeface="+mn-ea"/>
              </a:rPr>
              <a:t>、家</a:t>
            </a:r>
            <a:r>
              <a:rPr lang="ja-JP" altLang="en-US" sz="1867" dirty="0" err="1" smtClean="0">
                <a:latin typeface="+mn-ea"/>
              </a:rPr>
              <a:t>きん</a:t>
            </a:r>
            <a:r>
              <a:rPr lang="ja-JP" altLang="en-US" sz="1867" dirty="0" smtClean="0">
                <a:latin typeface="+mn-ea"/>
              </a:rPr>
              <a:t>舎</a:t>
            </a:r>
            <a:r>
              <a:rPr lang="ja-JP" altLang="en-US" sz="1867" dirty="0">
                <a:latin typeface="+mn-ea"/>
              </a:rPr>
              <a:t>周囲を毎日見回り、こぼれ餌があればその都度、清掃する。</a:t>
            </a: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a:t>
            </a:r>
            <a:r>
              <a:rPr lang="en-US" altLang="ja-JP" sz="1867" dirty="0">
                <a:latin typeface="+mn-ea"/>
              </a:rPr>
              <a:t>                           </a:t>
            </a:r>
            <a:r>
              <a:rPr lang="ja-JP" altLang="en-US" sz="1867" dirty="0">
                <a:latin typeface="+mn-ea"/>
              </a:rPr>
              <a:t>は毎週     曜日と     曜日、タンクの下に消石灰を散布し、業務日誌に記録する。</a:t>
            </a: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endParaRPr lang="en-US" altLang="ja-JP" sz="1867" dirty="0">
              <a:latin typeface="+mn-ea"/>
            </a:endParaRPr>
          </a:p>
          <a:p>
            <a:pPr>
              <a:lnSpc>
                <a:spcPts val="2400"/>
              </a:lnSpc>
              <a:defRPr/>
            </a:pPr>
            <a:r>
              <a:rPr lang="ja-JP" altLang="en-US" sz="1867" dirty="0">
                <a:latin typeface="+mn-ea"/>
              </a:rPr>
              <a:t>○給餌車は、</a:t>
            </a:r>
            <a:r>
              <a:rPr lang="en-US" altLang="ja-JP" sz="1867" dirty="0">
                <a:latin typeface="+mn-ea"/>
              </a:rPr>
              <a:t>              </a:t>
            </a:r>
            <a:r>
              <a:rPr lang="ja-JP" altLang="en-US" sz="1867" dirty="0">
                <a:latin typeface="+mn-ea"/>
              </a:rPr>
              <a:t>　　</a:t>
            </a:r>
            <a:r>
              <a:rPr lang="en-US" altLang="ja-JP" sz="1867" dirty="0">
                <a:latin typeface="+mn-ea"/>
              </a:rPr>
              <a:t>      </a:t>
            </a:r>
            <a:r>
              <a:rPr lang="ja-JP" altLang="en-US" sz="1867" dirty="0">
                <a:latin typeface="+mn-ea"/>
              </a:rPr>
              <a:t>が給餌後に蓋を閉め、蓋等の破損がないか確認する。</a:t>
            </a:r>
            <a:endParaRPr lang="en-US" altLang="ja-JP" sz="1867" dirty="0">
              <a:latin typeface="+mn-ea"/>
            </a:endParaRPr>
          </a:p>
          <a:p>
            <a:pPr>
              <a:lnSpc>
                <a:spcPts val="2400"/>
              </a:lnSpc>
              <a:defRPr/>
            </a:pPr>
            <a:r>
              <a:rPr lang="ja-JP" altLang="en-US" sz="1867" dirty="0">
                <a:latin typeface="+mn-ea"/>
              </a:rPr>
              <a:t>破損があった場合は、随時修理し、　　　　　　　　　　　　　　      に報告後、業務日誌にも記録する。</a:t>
            </a:r>
            <a:endParaRPr lang="en-US" altLang="ja-JP" sz="1867" dirty="0">
              <a:latin typeface="+mn-ea"/>
            </a:endParaRPr>
          </a:p>
        </p:txBody>
      </p:sp>
      <p:pic>
        <p:nvPicPr>
          <p:cNvPr id="80" name="図 79">
            <a:extLst>
              <a:ext uri="{FF2B5EF4-FFF2-40B4-BE49-F238E27FC236}">
                <a16:creationId xmlns:a16="http://schemas.microsoft.com/office/drawing/2014/main" xmlns="" id="{192D7D34-081F-42CB-887B-3CB321CB74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1908" y="2893318"/>
            <a:ext cx="3518333" cy="2110730"/>
          </a:xfrm>
          <a:prstGeom prst="rect">
            <a:avLst/>
          </a:prstGeom>
          <a:noFill/>
          <a:ln>
            <a:solidFill>
              <a:schemeClr val="tx1"/>
            </a:solidFill>
          </a:ln>
        </p:spPr>
      </p:pic>
      <p:sp>
        <p:nvSpPr>
          <p:cNvPr id="92" name="テキスト ボックス 91">
            <a:extLst>
              <a:ext uri="{FF2B5EF4-FFF2-40B4-BE49-F238E27FC236}">
                <a16:creationId xmlns:a16="http://schemas.microsoft.com/office/drawing/2014/main" xmlns="" id="{0AB549CB-D4F5-4E9C-A6B2-A51557172346}"/>
              </a:ext>
            </a:extLst>
          </p:cNvPr>
          <p:cNvSpPr txBox="1"/>
          <p:nvPr/>
        </p:nvSpPr>
        <p:spPr>
          <a:xfrm>
            <a:off x="79990" y="899592"/>
            <a:ext cx="6553366"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こぼれ餌の清掃</a:t>
            </a:r>
          </a:p>
        </p:txBody>
      </p:sp>
      <p:pic>
        <p:nvPicPr>
          <p:cNvPr id="2" name="図 1">
            <a:extLst>
              <a:ext uri="{FF2B5EF4-FFF2-40B4-BE49-F238E27FC236}">
                <a16:creationId xmlns:a16="http://schemas.microsoft.com/office/drawing/2014/main" xmlns="" id="{18FFCDE6-1D29-4E01-AD1D-22839DD23FEF}"/>
              </a:ext>
            </a:extLst>
          </p:cNvPr>
          <p:cNvPicPr>
            <a:picLocks noChangeAspect="1"/>
          </p:cNvPicPr>
          <p:nvPr/>
        </p:nvPicPr>
        <p:blipFill>
          <a:blip r:embed="rId4"/>
          <a:stretch>
            <a:fillRect/>
          </a:stretch>
        </p:blipFill>
        <p:spPr>
          <a:xfrm>
            <a:off x="3600926" y="6537413"/>
            <a:ext cx="3115278" cy="2053398"/>
          </a:xfrm>
          <a:prstGeom prst="rect">
            <a:avLst/>
          </a:prstGeom>
          <a:ln>
            <a:solidFill>
              <a:schemeClr val="tx1"/>
            </a:solidFill>
          </a:ln>
        </p:spPr>
      </p:pic>
      <p:pic>
        <p:nvPicPr>
          <p:cNvPr id="11" name="図 10">
            <a:extLst>
              <a:ext uri="{FF2B5EF4-FFF2-40B4-BE49-F238E27FC236}">
                <a16:creationId xmlns:a16="http://schemas.microsoft.com/office/drawing/2014/main" xmlns="" id="{330FE19A-B493-4E4C-924D-98FC974D52FB}"/>
              </a:ext>
            </a:extLst>
          </p:cNvPr>
          <p:cNvPicPr>
            <a:picLocks noChangeAspect="1"/>
          </p:cNvPicPr>
          <p:nvPr/>
        </p:nvPicPr>
        <p:blipFill>
          <a:blip r:embed="rId5"/>
          <a:stretch>
            <a:fillRect/>
          </a:stretch>
        </p:blipFill>
        <p:spPr>
          <a:xfrm>
            <a:off x="194958" y="6581778"/>
            <a:ext cx="3115279" cy="2022670"/>
          </a:xfrm>
          <a:prstGeom prst="rect">
            <a:avLst/>
          </a:prstGeom>
          <a:ln>
            <a:solidFill>
              <a:schemeClr val="tx1"/>
            </a:solidFill>
          </a:ln>
        </p:spPr>
      </p:pic>
      <p:sp>
        <p:nvSpPr>
          <p:cNvPr id="39" name="テキスト ボックス 38">
            <a:extLst>
              <a:ext uri="{FF2B5EF4-FFF2-40B4-BE49-F238E27FC236}">
                <a16:creationId xmlns:a16="http://schemas.microsoft.com/office/drawing/2014/main" xmlns="" id="{705AF815-C4EA-479E-95A6-7D33039A4DB8}"/>
              </a:ext>
            </a:extLst>
          </p:cNvPr>
          <p:cNvSpPr txBox="1"/>
          <p:nvPr/>
        </p:nvSpPr>
        <p:spPr>
          <a:xfrm>
            <a:off x="281932" y="147805"/>
            <a:ext cx="611830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飼料対策（野生動物の誘引防止）</a:t>
            </a:r>
          </a:p>
        </p:txBody>
      </p:sp>
      <p:sp>
        <p:nvSpPr>
          <p:cNvPr id="9" name="楕円 8">
            <a:extLst>
              <a:ext uri="{FF2B5EF4-FFF2-40B4-BE49-F238E27FC236}">
                <a16:creationId xmlns:a16="http://schemas.microsoft.com/office/drawing/2014/main" xmlns="" id="{31254437-C956-420F-9834-8DA58DA41A01}"/>
              </a:ext>
            </a:extLst>
          </p:cNvPr>
          <p:cNvSpPr/>
          <p:nvPr/>
        </p:nvSpPr>
        <p:spPr>
          <a:xfrm rot="21075870">
            <a:off x="2710952" y="4173026"/>
            <a:ext cx="3199917" cy="53396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10" name="テキスト ボックス 9">
            <a:extLst>
              <a:ext uri="{FF2B5EF4-FFF2-40B4-BE49-F238E27FC236}">
                <a16:creationId xmlns:a16="http://schemas.microsoft.com/office/drawing/2014/main" xmlns="" id="{FD6B5DFF-D8F8-473D-AAF0-718A9A4446D6}"/>
              </a:ext>
            </a:extLst>
          </p:cNvPr>
          <p:cNvSpPr txBox="1"/>
          <p:nvPr/>
        </p:nvSpPr>
        <p:spPr>
          <a:xfrm>
            <a:off x="6400241" y="8754561"/>
            <a:ext cx="413135"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９</a:t>
            </a:r>
          </a:p>
        </p:txBody>
      </p:sp>
      <p:sp>
        <p:nvSpPr>
          <p:cNvPr id="18" name="テキスト ボックス 17">
            <a:extLst>
              <a:ext uri="{FF2B5EF4-FFF2-40B4-BE49-F238E27FC236}">
                <a16:creationId xmlns:a16="http://schemas.microsoft.com/office/drawing/2014/main" xmlns="" id="{A864A4E1-E675-40A3-965F-6748874EBE50}"/>
              </a:ext>
            </a:extLst>
          </p:cNvPr>
          <p:cNvSpPr txBox="1"/>
          <p:nvPr/>
        </p:nvSpPr>
        <p:spPr>
          <a:xfrm>
            <a:off x="487260" y="1365139"/>
            <a:ext cx="171760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0" name="テキスト ボックス 19">
            <a:extLst>
              <a:ext uri="{FF2B5EF4-FFF2-40B4-BE49-F238E27FC236}">
                <a16:creationId xmlns:a16="http://schemas.microsoft.com/office/drawing/2014/main" xmlns="" id="{6F04D69B-196A-4A0A-B7A2-2E69197B393B}"/>
              </a:ext>
            </a:extLst>
          </p:cNvPr>
          <p:cNvSpPr txBox="1"/>
          <p:nvPr/>
        </p:nvSpPr>
        <p:spPr>
          <a:xfrm>
            <a:off x="3600926" y="5920407"/>
            <a:ext cx="259405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xmlns="" id="{10B4327E-8DD1-4EA4-8B18-D9FB5FB28A0C}"/>
              </a:ext>
            </a:extLst>
          </p:cNvPr>
          <p:cNvSpPr txBox="1"/>
          <p:nvPr/>
        </p:nvSpPr>
        <p:spPr>
          <a:xfrm>
            <a:off x="487260" y="2304467"/>
            <a:ext cx="171760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3" name="テキスト ボックス 22">
            <a:extLst>
              <a:ext uri="{FF2B5EF4-FFF2-40B4-BE49-F238E27FC236}">
                <a16:creationId xmlns:a16="http://schemas.microsoft.com/office/drawing/2014/main" xmlns="" id="{9AE2E7FD-0259-45C3-AA3D-CF4DC41AAC19}"/>
              </a:ext>
            </a:extLst>
          </p:cNvPr>
          <p:cNvSpPr txBox="1"/>
          <p:nvPr/>
        </p:nvSpPr>
        <p:spPr>
          <a:xfrm>
            <a:off x="3067347" y="2289230"/>
            <a:ext cx="343520"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24" name="テキスト ボックス 23">
            <a:extLst>
              <a:ext uri="{FF2B5EF4-FFF2-40B4-BE49-F238E27FC236}">
                <a16:creationId xmlns:a16="http://schemas.microsoft.com/office/drawing/2014/main" xmlns="" id="{8BD3D284-8A32-4313-A6A8-0EC54E6D6E67}"/>
              </a:ext>
            </a:extLst>
          </p:cNvPr>
          <p:cNvSpPr txBox="1"/>
          <p:nvPr/>
        </p:nvSpPr>
        <p:spPr>
          <a:xfrm>
            <a:off x="4093592" y="2282949"/>
            <a:ext cx="343520" cy="338554"/>
          </a:xfrm>
          <a:prstGeom prst="rect">
            <a:avLst/>
          </a:prstGeom>
          <a:noFill/>
          <a:ln>
            <a:solidFill>
              <a:schemeClr val="tx1"/>
            </a:solidFill>
          </a:ln>
        </p:spPr>
        <p:txBody>
          <a:bodyPr wrap="square" rtlCol="0">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
        <p:nvSpPr>
          <p:cNvPr id="26" name="テキスト ボックス 25">
            <a:extLst>
              <a:ext uri="{FF2B5EF4-FFF2-40B4-BE49-F238E27FC236}">
                <a16:creationId xmlns:a16="http://schemas.microsoft.com/office/drawing/2014/main" xmlns="" id="{3EC60B82-8EFB-41CA-AC31-55AE6415D273}"/>
              </a:ext>
            </a:extLst>
          </p:cNvPr>
          <p:cNvSpPr txBox="1"/>
          <p:nvPr/>
        </p:nvSpPr>
        <p:spPr>
          <a:xfrm>
            <a:off x="1441747" y="5333987"/>
            <a:ext cx="1717604"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255648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画面の領域"/>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542" y="6562898"/>
            <a:ext cx="726556" cy="809253"/>
          </a:xfrm>
          <a:prstGeom prst="rect">
            <a:avLst/>
          </a:prstGeom>
        </p:spPr>
      </p:pic>
      <p:pic>
        <p:nvPicPr>
          <p:cNvPr id="3" name="図 2">
            <a:extLst>
              <a:ext uri="{FF2B5EF4-FFF2-40B4-BE49-F238E27FC236}">
                <a16:creationId xmlns:a16="http://schemas.microsoft.com/office/drawing/2014/main" xmlns="" id="{EFE9C986-3882-4153-B2F1-51D4801570F8}"/>
              </a:ext>
            </a:extLst>
          </p:cNvPr>
          <p:cNvPicPr>
            <a:picLocks noChangeAspect="1"/>
          </p:cNvPicPr>
          <p:nvPr/>
        </p:nvPicPr>
        <p:blipFill>
          <a:blip r:embed="rId3"/>
          <a:stretch>
            <a:fillRect/>
          </a:stretch>
        </p:blipFill>
        <p:spPr>
          <a:xfrm>
            <a:off x="284538" y="5390167"/>
            <a:ext cx="1403528" cy="1371262"/>
          </a:xfrm>
          <a:prstGeom prst="rect">
            <a:avLst/>
          </a:prstGeom>
        </p:spPr>
      </p:pic>
      <p:pic>
        <p:nvPicPr>
          <p:cNvPr id="20" name="図 19">
            <a:extLst>
              <a:ext uri="{FF2B5EF4-FFF2-40B4-BE49-F238E27FC236}">
                <a16:creationId xmlns:a16="http://schemas.microsoft.com/office/drawing/2014/main" xmlns="" id="{5A5CE91D-EEFE-4E81-8C3F-61E89DD1A13F}"/>
              </a:ext>
            </a:extLst>
          </p:cNvPr>
          <p:cNvPicPr>
            <a:picLocks noChangeAspect="1"/>
          </p:cNvPicPr>
          <p:nvPr/>
        </p:nvPicPr>
        <p:blipFill>
          <a:blip r:embed="rId4"/>
          <a:stretch>
            <a:fillRect/>
          </a:stretch>
        </p:blipFill>
        <p:spPr>
          <a:xfrm>
            <a:off x="2351331" y="5895537"/>
            <a:ext cx="533391" cy="1429887"/>
          </a:xfrm>
          <a:prstGeom prst="rect">
            <a:avLst/>
          </a:prstGeom>
        </p:spPr>
      </p:pic>
      <p:sp>
        <p:nvSpPr>
          <p:cNvPr id="14" name="角丸四角形 13"/>
          <p:cNvSpPr/>
          <p:nvPr/>
        </p:nvSpPr>
        <p:spPr>
          <a:xfrm>
            <a:off x="0" y="768387"/>
            <a:ext cx="6825477" cy="379183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2133" dirty="0">
              <a:latin typeface="+mj-ea"/>
              <a:ea typeface="+mj-ea"/>
              <a:cs typeface="Meiryo UI" panose="020B0604030504040204" pitchFamily="50" charset="-128"/>
            </a:endParaRPr>
          </a:p>
          <a:p>
            <a:endParaRPr lang="en-US" altLang="ja-JP" sz="2133" dirty="0" smtClean="0">
              <a:solidFill>
                <a:schemeClr val="tx1"/>
              </a:solidFill>
              <a:latin typeface="+mj-ea"/>
              <a:ea typeface="+mj-ea"/>
              <a:cs typeface="Meiryo UI" panose="020B0604030504040204" pitchFamily="50" charset="-128"/>
            </a:endParaRPr>
          </a:p>
          <a:p>
            <a:endParaRPr lang="en-US" altLang="ja-JP" sz="2133" dirty="0">
              <a:solidFill>
                <a:schemeClr val="tx1"/>
              </a:solidFill>
              <a:latin typeface="+mj-ea"/>
              <a:ea typeface="+mj-ea"/>
              <a:cs typeface="Meiryo UI" panose="020B0604030504040204" pitchFamily="50" charset="-128"/>
            </a:endParaRPr>
          </a:p>
          <a:p>
            <a:r>
              <a:rPr lang="ja-JP" altLang="en-US" sz="2133" dirty="0" smtClean="0">
                <a:solidFill>
                  <a:schemeClr val="tx1"/>
                </a:solidFill>
                <a:latin typeface="+mj-ea"/>
                <a:ea typeface="+mj-ea"/>
                <a:cs typeface="Meiryo UI" panose="020B0604030504040204" pitchFamily="50" charset="-128"/>
              </a:rPr>
              <a:t>やむを得ない</a:t>
            </a:r>
            <a:r>
              <a:rPr lang="ja-JP" altLang="en-US" sz="2133" dirty="0">
                <a:solidFill>
                  <a:schemeClr val="tx1"/>
                </a:solidFill>
                <a:latin typeface="+mj-ea"/>
                <a:ea typeface="+mj-ea"/>
                <a:cs typeface="Meiryo UI" panose="020B0604030504040204" pitchFamily="50" charset="-128"/>
              </a:rPr>
              <a:t>事情（</a:t>
            </a:r>
            <a:r>
              <a:rPr lang="en-US" altLang="ja-JP" sz="2133" dirty="0">
                <a:solidFill>
                  <a:schemeClr val="tx1"/>
                </a:solidFill>
                <a:latin typeface="+mj-ea"/>
                <a:ea typeface="+mj-ea"/>
                <a:cs typeface="Meiryo UI" panose="020B0604030504040204" pitchFamily="50" charset="-128"/>
              </a:rPr>
              <a:t>※</a:t>
            </a:r>
            <a:r>
              <a:rPr lang="ja-JP" altLang="en-US" sz="2133" dirty="0">
                <a:solidFill>
                  <a:schemeClr val="tx1"/>
                </a:solidFill>
                <a:latin typeface="+mj-ea"/>
                <a:ea typeface="+mj-ea"/>
                <a:cs typeface="Meiryo UI" panose="020B0604030504040204" pitchFamily="50" charset="-128"/>
              </a:rPr>
              <a:t>）がある場合、</a:t>
            </a:r>
            <a:endParaRPr lang="en-US" altLang="ja-JP" sz="2133" dirty="0">
              <a:solidFill>
                <a:schemeClr val="tx1"/>
              </a:solidFill>
              <a:latin typeface="+mj-ea"/>
              <a:ea typeface="+mj-ea"/>
              <a:cs typeface="Meiryo UI" panose="020B0604030504040204" pitchFamily="50" charset="-128"/>
            </a:endParaRPr>
          </a:p>
          <a:p>
            <a:r>
              <a:rPr lang="ja-JP" altLang="en-US" sz="2133" dirty="0">
                <a:solidFill>
                  <a:schemeClr val="tx1"/>
                </a:solidFill>
                <a:latin typeface="+mj-ea"/>
                <a:ea typeface="+mj-ea"/>
                <a:cs typeface="Meiryo UI" panose="020B0604030504040204" pitchFamily="50" charset="-128"/>
              </a:rPr>
              <a:t>に事前に申し出た上で、交差汚染防止対策を講ずること。</a:t>
            </a:r>
            <a:endParaRPr lang="en-US" altLang="ja-JP" sz="2133" dirty="0">
              <a:solidFill>
                <a:schemeClr val="tx1"/>
              </a:solidFill>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１）自宅</a:t>
            </a:r>
            <a:r>
              <a:rPr lang="ja-JP" altLang="en-US" sz="1800" dirty="0" smtClean="0">
                <a:latin typeface="+mj-ea"/>
                <a:ea typeface="+mj-ea"/>
                <a:cs typeface="Meiryo UI" panose="020B0604030504040204" pitchFamily="50" charset="-128"/>
              </a:rPr>
              <a:t>でも家</a:t>
            </a:r>
            <a:r>
              <a:rPr lang="ja-JP" altLang="en-US" sz="1800" dirty="0" err="1" smtClean="0">
                <a:latin typeface="+mj-ea"/>
                <a:ea typeface="+mj-ea"/>
                <a:cs typeface="Meiryo UI" panose="020B0604030504040204" pitchFamily="50" charset="-128"/>
              </a:rPr>
              <a:t>きんを</a:t>
            </a:r>
            <a:r>
              <a:rPr lang="ja-JP" altLang="en-US" sz="1800" dirty="0">
                <a:latin typeface="+mj-ea"/>
                <a:ea typeface="+mj-ea"/>
                <a:cs typeface="Meiryo UI" panose="020B0604030504040204" pitchFamily="50" charset="-128"/>
              </a:rPr>
              <a:t>飼養している場合</a:t>
            </a:r>
            <a:endParaRPr lang="en-US" altLang="ja-JP" sz="1800" dirty="0">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自宅の飼養管理を行った後、シャワーで全身を洗浄した上で、新しい洗濯済の衣類及び靴に着替えて出勤する。</a:t>
            </a:r>
            <a:endParaRPr lang="en-US" altLang="ja-JP" sz="1800" dirty="0">
              <a:latin typeface="+mj-ea"/>
              <a:ea typeface="+mj-ea"/>
              <a:cs typeface="Meiryo UI" panose="020B0604030504040204" pitchFamily="50" charset="-128"/>
            </a:endParaRPr>
          </a:p>
          <a:p>
            <a:r>
              <a:rPr lang="ja-JP" altLang="en-US" sz="1800" dirty="0">
                <a:latin typeface="+mj-ea"/>
                <a:ea typeface="+mj-ea"/>
                <a:cs typeface="Meiryo UI" panose="020B0604030504040204" pitchFamily="50" charset="-128"/>
              </a:rPr>
              <a:t>（</a:t>
            </a:r>
            <a:r>
              <a:rPr lang="en-US" altLang="ja-JP" sz="1800" dirty="0">
                <a:latin typeface="+mj-ea"/>
                <a:ea typeface="+mj-ea"/>
                <a:cs typeface="Meiryo UI" panose="020B0604030504040204" pitchFamily="50" charset="-128"/>
              </a:rPr>
              <a:t>※</a:t>
            </a:r>
            <a:r>
              <a:rPr lang="ja-JP" altLang="en-US" sz="1800" dirty="0">
                <a:latin typeface="+mj-ea"/>
                <a:ea typeface="+mj-ea"/>
                <a:cs typeface="Meiryo UI" panose="020B0604030504040204" pitchFamily="50" charset="-128"/>
              </a:rPr>
              <a:t>２）地域の鳥獣害対策に従事している場合</a:t>
            </a:r>
          </a:p>
          <a:p>
            <a:r>
              <a:rPr lang="ja-JP" altLang="en-US" sz="1800" dirty="0">
                <a:latin typeface="+mj-ea"/>
                <a:ea typeface="+mj-ea"/>
                <a:cs typeface="Meiryo UI" panose="020B0604030504040204" pitchFamily="50" charset="-128"/>
              </a:rPr>
              <a:t>従事後、農場に直行せず、自宅のシャワーで全身を洗浄した上で、新しい洗濯済の衣類及び靴に着替えて出勤する。また鳥獣害対策に要した器具・機材を農場に持ち込まない。</a:t>
            </a:r>
            <a:endParaRPr lang="en-US" altLang="ja-JP" sz="1800" dirty="0">
              <a:latin typeface="+mj-ea"/>
              <a:ea typeface="+mj-ea"/>
              <a:cs typeface="Meiryo UI" panose="020B0604030504040204" pitchFamily="50" charset="-128"/>
            </a:endParaRPr>
          </a:p>
        </p:txBody>
      </p:sp>
      <p:sp>
        <p:nvSpPr>
          <p:cNvPr id="7" name="テキスト ボックス 6"/>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i="1" dirty="0">
                <a:latin typeface="+mj-ea"/>
                <a:ea typeface="+mj-ea"/>
                <a:cs typeface="Meiryo UI" panose="020B0604030504040204" pitchFamily="50" charset="-128"/>
              </a:rPr>
              <a:t>農場外の家畜等の取扱い禁止</a:t>
            </a:r>
          </a:p>
        </p:txBody>
      </p:sp>
      <p:sp>
        <p:nvSpPr>
          <p:cNvPr id="27" name="正方形/長方形 26">
            <a:extLst>
              <a:ext uri="{FF2B5EF4-FFF2-40B4-BE49-F238E27FC236}">
                <a16:creationId xmlns:a16="http://schemas.microsoft.com/office/drawing/2014/main" xmlns="" id="{AD0AF41C-9AA9-40F9-9FD9-134D19C05FE1}"/>
              </a:ext>
            </a:extLst>
          </p:cNvPr>
          <p:cNvSpPr/>
          <p:nvPr/>
        </p:nvSpPr>
        <p:spPr>
          <a:xfrm>
            <a:off x="3969827" y="5768983"/>
            <a:ext cx="2795268" cy="661271"/>
          </a:xfrm>
          <a:prstGeom prst="rect">
            <a:avLst/>
          </a:prstGeom>
          <a:noFill/>
          <a:ln>
            <a:noFill/>
          </a:ln>
        </p:spPr>
        <p:txBody>
          <a:bodyPr wrap="square">
            <a:spAutoFit/>
          </a:bodyPr>
          <a:lstStyle/>
          <a:p>
            <a:pPr>
              <a:lnSpc>
                <a:spcPts val="2400"/>
              </a:lnSpc>
              <a:defRPr/>
            </a:pPr>
            <a:r>
              <a:rPr lang="ja-JP" altLang="en-US" sz="1600" dirty="0">
                <a:solidFill>
                  <a:schemeClr val="dk1"/>
                </a:solidFill>
                <a:latin typeface="+mn-ea"/>
              </a:rPr>
              <a:t>農場には直行せず、シャワー洗浄する。</a:t>
            </a:r>
            <a:endParaRPr lang="en-US" altLang="ja-JP" sz="1600" dirty="0">
              <a:solidFill>
                <a:schemeClr val="dk1"/>
              </a:solidFill>
              <a:latin typeface="+mn-ea"/>
            </a:endParaRPr>
          </a:p>
        </p:txBody>
      </p:sp>
      <p:pic>
        <p:nvPicPr>
          <p:cNvPr id="25" name="グラフィックス 24" descr="靴">
            <a:extLst>
              <a:ext uri="{FF2B5EF4-FFF2-40B4-BE49-F238E27FC236}">
                <a16:creationId xmlns:a16="http://schemas.microsoft.com/office/drawing/2014/main" xmlns="" id="{821A7A9C-8F7A-4775-8BF3-6BF23BBDD96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246000" y="8110386"/>
            <a:ext cx="586060" cy="655257"/>
          </a:xfrm>
          <a:prstGeom prst="rect">
            <a:avLst/>
          </a:prstGeom>
        </p:spPr>
      </p:pic>
      <p:pic>
        <p:nvPicPr>
          <p:cNvPr id="41" name="グラフィックス 40" descr="靴">
            <a:extLst>
              <a:ext uri="{FF2B5EF4-FFF2-40B4-BE49-F238E27FC236}">
                <a16:creationId xmlns:a16="http://schemas.microsoft.com/office/drawing/2014/main" xmlns="" id="{7241C05D-AB74-47A1-9C04-3C7B36B7563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69059" y="6798823"/>
            <a:ext cx="633536" cy="708338"/>
          </a:xfrm>
          <a:prstGeom prst="rect">
            <a:avLst/>
          </a:prstGeom>
        </p:spPr>
      </p:pic>
      <p:sp>
        <p:nvSpPr>
          <p:cNvPr id="29" name="爆発: 8 pt 28">
            <a:extLst>
              <a:ext uri="{FF2B5EF4-FFF2-40B4-BE49-F238E27FC236}">
                <a16:creationId xmlns:a16="http://schemas.microsoft.com/office/drawing/2014/main" xmlns="" id="{A3577E74-7D34-49DE-B073-C9740CB74227}"/>
              </a:ext>
            </a:extLst>
          </p:cNvPr>
          <p:cNvSpPr/>
          <p:nvPr/>
        </p:nvSpPr>
        <p:spPr>
          <a:xfrm>
            <a:off x="3061704" y="7227499"/>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爆発: 8 pt 45">
            <a:extLst>
              <a:ext uri="{FF2B5EF4-FFF2-40B4-BE49-F238E27FC236}">
                <a16:creationId xmlns:a16="http://schemas.microsoft.com/office/drawing/2014/main" xmlns="" id="{B536393B-BD76-4623-B0C8-2EDD2D210DDA}"/>
              </a:ext>
            </a:extLst>
          </p:cNvPr>
          <p:cNvSpPr/>
          <p:nvPr/>
        </p:nvSpPr>
        <p:spPr>
          <a:xfrm>
            <a:off x="2649040" y="661627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7" name="爆発: 8 pt 46">
            <a:extLst>
              <a:ext uri="{FF2B5EF4-FFF2-40B4-BE49-F238E27FC236}">
                <a16:creationId xmlns:a16="http://schemas.microsoft.com/office/drawing/2014/main" xmlns="" id="{7AD6E5A7-F36D-4E5C-B3EF-30F51482100E}"/>
              </a:ext>
            </a:extLst>
          </p:cNvPr>
          <p:cNvSpPr/>
          <p:nvPr/>
        </p:nvSpPr>
        <p:spPr>
          <a:xfrm>
            <a:off x="2435956" y="656969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8" name="爆発: 8 pt 47">
            <a:extLst>
              <a:ext uri="{FF2B5EF4-FFF2-40B4-BE49-F238E27FC236}">
                <a16:creationId xmlns:a16="http://schemas.microsoft.com/office/drawing/2014/main" xmlns="" id="{71BD9AED-E9BD-4269-943B-386B5FADC9FA}"/>
              </a:ext>
            </a:extLst>
          </p:cNvPr>
          <p:cNvSpPr/>
          <p:nvPr/>
        </p:nvSpPr>
        <p:spPr>
          <a:xfrm>
            <a:off x="2755439" y="709272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9" name="爆発: 8 pt 48">
            <a:extLst>
              <a:ext uri="{FF2B5EF4-FFF2-40B4-BE49-F238E27FC236}">
                <a16:creationId xmlns:a16="http://schemas.microsoft.com/office/drawing/2014/main" xmlns="" id="{EC44F73C-57F2-44A5-84D2-1A016518EE6C}"/>
              </a:ext>
            </a:extLst>
          </p:cNvPr>
          <p:cNvSpPr/>
          <p:nvPr/>
        </p:nvSpPr>
        <p:spPr>
          <a:xfrm>
            <a:off x="2532937" y="6770008"/>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grpSp>
        <p:nvGrpSpPr>
          <p:cNvPr id="8" name="グループ化 7"/>
          <p:cNvGrpSpPr/>
          <p:nvPr/>
        </p:nvGrpSpPr>
        <p:grpSpPr>
          <a:xfrm>
            <a:off x="-20259" y="4870957"/>
            <a:ext cx="3432814" cy="620929"/>
            <a:chOff x="3763" y="4226982"/>
            <a:chExt cx="3586248" cy="855139"/>
          </a:xfrm>
        </p:grpSpPr>
        <p:sp>
          <p:nvSpPr>
            <p:cNvPr id="5" name="爆発: 14 pt 4">
              <a:extLst>
                <a:ext uri="{FF2B5EF4-FFF2-40B4-BE49-F238E27FC236}">
                  <a16:creationId xmlns:a16="http://schemas.microsoft.com/office/drawing/2014/main" xmlns="" id="{1ABB0DDD-AC97-4895-AB56-4BFDC45FB837}"/>
                </a:ext>
              </a:extLst>
            </p:cNvPr>
            <p:cNvSpPr/>
            <p:nvPr/>
          </p:nvSpPr>
          <p:spPr>
            <a:xfrm>
              <a:off x="3763" y="4226982"/>
              <a:ext cx="3586248" cy="855139"/>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7" name="正方形/長方形 36">
              <a:extLst>
                <a:ext uri="{FF2B5EF4-FFF2-40B4-BE49-F238E27FC236}">
                  <a16:creationId xmlns:a16="http://schemas.microsoft.com/office/drawing/2014/main" xmlns="" id="{3F8AC19C-9BA7-4D76-B298-9ED60D34E245}"/>
                </a:ext>
              </a:extLst>
            </p:cNvPr>
            <p:cNvSpPr/>
            <p:nvPr/>
          </p:nvSpPr>
          <p:spPr>
            <a:xfrm>
              <a:off x="678333" y="4398319"/>
              <a:ext cx="2862753" cy="354969"/>
            </a:xfrm>
            <a:prstGeom prst="rect">
              <a:avLst/>
            </a:prstGeom>
            <a:noFill/>
            <a:ln>
              <a:noFill/>
            </a:ln>
          </p:spPr>
          <p:txBody>
            <a:bodyPr wrap="square">
              <a:spAutoFit/>
            </a:bodyPr>
            <a:lstStyle/>
            <a:p>
              <a:pPr>
                <a:lnSpc>
                  <a:spcPts val="2400"/>
                </a:lnSpc>
                <a:defRPr/>
              </a:pPr>
              <a:r>
                <a:rPr lang="ja-JP" altLang="en-US" sz="1467" dirty="0">
                  <a:solidFill>
                    <a:srgbClr val="FF0000"/>
                  </a:solidFill>
                  <a:latin typeface="+mn-ea"/>
                </a:rPr>
                <a:t>病原体を持ってこない</a:t>
              </a:r>
              <a:endParaRPr lang="en-US" altLang="ja-JP" sz="1467" dirty="0">
                <a:solidFill>
                  <a:srgbClr val="FF0000"/>
                </a:solidFill>
                <a:latin typeface="+mn-ea"/>
              </a:endParaRPr>
            </a:p>
          </p:txBody>
        </p:sp>
      </p:grpSp>
      <p:pic>
        <p:nvPicPr>
          <p:cNvPr id="6" name="図 5">
            <a:extLst>
              <a:ext uri="{FF2B5EF4-FFF2-40B4-BE49-F238E27FC236}">
                <a16:creationId xmlns:a16="http://schemas.microsoft.com/office/drawing/2014/main" xmlns="" id="{6586DCA1-A14C-4474-B99E-57799A93EFCC}"/>
              </a:ext>
            </a:extLst>
          </p:cNvPr>
          <p:cNvPicPr>
            <a:picLocks noChangeAspect="1"/>
          </p:cNvPicPr>
          <p:nvPr/>
        </p:nvPicPr>
        <p:blipFill>
          <a:blip r:embed="rId9"/>
          <a:stretch>
            <a:fillRect/>
          </a:stretch>
        </p:blipFill>
        <p:spPr>
          <a:xfrm>
            <a:off x="3638846" y="6562898"/>
            <a:ext cx="2094410" cy="1177454"/>
          </a:xfrm>
          <a:prstGeom prst="rect">
            <a:avLst/>
          </a:prstGeom>
          <a:ln>
            <a:solidFill>
              <a:schemeClr val="tx1"/>
            </a:solidFill>
          </a:ln>
        </p:spPr>
      </p:pic>
      <p:sp>
        <p:nvSpPr>
          <p:cNvPr id="44" name="正方形/長方形 43">
            <a:extLst>
              <a:ext uri="{FF2B5EF4-FFF2-40B4-BE49-F238E27FC236}">
                <a16:creationId xmlns:a16="http://schemas.microsoft.com/office/drawing/2014/main" xmlns="" id="{FEC49DBA-D0CE-4927-BD1E-AF890564A324}"/>
              </a:ext>
            </a:extLst>
          </p:cNvPr>
          <p:cNvSpPr/>
          <p:nvPr/>
        </p:nvSpPr>
        <p:spPr>
          <a:xfrm>
            <a:off x="5710699" y="6679391"/>
            <a:ext cx="1678741"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車両消毒を</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入念に実施する。</a:t>
            </a:r>
            <a:endParaRPr lang="en-US" altLang="ja-JP" sz="1200" dirty="0">
              <a:solidFill>
                <a:schemeClr val="dk1"/>
              </a:solidFill>
              <a:latin typeface="+mn-ea"/>
            </a:endParaRPr>
          </a:p>
        </p:txBody>
      </p:sp>
      <p:sp>
        <p:nvSpPr>
          <p:cNvPr id="54" name="正方形/長方形 53">
            <a:extLst>
              <a:ext uri="{FF2B5EF4-FFF2-40B4-BE49-F238E27FC236}">
                <a16:creationId xmlns:a16="http://schemas.microsoft.com/office/drawing/2014/main" xmlns="" id="{5FA8C666-DB5F-40A0-BCB3-92CBA6721A35}"/>
              </a:ext>
            </a:extLst>
          </p:cNvPr>
          <p:cNvSpPr/>
          <p:nvPr/>
        </p:nvSpPr>
        <p:spPr>
          <a:xfrm>
            <a:off x="704360" y="8608544"/>
            <a:ext cx="2262827" cy="357790"/>
          </a:xfrm>
          <a:prstGeom prst="rect">
            <a:avLst/>
          </a:prstGeom>
          <a:noFill/>
          <a:ln>
            <a:noFill/>
          </a:ln>
        </p:spPr>
        <p:txBody>
          <a:bodyPr wrap="square">
            <a:spAutoFit/>
          </a:bodyPr>
          <a:lstStyle/>
          <a:p>
            <a:pPr algn="ctr">
              <a:lnSpc>
                <a:spcPts val="2400"/>
              </a:lnSpc>
              <a:defRPr/>
            </a:pPr>
            <a:r>
              <a:rPr lang="ja-JP" altLang="en-US" sz="1600" dirty="0">
                <a:solidFill>
                  <a:schemeClr val="dk1"/>
                </a:solidFill>
                <a:latin typeface="+mn-ea"/>
              </a:rPr>
              <a:t>衣服・靴の交換する。</a:t>
            </a:r>
            <a:endParaRPr lang="en-US" altLang="ja-JP" sz="1600" dirty="0">
              <a:solidFill>
                <a:schemeClr val="dk1"/>
              </a:solidFill>
              <a:latin typeface="+mn-ea"/>
            </a:endParaRPr>
          </a:p>
        </p:txBody>
      </p:sp>
      <p:sp>
        <p:nvSpPr>
          <p:cNvPr id="28" name="正方形/長方形 27">
            <a:extLst>
              <a:ext uri="{FF2B5EF4-FFF2-40B4-BE49-F238E27FC236}">
                <a16:creationId xmlns:a16="http://schemas.microsoft.com/office/drawing/2014/main" xmlns="" id="{C166C999-854B-4861-A77E-6F92520B46D0}"/>
              </a:ext>
            </a:extLst>
          </p:cNvPr>
          <p:cNvSpPr/>
          <p:nvPr/>
        </p:nvSpPr>
        <p:spPr>
          <a:xfrm>
            <a:off x="3908050" y="7938669"/>
            <a:ext cx="1253936" cy="656911"/>
          </a:xfrm>
          <a:prstGeom prst="rect">
            <a:avLst/>
          </a:prstGeom>
          <a:noFill/>
          <a:ln>
            <a:noFill/>
          </a:ln>
        </p:spPr>
        <p:txBody>
          <a:bodyPr wrap="square">
            <a:spAutoFit/>
          </a:bodyPr>
          <a:lstStyle/>
          <a:p>
            <a:pPr>
              <a:lnSpc>
                <a:spcPts val="2400"/>
              </a:lnSpc>
              <a:defRPr/>
            </a:pPr>
            <a:r>
              <a:rPr lang="ja-JP" altLang="en-US" sz="1200" dirty="0">
                <a:solidFill>
                  <a:schemeClr val="dk1"/>
                </a:solidFill>
                <a:latin typeface="+mn-ea"/>
              </a:rPr>
              <a:t>農場専用の衣服</a:t>
            </a:r>
            <a:endParaRPr lang="en-US" altLang="ja-JP" sz="1200" dirty="0">
              <a:solidFill>
                <a:schemeClr val="dk1"/>
              </a:solidFill>
              <a:latin typeface="+mn-ea"/>
            </a:endParaRPr>
          </a:p>
          <a:p>
            <a:pPr>
              <a:lnSpc>
                <a:spcPts val="2400"/>
              </a:lnSpc>
              <a:defRPr/>
            </a:pPr>
            <a:r>
              <a:rPr lang="ja-JP" altLang="en-US" sz="1200" dirty="0">
                <a:solidFill>
                  <a:schemeClr val="dk1"/>
                </a:solidFill>
                <a:latin typeface="+mn-ea"/>
              </a:rPr>
              <a:t>・靴に交換する。</a:t>
            </a:r>
            <a:endParaRPr lang="en-US" altLang="ja-JP" sz="1200" dirty="0">
              <a:solidFill>
                <a:schemeClr val="dk1"/>
              </a:solidFill>
              <a:latin typeface="+mn-ea"/>
            </a:endParaRPr>
          </a:p>
        </p:txBody>
      </p:sp>
      <p:sp>
        <p:nvSpPr>
          <p:cNvPr id="2" name="四角形: 角を丸くする 1">
            <a:extLst>
              <a:ext uri="{FF2B5EF4-FFF2-40B4-BE49-F238E27FC236}">
                <a16:creationId xmlns:a16="http://schemas.microsoft.com/office/drawing/2014/main" xmlns="" id="{BAA7C531-8BBA-40CA-BD9E-B766666E1254}"/>
              </a:ext>
            </a:extLst>
          </p:cNvPr>
          <p:cNvSpPr/>
          <p:nvPr/>
        </p:nvSpPr>
        <p:spPr>
          <a:xfrm>
            <a:off x="14936" y="4627956"/>
            <a:ext cx="3417582" cy="29309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xmlns="" id="{C3D22804-0602-439A-9154-0B5DCEBD0EA2}"/>
              </a:ext>
            </a:extLst>
          </p:cNvPr>
          <p:cNvSpPr/>
          <p:nvPr/>
        </p:nvSpPr>
        <p:spPr>
          <a:xfrm>
            <a:off x="3463828" y="4627956"/>
            <a:ext cx="3324818" cy="18162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xmlns="" id="{C4E424D3-4AC0-47DB-8F0F-8AA979259DBD}"/>
              </a:ext>
            </a:extLst>
          </p:cNvPr>
          <p:cNvSpPr/>
          <p:nvPr/>
        </p:nvSpPr>
        <p:spPr>
          <a:xfrm>
            <a:off x="27678" y="7558929"/>
            <a:ext cx="3387769" cy="14920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xmlns="" id="{87A69C4D-3E5C-4F84-A8CA-EF23E9C63983}"/>
              </a:ext>
            </a:extLst>
          </p:cNvPr>
          <p:cNvSpPr/>
          <p:nvPr/>
        </p:nvSpPr>
        <p:spPr>
          <a:xfrm>
            <a:off x="3459028" y="6461280"/>
            <a:ext cx="3405916" cy="2591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xmlns="" id="{43F21E02-FF61-4FCA-81B7-C9E78B1B99BB}"/>
              </a:ext>
            </a:extLst>
          </p:cNvPr>
          <p:cNvSpPr/>
          <p:nvPr/>
        </p:nvSpPr>
        <p:spPr>
          <a:xfrm>
            <a:off x="3225107" y="7666233"/>
            <a:ext cx="639362" cy="1047784"/>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solidFill>
                <a:schemeClr val="tx1"/>
              </a:solidFill>
            </a:endParaRPr>
          </a:p>
        </p:txBody>
      </p:sp>
      <p:sp>
        <p:nvSpPr>
          <p:cNvPr id="42" name="正方形/長方形 41">
            <a:extLst>
              <a:ext uri="{FF2B5EF4-FFF2-40B4-BE49-F238E27FC236}">
                <a16:creationId xmlns:a16="http://schemas.microsoft.com/office/drawing/2014/main" xmlns="" id="{4ECD04E6-03CF-4387-B593-508C0885BAC6}"/>
              </a:ext>
            </a:extLst>
          </p:cNvPr>
          <p:cNvSpPr/>
          <p:nvPr/>
        </p:nvSpPr>
        <p:spPr>
          <a:xfrm>
            <a:off x="3178185" y="7974925"/>
            <a:ext cx="1418490" cy="354969"/>
          </a:xfrm>
          <a:prstGeom prst="rect">
            <a:avLst/>
          </a:prstGeom>
          <a:noFill/>
          <a:ln>
            <a:noFill/>
          </a:ln>
        </p:spPr>
        <p:txBody>
          <a:bodyPr wrap="square">
            <a:spAutoFit/>
          </a:bodyPr>
          <a:lstStyle/>
          <a:p>
            <a:pPr>
              <a:lnSpc>
                <a:spcPts val="2400"/>
              </a:lnSpc>
              <a:defRPr/>
            </a:pPr>
            <a:r>
              <a:rPr lang="ja-JP" altLang="en-US" sz="1467" dirty="0">
                <a:solidFill>
                  <a:schemeClr val="bg1"/>
                </a:solidFill>
                <a:latin typeface="+mn-ea"/>
              </a:rPr>
              <a:t>農場へ</a:t>
            </a:r>
            <a:endParaRPr lang="en-US" altLang="ja-JP" sz="1467" dirty="0">
              <a:solidFill>
                <a:schemeClr val="bg1"/>
              </a:solidFill>
              <a:latin typeface="+mn-ea"/>
            </a:endParaRPr>
          </a:p>
        </p:txBody>
      </p:sp>
      <p:sp>
        <p:nvSpPr>
          <p:cNvPr id="50" name="正方形/長方形 49">
            <a:extLst>
              <a:ext uri="{FF2B5EF4-FFF2-40B4-BE49-F238E27FC236}">
                <a16:creationId xmlns:a16="http://schemas.microsoft.com/office/drawing/2014/main" xmlns="" id="{E96E5D34-98FF-4CD9-A9B2-2B35A0884C16}"/>
              </a:ext>
            </a:extLst>
          </p:cNvPr>
          <p:cNvSpPr/>
          <p:nvPr/>
        </p:nvSpPr>
        <p:spPr>
          <a:xfrm>
            <a:off x="3592635" y="5318512"/>
            <a:ext cx="622174"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sp>
        <p:nvSpPr>
          <p:cNvPr id="51" name="正方形/長方形 50">
            <a:extLst>
              <a:ext uri="{FF2B5EF4-FFF2-40B4-BE49-F238E27FC236}">
                <a16:creationId xmlns:a16="http://schemas.microsoft.com/office/drawing/2014/main" xmlns="" id="{24409E79-9DA0-4DF2-8D15-8B6B121BAA66}"/>
              </a:ext>
            </a:extLst>
          </p:cNvPr>
          <p:cNvSpPr/>
          <p:nvPr/>
        </p:nvSpPr>
        <p:spPr>
          <a:xfrm>
            <a:off x="252821" y="7820886"/>
            <a:ext cx="645891" cy="353495"/>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mn-ea"/>
              </a:rPr>
              <a:t>自宅</a:t>
            </a:r>
            <a:endParaRPr lang="en-US" altLang="ja-JP" sz="1400" dirty="0">
              <a:solidFill>
                <a:schemeClr val="dk1"/>
              </a:solidFill>
              <a:latin typeface="+mn-ea"/>
            </a:endParaRPr>
          </a:p>
        </p:txBody>
      </p:sp>
      <p:pic>
        <p:nvPicPr>
          <p:cNvPr id="12" name="図 11">
            <a:extLst>
              <a:ext uri="{FF2B5EF4-FFF2-40B4-BE49-F238E27FC236}">
                <a16:creationId xmlns:a16="http://schemas.microsoft.com/office/drawing/2014/main" xmlns="" id="{7B8C947D-2C85-4F11-A73F-196407B5D81E}"/>
              </a:ext>
            </a:extLst>
          </p:cNvPr>
          <p:cNvPicPr>
            <a:picLocks noChangeAspect="1"/>
          </p:cNvPicPr>
          <p:nvPr/>
        </p:nvPicPr>
        <p:blipFill>
          <a:blip r:embed="rId10"/>
          <a:stretch>
            <a:fillRect/>
          </a:stretch>
        </p:blipFill>
        <p:spPr>
          <a:xfrm>
            <a:off x="5161986" y="7691121"/>
            <a:ext cx="1418490" cy="1345375"/>
          </a:xfrm>
          <a:prstGeom prst="rect">
            <a:avLst/>
          </a:prstGeom>
          <a:ln>
            <a:solidFill>
              <a:schemeClr val="tx1"/>
            </a:solidFill>
          </a:ln>
        </p:spPr>
      </p:pic>
      <p:sp>
        <p:nvSpPr>
          <p:cNvPr id="52" name="正方形/長方形 51">
            <a:extLst>
              <a:ext uri="{FF2B5EF4-FFF2-40B4-BE49-F238E27FC236}">
                <a16:creationId xmlns:a16="http://schemas.microsoft.com/office/drawing/2014/main" xmlns="" id="{5C3EE51D-5BF0-4B58-A719-DBB60724FEF1}"/>
              </a:ext>
            </a:extLst>
          </p:cNvPr>
          <p:cNvSpPr/>
          <p:nvPr/>
        </p:nvSpPr>
        <p:spPr>
          <a:xfrm>
            <a:off x="-140751" y="7003451"/>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①</a:t>
            </a:r>
            <a:endParaRPr lang="en-US" altLang="ja-JP" sz="2800" dirty="0">
              <a:solidFill>
                <a:schemeClr val="dk1"/>
              </a:solidFill>
              <a:latin typeface="+mn-ea"/>
            </a:endParaRPr>
          </a:p>
        </p:txBody>
      </p:sp>
      <p:sp>
        <p:nvSpPr>
          <p:cNvPr id="53" name="正方形/長方形 52">
            <a:extLst>
              <a:ext uri="{FF2B5EF4-FFF2-40B4-BE49-F238E27FC236}">
                <a16:creationId xmlns:a16="http://schemas.microsoft.com/office/drawing/2014/main" xmlns="" id="{B826DBEF-7C1C-414C-A7E1-9B2ACE4BDA0D}"/>
              </a:ext>
            </a:extLst>
          </p:cNvPr>
          <p:cNvSpPr/>
          <p:nvPr/>
        </p:nvSpPr>
        <p:spPr>
          <a:xfrm>
            <a:off x="3284399" y="589956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②</a:t>
            </a:r>
            <a:endParaRPr lang="en-US" altLang="ja-JP" sz="2800" dirty="0">
              <a:solidFill>
                <a:schemeClr val="dk1"/>
              </a:solidFill>
              <a:latin typeface="+mn-ea"/>
            </a:endParaRPr>
          </a:p>
        </p:txBody>
      </p:sp>
      <p:sp>
        <p:nvSpPr>
          <p:cNvPr id="55" name="正方形/長方形 54">
            <a:extLst>
              <a:ext uri="{FF2B5EF4-FFF2-40B4-BE49-F238E27FC236}">
                <a16:creationId xmlns:a16="http://schemas.microsoft.com/office/drawing/2014/main" xmlns="" id="{9EB5F47C-7F36-4BFF-8673-048BBC82F535}"/>
              </a:ext>
            </a:extLst>
          </p:cNvPr>
          <p:cNvSpPr/>
          <p:nvPr/>
        </p:nvSpPr>
        <p:spPr>
          <a:xfrm>
            <a:off x="-43689" y="8592354"/>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③</a:t>
            </a:r>
            <a:endParaRPr lang="en-US" altLang="ja-JP" sz="2800" dirty="0">
              <a:solidFill>
                <a:schemeClr val="dk1"/>
              </a:solidFill>
              <a:latin typeface="+mn-ea"/>
            </a:endParaRPr>
          </a:p>
        </p:txBody>
      </p:sp>
      <p:sp>
        <p:nvSpPr>
          <p:cNvPr id="56" name="正方形/長方形 55">
            <a:extLst>
              <a:ext uri="{FF2B5EF4-FFF2-40B4-BE49-F238E27FC236}">
                <a16:creationId xmlns:a16="http://schemas.microsoft.com/office/drawing/2014/main" xmlns="" id="{F67380C9-8FBF-4D8B-B973-F26E661946DD}"/>
              </a:ext>
            </a:extLst>
          </p:cNvPr>
          <p:cNvSpPr/>
          <p:nvPr/>
        </p:nvSpPr>
        <p:spPr>
          <a:xfrm>
            <a:off x="3302852" y="8618398"/>
            <a:ext cx="961852" cy="400110"/>
          </a:xfrm>
          <a:prstGeom prst="rect">
            <a:avLst/>
          </a:prstGeom>
          <a:noFill/>
          <a:ln>
            <a:noFill/>
          </a:ln>
        </p:spPr>
        <p:txBody>
          <a:bodyPr wrap="square">
            <a:spAutoFit/>
          </a:bodyPr>
          <a:lstStyle/>
          <a:p>
            <a:pPr algn="ctr">
              <a:lnSpc>
                <a:spcPts val="2400"/>
              </a:lnSpc>
              <a:defRPr/>
            </a:pPr>
            <a:r>
              <a:rPr lang="ja-JP" altLang="en-US" sz="2800">
                <a:solidFill>
                  <a:schemeClr val="dk1"/>
                </a:solidFill>
                <a:latin typeface="+mn-ea"/>
              </a:rPr>
              <a:t>④</a:t>
            </a:r>
            <a:endParaRPr lang="en-US" altLang="ja-JP" sz="2800" dirty="0">
              <a:solidFill>
                <a:schemeClr val="dk1"/>
              </a:solidFill>
              <a:latin typeface="+mn-ea"/>
            </a:endParaRPr>
          </a:p>
        </p:txBody>
      </p:sp>
      <p:sp>
        <p:nvSpPr>
          <p:cNvPr id="59" name="爆発: 8 pt 58">
            <a:extLst>
              <a:ext uri="{FF2B5EF4-FFF2-40B4-BE49-F238E27FC236}">
                <a16:creationId xmlns:a16="http://schemas.microsoft.com/office/drawing/2014/main" xmlns="" id="{46223968-EBD4-4D19-BC80-E2B20996EDB4}"/>
              </a:ext>
            </a:extLst>
          </p:cNvPr>
          <p:cNvSpPr/>
          <p:nvPr/>
        </p:nvSpPr>
        <p:spPr>
          <a:xfrm>
            <a:off x="1981637" y="6985159"/>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0" name="爆発: 8 pt 59">
            <a:extLst>
              <a:ext uri="{FF2B5EF4-FFF2-40B4-BE49-F238E27FC236}">
                <a16:creationId xmlns:a16="http://schemas.microsoft.com/office/drawing/2014/main" xmlns="" id="{694F0901-C10A-4622-ADBF-001884587317}"/>
              </a:ext>
            </a:extLst>
          </p:cNvPr>
          <p:cNvSpPr/>
          <p:nvPr/>
        </p:nvSpPr>
        <p:spPr>
          <a:xfrm>
            <a:off x="1153166" y="623667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1" name="爆発: 8 pt 60">
            <a:extLst>
              <a:ext uri="{FF2B5EF4-FFF2-40B4-BE49-F238E27FC236}">
                <a16:creationId xmlns:a16="http://schemas.microsoft.com/office/drawing/2014/main" xmlns="" id="{C04016BF-63EC-47EE-8A69-8C1F43548D2E}"/>
              </a:ext>
            </a:extLst>
          </p:cNvPr>
          <p:cNvSpPr/>
          <p:nvPr/>
        </p:nvSpPr>
        <p:spPr>
          <a:xfrm>
            <a:off x="479258" y="6109244"/>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2" name="爆発: 8 pt 61">
            <a:extLst>
              <a:ext uri="{FF2B5EF4-FFF2-40B4-BE49-F238E27FC236}">
                <a16:creationId xmlns:a16="http://schemas.microsoft.com/office/drawing/2014/main" xmlns="" id="{0A0A5422-8FD2-4963-B7DB-5ACA87ED894A}"/>
              </a:ext>
            </a:extLst>
          </p:cNvPr>
          <p:cNvSpPr/>
          <p:nvPr/>
        </p:nvSpPr>
        <p:spPr>
          <a:xfrm>
            <a:off x="1753814" y="689968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3" name="テキスト ボックス 62">
            <a:extLst>
              <a:ext uri="{FF2B5EF4-FFF2-40B4-BE49-F238E27FC236}">
                <a16:creationId xmlns:a16="http://schemas.microsoft.com/office/drawing/2014/main" xmlns="" id="{BC6F7505-2D61-4D8C-9356-5B965C56B5C8}"/>
              </a:ext>
            </a:extLst>
          </p:cNvPr>
          <p:cNvSpPr txBox="1"/>
          <p:nvPr/>
        </p:nvSpPr>
        <p:spPr>
          <a:xfrm>
            <a:off x="6453336" y="8682553"/>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１</a:t>
            </a:r>
          </a:p>
        </p:txBody>
      </p:sp>
      <p:sp>
        <p:nvSpPr>
          <p:cNvPr id="64" name="角丸四角形 13">
            <a:extLst>
              <a:ext uri="{FF2B5EF4-FFF2-40B4-BE49-F238E27FC236}">
                <a16:creationId xmlns:a16="http://schemas.microsoft.com/office/drawing/2014/main" xmlns="" id="{805CDE44-84BB-44C6-9091-3416C03ACBF5}"/>
              </a:ext>
            </a:extLst>
          </p:cNvPr>
          <p:cNvSpPr/>
          <p:nvPr/>
        </p:nvSpPr>
        <p:spPr>
          <a:xfrm>
            <a:off x="-4522" y="838811"/>
            <a:ext cx="7005932" cy="928689"/>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00" b="1" dirty="0">
                <a:solidFill>
                  <a:srgbClr val="FF0000"/>
                </a:solidFill>
                <a:latin typeface="+mj-ea"/>
                <a:ea typeface="+mj-ea"/>
                <a:cs typeface="Meiryo UI" panose="020B0604030504040204" pitchFamily="50" charset="-128"/>
              </a:rPr>
              <a:t> 原則、農場外で</a:t>
            </a:r>
            <a:r>
              <a:rPr lang="ja-JP" altLang="en-US" sz="1800" b="1" dirty="0" smtClean="0">
                <a:solidFill>
                  <a:srgbClr val="FF0000"/>
                </a:solidFill>
                <a:latin typeface="+mj-ea"/>
                <a:ea typeface="+mj-ea"/>
                <a:cs typeface="Meiryo UI" panose="020B0604030504040204" pitchFamily="50" charset="-128"/>
              </a:rPr>
              <a:t>飼養家</a:t>
            </a:r>
            <a:r>
              <a:rPr lang="ja-JP" altLang="en-US" sz="1800" b="1" dirty="0" err="1" smtClean="0">
                <a:solidFill>
                  <a:srgbClr val="FF0000"/>
                </a:solidFill>
                <a:latin typeface="+mj-ea"/>
                <a:ea typeface="+mj-ea"/>
                <a:cs typeface="Meiryo UI" panose="020B0604030504040204" pitchFamily="50" charset="-128"/>
              </a:rPr>
              <a:t>きん</a:t>
            </a:r>
            <a:r>
              <a:rPr lang="ja-JP" altLang="en-US" sz="1800" b="1" dirty="0" smtClean="0">
                <a:solidFill>
                  <a:srgbClr val="FF0000"/>
                </a:solidFill>
                <a:latin typeface="+mj-ea"/>
                <a:ea typeface="+mj-ea"/>
                <a:cs typeface="Meiryo UI" panose="020B0604030504040204" pitchFamily="50" charset="-128"/>
              </a:rPr>
              <a:t>（鶏、あひる、うずら、きじ、ダチョウ、ほろほろ鳥及び七面鳥）等</a:t>
            </a:r>
            <a:r>
              <a:rPr lang="ja-JP" altLang="en-US" sz="1800" b="1" dirty="0">
                <a:solidFill>
                  <a:srgbClr val="FF0000"/>
                </a:solidFill>
                <a:latin typeface="+mj-ea"/>
                <a:ea typeface="+mj-ea"/>
                <a:cs typeface="Meiryo UI" panose="020B0604030504040204" pitchFamily="50" charset="-128"/>
              </a:rPr>
              <a:t>を扱ったり、野生動物に接触するような行為</a:t>
            </a:r>
            <a:r>
              <a:rPr lang="ja-JP" altLang="en-US" sz="1800" b="1" dirty="0" smtClean="0">
                <a:solidFill>
                  <a:srgbClr val="FF0000"/>
                </a:solidFill>
                <a:latin typeface="+mj-ea"/>
                <a:ea typeface="+mj-ea"/>
                <a:cs typeface="Meiryo UI" panose="020B0604030504040204" pitchFamily="50" charset="-128"/>
              </a:rPr>
              <a:t>は</a:t>
            </a:r>
            <a:endParaRPr lang="en-US" altLang="ja-JP" sz="1800" b="1" dirty="0" smtClean="0">
              <a:solidFill>
                <a:srgbClr val="FF0000"/>
              </a:solidFill>
              <a:latin typeface="+mj-ea"/>
              <a:ea typeface="+mj-ea"/>
              <a:cs typeface="Meiryo UI" panose="020B0604030504040204" pitchFamily="50" charset="-128"/>
            </a:endParaRPr>
          </a:p>
          <a:p>
            <a:r>
              <a:rPr lang="ja-JP" altLang="en-US" sz="1800" b="1" dirty="0" smtClean="0">
                <a:solidFill>
                  <a:srgbClr val="FF0000"/>
                </a:solidFill>
                <a:latin typeface="+mj-ea"/>
                <a:ea typeface="+mj-ea"/>
                <a:cs typeface="Meiryo UI" panose="020B0604030504040204" pitchFamily="50" charset="-128"/>
              </a:rPr>
              <a:t>認めない。</a:t>
            </a:r>
            <a:endParaRPr lang="en-US" altLang="ja-JP" sz="1800" b="1" dirty="0" smtClean="0">
              <a:solidFill>
                <a:srgbClr val="FF0000"/>
              </a:solidFill>
              <a:latin typeface="+mj-ea"/>
              <a:ea typeface="+mj-ea"/>
              <a:cs typeface="Meiryo UI" panose="020B0604030504040204" pitchFamily="50" charset="-128"/>
            </a:endParaRPr>
          </a:p>
        </p:txBody>
      </p:sp>
      <p:sp>
        <p:nvSpPr>
          <p:cNvPr id="4" name="テキスト ボックス 3">
            <a:extLst>
              <a:ext uri="{FF2B5EF4-FFF2-40B4-BE49-F238E27FC236}">
                <a16:creationId xmlns:a16="http://schemas.microsoft.com/office/drawing/2014/main" xmlns="" id="{5A168031-2344-404A-AD99-BA6AD6AE7E5F}"/>
              </a:ext>
            </a:extLst>
          </p:cNvPr>
          <p:cNvSpPr txBox="1"/>
          <p:nvPr/>
        </p:nvSpPr>
        <p:spPr>
          <a:xfrm>
            <a:off x="4235228" y="1869626"/>
            <a:ext cx="2529867"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飼養衛生管理者名等</a:t>
            </a:r>
          </a:p>
        </p:txBody>
      </p:sp>
      <p:pic>
        <p:nvPicPr>
          <p:cNvPr id="11" name="図 10">
            <a:extLst>
              <a:ext uri="{FF2B5EF4-FFF2-40B4-BE49-F238E27FC236}">
                <a16:creationId xmlns:a16="http://schemas.microsoft.com/office/drawing/2014/main" xmlns="" id="{6C525197-664E-4912-B3ED-93ED93217B8E}"/>
              </a:ext>
            </a:extLst>
          </p:cNvPr>
          <p:cNvPicPr>
            <a:picLocks noChangeAspect="1"/>
          </p:cNvPicPr>
          <p:nvPr/>
        </p:nvPicPr>
        <p:blipFill>
          <a:blip r:embed="rId11"/>
          <a:stretch>
            <a:fillRect/>
          </a:stretch>
        </p:blipFill>
        <p:spPr>
          <a:xfrm>
            <a:off x="5157967" y="4824760"/>
            <a:ext cx="1011055" cy="1022373"/>
          </a:xfrm>
          <a:prstGeom prst="rect">
            <a:avLst/>
          </a:prstGeom>
        </p:spPr>
      </p:pic>
      <p:pic>
        <p:nvPicPr>
          <p:cNvPr id="15" name="図 14">
            <a:extLst>
              <a:ext uri="{FF2B5EF4-FFF2-40B4-BE49-F238E27FC236}">
                <a16:creationId xmlns:a16="http://schemas.microsoft.com/office/drawing/2014/main" xmlns="" id="{11DCC263-E092-41C6-AF27-EB7E8EB8F4E0}"/>
              </a:ext>
            </a:extLst>
          </p:cNvPr>
          <p:cNvPicPr>
            <a:picLocks noChangeAspect="1"/>
          </p:cNvPicPr>
          <p:nvPr/>
        </p:nvPicPr>
        <p:blipFill>
          <a:blip r:embed="rId12"/>
          <a:stretch>
            <a:fillRect/>
          </a:stretch>
        </p:blipFill>
        <p:spPr>
          <a:xfrm>
            <a:off x="4842930" y="4677652"/>
            <a:ext cx="477475" cy="496126"/>
          </a:xfrm>
          <a:prstGeom prst="rect">
            <a:avLst/>
          </a:prstGeom>
        </p:spPr>
      </p:pic>
      <p:pic>
        <p:nvPicPr>
          <p:cNvPr id="21" name="図 20">
            <a:extLst>
              <a:ext uri="{FF2B5EF4-FFF2-40B4-BE49-F238E27FC236}">
                <a16:creationId xmlns:a16="http://schemas.microsoft.com/office/drawing/2014/main" xmlns="" id="{957A64A0-F52A-4B04-B611-F6B4EADD5348}"/>
              </a:ext>
            </a:extLst>
          </p:cNvPr>
          <p:cNvPicPr>
            <a:picLocks noChangeAspect="1"/>
          </p:cNvPicPr>
          <p:nvPr/>
        </p:nvPicPr>
        <p:blipFill>
          <a:blip r:embed="rId13"/>
          <a:stretch>
            <a:fillRect/>
          </a:stretch>
        </p:blipFill>
        <p:spPr>
          <a:xfrm flipH="1">
            <a:off x="1748957" y="7671843"/>
            <a:ext cx="300519" cy="964999"/>
          </a:xfrm>
          <a:prstGeom prst="rect">
            <a:avLst/>
          </a:prstGeom>
        </p:spPr>
      </p:pic>
      <p:sp>
        <p:nvSpPr>
          <p:cNvPr id="65" name="爆発: 8 pt 64">
            <a:extLst>
              <a:ext uri="{FF2B5EF4-FFF2-40B4-BE49-F238E27FC236}">
                <a16:creationId xmlns:a16="http://schemas.microsoft.com/office/drawing/2014/main" xmlns="" id="{FC0F2224-D7F6-478E-BBE0-13B2B5C25965}"/>
              </a:ext>
            </a:extLst>
          </p:cNvPr>
          <p:cNvSpPr/>
          <p:nvPr/>
        </p:nvSpPr>
        <p:spPr>
          <a:xfrm>
            <a:off x="1000885" y="621295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6" name="爆発: 8 pt 65">
            <a:extLst>
              <a:ext uri="{FF2B5EF4-FFF2-40B4-BE49-F238E27FC236}">
                <a16:creationId xmlns:a16="http://schemas.microsoft.com/office/drawing/2014/main" xmlns="" id="{887DD260-61E4-4913-B5CC-10164F2F7DB7}"/>
              </a:ext>
            </a:extLst>
          </p:cNvPr>
          <p:cNvSpPr/>
          <p:nvPr/>
        </p:nvSpPr>
        <p:spPr>
          <a:xfrm>
            <a:off x="1249177" y="5922018"/>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8" name="乗算記号 57">
            <a:extLst>
              <a:ext uri="{FF2B5EF4-FFF2-40B4-BE49-F238E27FC236}">
                <a16:creationId xmlns:a16="http://schemas.microsoft.com/office/drawing/2014/main" xmlns="" id="{72E9A60C-F3AD-41F1-8E3D-4011DA99DBDA}"/>
              </a:ext>
            </a:extLst>
          </p:cNvPr>
          <p:cNvSpPr/>
          <p:nvPr/>
        </p:nvSpPr>
        <p:spPr>
          <a:xfrm>
            <a:off x="424495" y="5554333"/>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乗算記号 66">
            <a:extLst>
              <a:ext uri="{FF2B5EF4-FFF2-40B4-BE49-F238E27FC236}">
                <a16:creationId xmlns:a16="http://schemas.microsoft.com/office/drawing/2014/main" xmlns="" id="{CCE203F6-A5AE-4449-AF00-70BE305FC8A0}"/>
              </a:ext>
            </a:extLst>
          </p:cNvPr>
          <p:cNvSpPr/>
          <p:nvPr/>
        </p:nvSpPr>
        <p:spPr>
          <a:xfrm>
            <a:off x="1946134" y="5861777"/>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0726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9814" y="139480"/>
            <a:ext cx="5287061"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海外からの肉製品の持込み禁止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xmlns="" id="{8950D83A-E7F0-47E5-89B6-DD01D698ECB0}"/>
              </a:ext>
            </a:extLst>
          </p:cNvPr>
          <p:cNvSpPr/>
          <p:nvPr/>
        </p:nvSpPr>
        <p:spPr>
          <a:xfrm>
            <a:off x="207446" y="885071"/>
            <a:ext cx="6525343" cy="1938992"/>
          </a:xfrm>
          <a:prstGeom prst="rect">
            <a:avLst/>
          </a:prstGeom>
        </p:spPr>
        <p:txBody>
          <a:bodyPr wrap="square">
            <a:spAutoFit/>
          </a:bodyPr>
          <a:lstStyle/>
          <a:p>
            <a:pPr>
              <a:lnSpc>
                <a:spcPts val="2400"/>
              </a:lnSpc>
              <a:defRPr/>
            </a:pPr>
            <a:r>
              <a:rPr lang="ja-JP" altLang="en-US" sz="2133" dirty="0">
                <a:solidFill>
                  <a:srgbClr val="FF0000"/>
                </a:solidFill>
                <a:latin typeface="+mn-ea"/>
              </a:rPr>
              <a:t>海外からの肉製品を日本に持ち込んではならない。</a:t>
            </a:r>
            <a:endParaRPr lang="en-US" altLang="ja-JP" sz="2133" dirty="0">
              <a:solidFill>
                <a:srgbClr val="FF0000"/>
              </a:solidFill>
              <a:latin typeface="+mn-ea"/>
            </a:endParaRPr>
          </a:p>
          <a:p>
            <a:pPr>
              <a:lnSpc>
                <a:spcPts val="2400"/>
              </a:lnSpc>
              <a:defRPr/>
            </a:pPr>
            <a:endParaRPr lang="ja-JP" altLang="en-US" sz="2133" dirty="0">
              <a:latin typeface="+mn-ea"/>
            </a:endParaRPr>
          </a:p>
          <a:p>
            <a:pPr>
              <a:lnSpc>
                <a:spcPts val="2400"/>
              </a:lnSpc>
              <a:defRPr/>
            </a:pPr>
            <a:r>
              <a:rPr lang="ja-JP" altLang="en-US" sz="2133" dirty="0">
                <a:latin typeface="+mn-ea"/>
              </a:rPr>
              <a:t>　　　　　　　　　　　　　　　は、　</a:t>
            </a:r>
            <a:r>
              <a:rPr lang="ja-JP" altLang="en-US" sz="1800" dirty="0">
                <a:latin typeface="+mn-ea"/>
              </a:rPr>
              <a:t>　　　　　　　　　　　　</a:t>
            </a:r>
            <a:r>
              <a:rPr lang="ja-JP" altLang="en-US" sz="2133" dirty="0">
                <a:latin typeface="+mn-ea"/>
              </a:rPr>
              <a:t>に対し、年に　　　回研修を開催し、外国から</a:t>
            </a:r>
            <a:r>
              <a:rPr lang="ja-JP" altLang="en-US" sz="2133" dirty="0" smtClean="0">
                <a:latin typeface="+mn-ea"/>
              </a:rPr>
              <a:t>、鶏肉、卵等</a:t>
            </a:r>
            <a:r>
              <a:rPr lang="ja-JP" altLang="en-US" sz="2133" dirty="0">
                <a:latin typeface="+mn-ea"/>
              </a:rPr>
              <a:t>の食品</a:t>
            </a:r>
            <a:r>
              <a:rPr lang="ja-JP" altLang="en-US" sz="2133" dirty="0">
                <a:solidFill>
                  <a:schemeClr val="dk1"/>
                </a:solidFill>
                <a:latin typeface="+mn-ea"/>
              </a:rPr>
              <a:t>を日本に持ってこない、また、郵送しないことを伝える。</a:t>
            </a:r>
            <a:endParaRPr lang="en-US" altLang="ja-JP" sz="2133" dirty="0">
              <a:solidFill>
                <a:schemeClr val="dk1"/>
              </a:solidFill>
              <a:latin typeface="+mn-ea"/>
            </a:endParaRPr>
          </a:p>
          <a:p>
            <a:pPr>
              <a:lnSpc>
                <a:spcPts val="2400"/>
              </a:lnSpc>
              <a:defRPr/>
            </a:pPr>
            <a:endParaRPr lang="en-US" altLang="ja-JP" sz="2133" dirty="0">
              <a:solidFill>
                <a:schemeClr val="dk1"/>
              </a:solidFill>
              <a:latin typeface="+mn-ea"/>
            </a:endParaRPr>
          </a:p>
        </p:txBody>
      </p:sp>
      <p:pic>
        <p:nvPicPr>
          <p:cNvPr id="2" name="図 1">
            <a:extLst>
              <a:ext uri="{FF2B5EF4-FFF2-40B4-BE49-F238E27FC236}">
                <a16:creationId xmlns:a16="http://schemas.microsoft.com/office/drawing/2014/main" xmlns="" id="{4181D6BE-117E-48A4-92A7-C281B1721D38}"/>
              </a:ext>
            </a:extLst>
          </p:cNvPr>
          <p:cNvPicPr>
            <a:picLocks noChangeAspect="1"/>
          </p:cNvPicPr>
          <p:nvPr/>
        </p:nvPicPr>
        <p:blipFill>
          <a:blip r:embed="rId2"/>
          <a:stretch>
            <a:fillRect/>
          </a:stretch>
        </p:blipFill>
        <p:spPr>
          <a:xfrm>
            <a:off x="4870230" y="3065069"/>
            <a:ext cx="1452224" cy="864096"/>
          </a:xfrm>
          <a:prstGeom prst="rect">
            <a:avLst/>
          </a:prstGeom>
        </p:spPr>
      </p:pic>
      <p:sp>
        <p:nvSpPr>
          <p:cNvPr id="9" name="矢印: 下カーブ 8">
            <a:extLst>
              <a:ext uri="{FF2B5EF4-FFF2-40B4-BE49-F238E27FC236}">
                <a16:creationId xmlns:a16="http://schemas.microsoft.com/office/drawing/2014/main" xmlns="" id="{B15B9A60-0705-48EB-8767-FC79F0A68326}"/>
              </a:ext>
            </a:extLst>
          </p:cNvPr>
          <p:cNvSpPr/>
          <p:nvPr/>
        </p:nvSpPr>
        <p:spPr>
          <a:xfrm>
            <a:off x="1979190" y="3807405"/>
            <a:ext cx="2660303" cy="1068718"/>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乗算記号 9">
            <a:extLst>
              <a:ext uri="{FF2B5EF4-FFF2-40B4-BE49-F238E27FC236}">
                <a16:creationId xmlns:a16="http://schemas.microsoft.com/office/drawing/2014/main" xmlns="" id="{613AD91D-F2A4-464C-956C-872BF98F7B7A}"/>
              </a:ext>
            </a:extLst>
          </p:cNvPr>
          <p:cNvSpPr/>
          <p:nvPr/>
        </p:nvSpPr>
        <p:spPr>
          <a:xfrm>
            <a:off x="2695892" y="3131840"/>
            <a:ext cx="1368152" cy="1345347"/>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m3d="http://schemas.microsoft.com/office/drawing/2017/model3d" xmlns="" Requires="am3d">
          <p:graphicFrame>
            <p:nvGraphicFramePr>
              <p:cNvPr id="8" name="3D モデル 7" descr="飛行機">
                <a:extLst>
                  <a:ext uri="{FF2B5EF4-FFF2-40B4-BE49-F238E27FC236}">
                    <a16:creationId xmlns:a16="http://schemas.microsoft.com/office/drawing/2014/main" id="{D1FD86AA-ECF3-4E92-865A-D1D4D45B2F2C}"/>
                  </a:ext>
                </a:extLst>
              </p:cNvPr>
              <p:cNvGraphicFramePr>
                <a:graphicFrameLocks noChangeAspect="1"/>
              </p:cNvGraphicFramePr>
              <p:nvPr>
                <p:extLst>
                  <p:ext uri="{D42A27DB-BD31-4B8C-83A1-F6EECF244321}">
                    <p14:modId xmlns:p14="http://schemas.microsoft.com/office/powerpoint/2010/main" val="2551409472"/>
                  </p:ext>
                </p:extLst>
              </p:nvPr>
            </p:nvGraphicFramePr>
            <p:xfrm rot="21324104">
              <a:off x="601089" y="3584168"/>
              <a:ext cx="2245362" cy="839992"/>
            </p:xfrm>
            <a:graphic>
              <a:graphicData uri="http://schemas.microsoft.com/office/drawing/2017/model3d">
                <am3d:model3d r:embed="rId5">
                  <am3d:spPr>
                    <a:xfrm rot="21324104">
                      <a:off x="0" y="0"/>
                      <a:ext cx="2245362" cy="839992"/>
                    </a:xfrm>
                    <a:prstGeom prst="rect">
                      <a:avLst/>
                    </a:prstGeom>
                  </am3d:spPr>
                  <am3d:camera>
                    <am3d:pos x="0" y="0" z="63771892"/>
                    <am3d:up dx="0" dy="36000000" dz="0"/>
                    <am3d:lookAt x="0" y="0" z="0"/>
                    <am3d:perspective fov="2700000"/>
                  </am3d:camera>
                  <am3d:trans>
                    <am3d:meterPerModelUnit n="474022" d="1000000"/>
                    <am3d:preTrans dx="0" dy="-5522222" dz="-54636"/>
                    <am3d:scale>
                      <am3d:sx n="1000000" d="1000000"/>
                      <am3d:sy n="1000000" d="1000000"/>
                      <am3d:sz n="1000000" d="1000000"/>
                    </am3d:scale>
                    <am3d:rot ax="-979045" ay="2506112" az="-662078"/>
                    <am3d:postTrans dx="0" dy="0" dz="0"/>
                  </am3d:trans>
                  <am3d:raster rName="Office3DRenderer" rVer="16.0.8326">
                    <am3d:blip r:embed="rId6"/>
                  </am3d:raster>
                  <am3d:objViewport viewportSz="312663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モデル 7" descr="飛行機">
                <a:extLst>
                  <a:ext uri="{FF2B5EF4-FFF2-40B4-BE49-F238E27FC236}">
                    <a16:creationId xmlns:a16="http://schemas.microsoft.com/office/drawing/2014/main" xmlns="" id="{D1FD86AA-ECF3-4E92-865A-D1D4D45B2F2C}"/>
                  </a:ext>
                </a:extLst>
              </p:cNvPr>
              <p:cNvPicPr>
                <a:picLocks noGrp="1" noRot="1" noChangeAspect="1" noMove="1" noResize="1" noEditPoints="1" noAdjustHandles="1" noChangeArrowheads="1" noChangeShapeType="1" noCrop="1"/>
              </p:cNvPicPr>
              <p:nvPr/>
            </p:nvPicPr>
            <p:blipFill>
              <a:blip r:embed="rId7"/>
              <a:stretch>
                <a:fillRect/>
              </a:stretch>
            </p:blipFill>
            <p:spPr>
              <a:xfrm rot="21324104">
                <a:off x="601089" y="3584168"/>
                <a:ext cx="2245362" cy="839992"/>
              </a:xfrm>
              <a:prstGeom prst="rect">
                <a:avLst/>
              </a:prstGeom>
            </p:spPr>
          </p:pic>
        </mc:Fallback>
      </mc:AlternateContent>
      <p:sp>
        <p:nvSpPr>
          <p:cNvPr id="12" name="テキスト ボックス 11">
            <a:extLst>
              <a:ext uri="{FF2B5EF4-FFF2-40B4-BE49-F238E27FC236}">
                <a16:creationId xmlns:a16="http://schemas.microsoft.com/office/drawing/2014/main" xmlns=""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２</a:t>
            </a:r>
          </a:p>
        </p:txBody>
      </p:sp>
      <p:sp>
        <p:nvSpPr>
          <p:cNvPr id="20" name="テキスト ボックス 19">
            <a:extLst>
              <a:ext uri="{FF2B5EF4-FFF2-40B4-BE49-F238E27FC236}">
                <a16:creationId xmlns:a16="http://schemas.microsoft.com/office/drawing/2014/main" xmlns="" id="{93A3A289-FC8B-43A8-AB94-0D59C5E21181}"/>
              </a:ext>
            </a:extLst>
          </p:cNvPr>
          <p:cNvSpPr txBox="1"/>
          <p:nvPr/>
        </p:nvSpPr>
        <p:spPr>
          <a:xfrm>
            <a:off x="343748" y="1484801"/>
            <a:ext cx="262288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1" name="テキスト ボックス 20">
            <a:extLst>
              <a:ext uri="{FF2B5EF4-FFF2-40B4-BE49-F238E27FC236}">
                <a16:creationId xmlns:a16="http://schemas.microsoft.com/office/drawing/2014/main" xmlns="" id="{280D0AAA-85AF-47A9-A198-BE6A4D731A40}"/>
              </a:ext>
            </a:extLst>
          </p:cNvPr>
          <p:cNvSpPr txBox="1"/>
          <p:nvPr/>
        </p:nvSpPr>
        <p:spPr>
          <a:xfrm>
            <a:off x="3429000" y="1484801"/>
            <a:ext cx="18722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22" name="テキスト ボックス 21">
            <a:extLst>
              <a:ext uri="{FF2B5EF4-FFF2-40B4-BE49-F238E27FC236}">
                <a16:creationId xmlns:a16="http://schemas.microsoft.com/office/drawing/2014/main" xmlns="" id="{8456EB49-3298-41BA-9A65-ABAB4243F5A0}"/>
              </a:ext>
            </a:extLst>
          </p:cNvPr>
          <p:cNvSpPr txBox="1"/>
          <p:nvPr/>
        </p:nvSpPr>
        <p:spPr>
          <a:xfrm>
            <a:off x="764704" y="1849251"/>
            <a:ext cx="319718" cy="307777"/>
          </a:xfrm>
          <a:prstGeom prst="rect">
            <a:avLst/>
          </a:prstGeom>
          <a:noFill/>
          <a:ln>
            <a:solidFill>
              <a:schemeClr val="tx1"/>
            </a:solidFill>
          </a:ln>
        </p:spPr>
        <p:txBody>
          <a:bodyPr wrap="square" rtlCol="0">
            <a:spAutoFit/>
          </a:bodyPr>
          <a:lstStyle/>
          <a:p>
            <a:r>
              <a:rPr kumimoji="1" lang="ja-JP" altLang="en-US" sz="1400" dirty="0">
                <a:latin typeface="ＭＳ 明朝" panose="02020609040205080304" pitchFamily="17" charset="-128"/>
                <a:ea typeface="ＭＳ 明朝" panose="02020609040205080304" pitchFamily="17" charset="-128"/>
              </a:rPr>
              <a:t>●</a:t>
            </a:r>
          </a:p>
        </p:txBody>
      </p:sp>
      <p:sp>
        <p:nvSpPr>
          <p:cNvPr id="26" name="角丸四角形 13">
            <a:extLst>
              <a:ext uri="{FF2B5EF4-FFF2-40B4-BE49-F238E27FC236}">
                <a16:creationId xmlns:a16="http://schemas.microsoft.com/office/drawing/2014/main" xmlns="" id="{985CED07-C437-4AA3-B243-200780B34EC7}"/>
              </a:ext>
            </a:extLst>
          </p:cNvPr>
          <p:cNvSpPr/>
          <p:nvPr/>
        </p:nvSpPr>
        <p:spPr>
          <a:xfrm>
            <a:off x="147366" y="810704"/>
            <a:ext cx="6666010" cy="218108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800"/>
              </a:spcAft>
            </a:pPr>
            <a:r>
              <a:rPr lang="ja-JP" altLang="en-US" sz="1867" dirty="0">
                <a:latin typeface="+mj-ea"/>
                <a:ea typeface="+mj-ea"/>
                <a:cs typeface="Meiryo UI" panose="020B0604030504040204" pitchFamily="50" charset="-128"/>
              </a:rPr>
              <a:t>　</a:t>
            </a:r>
            <a:endParaRPr lang="ja-JP" altLang="en-US" sz="1600" dirty="0">
              <a:latin typeface="+mj-ea"/>
              <a:ea typeface="+mj-ea"/>
              <a:cs typeface="Meiryo UI" panose="020B0604030504040204" pitchFamily="50" charset="-128"/>
            </a:endParaRPr>
          </a:p>
        </p:txBody>
      </p:sp>
      <p:pic>
        <p:nvPicPr>
          <p:cNvPr id="5" name="図 4" descr="画面の領域"/>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6342" y="3816300"/>
            <a:ext cx="1325080" cy="998188"/>
          </a:xfrm>
          <a:prstGeom prst="rect">
            <a:avLst/>
          </a:prstGeom>
        </p:spPr>
      </p:pic>
      <p:pic>
        <p:nvPicPr>
          <p:cNvPr id="6" name="図 5"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0799" y="3840965"/>
            <a:ext cx="1116357" cy="949819"/>
          </a:xfrm>
          <a:prstGeom prst="rect">
            <a:avLst/>
          </a:prstGeom>
        </p:spPr>
      </p:pic>
      <p:pic>
        <p:nvPicPr>
          <p:cNvPr id="13" name="図 12" descr="画面の領域"/>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223" y="4902019"/>
            <a:ext cx="2966637" cy="2061272"/>
          </a:xfrm>
          <a:prstGeom prst="rect">
            <a:avLst/>
          </a:prstGeom>
          <a:ln w="3175">
            <a:solidFill>
              <a:schemeClr val="tx1"/>
            </a:solidFill>
          </a:ln>
        </p:spPr>
      </p:pic>
      <p:pic>
        <p:nvPicPr>
          <p:cNvPr id="14" name="図 13" descr="画面の領域"/>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0135" y="4891878"/>
            <a:ext cx="2843201" cy="2130924"/>
          </a:xfrm>
          <a:prstGeom prst="rect">
            <a:avLst/>
          </a:prstGeom>
          <a:ln>
            <a:solidFill>
              <a:schemeClr val="tx1"/>
            </a:solidFill>
          </a:ln>
        </p:spPr>
      </p:pic>
    </p:spTree>
    <p:extLst>
      <p:ext uri="{BB962C8B-B14F-4D97-AF65-F5344CB8AC3E}">
        <p14:creationId xmlns:p14="http://schemas.microsoft.com/office/powerpoint/2010/main" val="1663010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海外渡航時及び帰国後の対策</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xmlns="" id="{8950D83A-E7F0-47E5-89B6-DD01D698ECB0}"/>
              </a:ext>
            </a:extLst>
          </p:cNvPr>
          <p:cNvSpPr/>
          <p:nvPr/>
        </p:nvSpPr>
        <p:spPr>
          <a:xfrm>
            <a:off x="257201" y="841367"/>
            <a:ext cx="6525343" cy="5632311"/>
          </a:xfrm>
          <a:prstGeom prst="rect">
            <a:avLst/>
          </a:prstGeom>
        </p:spPr>
        <p:txBody>
          <a:bodyPr wrap="square">
            <a:spAutoFit/>
          </a:bodyPr>
          <a:lstStyle/>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rgbClr val="FF0000"/>
                </a:solidFill>
                <a:latin typeface="+mn-ea"/>
              </a:rPr>
              <a:t>原則</a:t>
            </a:r>
            <a:r>
              <a:rPr lang="ja-JP" altLang="en-US" sz="2133" dirty="0" smtClean="0">
                <a:solidFill>
                  <a:srgbClr val="FF0000"/>
                </a:solidFill>
                <a:latin typeface="+mn-ea"/>
              </a:rPr>
              <a:t>、高病原性・低病原性鳥インフルエンザが</a:t>
            </a:r>
            <a:r>
              <a:rPr lang="ja-JP" altLang="en-US" sz="2133" dirty="0">
                <a:solidFill>
                  <a:srgbClr val="FF0000"/>
                </a:solidFill>
                <a:latin typeface="+mn-ea"/>
              </a:rPr>
              <a:t>発生している地域へは渡航しない。</a:t>
            </a:r>
            <a:endParaRPr lang="en-US" altLang="ja-JP" sz="2133" dirty="0">
              <a:solidFill>
                <a:srgbClr val="FF0000"/>
              </a:solidFill>
              <a:latin typeface="+mn-ea"/>
            </a:endParaRPr>
          </a:p>
          <a:p>
            <a:pPr>
              <a:lnSpc>
                <a:spcPts val="2400"/>
              </a:lnSpc>
              <a:defRPr/>
            </a:pPr>
            <a:r>
              <a:rPr lang="en-US" altLang="ja-JP" sz="2133" dirty="0">
                <a:solidFill>
                  <a:srgbClr val="FF0000"/>
                </a:solidFill>
                <a:latin typeface="+mn-ea"/>
              </a:rPr>
              <a:t>※</a:t>
            </a:r>
            <a:r>
              <a:rPr lang="ja-JP" altLang="en-US" sz="2133" dirty="0">
                <a:solidFill>
                  <a:srgbClr val="FF0000"/>
                </a:solidFill>
                <a:latin typeface="+mn-ea"/>
              </a:rPr>
              <a:t>最新の発生地域は、農林水産省ウェブサイトを確認すること。</a:t>
            </a:r>
            <a:endParaRPr lang="en-US" altLang="ja-JP" sz="2133" dirty="0">
              <a:solidFill>
                <a:srgbClr val="FF0000"/>
              </a:solidFill>
              <a:latin typeface="+mn-ea"/>
            </a:endParaRPr>
          </a:p>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やむを得ず、海外渡航する場合は</a:t>
            </a:r>
            <a:r>
              <a:rPr lang="ja-JP" altLang="en-US" sz="2133" dirty="0" smtClean="0">
                <a:solidFill>
                  <a:schemeClr val="dk1"/>
                </a:solidFill>
                <a:latin typeface="+mn-ea"/>
              </a:rPr>
              <a:t>、</a:t>
            </a:r>
            <a:endParaRPr lang="en-US" altLang="ja-JP" sz="2133" dirty="0" smtClean="0">
              <a:solidFill>
                <a:schemeClr val="dk1"/>
              </a:solidFill>
              <a:latin typeface="+mn-ea"/>
            </a:endParaRPr>
          </a:p>
          <a:p>
            <a:pPr>
              <a:lnSpc>
                <a:spcPts val="2400"/>
              </a:lnSpc>
              <a:defRPr/>
            </a:pPr>
            <a:endParaRPr lang="en-US" altLang="ja-JP" sz="2133" dirty="0">
              <a:solidFill>
                <a:schemeClr val="dk1"/>
              </a:solidFill>
              <a:latin typeface="+mn-ea"/>
            </a:endParaRPr>
          </a:p>
          <a:p>
            <a:pPr>
              <a:lnSpc>
                <a:spcPts val="2400"/>
              </a:lnSpc>
              <a:defRPr/>
            </a:pPr>
            <a:r>
              <a:rPr lang="ja-JP" altLang="en-US" sz="2133" dirty="0">
                <a:solidFill>
                  <a:schemeClr val="dk1"/>
                </a:solidFill>
                <a:latin typeface="+mn-ea"/>
              </a:rPr>
              <a:t>○事前に </a:t>
            </a:r>
            <a:r>
              <a:rPr lang="ja-JP" altLang="en-US" sz="1800" dirty="0">
                <a:solidFill>
                  <a:schemeClr val="bg1"/>
                </a:solidFill>
                <a:latin typeface="+mn-ea"/>
              </a:rPr>
              <a:t>　　　　　　　　　　　　　　　</a:t>
            </a:r>
            <a:r>
              <a:rPr lang="ja-JP" altLang="en-US" sz="1800" dirty="0">
                <a:latin typeface="+mn-ea"/>
              </a:rPr>
              <a:t>　　</a:t>
            </a:r>
            <a:r>
              <a:rPr lang="ja-JP" altLang="en-US" sz="2133" dirty="0">
                <a:latin typeface="+mn-ea"/>
              </a:rPr>
              <a:t>に渡航先、渡航期間を申し出る。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○渡航先では、畜産関係施設に立ち寄らない。</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○帰国後は、帰国したことを、</a:t>
            </a:r>
            <a:r>
              <a:rPr lang="ja-JP" altLang="en-US" sz="1800" dirty="0">
                <a:latin typeface="+mn-ea"/>
              </a:rPr>
              <a:t>　　　　　　　　　　　　　　　　　</a:t>
            </a:r>
            <a:r>
              <a:rPr lang="ja-JP" altLang="en-US" sz="2130" dirty="0">
                <a:latin typeface="+mn-ea"/>
              </a:rPr>
              <a:t>に報告し、帰国後１週間は、当農場を含め他の畜産施設等にも立ち入らない。　</a:t>
            </a:r>
            <a:endParaRPr lang="en-US" altLang="ja-JP" sz="2130" dirty="0">
              <a:latin typeface="+mn-ea"/>
            </a:endParaRPr>
          </a:p>
          <a:p>
            <a:pPr>
              <a:lnSpc>
                <a:spcPts val="2400"/>
              </a:lnSpc>
              <a:defRPr/>
            </a:pP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xmlns="" id="{B4F3D331-3DF2-4AD0-A278-4BCB635D9F37}"/>
              </a:ext>
            </a:extLst>
          </p:cNvPr>
          <p:cNvSpPr txBox="1"/>
          <p:nvPr/>
        </p:nvSpPr>
        <p:spPr>
          <a:xfrm>
            <a:off x="6453336"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３</a:t>
            </a:r>
          </a:p>
        </p:txBody>
      </p:sp>
      <p:sp>
        <p:nvSpPr>
          <p:cNvPr id="23" name="テキスト ボックス 22">
            <a:extLst>
              <a:ext uri="{FF2B5EF4-FFF2-40B4-BE49-F238E27FC236}">
                <a16:creationId xmlns:a16="http://schemas.microsoft.com/office/drawing/2014/main" xmlns="" id="{69150BDE-1BF6-4731-A900-CAB128A2C0C8}"/>
              </a:ext>
            </a:extLst>
          </p:cNvPr>
          <p:cNvSpPr txBox="1"/>
          <p:nvPr/>
        </p:nvSpPr>
        <p:spPr>
          <a:xfrm>
            <a:off x="1412776" y="3301117"/>
            <a:ext cx="265078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4" name="テキスト ボックス 23">
            <a:extLst>
              <a:ext uri="{FF2B5EF4-FFF2-40B4-BE49-F238E27FC236}">
                <a16:creationId xmlns:a16="http://schemas.microsoft.com/office/drawing/2014/main" xmlns="" id="{9B37A876-9A84-49B1-AE54-7E66FD224936}"/>
              </a:ext>
            </a:extLst>
          </p:cNvPr>
          <p:cNvSpPr txBox="1"/>
          <p:nvPr/>
        </p:nvSpPr>
        <p:spPr>
          <a:xfrm>
            <a:off x="3645024" y="4788024"/>
            <a:ext cx="2662662"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7" name="角丸四角形 13">
            <a:extLst>
              <a:ext uri="{FF2B5EF4-FFF2-40B4-BE49-F238E27FC236}">
                <a16:creationId xmlns:a16="http://schemas.microsoft.com/office/drawing/2014/main" xmlns="" id="{78FF0CE1-2780-4255-B688-88FF7E870B1F}"/>
              </a:ext>
            </a:extLst>
          </p:cNvPr>
          <p:cNvSpPr/>
          <p:nvPr/>
        </p:nvSpPr>
        <p:spPr>
          <a:xfrm>
            <a:off x="41175" y="913805"/>
            <a:ext cx="6741369" cy="4954339"/>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Tree>
    <p:extLst>
      <p:ext uri="{BB962C8B-B14F-4D97-AF65-F5344CB8AC3E}">
        <p14:creationId xmlns:p14="http://schemas.microsoft.com/office/powerpoint/2010/main" val="356648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7791" y="-108520"/>
            <a:ext cx="6741369"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農場内への不適切な物品の持込み禁止及び工具、機材等を農場内へ持ち込まないための取組</a:t>
            </a:r>
          </a:p>
        </p:txBody>
      </p:sp>
      <p:sp>
        <p:nvSpPr>
          <p:cNvPr id="4" name="正方形/長方形 3">
            <a:extLst>
              <a:ext uri="{FF2B5EF4-FFF2-40B4-BE49-F238E27FC236}">
                <a16:creationId xmlns:a16="http://schemas.microsoft.com/office/drawing/2014/main" xmlns="" id="{8950D83A-E7F0-47E5-89B6-DD01D698ECB0}"/>
              </a:ext>
            </a:extLst>
          </p:cNvPr>
          <p:cNvSpPr/>
          <p:nvPr/>
        </p:nvSpPr>
        <p:spPr>
          <a:xfrm>
            <a:off x="257201" y="841367"/>
            <a:ext cx="6525343" cy="6517618"/>
          </a:xfrm>
          <a:prstGeom prst="rect">
            <a:avLst/>
          </a:prstGeom>
        </p:spPr>
        <p:txBody>
          <a:bodyPr wrap="square">
            <a:spAutoFit/>
          </a:bodyPr>
          <a:lstStyle/>
          <a:p>
            <a:pPr>
              <a:lnSpc>
                <a:spcPts val="2400"/>
              </a:lnSpc>
              <a:defRPr/>
            </a:pPr>
            <a:r>
              <a:rPr lang="ja-JP" altLang="en-US" sz="2133" dirty="0">
                <a:solidFill>
                  <a:srgbClr val="FF0000"/>
                </a:solidFill>
                <a:latin typeface="+mn-ea"/>
              </a:rPr>
              <a:t>病原体の侵入要因となるため、不適切な物品（他の畜産関係施設等で使用した物品や海外で使用した衣服等）は持ち込まない。</a:t>
            </a:r>
            <a:endParaRPr lang="en-US" altLang="ja-JP" sz="2133" dirty="0">
              <a:solidFill>
                <a:srgbClr val="FF0000"/>
              </a:solidFill>
              <a:latin typeface="+mn-ea"/>
            </a:endParaRPr>
          </a:p>
          <a:p>
            <a:pPr>
              <a:lnSpc>
                <a:spcPts val="2400"/>
              </a:lnSpc>
              <a:defRPr/>
            </a:pPr>
            <a:endParaRPr lang="ja-JP" altLang="en-US" sz="2133" dirty="0">
              <a:solidFill>
                <a:srgbClr val="FF0000"/>
              </a:solidFill>
              <a:latin typeface="+mn-ea"/>
            </a:endParaRPr>
          </a:p>
          <a:p>
            <a:pPr>
              <a:lnSpc>
                <a:spcPts val="2400"/>
              </a:lnSpc>
              <a:defRPr/>
            </a:pPr>
            <a:r>
              <a:rPr lang="ja-JP" altLang="en-US" sz="2133" dirty="0">
                <a:solidFill>
                  <a:srgbClr val="FF0000"/>
                </a:solidFill>
                <a:latin typeface="+mn-ea"/>
              </a:rPr>
              <a:t>畜舎や関連設備の修繕に係る工具、機材等は農場に備えつける。</a:t>
            </a:r>
          </a:p>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chemeClr val="dk1"/>
                </a:solidFill>
                <a:latin typeface="+mn-ea"/>
              </a:rPr>
              <a:t>○やむを得ず持ち込む場合、　　　　　　　　　　　は事前に </a:t>
            </a:r>
            <a:r>
              <a:rPr lang="ja-JP" altLang="en-US" sz="1800" dirty="0">
                <a:solidFill>
                  <a:schemeClr val="bg1"/>
                </a:solidFill>
                <a:latin typeface="+mn-ea"/>
              </a:rPr>
              <a:t>　　　　　　　　　　　　　　　</a:t>
            </a:r>
            <a:r>
              <a:rPr lang="ja-JP" altLang="en-US" sz="1800" dirty="0">
                <a:latin typeface="+mn-ea"/>
              </a:rPr>
              <a:t>　　　 </a:t>
            </a:r>
            <a:r>
              <a:rPr lang="ja-JP" altLang="en-US" sz="2133" dirty="0">
                <a:latin typeface="+mn-ea"/>
              </a:rPr>
              <a:t>に申し出る。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は衛生管理区域に持ち込む際、消毒を行う。</a:t>
            </a:r>
            <a:endParaRPr lang="en-US" altLang="ja-JP" sz="2133" dirty="0">
              <a:latin typeface="+mn-ea"/>
            </a:endParaRPr>
          </a:p>
          <a:p>
            <a:pPr>
              <a:lnSpc>
                <a:spcPts val="2400"/>
              </a:lnSpc>
              <a:defRPr/>
            </a:pPr>
            <a:r>
              <a:rPr lang="en-US" altLang="ja-JP" sz="1600" dirty="0">
                <a:latin typeface="+mn-ea"/>
              </a:rPr>
              <a:t>※</a:t>
            </a:r>
            <a:r>
              <a:rPr lang="ja-JP" altLang="en-US" sz="1600" dirty="0">
                <a:latin typeface="+mn-ea"/>
              </a:rPr>
              <a:t>物品の消毒方法は、添付の作業手順を参照すること</a:t>
            </a:r>
            <a:r>
              <a:rPr lang="ja-JP" altLang="en-US" sz="2000" dirty="0">
                <a:latin typeface="+mn-ea"/>
              </a:rPr>
              <a:t>。</a:t>
            </a:r>
          </a:p>
          <a:p>
            <a:pPr>
              <a:lnSpc>
                <a:spcPts val="2400"/>
              </a:lnSpc>
              <a:defRPr/>
            </a:pPr>
            <a:endParaRPr lang="en-US" altLang="ja-JP" sz="2133" dirty="0">
              <a:latin typeface="+mn-ea"/>
            </a:endParaRPr>
          </a:p>
          <a:p>
            <a:pPr>
              <a:lnSpc>
                <a:spcPts val="2400"/>
              </a:lnSpc>
              <a:defRPr/>
            </a:pPr>
            <a:r>
              <a:rPr lang="ja-JP" altLang="en-US" sz="2133" dirty="0">
                <a:latin typeface="+mn-ea"/>
              </a:rPr>
              <a:t>○　　　　　　　　　　　は持ち込んだ機材を使用後、衛生管理区域内の倉庫に保管し、備品台帳に記録する。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　　　　　　　　　　　　　　　に台帳に記載の備品が倉庫に保管されているか確認する。</a:t>
            </a:r>
            <a:endParaRPr lang="en-US" altLang="ja-JP" sz="2130" dirty="0">
              <a:latin typeface="+mn-ea"/>
            </a:endParaRPr>
          </a:p>
          <a:p>
            <a:pPr>
              <a:lnSpc>
                <a:spcPts val="2400"/>
              </a:lnSpc>
              <a:defRPr/>
            </a:pP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xmlns="" id="{B4F3D331-3DF2-4AD0-A278-4BCB635D9F37}"/>
              </a:ext>
            </a:extLst>
          </p:cNvPr>
          <p:cNvSpPr txBox="1"/>
          <p:nvPr/>
        </p:nvSpPr>
        <p:spPr>
          <a:xfrm>
            <a:off x="6422504"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ja-JP" altLang="en-US" b="1" dirty="0"/>
              <a:t>４</a:t>
            </a:r>
            <a:endParaRPr lang="en-US" altLang="ja-JP" b="1" dirty="0"/>
          </a:p>
        </p:txBody>
      </p:sp>
      <p:sp>
        <p:nvSpPr>
          <p:cNvPr id="23" name="テキスト ボックス 22">
            <a:extLst>
              <a:ext uri="{FF2B5EF4-FFF2-40B4-BE49-F238E27FC236}">
                <a16:creationId xmlns:a16="http://schemas.microsoft.com/office/drawing/2014/main" xmlns="" id="{69150BDE-1BF6-4731-A900-CAB128A2C0C8}"/>
              </a:ext>
            </a:extLst>
          </p:cNvPr>
          <p:cNvSpPr txBox="1"/>
          <p:nvPr/>
        </p:nvSpPr>
        <p:spPr>
          <a:xfrm>
            <a:off x="705070" y="3304922"/>
            <a:ext cx="2723930"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4" name="テキスト ボックス 23">
            <a:extLst>
              <a:ext uri="{FF2B5EF4-FFF2-40B4-BE49-F238E27FC236}">
                <a16:creationId xmlns:a16="http://schemas.microsoft.com/office/drawing/2014/main" xmlns="" id="{9B37A876-9A84-49B1-AE54-7E66FD224936}"/>
              </a:ext>
            </a:extLst>
          </p:cNvPr>
          <p:cNvSpPr txBox="1"/>
          <p:nvPr/>
        </p:nvSpPr>
        <p:spPr>
          <a:xfrm>
            <a:off x="595674" y="6033646"/>
            <a:ext cx="2794074"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飼養衛生管理者名</a:t>
            </a:r>
          </a:p>
        </p:txBody>
      </p:sp>
      <p:sp>
        <p:nvSpPr>
          <p:cNvPr id="27" name="角丸四角形 13">
            <a:extLst>
              <a:ext uri="{FF2B5EF4-FFF2-40B4-BE49-F238E27FC236}">
                <a16:creationId xmlns:a16="http://schemas.microsoft.com/office/drawing/2014/main" xmlns="" id="{78FF0CE1-2780-4255-B688-88FF7E870B1F}"/>
              </a:ext>
            </a:extLst>
          </p:cNvPr>
          <p:cNvSpPr/>
          <p:nvPr/>
        </p:nvSpPr>
        <p:spPr>
          <a:xfrm>
            <a:off x="41175" y="841367"/>
            <a:ext cx="6741369" cy="6394929"/>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21" name="テキスト ボックス 20">
            <a:extLst>
              <a:ext uri="{FF2B5EF4-FFF2-40B4-BE49-F238E27FC236}">
                <a16:creationId xmlns:a16="http://schemas.microsoft.com/office/drawing/2014/main" xmlns="" id="{1CB32480-903A-4405-B08F-B207B852CC6D}"/>
              </a:ext>
            </a:extLst>
          </p:cNvPr>
          <p:cNvSpPr txBox="1"/>
          <p:nvPr/>
        </p:nvSpPr>
        <p:spPr>
          <a:xfrm>
            <a:off x="3645024" y="3007817"/>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22" name="テキスト ボックス 21">
            <a:extLst>
              <a:ext uri="{FF2B5EF4-FFF2-40B4-BE49-F238E27FC236}">
                <a16:creationId xmlns:a16="http://schemas.microsoft.com/office/drawing/2014/main" xmlns="" id="{BC37BDFA-6975-4522-B065-F9C0A660207C}"/>
              </a:ext>
            </a:extLst>
          </p:cNvPr>
          <p:cNvSpPr txBox="1"/>
          <p:nvPr/>
        </p:nvSpPr>
        <p:spPr>
          <a:xfrm>
            <a:off x="3975967" y="6033646"/>
            <a:ext cx="2592288" cy="338554"/>
          </a:xfrm>
          <a:prstGeom prst="rect">
            <a:avLst/>
          </a:prstGeom>
          <a:noFill/>
          <a:ln>
            <a:solidFill>
              <a:schemeClr val="tx1"/>
            </a:solidFill>
          </a:ln>
        </p:spPr>
        <p:txBody>
          <a:bodyPr wrap="square" rtlCol="0" anchor="ctr">
            <a:spAutoFit/>
          </a:bodyPr>
          <a:lstStyle/>
          <a:p>
            <a:pPr algn="ct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毎月第●■曜日　　　</a:t>
            </a:r>
          </a:p>
        </p:txBody>
      </p:sp>
      <p:sp>
        <p:nvSpPr>
          <p:cNvPr id="10" name="テキスト ボックス 9">
            <a:extLst>
              <a:ext uri="{FF2B5EF4-FFF2-40B4-BE49-F238E27FC236}">
                <a16:creationId xmlns:a16="http://schemas.microsoft.com/office/drawing/2014/main" xmlns="" id="{5F74D3BA-52D2-40D1-82BB-D2637C9EDA75}"/>
              </a:ext>
            </a:extLst>
          </p:cNvPr>
          <p:cNvSpPr txBox="1"/>
          <p:nvPr/>
        </p:nvSpPr>
        <p:spPr>
          <a:xfrm>
            <a:off x="609948" y="3918151"/>
            <a:ext cx="19305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11" name="テキスト ボックス 10">
            <a:extLst>
              <a:ext uri="{FF2B5EF4-FFF2-40B4-BE49-F238E27FC236}">
                <a16:creationId xmlns:a16="http://schemas.microsoft.com/office/drawing/2014/main" xmlns="" id="{2F6D4065-2839-4239-981C-F3876A134644}"/>
              </a:ext>
            </a:extLst>
          </p:cNvPr>
          <p:cNvSpPr txBox="1"/>
          <p:nvPr/>
        </p:nvSpPr>
        <p:spPr>
          <a:xfrm>
            <a:off x="609948" y="5148064"/>
            <a:ext cx="1930508"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289132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愛玩動物の飼育禁止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xmlns="" id="{8950D83A-E7F0-47E5-89B6-DD01D698ECB0}"/>
              </a:ext>
            </a:extLst>
          </p:cNvPr>
          <p:cNvSpPr/>
          <p:nvPr/>
        </p:nvSpPr>
        <p:spPr>
          <a:xfrm>
            <a:off x="257201" y="841367"/>
            <a:ext cx="6525343" cy="3132076"/>
          </a:xfrm>
          <a:prstGeom prst="rect">
            <a:avLst/>
          </a:prstGeom>
        </p:spPr>
        <p:txBody>
          <a:bodyPr wrap="square">
            <a:spAutoFit/>
          </a:bodyPr>
          <a:lstStyle/>
          <a:p>
            <a:pPr>
              <a:lnSpc>
                <a:spcPts val="2400"/>
              </a:lnSpc>
              <a:defRPr/>
            </a:pPr>
            <a:endParaRPr lang="en-US" altLang="ja-JP" sz="2133" dirty="0">
              <a:solidFill>
                <a:srgbClr val="FF0000"/>
              </a:solidFill>
              <a:latin typeface="+mn-ea"/>
            </a:endParaRPr>
          </a:p>
          <a:p>
            <a:pPr>
              <a:lnSpc>
                <a:spcPts val="2400"/>
              </a:lnSpc>
              <a:defRPr/>
            </a:pPr>
            <a:r>
              <a:rPr lang="ja-JP" altLang="en-US" sz="2133" dirty="0">
                <a:solidFill>
                  <a:srgbClr val="FF0000"/>
                </a:solidFill>
                <a:latin typeface="+mn-ea"/>
              </a:rPr>
              <a:t>犬や猫を衛生管理区域内で飼育してはならいない。</a:t>
            </a:r>
            <a:endParaRPr lang="en-US" altLang="ja-JP" sz="2133" dirty="0">
              <a:solidFill>
                <a:srgbClr val="FF0000"/>
              </a:solidFill>
              <a:latin typeface="+mn-ea"/>
            </a:endParaRPr>
          </a:p>
          <a:p>
            <a:pPr>
              <a:lnSpc>
                <a:spcPts val="2400"/>
              </a:lnSpc>
              <a:defRPr/>
            </a:pPr>
            <a:endParaRPr lang="en-US" altLang="ja-JP" sz="2133" dirty="0">
              <a:solidFill>
                <a:srgbClr val="FF0000"/>
              </a:solidFill>
              <a:latin typeface="+mn-ea"/>
            </a:endParaRPr>
          </a:p>
          <a:p>
            <a:pPr>
              <a:lnSpc>
                <a:spcPts val="2400"/>
              </a:lnSpc>
              <a:defRPr/>
            </a:pPr>
            <a:r>
              <a:rPr lang="ja-JP" altLang="en-US" sz="2133" dirty="0">
                <a:latin typeface="+mn-ea"/>
              </a:rPr>
              <a:t>○　　　　　　　　　　　　は犬や猫が衛生管理区域内に侵入しないよう区域外で餌やりをする。</a:t>
            </a:r>
            <a:endParaRPr lang="en-US" altLang="ja-JP" sz="2133" dirty="0">
              <a:latin typeface="+mn-ea"/>
            </a:endParaRPr>
          </a:p>
          <a:p>
            <a:pPr>
              <a:lnSpc>
                <a:spcPts val="2400"/>
              </a:lnSpc>
              <a:defRPr/>
            </a:pPr>
            <a:endParaRPr lang="en-US" altLang="ja-JP" sz="2133" dirty="0">
              <a:latin typeface="+mn-ea"/>
            </a:endParaRPr>
          </a:p>
          <a:p>
            <a:pPr>
              <a:lnSpc>
                <a:spcPts val="2400"/>
              </a:lnSpc>
              <a:defRPr/>
            </a:pPr>
            <a:r>
              <a:rPr lang="ja-JP" altLang="en-US" sz="2133" dirty="0">
                <a:latin typeface="+mn-ea"/>
              </a:rPr>
              <a:t>○　　　　　　　　　　　　は散歩時等、衛生管理区域を通過する場合は、肢等の洗浄及び消毒を行ってから、衛生管理区域に入場する。</a:t>
            </a:r>
          </a:p>
          <a:p>
            <a:pPr>
              <a:lnSpc>
                <a:spcPts val="2400"/>
              </a:lnSpc>
              <a:defRPr/>
            </a:pPr>
            <a:r>
              <a:rPr lang="ja-JP" altLang="en-US" sz="1800" dirty="0">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xmlns="" id="{B4F3D331-3DF2-4AD0-A278-4BCB635D9F37}"/>
              </a:ext>
            </a:extLst>
          </p:cNvPr>
          <p:cNvSpPr txBox="1"/>
          <p:nvPr/>
        </p:nvSpPr>
        <p:spPr>
          <a:xfrm>
            <a:off x="6309320" y="8676456"/>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５</a:t>
            </a:r>
          </a:p>
        </p:txBody>
      </p:sp>
      <p:sp>
        <p:nvSpPr>
          <p:cNvPr id="27" name="角丸四角形 13">
            <a:extLst>
              <a:ext uri="{FF2B5EF4-FFF2-40B4-BE49-F238E27FC236}">
                <a16:creationId xmlns:a16="http://schemas.microsoft.com/office/drawing/2014/main" xmlns="" id="{78FF0CE1-2780-4255-B688-88FF7E870B1F}"/>
              </a:ext>
            </a:extLst>
          </p:cNvPr>
          <p:cNvSpPr/>
          <p:nvPr/>
        </p:nvSpPr>
        <p:spPr>
          <a:xfrm>
            <a:off x="41175" y="913805"/>
            <a:ext cx="6741369" cy="2866107"/>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xmlns="" id="{C7E2C661-3BCB-4381-864F-A658FCA65BC3}"/>
              </a:ext>
            </a:extLst>
          </p:cNvPr>
          <p:cNvSpPr txBox="1"/>
          <p:nvPr/>
        </p:nvSpPr>
        <p:spPr>
          <a:xfrm>
            <a:off x="692696" y="1763688"/>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
        <p:nvSpPr>
          <p:cNvPr id="8" name="テキスト ボックス 7">
            <a:extLst>
              <a:ext uri="{FF2B5EF4-FFF2-40B4-BE49-F238E27FC236}">
                <a16:creationId xmlns:a16="http://schemas.microsoft.com/office/drawing/2014/main" xmlns="" id="{584783AE-ACC8-4A67-8908-E9D39AE6A19B}"/>
              </a:ext>
            </a:extLst>
          </p:cNvPr>
          <p:cNvSpPr txBox="1"/>
          <p:nvPr/>
        </p:nvSpPr>
        <p:spPr>
          <a:xfrm>
            <a:off x="692695" y="2699792"/>
            <a:ext cx="194421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従事者名</a:t>
            </a:r>
          </a:p>
        </p:txBody>
      </p:sp>
    </p:spTree>
    <p:extLst>
      <p:ext uri="{BB962C8B-B14F-4D97-AF65-F5344CB8AC3E}">
        <p14:creationId xmlns:p14="http://schemas.microsoft.com/office/powerpoint/2010/main" val="3116497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2087"/>
            <a:ext cx="6712209" cy="353188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①衛生管理区域に立ち入る者は、　　　　　　　　　　　　　　　　　　で手指の洗浄・消毒を行う。</a:t>
            </a:r>
            <a:endParaRPr lang="en-US" altLang="ja-JP" sz="1900" dirty="0">
              <a:solidFill>
                <a:schemeClr val="tx1"/>
              </a:solidFill>
              <a:latin typeface="+mn-ea"/>
              <a:cs typeface="Meiryo UI" panose="020B0604030504040204" pitchFamily="50" charset="-128"/>
            </a:endParaRPr>
          </a:p>
          <a:p>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②　　　　　　　　　　　　　　　　　　に設置した台帳に日付、入場時刻、氏名、所属、目的を記帳する。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　なお、</a:t>
            </a:r>
            <a:r>
              <a:rPr lang="ja-JP" altLang="en-US" sz="1900" dirty="0">
                <a:latin typeface="+mn-ea"/>
                <a:cs typeface="Meiryo UI" panose="020B0604030504040204" pitchFamily="50" charset="-128"/>
              </a:rPr>
              <a:t>農場従事者は農場従事者用の台帳に記帳すること。</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③更衣室にて、専用衣服・靴・手袋を着用する。</a:t>
            </a:r>
            <a:endParaRPr lang="en-US" altLang="ja-JP" sz="1900" dirty="0">
              <a:latin typeface="+mn-ea"/>
              <a:cs typeface="Meiryo UI" panose="020B0604030504040204" pitchFamily="50" charset="-128"/>
            </a:endParaRPr>
          </a:p>
          <a:p>
            <a:endParaRPr lang="en-US" altLang="ja-JP" sz="1900" dirty="0">
              <a:solidFill>
                <a:prstClr val="black"/>
              </a:solidFill>
              <a:latin typeface="+mn-ea"/>
              <a:cs typeface="Meiryo UI" panose="020B0604030504040204" pitchFamily="50" charset="-128"/>
            </a:endParaRPr>
          </a:p>
          <a:p>
            <a:r>
              <a:rPr lang="en-US" altLang="ja-JP" sz="1400" dirty="0">
                <a:solidFill>
                  <a:prstClr val="black"/>
                </a:solidFill>
                <a:latin typeface="ＭＳ Ｐゴシック" panose="020B0600070205080204" pitchFamily="50" charset="-128"/>
                <a:cs typeface="Meiryo UI" panose="020B0604030504040204" pitchFamily="50" charset="-128"/>
              </a:rPr>
              <a:t>※</a:t>
            </a:r>
            <a:r>
              <a:rPr lang="ja-JP" altLang="en-US" sz="1400" dirty="0">
                <a:solidFill>
                  <a:prstClr val="black"/>
                </a:solidFill>
                <a:latin typeface="ＭＳ Ｐゴシック" panose="020B0600070205080204" pitchFamily="50" charset="-128"/>
                <a:cs typeface="Meiryo UI" panose="020B0604030504040204" pitchFamily="50" charset="-128"/>
              </a:rPr>
              <a:t>手指の洗浄・消毒方法及び衣服・靴の着用方法は、添付の作業手順を参照すること。</a:t>
            </a: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xmlns="" id="{91162682-1D38-4382-94AB-66CFB20592CC}"/>
              </a:ext>
            </a:extLst>
          </p:cNvPr>
          <p:cNvSpPr txBox="1"/>
          <p:nvPr/>
        </p:nvSpPr>
        <p:spPr>
          <a:xfrm>
            <a:off x="6453336" y="8757000"/>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６</a:t>
            </a:r>
          </a:p>
        </p:txBody>
      </p:sp>
      <p:pic>
        <p:nvPicPr>
          <p:cNvPr id="5" name="図 4">
            <a:extLst>
              <a:ext uri="{FF2B5EF4-FFF2-40B4-BE49-F238E27FC236}">
                <a16:creationId xmlns:a16="http://schemas.microsoft.com/office/drawing/2014/main" xmlns=""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xmlns=""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sp>
        <p:nvSpPr>
          <p:cNvPr id="9" name="テキスト ボックス 8">
            <a:extLst>
              <a:ext uri="{FF2B5EF4-FFF2-40B4-BE49-F238E27FC236}">
                <a16:creationId xmlns:a16="http://schemas.microsoft.com/office/drawing/2014/main" xmlns="" id="{E2CCF3EE-63B4-4679-AB8E-0FF3FBA471F7}"/>
              </a:ext>
            </a:extLst>
          </p:cNvPr>
          <p:cNvSpPr txBox="1"/>
          <p:nvPr/>
        </p:nvSpPr>
        <p:spPr>
          <a:xfrm>
            <a:off x="3717032" y="860330"/>
            <a:ext cx="2664296"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sp>
        <p:nvSpPr>
          <p:cNvPr id="10" name="テキスト ボックス 9">
            <a:extLst>
              <a:ext uri="{FF2B5EF4-FFF2-40B4-BE49-F238E27FC236}">
                <a16:creationId xmlns:a16="http://schemas.microsoft.com/office/drawing/2014/main" xmlns="" id="{1AF4966E-AE6A-43DE-BA5C-FB4F7870B06E}"/>
              </a:ext>
            </a:extLst>
          </p:cNvPr>
          <p:cNvSpPr txBox="1"/>
          <p:nvPr/>
        </p:nvSpPr>
        <p:spPr>
          <a:xfrm>
            <a:off x="521644" y="1713166"/>
            <a:ext cx="2763339" cy="338554"/>
          </a:xfrm>
          <a:prstGeom prst="rect">
            <a:avLst/>
          </a:prstGeom>
          <a:noFill/>
          <a:ln>
            <a:solidFill>
              <a:schemeClr val="tx1"/>
            </a:solidFill>
          </a:ln>
        </p:spPr>
        <p:txBody>
          <a:bodyPr wrap="square" rtlCol="0">
            <a:spAutoFit/>
          </a:bodyPr>
          <a:lstStyle/>
          <a:p>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記載</a:t>
            </a:r>
            <a:r>
              <a:rPr kumimoji="1" lang="en-US" altLang="ja-JP" sz="1600" dirty="0">
                <a:latin typeface="ＭＳ 明朝" panose="02020609040205080304" pitchFamily="17" charset="-128"/>
                <a:ea typeface="ＭＳ 明朝" panose="02020609040205080304" pitchFamily="17" charset="-128"/>
              </a:rPr>
              <a:t>】</a:t>
            </a:r>
            <a:r>
              <a:rPr kumimoji="1" lang="ja-JP" altLang="en-US" sz="1600" dirty="0">
                <a:latin typeface="ＭＳ 明朝" panose="02020609040205080304" pitchFamily="17" charset="-128"/>
                <a:ea typeface="ＭＳ 明朝" panose="02020609040205080304" pitchFamily="17" charset="-128"/>
              </a:rPr>
              <a:t>事務所入り口　等</a:t>
            </a:r>
          </a:p>
        </p:txBody>
      </p:sp>
      <p:pic>
        <p:nvPicPr>
          <p:cNvPr id="12" name="図 11">
            <a:extLst>
              <a:ext uri="{FF2B5EF4-FFF2-40B4-BE49-F238E27FC236}">
                <a16:creationId xmlns:a16="http://schemas.microsoft.com/office/drawing/2014/main" xmlns="" id="{0C8D7A47-5FFE-471C-88BD-BE02A5BDCE8F}"/>
              </a:ext>
            </a:extLst>
          </p:cNvPr>
          <p:cNvPicPr>
            <a:picLocks noChangeAspect="1"/>
          </p:cNvPicPr>
          <p:nvPr/>
        </p:nvPicPr>
        <p:blipFill>
          <a:blip r:embed="rId5"/>
          <a:stretch>
            <a:fillRect/>
          </a:stretch>
        </p:blipFill>
        <p:spPr>
          <a:xfrm>
            <a:off x="2492896" y="4468269"/>
            <a:ext cx="1638009" cy="1662009"/>
          </a:xfrm>
          <a:prstGeom prst="rect">
            <a:avLst/>
          </a:prstGeom>
          <a:ln>
            <a:solidFill>
              <a:schemeClr val="tx1"/>
            </a:solidFill>
          </a:ln>
        </p:spPr>
      </p:pic>
      <p:pic>
        <p:nvPicPr>
          <p:cNvPr id="13" name="図 12">
            <a:extLst>
              <a:ext uri="{FF2B5EF4-FFF2-40B4-BE49-F238E27FC236}">
                <a16:creationId xmlns:a16="http://schemas.microsoft.com/office/drawing/2014/main" xmlns="" id="{C56B6AA0-5B97-4D14-B306-8FFF5AAB03F4}"/>
              </a:ext>
            </a:extLst>
          </p:cNvPr>
          <p:cNvPicPr>
            <a:picLocks noChangeAspect="1"/>
          </p:cNvPicPr>
          <p:nvPr/>
        </p:nvPicPr>
        <p:blipFill>
          <a:blip r:embed="rId6"/>
          <a:stretch>
            <a:fillRect/>
          </a:stretch>
        </p:blipFill>
        <p:spPr>
          <a:xfrm>
            <a:off x="2178237" y="6652465"/>
            <a:ext cx="1362075" cy="1095375"/>
          </a:xfrm>
          <a:prstGeom prst="rect">
            <a:avLst/>
          </a:prstGeom>
          <a:ln>
            <a:solidFill>
              <a:schemeClr val="tx1"/>
            </a:solidFill>
          </a:ln>
        </p:spPr>
      </p:pic>
      <p:sp>
        <p:nvSpPr>
          <p:cNvPr id="15" name="テキスト ボックス 14">
            <a:extLst>
              <a:ext uri="{FF2B5EF4-FFF2-40B4-BE49-F238E27FC236}">
                <a16:creationId xmlns:a16="http://schemas.microsoft.com/office/drawing/2014/main" xmlns="" id="{6C48B7E7-80F4-4B21-80A9-EF9FF5AD353D}"/>
              </a:ext>
            </a:extLst>
          </p:cNvPr>
          <p:cNvSpPr txBox="1"/>
          <p:nvPr/>
        </p:nvSpPr>
        <p:spPr>
          <a:xfrm rot="10800000" flipV="1">
            <a:off x="3174376" y="6344687"/>
            <a:ext cx="2664296" cy="307777"/>
          </a:xfrm>
          <a:prstGeom prst="rect">
            <a:avLst/>
          </a:prstGeom>
          <a:noFill/>
          <a:ln>
            <a:noFill/>
          </a:ln>
        </p:spPr>
        <p:txBody>
          <a:bodyPr wrap="square" rtlCol="0">
            <a:spAutoFit/>
          </a:bodyPr>
          <a:lstStyle/>
          <a:p>
            <a:r>
              <a:rPr kumimoji="1" lang="ja-JP" altLang="en-US" sz="1400" dirty="0">
                <a:latin typeface="+mn-ea"/>
              </a:rPr>
              <a:t>業者ごとに設置された台帳</a:t>
            </a:r>
          </a:p>
        </p:txBody>
      </p:sp>
      <p:pic>
        <p:nvPicPr>
          <p:cNvPr id="4" name="図 3">
            <a:extLst>
              <a:ext uri="{FF2B5EF4-FFF2-40B4-BE49-F238E27FC236}">
                <a16:creationId xmlns:a16="http://schemas.microsoft.com/office/drawing/2014/main" xmlns="" id="{E9132AA7-1C39-41BD-81B1-3DC4F38851C3}"/>
              </a:ext>
            </a:extLst>
          </p:cNvPr>
          <p:cNvPicPr>
            <a:picLocks noChangeAspect="1"/>
          </p:cNvPicPr>
          <p:nvPr/>
        </p:nvPicPr>
        <p:blipFill>
          <a:blip r:embed="rId7"/>
          <a:stretch>
            <a:fillRect/>
          </a:stretch>
        </p:blipFill>
        <p:spPr>
          <a:xfrm>
            <a:off x="3597005" y="6652465"/>
            <a:ext cx="3179719" cy="1805749"/>
          </a:xfrm>
          <a:prstGeom prst="rect">
            <a:avLst/>
          </a:prstGeom>
          <a:ln>
            <a:solidFill>
              <a:schemeClr val="tx1"/>
            </a:solidFill>
          </a:ln>
        </p:spPr>
      </p:pic>
      <p:pic>
        <p:nvPicPr>
          <p:cNvPr id="17" name="図 16">
            <a:extLst>
              <a:ext uri="{FF2B5EF4-FFF2-40B4-BE49-F238E27FC236}">
                <a16:creationId xmlns:a16="http://schemas.microsoft.com/office/drawing/2014/main" xmlns="" id="{6058D683-828F-4539-A54D-B9C6AC99B709}"/>
              </a:ext>
            </a:extLst>
          </p:cNvPr>
          <p:cNvPicPr>
            <a:picLocks noChangeAspect="1"/>
          </p:cNvPicPr>
          <p:nvPr/>
        </p:nvPicPr>
        <p:blipFill rotWithShape="1">
          <a:blip r:embed="rId8"/>
          <a:srcRect l="15371" t="39763" r="73397" b="31893"/>
          <a:stretch/>
        </p:blipFill>
        <p:spPr>
          <a:xfrm>
            <a:off x="4599304" y="4661993"/>
            <a:ext cx="1638008" cy="1350167"/>
          </a:xfrm>
          <a:prstGeom prst="rect">
            <a:avLst/>
          </a:prstGeom>
        </p:spPr>
      </p:pic>
    </p:spTree>
    <p:extLst>
      <p:ext uri="{BB962C8B-B14F-4D97-AF65-F5344CB8AC3E}">
        <p14:creationId xmlns:p14="http://schemas.microsoft.com/office/powerpoint/2010/main" val="266318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車両入場時の動作フロー</a:t>
            </a:r>
            <a:endParaRPr lang="en-US" altLang="ja-JP" sz="2400" b="1" i="1" dirty="0">
              <a:latin typeface="+mn-ea"/>
              <a:cs typeface="Meiryo UI" panose="020B0604030504040204" pitchFamily="50" charset="-128"/>
            </a:endParaRPr>
          </a:p>
        </p:txBody>
      </p:sp>
      <p:sp>
        <p:nvSpPr>
          <p:cNvPr id="14" name="角丸四角形 13"/>
          <p:cNvSpPr/>
          <p:nvPr/>
        </p:nvSpPr>
        <p:spPr>
          <a:xfrm>
            <a:off x="67591" y="755577"/>
            <a:ext cx="6712209" cy="4139822"/>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900" dirty="0">
                <a:solidFill>
                  <a:schemeClr val="tx1"/>
                </a:solidFill>
                <a:latin typeface="+mn-ea"/>
                <a:cs typeface="Meiryo UI" panose="020B0604030504040204" pitchFamily="50" charset="-128"/>
              </a:rPr>
              <a:t>①衛生管理区域に車両で立ち入る者は、消毒場所に設置された台帳に日付、入場時刻、氏名、所属、目的を記帳する。</a:t>
            </a:r>
            <a:endParaRPr lang="en-US" altLang="ja-JP" sz="1900" dirty="0">
              <a:solidFill>
                <a:schemeClr val="tx1"/>
              </a:solidFill>
              <a:latin typeface="+mn-ea"/>
              <a:cs typeface="Meiryo UI" panose="020B0604030504040204" pitchFamily="50" charset="-128"/>
            </a:endParaRPr>
          </a:p>
          <a:p>
            <a:r>
              <a:rPr lang="ja-JP" altLang="en-US" sz="1900" dirty="0">
                <a:solidFill>
                  <a:schemeClr val="tx1"/>
                </a:solidFill>
                <a:latin typeface="+mn-ea"/>
                <a:cs typeface="Meiryo UI" panose="020B0604030504040204" pitchFamily="50" charset="-128"/>
              </a:rPr>
              <a:t>なお、農場従事者は衛生管理区域外の専用駐車場に駐車し、事務所の農場従事者用の台帳に記帳すること。</a:t>
            </a:r>
          </a:p>
          <a:p>
            <a:r>
              <a:rPr lang="ja-JP" altLang="en-US" sz="1900" dirty="0">
                <a:latin typeface="+mn-ea"/>
                <a:cs typeface="Meiryo UI" panose="020B0604030504040204" pitchFamily="50" charset="-128"/>
              </a:rPr>
              <a:t>②消毒場所で車両を消毒する。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③衛生管理区域内で車両から降りて作業する場合、消毒場所に用意してある農場専用のフロアマットと交換する。</a:t>
            </a:r>
          </a:p>
          <a:p>
            <a:r>
              <a:rPr lang="ja-JP" altLang="en-US" sz="1900" dirty="0">
                <a:latin typeface="+mn-ea"/>
                <a:cs typeface="Meiryo UI" panose="020B0604030504040204" pitchFamily="50" charset="-128"/>
              </a:rPr>
              <a:t>④台帳に入場時の消毒の実施について記帳する。</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⑤手指の洗浄・消毒を行う。</a:t>
            </a:r>
            <a:endParaRPr lang="en-US" altLang="ja-JP" sz="1900" dirty="0">
              <a:latin typeface="+mn-ea"/>
              <a:cs typeface="Meiryo UI" panose="020B0604030504040204" pitchFamily="50" charset="-128"/>
            </a:endParaRPr>
          </a:p>
          <a:p>
            <a:r>
              <a:rPr lang="ja-JP" altLang="en-US" sz="1900" dirty="0">
                <a:latin typeface="+mn-ea"/>
                <a:cs typeface="Meiryo UI" panose="020B0604030504040204" pitchFamily="50" charset="-128"/>
              </a:rPr>
              <a:t>⑥設置された衣服・長靴・手袋を着用し、入場する。</a:t>
            </a:r>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r>
              <a:rPr lang="en-US" altLang="ja-JP" sz="1400" dirty="0">
                <a:latin typeface="+mn-ea"/>
                <a:cs typeface="Meiryo UI" panose="020B0604030504040204" pitchFamily="50" charset="-128"/>
              </a:rPr>
              <a:t>※</a:t>
            </a:r>
            <a:r>
              <a:rPr lang="ja-JP" altLang="en-US" sz="1400" dirty="0">
                <a:latin typeface="+mn-ea"/>
                <a:cs typeface="Meiryo UI" panose="020B0604030504040204" pitchFamily="50" charset="-128"/>
              </a:rPr>
              <a:t>車両の消毒方法、手指の洗浄・消毒方法及び衣服・長靴・手袋の着用方法は、添付の作業手順を参照すること。</a:t>
            </a:r>
          </a:p>
          <a:p>
            <a:endParaRPr lang="en-US" altLang="ja-JP" sz="1900" dirty="0">
              <a:latin typeface="+mn-ea"/>
              <a:cs typeface="Meiryo UI" panose="020B0604030504040204" pitchFamily="50" charset="-128"/>
            </a:endParaRPr>
          </a:p>
        </p:txBody>
      </p:sp>
      <p:pic>
        <p:nvPicPr>
          <p:cNvPr id="33" name="図 32">
            <a:extLst>
              <a:ext uri="{FF2B5EF4-FFF2-40B4-BE49-F238E27FC236}">
                <a16:creationId xmlns:a16="http://schemas.microsoft.com/office/drawing/2014/main" xmlns="" id="{EA7E0A97-913B-42F4-ADBA-D9BB4745D3DA}"/>
              </a:ext>
            </a:extLst>
          </p:cNvPr>
          <p:cNvPicPr>
            <a:picLocks noChangeAspect="1"/>
          </p:cNvPicPr>
          <p:nvPr/>
        </p:nvPicPr>
        <p:blipFill>
          <a:blip r:embed="rId3"/>
          <a:stretch>
            <a:fillRect/>
          </a:stretch>
        </p:blipFill>
        <p:spPr>
          <a:xfrm>
            <a:off x="2167067" y="5148064"/>
            <a:ext cx="2414061" cy="1802497"/>
          </a:xfrm>
          <a:prstGeom prst="rect">
            <a:avLst/>
          </a:prstGeom>
          <a:ln>
            <a:solidFill>
              <a:schemeClr val="tx1"/>
            </a:solidFill>
          </a:ln>
        </p:spPr>
      </p:pic>
      <p:sp>
        <p:nvSpPr>
          <p:cNvPr id="34" name="楕円 33">
            <a:extLst>
              <a:ext uri="{FF2B5EF4-FFF2-40B4-BE49-F238E27FC236}">
                <a16:creationId xmlns:a16="http://schemas.microsoft.com/office/drawing/2014/main" xmlns="" id="{B4536032-7E04-4D46-AAC8-69EA91DCFB57}"/>
              </a:ext>
            </a:extLst>
          </p:cNvPr>
          <p:cNvSpPr/>
          <p:nvPr/>
        </p:nvSpPr>
        <p:spPr>
          <a:xfrm>
            <a:off x="3836883" y="6109314"/>
            <a:ext cx="490300"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5" name="正方形/長方形 34">
            <a:extLst>
              <a:ext uri="{FF2B5EF4-FFF2-40B4-BE49-F238E27FC236}">
                <a16:creationId xmlns:a16="http://schemas.microsoft.com/office/drawing/2014/main" xmlns="" id="{567DD5C2-220B-4A05-AA58-D1BA8E5E38E9}"/>
              </a:ext>
            </a:extLst>
          </p:cNvPr>
          <p:cNvSpPr/>
          <p:nvPr/>
        </p:nvSpPr>
        <p:spPr>
          <a:xfrm>
            <a:off x="4644056" y="5112530"/>
            <a:ext cx="2619803" cy="584775"/>
          </a:xfrm>
          <a:prstGeom prst="rect">
            <a:avLst/>
          </a:prstGeom>
        </p:spPr>
        <p:txBody>
          <a:bodyPr wrap="square">
            <a:spAutoFit/>
          </a:bodyPr>
          <a:lstStyle/>
          <a:p>
            <a:r>
              <a:rPr lang="ja-JP" altLang="en-US" sz="1600" dirty="0">
                <a:solidFill>
                  <a:srgbClr val="000000"/>
                </a:solidFill>
                <a:latin typeface="+mn-ea"/>
              </a:rPr>
              <a:t>消毒場所に用意している</a:t>
            </a:r>
            <a:endParaRPr lang="en-US" altLang="ja-JP" sz="1600" dirty="0">
              <a:solidFill>
                <a:srgbClr val="000000"/>
              </a:solidFill>
              <a:latin typeface="+mn-ea"/>
            </a:endParaRPr>
          </a:p>
          <a:p>
            <a:r>
              <a:rPr lang="ja-JP" altLang="en-US" sz="1600" dirty="0">
                <a:solidFill>
                  <a:srgbClr val="000000"/>
                </a:solidFill>
                <a:latin typeface="+mn-ea"/>
              </a:rPr>
              <a:t>農場専用のフロアマット</a:t>
            </a:r>
            <a:endParaRPr lang="en-US" altLang="ja-JP" sz="1600" dirty="0">
              <a:solidFill>
                <a:srgbClr val="000000"/>
              </a:solidFill>
              <a:latin typeface="+mn-ea"/>
            </a:endParaRPr>
          </a:p>
        </p:txBody>
      </p:sp>
      <p:cxnSp>
        <p:nvCxnSpPr>
          <p:cNvPr id="37" name="直線コネクタ 36">
            <a:extLst>
              <a:ext uri="{FF2B5EF4-FFF2-40B4-BE49-F238E27FC236}">
                <a16:creationId xmlns:a16="http://schemas.microsoft.com/office/drawing/2014/main" xmlns="" id="{162572D4-0935-4448-B3CA-B6F4365A873E}"/>
              </a:ext>
            </a:extLst>
          </p:cNvPr>
          <p:cNvCxnSpPr>
            <a:cxnSpLocks/>
          </p:cNvCxnSpPr>
          <p:nvPr/>
        </p:nvCxnSpPr>
        <p:spPr>
          <a:xfrm flipV="1">
            <a:off x="3877921" y="5803900"/>
            <a:ext cx="833779" cy="3572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xmlns="" id="{FFFA5EA1-A638-4FF4-B93D-E9DC76FE3E55}"/>
              </a:ext>
            </a:extLst>
          </p:cNvPr>
          <p:cNvCxnSpPr>
            <a:cxnSpLocks/>
          </p:cNvCxnSpPr>
          <p:nvPr/>
        </p:nvCxnSpPr>
        <p:spPr>
          <a:xfrm>
            <a:off x="4030136" y="6556754"/>
            <a:ext cx="641900" cy="1962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図 41">
            <a:extLst>
              <a:ext uri="{FF2B5EF4-FFF2-40B4-BE49-F238E27FC236}">
                <a16:creationId xmlns:a16="http://schemas.microsoft.com/office/drawing/2014/main" xmlns="" id="{FBE88C86-9B5E-41F3-BF7B-C27EB189AA51}"/>
              </a:ext>
            </a:extLst>
          </p:cNvPr>
          <p:cNvPicPr>
            <a:picLocks noChangeAspect="1"/>
          </p:cNvPicPr>
          <p:nvPr/>
        </p:nvPicPr>
        <p:blipFill>
          <a:blip r:embed="rId4"/>
          <a:stretch>
            <a:fillRect/>
          </a:stretch>
        </p:blipFill>
        <p:spPr>
          <a:xfrm>
            <a:off x="4825921" y="6854557"/>
            <a:ext cx="1636668" cy="1893907"/>
          </a:xfrm>
          <a:prstGeom prst="rect">
            <a:avLst/>
          </a:prstGeom>
          <a:ln>
            <a:solidFill>
              <a:schemeClr val="tx1"/>
            </a:solidFill>
          </a:ln>
        </p:spPr>
      </p:pic>
      <p:sp>
        <p:nvSpPr>
          <p:cNvPr id="43" name="楕円 42">
            <a:extLst>
              <a:ext uri="{FF2B5EF4-FFF2-40B4-BE49-F238E27FC236}">
                <a16:creationId xmlns:a16="http://schemas.microsoft.com/office/drawing/2014/main" xmlns="" id="{81362E53-82A8-4B35-8AA1-7A86A040EEA4}"/>
              </a:ext>
            </a:extLst>
          </p:cNvPr>
          <p:cNvSpPr/>
          <p:nvPr/>
        </p:nvSpPr>
        <p:spPr>
          <a:xfrm>
            <a:off x="3281594" y="6212846"/>
            <a:ext cx="426521" cy="4474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1" name="正方形/長方形 50">
            <a:extLst>
              <a:ext uri="{FF2B5EF4-FFF2-40B4-BE49-F238E27FC236}">
                <a16:creationId xmlns:a16="http://schemas.microsoft.com/office/drawing/2014/main" xmlns="" id="{6BEC5913-EF95-4B90-984D-9923D3BD7BA9}"/>
              </a:ext>
            </a:extLst>
          </p:cNvPr>
          <p:cNvSpPr/>
          <p:nvPr/>
        </p:nvSpPr>
        <p:spPr>
          <a:xfrm>
            <a:off x="1395174" y="8815123"/>
            <a:ext cx="3600400" cy="338554"/>
          </a:xfrm>
          <a:prstGeom prst="rect">
            <a:avLst/>
          </a:prstGeom>
        </p:spPr>
        <p:txBody>
          <a:bodyPr wrap="square">
            <a:spAutoFit/>
          </a:bodyPr>
          <a:lstStyle/>
          <a:p>
            <a:r>
              <a:rPr lang="ja-JP" altLang="en-US" sz="1600" dirty="0">
                <a:solidFill>
                  <a:srgbClr val="000000"/>
                </a:solidFill>
                <a:latin typeface="+mn-ea"/>
              </a:rPr>
              <a:t>外部従事者用の衣服・靴・手袋</a:t>
            </a:r>
            <a:endParaRPr lang="en-US" altLang="ja-JP" sz="1600" dirty="0">
              <a:solidFill>
                <a:srgbClr val="000000"/>
              </a:solidFill>
              <a:latin typeface="+mn-ea"/>
            </a:endParaRPr>
          </a:p>
        </p:txBody>
      </p:sp>
      <p:cxnSp>
        <p:nvCxnSpPr>
          <p:cNvPr id="46" name="直線コネクタ 45">
            <a:extLst>
              <a:ext uri="{FF2B5EF4-FFF2-40B4-BE49-F238E27FC236}">
                <a16:creationId xmlns:a16="http://schemas.microsoft.com/office/drawing/2014/main" xmlns="" id="{CC49EC7F-92C8-41C2-B097-F0D4E1D28AF8}"/>
              </a:ext>
            </a:extLst>
          </p:cNvPr>
          <p:cNvCxnSpPr>
            <a:cxnSpLocks/>
            <a:stCxn id="43" idx="1"/>
          </p:cNvCxnSpPr>
          <p:nvPr/>
        </p:nvCxnSpPr>
        <p:spPr>
          <a:xfrm flipH="1">
            <a:off x="1389841" y="6278372"/>
            <a:ext cx="1954216" cy="11435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xmlns="" id="{103696CF-9BF8-432E-9690-83508BA651A4}"/>
              </a:ext>
            </a:extLst>
          </p:cNvPr>
          <p:cNvCxnSpPr>
            <a:cxnSpLocks/>
          </p:cNvCxnSpPr>
          <p:nvPr/>
        </p:nvCxnSpPr>
        <p:spPr>
          <a:xfrm flipH="1" flipV="1">
            <a:off x="3708331" y="6536046"/>
            <a:ext cx="872797" cy="8858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図 39">
            <a:extLst>
              <a:ext uri="{FF2B5EF4-FFF2-40B4-BE49-F238E27FC236}">
                <a16:creationId xmlns:a16="http://schemas.microsoft.com/office/drawing/2014/main" xmlns="" id="{25849A03-3656-415E-BD6D-6CA5CF4EB086}"/>
              </a:ext>
            </a:extLst>
          </p:cNvPr>
          <p:cNvPicPr>
            <a:picLocks noChangeAspect="1"/>
          </p:cNvPicPr>
          <p:nvPr/>
        </p:nvPicPr>
        <p:blipFill>
          <a:blip r:embed="rId5"/>
          <a:stretch>
            <a:fillRect/>
          </a:stretch>
        </p:blipFill>
        <p:spPr>
          <a:xfrm>
            <a:off x="4709851" y="5765198"/>
            <a:ext cx="1001953" cy="987801"/>
          </a:xfrm>
          <a:prstGeom prst="rect">
            <a:avLst/>
          </a:prstGeom>
          <a:ln>
            <a:solidFill>
              <a:schemeClr val="tx1"/>
            </a:solidFill>
          </a:ln>
        </p:spPr>
      </p:pic>
      <p:sp>
        <p:nvSpPr>
          <p:cNvPr id="54" name="楕円 53">
            <a:extLst>
              <a:ext uri="{FF2B5EF4-FFF2-40B4-BE49-F238E27FC236}">
                <a16:creationId xmlns:a16="http://schemas.microsoft.com/office/drawing/2014/main" xmlns="" id="{64F543B4-EE1C-4327-8681-5226C736B120}"/>
              </a:ext>
            </a:extLst>
          </p:cNvPr>
          <p:cNvSpPr/>
          <p:nvPr/>
        </p:nvSpPr>
        <p:spPr>
          <a:xfrm>
            <a:off x="2567754" y="5816896"/>
            <a:ext cx="426521" cy="39595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cxnSp>
        <p:nvCxnSpPr>
          <p:cNvPr id="55" name="直線コネクタ 54">
            <a:extLst>
              <a:ext uri="{FF2B5EF4-FFF2-40B4-BE49-F238E27FC236}">
                <a16:creationId xmlns:a16="http://schemas.microsoft.com/office/drawing/2014/main" xmlns="" id="{BBDBEACA-A209-4607-9005-4D551C17B056}"/>
              </a:ext>
            </a:extLst>
          </p:cNvPr>
          <p:cNvCxnSpPr>
            <a:cxnSpLocks/>
            <a:endCxn id="54" idx="5"/>
          </p:cNvCxnSpPr>
          <p:nvPr/>
        </p:nvCxnSpPr>
        <p:spPr>
          <a:xfrm flipV="1">
            <a:off x="1931098" y="6154860"/>
            <a:ext cx="1000714" cy="5000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xmlns="" id="{272D590B-79DD-4EDE-9E1E-8DC586B6F5E0}"/>
              </a:ext>
            </a:extLst>
          </p:cNvPr>
          <p:cNvCxnSpPr>
            <a:cxnSpLocks/>
            <a:endCxn id="54" idx="0"/>
          </p:cNvCxnSpPr>
          <p:nvPr/>
        </p:nvCxnSpPr>
        <p:spPr>
          <a:xfrm>
            <a:off x="1931098" y="5559501"/>
            <a:ext cx="849917" cy="2573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xmlns="" id="{DC115CC3-D541-44F0-91D4-80B9AD1E3E67}"/>
              </a:ext>
            </a:extLst>
          </p:cNvPr>
          <p:cNvSpPr/>
          <p:nvPr/>
        </p:nvSpPr>
        <p:spPr>
          <a:xfrm>
            <a:off x="514607" y="5158344"/>
            <a:ext cx="864096" cy="338554"/>
          </a:xfrm>
          <a:prstGeom prst="rect">
            <a:avLst/>
          </a:prstGeom>
        </p:spPr>
        <p:txBody>
          <a:bodyPr wrap="square">
            <a:spAutoFit/>
          </a:bodyPr>
          <a:lstStyle/>
          <a:p>
            <a:r>
              <a:rPr lang="ja-JP" altLang="en-US" sz="1600" dirty="0">
                <a:solidFill>
                  <a:srgbClr val="000000"/>
                </a:solidFill>
                <a:latin typeface="+mn-ea"/>
              </a:rPr>
              <a:t>台帳</a:t>
            </a:r>
            <a:endParaRPr lang="en-US" altLang="ja-JP" sz="1600" dirty="0">
              <a:solidFill>
                <a:srgbClr val="000000"/>
              </a:solidFill>
              <a:latin typeface="+mn-ea"/>
            </a:endParaRPr>
          </a:p>
        </p:txBody>
      </p:sp>
      <p:sp>
        <p:nvSpPr>
          <p:cNvPr id="68" name="テキスト ボックス 67">
            <a:extLst>
              <a:ext uri="{FF2B5EF4-FFF2-40B4-BE49-F238E27FC236}">
                <a16:creationId xmlns:a16="http://schemas.microsoft.com/office/drawing/2014/main" xmlns="" id="{BFC7942A-10DB-46A8-8B2D-694DAB481CFA}"/>
              </a:ext>
            </a:extLst>
          </p:cNvPr>
          <p:cNvSpPr txBox="1"/>
          <p:nvPr/>
        </p:nvSpPr>
        <p:spPr>
          <a:xfrm>
            <a:off x="6497960" y="8754561"/>
            <a:ext cx="360040"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７</a:t>
            </a:r>
          </a:p>
        </p:txBody>
      </p:sp>
      <p:sp>
        <p:nvSpPr>
          <p:cNvPr id="15" name="正方形/長方形 14">
            <a:extLst>
              <a:ext uri="{FF2B5EF4-FFF2-40B4-BE49-F238E27FC236}">
                <a16:creationId xmlns:a16="http://schemas.microsoft.com/office/drawing/2014/main" xmlns="" id="{7FFDA881-D5C0-465A-9012-FD07FFB8B1EC}"/>
              </a:ext>
            </a:extLst>
          </p:cNvPr>
          <p:cNvSpPr/>
          <p:nvPr/>
        </p:nvSpPr>
        <p:spPr>
          <a:xfrm>
            <a:off x="1389841" y="7421900"/>
            <a:ext cx="3191287" cy="138798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xmlns="" id="{B4650AFF-E026-468E-BDBA-19E602362F74}"/>
              </a:ext>
            </a:extLst>
          </p:cNvPr>
          <p:cNvPicPr>
            <a:picLocks noChangeAspect="1"/>
          </p:cNvPicPr>
          <p:nvPr/>
        </p:nvPicPr>
        <p:blipFill>
          <a:blip r:embed="rId6"/>
          <a:stretch>
            <a:fillRect/>
          </a:stretch>
        </p:blipFill>
        <p:spPr>
          <a:xfrm>
            <a:off x="2540248" y="7662585"/>
            <a:ext cx="794116" cy="838729"/>
          </a:xfrm>
          <a:prstGeom prst="rect">
            <a:avLst/>
          </a:prstGeom>
        </p:spPr>
      </p:pic>
      <p:pic>
        <p:nvPicPr>
          <p:cNvPr id="5" name="図 4">
            <a:extLst>
              <a:ext uri="{FF2B5EF4-FFF2-40B4-BE49-F238E27FC236}">
                <a16:creationId xmlns:a16="http://schemas.microsoft.com/office/drawing/2014/main" xmlns="" id="{2CF3C42B-4F2A-461E-A1A2-83002C6D8A6F}"/>
              </a:ext>
            </a:extLst>
          </p:cNvPr>
          <p:cNvPicPr>
            <a:picLocks noChangeAspect="1"/>
          </p:cNvPicPr>
          <p:nvPr/>
        </p:nvPicPr>
        <p:blipFill>
          <a:blip r:embed="rId7"/>
          <a:stretch>
            <a:fillRect/>
          </a:stretch>
        </p:blipFill>
        <p:spPr>
          <a:xfrm>
            <a:off x="1782808" y="7566936"/>
            <a:ext cx="445400" cy="1205202"/>
          </a:xfrm>
          <a:prstGeom prst="rect">
            <a:avLst/>
          </a:prstGeom>
        </p:spPr>
      </p:pic>
      <p:pic>
        <p:nvPicPr>
          <p:cNvPr id="6" name="図 5">
            <a:extLst>
              <a:ext uri="{FF2B5EF4-FFF2-40B4-BE49-F238E27FC236}">
                <a16:creationId xmlns:a16="http://schemas.microsoft.com/office/drawing/2014/main" xmlns="" id="{DCFA8A3C-CA49-4A3B-963D-002E4B5A2F00}"/>
              </a:ext>
            </a:extLst>
          </p:cNvPr>
          <p:cNvPicPr>
            <a:picLocks noChangeAspect="1"/>
          </p:cNvPicPr>
          <p:nvPr/>
        </p:nvPicPr>
        <p:blipFill>
          <a:blip r:embed="rId8"/>
          <a:stretch>
            <a:fillRect/>
          </a:stretch>
        </p:blipFill>
        <p:spPr>
          <a:xfrm>
            <a:off x="3511975" y="7756625"/>
            <a:ext cx="854522" cy="825825"/>
          </a:xfrm>
          <a:prstGeom prst="rect">
            <a:avLst/>
          </a:prstGeom>
        </p:spPr>
      </p:pic>
      <p:pic>
        <p:nvPicPr>
          <p:cNvPr id="8" name="図 7">
            <a:extLst>
              <a:ext uri="{FF2B5EF4-FFF2-40B4-BE49-F238E27FC236}">
                <a16:creationId xmlns:a16="http://schemas.microsoft.com/office/drawing/2014/main" xmlns="" id="{0ECF6D02-AA98-407F-98F3-60C0E6030105}"/>
              </a:ext>
            </a:extLst>
          </p:cNvPr>
          <p:cNvPicPr>
            <a:picLocks noChangeAspect="1"/>
          </p:cNvPicPr>
          <p:nvPr/>
        </p:nvPicPr>
        <p:blipFill>
          <a:blip r:embed="rId9"/>
          <a:stretch>
            <a:fillRect/>
          </a:stretch>
        </p:blipFill>
        <p:spPr>
          <a:xfrm>
            <a:off x="569023" y="5559501"/>
            <a:ext cx="1362075" cy="1095375"/>
          </a:xfrm>
          <a:prstGeom prst="rect">
            <a:avLst/>
          </a:prstGeom>
          <a:ln>
            <a:solidFill>
              <a:schemeClr val="tx1"/>
            </a:solidFill>
          </a:ln>
        </p:spPr>
      </p:pic>
    </p:spTree>
    <p:extLst>
      <p:ext uri="{BB962C8B-B14F-4D97-AF65-F5344CB8AC3E}">
        <p14:creationId xmlns:p14="http://schemas.microsoft.com/office/powerpoint/2010/main" val="205242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0189"/>
            <a:ext cx="5453619" cy="484661"/>
          </a:xfrm>
          <a:prstGeom prst="rect">
            <a:avLst/>
          </a:prstGeom>
          <a:noFill/>
        </p:spPr>
        <p:txBody>
          <a:bodyPr wrap="square" lIns="114215" tIns="57107" rIns="114215" bIns="57107" rtlCol="0" anchor="ctr">
            <a:spAutoFit/>
          </a:bodyPr>
          <a:lstStyle/>
          <a:p>
            <a:r>
              <a:rPr lang="ja-JP" altLang="en-US" sz="2400" b="1" i="1" dirty="0">
                <a:latin typeface="+mn-ea"/>
                <a:cs typeface="Meiryo UI" panose="020B0604030504040204" pitchFamily="50" charset="-128"/>
              </a:rPr>
              <a:t>衛生管理区域内の整理・整頓</a:t>
            </a:r>
            <a:endParaRPr lang="en-US" altLang="ja-JP" sz="2400" b="1" i="1" dirty="0">
              <a:latin typeface="+mn-ea"/>
              <a:cs typeface="Meiryo UI" panose="020B0604030504040204" pitchFamily="50" charset="-128"/>
            </a:endParaRPr>
          </a:p>
        </p:txBody>
      </p:sp>
      <p:sp>
        <p:nvSpPr>
          <p:cNvPr id="88" name="正方形/長方形 87">
            <a:extLst>
              <a:ext uri="{FF2B5EF4-FFF2-40B4-BE49-F238E27FC236}">
                <a16:creationId xmlns:a16="http://schemas.microsoft.com/office/drawing/2014/main" xmlns="" id="{0593B478-29CE-49A7-B350-62D633020F9F}"/>
              </a:ext>
            </a:extLst>
          </p:cNvPr>
          <p:cNvSpPr/>
          <p:nvPr/>
        </p:nvSpPr>
        <p:spPr>
          <a:xfrm>
            <a:off x="1" y="781091"/>
            <a:ext cx="7389439" cy="671338"/>
          </a:xfrm>
          <a:prstGeom prst="rect">
            <a:avLst/>
          </a:prstGeom>
        </p:spPr>
        <p:txBody>
          <a:bodyPr wrap="square">
            <a:spAutoFit/>
          </a:bodyPr>
          <a:lstStyle/>
          <a:p>
            <a:pPr>
              <a:lnSpc>
                <a:spcPts val="2400"/>
              </a:lnSpc>
              <a:defRPr/>
            </a:pPr>
            <a:r>
              <a:rPr lang="ja-JP" altLang="en-US" sz="1800" dirty="0">
                <a:latin typeface="+mn-ea"/>
              </a:rPr>
              <a:t>○目的別に資材等の保管場所を設定し、毎週　  　曜日整理・整頓し、</a:t>
            </a:r>
            <a:endParaRPr lang="en-US" altLang="ja-JP" sz="1800" dirty="0">
              <a:latin typeface="+mn-ea"/>
            </a:endParaRPr>
          </a:p>
          <a:p>
            <a:pPr>
              <a:lnSpc>
                <a:spcPts val="2400"/>
              </a:lnSpc>
              <a:defRPr/>
            </a:pPr>
            <a:r>
              <a:rPr lang="ja-JP" altLang="en-US" sz="1800" dirty="0">
                <a:latin typeface="+mn-ea"/>
              </a:rPr>
              <a:t>業務日誌に記録する。</a:t>
            </a:r>
            <a:endParaRPr lang="en-US" altLang="ja-JP" sz="1800" dirty="0">
              <a:latin typeface="+mn-ea"/>
            </a:endParaRPr>
          </a:p>
        </p:txBody>
      </p:sp>
      <p:pic>
        <p:nvPicPr>
          <p:cNvPr id="2" name="図 1">
            <a:extLst>
              <a:ext uri="{FF2B5EF4-FFF2-40B4-BE49-F238E27FC236}">
                <a16:creationId xmlns:a16="http://schemas.microsoft.com/office/drawing/2014/main" xmlns="" id="{A44E06B8-B81B-4C76-B9C8-94069D2E692A}"/>
              </a:ext>
            </a:extLst>
          </p:cNvPr>
          <p:cNvPicPr>
            <a:picLocks noChangeAspect="1"/>
          </p:cNvPicPr>
          <p:nvPr/>
        </p:nvPicPr>
        <p:blipFill>
          <a:blip r:embed="rId2"/>
          <a:stretch>
            <a:fillRect/>
          </a:stretch>
        </p:blipFill>
        <p:spPr>
          <a:xfrm>
            <a:off x="1886342" y="1416146"/>
            <a:ext cx="1902698" cy="1414283"/>
          </a:xfrm>
          <a:prstGeom prst="rect">
            <a:avLst/>
          </a:prstGeom>
          <a:ln>
            <a:solidFill>
              <a:schemeClr val="tx1"/>
            </a:solidFill>
          </a:ln>
        </p:spPr>
      </p:pic>
      <p:pic>
        <p:nvPicPr>
          <p:cNvPr id="9" name="図 8">
            <a:extLst>
              <a:ext uri="{FF2B5EF4-FFF2-40B4-BE49-F238E27FC236}">
                <a16:creationId xmlns:a16="http://schemas.microsoft.com/office/drawing/2014/main" xmlns="" id="{7B832450-2EB5-402E-AA68-482C40FC1799}"/>
              </a:ext>
            </a:extLst>
          </p:cNvPr>
          <p:cNvPicPr>
            <a:picLocks noChangeAspect="1"/>
          </p:cNvPicPr>
          <p:nvPr/>
        </p:nvPicPr>
        <p:blipFill>
          <a:blip r:embed="rId3"/>
          <a:stretch>
            <a:fillRect/>
          </a:stretch>
        </p:blipFill>
        <p:spPr>
          <a:xfrm>
            <a:off x="4558974" y="1422212"/>
            <a:ext cx="1902698" cy="1420683"/>
          </a:xfrm>
          <a:prstGeom prst="rect">
            <a:avLst/>
          </a:prstGeom>
          <a:ln>
            <a:solidFill>
              <a:schemeClr val="tx1"/>
            </a:solidFill>
          </a:ln>
        </p:spPr>
      </p:pic>
      <p:pic>
        <p:nvPicPr>
          <p:cNvPr id="11" name="図 10">
            <a:extLst>
              <a:ext uri="{FF2B5EF4-FFF2-40B4-BE49-F238E27FC236}">
                <a16:creationId xmlns:a16="http://schemas.microsoft.com/office/drawing/2014/main" xmlns="" id="{8A946C3A-02BB-4DC9-A34D-0E0ADA036F02}"/>
              </a:ext>
            </a:extLst>
          </p:cNvPr>
          <p:cNvPicPr>
            <a:picLocks noChangeAspect="1"/>
          </p:cNvPicPr>
          <p:nvPr/>
        </p:nvPicPr>
        <p:blipFill>
          <a:blip r:embed="rId4"/>
          <a:stretch>
            <a:fillRect/>
          </a:stretch>
        </p:blipFill>
        <p:spPr>
          <a:xfrm>
            <a:off x="1771882" y="5149163"/>
            <a:ext cx="2063180" cy="1477447"/>
          </a:xfrm>
          <a:prstGeom prst="rect">
            <a:avLst/>
          </a:prstGeom>
          <a:ln>
            <a:solidFill>
              <a:schemeClr val="tx1"/>
            </a:solidFill>
          </a:ln>
        </p:spPr>
      </p:pic>
      <p:pic>
        <p:nvPicPr>
          <p:cNvPr id="12" name="図 11">
            <a:extLst>
              <a:ext uri="{FF2B5EF4-FFF2-40B4-BE49-F238E27FC236}">
                <a16:creationId xmlns:a16="http://schemas.microsoft.com/office/drawing/2014/main" xmlns="" id="{5ADC767C-DD46-42F4-A3C5-9D24885AE561}"/>
              </a:ext>
            </a:extLst>
          </p:cNvPr>
          <p:cNvPicPr>
            <a:picLocks noChangeAspect="1"/>
          </p:cNvPicPr>
          <p:nvPr/>
        </p:nvPicPr>
        <p:blipFill>
          <a:blip r:embed="rId5"/>
          <a:stretch>
            <a:fillRect/>
          </a:stretch>
        </p:blipFill>
        <p:spPr>
          <a:xfrm>
            <a:off x="4629306" y="5176827"/>
            <a:ext cx="2063180" cy="1521132"/>
          </a:xfrm>
          <a:prstGeom prst="rect">
            <a:avLst/>
          </a:prstGeom>
          <a:ln>
            <a:solidFill>
              <a:schemeClr val="tx1"/>
            </a:solidFill>
          </a:ln>
        </p:spPr>
      </p:pic>
      <p:pic>
        <p:nvPicPr>
          <p:cNvPr id="13" name="図 12">
            <a:extLst>
              <a:ext uri="{FF2B5EF4-FFF2-40B4-BE49-F238E27FC236}">
                <a16:creationId xmlns:a16="http://schemas.microsoft.com/office/drawing/2014/main" xmlns="" id="{85F3A57F-588B-4F74-ADAA-9644B502FBBE}"/>
              </a:ext>
            </a:extLst>
          </p:cNvPr>
          <p:cNvPicPr>
            <a:picLocks noChangeAspect="1"/>
          </p:cNvPicPr>
          <p:nvPr/>
        </p:nvPicPr>
        <p:blipFill>
          <a:blip r:embed="rId6"/>
          <a:stretch>
            <a:fillRect/>
          </a:stretch>
        </p:blipFill>
        <p:spPr>
          <a:xfrm>
            <a:off x="1910274" y="3051146"/>
            <a:ext cx="1628113" cy="1891024"/>
          </a:xfrm>
          <a:prstGeom prst="rect">
            <a:avLst/>
          </a:prstGeom>
          <a:ln>
            <a:solidFill>
              <a:schemeClr val="tx1"/>
            </a:solidFill>
          </a:ln>
        </p:spPr>
      </p:pic>
      <p:pic>
        <p:nvPicPr>
          <p:cNvPr id="15" name="図 14">
            <a:extLst>
              <a:ext uri="{FF2B5EF4-FFF2-40B4-BE49-F238E27FC236}">
                <a16:creationId xmlns:a16="http://schemas.microsoft.com/office/drawing/2014/main" xmlns="" id="{16173FDF-BE3C-431E-BB0E-7E65487FA55E}"/>
              </a:ext>
            </a:extLst>
          </p:cNvPr>
          <p:cNvPicPr>
            <a:picLocks noChangeAspect="1"/>
          </p:cNvPicPr>
          <p:nvPr/>
        </p:nvPicPr>
        <p:blipFill>
          <a:blip r:embed="rId7"/>
          <a:stretch>
            <a:fillRect/>
          </a:stretch>
        </p:blipFill>
        <p:spPr>
          <a:xfrm>
            <a:off x="4558974" y="3063562"/>
            <a:ext cx="1591935" cy="1891024"/>
          </a:xfrm>
          <a:prstGeom prst="rect">
            <a:avLst/>
          </a:prstGeom>
          <a:ln>
            <a:solidFill>
              <a:schemeClr val="tx1"/>
            </a:solidFill>
          </a:ln>
        </p:spPr>
      </p:pic>
      <p:sp>
        <p:nvSpPr>
          <p:cNvPr id="29" name="矢印: 右 28">
            <a:extLst>
              <a:ext uri="{FF2B5EF4-FFF2-40B4-BE49-F238E27FC236}">
                <a16:creationId xmlns:a16="http://schemas.microsoft.com/office/drawing/2014/main" xmlns="" id="{E015F3D2-0ADC-475A-A716-FBBB067BA62C}"/>
              </a:ext>
            </a:extLst>
          </p:cNvPr>
          <p:cNvSpPr/>
          <p:nvPr/>
        </p:nvSpPr>
        <p:spPr>
          <a:xfrm>
            <a:off x="4017556" y="1938782"/>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1" name="矢印: 右 30">
            <a:extLst>
              <a:ext uri="{FF2B5EF4-FFF2-40B4-BE49-F238E27FC236}">
                <a16:creationId xmlns:a16="http://schemas.microsoft.com/office/drawing/2014/main" xmlns="" id="{65F52F8F-CD03-43FC-AB2E-331F0E87ADE0}"/>
              </a:ext>
            </a:extLst>
          </p:cNvPr>
          <p:cNvSpPr/>
          <p:nvPr/>
        </p:nvSpPr>
        <p:spPr>
          <a:xfrm>
            <a:off x="4055646" y="5605086"/>
            <a:ext cx="452996" cy="66195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2" name="テキスト ボックス 31">
            <a:extLst>
              <a:ext uri="{FF2B5EF4-FFF2-40B4-BE49-F238E27FC236}">
                <a16:creationId xmlns:a16="http://schemas.microsoft.com/office/drawing/2014/main" xmlns="" id="{EBBDC430-54DF-4417-9B46-107ABB2B688C}"/>
              </a:ext>
            </a:extLst>
          </p:cNvPr>
          <p:cNvSpPr txBox="1"/>
          <p:nvPr/>
        </p:nvSpPr>
        <p:spPr>
          <a:xfrm>
            <a:off x="553692" y="1484878"/>
            <a:ext cx="1171333" cy="297454"/>
          </a:xfrm>
          <a:prstGeom prst="rect">
            <a:avLst/>
          </a:prstGeom>
          <a:noFill/>
          <a:ln>
            <a:noFill/>
          </a:ln>
        </p:spPr>
        <p:txBody>
          <a:bodyPr wrap="square" rtlCol="0">
            <a:spAutoFit/>
          </a:bodyPr>
          <a:lstStyle/>
          <a:p>
            <a:pPr algn="ctr"/>
            <a:r>
              <a:rPr lang="ja-JP" altLang="en-US" sz="1333" dirty="0">
                <a:latin typeface="+mn-ea"/>
              </a:rPr>
              <a:t>飼料保管庫</a:t>
            </a:r>
          </a:p>
        </p:txBody>
      </p:sp>
      <p:sp>
        <p:nvSpPr>
          <p:cNvPr id="33" name="テキスト ボックス 32">
            <a:extLst>
              <a:ext uri="{FF2B5EF4-FFF2-40B4-BE49-F238E27FC236}">
                <a16:creationId xmlns:a16="http://schemas.microsoft.com/office/drawing/2014/main" xmlns="" id="{3012546D-5DD6-420C-BACC-B2F85F7507D6}"/>
              </a:ext>
            </a:extLst>
          </p:cNvPr>
          <p:cNvSpPr txBox="1"/>
          <p:nvPr/>
        </p:nvSpPr>
        <p:spPr>
          <a:xfrm>
            <a:off x="317812" y="5028100"/>
            <a:ext cx="711839" cy="297454"/>
          </a:xfrm>
          <a:prstGeom prst="rect">
            <a:avLst/>
          </a:prstGeom>
          <a:noFill/>
          <a:ln>
            <a:solidFill>
              <a:schemeClr val="tx1"/>
            </a:solidFill>
          </a:ln>
        </p:spPr>
        <p:txBody>
          <a:bodyPr wrap="square" rtlCol="0">
            <a:spAutoFit/>
          </a:bodyPr>
          <a:lstStyle/>
          <a:p>
            <a:r>
              <a:rPr lang="ja-JP" altLang="en-US" sz="1333" dirty="0">
                <a:latin typeface="+mn-ea"/>
              </a:rPr>
              <a:t>事務所</a:t>
            </a:r>
          </a:p>
        </p:txBody>
      </p:sp>
      <p:sp>
        <p:nvSpPr>
          <p:cNvPr id="34" name="テキスト ボックス 33">
            <a:extLst>
              <a:ext uri="{FF2B5EF4-FFF2-40B4-BE49-F238E27FC236}">
                <a16:creationId xmlns:a16="http://schemas.microsoft.com/office/drawing/2014/main" xmlns="" id="{B2006B77-5E90-43ED-A8F0-95ED729E2BAE}"/>
              </a:ext>
            </a:extLst>
          </p:cNvPr>
          <p:cNvSpPr txBox="1"/>
          <p:nvPr/>
        </p:nvSpPr>
        <p:spPr>
          <a:xfrm>
            <a:off x="1013785" y="3147047"/>
            <a:ext cx="711240" cy="297454"/>
          </a:xfrm>
          <a:prstGeom prst="rect">
            <a:avLst/>
          </a:prstGeom>
          <a:noFill/>
          <a:ln>
            <a:noFill/>
          </a:ln>
        </p:spPr>
        <p:txBody>
          <a:bodyPr wrap="square" rtlCol="0">
            <a:spAutoFit/>
          </a:bodyPr>
          <a:lstStyle/>
          <a:p>
            <a:r>
              <a:rPr lang="ja-JP" altLang="en-US" sz="1333" dirty="0">
                <a:latin typeface="+mn-ea"/>
              </a:rPr>
              <a:t>薬品庫</a:t>
            </a:r>
          </a:p>
        </p:txBody>
      </p:sp>
      <p:sp>
        <p:nvSpPr>
          <p:cNvPr id="16" name="テキスト ボックス 15">
            <a:extLst>
              <a:ext uri="{FF2B5EF4-FFF2-40B4-BE49-F238E27FC236}">
                <a16:creationId xmlns:a16="http://schemas.microsoft.com/office/drawing/2014/main" xmlns="" id="{62B501E7-8DD9-4499-9D41-BDBAE0FAACAB}"/>
              </a:ext>
            </a:extLst>
          </p:cNvPr>
          <p:cNvSpPr txBox="1"/>
          <p:nvPr/>
        </p:nvSpPr>
        <p:spPr>
          <a:xfrm>
            <a:off x="6309320" y="8710712"/>
            <a:ext cx="43204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ja-JP" altLang="en-US" b="1" dirty="0"/>
              <a:t>８</a:t>
            </a:r>
          </a:p>
        </p:txBody>
      </p:sp>
      <p:sp>
        <p:nvSpPr>
          <p:cNvPr id="18" name="正方形/長方形 17">
            <a:extLst>
              <a:ext uri="{FF2B5EF4-FFF2-40B4-BE49-F238E27FC236}">
                <a16:creationId xmlns:a16="http://schemas.microsoft.com/office/drawing/2014/main" xmlns="" id="{86BF1310-D10C-40DB-819A-51F95D634D09}"/>
              </a:ext>
            </a:extLst>
          </p:cNvPr>
          <p:cNvSpPr/>
          <p:nvPr/>
        </p:nvSpPr>
        <p:spPr>
          <a:xfrm>
            <a:off x="55494" y="1926543"/>
            <a:ext cx="166953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24" name="テキスト ボックス 23">
            <a:extLst>
              <a:ext uri="{FF2B5EF4-FFF2-40B4-BE49-F238E27FC236}">
                <a16:creationId xmlns:a16="http://schemas.microsoft.com/office/drawing/2014/main" xmlns="" id="{7D0C9844-D471-4A33-8B6A-E88541FF1120}"/>
              </a:ext>
            </a:extLst>
          </p:cNvPr>
          <p:cNvSpPr txBox="1"/>
          <p:nvPr/>
        </p:nvSpPr>
        <p:spPr>
          <a:xfrm>
            <a:off x="4558974" y="843527"/>
            <a:ext cx="288032" cy="307777"/>
          </a:xfrm>
          <a:prstGeom prst="rect">
            <a:avLst/>
          </a:prstGeom>
          <a:noFill/>
          <a:ln>
            <a:solidFill>
              <a:schemeClr val="tx1"/>
            </a:solidFill>
          </a:ln>
        </p:spPr>
        <p:txBody>
          <a:bodyPr wrap="square" rtlCol="0">
            <a:spAutoFit/>
          </a:bodyPr>
          <a:lstStyle/>
          <a:p>
            <a:pPr algn="ctr"/>
            <a:r>
              <a:rPr kumimoji="1" lang="ja-JP" altLang="en-US" sz="1400" dirty="0">
                <a:latin typeface="ＭＳ 明朝" panose="02020609040205080304" pitchFamily="17" charset="-128"/>
                <a:ea typeface="ＭＳ 明朝" panose="02020609040205080304" pitchFamily="17" charset="-128"/>
              </a:rPr>
              <a:t>●</a:t>
            </a:r>
          </a:p>
        </p:txBody>
      </p:sp>
      <p:sp>
        <p:nvSpPr>
          <p:cNvPr id="25" name="正方形/長方形 24">
            <a:extLst>
              <a:ext uri="{FF2B5EF4-FFF2-40B4-BE49-F238E27FC236}">
                <a16:creationId xmlns:a16="http://schemas.microsoft.com/office/drawing/2014/main" xmlns="" id="{5415F21C-AF00-4FF7-9DE8-2EC2FC8A3099}"/>
              </a:ext>
            </a:extLst>
          </p:cNvPr>
          <p:cNvSpPr/>
          <p:nvPr/>
        </p:nvSpPr>
        <p:spPr>
          <a:xfrm>
            <a:off x="43564" y="6727900"/>
            <a:ext cx="6697804" cy="979114"/>
          </a:xfrm>
          <a:prstGeom prst="rect">
            <a:avLst/>
          </a:prstGeom>
        </p:spPr>
        <p:txBody>
          <a:bodyPr wrap="square">
            <a:spAutoFit/>
          </a:bodyPr>
          <a:lstStyle/>
          <a:p>
            <a:pPr>
              <a:lnSpc>
                <a:spcPts val="2400"/>
              </a:lnSpc>
              <a:defRPr/>
            </a:pPr>
            <a:r>
              <a:rPr lang="ja-JP" altLang="en-US" sz="1800" dirty="0">
                <a:latin typeface="+mn-ea"/>
              </a:rPr>
              <a:t>○毎月、</a:t>
            </a:r>
            <a:endParaRPr lang="en-US" altLang="ja-JP" sz="1800" dirty="0">
              <a:latin typeface="+mn-ea"/>
            </a:endParaRPr>
          </a:p>
          <a:p>
            <a:pPr>
              <a:lnSpc>
                <a:spcPts val="2400"/>
              </a:lnSpc>
              <a:defRPr/>
            </a:pPr>
            <a:r>
              <a:rPr lang="ja-JP" altLang="en-US" sz="1800" dirty="0">
                <a:latin typeface="+mn-ea"/>
              </a:rPr>
              <a:t>　　　　　　　　　　   が衛生管理区域内及び防護柵の周囲を除草し、</a:t>
            </a:r>
            <a:endParaRPr lang="en-US" altLang="ja-JP" sz="1800" dirty="0">
              <a:latin typeface="+mn-ea"/>
            </a:endParaRPr>
          </a:p>
          <a:p>
            <a:pPr>
              <a:lnSpc>
                <a:spcPts val="2400"/>
              </a:lnSpc>
              <a:defRPr/>
            </a:pPr>
            <a:r>
              <a:rPr lang="ja-JP" altLang="en-US" sz="1800" dirty="0">
                <a:latin typeface="+mn-ea"/>
              </a:rPr>
              <a:t>　　</a:t>
            </a:r>
            <a:r>
              <a:rPr lang="en-US" altLang="ja-JP" sz="1800" dirty="0">
                <a:latin typeface="+mn-ea"/>
              </a:rPr>
              <a:t>m</a:t>
            </a:r>
            <a:r>
              <a:rPr lang="ja-JP" altLang="en-US" sz="1800" dirty="0">
                <a:latin typeface="+mn-ea"/>
              </a:rPr>
              <a:t>幅で石灰を散布し、業務日誌にも記録する。</a:t>
            </a:r>
            <a:endParaRPr lang="en-US" altLang="ja-JP" sz="1800" dirty="0">
              <a:latin typeface="+mn-ea"/>
            </a:endParaRPr>
          </a:p>
        </p:txBody>
      </p:sp>
      <p:sp>
        <p:nvSpPr>
          <p:cNvPr id="26" name="テキスト ボックス 25">
            <a:extLst>
              <a:ext uri="{FF2B5EF4-FFF2-40B4-BE49-F238E27FC236}">
                <a16:creationId xmlns:a16="http://schemas.microsoft.com/office/drawing/2014/main" xmlns="" id="{85ABE802-D2E0-42CA-B98E-8A75D9CCC7D5}"/>
              </a:ext>
            </a:extLst>
          </p:cNvPr>
          <p:cNvSpPr txBox="1"/>
          <p:nvPr/>
        </p:nvSpPr>
        <p:spPr>
          <a:xfrm>
            <a:off x="161522" y="7073833"/>
            <a:ext cx="1610360"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従事者名</a:t>
            </a:r>
          </a:p>
        </p:txBody>
      </p:sp>
      <p:sp>
        <p:nvSpPr>
          <p:cNvPr id="27" name="テキスト ボックス 26">
            <a:extLst>
              <a:ext uri="{FF2B5EF4-FFF2-40B4-BE49-F238E27FC236}">
                <a16:creationId xmlns:a16="http://schemas.microsoft.com/office/drawing/2014/main" xmlns="" id="{B92B7E6A-7545-4029-85E2-81A2FE8BF67B}"/>
              </a:ext>
            </a:extLst>
          </p:cNvPr>
          <p:cNvSpPr txBox="1"/>
          <p:nvPr/>
        </p:nvSpPr>
        <p:spPr>
          <a:xfrm>
            <a:off x="945774" y="6771910"/>
            <a:ext cx="2051178" cy="307777"/>
          </a:xfrm>
          <a:prstGeom prst="rect">
            <a:avLst/>
          </a:prstGeom>
          <a:noFill/>
          <a:ln>
            <a:solidFill>
              <a:schemeClr val="tx1"/>
            </a:solidFill>
          </a:ln>
        </p:spPr>
        <p:txBody>
          <a:bodyPr wrap="square" rtlCol="0">
            <a:spAutoFit/>
          </a:bodyPr>
          <a:lstStyle/>
          <a:p>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記載</a:t>
            </a:r>
            <a:r>
              <a:rPr kumimoji="1" lang="en-US" altLang="ja-JP" sz="1400" dirty="0">
                <a:latin typeface="ＭＳ 明朝" panose="02020609040205080304" pitchFamily="17" charset="-128"/>
                <a:ea typeface="ＭＳ 明朝" panose="02020609040205080304" pitchFamily="17" charset="-128"/>
              </a:rPr>
              <a:t>】</a:t>
            </a:r>
            <a:r>
              <a:rPr kumimoji="1" lang="ja-JP" altLang="en-US" sz="1400" dirty="0">
                <a:latin typeface="ＭＳ 明朝" panose="02020609040205080304" pitchFamily="17" charset="-128"/>
                <a:ea typeface="ＭＳ 明朝" panose="02020609040205080304" pitchFamily="17" charset="-128"/>
              </a:rPr>
              <a:t>除草の頻度</a:t>
            </a:r>
          </a:p>
        </p:txBody>
      </p:sp>
      <p:pic>
        <p:nvPicPr>
          <p:cNvPr id="28" name="図 27">
            <a:extLst>
              <a:ext uri="{FF2B5EF4-FFF2-40B4-BE49-F238E27FC236}">
                <a16:creationId xmlns:a16="http://schemas.microsoft.com/office/drawing/2014/main" xmlns="" id="{E39AB7BD-2731-435E-996D-360D6FE0255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801749" y="7707014"/>
            <a:ext cx="1931507" cy="1234660"/>
          </a:xfrm>
          <a:prstGeom prst="rect">
            <a:avLst/>
          </a:prstGeom>
          <a:noFill/>
          <a:ln>
            <a:solidFill>
              <a:schemeClr val="tx1"/>
            </a:solidFill>
          </a:ln>
        </p:spPr>
      </p:pic>
      <p:sp>
        <p:nvSpPr>
          <p:cNvPr id="35" name="矢印: 右 34">
            <a:extLst>
              <a:ext uri="{FF2B5EF4-FFF2-40B4-BE49-F238E27FC236}">
                <a16:creationId xmlns:a16="http://schemas.microsoft.com/office/drawing/2014/main" xmlns="" id="{B8980D4B-FF42-4591-A46D-20A8013B1A9D}"/>
              </a:ext>
            </a:extLst>
          </p:cNvPr>
          <p:cNvSpPr/>
          <p:nvPr/>
        </p:nvSpPr>
        <p:spPr>
          <a:xfrm>
            <a:off x="3916834" y="3514962"/>
            <a:ext cx="419556" cy="5856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latin typeface="+mn-ea"/>
            </a:endParaRPr>
          </a:p>
        </p:txBody>
      </p:sp>
      <p:sp>
        <p:nvSpPr>
          <p:cNvPr id="36" name="正方形/長方形 35">
            <a:extLst>
              <a:ext uri="{FF2B5EF4-FFF2-40B4-BE49-F238E27FC236}">
                <a16:creationId xmlns:a16="http://schemas.microsoft.com/office/drawing/2014/main" xmlns="" id="{4B2A186F-FAD2-4A55-93DC-7967B22E6E6B}"/>
              </a:ext>
            </a:extLst>
          </p:cNvPr>
          <p:cNvSpPr/>
          <p:nvPr/>
        </p:nvSpPr>
        <p:spPr>
          <a:xfrm>
            <a:off x="82314" y="5444549"/>
            <a:ext cx="164271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37" name="正方形/長方形 36">
            <a:extLst>
              <a:ext uri="{FF2B5EF4-FFF2-40B4-BE49-F238E27FC236}">
                <a16:creationId xmlns:a16="http://schemas.microsoft.com/office/drawing/2014/main" xmlns="" id="{D3441332-8D3E-416D-9E8A-62E617BEE163}"/>
              </a:ext>
            </a:extLst>
          </p:cNvPr>
          <p:cNvSpPr/>
          <p:nvPr/>
        </p:nvSpPr>
        <p:spPr>
          <a:xfrm>
            <a:off x="113751" y="3823656"/>
            <a:ext cx="1669531" cy="5855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ＭＳ 明朝" panose="02020609040205080304" pitchFamily="17" charset="-128"/>
                <a:ea typeface="ＭＳ 明朝" panose="02020609040205080304" pitchFamily="17" charset="-128"/>
              </a:rPr>
              <a:t>担当：</a:t>
            </a:r>
            <a:endParaRPr kumimoji="1" lang="en-US" altLang="ja-JP" sz="1400" dirty="0">
              <a:solidFill>
                <a:schemeClr val="tx1"/>
              </a:solidFill>
              <a:latin typeface="ＭＳ 明朝" panose="02020609040205080304" pitchFamily="17" charset="-128"/>
              <a:ea typeface="ＭＳ 明朝" panose="02020609040205080304" pitchFamily="17" charset="-128"/>
            </a:endParaRPr>
          </a:p>
          <a:p>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記載</a:t>
            </a:r>
            <a:r>
              <a:rPr kumimoji="1" lang="en-US" altLang="ja-JP" sz="1400" dirty="0">
                <a:solidFill>
                  <a:schemeClr val="tx1"/>
                </a:solidFill>
                <a:latin typeface="ＭＳ 明朝" panose="02020609040205080304" pitchFamily="17" charset="-128"/>
                <a:ea typeface="ＭＳ 明朝" panose="02020609040205080304" pitchFamily="17" charset="-128"/>
              </a:rPr>
              <a:t>】</a:t>
            </a:r>
            <a:r>
              <a:rPr kumimoji="1" lang="ja-JP" altLang="en-US" sz="1400" dirty="0">
                <a:solidFill>
                  <a:schemeClr val="tx1"/>
                </a:solidFill>
                <a:latin typeface="ＭＳ 明朝" panose="02020609040205080304" pitchFamily="17" charset="-128"/>
                <a:ea typeface="ＭＳ 明朝" panose="02020609040205080304" pitchFamily="17" charset="-128"/>
              </a:rPr>
              <a:t>従事者名</a:t>
            </a:r>
            <a:endParaRPr kumimoji="1" lang="en-US" altLang="ja-JP" sz="1400" dirty="0">
              <a:solidFill>
                <a:schemeClr val="tx1"/>
              </a:solidFill>
              <a:latin typeface="ＭＳ 明朝" panose="02020609040205080304" pitchFamily="17" charset="-128"/>
              <a:ea typeface="ＭＳ 明朝" panose="02020609040205080304" pitchFamily="17" charset="-128"/>
            </a:endParaRPr>
          </a:p>
        </p:txBody>
      </p:sp>
      <p:sp>
        <p:nvSpPr>
          <p:cNvPr id="30" name="テキスト ボックス 29">
            <a:extLst>
              <a:ext uri="{FF2B5EF4-FFF2-40B4-BE49-F238E27FC236}">
                <a16:creationId xmlns:a16="http://schemas.microsoft.com/office/drawing/2014/main" xmlns="" id="{6BB0715B-CA71-44AD-A27B-31630B74EFBE}"/>
              </a:ext>
            </a:extLst>
          </p:cNvPr>
          <p:cNvSpPr txBox="1"/>
          <p:nvPr/>
        </p:nvSpPr>
        <p:spPr>
          <a:xfrm>
            <a:off x="118831" y="7388962"/>
            <a:ext cx="285833" cy="338554"/>
          </a:xfrm>
          <a:prstGeom prst="rect">
            <a:avLst/>
          </a:prstGeom>
          <a:noFill/>
          <a:ln>
            <a:solidFill>
              <a:schemeClr val="tx1"/>
            </a:solidFill>
          </a:ln>
        </p:spPr>
        <p:txBody>
          <a:bodyPr wrap="square" rtlCol="0" anchor="ctr">
            <a:spAutoFit/>
          </a:bodyPr>
          <a:lstStyle/>
          <a:p>
            <a:pPr algn="ctr"/>
            <a:r>
              <a:rPr kumimoji="1" lang="ja-JP" altLang="en-US" sz="1600"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245240436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888</Words>
  <Application>Microsoft Office PowerPoint</Application>
  <PresentationFormat>画面に合わせる (4:3)</PresentationFormat>
  <Paragraphs>242</Paragraphs>
  <Slides>10</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Meiryo UI</vt:lpstr>
      <vt:lpstr>ＭＳ Ｐゴシック</vt:lpstr>
      <vt:lpstr>ＭＳ 明朝</vt:lpstr>
      <vt:lpstr>Arial</vt:lpstr>
      <vt:lpstr>Calibri</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白井 葵</dc:creator>
  <cp:lastModifiedBy>user</cp:lastModifiedBy>
  <cp:revision>38</cp:revision>
  <cp:lastPrinted>2021-11-11T04:22:37Z</cp:lastPrinted>
  <dcterms:modified xsi:type="dcterms:W3CDTF">2021-12-13T01:25:37Z</dcterms:modified>
</cp:coreProperties>
</file>