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260" r:id="rId4"/>
    <p:sldId id="283" r:id="rId5"/>
    <p:sldId id="284" r:id="rId6"/>
    <p:sldId id="266" r:id="rId7"/>
    <p:sldId id="271" r:id="rId8"/>
    <p:sldId id="277" r:id="rId9"/>
    <p:sldId id="276" r:id="rId10"/>
    <p:sldId id="278" r:id="rId11"/>
    <p:sldId id="282" r:id="rId12"/>
    <p:sldId id="280" r:id="rId13"/>
    <p:sldId id="279" r:id="rId14"/>
    <p:sldId id="281" r:id="rId15"/>
    <p:sldId id="288" r:id="rId1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66FF"/>
    <a:srgbClr val="00FF00"/>
    <a:srgbClr val="FFFF00"/>
    <a:srgbClr val="000099"/>
    <a:srgbClr val="FF6699"/>
    <a:srgbClr val="33CCFF"/>
    <a:srgbClr val="CC66FF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595" autoAdjust="0"/>
  </p:normalViewPr>
  <p:slideViewPr>
    <p:cSldViewPr>
      <p:cViewPr varScale="1">
        <p:scale>
          <a:sx n="71" d="100"/>
          <a:sy n="71" d="100"/>
        </p:scale>
        <p:origin x="13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付プレースホルダ 5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6DB8F8F-627C-45B2-9D2D-C85EB48E3168}" type="datetimeFigureOut">
              <a:rPr kumimoji="1" lang="ja-JP" altLang="en-US" smtClean="0"/>
              <a:pPr/>
              <a:t>2017/11/16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75ABAA5-E678-4AC0-A71B-8074142A6E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" name="ヘッダー プレースホルダ 10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60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60E6CD1-284A-4A59-8A00-BE28FD95F6EB}" type="datetimeFigureOut">
              <a:rPr kumimoji="1" lang="ja-JP" altLang="en-US" smtClean="0"/>
              <a:pPr/>
              <a:t>2017/11/16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168BF56-CEAF-4E18-A2E5-169D2A5471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01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8BF56-CEAF-4E18-A2E5-169D2A5471B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78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8BF56-CEAF-4E18-A2E5-169D2A5471B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88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8BF56-CEAF-4E18-A2E5-169D2A5471B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16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8BF56-CEAF-4E18-A2E5-169D2A5471B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73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BEA-1C78-41AA-B13E-262459E7A443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D54-06A4-4861-A480-CCE1EC2B5AEC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3C94-7BF2-46B5-899E-8FAE2A92257F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1E86-0DE4-4821-ACAB-6580B4BB2531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032-3C0A-46D4-8F9A-F5ADC4BD0215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8A1-74C5-4E01-9A1A-DC5870154135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8E7C-5025-41DD-B7E3-7CF4B9500AB4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0ED-96A2-44A9-B950-68E4D65987A0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6D2-2608-44D1-9F97-26FDEB70F661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43FE-1636-407A-A324-CAE8077E203E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A951-547B-413B-A5D1-4EF844160BF4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06C7C1-EEC2-47B7-8FCD-E06AB7958A84}" type="datetime1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18B3CF-0E57-4825-AD55-AEEBB9BB4E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776" y="1680397"/>
            <a:ext cx="8458200" cy="108012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自然公園法</a:t>
            </a:r>
            <a:r>
              <a:rPr kumimoji="1"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について</a:t>
            </a:r>
            <a:endParaRPr kumimoji="1"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98502" y="5105800"/>
            <a:ext cx="2952328" cy="1368152"/>
          </a:xfrm>
        </p:spPr>
        <p:txBody>
          <a:bodyPr>
            <a:normAutofit/>
          </a:bodyPr>
          <a:lstStyle/>
          <a:p>
            <a:r>
              <a:rPr lang="ja-JP" altLang="en-US" sz="2000" b="1" dirty="0" smtClean="0">
                <a:solidFill>
                  <a:schemeClr val="tx1"/>
                </a:solidFill>
              </a:rPr>
              <a:t>神奈川県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自然環境保全センター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</a:rPr>
              <a:t>管理課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4860032" y="388995"/>
            <a:ext cx="3924944" cy="910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1" lang="ja-JP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8896"/>
            <a:ext cx="5762625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</a:t>
            </a:r>
            <a:r>
              <a:rPr lang="ja-JP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公園</a:t>
            </a:r>
            <a:r>
              <a:rPr lang="ja-JP" altLang="ja-JP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内で</a:t>
            </a:r>
            <a:r>
              <a:rPr lang="ja-JP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許可を要する</a:t>
            </a:r>
            <a:r>
              <a:rPr lang="ja-JP" altLang="en-US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行為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(</a:t>
            </a:r>
            <a:r>
              <a:rPr lang="ja-JP" altLang="en-US" b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４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295" y="113035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>
                <a:solidFill>
                  <a:srgbClr val="FF0000"/>
                </a:solidFill>
              </a:rPr>
              <a:t>広告物</a:t>
            </a:r>
            <a:endParaRPr kumimoji="1" lang="ja-JP" alt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67" t="1070" r="40813" b="10473"/>
          <a:stretch/>
        </p:blipFill>
        <p:spPr>
          <a:xfrm>
            <a:off x="-818608" y="3589650"/>
            <a:ext cx="3639099" cy="233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997665" y="1130350"/>
            <a:ext cx="250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例：案内看板</a:t>
            </a:r>
            <a:endParaRPr kumimoji="1" lang="ja-JP" altLang="en-US" sz="28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203848" y="1988840"/>
            <a:ext cx="46689" cy="4869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87662" y="1877355"/>
            <a:ext cx="245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＜許可が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必要</a:t>
            </a:r>
            <a:r>
              <a:rPr kumimoji="1" lang="ja-JP" altLang="en-US" sz="2400" dirty="0" smtClean="0"/>
              <a:t>＞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47189" y="1879894"/>
            <a:ext cx="277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＜許可が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不要</a:t>
            </a:r>
            <a:r>
              <a:rPr kumimoji="1" lang="ja-JP" altLang="en-US" sz="2400" dirty="0" smtClean="0"/>
              <a:t>＞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58535" y="2517947"/>
            <a:ext cx="287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2.5</a:t>
            </a:r>
            <a:r>
              <a:rPr lang="ja-JP" altLang="en-US" sz="2000" dirty="0" err="1"/>
              <a:t>ｍ</a:t>
            </a:r>
            <a:r>
              <a:rPr lang="ja-JP" altLang="en-US" sz="2000" dirty="0" smtClean="0"/>
              <a:t>以下</a:t>
            </a:r>
            <a:r>
              <a:rPr kumimoji="1" lang="ja-JP" altLang="en-US" sz="2000" dirty="0" smtClean="0"/>
              <a:t>の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高さで貼り付け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94449" y="2622895"/>
            <a:ext cx="2249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危険注意の内容</a:t>
            </a:r>
            <a:endParaRPr kumimoji="1" lang="ja-JP" altLang="en-US" sz="20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/>
          <a:stretch/>
        </p:blipFill>
        <p:spPr>
          <a:xfrm>
            <a:off x="3509262" y="3573017"/>
            <a:ext cx="2514684" cy="223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4" t="13390" r="33380" b="26356"/>
          <a:stretch/>
        </p:blipFill>
        <p:spPr>
          <a:xfrm>
            <a:off x="6884037" y="3288140"/>
            <a:ext cx="1966935" cy="272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2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</a:t>
            </a:r>
            <a:r>
              <a:rPr lang="ja-JP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公園</a:t>
            </a:r>
            <a:r>
              <a:rPr lang="ja-JP" altLang="ja-JP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内で</a:t>
            </a:r>
            <a:r>
              <a:rPr lang="ja-JP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許可を要する</a:t>
            </a:r>
            <a:r>
              <a:rPr lang="ja-JP" altLang="en-US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行為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(</a:t>
            </a:r>
            <a:r>
              <a:rPr lang="ja-JP" altLang="en-US" b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５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170857"/>
            <a:ext cx="8686800" cy="5786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b="1" u="sng" dirty="0" smtClean="0">
                <a:solidFill>
                  <a:srgbClr val="FF0000"/>
                </a:solidFill>
              </a:rPr>
              <a:t>色彩の変更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例：屋根、壁の色を塗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る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427984" y="1916832"/>
            <a:ext cx="0" cy="4941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155906" y="1840128"/>
            <a:ext cx="25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＜許可が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必要</a:t>
            </a:r>
            <a:r>
              <a:rPr kumimoji="1" lang="ja-JP" altLang="en-US" sz="2400" dirty="0" smtClean="0"/>
              <a:t>＞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42621" y="1838475"/>
            <a:ext cx="277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＜許可が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不要</a:t>
            </a:r>
            <a:r>
              <a:rPr kumimoji="1" lang="ja-JP" altLang="en-US" sz="2400" dirty="0" smtClean="0"/>
              <a:t>＞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9166" y="265028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塗る前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2770" y="492993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塗</a:t>
            </a:r>
            <a:r>
              <a:rPr lang="ja-JP" altLang="en-US" sz="2000" dirty="0" smtClean="0"/>
              <a:t>った</a:t>
            </a:r>
            <a:r>
              <a:rPr kumimoji="1" lang="ja-JP" altLang="en-US" sz="2000" dirty="0" smtClean="0"/>
              <a:t>後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13751" y="265028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塗る前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86443" y="490614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塗</a:t>
            </a:r>
            <a:r>
              <a:rPr lang="ja-JP" altLang="en-US" sz="2000" dirty="0" smtClean="0"/>
              <a:t>った</a:t>
            </a:r>
            <a:r>
              <a:rPr kumimoji="1" lang="ja-JP" altLang="en-US" sz="2000" dirty="0" smtClean="0"/>
              <a:t>後</a:t>
            </a:r>
            <a:endParaRPr kumimoji="1" lang="ja-JP" altLang="en-US" sz="2000" dirty="0"/>
          </a:p>
        </p:txBody>
      </p:sp>
      <p:sp>
        <p:nvSpPr>
          <p:cNvPr id="4" name="下矢印 3"/>
          <p:cNvSpPr/>
          <p:nvPr/>
        </p:nvSpPr>
        <p:spPr>
          <a:xfrm>
            <a:off x="497875" y="3834449"/>
            <a:ext cx="496157" cy="69317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92" y="2676658"/>
            <a:ext cx="2601353" cy="173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2" y="4902006"/>
            <a:ext cx="2638604" cy="190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14" y="4904672"/>
            <a:ext cx="2440286" cy="183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6" y="2666940"/>
            <a:ext cx="2533485" cy="167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5016125" y="3834449"/>
            <a:ext cx="496157" cy="69317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0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41248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</a:t>
            </a:r>
            <a:r>
              <a:rPr lang="ja-JP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公園</a:t>
            </a:r>
            <a:r>
              <a:rPr lang="ja-JP" altLang="ja-JP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内で</a:t>
            </a:r>
            <a:r>
              <a:rPr lang="ja-JP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許可を要する</a:t>
            </a:r>
            <a:r>
              <a:rPr lang="ja-JP" altLang="en-US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行為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(</a:t>
            </a:r>
            <a:r>
              <a:rPr lang="ja-JP" altLang="en-US" b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６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1752" y="124398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>
                <a:solidFill>
                  <a:srgbClr val="FF0000"/>
                </a:solidFill>
              </a:rPr>
              <a:t>土地の形状変更</a:t>
            </a:r>
            <a:endParaRPr kumimoji="1" lang="ja-JP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75856" y="1243988"/>
            <a:ext cx="439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例：池、釣堀の整備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24179"/>
            <a:ext cx="5616624" cy="415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</a:t>
            </a:r>
            <a:r>
              <a:rPr lang="ja-JP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公園</a:t>
            </a:r>
            <a:r>
              <a:rPr lang="ja-JP" altLang="ja-JP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内で</a:t>
            </a:r>
            <a:r>
              <a:rPr lang="ja-JP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許可を要する</a:t>
            </a:r>
            <a:r>
              <a:rPr lang="ja-JP" altLang="en-US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行為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(</a:t>
            </a:r>
            <a:r>
              <a:rPr lang="ja-JP" altLang="en-US" b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７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4" y="3027038"/>
            <a:ext cx="3739753" cy="317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362019" y="110189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>
                <a:solidFill>
                  <a:srgbClr val="FF0000"/>
                </a:solidFill>
              </a:rPr>
              <a:t>木竹の伐採</a:t>
            </a:r>
            <a:endParaRPr kumimoji="1" lang="ja-JP" altLang="en-US" sz="2800" b="1" i="1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7784" y="1114580"/>
            <a:ext cx="327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例：支障木の伐採</a:t>
            </a:r>
            <a:endParaRPr kumimoji="1" lang="ja-JP" altLang="en-US" sz="28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4355976" y="1916832"/>
            <a:ext cx="0" cy="4941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55576" y="1772572"/>
            <a:ext cx="251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＜許可が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必要</a:t>
            </a:r>
            <a:r>
              <a:rPr kumimoji="1" lang="ja-JP" altLang="en-US" sz="2400" dirty="0" smtClean="0"/>
              <a:t>＞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03486" y="1750629"/>
            <a:ext cx="250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＜許可が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不要</a:t>
            </a:r>
            <a:r>
              <a:rPr kumimoji="1" lang="ja-JP" altLang="en-US" sz="2400" dirty="0" smtClean="0"/>
              <a:t>＞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966609"/>
            <a:ext cx="3851920" cy="317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テキスト ボックス 11"/>
          <p:cNvSpPr txBox="1"/>
          <p:nvPr/>
        </p:nvSpPr>
        <p:spPr>
          <a:xfrm>
            <a:off x="498334" y="2398070"/>
            <a:ext cx="346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建物がない場所</a:t>
            </a:r>
            <a:r>
              <a:rPr kumimoji="1" lang="ja-JP" altLang="en-US" sz="2000" dirty="0" smtClean="0"/>
              <a:t>の木の伐採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02627" y="2350492"/>
            <a:ext cx="357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建物</a:t>
            </a:r>
            <a:r>
              <a:rPr lang="ja-JP" altLang="en-US" sz="2000" dirty="0" smtClean="0"/>
              <a:t>がある場所の</a:t>
            </a:r>
            <a:r>
              <a:rPr kumimoji="1" lang="ja-JP" altLang="en-US" sz="2000" dirty="0" smtClean="0"/>
              <a:t>木の伐採</a:t>
            </a:r>
            <a:endParaRPr kumimoji="1" lang="ja-JP" altLang="en-US" sz="20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036" y="332656"/>
            <a:ext cx="8686800" cy="838200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</a:t>
            </a:r>
            <a:r>
              <a:rPr lang="ja-JP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公園</a:t>
            </a:r>
            <a:r>
              <a:rPr lang="ja-JP" altLang="ja-JP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内で</a:t>
            </a:r>
            <a:r>
              <a:rPr lang="ja-JP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許可を要する</a:t>
            </a:r>
            <a:r>
              <a:rPr lang="ja-JP" altLang="en-US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行為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(</a:t>
            </a:r>
            <a:r>
              <a:rPr lang="ja-JP" altLang="en-US" b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８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170857"/>
            <a:ext cx="8686800" cy="5498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b="1" u="sng" dirty="0" smtClean="0">
                <a:solidFill>
                  <a:srgbClr val="FF0000"/>
                </a:solidFill>
              </a:rPr>
              <a:t>施設の改修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いずれも許可が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必要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で</a:t>
            </a:r>
            <a:r>
              <a:rPr lang="ja-JP" altLang="en-US" sz="2800" b="1" dirty="0">
                <a:solidFill>
                  <a:schemeClr val="tx1"/>
                </a:solidFill>
              </a:rPr>
              <a:t>す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355594" y="3212976"/>
            <a:ext cx="8668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82706" y="4941168"/>
            <a:ext cx="864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23582" y="2114528"/>
            <a:ext cx="173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大きさが</a:t>
            </a:r>
            <a:endParaRPr lang="en-US" altLang="ja-JP" sz="2000" dirty="0" smtClean="0"/>
          </a:p>
          <a:p>
            <a:r>
              <a:rPr lang="ja-JP" altLang="en-US" sz="2000" dirty="0" smtClean="0"/>
              <a:t>変わる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7799" y="3989128"/>
            <a:ext cx="1485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形が変わる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6705" y="5855413"/>
            <a:ext cx="1554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色が変わる</a:t>
            </a:r>
            <a:endParaRPr kumimoji="1"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012160" y="2282333"/>
            <a:ext cx="1944216" cy="919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>
            <a:off x="5796136" y="1796607"/>
            <a:ext cx="2376264" cy="47269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503622" y="4051014"/>
            <a:ext cx="912694" cy="890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552220" y="5848684"/>
            <a:ext cx="86409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/>
          <p:cNvSpPr/>
          <p:nvPr/>
        </p:nvSpPr>
        <p:spPr>
          <a:xfrm>
            <a:off x="6443328" y="5357004"/>
            <a:ext cx="1081880" cy="472697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1942828" y="1865150"/>
            <a:ext cx="1081880" cy="1347826"/>
            <a:chOff x="1942828" y="1865150"/>
            <a:chExt cx="1081880" cy="1347826"/>
          </a:xfrm>
        </p:grpSpPr>
        <p:sp>
          <p:nvSpPr>
            <p:cNvPr id="14" name="正方形/長方形 13"/>
            <p:cNvSpPr/>
            <p:nvPr/>
          </p:nvSpPr>
          <p:spPr>
            <a:xfrm>
              <a:off x="2051720" y="2348880"/>
              <a:ext cx="864096" cy="864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/>
          </p:nvSpPr>
          <p:spPr>
            <a:xfrm>
              <a:off x="1942828" y="1865150"/>
              <a:ext cx="1081880" cy="472697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353308" y="2581770"/>
              <a:ext cx="260920" cy="247381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6847000" y="2592901"/>
            <a:ext cx="260920" cy="247381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6861818" y="6125137"/>
            <a:ext cx="260920" cy="247381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842130" y="4320158"/>
            <a:ext cx="260920" cy="247381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346496" y="3828068"/>
            <a:ext cx="1216442" cy="2119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>
            <a:off x="4139952" y="2385414"/>
            <a:ext cx="662889" cy="46222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40" name="右矢印 39"/>
          <p:cNvSpPr/>
          <p:nvPr/>
        </p:nvSpPr>
        <p:spPr>
          <a:xfrm>
            <a:off x="4175057" y="4007054"/>
            <a:ext cx="662889" cy="46222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>
            <a:off x="4175057" y="5828294"/>
            <a:ext cx="662889" cy="46222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1976946" y="3603538"/>
            <a:ext cx="1081880" cy="1347826"/>
            <a:chOff x="1942828" y="1865150"/>
            <a:chExt cx="1081880" cy="1347826"/>
          </a:xfrm>
        </p:grpSpPr>
        <p:sp>
          <p:nvSpPr>
            <p:cNvPr id="38" name="正方形/長方形 37"/>
            <p:cNvSpPr/>
            <p:nvPr/>
          </p:nvSpPr>
          <p:spPr>
            <a:xfrm>
              <a:off x="2051720" y="2348880"/>
              <a:ext cx="864096" cy="864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二等辺三角形 38"/>
            <p:cNvSpPr/>
            <p:nvPr/>
          </p:nvSpPr>
          <p:spPr>
            <a:xfrm>
              <a:off x="1942828" y="1865150"/>
              <a:ext cx="1081880" cy="472697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2353308" y="2581770"/>
              <a:ext cx="260920" cy="247381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009427" y="5371656"/>
            <a:ext cx="1081880" cy="1347826"/>
            <a:chOff x="1942828" y="1865150"/>
            <a:chExt cx="1081880" cy="1347826"/>
          </a:xfrm>
        </p:grpSpPr>
        <p:sp>
          <p:nvSpPr>
            <p:cNvPr id="44" name="正方形/長方形 43"/>
            <p:cNvSpPr/>
            <p:nvPr/>
          </p:nvSpPr>
          <p:spPr>
            <a:xfrm>
              <a:off x="2051720" y="2348880"/>
              <a:ext cx="864096" cy="864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二等辺三角形 44"/>
            <p:cNvSpPr/>
            <p:nvPr/>
          </p:nvSpPr>
          <p:spPr>
            <a:xfrm>
              <a:off x="1942828" y="1865150"/>
              <a:ext cx="1081880" cy="472697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2353308" y="2581770"/>
              <a:ext cx="260920" cy="247381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1" name="直線コネクタ 50"/>
          <p:cNvCxnSpPr/>
          <p:nvPr/>
        </p:nvCxnSpPr>
        <p:spPr>
          <a:xfrm>
            <a:off x="327720" y="6719482"/>
            <a:ext cx="864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683569" y="1957351"/>
            <a:ext cx="2803050" cy="8236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事前</a:t>
            </a:r>
            <a:r>
              <a:rPr lang="ja-JP" altLang="en-US" sz="2800" dirty="0"/>
              <a:t>相談</a:t>
            </a:r>
          </a:p>
        </p:txBody>
      </p:sp>
      <p:sp>
        <p:nvSpPr>
          <p:cNvPr id="4" name="下矢印 3"/>
          <p:cNvSpPr/>
          <p:nvPr/>
        </p:nvSpPr>
        <p:spPr>
          <a:xfrm>
            <a:off x="1915968" y="3027695"/>
            <a:ext cx="315087" cy="45040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20210" y="1949964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※</a:t>
            </a:r>
            <a:r>
              <a:rPr lang="ja-JP" altLang="en-US" sz="2400" dirty="0"/>
              <a:t>電話やＦＡＸ、</a:t>
            </a:r>
            <a:endParaRPr lang="en-US" altLang="ja-JP" sz="2400" dirty="0"/>
          </a:p>
          <a:p>
            <a:r>
              <a:rPr lang="ja-JP" altLang="en-US" sz="2400" dirty="0"/>
              <a:t>　 </a:t>
            </a:r>
            <a:r>
              <a:rPr lang="ja-JP" altLang="en-US" sz="2400" dirty="0">
                <a:solidFill>
                  <a:srgbClr val="0070C0"/>
                </a:solidFill>
              </a:rPr>
              <a:t>計画・相談シート</a:t>
            </a:r>
            <a:r>
              <a:rPr lang="ja-JP" altLang="en-US" sz="2400" dirty="0"/>
              <a:t>をご利用ください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630720" y="3635251"/>
            <a:ext cx="2885581" cy="844826"/>
            <a:chOff x="876538" y="3730755"/>
            <a:chExt cx="2432719" cy="592675"/>
          </a:xfrm>
        </p:grpSpPr>
        <p:sp>
          <p:nvSpPr>
            <p:cNvPr id="13" name="角丸四角形 12"/>
            <p:cNvSpPr/>
            <p:nvPr/>
          </p:nvSpPr>
          <p:spPr>
            <a:xfrm>
              <a:off x="886584" y="3730755"/>
              <a:ext cx="2422673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76538" y="3800210"/>
              <a:ext cx="24226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/>
                <a:t>申　請</a:t>
              </a: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620210" y="3784584"/>
            <a:ext cx="567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※</a:t>
            </a:r>
            <a:r>
              <a:rPr lang="ja-JP" altLang="en-US" sz="2400" dirty="0"/>
              <a:t>必要な書類を添付してください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20210" y="5398457"/>
            <a:ext cx="583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※</a:t>
            </a:r>
            <a:r>
              <a:rPr lang="ja-JP" altLang="en-US" sz="2400" dirty="0"/>
              <a:t>申請から２～３週間程度です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695062" y="5303278"/>
            <a:ext cx="2791948" cy="844826"/>
            <a:chOff x="825599" y="5209361"/>
            <a:chExt cx="2423011" cy="589651"/>
          </a:xfrm>
        </p:grpSpPr>
        <p:sp>
          <p:nvSpPr>
            <p:cNvPr id="21" name="角丸四角形 20"/>
            <p:cNvSpPr/>
            <p:nvPr/>
          </p:nvSpPr>
          <p:spPr>
            <a:xfrm>
              <a:off x="825937" y="5209361"/>
              <a:ext cx="2422673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25599" y="5275792"/>
              <a:ext cx="24226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 smtClean="0"/>
                <a:t>許　可</a:t>
              </a:r>
              <a:endParaRPr lang="ja-JP" altLang="en-US" sz="2800" dirty="0"/>
            </a:p>
          </p:txBody>
        </p:sp>
      </p:grpSp>
      <p:sp>
        <p:nvSpPr>
          <p:cNvPr id="23" name="下矢印 22"/>
          <p:cNvSpPr/>
          <p:nvPr/>
        </p:nvSpPr>
        <p:spPr>
          <a:xfrm>
            <a:off x="1915968" y="4637228"/>
            <a:ext cx="315087" cy="45040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/>
          <p:cNvSpPr/>
          <p:nvPr/>
        </p:nvSpPr>
        <p:spPr>
          <a:xfrm>
            <a:off x="1331640" y="689803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/>
              <a:t>＜自然</a:t>
            </a:r>
            <a:r>
              <a:rPr lang="ja-JP" altLang="ja-JP" sz="3600" dirty="0" smtClean="0"/>
              <a:t>公園</a:t>
            </a:r>
            <a:r>
              <a:rPr lang="ja-JP" altLang="en-US" sz="3600" dirty="0" smtClean="0"/>
              <a:t>法</a:t>
            </a:r>
            <a:r>
              <a:rPr lang="ja-JP" altLang="en-US" sz="3600" dirty="0" smtClean="0">
                <a:solidFill>
                  <a:srgbClr val="4E3B30"/>
                </a:solidFill>
              </a:rPr>
              <a:t>　手続きの流れ＞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236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41248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自然公園法</a:t>
            </a:r>
            <a:r>
              <a:rPr kumimoji="1" lang="ja-JP" altLang="en-US" dirty="0" smtClean="0">
                <a:effectLst/>
              </a:rPr>
              <a:t>とは</a:t>
            </a:r>
            <a:r>
              <a:rPr lang="en-US" altLang="ja-JP" dirty="0">
                <a:effectLst/>
              </a:rPr>
              <a:t>…</a:t>
            </a:r>
            <a:endParaRPr kumimoji="1" lang="ja-JP" altLang="en-US" dirty="0">
              <a:effectLst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196752"/>
            <a:ext cx="8712968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○ </a:t>
            </a:r>
            <a:r>
              <a:rPr lang="ja-JP" altLang="en-US" sz="4000" dirty="0" smtClean="0"/>
              <a:t>目的</a:t>
            </a:r>
            <a:endParaRPr lang="en-US" altLang="ja-JP" sz="4000" dirty="0" smtClean="0"/>
          </a:p>
          <a:p>
            <a:endParaRPr lang="en-US" altLang="ja-JP" sz="4000" dirty="0"/>
          </a:p>
          <a:p>
            <a:r>
              <a:rPr kumimoji="1" lang="en-US" altLang="ja-JP" sz="4000" dirty="0" smtClean="0"/>
              <a:t>   </a:t>
            </a:r>
            <a:r>
              <a:rPr kumimoji="1" lang="ja-JP" altLang="en-US" sz="4000" dirty="0" smtClean="0"/>
              <a:t>・優れた自然の風景地の</a:t>
            </a:r>
            <a:r>
              <a:rPr kumimoji="1" lang="ja-JP" altLang="en-US" sz="4000" u="dbl" dirty="0" smtClean="0">
                <a:solidFill>
                  <a:srgbClr val="FF0000"/>
                </a:solidFill>
              </a:rPr>
              <a:t>保護</a:t>
            </a:r>
            <a:endParaRPr kumimoji="1" lang="en-US" altLang="ja-JP" sz="4000" u="dbl" dirty="0" smtClean="0">
              <a:solidFill>
                <a:srgbClr val="FF0000"/>
              </a:solidFill>
            </a:endParaRPr>
          </a:p>
          <a:p>
            <a:endParaRPr kumimoji="1" lang="en-US" altLang="ja-JP" sz="4000" u="dbl" dirty="0" smtClean="0"/>
          </a:p>
          <a:p>
            <a:pPr>
              <a:lnSpc>
                <a:spcPts val="3500"/>
              </a:lnSpc>
            </a:pPr>
            <a:r>
              <a:rPr lang="ja-JP" altLang="en-US" sz="4000" dirty="0"/>
              <a:t> </a:t>
            </a:r>
            <a:r>
              <a:rPr lang="ja-JP" altLang="en-US" sz="4000" dirty="0" smtClean="0"/>
              <a:t>  ・その</a:t>
            </a:r>
            <a:r>
              <a:rPr lang="ja-JP" altLang="en-US" sz="4000" u="dbl" dirty="0" smtClean="0">
                <a:solidFill>
                  <a:srgbClr val="FF0000"/>
                </a:solidFill>
              </a:rPr>
              <a:t>利用</a:t>
            </a:r>
            <a:r>
              <a:rPr lang="ja-JP" altLang="en-US" sz="4000" dirty="0" smtClean="0"/>
              <a:t>の増進</a:t>
            </a:r>
            <a:endParaRPr lang="en-US" altLang="ja-JP" sz="40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4043162" y="4376766"/>
            <a:ext cx="697633" cy="75767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472514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</a:t>
            </a:r>
            <a:endParaRPr lang="en-US" altLang="ja-JP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3" y="543303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保護と利用の</a:t>
            </a:r>
            <a:r>
              <a:rPr kumimoji="1" lang="ja-JP" altLang="en-US" sz="4000" u="dbl" dirty="0" smtClean="0">
                <a:solidFill>
                  <a:srgbClr val="FF0000"/>
                </a:solidFill>
              </a:rPr>
              <a:t>バランス調整</a:t>
            </a:r>
            <a:endParaRPr kumimoji="1" lang="ja-JP" altLang="en-US" sz="4000" u="dbl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6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968552" cy="841248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自然公園制度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概要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 9"/>
          <p:cNvSpPr txBox="1">
            <a:spLocks/>
          </p:cNvSpPr>
          <p:nvPr/>
        </p:nvSpPr>
        <p:spPr>
          <a:xfrm>
            <a:off x="179512" y="1196753"/>
            <a:ext cx="8712968" cy="535597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lvl="0" indent="-342900" latinLnBrk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1" lang="en-US" altLang="ja-JP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lang="ja-JP" altLang="en-US" sz="16000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○ </a:t>
            </a:r>
            <a:r>
              <a:rPr kumimoji="1" lang="ja-JP" altLang="en-US" sz="16000" b="1" i="0" u="none" strike="noStrike" kern="1200" cap="none" spc="0" normalizeH="0" baseline="0" noProof="0" dirty="0" smtClean="0">
                <a:ln w="3175"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rPr>
              <a:t>特徴</a:t>
            </a:r>
            <a:endParaRPr kumimoji="1" lang="en-US" altLang="ja-JP" sz="16000" b="1" i="0" u="none" strike="noStrike" kern="1200" cap="none" spc="0" normalizeH="0" baseline="0" noProof="0" dirty="0" smtClean="0"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1" lang="en-US" altLang="ja-JP" sz="17600" b="1" i="0" u="none" strike="noStrike" kern="1200" cap="none" spc="0" normalizeH="0" baseline="0" noProof="0" dirty="0" smtClean="0">
              <a:ln w="3175">
                <a:noFill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1" lang="ja-JP" altLang="en-US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kumimoji="1" lang="en-US" altLang="ja-JP" sz="17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(1)</a:t>
            </a:r>
            <a:r>
              <a:rPr kumimoji="1" lang="ja-JP" altLang="en-US" sz="17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kumimoji="1" lang="ja-JP" altLang="en-US" sz="176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土地の所有に</a:t>
            </a:r>
            <a:r>
              <a:rPr lang="ja-JP" altLang="en-US" sz="17600" u="sng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関係</a:t>
            </a:r>
            <a:r>
              <a:rPr lang="ja-JP" altLang="en-US" sz="17600" u="sng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なく、</a:t>
            </a:r>
            <a:endParaRPr lang="en-US" altLang="ja-JP" sz="176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1" lang="en-US" altLang="ja-JP" sz="17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kumimoji="1" lang="en-US" altLang="ja-JP" sz="176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      </a:t>
            </a:r>
            <a:r>
              <a:rPr kumimoji="1" lang="en-US" altLang="ja-JP" sz="176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kumimoji="1" lang="ja-JP" altLang="en-US" sz="176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地域を指定</a:t>
            </a:r>
            <a:r>
              <a:rPr lang="ja-JP" altLang="en-US" sz="17600" dirty="0" smtClean="0">
                <a:latin typeface="HGPｺﾞｼｯｸE" pitchFamily="50" charset="-128"/>
                <a:ea typeface="HGPｺﾞｼｯｸE" pitchFamily="50" charset="-128"/>
              </a:rPr>
              <a:t>している</a:t>
            </a:r>
            <a:endParaRPr kumimoji="1" lang="ja-JP" altLang="ja-JP" sz="176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1" lang="en-US" altLang="ja-JP" sz="17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1" lang="ja-JP" altLang="en-US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kumimoji="1" lang="en-US" altLang="ja-JP" sz="17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(2)</a:t>
            </a:r>
            <a:r>
              <a:rPr kumimoji="1" lang="ja-JP" altLang="en-US" sz="17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kumimoji="1" lang="ja-JP" altLang="en-US" sz="17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許可</a:t>
            </a:r>
            <a:r>
              <a:rPr kumimoji="1" lang="ja-JP" altLang="en-US" sz="17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があれば、開発ができる</a:t>
            </a:r>
            <a:endParaRPr kumimoji="1" lang="ja-JP" altLang="ja-JP" sz="17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1" lang="ja-JP" alt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　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自然公園制度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98848"/>
            <a:ext cx="9145016" cy="5621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 smtClean="0">
                <a:ln w="3175"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○ </a:t>
            </a:r>
            <a:r>
              <a:rPr lang="ja-JP" altLang="en-US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ｺﾞｼｯｸE" pitchFamily="50" charset="-128"/>
                <a:ea typeface="HGPｺﾞｼｯｸE" pitchFamily="50" charset="-128"/>
              </a:rPr>
              <a:t>特徴（１）</a:t>
            </a:r>
            <a:r>
              <a:rPr lang="ja-JP" altLang="en-US" sz="3600" dirty="0" smtClean="0">
                <a:solidFill>
                  <a:schemeClr val="tx1"/>
                </a:solidFill>
              </a:rPr>
              <a:t>自然</a:t>
            </a:r>
            <a:r>
              <a:rPr lang="ja-JP" altLang="en-US" sz="3600" dirty="0">
                <a:solidFill>
                  <a:schemeClr val="tx1"/>
                </a:solidFill>
              </a:rPr>
              <a:t>公</a:t>
            </a:r>
            <a:r>
              <a:rPr lang="ja-JP" altLang="en-US" sz="3600" dirty="0" smtClean="0">
                <a:solidFill>
                  <a:schemeClr val="tx1"/>
                </a:solidFill>
              </a:rPr>
              <a:t>園内には</a:t>
            </a:r>
            <a:r>
              <a:rPr lang="ja-JP" altLang="en-US" sz="3600" u="sng" dirty="0">
                <a:solidFill>
                  <a:srgbClr val="FF0000"/>
                </a:solidFill>
              </a:rPr>
              <a:t>私有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地</a:t>
            </a:r>
            <a:r>
              <a:rPr lang="ja-JP" altLang="en-US" sz="3600" dirty="0" smtClean="0">
                <a:solidFill>
                  <a:schemeClr val="tx1"/>
                </a:solidFill>
              </a:rPr>
              <a:t>もある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ja-JP" sz="3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　（背景）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　・自然公園：</a:t>
            </a:r>
            <a:r>
              <a:rPr lang="ja-JP" altLang="en-US" sz="3600" dirty="0">
                <a:solidFill>
                  <a:schemeClr val="tx1"/>
                </a:solidFill>
              </a:rPr>
              <a:t>広大</a:t>
            </a:r>
            <a:r>
              <a:rPr lang="ja-JP" altLang="en-US" sz="3600" dirty="0" smtClean="0">
                <a:solidFill>
                  <a:schemeClr val="tx1"/>
                </a:solidFill>
              </a:rPr>
              <a:t>な面積が必要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　・日　　本：国土が狭い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ja-JP" sz="3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　　 　自然公園は、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 　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産業</a:t>
            </a:r>
            <a:r>
              <a:rPr lang="ja-JP" altLang="en-US" sz="3600" dirty="0" smtClean="0">
                <a:solidFill>
                  <a:schemeClr val="tx1"/>
                </a:solidFill>
              </a:rPr>
              <a:t>の場、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生活</a:t>
            </a:r>
            <a:r>
              <a:rPr lang="ja-JP" altLang="en-US" sz="3600" dirty="0" smtClean="0">
                <a:solidFill>
                  <a:schemeClr val="tx1"/>
                </a:solidFill>
              </a:rPr>
              <a:t>の場でもある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755576" y="5445224"/>
            <a:ext cx="738808" cy="50405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0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自然公園制度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098849"/>
            <a:ext cx="8686800" cy="4981278"/>
          </a:xfrm>
        </p:spPr>
        <p:txBody>
          <a:bodyPr/>
          <a:lstStyle/>
          <a:p>
            <a:pPr marL="0" lvl="0" indent="0">
              <a:buNone/>
            </a:pPr>
            <a:r>
              <a:rPr lang="ja-JP" altLang="en-US" sz="4000" b="1" dirty="0" smtClean="0">
                <a:ln w="3175"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○ </a:t>
            </a:r>
            <a:r>
              <a:rPr lang="ja-JP" altLang="en-US" sz="4000" b="1" dirty="0" smtClean="0">
                <a:ln w="3175">
                  <a:noFill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ｺﾞｼｯｸE" pitchFamily="50" charset="-128"/>
                <a:ea typeface="HGPｺﾞｼｯｸE" pitchFamily="50" charset="-128"/>
              </a:rPr>
              <a:t>特徴（２）</a:t>
            </a:r>
            <a:r>
              <a:rPr lang="ja-JP" altLang="en-US" sz="4000" b="1" dirty="0">
                <a:ln w="3175">
                  <a:noFill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3600" u="sng" dirty="0" smtClean="0">
                <a:solidFill>
                  <a:srgbClr val="FF0000"/>
                </a:solidFill>
              </a:rPr>
              <a:t>許可制</a:t>
            </a:r>
            <a:endParaRPr lang="en-US" altLang="ja-JP" sz="3600" u="sng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　　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259632" y="4006526"/>
            <a:ext cx="714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u="sng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許可</a:t>
            </a:r>
            <a:r>
              <a:rPr lang="ja-JP" altLang="en-US" sz="3600" dirty="0">
                <a:latin typeface="HGPｺﾞｼｯｸE" pitchFamily="50" charset="-128"/>
                <a:ea typeface="HGPｺﾞｼｯｸE" pitchFamily="50" charset="-128"/>
              </a:rPr>
              <a:t>があれば、開発ができる</a:t>
            </a:r>
            <a:endParaRPr lang="ja-JP" altLang="en-US" sz="3600" dirty="0"/>
          </a:p>
        </p:txBody>
      </p:sp>
      <p:sp>
        <p:nvSpPr>
          <p:cNvPr id="6" name="下矢印 5"/>
          <p:cNvSpPr/>
          <p:nvPr/>
        </p:nvSpPr>
        <p:spPr>
          <a:xfrm>
            <a:off x="3821223" y="3129614"/>
            <a:ext cx="697633" cy="75767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3821222" y="4759930"/>
            <a:ext cx="697633" cy="75767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3749" y="571505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保護と利用の</a:t>
            </a:r>
            <a:r>
              <a:rPr kumimoji="1" lang="ja-JP" altLang="en-US" sz="3600" u="dbl" dirty="0" smtClean="0">
                <a:solidFill>
                  <a:srgbClr val="FF0000"/>
                </a:solidFill>
              </a:rPr>
              <a:t>バランス調整</a:t>
            </a:r>
            <a:endParaRPr kumimoji="1" lang="ja-JP" altLang="en-US" sz="3600" u="dbl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980" y="2265814"/>
            <a:ext cx="801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全面禁止だと土地所有者に過大な負担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517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74304" cy="81156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自然公園制度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の概要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9"/>
          <p:cNvSpPr txBox="1">
            <a:spLocks/>
          </p:cNvSpPr>
          <p:nvPr/>
        </p:nvSpPr>
        <p:spPr>
          <a:xfrm>
            <a:off x="323528" y="1124745"/>
            <a:ext cx="8424936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ja-JP" altLang="en-US" sz="4000" dirty="0" smtClean="0">
                <a:ln w="3175"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○</a:t>
            </a:r>
            <a:r>
              <a:rPr lang="ja-JP" altLang="en-US" sz="4000" dirty="0">
                <a:ln w="3175"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kumimoji="1" lang="ja-JP" altLang="ja-JP" sz="40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HGPｺﾞｼｯｸE" pitchFamily="50" charset="-128"/>
                <a:ea typeface="HGPｺﾞｼｯｸE" pitchFamily="50" charset="-128"/>
              </a:rPr>
              <a:t>地域ごとに</a:t>
            </a:r>
            <a:r>
              <a:rPr kumimoji="1" lang="ja-JP" altLang="ja-JP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uLnTx/>
                <a:uFillTx/>
                <a:latin typeface="HGPｺﾞｼｯｸE" pitchFamily="50" charset="-128"/>
                <a:ea typeface="HGPｺﾞｼｯｸE" pitchFamily="50" charset="-128"/>
              </a:rPr>
              <a:t>段階的な規制</a:t>
            </a:r>
            <a:endParaRPr kumimoji="1" lang="en-US" altLang="ja-JP" sz="4000" b="0" i="0" strike="noStrike" kern="1200" cap="none" spc="0" normalizeH="0" baseline="0" noProof="0" dirty="0" smtClean="0">
              <a:ln>
                <a:noFill/>
              </a:ln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　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38040" y="213681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・特別保護</a:t>
            </a:r>
            <a:r>
              <a:rPr lang="ja-JP" altLang="en-US" sz="3200" dirty="0">
                <a:solidFill>
                  <a:srgbClr val="FF0000"/>
                </a:solidFill>
              </a:rPr>
              <a:t>地区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7934" y="302267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7030A0"/>
                </a:solidFill>
              </a:rPr>
              <a:t>・第１種</a:t>
            </a:r>
            <a:r>
              <a:rPr lang="ja-JP" altLang="en-US" sz="3200" dirty="0" smtClean="0"/>
              <a:t>特別地域</a:t>
            </a:r>
            <a:endParaRPr lang="en-US" altLang="ja-JP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8380" y="394842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6699"/>
                </a:solidFill>
              </a:rPr>
              <a:t>・第２種</a:t>
            </a:r>
            <a:r>
              <a:rPr lang="ja-JP" altLang="en-US" sz="3200" dirty="0" smtClean="0"/>
              <a:t>特別地域</a:t>
            </a:r>
            <a:endParaRPr lang="en-US" altLang="ja-JP" sz="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380" y="494571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B050"/>
                </a:solidFill>
              </a:rPr>
              <a:t>・第３種</a:t>
            </a:r>
            <a:r>
              <a:rPr lang="ja-JP" altLang="en-US" sz="3200" dirty="0" smtClean="0"/>
              <a:t>特別地域</a:t>
            </a:r>
            <a:endParaRPr lang="en-US" altLang="ja-JP" sz="3200" dirty="0" smtClean="0"/>
          </a:p>
        </p:txBody>
      </p:sp>
      <p:sp>
        <p:nvSpPr>
          <p:cNvPr id="9" name="上下矢印 8"/>
          <p:cNvSpPr/>
          <p:nvPr/>
        </p:nvSpPr>
        <p:spPr>
          <a:xfrm>
            <a:off x="6347861" y="2756693"/>
            <a:ext cx="588737" cy="2025041"/>
          </a:xfrm>
          <a:prstGeom prst="upDownArrow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98000">
                <a:srgbClr val="66CCFF"/>
              </a:gs>
              <a:gs pos="57000">
                <a:srgbClr val="0066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37312" y="213681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規制が厳重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11091" y="495131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規制が緩やか</a:t>
            </a:r>
            <a:endParaRPr kumimoji="1" lang="ja-JP" altLang="en-US" sz="2800" dirty="0"/>
          </a:p>
        </p:txBody>
      </p:sp>
      <p:sp>
        <p:nvSpPr>
          <p:cNvPr id="12" name="右矢印 11"/>
          <p:cNvSpPr/>
          <p:nvPr/>
        </p:nvSpPr>
        <p:spPr>
          <a:xfrm>
            <a:off x="949695" y="6123963"/>
            <a:ext cx="738808" cy="50405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81672" y="5987533"/>
            <a:ext cx="458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地域の特性に配慮</a:t>
            </a:r>
            <a:endParaRPr kumimoji="1" lang="ja-JP" altLang="en-US" sz="4000" dirty="0"/>
          </a:p>
        </p:txBody>
      </p:sp>
      <p:sp>
        <p:nvSpPr>
          <p:cNvPr id="14" name="左大かっこ 13"/>
          <p:cNvSpPr/>
          <p:nvPr/>
        </p:nvSpPr>
        <p:spPr>
          <a:xfrm>
            <a:off x="816223" y="2221351"/>
            <a:ext cx="334250" cy="3309134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9362" y="283498"/>
            <a:ext cx="8686800" cy="841248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</a:t>
            </a:r>
            <a:r>
              <a:rPr lang="ja-JP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公園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内で</a:t>
            </a:r>
            <a:r>
              <a:rPr lang="ja-JP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許可を要する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行為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１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2474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工作物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：人工的</a:t>
            </a:r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に造られた物</a:t>
            </a:r>
            <a:endParaRPr lang="en-US" altLang="ja-JP" sz="2800" dirty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sz="2800" dirty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例：建築物（屋根、壁、柱を有するもの）</a:t>
            </a:r>
            <a:endParaRPr lang="en-US" altLang="ja-JP" sz="28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4" name="Picture 2" descr="I:\003（自然保護公園部）\自然公園課\66_一時フォルダ\01_ここにあるよ(移動してね)\11武田さんへ\中西→武田さん\自然公園事業の写真\加入道避難小屋_外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17" y="3585057"/>
            <a:ext cx="4145554" cy="301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5004048" y="306271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東屋</a:t>
            </a:r>
            <a:endParaRPr kumimoji="1" lang="ja-JP" altLang="en-US" sz="2000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298736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避難小屋</a:t>
            </a:r>
            <a:endParaRPr kumimoji="1" lang="ja-JP" altLang="en-US" sz="2000" i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36" y="3617542"/>
            <a:ext cx="4054606" cy="294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397" y="332656"/>
            <a:ext cx="8686800" cy="841248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</a:t>
            </a:r>
            <a:r>
              <a:rPr lang="ja-JP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公園</a:t>
            </a:r>
            <a:r>
              <a:rPr lang="ja-JP" altLang="ja-JP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内で</a:t>
            </a:r>
            <a:r>
              <a:rPr lang="ja-JP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許可を要する</a:t>
            </a:r>
            <a:r>
              <a:rPr lang="ja-JP" altLang="en-US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行為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(</a:t>
            </a:r>
            <a:r>
              <a:rPr lang="ja-JP" altLang="en-US" b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２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397" y="1136618"/>
            <a:ext cx="508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 smtClean="0">
                <a:solidFill>
                  <a:srgbClr val="FF0000"/>
                </a:solidFill>
              </a:rPr>
              <a:t>工作物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sz="2800" dirty="0" smtClean="0"/>
              <a:t>例：ピザ釜、ベンチ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427984" y="1900534"/>
            <a:ext cx="0" cy="49574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3148" r="26375" b="18156"/>
          <a:stretch/>
        </p:blipFill>
        <p:spPr>
          <a:xfrm>
            <a:off x="306719" y="3112439"/>
            <a:ext cx="3496567" cy="325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654969" y="1900534"/>
            <a:ext cx="280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＜</a:t>
            </a:r>
            <a:r>
              <a:rPr kumimoji="1" lang="ja-JP" altLang="en-US" sz="2800" dirty="0" smtClean="0"/>
              <a:t>許可が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必要</a:t>
            </a:r>
            <a:r>
              <a:rPr kumimoji="1" lang="ja-JP" altLang="en-US" sz="2800" dirty="0" smtClean="0"/>
              <a:t>＞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84" y="3130659"/>
            <a:ext cx="3645550" cy="325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テキスト ボックス 31"/>
          <p:cNvSpPr txBox="1"/>
          <p:nvPr/>
        </p:nvSpPr>
        <p:spPr>
          <a:xfrm>
            <a:off x="815067" y="2536409"/>
            <a:ext cx="24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土地に固定している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97697" y="2536409"/>
            <a:ext cx="287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土地に固定していない</a:t>
            </a:r>
            <a:endParaRPr kumimoji="1"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92080" y="1889931"/>
            <a:ext cx="329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＜</a:t>
            </a:r>
            <a:r>
              <a:rPr kumimoji="1" lang="ja-JP" altLang="en-US" sz="2800" dirty="0" smtClean="0"/>
              <a:t>許可が</a:t>
            </a:r>
            <a:r>
              <a:rPr lang="ja-JP" altLang="en-US" sz="2800" dirty="0" smtClean="0">
                <a:solidFill>
                  <a:srgbClr val="0066FF"/>
                </a:solidFill>
              </a:rPr>
              <a:t>不要</a:t>
            </a:r>
            <a:r>
              <a:rPr lang="ja-JP" altLang="en-US" sz="2800" dirty="0" smtClean="0"/>
              <a:t>＞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71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</a:t>
            </a:r>
            <a:r>
              <a:rPr lang="ja-JP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公園</a:t>
            </a:r>
            <a:r>
              <a:rPr lang="ja-JP" altLang="ja-JP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内で</a:t>
            </a:r>
            <a:r>
              <a:rPr lang="ja-JP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許可を要する</a:t>
            </a:r>
            <a:r>
              <a:rPr lang="ja-JP" altLang="en-US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行為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(</a:t>
            </a:r>
            <a:r>
              <a:rPr lang="ja-JP" altLang="en-US" b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３</a:t>
            </a:r>
            <a:r>
              <a:rPr lang="en-US" altLang="ja-JP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</a:rPr>
              <a:t>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95668" y="10869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例：遊具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10189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 smtClean="0">
                <a:solidFill>
                  <a:srgbClr val="FF0000"/>
                </a:solidFill>
              </a:rPr>
              <a:t>工作物</a:t>
            </a:r>
            <a:endParaRPr kumimoji="1" lang="ja-JP" altLang="en-US" sz="3200" b="1" u="sng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4283968" y="2066566"/>
            <a:ext cx="0" cy="4791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74524" y="2066566"/>
            <a:ext cx="310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＜許可が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必要</a:t>
            </a:r>
            <a:r>
              <a:rPr kumimoji="1" lang="ja-JP" altLang="en-US" sz="2800" dirty="0" smtClean="0"/>
              <a:t>＞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4261" y="2806955"/>
            <a:ext cx="306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土地に固定している</a:t>
            </a:r>
            <a:endParaRPr kumimoji="1" lang="ja-JP" altLang="en-US" sz="2400" dirty="0"/>
          </a:p>
        </p:txBody>
      </p:sp>
      <p:sp>
        <p:nvSpPr>
          <p:cNvPr id="38" name="スライド番号プレースホルダー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3CF-0E57-4825-AD55-AEEBB9BB4E3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56" y="3596289"/>
            <a:ext cx="3385528" cy="256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3" y="3607579"/>
            <a:ext cx="3638029" cy="272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テキスト ボックス 38"/>
          <p:cNvSpPr txBox="1"/>
          <p:nvPr/>
        </p:nvSpPr>
        <p:spPr>
          <a:xfrm>
            <a:off x="5315542" y="2027830"/>
            <a:ext cx="310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＜許可が</a:t>
            </a:r>
            <a:r>
              <a:rPr lang="ja-JP" altLang="en-US" sz="2800" dirty="0">
                <a:solidFill>
                  <a:srgbClr val="0066FF"/>
                </a:solidFill>
              </a:rPr>
              <a:t>不要</a:t>
            </a:r>
            <a:r>
              <a:rPr kumimoji="1" lang="ja-JP" altLang="en-US" sz="2800" dirty="0" smtClean="0"/>
              <a:t>＞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29132" y="2806954"/>
            <a:ext cx="3341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土地に固定していない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48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3297</TotalTime>
  <Words>444</Words>
  <Application>Microsoft Office PowerPoint</Application>
  <PresentationFormat>画面に合わせる (4:3)</PresentationFormat>
  <Paragraphs>133</Paragraphs>
  <Slides>15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HGPｺﾞｼｯｸE</vt:lpstr>
      <vt:lpstr>HGｺﾞｼｯｸE</vt:lpstr>
      <vt:lpstr>HG創英角ｺﾞｼｯｸUB</vt:lpstr>
      <vt:lpstr>ＭＳ Ｐゴシック</vt:lpstr>
      <vt:lpstr>Calibri</vt:lpstr>
      <vt:lpstr>Franklin Gothic Book</vt:lpstr>
      <vt:lpstr>Franklin Gothic Medium</vt:lpstr>
      <vt:lpstr>Wingdings 2</vt:lpstr>
      <vt:lpstr>トラベル</vt:lpstr>
      <vt:lpstr>自然公園法について</vt:lpstr>
      <vt:lpstr>自然公園法とは…</vt:lpstr>
      <vt:lpstr>自然公園制度の概要</vt:lpstr>
      <vt:lpstr>自然公園制度の概要</vt:lpstr>
      <vt:lpstr>自然公園制度の概要</vt:lpstr>
      <vt:lpstr>自然公園制度の概要</vt:lpstr>
      <vt:lpstr>自然公園内で許可を要する行為(１)</vt:lpstr>
      <vt:lpstr>自然公園内で許可を要する行為(２)</vt:lpstr>
      <vt:lpstr>自然公園内で許可を要する行為(３)</vt:lpstr>
      <vt:lpstr>自然公園内で許可を要する行為(４)</vt:lpstr>
      <vt:lpstr>自然公園内で許可を要する行為(５)</vt:lpstr>
      <vt:lpstr>自然公園内で許可を要する行為(６)</vt:lpstr>
      <vt:lpstr>自然公園内で許可を要する行為(７)</vt:lpstr>
      <vt:lpstr>自然公園内で許可を要する行為(８)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User</cp:lastModifiedBy>
  <cp:revision>398</cp:revision>
  <cp:lastPrinted>2017-11-02T06:36:32Z</cp:lastPrinted>
  <dcterms:created xsi:type="dcterms:W3CDTF">2015-09-29T09:34:28Z</dcterms:created>
  <dcterms:modified xsi:type="dcterms:W3CDTF">2017-11-16T07:26:54Z</dcterms:modified>
</cp:coreProperties>
</file>