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1" r:id="rId2"/>
    <p:sldId id="262" r:id="rId3"/>
  </p:sldIdLst>
  <p:sldSz cx="15122525" cy="10693400"/>
  <p:notesSz cx="9939338" cy="6807200"/>
  <p:defaultTex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94424" autoAdjust="0"/>
  </p:normalViewPr>
  <p:slideViewPr>
    <p:cSldViewPr>
      <p:cViewPr>
        <p:scale>
          <a:sx n="66" d="100"/>
          <a:sy n="66" d="100"/>
        </p:scale>
        <p:origin x="-132" y="-1602"/>
      </p:cViewPr>
      <p:guideLst>
        <p:guide orient="horz" pos="3368"/>
        <p:guide pos="476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20.xlsm"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20-%20&#12467;&#12500;&#12540;.xlsm"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__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cat>
            <c:strRef>
              <c:f>'集計グラフ(問4-1～)'!$G$77:$G$78</c:f>
              <c:strCache>
                <c:ptCount val="2"/>
                <c:pt idx="0">
                  <c:v>設けている</c:v>
                </c:pt>
                <c:pt idx="1">
                  <c:v>設けていない</c:v>
                </c:pt>
              </c:strCache>
            </c:strRef>
          </c:cat>
          <c:val>
            <c:numRef>
              <c:f>'集計グラフ(問4-1～)'!$H$77:$H$78</c:f>
              <c:numCache>
                <c:formatCode>General</c:formatCode>
                <c:ptCount val="2"/>
                <c:pt idx="0">
                  <c:v>33</c:v>
                </c:pt>
                <c:pt idx="1">
                  <c:v>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885161663134299"/>
          <c:y val="8.7998196943424423E-2"/>
          <c:w val="0.73069066850508468"/>
          <c:h val="0.8300208919833052"/>
        </c:manualLayout>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'集計(その他'!$I$31:$I$33</c:f>
              <c:strCache>
                <c:ptCount val="3"/>
                <c:pt idx="0">
                  <c:v>対策済み(別表2で1,2を回答)</c:v>
                </c:pt>
                <c:pt idx="1">
                  <c:v>対策予定</c:v>
                </c:pt>
                <c:pt idx="2">
                  <c:v>未着手(別表3で3,4→3-3で2)</c:v>
                </c:pt>
              </c:strCache>
            </c:strRef>
          </c:cat>
          <c:val>
            <c:numRef>
              <c:f>'集計(その他'!$J$31:$J$33</c:f>
              <c:numCache>
                <c:formatCode>General</c:formatCode>
                <c:ptCount val="3"/>
                <c:pt idx="0">
                  <c:v>161</c:v>
                </c:pt>
                <c:pt idx="1">
                  <c:v>31</c:v>
                </c:pt>
                <c:pt idx="2">
                  <c:v>13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'集計グラフ(問4-1～)'!$Y$20:$Y$22</c:f>
              <c:strCache>
                <c:ptCount val="3"/>
                <c:pt idx="0">
                  <c:v>全て固定</c:v>
                </c:pt>
                <c:pt idx="1">
                  <c:v>別対策あり</c:v>
                </c:pt>
                <c:pt idx="2">
                  <c:v>一部固定</c:v>
                </c:pt>
              </c:strCache>
            </c:strRef>
          </c:cat>
          <c:val>
            <c:numRef>
              <c:f>'集計グラフ(問4-1～)'!$Z$20:$Z$22</c:f>
              <c:numCache>
                <c:formatCode>General</c:formatCode>
                <c:ptCount val="3"/>
                <c:pt idx="0">
                  <c:v>32</c:v>
                </c:pt>
                <c:pt idx="1">
                  <c:v>4</c:v>
                </c:pt>
                <c:pt idx="2">
                  <c:v>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285681154938834E-2"/>
          <c:y val="6.3612768415184165E-2"/>
          <c:w val="0.88122886187503635"/>
          <c:h val="0.87131931595660173"/>
        </c:manualLayout>
      </c:layout>
      <c:pieChart>
        <c:varyColors val="1"/>
        <c:ser>
          <c:idx val="0"/>
          <c:order val="0"/>
          <c:spPr>
            <a:solidFill>
              <a:schemeClr val="tx2">
                <a:lumMod val="40000"/>
                <a:lumOff val="60000"/>
              </a:schemeClr>
            </a:solidFill>
          </c:spPr>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'集計(その他'!$P$18:$P$20</c:f>
              <c:strCache>
                <c:ptCount val="3"/>
                <c:pt idx="0">
                  <c:v>あり</c:v>
                </c:pt>
                <c:pt idx="1">
                  <c:v>事業所独自訓練</c:v>
                </c:pt>
                <c:pt idx="2">
                  <c:v>訓練実績なし</c:v>
                </c:pt>
              </c:strCache>
            </c:strRef>
          </c:cat>
          <c:val>
            <c:numRef>
              <c:f>'集計(その他'!$Q$18:$Q$20</c:f>
              <c:numCache>
                <c:formatCode>General</c:formatCode>
                <c:ptCount val="3"/>
                <c:pt idx="0">
                  <c:v>75</c:v>
                </c:pt>
                <c:pt idx="1">
                  <c:v>2</c:v>
                </c:pt>
                <c:pt idx="2">
                  <c:v>1</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'集計グラフ(問4-1～)'!$G$63:$G$65</c:f>
              <c:strCache>
                <c:ptCount val="3"/>
                <c:pt idx="0">
                  <c:v>明確化している</c:v>
                </c:pt>
                <c:pt idx="1">
                  <c:v>検討中</c:v>
                </c:pt>
                <c:pt idx="2">
                  <c:v>明確化していない</c:v>
                </c:pt>
              </c:strCache>
            </c:strRef>
          </c:cat>
          <c:val>
            <c:numRef>
              <c:f>'集計グラフ(問4-1～)'!$H$63:$H$65</c:f>
              <c:numCache>
                <c:formatCode>General</c:formatCode>
                <c:ptCount val="3"/>
                <c:pt idx="0">
                  <c:v>33</c:v>
                </c:pt>
                <c:pt idx="1">
                  <c:v>6</c:v>
                </c:pt>
                <c:pt idx="2">
                  <c:v>6</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'集計グラフ(問4-1～)'!$A$53:$A$55</c:f>
              <c:strCache>
                <c:ptCount val="3"/>
                <c:pt idx="0">
                  <c:v>検討済み</c:v>
                </c:pt>
                <c:pt idx="1">
                  <c:v>検討中</c:v>
                </c:pt>
                <c:pt idx="2">
                  <c:v>未検討</c:v>
                </c:pt>
              </c:strCache>
            </c:strRef>
          </c:cat>
          <c:val>
            <c:numRef>
              <c:f>'集計グラフ(問4-1～)'!$B$53:$B$55</c:f>
              <c:numCache>
                <c:formatCode>General</c:formatCode>
                <c:ptCount val="3"/>
                <c:pt idx="0">
                  <c:v>50</c:v>
                </c:pt>
                <c:pt idx="1">
                  <c:v>11</c:v>
                </c:pt>
                <c:pt idx="2">
                  <c:v>15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'集計グラフ(問4-1～)'!$M$53:$M$55</c:f>
              <c:strCache>
                <c:ptCount val="3"/>
                <c:pt idx="0">
                  <c:v>している</c:v>
                </c:pt>
                <c:pt idx="1">
                  <c:v>検討中</c:v>
                </c:pt>
                <c:pt idx="2">
                  <c:v>していない</c:v>
                </c:pt>
              </c:strCache>
            </c:strRef>
          </c:cat>
          <c:val>
            <c:numRef>
              <c:f>'集計グラフ(問4-1～)'!$N$53:$N$55</c:f>
              <c:numCache>
                <c:formatCode>General</c:formatCode>
                <c:ptCount val="3"/>
                <c:pt idx="0">
                  <c:v>27</c:v>
                </c:pt>
                <c:pt idx="1">
                  <c:v>5</c:v>
                </c:pt>
                <c:pt idx="2">
                  <c:v>1</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設備データ!$C$30:$C$32</c:f>
              <c:strCache>
                <c:ptCount val="3"/>
                <c:pt idx="0">
                  <c:v>対応済み</c:v>
                </c:pt>
                <c:pt idx="1">
                  <c:v>対応予定</c:v>
                </c:pt>
                <c:pt idx="2">
                  <c:v>未定</c:v>
                </c:pt>
              </c:strCache>
            </c:strRef>
          </c:cat>
          <c:val>
            <c:numRef>
              <c:f>設備データ!$D$30:$D$32</c:f>
              <c:numCache>
                <c:formatCode>General</c:formatCode>
                <c:ptCount val="3"/>
                <c:pt idx="0">
                  <c:v>199</c:v>
                </c:pt>
                <c:pt idx="1">
                  <c:v>13</c:v>
                </c:pt>
                <c:pt idx="2">
                  <c:v>0</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ja-JP"/>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4" y="12"/>
            <a:ext cx="4307046" cy="340360"/>
          </a:xfrm>
          <a:prstGeom prst="rect">
            <a:avLst/>
          </a:prstGeom>
        </p:spPr>
        <p:txBody>
          <a:bodyPr vert="horz" lIns="95184" tIns="47595" rIns="95184" bIns="47595" rtlCol="0"/>
          <a:lstStyle>
            <a:lvl1pPr algn="l">
              <a:defRPr sz="1200"/>
            </a:lvl1pPr>
          </a:lstStyle>
          <a:p>
            <a:endParaRPr kumimoji="1" lang="ja-JP" altLang="en-US"/>
          </a:p>
        </p:txBody>
      </p:sp>
      <p:sp>
        <p:nvSpPr>
          <p:cNvPr id="3" name="日付プレースホルダ 2"/>
          <p:cNvSpPr>
            <a:spLocks noGrp="1"/>
          </p:cNvSpPr>
          <p:nvPr>
            <p:ph type="dt" idx="1"/>
          </p:nvPr>
        </p:nvSpPr>
        <p:spPr>
          <a:xfrm>
            <a:off x="5630014" y="12"/>
            <a:ext cx="4307046" cy="340360"/>
          </a:xfrm>
          <a:prstGeom prst="rect">
            <a:avLst/>
          </a:prstGeom>
        </p:spPr>
        <p:txBody>
          <a:bodyPr vert="horz" lIns="95184" tIns="47595" rIns="95184" bIns="47595" rtlCol="0"/>
          <a:lstStyle>
            <a:lvl1pPr algn="r">
              <a:defRPr sz="1200"/>
            </a:lvl1pPr>
          </a:lstStyle>
          <a:p>
            <a:fld id="{2BE7FEB5-9EDB-41A6-9477-AEC5E419DD31}" type="datetimeFigureOut">
              <a:rPr kumimoji="1" lang="ja-JP" altLang="en-US" smtClean="0"/>
              <a:pPr/>
              <a:t>2020/12/16</a:t>
            </a:fld>
            <a:endParaRPr kumimoji="1" lang="ja-JP" altLang="en-US"/>
          </a:p>
        </p:txBody>
      </p:sp>
      <p:sp>
        <p:nvSpPr>
          <p:cNvPr id="4" name="スライド イメージ プレースホルダ 3"/>
          <p:cNvSpPr>
            <a:spLocks noGrp="1" noRot="1" noChangeAspect="1"/>
          </p:cNvSpPr>
          <p:nvPr>
            <p:ph type="sldImg" idx="2"/>
          </p:nvPr>
        </p:nvSpPr>
        <p:spPr>
          <a:xfrm>
            <a:off x="3165475" y="511175"/>
            <a:ext cx="3608388" cy="2552700"/>
          </a:xfrm>
          <a:prstGeom prst="rect">
            <a:avLst/>
          </a:prstGeom>
          <a:noFill/>
          <a:ln w="12700">
            <a:solidFill>
              <a:prstClr val="black"/>
            </a:solidFill>
          </a:ln>
        </p:spPr>
        <p:txBody>
          <a:bodyPr vert="horz" lIns="95184" tIns="47595" rIns="95184" bIns="47595" rtlCol="0" anchor="ctr"/>
          <a:lstStyle/>
          <a:p>
            <a:endParaRPr lang="ja-JP" altLang="en-US"/>
          </a:p>
        </p:txBody>
      </p:sp>
      <p:sp>
        <p:nvSpPr>
          <p:cNvPr id="5" name="ノート プレースホルダ 4"/>
          <p:cNvSpPr>
            <a:spLocks noGrp="1"/>
          </p:cNvSpPr>
          <p:nvPr>
            <p:ph type="body" sz="quarter" idx="3"/>
          </p:nvPr>
        </p:nvSpPr>
        <p:spPr>
          <a:xfrm>
            <a:off x="993940" y="3233443"/>
            <a:ext cx="7951470" cy="3063243"/>
          </a:xfrm>
          <a:prstGeom prst="rect">
            <a:avLst/>
          </a:prstGeom>
        </p:spPr>
        <p:txBody>
          <a:bodyPr vert="horz" lIns="95184" tIns="47595" rIns="95184" bIns="47595"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24" y="6465678"/>
            <a:ext cx="4307046" cy="340360"/>
          </a:xfrm>
          <a:prstGeom prst="rect">
            <a:avLst/>
          </a:prstGeom>
        </p:spPr>
        <p:txBody>
          <a:bodyPr vert="horz" lIns="95184" tIns="47595" rIns="95184" bIns="47595"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630014" y="6465678"/>
            <a:ext cx="4307046" cy="340360"/>
          </a:xfrm>
          <a:prstGeom prst="rect">
            <a:avLst/>
          </a:prstGeom>
        </p:spPr>
        <p:txBody>
          <a:bodyPr vert="horz" lIns="95184" tIns="47595" rIns="95184" bIns="47595" rtlCol="0" anchor="b"/>
          <a:lstStyle>
            <a:lvl1pPr algn="r">
              <a:defRPr sz="1200"/>
            </a:lvl1pPr>
          </a:lstStyle>
          <a:p>
            <a:fld id="{294DF482-A4AE-4A9E-ACA4-1E006B2558E0}" type="slidenum">
              <a:rPr kumimoji="1" lang="ja-JP" altLang="en-US" smtClean="0"/>
              <a:pPr/>
              <a:t>‹#›</a:t>
            </a:fld>
            <a:endParaRPr kumimoji="1" lang="ja-JP" altLang="en-US"/>
          </a:p>
        </p:txBody>
      </p:sp>
    </p:spTree>
    <p:extLst>
      <p:ext uri="{BB962C8B-B14F-4D97-AF65-F5344CB8AC3E}">
        <p14:creationId xmlns:p14="http://schemas.microsoft.com/office/powerpoint/2010/main" val="188104327"/>
      </p:ext>
    </p:extLst>
  </p:cSld>
  <p:clrMap bg1="lt1" tx1="dk1" bg2="lt2" tx2="dk2" accent1="accent1" accent2="accent2" accent3="accent3" accent4="accent4" accent5="accent5" accent6="accent6" hlink="hlink" folHlink="folHlink"/>
  <p:notesStyle>
    <a:lvl1pPr marL="0" algn="l" defTabSz="1475128" rtl="0" eaLnBrk="1" latinLnBrk="0" hangingPunct="1">
      <a:defRPr kumimoji="1" sz="2000" kern="1200">
        <a:solidFill>
          <a:schemeClr val="tx1"/>
        </a:solidFill>
        <a:latin typeface="+mn-lt"/>
        <a:ea typeface="+mn-ea"/>
        <a:cs typeface="+mn-cs"/>
      </a:defRPr>
    </a:lvl1pPr>
    <a:lvl2pPr marL="737564" algn="l" defTabSz="1475128" rtl="0" eaLnBrk="1" latinLnBrk="0" hangingPunct="1">
      <a:defRPr kumimoji="1" sz="2000" kern="1200">
        <a:solidFill>
          <a:schemeClr val="tx1"/>
        </a:solidFill>
        <a:latin typeface="+mn-lt"/>
        <a:ea typeface="+mn-ea"/>
        <a:cs typeface="+mn-cs"/>
      </a:defRPr>
    </a:lvl2pPr>
    <a:lvl3pPr marL="1475128" algn="l" defTabSz="1475128" rtl="0" eaLnBrk="1" latinLnBrk="0" hangingPunct="1">
      <a:defRPr kumimoji="1" sz="2000" kern="1200">
        <a:solidFill>
          <a:schemeClr val="tx1"/>
        </a:solidFill>
        <a:latin typeface="+mn-lt"/>
        <a:ea typeface="+mn-ea"/>
        <a:cs typeface="+mn-cs"/>
      </a:defRPr>
    </a:lvl3pPr>
    <a:lvl4pPr marL="2212693" algn="l" defTabSz="1475128" rtl="0" eaLnBrk="1" latinLnBrk="0" hangingPunct="1">
      <a:defRPr kumimoji="1" sz="2000" kern="1200">
        <a:solidFill>
          <a:schemeClr val="tx1"/>
        </a:solidFill>
        <a:latin typeface="+mn-lt"/>
        <a:ea typeface="+mn-ea"/>
        <a:cs typeface="+mn-cs"/>
      </a:defRPr>
    </a:lvl4pPr>
    <a:lvl5pPr marL="2950257" algn="l" defTabSz="1475128" rtl="0" eaLnBrk="1" latinLnBrk="0" hangingPunct="1">
      <a:defRPr kumimoji="1" sz="2000" kern="1200">
        <a:solidFill>
          <a:schemeClr val="tx1"/>
        </a:solidFill>
        <a:latin typeface="+mn-lt"/>
        <a:ea typeface="+mn-ea"/>
        <a:cs typeface="+mn-cs"/>
      </a:defRPr>
    </a:lvl5pPr>
    <a:lvl6pPr marL="3687821" algn="l" defTabSz="1475128" rtl="0" eaLnBrk="1" latinLnBrk="0" hangingPunct="1">
      <a:defRPr kumimoji="1" sz="2000" kern="1200">
        <a:solidFill>
          <a:schemeClr val="tx1"/>
        </a:solidFill>
        <a:latin typeface="+mn-lt"/>
        <a:ea typeface="+mn-ea"/>
        <a:cs typeface="+mn-cs"/>
      </a:defRPr>
    </a:lvl6pPr>
    <a:lvl7pPr marL="4425385" algn="l" defTabSz="1475128" rtl="0" eaLnBrk="1" latinLnBrk="0" hangingPunct="1">
      <a:defRPr kumimoji="1" sz="2000" kern="1200">
        <a:solidFill>
          <a:schemeClr val="tx1"/>
        </a:solidFill>
        <a:latin typeface="+mn-lt"/>
        <a:ea typeface="+mn-ea"/>
        <a:cs typeface="+mn-cs"/>
      </a:defRPr>
    </a:lvl7pPr>
    <a:lvl8pPr marL="5162949" algn="l" defTabSz="1475128" rtl="0" eaLnBrk="1" latinLnBrk="0" hangingPunct="1">
      <a:defRPr kumimoji="1" sz="2000" kern="1200">
        <a:solidFill>
          <a:schemeClr val="tx1"/>
        </a:solidFill>
        <a:latin typeface="+mn-lt"/>
        <a:ea typeface="+mn-ea"/>
        <a:cs typeface="+mn-cs"/>
      </a:defRPr>
    </a:lvl8pPr>
    <a:lvl9pPr marL="5900513" algn="l" defTabSz="1475128" rtl="0" eaLnBrk="1" latinLnBrk="0" hangingPunct="1">
      <a:defRPr kumimoji="1" sz="2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94DF482-A4AE-4A9E-ACA4-1E006B2558E0}" type="slidenum">
              <a:rPr kumimoji="1" lang="ja-JP" altLang="en-US" smtClean="0"/>
              <a:pPr/>
              <a:t>2</a:t>
            </a:fld>
            <a:endParaRPr kumimoji="1" lang="ja-JP" altLang="en-US"/>
          </a:p>
        </p:txBody>
      </p:sp>
    </p:spTree>
    <p:extLst>
      <p:ext uri="{BB962C8B-B14F-4D97-AF65-F5344CB8AC3E}">
        <p14:creationId xmlns:p14="http://schemas.microsoft.com/office/powerpoint/2010/main" val="2113641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34190" y="3321887"/>
            <a:ext cx="12854146" cy="2292150"/>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2268379" y="6059593"/>
            <a:ext cx="10585768" cy="2732758"/>
          </a:xfrm>
        </p:spPr>
        <p:txBody>
          <a:bodyPr/>
          <a:lstStyle>
            <a:lvl1pPr marL="0" indent="0" algn="ctr">
              <a:buNone/>
              <a:defRPr>
                <a:solidFill>
                  <a:schemeClr val="tx1">
                    <a:tint val="75000"/>
                  </a:schemeClr>
                </a:solidFill>
              </a:defRPr>
            </a:lvl1pPr>
            <a:lvl2pPr marL="737564" indent="0" algn="ctr">
              <a:buNone/>
              <a:defRPr>
                <a:solidFill>
                  <a:schemeClr val="tx1">
                    <a:tint val="75000"/>
                  </a:schemeClr>
                </a:solidFill>
              </a:defRPr>
            </a:lvl2pPr>
            <a:lvl3pPr marL="1475128" indent="0" algn="ctr">
              <a:buNone/>
              <a:defRPr>
                <a:solidFill>
                  <a:schemeClr val="tx1">
                    <a:tint val="75000"/>
                  </a:schemeClr>
                </a:solidFill>
              </a:defRPr>
            </a:lvl3pPr>
            <a:lvl4pPr marL="2212693" indent="0" algn="ctr">
              <a:buNone/>
              <a:defRPr>
                <a:solidFill>
                  <a:schemeClr val="tx1">
                    <a:tint val="75000"/>
                  </a:schemeClr>
                </a:solidFill>
              </a:defRPr>
            </a:lvl4pPr>
            <a:lvl5pPr marL="2950257" indent="0" algn="ctr">
              <a:buNone/>
              <a:defRPr>
                <a:solidFill>
                  <a:schemeClr val="tx1">
                    <a:tint val="75000"/>
                  </a:schemeClr>
                </a:solidFill>
              </a:defRPr>
            </a:lvl5pPr>
            <a:lvl6pPr marL="3687821" indent="0" algn="ctr">
              <a:buNone/>
              <a:defRPr>
                <a:solidFill>
                  <a:schemeClr val="tx1">
                    <a:tint val="75000"/>
                  </a:schemeClr>
                </a:solidFill>
              </a:defRPr>
            </a:lvl6pPr>
            <a:lvl7pPr marL="4425385" indent="0" algn="ctr">
              <a:buNone/>
              <a:defRPr>
                <a:solidFill>
                  <a:schemeClr val="tx1">
                    <a:tint val="75000"/>
                  </a:schemeClr>
                </a:solidFill>
              </a:defRPr>
            </a:lvl7pPr>
            <a:lvl8pPr marL="5162949" indent="0" algn="ctr">
              <a:buNone/>
              <a:defRPr>
                <a:solidFill>
                  <a:schemeClr val="tx1">
                    <a:tint val="75000"/>
                  </a:schemeClr>
                </a:solidFill>
              </a:defRPr>
            </a:lvl8pPr>
            <a:lvl9pPr marL="5900513"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0963831" y="428233"/>
            <a:ext cx="3402568" cy="912404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756126" y="428233"/>
            <a:ext cx="9955662" cy="912404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94575" y="6871501"/>
            <a:ext cx="12854146" cy="2123828"/>
          </a:xfrm>
        </p:spPr>
        <p:txBody>
          <a:bodyPr anchor="t"/>
          <a:lstStyle>
            <a:lvl1pPr algn="l">
              <a:defRPr sz="65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1194575" y="4532320"/>
            <a:ext cx="12854146" cy="2339181"/>
          </a:xfrm>
        </p:spPr>
        <p:txBody>
          <a:bodyPr anchor="b"/>
          <a:lstStyle>
            <a:lvl1pPr marL="0" indent="0">
              <a:buNone/>
              <a:defRPr sz="3200">
                <a:solidFill>
                  <a:schemeClr val="tx1">
                    <a:tint val="75000"/>
                  </a:schemeClr>
                </a:solidFill>
              </a:defRPr>
            </a:lvl1pPr>
            <a:lvl2pPr marL="737564" indent="0">
              <a:buNone/>
              <a:defRPr sz="2900">
                <a:solidFill>
                  <a:schemeClr val="tx1">
                    <a:tint val="75000"/>
                  </a:schemeClr>
                </a:solidFill>
              </a:defRPr>
            </a:lvl2pPr>
            <a:lvl3pPr marL="1475128" indent="0">
              <a:buNone/>
              <a:defRPr sz="2500">
                <a:solidFill>
                  <a:schemeClr val="tx1">
                    <a:tint val="75000"/>
                  </a:schemeClr>
                </a:solidFill>
              </a:defRPr>
            </a:lvl3pPr>
            <a:lvl4pPr marL="2212693" indent="0">
              <a:buNone/>
              <a:defRPr sz="2300">
                <a:solidFill>
                  <a:schemeClr val="tx1">
                    <a:tint val="75000"/>
                  </a:schemeClr>
                </a:solidFill>
              </a:defRPr>
            </a:lvl4pPr>
            <a:lvl5pPr marL="2950257" indent="0">
              <a:buNone/>
              <a:defRPr sz="2300">
                <a:solidFill>
                  <a:schemeClr val="tx1">
                    <a:tint val="75000"/>
                  </a:schemeClr>
                </a:solidFill>
              </a:defRPr>
            </a:lvl5pPr>
            <a:lvl6pPr marL="3687821" indent="0">
              <a:buNone/>
              <a:defRPr sz="2300">
                <a:solidFill>
                  <a:schemeClr val="tx1">
                    <a:tint val="75000"/>
                  </a:schemeClr>
                </a:solidFill>
              </a:defRPr>
            </a:lvl6pPr>
            <a:lvl7pPr marL="4425385" indent="0">
              <a:buNone/>
              <a:defRPr sz="2300">
                <a:solidFill>
                  <a:schemeClr val="tx1">
                    <a:tint val="75000"/>
                  </a:schemeClr>
                </a:solidFill>
              </a:defRPr>
            </a:lvl7pPr>
            <a:lvl8pPr marL="5162949" indent="0">
              <a:buNone/>
              <a:defRPr sz="2300">
                <a:solidFill>
                  <a:schemeClr val="tx1">
                    <a:tint val="75000"/>
                  </a:schemeClr>
                </a:solidFill>
              </a:defRPr>
            </a:lvl8pPr>
            <a:lvl9pPr marL="5900513" indent="0">
              <a:buNone/>
              <a:defRPr sz="23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756126"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7687284"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7" y="2393640"/>
            <a:ext cx="6681741"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756127" y="3391195"/>
            <a:ext cx="6681741"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7682034" y="2393640"/>
            <a:ext cx="6684366"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7682034" y="3391195"/>
            <a:ext cx="6684366"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56128" y="425756"/>
            <a:ext cx="4975206" cy="1811937"/>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5912487" y="425757"/>
            <a:ext cx="8453912" cy="9126520"/>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756128" y="2237694"/>
            <a:ext cx="4975206" cy="7314583"/>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964121" y="7485381"/>
            <a:ext cx="9073515" cy="883691"/>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2964121" y="955475"/>
            <a:ext cx="9073515" cy="6416040"/>
          </a:xfrm>
        </p:spPr>
        <p:txBody>
          <a:bodyPr/>
          <a:lstStyle>
            <a:lvl1pPr marL="0" indent="0">
              <a:buNone/>
              <a:defRPr sz="5200"/>
            </a:lvl1pPr>
            <a:lvl2pPr marL="737564" indent="0">
              <a:buNone/>
              <a:defRPr sz="4500"/>
            </a:lvl2pPr>
            <a:lvl3pPr marL="1475128" indent="0">
              <a:buNone/>
              <a:defRPr sz="3900"/>
            </a:lvl3pPr>
            <a:lvl4pPr marL="2212693" indent="0">
              <a:buNone/>
              <a:defRPr sz="3200"/>
            </a:lvl4pPr>
            <a:lvl5pPr marL="2950257" indent="0">
              <a:buNone/>
              <a:defRPr sz="3200"/>
            </a:lvl5pPr>
            <a:lvl6pPr marL="3687821" indent="0">
              <a:buNone/>
              <a:defRPr sz="3200"/>
            </a:lvl6pPr>
            <a:lvl7pPr marL="4425385" indent="0">
              <a:buNone/>
              <a:defRPr sz="3200"/>
            </a:lvl7pPr>
            <a:lvl8pPr marL="5162949" indent="0">
              <a:buNone/>
              <a:defRPr sz="3200"/>
            </a:lvl8pPr>
            <a:lvl9pPr marL="5900513" indent="0">
              <a:buNone/>
              <a:defRPr sz="3200"/>
            </a:lvl9pPr>
          </a:lstStyle>
          <a:p>
            <a:endParaRPr kumimoji="1" lang="ja-JP" altLang="en-US"/>
          </a:p>
        </p:txBody>
      </p:sp>
      <p:sp>
        <p:nvSpPr>
          <p:cNvPr id="4" name="テキスト プレースホルダ 3"/>
          <p:cNvSpPr>
            <a:spLocks noGrp="1"/>
          </p:cNvSpPr>
          <p:nvPr>
            <p:ph type="body" sz="half" idx="2"/>
          </p:nvPr>
        </p:nvSpPr>
        <p:spPr>
          <a:xfrm>
            <a:off x="2964121" y="8369072"/>
            <a:ext cx="9073515" cy="1254989"/>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2020/12/16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756126" y="428232"/>
            <a:ext cx="13610273" cy="1782233"/>
          </a:xfrm>
          <a:prstGeom prst="rect">
            <a:avLst/>
          </a:prstGeom>
        </p:spPr>
        <p:txBody>
          <a:bodyPr vert="horz" lIns="147513" tIns="73756" rIns="147513" bIns="73756"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6" y="2495128"/>
            <a:ext cx="13610273" cy="7057149"/>
          </a:xfrm>
          <a:prstGeom prst="rect">
            <a:avLst/>
          </a:prstGeom>
        </p:spPr>
        <p:txBody>
          <a:bodyPr vert="horz" lIns="147513" tIns="73756" rIns="147513" bIns="7375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756126" y="9911199"/>
            <a:ext cx="3528589" cy="569325"/>
          </a:xfrm>
          <a:prstGeom prst="rect">
            <a:avLst/>
          </a:prstGeom>
        </p:spPr>
        <p:txBody>
          <a:bodyPr vert="horz" lIns="147513" tIns="73756" rIns="147513" bIns="73756" rtlCol="0" anchor="ctr"/>
          <a:lstStyle>
            <a:lvl1pPr algn="l">
              <a:defRPr sz="2000">
                <a:solidFill>
                  <a:schemeClr val="tx1">
                    <a:tint val="75000"/>
                  </a:schemeClr>
                </a:solidFill>
              </a:defRPr>
            </a:lvl1pPr>
          </a:lstStyle>
          <a:p>
            <a:fld id="{B8C2BC1D-D795-4364-BD43-FC1C70B25127}" type="datetimeFigureOut">
              <a:rPr kumimoji="1" lang="ja-JP" altLang="en-US" smtClean="0"/>
              <a:pPr/>
              <a:t>2020/12/16</a:t>
            </a:fld>
            <a:endParaRPr kumimoji="1" lang="ja-JP" altLang="en-US"/>
          </a:p>
        </p:txBody>
      </p:sp>
      <p:sp>
        <p:nvSpPr>
          <p:cNvPr id="5" name="フッター プレースホルダ 4"/>
          <p:cNvSpPr>
            <a:spLocks noGrp="1"/>
          </p:cNvSpPr>
          <p:nvPr>
            <p:ph type="ftr" sz="quarter" idx="3"/>
          </p:nvPr>
        </p:nvSpPr>
        <p:spPr>
          <a:xfrm>
            <a:off x="5166863" y="9911199"/>
            <a:ext cx="4788800" cy="569325"/>
          </a:xfrm>
          <a:prstGeom prst="rect">
            <a:avLst/>
          </a:prstGeom>
        </p:spPr>
        <p:txBody>
          <a:bodyPr vert="horz" lIns="147513" tIns="73756" rIns="147513" bIns="73756" rtlCol="0" anchor="ctr"/>
          <a:lstStyle>
            <a:lvl1pPr algn="ctr">
              <a:defRPr sz="20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10837810" y="9911199"/>
            <a:ext cx="3528589" cy="569325"/>
          </a:xfrm>
          <a:prstGeom prst="rect">
            <a:avLst/>
          </a:prstGeom>
        </p:spPr>
        <p:txBody>
          <a:bodyPr vert="horz" lIns="147513" tIns="73756" rIns="147513" bIns="73756" rtlCol="0" anchor="ctr"/>
          <a:lstStyle>
            <a:lvl1pPr algn="r">
              <a:defRPr sz="2000">
                <a:solidFill>
                  <a:schemeClr val="tx1">
                    <a:tint val="75000"/>
                  </a:schemeClr>
                </a:solidFill>
              </a:defRPr>
            </a:lvl1pPr>
          </a:lstStyle>
          <a:p>
            <a:fld id="{B4DEA04D-A541-472D-BED1-E3859F0ADE1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75128" rtl="0" eaLnBrk="1" latinLnBrk="0" hangingPunct="1">
        <a:spcBef>
          <a:spcPct val="0"/>
        </a:spcBef>
        <a:buNone/>
        <a:defRPr kumimoji="1" sz="7100" kern="1200">
          <a:solidFill>
            <a:schemeClr val="tx1"/>
          </a:solidFill>
          <a:latin typeface="+mj-lt"/>
          <a:ea typeface="+mj-ea"/>
          <a:cs typeface="+mj-cs"/>
        </a:defRPr>
      </a:lvl1pPr>
    </p:titleStyle>
    <p:bodyStyle>
      <a:lvl1pPr marL="553173" indent="-553173" algn="l" defTabSz="1475128" rtl="0" eaLnBrk="1" latinLnBrk="0" hangingPunct="1">
        <a:spcBef>
          <a:spcPct val="20000"/>
        </a:spcBef>
        <a:buFont typeface="Arial" pitchFamily="34" charset="0"/>
        <a:buChar char="•"/>
        <a:defRPr kumimoji="1" sz="5200" kern="1200">
          <a:solidFill>
            <a:schemeClr val="tx1"/>
          </a:solidFill>
          <a:latin typeface="+mn-lt"/>
          <a:ea typeface="+mn-ea"/>
          <a:cs typeface="+mn-cs"/>
        </a:defRPr>
      </a:lvl1pPr>
      <a:lvl2pPr marL="1198542" indent="-460978" algn="l" defTabSz="1475128" rtl="0" eaLnBrk="1" latinLnBrk="0" hangingPunct="1">
        <a:spcBef>
          <a:spcPct val="20000"/>
        </a:spcBef>
        <a:buFont typeface="Arial" pitchFamily="34" charset="0"/>
        <a:buChar char="–"/>
        <a:defRPr kumimoji="1" sz="4500" kern="1200">
          <a:solidFill>
            <a:schemeClr val="tx1"/>
          </a:solidFill>
          <a:latin typeface="+mn-lt"/>
          <a:ea typeface="+mn-ea"/>
          <a:cs typeface="+mn-cs"/>
        </a:defRPr>
      </a:lvl2pPr>
      <a:lvl3pPr marL="1843910" indent="-368782" algn="l" defTabSz="1475128" rtl="0" eaLnBrk="1" latinLnBrk="0" hangingPunct="1">
        <a:spcBef>
          <a:spcPct val="20000"/>
        </a:spcBef>
        <a:buFont typeface="Arial" pitchFamily="34" charset="0"/>
        <a:buChar char="•"/>
        <a:defRPr kumimoji="1" sz="3900" kern="1200">
          <a:solidFill>
            <a:schemeClr val="tx1"/>
          </a:solidFill>
          <a:latin typeface="+mn-lt"/>
          <a:ea typeface="+mn-ea"/>
          <a:cs typeface="+mn-cs"/>
        </a:defRPr>
      </a:lvl3pPr>
      <a:lvl4pPr marL="2581475"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4pPr>
      <a:lvl5pPr marL="3319039"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5pPr>
      <a:lvl6pPr marL="4056603"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6pPr>
      <a:lvl7pPr marL="4794167"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7pPr>
      <a:lvl8pPr marL="5531731"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8pPr>
      <a:lvl9pPr marL="6269296"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9pPr>
    </p:bodyStyle>
    <p:other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chart" Target="../charts/chart6.xml"/><Relationship Id="rId13" Type="http://schemas.openxmlformats.org/officeDocument/2006/relationships/image" Target="../media/image8.png"/><Relationship Id="rId3" Type="http://schemas.openxmlformats.org/officeDocument/2006/relationships/chart" Target="../charts/chart1.xml"/><Relationship Id="rId7" Type="http://schemas.openxmlformats.org/officeDocument/2006/relationships/chart" Target="../charts/chart5.xml"/><Relationship Id="rId12"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4.xml"/><Relationship Id="rId11" Type="http://schemas.openxmlformats.org/officeDocument/2006/relationships/image" Target="../media/image6.jpeg"/><Relationship Id="rId5" Type="http://schemas.openxmlformats.org/officeDocument/2006/relationships/chart" Target="../charts/chart3.xml"/><Relationship Id="rId10" Type="http://schemas.openxmlformats.org/officeDocument/2006/relationships/chart" Target="../charts/chart8.xml"/><Relationship Id="rId4" Type="http://schemas.openxmlformats.org/officeDocument/2006/relationships/chart" Target="../charts/chart2.xml"/><Relationship Id="rId9" Type="http://schemas.openxmlformats.org/officeDocument/2006/relationships/chart" Target="../charts/chart7.xml"/><Relationship Id="rId1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7921302" y="954213"/>
            <a:ext cx="6984776" cy="720080"/>
          </a:xfrm>
          <a:prstGeom prst="rect">
            <a:avLst/>
          </a:prstGeom>
          <a:solidFill>
            <a:schemeClr val="accent1">
              <a:lumMod val="20000"/>
              <a:lumOff val="80000"/>
            </a:schemeClr>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rgbClr val="0070C0"/>
                </a:solidFill>
                <a:latin typeface="HG丸ｺﾞｼｯｸM-PRO" pitchFamily="50" charset="-128"/>
                <a:ea typeface="HG丸ｺﾞｼｯｸM-PRO" pitchFamily="50" charset="-128"/>
              </a:rPr>
              <a:t>石油コンビナートの地震防災対策の充実</a:t>
            </a:r>
            <a:endParaRPr lang="en-US" altLang="ja-JP" sz="2400" b="1" dirty="0" smtClean="0">
              <a:solidFill>
                <a:srgbClr val="0070C0"/>
              </a:solidFill>
              <a:latin typeface="HG丸ｺﾞｼｯｸM-PRO" pitchFamily="50" charset="-128"/>
              <a:ea typeface="HG丸ｺﾞｼｯｸM-PRO" pitchFamily="50" charset="-128"/>
            </a:endParaRPr>
          </a:p>
          <a:p>
            <a:pPr algn="ctr"/>
            <a:r>
              <a:rPr lang="ja-JP" altLang="en-US" sz="2000" b="1" dirty="0" smtClean="0">
                <a:solidFill>
                  <a:srgbClr val="0070C0"/>
                </a:solidFill>
                <a:latin typeface="HG丸ｺﾞｼｯｸM-PRO" pitchFamily="50" charset="-128"/>
                <a:ea typeface="HG丸ｺﾞｼｯｸM-PRO" pitchFamily="50" charset="-128"/>
              </a:rPr>
              <a:t>－２０</a:t>
            </a:r>
            <a:r>
              <a:rPr lang="en-US" altLang="ja-JP" sz="2000" b="1" dirty="0" smtClean="0">
                <a:solidFill>
                  <a:srgbClr val="0070C0"/>
                </a:solidFill>
                <a:latin typeface="HG丸ｺﾞｼｯｸM-PRO" pitchFamily="50" charset="-128"/>
                <a:ea typeface="HG丸ｺﾞｼｯｸM-PRO" pitchFamily="50" charset="-128"/>
              </a:rPr>
              <a:t>20</a:t>
            </a:r>
            <a:r>
              <a:rPr lang="ja-JP" altLang="en-US" sz="2000" b="1" dirty="0" smtClean="0">
                <a:solidFill>
                  <a:srgbClr val="0070C0"/>
                </a:solidFill>
                <a:latin typeface="HG丸ｺﾞｼｯｸM-PRO" pitchFamily="50" charset="-128"/>
                <a:ea typeface="HG丸ｺﾞｼｯｸM-PRO" pitchFamily="50" charset="-128"/>
              </a:rPr>
              <a:t>年度版－</a:t>
            </a:r>
            <a:endParaRPr lang="en-US" altLang="ja-JP" sz="2400" b="1" dirty="0" smtClean="0">
              <a:solidFill>
                <a:srgbClr val="0070C0"/>
              </a:solidFill>
              <a:latin typeface="HG丸ｺﾞｼｯｸM-PRO" pitchFamily="50" charset="-128"/>
              <a:ea typeface="HG丸ｺﾞｼｯｸM-PRO" pitchFamily="50" charset="-128"/>
            </a:endParaRPr>
          </a:p>
        </p:txBody>
      </p:sp>
      <p:grpSp>
        <p:nvGrpSpPr>
          <p:cNvPr id="24" name="グループ化 23"/>
          <p:cNvGrpSpPr/>
          <p:nvPr/>
        </p:nvGrpSpPr>
        <p:grpSpPr>
          <a:xfrm>
            <a:off x="7868797" y="-197916"/>
            <a:ext cx="3940937" cy="1171575"/>
            <a:chOff x="7868797" y="-197916"/>
            <a:chExt cx="3940937" cy="1171575"/>
          </a:xfrm>
        </p:grpSpPr>
        <p:sp>
          <p:nvSpPr>
            <p:cNvPr id="25" name="正方形/長方形 24"/>
            <p:cNvSpPr/>
            <p:nvPr/>
          </p:nvSpPr>
          <p:spPr>
            <a:xfrm>
              <a:off x="8785398" y="489655"/>
              <a:ext cx="3024336" cy="276999"/>
            </a:xfrm>
            <a:prstGeom prst="rect">
              <a:avLst/>
            </a:prstGeom>
            <a:noFill/>
          </p:spPr>
          <p:txBody>
            <a:bodyPr wrap="square">
              <a:spAutoFit/>
            </a:bodyPr>
            <a:lstStyle/>
            <a:p>
              <a:r>
                <a:rPr lang="ja-JP" altLang="en-US" sz="1200" dirty="0" smtClean="0">
                  <a:latin typeface="+mj-ea"/>
                  <a:ea typeface="+mj-ea"/>
                </a:rPr>
                <a:t>くらし安全防災局 消防保安課</a:t>
              </a:r>
              <a:endParaRPr lang="en-US" altLang="ja-JP" sz="1200" dirty="0" smtClean="0">
                <a:latin typeface="+mj-ea"/>
                <a:ea typeface="+mj-ea"/>
              </a:endParaRPr>
            </a:p>
          </p:txBody>
        </p:sp>
        <p:pic>
          <p:nvPicPr>
            <p:cNvPr id="26" name="Picture 4"/>
            <p:cNvPicPr>
              <a:picLocks noChangeAspect="1" noChangeArrowheads="1"/>
            </p:cNvPicPr>
            <p:nvPr/>
          </p:nvPicPr>
          <p:blipFill>
            <a:blip r:embed="rId2" cstate="print"/>
            <a:srcRect t="15079" b="73543"/>
            <a:stretch>
              <a:fillRect/>
            </a:stretch>
          </p:blipFill>
          <p:spPr bwMode="auto">
            <a:xfrm>
              <a:off x="7868797" y="-197916"/>
              <a:ext cx="2124075" cy="1171575"/>
            </a:xfrm>
            <a:prstGeom prst="rect">
              <a:avLst/>
            </a:prstGeom>
            <a:noFill/>
            <a:ln w="9525">
              <a:noFill/>
              <a:miter lim="800000"/>
              <a:headEnd/>
              <a:tailEnd/>
            </a:ln>
          </p:spPr>
        </p:pic>
      </p:grpSp>
      <p:sp>
        <p:nvSpPr>
          <p:cNvPr id="27" name="テキスト ボックス 26"/>
          <p:cNvSpPr txBox="1"/>
          <p:nvPr/>
        </p:nvSpPr>
        <p:spPr>
          <a:xfrm>
            <a:off x="7849294" y="5217040"/>
            <a:ext cx="3816424" cy="4573560"/>
          </a:xfrm>
          <a:prstGeom prst="rect">
            <a:avLst/>
          </a:prstGeom>
          <a:noFill/>
        </p:spPr>
        <p:txBody>
          <a:bodyPr wrap="square" rtlCol="0">
            <a:spAutoFit/>
          </a:bodyPr>
          <a:lstStyle/>
          <a:p>
            <a:pPr>
              <a:lnSpc>
                <a:spcPct val="130000"/>
              </a:lnSpc>
            </a:pPr>
            <a:r>
              <a:rPr lang="ja-JP" altLang="en-US" sz="1600" dirty="0" smtClean="0">
                <a:latin typeface="メイリオ" pitchFamily="50" charset="-128"/>
                <a:ea typeface="メイリオ" pitchFamily="50" charset="-128"/>
                <a:cs typeface="メイリオ" pitchFamily="50" charset="-128"/>
              </a:rPr>
              <a:t>　</a:t>
            </a:r>
            <a:r>
              <a:rPr lang="ja-JP" altLang="en-US" sz="1600" spc="50" dirty="0" smtClean="0">
                <a:solidFill>
                  <a:prstClr val="black"/>
                </a:solidFill>
                <a:latin typeface="メイリオ" pitchFamily="50" charset="-128"/>
                <a:ea typeface="メイリオ" pitchFamily="50" charset="-128"/>
                <a:cs typeface="メイリオ" pitchFamily="50" charset="-128"/>
              </a:rPr>
              <a:t>神奈川県では、東日本大震災等の</a:t>
            </a:r>
            <a:r>
              <a:rPr lang="en-US" altLang="ja-JP" sz="1600" dirty="0" smtClean="0">
                <a:solidFill>
                  <a:prstClr val="black"/>
                </a:solidFill>
                <a:latin typeface="メイリオ" pitchFamily="50" charset="-128"/>
                <a:ea typeface="メイリオ" pitchFamily="50" charset="-128"/>
                <a:cs typeface="メイリオ" pitchFamily="50" charset="-128"/>
              </a:rPr>
              <a:t/>
            </a:r>
            <a:br>
              <a:rPr lang="en-US" altLang="ja-JP" sz="1600" dirty="0" smtClean="0">
                <a:solidFill>
                  <a:prstClr val="black"/>
                </a:solidFill>
                <a:latin typeface="メイリオ" pitchFamily="50" charset="-128"/>
                <a:ea typeface="メイリオ" pitchFamily="50" charset="-128"/>
                <a:cs typeface="メイリオ" pitchFamily="50" charset="-128"/>
              </a:rPr>
            </a:br>
            <a:r>
              <a:rPr lang="ja-JP" altLang="en-US" sz="1600" dirty="0">
                <a:solidFill>
                  <a:prstClr val="black"/>
                </a:solidFill>
                <a:latin typeface="メイリオ" pitchFamily="50" charset="-128"/>
                <a:ea typeface="メイリオ" pitchFamily="50" charset="-128"/>
                <a:cs typeface="メイリオ" pitchFamily="50" charset="-128"/>
              </a:rPr>
              <a:t>新</a:t>
            </a:r>
            <a:r>
              <a:rPr lang="ja-JP" altLang="en-US" sz="1600" dirty="0" smtClean="0">
                <a:solidFill>
                  <a:prstClr val="black"/>
                </a:solidFill>
                <a:latin typeface="メイリオ" pitchFamily="50" charset="-128"/>
                <a:ea typeface="メイリオ" pitchFamily="50" charset="-128"/>
                <a:cs typeface="メイリオ" pitchFamily="50" charset="-128"/>
              </a:rPr>
              <a:t>た</a:t>
            </a:r>
            <a:r>
              <a:rPr lang="ja-JP" altLang="en-US" sz="1600" dirty="0">
                <a:solidFill>
                  <a:prstClr val="black"/>
                </a:solidFill>
                <a:latin typeface="メイリオ" pitchFamily="50" charset="-128"/>
                <a:ea typeface="メイリオ" pitchFamily="50" charset="-128"/>
                <a:cs typeface="メイリオ" pitchFamily="50" charset="-128"/>
              </a:rPr>
              <a:t>な</a:t>
            </a:r>
            <a:r>
              <a:rPr lang="ja-JP" altLang="en-US" sz="1600" dirty="0" smtClean="0">
                <a:solidFill>
                  <a:prstClr val="black"/>
                </a:solidFill>
                <a:latin typeface="メイリオ" pitchFamily="50" charset="-128"/>
                <a:ea typeface="メイリオ" pitchFamily="50" charset="-128"/>
                <a:cs typeface="メイリオ" pitchFamily="50" charset="-128"/>
              </a:rPr>
              <a:t>知見をもとに、</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3</a:t>
            </a:r>
            <a:r>
              <a:rPr lang="ja-JP" altLang="en-US" sz="1600" dirty="0" smtClean="0">
                <a:solidFill>
                  <a:prstClr val="black"/>
                </a:solidFill>
                <a:latin typeface="メイリオ" pitchFamily="50" charset="-128"/>
                <a:ea typeface="メイリオ" pitchFamily="50" charset="-128"/>
                <a:cs typeface="メイリオ" pitchFamily="50" charset="-128"/>
              </a:rPr>
              <a:t>年度から</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4</a:t>
            </a:r>
            <a:r>
              <a:rPr lang="ja-JP" altLang="en-US" sz="1600" dirty="0" smtClean="0">
                <a:solidFill>
                  <a:prstClr val="black"/>
                </a:solidFill>
                <a:latin typeface="メイリオ" pitchFamily="50" charset="-128"/>
                <a:ea typeface="メイリオ" pitchFamily="50" charset="-128"/>
                <a:cs typeface="メイリオ" pitchFamily="50" charset="-128"/>
              </a:rPr>
              <a:t>年度にかけて「石油コンビナート等</a:t>
            </a:r>
            <a:r>
              <a:rPr lang="ja-JP" altLang="en-US" sz="1600" spc="50" dirty="0" smtClean="0">
                <a:solidFill>
                  <a:prstClr val="black"/>
                </a:solidFill>
                <a:latin typeface="メイリオ" pitchFamily="50" charset="-128"/>
                <a:ea typeface="メイリオ" pitchFamily="50" charset="-128"/>
                <a:cs typeface="メイリオ" pitchFamily="50" charset="-128"/>
              </a:rPr>
              <a:t>防災アセスメント調査」を実施し、地震等による石油コンビナートへの</a:t>
            </a:r>
            <a:r>
              <a:rPr lang="ja-JP" altLang="en-US" sz="1600" dirty="0" smtClean="0">
                <a:solidFill>
                  <a:prstClr val="black"/>
                </a:solidFill>
                <a:latin typeface="メイリオ" pitchFamily="50" charset="-128"/>
                <a:ea typeface="メイリオ" pitchFamily="50" charset="-128"/>
                <a:cs typeface="メイリオ" pitchFamily="50" charset="-128"/>
              </a:rPr>
              <a:t>被害状況等を推定しました。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dirty="0" smtClean="0">
                <a:latin typeface="メイリオ" pitchFamily="50" charset="-128"/>
                <a:ea typeface="メイリオ" pitchFamily="50" charset="-128"/>
                <a:cs typeface="メイリオ" pitchFamily="50" charset="-128"/>
              </a:rPr>
              <a:t>この調査の結果を踏まえ、</a:t>
            </a:r>
            <a:r>
              <a:rPr lang="en-US" altLang="ja-JP" sz="1600" dirty="0" smtClean="0">
                <a:latin typeface="メイリオ" pitchFamily="50" charset="-128"/>
                <a:ea typeface="メイリオ" pitchFamily="50" charset="-128"/>
                <a:cs typeface="メイリオ" pitchFamily="50" charset="-128"/>
              </a:rPr>
              <a:t>2016</a:t>
            </a:r>
            <a:r>
              <a:rPr lang="ja-JP" altLang="en-US" sz="1600" dirty="0" smtClean="0">
                <a:solidFill>
                  <a:prstClr val="black"/>
                </a:solidFill>
                <a:latin typeface="メイリオ" pitchFamily="50" charset="-128"/>
                <a:ea typeface="メイリオ" pitchFamily="50" charset="-128"/>
                <a:cs typeface="メイリオ" pitchFamily="50" charset="-128"/>
              </a:rPr>
              <a:t>年３月の</a:t>
            </a:r>
            <a:r>
              <a:rPr lang="ja-JP" altLang="en-US" sz="1600" dirty="0" smtClean="0">
                <a:latin typeface="メイリオ" pitchFamily="50" charset="-128"/>
                <a:ea typeface="メイリオ" pitchFamily="50" charset="-128"/>
                <a:cs typeface="メイリオ" pitchFamily="50" charset="-128"/>
              </a:rPr>
              <a:t>「神奈川県石油コンビナート等防災計画」の修正の際に、想定した</a:t>
            </a:r>
            <a:r>
              <a:rPr lang="ja-JP" altLang="en-US" sz="1600" dirty="0">
                <a:latin typeface="メイリオ" pitchFamily="50" charset="-128"/>
                <a:ea typeface="メイリオ" pitchFamily="50" charset="-128"/>
                <a:cs typeface="メイリオ" pitchFamily="50" charset="-128"/>
              </a:rPr>
              <a:t>災害に</a:t>
            </a:r>
            <a:r>
              <a:rPr lang="ja-JP" altLang="en-US" sz="1600" spc="-100" dirty="0">
                <a:latin typeface="メイリオ" pitchFamily="50" charset="-128"/>
                <a:ea typeface="メイリオ" pitchFamily="50" charset="-128"/>
                <a:cs typeface="メイリオ" pitchFamily="50" charset="-128"/>
              </a:rPr>
              <a:t>対する</a:t>
            </a:r>
            <a:r>
              <a:rPr lang="ja-JP" altLang="en-US" sz="1600" spc="-100" dirty="0">
                <a:solidFill>
                  <a:prstClr val="black"/>
                </a:solidFill>
                <a:latin typeface="メイリオ" pitchFamily="50" charset="-128"/>
                <a:ea typeface="メイリオ" pitchFamily="50" charset="-128"/>
                <a:cs typeface="メイリオ" pitchFamily="50" charset="-128"/>
              </a:rPr>
              <a:t>予防対策等を充実・強化</a:t>
            </a:r>
            <a:r>
              <a:rPr lang="ja-JP" altLang="en-US" sz="1600" spc="-100" dirty="0" smtClean="0">
                <a:solidFill>
                  <a:prstClr val="black"/>
                </a:solidFill>
                <a:latin typeface="メイリオ" pitchFamily="50" charset="-128"/>
                <a:ea typeface="メイリオ" pitchFamily="50" charset="-128"/>
                <a:cs typeface="メイリオ" pitchFamily="50" charset="-128"/>
              </a:rPr>
              <a:t>し、</a:t>
            </a:r>
            <a:r>
              <a:rPr lang="en-US" altLang="ja-JP" sz="1600" spc="-100" dirty="0" smtClean="0">
                <a:solidFill>
                  <a:prstClr val="black"/>
                </a:solidFill>
                <a:latin typeface="メイリオ" pitchFamily="50" charset="-128"/>
                <a:ea typeface="メイリオ" pitchFamily="50" charset="-128"/>
                <a:cs typeface="メイリオ" pitchFamily="50" charset="-128"/>
              </a:rPr>
              <a:t>2016</a:t>
            </a:r>
            <a:r>
              <a:rPr lang="ja-JP" altLang="en-US" sz="1600" spc="-100" dirty="0" smtClean="0">
                <a:solidFill>
                  <a:prstClr val="black"/>
                </a:solidFill>
                <a:latin typeface="メイリオ" pitchFamily="50" charset="-128"/>
                <a:ea typeface="メイリオ" pitchFamily="50" charset="-128"/>
                <a:cs typeface="メイリオ" pitchFamily="50" charset="-128"/>
              </a:rPr>
              <a:t>年度から、事業所及び行政機関に対して取組状況の調査を開始しまし</a:t>
            </a:r>
            <a:r>
              <a:rPr lang="ja-JP" altLang="en-US" sz="1600" spc="-100" dirty="0">
                <a:solidFill>
                  <a:prstClr val="black"/>
                </a:solidFill>
                <a:latin typeface="メイリオ" pitchFamily="50" charset="-128"/>
                <a:ea typeface="メイリオ" pitchFamily="50" charset="-128"/>
                <a:cs typeface="メイリオ" pitchFamily="50" charset="-128"/>
              </a:rPr>
              <a:t>た</a:t>
            </a:r>
            <a:r>
              <a:rPr lang="ja-JP" altLang="en-US" sz="1600" spc="-100" dirty="0" smtClean="0">
                <a:solidFill>
                  <a:prstClr val="black"/>
                </a:solidFill>
                <a:latin typeface="メイリオ" pitchFamily="50" charset="-128"/>
                <a:ea typeface="メイリオ" pitchFamily="50" charset="-128"/>
                <a:cs typeface="メイリオ" pitchFamily="50" charset="-128"/>
              </a:rPr>
              <a:t>。</a:t>
            </a:r>
            <a:endParaRPr lang="en-US" altLang="ja-JP" sz="1600" spc="-100" dirty="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spc="-150" dirty="0">
                <a:solidFill>
                  <a:prstClr val="black"/>
                </a:solidFill>
                <a:latin typeface="メイリオ" pitchFamily="50" charset="-128"/>
                <a:ea typeface="メイリオ" pitchFamily="50" charset="-128"/>
                <a:cs typeface="メイリオ" pitchFamily="50" charset="-128"/>
              </a:rPr>
              <a:t>本パンフレットでは、石油コンビナート</a:t>
            </a:r>
            <a:r>
              <a:rPr lang="ja-JP" altLang="en-US" sz="1600" dirty="0">
                <a:solidFill>
                  <a:prstClr val="black"/>
                </a:solidFill>
                <a:latin typeface="メイリオ" pitchFamily="50" charset="-128"/>
                <a:ea typeface="メイリオ" pitchFamily="50" charset="-128"/>
                <a:cs typeface="メイリオ" pitchFamily="50" charset="-128"/>
              </a:rPr>
              <a:t>の防災対策の状況を紹介</a:t>
            </a:r>
            <a:r>
              <a:rPr lang="ja-JP" altLang="en-US" sz="1600" dirty="0" smtClean="0">
                <a:solidFill>
                  <a:prstClr val="black"/>
                </a:solidFill>
                <a:latin typeface="メイリオ" pitchFamily="50" charset="-128"/>
                <a:ea typeface="メイリオ" pitchFamily="50" charset="-128"/>
                <a:cs typeface="メイリオ" pitchFamily="50" charset="-128"/>
              </a:rPr>
              <a:t>します。</a:t>
            </a:r>
            <a:endParaRPr lang="ja-JP" altLang="en-US" sz="1600" dirty="0">
              <a:latin typeface="メイリオ" pitchFamily="50" charset="-128"/>
              <a:ea typeface="メイリオ" pitchFamily="50" charset="-128"/>
              <a:cs typeface="メイリオ" pitchFamily="50" charset="-128"/>
            </a:endParaRPr>
          </a:p>
        </p:txBody>
      </p:sp>
      <p:sp>
        <p:nvSpPr>
          <p:cNvPr id="30" name="正方形/長方形 29"/>
          <p:cNvSpPr/>
          <p:nvPr/>
        </p:nvSpPr>
        <p:spPr>
          <a:xfrm>
            <a:off x="12025758" y="9118172"/>
            <a:ext cx="3528392" cy="301586"/>
          </a:xfrm>
          <a:prstGeom prst="rect">
            <a:avLst/>
          </a:prstGeom>
        </p:spPr>
        <p:txBody>
          <a:bodyPr wrap="square">
            <a:spAutoFit/>
          </a:bodyPr>
          <a:lstStyle/>
          <a:p>
            <a:r>
              <a:rPr lang="ja-JP" altLang="en-US" sz="1400" dirty="0" smtClean="0">
                <a:latin typeface="ＭＳ 明朝" pitchFamily="17" charset="-128"/>
                <a:ea typeface="ＭＳ 明朝" pitchFamily="17" charset="-128"/>
              </a:rPr>
              <a:t>神奈川県内の石油コンビナート</a:t>
            </a:r>
            <a:endParaRPr lang="en-US" altLang="ja-JP" sz="1400" dirty="0" smtClean="0">
              <a:latin typeface="ＭＳ 明朝" pitchFamily="17" charset="-128"/>
              <a:ea typeface="ＭＳ 明朝" pitchFamily="17" charset="-128"/>
            </a:endParaRPr>
          </a:p>
        </p:txBody>
      </p:sp>
      <p:grpSp>
        <p:nvGrpSpPr>
          <p:cNvPr id="31" name="グループ化 39"/>
          <p:cNvGrpSpPr/>
          <p:nvPr/>
        </p:nvGrpSpPr>
        <p:grpSpPr>
          <a:xfrm>
            <a:off x="12241782" y="5949820"/>
            <a:ext cx="2634223" cy="3024335"/>
            <a:chOff x="8209334" y="5634732"/>
            <a:chExt cx="2688298" cy="3086419"/>
          </a:xfrm>
        </p:grpSpPr>
        <p:pic>
          <p:nvPicPr>
            <p:cNvPr id="32" name="Picture 2"/>
            <p:cNvPicPr>
              <a:picLocks noChangeAspect="1" noChangeArrowheads="1"/>
            </p:cNvPicPr>
            <p:nvPr/>
          </p:nvPicPr>
          <p:blipFill>
            <a:blip r:embed="rId3" cstate="print"/>
            <a:srcRect b="20385"/>
            <a:stretch>
              <a:fillRect/>
            </a:stretch>
          </p:blipFill>
          <p:spPr bwMode="auto">
            <a:xfrm>
              <a:off x="8209334" y="5634732"/>
              <a:ext cx="2367618" cy="3086419"/>
            </a:xfrm>
            <a:prstGeom prst="rect">
              <a:avLst/>
            </a:prstGeom>
            <a:noFill/>
            <a:ln w="9525">
              <a:noFill/>
              <a:miter lim="800000"/>
              <a:headEnd/>
              <a:tailEnd/>
            </a:ln>
            <a:effectLst/>
          </p:spPr>
        </p:pic>
        <p:sp>
          <p:nvSpPr>
            <p:cNvPr id="33" name="四角形吹き出し 32"/>
            <p:cNvSpPr/>
            <p:nvPr/>
          </p:nvSpPr>
          <p:spPr>
            <a:xfrm>
              <a:off x="9937526" y="7002884"/>
              <a:ext cx="960106" cy="288032"/>
            </a:xfrm>
            <a:prstGeom prst="wedgeRectCallout">
              <a:avLst>
                <a:gd name="adj1" fmla="val -39535"/>
                <a:gd name="adj2" fmla="val -87855"/>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kumimoji="1" lang="ja-JP" altLang="en-US" sz="1400" dirty="0" smtClean="0">
                  <a:solidFill>
                    <a:srgbClr val="002060"/>
                  </a:solidFill>
                  <a:latin typeface="+mn-ea"/>
                  <a:cs typeface="メイリオ" pitchFamily="50" charset="-128"/>
                </a:rPr>
                <a:t>京浜臨海</a:t>
              </a:r>
              <a:endParaRPr kumimoji="1" lang="ja-JP" altLang="en-US" sz="1400" dirty="0">
                <a:solidFill>
                  <a:srgbClr val="002060"/>
                </a:solidFill>
                <a:latin typeface="+mn-ea"/>
                <a:cs typeface="メイリオ" pitchFamily="50" charset="-128"/>
              </a:endParaRPr>
            </a:p>
          </p:txBody>
        </p:sp>
        <p:sp>
          <p:nvSpPr>
            <p:cNvPr id="34" name="四角形吹き出し 33"/>
            <p:cNvSpPr/>
            <p:nvPr/>
          </p:nvSpPr>
          <p:spPr>
            <a:xfrm>
              <a:off x="9505478" y="7578948"/>
              <a:ext cx="960106" cy="288032"/>
            </a:xfrm>
            <a:prstGeom prst="wedgeRectCallout">
              <a:avLst>
                <a:gd name="adj1" fmla="val -61360"/>
                <a:gd name="adj2" fmla="val -85650"/>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lang="ja-JP" altLang="en-US" sz="1400" dirty="0" smtClean="0">
                  <a:solidFill>
                    <a:srgbClr val="002060"/>
                  </a:solidFill>
                  <a:latin typeface="+mn-ea"/>
                  <a:cs typeface="メイリオ" pitchFamily="50" charset="-128"/>
                </a:rPr>
                <a:t>根岸</a:t>
              </a:r>
              <a:r>
                <a:rPr kumimoji="1" lang="ja-JP" altLang="en-US" sz="1400" dirty="0" smtClean="0">
                  <a:solidFill>
                    <a:srgbClr val="002060"/>
                  </a:solidFill>
                  <a:latin typeface="+mn-ea"/>
                  <a:cs typeface="メイリオ" pitchFamily="50" charset="-128"/>
                </a:rPr>
                <a:t>臨海</a:t>
              </a:r>
              <a:endParaRPr kumimoji="1" lang="ja-JP" altLang="en-US" sz="1400" dirty="0">
                <a:solidFill>
                  <a:srgbClr val="002060"/>
                </a:solidFill>
                <a:latin typeface="+mn-ea"/>
                <a:cs typeface="メイリオ" pitchFamily="50" charset="-128"/>
              </a:endParaRPr>
            </a:p>
          </p:txBody>
        </p:sp>
      </p:grpSp>
      <p:sp>
        <p:nvSpPr>
          <p:cNvPr id="40" name="テキスト ボックス 39"/>
          <p:cNvSpPr txBox="1"/>
          <p:nvPr/>
        </p:nvSpPr>
        <p:spPr>
          <a:xfrm>
            <a:off x="504478" y="9505161"/>
            <a:ext cx="6480720" cy="954107"/>
          </a:xfrm>
          <a:prstGeom prst="rect">
            <a:avLst/>
          </a:prstGeom>
          <a:noFill/>
        </p:spPr>
        <p:txBody>
          <a:bodyPr wrap="square" rtlCol="0">
            <a:spAutoFit/>
          </a:bodyPr>
          <a:lstStyle/>
          <a:p>
            <a:r>
              <a:rPr lang="en-US" altLang="ja-JP" sz="1400" dirty="0" smtClean="0"/>
              <a:t>【</a:t>
            </a:r>
            <a:r>
              <a:rPr lang="ja-JP" altLang="en-US" sz="1400" dirty="0" smtClean="0"/>
              <a:t>問合せ先</a:t>
            </a:r>
            <a:r>
              <a:rPr lang="en-US" altLang="ja-JP" sz="1400" dirty="0" smtClean="0"/>
              <a:t>】</a:t>
            </a:r>
          </a:p>
          <a:p>
            <a:r>
              <a:rPr lang="ja-JP" altLang="en-US" sz="1400" dirty="0" smtClean="0"/>
              <a:t>　〒２３１－８５８８　横浜市中区日本大通１</a:t>
            </a:r>
            <a:endParaRPr lang="en-US" altLang="ja-JP" sz="1400" dirty="0"/>
          </a:p>
          <a:p>
            <a:r>
              <a:rPr lang="ja-JP" altLang="en-US" sz="1400" dirty="0" smtClean="0"/>
              <a:t>　</a:t>
            </a:r>
            <a:r>
              <a:rPr lang="ja-JP" altLang="en-US" sz="1400" dirty="0" smtClean="0">
                <a:latin typeface="+mn-ea"/>
              </a:rPr>
              <a:t>神奈川県くらし安全防災局防災部消防保安課高圧ガス・コンビナートグループ</a:t>
            </a:r>
            <a:endParaRPr lang="en-US" altLang="ja-JP" sz="1400" dirty="0">
              <a:latin typeface="+mn-ea"/>
            </a:endParaRPr>
          </a:p>
          <a:p>
            <a:r>
              <a:rPr kumimoji="1" lang="ja-JP" altLang="en-US" sz="1400" dirty="0">
                <a:latin typeface="+mn-ea"/>
              </a:rPr>
              <a:t>　</a:t>
            </a:r>
            <a:r>
              <a:rPr lang="ja-JP" altLang="en-US" sz="1400" dirty="0" smtClean="0">
                <a:latin typeface="+mn-ea"/>
              </a:rPr>
              <a:t>電話番号：</a:t>
            </a:r>
            <a:r>
              <a:rPr lang="ja-JP" altLang="en-US" sz="1400" dirty="0" smtClean="0"/>
              <a:t> ０４５－２１０－３４７９、　ファックス番号　０４５－２１０－８８３０</a:t>
            </a:r>
            <a:endParaRPr kumimoji="1" lang="ja-JP" altLang="en-US" sz="1400" b="1" u="sng" dirty="0">
              <a:solidFill>
                <a:srgbClr val="C00000"/>
              </a:solidFill>
            </a:endParaRPr>
          </a:p>
        </p:txBody>
      </p:sp>
      <p:sp>
        <p:nvSpPr>
          <p:cNvPr id="44" name="テキスト ボックス 43"/>
          <p:cNvSpPr txBox="1"/>
          <p:nvPr/>
        </p:nvSpPr>
        <p:spPr>
          <a:xfrm>
            <a:off x="0" y="0"/>
            <a:ext cx="7489255" cy="449954"/>
          </a:xfrm>
          <a:prstGeom prst="rect">
            <a:avLst/>
          </a:prstGeom>
          <a:gradFill flip="none" rotWithShape="1">
            <a:gsLst>
              <a:gs pos="8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行政機関による防災対策の充実</a:t>
            </a:r>
          </a:p>
        </p:txBody>
      </p:sp>
      <p:sp>
        <p:nvSpPr>
          <p:cNvPr id="45" name="正方形/長方形 44"/>
          <p:cNvSpPr/>
          <p:nvPr/>
        </p:nvSpPr>
        <p:spPr>
          <a:xfrm>
            <a:off x="288454" y="1375594"/>
            <a:ext cx="7128792" cy="2483712"/>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6" name="テキスト ボックス 45"/>
          <p:cNvSpPr txBox="1"/>
          <p:nvPr/>
        </p:nvSpPr>
        <p:spPr>
          <a:xfrm>
            <a:off x="360462" y="1216720"/>
            <a:ext cx="1210588" cy="338554"/>
          </a:xfrm>
          <a:prstGeom prst="rect">
            <a:avLst/>
          </a:prstGeom>
          <a:solidFill>
            <a:schemeClr val="bg1"/>
          </a:solidFill>
        </p:spPr>
        <p:txBody>
          <a:bodyPr wrap="none" rtlCol="0">
            <a:spAutoFit/>
          </a:bodyPr>
          <a:lstStyle/>
          <a:p>
            <a:r>
              <a:rPr kumimoji="1" lang="en-US" altLang="ja-JP" sz="1600" dirty="0" smtClean="0">
                <a:latin typeface="+mj-ea"/>
                <a:ea typeface="+mj-ea"/>
              </a:rPr>
              <a:t>【</a:t>
            </a:r>
            <a:r>
              <a:rPr kumimoji="1" lang="ja-JP" altLang="en-US" sz="1600" dirty="0" smtClean="0">
                <a:latin typeface="+mj-ea"/>
                <a:ea typeface="+mj-ea"/>
              </a:rPr>
              <a:t>防災訓練</a:t>
            </a:r>
            <a:r>
              <a:rPr kumimoji="1" lang="en-US" altLang="ja-JP" sz="1600" dirty="0" smtClean="0">
                <a:latin typeface="+mj-ea"/>
                <a:ea typeface="+mj-ea"/>
              </a:rPr>
              <a:t>】</a:t>
            </a:r>
            <a:endParaRPr kumimoji="1" lang="ja-JP" altLang="en-US" sz="1600" dirty="0">
              <a:latin typeface="+mj-ea"/>
              <a:ea typeface="+mj-ea"/>
            </a:endParaRPr>
          </a:p>
        </p:txBody>
      </p:sp>
      <p:sp>
        <p:nvSpPr>
          <p:cNvPr id="47" name="正方形/長方形 46"/>
          <p:cNvSpPr/>
          <p:nvPr/>
        </p:nvSpPr>
        <p:spPr>
          <a:xfrm>
            <a:off x="288454" y="4114184"/>
            <a:ext cx="7128792" cy="2342536"/>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8" name="テキスト ボックス 47"/>
          <p:cNvSpPr txBox="1"/>
          <p:nvPr/>
        </p:nvSpPr>
        <p:spPr>
          <a:xfrm>
            <a:off x="413420" y="3955310"/>
            <a:ext cx="1315194"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情報発信</a:t>
            </a:r>
            <a:r>
              <a:rPr kumimoji="1" lang="en-US" altLang="ja-JP" sz="1600" dirty="0" smtClean="0">
                <a:latin typeface="+mj-ea"/>
                <a:ea typeface="+mj-ea"/>
              </a:rPr>
              <a:t>】</a:t>
            </a:r>
            <a:endParaRPr kumimoji="1" lang="ja-JP" altLang="en-US" sz="1600" dirty="0">
              <a:latin typeface="+mj-ea"/>
              <a:ea typeface="+mj-ea"/>
            </a:endParaRPr>
          </a:p>
        </p:txBody>
      </p:sp>
      <p:sp>
        <p:nvSpPr>
          <p:cNvPr id="49" name="テキスト ボックス 48"/>
          <p:cNvSpPr txBox="1"/>
          <p:nvPr/>
        </p:nvSpPr>
        <p:spPr>
          <a:xfrm>
            <a:off x="360462" y="1577104"/>
            <a:ext cx="6912768" cy="523220"/>
          </a:xfrm>
          <a:prstGeom prst="rect">
            <a:avLst/>
          </a:prstGeom>
          <a:noFill/>
        </p:spPr>
        <p:txBody>
          <a:bodyPr wrap="square" rtlCol="0">
            <a:spAutoFit/>
          </a:bodyPr>
          <a:lstStyle/>
          <a:p>
            <a:r>
              <a:rPr lang="ja-JP" altLang="en-US" sz="1400" dirty="0" smtClean="0"/>
              <a:t>石油コンビナートでの大規模な災害に対応するため、行政機関は、単独訓練や事業所や関係機関との合同訓練など、様々な訓練を実施しています。</a:t>
            </a:r>
            <a:endParaRPr kumimoji="1" lang="ja-JP" altLang="en-US" sz="1400" dirty="0"/>
          </a:p>
        </p:txBody>
      </p:sp>
      <p:sp>
        <p:nvSpPr>
          <p:cNvPr id="53" name="テキスト ボックス 52"/>
          <p:cNvSpPr txBox="1"/>
          <p:nvPr/>
        </p:nvSpPr>
        <p:spPr>
          <a:xfrm>
            <a:off x="5426498" y="3547697"/>
            <a:ext cx="2304256" cy="276999"/>
          </a:xfrm>
          <a:prstGeom prst="rect">
            <a:avLst/>
          </a:prstGeom>
          <a:noFill/>
        </p:spPr>
        <p:txBody>
          <a:bodyPr wrap="square" rtlCol="0">
            <a:spAutoFit/>
          </a:bodyPr>
          <a:lstStyle/>
          <a:p>
            <a:r>
              <a:rPr kumimoji="1" lang="ja-JP" altLang="en-US" sz="1200" dirty="0" smtClean="0"/>
              <a:t>合同図上訓練（県）</a:t>
            </a:r>
            <a:endParaRPr kumimoji="1" lang="ja-JP" altLang="en-US" sz="1200" dirty="0"/>
          </a:p>
        </p:txBody>
      </p:sp>
      <p:sp>
        <p:nvSpPr>
          <p:cNvPr id="55" name="テキスト ボックス 54"/>
          <p:cNvSpPr txBox="1"/>
          <p:nvPr/>
        </p:nvSpPr>
        <p:spPr>
          <a:xfrm>
            <a:off x="4969398" y="6128728"/>
            <a:ext cx="2519857" cy="276999"/>
          </a:xfrm>
          <a:prstGeom prst="rect">
            <a:avLst/>
          </a:prstGeom>
          <a:noFill/>
        </p:spPr>
        <p:txBody>
          <a:bodyPr wrap="square" rtlCol="0">
            <a:spAutoFit/>
          </a:bodyPr>
          <a:lstStyle/>
          <a:p>
            <a:r>
              <a:rPr lang="zh-TW" altLang="en-US" sz="1200" dirty="0">
                <a:latin typeface="ＭＳ Ｐゴシック" panose="020B0600070205080204" pitchFamily="50" charset="-128"/>
                <a:ea typeface="ＭＳ Ｐゴシック" panose="020B0600070205080204" pitchFamily="50" charset="-128"/>
              </a:rPr>
              <a:t>臨海部防災</a:t>
            </a:r>
            <a:r>
              <a:rPr lang="zh-TW" altLang="en-US" sz="1200" dirty="0" smtClean="0">
                <a:latin typeface="ＭＳ Ｐゴシック" panose="020B0600070205080204" pitchFamily="50" charset="-128"/>
                <a:ea typeface="ＭＳ Ｐゴシック" panose="020B0600070205080204" pitchFamily="50" charset="-128"/>
              </a:rPr>
              <a:t>講座</a:t>
            </a:r>
            <a:r>
              <a:rPr lang="ja-JP" altLang="en-US" sz="1200" dirty="0" smtClean="0">
                <a:latin typeface="ＭＳ Ｐゴシック" panose="020B0600070205080204" pitchFamily="50" charset="-128"/>
                <a:ea typeface="ＭＳ Ｐゴシック" panose="020B0600070205080204" pitchFamily="50" charset="-128"/>
              </a:rPr>
              <a:t>（川崎市主催</a:t>
            </a:r>
            <a:r>
              <a:rPr lang="en-US" altLang="ja-JP" sz="1200" dirty="0" smtClean="0">
                <a:latin typeface="ＭＳ Ｐゴシック" panose="020B0600070205080204" pitchFamily="50" charset="-128"/>
                <a:ea typeface="ＭＳ Ｐゴシック" panose="020B0600070205080204"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56" name="テキスト ボックス 55"/>
          <p:cNvSpPr txBox="1"/>
          <p:nvPr/>
        </p:nvSpPr>
        <p:spPr>
          <a:xfrm>
            <a:off x="432470" y="4847914"/>
            <a:ext cx="4323080" cy="646331"/>
          </a:xfrm>
          <a:prstGeom prst="rect">
            <a:avLst/>
          </a:prstGeom>
          <a:noFill/>
        </p:spPr>
        <p:txBody>
          <a:bodyPr wrap="square" rtlCol="0">
            <a:spAutoFit/>
          </a:bodyPr>
          <a:lstStyle/>
          <a:p>
            <a:pPr marL="174625" indent="-174625">
              <a:buFont typeface="Wingdings" pitchFamily="2" charset="2"/>
              <a:buChar char="p"/>
            </a:pPr>
            <a:r>
              <a:rPr kumimoji="1" lang="ja-JP" altLang="en-US" sz="1200" dirty="0" smtClean="0">
                <a:latin typeface="ＭＳ Ｐ明朝" pitchFamily="18" charset="-128"/>
                <a:ea typeface="ＭＳ Ｐ明朝" pitchFamily="18" charset="-128"/>
              </a:rPr>
              <a:t>県では、</a:t>
            </a:r>
            <a:r>
              <a:rPr lang="en-US" altLang="ja-JP" sz="1200" dirty="0" smtClean="0">
                <a:latin typeface="ＭＳ Ｐ明朝" pitchFamily="18" charset="-128"/>
                <a:ea typeface="ＭＳ Ｐ明朝" pitchFamily="18" charset="-128"/>
              </a:rPr>
              <a:t>201</a:t>
            </a:r>
            <a:r>
              <a:rPr lang="en-US" altLang="ja-JP" sz="1200" dirty="0">
                <a:latin typeface="ＭＳ Ｐ明朝" pitchFamily="18" charset="-128"/>
                <a:ea typeface="ＭＳ Ｐ明朝" pitchFamily="18" charset="-128"/>
              </a:rPr>
              <a:t>6</a:t>
            </a:r>
            <a:r>
              <a:rPr kumimoji="1" lang="ja-JP" altLang="en-US" sz="1200" dirty="0" smtClean="0">
                <a:latin typeface="ＭＳ Ｐ明朝" pitchFamily="18" charset="-128"/>
                <a:ea typeface="ＭＳ Ｐ明朝" pitchFamily="18" charset="-128"/>
              </a:rPr>
              <a:t>年度から、各事業所の防災に関する取組状況を調査し、その結果</a:t>
            </a:r>
            <a:r>
              <a:rPr lang="ja-JP" altLang="en-US" sz="1200" dirty="0" smtClean="0">
                <a:latin typeface="ＭＳ Ｐ明朝" pitchFamily="18" charset="-128"/>
                <a:ea typeface="ＭＳ Ｐ明朝" pitchFamily="18" charset="-128"/>
              </a:rPr>
              <a:t>の概要をホームページに公表する取組を開始しました。</a:t>
            </a:r>
            <a:endParaRPr kumimoji="1" lang="ja-JP" altLang="en-US" sz="1200" dirty="0">
              <a:latin typeface="ＭＳ Ｐ明朝" pitchFamily="18" charset="-128"/>
              <a:ea typeface="ＭＳ Ｐ明朝" pitchFamily="18" charset="-128"/>
            </a:endParaRPr>
          </a:p>
        </p:txBody>
      </p:sp>
      <p:sp>
        <p:nvSpPr>
          <p:cNvPr id="58" name="テキスト ボックス 57"/>
          <p:cNvSpPr txBox="1"/>
          <p:nvPr/>
        </p:nvSpPr>
        <p:spPr>
          <a:xfrm>
            <a:off x="432470" y="5573988"/>
            <a:ext cx="4323080" cy="646331"/>
          </a:xfrm>
          <a:prstGeom prst="rect">
            <a:avLst/>
          </a:prstGeom>
          <a:noFill/>
        </p:spPr>
        <p:txBody>
          <a:bodyPr wrap="square" rtlCol="0">
            <a:spAutoFit/>
          </a:bodyPr>
          <a:lstStyle/>
          <a:p>
            <a:pPr marL="174625" indent="-174625">
              <a:buFont typeface="Wingdings" pitchFamily="2" charset="2"/>
              <a:buChar char="p"/>
            </a:pPr>
            <a:r>
              <a:rPr kumimoji="1" lang="ja-JP" altLang="en-US" sz="1200" dirty="0" smtClean="0">
                <a:latin typeface="ＭＳ Ｐ明朝" pitchFamily="18" charset="-128"/>
                <a:ea typeface="ＭＳ Ｐ明朝" pitchFamily="18" charset="-128"/>
              </a:rPr>
              <a:t>川崎市では、</a:t>
            </a:r>
            <a:r>
              <a:rPr lang="ja-JP" altLang="en-US" sz="1200" dirty="0">
                <a:latin typeface="ＭＳ Ｐ明朝" pitchFamily="18" charset="-128"/>
                <a:ea typeface="ＭＳ Ｐ明朝" pitchFamily="18" charset="-128"/>
              </a:rPr>
              <a:t>例年</a:t>
            </a:r>
            <a:r>
              <a:rPr kumimoji="1" lang="ja-JP" altLang="en-US" sz="1200" dirty="0" smtClean="0">
                <a:latin typeface="ＭＳ Ｐ明朝" pitchFamily="18" charset="-128"/>
                <a:ea typeface="ＭＳ Ｐ明朝" pitchFamily="18" charset="-128"/>
              </a:rPr>
              <a:t>、臨海部を対象とした防災訓練、防災講座などを実施し</a:t>
            </a:r>
            <a:r>
              <a:rPr lang="ja-JP" altLang="en-US" sz="1200" dirty="0" smtClean="0">
                <a:latin typeface="ＭＳ Ｐ明朝" pitchFamily="18" charset="-128"/>
                <a:ea typeface="ＭＳ Ｐ明朝" pitchFamily="18" charset="-128"/>
              </a:rPr>
              <a:t>ています。（</a:t>
            </a:r>
            <a:r>
              <a:rPr lang="en-US" altLang="ja-JP" sz="1200" dirty="0" smtClean="0">
                <a:latin typeface="ＭＳ Ｐ明朝" pitchFamily="18" charset="-128"/>
                <a:ea typeface="ＭＳ Ｐ明朝" pitchFamily="18" charset="-128"/>
              </a:rPr>
              <a:t>2020</a:t>
            </a:r>
            <a:r>
              <a:rPr lang="ja-JP" altLang="en-US" sz="1200" dirty="0" smtClean="0">
                <a:latin typeface="ＭＳ Ｐ明朝" pitchFamily="18" charset="-128"/>
                <a:ea typeface="ＭＳ Ｐ明朝" pitchFamily="18" charset="-128"/>
              </a:rPr>
              <a:t>年度については、新型コロナウイルス感染症の影響により、</a:t>
            </a:r>
            <a:r>
              <a:rPr lang="en-US" altLang="ja-JP" sz="1200" dirty="0">
                <a:latin typeface="ＭＳ Ｐ明朝" pitchFamily="18" charset="-128"/>
                <a:ea typeface="ＭＳ Ｐ明朝" pitchFamily="18" charset="-128"/>
              </a:rPr>
              <a:t>11</a:t>
            </a:r>
            <a:r>
              <a:rPr lang="ja-JP" altLang="en-US" sz="1200" smtClean="0">
                <a:latin typeface="ＭＳ Ｐ明朝" pitchFamily="18" charset="-128"/>
                <a:ea typeface="ＭＳ Ｐ明朝" pitchFamily="18" charset="-128"/>
              </a:rPr>
              <a:t>月末現在</a:t>
            </a:r>
            <a:r>
              <a:rPr lang="ja-JP" altLang="en-US" sz="1200" dirty="0" smtClean="0">
                <a:latin typeface="ＭＳ Ｐ明朝" pitchFamily="18" charset="-128"/>
                <a:ea typeface="ＭＳ Ｐ明朝" pitchFamily="18" charset="-128"/>
              </a:rPr>
              <a:t>未実施）</a:t>
            </a:r>
            <a:endParaRPr kumimoji="1" lang="ja-JP" altLang="en-US" sz="1200" dirty="0">
              <a:latin typeface="ＭＳ Ｐ明朝" pitchFamily="18" charset="-128"/>
              <a:ea typeface="ＭＳ Ｐ明朝" pitchFamily="18" charset="-128"/>
            </a:endParaRPr>
          </a:p>
        </p:txBody>
      </p:sp>
      <p:sp>
        <p:nvSpPr>
          <p:cNvPr id="59" name="テキスト ボックス 58"/>
          <p:cNvSpPr txBox="1"/>
          <p:nvPr/>
        </p:nvSpPr>
        <p:spPr>
          <a:xfrm>
            <a:off x="0" y="8010996"/>
            <a:ext cx="748925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今後について</a:t>
            </a:r>
          </a:p>
        </p:txBody>
      </p:sp>
      <p:sp>
        <p:nvSpPr>
          <p:cNvPr id="61" name="テキスト ボックス 60"/>
          <p:cNvSpPr txBox="1"/>
          <p:nvPr/>
        </p:nvSpPr>
        <p:spPr>
          <a:xfrm>
            <a:off x="0" y="8548151"/>
            <a:ext cx="7561262" cy="830997"/>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県や横浜市、川崎市は、地域の消防や警察、海上保安庁及び事業所等と連携して、石油コンビナート地域が、安心・安全で、活力ある産業拠点であり続けるよう、取り組んでいきます。</a:t>
            </a:r>
            <a:endParaRPr lang="ja-JP" altLang="en-US" sz="1600" dirty="0">
              <a:latin typeface="メイリオ" pitchFamily="50" charset="-128"/>
              <a:ea typeface="メイリオ" pitchFamily="50" charset="-128"/>
              <a:cs typeface="メイリオ" pitchFamily="50" charset="-128"/>
            </a:endParaRPr>
          </a:p>
        </p:txBody>
      </p:sp>
      <p:sp>
        <p:nvSpPr>
          <p:cNvPr id="63" name="テキスト ボックス 62"/>
          <p:cNvSpPr txBox="1"/>
          <p:nvPr/>
        </p:nvSpPr>
        <p:spPr>
          <a:xfrm>
            <a:off x="0" y="450156"/>
            <a:ext cx="7561262" cy="584775"/>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県や市等の行政機関は、消防法や高圧ガス保安法などの法令による事業所への規制・指導のほか、訓練や啓発活動などを行っています。</a:t>
            </a:r>
            <a:endParaRPr lang="ja-JP" altLang="en-US" sz="1600" dirty="0">
              <a:latin typeface="メイリオ" pitchFamily="50" charset="-128"/>
              <a:ea typeface="メイリオ" pitchFamily="50" charset="-128"/>
              <a:cs typeface="メイリオ" pitchFamily="50" charset="-128"/>
            </a:endParaRPr>
          </a:p>
        </p:txBody>
      </p:sp>
      <p:sp>
        <p:nvSpPr>
          <p:cNvPr id="36" name="正方形/長方形 35"/>
          <p:cNvSpPr/>
          <p:nvPr/>
        </p:nvSpPr>
        <p:spPr>
          <a:xfrm>
            <a:off x="288454" y="6810399"/>
            <a:ext cx="7128792" cy="1042028"/>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37" name="テキスト ボックス 36"/>
          <p:cNvSpPr txBox="1"/>
          <p:nvPr/>
        </p:nvSpPr>
        <p:spPr>
          <a:xfrm>
            <a:off x="413420" y="6651525"/>
            <a:ext cx="1243186"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避難計画</a:t>
            </a:r>
            <a:r>
              <a:rPr kumimoji="1" lang="en-US" altLang="ja-JP" sz="1600" dirty="0" smtClean="0">
                <a:latin typeface="+mj-ea"/>
                <a:ea typeface="+mj-ea"/>
              </a:rPr>
              <a:t>】</a:t>
            </a:r>
            <a:endParaRPr kumimoji="1" lang="ja-JP" altLang="en-US" sz="1600" dirty="0">
              <a:latin typeface="+mj-ea"/>
              <a:ea typeface="+mj-ea"/>
            </a:endParaRPr>
          </a:p>
        </p:txBody>
      </p:sp>
      <p:sp>
        <p:nvSpPr>
          <p:cNvPr id="38" name="正方形/長方形 37"/>
          <p:cNvSpPr/>
          <p:nvPr/>
        </p:nvSpPr>
        <p:spPr>
          <a:xfrm>
            <a:off x="360461" y="6979701"/>
            <a:ext cx="6912769" cy="738664"/>
          </a:xfrm>
          <a:prstGeom prst="rect">
            <a:avLst/>
          </a:prstGeom>
        </p:spPr>
        <p:txBody>
          <a:bodyPr wrap="square">
            <a:spAutoFit/>
          </a:bodyPr>
          <a:lstStyle/>
          <a:p>
            <a:r>
              <a:rPr lang="ja-JP" altLang="en-US" sz="1400" dirty="0" smtClean="0">
                <a:solidFill>
                  <a:prstClr val="black"/>
                </a:solidFill>
              </a:rPr>
              <a:t>横浜市及び川崎市は、大規模な火災や爆発等が発生し、石油コンビナート地域外にも影響が及ぶ万一の事態を想定した避難対策を含め、市の細部運用計画について見直し作業に取組むなど、対応を進めています。</a:t>
            </a:r>
            <a:endParaRPr lang="en-US" altLang="ja-JP" sz="1400" dirty="0" smtClean="0">
              <a:solidFill>
                <a:prstClr val="black"/>
              </a:solidFill>
            </a:endParaRPr>
          </a:p>
        </p:txBody>
      </p:sp>
      <p:sp>
        <p:nvSpPr>
          <p:cNvPr id="39" name="正方形/長方形 38"/>
          <p:cNvSpPr/>
          <p:nvPr/>
        </p:nvSpPr>
        <p:spPr>
          <a:xfrm>
            <a:off x="11449694" y="2034332"/>
            <a:ext cx="3634799" cy="3613297"/>
          </a:xfrm>
          <a:prstGeom prst="rect">
            <a:avLst/>
          </a:prstGeom>
        </p:spPr>
        <p:txBody>
          <a:bodyPr wrap="square">
            <a:spAutoFit/>
          </a:bodyPr>
          <a:lstStyle/>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神奈川県の石油コンビナートは、全国有数の規模を持ち、製油所や</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spc="50" dirty="0" smtClean="0">
                <a:solidFill>
                  <a:prstClr val="black"/>
                </a:solidFill>
                <a:latin typeface="メイリオ" pitchFamily="50" charset="-128"/>
                <a:ea typeface="メイリオ" pitchFamily="50" charset="-128"/>
                <a:cs typeface="メイリオ" pitchFamily="50" charset="-128"/>
              </a:rPr>
              <a:t>化学工場などでガソリンや灯油、</a:t>
            </a:r>
            <a:r>
              <a:rPr lang="en-US" altLang="ja-JP" sz="1600" spc="50" dirty="0" smtClean="0">
                <a:solidFill>
                  <a:prstClr val="black"/>
                </a:solidFill>
                <a:latin typeface="メイリオ" pitchFamily="50" charset="-128"/>
                <a:ea typeface="メイリオ" pitchFamily="50" charset="-128"/>
                <a:cs typeface="メイリオ" pitchFamily="50" charset="-128"/>
              </a:rPr>
              <a:t/>
            </a:r>
            <a:br>
              <a:rPr lang="en-US" altLang="ja-JP" sz="1600" spc="50" dirty="0" smtClean="0">
                <a:solidFill>
                  <a:prstClr val="black"/>
                </a:solidFill>
                <a:latin typeface="メイリオ" pitchFamily="50" charset="-128"/>
                <a:ea typeface="メイリオ" pitchFamily="50" charset="-128"/>
                <a:cs typeface="メイリオ" pitchFamily="50" charset="-128"/>
              </a:rPr>
            </a:br>
            <a:r>
              <a:rPr lang="ja-JP" altLang="en-US" sz="1600" dirty="0" smtClean="0">
                <a:solidFill>
                  <a:prstClr val="black"/>
                </a:solidFill>
                <a:latin typeface="メイリオ" pitchFamily="50" charset="-128"/>
                <a:ea typeface="メイリオ" pitchFamily="50" charset="-128"/>
                <a:cs typeface="メイリオ" pitchFamily="50" charset="-128"/>
              </a:rPr>
              <a:t>化学素材等、私たちの生活に欠かせない製品を供給している重要な拠点です。</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これま</a:t>
            </a:r>
            <a:r>
              <a:rPr lang="ja-JP" altLang="en-US" sz="1600" dirty="0">
                <a:solidFill>
                  <a:prstClr val="black"/>
                </a:solidFill>
                <a:latin typeface="メイリオ" pitchFamily="50" charset="-128"/>
                <a:ea typeface="メイリオ" pitchFamily="50" charset="-128"/>
                <a:cs typeface="メイリオ" pitchFamily="50" charset="-128"/>
              </a:rPr>
              <a:t>で</a:t>
            </a:r>
            <a:r>
              <a:rPr lang="ja-JP" altLang="en-US" sz="1600" dirty="0" smtClean="0">
                <a:solidFill>
                  <a:prstClr val="black"/>
                </a:solidFill>
                <a:latin typeface="メイリオ" pitchFamily="50" charset="-128"/>
                <a:ea typeface="メイリオ" pitchFamily="50" charset="-128"/>
                <a:cs typeface="メイリオ" pitchFamily="50" charset="-128"/>
              </a:rPr>
              <a:t>、石油コンビナートは、我が国の経済を支えなが</a:t>
            </a:r>
            <a:r>
              <a:rPr lang="ja-JP" altLang="en-US" sz="1600" dirty="0">
                <a:solidFill>
                  <a:prstClr val="black"/>
                </a:solidFill>
                <a:latin typeface="メイリオ" pitchFamily="50" charset="-128"/>
                <a:ea typeface="メイリオ" pitchFamily="50" charset="-128"/>
                <a:cs typeface="メイリオ" pitchFamily="50" charset="-128"/>
              </a:rPr>
              <a:t>ら</a:t>
            </a:r>
            <a:r>
              <a:rPr lang="ja-JP" altLang="en-US" sz="1600" dirty="0" smtClean="0">
                <a:solidFill>
                  <a:prstClr val="black"/>
                </a:solidFill>
                <a:latin typeface="メイリオ" pitchFamily="50" charset="-128"/>
                <a:ea typeface="メイリオ" pitchFamily="50" charset="-128"/>
                <a:cs typeface="メイリオ" pitchFamily="50" charset="-128"/>
              </a:rPr>
              <a:t>、災害や事故等に備え、県</a:t>
            </a:r>
            <a:r>
              <a:rPr lang="ja-JP" altLang="en-US" sz="1600" dirty="0">
                <a:solidFill>
                  <a:prstClr val="black"/>
                </a:solidFill>
                <a:latin typeface="メイリオ" pitchFamily="50" charset="-128"/>
                <a:ea typeface="メイリオ" pitchFamily="50" charset="-128"/>
                <a:cs typeface="メイリオ" pitchFamily="50" charset="-128"/>
              </a:rPr>
              <a:t>や市、事業者などが一体と</a:t>
            </a:r>
            <a:r>
              <a:rPr lang="ja-JP" altLang="en-US" sz="1600" dirty="0" smtClean="0">
                <a:solidFill>
                  <a:prstClr val="black"/>
                </a:solidFill>
                <a:latin typeface="メイリオ" pitchFamily="50" charset="-128"/>
                <a:ea typeface="メイリオ" pitchFamily="50" charset="-128"/>
                <a:cs typeface="メイリオ" pitchFamily="50" charset="-128"/>
              </a:rPr>
              <a:t>なって、</a:t>
            </a:r>
            <a:r>
              <a:rPr lang="ja-JP" altLang="en-US" sz="1600" dirty="0">
                <a:solidFill>
                  <a:prstClr val="black"/>
                </a:solidFill>
                <a:latin typeface="メイリオ" pitchFamily="50" charset="-128"/>
                <a:ea typeface="メイリオ" pitchFamily="50" charset="-128"/>
                <a:cs typeface="メイリオ" pitchFamily="50" charset="-128"/>
              </a:rPr>
              <a:t>防災対策を進めてきました。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p:txBody>
      </p:sp>
      <p:sp>
        <p:nvSpPr>
          <p:cNvPr id="41" name="テキスト ボックス 40"/>
          <p:cNvSpPr txBox="1"/>
          <p:nvPr/>
        </p:nvSpPr>
        <p:spPr>
          <a:xfrm>
            <a:off x="7921302" y="1674292"/>
            <a:ext cx="7149714" cy="338554"/>
          </a:xfrm>
          <a:prstGeom prst="rect">
            <a:avLst/>
          </a:prstGeom>
          <a:noFill/>
        </p:spPr>
        <p:txBody>
          <a:bodyPr wrap="none" rtlCol="0">
            <a:spAutoFit/>
          </a:bodyPr>
          <a:lstStyle/>
          <a:p>
            <a:r>
              <a:rPr lang="ja-JP" altLang="en-US" sz="1600" dirty="0" smtClean="0"/>
              <a:t>－</a:t>
            </a:r>
            <a:r>
              <a:rPr kumimoji="1" lang="ja-JP" altLang="en-US" sz="1600" dirty="0" smtClean="0"/>
              <a:t>石油コンビナート等防災計画に係る予防対策の取組状況調査結果の概要－</a:t>
            </a:r>
            <a:endParaRPr kumimoji="1" lang="en-US" altLang="ja-JP" sz="1600" dirty="0" smtClean="0"/>
          </a:p>
        </p:txBody>
      </p:sp>
      <p:sp>
        <p:nvSpPr>
          <p:cNvPr id="60" name="テキスト ボックス 59"/>
          <p:cNvSpPr txBox="1"/>
          <p:nvPr/>
        </p:nvSpPr>
        <p:spPr>
          <a:xfrm>
            <a:off x="7777286" y="9649177"/>
            <a:ext cx="7056784" cy="954107"/>
          </a:xfrm>
          <a:prstGeom prst="rect">
            <a:avLst/>
          </a:prstGeom>
          <a:solidFill>
            <a:schemeClr val="accent1">
              <a:lumMod val="20000"/>
              <a:lumOff val="80000"/>
            </a:schemeClr>
          </a:solidFill>
          <a:ln w="12700">
            <a:solidFill>
              <a:schemeClr val="accent1">
                <a:lumMod val="75000"/>
              </a:schemeClr>
            </a:solidFill>
          </a:ln>
        </p:spPr>
        <p:txBody>
          <a:bodyPr wrap="square" rtlCol="0">
            <a:spAutoFit/>
          </a:bodyPr>
          <a:lstStyle/>
          <a:p>
            <a:r>
              <a:rPr lang="en-US" altLang="ja-JP" sz="1400" dirty="0" smtClean="0"/>
              <a:t>【</a:t>
            </a:r>
            <a:r>
              <a:rPr lang="ja-JP" altLang="en-US" sz="1400" dirty="0" smtClean="0"/>
              <a:t>神奈川県石油コンビナート等防災計画</a:t>
            </a:r>
            <a:r>
              <a:rPr lang="en-US" altLang="ja-JP" sz="1400" dirty="0" smtClean="0"/>
              <a:t>】</a:t>
            </a:r>
          </a:p>
          <a:p>
            <a:r>
              <a:rPr lang="ja-JP" altLang="en-US" sz="1400" dirty="0" smtClean="0"/>
              <a:t>「神奈川県石油コンビナート等防災計画」の本文及び概要は、次のホームページで公表しています。</a:t>
            </a:r>
            <a:endParaRPr lang="en-US" altLang="ja-JP" sz="1400" dirty="0" smtClean="0"/>
          </a:p>
          <a:p>
            <a:r>
              <a:rPr lang="en-US" altLang="ja-JP" sz="1400" dirty="0"/>
              <a:t>https://www.pref.kanagawa.jp/docs/a2p/cnt/f5050/p15002.html</a:t>
            </a:r>
            <a:endParaRPr lang="en-US" altLang="ja-JP" sz="1400" dirty="0" smtClean="0"/>
          </a:p>
        </p:txBody>
      </p:sp>
      <p:pic>
        <p:nvPicPr>
          <p:cNvPr id="1027" name="Picture 3" descr="\\W03060034\コンビ班\01　高圧ガス\事業\協会委託事業（旧パーフェクト・セフティ含む）\(H28)進行管理(ボツ)\10  公表イメージ\02　公表パンフレット\写真とか\20161205154124-0001.jpg"/>
          <p:cNvPicPr>
            <a:picLocks noChangeAspect="1" noChangeArrowheads="1"/>
          </p:cNvPicPr>
          <p:nvPr/>
        </p:nvPicPr>
        <p:blipFill>
          <a:blip r:embed="rId4" cstate="print"/>
          <a:srcRect l="3335" t="15673" r="7165" b="28461"/>
          <a:stretch>
            <a:fillRect/>
          </a:stretch>
        </p:blipFill>
        <p:spPr bwMode="auto">
          <a:xfrm rot="5400000">
            <a:off x="8147394" y="2284718"/>
            <a:ext cx="3048629" cy="2691874"/>
          </a:xfrm>
          <a:prstGeom prst="rect">
            <a:avLst/>
          </a:prstGeom>
          <a:noFill/>
        </p:spPr>
      </p:pic>
      <p:sp>
        <p:nvSpPr>
          <p:cNvPr id="64" name="テキスト ボックス 63"/>
          <p:cNvSpPr txBox="1"/>
          <p:nvPr/>
        </p:nvSpPr>
        <p:spPr>
          <a:xfrm>
            <a:off x="409372" y="3186460"/>
            <a:ext cx="4513292" cy="461665"/>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臨海部の各消防署は、事業所との合同訓練を定期的に実施し、事業所の対応能力の向上を図っています。</a:t>
            </a:r>
          </a:p>
        </p:txBody>
      </p:sp>
      <p:sp>
        <p:nvSpPr>
          <p:cNvPr id="72" name="テキスト ボックス 71"/>
          <p:cNvSpPr txBox="1"/>
          <p:nvPr/>
        </p:nvSpPr>
        <p:spPr>
          <a:xfrm>
            <a:off x="360462" y="4296186"/>
            <a:ext cx="6624736" cy="307777"/>
          </a:xfrm>
          <a:prstGeom prst="rect">
            <a:avLst/>
          </a:prstGeom>
          <a:noFill/>
        </p:spPr>
        <p:txBody>
          <a:bodyPr wrap="square" rtlCol="0">
            <a:spAutoFit/>
          </a:bodyPr>
          <a:lstStyle/>
          <a:p>
            <a:r>
              <a:rPr lang="ja-JP" altLang="en-US" sz="1400" dirty="0" smtClean="0"/>
              <a:t>コンビナート周辺地域の皆様を中心として、情報発信に取り組んでいます。</a:t>
            </a:r>
            <a:endParaRPr kumimoji="1" lang="ja-JP" altLang="en-US" sz="1200" dirty="0"/>
          </a:p>
        </p:txBody>
      </p:sp>
      <p:sp>
        <p:nvSpPr>
          <p:cNvPr id="62" name="テキスト ボックス 61"/>
          <p:cNvSpPr txBox="1"/>
          <p:nvPr/>
        </p:nvSpPr>
        <p:spPr>
          <a:xfrm>
            <a:off x="417045" y="2288841"/>
            <a:ext cx="4497946" cy="830997"/>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県は、地震による危険物の漏えいやタンク火災等の大規模な災害を想定し、関係機関や事業所と合同図上訓練を実施しました。（</a:t>
            </a:r>
            <a:r>
              <a:rPr lang="en-US" altLang="ja-JP" sz="1200" dirty="0" smtClean="0">
                <a:latin typeface="ＭＳ Ｐ明朝" pitchFamily="18" charset="-128"/>
                <a:ea typeface="ＭＳ Ｐ明朝" pitchFamily="18" charset="-128"/>
              </a:rPr>
              <a:t>2020</a:t>
            </a:r>
            <a:r>
              <a:rPr lang="ja-JP" altLang="en-US" sz="1200" dirty="0" smtClean="0">
                <a:latin typeface="ＭＳ Ｐ明朝" pitchFamily="18" charset="-128"/>
                <a:ea typeface="ＭＳ Ｐ明朝" pitchFamily="18" charset="-128"/>
              </a:rPr>
              <a:t>度については、新型コロナウイルス感染症の影響により、講義形式で実施。）</a:t>
            </a:r>
            <a:endParaRPr lang="en-US" altLang="ja-JP" sz="1200" dirty="0" smtClean="0">
              <a:latin typeface="ＭＳ Ｐ明朝" pitchFamily="18" charset="-128"/>
              <a:ea typeface="ＭＳ Ｐ明朝" pitchFamily="18" charset="-128"/>
            </a:endParaRPr>
          </a:p>
        </p:txBody>
      </p:sp>
      <p:sp>
        <p:nvSpPr>
          <p:cNvPr id="4" name="テキスト ボックス 3"/>
          <p:cNvSpPr txBox="1"/>
          <p:nvPr/>
        </p:nvSpPr>
        <p:spPr>
          <a:xfrm>
            <a:off x="13243266" y="320378"/>
            <a:ext cx="1383889" cy="338554"/>
          </a:xfrm>
          <a:prstGeom prst="rect">
            <a:avLst/>
          </a:prstGeom>
          <a:noFill/>
          <a:ln>
            <a:solidFill>
              <a:schemeClr val="tx1"/>
            </a:solidFill>
          </a:ln>
        </p:spPr>
        <p:txBody>
          <a:bodyPr wrap="square" rtlCol="0">
            <a:spAutoFit/>
          </a:bodyPr>
          <a:lstStyle/>
          <a:p>
            <a:pPr algn="ctr"/>
            <a:r>
              <a:rPr kumimoji="1" lang="ja-JP" altLang="en-US" sz="1600" smtClean="0"/>
              <a:t>資料</a:t>
            </a:r>
            <a:r>
              <a:rPr lang="ja-JP" altLang="en-US" sz="1600" smtClean="0"/>
              <a:t>１－２</a:t>
            </a:r>
            <a:endParaRPr kumimoji="1" lang="ja-JP" altLang="en-US" sz="1600" dirty="0"/>
          </a:p>
        </p:txBody>
      </p:sp>
      <p:sp>
        <p:nvSpPr>
          <p:cNvPr id="5" name="テキスト ボックス 4"/>
          <p:cNvSpPr txBox="1"/>
          <p:nvPr/>
        </p:nvSpPr>
        <p:spPr>
          <a:xfrm>
            <a:off x="11135408" y="174335"/>
            <a:ext cx="800219" cy="461665"/>
          </a:xfrm>
          <a:prstGeom prst="rect">
            <a:avLst/>
          </a:prstGeom>
          <a:noFill/>
        </p:spPr>
        <p:txBody>
          <a:bodyPr wrap="none" rtlCol="0">
            <a:spAutoFit/>
          </a:bodyPr>
          <a:lstStyle/>
          <a:p>
            <a:r>
              <a:rPr lang="en-US" altLang="ja-JP" sz="2400" dirty="0" smtClean="0">
                <a:latin typeface="ＭＳ 明朝" panose="02020609040205080304" pitchFamily="17" charset="-128"/>
                <a:ea typeface="ＭＳ 明朝" panose="02020609040205080304" pitchFamily="17" charset="-128"/>
              </a:rPr>
              <a:t>(</a:t>
            </a:r>
            <a:r>
              <a:rPr lang="ja-JP" altLang="en-US" sz="2400" dirty="0" smtClean="0">
                <a:latin typeface="ＭＳ 明朝" panose="02020609040205080304" pitchFamily="17" charset="-128"/>
                <a:ea typeface="ＭＳ 明朝" panose="02020609040205080304" pitchFamily="17" charset="-128"/>
              </a:rPr>
              <a:t>案</a:t>
            </a:r>
            <a:r>
              <a:rPr lang="en-US" altLang="ja-JP" sz="2400" dirty="0" smtClean="0">
                <a:latin typeface="ＭＳ 明朝" panose="02020609040205080304" pitchFamily="17" charset="-128"/>
                <a:ea typeface="ＭＳ 明朝" panose="02020609040205080304" pitchFamily="17" charset="-128"/>
              </a:rPr>
              <a:t>)</a:t>
            </a:r>
            <a:endParaRPr kumimoji="1" lang="ja-JP" altLang="en-US" sz="2400" dirty="0">
              <a:latin typeface="ＭＳ 明朝" panose="02020609040205080304" pitchFamily="17" charset="-128"/>
              <a:ea typeface="ＭＳ 明朝" panose="02020609040205080304" pitchFamily="17" charset="-128"/>
            </a:endParaRPr>
          </a:p>
        </p:txBody>
      </p:sp>
      <p:pic>
        <p:nvPicPr>
          <p:cNvPr id="42" name="図 41" descr="P115060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87241" y="4641618"/>
            <a:ext cx="1998313" cy="1497170"/>
          </a:xfrm>
          <a:prstGeom prst="rect">
            <a:avLst/>
          </a:prstGeom>
          <a:noFill/>
          <a:ln>
            <a:noFill/>
          </a:ln>
        </p:spPr>
      </p:pic>
      <p:pic>
        <p:nvPicPr>
          <p:cNvPr id="2" name="図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92692" y="1997739"/>
            <a:ext cx="1992862" cy="149464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4" name="グラフ 343"/>
          <p:cNvGraphicFramePr>
            <a:graphicFrameLocks/>
          </p:cNvGraphicFramePr>
          <p:nvPr>
            <p:extLst>
              <p:ext uri="{D42A27DB-BD31-4B8C-83A1-F6EECF244321}">
                <p14:modId xmlns:p14="http://schemas.microsoft.com/office/powerpoint/2010/main" val="3451322264"/>
              </p:ext>
            </p:extLst>
          </p:nvPr>
        </p:nvGraphicFramePr>
        <p:xfrm>
          <a:off x="10103549" y="1094704"/>
          <a:ext cx="2105621" cy="18758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93" name="グラフ 392"/>
          <p:cNvGraphicFramePr>
            <a:graphicFrameLocks/>
          </p:cNvGraphicFramePr>
          <p:nvPr>
            <p:extLst>
              <p:ext uri="{D42A27DB-BD31-4B8C-83A1-F6EECF244321}">
                <p14:modId xmlns:p14="http://schemas.microsoft.com/office/powerpoint/2010/main" val="1812952784"/>
              </p:ext>
            </p:extLst>
          </p:nvPr>
        </p:nvGraphicFramePr>
        <p:xfrm>
          <a:off x="9909719" y="5222714"/>
          <a:ext cx="2187388" cy="192561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48" name="グラフ 347"/>
          <p:cNvGraphicFramePr>
            <a:graphicFrameLocks/>
          </p:cNvGraphicFramePr>
          <p:nvPr>
            <p:extLst>
              <p:ext uri="{D42A27DB-BD31-4B8C-83A1-F6EECF244321}">
                <p14:modId xmlns:p14="http://schemas.microsoft.com/office/powerpoint/2010/main" val="602463500"/>
              </p:ext>
            </p:extLst>
          </p:nvPr>
        </p:nvGraphicFramePr>
        <p:xfrm>
          <a:off x="7476004" y="6419750"/>
          <a:ext cx="2035474" cy="1780751"/>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97" name="グラフ 396"/>
          <p:cNvGraphicFramePr>
            <a:graphicFrameLocks/>
          </p:cNvGraphicFramePr>
          <p:nvPr>
            <p:extLst>
              <p:ext uri="{D42A27DB-BD31-4B8C-83A1-F6EECF244321}">
                <p14:modId xmlns:p14="http://schemas.microsoft.com/office/powerpoint/2010/main" val="3305456704"/>
              </p:ext>
            </p:extLst>
          </p:nvPr>
        </p:nvGraphicFramePr>
        <p:xfrm>
          <a:off x="1250464" y="1344965"/>
          <a:ext cx="1880288" cy="190167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46" name="グラフ 345"/>
          <p:cNvGraphicFramePr>
            <a:graphicFrameLocks/>
          </p:cNvGraphicFramePr>
          <p:nvPr>
            <p:extLst>
              <p:ext uri="{D42A27DB-BD31-4B8C-83A1-F6EECF244321}">
                <p14:modId xmlns:p14="http://schemas.microsoft.com/office/powerpoint/2010/main" val="3730859292"/>
              </p:ext>
            </p:extLst>
          </p:nvPr>
        </p:nvGraphicFramePr>
        <p:xfrm>
          <a:off x="12449496" y="1100730"/>
          <a:ext cx="1999548" cy="183246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63" name="グラフ 362"/>
          <p:cNvGraphicFramePr>
            <a:graphicFrameLocks/>
          </p:cNvGraphicFramePr>
          <p:nvPr>
            <p:extLst>
              <p:ext uri="{D42A27DB-BD31-4B8C-83A1-F6EECF244321}">
                <p14:modId xmlns:p14="http://schemas.microsoft.com/office/powerpoint/2010/main" val="515830397"/>
              </p:ext>
            </p:extLst>
          </p:nvPr>
        </p:nvGraphicFramePr>
        <p:xfrm>
          <a:off x="7325814" y="1162131"/>
          <a:ext cx="2074618" cy="1988727"/>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64" name="グラフ 363"/>
          <p:cNvGraphicFramePr>
            <a:graphicFrameLocks/>
          </p:cNvGraphicFramePr>
          <p:nvPr>
            <p:extLst>
              <p:ext uri="{D42A27DB-BD31-4B8C-83A1-F6EECF244321}">
                <p14:modId xmlns:p14="http://schemas.microsoft.com/office/powerpoint/2010/main" val="4238913539"/>
              </p:ext>
            </p:extLst>
          </p:nvPr>
        </p:nvGraphicFramePr>
        <p:xfrm>
          <a:off x="7276078" y="3454275"/>
          <a:ext cx="2244802" cy="1997889"/>
        </p:xfrm>
        <a:graphic>
          <a:graphicData uri="http://schemas.openxmlformats.org/drawingml/2006/chart">
            <c:chart xmlns:c="http://schemas.openxmlformats.org/drawingml/2006/chart" xmlns:r="http://schemas.openxmlformats.org/officeDocument/2006/relationships" r:id="rId9"/>
          </a:graphicData>
        </a:graphic>
      </p:graphicFrame>
      <p:sp>
        <p:nvSpPr>
          <p:cNvPr id="394" name="正方形/長方形 393"/>
          <p:cNvSpPr/>
          <p:nvPr/>
        </p:nvSpPr>
        <p:spPr>
          <a:xfrm>
            <a:off x="4860930" y="6241953"/>
            <a:ext cx="4579625" cy="2188373"/>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71" name="正方形/長方形 370"/>
          <p:cNvSpPr/>
          <p:nvPr/>
        </p:nvSpPr>
        <p:spPr>
          <a:xfrm>
            <a:off x="4848211" y="653885"/>
            <a:ext cx="4579625" cy="542399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graphicFrame>
        <p:nvGraphicFramePr>
          <p:cNvPr id="358" name="グラフ 357"/>
          <p:cNvGraphicFramePr>
            <a:graphicFrameLocks/>
          </p:cNvGraphicFramePr>
          <p:nvPr>
            <p:extLst>
              <p:ext uri="{D42A27DB-BD31-4B8C-83A1-F6EECF244321}">
                <p14:modId xmlns:p14="http://schemas.microsoft.com/office/powerpoint/2010/main" val="4171993487"/>
              </p:ext>
            </p:extLst>
          </p:nvPr>
        </p:nvGraphicFramePr>
        <p:xfrm>
          <a:off x="12494634" y="5261793"/>
          <a:ext cx="2089504" cy="1809341"/>
        </p:xfrm>
        <a:graphic>
          <a:graphicData uri="http://schemas.openxmlformats.org/drawingml/2006/chart">
            <c:chart xmlns:c="http://schemas.openxmlformats.org/drawingml/2006/chart" xmlns:r="http://schemas.openxmlformats.org/officeDocument/2006/relationships" r:id="rId10"/>
          </a:graphicData>
        </a:graphic>
      </p:graphicFrame>
      <p:sp>
        <p:nvSpPr>
          <p:cNvPr id="438" name="フリーフォーム 437"/>
          <p:cNvSpPr/>
          <p:nvPr/>
        </p:nvSpPr>
        <p:spPr>
          <a:xfrm>
            <a:off x="9663892" y="3978549"/>
            <a:ext cx="5242186" cy="4811711"/>
          </a:xfrm>
          <a:custGeom>
            <a:avLst/>
            <a:gdLst>
              <a:gd name="connsiteX0" fmla="*/ 0 w 3168352"/>
              <a:gd name="connsiteY0" fmla="*/ 0 h 1152128"/>
              <a:gd name="connsiteX1" fmla="*/ 1848205 w 3168352"/>
              <a:gd name="connsiteY1" fmla="*/ 0 h 1152128"/>
              <a:gd name="connsiteX2" fmla="*/ 1848205 w 3168352"/>
              <a:gd name="connsiteY2" fmla="*/ 0 h 1152128"/>
              <a:gd name="connsiteX3" fmla="*/ 2640294 w 3168352"/>
              <a:gd name="connsiteY3" fmla="*/ 0 h 1152128"/>
              <a:gd name="connsiteX4" fmla="*/ 3168352 w 3168352"/>
              <a:gd name="connsiteY4" fmla="*/ 0 h 1152128"/>
              <a:gd name="connsiteX5" fmla="*/ 3168352 w 3168352"/>
              <a:gd name="connsiteY5" fmla="*/ 672075 h 1152128"/>
              <a:gd name="connsiteX6" fmla="*/ 3168352 w 3168352"/>
              <a:gd name="connsiteY6" fmla="*/ 672075 h 1152128"/>
              <a:gd name="connsiteX7" fmla="*/ 3168352 w 3168352"/>
              <a:gd name="connsiteY7" fmla="*/ 960107 h 1152128"/>
              <a:gd name="connsiteX8" fmla="*/ 3168352 w 3168352"/>
              <a:gd name="connsiteY8" fmla="*/ 1152128 h 1152128"/>
              <a:gd name="connsiteX9" fmla="*/ 2640294 w 3168352"/>
              <a:gd name="connsiteY9" fmla="*/ 1152128 h 1152128"/>
              <a:gd name="connsiteX10" fmla="*/ 3036644 w 3168352"/>
              <a:gd name="connsiteY10" fmla="*/ 2052712 h 1152128"/>
              <a:gd name="connsiteX11" fmla="*/ 1848205 w 3168352"/>
              <a:gd name="connsiteY11" fmla="*/ 1152128 h 1152128"/>
              <a:gd name="connsiteX12" fmla="*/ 0 w 3168352"/>
              <a:gd name="connsiteY12" fmla="*/ 1152128 h 1152128"/>
              <a:gd name="connsiteX13" fmla="*/ 0 w 3168352"/>
              <a:gd name="connsiteY13" fmla="*/ 960107 h 1152128"/>
              <a:gd name="connsiteX14" fmla="*/ 0 w 3168352"/>
              <a:gd name="connsiteY14" fmla="*/ 672075 h 1152128"/>
              <a:gd name="connsiteX15" fmla="*/ 0 w 3168352"/>
              <a:gd name="connsiteY15" fmla="*/ 672075 h 1152128"/>
              <a:gd name="connsiteX16" fmla="*/ 0 w 3168352"/>
              <a:gd name="connsiteY16" fmla="*/ 0 h 1152128"/>
              <a:gd name="connsiteX0" fmla="*/ 0 w 3168352"/>
              <a:gd name="connsiteY0" fmla="*/ 0 h 2052712"/>
              <a:gd name="connsiteX1" fmla="*/ 1848205 w 3168352"/>
              <a:gd name="connsiteY1" fmla="*/ 0 h 2052712"/>
              <a:gd name="connsiteX2" fmla="*/ 1848205 w 3168352"/>
              <a:gd name="connsiteY2" fmla="*/ 0 h 2052712"/>
              <a:gd name="connsiteX3" fmla="*/ 2640294 w 3168352"/>
              <a:gd name="connsiteY3" fmla="*/ 0 h 2052712"/>
              <a:gd name="connsiteX4" fmla="*/ 3168352 w 3168352"/>
              <a:gd name="connsiteY4" fmla="*/ 0 h 2052712"/>
              <a:gd name="connsiteX5" fmla="*/ 3168352 w 3168352"/>
              <a:gd name="connsiteY5" fmla="*/ 672075 h 2052712"/>
              <a:gd name="connsiteX6" fmla="*/ 3168352 w 3168352"/>
              <a:gd name="connsiteY6" fmla="*/ 672075 h 2052712"/>
              <a:gd name="connsiteX7" fmla="*/ 3168352 w 3168352"/>
              <a:gd name="connsiteY7" fmla="*/ 960107 h 2052712"/>
              <a:gd name="connsiteX8" fmla="*/ 3168352 w 3168352"/>
              <a:gd name="connsiteY8" fmla="*/ 1152128 h 2052712"/>
              <a:gd name="connsiteX9" fmla="*/ 2640294 w 3168352"/>
              <a:gd name="connsiteY9" fmla="*/ 1152128 h 2052712"/>
              <a:gd name="connsiteX10" fmla="*/ 3036644 w 3168352"/>
              <a:gd name="connsiteY10" fmla="*/ 2052712 h 2052712"/>
              <a:gd name="connsiteX11" fmla="*/ 2304256 w 3168352"/>
              <a:gd name="connsiteY11" fmla="*/ 1152128 h 2052712"/>
              <a:gd name="connsiteX12" fmla="*/ 0 w 3168352"/>
              <a:gd name="connsiteY12" fmla="*/ 1152128 h 2052712"/>
              <a:gd name="connsiteX13" fmla="*/ 0 w 3168352"/>
              <a:gd name="connsiteY13" fmla="*/ 960107 h 2052712"/>
              <a:gd name="connsiteX14" fmla="*/ 0 w 3168352"/>
              <a:gd name="connsiteY14" fmla="*/ 672075 h 2052712"/>
              <a:gd name="connsiteX15" fmla="*/ 0 w 3168352"/>
              <a:gd name="connsiteY15" fmla="*/ 672075 h 2052712"/>
              <a:gd name="connsiteX16" fmla="*/ 0 w 3168352"/>
              <a:gd name="connsiteY16" fmla="*/ 0 h 2052712"/>
              <a:gd name="connsiteX0" fmla="*/ 0 w 3168352"/>
              <a:gd name="connsiteY0" fmla="*/ 0 h 2088232"/>
              <a:gd name="connsiteX1" fmla="*/ 1848205 w 3168352"/>
              <a:gd name="connsiteY1" fmla="*/ 0 h 2088232"/>
              <a:gd name="connsiteX2" fmla="*/ 1848205 w 3168352"/>
              <a:gd name="connsiteY2" fmla="*/ 0 h 2088232"/>
              <a:gd name="connsiteX3" fmla="*/ 2640294 w 3168352"/>
              <a:gd name="connsiteY3" fmla="*/ 0 h 2088232"/>
              <a:gd name="connsiteX4" fmla="*/ 3168352 w 3168352"/>
              <a:gd name="connsiteY4" fmla="*/ 0 h 2088232"/>
              <a:gd name="connsiteX5" fmla="*/ 3168352 w 3168352"/>
              <a:gd name="connsiteY5" fmla="*/ 672075 h 2088232"/>
              <a:gd name="connsiteX6" fmla="*/ 3168352 w 3168352"/>
              <a:gd name="connsiteY6" fmla="*/ 672075 h 2088232"/>
              <a:gd name="connsiteX7" fmla="*/ 3168352 w 3168352"/>
              <a:gd name="connsiteY7" fmla="*/ 960107 h 2088232"/>
              <a:gd name="connsiteX8" fmla="*/ 3168352 w 3168352"/>
              <a:gd name="connsiteY8" fmla="*/ 1152128 h 2088232"/>
              <a:gd name="connsiteX9" fmla="*/ 2640294 w 3168352"/>
              <a:gd name="connsiteY9" fmla="*/ 1152128 h 2088232"/>
              <a:gd name="connsiteX10" fmla="*/ 2880320 w 3168352"/>
              <a:gd name="connsiteY10" fmla="*/ 2088232 h 2088232"/>
              <a:gd name="connsiteX11" fmla="*/ 2304256 w 3168352"/>
              <a:gd name="connsiteY11" fmla="*/ 1152128 h 2088232"/>
              <a:gd name="connsiteX12" fmla="*/ 0 w 3168352"/>
              <a:gd name="connsiteY12" fmla="*/ 1152128 h 2088232"/>
              <a:gd name="connsiteX13" fmla="*/ 0 w 3168352"/>
              <a:gd name="connsiteY13" fmla="*/ 960107 h 2088232"/>
              <a:gd name="connsiteX14" fmla="*/ 0 w 3168352"/>
              <a:gd name="connsiteY14" fmla="*/ 672075 h 2088232"/>
              <a:gd name="connsiteX15" fmla="*/ 0 w 3168352"/>
              <a:gd name="connsiteY15" fmla="*/ 672075 h 2088232"/>
              <a:gd name="connsiteX16" fmla="*/ 0 w 3168352"/>
              <a:gd name="connsiteY16" fmla="*/ 0 h 2088232"/>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280831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437194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1897411"/>
              <a:gd name="connsiteX1" fmla="*/ 1848205 w 3168352"/>
              <a:gd name="connsiteY1" fmla="*/ 0 h 1897411"/>
              <a:gd name="connsiteX2" fmla="*/ 1848205 w 3168352"/>
              <a:gd name="connsiteY2" fmla="*/ 0 h 1897411"/>
              <a:gd name="connsiteX3" fmla="*/ 2640294 w 3168352"/>
              <a:gd name="connsiteY3" fmla="*/ 0 h 1897411"/>
              <a:gd name="connsiteX4" fmla="*/ 3168352 w 3168352"/>
              <a:gd name="connsiteY4" fmla="*/ 0 h 1897411"/>
              <a:gd name="connsiteX5" fmla="*/ 3168352 w 3168352"/>
              <a:gd name="connsiteY5" fmla="*/ 672075 h 1897411"/>
              <a:gd name="connsiteX6" fmla="*/ 3168352 w 3168352"/>
              <a:gd name="connsiteY6" fmla="*/ 672075 h 1897411"/>
              <a:gd name="connsiteX7" fmla="*/ 3168352 w 3168352"/>
              <a:gd name="connsiteY7" fmla="*/ 960107 h 1897411"/>
              <a:gd name="connsiteX8" fmla="*/ 3168352 w 3168352"/>
              <a:gd name="connsiteY8" fmla="*/ 1152128 h 1897411"/>
              <a:gd name="connsiteX9" fmla="*/ 2640294 w 3168352"/>
              <a:gd name="connsiteY9" fmla="*/ 1152128 h 1897411"/>
              <a:gd name="connsiteX10" fmla="*/ 3168352 w 3168352"/>
              <a:gd name="connsiteY10" fmla="*/ 1897411 h 1897411"/>
              <a:gd name="connsiteX11" fmla="*/ 2437194 w 3168352"/>
              <a:gd name="connsiteY11" fmla="*/ 1152128 h 1897411"/>
              <a:gd name="connsiteX12" fmla="*/ 0 w 3168352"/>
              <a:gd name="connsiteY12" fmla="*/ 1152128 h 1897411"/>
              <a:gd name="connsiteX13" fmla="*/ 0 w 3168352"/>
              <a:gd name="connsiteY13" fmla="*/ 960107 h 1897411"/>
              <a:gd name="connsiteX14" fmla="*/ 0 w 3168352"/>
              <a:gd name="connsiteY14" fmla="*/ 672075 h 1897411"/>
              <a:gd name="connsiteX15" fmla="*/ 0 w 3168352"/>
              <a:gd name="connsiteY15" fmla="*/ 672075 h 1897411"/>
              <a:gd name="connsiteX16" fmla="*/ 0 w 3168352"/>
              <a:gd name="connsiteY16" fmla="*/ 0 h 1897411"/>
              <a:gd name="connsiteX0" fmla="*/ 0 w 3168352"/>
              <a:gd name="connsiteY0" fmla="*/ 0 h 1695559"/>
              <a:gd name="connsiteX1" fmla="*/ 1848205 w 3168352"/>
              <a:gd name="connsiteY1" fmla="*/ 0 h 1695559"/>
              <a:gd name="connsiteX2" fmla="*/ 1848205 w 3168352"/>
              <a:gd name="connsiteY2" fmla="*/ 0 h 1695559"/>
              <a:gd name="connsiteX3" fmla="*/ 2640294 w 3168352"/>
              <a:gd name="connsiteY3" fmla="*/ 0 h 1695559"/>
              <a:gd name="connsiteX4" fmla="*/ 3168352 w 3168352"/>
              <a:gd name="connsiteY4" fmla="*/ 0 h 1695559"/>
              <a:gd name="connsiteX5" fmla="*/ 3168352 w 3168352"/>
              <a:gd name="connsiteY5" fmla="*/ 672075 h 1695559"/>
              <a:gd name="connsiteX6" fmla="*/ 3168352 w 3168352"/>
              <a:gd name="connsiteY6" fmla="*/ 672075 h 1695559"/>
              <a:gd name="connsiteX7" fmla="*/ 3168352 w 3168352"/>
              <a:gd name="connsiteY7" fmla="*/ 960107 h 1695559"/>
              <a:gd name="connsiteX8" fmla="*/ 3168352 w 3168352"/>
              <a:gd name="connsiteY8" fmla="*/ 1152128 h 1695559"/>
              <a:gd name="connsiteX9" fmla="*/ 2640294 w 3168352"/>
              <a:gd name="connsiteY9" fmla="*/ 1152128 h 1695559"/>
              <a:gd name="connsiteX10" fmla="*/ 2930726 w 3168352"/>
              <a:gd name="connsiteY10" fmla="*/ 1695559 h 1695559"/>
              <a:gd name="connsiteX11" fmla="*/ 2437194 w 3168352"/>
              <a:gd name="connsiteY11" fmla="*/ 1152128 h 1695559"/>
              <a:gd name="connsiteX12" fmla="*/ 0 w 3168352"/>
              <a:gd name="connsiteY12" fmla="*/ 1152128 h 1695559"/>
              <a:gd name="connsiteX13" fmla="*/ 0 w 3168352"/>
              <a:gd name="connsiteY13" fmla="*/ 960107 h 1695559"/>
              <a:gd name="connsiteX14" fmla="*/ 0 w 3168352"/>
              <a:gd name="connsiteY14" fmla="*/ 672075 h 1695559"/>
              <a:gd name="connsiteX15" fmla="*/ 0 w 3168352"/>
              <a:gd name="connsiteY15" fmla="*/ 672075 h 1695559"/>
              <a:gd name="connsiteX16" fmla="*/ 0 w 3168352"/>
              <a:gd name="connsiteY16" fmla="*/ 0 h 1695559"/>
              <a:gd name="connsiteX0" fmla="*/ 0 w 3168352"/>
              <a:gd name="connsiteY0" fmla="*/ 0 h 1602574"/>
              <a:gd name="connsiteX1" fmla="*/ 1848205 w 3168352"/>
              <a:gd name="connsiteY1" fmla="*/ 0 h 1602574"/>
              <a:gd name="connsiteX2" fmla="*/ 1848205 w 3168352"/>
              <a:gd name="connsiteY2" fmla="*/ 0 h 1602574"/>
              <a:gd name="connsiteX3" fmla="*/ 2640294 w 3168352"/>
              <a:gd name="connsiteY3" fmla="*/ 0 h 1602574"/>
              <a:gd name="connsiteX4" fmla="*/ 3168352 w 3168352"/>
              <a:gd name="connsiteY4" fmla="*/ 0 h 1602574"/>
              <a:gd name="connsiteX5" fmla="*/ 3168352 w 3168352"/>
              <a:gd name="connsiteY5" fmla="*/ 672075 h 1602574"/>
              <a:gd name="connsiteX6" fmla="*/ 3168352 w 3168352"/>
              <a:gd name="connsiteY6" fmla="*/ 672075 h 1602574"/>
              <a:gd name="connsiteX7" fmla="*/ 3168352 w 3168352"/>
              <a:gd name="connsiteY7" fmla="*/ 960107 h 1602574"/>
              <a:gd name="connsiteX8" fmla="*/ 3168352 w 3168352"/>
              <a:gd name="connsiteY8" fmla="*/ 1152128 h 1602574"/>
              <a:gd name="connsiteX9" fmla="*/ 2640294 w 3168352"/>
              <a:gd name="connsiteY9" fmla="*/ 1152128 h 1602574"/>
              <a:gd name="connsiteX10" fmla="*/ 2780391 w 3168352"/>
              <a:gd name="connsiteY10" fmla="*/ 1602574 h 1602574"/>
              <a:gd name="connsiteX11" fmla="*/ 2437194 w 3168352"/>
              <a:gd name="connsiteY11" fmla="*/ 1152128 h 1602574"/>
              <a:gd name="connsiteX12" fmla="*/ 0 w 3168352"/>
              <a:gd name="connsiteY12" fmla="*/ 1152128 h 1602574"/>
              <a:gd name="connsiteX13" fmla="*/ 0 w 3168352"/>
              <a:gd name="connsiteY13" fmla="*/ 960107 h 1602574"/>
              <a:gd name="connsiteX14" fmla="*/ 0 w 3168352"/>
              <a:gd name="connsiteY14" fmla="*/ 672075 h 1602574"/>
              <a:gd name="connsiteX15" fmla="*/ 0 w 3168352"/>
              <a:gd name="connsiteY15" fmla="*/ 672075 h 1602574"/>
              <a:gd name="connsiteX16" fmla="*/ 0 w 3168352"/>
              <a:gd name="connsiteY16" fmla="*/ 0 h 1602574"/>
              <a:gd name="connsiteX0" fmla="*/ 0 w 3168352"/>
              <a:gd name="connsiteY0" fmla="*/ 0 h 1677113"/>
              <a:gd name="connsiteX1" fmla="*/ 1848205 w 3168352"/>
              <a:gd name="connsiteY1" fmla="*/ 0 h 1677113"/>
              <a:gd name="connsiteX2" fmla="*/ 1848205 w 3168352"/>
              <a:gd name="connsiteY2" fmla="*/ 0 h 1677113"/>
              <a:gd name="connsiteX3" fmla="*/ 2640294 w 3168352"/>
              <a:gd name="connsiteY3" fmla="*/ 0 h 1677113"/>
              <a:gd name="connsiteX4" fmla="*/ 3168352 w 3168352"/>
              <a:gd name="connsiteY4" fmla="*/ 0 h 1677113"/>
              <a:gd name="connsiteX5" fmla="*/ 3168352 w 3168352"/>
              <a:gd name="connsiteY5" fmla="*/ 672075 h 1677113"/>
              <a:gd name="connsiteX6" fmla="*/ 3168352 w 3168352"/>
              <a:gd name="connsiteY6" fmla="*/ 672075 h 1677113"/>
              <a:gd name="connsiteX7" fmla="*/ 3168352 w 3168352"/>
              <a:gd name="connsiteY7" fmla="*/ 960107 h 1677113"/>
              <a:gd name="connsiteX8" fmla="*/ 3168352 w 3168352"/>
              <a:gd name="connsiteY8" fmla="*/ 1152128 h 1677113"/>
              <a:gd name="connsiteX9" fmla="*/ 2640294 w 3168352"/>
              <a:gd name="connsiteY9" fmla="*/ 1152128 h 1677113"/>
              <a:gd name="connsiteX10" fmla="*/ 2004088 w 3168352"/>
              <a:gd name="connsiteY10" fmla="*/ 1677113 h 1677113"/>
              <a:gd name="connsiteX11" fmla="*/ 2437194 w 3168352"/>
              <a:gd name="connsiteY11" fmla="*/ 1152128 h 1677113"/>
              <a:gd name="connsiteX12" fmla="*/ 0 w 3168352"/>
              <a:gd name="connsiteY12" fmla="*/ 1152128 h 1677113"/>
              <a:gd name="connsiteX13" fmla="*/ 0 w 3168352"/>
              <a:gd name="connsiteY13" fmla="*/ 960107 h 1677113"/>
              <a:gd name="connsiteX14" fmla="*/ 0 w 3168352"/>
              <a:gd name="connsiteY14" fmla="*/ 672075 h 1677113"/>
              <a:gd name="connsiteX15" fmla="*/ 0 w 3168352"/>
              <a:gd name="connsiteY15" fmla="*/ 672075 h 1677113"/>
              <a:gd name="connsiteX16" fmla="*/ 0 w 3168352"/>
              <a:gd name="connsiteY16" fmla="*/ 0 h 1677113"/>
              <a:gd name="connsiteX0" fmla="*/ 0 w 3168352"/>
              <a:gd name="connsiteY0" fmla="*/ 0 h 1277800"/>
              <a:gd name="connsiteX1" fmla="*/ 1848205 w 3168352"/>
              <a:gd name="connsiteY1" fmla="*/ 0 h 1277800"/>
              <a:gd name="connsiteX2" fmla="*/ 1848205 w 3168352"/>
              <a:gd name="connsiteY2" fmla="*/ 0 h 1277800"/>
              <a:gd name="connsiteX3" fmla="*/ 2640294 w 3168352"/>
              <a:gd name="connsiteY3" fmla="*/ 0 h 1277800"/>
              <a:gd name="connsiteX4" fmla="*/ 3168352 w 3168352"/>
              <a:gd name="connsiteY4" fmla="*/ 0 h 1277800"/>
              <a:gd name="connsiteX5" fmla="*/ 3168352 w 3168352"/>
              <a:gd name="connsiteY5" fmla="*/ 672075 h 1277800"/>
              <a:gd name="connsiteX6" fmla="*/ 3168352 w 3168352"/>
              <a:gd name="connsiteY6" fmla="*/ 672075 h 1277800"/>
              <a:gd name="connsiteX7" fmla="*/ 3168352 w 3168352"/>
              <a:gd name="connsiteY7" fmla="*/ 960107 h 1277800"/>
              <a:gd name="connsiteX8" fmla="*/ 3168352 w 3168352"/>
              <a:gd name="connsiteY8" fmla="*/ 1152128 h 1277800"/>
              <a:gd name="connsiteX9" fmla="*/ 2640294 w 3168352"/>
              <a:gd name="connsiteY9" fmla="*/ 1152128 h 1277800"/>
              <a:gd name="connsiteX10" fmla="*/ 1077240 w 3168352"/>
              <a:gd name="connsiteY10" fmla="*/ 1277800 h 1277800"/>
              <a:gd name="connsiteX11" fmla="*/ 2437194 w 3168352"/>
              <a:gd name="connsiteY11" fmla="*/ 1152128 h 1277800"/>
              <a:gd name="connsiteX12" fmla="*/ 0 w 3168352"/>
              <a:gd name="connsiteY12" fmla="*/ 1152128 h 1277800"/>
              <a:gd name="connsiteX13" fmla="*/ 0 w 3168352"/>
              <a:gd name="connsiteY13" fmla="*/ 960107 h 1277800"/>
              <a:gd name="connsiteX14" fmla="*/ 0 w 3168352"/>
              <a:gd name="connsiteY14" fmla="*/ 672075 h 1277800"/>
              <a:gd name="connsiteX15" fmla="*/ 0 w 3168352"/>
              <a:gd name="connsiteY15" fmla="*/ 672075 h 1277800"/>
              <a:gd name="connsiteX16" fmla="*/ 0 w 3168352"/>
              <a:gd name="connsiteY16" fmla="*/ 0 h 1277800"/>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3168352 w 3168352"/>
              <a:gd name="connsiteY4" fmla="*/ 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367160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42628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311042 w 3168352"/>
              <a:gd name="connsiteY1" fmla="*/ 105025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092535 w 3168352"/>
              <a:gd name="connsiteY3" fmla="*/ 59514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337749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77636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402595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17504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17504 h 1260296"/>
              <a:gd name="connsiteX1" fmla="*/ 915302 w 3168352"/>
              <a:gd name="connsiteY1" fmla="*/ 17504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45058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7017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664963 w 3168352"/>
              <a:gd name="connsiteY1" fmla="*/ 221319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915302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487439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961386"/>
              <a:gd name="connsiteX1" fmla="*/ 664963 w 3168352"/>
              <a:gd name="connsiteY1" fmla="*/ 0 h 961386"/>
              <a:gd name="connsiteX2" fmla="*/ 860540 w 3168352"/>
              <a:gd name="connsiteY2" fmla="*/ 0 h 961386"/>
              <a:gd name="connsiteX3" fmla="*/ 1108923 w 3168352"/>
              <a:gd name="connsiteY3" fmla="*/ 0 h 961386"/>
              <a:gd name="connsiteX4" fmla="*/ 1668379 w 3168352"/>
              <a:gd name="connsiteY4" fmla="*/ 0 h 961386"/>
              <a:gd name="connsiteX5" fmla="*/ 3168352 w 3168352"/>
              <a:gd name="connsiteY5" fmla="*/ 0 h 961386"/>
              <a:gd name="connsiteX6" fmla="*/ 3168352 w 3168352"/>
              <a:gd name="connsiteY6" fmla="*/ 391325 h 961386"/>
              <a:gd name="connsiteX7" fmla="*/ 3168352 w 3168352"/>
              <a:gd name="connsiteY7" fmla="*/ 721284 h 961386"/>
              <a:gd name="connsiteX8" fmla="*/ 3168352 w 3168352"/>
              <a:gd name="connsiteY8" fmla="*/ 913305 h 961386"/>
              <a:gd name="connsiteX9" fmla="*/ 2640294 w 3168352"/>
              <a:gd name="connsiteY9" fmla="*/ 913305 h 961386"/>
              <a:gd name="connsiteX10" fmla="*/ 950506 w 3168352"/>
              <a:gd name="connsiteY10" fmla="*/ 961386 h 961386"/>
              <a:gd name="connsiteX11" fmla="*/ 2437194 w 3168352"/>
              <a:gd name="connsiteY11" fmla="*/ 913305 h 961386"/>
              <a:gd name="connsiteX12" fmla="*/ 0 w 3168352"/>
              <a:gd name="connsiteY12" fmla="*/ 913305 h 961386"/>
              <a:gd name="connsiteX13" fmla="*/ 0 w 3168352"/>
              <a:gd name="connsiteY13" fmla="*/ 721284 h 961386"/>
              <a:gd name="connsiteX14" fmla="*/ 0 w 3168352"/>
              <a:gd name="connsiteY14" fmla="*/ 433252 h 961386"/>
              <a:gd name="connsiteX15" fmla="*/ 0 w 3168352"/>
              <a:gd name="connsiteY15" fmla="*/ 433252 h 961386"/>
              <a:gd name="connsiteX16" fmla="*/ 0 w 3168352"/>
              <a:gd name="connsiteY16" fmla="*/ 0 h 961386"/>
              <a:gd name="connsiteX0" fmla="*/ 0 w 3168352"/>
              <a:gd name="connsiteY0" fmla="*/ 0 h 1003776"/>
              <a:gd name="connsiteX1" fmla="*/ 664963 w 3168352"/>
              <a:gd name="connsiteY1" fmla="*/ 0 h 1003776"/>
              <a:gd name="connsiteX2" fmla="*/ 860540 w 3168352"/>
              <a:gd name="connsiteY2" fmla="*/ 0 h 1003776"/>
              <a:gd name="connsiteX3" fmla="*/ 1108923 w 3168352"/>
              <a:gd name="connsiteY3" fmla="*/ 0 h 1003776"/>
              <a:gd name="connsiteX4" fmla="*/ 1668379 w 3168352"/>
              <a:gd name="connsiteY4" fmla="*/ 0 h 1003776"/>
              <a:gd name="connsiteX5" fmla="*/ 3168352 w 3168352"/>
              <a:gd name="connsiteY5" fmla="*/ 0 h 1003776"/>
              <a:gd name="connsiteX6" fmla="*/ 3168352 w 3168352"/>
              <a:gd name="connsiteY6" fmla="*/ 391325 h 1003776"/>
              <a:gd name="connsiteX7" fmla="*/ 3168352 w 3168352"/>
              <a:gd name="connsiteY7" fmla="*/ 721284 h 1003776"/>
              <a:gd name="connsiteX8" fmla="*/ 3168352 w 3168352"/>
              <a:gd name="connsiteY8" fmla="*/ 913305 h 1003776"/>
              <a:gd name="connsiteX9" fmla="*/ 2640294 w 3168352"/>
              <a:gd name="connsiteY9" fmla="*/ 913305 h 1003776"/>
              <a:gd name="connsiteX10" fmla="*/ 1322206 w 3168352"/>
              <a:gd name="connsiteY10" fmla="*/ 1003776 h 1003776"/>
              <a:gd name="connsiteX11" fmla="*/ 2437194 w 3168352"/>
              <a:gd name="connsiteY11" fmla="*/ 913305 h 1003776"/>
              <a:gd name="connsiteX12" fmla="*/ 0 w 3168352"/>
              <a:gd name="connsiteY12" fmla="*/ 913305 h 1003776"/>
              <a:gd name="connsiteX13" fmla="*/ 0 w 3168352"/>
              <a:gd name="connsiteY13" fmla="*/ 721284 h 1003776"/>
              <a:gd name="connsiteX14" fmla="*/ 0 w 3168352"/>
              <a:gd name="connsiteY14" fmla="*/ 433252 h 1003776"/>
              <a:gd name="connsiteX15" fmla="*/ 0 w 3168352"/>
              <a:gd name="connsiteY15" fmla="*/ 433252 h 1003776"/>
              <a:gd name="connsiteX16" fmla="*/ 0 w 3168352"/>
              <a:gd name="connsiteY16" fmla="*/ 0 h 100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68352" h="1003776">
                <a:moveTo>
                  <a:pt x="0" y="0"/>
                </a:moveTo>
                <a:lnTo>
                  <a:pt x="664963" y="0"/>
                </a:lnTo>
                <a:lnTo>
                  <a:pt x="860540" y="0"/>
                </a:lnTo>
                <a:lnTo>
                  <a:pt x="1108923" y="0"/>
                </a:lnTo>
                <a:lnTo>
                  <a:pt x="1668379" y="0"/>
                </a:lnTo>
                <a:lnTo>
                  <a:pt x="3168352" y="0"/>
                </a:lnTo>
                <a:lnTo>
                  <a:pt x="3168352" y="391325"/>
                </a:lnTo>
                <a:lnTo>
                  <a:pt x="3168352" y="721284"/>
                </a:lnTo>
                <a:lnTo>
                  <a:pt x="3168352" y="913305"/>
                </a:lnTo>
                <a:lnTo>
                  <a:pt x="2640294" y="913305"/>
                </a:lnTo>
                <a:lnTo>
                  <a:pt x="1322206" y="1003776"/>
                </a:lnTo>
                <a:lnTo>
                  <a:pt x="2437194" y="913305"/>
                </a:lnTo>
                <a:lnTo>
                  <a:pt x="0" y="913305"/>
                </a:lnTo>
                <a:lnTo>
                  <a:pt x="0" y="721284"/>
                </a:lnTo>
                <a:lnTo>
                  <a:pt x="0" y="433252"/>
                </a:lnTo>
                <a:lnTo>
                  <a:pt x="0" y="433252"/>
                </a:lnTo>
                <a:lnTo>
                  <a:pt x="0" y="0"/>
                </a:lnTo>
                <a:close/>
              </a:path>
            </a:pathLst>
          </a:cu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pPr marL="177800" lvl="0" indent="-177800"/>
            <a:endParaRPr kumimoji="1" lang="ja-JP" altLang="en-US" sz="1400" dirty="0"/>
          </a:p>
        </p:txBody>
      </p:sp>
      <p:sp>
        <p:nvSpPr>
          <p:cNvPr id="330" name="正方形/長方形 329"/>
          <p:cNvSpPr/>
          <p:nvPr/>
        </p:nvSpPr>
        <p:spPr>
          <a:xfrm>
            <a:off x="9667642" y="665348"/>
            <a:ext cx="5238435" cy="3019090"/>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r>
              <a:rPr lang="ja-JP" altLang="en-US" sz="1400" dirty="0" smtClean="0">
                <a:latin typeface="+mn-ea"/>
              </a:rPr>
              <a:t>　</a:t>
            </a:r>
            <a:endParaRPr kumimoji="1" lang="ja-JP" altLang="en-US" sz="1400" dirty="0">
              <a:latin typeface="+mn-ea"/>
            </a:endParaRPr>
          </a:p>
        </p:txBody>
      </p:sp>
      <p:sp>
        <p:nvSpPr>
          <p:cNvPr id="269" name="テキスト ボックス 268"/>
          <p:cNvSpPr txBox="1"/>
          <p:nvPr/>
        </p:nvSpPr>
        <p:spPr>
          <a:xfrm>
            <a:off x="0" y="0"/>
            <a:ext cx="1512252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事業所の自主的</a:t>
            </a:r>
            <a:r>
              <a:rPr lang="ja-JP" altLang="en-US" sz="2000" smtClean="0">
                <a:solidFill>
                  <a:schemeClr val="bg1"/>
                </a:solidFill>
              </a:rPr>
              <a:t>な取組み</a:t>
            </a:r>
            <a:r>
              <a:rPr lang="ja-JP" altLang="en-US" sz="2000" dirty="0" smtClean="0">
                <a:solidFill>
                  <a:schemeClr val="bg1"/>
                </a:solidFill>
              </a:rPr>
              <a:t>により、コンビナートの大規模な火災等につながらないように災害対策を充実</a:t>
            </a:r>
          </a:p>
        </p:txBody>
      </p:sp>
      <p:sp>
        <p:nvSpPr>
          <p:cNvPr id="441" name="テキスト ボックス 440"/>
          <p:cNvSpPr txBox="1"/>
          <p:nvPr/>
        </p:nvSpPr>
        <p:spPr>
          <a:xfrm>
            <a:off x="9959705" y="6956994"/>
            <a:ext cx="2042546" cy="461665"/>
          </a:xfrm>
          <a:prstGeom prst="rect">
            <a:avLst/>
          </a:prstGeom>
          <a:noFill/>
        </p:spPr>
        <p:txBody>
          <a:bodyPr wrap="none" rtlCol="0">
            <a:spAutoFit/>
          </a:bodyPr>
          <a:lstStyle/>
          <a:p>
            <a:pPr algn="ctr"/>
            <a:r>
              <a:rPr lang="ja-JP" altLang="en-US" sz="1200" dirty="0">
                <a:latin typeface="+mj-ea"/>
                <a:ea typeface="+mj-ea"/>
              </a:rPr>
              <a:t>コントロールルーム（計器室</a:t>
            </a:r>
            <a:r>
              <a:rPr lang="ja-JP" altLang="en-US" sz="1200" dirty="0" smtClean="0">
                <a:latin typeface="+mj-ea"/>
                <a:ea typeface="+mj-ea"/>
              </a:rPr>
              <a:t>）</a:t>
            </a:r>
            <a:endParaRPr lang="en-US" altLang="ja-JP" sz="1200" dirty="0" smtClean="0">
              <a:latin typeface="+mj-ea"/>
              <a:ea typeface="+mj-ea"/>
            </a:endParaRPr>
          </a:p>
          <a:p>
            <a:pPr algn="ctr"/>
            <a:r>
              <a:rPr lang="ja-JP" altLang="en-US" sz="1200" dirty="0" smtClean="0">
                <a:latin typeface="+mj-ea"/>
                <a:ea typeface="+mj-ea"/>
              </a:rPr>
              <a:t>の地震対策</a:t>
            </a:r>
            <a:endParaRPr kumimoji="1" lang="ja-JP" altLang="en-US" sz="1200" dirty="0">
              <a:latin typeface="+mj-ea"/>
              <a:ea typeface="+mj-ea"/>
            </a:endParaRPr>
          </a:p>
        </p:txBody>
      </p:sp>
      <p:sp>
        <p:nvSpPr>
          <p:cNvPr id="332" name="正方形/長方形 331"/>
          <p:cNvSpPr/>
          <p:nvPr/>
        </p:nvSpPr>
        <p:spPr>
          <a:xfrm>
            <a:off x="216450" y="663463"/>
            <a:ext cx="4386414" cy="425118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82" name="テキスト ボックス 381"/>
          <p:cNvSpPr txBox="1"/>
          <p:nvPr/>
        </p:nvSpPr>
        <p:spPr>
          <a:xfrm>
            <a:off x="9762712" y="3180484"/>
            <a:ext cx="5145999" cy="461665"/>
          </a:xfrm>
          <a:prstGeom prst="rect">
            <a:avLst/>
          </a:prstGeom>
          <a:noFill/>
        </p:spPr>
        <p:txBody>
          <a:bodyPr wrap="square" rtlCol="0">
            <a:spAutoFit/>
          </a:bodyPr>
          <a:lstStyle/>
          <a:p>
            <a:pPr marL="228600" indent="-228600">
              <a:buFont typeface="Wingdings" pitchFamily="2" charset="2"/>
              <a:buChar char="p"/>
            </a:pPr>
            <a:r>
              <a:rPr kumimoji="1" lang="ja-JP" altLang="en-US" sz="1200" dirty="0" smtClean="0">
                <a:latin typeface="ＭＳ 明朝" pitchFamily="17" charset="-128"/>
                <a:ea typeface="ＭＳ 明朝" pitchFamily="17" charset="-128"/>
              </a:rPr>
              <a:t>事業所は、災害時の適切な</a:t>
            </a:r>
            <a:r>
              <a:rPr lang="ja-JP" altLang="en-US" sz="1200" dirty="0" smtClean="0">
                <a:latin typeface="ＭＳ 明朝" pitchFamily="17" charset="-128"/>
                <a:ea typeface="ＭＳ 明朝" pitchFamily="17" charset="-128"/>
              </a:rPr>
              <a:t>広報活動のため、情報発信のルール作りを進めています。</a:t>
            </a:r>
            <a:endParaRPr kumimoji="1" lang="en-US" altLang="ja-JP" sz="1200" dirty="0" smtClean="0">
              <a:latin typeface="ＭＳ 明朝" pitchFamily="17" charset="-128"/>
              <a:ea typeface="ＭＳ 明朝" pitchFamily="17" charset="-128"/>
            </a:endParaRPr>
          </a:p>
        </p:txBody>
      </p:sp>
      <p:sp>
        <p:nvSpPr>
          <p:cNvPr id="349" name="テキスト ボックス 348"/>
          <p:cNvSpPr txBox="1"/>
          <p:nvPr/>
        </p:nvSpPr>
        <p:spPr>
          <a:xfrm>
            <a:off x="12097766" y="0"/>
            <a:ext cx="3024759" cy="507831"/>
          </a:xfrm>
          <a:prstGeom prst="rect">
            <a:avLst/>
          </a:prstGeom>
          <a:noFill/>
        </p:spPr>
        <p:txBody>
          <a:bodyPr wrap="square" rtlCol="0">
            <a:spAutoFit/>
          </a:bodyPr>
          <a:lstStyle/>
          <a:p>
            <a:pPr marL="92075" indent="-92075"/>
            <a:r>
              <a:rPr kumimoji="1" lang="en-US" altLang="ja-JP" sz="900" dirty="0" smtClean="0"/>
              <a:t>※</a:t>
            </a:r>
            <a:r>
              <a:rPr kumimoji="1" lang="ja-JP" altLang="en-US" sz="900" dirty="0" smtClean="0"/>
              <a:t>危険物や高圧ガスを大量に保有している特定事業所</a:t>
            </a:r>
            <a:endParaRPr kumimoji="1" lang="en-US" altLang="ja-JP" sz="900" dirty="0" smtClean="0"/>
          </a:p>
          <a:p>
            <a:pPr marL="92075" indent="-92075"/>
            <a:r>
              <a:rPr lang="ja-JP" altLang="en-US" sz="900" dirty="0"/>
              <a:t>　</a:t>
            </a:r>
            <a:r>
              <a:rPr lang="ja-JP" altLang="en-US" sz="900" dirty="0" smtClean="0"/>
              <a:t>（</a:t>
            </a:r>
            <a:r>
              <a:rPr lang="en-US" altLang="ja-JP" sz="900" dirty="0" smtClean="0"/>
              <a:t>78</a:t>
            </a:r>
            <a:r>
              <a:rPr lang="ja-JP" altLang="en-US" sz="900" dirty="0" smtClean="0"/>
              <a:t>事業所中</a:t>
            </a:r>
            <a:r>
              <a:rPr lang="en-US" altLang="ja-JP" sz="900" dirty="0" smtClean="0"/>
              <a:t>76</a:t>
            </a:r>
            <a:r>
              <a:rPr lang="ja-JP" altLang="en-US" sz="900" dirty="0" smtClean="0"/>
              <a:t>事業所が回答</a:t>
            </a:r>
            <a:r>
              <a:rPr lang="en-US" altLang="ja-JP" sz="900" dirty="0" smtClean="0"/>
              <a:t>)</a:t>
            </a:r>
            <a:r>
              <a:rPr lang="ja-JP" altLang="en-US" sz="900" dirty="0" smtClean="0"/>
              <a:t>にアンケート調査を実施。</a:t>
            </a:r>
            <a:endParaRPr kumimoji="1" lang="en-US" altLang="ja-JP" sz="900" dirty="0" smtClean="0"/>
          </a:p>
          <a:p>
            <a:pPr marL="92075" indent="-92075"/>
            <a:r>
              <a:rPr lang="en-US" altLang="ja-JP" sz="900" dirty="0" smtClean="0"/>
              <a:t>※</a:t>
            </a:r>
            <a:r>
              <a:rPr kumimoji="1" lang="ja-JP" altLang="en-US" sz="900" dirty="0" smtClean="0">
                <a:latin typeface="+mn-ea"/>
              </a:rPr>
              <a:t>グラフ内の数値は</a:t>
            </a:r>
            <a:r>
              <a:rPr kumimoji="1" lang="ja-JP" altLang="en-US" sz="900" dirty="0" smtClean="0">
                <a:solidFill>
                  <a:srgbClr val="FF0000"/>
                </a:solidFill>
                <a:latin typeface="+mn-ea"/>
              </a:rPr>
              <a:t>、 </a:t>
            </a:r>
            <a:r>
              <a:rPr lang="en-US" altLang="ja-JP" sz="900" dirty="0" smtClean="0">
                <a:latin typeface="+mn-ea"/>
              </a:rPr>
              <a:t>2020</a:t>
            </a:r>
            <a:r>
              <a:rPr kumimoji="1" lang="ja-JP" altLang="en-US" sz="900" dirty="0" smtClean="0">
                <a:latin typeface="+mn-ea"/>
              </a:rPr>
              <a:t>年</a:t>
            </a:r>
            <a:r>
              <a:rPr lang="en-US" altLang="ja-JP" sz="900" dirty="0">
                <a:latin typeface="+mn-ea"/>
              </a:rPr>
              <a:t>8</a:t>
            </a:r>
            <a:r>
              <a:rPr kumimoji="1" lang="ja-JP" altLang="en-US" sz="900" dirty="0" smtClean="0"/>
              <a:t>月調査</a:t>
            </a:r>
            <a:r>
              <a:rPr lang="ja-JP" altLang="en-US" sz="900" dirty="0" smtClean="0"/>
              <a:t>時点</a:t>
            </a:r>
            <a:r>
              <a:rPr kumimoji="1" lang="ja-JP" altLang="en-US" sz="900" dirty="0" smtClean="0"/>
              <a:t>のものです。</a:t>
            </a:r>
            <a:endParaRPr kumimoji="1" lang="ja-JP" altLang="en-US" sz="900" dirty="0"/>
          </a:p>
        </p:txBody>
      </p:sp>
      <p:sp>
        <p:nvSpPr>
          <p:cNvPr id="321" name="テキスト ボックス 320"/>
          <p:cNvSpPr txBox="1"/>
          <p:nvPr/>
        </p:nvSpPr>
        <p:spPr>
          <a:xfrm>
            <a:off x="9730879" y="4194787"/>
            <a:ext cx="5067263" cy="523220"/>
          </a:xfrm>
          <a:prstGeom prst="rect">
            <a:avLst/>
          </a:prstGeom>
          <a:noFill/>
        </p:spPr>
        <p:txBody>
          <a:bodyPr wrap="square" rtlCol="0">
            <a:spAutoFit/>
          </a:bodyPr>
          <a:lstStyle/>
          <a:p>
            <a:pPr lvl="0"/>
            <a:r>
              <a:rPr lang="ja-JP" altLang="en-US" sz="1400" dirty="0" smtClean="0">
                <a:solidFill>
                  <a:prstClr val="black"/>
                </a:solidFill>
                <a:latin typeface="ＭＳ Ｐゴシック"/>
              </a:rPr>
              <a:t>化学製品等の製造設備は、</a:t>
            </a:r>
            <a:endParaRPr lang="en-US" altLang="ja-JP" sz="1400" dirty="0" smtClean="0">
              <a:solidFill>
                <a:prstClr val="black"/>
              </a:solidFill>
              <a:latin typeface="ＭＳ Ｐゴシック"/>
            </a:endParaRPr>
          </a:p>
          <a:p>
            <a:pPr lvl="0"/>
            <a:r>
              <a:rPr lang="ja-JP" altLang="en-US" sz="1400" dirty="0">
                <a:solidFill>
                  <a:prstClr val="black"/>
                </a:solidFill>
                <a:latin typeface="ＭＳ Ｐゴシック"/>
              </a:rPr>
              <a:t>　</a:t>
            </a:r>
            <a:r>
              <a:rPr lang="ja-JP" altLang="en-US" sz="1400" dirty="0" smtClean="0">
                <a:solidFill>
                  <a:prstClr val="black"/>
                </a:solidFill>
                <a:latin typeface="ＭＳ Ｐゴシック"/>
              </a:rPr>
              <a:t>　　　　　　　災害時にも安全に停止できる仕組みになっています。</a:t>
            </a:r>
            <a:endParaRPr kumimoji="1" lang="ja-JP" altLang="en-US" dirty="0"/>
          </a:p>
        </p:txBody>
      </p:sp>
      <p:sp>
        <p:nvSpPr>
          <p:cNvPr id="417" name="正方形/長方形 416"/>
          <p:cNvSpPr/>
          <p:nvPr/>
        </p:nvSpPr>
        <p:spPr>
          <a:xfrm>
            <a:off x="9814058" y="3825114"/>
            <a:ext cx="2646878" cy="338554"/>
          </a:xfrm>
          <a:prstGeom prst="rect">
            <a:avLst/>
          </a:prstGeom>
          <a:solidFill>
            <a:schemeClr val="bg1"/>
          </a:solidFill>
        </p:spPr>
        <p:txBody>
          <a:bodyPr wrap="none">
            <a:spAutoFit/>
          </a:bodyPr>
          <a:lstStyle/>
          <a:p>
            <a:pPr marL="177800" lvl="0" indent="-17780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製品等の製造設備の対策</a:t>
            </a:r>
            <a:r>
              <a:rPr lang="en-US" altLang="ja-JP" sz="1600" dirty="0" smtClean="0">
                <a:solidFill>
                  <a:prstClr val="black"/>
                </a:solidFill>
                <a:latin typeface="ＭＳ Ｐゴシック"/>
              </a:rPr>
              <a:t>】</a:t>
            </a:r>
          </a:p>
        </p:txBody>
      </p:sp>
      <p:sp>
        <p:nvSpPr>
          <p:cNvPr id="426" name="正方形/長方形 425"/>
          <p:cNvSpPr/>
          <p:nvPr/>
        </p:nvSpPr>
        <p:spPr>
          <a:xfrm>
            <a:off x="385602" y="522164"/>
            <a:ext cx="1210588" cy="338554"/>
          </a:xfrm>
          <a:prstGeom prst="rect">
            <a:avLst/>
          </a:prstGeom>
          <a:solidFill>
            <a:schemeClr val="bg1"/>
          </a:solidFill>
        </p:spPr>
        <p:txBody>
          <a:bodyPr wrap="none">
            <a:spAutoFit/>
          </a:bodyPr>
          <a:lstStyle/>
          <a:p>
            <a:r>
              <a:rPr lang="en-US" altLang="ja-JP" sz="1600" dirty="0" smtClean="0">
                <a:solidFill>
                  <a:prstClr val="black"/>
                </a:solidFill>
              </a:rPr>
              <a:t>【</a:t>
            </a:r>
            <a:r>
              <a:rPr lang="ja-JP" altLang="en-US" sz="1600" dirty="0" smtClean="0">
                <a:solidFill>
                  <a:prstClr val="black"/>
                </a:solidFill>
              </a:rPr>
              <a:t>防災訓練</a:t>
            </a:r>
            <a:r>
              <a:rPr lang="en-US" altLang="ja-JP" sz="1600" dirty="0" smtClean="0">
                <a:solidFill>
                  <a:prstClr val="black"/>
                </a:solidFill>
              </a:rPr>
              <a:t>】</a:t>
            </a:r>
            <a:endParaRPr lang="ja-JP" altLang="en-US" sz="3200" dirty="0"/>
          </a:p>
        </p:txBody>
      </p:sp>
      <p:sp>
        <p:nvSpPr>
          <p:cNvPr id="427" name="正方形/長方形 426"/>
          <p:cNvSpPr/>
          <p:nvPr/>
        </p:nvSpPr>
        <p:spPr>
          <a:xfrm>
            <a:off x="309047" y="815799"/>
            <a:ext cx="4235485" cy="523220"/>
          </a:xfrm>
          <a:prstGeom prst="rect">
            <a:avLst/>
          </a:prstGeom>
        </p:spPr>
        <p:txBody>
          <a:bodyPr wrap="square">
            <a:spAutoFit/>
          </a:bodyPr>
          <a:lstStyle/>
          <a:p>
            <a:pPr lvl="0"/>
            <a:r>
              <a:rPr lang="ja-JP" altLang="en-US" sz="1400" dirty="0" smtClean="0">
                <a:solidFill>
                  <a:prstClr val="black"/>
                </a:solidFill>
              </a:rPr>
              <a:t>災害発生時（地震・津波）の対応等を確実に行うため、</a:t>
            </a:r>
            <a:endParaRPr lang="en-US" altLang="ja-JP" sz="1400" dirty="0" smtClean="0">
              <a:solidFill>
                <a:prstClr val="black"/>
              </a:solidFill>
            </a:endParaRPr>
          </a:p>
          <a:p>
            <a:pPr lvl="0"/>
            <a:r>
              <a:rPr lang="ja-JP" altLang="en-US" sz="1400" dirty="0">
                <a:solidFill>
                  <a:prstClr val="black"/>
                </a:solidFill>
              </a:rPr>
              <a:t>　</a:t>
            </a:r>
            <a:r>
              <a:rPr lang="ja-JP" altLang="en-US" sz="1400" dirty="0" smtClean="0">
                <a:solidFill>
                  <a:prstClr val="black"/>
                </a:solidFill>
              </a:rPr>
              <a:t>　　　　　　　　　　　　　　　　防災訓練を実施しています。</a:t>
            </a:r>
            <a:endParaRPr lang="ja-JP" altLang="en-US" sz="1400" dirty="0">
              <a:solidFill>
                <a:prstClr val="black"/>
              </a:solidFill>
            </a:endParaRPr>
          </a:p>
        </p:txBody>
      </p:sp>
      <p:sp>
        <p:nvSpPr>
          <p:cNvPr id="429" name="テキスト ボックス 428"/>
          <p:cNvSpPr txBox="1"/>
          <p:nvPr/>
        </p:nvSpPr>
        <p:spPr>
          <a:xfrm>
            <a:off x="9981195" y="484431"/>
            <a:ext cx="1210588"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情報発信</a:t>
            </a:r>
            <a:r>
              <a:rPr lang="en-US" altLang="ja-JP" sz="1600" dirty="0" smtClean="0">
                <a:solidFill>
                  <a:prstClr val="black"/>
                </a:solidFill>
                <a:latin typeface="ＭＳ Ｐゴシック"/>
              </a:rPr>
              <a:t>】</a:t>
            </a:r>
          </a:p>
        </p:txBody>
      </p:sp>
      <p:sp>
        <p:nvSpPr>
          <p:cNvPr id="430" name="テキスト ボックス 429"/>
          <p:cNvSpPr txBox="1"/>
          <p:nvPr/>
        </p:nvSpPr>
        <p:spPr>
          <a:xfrm>
            <a:off x="9904390" y="810196"/>
            <a:ext cx="4536504" cy="307777"/>
          </a:xfrm>
          <a:prstGeom prst="rect">
            <a:avLst/>
          </a:prstGeom>
          <a:noFill/>
        </p:spPr>
        <p:txBody>
          <a:bodyPr wrap="square" rtlCol="0">
            <a:spAutoFit/>
          </a:bodyPr>
          <a:lstStyle/>
          <a:p>
            <a:r>
              <a:rPr lang="ja-JP" altLang="en-US" sz="1400" dirty="0" smtClean="0">
                <a:solidFill>
                  <a:prstClr val="black"/>
                </a:solidFill>
                <a:latin typeface="ＭＳ Ｐゴシック"/>
              </a:rPr>
              <a:t>地域の皆様と交流するため、説明会等を開催しています。</a:t>
            </a:r>
            <a:endParaRPr kumimoji="1" lang="ja-JP" altLang="en-US" sz="2800" dirty="0"/>
          </a:p>
        </p:txBody>
      </p:sp>
      <p:sp>
        <p:nvSpPr>
          <p:cNvPr id="350" name="テキスト ボックス 349"/>
          <p:cNvSpPr txBox="1"/>
          <p:nvPr/>
        </p:nvSpPr>
        <p:spPr>
          <a:xfrm>
            <a:off x="9743918" y="4720888"/>
            <a:ext cx="5186174" cy="646331"/>
          </a:xfrm>
          <a:prstGeom prst="rect">
            <a:avLst/>
          </a:prstGeom>
          <a:noFill/>
        </p:spPr>
        <p:txBody>
          <a:bodyPr wrap="square" rtlCol="0">
            <a:spAutoFit/>
          </a:bodyPr>
          <a:lstStyle/>
          <a:p>
            <a:pPr marL="228600" indent="-228600">
              <a:buFont typeface="Wingdings" pitchFamily="2" charset="2"/>
              <a:buChar char="p"/>
            </a:pPr>
            <a:r>
              <a:rPr lang="ja-JP" altLang="en-US" sz="1200" dirty="0">
                <a:latin typeface="ＭＳ 明朝" pitchFamily="17" charset="-128"/>
                <a:ea typeface="ＭＳ 明朝" pitchFamily="17" charset="-128"/>
              </a:rPr>
              <a:t>事業所は、</a:t>
            </a:r>
            <a:r>
              <a:rPr lang="ja-JP" altLang="en-US" sz="1200" dirty="0" smtClean="0">
                <a:latin typeface="ＭＳ 明朝" pitchFamily="17" charset="-128"/>
                <a:ea typeface="ＭＳ 明朝" pitchFamily="17" charset="-128"/>
              </a:rPr>
              <a:t>地震等の災害に</a:t>
            </a:r>
            <a:r>
              <a:rPr lang="ja-JP" altLang="en-US" sz="1200" dirty="0">
                <a:latin typeface="ＭＳ 明朝" pitchFamily="17" charset="-128"/>
                <a:ea typeface="ＭＳ 明朝" pitchFamily="17" charset="-128"/>
              </a:rPr>
              <a:t>備えて、製造</a:t>
            </a:r>
            <a:r>
              <a:rPr lang="ja-JP" altLang="en-US" sz="1200" dirty="0" smtClean="0">
                <a:latin typeface="ＭＳ 明朝" pitchFamily="17" charset="-128"/>
                <a:ea typeface="ＭＳ 明朝" pitchFamily="17" charset="-128"/>
              </a:rPr>
              <a:t>設備の緊急停止対応や運転状態の監視を行うコントロールルーム（計器室）の耐震化工事や津波浸水対策を順次進めています。</a:t>
            </a:r>
            <a:endParaRPr lang="en-US" altLang="ja-JP" sz="1200" dirty="0" smtClean="0">
              <a:latin typeface="ＭＳ 明朝" pitchFamily="17" charset="-128"/>
              <a:ea typeface="ＭＳ 明朝" pitchFamily="17" charset="-128"/>
            </a:endParaRPr>
          </a:p>
        </p:txBody>
      </p:sp>
      <p:sp>
        <p:nvSpPr>
          <p:cNvPr id="367" name="テキスト ボックス 366"/>
          <p:cNvSpPr txBox="1"/>
          <p:nvPr/>
        </p:nvSpPr>
        <p:spPr>
          <a:xfrm>
            <a:off x="291100" y="3456811"/>
            <a:ext cx="4253432" cy="1354217"/>
          </a:xfrm>
          <a:prstGeom prst="rect">
            <a:avLst/>
          </a:prstGeom>
          <a:noFill/>
        </p:spPr>
        <p:txBody>
          <a:bodyPr wrap="square" rtlCol="0">
            <a:spAutoFit/>
          </a:bodyPr>
          <a:lstStyle/>
          <a:p>
            <a:pPr marL="228600" indent="-228600">
              <a:spcAft>
                <a:spcPts val="600"/>
              </a:spcAft>
              <a:buFont typeface="Wingdings" pitchFamily="2" charset="2"/>
              <a:buChar char="p"/>
            </a:pPr>
            <a:r>
              <a:rPr lang="ja-JP" altLang="ja-JP" sz="1200" dirty="0">
                <a:latin typeface="ＭＳ 明朝" panose="02020609040205080304" pitchFamily="17" charset="-128"/>
                <a:ea typeface="ＭＳ 明朝" panose="02020609040205080304" pitchFamily="17" charset="-128"/>
              </a:rPr>
              <a:t>事業所は、地震や火災等の万一の災害に備え</a:t>
            </a:r>
            <a:r>
              <a:rPr lang="ja-JP" altLang="ja-JP" sz="1200" dirty="0" smtClean="0">
                <a:latin typeface="ＭＳ 明朝" panose="02020609040205080304" pitchFamily="17" charset="-128"/>
                <a:ea typeface="ＭＳ 明朝" panose="02020609040205080304" pitchFamily="17" charset="-128"/>
              </a:rPr>
              <a:t>、防災</a:t>
            </a:r>
            <a:r>
              <a:rPr lang="ja-JP" altLang="ja-JP" sz="1200" dirty="0">
                <a:latin typeface="ＭＳ 明朝" panose="02020609040205080304" pitchFamily="17" charset="-128"/>
                <a:ea typeface="ＭＳ 明朝" panose="02020609040205080304" pitchFamily="17" charset="-128"/>
              </a:rPr>
              <a:t>訓練を実施して</a:t>
            </a:r>
            <a:r>
              <a:rPr lang="ja-JP" altLang="ja-JP" sz="1200" dirty="0" smtClean="0">
                <a:latin typeface="ＭＳ 明朝" panose="02020609040205080304" pitchFamily="17" charset="-128"/>
                <a:ea typeface="ＭＳ 明朝" panose="02020609040205080304" pitchFamily="17" charset="-128"/>
              </a:rPr>
              <a:t>います</a:t>
            </a:r>
            <a:r>
              <a:rPr lang="ja-JP" altLang="en-US" sz="1200" dirty="0" smtClean="0">
                <a:latin typeface="ＭＳ 明朝" pitchFamily="17" charset="-128"/>
                <a:ea typeface="ＭＳ 明朝" pitchFamily="17" charset="-128"/>
              </a:rPr>
              <a:t>。</a:t>
            </a:r>
            <a:endParaRPr lang="en-US" altLang="ja-JP" sz="1200" dirty="0" smtClean="0">
              <a:latin typeface="ＭＳ 明朝" pitchFamily="17" charset="-128"/>
              <a:ea typeface="ＭＳ 明朝" pitchFamily="17" charset="-128"/>
            </a:endParaRPr>
          </a:p>
          <a:p>
            <a:pPr marL="228600" indent="-228600">
              <a:spcAft>
                <a:spcPts val="600"/>
              </a:spcAft>
              <a:buFont typeface="Wingdings" pitchFamily="2" charset="2"/>
              <a:buChar char="p"/>
            </a:pPr>
            <a:r>
              <a:rPr lang="ja-JP" altLang="en-US" sz="1200" dirty="0">
                <a:latin typeface="ＭＳ 明朝" panose="02020609040205080304" pitchFamily="17" charset="-128"/>
                <a:ea typeface="ＭＳ 明朝" panose="02020609040205080304" pitchFamily="17" charset="-128"/>
              </a:rPr>
              <a:t>多く</a:t>
            </a:r>
            <a:r>
              <a:rPr lang="ja-JP" altLang="ja-JP" sz="1200" dirty="0">
                <a:latin typeface="ＭＳ 明朝" panose="02020609040205080304" pitchFamily="17" charset="-128"/>
                <a:ea typeface="ＭＳ 明朝" panose="02020609040205080304" pitchFamily="17" charset="-128"/>
              </a:rPr>
              <a:t>の事業所は、公設消防</a:t>
            </a:r>
            <a:r>
              <a:rPr lang="ja-JP" altLang="ja-JP" sz="1200" dirty="0" smtClean="0">
                <a:latin typeface="ＭＳ 明朝" panose="02020609040205080304" pitchFamily="17" charset="-128"/>
                <a:ea typeface="ＭＳ 明朝" panose="02020609040205080304" pitchFamily="17" charset="-128"/>
              </a:rPr>
              <a:t>や近隣</a:t>
            </a:r>
            <a:r>
              <a:rPr lang="ja-JP" altLang="ja-JP" sz="1200" dirty="0">
                <a:latin typeface="ＭＳ 明朝" panose="02020609040205080304" pitchFamily="17" charset="-128"/>
                <a:ea typeface="ＭＳ 明朝" panose="02020609040205080304" pitchFamily="17" charset="-128"/>
              </a:rPr>
              <a:t>事業所などの外部機関と</a:t>
            </a:r>
            <a:r>
              <a:rPr lang="ja-JP" altLang="en-US" sz="1200" dirty="0">
                <a:latin typeface="ＭＳ 明朝" panose="02020609040205080304" pitchFamily="17" charset="-128"/>
                <a:ea typeface="ＭＳ 明朝" panose="02020609040205080304" pitchFamily="17" charset="-128"/>
              </a:rPr>
              <a:t>、</a:t>
            </a:r>
            <a:r>
              <a:rPr lang="ja-JP" altLang="ja-JP" sz="1200" dirty="0">
                <a:latin typeface="ＭＳ 明朝" panose="02020609040205080304" pitchFamily="17" charset="-128"/>
                <a:ea typeface="ＭＳ 明朝" panose="02020609040205080304" pitchFamily="17" charset="-128"/>
              </a:rPr>
              <a:t>合同訓練</a:t>
            </a:r>
            <a:r>
              <a:rPr lang="ja-JP" altLang="en-US" sz="1200" dirty="0">
                <a:latin typeface="ＭＳ 明朝" panose="02020609040205080304" pitchFamily="17" charset="-128"/>
                <a:ea typeface="ＭＳ 明朝" panose="02020609040205080304" pitchFamily="17" charset="-128"/>
              </a:rPr>
              <a:t>を実施し、連携などを確認して</a:t>
            </a:r>
            <a:r>
              <a:rPr lang="ja-JP" altLang="en-US" sz="1200" dirty="0" smtClean="0">
                <a:latin typeface="ＭＳ 明朝" panose="02020609040205080304" pitchFamily="17" charset="-128"/>
                <a:ea typeface="ＭＳ 明朝" panose="02020609040205080304" pitchFamily="17" charset="-128"/>
              </a:rPr>
              <a:t>います。</a:t>
            </a:r>
            <a:endParaRPr lang="en-US" altLang="ja-JP" sz="1200" dirty="0" smtClean="0">
              <a:latin typeface="ＭＳ 明朝" panose="02020609040205080304" pitchFamily="17" charset="-128"/>
              <a:ea typeface="ＭＳ 明朝" panose="02020609040205080304" pitchFamily="17" charset="-128"/>
            </a:endParaRPr>
          </a:p>
          <a:p>
            <a:pPr marL="228600" indent="-228600">
              <a:spcAft>
                <a:spcPts val="600"/>
              </a:spcAft>
              <a:buFont typeface="Wingdings" pitchFamily="2" charset="2"/>
              <a:buChar char="p"/>
            </a:pPr>
            <a:r>
              <a:rPr lang="ja-JP" altLang="en-US" sz="1200" dirty="0">
                <a:latin typeface="ＭＳ 明朝" pitchFamily="17" charset="-128"/>
                <a:ea typeface="ＭＳ 明朝" pitchFamily="17" charset="-128"/>
              </a:rPr>
              <a:t>また、国主催の技能コンテストに参加するなど、消火技術の向上に</a:t>
            </a:r>
            <a:r>
              <a:rPr lang="ja-JP" altLang="en-US" sz="1200" dirty="0" smtClean="0">
                <a:latin typeface="ＭＳ 明朝" pitchFamily="17" charset="-128"/>
                <a:ea typeface="ＭＳ 明朝" pitchFamily="17" charset="-128"/>
              </a:rPr>
              <a:t>取り組んでいます。</a:t>
            </a:r>
            <a:endParaRPr lang="en-US" altLang="ja-JP" sz="1200" dirty="0">
              <a:latin typeface="ＭＳ 明朝" pitchFamily="17" charset="-128"/>
              <a:ea typeface="ＭＳ 明朝" pitchFamily="17" charset="-128"/>
            </a:endParaRPr>
          </a:p>
        </p:txBody>
      </p:sp>
      <p:sp>
        <p:nvSpPr>
          <p:cNvPr id="445" name="テキスト ボックス 444"/>
          <p:cNvSpPr txBox="1"/>
          <p:nvPr/>
        </p:nvSpPr>
        <p:spPr>
          <a:xfrm>
            <a:off x="10814960" y="6092611"/>
            <a:ext cx="498534" cy="169277"/>
          </a:xfrm>
          <a:prstGeom prst="rect">
            <a:avLst/>
          </a:prstGeom>
          <a:solidFill>
            <a:schemeClr val="bg1"/>
          </a:solidFill>
        </p:spPr>
        <p:txBody>
          <a:bodyPr wrap="none" lIns="0" tIns="0" rIns="0" bIns="0" rtlCol="0">
            <a:spAutoFit/>
          </a:bodyPr>
          <a:lstStyle/>
          <a:p>
            <a:pPr algn="ctr"/>
            <a:r>
              <a:rPr lang="en-US" altLang="ja-JP" sz="1100" dirty="0" smtClean="0"/>
              <a:t>201</a:t>
            </a:r>
            <a:r>
              <a:rPr kumimoji="1" lang="ja-JP" altLang="en-US" sz="1100" dirty="0" smtClean="0"/>
              <a:t>施設</a:t>
            </a:r>
            <a:endParaRPr kumimoji="1" lang="ja-JP" altLang="en-US" sz="1100" dirty="0"/>
          </a:p>
        </p:txBody>
      </p:sp>
      <p:sp>
        <p:nvSpPr>
          <p:cNvPr id="2" name="正方形/長方形 1"/>
          <p:cNvSpPr/>
          <p:nvPr/>
        </p:nvSpPr>
        <p:spPr>
          <a:xfrm>
            <a:off x="1519450" y="3088164"/>
            <a:ext cx="1521570" cy="461665"/>
          </a:xfrm>
          <a:prstGeom prst="rect">
            <a:avLst/>
          </a:prstGeom>
        </p:spPr>
        <p:txBody>
          <a:bodyPr wrap="none">
            <a:spAutoFit/>
          </a:bodyPr>
          <a:lstStyle/>
          <a:p>
            <a:r>
              <a:rPr lang="ja-JP" altLang="en-US" sz="1200" dirty="0" smtClean="0"/>
              <a:t>合同訓練実施状況</a:t>
            </a:r>
            <a:endParaRPr lang="en-US" altLang="ja-JP" sz="1200" dirty="0" smtClean="0"/>
          </a:p>
          <a:p>
            <a:r>
              <a:rPr lang="ja-JP" altLang="en-US" sz="1200" dirty="0" smtClean="0"/>
              <a:t>（直</a:t>
            </a:r>
            <a:r>
              <a:rPr lang="ja-JP" altLang="en-US" sz="1200" dirty="0"/>
              <a:t>近</a:t>
            </a:r>
            <a:r>
              <a:rPr lang="ja-JP" altLang="en-US" sz="1200" dirty="0" smtClean="0"/>
              <a:t>５年</a:t>
            </a:r>
            <a:r>
              <a:rPr lang="ja-JP" altLang="en-US" sz="1200" dirty="0"/>
              <a:t>間</a:t>
            </a:r>
            <a:r>
              <a:rPr lang="ja-JP" altLang="en-US" sz="1200" dirty="0" smtClean="0"/>
              <a:t>の実績）</a:t>
            </a:r>
            <a:endParaRPr lang="ja-JP" altLang="en-US" sz="1200" dirty="0"/>
          </a:p>
        </p:txBody>
      </p:sp>
      <p:sp>
        <p:nvSpPr>
          <p:cNvPr id="408" name="テキスト ボックス 407"/>
          <p:cNvSpPr txBox="1"/>
          <p:nvPr/>
        </p:nvSpPr>
        <p:spPr>
          <a:xfrm>
            <a:off x="1990168" y="2085791"/>
            <a:ext cx="423193" cy="338554"/>
          </a:xfrm>
          <a:prstGeom prst="rect">
            <a:avLst/>
          </a:prstGeom>
          <a:solidFill>
            <a:schemeClr val="bg1"/>
          </a:solidFill>
        </p:spPr>
        <p:txBody>
          <a:bodyPr wrap="none" lIns="0" tIns="0" rIns="0" bIns="0" rtlCol="0">
            <a:spAutoFit/>
          </a:bodyPr>
          <a:lstStyle/>
          <a:p>
            <a:pPr algn="ctr"/>
            <a:r>
              <a:rPr lang="en-US" altLang="ja-JP" sz="1100" dirty="0" smtClean="0"/>
              <a:t>78</a:t>
            </a:r>
          </a:p>
          <a:p>
            <a:pPr algn="ctr"/>
            <a:r>
              <a:rPr lang="ja-JP" altLang="en-US" sz="1100" dirty="0" smtClean="0"/>
              <a:t>事業所</a:t>
            </a:r>
            <a:endParaRPr kumimoji="1" lang="ja-JP" altLang="en-US" sz="1100" dirty="0"/>
          </a:p>
        </p:txBody>
      </p:sp>
      <p:sp>
        <p:nvSpPr>
          <p:cNvPr id="300" name="テキスト ボックス 299"/>
          <p:cNvSpPr txBox="1"/>
          <p:nvPr/>
        </p:nvSpPr>
        <p:spPr>
          <a:xfrm>
            <a:off x="12226820" y="2837453"/>
            <a:ext cx="2486578" cy="276999"/>
          </a:xfrm>
          <a:prstGeom prst="rect">
            <a:avLst/>
          </a:prstGeom>
          <a:noFill/>
        </p:spPr>
        <p:txBody>
          <a:bodyPr wrap="none" rtlCol="0">
            <a:spAutoFit/>
          </a:bodyPr>
          <a:lstStyle/>
          <a:p>
            <a:r>
              <a:rPr kumimoji="1" lang="ja-JP" altLang="en-US" sz="1200" dirty="0" smtClean="0"/>
              <a:t>災害時の情報発信ルールの明確化</a:t>
            </a:r>
            <a:endParaRPr kumimoji="1" lang="ja-JP" altLang="en-US" sz="1200" dirty="0"/>
          </a:p>
        </p:txBody>
      </p:sp>
      <p:sp>
        <p:nvSpPr>
          <p:cNvPr id="377" name="テキスト ボックス 376"/>
          <p:cNvSpPr txBox="1"/>
          <p:nvPr/>
        </p:nvSpPr>
        <p:spPr>
          <a:xfrm>
            <a:off x="10347642" y="2826420"/>
            <a:ext cx="1688283" cy="276999"/>
          </a:xfrm>
          <a:prstGeom prst="rect">
            <a:avLst/>
          </a:prstGeom>
          <a:noFill/>
        </p:spPr>
        <p:txBody>
          <a:bodyPr wrap="none" rtlCol="0">
            <a:spAutoFit/>
          </a:bodyPr>
          <a:lstStyle/>
          <a:p>
            <a:r>
              <a:rPr lang="ja-JP" altLang="en-US" sz="1200" dirty="0" smtClean="0"/>
              <a:t>地域との定期交流状況</a:t>
            </a:r>
            <a:endParaRPr kumimoji="1" lang="ja-JP" altLang="en-US" sz="1200" dirty="0"/>
          </a:p>
        </p:txBody>
      </p:sp>
      <p:sp>
        <p:nvSpPr>
          <p:cNvPr id="301" name="テキスト ボックス 300"/>
          <p:cNvSpPr txBox="1"/>
          <p:nvPr/>
        </p:nvSpPr>
        <p:spPr>
          <a:xfrm>
            <a:off x="10922178" y="1848036"/>
            <a:ext cx="565861" cy="338554"/>
          </a:xfrm>
          <a:prstGeom prst="rect">
            <a:avLst/>
          </a:prstGeom>
          <a:solidFill>
            <a:schemeClr val="bg1"/>
          </a:solidFill>
        </p:spPr>
        <p:txBody>
          <a:bodyPr wrap="none" lIns="0" tIns="0" rIns="0" bIns="0" rtlCol="0">
            <a:spAutoFit/>
          </a:bodyPr>
          <a:lstStyle/>
          <a:p>
            <a:pPr algn="ctr"/>
            <a:r>
              <a:rPr lang="ja-JP" altLang="en-US" sz="1100" dirty="0"/>
              <a:t>全</a:t>
            </a:r>
            <a:r>
              <a:rPr lang="en-US" altLang="ja-JP" sz="1100" dirty="0" smtClean="0"/>
              <a:t>36</a:t>
            </a:r>
          </a:p>
          <a:p>
            <a:pPr algn="ctr"/>
            <a:r>
              <a:rPr lang="ja-JP" altLang="en-US" sz="1100" dirty="0" smtClean="0"/>
              <a:t>事業所</a:t>
            </a:r>
            <a:r>
              <a:rPr lang="en-US" altLang="ja-JP" sz="1100" baseline="30000" dirty="0" smtClean="0"/>
              <a:t>※1</a:t>
            </a:r>
            <a:endParaRPr kumimoji="1" lang="ja-JP" altLang="en-US" sz="1100" dirty="0"/>
          </a:p>
        </p:txBody>
      </p:sp>
      <p:sp>
        <p:nvSpPr>
          <p:cNvPr id="302" name="テキスト ボックス 301"/>
          <p:cNvSpPr txBox="1"/>
          <p:nvPr/>
        </p:nvSpPr>
        <p:spPr>
          <a:xfrm>
            <a:off x="13166340" y="1839150"/>
            <a:ext cx="565861"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smtClean="0"/>
              <a:t>46</a:t>
            </a:r>
          </a:p>
          <a:p>
            <a:pPr algn="ctr"/>
            <a:r>
              <a:rPr lang="ja-JP" altLang="en-US" sz="1100" dirty="0" smtClean="0"/>
              <a:t>事業所</a:t>
            </a:r>
            <a:r>
              <a:rPr lang="en-US" altLang="ja-JP" sz="1100" baseline="30000" dirty="0" smtClean="0"/>
              <a:t>※2</a:t>
            </a:r>
            <a:endParaRPr kumimoji="1" lang="ja-JP" altLang="en-US" sz="1100" dirty="0"/>
          </a:p>
        </p:txBody>
      </p:sp>
      <p:sp>
        <p:nvSpPr>
          <p:cNvPr id="304" name="テキスト ボックス 303"/>
          <p:cNvSpPr txBox="1"/>
          <p:nvPr/>
        </p:nvSpPr>
        <p:spPr>
          <a:xfrm>
            <a:off x="12691205" y="6913372"/>
            <a:ext cx="2042546" cy="461665"/>
          </a:xfrm>
          <a:prstGeom prst="rect">
            <a:avLst/>
          </a:prstGeom>
          <a:noFill/>
        </p:spPr>
        <p:txBody>
          <a:bodyPr wrap="none" rtlCol="0">
            <a:spAutoFit/>
          </a:bodyPr>
          <a:lstStyle/>
          <a:p>
            <a:pPr algn="ctr"/>
            <a:r>
              <a:rPr lang="ja-JP" altLang="en-US" sz="1200" dirty="0">
                <a:latin typeface="+mj-ea"/>
                <a:ea typeface="+mj-ea"/>
              </a:rPr>
              <a:t>コントロールルーム（計器室</a:t>
            </a:r>
            <a:r>
              <a:rPr lang="ja-JP" altLang="en-US" sz="1200" dirty="0" smtClean="0">
                <a:latin typeface="+mj-ea"/>
                <a:ea typeface="+mj-ea"/>
              </a:rPr>
              <a:t>）</a:t>
            </a:r>
            <a:endParaRPr lang="en-US" altLang="ja-JP" sz="1200" dirty="0" smtClean="0">
              <a:latin typeface="+mj-ea"/>
              <a:ea typeface="+mj-ea"/>
            </a:endParaRPr>
          </a:p>
          <a:p>
            <a:pPr algn="ctr"/>
            <a:r>
              <a:rPr lang="ja-JP" altLang="en-US" sz="1200" dirty="0" smtClean="0">
                <a:latin typeface="+mj-ea"/>
                <a:ea typeface="+mj-ea"/>
              </a:rPr>
              <a:t>の津波浸水対策</a:t>
            </a:r>
            <a:r>
              <a:rPr lang="en-US" altLang="ja-JP" sz="1200" baseline="30000" dirty="0" smtClean="0">
                <a:latin typeface="+mj-ea"/>
                <a:ea typeface="+mj-ea"/>
              </a:rPr>
              <a:t>※</a:t>
            </a:r>
            <a:endParaRPr kumimoji="1" lang="ja-JP" altLang="en-US" sz="1200" baseline="30000" dirty="0">
              <a:latin typeface="+mj-ea"/>
              <a:ea typeface="+mj-ea"/>
            </a:endParaRPr>
          </a:p>
        </p:txBody>
      </p:sp>
      <p:sp>
        <p:nvSpPr>
          <p:cNvPr id="305" name="テキスト ボックス 304"/>
          <p:cNvSpPr txBox="1"/>
          <p:nvPr/>
        </p:nvSpPr>
        <p:spPr>
          <a:xfrm>
            <a:off x="10056215" y="7350643"/>
            <a:ext cx="4416594" cy="246221"/>
          </a:xfrm>
          <a:prstGeom prst="rect">
            <a:avLst/>
          </a:prstGeom>
          <a:noFill/>
        </p:spPr>
        <p:txBody>
          <a:bodyPr wrap="none" rtlCol="0">
            <a:spAutoFit/>
          </a:bodyPr>
          <a:lstStyle/>
          <a:p>
            <a:pPr algn="ct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南海トラフ巨大地震の津波浸水想定に対して、対策の実施状況を調査。</a:t>
            </a:r>
            <a:endParaRPr kumimoji="1" lang="ja-JP" altLang="en-US" sz="1000" dirty="0"/>
          </a:p>
        </p:txBody>
      </p:sp>
      <p:sp>
        <p:nvSpPr>
          <p:cNvPr id="293" name="テキスト ボックス 292"/>
          <p:cNvSpPr txBox="1"/>
          <p:nvPr/>
        </p:nvSpPr>
        <p:spPr>
          <a:xfrm>
            <a:off x="13321433" y="6087458"/>
            <a:ext cx="498534" cy="169277"/>
          </a:xfrm>
          <a:prstGeom prst="rect">
            <a:avLst/>
          </a:prstGeom>
          <a:solidFill>
            <a:schemeClr val="bg1"/>
          </a:solidFill>
        </p:spPr>
        <p:txBody>
          <a:bodyPr wrap="none" lIns="0" tIns="0" rIns="0" bIns="0" rtlCol="0">
            <a:spAutoFit/>
          </a:bodyPr>
          <a:lstStyle/>
          <a:p>
            <a:pPr algn="ctr"/>
            <a:r>
              <a:rPr kumimoji="1" lang="en-US" altLang="ja-JP" sz="1100" dirty="0" smtClean="0"/>
              <a:t>201</a:t>
            </a:r>
            <a:r>
              <a:rPr kumimoji="1" lang="ja-JP" altLang="en-US" sz="1100" dirty="0" smtClean="0"/>
              <a:t>施設</a:t>
            </a:r>
            <a:endParaRPr kumimoji="1" lang="ja-JP" altLang="en-US" sz="1100" dirty="0"/>
          </a:p>
        </p:txBody>
      </p:sp>
      <p:sp>
        <p:nvSpPr>
          <p:cNvPr id="295" name="テキスト ボックス 294"/>
          <p:cNvSpPr txBox="1"/>
          <p:nvPr/>
        </p:nvSpPr>
        <p:spPr>
          <a:xfrm>
            <a:off x="9750876" y="7602839"/>
            <a:ext cx="5127159" cy="646331"/>
          </a:xfrm>
          <a:prstGeom prst="rect">
            <a:avLst/>
          </a:prstGeom>
          <a:noFill/>
        </p:spPr>
        <p:txBody>
          <a:bodyPr wrap="square" rtlCol="0">
            <a:spAutoFit/>
          </a:bodyPr>
          <a:lstStyle/>
          <a:p>
            <a:pPr marL="228600" indent="-228600">
              <a:buFont typeface="Wingdings" pitchFamily="2" charset="2"/>
              <a:buChar char="p"/>
            </a:pPr>
            <a:r>
              <a:rPr lang="ja-JP" altLang="en-US" sz="1200" dirty="0" smtClean="0">
                <a:latin typeface="ＭＳ 明朝" pitchFamily="17" charset="-128"/>
                <a:ea typeface="ＭＳ 明朝" pitchFamily="17" charset="-128"/>
              </a:rPr>
              <a:t>また、事業所</a:t>
            </a:r>
            <a:r>
              <a:rPr lang="ja-JP" altLang="en-US" sz="1200" dirty="0">
                <a:latin typeface="ＭＳ 明朝" pitchFamily="17" charset="-128"/>
                <a:ea typeface="ＭＳ 明朝" pitchFamily="17" charset="-128"/>
              </a:rPr>
              <a:t>は</a:t>
            </a:r>
            <a:r>
              <a:rPr lang="ja-JP" altLang="en-US" sz="1200" dirty="0" smtClean="0">
                <a:latin typeface="ＭＳ 明朝" pitchFamily="17" charset="-128"/>
                <a:ea typeface="ＭＳ 明朝" pitchFamily="17" charset="-128"/>
              </a:rPr>
              <a:t>、製造設備の緊急停止に必要な保安設備（余剰ガスを処理するフレアスタック等）についても、耐震性の確認を行い、地震時にも確実に緊急停止できるか検証を進めています。</a:t>
            </a:r>
            <a:endParaRPr lang="en-US" altLang="ja-JP" sz="1200" dirty="0" smtClean="0">
              <a:latin typeface="ＭＳ 明朝" pitchFamily="17" charset="-128"/>
              <a:ea typeface="ＭＳ 明朝" pitchFamily="17" charset="-128"/>
            </a:endParaRPr>
          </a:p>
        </p:txBody>
      </p:sp>
      <p:sp>
        <p:nvSpPr>
          <p:cNvPr id="311" name="テキスト ボックス 310"/>
          <p:cNvSpPr txBox="1"/>
          <p:nvPr/>
        </p:nvSpPr>
        <p:spPr>
          <a:xfrm>
            <a:off x="5080079" y="484431"/>
            <a:ext cx="3057247"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災害発生時の被害想定の</a:t>
            </a:r>
            <a:r>
              <a:rPr lang="ja-JP" altLang="en-US" sz="1600" dirty="0">
                <a:solidFill>
                  <a:prstClr val="black"/>
                </a:solidFill>
                <a:latin typeface="ＭＳ Ｐゴシック"/>
              </a:rPr>
              <a:t>検討</a:t>
            </a:r>
            <a:r>
              <a:rPr lang="en-US" altLang="ja-JP" sz="1600" dirty="0" smtClean="0">
                <a:solidFill>
                  <a:prstClr val="black"/>
                </a:solidFill>
                <a:latin typeface="ＭＳ Ｐゴシック"/>
              </a:rPr>
              <a:t>】</a:t>
            </a:r>
          </a:p>
        </p:txBody>
      </p:sp>
      <p:sp>
        <p:nvSpPr>
          <p:cNvPr id="313" name="テキスト ボックス 312"/>
          <p:cNvSpPr txBox="1"/>
          <p:nvPr/>
        </p:nvSpPr>
        <p:spPr>
          <a:xfrm>
            <a:off x="4907555" y="838655"/>
            <a:ext cx="4479150" cy="523220"/>
          </a:xfrm>
          <a:prstGeom prst="rect">
            <a:avLst/>
          </a:prstGeom>
          <a:noFill/>
        </p:spPr>
        <p:txBody>
          <a:bodyPr wrap="square" rtlCol="0">
            <a:spAutoFit/>
          </a:bodyPr>
          <a:lstStyle/>
          <a:p>
            <a:r>
              <a:rPr lang="ja-JP" altLang="en-US" sz="1400" dirty="0" smtClean="0">
                <a:solidFill>
                  <a:prstClr val="black"/>
                </a:solidFill>
                <a:latin typeface="ＭＳ Ｐゴシック"/>
              </a:rPr>
              <a:t>事業所の敷地外に影響があ</a:t>
            </a:r>
            <a:r>
              <a:rPr lang="ja-JP" altLang="en-US" sz="1400" dirty="0">
                <a:solidFill>
                  <a:prstClr val="black"/>
                </a:solidFill>
                <a:latin typeface="ＭＳ Ｐゴシック"/>
              </a:rPr>
              <a:t>る</a:t>
            </a:r>
            <a:r>
              <a:rPr lang="ja-JP" altLang="en-US" sz="1400" dirty="0" smtClean="0">
                <a:solidFill>
                  <a:prstClr val="black"/>
                </a:solidFill>
                <a:latin typeface="ＭＳ Ｐゴシック"/>
              </a:rPr>
              <a:t>事故に対して、　自ら被害想定をすることで、災害対策に</a:t>
            </a:r>
            <a:r>
              <a:rPr lang="ja-JP" altLang="en-US" sz="1400" dirty="0" smtClean="0">
                <a:latin typeface="ＭＳ Ｐゴシック"/>
              </a:rPr>
              <a:t>活用しています。</a:t>
            </a:r>
            <a:endParaRPr kumimoji="1" lang="ja-JP" altLang="en-US" sz="2800" dirty="0"/>
          </a:p>
        </p:txBody>
      </p:sp>
      <p:sp>
        <p:nvSpPr>
          <p:cNvPr id="315" name="テキスト ボックス 314"/>
          <p:cNvSpPr txBox="1"/>
          <p:nvPr/>
        </p:nvSpPr>
        <p:spPr>
          <a:xfrm>
            <a:off x="8174711" y="2007500"/>
            <a:ext cx="423193" cy="338554"/>
          </a:xfrm>
          <a:prstGeom prst="rect">
            <a:avLst/>
          </a:prstGeom>
          <a:solidFill>
            <a:schemeClr val="bg1"/>
          </a:solidFill>
        </p:spPr>
        <p:txBody>
          <a:bodyPr wrap="none" lIns="0" tIns="0" rIns="0" bIns="0" rtlCol="0">
            <a:spAutoFit/>
          </a:bodyPr>
          <a:lstStyle/>
          <a:p>
            <a:pPr algn="ctr"/>
            <a:r>
              <a:rPr lang="en-US" altLang="ja-JP" sz="1100" dirty="0" smtClean="0"/>
              <a:t>78</a:t>
            </a:r>
          </a:p>
          <a:p>
            <a:pPr algn="ctr"/>
            <a:r>
              <a:rPr lang="ja-JP" altLang="en-US" sz="1100" dirty="0" smtClean="0"/>
              <a:t>事業所</a:t>
            </a:r>
            <a:endParaRPr kumimoji="1" lang="ja-JP" altLang="en-US" sz="1100" dirty="0"/>
          </a:p>
        </p:txBody>
      </p:sp>
      <p:sp>
        <p:nvSpPr>
          <p:cNvPr id="316" name="テキスト ボックス 315"/>
          <p:cNvSpPr txBox="1"/>
          <p:nvPr/>
        </p:nvSpPr>
        <p:spPr>
          <a:xfrm>
            <a:off x="4838700" y="1504232"/>
            <a:ext cx="2589299" cy="2215991"/>
          </a:xfrm>
          <a:prstGeom prst="rect">
            <a:avLst/>
          </a:prstGeom>
          <a:noFill/>
        </p:spPr>
        <p:txBody>
          <a:bodyPr wrap="square" rtlCol="0">
            <a:spAutoFit/>
          </a:body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事業所は、地震や火災等による、影響範囲の想定を行っています。</a:t>
            </a:r>
            <a:endParaRPr kumimoji="1"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被害を最小限にするため</a:t>
            </a:r>
            <a:r>
              <a:rPr lang="ja-JP" altLang="en-US" sz="1200" dirty="0" smtClean="0">
                <a:latin typeface="ＭＳ 明朝" pitchFamily="17" charset="-128"/>
                <a:ea typeface="ＭＳ 明朝" pitchFamily="17" charset="-128"/>
              </a:rPr>
              <a:t>、影響範囲の想定</a:t>
            </a:r>
            <a:r>
              <a:rPr lang="ja-JP" altLang="en-US" sz="1200" dirty="0">
                <a:latin typeface="ＭＳ 明朝" pitchFamily="17" charset="-128"/>
                <a:ea typeface="ＭＳ 明朝" pitchFamily="17" charset="-128"/>
              </a:rPr>
              <a:t>を、独自の災害対策の検討や防災訓練などに活用して</a:t>
            </a:r>
            <a:r>
              <a:rPr lang="ja-JP" altLang="en-US" sz="1200" dirty="0" smtClean="0">
                <a:latin typeface="ＭＳ 明朝" pitchFamily="17" charset="-128"/>
                <a:ea typeface="ＭＳ 明朝" pitchFamily="17" charset="-128"/>
              </a:rPr>
              <a:t>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影響範囲に応じて、近隣事業所等との連絡応援体制に活用しています。</a:t>
            </a:r>
            <a:endParaRPr kumimoji="1" lang="en-US" altLang="ja-JP" sz="1200" dirty="0" smtClean="0">
              <a:latin typeface="ＭＳ 明朝" pitchFamily="17" charset="-128"/>
              <a:ea typeface="ＭＳ 明朝" pitchFamily="17" charset="-128"/>
            </a:endParaRPr>
          </a:p>
        </p:txBody>
      </p:sp>
      <p:sp>
        <p:nvSpPr>
          <p:cNvPr id="317" name="テキスト ボックス 316"/>
          <p:cNvSpPr txBox="1"/>
          <p:nvPr/>
        </p:nvSpPr>
        <p:spPr>
          <a:xfrm>
            <a:off x="7476004" y="2987427"/>
            <a:ext cx="1792400" cy="461665"/>
          </a:xfrm>
          <a:prstGeom prst="rect">
            <a:avLst/>
          </a:prstGeom>
          <a:noFill/>
        </p:spPr>
        <p:txBody>
          <a:bodyPr wrap="square" rtlCol="0">
            <a:spAutoFit/>
          </a:bodyPr>
          <a:lstStyle/>
          <a:p>
            <a:pPr algn="ctr"/>
            <a:r>
              <a:rPr lang="ja-JP" altLang="en-US" sz="1200" dirty="0" smtClean="0"/>
              <a:t>災害発生</a:t>
            </a:r>
            <a:r>
              <a:rPr lang="ja-JP" altLang="en-US" sz="1200" dirty="0"/>
              <a:t>時</a:t>
            </a:r>
            <a:r>
              <a:rPr lang="ja-JP" altLang="en-US" sz="1200" dirty="0" smtClean="0"/>
              <a:t>の被害想定の実施状況</a:t>
            </a:r>
            <a:endParaRPr kumimoji="1" lang="ja-JP" altLang="en-US" sz="1200" dirty="0"/>
          </a:p>
        </p:txBody>
      </p:sp>
      <p:sp>
        <p:nvSpPr>
          <p:cNvPr id="297" name="テキスト ボックス 296"/>
          <p:cNvSpPr txBox="1"/>
          <p:nvPr/>
        </p:nvSpPr>
        <p:spPr>
          <a:xfrm>
            <a:off x="367256" y="7866980"/>
            <a:ext cx="4077249" cy="400110"/>
          </a:xfrm>
          <a:prstGeom prst="rect">
            <a:avLst/>
          </a:prstGeom>
          <a:noFill/>
        </p:spPr>
        <p:txBody>
          <a:bodyPr wrap="square" rtlCol="0">
            <a:spAutoFit/>
          </a:bodyPr>
          <a:lstStyle/>
          <a:p>
            <a:pPr marL="228600" indent="-228600"/>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「遠隔操作可能な緊急遮断弁」は、タンクの元弁を遠隔で自動に</a:t>
            </a:r>
            <a:endParaRPr lang="en-US" altLang="ja-JP" sz="1000" dirty="0" smtClean="0">
              <a:latin typeface="ＭＳ 明朝" pitchFamily="17" charset="-128"/>
              <a:ea typeface="ＭＳ 明朝" pitchFamily="17" charset="-128"/>
            </a:endParaRPr>
          </a:p>
          <a:p>
            <a:pPr marL="228600" indent="-228600"/>
            <a:r>
              <a:rPr lang="ja-JP" altLang="en-US" sz="1000" dirty="0" smtClean="0">
                <a:latin typeface="ＭＳ 明朝" pitchFamily="17" charset="-128"/>
                <a:ea typeface="ＭＳ 明朝" pitchFamily="17" charset="-128"/>
              </a:rPr>
              <a:t>　閉止できることから、油の流出の速やかな停止に有効です。</a:t>
            </a:r>
            <a:endParaRPr lang="en-US" altLang="ja-JP" sz="1000" dirty="0" smtClean="0">
              <a:latin typeface="ＭＳ 明朝" pitchFamily="17" charset="-128"/>
              <a:ea typeface="ＭＳ 明朝" pitchFamily="17" charset="-128"/>
            </a:endParaRPr>
          </a:p>
        </p:txBody>
      </p:sp>
      <p:grpSp>
        <p:nvGrpSpPr>
          <p:cNvPr id="306" name="グループ化 305"/>
          <p:cNvGrpSpPr/>
          <p:nvPr/>
        </p:nvGrpSpPr>
        <p:grpSpPr>
          <a:xfrm>
            <a:off x="52017" y="8414578"/>
            <a:ext cx="15067317" cy="2244948"/>
            <a:chOff x="52017" y="8414578"/>
            <a:chExt cx="15067317" cy="2244948"/>
          </a:xfrm>
        </p:grpSpPr>
        <p:sp>
          <p:nvSpPr>
            <p:cNvPr id="352" name="正方形/長方形 351"/>
            <p:cNvSpPr/>
            <p:nvPr/>
          </p:nvSpPr>
          <p:spPr>
            <a:xfrm>
              <a:off x="2140249" y="9943381"/>
              <a:ext cx="12765828" cy="55942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3" name="正方形/長方形 372"/>
            <p:cNvSpPr/>
            <p:nvPr/>
          </p:nvSpPr>
          <p:spPr>
            <a:xfrm>
              <a:off x="5328590" y="9943381"/>
              <a:ext cx="1296143" cy="690745"/>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4" name="直線コネクタ 373"/>
            <p:cNvCxnSpPr/>
            <p:nvPr/>
          </p:nvCxnSpPr>
          <p:spPr>
            <a:xfrm flipH="1">
              <a:off x="4835547" y="9826646"/>
              <a:ext cx="8784000" cy="4025"/>
            </a:xfrm>
            <a:prstGeom prst="line">
              <a:avLst/>
            </a:prstGeom>
          </p:spPr>
          <p:style>
            <a:lnRef idx="1">
              <a:schemeClr val="accent1"/>
            </a:lnRef>
            <a:fillRef idx="0">
              <a:schemeClr val="accent1"/>
            </a:fillRef>
            <a:effectRef idx="0">
              <a:schemeClr val="accent1"/>
            </a:effectRef>
            <a:fontRef idx="minor">
              <a:schemeClr val="tx1"/>
            </a:fontRef>
          </p:style>
        </p:cxnSp>
        <p:sp>
          <p:nvSpPr>
            <p:cNvPr id="375" name="円柱 374"/>
            <p:cNvSpPr/>
            <p:nvPr/>
          </p:nvSpPr>
          <p:spPr>
            <a:xfrm>
              <a:off x="4621210" y="9531773"/>
              <a:ext cx="76548" cy="36085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76" name="円柱 375"/>
            <p:cNvSpPr/>
            <p:nvPr/>
          </p:nvSpPr>
          <p:spPr>
            <a:xfrm rot="5400000">
              <a:off x="3807529" y="9629381"/>
              <a:ext cx="72171" cy="499125"/>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8" name="円/楕円 377"/>
            <p:cNvSpPr/>
            <p:nvPr/>
          </p:nvSpPr>
          <p:spPr>
            <a:xfrm>
              <a:off x="3063984" y="8740391"/>
              <a:ext cx="1119175" cy="1087807"/>
            </a:xfrm>
            <a:prstGeom prst="ellipse">
              <a:avLst/>
            </a:prstGeom>
            <a:solidFill>
              <a:schemeClr val="accent1">
                <a:lumMod val="20000"/>
                <a:lumOff val="80000"/>
              </a:schemeClr>
            </a:solidFill>
            <a:ln>
              <a:noFill/>
            </a:ln>
            <a:effectLst>
              <a:innerShdw blurRad="279400" dist="152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9" name="円柱 378"/>
            <p:cNvSpPr/>
            <p:nvPr/>
          </p:nvSpPr>
          <p:spPr>
            <a:xfrm rot="5400000">
              <a:off x="1426616" y="9154672"/>
              <a:ext cx="72171" cy="100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80" name="円柱 379"/>
            <p:cNvSpPr/>
            <p:nvPr/>
          </p:nvSpPr>
          <p:spPr>
            <a:xfrm>
              <a:off x="1887263" y="9451575"/>
              <a:ext cx="76548" cy="23823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cxnSp>
          <p:nvCxnSpPr>
            <p:cNvPr id="383" name="直線コネクタ 382"/>
            <p:cNvCxnSpPr/>
            <p:nvPr/>
          </p:nvCxnSpPr>
          <p:spPr>
            <a:xfrm flipV="1">
              <a:off x="8123846" y="9542384"/>
              <a:ext cx="0" cy="481196"/>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4" name="直線コネクタ 383"/>
            <p:cNvCxnSpPr/>
            <p:nvPr/>
          </p:nvCxnSpPr>
          <p:spPr>
            <a:xfrm flipV="1">
              <a:off x="7953720" y="9462184"/>
              <a:ext cx="255189" cy="320798"/>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85" name="正方形/長方形 384"/>
            <p:cNvSpPr/>
            <p:nvPr/>
          </p:nvSpPr>
          <p:spPr>
            <a:xfrm>
              <a:off x="8566523" y="8698291"/>
              <a:ext cx="104915" cy="400997"/>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386" name="正方形/長方形 385"/>
            <p:cNvSpPr/>
            <p:nvPr/>
          </p:nvSpPr>
          <p:spPr>
            <a:xfrm>
              <a:off x="340049" y="9956081"/>
              <a:ext cx="1809708" cy="703445"/>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396" name="正方形/長方形 395"/>
            <p:cNvSpPr/>
            <p:nvPr/>
          </p:nvSpPr>
          <p:spPr>
            <a:xfrm>
              <a:off x="1726201" y="9782982"/>
              <a:ext cx="45719" cy="791836"/>
            </a:xfrm>
            <a:prstGeom prst="rect">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02" name="正方形/長方形 10"/>
            <p:cNvSpPr/>
            <p:nvPr/>
          </p:nvSpPr>
          <p:spPr>
            <a:xfrm rot="5400000">
              <a:off x="1493759" y="9216726"/>
              <a:ext cx="51382" cy="113755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16" name="円柱 415"/>
            <p:cNvSpPr/>
            <p:nvPr/>
          </p:nvSpPr>
          <p:spPr>
            <a:xfrm rot="5400000">
              <a:off x="6962699" y="9646939"/>
              <a:ext cx="80198" cy="396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18" name="円柱 417"/>
            <p:cNvSpPr/>
            <p:nvPr/>
          </p:nvSpPr>
          <p:spPr>
            <a:xfrm>
              <a:off x="7128790" y="9622583"/>
              <a:ext cx="76621" cy="26009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434" name="直線コネクタ 433"/>
            <p:cNvCxnSpPr/>
            <p:nvPr/>
          </p:nvCxnSpPr>
          <p:spPr>
            <a:xfrm flipV="1">
              <a:off x="8038783" y="9678916"/>
              <a:ext cx="0" cy="400997"/>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50" name="円柱 449"/>
            <p:cNvSpPr/>
            <p:nvPr/>
          </p:nvSpPr>
          <p:spPr>
            <a:xfrm rot="5400000">
              <a:off x="10957888" y="5783854"/>
              <a:ext cx="81805" cy="7740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53" name="正方形/長方形 452"/>
            <p:cNvSpPr/>
            <p:nvPr/>
          </p:nvSpPr>
          <p:spPr>
            <a:xfrm>
              <a:off x="7632845" y="9595172"/>
              <a:ext cx="144016" cy="4473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grpSp>
          <p:nvGrpSpPr>
            <p:cNvPr id="459" name="グループ化 196"/>
            <p:cNvGrpSpPr/>
            <p:nvPr/>
          </p:nvGrpSpPr>
          <p:grpSpPr>
            <a:xfrm>
              <a:off x="309047" y="9225506"/>
              <a:ext cx="1111122" cy="962725"/>
              <a:chOff x="712168" y="3576464"/>
              <a:chExt cx="940593" cy="864394"/>
            </a:xfrm>
          </p:grpSpPr>
          <p:sp>
            <p:nvSpPr>
              <p:cNvPr id="828" name="フローチャート : 磁気ディスク 680"/>
              <p:cNvSpPr/>
              <p:nvPr/>
            </p:nvSpPr>
            <p:spPr>
              <a:xfrm>
                <a:off x="1125164" y="3576464"/>
                <a:ext cx="144016" cy="288032"/>
              </a:xfrm>
              <a:prstGeom prst="flowChartMagneticDisk">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9" name="円/楕円 828"/>
              <p:cNvSpPr/>
              <p:nvPr/>
            </p:nvSpPr>
            <p:spPr>
              <a:xfrm>
                <a:off x="832369" y="3720480"/>
                <a:ext cx="720080" cy="576064"/>
              </a:xfrm>
              <a:prstGeom prst="ellipse">
                <a:avLst/>
              </a:prstGeom>
              <a:solidFill>
                <a:schemeClr val="accent1">
                  <a:lumMod val="20000"/>
                  <a:lumOff val="8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0" name="フリーフォーム 829"/>
              <p:cNvSpPr/>
              <p:nvPr/>
            </p:nvSpPr>
            <p:spPr>
              <a:xfrm>
                <a:off x="712168" y="3864496"/>
                <a:ext cx="940593" cy="576362"/>
              </a:xfrm>
              <a:custGeom>
                <a:avLst/>
                <a:gdLst>
                  <a:gd name="connsiteX0" fmla="*/ 0 w 940593"/>
                  <a:gd name="connsiteY0" fmla="*/ 278607 h 864394"/>
                  <a:gd name="connsiteX1" fmla="*/ 202406 w 940593"/>
                  <a:gd name="connsiteY1" fmla="*/ 757238 h 864394"/>
                  <a:gd name="connsiteX2" fmla="*/ 478631 w 940593"/>
                  <a:gd name="connsiteY2" fmla="*/ 864394 h 864394"/>
                  <a:gd name="connsiteX3" fmla="*/ 759618 w 940593"/>
                  <a:gd name="connsiteY3" fmla="*/ 764382 h 864394"/>
                  <a:gd name="connsiteX4" fmla="*/ 940593 w 940593"/>
                  <a:gd name="connsiteY4" fmla="*/ 278607 h 864394"/>
                  <a:gd name="connsiteX5" fmla="*/ 481012 w 940593"/>
                  <a:gd name="connsiteY5" fmla="*/ 0 h 864394"/>
                  <a:gd name="connsiteX6" fmla="*/ 0 w 940593"/>
                  <a:gd name="connsiteY6" fmla="*/ 278607 h 86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0593" h="864394">
                    <a:moveTo>
                      <a:pt x="0" y="278607"/>
                    </a:moveTo>
                    <a:lnTo>
                      <a:pt x="202406" y="757238"/>
                    </a:lnTo>
                    <a:lnTo>
                      <a:pt x="478631" y="864394"/>
                    </a:lnTo>
                    <a:lnTo>
                      <a:pt x="759618" y="764382"/>
                    </a:lnTo>
                    <a:lnTo>
                      <a:pt x="940593" y="278607"/>
                    </a:lnTo>
                    <a:lnTo>
                      <a:pt x="481012" y="0"/>
                    </a:lnTo>
                    <a:lnTo>
                      <a:pt x="0" y="278607"/>
                    </a:lnTo>
                    <a:close/>
                  </a:path>
                </a:pathLst>
              </a:custGeom>
              <a:solidFill>
                <a:schemeClr val="bg1"/>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31" name="直線コネクタ 830"/>
              <p:cNvCxnSpPr>
                <a:stCxn id="830" idx="5"/>
                <a:endCxn id="830" idx="2"/>
              </p:cNvCxnSpPr>
              <p:nvPr/>
            </p:nvCxnSpPr>
            <p:spPr>
              <a:xfrm flipH="1">
                <a:off x="1190799" y="3864496"/>
                <a:ext cx="2381" cy="576362"/>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grpSp>
        <p:sp>
          <p:nvSpPr>
            <p:cNvPr id="465" name="円柱 464"/>
            <p:cNvSpPr/>
            <p:nvPr/>
          </p:nvSpPr>
          <p:spPr>
            <a:xfrm rot="5400000">
              <a:off x="2154523" y="9189945"/>
              <a:ext cx="72171" cy="59544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68" name="円柱 467"/>
            <p:cNvSpPr/>
            <p:nvPr/>
          </p:nvSpPr>
          <p:spPr>
            <a:xfrm>
              <a:off x="2414521" y="9462184"/>
              <a:ext cx="76548" cy="56139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69" name="円柱 468"/>
            <p:cNvSpPr/>
            <p:nvPr/>
          </p:nvSpPr>
          <p:spPr>
            <a:xfrm rot="5400000">
              <a:off x="2990501" y="9399752"/>
              <a:ext cx="72000" cy="1224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0" name="グループ化 61"/>
            <p:cNvGrpSpPr/>
            <p:nvPr/>
          </p:nvGrpSpPr>
          <p:grpSpPr>
            <a:xfrm>
              <a:off x="3182807" y="9916856"/>
              <a:ext cx="130544" cy="146647"/>
              <a:chOff x="1309266" y="2055762"/>
              <a:chExt cx="265542" cy="306862"/>
            </a:xfrm>
          </p:grpSpPr>
          <p:grpSp>
            <p:nvGrpSpPr>
              <p:cNvPr id="823" name="グループ化 56"/>
              <p:cNvGrpSpPr/>
              <p:nvPr/>
            </p:nvGrpSpPr>
            <p:grpSpPr>
              <a:xfrm>
                <a:off x="1309266" y="2146584"/>
                <a:ext cx="265542" cy="216040"/>
                <a:chOff x="1008534" y="2106319"/>
                <a:chExt cx="398313" cy="288053"/>
              </a:xfrm>
            </p:grpSpPr>
            <p:sp>
              <p:nvSpPr>
                <p:cNvPr id="826" name="二等辺三角形 825"/>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7" name="二等辺三角形 826"/>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24" name="直線コネクタ 823"/>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5" name="円/楕円 824"/>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1" name="円柱 470"/>
            <p:cNvSpPr/>
            <p:nvPr/>
          </p:nvSpPr>
          <p:spPr>
            <a:xfrm rot="5400000" flipH="1">
              <a:off x="9706635" y="4381422"/>
              <a:ext cx="82800" cy="10260000"/>
            </a:xfrm>
            <a:prstGeom prst="can">
              <a:avLst/>
            </a:prstGeom>
            <a:solidFill>
              <a:schemeClr val="accent1">
                <a:lumMod val="40000"/>
                <a:lumOff val="6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72" name="フローチャート : 磁気ディスク 484"/>
            <p:cNvSpPr/>
            <p:nvPr/>
          </p:nvSpPr>
          <p:spPr>
            <a:xfrm>
              <a:off x="5347837" y="9301786"/>
              <a:ext cx="1229145" cy="721794"/>
            </a:xfrm>
            <a:prstGeom prst="flowChartMagneticDisk">
              <a:avLst/>
            </a:prstGeom>
            <a:solidFill>
              <a:schemeClr val="accent2">
                <a:lumMod val="60000"/>
                <a:lumOff val="40000"/>
              </a:schemeClr>
            </a:solidFill>
            <a:ln>
              <a:solidFill>
                <a:schemeClr val="accent2"/>
              </a:solidFill>
            </a:ln>
            <a:effectLst>
              <a:innerShdw blurRad="63500" dist="50800" dir="81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3" name="円柱 472"/>
            <p:cNvSpPr/>
            <p:nvPr/>
          </p:nvSpPr>
          <p:spPr>
            <a:xfrm rot="5400000">
              <a:off x="6553681" y="9756987"/>
              <a:ext cx="77545" cy="17856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4" name="グループ化 61"/>
            <p:cNvGrpSpPr/>
            <p:nvPr/>
          </p:nvGrpSpPr>
          <p:grpSpPr>
            <a:xfrm>
              <a:off x="6610737" y="9686870"/>
              <a:ext cx="221385" cy="248693"/>
              <a:chOff x="1309266" y="2055762"/>
              <a:chExt cx="265542" cy="306862"/>
            </a:xfrm>
          </p:grpSpPr>
          <p:grpSp>
            <p:nvGrpSpPr>
              <p:cNvPr id="797" name="グループ化 56"/>
              <p:cNvGrpSpPr/>
              <p:nvPr/>
            </p:nvGrpSpPr>
            <p:grpSpPr>
              <a:xfrm>
                <a:off x="1309266" y="2146584"/>
                <a:ext cx="265542" cy="216040"/>
                <a:chOff x="1008534" y="2106319"/>
                <a:chExt cx="398313" cy="288053"/>
              </a:xfrm>
            </p:grpSpPr>
            <p:sp>
              <p:nvSpPr>
                <p:cNvPr id="821" name="二等辺三角形 820"/>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2" name="二等辺三角形 821"/>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19" name="直線コネクタ 818"/>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0" name="円/楕円 11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5" name="フリーフォーム 474"/>
            <p:cNvSpPr/>
            <p:nvPr/>
          </p:nvSpPr>
          <p:spPr>
            <a:xfrm>
              <a:off x="8396398" y="8486586"/>
              <a:ext cx="1715200" cy="1584176"/>
            </a:xfrm>
            <a:custGeom>
              <a:avLst/>
              <a:gdLst>
                <a:gd name="connsiteX0" fmla="*/ 0 w 882650"/>
                <a:gd name="connsiteY0" fmla="*/ 514350 h 1212850"/>
                <a:gd name="connsiteX1" fmla="*/ 0 w 882650"/>
                <a:gd name="connsiteY1" fmla="*/ 1212850 h 1212850"/>
                <a:gd name="connsiteX2" fmla="*/ 869950 w 882650"/>
                <a:gd name="connsiteY2" fmla="*/ 1212850 h 1212850"/>
                <a:gd name="connsiteX3" fmla="*/ 882650 w 882650"/>
                <a:gd name="connsiteY3" fmla="*/ 0 h 1212850"/>
                <a:gd name="connsiteX4" fmla="*/ 0 w 882650"/>
                <a:gd name="connsiteY4" fmla="*/ 514350 h 1212850"/>
                <a:gd name="connsiteX0" fmla="*/ 0 w 882650"/>
                <a:gd name="connsiteY0" fmla="*/ 514350 h 1224733"/>
                <a:gd name="connsiteX1" fmla="*/ 0 w 882650"/>
                <a:gd name="connsiteY1" fmla="*/ 1212850 h 1224733"/>
                <a:gd name="connsiteX2" fmla="*/ 882650 w 882650"/>
                <a:gd name="connsiteY2" fmla="*/ 1224733 h 1224733"/>
                <a:gd name="connsiteX3" fmla="*/ 882650 w 882650"/>
                <a:gd name="connsiteY3" fmla="*/ 0 h 1224733"/>
                <a:gd name="connsiteX4" fmla="*/ 0 w 882650"/>
                <a:gd name="connsiteY4" fmla="*/ 514350 h 1224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50" h="1224733">
                  <a:moveTo>
                    <a:pt x="0" y="514350"/>
                  </a:moveTo>
                  <a:lnTo>
                    <a:pt x="0" y="1212850"/>
                  </a:lnTo>
                  <a:lnTo>
                    <a:pt x="882650" y="1224733"/>
                  </a:lnTo>
                  <a:lnTo>
                    <a:pt x="882650" y="0"/>
                  </a:lnTo>
                  <a:lnTo>
                    <a:pt x="0" y="514350"/>
                  </a:lnTo>
                  <a:close/>
                </a:path>
              </a:pathLst>
            </a:cu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6" name="正方形/長方形 475"/>
            <p:cNvSpPr/>
            <p:nvPr/>
          </p:nvSpPr>
          <p:spPr>
            <a:xfrm>
              <a:off x="3070468" y="9940923"/>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grpSp>
          <p:nvGrpSpPr>
            <p:cNvPr id="477" name="グループ化 260"/>
            <p:cNvGrpSpPr/>
            <p:nvPr/>
          </p:nvGrpSpPr>
          <p:grpSpPr>
            <a:xfrm>
              <a:off x="3035858" y="9289965"/>
              <a:ext cx="1177079" cy="757373"/>
              <a:chOff x="4072734" y="3997898"/>
              <a:chExt cx="996427" cy="680017"/>
            </a:xfrm>
          </p:grpSpPr>
          <p:grpSp>
            <p:nvGrpSpPr>
              <p:cNvPr id="671" name="グループ化 224"/>
              <p:cNvGrpSpPr/>
              <p:nvPr/>
            </p:nvGrpSpPr>
            <p:grpSpPr>
              <a:xfrm>
                <a:off x="4099705" y="3997898"/>
                <a:ext cx="943066" cy="661500"/>
                <a:chOff x="4099705" y="3997898"/>
                <a:chExt cx="943066" cy="661500"/>
              </a:xfrm>
            </p:grpSpPr>
            <p:sp>
              <p:nvSpPr>
                <p:cNvPr id="676" name="正方形/長方形 675"/>
                <p:cNvSpPr/>
                <p:nvPr/>
              </p:nvSpPr>
              <p:spPr>
                <a:xfrm>
                  <a:off x="4099705" y="4006512"/>
                  <a:ext cx="40102" cy="5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7" name="正方形/長方形 676"/>
                <p:cNvSpPr/>
                <p:nvPr/>
              </p:nvSpPr>
              <p:spPr>
                <a:xfrm>
                  <a:off x="5002669" y="3997898"/>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78" name="直線コネクタ 677"/>
                <p:cNvCxnSpPr/>
                <p:nvPr/>
              </p:nvCxnSpPr>
              <p:spPr>
                <a:xfrm>
                  <a:off x="4119756" y="4018417"/>
                  <a:ext cx="264820" cy="506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9" name="直線コネクタ 678"/>
                <p:cNvCxnSpPr/>
                <p:nvPr/>
              </p:nvCxnSpPr>
              <p:spPr>
                <a:xfrm flipH="1">
                  <a:off x="4108449" y="4092425"/>
                  <a:ext cx="295753" cy="331281"/>
                </a:xfrm>
                <a:prstGeom prst="line">
                  <a:avLst/>
                </a:prstGeom>
              </p:spPr>
              <p:style>
                <a:lnRef idx="1">
                  <a:schemeClr val="accent1"/>
                </a:lnRef>
                <a:fillRef idx="0">
                  <a:schemeClr val="accent1"/>
                </a:fillRef>
                <a:effectRef idx="0">
                  <a:schemeClr val="accent1"/>
                </a:effectRef>
                <a:fontRef idx="minor">
                  <a:schemeClr val="tx1"/>
                </a:fontRef>
              </p:style>
            </p:cxnSp>
            <p:cxnSp>
              <p:nvCxnSpPr>
                <p:cNvPr id="680" name="直線コネクタ 679"/>
                <p:cNvCxnSpPr/>
                <p:nvPr/>
              </p:nvCxnSpPr>
              <p:spPr>
                <a:xfrm flipH="1">
                  <a:off x="4384576" y="4097187"/>
                  <a:ext cx="366007"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681" name="直線コネクタ 36"/>
                <p:cNvCxnSpPr/>
                <p:nvPr/>
              </p:nvCxnSpPr>
              <p:spPr>
                <a:xfrm>
                  <a:off x="4750583" y="4090044"/>
                  <a:ext cx="284446" cy="304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2" name="直線コネクタ 681"/>
                <p:cNvCxnSpPr/>
                <p:nvPr/>
              </p:nvCxnSpPr>
              <p:spPr>
                <a:xfrm flipH="1">
                  <a:off x="4744616" y="4005041"/>
                  <a:ext cx="278104" cy="514670"/>
                </a:xfrm>
                <a:prstGeom prst="line">
                  <a:avLst/>
                </a:prstGeom>
              </p:spPr>
              <p:style>
                <a:lnRef idx="1">
                  <a:schemeClr val="accent1"/>
                </a:lnRef>
                <a:fillRef idx="0">
                  <a:schemeClr val="accent1"/>
                </a:fillRef>
                <a:effectRef idx="0">
                  <a:schemeClr val="accent1"/>
                </a:effectRef>
                <a:fontRef idx="minor">
                  <a:schemeClr val="tx1"/>
                </a:fontRef>
              </p:style>
            </p:cxnSp>
            <p:sp>
              <p:nvSpPr>
                <p:cNvPr id="683" name="正方形/長方形 682"/>
                <p:cNvSpPr/>
                <p:nvPr/>
              </p:nvSpPr>
              <p:spPr>
                <a:xfrm>
                  <a:off x="4730532"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84" name="直線コネクタ 683"/>
                <p:cNvCxnSpPr/>
                <p:nvPr/>
              </p:nvCxnSpPr>
              <p:spPr>
                <a:xfrm>
                  <a:off x="4404202" y="4104330"/>
                  <a:ext cx="335854" cy="396401"/>
                </a:xfrm>
                <a:prstGeom prst="line">
                  <a:avLst/>
                </a:prstGeom>
              </p:spPr>
              <p:style>
                <a:lnRef idx="1">
                  <a:schemeClr val="accent1"/>
                </a:lnRef>
                <a:fillRef idx="0">
                  <a:schemeClr val="accent1"/>
                </a:fillRef>
                <a:effectRef idx="0">
                  <a:schemeClr val="accent1"/>
                </a:effectRef>
                <a:fontRef idx="minor">
                  <a:schemeClr val="tx1"/>
                </a:fontRef>
              </p:style>
            </p:cxnSp>
            <p:sp>
              <p:nvSpPr>
                <p:cNvPr id="796" name="正方形/長方形 795"/>
                <p:cNvSpPr/>
                <p:nvPr/>
              </p:nvSpPr>
              <p:spPr>
                <a:xfrm>
                  <a:off x="4374627"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672" name="正方形/長方形 671"/>
              <p:cNvSpPr/>
              <p:nvPr/>
            </p:nvSpPr>
            <p:spPr>
              <a:xfrm>
                <a:off x="4700168"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3" name="正方形/長方形 672"/>
              <p:cNvSpPr/>
              <p:nvPr/>
            </p:nvSpPr>
            <p:spPr>
              <a:xfrm>
                <a:off x="4971753" y="454922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4" name="正方形/長方形 673"/>
              <p:cNvSpPr/>
              <p:nvPr/>
            </p:nvSpPr>
            <p:spPr>
              <a:xfrm>
                <a:off x="4344099"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5" name="正方形/長方形 674"/>
              <p:cNvSpPr/>
              <p:nvPr/>
            </p:nvSpPr>
            <p:spPr>
              <a:xfrm>
                <a:off x="4072734" y="4541140"/>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grpSp>
        <p:sp>
          <p:nvSpPr>
            <p:cNvPr id="478" name="正方形/長方形 477"/>
            <p:cNvSpPr/>
            <p:nvPr/>
          </p:nvSpPr>
          <p:spPr>
            <a:xfrm>
              <a:off x="3391894"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79" name="正方形/長方形 478"/>
            <p:cNvSpPr/>
            <p:nvPr/>
          </p:nvSpPr>
          <p:spPr>
            <a:xfrm>
              <a:off x="3813247"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0" name="正方形/長方形 479"/>
            <p:cNvSpPr/>
            <p:nvPr/>
          </p:nvSpPr>
          <p:spPr>
            <a:xfrm>
              <a:off x="4131464" y="9941947"/>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1" name="円柱 480"/>
            <p:cNvSpPr/>
            <p:nvPr/>
          </p:nvSpPr>
          <p:spPr>
            <a:xfrm>
              <a:off x="3591500" y="9794757"/>
              <a:ext cx="67926" cy="250042"/>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82" name="円柱 481"/>
            <p:cNvSpPr/>
            <p:nvPr/>
          </p:nvSpPr>
          <p:spPr>
            <a:xfrm rot="5400000">
              <a:off x="4425185" y="9642288"/>
              <a:ext cx="72171" cy="46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83" name="グループ化 61"/>
            <p:cNvGrpSpPr/>
            <p:nvPr/>
          </p:nvGrpSpPr>
          <p:grpSpPr>
            <a:xfrm>
              <a:off x="4034101" y="9712258"/>
              <a:ext cx="221385" cy="248693"/>
              <a:chOff x="1309266" y="2055762"/>
              <a:chExt cx="265542" cy="306862"/>
            </a:xfrm>
          </p:grpSpPr>
          <p:grpSp>
            <p:nvGrpSpPr>
              <p:cNvPr id="666" name="グループ化 56"/>
              <p:cNvGrpSpPr/>
              <p:nvPr/>
            </p:nvGrpSpPr>
            <p:grpSpPr>
              <a:xfrm>
                <a:off x="1309266" y="2146584"/>
                <a:ext cx="265542" cy="216040"/>
                <a:chOff x="1008534" y="2106319"/>
                <a:chExt cx="398313" cy="288053"/>
              </a:xfrm>
            </p:grpSpPr>
            <p:sp>
              <p:nvSpPr>
                <p:cNvPr id="669" name="二等辺三角形 668"/>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0" name="二等辺三角形 669"/>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667" name="直線コネクタ 666"/>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68" name="円/楕円 66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84" name="正方形/長方形 483"/>
            <p:cNvSpPr/>
            <p:nvPr/>
          </p:nvSpPr>
          <p:spPr>
            <a:xfrm>
              <a:off x="899183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5" name="正方形/長方形 484"/>
            <p:cNvSpPr/>
            <p:nvPr/>
          </p:nvSpPr>
          <p:spPr>
            <a:xfrm>
              <a:off x="941715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6" name="正方形/長方形 485"/>
            <p:cNvSpPr/>
            <p:nvPr/>
          </p:nvSpPr>
          <p:spPr>
            <a:xfrm>
              <a:off x="984246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8" name="正方形/長方形 487"/>
            <p:cNvSpPr/>
            <p:nvPr/>
          </p:nvSpPr>
          <p:spPr>
            <a:xfrm>
              <a:off x="856652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9" name="円柱 488"/>
            <p:cNvSpPr/>
            <p:nvPr/>
          </p:nvSpPr>
          <p:spPr>
            <a:xfrm rot="5400000">
              <a:off x="8620844" y="9430849"/>
              <a:ext cx="72171" cy="21263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0" name="円柱 489"/>
            <p:cNvSpPr/>
            <p:nvPr/>
          </p:nvSpPr>
          <p:spPr>
            <a:xfrm rot="5400000">
              <a:off x="8630593" y="9538636"/>
              <a:ext cx="80198" cy="25516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1" name="円柱 490"/>
            <p:cNvSpPr/>
            <p:nvPr/>
          </p:nvSpPr>
          <p:spPr>
            <a:xfrm rot="5400000">
              <a:off x="9707638" y="9643576"/>
              <a:ext cx="40095" cy="297688"/>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2" name="円柱 491"/>
            <p:cNvSpPr/>
            <p:nvPr/>
          </p:nvSpPr>
          <p:spPr>
            <a:xfrm rot="5400000">
              <a:off x="9606332" y="8638702"/>
              <a:ext cx="40095" cy="34021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grpSp>
          <p:nvGrpSpPr>
            <p:cNvPr id="493" name="グループ化 159"/>
            <p:cNvGrpSpPr/>
            <p:nvPr/>
          </p:nvGrpSpPr>
          <p:grpSpPr>
            <a:xfrm>
              <a:off x="8680655" y="9336009"/>
              <a:ext cx="374681" cy="537867"/>
              <a:chOff x="9353128" y="4048770"/>
              <a:chExt cx="317177" cy="482931"/>
            </a:xfrm>
          </p:grpSpPr>
          <p:cxnSp>
            <p:nvCxnSpPr>
              <p:cNvPr id="660" name="直線コネクタ 105"/>
              <p:cNvCxnSpPr/>
              <p:nvPr/>
            </p:nvCxnSpPr>
            <p:spPr>
              <a:xfrm flipH="1">
                <a:off x="9353128"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1" name="直線コネクタ 660"/>
              <p:cNvCxnSpPr/>
              <p:nvPr/>
            </p:nvCxnSpPr>
            <p:spPr>
              <a:xfrm flipH="1">
                <a:off x="9598297"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62" name="グループ化 103"/>
              <p:cNvGrpSpPr/>
              <p:nvPr/>
            </p:nvGrpSpPr>
            <p:grpSpPr>
              <a:xfrm>
                <a:off x="9399736" y="4048770"/>
                <a:ext cx="225025" cy="482931"/>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663" name="円/楕円 662"/>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4" name="円/楕円 663"/>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5" name="正方形/長方形 664"/>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94" name="円柱 493"/>
            <p:cNvSpPr/>
            <p:nvPr/>
          </p:nvSpPr>
          <p:spPr>
            <a:xfrm>
              <a:off x="9766519" y="8795834"/>
              <a:ext cx="42527" cy="76181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6" name="円柱 495"/>
            <p:cNvSpPr/>
            <p:nvPr/>
          </p:nvSpPr>
          <p:spPr>
            <a:xfrm rot="5400000">
              <a:off x="9874052" y="9417168"/>
              <a:ext cx="40095" cy="25516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7" name="円柱 496"/>
            <p:cNvSpPr/>
            <p:nvPr/>
          </p:nvSpPr>
          <p:spPr>
            <a:xfrm>
              <a:off x="9453723" y="8784037"/>
              <a:ext cx="42527" cy="12028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8" name="円柱 497"/>
            <p:cNvSpPr/>
            <p:nvPr/>
          </p:nvSpPr>
          <p:spPr>
            <a:xfrm rot="5400000">
              <a:off x="9906538" y="9561111"/>
              <a:ext cx="40095" cy="170107"/>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9" name="円柱 498"/>
            <p:cNvSpPr/>
            <p:nvPr/>
          </p:nvSpPr>
          <p:spPr>
            <a:xfrm>
              <a:off x="9834031" y="9626144"/>
              <a:ext cx="42527" cy="16038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00" name="直線コネクタ 499"/>
            <p:cNvCxnSpPr/>
            <p:nvPr/>
          </p:nvCxnSpPr>
          <p:spPr>
            <a:xfrm flipH="1">
              <a:off x="4213174" y="9348010"/>
              <a:ext cx="375347" cy="33801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1" name="テキスト ボックス 500"/>
            <p:cNvSpPr txBox="1"/>
            <p:nvPr/>
          </p:nvSpPr>
          <p:spPr>
            <a:xfrm>
              <a:off x="4444505" y="9059978"/>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2" name="直線コネクタ 501"/>
            <p:cNvCxnSpPr/>
            <p:nvPr/>
          </p:nvCxnSpPr>
          <p:spPr>
            <a:xfrm>
              <a:off x="6532737" y="9229394"/>
              <a:ext cx="200717" cy="45662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3" name="テキスト ボックス 502"/>
            <p:cNvSpPr txBox="1"/>
            <p:nvPr/>
          </p:nvSpPr>
          <p:spPr>
            <a:xfrm>
              <a:off x="5740649" y="9013370"/>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4" name="直線コネクタ 503"/>
            <p:cNvCxnSpPr>
              <a:stCxn id="505" idx="2"/>
              <a:endCxn id="544" idx="0"/>
            </p:cNvCxnSpPr>
            <p:nvPr/>
          </p:nvCxnSpPr>
          <p:spPr>
            <a:xfrm>
              <a:off x="6908675" y="9418996"/>
              <a:ext cx="42762" cy="259232"/>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5" name="テキスト ボックス 504"/>
            <p:cNvSpPr txBox="1"/>
            <p:nvPr/>
          </p:nvSpPr>
          <p:spPr>
            <a:xfrm>
              <a:off x="6604745" y="9157386"/>
              <a:ext cx="607859" cy="261610"/>
            </a:xfrm>
            <a:prstGeom prst="rect">
              <a:avLst/>
            </a:prstGeom>
            <a:noFill/>
          </p:spPr>
          <p:txBody>
            <a:bodyPr wrap="none" rtlCol="0">
              <a:spAutoFit/>
            </a:bodyPr>
            <a:lstStyle/>
            <a:p>
              <a:r>
                <a:rPr kumimoji="1" lang="ja-JP" altLang="en-US" sz="1100" dirty="0" smtClean="0"/>
                <a:t>防油堤</a:t>
              </a:r>
              <a:endParaRPr kumimoji="1" lang="ja-JP" altLang="en-US" sz="1100" dirty="0"/>
            </a:p>
          </p:txBody>
        </p:sp>
        <p:sp>
          <p:nvSpPr>
            <p:cNvPr id="506" name="テキスト ボックス 505"/>
            <p:cNvSpPr txBox="1"/>
            <p:nvPr/>
          </p:nvSpPr>
          <p:spPr>
            <a:xfrm>
              <a:off x="2500289" y="9197780"/>
              <a:ext cx="607859" cy="261610"/>
            </a:xfrm>
            <a:prstGeom prst="rect">
              <a:avLst/>
            </a:prstGeom>
            <a:noFill/>
          </p:spPr>
          <p:txBody>
            <a:bodyPr wrap="none" rtlCol="0">
              <a:spAutoFit/>
            </a:bodyPr>
            <a:lstStyle/>
            <a:p>
              <a:r>
                <a:rPr kumimoji="1" lang="ja-JP" altLang="en-US" sz="1100" dirty="0" smtClean="0"/>
                <a:t>防液堤</a:t>
              </a:r>
              <a:endParaRPr kumimoji="1" lang="ja-JP" altLang="en-US" sz="1100" dirty="0"/>
            </a:p>
          </p:txBody>
        </p:sp>
        <p:cxnSp>
          <p:nvCxnSpPr>
            <p:cNvPr id="507" name="直線コネクタ 506"/>
            <p:cNvCxnSpPr/>
            <p:nvPr/>
          </p:nvCxnSpPr>
          <p:spPr>
            <a:xfrm>
              <a:off x="2823617" y="9394964"/>
              <a:ext cx="56701" cy="27221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8" name="テキスト ボックス 507"/>
            <p:cNvSpPr txBox="1"/>
            <p:nvPr/>
          </p:nvSpPr>
          <p:spPr>
            <a:xfrm>
              <a:off x="8784974" y="8515052"/>
              <a:ext cx="748923" cy="261610"/>
            </a:xfrm>
            <a:prstGeom prst="rect">
              <a:avLst/>
            </a:prstGeom>
            <a:noFill/>
          </p:spPr>
          <p:txBody>
            <a:bodyPr wrap="none" rtlCol="0">
              <a:spAutoFit/>
            </a:bodyPr>
            <a:lstStyle/>
            <a:p>
              <a:r>
                <a:rPr kumimoji="1" lang="ja-JP" altLang="en-US" sz="1100" dirty="0" smtClean="0"/>
                <a:t>製造設備</a:t>
              </a:r>
              <a:endParaRPr kumimoji="1" lang="ja-JP" altLang="en-US" sz="1100" dirty="0"/>
            </a:p>
          </p:txBody>
        </p:sp>
        <p:sp>
          <p:nvSpPr>
            <p:cNvPr id="509" name="テキスト ボックス 508"/>
            <p:cNvSpPr txBox="1"/>
            <p:nvPr/>
          </p:nvSpPr>
          <p:spPr>
            <a:xfrm>
              <a:off x="6840757" y="8875092"/>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grpSp>
          <p:nvGrpSpPr>
            <p:cNvPr id="510" name="グループ化 334"/>
            <p:cNvGrpSpPr/>
            <p:nvPr/>
          </p:nvGrpSpPr>
          <p:grpSpPr>
            <a:xfrm>
              <a:off x="12153632" y="9104977"/>
              <a:ext cx="1133076" cy="828061"/>
              <a:chOff x="12035284" y="8443044"/>
              <a:chExt cx="1133076" cy="828061"/>
            </a:xfrm>
          </p:grpSpPr>
          <p:sp>
            <p:nvSpPr>
              <p:cNvPr id="654" name="正方形/長方形 653"/>
              <p:cNvSpPr/>
              <p:nvPr/>
            </p:nvSpPr>
            <p:spPr>
              <a:xfrm>
                <a:off x="12169774" y="8659068"/>
                <a:ext cx="864096" cy="595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5" name="直線コネクタ 654"/>
              <p:cNvCxnSpPr/>
              <p:nvPr/>
            </p:nvCxnSpPr>
            <p:spPr>
              <a:xfrm>
                <a:off x="12169774"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656" name="Picture 2" descr="D:\Users\44556053\AppData\Local\Microsoft\Windows\Temporary Internet Files\Content.IE5\D5T7HJXM\lgi01a201402112000[1].jpg"/>
              <p:cNvPicPr>
                <a:picLocks noChangeAspect="1" noChangeArrowheads="1"/>
              </p:cNvPicPr>
              <p:nvPr/>
            </p:nvPicPr>
            <p:blipFill>
              <a:blip r:embed="rId11" cstate="print"/>
              <a:srcRect/>
              <a:stretch>
                <a:fillRect/>
              </a:stretch>
            </p:blipFill>
            <p:spPr bwMode="auto">
              <a:xfrm>
                <a:off x="12313790" y="8785851"/>
                <a:ext cx="569186" cy="485254"/>
              </a:xfrm>
              <a:prstGeom prst="rect">
                <a:avLst/>
              </a:prstGeom>
              <a:noFill/>
            </p:spPr>
          </p:pic>
          <p:cxnSp>
            <p:nvCxnSpPr>
              <p:cNvPr id="657" name="直線コネクタ 656"/>
              <p:cNvCxnSpPr/>
              <p:nvPr/>
            </p:nvCxnSpPr>
            <p:spPr>
              <a:xfrm>
                <a:off x="13033870"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8" name="直線コネクタ 657"/>
              <p:cNvCxnSpPr/>
              <p:nvPr/>
            </p:nvCxnSpPr>
            <p:spPr>
              <a:xfrm flipV="1">
                <a:off x="12035284"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9" name="直線コネクタ 658"/>
              <p:cNvCxnSpPr/>
              <p:nvPr/>
            </p:nvCxnSpPr>
            <p:spPr>
              <a:xfrm>
                <a:off x="12592296"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11" name="正方形/長方形 510"/>
            <p:cNvSpPr/>
            <p:nvPr/>
          </p:nvSpPr>
          <p:spPr>
            <a:xfrm>
              <a:off x="14008073" y="9940690"/>
              <a:ext cx="576065" cy="235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2" name="直線コネクタ 511"/>
            <p:cNvCxnSpPr/>
            <p:nvPr/>
          </p:nvCxnSpPr>
          <p:spPr>
            <a:xfrm>
              <a:off x="14064207" y="9862332"/>
              <a:ext cx="0" cy="144016"/>
            </a:xfrm>
            <a:prstGeom prst="line">
              <a:avLst/>
            </a:prstGeom>
          </p:spPr>
          <p:style>
            <a:lnRef idx="1">
              <a:schemeClr val="accent1"/>
            </a:lnRef>
            <a:fillRef idx="0">
              <a:schemeClr val="accent1"/>
            </a:fillRef>
            <a:effectRef idx="0">
              <a:schemeClr val="accent1"/>
            </a:effectRef>
            <a:fontRef idx="minor">
              <a:schemeClr val="tx1"/>
            </a:fontRef>
          </p:style>
        </p:cxnSp>
        <p:grpSp>
          <p:nvGrpSpPr>
            <p:cNvPr id="513" name="グループ化 319"/>
            <p:cNvGrpSpPr/>
            <p:nvPr/>
          </p:nvGrpSpPr>
          <p:grpSpPr>
            <a:xfrm>
              <a:off x="13254086" y="9681233"/>
              <a:ext cx="144016" cy="252012"/>
              <a:chOff x="5112990" y="4482604"/>
              <a:chExt cx="576064" cy="1008049"/>
            </a:xfrm>
          </p:grpSpPr>
          <p:sp>
            <p:nvSpPr>
              <p:cNvPr id="648" name="正方形/長方形 647"/>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9" name="正方形/長方形 648"/>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0" name="正方形/長方形 649"/>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1" name="円/楕円 650"/>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2" name="正方形/長方形 651"/>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3" name="円/楕円 652"/>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4" name="グループ化 349"/>
            <p:cNvGrpSpPr/>
            <p:nvPr/>
          </p:nvGrpSpPr>
          <p:grpSpPr>
            <a:xfrm>
              <a:off x="7427835" y="9686020"/>
              <a:ext cx="144016" cy="252012"/>
              <a:chOff x="5112990" y="4482604"/>
              <a:chExt cx="576064" cy="1008049"/>
            </a:xfrm>
          </p:grpSpPr>
          <p:sp>
            <p:nvSpPr>
              <p:cNvPr id="642" name="正方形/長方形 641"/>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3" name="正方形/長方形 642"/>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4" name="正方形/長方形 643"/>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5" name="円/楕円 644"/>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6" name="正方形/長方形 645"/>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7" name="円/楕円 646"/>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5" name="グループ化 358"/>
            <p:cNvGrpSpPr/>
            <p:nvPr/>
          </p:nvGrpSpPr>
          <p:grpSpPr>
            <a:xfrm>
              <a:off x="4763539" y="9686020"/>
              <a:ext cx="144016" cy="252012"/>
              <a:chOff x="5112990" y="4482604"/>
              <a:chExt cx="576064" cy="1008049"/>
            </a:xfrm>
          </p:grpSpPr>
          <p:sp>
            <p:nvSpPr>
              <p:cNvPr id="636" name="正方形/長方形 635"/>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7" name="正方形/長方形 636"/>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8" name="正方形/長方形 637"/>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9" name="円/楕円 638"/>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0" name="正方形/長方形 639"/>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1" name="円/楕円 640"/>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6" name="グループ化 403"/>
            <p:cNvGrpSpPr/>
            <p:nvPr/>
          </p:nvGrpSpPr>
          <p:grpSpPr>
            <a:xfrm>
              <a:off x="13432010" y="9525819"/>
              <a:ext cx="631930" cy="403189"/>
              <a:chOff x="12512048" y="5369402"/>
              <a:chExt cx="631930" cy="403189"/>
            </a:xfrm>
          </p:grpSpPr>
          <p:grpSp>
            <p:nvGrpSpPr>
              <p:cNvPr id="624" name="グループ化 329"/>
              <p:cNvGrpSpPr/>
              <p:nvPr/>
            </p:nvGrpSpPr>
            <p:grpSpPr>
              <a:xfrm>
                <a:off x="12512048" y="5369402"/>
                <a:ext cx="566538" cy="403189"/>
                <a:chOff x="11521702" y="7506940"/>
                <a:chExt cx="566538" cy="403189"/>
              </a:xfrm>
            </p:grpSpPr>
            <p:sp>
              <p:nvSpPr>
                <p:cNvPr id="630" name="フリーフォーム 629"/>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1" name="グループ化 326"/>
                <p:cNvGrpSpPr/>
                <p:nvPr/>
              </p:nvGrpSpPr>
              <p:grpSpPr>
                <a:xfrm>
                  <a:off x="11521702" y="7506940"/>
                  <a:ext cx="566538" cy="403189"/>
                  <a:chOff x="12035284" y="7218908"/>
                  <a:chExt cx="1133076" cy="806378"/>
                </a:xfrm>
              </p:grpSpPr>
              <p:cxnSp>
                <p:nvCxnSpPr>
                  <p:cNvPr id="632" name="直線コネクタ 631"/>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3" name="直線コネクタ 632"/>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4" name="直線コネクタ 633"/>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5" name="直線コネクタ 634"/>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cxnSp>
            <p:nvCxnSpPr>
              <p:cNvPr id="625" name="直線コネクタ 624"/>
              <p:cNvCxnSpPr/>
              <p:nvPr/>
            </p:nvCxnSpPr>
            <p:spPr>
              <a:xfrm>
                <a:off x="12798685" y="5708078"/>
                <a:ext cx="34529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26" name="グループ化 333"/>
              <p:cNvGrpSpPr/>
              <p:nvPr/>
            </p:nvGrpSpPr>
            <p:grpSpPr>
              <a:xfrm>
                <a:off x="12703694" y="5554649"/>
                <a:ext cx="144016" cy="207428"/>
                <a:chOff x="7655396" y="4950265"/>
                <a:chExt cx="720080" cy="1037140"/>
              </a:xfrm>
            </p:grpSpPr>
            <p:sp>
              <p:nvSpPr>
                <p:cNvPr id="628" name="二等辺三角形 627"/>
                <p:cNvSpPr/>
                <p:nvPr/>
              </p:nvSpPr>
              <p:spPr>
                <a:xfrm>
                  <a:off x="7655396" y="4979295"/>
                  <a:ext cx="720080" cy="100811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29" name="円/楕円 628"/>
                <p:cNvSpPr/>
                <p:nvPr/>
              </p:nvSpPr>
              <p:spPr>
                <a:xfrm>
                  <a:off x="7684426" y="4950265"/>
                  <a:ext cx="648070" cy="64807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cxnSp>
            <p:nvCxnSpPr>
              <p:cNvPr id="627" name="直線コネクタ 626"/>
              <p:cNvCxnSpPr/>
              <p:nvPr/>
            </p:nvCxnSpPr>
            <p:spPr>
              <a:xfrm>
                <a:off x="12578730" y="5674443"/>
                <a:ext cx="144016"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18" name="グループ化 467"/>
            <p:cNvGrpSpPr/>
            <p:nvPr/>
          </p:nvGrpSpPr>
          <p:grpSpPr>
            <a:xfrm>
              <a:off x="11449694" y="9457779"/>
              <a:ext cx="631930" cy="475197"/>
              <a:chOff x="10673748" y="4266580"/>
              <a:chExt cx="631930" cy="475197"/>
            </a:xfrm>
          </p:grpSpPr>
          <p:grpSp>
            <p:nvGrpSpPr>
              <p:cNvPr id="599" name="グループ化 438"/>
              <p:cNvGrpSpPr/>
              <p:nvPr/>
            </p:nvGrpSpPr>
            <p:grpSpPr>
              <a:xfrm>
                <a:off x="10673748" y="4266580"/>
                <a:ext cx="631930" cy="475197"/>
                <a:chOff x="11521702" y="7506940"/>
                <a:chExt cx="566538" cy="403189"/>
              </a:xfrm>
            </p:grpSpPr>
            <p:sp>
              <p:nvSpPr>
                <p:cNvPr id="618" name="フリーフォーム 617"/>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19" name="グループ化 444"/>
                <p:cNvGrpSpPr/>
                <p:nvPr/>
              </p:nvGrpSpPr>
              <p:grpSpPr>
                <a:xfrm>
                  <a:off x="11521702" y="7506940"/>
                  <a:ext cx="566538" cy="403189"/>
                  <a:chOff x="12035284" y="7218908"/>
                  <a:chExt cx="1133076" cy="806378"/>
                </a:xfrm>
              </p:grpSpPr>
              <p:cxnSp>
                <p:nvCxnSpPr>
                  <p:cNvPr id="620" name="直線コネクタ 619"/>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1" name="直線コネクタ 620"/>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2" name="直線コネクタ 621"/>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3" name="直線コネクタ 622"/>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600" name="グループ化 452"/>
              <p:cNvGrpSpPr/>
              <p:nvPr/>
            </p:nvGrpSpPr>
            <p:grpSpPr>
              <a:xfrm>
                <a:off x="10977388" y="4588520"/>
                <a:ext cx="96011" cy="144016"/>
                <a:chOff x="10513590" y="7057038"/>
                <a:chExt cx="288032" cy="360040"/>
              </a:xfrm>
            </p:grpSpPr>
            <p:sp>
              <p:nvSpPr>
                <p:cNvPr id="616" name="正方形/長方形 615"/>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7" name="直線コネクタ 616"/>
                <p:cNvCxnSpPr>
                  <a:stCxn id="616" idx="1"/>
                  <a:endCxn id="616"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1" name="グループ化 449"/>
              <p:cNvGrpSpPr/>
              <p:nvPr/>
            </p:nvGrpSpPr>
            <p:grpSpPr>
              <a:xfrm>
                <a:off x="11097594" y="4589085"/>
                <a:ext cx="96011" cy="144016"/>
                <a:chOff x="10513590" y="7074892"/>
                <a:chExt cx="288032" cy="360040"/>
              </a:xfrm>
            </p:grpSpPr>
            <p:sp>
              <p:nvSpPr>
                <p:cNvPr id="614" name="正方形/長方形 613"/>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5" name="直線コネクタ 614"/>
                <p:cNvCxnSpPr>
                  <a:stCxn id="614" idx="1"/>
                  <a:endCxn id="614"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2" name="グループ化 455"/>
              <p:cNvGrpSpPr/>
              <p:nvPr/>
            </p:nvGrpSpPr>
            <p:grpSpPr>
              <a:xfrm>
                <a:off x="10801622" y="4520704"/>
                <a:ext cx="45719" cy="216024"/>
                <a:chOff x="10657606" y="3402484"/>
                <a:chExt cx="216024" cy="792088"/>
              </a:xfrm>
            </p:grpSpPr>
            <p:sp>
              <p:nvSpPr>
                <p:cNvPr id="612" name="片側の 2 つの角を丸めた四角形 611"/>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3" name="片側の 2 つの角を丸めた四角形 612"/>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3" name="グループ化 458"/>
              <p:cNvGrpSpPr/>
              <p:nvPr/>
            </p:nvGrpSpPr>
            <p:grpSpPr>
              <a:xfrm>
                <a:off x="10977388" y="4429646"/>
                <a:ext cx="96011" cy="144016"/>
                <a:chOff x="10513590" y="7057038"/>
                <a:chExt cx="288032" cy="360040"/>
              </a:xfrm>
            </p:grpSpPr>
            <p:sp>
              <p:nvSpPr>
                <p:cNvPr id="610" name="正方形/長方形 609"/>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1" name="直線コネクタ 610"/>
                <p:cNvCxnSpPr>
                  <a:stCxn id="610" idx="1"/>
                  <a:endCxn id="610"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4" name="グループ化 461"/>
              <p:cNvGrpSpPr/>
              <p:nvPr/>
            </p:nvGrpSpPr>
            <p:grpSpPr>
              <a:xfrm>
                <a:off x="11097594" y="4430211"/>
                <a:ext cx="96011" cy="144016"/>
                <a:chOff x="10513590" y="7074892"/>
                <a:chExt cx="288032" cy="360040"/>
              </a:xfrm>
            </p:grpSpPr>
            <p:sp>
              <p:nvSpPr>
                <p:cNvPr id="608" name="正方形/長方形 607"/>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09" name="直線コネクタ 608"/>
                <p:cNvCxnSpPr>
                  <a:stCxn id="608" idx="1"/>
                  <a:endCxn id="608"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5" name="グループ化 464"/>
              <p:cNvGrpSpPr/>
              <p:nvPr/>
            </p:nvGrpSpPr>
            <p:grpSpPr>
              <a:xfrm>
                <a:off x="10873630" y="4520704"/>
                <a:ext cx="45719" cy="216024"/>
                <a:chOff x="10657606" y="3402484"/>
                <a:chExt cx="216024" cy="792088"/>
              </a:xfrm>
            </p:grpSpPr>
            <p:sp>
              <p:nvSpPr>
                <p:cNvPr id="606" name="片側の 2 つの角を丸めた四角形 605"/>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7" name="片側の 2 つの角を丸めた四角形 606"/>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519" name="正方形/長方形 518"/>
            <p:cNvSpPr/>
            <p:nvPr/>
          </p:nvSpPr>
          <p:spPr>
            <a:xfrm>
              <a:off x="2140250" y="10502810"/>
              <a:ext cx="12765828" cy="144000"/>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テキスト ボックス 519"/>
            <p:cNvSpPr txBox="1"/>
            <p:nvPr/>
          </p:nvSpPr>
          <p:spPr>
            <a:xfrm>
              <a:off x="52017" y="9239919"/>
              <a:ext cx="667170" cy="261610"/>
            </a:xfrm>
            <a:prstGeom prst="rect">
              <a:avLst/>
            </a:prstGeom>
            <a:noFill/>
          </p:spPr>
          <p:txBody>
            <a:bodyPr wrap="none" rtlCol="0">
              <a:spAutoFit/>
            </a:bodyPr>
            <a:lstStyle/>
            <a:p>
              <a:r>
                <a:rPr kumimoji="1" lang="ja-JP" altLang="en-US" sz="1100" dirty="0" smtClean="0"/>
                <a:t>タンカー</a:t>
              </a:r>
              <a:endParaRPr kumimoji="1" lang="ja-JP" altLang="en-US" sz="1100" dirty="0"/>
            </a:p>
          </p:txBody>
        </p:sp>
        <p:sp>
          <p:nvSpPr>
            <p:cNvPr id="521" name="テキスト ボックス 520"/>
            <p:cNvSpPr txBox="1"/>
            <p:nvPr/>
          </p:nvSpPr>
          <p:spPr>
            <a:xfrm>
              <a:off x="12153632" y="8875092"/>
              <a:ext cx="1172116" cy="261610"/>
            </a:xfrm>
            <a:prstGeom prst="rect">
              <a:avLst/>
            </a:prstGeom>
            <a:noFill/>
          </p:spPr>
          <p:txBody>
            <a:bodyPr wrap="none" rtlCol="0">
              <a:spAutoFit/>
            </a:bodyPr>
            <a:lstStyle/>
            <a:p>
              <a:r>
                <a:rPr kumimoji="1" lang="ja-JP" altLang="en-US" sz="1100" dirty="0" smtClean="0"/>
                <a:t>自衛防災消防車</a:t>
              </a:r>
              <a:endParaRPr kumimoji="1" lang="ja-JP" altLang="en-US" sz="1100" dirty="0"/>
            </a:p>
          </p:txBody>
        </p:sp>
        <p:cxnSp>
          <p:nvCxnSpPr>
            <p:cNvPr id="522" name="直線コネクタ 521"/>
            <p:cNvCxnSpPr>
              <a:stCxn id="509" idx="2"/>
              <a:endCxn id="453" idx="0"/>
            </p:cNvCxnSpPr>
            <p:nvPr/>
          </p:nvCxnSpPr>
          <p:spPr>
            <a:xfrm>
              <a:off x="7426815" y="9136702"/>
              <a:ext cx="278038" cy="45847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25" name="正方形/長方形 524"/>
            <p:cNvSpPr/>
            <p:nvPr/>
          </p:nvSpPr>
          <p:spPr>
            <a:xfrm>
              <a:off x="2117370" y="10081062"/>
              <a:ext cx="45719" cy="5784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26" name="テキスト ボックス 525"/>
            <p:cNvSpPr txBox="1"/>
            <p:nvPr/>
          </p:nvSpPr>
          <p:spPr>
            <a:xfrm>
              <a:off x="3177389" y="9044655"/>
              <a:ext cx="883575" cy="276999"/>
            </a:xfrm>
            <a:prstGeom prst="rect">
              <a:avLst/>
            </a:prstGeom>
            <a:noFill/>
          </p:spPr>
          <p:txBody>
            <a:bodyPr wrap="none" rtlCol="0">
              <a:spAutoFit/>
            </a:bodyPr>
            <a:lstStyle/>
            <a:p>
              <a:r>
                <a:rPr kumimoji="1" lang="ja-JP" altLang="en-US" sz="1200" dirty="0" smtClean="0"/>
                <a:t>ＬＰＧタンク</a:t>
              </a:r>
              <a:endParaRPr kumimoji="1" lang="ja-JP" altLang="en-US" sz="1200" dirty="0"/>
            </a:p>
          </p:txBody>
        </p:sp>
        <p:sp>
          <p:nvSpPr>
            <p:cNvPr id="527" name="テキスト ボックス 526"/>
            <p:cNvSpPr txBox="1"/>
            <p:nvPr/>
          </p:nvSpPr>
          <p:spPr>
            <a:xfrm>
              <a:off x="5524625" y="9609686"/>
              <a:ext cx="867545" cy="276999"/>
            </a:xfrm>
            <a:prstGeom prst="rect">
              <a:avLst/>
            </a:prstGeom>
            <a:noFill/>
          </p:spPr>
          <p:txBody>
            <a:bodyPr wrap="none" rtlCol="0">
              <a:spAutoFit/>
            </a:bodyPr>
            <a:lstStyle/>
            <a:p>
              <a:r>
                <a:rPr lang="ja-JP" altLang="en-US" sz="1200" dirty="0" smtClean="0"/>
                <a:t>石油</a:t>
              </a:r>
              <a:r>
                <a:rPr kumimoji="1" lang="ja-JP" altLang="en-US" sz="1200" dirty="0" smtClean="0"/>
                <a:t>タンク</a:t>
              </a:r>
              <a:endParaRPr kumimoji="1" lang="ja-JP" altLang="en-US" sz="1200" dirty="0"/>
            </a:p>
          </p:txBody>
        </p:sp>
        <p:sp>
          <p:nvSpPr>
            <p:cNvPr id="528" name="円柱 527"/>
            <p:cNvSpPr/>
            <p:nvPr/>
          </p:nvSpPr>
          <p:spPr>
            <a:xfrm rot="5400000">
              <a:off x="10141446" y="8886837"/>
              <a:ext cx="36000" cy="1998386"/>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29" name="直線コネクタ 528"/>
            <p:cNvCxnSpPr/>
            <p:nvPr/>
          </p:nvCxnSpPr>
          <p:spPr>
            <a:xfrm>
              <a:off x="9044178" y="9755172"/>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0" name="直線コネクタ 529"/>
            <p:cNvCxnSpPr/>
            <p:nvPr/>
          </p:nvCxnSpPr>
          <p:spPr>
            <a:xfrm>
              <a:off x="8684138" y="9754155"/>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31" name="円柱 530"/>
            <p:cNvSpPr/>
            <p:nvPr/>
          </p:nvSpPr>
          <p:spPr>
            <a:xfrm rot="10800000">
              <a:off x="9173222" y="9542214"/>
              <a:ext cx="36000" cy="360000"/>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2" name="グループ化 497"/>
            <p:cNvGrpSpPr/>
            <p:nvPr/>
          </p:nvGrpSpPr>
          <p:grpSpPr>
            <a:xfrm>
              <a:off x="10999798" y="8414578"/>
              <a:ext cx="432048" cy="1653806"/>
              <a:chOff x="15698166" y="7423419"/>
              <a:chExt cx="504056" cy="1929440"/>
            </a:xfrm>
          </p:grpSpPr>
          <p:pic>
            <p:nvPicPr>
              <p:cNvPr id="577" name="Picture 2" descr="D:\Users\44556053\AppData\Local\Microsoft\Windows\Temporary Internet Files\Content.IE5\QJF5B94Y\flame[1].jpg"/>
              <p:cNvPicPr>
                <a:picLocks noChangeAspect="1" noChangeArrowheads="1"/>
              </p:cNvPicPr>
              <p:nvPr/>
            </p:nvPicPr>
            <p:blipFill>
              <a:blip r:embed="rId12" cstate="print"/>
              <a:srcRect/>
              <a:stretch>
                <a:fillRect/>
              </a:stretch>
            </p:blipFill>
            <p:spPr bwMode="auto">
              <a:xfrm rot="536304">
                <a:off x="15833648" y="7423419"/>
                <a:ext cx="220707" cy="318023"/>
              </a:xfrm>
              <a:prstGeom prst="rect">
                <a:avLst/>
              </a:prstGeom>
              <a:noFill/>
            </p:spPr>
          </p:pic>
          <p:grpSp>
            <p:nvGrpSpPr>
              <p:cNvPr id="578" name="グループ化 401"/>
              <p:cNvGrpSpPr/>
              <p:nvPr/>
            </p:nvGrpSpPr>
            <p:grpSpPr>
              <a:xfrm>
                <a:off x="15895140" y="7722964"/>
                <a:ext cx="72008" cy="1625133"/>
                <a:chOff x="16706278" y="7938988"/>
                <a:chExt cx="72008" cy="1625133"/>
              </a:xfrm>
            </p:grpSpPr>
            <p:sp>
              <p:nvSpPr>
                <p:cNvPr id="593" name="正方形/長方形 592"/>
                <p:cNvSpPr/>
                <p:nvPr/>
              </p:nvSpPr>
              <p:spPr>
                <a:xfrm>
                  <a:off x="16706278" y="7938988"/>
                  <a:ext cx="72008" cy="1625133"/>
                </a:xfrm>
                <a:prstGeom prst="rect">
                  <a:avLst/>
                </a:prstGeom>
                <a:solidFill>
                  <a:srgbClr val="FF000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4" name="正方形/長方形 593"/>
                <p:cNvSpPr/>
                <p:nvPr/>
              </p:nvSpPr>
              <p:spPr>
                <a:xfrm>
                  <a:off x="16715804" y="794851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5" name="正方形/長方形 594"/>
                <p:cNvSpPr/>
                <p:nvPr/>
              </p:nvSpPr>
              <p:spPr>
                <a:xfrm>
                  <a:off x="16715804" y="8303795"/>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6" name="正方形/長方形 595"/>
                <p:cNvSpPr/>
                <p:nvPr/>
              </p:nvSpPr>
              <p:spPr>
                <a:xfrm>
                  <a:off x="16715804" y="866145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7" name="正方形/長方形 596"/>
                <p:cNvSpPr/>
                <p:nvPr/>
              </p:nvSpPr>
              <p:spPr>
                <a:xfrm>
                  <a:off x="16715804" y="9016732"/>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8" name="正方形/長方形 597"/>
                <p:cNvSpPr/>
                <p:nvPr/>
              </p:nvSpPr>
              <p:spPr>
                <a:xfrm>
                  <a:off x="16715804" y="9374391"/>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grpSp>
          <p:cxnSp>
            <p:nvCxnSpPr>
              <p:cNvPr id="579" name="直線コネクタ 578"/>
              <p:cNvCxnSpPr/>
              <p:nvPr/>
            </p:nvCxnSpPr>
            <p:spPr>
              <a:xfrm>
                <a:off x="15840108" y="7860630"/>
                <a:ext cx="18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0" name="直線コネクタ 579"/>
              <p:cNvCxnSpPr/>
              <p:nvPr/>
            </p:nvCxnSpPr>
            <p:spPr>
              <a:xfrm flipH="1">
                <a:off x="15770174" y="7860630"/>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1" name="直線コネクタ 580"/>
              <p:cNvCxnSpPr/>
              <p:nvPr/>
            </p:nvCxnSpPr>
            <p:spPr>
              <a:xfrm>
                <a:off x="16020106" y="7857455"/>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2" name="直線コネクタ 581"/>
              <p:cNvCxnSpPr/>
              <p:nvPr/>
            </p:nvCxnSpPr>
            <p:spPr>
              <a:xfrm>
                <a:off x="15813607" y="8371036"/>
                <a:ext cx="22554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3" name="直線コネクタ 582"/>
              <p:cNvCxnSpPr/>
              <p:nvPr/>
            </p:nvCxnSpPr>
            <p:spPr>
              <a:xfrm>
                <a:off x="15788239" y="8897317"/>
                <a:ext cx="288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4" name="直線コネクタ 583"/>
              <p:cNvCxnSpPr/>
              <p:nvPr/>
            </p:nvCxnSpPr>
            <p:spPr>
              <a:xfrm flipH="1">
                <a:off x="15830275" y="79127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5" name="直線コネクタ 584"/>
              <p:cNvCxnSpPr/>
              <p:nvPr/>
            </p:nvCxnSpPr>
            <p:spPr>
              <a:xfrm flipH="1">
                <a:off x="15811227" y="8263313"/>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6" name="直線コネクタ 585"/>
              <p:cNvCxnSpPr/>
              <p:nvPr/>
            </p:nvCxnSpPr>
            <p:spPr>
              <a:xfrm flipH="1">
                <a:off x="15796363" y="8622775"/>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7" name="直線コネクタ 586"/>
              <p:cNvCxnSpPr/>
              <p:nvPr/>
            </p:nvCxnSpPr>
            <p:spPr>
              <a:xfrm flipH="1">
                <a:off x="15777315" y="897567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8" name="直線コネクタ 587"/>
              <p:cNvCxnSpPr/>
              <p:nvPr/>
            </p:nvCxnSpPr>
            <p:spPr>
              <a:xfrm rot="21300000" flipH="1">
                <a:off x="16039019" y="8263214"/>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9" name="直線コネクタ 588"/>
              <p:cNvCxnSpPr/>
              <p:nvPr/>
            </p:nvCxnSpPr>
            <p:spPr>
              <a:xfrm rot="21300000" flipH="1">
                <a:off x="16023176" y="791040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0" name="直線コネクタ 589"/>
              <p:cNvCxnSpPr/>
              <p:nvPr/>
            </p:nvCxnSpPr>
            <p:spPr>
              <a:xfrm rot="21300000" flipH="1">
                <a:off x="16058891" y="8623339"/>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1" name="直線コネクタ 590"/>
              <p:cNvCxnSpPr/>
              <p:nvPr/>
            </p:nvCxnSpPr>
            <p:spPr>
              <a:xfrm rot="21300000" flipH="1">
                <a:off x="16075558" y="89809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92" name="正方形/長方形 591"/>
              <p:cNvSpPr/>
              <p:nvPr/>
            </p:nvSpPr>
            <p:spPr>
              <a:xfrm>
                <a:off x="15698166" y="9307140"/>
                <a:ext cx="504056" cy="4571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33" name="テキスト ボックス 532"/>
            <p:cNvSpPr txBox="1"/>
            <p:nvPr/>
          </p:nvSpPr>
          <p:spPr>
            <a:xfrm>
              <a:off x="10766152" y="10035210"/>
              <a:ext cx="997389" cy="261610"/>
            </a:xfrm>
            <a:prstGeom prst="rect">
              <a:avLst/>
            </a:prstGeom>
            <a:noFill/>
          </p:spPr>
          <p:txBody>
            <a:bodyPr wrap="none" rtlCol="0">
              <a:spAutoFit/>
            </a:bodyPr>
            <a:lstStyle/>
            <a:p>
              <a:r>
                <a:rPr kumimoji="1" lang="ja-JP" altLang="en-US" sz="1100" dirty="0" smtClean="0"/>
                <a:t>フレアスタック</a:t>
              </a:r>
              <a:endParaRPr kumimoji="1" lang="ja-JP" altLang="en-US" sz="1100" dirty="0"/>
            </a:p>
          </p:txBody>
        </p:sp>
        <p:sp>
          <p:nvSpPr>
            <p:cNvPr id="534" name="テキスト ボックス 533"/>
            <p:cNvSpPr txBox="1"/>
            <p:nvPr/>
          </p:nvSpPr>
          <p:spPr>
            <a:xfrm>
              <a:off x="5760638" y="10099228"/>
              <a:ext cx="466794" cy="430887"/>
            </a:xfrm>
            <a:prstGeom prst="rect">
              <a:avLst/>
            </a:prstGeom>
            <a:noFill/>
          </p:spPr>
          <p:txBody>
            <a:bodyPr wrap="none" rtlCol="0">
              <a:spAutoFit/>
            </a:bodyPr>
            <a:lstStyle/>
            <a:p>
              <a:r>
                <a:rPr kumimoji="1" lang="ja-JP" altLang="en-US" sz="1100" dirty="0" smtClean="0"/>
                <a:t>改良</a:t>
              </a:r>
              <a:endParaRPr kumimoji="1" lang="en-US" altLang="ja-JP" sz="1100" dirty="0" smtClean="0"/>
            </a:p>
            <a:p>
              <a:r>
                <a:rPr kumimoji="1" lang="ja-JP" altLang="en-US" sz="1100" dirty="0" smtClean="0"/>
                <a:t>地盤</a:t>
              </a:r>
              <a:endParaRPr kumimoji="1" lang="ja-JP" altLang="en-US" sz="1100" dirty="0"/>
            </a:p>
          </p:txBody>
        </p:sp>
        <p:sp>
          <p:nvSpPr>
            <p:cNvPr id="535" name="正方形/長方形 534"/>
            <p:cNvSpPr/>
            <p:nvPr/>
          </p:nvSpPr>
          <p:spPr>
            <a:xfrm>
              <a:off x="2057749" y="9587552"/>
              <a:ext cx="144016" cy="66333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36" name="テキスト ボックス 535"/>
            <p:cNvSpPr txBox="1"/>
            <p:nvPr/>
          </p:nvSpPr>
          <p:spPr>
            <a:xfrm>
              <a:off x="1296141" y="8947100"/>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cxnSp>
          <p:nvCxnSpPr>
            <p:cNvPr id="537" name="直線コネクタ 536"/>
            <p:cNvCxnSpPr>
              <a:endCxn id="535" idx="0"/>
            </p:cNvCxnSpPr>
            <p:nvPr/>
          </p:nvCxnSpPr>
          <p:spPr>
            <a:xfrm>
              <a:off x="1872205" y="9163124"/>
              <a:ext cx="257552" cy="42442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38" name="円柱 537"/>
            <p:cNvSpPr/>
            <p:nvPr/>
          </p:nvSpPr>
          <p:spPr>
            <a:xfrm rot="5400000">
              <a:off x="9197249" y="9317924"/>
              <a:ext cx="40095" cy="467795"/>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9" name="グループ化 147"/>
            <p:cNvGrpSpPr/>
            <p:nvPr/>
          </p:nvGrpSpPr>
          <p:grpSpPr>
            <a:xfrm>
              <a:off x="9289211" y="8890178"/>
              <a:ext cx="374703" cy="1187735"/>
              <a:chOff x="9857184" y="3648472"/>
              <a:chExt cx="317196" cy="1066422"/>
            </a:xfrm>
          </p:grpSpPr>
          <p:cxnSp>
            <p:nvCxnSpPr>
              <p:cNvPr id="569" name="直線コネクタ 568"/>
              <p:cNvCxnSpPr/>
              <p:nvPr/>
            </p:nvCxnSpPr>
            <p:spPr>
              <a:xfrm flipH="1">
                <a:off x="9857184"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0" name="直線コネクタ 569"/>
              <p:cNvCxnSpPr/>
              <p:nvPr/>
            </p:nvCxnSpPr>
            <p:spPr>
              <a:xfrm flipH="1">
                <a:off x="10102353"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1" name="直線コネクタ 570"/>
              <p:cNvCxnSpPr/>
              <p:nvPr/>
            </p:nvCxnSpPr>
            <p:spPr>
              <a:xfrm>
                <a:off x="10174380" y="4314132"/>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72" name="グループ化 153"/>
              <p:cNvGrpSpPr/>
              <p:nvPr/>
            </p:nvGrpSpPr>
            <p:grpSpPr>
              <a:xfrm>
                <a:off x="9903792" y="3648472"/>
                <a:ext cx="225025" cy="893124"/>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574" name="円/楕円 573"/>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5" name="円/楕円 574"/>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6" name="正方形/長方形 575"/>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573" name="直線コネクタ 572"/>
              <p:cNvCxnSpPr/>
              <p:nvPr/>
            </p:nvCxnSpPr>
            <p:spPr>
              <a:xfrm>
                <a:off x="9866724" y="4317703"/>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40" name="正方形/長方形 539"/>
            <p:cNvSpPr/>
            <p:nvPr/>
          </p:nvSpPr>
          <p:spPr>
            <a:xfrm>
              <a:off x="8352925" y="10017804"/>
              <a:ext cx="1800000" cy="917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41" name="正方形/長方形 540"/>
            <p:cNvSpPr/>
            <p:nvPr/>
          </p:nvSpPr>
          <p:spPr>
            <a:xfrm>
              <a:off x="284983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2" name="正方形/長方形 541"/>
            <p:cNvSpPr/>
            <p:nvPr/>
          </p:nvSpPr>
          <p:spPr>
            <a:xfrm>
              <a:off x="430777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3" name="正方形/長方形 542"/>
            <p:cNvSpPr/>
            <p:nvPr/>
          </p:nvSpPr>
          <p:spPr>
            <a:xfrm>
              <a:off x="513161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4" name="正方形/長方形 543"/>
            <p:cNvSpPr/>
            <p:nvPr/>
          </p:nvSpPr>
          <p:spPr>
            <a:xfrm>
              <a:off x="6879429"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5" name="テキスト ボックス 544"/>
            <p:cNvSpPr txBox="1"/>
            <p:nvPr/>
          </p:nvSpPr>
          <p:spPr>
            <a:xfrm>
              <a:off x="13266911" y="9124429"/>
              <a:ext cx="889987" cy="430887"/>
            </a:xfrm>
            <a:prstGeom prst="rect">
              <a:avLst/>
            </a:prstGeom>
            <a:noFill/>
          </p:spPr>
          <p:txBody>
            <a:bodyPr wrap="none" rtlCol="0">
              <a:spAutoFit/>
            </a:bodyPr>
            <a:lstStyle/>
            <a:p>
              <a:pPr algn="ctr"/>
              <a:r>
                <a:rPr kumimoji="1" lang="ja-JP" altLang="en-US" sz="1100" dirty="0" smtClean="0"/>
                <a:t>消火用屋外</a:t>
              </a:r>
              <a:endParaRPr kumimoji="1" lang="en-US" altLang="ja-JP" sz="1100" dirty="0" smtClean="0"/>
            </a:p>
            <a:p>
              <a:pPr algn="ctr"/>
              <a:r>
                <a:rPr kumimoji="1" lang="ja-JP" altLang="en-US" sz="1100" dirty="0" smtClean="0"/>
                <a:t>給水設備</a:t>
              </a:r>
              <a:endParaRPr kumimoji="1" lang="ja-JP" altLang="en-US" sz="1100" dirty="0"/>
            </a:p>
          </p:txBody>
        </p:sp>
        <p:sp>
          <p:nvSpPr>
            <p:cNvPr id="546" name="テキスト ボックス 545"/>
            <p:cNvSpPr txBox="1"/>
            <p:nvPr/>
          </p:nvSpPr>
          <p:spPr>
            <a:xfrm>
              <a:off x="14000455" y="9919945"/>
              <a:ext cx="607859" cy="261610"/>
            </a:xfrm>
            <a:prstGeom prst="rect">
              <a:avLst/>
            </a:prstGeom>
            <a:noFill/>
          </p:spPr>
          <p:txBody>
            <a:bodyPr wrap="none" rtlCol="0">
              <a:spAutoFit/>
            </a:bodyPr>
            <a:lstStyle/>
            <a:p>
              <a:r>
                <a:rPr kumimoji="1" lang="ja-JP" altLang="en-US" sz="1100" dirty="0" smtClean="0"/>
                <a:t>貯水槽</a:t>
              </a:r>
              <a:endParaRPr kumimoji="1" lang="ja-JP" altLang="en-US" sz="1100" dirty="0"/>
            </a:p>
          </p:txBody>
        </p:sp>
        <p:sp>
          <p:nvSpPr>
            <p:cNvPr id="547" name="テキスト ボックス 546"/>
            <p:cNvSpPr txBox="1"/>
            <p:nvPr/>
          </p:nvSpPr>
          <p:spPr>
            <a:xfrm>
              <a:off x="13018631" y="9950425"/>
              <a:ext cx="607859" cy="261610"/>
            </a:xfrm>
            <a:prstGeom prst="rect">
              <a:avLst/>
            </a:prstGeom>
            <a:noFill/>
          </p:spPr>
          <p:txBody>
            <a:bodyPr wrap="none" rtlCol="0">
              <a:spAutoFit/>
            </a:bodyPr>
            <a:lstStyle/>
            <a:p>
              <a:r>
                <a:rPr kumimoji="1" lang="ja-JP" altLang="en-US" sz="1100" dirty="0" smtClean="0"/>
                <a:t>消火栓</a:t>
              </a:r>
              <a:endParaRPr kumimoji="1" lang="ja-JP" altLang="en-US" sz="1100" dirty="0"/>
            </a:p>
          </p:txBody>
        </p:sp>
        <p:sp>
          <p:nvSpPr>
            <p:cNvPr id="548" name="テキスト ボックス 547"/>
            <p:cNvSpPr txBox="1"/>
            <p:nvPr/>
          </p:nvSpPr>
          <p:spPr>
            <a:xfrm>
              <a:off x="42484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49" name="直線コネクタ 548"/>
            <p:cNvCxnSpPr/>
            <p:nvPr/>
          </p:nvCxnSpPr>
          <p:spPr>
            <a:xfrm flipH="1">
              <a:off x="4176463" y="10315252"/>
              <a:ext cx="144015" cy="4997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50" name="テキスト ボックス 549"/>
            <p:cNvSpPr txBox="1"/>
            <p:nvPr/>
          </p:nvSpPr>
          <p:spPr>
            <a:xfrm>
              <a:off x="78488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51" name="直線コネクタ 550"/>
            <p:cNvCxnSpPr/>
            <p:nvPr/>
          </p:nvCxnSpPr>
          <p:spPr>
            <a:xfrm>
              <a:off x="8379214" y="10300012"/>
              <a:ext cx="141590" cy="43094"/>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grpSp>
          <p:nvGrpSpPr>
            <p:cNvPr id="552" name="グループ化 438"/>
            <p:cNvGrpSpPr/>
            <p:nvPr/>
          </p:nvGrpSpPr>
          <p:grpSpPr>
            <a:xfrm>
              <a:off x="10250545" y="9348010"/>
              <a:ext cx="784270" cy="589753"/>
              <a:chOff x="11521702" y="7506940"/>
              <a:chExt cx="566538" cy="403189"/>
            </a:xfrm>
          </p:grpSpPr>
          <p:sp>
            <p:nvSpPr>
              <p:cNvPr id="563" name="フリーフォーム 562"/>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4" name="グループ化 444"/>
              <p:cNvGrpSpPr/>
              <p:nvPr/>
            </p:nvGrpSpPr>
            <p:grpSpPr>
              <a:xfrm>
                <a:off x="11521702" y="7506940"/>
                <a:ext cx="566538" cy="403189"/>
                <a:chOff x="12035284" y="7218908"/>
                <a:chExt cx="1133076" cy="806378"/>
              </a:xfrm>
            </p:grpSpPr>
            <p:cxnSp>
              <p:nvCxnSpPr>
                <p:cNvPr id="565" name="直線コネクタ 564"/>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6" name="直線コネクタ 565"/>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7" name="直線コネクタ 566"/>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8" name="直線コネクタ 567"/>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553" name="computr1"/>
            <p:cNvSpPr>
              <a:spLocks noEditPoints="1" noChangeArrowheads="1"/>
            </p:cNvSpPr>
            <p:nvPr/>
          </p:nvSpPr>
          <p:spPr bwMode="auto">
            <a:xfrm>
              <a:off x="10446033" y="9639606"/>
              <a:ext cx="201905" cy="208067"/>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FF"/>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grpSp>
          <p:nvGrpSpPr>
            <p:cNvPr id="554" name="グループ化 553"/>
            <p:cNvGrpSpPr/>
            <p:nvPr/>
          </p:nvGrpSpPr>
          <p:grpSpPr>
            <a:xfrm rot="1626078">
              <a:off x="9505228" y="9507967"/>
              <a:ext cx="966694" cy="126659"/>
              <a:chOff x="2101262" y="2492896"/>
              <a:chExt cx="1129814" cy="144016"/>
            </a:xfrm>
          </p:grpSpPr>
          <p:cxnSp>
            <p:nvCxnSpPr>
              <p:cNvPr id="560" name="直線コネクタ 559"/>
              <p:cNvCxnSpPr/>
              <p:nvPr/>
            </p:nvCxnSpPr>
            <p:spPr>
              <a:xfrm flipH="1">
                <a:off x="2627784" y="2492896"/>
                <a:ext cx="72008" cy="144016"/>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1" name="直線矢印コネクタ 560"/>
              <p:cNvCxnSpPr/>
              <p:nvPr/>
            </p:nvCxnSpPr>
            <p:spPr>
              <a:xfrm flipV="1">
                <a:off x="2627784" y="2516254"/>
                <a:ext cx="603292" cy="120658"/>
              </a:xfrm>
              <a:prstGeom prst="straightConnector1">
                <a:avLst/>
              </a:prstGeom>
              <a:ln>
                <a:solidFill>
                  <a:schemeClr val="accent6">
                    <a:lumMod val="7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62" name="直線矢印コネクタ 561"/>
              <p:cNvCxnSpPr/>
              <p:nvPr/>
            </p:nvCxnSpPr>
            <p:spPr>
              <a:xfrm flipV="1">
                <a:off x="2101262" y="2492896"/>
                <a:ext cx="603293" cy="120658"/>
              </a:xfrm>
              <a:prstGeom prst="straightConnector1">
                <a:avLst/>
              </a:prstGeom>
              <a:ln>
                <a:solidFill>
                  <a:schemeClr val="accent6">
                    <a:lumMod val="75000"/>
                  </a:schemeClr>
                </a:solidFill>
                <a:headEnd type="arrow" w="sm" len="sm"/>
                <a:tailEnd type="none" w="med" len="med"/>
              </a:ln>
            </p:spPr>
            <p:style>
              <a:lnRef idx="1">
                <a:schemeClr val="accent1"/>
              </a:lnRef>
              <a:fillRef idx="0">
                <a:schemeClr val="accent1"/>
              </a:fillRef>
              <a:effectRef idx="0">
                <a:schemeClr val="accent1"/>
              </a:effectRef>
              <a:fontRef idx="minor">
                <a:schemeClr val="tx1"/>
              </a:fontRef>
            </p:style>
          </p:cxnSp>
        </p:grpSp>
        <p:sp>
          <p:nvSpPr>
            <p:cNvPr id="555" name="テキスト ボックス 554"/>
            <p:cNvSpPr txBox="1"/>
            <p:nvPr/>
          </p:nvSpPr>
          <p:spPr>
            <a:xfrm>
              <a:off x="10349191" y="9096525"/>
              <a:ext cx="588623" cy="253916"/>
            </a:xfrm>
            <a:prstGeom prst="rect">
              <a:avLst/>
            </a:prstGeom>
            <a:noFill/>
          </p:spPr>
          <p:txBody>
            <a:bodyPr wrap="none" rtlCol="0">
              <a:spAutoFit/>
            </a:bodyPr>
            <a:lstStyle/>
            <a:p>
              <a:r>
                <a:rPr kumimoji="1" lang="ja-JP" altLang="en-US" sz="1050" dirty="0" smtClean="0"/>
                <a:t>計器室</a:t>
              </a:r>
              <a:endParaRPr kumimoji="1" lang="ja-JP" altLang="en-US" sz="1050" dirty="0"/>
            </a:p>
          </p:txBody>
        </p:sp>
        <p:pic>
          <p:nvPicPr>
            <p:cNvPr id="556" name="図 555"/>
            <p:cNvPicPr>
              <a:picLocks noChangeAspect="1"/>
            </p:cNvPicPr>
            <p:nvPr/>
          </p:nvPicPr>
          <p:blipFill rotWithShape="1">
            <a:blip r:embed="rId13" cstate="print">
              <a:extLst>
                <a:ext uri="{BEBA8EAE-BF5A-486C-A8C5-ECC9F3942E4B}">
                  <a14:imgProps xmlns:a14="http://schemas.microsoft.com/office/drawing/2010/main">
                    <a14:imgLayer r:embed="rId14">
                      <a14:imgEffect>
                        <a14:sharpenSoften amount="-45000"/>
                      </a14:imgEffect>
                      <a14:imgEffect>
                        <a14:colorTemperature colorTemp="4445"/>
                      </a14:imgEffect>
                      <a14:imgEffect>
                        <a14:brightnessContrast bright="99000" contrast="-57000"/>
                      </a14:imgEffect>
                    </a14:imgLayer>
                  </a14:imgProps>
                </a:ext>
                <a:ext uri="{28A0092B-C50C-407E-A947-70E740481C1C}">
                  <a14:useLocalDpi xmlns:a14="http://schemas.microsoft.com/office/drawing/2010/main" val="0"/>
                </a:ext>
              </a:extLst>
            </a:blip>
            <a:srcRect l="21392" t="-1178" r="61637" b="58081"/>
            <a:stretch/>
          </p:blipFill>
          <p:spPr>
            <a:xfrm>
              <a:off x="10656295" y="9649545"/>
              <a:ext cx="161423" cy="295173"/>
            </a:xfrm>
            <a:prstGeom prst="rect">
              <a:avLst/>
            </a:prstGeom>
          </p:spPr>
        </p:pic>
        <p:cxnSp>
          <p:nvCxnSpPr>
            <p:cNvPr id="557" name="直線コネクタ 556"/>
            <p:cNvCxnSpPr/>
            <p:nvPr/>
          </p:nvCxnSpPr>
          <p:spPr>
            <a:xfrm flipV="1">
              <a:off x="14749362" y="9301377"/>
              <a:ext cx="106729" cy="37088"/>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cxnSp>
          <p:nvCxnSpPr>
            <p:cNvPr id="558" name="直線コネクタ 557"/>
            <p:cNvCxnSpPr/>
            <p:nvPr/>
          </p:nvCxnSpPr>
          <p:spPr>
            <a:xfrm flipV="1">
              <a:off x="14758887" y="9326107"/>
              <a:ext cx="0" cy="744167"/>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sp>
          <p:nvSpPr>
            <p:cNvPr id="559" name="テキスト ボックス 558"/>
            <p:cNvSpPr txBox="1"/>
            <p:nvPr/>
          </p:nvSpPr>
          <p:spPr>
            <a:xfrm>
              <a:off x="14511475" y="8885984"/>
              <a:ext cx="607859" cy="430887"/>
            </a:xfrm>
            <a:prstGeom prst="rect">
              <a:avLst/>
            </a:prstGeom>
            <a:noFill/>
          </p:spPr>
          <p:txBody>
            <a:bodyPr wrap="none" rtlCol="0">
              <a:spAutoFit/>
            </a:bodyPr>
            <a:lstStyle/>
            <a:p>
              <a:pPr algn="ctr"/>
              <a:r>
                <a:rPr kumimoji="1" lang="ja-JP" altLang="en-US" sz="1100" dirty="0" smtClean="0"/>
                <a:t>事業所</a:t>
              </a:r>
              <a:endParaRPr kumimoji="1" lang="en-US" altLang="ja-JP" sz="1100" dirty="0" smtClean="0"/>
            </a:p>
            <a:p>
              <a:pPr algn="ctr"/>
              <a:r>
                <a:rPr kumimoji="1" lang="ja-JP" altLang="en-US" sz="1100" dirty="0" smtClean="0"/>
                <a:t>境界</a:t>
              </a:r>
              <a:endParaRPr kumimoji="1" lang="ja-JP" altLang="en-US" sz="1100" dirty="0"/>
            </a:p>
          </p:txBody>
        </p:sp>
      </p:grpSp>
      <p:cxnSp>
        <p:nvCxnSpPr>
          <p:cNvPr id="8" name="直線コネクタ 7"/>
          <p:cNvCxnSpPr/>
          <p:nvPr/>
        </p:nvCxnSpPr>
        <p:spPr>
          <a:xfrm flipV="1">
            <a:off x="10387242" y="9849334"/>
            <a:ext cx="324000" cy="0"/>
          </a:xfrm>
          <a:prstGeom prst="line">
            <a:avLst/>
          </a:prstGeom>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a:xfrm>
            <a:off x="10389112" y="9847117"/>
            <a:ext cx="0" cy="90000"/>
          </a:xfrm>
          <a:prstGeom prst="line">
            <a:avLst/>
          </a:prstGeom>
        </p:spPr>
        <p:style>
          <a:lnRef idx="1">
            <a:schemeClr val="dk1"/>
          </a:lnRef>
          <a:fillRef idx="0">
            <a:schemeClr val="dk1"/>
          </a:fillRef>
          <a:effectRef idx="0">
            <a:schemeClr val="dk1"/>
          </a:effectRef>
          <a:fontRef idx="minor">
            <a:schemeClr val="tx1"/>
          </a:fontRef>
        </p:style>
      </p:cxnSp>
      <p:cxnSp>
        <p:nvCxnSpPr>
          <p:cNvPr id="322" name="直線コネクタ 321"/>
          <p:cNvCxnSpPr/>
          <p:nvPr/>
        </p:nvCxnSpPr>
        <p:spPr>
          <a:xfrm>
            <a:off x="10710565" y="9847117"/>
            <a:ext cx="0" cy="90000"/>
          </a:xfrm>
          <a:prstGeom prst="line">
            <a:avLst/>
          </a:prstGeom>
        </p:spPr>
        <p:style>
          <a:lnRef idx="1">
            <a:schemeClr val="dk1"/>
          </a:lnRef>
          <a:fillRef idx="0">
            <a:schemeClr val="dk1"/>
          </a:fillRef>
          <a:effectRef idx="0">
            <a:schemeClr val="dk1"/>
          </a:effectRef>
          <a:fontRef idx="minor">
            <a:schemeClr val="tx1"/>
          </a:fontRef>
        </p:style>
      </p:cxnSp>
      <p:sp>
        <p:nvSpPr>
          <p:cNvPr id="3" name="テキスト ボックス 2"/>
          <p:cNvSpPr txBox="1"/>
          <p:nvPr/>
        </p:nvSpPr>
        <p:spPr>
          <a:xfrm>
            <a:off x="1718307" y="2432530"/>
            <a:ext cx="1134413" cy="577081"/>
          </a:xfrm>
          <a:prstGeom prst="rect">
            <a:avLst/>
          </a:prstGeom>
          <a:noFill/>
        </p:spPr>
        <p:txBody>
          <a:bodyPr wrap="none" rtlCol="0">
            <a:spAutoFit/>
          </a:bodyPr>
          <a:lstStyle/>
          <a:p>
            <a:pPr algn="ctr"/>
            <a:r>
              <a:rPr kumimoji="1" lang="ja-JP" altLang="en-US" sz="1050" dirty="0" smtClean="0"/>
              <a:t>合同訓練の実績</a:t>
            </a:r>
            <a:endParaRPr kumimoji="1" lang="en-US" altLang="ja-JP" sz="1050" dirty="0" smtClean="0"/>
          </a:p>
          <a:p>
            <a:pPr algn="ctr"/>
            <a:r>
              <a:rPr lang="ja-JP" altLang="en-US" sz="1050" dirty="0" smtClean="0"/>
              <a:t>あり</a:t>
            </a:r>
            <a:endParaRPr lang="en-US" altLang="ja-JP" sz="1050" dirty="0" smtClean="0"/>
          </a:p>
          <a:p>
            <a:pPr algn="ctr"/>
            <a:r>
              <a:rPr lang="en-US" altLang="ja-JP" sz="1050" dirty="0" smtClean="0"/>
              <a:t>96</a:t>
            </a:r>
            <a:r>
              <a:rPr kumimoji="1" lang="ja-JP" altLang="en-US" sz="1050" dirty="0" smtClean="0"/>
              <a:t>％</a:t>
            </a:r>
            <a:endParaRPr kumimoji="1" lang="ja-JP" altLang="en-US" sz="1050" dirty="0"/>
          </a:p>
        </p:txBody>
      </p:sp>
      <p:sp>
        <p:nvSpPr>
          <p:cNvPr id="324" name="テキスト ボックス 323"/>
          <p:cNvSpPr txBox="1"/>
          <p:nvPr/>
        </p:nvSpPr>
        <p:spPr>
          <a:xfrm>
            <a:off x="484502" y="1284814"/>
            <a:ext cx="1428571" cy="253916"/>
          </a:xfrm>
          <a:prstGeom prst="rect">
            <a:avLst/>
          </a:prstGeom>
          <a:noFill/>
        </p:spPr>
        <p:txBody>
          <a:bodyPr wrap="square" rtlCol="0">
            <a:spAutoFit/>
          </a:bodyPr>
          <a:lstStyle/>
          <a:p>
            <a:pPr algn="ctr"/>
            <a:r>
              <a:rPr lang="ja-JP" altLang="en-US" sz="1050" dirty="0" smtClean="0"/>
              <a:t>事業所単独訓練　</a:t>
            </a:r>
            <a:r>
              <a:rPr lang="en-US" altLang="ja-JP" sz="1050" dirty="0"/>
              <a:t>3</a:t>
            </a:r>
            <a:r>
              <a:rPr kumimoji="1" lang="ja-JP" altLang="en-US" sz="1050" dirty="0" smtClean="0"/>
              <a:t>％</a:t>
            </a:r>
            <a:endParaRPr kumimoji="1" lang="ja-JP" altLang="en-US" sz="1050" dirty="0"/>
          </a:p>
        </p:txBody>
      </p:sp>
      <p:sp>
        <p:nvSpPr>
          <p:cNvPr id="9" name="フリーフォーム 8"/>
          <p:cNvSpPr/>
          <p:nvPr/>
        </p:nvSpPr>
        <p:spPr>
          <a:xfrm>
            <a:off x="1874569" y="1416583"/>
            <a:ext cx="207303" cy="9123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テキスト ボックス 334"/>
          <p:cNvSpPr txBox="1"/>
          <p:nvPr/>
        </p:nvSpPr>
        <p:spPr>
          <a:xfrm>
            <a:off x="7442922" y="2054389"/>
            <a:ext cx="723275" cy="415498"/>
          </a:xfrm>
          <a:prstGeom prst="rect">
            <a:avLst/>
          </a:prstGeom>
          <a:noFill/>
        </p:spPr>
        <p:txBody>
          <a:bodyPr wrap="none" rtlCol="0">
            <a:spAutoFit/>
          </a:bodyPr>
          <a:lstStyle/>
          <a:p>
            <a:pPr algn="ctr"/>
            <a:r>
              <a:rPr lang="ja-JP" altLang="en-US" sz="1050" dirty="0" smtClean="0"/>
              <a:t>実施予定</a:t>
            </a:r>
            <a:endParaRPr lang="en-US" altLang="ja-JP" sz="1050" dirty="0" smtClean="0"/>
          </a:p>
          <a:p>
            <a:pPr algn="ctr"/>
            <a:r>
              <a:rPr lang="en-US" altLang="ja-JP" sz="1050" dirty="0" smtClean="0"/>
              <a:t>15</a:t>
            </a:r>
            <a:r>
              <a:rPr kumimoji="1" lang="ja-JP" altLang="en-US" sz="1050" dirty="0" smtClean="0"/>
              <a:t>％</a:t>
            </a:r>
            <a:endParaRPr kumimoji="1" lang="ja-JP" altLang="en-US" sz="1050" dirty="0"/>
          </a:p>
        </p:txBody>
      </p:sp>
      <p:sp>
        <p:nvSpPr>
          <p:cNvPr id="336" name="テキスト ボックス 335"/>
          <p:cNvSpPr txBox="1"/>
          <p:nvPr/>
        </p:nvSpPr>
        <p:spPr>
          <a:xfrm>
            <a:off x="8582173" y="2026547"/>
            <a:ext cx="588623" cy="415498"/>
          </a:xfrm>
          <a:prstGeom prst="rect">
            <a:avLst/>
          </a:prstGeom>
          <a:noFill/>
        </p:spPr>
        <p:txBody>
          <a:bodyPr wrap="none" rtlCol="0">
            <a:spAutoFit/>
          </a:bodyPr>
          <a:lstStyle/>
          <a:p>
            <a:pPr algn="ctr"/>
            <a:r>
              <a:rPr lang="ja-JP" altLang="en-US" sz="1050" dirty="0" smtClean="0"/>
              <a:t>実施済</a:t>
            </a:r>
            <a:endParaRPr lang="en-US" altLang="ja-JP" sz="1050" dirty="0" smtClean="0"/>
          </a:p>
          <a:p>
            <a:pPr algn="ctr"/>
            <a:r>
              <a:rPr lang="en-US" altLang="ja-JP" sz="1050" dirty="0" smtClean="0"/>
              <a:t>6</a:t>
            </a:r>
            <a:r>
              <a:rPr lang="en-US" altLang="ja-JP" sz="1050" dirty="0"/>
              <a:t>6</a:t>
            </a:r>
            <a:r>
              <a:rPr kumimoji="1" lang="ja-JP" altLang="en-US" sz="1050" dirty="0" smtClean="0"/>
              <a:t>％</a:t>
            </a:r>
            <a:endParaRPr kumimoji="1" lang="ja-JP" altLang="en-US" sz="1050" dirty="0"/>
          </a:p>
        </p:txBody>
      </p:sp>
      <p:sp>
        <p:nvSpPr>
          <p:cNvPr id="337" name="テキスト ボックス 336"/>
          <p:cNvSpPr txBox="1"/>
          <p:nvPr/>
        </p:nvSpPr>
        <p:spPr>
          <a:xfrm>
            <a:off x="7783581" y="1487702"/>
            <a:ext cx="588623" cy="415498"/>
          </a:xfrm>
          <a:prstGeom prst="rect">
            <a:avLst/>
          </a:prstGeom>
          <a:noFill/>
        </p:spPr>
        <p:txBody>
          <a:bodyPr wrap="none" rtlCol="0">
            <a:spAutoFit/>
          </a:bodyPr>
          <a:lstStyle/>
          <a:p>
            <a:pPr algn="ctr"/>
            <a:r>
              <a:rPr lang="ja-JP" altLang="en-US" sz="1050" dirty="0"/>
              <a:t>未実施</a:t>
            </a:r>
            <a:endParaRPr lang="en-US" altLang="ja-JP" sz="1050" dirty="0" smtClean="0"/>
          </a:p>
          <a:p>
            <a:pPr algn="ctr"/>
            <a:r>
              <a:rPr lang="en-US" altLang="ja-JP" sz="1050" dirty="0" smtClean="0"/>
              <a:t>19</a:t>
            </a:r>
            <a:r>
              <a:rPr lang="ja-JP" altLang="en-US" sz="1050" dirty="0" smtClean="0"/>
              <a:t>％</a:t>
            </a:r>
            <a:endParaRPr kumimoji="1" lang="ja-JP" altLang="en-US" sz="1050" dirty="0"/>
          </a:p>
        </p:txBody>
      </p:sp>
      <p:sp>
        <p:nvSpPr>
          <p:cNvPr id="341" name="テキスト ボックス 340"/>
          <p:cNvSpPr txBox="1"/>
          <p:nvPr/>
        </p:nvSpPr>
        <p:spPr>
          <a:xfrm>
            <a:off x="13033366" y="2202399"/>
            <a:ext cx="857927" cy="577081"/>
          </a:xfrm>
          <a:prstGeom prst="rect">
            <a:avLst/>
          </a:prstGeom>
          <a:noFill/>
        </p:spPr>
        <p:txBody>
          <a:bodyPr wrap="none" rtlCol="0">
            <a:spAutoFit/>
          </a:bodyPr>
          <a:lstStyle/>
          <a:p>
            <a:pPr algn="ctr"/>
            <a:r>
              <a:rPr lang="ja-JP" altLang="en-US" sz="1050" dirty="0" smtClean="0"/>
              <a:t>情報発信の</a:t>
            </a:r>
            <a:endParaRPr lang="en-US" altLang="ja-JP" sz="1050" dirty="0" smtClean="0"/>
          </a:p>
          <a:p>
            <a:pPr algn="ctr"/>
            <a:r>
              <a:rPr lang="ja-JP" altLang="en-US" sz="1050" dirty="0" smtClean="0"/>
              <a:t>ルールあり</a:t>
            </a:r>
            <a:endParaRPr lang="en-US" altLang="ja-JP" sz="1050" dirty="0" smtClean="0"/>
          </a:p>
          <a:p>
            <a:pPr algn="ctr"/>
            <a:r>
              <a:rPr lang="en-US" altLang="ja-JP" sz="1050" dirty="0" smtClean="0"/>
              <a:t>72</a:t>
            </a:r>
            <a:r>
              <a:rPr kumimoji="1" lang="ja-JP" altLang="en-US" sz="1050" dirty="0" smtClean="0"/>
              <a:t>％</a:t>
            </a:r>
            <a:endParaRPr kumimoji="1" lang="ja-JP" altLang="en-US" sz="1050" dirty="0"/>
          </a:p>
        </p:txBody>
      </p:sp>
      <p:sp>
        <p:nvSpPr>
          <p:cNvPr id="343" name="テキスト ボックス 342"/>
          <p:cNvSpPr txBox="1"/>
          <p:nvPr/>
        </p:nvSpPr>
        <p:spPr>
          <a:xfrm>
            <a:off x="12139008" y="1495339"/>
            <a:ext cx="588623" cy="415498"/>
          </a:xfrm>
          <a:prstGeom prst="rect">
            <a:avLst/>
          </a:prstGeom>
          <a:noFill/>
        </p:spPr>
        <p:txBody>
          <a:bodyPr wrap="none" rtlCol="0">
            <a:spAutoFit/>
          </a:bodyPr>
          <a:lstStyle/>
          <a:p>
            <a:pPr algn="ctr"/>
            <a:r>
              <a:rPr lang="ja-JP" altLang="en-US" sz="1050" dirty="0" smtClean="0"/>
              <a:t>検討中</a:t>
            </a:r>
            <a:endParaRPr lang="en-US" altLang="ja-JP" sz="1050" dirty="0" smtClean="0"/>
          </a:p>
          <a:p>
            <a:pPr algn="ctr"/>
            <a:r>
              <a:rPr lang="en-US" altLang="ja-JP" sz="1050" dirty="0" smtClean="0"/>
              <a:t>15</a:t>
            </a:r>
            <a:r>
              <a:rPr kumimoji="1" lang="ja-JP" altLang="en-US" sz="1050" dirty="0" smtClean="0"/>
              <a:t>％</a:t>
            </a:r>
            <a:endParaRPr kumimoji="1" lang="ja-JP" altLang="en-US" sz="1050" dirty="0"/>
          </a:p>
        </p:txBody>
      </p:sp>
      <p:sp>
        <p:nvSpPr>
          <p:cNvPr id="345" name="テキスト ボックス 344"/>
          <p:cNvSpPr txBox="1"/>
          <p:nvPr/>
        </p:nvSpPr>
        <p:spPr>
          <a:xfrm>
            <a:off x="12224849" y="1065663"/>
            <a:ext cx="857927" cy="415498"/>
          </a:xfrm>
          <a:prstGeom prst="rect">
            <a:avLst/>
          </a:prstGeom>
          <a:noFill/>
        </p:spPr>
        <p:txBody>
          <a:bodyPr wrap="none" rtlCol="0">
            <a:spAutoFit/>
          </a:bodyPr>
          <a:lstStyle/>
          <a:p>
            <a:pPr algn="ctr"/>
            <a:r>
              <a:rPr lang="ja-JP" altLang="en-US" sz="1050" dirty="0" smtClean="0"/>
              <a:t>検討未着手</a:t>
            </a:r>
            <a:endParaRPr lang="en-US" altLang="ja-JP" sz="1050" dirty="0" smtClean="0"/>
          </a:p>
          <a:p>
            <a:pPr algn="ctr"/>
            <a:r>
              <a:rPr lang="en-US" altLang="ja-JP" sz="1050" dirty="0" smtClean="0"/>
              <a:t>1</a:t>
            </a:r>
            <a:r>
              <a:rPr lang="en-US" altLang="ja-JP" sz="1050" dirty="0"/>
              <a:t>3</a:t>
            </a:r>
            <a:r>
              <a:rPr kumimoji="1" lang="ja-JP" altLang="en-US" sz="1050" dirty="0" smtClean="0"/>
              <a:t>％</a:t>
            </a:r>
            <a:endParaRPr kumimoji="1" lang="ja-JP" altLang="en-US" sz="1050" dirty="0"/>
          </a:p>
        </p:txBody>
      </p:sp>
      <p:sp>
        <p:nvSpPr>
          <p:cNvPr id="347" name="テキスト ボックス 346"/>
          <p:cNvSpPr txBox="1"/>
          <p:nvPr/>
        </p:nvSpPr>
        <p:spPr>
          <a:xfrm>
            <a:off x="10877152" y="2250356"/>
            <a:ext cx="723275" cy="577081"/>
          </a:xfrm>
          <a:prstGeom prst="rect">
            <a:avLst/>
          </a:prstGeom>
          <a:noFill/>
        </p:spPr>
        <p:txBody>
          <a:bodyPr wrap="none" rtlCol="0">
            <a:spAutoFit/>
          </a:bodyPr>
          <a:lstStyle/>
          <a:p>
            <a:pPr algn="ctr"/>
            <a:r>
              <a:rPr lang="ja-JP" altLang="en-US" sz="1050" dirty="0" smtClean="0"/>
              <a:t>定期交流</a:t>
            </a:r>
            <a:endParaRPr lang="en-US" altLang="ja-JP" sz="1050" dirty="0" smtClean="0"/>
          </a:p>
          <a:p>
            <a:pPr algn="ctr"/>
            <a:r>
              <a:rPr lang="ja-JP" altLang="en-US" sz="1050" dirty="0" smtClean="0"/>
              <a:t>あり</a:t>
            </a:r>
            <a:endParaRPr lang="en-US" altLang="ja-JP" sz="1050" dirty="0" smtClean="0"/>
          </a:p>
          <a:p>
            <a:pPr algn="ctr"/>
            <a:r>
              <a:rPr lang="en-US" altLang="ja-JP" sz="1050" dirty="0" smtClean="0"/>
              <a:t>92</a:t>
            </a:r>
            <a:r>
              <a:rPr kumimoji="1" lang="ja-JP" altLang="en-US" sz="1050" dirty="0" smtClean="0"/>
              <a:t>％</a:t>
            </a:r>
            <a:endParaRPr kumimoji="1" lang="ja-JP" altLang="en-US" sz="1050" dirty="0"/>
          </a:p>
        </p:txBody>
      </p:sp>
      <p:sp>
        <p:nvSpPr>
          <p:cNvPr id="351" name="テキスト ボックス 350"/>
          <p:cNvSpPr txBox="1"/>
          <p:nvPr/>
        </p:nvSpPr>
        <p:spPr>
          <a:xfrm>
            <a:off x="10254269" y="1106057"/>
            <a:ext cx="678391" cy="415498"/>
          </a:xfrm>
          <a:prstGeom prst="rect">
            <a:avLst/>
          </a:prstGeom>
          <a:noFill/>
        </p:spPr>
        <p:txBody>
          <a:bodyPr wrap="none" rtlCol="0">
            <a:spAutoFit/>
          </a:bodyPr>
          <a:lstStyle/>
          <a:p>
            <a:pPr algn="ctr"/>
            <a:r>
              <a:rPr lang="ja-JP" altLang="en-US" sz="1050" dirty="0" smtClean="0"/>
              <a:t>交流</a:t>
            </a:r>
            <a:r>
              <a:rPr lang="ja-JP" altLang="en-US" sz="1050" dirty="0"/>
              <a:t>なし</a:t>
            </a:r>
            <a:endParaRPr lang="en-US" altLang="ja-JP" sz="1050" dirty="0" smtClean="0"/>
          </a:p>
          <a:p>
            <a:pPr algn="ctr"/>
            <a:r>
              <a:rPr lang="en-US" altLang="ja-JP" sz="1050" dirty="0"/>
              <a:t>8</a:t>
            </a:r>
            <a:r>
              <a:rPr kumimoji="1" lang="ja-JP" altLang="en-US" sz="1050" dirty="0" smtClean="0"/>
              <a:t>％</a:t>
            </a:r>
            <a:endParaRPr kumimoji="1" lang="ja-JP" altLang="en-US" sz="1050" dirty="0"/>
          </a:p>
        </p:txBody>
      </p:sp>
      <p:sp>
        <p:nvSpPr>
          <p:cNvPr id="355" name="テキスト ボックス 354"/>
          <p:cNvSpPr txBox="1"/>
          <p:nvPr/>
        </p:nvSpPr>
        <p:spPr>
          <a:xfrm>
            <a:off x="11119495" y="6342176"/>
            <a:ext cx="588623" cy="415498"/>
          </a:xfrm>
          <a:prstGeom prst="rect">
            <a:avLst/>
          </a:prstGeom>
          <a:noFill/>
        </p:spPr>
        <p:txBody>
          <a:bodyPr wrap="none" rtlCol="0">
            <a:spAutoFit/>
          </a:bodyPr>
          <a:lstStyle/>
          <a:p>
            <a:pPr algn="ctr"/>
            <a:r>
              <a:rPr lang="ja-JP" altLang="en-US" sz="1050" dirty="0"/>
              <a:t>対策</a:t>
            </a:r>
            <a:r>
              <a:rPr lang="ja-JP" altLang="en-US" sz="1050" dirty="0" smtClean="0"/>
              <a:t>済</a:t>
            </a:r>
            <a:endParaRPr lang="en-US" altLang="ja-JP" sz="1050" dirty="0" smtClean="0"/>
          </a:p>
          <a:p>
            <a:pPr algn="ctr"/>
            <a:r>
              <a:rPr lang="en-US" altLang="ja-JP" sz="1050" dirty="0" smtClean="0"/>
              <a:t>79</a:t>
            </a:r>
            <a:r>
              <a:rPr kumimoji="1" lang="ja-JP" altLang="en-US" sz="1050" dirty="0" smtClean="0"/>
              <a:t>％</a:t>
            </a:r>
            <a:endParaRPr kumimoji="1" lang="ja-JP" altLang="en-US" sz="1050" dirty="0"/>
          </a:p>
        </p:txBody>
      </p:sp>
      <p:sp>
        <p:nvSpPr>
          <p:cNvPr id="356" name="テキスト ボックス 355"/>
          <p:cNvSpPr txBox="1"/>
          <p:nvPr/>
        </p:nvSpPr>
        <p:spPr>
          <a:xfrm>
            <a:off x="9700668" y="5380106"/>
            <a:ext cx="723275" cy="415498"/>
          </a:xfrm>
          <a:prstGeom prst="rect">
            <a:avLst/>
          </a:prstGeom>
          <a:noFill/>
        </p:spPr>
        <p:txBody>
          <a:bodyPr wrap="none" rtlCol="0">
            <a:spAutoFit/>
          </a:bodyPr>
          <a:lstStyle/>
          <a:p>
            <a:pPr algn="ctr"/>
            <a:r>
              <a:rPr lang="ja-JP" altLang="en-US" sz="1050" dirty="0" smtClean="0"/>
              <a:t>対策</a:t>
            </a:r>
            <a:r>
              <a:rPr lang="ja-JP" altLang="en-US" sz="1050" dirty="0"/>
              <a:t>予定</a:t>
            </a:r>
            <a:endParaRPr lang="en-US" altLang="ja-JP" sz="1050" dirty="0" smtClean="0"/>
          </a:p>
          <a:p>
            <a:pPr algn="ctr"/>
            <a:r>
              <a:rPr lang="en-US" altLang="ja-JP" sz="1050" dirty="0" smtClean="0"/>
              <a:t>15</a:t>
            </a:r>
            <a:r>
              <a:rPr kumimoji="1" lang="ja-JP" altLang="en-US" sz="1050" dirty="0" smtClean="0"/>
              <a:t>％</a:t>
            </a:r>
            <a:endParaRPr kumimoji="1" lang="ja-JP" altLang="en-US" sz="1050" dirty="0"/>
          </a:p>
        </p:txBody>
      </p:sp>
      <p:sp>
        <p:nvSpPr>
          <p:cNvPr id="357" name="テキスト ボックス 356"/>
          <p:cNvSpPr txBox="1"/>
          <p:nvPr/>
        </p:nvSpPr>
        <p:spPr>
          <a:xfrm>
            <a:off x="10627867" y="5324982"/>
            <a:ext cx="588623" cy="415498"/>
          </a:xfrm>
          <a:prstGeom prst="rect">
            <a:avLst/>
          </a:prstGeom>
          <a:noFill/>
        </p:spPr>
        <p:txBody>
          <a:bodyPr wrap="none" rtlCol="0">
            <a:spAutoFit/>
          </a:bodyPr>
          <a:lstStyle/>
          <a:p>
            <a:pPr algn="ctr"/>
            <a:r>
              <a:rPr lang="ja-JP" altLang="en-US" sz="1050" dirty="0"/>
              <a:t>未着手</a:t>
            </a:r>
            <a:endParaRPr lang="en-US" altLang="ja-JP" sz="1050" dirty="0" smtClean="0"/>
          </a:p>
          <a:p>
            <a:pPr algn="ctr"/>
            <a:r>
              <a:rPr lang="en-US" altLang="ja-JP" sz="1050" dirty="0"/>
              <a:t>6</a:t>
            </a:r>
            <a:r>
              <a:rPr kumimoji="1" lang="ja-JP" altLang="en-US" sz="1050" dirty="0" smtClean="0"/>
              <a:t>％</a:t>
            </a:r>
            <a:endParaRPr kumimoji="1" lang="ja-JP" altLang="en-US" sz="1050" dirty="0"/>
          </a:p>
        </p:txBody>
      </p:sp>
      <p:sp>
        <p:nvSpPr>
          <p:cNvPr id="359" name="テキスト ボックス 358"/>
          <p:cNvSpPr txBox="1"/>
          <p:nvPr/>
        </p:nvSpPr>
        <p:spPr>
          <a:xfrm>
            <a:off x="13510142" y="6329970"/>
            <a:ext cx="588623" cy="415498"/>
          </a:xfrm>
          <a:prstGeom prst="rect">
            <a:avLst/>
          </a:prstGeom>
          <a:noFill/>
        </p:spPr>
        <p:txBody>
          <a:bodyPr wrap="none" rtlCol="0">
            <a:spAutoFit/>
          </a:bodyPr>
          <a:lstStyle/>
          <a:p>
            <a:pPr algn="ctr"/>
            <a:r>
              <a:rPr lang="ja-JP" altLang="en-US" sz="1050" dirty="0"/>
              <a:t>対策</a:t>
            </a:r>
            <a:r>
              <a:rPr lang="ja-JP" altLang="en-US" sz="1050" dirty="0" smtClean="0"/>
              <a:t>済</a:t>
            </a:r>
            <a:endParaRPr lang="en-US" altLang="ja-JP" sz="1050" dirty="0" smtClean="0"/>
          </a:p>
          <a:p>
            <a:pPr algn="ctr"/>
            <a:r>
              <a:rPr lang="en-US" altLang="ja-JP" sz="1050" dirty="0" smtClean="0"/>
              <a:t>95</a:t>
            </a:r>
            <a:r>
              <a:rPr kumimoji="1" lang="ja-JP" altLang="en-US" sz="1050" dirty="0" smtClean="0"/>
              <a:t>％</a:t>
            </a:r>
            <a:endParaRPr kumimoji="1" lang="ja-JP" altLang="en-US" sz="1050" dirty="0"/>
          </a:p>
        </p:txBody>
      </p:sp>
      <p:sp>
        <p:nvSpPr>
          <p:cNvPr id="360" name="テキスト ボックス 359"/>
          <p:cNvSpPr txBox="1"/>
          <p:nvPr/>
        </p:nvSpPr>
        <p:spPr>
          <a:xfrm>
            <a:off x="12432138" y="5184178"/>
            <a:ext cx="723275" cy="415498"/>
          </a:xfrm>
          <a:prstGeom prst="rect">
            <a:avLst/>
          </a:prstGeom>
          <a:noFill/>
        </p:spPr>
        <p:txBody>
          <a:bodyPr wrap="none" rtlCol="0">
            <a:spAutoFit/>
          </a:bodyPr>
          <a:lstStyle/>
          <a:p>
            <a:pPr algn="ctr"/>
            <a:r>
              <a:rPr lang="ja-JP" altLang="en-US" sz="1050" dirty="0" smtClean="0"/>
              <a:t>対策</a:t>
            </a:r>
            <a:r>
              <a:rPr lang="ja-JP" altLang="en-US" sz="1050" dirty="0"/>
              <a:t>予定</a:t>
            </a:r>
            <a:endParaRPr lang="en-US" altLang="ja-JP" sz="1050" dirty="0" smtClean="0"/>
          </a:p>
          <a:p>
            <a:pPr algn="ctr"/>
            <a:r>
              <a:rPr kumimoji="1" lang="en-US" altLang="ja-JP" sz="1050" dirty="0" smtClean="0"/>
              <a:t>5</a:t>
            </a:r>
            <a:r>
              <a:rPr kumimoji="1" lang="ja-JP" altLang="en-US" sz="1050" dirty="0" smtClean="0"/>
              <a:t>％</a:t>
            </a:r>
            <a:endParaRPr kumimoji="1" lang="en-US" altLang="ja-JP" sz="1050" dirty="0" smtClean="0"/>
          </a:p>
        </p:txBody>
      </p:sp>
      <p:sp>
        <p:nvSpPr>
          <p:cNvPr id="14" name="フリーフォーム 13"/>
          <p:cNvSpPr/>
          <p:nvPr/>
        </p:nvSpPr>
        <p:spPr>
          <a:xfrm>
            <a:off x="13058082" y="5285637"/>
            <a:ext cx="304800" cy="133350"/>
          </a:xfrm>
          <a:custGeom>
            <a:avLst/>
            <a:gdLst>
              <a:gd name="connsiteX0" fmla="*/ 0 w 304800"/>
              <a:gd name="connsiteY0" fmla="*/ 0 h 133350"/>
              <a:gd name="connsiteX1" fmla="*/ 171450 w 304800"/>
              <a:gd name="connsiteY1" fmla="*/ 0 h 133350"/>
              <a:gd name="connsiteX2" fmla="*/ 304800 w 304800"/>
              <a:gd name="connsiteY2" fmla="*/ 133350 h 133350"/>
            </a:gdLst>
            <a:ahLst/>
            <a:cxnLst>
              <a:cxn ang="0">
                <a:pos x="connsiteX0" y="connsiteY0"/>
              </a:cxn>
              <a:cxn ang="0">
                <a:pos x="connsiteX1" y="connsiteY1"/>
              </a:cxn>
              <a:cxn ang="0">
                <a:pos x="connsiteX2" y="connsiteY2"/>
              </a:cxn>
            </a:cxnLst>
            <a:rect l="l" t="t" r="r" b="b"/>
            <a:pathLst>
              <a:path w="304800" h="133350">
                <a:moveTo>
                  <a:pt x="0" y="0"/>
                </a:moveTo>
                <a:lnTo>
                  <a:pt x="171450" y="0"/>
                </a:lnTo>
                <a:lnTo>
                  <a:pt x="304800" y="1333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1" name="四角形吹き出し 360"/>
          <p:cNvSpPr/>
          <p:nvPr/>
        </p:nvSpPr>
        <p:spPr>
          <a:xfrm>
            <a:off x="185618" y="5272449"/>
            <a:ext cx="4405262" cy="3509923"/>
          </a:xfrm>
          <a:custGeom>
            <a:avLst/>
            <a:gdLst>
              <a:gd name="connsiteX0" fmla="*/ 0 w 5096676"/>
              <a:gd name="connsiteY0" fmla="*/ 0 h 1690524"/>
              <a:gd name="connsiteX1" fmla="*/ 849446 w 5096676"/>
              <a:gd name="connsiteY1" fmla="*/ 0 h 1690524"/>
              <a:gd name="connsiteX2" fmla="*/ 849446 w 5096676"/>
              <a:gd name="connsiteY2" fmla="*/ 0 h 1690524"/>
              <a:gd name="connsiteX3" fmla="*/ 2123615 w 5096676"/>
              <a:gd name="connsiteY3" fmla="*/ 0 h 1690524"/>
              <a:gd name="connsiteX4" fmla="*/ 5096676 w 5096676"/>
              <a:gd name="connsiteY4" fmla="*/ 0 h 1690524"/>
              <a:gd name="connsiteX5" fmla="*/ 5096676 w 5096676"/>
              <a:gd name="connsiteY5" fmla="*/ 986139 h 1690524"/>
              <a:gd name="connsiteX6" fmla="*/ 5096676 w 5096676"/>
              <a:gd name="connsiteY6" fmla="*/ 986139 h 1690524"/>
              <a:gd name="connsiteX7" fmla="*/ 5096676 w 5096676"/>
              <a:gd name="connsiteY7" fmla="*/ 1408770 h 1690524"/>
              <a:gd name="connsiteX8" fmla="*/ 5096676 w 5096676"/>
              <a:gd name="connsiteY8" fmla="*/ 1690524 h 1690524"/>
              <a:gd name="connsiteX9" fmla="*/ 2123615 w 5096676"/>
              <a:gd name="connsiteY9" fmla="*/ 1690524 h 1690524"/>
              <a:gd name="connsiteX10" fmla="*/ 1509788 w 5096676"/>
              <a:gd name="connsiteY10" fmla="*/ 2345467 h 1690524"/>
              <a:gd name="connsiteX11" fmla="*/ 849446 w 5096676"/>
              <a:gd name="connsiteY11" fmla="*/ 1690524 h 1690524"/>
              <a:gd name="connsiteX12" fmla="*/ 0 w 5096676"/>
              <a:gd name="connsiteY12" fmla="*/ 1690524 h 1690524"/>
              <a:gd name="connsiteX13" fmla="*/ 0 w 5096676"/>
              <a:gd name="connsiteY13" fmla="*/ 1408770 h 1690524"/>
              <a:gd name="connsiteX14" fmla="*/ 0 w 5096676"/>
              <a:gd name="connsiteY14" fmla="*/ 986139 h 1690524"/>
              <a:gd name="connsiteX15" fmla="*/ 0 w 5096676"/>
              <a:gd name="connsiteY15" fmla="*/ 986139 h 1690524"/>
              <a:gd name="connsiteX16" fmla="*/ 0 w 5096676"/>
              <a:gd name="connsiteY16" fmla="*/ 0 h 1690524"/>
              <a:gd name="connsiteX0" fmla="*/ 0 w 5096676"/>
              <a:gd name="connsiteY0" fmla="*/ 0 h 2345467"/>
              <a:gd name="connsiteX1" fmla="*/ 849446 w 5096676"/>
              <a:gd name="connsiteY1" fmla="*/ 0 h 2345467"/>
              <a:gd name="connsiteX2" fmla="*/ 849446 w 5096676"/>
              <a:gd name="connsiteY2" fmla="*/ 0 h 2345467"/>
              <a:gd name="connsiteX3" fmla="*/ 2123615 w 5096676"/>
              <a:gd name="connsiteY3" fmla="*/ 0 h 2345467"/>
              <a:gd name="connsiteX4" fmla="*/ 5096676 w 5096676"/>
              <a:gd name="connsiteY4" fmla="*/ 0 h 2345467"/>
              <a:gd name="connsiteX5" fmla="*/ 5096676 w 5096676"/>
              <a:gd name="connsiteY5" fmla="*/ 986139 h 2345467"/>
              <a:gd name="connsiteX6" fmla="*/ 5096676 w 5096676"/>
              <a:gd name="connsiteY6" fmla="*/ 986139 h 2345467"/>
              <a:gd name="connsiteX7" fmla="*/ 5096676 w 5096676"/>
              <a:gd name="connsiteY7" fmla="*/ 1408770 h 2345467"/>
              <a:gd name="connsiteX8" fmla="*/ 5096676 w 5096676"/>
              <a:gd name="connsiteY8" fmla="*/ 1690524 h 2345467"/>
              <a:gd name="connsiteX9" fmla="*/ 2123615 w 5096676"/>
              <a:gd name="connsiteY9" fmla="*/ 1690524 h 2345467"/>
              <a:gd name="connsiteX10" fmla="*/ 1509788 w 5096676"/>
              <a:gd name="connsiteY10" fmla="*/ 2345467 h 2345467"/>
              <a:gd name="connsiteX11" fmla="*/ 1687646 w 5096676"/>
              <a:gd name="connsiteY11" fmla="*/ 1700049 h 2345467"/>
              <a:gd name="connsiteX12" fmla="*/ 0 w 5096676"/>
              <a:gd name="connsiteY12" fmla="*/ 1690524 h 2345467"/>
              <a:gd name="connsiteX13" fmla="*/ 0 w 5096676"/>
              <a:gd name="connsiteY13" fmla="*/ 1408770 h 2345467"/>
              <a:gd name="connsiteX14" fmla="*/ 0 w 5096676"/>
              <a:gd name="connsiteY14" fmla="*/ 986139 h 2345467"/>
              <a:gd name="connsiteX15" fmla="*/ 0 w 5096676"/>
              <a:gd name="connsiteY15" fmla="*/ 986139 h 2345467"/>
              <a:gd name="connsiteX16" fmla="*/ 0 w 5096676"/>
              <a:gd name="connsiteY16" fmla="*/ 0 h 2345467"/>
              <a:gd name="connsiteX0" fmla="*/ 0 w 5096676"/>
              <a:gd name="connsiteY0" fmla="*/ 0 h 1904450"/>
              <a:gd name="connsiteX1" fmla="*/ 849446 w 5096676"/>
              <a:gd name="connsiteY1" fmla="*/ 0 h 1904450"/>
              <a:gd name="connsiteX2" fmla="*/ 849446 w 5096676"/>
              <a:gd name="connsiteY2" fmla="*/ 0 h 1904450"/>
              <a:gd name="connsiteX3" fmla="*/ 2123615 w 5096676"/>
              <a:gd name="connsiteY3" fmla="*/ 0 h 1904450"/>
              <a:gd name="connsiteX4" fmla="*/ 5096676 w 5096676"/>
              <a:gd name="connsiteY4" fmla="*/ 0 h 1904450"/>
              <a:gd name="connsiteX5" fmla="*/ 5096676 w 5096676"/>
              <a:gd name="connsiteY5" fmla="*/ 986139 h 1904450"/>
              <a:gd name="connsiteX6" fmla="*/ 5096676 w 5096676"/>
              <a:gd name="connsiteY6" fmla="*/ 986139 h 1904450"/>
              <a:gd name="connsiteX7" fmla="*/ 5096676 w 5096676"/>
              <a:gd name="connsiteY7" fmla="*/ 1408770 h 1904450"/>
              <a:gd name="connsiteX8" fmla="*/ 5096676 w 5096676"/>
              <a:gd name="connsiteY8" fmla="*/ 1690524 h 1904450"/>
              <a:gd name="connsiteX9" fmla="*/ 2123615 w 5096676"/>
              <a:gd name="connsiteY9" fmla="*/ 1690524 h 1904450"/>
              <a:gd name="connsiteX10" fmla="*/ 3026136 w 5096676"/>
              <a:gd name="connsiteY10" fmla="*/ 1904450 h 1904450"/>
              <a:gd name="connsiteX11" fmla="*/ 1687646 w 5096676"/>
              <a:gd name="connsiteY11" fmla="*/ 1700049 h 1904450"/>
              <a:gd name="connsiteX12" fmla="*/ 0 w 5096676"/>
              <a:gd name="connsiteY12" fmla="*/ 1690524 h 1904450"/>
              <a:gd name="connsiteX13" fmla="*/ 0 w 5096676"/>
              <a:gd name="connsiteY13" fmla="*/ 1408770 h 1904450"/>
              <a:gd name="connsiteX14" fmla="*/ 0 w 5096676"/>
              <a:gd name="connsiteY14" fmla="*/ 986139 h 1904450"/>
              <a:gd name="connsiteX15" fmla="*/ 0 w 5096676"/>
              <a:gd name="connsiteY15" fmla="*/ 986139 h 1904450"/>
              <a:gd name="connsiteX16" fmla="*/ 0 w 5096676"/>
              <a:gd name="connsiteY16" fmla="*/ 0 h 190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96676" h="1904450">
                <a:moveTo>
                  <a:pt x="0" y="0"/>
                </a:moveTo>
                <a:lnTo>
                  <a:pt x="849446" y="0"/>
                </a:lnTo>
                <a:lnTo>
                  <a:pt x="849446" y="0"/>
                </a:lnTo>
                <a:lnTo>
                  <a:pt x="2123615" y="0"/>
                </a:lnTo>
                <a:lnTo>
                  <a:pt x="5096676" y="0"/>
                </a:lnTo>
                <a:lnTo>
                  <a:pt x="5096676" y="986139"/>
                </a:lnTo>
                <a:lnTo>
                  <a:pt x="5096676" y="986139"/>
                </a:lnTo>
                <a:lnTo>
                  <a:pt x="5096676" y="1408770"/>
                </a:lnTo>
                <a:lnTo>
                  <a:pt x="5096676" y="1690524"/>
                </a:lnTo>
                <a:lnTo>
                  <a:pt x="2123615" y="1690524"/>
                </a:lnTo>
                <a:lnTo>
                  <a:pt x="3026136" y="1904450"/>
                </a:lnTo>
                <a:lnTo>
                  <a:pt x="1687646" y="1700049"/>
                </a:lnTo>
                <a:lnTo>
                  <a:pt x="0" y="1690524"/>
                </a:lnTo>
                <a:lnTo>
                  <a:pt x="0" y="1408770"/>
                </a:lnTo>
                <a:lnTo>
                  <a:pt x="0" y="986139"/>
                </a:lnTo>
                <a:lnTo>
                  <a:pt x="0" y="986139"/>
                </a:lnTo>
                <a:lnTo>
                  <a:pt x="0" y="0"/>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 name="正方形/長方形 408"/>
          <p:cNvSpPr/>
          <p:nvPr/>
        </p:nvSpPr>
        <p:spPr>
          <a:xfrm>
            <a:off x="232740" y="5086189"/>
            <a:ext cx="3887214"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高圧ガスタンク・危険物タンクの地震対策</a:t>
            </a:r>
            <a:r>
              <a:rPr lang="en-US" altLang="ja-JP" sz="1600" dirty="0" smtClean="0">
                <a:solidFill>
                  <a:prstClr val="black"/>
                </a:solidFill>
                <a:latin typeface="+mn-ea"/>
              </a:rPr>
              <a:t>】</a:t>
            </a:r>
          </a:p>
        </p:txBody>
      </p:sp>
      <p:sp>
        <p:nvSpPr>
          <p:cNvPr id="365" name="テキスト ボックス 364"/>
          <p:cNvSpPr txBox="1"/>
          <p:nvPr/>
        </p:nvSpPr>
        <p:spPr>
          <a:xfrm>
            <a:off x="7441036" y="5256719"/>
            <a:ext cx="1988121" cy="461665"/>
          </a:xfrm>
          <a:prstGeom prst="rect">
            <a:avLst/>
          </a:prstGeom>
          <a:noFill/>
        </p:spPr>
        <p:txBody>
          <a:bodyPr wrap="square" rtlCol="0">
            <a:spAutoFit/>
          </a:bodyPr>
          <a:lstStyle/>
          <a:p>
            <a:pPr algn="ctr"/>
            <a:r>
              <a:rPr lang="ja-JP" altLang="en-US" sz="1200" dirty="0" smtClean="0"/>
              <a:t>被害が事業所外に拡大する</a:t>
            </a:r>
            <a:r>
              <a:rPr lang="ja-JP" altLang="en-US" sz="1200" dirty="0"/>
              <a:t>と</a:t>
            </a:r>
            <a:r>
              <a:rPr lang="ja-JP" altLang="en-US" sz="1200" dirty="0" smtClean="0"/>
              <a:t>判断したときの対応方法</a:t>
            </a:r>
            <a:endParaRPr kumimoji="1" lang="ja-JP" altLang="en-US" sz="1200" dirty="0"/>
          </a:p>
        </p:txBody>
      </p:sp>
      <p:sp>
        <p:nvSpPr>
          <p:cNvPr id="366" name="テキスト ボックス 365"/>
          <p:cNvSpPr txBox="1"/>
          <p:nvPr/>
        </p:nvSpPr>
        <p:spPr>
          <a:xfrm>
            <a:off x="8144715" y="4244091"/>
            <a:ext cx="530615" cy="338554"/>
          </a:xfrm>
          <a:prstGeom prst="rect">
            <a:avLst/>
          </a:prstGeom>
          <a:solidFill>
            <a:schemeClr val="bg1"/>
          </a:solidFill>
        </p:spPr>
        <p:txBody>
          <a:bodyPr wrap="square" lIns="0" tIns="0" rIns="0" bIns="0" rtlCol="0">
            <a:spAutoFit/>
          </a:bodyPr>
          <a:lstStyle/>
          <a:p>
            <a:pPr algn="ctr"/>
            <a:r>
              <a:rPr lang="ja-JP" altLang="en-US" sz="1100" dirty="0" smtClean="0"/>
              <a:t>全</a:t>
            </a:r>
            <a:r>
              <a:rPr lang="en-US" altLang="ja-JP" sz="1100" dirty="0" smtClean="0"/>
              <a:t>34</a:t>
            </a:r>
          </a:p>
          <a:p>
            <a:pPr algn="ctr"/>
            <a:r>
              <a:rPr lang="ja-JP" altLang="en-US" sz="1100" dirty="0" smtClean="0"/>
              <a:t>事業所</a:t>
            </a:r>
            <a:r>
              <a:rPr lang="en-US" altLang="ja-JP" sz="1100" baseline="30000" dirty="0" smtClean="0"/>
              <a:t>※</a:t>
            </a:r>
            <a:endParaRPr kumimoji="1" lang="ja-JP" altLang="en-US" sz="1100" baseline="30000" dirty="0"/>
          </a:p>
        </p:txBody>
      </p:sp>
      <p:sp>
        <p:nvSpPr>
          <p:cNvPr id="368" name="テキスト ボックス 367"/>
          <p:cNvSpPr txBox="1"/>
          <p:nvPr/>
        </p:nvSpPr>
        <p:spPr>
          <a:xfrm>
            <a:off x="7367131" y="5678838"/>
            <a:ext cx="2119027" cy="400110"/>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被害が事業所外に出る可能性があると</a:t>
            </a:r>
            <a:r>
              <a:rPr lang="ja-JP" altLang="en-US" sz="1000" dirty="0">
                <a:latin typeface="ＭＳ 明朝" pitchFamily="17" charset="-128"/>
                <a:ea typeface="ＭＳ 明朝" pitchFamily="17" charset="-128"/>
              </a:rPr>
              <a:t>判断</a:t>
            </a:r>
            <a:r>
              <a:rPr lang="ja-JP" altLang="en-US" sz="1000" dirty="0" smtClean="0">
                <a:latin typeface="ＭＳ 明朝" pitchFamily="17" charset="-128"/>
                <a:ea typeface="ＭＳ 明朝" pitchFamily="17" charset="-128"/>
              </a:rPr>
              <a:t>している事業所</a:t>
            </a:r>
            <a:endParaRPr lang="en-US" altLang="ja-JP" sz="1000" dirty="0" smtClean="0">
              <a:latin typeface="ＭＳ 明朝" pitchFamily="17" charset="-128"/>
              <a:ea typeface="ＭＳ 明朝" pitchFamily="17" charset="-128"/>
            </a:endParaRPr>
          </a:p>
        </p:txBody>
      </p:sp>
      <p:sp>
        <p:nvSpPr>
          <p:cNvPr id="369" name="テキスト ボックス 368"/>
          <p:cNvSpPr txBox="1"/>
          <p:nvPr/>
        </p:nvSpPr>
        <p:spPr>
          <a:xfrm>
            <a:off x="8426644" y="4645403"/>
            <a:ext cx="723275" cy="415498"/>
          </a:xfrm>
          <a:prstGeom prst="rect">
            <a:avLst/>
          </a:prstGeom>
          <a:noFill/>
        </p:spPr>
        <p:txBody>
          <a:bodyPr wrap="none" rtlCol="0">
            <a:spAutoFit/>
          </a:bodyPr>
          <a:lstStyle/>
          <a:p>
            <a:pPr algn="ctr"/>
            <a:r>
              <a:rPr lang="ja-JP" altLang="en-US" sz="1050" dirty="0" smtClean="0"/>
              <a:t>明確化済</a:t>
            </a:r>
            <a:endParaRPr lang="en-US" altLang="ja-JP" sz="1050" dirty="0" smtClean="0"/>
          </a:p>
          <a:p>
            <a:pPr algn="ctr"/>
            <a:r>
              <a:rPr lang="en-US" altLang="ja-JP" sz="1050" dirty="0" smtClean="0"/>
              <a:t>82</a:t>
            </a:r>
            <a:r>
              <a:rPr kumimoji="1" lang="ja-JP" altLang="en-US" sz="1050" dirty="0" smtClean="0"/>
              <a:t>％</a:t>
            </a:r>
            <a:endParaRPr kumimoji="1" lang="ja-JP" altLang="en-US" sz="1050" dirty="0"/>
          </a:p>
        </p:txBody>
      </p:sp>
      <p:sp>
        <p:nvSpPr>
          <p:cNvPr id="370" name="テキスト ボックス 369"/>
          <p:cNvSpPr txBox="1"/>
          <p:nvPr/>
        </p:nvSpPr>
        <p:spPr>
          <a:xfrm>
            <a:off x="7764727" y="3851082"/>
            <a:ext cx="588623" cy="415498"/>
          </a:xfrm>
          <a:prstGeom prst="rect">
            <a:avLst/>
          </a:prstGeom>
          <a:noFill/>
        </p:spPr>
        <p:txBody>
          <a:bodyPr wrap="none" rtlCol="0">
            <a:spAutoFit/>
          </a:bodyPr>
          <a:lstStyle/>
          <a:p>
            <a:pPr algn="ctr"/>
            <a:r>
              <a:rPr lang="ja-JP" altLang="en-US" sz="1050" dirty="0"/>
              <a:t>検討中</a:t>
            </a:r>
            <a:endParaRPr lang="en-US" altLang="ja-JP" sz="1050" dirty="0" smtClean="0"/>
          </a:p>
          <a:p>
            <a:pPr algn="ctr"/>
            <a:r>
              <a:rPr lang="en-US" altLang="ja-JP" sz="1050" dirty="0" smtClean="0"/>
              <a:t>1</a:t>
            </a:r>
            <a:r>
              <a:rPr lang="en-US" altLang="ja-JP" sz="1050" dirty="0"/>
              <a:t>5</a:t>
            </a:r>
            <a:r>
              <a:rPr kumimoji="1" lang="ja-JP" altLang="en-US" sz="1050" dirty="0" smtClean="0"/>
              <a:t>％</a:t>
            </a:r>
            <a:endParaRPr kumimoji="1" lang="ja-JP" altLang="en-US" sz="1050" dirty="0"/>
          </a:p>
        </p:txBody>
      </p:sp>
      <p:sp>
        <p:nvSpPr>
          <p:cNvPr id="372" name="テキスト ボックス 371"/>
          <p:cNvSpPr txBox="1"/>
          <p:nvPr/>
        </p:nvSpPr>
        <p:spPr>
          <a:xfrm>
            <a:off x="4843420" y="3946897"/>
            <a:ext cx="2606967" cy="1800493"/>
          </a:xfrm>
          <a:prstGeom prst="rect">
            <a:avLst/>
          </a:prstGeom>
          <a:noFill/>
        </p:spPr>
        <p:txBody>
          <a:bodyPr wrap="square" rtlCol="0">
            <a:spAutoFit/>
          </a:body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事業所は、万一の災害時に、事業所外に影響が出る前に、事前に</a:t>
            </a:r>
            <a:r>
              <a:rPr lang="ja-JP" altLang="en-US" sz="1200" dirty="0" smtClean="0">
                <a:latin typeface="ＭＳ 明朝" pitchFamily="17" charset="-128"/>
                <a:ea typeface="ＭＳ 明朝" pitchFamily="17" charset="-128"/>
              </a:rPr>
              <a:t>避難誘導などの対応ができるよう、被害拡大の判断基準の検討を行っています。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必要</a:t>
            </a:r>
            <a:r>
              <a:rPr lang="ja-JP" altLang="en-US" sz="1200" dirty="0" smtClean="0">
                <a:latin typeface="ＭＳ 明朝" pitchFamily="17" charset="-128"/>
                <a:ea typeface="ＭＳ 明朝" pitchFamily="17" charset="-128"/>
              </a:rPr>
              <a:t>に応じて、公共機関と協力できるように、具体的な対応方法を検討しています。</a:t>
            </a:r>
            <a:endParaRPr kumimoji="1" lang="en-US" altLang="ja-JP" sz="1200" dirty="0" smtClean="0">
              <a:latin typeface="ＭＳ 明朝" pitchFamily="17" charset="-128"/>
              <a:ea typeface="ＭＳ 明朝" pitchFamily="17" charset="-128"/>
            </a:endParaRPr>
          </a:p>
        </p:txBody>
      </p:sp>
      <p:sp>
        <p:nvSpPr>
          <p:cNvPr id="381" name="フリーフォーム 380"/>
          <p:cNvSpPr/>
          <p:nvPr/>
        </p:nvSpPr>
        <p:spPr>
          <a:xfrm>
            <a:off x="10856633" y="1238541"/>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7" name="テキスト ボックス 386"/>
          <p:cNvSpPr txBox="1"/>
          <p:nvPr/>
        </p:nvSpPr>
        <p:spPr>
          <a:xfrm>
            <a:off x="10153550" y="3012247"/>
            <a:ext cx="2310289"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１ </a:t>
            </a:r>
            <a:r>
              <a:rPr lang="ja-JP" altLang="en-US" sz="1000" dirty="0">
                <a:latin typeface="ＭＳ 明朝" pitchFamily="17" charset="-128"/>
                <a:ea typeface="ＭＳ 明朝" pitchFamily="17" charset="-128"/>
              </a:rPr>
              <a:t>近隣</a:t>
            </a:r>
            <a:r>
              <a:rPr lang="ja-JP" altLang="en-US" sz="1000" dirty="0" smtClean="0">
                <a:latin typeface="ＭＳ 明朝" pitchFamily="17" charset="-128"/>
                <a:ea typeface="ＭＳ 明朝" pitchFamily="17" charset="-128"/>
              </a:rPr>
              <a:t>に住宅等がある事業所</a:t>
            </a:r>
            <a:endParaRPr lang="en-US" altLang="ja-JP" sz="1000" dirty="0" smtClean="0">
              <a:latin typeface="ＭＳ 明朝" pitchFamily="17" charset="-128"/>
              <a:ea typeface="ＭＳ 明朝" pitchFamily="17" charset="-128"/>
            </a:endParaRPr>
          </a:p>
        </p:txBody>
      </p:sp>
      <p:sp>
        <p:nvSpPr>
          <p:cNvPr id="388" name="テキスト ボックス 387"/>
          <p:cNvSpPr txBox="1"/>
          <p:nvPr/>
        </p:nvSpPr>
        <p:spPr>
          <a:xfrm>
            <a:off x="12313790" y="3012247"/>
            <a:ext cx="2629271"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※2</a:t>
            </a:r>
            <a:r>
              <a:rPr lang="ja-JP" altLang="en-US" sz="1000" dirty="0" smtClean="0">
                <a:latin typeface="ＭＳ 明朝" pitchFamily="17" charset="-128"/>
                <a:ea typeface="ＭＳ 明朝" pitchFamily="17" charset="-128"/>
              </a:rPr>
              <a:t> 近隣に対象があるとした事業所</a:t>
            </a:r>
            <a:endParaRPr lang="en-US" altLang="ja-JP" sz="1000" dirty="0" smtClean="0">
              <a:latin typeface="ＭＳ 明朝" pitchFamily="17" charset="-128"/>
              <a:ea typeface="ＭＳ 明朝" pitchFamily="17" charset="-128"/>
            </a:endParaRPr>
          </a:p>
        </p:txBody>
      </p:sp>
      <p:sp>
        <p:nvSpPr>
          <p:cNvPr id="327" name="テキスト ボックス 326"/>
          <p:cNvSpPr txBox="1"/>
          <p:nvPr/>
        </p:nvSpPr>
        <p:spPr>
          <a:xfrm>
            <a:off x="277003" y="5495682"/>
            <a:ext cx="4082648" cy="2308324"/>
          </a:xfrm>
          <a:prstGeom prst="rect">
            <a:avLst/>
          </a:prstGeom>
          <a:noFill/>
        </p:spPr>
        <p:txBody>
          <a:bodyPr wrap="square" rtlCol="0">
            <a:spAutoFit/>
          </a:bodyPr>
          <a:lstStyle/>
          <a:p>
            <a:pPr marL="228600" indent="-228600">
              <a:spcAft>
                <a:spcPts val="1800"/>
              </a:spcAft>
              <a:buFont typeface="Wingdings" pitchFamily="2" charset="2"/>
              <a:buChar char="p"/>
            </a:pPr>
            <a:r>
              <a:rPr kumimoji="1" lang="en-US" altLang="ja-JP" sz="1200" dirty="0" smtClean="0">
                <a:latin typeface="ＭＳ 明朝" pitchFamily="17" charset="-128"/>
                <a:ea typeface="ＭＳ 明朝" pitchFamily="17" charset="-128"/>
              </a:rPr>
              <a:t>LP</a:t>
            </a:r>
            <a:r>
              <a:rPr kumimoji="1" lang="ja-JP" altLang="en-US" sz="1200" dirty="0" smtClean="0">
                <a:latin typeface="ＭＳ 明朝" pitchFamily="17" charset="-128"/>
                <a:ea typeface="ＭＳ 明朝" pitchFamily="17" charset="-128"/>
              </a:rPr>
              <a:t>ガスなどを入れたすべての高圧ガスタンクは県の「より厳しい耐震基準」</a:t>
            </a:r>
            <a:r>
              <a:rPr kumimoji="1" lang="en-US" altLang="ja-JP" sz="1200" baseline="30000" dirty="0" smtClean="0">
                <a:latin typeface="ＭＳ 明朝" pitchFamily="17" charset="-128"/>
                <a:ea typeface="ＭＳ 明朝" pitchFamily="17" charset="-128"/>
              </a:rPr>
              <a:t>※</a:t>
            </a:r>
            <a:r>
              <a:rPr kumimoji="1" lang="ja-JP" altLang="en-US" sz="1200" dirty="0" smtClean="0">
                <a:latin typeface="ＭＳ 明朝" pitchFamily="17" charset="-128"/>
                <a:ea typeface="ＭＳ 明朝" pitchFamily="17" charset="-128"/>
              </a:rPr>
              <a:t>対応しています。</a:t>
            </a:r>
            <a:endParaRPr kumimoji="1" lang="en-US" altLang="ja-JP" sz="12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「より厳しい耐震基準」とは、法律で求められているよりも</a:t>
            </a:r>
            <a:endParaRPr lang="en-US" altLang="ja-JP" sz="10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ja-JP" altLang="en-US" sz="1000" dirty="0" smtClean="0">
                <a:latin typeface="ＭＳ 明朝" pitchFamily="17" charset="-128"/>
                <a:ea typeface="ＭＳ 明朝" pitchFamily="17" charset="-128"/>
              </a:rPr>
              <a:t>　　強い地震の力に対して、倒壊しない</a:t>
            </a:r>
            <a:r>
              <a:rPr kumimoji="1" lang="ja-JP" altLang="en-US" sz="1000" dirty="0" smtClean="0">
                <a:latin typeface="ＭＳ 明朝" pitchFamily="17" charset="-128"/>
                <a:ea typeface="ＭＳ 明朝" pitchFamily="17" charset="-128"/>
              </a:rPr>
              <a:t>耐震性を求める基準です。</a:t>
            </a:r>
            <a:endParaRPr kumimoji="1" lang="en-US" altLang="ja-JP" sz="1000" dirty="0" smtClean="0">
              <a:latin typeface="ＭＳ 明朝" pitchFamily="17" charset="-128"/>
              <a:ea typeface="ＭＳ 明朝" pitchFamily="17" charset="-128"/>
            </a:endParaRPr>
          </a:p>
          <a:p>
            <a:pPr>
              <a:lnSpc>
                <a:spcPts val="600"/>
              </a:lnSpc>
              <a:spcAft>
                <a:spcPts val="600"/>
              </a:spcAft>
            </a:pPr>
            <a:endParaRPr kumimoji="1" lang="en-US" altLang="ja-JP" sz="10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原油や灯油などを入れた大型危険物タンクは、新耐震基準への適合が完了しています。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更に、事業所は「遠隔操作可能な緊急遮断弁</a:t>
            </a:r>
            <a:r>
              <a:rPr lang="en-US" altLang="ja-JP" sz="1200" baseline="30000" dirty="0" smtClean="0">
                <a:latin typeface="ＭＳ 明朝" pitchFamily="17" charset="-128"/>
                <a:ea typeface="ＭＳ 明朝" pitchFamily="17" charset="-128"/>
              </a:rPr>
              <a:t>※</a:t>
            </a:r>
            <a:r>
              <a:rPr lang="ja-JP" altLang="en-US" sz="1200" dirty="0" smtClean="0">
                <a:latin typeface="ＭＳ 明朝" pitchFamily="17" charset="-128"/>
                <a:ea typeface="ＭＳ 明朝" pitchFamily="17" charset="-128"/>
              </a:rPr>
              <a:t>」の設置を自主的に進めており、設置義務のない</a:t>
            </a:r>
            <a:r>
              <a:rPr lang="en-US" altLang="ja-JP" sz="1200" dirty="0" smtClean="0">
                <a:latin typeface="ＭＳ 明朝" pitchFamily="17" charset="-128"/>
                <a:ea typeface="ＭＳ 明朝" pitchFamily="17" charset="-128"/>
              </a:rPr>
              <a:t>1</a:t>
            </a:r>
            <a:r>
              <a:rPr lang="ja-JP" altLang="en-US" sz="1200" dirty="0" smtClean="0">
                <a:latin typeface="ＭＳ 明朝" pitchFamily="17" charset="-128"/>
                <a:ea typeface="ＭＳ 明朝" pitchFamily="17" charset="-128"/>
              </a:rPr>
              <a:t>万</a:t>
            </a:r>
            <a:r>
              <a:rPr lang="en-US" altLang="ja-JP" sz="1200" dirty="0" err="1" smtClean="0">
                <a:latin typeface="ＭＳ 明朝" pitchFamily="17" charset="-128"/>
                <a:ea typeface="ＭＳ 明朝" pitchFamily="17" charset="-128"/>
              </a:rPr>
              <a:t>kL</a:t>
            </a:r>
            <a:r>
              <a:rPr lang="ja-JP" altLang="en-US" sz="1200" dirty="0" smtClean="0">
                <a:latin typeface="ＭＳ 明朝" pitchFamily="17" charset="-128"/>
                <a:ea typeface="ＭＳ 明朝" pitchFamily="17" charset="-128"/>
              </a:rPr>
              <a:t>未満の大型タンクの約</a:t>
            </a:r>
            <a:r>
              <a:rPr lang="en-US" altLang="ja-JP" sz="1200" dirty="0" smtClean="0">
                <a:latin typeface="ＭＳ 明朝" pitchFamily="17" charset="-128"/>
                <a:ea typeface="ＭＳ 明朝" pitchFamily="17" charset="-128"/>
              </a:rPr>
              <a:t>6</a:t>
            </a:r>
            <a:r>
              <a:rPr lang="ja-JP" altLang="en-US" sz="1200" dirty="0" smtClean="0">
                <a:latin typeface="ＭＳ 明朝" pitchFamily="17" charset="-128"/>
                <a:ea typeface="ＭＳ 明朝" pitchFamily="17" charset="-128"/>
              </a:rPr>
              <a:t>割に設置されています。</a:t>
            </a:r>
            <a:endParaRPr lang="en-US" altLang="ja-JP" sz="1200" dirty="0" smtClean="0">
              <a:latin typeface="ＭＳ 明朝" pitchFamily="17" charset="-128"/>
              <a:ea typeface="ＭＳ 明朝" pitchFamily="17" charset="-128"/>
            </a:endParaRPr>
          </a:p>
        </p:txBody>
      </p:sp>
      <p:sp>
        <p:nvSpPr>
          <p:cNvPr id="325" name="正方形/長方形 324"/>
          <p:cNvSpPr/>
          <p:nvPr/>
        </p:nvSpPr>
        <p:spPr>
          <a:xfrm>
            <a:off x="4896966" y="6129231"/>
            <a:ext cx="2638881"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高圧ガス容器の流出防止</a:t>
            </a:r>
            <a:r>
              <a:rPr lang="en-US" altLang="ja-JP" sz="1600" dirty="0" smtClean="0">
                <a:solidFill>
                  <a:prstClr val="black"/>
                </a:solidFill>
                <a:latin typeface="+mn-ea"/>
              </a:rPr>
              <a:t>】</a:t>
            </a:r>
          </a:p>
        </p:txBody>
      </p:sp>
      <p:sp>
        <p:nvSpPr>
          <p:cNvPr id="331" name="テキスト ボックス 330"/>
          <p:cNvSpPr txBox="1"/>
          <p:nvPr/>
        </p:nvSpPr>
        <p:spPr>
          <a:xfrm>
            <a:off x="4866270" y="7377322"/>
            <a:ext cx="2700271" cy="830997"/>
          </a:xfrm>
          <a:prstGeom prst="rect">
            <a:avLst/>
          </a:prstGeom>
          <a:noFill/>
        </p:spPr>
        <p:txBody>
          <a:bodyPr wrap="square" rtlCol="0">
            <a:spAutoFit/>
          </a:bodyPr>
          <a:lstStyle/>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事業所は危険物容器についても、流出防止のため、容器の固定、倉庫内のシャッター閉鎖等の対策を取っています。</a:t>
            </a:r>
            <a:endParaRPr lang="en-US" altLang="ja-JP" sz="1200" dirty="0" smtClean="0">
              <a:latin typeface="ＭＳ 明朝" pitchFamily="17" charset="-128"/>
              <a:ea typeface="ＭＳ 明朝" pitchFamily="17" charset="-128"/>
            </a:endParaRPr>
          </a:p>
        </p:txBody>
      </p:sp>
      <p:sp>
        <p:nvSpPr>
          <p:cNvPr id="334" name="テキスト ボックス 333"/>
          <p:cNvSpPr txBox="1"/>
          <p:nvPr/>
        </p:nvSpPr>
        <p:spPr>
          <a:xfrm>
            <a:off x="8467646" y="7420215"/>
            <a:ext cx="710451" cy="415498"/>
          </a:xfrm>
          <a:prstGeom prst="rect">
            <a:avLst/>
          </a:prstGeom>
          <a:noFill/>
        </p:spPr>
        <p:txBody>
          <a:bodyPr wrap="none" rtlCol="0">
            <a:spAutoFit/>
          </a:bodyPr>
          <a:lstStyle/>
          <a:p>
            <a:pPr algn="ctr"/>
            <a:r>
              <a:rPr lang="ja-JP" altLang="en-US" sz="1050" dirty="0" smtClean="0"/>
              <a:t>全て固定</a:t>
            </a:r>
            <a:endParaRPr lang="en-US" altLang="ja-JP" sz="1050" dirty="0" smtClean="0"/>
          </a:p>
          <a:p>
            <a:pPr algn="ctr"/>
            <a:r>
              <a:rPr kumimoji="1" lang="en-US" altLang="ja-JP" sz="1050" dirty="0" smtClean="0"/>
              <a:t>85%</a:t>
            </a:r>
            <a:endParaRPr kumimoji="1" lang="ja-JP" altLang="en-US" sz="1050" dirty="0"/>
          </a:p>
        </p:txBody>
      </p:sp>
      <p:sp>
        <p:nvSpPr>
          <p:cNvPr id="339" name="テキスト ボックス 338"/>
          <p:cNvSpPr txBox="1"/>
          <p:nvPr/>
        </p:nvSpPr>
        <p:spPr>
          <a:xfrm>
            <a:off x="7495015" y="8002054"/>
            <a:ext cx="1988121" cy="461665"/>
          </a:xfrm>
          <a:prstGeom prst="rect">
            <a:avLst/>
          </a:prstGeom>
          <a:noFill/>
        </p:spPr>
        <p:txBody>
          <a:bodyPr wrap="square" rtlCol="0">
            <a:spAutoFit/>
          </a:bodyPr>
          <a:lstStyle/>
          <a:p>
            <a:pPr algn="ctr"/>
            <a:r>
              <a:rPr lang="ja-JP" altLang="en-US" sz="1200" dirty="0" smtClean="0"/>
              <a:t>浸水想定箇所にある高圧ガス容器の流出防止策</a:t>
            </a:r>
            <a:endParaRPr kumimoji="1" lang="ja-JP" altLang="en-US" sz="1200" dirty="0"/>
          </a:p>
        </p:txBody>
      </p:sp>
      <p:sp>
        <p:nvSpPr>
          <p:cNvPr id="362" name="テキスト ボックス 361"/>
          <p:cNvSpPr txBox="1"/>
          <p:nvPr/>
        </p:nvSpPr>
        <p:spPr>
          <a:xfrm>
            <a:off x="8296557" y="7055305"/>
            <a:ext cx="423193"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smtClean="0"/>
              <a:t>40</a:t>
            </a:r>
          </a:p>
          <a:p>
            <a:pPr algn="ctr"/>
            <a:r>
              <a:rPr lang="ja-JP" altLang="en-US" sz="1100" dirty="0" smtClean="0"/>
              <a:t>事業所</a:t>
            </a:r>
            <a:endParaRPr kumimoji="1" lang="ja-JP" altLang="en-US" sz="1100" dirty="0"/>
          </a:p>
        </p:txBody>
      </p:sp>
      <p:sp>
        <p:nvSpPr>
          <p:cNvPr id="390" name="テキスト ボックス 389"/>
          <p:cNvSpPr txBox="1"/>
          <p:nvPr/>
        </p:nvSpPr>
        <p:spPr>
          <a:xfrm>
            <a:off x="7748731" y="6266488"/>
            <a:ext cx="723275" cy="415498"/>
          </a:xfrm>
          <a:prstGeom prst="rect">
            <a:avLst/>
          </a:prstGeom>
          <a:noFill/>
        </p:spPr>
        <p:txBody>
          <a:bodyPr wrap="none" rtlCol="0">
            <a:spAutoFit/>
          </a:bodyPr>
          <a:lstStyle/>
          <a:p>
            <a:pPr algn="ctr"/>
            <a:r>
              <a:rPr lang="ja-JP" altLang="en-US" sz="1050" dirty="0" smtClean="0"/>
              <a:t>一部</a:t>
            </a:r>
            <a:r>
              <a:rPr lang="ja-JP" altLang="en-US" sz="1050" dirty="0"/>
              <a:t>固定</a:t>
            </a:r>
            <a:endParaRPr lang="en-US" altLang="ja-JP" sz="1050" dirty="0" smtClean="0"/>
          </a:p>
          <a:p>
            <a:pPr algn="ctr"/>
            <a:r>
              <a:rPr lang="en-US" altLang="ja-JP" sz="1050" dirty="0"/>
              <a:t>5</a:t>
            </a:r>
            <a:r>
              <a:rPr kumimoji="1" lang="ja-JP" altLang="en-US" sz="1050" dirty="0" smtClean="0"/>
              <a:t>％</a:t>
            </a:r>
            <a:endParaRPr kumimoji="1" lang="ja-JP" altLang="en-US" sz="1050" dirty="0"/>
          </a:p>
        </p:txBody>
      </p:sp>
      <p:sp>
        <p:nvSpPr>
          <p:cNvPr id="391" name="テキスト ボックス 390"/>
          <p:cNvSpPr txBox="1"/>
          <p:nvPr/>
        </p:nvSpPr>
        <p:spPr>
          <a:xfrm>
            <a:off x="7268548" y="6425803"/>
            <a:ext cx="588623" cy="415498"/>
          </a:xfrm>
          <a:prstGeom prst="rect">
            <a:avLst/>
          </a:prstGeom>
          <a:noFill/>
        </p:spPr>
        <p:txBody>
          <a:bodyPr wrap="none" rtlCol="0">
            <a:spAutoFit/>
          </a:bodyPr>
          <a:lstStyle/>
          <a:p>
            <a:pPr algn="ctr"/>
            <a:r>
              <a:rPr lang="ja-JP" altLang="en-US" sz="1050" dirty="0" smtClean="0"/>
              <a:t>別対策</a:t>
            </a:r>
            <a:endParaRPr lang="en-US" altLang="ja-JP" sz="1050" dirty="0" smtClean="0"/>
          </a:p>
          <a:p>
            <a:pPr algn="ctr"/>
            <a:r>
              <a:rPr kumimoji="1" lang="en-US" altLang="ja-JP" sz="1050" dirty="0" smtClean="0"/>
              <a:t>10</a:t>
            </a:r>
            <a:r>
              <a:rPr kumimoji="1" lang="ja-JP" altLang="en-US" sz="1050" dirty="0" smtClean="0"/>
              <a:t>％</a:t>
            </a:r>
            <a:endParaRPr kumimoji="1" lang="ja-JP" altLang="en-US" sz="1050" dirty="0"/>
          </a:p>
        </p:txBody>
      </p:sp>
      <p:sp>
        <p:nvSpPr>
          <p:cNvPr id="395" name="テキスト ボックス 394"/>
          <p:cNvSpPr txBox="1"/>
          <p:nvPr/>
        </p:nvSpPr>
        <p:spPr>
          <a:xfrm>
            <a:off x="4896966" y="6552252"/>
            <a:ext cx="2534973" cy="738664"/>
          </a:xfrm>
          <a:prstGeom prst="rect">
            <a:avLst/>
          </a:prstGeom>
          <a:noFill/>
        </p:spPr>
        <p:txBody>
          <a:bodyPr wrap="square" rtlCol="0">
            <a:spAutoFit/>
          </a:bodyPr>
          <a:lstStyle/>
          <a:p>
            <a:pPr lvl="0"/>
            <a:r>
              <a:rPr kumimoji="1" lang="ja-JP" altLang="en-US" sz="1400" dirty="0" smtClean="0"/>
              <a:t>津波による高圧ガス容器の</a:t>
            </a:r>
            <a:endParaRPr kumimoji="1" lang="en-US" altLang="ja-JP" sz="1400" dirty="0" smtClean="0"/>
          </a:p>
          <a:p>
            <a:pPr lvl="0"/>
            <a:r>
              <a:rPr lang="ja-JP" altLang="en-US" sz="1400" dirty="0" smtClean="0"/>
              <a:t>流出防止のため、容器の</a:t>
            </a:r>
            <a:r>
              <a:rPr kumimoji="1" lang="ja-JP" altLang="en-US" sz="1400" dirty="0" smtClean="0"/>
              <a:t>固定などの対策を取っています。</a:t>
            </a:r>
            <a:endParaRPr kumimoji="1" lang="ja-JP" altLang="en-US" sz="1400" dirty="0"/>
          </a:p>
        </p:txBody>
      </p:sp>
      <p:sp>
        <p:nvSpPr>
          <p:cNvPr id="333" name="フリーフォーム 332"/>
          <p:cNvSpPr/>
          <p:nvPr/>
        </p:nvSpPr>
        <p:spPr>
          <a:xfrm>
            <a:off x="12947332" y="1308138"/>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フリーフォーム 337"/>
          <p:cNvSpPr/>
          <p:nvPr/>
        </p:nvSpPr>
        <p:spPr>
          <a:xfrm>
            <a:off x="12665962" y="1621993"/>
            <a:ext cx="130112" cy="5424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3" name="フリーフォーム 352"/>
          <p:cNvSpPr/>
          <p:nvPr/>
        </p:nvSpPr>
        <p:spPr>
          <a:xfrm>
            <a:off x="10336917" y="5583927"/>
            <a:ext cx="171053" cy="114231"/>
          </a:xfrm>
          <a:custGeom>
            <a:avLst/>
            <a:gdLst>
              <a:gd name="connsiteX0" fmla="*/ 0 w 304800"/>
              <a:gd name="connsiteY0" fmla="*/ 0 h 133350"/>
              <a:gd name="connsiteX1" fmla="*/ 171450 w 304800"/>
              <a:gd name="connsiteY1" fmla="*/ 0 h 133350"/>
              <a:gd name="connsiteX2" fmla="*/ 304800 w 304800"/>
              <a:gd name="connsiteY2" fmla="*/ 133350 h 133350"/>
            </a:gdLst>
            <a:ahLst/>
            <a:cxnLst>
              <a:cxn ang="0">
                <a:pos x="connsiteX0" y="connsiteY0"/>
              </a:cxn>
              <a:cxn ang="0">
                <a:pos x="connsiteX1" y="connsiteY1"/>
              </a:cxn>
              <a:cxn ang="0">
                <a:pos x="connsiteX2" y="connsiteY2"/>
              </a:cxn>
            </a:cxnLst>
            <a:rect l="l" t="t" r="r" b="b"/>
            <a:pathLst>
              <a:path w="304800" h="133350">
                <a:moveTo>
                  <a:pt x="0" y="0"/>
                </a:moveTo>
                <a:lnTo>
                  <a:pt x="171450" y="0"/>
                </a:lnTo>
                <a:lnTo>
                  <a:pt x="304800" y="1333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4" name="フリーフォーム 353"/>
          <p:cNvSpPr/>
          <p:nvPr/>
        </p:nvSpPr>
        <p:spPr>
          <a:xfrm>
            <a:off x="7777286" y="6714852"/>
            <a:ext cx="181846" cy="87586"/>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9" name="テキスト ボックス 388"/>
          <p:cNvSpPr txBox="1"/>
          <p:nvPr/>
        </p:nvSpPr>
        <p:spPr>
          <a:xfrm>
            <a:off x="7482393" y="3368394"/>
            <a:ext cx="588623" cy="415498"/>
          </a:xfrm>
          <a:prstGeom prst="rect">
            <a:avLst/>
          </a:prstGeom>
          <a:noFill/>
        </p:spPr>
        <p:txBody>
          <a:bodyPr wrap="none" rtlCol="0">
            <a:spAutoFit/>
          </a:bodyPr>
          <a:lstStyle/>
          <a:p>
            <a:pPr algn="ctr"/>
            <a:r>
              <a:rPr lang="ja-JP" altLang="en-US" sz="1050" dirty="0" smtClean="0"/>
              <a:t>未検討</a:t>
            </a:r>
            <a:endParaRPr lang="en-US" altLang="ja-JP" sz="1050" dirty="0" smtClean="0"/>
          </a:p>
          <a:p>
            <a:pPr algn="ctr"/>
            <a:r>
              <a:rPr lang="en-US" altLang="ja-JP" sz="1050" dirty="0"/>
              <a:t>3</a:t>
            </a:r>
            <a:r>
              <a:rPr kumimoji="1" lang="ja-JP" altLang="en-US" sz="1050" dirty="0" smtClean="0"/>
              <a:t>％</a:t>
            </a:r>
            <a:endParaRPr kumimoji="1" lang="ja-JP" altLang="en-US" sz="1050" dirty="0"/>
          </a:p>
        </p:txBody>
      </p:sp>
      <p:sp>
        <p:nvSpPr>
          <p:cNvPr id="392" name="フリーフォーム 391"/>
          <p:cNvSpPr/>
          <p:nvPr/>
        </p:nvSpPr>
        <p:spPr>
          <a:xfrm>
            <a:off x="8004448" y="3524739"/>
            <a:ext cx="306374" cy="117409"/>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8" name="テキスト ボックス 397"/>
          <p:cNvSpPr txBox="1"/>
          <p:nvPr/>
        </p:nvSpPr>
        <p:spPr>
          <a:xfrm>
            <a:off x="2621547" y="1313500"/>
            <a:ext cx="1428571" cy="253916"/>
          </a:xfrm>
          <a:prstGeom prst="rect">
            <a:avLst/>
          </a:prstGeom>
          <a:noFill/>
        </p:spPr>
        <p:txBody>
          <a:bodyPr wrap="square" rtlCol="0">
            <a:spAutoFit/>
          </a:bodyPr>
          <a:lstStyle/>
          <a:p>
            <a:pPr algn="ctr"/>
            <a:r>
              <a:rPr lang="ja-JP" altLang="en-US" sz="1050" dirty="0" smtClean="0"/>
              <a:t>昨年度未実施　</a:t>
            </a:r>
            <a:r>
              <a:rPr lang="en-US" altLang="ja-JP" sz="1050" dirty="0" smtClean="0"/>
              <a:t>1</a:t>
            </a:r>
            <a:r>
              <a:rPr kumimoji="1" lang="ja-JP" altLang="en-US" sz="1050" dirty="0" smtClean="0"/>
              <a:t>％</a:t>
            </a:r>
            <a:endParaRPr kumimoji="1" lang="ja-JP" altLang="en-US" sz="1050" dirty="0"/>
          </a:p>
        </p:txBody>
      </p:sp>
      <p:sp>
        <p:nvSpPr>
          <p:cNvPr id="399" name="フリーフォーム 398"/>
          <p:cNvSpPr/>
          <p:nvPr/>
        </p:nvSpPr>
        <p:spPr>
          <a:xfrm flipH="1">
            <a:off x="2172015" y="1416582"/>
            <a:ext cx="473021" cy="8319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0" name="フリーフォーム 399"/>
          <p:cNvSpPr/>
          <p:nvPr/>
        </p:nvSpPr>
        <p:spPr>
          <a:xfrm>
            <a:off x="8315520" y="6498828"/>
            <a:ext cx="108873" cy="8730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24443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12196</TotalTime>
  <Words>1182</Words>
  <Application>Microsoft Office PowerPoint</Application>
  <PresentationFormat>ユーザー設定</PresentationFormat>
  <Paragraphs>178</Paragraphs>
  <Slides>2</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HG丸ｺﾞｼｯｸM-PRO</vt:lpstr>
      <vt:lpstr>ＭＳ Ｐゴシック</vt:lpstr>
      <vt:lpstr>ＭＳ Ｐ明朝</vt:lpstr>
      <vt:lpstr>ＭＳ 明朝</vt:lpstr>
      <vt:lpstr>メイリオ</vt:lpstr>
      <vt:lpstr>Arial</vt:lpstr>
      <vt:lpstr>Calibri</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user</dc:creator>
  <cp:lastModifiedBy>user</cp:lastModifiedBy>
  <cp:revision>887</cp:revision>
  <cp:lastPrinted>2019-11-07T08:05:00Z</cp:lastPrinted>
  <dcterms:created xsi:type="dcterms:W3CDTF">2016-06-16T23:00:14Z</dcterms:created>
  <dcterms:modified xsi:type="dcterms:W3CDTF">2020-12-16T00:20:28Z</dcterms:modified>
</cp:coreProperties>
</file>