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1" r:id="rId1"/>
    <p:sldMasterId id="2147483671" r:id="rId2"/>
  </p:sldMasterIdLst>
  <p:notesMasterIdLst>
    <p:notesMasterId r:id="rId19"/>
  </p:notesMasterIdLst>
  <p:handoutMasterIdLst>
    <p:handoutMasterId r:id="rId20"/>
  </p:handoutMasterIdLst>
  <p:sldIdLst>
    <p:sldId id="1349" r:id="rId3"/>
    <p:sldId id="1983" r:id="rId4"/>
    <p:sldId id="1966" r:id="rId5"/>
    <p:sldId id="1972" r:id="rId6"/>
    <p:sldId id="1979" r:id="rId7"/>
    <p:sldId id="1980" r:id="rId8"/>
    <p:sldId id="1981" r:id="rId9"/>
    <p:sldId id="1971" r:id="rId10"/>
    <p:sldId id="1984" r:id="rId11"/>
    <p:sldId id="1974" r:id="rId12"/>
    <p:sldId id="1975" r:id="rId13"/>
    <p:sldId id="1985" r:id="rId14"/>
    <p:sldId id="1977" r:id="rId15"/>
    <p:sldId id="1970" r:id="rId16"/>
    <p:sldId id="1967" r:id="rId17"/>
    <p:sldId id="1969" r:id="rId1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都道府県用" id="{D02C5A70-F258-4ED8-8E2A-E59219C68190}">
          <p14:sldIdLst>
            <p14:sldId id="1349"/>
            <p14:sldId id="1983"/>
            <p14:sldId id="1966"/>
            <p14:sldId id="1972"/>
            <p14:sldId id="1979"/>
            <p14:sldId id="1980"/>
            <p14:sldId id="1981"/>
            <p14:sldId id="1971"/>
            <p14:sldId id="1984"/>
            <p14:sldId id="1974"/>
            <p14:sldId id="1975"/>
            <p14:sldId id="1985"/>
            <p14:sldId id="1977"/>
            <p14:sldId id="1970"/>
            <p14:sldId id="1967"/>
            <p14:sldId id="1969"/>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C87F5"/>
    <a:srgbClr val="CC3300"/>
    <a:srgbClr val="6699FF"/>
    <a:srgbClr val="0099FF"/>
    <a:srgbClr val="FF9900"/>
    <a:srgbClr val="00B0F0"/>
    <a:srgbClr val="009900"/>
    <a:srgbClr val="66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48837-38C8-403D-A5A2-3FF99777AEA3}" v="3" dt="2024-03-12T13:03:53.428"/>
    <p1510:client id="{32094D69-DE1F-4DA5-BAB0-F01E26D6C61B}" v="14" dt="2024-03-13T00:19:34.27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128" y="108"/>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F33B294-5763-45E0-B50B-C38D6A91D7C9}" type="datetimeFigureOut">
              <a:rPr kumimoji="1" lang="ja-JP" altLang="en-US" smtClean="0"/>
              <a:t>2024/3/14</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D70B45B-3F1D-4CC5-B575-B77D18B3E339}" type="slidenum">
              <a:rPr kumimoji="1" lang="ja-JP" altLang="en-US" smtClean="0"/>
              <a:t>‹#›</a:t>
            </a:fld>
            <a:endParaRPr kumimoji="1" lang="ja-JP" altLang="en-US"/>
          </a:p>
        </p:txBody>
      </p:sp>
    </p:spTree>
    <p:extLst>
      <p:ext uri="{BB962C8B-B14F-4D97-AF65-F5344CB8AC3E}">
        <p14:creationId xmlns:p14="http://schemas.microsoft.com/office/powerpoint/2010/main" val="2987887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8264065F-FDD5-4DCB-A51B-A6577FEAB4A5}" type="datetimeFigureOut">
              <a:rPr kumimoji="1" lang="ja-JP" altLang="en-US" smtClean="0"/>
              <a:t>2024/3/14</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58AA166-3CA9-48A2-9CAD-D36BCE45C6A1}" type="slidenum">
              <a:rPr kumimoji="1" lang="ja-JP" altLang="en-US" smtClean="0"/>
              <a:t>‹#›</a:t>
            </a:fld>
            <a:endParaRPr kumimoji="1" lang="ja-JP" altLang="en-US"/>
          </a:p>
        </p:txBody>
      </p:sp>
    </p:spTree>
    <p:extLst>
      <p:ext uri="{BB962C8B-B14F-4D97-AF65-F5344CB8AC3E}">
        <p14:creationId xmlns:p14="http://schemas.microsoft.com/office/powerpoint/2010/main" val="23831303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57467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9</a:t>
            </a:fld>
            <a:endParaRPr kumimoji="1" lang="ja-JP" altLang="en-US"/>
          </a:p>
        </p:txBody>
      </p:sp>
    </p:spTree>
    <p:extLst>
      <p:ext uri="{BB962C8B-B14F-4D97-AF65-F5344CB8AC3E}">
        <p14:creationId xmlns:p14="http://schemas.microsoft.com/office/powerpoint/2010/main" val="11531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10</a:t>
            </a:fld>
            <a:endParaRPr kumimoji="1" lang="ja-JP" altLang="en-US"/>
          </a:p>
        </p:txBody>
      </p:sp>
    </p:spTree>
    <p:extLst>
      <p:ext uri="{BB962C8B-B14F-4D97-AF65-F5344CB8AC3E}">
        <p14:creationId xmlns:p14="http://schemas.microsoft.com/office/powerpoint/2010/main" val="3111512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11</a:t>
            </a:fld>
            <a:endParaRPr kumimoji="1" lang="ja-JP" altLang="en-US"/>
          </a:p>
        </p:txBody>
      </p:sp>
    </p:spTree>
    <p:extLst>
      <p:ext uri="{BB962C8B-B14F-4D97-AF65-F5344CB8AC3E}">
        <p14:creationId xmlns:p14="http://schemas.microsoft.com/office/powerpoint/2010/main" val="1652753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12</a:t>
            </a:fld>
            <a:endParaRPr kumimoji="1" lang="ja-JP" altLang="en-US"/>
          </a:p>
        </p:txBody>
      </p:sp>
    </p:spTree>
    <p:extLst>
      <p:ext uri="{BB962C8B-B14F-4D97-AF65-F5344CB8AC3E}">
        <p14:creationId xmlns:p14="http://schemas.microsoft.com/office/powerpoint/2010/main" val="3349462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13</a:t>
            </a:fld>
            <a:endParaRPr kumimoji="1" lang="ja-JP" altLang="en-US"/>
          </a:p>
        </p:txBody>
      </p:sp>
    </p:spTree>
    <p:extLst>
      <p:ext uri="{BB962C8B-B14F-4D97-AF65-F5344CB8AC3E}">
        <p14:creationId xmlns:p14="http://schemas.microsoft.com/office/powerpoint/2010/main" val="3078602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14</a:t>
            </a:fld>
            <a:endParaRPr kumimoji="1" lang="ja-JP" altLang="en-US"/>
          </a:p>
        </p:txBody>
      </p:sp>
    </p:spTree>
    <p:extLst>
      <p:ext uri="{BB962C8B-B14F-4D97-AF65-F5344CB8AC3E}">
        <p14:creationId xmlns:p14="http://schemas.microsoft.com/office/powerpoint/2010/main" val="679564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15</a:t>
            </a:fld>
            <a:endParaRPr kumimoji="1" lang="ja-JP" altLang="en-US"/>
          </a:p>
        </p:txBody>
      </p:sp>
    </p:spTree>
    <p:extLst>
      <p:ext uri="{BB962C8B-B14F-4D97-AF65-F5344CB8AC3E}">
        <p14:creationId xmlns:p14="http://schemas.microsoft.com/office/powerpoint/2010/main" val="85678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1</a:t>
            </a:fld>
            <a:endParaRPr kumimoji="1" lang="ja-JP" altLang="en-US"/>
          </a:p>
        </p:txBody>
      </p:sp>
    </p:spTree>
    <p:extLst>
      <p:ext uri="{BB962C8B-B14F-4D97-AF65-F5344CB8AC3E}">
        <p14:creationId xmlns:p14="http://schemas.microsoft.com/office/powerpoint/2010/main" val="18326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2</a:t>
            </a:fld>
            <a:endParaRPr kumimoji="1" lang="ja-JP" altLang="en-US"/>
          </a:p>
        </p:txBody>
      </p:sp>
    </p:spTree>
    <p:extLst>
      <p:ext uri="{BB962C8B-B14F-4D97-AF65-F5344CB8AC3E}">
        <p14:creationId xmlns:p14="http://schemas.microsoft.com/office/powerpoint/2010/main" val="409332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3</a:t>
            </a:fld>
            <a:endParaRPr kumimoji="1" lang="ja-JP" altLang="en-US"/>
          </a:p>
        </p:txBody>
      </p:sp>
    </p:spTree>
    <p:extLst>
      <p:ext uri="{BB962C8B-B14F-4D97-AF65-F5344CB8AC3E}">
        <p14:creationId xmlns:p14="http://schemas.microsoft.com/office/powerpoint/2010/main" val="337357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A166-3CA9-48A2-9CAD-D36BCE45C6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0192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A166-3CA9-48A2-9CAD-D36BCE45C6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1142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A166-3CA9-48A2-9CAD-D36BCE45C6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7041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7</a:t>
            </a:fld>
            <a:endParaRPr kumimoji="1" lang="ja-JP" altLang="en-US"/>
          </a:p>
        </p:txBody>
      </p:sp>
    </p:spTree>
    <p:extLst>
      <p:ext uri="{BB962C8B-B14F-4D97-AF65-F5344CB8AC3E}">
        <p14:creationId xmlns:p14="http://schemas.microsoft.com/office/powerpoint/2010/main" val="2936347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8</a:t>
            </a:fld>
            <a:endParaRPr kumimoji="1" lang="ja-JP" altLang="en-US"/>
          </a:p>
        </p:txBody>
      </p:sp>
    </p:spTree>
    <p:extLst>
      <p:ext uri="{BB962C8B-B14F-4D97-AF65-F5344CB8AC3E}">
        <p14:creationId xmlns:p14="http://schemas.microsoft.com/office/powerpoint/2010/main" val="54822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0404" y="2720982"/>
            <a:ext cx="9072000" cy="647700"/>
          </a:xfrm>
          <a:noFill/>
          <a:effectLst/>
        </p:spPr>
        <p:txBody>
          <a:bodyPr anchor="b">
            <a:normAutofit/>
          </a:bodyPr>
          <a:lstStyle>
            <a:lvl1pPr>
              <a:defRPr sz="2585"/>
            </a:lvl1pPr>
          </a:lstStyle>
          <a:p>
            <a:r>
              <a:rPr kumimoji="1" lang="ja-JP" altLang="en-US"/>
              <a:t>マスター タイトルの書式設定</a:t>
            </a:r>
          </a:p>
        </p:txBody>
      </p:sp>
      <p:sp>
        <p:nvSpPr>
          <p:cNvPr id="4" name="フッター プレースホルダー 3">
            <a:extLst>
              <a:ext uri="{FF2B5EF4-FFF2-40B4-BE49-F238E27FC236}">
                <a16:creationId xmlns:a16="http://schemas.microsoft.com/office/drawing/2014/main" id="{3661E11F-AAFD-48D9-A692-9FE4C8DDDA58}"/>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5" name="スライド番号プレースホルダー 4">
            <a:extLst>
              <a:ext uri="{FF2B5EF4-FFF2-40B4-BE49-F238E27FC236}">
                <a16:creationId xmlns:a16="http://schemas.microsoft.com/office/drawing/2014/main" id="{B367FD86-F1DF-4864-A4B2-12D96C78413C}"/>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249931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Japanese_blue_5"/>
          <p:cNvPicPr>
            <a:picLocks noChangeAspect="1" noChangeArrowheads="1"/>
          </p:cNvPicPr>
          <p:nvPr/>
        </p:nvPicPr>
        <p:blipFill>
          <a:blip r:embed="rId2" cstate="print"/>
          <a:srcRect/>
          <a:stretch>
            <a:fillRect/>
          </a:stretch>
        </p:blipFill>
        <p:spPr bwMode="auto">
          <a:xfrm>
            <a:off x="870215" y="4695825"/>
            <a:ext cx="1991519" cy="196850"/>
          </a:xfrm>
          <a:prstGeom prst="rect">
            <a:avLst/>
          </a:prstGeom>
          <a:noFill/>
          <a:ln w="9525">
            <a:noFill/>
            <a:miter lim="800000"/>
            <a:headEnd/>
            <a:tailEnd/>
          </a:ln>
        </p:spPr>
      </p:pic>
      <p:pic>
        <p:nvPicPr>
          <p:cNvPr id="5" name="Picture 3" descr="ヨコカラー表紙用"/>
          <p:cNvPicPr>
            <a:picLocks noChangeAspect="1" noChangeArrowheads="1"/>
          </p:cNvPicPr>
          <p:nvPr/>
        </p:nvPicPr>
        <p:blipFill>
          <a:blip r:embed="rId3" cstate="print"/>
          <a:srcRect/>
          <a:stretch>
            <a:fillRect/>
          </a:stretch>
        </p:blipFill>
        <p:spPr bwMode="auto">
          <a:xfrm>
            <a:off x="407591" y="276226"/>
            <a:ext cx="9066742" cy="193675"/>
          </a:xfrm>
          <a:prstGeom prst="rect">
            <a:avLst/>
          </a:prstGeom>
          <a:noFill/>
          <a:ln w="9525">
            <a:noFill/>
            <a:miter lim="800000"/>
            <a:headEnd/>
            <a:tailEnd/>
          </a:ln>
        </p:spPr>
      </p:pic>
      <p:sp>
        <p:nvSpPr>
          <p:cNvPr id="7" name="Line 8"/>
          <p:cNvSpPr>
            <a:spLocks noChangeShapeType="1"/>
          </p:cNvSpPr>
          <p:nvPr/>
        </p:nvSpPr>
        <p:spPr bwMode="auto">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a:p>
        </p:txBody>
      </p:sp>
      <p:sp>
        <p:nvSpPr>
          <p:cNvPr id="8" name="Line 9"/>
          <p:cNvSpPr>
            <a:spLocks noChangeShapeType="1"/>
          </p:cNvSpPr>
          <p:nvPr/>
        </p:nvSpPr>
        <p:spPr bwMode="auto">
          <a:xfrm>
            <a:off x="828940" y="4941889"/>
            <a:ext cx="4536810" cy="1587"/>
          </a:xfrm>
          <a:prstGeom prst="line">
            <a:avLst/>
          </a:prstGeom>
          <a:noFill/>
          <a:ln w="12700">
            <a:solidFill>
              <a:schemeClr val="bg2"/>
            </a:solidFill>
            <a:round/>
            <a:headEnd/>
            <a:tailEnd/>
          </a:ln>
          <a:effectLst/>
        </p:spPr>
        <p:txBody>
          <a:bodyPr lIns="0" tIns="0" rIns="0" bIns="0" anchor="ctr"/>
          <a:lstStyle/>
          <a:p>
            <a:pPr>
              <a:defRPr/>
            </a:pPr>
            <a:endParaRPr lang="ja-JP" altLang="en-US" sz="1800"/>
          </a:p>
        </p:txBody>
      </p:sp>
      <p:sp>
        <p:nvSpPr>
          <p:cNvPr id="497669" name="Rectangle 5"/>
          <p:cNvSpPr>
            <a:spLocks noGrp="1" noChangeArrowheads="1"/>
          </p:cNvSpPr>
          <p:nvPr>
            <p:ph type="ctrTitle"/>
          </p:nvPr>
        </p:nvSpPr>
        <p:spPr>
          <a:xfrm>
            <a:off x="416190" y="2781300"/>
            <a:ext cx="9051264" cy="647700"/>
          </a:xfrm>
          <a:solidFill>
            <a:schemeClr val="bg1"/>
          </a:solidFill>
          <a:effectLst>
            <a:outerShdw dist="25400" dir="5400000" algn="ctr" rotWithShape="0">
              <a:schemeClr val="bg2"/>
            </a:outerShdw>
          </a:effectLst>
        </p:spPr>
        <p:txBody>
          <a:bodyPr lIns="0" bIns="0" anchor="t"/>
          <a:lstStyle>
            <a:lvl1pPr>
              <a:defRPr kumimoji="0" sz="2800" b="0"/>
            </a:lvl1pPr>
          </a:lstStyle>
          <a:p>
            <a:endParaRPr lang="en-US"/>
          </a:p>
        </p:txBody>
      </p:sp>
      <p:sp>
        <p:nvSpPr>
          <p:cNvPr id="497670" name="Rectangle 6"/>
          <p:cNvSpPr>
            <a:spLocks noGrp="1" noChangeArrowheads="1"/>
          </p:cNvSpPr>
          <p:nvPr>
            <p:ph type="subTitle" idx="1"/>
          </p:nvPr>
        </p:nvSpPr>
        <p:spPr>
          <a:xfrm>
            <a:off x="416190" y="3495675"/>
            <a:ext cx="9058143" cy="276999"/>
          </a:xfrm>
        </p:spPr>
        <p:txBody>
          <a:bodyPr/>
          <a:lstStyle>
            <a:lvl1pPr>
              <a:tabLst>
                <a:tab pos="8972550" algn="r"/>
              </a:tabLst>
              <a:defRPr sz="1800" b="1"/>
            </a:lvl1pPr>
          </a:lstStyle>
          <a:p>
            <a:r>
              <a:rPr lang="ja-JP" altLang="en-US"/>
              <a:t>マスター サブタイトルの書式設定</a:t>
            </a:r>
          </a:p>
        </p:txBody>
      </p:sp>
      <p:sp>
        <p:nvSpPr>
          <p:cNvPr id="12" name="Rectangle 7"/>
          <p:cNvSpPr>
            <a:spLocks noGrp="1" noChangeArrowheads="1"/>
          </p:cNvSpPr>
          <p:nvPr>
            <p:ph type="ftr" sz="quarter" idx="10"/>
          </p:nvPr>
        </p:nvSpPr>
        <p:spPr>
          <a:xfrm>
            <a:off x="416190" y="6605082"/>
            <a:ext cx="3725361" cy="252919"/>
          </a:xfrm>
          <a:ln algn="ctr"/>
        </p:spPr>
        <p:txBody>
          <a:bodyPr anchor="ctr"/>
          <a:lstStyle>
            <a:lvl1pPr>
              <a:defRPr/>
            </a:lvl1pPr>
          </a:lstStyle>
          <a:p>
            <a:pPr>
              <a:defRPr/>
            </a:pPr>
            <a:r>
              <a:rPr lang="en-US" altLang="ja-JP"/>
              <a:t>Copyright (C) Mitsubishi Research Institute, Inc.</a:t>
            </a:r>
          </a:p>
        </p:txBody>
      </p:sp>
    </p:spTree>
    <p:extLst>
      <p:ext uri="{BB962C8B-B14F-4D97-AF65-F5344CB8AC3E}">
        <p14:creationId xmlns:p14="http://schemas.microsoft.com/office/powerpoint/2010/main" val="366602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16190" y="966639"/>
            <a:ext cx="9051264" cy="1527175"/>
          </a:xfrm>
        </p:spPr>
        <p:txBody>
          <a:bodyPr/>
          <a:lstStyle>
            <a:lvl1pPr>
              <a:buNone/>
              <a:defRPr/>
            </a:lvl1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ftr" sz="quarter" idx="10"/>
          </p:nvPr>
        </p:nvSpPr>
        <p:spPr>
          <a:ln/>
        </p:spPr>
        <p:txBody>
          <a:bodyPr/>
          <a:lstStyle>
            <a:lvl1pPr>
              <a:defRPr>
                <a:solidFill>
                  <a:schemeClr val="bg1">
                    <a:lumMod val="50000"/>
                  </a:schemeClr>
                </a:solidFill>
              </a:defRPr>
            </a:lvl1pPr>
          </a:lstStyle>
          <a:p>
            <a:pPr>
              <a:defRPr/>
            </a:pPr>
            <a:r>
              <a:rPr lang="en-US" altLang="ja-JP"/>
              <a:t>Copyright (C) Mitsubishi Research Institute, Inc.</a:t>
            </a:r>
          </a:p>
        </p:txBody>
      </p:sp>
    </p:spTree>
    <p:extLst>
      <p:ext uri="{BB962C8B-B14F-4D97-AF65-F5344CB8AC3E}">
        <p14:creationId xmlns:p14="http://schemas.microsoft.com/office/powerpoint/2010/main" val="1357049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16190" y="1556945"/>
            <a:ext cx="9051264" cy="1527175"/>
          </a:xfrm>
        </p:spPr>
        <p:txBody>
          <a:bodyPr/>
          <a:lstStyle>
            <a:lvl1pPr>
              <a:buNone/>
              <a:defRPr/>
            </a:lvl1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ftr" sz="quarter" idx="10"/>
          </p:nvPr>
        </p:nvSpPr>
        <p:spPr>
          <a:ln/>
        </p:spPr>
        <p:txBody>
          <a:bodyPr/>
          <a:lstStyle>
            <a:lvl1pPr>
              <a:defRPr>
                <a:solidFill>
                  <a:schemeClr val="bg1">
                    <a:lumMod val="50000"/>
                  </a:schemeClr>
                </a:solidFill>
              </a:defRPr>
            </a:lvl1pPr>
          </a:lstStyle>
          <a:p>
            <a:pPr>
              <a:defRPr/>
            </a:pPr>
            <a:r>
              <a:rPr lang="en-US" altLang="ja-JP"/>
              <a:t>Copyright (C) Mitsubishi Research Institute, Inc.</a:t>
            </a:r>
          </a:p>
        </p:txBody>
      </p:sp>
    </p:spTree>
    <p:extLst>
      <p:ext uri="{BB962C8B-B14F-4D97-AF65-F5344CB8AC3E}">
        <p14:creationId xmlns:p14="http://schemas.microsoft.com/office/powerpoint/2010/main" val="1859981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UI" panose="020B0604030504040204" pitchFamily="50" charset="-128"/>
                <a:ea typeface="Meiryo UI" panose="020B0604030504040204" pitchFamily="50" charset="-128"/>
              </a:defRPr>
            </a:lvl1pPr>
          </a:lstStyle>
          <a:p>
            <a:r>
              <a:rPr lang="ja-JP" altLang="en-US"/>
              <a:t>マスタ タイトルの書式設定</a:t>
            </a:r>
          </a:p>
        </p:txBody>
      </p:sp>
      <p:sp>
        <p:nvSpPr>
          <p:cNvPr id="3" name="Rectangle 8"/>
          <p:cNvSpPr>
            <a:spLocks noGrp="1" noChangeArrowheads="1"/>
          </p:cNvSpPr>
          <p:nvPr>
            <p:ph type="ftr" sz="quarter" idx="10"/>
          </p:nvPr>
        </p:nvSpPr>
        <p:spPr>
          <a:ln/>
        </p:spPr>
        <p:txBody>
          <a:bodyPr/>
          <a:lstStyle>
            <a:lvl1pPr>
              <a:defRPr/>
            </a:lvl1pPr>
          </a:lstStyle>
          <a:p>
            <a:pPr>
              <a:defRPr/>
            </a:pPr>
            <a:r>
              <a:rPr lang="en-US" altLang="ja-JP"/>
              <a:t>Copyright (C) Mitsubishi Research Institute, Inc.</a:t>
            </a:r>
          </a:p>
        </p:txBody>
      </p:sp>
    </p:spTree>
    <p:extLst>
      <p:ext uri="{BB962C8B-B14F-4D97-AF65-F5344CB8AC3E}">
        <p14:creationId xmlns:p14="http://schemas.microsoft.com/office/powerpoint/2010/main" val="3464608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16190" y="333376"/>
            <a:ext cx="9051264" cy="487363"/>
          </a:xfrm>
        </p:spPr>
        <p:txBody>
          <a:bodyPr/>
          <a:lstStyle/>
          <a:p>
            <a:r>
              <a:rPr lang="ja-JP" altLang="en-US"/>
              <a:t>マスタ タイトルの書式設定</a:t>
            </a:r>
          </a:p>
        </p:txBody>
      </p:sp>
      <p:sp>
        <p:nvSpPr>
          <p:cNvPr id="3" name="表プレースホルダ 2"/>
          <p:cNvSpPr>
            <a:spLocks noGrp="1"/>
          </p:cNvSpPr>
          <p:nvPr>
            <p:ph type="tbl" idx="1"/>
          </p:nvPr>
        </p:nvSpPr>
        <p:spPr>
          <a:xfrm>
            <a:off x="560652" y="1123950"/>
            <a:ext cx="8929158" cy="307777"/>
          </a:xfrm>
        </p:spPr>
        <p:txBody>
          <a:bodyPr/>
          <a:lstStyle/>
          <a:p>
            <a:pPr lvl="0"/>
            <a:endParaRPr lang="ja-JP" altLang="en-US" noProof="0"/>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ja-JP"/>
              <a:t>Copyright (C) Mitsubishi Research Institute, Inc.</a:t>
            </a:r>
          </a:p>
        </p:txBody>
      </p:sp>
    </p:spTree>
    <p:extLst>
      <p:ext uri="{BB962C8B-B14F-4D97-AF65-F5344CB8AC3E}">
        <p14:creationId xmlns:p14="http://schemas.microsoft.com/office/powerpoint/2010/main" val="2256666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タイトル スライド">
    <p:spTree>
      <p:nvGrpSpPr>
        <p:cNvPr id="1" name=""/>
        <p:cNvGrpSpPr/>
        <p:nvPr/>
      </p:nvGrpSpPr>
      <p:grpSpPr>
        <a:xfrm>
          <a:off x="0" y="0"/>
          <a:ext cx="0" cy="0"/>
          <a:chOff x="0" y="0"/>
          <a:chExt cx="0" cy="0"/>
        </a:xfrm>
      </p:grpSpPr>
      <p:pic>
        <p:nvPicPr>
          <p:cNvPr id="5" name="Picture 3" descr="ヨコカラー表紙用"/>
          <p:cNvPicPr>
            <a:picLocks noChangeAspect="1" noChangeArrowheads="1"/>
          </p:cNvPicPr>
          <p:nvPr/>
        </p:nvPicPr>
        <p:blipFill>
          <a:blip r:embed="rId2" cstate="print"/>
          <a:srcRect/>
          <a:stretch>
            <a:fillRect/>
          </a:stretch>
        </p:blipFill>
        <p:spPr bwMode="auto">
          <a:xfrm>
            <a:off x="407591" y="276226"/>
            <a:ext cx="9066742" cy="193675"/>
          </a:xfrm>
          <a:prstGeom prst="rect">
            <a:avLst/>
          </a:prstGeom>
          <a:noFill/>
          <a:ln w="9525">
            <a:noFill/>
            <a:miter lim="800000"/>
            <a:headEnd/>
            <a:tailEnd/>
          </a:ln>
        </p:spPr>
      </p:pic>
      <p:sp>
        <p:nvSpPr>
          <p:cNvPr id="7" name="Line 8"/>
          <p:cNvSpPr>
            <a:spLocks noChangeShapeType="1"/>
          </p:cNvSpPr>
          <p:nvPr/>
        </p:nvSpPr>
        <p:spPr bwMode="auto">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a:p>
        </p:txBody>
      </p:sp>
      <p:sp>
        <p:nvSpPr>
          <p:cNvPr id="497669" name="Rectangle 5"/>
          <p:cNvSpPr>
            <a:spLocks noGrp="1" noChangeArrowheads="1"/>
          </p:cNvSpPr>
          <p:nvPr>
            <p:ph type="ctrTitle"/>
          </p:nvPr>
        </p:nvSpPr>
        <p:spPr>
          <a:xfrm>
            <a:off x="416190" y="589637"/>
            <a:ext cx="9051264" cy="647700"/>
          </a:xfrm>
          <a:gradFill flip="none" rotWithShape="1">
            <a:gsLst>
              <a:gs pos="0">
                <a:schemeClr val="tx2">
                  <a:lumMod val="20000"/>
                  <a:lumOff val="80000"/>
                </a:schemeClr>
              </a:gs>
              <a:gs pos="50000">
                <a:schemeClr val="accent1">
                  <a:lumMod val="20000"/>
                  <a:lumOff val="80000"/>
                </a:schemeClr>
              </a:gs>
              <a:gs pos="100000">
                <a:schemeClr val="bg1">
                  <a:shade val="100000"/>
                  <a:satMod val="115000"/>
                </a:schemeClr>
              </a:gs>
            </a:gsLst>
            <a:path path="circle">
              <a:fillToRect l="50000" t="50000" r="50000" b="50000"/>
            </a:path>
            <a:tileRect/>
          </a:gradFill>
          <a:effectLst>
            <a:outerShdw dist="25400" dir="5400000" algn="ctr" rotWithShape="0">
              <a:schemeClr val="bg2"/>
            </a:outerShdw>
          </a:effectLst>
        </p:spPr>
        <p:txBody>
          <a:bodyPr lIns="0" bIns="0" anchor="ctr"/>
          <a:lstStyle>
            <a:lvl1pPr algn="ctr">
              <a:defRPr kumimoji="0" sz="2800" b="0"/>
            </a:lvl1pPr>
          </a:lstStyle>
          <a:p>
            <a:endParaRPr lang="en-US"/>
          </a:p>
        </p:txBody>
      </p:sp>
      <p:sp>
        <p:nvSpPr>
          <p:cNvPr id="12" name="Rectangle 7"/>
          <p:cNvSpPr>
            <a:spLocks noGrp="1" noChangeArrowheads="1"/>
          </p:cNvSpPr>
          <p:nvPr>
            <p:ph type="ftr" sz="quarter" idx="10"/>
          </p:nvPr>
        </p:nvSpPr>
        <p:spPr>
          <a:xfrm>
            <a:off x="416190" y="6605082"/>
            <a:ext cx="3725361" cy="252919"/>
          </a:xfrm>
          <a:ln algn="ctr"/>
        </p:spPr>
        <p:txBody>
          <a:bodyPr anchor="ctr"/>
          <a:lstStyle>
            <a:lvl1pPr>
              <a:defRPr/>
            </a:lvl1pPr>
          </a:lstStyle>
          <a:p>
            <a:pPr>
              <a:defRPr/>
            </a:pPr>
            <a:r>
              <a:rPr lang="en-US" altLang="ja-JP"/>
              <a:t>Copyright (C) Mitsubishi Research Institute, Inc.</a:t>
            </a:r>
          </a:p>
        </p:txBody>
      </p:sp>
      <p:cxnSp>
        <p:nvCxnSpPr>
          <p:cNvPr id="3" name="直線コネクタ 2"/>
          <p:cNvCxnSpPr/>
          <p:nvPr userDrawn="1"/>
        </p:nvCxnSpPr>
        <p:spPr bwMode="auto">
          <a:xfrm>
            <a:off x="416190" y="1258118"/>
            <a:ext cx="905814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3" name="Rectangle 7"/>
          <p:cNvSpPr>
            <a:spLocks noGrp="1" noChangeArrowheads="1"/>
          </p:cNvSpPr>
          <p:nvPr>
            <p:ph type="subTitle" idx="1"/>
          </p:nvPr>
        </p:nvSpPr>
        <p:spPr>
          <a:xfrm>
            <a:off x="1496219" y="4005264"/>
            <a:ext cx="6913563" cy="215444"/>
          </a:xfrm>
          <a:ln algn="ctr"/>
        </p:spPr>
        <p:txBody>
          <a:bodyPr/>
          <a:lstStyle>
            <a:lvl1pPr>
              <a:defRPr sz="1400"/>
            </a:lvl1pPr>
          </a:lstStyle>
          <a:p>
            <a:r>
              <a:rPr lang="ja-JP" altLang="en-US"/>
              <a:t>マスター サブタイトルの書式設定</a:t>
            </a:r>
          </a:p>
        </p:txBody>
      </p:sp>
    </p:spTree>
    <p:extLst>
      <p:ext uri="{BB962C8B-B14F-4D97-AF65-F5344CB8AC3E}">
        <p14:creationId xmlns:p14="http://schemas.microsoft.com/office/powerpoint/2010/main" val="1934959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 name="Line 3"/>
          <p:cNvSpPr>
            <a:spLocks noChangeShapeType="1"/>
          </p:cNvSpPr>
          <p:nvPr/>
        </p:nvSpPr>
        <p:spPr bwMode="gray">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a:ea typeface="ＭＳ Ｐゴシック" pitchFamily="50" charset="-128"/>
            </a:endParaRPr>
          </a:p>
        </p:txBody>
      </p:sp>
      <p:sp>
        <p:nvSpPr>
          <p:cNvPr id="5" name="nakah_line"/>
          <p:cNvSpPr>
            <a:spLocks noChangeShapeType="1"/>
          </p:cNvSpPr>
          <p:nvPr/>
        </p:nvSpPr>
        <p:spPr bwMode="gray">
          <a:xfrm>
            <a:off x="416190" y="3429000"/>
            <a:ext cx="9051264" cy="1588"/>
          </a:xfrm>
          <a:prstGeom prst="line">
            <a:avLst/>
          </a:prstGeom>
          <a:noFill/>
          <a:ln w="12700">
            <a:solidFill>
              <a:schemeClr val="bg2"/>
            </a:solidFill>
            <a:round/>
            <a:headEnd/>
            <a:tailEnd/>
          </a:ln>
          <a:effectLst/>
        </p:spPr>
        <p:txBody>
          <a:bodyPr lIns="0" tIns="0" rIns="0" bIns="0" anchor="ctr"/>
          <a:lstStyle/>
          <a:p>
            <a:pPr>
              <a:defRPr/>
            </a:pPr>
            <a:endParaRPr lang="ja-JP" altLang="en-US" sz="1800">
              <a:ea typeface="ＭＳ Ｐゴシック" pitchFamily="50" charset="-128"/>
            </a:endParaRPr>
          </a:p>
        </p:txBody>
      </p:sp>
      <p:sp>
        <p:nvSpPr>
          <p:cNvPr id="6" name="Line 5"/>
          <p:cNvSpPr>
            <a:spLocks noChangeShapeType="1"/>
          </p:cNvSpPr>
          <p:nvPr/>
        </p:nvSpPr>
        <p:spPr bwMode="gray">
          <a:xfrm>
            <a:off x="416190" y="2781300"/>
            <a:ext cx="9051264" cy="1588"/>
          </a:xfrm>
          <a:prstGeom prst="line">
            <a:avLst/>
          </a:prstGeom>
          <a:noFill/>
          <a:ln w="12700">
            <a:solidFill>
              <a:schemeClr val="bg2"/>
            </a:solidFill>
            <a:round/>
            <a:headEnd/>
            <a:tailEnd/>
          </a:ln>
          <a:effectLst/>
        </p:spPr>
        <p:txBody>
          <a:bodyPr lIns="0" tIns="0" rIns="0" bIns="0" anchor="ctr"/>
          <a:lstStyle/>
          <a:p>
            <a:pPr>
              <a:defRPr/>
            </a:pPr>
            <a:endParaRPr lang="ja-JP" altLang="en-US" sz="1800">
              <a:ea typeface="ＭＳ Ｐゴシック" pitchFamily="50" charset="-128"/>
            </a:endParaRPr>
          </a:p>
        </p:txBody>
      </p:sp>
      <p:pic>
        <p:nvPicPr>
          <p:cNvPr id="7" name="Picture 9" descr="ヨコカラー中用"/>
          <p:cNvPicPr>
            <a:picLocks noChangeAspect="1" noChangeArrowheads="1"/>
          </p:cNvPicPr>
          <p:nvPr/>
        </p:nvPicPr>
        <p:blipFill>
          <a:blip r:embed="rId2" cstate="print"/>
          <a:srcRect/>
          <a:stretch>
            <a:fillRect/>
          </a:stretch>
        </p:blipFill>
        <p:spPr bwMode="gray">
          <a:xfrm>
            <a:off x="405871" y="188913"/>
            <a:ext cx="9080500" cy="195262"/>
          </a:xfrm>
          <a:prstGeom prst="rect">
            <a:avLst/>
          </a:prstGeom>
          <a:noFill/>
          <a:ln w="9525">
            <a:noFill/>
            <a:miter lim="800000"/>
            <a:headEnd/>
            <a:tailEnd/>
          </a:ln>
        </p:spPr>
      </p:pic>
      <p:sp>
        <p:nvSpPr>
          <p:cNvPr id="95239" name="Rectangle 7"/>
          <p:cNvSpPr>
            <a:spLocks noGrp="1" noChangeArrowheads="1"/>
          </p:cNvSpPr>
          <p:nvPr>
            <p:ph type="subTitle" idx="1"/>
          </p:nvPr>
        </p:nvSpPr>
        <p:spPr>
          <a:xfrm>
            <a:off x="1496219" y="4005264"/>
            <a:ext cx="6913563" cy="215444"/>
          </a:xfrm>
          <a:ln algn="ctr"/>
        </p:spPr>
        <p:txBody>
          <a:bodyPr/>
          <a:lstStyle>
            <a:lvl1pPr>
              <a:defRPr sz="1400"/>
            </a:lvl1pPr>
          </a:lstStyle>
          <a:p>
            <a:r>
              <a:rPr lang="ja-JP" altLang="en-US"/>
              <a:t>マスター サブタイトルの書式設定</a:t>
            </a:r>
          </a:p>
        </p:txBody>
      </p:sp>
      <p:sp>
        <p:nvSpPr>
          <p:cNvPr id="95240" name="Rectangle 8"/>
          <p:cNvSpPr>
            <a:spLocks noGrp="1" noChangeArrowheads="1"/>
          </p:cNvSpPr>
          <p:nvPr>
            <p:ph type="ctrTitle"/>
          </p:nvPr>
        </p:nvSpPr>
        <p:spPr>
          <a:xfrm>
            <a:off x="636324" y="2781300"/>
            <a:ext cx="8638514" cy="647700"/>
          </a:xfrm>
          <a:ln algn="ctr"/>
        </p:spPr>
        <p:txBody>
          <a:bodyPr lIns="0" bIns="0" anchor="ctr"/>
          <a:lstStyle>
            <a:lvl1pPr algn="ctr">
              <a:defRPr kumimoji="0"/>
            </a:lvl1pPr>
          </a:lstStyle>
          <a:p>
            <a:r>
              <a:rPr lang="ja-JP" altLang="en-US"/>
              <a:t>マスタ タイトルの書式設定</a:t>
            </a:r>
            <a:endParaRPr lang="en-US"/>
          </a:p>
        </p:txBody>
      </p:sp>
      <p:sp>
        <p:nvSpPr>
          <p:cNvPr id="8" name="Rectangle 2"/>
          <p:cNvSpPr>
            <a:spLocks noGrp="1" noChangeArrowheads="1"/>
          </p:cNvSpPr>
          <p:nvPr>
            <p:ph type="ftr" sz="quarter" idx="10"/>
          </p:nvPr>
        </p:nvSpPr>
        <p:spPr/>
        <p:txBody>
          <a:bodyPr/>
          <a:lstStyle>
            <a:lvl1pPr>
              <a:defRPr smtClean="0"/>
            </a:lvl1pPr>
          </a:lstStyle>
          <a:p>
            <a:pPr>
              <a:defRPr/>
            </a:pPr>
            <a:r>
              <a:rPr lang="en-US" altLang="ja-JP"/>
              <a:t>Copyright (C) Mitsubishi Research Institute, Inc.</a:t>
            </a:r>
          </a:p>
        </p:txBody>
      </p:sp>
      <p:sp>
        <p:nvSpPr>
          <p:cNvPr id="10" name="Rectangle 9"/>
          <p:cNvSpPr>
            <a:spLocks noChangeArrowheads="1"/>
          </p:cNvSpPr>
          <p:nvPr userDrawn="1"/>
        </p:nvSpPr>
        <p:spPr bwMode="auto">
          <a:xfrm>
            <a:off x="4488656" y="6587614"/>
            <a:ext cx="1102387" cy="270387"/>
          </a:xfrm>
          <a:prstGeom prst="rect">
            <a:avLst/>
          </a:prstGeom>
          <a:noFill/>
          <a:ln w="9525">
            <a:noFill/>
            <a:miter lim="800000"/>
            <a:headEnd/>
            <a:tailEnd/>
          </a:ln>
          <a:effectLst/>
        </p:spPr>
        <p:txBody>
          <a:bodyPr/>
          <a:lstStyle/>
          <a:p>
            <a:pPr algn="ctr">
              <a:defRPr/>
            </a:pPr>
            <a:fld id="{5DB9C561-FD86-489B-9D31-99E37B572FFC}" type="slidenum">
              <a:rPr lang="en-US" altLang="ja-JP" sz="1200">
                <a:latin typeface="ＭＳ Ｐゴシック" charset="-128"/>
              </a:rPr>
              <a:pPr algn="ctr">
                <a:defRPr/>
              </a:pPr>
              <a:t>‹#›</a:t>
            </a:fld>
            <a:endParaRPr lang="en-US" altLang="ja-JP" sz="1200">
              <a:latin typeface="ＭＳ Ｐゴシック" charset="-128"/>
            </a:endParaRPr>
          </a:p>
        </p:txBody>
      </p:sp>
    </p:spTree>
    <p:extLst>
      <p:ext uri="{BB962C8B-B14F-4D97-AF65-F5344CB8AC3E}">
        <p14:creationId xmlns:p14="http://schemas.microsoft.com/office/powerpoint/2010/main" val="3297449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88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1" name="タイトル 1"/>
          <p:cNvSpPr>
            <a:spLocks noGrp="1"/>
          </p:cNvSpPr>
          <p:nvPr>
            <p:ph type="ctrTitle" idx="4294967295" hasCustomPrompt="1"/>
          </p:nvPr>
        </p:nvSpPr>
        <p:spPr>
          <a:xfrm>
            <a:off x="0" y="-42192"/>
            <a:ext cx="9906000" cy="461665"/>
          </a:xfrm>
        </p:spPr>
        <p:txBody>
          <a:bodyPr>
            <a:noAutofit/>
          </a:bodyPr>
          <a:lstStyle/>
          <a:p>
            <a:r>
              <a:rPr lang="ja-JP" altLang="en-US" sz="1800"/>
              <a:t>中期工程表　「○○」</a:t>
            </a:r>
            <a:endParaRPr kumimoji="1" lang="ja-JP" altLang="en-US" sz="1800"/>
          </a:p>
        </p:txBody>
      </p:sp>
      <p:sp>
        <p:nvSpPr>
          <p:cNvPr id="2" name="フッター プレースホルダー 1">
            <a:extLst>
              <a:ext uri="{FF2B5EF4-FFF2-40B4-BE49-F238E27FC236}">
                <a16:creationId xmlns:a16="http://schemas.microsoft.com/office/drawing/2014/main" id="{7FA1D2A6-7365-9D17-A881-94808D3119A5}"/>
              </a:ext>
            </a:extLst>
          </p:cNvPr>
          <p:cNvSpPr>
            <a:spLocks noGrp="1"/>
          </p:cNvSpPr>
          <p:nvPr>
            <p:ph type="ftr" sz="quarter" idx="10"/>
          </p:nvPr>
        </p:nvSpPr>
        <p:spPr/>
        <p:txBody>
          <a:bodyPr/>
          <a:lstStyle/>
          <a:p>
            <a:pPr>
              <a:defRPr/>
            </a:pPr>
            <a:r>
              <a:rPr lang="en-US" altLang="ja-JP"/>
              <a:t>Copyright (C) Mitsubishi Research Institute, Inc.</a:t>
            </a:r>
          </a:p>
        </p:txBody>
      </p:sp>
    </p:spTree>
    <p:extLst>
      <p:ext uri="{BB962C8B-B14F-4D97-AF65-F5344CB8AC3E}">
        <p14:creationId xmlns:p14="http://schemas.microsoft.com/office/powerpoint/2010/main" val="322212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5" name="テキスト プレースホルダー 4"/>
          <p:cNvSpPr>
            <a:spLocks noGrp="1"/>
          </p:cNvSpPr>
          <p:nvPr>
            <p:ph type="body" sz="quarter" idx="10"/>
          </p:nvPr>
        </p:nvSpPr>
        <p:spPr>
          <a:xfrm>
            <a:off x="410400" y="982803"/>
            <a:ext cx="9086400" cy="111998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a:extLst>
              <a:ext uri="{FF2B5EF4-FFF2-40B4-BE49-F238E27FC236}">
                <a16:creationId xmlns:a16="http://schemas.microsoft.com/office/drawing/2014/main" id="{DA29A9D3-4006-40B2-9B64-5CBC2102C6E9}"/>
              </a:ext>
            </a:extLst>
          </p:cNvPr>
          <p:cNvSpPr>
            <a:spLocks noGrp="1"/>
          </p:cNvSpPr>
          <p:nvPr>
            <p:ph type="ftr" sz="quarter" idx="11"/>
          </p:nvPr>
        </p:nvSpPr>
        <p:spPr>
          <a:xfrm>
            <a:off x="1640681" y="6524625"/>
            <a:ext cx="6624638" cy="365125"/>
          </a:xfrm>
        </p:spPr>
        <p:txBody>
          <a:bodyPr/>
          <a:lstStyle>
            <a:lvl1pPr>
              <a:defRPr sz="969"/>
            </a:lvl1p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9" name="スライド番号プレースホルダー 8">
            <a:extLst>
              <a:ext uri="{FF2B5EF4-FFF2-40B4-BE49-F238E27FC236}">
                <a16:creationId xmlns:a16="http://schemas.microsoft.com/office/drawing/2014/main" id="{373F7F42-E707-4ED3-BB78-FEF0F737A083}"/>
              </a:ext>
            </a:extLst>
          </p:cNvPr>
          <p:cNvSpPr>
            <a:spLocks noGrp="1"/>
          </p:cNvSpPr>
          <p:nvPr>
            <p:ph type="sldNum" sz="quarter" idx="12"/>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29059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5" name="テキスト プレースホルダー 4"/>
          <p:cNvSpPr>
            <a:spLocks noGrp="1"/>
          </p:cNvSpPr>
          <p:nvPr>
            <p:ph type="body" sz="quarter" idx="10"/>
          </p:nvPr>
        </p:nvSpPr>
        <p:spPr>
          <a:xfrm>
            <a:off x="410400" y="982803"/>
            <a:ext cx="9086400" cy="111998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フッター プレースホルダー 2">
            <a:extLst>
              <a:ext uri="{FF2B5EF4-FFF2-40B4-BE49-F238E27FC236}">
                <a16:creationId xmlns:a16="http://schemas.microsoft.com/office/drawing/2014/main" id="{6B6EFBD5-3F4B-4D1C-8A38-C6DB351223F9}"/>
              </a:ext>
            </a:extLst>
          </p:cNvPr>
          <p:cNvSpPr>
            <a:spLocks noGrp="1"/>
          </p:cNvSpPr>
          <p:nvPr>
            <p:ph type="ftr" sz="quarter" idx="11"/>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4" name="スライド番号プレースホルダー 3">
            <a:extLst>
              <a:ext uri="{FF2B5EF4-FFF2-40B4-BE49-F238E27FC236}">
                <a16:creationId xmlns:a16="http://schemas.microsoft.com/office/drawing/2014/main" id="{0380509B-2A20-49CA-B2C0-1867C1B12886}"/>
              </a:ext>
            </a:extLst>
          </p:cNvPr>
          <p:cNvSpPr>
            <a:spLocks noGrp="1"/>
          </p:cNvSpPr>
          <p:nvPr>
            <p:ph type="sldNum" sz="quarter" idx="12"/>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374156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5" name="テキスト プレースホルダー 4"/>
          <p:cNvSpPr>
            <a:spLocks noGrp="1"/>
          </p:cNvSpPr>
          <p:nvPr>
            <p:ph type="body" sz="quarter" idx="10"/>
          </p:nvPr>
        </p:nvSpPr>
        <p:spPr>
          <a:xfrm>
            <a:off x="410400" y="982803"/>
            <a:ext cx="9086400" cy="111998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フッター プレースホルダー 2">
            <a:extLst>
              <a:ext uri="{FF2B5EF4-FFF2-40B4-BE49-F238E27FC236}">
                <a16:creationId xmlns:a16="http://schemas.microsoft.com/office/drawing/2014/main" id="{B37DC21D-C3A2-4015-BE0D-BC1EC1CE4934}"/>
              </a:ext>
            </a:extLst>
          </p:cNvPr>
          <p:cNvSpPr>
            <a:spLocks noGrp="1"/>
          </p:cNvSpPr>
          <p:nvPr>
            <p:ph type="ftr" sz="quarter" idx="11"/>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4" name="スライド番号プレースホルダー 3">
            <a:extLst>
              <a:ext uri="{FF2B5EF4-FFF2-40B4-BE49-F238E27FC236}">
                <a16:creationId xmlns:a16="http://schemas.microsoft.com/office/drawing/2014/main" id="{84C41C2A-5948-4250-AF7B-26CE0C0FA3AE}"/>
              </a:ext>
            </a:extLst>
          </p:cNvPr>
          <p:cNvSpPr>
            <a:spLocks noGrp="1"/>
          </p:cNvSpPr>
          <p:nvPr>
            <p:ph type="sldNum" sz="quarter" idx="12"/>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311024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nchor="ctr">
            <a:normAutofit/>
          </a:bodyPr>
          <a:lstStyle>
            <a:lvl1pPr algn="ctr">
              <a:defRPr sz="2215" b="1" cap="all" baseline="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497600" y="4078801"/>
            <a:ext cx="6912000" cy="1148071"/>
          </a:xfrm>
        </p:spPr>
        <p:txBody>
          <a:bodyPr anchor="t"/>
          <a:lstStyle>
            <a:lvl1pPr marL="0" indent="0">
              <a:buNone/>
              <a:defRPr sz="1292">
                <a:solidFill>
                  <a:schemeClr val="tx1"/>
                </a:solidFill>
              </a:defRPr>
            </a:lvl1pPr>
            <a:lvl2pPr marL="167058" indent="-167058">
              <a:buFont typeface="Wingdings" pitchFamily="2" charset="2"/>
              <a:buChar char="n"/>
              <a:defRPr sz="1292">
                <a:solidFill>
                  <a:schemeClr val="tx1"/>
                </a:solidFill>
              </a:defRPr>
            </a:lvl2pPr>
            <a:lvl3pPr marL="334116" indent="-167058">
              <a:buFont typeface="Wingdings" pitchFamily="2" charset="2"/>
              <a:buChar char="n"/>
              <a:defRPr sz="1292">
                <a:solidFill>
                  <a:schemeClr val="tx1"/>
                </a:solidFill>
              </a:defRPr>
            </a:lvl3pPr>
            <a:lvl4pPr marL="501174" indent="-167058">
              <a:buFont typeface="Wingdings" pitchFamily="2" charset="2"/>
              <a:buChar char="l"/>
              <a:defRPr sz="1292">
                <a:solidFill>
                  <a:schemeClr val="tx1"/>
                </a:solidFill>
              </a:defRPr>
            </a:lvl4pPr>
            <a:lvl5pPr marL="659440" indent="-158265">
              <a:buFont typeface="Wingdings" pitchFamily="2" charset="2"/>
              <a:buChar char="l"/>
              <a:defRPr sz="1292">
                <a:solidFill>
                  <a:schemeClr val="tx1"/>
                </a:solidFill>
              </a:defRPr>
            </a:lvl5pPr>
            <a:lvl6pPr marL="2373982" indent="-263776">
              <a:buFont typeface="Wingdings" pitchFamily="2" charset="2"/>
              <a:buChar char="l"/>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endParaRPr kumimoji="1" lang="en-US" altLang="ja-JP"/>
          </a:p>
          <a:p>
            <a:pPr lvl="1"/>
            <a:r>
              <a:rPr kumimoji="1" lang="ja-JP" altLang="en-US"/>
              <a:t>あああ</a:t>
            </a:r>
            <a:endParaRPr kumimoji="1" lang="en-US" altLang="ja-JP"/>
          </a:p>
          <a:p>
            <a:pPr lvl="2"/>
            <a:r>
              <a:rPr kumimoji="1" lang="ja-JP" altLang="en-US"/>
              <a:t>あああ</a:t>
            </a:r>
            <a:endParaRPr kumimoji="1" lang="en-US" altLang="ja-JP"/>
          </a:p>
          <a:p>
            <a:pPr lvl="3"/>
            <a:r>
              <a:rPr kumimoji="1" lang="ja-JP" altLang="en-US"/>
              <a:t>あああ</a:t>
            </a:r>
            <a:endParaRPr kumimoji="1" lang="en-US" altLang="ja-JP"/>
          </a:p>
          <a:p>
            <a:pPr lvl="4"/>
            <a:r>
              <a:rPr kumimoji="1" lang="ja-JP" altLang="en-US"/>
              <a:t>あああ</a:t>
            </a:r>
          </a:p>
        </p:txBody>
      </p:sp>
      <p:sp>
        <p:nvSpPr>
          <p:cNvPr id="4" name="フッター プレースホルダー 3">
            <a:extLst>
              <a:ext uri="{FF2B5EF4-FFF2-40B4-BE49-F238E27FC236}">
                <a16:creationId xmlns:a16="http://schemas.microsoft.com/office/drawing/2014/main" id="{143B69BD-0C2C-45F9-817F-9FE7ED53A9D3}"/>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5" name="スライド番号プレースホルダー 4">
            <a:extLst>
              <a:ext uri="{FF2B5EF4-FFF2-40B4-BE49-F238E27FC236}">
                <a16:creationId xmlns:a16="http://schemas.microsoft.com/office/drawing/2014/main" id="{0D249D91-28D9-493B-BDD0-1442096C728A}"/>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348842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06398"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7CC5389B-35BC-4445-8D41-1D1E8B10970D}"/>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4" name="スライド番号プレースホルダー 3">
            <a:extLst>
              <a:ext uri="{FF2B5EF4-FFF2-40B4-BE49-F238E27FC236}">
                <a16:creationId xmlns:a16="http://schemas.microsoft.com/office/drawing/2014/main" id="{7D4D04A8-3005-467F-A203-86FF815611FC}"/>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199889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B63AC71D-48E1-43C0-8BC8-B97EEF4C57A2}"/>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3" name="スライド番号プレースホルダー 2">
            <a:extLst>
              <a:ext uri="{FF2B5EF4-FFF2-40B4-BE49-F238E27FC236}">
                <a16:creationId xmlns:a16="http://schemas.microsoft.com/office/drawing/2014/main" id="{7C3CD85E-F837-4D52-BBD2-06EBC90003F8}"/>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155608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1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フッター プレースホルダー 3">
            <a:extLst>
              <a:ext uri="{FF2B5EF4-FFF2-40B4-BE49-F238E27FC236}">
                <a16:creationId xmlns:a16="http://schemas.microsoft.com/office/drawing/2014/main" id="{5F233AAC-AF9E-4BD0-B302-683118F53A34}"/>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5" name="スライド番号プレースホルダー 4">
            <a:extLst>
              <a:ext uri="{FF2B5EF4-FFF2-40B4-BE49-F238E27FC236}">
                <a16:creationId xmlns:a16="http://schemas.microsoft.com/office/drawing/2014/main" id="{347864E1-852C-482C-A008-7FA038F8AB89}"/>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383234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フッター プレースホルダー 7">
            <a:extLst>
              <a:ext uri="{FF2B5EF4-FFF2-40B4-BE49-F238E27FC236}">
                <a16:creationId xmlns:a16="http://schemas.microsoft.com/office/drawing/2014/main" id="{CC28500C-7786-4A62-BB8B-3D3B715B3EFC}"/>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9" name="スライド番号プレースホルダー 8">
            <a:extLst>
              <a:ext uri="{FF2B5EF4-FFF2-40B4-BE49-F238E27FC236}">
                <a16:creationId xmlns:a16="http://schemas.microsoft.com/office/drawing/2014/main" id="{8DFF6B87-048E-48B7-9665-559B73C296E1}"/>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149272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10400" y="333381"/>
            <a:ext cx="9086400" cy="485775"/>
          </a:xfrm>
          <a:prstGeom prst="rect">
            <a:avLst/>
          </a:prstGeom>
        </p:spPr>
        <p:txBody>
          <a:bodyPr vert="horz" lIns="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10400" y="982803"/>
            <a:ext cx="9086400" cy="111998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フッター プレースホルダー 3">
            <a:extLst>
              <a:ext uri="{FF2B5EF4-FFF2-40B4-BE49-F238E27FC236}">
                <a16:creationId xmlns:a16="http://schemas.microsoft.com/office/drawing/2014/main" id="{4144CBF5-8DFB-411D-9C47-6DFD28F69811}"/>
              </a:ext>
            </a:extLst>
          </p:cNvPr>
          <p:cNvSpPr>
            <a:spLocks noGrp="1"/>
          </p:cNvSpPr>
          <p:nvPr>
            <p:ph type="ftr" sz="quarter" idx="3"/>
          </p:nvPr>
        </p:nvSpPr>
        <p:spPr>
          <a:xfrm>
            <a:off x="1640681" y="6597355"/>
            <a:ext cx="6624638" cy="365125"/>
          </a:xfrm>
          <a:prstGeom prst="rect">
            <a:avLst/>
          </a:prstGeom>
        </p:spPr>
        <p:txBody>
          <a:bodyPr vert="horz" lIns="91440" tIns="45720" rIns="91440" bIns="45720" rtlCol="0" anchor="ctr"/>
          <a:lstStyle>
            <a:lvl1pPr algn="ctr">
              <a:defRPr sz="1108">
                <a:solidFill>
                  <a:schemeClr val="tx1"/>
                </a:solidFill>
              </a:defRPr>
            </a:lvl1p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5" name="スライド番号プレースホルダー 4">
            <a:extLst>
              <a:ext uri="{FF2B5EF4-FFF2-40B4-BE49-F238E27FC236}">
                <a16:creationId xmlns:a16="http://schemas.microsoft.com/office/drawing/2014/main" id="{F79E467A-F71D-422A-BB2D-9192CCB39F7F}"/>
              </a:ext>
            </a:extLst>
          </p:cNvPr>
          <p:cNvSpPr>
            <a:spLocks noGrp="1"/>
          </p:cNvSpPr>
          <p:nvPr>
            <p:ph type="sldNum" sz="quarter" idx="4"/>
          </p:nvPr>
        </p:nvSpPr>
        <p:spPr>
          <a:xfrm>
            <a:off x="7371269" y="6524625"/>
            <a:ext cx="2228850" cy="365125"/>
          </a:xfrm>
          <a:prstGeom prst="rect">
            <a:avLst/>
          </a:prstGeom>
        </p:spPr>
        <p:txBody>
          <a:bodyPr vert="horz" lIns="91440" tIns="45720" rIns="91440" bIns="45720" rtlCol="0" anchor="ctr"/>
          <a:lstStyle>
            <a:lvl1pPr algn="r">
              <a:defRPr sz="1108">
                <a:solidFill>
                  <a:schemeClr val="tx1"/>
                </a:solidFill>
                <a:latin typeface="Meiryo UI" panose="020B0604030504040204" pitchFamily="50" charset="-128"/>
                <a:ea typeface="Meiryo UI" panose="020B0604030504040204" pitchFamily="50" charset="-128"/>
              </a:defRPr>
            </a:lvl1p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6890257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lvl1pPr algn="l" defTabSz="844083" rtl="0" eaLnBrk="1" latinLnBrk="0" hangingPunct="1">
        <a:spcBef>
          <a:spcPct val="0"/>
        </a:spcBef>
        <a:buNone/>
        <a:defRPr kumimoji="1" sz="2215" b="1" kern="1200">
          <a:solidFill>
            <a:schemeClr val="tx1"/>
          </a:solidFill>
          <a:latin typeface="+mj-lt"/>
          <a:ea typeface="+mj-ea"/>
          <a:cs typeface="+mj-cs"/>
        </a:defRPr>
      </a:lvl1pPr>
    </p:titleStyle>
    <p:bodyStyle>
      <a:lvl1pPr marL="0" indent="0" algn="l" defTabSz="844083" rtl="0" eaLnBrk="1" latinLnBrk="0" hangingPunct="1">
        <a:spcBef>
          <a:spcPts val="399"/>
        </a:spcBef>
        <a:buFont typeface="Arial" pitchFamily="34" charset="0"/>
        <a:buNone/>
        <a:defRPr kumimoji="1" lang="ja-JP" altLang="en-US" sz="1662" kern="1200" baseline="0" dirty="0" smtClean="0">
          <a:solidFill>
            <a:schemeClr val="tx2"/>
          </a:solidFill>
          <a:latin typeface="+mn-lt"/>
          <a:ea typeface="+mn-ea"/>
          <a:cs typeface="+mn-cs"/>
        </a:defRPr>
      </a:lvl1pPr>
      <a:lvl2pPr marL="187574" indent="-187574" algn="l" defTabSz="844083" rtl="0" eaLnBrk="1" latinLnBrk="0" hangingPunct="1">
        <a:spcBef>
          <a:spcPts val="310"/>
        </a:spcBef>
        <a:buClr>
          <a:srgbClr val="3E5E84"/>
        </a:buClr>
        <a:buFont typeface="Wingdings" pitchFamily="2" charset="2"/>
        <a:buChar char="n"/>
        <a:defRPr kumimoji="1" lang="ja-JP" altLang="en-US" sz="1292" kern="1200" baseline="0" dirty="0" smtClean="0">
          <a:solidFill>
            <a:schemeClr val="tx1"/>
          </a:solidFill>
          <a:latin typeface="+mn-lt"/>
          <a:ea typeface="+mn-ea"/>
          <a:cs typeface="+mn-cs"/>
        </a:defRPr>
      </a:lvl2pPr>
      <a:lvl3pPr marL="527552" indent="-175851" algn="l" defTabSz="844083" rtl="0" eaLnBrk="1" latinLnBrk="0" hangingPunct="1">
        <a:spcBef>
          <a:spcPts val="266"/>
        </a:spcBef>
        <a:buClr>
          <a:srgbClr val="808080"/>
        </a:buClr>
        <a:buFont typeface="Wingdings" pitchFamily="2" charset="2"/>
        <a:buChar char="n"/>
        <a:defRPr kumimoji="1" lang="ja-JP" altLang="en-US" sz="1108" kern="1200" baseline="0" dirty="0" smtClean="0">
          <a:solidFill>
            <a:schemeClr val="tx1"/>
          </a:solidFill>
          <a:latin typeface="+mn-lt"/>
          <a:ea typeface="+mn-ea"/>
          <a:cs typeface="+mn-cs"/>
        </a:defRPr>
      </a:lvl3pPr>
      <a:lvl4pPr marL="762019" indent="-175851" algn="l" defTabSz="844083" rtl="0" eaLnBrk="1" latinLnBrk="0" hangingPunct="1">
        <a:spcBef>
          <a:spcPts val="266"/>
        </a:spcBef>
        <a:buClr>
          <a:srgbClr val="558C99"/>
        </a:buClr>
        <a:buFont typeface="Wingdings" pitchFamily="2" charset="2"/>
        <a:buChar char="l"/>
        <a:defRPr kumimoji="1" lang="ja-JP" altLang="en-US" sz="1108" kern="1200" baseline="0" dirty="0" smtClean="0">
          <a:solidFill>
            <a:schemeClr val="tx1"/>
          </a:solidFill>
          <a:latin typeface="+mn-lt"/>
          <a:ea typeface="+mn-ea"/>
          <a:cs typeface="+mn-cs"/>
        </a:defRPr>
      </a:lvl4pPr>
      <a:lvl5pPr marL="996486" indent="-175851" algn="l" defTabSz="844083" rtl="0" eaLnBrk="1" latinLnBrk="0" hangingPunct="1">
        <a:spcBef>
          <a:spcPts val="266"/>
        </a:spcBef>
        <a:buClr>
          <a:srgbClr val="C0C0C0"/>
        </a:buClr>
        <a:buFont typeface="Wingdings" pitchFamily="2" charset="2"/>
        <a:buChar char="l"/>
        <a:defRPr kumimoji="1" lang="ja-JP" altLang="en-US" sz="1108" kern="1200" baseline="0" dirty="0" smtClean="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058" name="Picture 2" descr="ヨコカラー中用"/>
          <p:cNvPicPr>
            <a:picLocks noChangeAspect="1" noChangeArrowheads="1"/>
          </p:cNvPicPr>
          <p:nvPr/>
        </p:nvPicPr>
        <p:blipFill>
          <a:blip r:embed="rId11" cstate="print"/>
          <a:srcRect/>
          <a:stretch>
            <a:fillRect/>
          </a:stretch>
        </p:blipFill>
        <p:spPr bwMode="auto">
          <a:xfrm>
            <a:off x="405871" y="188913"/>
            <a:ext cx="9080500" cy="195262"/>
          </a:xfrm>
          <a:prstGeom prst="rect">
            <a:avLst/>
          </a:prstGeom>
          <a:noFill/>
          <a:ln w="9525">
            <a:noFill/>
            <a:miter lim="800000"/>
            <a:headEnd/>
            <a:tailEnd/>
          </a:ln>
        </p:spPr>
      </p:pic>
      <p:sp>
        <p:nvSpPr>
          <p:cNvPr id="45059" name="Rectangle 3"/>
          <p:cNvSpPr>
            <a:spLocks noGrp="1" noChangeArrowheads="1"/>
          </p:cNvSpPr>
          <p:nvPr>
            <p:ph type="title"/>
          </p:nvPr>
        </p:nvSpPr>
        <p:spPr bwMode="auto">
          <a:xfrm>
            <a:off x="416190" y="333376"/>
            <a:ext cx="9051264" cy="487363"/>
          </a:xfrm>
          <a:prstGeom prst="rect">
            <a:avLst/>
          </a:prstGeom>
          <a:noFill/>
          <a:ln w="9525">
            <a:noFill/>
            <a:miter lim="800000"/>
            <a:headEnd/>
            <a:tailEnd/>
          </a:ln>
        </p:spPr>
        <p:txBody>
          <a:bodyPr vert="horz" wrap="square" lIns="144000" tIns="0" rIns="0" bIns="54000" numCol="1" anchor="b" anchorCtr="0" compatLnSpc="1">
            <a:prstTxWarp prst="textNoShape">
              <a:avLst/>
            </a:prstTxWarp>
          </a:bodyPr>
          <a:lstStyle/>
          <a:p>
            <a:pPr lvl="0"/>
            <a:r>
              <a:rPr lang="ja-JP" altLang="en-US"/>
              <a:t>マスター タイトルの書式設定</a:t>
            </a:r>
          </a:p>
        </p:txBody>
      </p:sp>
      <p:sp>
        <p:nvSpPr>
          <p:cNvPr id="496644" name="Line 4"/>
          <p:cNvSpPr>
            <a:spLocks noChangeShapeType="1"/>
          </p:cNvSpPr>
          <p:nvPr/>
        </p:nvSpPr>
        <p:spPr bwMode="auto">
          <a:xfrm>
            <a:off x="416190" y="820739"/>
            <a:ext cx="9051264" cy="1587"/>
          </a:xfrm>
          <a:prstGeom prst="line">
            <a:avLst/>
          </a:prstGeom>
          <a:noFill/>
          <a:ln w="12700">
            <a:solidFill>
              <a:schemeClr val="bg2"/>
            </a:solidFill>
            <a:round/>
            <a:headEnd/>
            <a:tailEnd/>
          </a:ln>
          <a:effectLst/>
        </p:spPr>
        <p:txBody>
          <a:bodyPr lIns="0" tIns="0" rIns="0" bIns="0" anchor="ctr"/>
          <a:lstStyle/>
          <a:p>
            <a:pPr>
              <a:defRPr/>
            </a:pPr>
            <a:endParaRPr lang="ja-JP" altLang="en-US" sz="1800">
              <a:latin typeface="Meiryo UI" panose="020B0604030504040204" pitchFamily="50" charset="-128"/>
              <a:ea typeface="Meiryo UI" panose="020B0604030504040204" pitchFamily="50" charset="-128"/>
            </a:endParaRPr>
          </a:p>
        </p:txBody>
      </p:sp>
      <p:sp>
        <p:nvSpPr>
          <p:cNvPr id="45061" name="Rectangle 5"/>
          <p:cNvSpPr>
            <a:spLocks noGrp="1" noChangeArrowheads="1"/>
          </p:cNvSpPr>
          <p:nvPr>
            <p:ph type="body" idx="1"/>
          </p:nvPr>
        </p:nvSpPr>
        <p:spPr bwMode="auto">
          <a:xfrm>
            <a:off x="416190" y="956807"/>
            <a:ext cx="9051264" cy="148963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96647" name="Line 7"/>
          <p:cNvSpPr>
            <a:spLocks noChangeShapeType="1"/>
          </p:cNvSpPr>
          <p:nvPr/>
        </p:nvSpPr>
        <p:spPr bwMode="auto">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a:latin typeface="Meiryo UI" panose="020B0604030504040204" pitchFamily="50" charset="-128"/>
              <a:ea typeface="Meiryo UI" panose="020B0604030504040204" pitchFamily="50" charset="-128"/>
            </a:endParaRPr>
          </a:p>
        </p:txBody>
      </p:sp>
      <p:sp>
        <p:nvSpPr>
          <p:cNvPr id="496648" name="Rectangle 8"/>
          <p:cNvSpPr>
            <a:spLocks noGrp="1" noChangeArrowheads="1"/>
          </p:cNvSpPr>
          <p:nvPr>
            <p:ph type="ftr" sz="quarter" idx="3"/>
          </p:nvPr>
        </p:nvSpPr>
        <p:spPr bwMode="auto">
          <a:xfrm>
            <a:off x="416190" y="6605081"/>
            <a:ext cx="3718190" cy="252919"/>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fontAlgn="b">
              <a:defRPr sz="1000" baseline="0">
                <a:solidFill>
                  <a:schemeClr val="bg1">
                    <a:lumMod val="50000"/>
                  </a:schemeClr>
                </a:solidFill>
                <a:latin typeface="Meiryo UI" panose="020B0604030504040204" pitchFamily="50" charset="-128"/>
                <a:ea typeface="Meiryo UI" panose="020B0604030504040204" pitchFamily="50" charset="-128"/>
              </a:defRPr>
            </a:lvl1pPr>
          </a:lstStyle>
          <a:p>
            <a:pPr>
              <a:defRPr/>
            </a:pPr>
            <a:r>
              <a:rPr lang="en-US" altLang="ja-JP"/>
              <a:t>Copyright (C) Mitsubishi Research Institute, Inc.</a:t>
            </a:r>
          </a:p>
        </p:txBody>
      </p:sp>
      <p:sp>
        <p:nvSpPr>
          <p:cNvPr id="496649" name="Rectangle 9"/>
          <p:cNvSpPr>
            <a:spLocks noChangeArrowheads="1"/>
          </p:cNvSpPr>
          <p:nvPr userDrawn="1"/>
        </p:nvSpPr>
        <p:spPr bwMode="auto">
          <a:xfrm>
            <a:off x="4488656" y="6587614"/>
            <a:ext cx="1102387" cy="270387"/>
          </a:xfrm>
          <a:prstGeom prst="rect">
            <a:avLst/>
          </a:prstGeom>
          <a:noFill/>
          <a:ln w="9525">
            <a:noFill/>
            <a:miter lim="800000"/>
            <a:headEnd/>
            <a:tailEnd/>
          </a:ln>
          <a:effectLst/>
        </p:spPr>
        <p:txBody>
          <a:bodyPr/>
          <a:lstStyle/>
          <a:p>
            <a:pPr algn="ctr">
              <a:defRPr/>
            </a:pPr>
            <a:fld id="{5DB9C561-FD86-489B-9D31-99E37B572FFC}" type="slidenum">
              <a:rPr lang="en-US" altLang="ja-JP" sz="1200">
                <a:latin typeface="Meiryo UI" panose="020B0604030504040204" pitchFamily="50" charset="-128"/>
                <a:ea typeface="Meiryo UI" panose="020B0604030504040204" pitchFamily="50" charset="-128"/>
              </a:rPr>
              <a:pPr algn="ctr">
                <a:defRPr/>
              </a:pPr>
              <a:t>‹#›</a:t>
            </a:fld>
            <a:endParaRPr lang="en-US" altLang="ja-JP"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4780879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sldNum="0" hdr="0" dt="0"/>
  <p:txStyles>
    <p:titleStyle>
      <a:lvl1pPr algn="l" rtl="0" eaLnBrk="0" fontAlgn="base" hangingPunct="0">
        <a:spcBef>
          <a:spcPct val="0"/>
        </a:spcBef>
        <a:spcAft>
          <a:spcPct val="0"/>
        </a:spcAft>
        <a:buClr>
          <a:srgbClr val="5F5F5F"/>
        </a:buClr>
        <a:defRPr kumimoji="1" sz="2000" b="0" baseline="0">
          <a:solidFill>
            <a:schemeClr val="tx1"/>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2pPr>
      <a:lvl3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3pPr>
      <a:lvl4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4pPr>
      <a:lvl5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5pPr>
      <a:lvl6pPr marL="4572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6pPr>
      <a:lvl7pPr marL="9144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7pPr>
      <a:lvl8pPr marL="13716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8pPr>
      <a:lvl9pPr marL="18288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9pPr>
    </p:titleStyle>
    <p:bodyStyle>
      <a:lvl1pPr marL="342900" indent="-342900" algn="l" rtl="0" eaLnBrk="0" fontAlgn="base" hangingPunct="0">
        <a:spcBef>
          <a:spcPct val="20000"/>
        </a:spcBef>
        <a:spcAft>
          <a:spcPct val="0"/>
        </a:spcAft>
        <a:buClr>
          <a:schemeClr val="tx2"/>
        </a:buClr>
        <a:buFont typeface="Wingdings" pitchFamily="2" charset="2"/>
        <a:buNone/>
        <a:defRPr kumimoji="1" sz="2000" baseline="0">
          <a:solidFill>
            <a:schemeClr val="tx1"/>
          </a:solidFill>
          <a:latin typeface="Meiryo UI" panose="020B0604030504040204" pitchFamily="50" charset="-128"/>
          <a:ea typeface="Meiryo UI" panose="020B0604030504040204" pitchFamily="50" charset="-128"/>
          <a:cs typeface="+mn-cs"/>
        </a:defRPr>
      </a:lvl1pPr>
      <a:lvl2pPr marL="233363" indent="-231775" algn="l" rtl="0" eaLnBrk="0" fontAlgn="base" hangingPunct="0">
        <a:spcBef>
          <a:spcPct val="20000"/>
        </a:spcBef>
        <a:spcAft>
          <a:spcPct val="0"/>
        </a:spcAft>
        <a:buClr>
          <a:srgbClr val="3E5E84"/>
        </a:buClr>
        <a:buFont typeface="Wingdings" pitchFamily="2" charset="2"/>
        <a:buChar char="n"/>
        <a:defRPr kumimoji="1" sz="2000" baseline="0">
          <a:solidFill>
            <a:schemeClr val="tx1"/>
          </a:solidFill>
          <a:latin typeface="Meiryo UI" panose="020B0604030504040204" pitchFamily="50" charset="-128"/>
          <a:ea typeface="Meiryo UI" panose="020B0604030504040204" pitchFamily="50" charset="-128"/>
        </a:defRPr>
      </a:lvl2pPr>
      <a:lvl3pPr marL="523875" indent="-242888" algn="l" rtl="0" eaLnBrk="0" fontAlgn="base" hangingPunct="0">
        <a:spcBef>
          <a:spcPct val="20000"/>
        </a:spcBef>
        <a:spcAft>
          <a:spcPct val="0"/>
        </a:spcAft>
        <a:buClr>
          <a:srgbClr val="808080"/>
        </a:buClr>
        <a:buFont typeface="Wingdings" pitchFamily="2" charset="2"/>
        <a:buChar char="n"/>
        <a:defRPr kumimoji="1" sz="1600" baseline="0">
          <a:solidFill>
            <a:schemeClr val="tx1"/>
          </a:solidFill>
          <a:latin typeface="Meiryo UI" panose="020B0604030504040204" pitchFamily="50" charset="-128"/>
          <a:ea typeface="Meiryo UI" panose="020B0604030504040204" pitchFamily="50" charset="-128"/>
        </a:defRPr>
      </a:lvl3pPr>
      <a:lvl4pPr marL="771525" indent="-195263" algn="l" rtl="0" eaLnBrk="0" fontAlgn="base" hangingPunct="0">
        <a:spcBef>
          <a:spcPct val="20000"/>
        </a:spcBef>
        <a:spcAft>
          <a:spcPct val="0"/>
        </a:spcAft>
        <a:buClr>
          <a:srgbClr val="558C99"/>
        </a:buClr>
        <a:buFont typeface="Wingdings" pitchFamily="2" charset="2"/>
        <a:buChar char="l"/>
        <a:defRPr kumimoji="1" sz="1400" baseline="0">
          <a:solidFill>
            <a:schemeClr val="tx1"/>
          </a:solidFill>
          <a:latin typeface="Meiryo UI" panose="020B0604030504040204" pitchFamily="50" charset="-128"/>
          <a:ea typeface="Meiryo UI" panose="020B0604030504040204" pitchFamily="50" charset="-128"/>
        </a:defRPr>
      </a:lvl4pPr>
      <a:lvl5pPr marL="985838" indent="-195263" algn="l" rtl="0" eaLnBrk="0" fontAlgn="base" hangingPunct="0">
        <a:spcBef>
          <a:spcPct val="20000"/>
        </a:spcBef>
        <a:spcAft>
          <a:spcPct val="0"/>
        </a:spcAft>
        <a:buClr>
          <a:srgbClr val="C0C0C0"/>
        </a:buClr>
        <a:buFont typeface="Wingdings" pitchFamily="2" charset="2"/>
        <a:buChar char="l"/>
        <a:defRPr kumimoji="1" sz="1400" baseline="0">
          <a:solidFill>
            <a:schemeClr val="tx1"/>
          </a:solidFill>
          <a:latin typeface="Meiryo UI" panose="020B0604030504040204" pitchFamily="50" charset="-128"/>
          <a:ea typeface="Meiryo UI" panose="020B0604030504040204" pitchFamily="50" charset="-128"/>
        </a:defRPr>
      </a:lvl5pPr>
      <a:lvl6pPr marL="14430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6pPr>
      <a:lvl7pPr marL="19002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7pPr>
      <a:lvl8pPr marL="23574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8pPr>
      <a:lvl9pPr marL="28146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65923" y="3176972"/>
            <a:ext cx="8374154" cy="504056"/>
          </a:xfrm>
        </p:spPr>
        <p:txBody>
          <a:bodyPr>
            <a:noAutofit/>
          </a:bodyPr>
          <a:lstStyle/>
          <a:p>
            <a:pPr algn="ctr"/>
            <a:r>
              <a:rPr lang="en-US" altLang="ja-JP" sz="3200">
                <a:latin typeface="Meiryo UI" panose="020B0604030504040204" pitchFamily="50" charset="-128"/>
                <a:ea typeface="Meiryo UI" panose="020B0604030504040204" pitchFamily="50" charset="-128"/>
                <a:cs typeface="Meiryo UI" panose="020B0604030504040204" pitchFamily="50" charset="-128"/>
              </a:rPr>
              <a:t>【</a:t>
            </a:r>
            <a:r>
              <a:rPr lang="ja-JP" altLang="en-US" sz="3200">
                <a:latin typeface="Meiryo UI" panose="020B0604030504040204" pitchFamily="50" charset="-128"/>
                <a:ea typeface="Meiryo UI" panose="020B0604030504040204" pitchFamily="50" charset="-128"/>
                <a:cs typeface="Meiryo UI" panose="020B0604030504040204" pitchFamily="50" charset="-128"/>
              </a:rPr>
              <a:t>報告機関向け</a:t>
            </a:r>
            <a:r>
              <a:rPr lang="en-US" altLang="ja-JP" sz="3200">
                <a:latin typeface="Meiryo UI" panose="020B0604030504040204" pitchFamily="50" charset="-128"/>
                <a:ea typeface="Meiryo UI" panose="020B0604030504040204" pitchFamily="50" charset="-128"/>
                <a:cs typeface="Meiryo UI" panose="020B0604030504040204" pitchFamily="50" charset="-128"/>
              </a:rPr>
              <a:t>】</a:t>
            </a:r>
            <a:r>
              <a:rPr lang="ja-JP" altLang="en-US" sz="3200">
                <a:latin typeface="Meiryo UI" panose="020B0604030504040204" pitchFamily="50" charset="-128"/>
                <a:ea typeface="Meiryo UI" panose="020B0604030504040204" pitchFamily="50" charset="-128"/>
                <a:cs typeface="Meiryo UI" panose="020B0604030504040204" pitchFamily="50" charset="-128"/>
              </a:rPr>
              <a:t>報告事項の印刷方法</a:t>
            </a:r>
            <a:endParaRPr lang="en-US" altLang="ja-JP" sz="320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AD85DDE5-FD5D-B0DB-93E1-90B16D67A5F9}"/>
              </a:ext>
            </a:extLst>
          </p:cNvPr>
          <p:cNvSpPr txBox="1"/>
          <p:nvPr/>
        </p:nvSpPr>
        <p:spPr>
          <a:xfrm>
            <a:off x="8124825" y="348734"/>
            <a:ext cx="1781175" cy="523220"/>
          </a:xfrm>
          <a:prstGeom prst="rect">
            <a:avLst/>
          </a:prstGeom>
          <a:noFill/>
        </p:spPr>
        <p:txBody>
          <a:bodyPr wrap="square" rtlCol="0">
            <a:spAutoFit/>
          </a:bodyPr>
          <a:lstStyle/>
          <a:p>
            <a:pPr lvl="1"/>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版</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1" algn="ctr"/>
            <a:r>
              <a:rPr kumimoji="1"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custDataLst>
      <p:tags r:id="rId1"/>
    </p:custDataLst>
    <p:extLst>
      <p:ext uri="{BB962C8B-B14F-4D97-AF65-F5344CB8AC3E}">
        <p14:creationId xmlns:p14="http://schemas.microsoft.com/office/powerpoint/2010/main" val="3822511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a:extLst>
              <a:ext uri="{FF2B5EF4-FFF2-40B4-BE49-F238E27FC236}">
                <a16:creationId xmlns:a16="http://schemas.microsoft.com/office/drawing/2014/main" id="{2609AA05-5067-EE9E-27E6-0729D09F6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426" y="4169332"/>
            <a:ext cx="4573599" cy="2702908"/>
          </a:xfrm>
          <a:prstGeom prst="rect">
            <a:avLst/>
          </a:prstGeom>
        </p:spPr>
      </p:pic>
      <p:pic>
        <p:nvPicPr>
          <p:cNvPr id="9" name="図 8">
            <a:extLst>
              <a:ext uri="{FF2B5EF4-FFF2-40B4-BE49-F238E27FC236}">
                <a16:creationId xmlns:a16="http://schemas.microsoft.com/office/drawing/2014/main" id="{E6D84B41-7A83-4450-971C-AC67472997C6}"/>
              </a:ext>
            </a:extLst>
          </p:cNvPr>
          <p:cNvPicPr>
            <a:picLocks noChangeAspect="1"/>
          </p:cNvPicPr>
          <p:nvPr/>
        </p:nvPicPr>
        <p:blipFill>
          <a:blip r:embed="rId4"/>
          <a:stretch>
            <a:fillRect/>
          </a:stretch>
        </p:blipFill>
        <p:spPr>
          <a:xfrm>
            <a:off x="4468500" y="2841798"/>
            <a:ext cx="3135450" cy="1079935"/>
          </a:xfrm>
          <a:prstGeom prst="rect">
            <a:avLst/>
          </a:prstGeom>
          <a:ln w="6350">
            <a:solidFill>
              <a:schemeClr val="bg1">
                <a:lumMod val="50000"/>
              </a:schemeClr>
            </a:solidFill>
          </a:ln>
        </p:spPr>
      </p:pic>
      <p:pic>
        <p:nvPicPr>
          <p:cNvPr id="15" name="図 14">
            <a:extLst>
              <a:ext uri="{FF2B5EF4-FFF2-40B4-BE49-F238E27FC236}">
                <a16:creationId xmlns:a16="http://schemas.microsoft.com/office/drawing/2014/main" id="{C272FF40-5D63-4713-89D4-EF1E9BA53CAB}"/>
              </a:ext>
            </a:extLst>
          </p:cNvPr>
          <p:cNvPicPr>
            <a:picLocks noChangeAspect="1"/>
          </p:cNvPicPr>
          <p:nvPr/>
        </p:nvPicPr>
        <p:blipFill>
          <a:blip r:embed="rId5"/>
          <a:stretch>
            <a:fillRect/>
          </a:stretch>
        </p:blipFill>
        <p:spPr>
          <a:xfrm>
            <a:off x="306476" y="2870649"/>
            <a:ext cx="3380929" cy="1022235"/>
          </a:xfrm>
          <a:prstGeom prst="rect">
            <a:avLst/>
          </a:prstGeom>
          <a:ln w="6350">
            <a:solidFill>
              <a:schemeClr val="bg1">
                <a:lumMod val="50000"/>
              </a:schemeClr>
            </a:solidFill>
          </a:ln>
        </p:spPr>
      </p:pic>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9</a:t>
            </a:fld>
            <a:endParaRPr lang="ja-JP" altLang="en-US"/>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1600">
                  <a:latin typeface="Meiryo UI"/>
                  <a:ea typeface="Meiryo UI"/>
                </a:rPr>
                <a:t>「報告した事項のうち住民・患者向けに公表している事項のみの一覧」の印刷方法（医療情報ネット）①</a:t>
              </a:r>
              <a:endParaRPr lang="en-US" altLang="ja-JP" sz="1600">
                <a:latin typeface="Meiryo UI"/>
                <a:ea typeface="Meiryo UI"/>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2000" b="1">
                  <a:solidFill>
                    <a:schemeClr val="bg1"/>
                  </a:solidFill>
                  <a:latin typeface="Meiryo UI" panose="020B0604030504040204" pitchFamily="50" charset="-128"/>
                  <a:ea typeface="Meiryo UI" panose="020B0604030504040204" pitchFamily="50" charset="-128"/>
                </a:rPr>
                <a:t>２</a:t>
              </a:r>
              <a:endParaRPr lang="en-US" altLang="ja-JP" sz="2000" b="1">
                <a:solidFill>
                  <a:schemeClr val="bg1"/>
                </a:solidFill>
                <a:latin typeface="Meiryo UI" panose="020B0604030504040204" pitchFamily="50" charset="-128"/>
                <a:ea typeface="Meiryo UI" panose="020B0604030504040204" pitchFamily="50" charset="-128"/>
              </a:endParaRP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
        <p:nvSpPr>
          <p:cNvPr id="17" name="テキスト ボックス 16">
            <a:extLst>
              <a:ext uri="{FF2B5EF4-FFF2-40B4-BE49-F238E27FC236}">
                <a16:creationId xmlns:a16="http://schemas.microsoft.com/office/drawing/2014/main" id="{16FE5045-D7B3-D0F8-CBF8-DE468B322BF2}"/>
              </a:ext>
            </a:extLst>
          </p:cNvPr>
          <p:cNvSpPr txBox="1"/>
          <p:nvPr/>
        </p:nvSpPr>
        <p:spPr>
          <a:xfrm>
            <a:off x="24760" y="1039952"/>
            <a:ext cx="9829800" cy="1016689"/>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医療情報ネットでは、当画面より、ブラウザの印刷機能を利用して報告事項のうち住民・患者向けに公表している事項のみの一覧を印刷、または</a:t>
            </a:r>
            <a:r>
              <a:rPr lang="en-US" altLang="ja-JP" sz="1400" dirty="0">
                <a:latin typeface="Meiryo UI"/>
                <a:ea typeface="Meiryo UI"/>
              </a:rPr>
              <a:t>PDF</a:t>
            </a:r>
            <a:r>
              <a:rPr lang="ja-JP" altLang="en-US" sz="1400" dirty="0">
                <a:latin typeface="Meiryo UI"/>
                <a:ea typeface="Meiryo UI"/>
              </a:rPr>
              <a:t>ファイルで入手することが可能です。当ファイルを印刷することで、報告事項のうち住民・患者向けに公表している事項の一覧を入手ください。</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本資料の９</a:t>
            </a:r>
            <a:r>
              <a:rPr lang="en-US" altLang="ja-JP" sz="1400" dirty="0">
                <a:latin typeface="Meiryo UI"/>
                <a:ea typeface="Meiryo UI"/>
              </a:rPr>
              <a:t>P</a:t>
            </a:r>
            <a:r>
              <a:rPr lang="ja-JP" altLang="en-US" sz="1400" dirty="0">
                <a:latin typeface="Meiryo UI"/>
                <a:ea typeface="Meiryo UI"/>
              </a:rPr>
              <a:t>～１１</a:t>
            </a:r>
            <a:r>
              <a:rPr lang="en-US" altLang="ja-JP" sz="1400" dirty="0">
                <a:latin typeface="Meiryo UI"/>
                <a:ea typeface="Meiryo UI"/>
              </a:rPr>
              <a:t>P</a:t>
            </a:r>
            <a:r>
              <a:rPr lang="ja-JP" altLang="en-US" sz="1400" dirty="0">
                <a:latin typeface="Meiryo UI"/>
                <a:ea typeface="Meiryo UI"/>
              </a:rPr>
              <a:t>にて、印刷または</a:t>
            </a:r>
            <a:r>
              <a:rPr lang="en-US" altLang="ja-JP" sz="1400" dirty="0">
                <a:latin typeface="Meiryo UI"/>
                <a:ea typeface="Meiryo UI"/>
              </a:rPr>
              <a:t>PDF</a:t>
            </a:r>
            <a:r>
              <a:rPr lang="ja-JP" altLang="en-US" sz="1400" dirty="0">
                <a:latin typeface="Meiryo UI"/>
                <a:ea typeface="Meiryo UI"/>
              </a:rPr>
              <a:t>ファイルを入手するまでの流れをご説明します。</a:t>
            </a:r>
            <a:endParaRPr lang="en-US" altLang="ja-JP" sz="1400" dirty="0">
              <a:latin typeface="Meiryo UI"/>
              <a:ea typeface="Meiryo UI"/>
            </a:endParaRPr>
          </a:p>
        </p:txBody>
      </p:sp>
      <p:sp>
        <p:nvSpPr>
          <p:cNvPr id="20" name="吹き出し: 四角形 19">
            <a:extLst>
              <a:ext uri="{FF2B5EF4-FFF2-40B4-BE49-F238E27FC236}">
                <a16:creationId xmlns:a16="http://schemas.microsoft.com/office/drawing/2014/main" id="{E89254F1-37E4-6D3C-D034-21B487C4F60F}"/>
              </a:ext>
            </a:extLst>
          </p:cNvPr>
          <p:cNvSpPr/>
          <p:nvPr/>
        </p:nvSpPr>
        <p:spPr>
          <a:xfrm>
            <a:off x="7609460" y="5149236"/>
            <a:ext cx="1728254" cy="568377"/>
          </a:xfrm>
          <a:prstGeom prst="wedgeRectCallout">
            <a:avLst>
              <a:gd name="adj1" fmla="val -56073"/>
              <a:gd name="adj2" fmla="val 94060"/>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③検索結果より</a:t>
            </a:r>
            <a:endParaRPr lang="en-US" altLang="ja-JP" sz="1200">
              <a:solidFill>
                <a:schemeClr val="tx1"/>
              </a:solidFill>
              <a:latin typeface="Meiryo UI" panose="020B0604030504040204" pitchFamily="50" charset="-128"/>
              <a:ea typeface="Meiryo UI" panose="020B0604030504040204" pitchFamily="50" charset="-128"/>
            </a:endParaRPr>
          </a:p>
          <a:p>
            <a:pPr algn="ctr"/>
            <a:r>
              <a:rPr lang="ja-JP" altLang="en-US" sz="1200">
                <a:solidFill>
                  <a:schemeClr val="tx1"/>
                </a:solidFill>
                <a:latin typeface="Meiryo UI" panose="020B0604030504040204" pitchFamily="50" charset="-128"/>
                <a:ea typeface="Meiryo UI" panose="020B0604030504040204" pitchFamily="50" charset="-128"/>
              </a:rPr>
              <a:t>該当の病院等及び薬局を押します</a:t>
            </a:r>
            <a:r>
              <a:rPr kumimoji="1" lang="ja-JP" altLang="en-US" sz="1200">
                <a:solidFill>
                  <a:schemeClr val="tx1"/>
                </a:solidFill>
                <a:latin typeface="Meiryo UI" panose="020B0604030504040204" pitchFamily="50" charset="-128"/>
                <a:ea typeface="Meiryo UI" panose="020B0604030504040204" pitchFamily="50" charset="-128"/>
              </a:rPr>
              <a:t>。</a:t>
            </a:r>
          </a:p>
        </p:txBody>
      </p:sp>
      <p:sp>
        <p:nvSpPr>
          <p:cNvPr id="40" name="正方形/長方形 39">
            <a:extLst>
              <a:ext uri="{FF2B5EF4-FFF2-40B4-BE49-F238E27FC236}">
                <a16:creationId xmlns:a16="http://schemas.microsoft.com/office/drawing/2014/main" id="{948BB143-69C3-DB36-7404-6B3BE0A6B050}"/>
              </a:ext>
            </a:extLst>
          </p:cNvPr>
          <p:cNvSpPr/>
          <p:nvPr/>
        </p:nvSpPr>
        <p:spPr>
          <a:xfrm>
            <a:off x="398682" y="3553783"/>
            <a:ext cx="1716587" cy="205143"/>
          </a:xfrm>
          <a:prstGeom prst="rect">
            <a:avLst/>
          </a:prstGeom>
          <a:noFill/>
          <a:ln w="349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吹き出し: 四角形 11">
            <a:extLst>
              <a:ext uri="{FF2B5EF4-FFF2-40B4-BE49-F238E27FC236}">
                <a16:creationId xmlns:a16="http://schemas.microsoft.com/office/drawing/2014/main" id="{37C520B4-9663-F089-390F-E85C89905C7B}"/>
              </a:ext>
            </a:extLst>
          </p:cNvPr>
          <p:cNvSpPr/>
          <p:nvPr/>
        </p:nvSpPr>
        <p:spPr>
          <a:xfrm>
            <a:off x="2388404" y="4210502"/>
            <a:ext cx="1728254" cy="432217"/>
          </a:xfrm>
          <a:prstGeom prst="wedgeRectCallout">
            <a:avLst>
              <a:gd name="adj1" fmla="val -77882"/>
              <a:gd name="adj2" fmla="val -171831"/>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②「検索」を押します</a:t>
            </a:r>
            <a:r>
              <a:rPr kumimoji="1" lang="ja-JP" altLang="en-US" sz="1200">
                <a:solidFill>
                  <a:schemeClr val="tx1"/>
                </a:solidFill>
                <a:latin typeface="Meiryo UI" panose="020B0604030504040204" pitchFamily="50" charset="-128"/>
                <a:ea typeface="Meiryo UI" panose="020B0604030504040204" pitchFamily="50" charset="-128"/>
              </a:rPr>
              <a:t>。</a:t>
            </a:r>
          </a:p>
        </p:txBody>
      </p:sp>
      <p:sp>
        <p:nvSpPr>
          <p:cNvPr id="30" name="テキスト ボックス 29">
            <a:extLst>
              <a:ext uri="{FF2B5EF4-FFF2-40B4-BE49-F238E27FC236}">
                <a16:creationId xmlns:a16="http://schemas.microsoft.com/office/drawing/2014/main" id="{CA5EB9F4-A3CB-6C53-9050-8AACA37FE6EA}"/>
              </a:ext>
            </a:extLst>
          </p:cNvPr>
          <p:cNvSpPr txBox="1"/>
          <p:nvPr/>
        </p:nvSpPr>
        <p:spPr>
          <a:xfrm>
            <a:off x="271550" y="2429135"/>
            <a:ext cx="985426"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病院等</a:t>
            </a:r>
          </a:p>
        </p:txBody>
      </p:sp>
      <p:sp>
        <p:nvSpPr>
          <p:cNvPr id="31" name="テキスト ボックス 30">
            <a:extLst>
              <a:ext uri="{FF2B5EF4-FFF2-40B4-BE49-F238E27FC236}">
                <a16:creationId xmlns:a16="http://schemas.microsoft.com/office/drawing/2014/main" id="{BA6E7901-B7D3-F852-5649-B8445B4E2672}"/>
              </a:ext>
            </a:extLst>
          </p:cNvPr>
          <p:cNvSpPr txBox="1"/>
          <p:nvPr/>
        </p:nvSpPr>
        <p:spPr>
          <a:xfrm>
            <a:off x="4460287" y="2482628"/>
            <a:ext cx="985426"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薬局</a:t>
            </a:r>
          </a:p>
        </p:txBody>
      </p:sp>
      <p:sp>
        <p:nvSpPr>
          <p:cNvPr id="37" name="正方形/長方形 36">
            <a:extLst>
              <a:ext uri="{FF2B5EF4-FFF2-40B4-BE49-F238E27FC236}">
                <a16:creationId xmlns:a16="http://schemas.microsoft.com/office/drawing/2014/main" id="{C9452BA0-2B3E-7A7A-7DA2-73AD602769D1}"/>
              </a:ext>
            </a:extLst>
          </p:cNvPr>
          <p:cNvSpPr/>
          <p:nvPr/>
        </p:nvSpPr>
        <p:spPr>
          <a:xfrm>
            <a:off x="4468500" y="3498575"/>
            <a:ext cx="1656075" cy="206650"/>
          </a:xfrm>
          <a:prstGeom prst="rect">
            <a:avLst/>
          </a:prstGeom>
          <a:noFill/>
          <a:ln w="349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 name="吹き出し: 四角形 10">
            <a:extLst>
              <a:ext uri="{FF2B5EF4-FFF2-40B4-BE49-F238E27FC236}">
                <a16:creationId xmlns:a16="http://schemas.microsoft.com/office/drawing/2014/main" id="{03F780E7-1EDA-8070-BEA2-7FF9A41915B2}"/>
              </a:ext>
            </a:extLst>
          </p:cNvPr>
          <p:cNvSpPr/>
          <p:nvPr/>
        </p:nvSpPr>
        <p:spPr>
          <a:xfrm>
            <a:off x="201115" y="4087909"/>
            <a:ext cx="1728254" cy="529658"/>
          </a:xfrm>
          <a:prstGeom prst="wedgeRectCallout">
            <a:avLst>
              <a:gd name="adj1" fmla="val 3414"/>
              <a:gd name="adj2" fmla="val -121791"/>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①「対象医療機関名」を入力します</a:t>
            </a:r>
            <a:r>
              <a:rPr kumimoji="1" lang="ja-JP" altLang="en-US" sz="1200">
                <a:solidFill>
                  <a:schemeClr val="tx1"/>
                </a:solidFill>
                <a:latin typeface="Meiryo UI" panose="020B0604030504040204" pitchFamily="50" charset="-128"/>
                <a:ea typeface="Meiryo UI" panose="020B0604030504040204" pitchFamily="50" charset="-128"/>
              </a:rPr>
              <a:t>。</a:t>
            </a:r>
          </a:p>
        </p:txBody>
      </p:sp>
      <p:cxnSp>
        <p:nvCxnSpPr>
          <p:cNvPr id="38" name="コネクタ: カギ線 37">
            <a:extLst>
              <a:ext uri="{FF2B5EF4-FFF2-40B4-BE49-F238E27FC236}">
                <a16:creationId xmlns:a16="http://schemas.microsoft.com/office/drawing/2014/main" id="{1332263D-1865-3DAF-F278-9AE7A3A2070C}"/>
              </a:ext>
            </a:extLst>
          </p:cNvPr>
          <p:cNvCxnSpPr>
            <a:cxnSpLocks/>
            <a:stCxn id="15" idx="2"/>
          </p:cNvCxnSpPr>
          <p:nvPr/>
        </p:nvCxnSpPr>
        <p:spPr bwMode="gray">
          <a:xfrm rot="16200000" flipH="1">
            <a:off x="2397580" y="3492244"/>
            <a:ext cx="2117854" cy="2919133"/>
          </a:xfrm>
          <a:prstGeom prst="bentConnector2">
            <a:avLst/>
          </a:prstGeom>
          <a:noFill/>
          <a:ln w="38100">
            <a:solidFill>
              <a:srgbClr val="FF0000"/>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コネクタ: カギ線 41">
            <a:extLst>
              <a:ext uri="{FF2B5EF4-FFF2-40B4-BE49-F238E27FC236}">
                <a16:creationId xmlns:a16="http://schemas.microsoft.com/office/drawing/2014/main" id="{3277BD56-5DE6-B38F-A8F4-45674A48219C}"/>
              </a:ext>
            </a:extLst>
          </p:cNvPr>
          <p:cNvCxnSpPr>
            <a:cxnSpLocks/>
            <a:stCxn id="37" idx="2"/>
          </p:cNvCxnSpPr>
          <p:nvPr/>
        </p:nvCxnSpPr>
        <p:spPr bwMode="gray">
          <a:xfrm rot="5400000">
            <a:off x="3953550" y="4667749"/>
            <a:ext cx="2305513" cy="380464"/>
          </a:xfrm>
          <a:prstGeom prst="bentConnector4">
            <a:avLst>
              <a:gd name="adj1" fmla="val 12768"/>
              <a:gd name="adj2" fmla="val 269954"/>
            </a:avLst>
          </a:prstGeom>
          <a:noFill/>
          <a:ln w="38100">
            <a:solidFill>
              <a:srgbClr val="FF0000"/>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7092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2524F93F-06F5-C06A-F91C-FF69F9386F87}"/>
              </a:ext>
            </a:extLst>
          </p:cNvPr>
          <p:cNvGrpSpPr/>
          <p:nvPr/>
        </p:nvGrpSpPr>
        <p:grpSpPr>
          <a:xfrm>
            <a:off x="4062895" y="1757110"/>
            <a:ext cx="3940919" cy="3531434"/>
            <a:chOff x="4387835" y="1591480"/>
            <a:chExt cx="3940919" cy="3531434"/>
          </a:xfrm>
        </p:grpSpPr>
        <p:pic>
          <p:nvPicPr>
            <p:cNvPr id="2" name="図 1">
              <a:extLst>
                <a:ext uri="{FF2B5EF4-FFF2-40B4-BE49-F238E27FC236}">
                  <a16:creationId xmlns:a16="http://schemas.microsoft.com/office/drawing/2014/main" id="{02127BFF-DBF9-46AD-A06A-82CF107CC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835" y="1591480"/>
              <a:ext cx="3914375" cy="3531434"/>
            </a:xfrm>
            <a:prstGeom prst="rect">
              <a:avLst/>
            </a:prstGeom>
          </p:spPr>
        </p:pic>
        <p:pic>
          <p:nvPicPr>
            <p:cNvPr id="9" name="図 8" descr="グラフィカル ユーザー インターフェイス, アプリケーション">
              <a:extLst>
                <a:ext uri="{FF2B5EF4-FFF2-40B4-BE49-F238E27FC236}">
                  <a16:creationId xmlns:a16="http://schemas.microsoft.com/office/drawing/2014/main" id="{ABC43104-660E-19E2-E5C3-AB6EE2B9B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7835" y="1928512"/>
              <a:ext cx="3844217" cy="3177469"/>
            </a:xfrm>
            <a:prstGeom prst="rect">
              <a:avLst/>
            </a:prstGeom>
          </p:spPr>
        </p:pic>
        <p:pic>
          <p:nvPicPr>
            <p:cNvPr id="5" name="図 4">
              <a:extLst>
                <a:ext uri="{FF2B5EF4-FFF2-40B4-BE49-F238E27FC236}">
                  <a16:creationId xmlns:a16="http://schemas.microsoft.com/office/drawing/2014/main" id="{220E1190-517D-79C9-9CA2-A51698053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2662" y="1948960"/>
              <a:ext cx="1436092" cy="317395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図 9" descr="グラフィカル ユーザー インターフェイス, テキスト, アプリケーション, メール">
            <a:extLst>
              <a:ext uri="{FF2B5EF4-FFF2-40B4-BE49-F238E27FC236}">
                <a16:creationId xmlns:a16="http://schemas.microsoft.com/office/drawing/2014/main" id="{027B73C5-7A4C-3C60-2CEF-605F853EC6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065" y="1768867"/>
            <a:ext cx="3731373" cy="2991101"/>
          </a:xfrm>
          <a:prstGeom prst="rect">
            <a:avLst/>
          </a:prstGeom>
        </p:spPr>
      </p:pic>
      <p:sp>
        <p:nvSpPr>
          <p:cNvPr id="23" name="正方形/長方形 22">
            <a:extLst>
              <a:ext uri="{FF2B5EF4-FFF2-40B4-BE49-F238E27FC236}">
                <a16:creationId xmlns:a16="http://schemas.microsoft.com/office/drawing/2014/main" id="{0E162FE7-AA67-4060-8400-4F1E95DB462E}"/>
              </a:ext>
            </a:extLst>
          </p:cNvPr>
          <p:cNvSpPr/>
          <p:nvPr/>
        </p:nvSpPr>
        <p:spPr>
          <a:xfrm>
            <a:off x="264692" y="2864963"/>
            <a:ext cx="3701746" cy="3411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10</a:t>
            </a:fld>
            <a:endParaRPr lang="ja-JP" altLang="en-US"/>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1600">
                  <a:latin typeface="Meiryo UI"/>
                  <a:ea typeface="Meiryo UI"/>
                </a:rPr>
                <a:t>「報告した事項のうち住民・患者向けに公表している事項のみの一覧」の印刷方法（医療情報ネット）②</a:t>
              </a:r>
              <a:endParaRPr lang="en-US" altLang="ja-JP" sz="1600">
                <a:latin typeface="Meiryo UI"/>
                <a:ea typeface="Meiryo UI"/>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2000" b="1">
                  <a:solidFill>
                    <a:schemeClr val="bg1"/>
                  </a:solidFill>
                  <a:latin typeface="Meiryo UI" panose="020B0604030504040204" pitchFamily="50" charset="-128"/>
                  <a:ea typeface="Meiryo UI" panose="020B0604030504040204" pitchFamily="50" charset="-128"/>
                </a:rPr>
                <a:t>２</a:t>
              </a:r>
              <a:endParaRPr lang="en-US" altLang="ja-JP" sz="2000" b="1">
                <a:solidFill>
                  <a:schemeClr val="bg1"/>
                </a:solidFill>
                <a:latin typeface="Meiryo UI" panose="020B0604030504040204" pitchFamily="50" charset="-128"/>
                <a:ea typeface="Meiryo UI" panose="020B0604030504040204" pitchFamily="50" charset="-128"/>
              </a:endParaRP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
        <p:nvSpPr>
          <p:cNvPr id="30" name="テキスト ボックス 29">
            <a:extLst>
              <a:ext uri="{FF2B5EF4-FFF2-40B4-BE49-F238E27FC236}">
                <a16:creationId xmlns:a16="http://schemas.microsoft.com/office/drawing/2014/main" id="{ED9B642C-3141-2439-AF71-3B81C3150AB6}"/>
              </a:ext>
            </a:extLst>
          </p:cNvPr>
          <p:cNvSpPr txBox="1"/>
          <p:nvPr/>
        </p:nvSpPr>
        <p:spPr>
          <a:xfrm>
            <a:off x="222118" y="1309876"/>
            <a:ext cx="985426"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病院等</a:t>
            </a:r>
          </a:p>
        </p:txBody>
      </p:sp>
      <p:sp>
        <p:nvSpPr>
          <p:cNvPr id="31" name="テキスト ボックス 30">
            <a:extLst>
              <a:ext uri="{FF2B5EF4-FFF2-40B4-BE49-F238E27FC236}">
                <a16:creationId xmlns:a16="http://schemas.microsoft.com/office/drawing/2014/main" id="{1735C251-2EB3-2EE3-8FAA-F740C2F31746}"/>
              </a:ext>
            </a:extLst>
          </p:cNvPr>
          <p:cNvSpPr txBox="1"/>
          <p:nvPr/>
        </p:nvSpPr>
        <p:spPr>
          <a:xfrm>
            <a:off x="4062895" y="1309876"/>
            <a:ext cx="985426"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薬局</a:t>
            </a:r>
          </a:p>
        </p:txBody>
      </p:sp>
      <p:sp>
        <p:nvSpPr>
          <p:cNvPr id="26" name="正方形/長方形 25">
            <a:extLst>
              <a:ext uri="{FF2B5EF4-FFF2-40B4-BE49-F238E27FC236}">
                <a16:creationId xmlns:a16="http://schemas.microsoft.com/office/drawing/2014/main" id="{CA7A64C5-DC9B-1659-9F61-EB9ADC8B4525}"/>
              </a:ext>
            </a:extLst>
          </p:cNvPr>
          <p:cNvSpPr/>
          <p:nvPr/>
        </p:nvSpPr>
        <p:spPr>
          <a:xfrm>
            <a:off x="6567722" y="3921254"/>
            <a:ext cx="448076" cy="1923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 name="吹き出し: 四角形 10">
            <a:extLst>
              <a:ext uri="{FF2B5EF4-FFF2-40B4-BE49-F238E27FC236}">
                <a16:creationId xmlns:a16="http://schemas.microsoft.com/office/drawing/2014/main" id="{749D6AA6-3822-2291-A66E-72182848AD3F}"/>
              </a:ext>
            </a:extLst>
          </p:cNvPr>
          <p:cNvSpPr/>
          <p:nvPr/>
        </p:nvSpPr>
        <p:spPr>
          <a:xfrm>
            <a:off x="4460849" y="2204656"/>
            <a:ext cx="1728254" cy="432217"/>
          </a:xfrm>
          <a:prstGeom prst="wedgeRectCallout">
            <a:avLst>
              <a:gd name="adj1" fmla="val 5225"/>
              <a:gd name="adj2" fmla="val 132056"/>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④各「タブ」を選択します</a:t>
            </a:r>
            <a:r>
              <a:rPr kumimoji="1" lang="ja-JP" altLang="en-US" sz="1200">
                <a:solidFill>
                  <a:schemeClr val="tx1"/>
                </a:solidFill>
                <a:latin typeface="Meiryo UI" panose="020B0604030504040204" pitchFamily="50" charset="-128"/>
                <a:ea typeface="Meiryo UI" panose="020B0604030504040204" pitchFamily="50" charset="-128"/>
              </a:rPr>
              <a:t>。</a:t>
            </a:r>
          </a:p>
        </p:txBody>
      </p:sp>
      <p:sp>
        <p:nvSpPr>
          <p:cNvPr id="17" name="吹き出し: 四角形 16">
            <a:extLst>
              <a:ext uri="{FF2B5EF4-FFF2-40B4-BE49-F238E27FC236}">
                <a16:creationId xmlns:a16="http://schemas.microsoft.com/office/drawing/2014/main" id="{1EC2FB18-407A-444A-14E7-48348772F01D}"/>
              </a:ext>
            </a:extLst>
          </p:cNvPr>
          <p:cNvSpPr/>
          <p:nvPr/>
        </p:nvSpPr>
        <p:spPr>
          <a:xfrm>
            <a:off x="7673381" y="4520109"/>
            <a:ext cx="2127497" cy="673686"/>
          </a:xfrm>
          <a:prstGeom prst="wedgeRectCallout">
            <a:avLst>
              <a:gd name="adj1" fmla="val -82617"/>
              <a:gd name="adj2" fmla="val -127437"/>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⑥「印刷」を選択します</a:t>
            </a:r>
            <a:r>
              <a:rPr kumimoji="1" lang="ja-JP" altLang="en-US" sz="1200">
                <a:solidFill>
                  <a:schemeClr val="tx1"/>
                </a:solidFill>
                <a:latin typeface="Meiryo UI" panose="020B0604030504040204" pitchFamily="50" charset="-128"/>
                <a:ea typeface="Meiryo UI" panose="020B0604030504040204" pitchFamily="50" charset="-128"/>
              </a:rPr>
              <a:t>。</a:t>
            </a:r>
          </a:p>
        </p:txBody>
      </p:sp>
      <p:sp>
        <p:nvSpPr>
          <p:cNvPr id="35" name="吹き出し: 四角形 34">
            <a:extLst>
              <a:ext uri="{FF2B5EF4-FFF2-40B4-BE49-F238E27FC236}">
                <a16:creationId xmlns:a16="http://schemas.microsoft.com/office/drawing/2014/main" id="{5F2BE910-CA93-2EA6-8AA7-7BAC55722065}"/>
              </a:ext>
            </a:extLst>
          </p:cNvPr>
          <p:cNvSpPr/>
          <p:nvPr/>
        </p:nvSpPr>
        <p:spPr>
          <a:xfrm>
            <a:off x="8073727" y="1541001"/>
            <a:ext cx="1832273" cy="432217"/>
          </a:xfrm>
          <a:prstGeom prst="wedgeRectCallout">
            <a:avLst>
              <a:gd name="adj1" fmla="val -58234"/>
              <a:gd name="adj2" fmla="val 145522"/>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chemeClr val="tx1"/>
                </a:solidFill>
                <a:latin typeface="Meiryo UI" panose="020B0604030504040204" pitchFamily="50" charset="-128"/>
                <a:ea typeface="Meiryo UI" panose="020B0604030504040204" pitchFamily="50" charset="-128"/>
              </a:rPr>
              <a:t>⑤</a:t>
            </a:r>
            <a:r>
              <a:rPr kumimoji="1" lang="ja-JP" altLang="en-US" sz="1200">
                <a:solidFill>
                  <a:sysClr val="windowText" lastClr="000000"/>
                </a:solidFill>
                <a:latin typeface="Meiryo UI" panose="020B0604030504040204" pitchFamily="50" charset="-128"/>
                <a:ea typeface="Meiryo UI" panose="020B0604030504040204" pitchFamily="50" charset="-128"/>
              </a:rPr>
              <a:t>右上の「・・・」を押します</a:t>
            </a:r>
            <a:r>
              <a:rPr kumimoji="1" lang="ja-JP" altLang="en-US" sz="1200">
                <a:solidFill>
                  <a:schemeClr val="tx1"/>
                </a:solidFill>
                <a:latin typeface="Meiryo UI" panose="020B0604030504040204" pitchFamily="50" charset="-128"/>
                <a:ea typeface="Meiryo UI" panose="020B0604030504040204" pitchFamily="50" charset="-128"/>
              </a:rPr>
              <a:t>。</a:t>
            </a:r>
          </a:p>
        </p:txBody>
      </p:sp>
      <p:sp>
        <p:nvSpPr>
          <p:cNvPr id="36" name="正方形/長方形 35">
            <a:extLst>
              <a:ext uri="{FF2B5EF4-FFF2-40B4-BE49-F238E27FC236}">
                <a16:creationId xmlns:a16="http://schemas.microsoft.com/office/drawing/2014/main" id="{5CDEE29E-A0FF-26E1-9DEC-50CE29315131}"/>
              </a:ext>
            </a:extLst>
          </p:cNvPr>
          <p:cNvSpPr/>
          <p:nvPr/>
        </p:nvSpPr>
        <p:spPr>
          <a:xfrm>
            <a:off x="7794655" y="2216768"/>
            <a:ext cx="226374" cy="228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9" name="テキスト ボックス 38">
            <a:extLst>
              <a:ext uri="{FF2B5EF4-FFF2-40B4-BE49-F238E27FC236}">
                <a16:creationId xmlns:a16="http://schemas.microsoft.com/office/drawing/2014/main" id="{3D7B6C9A-6A0D-689A-77BF-B9113EFB897E}"/>
              </a:ext>
            </a:extLst>
          </p:cNvPr>
          <p:cNvSpPr txBox="1"/>
          <p:nvPr/>
        </p:nvSpPr>
        <p:spPr>
          <a:xfrm>
            <a:off x="4040644" y="5506797"/>
            <a:ext cx="5680382" cy="577081"/>
          </a:xfrm>
          <a:prstGeom prst="rect">
            <a:avLst/>
          </a:prstGeom>
          <a:noFill/>
        </p:spPr>
        <p:txBody>
          <a:bodyPr wrap="square" lIns="91440" tIns="45720" rIns="91440" bIns="45720" rtlCol="0" anchor="t">
            <a:spAutoFit/>
          </a:bodyPr>
          <a:lstStyle/>
          <a:p>
            <a:pPr algn="l"/>
            <a:r>
              <a:rPr lang="en-US" altLang="ja-JP" sz="1050">
                <a:solidFill>
                  <a:prstClr val="black"/>
                </a:solidFill>
                <a:latin typeface="Meiryo UI"/>
                <a:ea typeface="Meiryo UI"/>
                <a:cs typeface="Meiryo UI" panose="020B0604030504040204" pitchFamily="50" charset="-128"/>
              </a:rPr>
              <a:t>※</a:t>
            </a:r>
            <a:r>
              <a:rPr lang="ja-JP" altLang="en-US" sz="1050">
                <a:solidFill>
                  <a:prstClr val="black"/>
                </a:solidFill>
                <a:latin typeface="Meiryo UI"/>
                <a:ea typeface="Meiryo UI"/>
                <a:cs typeface="Meiryo UI" panose="020B0604030504040204" pitchFamily="50" charset="-128"/>
              </a:rPr>
              <a:t>　すべてを印刷しますと、アイコンの説明やボタンなども印刷されます</a:t>
            </a:r>
          </a:p>
          <a:p>
            <a:pPr algn="l"/>
            <a:r>
              <a:rPr lang="ja-JP" altLang="en-US" sz="1050">
                <a:solidFill>
                  <a:prstClr val="black"/>
                </a:solidFill>
                <a:latin typeface="Meiryo UI"/>
                <a:ea typeface="Meiryo UI"/>
                <a:cs typeface="Meiryo UI" panose="020B0604030504040204" pitchFamily="50" charset="-128"/>
              </a:rPr>
              <a:t>必要な部分のみを選択して印刷したい場合は、「用語説明</a:t>
            </a:r>
            <a:r>
              <a:rPr lang="en-US" altLang="ja-JP" sz="1050">
                <a:solidFill>
                  <a:prstClr val="black"/>
                </a:solidFill>
                <a:latin typeface="Meiryo UI"/>
                <a:ea typeface="Meiryo UI"/>
                <a:cs typeface="Meiryo UI" panose="020B0604030504040204" pitchFamily="50" charset="-128"/>
              </a:rPr>
              <a:t>.xlsx</a:t>
            </a:r>
            <a:r>
              <a:rPr lang="ja-JP" altLang="en-US" sz="1050">
                <a:solidFill>
                  <a:prstClr val="black"/>
                </a:solidFill>
                <a:latin typeface="Meiryo UI"/>
                <a:ea typeface="Meiryo UI"/>
                <a:cs typeface="Meiryo UI" panose="020B0604030504040204" pitchFamily="50" charset="-128"/>
              </a:rPr>
              <a:t>の３．選択部分のみ印刷について」をご参照ください</a:t>
            </a:r>
            <a:endParaRPr kumimoji="1" lang="en-US" altLang="ja-JP" sz="1050">
              <a:solidFill>
                <a:prstClr val="black"/>
              </a:solidFill>
              <a:latin typeface="Meiryo UI"/>
              <a:ea typeface="Meiryo UI"/>
              <a:cs typeface="Meiryo UI" panose="020B0604030504040204" pitchFamily="50" charset="-128"/>
            </a:endParaRPr>
          </a:p>
        </p:txBody>
      </p:sp>
      <p:sp>
        <p:nvSpPr>
          <p:cNvPr id="25" name="正方形/長方形 24">
            <a:extLst>
              <a:ext uri="{FF2B5EF4-FFF2-40B4-BE49-F238E27FC236}">
                <a16:creationId xmlns:a16="http://schemas.microsoft.com/office/drawing/2014/main" id="{95257309-A724-47E1-765A-FE3F5F9A4603}"/>
              </a:ext>
            </a:extLst>
          </p:cNvPr>
          <p:cNvSpPr/>
          <p:nvPr/>
        </p:nvSpPr>
        <p:spPr>
          <a:xfrm>
            <a:off x="4095823" y="3226019"/>
            <a:ext cx="2458681" cy="3242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9464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11</a:t>
            </a:fld>
            <a:endParaRPr lang="ja-JP" altLang="en-US"/>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1600">
                  <a:latin typeface="Meiryo UI"/>
                  <a:ea typeface="Meiryo UI"/>
                </a:rPr>
                <a:t>「報告した事項のうち住民・患者向けに公表している事項のみの一覧」の印刷方法（医療情報ネット）③</a:t>
              </a:r>
              <a:endParaRPr lang="en-US" altLang="ja-JP" sz="1600">
                <a:latin typeface="Meiryo UI"/>
                <a:ea typeface="Meiryo UI"/>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2000" b="1">
                  <a:solidFill>
                    <a:schemeClr val="bg1"/>
                  </a:solidFill>
                  <a:latin typeface="Meiryo UI" panose="020B0604030504040204" pitchFamily="50" charset="-128"/>
                  <a:ea typeface="Meiryo UI" panose="020B0604030504040204" pitchFamily="50" charset="-128"/>
                </a:rPr>
                <a:t>２</a:t>
              </a:r>
              <a:endParaRPr lang="en-US" altLang="ja-JP" sz="2000" b="1">
                <a:solidFill>
                  <a:schemeClr val="bg1"/>
                </a:solidFill>
                <a:latin typeface="Meiryo UI" panose="020B0604030504040204" pitchFamily="50" charset="-128"/>
                <a:ea typeface="Meiryo UI" panose="020B0604030504040204" pitchFamily="50" charset="-128"/>
              </a:endParaRP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
        <p:nvSpPr>
          <p:cNvPr id="18" name="テキスト ボックス 17">
            <a:extLst>
              <a:ext uri="{FF2B5EF4-FFF2-40B4-BE49-F238E27FC236}">
                <a16:creationId xmlns:a16="http://schemas.microsoft.com/office/drawing/2014/main" id="{26A53648-5488-1C48-37FA-E64B3BCA1FAA}"/>
              </a:ext>
            </a:extLst>
          </p:cNvPr>
          <p:cNvSpPr txBox="1"/>
          <p:nvPr/>
        </p:nvSpPr>
        <p:spPr>
          <a:xfrm>
            <a:off x="5363439" y="1209464"/>
            <a:ext cx="226227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1100">
                <a:ea typeface="Meiryo UI" panose="020B0604030504040204" pitchFamily="50" charset="-128"/>
              </a:rPr>
              <a:t>印刷されるファイルのイメージ</a:t>
            </a:r>
            <a:r>
              <a:rPr lang="en-US" altLang="ja-JP" sz="1100">
                <a:ea typeface="Meiryo UI" panose="020B0604030504040204" pitchFamily="50" charset="-128"/>
              </a:rPr>
              <a:t>(</a:t>
            </a:r>
            <a:r>
              <a:rPr lang="ja-JP" altLang="en-US" sz="1100">
                <a:ea typeface="Meiryo UI" panose="020B0604030504040204" pitchFamily="50" charset="-128"/>
              </a:rPr>
              <a:t>薬局）</a:t>
            </a:r>
            <a:endParaRPr lang="ja-JP" altLang="en-US" sz="1100"/>
          </a:p>
        </p:txBody>
      </p:sp>
      <p:pic>
        <p:nvPicPr>
          <p:cNvPr id="19" name="図 18">
            <a:extLst>
              <a:ext uri="{FF2B5EF4-FFF2-40B4-BE49-F238E27FC236}">
                <a16:creationId xmlns:a16="http://schemas.microsoft.com/office/drawing/2014/main" id="{A9238A96-C11A-753D-621E-A5F9DEA994C6}"/>
              </a:ext>
            </a:extLst>
          </p:cNvPr>
          <p:cNvPicPr>
            <a:picLocks noChangeAspect="1"/>
          </p:cNvPicPr>
          <p:nvPr/>
        </p:nvPicPr>
        <p:blipFill>
          <a:blip r:embed="rId3"/>
          <a:stretch>
            <a:fillRect/>
          </a:stretch>
        </p:blipFill>
        <p:spPr>
          <a:xfrm>
            <a:off x="5363439" y="1619161"/>
            <a:ext cx="3068294" cy="4176435"/>
          </a:xfrm>
          <a:prstGeom prst="rect">
            <a:avLst/>
          </a:prstGeom>
        </p:spPr>
      </p:pic>
      <p:sp>
        <p:nvSpPr>
          <p:cNvPr id="21" name="テキスト ボックス 20">
            <a:extLst>
              <a:ext uri="{FF2B5EF4-FFF2-40B4-BE49-F238E27FC236}">
                <a16:creationId xmlns:a16="http://schemas.microsoft.com/office/drawing/2014/main" id="{D6DC92B5-71B1-7993-21D2-344E94B314CE}"/>
              </a:ext>
            </a:extLst>
          </p:cNvPr>
          <p:cNvSpPr txBox="1"/>
          <p:nvPr/>
        </p:nvSpPr>
        <p:spPr>
          <a:xfrm>
            <a:off x="5417815" y="5901242"/>
            <a:ext cx="3322320" cy="253916"/>
          </a:xfrm>
          <a:prstGeom prst="rect">
            <a:avLst/>
          </a:prstGeom>
          <a:noFill/>
        </p:spPr>
        <p:txBody>
          <a:bodyPr wrap="square" lIns="91440" tIns="45720" rIns="91440" bIns="45720" rtlCol="0" anchor="t">
            <a:spAutoFit/>
          </a:bodyPr>
          <a:lstStyle/>
          <a:p>
            <a:pPr algn="l"/>
            <a:r>
              <a:rPr lang="en-US" altLang="ja-JP" sz="1050">
                <a:solidFill>
                  <a:prstClr val="black"/>
                </a:solidFill>
                <a:latin typeface="Meiryo UI"/>
                <a:ea typeface="Meiryo UI"/>
                <a:cs typeface="Meiryo UI" panose="020B0604030504040204" pitchFamily="50" charset="-128"/>
              </a:rPr>
              <a:t>※</a:t>
            </a:r>
            <a:r>
              <a:rPr lang="ja-JP" altLang="en-US" sz="1050">
                <a:solidFill>
                  <a:prstClr val="black"/>
                </a:solidFill>
                <a:latin typeface="Meiryo UI"/>
                <a:ea typeface="Meiryo UI"/>
                <a:cs typeface="Meiryo UI" panose="020B0604030504040204" pitchFamily="50" charset="-128"/>
              </a:rPr>
              <a:t>　イメージ図であり、実際の画面とは異なる場合があります</a:t>
            </a:r>
            <a:endParaRPr kumimoji="1" lang="en-US" altLang="ja-JP" sz="1050">
              <a:solidFill>
                <a:prstClr val="black"/>
              </a:solidFill>
              <a:latin typeface="Meiryo UI"/>
              <a:ea typeface="Meiryo UI"/>
              <a:cs typeface="Meiryo UI" panose="020B0604030504040204" pitchFamily="50" charset="-128"/>
            </a:endParaRPr>
          </a:p>
        </p:txBody>
      </p:sp>
      <p:pic>
        <p:nvPicPr>
          <p:cNvPr id="9" name="図 8">
            <a:extLst>
              <a:ext uri="{FF2B5EF4-FFF2-40B4-BE49-F238E27FC236}">
                <a16:creationId xmlns:a16="http://schemas.microsoft.com/office/drawing/2014/main" id="{6336C229-43EA-964B-D011-2C7CF41F5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77" y="1588141"/>
            <a:ext cx="4507679" cy="4087285"/>
          </a:xfrm>
          <a:prstGeom prst="rect">
            <a:avLst/>
          </a:prstGeom>
        </p:spPr>
      </p:pic>
      <p:sp>
        <p:nvSpPr>
          <p:cNvPr id="12" name="正方形/長方形 11">
            <a:extLst>
              <a:ext uri="{FF2B5EF4-FFF2-40B4-BE49-F238E27FC236}">
                <a16:creationId xmlns:a16="http://schemas.microsoft.com/office/drawing/2014/main" id="{7C7FB692-1369-4430-8F04-29010651D56F}"/>
              </a:ext>
            </a:extLst>
          </p:cNvPr>
          <p:cNvSpPr/>
          <p:nvPr/>
        </p:nvSpPr>
        <p:spPr>
          <a:xfrm>
            <a:off x="490255" y="2431702"/>
            <a:ext cx="1165226" cy="3266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 name="吹き出し: 四角形 13">
            <a:extLst>
              <a:ext uri="{FF2B5EF4-FFF2-40B4-BE49-F238E27FC236}">
                <a16:creationId xmlns:a16="http://schemas.microsoft.com/office/drawing/2014/main" id="{9AA83939-C0A0-2659-7C11-EAF7261DC3D4}"/>
              </a:ext>
            </a:extLst>
          </p:cNvPr>
          <p:cNvSpPr/>
          <p:nvPr/>
        </p:nvSpPr>
        <p:spPr>
          <a:xfrm>
            <a:off x="793027" y="5721043"/>
            <a:ext cx="1581874" cy="360399"/>
          </a:xfrm>
          <a:prstGeom prst="wedgeRectCallout">
            <a:avLst>
              <a:gd name="adj1" fmla="val -44144"/>
              <a:gd name="adj2" fmla="val -126715"/>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⑧「印刷」を押します。</a:t>
            </a: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16" name="吹き出し: 四角形 15">
            <a:extLst>
              <a:ext uri="{FF2B5EF4-FFF2-40B4-BE49-F238E27FC236}">
                <a16:creationId xmlns:a16="http://schemas.microsoft.com/office/drawing/2014/main" id="{D0490179-77A9-9735-38C3-85E52587D6D8}"/>
              </a:ext>
            </a:extLst>
          </p:cNvPr>
          <p:cNvSpPr/>
          <p:nvPr/>
        </p:nvSpPr>
        <p:spPr>
          <a:xfrm>
            <a:off x="1434530" y="2877754"/>
            <a:ext cx="1629346" cy="520098"/>
          </a:xfrm>
          <a:prstGeom prst="wedgeRectCallout">
            <a:avLst>
              <a:gd name="adj1" fmla="val -44947"/>
              <a:gd name="adj2" fmla="val -77381"/>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⑦プリンターを選択します。</a:t>
            </a: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15A6C70A-17E4-E6F4-4357-A174455A5D50}"/>
              </a:ext>
            </a:extLst>
          </p:cNvPr>
          <p:cNvSpPr/>
          <p:nvPr/>
        </p:nvSpPr>
        <p:spPr>
          <a:xfrm>
            <a:off x="490255" y="5235133"/>
            <a:ext cx="703545" cy="2639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347618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12</a:t>
            </a:fld>
            <a:endParaRPr lang="ja-JP" altLang="en-US"/>
          </a:p>
        </p:txBody>
      </p:sp>
      <p:sp>
        <p:nvSpPr>
          <p:cNvPr id="2" name="テキスト ボックス 1">
            <a:extLst>
              <a:ext uri="{FF2B5EF4-FFF2-40B4-BE49-F238E27FC236}">
                <a16:creationId xmlns:a16="http://schemas.microsoft.com/office/drawing/2014/main" id="{5424E36D-E09B-5FB9-6473-BBC4A72586D3}"/>
              </a:ext>
            </a:extLst>
          </p:cNvPr>
          <p:cNvSpPr txBox="1"/>
          <p:nvPr/>
        </p:nvSpPr>
        <p:spPr>
          <a:xfrm>
            <a:off x="76200" y="1156624"/>
            <a:ext cx="9829800" cy="4943918"/>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a:latin typeface="Meiryo UI"/>
                <a:ea typeface="Meiryo UI"/>
              </a:rPr>
              <a:t>医療情報ネットより印刷を行う上で、留意いただきたい事項は以下のとおりです。</a:t>
            </a: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当機能が利用できるのは、医療情報ネットがサービスインされる令和６年４月１日以降です。</a:t>
            </a: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本機能はブラウザの標準機能を利用して印刷を行うため、ご利用の端末・環境により不具合が生じる可能性があります。</a:t>
            </a:r>
            <a:br>
              <a:rPr lang="en-US" altLang="ja-JP" sz="1400">
                <a:latin typeface="Meiryo UI"/>
                <a:ea typeface="Meiryo UI"/>
              </a:rPr>
            </a:br>
            <a:r>
              <a:rPr lang="en-US" altLang="ja-JP" sz="1400">
                <a:latin typeface="Meiryo UI"/>
                <a:ea typeface="Meiryo UI"/>
              </a:rPr>
              <a:t>※</a:t>
            </a:r>
            <a:r>
              <a:rPr lang="ja-JP" altLang="en-US" sz="1400">
                <a:latin typeface="Meiryo UI"/>
                <a:ea typeface="Meiryo UI"/>
              </a:rPr>
              <a:t>医療情報ネットの推奨ブラウザは以下のとおりです。</a:t>
            </a:r>
            <a:endParaRPr lang="en-US" altLang="ja-JP" sz="1400">
              <a:latin typeface="Meiryo UI"/>
              <a:ea typeface="Meiryo UI"/>
            </a:endParaRPr>
          </a:p>
          <a:p>
            <a:pPr marL="1200150" lvl="2" indent="-285750" fontAlgn="base">
              <a:lnSpc>
                <a:spcPct val="110000"/>
              </a:lnSpc>
              <a:buClr>
                <a:schemeClr val="tx1"/>
              </a:buClr>
              <a:buFont typeface="Arial" panose="020B0604020202020204" pitchFamily="34" charset="0"/>
              <a:buChar char="•"/>
            </a:pPr>
            <a:r>
              <a:rPr lang="en-US" altLang="ja-JP" sz="1400">
                <a:latin typeface="Meiryo UI"/>
                <a:ea typeface="Meiryo UI"/>
              </a:rPr>
              <a:t>Windows10	</a:t>
            </a:r>
            <a:r>
              <a:rPr lang="ja-JP" altLang="en-US" sz="1400">
                <a:latin typeface="Meiryo UI"/>
                <a:ea typeface="Meiryo UI"/>
              </a:rPr>
              <a:t>：</a:t>
            </a:r>
            <a:r>
              <a:rPr lang="en-US" altLang="ja-JP" sz="1400">
                <a:latin typeface="Meiryo UI"/>
                <a:ea typeface="Meiryo UI"/>
              </a:rPr>
              <a:t>Microsoft Edge/Google Chrome/</a:t>
            </a:r>
            <a:r>
              <a:rPr lang="en-US" altLang="ja-JP" sz="1400" err="1">
                <a:latin typeface="Meiryo UI"/>
                <a:ea typeface="Meiryo UI"/>
              </a:rPr>
              <a:t>FireFox</a:t>
            </a:r>
            <a:endParaRPr lang="en-US" altLang="ja-JP" sz="1400">
              <a:latin typeface="Meiryo UI"/>
              <a:ea typeface="Meiryo UI"/>
            </a:endParaRPr>
          </a:p>
          <a:p>
            <a:pPr marL="1200150" lvl="2" indent="-285750" fontAlgn="base">
              <a:lnSpc>
                <a:spcPct val="110000"/>
              </a:lnSpc>
              <a:buClr>
                <a:schemeClr val="tx1"/>
              </a:buClr>
              <a:buFont typeface="Arial" panose="020B0604020202020204" pitchFamily="34" charset="0"/>
              <a:buChar char="•"/>
            </a:pPr>
            <a:r>
              <a:rPr lang="en-US" altLang="ja-JP" sz="1400">
                <a:latin typeface="Meiryo UI"/>
                <a:ea typeface="Meiryo UI"/>
              </a:rPr>
              <a:t>macOS		</a:t>
            </a:r>
            <a:r>
              <a:rPr lang="ja-JP" altLang="en-US" sz="1400">
                <a:latin typeface="Meiryo UI"/>
                <a:ea typeface="Meiryo UI"/>
              </a:rPr>
              <a:t>：</a:t>
            </a:r>
            <a:r>
              <a:rPr lang="en-US" altLang="ja-JP" sz="1400">
                <a:latin typeface="Meiryo UI"/>
                <a:ea typeface="Meiryo UI"/>
              </a:rPr>
              <a:t>Safari</a:t>
            </a:r>
          </a:p>
          <a:p>
            <a:pPr marL="1200150" lvl="2" indent="-285750" fontAlgn="base">
              <a:lnSpc>
                <a:spcPct val="110000"/>
              </a:lnSpc>
              <a:buClr>
                <a:schemeClr val="tx1"/>
              </a:buClr>
              <a:buFont typeface="Arial" panose="020B0604020202020204" pitchFamily="34" charset="0"/>
              <a:buChar char="•"/>
            </a:pPr>
            <a:r>
              <a:rPr lang="en-US" altLang="ja-JP" sz="1400">
                <a:latin typeface="Meiryo UI"/>
                <a:ea typeface="Meiryo UI"/>
              </a:rPr>
              <a:t>iOS</a:t>
            </a:r>
            <a:r>
              <a:rPr lang="ja-JP" altLang="en-US" sz="1400">
                <a:latin typeface="Meiryo UI"/>
                <a:ea typeface="Meiryo UI"/>
              </a:rPr>
              <a:t>、</a:t>
            </a:r>
            <a:r>
              <a:rPr lang="en-US" altLang="ja-JP" sz="1400" err="1">
                <a:latin typeface="Meiryo UI"/>
                <a:ea typeface="Meiryo UI"/>
              </a:rPr>
              <a:t>iPadOS</a:t>
            </a:r>
            <a:r>
              <a:rPr lang="en-US" altLang="ja-JP" sz="1400">
                <a:latin typeface="Meiryo UI"/>
                <a:ea typeface="Meiryo UI"/>
              </a:rPr>
              <a:t>	</a:t>
            </a:r>
            <a:r>
              <a:rPr lang="ja-JP" altLang="en-US" sz="1400">
                <a:latin typeface="Meiryo UI"/>
                <a:ea typeface="Meiryo UI"/>
              </a:rPr>
              <a:t>：</a:t>
            </a:r>
            <a:r>
              <a:rPr lang="en-US" altLang="ja-JP" sz="1400">
                <a:latin typeface="Meiryo UI"/>
                <a:ea typeface="Meiryo UI"/>
              </a:rPr>
              <a:t>Safari</a:t>
            </a:r>
          </a:p>
          <a:p>
            <a:pPr marL="1200150" lvl="2" indent="-285750" fontAlgn="base">
              <a:lnSpc>
                <a:spcPct val="110000"/>
              </a:lnSpc>
              <a:buClr>
                <a:schemeClr val="tx1"/>
              </a:buClr>
              <a:buFont typeface="Arial" panose="020B0604020202020204" pitchFamily="34" charset="0"/>
              <a:buChar char="•"/>
            </a:pPr>
            <a:r>
              <a:rPr lang="en-US" altLang="ja-JP" sz="1400">
                <a:latin typeface="Meiryo UI"/>
                <a:ea typeface="Meiryo UI"/>
              </a:rPr>
              <a:t>Android	</a:t>
            </a:r>
            <a:r>
              <a:rPr lang="ja-JP" altLang="en-US" sz="1400">
                <a:latin typeface="Meiryo UI"/>
                <a:ea typeface="Meiryo UI"/>
              </a:rPr>
              <a:t>：</a:t>
            </a:r>
            <a:r>
              <a:rPr lang="en-US" altLang="ja-JP" sz="1400">
                <a:latin typeface="Meiryo UI"/>
                <a:ea typeface="Meiryo UI"/>
              </a:rPr>
              <a:t>Google Chrome</a:t>
            </a:r>
          </a:p>
          <a:p>
            <a:pPr marL="1200150" lvl="2" indent="-285750" fontAlgn="base">
              <a:lnSpc>
                <a:spcPct val="110000"/>
              </a:lnSpc>
              <a:buClr>
                <a:schemeClr val="tx1"/>
              </a:buClr>
              <a:buFont typeface="Arial" panose="020B0604020202020204" pitchFamily="34" charset="0"/>
              <a:buChar char="•"/>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当印刷方法では、医療情報ネットの住民・患者向け画面を利用して印刷を行います。報告項目のうち住民・患者への公表が不要とされる一部の項目（</a:t>
            </a:r>
            <a:r>
              <a:rPr lang="en-US" altLang="ja-JP" sz="1400">
                <a:latin typeface="Meiryo UI"/>
                <a:ea typeface="Meiryo UI"/>
              </a:rPr>
              <a:t>※</a:t>
            </a:r>
            <a:r>
              <a:rPr lang="ja-JP" altLang="en-US" sz="1400">
                <a:latin typeface="Meiryo UI"/>
                <a:ea typeface="Meiryo UI"/>
              </a:rPr>
              <a:t>）は印刷を行うことが出来ませんので、予めご了承ください。</a:t>
            </a:r>
            <a:endParaRPr lang="en-US" altLang="ja-JP" sz="1400">
              <a:latin typeface="Meiryo UI"/>
              <a:ea typeface="Meiryo UI"/>
            </a:endParaRPr>
          </a:p>
          <a:p>
            <a:pPr lvl="1">
              <a:lnSpc>
                <a:spcPct val="110000"/>
              </a:lnSpc>
              <a:buClr>
                <a:schemeClr val="tx1"/>
              </a:buClr>
            </a:pPr>
            <a:r>
              <a:rPr lang="ja-JP" altLang="en-US" sz="1100">
                <a:solidFill>
                  <a:srgbClr val="000000"/>
                </a:solidFill>
                <a:latin typeface="Meiryo UI"/>
                <a:ea typeface="Meiryo UI"/>
              </a:rPr>
              <a:t>（</a:t>
            </a:r>
            <a:r>
              <a:rPr lang="ja-JP" altLang="en-US" sz="1100">
                <a:latin typeface="Meiryo UI"/>
                <a:ea typeface="Meiryo UI"/>
              </a:rPr>
              <a:t>※）例として、</a:t>
            </a:r>
            <a:r>
              <a:rPr lang="ja-JP" altLang="ja-JP" sz="1100">
                <a:latin typeface="Meiryo UI"/>
                <a:ea typeface="Meiryo UI"/>
              </a:rPr>
              <a:t>都道府県が独自に報告を求める項目（独自項目）のうち、「他の医療機関からの受け入れ」等の</a:t>
            </a:r>
            <a:r>
              <a:rPr lang="ja-JP" altLang="en-US" sz="1100">
                <a:latin typeface="Meiryo UI"/>
                <a:ea typeface="Meiryo UI"/>
              </a:rPr>
              <a:t>医療連携支援に関する項目（</a:t>
            </a:r>
            <a:r>
              <a:rPr lang="ja-JP" altLang="ja-JP" sz="1100">
                <a:latin typeface="Meiryo UI"/>
                <a:ea typeface="Meiryo UI"/>
              </a:rPr>
              <a:t>住民・患者の医療</a:t>
            </a:r>
            <a:endParaRPr lang="ja-JP" altLang="en-US" sz="1100">
              <a:latin typeface="Meiryo UI"/>
              <a:ea typeface="Meiryo UI"/>
            </a:endParaRPr>
          </a:p>
          <a:p>
            <a:pPr lvl="1">
              <a:lnSpc>
                <a:spcPct val="110000"/>
              </a:lnSpc>
            </a:pPr>
            <a:r>
              <a:rPr lang="ja-JP" altLang="ja-JP" sz="1100">
                <a:latin typeface="Meiryo UI"/>
                <a:ea typeface="Meiryo UI"/>
              </a:rPr>
              <a:t>　　　　機関</a:t>
            </a:r>
            <a:r>
              <a:rPr lang="ja-JP" altLang="en-US" sz="1100">
                <a:latin typeface="Meiryo UI"/>
                <a:ea typeface="Meiryo UI"/>
              </a:rPr>
              <a:t>・薬局の</a:t>
            </a:r>
            <a:r>
              <a:rPr lang="ja-JP" altLang="ja-JP" sz="1100">
                <a:latin typeface="Meiryo UI"/>
                <a:ea typeface="Meiryo UI"/>
              </a:rPr>
              <a:t>選択に関係しない項目</a:t>
            </a:r>
            <a:r>
              <a:rPr lang="ja-JP" altLang="en-US" sz="1100">
                <a:latin typeface="Meiryo UI"/>
                <a:ea typeface="Meiryo UI"/>
              </a:rPr>
              <a:t>）</a:t>
            </a:r>
            <a:endParaRPr lang="en-US" altLang="ja-JP" sz="1100">
              <a:latin typeface="Meiryo UI"/>
              <a:ea typeface="Meiryo UI"/>
            </a:endParaRPr>
          </a:p>
          <a:p>
            <a:pPr lvl="1" fontAlgn="base">
              <a:lnSpc>
                <a:spcPct val="110000"/>
              </a:lnSpc>
              <a:buClr>
                <a:schemeClr val="tx1"/>
              </a:buClr>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病院等及び薬局での報告終了後、都道府県が確認したのち、医療情報ネットで公表されたデータが印刷可能となります。</a:t>
            </a:r>
            <a:endParaRPr lang="en-US" altLang="ja-JP" sz="1400" strike="sngStrike">
              <a:latin typeface="Meiryo UI"/>
              <a:ea typeface="Meiryo UI"/>
            </a:endParaRPr>
          </a:p>
          <a:p>
            <a:pPr lvl="1" fontAlgn="base">
              <a:lnSpc>
                <a:spcPct val="110000"/>
              </a:lnSpc>
              <a:buClr>
                <a:schemeClr val="tx1"/>
              </a:buClr>
            </a:pPr>
            <a:endParaRPr lang="en-US" altLang="ja-JP" sz="1400" strike="sngStrike">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病院等及び薬局は報告内容に変更があった場合は、随時報告または定期報告により変更事項について報告されますが、変更事項を都道府県が確認したのち、医療情報ネットで公表されるため、最新の報告内容が印刷できるまで、一定の時間を要します。</a:t>
            </a: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1600">
                  <a:latin typeface="Meiryo UI"/>
                  <a:ea typeface="Meiryo UI"/>
                </a:rPr>
                <a:t>「報告した事項のうち住民・患者向けに公表している事項のみの一覧」の印刷方法（医療情報ネット</a:t>
              </a:r>
              <a:r>
                <a:rPr lang="ja-JP" altLang="en-US" sz="1600" spc="130">
                  <a:latin typeface="Meiryo UI" panose="020B0604030504040204" pitchFamily="50" charset="-128"/>
                  <a:ea typeface="Meiryo UI" panose="020B0604030504040204" pitchFamily="50" charset="-128"/>
                </a:rPr>
                <a:t>）④</a:t>
              </a:r>
              <a:endParaRPr lang="en-US" altLang="ja-JP" sz="1600" spc="130">
                <a:latin typeface="Meiryo UI" panose="020B0604030504040204" pitchFamily="50" charset="-128"/>
                <a:ea typeface="Meiryo UI" panose="020B0604030504040204" pitchFamily="50" charset="-128"/>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2</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Tree>
    <p:extLst>
      <p:ext uri="{BB962C8B-B14F-4D97-AF65-F5344CB8AC3E}">
        <p14:creationId xmlns:p14="http://schemas.microsoft.com/office/powerpoint/2010/main" val="4228047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 メール&#10;&#10;自動的に生成された説明">
            <a:extLst>
              <a:ext uri="{FF2B5EF4-FFF2-40B4-BE49-F238E27FC236}">
                <a16:creationId xmlns:a16="http://schemas.microsoft.com/office/drawing/2014/main" id="{83FD8DA2-4D83-C85C-7AC6-5B4198B27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300" y="2553170"/>
            <a:ext cx="5021260" cy="3974764"/>
          </a:xfrm>
          <a:prstGeom prst="rect">
            <a:avLst/>
          </a:prstGeom>
        </p:spPr>
      </p:pic>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13</a:t>
            </a:fld>
            <a:endParaRPr lang="ja-JP" altLang="en-US"/>
          </a:p>
        </p:txBody>
      </p:sp>
      <p:sp>
        <p:nvSpPr>
          <p:cNvPr id="2" name="テキスト ボックス 1">
            <a:extLst>
              <a:ext uri="{FF2B5EF4-FFF2-40B4-BE49-F238E27FC236}">
                <a16:creationId xmlns:a16="http://schemas.microsoft.com/office/drawing/2014/main" id="{5424E36D-E09B-5FB9-6473-BBC4A72586D3}"/>
              </a:ext>
            </a:extLst>
          </p:cNvPr>
          <p:cNvSpPr txBox="1"/>
          <p:nvPr/>
        </p:nvSpPr>
        <p:spPr>
          <a:xfrm>
            <a:off x="108774" y="1153186"/>
            <a:ext cx="9829800" cy="1016689"/>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en-US" altLang="ja-JP" sz="1400">
                <a:latin typeface="Meiryo UI"/>
                <a:ea typeface="Meiryo UI"/>
              </a:rPr>
              <a:t>G-MIS</a:t>
            </a:r>
            <a:r>
              <a:rPr lang="ja-JP" altLang="en-US" sz="1400">
                <a:latin typeface="Meiryo UI"/>
                <a:ea typeface="Meiryo UI"/>
              </a:rPr>
              <a:t>では、報告の入力内容確認画面より、今回の報告内容の一覧と、前回の報告内容の一覧を左右で比較して確認することが可能です。また、当画面では、右上の印刷ボタンより、一覧の</a:t>
            </a:r>
            <a:r>
              <a:rPr lang="en-US" altLang="ja-JP" sz="1400">
                <a:latin typeface="Meiryo UI"/>
                <a:ea typeface="Meiryo UI"/>
              </a:rPr>
              <a:t>PDF</a:t>
            </a:r>
            <a:r>
              <a:rPr lang="ja-JP" altLang="en-US" sz="1400">
                <a:latin typeface="Meiryo UI"/>
                <a:ea typeface="Meiryo UI"/>
              </a:rPr>
              <a:t>ファイルを出力することが可能です。当ファイルを印刷することで、報告事項の一覧を入手ください。</a:t>
            </a:r>
          </a:p>
          <a:p>
            <a:pPr marL="279400" indent="-279400" fontAlgn="base">
              <a:lnSpc>
                <a:spcPct val="110000"/>
              </a:lnSpc>
              <a:buClr>
                <a:schemeClr val="tx1"/>
              </a:buClr>
              <a:buFont typeface="Meiryo UI" panose="020B0604030504040204" pitchFamily="50" charset="-128"/>
              <a:buChar char="⃝"/>
            </a:pPr>
            <a:r>
              <a:rPr lang="ja-JP" altLang="en-US" sz="1400">
                <a:latin typeface="Meiryo UI"/>
                <a:ea typeface="Meiryo UI"/>
              </a:rPr>
              <a:t>印刷されるファイルのイメージは、次頁に画像を掲載しておりますので、ご参照ください。</a:t>
            </a:r>
            <a:endParaRPr lang="en-US" altLang="ja-JP" sz="1400">
              <a:latin typeface="Meiryo UI"/>
              <a:ea typeface="Meiryo UI"/>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tx1"/>
                </a:buClr>
              </a:pPr>
              <a:r>
                <a:rPr lang="ja-JP" altLang="en-US" sz="2000">
                  <a:latin typeface="Meiryo UI"/>
                  <a:ea typeface="Meiryo UI"/>
                </a:rPr>
                <a:t>「報告内容の一覧・前回報告内容との比較」の印刷方法（</a:t>
              </a:r>
              <a:r>
                <a:rPr lang="en-US" altLang="ja-JP" sz="2000">
                  <a:latin typeface="Meiryo UI"/>
                  <a:ea typeface="Meiryo UI"/>
                </a:rPr>
                <a:t>G-MIS</a:t>
              </a:r>
              <a:r>
                <a:rPr lang="ja-JP" altLang="en-US" sz="2000">
                  <a:latin typeface="Meiryo UI"/>
                  <a:ea typeface="Meiryo UI"/>
                </a:rPr>
                <a:t>）①</a:t>
              </a:r>
              <a:endParaRPr lang="en-US" altLang="ja-JP" sz="2000">
                <a:latin typeface="Meiryo UI"/>
                <a:ea typeface="Meiryo UI"/>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2000" b="1">
                  <a:solidFill>
                    <a:schemeClr val="bg1"/>
                  </a:solidFill>
                  <a:latin typeface="Meiryo UI" panose="020B0604030504040204" pitchFamily="50" charset="-128"/>
                  <a:ea typeface="Meiryo UI" panose="020B0604030504040204" pitchFamily="50" charset="-128"/>
                </a:rPr>
                <a:t>３</a:t>
              </a:r>
              <a:endParaRPr lang="en-US" altLang="ja-JP" sz="2000" b="1">
                <a:solidFill>
                  <a:schemeClr val="bg1"/>
                </a:solidFill>
                <a:latin typeface="Meiryo UI" panose="020B0604030504040204" pitchFamily="50" charset="-128"/>
                <a:ea typeface="Meiryo UI" panose="020B0604030504040204" pitchFamily="50" charset="-128"/>
              </a:endParaRP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pic>
        <p:nvPicPr>
          <p:cNvPr id="11" name="図 10">
            <a:extLst>
              <a:ext uri="{FF2B5EF4-FFF2-40B4-BE49-F238E27FC236}">
                <a16:creationId xmlns:a16="http://schemas.microsoft.com/office/drawing/2014/main" id="{C7A82CE8-F5C4-7270-794A-C840DCBD50F6}"/>
              </a:ext>
            </a:extLst>
          </p:cNvPr>
          <p:cNvPicPr>
            <a:picLocks noChangeAspect="1"/>
          </p:cNvPicPr>
          <p:nvPr/>
        </p:nvPicPr>
        <p:blipFill>
          <a:blip r:embed="rId4"/>
          <a:stretch>
            <a:fillRect/>
          </a:stretch>
        </p:blipFill>
        <p:spPr>
          <a:xfrm>
            <a:off x="51440" y="2579116"/>
            <a:ext cx="4529593" cy="3945509"/>
          </a:xfrm>
          <a:prstGeom prst="rect">
            <a:avLst/>
          </a:prstGeom>
        </p:spPr>
      </p:pic>
      <p:sp>
        <p:nvSpPr>
          <p:cNvPr id="16" name="吹き出し: 四角形 15">
            <a:extLst>
              <a:ext uri="{FF2B5EF4-FFF2-40B4-BE49-F238E27FC236}">
                <a16:creationId xmlns:a16="http://schemas.microsoft.com/office/drawing/2014/main" id="{A1C6DFBB-3BD1-FBBC-0925-956283E68BB6}"/>
              </a:ext>
            </a:extLst>
          </p:cNvPr>
          <p:cNvSpPr/>
          <p:nvPr/>
        </p:nvSpPr>
        <p:spPr>
          <a:xfrm>
            <a:off x="2297806" y="2780070"/>
            <a:ext cx="1728254" cy="648929"/>
          </a:xfrm>
          <a:prstGeom prst="wedgeRectCallout">
            <a:avLst>
              <a:gd name="adj1" fmla="val 53837"/>
              <a:gd name="adj2" fmla="val -4546"/>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chemeClr val="tx1"/>
                </a:solidFill>
                <a:latin typeface="Meiryo UI" panose="020B0604030504040204" pitchFamily="50" charset="-128"/>
                <a:ea typeface="Meiryo UI" panose="020B0604030504040204" pitchFamily="50" charset="-128"/>
              </a:rPr>
              <a:t>①</a:t>
            </a:r>
            <a:r>
              <a:rPr kumimoji="1" lang="en-US" altLang="ja-JP" sz="1200">
                <a:solidFill>
                  <a:schemeClr val="tx1"/>
                </a:solidFill>
                <a:latin typeface="Meiryo UI" panose="020B0604030504040204" pitchFamily="50" charset="-128"/>
                <a:ea typeface="Meiryo UI" panose="020B0604030504040204" pitchFamily="50" charset="-128"/>
              </a:rPr>
              <a:t>G-MIS</a:t>
            </a:r>
            <a:r>
              <a:rPr kumimoji="1" lang="ja-JP" altLang="en-US" sz="1200">
                <a:solidFill>
                  <a:schemeClr val="tx1"/>
                </a:solidFill>
                <a:latin typeface="Meiryo UI" panose="020B0604030504040204" pitchFamily="50" charset="-128"/>
                <a:ea typeface="Meiryo UI" panose="020B0604030504040204" pitchFamily="50" charset="-128"/>
              </a:rPr>
              <a:t>での項目入力を完了し、「入力内容確認」ボタンを押す。</a:t>
            </a:r>
          </a:p>
        </p:txBody>
      </p:sp>
      <p:sp>
        <p:nvSpPr>
          <p:cNvPr id="17" name="矢印: 右 16">
            <a:extLst>
              <a:ext uri="{FF2B5EF4-FFF2-40B4-BE49-F238E27FC236}">
                <a16:creationId xmlns:a16="http://schemas.microsoft.com/office/drawing/2014/main" id="{00430291-D2A5-79B1-D9E5-0B23A18448F6}"/>
              </a:ext>
            </a:extLst>
          </p:cNvPr>
          <p:cNvSpPr/>
          <p:nvPr/>
        </p:nvSpPr>
        <p:spPr>
          <a:xfrm>
            <a:off x="4581034" y="4304830"/>
            <a:ext cx="370534" cy="759542"/>
          </a:xfrm>
          <a:prstGeom prst="rightArrow">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8" name="吹き出し: 四角形 17">
            <a:extLst>
              <a:ext uri="{FF2B5EF4-FFF2-40B4-BE49-F238E27FC236}">
                <a16:creationId xmlns:a16="http://schemas.microsoft.com/office/drawing/2014/main" id="{617CB83D-B992-3787-9C18-AD1D976D0A0C}"/>
              </a:ext>
            </a:extLst>
          </p:cNvPr>
          <p:cNvSpPr/>
          <p:nvPr/>
        </p:nvSpPr>
        <p:spPr>
          <a:xfrm>
            <a:off x="7027333" y="2266695"/>
            <a:ext cx="1885359" cy="513374"/>
          </a:xfrm>
          <a:prstGeom prst="wedgeRectCallout">
            <a:avLst>
              <a:gd name="adj1" fmla="val 85838"/>
              <a:gd name="adj2" fmla="val 62500"/>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②入力内容確認画面の右上のボタンより、印刷を行います</a:t>
            </a:r>
            <a:r>
              <a:rPr kumimoji="1" lang="ja-JP" altLang="en-US" sz="1200">
                <a:solidFill>
                  <a:schemeClr val="tx1"/>
                </a:solidFill>
                <a:latin typeface="Meiryo UI" panose="020B0604030504040204" pitchFamily="50" charset="-128"/>
                <a:ea typeface="Meiryo UI" panose="020B0604030504040204" pitchFamily="50" charset="-128"/>
              </a:rPr>
              <a:t>。</a:t>
            </a:r>
          </a:p>
        </p:txBody>
      </p:sp>
      <p:sp>
        <p:nvSpPr>
          <p:cNvPr id="5" name="吹き出し: 四角形 4">
            <a:extLst>
              <a:ext uri="{FF2B5EF4-FFF2-40B4-BE49-F238E27FC236}">
                <a16:creationId xmlns:a16="http://schemas.microsoft.com/office/drawing/2014/main" id="{01EC91C3-0BD0-B695-E084-F5B82DD2AC4A}"/>
              </a:ext>
            </a:extLst>
          </p:cNvPr>
          <p:cNvSpPr/>
          <p:nvPr/>
        </p:nvSpPr>
        <p:spPr>
          <a:xfrm>
            <a:off x="2293584" y="2780069"/>
            <a:ext cx="1728254" cy="648929"/>
          </a:xfrm>
          <a:prstGeom prst="wedgeRectCallout">
            <a:avLst>
              <a:gd name="adj1" fmla="val -1632"/>
              <a:gd name="adj2" fmla="val 188636"/>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chemeClr val="tx1"/>
                </a:solidFill>
                <a:latin typeface="Meiryo UI" panose="020B0604030504040204" pitchFamily="50" charset="-128"/>
                <a:ea typeface="Meiryo UI" panose="020B0604030504040204" pitchFamily="50" charset="-128"/>
              </a:rPr>
              <a:t>①</a:t>
            </a:r>
            <a:r>
              <a:rPr kumimoji="1" lang="en-US" altLang="ja-JP" sz="1200">
                <a:solidFill>
                  <a:schemeClr val="tx1"/>
                </a:solidFill>
                <a:latin typeface="Meiryo UI" panose="020B0604030504040204" pitchFamily="50" charset="-128"/>
                <a:ea typeface="Meiryo UI" panose="020B0604030504040204" pitchFamily="50" charset="-128"/>
              </a:rPr>
              <a:t>G-MIS</a:t>
            </a:r>
            <a:r>
              <a:rPr kumimoji="1" lang="ja-JP" altLang="en-US" sz="1200">
                <a:solidFill>
                  <a:schemeClr val="tx1"/>
                </a:solidFill>
                <a:latin typeface="Meiryo UI" panose="020B0604030504040204" pitchFamily="50" charset="-128"/>
                <a:ea typeface="Meiryo UI" panose="020B0604030504040204" pitchFamily="50" charset="-128"/>
              </a:rPr>
              <a:t>での項目入力を完了し、「入力内容確認」ボタンを押します。</a:t>
            </a:r>
          </a:p>
        </p:txBody>
      </p:sp>
    </p:spTree>
    <p:extLst>
      <p:ext uri="{BB962C8B-B14F-4D97-AF65-F5344CB8AC3E}">
        <p14:creationId xmlns:p14="http://schemas.microsoft.com/office/powerpoint/2010/main" val="7269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 メール">
            <a:extLst>
              <a:ext uri="{FF2B5EF4-FFF2-40B4-BE49-F238E27FC236}">
                <a16:creationId xmlns:a16="http://schemas.microsoft.com/office/drawing/2014/main" id="{8171D0B8-C856-9F72-1650-FA58A07BE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620" y="1618578"/>
            <a:ext cx="8095635" cy="5149167"/>
          </a:xfrm>
          <a:prstGeom prst="rect">
            <a:avLst/>
          </a:prstGeom>
        </p:spPr>
      </p:pic>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14</a:t>
            </a:fld>
            <a:endParaRPr lang="ja-JP" altLang="en-US"/>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tx1"/>
                </a:buClr>
              </a:pPr>
              <a:r>
                <a:rPr lang="ja-JP" altLang="en-US" sz="2000">
                  <a:latin typeface="Meiryo UI"/>
                  <a:ea typeface="Meiryo UI"/>
                </a:rPr>
                <a:t>「報告内容の一覧・前回報告内容との比較」の印刷方法（</a:t>
              </a:r>
              <a:r>
                <a:rPr lang="en-US" altLang="ja-JP" sz="2000">
                  <a:latin typeface="Meiryo UI"/>
                  <a:ea typeface="Meiryo UI"/>
                </a:rPr>
                <a:t>G-MIS</a:t>
              </a:r>
              <a:r>
                <a:rPr lang="ja-JP" altLang="en-US" sz="2000">
                  <a:latin typeface="Meiryo UI"/>
                  <a:ea typeface="Meiryo UI"/>
                </a:rPr>
                <a:t>）②</a:t>
              </a:r>
              <a:endParaRPr lang="en-US" altLang="ja-JP" sz="2000">
                <a:latin typeface="Meiryo UI"/>
                <a:ea typeface="Meiryo UI"/>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2000" b="1">
                  <a:solidFill>
                    <a:schemeClr val="bg1"/>
                  </a:solidFill>
                  <a:latin typeface="Meiryo UI" panose="020B0604030504040204" pitchFamily="50" charset="-128"/>
                  <a:ea typeface="Meiryo UI" panose="020B0604030504040204" pitchFamily="50" charset="-128"/>
                </a:rPr>
                <a:t>３</a:t>
              </a:r>
              <a:endParaRPr lang="en-US" altLang="ja-JP" sz="2000" b="1">
                <a:solidFill>
                  <a:schemeClr val="bg1"/>
                </a:solidFill>
                <a:latin typeface="Meiryo UI" panose="020B0604030504040204" pitchFamily="50" charset="-128"/>
                <a:ea typeface="Meiryo UI" panose="020B0604030504040204" pitchFamily="50" charset="-128"/>
              </a:endParaRP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
        <p:nvSpPr>
          <p:cNvPr id="2" name="テキスト ボックス 1">
            <a:extLst>
              <a:ext uri="{FF2B5EF4-FFF2-40B4-BE49-F238E27FC236}">
                <a16:creationId xmlns:a16="http://schemas.microsoft.com/office/drawing/2014/main" id="{ADB95531-950D-2E50-A055-7C966356E7BF}"/>
              </a:ext>
            </a:extLst>
          </p:cNvPr>
          <p:cNvSpPr txBox="1"/>
          <p:nvPr/>
        </p:nvSpPr>
        <p:spPr>
          <a:xfrm>
            <a:off x="613780" y="125172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ea typeface="Meiryo UI" panose="020B0604030504040204" pitchFamily="50" charset="-128"/>
              </a:rPr>
              <a:t>印刷されるファイルのイメージ</a:t>
            </a:r>
            <a:endParaRPr lang="ja-JP" altLang="en-US"/>
          </a:p>
        </p:txBody>
      </p:sp>
    </p:spTree>
    <p:extLst>
      <p:ext uri="{BB962C8B-B14F-4D97-AF65-F5344CB8AC3E}">
        <p14:creationId xmlns:p14="http://schemas.microsoft.com/office/powerpoint/2010/main" val="2645058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15</a:t>
            </a:fld>
            <a:endParaRPr lang="ja-JP" altLang="en-US"/>
          </a:p>
        </p:txBody>
      </p:sp>
      <p:sp>
        <p:nvSpPr>
          <p:cNvPr id="2" name="テキスト ボックス 1">
            <a:extLst>
              <a:ext uri="{FF2B5EF4-FFF2-40B4-BE49-F238E27FC236}">
                <a16:creationId xmlns:a16="http://schemas.microsoft.com/office/drawing/2014/main" id="{5424E36D-E09B-5FB9-6473-BBC4A72586D3}"/>
              </a:ext>
            </a:extLst>
          </p:cNvPr>
          <p:cNvSpPr txBox="1"/>
          <p:nvPr/>
        </p:nvSpPr>
        <p:spPr>
          <a:xfrm>
            <a:off x="108774" y="1153186"/>
            <a:ext cx="9829800" cy="3386568"/>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en-US" altLang="ja-JP" sz="1400">
                <a:latin typeface="Meiryo UI"/>
                <a:ea typeface="Meiryo UI"/>
              </a:rPr>
              <a:t>G-MIS</a:t>
            </a:r>
            <a:r>
              <a:rPr lang="ja-JP" altLang="en-US" sz="1400">
                <a:latin typeface="Meiryo UI"/>
                <a:ea typeface="Meiryo UI"/>
              </a:rPr>
              <a:t>より印刷を行う上で、留意いただきたい事項は以下のとおりです。</a:t>
            </a: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本機能はブラウザの標準機能を利用して印刷を行うため、ご利用の端末・環境により不具合が生じる可能性があります。</a:t>
            </a:r>
            <a:br>
              <a:rPr lang="en-US" altLang="ja-JP" sz="1400">
                <a:latin typeface="Meiryo UI"/>
                <a:ea typeface="Meiryo UI"/>
              </a:rPr>
            </a:br>
            <a:r>
              <a:rPr lang="en-US" altLang="ja-JP" sz="1400">
                <a:latin typeface="Meiryo UI"/>
                <a:ea typeface="Meiryo UI"/>
              </a:rPr>
              <a:t>※G-MIS</a:t>
            </a:r>
            <a:r>
              <a:rPr lang="ja-JP" altLang="en-US" sz="1400">
                <a:latin typeface="Meiryo UI"/>
                <a:ea typeface="Meiryo UI"/>
              </a:rPr>
              <a:t>の推奨ブラウザは以下のとおりです。</a:t>
            </a:r>
            <a:br>
              <a:rPr lang="en-US" altLang="ja-JP" sz="1400">
                <a:latin typeface="Meiryo UI"/>
                <a:ea typeface="Meiryo UI"/>
              </a:rPr>
            </a:b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lvl="1" fontAlgn="base">
              <a:lnSpc>
                <a:spcPct val="110000"/>
              </a:lnSpc>
              <a:buClr>
                <a:schemeClr val="tx1"/>
              </a:buClr>
            </a:pPr>
            <a:endParaRPr lang="en-US" altLang="ja-JP" sz="1400">
              <a:latin typeface="Meiryo UI"/>
              <a:ea typeface="Meiryo UI"/>
            </a:endParaRPr>
          </a:p>
          <a:p>
            <a:pPr lvl="1" fontAlgn="base">
              <a:lnSpc>
                <a:spcPct val="110000"/>
              </a:lnSpc>
              <a:buClr>
                <a:schemeClr val="tx1"/>
              </a:buClr>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u="sng">
                <a:latin typeface="Meiryo UI"/>
                <a:ea typeface="Meiryo UI"/>
              </a:rPr>
              <a:t>前回の報告内容との比較として表示されるため、今回の報告内容のみを表示・印刷することは出来ません。</a:t>
            </a:r>
            <a:endParaRPr lang="en-US" altLang="ja-JP" sz="1400" u="sng">
              <a:latin typeface="Meiryo UI"/>
              <a:ea typeface="Meiryo UI"/>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tx1"/>
                </a:buClr>
              </a:pPr>
              <a:r>
                <a:rPr lang="ja-JP" altLang="en-US" sz="2000">
                  <a:latin typeface="Meiryo UI"/>
                  <a:ea typeface="Meiryo UI"/>
                </a:rPr>
                <a:t>「報告内容の一覧・前回報告内容との比較」の印刷方法（</a:t>
              </a:r>
              <a:r>
                <a:rPr lang="en-US" altLang="ja-JP" sz="2000">
                  <a:latin typeface="Meiryo UI"/>
                  <a:ea typeface="Meiryo UI"/>
                </a:rPr>
                <a:t>G-MIS</a:t>
              </a:r>
              <a:r>
                <a:rPr lang="ja-JP" altLang="en-US" sz="2000">
                  <a:latin typeface="Meiryo UI"/>
                  <a:ea typeface="Meiryo UI"/>
                </a:rPr>
                <a:t>）③</a:t>
              </a:r>
              <a:endParaRPr lang="en-US" altLang="ja-JP" sz="2000">
                <a:latin typeface="Meiryo UI"/>
                <a:ea typeface="Meiryo UI"/>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2000" b="1">
                  <a:solidFill>
                    <a:schemeClr val="bg1"/>
                  </a:solidFill>
                  <a:latin typeface="Meiryo UI" panose="020B0604030504040204" pitchFamily="50" charset="-128"/>
                  <a:ea typeface="Meiryo UI" panose="020B0604030504040204" pitchFamily="50" charset="-128"/>
                </a:rPr>
                <a:t>３</a:t>
              </a:r>
              <a:endParaRPr lang="en-US" altLang="ja-JP" sz="2000" b="1">
                <a:solidFill>
                  <a:schemeClr val="bg1"/>
                </a:solidFill>
                <a:latin typeface="Meiryo UI" panose="020B0604030504040204" pitchFamily="50" charset="-128"/>
                <a:ea typeface="Meiryo UI" panose="020B0604030504040204" pitchFamily="50" charset="-128"/>
              </a:endParaRP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pic>
        <p:nvPicPr>
          <p:cNvPr id="5" name="図 4">
            <a:extLst>
              <a:ext uri="{FF2B5EF4-FFF2-40B4-BE49-F238E27FC236}">
                <a16:creationId xmlns:a16="http://schemas.microsoft.com/office/drawing/2014/main" id="{FB025595-C3C5-59F3-9E12-B6938E066A9E}"/>
              </a:ext>
            </a:extLst>
          </p:cNvPr>
          <p:cNvPicPr>
            <a:picLocks noChangeAspect="1"/>
          </p:cNvPicPr>
          <p:nvPr/>
        </p:nvPicPr>
        <p:blipFill>
          <a:blip r:embed="rId3"/>
          <a:stretch>
            <a:fillRect/>
          </a:stretch>
        </p:blipFill>
        <p:spPr>
          <a:xfrm>
            <a:off x="906474" y="2242648"/>
            <a:ext cx="4180093" cy="1937581"/>
          </a:xfrm>
          <a:prstGeom prst="rect">
            <a:avLst/>
          </a:prstGeom>
        </p:spPr>
      </p:pic>
    </p:spTree>
    <p:extLst>
      <p:ext uri="{BB962C8B-B14F-4D97-AF65-F5344CB8AC3E}">
        <p14:creationId xmlns:p14="http://schemas.microsoft.com/office/powerpoint/2010/main" val="1510114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1</a:t>
            </a:fld>
            <a:endParaRPr lang="ja-JP" altLang="en-US"/>
          </a:p>
        </p:txBody>
      </p:sp>
      <p:sp>
        <p:nvSpPr>
          <p:cNvPr id="2" name="テキスト ボックス 1">
            <a:extLst>
              <a:ext uri="{FF2B5EF4-FFF2-40B4-BE49-F238E27FC236}">
                <a16:creationId xmlns:a16="http://schemas.microsoft.com/office/drawing/2014/main" id="{5424E36D-E09B-5FB9-6473-BBC4A72586D3}"/>
              </a:ext>
            </a:extLst>
          </p:cNvPr>
          <p:cNvSpPr txBox="1"/>
          <p:nvPr/>
        </p:nvSpPr>
        <p:spPr>
          <a:xfrm>
            <a:off x="108774" y="1153186"/>
            <a:ext cx="9829800" cy="542713"/>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本資料は、医療機能情報提供制度・薬局機能情報提供制度において、報告機関が自機関の報告事項を紙面にて印刷するための方法を整理した資料です。以下の方法から印刷の目的に応じた方法を選択ください。</a:t>
            </a:r>
            <a:endParaRPr lang="en-US" altLang="ja-JP" sz="1400" dirty="0">
              <a:latin typeface="Meiryo UI"/>
              <a:ea typeface="Meiryo UI"/>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panose="020B0604030504040204" pitchFamily="50" charset="-128"/>
                  <a:ea typeface="Meiryo UI" panose="020B0604030504040204" pitchFamily="50" charset="-128"/>
                </a:rPr>
                <a:t>印刷方法の一覧</a:t>
              </a:r>
              <a:endParaRPr lang="en-US" altLang="ja-JP" sz="2000" spc="130">
                <a:latin typeface="Meiryo UI" panose="020B0604030504040204" pitchFamily="50" charset="-128"/>
                <a:ea typeface="Meiryo UI" panose="020B0604030504040204" pitchFamily="50" charset="-128"/>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0</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graphicFrame>
        <p:nvGraphicFramePr>
          <p:cNvPr id="5" name="表 8">
            <a:extLst>
              <a:ext uri="{FF2B5EF4-FFF2-40B4-BE49-F238E27FC236}">
                <a16:creationId xmlns:a16="http://schemas.microsoft.com/office/drawing/2014/main" id="{05B89680-97F2-AF7E-B6F5-BA48CF2502CD}"/>
              </a:ext>
            </a:extLst>
          </p:cNvPr>
          <p:cNvGraphicFramePr>
            <a:graphicFrameLocks noGrp="1"/>
          </p:cNvGraphicFramePr>
          <p:nvPr>
            <p:extLst>
              <p:ext uri="{D42A27DB-BD31-4B8C-83A1-F6EECF244321}">
                <p14:modId xmlns:p14="http://schemas.microsoft.com/office/powerpoint/2010/main" val="1722871732"/>
              </p:ext>
            </p:extLst>
          </p:nvPr>
        </p:nvGraphicFramePr>
        <p:xfrm>
          <a:off x="360774" y="1777383"/>
          <a:ext cx="9281989" cy="2992120"/>
        </p:xfrm>
        <a:graphic>
          <a:graphicData uri="http://schemas.openxmlformats.org/drawingml/2006/table">
            <a:tbl>
              <a:tblPr firstRow="1" bandRow="1">
                <a:tableStyleId>{5C22544A-7EE6-4342-B048-85BDC9FD1C3A}</a:tableStyleId>
              </a:tblPr>
              <a:tblGrid>
                <a:gridCol w="313481">
                  <a:extLst>
                    <a:ext uri="{9D8B030D-6E8A-4147-A177-3AD203B41FA5}">
                      <a16:colId xmlns:a16="http://schemas.microsoft.com/office/drawing/2014/main" val="1855247230"/>
                    </a:ext>
                  </a:extLst>
                </a:gridCol>
                <a:gridCol w="1828800">
                  <a:extLst>
                    <a:ext uri="{9D8B030D-6E8A-4147-A177-3AD203B41FA5}">
                      <a16:colId xmlns:a16="http://schemas.microsoft.com/office/drawing/2014/main" val="272110497"/>
                    </a:ext>
                  </a:extLst>
                </a:gridCol>
                <a:gridCol w="1431636">
                  <a:extLst>
                    <a:ext uri="{9D8B030D-6E8A-4147-A177-3AD203B41FA5}">
                      <a16:colId xmlns:a16="http://schemas.microsoft.com/office/drawing/2014/main" val="3633929274"/>
                    </a:ext>
                  </a:extLst>
                </a:gridCol>
                <a:gridCol w="5708072">
                  <a:extLst>
                    <a:ext uri="{9D8B030D-6E8A-4147-A177-3AD203B41FA5}">
                      <a16:colId xmlns:a16="http://schemas.microsoft.com/office/drawing/2014/main" val="910862102"/>
                    </a:ext>
                  </a:extLst>
                </a:gridCol>
              </a:tblGrid>
              <a:tr h="370840">
                <a:tc>
                  <a:txBody>
                    <a:bodyPr/>
                    <a:lstStyle/>
                    <a:p>
                      <a:pPr marL="0" indent="0" fontAlgn="base">
                        <a:lnSpc>
                          <a:spcPct val="110000"/>
                        </a:lnSpc>
                        <a:buClr>
                          <a:schemeClr val="tx1"/>
                        </a:buClr>
                        <a:buFont typeface="+mj-ea"/>
                        <a:buNone/>
                      </a:pPr>
                      <a:r>
                        <a:rPr kumimoji="1" lang="ja-JP" altLang="en-US" sz="1400">
                          <a:latin typeface="Meiryo UI" panose="020B0604030504040204" pitchFamily="50" charset="-128"/>
                          <a:ea typeface="Meiryo UI" panose="020B0604030504040204" pitchFamily="50" charset="-128"/>
                        </a:rPr>
                        <a:t>№</a:t>
                      </a:r>
                    </a:p>
                  </a:txBody>
                  <a:tcPr/>
                </a:tc>
                <a:tc>
                  <a:txBody>
                    <a:bodyPr/>
                    <a:lstStyle/>
                    <a:p>
                      <a:pPr marL="0" indent="0" algn="just" fontAlgn="base">
                        <a:lnSpc>
                          <a:spcPct val="110000"/>
                        </a:lnSpc>
                        <a:buClr>
                          <a:schemeClr val="tx1"/>
                        </a:buClr>
                        <a:buFont typeface="+mj-ea"/>
                        <a:buNone/>
                      </a:pPr>
                      <a:r>
                        <a:rPr kumimoji="1" lang="ja-JP" altLang="en-US" sz="1400">
                          <a:latin typeface="Meiryo UI" panose="020B0604030504040204" pitchFamily="50" charset="-128"/>
                          <a:ea typeface="Meiryo UI" panose="020B0604030504040204" pitchFamily="50" charset="-128"/>
                        </a:rPr>
                        <a:t>印刷方法</a:t>
                      </a:r>
                    </a:p>
                  </a:txBody>
                  <a:tcPr/>
                </a:tc>
                <a:tc>
                  <a:txBody>
                    <a:bodyPr/>
                    <a:lstStyle/>
                    <a:p>
                      <a:pPr algn="just"/>
                      <a:r>
                        <a:rPr kumimoji="1" lang="ja-JP" altLang="en-US" sz="1400">
                          <a:latin typeface="Meiryo UI" panose="020B0604030504040204" pitchFamily="50" charset="-128"/>
                          <a:ea typeface="Meiryo UI" panose="020B0604030504040204" pitchFamily="50" charset="-128"/>
                        </a:rPr>
                        <a:t>システム</a:t>
                      </a:r>
                    </a:p>
                  </a:txBody>
                  <a:tcPr/>
                </a:tc>
                <a:tc>
                  <a:txBody>
                    <a:bodyPr/>
                    <a:lstStyle/>
                    <a:p>
                      <a:pPr algn="just"/>
                      <a:r>
                        <a:rPr kumimoji="1" lang="ja-JP" altLang="en-US" sz="1400">
                          <a:latin typeface="Meiryo UI" panose="020B0604030504040204" pitchFamily="50" charset="-128"/>
                          <a:ea typeface="Meiryo UI" panose="020B0604030504040204" pitchFamily="50" charset="-128"/>
                        </a:rPr>
                        <a:t>利用シーン</a:t>
                      </a:r>
                    </a:p>
                  </a:txBody>
                  <a:tcPr/>
                </a:tc>
                <a:extLst>
                  <a:ext uri="{0D108BD9-81ED-4DB2-BD59-A6C34878D82A}">
                    <a16:rowId xmlns:a16="http://schemas.microsoft.com/office/drawing/2014/main" val="2460608245"/>
                  </a:ext>
                </a:extLst>
              </a:tr>
              <a:tr h="370840">
                <a:tc>
                  <a:txBody>
                    <a:bodyPr/>
                    <a:lstStyle/>
                    <a:p>
                      <a:pPr marL="0" indent="0" fontAlgn="base">
                        <a:lnSpc>
                          <a:spcPct val="110000"/>
                        </a:lnSpc>
                        <a:buClr>
                          <a:schemeClr val="tx1"/>
                        </a:buClr>
                        <a:buNone/>
                      </a:pPr>
                      <a:r>
                        <a:rPr kumimoji="1" lang="ja-JP" altLang="en-US" sz="1400">
                          <a:latin typeface="Meiryo UI" panose="020B0604030504040204" pitchFamily="50" charset="-128"/>
                          <a:ea typeface="Meiryo UI" panose="020B0604030504040204" pitchFamily="50" charset="-128"/>
                        </a:rPr>
                        <a:t>①</a:t>
                      </a:r>
                    </a:p>
                  </a:txBody>
                  <a:tcPr/>
                </a:tc>
                <a:tc>
                  <a:txBody>
                    <a:bodyPr/>
                    <a:lstStyle/>
                    <a:p>
                      <a:pPr marL="0" indent="0" algn="just" fontAlgn="base">
                        <a:lnSpc>
                          <a:spcPct val="110000"/>
                        </a:lnSpc>
                        <a:buClr>
                          <a:schemeClr val="tx1"/>
                        </a:buClr>
                        <a:buNone/>
                      </a:pPr>
                      <a:r>
                        <a:rPr lang="ja-JP" altLang="en-US" sz="1400">
                          <a:latin typeface="Meiryo UI" panose="020B0604030504040204" pitchFamily="50" charset="-128"/>
                          <a:ea typeface="Meiryo UI" panose="020B0604030504040204" pitchFamily="50" charset="-128"/>
                        </a:rPr>
                        <a:t>報告した事項の一覧</a:t>
                      </a:r>
                      <a:endParaRPr kumimoji="1" lang="ja-JP" altLang="en-US" sz="1400">
                        <a:latin typeface="Meiryo UI" panose="020B0604030504040204" pitchFamily="50" charset="-128"/>
                        <a:ea typeface="Meiryo UI" panose="020B0604030504040204" pitchFamily="50" charset="-128"/>
                      </a:endParaRPr>
                    </a:p>
                  </a:txBody>
                  <a:tcPr/>
                </a:tc>
                <a:tc>
                  <a:txBody>
                    <a:bodyPr/>
                    <a:lstStyle/>
                    <a:p>
                      <a:pPr algn="just"/>
                      <a:r>
                        <a:rPr lang="ja-JP" altLang="en-US" sz="1400">
                          <a:latin typeface="Meiryo UI" panose="020B0604030504040204" pitchFamily="50" charset="-128"/>
                          <a:ea typeface="Meiryo UI" panose="020B0604030504040204" pitchFamily="50" charset="-128"/>
                        </a:rPr>
                        <a:t>医療情報ネット</a:t>
                      </a:r>
                      <a:endParaRPr kumimoji="1" lang="ja-JP" altLang="en-US" sz="140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・都道府県に報告した事項を一覧として印刷する場合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医療機能情報提供制度・薬局機能情報提供制度で求められている「病院等は、都道府県知事へ報告した情報について、当該病院等において閲覧に供しなければならない。」について、紙面により対応する場合</a:t>
                      </a:r>
                      <a:endParaRPr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77918427"/>
                  </a:ext>
                </a:extLst>
              </a:tr>
              <a:tr h="370840">
                <a:tc>
                  <a:txBody>
                    <a:bodyPr/>
                    <a:lstStyle/>
                    <a:p>
                      <a:r>
                        <a:rPr kumimoji="1" lang="ja-JP" altLang="en-US" sz="1400">
                          <a:latin typeface="Meiryo UI" panose="020B0604030504040204" pitchFamily="50" charset="-128"/>
                          <a:ea typeface="Meiryo UI" panose="020B0604030504040204" pitchFamily="50" charset="-128"/>
                        </a:rPr>
                        <a:t>②</a:t>
                      </a:r>
                    </a:p>
                  </a:txBody>
                  <a:tcPr/>
                </a:tc>
                <a:tc>
                  <a:txBody>
                    <a:bodyPr/>
                    <a:lstStyle/>
                    <a:p>
                      <a:pPr algn="just"/>
                      <a:r>
                        <a:rPr lang="ja-JP" altLang="en-US" sz="1400">
                          <a:latin typeface="Meiryo UI" panose="020B0604030504040204" pitchFamily="50" charset="-128"/>
                          <a:ea typeface="Meiryo UI" panose="020B0604030504040204" pitchFamily="50" charset="-128"/>
                        </a:rPr>
                        <a:t>報告した事項のうち住民・患者向けに公表している事項のみの一覧</a:t>
                      </a:r>
                      <a:endParaRPr kumimoji="1" lang="ja-JP" altLang="en-US" sz="1400">
                        <a:latin typeface="Meiryo UI" panose="020B0604030504040204" pitchFamily="50" charset="-128"/>
                        <a:ea typeface="Meiryo UI" panose="020B0604030504040204" pitchFamily="50" charset="-128"/>
                      </a:endParaRPr>
                    </a:p>
                  </a:txBody>
                  <a:tcPr/>
                </a:tc>
                <a:tc>
                  <a:txBody>
                    <a:bodyPr/>
                    <a:lstStyle/>
                    <a:p>
                      <a:pPr algn="just"/>
                      <a:r>
                        <a:rPr lang="ja-JP" altLang="en-US" sz="1400">
                          <a:latin typeface="Meiryo UI" panose="020B0604030504040204" pitchFamily="50" charset="-128"/>
                          <a:ea typeface="Meiryo UI" panose="020B0604030504040204" pitchFamily="50" charset="-128"/>
                        </a:rPr>
                        <a:t>医療情報ネット</a:t>
                      </a:r>
                      <a:endParaRPr kumimoji="1" lang="ja-JP" altLang="en-US" sz="140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1400">
                          <a:latin typeface="Meiryo UI" panose="020B0604030504040204" pitchFamily="50" charset="-128"/>
                          <a:ea typeface="Meiryo UI" panose="020B0604030504040204" pitchFamily="50" charset="-128"/>
                        </a:rPr>
                        <a:t>・都道府県に報告した事項のうち、住民・患者向けに公表している事項を一覧として印刷する場合</a:t>
                      </a:r>
                      <a:br>
                        <a:rPr lang="en-US" altLang="ja-JP" sz="1400">
                          <a:latin typeface="Meiryo UI" panose="020B0604030504040204" pitchFamily="50" charset="-128"/>
                          <a:ea typeface="Meiryo UI" panose="020B0604030504040204" pitchFamily="50" charset="-128"/>
                        </a:rPr>
                      </a:br>
                      <a:r>
                        <a:rPr lang="ja-JP" altLang="en-US" sz="1400">
                          <a:latin typeface="Meiryo UI" panose="020B0604030504040204" pitchFamily="50" charset="-128"/>
                          <a:ea typeface="Meiryo UI" panose="020B0604030504040204" pitchFamily="50" charset="-128"/>
                        </a:rPr>
                        <a:t>・医療機能情報提供制度・薬局機能情報提供制度で求められている「病院等は、都道府県知事へ報告した情報について、当該病院等において閲覧に供しなければならない。」について、紙面により対応する場合</a:t>
                      </a:r>
                      <a:endParaRPr lang="en-US" altLang="ja-JP" sz="14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95418135"/>
                  </a:ext>
                </a:extLst>
              </a:tr>
              <a:tr h="370840">
                <a:tc>
                  <a:txBody>
                    <a:bodyPr/>
                    <a:lstStyle/>
                    <a:p>
                      <a:r>
                        <a:rPr kumimoji="1" lang="ja-JP" altLang="en-US" sz="1400">
                          <a:latin typeface="Meiryo UI" panose="020B0604030504040204" pitchFamily="50" charset="-128"/>
                          <a:ea typeface="Meiryo UI" panose="020B0604030504040204" pitchFamily="50" charset="-128"/>
                        </a:rPr>
                        <a:t>③</a:t>
                      </a:r>
                    </a:p>
                  </a:txBody>
                  <a:tcPr/>
                </a:tc>
                <a:tc>
                  <a:txBody>
                    <a:bodyPr/>
                    <a:lstStyle/>
                    <a:p>
                      <a:pPr algn="just"/>
                      <a:r>
                        <a:rPr lang="ja-JP" altLang="en-US" sz="1400">
                          <a:latin typeface="Meiryo UI" panose="020B0604030504040204" pitchFamily="50" charset="-128"/>
                          <a:ea typeface="Meiryo UI" panose="020B0604030504040204" pitchFamily="50" charset="-128"/>
                        </a:rPr>
                        <a:t>報告内容の一覧・前回報告内容との比較</a:t>
                      </a:r>
                      <a:endParaRPr kumimoji="1" lang="ja-JP" altLang="en-US" sz="1400">
                        <a:latin typeface="Meiryo UI" panose="020B0604030504040204" pitchFamily="50" charset="-128"/>
                        <a:ea typeface="Meiryo UI" panose="020B0604030504040204" pitchFamily="50" charset="-128"/>
                      </a:endParaRPr>
                    </a:p>
                  </a:txBody>
                  <a:tcPr/>
                </a:tc>
                <a:tc>
                  <a:txBody>
                    <a:bodyPr/>
                    <a:lstStyle/>
                    <a:p>
                      <a:pPr algn="just"/>
                      <a:r>
                        <a:rPr lang="en-US" altLang="ja-JP" sz="1400">
                          <a:latin typeface="Meiryo UI" panose="020B0604030504040204" pitchFamily="50" charset="-128"/>
                          <a:ea typeface="Meiryo UI" panose="020B0604030504040204" pitchFamily="50" charset="-128"/>
                        </a:rPr>
                        <a:t>G-MIS</a:t>
                      </a:r>
                      <a:endParaRPr kumimoji="1" lang="ja-JP" altLang="en-US" sz="140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・報告の途中に報告内容を一覧として確認する場合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・前回の報告内容の差分を紙面で確認する場合</a:t>
                      </a:r>
                      <a:endParaRPr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5235102"/>
                  </a:ext>
                </a:extLst>
              </a:tr>
            </a:tbl>
          </a:graphicData>
        </a:graphic>
      </p:graphicFrame>
      <p:sp>
        <p:nvSpPr>
          <p:cNvPr id="9" name="テキスト ボックス 8">
            <a:extLst>
              <a:ext uri="{FF2B5EF4-FFF2-40B4-BE49-F238E27FC236}">
                <a16:creationId xmlns:a16="http://schemas.microsoft.com/office/drawing/2014/main" id="{861D3B00-BFE8-16A3-C7C5-63E4A95942F4}"/>
              </a:ext>
            </a:extLst>
          </p:cNvPr>
          <p:cNvSpPr txBox="1"/>
          <p:nvPr/>
        </p:nvSpPr>
        <p:spPr>
          <a:xfrm>
            <a:off x="548346" y="5335129"/>
            <a:ext cx="7077364" cy="1004827"/>
          </a:xfrm>
          <a:prstGeom prst="rect">
            <a:avLst/>
          </a:prstGeom>
          <a:noFill/>
        </p:spPr>
        <p:txBody>
          <a:bodyPr wrap="square" lIns="91440" tIns="45720" rIns="91440" bIns="45720" anchor="t">
            <a:spAutoFit/>
          </a:bodyPr>
          <a:lstStyle/>
          <a:p>
            <a:pPr fontAlgn="base">
              <a:lnSpc>
                <a:spcPct val="110000"/>
              </a:lnSpc>
              <a:buClr>
                <a:schemeClr val="tx1"/>
              </a:buClr>
            </a:pPr>
            <a:r>
              <a:rPr lang="en-US" altLang="ja-JP" sz="1100">
                <a:latin typeface="Meiryo UI"/>
                <a:ea typeface="Meiryo UI"/>
              </a:rPr>
              <a:t>【</a:t>
            </a:r>
            <a:r>
              <a:rPr lang="ja-JP" altLang="en-US" sz="1100">
                <a:latin typeface="Meiryo UI"/>
                <a:ea typeface="Meiryo UI"/>
              </a:rPr>
              <a:t>関連するマニュアル</a:t>
            </a:r>
            <a:r>
              <a:rPr lang="en-US" altLang="ja-JP" sz="1100">
                <a:latin typeface="Meiryo UI"/>
                <a:ea typeface="Meiryo UI"/>
              </a:rPr>
              <a:t>】</a:t>
            </a:r>
          </a:p>
          <a:p>
            <a:pPr fontAlgn="base">
              <a:lnSpc>
                <a:spcPct val="110000"/>
              </a:lnSpc>
              <a:buClr>
                <a:schemeClr val="tx1"/>
              </a:buClr>
            </a:pPr>
            <a:r>
              <a:rPr lang="ja-JP" altLang="en-US" sz="1100">
                <a:latin typeface="Meiryo UI"/>
                <a:ea typeface="Meiryo UI"/>
              </a:rPr>
              <a:t>＊医療情報ネット</a:t>
            </a:r>
            <a:endParaRPr lang="en-US" altLang="ja-JP" sz="1100">
              <a:latin typeface="Meiryo UI"/>
              <a:ea typeface="Meiryo UI"/>
            </a:endParaRPr>
          </a:p>
          <a:p>
            <a:pPr lvl="1" fontAlgn="base">
              <a:lnSpc>
                <a:spcPct val="110000"/>
              </a:lnSpc>
              <a:buClr>
                <a:schemeClr val="tx1"/>
              </a:buClr>
            </a:pPr>
            <a:r>
              <a:rPr lang="ja-JP" altLang="en-US" sz="1100">
                <a:latin typeface="Meiryo UI"/>
                <a:ea typeface="Meiryo UI"/>
              </a:rPr>
              <a:t>・</a:t>
            </a:r>
            <a:r>
              <a:rPr lang="ja-JP" altLang="en-US" sz="1100" b="0" i="0">
                <a:solidFill>
                  <a:srgbClr val="222222"/>
                </a:solidFill>
                <a:effectLst/>
                <a:latin typeface="Meiryo" panose="020B0604030504040204" pitchFamily="50" charset="-128"/>
                <a:ea typeface="Meiryo" panose="020B0604030504040204" pitchFamily="50" charset="-128"/>
              </a:rPr>
              <a:t>操作手順書</a:t>
            </a:r>
            <a:r>
              <a:rPr lang="en-US" altLang="ja-JP" sz="1100" b="0" i="0">
                <a:solidFill>
                  <a:srgbClr val="222222"/>
                </a:solidFill>
                <a:effectLst/>
                <a:latin typeface="Meiryo" panose="020B0604030504040204" pitchFamily="50" charset="-128"/>
                <a:ea typeface="Meiryo" panose="020B0604030504040204" pitchFamily="50" charset="-128"/>
              </a:rPr>
              <a:t>_105_</a:t>
            </a:r>
            <a:r>
              <a:rPr lang="ja-JP" altLang="en-US" sz="1100" b="0" i="0">
                <a:solidFill>
                  <a:srgbClr val="222222"/>
                </a:solidFill>
                <a:effectLst/>
                <a:latin typeface="Meiryo" panose="020B0604030504040204" pitchFamily="50" charset="-128"/>
                <a:ea typeface="Meiryo" panose="020B0604030504040204" pitchFamily="50" charset="-128"/>
              </a:rPr>
              <a:t>関係者向けメニュー</a:t>
            </a:r>
            <a:r>
              <a:rPr lang="en-US" altLang="ja-JP" sz="1100" b="0" i="0">
                <a:solidFill>
                  <a:srgbClr val="222222"/>
                </a:solidFill>
                <a:effectLst/>
                <a:latin typeface="Meiryo" panose="020B0604030504040204" pitchFamily="50" charset="-128"/>
                <a:ea typeface="Meiryo" panose="020B0604030504040204" pitchFamily="50" charset="-128"/>
              </a:rPr>
              <a:t>_</a:t>
            </a:r>
            <a:r>
              <a:rPr lang="ja-JP" altLang="en-US" sz="1100" b="0" i="0">
                <a:solidFill>
                  <a:srgbClr val="222222"/>
                </a:solidFill>
                <a:effectLst/>
                <a:latin typeface="Meiryo" panose="020B0604030504040204" pitchFamily="50" charset="-128"/>
                <a:ea typeface="Meiryo" panose="020B0604030504040204" pitchFamily="50" charset="-128"/>
              </a:rPr>
              <a:t>関係者向け検索に関すること</a:t>
            </a:r>
            <a:endParaRPr lang="en-US" altLang="ja-JP" sz="1100">
              <a:latin typeface="Meiryo UI"/>
              <a:ea typeface="Meiryo UI"/>
            </a:endParaRPr>
          </a:p>
          <a:p>
            <a:pPr fontAlgn="base">
              <a:lnSpc>
                <a:spcPct val="110000"/>
              </a:lnSpc>
              <a:buClr>
                <a:schemeClr val="tx1"/>
              </a:buClr>
            </a:pPr>
            <a:r>
              <a:rPr lang="ja-JP" altLang="en-US" sz="1100">
                <a:latin typeface="Meiryo UI"/>
                <a:ea typeface="Meiryo UI"/>
              </a:rPr>
              <a:t>＊</a:t>
            </a:r>
            <a:r>
              <a:rPr lang="en-US" altLang="ja-JP" sz="1100">
                <a:latin typeface="Meiryo UI"/>
                <a:ea typeface="Meiryo UI"/>
              </a:rPr>
              <a:t>G-MIS</a:t>
            </a:r>
          </a:p>
          <a:p>
            <a:pPr fontAlgn="base">
              <a:lnSpc>
                <a:spcPct val="110000"/>
              </a:lnSpc>
              <a:buClr>
                <a:schemeClr val="tx1"/>
              </a:buClr>
            </a:pPr>
            <a:r>
              <a:rPr lang="ja-JP" altLang="en-US" sz="1100">
                <a:latin typeface="Meiryo UI"/>
                <a:ea typeface="Meiryo UI"/>
              </a:rPr>
              <a:t>　　　　　・</a:t>
            </a:r>
            <a:r>
              <a:rPr lang="en-US" altLang="ja-JP" sz="1100">
                <a:latin typeface="Meiryo UI"/>
                <a:ea typeface="Meiryo UI"/>
              </a:rPr>
              <a:t>G-MIS_</a:t>
            </a:r>
            <a:r>
              <a:rPr lang="ja-JP" altLang="en-US" sz="1100">
                <a:latin typeface="Meiryo UI"/>
                <a:ea typeface="Meiryo UI"/>
              </a:rPr>
              <a:t>操作マニュアル</a:t>
            </a:r>
            <a:r>
              <a:rPr lang="en-US" altLang="ja-JP" sz="1100">
                <a:latin typeface="Meiryo UI"/>
                <a:ea typeface="Meiryo UI"/>
              </a:rPr>
              <a:t>_</a:t>
            </a:r>
            <a:r>
              <a:rPr lang="ja-JP" altLang="en-US" sz="1100">
                <a:latin typeface="Meiryo UI"/>
                <a:ea typeface="Meiryo UI"/>
              </a:rPr>
              <a:t>報告機関用</a:t>
            </a:r>
            <a:r>
              <a:rPr lang="en-US" altLang="ja-JP" sz="1100">
                <a:latin typeface="Meiryo UI"/>
                <a:ea typeface="Meiryo UI"/>
              </a:rPr>
              <a:t>_</a:t>
            </a:r>
            <a:r>
              <a:rPr lang="ja-JP" altLang="en-US" sz="1100">
                <a:latin typeface="Meiryo UI"/>
                <a:ea typeface="Meiryo UI"/>
              </a:rPr>
              <a:t>定期報告</a:t>
            </a:r>
            <a:endParaRPr lang="en-US" altLang="ja-JP" sz="1100">
              <a:latin typeface="Meiryo UI"/>
              <a:ea typeface="Meiryo UI"/>
            </a:endParaRPr>
          </a:p>
        </p:txBody>
      </p:sp>
    </p:spTree>
    <p:extLst>
      <p:ext uri="{BB962C8B-B14F-4D97-AF65-F5344CB8AC3E}">
        <p14:creationId xmlns:p14="http://schemas.microsoft.com/office/powerpoint/2010/main" val="180585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2</a:t>
            </a:fld>
            <a:endParaRPr lang="ja-JP" altLang="en-US"/>
          </a:p>
        </p:txBody>
      </p:sp>
      <p:sp>
        <p:nvSpPr>
          <p:cNvPr id="2" name="テキスト ボックス 1">
            <a:extLst>
              <a:ext uri="{FF2B5EF4-FFF2-40B4-BE49-F238E27FC236}">
                <a16:creationId xmlns:a16="http://schemas.microsoft.com/office/drawing/2014/main" id="{5424E36D-E09B-5FB9-6473-BBC4A72586D3}"/>
              </a:ext>
            </a:extLst>
          </p:cNvPr>
          <p:cNvSpPr txBox="1"/>
          <p:nvPr/>
        </p:nvSpPr>
        <p:spPr>
          <a:xfrm>
            <a:off x="108774" y="1153186"/>
            <a:ext cx="9745786" cy="1253677"/>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医療情報ネットでは、病院等及び薬局向けの関係者メニューより、医療機関情報詳細画面を利用することで、当機関の報告事項を一覧で確認することが可能です。また、当画面より、報告事項の一覧を</a:t>
            </a:r>
            <a:r>
              <a:rPr lang="en-US" altLang="ja-JP" sz="1400" dirty="0">
                <a:latin typeface="Meiryo UI"/>
                <a:ea typeface="Meiryo UI"/>
              </a:rPr>
              <a:t>PDF</a:t>
            </a:r>
            <a:r>
              <a:rPr lang="ja-JP" altLang="en-US" sz="1400" dirty="0">
                <a:latin typeface="Meiryo UI"/>
                <a:ea typeface="Meiryo UI"/>
              </a:rPr>
              <a:t>ファイルで入手することが可能です。当ファイルを印刷することで、報告事項の一覧を入手ください。</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本資料の２</a:t>
            </a:r>
            <a:r>
              <a:rPr lang="en-US" altLang="ja-JP" sz="1400" dirty="0">
                <a:latin typeface="Meiryo UI"/>
                <a:ea typeface="Meiryo UI"/>
              </a:rPr>
              <a:t>P</a:t>
            </a:r>
            <a:r>
              <a:rPr lang="ja-JP" altLang="en-US" sz="1400" dirty="0">
                <a:latin typeface="Meiryo UI"/>
                <a:ea typeface="Meiryo UI"/>
              </a:rPr>
              <a:t>～７</a:t>
            </a:r>
            <a:r>
              <a:rPr lang="en-US" altLang="ja-JP" sz="1400" dirty="0">
                <a:latin typeface="Meiryo UI"/>
                <a:ea typeface="Meiryo UI"/>
              </a:rPr>
              <a:t>P</a:t>
            </a:r>
            <a:r>
              <a:rPr lang="ja-JP" altLang="en-US" sz="1400" dirty="0">
                <a:latin typeface="Meiryo UI"/>
                <a:ea typeface="Meiryo UI"/>
              </a:rPr>
              <a:t>にて、</a:t>
            </a:r>
            <a:r>
              <a:rPr lang="en-US" altLang="ja-JP" sz="1400" dirty="0">
                <a:latin typeface="Meiryo UI"/>
                <a:ea typeface="Meiryo UI"/>
              </a:rPr>
              <a:t>PDF</a:t>
            </a:r>
            <a:r>
              <a:rPr lang="ja-JP" altLang="en-US" sz="1400" dirty="0">
                <a:latin typeface="Meiryo UI"/>
                <a:ea typeface="Meiryo UI"/>
              </a:rPr>
              <a:t>ファイルを入手するまでの流れをご説明します。</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入手できるファイルのイメージを別添「医療情報ネット</a:t>
            </a:r>
            <a:r>
              <a:rPr lang="en-US" altLang="ja-JP" sz="1400" dirty="0">
                <a:latin typeface="Meiryo UI"/>
                <a:ea typeface="Meiryo UI"/>
              </a:rPr>
              <a:t>_</a:t>
            </a:r>
            <a:r>
              <a:rPr lang="ja-JP" altLang="en-US" sz="1400" dirty="0">
                <a:latin typeface="Meiryo UI"/>
                <a:ea typeface="Meiryo UI"/>
              </a:rPr>
              <a:t>医療機関情報詳細</a:t>
            </a:r>
            <a:r>
              <a:rPr lang="en-US" altLang="ja-JP" sz="1400" dirty="0">
                <a:latin typeface="Meiryo UI"/>
                <a:ea typeface="Meiryo UI"/>
              </a:rPr>
              <a:t>_</a:t>
            </a:r>
            <a:r>
              <a:rPr lang="ja-JP" altLang="en-US" sz="1400" dirty="0">
                <a:latin typeface="Meiryo UI"/>
                <a:ea typeface="Meiryo UI"/>
              </a:rPr>
              <a:t>印刷イメージ」として提供しておりますので、ご確認ください。</a:t>
            </a:r>
            <a:endParaRPr lang="en-US" altLang="ja-JP" sz="1400" dirty="0">
              <a:latin typeface="Meiryo UI"/>
              <a:ea typeface="Meiryo UI"/>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panose="020B0604030504040204" pitchFamily="50" charset="-128"/>
                  <a:ea typeface="Meiryo UI" panose="020B0604030504040204" pitchFamily="50" charset="-128"/>
                </a:rPr>
                <a:t>「報告した事項の一覧」の印刷方法（医療情報ネット）　①</a:t>
              </a:r>
              <a:endParaRPr lang="en-US" altLang="ja-JP" sz="2000" spc="130">
                <a:latin typeface="Meiryo UI" panose="020B0604030504040204" pitchFamily="50" charset="-128"/>
                <a:ea typeface="Meiryo UI" panose="020B0604030504040204" pitchFamily="50" charset="-128"/>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1</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pic>
        <p:nvPicPr>
          <p:cNvPr id="1026" name="Picture 2">
            <a:extLst>
              <a:ext uri="{FF2B5EF4-FFF2-40B4-BE49-F238E27FC236}">
                <a16:creationId xmlns:a16="http://schemas.microsoft.com/office/drawing/2014/main" id="{38595858-4D24-7746-64DD-5B7214312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201" y="2433484"/>
            <a:ext cx="6993597" cy="4336026"/>
          </a:xfrm>
          <a:prstGeom prst="rect">
            <a:avLst/>
          </a:prstGeom>
          <a:noFill/>
          <a:extLst>
            <a:ext uri="{909E8E84-426E-40DD-AFC4-6F175D3DCCD1}">
              <a14:hiddenFill xmlns:a14="http://schemas.microsoft.com/office/drawing/2010/main">
                <a:solidFill>
                  <a:srgbClr val="FFFFFF"/>
                </a:solidFill>
              </a14:hiddenFill>
            </a:ext>
          </a:extLst>
        </p:spPr>
      </p:pic>
      <p:sp>
        <p:nvSpPr>
          <p:cNvPr id="16" name="吹き出し: 四角形 15">
            <a:extLst>
              <a:ext uri="{FF2B5EF4-FFF2-40B4-BE49-F238E27FC236}">
                <a16:creationId xmlns:a16="http://schemas.microsoft.com/office/drawing/2014/main" id="{AC47BEDC-36A2-E352-16A9-9FB7D47DE5C7}"/>
              </a:ext>
            </a:extLst>
          </p:cNvPr>
          <p:cNvSpPr/>
          <p:nvPr/>
        </p:nvSpPr>
        <p:spPr>
          <a:xfrm>
            <a:off x="218283" y="4807974"/>
            <a:ext cx="1728254" cy="529658"/>
          </a:xfrm>
          <a:prstGeom prst="wedgeRectCallout">
            <a:avLst>
              <a:gd name="adj1" fmla="val 56397"/>
              <a:gd name="adj2" fmla="val 21199"/>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chemeClr val="tx1"/>
                </a:solidFill>
                <a:latin typeface="Meiryo UI" panose="020B0604030504040204" pitchFamily="50" charset="-128"/>
                <a:ea typeface="Meiryo UI" panose="020B0604030504040204" pitchFamily="50" charset="-128"/>
              </a:rPr>
              <a:t>①</a:t>
            </a:r>
            <a:r>
              <a:rPr lang="en-US" altLang="ja-JP" sz="1200">
                <a:solidFill>
                  <a:schemeClr val="tx1"/>
                </a:solidFill>
                <a:latin typeface="Meiryo UI" panose="020B0604030504040204" pitchFamily="50" charset="-128"/>
                <a:ea typeface="Meiryo UI" panose="020B0604030504040204" pitchFamily="50" charset="-128"/>
              </a:rPr>
              <a:t>G-MIS</a:t>
            </a:r>
            <a:r>
              <a:rPr lang="ja-JP" altLang="en-US" sz="1200">
                <a:solidFill>
                  <a:schemeClr val="tx1"/>
                </a:solidFill>
                <a:latin typeface="Meiryo UI" panose="020B0604030504040204" pitchFamily="50" charset="-128"/>
                <a:ea typeface="Meiryo UI" panose="020B0604030504040204" pitchFamily="50" charset="-128"/>
              </a:rPr>
              <a:t>の</a:t>
            </a:r>
            <a:r>
              <a:rPr lang="en-US" altLang="ja-JP" sz="1200">
                <a:solidFill>
                  <a:schemeClr val="tx1"/>
                </a:solidFill>
                <a:latin typeface="Meiryo UI" panose="020B0604030504040204" pitchFamily="50" charset="-128"/>
                <a:ea typeface="Meiryo UI" panose="020B0604030504040204" pitchFamily="50" charset="-128"/>
              </a:rPr>
              <a:t>ID</a:t>
            </a:r>
            <a:r>
              <a:rPr lang="ja-JP" altLang="en-US" sz="1200">
                <a:solidFill>
                  <a:schemeClr val="tx1"/>
                </a:solidFill>
                <a:latin typeface="Meiryo UI" panose="020B0604030504040204" pitchFamily="50" charset="-128"/>
                <a:ea typeface="Meiryo UI" panose="020B0604030504040204" pitchFamily="50" charset="-128"/>
              </a:rPr>
              <a:t>・パスワードを入力しログインを行います</a:t>
            </a:r>
            <a:r>
              <a:rPr kumimoji="1" lang="ja-JP" altLang="en-US" sz="1200">
                <a:solidFill>
                  <a:schemeClr val="tx1"/>
                </a:solidFill>
                <a:latin typeface="Meiryo UI" panose="020B0604030504040204" pitchFamily="50" charset="-128"/>
                <a:ea typeface="Meiryo UI" panose="020B0604030504040204" pitchFamily="50" charset="-128"/>
              </a:rPr>
              <a:t>。</a:t>
            </a:r>
          </a:p>
        </p:txBody>
      </p:sp>
      <p:sp>
        <p:nvSpPr>
          <p:cNvPr id="17" name="吹き出し: 四角形 16">
            <a:extLst>
              <a:ext uri="{FF2B5EF4-FFF2-40B4-BE49-F238E27FC236}">
                <a16:creationId xmlns:a16="http://schemas.microsoft.com/office/drawing/2014/main" id="{16A69A74-46C7-7940-44C8-2F9ECFDFEF4B}"/>
              </a:ext>
            </a:extLst>
          </p:cNvPr>
          <p:cNvSpPr/>
          <p:nvPr/>
        </p:nvSpPr>
        <p:spPr>
          <a:xfrm>
            <a:off x="3799683" y="5900927"/>
            <a:ext cx="1728254" cy="529658"/>
          </a:xfrm>
          <a:prstGeom prst="wedgeRectCallout">
            <a:avLst>
              <a:gd name="adj1" fmla="val 35916"/>
              <a:gd name="adj2" fmla="val -127772"/>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②</a:t>
            </a:r>
            <a:r>
              <a:rPr kumimoji="1" lang="en-US" altLang="ja-JP" sz="1200">
                <a:solidFill>
                  <a:schemeClr val="tx1"/>
                </a:solidFill>
                <a:latin typeface="Meiryo UI" panose="020B0604030504040204" pitchFamily="50" charset="-128"/>
                <a:ea typeface="Meiryo UI" panose="020B0604030504040204" pitchFamily="50" charset="-128"/>
              </a:rPr>
              <a:t>Med-Login</a:t>
            </a:r>
            <a:r>
              <a:rPr kumimoji="1" lang="ja-JP" altLang="en-US" sz="1200">
                <a:solidFill>
                  <a:schemeClr val="tx1"/>
                </a:solidFill>
                <a:latin typeface="Meiryo UI" panose="020B0604030504040204" pitchFamily="50" charset="-128"/>
                <a:ea typeface="Meiryo UI" panose="020B0604030504040204" pitchFamily="50" charset="-128"/>
              </a:rPr>
              <a:t>画面より「医療情報ネット」を選択します。</a:t>
            </a:r>
          </a:p>
        </p:txBody>
      </p:sp>
      <p:sp>
        <p:nvSpPr>
          <p:cNvPr id="19" name="テキスト ボックス 18">
            <a:extLst>
              <a:ext uri="{FF2B5EF4-FFF2-40B4-BE49-F238E27FC236}">
                <a16:creationId xmlns:a16="http://schemas.microsoft.com/office/drawing/2014/main" id="{F2C4989B-AD4B-88C5-9A0F-839551D94AE0}"/>
              </a:ext>
            </a:extLst>
          </p:cNvPr>
          <p:cNvSpPr txBox="1"/>
          <p:nvPr/>
        </p:nvSpPr>
        <p:spPr>
          <a:xfrm>
            <a:off x="2378558" y="6515594"/>
            <a:ext cx="5431295" cy="253916"/>
          </a:xfrm>
          <a:prstGeom prst="rect">
            <a:avLst/>
          </a:prstGeom>
          <a:noFill/>
        </p:spPr>
        <p:txBody>
          <a:bodyPr wrap="none" lIns="91440" tIns="45720" rIns="91440" bIns="45720" rtlCol="0" anchor="t">
            <a:spAutoFit/>
          </a:bodyPr>
          <a:lstStyle/>
          <a:p>
            <a:pPr algn="l"/>
            <a:r>
              <a:rPr lang="en-US" altLang="ja-JP" sz="1050">
                <a:solidFill>
                  <a:prstClr val="black"/>
                </a:solidFill>
                <a:latin typeface="Meiryo UI"/>
                <a:ea typeface="Meiryo UI"/>
                <a:cs typeface="Meiryo UI" panose="020B0604030504040204" pitchFamily="50" charset="-128"/>
              </a:rPr>
              <a:t>※SSO</a:t>
            </a:r>
            <a:r>
              <a:rPr lang="ja-JP" altLang="en-US" sz="1050">
                <a:solidFill>
                  <a:prstClr val="black"/>
                </a:solidFill>
                <a:latin typeface="Meiryo UI"/>
                <a:ea typeface="Meiryo UI"/>
                <a:cs typeface="Meiryo UI" panose="020B0604030504040204" pitchFamily="50" charset="-128"/>
              </a:rPr>
              <a:t>（シングルサインオン）とは、異なるシステムのログイン</a:t>
            </a:r>
            <a:r>
              <a:rPr lang="en-US" altLang="ja-JP" sz="1050">
                <a:solidFill>
                  <a:prstClr val="black"/>
                </a:solidFill>
                <a:latin typeface="Meiryo UI"/>
                <a:ea typeface="Meiryo UI"/>
                <a:cs typeface="Meiryo UI" panose="020B0604030504040204" pitchFamily="50" charset="-128"/>
              </a:rPr>
              <a:t>ID</a:t>
            </a:r>
            <a:r>
              <a:rPr lang="ja-JP" altLang="en-US" sz="1050">
                <a:solidFill>
                  <a:prstClr val="black"/>
                </a:solidFill>
                <a:latin typeface="Meiryo UI"/>
                <a:ea typeface="Meiryo UI"/>
                <a:cs typeface="Meiryo UI" panose="020B0604030504040204" pitchFamily="50" charset="-128"/>
              </a:rPr>
              <a:t>・パスワードを共通化する機能です。</a:t>
            </a:r>
            <a:endParaRPr kumimoji="1" lang="en-US" altLang="ja-JP" sz="1050">
              <a:solidFill>
                <a:prstClr val="black"/>
              </a:solidFill>
              <a:latin typeface="Meiryo UI"/>
              <a:ea typeface="Meiryo UI"/>
              <a:cs typeface="Meiryo UI" panose="020B0604030504040204" pitchFamily="50" charset="-128"/>
            </a:endParaRPr>
          </a:p>
        </p:txBody>
      </p:sp>
    </p:spTree>
    <p:extLst>
      <p:ext uri="{BB962C8B-B14F-4D97-AF65-F5344CB8AC3E}">
        <p14:creationId xmlns:p14="http://schemas.microsoft.com/office/powerpoint/2010/main" val="4286033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2B311687-BF99-D49C-BB67-4CFE003CFB28}"/>
              </a:ext>
            </a:extLst>
          </p:cNvPr>
          <p:cNvGrpSpPr/>
          <p:nvPr/>
        </p:nvGrpSpPr>
        <p:grpSpPr>
          <a:xfrm>
            <a:off x="108773" y="1501412"/>
            <a:ext cx="4977729" cy="2096138"/>
            <a:chOff x="-572879" y="3065241"/>
            <a:chExt cx="4977729" cy="2096138"/>
          </a:xfrm>
        </p:grpSpPr>
        <p:pic>
          <p:nvPicPr>
            <p:cNvPr id="2" name="図 1">
              <a:extLst>
                <a:ext uri="{FF2B5EF4-FFF2-40B4-BE49-F238E27FC236}">
                  <a16:creationId xmlns:a16="http://schemas.microsoft.com/office/drawing/2014/main" id="{2E2023E1-D346-48DC-BF9E-A53182810A53}"/>
                </a:ext>
              </a:extLst>
            </p:cNvPr>
            <p:cNvPicPr>
              <a:picLocks noChangeAspect="1"/>
            </p:cNvPicPr>
            <p:nvPr/>
          </p:nvPicPr>
          <p:blipFill>
            <a:blip r:embed="rId3"/>
            <a:stretch>
              <a:fillRect/>
            </a:stretch>
          </p:blipFill>
          <p:spPr>
            <a:xfrm>
              <a:off x="-572879" y="3065241"/>
              <a:ext cx="4977729" cy="2096138"/>
            </a:xfrm>
            <a:prstGeom prst="rect">
              <a:avLst/>
            </a:prstGeom>
            <a:ln w="6350">
              <a:solidFill>
                <a:schemeClr val="bg1">
                  <a:lumMod val="50000"/>
                </a:schemeClr>
              </a:solidFill>
            </a:ln>
          </p:spPr>
        </p:pic>
        <p:sp>
          <p:nvSpPr>
            <p:cNvPr id="11" name="正方形/長方形 10">
              <a:extLst>
                <a:ext uri="{FF2B5EF4-FFF2-40B4-BE49-F238E27FC236}">
                  <a16:creationId xmlns:a16="http://schemas.microsoft.com/office/drawing/2014/main" id="{ED3230B5-C787-4704-BB30-8FB641409D5C}"/>
                </a:ext>
              </a:extLst>
            </p:cNvPr>
            <p:cNvSpPr/>
            <p:nvPr/>
          </p:nvSpPr>
          <p:spPr>
            <a:xfrm>
              <a:off x="-410170" y="3642114"/>
              <a:ext cx="579446" cy="103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77150" y="6472185"/>
            <a:ext cx="2228850" cy="365125"/>
          </a:xfrm>
        </p:spPr>
        <p:txBody>
          <a:bodyPr/>
          <a:lstStyle/>
          <a:p>
            <a:fld id="{D678D6E8-61F4-42B4-8ED0-44B1436A966E}" type="slidenum">
              <a:rPr lang="ja-JP" altLang="en-US" smtClean="0"/>
              <a:pPr/>
              <a:t>3</a:t>
            </a:fld>
            <a:endParaRPr lang="ja-JP" altLang="en-US"/>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a:ea typeface="Meiryo UI"/>
                </a:rPr>
                <a:t>「報告した事項の一覧」の印刷方法（医療情報ネット）②</a:t>
              </a:r>
              <a:endParaRPr lang="en-US" altLang="ja-JP" sz="2000" spc="130">
                <a:latin typeface="Meiryo UI" panose="020B0604030504040204" pitchFamily="50" charset="-128"/>
                <a:ea typeface="Meiryo UI" panose="020B0604030504040204" pitchFamily="50" charset="-128"/>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1</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cxnSp>
        <p:nvCxnSpPr>
          <p:cNvPr id="19" name="コネクタ: カギ線 18">
            <a:extLst>
              <a:ext uri="{FF2B5EF4-FFF2-40B4-BE49-F238E27FC236}">
                <a16:creationId xmlns:a16="http://schemas.microsoft.com/office/drawing/2014/main" id="{501B2631-229F-CCCC-4146-80316D7B89FD}"/>
              </a:ext>
            </a:extLst>
          </p:cNvPr>
          <p:cNvCxnSpPr>
            <a:cxnSpLocks/>
            <a:stCxn id="11" idx="1"/>
          </p:cNvCxnSpPr>
          <p:nvPr/>
        </p:nvCxnSpPr>
        <p:spPr bwMode="gray">
          <a:xfrm rot="10800000" flipH="1" flipV="1">
            <a:off x="271482" y="2130077"/>
            <a:ext cx="1553756" cy="1705577"/>
          </a:xfrm>
          <a:prstGeom prst="bentConnector4">
            <a:avLst>
              <a:gd name="adj1" fmla="val -14713"/>
              <a:gd name="adj2" fmla="val 91169"/>
            </a:avLst>
          </a:prstGeom>
          <a:noFill/>
          <a:ln w="38100">
            <a:solidFill>
              <a:srgbClr val="FF0000"/>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吹き出し: 四角形 24">
            <a:extLst>
              <a:ext uri="{FF2B5EF4-FFF2-40B4-BE49-F238E27FC236}">
                <a16:creationId xmlns:a16="http://schemas.microsoft.com/office/drawing/2014/main" id="{F035D674-BC53-235B-1050-0686B69E15AE}"/>
              </a:ext>
            </a:extLst>
          </p:cNvPr>
          <p:cNvSpPr/>
          <p:nvPr/>
        </p:nvSpPr>
        <p:spPr>
          <a:xfrm>
            <a:off x="1668686" y="1672661"/>
            <a:ext cx="1728254" cy="529658"/>
          </a:xfrm>
          <a:prstGeom prst="wedgeRectCallout">
            <a:avLst>
              <a:gd name="adj1" fmla="val -80018"/>
              <a:gd name="adj2" fmla="val 36862"/>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③「医療機関情報検索」を選択します</a:t>
            </a:r>
            <a:r>
              <a:rPr kumimoji="1" lang="ja-JP" altLang="en-US" sz="1200">
                <a:solidFill>
                  <a:schemeClr val="tx1"/>
                </a:solidFill>
                <a:latin typeface="Meiryo UI" panose="020B0604030504040204" pitchFamily="50" charset="-128"/>
                <a:ea typeface="Meiryo UI" panose="020B0604030504040204" pitchFamily="50" charset="-128"/>
              </a:rPr>
              <a:t>。</a:t>
            </a:r>
          </a:p>
        </p:txBody>
      </p:sp>
      <p:pic>
        <p:nvPicPr>
          <p:cNvPr id="50" name="図 49">
            <a:extLst>
              <a:ext uri="{FF2B5EF4-FFF2-40B4-BE49-F238E27FC236}">
                <a16:creationId xmlns:a16="http://schemas.microsoft.com/office/drawing/2014/main" id="{E82CA65B-DF62-4EB7-A225-D4D61A97B803}"/>
              </a:ext>
            </a:extLst>
          </p:cNvPr>
          <p:cNvPicPr>
            <a:picLocks noChangeAspect="1"/>
          </p:cNvPicPr>
          <p:nvPr/>
        </p:nvPicPr>
        <p:blipFill>
          <a:blip r:embed="rId4"/>
          <a:stretch>
            <a:fillRect/>
          </a:stretch>
        </p:blipFill>
        <p:spPr>
          <a:xfrm>
            <a:off x="738156" y="3835655"/>
            <a:ext cx="2442753" cy="2769984"/>
          </a:xfrm>
          <a:prstGeom prst="rect">
            <a:avLst/>
          </a:prstGeom>
          <a:ln>
            <a:solidFill>
              <a:schemeClr val="bg1">
                <a:lumMod val="50000"/>
              </a:schemeClr>
            </a:solidFill>
          </a:ln>
        </p:spPr>
      </p:pic>
      <p:sp>
        <p:nvSpPr>
          <p:cNvPr id="51" name="正方形/長方形 50">
            <a:extLst>
              <a:ext uri="{FF2B5EF4-FFF2-40B4-BE49-F238E27FC236}">
                <a16:creationId xmlns:a16="http://schemas.microsoft.com/office/drawing/2014/main" id="{56ECD969-5D8A-491B-9943-4BA9B7A52794}"/>
              </a:ext>
            </a:extLst>
          </p:cNvPr>
          <p:cNvSpPr/>
          <p:nvPr/>
        </p:nvSpPr>
        <p:spPr>
          <a:xfrm>
            <a:off x="738156" y="4613836"/>
            <a:ext cx="547112" cy="1826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正方形/長方形 51">
            <a:extLst>
              <a:ext uri="{FF2B5EF4-FFF2-40B4-BE49-F238E27FC236}">
                <a16:creationId xmlns:a16="http://schemas.microsoft.com/office/drawing/2014/main" id="{15F0ECA7-0780-453F-BC87-ABAC44023C90}"/>
              </a:ext>
            </a:extLst>
          </p:cNvPr>
          <p:cNvSpPr/>
          <p:nvPr/>
        </p:nvSpPr>
        <p:spPr>
          <a:xfrm>
            <a:off x="2809281" y="6443610"/>
            <a:ext cx="397348" cy="1620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49" name="図 48">
            <a:extLst>
              <a:ext uri="{FF2B5EF4-FFF2-40B4-BE49-F238E27FC236}">
                <a16:creationId xmlns:a16="http://schemas.microsoft.com/office/drawing/2014/main" id="{48C2F151-7740-4189-B90E-4E4AE5623DA4}"/>
              </a:ext>
            </a:extLst>
          </p:cNvPr>
          <p:cNvPicPr>
            <a:picLocks noChangeAspect="1"/>
          </p:cNvPicPr>
          <p:nvPr/>
        </p:nvPicPr>
        <p:blipFill>
          <a:blip r:embed="rId5"/>
          <a:stretch>
            <a:fillRect/>
          </a:stretch>
        </p:blipFill>
        <p:spPr>
          <a:xfrm>
            <a:off x="5642376" y="1425324"/>
            <a:ext cx="3210214" cy="1759936"/>
          </a:xfrm>
          <a:prstGeom prst="rect">
            <a:avLst/>
          </a:prstGeom>
          <a:ln>
            <a:solidFill>
              <a:schemeClr val="bg1">
                <a:lumMod val="50000"/>
              </a:schemeClr>
            </a:solidFill>
          </a:ln>
        </p:spPr>
      </p:pic>
      <p:sp>
        <p:nvSpPr>
          <p:cNvPr id="26" name="吹き出し: 四角形 25">
            <a:extLst>
              <a:ext uri="{FF2B5EF4-FFF2-40B4-BE49-F238E27FC236}">
                <a16:creationId xmlns:a16="http://schemas.microsoft.com/office/drawing/2014/main" id="{F4DE1585-D45D-CB6C-4B67-BC8A6164AC96}"/>
              </a:ext>
            </a:extLst>
          </p:cNvPr>
          <p:cNvSpPr/>
          <p:nvPr/>
        </p:nvSpPr>
        <p:spPr>
          <a:xfrm>
            <a:off x="1666445" y="4509498"/>
            <a:ext cx="1848948" cy="529658"/>
          </a:xfrm>
          <a:prstGeom prst="wedgeRectCallout">
            <a:avLst>
              <a:gd name="adj1" fmla="val -85282"/>
              <a:gd name="adj2" fmla="val 8786"/>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④自医療機関が所属する都道府県・地区を選択、「決定」を押します。</a:t>
            </a: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21D42F0F-DDDE-3F54-3081-91A187167605}"/>
              </a:ext>
            </a:extLst>
          </p:cNvPr>
          <p:cNvSpPr/>
          <p:nvPr/>
        </p:nvSpPr>
        <p:spPr>
          <a:xfrm>
            <a:off x="8249802" y="2655075"/>
            <a:ext cx="603632" cy="2495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63" name="コネクタ: カギ線 62">
            <a:extLst>
              <a:ext uri="{FF2B5EF4-FFF2-40B4-BE49-F238E27FC236}">
                <a16:creationId xmlns:a16="http://schemas.microsoft.com/office/drawing/2014/main" id="{BB91799E-63A0-AC0B-A5DD-033445B44C5D}"/>
              </a:ext>
            </a:extLst>
          </p:cNvPr>
          <p:cNvCxnSpPr>
            <a:cxnSpLocks/>
            <a:stCxn id="40" idx="3"/>
          </p:cNvCxnSpPr>
          <p:nvPr/>
        </p:nvCxnSpPr>
        <p:spPr bwMode="gray">
          <a:xfrm flipH="1">
            <a:off x="7354946" y="2779830"/>
            <a:ext cx="1498488" cy="1297429"/>
          </a:xfrm>
          <a:prstGeom prst="bentConnector4">
            <a:avLst>
              <a:gd name="adj1" fmla="val -15255"/>
              <a:gd name="adj2" fmla="val 54808"/>
            </a:avLst>
          </a:prstGeom>
          <a:noFill/>
          <a:ln w="38100">
            <a:solidFill>
              <a:srgbClr val="FF0000"/>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コネクタ: カギ線 95">
            <a:extLst>
              <a:ext uri="{FF2B5EF4-FFF2-40B4-BE49-F238E27FC236}">
                <a16:creationId xmlns:a16="http://schemas.microsoft.com/office/drawing/2014/main" id="{8552F3E5-F1D8-4BE1-115E-4C00A518E338}"/>
              </a:ext>
            </a:extLst>
          </p:cNvPr>
          <p:cNvCxnSpPr>
            <a:cxnSpLocks/>
            <a:stCxn id="52" idx="3"/>
            <a:endCxn id="49" idx="1"/>
          </p:cNvCxnSpPr>
          <p:nvPr/>
        </p:nvCxnSpPr>
        <p:spPr bwMode="gray">
          <a:xfrm flipV="1">
            <a:off x="3206629" y="2305292"/>
            <a:ext cx="2435747" cy="4219333"/>
          </a:xfrm>
          <a:prstGeom prst="bentConnector3">
            <a:avLst>
              <a:gd name="adj1" fmla="val 88714"/>
            </a:avLst>
          </a:prstGeom>
          <a:noFill/>
          <a:ln w="38100">
            <a:solidFill>
              <a:srgbClr val="FF0000"/>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吹き出し: 四角形 110">
            <a:extLst>
              <a:ext uri="{FF2B5EF4-FFF2-40B4-BE49-F238E27FC236}">
                <a16:creationId xmlns:a16="http://schemas.microsoft.com/office/drawing/2014/main" id="{4A5E7CE2-C821-A321-BE8C-71E8C7F3876B}"/>
              </a:ext>
            </a:extLst>
          </p:cNvPr>
          <p:cNvSpPr/>
          <p:nvPr/>
        </p:nvSpPr>
        <p:spPr>
          <a:xfrm>
            <a:off x="7815661" y="1809209"/>
            <a:ext cx="1848948" cy="529658"/>
          </a:xfrm>
          <a:prstGeom prst="wedgeRectCallout">
            <a:avLst>
              <a:gd name="adj1" fmla="val -10584"/>
              <a:gd name="adj2" fmla="val 104098"/>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⑤次へを押します。</a:t>
            </a:r>
            <a:endParaRPr kumimoji="1" lang="ja-JP" altLang="en-US" sz="1200">
              <a:solidFill>
                <a:schemeClr val="tx1"/>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5EE7868-73CA-4C13-A3F1-AC13D3074CD8}"/>
              </a:ext>
            </a:extLst>
          </p:cNvPr>
          <p:cNvPicPr>
            <a:picLocks noChangeAspect="1"/>
          </p:cNvPicPr>
          <p:nvPr/>
        </p:nvPicPr>
        <p:blipFill>
          <a:blip r:embed="rId6"/>
          <a:stretch>
            <a:fillRect/>
          </a:stretch>
        </p:blipFill>
        <p:spPr>
          <a:xfrm>
            <a:off x="5517974" y="4130882"/>
            <a:ext cx="3852396" cy="2242074"/>
          </a:xfrm>
          <a:prstGeom prst="rect">
            <a:avLst/>
          </a:prstGeom>
          <a:ln w="6350">
            <a:solidFill>
              <a:schemeClr val="bg1">
                <a:lumMod val="50000"/>
              </a:schemeClr>
            </a:solidFill>
          </a:ln>
        </p:spPr>
      </p:pic>
      <p:sp>
        <p:nvSpPr>
          <p:cNvPr id="10" name="正方形/長方形 9">
            <a:extLst>
              <a:ext uri="{FF2B5EF4-FFF2-40B4-BE49-F238E27FC236}">
                <a16:creationId xmlns:a16="http://schemas.microsoft.com/office/drawing/2014/main" id="{7C90B205-C4AA-4591-910D-E54C427753C6}"/>
              </a:ext>
            </a:extLst>
          </p:cNvPr>
          <p:cNvSpPr/>
          <p:nvPr/>
        </p:nvSpPr>
        <p:spPr>
          <a:xfrm>
            <a:off x="5692400" y="4892907"/>
            <a:ext cx="3503544" cy="5249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 name="吹き出し: 四角形 12">
            <a:extLst>
              <a:ext uri="{FF2B5EF4-FFF2-40B4-BE49-F238E27FC236}">
                <a16:creationId xmlns:a16="http://schemas.microsoft.com/office/drawing/2014/main" id="{0128ED13-C12E-E427-C104-6B18598BA2D3}"/>
              </a:ext>
            </a:extLst>
          </p:cNvPr>
          <p:cNvSpPr/>
          <p:nvPr/>
        </p:nvSpPr>
        <p:spPr>
          <a:xfrm>
            <a:off x="7325328" y="3937767"/>
            <a:ext cx="1848948" cy="676069"/>
          </a:xfrm>
          <a:prstGeom prst="wedgeRectCallout">
            <a:avLst>
              <a:gd name="adj1" fmla="val -10584"/>
              <a:gd name="adj2" fmla="val 104098"/>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⑥「区分」又は「キーワード」で医療機関・薬局の絞り込みをします。</a:t>
            </a:r>
            <a:endParaRPr kumimoji="1" lang="ja-JP" altLang="en-US" sz="12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339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C682F2F2-7874-4B82-9005-1F43ADDD73FD}"/>
              </a:ext>
            </a:extLst>
          </p:cNvPr>
          <p:cNvPicPr>
            <a:picLocks noChangeAspect="1"/>
          </p:cNvPicPr>
          <p:nvPr/>
        </p:nvPicPr>
        <p:blipFill>
          <a:blip r:embed="rId3"/>
          <a:stretch>
            <a:fillRect/>
          </a:stretch>
        </p:blipFill>
        <p:spPr>
          <a:xfrm>
            <a:off x="5286962" y="4078137"/>
            <a:ext cx="3788145" cy="2740250"/>
          </a:xfrm>
          <a:prstGeom prst="rect">
            <a:avLst/>
          </a:prstGeom>
          <a:ln w="6350">
            <a:solidFill>
              <a:schemeClr val="bg1">
                <a:lumMod val="50000"/>
              </a:schemeClr>
            </a:solidFill>
          </a:ln>
        </p:spPr>
      </p:pic>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77150" y="6472185"/>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108"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marL="0" marR="0" lvl="0" indent="0" algn="l" defTabSz="914400" rtl="0" eaLnBrk="1" fontAlgn="base" latinLnBrk="0" hangingPunct="1">
                <a:lnSpc>
                  <a:spcPct val="110000"/>
                </a:lnSpc>
                <a:spcBef>
                  <a:spcPts val="0"/>
                </a:spcBef>
                <a:spcAft>
                  <a:spcPts val="0"/>
                </a:spcAft>
                <a:buClr>
                  <a:srgbClr val="8AB6C1"/>
                </a:buClr>
                <a:buSzTx/>
                <a:buFontTx/>
                <a:buNone/>
                <a:tabLst/>
                <a:defRPr/>
              </a:pPr>
              <a:r>
                <a:rPr kumimoji="1" lang="ja-JP" altLang="en-US" sz="2000" b="0" i="0" u="none" strike="noStrike" kern="1200" cap="none" spc="130" normalizeH="0" baseline="0" noProof="0">
                  <a:ln>
                    <a:noFill/>
                  </a:ln>
                  <a:solidFill>
                    <a:srgbClr val="000000"/>
                  </a:solidFill>
                  <a:effectLst/>
                  <a:uLnTx/>
                  <a:uFillTx/>
                  <a:latin typeface="Meiryo UI"/>
                  <a:ea typeface="Meiryo UI"/>
                  <a:cs typeface="+mn-cs"/>
                </a:rPr>
                <a:t>「報告した事項の一覧」の印刷方法（医療情報ネット）③</a:t>
              </a:r>
              <a:endParaRPr kumimoji="1" lang="en-US" altLang="ja-JP" sz="2000" b="0" i="0" u="none" strike="noStrike" kern="1200" cap="none" spc="13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base" latinLnBrk="0" hangingPunct="1">
                <a:lnSpc>
                  <a:spcPct val="100000"/>
                </a:lnSpc>
                <a:spcBef>
                  <a:spcPts val="0"/>
                </a:spcBef>
                <a:spcAft>
                  <a:spcPts val="0"/>
                </a:spcAft>
                <a:buClr>
                  <a:srgbClr val="8AB6C1"/>
                </a:buClr>
                <a:buSzTx/>
                <a:buFontTx/>
                <a:buNone/>
                <a:tabLst/>
                <a:defRPr/>
              </a:pPr>
              <a:r>
                <a:rPr kumimoji="1" lang="en-US" altLang="ja-JP" sz="20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1</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
        <p:nvSpPr>
          <p:cNvPr id="5" name="テキスト ボックス 4">
            <a:extLst>
              <a:ext uri="{FF2B5EF4-FFF2-40B4-BE49-F238E27FC236}">
                <a16:creationId xmlns:a16="http://schemas.microsoft.com/office/drawing/2014/main" id="{3FB7E59A-2B1E-D7A3-B82E-897ABB0D9652}"/>
              </a:ext>
            </a:extLst>
          </p:cNvPr>
          <p:cNvSpPr txBox="1"/>
          <p:nvPr/>
        </p:nvSpPr>
        <p:spPr>
          <a:xfrm>
            <a:off x="253210" y="1115888"/>
            <a:ext cx="9467816" cy="1600438"/>
          </a:xfrm>
          <a:prstGeom prst="rect">
            <a:avLst/>
          </a:prstGeom>
          <a:noFill/>
        </p:spPr>
        <p:txBody>
          <a:bodyPr wrap="square" lIns="91440" tIns="45720" rIns="91440" bIns="45720" rtlCol="0" anchor="t">
            <a:spAutoFit/>
          </a:bodyPr>
          <a:lstStyle/>
          <a:p>
            <a:pPr algn="l"/>
            <a:r>
              <a:rPr lang="en-US" altLang="ja-JP" sz="1400" b="1">
                <a:latin typeface="Meiryo UI"/>
                <a:ea typeface="Meiryo UI"/>
                <a:cs typeface="Meiryo UI" panose="020B0604030504040204" pitchFamily="50" charset="-128"/>
              </a:rPr>
              <a:t>【</a:t>
            </a:r>
            <a:r>
              <a:rPr lang="ja-JP" altLang="en-US" sz="1400" b="1">
                <a:latin typeface="Meiryo UI"/>
                <a:ea typeface="Meiryo UI"/>
                <a:cs typeface="Meiryo UI" panose="020B0604030504040204" pitchFamily="50" charset="-128"/>
              </a:rPr>
              <a:t>関係機関メニューにおける自医療機関・薬局の検索方法</a:t>
            </a:r>
            <a:r>
              <a:rPr lang="en-US" altLang="ja-JP" sz="1400" b="1">
                <a:latin typeface="Meiryo UI"/>
                <a:ea typeface="Meiryo UI"/>
                <a:cs typeface="Meiryo UI" panose="020B0604030504040204" pitchFamily="50" charset="-128"/>
              </a:rPr>
              <a:t>】</a:t>
            </a:r>
          </a:p>
          <a:p>
            <a:pPr algn="l"/>
            <a:r>
              <a:rPr kumimoji="1" lang="ja-JP" altLang="en-US" sz="1400">
                <a:latin typeface="Meiryo UI"/>
                <a:ea typeface="Meiryo UI"/>
                <a:cs typeface="Meiryo UI" panose="020B0604030504040204" pitchFamily="50" charset="-128"/>
              </a:rPr>
              <a:t>○ </a:t>
            </a:r>
            <a:r>
              <a:rPr kumimoji="1" lang="ja-JP" altLang="en-US" sz="1400" b="1" u="sng">
                <a:solidFill>
                  <a:schemeClr val="accent6"/>
                </a:solidFill>
                <a:latin typeface="Meiryo UI"/>
                <a:ea typeface="Meiryo UI"/>
                <a:cs typeface="Meiryo UI" panose="020B0604030504040204" pitchFamily="50" charset="-128"/>
              </a:rPr>
              <a:t>現状、医療機関や薬局の名称では検索ができないようになっています。</a:t>
            </a:r>
            <a:r>
              <a:rPr kumimoji="1" lang="ja-JP" altLang="en-US" sz="1400" u="sng">
                <a:latin typeface="Meiryo UI"/>
                <a:ea typeface="Meiryo UI"/>
                <a:cs typeface="Meiryo UI" panose="020B0604030504040204" pitchFamily="50" charset="-128"/>
              </a:rPr>
              <a:t>ご面倒おかけしますが、以下のような方法で絞り込みを行ってください。</a:t>
            </a:r>
            <a:endParaRPr kumimoji="1" lang="en-US" altLang="ja-JP" sz="1400" u="sng">
              <a:latin typeface="Meiryo UI"/>
              <a:ea typeface="Meiryo UI"/>
              <a:cs typeface="Meiryo UI" panose="020B0604030504040204" pitchFamily="50" charset="-128"/>
            </a:endParaRPr>
          </a:p>
          <a:p>
            <a:pPr algn="l"/>
            <a:endParaRPr kumimoji="1" lang="en-US" altLang="ja-JP" sz="1400">
              <a:latin typeface="Meiryo UI"/>
              <a:ea typeface="Meiryo UI"/>
              <a:cs typeface="Meiryo UI" panose="020B0604030504040204" pitchFamily="50" charset="-128"/>
            </a:endParaRPr>
          </a:p>
          <a:p>
            <a:pPr algn="l"/>
            <a:r>
              <a:rPr kumimoji="1" lang="en-US" altLang="ja-JP" sz="1400">
                <a:latin typeface="Meiryo UI"/>
                <a:ea typeface="Meiryo UI"/>
                <a:cs typeface="Meiryo UI" panose="020B0604030504040204" pitchFamily="50" charset="-128"/>
              </a:rPr>
              <a:t>(A)</a:t>
            </a:r>
            <a:r>
              <a:rPr kumimoji="1" lang="ja-JP" altLang="en-US" sz="1400">
                <a:latin typeface="Meiryo UI"/>
                <a:ea typeface="Meiryo UI"/>
                <a:cs typeface="Meiryo UI" panose="020B0604030504040204" pitchFamily="50" charset="-128"/>
              </a:rPr>
              <a:t>診療科目による検索</a:t>
            </a:r>
            <a:endParaRPr kumimoji="1" lang="en-US" altLang="ja-JP" sz="1400">
              <a:latin typeface="Meiryo UI"/>
              <a:ea typeface="Meiryo UI"/>
              <a:cs typeface="Meiryo UI" panose="020B0604030504040204" pitchFamily="50" charset="-128"/>
            </a:endParaRPr>
          </a:p>
          <a:p>
            <a:pPr algn="l"/>
            <a:r>
              <a:rPr kumimoji="1" lang="ja-JP" altLang="en-US" sz="1400">
                <a:latin typeface="Meiryo UI"/>
                <a:ea typeface="Meiryo UI"/>
                <a:cs typeface="Meiryo UI" panose="020B0604030504040204" pitchFamily="50" charset="-128"/>
              </a:rPr>
              <a:t>例えば、病院、診療所、歯科は診療科目を選択する方法が可能です。診療科目が複数ある医療機関を検索する場合は、対象科目を複数選択して、検索結果を絞ることができます。</a:t>
            </a:r>
            <a:endParaRPr kumimoji="1" lang="en-US" altLang="ja-JP" sz="1400">
              <a:latin typeface="Meiryo UI"/>
              <a:ea typeface="Meiryo UI"/>
              <a:cs typeface="Meiryo UI" panose="020B0604030504040204" pitchFamily="50" charset="-128"/>
            </a:endParaRPr>
          </a:p>
        </p:txBody>
      </p:sp>
      <p:pic>
        <p:nvPicPr>
          <p:cNvPr id="13" name="図 12">
            <a:extLst>
              <a:ext uri="{FF2B5EF4-FFF2-40B4-BE49-F238E27FC236}">
                <a16:creationId xmlns:a16="http://schemas.microsoft.com/office/drawing/2014/main" id="{7311005E-FB2D-4B45-B9FF-65378D15B63B}"/>
              </a:ext>
            </a:extLst>
          </p:cNvPr>
          <p:cNvPicPr>
            <a:picLocks noChangeAspect="1"/>
          </p:cNvPicPr>
          <p:nvPr/>
        </p:nvPicPr>
        <p:blipFill>
          <a:blip r:embed="rId4"/>
          <a:stretch>
            <a:fillRect/>
          </a:stretch>
        </p:blipFill>
        <p:spPr>
          <a:xfrm>
            <a:off x="360774" y="3419791"/>
            <a:ext cx="3924175" cy="3185137"/>
          </a:xfrm>
          <a:prstGeom prst="rect">
            <a:avLst/>
          </a:prstGeom>
          <a:ln w="6350">
            <a:solidFill>
              <a:schemeClr val="bg1">
                <a:lumMod val="50000"/>
              </a:schemeClr>
            </a:solidFill>
          </a:ln>
        </p:spPr>
      </p:pic>
      <p:sp>
        <p:nvSpPr>
          <p:cNvPr id="15" name="テキスト ボックス 14">
            <a:extLst>
              <a:ext uri="{FF2B5EF4-FFF2-40B4-BE49-F238E27FC236}">
                <a16:creationId xmlns:a16="http://schemas.microsoft.com/office/drawing/2014/main" id="{9B56E5D4-7532-6C3C-2219-4C0F34E1F9C6}"/>
              </a:ext>
            </a:extLst>
          </p:cNvPr>
          <p:cNvSpPr txBox="1"/>
          <p:nvPr/>
        </p:nvSpPr>
        <p:spPr>
          <a:xfrm>
            <a:off x="253210" y="3068088"/>
            <a:ext cx="4955308" cy="307777"/>
          </a:xfrm>
          <a:prstGeom prst="rect">
            <a:avLst/>
          </a:prstGeom>
          <a:noFill/>
        </p:spPr>
        <p:txBody>
          <a:bodyPr wrap="square">
            <a:spAutoFit/>
          </a:bodyPr>
          <a:lstStyle/>
          <a:p>
            <a:r>
              <a:rPr lang="ja-JP" altLang="en-US" sz="1400">
                <a:latin typeface="Meiryo UI" panose="020B0604030504040204" pitchFamily="50" charset="-128"/>
                <a:ea typeface="Meiryo UI" panose="020B0604030504040204" pitchFamily="50" charset="-128"/>
              </a:rPr>
              <a:t>「区分」の欄で「◆診療科目」を選択してください。</a:t>
            </a:r>
          </a:p>
        </p:txBody>
      </p:sp>
      <p:pic>
        <p:nvPicPr>
          <p:cNvPr id="16" name="図 15">
            <a:extLst>
              <a:ext uri="{FF2B5EF4-FFF2-40B4-BE49-F238E27FC236}">
                <a16:creationId xmlns:a16="http://schemas.microsoft.com/office/drawing/2014/main" id="{FE183A86-56E0-4A7A-9583-8166745993B8}"/>
              </a:ext>
            </a:extLst>
          </p:cNvPr>
          <p:cNvPicPr>
            <a:picLocks noChangeAspect="1"/>
          </p:cNvPicPr>
          <p:nvPr/>
        </p:nvPicPr>
        <p:blipFill>
          <a:blip r:embed="rId5"/>
          <a:stretch>
            <a:fillRect/>
          </a:stretch>
        </p:blipFill>
        <p:spPr>
          <a:xfrm>
            <a:off x="5286962" y="3545295"/>
            <a:ext cx="3767186" cy="2714052"/>
          </a:xfrm>
          <a:prstGeom prst="rect">
            <a:avLst/>
          </a:prstGeom>
          <a:ln w="6350">
            <a:solidFill>
              <a:schemeClr val="bg1">
                <a:lumMod val="50000"/>
              </a:schemeClr>
            </a:solidFill>
          </a:ln>
        </p:spPr>
      </p:pic>
      <p:sp>
        <p:nvSpPr>
          <p:cNvPr id="18" name="テキスト ボックス 17">
            <a:extLst>
              <a:ext uri="{FF2B5EF4-FFF2-40B4-BE49-F238E27FC236}">
                <a16:creationId xmlns:a16="http://schemas.microsoft.com/office/drawing/2014/main" id="{C08C780C-B8AC-F644-1352-7DC8FB783694}"/>
              </a:ext>
            </a:extLst>
          </p:cNvPr>
          <p:cNvSpPr txBox="1"/>
          <p:nvPr/>
        </p:nvSpPr>
        <p:spPr>
          <a:xfrm>
            <a:off x="4876801" y="2674618"/>
            <a:ext cx="4955308" cy="523220"/>
          </a:xfrm>
          <a:prstGeom prst="rect">
            <a:avLst/>
          </a:prstGeom>
          <a:noFill/>
        </p:spPr>
        <p:txBody>
          <a:bodyPr wrap="square">
            <a:spAutoFit/>
          </a:bodyPr>
          <a:lstStyle/>
          <a:p>
            <a:r>
              <a:rPr lang="ja-JP" altLang="en-US" sz="1400">
                <a:latin typeface="Meiryo UI" panose="020B0604030504040204" pitchFamily="50" charset="-128"/>
                <a:ea typeface="Meiryo UI" panose="020B0604030504040204" pitchFamily="50" charset="-128"/>
              </a:rPr>
              <a:t>すべての診療科が一覧に表示されますので、指定したい項目にチェックを入れ、下スクロールし「決定」ボタンを押します。</a:t>
            </a:r>
          </a:p>
        </p:txBody>
      </p:sp>
      <p:sp>
        <p:nvSpPr>
          <p:cNvPr id="20" name="テキスト ボックス 19">
            <a:extLst>
              <a:ext uri="{FF2B5EF4-FFF2-40B4-BE49-F238E27FC236}">
                <a16:creationId xmlns:a16="http://schemas.microsoft.com/office/drawing/2014/main" id="{FB1E6600-FF08-1F2F-C501-1307D80830F0}"/>
              </a:ext>
            </a:extLst>
          </p:cNvPr>
          <p:cNvSpPr txBox="1"/>
          <p:nvPr/>
        </p:nvSpPr>
        <p:spPr>
          <a:xfrm>
            <a:off x="4950692" y="3241823"/>
            <a:ext cx="4955308" cy="307777"/>
          </a:xfrm>
          <a:prstGeom prst="rect">
            <a:avLst/>
          </a:prstGeom>
          <a:noFill/>
        </p:spPr>
        <p:txBody>
          <a:bodyPr wrap="square">
            <a:spAutoFit/>
          </a:bodyPr>
          <a:lstStyle/>
          <a:p>
            <a:r>
              <a:rPr lang="ja-JP" altLang="en-US" sz="1400">
                <a:latin typeface="Meiryo UI" panose="020B0604030504040204" pitchFamily="50" charset="-128"/>
                <a:ea typeface="Meiryo UI" panose="020B0604030504040204" pitchFamily="50" charset="-128"/>
              </a:rPr>
              <a:t>（内科系の診療科の表示イメージ）</a:t>
            </a:r>
          </a:p>
        </p:txBody>
      </p:sp>
      <p:sp>
        <p:nvSpPr>
          <p:cNvPr id="21" name="矢印: 右 20">
            <a:extLst>
              <a:ext uri="{FF2B5EF4-FFF2-40B4-BE49-F238E27FC236}">
                <a16:creationId xmlns:a16="http://schemas.microsoft.com/office/drawing/2014/main" id="{196DC699-71D5-4703-93AC-FC5DDBCDE937}"/>
              </a:ext>
            </a:extLst>
          </p:cNvPr>
          <p:cNvSpPr/>
          <p:nvPr/>
        </p:nvSpPr>
        <p:spPr>
          <a:xfrm>
            <a:off x="4597005" y="4661767"/>
            <a:ext cx="427998" cy="3718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4" name="波線 23">
            <a:extLst>
              <a:ext uri="{FF2B5EF4-FFF2-40B4-BE49-F238E27FC236}">
                <a16:creationId xmlns:a16="http://schemas.microsoft.com/office/drawing/2014/main" id="{79A4A279-1D6D-75BE-BC04-3B53EE0A8790}"/>
              </a:ext>
            </a:extLst>
          </p:cNvPr>
          <p:cNvSpPr/>
          <p:nvPr/>
        </p:nvSpPr>
        <p:spPr>
          <a:xfrm>
            <a:off x="5025003" y="6051065"/>
            <a:ext cx="4396088" cy="416564"/>
          </a:xfrm>
          <a:prstGeom prst="wav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8" name="正方形/長方形 27">
            <a:extLst>
              <a:ext uri="{FF2B5EF4-FFF2-40B4-BE49-F238E27FC236}">
                <a16:creationId xmlns:a16="http://schemas.microsoft.com/office/drawing/2014/main" id="{C4EC504C-8084-8068-DE82-4A95B619AB56}"/>
              </a:ext>
            </a:extLst>
          </p:cNvPr>
          <p:cNvSpPr/>
          <p:nvPr/>
        </p:nvSpPr>
        <p:spPr>
          <a:xfrm>
            <a:off x="8342651" y="6496289"/>
            <a:ext cx="603632" cy="2495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989351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77150" y="6472185"/>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108"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marL="0" marR="0" lvl="0" indent="0" algn="l" defTabSz="914400" rtl="0" eaLnBrk="1" fontAlgn="base" latinLnBrk="0" hangingPunct="1">
                <a:lnSpc>
                  <a:spcPct val="110000"/>
                </a:lnSpc>
                <a:spcBef>
                  <a:spcPts val="0"/>
                </a:spcBef>
                <a:spcAft>
                  <a:spcPts val="0"/>
                </a:spcAft>
                <a:buClr>
                  <a:srgbClr val="8AB6C1"/>
                </a:buClr>
                <a:buSzTx/>
                <a:buFontTx/>
                <a:buNone/>
                <a:tabLst/>
                <a:defRPr/>
              </a:pPr>
              <a:r>
                <a:rPr kumimoji="1" lang="ja-JP" altLang="en-US" sz="2000" b="0" i="0" u="none" strike="noStrike" kern="1200" cap="none" spc="130" normalizeH="0" baseline="0" noProof="0">
                  <a:ln>
                    <a:noFill/>
                  </a:ln>
                  <a:solidFill>
                    <a:srgbClr val="000000"/>
                  </a:solidFill>
                  <a:effectLst/>
                  <a:uLnTx/>
                  <a:uFillTx/>
                  <a:latin typeface="Meiryo UI"/>
                  <a:ea typeface="Meiryo UI"/>
                  <a:cs typeface="+mn-cs"/>
                </a:rPr>
                <a:t>「報告した事項の一覧」の印刷方法（医療情報ネット）④</a:t>
              </a:r>
              <a:endParaRPr kumimoji="1" lang="en-US" altLang="ja-JP" sz="2000" b="0" i="0" u="none" strike="noStrike" kern="1200" cap="none" spc="13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base" latinLnBrk="0" hangingPunct="1">
                <a:lnSpc>
                  <a:spcPct val="100000"/>
                </a:lnSpc>
                <a:spcBef>
                  <a:spcPts val="0"/>
                </a:spcBef>
                <a:spcAft>
                  <a:spcPts val="0"/>
                </a:spcAft>
                <a:buClr>
                  <a:srgbClr val="8AB6C1"/>
                </a:buClr>
                <a:buSzTx/>
                <a:buFontTx/>
                <a:buNone/>
                <a:tabLst/>
                <a:defRPr/>
              </a:pPr>
              <a:r>
                <a:rPr kumimoji="1" lang="en-US" altLang="ja-JP" sz="20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1</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
        <p:nvSpPr>
          <p:cNvPr id="5" name="テキスト ボックス 4">
            <a:extLst>
              <a:ext uri="{FF2B5EF4-FFF2-40B4-BE49-F238E27FC236}">
                <a16:creationId xmlns:a16="http://schemas.microsoft.com/office/drawing/2014/main" id="{3FB7E59A-2B1E-D7A3-B82E-897ABB0D9652}"/>
              </a:ext>
            </a:extLst>
          </p:cNvPr>
          <p:cNvSpPr txBox="1"/>
          <p:nvPr/>
        </p:nvSpPr>
        <p:spPr>
          <a:xfrm>
            <a:off x="219092" y="1038799"/>
            <a:ext cx="9467816" cy="116955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a:t>
            </a:r>
            <a:r>
              <a:rPr kumimoji="1" lang="ja-JP" altLang="en-US" sz="1400" b="1"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関係機関メニューにおける自医療機関・薬局の検索方法</a:t>
            </a:r>
            <a:r>
              <a:rPr kumimoji="1" lang="en-US" altLang="ja-JP" sz="1400" b="1"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(B</a:t>
            </a:r>
            <a:r>
              <a:rPr kumimoji="1" lang="ja-JP" altLang="en-US" sz="14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）診療科目以外による検索</a:t>
            </a:r>
            <a:endParaRPr kumimoji="1" lang="en-US" altLang="ja-JP" sz="14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助産所や薬局は診療科目がありませんので、診療科目以外の医療機能で検索を行います（病院、診療所、歯科診療所も診療科目以外でも検索できます）。</a:t>
            </a:r>
            <a:endParaRPr kumimoji="1" lang="en-US" altLang="ja-JP" sz="14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助産所の場合は助産所のみの、薬局の場合は薬局の医療機能・薬局機能を指定すると検索数を絞ることができます。</a:t>
            </a:r>
            <a:endParaRPr kumimoji="1" lang="en-US" altLang="ja-JP" sz="14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endParaRPr>
          </a:p>
        </p:txBody>
      </p:sp>
      <p:sp>
        <p:nvSpPr>
          <p:cNvPr id="9" name="テキスト ボックス 8">
            <a:extLst>
              <a:ext uri="{FF2B5EF4-FFF2-40B4-BE49-F238E27FC236}">
                <a16:creationId xmlns:a16="http://schemas.microsoft.com/office/drawing/2014/main" id="{D925CA2B-7583-5B6C-5F5E-4D75312074F6}"/>
              </a:ext>
            </a:extLst>
          </p:cNvPr>
          <p:cNvSpPr txBox="1"/>
          <p:nvPr/>
        </p:nvSpPr>
        <p:spPr>
          <a:xfrm>
            <a:off x="301718" y="2225237"/>
            <a:ext cx="4955308"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薬局の指定要領</a:t>
            </a:r>
            <a:endParaRPr kumimoji="1" lang="en-US" altLang="ja-JP"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（例）</a:t>
            </a:r>
            <a:endParaRPr kumimoji="1" lang="en-US" altLang="ja-JP"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区分：◆各種相談、◆調剤業務、◆薬局の業務内容　など</a:t>
            </a:r>
            <a:endParaRPr kumimoji="1" lang="en-US" altLang="ja-JP"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項目：服薬に関する相談　など</a:t>
            </a:r>
          </a:p>
        </p:txBody>
      </p:sp>
      <p:pic>
        <p:nvPicPr>
          <p:cNvPr id="11" name="図 10">
            <a:extLst>
              <a:ext uri="{FF2B5EF4-FFF2-40B4-BE49-F238E27FC236}">
                <a16:creationId xmlns:a16="http://schemas.microsoft.com/office/drawing/2014/main" id="{DE3808D4-AB91-4D42-8455-871368DE00AD}"/>
              </a:ext>
            </a:extLst>
          </p:cNvPr>
          <p:cNvPicPr>
            <a:picLocks noChangeAspect="1"/>
          </p:cNvPicPr>
          <p:nvPr/>
        </p:nvPicPr>
        <p:blipFill>
          <a:blip r:embed="rId3"/>
          <a:stretch>
            <a:fillRect/>
          </a:stretch>
        </p:blipFill>
        <p:spPr>
          <a:xfrm>
            <a:off x="145463" y="3108734"/>
            <a:ext cx="4206827" cy="3555226"/>
          </a:xfrm>
          <a:prstGeom prst="rect">
            <a:avLst/>
          </a:prstGeom>
          <a:ln w="6350">
            <a:solidFill>
              <a:schemeClr val="bg1">
                <a:lumMod val="50000"/>
              </a:schemeClr>
            </a:solidFill>
          </a:ln>
        </p:spPr>
      </p:pic>
      <p:sp>
        <p:nvSpPr>
          <p:cNvPr id="12" name="正方形/長方形 11">
            <a:extLst>
              <a:ext uri="{FF2B5EF4-FFF2-40B4-BE49-F238E27FC236}">
                <a16:creationId xmlns:a16="http://schemas.microsoft.com/office/drawing/2014/main" id="{0EE24EDD-A619-43F3-8FD1-769DDADF539B}"/>
              </a:ext>
            </a:extLst>
          </p:cNvPr>
          <p:cNvSpPr/>
          <p:nvPr/>
        </p:nvSpPr>
        <p:spPr>
          <a:xfrm>
            <a:off x="494828" y="4790241"/>
            <a:ext cx="1427105" cy="5216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14" name="図 13">
            <a:extLst>
              <a:ext uri="{FF2B5EF4-FFF2-40B4-BE49-F238E27FC236}">
                <a16:creationId xmlns:a16="http://schemas.microsoft.com/office/drawing/2014/main" id="{0CE005D4-F8B3-4F69-A873-5B632CD4A088}"/>
              </a:ext>
            </a:extLst>
          </p:cNvPr>
          <p:cNvPicPr>
            <a:picLocks noChangeAspect="1"/>
          </p:cNvPicPr>
          <p:nvPr/>
        </p:nvPicPr>
        <p:blipFill>
          <a:blip r:embed="rId4"/>
          <a:stretch>
            <a:fillRect/>
          </a:stretch>
        </p:blipFill>
        <p:spPr>
          <a:xfrm>
            <a:off x="4768702" y="2864984"/>
            <a:ext cx="3462821" cy="2052923"/>
          </a:xfrm>
          <a:prstGeom prst="rect">
            <a:avLst/>
          </a:prstGeom>
          <a:ln w="6350">
            <a:solidFill>
              <a:schemeClr val="bg1">
                <a:lumMod val="50000"/>
              </a:schemeClr>
            </a:solidFill>
          </a:ln>
        </p:spPr>
      </p:pic>
      <p:sp>
        <p:nvSpPr>
          <p:cNvPr id="17" name="テキスト ボックス 16">
            <a:extLst>
              <a:ext uri="{FF2B5EF4-FFF2-40B4-BE49-F238E27FC236}">
                <a16:creationId xmlns:a16="http://schemas.microsoft.com/office/drawing/2014/main" id="{97C4A530-F64C-D5B9-D9A3-51CF96782AB5}"/>
              </a:ext>
            </a:extLst>
          </p:cNvPr>
          <p:cNvSpPr txBox="1"/>
          <p:nvPr/>
        </p:nvSpPr>
        <p:spPr>
          <a:xfrm>
            <a:off x="4973671" y="2404740"/>
            <a:ext cx="495530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（例）</a:t>
            </a:r>
            <a:endParaRPr kumimoji="1" lang="en-US" altLang="ja-JP"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キーワード：薬</a:t>
            </a:r>
          </a:p>
        </p:txBody>
      </p:sp>
      <p:pic>
        <p:nvPicPr>
          <p:cNvPr id="22" name="図 21">
            <a:extLst>
              <a:ext uri="{FF2B5EF4-FFF2-40B4-BE49-F238E27FC236}">
                <a16:creationId xmlns:a16="http://schemas.microsoft.com/office/drawing/2014/main" id="{EAFBF0B3-DBCF-4495-BEAD-694335C46716}"/>
              </a:ext>
            </a:extLst>
          </p:cNvPr>
          <p:cNvPicPr>
            <a:picLocks noChangeAspect="1"/>
          </p:cNvPicPr>
          <p:nvPr/>
        </p:nvPicPr>
        <p:blipFill>
          <a:blip r:embed="rId5"/>
          <a:stretch>
            <a:fillRect/>
          </a:stretch>
        </p:blipFill>
        <p:spPr>
          <a:xfrm>
            <a:off x="5942516" y="3847535"/>
            <a:ext cx="3751470" cy="2693094"/>
          </a:xfrm>
          <a:prstGeom prst="rect">
            <a:avLst/>
          </a:prstGeom>
          <a:ln w="6350">
            <a:solidFill>
              <a:schemeClr val="bg1">
                <a:lumMod val="50000"/>
              </a:schemeClr>
            </a:solidFill>
          </a:ln>
        </p:spPr>
      </p:pic>
      <p:sp>
        <p:nvSpPr>
          <p:cNvPr id="23" name="正方形/長方形 22">
            <a:extLst>
              <a:ext uri="{FF2B5EF4-FFF2-40B4-BE49-F238E27FC236}">
                <a16:creationId xmlns:a16="http://schemas.microsoft.com/office/drawing/2014/main" id="{0AED3A46-DD24-412A-AF9C-E6E696574471}"/>
              </a:ext>
            </a:extLst>
          </p:cNvPr>
          <p:cNvSpPr/>
          <p:nvPr/>
        </p:nvSpPr>
        <p:spPr>
          <a:xfrm>
            <a:off x="5942516" y="4446750"/>
            <a:ext cx="803827" cy="1838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4" name="矢印: 右 23">
            <a:extLst>
              <a:ext uri="{FF2B5EF4-FFF2-40B4-BE49-F238E27FC236}">
                <a16:creationId xmlns:a16="http://schemas.microsoft.com/office/drawing/2014/main" id="{08F8D37C-5E9B-7443-69FF-3A43461779D7}"/>
              </a:ext>
            </a:extLst>
          </p:cNvPr>
          <p:cNvSpPr/>
          <p:nvPr/>
        </p:nvSpPr>
        <p:spPr>
          <a:xfrm>
            <a:off x="5444382" y="4877255"/>
            <a:ext cx="427998" cy="3073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5" name="正方形/長方形 24">
            <a:extLst>
              <a:ext uri="{FF2B5EF4-FFF2-40B4-BE49-F238E27FC236}">
                <a16:creationId xmlns:a16="http://schemas.microsoft.com/office/drawing/2014/main" id="{ADF9F624-730A-43E6-9273-D4AB4E1858AF}"/>
              </a:ext>
            </a:extLst>
          </p:cNvPr>
          <p:cNvSpPr/>
          <p:nvPr/>
        </p:nvSpPr>
        <p:spPr>
          <a:xfrm>
            <a:off x="5942516" y="4807083"/>
            <a:ext cx="803827" cy="1838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9" name="テキスト ボックス 28">
            <a:extLst>
              <a:ext uri="{FF2B5EF4-FFF2-40B4-BE49-F238E27FC236}">
                <a16:creationId xmlns:a16="http://schemas.microsoft.com/office/drawing/2014/main" id="{FF898DC8-2C10-9DC1-B812-6E6B9502ED50}"/>
              </a:ext>
            </a:extLst>
          </p:cNvPr>
          <p:cNvSpPr txBox="1"/>
          <p:nvPr/>
        </p:nvSpPr>
        <p:spPr>
          <a:xfrm>
            <a:off x="4394488" y="5685744"/>
            <a:ext cx="1620232" cy="954107"/>
          </a:xfrm>
          <a:prstGeom prst="rect">
            <a:avLst/>
          </a:prstGeom>
          <a:noFill/>
        </p:spPr>
        <p:txBody>
          <a:bodyPr wrap="square">
            <a:spAutoFit/>
          </a:bodyPr>
          <a:lstStyle/>
          <a:p>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指定したい項目にチェックを入れ、下スクロールし「決定」ボタンを押します。</a:t>
            </a:r>
            <a:endParaRPr lang="ja-JP" altLang="en-US"/>
          </a:p>
        </p:txBody>
      </p:sp>
    </p:spTree>
    <p:extLst>
      <p:ext uri="{BB962C8B-B14F-4D97-AF65-F5344CB8AC3E}">
        <p14:creationId xmlns:p14="http://schemas.microsoft.com/office/powerpoint/2010/main" val="113829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77150" y="6472185"/>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108"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marL="0" marR="0" lvl="0" indent="0" algn="l" defTabSz="914400" rtl="0" eaLnBrk="1" fontAlgn="base" latinLnBrk="0" hangingPunct="1">
                <a:lnSpc>
                  <a:spcPct val="110000"/>
                </a:lnSpc>
                <a:spcBef>
                  <a:spcPts val="0"/>
                </a:spcBef>
                <a:spcAft>
                  <a:spcPts val="0"/>
                </a:spcAft>
                <a:buClr>
                  <a:srgbClr val="8AB6C1"/>
                </a:buClr>
                <a:buSzTx/>
                <a:buFontTx/>
                <a:buNone/>
                <a:tabLst/>
                <a:defRPr/>
              </a:pPr>
              <a:r>
                <a:rPr kumimoji="1" lang="ja-JP" altLang="en-US" sz="2000" b="0" i="0" u="none" strike="noStrike" kern="1200" cap="none" spc="130" normalizeH="0" baseline="0" noProof="0">
                  <a:ln>
                    <a:noFill/>
                  </a:ln>
                  <a:solidFill>
                    <a:srgbClr val="000000"/>
                  </a:solidFill>
                  <a:effectLst/>
                  <a:uLnTx/>
                  <a:uFillTx/>
                  <a:latin typeface="Meiryo UI"/>
                  <a:ea typeface="Meiryo UI"/>
                  <a:cs typeface="+mn-cs"/>
                </a:rPr>
                <a:t>「報告した事項の一覧」の印刷方法（医療情報ネット）⑤</a:t>
              </a:r>
              <a:endParaRPr kumimoji="1" lang="en-US" altLang="ja-JP" sz="2000" b="0" i="0" u="none" strike="noStrike" kern="1200" cap="none" spc="13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base" latinLnBrk="0" hangingPunct="1">
                <a:lnSpc>
                  <a:spcPct val="100000"/>
                </a:lnSpc>
                <a:spcBef>
                  <a:spcPts val="0"/>
                </a:spcBef>
                <a:spcAft>
                  <a:spcPts val="0"/>
                </a:spcAft>
                <a:buClr>
                  <a:srgbClr val="8AB6C1"/>
                </a:buClr>
                <a:buSzTx/>
                <a:buFontTx/>
                <a:buNone/>
                <a:tabLst/>
                <a:defRPr/>
              </a:pPr>
              <a:r>
                <a:rPr kumimoji="1" lang="en-US" altLang="ja-JP" sz="20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1</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pic>
        <p:nvPicPr>
          <p:cNvPr id="2" name="図 1">
            <a:extLst>
              <a:ext uri="{FF2B5EF4-FFF2-40B4-BE49-F238E27FC236}">
                <a16:creationId xmlns:a16="http://schemas.microsoft.com/office/drawing/2014/main" id="{93BD0D3E-BDF6-4C28-9D84-34307808C073}"/>
              </a:ext>
            </a:extLst>
          </p:cNvPr>
          <p:cNvPicPr>
            <a:picLocks noChangeAspect="1"/>
          </p:cNvPicPr>
          <p:nvPr/>
        </p:nvPicPr>
        <p:blipFill>
          <a:blip r:embed="rId3"/>
          <a:stretch>
            <a:fillRect/>
          </a:stretch>
        </p:blipFill>
        <p:spPr>
          <a:xfrm>
            <a:off x="360774" y="1458293"/>
            <a:ext cx="3875993" cy="2999305"/>
          </a:xfrm>
          <a:prstGeom prst="rect">
            <a:avLst/>
          </a:prstGeom>
          <a:ln w="6350">
            <a:solidFill>
              <a:schemeClr val="bg1">
                <a:lumMod val="50000"/>
              </a:schemeClr>
            </a:solidFill>
          </a:ln>
        </p:spPr>
      </p:pic>
      <p:sp>
        <p:nvSpPr>
          <p:cNvPr id="10" name="正方形/長方形 9">
            <a:extLst>
              <a:ext uri="{FF2B5EF4-FFF2-40B4-BE49-F238E27FC236}">
                <a16:creationId xmlns:a16="http://schemas.microsoft.com/office/drawing/2014/main" id="{DB478B7D-2F35-46AA-9F0C-B59119491924}"/>
              </a:ext>
            </a:extLst>
          </p:cNvPr>
          <p:cNvSpPr/>
          <p:nvPr/>
        </p:nvSpPr>
        <p:spPr>
          <a:xfrm>
            <a:off x="501312" y="4001448"/>
            <a:ext cx="3735455" cy="493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 name="吹き出し: 四角形 12">
            <a:extLst>
              <a:ext uri="{FF2B5EF4-FFF2-40B4-BE49-F238E27FC236}">
                <a16:creationId xmlns:a16="http://schemas.microsoft.com/office/drawing/2014/main" id="{5BAD9E36-C6E4-2239-E6BE-7571EC444DD5}"/>
              </a:ext>
            </a:extLst>
          </p:cNvPr>
          <p:cNvSpPr/>
          <p:nvPr/>
        </p:nvSpPr>
        <p:spPr>
          <a:xfrm>
            <a:off x="1666445" y="4795271"/>
            <a:ext cx="1848948" cy="862679"/>
          </a:xfrm>
          <a:prstGeom prst="wedgeRectCallout">
            <a:avLst>
              <a:gd name="adj1" fmla="val -58806"/>
              <a:gd name="adj2" fmla="val -81893"/>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⑦医療機関・薬局の絞り込みを行うための検索項目はこちらに表示されます。</a:t>
            </a: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872822C9-32DB-40FA-9A88-F0C49B743527}"/>
              </a:ext>
            </a:extLst>
          </p:cNvPr>
          <p:cNvSpPr/>
          <p:nvPr/>
        </p:nvSpPr>
        <p:spPr>
          <a:xfrm>
            <a:off x="3237926" y="3252485"/>
            <a:ext cx="554934" cy="3127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9" name="吹き出し: 四角形 18">
            <a:extLst>
              <a:ext uri="{FF2B5EF4-FFF2-40B4-BE49-F238E27FC236}">
                <a16:creationId xmlns:a16="http://schemas.microsoft.com/office/drawing/2014/main" id="{749E6604-C18C-2C5B-172F-486ABE7888F1}"/>
              </a:ext>
            </a:extLst>
          </p:cNvPr>
          <p:cNvSpPr/>
          <p:nvPr/>
        </p:nvSpPr>
        <p:spPr>
          <a:xfrm>
            <a:off x="4404546" y="3131127"/>
            <a:ext cx="1848948" cy="615987"/>
          </a:xfrm>
          <a:prstGeom prst="wedgeRectCallout">
            <a:avLst>
              <a:gd name="adj1" fmla="val -81285"/>
              <a:gd name="adj2" fmla="val 19820"/>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⑧「検索」を押します。</a:t>
            </a:r>
            <a:endParaRPr kumimoji="1" lang="ja-JP" altLang="en-US" sz="12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5970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テキスト, アプリケーション, メール">
            <a:extLst>
              <a:ext uri="{FF2B5EF4-FFF2-40B4-BE49-F238E27FC236}">
                <a16:creationId xmlns:a16="http://schemas.microsoft.com/office/drawing/2014/main" id="{340EC369-54C5-C794-84D0-BD26A9A6E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621" y="1733808"/>
            <a:ext cx="3173916" cy="3478051"/>
          </a:xfrm>
          <a:prstGeom prst="rect">
            <a:avLst/>
          </a:prstGeom>
        </p:spPr>
      </p:pic>
      <p:pic>
        <p:nvPicPr>
          <p:cNvPr id="39" name="図 38" descr="グラフィカル ユーザー インターフェイス, テキスト, アプリケーション, メール">
            <a:extLst>
              <a:ext uri="{FF2B5EF4-FFF2-40B4-BE49-F238E27FC236}">
                <a16:creationId xmlns:a16="http://schemas.microsoft.com/office/drawing/2014/main" id="{79F40B95-DD60-BB5C-9AC6-BA8D7100E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217" y="3376830"/>
            <a:ext cx="4043364" cy="3089206"/>
          </a:xfrm>
          <a:prstGeom prst="rect">
            <a:avLst/>
          </a:prstGeom>
        </p:spPr>
      </p:pic>
      <p:pic>
        <p:nvPicPr>
          <p:cNvPr id="28" name="図 27">
            <a:extLst>
              <a:ext uri="{FF2B5EF4-FFF2-40B4-BE49-F238E27FC236}">
                <a16:creationId xmlns:a16="http://schemas.microsoft.com/office/drawing/2014/main" id="{B1693AA0-A4E2-35B4-B42A-A9FAE5EDA9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552" y="1573032"/>
            <a:ext cx="3116876" cy="4556301"/>
          </a:xfrm>
          <a:prstGeom prst="rect">
            <a:avLst/>
          </a:prstGeom>
        </p:spPr>
      </p:pic>
      <p:sp>
        <p:nvSpPr>
          <p:cNvPr id="17" name="正方形/長方形 16">
            <a:extLst>
              <a:ext uri="{FF2B5EF4-FFF2-40B4-BE49-F238E27FC236}">
                <a16:creationId xmlns:a16="http://schemas.microsoft.com/office/drawing/2014/main" id="{C14881EB-5C41-4188-9FF3-582E443750BF}"/>
              </a:ext>
            </a:extLst>
          </p:cNvPr>
          <p:cNvSpPr/>
          <p:nvPr/>
        </p:nvSpPr>
        <p:spPr>
          <a:xfrm>
            <a:off x="479114" y="3591222"/>
            <a:ext cx="552401" cy="1571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7</a:t>
            </a:fld>
            <a:endParaRPr lang="ja-JP" altLang="en-US"/>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a:ea typeface="Meiryo UI"/>
                </a:rPr>
                <a:t>「報告した事項の一覧」の印刷方法（医療情報ネット）⑥</a:t>
              </a:r>
              <a:endParaRPr lang="en-US" altLang="ja-JP" sz="2000" spc="130">
                <a:latin typeface="Meiryo UI" panose="020B0604030504040204" pitchFamily="50" charset="-128"/>
                <a:ea typeface="Meiryo UI" panose="020B0604030504040204" pitchFamily="50" charset="-128"/>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1</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
        <p:nvSpPr>
          <p:cNvPr id="5" name="吹き出し: 四角形 4">
            <a:extLst>
              <a:ext uri="{FF2B5EF4-FFF2-40B4-BE49-F238E27FC236}">
                <a16:creationId xmlns:a16="http://schemas.microsoft.com/office/drawing/2014/main" id="{BDCC6581-BE74-A3CF-E119-2340033BAF4D}"/>
              </a:ext>
            </a:extLst>
          </p:cNvPr>
          <p:cNvSpPr/>
          <p:nvPr/>
        </p:nvSpPr>
        <p:spPr>
          <a:xfrm>
            <a:off x="1523718" y="4029061"/>
            <a:ext cx="1728254" cy="803472"/>
          </a:xfrm>
          <a:prstGeom prst="wedgeRectCallout">
            <a:avLst>
              <a:gd name="adj1" fmla="val -80907"/>
              <a:gd name="adj2" fmla="val -73830"/>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⑨検索結果一覧より自医療機関を選択し詳細画面を開きます</a:t>
            </a:r>
            <a:r>
              <a:rPr kumimoji="1" lang="ja-JP" altLang="en-US" sz="1200">
                <a:solidFill>
                  <a:schemeClr val="tx1"/>
                </a:solidFill>
                <a:latin typeface="Meiryo UI" panose="020B0604030504040204" pitchFamily="50" charset="-128"/>
                <a:ea typeface="Meiryo UI" panose="020B0604030504040204" pitchFamily="50" charset="-128"/>
              </a:rPr>
              <a:t>。</a:t>
            </a:r>
          </a:p>
        </p:txBody>
      </p:sp>
      <p:sp>
        <p:nvSpPr>
          <p:cNvPr id="10" name="吹き出し: 四角形 9">
            <a:extLst>
              <a:ext uri="{FF2B5EF4-FFF2-40B4-BE49-F238E27FC236}">
                <a16:creationId xmlns:a16="http://schemas.microsoft.com/office/drawing/2014/main" id="{88AAF600-B03A-634D-F13C-007105A4F3DA}"/>
              </a:ext>
            </a:extLst>
          </p:cNvPr>
          <p:cNvSpPr/>
          <p:nvPr/>
        </p:nvSpPr>
        <p:spPr>
          <a:xfrm>
            <a:off x="7064299" y="1902873"/>
            <a:ext cx="2108275" cy="597849"/>
          </a:xfrm>
          <a:prstGeom prst="wedgeRectCallout">
            <a:avLst>
              <a:gd name="adj1" fmla="val -66807"/>
              <a:gd name="adj2" fmla="val -62524"/>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chemeClr val="tx1"/>
                </a:solidFill>
                <a:latin typeface="Meiryo UI" panose="020B0604030504040204" pitchFamily="50" charset="-128"/>
                <a:ea typeface="Meiryo UI" panose="020B0604030504040204" pitchFamily="50" charset="-128"/>
              </a:rPr>
              <a:t>⑩印刷対象を選択し右上の「印刷プレビュー」ボタンを押します。</a:t>
            </a:r>
          </a:p>
        </p:txBody>
      </p:sp>
      <p:sp>
        <p:nvSpPr>
          <p:cNvPr id="13" name="吹き出し: 四角形 12">
            <a:extLst>
              <a:ext uri="{FF2B5EF4-FFF2-40B4-BE49-F238E27FC236}">
                <a16:creationId xmlns:a16="http://schemas.microsoft.com/office/drawing/2014/main" id="{5F59E680-9787-5607-207D-CC048E8DB853}"/>
              </a:ext>
            </a:extLst>
          </p:cNvPr>
          <p:cNvSpPr/>
          <p:nvPr/>
        </p:nvSpPr>
        <p:spPr>
          <a:xfrm>
            <a:off x="7944348" y="4068979"/>
            <a:ext cx="1832273" cy="986144"/>
          </a:xfrm>
          <a:prstGeom prst="wedgeRectCallout">
            <a:avLst>
              <a:gd name="adj1" fmla="val 33318"/>
              <a:gd name="adj2" fmla="val -77167"/>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⑪表示されるプレビュー画面より</a:t>
            </a:r>
            <a:r>
              <a:rPr lang="en-US" altLang="ja-JP" sz="1200">
                <a:solidFill>
                  <a:schemeClr val="tx1"/>
                </a:solidFill>
                <a:latin typeface="Meiryo UI" panose="020B0604030504040204" pitchFamily="50" charset="-128"/>
                <a:ea typeface="Meiryo UI" panose="020B0604030504040204" pitchFamily="50" charset="-128"/>
              </a:rPr>
              <a:t>PDF</a:t>
            </a:r>
            <a:r>
              <a:rPr lang="ja-JP" altLang="en-US" sz="1200">
                <a:solidFill>
                  <a:schemeClr val="tx1"/>
                </a:solidFill>
                <a:latin typeface="Meiryo UI" panose="020B0604030504040204" pitchFamily="50" charset="-128"/>
                <a:ea typeface="Meiryo UI" panose="020B0604030504040204" pitchFamily="50" charset="-128"/>
              </a:rPr>
              <a:t>ファイルをダウンロード</a:t>
            </a:r>
            <a:r>
              <a:rPr kumimoji="1" lang="ja-JP" altLang="en-US" sz="1200">
                <a:solidFill>
                  <a:schemeClr val="tx1"/>
                </a:solidFill>
                <a:latin typeface="Meiryo UI" panose="020B0604030504040204" pitchFamily="50" charset="-128"/>
                <a:ea typeface="Meiryo UI" panose="020B0604030504040204" pitchFamily="50" charset="-128"/>
              </a:rPr>
              <a:t>し、</a:t>
            </a:r>
            <a:r>
              <a:rPr kumimoji="1" lang="en-US" altLang="ja-JP" sz="1200">
                <a:solidFill>
                  <a:schemeClr val="tx1"/>
                </a:solidFill>
                <a:latin typeface="Meiryo UI" panose="020B0604030504040204" pitchFamily="50" charset="-128"/>
                <a:ea typeface="Meiryo UI" panose="020B0604030504040204" pitchFamily="50" charset="-128"/>
              </a:rPr>
              <a:t>PDF</a:t>
            </a:r>
            <a:r>
              <a:rPr kumimoji="1" lang="ja-JP" altLang="en-US" sz="1200">
                <a:solidFill>
                  <a:schemeClr val="tx1"/>
                </a:solidFill>
                <a:latin typeface="Meiryo UI" panose="020B0604030504040204" pitchFamily="50" charset="-128"/>
                <a:ea typeface="Meiryo UI" panose="020B0604030504040204" pitchFamily="50" charset="-128"/>
              </a:rPr>
              <a:t>ファイルを印刷します。</a:t>
            </a:r>
          </a:p>
        </p:txBody>
      </p:sp>
      <p:sp>
        <p:nvSpPr>
          <p:cNvPr id="15" name="テキスト ボックス 14">
            <a:extLst>
              <a:ext uri="{FF2B5EF4-FFF2-40B4-BE49-F238E27FC236}">
                <a16:creationId xmlns:a16="http://schemas.microsoft.com/office/drawing/2014/main" id="{74D4E74D-1281-7931-CBFA-C4A18463250A}"/>
              </a:ext>
            </a:extLst>
          </p:cNvPr>
          <p:cNvSpPr txBox="1"/>
          <p:nvPr/>
        </p:nvSpPr>
        <p:spPr>
          <a:xfrm>
            <a:off x="6947960" y="2882726"/>
            <a:ext cx="22902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1100">
                <a:ea typeface="Meiryo UI" panose="020B0604030504040204" pitchFamily="50" charset="-128"/>
              </a:rPr>
              <a:t>印刷されるファイルのイメージ</a:t>
            </a:r>
            <a:r>
              <a:rPr lang="en-US" altLang="ja-JP" sz="1100">
                <a:ea typeface="Meiryo UI" panose="020B0604030504040204" pitchFamily="50" charset="-128"/>
              </a:rPr>
              <a:t>(</a:t>
            </a:r>
            <a:r>
              <a:rPr lang="ja-JP" altLang="en-US" sz="1100">
                <a:ea typeface="Meiryo UI" panose="020B0604030504040204" pitchFamily="50" charset="-128"/>
              </a:rPr>
              <a:t>医療）</a:t>
            </a:r>
            <a:endParaRPr lang="ja-JP" altLang="en-US" sz="1100"/>
          </a:p>
        </p:txBody>
      </p:sp>
      <p:sp>
        <p:nvSpPr>
          <p:cNvPr id="21" name="正方形/長方形 20">
            <a:extLst>
              <a:ext uri="{FF2B5EF4-FFF2-40B4-BE49-F238E27FC236}">
                <a16:creationId xmlns:a16="http://schemas.microsoft.com/office/drawing/2014/main" id="{EEE1C507-6FE4-7DC1-AF13-93735813B311}"/>
              </a:ext>
            </a:extLst>
          </p:cNvPr>
          <p:cNvSpPr/>
          <p:nvPr/>
        </p:nvSpPr>
        <p:spPr>
          <a:xfrm>
            <a:off x="6148414" y="1676393"/>
            <a:ext cx="742123" cy="210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22" name="コネクタ: カギ線 21">
            <a:extLst>
              <a:ext uri="{FF2B5EF4-FFF2-40B4-BE49-F238E27FC236}">
                <a16:creationId xmlns:a16="http://schemas.microsoft.com/office/drawing/2014/main" id="{BE379560-7EA5-1900-E1BA-B37C7ABEECCB}"/>
              </a:ext>
            </a:extLst>
          </p:cNvPr>
          <p:cNvCxnSpPr>
            <a:cxnSpLocks/>
            <a:stCxn id="17" idx="3"/>
          </p:cNvCxnSpPr>
          <p:nvPr/>
        </p:nvCxnSpPr>
        <p:spPr bwMode="gray">
          <a:xfrm flipV="1">
            <a:off x="1031515" y="3492654"/>
            <a:ext cx="2685106" cy="177120"/>
          </a:xfrm>
          <a:prstGeom prst="bentConnector3">
            <a:avLst>
              <a:gd name="adj1" fmla="val 50000"/>
            </a:avLst>
          </a:prstGeom>
          <a:noFill/>
          <a:ln w="38100">
            <a:solidFill>
              <a:srgbClr val="FF0000"/>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コネクタ: カギ線 25">
            <a:extLst>
              <a:ext uri="{FF2B5EF4-FFF2-40B4-BE49-F238E27FC236}">
                <a16:creationId xmlns:a16="http://schemas.microsoft.com/office/drawing/2014/main" id="{86FE89BB-D44D-2BA3-721A-426E6006EB89}"/>
              </a:ext>
            </a:extLst>
          </p:cNvPr>
          <p:cNvCxnSpPr>
            <a:cxnSpLocks/>
            <a:stCxn id="21" idx="2"/>
            <a:endCxn id="30" idx="0"/>
          </p:cNvCxnSpPr>
          <p:nvPr/>
        </p:nvCxnSpPr>
        <p:spPr bwMode="gray">
          <a:xfrm rot="16200000" flipH="1">
            <a:off x="7216063" y="1190081"/>
            <a:ext cx="1684941" cy="3078115"/>
          </a:xfrm>
          <a:prstGeom prst="bentConnector3">
            <a:avLst>
              <a:gd name="adj1" fmla="val 50000"/>
            </a:avLst>
          </a:prstGeom>
          <a:noFill/>
          <a:ln w="38100">
            <a:solidFill>
              <a:srgbClr val="FF0000"/>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正方形/長方形 29">
            <a:extLst>
              <a:ext uri="{FF2B5EF4-FFF2-40B4-BE49-F238E27FC236}">
                <a16:creationId xmlns:a16="http://schemas.microsoft.com/office/drawing/2014/main" id="{521C31C3-5581-5106-1AC7-78AD41CE976F}"/>
              </a:ext>
            </a:extLst>
          </p:cNvPr>
          <p:cNvSpPr/>
          <p:nvPr/>
        </p:nvSpPr>
        <p:spPr>
          <a:xfrm>
            <a:off x="9362964" y="3571610"/>
            <a:ext cx="469253" cy="169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5" name="正方形/長方形 34">
            <a:extLst>
              <a:ext uri="{FF2B5EF4-FFF2-40B4-BE49-F238E27FC236}">
                <a16:creationId xmlns:a16="http://schemas.microsoft.com/office/drawing/2014/main" id="{ECCB6E57-A00B-4C1E-7C73-1865F915B754}"/>
              </a:ext>
            </a:extLst>
          </p:cNvPr>
          <p:cNvSpPr/>
          <p:nvPr/>
        </p:nvSpPr>
        <p:spPr>
          <a:xfrm>
            <a:off x="3737909" y="1886668"/>
            <a:ext cx="472851" cy="2719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24" name="図 23">
            <a:extLst>
              <a:ext uri="{FF2B5EF4-FFF2-40B4-BE49-F238E27FC236}">
                <a16:creationId xmlns:a16="http://schemas.microsoft.com/office/drawing/2014/main" id="{870146D4-4A71-3461-C4DF-133D7D5A730E}"/>
              </a:ext>
            </a:extLst>
          </p:cNvPr>
          <p:cNvPicPr>
            <a:picLocks noChangeAspect="1"/>
          </p:cNvPicPr>
          <p:nvPr/>
        </p:nvPicPr>
        <p:blipFill>
          <a:blip r:embed="rId6"/>
          <a:stretch>
            <a:fillRect/>
          </a:stretch>
        </p:blipFill>
        <p:spPr>
          <a:xfrm>
            <a:off x="4433061" y="3245701"/>
            <a:ext cx="472852" cy="77577"/>
          </a:xfrm>
          <a:prstGeom prst="rect">
            <a:avLst/>
          </a:prstGeom>
        </p:spPr>
      </p:pic>
    </p:spTree>
    <p:extLst>
      <p:ext uri="{BB962C8B-B14F-4D97-AF65-F5344CB8AC3E}">
        <p14:creationId xmlns:p14="http://schemas.microsoft.com/office/powerpoint/2010/main" val="252218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8</a:t>
            </a:fld>
            <a:endParaRPr lang="ja-JP" altLang="en-US"/>
          </a:p>
        </p:txBody>
      </p:sp>
      <p:sp>
        <p:nvSpPr>
          <p:cNvPr id="2" name="テキスト ボックス 1">
            <a:extLst>
              <a:ext uri="{FF2B5EF4-FFF2-40B4-BE49-F238E27FC236}">
                <a16:creationId xmlns:a16="http://schemas.microsoft.com/office/drawing/2014/main" id="{5424E36D-E09B-5FB9-6473-BBC4A72586D3}"/>
              </a:ext>
            </a:extLst>
          </p:cNvPr>
          <p:cNvSpPr txBox="1"/>
          <p:nvPr/>
        </p:nvSpPr>
        <p:spPr>
          <a:xfrm>
            <a:off x="38100" y="1207125"/>
            <a:ext cx="9829800" cy="3936719"/>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a:latin typeface="Meiryo UI"/>
                <a:ea typeface="Meiryo UI"/>
              </a:rPr>
              <a:t>医療情報ネットより印刷を行う上で、留意いただきたい事項は以下のとおりです。</a:t>
            </a: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当機能が利用できるのは、医療情報ネットがサービスインされる令和６年４月１日以降です。</a:t>
            </a: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施設詳細画面より印刷される項目には、関係者（自治体、医療機関・薬局等）のみに公表される項目（※）が含まれるため、医療情報ネットにて住民・患者に公表される項目とは一部が異なります。</a:t>
            </a:r>
            <a:endParaRPr lang="en-US" altLang="ja-JP" sz="1400">
              <a:latin typeface="Meiryo UI"/>
              <a:ea typeface="Meiryo UI"/>
            </a:endParaRPr>
          </a:p>
          <a:p>
            <a:pPr lvl="1">
              <a:lnSpc>
                <a:spcPct val="110000"/>
              </a:lnSpc>
              <a:buClr>
                <a:schemeClr val="tx1"/>
              </a:buClr>
            </a:pPr>
            <a:r>
              <a:rPr lang="ja-JP" altLang="en-US" sz="1400">
                <a:solidFill>
                  <a:srgbClr val="000000"/>
                </a:solidFill>
                <a:latin typeface="Meiryo UI"/>
                <a:ea typeface="Meiryo UI"/>
              </a:rPr>
              <a:t>　　</a:t>
            </a:r>
            <a:r>
              <a:rPr lang="ja-JP" altLang="en-US" sz="1050">
                <a:solidFill>
                  <a:srgbClr val="000000"/>
                </a:solidFill>
                <a:latin typeface="Meiryo UI"/>
                <a:ea typeface="Meiryo UI"/>
              </a:rPr>
              <a:t>（</a:t>
            </a:r>
            <a:r>
              <a:rPr lang="ja-JP" altLang="en-US" sz="1050">
                <a:latin typeface="Meiryo UI"/>
                <a:ea typeface="Meiryo UI"/>
              </a:rPr>
              <a:t>※）例として、</a:t>
            </a:r>
            <a:r>
              <a:rPr lang="ja-JP" sz="1050">
                <a:latin typeface="Meiryo UI"/>
                <a:ea typeface="Meiryo UI"/>
              </a:rPr>
              <a:t>都道府県が独自に報告を求める項目（独自項目）のうち、「他の医療機関からの受け入れ」等の</a:t>
            </a:r>
            <a:r>
              <a:rPr lang="ja-JP" altLang="en-US" sz="1050">
                <a:latin typeface="Meiryo UI"/>
                <a:ea typeface="Meiryo UI"/>
              </a:rPr>
              <a:t>医療連携支援に関する項目（</a:t>
            </a:r>
            <a:r>
              <a:rPr lang="ja-JP" sz="1050">
                <a:latin typeface="Meiryo UI"/>
                <a:ea typeface="Meiryo UI"/>
              </a:rPr>
              <a:t>住民・患者の医療</a:t>
            </a:r>
            <a:endParaRPr lang="ja-JP" altLang="en-US" sz="1050">
              <a:latin typeface="Meiryo UI"/>
              <a:ea typeface="Meiryo UI"/>
            </a:endParaRPr>
          </a:p>
          <a:p>
            <a:pPr lvl="1">
              <a:lnSpc>
                <a:spcPct val="110000"/>
              </a:lnSpc>
            </a:pPr>
            <a:r>
              <a:rPr lang="ja-JP" sz="1050">
                <a:latin typeface="Meiryo UI"/>
                <a:ea typeface="Meiryo UI"/>
              </a:rPr>
              <a:t>　　　　　</a:t>
            </a:r>
            <a:r>
              <a:rPr lang="ja-JP" altLang="en-US" sz="1050">
                <a:latin typeface="Meiryo UI"/>
                <a:ea typeface="Meiryo UI"/>
              </a:rPr>
              <a:t>　　</a:t>
            </a:r>
            <a:r>
              <a:rPr lang="ja-JP" sz="1050">
                <a:latin typeface="Meiryo UI"/>
                <a:ea typeface="Meiryo UI"/>
              </a:rPr>
              <a:t>機関</a:t>
            </a:r>
            <a:r>
              <a:rPr lang="ja-JP" altLang="en-US" sz="1050">
                <a:latin typeface="Meiryo UI"/>
                <a:ea typeface="Meiryo UI"/>
              </a:rPr>
              <a:t>・薬局の</a:t>
            </a:r>
            <a:r>
              <a:rPr lang="ja-JP" sz="1050">
                <a:latin typeface="Meiryo UI"/>
                <a:ea typeface="Meiryo UI"/>
              </a:rPr>
              <a:t>選択に関係しない項目</a:t>
            </a:r>
            <a:r>
              <a:rPr lang="ja-JP" altLang="en-US" sz="1050">
                <a:latin typeface="Meiryo UI"/>
                <a:ea typeface="Meiryo UI"/>
              </a:rPr>
              <a:t>）</a:t>
            </a:r>
          </a:p>
          <a:p>
            <a:pPr lvl="1" fontAlgn="base">
              <a:lnSpc>
                <a:spcPct val="110000"/>
              </a:lnSpc>
              <a:buClr>
                <a:schemeClr val="tx1"/>
              </a:buClr>
            </a:pPr>
            <a:endParaRPr lang="en-US" altLang="ja-JP" sz="1400" strike="sngStrike">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なお、医療連携支援に不要である以下の項目は、施設詳細画面に表示されず印刷も行われません。</a:t>
            </a:r>
            <a:endParaRPr lang="en-US" altLang="ja-JP" sz="1400">
              <a:latin typeface="Meiryo UI"/>
              <a:ea typeface="Meiryo UI"/>
            </a:endParaRPr>
          </a:p>
          <a:p>
            <a:pPr marL="1200150" lvl="2" indent="-285750" fontAlgn="base">
              <a:lnSpc>
                <a:spcPct val="110000"/>
              </a:lnSpc>
              <a:buClr>
                <a:schemeClr val="tx1"/>
              </a:buClr>
              <a:buFont typeface="Arial" panose="020B0604020202020204" pitchFamily="34" charset="0"/>
              <a:buChar char="•"/>
            </a:pPr>
            <a:r>
              <a:rPr lang="ja-JP" altLang="en-US" sz="1100">
                <a:latin typeface="Meiryo UI"/>
                <a:ea typeface="Meiryo UI"/>
              </a:rPr>
              <a:t>紙面で発送などの調査票用項目、所在地座標（緯度・経度）、薬局開設許可証の許可番号、許可年月日、開設日、休止日、廃止日、再開日、連絡担当者詳細の氏名や連絡先等</a:t>
            </a:r>
            <a:endParaRPr lang="en-US" altLang="ja-JP" sz="1100">
              <a:latin typeface="Meiryo UI"/>
              <a:ea typeface="Meiryo UI"/>
            </a:endParaRPr>
          </a:p>
          <a:p>
            <a:pPr lvl="1" fontAlgn="base">
              <a:lnSpc>
                <a:spcPct val="110000"/>
              </a:lnSpc>
              <a:buClr>
                <a:schemeClr val="tx1"/>
              </a:buClr>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病院等及び薬局での報告終了後、都道府県が確認したのち、医療情報ネットで公表されたデータが印刷可能となります。</a:t>
            </a:r>
            <a:endParaRPr lang="en-US" altLang="ja-JP" sz="1400" strike="sngStrike">
              <a:latin typeface="Meiryo UI"/>
              <a:ea typeface="Meiryo UI"/>
            </a:endParaRPr>
          </a:p>
          <a:p>
            <a:pPr lvl="1" fontAlgn="base">
              <a:lnSpc>
                <a:spcPct val="110000"/>
              </a:lnSpc>
              <a:buClr>
                <a:schemeClr val="tx1"/>
              </a:buClr>
            </a:pPr>
            <a:endParaRPr lang="en-US" altLang="ja-JP" sz="1400" strike="sngStrike">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病院等及び薬局は報告内容に変更があった場合は、随時報告または定期報告により変更事項について報告されますが、変更事項を都道府県が確認したのち、医療情報ネットで公表されるため、最新の報告内容が印刷できるまで、一定の時間を要します。</a:t>
            </a:r>
            <a:endParaRPr lang="en-US" altLang="ja-JP" sz="1400">
              <a:latin typeface="Meiryo UI"/>
              <a:ea typeface="Meiryo UI"/>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a:ea typeface="Meiryo UI"/>
                </a:rPr>
                <a:t>「報告した事項の一覧」の印刷方法（医療情報ネット）⑦</a:t>
              </a:r>
              <a:endParaRPr lang="en-US" altLang="ja-JP" sz="2000" spc="130">
                <a:latin typeface="Meiryo UI" panose="020B0604030504040204" pitchFamily="50" charset="-128"/>
                <a:ea typeface="Meiryo UI" panose="020B0604030504040204" pitchFamily="50" charset="-128"/>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1</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Tree>
    <p:extLst>
      <p:ext uri="{BB962C8B-B14F-4D97-AF65-F5344CB8AC3E}">
        <p14:creationId xmlns:p14="http://schemas.microsoft.com/office/powerpoint/2010/main" val="9206845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OKUJI" val="NO_1"/>
</p:tagLst>
</file>

<file path=ppt/theme/theme1.xml><?xml version="1.0" encoding="utf-8"?>
<a:theme xmlns:a="http://schemas.openxmlformats.org/drawingml/2006/main" name="5_標準テンプレート_報告書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noFill/>
        <a:ln w="19050">
          <a:solidFill>
            <a:srgbClr val="7E7E7E"/>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marL="342900" indent="-342900" algn="l">
          <a:buFont typeface="Wingdings" panose="05000000000000000000" pitchFamily="2" charset="2"/>
          <a:buChar char="n"/>
          <a:defRPr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Template_BaseS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a:solidFill>
            <a:schemeClr val="bg1">
              <a:lumMod val="50000"/>
            </a:schemeClr>
          </a:solidFill>
          <a:round/>
          <a:headEnd/>
          <a:tailEnd/>
        </a:ln>
      </a:spPr>
      <a:bodyPr wrap="square" lIns="36000" tIns="36000" rIns="36000" bIns="36000" rtlCol="0" anchor="ctr">
        <a:noAutofit/>
      </a:bodyPr>
      <a:lstStyle>
        <a:defPPr algn="ctr">
          <a:defRPr kumimoji="1" dirty="0" smtClean="0">
            <a:latin typeface="MS UI Gothic" pitchFamily="50" charset="-128"/>
            <a:ea typeface="MS UI Gothic" pitchFamily="50" charset="-128"/>
          </a:defRPr>
        </a:defPPr>
      </a:lstStyle>
    </a:spDef>
    <a:lnDef>
      <a:spPr bwMode="auto">
        <a:solidFill>
          <a:schemeClr val="accent1"/>
        </a:solidFill>
        <a:ln w="25400" cap="flat" cmpd="sng" algn="ctr">
          <a:solidFill>
            <a:schemeClr val="accent4">
              <a:lumMod val="75000"/>
            </a:schemeClr>
          </a:solidFill>
          <a:prstDash val="solid"/>
          <a:round/>
          <a:headEnd type="oval" w="med" len="med"/>
          <a:tailEnd type="triangle"/>
        </a:ln>
        <a:effectLst/>
      </a:spPr>
      <a:bodyPr/>
      <a:lstStyle/>
    </a:lnDef>
    <a:txDef>
      <a:spPr>
        <a:noFill/>
        <a:ln>
          <a:noFill/>
        </a:ln>
      </a:spPr>
      <a:bodyPr wrap="none" rtlCol="0">
        <a:spAutoFit/>
      </a:bodyPr>
      <a:lstStyle>
        <a:defPPr>
          <a:defRPr kumimoji="1" sz="1400" b="1" dirty="0" smtClean="0">
            <a:latin typeface="+mn-ea"/>
            <a:ea typeface="+mn-ea"/>
          </a:defRPr>
        </a:defPPr>
      </a:lstStyle>
    </a:txDef>
  </a:objectDefaults>
  <a:extraClrSchemeLst>
    <a:extraClrScheme>
      <a:clrScheme name="Template_BaseSe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_BaseSe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_BaseSe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_BaseSe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_BaseS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_BaseS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_BaseS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mplate_BaseSet 8">
        <a:dk1>
          <a:srgbClr val="000000"/>
        </a:dk1>
        <a:lt1>
          <a:srgbClr val="FFFFFF"/>
        </a:lt1>
        <a:dk2>
          <a:srgbClr val="4A6F82"/>
        </a:dk2>
        <a:lt2>
          <a:srgbClr val="808080"/>
        </a:lt2>
        <a:accent1>
          <a:srgbClr val="CCECFF"/>
        </a:accent1>
        <a:accent2>
          <a:srgbClr val="3333CC"/>
        </a:accent2>
        <a:accent3>
          <a:srgbClr val="FFFFFF"/>
        </a:accent3>
        <a:accent4>
          <a:srgbClr val="000000"/>
        </a:accent4>
        <a:accent5>
          <a:srgbClr val="E2F4FF"/>
        </a:accent5>
        <a:accent6>
          <a:srgbClr val="2D2DB9"/>
        </a:accent6>
        <a:hlink>
          <a:srgbClr val="CCCCFF"/>
        </a:hlink>
        <a:folHlink>
          <a:srgbClr val="EFE0DD"/>
        </a:folHlink>
      </a:clrScheme>
      <a:clrMap bg1="lt1" tx1="dk1" bg2="lt2" tx2="dk2" accent1="accent1" accent2="accent2" accent3="accent3" accent4="accent4" accent5="accent5" accent6="accent6" hlink="hlink" folHlink="folHlink"/>
    </a:extraClrScheme>
    <a:extraClrScheme>
      <a:clrScheme name="Template_BaseSet 9">
        <a:dk1>
          <a:srgbClr val="000000"/>
        </a:dk1>
        <a:lt1>
          <a:srgbClr val="FFFFFF"/>
        </a:lt1>
        <a:dk2>
          <a:srgbClr val="4A6F82"/>
        </a:dk2>
        <a:lt2>
          <a:srgbClr val="808080"/>
        </a:lt2>
        <a:accent1>
          <a:srgbClr val="CCECFF"/>
        </a:accent1>
        <a:accent2>
          <a:srgbClr val="3535CB"/>
        </a:accent2>
        <a:accent3>
          <a:srgbClr val="FFFFFF"/>
        </a:accent3>
        <a:accent4>
          <a:srgbClr val="000000"/>
        </a:accent4>
        <a:accent5>
          <a:srgbClr val="E2F4FF"/>
        </a:accent5>
        <a:accent6>
          <a:srgbClr val="2F2FB8"/>
        </a:accent6>
        <a:hlink>
          <a:srgbClr val="D7D7F5"/>
        </a:hlink>
        <a:folHlink>
          <a:srgbClr val="F5DCD7"/>
        </a:folHlink>
      </a:clrScheme>
      <a:clrMap bg1="lt1" tx1="dk1" bg2="lt2" tx2="dk2" accent1="accent1" accent2="accent2" accent3="accent3" accent4="accent4" accent5="accent5" accent6="accent6" hlink="hlink" folHlink="folHlink"/>
    </a:extraClrScheme>
    <a:extraClrScheme>
      <a:clrScheme name="Template_BaseSet 10">
        <a:dk1>
          <a:srgbClr val="000000"/>
        </a:dk1>
        <a:lt1>
          <a:srgbClr val="FFFFFF"/>
        </a:lt1>
        <a:dk2>
          <a:srgbClr val="4A6F82"/>
        </a:dk2>
        <a:lt2>
          <a:srgbClr val="808080"/>
        </a:lt2>
        <a:accent1>
          <a:srgbClr val="D7EAF5"/>
        </a:accent1>
        <a:accent2>
          <a:srgbClr val="3535CB"/>
        </a:accent2>
        <a:accent3>
          <a:srgbClr val="FFFFFF"/>
        </a:accent3>
        <a:accent4>
          <a:srgbClr val="000000"/>
        </a:accent4>
        <a:accent5>
          <a:srgbClr val="E8F3F9"/>
        </a:accent5>
        <a:accent6>
          <a:srgbClr val="2F2FB8"/>
        </a:accent6>
        <a:hlink>
          <a:srgbClr val="D7D7F5"/>
        </a:hlink>
        <a:folHlink>
          <a:srgbClr val="F5DCD7"/>
        </a:folHlink>
      </a:clrScheme>
      <a:clrMap bg1="lt1" tx1="dk1" bg2="lt2" tx2="dk2" accent1="accent1" accent2="accent2" accent3="accent3" accent4="accent4" accent5="accent5" accent6="accent6" hlink="hlink" folHlink="folHlink"/>
    </a:extraClrScheme>
    <a:extraClrScheme>
      <a:clrScheme name="Template_BaseSet 11">
        <a:dk1>
          <a:srgbClr val="000000"/>
        </a:dk1>
        <a:lt1>
          <a:srgbClr val="FFFFFF"/>
        </a:lt1>
        <a:dk2>
          <a:srgbClr val="000000"/>
        </a:dk2>
        <a:lt2>
          <a:srgbClr val="ACACAC"/>
        </a:lt2>
        <a:accent1>
          <a:srgbClr val="D3DCE8"/>
        </a:accent1>
        <a:accent2>
          <a:srgbClr val="3E5E84"/>
        </a:accent2>
        <a:accent3>
          <a:srgbClr val="FFFFFF"/>
        </a:accent3>
        <a:accent4>
          <a:srgbClr val="000000"/>
        </a:accent4>
        <a:accent5>
          <a:srgbClr val="E6EBF2"/>
        </a:accent5>
        <a:accent6>
          <a:srgbClr val="375477"/>
        </a:accent6>
        <a:hlink>
          <a:srgbClr val="E4BB46"/>
        </a:hlink>
        <a:folHlink>
          <a:srgbClr val="D2E8BD"/>
        </a:folHlink>
      </a:clrScheme>
      <a:clrMap bg1="lt1" tx1="dk1" bg2="lt2" tx2="dk2" accent1="accent1" accent2="accent2" accent3="accent3" accent4="accent4" accent5="accent5" accent6="accent6" hlink="hlink" folHlink="folHlink"/>
    </a:extraClrScheme>
    <a:extraClrScheme>
      <a:clrScheme name="Template_BaseSet 12">
        <a:dk1>
          <a:srgbClr val="000000"/>
        </a:dk1>
        <a:lt1>
          <a:srgbClr val="FFFFFF"/>
        </a:lt1>
        <a:dk2>
          <a:srgbClr val="000000"/>
        </a:dk2>
        <a:lt2>
          <a:srgbClr val="ACACAC"/>
        </a:lt2>
        <a:accent1>
          <a:srgbClr val="D3DCE8"/>
        </a:accent1>
        <a:accent2>
          <a:srgbClr val="E4BB46"/>
        </a:accent2>
        <a:accent3>
          <a:srgbClr val="FFFFFF"/>
        </a:accent3>
        <a:accent4>
          <a:srgbClr val="000000"/>
        </a:accent4>
        <a:accent5>
          <a:srgbClr val="E6EBF2"/>
        </a:accent5>
        <a:accent6>
          <a:srgbClr val="CFA93F"/>
        </a:accent6>
        <a:hlink>
          <a:srgbClr val="3E5E84"/>
        </a:hlink>
        <a:folHlink>
          <a:srgbClr val="D2E8B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2422</Words>
  <PresentationFormat>A4 210 x 297 mm</PresentationFormat>
  <Paragraphs>203</Paragraphs>
  <Slides>16</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16</vt:i4>
      </vt:variant>
    </vt:vector>
  </HeadingPairs>
  <TitlesOfParts>
    <vt:vector size="25" baseType="lpstr">
      <vt:lpstr>Meiryo UI</vt:lpstr>
      <vt:lpstr>ＭＳ Ｐゴシック</vt:lpstr>
      <vt:lpstr>Meiryo</vt:lpstr>
      <vt:lpstr>游ゴシック</vt:lpstr>
      <vt:lpstr>Arial</vt:lpstr>
      <vt:lpstr>Calibri</vt:lpstr>
      <vt:lpstr>Wingdings</vt:lpstr>
      <vt:lpstr>5_標準テンプレート_報告書_日本語版</vt:lpstr>
      <vt:lpstr>Template_BaseSet</vt:lpstr>
      <vt:lpstr>【報告機関向け】報告事項の印刷方法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modified xsi:type="dcterms:W3CDTF">2024-03-14T06:32:12Z</dcterms:modified>
</cp:coreProperties>
</file>