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57" r:id="rId3"/>
    <p:sldId id="258" r:id="rId4"/>
    <p:sldId id="259" r:id="rId5"/>
    <p:sldId id="260" r:id="rId6"/>
    <p:sldId id="261" r:id="rId7"/>
    <p:sldId id="266" r:id="rId8"/>
    <p:sldId id="262" r:id="rId9"/>
    <p:sldId id="263" r:id="rId10"/>
    <p:sldId id="264" r:id="rId11"/>
    <p:sldId id="265"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42E2094F-90AE-4567-9A8D-3E15510FEE68}" type="datetimeFigureOut">
              <a:rPr kumimoji="1" lang="ja-JP" altLang="en-US" smtClean="0"/>
              <a:t>2024/8/20</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F553A646-024D-4A69-9571-8BB2FDF1B601}" type="slidenum">
              <a:rPr kumimoji="1" lang="ja-JP" altLang="en-US" smtClean="0"/>
              <a:t>‹#›</a:t>
            </a:fld>
            <a:endParaRPr kumimoji="1" lang="ja-JP" altLang="en-US"/>
          </a:p>
        </p:txBody>
      </p:sp>
    </p:spTree>
    <p:extLst>
      <p:ext uri="{BB962C8B-B14F-4D97-AF65-F5344CB8AC3E}">
        <p14:creationId xmlns:p14="http://schemas.microsoft.com/office/powerpoint/2010/main" val="22474363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552272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1523001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457907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1764166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732890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33277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85381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416766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30943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20002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AA5284B-0446-46C5-87D1-CC84800D8B55}" type="datetimeFigureOut">
              <a:rPr kumimoji="1" lang="ja-JP" altLang="en-US" smtClean="0"/>
              <a:t>2024/8/20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3566026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A5284B-0446-46C5-87D1-CC84800D8B55}" type="datetimeFigureOut">
              <a:rPr kumimoji="1" lang="ja-JP" altLang="en-US" smtClean="0"/>
              <a:t>2024/8/20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0B70F-940F-43D4-A6B4-3D262D42CA53}" type="slidenum">
              <a:rPr kumimoji="1" lang="ja-JP" altLang="en-US" smtClean="0"/>
              <a:t>‹#›</a:t>
            </a:fld>
            <a:endParaRPr kumimoji="1" lang="ja-JP" altLang="en-US"/>
          </a:p>
        </p:txBody>
      </p:sp>
    </p:spTree>
    <p:extLst>
      <p:ext uri="{BB962C8B-B14F-4D97-AF65-F5344CB8AC3E}">
        <p14:creationId xmlns:p14="http://schemas.microsoft.com/office/powerpoint/2010/main" val="2677595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solidFill>
            <a:srgbClr val="FFFFFF">
              <a:alpha val="70000"/>
            </a:srgbClr>
          </a:solidFill>
        </p:spPr>
        <p:txBody>
          <a:bodyPr>
            <a:normAutofit fontScale="90000"/>
          </a:bodyPr>
          <a:lstStyle/>
          <a:p>
            <a:pPr hangingPunct="0"/>
            <a:r>
              <a:rPr lang="ja-JP" altLang="ja-JP" b="1" dirty="0"/>
              <a:t>公立大学</a:t>
            </a:r>
            <a:r>
              <a:rPr lang="ja-JP" altLang="ja-JP" b="1" dirty="0" smtClean="0"/>
              <a:t>法人</a:t>
            </a:r>
            <a:r>
              <a:rPr lang="en-US" altLang="ja-JP" b="1" dirty="0" smtClean="0"/>
              <a:t/>
            </a:r>
            <a:br>
              <a:rPr lang="en-US" altLang="ja-JP" b="1" dirty="0" smtClean="0"/>
            </a:br>
            <a:r>
              <a:rPr lang="ja-JP" altLang="ja-JP" b="1" dirty="0" smtClean="0"/>
              <a:t>神奈川</a:t>
            </a:r>
            <a:r>
              <a:rPr lang="ja-JP" altLang="ja-JP" b="1" dirty="0"/>
              <a:t>県立保健福祉</a:t>
            </a:r>
            <a:r>
              <a:rPr lang="ja-JP" altLang="ja-JP" b="1" dirty="0" smtClean="0"/>
              <a:t>大学</a:t>
            </a:r>
            <a:r>
              <a:rPr lang="en-US" altLang="ja-JP" b="1" dirty="0" smtClean="0"/>
              <a:t/>
            </a:r>
            <a:br>
              <a:rPr lang="en-US" altLang="ja-JP" b="1" dirty="0" smtClean="0"/>
            </a:br>
            <a:r>
              <a:rPr lang="ja-JP" altLang="ja-JP" b="1" dirty="0" smtClean="0"/>
              <a:t>令和</a:t>
            </a:r>
            <a:r>
              <a:rPr lang="ja-JP" altLang="en-US" b="1" dirty="0"/>
              <a:t>５</a:t>
            </a:r>
            <a:r>
              <a:rPr lang="ja-JP" altLang="ja-JP" b="1" dirty="0" smtClean="0"/>
              <a:t>年度業務実績評価書</a:t>
            </a:r>
            <a:endParaRPr kumimoji="1" lang="ja-JP" altLang="en-US" b="1" dirty="0"/>
          </a:p>
        </p:txBody>
      </p:sp>
      <p:sp>
        <p:nvSpPr>
          <p:cNvPr id="3" name="サブタイトル 2"/>
          <p:cNvSpPr>
            <a:spLocks noGrp="1"/>
          </p:cNvSpPr>
          <p:nvPr>
            <p:ph type="subTitle" idx="1"/>
          </p:nvPr>
        </p:nvSpPr>
        <p:spPr>
          <a:xfrm>
            <a:off x="1523997" y="3509963"/>
            <a:ext cx="9144000" cy="536825"/>
          </a:xfrm>
          <a:solidFill>
            <a:srgbClr val="FFFFFF">
              <a:alpha val="70000"/>
            </a:srgbClr>
          </a:solidFill>
        </p:spPr>
        <p:txBody>
          <a:bodyPr>
            <a:normAutofit/>
          </a:bodyPr>
          <a:lstStyle/>
          <a:p>
            <a:r>
              <a:rPr lang="ja-JP" altLang="en-US" sz="3200" b="1" dirty="0"/>
              <a:t>（</a:t>
            </a:r>
            <a:r>
              <a:rPr kumimoji="1" lang="ja-JP" altLang="en-US" sz="3200" b="1" dirty="0" smtClean="0"/>
              <a:t>概要版）</a:t>
            </a:r>
            <a:endParaRPr kumimoji="1" lang="ja-JP" altLang="en-US" sz="3200" b="1" dirty="0"/>
          </a:p>
        </p:txBody>
      </p:sp>
      <p:sp>
        <p:nvSpPr>
          <p:cNvPr id="4" name="正方形/長方形 3"/>
          <p:cNvSpPr/>
          <p:nvPr/>
        </p:nvSpPr>
        <p:spPr>
          <a:xfrm>
            <a:off x="8314015" y="6211669"/>
            <a:ext cx="3877985" cy="646331"/>
          </a:xfrm>
          <a:prstGeom prst="rect">
            <a:avLst/>
          </a:prstGeom>
        </p:spPr>
        <p:txBody>
          <a:bodyPr wrap="none">
            <a:spAutoFit/>
          </a:bodyPr>
          <a:lstStyle/>
          <a:p>
            <a:pPr hangingPunct="0"/>
            <a:r>
              <a:rPr lang="en-US" altLang="ja-JP" dirty="0"/>
              <a:t>	</a:t>
            </a:r>
            <a:r>
              <a:rPr lang="ja-JP" altLang="ja-JP" dirty="0"/>
              <a:t>神奈川県公立大学法人</a:t>
            </a:r>
            <a:r>
              <a:rPr lang="en-US" altLang="ja-JP" dirty="0"/>
              <a:t>	</a:t>
            </a:r>
            <a:endParaRPr lang="ja-JP" altLang="ja-JP" dirty="0"/>
          </a:p>
          <a:p>
            <a:pPr hangingPunct="0"/>
            <a:r>
              <a:rPr lang="ja-JP" altLang="ja-JP" dirty="0"/>
              <a:t>神奈川県立保健福祉大学評価委員会</a:t>
            </a:r>
          </a:p>
        </p:txBody>
      </p:sp>
    </p:spTree>
    <p:extLst>
      <p:ext uri="{BB962C8B-B14F-4D97-AF65-F5344CB8AC3E}">
        <p14:creationId xmlns:p14="http://schemas.microsoft.com/office/powerpoint/2010/main" val="2054376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322469909"/>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４</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en-US" sz="2000" b="0" kern="100" dirty="0" smtClean="0">
                          <a:solidFill>
                            <a:srgbClr val="002060"/>
                          </a:solidFill>
                          <a:effectLst/>
                        </a:rPr>
                        <a:t>その他業務運営に関する重要な目標を達成するための措置</a:t>
                      </a: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1102587" y="2814967"/>
            <a:ext cx="10442867" cy="1326027"/>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・施設設備の整備、活用等に</a:t>
            </a:r>
            <a:r>
              <a:rPr lang="ja-JP" altLang="en-US" sz="1800" dirty="0" smtClean="0">
                <a:latin typeface="Meiryo UI" panose="020B0604030504040204" pitchFamily="50" charset="-128"/>
                <a:ea typeface="Meiryo UI" panose="020B0604030504040204" pitchFamily="50" charset="-128"/>
              </a:rPr>
              <a:t>関する事項</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・安全管理に</a:t>
            </a:r>
            <a:r>
              <a:rPr lang="ja-JP" altLang="en-US" sz="1800" dirty="0" smtClean="0">
                <a:latin typeface="Meiryo UI" panose="020B0604030504040204" pitchFamily="50" charset="-128"/>
                <a:ea typeface="Meiryo UI" panose="020B0604030504040204" pitchFamily="50" charset="-128"/>
              </a:rPr>
              <a:t>関する事項</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情報</a:t>
            </a:r>
            <a:r>
              <a:rPr lang="ja-JP" altLang="en-US" sz="1800" dirty="0">
                <a:latin typeface="Meiryo UI" panose="020B0604030504040204" pitchFamily="50" charset="-128"/>
                <a:ea typeface="Meiryo UI" panose="020B0604030504040204" pitchFamily="50" charset="-128"/>
              </a:rPr>
              <a:t>公開等の推進に</a:t>
            </a:r>
            <a:r>
              <a:rPr lang="ja-JP" altLang="en-US" sz="1800" dirty="0" smtClean="0">
                <a:latin typeface="Meiryo UI" panose="020B0604030504040204" pitchFamily="50" charset="-128"/>
                <a:ea typeface="Meiryo UI" panose="020B0604030504040204" pitchFamily="50" charset="-128"/>
              </a:rPr>
              <a:t>関する事項</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・社会的責任に</a:t>
            </a:r>
            <a:r>
              <a:rPr lang="ja-JP" altLang="en-US" sz="1800" dirty="0" smtClean="0">
                <a:latin typeface="Meiryo UI" panose="020B0604030504040204" pitchFamily="50" charset="-128"/>
                <a:ea typeface="Meiryo UI" panose="020B0604030504040204" pitchFamily="50" charset="-128"/>
              </a:rPr>
              <a:t>関する事項</a:t>
            </a:r>
            <a:endParaRPr lang="en-US" altLang="ja-JP" sz="1800" dirty="0" smtClean="0">
              <a:latin typeface="Meiryo UI" panose="020B0604030504040204" pitchFamily="50" charset="-128"/>
              <a:ea typeface="Meiryo UI" panose="020B0604030504040204" pitchFamily="50" charset="-128"/>
            </a:endParaRPr>
          </a:p>
        </p:txBody>
      </p:sp>
      <p:sp>
        <p:nvSpPr>
          <p:cNvPr id="8" name="角丸四角形 7"/>
          <p:cNvSpPr/>
          <p:nvPr/>
        </p:nvSpPr>
        <p:spPr>
          <a:xfrm>
            <a:off x="838200" y="2041850"/>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年度計画を達成している主な</a:t>
            </a:r>
            <a:r>
              <a:rPr lang="ja-JP" altLang="ja-JP" sz="2400" b="1" dirty="0" smtClean="0">
                <a:latin typeface="Meiryo UI" panose="020B0604030504040204" pitchFamily="50" charset="-128"/>
                <a:ea typeface="Meiryo UI" panose="020B0604030504040204" pitchFamily="50" charset="-128"/>
              </a:rPr>
              <a:t>事項</a:t>
            </a:r>
            <a:endParaRPr kumimoji="1" lang="ja-JP" altLang="en-US" sz="2400" b="1" dirty="0">
              <a:latin typeface="Meiryo UI" panose="020B0604030504040204" pitchFamily="50" charset="-128"/>
              <a:ea typeface="Meiryo UI" panose="020B0604030504040204" pitchFamily="50" charset="-128"/>
            </a:endParaRPr>
          </a:p>
        </p:txBody>
      </p:sp>
      <p:sp>
        <p:nvSpPr>
          <p:cNvPr id="6" name="角丸四角形 5"/>
          <p:cNvSpPr/>
          <p:nvPr/>
        </p:nvSpPr>
        <p:spPr>
          <a:xfrm>
            <a:off x="838200" y="4519478"/>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
        <p:nvSpPr>
          <p:cNvPr id="9" name="コンテンツ プレースホルダー 8"/>
          <p:cNvSpPr txBox="1">
            <a:spLocks/>
          </p:cNvSpPr>
          <p:nvPr/>
        </p:nvSpPr>
        <p:spPr>
          <a:xfrm>
            <a:off x="1090750" y="5271953"/>
            <a:ext cx="10584013" cy="124440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smtClean="0">
                <a:latin typeface="Meiryo UI" panose="020B0604030504040204" pitchFamily="50" charset="-128"/>
                <a:ea typeface="Meiryo UI" panose="020B0604030504040204" pitchFamily="50" charset="-128"/>
              </a:rPr>
              <a:t>ハラスメント</a:t>
            </a:r>
            <a:r>
              <a:rPr lang="ja-JP" altLang="en-US" sz="1800" dirty="0">
                <a:latin typeface="Meiryo UI" panose="020B0604030504040204" pitchFamily="50" charset="-128"/>
                <a:ea typeface="Meiryo UI" panose="020B0604030504040204" pitchFamily="50" charset="-128"/>
              </a:rPr>
              <a:t>や</a:t>
            </a:r>
            <a:r>
              <a:rPr lang="en-US" altLang="ja-JP" sz="1800" dirty="0">
                <a:latin typeface="Meiryo UI" panose="020B0604030504040204" pitchFamily="50" charset="-128"/>
                <a:ea typeface="Meiryo UI" panose="020B0604030504040204" pitchFamily="50" charset="-128"/>
              </a:rPr>
              <a:t>LGBTQ</a:t>
            </a:r>
            <a:r>
              <a:rPr lang="ja-JP" altLang="en-US" sz="1800" dirty="0">
                <a:latin typeface="Meiryo UI" panose="020B0604030504040204" pitchFamily="50" charset="-128"/>
                <a:ea typeface="Meiryo UI" panose="020B0604030504040204" pitchFamily="50" charset="-128"/>
              </a:rPr>
              <a:t>＋の方への対応等、慎重さが必要な場面が多く存在するので</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その人」が「その人」ら</a:t>
            </a:r>
            <a:r>
              <a:rPr lang="ja-JP" altLang="en-US" sz="1800" dirty="0" err="1">
                <a:latin typeface="Meiryo UI" panose="020B0604030504040204" pitchFamily="50" charset="-128"/>
                <a:ea typeface="Meiryo UI" panose="020B0604030504040204" pitchFamily="50" charset="-128"/>
              </a:rPr>
              <a:t>しく生きられる</a:t>
            </a:r>
            <a:r>
              <a:rPr lang="ja-JP" altLang="en-US" sz="1800" dirty="0">
                <a:latin typeface="Meiryo UI" panose="020B0604030504040204" pitchFamily="50" charset="-128"/>
                <a:ea typeface="Meiryo UI" panose="020B0604030504040204" pitchFamily="50" charset="-128"/>
              </a:rPr>
              <a:t>ように、誰もが大切にされる社会を</a:t>
            </a:r>
            <a:r>
              <a:rPr lang="ja-JP" altLang="en-US" sz="1800" dirty="0" smtClean="0">
                <a:latin typeface="Meiryo UI" panose="020B0604030504040204" pitchFamily="50" charset="-128"/>
                <a:ea typeface="Meiryo UI" panose="020B0604030504040204" pitchFamily="50" charset="-128"/>
              </a:rPr>
              <a:t>めざす「</a:t>
            </a:r>
            <a:r>
              <a:rPr lang="ja-JP" altLang="en-US" sz="1800" dirty="0">
                <a:latin typeface="Meiryo UI" panose="020B0604030504040204" pitchFamily="50" charset="-128"/>
                <a:ea typeface="Meiryo UI" panose="020B0604030504040204" pitchFamily="50" charset="-128"/>
              </a:rPr>
              <a:t>ヒューマンサービス」をミッションに掲げる貴学ならではの相手に寄り添った対応に期待する。</a:t>
            </a:r>
          </a:p>
        </p:txBody>
      </p:sp>
    </p:spTree>
    <p:extLst>
      <p:ext uri="{BB962C8B-B14F-4D97-AF65-F5344CB8AC3E}">
        <p14:creationId xmlns:p14="http://schemas.microsoft.com/office/powerpoint/2010/main" val="3146219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13742829"/>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５</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ja-JP" sz="2000" b="0" kern="100" dirty="0" smtClean="0">
                          <a:solidFill>
                            <a:srgbClr val="002060"/>
                          </a:solidFill>
                          <a:effectLst/>
                        </a:rPr>
                        <a:t>自ら行う点検及び評価並びに当該状況に係る</a:t>
                      </a:r>
                      <a:endParaRPr lang="en-US" altLang="ja-JP" sz="2000" b="0" kern="100" dirty="0" smtClean="0">
                        <a:solidFill>
                          <a:srgbClr val="002060"/>
                        </a:solidFill>
                        <a:effectLst/>
                      </a:endParaRPr>
                    </a:p>
                    <a:p>
                      <a:pPr algn="ctr" hangingPunct="0">
                        <a:spcAft>
                          <a:spcPts val="0"/>
                        </a:spcAft>
                      </a:pPr>
                      <a:r>
                        <a:rPr lang="ja-JP" altLang="ja-JP" sz="2000" b="0" kern="100" dirty="0" smtClean="0">
                          <a:solidFill>
                            <a:srgbClr val="002060"/>
                          </a:solidFill>
                          <a:effectLst/>
                        </a:rPr>
                        <a:t>情報の提供に関する目標を達成するためとるべき措置</a:t>
                      </a:r>
                      <a:endParaRPr lang="ja-JP" alt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1102588" y="2865581"/>
            <a:ext cx="10251212" cy="1539595"/>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・自己点検及び評価の充実に</a:t>
            </a:r>
            <a:r>
              <a:rPr lang="ja-JP" altLang="en-US" sz="1800" dirty="0" smtClean="0">
                <a:latin typeface="Meiryo UI" panose="020B0604030504040204" pitchFamily="50" charset="-128"/>
                <a:ea typeface="Meiryo UI" panose="020B0604030504040204" pitchFamily="50" charset="-128"/>
              </a:rPr>
              <a:t>関する事項</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smtClean="0">
                <a:latin typeface="Meiryo UI" panose="020B0604030504040204" pitchFamily="50" charset="-128"/>
                <a:ea typeface="Meiryo UI" panose="020B0604030504040204" pitchFamily="50" charset="-128"/>
              </a:rPr>
              <a:t>・自己</a:t>
            </a:r>
            <a:r>
              <a:rPr lang="ja-JP" altLang="en-US" sz="1800" dirty="0">
                <a:latin typeface="Meiryo UI" panose="020B0604030504040204" pitchFamily="50" charset="-128"/>
                <a:ea typeface="Meiryo UI" panose="020B0604030504040204" pitchFamily="50" charset="-128"/>
              </a:rPr>
              <a:t>点検及び評価の状況に係る情報の提供に</a:t>
            </a:r>
            <a:r>
              <a:rPr lang="ja-JP" altLang="en-US" sz="1800" dirty="0" smtClean="0">
                <a:latin typeface="Meiryo UI" panose="020B0604030504040204" pitchFamily="50" charset="-128"/>
                <a:ea typeface="Meiryo UI" panose="020B0604030504040204" pitchFamily="50" charset="-128"/>
              </a:rPr>
              <a:t>関する</a:t>
            </a:r>
            <a:r>
              <a:rPr lang="ja-JP" altLang="en-US" sz="1800" dirty="0">
                <a:latin typeface="Meiryo UI" panose="020B0604030504040204" pitchFamily="50" charset="-128"/>
                <a:ea typeface="Meiryo UI" panose="020B0604030504040204" pitchFamily="50" charset="-128"/>
              </a:rPr>
              <a:t>事項</a:t>
            </a:r>
            <a:endParaRPr lang="en-US" altLang="ja-JP" sz="1800" dirty="0" smtClean="0">
              <a:latin typeface="Meiryo UI" panose="020B0604030504040204" pitchFamily="50" charset="-128"/>
              <a:ea typeface="Meiryo UI" panose="020B0604030504040204" pitchFamily="50" charset="-128"/>
            </a:endParaRPr>
          </a:p>
        </p:txBody>
      </p:sp>
      <p:sp>
        <p:nvSpPr>
          <p:cNvPr id="8" name="角丸四角形 7"/>
          <p:cNvSpPr/>
          <p:nvPr/>
        </p:nvSpPr>
        <p:spPr>
          <a:xfrm>
            <a:off x="838200" y="2085784"/>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年度計画を達成している主な</a:t>
            </a:r>
            <a:r>
              <a:rPr lang="ja-JP" altLang="ja-JP" sz="2400" b="1" dirty="0" smtClean="0">
                <a:latin typeface="Meiryo UI" panose="020B0604030504040204" pitchFamily="50" charset="-128"/>
                <a:ea typeface="Meiryo UI" panose="020B0604030504040204" pitchFamily="50" charset="-128"/>
              </a:rPr>
              <a:t>事項</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97414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コンテンツ プレースホルダー 8"/>
          <p:cNvSpPr txBox="1">
            <a:spLocks/>
          </p:cNvSpPr>
          <p:nvPr/>
        </p:nvSpPr>
        <p:spPr>
          <a:xfrm>
            <a:off x="1166597" y="4558049"/>
            <a:ext cx="10144720" cy="1844841"/>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gn="ctr">
              <a:buFont typeface="Arial" panose="020B0604020202020204" pitchFamily="34" charset="0"/>
              <a:buNone/>
            </a:pPr>
            <a:endParaRPr lang="en-US" altLang="ja-JP" sz="2400" b="1" dirty="0" smtClean="0">
              <a:latin typeface="Meiryo UI" panose="020B0604030504040204" pitchFamily="50" charset="-128"/>
              <a:ea typeface="Meiryo UI" panose="020B0604030504040204" pitchFamily="50" charset="-128"/>
            </a:endParaRPr>
          </a:p>
          <a:p>
            <a:pPr marL="0" indent="0">
              <a:buNone/>
            </a:pPr>
            <a:r>
              <a:rPr lang="ja-JP" altLang="en-US" sz="2400" dirty="0" smtClean="0">
                <a:latin typeface="Meiryo UI" panose="020B0604030504040204" pitchFamily="50" charset="-128"/>
                <a:ea typeface="Meiryo UI" panose="020B0604030504040204" pitchFamily="50" charset="-128"/>
              </a:rPr>
              <a:t>　　　</a:t>
            </a:r>
            <a:r>
              <a:rPr lang="ja-JP" altLang="en-US" sz="2400" dirty="0" smtClean="0">
                <a:solidFill>
                  <a:srgbClr val="002060"/>
                </a:solidFill>
                <a:latin typeface="Meiryo UI" panose="020B0604030504040204" pitchFamily="50" charset="-128"/>
                <a:ea typeface="Meiryo UI" panose="020B0604030504040204" pitchFamily="50" charset="-128"/>
              </a:rPr>
              <a:t>第１回　令和</a:t>
            </a:r>
            <a:r>
              <a:rPr lang="ja-JP" altLang="en-US" sz="2400" dirty="0">
                <a:solidFill>
                  <a:srgbClr val="002060"/>
                </a:solidFill>
                <a:latin typeface="Meiryo UI" panose="020B0604030504040204" pitchFamily="50" charset="-128"/>
                <a:ea typeface="Meiryo UI" panose="020B0604030504040204" pitchFamily="50" charset="-128"/>
              </a:rPr>
              <a:t>６</a:t>
            </a:r>
            <a:r>
              <a:rPr lang="ja-JP" altLang="en-US" sz="2400" dirty="0" smtClean="0">
                <a:solidFill>
                  <a:srgbClr val="002060"/>
                </a:solidFill>
                <a:latin typeface="Meiryo UI" panose="020B0604030504040204" pitchFamily="50" charset="-128"/>
                <a:ea typeface="Meiryo UI" panose="020B0604030504040204" pitchFamily="50" charset="-128"/>
              </a:rPr>
              <a:t>年７月</a:t>
            </a:r>
            <a:r>
              <a:rPr lang="ja-JP" altLang="en-US" sz="2400" dirty="0">
                <a:solidFill>
                  <a:srgbClr val="002060"/>
                </a:solidFill>
                <a:latin typeface="Meiryo UI" panose="020B0604030504040204" pitchFamily="50" charset="-128"/>
                <a:ea typeface="Meiryo UI" panose="020B0604030504040204" pitchFamily="50" charset="-128"/>
              </a:rPr>
              <a:t>９</a:t>
            </a:r>
            <a:r>
              <a:rPr lang="ja-JP" altLang="en-US" sz="2400" dirty="0" smtClean="0">
                <a:solidFill>
                  <a:srgbClr val="002060"/>
                </a:solidFill>
                <a:latin typeface="Meiryo UI" panose="020B0604030504040204" pitchFamily="50" charset="-128"/>
                <a:ea typeface="Meiryo UI" panose="020B0604030504040204" pitchFamily="50" charset="-128"/>
              </a:rPr>
              <a:t>日（火）</a:t>
            </a:r>
            <a:endParaRPr lang="en-US" altLang="ja-JP" sz="2400" dirty="0" smtClean="0">
              <a:solidFill>
                <a:srgbClr val="002060"/>
              </a:solidFill>
              <a:latin typeface="Meiryo UI" panose="020B0604030504040204" pitchFamily="50" charset="-128"/>
              <a:ea typeface="Meiryo UI" panose="020B0604030504040204" pitchFamily="50" charset="-128"/>
            </a:endParaRPr>
          </a:p>
          <a:p>
            <a:pPr marL="0" indent="0">
              <a:buNone/>
            </a:pPr>
            <a:r>
              <a:rPr lang="ja-JP" altLang="en-US" sz="2400" dirty="0" smtClean="0">
                <a:solidFill>
                  <a:srgbClr val="002060"/>
                </a:solidFill>
                <a:latin typeface="Meiryo UI" panose="020B0604030504040204" pitchFamily="50" charset="-128"/>
                <a:ea typeface="Meiryo UI" panose="020B0604030504040204" pitchFamily="50" charset="-128"/>
              </a:rPr>
              <a:t>　　　</a:t>
            </a:r>
            <a:r>
              <a:rPr lang="zh-TW" altLang="en-US" sz="2400" dirty="0" smtClean="0">
                <a:solidFill>
                  <a:srgbClr val="002060"/>
                </a:solidFill>
                <a:latin typeface="Meiryo UI" panose="020B0604030504040204" pitchFamily="50" charset="-128"/>
                <a:ea typeface="Meiryo UI" panose="020B0604030504040204" pitchFamily="50" charset="-128"/>
              </a:rPr>
              <a:t>第</a:t>
            </a:r>
            <a:r>
              <a:rPr lang="ja-JP" altLang="en-US" sz="2400" dirty="0" smtClean="0">
                <a:solidFill>
                  <a:srgbClr val="002060"/>
                </a:solidFill>
                <a:latin typeface="Meiryo UI" panose="020B0604030504040204" pitchFamily="50" charset="-128"/>
                <a:ea typeface="Meiryo UI" panose="020B0604030504040204" pitchFamily="50" charset="-128"/>
              </a:rPr>
              <a:t>２</a:t>
            </a:r>
            <a:r>
              <a:rPr lang="zh-TW" altLang="en-US" sz="2400" dirty="0" smtClean="0">
                <a:solidFill>
                  <a:srgbClr val="002060"/>
                </a:solidFill>
                <a:latin typeface="Meiryo UI" panose="020B0604030504040204" pitchFamily="50" charset="-128"/>
                <a:ea typeface="Meiryo UI" panose="020B0604030504040204" pitchFamily="50" charset="-128"/>
              </a:rPr>
              <a:t>回　令和</a:t>
            </a:r>
            <a:r>
              <a:rPr lang="ja-JP" altLang="en-US" sz="2400" dirty="0">
                <a:solidFill>
                  <a:srgbClr val="002060"/>
                </a:solidFill>
                <a:latin typeface="Meiryo UI" panose="020B0604030504040204" pitchFamily="50" charset="-128"/>
                <a:ea typeface="Meiryo UI" panose="020B0604030504040204" pitchFamily="50" charset="-128"/>
              </a:rPr>
              <a:t>６</a:t>
            </a:r>
            <a:r>
              <a:rPr lang="zh-TW" altLang="en-US" sz="2400" dirty="0" smtClean="0">
                <a:solidFill>
                  <a:srgbClr val="002060"/>
                </a:solidFill>
                <a:latin typeface="Meiryo UI" panose="020B0604030504040204" pitchFamily="50" charset="-128"/>
                <a:ea typeface="Meiryo UI" panose="020B0604030504040204" pitchFamily="50" charset="-128"/>
              </a:rPr>
              <a:t>年８月</a:t>
            </a:r>
            <a:r>
              <a:rPr lang="ja-JP" altLang="en-US" sz="2400" dirty="0" smtClean="0">
                <a:solidFill>
                  <a:srgbClr val="002060"/>
                </a:solidFill>
                <a:latin typeface="Meiryo UI" panose="020B0604030504040204" pitchFamily="50" charset="-128"/>
                <a:ea typeface="Meiryo UI" panose="020B0604030504040204" pitchFamily="50" charset="-128"/>
              </a:rPr>
              <a:t>９</a:t>
            </a:r>
            <a:r>
              <a:rPr lang="zh-TW" altLang="en-US" sz="2400" dirty="0" smtClean="0">
                <a:solidFill>
                  <a:srgbClr val="002060"/>
                </a:solidFill>
                <a:latin typeface="Meiryo UI" panose="020B0604030504040204" pitchFamily="50" charset="-128"/>
                <a:ea typeface="Meiryo UI" panose="020B0604030504040204" pitchFamily="50" charset="-128"/>
              </a:rPr>
              <a:t>日（</a:t>
            </a:r>
            <a:r>
              <a:rPr lang="ja-JP" altLang="en-US" sz="2400" dirty="0">
                <a:solidFill>
                  <a:srgbClr val="002060"/>
                </a:solidFill>
                <a:latin typeface="Meiryo UI" panose="020B0604030504040204" pitchFamily="50" charset="-128"/>
                <a:ea typeface="Meiryo UI" panose="020B0604030504040204" pitchFamily="50" charset="-128"/>
              </a:rPr>
              <a:t>金</a:t>
            </a:r>
            <a:r>
              <a:rPr lang="zh-TW" altLang="en-US" sz="2400" dirty="0" smtClean="0">
                <a:solidFill>
                  <a:srgbClr val="002060"/>
                </a:solidFill>
                <a:latin typeface="Meiryo UI" panose="020B0604030504040204" pitchFamily="50" charset="-128"/>
                <a:ea typeface="Meiryo UI" panose="020B0604030504040204" pitchFamily="50" charset="-128"/>
              </a:rPr>
              <a:t>）</a:t>
            </a:r>
            <a:endParaRPr lang="ja-JP" altLang="en-US" sz="2400" dirty="0">
              <a:solidFill>
                <a:srgbClr val="002060"/>
              </a:solidFill>
              <a:latin typeface="Meiryo UI" panose="020B0604030504040204" pitchFamily="50" charset="-128"/>
              <a:ea typeface="Meiryo UI" panose="020B0604030504040204" pitchFamily="50" charset="-128"/>
            </a:endParaRPr>
          </a:p>
        </p:txBody>
      </p:sp>
      <p:sp>
        <p:nvSpPr>
          <p:cNvPr id="11" name="コンテンツ プレースホルダー 8"/>
          <p:cNvSpPr txBox="1">
            <a:spLocks/>
          </p:cNvSpPr>
          <p:nvPr/>
        </p:nvSpPr>
        <p:spPr>
          <a:xfrm>
            <a:off x="1166597" y="1951207"/>
            <a:ext cx="4833150" cy="1844841"/>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gn="ctr">
              <a:buFont typeface="Arial" panose="020B0604020202020204" pitchFamily="34" charset="0"/>
              <a:buNone/>
            </a:pPr>
            <a:endParaRPr lang="en-US" altLang="ja-JP" sz="2400" b="1" dirty="0" smtClean="0">
              <a:latin typeface="Meiryo UI" panose="020B0604030504040204" pitchFamily="50" charset="-128"/>
              <a:ea typeface="Meiryo UI" panose="020B0604030504040204" pitchFamily="50" charset="-128"/>
            </a:endParaRPr>
          </a:p>
          <a:p>
            <a:pPr marL="0" indent="0" algn="ctr">
              <a:buFont typeface="Arial" panose="020B0604020202020204" pitchFamily="34" charset="0"/>
              <a:buNone/>
            </a:pPr>
            <a:r>
              <a:rPr lang="ja-JP" altLang="en-US" sz="2400" dirty="0" smtClean="0">
                <a:solidFill>
                  <a:srgbClr val="002060"/>
                </a:solidFill>
                <a:latin typeface="Meiryo UI" panose="020B0604030504040204" pitchFamily="50" charset="-128"/>
                <a:ea typeface="Meiryo UI" panose="020B0604030504040204" pitchFamily="50" charset="-128"/>
              </a:rPr>
              <a:t>神奈川県公立大学法人</a:t>
            </a:r>
            <a:r>
              <a:rPr lang="en-US" altLang="ja-JP" sz="2400" dirty="0">
                <a:solidFill>
                  <a:srgbClr val="002060"/>
                </a:solidFill>
                <a:latin typeface="Meiryo UI" panose="020B0604030504040204" pitchFamily="50" charset="-128"/>
                <a:ea typeface="Meiryo UI" panose="020B0604030504040204" pitchFamily="50" charset="-128"/>
              </a:rPr>
              <a:t/>
            </a:r>
            <a:br>
              <a:rPr lang="en-US" altLang="ja-JP" sz="2400" dirty="0">
                <a:solidFill>
                  <a:srgbClr val="002060"/>
                </a:solidFill>
                <a:latin typeface="Meiryo UI" panose="020B0604030504040204" pitchFamily="50" charset="-128"/>
                <a:ea typeface="Meiryo UI" panose="020B0604030504040204" pitchFamily="50" charset="-128"/>
              </a:rPr>
            </a:br>
            <a:r>
              <a:rPr lang="ja-JP" altLang="en-US" sz="2400" dirty="0" smtClean="0">
                <a:solidFill>
                  <a:srgbClr val="002060"/>
                </a:solidFill>
                <a:latin typeface="Meiryo UI" panose="020B0604030504040204" pitchFamily="50" charset="-128"/>
                <a:ea typeface="Meiryo UI" panose="020B0604030504040204" pitchFamily="50" charset="-128"/>
              </a:rPr>
              <a:t>神奈川県立保健福祉大学</a:t>
            </a:r>
            <a:r>
              <a:rPr lang="en-US" altLang="ja-JP" sz="2400" dirty="0" smtClean="0">
                <a:solidFill>
                  <a:srgbClr val="002060"/>
                </a:solidFill>
                <a:latin typeface="Meiryo UI" panose="020B0604030504040204" pitchFamily="50" charset="-128"/>
                <a:ea typeface="Meiryo UI" panose="020B0604030504040204" pitchFamily="50" charset="-128"/>
              </a:rPr>
              <a:t/>
            </a:r>
            <a:br>
              <a:rPr lang="en-US" altLang="ja-JP" sz="2400" dirty="0" smtClean="0">
                <a:solidFill>
                  <a:srgbClr val="002060"/>
                </a:solidFill>
                <a:latin typeface="Meiryo UI" panose="020B0604030504040204" pitchFamily="50" charset="-128"/>
                <a:ea typeface="Meiryo UI" panose="020B0604030504040204" pitchFamily="50" charset="-128"/>
              </a:rPr>
            </a:br>
            <a:r>
              <a:rPr lang="ja-JP" altLang="en-US" sz="2400" dirty="0" smtClean="0">
                <a:solidFill>
                  <a:srgbClr val="002060"/>
                </a:solidFill>
                <a:latin typeface="Meiryo UI" panose="020B0604030504040204" pitchFamily="50" charset="-128"/>
                <a:ea typeface="Meiryo UI" panose="020B0604030504040204" pitchFamily="50" charset="-128"/>
              </a:rPr>
              <a:t>評価委員会</a:t>
            </a:r>
            <a:endParaRPr lang="ja-JP" altLang="en-US" sz="2400" dirty="0">
              <a:solidFill>
                <a:srgbClr val="002060"/>
              </a:solidFill>
              <a:latin typeface="Meiryo UI" panose="020B0604030504040204" pitchFamily="50" charset="-128"/>
              <a:ea typeface="Meiryo UI" panose="020B0604030504040204" pitchFamily="50" charset="-128"/>
            </a:endParaRPr>
          </a:p>
        </p:txBody>
      </p:sp>
      <p:sp>
        <p:nvSpPr>
          <p:cNvPr id="9" name="コンテンツ プレースホルダー 8"/>
          <p:cNvSpPr>
            <a:spLocks noGrp="1"/>
          </p:cNvSpPr>
          <p:nvPr>
            <p:ph idx="1"/>
          </p:nvPr>
        </p:nvSpPr>
        <p:spPr>
          <a:xfrm>
            <a:off x="6797748" y="1951207"/>
            <a:ext cx="4556052" cy="184484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indent="0" algn="ctr">
              <a:buNone/>
            </a:pPr>
            <a:endParaRPr lang="en-US" altLang="ja-JP" sz="2400" b="1" dirty="0" smtClean="0">
              <a:latin typeface="Meiryo UI" panose="020B0604030504040204" pitchFamily="50" charset="-128"/>
              <a:ea typeface="Meiryo UI" panose="020B0604030504040204" pitchFamily="50" charset="-128"/>
            </a:endParaRPr>
          </a:p>
          <a:p>
            <a:pPr marL="0" indent="0" algn="ctr">
              <a:buNone/>
            </a:pPr>
            <a:r>
              <a:rPr lang="ja-JP" altLang="en-US" sz="2400" dirty="0" smtClean="0">
                <a:solidFill>
                  <a:srgbClr val="002060"/>
                </a:solidFill>
                <a:latin typeface="Meiryo UI" panose="020B0604030504040204" pitchFamily="50" charset="-128"/>
                <a:ea typeface="Meiryo UI" panose="020B0604030504040204" pitchFamily="50" charset="-128"/>
              </a:rPr>
              <a:t>地方</a:t>
            </a:r>
            <a:r>
              <a:rPr lang="ja-JP" altLang="en-US" sz="2400" dirty="0">
                <a:solidFill>
                  <a:srgbClr val="002060"/>
                </a:solidFill>
                <a:latin typeface="Meiryo UI" panose="020B0604030504040204" pitchFamily="50" charset="-128"/>
                <a:ea typeface="Meiryo UI" panose="020B0604030504040204" pitchFamily="50" charset="-128"/>
              </a:rPr>
              <a:t>独立行政</a:t>
            </a:r>
            <a:r>
              <a:rPr lang="ja-JP" altLang="en-US" sz="2400" dirty="0" smtClean="0">
                <a:solidFill>
                  <a:srgbClr val="002060"/>
                </a:solidFill>
                <a:latin typeface="Meiryo UI" panose="020B0604030504040204" pitchFamily="50" charset="-128"/>
                <a:ea typeface="Meiryo UI" panose="020B0604030504040204" pitchFamily="50" charset="-128"/>
              </a:rPr>
              <a:t>法人法附則</a:t>
            </a:r>
            <a:endParaRPr lang="en-US" altLang="ja-JP" sz="2400" dirty="0" smtClean="0">
              <a:solidFill>
                <a:srgbClr val="002060"/>
              </a:solidFill>
              <a:latin typeface="Meiryo UI" panose="020B0604030504040204" pitchFamily="50" charset="-128"/>
              <a:ea typeface="Meiryo UI" panose="020B0604030504040204" pitchFamily="50" charset="-128"/>
            </a:endParaRPr>
          </a:p>
          <a:p>
            <a:pPr marL="0" indent="0" algn="ctr">
              <a:buNone/>
            </a:pPr>
            <a:r>
              <a:rPr lang="ja-JP" altLang="en-US" sz="2400" dirty="0" smtClean="0">
                <a:solidFill>
                  <a:srgbClr val="002060"/>
                </a:solidFill>
                <a:latin typeface="Meiryo UI" panose="020B0604030504040204" pitchFamily="50" charset="-128"/>
                <a:ea typeface="Meiryo UI" panose="020B0604030504040204" pitchFamily="50" charset="-128"/>
              </a:rPr>
              <a:t>第３条</a:t>
            </a:r>
            <a:r>
              <a:rPr lang="ja-JP" altLang="en-US" sz="2400" dirty="0">
                <a:solidFill>
                  <a:srgbClr val="002060"/>
                </a:solidFill>
                <a:latin typeface="Meiryo UI" panose="020B0604030504040204" pitchFamily="50" charset="-128"/>
                <a:ea typeface="Meiryo UI" panose="020B0604030504040204" pitchFamily="50" charset="-128"/>
              </a:rPr>
              <a:t>第３項</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p:txBody>
          <a:bodyPr/>
          <a:lstStyle/>
          <a:p>
            <a:pPr algn="ctr"/>
            <a:r>
              <a:rPr lang="ja-JP" altLang="en-US" dirty="0" smtClean="0">
                <a:solidFill>
                  <a:srgbClr val="002060"/>
                </a:solidFill>
              </a:rPr>
              <a:t>令和５年度の</a:t>
            </a:r>
            <a:r>
              <a:rPr lang="ja-JP" altLang="ja-JP" dirty="0" smtClean="0">
                <a:solidFill>
                  <a:srgbClr val="002060"/>
                </a:solidFill>
              </a:rPr>
              <a:t>業務</a:t>
            </a:r>
            <a:r>
              <a:rPr lang="ja-JP" altLang="ja-JP" dirty="0">
                <a:solidFill>
                  <a:srgbClr val="002060"/>
                </a:solidFill>
              </a:rPr>
              <a:t>実績に関する評価</a:t>
            </a:r>
            <a:endParaRPr kumimoji="1" lang="ja-JP" altLang="en-US" dirty="0">
              <a:solidFill>
                <a:srgbClr val="002060"/>
              </a:solidFill>
            </a:endParaRPr>
          </a:p>
        </p:txBody>
      </p:sp>
      <p:sp>
        <p:nvSpPr>
          <p:cNvPr id="8" name="角丸四角形 7"/>
          <p:cNvSpPr/>
          <p:nvPr/>
        </p:nvSpPr>
        <p:spPr>
          <a:xfrm>
            <a:off x="6409661" y="1690689"/>
            <a:ext cx="2502569" cy="7797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根拠</a:t>
            </a:r>
            <a:endParaRPr kumimoji="1" lang="ja-JP" altLang="en-US" sz="2400" b="1" dirty="0">
              <a:latin typeface="Meiryo UI" panose="020B0604030504040204" pitchFamily="50" charset="-128"/>
              <a:ea typeface="Meiryo UI" panose="020B0604030504040204" pitchFamily="50" charset="-128"/>
            </a:endParaRPr>
          </a:p>
        </p:txBody>
      </p:sp>
      <p:sp>
        <p:nvSpPr>
          <p:cNvPr id="10" name="角丸四角形 9"/>
          <p:cNvSpPr/>
          <p:nvPr/>
        </p:nvSpPr>
        <p:spPr>
          <a:xfrm>
            <a:off x="838200" y="1690688"/>
            <a:ext cx="2502569" cy="7797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実施</a:t>
            </a:r>
            <a:r>
              <a:rPr lang="ja-JP" altLang="en-US" sz="2400" b="1" dirty="0">
                <a:latin typeface="Meiryo UI" panose="020B0604030504040204" pitchFamily="50" charset="-128"/>
                <a:ea typeface="Meiryo UI" panose="020B0604030504040204" pitchFamily="50" charset="-128"/>
              </a:rPr>
              <a:t>主体</a:t>
            </a:r>
            <a:endParaRPr kumimoji="1" lang="ja-JP" altLang="en-US" sz="2400" b="1" dirty="0">
              <a:latin typeface="Meiryo UI" panose="020B0604030504040204" pitchFamily="50" charset="-128"/>
              <a:ea typeface="Meiryo UI" panose="020B0604030504040204" pitchFamily="50" charset="-128"/>
            </a:endParaRPr>
          </a:p>
        </p:txBody>
      </p:sp>
      <p:sp>
        <p:nvSpPr>
          <p:cNvPr id="13" name="角丸四角形 12"/>
          <p:cNvSpPr/>
          <p:nvPr/>
        </p:nvSpPr>
        <p:spPr>
          <a:xfrm>
            <a:off x="838200" y="4361698"/>
            <a:ext cx="5161547" cy="7797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評価委員会実施状況</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6233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solidFill>
                  <a:srgbClr val="002060"/>
                </a:solidFill>
              </a:rPr>
              <a:t>（参考）令和６年度　評価委員会委員</a:t>
            </a:r>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014568943"/>
              </p:ext>
            </p:extLst>
          </p:nvPr>
        </p:nvGraphicFramePr>
        <p:xfrm>
          <a:off x="838200" y="1690686"/>
          <a:ext cx="10515600" cy="4629905"/>
        </p:xfrm>
        <a:graphic>
          <a:graphicData uri="http://schemas.openxmlformats.org/drawingml/2006/table">
            <a:tbl>
              <a:tblPr firstRow="1" bandRow="1">
                <a:tableStyleId>{5C22544A-7EE6-4342-B048-85BDC9FD1C3A}</a:tableStyleId>
              </a:tblPr>
              <a:tblGrid>
                <a:gridCol w="1530750">
                  <a:extLst>
                    <a:ext uri="{9D8B030D-6E8A-4147-A177-3AD203B41FA5}">
                      <a16:colId xmlns:a16="http://schemas.microsoft.com/office/drawing/2014/main" val="20000"/>
                    </a:ext>
                  </a:extLst>
                </a:gridCol>
                <a:gridCol w="1742298">
                  <a:extLst>
                    <a:ext uri="{9D8B030D-6E8A-4147-A177-3AD203B41FA5}">
                      <a16:colId xmlns:a16="http://schemas.microsoft.com/office/drawing/2014/main" val="20001"/>
                    </a:ext>
                  </a:extLst>
                </a:gridCol>
                <a:gridCol w="7242552">
                  <a:extLst>
                    <a:ext uri="{9D8B030D-6E8A-4147-A177-3AD203B41FA5}">
                      <a16:colId xmlns:a16="http://schemas.microsoft.com/office/drawing/2014/main" val="20002"/>
                    </a:ext>
                  </a:extLst>
                </a:gridCol>
              </a:tblGrid>
              <a:tr h="661415">
                <a:tc>
                  <a:txBody>
                    <a:bodyPr/>
                    <a:lstStyle/>
                    <a:p>
                      <a:pPr algn="ctr"/>
                      <a:endParaRPr kumimoji="1" lang="ja-JP" altLang="en-US" sz="2400" b="0" dirty="0"/>
                    </a:p>
                  </a:txBody>
                  <a:tcPr anchor="ctr"/>
                </a:tc>
                <a:tc>
                  <a:txBody>
                    <a:bodyPr/>
                    <a:lstStyle/>
                    <a:p>
                      <a:pPr algn="ctr"/>
                      <a:r>
                        <a:rPr kumimoji="1" lang="ja-JP" altLang="en-US" sz="2400" b="0" dirty="0" smtClean="0"/>
                        <a:t>氏名</a:t>
                      </a:r>
                      <a:endParaRPr kumimoji="1" lang="ja-JP" altLang="en-US" sz="2400" b="0" dirty="0"/>
                    </a:p>
                  </a:txBody>
                  <a:tcPr anchor="ctr"/>
                </a:tc>
                <a:tc>
                  <a:txBody>
                    <a:bodyPr/>
                    <a:lstStyle/>
                    <a:p>
                      <a:pPr algn="ctr"/>
                      <a:r>
                        <a:rPr kumimoji="1" lang="ja-JP" altLang="en-US" sz="2400" b="0" dirty="0" smtClean="0"/>
                        <a:t>所属</a:t>
                      </a:r>
                      <a:endParaRPr kumimoji="1" lang="ja-JP" altLang="en-US" sz="2400" b="0" dirty="0"/>
                    </a:p>
                  </a:txBody>
                  <a:tcPr anchor="ctr"/>
                </a:tc>
                <a:extLst>
                  <a:ext uri="{0D108BD9-81ED-4DB2-BD59-A6C34878D82A}">
                    <a16:rowId xmlns:a16="http://schemas.microsoft.com/office/drawing/2014/main" val="10000"/>
                  </a:ext>
                </a:extLst>
              </a:tr>
              <a:tr h="6614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rgbClr val="002060"/>
                          </a:solidFill>
                          <a:effectLst/>
                          <a:latin typeface="+mn-lt"/>
                          <a:ea typeface="+mn-ea"/>
                          <a:cs typeface="+mn-cs"/>
                        </a:rPr>
                        <a:t>委員長</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梅原　出</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国立大学法人横浜国立大学学長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1"/>
                  </a:ext>
                </a:extLst>
              </a:tr>
              <a:tr h="661415">
                <a:tc>
                  <a:txBody>
                    <a:bodyPr/>
                    <a:lstStyle/>
                    <a:p>
                      <a:r>
                        <a:rPr kumimoji="1" lang="ja-JP" altLang="ja-JP" sz="2400" b="0" kern="1200" dirty="0" smtClean="0">
                          <a:solidFill>
                            <a:srgbClr val="002060"/>
                          </a:solidFill>
                          <a:effectLst/>
                          <a:latin typeface="+mn-lt"/>
                          <a:ea typeface="+mn-ea"/>
                          <a:cs typeface="+mn-cs"/>
                        </a:rPr>
                        <a:t>副委員長</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鹿島　勇</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神奈川歯科大学理事長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2"/>
                  </a:ext>
                </a:extLst>
              </a:tr>
              <a:tr h="661415">
                <a:tc>
                  <a:txBody>
                    <a:bodyPr/>
                    <a:lstStyle/>
                    <a:p>
                      <a:r>
                        <a:rPr kumimoji="1" lang="ja-JP" altLang="ja-JP" sz="2400" b="0" kern="1200" dirty="0" smtClean="0">
                          <a:solidFill>
                            <a:srgbClr val="002060"/>
                          </a:solidFill>
                          <a:effectLst/>
                          <a:latin typeface="+mn-lt"/>
                          <a:ea typeface="+mn-ea"/>
                          <a:cs typeface="+mn-cs"/>
                        </a:rPr>
                        <a:t>委員</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鈴木　智子</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公認会計士</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3"/>
                  </a:ext>
                </a:extLst>
              </a:tr>
              <a:tr h="661415">
                <a:tc>
                  <a:txBody>
                    <a:bodyPr/>
                    <a:lstStyle/>
                    <a:p>
                      <a:r>
                        <a:rPr kumimoji="1" lang="ja-JP" altLang="en-US" sz="2400" b="0" dirty="0" smtClean="0">
                          <a:solidFill>
                            <a:srgbClr val="002060"/>
                          </a:solidFill>
                        </a:rPr>
                        <a:t>委員</a:t>
                      </a:r>
                      <a:endParaRPr kumimoji="1" lang="ja-JP" altLang="en-US" sz="2400" b="0" dirty="0">
                        <a:solidFill>
                          <a:srgbClr val="002060"/>
                        </a:solidFill>
                      </a:endParaRPr>
                    </a:p>
                  </a:txBody>
                  <a:tcPr anchor="ctr"/>
                </a:tc>
                <a:tc>
                  <a:txBody>
                    <a:bodyPr/>
                    <a:lstStyle/>
                    <a:p>
                      <a:r>
                        <a:rPr kumimoji="1" lang="ja-JP" altLang="en-US" sz="2400" b="0" kern="1200" dirty="0" smtClean="0">
                          <a:solidFill>
                            <a:srgbClr val="002060"/>
                          </a:solidFill>
                          <a:effectLst/>
                          <a:latin typeface="+mn-lt"/>
                          <a:ea typeface="+mn-ea"/>
                          <a:cs typeface="+mn-cs"/>
                        </a:rPr>
                        <a:t>宮川　弘一</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公益社団法人神奈川県医師会副会長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4"/>
                  </a:ext>
                </a:extLst>
              </a:tr>
              <a:tr h="661415">
                <a:tc>
                  <a:txBody>
                    <a:bodyPr/>
                    <a:lstStyle/>
                    <a:p>
                      <a:r>
                        <a:rPr kumimoji="1" lang="ja-JP" altLang="en-US" sz="2400" b="0" dirty="0" smtClean="0">
                          <a:solidFill>
                            <a:srgbClr val="002060"/>
                          </a:solidFill>
                        </a:rPr>
                        <a:t>委員</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長野　広敬</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公益社団法人神奈川県看護協会会長</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5"/>
                  </a:ext>
                </a:extLst>
              </a:tr>
              <a:tr h="661415">
                <a:tc>
                  <a:txBody>
                    <a:bodyPr/>
                    <a:lstStyle/>
                    <a:p>
                      <a:r>
                        <a:rPr kumimoji="1" lang="ja-JP" altLang="en-US" sz="2400" b="0" dirty="0" smtClean="0">
                          <a:solidFill>
                            <a:srgbClr val="002060"/>
                          </a:solidFill>
                        </a:rPr>
                        <a:t>委員</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山田　晃久</a:t>
                      </a:r>
                      <a:endParaRPr kumimoji="1" lang="ja-JP" altLang="en-US" sz="2400" b="0" dirty="0">
                        <a:solidFill>
                          <a:srgbClr val="002060"/>
                        </a:solidFill>
                      </a:endParaRPr>
                    </a:p>
                  </a:txBody>
                  <a:tcPr anchor="ctr"/>
                </a:tc>
                <a:tc>
                  <a:txBody>
                    <a:bodyPr/>
                    <a:lstStyle/>
                    <a:p>
                      <a:r>
                        <a:rPr kumimoji="1" lang="ja-JP" altLang="ja-JP" sz="2400" b="0" kern="1200" dirty="0" smtClean="0">
                          <a:solidFill>
                            <a:srgbClr val="002060"/>
                          </a:solidFill>
                          <a:effectLst/>
                          <a:latin typeface="+mn-lt"/>
                          <a:ea typeface="+mn-ea"/>
                          <a:cs typeface="+mn-cs"/>
                        </a:rPr>
                        <a:t>株式会社山田債権回収管理総合事務所代表取締役</a:t>
                      </a:r>
                      <a:endParaRPr kumimoji="1" lang="en-US" altLang="ja-JP" sz="2400" b="0" kern="1200" dirty="0" smtClean="0">
                        <a:solidFill>
                          <a:srgbClr val="002060"/>
                        </a:solidFill>
                        <a:effectLst/>
                        <a:latin typeface="+mn-lt"/>
                        <a:ea typeface="+mn-ea"/>
                        <a:cs typeface="+mn-cs"/>
                      </a:endParaRP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19662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b">
            <a:normAutofit/>
          </a:bodyPr>
          <a:lstStyle/>
          <a:p>
            <a:pPr algn="ctr"/>
            <a:r>
              <a:rPr lang="ja-JP" altLang="en-US" sz="4800" b="1" dirty="0" smtClean="0">
                <a:solidFill>
                  <a:srgbClr val="002060"/>
                </a:solidFill>
              </a:rPr>
              <a:t>全体評価</a:t>
            </a:r>
            <a:endParaRPr kumimoji="1" lang="ja-JP" altLang="en-US" sz="4800" b="1" dirty="0">
              <a:solidFill>
                <a:srgbClr val="002060"/>
              </a:solidFill>
            </a:endParaRPr>
          </a:p>
        </p:txBody>
      </p:sp>
      <p:sp>
        <p:nvSpPr>
          <p:cNvPr id="3" name="コンテンツ プレースホルダー 2"/>
          <p:cNvSpPr>
            <a:spLocks noGrp="1"/>
          </p:cNvSpPr>
          <p:nvPr>
            <p:ph idx="1"/>
          </p:nvPr>
        </p:nvSpPr>
        <p:spPr>
          <a:xfrm>
            <a:off x="838200" y="2668772"/>
            <a:ext cx="10515600" cy="2413591"/>
          </a:xfrm>
          <a:gradFill flip="none" rotWithShape="1">
            <a:gsLst>
              <a:gs pos="0">
                <a:schemeClr val="accent1">
                  <a:lumMod val="40000"/>
                  <a:lumOff val="60000"/>
                </a:schemeClr>
              </a:gs>
              <a:gs pos="100000">
                <a:schemeClr val="bg1"/>
              </a:gs>
            </a:gsLst>
            <a:path path="circle">
              <a:fillToRect l="50000" t="50000" r="50000" b="50000"/>
            </a:path>
            <a:tileRect/>
          </a:gradFill>
          <a:ln>
            <a:noFill/>
          </a:ln>
        </p:spPr>
        <p:txBody>
          <a:bodyPr anchor="ctr">
            <a:normAutofit/>
          </a:bodyPr>
          <a:lstStyle/>
          <a:p>
            <a:pPr marL="0" indent="0" algn="ctr">
              <a:buNone/>
            </a:pPr>
            <a:r>
              <a:rPr lang="ja-JP" altLang="ja-JP" sz="3600" dirty="0" smtClean="0">
                <a:solidFill>
                  <a:srgbClr val="002060"/>
                </a:solidFill>
              </a:rPr>
              <a:t>令和</a:t>
            </a:r>
            <a:r>
              <a:rPr lang="ja-JP" altLang="en-US" sz="3600" dirty="0">
                <a:solidFill>
                  <a:srgbClr val="002060"/>
                </a:solidFill>
              </a:rPr>
              <a:t>５</a:t>
            </a:r>
            <a:r>
              <a:rPr lang="ja-JP" altLang="ja-JP" sz="3600" dirty="0" smtClean="0">
                <a:solidFill>
                  <a:srgbClr val="002060"/>
                </a:solidFill>
              </a:rPr>
              <a:t>年度</a:t>
            </a:r>
            <a:r>
              <a:rPr lang="ja-JP" altLang="ja-JP" sz="3600" dirty="0">
                <a:solidFill>
                  <a:srgbClr val="002060"/>
                </a:solidFill>
              </a:rPr>
              <a:t>は、全体と</a:t>
            </a:r>
            <a:r>
              <a:rPr lang="ja-JP" altLang="ja-JP" sz="3600" dirty="0" smtClean="0">
                <a:solidFill>
                  <a:srgbClr val="002060"/>
                </a:solidFill>
              </a:rPr>
              <a:t>して中期</a:t>
            </a:r>
            <a:r>
              <a:rPr lang="ja-JP" altLang="ja-JP" sz="3600" dirty="0">
                <a:solidFill>
                  <a:srgbClr val="002060"/>
                </a:solidFill>
              </a:rPr>
              <a:t>計画の達成に</a:t>
            </a:r>
            <a:r>
              <a:rPr lang="ja-JP" altLang="ja-JP" sz="3600" dirty="0" smtClean="0">
                <a:solidFill>
                  <a:srgbClr val="002060"/>
                </a:solidFill>
              </a:rPr>
              <a:t>向けて</a:t>
            </a:r>
            <a:endParaRPr lang="en-US" altLang="ja-JP" sz="3600" dirty="0" smtClean="0">
              <a:solidFill>
                <a:srgbClr val="002060"/>
              </a:solidFill>
            </a:endParaRPr>
          </a:p>
          <a:p>
            <a:pPr marL="0" indent="0" algn="ctr">
              <a:buNone/>
            </a:pPr>
            <a:r>
              <a:rPr lang="ja-JP" altLang="ja-JP" sz="3600" dirty="0" smtClean="0">
                <a:solidFill>
                  <a:srgbClr val="002060"/>
                </a:solidFill>
              </a:rPr>
              <a:t>順調</a:t>
            </a:r>
            <a:r>
              <a:rPr lang="ja-JP" altLang="ja-JP" sz="3600" dirty="0">
                <a:solidFill>
                  <a:srgbClr val="002060"/>
                </a:solidFill>
              </a:rPr>
              <a:t>な進捗状況にある。</a:t>
            </a:r>
            <a:endParaRPr kumimoji="1" lang="ja-JP" altLang="en-US" sz="3600" dirty="0">
              <a:solidFill>
                <a:srgbClr val="002060"/>
              </a:solidFill>
            </a:endParaRPr>
          </a:p>
        </p:txBody>
      </p:sp>
    </p:spTree>
    <p:extLst>
      <p:ext uri="{BB962C8B-B14F-4D97-AF65-F5344CB8AC3E}">
        <p14:creationId xmlns:p14="http://schemas.microsoft.com/office/powerpoint/2010/main" val="2535134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4800" b="1">
                <a:solidFill>
                  <a:srgbClr val="002060"/>
                </a:solidFill>
              </a:rPr>
              <a:t>大項目</a:t>
            </a:r>
            <a:r>
              <a:rPr lang="ja-JP" altLang="en-US" sz="4800" b="1" smtClean="0">
                <a:solidFill>
                  <a:srgbClr val="002060"/>
                </a:solidFill>
              </a:rPr>
              <a:t>評価</a:t>
            </a:r>
            <a:endParaRPr kumimoji="1" lang="ja-JP" altLang="en-US" sz="4800" b="1"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512252230"/>
              </p:ext>
            </p:extLst>
          </p:nvPr>
        </p:nvGraphicFramePr>
        <p:xfrm>
          <a:off x="838200" y="1690688"/>
          <a:ext cx="10515600" cy="4702381"/>
        </p:xfrm>
        <a:graphic>
          <a:graphicData uri="http://schemas.openxmlformats.org/drawingml/2006/table">
            <a:tbl>
              <a:tblPr firstRow="1" firstCol="1" bandRow="1">
                <a:tableStyleId>{5C22544A-7EE6-4342-B048-85BDC9FD1C3A}</a:tableStyleId>
              </a:tblPr>
              <a:tblGrid>
                <a:gridCol w="1222010">
                  <a:extLst>
                    <a:ext uri="{9D8B030D-6E8A-4147-A177-3AD203B41FA5}">
                      <a16:colId xmlns:a16="http://schemas.microsoft.com/office/drawing/2014/main" val="20000"/>
                    </a:ext>
                  </a:extLst>
                </a:gridCol>
                <a:gridCol w="4441175">
                  <a:extLst>
                    <a:ext uri="{9D8B030D-6E8A-4147-A177-3AD203B41FA5}">
                      <a16:colId xmlns:a16="http://schemas.microsoft.com/office/drawing/2014/main" val="20001"/>
                    </a:ext>
                  </a:extLst>
                </a:gridCol>
                <a:gridCol w="4852415">
                  <a:extLst>
                    <a:ext uri="{9D8B030D-6E8A-4147-A177-3AD203B41FA5}">
                      <a16:colId xmlns:a16="http://schemas.microsoft.com/office/drawing/2014/main" val="20002"/>
                    </a:ext>
                  </a:extLst>
                </a:gridCol>
              </a:tblGrid>
              <a:tr h="723328">
                <a:tc gridSpan="2">
                  <a:txBody>
                    <a:bodyPr/>
                    <a:lstStyle/>
                    <a:p>
                      <a:pPr algn="ctr" hangingPunct="0">
                        <a:spcAft>
                          <a:spcPts val="0"/>
                        </a:spcAft>
                      </a:pPr>
                      <a:r>
                        <a:rPr lang="ja-JP" sz="2400" b="0" kern="100" dirty="0">
                          <a:effectLst/>
                        </a:rPr>
                        <a:t>大項目</a:t>
                      </a:r>
                      <a:endParaRPr lang="ja-JP" sz="2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hMerge="1">
                  <a:txBody>
                    <a:bodyPr/>
                    <a:lstStyle/>
                    <a:p>
                      <a:endParaRPr kumimoji="1" lang="ja-JP" altLang="en-US"/>
                    </a:p>
                  </a:txBody>
                  <a:tcPr/>
                </a:tc>
                <a:tc>
                  <a:txBody>
                    <a:bodyPr/>
                    <a:lstStyle/>
                    <a:p>
                      <a:pPr algn="ctr" hangingPunct="0">
                        <a:spcAft>
                          <a:spcPts val="0"/>
                        </a:spcAft>
                      </a:pPr>
                      <a:r>
                        <a:rPr lang="ja-JP" sz="2400" b="0" kern="100" dirty="0">
                          <a:solidFill>
                            <a:schemeClr val="bg1"/>
                          </a:solidFill>
                          <a:effectLst/>
                        </a:rPr>
                        <a:t>評価</a:t>
                      </a:r>
                      <a:endParaRPr lang="ja-JP" sz="2400" b="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solidFill>
                  </a:tcPr>
                </a:tc>
                <a:extLst>
                  <a:ext uri="{0D108BD9-81ED-4DB2-BD59-A6C34878D82A}">
                    <a16:rowId xmlns:a16="http://schemas.microsoft.com/office/drawing/2014/main" val="10000"/>
                  </a:ext>
                </a:extLst>
              </a:tr>
              <a:tr h="703625">
                <a:tc>
                  <a:txBody>
                    <a:bodyPr/>
                    <a:lstStyle/>
                    <a:p>
                      <a:pPr algn="ctr" hangingPunct="0">
                        <a:spcAft>
                          <a:spcPts val="0"/>
                        </a:spcAft>
                      </a:pPr>
                      <a:r>
                        <a:rPr lang="ja-JP" sz="1800" kern="100" dirty="0">
                          <a:effectLst/>
                        </a:rPr>
                        <a:t>１</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教育研究等の質の向上に関する目標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するためとるべき措置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rowSpan="5">
                  <a:txBody>
                    <a:bodyPr/>
                    <a:lstStyle/>
                    <a:p>
                      <a:pPr algn="ctr" hangingPunct="0">
                        <a:spcAft>
                          <a:spcPts val="0"/>
                        </a:spcAft>
                      </a:pPr>
                      <a:r>
                        <a:rPr lang="ja-JP" sz="5400" b="1" kern="100" dirty="0" smtClean="0">
                          <a:solidFill>
                            <a:srgbClr val="002060"/>
                          </a:solidFill>
                          <a:effectLst/>
                        </a:rPr>
                        <a:t>Ａ</a:t>
                      </a:r>
                      <a:endParaRPr lang="en-US" altLang="ja-JP" sz="5400" b="1" kern="100" dirty="0" smtClean="0">
                        <a:solidFill>
                          <a:srgbClr val="002060"/>
                        </a:solidFill>
                        <a:effectLst/>
                      </a:endParaRPr>
                    </a:p>
                    <a:p>
                      <a:pPr algn="ctr" hangingPunct="0">
                        <a:spcAft>
                          <a:spcPts val="0"/>
                        </a:spcAft>
                      </a:pPr>
                      <a:endParaRPr lang="ja-JP" sz="3200" kern="100" dirty="0">
                        <a:solidFill>
                          <a:srgbClr val="002060"/>
                        </a:solidFill>
                        <a:effectLst/>
                      </a:endParaRPr>
                    </a:p>
                    <a:p>
                      <a:pPr algn="ctr" hangingPunct="0">
                        <a:spcAft>
                          <a:spcPts val="0"/>
                        </a:spcAft>
                      </a:pPr>
                      <a:r>
                        <a:rPr lang="ja-JP" sz="3200" kern="100" dirty="0" smtClean="0">
                          <a:solidFill>
                            <a:srgbClr val="002060"/>
                          </a:solidFill>
                          <a:effectLst/>
                        </a:rPr>
                        <a:t>中期</a:t>
                      </a:r>
                      <a:r>
                        <a:rPr lang="ja-JP" sz="3200" kern="100" dirty="0">
                          <a:solidFill>
                            <a:srgbClr val="002060"/>
                          </a:solidFill>
                          <a:effectLst/>
                        </a:rPr>
                        <a:t>計画の達成に</a:t>
                      </a:r>
                      <a:r>
                        <a:rPr lang="ja-JP" sz="3200" kern="100" dirty="0" smtClean="0">
                          <a:solidFill>
                            <a:srgbClr val="002060"/>
                          </a:solidFill>
                          <a:effectLst/>
                        </a:rPr>
                        <a:t>向けて</a:t>
                      </a:r>
                      <a:endParaRPr lang="en-US" altLang="ja-JP" sz="3200" kern="100" dirty="0" smtClean="0">
                        <a:solidFill>
                          <a:srgbClr val="002060"/>
                        </a:solidFill>
                        <a:effectLst/>
                      </a:endParaRPr>
                    </a:p>
                    <a:p>
                      <a:pPr algn="ctr" hangingPunct="0">
                        <a:spcAft>
                          <a:spcPts val="0"/>
                        </a:spcAft>
                      </a:pPr>
                      <a:r>
                        <a:rPr lang="ja-JP" sz="3200" kern="100" dirty="0" smtClean="0">
                          <a:solidFill>
                            <a:srgbClr val="002060"/>
                          </a:solidFill>
                          <a:effectLst/>
                        </a:rPr>
                        <a:t>順調</a:t>
                      </a:r>
                      <a:r>
                        <a:rPr lang="ja-JP" sz="3200" kern="100" dirty="0">
                          <a:solidFill>
                            <a:srgbClr val="002060"/>
                          </a:solidFill>
                          <a:effectLst/>
                        </a:rPr>
                        <a:t>な進捗状況に</a:t>
                      </a:r>
                      <a:r>
                        <a:rPr lang="ja-JP" sz="3200" kern="100" dirty="0" smtClean="0">
                          <a:solidFill>
                            <a:srgbClr val="002060"/>
                          </a:solidFill>
                          <a:effectLst/>
                        </a:rPr>
                        <a:t>ある</a:t>
                      </a:r>
                      <a:endParaRPr lang="ja-JP" sz="320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extLst>
                  <a:ext uri="{0D108BD9-81ED-4DB2-BD59-A6C34878D82A}">
                    <a16:rowId xmlns:a16="http://schemas.microsoft.com/office/drawing/2014/main" val="10001"/>
                  </a:ext>
                </a:extLst>
              </a:tr>
              <a:tr h="703625">
                <a:tc>
                  <a:txBody>
                    <a:bodyPr/>
                    <a:lstStyle/>
                    <a:p>
                      <a:pPr algn="ctr" hangingPunct="0">
                        <a:spcAft>
                          <a:spcPts val="0"/>
                        </a:spcAft>
                      </a:pPr>
                      <a:r>
                        <a:rPr lang="ja-JP" sz="1800" kern="100">
                          <a:effectLst/>
                        </a:rPr>
                        <a:t>２</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業務運営の改善及び効率化に関する目標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するためとるべき措置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2"/>
                  </a:ext>
                </a:extLst>
              </a:tr>
              <a:tr h="703625">
                <a:tc>
                  <a:txBody>
                    <a:bodyPr/>
                    <a:lstStyle/>
                    <a:p>
                      <a:pPr algn="ctr" hangingPunct="0">
                        <a:spcAft>
                          <a:spcPts val="0"/>
                        </a:spcAft>
                      </a:pPr>
                      <a:r>
                        <a:rPr lang="ja-JP" sz="1800" kern="100">
                          <a:effectLst/>
                        </a:rPr>
                        <a:t>３</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財務内容の改善に関する目標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a:t>
                      </a:r>
                      <a:r>
                        <a:rPr lang="ja-JP" sz="1800" b="0" kern="100" dirty="0" smtClean="0">
                          <a:solidFill>
                            <a:srgbClr val="002060"/>
                          </a:solidFill>
                          <a:effectLst/>
                        </a:rPr>
                        <a:t>ためとる</a:t>
                      </a:r>
                      <a:r>
                        <a:rPr lang="ja-JP" sz="1800" b="0" kern="100" dirty="0">
                          <a:solidFill>
                            <a:srgbClr val="002060"/>
                          </a:solidFill>
                          <a:effectLst/>
                        </a:rPr>
                        <a:t>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3"/>
                  </a:ext>
                </a:extLst>
              </a:tr>
              <a:tr h="703625">
                <a:tc>
                  <a:txBody>
                    <a:bodyPr/>
                    <a:lstStyle/>
                    <a:p>
                      <a:pPr algn="ctr" hangingPunct="0">
                        <a:spcAft>
                          <a:spcPts val="0"/>
                        </a:spcAft>
                      </a:pPr>
                      <a:r>
                        <a:rPr lang="ja-JP" sz="1800" kern="100" dirty="0" smtClean="0">
                          <a:effectLst/>
                        </a:rPr>
                        <a:t>４</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その他業務運営に関する重要な目標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達成する</a:t>
                      </a:r>
                      <a:r>
                        <a:rPr lang="ja-JP" sz="1800" b="0" kern="100" dirty="0">
                          <a:solidFill>
                            <a:srgbClr val="002060"/>
                          </a:solidFill>
                          <a:effectLst/>
                        </a:rPr>
                        <a:t>ための措置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4"/>
                  </a:ext>
                </a:extLst>
              </a:tr>
              <a:tr h="1164553">
                <a:tc>
                  <a:txBody>
                    <a:bodyPr/>
                    <a:lstStyle/>
                    <a:p>
                      <a:pPr algn="ctr" hangingPunct="0">
                        <a:spcAft>
                          <a:spcPts val="0"/>
                        </a:spcAft>
                      </a:pPr>
                      <a:r>
                        <a:rPr lang="ja-JP" sz="1800" kern="100">
                          <a:effectLst/>
                        </a:rPr>
                        <a:t>５</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l" hangingPunct="0">
                        <a:spcAft>
                          <a:spcPts val="0"/>
                        </a:spcAft>
                      </a:pPr>
                      <a:r>
                        <a:rPr lang="ja-JP" sz="1800" b="0" kern="100" dirty="0">
                          <a:solidFill>
                            <a:srgbClr val="002060"/>
                          </a:solidFill>
                          <a:effectLst/>
                        </a:rPr>
                        <a:t>自ら行う点検及び評価並びに当該状況</a:t>
                      </a:r>
                      <a:r>
                        <a:rPr lang="ja-JP" sz="1800" b="0" kern="100" dirty="0" smtClean="0">
                          <a:solidFill>
                            <a:srgbClr val="002060"/>
                          </a:solidFill>
                          <a:effectLst/>
                        </a:rPr>
                        <a:t>に</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係る情報</a:t>
                      </a:r>
                      <a:r>
                        <a:rPr lang="ja-JP" sz="1800" b="0" kern="100" dirty="0">
                          <a:solidFill>
                            <a:srgbClr val="002060"/>
                          </a:solidFill>
                          <a:effectLst/>
                        </a:rPr>
                        <a:t>の提供に関する目標</a:t>
                      </a:r>
                      <a:r>
                        <a:rPr lang="ja-JP" sz="1800" b="0" kern="100" dirty="0" smtClean="0">
                          <a:solidFill>
                            <a:srgbClr val="002060"/>
                          </a:solidFill>
                          <a:effectLst/>
                        </a:rPr>
                        <a:t>を</a:t>
                      </a:r>
                      <a:endParaRPr lang="en-US" altLang="ja-JP" sz="1800" b="0" kern="100" dirty="0" smtClean="0">
                        <a:solidFill>
                          <a:srgbClr val="002060"/>
                        </a:solidFill>
                        <a:effectLst/>
                      </a:endParaRPr>
                    </a:p>
                    <a:p>
                      <a:pPr algn="l" hangingPunct="0">
                        <a:spcAft>
                          <a:spcPts val="0"/>
                        </a:spcAft>
                      </a:pPr>
                      <a:r>
                        <a:rPr lang="ja-JP" sz="1800" b="0" kern="100" dirty="0" smtClean="0">
                          <a:solidFill>
                            <a:srgbClr val="002060"/>
                          </a:solidFill>
                          <a:effectLst/>
                        </a:rPr>
                        <a:t>達成</a:t>
                      </a:r>
                      <a:r>
                        <a:rPr lang="ja-JP" sz="1800" b="0" kern="100" dirty="0">
                          <a:solidFill>
                            <a:srgbClr val="002060"/>
                          </a:solidFill>
                          <a:effectLst/>
                        </a:rPr>
                        <a:t>する</a:t>
                      </a:r>
                      <a:r>
                        <a:rPr lang="ja-JP" sz="1800" b="0" kern="100" dirty="0" smtClean="0">
                          <a:solidFill>
                            <a:srgbClr val="002060"/>
                          </a:solidFill>
                          <a:effectLst/>
                        </a:rPr>
                        <a:t>ためとる</a:t>
                      </a:r>
                      <a:r>
                        <a:rPr lang="ja-JP" sz="1800" b="0" kern="100" dirty="0">
                          <a:solidFill>
                            <a:srgbClr val="002060"/>
                          </a:solidFill>
                          <a:effectLst/>
                        </a:rPr>
                        <a:t>べき措置</a:t>
                      </a:r>
                      <a:endParaRPr lang="ja-JP" sz="18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vMerge="1">
                  <a:txBody>
                    <a:bodyPr/>
                    <a:lstStyle/>
                    <a:p>
                      <a:endParaRPr lang="ja-JP" altLang="en-US" dirty="0"/>
                    </a:p>
                  </a:txBody>
                  <a:tcPr marL="33587" marR="33587"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01971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8"/>
          <p:cNvSpPr txBox="1">
            <a:spLocks/>
          </p:cNvSpPr>
          <p:nvPr/>
        </p:nvSpPr>
        <p:spPr>
          <a:xfrm>
            <a:off x="1102587" y="5098411"/>
            <a:ext cx="10251212" cy="1255096"/>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buNone/>
            </a:pPr>
            <a:r>
              <a:rPr lang="ja-JP" altLang="en-US" sz="1800" dirty="0">
                <a:latin typeface="Meiryo UI" panose="020B0604030504040204" pitchFamily="50" charset="-128"/>
                <a:ea typeface="Meiryo UI" panose="020B0604030504040204" pitchFamily="50" charset="-128"/>
              </a:rPr>
              <a:t>・人材の育成に関する</a:t>
            </a:r>
            <a:r>
              <a:rPr lang="ja-JP" altLang="en-US" sz="1800" dirty="0" smtClean="0">
                <a:latin typeface="Meiryo UI" panose="020B0604030504040204" pitchFamily="50" charset="-128"/>
                <a:ea typeface="Meiryo UI" panose="020B0604030504040204" pitchFamily="50" charset="-128"/>
              </a:rPr>
              <a:t>事項（全般）</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・研究水準及び研究の成果</a:t>
            </a:r>
            <a:r>
              <a:rPr lang="ja-JP" altLang="en-US" sz="1800" dirty="0" smtClean="0">
                <a:latin typeface="Meiryo UI" panose="020B0604030504040204" pitchFamily="50" charset="-128"/>
                <a:ea typeface="Meiryo UI" panose="020B0604030504040204" pitchFamily="50" charset="-128"/>
              </a:rPr>
              <a:t>等に関する事項</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・研究</a:t>
            </a:r>
            <a:r>
              <a:rPr lang="ja-JP" altLang="en-US" sz="1800" dirty="0">
                <a:latin typeface="Meiryo UI" panose="020B0604030504040204" pitchFamily="50" charset="-128"/>
                <a:ea typeface="Meiryo UI" panose="020B0604030504040204" pitchFamily="50" charset="-128"/>
              </a:rPr>
              <a:t>の実施体制等の</a:t>
            </a:r>
            <a:r>
              <a:rPr lang="ja-JP" altLang="en-US" sz="1800" dirty="0" smtClean="0">
                <a:latin typeface="Meiryo UI" panose="020B0604030504040204" pitchFamily="50" charset="-128"/>
                <a:ea typeface="Meiryo UI" panose="020B0604030504040204" pitchFamily="50" charset="-128"/>
              </a:rPr>
              <a:t>整備に関する事項</a:t>
            </a:r>
            <a:endParaRPr lang="ja-JP" altLang="ja-JP" sz="1800" dirty="0" smtClean="0">
              <a:latin typeface="Meiryo UI" panose="020B0604030504040204" pitchFamily="50" charset="-128"/>
              <a:ea typeface="Meiryo UI" panose="020B0604030504040204" pitchFamily="50" charset="-128"/>
            </a:endParaRPr>
          </a:p>
        </p:txBody>
      </p:sp>
      <p:sp>
        <p:nvSpPr>
          <p:cNvPr id="6" name="コンテンツ プレースホルダー 8"/>
          <p:cNvSpPr txBox="1">
            <a:spLocks/>
          </p:cNvSpPr>
          <p:nvPr/>
        </p:nvSpPr>
        <p:spPr>
          <a:xfrm>
            <a:off x="1102587" y="2697969"/>
            <a:ext cx="10251213" cy="1473384"/>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buNone/>
            </a:pPr>
            <a:r>
              <a:rPr lang="ja-JP" altLang="en-US" sz="1800" dirty="0" smtClean="0">
                <a:latin typeface="Meiryo UI" panose="020B0604030504040204" pitchFamily="50" charset="-128"/>
                <a:ea typeface="Meiryo UI" panose="020B0604030504040204" pitchFamily="50" charset="-128"/>
              </a:rPr>
              <a:t>・人材の育成に関する事項</a:t>
            </a:r>
            <a:r>
              <a:rPr lang="en-US" altLang="ja-JP"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学部教育（</a:t>
            </a:r>
            <a:r>
              <a:rPr lang="ja-JP" altLang="en-US" sz="1800" dirty="0">
                <a:latin typeface="Meiryo UI" panose="020B0604030504040204" pitchFamily="50" charset="-128"/>
                <a:ea typeface="Meiryo UI" panose="020B0604030504040204" pitchFamily="50" charset="-128"/>
              </a:rPr>
              <a:t>栄養学科・社会福祉学科）</a:t>
            </a:r>
            <a:r>
              <a:rPr lang="en-US" altLang="ja-JP" sz="1800" dirty="0" smtClean="0">
                <a:latin typeface="Meiryo UI" panose="020B0604030504040204" pitchFamily="50" charset="-128"/>
                <a:ea typeface="Meiryo UI" panose="020B0604030504040204" pitchFamily="50" charset="-128"/>
              </a:rPr>
              <a:t>】</a:t>
            </a:r>
          </a:p>
          <a:p>
            <a:pPr marL="0" indent="0">
              <a:buNone/>
            </a:pPr>
            <a:r>
              <a:rPr lang="ja-JP" altLang="en-US" sz="1800" dirty="0">
                <a:latin typeface="Meiryo UI" panose="020B0604030504040204" pitchFamily="50" charset="-128"/>
                <a:ea typeface="Meiryo UI" panose="020B0604030504040204" pitchFamily="50" charset="-128"/>
              </a:rPr>
              <a:t>・教育の実施体制の整備に関する事項（教育環境の整備）</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・学生の受入れに</a:t>
            </a:r>
            <a:r>
              <a:rPr lang="ja-JP" altLang="en-US" sz="1800" dirty="0" smtClean="0">
                <a:latin typeface="Meiryo UI" panose="020B0604030504040204" pitchFamily="50" charset="-128"/>
                <a:ea typeface="Meiryo UI" panose="020B0604030504040204" pitchFamily="50" charset="-128"/>
              </a:rPr>
              <a:t>関する事項</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・産官学の連携・国際協働に関する事項</a:t>
            </a:r>
            <a:endParaRPr lang="en-US" altLang="ja-JP" sz="1800" dirty="0" smtClean="0">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25580839"/>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algn="ctr" hangingPunct="0">
                        <a:spcAft>
                          <a:spcPts val="0"/>
                        </a:spcAft>
                      </a:pPr>
                      <a:r>
                        <a:rPr lang="ja-JP" sz="4000" b="1" kern="100" dirty="0" smtClean="0">
                          <a:solidFill>
                            <a:schemeClr val="bg1"/>
                          </a:solidFill>
                          <a:effectLst/>
                        </a:rPr>
                        <a:t>１</a:t>
                      </a:r>
                      <a:endParaRPr lang="ja-JP" sz="40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ctr" hangingPunct="0">
                        <a:spcAft>
                          <a:spcPts val="0"/>
                        </a:spcAft>
                      </a:pPr>
                      <a:r>
                        <a:rPr lang="ja-JP" sz="2000" b="0" kern="100" dirty="0">
                          <a:solidFill>
                            <a:srgbClr val="002060"/>
                          </a:solidFill>
                          <a:effectLst/>
                        </a:rPr>
                        <a:t>教育研究等の質の向上に関する目標</a:t>
                      </a:r>
                      <a:r>
                        <a:rPr lang="ja-JP" sz="2000" b="0" kern="100" dirty="0" smtClean="0">
                          <a:solidFill>
                            <a:srgbClr val="002060"/>
                          </a:solidFill>
                          <a:effectLst/>
                        </a:rPr>
                        <a:t>を達成</a:t>
                      </a:r>
                      <a:r>
                        <a:rPr lang="ja-JP" sz="2000" b="0" kern="100" dirty="0">
                          <a:solidFill>
                            <a:srgbClr val="002060"/>
                          </a:solidFill>
                          <a:effectLst/>
                        </a:rPr>
                        <a:t>するためとるべき措置</a:t>
                      </a:r>
                      <a:endParaRPr 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5" name="角丸四角形 4"/>
          <p:cNvSpPr/>
          <p:nvPr/>
        </p:nvSpPr>
        <p:spPr>
          <a:xfrm>
            <a:off x="838200" y="1918172"/>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年度計画を大幅に上回る実績・成果を上げている主な事項</a:t>
            </a:r>
            <a:endParaRPr kumimoji="1" lang="ja-JP" altLang="en-US" sz="2400" b="1" dirty="0">
              <a:latin typeface="Meiryo UI" panose="020B0604030504040204" pitchFamily="50" charset="-128"/>
              <a:ea typeface="Meiryo UI" panose="020B0604030504040204" pitchFamily="50" charset="-128"/>
            </a:endParaRPr>
          </a:p>
        </p:txBody>
      </p:sp>
      <p:sp>
        <p:nvSpPr>
          <p:cNvPr id="7" name="角丸四角形 6"/>
          <p:cNvSpPr/>
          <p:nvPr/>
        </p:nvSpPr>
        <p:spPr>
          <a:xfrm>
            <a:off x="838200" y="4318614"/>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年度計画を達成している主な</a:t>
            </a:r>
            <a:r>
              <a:rPr lang="ja-JP" altLang="ja-JP" sz="2400" b="1" dirty="0" smtClean="0">
                <a:latin typeface="Meiryo UI" panose="020B0604030504040204" pitchFamily="50" charset="-128"/>
                <a:ea typeface="Meiryo UI" panose="020B0604030504040204" pitchFamily="50" charset="-128"/>
              </a:rPr>
              <a:t>事項</a:t>
            </a:r>
            <a:endParaRPr kumimoji="1" lang="ja-JP" altLang="en-US"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1250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25580839"/>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algn="ctr" hangingPunct="0">
                        <a:spcAft>
                          <a:spcPts val="0"/>
                        </a:spcAft>
                      </a:pPr>
                      <a:r>
                        <a:rPr lang="ja-JP" sz="4000" b="1" kern="100" dirty="0" smtClean="0">
                          <a:solidFill>
                            <a:schemeClr val="bg1"/>
                          </a:solidFill>
                          <a:effectLst/>
                        </a:rPr>
                        <a:t>１</a:t>
                      </a:r>
                      <a:endParaRPr lang="ja-JP" sz="40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tc>
                <a:tc>
                  <a:txBody>
                    <a:bodyPr/>
                    <a:lstStyle/>
                    <a:p>
                      <a:pPr algn="ctr" hangingPunct="0">
                        <a:spcAft>
                          <a:spcPts val="0"/>
                        </a:spcAft>
                      </a:pPr>
                      <a:r>
                        <a:rPr lang="ja-JP" sz="2000" b="0" kern="100" dirty="0">
                          <a:solidFill>
                            <a:srgbClr val="002060"/>
                          </a:solidFill>
                          <a:effectLst/>
                        </a:rPr>
                        <a:t>教育研究等の質の向上に関する目標</a:t>
                      </a:r>
                      <a:r>
                        <a:rPr lang="ja-JP" sz="2000" b="0" kern="100" dirty="0" smtClean="0">
                          <a:solidFill>
                            <a:srgbClr val="002060"/>
                          </a:solidFill>
                          <a:effectLst/>
                        </a:rPr>
                        <a:t>を達成</a:t>
                      </a:r>
                      <a:r>
                        <a:rPr lang="ja-JP" sz="2000" b="0" kern="100" dirty="0">
                          <a:solidFill>
                            <a:srgbClr val="002060"/>
                          </a:solidFill>
                          <a:effectLst/>
                        </a:rPr>
                        <a:t>するためとるべき措置</a:t>
                      </a:r>
                      <a:endParaRPr 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9" name="角丸四角形 8"/>
          <p:cNvSpPr/>
          <p:nvPr/>
        </p:nvSpPr>
        <p:spPr>
          <a:xfrm>
            <a:off x="838200" y="1895855"/>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
        <p:nvSpPr>
          <p:cNvPr id="10" name="コンテンツ プレースホルダー 8"/>
          <p:cNvSpPr txBox="1">
            <a:spLocks/>
          </p:cNvSpPr>
          <p:nvPr/>
        </p:nvSpPr>
        <p:spPr>
          <a:xfrm>
            <a:off x="976312" y="2675652"/>
            <a:ext cx="10377488" cy="3644566"/>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・各国家試験合格率</a:t>
            </a:r>
            <a:r>
              <a:rPr lang="en-US" altLang="ja-JP" sz="1800" dirty="0">
                <a:latin typeface="Meiryo UI" panose="020B0604030504040204" pitchFamily="50" charset="-128"/>
                <a:ea typeface="Meiryo UI" panose="020B0604030504040204" pitchFamily="50" charset="-128"/>
              </a:rPr>
              <a:t>100</a:t>
            </a:r>
            <a:r>
              <a:rPr lang="ja-JP" altLang="en-US" sz="1800" dirty="0">
                <a:latin typeface="Meiryo UI" panose="020B0604030504040204" pitchFamily="50" charset="-128"/>
                <a:ea typeface="Meiryo UI" panose="020B0604030504040204" pitchFamily="50" charset="-128"/>
              </a:rPr>
              <a:t>％は特筆すべきものがあり、就職率の高さに寄与しているので</a:t>
            </a:r>
            <a:r>
              <a:rPr lang="ja-JP" altLang="en-US" sz="1800" dirty="0" smtClean="0">
                <a:latin typeface="Meiryo UI" panose="020B0604030504040204" pitchFamily="50" charset="-128"/>
                <a:ea typeface="Meiryo UI" panose="020B0604030504040204" pitchFamily="50" charset="-128"/>
              </a:rPr>
              <a:t>、この教育</a:t>
            </a:r>
            <a:r>
              <a:rPr lang="ja-JP" altLang="en-US" sz="1800" dirty="0">
                <a:latin typeface="Meiryo UI" panose="020B0604030504040204" pitchFamily="50" charset="-128"/>
                <a:ea typeface="Meiryo UI" panose="020B0604030504040204" pitchFamily="50" charset="-128"/>
              </a:rPr>
              <a:t>環境</a:t>
            </a:r>
            <a:r>
              <a:rPr lang="ja-JP" altLang="en-US" sz="1800" dirty="0" smtClean="0">
                <a:latin typeface="Meiryo UI" panose="020B0604030504040204" pitchFamily="50" charset="-128"/>
                <a:ea typeface="Meiryo UI" panose="020B0604030504040204" pitchFamily="50" charset="-128"/>
              </a:rPr>
              <a:t>を</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さらに</a:t>
            </a:r>
            <a:r>
              <a:rPr lang="ja-JP" altLang="en-US" sz="1800" dirty="0">
                <a:latin typeface="Meiryo UI" panose="020B0604030504040204" pitchFamily="50" charset="-128"/>
                <a:ea typeface="Meiryo UI" panose="020B0604030504040204" pitchFamily="50" charset="-128"/>
              </a:rPr>
              <a:t>発展させていくことを期待する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・アドミッションセンターを新たに設置することにより課題の抽出と戦略の立案を開始</a:t>
            </a:r>
            <a:r>
              <a:rPr lang="ja-JP" altLang="en-US" sz="1800" dirty="0" smtClean="0">
                <a:latin typeface="Meiryo UI" panose="020B0604030504040204" pitchFamily="50" charset="-128"/>
                <a:ea typeface="Meiryo UI" panose="020B0604030504040204" pitchFamily="50" charset="-128"/>
              </a:rPr>
              <a:t>したこと</a:t>
            </a:r>
            <a:r>
              <a:rPr lang="ja-JP" altLang="en-US" sz="1800" dirty="0">
                <a:latin typeface="Meiryo UI" panose="020B0604030504040204" pitchFamily="50" charset="-128"/>
                <a:ea typeface="Meiryo UI" panose="020B0604030504040204" pitchFamily="50" charset="-128"/>
              </a:rPr>
              <a:t>、受験倍率</a:t>
            </a:r>
            <a:r>
              <a:rPr lang="ja-JP" altLang="en-US" sz="1800" dirty="0" smtClean="0">
                <a:latin typeface="Meiryo UI" panose="020B0604030504040204" pitchFamily="50" charset="-128"/>
                <a:ea typeface="Meiryo UI" panose="020B0604030504040204" pitchFamily="50" charset="-128"/>
              </a:rPr>
              <a:t>目標値</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2.5</a:t>
            </a:r>
            <a:r>
              <a:rPr lang="ja-JP" altLang="en-US" sz="1800" dirty="0">
                <a:latin typeface="Meiryo UI" panose="020B0604030504040204" pitchFamily="50" charset="-128"/>
                <a:ea typeface="Meiryo UI" panose="020B0604030504040204" pitchFamily="50" charset="-128"/>
              </a:rPr>
              <a:t>倍に対して</a:t>
            </a:r>
            <a:r>
              <a:rPr lang="en-US" altLang="ja-JP" sz="1800" dirty="0">
                <a:latin typeface="Meiryo UI" panose="020B0604030504040204" pitchFamily="50" charset="-128"/>
                <a:ea typeface="Meiryo UI" panose="020B0604030504040204" pitchFamily="50" charset="-128"/>
              </a:rPr>
              <a:t>2.6</a:t>
            </a:r>
            <a:r>
              <a:rPr lang="ja-JP" altLang="en-US" sz="1800" dirty="0">
                <a:latin typeface="Meiryo UI" panose="020B0604030504040204" pitchFamily="50" charset="-128"/>
                <a:ea typeface="Meiryo UI" panose="020B0604030504040204" pitchFamily="50" charset="-128"/>
              </a:rPr>
              <a:t>倍を達成し、目標達成率</a:t>
            </a:r>
            <a:r>
              <a:rPr lang="en-US" altLang="ja-JP" sz="1800" dirty="0">
                <a:latin typeface="Meiryo UI" panose="020B0604030504040204" pitchFamily="50" charset="-128"/>
                <a:ea typeface="Meiryo UI" panose="020B0604030504040204" pitchFamily="50" charset="-128"/>
              </a:rPr>
              <a:t>104</a:t>
            </a:r>
            <a:r>
              <a:rPr lang="ja-JP" altLang="en-US" sz="1800" dirty="0">
                <a:latin typeface="Meiryo UI" panose="020B0604030504040204" pitchFamily="50" charset="-128"/>
                <a:ea typeface="Meiryo UI" panose="020B0604030504040204" pitchFamily="50" charset="-128"/>
              </a:rPr>
              <a:t>％を実現した点を</a:t>
            </a:r>
            <a:r>
              <a:rPr lang="ja-JP" altLang="en-US" sz="1800" dirty="0" smtClean="0">
                <a:latin typeface="Meiryo UI" panose="020B0604030504040204" pitchFamily="50" charset="-128"/>
                <a:ea typeface="Meiryo UI" panose="020B0604030504040204" pitchFamily="50" charset="-128"/>
              </a:rPr>
              <a:t>高く評価</a:t>
            </a:r>
            <a:r>
              <a:rPr lang="ja-JP" altLang="en-US" sz="1800" dirty="0">
                <a:latin typeface="Meiryo UI" panose="020B0604030504040204" pitchFamily="50" charset="-128"/>
                <a:ea typeface="Meiryo UI" panose="020B0604030504040204" pitchFamily="50" charset="-128"/>
              </a:rPr>
              <a:t>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18</a:t>
            </a:r>
            <a:r>
              <a:rPr lang="ja-JP" altLang="en-US" sz="1800" dirty="0">
                <a:latin typeface="Meiryo UI" panose="020B0604030504040204" pitchFamily="50" charset="-128"/>
                <a:ea typeface="Meiryo UI" panose="020B0604030504040204" pitchFamily="50" charset="-128"/>
              </a:rPr>
              <a:t>歳人口の減少に伴う大学間競争が激化する中、県内外から優秀で意欲の</a:t>
            </a:r>
            <a:r>
              <a:rPr lang="ja-JP" altLang="en-US" sz="1800" dirty="0" smtClean="0">
                <a:latin typeface="Meiryo UI" panose="020B0604030504040204" pitchFamily="50" charset="-128"/>
                <a:ea typeface="Meiryo UI" panose="020B0604030504040204" pitchFamily="50" charset="-128"/>
              </a:rPr>
              <a:t>ある学生</a:t>
            </a:r>
            <a:r>
              <a:rPr lang="ja-JP" altLang="en-US" sz="1800" dirty="0">
                <a:latin typeface="Meiryo UI" panose="020B0604030504040204" pitchFamily="50" charset="-128"/>
                <a:ea typeface="Meiryo UI" panose="020B0604030504040204" pitchFamily="50" charset="-128"/>
              </a:rPr>
              <a:t>を確保することにより</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引き続き</a:t>
            </a:r>
            <a:r>
              <a:rPr lang="ja-JP" altLang="en-US" sz="1800" dirty="0">
                <a:latin typeface="Meiryo UI" panose="020B0604030504040204" pitchFamily="50" charset="-128"/>
                <a:ea typeface="Meiryo UI" panose="020B0604030504040204" pitchFamily="50" charset="-128"/>
              </a:rPr>
              <a:t>、地域や職域のリーダーとなる人材を輩出して</a:t>
            </a:r>
            <a:r>
              <a:rPr lang="ja-JP" altLang="en-US" sz="1800" dirty="0" smtClean="0">
                <a:latin typeface="Meiryo UI" panose="020B0604030504040204" pitchFamily="50" charset="-128"/>
                <a:ea typeface="Meiryo UI" panose="020B0604030504040204" pitchFamily="50" charset="-128"/>
              </a:rPr>
              <a:t>いくこと</a:t>
            </a:r>
            <a:r>
              <a:rPr lang="ja-JP" altLang="en-US" sz="1800" dirty="0">
                <a:latin typeface="Meiryo UI" panose="020B0604030504040204" pitchFamily="50" charset="-128"/>
                <a:ea typeface="Meiryo UI" panose="020B0604030504040204" pitchFamily="50" charset="-128"/>
              </a:rPr>
              <a:t>を期待する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・産学官連携事業への参画が、学生のモチベーションを高揚させることにより、今後</a:t>
            </a:r>
            <a:r>
              <a:rPr lang="ja-JP" altLang="en-US" sz="1800" dirty="0" smtClean="0">
                <a:latin typeface="Meiryo UI" panose="020B0604030504040204" pitchFamily="50" charset="-128"/>
                <a:ea typeface="Meiryo UI" panose="020B0604030504040204" pitchFamily="50" charset="-128"/>
              </a:rPr>
              <a:t>のさら</a:t>
            </a:r>
            <a:r>
              <a:rPr lang="ja-JP" altLang="en-US" sz="1800" dirty="0">
                <a:latin typeface="Meiryo UI" panose="020B0604030504040204" pitchFamily="50" charset="-128"/>
                <a:ea typeface="Meiryo UI" panose="020B0604030504040204" pitchFamily="50" charset="-128"/>
              </a:rPr>
              <a:t>なる教育の質の</a:t>
            </a:r>
            <a:r>
              <a:rPr lang="ja-JP" altLang="en-US" sz="1800" dirty="0" smtClean="0">
                <a:latin typeface="Meiryo UI" panose="020B0604030504040204" pitchFamily="50" charset="-128"/>
                <a:ea typeface="Meiryo UI" panose="020B0604030504040204" pitchFamily="50" charset="-128"/>
              </a:rPr>
              <a:t>向上</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に</a:t>
            </a:r>
            <a:r>
              <a:rPr lang="ja-JP" altLang="en-US" sz="1800" dirty="0">
                <a:latin typeface="Meiryo UI" panose="020B0604030504040204" pitchFamily="50" charset="-128"/>
                <a:ea typeface="Meiryo UI" panose="020B0604030504040204" pitchFamily="50" charset="-128"/>
              </a:rPr>
              <a:t>期待する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・海外大学等との交流事業件数が、対面での交流を含めて大きく増加した点を評価する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ディプロマポリシー</a:t>
            </a:r>
            <a:r>
              <a:rPr lang="ja-JP" altLang="en-US" sz="1800" dirty="0">
                <a:latin typeface="Meiryo UI" panose="020B0604030504040204" pitchFamily="50" charset="-128"/>
                <a:ea typeface="Meiryo UI" panose="020B0604030504040204" pitchFamily="50" charset="-128"/>
              </a:rPr>
              <a:t>修得状況のうち「国際的な視野、広く社会に貢献する力」の</a:t>
            </a:r>
            <a:r>
              <a:rPr lang="ja-JP" altLang="en-US" sz="1800" dirty="0" smtClean="0">
                <a:latin typeface="Meiryo UI" panose="020B0604030504040204" pitchFamily="50" charset="-128"/>
                <a:ea typeface="Meiryo UI" panose="020B0604030504040204" pitchFamily="50" charset="-128"/>
              </a:rPr>
              <a:t>修得率向上に</a:t>
            </a:r>
            <a:r>
              <a:rPr lang="ja-JP" altLang="en-US" sz="1800" dirty="0">
                <a:latin typeface="Meiryo UI" panose="020B0604030504040204" pitchFamily="50" charset="-128"/>
                <a:ea typeface="Meiryo UI" panose="020B0604030504040204" pitchFamily="50" charset="-128"/>
              </a:rPr>
              <a:t>つながる今後</a:t>
            </a:r>
            <a:r>
              <a:rPr lang="ja-JP" altLang="en-US" sz="1800" dirty="0" smtClean="0">
                <a:latin typeface="Meiryo UI" panose="020B0604030504040204" pitchFamily="50" charset="-128"/>
                <a:ea typeface="Meiryo UI" panose="020B0604030504040204" pitchFamily="50" charset="-128"/>
              </a:rPr>
              <a:t>の</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施策</a:t>
            </a:r>
            <a:r>
              <a:rPr lang="ja-JP" altLang="en-US" sz="1800" dirty="0">
                <a:latin typeface="Meiryo UI" panose="020B0604030504040204" pitchFamily="50" charset="-128"/>
                <a:ea typeface="Meiryo UI" panose="020B0604030504040204" pitchFamily="50" charset="-128"/>
              </a:rPr>
              <a:t>に期待する</a:t>
            </a:r>
            <a:r>
              <a:rPr lang="ja-JP" altLang="en-US" sz="1800" dirty="0" smtClean="0">
                <a:latin typeface="Meiryo UI" panose="020B0604030504040204" pitchFamily="50" charset="-128"/>
                <a:ea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298264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12561607"/>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２</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ja-JP" sz="2000" b="0" kern="100" dirty="0" smtClean="0">
                          <a:solidFill>
                            <a:srgbClr val="002060"/>
                          </a:solidFill>
                          <a:effectLst/>
                        </a:rPr>
                        <a:t>業務運営の改善及び効率化に関する目標を達成するためとるべき措置</a:t>
                      </a:r>
                      <a:endParaRPr lang="ja-JP" altLang="ja-JP" sz="2000" b="0" kern="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1167242" y="4861746"/>
            <a:ext cx="10251212" cy="1007483"/>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・運営体制の改善に</a:t>
            </a:r>
            <a:r>
              <a:rPr lang="ja-JP" altLang="en-US" sz="1800" dirty="0" smtClean="0">
                <a:latin typeface="Meiryo UI" panose="020B0604030504040204" pitchFamily="50" charset="-128"/>
                <a:ea typeface="Meiryo UI" panose="020B0604030504040204" pitchFamily="50" charset="-128"/>
              </a:rPr>
              <a:t>関する事項</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・事務等の効率化・合理化に</a:t>
            </a:r>
            <a:r>
              <a:rPr lang="ja-JP" altLang="en-US" sz="1800" dirty="0" smtClean="0">
                <a:latin typeface="Meiryo UI" panose="020B0604030504040204" pitchFamily="50" charset="-128"/>
                <a:ea typeface="Meiryo UI" panose="020B0604030504040204" pitchFamily="50" charset="-128"/>
              </a:rPr>
              <a:t>関する事項</a:t>
            </a:r>
            <a:endParaRPr lang="en-US" altLang="ja-JP" sz="1800" dirty="0">
              <a:latin typeface="Meiryo UI" panose="020B0604030504040204" pitchFamily="50" charset="-128"/>
              <a:ea typeface="Meiryo UI" panose="020B0604030504040204" pitchFamily="50" charset="-128"/>
            </a:endParaRPr>
          </a:p>
        </p:txBody>
      </p:sp>
      <p:sp>
        <p:nvSpPr>
          <p:cNvPr id="10" name="角丸四角形 9"/>
          <p:cNvSpPr/>
          <p:nvPr/>
        </p:nvSpPr>
        <p:spPr>
          <a:xfrm>
            <a:off x="838200" y="4081949"/>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年度計画を達成している主な</a:t>
            </a:r>
            <a:r>
              <a:rPr lang="ja-JP" altLang="ja-JP" sz="2400" b="1" dirty="0" smtClean="0">
                <a:latin typeface="Meiryo UI" panose="020B0604030504040204" pitchFamily="50" charset="-128"/>
                <a:ea typeface="Meiryo UI" panose="020B0604030504040204" pitchFamily="50" charset="-128"/>
              </a:rPr>
              <a:t>事項</a:t>
            </a:r>
            <a:endParaRPr kumimoji="1" lang="ja-JP" altLang="en-US" sz="2400" b="1" dirty="0">
              <a:latin typeface="Meiryo UI" panose="020B0604030504040204" pitchFamily="50" charset="-128"/>
              <a:ea typeface="Meiryo UI" panose="020B0604030504040204" pitchFamily="50" charset="-128"/>
            </a:endParaRPr>
          </a:p>
        </p:txBody>
      </p:sp>
      <p:sp>
        <p:nvSpPr>
          <p:cNvPr id="9" name="角丸四角形 8"/>
          <p:cNvSpPr/>
          <p:nvPr/>
        </p:nvSpPr>
        <p:spPr>
          <a:xfrm>
            <a:off x="838200" y="2065433"/>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年度計画を大幅に上回る実績・成果を上げている主な事項</a:t>
            </a:r>
            <a:endParaRPr kumimoji="1" lang="ja-JP" altLang="en-US" sz="2400" b="1" dirty="0">
              <a:latin typeface="Meiryo UI" panose="020B0604030504040204" pitchFamily="50" charset="-128"/>
              <a:ea typeface="Meiryo UI" panose="020B0604030504040204" pitchFamily="50" charset="-128"/>
            </a:endParaRPr>
          </a:p>
        </p:txBody>
      </p:sp>
      <p:sp>
        <p:nvSpPr>
          <p:cNvPr id="11" name="コンテンツ プレースホルダー 8"/>
          <p:cNvSpPr txBox="1">
            <a:spLocks/>
          </p:cNvSpPr>
          <p:nvPr/>
        </p:nvSpPr>
        <p:spPr>
          <a:xfrm>
            <a:off x="1167242" y="2845230"/>
            <a:ext cx="10251213" cy="1083486"/>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・人事の適正化に関する事項</a:t>
            </a:r>
            <a:endParaRPr lang="en-US" altLang="ja-JP" sz="18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46847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solidFill>
                <a:srgbClr val="002060"/>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153141032"/>
              </p:ext>
            </p:extLst>
          </p:nvPr>
        </p:nvGraphicFramePr>
        <p:xfrm>
          <a:off x="838201" y="365125"/>
          <a:ext cx="10515600" cy="1325563"/>
        </p:xfrm>
        <a:graphic>
          <a:graphicData uri="http://schemas.openxmlformats.org/drawingml/2006/table">
            <a:tbl>
              <a:tblPr firstRow="1" firstCol="1" bandRow="1">
                <a:tableStyleId>{5C22544A-7EE6-4342-B048-85BDC9FD1C3A}</a:tableStyleId>
              </a:tblPr>
              <a:tblGrid>
                <a:gridCol w="2398775">
                  <a:extLst>
                    <a:ext uri="{9D8B030D-6E8A-4147-A177-3AD203B41FA5}">
                      <a16:colId xmlns:a16="http://schemas.microsoft.com/office/drawing/2014/main" val="20000"/>
                    </a:ext>
                  </a:extLst>
                </a:gridCol>
                <a:gridCol w="8116825">
                  <a:extLst>
                    <a:ext uri="{9D8B030D-6E8A-4147-A177-3AD203B41FA5}">
                      <a16:colId xmlns:a16="http://schemas.microsoft.com/office/drawing/2014/main" val="20001"/>
                    </a:ext>
                  </a:extLst>
                </a:gridCol>
              </a:tblGrid>
              <a:tr h="1325563">
                <a:tc>
                  <a:txBody>
                    <a:bodyPr/>
                    <a:lstStyle/>
                    <a:p>
                      <a:pPr algn="ctr" hangingPunct="0">
                        <a:spcAft>
                          <a:spcPts val="0"/>
                        </a:spcAft>
                      </a:pPr>
                      <a:r>
                        <a:rPr lang="ja-JP" altLang="ja-JP" sz="2000" dirty="0" smtClean="0">
                          <a:solidFill>
                            <a:schemeClr val="bg1"/>
                          </a:solidFill>
                        </a:rPr>
                        <a:t>大項目評価</a:t>
                      </a:r>
                      <a:endParaRPr lang="en-US" altLang="ja-JP" sz="2000" dirty="0" smtClean="0">
                        <a:solidFill>
                          <a:schemeClr val="bg1"/>
                        </a:solidFill>
                      </a:endParaRPr>
                    </a:p>
                    <a:p>
                      <a:pPr marL="0" algn="ctr" defTabSz="914400" rtl="0" eaLnBrk="1" latinLnBrk="0" hangingPunct="0">
                        <a:spcAft>
                          <a:spcPts val="0"/>
                        </a:spcAft>
                      </a:pPr>
                      <a:r>
                        <a:rPr kumimoji="1" lang="ja-JP" altLang="en-US" sz="4000" b="1" kern="100" dirty="0" smtClean="0">
                          <a:solidFill>
                            <a:schemeClr val="bg1"/>
                          </a:solidFill>
                          <a:effectLst/>
                          <a:latin typeface="+mn-lt"/>
                          <a:ea typeface="+mn-ea"/>
                          <a:cs typeface="+mn-cs"/>
                        </a:rPr>
                        <a:t>３</a:t>
                      </a:r>
                      <a:endParaRPr kumimoji="1" lang="ja-JP" sz="4000" b="1" kern="100" dirty="0">
                        <a:solidFill>
                          <a:schemeClr val="bg1"/>
                        </a:solidFill>
                        <a:effectLst/>
                        <a:latin typeface="+mn-lt"/>
                        <a:ea typeface="+mn-ea"/>
                        <a:cs typeface="+mn-cs"/>
                      </a:endParaRPr>
                    </a:p>
                  </a:txBody>
                  <a:tcPr marL="33587" marR="33587" marT="0" marB="0" anchor="ctr"/>
                </a:tc>
                <a:tc>
                  <a:txBody>
                    <a:bodyPr/>
                    <a:lstStyle/>
                    <a:p>
                      <a:pPr algn="ctr" hangingPunct="0">
                        <a:spcAft>
                          <a:spcPts val="0"/>
                        </a:spcAft>
                      </a:pPr>
                      <a:r>
                        <a:rPr lang="ja-JP" altLang="en-US" sz="2000" b="0" kern="100" dirty="0" smtClean="0">
                          <a:solidFill>
                            <a:srgbClr val="002060"/>
                          </a:solidFill>
                          <a:effectLst/>
                        </a:rPr>
                        <a:t>財務内容の改善に関する目標を達成するためとるべき措置</a:t>
                      </a:r>
                    </a:p>
                  </a:txBody>
                  <a:tcPr marL="33587" marR="33587" marT="0" marB="0" anchor="ct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 name="コンテンツ プレースホルダー 8"/>
          <p:cNvSpPr txBox="1">
            <a:spLocks/>
          </p:cNvSpPr>
          <p:nvPr/>
        </p:nvSpPr>
        <p:spPr>
          <a:xfrm>
            <a:off x="1090751" y="2865581"/>
            <a:ext cx="10251212" cy="1059019"/>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dirty="0" smtClean="0">
                <a:latin typeface="Meiryo UI" panose="020B0604030504040204" pitchFamily="50" charset="-128"/>
                <a:ea typeface="Meiryo UI" panose="020B0604030504040204" pitchFamily="50" charset="-128"/>
              </a:rPr>
              <a:t>・自己</a:t>
            </a:r>
            <a:r>
              <a:rPr lang="ja-JP" altLang="en-US" sz="1800" dirty="0">
                <a:latin typeface="Meiryo UI" panose="020B0604030504040204" pitchFamily="50" charset="-128"/>
                <a:ea typeface="Meiryo UI" panose="020B0604030504040204" pitchFamily="50" charset="-128"/>
              </a:rPr>
              <a:t>収入の増加に</a:t>
            </a:r>
            <a:r>
              <a:rPr lang="ja-JP" altLang="en-US" sz="1800" dirty="0" smtClean="0">
                <a:latin typeface="Meiryo UI" panose="020B0604030504040204" pitchFamily="50" charset="-128"/>
                <a:ea typeface="Meiryo UI" panose="020B0604030504040204" pitchFamily="50" charset="-128"/>
              </a:rPr>
              <a:t>関する事項</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・経費の抑制に</a:t>
            </a:r>
            <a:r>
              <a:rPr lang="ja-JP" altLang="en-US" sz="1800" dirty="0" smtClean="0">
                <a:latin typeface="Meiryo UI" panose="020B0604030504040204" pitchFamily="50" charset="-128"/>
                <a:ea typeface="Meiryo UI" panose="020B0604030504040204" pitchFamily="50" charset="-128"/>
              </a:rPr>
              <a:t>関する</a:t>
            </a:r>
            <a:r>
              <a:rPr lang="ja-JP" altLang="en-US" sz="1800" dirty="0">
                <a:latin typeface="Meiryo UI" panose="020B0604030504040204" pitchFamily="50" charset="-128"/>
                <a:ea typeface="Meiryo UI" panose="020B0604030504040204" pitchFamily="50" charset="-128"/>
              </a:rPr>
              <a:t>事項</a:t>
            </a:r>
            <a:endParaRPr lang="en-US" altLang="ja-JP" sz="18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・資産の運用管理の改善に</a:t>
            </a:r>
            <a:r>
              <a:rPr lang="ja-JP" altLang="en-US" sz="1800" dirty="0" smtClean="0">
                <a:latin typeface="Meiryo UI" panose="020B0604030504040204" pitchFamily="50" charset="-128"/>
                <a:ea typeface="Meiryo UI" panose="020B0604030504040204" pitchFamily="50" charset="-128"/>
              </a:rPr>
              <a:t>関する</a:t>
            </a:r>
            <a:r>
              <a:rPr lang="ja-JP" altLang="en-US" sz="1800" dirty="0">
                <a:latin typeface="Meiryo UI" panose="020B0604030504040204" pitchFamily="50" charset="-128"/>
                <a:ea typeface="Meiryo UI" panose="020B0604030504040204" pitchFamily="50" charset="-128"/>
              </a:rPr>
              <a:t>事項</a:t>
            </a:r>
            <a:endParaRPr lang="en-US" altLang="ja-JP" sz="1800" dirty="0" smtClean="0">
              <a:latin typeface="Meiryo UI" panose="020B0604030504040204" pitchFamily="50" charset="-128"/>
              <a:ea typeface="Meiryo UI" panose="020B0604030504040204" pitchFamily="50" charset="-128"/>
            </a:endParaRPr>
          </a:p>
        </p:txBody>
      </p:sp>
      <p:sp>
        <p:nvSpPr>
          <p:cNvPr id="8" name="角丸四角形 7"/>
          <p:cNvSpPr/>
          <p:nvPr/>
        </p:nvSpPr>
        <p:spPr>
          <a:xfrm>
            <a:off x="838200" y="2085784"/>
            <a:ext cx="8095488" cy="779797"/>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r>
              <a:rPr lang="ja-JP" altLang="ja-JP" sz="2400" b="1" dirty="0">
                <a:latin typeface="Meiryo UI" panose="020B0604030504040204" pitchFamily="50" charset="-128"/>
                <a:ea typeface="Meiryo UI" panose="020B0604030504040204" pitchFamily="50" charset="-128"/>
              </a:rPr>
              <a:t>年度計画を達成している主な</a:t>
            </a:r>
            <a:r>
              <a:rPr lang="ja-JP" altLang="ja-JP" sz="2400" b="1" dirty="0" smtClean="0">
                <a:latin typeface="Meiryo UI" panose="020B0604030504040204" pitchFamily="50" charset="-128"/>
                <a:ea typeface="Meiryo UI" panose="020B0604030504040204" pitchFamily="50" charset="-128"/>
              </a:rPr>
              <a:t>事項</a:t>
            </a:r>
            <a:endParaRPr kumimoji="1" lang="ja-JP" altLang="en-US" sz="2400" b="1" dirty="0">
              <a:latin typeface="Meiryo UI" panose="020B0604030504040204" pitchFamily="50" charset="-128"/>
              <a:ea typeface="Meiryo UI" panose="020B0604030504040204" pitchFamily="50" charset="-128"/>
            </a:endParaRPr>
          </a:p>
        </p:txBody>
      </p:sp>
      <p:sp>
        <p:nvSpPr>
          <p:cNvPr id="6" name="角丸四角形 5"/>
          <p:cNvSpPr/>
          <p:nvPr/>
        </p:nvSpPr>
        <p:spPr>
          <a:xfrm>
            <a:off x="838200" y="4519478"/>
            <a:ext cx="8095488" cy="77979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r>
              <a:rPr lang="ja-JP" altLang="en-US" sz="2400" b="1" dirty="0" smtClean="0">
                <a:latin typeface="Meiryo UI" panose="020B0604030504040204" pitchFamily="50" charset="-128"/>
                <a:ea typeface="Meiryo UI" panose="020B0604030504040204" pitchFamily="50" charset="-128"/>
              </a:rPr>
              <a:t>評価にあたっての意見、指摘等</a:t>
            </a:r>
            <a:endParaRPr kumimoji="1" lang="ja-JP" altLang="en-US" sz="2400" b="1" dirty="0">
              <a:latin typeface="Meiryo UI" panose="020B0604030504040204" pitchFamily="50" charset="-128"/>
              <a:ea typeface="Meiryo UI" panose="020B0604030504040204" pitchFamily="50" charset="-128"/>
            </a:endParaRPr>
          </a:p>
        </p:txBody>
      </p:sp>
      <p:sp>
        <p:nvSpPr>
          <p:cNvPr id="9" name="コンテンツ プレースホルダー 8"/>
          <p:cNvSpPr txBox="1">
            <a:spLocks/>
          </p:cNvSpPr>
          <p:nvPr/>
        </p:nvSpPr>
        <p:spPr>
          <a:xfrm>
            <a:off x="1090751" y="5271953"/>
            <a:ext cx="10239375" cy="124440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lnSpc>
                <a:spcPct val="100000"/>
              </a:lnSpc>
              <a:spcBef>
                <a:spcPts val="0"/>
              </a:spcBef>
              <a:buNone/>
            </a:pPr>
            <a:r>
              <a:rPr lang="ja-JP" altLang="en-US" sz="180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省エネに係る取り組みについて、周知や意識共存、ペーパーレスを図る取組みとあわせて</a:t>
            </a:r>
            <a:r>
              <a:rPr lang="ja-JP" altLang="en-US" sz="1800" dirty="0" smtClean="0">
                <a:latin typeface="Meiryo UI" panose="020B0604030504040204" pitchFamily="50" charset="-128"/>
                <a:ea typeface="Meiryo UI" panose="020B0604030504040204" pitchFamily="50" charset="-128"/>
              </a:rPr>
              <a:t>、今後</a:t>
            </a:r>
            <a:r>
              <a:rPr lang="ja-JP" altLang="en-US" sz="1800" dirty="0">
                <a:latin typeface="Meiryo UI" panose="020B0604030504040204" pitchFamily="50" charset="-128"/>
                <a:ea typeface="Meiryo UI" panose="020B0604030504040204" pitchFamily="50" charset="-128"/>
              </a:rPr>
              <a:t>は、具体的</a:t>
            </a:r>
            <a:r>
              <a:rPr lang="ja-JP" altLang="en-US" sz="1800" dirty="0" smtClean="0">
                <a:latin typeface="Meiryo UI" panose="020B0604030504040204" pitchFamily="50" charset="-128"/>
                <a:ea typeface="Meiryo UI" panose="020B0604030504040204" pitchFamily="50" charset="-128"/>
              </a:rPr>
              <a:t>な</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結果</a:t>
            </a:r>
            <a:r>
              <a:rPr lang="ja-JP" altLang="en-US" sz="1800" dirty="0">
                <a:latin typeface="Meiryo UI" panose="020B0604030504040204" pitchFamily="50" charset="-128"/>
                <a:ea typeface="Meiryo UI" panose="020B0604030504040204" pitchFamily="50" charset="-128"/>
              </a:rPr>
              <a:t>を示すことを期待する。</a:t>
            </a:r>
            <a:endParaRPr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53336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TotalTime>
  <Words>1028</Words>
  <Application>Microsoft Office PowerPoint</Application>
  <PresentationFormat>ワイド画面</PresentationFormat>
  <Paragraphs>125</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Meiryo UI</vt:lpstr>
      <vt:lpstr>ＭＳ Ｐゴシック</vt:lpstr>
      <vt:lpstr>Arial</vt:lpstr>
      <vt:lpstr>Calibri</vt:lpstr>
      <vt:lpstr>Calibri Light</vt:lpstr>
      <vt:lpstr>Times New Roman</vt:lpstr>
      <vt:lpstr>Office テーマ</vt:lpstr>
      <vt:lpstr>公立大学法人 神奈川県立保健福祉大学 令和５年度業務実績評価書</vt:lpstr>
      <vt:lpstr>令和５年度の業務実績に関する評価</vt:lpstr>
      <vt:lpstr>（参考）令和６年度　評価委員会委員</vt:lpstr>
      <vt:lpstr>全体評価</vt:lpstr>
      <vt:lpstr>大項目評価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公立大学法人 神奈川県立保健福祉大学 令和３年度業務実績評価書</dc:title>
  <dc:creator>伊東　礼乃</dc:creator>
  <cp:lastModifiedBy>user</cp:lastModifiedBy>
  <cp:revision>39</cp:revision>
  <cp:lastPrinted>2022-10-28T05:35:07Z</cp:lastPrinted>
  <dcterms:created xsi:type="dcterms:W3CDTF">2022-10-28T02:51:25Z</dcterms:created>
  <dcterms:modified xsi:type="dcterms:W3CDTF">2024-08-20T05:40:27Z</dcterms:modified>
</cp:coreProperties>
</file>