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2E2094F-90AE-4567-9A8D-3E15510FEE68}" type="datetimeFigureOut">
              <a:rPr kumimoji="1" lang="ja-JP" altLang="en-US" smtClean="0"/>
              <a:t>2023/8/22</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553A646-024D-4A69-9571-8BB2FDF1B601}" type="slidenum">
              <a:rPr kumimoji="1" lang="ja-JP" altLang="en-US" smtClean="0"/>
              <a:t>‹#›</a:t>
            </a:fld>
            <a:endParaRPr kumimoji="1" lang="ja-JP" altLang="en-US"/>
          </a:p>
        </p:txBody>
      </p:sp>
    </p:spTree>
    <p:extLst>
      <p:ext uri="{BB962C8B-B14F-4D97-AF65-F5344CB8AC3E}">
        <p14:creationId xmlns:p14="http://schemas.microsoft.com/office/powerpoint/2010/main" val="22474363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55227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5230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45790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76416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73289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3277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85381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416766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0943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20002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56602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5284B-0446-46C5-87D1-CC84800D8B55}" type="datetimeFigureOut">
              <a:rPr kumimoji="1" lang="ja-JP" altLang="en-US" smtClean="0"/>
              <a:t>2023/8/22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677595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FF">
              <a:alpha val="70000"/>
            </a:srgbClr>
          </a:solidFill>
        </p:spPr>
        <p:txBody>
          <a:bodyPr>
            <a:normAutofit fontScale="90000"/>
          </a:bodyPr>
          <a:lstStyle/>
          <a:p>
            <a:pPr hangingPunct="0"/>
            <a:r>
              <a:rPr lang="ja-JP" altLang="ja-JP" b="1" dirty="0"/>
              <a:t>公立大学</a:t>
            </a:r>
            <a:r>
              <a:rPr lang="ja-JP" altLang="ja-JP" b="1" dirty="0" smtClean="0"/>
              <a:t>法人</a:t>
            </a:r>
            <a:r>
              <a:rPr lang="en-US" altLang="ja-JP" b="1" dirty="0" smtClean="0"/>
              <a:t/>
            </a:r>
            <a:br>
              <a:rPr lang="en-US" altLang="ja-JP" b="1" dirty="0" smtClean="0"/>
            </a:br>
            <a:r>
              <a:rPr lang="ja-JP" altLang="ja-JP" b="1" dirty="0" smtClean="0"/>
              <a:t>神奈川</a:t>
            </a:r>
            <a:r>
              <a:rPr lang="ja-JP" altLang="ja-JP" b="1" dirty="0"/>
              <a:t>県立保健福祉</a:t>
            </a:r>
            <a:r>
              <a:rPr lang="ja-JP" altLang="ja-JP" b="1" dirty="0" smtClean="0"/>
              <a:t>大学</a:t>
            </a:r>
            <a:r>
              <a:rPr lang="en-US" altLang="ja-JP" b="1" dirty="0" smtClean="0"/>
              <a:t/>
            </a:r>
            <a:br>
              <a:rPr lang="en-US" altLang="ja-JP" b="1" dirty="0" smtClean="0"/>
            </a:br>
            <a:r>
              <a:rPr lang="ja-JP" altLang="ja-JP" b="1" dirty="0" smtClean="0"/>
              <a:t>令和</a:t>
            </a:r>
            <a:r>
              <a:rPr lang="ja-JP" altLang="en-US" b="1" dirty="0" smtClean="0"/>
              <a:t>４</a:t>
            </a:r>
            <a:r>
              <a:rPr lang="ja-JP" altLang="ja-JP" b="1" dirty="0" smtClean="0"/>
              <a:t>年度業務実績評価書</a:t>
            </a:r>
            <a:endParaRPr kumimoji="1" lang="ja-JP" altLang="en-US" b="1" dirty="0"/>
          </a:p>
        </p:txBody>
      </p:sp>
      <p:sp>
        <p:nvSpPr>
          <p:cNvPr id="3" name="サブタイトル 2"/>
          <p:cNvSpPr>
            <a:spLocks noGrp="1"/>
          </p:cNvSpPr>
          <p:nvPr>
            <p:ph type="subTitle" idx="1"/>
          </p:nvPr>
        </p:nvSpPr>
        <p:spPr>
          <a:xfrm>
            <a:off x="1523997" y="3509963"/>
            <a:ext cx="9144000" cy="536825"/>
          </a:xfrm>
          <a:solidFill>
            <a:srgbClr val="FFFFFF">
              <a:alpha val="70000"/>
            </a:srgbClr>
          </a:solidFill>
        </p:spPr>
        <p:txBody>
          <a:bodyPr>
            <a:normAutofit/>
          </a:bodyPr>
          <a:lstStyle/>
          <a:p>
            <a:r>
              <a:rPr lang="ja-JP" altLang="en-US" sz="3200" b="1" dirty="0"/>
              <a:t>（</a:t>
            </a:r>
            <a:r>
              <a:rPr kumimoji="1" lang="ja-JP" altLang="en-US" sz="3200" b="1" dirty="0" smtClean="0"/>
              <a:t>概要版）</a:t>
            </a:r>
            <a:endParaRPr kumimoji="1" lang="ja-JP" altLang="en-US" sz="3200" b="1" dirty="0"/>
          </a:p>
        </p:txBody>
      </p:sp>
      <p:sp>
        <p:nvSpPr>
          <p:cNvPr id="4" name="正方形/長方形 3"/>
          <p:cNvSpPr/>
          <p:nvPr/>
        </p:nvSpPr>
        <p:spPr>
          <a:xfrm>
            <a:off x="8314015" y="6211669"/>
            <a:ext cx="3877985" cy="646331"/>
          </a:xfrm>
          <a:prstGeom prst="rect">
            <a:avLst/>
          </a:prstGeom>
        </p:spPr>
        <p:txBody>
          <a:bodyPr wrap="none">
            <a:spAutoFit/>
          </a:bodyPr>
          <a:lstStyle/>
          <a:p>
            <a:pPr hangingPunct="0"/>
            <a:r>
              <a:rPr lang="en-US" altLang="ja-JP" dirty="0"/>
              <a:t>	</a:t>
            </a:r>
            <a:r>
              <a:rPr lang="ja-JP" altLang="ja-JP" dirty="0"/>
              <a:t>神奈川県公立大学法人</a:t>
            </a:r>
            <a:r>
              <a:rPr lang="en-US" altLang="ja-JP" dirty="0"/>
              <a:t>	</a:t>
            </a:r>
            <a:endParaRPr lang="ja-JP" altLang="ja-JP" dirty="0"/>
          </a:p>
          <a:p>
            <a:pPr hangingPunct="0"/>
            <a:r>
              <a:rPr lang="ja-JP" altLang="ja-JP" dirty="0"/>
              <a:t>神奈川県立保健福祉大学評価委員会</a:t>
            </a:r>
          </a:p>
        </p:txBody>
      </p:sp>
    </p:spTree>
    <p:extLst>
      <p:ext uri="{BB962C8B-B14F-4D97-AF65-F5344CB8AC3E}">
        <p14:creationId xmlns:p14="http://schemas.microsoft.com/office/powerpoint/2010/main" val="2054376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2246990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４</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その他業務運営に関する重要な目標を達成するための措置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8" y="2506455"/>
            <a:ext cx="10251212" cy="97486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・情報</a:t>
            </a:r>
            <a:r>
              <a:rPr lang="ja-JP" altLang="en-US" sz="1800" dirty="0">
                <a:latin typeface="ＭＳ ゴシック" panose="020B0609070205080204" pitchFamily="49" charset="-128"/>
                <a:ea typeface="ＭＳ ゴシック" panose="020B0609070205080204" pitchFamily="49" charset="-128"/>
              </a:rPr>
              <a:t>公開等の推進に</a:t>
            </a:r>
            <a:r>
              <a:rPr lang="ja-JP" altLang="en-US" sz="1800" dirty="0" smtClean="0">
                <a:latin typeface="ＭＳ ゴシック" panose="020B0609070205080204" pitchFamily="49" charset="-128"/>
                <a:ea typeface="ＭＳ ゴシック" panose="020B0609070205080204" pitchFamily="49" charset="-128"/>
              </a:rPr>
              <a:t>関する</a:t>
            </a:r>
            <a:r>
              <a:rPr lang="ja-JP" altLang="en-US" sz="1800" dirty="0">
                <a:latin typeface="ＭＳ ゴシック" panose="020B0609070205080204" pitchFamily="49" charset="-128"/>
                <a:ea typeface="ＭＳ ゴシック" panose="020B0609070205080204" pitchFamily="49" charset="-128"/>
              </a:rPr>
              <a:t>事項</a:t>
            </a:r>
            <a:endParaRPr lang="en-US" altLang="ja-JP" sz="1800" dirty="0" smtClean="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838200" y="1789993"/>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4519478"/>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090751" y="5271953"/>
            <a:ext cx="10239375" cy="12444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・今後も</a:t>
            </a:r>
            <a:r>
              <a:rPr lang="en-US" altLang="ja-JP" sz="1800" dirty="0">
                <a:latin typeface="ＭＳ ゴシック" panose="020B0609070205080204" pitchFamily="49" charset="-128"/>
                <a:ea typeface="ＭＳ ゴシック" panose="020B0609070205080204" pitchFamily="49" charset="-128"/>
              </a:rPr>
              <a:t>SNS</a:t>
            </a:r>
            <a:r>
              <a:rPr lang="ja-JP" altLang="en-US" sz="1800" dirty="0">
                <a:latin typeface="ＭＳ ゴシック" panose="020B0609070205080204" pitchFamily="49" charset="-128"/>
                <a:ea typeface="ＭＳ ゴシック" panose="020B0609070205080204" pitchFamily="49" charset="-128"/>
              </a:rPr>
              <a:t>の活用をはじめとした情報発信による広報の強化とあわせて、情報公開の推進に取</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a:t>
            </a:r>
            <a:r>
              <a:rPr lang="ja-JP" altLang="en-US" sz="1800" dirty="0" err="1">
                <a:latin typeface="ＭＳ ゴシック" panose="020B0609070205080204" pitchFamily="49" charset="-128"/>
                <a:ea typeface="ＭＳ ゴシック" panose="020B0609070205080204" pitchFamily="49" charset="-128"/>
              </a:rPr>
              <a:t>り</a:t>
            </a:r>
            <a:r>
              <a:rPr lang="ja-JP" altLang="en-US" sz="1800" dirty="0">
                <a:latin typeface="ＭＳ ゴシック" panose="020B0609070205080204" pitchFamily="49" charset="-128"/>
                <a:ea typeface="ＭＳ ゴシック" panose="020B0609070205080204" pitchFamily="49" charset="-128"/>
              </a:rPr>
              <a:t>組まれることを期待する。</a:t>
            </a:r>
            <a:endParaRPr lang="ja-JP" altLang="en-US" sz="1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46219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374282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５</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自ら行う点検及び評価並びに当該状況に係る</a:t>
                      </a:r>
                      <a:endParaRPr lang="en-US" altLang="ja-JP" sz="2000" b="0" kern="100" dirty="0" smtClean="0">
                        <a:solidFill>
                          <a:srgbClr val="002060"/>
                        </a:solidFill>
                        <a:effectLst/>
                      </a:endParaRPr>
                    </a:p>
                    <a:p>
                      <a:pPr algn="ctr" hangingPunct="0">
                        <a:spcAft>
                          <a:spcPts val="0"/>
                        </a:spcAft>
                      </a:pPr>
                      <a:r>
                        <a:rPr lang="ja-JP" altLang="ja-JP" sz="2000" b="0" kern="100" dirty="0" smtClean="0">
                          <a:solidFill>
                            <a:srgbClr val="002060"/>
                          </a:solidFill>
                          <a:effectLst/>
                        </a:rPr>
                        <a:t>情報の提供に関する目標を達成するためとるべき措置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8" y="2695831"/>
            <a:ext cx="10251212" cy="153959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・自己</a:t>
            </a:r>
            <a:r>
              <a:rPr lang="ja-JP" altLang="en-US" sz="1800" dirty="0">
                <a:latin typeface="ＭＳ ゴシック" panose="020B0609070205080204" pitchFamily="49" charset="-128"/>
                <a:ea typeface="ＭＳ ゴシック" panose="020B0609070205080204" pitchFamily="49" charset="-128"/>
              </a:rPr>
              <a:t>点検及び評価の状況に係る情報の提供に</a:t>
            </a:r>
            <a:r>
              <a:rPr lang="ja-JP" altLang="en-US" sz="1800" dirty="0" smtClean="0">
                <a:latin typeface="ＭＳ ゴシック" panose="020B0609070205080204" pitchFamily="49" charset="-128"/>
                <a:ea typeface="ＭＳ ゴシック" panose="020B0609070205080204" pitchFamily="49" charset="-128"/>
              </a:rPr>
              <a:t>関する</a:t>
            </a:r>
            <a:r>
              <a:rPr lang="ja-JP" altLang="en-US" sz="1800" dirty="0">
                <a:latin typeface="ＭＳ ゴシック" panose="020B0609070205080204" pitchFamily="49" charset="-128"/>
                <a:ea typeface="ＭＳ ゴシック" panose="020B0609070205080204" pitchFamily="49" charset="-128"/>
              </a:rPr>
              <a:t>事項</a:t>
            </a:r>
            <a:endParaRPr lang="en-US" altLang="ja-JP" sz="1800" dirty="0" smtClean="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4519478"/>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090751" y="5271953"/>
            <a:ext cx="10239375" cy="12444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・自己評価の取組みが分かりやすく説明されている。今後も引き続き、法人運営の透明性が確</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保されることを期待</a:t>
            </a:r>
            <a:r>
              <a:rPr lang="ja-JP" altLang="en-US" sz="1800" dirty="0" smtClean="0">
                <a:latin typeface="ＭＳ ゴシック" panose="020B0609070205080204" pitchFamily="49" charset="-128"/>
                <a:ea typeface="ＭＳ ゴシック" panose="020B0609070205080204" pitchFamily="49" charset="-128"/>
              </a:rPr>
              <a:t>する。</a:t>
            </a:r>
            <a:endParaRPr lang="ja-JP" altLang="en-US" sz="1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97414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8"/>
          <p:cNvSpPr txBox="1">
            <a:spLocks/>
          </p:cNvSpPr>
          <p:nvPr/>
        </p:nvSpPr>
        <p:spPr>
          <a:xfrm>
            <a:off x="1166597" y="4558049"/>
            <a:ext cx="1014472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rPr>
              <a:t>　　　</a:t>
            </a:r>
            <a:r>
              <a:rPr lang="ja-JP" altLang="en-US" sz="2400" dirty="0" smtClean="0">
                <a:solidFill>
                  <a:srgbClr val="002060"/>
                </a:solidFill>
                <a:latin typeface="Meiryo UI" panose="020B0604030504040204" pitchFamily="50" charset="-128"/>
                <a:ea typeface="Meiryo UI" panose="020B0604030504040204" pitchFamily="50" charset="-128"/>
              </a:rPr>
              <a:t>第一回　令和５年７月</a:t>
            </a:r>
            <a:r>
              <a:rPr lang="en-US" altLang="ja-JP" sz="2400" dirty="0">
                <a:solidFill>
                  <a:srgbClr val="002060"/>
                </a:solidFill>
                <a:latin typeface="Meiryo UI" panose="020B0604030504040204" pitchFamily="50" charset="-128"/>
                <a:ea typeface="Meiryo UI" panose="020B0604030504040204" pitchFamily="50" charset="-128"/>
              </a:rPr>
              <a:t>11</a:t>
            </a:r>
            <a:r>
              <a:rPr lang="ja-JP" altLang="en-US" sz="2400" dirty="0" smtClean="0">
                <a:solidFill>
                  <a:srgbClr val="002060"/>
                </a:solidFill>
                <a:latin typeface="Meiryo UI" panose="020B0604030504040204" pitchFamily="50" charset="-128"/>
                <a:ea typeface="Meiryo UI" panose="020B0604030504040204" pitchFamily="50" charset="-128"/>
              </a:rPr>
              <a:t>日（火）</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2400" dirty="0" smtClean="0">
                <a:solidFill>
                  <a:srgbClr val="002060"/>
                </a:solidFill>
                <a:latin typeface="Meiryo UI" panose="020B0604030504040204" pitchFamily="50" charset="-128"/>
                <a:ea typeface="Meiryo UI" panose="020B0604030504040204" pitchFamily="50" charset="-128"/>
              </a:rPr>
              <a:t>　　　</a:t>
            </a:r>
            <a:r>
              <a:rPr lang="zh-TW" altLang="en-US" sz="2400" dirty="0" smtClean="0">
                <a:solidFill>
                  <a:srgbClr val="002060"/>
                </a:solidFill>
                <a:latin typeface="Meiryo UI" panose="020B0604030504040204" pitchFamily="50" charset="-128"/>
                <a:ea typeface="Meiryo UI" panose="020B0604030504040204" pitchFamily="50" charset="-128"/>
              </a:rPr>
              <a:t>第二回　令和</a:t>
            </a:r>
            <a:r>
              <a:rPr lang="ja-JP" altLang="en-US" sz="2400" dirty="0" smtClean="0">
                <a:solidFill>
                  <a:srgbClr val="002060"/>
                </a:solidFill>
                <a:latin typeface="Meiryo UI" panose="020B0604030504040204" pitchFamily="50" charset="-128"/>
                <a:ea typeface="Meiryo UI" panose="020B0604030504040204" pitchFamily="50" charset="-128"/>
              </a:rPr>
              <a:t>５</a:t>
            </a:r>
            <a:r>
              <a:rPr lang="zh-TW" altLang="en-US" sz="2400" dirty="0" smtClean="0">
                <a:solidFill>
                  <a:srgbClr val="002060"/>
                </a:solidFill>
                <a:latin typeface="Meiryo UI" panose="020B0604030504040204" pitchFamily="50" charset="-128"/>
                <a:ea typeface="Meiryo UI" panose="020B0604030504040204" pitchFamily="50" charset="-128"/>
              </a:rPr>
              <a:t>年８月 </a:t>
            </a:r>
            <a:r>
              <a:rPr lang="ja-JP" altLang="en-US" sz="2400" dirty="0" smtClean="0">
                <a:solidFill>
                  <a:srgbClr val="002060"/>
                </a:solidFill>
                <a:latin typeface="Meiryo UI" panose="020B0604030504040204" pitchFamily="50" charset="-128"/>
                <a:ea typeface="Meiryo UI" panose="020B0604030504040204" pitchFamily="50" charset="-128"/>
              </a:rPr>
              <a:t>１</a:t>
            </a:r>
            <a:r>
              <a:rPr lang="zh-TW" altLang="en-US" sz="2400" dirty="0" smtClean="0">
                <a:solidFill>
                  <a:srgbClr val="002060"/>
                </a:solidFill>
                <a:latin typeface="Meiryo UI" panose="020B0604030504040204" pitchFamily="50" charset="-128"/>
                <a:ea typeface="Meiryo UI" panose="020B0604030504040204" pitchFamily="50" charset="-128"/>
              </a:rPr>
              <a:t>日（</a:t>
            </a:r>
            <a:r>
              <a:rPr lang="ja-JP" altLang="en-US" sz="2400" dirty="0" smtClean="0">
                <a:solidFill>
                  <a:srgbClr val="002060"/>
                </a:solidFill>
                <a:latin typeface="Meiryo UI" panose="020B0604030504040204" pitchFamily="50" charset="-128"/>
                <a:ea typeface="Meiryo UI" panose="020B0604030504040204" pitchFamily="50" charset="-128"/>
              </a:rPr>
              <a:t>火</a:t>
            </a:r>
            <a:r>
              <a:rPr lang="zh-TW" altLang="en-US" sz="2400" dirty="0" smtClean="0">
                <a:solidFill>
                  <a:srgbClr val="002060"/>
                </a:solidFill>
                <a:latin typeface="Meiryo UI" panose="020B0604030504040204" pitchFamily="50" charset="-128"/>
                <a:ea typeface="Meiryo UI" panose="020B0604030504040204" pitchFamily="50" charset="-128"/>
              </a:rPr>
              <a:t>）</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1166597" y="1951207"/>
            <a:ext cx="483315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lang="ja-JP" altLang="en-US" sz="2400" dirty="0" smtClean="0">
                <a:solidFill>
                  <a:srgbClr val="002060"/>
                </a:solidFill>
                <a:latin typeface="Meiryo UI" panose="020B0604030504040204" pitchFamily="50" charset="-128"/>
                <a:ea typeface="Meiryo UI" panose="020B0604030504040204" pitchFamily="50" charset="-128"/>
              </a:rPr>
              <a:t>神奈川県公立大学法人</a:t>
            </a:r>
            <a:r>
              <a:rPr lang="en-US" altLang="ja-JP" sz="2400" dirty="0">
                <a:solidFill>
                  <a:srgbClr val="002060"/>
                </a:solidFill>
                <a:latin typeface="Meiryo UI" panose="020B0604030504040204" pitchFamily="50" charset="-128"/>
                <a:ea typeface="Meiryo UI" panose="020B0604030504040204" pitchFamily="50" charset="-128"/>
              </a:rPr>
              <a:t/>
            </a:r>
            <a:br>
              <a:rPr lang="en-US" altLang="ja-JP" sz="2400" dirty="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神奈川県立保健福祉大学</a:t>
            </a:r>
            <a:r>
              <a:rPr lang="en-US" altLang="ja-JP" sz="2400" dirty="0" smtClean="0">
                <a:solidFill>
                  <a:srgbClr val="002060"/>
                </a:solidFill>
                <a:latin typeface="Meiryo UI" panose="020B0604030504040204" pitchFamily="50" charset="-128"/>
                <a:ea typeface="Meiryo UI" panose="020B0604030504040204" pitchFamily="50" charset="-128"/>
              </a:rPr>
              <a:t/>
            </a:r>
            <a:br>
              <a:rPr lang="en-US" altLang="ja-JP" sz="2400" dirty="0" smtClean="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評価委員会</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9" name="コンテンツ プレースホルダー 8"/>
          <p:cNvSpPr>
            <a:spLocks noGrp="1"/>
          </p:cNvSpPr>
          <p:nvPr>
            <p:ph idx="1"/>
          </p:nvPr>
        </p:nvSpPr>
        <p:spPr>
          <a:xfrm>
            <a:off x="6797748" y="1951207"/>
            <a:ext cx="4556052" cy="18448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indent="0" algn="ctr">
              <a:buNone/>
            </a:pPr>
            <a:endParaRPr lang="en-US" altLang="ja-JP" sz="2400" b="1" dirty="0" smtClean="0">
              <a:latin typeface="Meiryo UI" panose="020B0604030504040204" pitchFamily="50" charset="-128"/>
              <a:ea typeface="Meiryo UI" panose="020B0604030504040204" pitchFamily="50" charset="-128"/>
            </a:endParaRPr>
          </a:p>
          <a:p>
            <a:pPr marL="0" indent="0" algn="ctr">
              <a:buNone/>
            </a:pPr>
            <a:r>
              <a:rPr lang="ja-JP" altLang="en-US" sz="2400" dirty="0" smtClean="0">
                <a:solidFill>
                  <a:srgbClr val="002060"/>
                </a:solidFill>
                <a:latin typeface="Meiryo UI" panose="020B0604030504040204" pitchFamily="50" charset="-128"/>
                <a:ea typeface="Meiryo UI" panose="020B0604030504040204" pitchFamily="50" charset="-128"/>
              </a:rPr>
              <a:t>地方</a:t>
            </a:r>
            <a:r>
              <a:rPr lang="ja-JP" altLang="en-US" sz="2400" dirty="0">
                <a:solidFill>
                  <a:srgbClr val="002060"/>
                </a:solidFill>
                <a:latin typeface="Meiryo UI" panose="020B0604030504040204" pitchFamily="50" charset="-128"/>
                <a:ea typeface="Meiryo UI" panose="020B0604030504040204" pitchFamily="50" charset="-128"/>
              </a:rPr>
              <a:t>独立行政</a:t>
            </a:r>
            <a:r>
              <a:rPr lang="ja-JP" altLang="en-US" sz="2400" dirty="0" smtClean="0">
                <a:solidFill>
                  <a:srgbClr val="002060"/>
                </a:solidFill>
                <a:latin typeface="Meiryo UI" panose="020B0604030504040204" pitchFamily="50" charset="-128"/>
                <a:ea typeface="Meiryo UI" panose="020B0604030504040204" pitchFamily="50" charset="-128"/>
              </a:rPr>
              <a:t>法人法</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lgn="ctr">
              <a:buNone/>
            </a:pPr>
            <a:r>
              <a:rPr kumimoji="1" lang="ja-JP" altLang="en-US" sz="2400" dirty="0" smtClean="0">
                <a:solidFill>
                  <a:srgbClr val="002060"/>
                </a:solidFill>
                <a:latin typeface="Meiryo UI" panose="020B0604030504040204" pitchFamily="50" charset="-128"/>
                <a:ea typeface="Meiryo UI" panose="020B0604030504040204" pitchFamily="50" charset="-128"/>
              </a:rPr>
              <a:t>第</a:t>
            </a:r>
            <a:r>
              <a:rPr kumimoji="1" lang="en-US" altLang="ja-JP" sz="2400" dirty="0" smtClean="0">
                <a:solidFill>
                  <a:srgbClr val="002060"/>
                </a:solidFill>
                <a:latin typeface="Meiryo UI" panose="020B0604030504040204" pitchFamily="50" charset="-128"/>
                <a:ea typeface="Meiryo UI" panose="020B0604030504040204" pitchFamily="50" charset="-128"/>
              </a:rPr>
              <a:t>78</a:t>
            </a:r>
            <a:r>
              <a:rPr kumimoji="1" lang="ja-JP" altLang="en-US" sz="2400" dirty="0" smtClean="0">
                <a:solidFill>
                  <a:srgbClr val="002060"/>
                </a:solidFill>
                <a:latin typeface="Meiryo UI" panose="020B0604030504040204" pitchFamily="50" charset="-128"/>
                <a:ea typeface="Meiryo UI" panose="020B0604030504040204" pitchFamily="50" charset="-128"/>
              </a:rPr>
              <a:t>条の２</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pPr algn="ctr"/>
            <a:r>
              <a:rPr lang="ja-JP" altLang="en-US" dirty="0" smtClean="0">
                <a:solidFill>
                  <a:srgbClr val="002060"/>
                </a:solidFill>
              </a:rPr>
              <a:t>令和４年度の</a:t>
            </a:r>
            <a:r>
              <a:rPr lang="ja-JP" altLang="ja-JP" dirty="0" smtClean="0">
                <a:solidFill>
                  <a:srgbClr val="002060"/>
                </a:solidFill>
              </a:rPr>
              <a:t>業務</a:t>
            </a:r>
            <a:r>
              <a:rPr lang="ja-JP" altLang="ja-JP" dirty="0">
                <a:solidFill>
                  <a:srgbClr val="002060"/>
                </a:solidFill>
              </a:rPr>
              <a:t>実績に関する評価</a:t>
            </a:r>
            <a:endParaRPr kumimoji="1" lang="ja-JP" altLang="en-US" dirty="0">
              <a:solidFill>
                <a:srgbClr val="002060"/>
              </a:solidFill>
            </a:endParaRPr>
          </a:p>
        </p:txBody>
      </p:sp>
      <p:sp>
        <p:nvSpPr>
          <p:cNvPr id="8" name="角丸四角形 7"/>
          <p:cNvSpPr/>
          <p:nvPr/>
        </p:nvSpPr>
        <p:spPr>
          <a:xfrm>
            <a:off x="6409661" y="1690689"/>
            <a:ext cx="2502569" cy="7797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根拠</a:t>
            </a:r>
            <a:endParaRPr kumimoji="1" lang="ja-JP" altLang="en-US" sz="2400" b="1" dirty="0">
              <a:latin typeface="Meiryo UI" panose="020B0604030504040204" pitchFamily="50" charset="-128"/>
              <a:ea typeface="Meiryo UI" panose="020B0604030504040204" pitchFamily="50" charset="-128"/>
            </a:endParaRPr>
          </a:p>
        </p:txBody>
      </p:sp>
      <p:sp>
        <p:nvSpPr>
          <p:cNvPr id="10" name="角丸四角形 9"/>
          <p:cNvSpPr/>
          <p:nvPr/>
        </p:nvSpPr>
        <p:spPr>
          <a:xfrm>
            <a:off x="838200" y="1690688"/>
            <a:ext cx="2502569"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実施</a:t>
            </a:r>
            <a:r>
              <a:rPr lang="ja-JP" altLang="en-US" sz="2400" b="1" dirty="0">
                <a:latin typeface="Meiryo UI" panose="020B0604030504040204" pitchFamily="50" charset="-128"/>
                <a:ea typeface="Meiryo UI" panose="020B0604030504040204" pitchFamily="50" charset="-128"/>
              </a:rPr>
              <a:t>主体</a:t>
            </a:r>
            <a:endParaRPr kumimoji="1" lang="ja-JP" altLang="en-US" sz="2400" b="1" dirty="0">
              <a:latin typeface="Meiryo UI" panose="020B0604030504040204" pitchFamily="50" charset="-128"/>
              <a:ea typeface="Meiryo UI" panose="020B0604030504040204" pitchFamily="50" charset="-128"/>
            </a:endParaRPr>
          </a:p>
        </p:txBody>
      </p:sp>
      <p:sp>
        <p:nvSpPr>
          <p:cNvPr id="13" name="角丸四角形 12"/>
          <p:cNvSpPr/>
          <p:nvPr/>
        </p:nvSpPr>
        <p:spPr>
          <a:xfrm>
            <a:off x="838200" y="4361698"/>
            <a:ext cx="5161547"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評価委員会実施状況</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233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solidFill>
                  <a:srgbClr val="002060"/>
                </a:solidFill>
              </a:rPr>
              <a:t>（参考）令和５年度　評価委員会委員</a:t>
            </a:r>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14568943"/>
              </p:ext>
            </p:extLst>
          </p:nvPr>
        </p:nvGraphicFramePr>
        <p:xfrm>
          <a:off x="838200" y="1690686"/>
          <a:ext cx="10515600" cy="4629905"/>
        </p:xfrm>
        <a:graphic>
          <a:graphicData uri="http://schemas.openxmlformats.org/drawingml/2006/table">
            <a:tbl>
              <a:tblPr firstRow="1" bandRow="1">
                <a:tableStyleId>{5C22544A-7EE6-4342-B048-85BDC9FD1C3A}</a:tableStyleId>
              </a:tblPr>
              <a:tblGrid>
                <a:gridCol w="1530750">
                  <a:extLst>
                    <a:ext uri="{9D8B030D-6E8A-4147-A177-3AD203B41FA5}">
                      <a16:colId xmlns:a16="http://schemas.microsoft.com/office/drawing/2014/main" val="20000"/>
                    </a:ext>
                  </a:extLst>
                </a:gridCol>
                <a:gridCol w="1742298">
                  <a:extLst>
                    <a:ext uri="{9D8B030D-6E8A-4147-A177-3AD203B41FA5}">
                      <a16:colId xmlns:a16="http://schemas.microsoft.com/office/drawing/2014/main" val="20001"/>
                    </a:ext>
                  </a:extLst>
                </a:gridCol>
                <a:gridCol w="7242552">
                  <a:extLst>
                    <a:ext uri="{9D8B030D-6E8A-4147-A177-3AD203B41FA5}">
                      <a16:colId xmlns:a16="http://schemas.microsoft.com/office/drawing/2014/main" val="20002"/>
                    </a:ext>
                  </a:extLst>
                </a:gridCol>
              </a:tblGrid>
              <a:tr h="661415">
                <a:tc>
                  <a:txBody>
                    <a:bodyPr/>
                    <a:lstStyle/>
                    <a:p>
                      <a:pPr algn="ctr"/>
                      <a:endParaRPr kumimoji="1" lang="ja-JP" altLang="en-US" sz="2400" b="0" dirty="0"/>
                    </a:p>
                  </a:txBody>
                  <a:tcPr anchor="ctr"/>
                </a:tc>
                <a:tc>
                  <a:txBody>
                    <a:bodyPr/>
                    <a:lstStyle/>
                    <a:p>
                      <a:pPr algn="ctr"/>
                      <a:r>
                        <a:rPr kumimoji="1" lang="ja-JP" altLang="en-US" sz="2400" b="0" dirty="0" smtClean="0"/>
                        <a:t>氏名</a:t>
                      </a:r>
                      <a:endParaRPr kumimoji="1" lang="ja-JP" altLang="en-US" sz="2400" b="0" dirty="0"/>
                    </a:p>
                  </a:txBody>
                  <a:tcPr anchor="ctr"/>
                </a:tc>
                <a:tc>
                  <a:txBody>
                    <a:bodyPr/>
                    <a:lstStyle/>
                    <a:p>
                      <a:pPr algn="ctr"/>
                      <a:r>
                        <a:rPr kumimoji="1" lang="ja-JP" altLang="en-US" sz="2400" b="0" dirty="0" smtClean="0"/>
                        <a:t>所属</a:t>
                      </a:r>
                      <a:endParaRPr kumimoji="1" lang="ja-JP" altLang="en-US" sz="2400" b="0" dirty="0"/>
                    </a:p>
                  </a:txBody>
                  <a:tcPr anchor="ctr"/>
                </a:tc>
                <a:extLst>
                  <a:ext uri="{0D108BD9-81ED-4DB2-BD59-A6C34878D82A}">
                    <a16:rowId xmlns:a16="http://schemas.microsoft.com/office/drawing/2014/main" val="10000"/>
                  </a:ext>
                </a:extLst>
              </a:tr>
              <a:tr h="661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rgbClr val="002060"/>
                          </a:solidFill>
                          <a:effectLst/>
                          <a:latin typeface="+mn-lt"/>
                          <a:ea typeface="+mn-ea"/>
                          <a:cs typeface="+mn-cs"/>
                        </a:rPr>
                        <a:t>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梅原　出</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国立大学法人横浜国立大学学長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1"/>
                  </a:ext>
                </a:extLst>
              </a:tr>
              <a:tr h="661415">
                <a:tc>
                  <a:txBody>
                    <a:bodyPr/>
                    <a:lstStyle/>
                    <a:p>
                      <a:r>
                        <a:rPr kumimoji="1" lang="ja-JP" altLang="ja-JP" sz="2400" b="0" kern="1200" dirty="0" smtClean="0">
                          <a:solidFill>
                            <a:srgbClr val="002060"/>
                          </a:solidFill>
                          <a:effectLst/>
                          <a:latin typeface="+mn-lt"/>
                          <a:ea typeface="+mn-ea"/>
                          <a:cs typeface="+mn-cs"/>
                        </a:rPr>
                        <a:t>副委員長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鹿島　勇</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神奈川歯科大学理事長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2"/>
                  </a:ext>
                </a:extLst>
              </a:tr>
              <a:tr h="661415">
                <a:tc>
                  <a:txBody>
                    <a:bodyPr/>
                    <a:lstStyle/>
                    <a:p>
                      <a:r>
                        <a:rPr kumimoji="1" lang="ja-JP" altLang="ja-JP" sz="2400" b="0" kern="1200" dirty="0" smtClean="0">
                          <a:solidFill>
                            <a:srgbClr val="002060"/>
                          </a:solidFill>
                          <a:effectLst/>
                          <a:latin typeface="+mn-lt"/>
                          <a:ea typeface="+mn-ea"/>
                          <a:cs typeface="+mn-cs"/>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鈴木　智子</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公認会計士</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3"/>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en-US" sz="2400" b="0" kern="1200" dirty="0" smtClean="0">
                          <a:solidFill>
                            <a:srgbClr val="002060"/>
                          </a:solidFill>
                          <a:effectLst/>
                          <a:latin typeface="+mn-lt"/>
                          <a:ea typeface="+mn-ea"/>
                          <a:cs typeface="+mn-cs"/>
                        </a:rPr>
                        <a:t>宮川　弘一</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公益社団法人神奈川県医師会副会長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4"/>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長野　広敬</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公益社団法人神奈川県看護協会会長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5"/>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山田　晃久</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株式会社山田債権回収管理総合事務所代表取締役</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9662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b">
            <a:normAutofit/>
          </a:bodyPr>
          <a:lstStyle/>
          <a:p>
            <a:pPr algn="ctr"/>
            <a:r>
              <a:rPr lang="ja-JP" altLang="en-US" sz="4800" b="1" dirty="0" smtClean="0">
                <a:solidFill>
                  <a:srgbClr val="002060"/>
                </a:solidFill>
              </a:rPr>
              <a:t>全体評価</a:t>
            </a:r>
            <a:endParaRPr kumimoji="1" lang="ja-JP" altLang="en-US" sz="4800" b="1" dirty="0">
              <a:solidFill>
                <a:srgbClr val="002060"/>
              </a:solidFill>
            </a:endParaRPr>
          </a:p>
        </p:txBody>
      </p:sp>
      <p:sp>
        <p:nvSpPr>
          <p:cNvPr id="3" name="コンテンツ プレースホルダー 2"/>
          <p:cNvSpPr>
            <a:spLocks noGrp="1"/>
          </p:cNvSpPr>
          <p:nvPr>
            <p:ph idx="1"/>
          </p:nvPr>
        </p:nvSpPr>
        <p:spPr>
          <a:xfrm>
            <a:off x="838200" y="2668772"/>
            <a:ext cx="10515600" cy="2413591"/>
          </a:xfrm>
          <a:gradFill flip="none" rotWithShape="1">
            <a:gsLst>
              <a:gs pos="0">
                <a:schemeClr val="accent1">
                  <a:lumMod val="40000"/>
                  <a:lumOff val="60000"/>
                </a:schemeClr>
              </a:gs>
              <a:gs pos="100000">
                <a:schemeClr val="bg1"/>
              </a:gs>
            </a:gsLst>
            <a:path path="circle">
              <a:fillToRect l="50000" t="50000" r="50000" b="50000"/>
            </a:path>
            <a:tileRect/>
          </a:gradFill>
          <a:ln>
            <a:noFill/>
          </a:ln>
        </p:spPr>
        <p:txBody>
          <a:bodyPr anchor="ctr">
            <a:normAutofit/>
          </a:bodyPr>
          <a:lstStyle/>
          <a:p>
            <a:pPr marL="0" indent="0" algn="ctr">
              <a:buNone/>
            </a:pPr>
            <a:r>
              <a:rPr lang="ja-JP" altLang="ja-JP" sz="3600" dirty="0" smtClean="0">
                <a:solidFill>
                  <a:srgbClr val="002060"/>
                </a:solidFill>
              </a:rPr>
              <a:t>令和</a:t>
            </a:r>
            <a:r>
              <a:rPr lang="ja-JP" altLang="en-US" sz="3600" dirty="0" smtClean="0">
                <a:solidFill>
                  <a:srgbClr val="002060"/>
                </a:solidFill>
              </a:rPr>
              <a:t>４</a:t>
            </a:r>
            <a:r>
              <a:rPr lang="ja-JP" altLang="ja-JP" sz="3600" dirty="0" smtClean="0">
                <a:solidFill>
                  <a:srgbClr val="002060"/>
                </a:solidFill>
              </a:rPr>
              <a:t>年度</a:t>
            </a:r>
            <a:r>
              <a:rPr lang="ja-JP" altLang="ja-JP" sz="3600" dirty="0">
                <a:solidFill>
                  <a:srgbClr val="002060"/>
                </a:solidFill>
              </a:rPr>
              <a:t>は、全体と</a:t>
            </a:r>
            <a:r>
              <a:rPr lang="ja-JP" altLang="ja-JP" sz="3600" dirty="0" smtClean="0">
                <a:solidFill>
                  <a:srgbClr val="002060"/>
                </a:solidFill>
              </a:rPr>
              <a:t>して中期</a:t>
            </a:r>
            <a:r>
              <a:rPr lang="ja-JP" altLang="ja-JP" sz="3600" dirty="0">
                <a:solidFill>
                  <a:srgbClr val="002060"/>
                </a:solidFill>
              </a:rPr>
              <a:t>計画の達成に</a:t>
            </a:r>
            <a:r>
              <a:rPr lang="ja-JP" altLang="ja-JP" sz="3600" dirty="0" smtClean="0">
                <a:solidFill>
                  <a:srgbClr val="002060"/>
                </a:solidFill>
              </a:rPr>
              <a:t>向けて</a:t>
            </a:r>
            <a:endParaRPr lang="en-US" altLang="ja-JP" sz="3600" dirty="0" smtClean="0">
              <a:solidFill>
                <a:srgbClr val="002060"/>
              </a:solidFill>
            </a:endParaRPr>
          </a:p>
          <a:p>
            <a:pPr marL="0" indent="0" algn="ctr">
              <a:buNone/>
            </a:pPr>
            <a:r>
              <a:rPr lang="ja-JP" altLang="ja-JP" sz="3600" dirty="0" smtClean="0">
                <a:solidFill>
                  <a:srgbClr val="002060"/>
                </a:solidFill>
              </a:rPr>
              <a:t>順調</a:t>
            </a:r>
            <a:r>
              <a:rPr lang="ja-JP" altLang="ja-JP" sz="3600" dirty="0">
                <a:solidFill>
                  <a:srgbClr val="002060"/>
                </a:solidFill>
              </a:rPr>
              <a:t>な進捗状況にある。</a:t>
            </a:r>
            <a:endParaRPr kumimoji="1" lang="ja-JP" altLang="en-US" sz="3600" dirty="0">
              <a:solidFill>
                <a:srgbClr val="002060"/>
              </a:solidFill>
            </a:endParaRPr>
          </a:p>
        </p:txBody>
      </p:sp>
    </p:spTree>
    <p:extLst>
      <p:ext uri="{BB962C8B-B14F-4D97-AF65-F5344CB8AC3E}">
        <p14:creationId xmlns:p14="http://schemas.microsoft.com/office/powerpoint/2010/main" val="253513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4800" b="1" dirty="0" smtClean="0">
                <a:solidFill>
                  <a:srgbClr val="002060"/>
                </a:solidFill>
              </a:rPr>
              <a:t>項目</a:t>
            </a:r>
            <a:r>
              <a:rPr lang="ja-JP" altLang="en-US" sz="4800" b="1" dirty="0">
                <a:solidFill>
                  <a:srgbClr val="002060"/>
                </a:solidFill>
              </a:rPr>
              <a:t>別</a:t>
            </a:r>
            <a:r>
              <a:rPr lang="ja-JP" altLang="en-US" sz="4800" b="1" dirty="0" smtClean="0">
                <a:solidFill>
                  <a:srgbClr val="002060"/>
                </a:solidFill>
              </a:rPr>
              <a:t>評価</a:t>
            </a:r>
            <a:endParaRPr kumimoji="1" lang="ja-JP" altLang="en-US" sz="4800" b="1"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512252230"/>
              </p:ext>
            </p:extLst>
          </p:nvPr>
        </p:nvGraphicFramePr>
        <p:xfrm>
          <a:off x="838200" y="1690688"/>
          <a:ext cx="10515600" cy="4702381"/>
        </p:xfrm>
        <a:graphic>
          <a:graphicData uri="http://schemas.openxmlformats.org/drawingml/2006/table">
            <a:tbl>
              <a:tblPr firstRow="1" firstCol="1" bandRow="1">
                <a:tableStyleId>{5C22544A-7EE6-4342-B048-85BDC9FD1C3A}</a:tableStyleId>
              </a:tblPr>
              <a:tblGrid>
                <a:gridCol w="1222010">
                  <a:extLst>
                    <a:ext uri="{9D8B030D-6E8A-4147-A177-3AD203B41FA5}">
                      <a16:colId xmlns:a16="http://schemas.microsoft.com/office/drawing/2014/main" val="20000"/>
                    </a:ext>
                  </a:extLst>
                </a:gridCol>
                <a:gridCol w="4441175">
                  <a:extLst>
                    <a:ext uri="{9D8B030D-6E8A-4147-A177-3AD203B41FA5}">
                      <a16:colId xmlns:a16="http://schemas.microsoft.com/office/drawing/2014/main" val="20001"/>
                    </a:ext>
                  </a:extLst>
                </a:gridCol>
                <a:gridCol w="4852415">
                  <a:extLst>
                    <a:ext uri="{9D8B030D-6E8A-4147-A177-3AD203B41FA5}">
                      <a16:colId xmlns:a16="http://schemas.microsoft.com/office/drawing/2014/main" val="20002"/>
                    </a:ext>
                  </a:extLst>
                </a:gridCol>
              </a:tblGrid>
              <a:tr h="723328">
                <a:tc gridSpan="2">
                  <a:txBody>
                    <a:bodyPr/>
                    <a:lstStyle/>
                    <a:p>
                      <a:pPr algn="ctr" hangingPunct="0">
                        <a:spcAft>
                          <a:spcPts val="0"/>
                        </a:spcAft>
                      </a:pPr>
                      <a:r>
                        <a:rPr lang="ja-JP" sz="2400" b="0" kern="100" dirty="0">
                          <a:effectLst/>
                        </a:rPr>
                        <a:t>大項目</a:t>
                      </a:r>
                      <a:endParaRPr lang="ja-JP" sz="2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hMerge="1">
                  <a:txBody>
                    <a:bodyPr/>
                    <a:lstStyle/>
                    <a:p>
                      <a:endParaRPr kumimoji="1" lang="ja-JP" altLang="en-US"/>
                    </a:p>
                  </a:txBody>
                  <a:tcPr/>
                </a:tc>
                <a:tc>
                  <a:txBody>
                    <a:bodyPr/>
                    <a:lstStyle/>
                    <a:p>
                      <a:pPr algn="ctr" hangingPunct="0">
                        <a:spcAft>
                          <a:spcPts val="0"/>
                        </a:spcAft>
                      </a:pPr>
                      <a:r>
                        <a:rPr lang="ja-JP" sz="2400" b="0" kern="100" dirty="0">
                          <a:solidFill>
                            <a:schemeClr val="bg1"/>
                          </a:solidFill>
                          <a:effectLst/>
                        </a:rPr>
                        <a:t>評価</a:t>
                      </a:r>
                      <a:endParaRPr lang="ja-JP" sz="2400" b="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solidFill>
                  </a:tcPr>
                </a:tc>
                <a:extLst>
                  <a:ext uri="{0D108BD9-81ED-4DB2-BD59-A6C34878D82A}">
                    <a16:rowId xmlns:a16="http://schemas.microsoft.com/office/drawing/2014/main" val="10000"/>
                  </a:ext>
                </a:extLst>
              </a:tr>
              <a:tr h="703625">
                <a:tc>
                  <a:txBody>
                    <a:bodyPr/>
                    <a:lstStyle/>
                    <a:p>
                      <a:pPr algn="ctr" hangingPunct="0">
                        <a:spcAft>
                          <a:spcPts val="0"/>
                        </a:spcAft>
                      </a:pPr>
                      <a:r>
                        <a:rPr lang="ja-JP" sz="1800" kern="100" dirty="0">
                          <a:effectLst/>
                        </a:rPr>
                        <a:t>１</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教育研究等の質の向上に関する目標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rowSpan="5">
                  <a:txBody>
                    <a:bodyPr/>
                    <a:lstStyle/>
                    <a:p>
                      <a:pPr algn="ctr" hangingPunct="0">
                        <a:spcAft>
                          <a:spcPts val="0"/>
                        </a:spcAft>
                      </a:pPr>
                      <a:r>
                        <a:rPr lang="ja-JP" sz="5400" b="1" kern="100" dirty="0" smtClean="0">
                          <a:solidFill>
                            <a:srgbClr val="002060"/>
                          </a:solidFill>
                          <a:effectLst/>
                        </a:rPr>
                        <a:t>Ａ</a:t>
                      </a:r>
                      <a:endParaRPr lang="en-US" altLang="ja-JP" sz="5400" b="1" kern="100" dirty="0" smtClean="0">
                        <a:solidFill>
                          <a:srgbClr val="002060"/>
                        </a:solidFill>
                        <a:effectLst/>
                      </a:endParaRPr>
                    </a:p>
                    <a:p>
                      <a:pPr algn="ctr" hangingPunct="0">
                        <a:spcAft>
                          <a:spcPts val="0"/>
                        </a:spcAft>
                      </a:pPr>
                      <a:endParaRPr lang="ja-JP" sz="3200" kern="100" dirty="0">
                        <a:solidFill>
                          <a:srgbClr val="002060"/>
                        </a:solidFill>
                        <a:effectLst/>
                      </a:endParaRPr>
                    </a:p>
                    <a:p>
                      <a:pPr algn="ctr" hangingPunct="0">
                        <a:spcAft>
                          <a:spcPts val="0"/>
                        </a:spcAft>
                      </a:pPr>
                      <a:r>
                        <a:rPr lang="ja-JP" sz="3200" kern="100" dirty="0" smtClean="0">
                          <a:solidFill>
                            <a:srgbClr val="002060"/>
                          </a:solidFill>
                          <a:effectLst/>
                        </a:rPr>
                        <a:t>中期</a:t>
                      </a:r>
                      <a:r>
                        <a:rPr lang="ja-JP" sz="3200" kern="100" dirty="0">
                          <a:solidFill>
                            <a:srgbClr val="002060"/>
                          </a:solidFill>
                          <a:effectLst/>
                        </a:rPr>
                        <a:t>計画の達成に</a:t>
                      </a:r>
                      <a:r>
                        <a:rPr lang="ja-JP" sz="3200" kern="100" dirty="0" smtClean="0">
                          <a:solidFill>
                            <a:srgbClr val="002060"/>
                          </a:solidFill>
                          <a:effectLst/>
                        </a:rPr>
                        <a:t>向けて</a:t>
                      </a:r>
                      <a:endParaRPr lang="en-US" altLang="ja-JP" sz="3200" kern="100" dirty="0" smtClean="0">
                        <a:solidFill>
                          <a:srgbClr val="002060"/>
                        </a:solidFill>
                        <a:effectLst/>
                      </a:endParaRPr>
                    </a:p>
                    <a:p>
                      <a:pPr algn="ctr" hangingPunct="0">
                        <a:spcAft>
                          <a:spcPts val="0"/>
                        </a:spcAft>
                      </a:pPr>
                      <a:r>
                        <a:rPr lang="ja-JP" sz="3200" kern="100" dirty="0" smtClean="0">
                          <a:solidFill>
                            <a:srgbClr val="002060"/>
                          </a:solidFill>
                          <a:effectLst/>
                        </a:rPr>
                        <a:t>順調</a:t>
                      </a:r>
                      <a:r>
                        <a:rPr lang="ja-JP" sz="3200" kern="100" dirty="0">
                          <a:solidFill>
                            <a:srgbClr val="002060"/>
                          </a:solidFill>
                          <a:effectLst/>
                        </a:rPr>
                        <a:t>な進捗状況に</a:t>
                      </a:r>
                      <a:r>
                        <a:rPr lang="ja-JP" sz="3200" kern="100" dirty="0" smtClean="0">
                          <a:solidFill>
                            <a:srgbClr val="002060"/>
                          </a:solidFill>
                          <a:effectLst/>
                        </a:rPr>
                        <a:t>ある</a:t>
                      </a:r>
                      <a:endParaRPr lang="ja-JP" sz="32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extLst>
                  <a:ext uri="{0D108BD9-81ED-4DB2-BD59-A6C34878D82A}">
                    <a16:rowId xmlns:a16="http://schemas.microsoft.com/office/drawing/2014/main" val="10001"/>
                  </a:ext>
                </a:extLst>
              </a:tr>
              <a:tr h="703625">
                <a:tc>
                  <a:txBody>
                    <a:bodyPr/>
                    <a:lstStyle/>
                    <a:p>
                      <a:pPr algn="ctr" hangingPunct="0">
                        <a:spcAft>
                          <a:spcPts val="0"/>
                        </a:spcAft>
                      </a:pPr>
                      <a:r>
                        <a:rPr lang="ja-JP" sz="1800" kern="100">
                          <a:effectLst/>
                        </a:rPr>
                        <a:t>２</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業務運営の改善及び効率化に関する目標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2"/>
                  </a:ext>
                </a:extLst>
              </a:tr>
              <a:tr h="703625">
                <a:tc>
                  <a:txBody>
                    <a:bodyPr/>
                    <a:lstStyle/>
                    <a:p>
                      <a:pPr algn="ctr" hangingPunct="0">
                        <a:spcAft>
                          <a:spcPts val="0"/>
                        </a:spcAft>
                      </a:pPr>
                      <a:r>
                        <a:rPr lang="ja-JP" sz="1800" kern="100">
                          <a:effectLst/>
                        </a:rPr>
                        <a:t>３</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財務内容の改善に関する目標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3"/>
                  </a:ext>
                </a:extLst>
              </a:tr>
              <a:tr h="703625">
                <a:tc>
                  <a:txBody>
                    <a:bodyPr/>
                    <a:lstStyle/>
                    <a:p>
                      <a:pPr algn="ctr" hangingPunct="0">
                        <a:spcAft>
                          <a:spcPts val="0"/>
                        </a:spcAft>
                      </a:pPr>
                      <a:r>
                        <a:rPr lang="ja-JP" sz="1800" kern="100" dirty="0" smtClean="0">
                          <a:effectLst/>
                        </a:rPr>
                        <a:t>４</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その他業務運営に関する重要な目標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達成する</a:t>
                      </a:r>
                      <a:r>
                        <a:rPr lang="ja-JP" sz="1800" b="0" kern="100" dirty="0">
                          <a:solidFill>
                            <a:srgbClr val="002060"/>
                          </a:solidFill>
                          <a:effectLst/>
                        </a:rPr>
                        <a:t>ための措置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4"/>
                  </a:ext>
                </a:extLst>
              </a:tr>
              <a:tr h="1164553">
                <a:tc>
                  <a:txBody>
                    <a:bodyPr/>
                    <a:lstStyle/>
                    <a:p>
                      <a:pPr algn="ctr" hangingPunct="0">
                        <a:spcAft>
                          <a:spcPts val="0"/>
                        </a:spcAft>
                      </a:pPr>
                      <a:r>
                        <a:rPr lang="ja-JP" sz="1800" kern="100">
                          <a:effectLst/>
                        </a:rPr>
                        <a:t>５</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自ら行う点検及び評価並びに当該状況</a:t>
                      </a:r>
                      <a:r>
                        <a:rPr lang="ja-JP" sz="1800" b="0" kern="100" dirty="0" smtClean="0">
                          <a:solidFill>
                            <a:srgbClr val="002060"/>
                          </a:solidFill>
                          <a:effectLst/>
                        </a:rPr>
                        <a:t>に</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係る情報</a:t>
                      </a:r>
                      <a:r>
                        <a:rPr lang="ja-JP" sz="1800" b="0" kern="100" dirty="0">
                          <a:solidFill>
                            <a:srgbClr val="002060"/>
                          </a:solidFill>
                          <a:effectLst/>
                        </a:rPr>
                        <a:t>の提供に関する目標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1971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8"/>
          <p:cNvSpPr txBox="1">
            <a:spLocks/>
          </p:cNvSpPr>
          <p:nvPr/>
        </p:nvSpPr>
        <p:spPr>
          <a:xfrm>
            <a:off x="1167243" y="4813253"/>
            <a:ext cx="10251212" cy="1290934"/>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・人材の育成に関する</a:t>
            </a:r>
            <a:r>
              <a:rPr lang="ja-JP" altLang="en-US" sz="1800" dirty="0" smtClean="0">
                <a:latin typeface="ＭＳ ゴシック" panose="020B0609070205080204" pitchFamily="49" charset="-128"/>
                <a:ea typeface="ＭＳ ゴシック" panose="020B0609070205080204" pitchFamily="49" charset="-128"/>
              </a:rPr>
              <a:t>事項（全般）</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・研究水準及び研究の成果</a:t>
            </a:r>
            <a:r>
              <a:rPr lang="ja-JP" altLang="en-US" sz="1800" dirty="0" smtClean="0">
                <a:latin typeface="ＭＳ ゴシック" panose="020B0609070205080204" pitchFamily="49" charset="-128"/>
                <a:ea typeface="ＭＳ ゴシック" panose="020B0609070205080204" pitchFamily="49" charset="-128"/>
              </a:rPr>
              <a:t>等に関する事項</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・研究</a:t>
            </a:r>
            <a:r>
              <a:rPr lang="ja-JP" altLang="en-US" sz="1800" dirty="0">
                <a:latin typeface="ＭＳ ゴシック" panose="020B0609070205080204" pitchFamily="49" charset="-128"/>
                <a:ea typeface="ＭＳ ゴシック" panose="020B0609070205080204" pitchFamily="49" charset="-128"/>
              </a:rPr>
              <a:t>の実施体制等の</a:t>
            </a:r>
            <a:r>
              <a:rPr lang="ja-JP" altLang="en-US" sz="1800" dirty="0" smtClean="0">
                <a:latin typeface="ＭＳ ゴシック" panose="020B0609070205080204" pitchFamily="49" charset="-128"/>
                <a:ea typeface="ＭＳ ゴシック" panose="020B0609070205080204" pitchFamily="49" charset="-128"/>
              </a:rPr>
              <a:t>整備に関する事項</a:t>
            </a:r>
            <a:endParaRPr lang="ja-JP" altLang="ja-JP" sz="1800" dirty="0" smtClean="0">
              <a:latin typeface="ＭＳ ゴシック" panose="020B0609070205080204" pitchFamily="49" charset="-128"/>
              <a:ea typeface="ＭＳ ゴシック" panose="020B0609070205080204" pitchFamily="49" charset="-128"/>
            </a:endParaRPr>
          </a:p>
        </p:txBody>
      </p:sp>
      <p:sp>
        <p:nvSpPr>
          <p:cNvPr id="6" name="コンテンツ プレースホルダー 8"/>
          <p:cNvSpPr txBox="1">
            <a:spLocks/>
          </p:cNvSpPr>
          <p:nvPr/>
        </p:nvSpPr>
        <p:spPr>
          <a:xfrm>
            <a:off x="1167242" y="2836527"/>
            <a:ext cx="10251213" cy="92267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・人材の育成に関する事項（大学院教育）</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・教育内容等にかかる成績評価等に関する事項</a:t>
            </a:r>
            <a:endParaRPr lang="en-US" altLang="ja-JP" sz="1800" dirty="0" smtClean="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2558083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algn="ctr" hangingPunct="0">
                        <a:spcAft>
                          <a:spcPts val="0"/>
                        </a:spcAft>
                      </a:pPr>
                      <a:r>
                        <a:rPr lang="ja-JP" sz="4000" b="1" kern="100" dirty="0" smtClean="0">
                          <a:solidFill>
                            <a:schemeClr val="bg1"/>
                          </a:solidFill>
                          <a:effectLst/>
                        </a:rPr>
                        <a:t>１</a:t>
                      </a:r>
                      <a:endParaRPr lang="ja-JP" sz="40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5" name="角丸四角形 4"/>
          <p:cNvSpPr/>
          <p:nvPr/>
        </p:nvSpPr>
        <p:spPr>
          <a:xfrm>
            <a:off x="838200" y="2065433"/>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年度計画を大幅に上回る実績・成果を上げている主な事項</a:t>
            </a:r>
            <a:endParaRPr kumimoji="1" lang="ja-JP" altLang="en-US" sz="2400" b="1" dirty="0">
              <a:latin typeface="Meiryo UI" panose="020B0604030504040204" pitchFamily="50" charset="-128"/>
              <a:ea typeface="Meiryo UI" panose="020B0604030504040204" pitchFamily="50" charset="-128"/>
            </a:endParaRPr>
          </a:p>
        </p:txBody>
      </p:sp>
      <p:sp>
        <p:nvSpPr>
          <p:cNvPr id="7" name="角丸四角形 6"/>
          <p:cNvSpPr/>
          <p:nvPr/>
        </p:nvSpPr>
        <p:spPr>
          <a:xfrm>
            <a:off x="838200" y="4033456"/>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125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2558083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algn="ctr" hangingPunct="0">
                        <a:spcAft>
                          <a:spcPts val="0"/>
                        </a:spcAft>
                      </a:pPr>
                      <a:r>
                        <a:rPr lang="ja-JP" sz="4000" b="1" kern="100" dirty="0" smtClean="0">
                          <a:solidFill>
                            <a:schemeClr val="bg1"/>
                          </a:solidFill>
                          <a:effectLst/>
                        </a:rPr>
                        <a:t>１</a:t>
                      </a:r>
                      <a:endParaRPr lang="ja-JP" sz="40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9" name="角丸四角形 8"/>
          <p:cNvSpPr/>
          <p:nvPr/>
        </p:nvSpPr>
        <p:spPr>
          <a:xfrm>
            <a:off x="838200" y="1895855"/>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10" name="コンテンツ プレースホルダー 8"/>
          <p:cNvSpPr txBox="1">
            <a:spLocks/>
          </p:cNvSpPr>
          <p:nvPr/>
        </p:nvSpPr>
        <p:spPr>
          <a:xfrm>
            <a:off x="1042987" y="2675652"/>
            <a:ext cx="10239375" cy="3644566"/>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・海外大学との連携による取組みの深化と、大学発ベンチャーとの関係継続による相互の</a:t>
            </a:r>
            <a:r>
              <a:rPr lang="ja-JP" altLang="en-US" sz="1800" dirty="0" smtClean="0">
                <a:latin typeface="ＭＳ ゴシック" panose="020B0609070205080204" pitchFamily="49" charset="-128"/>
                <a:ea typeface="ＭＳ ゴシック" panose="020B0609070205080204" pitchFamily="49" charset="-128"/>
              </a:rPr>
              <a:t>学び</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　の深化</a:t>
            </a:r>
            <a:r>
              <a:rPr lang="ja-JP" altLang="en-US" sz="1800" dirty="0">
                <a:latin typeface="ＭＳ ゴシック" panose="020B0609070205080204" pitchFamily="49" charset="-128"/>
                <a:ea typeface="ＭＳ ゴシック" panose="020B0609070205080204" pitchFamily="49" charset="-128"/>
              </a:rPr>
              <a:t>を期待する。</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・公正な成績評価のため、全科目に明確な評価基準を設定した点を高く評価する</a:t>
            </a:r>
            <a:r>
              <a:rPr lang="ja-JP" altLang="en-US" sz="1800" dirty="0" smtClean="0">
                <a:latin typeface="ＭＳ ゴシック" panose="020B0609070205080204" pitchFamily="49" charset="-128"/>
                <a:ea typeface="ＭＳ ゴシック" panose="020B0609070205080204" pitchFamily="49" charset="-128"/>
              </a:rPr>
              <a:t>。</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・授業における専門知識やスキルの習得が国家試験の高い合格率につながり、高い就職率の</a:t>
            </a:r>
            <a:r>
              <a:rPr lang="ja-JP" altLang="en-US" sz="1800" dirty="0" smtClean="0">
                <a:latin typeface="ＭＳ ゴシック" panose="020B0609070205080204" pitchFamily="49" charset="-128"/>
                <a:ea typeface="ＭＳ ゴシック" panose="020B0609070205080204" pitchFamily="49" charset="-128"/>
              </a:rPr>
              <a:t>水</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a:t>
            </a:r>
            <a:r>
              <a:rPr lang="ja-JP" altLang="en-US" sz="1800" dirty="0" smtClean="0">
                <a:latin typeface="ＭＳ ゴシック" panose="020B0609070205080204" pitchFamily="49" charset="-128"/>
                <a:ea typeface="ＭＳ ゴシック" panose="020B0609070205080204" pitchFamily="49" charset="-128"/>
              </a:rPr>
              <a:t>準を</a:t>
            </a:r>
            <a:r>
              <a:rPr lang="ja-JP" altLang="en-US" sz="1800" dirty="0">
                <a:latin typeface="ＭＳ ゴシック" panose="020B0609070205080204" pitchFamily="49" charset="-128"/>
                <a:ea typeface="ＭＳ ゴシック" panose="020B0609070205080204" pitchFamily="49" charset="-128"/>
              </a:rPr>
              <a:t>実現している。医療福祉分野での活躍は、大学の評価に直結するため、更なる教育の</a:t>
            </a:r>
            <a:r>
              <a:rPr lang="ja-JP" altLang="en-US" sz="1800" dirty="0" smtClean="0">
                <a:latin typeface="ＭＳ ゴシック" panose="020B0609070205080204" pitchFamily="49" charset="-128"/>
                <a:ea typeface="ＭＳ ゴシック" panose="020B0609070205080204" pitchFamily="49" charset="-128"/>
              </a:rPr>
              <a:t>充</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　実を期待</a:t>
            </a:r>
            <a:r>
              <a:rPr lang="ja-JP" altLang="en-US" sz="1800" dirty="0">
                <a:latin typeface="ＭＳ ゴシック" panose="020B0609070205080204" pitchFamily="49" charset="-128"/>
                <a:ea typeface="ＭＳ ゴシック" panose="020B0609070205080204" pitchFamily="49" charset="-128"/>
              </a:rPr>
              <a:t>する。</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・神奈川県と連携した未病指標の精緻化等に関する実証事業について高く評価する。また、</a:t>
            </a:r>
            <a:r>
              <a:rPr lang="ja-JP" altLang="en-US" sz="1800" dirty="0" smtClean="0">
                <a:latin typeface="ＭＳ ゴシック" panose="020B0609070205080204" pitchFamily="49" charset="-128"/>
                <a:ea typeface="ＭＳ ゴシック" panose="020B0609070205080204" pitchFamily="49" charset="-128"/>
              </a:rPr>
              <a:t>学</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a:t>
            </a:r>
            <a:r>
              <a:rPr lang="ja-JP" altLang="en-US" sz="1800" dirty="0" smtClean="0">
                <a:latin typeface="ＭＳ ゴシック" panose="020B0609070205080204" pitchFamily="49" charset="-128"/>
                <a:ea typeface="ＭＳ ゴシック" panose="020B0609070205080204" pitchFamily="49" charset="-128"/>
              </a:rPr>
              <a:t>術論文</a:t>
            </a:r>
            <a:r>
              <a:rPr lang="ja-JP" altLang="en-US" sz="1800" dirty="0">
                <a:latin typeface="ＭＳ ゴシック" panose="020B0609070205080204" pitchFamily="49" charset="-128"/>
                <a:ea typeface="ＭＳ ゴシック" panose="020B0609070205080204" pitchFamily="49" charset="-128"/>
              </a:rPr>
              <a:t>の質的評価において改善がみられる。今後も引き続き、学術論文の質的評価が</a:t>
            </a:r>
            <a:r>
              <a:rPr lang="ja-JP" altLang="en-US" sz="1800" dirty="0" smtClean="0">
                <a:latin typeface="ＭＳ ゴシック" panose="020B0609070205080204" pitchFamily="49" charset="-128"/>
                <a:ea typeface="ＭＳ ゴシック" panose="020B0609070205080204" pitchFamily="49" charset="-128"/>
              </a:rPr>
              <a:t>具体化</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a:t>
            </a:r>
            <a:r>
              <a:rPr lang="ja-JP" altLang="en-US" sz="1800" dirty="0" smtClean="0">
                <a:latin typeface="ＭＳ ゴシック" panose="020B0609070205080204" pitchFamily="49" charset="-128"/>
                <a:ea typeface="ＭＳ ゴシック" panose="020B0609070205080204" pitchFamily="49" charset="-128"/>
              </a:rPr>
              <a:t>される</a:t>
            </a:r>
            <a:r>
              <a:rPr lang="ja-JP" altLang="en-US" sz="1800" dirty="0">
                <a:latin typeface="ＭＳ ゴシック" panose="020B0609070205080204" pitchFamily="49" charset="-128"/>
                <a:ea typeface="ＭＳ ゴシック" panose="020B0609070205080204" pitchFamily="49" charset="-128"/>
              </a:rPr>
              <a:t>ことを期待する</a:t>
            </a:r>
            <a:r>
              <a:rPr lang="ja-JP" altLang="en-US" sz="1800" dirty="0" smtClean="0">
                <a:latin typeface="ＭＳ ゴシック" panose="020B0609070205080204" pitchFamily="49" charset="-128"/>
                <a:ea typeface="ＭＳ ゴシック" panose="020B0609070205080204" pitchFamily="49" charset="-128"/>
              </a:rPr>
              <a:t>。</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・研究</a:t>
            </a:r>
            <a:r>
              <a:rPr lang="ja-JP" altLang="en-US" sz="1800" dirty="0">
                <a:latin typeface="ＭＳ ゴシック" panose="020B0609070205080204" pitchFamily="49" charset="-128"/>
                <a:ea typeface="ＭＳ ゴシック" panose="020B0609070205080204" pitchFamily="49" charset="-128"/>
              </a:rPr>
              <a:t>倫理研修の充実を評価する。また、「研究機関別女性採択比率</a:t>
            </a:r>
            <a:r>
              <a:rPr lang="ja-JP" altLang="en-US" sz="1800" dirty="0" smtClean="0">
                <a:latin typeface="ＭＳ ゴシック" panose="020B0609070205080204" pitchFamily="49" charset="-128"/>
                <a:ea typeface="ＭＳ ゴシック" panose="020B0609070205080204" pitchFamily="49" charset="-128"/>
              </a:rPr>
              <a:t>上位</a:t>
            </a:r>
            <a:r>
              <a:rPr lang="en-US" altLang="ja-JP" sz="1800" dirty="0" smtClean="0">
                <a:latin typeface="ＭＳ ゴシック" panose="020B0609070205080204" pitchFamily="49" charset="-128"/>
                <a:ea typeface="ＭＳ ゴシック" panose="020B0609070205080204" pitchFamily="49" charset="-128"/>
              </a:rPr>
              <a:t>30</a:t>
            </a:r>
            <a:r>
              <a:rPr lang="ja-JP" altLang="en-US" sz="1800" dirty="0">
                <a:latin typeface="ＭＳ ゴシック" panose="020B0609070205080204" pitchFamily="49" charset="-128"/>
                <a:ea typeface="ＭＳ ゴシック" panose="020B0609070205080204" pitchFamily="49" charset="-128"/>
              </a:rPr>
              <a:t>位機関のうち</a:t>
            </a:r>
            <a:r>
              <a:rPr lang="ja-JP" altLang="en-US" sz="1800" dirty="0" smtClean="0">
                <a:latin typeface="ＭＳ ゴシック" panose="020B0609070205080204" pitchFamily="49" charset="-128"/>
                <a:ea typeface="ＭＳ ゴシック" panose="020B0609070205080204" pitchFamily="49" charset="-128"/>
              </a:rPr>
              <a:t>５</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　位</a:t>
            </a:r>
            <a:r>
              <a:rPr lang="ja-JP" altLang="en-US" sz="1800" dirty="0">
                <a:latin typeface="ＭＳ ゴシック" panose="020B0609070205080204" pitchFamily="49" charset="-128"/>
                <a:ea typeface="ＭＳ ゴシック" panose="020B0609070205080204" pitchFamily="49" charset="-128"/>
              </a:rPr>
              <a:t>」へのランクインは評価できる。研究実施体制</a:t>
            </a:r>
            <a:r>
              <a:rPr lang="ja-JP" altLang="en-US" sz="1800" dirty="0" smtClean="0">
                <a:latin typeface="ＭＳ ゴシック" panose="020B0609070205080204" pitchFamily="49" charset="-128"/>
                <a:ea typeface="ＭＳ ゴシック" panose="020B0609070205080204" pitchFamily="49" charset="-128"/>
              </a:rPr>
              <a:t>整備と</a:t>
            </a:r>
            <a:r>
              <a:rPr lang="ja-JP" altLang="en-US" sz="1800" dirty="0">
                <a:latin typeface="ＭＳ ゴシック" panose="020B0609070205080204" pitchFamily="49" charset="-128"/>
                <a:ea typeface="ＭＳ ゴシック" panose="020B0609070205080204" pitchFamily="49" charset="-128"/>
              </a:rPr>
              <a:t>してのサバティカル研修制度の</a:t>
            </a:r>
            <a:r>
              <a:rPr lang="ja-JP" altLang="en-US" sz="1800" dirty="0" smtClean="0">
                <a:latin typeface="ＭＳ ゴシック" panose="020B0609070205080204" pitchFamily="49" charset="-128"/>
                <a:ea typeface="ＭＳ ゴシック" panose="020B0609070205080204" pitchFamily="49" charset="-128"/>
              </a:rPr>
              <a:t>今後</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a:t>
            </a:r>
            <a:r>
              <a:rPr lang="ja-JP" altLang="en-US" sz="1800" dirty="0" smtClean="0">
                <a:latin typeface="ＭＳ ゴシック" panose="020B0609070205080204" pitchFamily="49" charset="-128"/>
                <a:ea typeface="ＭＳ ゴシック" panose="020B0609070205080204" pitchFamily="49" charset="-128"/>
              </a:rPr>
              <a:t>の</a:t>
            </a:r>
            <a:r>
              <a:rPr lang="ja-JP" altLang="en-US" sz="1800" dirty="0">
                <a:latin typeface="ＭＳ ゴシック" panose="020B0609070205080204" pitchFamily="49" charset="-128"/>
                <a:ea typeface="ＭＳ ゴシック" panose="020B0609070205080204" pitchFamily="49" charset="-128"/>
              </a:rPr>
              <a:t>活用に期待する</a:t>
            </a:r>
            <a:r>
              <a:rPr lang="ja-JP" altLang="en-US" sz="1800" dirty="0" smtClean="0">
                <a:latin typeface="ＭＳ ゴシック" panose="020B0609070205080204" pitchFamily="49" charset="-128"/>
                <a:ea typeface="ＭＳ ゴシック" panose="020B0609070205080204" pitchFamily="49" charset="-128"/>
              </a:rPr>
              <a:t>。</a:t>
            </a:r>
            <a:endParaRPr lang="en-US" altLang="ja-JP" sz="18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29826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2561607"/>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２</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業務運営の改善及び効率化に関する目標を達成するためとるべき措置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090751" y="2865581"/>
            <a:ext cx="10251212" cy="1007483"/>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・人事</a:t>
            </a:r>
            <a:r>
              <a:rPr lang="ja-JP" altLang="en-US" sz="1800" dirty="0">
                <a:latin typeface="ＭＳ ゴシック" panose="020B0609070205080204" pitchFamily="49" charset="-128"/>
                <a:ea typeface="ＭＳ ゴシック" panose="020B0609070205080204" pitchFamily="49" charset="-128"/>
              </a:rPr>
              <a:t>の適正化に</a:t>
            </a:r>
            <a:r>
              <a:rPr lang="ja-JP" altLang="en-US" sz="1800" dirty="0" smtClean="0">
                <a:latin typeface="ＭＳ ゴシック" panose="020B0609070205080204" pitchFamily="49" charset="-128"/>
                <a:ea typeface="ＭＳ ゴシック" panose="020B0609070205080204" pitchFamily="49" charset="-128"/>
              </a:rPr>
              <a:t>関する事項</a:t>
            </a:r>
            <a:endParaRPr lang="en-US" altLang="ja-JP" sz="1800" dirty="0">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3972305"/>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8" name="コンテンツ プレースホルダー 8"/>
          <p:cNvSpPr txBox="1">
            <a:spLocks/>
          </p:cNvSpPr>
          <p:nvPr/>
        </p:nvSpPr>
        <p:spPr>
          <a:xfrm>
            <a:off x="1114425" y="4752102"/>
            <a:ext cx="10239375" cy="1305798"/>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・クロスアポイントメント</a:t>
            </a:r>
            <a:r>
              <a:rPr lang="ja-JP" altLang="en-US" sz="1800" dirty="0">
                <a:latin typeface="ＭＳ ゴシック" panose="020B0609070205080204" pitchFamily="49" charset="-128"/>
                <a:ea typeface="ＭＳ ゴシック" panose="020B0609070205080204" pitchFamily="49" charset="-128"/>
              </a:rPr>
              <a:t>制度を活用し、他大学や医療機関の第一線で活躍する人材を教員に</a:t>
            </a:r>
            <a:r>
              <a:rPr lang="ja-JP" altLang="en-US" sz="1800" dirty="0" smtClean="0">
                <a:latin typeface="ＭＳ ゴシック" panose="020B0609070205080204" pitchFamily="49" charset="-128"/>
                <a:ea typeface="ＭＳ ゴシック" panose="020B0609070205080204" pitchFamily="49" charset="-128"/>
              </a:rPr>
              <a:t>迎</a:t>
            </a:r>
            <a:endParaRPr lang="en-US" altLang="ja-JP" sz="1800" dirty="0" smtClean="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　えた。</a:t>
            </a:r>
            <a:endParaRPr lang="en-US" altLang="ja-JP" sz="1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46847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53141032"/>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３</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財務内容の改善に関する目標を達成するためとるべき措置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090751" y="2865581"/>
            <a:ext cx="10251212" cy="1059019"/>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ＭＳ ゴシック" panose="020B0609070205080204" pitchFamily="49" charset="-128"/>
                <a:ea typeface="ＭＳ ゴシック" panose="020B0609070205080204" pitchFamily="49" charset="-128"/>
              </a:rPr>
              <a:t>・自己</a:t>
            </a:r>
            <a:r>
              <a:rPr lang="ja-JP" altLang="en-US" sz="1800" dirty="0">
                <a:latin typeface="ＭＳ ゴシック" panose="020B0609070205080204" pitchFamily="49" charset="-128"/>
                <a:ea typeface="ＭＳ ゴシック" panose="020B0609070205080204" pitchFamily="49" charset="-128"/>
              </a:rPr>
              <a:t>収入の増加に</a:t>
            </a:r>
            <a:r>
              <a:rPr lang="ja-JP" altLang="en-US" sz="1800" dirty="0" smtClean="0">
                <a:latin typeface="ＭＳ ゴシック" panose="020B0609070205080204" pitchFamily="49" charset="-128"/>
                <a:ea typeface="ＭＳ ゴシック" panose="020B0609070205080204" pitchFamily="49" charset="-128"/>
              </a:rPr>
              <a:t>関する事項</a:t>
            </a:r>
            <a:endParaRPr lang="en-US" altLang="ja-JP" sz="1800" dirty="0" smtClean="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4519478"/>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090751" y="5271953"/>
            <a:ext cx="10239375" cy="12444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・クラウドファンディングの活用や受託研究等における間接費率の設定等、新たな取組みにより</a:t>
            </a:r>
            <a:endParaRPr lang="en-US" altLang="ja-JP" sz="1800"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　自己収入の確保に向けて努力した点は評価できる。</a:t>
            </a:r>
          </a:p>
          <a:p>
            <a:pPr marL="0" indent="0">
              <a:lnSpc>
                <a:spcPct val="100000"/>
              </a:lnSpc>
              <a:spcBef>
                <a:spcPts val="0"/>
              </a:spcBef>
              <a:buNone/>
            </a:pPr>
            <a:r>
              <a:rPr lang="ja-JP" altLang="en-US" sz="1800" dirty="0">
                <a:latin typeface="ＭＳ ゴシック" panose="020B0609070205080204" pitchFamily="49" charset="-128"/>
                <a:ea typeface="ＭＳ ゴシック" panose="020B0609070205080204" pitchFamily="49" charset="-128"/>
              </a:rPr>
              <a:t>・カーボン・ニュートラルの議論の進展に期待する</a:t>
            </a:r>
            <a:r>
              <a:rPr lang="ja-JP" altLang="en-US" sz="1800" dirty="0" smtClean="0">
                <a:latin typeface="ＭＳ ゴシック" panose="020B0609070205080204" pitchFamily="49" charset="-128"/>
                <a:ea typeface="ＭＳ ゴシック" panose="020B0609070205080204" pitchFamily="49" charset="-128"/>
              </a:rPr>
              <a:t>。</a:t>
            </a:r>
            <a:endParaRPr lang="en-US" altLang="ja-JP" sz="1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5333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962</Words>
  <Application>Microsoft Office PowerPoint</Application>
  <PresentationFormat>ワイド画面</PresentationFormat>
  <Paragraphs>123</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ＭＳ ゴシック</vt:lpstr>
      <vt:lpstr>Arial</vt:lpstr>
      <vt:lpstr>Calibri</vt:lpstr>
      <vt:lpstr>Calibri Light</vt:lpstr>
      <vt:lpstr>Times New Roman</vt:lpstr>
      <vt:lpstr>Office テーマ</vt:lpstr>
      <vt:lpstr>公立大学法人 神奈川県立保健福祉大学 令和４年度業務実績評価書</vt:lpstr>
      <vt:lpstr>令和４年度の業務実績に関する評価</vt:lpstr>
      <vt:lpstr>（参考）令和５年度　評価委員会委員</vt:lpstr>
      <vt:lpstr>全体評価</vt:lpstr>
      <vt:lpstr>項目別評価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 神奈川県立保健福祉大学 令和３年度業務実績評価書</dc:title>
  <dc:creator>伊東　礼乃</dc:creator>
  <cp:lastModifiedBy>user</cp:lastModifiedBy>
  <cp:revision>22</cp:revision>
  <cp:lastPrinted>2022-10-28T05:35:07Z</cp:lastPrinted>
  <dcterms:created xsi:type="dcterms:W3CDTF">2022-10-28T02:51:25Z</dcterms:created>
  <dcterms:modified xsi:type="dcterms:W3CDTF">2023-08-22T01:34:34Z</dcterms:modified>
</cp:coreProperties>
</file>