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2E2094F-90AE-4567-9A8D-3E15510FEE68}" type="datetimeFigureOut">
              <a:rPr kumimoji="1" lang="ja-JP" altLang="en-US" smtClean="0"/>
              <a:t>2024/8/20</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553A646-024D-4A69-9571-8BB2FDF1B601}" type="slidenum">
              <a:rPr kumimoji="1" lang="ja-JP" altLang="en-US" smtClean="0"/>
              <a:t>‹#›</a:t>
            </a:fld>
            <a:endParaRPr kumimoji="1" lang="ja-JP" altLang="en-US"/>
          </a:p>
        </p:txBody>
      </p:sp>
    </p:spTree>
    <p:extLst>
      <p:ext uri="{BB962C8B-B14F-4D97-AF65-F5344CB8AC3E}">
        <p14:creationId xmlns:p14="http://schemas.microsoft.com/office/powerpoint/2010/main" val="22474363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55227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5230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45790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76416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73289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3277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85381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416766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0943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20002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56602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677595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3957782"/>
          </a:xfrm>
          <a:solidFill>
            <a:srgbClr val="FFFFFF">
              <a:alpha val="70000"/>
            </a:srgbClr>
          </a:solidFill>
        </p:spPr>
        <p:txBody>
          <a:bodyPr>
            <a:normAutofit fontScale="90000"/>
          </a:bodyPr>
          <a:lstStyle/>
          <a:p>
            <a:pPr hangingPunct="0"/>
            <a:r>
              <a:rPr lang="ja-JP" altLang="ja-JP" b="1" dirty="0" smtClean="0">
                <a:latin typeface="+mj-ea"/>
              </a:rPr>
              <a:t>公立大学法人</a:t>
            </a:r>
            <a:r>
              <a:rPr lang="en-US" altLang="ja-JP" b="1" dirty="0" smtClean="0">
                <a:latin typeface="+mj-ea"/>
              </a:rPr>
              <a:t/>
            </a:r>
            <a:br>
              <a:rPr lang="en-US" altLang="ja-JP" b="1" dirty="0" smtClean="0">
                <a:latin typeface="+mj-ea"/>
              </a:rPr>
            </a:br>
            <a:r>
              <a:rPr lang="ja-JP" altLang="ja-JP" b="1" dirty="0" smtClean="0">
                <a:latin typeface="+mj-ea"/>
              </a:rPr>
              <a:t>神奈川県立保健福祉大学</a:t>
            </a:r>
            <a:r>
              <a:rPr lang="en-US" altLang="ja-JP" b="1" dirty="0" smtClean="0">
                <a:latin typeface="+mj-ea"/>
              </a:rPr>
              <a:t/>
            </a:r>
            <a:br>
              <a:rPr lang="en-US" altLang="ja-JP" b="1" dirty="0" smtClean="0">
                <a:latin typeface="+mj-ea"/>
              </a:rPr>
            </a:br>
            <a:r>
              <a:rPr lang="ja-JP" altLang="en-US" dirty="0" smtClean="0">
                <a:latin typeface="+mj-ea"/>
              </a:rPr>
              <a:t>第一期</a:t>
            </a:r>
            <a:r>
              <a:rPr lang="ja-JP" altLang="en-US" dirty="0">
                <a:latin typeface="+mj-ea"/>
              </a:rPr>
              <a:t>中期目標</a:t>
            </a:r>
            <a:r>
              <a:rPr lang="ja-JP" altLang="en-US" dirty="0" smtClean="0">
                <a:latin typeface="+mj-ea"/>
              </a:rPr>
              <a:t>期間</a:t>
            </a:r>
            <a:r>
              <a:rPr lang="en-US" altLang="ja-JP" dirty="0" smtClean="0">
                <a:latin typeface="+mj-ea"/>
              </a:rPr>
              <a:t/>
            </a:r>
            <a:br>
              <a:rPr lang="en-US" altLang="ja-JP" dirty="0" smtClean="0">
                <a:latin typeface="+mj-ea"/>
              </a:rPr>
            </a:br>
            <a:r>
              <a:rPr lang="ja-JP" altLang="en-US" dirty="0" smtClean="0">
                <a:latin typeface="+mj-ea"/>
              </a:rPr>
              <a:t>（</a:t>
            </a:r>
            <a:r>
              <a:rPr lang="ja-JP" altLang="en-US" dirty="0">
                <a:latin typeface="+mj-ea"/>
              </a:rPr>
              <a:t>平成</a:t>
            </a:r>
            <a:r>
              <a:rPr lang="en-US" altLang="ja-JP" dirty="0">
                <a:latin typeface="+mj-ea"/>
              </a:rPr>
              <a:t>30</a:t>
            </a:r>
            <a:r>
              <a:rPr lang="ja-JP" altLang="en-US" dirty="0">
                <a:latin typeface="+mj-ea"/>
              </a:rPr>
              <a:t>年度～令和５年度）</a:t>
            </a:r>
            <a:br>
              <a:rPr lang="ja-JP" altLang="en-US" dirty="0">
                <a:latin typeface="+mj-ea"/>
              </a:rPr>
            </a:br>
            <a:r>
              <a:rPr lang="ja-JP" altLang="en-US" dirty="0">
                <a:latin typeface="+mj-ea"/>
              </a:rPr>
              <a:t>業務実績</a:t>
            </a:r>
            <a:r>
              <a:rPr lang="ja-JP" altLang="en-US" dirty="0" smtClean="0">
                <a:latin typeface="+mj-ea"/>
              </a:rPr>
              <a:t>評価書</a:t>
            </a:r>
            <a:endParaRPr kumimoji="1" lang="ja-JP" altLang="en-US" dirty="0">
              <a:latin typeface="+mj-ea"/>
            </a:endParaRPr>
          </a:p>
        </p:txBody>
      </p:sp>
      <p:sp>
        <p:nvSpPr>
          <p:cNvPr id="3" name="サブタイトル 2"/>
          <p:cNvSpPr>
            <a:spLocks noGrp="1"/>
          </p:cNvSpPr>
          <p:nvPr>
            <p:ph type="subTitle" idx="1"/>
          </p:nvPr>
        </p:nvSpPr>
        <p:spPr>
          <a:xfrm>
            <a:off x="1524000" y="5080145"/>
            <a:ext cx="9144000" cy="536825"/>
          </a:xfrm>
          <a:solidFill>
            <a:srgbClr val="FFFFFF">
              <a:alpha val="70000"/>
            </a:srgbClr>
          </a:solidFill>
        </p:spPr>
        <p:txBody>
          <a:bodyPr>
            <a:normAutofit/>
          </a:bodyPr>
          <a:lstStyle/>
          <a:p>
            <a:r>
              <a:rPr lang="ja-JP" altLang="en-US" sz="3200" b="1" dirty="0"/>
              <a:t>（</a:t>
            </a:r>
            <a:r>
              <a:rPr kumimoji="1" lang="ja-JP" altLang="en-US" sz="3200" b="1" dirty="0" smtClean="0"/>
              <a:t>概要版）</a:t>
            </a:r>
            <a:endParaRPr kumimoji="1" lang="ja-JP" altLang="en-US" sz="3200" b="1" dirty="0"/>
          </a:p>
        </p:txBody>
      </p:sp>
      <p:sp>
        <p:nvSpPr>
          <p:cNvPr id="4" name="正方形/長方形 3"/>
          <p:cNvSpPr/>
          <p:nvPr/>
        </p:nvSpPr>
        <p:spPr>
          <a:xfrm>
            <a:off x="8314015" y="6211669"/>
            <a:ext cx="3877985" cy="646331"/>
          </a:xfrm>
          <a:prstGeom prst="rect">
            <a:avLst/>
          </a:prstGeom>
        </p:spPr>
        <p:txBody>
          <a:bodyPr wrap="none">
            <a:spAutoFit/>
          </a:bodyPr>
          <a:lstStyle/>
          <a:p>
            <a:pPr hangingPunct="0"/>
            <a:r>
              <a:rPr lang="en-US" altLang="ja-JP" dirty="0"/>
              <a:t>	</a:t>
            </a:r>
            <a:r>
              <a:rPr lang="ja-JP" altLang="ja-JP" dirty="0"/>
              <a:t>神奈川県公立大学法人</a:t>
            </a:r>
            <a:r>
              <a:rPr lang="en-US" altLang="ja-JP" dirty="0"/>
              <a:t>	</a:t>
            </a:r>
            <a:endParaRPr lang="ja-JP" altLang="ja-JP" dirty="0"/>
          </a:p>
          <a:p>
            <a:pPr hangingPunct="0"/>
            <a:r>
              <a:rPr lang="ja-JP" altLang="ja-JP" dirty="0"/>
              <a:t>神奈川県立保健福祉大学評価委員会</a:t>
            </a:r>
          </a:p>
        </p:txBody>
      </p:sp>
    </p:spTree>
    <p:extLst>
      <p:ext uri="{BB962C8B-B14F-4D97-AF65-F5344CB8AC3E}">
        <p14:creationId xmlns:p14="http://schemas.microsoft.com/office/powerpoint/2010/main" val="2054376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2246990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４</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その他業務運営に関する重要な目標を達成するための措置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8" y="2569790"/>
            <a:ext cx="10251212" cy="149738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・施設設備の整備、活用等に関する事項</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・安全管理に関する事項</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・情報公開等の推進に関する事項</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・社会的責任に関する</a:t>
            </a:r>
            <a:r>
              <a:rPr lang="ja-JP" altLang="en-US" sz="1800" dirty="0" smtClean="0">
                <a:latin typeface="Meiryo UI" panose="020B0604030504040204" pitchFamily="50" charset="-128"/>
                <a:ea typeface="Meiryo UI" panose="020B0604030504040204" pitchFamily="50" charset="-128"/>
              </a:rPr>
              <a:t>事項</a:t>
            </a:r>
            <a:endParaRPr lang="en-US" altLang="ja-JP" sz="1800" dirty="0">
              <a:latin typeface="Meiryo UI" panose="020B0604030504040204" pitchFamily="50" charset="-128"/>
              <a:ea typeface="Meiryo UI" panose="020B0604030504040204" pitchFamily="50" charset="-128"/>
            </a:endParaRPr>
          </a:p>
        </p:txBody>
      </p:sp>
      <p:sp>
        <p:nvSpPr>
          <p:cNvPr id="8" name="角丸四角形 7"/>
          <p:cNvSpPr/>
          <p:nvPr/>
        </p:nvSpPr>
        <p:spPr>
          <a:xfrm>
            <a:off x="838200" y="1789993"/>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中期目標を達成している主</a:t>
            </a:r>
            <a:r>
              <a:rPr lang="ja-JP" altLang="en-US" sz="2400" b="1" dirty="0">
                <a:latin typeface="Meiryo UI" panose="020B0604030504040204" pitchFamily="50" charset="-128"/>
                <a:ea typeface="Meiryo UI" panose="020B0604030504040204" pitchFamily="50" charset="-128"/>
              </a:rPr>
              <a:t>な事項</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102588" y="4946277"/>
            <a:ext cx="10251212" cy="1632641"/>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多様</a:t>
            </a:r>
            <a:r>
              <a:rPr lang="ja-JP" altLang="en-US" sz="1800" dirty="0">
                <a:latin typeface="Meiryo UI" panose="020B0604030504040204" pitchFamily="50" charset="-128"/>
                <a:ea typeface="Meiryo UI" panose="020B0604030504040204" pitchFamily="50" charset="-128"/>
              </a:rPr>
              <a:t>なステークホルダーに向けた利用者目線での分かりやすい</a:t>
            </a:r>
            <a:r>
              <a:rPr lang="en-US" altLang="ja-JP" sz="1800" dirty="0">
                <a:latin typeface="Meiryo UI" panose="020B0604030504040204" pitchFamily="50" charset="-128"/>
                <a:ea typeface="Meiryo UI" panose="020B0604030504040204" pitchFamily="50" charset="-128"/>
              </a:rPr>
              <a:t>Web</a:t>
            </a:r>
            <a:r>
              <a:rPr lang="ja-JP" altLang="en-US" sz="1800" dirty="0">
                <a:latin typeface="Meiryo UI" panose="020B0604030504040204" pitchFamily="50" charset="-128"/>
                <a:ea typeface="Meiryo UI" panose="020B0604030504040204" pitchFamily="50" charset="-128"/>
              </a:rPr>
              <a:t>サイトの作成と</a:t>
            </a:r>
            <a:r>
              <a:rPr lang="en-US" altLang="ja-JP" sz="1800" dirty="0">
                <a:latin typeface="Meiryo UI" panose="020B0604030504040204" pitchFamily="50" charset="-128"/>
                <a:ea typeface="Meiryo UI" panose="020B0604030504040204" pitchFamily="50" charset="-128"/>
              </a:rPr>
              <a:t>SNS</a:t>
            </a:r>
            <a:r>
              <a:rPr lang="ja-JP" altLang="en-US" sz="1800" dirty="0">
                <a:latin typeface="Meiryo UI" panose="020B0604030504040204" pitchFamily="50" charset="-128"/>
                <a:ea typeface="Meiryo UI" panose="020B0604030504040204" pitchFamily="50" charset="-128"/>
              </a:rPr>
              <a:t>など</a:t>
            </a:r>
            <a:r>
              <a:rPr lang="ja-JP" altLang="en-US" sz="1800" dirty="0" smtClean="0">
                <a:latin typeface="Meiryo UI" panose="020B0604030504040204" pitchFamily="50" charset="-128"/>
                <a:ea typeface="Meiryo UI" panose="020B0604030504040204" pitchFamily="50" charset="-128"/>
              </a:rPr>
              <a:t>を通じた</a:t>
            </a:r>
            <a:r>
              <a:rPr lang="ja-JP" altLang="en-US" sz="1800" dirty="0">
                <a:latin typeface="Meiryo UI" panose="020B0604030504040204" pitchFamily="50" charset="-128"/>
                <a:ea typeface="Meiryo UI" panose="020B0604030504040204" pitchFamily="50" charset="-128"/>
              </a:rPr>
              <a:t>積極的な情報発信により、大学運営の透明性の確保を実現した点を評価する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今後</a:t>
            </a:r>
            <a:r>
              <a:rPr lang="ja-JP" altLang="en-US" sz="1800" dirty="0">
                <a:latin typeface="Meiryo UI" panose="020B0604030504040204" pitchFamily="50" charset="-128"/>
                <a:ea typeface="Meiryo UI" panose="020B0604030504040204" pitchFamily="50" charset="-128"/>
              </a:rPr>
              <a:t>もさらなる情報公開と積極的な情報発信により、県民への説明責任を果たしていくこと</a:t>
            </a:r>
            <a:r>
              <a:rPr lang="ja-JP" altLang="en-US" sz="1800" dirty="0" smtClean="0">
                <a:latin typeface="Meiryo UI" panose="020B0604030504040204" pitchFamily="50" charset="-128"/>
                <a:ea typeface="Meiryo UI" panose="020B0604030504040204" pitchFamily="50" charset="-128"/>
              </a:rPr>
              <a:t>を期待</a:t>
            </a:r>
            <a:r>
              <a:rPr lang="ja-JP" altLang="en-US" sz="1800" dirty="0">
                <a:latin typeface="Meiryo UI" panose="020B0604030504040204" pitchFamily="50" charset="-128"/>
                <a:ea typeface="Meiryo UI" panose="020B0604030504040204" pitchFamily="50" charset="-128"/>
              </a:rPr>
              <a:t>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838200" y="4166480"/>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6219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374282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５</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自ら行う点検及び評価並びに当該状況に係る</a:t>
                      </a:r>
                      <a:endParaRPr lang="en-US" altLang="ja-JP" sz="2000" b="0" kern="100" dirty="0" smtClean="0">
                        <a:solidFill>
                          <a:srgbClr val="002060"/>
                        </a:solidFill>
                        <a:effectLst/>
                      </a:endParaRPr>
                    </a:p>
                    <a:p>
                      <a:pPr algn="ctr" hangingPunct="0">
                        <a:spcAft>
                          <a:spcPts val="0"/>
                        </a:spcAft>
                      </a:pPr>
                      <a:r>
                        <a:rPr lang="ja-JP" altLang="ja-JP" sz="2000" b="0" kern="100" dirty="0" smtClean="0">
                          <a:solidFill>
                            <a:srgbClr val="002060"/>
                          </a:solidFill>
                          <a:effectLst/>
                        </a:rPr>
                        <a:t>情報の提供に関する目標を達成するためとるべき措置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970394" y="2864630"/>
            <a:ext cx="10383406" cy="1017269"/>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・自己点検及び評価の充実に関する事項</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・自己点検及び評価の状況に係る情報の提供に関する</a:t>
            </a:r>
            <a:r>
              <a:rPr lang="ja-JP" altLang="en-US" sz="1800" dirty="0" smtClean="0">
                <a:latin typeface="Meiryo UI" panose="020B0604030504040204" pitchFamily="50" charset="-128"/>
                <a:ea typeface="Meiryo UI" panose="020B0604030504040204" pitchFamily="50" charset="-128"/>
              </a:rPr>
              <a:t>事項</a:t>
            </a:r>
            <a:endParaRPr lang="en-US" altLang="ja-JP" sz="1800" dirty="0">
              <a:latin typeface="Meiryo UI" panose="020B0604030504040204" pitchFamily="50" charset="-128"/>
              <a:ea typeface="Meiryo UI" panose="020B0604030504040204" pitchFamily="50" charset="-128"/>
            </a:endParaRPr>
          </a:p>
        </p:txBody>
      </p:sp>
      <p:sp>
        <p:nvSpPr>
          <p:cNvPr id="8" name="角丸四角形 7"/>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中期目標を達成している主</a:t>
            </a:r>
            <a:r>
              <a:rPr lang="ja-JP" altLang="en-US" sz="2400" b="1" dirty="0">
                <a:latin typeface="Meiryo UI" panose="020B0604030504040204" pitchFamily="50" charset="-128"/>
                <a:ea typeface="Meiryo UI" panose="020B0604030504040204" pitchFamily="50" charset="-128"/>
              </a:rPr>
              <a:t>な事項</a:t>
            </a:r>
            <a:endParaRPr kumimoji="1" lang="ja-JP" altLang="en-US" sz="2400" b="1" dirty="0">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970394" y="5028677"/>
            <a:ext cx="10432186" cy="1389728"/>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自己点検及び自己評価、認証評価機関による認証評価等を着実に進め、指摘事項等を真摯に受け止め、積極的に活用することにより、組織の成長を図っている点を評価する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また</a:t>
            </a:r>
            <a:r>
              <a:rPr lang="ja-JP" altLang="en-US" sz="1800" dirty="0">
                <a:latin typeface="Meiryo UI" panose="020B0604030504040204" pitchFamily="50" charset="-128"/>
                <a:ea typeface="Meiryo UI" panose="020B0604030504040204" pitchFamily="50" charset="-128"/>
              </a:rPr>
              <a:t>、評価委員会からのコメントも丁寧に受け止め、必要と判断された事項に積極的に取り組むことにより、健全な</a:t>
            </a:r>
            <a:r>
              <a:rPr lang="en-US" altLang="ja-JP" sz="1800" dirty="0">
                <a:latin typeface="Meiryo UI" panose="020B0604030504040204" pitchFamily="50" charset="-128"/>
                <a:ea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rPr>
              <a:t>サイクルを実現するなど、より良い大学運営につなげるための前向きな取組みを行ったことを高く評価する。</a:t>
            </a:r>
            <a:endParaRPr lang="en-US" altLang="ja-JP" sz="1800" dirty="0">
              <a:latin typeface="Meiryo UI" panose="020B0604030504040204" pitchFamily="50" charset="-128"/>
              <a:ea typeface="Meiryo UI" panose="020B0604030504040204" pitchFamily="50" charset="-128"/>
            </a:endParaRPr>
          </a:p>
        </p:txBody>
      </p:sp>
      <p:sp>
        <p:nvSpPr>
          <p:cNvPr id="12" name="角丸四角形 11"/>
          <p:cNvSpPr/>
          <p:nvPr/>
        </p:nvSpPr>
        <p:spPr>
          <a:xfrm>
            <a:off x="838200" y="4253047"/>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7414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8"/>
          <p:cNvSpPr txBox="1">
            <a:spLocks/>
          </p:cNvSpPr>
          <p:nvPr/>
        </p:nvSpPr>
        <p:spPr>
          <a:xfrm>
            <a:off x="1166597" y="4558049"/>
            <a:ext cx="1014472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rPr>
              <a:t>　　　</a:t>
            </a:r>
            <a:r>
              <a:rPr lang="ja-JP" altLang="en-US" sz="2400" dirty="0" smtClean="0">
                <a:solidFill>
                  <a:srgbClr val="002060"/>
                </a:solidFill>
                <a:latin typeface="Meiryo UI" panose="020B0604030504040204" pitchFamily="50" charset="-128"/>
                <a:ea typeface="Meiryo UI" panose="020B0604030504040204" pitchFamily="50" charset="-128"/>
              </a:rPr>
              <a:t>第１回　令和６年７月</a:t>
            </a:r>
            <a:r>
              <a:rPr lang="ja-JP" altLang="en-US" sz="2400" dirty="0">
                <a:solidFill>
                  <a:srgbClr val="002060"/>
                </a:solidFill>
                <a:latin typeface="Meiryo UI" panose="020B0604030504040204" pitchFamily="50" charset="-128"/>
                <a:ea typeface="Meiryo UI" panose="020B0604030504040204" pitchFamily="50" charset="-128"/>
              </a:rPr>
              <a:t>９</a:t>
            </a:r>
            <a:r>
              <a:rPr lang="ja-JP" altLang="en-US" sz="2400" dirty="0" smtClean="0">
                <a:solidFill>
                  <a:srgbClr val="002060"/>
                </a:solidFill>
                <a:latin typeface="Meiryo UI" panose="020B0604030504040204" pitchFamily="50" charset="-128"/>
                <a:ea typeface="Meiryo UI" panose="020B0604030504040204" pitchFamily="50" charset="-128"/>
              </a:rPr>
              <a:t>日（水）</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2400" dirty="0" smtClean="0">
                <a:solidFill>
                  <a:srgbClr val="002060"/>
                </a:solidFill>
                <a:latin typeface="Meiryo UI" panose="020B0604030504040204" pitchFamily="50" charset="-128"/>
                <a:ea typeface="Meiryo UI" panose="020B0604030504040204" pitchFamily="50" charset="-128"/>
              </a:rPr>
              <a:t>　　　</a:t>
            </a:r>
            <a:r>
              <a:rPr lang="zh-TW" altLang="en-US" sz="2400" dirty="0" smtClean="0">
                <a:solidFill>
                  <a:srgbClr val="002060"/>
                </a:solidFill>
                <a:latin typeface="Meiryo UI" panose="020B0604030504040204" pitchFamily="50" charset="-128"/>
                <a:ea typeface="Meiryo UI" panose="020B0604030504040204" pitchFamily="50" charset="-128"/>
              </a:rPr>
              <a:t>第</a:t>
            </a:r>
            <a:r>
              <a:rPr lang="ja-JP" altLang="en-US" sz="2400" dirty="0" smtClean="0">
                <a:solidFill>
                  <a:srgbClr val="002060"/>
                </a:solidFill>
                <a:latin typeface="Meiryo UI" panose="020B0604030504040204" pitchFamily="50" charset="-128"/>
                <a:ea typeface="Meiryo UI" panose="020B0604030504040204" pitchFamily="50" charset="-128"/>
              </a:rPr>
              <a:t>２</a:t>
            </a:r>
            <a:r>
              <a:rPr lang="zh-TW" altLang="en-US" sz="2400" dirty="0" smtClean="0">
                <a:solidFill>
                  <a:srgbClr val="002060"/>
                </a:solidFill>
                <a:latin typeface="Meiryo UI" panose="020B0604030504040204" pitchFamily="50" charset="-128"/>
                <a:ea typeface="Meiryo UI" panose="020B0604030504040204" pitchFamily="50" charset="-128"/>
              </a:rPr>
              <a:t>回　令和</a:t>
            </a:r>
            <a:r>
              <a:rPr lang="ja-JP" altLang="en-US" sz="2400" dirty="0" smtClean="0">
                <a:solidFill>
                  <a:srgbClr val="002060"/>
                </a:solidFill>
                <a:latin typeface="Meiryo UI" panose="020B0604030504040204" pitchFamily="50" charset="-128"/>
                <a:ea typeface="Meiryo UI" panose="020B0604030504040204" pitchFamily="50" charset="-128"/>
              </a:rPr>
              <a:t>６年</a:t>
            </a:r>
            <a:r>
              <a:rPr lang="zh-TW" altLang="en-US" sz="2400" dirty="0" smtClean="0">
                <a:solidFill>
                  <a:srgbClr val="002060"/>
                </a:solidFill>
                <a:latin typeface="Meiryo UI" panose="020B0604030504040204" pitchFamily="50" charset="-128"/>
                <a:ea typeface="Meiryo UI" panose="020B0604030504040204" pitchFamily="50" charset="-128"/>
              </a:rPr>
              <a:t>８月</a:t>
            </a:r>
            <a:r>
              <a:rPr lang="ja-JP" altLang="en-US" sz="2400" dirty="0" smtClean="0">
                <a:solidFill>
                  <a:srgbClr val="002060"/>
                </a:solidFill>
                <a:latin typeface="Meiryo UI" panose="020B0604030504040204" pitchFamily="50" charset="-128"/>
                <a:ea typeface="Meiryo UI" panose="020B0604030504040204" pitchFamily="50" charset="-128"/>
              </a:rPr>
              <a:t>９</a:t>
            </a:r>
            <a:r>
              <a:rPr lang="zh-TW" altLang="en-US" sz="2400" dirty="0" smtClean="0">
                <a:solidFill>
                  <a:srgbClr val="002060"/>
                </a:solidFill>
                <a:latin typeface="Meiryo UI" panose="020B0604030504040204" pitchFamily="50" charset="-128"/>
                <a:ea typeface="Meiryo UI" panose="020B0604030504040204" pitchFamily="50" charset="-128"/>
              </a:rPr>
              <a:t>日（</a:t>
            </a:r>
            <a:r>
              <a:rPr lang="ja-JP" altLang="en-US" sz="2400" dirty="0" smtClean="0">
                <a:solidFill>
                  <a:srgbClr val="002060"/>
                </a:solidFill>
                <a:latin typeface="Meiryo UI" panose="020B0604030504040204" pitchFamily="50" charset="-128"/>
                <a:ea typeface="Meiryo UI" panose="020B0604030504040204" pitchFamily="50" charset="-128"/>
              </a:rPr>
              <a:t>金</a:t>
            </a:r>
            <a:r>
              <a:rPr lang="zh-TW" altLang="en-US" sz="2400" dirty="0" smtClean="0">
                <a:solidFill>
                  <a:srgbClr val="002060"/>
                </a:solidFill>
                <a:latin typeface="Meiryo UI" panose="020B0604030504040204" pitchFamily="50" charset="-128"/>
                <a:ea typeface="Meiryo UI" panose="020B0604030504040204" pitchFamily="50" charset="-128"/>
              </a:rPr>
              <a:t>）</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1166597" y="1951207"/>
            <a:ext cx="483315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lang="ja-JP" altLang="en-US" sz="2400" dirty="0" smtClean="0">
                <a:solidFill>
                  <a:srgbClr val="002060"/>
                </a:solidFill>
                <a:latin typeface="Meiryo UI" panose="020B0604030504040204" pitchFamily="50" charset="-128"/>
                <a:ea typeface="Meiryo UI" panose="020B0604030504040204" pitchFamily="50" charset="-128"/>
              </a:rPr>
              <a:t>神奈川県公立大学法人</a:t>
            </a:r>
            <a:r>
              <a:rPr lang="en-US" altLang="ja-JP" sz="2400" dirty="0">
                <a:solidFill>
                  <a:srgbClr val="002060"/>
                </a:solidFill>
                <a:latin typeface="Meiryo UI" panose="020B0604030504040204" pitchFamily="50" charset="-128"/>
                <a:ea typeface="Meiryo UI" panose="020B0604030504040204" pitchFamily="50" charset="-128"/>
              </a:rPr>
              <a:t/>
            </a:r>
            <a:br>
              <a:rPr lang="en-US" altLang="ja-JP" sz="2400" dirty="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神奈川県立保健福祉大学</a:t>
            </a:r>
            <a:r>
              <a:rPr lang="en-US" altLang="ja-JP" sz="2400" dirty="0" smtClean="0">
                <a:solidFill>
                  <a:srgbClr val="002060"/>
                </a:solidFill>
                <a:latin typeface="Meiryo UI" panose="020B0604030504040204" pitchFamily="50" charset="-128"/>
                <a:ea typeface="Meiryo UI" panose="020B0604030504040204" pitchFamily="50" charset="-128"/>
              </a:rPr>
              <a:t/>
            </a:r>
            <a:br>
              <a:rPr lang="en-US" altLang="ja-JP" sz="2400" dirty="0" smtClean="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評価委員会</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9" name="コンテンツ プレースホルダー 8"/>
          <p:cNvSpPr>
            <a:spLocks noGrp="1"/>
          </p:cNvSpPr>
          <p:nvPr>
            <p:ph idx="1"/>
          </p:nvPr>
        </p:nvSpPr>
        <p:spPr>
          <a:xfrm>
            <a:off x="6797748" y="1951207"/>
            <a:ext cx="4556052" cy="18448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indent="0" algn="ctr">
              <a:buNone/>
            </a:pPr>
            <a:endParaRPr lang="en-US" altLang="ja-JP" sz="2400" b="1" dirty="0" smtClean="0">
              <a:latin typeface="Meiryo UI" panose="020B0604030504040204" pitchFamily="50" charset="-128"/>
              <a:ea typeface="Meiryo UI" panose="020B0604030504040204" pitchFamily="50" charset="-128"/>
            </a:endParaRPr>
          </a:p>
          <a:p>
            <a:pPr marL="0" indent="0" algn="ctr">
              <a:buNone/>
            </a:pPr>
            <a:r>
              <a:rPr lang="ja-JP" altLang="en-US" sz="2400" dirty="0" smtClean="0">
                <a:solidFill>
                  <a:srgbClr val="002060"/>
                </a:solidFill>
                <a:latin typeface="Meiryo UI" panose="020B0604030504040204" pitchFamily="50" charset="-128"/>
                <a:ea typeface="Meiryo UI" panose="020B0604030504040204" pitchFamily="50" charset="-128"/>
              </a:rPr>
              <a:t>地方</a:t>
            </a:r>
            <a:r>
              <a:rPr lang="ja-JP" altLang="en-US" sz="2400" dirty="0">
                <a:solidFill>
                  <a:srgbClr val="002060"/>
                </a:solidFill>
                <a:latin typeface="Meiryo UI" panose="020B0604030504040204" pitchFamily="50" charset="-128"/>
                <a:ea typeface="Meiryo UI" panose="020B0604030504040204" pitchFamily="50" charset="-128"/>
              </a:rPr>
              <a:t>独立行政</a:t>
            </a:r>
            <a:r>
              <a:rPr lang="ja-JP" altLang="en-US" sz="2400" dirty="0" smtClean="0">
                <a:solidFill>
                  <a:srgbClr val="002060"/>
                </a:solidFill>
                <a:latin typeface="Meiryo UI" panose="020B0604030504040204" pitchFamily="50" charset="-128"/>
                <a:ea typeface="Meiryo UI" panose="020B0604030504040204" pitchFamily="50" charset="-128"/>
              </a:rPr>
              <a:t>法人法</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lgn="ctr">
              <a:buNone/>
            </a:pPr>
            <a:r>
              <a:rPr kumimoji="1" lang="ja-JP" altLang="en-US" sz="2400" dirty="0" smtClean="0">
                <a:solidFill>
                  <a:srgbClr val="002060"/>
                </a:solidFill>
                <a:latin typeface="Meiryo UI" panose="020B0604030504040204" pitchFamily="50" charset="-128"/>
                <a:ea typeface="Meiryo UI" panose="020B0604030504040204" pitchFamily="50" charset="-128"/>
              </a:rPr>
              <a:t>第</a:t>
            </a:r>
            <a:r>
              <a:rPr kumimoji="1" lang="en-US" altLang="ja-JP" sz="2400" dirty="0" smtClean="0">
                <a:solidFill>
                  <a:srgbClr val="002060"/>
                </a:solidFill>
                <a:latin typeface="Meiryo UI" panose="020B0604030504040204" pitchFamily="50" charset="-128"/>
                <a:ea typeface="Meiryo UI" panose="020B0604030504040204" pitchFamily="50" charset="-128"/>
              </a:rPr>
              <a:t>78</a:t>
            </a:r>
            <a:r>
              <a:rPr kumimoji="1" lang="ja-JP" altLang="en-US" sz="2400" dirty="0" smtClean="0">
                <a:solidFill>
                  <a:srgbClr val="002060"/>
                </a:solidFill>
                <a:latin typeface="Meiryo UI" panose="020B0604030504040204" pitchFamily="50" charset="-128"/>
                <a:ea typeface="Meiryo UI" panose="020B0604030504040204" pitchFamily="50" charset="-128"/>
              </a:rPr>
              <a:t>条の２第１項</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pPr algn="ctr"/>
            <a:r>
              <a:rPr lang="ja-JP" altLang="en-US" dirty="0" smtClean="0">
                <a:solidFill>
                  <a:srgbClr val="002060"/>
                </a:solidFill>
              </a:rPr>
              <a:t>第一期</a:t>
            </a:r>
            <a:r>
              <a:rPr lang="ja-JP" altLang="en-US" dirty="0">
                <a:solidFill>
                  <a:srgbClr val="002060"/>
                </a:solidFill>
              </a:rPr>
              <a:t>中期目標</a:t>
            </a:r>
            <a:r>
              <a:rPr lang="ja-JP" altLang="en-US" dirty="0" smtClean="0">
                <a:solidFill>
                  <a:srgbClr val="002060"/>
                </a:solidFill>
              </a:rPr>
              <a:t>期間における業務</a:t>
            </a:r>
            <a:r>
              <a:rPr lang="ja-JP" altLang="en-US" dirty="0">
                <a:solidFill>
                  <a:srgbClr val="002060"/>
                </a:solidFill>
              </a:rPr>
              <a:t>の実績に関する評価</a:t>
            </a:r>
            <a:endParaRPr kumimoji="1" lang="ja-JP" altLang="en-US" dirty="0">
              <a:solidFill>
                <a:srgbClr val="002060"/>
              </a:solidFill>
            </a:endParaRPr>
          </a:p>
        </p:txBody>
      </p:sp>
      <p:sp>
        <p:nvSpPr>
          <p:cNvPr id="8" name="角丸四角形 7"/>
          <p:cNvSpPr/>
          <p:nvPr/>
        </p:nvSpPr>
        <p:spPr>
          <a:xfrm>
            <a:off x="6409661" y="1690689"/>
            <a:ext cx="2502569" cy="7797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根拠</a:t>
            </a:r>
            <a:endParaRPr kumimoji="1" lang="ja-JP" altLang="en-US" sz="2400" b="1" dirty="0">
              <a:latin typeface="Meiryo UI" panose="020B0604030504040204" pitchFamily="50" charset="-128"/>
              <a:ea typeface="Meiryo UI" panose="020B0604030504040204" pitchFamily="50" charset="-128"/>
            </a:endParaRPr>
          </a:p>
        </p:txBody>
      </p:sp>
      <p:sp>
        <p:nvSpPr>
          <p:cNvPr id="10" name="角丸四角形 9"/>
          <p:cNvSpPr/>
          <p:nvPr/>
        </p:nvSpPr>
        <p:spPr>
          <a:xfrm>
            <a:off x="838200" y="1690688"/>
            <a:ext cx="2502569"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実施</a:t>
            </a:r>
            <a:r>
              <a:rPr lang="ja-JP" altLang="en-US" sz="2400" b="1" dirty="0">
                <a:latin typeface="Meiryo UI" panose="020B0604030504040204" pitchFamily="50" charset="-128"/>
                <a:ea typeface="Meiryo UI" panose="020B0604030504040204" pitchFamily="50" charset="-128"/>
              </a:rPr>
              <a:t>主体</a:t>
            </a:r>
            <a:endParaRPr kumimoji="1" lang="ja-JP" altLang="en-US" sz="2400" b="1" dirty="0">
              <a:latin typeface="Meiryo UI" panose="020B0604030504040204" pitchFamily="50" charset="-128"/>
              <a:ea typeface="Meiryo UI" panose="020B0604030504040204" pitchFamily="50" charset="-128"/>
            </a:endParaRPr>
          </a:p>
        </p:txBody>
      </p:sp>
      <p:sp>
        <p:nvSpPr>
          <p:cNvPr id="13" name="角丸四角形 12"/>
          <p:cNvSpPr/>
          <p:nvPr/>
        </p:nvSpPr>
        <p:spPr>
          <a:xfrm>
            <a:off x="838200" y="4361698"/>
            <a:ext cx="5161547"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評価委員会実施状況</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233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solidFill>
                  <a:srgbClr val="002060"/>
                </a:solidFill>
              </a:rPr>
              <a:t>（参考）令和６年度　評価委員会委員</a:t>
            </a:r>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460532020"/>
              </p:ext>
            </p:extLst>
          </p:nvPr>
        </p:nvGraphicFramePr>
        <p:xfrm>
          <a:off x="838200" y="1690686"/>
          <a:ext cx="10515600" cy="4629905"/>
        </p:xfrm>
        <a:graphic>
          <a:graphicData uri="http://schemas.openxmlformats.org/drawingml/2006/table">
            <a:tbl>
              <a:tblPr firstRow="1" bandRow="1">
                <a:tableStyleId>{5C22544A-7EE6-4342-B048-85BDC9FD1C3A}</a:tableStyleId>
              </a:tblPr>
              <a:tblGrid>
                <a:gridCol w="1530750">
                  <a:extLst>
                    <a:ext uri="{9D8B030D-6E8A-4147-A177-3AD203B41FA5}">
                      <a16:colId xmlns:a16="http://schemas.microsoft.com/office/drawing/2014/main" val="20000"/>
                    </a:ext>
                  </a:extLst>
                </a:gridCol>
                <a:gridCol w="1742298">
                  <a:extLst>
                    <a:ext uri="{9D8B030D-6E8A-4147-A177-3AD203B41FA5}">
                      <a16:colId xmlns:a16="http://schemas.microsoft.com/office/drawing/2014/main" val="20001"/>
                    </a:ext>
                  </a:extLst>
                </a:gridCol>
                <a:gridCol w="7242552">
                  <a:extLst>
                    <a:ext uri="{9D8B030D-6E8A-4147-A177-3AD203B41FA5}">
                      <a16:colId xmlns:a16="http://schemas.microsoft.com/office/drawing/2014/main" val="20002"/>
                    </a:ext>
                  </a:extLst>
                </a:gridCol>
              </a:tblGrid>
              <a:tr h="661415">
                <a:tc>
                  <a:txBody>
                    <a:bodyPr/>
                    <a:lstStyle/>
                    <a:p>
                      <a:pPr algn="ctr"/>
                      <a:endParaRPr kumimoji="1" lang="ja-JP" altLang="en-US" sz="2400" b="0" dirty="0"/>
                    </a:p>
                  </a:txBody>
                  <a:tcPr anchor="ctr"/>
                </a:tc>
                <a:tc>
                  <a:txBody>
                    <a:bodyPr/>
                    <a:lstStyle/>
                    <a:p>
                      <a:pPr algn="ctr"/>
                      <a:r>
                        <a:rPr kumimoji="1" lang="ja-JP" altLang="en-US" sz="2400" b="0" dirty="0" smtClean="0"/>
                        <a:t>氏名</a:t>
                      </a:r>
                      <a:endParaRPr kumimoji="1" lang="ja-JP" altLang="en-US" sz="2400" b="0" dirty="0"/>
                    </a:p>
                  </a:txBody>
                  <a:tcPr anchor="ctr"/>
                </a:tc>
                <a:tc>
                  <a:txBody>
                    <a:bodyPr/>
                    <a:lstStyle/>
                    <a:p>
                      <a:pPr algn="ctr"/>
                      <a:r>
                        <a:rPr kumimoji="1" lang="ja-JP" altLang="en-US" sz="2400" b="0" dirty="0" smtClean="0"/>
                        <a:t>所属</a:t>
                      </a:r>
                      <a:endParaRPr kumimoji="1" lang="ja-JP" altLang="en-US" sz="2400" b="0" dirty="0"/>
                    </a:p>
                  </a:txBody>
                  <a:tcPr anchor="ctr"/>
                </a:tc>
                <a:extLst>
                  <a:ext uri="{0D108BD9-81ED-4DB2-BD59-A6C34878D82A}">
                    <a16:rowId xmlns:a16="http://schemas.microsoft.com/office/drawing/2014/main" val="10000"/>
                  </a:ext>
                </a:extLst>
              </a:tr>
              <a:tr h="661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rgbClr val="002060"/>
                          </a:solidFill>
                          <a:effectLst/>
                          <a:latin typeface="+mn-lt"/>
                          <a:ea typeface="+mn-ea"/>
                          <a:cs typeface="+mn-cs"/>
                        </a:rPr>
                        <a:t>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梅原　出</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国立大学法人横浜国立大学学長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1"/>
                  </a:ext>
                </a:extLst>
              </a:tr>
              <a:tr h="661415">
                <a:tc>
                  <a:txBody>
                    <a:bodyPr/>
                    <a:lstStyle/>
                    <a:p>
                      <a:r>
                        <a:rPr kumimoji="1" lang="ja-JP" altLang="ja-JP" sz="2400" b="0" kern="1200" dirty="0" smtClean="0">
                          <a:solidFill>
                            <a:srgbClr val="002060"/>
                          </a:solidFill>
                          <a:effectLst/>
                          <a:latin typeface="+mn-lt"/>
                          <a:ea typeface="+mn-ea"/>
                          <a:cs typeface="+mn-cs"/>
                        </a:rPr>
                        <a:t>副委員長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鹿島　勇</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神奈川歯科大学理事長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2"/>
                  </a:ext>
                </a:extLst>
              </a:tr>
              <a:tr h="661415">
                <a:tc>
                  <a:txBody>
                    <a:bodyPr/>
                    <a:lstStyle/>
                    <a:p>
                      <a:r>
                        <a:rPr kumimoji="1" lang="ja-JP" altLang="ja-JP" sz="2400" b="0" kern="1200" dirty="0" smtClean="0">
                          <a:solidFill>
                            <a:srgbClr val="002060"/>
                          </a:solidFill>
                          <a:effectLst/>
                          <a:latin typeface="+mn-lt"/>
                          <a:ea typeface="+mn-ea"/>
                          <a:cs typeface="+mn-cs"/>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鈴木　智子</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公認会計士</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3"/>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en-US" sz="2400" b="0" kern="1200" dirty="0" smtClean="0">
                          <a:solidFill>
                            <a:srgbClr val="002060"/>
                          </a:solidFill>
                          <a:effectLst/>
                          <a:latin typeface="+mn-lt"/>
                          <a:ea typeface="+mn-ea"/>
                          <a:cs typeface="+mn-cs"/>
                        </a:rPr>
                        <a:t>宮川　弘一</a:t>
                      </a: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公益社団法人神奈川県医師会副会長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4"/>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長野　広敬</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公益社団法人神奈川県看護協会会長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5"/>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山田　晃久</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株式会社山田債権回収管理総合事務所代表取締役</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9662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b">
            <a:normAutofit/>
          </a:bodyPr>
          <a:lstStyle/>
          <a:p>
            <a:pPr algn="ctr"/>
            <a:r>
              <a:rPr lang="ja-JP" altLang="en-US" sz="4800" b="1" dirty="0" smtClean="0">
                <a:solidFill>
                  <a:srgbClr val="002060"/>
                </a:solidFill>
              </a:rPr>
              <a:t>全体評価</a:t>
            </a:r>
            <a:endParaRPr kumimoji="1" lang="ja-JP" altLang="en-US" sz="4800" b="1" dirty="0">
              <a:solidFill>
                <a:srgbClr val="002060"/>
              </a:solidFill>
            </a:endParaRPr>
          </a:p>
        </p:txBody>
      </p:sp>
      <p:sp>
        <p:nvSpPr>
          <p:cNvPr id="3" name="コンテンツ プレースホルダー 2"/>
          <p:cNvSpPr>
            <a:spLocks noGrp="1"/>
          </p:cNvSpPr>
          <p:nvPr>
            <p:ph idx="1"/>
          </p:nvPr>
        </p:nvSpPr>
        <p:spPr>
          <a:xfrm>
            <a:off x="838200" y="2668772"/>
            <a:ext cx="10515600" cy="2413591"/>
          </a:xfrm>
          <a:gradFill flip="none" rotWithShape="1">
            <a:gsLst>
              <a:gs pos="0">
                <a:schemeClr val="accent1">
                  <a:lumMod val="40000"/>
                  <a:lumOff val="60000"/>
                </a:schemeClr>
              </a:gs>
              <a:gs pos="100000">
                <a:schemeClr val="bg1"/>
              </a:gs>
            </a:gsLst>
            <a:path path="circle">
              <a:fillToRect l="50000" t="50000" r="50000" b="50000"/>
            </a:path>
            <a:tileRect/>
          </a:gradFill>
          <a:ln>
            <a:noFill/>
          </a:ln>
        </p:spPr>
        <p:txBody>
          <a:bodyPr anchor="ctr">
            <a:normAutofit/>
          </a:bodyPr>
          <a:lstStyle/>
          <a:p>
            <a:pPr marL="0" indent="0" algn="ctr">
              <a:buNone/>
            </a:pPr>
            <a:r>
              <a:rPr lang="ja-JP" altLang="en-US" sz="3600" dirty="0">
                <a:solidFill>
                  <a:srgbClr val="002060"/>
                </a:solidFill>
              </a:rPr>
              <a:t>第一期中期目標期間において</a:t>
            </a:r>
            <a:r>
              <a:rPr lang="ja-JP" altLang="en-US" sz="3600" dirty="0" smtClean="0">
                <a:solidFill>
                  <a:srgbClr val="002060"/>
                </a:solidFill>
              </a:rPr>
              <a:t>、</a:t>
            </a:r>
            <a:endParaRPr lang="en-US" altLang="ja-JP" sz="3600" dirty="0" smtClean="0">
              <a:solidFill>
                <a:srgbClr val="002060"/>
              </a:solidFill>
            </a:endParaRPr>
          </a:p>
          <a:p>
            <a:pPr marL="0" indent="0" algn="ctr">
              <a:buNone/>
            </a:pPr>
            <a:r>
              <a:rPr lang="ja-JP" altLang="en-US" sz="3600" dirty="0" smtClean="0">
                <a:solidFill>
                  <a:srgbClr val="002060"/>
                </a:solidFill>
              </a:rPr>
              <a:t>中期</a:t>
            </a:r>
            <a:r>
              <a:rPr lang="ja-JP" altLang="en-US" sz="3600" dirty="0">
                <a:solidFill>
                  <a:srgbClr val="002060"/>
                </a:solidFill>
              </a:rPr>
              <a:t>目標を</a:t>
            </a:r>
            <a:r>
              <a:rPr lang="ja-JP" altLang="en-US" sz="3600" dirty="0" smtClean="0">
                <a:solidFill>
                  <a:srgbClr val="002060"/>
                </a:solidFill>
              </a:rPr>
              <a:t>達成することができた。</a:t>
            </a:r>
            <a:endParaRPr kumimoji="1" lang="ja-JP" altLang="en-US" sz="3600" dirty="0">
              <a:solidFill>
                <a:srgbClr val="002060"/>
              </a:solidFill>
            </a:endParaRPr>
          </a:p>
        </p:txBody>
      </p:sp>
    </p:spTree>
    <p:extLst>
      <p:ext uri="{BB962C8B-B14F-4D97-AF65-F5344CB8AC3E}">
        <p14:creationId xmlns:p14="http://schemas.microsoft.com/office/powerpoint/2010/main" val="253513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4800" b="1" dirty="0" smtClean="0">
                <a:solidFill>
                  <a:srgbClr val="002060"/>
                </a:solidFill>
              </a:rPr>
              <a:t>項目</a:t>
            </a:r>
            <a:r>
              <a:rPr lang="ja-JP" altLang="en-US" sz="4800" b="1" dirty="0">
                <a:solidFill>
                  <a:srgbClr val="002060"/>
                </a:solidFill>
              </a:rPr>
              <a:t>別</a:t>
            </a:r>
            <a:r>
              <a:rPr lang="ja-JP" altLang="en-US" sz="4800" b="1" dirty="0" smtClean="0">
                <a:solidFill>
                  <a:srgbClr val="002060"/>
                </a:solidFill>
              </a:rPr>
              <a:t>評価</a:t>
            </a:r>
            <a:endParaRPr kumimoji="1" lang="ja-JP" altLang="en-US" sz="4800" b="1"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80399458"/>
              </p:ext>
            </p:extLst>
          </p:nvPr>
        </p:nvGraphicFramePr>
        <p:xfrm>
          <a:off x="838200" y="1690688"/>
          <a:ext cx="10515600" cy="4702381"/>
        </p:xfrm>
        <a:graphic>
          <a:graphicData uri="http://schemas.openxmlformats.org/drawingml/2006/table">
            <a:tbl>
              <a:tblPr firstRow="1" firstCol="1" bandRow="1">
                <a:tableStyleId>{5C22544A-7EE6-4342-B048-85BDC9FD1C3A}</a:tableStyleId>
              </a:tblPr>
              <a:tblGrid>
                <a:gridCol w="1222010">
                  <a:extLst>
                    <a:ext uri="{9D8B030D-6E8A-4147-A177-3AD203B41FA5}">
                      <a16:colId xmlns:a16="http://schemas.microsoft.com/office/drawing/2014/main" val="20000"/>
                    </a:ext>
                  </a:extLst>
                </a:gridCol>
                <a:gridCol w="4441175">
                  <a:extLst>
                    <a:ext uri="{9D8B030D-6E8A-4147-A177-3AD203B41FA5}">
                      <a16:colId xmlns:a16="http://schemas.microsoft.com/office/drawing/2014/main" val="20001"/>
                    </a:ext>
                  </a:extLst>
                </a:gridCol>
                <a:gridCol w="4852415">
                  <a:extLst>
                    <a:ext uri="{9D8B030D-6E8A-4147-A177-3AD203B41FA5}">
                      <a16:colId xmlns:a16="http://schemas.microsoft.com/office/drawing/2014/main" val="20002"/>
                    </a:ext>
                  </a:extLst>
                </a:gridCol>
              </a:tblGrid>
              <a:tr h="723328">
                <a:tc gridSpan="2">
                  <a:txBody>
                    <a:bodyPr/>
                    <a:lstStyle/>
                    <a:p>
                      <a:pPr algn="ctr" hangingPunct="0">
                        <a:spcAft>
                          <a:spcPts val="0"/>
                        </a:spcAft>
                      </a:pPr>
                      <a:r>
                        <a:rPr lang="ja-JP" sz="2400" b="0" kern="100" dirty="0">
                          <a:effectLst/>
                        </a:rPr>
                        <a:t>大項目</a:t>
                      </a:r>
                      <a:endParaRPr lang="ja-JP" sz="2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hMerge="1">
                  <a:txBody>
                    <a:bodyPr/>
                    <a:lstStyle/>
                    <a:p>
                      <a:endParaRPr kumimoji="1" lang="ja-JP" altLang="en-US"/>
                    </a:p>
                  </a:txBody>
                  <a:tcPr/>
                </a:tc>
                <a:tc>
                  <a:txBody>
                    <a:bodyPr/>
                    <a:lstStyle/>
                    <a:p>
                      <a:pPr algn="ctr" hangingPunct="0">
                        <a:spcAft>
                          <a:spcPts val="0"/>
                        </a:spcAft>
                      </a:pPr>
                      <a:r>
                        <a:rPr lang="ja-JP" sz="2400" b="0" kern="100" dirty="0">
                          <a:solidFill>
                            <a:schemeClr val="bg1"/>
                          </a:solidFill>
                          <a:effectLst/>
                        </a:rPr>
                        <a:t>評価</a:t>
                      </a:r>
                      <a:endParaRPr lang="ja-JP" sz="2400" b="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solidFill>
                  </a:tcPr>
                </a:tc>
                <a:extLst>
                  <a:ext uri="{0D108BD9-81ED-4DB2-BD59-A6C34878D82A}">
                    <a16:rowId xmlns:a16="http://schemas.microsoft.com/office/drawing/2014/main" val="10000"/>
                  </a:ext>
                </a:extLst>
              </a:tr>
              <a:tr h="703625">
                <a:tc>
                  <a:txBody>
                    <a:bodyPr/>
                    <a:lstStyle/>
                    <a:p>
                      <a:pPr algn="ctr" hangingPunct="0">
                        <a:spcAft>
                          <a:spcPts val="0"/>
                        </a:spcAft>
                      </a:pPr>
                      <a:r>
                        <a:rPr lang="ja-JP" sz="1800" kern="100" dirty="0">
                          <a:effectLst/>
                        </a:rPr>
                        <a:t>１</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教育研究等の質の向上に関する目標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rowSpan="5">
                  <a:txBody>
                    <a:bodyPr/>
                    <a:lstStyle/>
                    <a:p>
                      <a:pPr algn="ctr" hangingPunct="0">
                        <a:spcAft>
                          <a:spcPts val="0"/>
                        </a:spcAft>
                      </a:pPr>
                      <a:r>
                        <a:rPr lang="ja-JP" sz="5400" b="1" kern="100" dirty="0" smtClean="0">
                          <a:solidFill>
                            <a:srgbClr val="002060"/>
                          </a:solidFill>
                          <a:effectLst/>
                        </a:rPr>
                        <a:t>Ａ</a:t>
                      </a:r>
                      <a:endParaRPr lang="en-US" altLang="ja-JP" sz="5400" b="1" kern="100" dirty="0" smtClean="0">
                        <a:solidFill>
                          <a:srgbClr val="002060"/>
                        </a:solidFill>
                        <a:effectLst/>
                      </a:endParaRPr>
                    </a:p>
                    <a:p>
                      <a:pPr algn="ctr" hangingPunct="0">
                        <a:spcAft>
                          <a:spcPts val="0"/>
                        </a:spcAft>
                      </a:pPr>
                      <a:endParaRPr lang="ja-JP" sz="3200" kern="100" dirty="0">
                        <a:solidFill>
                          <a:srgbClr val="002060"/>
                        </a:solidFill>
                        <a:effectLst/>
                      </a:endParaRPr>
                    </a:p>
                    <a:p>
                      <a:pPr algn="ctr" hangingPunct="0">
                        <a:spcAft>
                          <a:spcPts val="0"/>
                        </a:spcAft>
                      </a:pPr>
                      <a:r>
                        <a:rPr lang="ja-JP" altLang="en-US" sz="3200" kern="100" dirty="0" smtClean="0">
                          <a:solidFill>
                            <a:srgbClr val="002060"/>
                          </a:solidFill>
                          <a:effectLst/>
                        </a:rPr>
                        <a:t>中期目標を達成できた</a:t>
                      </a:r>
                      <a:endParaRPr lang="en-US" altLang="ja-JP" sz="3200" kern="100" dirty="0" smtClean="0">
                        <a:solidFill>
                          <a:srgbClr val="002060"/>
                        </a:solidFill>
                        <a:effectLst/>
                      </a:endParaRPr>
                    </a:p>
                  </a:txBody>
                  <a:tcPr marL="33587" marR="33587" marT="0" marB="0" anchor="ctr"/>
                </a:tc>
                <a:extLst>
                  <a:ext uri="{0D108BD9-81ED-4DB2-BD59-A6C34878D82A}">
                    <a16:rowId xmlns:a16="http://schemas.microsoft.com/office/drawing/2014/main" val="10001"/>
                  </a:ext>
                </a:extLst>
              </a:tr>
              <a:tr h="703625">
                <a:tc>
                  <a:txBody>
                    <a:bodyPr/>
                    <a:lstStyle/>
                    <a:p>
                      <a:pPr algn="ctr" hangingPunct="0">
                        <a:spcAft>
                          <a:spcPts val="0"/>
                        </a:spcAft>
                      </a:pPr>
                      <a:r>
                        <a:rPr lang="ja-JP" sz="1800" kern="100">
                          <a:effectLst/>
                        </a:rPr>
                        <a:t>２</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業務運営の改善及び効率化に関する目標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2"/>
                  </a:ext>
                </a:extLst>
              </a:tr>
              <a:tr h="703625">
                <a:tc>
                  <a:txBody>
                    <a:bodyPr/>
                    <a:lstStyle/>
                    <a:p>
                      <a:pPr algn="ctr" hangingPunct="0">
                        <a:spcAft>
                          <a:spcPts val="0"/>
                        </a:spcAft>
                      </a:pPr>
                      <a:r>
                        <a:rPr lang="ja-JP" sz="1800" kern="100">
                          <a:effectLst/>
                        </a:rPr>
                        <a:t>３</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財務内容の改善に関する目標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3"/>
                  </a:ext>
                </a:extLst>
              </a:tr>
              <a:tr h="703625">
                <a:tc>
                  <a:txBody>
                    <a:bodyPr/>
                    <a:lstStyle/>
                    <a:p>
                      <a:pPr algn="ctr" hangingPunct="0">
                        <a:spcAft>
                          <a:spcPts val="0"/>
                        </a:spcAft>
                      </a:pPr>
                      <a:r>
                        <a:rPr lang="ja-JP" sz="1800" kern="100" dirty="0" smtClean="0">
                          <a:effectLst/>
                        </a:rPr>
                        <a:t>４</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その他業務運営に関する重要な目標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達成する</a:t>
                      </a:r>
                      <a:r>
                        <a:rPr lang="ja-JP" sz="1800" b="0" kern="100" dirty="0">
                          <a:solidFill>
                            <a:srgbClr val="002060"/>
                          </a:solidFill>
                          <a:effectLst/>
                        </a:rPr>
                        <a:t>ための措置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4"/>
                  </a:ext>
                </a:extLst>
              </a:tr>
              <a:tr h="1164553">
                <a:tc>
                  <a:txBody>
                    <a:bodyPr/>
                    <a:lstStyle/>
                    <a:p>
                      <a:pPr algn="ctr" hangingPunct="0">
                        <a:spcAft>
                          <a:spcPts val="0"/>
                        </a:spcAft>
                      </a:pPr>
                      <a:r>
                        <a:rPr lang="ja-JP" sz="1800" kern="100">
                          <a:effectLst/>
                        </a:rPr>
                        <a:t>５</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自ら行う点検及び評価並びに当該状況</a:t>
                      </a:r>
                      <a:r>
                        <a:rPr lang="ja-JP" sz="1800" b="0" kern="100" dirty="0" smtClean="0">
                          <a:solidFill>
                            <a:srgbClr val="002060"/>
                          </a:solidFill>
                          <a:effectLst/>
                        </a:rPr>
                        <a:t>に</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係る情報</a:t>
                      </a:r>
                      <a:r>
                        <a:rPr lang="ja-JP" sz="1800" b="0" kern="100" dirty="0">
                          <a:solidFill>
                            <a:srgbClr val="002060"/>
                          </a:solidFill>
                          <a:effectLst/>
                        </a:rPr>
                        <a:t>の提供に関する目標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1971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8"/>
          <p:cNvSpPr txBox="1">
            <a:spLocks/>
          </p:cNvSpPr>
          <p:nvPr/>
        </p:nvSpPr>
        <p:spPr>
          <a:xfrm>
            <a:off x="1278369" y="5134218"/>
            <a:ext cx="9113406" cy="1548066"/>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rPr>
              <a:t>・成績</a:t>
            </a:r>
            <a:r>
              <a:rPr lang="ja-JP" altLang="en-US" sz="1800" dirty="0">
                <a:latin typeface="Meiryo UI" panose="020B0604030504040204" pitchFamily="50" charset="-128"/>
                <a:ea typeface="Meiryo UI" panose="020B0604030504040204" pitchFamily="50" charset="-128"/>
              </a:rPr>
              <a:t>評価等に関する</a:t>
            </a:r>
            <a:r>
              <a:rPr lang="ja-JP" altLang="en-US" sz="1800" dirty="0" smtClean="0">
                <a:latin typeface="Meiryo UI" panose="020B0604030504040204" pitchFamily="50" charset="-128"/>
                <a:ea typeface="Meiryo UI" panose="020B0604030504040204" pitchFamily="50" charset="-128"/>
              </a:rPr>
              <a:t>事項</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・教育</a:t>
            </a:r>
            <a:r>
              <a:rPr lang="ja-JP" altLang="en-US" sz="1800" dirty="0">
                <a:latin typeface="Meiryo UI" panose="020B0604030504040204" pitchFamily="50" charset="-128"/>
                <a:ea typeface="Meiryo UI" panose="020B0604030504040204" pitchFamily="50" charset="-128"/>
              </a:rPr>
              <a:t>環境の整備に関する</a:t>
            </a:r>
            <a:r>
              <a:rPr lang="ja-JP" altLang="en-US" sz="1800" dirty="0" smtClean="0">
                <a:latin typeface="Meiryo UI" panose="020B0604030504040204" pitchFamily="50" charset="-128"/>
                <a:ea typeface="Meiryo UI" panose="020B0604030504040204" pitchFamily="50" charset="-128"/>
              </a:rPr>
              <a:t>事項</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・研究</a:t>
            </a:r>
            <a:r>
              <a:rPr lang="ja-JP" altLang="en-US" sz="1800" dirty="0">
                <a:latin typeface="Meiryo UI" panose="020B0604030504040204" pitchFamily="50" charset="-128"/>
                <a:ea typeface="Meiryo UI" panose="020B0604030504040204" pitchFamily="50" charset="-128"/>
              </a:rPr>
              <a:t>水準及び研究の成果等に関する事項</a:t>
            </a:r>
          </a:p>
          <a:p>
            <a:pPr marL="0" indent="0">
              <a:buNone/>
            </a:pPr>
            <a:r>
              <a:rPr lang="ja-JP" altLang="en-US" sz="1800" dirty="0" smtClean="0">
                <a:latin typeface="Meiryo UI" panose="020B0604030504040204" pitchFamily="50" charset="-128"/>
                <a:ea typeface="Meiryo UI" panose="020B0604030504040204" pitchFamily="50" charset="-128"/>
              </a:rPr>
              <a:t>・研究</a:t>
            </a:r>
            <a:r>
              <a:rPr lang="ja-JP" altLang="en-US" sz="1800" dirty="0">
                <a:latin typeface="Meiryo UI" panose="020B0604030504040204" pitchFamily="50" charset="-128"/>
                <a:ea typeface="Meiryo UI" panose="020B0604030504040204" pitchFamily="50" charset="-128"/>
              </a:rPr>
              <a:t>の実施体制等の整備に関する</a:t>
            </a:r>
            <a:r>
              <a:rPr lang="ja-JP" altLang="en-US" sz="1800" dirty="0" smtClean="0">
                <a:latin typeface="Meiryo UI" panose="020B0604030504040204" pitchFamily="50" charset="-128"/>
                <a:ea typeface="Meiryo UI" panose="020B0604030504040204" pitchFamily="50" charset="-128"/>
              </a:rPr>
              <a:t>事項　　　</a:t>
            </a:r>
            <a:r>
              <a:rPr lang="ja-JP" altLang="en-US" sz="1800" dirty="0" smtClean="0">
                <a:latin typeface="ＭＳ ゴシック" panose="020B0609070205080204" pitchFamily="49" charset="-128"/>
                <a:ea typeface="ＭＳ ゴシック" panose="020B0609070205080204" pitchFamily="49" charset="-128"/>
              </a:rPr>
              <a:t>　</a:t>
            </a:r>
            <a:r>
              <a:rPr lang="ja-JP" altLang="en-US" sz="1800" dirty="0" smtClean="0">
                <a:latin typeface="Meiryo UI" panose="020B0604030504040204" pitchFamily="50" charset="-128"/>
                <a:ea typeface="Meiryo UI" panose="020B0604030504040204" pitchFamily="50" charset="-128"/>
              </a:rPr>
              <a:t>　</a:t>
            </a:r>
            <a:endParaRPr lang="ja-JP" altLang="en-US" sz="1800" dirty="0">
              <a:latin typeface="Meiryo UI" panose="020B0604030504040204" pitchFamily="50" charset="-128"/>
              <a:ea typeface="Meiryo UI" panose="020B0604030504040204" pitchFamily="50" charset="-128"/>
            </a:endParaRPr>
          </a:p>
        </p:txBody>
      </p:sp>
      <p:sp>
        <p:nvSpPr>
          <p:cNvPr id="6" name="コンテンツ プレースホルダー 8"/>
          <p:cNvSpPr txBox="1">
            <a:spLocks/>
          </p:cNvSpPr>
          <p:nvPr/>
        </p:nvSpPr>
        <p:spPr>
          <a:xfrm>
            <a:off x="1278369" y="2725722"/>
            <a:ext cx="8989581" cy="149793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人材</a:t>
            </a:r>
            <a:r>
              <a:rPr lang="ja-JP" altLang="en-US" sz="1800" dirty="0">
                <a:latin typeface="Meiryo UI" panose="020B0604030504040204" pitchFamily="50" charset="-128"/>
                <a:ea typeface="Meiryo UI" panose="020B0604030504040204" pitchFamily="50" charset="-128"/>
              </a:rPr>
              <a:t>の育成に関する事項</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学部</a:t>
            </a:r>
            <a:r>
              <a:rPr lang="ja-JP" altLang="en-US" sz="1800" dirty="0" smtClean="0">
                <a:latin typeface="Meiryo UI" panose="020B0604030504040204" pitchFamily="50" charset="-128"/>
                <a:ea typeface="Meiryo UI" panose="020B0604030504040204" pitchFamily="50" charset="-128"/>
              </a:rPr>
              <a:t>教育</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栄養学科</a:t>
            </a:r>
            <a:r>
              <a:rPr lang="en-US" altLang="ja-JP" sz="1800" dirty="0" smtClean="0">
                <a:latin typeface="Meiryo UI" panose="020B0604030504040204" pitchFamily="50" charset="-128"/>
                <a:ea typeface="Meiryo UI" panose="020B0604030504040204" pitchFamily="50" charset="-128"/>
              </a:rPr>
              <a:t>)</a:t>
            </a:r>
            <a:r>
              <a:rPr lang="ja-JP" altLang="en-US" sz="1800" dirty="0" err="1"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大学院</a:t>
            </a:r>
            <a:r>
              <a:rPr lang="ja-JP" altLang="en-US" sz="1800" dirty="0" smtClean="0">
                <a:latin typeface="Meiryo UI" panose="020B0604030504040204" pitchFamily="50" charset="-128"/>
                <a:ea typeface="Meiryo UI" panose="020B0604030504040204" pitchFamily="50" charset="-128"/>
              </a:rPr>
              <a:t>教育</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ヘルスイノベーション研究科</a:t>
            </a:r>
            <a:r>
              <a:rPr lang="en-US" altLang="ja-JP" sz="1800" dirty="0" smtClean="0">
                <a:latin typeface="Meiryo UI" panose="020B0604030504040204" pitchFamily="50" charset="-128"/>
                <a:ea typeface="Meiryo UI" panose="020B0604030504040204" pitchFamily="50" charset="-128"/>
              </a:rPr>
              <a:t>)】</a:t>
            </a:r>
          </a:p>
          <a:p>
            <a:pPr marL="0" indent="0">
              <a:buNone/>
            </a:pPr>
            <a:r>
              <a:rPr lang="ja-JP" altLang="en-US" sz="1800" dirty="0">
                <a:latin typeface="Meiryo UI" panose="020B0604030504040204" pitchFamily="50" charset="-128"/>
                <a:ea typeface="Meiryo UI" panose="020B0604030504040204" pitchFamily="50" charset="-128"/>
              </a:rPr>
              <a:t>・教育内容及び</a:t>
            </a:r>
            <a:r>
              <a:rPr lang="ja-JP" altLang="en-US" sz="1800" dirty="0" smtClean="0">
                <a:latin typeface="Meiryo UI" panose="020B0604030504040204" pitchFamily="50" charset="-128"/>
                <a:ea typeface="Meiryo UI" panose="020B0604030504040204" pitchFamily="50" charset="-128"/>
              </a:rPr>
              <a:t>方法に関する事項</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学部教育</a:t>
            </a:r>
            <a:r>
              <a:rPr lang="en-US" altLang="ja-JP" sz="1800" dirty="0">
                <a:latin typeface="Meiryo UI" panose="020B0604030504040204" pitchFamily="50" charset="-128"/>
                <a:ea typeface="Meiryo UI" panose="020B0604030504040204" pitchFamily="50" charset="-128"/>
              </a:rPr>
              <a:t>】</a:t>
            </a:r>
          </a:p>
          <a:p>
            <a:pPr marL="0" indent="0">
              <a:buNone/>
            </a:pPr>
            <a:r>
              <a:rPr lang="ja-JP" altLang="en-US" sz="1800" dirty="0" smtClean="0">
                <a:latin typeface="Meiryo UI" panose="020B0604030504040204" pitchFamily="50" charset="-128"/>
                <a:ea typeface="Meiryo UI" panose="020B0604030504040204" pitchFamily="50" charset="-128"/>
              </a:rPr>
              <a:t>・教員</a:t>
            </a:r>
            <a:r>
              <a:rPr lang="ja-JP" altLang="en-US" sz="1800" dirty="0">
                <a:latin typeface="Meiryo UI" panose="020B0604030504040204" pitchFamily="50" charset="-128"/>
                <a:ea typeface="Meiryo UI" panose="020B0604030504040204" pitchFamily="50" charset="-128"/>
              </a:rPr>
              <a:t>の教育能力の向上に関する</a:t>
            </a:r>
            <a:r>
              <a:rPr lang="ja-JP" altLang="en-US" sz="1800" dirty="0" smtClean="0">
                <a:latin typeface="Meiryo UI" panose="020B0604030504040204" pitchFamily="50" charset="-128"/>
                <a:ea typeface="Meiryo UI" panose="020B0604030504040204" pitchFamily="50" charset="-128"/>
              </a:rPr>
              <a:t>事項</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・国際協働に関する事項</a:t>
            </a:r>
            <a:endParaRPr lang="en-US" altLang="ja-JP" sz="1800" dirty="0" smtClean="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2558083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algn="ctr" hangingPunct="0">
                        <a:spcAft>
                          <a:spcPts val="0"/>
                        </a:spcAft>
                      </a:pPr>
                      <a:r>
                        <a:rPr lang="ja-JP" sz="4000" b="1" kern="100" dirty="0" smtClean="0">
                          <a:solidFill>
                            <a:schemeClr val="bg1"/>
                          </a:solidFill>
                          <a:effectLst/>
                        </a:rPr>
                        <a:t>１</a:t>
                      </a:r>
                      <a:endParaRPr lang="ja-JP" sz="40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5" name="角丸四角形 4"/>
          <p:cNvSpPr/>
          <p:nvPr/>
        </p:nvSpPr>
        <p:spPr>
          <a:xfrm>
            <a:off x="1022927" y="1951368"/>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a:t>
            </a:r>
            <a:r>
              <a:rPr lang="ja-JP" altLang="en-US" sz="2400" b="1" dirty="0">
                <a:latin typeface="Meiryo UI" panose="020B0604030504040204" pitchFamily="50" charset="-128"/>
                <a:ea typeface="Meiryo UI" panose="020B0604030504040204" pitchFamily="50" charset="-128"/>
              </a:rPr>
              <a:t>大幅に上回って</a:t>
            </a:r>
            <a:r>
              <a:rPr lang="ja-JP" altLang="en-US" sz="2400" b="1" dirty="0" smtClean="0">
                <a:latin typeface="Meiryo UI" panose="020B0604030504040204" pitchFamily="50" charset="-128"/>
                <a:ea typeface="Meiryo UI" panose="020B0604030504040204" pitchFamily="50" charset="-128"/>
              </a:rPr>
              <a:t>達成している主</a:t>
            </a:r>
            <a:r>
              <a:rPr lang="ja-JP" altLang="en-US" sz="2400" b="1" dirty="0">
                <a:latin typeface="Meiryo UI" panose="020B0604030504040204" pitchFamily="50" charset="-128"/>
                <a:ea typeface="Meiryo UI" panose="020B0604030504040204" pitchFamily="50" charset="-128"/>
              </a:rPr>
              <a:t>な事項</a:t>
            </a:r>
            <a:endParaRPr kumimoji="1" lang="ja-JP" altLang="en-US" sz="2400" b="1" dirty="0">
              <a:latin typeface="Meiryo UI" panose="020B0604030504040204" pitchFamily="50" charset="-128"/>
              <a:ea typeface="Meiryo UI" panose="020B0604030504040204" pitchFamily="50" charset="-128"/>
            </a:endParaRPr>
          </a:p>
        </p:txBody>
      </p:sp>
      <p:sp>
        <p:nvSpPr>
          <p:cNvPr id="7" name="角丸四角形 6"/>
          <p:cNvSpPr/>
          <p:nvPr/>
        </p:nvSpPr>
        <p:spPr>
          <a:xfrm>
            <a:off x="1102588" y="4354421"/>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中期目標を達成している主</a:t>
            </a:r>
            <a:r>
              <a:rPr lang="ja-JP" altLang="en-US" sz="2400" b="1" dirty="0">
                <a:latin typeface="Meiryo UI" panose="020B0604030504040204" pitchFamily="50" charset="-128"/>
                <a:ea typeface="Meiryo UI" panose="020B0604030504040204" pitchFamily="50" charset="-128"/>
              </a:rPr>
              <a:t>な</a:t>
            </a:r>
            <a:r>
              <a:rPr lang="ja-JP" altLang="en-US"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125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8"/>
          <p:cNvSpPr txBox="1">
            <a:spLocks/>
          </p:cNvSpPr>
          <p:nvPr/>
        </p:nvSpPr>
        <p:spPr>
          <a:xfrm>
            <a:off x="1035912" y="2845231"/>
            <a:ext cx="10432187" cy="1920734"/>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中期</a:t>
            </a:r>
            <a:r>
              <a:rPr lang="ja-JP" altLang="en-US" sz="1800" dirty="0">
                <a:latin typeface="Meiryo UI" panose="020B0604030504040204" pitchFamily="50" charset="-128"/>
                <a:ea typeface="Meiryo UI" panose="020B0604030504040204" pitchFamily="50" charset="-128"/>
              </a:rPr>
              <a:t>目標期間を通じ、継続して管理栄養士国家試験合格率</a:t>
            </a:r>
            <a:r>
              <a:rPr lang="en-US" altLang="ja-JP" sz="1800" dirty="0">
                <a:latin typeface="Meiryo UI" panose="020B0604030504040204" pitchFamily="50" charset="-128"/>
                <a:ea typeface="Meiryo UI" panose="020B0604030504040204" pitchFamily="50" charset="-128"/>
              </a:rPr>
              <a:t>100</a:t>
            </a:r>
            <a:r>
              <a:rPr lang="ja-JP" altLang="en-US" sz="1800" dirty="0">
                <a:latin typeface="Meiryo UI" panose="020B0604030504040204" pitchFamily="50" charset="-128"/>
                <a:ea typeface="Meiryo UI" panose="020B0604030504040204" pitchFamily="50" charset="-128"/>
              </a:rPr>
              <a:t>％を達成している点</a:t>
            </a:r>
            <a:r>
              <a:rPr lang="ja-JP" altLang="en-US" sz="1800" dirty="0" smtClean="0">
                <a:latin typeface="Meiryo UI" panose="020B0604030504040204" pitchFamily="50" charset="-128"/>
                <a:ea typeface="Meiryo UI" panose="020B0604030504040204" pitchFamily="50" charset="-128"/>
              </a:rPr>
              <a:t>を高く</a:t>
            </a:r>
            <a:r>
              <a:rPr lang="ja-JP" altLang="en-US" sz="1800" dirty="0">
                <a:latin typeface="Meiryo UI" panose="020B0604030504040204" pitchFamily="50" charset="-128"/>
                <a:ea typeface="Meiryo UI" panose="020B0604030504040204" pitchFamily="50" charset="-128"/>
              </a:rPr>
              <a:t>評価する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・社会環境の変化を踏まえたタイムリーな内容で、意欲的に</a:t>
            </a:r>
            <a:r>
              <a:rPr lang="en-US" altLang="ja-JP" sz="1800" dirty="0">
                <a:latin typeface="Meiryo UI" panose="020B0604030504040204" pitchFamily="50" charset="-128"/>
                <a:ea typeface="Meiryo UI" panose="020B0604030504040204" pitchFamily="50" charset="-128"/>
              </a:rPr>
              <a:t>FD</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SD</a:t>
            </a:r>
            <a:r>
              <a:rPr lang="ja-JP" altLang="en-US" sz="1800" dirty="0">
                <a:latin typeface="Meiryo UI" panose="020B0604030504040204" pitchFamily="50" charset="-128"/>
                <a:ea typeface="Meiryo UI" panose="020B0604030504040204" pitchFamily="50" charset="-128"/>
              </a:rPr>
              <a:t>を実施することを通じて</a:t>
            </a:r>
            <a:r>
              <a:rPr lang="ja-JP" altLang="en-US" sz="1800" dirty="0" smtClean="0">
                <a:latin typeface="Meiryo UI" panose="020B0604030504040204" pitchFamily="50" charset="-128"/>
                <a:ea typeface="Meiryo UI" panose="020B0604030504040204" pitchFamily="50" charset="-128"/>
              </a:rPr>
              <a:t>、教職員</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資質</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向上</a:t>
            </a:r>
            <a:r>
              <a:rPr lang="ja-JP" altLang="en-US" sz="1800" dirty="0">
                <a:latin typeface="Meiryo UI" panose="020B0604030504040204" pitchFamily="50" charset="-128"/>
                <a:ea typeface="Meiryo UI" panose="020B0604030504040204" pitchFamily="50" charset="-128"/>
              </a:rPr>
              <a:t>、教育の質保証に取り組んでいる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今後</a:t>
            </a:r>
            <a:r>
              <a:rPr lang="ja-JP" altLang="en-US" sz="1800" dirty="0">
                <a:latin typeface="Meiryo UI" panose="020B0604030504040204" pitchFamily="50" charset="-128"/>
                <a:ea typeface="Meiryo UI" panose="020B0604030504040204" pitchFamily="50" charset="-128"/>
              </a:rPr>
              <a:t>、受講対象者の網羅性や施策の有効性の評価の観点を取り入れることで、さら</a:t>
            </a:r>
            <a:r>
              <a:rPr lang="ja-JP" altLang="en-US" sz="1800" dirty="0" smtClean="0">
                <a:latin typeface="Meiryo UI" panose="020B0604030504040204" pitchFamily="50" charset="-128"/>
                <a:ea typeface="Meiryo UI" panose="020B0604030504040204" pitchFamily="50" charset="-128"/>
              </a:rPr>
              <a:t>なる教育</a:t>
            </a:r>
            <a:r>
              <a:rPr lang="ja-JP" altLang="en-US" sz="1800" dirty="0">
                <a:latin typeface="Meiryo UI" panose="020B0604030504040204" pitchFamily="50" charset="-128"/>
                <a:ea typeface="Meiryo UI" panose="020B0604030504040204" pitchFamily="50" charset="-128"/>
              </a:rPr>
              <a:t>の質向上</a:t>
            </a:r>
            <a:r>
              <a:rPr lang="ja-JP" altLang="en-US" sz="1800" dirty="0" smtClean="0">
                <a:latin typeface="Meiryo UI" panose="020B0604030504040204" pitchFamily="50" charset="-128"/>
                <a:ea typeface="Meiryo UI" panose="020B0604030504040204" pitchFamily="50" charset="-128"/>
              </a:rPr>
              <a:t>の</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実現</a:t>
            </a:r>
            <a:r>
              <a:rPr lang="ja-JP" altLang="en-US" sz="1800" dirty="0">
                <a:latin typeface="Meiryo UI" panose="020B0604030504040204" pitchFamily="50" charset="-128"/>
                <a:ea typeface="Meiryo UI" panose="020B0604030504040204" pitchFamily="50" charset="-128"/>
              </a:rPr>
              <a:t>に期待する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62886845"/>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sz="4000" b="1" kern="100" dirty="0" smtClean="0">
                          <a:solidFill>
                            <a:schemeClr val="bg1"/>
                          </a:solidFill>
                          <a:effectLst/>
                          <a:latin typeface="+mn-lt"/>
                          <a:ea typeface="+mn-ea"/>
                          <a:cs typeface="+mn-cs"/>
                        </a:rPr>
                        <a:t>１</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5" name="角丸四角形 4"/>
          <p:cNvSpPr/>
          <p:nvPr/>
        </p:nvSpPr>
        <p:spPr>
          <a:xfrm>
            <a:off x="838200" y="2065433"/>
            <a:ext cx="4375484"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9164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2561607"/>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２</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業務運営の改善及び効率化に関する目標を達成するためとるべき措置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76480" y="2736505"/>
            <a:ext cx="10251212" cy="1401047"/>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・運営体制の改善に関する事項</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・人事の適正化に関する事項</a:t>
            </a:r>
          </a:p>
          <a:p>
            <a:pPr marL="0" indent="0">
              <a:buNone/>
            </a:pPr>
            <a:r>
              <a:rPr lang="ja-JP" altLang="en-US" sz="1800" dirty="0" smtClean="0">
                <a:latin typeface="Meiryo UI" panose="020B0604030504040204" pitchFamily="50" charset="-128"/>
                <a:ea typeface="Meiryo UI" panose="020B0604030504040204" pitchFamily="50" charset="-128"/>
              </a:rPr>
              <a:t>・事務</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効率化・合理化に</a:t>
            </a:r>
            <a:r>
              <a:rPr lang="ja-JP" altLang="en-US" sz="1800" dirty="0">
                <a:latin typeface="Meiryo UI" panose="020B0604030504040204" pitchFamily="50" charset="-128"/>
                <a:ea typeface="Meiryo UI" panose="020B0604030504040204" pitchFamily="50" charset="-128"/>
              </a:rPr>
              <a:t>関する事項</a:t>
            </a:r>
          </a:p>
        </p:txBody>
      </p:sp>
      <p:sp>
        <p:nvSpPr>
          <p:cNvPr id="10" name="角丸四角形 9"/>
          <p:cNvSpPr/>
          <p:nvPr/>
        </p:nvSpPr>
        <p:spPr>
          <a:xfrm>
            <a:off x="838200" y="1956708"/>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中期目標を達成している主</a:t>
            </a:r>
            <a:r>
              <a:rPr lang="ja-JP" altLang="en-US" sz="2400" b="1" dirty="0">
                <a:latin typeface="Meiryo UI" panose="020B0604030504040204" pitchFamily="50" charset="-128"/>
                <a:ea typeface="Meiryo UI" panose="020B0604030504040204" pitchFamily="50" charset="-128"/>
              </a:rPr>
              <a:t>な事項</a:t>
            </a:r>
            <a:endParaRPr kumimoji="1" lang="ja-JP" altLang="en-US" sz="2400" b="1" dirty="0">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1102588" y="5183369"/>
            <a:ext cx="10251212" cy="1274618"/>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少人数で学生に寄り添った教育を積極的且つ意欲的に進める中、教職員へのワークロードが加重にならないよう明らかにすることや、ワークエンゲージメント調査等を通じて、労働環境の質の向上と生産性の向上を両立することにより、さらなる教育の質の深化につながることを期待する。</a:t>
            </a:r>
            <a:endParaRPr lang="en-US" altLang="ja-JP" sz="1800" dirty="0">
              <a:latin typeface="Meiryo UI" panose="020B0604030504040204" pitchFamily="50" charset="-128"/>
              <a:ea typeface="Meiryo UI" panose="020B0604030504040204" pitchFamily="50" charset="-128"/>
            </a:endParaRPr>
          </a:p>
        </p:txBody>
      </p:sp>
      <p:sp>
        <p:nvSpPr>
          <p:cNvPr id="12" name="角丸四角形 11"/>
          <p:cNvSpPr/>
          <p:nvPr/>
        </p:nvSpPr>
        <p:spPr>
          <a:xfrm>
            <a:off x="838200" y="4403572"/>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6847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53141032"/>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３</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財務内容の改善に関する目標を達成するためとるべき措置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8" y="2689117"/>
            <a:ext cx="10251212" cy="1279490"/>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・自己収入の増加に関する</a:t>
            </a:r>
            <a:r>
              <a:rPr lang="ja-JP" altLang="en-US" sz="1800" dirty="0" smtClean="0">
                <a:latin typeface="Meiryo UI" panose="020B0604030504040204" pitchFamily="50" charset="-128"/>
                <a:ea typeface="Meiryo UI" panose="020B0604030504040204" pitchFamily="50" charset="-128"/>
              </a:rPr>
              <a:t>事項</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・経費</a:t>
            </a:r>
            <a:r>
              <a:rPr lang="ja-JP" altLang="en-US" sz="1800" dirty="0">
                <a:latin typeface="Meiryo UI" panose="020B0604030504040204" pitchFamily="50" charset="-128"/>
                <a:ea typeface="Meiryo UI" panose="020B0604030504040204" pitchFamily="50" charset="-128"/>
              </a:rPr>
              <a:t>の抑制に関する事項</a:t>
            </a:r>
          </a:p>
          <a:p>
            <a:pPr marL="0" indent="0">
              <a:buNone/>
            </a:pPr>
            <a:r>
              <a:rPr lang="ja-JP" altLang="en-US" sz="1800" dirty="0" smtClean="0">
                <a:latin typeface="Meiryo UI" panose="020B0604030504040204" pitchFamily="50" charset="-128"/>
                <a:ea typeface="Meiryo UI" panose="020B0604030504040204" pitchFamily="50" charset="-128"/>
              </a:rPr>
              <a:t>・資産</a:t>
            </a:r>
            <a:r>
              <a:rPr lang="ja-JP" altLang="en-US" sz="1800" dirty="0">
                <a:latin typeface="Meiryo UI" panose="020B0604030504040204" pitchFamily="50" charset="-128"/>
                <a:ea typeface="Meiryo UI" panose="020B0604030504040204" pitchFamily="50" charset="-128"/>
              </a:rPr>
              <a:t>の運用</a:t>
            </a:r>
            <a:r>
              <a:rPr lang="ja-JP" altLang="en-US" sz="1800" dirty="0" smtClean="0">
                <a:latin typeface="Meiryo UI" panose="020B0604030504040204" pitchFamily="50" charset="-128"/>
                <a:ea typeface="Meiryo UI" panose="020B0604030504040204" pitchFamily="50" charset="-128"/>
              </a:rPr>
              <a:t>管理の改善に</a:t>
            </a:r>
            <a:r>
              <a:rPr lang="ja-JP" altLang="en-US" sz="1800" dirty="0">
                <a:latin typeface="Meiryo UI" panose="020B0604030504040204" pitchFamily="50" charset="-128"/>
                <a:ea typeface="Meiryo UI" panose="020B0604030504040204" pitchFamily="50" charset="-128"/>
              </a:rPr>
              <a:t>関する事項</a:t>
            </a:r>
          </a:p>
        </p:txBody>
      </p:sp>
      <p:sp>
        <p:nvSpPr>
          <p:cNvPr id="8" name="角丸四角形 7"/>
          <p:cNvSpPr/>
          <p:nvPr/>
        </p:nvSpPr>
        <p:spPr>
          <a:xfrm>
            <a:off x="838200" y="1909320"/>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中期目標を達成している主</a:t>
            </a:r>
            <a:r>
              <a:rPr lang="ja-JP" altLang="en-US" sz="2400" b="1" dirty="0">
                <a:latin typeface="Meiryo UI" panose="020B0604030504040204" pitchFamily="50" charset="-128"/>
                <a:ea typeface="Meiryo UI" panose="020B0604030504040204" pitchFamily="50" charset="-128"/>
              </a:rPr>
              <a:t>な事項</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102588" y="4906859"/>
            <a:ext cx="10251212" cy="143397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科研費採択に向けた継続的な取り組みを行うことにより、令和２年度にあっては採択率全国第７位にランクインするなど、一定の成果を挙げている点を評価する。今後も外部資金獲得に向けた取組みを通じた自己財源の拡充と、大学の魅力向上と合わせた積極的な取組みに期待する。</a:t>
            </a:r>
            <a:endParaRPr lang="en-US" altLang="ja-JP" sz="1800"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838200" y="4125077"/>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333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1111</Words>
  <Application>Microsoft Office PowerPoint</Application>
  <PresentationFormat>ワイド画面</PresentationFormat>
  <Paragraphs>123</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ＭＳ ゴシック</vt:lpstr>
      <vt:lpstr>Arial</vt:lpstr>
      <vt:lpstr>Calibri</vt:lpstr>
      <vt:lpstr>Calibri Light</vt:lpstr>
      <vt:lpstr>Times New Roman</vt:lpstr>
      <vt:lpstr>Office テーマ</vt:lpstr>
      <vt:lpstr>公立大学法人 神奈川県立保健福祉大学 第一期中期目標期間 （平成30年度～令和５年度） 業務実績評価書</vt:lpstr>
      <vt:lpstr>第一期中期目標期間における業務の実績に関する評価</vt:lpstr>
      <vt:lpstr>（参考）令和６年度　評価委員会委員</vt:lpstr>
      <vt:lpstr>全体評価</vt:lpstr>
      <vt:lpstr>項目別評価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 神奈川県立保健福祉大学 令和３年度業務実績評価書</dc:title>
  <dc:creator>伊東　礼乃</dc:creator>
  <cp:lastModifiedBy>user</cp:lastModifiedBy>
  <cp:revision>40</cp:revision>
  <cp:lastPrinted>2022-10-28T05:35:07Z</cp:lastPrinted>
  <dcterms:created xsi:type="dcterms:W3CDTF">2022-10-28T02:51:25Z</dcterms:created>
  <dcterms:modified xsi:type="dcterms:W3CDTF">2024-08-20T06:41:17Z</dcterms:modified>
</cp:coreProperties>
</file>