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9" r:id="rId4"/>
  </p:sldMasterIdLst>
  <p:notesMasterIdLst>
    <p:notesMasterId r:id="rId16"/>
  </p:notesMasterIdLst>
  <p:handoutMasterIdLst>
    <p:handoutMasterId r:id="rId17"/>
  </p:handoutMasterIdLst>
  <p:sldIdLst>
    <p:sldId id="618" r:id="rId5"/>
    <p:sldId id="643" r:id="rId6"/>
    <p:sldId id="626" r:id="rId7"/>
    <p:sldId id="656" r:id="rId8"/>
    <p:sldId id="650" r:id="rId9"/>
    <p:sldId id="657" r:id="rId10"/>
    <p:sldId id="647" r:id="rId11"/>
    <p:sldId id="648" r:id="rId12"/>
    <p:sldId id="649" r:id="rId13"/>
    <p:sldId id="635" r:id="rId14"/>
    <p:sldId id="641" r:id="rId15"/>
  </p:sldIdLst>
  <p:sldSz cx="9906000" cy="6858000" type="A4"/>
  <p:notesSz cx="6807200" cy="9939338"/>
  <p:custDataLst>
    <p:tags r:id="rId18"/>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4" orient="horz" pos="4110" userDrawn="1">
          <p15:clr>
            <a:srgbClr val="A4A3A4"/>
          </p15:clr>
        </p15:guide>
        <p15:guide id="9" pos="262" userDrawn="1">
          <p15:clr>
            <a:srgbClr val="A4A3A4"/>
          </p15:clr>
        </p15:guide>
        <p15:guide id="10" pos="6023" userDrawn="1">
          <p15:clr>
            <a:srgbClr val="A4A3A4"/>
          </p15:clr>
        </p15:guide>
        <p15:guide id="11" pos="3120" userDrawn="1">
          <p15:clr>
            <a:srgbClr val="A4A3A4"/>
          </p15:clr>
        </p15:guide>
        <p15:guide id="13" orient="horz" pos="6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565A"/>
    <a:srgbClr val="E0F0FA"/>
    <a:srgbClr val="EBFFBF"/>
    <a:srgbClr val="FF33CC"/>
    <a:srgbClr val="F6C8F6"/>
    <a:srgbClr val="EAB23D"/>
    <a:srgbClr val="F1B21A"/>
    <a:srgbClr val="DF971F"/>
    <a:srgbClr val="CB7D18"/>
    <a:srgbClr val="409A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45" autoAdjust="0"/>
    <p:restoredTop sz="96681" autoAdjust="0"/>
  </p:normalViewPr>
  <p:slideViewPr>
    <p:cSldViewPr snapToGrid="0" showGuides="1">
      <p:cViewPr>
        <p:scale>
          <a:sx n="90" d="100"/>
          <a:sy n="90" d="100"/>
        </p:scale>
        <p:origin x="525" y="33"/>
      </p:cViewPr>
      <p:guideLst>
        <p:guide orient="horz" pos="4110"/>
        <p:guide pos="262"/>
        <p:guide pos="6023"/>
        <p:guide pos="3120"/>
        <p:guide orient="horz" pos="6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110"/>
    </p:cViewPr>
  </p:sorterViewPr>
  <p:notesViewPr>
    <p:cSldViewPr snapToGrid="0" showGuides="1">
      <p:cViewPr varScale="1">
        <p:scale>
          <a:sx n="60" d="100"/>
          <a:sy n="60" d="100"/>
        </p:scale>
        <p:origin x="3197" y="38"/>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2" y="1"/>
            <a:ext cx="2950727" cy="496967"/>
          </a:xfrm>
          <a:prstGeom prst="rect">
            <a:avLst/>
          </a:prstGeom>
          <a:noFill/>
          <a:ln w="9525">
            <a:noFill/>
            <a:miter lim="800000"/>
            <a:headEnd/>
            <a:tailEnd/>
          </a:ln>
        </p:spPr>
        <p:txBody>
          <a:bodyPr vert="horz" wrap="square" lIns="62747" tIns="31374" rIns="62747" bIns="31374" numCol="1" anchor="t" anchorCtr="0" compatLnSpc="1">
            <a:prstTxWarp prst="textNoShape">
              <a:avLst/>
            </a:prstTxWarp>
          </a:bodyPr>
          <a:lstStyle>
            <a:lvl1pPr defTabSz="628039">
              <a:defRPr sz="800"/>
            </a:lvl1pPr>
          </a:lstStyle>
          <a:p>
            <a:endParaRPr lang="en-GB" dirty="0"/>
          </a:p>
        </p:txBody>
      </p:sp>
      <p:sp>
        <p:nvSpPr>
          <p:cNvPr id="3" name="Date Placeholder 2"/>
          <p:cNvSpPr>
            <a:spLocks noGrp="1"/>
          </p:cNvSpPr>
          <p:nvPr>
            <p:ph type="dt" sz="quarter" idx="1"/>
          </p:nvPr>
        </p:nvSpPr>
        <p:spPr bwMode="auto">
          <a:xfrm>
            <a:off x="3856474" y="1"/>
            <a:ext cx="2949159" cy="496967"/>
          </a:xfrm>
          <a:prstGeom prst="rect">
            <a:avLst/>
          </a:prstGeom>
          <a:noFill/>
          <a:ln w="9525">
            <a:noFill/>
            <a:miter lim="800000"/>
            <a:headEnd/>
            <a:tailEnd/>
          </a:ln>
        </p:spPr>
        <p:txBody>
          <a:bodyPr vert="horz" wrap="square" lIns="62747" tIns="31374" rIns="62747" bIns="31374" numCol="1" anchor="t" anchorCtr="0" compatLnSpc="1">
            <a:prstTxWarp prst="textNoShape">
              <a:avLst/>
            </a:prstTxWarp>
          </a:bodyPr>
          <a:lstStyle>
            <a:lvl1pPr algn="r" defTabSz="628039">
              <a:defRPr sz="800"/>
            </a:lvl1pPr>
          </a:lstStyle>
          <a:p>
            <a:fld id="{39D7E852-17AA-4CB6-8273-0685DB7F9B51}" type="datetimeFigureOut">
              <a:rPr lang="en-US"/>
              <a:pPr/>
              <a:t>6/28/2025</a:t>
            </a:fld>
            <a:endParaRPr lang="en-GB" dirty="0"/>
          </a:p>
        </p:txBody>
      </p:sp>
      <p:sp>
        <p:nvSpPr>
          <p:cNvPr id="4" name="Footer Placeholder 3"/>
          <p:cNvSpPr>
            <a:spLocks noGrp="1"/>
          </p:cNvSpPr>
          <p:nvPr>
            <p:ph type="ftr" sz="quarter" idx="2"/>
          </p:nvPr>
        </p:nvSpPr>
        <p:spPr bwMode="auto">
          <a:xfrm>
            <a:off x="2" y="9440800"/>
            <a:ext cx="2950727" cy="496967"/>
          </a:xfrm>
          <a:prstGeom prst="rect">
            <a:avLst/>
          </a:prstGeom>
          <a:noFill/>
          <a:ln w="9525">
            <a:noFill/>
            <a:miter lim="800000"/>
            <a:headEnd/>
            <a:tailEnd/>
          </a:ln>
        </p:spPr>
        <p:txBody>
          <a:bodyPr vert="horz" wrap="square" lIns="62747" tIns="31374" rIns="62747" bIns="31374" numCol="1" anchor="b" anchorCtr="0" compatLnSpc="1">
            <a:prstTxWarp prst="textNoShape">
              <a:avLst/>
            </a:prstTxWarp>
          </a:bodyPr>
          <a:lstStyle>
            <a:lvl1pPr defTabSz="628039">
              <a:defRPr sz="800"/>
            </a:lvl1pPr>
          </a:lstStyle>
          <a:p>
            <a:endParaRPr lang="en-GB" dirty="0"/>
          </a:p>
        </p:txBody>
      </p:sp>
      <p:sp>
        <p:nvSpPr>
          <p:cNvPr id="5" name="Slide Number Placeholder 4"/>
          <p:cNvSpPr>
            <a:spLocks noGrp="1"/>
          </p:cNvSpPr>
          <p:nvPr>
            <p:ph type="sldNum" sz="quarter" idx="3"/>
          </p:nvPr>
        </p:nvSpPr>
        <p:spPr bwMode="auto">
          <a:xfrm>
            <a:off x="3856474" y="9440800"/>
            <a:ext cx="2949159" cy="496967"/>
          </a:xfrm>
          <a:prstGeom prst="rect">
            <a:avLst/>
          </a:prstGeom>
          <a:noFill/>
          <a:ln w="9525">
            <a:noFill/>
            <a:miter lim="800000"/>
            <a:headEnd/>
            <a:tailEnd/>
          </a:ln>
        </p:spPr>
        <p:txBody>
          <a:bodyPr vert="horz" wrap="square" lIns="62747" tIns="31374" rIns="62747" bIns="31374" numCol="1" anchor="b" anchorCtr="0" compatLnSpc="1">
            <a:prstTxWarp prst="textNoShape">
              <a:avLst/>
            </a:prstTxWarp>
          </a:bodyPr>
          <a:lstStyle>
            <a:lvl1pPr algn="r" defTabSz="628039">
              <a:defRPr sz="800"/>
            </a:lvl1pPr>
          </a:lstStyle>
          <a:p>
            <a:fld id="{61B1335B-9C73-459E-8F94-9ADB241FD5FC}" type="slidenum">
              <a:rPr lang="en-GB"/>
              <a:pPr/>
              <a:t>‹#›</a:t>
            </a:fld>
            <a:endParaRPr lang="en-GB" dirty="0"/>
          </a:p>
        </p:txBody>
      </p:sp>
    </p:spTree>
    <p:extLst>
      <p:ext uri="{BB962C8B-B14F-4D97-AF65-F5344CB8AC3E}">
        <p14:creationId xmlns:p14="http://schemas.microsoft.com/office/powerpoint/2010/main" val="1744198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2" y="1"/>
            <a:ext cx="2950727" cy="496967"/>
          </a:xfrm>
          <a:prstGeom prst="rect">
            <a:avLst/>
          </a:prstGeom>
          <a:noFill/>
          <a:ln w="9525">
            <a:noFill/>
            <a:miter lim="800000"/>
            <a:headEnd/>
            <a:tailEnd/>
          </a:ln>
        </p:spPr>
        <p:txBody>
          <a:bodyPr vert="horz" wrap="square" lIns="95663" tIns="47832" rIns="95663" bIns="47832" numCol="1" anchor="t" anchorCtr="0" compatLnSpc="1">
            <a:prstTxWarp prst="textNoShape">
              <a:avLst/>
            </a:prstTxWarp>
          </a:bodyPr>
          <a:lstStyle>
            <a:lvl1pPr defTabSz="628039">
              <a:defRPr sz="1200">
                <a:latin typeface="Calibri" pitchFamily="34" charset="0"/>
              </a:defRPr>
            </a:lvl1pPr>
          </a:lstStyle>
          <a:p>
            <a:endParaRPr lang="en-GB" dirty="0">
              <a:latin typeface="Arial"/>
            </a:endParaRPr>
          </a:p>
        </p:txBody>
      </p:sp>
      <p:sp>
        <p:nvSpPr>
          <p:cNvPr id="3" name="Date Placeholder 2"/>
          <p:cNvSpPr>
            <a:spLocks noGrp="1"/>
          </p:cNvSpPr>
          <p:nvPr>
            <p:ph type="dt" idx="1"/>
          </p:nvPr>
        </p:nvSpPr>
        <p:spPr bwMode="auto">
          <a:xfrm>
            <a:off x="3856474" y="1"/>
            <a:ext cx="2949159" cy="496967"/>
          </a:xfrm>
          <a:prstGeom prst="rect">
            <a:avLst/>
          </a:prstGeom>
          <a:noFill/>
          <a:ln w="9525">
            <a:noFill/>
            <a:miter lim="800000"/>
            <a:headEnd/>
            <a:tailEnd/>
          </a:ln>
        </p:spPr>
        <p:txBody>
          <a:bodyPr vert="horz" wrap="square" lIns="95663" tIns="47832" rIns="95663" bIns="47832" numCol="1" anchor="t" anchorCtr="0" compatLnSpc="1">
            <a:prstTxWarp prst="textNoShape">
              <a:avLst/>
            </a:prstTxWarp>
          </a:bodyPr>
          <a:lstStyle>
            <a:lvl1pPr algn="r" defTabSz="628039">
              <a:defRPr sz="1200">
                <a:latin typeface="Calibri" pitchFamily="34" charset="0"/>
              </a:defRPr>
            </a:lvl1pPr>
          </a:lstStyle>
          <a:p>
            <a:fld id="{B76C7504-6E39-4454-ABF9-7D8634367105}" type="datetimeFigureOut">
              <a:rPr lang="en-US">
                <a:latin typeface="Arial"/>
              </a:rPr>
              <a:pPr/>
              <a:t>6/28/2025</a:t>
            </a:fld>
            <a:endParaRPr lang="en-GB" dirty="0">
              <a:latin typeface="Arial"/>
            </a:endParaRPr>
          </a:p>
        </p:txBody>
      </p:sp>
      <p:sp>
        <p:nvSpPr>
          <p:cNvPr id="4" name="Slide Image Placeholder 3"/>
          <p:cNvSpPr>
            <a:spLocks noGrp="1" noRot="1" noChangeAspect="1"/>
          </p:cNvSpPr>
          <p:nvPr>
            <p:ph type="sldImg" idx="2"/>
          </p:nvPr>
        </p:nvSpPr>
        <p:spPr>
          <a:xfrm>
            <a:off x="711200" y="744538"/>
            <a:ext cx="5386388" cy="3729037"/>
          </a:xfrm>
          <a:prstGeom prst="rect">
            <a:avLst/>
          </a:prstGeom>
          <a:noFill/>
          <a:ln w="12700">
            <a:solidFill>
              <a:prstClr val="black"/>
            </a:solidFill>
          </a:ln>
        </p:spPr>
        <p:txBody>
          <a:bodyPr vert="horz" lIns="137863" tIns="68933" rIns="137863" bIns="68933" rtlCol="0" anchor="ctr"/>
          <a:lstStyle/>
          <a:p>
            <a:pPr lvl="0"/>
            <a:endParaRPr lang="en-GB" noProof="0" dirty="0">
              <a:latin typeface="Arial"/>
            </a:endParaRPr>
          </a:p>
        </p:txBody>
      </p:sp>
      <p:sp>
        <p:nvSpPr>
          <p:cNvPr id="5" name="Notes Placeholder 4"/>
          <p:cNvSpPr>
            <a:spLocks noGrp="1"/>
          </p:cNvSpPr>
          <p:nvPr>
            <p:ph type="body" sz="quarter" idx="3"/>
          </p:nvPr>
        </p:nvSpPr>
        <p:spPr bwMode="auto">
          <a:xfrm>
            <a:off x="680094" y="4721187"/>
            <a:ext cx="5447014" cy="4472702"/>
          </a:xfrm>
          <a:prstGeom prst="rect">
            <a:avLst/>
          </a:prstGeom>
          <a:noFill/>
          <a:ln w="9525">
            <a:noFill/>
            <a:miter lim="800000"/>
            <a:headEnd/>
            <a:tailEnd/>
          </a:ln>
        </p:spPr>
        <p:txBody>
          <a:bodyPr vert="horz" wrap="square" lIns="95663" tIns="47832" rIns="95663" bIns="47832" numCol="1" anchor="t" anchorCtr="0" compatLnSpc="1">
            <a:prstTxWarp prst="textNoShape">
              <a:avLst/>
            </a:prstTxWarp>
          </a:bodyPr>
          <a:lstStyle/>
          <a:p>
            <a:pPr lvl="0"/>
            <a:r>
              <a:rPr lang="en-US" noProof="0"/>
              <a:t>Click to edit Master text styles</a:t>
            </a:r>
          </a:p>
          <a:p>
            <a:pPr lvl="0"/>
            <a:r>
              <a:rPr lang="en-US" noProof="0"/>
              <a:t>Second level</a:t>
            </a:r>
          </a:p>
          <a:p>
            <a:pPr lvl="0"/>
            <a:r>
              <a:rPr lang="en-US" noProof="0"/>
              <a:t>Third level</a:t>
            </a:r>
          </a:p>
          <a:p>
            <a:pPr lvl="0"/>
            <a:r>
              <a:rPr lang="en-US" noProof="0"/>
              <a:t>Fourth level</a:t>
            </a:r>
          </a:p>
          <a:p>
            <a:pPr lvl="0"/>
            <a:r>
              <a:rPr lang="en-US" noProof="0"/>
              <a:t>Fifth level</a:t>
            </a:r>
            <a:endParaRPr lang="en-GB" noProof="0"/>
          </a:p>
        </p:txBody>
      </p:sp>
      <p:sp>
        <p:nvSpPr>
          <p:cNvPr id="6" name="Footer Placeholder 5"/>
          <p:cNvSpPr>
            <a:spLocks noGrp="1"/>
          </p:cNvSpPr>
          <p:nvPr>
            <p:ph type="ftr" sz="quarter" idx="4"/>
          </p:nvPr>
        </p:nvSpPr>
        <p:spPr bwMode="auto">
          <a:xfrm>
            <a:off x="2" y="9440800"/>
            <a:ext cx="2950727" cy="496967"/>
          </a:xfrm>
          <a:prstGeom prst="rect">
            <a:avLst/>
          </a:prstGeom>
          <a:noFill/>
          <a:ln w="9525">
            <a:noFill/>
            <a:miter lim="800000"/>
            <a:headEnd/>
            <a:tailEnd/>
          </a:ln>
        </p:spPr>
        <p:txBody>
          <a:bodyPr vert="horz" wrap="square" lIns="95663" tIns="47832" rIns="95663" bIns="47832" numCol="1" anchor="b" anchorCtr="0" compatLnSpc="1">
            <a:prstTxWarp prst="textNoShape">
              <a:avLst/>
            </a:prstTxWarp>
          </a:bodyPr>
          <a:lstStyle>
            <a:lvl1pPr defTabSz="628039">
              <a:defRPr sz="1200">
                <a:latin typeface="Calibri" pitchFamily="34" charset="0"/>
              </a:defRPr>
            </a:lvl1pPr>
          </a:lstStyle>
          <a:p>
            <a:endParaRPr lang="en-GB" dirty="0">
              <a:latin typeface="Arial"/>
            </a:endParaRPr>
          </a:p>
        </p:txBody>
      </p:sp>
      <p:sp>
        <p:nvSpPr>
          <p:cNvPr id="7" name="Slide Number Placeholder 6"/>
          <p:cNvSpPr>
            <a:spLocks noGrp="1"/>
          </p:cNvSpPr>
          <p:nvPr>
            <p:ph type="sldNum" sz="quarter" idx="5"/>
          </p:nvPr>
        </p:nvSpPr>
        <p:spPr bwMode="auto">
          <a:xfrm>
            <a:off x="3856474" y="9440800"/>
            <a:ext cx="2949159" cy="496967"/>
          </a:xfrm>
          <a:prstGeom prst="rect">
            <a:avLst/>
          </a:prstGeom>
          <a:noFill/>
          <a:ln w="9525">
            <a:noFill/>
            <a:miter lim="800000"/>
            <a:headEnd/>
            <a:tailEnd/>
          </a:ln>
        </p:spPr>
        <p:txBody>
          <a:bodyPr vert="horz" wrap="square" lIns="95663" tIns="47832" rIns="95663" bIns="47832" numCol="1" anchor="b" anchorCtr="0" compatLnSpc="1">
            <a:prstTxWarp prst="textNoShape">
              <a:avLst/>
            </a:prstTxWarp>
          </a:bodyPr>
          <a:lstStyle>
            <a:lvl1pPr algn="r" defTabSz="628039">
              <a:defRPr sz="1200">
                <a:latin typeface="Calibri" pitchFamily="34" charset="0"/>
              </a:defRPr>
            </a:lvl1pPr>
          </a:lstStyle>
          <a:p>
            <a:fld id="{DFA6DC0F-00C0-48CB-BFD3-E923E37ECD77}" type="slidenum">
              <a:rPr lang="en-GB">
                <a:latin typeface="Arial"/>
              </a:rPr>
              <a:pPr/>
              <a:t>‹#›</a:t>
            </a:fld>
            <a:endParaRPr lang="en-GB" dirty="0">
              <a:latin typeface="Arial"/>
            </a:endParaRPr>
          </a:p>
        </p:txBody>
      </p:sp>
    </p:spTree>
    <p:extLst>
      <p:ext uri="{BB962C8B-B14F-4D97-AF65-F5344CB8AC3E}">
        <p14:creationId xmlns:p14="http://schemas.microsoft.com/office/powerpoint/2010/main" val="34797114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a:ea typeface="+mn-ea"/>
        <a:cs typeface="+mn-cs"/>
        <a:sym typeface="Arial"/>
      </a:defRPr>
    </a:lvl1pPr>
    <a:lvl2pPr marL="698373" indent="-268605" algn="l" rtl="0" eaLnBrk="0" fontAlgn="base" hangingPunct="0">
      <a:spcBef>
        <a:spcPct val="30000"/>
      </a:spcBef>
      <a:spcAft>
        <a:spcPct val="0"/>
      </a:spcAft>
      <a:defRPr sz="1100" kern="1200">
        <a:solidFill>
          <a:schemeClr val="tx1"/>
        </a:solidFill>
        <a:latin typeface="+mn-lt"/>
        <a:ea typeface="+mn-ea"/>
        <a:cs typeface="+mn-cs"/>
      </a:defRPr>
    </a:lvl2pPr>
    <a:lvl3pPr marL="1074420" indent="-214884" algn="l" rtl="0" eaLnBrk="0" fontAlgn="base" hangingPunct="0">
      <a:spcBef>
        <a:spcPct val="30000"/>
      </a:spcBef>
      <a:spcAft>
        <a:spcPct val="0"/>
      </a:spcAft>
      <a:defRPr sz="1100" kern="1200">
        <a:solidFill>
          <a:schemeClr val="tx1"/>
        </a:solidFill>
        <a:latin typeface="+mn-lt"/>
        <a:ea typeface="+mn-ea"/>
        <a:cs typeface="+mn-cs"/>
      </a:defRPr>
    </a:lvl3pPr>
    <a:lvl4pPr marL="1504188" indent="-214884" algn="l" rtl="0" eaLnBrk="0" fontAlgn="base" hangingPunct="0">
      <a:spcBef>
        <a:spcPct val="30000"/>
      </a:spcBef>
      <a:spcAft>
        <a:spcPct val="0"/>
      </a:spcAft>
      <a:defRPr sz="1100" kern="1200">
        <a:solidFill>
          <a:schemeClr val="tx1"/>
        </a:solidFill>
        <a:latin typeface="+mn-lt"/>
        <a:ea typeface="+mn-ea"/>
        <a:cs typeface="+mn-cs"/>
      </a:defRPr>
    </a:lvl4pPr>
    <a:lvl5pPr marL="1933956" indent="-214884" algn="l" rtl="0" eaLnBrk="0" fontAlgn="base" hangingPunct="0">
      <a:spcBef>
        <a:spcPct val="30000"/>
      </a:spcBef>
      <a:spcAft>
        <a:spcPct val="0"/>
      </a:spcAft>
      <a:defRPr sz="1100" kern="1200">
        <a:solidFill>
          <a:schemeClr val="tx1"/>
        </a:solidFill>
        <a:latin typeface="+mn-lt"/>
        <a:ea typeface="+mn-ea"/>
        <a:cs typeface="+mn-cs"/>
      </a:defRPr>
    </a:lvl5pPr>
    <a:lvl6pPr marL="2148840" algn="l" defTabSz="859536" rtl="0" eaLnBrk="1" latinLnBrk="0" hangingPunct="1">
      <a:defRPr sz="1100" kern="1200">
        <a:solidFill>
          <a:schemeClr val="tx1"/>
        </a:solidFill>
        <a:latin typeface="+mn-lt"/>
        <a:ea typeface="+mn-ea"/>
        <a:cs typeface="+mn-cs"/>
      </a:defRPr>
    </a:lvl6pPr>
    <a:lvl7pPr marL="2578608" algn="l" defTabSz="859536" rtl="0" eaLnBrk="1" latinLnBrk="0" hangingPunct="1">
      <a:defRPr sz="1100" kern="1200">
        <a:solidFill>
          <a:schemeClr val="tx1"/>
        </a:solidFill>
        <a:latin typeface="+mn-lt"/>
        <a:ea typeface="+mn-ea"/>
        <a:cs typeface="+mn-cs"/>
      </a:defRPr>
    </a:lvl7pPr>
    <a:lvl8pPr marL="3008376" algn="l" defTabSz="859536" rtl="0" eaLnBrk="1" latinLnBrk="0" hangingPunct="1">
      <a:defRPr sz="1100" kern="1200">
        <a:solidFill>
          <a:schemeClr val="tx1"/>
        </a:solidFill>
        <a:latin typeface="+mn-lt"/>
        <a:ea typeface="+mn-ea"/>
        <a:cs typeface="+mn-cs"/>
      </a:defRPr>
    </a:lvl8pPr>
    <a:lvl9pPr marL="3438144" algn="l" defTabSz="859536"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C1A16F-ADE7-47D3-8745-8480D56F6679}" type="slidenum">
              <a:rPr lang="ja-JP" altLang="en-US">
                <a:solidFill>
                  <a:prstClr val="black"/>
                </a:solidFill>
                <a:latin typeface="Arial"/>
              </a:rPr>
              <a:pPr/>
              <a:t>1</a:t>
            </a:fld>
            <a:endParaRPr lang="en-US" altLang="ja-JP" dirty="0">
              <a:solidFill>
                <a:prstClr val="black"/>
              </a:solidFill>
              <a:latin typeface="Arial"/>
            </a:endParaRPr>
          </a:p>
        </p:txBody>
      </p:sp>
      <p:sp>
        <p:nvSpPr>
          <p:cNvPr id="2867202" name="Rectangle 2"/>
          <p:cNvSpPr>
            <a:spLocks noGrp="1" noRot="1" noChangeAspect="1" noChangeArrowheads="1" noTextEdit="1"/>
          </p:cNvSpPr>
          <p:nvPr>
            <p:ph type="sldImg"/>
          </p:nvPr>
        </p:nvSpPr>
        <p:spPr>
          <a:xfrm>
            <a:off x="701675" y="736600"/>
            <a:ext cx="5351463" cy="3705225"/>
          </a:xfrm>
          <a:ln/>
        </p:spPr>
      </p:sp>
      <p:sp>
        <p:nvSpPr>
          <p:cNvPr id="2867203" name="Rectangle 3"/>
          <p:cNvSpPr>
            <a:spLocks noGrp="1" noChangeArrowheads="1"/>
          </p:cNvSpPr>
          <p:nvPr>
            <p:ph type="body" idx="1"/>
          </p:nvPr>
        </p:nvSpPr>
        <p:spPr>
          <a:xfrm>
            <a:off x="900633" y="4685514"/>
            <a:ext cx="4934501" cy="4443677"/>
          </a:xfrm>
        </p:spPr>
        <p:txBody>
          <a:bodyPr/>
          <a:lstStyle/>
          <a:p>
            <a:endParaRPr lang="en-GB" dirty="0">
              <a:latin typeface="Arial"/>
            </a:endParaRPr>
          </a:p>
        </p:txBody>
      </p:sp>
    </p:spTree>
    <p:extLst>
      <p:ext uri="{BB962C8B-B14F-4D97-AF65-F5344CB8AC3E}">
        <p14:creationId xmlns:p14="http://schemas.microsoft.com/office/powerpoint/2010/main" val="3916409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A6DC0F-00C0-48CB-BFD3-E923E37ECD77}" type="slidenum">
              <a:rPr lang="en-GB" smtClean="0">
                <a:latin typeface="Arial"/>
              </a:rPr>
              <a:pPr/>
              <a:t>10</a:t>
            </a:fld>
            <a:endParaRPr lang="en-GB" dirty="0">
              <a:latin typeface="Arial"/>
            </a:endParaRPr>
          </a:p>
        </p:txBody>
      </p:sp>
    </p:spTree>
    <p:extLst>
      <p:ext uri="{BB962C8B-B14F-4D97-AF65-F5344CB8AC3E}">
        <p14:creationId xmlns:p14="http://schemas.microsoft.com/office/powerpoint/2010/main" val="622522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968400" y="2124000"/>
            <a:ext cx="5176793" cy="667409"/>
          </a:xfrm>
          <a:prstGeom prst="rect">
            <a:avLst/>
          </a:prstGeom>
          <a:noFill/>
        </p:spPr>
        <p:txBody>
          <a:bodyPr wrap="none" lIns="72000" rIns="73152" anchor="ctr" anchorCtr="0">
            <a:noAutofit/>
          </a:bodyPr>
          <a:lstStyle>
            <a:lvl1pPr marL="0" indent="0" algn="l">
              <a:lnSpc>
                <a:spcPct val="100000"/>
              </a:lnSpc>
              <a:spcBef>
                <a:spcPts val="0"/>
              </a:spcBef>
              <a:buNone/>
              <a:defRPr sz="2800" b="1" baseline="0">
                <a:solidFill>
                  <a:schemeClr val="tx1"/>
                </a:solidFill>
                <a:latin typeface="Arial" pitchFamily="34" charset="0"/>
                <a:cs typeface="Arial" pitchFamily="34" charset="0"/>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Tree>
    <p:extLst>
      <p:ext uri="{BB962C8B-B14F-4D97-AF65-F5344CB8AC3E}">
        <p14:creationId xmlns:p14="http://schemas.microsoft.com/office/powerpoint/2010/main" val="1568233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基本版） コンテンツ両サイド_レベル_Proposal">
    <p:spTree>
      <p:nvGrpSpPr>
        <p:cNvPr id="1" name=""/>
        <p:cNvGrpSpPr/>
        <p:nvPr/>
      </p:nvGrpSpPr>
      <p:grpSpPr>
        <a:xfrm>
          <a:off x="0" y="0"/>
          <a:ext cx="0" cy="0"/>
          <a:chOff x="0" y="0"/>
          <a:chExt cx="0" cy="0"/>
        </a:xfrm>
      </p:grpSpPr>
      <p:sp>
        <p:nvSpPr>
          <p:cNvPr id="8" name="コンテンツ プレースホルダ 2"/>
          <p:cNvSpPr>
            <a:spLocks noGrp="1"/>
          </p:cNvSpPr>
          <p:nvPr>
            <p:ph idx="1"/>
          </p:nvPr>
        </p:nvSpPr>
        <p:spPr bwMode="gray">
          <a:xfrm>
            <a:off x="417000" y="1476000"/>
            <a:ext cx="4356000"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コンテンツ プレースホルダ 2"/>
          <p:cNvSpPr>
            <a:spLocks noGrp="1"/>
          </p:cNvSpPr>
          <p:nvPr>
            <p:ph idx="12"/>
          </p:nvPr>
        </p:nvSpPr>
        <p:spPr bwMode="gray">
          <a:xfrm>
            <a:off x="5132388" y="1476000"/>
            <a:ext cx="4356000"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10" name="スライド番号プレースホルダ 9"/>
          <p:cNvSpPr>
            <a:spLocks noGrp="1"/>
          </p:cNvSpPr>
          <p:nvPr>
            <p:ph type="sldNum" sz="quarter" idx="13"/>
          </p:nvPr>
        </p:nvSpPr>
        <p:spPr bwMode="gray"/>
        <p:txBody>
          <a:bodyPr/>
          <a:lstStyle>
            <a:lvl1pPr>
              <a:defRPr>
                <a:solidFill>
                  <a:schemeClr val="tx1"/>
                </a:solidFill>
              </a:defRPr>
            </a:lvl1pPr>
          </a:lstStyle>
          <a:p>
            <a:fld id="{A3EB1B23-9AF8-425B-BAD7-B9FA00F18833}" type="slidenum">
              <a:rPr lang="ja-JP" altLang="en-US" smtClean="0"/>
              <a:pPr/>
              <a:t>‹#›</a:t>
            </a:fld>
            <a:endParaRPr lang="ja-JP" altLang="en-US" dirty="0"/>
          </a:p>
        </p:txBody>
      </p:sp>
      <p:sp>
        <p:nvSpPr>
          <p:cNvPr id="3"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13" name="テキスト プレースホルダー 2"/>
          <p:cNvSpPr>
            <a:spLocks noGrp="1"/>
          </p:cNvSpPr>
          <p:nvPr>
            <p:ph type="body" sz="quarter" idx="16" hasCustomPrompt="1"/>
          </p:nvPr>
        </p:nvSpPr>
        <p:spPr bwMode="gray">
          <a:xfrm>
            <a:off x="5132388"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417000" y="136800"/>
            <a:ext cx="9072000" cy="651600"/>
          </a:xfrm>
        </p:spPr>
        <p:txBody>
          <a:bodyPr/>
          <a:lstStyle>
            <a:lvl1pPr>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694744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7000A69-8CD1-4170-B67C-6BEC1FC3DBB2}" type="slidenum">
              <a:rPr kumimoji="1" lang="ja-JP" altLang="en-US" smtClean="0"/>
              <a:t>‹#›</a:t>
            </a:fld>
            <a:endParaRPr kumimoji="1" lang="ja-JP" altLang="en-US"/>
          </a:p>
        </p:txBody>
      </p:sp>
    </p:spTree>
    <p:extLst>
      <p:ext uri="{BB962C8B-B14F-4D97-AF65-F5344CB8AC3E}">
        <p14:creationId xmlns:p14="http://schemas.microsoft.com/office/powerpoint/2010/main" val="1280271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92A83B-8B89-40B4-BA95-178BFBB59732}"/>
              </a:ext>
            </a:extLst>
          </p:cNvPr>
          <p:cNvSpPr>
            <a:spLocks noGrp="1"/>
          </p:cNvSpPr>
          <p:nvPr>
            <p:ph type="title"/>
          </p:nvPr>
        </p:nvSpPr>
        <p:spPr>
          <a:xfrm>
            <a:off x="272920" y="620688"/>
            <a:ext cx="9362687" cy="0"/>
          </a:xfrm>
          <a:ln>
            <a:solidFill>
              <a:schemeClr val="tx1"/>
            </a:solidFill>
          </a:ln>
        </p:spPr>
        <p:txBody>
          <a:bodyPr/>
          <a:lstStyle>
            <a:lvl1pPr>
              <a:defRPr sz="1625">
                <a:solidFill>
                  <a:schemeClr val="tx1"/>
                </a:solidFill>
              </a:defRPr>
            </a:lvl1pPr>
          </a:lstStyle>
          <a:p>
            <a:r>
              <a:rPr kumimoji="1" lang="ja-JP" altLang="en-US" dirty="0"/>
              <a:t>マスター タイトルの書式設定</a:t>
            </a:r>
          </a:p>
        </p:txBody>
      </p:sp>
      <p:sp>
        <p:nvSpPr>
          <p:cNvPr id="3" name="フッター プレースホルダー 2">
            <a:extLst>
              <a:ext uri="{FF2B5EF4-FFF2-40B4-BE49-F238E27FC236}">
                <a16:creationId xmlns:a16="http://schemas.microsoft.com/office/drawing/2014/main" id="{86AB1681-B960-4FC6-A3F8-518356A384EA}"/>
              </a:ext>
            </a:extLst>
          </p:cNvPr>
          <p:cNvSpPr>
            <a:spLocks noGrp="1"/>
          </p:cNvSpPr>
          <p:nvPr>
            <p:ph type="ftr" sz="quarter" idx="10"/>
          </p:nvPr>
        </p:nvSpPr>
        <p:spPr>
          <a:xfrm>
            <a:off x="705600" y="6588000"/>
            <a:ext cx="4068000" cy="169200"/>
          </a:xfrm>
          <a:prstGeom prst="rect">
            <a:avLst/>
          </a:prstGeom>
        </p:spPr>
        <p:txBody>
          <a:bodyPr/>
          <a:lstStyle/>
          <a:p>
            <a:r>
              <a:rPr kumimoji="1" lang="en-US" altLang="ja-JP"/>
              <a:t>Copyright.</a:t>
            </a:r>
            <a:endParaRPr kumimoji="1" lang="ja-JP" altLang="en-US" dirty="0"/>
          </a:p>
        </p:txBody>
      </p:sp>
      <p:sp>
        <p:nvSpPr>
          <p:cNvPr id="4" name="スライド番号プレースホルダー 3">
            <a:extLst>
              <a:ext uri="{FF2B5EF4-FFF2-40B4-BE49-F238E27FC236}">
                <a16:creationId xmlns:a16="http://schemas.microsoft.com/office/drawing/2014/main" id="{7142CE22-6E39-412F-9B93-B277FD618204}"/>
              </a:ext>
            </a:extLst>
          </p:cNvPr>
          <p:cNvSpPr>
            <a:spLocks noGrp="1"/>
          </p:cNvSpPr>
          <p:nvPr>
            <p:ph type="sldNum" sz="quarter" idx="11"/>
          </p:nvPr>
        </p:nvSpPr>
        <p:spPr/>
        <p:txBody>
          <a:body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8495973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17000" y="136800"/>
            <a:ext cx="9072000" cy="651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cs typeface="Arial" pitchFamily="34" charset="0"/>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417000" y="1476000"/>
            <a:ext cx="4356000" cy="4824000"/>
          </a:xfrm>
          <a:prstGeom prst="rect">
            <a:avLst/>
          </a:prstGeom>
        </p:spPr>
        <p:txBody>
          <a:bodyPr vert="horz" lIns="72000" tIns="0" rIns="0" bIns="0" rtlCol="0">
            <a:no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3753804928"/>
      </p:ext>
    </p:extLst>
  </p:cSld>
  <p:clrMap bg1="lt1" tx1="dk1" bg2="lt2" tx2="dk2" accent1="accent1" accent2="accent2" accent3="accent3" accent4="accent4" accent5="accent5" accent6="accent6" hlink="hlink" folHlink="folHlink"/>
  <p:sldLayoutIdLst>
    <p:sldLayoutId id="2147484014" r:id="rId1"/>
    <p:sldLayoutId id="2147484017" r:id="rId2"/>
    <p:sldLayoutId id="2147484056" r:id="rId3"/>
    <p:sldLayoutId id="2147484057" r:id="rId4"/>
  </p:sldLayoutIdLst>
  <p:hf hdr="0" dt="0"/>
  <p:txStyles>
    <p:titleStyle>
      <a:lvl1pPr algn="l" defTabSz="990564" rtl="0" eaLnBrk="1" latinLnBrk="0" hangingPunct="1">
        <a:spcBef>
          <a:spcPct val="0"/>
        </a:spcBef>
        <a:buNone/>
        <a:defRPr kumimoji="1" sz="2000" b="1" kern="1200">
          <a:solidFill>
            <a:schemeClr val="tx1"/>
          </a:solidFill>
          <a:latin typeface="+mj-lt"/>
          <a:ea typeface="+mj-ea"/>
          <a:cs typeface="+mj-cs"/>
        </a:defRPr>
      </a:lvl1pPr>
    </p:titleStyle>
    <p:bodyStyle>
      <a:lvl1pPr marL="0" marR="0" indent="0" algn="l" defTabSz="990564" rtl="0" eaLnBrk="1" fontAlgn="auto" latinLnBrk="0" hangingPunct="1">
        <a:lnSpc>
          <a:spcPct val="106000"/>
        </a:lnSpc>
        <a:spcBef>
          <a:spcPts val="1056"/>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defRPr>
      </a:lvl1pPr>
      <a:lvl2pPr marL="172800" marR="0" indent="-172800" algn="l" defTabSz="990564" rtl="0"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defRPr>
      </a:lvl2pPr>
      <a:lvl3pPr marL="345600" marR="0" indent="-172800" algn="l" defTabSz="990564" rtl="0"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defRPr>
      </a:lvl3pPr>
      <a:lvl4pPr marL="518400" marR="0" indent="-172800" algn="l" defTabSz="990564" rtl="0"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defRPr>
      </a:lvl4pPr>
      <a:lvl5pPr marL="577179" indent="-191093" algn="l" defTabSz="865024" rtl="0" eaLnBrk="1" latinLnBrk="0" hangingPunct="1">
        <a:spcBef>
          <a:spcPts val="0"/>
        </a:spcBef>
        <a:spcAft>
          <a:spcPts val="1083"/>
        </a:spcAft>
        <a:buClrTx/>
        <a:buSzPct val="100000"/>
        <a:buFont typeface="Verdana" panose="020B0604030504040204" pitchFamily="34" charset="0"/>
        <a:buChar char="−"/>
        <a:tabLst/>
        <a:defRPr kumimoji="1" lang="en-US" sz="1192" kern="1200" baseline="0" dirty="0" smtClean="0">
          <a:solidFill>
            <a:schemeClr val="tx1"/>
          </a:solidFill>
          <a:latin typeface="+mn-lt"/>
          <a:ea typeface="+mn-ea"/>
          <a:cs typeface="+mn-cs"/>
        </a:defRPr>
      </a:lvl5pPr>
      <a:lvl6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9"/>
          <p:cNvSpPr txBox="1">
            <a:spLocks/>
          </p:cNvSpPr>
          <p:nvPr/>
        </p:nvSpPr>
        <p:spPr bwMode="gray">
          <a:xfrm>
            <a:off x="335282" y="815787"/>
            <a:ext cx="8264432" cy="667409"/>
          </a:xfrm>
          <a:prstGeom prst="rect">
            <a:avLst/>
          </a:prstGeom>
          <a:noFill/>
        </p:spPr>
        <p:txBody>
          <a:bodyPr vert="horz" wrap="none" lIns="72000" tIns="72000" rIns="73152" bIns="72000" rtlCol="0" anchor="ctr" anchorCtr="0">
            <a:noAutofit/>
          </a:bodyPr>
          <a:lstStyle>
            <a:lvl1pPr marL="0" indent="0" algn="l" eaLnBrk="1" hangingPunct="1">
              <a:lnSpc>
                <a:spcPct val="100000"/>
              </a:lnSpc>
              <a:spcBef>
                <a:spcPts val="0"/>
              </a:spcBef>
              <a:buNone/>
              <a:defRPr kumimoji="1" sz="2800" b="1" baseline="0">
                <a:solidFill>
                  <a:schemeClr val="accent1"/>
                </a:solidFill>
                <a:latin typeface="Arial" pitchFamily="34" charset="0"/>
                <a:ea typeface="+mn-ea"/>
                <a:cs typeface="Arial" pitchFamily="34" charset="0"/>
              </a:defRPr>
            </a:lvl1pPr>
            <a:lvl2pPr marL="169200" indent="-169200" algn="l" eaLnBrk="1" hangingPunct="1">
              <a:lnSpc>
                <a:spcPct val="106000"/>
              </a:lnSpc>
              <a:spcBef>
                <a:spcPts val="1056"/>
              </a:spcBef>
              <a:buFont typeface="Wingdings" pitchFamily="2" charset="2"/>
              <a:buChar char="n"/>
              <a:defRPr kumimoji="1" sz="1200">
                <a:solidFill>
                  <a:schemeClr val="tx1"/>
                </a:solidFill>
                <a:latin typeface="Arial" pitchFamily="34" charset="0"/>
                <a:ea typeface="+mn-ea"/>
                <a:cs typeface="Arial" pitchFamily="34" charset="0"/>
              </a:defRPr>
            </a:lvl2pPr>
            <a:lvl3pPr marL="345600" indent="-172800" algn="l" eaLnBrk="1" hangingPunct="1">
              <a:lnSpc>
                <a:spcPct val="106000"/>
              </a:lnSpc>
              <a:spcBef>
                <a:spcPts val="480"/>
              </a:spcBef>
              <a:buFont typeface="Wingdings" pitchFamily="2" charset="2"/>
              <a:buChar char="Ø"/>
              <a:defRPr kumimoji="1" sz="1200">
                <a:solidFill>
                  <a:schemeClr val="tx1"/>
                </a:solidFill>
                <a:latin typeface="Arial" pitchFamily="34" charset="0"/>
                <a:ea typeface="+mn-ea"/>
                <a:cs typeface="Arial" pitchFamily="34" charset="0"/>
              </a:defRPr>
            </a:lvl3pPr>
            <a:lvl4pPr marL="518400" indent="-172800" algn="l" eaLnBrk="1" hangingPunct="1">
              <a:lnSpc>
                <a:spcPct val="106000"/>
              </a:lnSpc>
              <a:spcBef>
                <a:spcPts val="240"/>
              </a:spcBef>
              <a:buFont typeface="Arial" pitchFamily="34" charset="0"/>
              <a:buChar char="•"/>
              <a:defRPr kumimoji="1" sz="1200">
                <a:solidFill>
                  <a:schemeClr val="tx1"/>
                </a:solidFill>
                <a:latin typeface="Arial" pitchFamily="34" charset="0"/>
                <a:ea typeface="+mn-ea"/>
                <a:cs typeface="Arial" pitchFamily="34" charset="0"/>
              </a:defRPr>
            </a:lvl4pPr>
          </a:lstStyle>
          <a:p>
            <a:pPr fontAlgn="auto">
              <a:spcAft>
                <a:spcPts val="0"/>
              </a:spcAft>
            </a:pPr>
            <a:r>
              <a:rPr lang="ja-JP" altLang="en-US" kern="0" dirty="0">
                <a:solidFill>
                  <a:schemeClr val="tx1"/>
                </a:solidFill>
              </a:rPr>
              <a:t>令和７年度 衛星データ利活用プロジェクト推進事業　</a:t>
            </a:r>
            <a:endParaRPr lang="en-US" altLang="ja-JP" kern="0" dirty="0">
              <a:solidFill>
                <a:schemeClr val="tx1"/>
              </a:solidFill>
            </a:endParaRPr>
          </a:p>
        </p:txBody>
      </p:sp>
      <p:sp>
        <p:nvSpPr>
          <p:cNvPr id="6" name="テキスト プレースホルダ 9">
            <a:extLst>
              <a:ext uri="{FF2B5EF4-FFF2-40B4-BE49-F238E27FC236}">
                <a16:creationId xmlns:a16="http://schemas.microsoft.com/office/drawing/2014/main" id="{02769F3B-6D69-4F13-9F55-F46BE1EFF52C}"/>
              </a:ext>
            </a:extLst>
          </p:cNvPr>
          <p:cNvSpPr txBox="1">
            <a:spLocks/>
          </p:cNvSpPr>
          <p:nvPr/>
        </p:nvSpPr>
        <p:spPr bwMode="gray">
          <a:xfrm>
            <a:off x="3356200" y="4601727"/>
            <a:ext cx="5753100" cy="2076450"/>
          </a:xfrm>
          <a:prstGeom prst="rect">
            <a:avLst/>
          </a:prstGeom>
          <a:noFill/>
        </p:spPr>
        <p:txBody>
          <a:bodyPr vert="horz" wrap="none" lIns="72000" tIns="72000" rIns="73152" bIns="72000" rtlCol="0" anchor="ctr" anchorCtr="0">
            <a:noAutofit/>
          </a:bodyPr>
          <a:lstStyle>
            <a:lvl1pPr marL="0" indent="0" algn="l" eaLnBrk="1" hangingPunct="1">
              <a:lnSpc>
                <a:spcPct val="100000"/>
              </a:lnSpc>
              <a:spcBef>
                <a:spcPts val="0"/>
              </a:spcBef>
              <a:buNone/>
              <a:defRPr kumimoji="1" sz="2800" b="1" baseline="0">
                <a:solidFill>
                  <a:schemeClr val="accent1"/>
                </a:solidFill>
                <a:latin typeface="Arial" pitchFamily="34" charset="0"/>
                <a:ea typeface="+mn-ea"/>
                <a:cs typeface="Arial" pitchFamily="34" charset="0"/>
              </a:defRPr>
            </a:lvl1pPr>
            <a:lvl2pPr marL="169200" indent="-169200" algn="l" eaLnBrk="1" hangingPunct="1">
              <a:lnSpc>
                <a:spcPct val="106000"/>
              </a:lnSpc>
              <a:spcBef>
                <a:spcPts val="1056"/>
              </a:spcBef>
              <a:buFont typeface="Wingdings" pitchFamily="2" charset="2"/>
              <a:buChar char="n"/>
              <a:defRPr kumimoji="1" sz="1200">
                <a:solidFill>
                  <a:schemeClr val="tx1"/>
                </a:solidFill>
                <a:latin typeface="Arial" pitchFamily="34" charset="0"/>
                <a:ea typeface="+mn-ea"/>
                <a:cs typeface="Arial" pitchFamily="34" charset="0"/>
              </a:defRPr>
            </a:lvl2pPr>
            <a:lvl3pPr marL="345600" indent="-172800" algn="l" eaLnBrk="1" hangingPunct="1">
              <a:lnSpc>
                <a:spcPct val="106000"/>
              </a:lnSpc>
              <a:spcBef>
                <a:spcPts val="480"/>
              </a:spcBef>
              <a:buFont typeface="Wingdings" pitchFamily="2" charset="2"/>
              <a:buChar char="Ø"/>
              <a:defRPr kumimoji="1" sz="1200">
                <a:solidFill>
                  <a:schemeClr val="tx1"/>
                </a:solidFill>
                <a:latin typeface="Arial" pitchFamily="34" charset="0"/>
                <a:ea typeface="+mn-ea"/>
                <a:cs typeface="Arial" pitchFamily="34" charset="0"/>
              </a:defRPr>
            </a:lvl3pPr>
            <a:lvl4pPr marL="518400" indent="-172800" algn="l" eaLnBrk="1" hangingPunct="1">
              <a:lnSpc>
                <a:spcPct val="106000"/>
              </a:lnSpc>
              <a:spcBef>
                <a:spcPts val="240"/>
              </a:spcBef>
              <a:buFont typeface="Arial" pitchFamily="34" charset="0"/>
              <a:buChar char="•"/>
              <a:defRPr kumimoji="1" sz="1200">
                <a:solidFill>
                  <a:schemeClr val="tx1"/>
                </a:solidFill>
                <a:latin typeface="Arial" pitchFamily="34" charset="0"/>
                <a:ea typeface="+mn-ea"/>
                <a:cs typeface="Arial" pitchFamily="34" charset="0"/>
              </a:defRPr>
            </a:lvl4pPr>
          </a:lstStyle>
          <a:p>
            <a:pPr fontAlgn="auto">
              <a:spcAft>
                <a:spcPts val="0"/>
              </a:spcAft>
            </a:pPr>
            <a:r>
              <a:rPr lang="en-US" altLang="ja-JP" sz="2000" kern="0" dirty="0">
                <a:solidFill>
                  <a:schemeClr val="tx1"/>
                </a:solidFill>
              </a:rPr>
              <a:t>【</a:t>
            </a:r>
            <a:r>
              <a:rPr lang="ja-JP" altLang="en-US" sz="2000" kern="0" dirty="0">
                <a:solidFill>
                  <a:schemeClr val="tx1"/>
                </a:solidFill>
              </a:rPr>
              <a:t>幹事法人名</a:t>
            </a:r>
            <a:r>
              <a:rPr lang="en-US" altLang="ja-JP" sz="2000" kern="0" dirty="0">
                <a:solidFill>
                  <a:schemeClr val="tx1"/>
                </a:solidFill>
              </a:rPr>
              <a:t>】</a:t>
            </a:r>
            <a:r>
              <a:rPr lang="ja-JP" altLang="en-US" sz="2000" kern="0" dirty="0">
                <a:solidFill>
                  <a:schemeClr val="bg2"/>
                </a:solidFill>
              </a:rPr>
              <a:t>株式会社○○</a:t>
            </a:r>
          </a:p>
          <a:p>
            <a:pPr fontAlgn="auto">
              <a:spcAft>
                <a:spcPts val="0"/>
              </a:spcAft>
            </a:pPr>
            <a:r>
              <a:rPr lang="en-US" altLang="ja-JP" sz="2000" kern="0" dirty="0">
                <a:solidFill>
                  <a:schemeClr val="tx1"/>
                </a:solidFill>
              </a:rPr>
              <a:t>【</a:t>
            </a:r>
            <a:r>
              <a:rPr lang="ja-JP" altLang="en-US" sz="2000" kern="0" dirty="0">
                <a:solidFill>
                  <a:schemeClr val="tx1"/>
                </a:solidFill>
              </a:rPr>
              <a:t>プレゼン担当者部署役職氏名</a:t>
            </a:r>
            <a:r>
              <a:rPr lang="en-US" altLang="ja-JP" sz="2000" kern="0" dirty="0">
                <a:solidFill>
                  <a:schemeClr val="tx1"/>
                </a:solidFill>
              </a:rPr>
              <a:t>】</a:t>
            </a:r>
            <a:r>
              <a:rPr lang="en-US" altLang="ja-JP" sz="2000" kern="0" dirty="0">
                <a:solidFill>
                  <a:schemeClr val="bg2"/>
                </a:solidFill>
              </a:rPr>
              <a:t>×× ××</a:t>
            </a:r>
            <a:endParaRPr lang="ja-JP" altLang="en-US" sz="2000" kern="0" dirty="0">
              <a:solidFill>
                <a:schemeClr val="bg2"/>
              </a:solidFill>
            </a:endParaRPr>
          </a:p>
          <a:p>
            <a:pPr fontAlgn="auto">
              <a:spcAft>
                <a:spcPts val="0"/>
              </a:spcAft>
            </a:pPr>
            <a:r>
              <a:rPr lang="en-US" altLang="ja-JP" sz="2000" kern="0" dirty="0">
                <a:solidFill>
                  <a:schemeClr val="tx1"/>
                </a:solidFill>
              </a:rPr>
              <a:t>【</a:t>
            </a:r>
            <a:r>
              <a:rPr lang="ja-JP" altLang="en-US" sz="2000" kern="0" dirty="0">
                <a:solidFill>
                  <a:schemeClr val="tx1"/>
                </a:solidFill>
              </a:rPr>
              <a:t>プロジェクトメンバー</a:t>
            </a:r>
            <a:r>
              <a:rPr lang="en-US" altLang="ja-JP" sz="2000" kern="0" dirty="0">
                <a:solidFill>
                  <a:schemeClr val="tx1"/>
                </a:solidFill>
              </a:rPr>
              <a:t>1】</a:t>
            </a:r>
            <a:r>
              <a:rPr lang="ja-JP" altLang="en-US" sz="2000" kern="0" dirty="0">
                <a:solidFill>
                  <a:schemeClr val="bg2"/>
                </a:solidFill>
              </a:rPr>
              <a:t>株式会社△△</a:t>
            </a:r>
            <a:endParaRPr lang="en-US" altLang="ja-JP" sz="2000" kern="0" dirty="0">
              <a:solidFill>
                <a:schemeClr val="bg2"/>
              </a:solidFill>
            </a:endParaRPr>
          </a:p>
          <a:p>
            <a:pPr fontAlgn="auto">
              <a:spcAft>
                <a:spcPts val="0"/>
              </a:spcAft>
            </a:pPr>
            <a:r>
              <a:rPr lang="en-US" altLang="ja-JP" sz="2000" kern="0" dirty="0">
                <a:solidFill>
                  <a:schemeClr val="tx1"/>
                </a:solidFill>
              </a:rPr>
              <a:t>【</a:t>
            </a:r>
            <a:r>
              <a:rPr lang="ja-JP" altLang="en-US" sz="2000" kern="0" dirty="0">
                <a:solidFill>
                  <a:schemeClr val="tx1"/>
                </a:solidFill>
              </a:rPr>
              <a:t>プロジェクトメンバー</a:t>
            </a:r>
            <a:r>
              <a:rPr lang="en-US" altLang="ja-JP" sz="2000" kern="0" dirty="0">
                <a:solidFill>
                  <a:schemeClr val="tx1"/>
                </a:solidFill>
              </a:rPr>
              <a:t>2】</a:t>
            </a:r>
            <a:r>
              <a:rPr lang="ja-JP" altLang="en-US" sz="2000" kern="0" dirty="0">
                <a:solidFill>
                  <a:schemeClr val="bg2"/>
                </a:solidFill>
              </a:rPr>
              <a:t>株式会社△△</a:t>
            </a:r>
            <a:endParaRPr lang="en-US" altLang="ja-JP" sz="2000" kern="0" dirty="0">
              <a:solidFill>
                <a:schemeClr val="bg2"/>
              </a:solidFill>
            </a:endParaRPr>
          </a:p>
        </p:txBody>
      </p:sp>
      <p:sp>
        <p:nvSpPr>
          <p:cNvPr id="8" name="テキスト プレースホルダ 9">
            <a:extLst>
              <a:ext uri="{FF2B5EF4-FFF2-40B4-BE49-F238E27FC236}">
                <a16:creationId xmlns:a16="http://schemas.microsoft.com/office/drawing/2014/main" id="{8012167C-B6C6-41DC-AC4D-4B115AF92B49}"/>
              </a:ext>
            </a:extLst>
          </p:cNvPr>
          <p:cNvSpPr txBox="1">
            <a:spLocks/>
          </p:cNvSpPr>
          <p:nvPr/>
        </p:nvSpPr>
        <p:spPr bwMode="gray">
          <a:xfrm>
            <a:off x="2717887" y="2545031"/>
            <a:ext cx="3514863" cy="667409"/>
          </a:xfrm>
          <a:prstGeom prst="rect">
            <a:avLst/>
          </a:prstGeom>
          <a:noFill/>
        </p:spPr>
        <p:txBody>
          <a:bodyPr vert="horz" wrap="none" lIns="72000" tIns="72000" rIns="73152" bIns="72000" rtlCol="0" anchor="ctr" anchorCtr="0">
            <a:noAutofit/>
          </a:bodyPr>
          <a:lstStyle>
            <a:lvl1pPr marL="0" indent="0" algn="l" eaLnBrk="1" hangingPunct="1">
              <a:lnSpc>
                <a:spcPct val="100000"/>
              </a:lnSpc>
              <a:spcBef>
                <a:spcPts val="0"/>
              </a:spcBef>
              <a:buNone/>
              <a:defRPr kumimoji="1" sz="2800" b="1" baseline="0">
                <a:solidFill>
                  <a:schemeClr val="accent1"/>
                </a:solidFill>
                <a:latin typeface="Arial" pitchFamily="34" charset="0"/>
                <a:ea typeface="+mn-ea"/>
                <a:cs typeface="Arial" pitchFamily="34" charset="0"/>
              </a:defRPr>
            </a:lvl1pPr>
            <a:lvl2pPr marL="169200" indent="-169200" algn="l" eaLnBrk="1" hangingPunct="1">
              <a:lnSpc>
                <a:spcPct val="106000"/>
              </a:lnSpc>
              <a:spcBef>
                <a:spcPts val="1056"/>
              </a:spcBef>
              <a:buFont typeface="Wingdings" pitchFamily="2" charset="2"/>
              <a:buChar char="n"/>
              <a:defRPr kumimoji="1" sz="1200">
                <a:solidFill>
                  <a:schemeClr val="tx1"/>
                </a:solidFill>
                <a:latin typeface="Arial" pitchFamily="34" charset="0"/>
                <a:ea typeface="+mn-ea"/>
                <a:cs typeface="Arial" pitchFamily="34" charset="0"/>
              </a:defRPr>
            </a:lvl2pPr>
            <a:lvl3pPr marL="345600" indent="-172800" algn="l" eaLnBrk="1" hangingPunct="1">
              <a:lnSpc>
                <a:spcPct val="106000"/>
              </a:lnSpc>
              <a:spcBef>
                <a:spcPts val="480"/>
              </a:spcBef>
              <a:buFont typeface="Wingdings" pitchFamily="2" charset="2"/>
              <a:buChar char="Ø"/>
              <a:defRPr kumimoji="1" sz="1200">
                <a:solidFill>
                  <a:schemeClr val="tx1"/>
                </a:solidFill>
                <a:latin typeface="Arial" pitchFamily="34" charset="0"/>
                <a:ea typeface="+mn-ea"/>
                <a:cs typeface="Arial" pitchFamily="34" charset="0"/>
              </a:defRPr>
            </a:lvl3pPr>
            <a:lvl4pPr marL="518400" indent="-172800" algn="l" eaLnBrk="1" hangingPunct="1">
              <a:lnSpc>
                <a:spcPct val="106000"/>
              </a:lnSpc>
              <a:spcBef>
                <a:spcPts val="240"/>
              </a:spcBef>
              <a:buFont typeface="Arial" pitchFamily="34" charset="0"/>
              <a:buChar char="•"/>
              <a:defRPr kumimoji="1" sz="1200">
                <a:solidFill>
                  <a:schemeClr val="tx1"/>
                </a:solidFill>
                <a:latin typeface="Arial" pitchFamily="34" charset="0"/>
                <a:ea typeface="+mn-ea"/>
                <a:cs typeface="Arial" pitchFamily="34" charset="0"/>
              </a:defRPr>
            </a:lvl4pPr>
          </a:lstStyle>
          <a:p>
            <a:pPr fontAlgn="auto">
              <a:spcAft>
                <a:spcPts val="0"/>
              </a:spcAft>
            </a:pPr>
            <a:r>
              <a:rPr lang="ja-JP" altLang="en-US" sz="3600" kern="0" dirty="0">
                <a:solidFill>
                  <a:schemeClr val="tx1"/>
                </a:solidFill>
              </a:rPr>
              <a:t>○○○○プロジェクト</a:t>
            </a:r>
            <a:endParaRPr lang="en-US" altLang="ja-JP" sz="3600" kern="0" dirty="0">
              <a:solidFill>
                <a:schemeClr val="tx1"/>
              </a:solidFill>
            </a:endParaRPr>
          </a:p>
        </p:txBody>
      </p:sp>
      <p:sp>
        <p:nvSpPr>
          <p:cNvPr id="2" name="正方形/長方形 1"/>
          <p:cNvSpPr/>
          <p:nvPr/>
        </p:nvSpPr>
        <p:spPr>
          <a:xfrm>
            <a:off x="1475603" y="3212440"/>
            <a:ext cx="7429500" cy="400110"/>
          </a:xfrm>
          <a:prstGeom prst="rect">
            <a:avLst/>
          </a:prstGeom>
        </p:spPr>
        <p:txBody>
          <a:bodyPr wrap="square">
            <a:spAutoFit/>
          </a:bodyPr>
          <a:lstStyle/>
          <a:p>
            <a:pPr marL="0" indent="0">
              <a:buNone/>
            </a:pPr>
            <a:r>
              <a:rPr lang="en-US" altLang="ja-JP" sz="2000" i="1" dirty="0">
                <a:solidFill>
                  <a:srgbClr val="FF0000"/>
                </a:solidFill>
                <a:latin typeface="ＭＳ 明朝" panose="02020609040205080304" pitchFamily="17" charset="-128"/>
                <a:ea typeface="ＭＳ 明朝" panose="02020609040205080304" pitchFamily="17" charset="-128"/>
              </a:rPr>
              <a:t>※ </a:t>
            </a:r>
            <a:r>
              <a:rPr lang="ja-JP" altLang="en-US" sz="2000" i="1" dirty="0">
                <a:solidFill>
                  <a:srgbClr val="FF0000"/>
                </a:solidFill>
                <a:latin typeface="ＭＳ 明朝" panose="02020609040205080304" pitchFamily="17" charset="-128"/>
                <a:ea typeface="ＭＳ 明朝" panose="02020609040205080304" pitchFamily="17" charset="-128"/>
              </a:rPr>
              <a:t>様式２の「１ プロジェクト名称」を記載してください。</a:t>
            </a:r>
          </a:p>
        </p:txBody>
      </p:sp>
    </p:spTree>
    <p:extLst>
      <p:ext uri="{BB962C8B-B14F-4D97-AF65-F5344CB8AC3E}">
        <p14:creationId xmlns:p14="http://schemas.microsoft.com/office/powerpoint/2010/main" val="4067508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四角形: 角を丸くする 69">
            <a:extLst>
              <a:ext uri="{FF2B5EF4-FFF2-40B4-BE49-F238E27FC236}">
                <a16:creationId xmlns:a16="http://schemas.microsoft.com/office/drawing/2014/main" id="{48C7B6D8-0B2E-49A8-A1B9-BF0D1CAC3626}"/>
              </a:ext>
            </a:extLst>
          </p:cNvPr>
          <p:cNvSpPr/>
          <p:nvPr/>
        </p:nvSpPr>
        <p:spPr>
          <a:xfrm>
            <a:off x="5966695" y="5091694"/>
            <a:ext cx="3492063" cy="1579672"/>
          </a:xfrm>
          <a:prstGeom prst="roundRect">
            <a:avLst>
              <a:gd name="adj" fmla="val 11325"/>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30000"/>
              </a:lnSpc>
              <a:spcAft>
                <a:spcPts val="488"/>
              </a:spcAft>
            </a:pPr>
            <a:endParaRPr kumimoji="1" lang="en-US" altLang="ja-JP" sz="813" dirty="0">
              <a:solidFill>
                <a:schemeClr val="tx1"/>
              </a:solidFill>
              <a:latin typeface="+mn-ea"/>
            </a:endParaRPr>
          </a:p>
        </p:txBody>
      </p:sp>
      <p:sp>
        <p:nvSpPr>
          <p:cNvPr id="3" name="四角形: 角を丸くする 2">
            <a:extLst>
              <a:ext uri="{FF2B5EF4-FFF2-40B4-BE49-F238E27FC236}">
                <a16:creationId xmlns:a16="http://schemas.microsoft.com/office/drawing/2014/main" id="{552EFCA2-EC17-49DD-8770-873939C18807}"/>
              </a:ext>
            </a:extLst>
          </p:cNvPr>
          <p:cNvSpPr/>
          <p:nvPr/>
        </p:nvSpPr>
        <p:spPr>
          <a:xfrm>
            <a:off x="430220" y="2383768"/>
            <a:ext cx="5422778" cy="819089"/>
          </a:xfrm>
          <a:prstGeom prst="roundRect">
            <a:avLst>
              <a:gd name="adj" fmla="val 7686"/>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30000"/>
              </a:lnSpc>
              <a:spcAft>
                <a:spcPts val="488"/>
              </a:spcAft>
            </a:pPr>
            <a:r>
              <a:rPr kumimoji="1" lang="ja-JP" altLang="en-US" sz="1138" b="1" dirty="0">
                <a:solidFill>
                  <a:schemeClr val="tx1"/>
                </a:solidFill>
                <a:latin typeface="+mn-ea"/>
              </a:rPr>
              <a:t>マネジメントレイヤ</a:t>
            </a:r>
            <a:endParaRPr kumimoji="1" lang="en-US" altLang="ja-JP" sz="1138" b="1" dirty="0">
              <a:solidFill>
                <a:schemeClr val="tx1"/>
              </a:solidFill>
              <a:latin typeface="+mn-ea"/>
            </a:endParaRPr>
          </a:p>
          <a:p>
            <a:pPr>
              <a:lnSpc>
                <a:spcPct val="130000"/>
              </a:lnSpc>
              <a:spcAft>
                <a:spcPts val="488"/>
              </a:spcAft>
            </a:pPr>
            <a:r>
              <a:rPr kumimoji="1" lang="ja-JP" altLang="en-US" sz="813" dirty="0">
                <a:solidFill>
                  <a:schemeClr val="tx1"/>
                </a:solidFill>
                <a:latin typeface="+mn-ea"/>
              </a:rPr>
              <a:t>プロジェクト責任者として、ステアリングコミッティや</a:t>
            </a:r>
            <a:br>
              <a:rPr kumimoji="1" lang="en-US" altLang="ja-JP" sz="813" dirty="0">
                <a:solidFill>
                  <a:schemeClr val="tx1"/>
                </a:solidFill>
                <a:latin typeface="+mn-ea"/>
              </a:rPr>
            </a:br>
            <a:r>
              <a:rPr kumimoji="1" lang="ja-JP" altLang="en-US" sz="813" dirty="0">
                <a:solidFill>
                  <a:schemeClr val="tx1"/>
                </a:solidFill>
                <a:latin typeface="+mn-ea"/>
              </a:rPr>
              <a:t>方式、方針合意等の重要な会議へ参加します</a:t>
            </a:r>
            <a:endParaRPr kumimoji="1" lang="ja-JP" altLang="en-US" sz="894" dirty="0">
              <a:solidFill>
                <a:schemeClr val="tx1"/>
              </a:solidFill>
              <a:latin typeface="+mn-ea"/>
            </a:endParaRPr>
          </a:p>
        </p:txBody>
      </p:sp>
      <p:graphicFrame>
        <p:nvGraphicFramePr>
          <p:cNvPr id="4" name="表 4">
            <a:extLst>
              <a:ext uri="{FF2B5EF4-FFF2-40B4-BE49-F238E27FC236}">
                <a16:creationId xmlns:a16="http://schemas.microsoft.com/office/drawing/2014/main" id="{109FC3A5-283B-4FB1-843E-2213C101ADBE}"/>
              </a:ext>
            </a:extLst>
          </p:cNvPr>
          <p:cNvGraphicFramePr>
            <a:graphicFrameLocks noGrp="1"/>
          </p:cNvGraphicFramePr>
          <p:nvPr>
            <p:extLst>
              <p:ext uri="{D42A27DB-BD31-4B8C-83A1-F6EECF244321}">
                <p14:modId xmlns:p14="http://schemas.microsoft.com/office/powerpoint/2010/main" val="3527880372"/>
              </p:ext>
            </p:extLst>
          </p:nvPr>
        </p:nvGraphicFramePr>
        <p:xfrm>
          <a:off x="4320355" y="2529576"/>
          <a:ext cx="1345650" cy="556475"/>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案件責任者</a:t>
                      </a:r>
                    </a:p>
                  </a:txBody>
                  <a:tcPr marL="74295" marR="74295" marT="37148" marB="37148"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代表取締役社長</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sp>
        <p:nvSpPr>
          <p:cNvPr id="5" name="四角形: 角を丸くする 4">
            <a:extLst>
              <a:ext uri="{FF2B5EF4-FFF2-40B4-BE49-F238E27FC236}">
                <a16:creationId xmlns:a16="http://schemas.microsoft.com/office/drawing/2014/main" id="{BCCFAD15-8CE7-4C21-AC05-2837A0D9FF30}"/>
              </a:ext>
            </a:extLst>
          </p:cNvPr>
          <p:cNvSpPr/>
          <p:nvPr/>
        </p:nvSpPr>
        <p:spPr>
          <a:xfrm>
            <a:off x="389493" y="3395004"/>
            <a:ext cx="2993752" cy="1521168"/>
          </a:xfrm>
          <a:prstGeom prst="roundRect">
            <a:avLst>
              <a:gd name="adj" fmla="val 7686"/>
            </a:avLst>
          </a:prstGeom>
          <a:solidFill>
            <a:schemeClr val="accent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30000"/>
              </a:lnSpc>
              <a:spcAft>
                <a:spcPts val="488"/>
              </a:spcAft>
            </a:pPr>
            <a:r>
              <a:rPr kumimoji="1" lang="ja-JP" altLang="en-US" sz="1138" b="1" dirty="0">
                <a:solidFill>
                  <a:schemeClr val="tx1"/>
                </a:solidFill>
                <a:latin typeface="+mn-ea"/>
              </a:rPr>
              <a:t>●●チーム</a:t>
            </a:r>
            <a:endParaRPr kumimoji="1" lang="en-US" altLang="ja-JP" sz="1138" b="1" dirty="0">
              <a:solidFill>
                <a:schemeClr val="tx1"/>
              </a:solidFill>
              <a:latin typeface="+mn-ea"/>
            </a:endParaRPr>
          </a:p>
          <a:p>
            <a:pPr>
              <a:lnSpc>
                <a:spcPct val="130000"/>
              </a:lnSpc>
              <a:spcAft>
                <a:spcPts val="488"/>
              </a:spcAft>
            </a:pPr>
            <a:r>
              <a:rPr kumimoji="1" lang="ja-JP" altLang="en-US" sz="813" dirty="0">
                <a:solidFill>
                  <a:schemeClr val="tx1"/>
                </a:solidFill>
                <a:latin typeface="+mn-ea"/>
              </a:rPr>
              <a:t>●●</a:t>
            </a:r>
            <a:br>
              <a:rPr kumimoji="1" lang="en-US" altLang="ja-JP" sz="813" dirty="0">
                <a:solidFill>
                  <a:schemeClr val="tx1"/>
                </a:solidFill>
                <a:latin typeface="+mn-ea"/>
              </a:rPr>
            </a:br>
            <a:r>
              <a:rPr kumimoji="1" lang="ja-JP" altLang="en-US" sz="813" dirty="0">
                <a:solidFill>
                  <a:schemeClr val="tx1"/>
                </a:solidFill>
                <a:latin typeface="+mn-ea"/>
              </a:rPr>
              <a:t>を統括するチーム</a:t>
            </a:r>
            <a:endParaRPr kumimoji="1" lang="ja-JP" altLang="en-US" sz="894" dirty="0">
              <a:solidFill>
                <a:schemeClr val="tx1"/>
              </a:solidFill>
              <a:latin typeface="+mn-ea"/>
            </a:endParaRPr>
          </a:p>
        </p:txBody>
      </p:sp>
      <p:sp>
        <p:nvSpPr>
          <p:cNvPr id="6" name="四角形: 角を丸くする 5">
            <a:extLst>
              <a:ext uri="{FF2B5EF4-FFF2-40B4-BE49-F238E27FC236}">
                <a16:creationId xmlns:a16="http://schemas.microsoft.com/office/drawing/2014/main" id="{DF1C7689-CEE2-4453-9503-DAED6BD4A9D8}"/>
              </a:ext>
            </a:extLst>
          </p:cNvPr>
          <p:cNvSpPr/>
          <p:nvPr/>
        </p:nvSpPr>
        <p:spPr>
          <a:xfrm>
            <a:off x="3500258" y="3395003"/>
            <a:ext cx="2993752" cy="3276363"/>
          </a:xfrm>
          <a:prstGeom prst="roundRect">
            <a:avLst>
              <a:gd name="adj" fmla="val 4737"/>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30000"/>
              </a:lnSpc>
              <a:spcAft>
                <a:spcPts val="488"/>
              </a:spcAft>
            </a:pPr>
            <a:endParaRPr kumimoji="1" lang="ja-JP" altLang="en-US" sz="894" dirty="0">
              <a:solidFill>
                <a:schemeClr val="tx1"/>
              </a:solidFill>
              <a:latin typeface="+mn-ea"/>
            </a:endParaRPr>
          </a:p>
        </p:txBody>
      </p:sp>
      <p:sp>
        <p:nvSpPr>
          <p:cNvPr id="7" name="四角形: 角を丸くする 6">
            <a:extLst>
              <a:ext uri="{FF2B5EF4-FFF2-40B4-BE49-F238E27FC236}">
                <a16:creationId xmlns:a16="http://schemas.microsoft.com/office/drawing/2014/main" id="{238FC610-3993-4FD6-A0A1-C0641E28C7B3}"/>
              </a:ext>
            </a:extLst>
          </p:cNvPr>
          <p:cNvSpPr/>
          <p:nvPr/>
        </p:nvSpPr>
        <p:spPr>
          <a:xfrm>
            <a:off x="6621442" y="3395004"/>
            <a:ext cx="2837317" cy="1521165"/>
          </a:xfrm>
          <a:prstGeom prst="roundRect">
            <a:avLst>
              <a:gd name="adj" fmla="val 5829"/>
            </a:avLst>
          </a:prstGeom>
          <a:solidFill>
            <a:schemeClr val="accent4">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456234">
              <a:lnSpc>
                <a:spcPct val="130000"/>
              </a:lnSpc>
              <a:spcAft>
                <a:spcPts val="488"/>
              </a:spcAft>
            </a:pPr>
            <a:r>
              <a:rPr kumimoji="1" lang="ja-JP" altLang="en-US" sz="1138" b="1" dirty="0">
                <a:solidFill>
                  <a:schemeClr val="tx1"/>
                </a:solidFill>
                <a:latin typeface="+mn-ea"/>
              </a:rPr>
              <a:t>営業担当</a:t>
            </a:r>
            <a:endParaRPr kumimoji="1" lang="en-US" altLang="ja-JP" sz="1138" b="1" dirty="0">
              <a:solidFill>
                <a:schemeClr val="tx1"/>
              </a:solidFill>
              <a:latin typeface="+mn-ea"/>
            </a:endParaRPr>
          </a:p>
          <a:p>
            <a:pPr marL="1456234">
              <a:lnSpc>
                <a:spcPct val="130000"/>
              </a:lnSpc>
              <a:spcAft>
                <a:spcPts val="488"/>
              </a:spcAft>
            </a:pPr>
            <a:r>
              <a:rPr kumimoji="1" lang="ja-JP" altLang="en-US" sz="813" dirty="0">
                <a:solidFill>
                  <a:schemeClr val="tx1"/>
                </a:solidFill>
                <a:latin typeface="+mn-ea"/>
              </a:rPr>
              <a:t>見積、契約、その他諸条件の調整窓口、および、</a:t>
            </a:r>
            <a:r>
              <a:rPr kumimoji="1" lang="ja-JP" altLang="en-US" sz="894" dirty="0">
                <a:solidFill>
                  <a:schemeClr val="tx1"/>
                </a:solidFill>
                <a:latin typeface="+mn-ea"/>
              </a:rPr>
              <a:t>要件定義工程以降での仕様調整の窓口</a:t>
            </a:r>
          </a:p>
        </p:txBody>
      </p:sp>
      <p:graphicFrame>
        <p:nvGraphicFramePr>
          <p:cNvPr id="8" name="表 4">
            <a:extLst>
              <a:ext uri="{FF2B5EF4-FFF2-40B4-BE49-F238E27FC236}">
                <a16:creationId xmlns:a16="http://schemas.microsoft.com/office/drawing/2014/main" id="{8A8CA642-C7D6-436F-860E-892D52D2CF4D}"/>
              </a:ext>
            </a:extLst>
          </p:cNvPr>
          <p:cNvGraphicFramePr>
            <a:graphicFrameLocks noGrp="1"/>
          </p:cNvGraphicFramePr>
          <p:nvPr>
            <p:extLst>
              <p:ext uri="{D42A27DB-BD31-4B8C-83A1-F6EECF244321}">
                <p14:modId xmlns:p14="http://schemas.microsoft.com/office/powerpoint/2010/main" val="2016068574"/>
              </p:ext>
            </p:extLst>
          </p:nvPr>
        </p:nvGraphicFramePr>
        <p:xfrm>
          <a:off x="1929097" y="3453509"/>
          <a:ext cx="1345650" cy="556475"/>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●●責任者</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△△部 シニアマネージャー</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9" name="表 4">
            <a:extLst>
              <a:ext uri="{FF2B5EF4-FFF2-40B4-BE49-F238E27FC236}">
                <a16:creationId xmlns:a16="http://schemas.microsoft.com/office/drawing/2014/main" id="{2261745B-4DF6-41EF-8069-2040086B88E8}"/>
              </a:ext>
            </a:extLst>
          </p:cNvPr>
          <p:cNvGraphicFramePr>
            <a:graphicFrameLocks noGrp="1"/>
          </p:cNvGraphicFramePr>
          <p:nvPr>
            <p:extLst>
              <p:ext uri="{D42A27DB-BD31-4B8C-83A1-F6EECF244321}">
                <p14:modId xmlns:p14="http://schemas.microsoft.com/office/powerpoint/2010/main" val="3352851973"/>
              </p:ext>
            </p:extLst>
          </p:nvPr>
        </p:nvGraphicFramePr>
        <p:xfrm>
          <a:off x="1929097" y="4272600"/>
          <a:ext cx="1345650" cy="556475"/>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10" name="表 4">
            <a:extLst>
              <a:ext uri="{FF2B5EF4-FFF2-40B4-BE49-F238E27FC236}">
                <a16:creationId xmlns:a16="http://schemas.microsoft.com/office/drawing/2014/main" id="{FD1FB67F-EF13-489C-81E7-476899D9543B}"/>
              </a:ext>
            </a:extLst>
          </p:cNvPr>
          <p:cNvGraphicFramePr>
            <a:graphicFrameLocks noGrp="1"/>
          </p:cNvGraphicFramePr>
          <p:nvPr>
            <p:extLst>
              <p:ext uri="{D42A27DB-BD31-4B8C-83A1-F6EECF244321}">
                <p14:modId xmlns:p14="http://schemas.microsoft.com/office/powerpoint/2010/main" val="4112485390"/>
              </p:ext>
            </p:extLst>
          </p:nvPr>
        </p:nvGraphicFramePr>
        <p:xfrm>
          <a:off x="488179" y="4272600"/>
          <a:ext cx="1345650" cy="556475"/>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cxnSp>
        <p:nvCxnSpPr>
          <p:cNvPr id="12" name="コネクタ: カギ線 11">
            <a:extLst>
              <a:ext uri="{FF2B5EF4-FFF2-40B4-BE49-F238E27FC236}">
                <a16:creationId xmlns:a16="http://schemas.microsoft.com/office/drawing/2014/main" id="{9D37C760-0E14-4096-800D-9C0287FC1FC1}"/>
              </a:ext>
            </a:extLst>
          </p:cNvPr>
          <p:cNvCxnSpPr>
            <a:cxnSpLocks/>
            <a:stCxn id="4" idx="2"/>
            <a:endCxn id="8" idx="0"/>
          </p:cNvCxnSpPr>
          <p:nvPr/>
        </p:nvCxnSpPr>
        <p:spPr>
          <a:xfrm rot="5400000">
            <a:off x="3613822" y="2074151"/>
            <a:ext cx="367458" cy="2391258"/>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E78DBB27-A942-496B-8C25-C37A37DA6E4D}"/>
              </a:ext>
            </a:extLst>
          </p:cNvPr>
          <p:cNvCxnSpPr>
            <a:cxnSpLocks/>
            <a:stCxn id="8" idx="2"/>
            <a:endCxn id="9" idx="0"/>
          </p:cNvCxnSpPr>
          <p:nvPr/>
        </p:nvCxnSpPr>
        <p:spPr>
          <a:xfrm>
            <a:off x="2601922" y="4009984"/>
            <a:ext cx="0" cy="26261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 name="コネクタ: カギ線 16">
            <a:extLst>
              <a:ext uri="{FF2B5EF4-FFF2-40B4-BE49-F238E27FC236}">
                <a16:creationId xmlns:a16="http://schemas.microsoft.com/office/drawing/2014/main" id="{F806958A-716C-4B6C-8D9C-5D2E325D9358}"/>
              </a:ext>
            </a:extLst>
          </p:cNvPr>
          <p:cNvCxnSpPr>
            <a:cxnSpLocks/>
            <a:stCxn id="8" idx="2"/>
            <a:endCxn id="10" idx="0"/>
          </p:cNvCxnSpPr>
          <p:nvPr/>
        </p:nvCxnSpPr>
        <p:spPr>
          <a:xfrm rot="5400000">
            <a:off x="1750155" y="3420833"/>
            <a:ext cx="262616" cy="1440918"/>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0" name="四角形: 角を丸くする 19">
            <a:extLst>
              <a:ext uri="{FF2B5EF4-FFF2-40B4-BE49-F238E27FC236}">
                <a16:creationId xmlns:a16="http://schemas.microsoft.com/office/drawing/2014/main" id="{01D41A8C-2042-4B53-A845-6C86DD245E2B}"/>
              </a:ext>
            </a:extLst>
          </p:cNvPr>
          <p:cNvSpPr/>
          <p:nvPr/>
        </p:nvSpPr>
        <p:spPr>
          <a:xfrm>
            <a:off x="389493" y="5091690"/>
            <a:ext cx="3492063" cy="1579676"/>
          </a:xfrm>
          <a:prstGeom prst="roundRect">
            <a:avLst>
              <a:gd name="adj" fmla="val 11325"/>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30000"/>
              </a:lnSpc>
              <a:spcAft>
                <a:spcPts val="488"/>
              </a:spcAft>
            </a:pPr>
            <a:r>
              <a:rPr kumimoji="1" lang="ja-JP" altLang="en-US" sz="1138" b="1" dirty="0">
                <a:solidFill>
                  <a:schemeClr val="tx1"/>
                </a:solidFill>
                <a:latin typeface="+mn-ea"/>
              </a:rPr>
              <a:t>開発担当</a:t>
            </a:r>
            <a:endParaRPr kumimoji="1" lang="en-US" altLang="ja-JP" sz="1138" b="1" dirty="0">
              <a:solidFill>
                <a:schemeClr val="tx1"/>
              </a:solidFill>
              <a:latin typeface="+mn-ea"/>
            </a:endParaRPr>
          </a:p>
          <a:p>
            <a:pPr>
              <a:lnSpc>
                <a:spcPct val="130000"/>
              </a:lnSpc>
              <a:spcAft>
                <a:spcPts val="488"/>
              </a:spcAft>
            </a:pPr>
            <a:r>
              <a:rPr kumimoji="1" lang="ja-JP" altLang="en-US" sz="813" dirty="0">
                <a:solidFill>
                  <a:schemeClr val="tx1"/>
                </a:solidFill>
                <a:latin typeface="+mn-ea"/>
              </a:rPr>
              <a:t>合意した要件に従い、システムの</a:t>
            </a:r>
            <a:br>
              <a:rPr kumimoji="1" lang="en-US" altLang="ja-JP" sz="813" dirty="0">
                <a:solidFill>
                  <a:schemeClr val="tx1"/>
                </a:solidFill>
                <a:latin typeface="+mn-ea"/>
              </a:rPr>
            </a:br>
            <a:r>
              <a:rPr kumimoji="1" lang="ja-JP" altLang="en-US" sz="813" dirty="0">
                <a:solidFill>
                  <a:schemeClr val="tx1"/>
                </a:solidFill>
                <a:latin typeface="+mn-ea"/>
              </a:rPr>
              <a:t>設計・開発・試験を実施します</a:t>
            </a:r>
            <a:endParaRPr kumimoji="1" lang="en-US" altLang="ja-JP" sz="813" dirty="0">
              <a:solidFill>
                <a:schemeClr val="tx1"/>
              </a:solidFill>
              <a:latin typeface="+mn-ea"/>
            </a:endParaRPr>
          </a:p>
        </p:txBody>
      </p:sp>
      <p:graphicFrame>
        <p:nvGraphicFramePr>
          <p:cNvPr id="24" name="表 4">
            <a:extLst>
              <a:ext uri="{FF2B5EF4-FFF2-40B4-BE49-F238E27FC236}">
                <a16:creationId xmlns:a16="http://schemas.microsoft.com/office/drawing/2014/main" id="{45533246-C060-43EE-8B5F-E04A465AA4E1}"/>
              </a:ext>
            </a:extLst>
          </p:cNvPr>
          <p:cNvGraphicFramePr>
            <a:graphicFrameLocks noGrp="1"/>
          </p:cNvGraphicFramePr>
          <p:nvPr>
            <p:extLst>
              <p:ext uri="{D42A27DB-BD31-4B8C-83A1-F6EECF244321}">
                <p14:modId xmlns:p14="http://schemas.microsoft.com/office/powerpoint/2010/main" val="3109842565"/>
              </p:ext>
            </p:extLst>
          </p:nvPr>
        </p:nvGraphicFramePr>
        <p:xfrm>
          <a:off x="4320355" y="3453509"/>
          <a:ext cx="1345650" cy="556475"/>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開発責任者</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 シニアマネージャー</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25" name="表 4">
            <a:extLst>
              <a:ext uri="{FF2B5EF4-FFF2-40B4-BE49-F238E27FC236}">
                <a16:creationId xmlns:a16="http://schemas.microsoft.com/office/drawing/2014/main" id="{6DFC33CF-1635-4B35-9B60-B9EFE1368FBA}"/>
              </a:ext>
            </a:extLst>
          </p:cNvPr>
          <p:cNvGraphicFramePr>
            <a:graphicFrameLocks noGrp="1"/>
          </p:cNvGraphicFramePr>
          <p:nvPr>
            <p:extLst>
              <p:ext uri="{D42A27DB-BD31-4B8C-83A1-F6EECF244321}">
                <p14:modId xmlns:p14="http://schemas.microsoft.com/office/powerpoint/2010/main" val="343421562"/>
              </p:ext>
            </p:extLst>
          </p:nvPr>
        </p:nvGraphicFramePr>
        <p:xfrm>
          <a:off x="3608756" y="4272600"/>
          <a:ext cx="1345650" cy="556475"/>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開発チームリーダ</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26" name="表 4">
            <a:extLst>
              <a:ext uri="{FF2B5EF4-FFF2-40B4-BE49-F238E27FC236}">
                <a16:creationId xmlns:a16="http://schemas.microsoft.com/office/drawing/2014/main" id="{928E3D2B-F70A-425F-8A6A-27ADBC04EBE0}"/>
              </a:ext>
            </a:extLst>
          </p:cNvPr>
          <p:cNvGraphicFramePr>
            <a:graphicFrameLocks noGrp="1"/>
          </p:cNvGraphicFramePr>
          <p:nvPr>
            <p:extLst>
              <p:ext uri="{D42A27DB-BD31-4B8C-83A1-F6EECF244321}">
                <p14:modId xmlns:p14="http://schemas.microsoft.com/office/powerpoint/2010/main" val="2935142483"/>
              </p:ext>
            </p:extLst>
          </p:nvPr>
        </p:nvGraphicFramePr>
        <p:xfrm>
          <a:off x="5060011" y="4272600"/>
          <a:ext cx="1345650" cy="556475"/>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開発チームリーダ</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27" name="表 4">
            <a:extLst>
              <a:ext uri="{FF2B5EF4-FFF2-40B4-BE49-F238E27FC236}">
                <a16:creationId xmlns:a16="http://schemas.microsoft.com/office/drawing/2014/main" id="{60BCF028-4E6F-4408-A968-24261F70E2F3}"/>
              </a:ext>
            </a:extLst>
          </p:cNvPr>
          <p:cNvGraphicFramePr>
            <a:graphicFrameLocks noGrp="1"/>
          </p:cNvGraphicFramePr>
          <p:nvPr>
            <p:extLst>
              <p:ext uri="{D42A27DB-BD31-4B8C-83A1-F6EECF244321}">
                <p14:modId xmlns:p14="http://schemas.microsoft.com/office/powerpoint/2010/main" val="181805986"/>
              </p:ext>
            </p:extLst>
          </p:nvPr>
        </p:nvGraphicFramePr>
        <p:xfrm>
          <a:off x="5060011" y="5150197"/>
          <a:ext cx="1345650" cy="556475"/>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28" name="表 4">
            <a:extLst>
              <a:ext uri="{FF2B5EF4-FFF2-40B4-BE49-F238E27FC236}">
                <a16:creationId xmlns:a16="http://schemas.microsoft.com/office/drawing/2014/main" id="{E029FC0D-CD74-4284-8BFE-6CBF8D0E66F5}"/>
              </a:ext>
            </a:extLst>
          </p:cNvPr>
          <p:cNvGraphicFramePr>
            <a:graphicFrameLocks noGrp="1"/>
          </p:cNvGraphicFramePr>
          <p:nvPr>
            <p:extLst>
              <p:ext uri="{D42A27DB-BD31-4B8C-83A1-F6EECF244321}">
                <p14:modId xmlns:p14="http://schemas.microsoft.com/office/powerpoint/2010/main" val="3549386325"/>
              </p:ext>
            </p:extLst>
          </p:nvPr>
        </p:nvGraphicFramePr>
        <p:xfrm>
          <a:off x="5060011" y="6027795"/>
          <a:ext cx="1345650" cy="556475"/>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29" name="表 4">
            <a:extLst>
              <a:ext uri="{FF2B5EF4-FFF2-40B4-BE49-F238E27FC236}">
                <a16:creationId xmlns:a16="http://schemas.microsoft.com/office/drawing/2014/main" id="{E8C34EEC-FC25-4728-9FA8-E0CDB7B0141B}"/>
              </a:ext>
            </a:extLst>
          </p:cNvPr>
          <p:cNvGraphicFramePr>
            <a:graphicFrameLocks noGrp="1"/>
          </p:cNvGraphicFramePr>
          <p:nvPr>
            <p:extLst>
              <p:ext uri="{D42A27DB-BD31-4B8C-83A1-F6EECF244321}">
                <p14:modId xmlns:p14="http://schemas.microsoft.com/office/powerpoint/2010/main" val="2511607611"/>
              </p:ext>
            </p:extLst>
          </p:nvPr>
        </p:nvGraphicFramePr>
        <p:xfrm>
          <a:off x="3608756" y="5150197"/>
          <a:ext cx="1345650" cy="556475"/>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cxnSp>
        <p:nvCxnSpPr>
          <p:cNvPr id="30" name="コネクタ: カギ線 29">
            <a:extLst>
              <a:ext uri="{FF2B5EF4-FFF2-40B4-BE49-F238E27FC236}">
                <a16:creationId xmlns:a16="http://schemas.microsoft.com/office/drawing/2014/main" id="{FCF18079-FC47-47B0-A7E3-9817D9DF38CA}"/>
              </a:ext>
            </a:extLst>
          </p:cNvPr>
          <p:cNvCxnSpPr>
            <a:cxnSpLocks/>
            <a:stCxn id="24" idx="2"/>
            <a:endCxn id="25" idx="0"/>
          </p:cNvCxnSpPr>
          <p:nvPr/>
        </p:nvCxnSpPr>
        <p:spPr>
          <a:xfrm rot="5400000">
            <a:off x="4506073" y="3785493"/>
            <a:ext cx="262616" cy="711599"/>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コネクタ: カギ線 32">
            <a:extLst>
              <a:ext uri="{FF2B5EF4-FFF2-40B4-BE49-F238E27FC236}">
                <a16:creationId xmlns:a16="http://schemas.microsoft.com/office/drawing/2014/main" id="{FF0C55E2-2003-4E3D-B547-8623DC3C9F7C}"/>
              </a:ext>
            </a:extLst>
          </p:cNvPr>
          <p:cNvCxnSpPr>
            <a:cxnSpLocks/>
            <a:stCxn id="24" idx="2"/>
            <a:endCxn id="26" idx="0"/>
          </p:cNvCxnSpPr>
          <p:nvPr/>
        </p:nvCxnSpPr>
        <p:spPr>
          <a:xfrm rot="16200000" flipH="1">
            <a:off x="5231700" y="3771464"/>
            <a:ext cx="262616" cy="739656"/>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C76C2612-23C7-4BF0-A592-AC31C64B443B}"/>
              </a:ext>
            </a:extLst>
          </p:cNvPr>
          <p:cNvCxnSpPr>
            <a:cxnSpLocks/>
            <a:stCxn id="25" idx="2"/>
            <a:endCxn id="29" idx="0"/>
          </p:cNvCxnSpPr>
          <p:nvPr/>
        </p:nvCxnSpPr>
        <p:spPr>
          <a:xfrm>
            <a:off x="4281581" y="4829075"/>
            <a:ext cx="0" cy="32112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D2A345A8-C8DB-4B1B-9A2D-5A898EAC0493}"/>
              </a:ext>
            </a:extLst>
          </p:cNvPr>
          <p:cNvCxnSpPr>
            <a:cxnSpLocks/>
            <a:stCxn id="26" idx="2"/>
            <a:endCxn id="27" idx="0"/>
          </p:cNvCxnSpPr>
          <p:nvPr/>
        </p:nvCxnSpPr>
        <p:spPr>
          <a:xfrm>
            <a:off x="5732836" y="4829075"/>
            <a:ext cx="0" cy="32112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3014E66E-2AC5-4F2B-9E96-2F0CA702A37F}"/>
              </a:ext>
            </a:extLst>
          </p:cNvPr>
          <p:cNvCxnSpPr>
            <a:cxnSpLocks/>
            <a:stCxn id="27" idx="2"/>
            <a:endCxn id="28" idx="0"/>
          </p:cNvCxnSpPr>
          <p:nvPr/>
        </p:nvCxnSpPr>
        <p:spPr>
          <a:xfrm>
            <a:off x="5732836" y="5706672"/>
            <a:ext cx="0" cy="32112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47" name="表 4">
            <a:extLst>
              <a:ext uri="{FF2B5EF4-FFF2-40B4-BE49-F238E27FC236}">
                <a16:creationId xmlns:a16="http://schemas.microsoft.com/office/drawing/2014/main" id="{8A835A3F-C7C2-4245-A76E-695004E71D68}"/>
              </a:ext>
            </a:extLst>
          </p:cNvPr>
          <p:cNvGraphicFramePr>
            <a:graphicFrameLocks noGrp="1"/>
          </p:cNvGraphicFramePr>
          <p:nvPr>
            <p:extLst>
              <p:ext uri="{D42A27DB-BD31-4B8C-83A1-F6EECF244321}">
                <p14:modId xmlns:p14="http://schemas.microsoft.com/office/powerpoint/2010/main" val="4029446475"/>
              </p:ext>
            </p:extLst>
          </p:nvPr>
        </p:nvGraphicFramePr>
        <p:xfrm>
          <a:off x="3611836" y="6027795"/>
          <a:ext cx="1345650" cy="556475"/>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48" name="表 4">
            <a:extLst>
              <a:ext uri="{FF2B5EF4-FFF2-40B4-BE49-F238E27FC236}">
                <a16:creationId xmlns:a16="http://schemas.microsoft.com/office/drawing/2014/main" id="{257B43D0-8639-4568-844E-62737E39A14B}"/>
              </a:ext>
            </a:extLst>
          </p:cNvPr>
          <p:cNvGraphicFramePr>
            <a:graphicFrameLocks noGrp="1"/>
          </p:cNvGraphicFramePr>
          <p:nvPr>
            <p:extLst>
              <p:ext uri="{D42A27DB-BD31-4B8C-83A1-F6EECF244321}">
                <p14:modId xmlns:p14="http://schemas.microsoft.com/office/powerpoint/2010/main" val="1439935384"/>
              </p:ext>
            </p:extLst>
          </p:nvPr>
        </p:nvGraphicFramePr>
        <p:xfrm>
          <a:off x="2163661" y="5150197"/>
          <a:ext cx="1345650" cy="556475"/>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cxnSp>
        <p:nvCxnSpPr>
          <p:cNvPr id="50" name="直線コネクタ 49">
            <a:extLst>
              <a:ext uri="{FF2B5EF4-FFF2-40B4-BE49-F238E27FC236}">
                <a16:creationId xmlns:a16="http://schemas.microsoft.com/office/drawing/2014/main" id="{D1CF0EBD-1FBA-46C8-964F-040890C2CFAB}"/>
              </a:ext>
            </a:extLst>
          </p:cNvPr>
          <p:cNvCxnSpPr>
            <a:cxnSpLocks/>
            <a:stCxn id="29" idx="2"/>
            <a:endCxn id="47" idx="0"/>
          </p:cNvCxnSpPr>
          <p:nvPr/>
        </p:nvCxnSpPr>
        <p:spPr>
          <a:xfrm>
            <a:off x="4281581" y="5706672"/>
            <a:ext cx="3080" cy="32112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3" name="コネクタ: カギ線 52">
            <a:extLst>
              <a:ext uri="{FF2B5EF4-FFF2-40B4-BE49-F238E27FC236}">
                <a16:creationId xmlns:a16="http://schemas.microsoft.com/office/drawing/2014/main" id="{D9FD6B52-E8CB-4921-B4C1-DA50586EADAE}"/>
              </a:ext>
            </a:extLst>
          </p:cNvPr>
          <p:cNvCxnSpPr>
            <a:cxnSpLocks/>
            <a:stCxn id="25" idx="2"/>
            <a:endCxn id="48" idx="0"/>
          </p:cNvCxnSpPr>
          <p:nvPr/>
        </p:nvCxnSpPr>
        <p:spPr>
          <a:xfrm rot="5400000">
            <a:off x="3398473" y="4267089"/>
            <a:ext cx="321122" cy="1445095"/>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7E697C4E-83B6-4792-8B7D-58A83F4EA0E6}"/>
              </a:ext>
            </a:extLst>
          </p:cNvPr>
          <p:cNvCxnSpPr>
            <a:cxnSpLocks/>
            <a:stCxn id="4" idx="2"/>
            <a:endCxn id="24" idx="0"/>
          </p:cNvCxnSpPr>
          <p:nvPr/>
        </p:nvCxnSpPr>
        <p:spPr>
          <a:xfrm>
            <a:off x="4993180" y="3086051"/>
            <a:ext cx="0" cy="36745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66" name="表 4">
            <a:extLst>
              <a:ext uri="{FF2B5EF4-FFF2-40B4-BE49-F238E27FC236}">
                <a16:creationId xmlns:a16="http://schemas.microsoft.com/office/drawing/2014/main" id="{E1FB3419-F6E8-445E-B091-CCFC823C2C5D}"/>
              </a:ext>
            </a:extLst>
          </p:cNvPr>
          <p:cNvGraphicFramePr>
            <a:graphicFrameLocks noGrp="1"/>
          </p:cNvGraphicFramePr>
          <p:nvPr>
            <p:extLst>
              <p:ext uri="{D42A27DB-BD31-4B8C-83A1-F6EECF244321}">
                <p14:modId xmlns:p14="http://schemas.microsoft.com/office/powerpoint/2010/main" val="953393293"/>
              </p:ext>
            </p:extLst>
          </p:nvPr>
        </p:nvGraphicFramePr>
        <p:xfrm>
          <a:off x="2163661" y="6031041"/>
          <a:ext cx="1345650" cy="556475"/>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cxnSp>
        <p:nvCxnSpPr>
          <p:cNvPr id="67" name="直線コネクタ 66">
            <a:extLst>
              <a:ext uri="{FF2B5EF4-FFF2-40B4-BE49-F238E27FC236}">
                <a16:creationId xmlns:a16="http://schemas.microsoft.com/office/drawing/2014/main" id="{642F3EED-4AED-4CBF-BB37-2174FE9140FE}"/>
              </a:ext>
            </a:extLst>
          </p:cNvPr>
          <p:cNvCxnSpPr>
            <a:cxnSpLocks/>
            <a:stCxn id="48" idx="2"/>
            <a:endCxn id="66" idx="0"/>
          </p:cNvCxnSpPr>
          <p:nvPr/>
        </p:nvCxnSpPr>
        <p:spPr>
          <a:xfrm>
            <a:off x="2836486" y="5706672"/>
            <a:ext cx="0" cy="32436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81" name="表 4">
            <a:extLst>
              <a:ext uri="{FF2B5EF4-FFF2-40B4-BE49-F238E27FC236}">
                <a16:creationId xmlns:a16="http://schemas.microsoft.com/office/drawing/2014/main" id="{33C5980B-4757-45E5-9D01-C4BD6D33A158}"/>
              </a:ext>
            </a:extLst>
          </p:cNvPr>
          <p:cNvGraphicFramePr>
            <a:graphicFrameLocks noGrp="1"/>
          </p:cNvGraphicFramePr>
          <p:nvPr>
            <p:extLst>
              <p:ext uri="{D42A27DB-BD31-4B8C-83A1-F6EECF244321}">
                <p14:modId xmlns:p14="http://schemas.microsoft.com/office/powerpoint/2010/main" val="721214648"/>
              </p:ext>
            </p:extLst>
          </p:nvPr>
        </p:nvGraphicFramePr>
        <p:xfrm>
          <a:off x="6767706" y="3453509"/>
          <a:ext cx="1345650" cy="556475"/>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営業責任者</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セールス部 部長</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82" name="表 4">
            <a:extLst>
              <a:ext uri="{FF2B5EF4-FFF2-40B4-BE49-F238E27FC236}">
                <a16:creationId xmlns:a16="http://schemas.microsoft.com/office/drawing/2014/main" id="{E6FCEFD9-E4A6-40B6-A65E-00151FAC5FA6}"/>
              </a:ext>
            </a:extLst>
          </p:cNvPr>
          <p:cNvGraphicFramePr>
            <a:graphicFrameLocks noGrp="1"/>
          </p:cNvGraphicFramePr>
          <p:nvPr>
            <p:extLst>
              <p:ext uri="{D42A27DB-BD31-4B8C-83A1-F6EECF244321}">
                <p14:modId xmlns:p14="http://schemas.microsoft.com/office/powerpoint/2010/main" val="962039191"/>
              </p:ext>
            </p:extLst>
          </p:nvPr>
        </p:nvGraphicFramePr>
        <p:xfrm>
          <a:off x="6767706" y="4272600"/>
          <a:ext cx="1345650" cy="556475"/>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営業担当者</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セールス部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cxnSp>
        <p:nvCxnSpPr>
          <p:cNvPr id="83" name="コネクタ: カギ線 82">
            <a:extLst>
              <a:ext uri="{FF2B5EF4-FFF2-40B4-BE49-F238E27FC236}">
                <a16:creationId xmlns:a16="http://schemas.microsoft.com/office/drawing/2014/main" id="{14AE17DB-5FD8-48F1-ACA0-A16301E2741C}"/>
              </a:ext>
            </a:extLst>
          </p:cNvPr>
          <p:cNvCxnSpPr>
            <a:cxnSpLocks/>
            <a:stCxn id="4" idx="2"/>
            <a:endCxn id="81" idx="0"/>
          </p:cNvCxnSpPr>
          <p:nvPr/>
        </p:nvCxnSpPr>
        <p:spPr>
          <a:xfrm rot="16200000" flipH="1">
            <a:off x="6033126" y="2046104"/>
            <a:ext cx="367458" cy="2447351"/>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6" name="直線コネクタ 85">
            <a:extLst>
              <a:ext uri="{FF2B5EF4-FFF2-40B4-BE49-F238E27FC236}">
                <a16:creationId xmlns:a16="http://schemas.microsoft.com/office/drawing/2014/main" id="{DA4DF5A0-8D91-416D-BF94-F5695F267E52}"/>
              </a:ext>
            </a:extLst>
          </p:cNvPr>
          <p:cNvCxnSpPr>
            <a:cxnSpLocks/>
            <a:stCxn id="81" idx="2"/>
            <a:endCxn id="82" idx="0"/>
          </p:cNvCxnSpPr>
          <p:nvPr/>
        </p:nvCxnSpPr>
        <p:spPr>
          <a:xfrm>
            <a:off x="7440531" y="4009984"/>
            <a:ext cx="0" cy="26261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0" name="四角形: 角を丸くする 89">
            <a:extLst>
              <a:ext uri="{FF2B5EF4-FFF2-40B4-BE49-F238E27FC236}">
                <a16:creationId xmlns:a16="http://schemas.microsoft.com/office/drawing/2014/main" id="{A172F9FC-09A8-40FF-9D9D-575E77BD893E}"/>
              </a:ext>
            </a:extLst>
          </p:cNvPr>
          <p:cNvSpPr/>
          <p:nvPr/>
        </p:nvSpPr>
        <p:spPr>
          <a:xfrm>
            <a:off x="6465007" y="5220876"/>
            <a:ext cx="2857654" cy="1333478"/>
          </a:xfrm>
          <a:prstGeom prst="roundRect">
            <a:avLst>
              <a:gd name="adj" fmla="val 7686"/>
            </a:avLst>
          </a:prstGeom>
          <a:solidFill>
            <a:schemeClr val="bg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30000"/>
              </a:lnSpc>
              <a:spcAft>
                <a:spcPts val="488"/>
              </a:spcAft>
            </a:pPr>
            <a:r>
              <a:rPr kumimoji="1" lang="ja-JP" altLang="en-US" sz="1138" b="1" dirty="0">
                <a:solidFill>
                  <a:schemeClr val="tx1"/>
                </a:solidFill>
                <a:latin typeface="+mn-ea"/>
              </a:rPr>
              <a:t>開発協力会社</a:t>
            </a:r>
            <a:endParaRPr kumimoji="1" lang="en-US" altLang="ja-JP" sz="1138" b="1" dirty="0">
              <a:solidFill>
                <a:schemeClr val="tx1"/>
              </a:solidFill>
              <a:latin typeface="+mn-ea"/>
            </a:endParaRPr>
          </a:p>
          <a:p>
            <a:pPr>
              <a:lnSpc>
                <a:spcPct val="130000"/>
              </a:lnSpc>
              <a:spcAft>
                <a:spcPts val="488"/>
              </a:spcAft>
            </a:pPr>
            <a:r>
              <a:rPr kumimoji="1" lang="ja-JP" altLang="en-US" sz="894" dirty="0">
                <a:solidFill>
                  <a:schemeClr val="tx1"/>
                </a:solidFill>
                <a:latin typeface="+mn-ea"/>
              </a:rPr>
              <a:t>開発内容に応じて最適な開発会社を採用</a:t>
            </a:r>
          </a:p>
        </p:txBody>
      </p:sp>
      <p:graphicFrame>
        <p:nvGraphicFramePr>
          <p:cNvPr id="93" name="表 4">
            <a:extLst>
              <a:ext uri="{FF2B5EF4-FFF2-40B4-BE49-F238E27FC236}">
                <a16:creationId xmlns:a16="http://schemas.microsoft.com/office/drawing/2014/main" id="{7481ACD3-3E11-45E2-8D94-7EEDF32B686B}"/>
              </a:ext>
            </a:extLst>
          </p:cNvPr>
          <p:cNvGraphicFramePr>
            <a:graphicFrameLocks noGrp="1"/>
          </p:cNvGraphicFramePr>
          <p:nvPr>
            <p:extLst>
              <p:ext uri="{D42A27DB-BD31-4B8C-83A1-F6EECF244321}">
                <p14:modId xmlns:p14="http://schemas.microsoft.com/office/powerpoint/2010/main" val="2010841857"/>
              </p:ext>
            </p:extLst>
          </p:nvPr>
        </p:nvGraphicFramePr>
        <p:xfrm>
          <a:off x="6514349" y="5384223"/>
          <a:ext cx="1345650" cy="500150"/>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協力会社</a:t>
                      </a:r>
                      <a:r>
                        <a:rPr kumimoji="1" lang="en-US" altLang="ja-JP" sz="800" b="0" dirty="0">
                          <a:solidFill>
                            <a:schemeClr val="bg1"/>
                          </a:solidFill>
                        </a:rPr>
                        <a:t>A</a:t>
                      </a:r>
                      <a:endParaRPr kumimoji="1" lang="ja-JP" altLang="en-US" sz="800" b="0" dirty="0">
                        <a:solidFill>
                          <a:schemeClr val="bg1"/>
                        </a:solidFill>
                      </a:endParaRP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01308">
                <a:tc>
                  <a:txBody>
                    <a:bodyPr/>
                    <a:lstStyle/>
                    <a:p>
                      <a:pPr algn="ctr">
                        <a:lnSpc>
                          <a:spcPct val="110000"/>
                        </a:lnSpc>
                        <a:spcAft>
                          <a:spcPts val="100"/>
                        </a:spcAft>
                      </a:pPr>
                      <a:r>
                        <a:rPr kumimoji="1" lang="ja-JP" altLang="en-US" sz="1000" dirty="0">
                          <a:solidFill>
                            <a:schemeClr val="tx1"/>
                          </a:solidFill>
                        </a:rPr>
                        <a:t>開発 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cxnSp>
        <p:nvCxnSpPr>
          <p:cNvPr id="94" name="コネクタ: カギ線 93">
            <a:extLst>
              <a:ext uri="{FF2B5EF4-FFF2-40B4-BE49-F238E27FC236}">
                <a16:creationId xmlns:a16="http://schemas.microsoft.com/office/drawing/2014/main" id="{0ACE1C64-A9B2-4CB0-9D89-A470927F7D83}"/>
              </a:ext>
            </a:extLst>
          </p:cNvPr>
          <p:cNvCxnSpPr>
            <a:cxnSpLocks/>
            <a:stCxn id="26" idx="2"/>
            <a:endCxn id="93" idx="0"/>
          </p:cNvCxnSpPr>
          <p:nvPr/>
        </p:nvCxnSpPr>
        <p:spPr>
          <a:xfrm rot="16200000" flipH="1">
            <a:off x="6182431" y="4379480"/>
            <a:ext cx="555148" cy="1454338"/>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100" name="表 4">
            <a:extLst>
              <a:ext uri="{FF2B5EF4-FFF2-40B4-BE49-F238E27FC236}">
                <a16:creationId xmlns:a16="http://schemas.microsoft.com/office/drawing/2014/main" id="{2DF4AEAF-C62C-4F54-9A1D-1DC82FDFF5A6}"/>
              </a:ext>
            </a:extLst>
          </p:cNvPr>
          <p:cNvGraphicFramePr>
            <a:graphicFrameLocks noGrp="1"/>
          </p:cNvGraphicFramePr>
          <p:nvPr>
            <p:extLst>
              <p:ext uri="{D42A27DB-BD31-4B8C-83A1-F6EECF244321}">
                <p14:modId xmlns:p14="http://schemas.microsoft.com/office/powerpoint/2010/main" val="824479335"/>
              </p:ext>
            </p:extLst>
          </p:nvPr>
        </p:nvGraphicFramePr>
        <p:xfrm>
          <a:off x="7926663" y="5384223"/>
          <a:ext cx="1345650" cy="500150"/>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協力会社</a:t>
                      </a:r>
                      <a:r>
                        <a:rPr kumimoji="1" lang="en-US" altLang="ja-JP" sz="800" b="0" dirty="0">
                          <a:solidFill>
                            <a:schemeClr val="bg1"/>
                          </a:solidFill>
                        </a:rPr>
                        <a:t>B</a:t>
                      </a:r>
                      <a:endParaRPr kumimoji="1" lang="ja-JP" altLang="en-US" sz="800" b="0" dirty="0">
                        <a:solidFill>
                          <a:schemeClr val="bg1"/>
                        </a:solidFill>
                      </a:endParaRP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01308">
                <a:tc>
                  <a:txBody>
                    <a:bodyPr/>
                    <a:lstStyle/>
                    <a:p>
                      <a:pPr algn="ctr">
                        <a:lnSpc>
                          <a:spcPct val="110000"/>
                        </a:lnSpc>
                        <a:spcAft>
                          <a:spcPts val="100"/>
                        </a:spcAft>
                      </a:pPr>
                      <a:r>
                        <a:rPr kumimoji="1" lang="ja-JP" altLang="en-US" sz="1000" dirty="0">
                          <a:solidFill>
                            <a:schemeClr val="tx1"/>
                          </a:solidFill>
                        </a:rPr>
                        <a:t>開発 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cxnSp>
        <p:nvCxnSpPr>
          <p:cNvPr id="102" name="コネクタ: カギ線 101">
            <a:extLst>
              <a:ext uri="{FF2B5EF4-FFF2-40B4-BE49-F238E27FC236}">
                <a16:creationId xmlns:a16="http://schemas.microsoft.com/office/drawing/2014/main" id="{3B42C5D2-BBE1-4814-8CAF-479138CB9712}"/>
              </a:ext>
            </a:extLst>
          </p:cNvPr>
          <p:cNvCxnSpPr>
            <a:cxnSpLocks/>
            <a:stCxn id="26" idx="2"/>
            <a:endCxn id="100" idx="0"/>
          </p:cNvCxnSpPr>
          <p:nvPr/>
        </p:nvCxnSpPr>
        <p:spPr>
          <a:xfrm rot="16200000" flipH="1">
            <a:off x="6888588" y="3673323"/>
            <a:ext cx="555148" cy="2866652"/>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E82E39C1-9BDB-4B05-ACEF-78D87EB5F2D7}"/>
              </a:ext>
            </a:extLst>
          </p:cNvPr>
          <p:cNvSpPr/>
          <p:nvPr/>
        </p:nvSpPr>
        <p:spPr>
          <a:xfrm>
            <a:off x="6039991" y="2493235"/>
            <a:ext cx="2837317" cy="714242"/>
          </a:xfrm>
          <a:prstGeom prst="rect">
            <a:avLst/>
          </a:prstGeom>
          <a:solidFill>
            <a:schemeClr val="bg1"/>
          </a:solidFill>
          <a:ln>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30000"/>
              </a:lnSpc>
              <a:spcAft>
                <a:spcPts val="488"/>
              </a:spcAft>
            </a:pPr>
            <a:r>
              <a:rPr kumimoji="1" lang="ja-JP" altLang="en-US" sz="731" dirty="0">
                <a:solidFill>
                  <a:schemeClr val="tx1"/>
                </a:solidFill>
                <a:latin typeface="+mn-ea"/>
              </a:rPr>
              <a:t>＜凡例＞</a:t>
            </a:r>
          </a:p>
        </p:txBody>
      </p:sp>
      <p:sp>
        <p:nvSpPr>
          <p:cNvPr id="18" name="正方形/長方形 17">
            <a:extLst>
              <a:ext uri="{FF2B5EF4-FFF2-40B4-BE49-F238E27FC236}">
                <a16:creationId xmlns:a16="http://schemas.microsoft.com/office/drawing/2014/main" id="{6CEE4904-B320-4A42-BEC6-E2ADB1D17F24}"/>
              </a:ext>
            </a:extLst>
          </p:cNvPr>
          <p:cNvSpPr/>
          <p:nvPr/>
        </p:nvSpPr>
        <p:spPr>
          <a:xfrm>
            <a:off x="6235400" y="2723838"/>
            <a:ext cx="71708" cy="70832"/>
          </a:xfrm>
          <a:prstGeom prst="rect">
            <a:avLst/>
          </a:prstGeom>
          <a:solidFill>
            <a:schemeClr val="bg1"/>
          </a:solidFill>
          <a:ln w="38100">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147042">
              <a:lnSpc>
                <a:spcPct val="130000"/>
              </a:lnSpc>
              <a:spcAft>
                <a:spcPts val="488"/>
              </a:spcAft>
            </a:pPr>
            <a:r>
              <a:rPr kumimoji="1" lang="ja-JP" altLang="en-US" sz="731" dirty="0">
                <a:solidFill>
                  <a:schemeClr val="tx1"/>
                </a:solidFill>
                <a:latin typeface="+mn-ea"/>
              </a:rPr>
              <a:t>案件責任者：ステコミや意思決定の会議へ出席、最終判断</a:t>
            </a:r>
          </a:p>
        </p:txBody>
      </p:sp>
      <p:sp>
        <p:nvSpPr>
          <p:cNvPr id="55" name="正方形/長方形 54">
            <a:extLst>
              <a:ext uri="{FF2B5EF4-FFF2-40B4-BE49-F238E27FC236}">
                <a16:creationId xmlns:a16="http://schemas.microsoft.com/office/drawing/2014/main" id="{E048FFFE-BC33-4B03-B4CB-EB8604753E0A}"/>
              </a:ext>
            </a:extLst>
          </p:cNvPr>
          <p:cNvSpPr/>
          <p:nvPr/>
        </p:nvSpPr>
        <p:spPr>
          <a:xfrm>
            <a:off x="6238665" y="2886069"/>
            <a:ext cx="71708" cy="70832"/>
          </a:xfrm>
          <a:prstGeom prst="rect">
            <a:avLst/>
          </a:prstGeom>
          <a:solidFill>
            <a:schemeClr val="bg1"/>
          </a:solidFill>
          <a:ln w="3810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147042">
              <a:lnSpc>
                <a:spcPct val="130000"/>
              </a:lnSpc>
              <a:spcAft>
                <a:spcPts val="488"/>
              </a:spcAft>
            </a:pPr>
            <a:r>
              <a:rPr kumimoji="1" lang="ja-JP" altLang="en-US" sz="731" dirty="0">
                <a:solidFill>
                  <a:schemeClr val="tx1"/>
                </a:solidFill>
                <a:latin typeface="+mn-ea"/>
              </a:rPr>
              <a:t>プロジェクトリーダ：定例／アクション会議へ出席、推進</a:t>
            </a:r>
          </a:p>
        </p:txBody>
      </p:sp>
      <p:sp>
        <p:nvSpPr>
          <p:cNvPr id="57" name="正方形/長方形 56">
            <a:extLst>
              <a:ext uri="{FF2B5EF4-FFF2-40B4-BE49-F238E27FC236}">
                <a16:creationId xmlns:a16="http://schemas.microsoft.com/office/drawing/2014/main" id="{051D79C0-623D-4843-A8E2-6B3C30F9A8A4}"/>
              </a:ext>
            </a:extLst>
          </p:cNvPr>
          <p:cNvSpPr/>
          <p:nvPr/>
        </p:nvSpPr>
        <p:spPr>
          <a:xfrm>
            <a:off x="6238665" y="3042846"/>
            <a:ext cx="71708" cy="70832"/>
          </a:xfrm>
          <a:prstGeom prst="rect">
            <a:avLst/>
          </a:prstGeom>
          <a:solidFill>
            <a:schemeClr val="bg1"/>
          </a:solidFill>
          <a:ln w="381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147042">
              <a:lnSpc>
                <a:spcPct val="130000"/>
              </a:lnSpc>
              <a:spcAft>
                <a:spcPts val="488"/>
              </a:spcAft>
            </a:pPr>
            <a:r>
              <a:rPr kumimoji="1" lang="ja-JP" altLang="en-US" sz="731" dirty="0">
                <a:solidFill>
                  <a:schemeClr val="tx1"/>
                </a:solidFill>
                <a:latin typeface="+mn-ea"/>
              </a:rPr>
              <a:t>構成員：必要に応じてアドホックに参加</a:t>
            </a:r>
          </a:p>
        </p:txBody>
      </p:sp>
      <p:sp>
        <p:nvSpPr>
          <p:cNvPr id="54" name="テキスト ボックス 53"/>
          <p:cNvSpPr txBox="1"/>
          <p:nvPr/>
        </p:nvSpPr>
        <p:spPr>
          <a:xfrm>
            <a:off x="389493" y="1893611"/>
            <a:ext cx="6505577" cy="394825"/>
          </a:xfrm>
          <a:prstGeom prst="rect">
            <a:avLst/>
          </a:prstGeom>
          <a:solidFill>
            <a:srgbClr val="FF0000"/>
          </a:solidFill>
        </p:spPr>
        <p:txBody>
          <a:bodyPr wrap="square" lIns="36000" tIns="36000" rIns="36000" bIns="36000" rtlCol="0" anchor="ctr" anchorCtr="0">
            <a:spAutoFit/>
          </a:bodyPr>
          <a:lstStyle/>
          <a:p>
            <a:pPr>
              <a:spcBef>
                <a:spcPts val="0"/>
              </a:spcBef>
              <a:buSzPct val="100000"/>
            </a:pPr>
            <a:r>
              <a:rPr kumimoji="1" lang="ja-JP" altLang="en-US" sz="2000" dirty="0">
                <a:solidFill>
                  <a:schemeClr val="bg1"/>
                </a:solidFill>
              </a:rPr>
              <a:t>１ プロジェクトメンバーそれぞれの実施体制と役割　記載例</a:t>
            </a:r>
          </a:p>
        </p:txBody>
      </p:sp>
      <p:sp>
        <p:nvSpPr>
          <p:cNvPr id="2" name="テキスト ボックス 1">
            <a:extLst>
              <a:ext uri="{FF2B5EF4-FFF2-40B4-BE49-F238E27FC236}">
                <a16:creationId xmlns:a16="http://schemas.microsoft.com/office/drawing/2014/main" id="{3F695958-3E98-979E-38BF-43E05A884A82}"/>
              </a:ext>
            </a:extLst>
          </p:cNvPr>
          <p:cNvSpPr txBox="1"/>
          <p:nvPr/>
        </p:nvSpPr>
        <p:spPr>
          <a:xfrm>
            <a:off x="112480" y="175415"/>
            <a:ext cx="9028538" cy="1180699"/>
          </a:xfrm>
          <a:prstGeom prst="rect">
            <a:avLst/>
          </a:prstGeom>
          <a:noFill/>
        </p:spPr>
        <p:txBody>
          <a:bodyPr wrap="square" lIns="36000" tIns="36000" rIns="36000" bIns="36000" rtlCol="0" anchor="ctr" anchorCtr="0">
            <a:spAutoFit/>
          </a:bodyPr>
          <a:lstStyle/>
          <a:p>
            <a:pPr>
              <a:spcBef>
                <a:spcPts val="0"/>
              </a:spcBef>
              <a:buSzPct val="100000"/>
            </a:pPr>
            <a:r>
              <a:rPr lang="ja-JP" altLang="en-US" sz="1800" b="1" dirty="0">
                <a:latin typeface="メイリオ" panose="020B0604030504040204" pitchFamily="50" charset="-128"/>
                <a:ea typeface="メイリオ" panose="020B0604030504040204" pitchFamily="50" charset="-128"/>
              </a:rPr>
              <a:t>様式５　プロジェクト推進体制等説明書</a:t>
            </a:r>
            <a:r>
              <a:rPr lang="en-US" altLang="ja-JP" sz="1800" dirty="0">
                <a:solidFill>
                  <a:srgbClr val="FF0000"/>
                </a:solidFill>
                <a:latin typeface="メイリオ" panose="020B0604030504040204" pitchFamily="50" charset="-128"/>
                <a:ea typeface="メイリオ" panose="020B0604030504040204" pitchFamily="50" charset="-128"/>
              </a:rPr>
              <a:t>【</a:t>
            </a:r>
            <a:r>
              <a:rPr lang="ja-JP" altLang="en-US" sz="1800" dirty="0">
                <a:solidFill>
                  <a:srgbClr val="FF0000"/>
                </a:solidFill>
                <a:latin typeface="メイリオ" panose="020B0604030504040204" pitchFamily="50" charset="-128"/>
                <a:ea typeface="メイリオ" panose="020B0604030504040204" pitchFamily="50" charset="-128"/>
              </a:rPr>
              <a:t>２枚以内</a:t>
            </a:r>
            <a:r>
              <a:rPr lang="en-US" altLang="ja-JP" sz="1800" dirty="0">
                <a:solidFill>
                  <a:srgbClr val="FF0000"/>
                </a:solidFill>
                <a:latin typeface="メイリオ" panose="020B0604030504040204" pitchFamily="50" charset="-128"/>
                <a:ea typeface="メイリオ" panose="020B0604030504040204" pitchFamily="50" charset="-128"/>
              </a:rPr>
              <a:t>】</a:t>
            </a:r>
            <a:br>
              <a:rPr lang="en-US" altLang="ja-JP" sz="1800" dirty="0">
                <a:latin typeface="メイリオ" panose="020B0604030504040204" pitchFamily="50" charset="-128"/>
                <a:ea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rPr>
              <a:t>　次のことについてご記入ください</a:t>
            </a:r>
            <a:endParaRPr lang="en-US" altLang="ja-JP" sz="1800" dirty="0">
              <a:latin typeface="メイリオ" panose="020B0604030504040204" pitchFamily="50" charset="-128"/>
              <a:ea typeface="メイリオ" panose="020B0604030504040204" pitchFamily="50" charset="-128"/>
            </a:endParaRPr>
          </a:p>
          <a:p>
            <a:pPr>
              <a:spcBef>
                <a:spcPts val="0"/>
              </a:spcBef>
              <a:buSzPct val="100000"/>
            </a:pPr>
            <a:r>
              <a:rPr lang="ja-JP" altLang="en-US" sz="1800" dirty="0">
                <a:latin typeface="メイリオ" panose="020B0604030504040204" pitchFamily="50" charset="-128"/>
                <a:ea typeface="メイリオ" panose="020B0604030504040204" pitchFamily="50" charset="-128"/>
              </a:rPr>
              <a:t>　　１ </a:t>
            </a:r>
            <a:r>
              <a:rPr lang="ja-JP" altLang="en-US" sz="1800" b="0" dirty="0">
                <a:latin typeface="メイリオ" panose="020B0604030504040204" pitchFamily="50" charset="-128"/>
                <a:ea typeface="メイリオ" panose="020B0604030504040204" pitchFamily="50" charset="-128"/>
              </a:rPr>
              <a:t>プロジェクトメンバーそれぞれの実施体制と役割</a:t>
            </a:r>
            <a:endParaRPr lang="en-US" altLang="ja-JP" sz="1800" b="0" dirty="0">
              <a:latin typeface="メイリオ" panose="020B0604030504040204" pitchFamily="50" charset="-128"/>
              <a:ea typeface="メイリオ" panose="020B0604030504040204" pitchFamily="50" charset="-128"/>
            </a:endParaRPr>
          </a:p>
          <a:p>
            <a:pPr>
              <a:spcBef>
                <a:spcPts val="0"/>
              </a:spcBef>
              <a:buSzPct val="100000"/>
            </a:pPr>
            <a:r>
              <a:rPr lang="ja-JP" altLang="en-US" sz="1800" dirty="0">
                <a:latin typeface="メイリオ" panose="020B0604030504040204" pitchFamily="50" charset="-128"/>
                <a:ea typeface="メイリオ" panose="020B0604030504040204" pitchFamily="50" charset="-128"/>
              </a:rPr>
              <a:t>　　２ 県内に研究開発拠点を有する企業者の概要</a:t>
            </a:r>
            <a:endParaRPr lang="en-US" altLang="ja-JP" sz="1800" b="0" dirty="0">
              <a:solidFill>
                <a:schemeClr val="accent4">
                  <a:lumMod val="60000"/>
                  <a:lumOff val="40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61724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テキスト ボックス 41">
            <a:extLst>
              <a:ext uri="{FF2B5EF4-FFF2-40B4-BE49-F238E27FC236}">
                <a16:creationId xmlns:a16="http://schemas.microsoft.com/office/drawing/2014/main" id="{7F789763-085C-4BD5-BD90-BBBF755B9B87}"/>
              </a:ext>
            </a:extLst>
          </p:cNvPr>
          <p:cNvSpPr txBox="1"/>
          <p:nvPr/>
        </p:nvSpPr>
        <p:spPr>
          <a:xfrm>
            <a:off x="400477" y="2170165"/>
            <a:ext cx="6431146" cy="380480"/>
          </a:xfrm>
          <a:prstGeom prst="rect">
            <a:avLst/>
          </a:prstGeom>
          <a:solidFill>
            <a:srgbClr val="FF0000"/>
          </a:solidFill>
        </p:spPr>
        <p:txBody>
          <a:bodyPr wrap="square" lIns="36000" tIns="36000" rIns="36000" bIns="36000" rtlCol="0" anchor="ctr" anchorCtr="0">
            <a:spAutoFit/>
          </a:bodyPr>
          <a:lstStyle/>
          <a:p>
            <a:pPr lvl="0">
              <a:spcBef>
                <a:spcPts val="0"/>
              </a:spcBef>
              <a:buSzPct val="100000"/>
              <a:defRPr/>
            </a:pPr>
            <a:r>
              <a:rPr kumimoji="1" lang="ja-JP" altLang="en-US" sz="2000" dirty="0">
                <a:solidFill>
                  <a:prstClr val="white"/>
                </a:solidFill>
              </a:rPr>
              <a:t>２</a:t>
            </a:r>
            <a:r>
              <a:rPr kumimoji="1" lang="en-US" altLang="ja-JP" sz="2000" dirty="0">
                <a:solidFill>
                  <a:prstClr val="white"/>
                </a:solidFill>
              </a:rPr>
              <a:t> </a:t>
            </a:r>
            <a:r>
              <a:rPr kumimoji="1" lang="ja-JP" altLang="en-US" sz="2000" dirty="0">
                <a:solidFill>
                  <a:prstClr val="white"/>
                </a:solidFill>
              </a:rPr>
              <a:t>県内に拠点を有する企業者の概要　</a:t>
            </a:r>
            <a:r>
              <a:rPr kumimoji="1" lang="ja-JP" altLang="en-US" sz="2000" b="0" i="0" u="none" strike="noStrike" kern="1200" cap="none" spc="0" normalizeH="0" baseline="0" noProof="0" dirty="0">
                <a:ln>
                  <a:noFill/>
                </a:ln>
                <a:solidFill>
                  <a:prstClr val="white"/>
                </a:solidFill>
                <a:effectLst/>
                <a:uLnTx/>
                <a:uFillTx/>
                <a:latin typeface="Arial" charset="0"/>
                <a:ea typeface="ＭＳ Ｐゴシック"/>
                <a:cs typeface="Arial" charset="0"/>
              </a:rPr>
              <a:t>記載例</a:t>
            </a:r>
          </a:p>
        </p:txBody>
      </p:sp>
      <p:sp>
        <p:nvSpPr>
          <p:cNvPr id="50" name="タイトル 5">
            <a:extLst>
              <a:ext uri="{FF2B5EF4-FFF2-40B4-BE49-F238E27FC236}">
                <a16:creationId xmlns:a16="http://schemas.microsoft.com/office/drawing/2014/main" id="{0980523A-6354-47BD-A9B3-9A14F41E64A7}"/>
              </a:ext>
            </a:extLst>
          </p:cNvPr>
          <p:cNvSpPr>
            <a:spLocks noGrp="1"/>
          </p:cNvSpPr>
          <p:nvPr>
            <p:ph type="title"/>
          </p:nvPr>
        </p:nvSpPr>
        <p:spPr>
          <a:xfrm>
            <a:off x="400477" y="2668772"/>
            <a:ext cx="9200723" cy="3239716"/>
          </a:xfrm>
        </p:spPr>
        <p:txBody>
          <a:bodyPr/>
          <a:lstStyle/>
          <a:p>
            <a:r>
              <a:rPr lang="ja-JP" altLang="en-US" b="0" dirty="0">
                <a:latin typeface="メイリオ" panose="020B0604030504040204" pitchFamily="50" charset="-128"/>
                <a:ea typeface="メイリオ" panose="020B0604030504040204" pitchFamily="50" charset="-128"/>
              </a:rPr>
              <a:t>○拠点の概要</a:t>
            </a:r>
            <a:br>
              <a:rPr lang="ja-JP" altLang="en-US" b="0" dirty="0">
                <a:latin typeface="メイリオ" panose="020B0604030504040204" pitchFamily="50" charset="-128"/>
                <a:ea typeface="メイリオ" panose="020B0604030504040204" pitchFamily="50" charset="-128"/>
              </a:rPr>
            </a:br>
            <a:br>
              <a:rPr lang="en-US" altLang="ja-JP" b="0" dirty="0">
                <a:latin typeface="メイリオ" panose="020B0604030504040204" pitchFamily="50" charset="-128"/>
                <a:ea typeface="メイリオ" panose="020B0604030504040204" pitchFamily="50" charset="-128"/>
              </a:rPr>
            </a:br>
            <a:r>
              <a:rPr lang="ja-JP" altLang="en-US" b="0" dirty="0">
                <a:latin typeface="メイリオ" panose="020B0604030504040204" pitchFamily="50" charset="-128"/>
                <a:ea typeface="メイリオ" panose="020B0604030504040204" pitchFamily="50" charset="-128"/>
              </a:rPr>
              <a:t>○これまでのオープンイノベーションの実績</a:t>
            </a:r>
            <a:br>
              <a:rPr lang="ja-JP" altLang="en-US" b="0" dirty="0">
                <a:latin typeface="メイリオ" panose="020B0604030504040204" pitchFamily="50" charset="-128"/>
                <a:ea typeface="メイリオ" panose="020B0604030504040204" pitchFamily="50" charset="-128"/>
              </a:rPr>
            </a:br>
            <a:br>
              <a:rPr lang="en-US" altLang="ja-JP" b="0" dirty="0">
                <a:latin typeface="メイリオ" panose="020B0604030504040204" pitchFamily="50" charset="-128"/>
                <a:ea typeface="メイリオ" panose="020B0604030504040204" pitchFamily="50" charset="-128"/>
              </a:rPr>
            </a:br>
            <a:r>
              <a:rPr lang="ja-JP" altLang="en-US" b="0" dirty="0">
                <a:latin typeface="メイリオ" panose="020B0604030504040204" pitchFamily="50" charset="-128"/>
                <a:ea typeface="メイリオ" panose="020B0604030504040204" pitchFamily="50" charset="-128"/>
              </a:rPr>
              <a:t>○プロジェクトにおける主な役割</a:t>
            </a:r>
            <a:br>
              <a:rPr lang="ja-JP" altLang="en-US" b="0" dirty="0">
                <a:latin typeface="メイリオ" panose="020B0604030504040204" pitchFamily="50" charset="-128"/>
                <a:ea typeface="メイリオ" panose="020B0604030504040204" pitchFamily="50" charset="-128"/>
              </a:rPr>
            </a:br>
            <a:br>
              <a:rPr lang="en-US" altLang="ja-JP" b="0" dirty="0">
                <a:latin typeface="メイリオ" panose="020B0604030504040204" pitchFamily="50" charset="-128"/>
                <a:ea typeface="メイリオ" panose="020B0604030504040204" pitchFamily="50" charset="-128"/>
              </a:rPr>
            </a:br>
            <a:r>
              <a:rPr lang="ja-JP" altLang="en-US" b="0" dirty="0">
                <a:latin typeface="メイリオ" panose="020B0604030504040204" pitchFamily="50" charset="-128"/>
                <a:ea typeface="メイリオ" panose="020B0604030504040204" pitchFamily="50" charset="-128"/>
              </a:rPr>
              <a:t>○事業化に向けて活用が可能な自社の経営資源・リソース</a:t>
            </a:r>
            <a:br>
              <a:rPr lang="ja-JP" altLang="en-US" b="0" dirty="0">
                <a:latin typeface="メイリオ" panose="020B0604030504040204" pitchFamily="50" charset="-128"/>
                <a:ea typeface="メイリオ" panose="020B0604030504040204" pitchFamily="50" charset="-128"/>
              </a:rPr>
            </a:br>
            <a:br>
              <a:rPr lang="en-US" altLang="ja-JP" b="0" dirty="0">
                <a:latin typeface="メイリオ" panose="020B0604030504040204" pitchFamily="50" charset="-128"/>
                <a:ea typeface="メイリオ" panose="020B0604030504040204" pitchFamily="50" charset="-128"/>
              </a:rPr>
            </a:br>
            <a:r>
              <a:rPr lang="ja-JP" altLang="en-US" b="0" dirty="0">
                <a:latin typeface="メイリオ" panose="020B0604030504040204" pitchFamily="50" charset="-128"/>
                <a:ea typeface="メイリオ" panose="020B0604030504040204" pitchFamily="50" charset="-128"/>
              </a:rPr>
              <a:t>○本事業における主たる責任者の氏名及び略歴</a:t>
            </a:r>
            <a:br>
              <a:rPr lang="ja-JP" altLang="en-US" b="0" dirty="0">
                <a:solidFill>
                  <a:srgbClr val="FF0000"/>
                </a:solidFill>
                <a:latin typeface="メイリオ" panose="020B0604030504040204" pitchFamily="50" charset="-128"/>
                <a:ea typeface="メイリオ" panose="020B0604030504040204" pitchFamily="50" charset="-128"/>
              </a:rPr>
            </a:br>
            <a:endParaRPr kumimoji="1" lang="ja-JP" altLang="en-US" b="0" dirty="0">
              <a:solidFill>
                <a:srgbClr val="FF0000"/>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3A97961E-4B6B-44AA-8874-4E5AC6FADD7A}"/>
              </a:ext>
            </a:extLst>
          </p:cNvPr>
          <p:cNvSpPr txBox="1"/>
          <p:nvPr/>
        </p:nvSpPr>
        <p:spPr>
          <a:xfrm>
            <a:off x="112480" y="175415"/>
            <a:ext cx="9028538" cy="1180699"/>
          </a:xfrm>
          <a:prstGeom prst="rect">
            <a:avLst/>
          </a:prstGeom>
          <a:noFill/>
        </p:spPr>
        <p:txBody>
          <a:bodyPr wrap="square" lIns="36000" tIns="36000" rIns="36000" bIns="36000" rtlCol="0" anchor="ctr" anchorCtr="0">
            <a:spAutoFit/>
          </a:bodyPr>
          <a:lstStyle/>
          <a:p>
            <a:pPr>
              <a:spcBef>
                <a:spcPts val="0"/>
              </a:spcBef>
              <a:buSzPct val="100000"/>
            </a:pPr>
            <a:r>
              <a:rPr lang="ja-JP" altLang="en-US" sz="1800" b="1" dirty="0">
                <a:latin typeface="メイリオ" panose="020B0604030504040204" pitchFamily="50" charset="-128"/>
                <a:ea typeface="メイリオ" panose="020B0604030504040204" pitchFamily="50" charset="-128"/>
              </a:rPr>
              <a:t>様式５　プロジェクト推進体制等説明書</a:t>
            </a:r>
            <a:r>
              <a:rPr lang="en-US" altLang="ja-JP" sz="1800" dirty="0">
                <a:solidFill>
                  <a:srgbClr val="FF0000"/>
                </a:solidFill>
                <a:latin typeface="メイリオ" panose="020B0604030504040204" pitchFamily="50" charset="-128"/>
                <a:ea typeface="メイリオ" panose="020B0604030504040204" pitchFamily="50" charset="-128"/>
              </a:rPr>
              <a:t>【</a:t>
            </a:r>
            <a:r>
              <a:rPr lang="ja-JP" altLang="en-US" sz="1800" dirty="0">
                <a:solidFill>
                  <a:srgbClr val="FF0000"/>
                </a:solidFill>
                <a:latin typeface="メイリオ" panose="020B0604030504040204" pitchFamily="50" charset="-128"/>
                <a:ea typeface="メイリオ" panose="020B0604030504040204" pitchFamily="50" charset="-128"/>
              </a:rPr>
              <a:t>２枚以内</a:t>
            </a:r>
            <a:r>
              <a:rPr lang="en-US" altLang="ja-JP" sz="1800" dirty="0">
                <a:solidFill>
                  <a:srgbClr val="FF0000"/>
                </a:solidFill>
                <a:latin typeface="メイリオ" panose="020B0604030504040204" pitchFamily="50" charset="-128"/>
                <a:ea typeface="メイリオ" panose="020B0604030504040204" pitchFamily="50" charset="-128"/>
              </a:rPr>
              <a:t>】</a:t>
            </a:r>
            <a:br>
              <a:rPr lang="en-US" altLang="ja-JP" sz="1800" dirty="0">
                <a:latin typeface="メイリオ" panose="020B0604030504040204" pitchFamily="50" charset="-128"/>
                <a:ea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rPr>
              <a:t>　次のことについてご記入ください</a:t>
            </a:r>
            <a:endParaRPr lang="en-US" altLang="ja-JP" sz="1800" dirty="0">
              <a:latin typeface="メイリオ" panose="020B0604030504040204" pitchFamily="50" charset="-128"/>
              <a:ea typeface="メイリオ" panose="020B0604030504040204" pitchFamily="50" charset="-128"/>
            </a:endParaRPr>
          </a:p>
          <a:p>
            <a:pPr>
              <a:spcBef>
                <a:spcPts val="0"/>
              </a:spcBef>
              <a:buSzPct val="100000"/>
            </a:pPr>
            <a:r>
              <a:rPr lang="ja-JP" altLang="en-US" sz="1800" dirty="0">
                <a:latin typeface="メイリオ" panose="020B0604030504040204" pitchFamily="50" charset="-128"/>
                <a:ea typeface="メイリオ" panose="020B0604030504040204" pitchFamily="50" charset="-128"/>
              </a:rPr>
              <a:t>　　１ </a:t>
            </a:r>
            <a:r>
              <a:rPr lang="ja-JP" altLang="en-US" sz="1800" b="0" dirty="0">
                <a:latin typeface="メイリオ" panose="020B0604030504040204" pitchFamily="50" charset="-128"/>
                <a:ea typeface="メイリオ" panose="020B0604030504040204" pitchFamily="50" charset="-128"/>
              </a:rPr>
              <a:t>プロジェクトメンバーそれぞれの実施体制と役割</a:t>
            </a:r>
            <a:endParaRPr lang="en-US" altLang="ja-JP" sz="1800" b="0" dirty="0">
              <a:latin typeface="メイリオ" panose="020B0604030504040204" pitchFamily="50" charset="-128"/>
              <a:ea typeface="メイリオ" panose="020B0604030504040204" pitchFamily="50" charset="-128"/>
            </a:endParaRPr>
          </a:p>
          <a:p>
            <a:pPr>
              <a:spcBef>
                <a:spcPts val="0"/>
              </a:spcBef>
              <a:buSzPct val="100000"/>
            </a:pPr>
            <a:r>
              <a:rPr lang="ja-JP" altLang="en-US" sz="1800" dirty="0">
                <a:latin typeface="メイリオ" panose="020B0604030504040204" pitchFamily="50" charset="-128"/>
                <a:ea typeface="メイリオ" panose="020B0604030504040204" pitchFamily="50" charset="-128"/>
              </a:rPr>
              <a:t>　　２ 県内に研究開発拠点を有する企業者の概要</a:t>
            </a:r>
            <a:endParaRPr lang="en-US" altLang="ja-JP" sz="1800" b="0" dirty="0">
              <a:solidFill>
                <a:schemeClr val="accent4">
                  <a:lumMod val="60000"/>
                  <a:lumOff val="40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99980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342411628"/>
              </p:ext>
            </p:extLst>
          </p:nvPr>
        </p:nvGraphicFramePr>
        <p:xfrm>
          <a:off x="217205" y="647829"/>
          <a:ext cx="9471589" cy="5455256"/>
        </p:xfrm>
        <a:graphic>
          <a:graphicData uri="http://schemas.openxmlformats.org/drawingml/2006/table">
            <a:tbl>
              <a:tblPr firstCol="1" bandRow="1">
                <a:tableStyleId>{5C22544A-7EE6-4342-B048-85BDC9FD1C3A}</a:tableStyleId>
              </a:tblPr>
              <a:tblGrid>
                <a:gridCol w="1304060">
                  <a:extLst>
                    <a:ext uri="{9D8B030D-6E8A-4147-A177-3AD203B41FA5}">
                      <a16:colId xmlns:a16="http://schemas.microsoft.com/office/drawing/2014/main" val="3755051840"/>
                    </a:ext>
                  </a:extLst>
                </a:gridCol>
                <a:gridCol w="1891267">
                  <a:extLst>
                    <a:ext uri="{9D8B030D-6E8A-4147-A177-3AD203B41FA5}">
                      <a16:colId xmlns:a16="http://schemas.microsoft.com/office/drawing/2014/main" val="2517789816"/>
                    </a:ext>
                  </a:extLst>
                </a:gridCol>
                <a:gridCol w="6276262">
                  <a:extLst>
                    <a:ext uri="{9D8B030D-6E8A-4147-A177-3AD203B41FA5}">
                      <a16:colId xmlns:a16="http://schemas.microsoft.com/office/drawing/2014/main" val="180329341"/>
                    </a:ext>
                  </a:extLst>
                </a:gridCol>
              </a:tblGrid>
              <a:tr h="367746">
                <a:tc>
                  <a:txBody>
                    <a:bodyPr/>
                    <a:lstStyle/>
                    <a:p>
                      <a:pPr algn="just">
                        <a:spcAft>
                          <a:spcPts val="0"/>
                        </a:spcAft>
                      </a:pPr>
                      <a:r>
                        <a:rPr lang="ja-JP" sz="1000" kern="100" dirty="0">
                          <a:effectLst/>
                          <a:latin typeface="ＭＳ 明朝" panose="02020609040205080304" pitchFamily="17" charset="-128"/>
                          <a:ea typeface="ＭＳ 明朝" panose="02020609040205080304" pitchFamily="17" charset="-128"/>
                        </a:rPr>
                        <a:t>名称又は商号</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algn="l">
                        <a:spcAft>
                          <a:spcPts val="0"/>
                        </a:spcAft>
                      </a:pPr>
                      <a:r>
                        <a:rPr lang="en-US" sz="1000" kern="100" dirty="0">
                          <a:effectLst/>
                          <a:latin typeface="ＭＳ 明朝" panose="02020609040205080304" pitchFamily="17" charset="-128"/>
                          <a:ea typeface="ＭＳ 明朝" panose="02020609040205080304" pitchFamily="17" charset="-128"/>
                        </a:rPr>
                        <a:t> </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hMerge="1">
                  <a:txBody>
                    <a:bodyPr/>
                    <a:lstStyle/>
                    <a:p>
                      <a:endParaRPr kumimoji="1" lang="ja-JP" altLang="en-US"/>
                    </a:p>
                  </a:txBody>
                  <a:tcPr/>
                </a:tc>
                <a:extLst>
                  <a:ext uri="{0D108BD9-81ED-4DB2-BD59-A6C34878D82A}">
                    <a16:rowId xmlns:a16="http://schemas.microsoft.com/office/drawing/2014/main" val="4177066347"/>
                  </a:ext>
                </a:extLst>
              </a:tr>
              <a:tr h="367746">
                <a:tc rowSpan="2">
                  <a:txBody>
                    <a:bodyPr/>
                    <a:lstStyle/>
                    <a:p>
                      <a:pPr algn="just">
                        <a:spcAft>
                          <a:spcPts val="0"/>
                        </a:spcAft>
                      </a:pPr>
                      <a:r>
                        <a:rPr lang="ja-JP" sz="1000" kern="100" dirty="0">
                          <a:effectLst/>
                          <a:latin typeface="ＭＳ 明朝" panose="02020609040205080304" pitchFamily="17" charset="-128"/>
                          <a:ea typeface="ＭＳ 明朝" panose="02020609040205080304" pitchFamily="17" charset="-128"/>
                        </a:rPr>
                        <a:t>所在地</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a:txBody>
                    <a:bodyPr/>
                    <a:lstStyle/>
                    <a:p>
                      <a:pPr algn="l">
                        <a:spcAft>
                          <a:spcPts val="0"/>
                        </a:spcAft>
                      </a:pPr>
                      <a:r>
                        <a:rPr lang="ja-JP" sz="1000" kern="100" dirty="0">
                          <a:effectLst/>
                          <a:latin typeface="ＭＳ 明朝" panose="02020609040205080304" pitchFamily="17" charset="-128"/>
                          <a:ea typeface="ＭＳ 明朝" panose="02020609040205080304" pitchFamily="17" charset="-128"/>
                        </a:rPr>
                        <a:t>本社等</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a:txBody>
                    <a:bodyPr/>
                    <a:lstStyle/>
                    <a:p>
                      <a:pPr algn="l">
                        <a:spcAft>
                          <a:spcPts val="0"/>
                        </a:spcAft>
                      </a:pPr>
                      <a:r>
                        <a:rPr lang="en-US" sz="1000" kern="100" dirty="0">
                          <a:effectLst/>
                          <a:latin typeface="ＭＳ 明朝" panose="02020609040205080304" pitchFamily="17" charset="-128"/>
                          <a:ea typeface="ＭＳ 明朝" panose="02020609040205080304" pitchFamily="17" charset="-128"/>
                        </a:rPr>
                        <a:t> </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extLst>
                  <a:ext uri="{0D108BD9-81ED-4DB2-BD59-A6C34878D82A}">
                    <a16:rowId xmlns:a16="http://schemas.microsoft.com/office/drawing/2014/main" val="2563263557"/>
                  </a:ext>
                </a:extLst>
              </a:tr>
              <a:tr h="898432">
                <a:tc vMerge="1">
                  <a:txBody>
                    <a:bodyPr/>
                    <a:lstStyle/>
                    <a:p>
                      <a:endParaRPr kumimoji="1" lang="ja-JP" altLang="en-US"/>
                    </a:p>
                  </a:txBody>
                  <a:tcPr/>
                </a:tc>
                <a:tc>
                  <a:txBody>
                    <a:bodyPr/>
                    <a:lstStyle/>
                    <a:p>
                      <a:pPr algn="l">
                        <a:spcAft>
                          <a:spcPts val="0"/>
                        </a:spcAft>
                      </a:pPr>
                      <a:r>
                        <a:rPr lang="ja-JP" altLang="en-US" sz="1000" kern="0" spc="5" dirty="0">
                          <a:effectLst/>
                          <a:latin typeface="ＭＳ 明朝" panose="02020609040205080304" pitchFamily="17" charset="-128"/>
                          <a:ea typeface="ＭＳ 明朝" panose="02020609040205080304" pitchFamily="17" charset="-128"/>
                        </a:rPr>
                        <a:t>プロジェクトを推進</a:t>
                      </a:r>
                      <a:r>
                        <a:rPr lang="ja-JP" altLang="ja-JP" sz="1000" kern="0" spc="5" dirty="0">
                          <a:effectLst/>
                          <a:latin typeface="ＭＳ 明朝" panose="02020609040205080304" pitchFamily="17" charset="-128"/>
                          <a:ea typeface="ＭＳ 明朝" panose="02020609040205080304" pitchFamily="17" charset="-128"/>
                        </a:rPr>
                        <a:t>する支社等</a:t>
                      </a:r>
                      <a:r>
                        <a:rPr lang="ja-JP" sz="1000" kern="0" dirty="0">
                          <a:effectLst/>
                          <a:latin typeface="ＭＳ 明朝" panose="02020609040205080304" pitchFamily="17" charset="-128"/>
                          <a:ea typeface="ＭＳ 明朝" panose="02020609040205080304" pitchFamily="17" charset="-128"/>
                        </a:rPr>
                        <a:t>（上記と異なる場合に記載）</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a:txBody>
                    <a:bodyPr/>
                    <a:lstStyle/>
                    <a:p>
                      <a:pPr algn="l">
                        <a:spcAft>
                          <a:spcPts val="0"/>
                        </a:spcAft>
                      </a:pPr>
                      <a:r>
                        <a:rPr lang="en-US" sz="1000" kern="100">
                          <a:effectLst/>
                          <a:latin typeface="ＭＳ 明朝" panose="02020609040205080304" pitchFamily="17" charset="-128"/>
                          <a:ea typeface="ＭＳ 明朝" panose="02020609040205080304" pitchFamily="17" charset="-128"/>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extLst>
                  <a:ext uri="{0D108BD9-81ED-4DB2-BD59-A6C34878D82A}">
                    <a16:rowId xmlns:a16="http://schemas.microsoft.com/office/drawing/2014/main" val="1509027577"/>
                  </a:ext>
                </a:extLst>
              </a:tr>
              <a:tr h="367746">
                <a:tc>
                  <a:txBody>
                    <a:bodyPr/>
                    <a:lstStyle/>
                    <a:p>
                      <a:pPr algn="just">
                        <a:spcAft>
                          <a:spcPts val="0"/>
                        </a:spcAft>
                      </a:pPr>
                      <a:r>
                        <a:rPr lang="ja-JP" sz="1000" kern="100">
                          <a:effectLst/>
                          <a:latin typeface="ＭＳ 明朝" panose="02020609040205080304" pitchFamily="17" charset="-128"/>
                          <a:ea typeface="ＭＳ 明朝" panose="02020609040205080304" pitchFamily="17" charset="-128"/>
                        </a:rPr>
                        <a:t>創業（設立）年</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algn="l">
                        <a:spcAft>
                          <a:spcPts val="0"/>
                        </a:spcAft>
                      </a:pPr>
                      <a:r>
                        <a:rPr lang="en-US" sz="1000" kern="100">
                          <a:effectLst/>
                          <a:latin typeface="ＭＳ 明朝" panose="02020609040205080304" pitchFamily="17" charset="-128"/>
                          <a:ea typeface="ＭＳ 明朝" panose="02020609040205080304" pitchFamily="17" charset="-128"/>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hMerge="1">
                  <a:txBody>
                    <a:bodyPr/>
                    <a:lstStyle/>
                    <a:p>
                      <a:endParaRPr kumimoji="1" lang="ja-JP" altLang="en-US"/>
                    </a:p>
                  </a:txBody>
                  <a:tcPr/>
                </a:tc>
                <a:extLst>
                  <a:ext uri="{0D108BD9-81ED-4DB2-BD59-A6C34878D82A}">
                    <a16:rowId xmlns:a16="http://schemas.microsoft.com/office/drawing/2014/main" val="1173698478"/>
                  </a:ext>
                </a:extLst>
              </a:tr>
              <a:tr h="367746">
                <a:tc>
                  <a:txBody>
                    <a:bodyPr/>
                    <a:lstStyle/>
                    <a:p>
                      <a:pPr algn="just">
                        <a:spcAft>
                          <a:spcPts val="0"/>
                        </a:spcAft>
                      </a:pPr>
                      <a:r>
                        <a:rPr lang="ja-JP" sz="1000" kern="100">
                          <a:effectLst/>
                          <a:latin typeface="ＭＳ 明朝" panose="02020609040205080304" pitchFamily="17" charset="-128"/>
                          <a:ea typeface="ＭＳ 明朝" panose="02020609040205080304" pitchFamily="17" charset="-128"/>
                        </a:rPr>
                        <a:t>資本金等</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algn="l">
                        <a:spcAft>
                          <a:spcPts val="0"/>
                        </a:spcAft>
                      </a:pPr>
                      <a:r>
                        <a:rPr lang="en-US" sz="1000" kern="100">
                          <a:effectLst/>
                          <a:latin typeface="ＭＳ 明朝" panose="02020609040205080304" pitchFamily="17" charset="-128"/>
                          <a:ea typeface="ＭＳ 明朝" panose="02020609040205080304" pitchFamily="17" charset="-128"/>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hMerge="1">
                  <a:txBody>
                    <a:bodyPr/>
                    <a:lstStyle/>
                    <a:p>
                      <a:endParaRPr kumimoji="1" lang="ja-JP" altLang="en-US"/>
                    </a:p>
                  </a:txBody>
                  <a:tcPr/>
                </a:tc>
                <a:extLst>
                  <a:ext uri="{0D108BD9-81ED-4DB2-BD59-A6C34878D82A}">
                    <a16:rowId xmlns:a16="http://schemas.microsoft.com/office/drawing/2014/main" val="2529622176"/>
                  </a:ext>
                </a:extLst>
              </a:tr>
              <a:tr h="367746">
                <a:tc>
                  <a:txBody>
                    <a:bodyPr/>
                    <a:lstStyle/>
                    <a:p>
                      <a:pPr algn="just">
                        <a:spcAft>
                          <a:spcPts val="0"/>
                        </a:spcAft>
                      </a:pPr>
                      <a:r>
                        <a:rPr lang="ja-JP" sz="1000" kern="100">
                          <a:effectLst/>
                          <a:latin typeface="ＭＳ 明朝" panose="02020609040205080304" pitchFamily="17" charset="-128"/>
                          <a:ea typeface="ＭＳ 明朝" panose="02020609040205080304" pitchFamily="17" charset="-128"/>
                        </a:rPr>
                        <a:t>前期年間売上</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algn="l">
                        <a:spcAft>
                          <a:spcPts val="0"/>
                        </a:spcAft>
                      </a:pPr>
                      <a:r>
                        <a:rPr lang="ja-JP" altLang="en-US" sz="1000" kern="100" dirty="0">
                          <a:effectLst/>
                          <a:latin typeface="ＭＳ 明朝" panose="02020609040205080304" pitchFamily="17" charset="-128"/>
                          <a:ea typeface="ＭＳ 明朝" panose="02020609040205080304" pitchFamily="17" charset="-128"/>
                        </a:rPr>
                        <a:t>　　　　　</a:t>
                      </a:r>
                      <a:r>
                        <a:rPr lang="ja-JP" sz="1000" kern="100" dirty="0">
                          <a:effectLst/>
                          <a:latin typeface="ＭＳ 明朝" panose="02020609040205080304" pitchFamily="17" charset="-128"/>
                          <a:ea typeface="ＭＳ 明朝" panose="02020609040205080304" pitchFamily="17" charset="-128"/>
                        </a:rPr>
                        <a:t>千円</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hMerge="1">
                  <a:txBody>
                    <a:bodyPr/>
                    <a:lstStyle/>
                    <a:p>
                      <a:endParaRPr kumimoji="1" lang="ja-JP" altLang="en-US"/>
                    </a:p>
                  </a:txBody>
                  <a:tcPr/>
                </a:tc>
                <a:extLst>
                  <a:ext uri="{0D108BD9-81ED-4DB2-BD59-A6C34878D82A}">
                    <a16:rowId xmlns:a16="http://schemas.microsoft.com/office/drawing/2014/main" val="3701150797"/>
                  </a:ext>
                </a:extLst>
              </a:tr>
              <a:tr h="367746">
                <a:tc>
                  <a:txBody>
                    <a:bodyPr/>
                    <a:lstStyle/>
                    <a:p>
                      <a:pPr algn="just">
                        <a:spcAft>
                          <a:spcPts val="0"/>
                        </a:spcAft>
                      </a:pPr>
                      <a:r>
                        <a:rPr lang="ja-JP" sz="1000" kern="100">
                          <a:effectLst/>
                          <a:latin typeface="ＭＳ 明朝" panose="02020609040205080304" pitchFamily="17" charset="-128"/>
                          <a:ea typeface="ＭＳ 明朝" panose="02020609040205080304" pitchFamily="17" charset="-128"/>
                        </a:rPr>
                        <a:t>常勤従業員数</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algn="l">
                        <a:spcAft>
                          <a:spcPts val="0"/>
                        </a:spcAft>
                      </a:pPr>
                      <a:r>
                        <a:rPr lang="ja-JP" altLang="en-US" sz="1000" kern="100" dirty="0">
                          <a:effectLst/>
                          <a:latin typeface="ＭＳ 明朝" panose="02020609040205080304" pitchFamily="17" charset="-128"/>
                          <a:ea typeface="ＭＳ 明朝" panose="02020609040205080304" pitchFamily="17" charset="-128"/>
                        </a:rPr>
                        <a:t>　　　　　</a:t>
                      </a:r>
                      <a:r>
                        <a:rPr lang="ja-JP" sz="1000" kern="100" dirty="0">
                          <a:effectLst/>
                          <a:latin typeface="ＭＳ 明朝" panose="02020609040205080304" pitchFamily="17" charset="-128"/>
                          <a:ea typeface="ＭＳ 明朝" panose="02020609040205080304" pitchFamily="17" charset="-128"/>
                        </a:rPr>
                        <a:t>人</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hMerge="1">
                  <a:txBody>
                    <a:bodyPr/>
                    <a:lstStyle/>
                    <a:p>
                      <a:endParaRPr kumimoji="1" lang="ja-JP" altLang="en-US"/>
                    </a:p>
                  </a:txBody>
                  <a:tcPr/>
                </a:tc>
                <a:extLst>
                  <a:ext uri="{0D108BD9-81ED-4DB2-BD59-A6C34878D82A}">
                    <a16:rowId xmlns:a16="http://schemas.microsoft.com/office/drawing/2014/main" val="1347388183"/>
                  </a:ext>
                </a:extLst>
              </a:tr>
              <a:tr h="871897">
                <a:tc>
                  <a:txBody>
                    <a:bodyPr/>
                    <a:lstStyle/>
                    <a:p>
                      <a:pPr algn="just">
                        <a:spcAft>
                          <a:spcPts val="0"/>
                        </a:spcAft>
                      </a:pPr>
                      <a:r>
                        <a:rPr lang="ja-JP" sz="1000" kern="100">
                          <a:effectLst/>
                          <a:latin typeface="ＭＳ 明朝" panose="02020609040205080304" pitchFamily="17" charset="-128"/>
                          <a:ea typeface="ＭＳ 明朝" panose="02020609040205080304" pitchFamily="17" charset="-128"/>
                        </a:rPr>
                        <a:t>業務内容</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algn="l">
                        <a:spcAft>
                          <a:spcPts val="0"/>
                        </a:spcAft>
                      </a:pPr>
                      <a:r>
                        <a:rPr lang="ja-JP" sz="900" i="1" kern="100" dirty="0">
                          <a:solidFill>
                            <a:srgbClr val="FF0000"/>
                          </a:solidFill>
                          <a:effectLst/>
                          <a:latin typeface="ＭＳ 明朝" panose="02020609040205080304" pitchFamily="17" charset="-128"/>
                          <a:ea typeface="ＭＳ 明朝" panose="02020609040205080304" pitchFamily="17" charset="-128"/>
                        </a:rPr>
                        <a:t>※ </a:t>
                      </a:r>
                      <a:r>
                        <a:rPr lang="ja-JP" altLang="en-US" sz="900" i="1" kern="100" dirty="0">
                          <a:solidFill>
                            <a:srgbClr val="FF0000"/>
                          </a:solidFill>
                          <a:effectLst/>
                          <a:latin typeface="ＭＳ 明朝" panose="02020609040205080304" pitchFamily="17" charset="-128"/>
                          <a:ea typeface="ＭＳ 明朝" panose="02020609040205080304" pitchFamily="17" charset="-128"/>
                        </a:rPr>
                        <a:t>プロジェクト</a:t>
                      </a:r>
                      <a:r>
                        <a:rPr lang="ja-JP" sz="900" i="1" kern="100" dirty="0">
                          <a:solidFill>
                            <a:srgbClr val="FF0000"/>
                          </a:solidFill>
                          <a:effectLst/>
                          <a:latin typeface="ＭＳ 明朝" panose="02020609040205080304" pitchFamily="17" charset="-128"/>
                          <a:ea typeface="ＭＳ 明朝" panose="02020609040205080304" pitchFamily="17" charset="-128"/>
                        </a:rPr>
                        <a:t>に関連する業務内容は特記してください。</a:t>
                      </a:r>
                    </a:p>
                    <a:p>
                      <a:pPr algn="l">
                        <a:spcAft>
                          <a:spcPts val="0"/>
                        </a:spcAft>
                      </a:pPr>
                      <a:endParaRPr lang="en-US" altLang="ja-JP" sz="1000" kern="100" dirty="0">
                        <a:effectLst/>
                        <a:latin typeface="ＭＳ 明朝" panose="02020609040205080304" pitchFamily="17" charset="-128"/>
                        <a:ea typeface="ＭＳ 明朝" panose="02020609040205080304" pitchFamily="17" charset="-128"/>
                        <a:cs typeface="+mn-cs"/>
                      </a:endParaRPr>
                    </a:p>
                    <a:p>
                      <a:pPr algn="l">
                        <a:spcAft>
                          <a:spcPts val="0"/>
                        </a:spcAft>
                      </a:pP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hMerge="1">
                  <a:txBody>
                    <a:bodyPr/>
                    <a:lstStyle/>
                    <a:p>
                      <a:endParaRPr kumimoji="1" lang="ja-JP" altLang="en-US"/>
                    </a:p>
                  </a:txBody>
                  <a:tcPr/>
                </a:tc>
                <a:extLst>
                  <a:ext uri="{0D108BD9-81ED-4DB2-BD59-A6C34878D82A}">
                    <a16:rowId xmlns:a16="http://schemas.microsoft.com/office/drawing/2014/main" val="3184886584"/>
                  </a:ext>
                </a:extLst>
              </a:tr>
              <a:tr h="1110705">
                <a:tc>
                  <a:txBody>
                    <a:bodyPr/>
                    <a:lstStyle/>
                    <a:p>
                      <a:pPr algn="just">
                        <a:spcAft>
                          <a:spcPts val="0"/>
                        </a:spcAft>
                      </a:pPr>
                      <a:r>
                        <a:rPr lang="ja-JP" altLang="en-US" sz="1000" kern="100" dirty="0">
                          <a:effectLst/>
                          <a:latin typeface="ＭＳ 明朝" panose="02020609040205080304" pitchFamily="17" charset="-128"/>
                          <a:ea typeface="ＭＳ 明朝" panose="02020609040205080304" pitchFamily="17" charset="-128"/>
                        </a:rPr>
                        <a:t>公的助成等</a:t>
                      </a:r>
                      <a:r>
                        <a:rPr lang="ja-JP" sz="1000" kern="100" dirty="0">
                          <a:effectLst/>
                          <a:latin typeface="ＭＳ 明朝" panose="02020609040205080304" pitchFamily="17" charset="-128"/>
                          <a:ea typeface="ＭＳ 明朝" panose="02020609040205080304" pitchFamily="17" charset="-128"/>
                        </a:rPr>
                        <a:t>の実績</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i="1" kern="100" dirty="0">
                          <a:solidFill>
                            <a:srgbClr val="FF0000"/>
                          </a:solidFill>
                          <a:effectLst/>
                          <a:latin typeface="ＭＳ 明朝" panose="02020609040205080304" pitchFamily="17" charset="-128"/>
                          <a:ea typeface="ＭＳ 明朝" panose="02020609040205080304" pitchFamily="17" charset="-128"/>
                        </a:rPr>
                        <a:t>※</a:t>
                      </a:r>
                      <a:r>
                        <a:rPr lang="ja-JP" altLang="en-US" sz="900" i="1" kern="100" baseline="0" dirty="0">
                          <a:solidFill>
                            <a:srgbClr val="FF0000"/>
                          </a:solidFill>
                          <a:effectLst/>
                          <a:latin typeface="ＭＳ 明朝" panose="02020609040205080304" pitchFamily="17" charset="-128"/>
                          <a:ea typeface="ＭＳ 明朝" panose="02020609040205080304" pitchFamily="17" charset="-128"/>
                        </a:rPr>
                        <a:t> </a:t>
                      </a:r>
                      <a:r>
                        <a:rPr lang="ja-JP" altLang="en-US" sz="900" i="1" kern="100" dirty="0">
                          <a:solidFill>
                            <a:srgbClr val="FF0000"/>
                          </a:solidFill>
                          <a:effectLst/>
                          <a:latin typeface="ＭＳ 明朝" panose="02020609040205080304" pitchFamily="17" charset="-128"/>
                          <a:ea typeface="ＭＳ 明朝" panose="02020609040205080304" pitchFamily="17" charset="-128"/>
                        </a:rPr>
                        <a:t>３年以内に事業再構築等に係る補助金、委託料などを受けた実績（事業名称・実施機関・期間・金額・現在の状況）を記載してください。</a:t>
                      </a:r>
                      <a:endParaRPr lang="en-US" altLang="ja-JP" sz="900" i="1" kern="100" dirty="0">
                        <a:solidFill>
                          <a:srgbClr val="FF0000"/>
                        </a:solidFill>
                        <a:effectLst/>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i="1" kern="100" dirty="0">
                          <a:solidFill>
                            <a:srgbClr val="FF0000"/>
                          </a:solidFill>
                          <a:effectLst/>
                          <a:latin typeface="ＭＳ 明朝" panose="02020609040205080304" pitchFamily="17" charset="-128"/>
                          <a:ea typeface="ＭＳ 明朝" panose="02020609040205080304" pitchFamily="17" charset="-128"/>
                        </a:rPr>
                        <a:t>また、令和７年度の申請状況（新規申請予定の案件を含む）も記載してください。</a:t>
                      </a:r>
                      <a:endParaRPr lang="en-US" altLang="ja-JP" sz="1000" kern="100" dirty="0">
                        <a:effectLst/>
                        <a:latin typeface="ＭＳ 明朝" panose="02020609040205080304" pitchFamily="17" charset="-128"/>
                        <a:ea typeface="ＭＳ 明朝" panose="02020609040205080304" pitchFamily="17" charset="-128"/>
                        <a:cs typeface="+mn-cs"/>
                      </a:endParaRPr>
                    </a:p>
                    <a:p>
                      <a:pPr algn="l">
                        <a:spcAft>
                          <a:spcPts val="0"/>
                        </a:spcAft>
                      </a:pPr>
                      <a:endParaRPr lang="en-US" alt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a:spcAft>
                          <a:spcPts val="0"/>
                        </a:spcAft>
                      </a:pP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hMerge="1">
                  <a:txBody>
                    <a:bodyPr/>
                    <a:lstStyle/>
                    <a:p>
                      <a:endParaRPr kumimoji="1" lang="ja-JP" altLang="en-US"/>
                    </a:p>
                  </a:txBody>
                  <a:tcPr/>
                </a:tc>
                <a:extLst>
                  <a:ext uri="{0D108BD9-81ED-4DB2-BD59-A6C34878D82A}">
                    <a16:rowId xmlns:a16="http://schemas.microsoft.com/office/drawing/2014/main" val="2111604220"/>
                  </a:ext>
                </a:extLst>
              </a:tr>
              <a:tr h="367746">
                <a:tc>
                  <a:txBody>
                    <a:bodyPr/>
                    <a:lstStyle/>
                    <a:p>
                      <a:pPr algn="just">
                        <a:spcAft>
                          <a:spcPts val="0"/>
                        </a:spcAft>
                      </a:pPr>
                      <a:r>
                        <a:rPr lang="ja-JP" sz="1000" kern="100">
                          <a:effectLst/>
                          <a:latin typeface="ＭＳ 明朝" panose="02020609040205080304" pitchFamily="17" charset="-128"/>
                          <a:ea typeface="ＭＳ 明朝" panose="02020609040205080304" pitchFamily="17" charset="-128"/>
                        </a:rPr>
                        <a:t>その他特記事項</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algn="l">
                        <a:spcAft>
                          <a:spcPts val="0"/>
                        </a:spcAft>
                      </a:pPr>
                      <a:r>
                        <a:rPr lang="en-US" sz="1000" kern="100" dirty="0">
                          <a:effectLst/>
                          <a:latin typeface="ＭＳ 明朝" panose="02020609040205080304" pitchFamily="17" charset="-128"/>
                          <a:ea typeface="ＭＳ 明朝" panose="02020609040205080304" pitchFamily="17" charset="-128"/>
                        </a:rPr>
                        <a:t> </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hMerge="1">
                  <a:txBody>
                    <a:bodyPr/>
                    <a:lstStyle/>
                    <a:p>
                      <a:endParaRPr kumimoji="1" lang="ja-JP" altLang="en-US"/>
                    </a:p>
                  </a:txBody>
                  <a:tcPr/>
                </a:tc>
                <a:extLst>
                  <a:ext uri="{0D108BD9-81ED-4DB2-BD59-A6C34878D82A}">
                    <a16:rowId xmlns:a16="http://schemas.microsoft.com/office/drawing/2014/main" val="2129855819"/>
                  </a:ext>
                </a:extLst>
              </a:tr>
            </a:tbl>
          </a:graphicData>
        </a:graphic>
      </p:graphicFrame>
      <p:sp>
        <p:nvSpPr>
          <p:cNvPr id="5" name="タイトル 5">
            <a:extLst>
              <a:ext uri="{FF2B5EF4-FFF2-40B4-BE49-F238E27FC236}">
                <a16:creationId xmlns:a16="http://schemas.microsoft.com/office/drawing/2014/main" id="{0980523A-6354-47BD-A9B3-9A14F41E64A7}"/>
              </a:ext>
            </a:extLst>
          </p:cNvPr>
          <p:cNvSpPr txBox="1">
            <a:spLocks/>
          </p:cNvSpPr>
          <p:nvPr/>
        </p:nvSpPr>
        <p:spPr bwMode="gray">
          <a:xfrm>
            <a:off x="87922" y="-134736"/>
            <a:ext cx="9558068" cy="652943"/>
          </a:xfrm>
          <a:prstGeom prst="rect">
            <a:avLst/>
          </a:prstGeom>
        </p:spPr>
        <p:txBody>
          <a:bodyPr vert="horz" lIns="0" tIns="0" rIns="0" bIns="0" rtlCol="0" anchor="b" anchorCtr="0">
            <a:noAutofit/>
          </a:bodyPr>
          <a:lstStyle>
            <a:lvl1pPr algn="l" defTabSz="1000863" rtl="0" eaLnBrk="1" latinLnBrk="0" hangingPunct="1">
              <a:spcBef>
                <a:spcPct val="0"/>
              </a:spcBef>
              <a:buNone/>
              <a:defRPr kumimoji="1" sz="2020" b="1" kern="1200">
                <a:solidFill>
                  <a:schemeClr val="tx1"/>
                </a:solidFill>
                <a:latin typeface="+mj-lt"/>
                <a:ea typeface="+mj-ea"/>
                <a:cs typeface="+mj-cs"/>
              </a:defRPr>
            </a:lvl1pPr>
          </a:lstStyle>
          <a:p>
            <a:pPr fontAlgn="auto">
              <a:spcAft>
                <a:spcPts val="0"/>
              </a:spcAft>
            </a:pPr>
            <a:r>
              <a:rPr lang="ja-JP" altLang="en-US" sz="1800" dirty="0">
                <a:latin typeface="メイリオ" panose="020B0604030504040204" pitchFamily="50" charset="-128"/>
                <a:ea typeface="メイリオ" panose="020B0604030504040204" pitchFamily="50" charset="-128"/>
              </a:rPr>
              <a:t>様式３  </a:t>
            </a:r>
            <a:r>
              <a:rPr lang="ja-JP" altLang="en-US" sz="1800" b="0" dirty="0">
                <a:latin typeface="メイリオ" panose="020B0604030504040204" pitchFamily="50" charset="-128"/>
                <a:ea typeface="メイリオ" panose="020B0604030504040204" pitchFamily="50" charset="-128"/>
              </a:rPr>
              <a:t>団体・企業概要書</a:t>
            </a:r>
            <a:r>
              <a:rPr lang="en-US" altLang="ja-JP" sz="1800" b="0" dirty="0">
                <a:solidFill>
                  <a:srgbClr val="FF0000"/>
                </a:solidFill>
                <a:latin typeface="メイリオ" panose="020B0604030504040204" pitchFamily="50" charset="-128"/>
                <a:ea typeface="メイリオ" panose="020B0604030504040204" pitchFamily="50" charset="-128"/>
              </a:rPr>
              <a:t>【</a:t>
            </a:r>
            <a:r>
              <a:rPr lang="ja-JP" altLang="en-US" sz="1800" b="0" dirty="0">
                <a:solidFill>
                  <a:srgbClr val="FF0000"/>
                </a:solidFill>
                <a:latin typeface="メイリオ" panose="020B0604030504040204" pitchFamily="50" charset="-128"/>
                <a:ea typeface="メイリオ" panose="020B0604030504040204" pitchFamily="50" charset="-128"/>
              </a:rPr>
              <a:t>１団体・企業につき２枚以内</a:t>
            </a:r>
            <a:r>
              <a:rPr lang="en-US" altLang="ja-JP" sz="1800" b="0" dirty="0">
                <a:solidFill>
                  <a:srgbClr val="FF0000"/>
                </a:solidFill>
                <a:latin typeface="メイリオ" panose="020B0604030504040204" pitchFamily="50" charset="-128"/>
                <a:ea typeface="メイリオ" panose="020B0604030504040204" pitchFamily="50" charset="-128"/>
              </a:rPr>
              <a:t>】</a:t>
            </a:r>
          </a:p>
        </p:txBody>
      </p:sp>
    </p:spTree>
    <p:extLst>
      <p:ext uri="{BB962C8B-B14F-4D97-AF65-F5344CB8AC3E}">
        <p14:creationId xmlns:p14="http://schemas.microsoft.com/office/powerpoint/2010/main" val="1094439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96429" y="2287448"/>
            <a:ext cx="5720590" cy="380480"/>
          </a:xfrm>
          <a:prstGeom prst="rect">
            <a:avLst/>
          </a:prstGeom>
          <a:solidFill>
            <a:srgbClr val="FF0000"/>
          </a:solidFill>
        </p:spPr>
        <p:txBody>
          <a:bodyPr wrap="square" lIns="36000" tIns="36000" rIns="36000" bIns="36000" rtlCol="0" anchor="ctr" anchorCtr="0">
            <a:spAutoFit/>
          </a:bodyPr>
          <a:lstStyle/>
          <a:p>
            <a:pPr>
              <a:spcBef>
                <a:spcPts val="0"/>
              </a:spcBef>
              <a:buSzPct val="100000"/>
            </a:pPr>
            <a:r>
              <a:rPr kumimoji="1" lang="ja-JP" altLang="en-US" sz="2000" dirty="0">
                <a:solidFill>
                  <a:schemeClr val="bg1"/>
                </a:solidFill>
              </a:rPr>
              <a:t>１衛星データ利活用の事業化を目指す背景</a:t>
            </a:r>
          </a:p>
        </p:txBody>
      </p:sp>
      <p:sp>
        <p:nvSpPr>
          <p:cNvPr id="7" name="正方形/長方形 6"/>
          <p:cNvSpPr/>
          <p:nvPr/>
        </p:nvSpPr>
        <p:spPr>
          <a:xfrm>
            <a:off x="86746" y="2790002"/>
            <a:ext cx="9635225" cy="1323439"/>
          </a:xfrm>
          <a:prstGeom prst="rect">
            <a:avLst/>
          </a:prstGeom>
        </p:spPr>
        <p:txBody>
          <a:bodyPr wrap="square">
            <a:spAutoFit/>
          </a:bodyPr>
          <a:lstStyle/>
          <a:p>
            <a:pPr marL="0" indent="0">
              <a:buNone/>
            </a:pPr>
            <a:r>
              <a:rPr lang="en-US" altLang="ja-JP" sz="2000" i="1" dirty="0">
                <a:solidFill>
                  <a:srgbClr val="FF0000"/>
                </a:solidFill>
                <a:latin typeface="ＭＳ 明朝" panose="02020609040205080304" pitchFamily="17" charset="-128"/>
                <a:ea typeface="ＭＳ 明朝" panose="02020609040205080304" pitchFamily="17" charset="-128"/>
              </a:rPr>
              <a:t>※ </a:t>
            </a:r>
            <a:r>
              <a:rPr lang="ja-JP" altLang="en-US" sz="2000" i="1" dirty="0">
                <a:solidFill>
                  <a:srgbClr val="FF0000"/>
                </a:solidFill>
                <a:latin typeface="ＭＳ 明朝" panose="02020609040205080304" pitchFamily="17" charset="-128"/>
                <a:ea typeface="ＭＳ 明朝" panose="02020609040205080304" pitchFamily="17" charset="-128"/>
              </a:rPr>
              <a:t>プロジェクトメンバー・幹事法人が、衛星データ利活用の事業化を目指す理由・背景、事業化の意義（市場動向・成長性等）についてできるだけ具体的に記載してください。また、その根拠となるデータや実例についても併せて記載してください。</a:t>
            </a:r>
            <a:endParaRPr lang="en-US" altLang="ja-JP" sz="2000" i="1" dirty="0">
              <a:latin typeface="ＭＳ 明朝" panose="02020609040205080304" pitchFamily="17" charset="-128"/>
              <a:ea typeface="ＭＳ 明朝" panose="02020609040205080304" pitchFamily="17" charset="-128"/>
            </a:endParaRPr>
          </a:p>
        </p:txBody>
      </p:sp>
      <p:sp>
        <p:nvSpPr>
          <p:cNvPr id="5" name="タイトル 5">
            <a:extLst>
              <a:ext uri="{FF2B5EF4-FFF2-40B4-BE49-F238E27FC236}">
                <a16:creationId xmlns:a16="http://schemas.microsoft.com/office/drawing/2014/main" id="{D32880CB-8321-E6E7-CA7C-15E1D3C3DBE4}"/>
              </a:ext>
            </a:extLst>
          </p:cNvPr>
          <p:cNvSpPr txBox="1">
            <a:spLocks/>
          </p:cNvSpPr>
          <p:nvPr/>
        </p:nvSpPr>
        <p:spPr bwMode="gray">
          <a:xfrm>
            <a:off x="196427" y="8795"/>
            <a:ext cx="9525544" cy="2066190"/>
          </a:xfrm>
          <a:prstGeom prst="rect">
            <a:avLst/>
          </a:prstGeom>
        </p:spPr>
        <p:txBody>
          <a:bodyPr vert="horz" lIns="0" tIns="0" rIns="0" bIns="0" rtlCol="0" anchor="b" anchorCtr="0">
            <a:noAutofit/>
          </a:bodyPr>
          <a:lstStyle>
            <a:lvl1pPr algn="l" defTabSz="1000863" rtl="0" eaLnBrk="1" latinLnBrk="0" hangingPunct="1">
              <a:spcBef>
                <a:spcPct val="0"/>
              </a:spcBef>
              <a:buNone/>
              <a:defRPr kumimoji="1" sz="2020" b="1" kern="1200">
                <a:solidFill>
                  <a:schemeClr val="tx1"/>
                </a:solidFill>
                <a:latin typeface="+mj-lt"/>
                <a:ea typeface="+mj-ea"/>
                <a:cs typeface="+mj-cs"/>
              </a:defRPr>
            </a:lvl1pPr>
          </a:lstStyle>
          <a:p>
            <a:pPr fontAlgn="auto">
              <a:spcBef>
                <a:spcPts val="0"/>
              </a:spcBef>
              <a:spcAft>
                <a:spcPts val="0"/>
              </a:spcAft>
              <a:buSzPct val="100000"/>
            </a:pPr>
            <a:r>
              <a:rPr lang="ja-JP" altLang="en-US" sz="1800" dirty="0">
                <a:latin typeface="メイリオ" panose="020B0604030504040204" pitchFamily="50" charset="-128"/>
                <a:ea typeface="メイリオ" panose="020B0604030504040204" pitchFamily="50" charset="-128"/>
              </a:rPr>
              <a:t>様式４　プロジェクト内容説明書</a:t>
            </a:r>
            <a:r>
              <a:rPr lang="en-US" altLang="ja-JP" sz="1800" b="0" dirty="0">
                <a:solidFill>
                  <a:srgbClr val="FF0000"/>
                </a:solidFill>
                <a:latin typeface="メイリオ" panose="020B0604030504040204" pitchFamily="50" charset="-128"/>
                <a:ea typeface="メイリオ" panose="020B0604030504040204" pitchFamily="50" charset="-128"/>
              </a:rPr>
              <a:t>【</a:t>
            </a:r>
            <a:r>
              <a:rPr lang="ja-JP" altLang="en-US" sz="1800" b="0" dirty="0">
                <a:solidFill>
                  <a:srgbClr val="FF0000"/>
                </a:solidFill>
                <a:latin typeface="メイリオ" panose="020B0604030504040204" pitchFamily="50" charset="-128"/>
                <a:ea typeface="メイリオ" panose="020B0604030504040204" pitchFamily="50" charset="-128"/>
              </a:rPr>
              <a:t>８枚以内</a:t>
            </a:r>
            <a:r>
              <a:rPr lang="en-US" altLang="ja-JP" sz="1800" b="0" dirty="0">
                <a:solidFill>
                  <a:srgbClr val="FF0000"/>
                </a:solidFill>
                <a:latin typeface="メイリオ" panose="020B0604030504040204" pitchFamily="50" charset="-128"/>
                <a:ea typeface="メイリオ" panose="020B0604030504040204" pitchFamily="50" charset="-128"/>
              </a:rPr>
              <a:t>】</a:t>
            </a:r>
            <a:br>
              <a:rPr lang="en-US" altLang="ja-JP" sz="1800" b="0" dirty="0">
                <a:latin typeface="メイリオ" panose="020B0604030504040204" pitchFamily="50" charset="-128"/>
                <a:ea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rPr>
              <a:t>　</a:t>
            </a:r>
            <a:r>
              <a:rPr lang="ja-JP" altLang="en-US" sz="1800" b="0" dirty="0">
                <a:latin typeface="メイリオ" panose="020B0604030504040204" pitchFamily="50" charset="-128"/>
                <a:ea typeface="メイリオ" panose="020B0604030504040204" pitchFamily="50" charset="-128"/>
              </a:rPr>
              <a:t>次のことについてご記入ください</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１ 衛星データ利活用の事業化を目指す背景</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２ プロジェクトの具体的内容</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３ 実用化に向けた課題と計画</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４ 支援期間終了時の目標</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５ 事業化の課題と目標</a:t>
            </a:r>
          </a:p>
        </p:txBody>
      </p:sp>
    </p:spTree>
    <p:extLst>
      <p:ext uri="{BB962C8B-B14F-4D97-AF65-F5344CB8AC3E}">
        <p14:creationId xmlns:p14="http://schemas.microsoft.com/office/powerpoint/2010/main" val="2242318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196428" y="2286000"/>
            <a:ext cx="3153442" cy="380480"/>
          </a:xfrm>
          <a:prstGeom prst="rect">
            <a:avLst/>
          </a:prstGeom>
          <a:solidFill>
            <a:srgbClr val="FF0000"/>
          </a:solidFill>
        </p:spPr>
        <p:txBody>
          <a:bodyPr wrap="square" lIns="36000" tIns="36000" rIns="36000" bIns="36000" rtlCol="0" anchor="ctr" anchorCtr="0">
            <a:spAutoFit/>
          </a:bodyPr>
          <a:lstStyle/>
          <a:p>
            <a:pPr>
              <a:spcBef>
                <a:spcPts val="0"/>
              </a:spcBef>
              <a:buSzPct val="100000"/>
            </a:pPr>
            <a:r>
              <a:rPr kumimoji="1" lang="ja-JP" altLang="en-US" sz="2000" dirty="0">
                <a:solidFill>
                  <a:schemeClr val="bg1"/>
                </a:solidFill>
              </a:rPr>
              <a:t>２ プロジェクトの具体的内容</a:t>
            </a:r>
          </a:p>
        </p:txBody>
      </p:sp>
      <p:sp>
        <p:nvSpPr>
          <p:cNvPr id="12" name="正方形/長方形 11"/>
          <p:cNvSpPr/>
          <p:nvPr/>
        </p:nvSpPr>
        <p:spPr>
          <a:xfrm>
            <a:off x="86746" y="2790000"/>
            <a:ext cx="9635225" cy="1015663"/>
          </a:xfrm>
          <a:prstGeom prst="rect">
            <a:avLst/>
          </a:prstGeom>
        </p:spPr>
        <p:txBody>
          <a:bodyPr wrap="square">
            <a:spAutoFit/>
          </a:bodyPr>
          <a:lstStyle/>
          <a:p>
            <a:pPr marL="0" indent="0">
              <a:buNone/>
            </a:pPr>
            <a:r>
              <a:rPr lang="en-US" altLang="ja-JP" sz="2000" i="1" dirty="0">
                <a:solidFill>
                  <a:srgbClr val="FF0000"/>
                </a:solidFill>
                <a:latin typeface="ＭＳ 明朝" panose="02020609040205080304" pitchFamily="17" charset="-128"/>
                <a:ea typeface="ＭＳ 明朝" panose="02020609040205080304" pitchFamily="17" charset="-128"/>
              </a:rPr>
              <a:t>※ </a:t>
            </a:r>
            <a:r>
              <a:rPr lang="ja-JP" altLang="en-US" sz="2000" i="1" dirty="0">
                <a:solidFill>
                  <a:srgbClr val="FF0000"/>
                </a:solidFill>
                <a:latin typeface="ＭＳ 明朝" panose="02020609040205080304" pitchFamily="17" charset="-128"/>
                <a:ea typeface="ＭＳ 明朝" panose="02020609040205080304" pitchFamily="17" charset="-128"/>
              </a:rPr>
              <a:t>プロジェクトをどのような手順で行うのか、今年度末に目指す成果の概要、期待される効果を記載してください。また、以下の２</a:t>
            </a:r>
            <a:r>
              <a:rPr lang="en-US" altLang="ja-JP" sz="2000" i="1" dirty="0">
                <a:solidFill>
                  <a:srgbClr val="FF0000"/>
                </a:solidFill>
                <a:latin typeface="ＭＳ 明朝" panose="02020609040205080304" pitchFamily="17" charset="-128"/>
                <a:ea typeface="ＭＳ 明朝" panose="02020609040205080304" pitchFamily="17" charset="-128"/>
              </a:rPr>
              <a:t>-</a:t>
            </a:r>
            <a:r>
              <a:rPr lang="ja-JP" altLang="en-US" sz="2000" i="1" dirty="0">
                <a:solidFill>
                  <a:srgbClr val="FF0000"/>
                </a:solidFill>
                <a:latin typeface="ＭＳ 明朝" panose="02020609040205080304" pitchFamily="17" charset="-128"/>
                <a:ea typeface="ＭＳ 明朝" panose="02020609040205080304" pitchFamily="17" charset="-128"/>
              </a:rPr>
              <a:t>①～⑤について記載してください。必要に応じて、図表や写真・イメージ図等を用いてください。</a:t>
            </a:r>
            <a:endParaRPr lang="en-US" altLang="ja-JP" sz="2800" dirty="0">
              <a:latin typeface="ＭＳ 明朝" panose="02020609040205080304" pitchFamily="17" charset="-128"/>
              <a:ea typeface="ＭＳ 明朝" panose="02020609040205080304" pitchFamily="17" charset="-128"/>
            </a:endParaRPr>
          </a:p>
        </p:txBody>
      </p:sp>
      <p:sp>
        <p:nvSpPr>
          <p:cNvPr id="16" name="テキスト ボックス 15">
            <a:extLst>
              <a:ext uri="{FF2B5EF4-FFF2-40B4-BE49-F238E27FC236}">
                <a16:creationId xmlns:a16="http://schemas.microsoft.com/office/drawing/2014/main" id="{7F789763-085C-4BD5-BD90-BBBF755B9B87}"/>
              </a:ext>
            </a:extLst>
          </p:cNvPr>
          <p:cNvSpPr txBox="1"/>
          <p:nvPr/>
        </p:nvSpPr>
        <p:spPr>
          <a:xfrm>
            <a:off x="470813" y="3890415"/>
            <a:ext cx="3142823" cy="380480"/>
          </a:xfrm>
          <a:prstGeom prst="rect">
            <a:avLst/>
          </a:prstGeom>
          <a:noFill/>
          <a:ln w="38100">
            <a:solidFill>
              <a:srgbClr val="FF0000"/>
            </a:solidFill>
          </a:ln>
        </p:spPr>
        <p:txBody>
          <a:bodyPr wrap="square" lIns="36000" tIns="36000" rIns="36000" bIns="36000" rtlCol="0" anchor="ctr" anchorCtr="0">
            <a:spAutoFit/>
          </a:bodyPr>
          <a:lstStyle/>
          <a:p>
            <a:pPr lvl="0">
              <a:spcBef>
                <a:spcPts val="0"/>
              </a:spcBef>
              <a:buSzPct val="100000"/>
              <a:defRPr/>
            </a:pPr>
            <a:r>
              <a:rPr kumimoji="1" lang="ja-JP" altLang="en-US" sz="2000" dirty="0"/>
              <a:t>２</a:t>
            </a:r>
            <a:r>
              <a:rPr kumimoji="1" lang="en-US" altLang="ja-JP" sz="2000" dirty="0"/>
              <a:t> - </a:t>
            </a:r>
            <a:r>
              <a:rPr kumimoji="1" lang="ja-JP" altLang="en-US" sz="2000" dirty="0"/>
              <a:t>① 顧客の課題やニーズ　</a:t>
            </a:r>
            <a:endParaRPr kumimoji="1" lang="ja-JP" altLang="en-US" sz="2000" b="0" i="0" u="none" strike="noStrike" kern="1200" cap="none" spc="0" normalizeH="0" baseline="0" noProof="0" dirty="0">
              <a:ln>
                <a:noFill/>
              </a:ln>
              <a:effectLst/>
              <a:uLnTx/>
              <a:uFillTx/>
              <a:ea typeface="ＭＳ Ｐゴシック"/>
            </a:endParaRPr>
          </a:p>
        </p:txBody>
      </p:sp>
      <p:sp>
        <p:nvSpPr>
          <p:cNvPr id="17" name="テキスト ボックス 16">
            <a:extLst>
              <a:ext uri="{FF2B5EF4-FFF2-40B4-BE49-F238E27FC236}">
                <a16:creationId xmlns:a16="http://schemas.microsoft.com/office/drawing/2014/main" id="{7F789763-085C-4BD5-BD90-BBBF755B9B87}"/>
              </a:ext>
            </a:extLst>
          </p:cNvPr>
          <p:cNvSpPr txBox="1"/>
          <p:nvPr/>
        </p:nvSpPr>
        <p:spPr>
          <a:xfrm>
            <a:off x="470814" y="4483516"/>
            <a:ext cx="4496838" cy="380480"/>
          </a:xfrm>
          <a:prstGeom prst="rect">
            <a:avLst/>
          </a:prstGeom>
          <a:noFill/>
          <a:ln w="38100">
            <a:solidFill>
              <a:srgbClr val="FF0000"/>
            </a:solidFill>
          </a:ln>
        </p:spPr>
        <p:txBody>
          <a:bodyPr wrap="square" lIns="36000" tIns="36000" rIns="36000" bIns="36000" rtlCol="0" anchor="ctr" anchorCtr="0">
            <a:spAutoFit/>
          </a:bodyPr>
          <a:lstStyle/>
          <a:p>
            <a:pPr lvl="0">
              <a:spcBef>
                <a:spcPts val="0"/>
              </a:spcBef>
              <a:buSzPct val="100000"/>
              <a:defRPr/>
            </a:pPr>
            <a:r>
              <a:rPr kumimoji="1" lang="ja-JP" altLang="en-US" sz="2000" dirty="0"/>
              <a:t>２</a:t>
            </a:r>
            <a:r>
              <a:rPr kumimoji="1" lang="en-US" altLang="ja-JP" sz="2000" dirty="0"/>
              <a:t> - </a:t>
            </a:r>
            <a:r>
              <a:rPr kumimoji="1" lang="ja-JP" altLang="en-US" sz="2000" dirty="0"/>
              <a:t>② 事業化する製品・サービスの概要</a:t>
            </a:r>
            <a:endParaRPr kumimoji="1" lang="ja-JP" altLang="en-US" sz="2000" b="0" i="0" u="none" strike="noStrike" kern="1200" cap="none" spc="0" normalizeH="0" baseline="0" noProof="0" dirty="0">
              <a:ln>
                <a:noFill/>
              </a:ln>
              <a:effectLst/>
              <a:uLnTx/>
              <a:uFillTx/>
              <a:ea typeface="ＭＳ Ｐゴシック"/>
            </a:endParaRPr>
          </a:p>
        </p:txBody>
      </p:sp>
      <p:sp>
        <p:nvSpPr>
          <p:cNvPr id="18" name="テキスト ボックス 17">
            <a:extLst>
              <a:ext uri="{FF2B5EF4-FFF2-40B4-BE49-F238E27FC236}">
                <a16:creationId xmlns:a16="http://schemas.microsoft.com/office/drawing/2014/main" id="{7F789763-085C-4BD5-BD90-BBBF755B9B87}"/>
              </a:ext>
            </a:extLst>
          </p:cNvPr>
          <p:cNvSpPr txBox="1"/>
          <p:nvPr/>
        </p:nvSpPr>
        <p:spPr>
          <a:xfrm>
            <a:off x="470812" y="5050830"/>
            <a:ext cx="3389009" cy="380480"/>
          </a:xfrm>
          <a:prstGeom prst="rect">
            <a:avLst/>
          </a:prstGeom>
          <a:noFill/>
          <a:ln w="38100">
            <a:solidFill>
              <a:srgbClr val="FF0000"/>
            </a:solidFill>
          </a:ln>
        </p:spPr>
        <p:txBody>
          <a:bodyPr wrap="square" lIns="36000" tIns="36000" rIns="36000" bIns="36000" rtlCol="0" anchor="ctr" anchorCtr="0">
            <a:spAutoFit/>
          </a:bodyPr>
          <a:lstStyle/>
          <a:p>
            <a:pPr lvl="0">
              <a:spcBef>
                <a:spcPts val="0"/>
              </a:spcBef>
              <a:buSzPct val="100000"/>
              <a:defRPr/>
            </a:pPr>
            <a:r>
              <a:rPr kumimoji="1" lang="ja-JP" altLang="en-US" sz="2000" dirty="0"/>
              <a:t>２</a:t>
            </a:r>
            <a:r>
              <a:rPr kumimoji="1" lang="en-US" altLang="ja-JP" sz="2000" dirty="0"/>
              <a:t> - </a:t>
            </a:r>
            <a:r>
              <a:rPr kumimoji="1" lang="ja-JP" altLang="en-US" sz="2000" dirty="0"/>
              <a:t>③ 事業化時期と売上目標</a:t>
            </a:r>
            <a:endParaRPr kumimoji="1" lang="ja-JP" altLang="en-US" sz="2000" b="0" i="0" u="none" strike="noStrike" kern="1200" cap="none" spc="0" normalizeH="0" baseline="0" noProof="0" dirty="0">
              <a:ln>
                <a:noFill/>
              </a:ln>
              <a:effectLst/>
              <a:uLnTx/>
              <a:uFillTx/>
              <a:ea typeface="ＭＳ Ｐゴシック"/>
            </a:endParaRPr>
          </a:p>
        </p:txBody>
      </p:sp>
      <p:sp>
        <p:nvSpPr>
          <p:cNvPr id="32" name="タイトル 5">
            <a:extLst>
              <a:ext uri="{FF2B5EF4-FFF2-40B4-BE49-F238E27FC236}">
                <a16:creationId xmlns:a16="http://schemas.microsoft.com/office/drawing/2014/main" id="{0980523A-6354-47BD-A9B3-9A14F41E64A7}"/>
              </a:ext>
            </a:extLst>
          </p:cNvPr>
          <p:cNvSpPr txBox="1">
            <a:spLocks/>
          </p:cNvSpPr>
          <p:nvPr/>
        </p:nvSpPr>
        <p:spPr bwMode="gray">
          <a:xfrm>
            <a:off x="470812" y="5563781"/>
            <a:ext cx="9200723" cy="996012"/>
          </a:xfrm>
          <a:prstGeom prst="rect">
            <a:avLst/>
          </a:prstGeom>
        </p:spPr>
        <p:txBody>
          <a:bodyPr vert="horz" lIns="0" tIns="0" rIns="0" bIns="0" rtlCol="0" anchor="t" anchorCtr="0">
            <a:noAutofit/>
          </a:bodyPr>
          <a:lstStyle>
            <a:lvl1pPr algn="l" defTabSz="1000863" rtl="0" eaLnBrk="1" latinLnBrk="0" hangingPunct="1">
              <a:spcBef>
                <a:spcPct val="0"/>
              </a:spcBef>
              <a:buNone/>
              <a:defRPr kumimoji="1" sz="2020" b="1" kern="1200">
                <a:solidFill>
                  <a:schemeClr val="tx1"/>
                </a:solidFill>
                <a:latin typeface="+mj-lt"/>
                <a:ea typeface="+mj-ea"/>
                <a:cs typeface="+mj-cs"/>
              </a:defRPr>
            </a:lvl1pPr>
          </a:lstStyle>
          <a:p>
            <a:pPr fontAlgn="auto">
              <a:spcAft>
                <a:spcPts val="600"/>
              </a:spcAft>
            </a:pPr>
            <a:r>
              <a:rPr lang="ja-JP" altLang="en-US" sz="2000" b="0" dirty="0">
                <a:latin typeface="メイリオ" panose="020B0604030504040204" pitchFamily="50" charset="-128"/>
                <a:ea typeface="メイリオ" panose="020B0604030504040204" pitchFamily="50" charset="-128"/>
              </a:rPr>
              <a:t>◯事業化時期</a:t>
            </a:r>
            <a:endParaRPr lang="en-US" altLang="ja-JP" sz="2000" b="0" dirty="0">
              <a:latin typeface="メイリオ" panose="020B0604030504040204" pitchFamily="50" charset="-128"/>
              <a:ea typeface="メイリオ" panose="020B0604030504040204" pitchFamily="50" charset="-128"/>
            </a:endParaRPr>
          </a:p>
          <a:p>
            <a:pPr fontAlgn="auto">
              <a:spcAft>
                <a:spcPts val="600"/>
              </a:spcAft>
            </a:pPr>
            <a:r>
              <a:rPr lang="ja-JP" altLang="en-US" sz="2000" b="0" dirty="0">
                <a:latin typeface="メイリオ" panose="020B0604030504040204" pitchFamily="50" charset="-128"/>
                <a:ea typeface="メイリオ" panose="020B0604030504040204" pitchFamily="50" charset="-128"/>
              </a:rPr>
              <a:t>○目標販売数・売価・原価</a:t>
            </a:r>
            <a:endParaRPr lang="en-US" altLang="ja-JP" sz="2000" b="0" dirty="0">
              <a:latin typeface="メイリオ" panose="020B0604030504040204" pitchFamily="50" charset="-128"/>
              <a:ea typeface="メイリオ" panose="020B0604030504040204" pitchFamily="50" charset="-128"/>
            </a:endParaRPr>
          </a:p>
          <a:p>
            <a:pPr fontAlgn="auto">
              <a:spcAft>
                <a:spcPts val="600"/>
              </a:spcAft>
            </a:pPr>
            <a:r>
              <a:rPr lang="ja-JP" altLang="en-US" sz="2000" b="0" dirty="0">
                <a:latin typeface="メイリオ" panose="020B0604030504040204" pitchFamily="50" charset="-128"/>
                <a:ea typeface="メイリオ" panose="020B0604030504040204" pitchFamily="50" charset="-128"/>
              </a:rPr>
              <a:t>○必要となる人材・設備・販路・資金の整備等の予定</a:t>
            </a:r>
            <a:endParaRPr lang="ja-JP" altLang="en-US" sz="2000" b="0" dirty="0">
              <a:solidFill>
                <a:srgbClr val="FF0000"/>
              </a:solidFill>
              <a:latin typeface="メイリオ" panose="020B0604030504040204" pitchFamily="50" charset="-128"/>
              <a:ea typeface="メイリオ" panose="020B0604030504040204" pitchFamily="50" charset="-128"/>
            </a:endParaRPr>
          </a:p>
        </p:txBody>
      </p:sp>
      <p:sp>
        <p:nvSpPr>
          <p:cNvPr id="5" name="タイトル 5">
            <a:extLst>
              <a:ext uri="{FF2B5EF4-FFF2-40B4-BE49-F238E27FC236}">
                <a16:creationId xmlns:a16="http://schemas.microsoft.com/office/drawing/2014/main" id="{BAAFC04F-0160-5DC3-11AA-93A8063C012D}"/>
              </a:ext>
            </a:extLst>
          </p:cNvPr>
          <p:cNvSpPr txBox="1">
            <a:spLocks/>
          </p:cNvSpPr>
          <p:nvPr/>
        </p:nvSpPr>
        <p:spPr bwMode="gray">
          <a:xfrm>
            <a:off x="196427" y="8795"/>
            <a:ext cx="9525544" cy="2066190"/>
          </a:xfrm>
          <a:prstGeom prst="rect">
            <a:avLst/>
          </a:prstGeom>
        </p:spPr>
        <p:txBody>
          <a:bodyPr vert="horz" lIns="0" tIns="0" rIns="0" bIns="0" rtlCol="0" anchor="b" anchorCtr="0">
            <a:noAutofit/>
          </a:bodyPr>
          <a:lstStyle>
            <a:lvl1pPr algn="l" defTabSz="1000863" rtl="0" eaLnBrk="1" latinLnBrk="0" hangingPunct="1">
              <a:spcBef>
                <a:spcPct val="0"/>
              </a:spcBef>
              <a:buNone/>
              <a:defRPr kumimoji="1" sz="2020" b="1" kern="1200">
                <a:solidFill>
                  <a:schemeClr val="tx1"/>
                </a:solidFill>
                <a:latin typeface="+mj-lt"/>
                <a:ea typeface="+mj-ea"/>
                <a:cs typeface="+mj-cs"/>
              </a:defRPr>
            </a:lvl1pPr>
          </a:lstStyle>
          <a:p>
            <a:pPr fontAlgn="auto">
              <a:spcBef>
                <a:spcPts val="0"/>
              </a:spcBef>
              <a:spcAft>
                <a:spcPts val="0"/>
              </a:spcAft>
              <a:buSzPct val="100000"/>
            </a:pPr>
            <a:r>
              <a:rPr lang="ja-JP" altLang="en-US" sz="1800" dirty="0">
                <a:latin typeface="メイリオ" panose="020B0604030504040204" pitchFamily="50" charset="-128"/>
                <a:ea typeface="メイリオ" panose="020B0604030504040204" pitchFamily="50" charset="-128"/>
              </a:rPr>
              <a:t>様式４　プロジェクト内容説明書</a:t>
            </a:r>
            <a:r>
              <a:rPr lang="en-US" altLang="ja-JP" sz="1800" b="0" dirty="0">
                <a:solidFill>
                  <a:srgbClr val="FF0000"/>
                </a:solidFill>
                <a:latin typeface="メイリオ" panose="020B0604030504040204" pitchFamily="50" charset="-128"/>
                <a:ea typeface="メイリオ" panose="020B0604030504040204" pitchFamily="50" charset="-128"/>
              </a:rPr>
              <a:t>【</a:t>
            </a:r>
            <a:r>
              <a:rPr lang="ja-JP" altLang="en-US" sz="1800" b="0" dirty="0">
                <a:solidFill>
                  <a:srgbClr val="FF0000"/>
                </a:solidFill>
                <a:latin typeface="メイリオ" panose="020B0604030504040204" pitchFamily="50" charset="-128"/>
                <a:ea typeface="メイリオ" panose="020B0604030504040204" pitchFamily="50" charset="-128"/>
              </a:rPr>
              <a:t>８枚以内</a:t>
            </a:r>
            <a:r>
              <a:rPr lang="en-US" altLang="ja-JP" sz="1800" b="0" dirty="0">
                <a:solidFill>
                  <a:srgbClr val="FF0000"/>
                </a:solidFill>
                <a:latin typeface="メイリオ" panose="020B0604030504040204" pitchFamily="50" charset="-128"/>
                <a:ea typeface="メイリオ" panose="020B0604030504040204" pitchFamily="50" charset="-128"/>
              </a:rPr>
              <a:t>】</a:t>
            </a:r>
            <a:br>
              <a:rPr lang="en-US" altLang="ja-JP" sz="1800" b="0" dirty="0">
                <a:latin typeface="メイリオ" panose="020B0604030504040204" pitchFamily="50" charset="-128"/>
                <a:ea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rPr>
              <a:t>　</a:t>
            </a:r>
            <a:r>
              <a:rPr lang="ja-JP" altLang="en-US" sz="1800" b="0" dirty="0">
                <a:latin typeface="メイリオ" panose="020B0604030504040204" pitchFamily="50" charset="-128"/>
                <a:ea typeface="メイリオ" panose="020B0604030504040204" pitchFamily="50" charset="-128"/>
              </a:rPr>
              <a:t>次のことについてご記入ください</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１ 衛星データ利活用の事業化を目指す背景</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２ プロジェクトの具体的内容</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３ 実用化に向けた課題と計画</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４ 支援期間終了時の目標</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５ 事業化の課題と目標</a:t>
            </a:r>
          </a:p>
        </p:txBody>
      </p:sp>
    </p:spTree>
    <p:extLst>
      <p:ext uri="{BB962C8B-B14F-4D97-AF65-F5344CB8AC3E}">
        <p14:creationId xmlns:p14="http://schemas.microsoft.com/office/powerpoint/2010/main" val="2342753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0424DA74-1159-4F70-2992-B940AC14F7EC}"/>
              </a:ext>
            </a:extLst>
          </p:cNvPr>
          <p:cNvSpPr>
            <a:spLocks noGrp="1"/>
          </p:cNvSpPr>
          <p:nvPr>
            <p:ph type="title"/>
          </p:nvPr>
        </p:nvSpPr>
        <p:spPr/>
        <p:txBody>
          <a:bodyPr/>
          <a:lstStyle/>
          <a:p>
            <a:br>
              <a:rPr lang="en-US" altLang="ja-JP" dirty="0"/>
            </a:br>
            <a:endParaRPr lang="ja-JP" altLang="en-US" dirty="0"/>
          </a:p>
        </p:txBody>
      </p:sp>
      <p:sp>
        <p:nvSpPr>
          <p:cNvPr id="14" name="フッター プレースホルダー 4">
            <a:extLst>
              <a:ext uri="{FF2B5EF4-FFF2-40B4-BE49-F238E27FC236}">
                <a16:creationId xmlns:a16="http://schemas.microsoft.com/office/drawing/2014/main" id="{EAE928B1-0B63-4A56-BC04-33113C1D7A11}"/>
              </a:ext>
            </a:extLst>
          </p:cNvPr>
          <p:cNvSpPr txBox="1">
            <a:spLocks/>
          </p:cNvSpPr>
          <p:nvPr/>
        </p:nvSpPr>
        <p:spPr bwMode="gray">
          <a:xfrm>
            <a:off x="4533000" y="3344892"/>
            <a:ext cx="2448000"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0"/>
            </a:lvl1pPr>
          </a:lstStyle>
          <a:p>
            <a:pPr marL="0" marR="0" lvl="0" indent="0" algn="ctr" defTabSz="762000" rtl="0" eaLnBrk="0" fontAlgn="base" latinLnBrk="0" hangingPunct="0">
              <a:lnSpc>
                <a:spcPct val="106000"/>
              </a:lnSpc>
              <a:spcBef>
                <a:spcPts val="60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charset="0"/>
                <a:ea typeface="Yu Gothic UI"/>
                <a:cs typeface="Arial" charset="0"/>
              </a:rPr>
              <a:t>得意とする技術・能力、経験など</a:t>
            </a:r>
          </a:p>
        </p:txBody>
      </p:sp>
      <p:cxnSp>
        <p:nvCxnSpPr>
          <p:cNvPr id="15" name="直線コネクタ 14">
            <a:extLst>
              <a:ext uri="{FF2B5EF4-FFF2-40B4-BE49-F238E27FC236}">
                <a16:creationId xmlns:a16="http://schemas.microsoft.com/office/drawing/2014/main" id="{BDEF795F-12C1-4A2C-9638-0E67CE8610B1}"/>
              </a:ext>
            </a:extLst>
          </p:cNvPr>
          <p:cNvCxnSpPr/>
          <p:nvPr/>
        </p:nvCxnSpPr>
        <p:spPr>
          <a:xfrm>
            <a:off x="4533000" y="3632892"/>
            <a:ext cx="2448000" cy="0"/>
          </a:xfrm>
          <a:prstGeom prst="line">
            <a:avLst/>
          </a:prstGeom>
          <a:noFill/>
          <a:ln w="19050" cap="flat" cmpd="sng" algn="ctr">
            <a:solidFill>
              <a:srgbClr val="0D8390"/>
            </a:solidFill>
            <a:prstDash val="solid"/>
          </a:ln>
          <a:effectLst/>
        </p:spPr>
      </p:cxnSp>
      <p:sp>
        <p:nvSpPr>
          <p:cNvPr id="16" name="フッター プレースホルダー 4">
            <a:extLst>
              <a:ext uri="{FF2B5EF4-FFF2-40B4-BE49-F238E27FC236}">
                <a16:creationId xmlns:a16="http://schemas.microsoft.com/office/drawing/2014/main" id="{7AF1E617-D206-4C09-B444-F0E854068857}"/>
              </a:ext>
            </a:extLst>
          </p:cNvPr>
          <p:cNvSpPr txBox="1">
            <a:spLocks/>
          </p:cNvSpPr>
          <p:nvPr/>
        </p:nvSpPr>
        <p:spPr bwMode="gray">
          <a:xfrm>
            <a:off x="286727" y="3344892"/>
            <a:ext cx="2448000"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0"/>
            </a:lvl1pPr>
          </a:lstStyle>
          <a:p>
            <a:pPr marL="0" marR="0" lvl="0" indent="0" algn="ctr" defTabSz="762000" rtl="0" eaLnBrk="0" fontAlgn="base" latinLnBrk="0" hangingPunct="0">
              <a:lnSpc>
                <a:spcPct val="106000"/>
              </a:lnSpc>
              <a:spcBef>
                <a:spcPts val="600"/>
              </a:spcBef>
              <a:spcAft>
                <a:spcPct val="0"/>
              </a:spcAft>
              <a:buClrTx/>
              <a:buSzTx/>
              <a:buFontTx/>
              <a:buNone/>
              <a:tabLst/>
              <a:defRPr/>
            </a:pPr>
            <a:r>
              <a:rPr lang="ja-JP" altLang="en-US" dirty="0">
                <a:solidFill>
                  <a:prstClr val="black"/>
                </a:solidFill>
                <a:ea typeface="Yu Gothic UI"/>
              </a:rPr>
              <a:t>事業化した場合の</a:t>
            </a:r>
            <a:r>
              <a:rPr kumimoji="1" lang="ja-JP" altLang="en-US" sz="1200" b="0" i="0" u="none" strike="noStrike" kern="1200" cap="none" spc="0" normalizeH="0" baseline="0" noProof="0" dirty="0">
                <a:ln>
                  <a:noFill/>
                </a:ln>
                <a:solidFill>
                  <a:prstClr val="black"/>
                </a:solidFill>
                <a:effectLst/>
                <a:uLnTx/>
                <a:uFillTx/>
                <a:latin typeface="Arial" charset="0"/>
                <a:ea typeface="Yu Gothic UI"/>
                <a:cs typeface="Arial" charset="0"/>
              </a:rPr>
              <a:t>役割</a:t>
            </a:r>
          </a:p>
        </p:txBody>
      </p:sp>
      <p:cxnSp>
        <p:nvCxnSpPr>
          <p:cNvPr id="17" name="直線コネクタ 16">
            <a:extLst>
              <a:ext uri="{FF2B5EF4-FFF2-40B4-BE49-F238E27FC236}">
                <a16:creationId xmlns:a16="http://schemas.microsoft.com/office/drawing/2014/main" id="{8DBDEE79-0725-411F-A156-F7C4CC265968}"/>
              </a:ext>
            </a:extLst>
          </p:cNvPr>
          <p:cNvCxnSpPr/>
          <p:nvPr/>
        </p:nvCxnSpPr>
        <p:spPr>
          <a:xfrm>
            <a:off x="286727" y="3632892"/>
            <a:ext cx="2448000" cy="0"/>
          </a:xfrm>
          <a:prstGeom prst="line">
            <a:avLst/>
          </a:prstGeom>
          <a:noFill/>
          <a:ln w="19050" cap="flat" cmpd="sng" algn="ctr">
            <a:solidFill>
              <a:srgbClr val="0D8390"/>
            </a:solidFill>
            <a:prstDash val="solid"/>
          </a:ln>
          <a:effectLst/>
        </p:spPr>
      </p:cxnSp>
      <p:sp>
        <p:nvSpPr>
          <p:cNvPr id="18" name="フッター プレースホルダー 4">
            <a:extLst>
              <a:ext uri="{FF2B5EF4-FFF2-40B4-BE49-F238E27FC236}">
                <a16:creationId xmlns:a16="http://schemas.microsoft.com/office/drawing/2014/main" id="{28E1B76F-85A6-4F8D-8C54-A0CA9CDF4669}"/>
              </a:ext>
            </a:extLst>
          </p:cNvPr>
          <p:cNvSpPr txBox="1">
            <a:spLocks/>
          </p:cNvSpPr>
          <p:nvPr/>
        </p:nvSpPr>
        <p:spPr bwMode="gray">
          <a:xfrm>
            <a:off x="7041000" y="3344892"/>
            <a:ext cx="2448000"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pPr marL="0" marR="0" lvl="0" indent="0" algn="ctr" defTabSz="762000" rtl="0" eaLnBrk="0" fontAlgn="base" latinLnBrk="0" hangingPunct="0">
              <a:lnSpc>
                <a:spcPct val="106000"/>
              </a:lnSpc>
              <a:spcBef>
                <a:spcPts val="60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charset="0"/>
                <a:ea typeface="Yu Gothic UI"/>
                <a:cs typeface="Arial" charset="0"/>
              </a:rPr>
              <a:t>当プロジェクトへの関与意思</a:t>
            </a:r>
          </a:p>
        </p:txBody>
      </p:sp>
      <p:cxnSp>
        <p:nvCxnSpPr>
          <p:cNvPr id="19" name="直線コネクタ 18">
            <a:extLst>
              <a:ext uri="{FF2B5EF4-FFF2-40B4-BE49-F238E27FC236}">
                <a16:creationId xmlns:a16="http://schemas.microsoft.com/office/drawing/2014/main" id="{41079B9B-D0B0-4156-81A2-F44F06D56957}"/>
              </a:ext>
            </a:extLst>
          </p:cNvPr>
          <p:cNvCxnSpPr/>
          <p:nvPr/>
        </p:nvCxnSpPr>
        <p:spPr>
          <a:xfrm>
            <a:off x="7041000" y="3632892"/>
            <a:ext cx="2448000" cy="0"/>
          </a:xfrm>
          <a:prstGeom prst="line">
            <a:avLst/>
          </a:prstGeom>
          <a:noFill/>
          <a:ln w="19050" cap="flat" cmpd="sng" algn="ctr">
            <a:solidFill>
              <a:srgbClr val="0D8390"/>
            </a:solidFill>
            <a:prstDash val="solid"/>
          </a:ln>
          <a:effectLst/>
        </p:spPr>
      </p:cxnSp>
      <p:cxnSp>
        <p:nvCxnSpPr>
          <p:cNvPr id="20" name="直線コネクタ 19">
            <a:extLst>
              <a:ext uri="{FF2B5EF4-FFF2-40B4-BE49-F238E27FC236}">
                <a16:creationId xmlns:a16="http://schemas.microsoft.com/office/drawing/2014/main" id="{51368D5F-F399-4DB2-A2B1-8CC10AB35A93}"/>
              </a:ext>
            </a:extLst>
          </p:cNvPr>
          <p:cNvCxnSpPr/>
          <p:nvPr/>
        </p:nvCxnSpPr>
        <p:spPr>
          <a:xfrm flipV="1">
            <a:off x="417000" y="4535774"/>
            <a:ext cx="9072000" cy="0"/>
          </a:xfrm>
          <a:prstGeom prst="line">
            <a:avLst/>
          </a:prstGeom>
          <a:noFill/>
          <a:ln w="6350" cap="flat" cmpd="sng" algn="ctr">
            <a:solidFill>
              <a:srgbClr val="BBBCBC"/>
            </a:solidFill>
            <a:prstDash val="dash"/>
          </a:ln>
          <a:effectLst/>
        </p:spPr>
      </p:cxnSp>
      <p:sp>
        <p:nvSpPr>
          <p:cNvPr id="21" name="テキスト ボックス 20">
            <a:extLst>
              <a:ext uri="{FF2B5EF4-FFF2-40B4-BE49-F238E27FC236}">
                <a16:creationId xmlns:a16="http://schemas.microsoft.com/office/drawing/2014/main" id="{91FA96FF-8ABF-448A-B63F-4310714181F8}"/>
              </a:ext>
            </a:extLst>
          </p:cNvPr>
          <p:cNvSpPr txBox="1"/>
          <p:nvPr/>
        </p:nvSpPr>
        <p:spPr>
          <a:xfrm>
            <a:off x="4533000" y="3687183"/>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marR="0" lvl="0" indent="-88900" algn="l" defTabSz="762000" rtl="0" eaLnBrk="0" fontAlgn="base" latinLnBrk="0" hangingPunct="0">
              <a:lnSpc>
                <a:spcPct val="106000"/>
              </a:lnSpc>
              <a:spcBef>
                <a:spcPts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〇〇地域に根ざして、ビジネスを行っており、取引先のマッチングができる</a:t>
            </a:r>
            <a:endParaRPr kumimoji="1" lang="en-US" altLang="ja-JP"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endParaRPr>
          </a:p>
        </p:txBody>
      </p:sp>
      <p:sp>
        <p:nvSpPr>
          <p:cNvPr id="22" name="テキスト ボックス 21">
            <a:extLst>
              <a:ext uri="{FF2B5EF4-FFF2-40B4-BE49-F238E27FC236}">
                <a16:creationId xmlns:a16="http://schemas.microsoft.com/office/drawing/2014/main" id="{54FCA78E-8574-4B65-B922-A810713B6168}"/>
              </a:ext>
            </a:extLst>
          </p:cNvPr>
          <p:cNvSpPr txBox="1"/>
          <p:nvPr/>
        </p:nvSpPr>
        <p:spPr>
          <a:xfrm>
            <a:off x="286727" y="3687183"/>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marR="0" lvl="0" indent="-88900" algn="l" defTabSz="762000" rtl="0" eaLnBrk="0" fontAlgn="base" latinLnBrk="0" hangingPunct="0">
              <a:lnSpc>
                <a:spcPct val="106000"/>
              </a:lnSpc>
              <a:spcBef>
                <a:spcPts val="0"/>
              </a:spcBef>
              <a:spcAft>
                <a:spcPct val="0"/>
              </a:spcAft>
              <a:buClrTx/>
              <a:buSzTx/>
              <a:buFont typeface="Arial" panose="020B0604020202020204" pitchFamily="34" charset="0"/>
              <a:buChar char="•"/>
              <a:tabLst/>
              <a:defRPr/>
            </a:pPr>
            <a:r>
              <a:rPr lang="ja-JP" altLang="en-US" dirty="0">
                <a:solidFill>
                  <a:prstClr val="white">
                    <a:lumMod val="65000"/>
                  </a:prstClr>
                </a:solidFill>
                <a:latin typeface="ＭＳ ゴシック" panose="020B0609070205080204" pitchFamily="49" charset="-128"/>
                <a:ea typeface="ＭＳ ゴシック" panose="020B0609070205080204" pitchFamily="49" charset="-128"/>
              </a:rPr>
              <a:t>実用化</a:t>
            </a: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を行う〇〇地域において販売チャネルの開拓</a:t>
            </a:r>
            <a:endParaRPr kumimoji="1" lang="ja-JP" altLang="en-US" sz="1200" b="0" i="0" u="none" strike="noStrike" kern="1200" cap="none" spc="0" normalizeH="0" baseline="0" noProof="0" dirty="0">
              <a:ln>
                <a:noFill/>
              </a:ln>
              <a:solidFill>
                <a:prstClr val="black"/>
              </a:solidFill>
              <a:effectLst/>
              <a:uLnTx/>
              <a:uFillTx/>
              <a:latin typeface="Arial" charset="0"/>
              <a:ea typeface="Yu Gothic UI"/>
              <a:cs typeface="Arial" charset="0"/>
            </a:endParaRPr>
          </a:p>
        </p:txBody>
      </p:sp>
      <p:sp>
        <p:nvSpPr>
          <p:cNvPr id="23" name="テキスト ボックス 22">
            <a:extLst>
              <a:ext uri="{FF2B5EF4-FFF2-40B4-BE49-F238E27FC236}">
                <a16:creationId xmlns:a16="http://schemas.microsoft.com/office/drawing/2014/main" id="{779F1661-0771-497A-863E-8C2F79B8417A}"/>
              </a:ext>
            </a:extLst>
          </p:cNvPr>
          <p:cNvSpPr txBox="1"/>
          <p:nvPr/>
        </p:nvSpPr>
        <p:spPr>
          <a:xfrm>
            <a:off x="7041000" y="3687183"/>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marR="0" lvl="0" indent="-88900" algn="l" defTabSz="762000" rtl="0" eaLnBrk="0" fontAlgn="base" latinLnBrk="0" hangingPunct="0">
              <a:lnSpc>
                <a:spcPct val="106000"/>
              </a:lnSpc>
              <a:spcBef>
                <a:spcPts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先方担当者○○と調整し、参加を確約いただいている。</a:t>
            </a:r>
          </a:p>
        </p:txBody>
      </p:sp>
      <p:sp>
        <p:nvSpPr>
          <p:cNvPr id="24" name="テキスト ボックス 23">
            <a:extLst>
              <a:ext uri="{FF2B5EF4-FFF2-40B4-BE49-F238E27FC236}">
                <a16:creationId xmlns:a16="http://schemas.microsoft.com/office/drawing/2014/main" id="{898FD625-6906-44C8-9BC0-9DCBD46DD7D2}"/>
              </a:ext>
            </a:extLst>
          </p:cNvPr>
          <p:cNvSpPr txBox="1"/>
          <p:nvPr/>
        </p:nvSpPr>
        <p:spPr>
          <a:xfrm>
            <a:off x="4533000" y="4567892"/>
            <a:ext cx="2448000" cy="816473"/>
          </a:xfrm>
          <a:prstGeom prst="rect">
            <a:avLst/>
          </a:prstGeom>
          <a:noFill/>
          <a:ln w="6350">
            <a:noFill/>
            <a:miter lim="800000"/>
            <a:headEnd/>
            <a:tailEnd/>
          </a:ln>
        </p:spPr>
        <p:txBody>
          <a:bodyPr lIns="72000" tIns="72000" rIns="72000" bIns="72000" rtlCol="0" anchor="t"/>
          <a:lstStyle>
            <a:defPPr>
              <a:defRPr lang="en-US"/>
            </a:defPPr>
            <a:lvl1pPr marL="88900" indent="-88900" defTabSz="762000" eaLnBrk="0" hangingPunct="0">
              <a:lnSpc>
                <a:spcPct val="106000"/>
              </a:lnSpc>
              <a:spcBef>
                <a:spcPts val="0"/>
              </a:spcBef>
              <a:buFont typeface="Arial" panose="020B0604020202020204" pitchFamily="34" charset="0"/>
              <a:buChar char="•"/>
              <a:defRPr kumimoji="1" sz="1200">
                <a:solidFill>
                  <a:schemeClr val="bg1">
                    <a:lumMod val="65000"/>
                  </a:schemeClr>
                </a:solidFill>
                <a:latin typeface="ＭＳ ゴシック" panose="020B0609070205080204" pitchFamily="49" charset="-128"/>
                <a:ea typeface="ＭＳ ゴシック" panose="020B0609070205080204" pitchFamily="49" charset="-128"/>
              </a:defRPr>
            </a:lvl1pPr>
          </a:lstStyle>
          <a:p>
            <a:pPr marL="88900" marR="0" lvl="0" indent="-88900" algn="l" defTabSz="762000" rtl="0" eaLnBrk="0" fontAlgn="base" latinLnBrk="0" hangingPunct="0">
              <a:lnSpc>
                <a:spcPct val="106000"/>
              </a:lnSpc>
              <a:spcBef>
                <a:spcPts val="0"/>
              </a:spcBef>
              <a:spcAft>
                <a:spcPct val="0"/>
              </a:spcAft>
              <a:buClrTx/>
              <a:buSzTx/>
              <a:buFont typeface="Arial" panose="020B0604020202020204" pitchFamily="34" charset="0"/>
              <a:buChar char="•"/>
              <a:tabLst/>
              <a:defRPr/>
            </a:pPr>
            <a:r>
              <a:rPr kumimoji="1" lang="en-US" altLang="ja-JP"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XX</a:t>
            </a: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領域の研究による技術、知見</a:t>
            </a:r>
          </a:p>
        </p:txBody>
      </p:sp>
      <p:sp>
        <p:nvSpPr>
          <p:cNvPr id="25" name="テキスト ボックス 24">
            <a:extLst>
              <a:ext uri="{FF2B5EF4-FFF2-40B4-BE49-F238E27FC236}">
                <a16:creationId xmlns:a16="http://schemas.microsoft.com/office/drawing/2014/main" id="{33F3928A-654D-4DE0-9A86-B8B113D406BD}"/>
              </a:ext>
            </a:extLst>
          </p:cNvPr>
          <p:cNvSpPr txBox="1"/>
          <p:nvPr/>
        </p:nvSpPr>
        <p:spPr>
          <a:xfrm>
            <a:off x="286727" y="4567892"/>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marR="0" lvl="0" indent="-88900" algn="l" defTabSz="762000" rtl="0" eaLnBrk="0" fontAlgn="base" latinLnBrk="0" hangingPunct="0">
              <a:lnSpc>
                <a:spcPct val="106000"/>
              </a:lnSpc>
              <a:spcBef>
                <a:spcPts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当社にてノウハウが不足している</a:t>
            </a:r>
            <a:r>
              <a:rPr kumimoji="1" lang="en-US" altLang="ja-JP"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XX</a:t>
            </a: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領域についての技術、知見の補完</a:t>
            </a:r>
            <a:endParaRPr kumimoji="1" lang="ja-JP" altLang="en-US" sz="1200" b="0" i="0" u="none" strike="noStrike" kern="1200" cap="none" spc="0" normalizeH="0" baseline="0" noProof="0" dirty="0">
              <a:ln>
                <a:noFill/>
              </a:ln>
              <a:solidFill>
                <a:prstClr val="black"/>
              </a:solidFill>
              <a:effectLst/>
              <a:uLnTx/>
              <a:uFillTx/>
              <a:latin typeface="Arial" charset="0"/>
              <a:ea typeface="Yu Gothic UI"/>
              <a:cs typeface="Arial" charset="0"/>
            </a:endParaRPr>
          </a:p>
        </p:txBody>
      </p:sp>
      <p:sp>
        <p:nvSpPr>
          <p:cNvPr id="26" name="テキスト ボックス 25">
            <a:extLst>
              <a:ext uri="{FF2B5EF4-FFF2-40B4-BE49-F238E27FC236}">
                <a16:creationId xmlns:a16="http://schemas.microsoft.com/office/drawing/2014/main" id="{4775F976-988E-47EB-A082-CF714750FA38}"/>
              </a:ext>
            </a:extLst>
          </p:cNvPr>
          <p:cNvSpPr txBox="1"/>
          <p:nvPr/>
        </p:nvSpPr>
        <p:spPr>
          <a:xfrm>
            <a:off x="7041000" y="4567892"/>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marR="0" lvl="0" indent="-88900" algn="l" defTabSz="762000" rtl="0" eaLnBrk="0" fontAlgn="base" latinLnBrk="0" hangingPunct="0">
              <a:lnSpc>
                <a:spcPct val="106000"/>
              </a:lnSpc>
              <a:spcBef>
                <a:spcPts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現在連携先として</a:t>
            </a:r>
            <a:r>
              <a:rPr kumimoji="1" lang="en-US" altLang="ja-JP"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XX</a:t>
            </a: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社の担当者にコンタクトをしている</a:t>
            </a:r>
            <a:endParaRPr kumimoji="1" lang="ja-JP" altLang="en-US" sz="1200" b="0" i="0" u="none" strike="noStrike" kern="1200" cap="none" spc="0" normalizeH="0" baseline="0" noProof="0" dirty="0">
              <a:ln>
                <a:noFill/>
              </a:ln>
              <a:solidFill>
                <a:prstClr val="black"/>
              </a:solidFill>
              <a:effectLst/>
              <a:uLnTx/>
              <a:uFillTx/>
              <a:latin typeface="Arial" charset="0"/>
              <a:ea typeface="Yu Gothic UI"/>
              <a:cs typeface="Arial" charset="0"/>
            </a:endParaRPr>
          </a:p>
        </p:txBody>
      </p:sp>
      <p:sp>
        <p:nvSpPr>
          <p:cNvPr id="27" name="テキスト ボックス 26">
            <a:extLst>
              <a:ext uri="{FF2B5EF4-FFF2-40B4-BE49-F238E27FC236}">
                <a16:creationId xmlns:a16="http://schemas.microsoft.com/office/drawing/2014/main" id="{7F789763-085C-4BD5-BD90-BBBF755B9B87}"/>
              </a:ext>
            </a:extLst>
          </p:cNvPr>
          <p:cNvSpPr txBox="1"/>
          <p:nvPr/>
        </p:nvSpPr>
        <p:spPr>
          <a:xfrm>
            <a:off x="400477" y="2407539"/>
            <a:ext cx="2228423" cy="380480"/>
          </a:xfrm>
          <a:prstGeom prst="rect">
            <a:avLst/>
          </a:prstGeom>
          <a:noFill/>
          <a:ln w="38100">
            <a:solidFill>
              <a:srgbClr val="FF0000"/>
            </a:solidFill>
          </a:ln>
        </p:spPr>
        <p:txBody>
          <a:bodyPr wrap="square" lIns="36000" tIns="36000" rIns="36000" bIns="36000" rtlCol="0" anchor="ctr" anchorCtr="0">
            <a:spAutoFit/>
          </a:bodyPr>
          <a:lstStyle/>
          <a:p>
            <a:pPr lvl="0">
              <a:spcBef>
                <a:spcPts val="0"/>
              </a:spcBef>
              <a:buSzPct val="100000"/>
              <a:defRPr/>
            </a:pPr>
            <a:r>
              <a:rPr kumimoji="1" lang="ja-JP" altLang="en-US" sz="2000" dirty="0"/>
              <a:t>２</a:t>
            </a:r>
            <a:r>
              <a:rPr kumimoji="1" lang="en-US" altLang="ja-JP" sz="2000" dirty="0"/>
              <a:t> - </a:t>
            </a:r>
            <a:r>
              <a:rPr kumimoji="1" lang="ja-JP" altLang="en-US" sz="2000" dirty="0"/>
              <a:t>④ 事業化体制　</a:t>
            </a:r>
            <a:endParaRPr kumimoji="1" lang="ja-JP" altLang="en-US" sz="2000" b="0" i="0" u="none" strike="noStrike" kern="1200" cap="none" spc="0" normalizeH="0" baseline="0" noProof="0" dirty="0">
              <a:ln>
                <a:noFill/>
              </a:ln>
              <a:effectLst/>
              <a:uLnTx/>
              <a:uFillTx/>
              <a:ea typeface="ＭＳ Ｐゴシック"/>
            </a:endParaRPr>
          </a:p>
        </p:txBody>
      </p:sp>
      <p:sp>
        <p:nvSpPr>
          <p:cNvPr id="28" name="フッター プレースホルダー 4">
            <a:extLst>
              <a:ext uri="{FF2B5EF4-FFF2-40B4-BE49-F238E27FC236}">
                <a16:creationId xmlns:a16="http://schemas.microsoft.com/office/drawing/2014/main" id="{E525C443-71D0-4A16-8379-78D3EA87B38B}"/>
              </a:ext>
            </a:extLst>
          </p:cNvPr>
          <p:cNvSpPr txBox="1">
            <a:spLocks/>
          </p:cNvSpPr>
          <p:nvPr/>
        </p:nvSpPr>
        <p:spPr bwMode="gray">
          <a:xfrm>
            <a:off x="2861426" y="3344892"/>
            <a:ext cx="1548000"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pPr marL="0" marR="0" lvl="0" indent="0" algn="ctr" defTabSz="762000" rtl="0" eaLnBrk="0" fontAlgn="base" latinLnBrk="0" hangingPunct="0">
              <a:lnSpc>
                <a:spcPct val="106000"/>
              </a:lnSpc>
              <a:spcBef>
                <a:spcPts val="60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charset="0"/>
                <a:ea typeface="Yu Gothic UI"/>
                <a:cs typeface="Arial" charset="0"/>
              </a:rPr>
              <a:t>プレイヤー</a:t>
            </a:r>
            <a:endParaRPr kumimoji="1" lang="ja-JP" altLang="en-US" sz="1200" b="0" i="0" u="none" strike="noStrike" kern="1200" cap="none" spc="0" normalizeH="0" baseline="30000" noProof="0" dirty="0">
              <a:ln>
                <a:noFill/>
              </a:ln>
              <a:solidFill>
                <a:prstClr val="black"/>
              </a:solidFill>
              <a:effectLst/>
              <a:uLnTx/>
              <a:uFillTx/>
              <a:latin typeface="Arial" charset="0"/>
              <a:ea typeface="Yu Gothic UI"/>
              <a:cs typeface="Arial" charset="0"/>
            </a:endParaRPr>
          </a:p>
        </p:txBody>
      </p:sp>
      <p:cxnSp>
        <p:nvCxnSpPr>
          <p:cNvPr id="29" name="直線コネクタ 28">
            <a:extLst>
              <a:ext uri="{FF2B5EF4-FFF2-40B4-BE49-F238E27FC236}">
                <a16:creationId xmlns:a16="http://schemas.microsoft.com/office/drawing/2014/main" id="{0F8F900D-5AE3-4818-ACFC-47D435453201}"/>
              </a:ext>
            </a:extLst>
          </p:cNvPr>
          <p:cNvCxnSpPr/>
          <p:nvPr/>
        </p:nvCxnSpPr>
        <p:spPr>
          <a:xfrm>
            <a:off x="2861426" y="3632892"/>
            <a:ext cx="1548000" cy="0"/>
          </a:xfrm>
          <a:prstGeom prst="line">
            <a:avLst/>
          </a:prstGeom>
          <a:noFill/>
          <a:ln w="19050" cap="flat" cmpd="sng" algn="ctr">
            <a:solidFill>
              <a:srgbClr val="0D8390"/>
            </a:solidFill>
            <a:prstDash val="solid"/>
          </a:ln>
          <a:effectLst/>
        </p:spPr>
      </p:cxnSp>
      <p:sp>
        <p:nvSpPr>
          <p:cNvPr id="30" name="テキスト ボックス 29">
            <a:extLst>
              <a:ext uri="{FF2B5EF4-FFF2-40B4-BE49-F238E27FC236}">
                <a16:creationId xmlns:a16="http://schemas.microsoft.com/office/drawing/2014/main" id="{118336E9-10BB-4757-81B6-3D9A18A02BD4}"/>
              </a:ext>
            </a:extLst>
          </p:cNvPr>
          <p:cNvSpPr txBox="1"/>
          <p:nvPr/>
        </p:nvSpPr>
        <p:spPr>
          <a:xfrm>
            <a:off x="2861426" y="3687183"/>
            <a:ext cx="1548000" cy="816473"/>
          </a:xfrm>
          <a:prstGeom prst="rect">
            <a:avLst/>
          </a:prstGeom>
          <a:solidFill>
            <a:srgbClr val="0D8390"/>
          </a:solidFill>
          <a:ln w="6350">
            <a:solidFill>
              <a:srgbClr val="DDEFE8"/>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t>●</a:t>
            </a:r>
            <a:r>
              <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rPr>
              <a:t>社</a:t>
            </a:r>
            <a:b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br>
            <a:r>
              <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rPr>
              <a:t>（氏名</a:t>
            </a:r>
            <a: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t>/</a:t>
            </a:r>
            <a:r>
              <a:rPr kumimoji="0" lang="en-US" altLang="ja-JP" sz="1200" b="0" i="0" u="none" strike="noStrike" kern="0" cap="none" spc="0" normalizeH="0" baseline="0" noProof="0" dirty="0" err="1">
                <a:ln>
                  <a:noFill/>
                </a:ln>
                <a:solidFill>
                  <a:prstClr val="white"/>
                </a:solidFill>
                <a:effectLst/>
                <a:uLnTx/>
                <a:uFillTx/>
                <a:latin typeface="Arial" charset="0"/>
                <a:ea typeface="Yu Gothic UI"/>
                <a:cs typeface="Arial" charset="0"/>
              </a:rPr>
              <a:t>役職</a:t>
            </a:r>
            <a:r>
              <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rPr>
              <a:t>）</a:t>
            </a:r>
            <a:endPar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endParaRPr>
          </a:p>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en-US" altLang="ja-JP" sz="1200" b="0" i="0" u="none" strike="noStrike" kern="0" cap="none" spc="0" normalizeH="0" baseline="0" noProof="0" dirty="0" err="1">
                <a:ln>
                  <a:noFill/>
                </a:ln>
                <a:solidFill>
                  <a:prstClr val="white"/>
                </a:solidFill>
                <a:effectLst/>
                <a:uLnTx/>
                <a:uFillTx/>
                <a:latin typeface="Arial" charset="0"/>
                <a:ea typeface="Yu Gothic UI"/>
                <a:cs typeface="Arial" charset="0"/>
              </a:rPr>
              <a:t>HPのURL</a:t>
            </a:r>
            <a:endPar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endParaRPr>
          </a:p>
        </p:txBody>
      </p:sp>
      <p:sp>
        <p:nvSpPr>
          <p:cNvPr id="31" name="テキスト ボックス 30">
            <a:extLst>
              <a:ext uri="{FF2B5EF4-FFF2-40B4-BE49-F238E27FC236}">
                <a16:creationId xmlns:a16="http://schemas.microsoft.com/office/drawing/2014/main" id="{32297935-78FF-44B2-9195-1CBC65598105}"/>
              </a:ext>
            </a:extLst>
          </p:cNvPr>
          <p:cNvSpPr txBox="1"/>
          <p:nvPr/>
        </p:nvSpPr>
        <p:spPr>
          <a:xfrm>
            <a:off x="2861426" y="4567892"/>
            <a:ext cx="1548000" cy="816473"/>
          </a:xfrm>
          <a:prstGeom prst="rect">
            <a:avLst/>
          </a:prstGeom>
          <a:solidFill>
            <a:srgbClr val="0D8390"/>
          </a:solidFill>
          <a:ln w="6350">
            <a:solidFill>
              <a:srgbClr val="DDEFE8"/>
            </a:solidFill>
            <a:miter lim="800000"/>
            <a:headEnd/>
            <a:tailEnd/>
          </a:ln>
        </p:spPr>
        <p:txBody>
          <a:bodyPr lIns="72000" tIns="72000" rIns="72000" bIns="72000" rtlCol="0" anchor="ctr"/>
          <a:lstStyle>
            <a:defPPr>
              <a:defRPr lang="en-US"/>
            </a:defPPr>
            <a:lvl1pPr marL="0" lvl="0" indent="0" algn="ctr" defTabSz="914400" eaLnBrk="1" hangingPunct="1">
              <a:lnSpc>
                <a:spcPct val="100000"/>
              </a:lnSpc>
              <a:buFont typeface="Arial" panose="020B0604020202020204" pitchFamily="34" charset="0"/>
              <a:buNone/>
              <a:defRPr kumimoji="0" sz="1200">
                <a:solidFill>
                  <a:prstClr val="black"/>
                </a:solidFill>
              </a:defRPr>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t>●</a:t>
            </a:r>
            <a:r>
              <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rPr>
              <a:t>社</a:t>
            </a:r>
            <a:b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br>
            <a:r>
              <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rPr>
              <a:t>（氏名</a:t>
            </a:r>
            <a: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t>/</a:t>
            </a:r>
            <a:r>
              <a:rPr kumimoji="0" lang="en-US" altLang="ja-JP" sz="1200" b="0" i="0" u="none" strike="noStrike" kern="0" cap="none" spc="0" normalizeH="0" baseline="0" noProof="0" dirty="0" err="1">
                <a:ln>
                  <a:noFill/>
                </a:ln>
                <a:solidFill>
                  <a:prstClr val="white"/>
                </a:solidFill>
                <a:effectLst/>
                <a:uLnTx/>
                <a:uFillTx/>
                <a:latin typeface="Arial" charset="0"/>
                <a:ea typeface="Yu Gothic UI"/>
                <a:cs typeface="Arial" charset="0"/>
              </a:rPr>
              <a:t>役職</a:t>
            </a:r>
            <a:r>
              <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rPr>
              <a:t>）</a:t>
            </a:r>
            <a:endPar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ja-JP" sz="1200" b="0" i="0" u="none" strike="noStrike" kern="0" cap="none" spc="0" normalizeH="0" baseline="0" noProof="0" dirty="0" err="1">
                <a:ln>
                  <a:noFill/>
                </a:ln>
                <a:solidFill>
                  <a:prstClr val="white"/>
                </a:solidFill>
                <a:effectLst/>
                <a:uLnTx/>
                <a:uFillTx/>
                <a:latin typeface="Arial" charset="0"/>
                <a:ea typeface="Yu Gothic UI"/>
                <a:cs typeface="Arial" charset="0"/>
              </a:rPr>
              <a:t>HPのURL</a:t>
            </a:r>
            <a:endPar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endParaRPr>
          </a:p>
        </p:txBody>
      </p:sp>
      <p:sp>
        <p:nvSpPr>
          <p:cNvPr id="34" name="正方形/長方形 33"/>
          <p:cNvSpPr/>
          <p:nvPr/>
        </p:nvSpPr>
        <p:spPr>
          <a:xfrm>
            <a:off x="286727" y="2874095"/>
            <a:ext cx="1321196" cy="384721"/>
          </a:xfrm>
          <a:prstGeom prst="rect">
            <a:avLst/>
          </a:prstGeom>
        </p:spPr>
        <p:txBody>
          <a:bodyPr wrap="none">
            <a:spAutoFit/>
          </a:bodyPr>
          <a:lstStyle/>
          <a:p>
            <a:r>
              <a:rPr lang="ja-JP" altLang="en-US" dirty="0"/>
              <a:t>　（記載例）</a:t>
            </a:r>
          </a:p>
        </p:txBody>
      </p:sp>
      <p:sp>
        <p:nvSpPr>
          <p:cNvPr id="2" name="タイトル 5">
            <a:extLst>
              <a:ext uri="{FF2B5EF4-FFF2-40B4-BE49-F238E27FC236}">
                <a16:creationId xmlns:a16="http://schemas.microsoft.com/office/drawing/2014/main" id="{B9376268-4F6F-9E03-ECDF-E29BEC190FBE}"/>
              </a:ext>
            </a:extLst>
          </p:cNvPr>
          <p:cNvSpPr txBox="1">
            <a:spLocks/>
          </p:cNvSpPr>
          <p:nvPr/>
        </p:nvSpPr>
        <p:spPr bwMode="gray">
          <a:xfrm>
            <a:off x="196427" y="8795"/>
            <a:ext cx="9525544" cy="2066190"/>
          </a:xfrm>
          <a:prstGeom prst="rect">
            <a:avLst/>
          </a:prstGeom>
        </p:spPr>
        <p:txBody>
          <a:bodyPr vert="horz" lIns="0" tIns="0" rIns="0" bIns="0" rtlCol="0" anchor="b" anchorCtr="0">
            <a:noAutofit/>
          </a:bodyPr>
          <a:lstStyle>
            <a:lvl1pPr algn="l" defTabSz="1000863" rtl="0" eaLnBrk="1" latinLnBrk="0" hangingPunct="1">
              <a:spcBef>
                <a:spcPct val="0"/>
              </a:spcBef>
              <a:buNone/>
              <a:defRPr kumimoji="1" sz="2020" b="1" kern="1200">
                <a:solidFill>
                  <a:schemeClr val="tx1"/>
                </a:solidFill>
                <a:latin typeface="+mj-lt"/>
                <a:ea typeface="+mj-ea"/>
                <a:cs typeface="+mj-cs"/>
              </a:defRPr>
            </a:lvl1pPr>
          </a:lstStyle>
          <a:p>
            <a:pPr fontAlgn="auto">
              <a:spcBef>
                <a:spcPts val="0"/>
              </a:spcBef>
              <a:spcAft>
                <a:spcPts val="0"/>
              </a:spcAft>
              <a:buSzPct val="100000"/>
            </a:pPr>
            <a:r>
              <a:rPr lang="ja-JP" altLang="en-US" sz="1800" dirty="0">
                <a:latin typeface="メイリオ" panose="020B0604030504040204" pitchFamily="50" charset="-128"/>
                <a:ea typeface="メイリオ" panose="020B0604030504040204" pitchFamily="50" charset="-128"/>
              </a:rPr>
              <a:t>様式４　プロジェクト内容説明書</a:t>
            </a:r>
            <a:r>
              <a:rPr lang="en-US" altLang="ja-JP" sz="1800" b="0" dirty="0">
                <a:solidFill>
                  <a:srgbClr val="FF0000"/>
                </a:solidFill>
                <a:latin typeface="メイリオ" panose="020B0604030504040204" pitchFamily="50" charset="-128"/>
                <a:ea typeface="メイリオ" panose="020B0604030504040204" pitchFamily="50" charset="-128"/>
              </a:rPr>
              <a:t>【</a:t>
            </a:r>
            <a:r>
              <a:rPr lang="ja-JP" altLang="en-US" sz="1800" b="0" dirty="0">
                <a:solidFill>
                  <a:srgbClr val="FF0000"/>
                </a:solidFill>
                <a:latin typeface="メイリオ" panose="020B0604030504040204" pitchFamily="50" charset="-128"/>
                <a:ea typeface="メイリオ" panose="020B0604030504040204" pitchFamily="50" charset="-128"/>
              </a:rPr>
              <a:t>８枚以内</a:t>
            </a:r>
            <a:r>
              <a:rPr lang="en-US" altLang="ja-JP" sz="1800" b="0" dirty="0">
                <a:solidFill>
                  <a:srgbClr val="FF0000"/>
                </a:solidFill>
                <a:latin typeface="メイリオ" panose="020B0604030504040204" pitchFamily="50" charset="-128"/>
                <a:ea typeface="メイリオ" panose="020B0604030504040204" pitchFamily="50" charset="-128"/>
              </a:rPr>
              <a:t>】</a:t>
            </a:r>
            <a:br>
              <a:rPr lang="en-US" altLang="ja-JP" sz="1800" b="0" dirty="0">
                <a:latin typeface="メイリオ" panose="020B0604030504040204" pitchFamily="50" charset="-128"/>
                <a:ea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rPr>
              <a:t>　</a:t>
            </a:r>
            <a:r>
              <a:rPr lang="ja-JP" altLang="en-US" sz="1800" b="0" dirty="0">
                <a:latin typeface="メイリオ" panose="020B0604030504040204" pitchFamily="50" charset="-128"/>
                <a:ea typeface="メイリオ" panose="020B0604030504040204" pitchFamily="50" charset="-128"/>
              </a:rPr>
              <a:t>次のことについてご記入ください</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１ 衛星データ利活用の事業化を目指す背景</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２ プロジェクトの具体的内容</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３ 実用化に向けた課題と計画</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４ 支援期間終了時の目標</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５ 事業化の課題と目標</a:t>
            </a:r>
          </a:p>
        </p:txBody>
      </p:sp>
    </p:spTree>
    <p:extLst>
      <p:ext uri="{BB962C8B-B14F-4D97-AF65-F5344CB8AC3E}">
        <p14:creationId xmlns:p14="http://schemas.microsoft.com/office/powerpoint/2010/main" val="2024170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3B0781-DBCB-901B-5950-29CE729A4DEB}"/>
            </a:ext>
          </a:extLst>
        </p:cNvPr>
        <p:cNvGrpSpPr/>
        <p:nvPr/>
      </p:nvGrpSpPr>
      <p:grpSpPr>
        <a:xfrm>
          <a:off x="0" y="0"/>
          <a:ext cx="0" cy="0"/>
          <a:chOff x="0" y="0"/>
          <a:chExt cx="0" cy="0"/>
        </a:xfrm>
      </p:grpSpPr>
      <p:sp>
        <p:nvSpPr>
          <p:cNvPr id="42" name="テキスト ボックス 41">
            <a:extLst>
              <a:ext uri="{FF2B5EF4-FFF2-40B4-BE49-F238E27FC236}">
                <a16:creationId xmlns:a16="http://schemas.microsoft.com/office/drawing/2014/main" id="{4C85A1A9-030E-9998-D533-6EBFC59E9579}"/>
              </a:ext>
            </a:extLst>
          </p:cNvPr>
          <p:cNvSpPr txBox="1"/>
          <p:nvPr/>
        </p:nvSpPr>
        <p:spPr>
          <a:xfrm>
            <a:off x="415926" y="2280139"/>
            <a:ext cx="5766908" cy="380480"/>
          </a:xfrm>
          <a:prstGeom prst="rect">
            <a:avLst/>
          </a:prstGeom>
          <a:noFill/>
          <a:ln w="38100">
            <a:solidFill>
              <a:srgbClr val="FF0000"/>
            </a:solidFill>
          </a:ln>
        </p:spPr>
        <p:txBody>
          <a:bodyPr wrap="square" lIns="36000" tIns="36000" rIns="36000" bIns="36000" rtlCol="0" anchor="ctr" anchorCtr="0">
            <a:spAutoFit/>
          </a:bodyPr>
          <a:lstStyle/>
          <a:p>
            <a:pPr lvl="0">
              <a:spcBef>
                <a:spcPts val="0"/>
              </a:spcBef>
              <a:buSzPct val="100000"/>
              <a:defRPr/>
            </a:pPr>
            <a:r>
              <a:rPr kumimoji="1" lang="ja-JP" altLang="en-US" sz="2000" dirty="0"/>
              <a:t>２ </a:t>
            </a:r>
            <a:r>
              <a:rPr kumimoji="1" lang="en-US" altLang="ja-JP" sz="2000" dirty="0"/>
              <a:t>- </a:t>
            </a:r>
            <a:r>
              <a:rPr kumimoji="1" lang="ja-JP" altLang="en-US" sz="2000" b="0" i="0" u="none" strike="noStrike" kern="1200" cap="none" spc="0" normalizeH="0" baseline="0" noProof="0" dirty="0">
                <a:ln>
                  <a:noFill/>
                </a:ln>
                <a:effectLst/>
                <a:uLnTx/>
                <a:uFillTx/>
                <a:latin typeface="Arial" charset="0"/>
                <a:ea typeface="ＭＳ Ｐゴシック"/>
                <a:cs typeface="Arial" charset="0"/>
              </a:rPr>
              <a:t>⑤衛星データ利活用による課題解決のターゲット</a:t>
            </a:r>
          </a:p>
        </p:txBody>
      </p:sp>
      <p:sp>
        <p:nvSpPr>
          <p:cNvPr id="50" name="タイトル 5">
            <a:extLst>
              <a:ext uri="{FF2B5EF4-FFF2-40B4-BE49-F238E27FC236}">
                <a16:creationId xmlns:a16="http://schemas.microsoft.com/office/drawing/2014/main" id="{242E1B71-0DB7-331A-58CE-1F79E22D60F4}"/>
              </a:ext>
            </a:extLst>
          </p:cNvPr>
          <p:cNvSpPr>
            <a:spLocks noGrp="1"/>
          </p:cNvSpPr>
          <p:nvPr>
            <p:ph type="title"/>
          </p:nvPr>
        </p:nvSpPr>
        <p:spPr>
          <a:xfrm>
            <a:off x="415925" y="2823634"/>
            <a:ext cx="9200723" cy="3689838"/>
          </a:xfrm>
        </p:spPr>
        <p:txBody>
          <a:bodyPr anchor="t"/>
          <a:lstStyle/>
          <a:p>
            <a:r>
              <a:rPr lang="ja-JP" altLang="en-US" sz="2000" b="0" dirty="0">
                <a:latin typeface="メイリオ" panose="020B0604030504040204" pitchFamily="50" charset="-128"/>
                <a:ea typeface="メイリオ" panose="020B0604030504040204" pitchFamily="50" charset="-128"/>
              </a:rPr>
              <a:t>◯</a:t>
            </a:r>
            <a:r>
              <a:rPr lang="ja-JP" altLang="ja-JP" sz="2000" b="0" dirty="0">
                <a:latin typeface="メイリオ" panose="020B0604030504040204" pitchFamily="50" charset="-128"/>
                <a:ea typeface="メイリオ" panose="020B0604030504040204" pitchFamily="50" charset="-128"/>
              </a:rPr>
              <a:t>解決につながる課題とその根拠</a:t>
            </a:r>
            <a:br>
              <a:rPr lang="ja-JP" altLang="ja-JP" sz="2000" b="0" dirty="0">
                <a:latin typeface="ＭＳ 明朝" panose="02020609040205080304" pitchFamily="17" charset="-128"/>
                <a:ea typeface="ＭＳ 明朝" panose="02020609040205080304" pitchFamily="17" charset="-128"/>
              </a:rPr>
            </a:br>
            <a:r>
              <a:rPr lang="en-US" altLang="ja-JP" sz="2000" b="0" i="1" dirty="0">
                <a:solidFill>
                  <a:srgbClr val="FF0000"/>
                </a:solidFill>
                <a:latin typeface="ＭＳ 明朝" panose="02020609040205080304" pitchFamily="17" charset="-128"/>
                <a:ea typeface="ＭＳ 明朝" panose="02020609040205080304" pitchFamily="17" charset="-128"/>
              </a:rPr>
              <a:t>※</a:t>
            </a:r>
            <a:r>
              <a:rPr lang="ja-JP" altLang="ja-JP" sz="2000" b="0" i="1" dirty="0">
                <a:solidFill>
                  <a:srgbClr val="FF0000"/>
                </a:solidFill>
                <a:latin typeface="ＭＳ 明朝" panose="02020609040205080304" pitchFamily="17" charset="-128"/>
                <a:ea typeface="ＭＳ 明朝" panose="02020609040205080304" pitchFamily="17" charset="-128"/>
              </a:rPr>
              <a:t>事業</a:t>
            </a:r>
            <a:r>
              <a:rPr lang="ja-JP" altLang="en-US" sz="2000" b="0" i="1" dirty="0">
                <a:solidFill>
                  <a:srgbClr val="FF0000"/>
                </a:solidFill>
                <a:latin typeface="ＭＳ 明朝" panose="02020609040205080304" pitchFamily="17" charset="-128"/>
                <a:ea typeface="ＭＳ 明朝" panose="02020609040205080304" pitchFamily="17" charset="-128"/>
              </a:rPr>
              <a:t>化</a:t>
            </a:r>
            <a:r>
              <a:rPr lang="ja-JP" altLang="ja-JP" sz="2000" b="0" i="1" dirty="0">
                <a:solidFill>
                  <a:srgbClr val="FF0000"/>
                </a:solidFill>
                <a:latin typeface="ＭＳ 明朝" panose="02020609040205080304" pitchFamily="17" charset="-128"/>
                <a:ea typeface="ＭＳ 明朝" panose="02020609040205080304" pitchFamily="17" charset="-128"/>
              </a:rPr>
              <a:t>が</a:t>
            </a:r>
            <a:r>
              <a:rPr lang="ja-JP" altLang="en-US" sz="2000" b="0" i="1" dirty="0">
                <a:solidFill>
                  <a:srgbClr val="FF0000"/>
                </a:solidFill>
                <a:latin typeface="ＭＳ 明朝" panose="02020609040205080304" pitchFamily="17" charset="-128"/>
                <a:ea typeface="ＭＳ 明朝" panose="02020609040205080304" pitchFamily="17" charset="-128"/>
              </a:rPr>
              <a:t>どのような社会課題の解決</a:t>
            </a:r>
            <a:r>
              <a:rPr lang="ja-JP" altLang="ja-JP" sz="2000" b="0" i="1" dirty="0">
                <a:solidFill>
                  <a:srgbClr val="FF0000"/>
                </a:solidFill>
                <a:latin typeface="ＭＳ 明朝" panose="02020609040205080304" pitchFamily="17" charset="-128"/>
                <a:ea typeface="ＭＳ 明朝" panose="02020609040205080304" pitchFamily="17" charset="-128"/>
              </a:rPr>
              <a:t>に結びつくのか</a:t>
            </a:r>
            <a:r>
              <a:rPr lang="ja-JP" altLang="en-US" sz="2000" b="0" i="1" dirty="0">
                <a:solidFill>
                  <a:srgbClr val="FF0000"/>
                </a:solidFill>
                <a:latin typeface="ＭＳ 明朝" panose="02020609040205080304" pitchFamily="17" charset="-128"/>
                <a:ea typeface="ＭＳ 明朝" panose="02020609040205080304" pitchFamily="17" charset="-128"/>
              </a:rPr>
              <a:t>簡潔に</a:t>
            </a:r>
            <a:r>
              <a:rPr lang="ja-JP" altLang="ja-JP" sz="2000" b="0" i="1" dirty="0">
                <a:solidFill>
                  <a:srgbClr val="FF0000"/>
                </a:solidFill>
                <a:latin typeface="ＭＳ 明朝" panose="02020609040205080304" pitchFamily="17" charset="-128"/>
                <a:ea typeface="ＭＳ 明朝" panose="02020609040205080304" pitchFamily="17" charset="-128"/>
              </a:rPr>
              <a:t>説明してください。</a:t>
            </a:r>
            <a:br>
              <a:rPr lang="ja-JP" altLang="ja-JP" sz="2000" b="0" i="1" dirty="0">
                <a:solidFill>
                  <a:srgbClr val="FF0000"/>
                </a:solidFill>
                <a:latin typeface="ＭＳ 明朝" panose="02020609040205080304" pitchFamily="17" charset="-128"/>
                <a:ea typeface="ＭＳ 明朝" panose="02020609040205080304" pitchFamily="17" charset="-128"/>
              </a:rPr>
            </a:br>
            <a:r>
              <a:rPr lang="en-US" altLang="ja-JP" sz="2000" b="0" i="1" dirty="0">
                <a:latin typeface="ＭＳ 明朝" panose="02020609040205080304" pitchFamily="17" charset="-128"/>
                <a:ea typeface="ＭＳ 明朝" panose="02020609040205080304" pitchFamily="17" charset="-128"/>
              </a:rPr>
              <a:t> </a:t>
            </a:r>
            <a:br>
              <a:rPr lang="ja-JP" altLang="ja-JP" sz="2000" b="0" i="1" dirty="0">
                <a:latin typeface="ＭＳ 明朝" panose="02020609040205080304" pitchFamily="17" charset="-128"/>
                <a:ea typeface="ＭＳ 明朝" panose="02020609040205080304" pitchFamily="17" charset="-128"/>
              </a:rPr>
            </a:br>
            <a:r>
              <a:rPr lang="ja-JP" altLang="en-US" sz="2000" b="0" dirty="0">
                <a:latin typeface="メイリオ" panose="020B0604030504040204" pitchFamily="50" charset="-128"/>
                <a:ea typeface="メイリオ" panose="020B0604030504040204" pitchFamily="50" charset="-128"/>
              </a:rPr>
              <a:t>◯主なターゲット</a:t>
            </a:r>
            <a:br>
              <a:rPr lang="en-US" altLang="ja-JP" sz="2000" b="0" i="1" dirty="0">
                <a:latin typeface="ＭＳ 明朝" panose="02020609040205080304" pitchFamily="17" charset="-128"/>
                <a:ea typeface="ＭＳ 明朝" panose="02020609040205080304" pitchFamily="17" charset="-128"/>
              </a:rPr>
            </a:br>
            <a:r>
              <a:rPr lang="en-US" altLang="ja-JP" sz="2000" b="0" i="1" dirty="0">
                <a:solidFill>
                  <a:srgbClr val="FF0000"/>
                </a:solidFill>
                <a:latin typeface="ＭＳ 明朝" panose="02020609040205080304" pitchFamily="17" charset="-128"/>
                <a:ea typeface="ＭＳ 明朝" panose="02020609040205080304" pitchFamily="17" charset="-128"/>
              </a:rPr>
              <a:t>※</a:t>
            </a:r>
            <a:r>
              <a:rPr lang="ja-JP" altLang="en-US" sz="2000" b="0" i="1" dirty="0">
                <a:solidFill>
                  <a:srgbClr val="FF0000"/>
                </a:solidFill>
                <a:latin typeface="ＭＳ 明朝" panose="02020609040205080304" pitchFamily="17" charset="-128"/>
                <a:ea typeface="ＭＳ 明朝" panose="02020609040205080304" pitchFamily="17" charset="-128"/>
              </a:rPr>
              <a:t>事業化した場合の主なターゲットを</a:t>
            </a:r>
            <a:r>
              <a:rPr lang="ja-JP" altLang="ja-JP" sz="2000" b="0" i="1" dirty="0">
                <a:solidFill>
                  <a:srgbClr val="FF0000"/>
                </a:solidFill>
                <a:latin typeface="ＭＳ 明朝" panose="02020609040205080304" pitchFamily="17" charset="-128"/>
                <a:ea typeface="ＭＳ 明朝" panose="02020609040205080304" pitchFamily="17" charset="-128"/>
              </a:rPr>
              <a:t>記載してください。</a:t>
            </a:r>
            <a:br>
              <a:rPr lang="en-US" altLang="ja-JP" sz="2000" b="0" i="1" dirty="0">
                <a:solidFill>
                  <a:srgbClr val="FF0000"/>
                </a:solidFill>
                <a:latin typeface="ＭＳ 明朝" panose="02020609040205080304" pitchFamily="17" charset="-128"/>
                <a:ea typeface="ＭＳ 明朝" panose="02020609040205080304" pitchFamily="17" charset="-128"/>
              </a:rPr>
            </a:br>
            <a:endParaRPr lang="ja-JP" altLang="ja-JP" sz="2000" b="0" i="1" dirty="0">
              <a:solidFill>
                <a:srgbClr val="FF0000"/>
              </a:solidFill>
              <a:latin typeface="ＭＳ 明朝" panose="02020609040205080304" pitchFamily="17" charset="-128"/>
              <a:ea typeface="ＭＳ 明朝" panose="02020609040205080304" pitchFamily="17" charset="-128"/>
            </a:endParaRPr>
          </a:p>
        </p:txBody>
      </p:sp>
      <p:sp>
        <p:nvSpPr>
          <p:cNvPr id="2" name="タイトル 5">
            <a:extLst>
              <a:ext uri="{FF2B5EF4-FFF2-40B4-BE49-F238E27FC236}">
                <a16:creationId xmlns:a16="http://schemas.microsoft.com/office/drawing/2014/main" id="{49AAAC59-EC70-7E2D-5B9E-E6AD84022E20}"/>
              </a:ext>
            </a:extLst>
          </p:cNvPr>
          <p:cNvSpPr txBox="1">
            <a:spLocks/>
          </p:cNvSpPr>
          <p:nvPr/>
        </p:nvSpPr>
        <p:spPr bwMode="gray">
          <a:xfrm>
            <a:off x="196427" y="8795"/>
            <a:ext cx="9525544" cy="2066190"/>
          </a:xfrm>
          <a:prstGeom prst="rect">
            <a:avLst/>
          </a:prstGeom>
        </p:spPr>
        <p:txBody>
          <a:bodyPr vert="horz" lIns="0" tIns="0" rIns="0" bIns="0" rtlCol="0" anchor="b" anchorCtr="0">
            <a:noAutofit/>
          </a:bodyPr>
          <a:lstStyle>
            <a:lvl1pPr algn="l" defTabSz="1000863" rtl="0" eaLnBrk="1" latinLnBrk="0" hangingPunct="1">
              <a:spcBef>
                <a:spcPct val="0"/>
              </a:spcBef>
              <a:buNone/>
              <a:defRPr kumimoji="1" sz="2020" b="1" kern="1200">
                <a:solidFill>
                  <a:schemeClr val="tx1"/>
                </a:solidFill>
                <a:latin typeface="+mj-lt"/>
                <a:ea typeface="+mj-ea"/>
                <a:cs typeface="+mj-cs"/>
              </a:defRPr>
            </a:lvl1pPr>
          </a:lstStyle>
          <a:p>
            <a:pPr fontAlgn="auto">
              <a:spcBef>
                <a:spcPts val="0"/>
              </a:spcBef>
              <a:spcAft>
                <a:spcPts val="0"/>
              </a:spcAft>
              <a:buSzPct val="100000"/>
            </a:pPr>
            <a:r>
              <a:rPr lang="ja-JP" altLang="en-US" sz="1800" dirty="0">
                <a:latin typeface="メイリオ" panose="020B0604030504040204" pitchFamily="50" charset="-128"/>
                <a:ea typeface="メイリオ" panose="020B0604030504040204" pitchFamily="50" charset="-128"/>
              </a:rPr>
              <a:t>様式４　プロジェクト内容説明書</a:t>
            </a:r>
            <a:r>
              <a:rPr lang="en-US" altLang="ja-JP" sz="1800" b="0" dirty="0">
                <a:solidFill>
                  <a:srgbClr val="FF0000"/>
                </a:solidFill>
                <a:latin typeface="メイリオ" panose="020B0604030504040204" pitchFamily="50" charset="-128"/>
                <a:ea typeface="メイリオ" panose="020B0604030504040204" pitchFamily="50" charset="-128"/>
              </a:rPr>
              <a:t>【</a:t>
            </a:r>
            <a:r>
              <a:rPr lang="ja-JP" altLang="en-US" sz="1800" b="0" dirty="0">
                <a:solidFill>
                  <a:srgbClr val="FF0000"/>
                </a:solidFill>
                <a:latin typeface="メイリオ" panose="020B0604030504040204" pitchFamily="50" charset="-128"/>
                <a:ea typeface="メイリオ" panose="020B0604030504040204" pitchFamily="50" charset="-128"/>
              </a:rPr>
              <a:t>８枚以内</a:t>
            </a:r>
            <a:r>
              <a:rPr lang="en-US" altLang="ja-JP" sz="1800" b="0" dirty="0">
                <a:solidFill>
                  <a:srgbClr val="FF0000"/>
                </a:solidFill>
                <a:latin typeface="メイリオ" panose="020B0604030504040204" pitchFamily="50" charset="-128"/>
                <a:ea typeface="メイリオ" panose="020B0604030504040204" pitchFamily="50" charset="-128"/>
              </a:rPr>
              <a:t>】</a:t>
            </a:r>
            <a:br>
              <a:rPr lang="en-US" altLang="ja-JP" sz="1800" b="0" dirty="0">
                <a:latin typeface="メイリオ" panose="020B0604030504040204" pitchFamily="50" charset="-128"/>
                <a:ea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rPr>
              <a:t>　</a:t>
            </a:r>
            <a:r>
              <a:rPr lang="ja-JP" altLang="en-US" sz="1800" b="0" dirty="0">
                <a:latin typeface="メイリオ" panose="020B0604030504040204" pitchFamily="50" charset="-128"/>
                <a:ea typeface="メイリオ" panose="020B0604030504040204" pitchFamily="50" charset="-128"/>
              </a:rPr>
              <a:t>次のことについてご記入ください</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１ 衛星データ利活用の事業化を目指す背景</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２ プロジェクトの具体的内容</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３ 実用化に向けた課題と計画</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４ 支援期間終了時の目標</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５ 事業化の課題と目標</a:t>
            </a:r>
          </a:p>
        </p:txBody>
      </p:sp>
    </p:spTree>
    <p:extLst>
      <p:ext uri="{BB962C8B-B14F-4D97-AF65-F5344CB8AC3E}">
        <p14:creationId xmlns:p14="http://schemas.microsoft.com/office/powerpoint/2010/main" val="1173925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415925" y="2322761"/>
            <a:ext cx="3390835" cy="380480"/>
          </a:xfrm>
          <a:prstGeom prst="rect">
            <a:avLst/>
          </a:prstGeom>
          <a:solidFill>
            <a:srgbClr val="FF0000"/>
          </a:solidFill>
        </p:spPr>
        <p:txBody>
          <a:bodyPr wrap="square" lIns="36000" tIns="36000" rIns="36000" bIns="36000" rtlCol="0" anchor="ctr" anchorCtr="0">
            <a:spAutoFit/>
          </a:bodyPr>
          <a:lstStyle/>
          <a:p>
            <a:pPr>
              <a:spcBef>
                <a:spcPts val="0"/>
              </a:spcBef>
              <a:buSzPct val="100000"/>
            </a:pPr>
            <a:r>
              <a:rPr kumimoji="1" lang="ja-JP" altLang="en-US" sz="2000" dirty="0">
                <a:solidFill>
                  <a:schemeClr val="bg1"/>
                </a:solidFill>
              </a:rPr>
              <a:t>３ 事業化に向けた課題と計画</a:t>
            </a:r>
          </a:p>
        </p:txBody>
      </p:sp>
      <p:sp>
        <p:nvSpPr>
          <p:cNvPr id="9" name="正方形/長方形 8"/>
          <p:cNvSpPr/>
          <p:nvPr/>
        </p:nvSpPr>
        <p:spPr>
          <a:xfrm>
            <a:off x="415924" y="2703241"/>
            <a:ext cx="9109075" cy="1015663"/>
          </a:xfrm>
          <a:prstGeom prst="rect">
            <a:avLst/>
          </a:prstGeom>
        </p:spPr>
        <p:txBody>
          <a:bodyPr wrap="square">
            <a:spAutoFit/>
          </a:bodyPr>
          <a:lstStyle/>
          <a:p>
            <a:pPr marL="0" indent="0">
              <a:buNone/>
            </a:pPr>
            <a:r>
              <a:rPr lang="en-US" altLang="ja-JP" sz="2000" i="1" dirty="0">
                <a:solidFill>
                  <a:srgbClr val="FF0000"/>
                </a:solidFill>
                <a:latin typeface="ＭＳ 明朝" panose="02020609040205080304" pitchFamily="17" charset="-128"/>
                <a:ea typeface="ＭＳ 明朝" panose="02020609040205080304" pitchFamily="17" charset="-128"/>
              </a:rPr>
              <a:t>※ 2-</a:t>
            </a:r>
            <a:r>
              <a:rPr lang="ja-JP" altLang="en-US" sz="2000" i="1" dirty="0">
                <a:solidFill>
                  <a:srgbClr val="FF0000"/>
                </a:solidFill>
                <a:latin typeface="ＭＳ 明朝" panose="02020609040205080304" pitchFamily="17" charset="-128"/>
                <a:ea typeface="ＭＳ 明朝" panose="02020609040205080304" pitchFamily="17" charset="-128"/>
              </a:rPr>
              <a:t>④で示した事業化時期をふまえ、事業化に至るまでに必要な開発・改良事項の対応スケジュール、販売促進戦略、知財戦略、等の事業化の全体計画について記載してください。</a:t>
            </a:r>
            <a:endParaRPr lang="ja-JP" altLang="en-US" sz="3600" dirty="0">
              <a:latin typeface="ＭＳ 明朝" panose="02020609040205080304" pitchFamily="17" charset="-128"/>
              <a:ea typeface="ＭＳ 明朝" panose="02020609040205080304" pitchFamily="17" charset="-128"/>
            </a:endParaRPr>
          </a:p>
        </p:txBody>
      </p:sp>
      <p:sp>
        <p:nvSpPr>
          <p:cNvPr id="2" name="タイトル 5">
            <a:extLst>
              <a:ext uri="{FF2B5EF4-FFF2-40B4-BE49-F238E27FC236}">
                <a16:creationId xmlns:a16="http://schemas.microsoft.com/office/drawing/2014/main" id="{38DA96B7-5BC4-864B-4FEC-F347CB910883}"/>
              </a:ext>
            </a:extLst>
          </p:cNvPr>
          <p:cNvSpPr txBox="1">
            <a:spLocks/>
          </p:cNvSpPr>
          <p:nvPr/>
        </p:nvSpPr>
        <p:spPr bwMode="gray">
          <a:xfrm>
            <a:off x="196427" y="8795"/>
            <a:ext cx="9525544" cy="2066190"/>
          </a:xfrm>
          <a:prstGeom prst="rect">
            <a:avLst/>
          </a:prstGeom>
        </p:spPr>
        <p:txBody>
          <a:bodyPr vert="horz" lIns="0" tIns="0" rIns="0" bIns="0" rtlCol="0" anchor="b" anchorCtr="0">
            <a:noAutofit/>
          </a:bodyPr>
          <a:lstStyle>
            <a:lvl1pPr algn="l" defTabSz="1000863" rtl="0" eaLnBrk="1" latinLnBrk="0" hangingPunct="1">
              <a:spcBef>
                <a:spcPct val="0"/>
              </a:spcBef>
              <a:buNone/>
              <a:defRPr kumimoji="1" sz="2020" b="1" kern="1200">
                <a:solidFill>
                  <a:schemeClr val="tx1"/>
                </a:solidFill>
                <a:latin typeface="+mj-lt"/>
                <a:ea typeface="+mj-ea"/>
                <a:cs typeface="+mj-cs"/>
              </a:defRPr>
            </a:lvl1pPr>
          </a:lstStyle>
          <a:p>
            <a:pPr fontAlgn="auto">
              <a:spcBef>
                <a:spcPts val="0"/>
              </a:spcBef>
              <a:spcAft>
                <a:spcPts val="0"/>
              </a:spcAft>
              <a:buSzPct val="100000"/>
            </a:pPr>
            <a:r>
              <a:rPr lang="ja-JP" altLang="en-US" sz="1800" dirty="0">
                <a:latin typeface="メイリオ" panose="020B0604030504040204" pitchFamily="50" charset="-128"/>
                <a:ea typeface="メイリオ" panose="020B0604030504040204" pitchFamily="50" charset="-128"/>
              </a:rPr>
              <a:t>様式４　プロジェクト内容説明書</a:t>
            </a:r>
            <a:r>
              <a:rPr lang="en-US" altLang="ja-JP" sz="1800" b="0" dirty="0">
                <a:solidFill>
                  <a:srgbClr val="FF0000"/>
                </a:solidFill>
                <a:latin typeface="メイリオ" panose="020B0604030504040204" pitchFamily="50" charset="-128"/>
                <a:ea typeface="メイリオ" panose="020B0604030504040204" pitchFamily="50" charset="-128"/>
              </a:rPr>
              <a:t>【</a:t>
            </a:r>
            <a:r>
              <a:rPr lang="ja-JP" altLang="en-US" sz="1800" b="0" dirty="0">
                <a:solidFill>
                  <a:srgbClr val="FF0000"/>
                </a:solidFill>
                <a:latin typeface="メイリオ" panose="020B0604030504040204" pitchFamily="50" charset="-128"/>
                <a:ea typeface="メイリオ" panose="020B0604030504040204" pitchFamily="50" charset="-128"/>
              </a:rPr>
              <a:t>８枚以内</a:t>
            </a:r>
            <a:r>
              <a:rPr lang="en-US" altLang="ja-JP" sz="1800" b="0" dirty="0">
                <a:solidFill>
                  <a:srgbClr val="FF0000"/>
                </a:solidFill>
                <a:latin typeface="メイリオ" panose="020B0604030504040204" pitchFamily="50" charset="-128"/>
                <a:ea typeface="メイリオ" panose="020B0604030504040204" pitchFamily="50" charset="-128"/>
              </a:rPr>
              <a:t>】</a:t>
            </a:r>
            <a:br>
              <a:rPr lang="en-US" altLang="ja-JP" sz="1800" b="0" dirty="0">
                <a:latin typeface="メイリオ" panose="020B0604030504040204" pitchFamily="50" charset="-128"/>
                <a:ea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rPr>
              <a:t>　</a:t>
            </a:r>
            <a:r>
              <a:rPr lang="ja-JP" altLang="en-US" sz="1800" b="0" dirty="0">
                <a:latin typeface="メイリオ" panose="020B0604030504040204" pitchFamily="50" charset="-128"/>
                <a:ea typeface="メイリオ" panose="020B0604030504040204" pitchFamily="50" charset="-128"/>
              </a:rPr>
              <a:t>次のことについてご記入ください</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１ 衛星データ利活用の事業化を目指す背景</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２ プロジェクトの具体的内容</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３ 実用化に向けた課題と計画</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４ 支援期間終了時の目標</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５ 事業化の課題と目標</a:t>
            </a:r>
          </a:p>
        </p:txBody>
      </p:sp>
    </p:spTree>
    <p:extLst>
      <p:ext uri="{BB962C8B-B14F-4D97-AF65-F5344CB8AC3E}">
        <p14:creationId xmlns:p14="http://schemas.microsoft.com/office/powerpoint/2010/main" val="1736334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テキスト ボックス 41">
            <a:extLst>
              <a:ext uri="{FF2B5EF4-FFF2-40B4-BE49-F238E27FC236}">
                <a16:creationId xmlns:a16="http://schemas.microsoft.com/office/drawing/2014/main" id="{7F789763-085C-4BD5-BD90-BBBF755B9B87}"/>
              </a:ext>
            </a:extLst>
          </p:cNvPr>
          <p:cNvSpPr txBox="1"/>
          <p:nvPr/>
        </p:nvSpPr>
        <p:spPr>
          <a:xfrm>
            <a:off x="415925" y="2341683"/>
            <a:ext cx="2969113" cy="380480"/>
          </a:xfrm>
          <a:prstGeom prst="rect">
            <a:avLst/>
          </a:prstGeom>
          <a:solidFill>
            <a:srgbClr val="FF0000"/>
          </a:solidFill>
        </p:spPr>
        <p:txBody>
          <a:bodyPr wrap="square" lIns="36000" tIns="36000" rIns="36000" bIns="36000" rtlCol="0" anchor="ctr" anchorCtr="0">
            <a:spAutoFit/>
          </a:bodyPr>
          <a:lstStyle/>
          <a:p>
            <a:pPr lvl="0">
              <a:spcBef>
                <a:spcPts val="0"/>
              </a:spcBef>
              <a:buSzPct val="100000"/>
              <a:defRPr/>
            </a:pPr>
            <a:r>
              <a:rPr kumimoji="1" lang="ja-JP" altLang="en-US" sz="2000" dirty="0">
                <a:solidFill>
                  <a:prstClr val="white"/>
                </a:solidFill>
              </a:rPr>
              <a:t>４</a:t>
            </a:r>
            <a:r>
              <a:rPr kumimoji="1" lang="en-US" altLang="ja-JP" sz="2000" dirty="0">
                <a:solidFill>
                  <a:prstClr val="white"/>
                </a:solidFill>
              </a:rPr>
              <a:t> </a:t>
            </a:r>
            <a:r>
              <a:rPr kumimoji="1" lang="ja-JP" altLang="en-US" sz="2000" dirty="0">
                <a:solidFill>
                  <a:prstClr val="white"/>
                </a:solidFill>
              </a:rPr>
              <a:t>支援期間終了時の目標</a:t>
            </a:r>
            <a:endParaRPr kumimoji="1" lang="ja-JP" altLang="en-US" sz="2000" b="0" i="0" u="none" strike="noStrike" kern="1200" cap="none" spc="0" normalizeH="0" baseline="0" noProof="0" dirty="0">
              <a:ln>
                <a:noFill/>
              </a:ln>
              <a:solidFill>
                <a:prstClr val="white"/>
              </a:solidFill>
              <a:effectLst/>
              <a:uLnTx/>
              <a:uFillTx/>
              <a:latin typeface="Arial" charset="0"/>
              <a:ea typeface="ＭＳ Ｐゴシック"/>
              <a:cs typeface="Arial" charset="0"/>
            </a:endParaRPr>
          </a:p>
        </p:txBody>
      </p:sp>
      <p:sp>
        <p:nvSpPr>
          <p:cNvPr id="3" name="正方形/長方形 2"/>
          <p:cNvSpPr/>
          <p:nvPr/>
        </p:nvSpPr>
        <p:spPr>
          <a:xfrm>
            <a:off x="415925" y="2733517"/>
            <a:ext cx="9109075" cy="1323439"/>
          </a:xfrm>
          <a:prstGeom prst="rect">
            <a:avLst/>
          </a:prstGeom>
        </p:spPr>
        <p:txBody>
          <a:bodyPr wrap="square">
            <a:spAutoFit/>
          </a:bodyPr>
          <a:lstStyle/>
          <a:p>
            <a:pPr marL="0" indent="0">
              <a:buNone/>
            </a:pPr>
            <a:r>
              <a:rPr lang="en-US" altLang="ja-JP" sz="2000" i="1" dirty="0">
                <a:solidFill>
                  <a:srgbClr val="FF0000"/>
                </a:solidFill>
                <a:latin typeface="ＭＳ 明朝" panose="02020609040205080304" pitchFamily="17" charset="-128"/>
                <a:ea typeface="ＭＳ 明朝" panose="02020609040205080304" pitchFamily="17" charset="-128"/>
              </a:rPr>
              <a:t>※</a:t>
            </a:r>
            <a:r>
              <a:rPr lang="ja-JP" altLang="en-US" sz="2000" i="1" dirty="0">
                <a:solidFill>
                  <a:srgbClr val="FF0000"/>
                </a:solidFill>
                <a:latin typeface="ＭＳ 明朝" panose="02020609040205080304" pitchFamily="17" charset="-128"/>
                <a:ea typeface="ＭＳ 明朝" panose="02020609040205080304" pitchFamily="17" charset="-128"/>
              </a:rPr>
              <a:t>支援期間終了時に、プロジェクトの成果として見込むもの（成果品）を具体的かつ定量的に記載してください。</a:t>
            </a:r>
            <a:endParaRPr lang="en-US" altLang="ja-JP" sz="2000" i="1" dirty="0">
              <a:solidFill>
                <a:srgbClr val="FF0000"/>
              </a:solidFill>
              <a:latin typeface="ＭＳ 明朝" panose="02020609040205080304" pitchFamily="17" charset="-128"/>
              <a:ea typeface="ＭＳ 明朝" panose="02020609040205080304" pitchFamily="17" charset="-128"/>
            </a:endParaRPr>
          </a:p>
          <a:p>
            <a:pPr marL="0" indent="0">
              <a:buNone/>
            </a:pPr>
            <a:r>
              <a:rPr lang="ja-JP" altLang="en-US" sz="2000" i="1" dirty="0">
                <a:solidFill>
                  <a:srgbClr val="FF0000"/>
                </a:solidFill>
                <a:latin typeface="ＭＳ 明朝" panose="02020609040205080304" pitchFamily="17" charset="-128"/>
                <a:ea typeface="ＭＳ 明朝" panose="02020609040205080304" pitchFamily="17" charset="-128"/>
              </a:rPr>
              <a:t>なお、次年度に事業化が見込まれない場合は、事業化に必要となる残された取組、達成時期を記載してください。</a:t>
            </a:r>
            <a:endParaRPr lang="en-US" altLang="ja-JP" sz="2000" i="1" dirty="0">
              <a:solidFill>
                <a:srgbClr val="FF0000"/>
              </a:solidFill>
              <a:latin typeface="ＭＳ 明朝" panose="02020609040205080304" pitchFamily="17" charset="-128"/>
              <a:ea typeface="ＭＳ 明朝" panose="02020609040205080304" pitchFamily="17" charset="-128"/>
            </a:endParaRPr>
          </a:p>
        </p:txBody>
      </p:sp>
      <p:sp>
        <p:nvSpPr>
          <p:cNvPr id="2" name="タイトル 5">
            <a:extLst>
              <a:ext uri="{FF2B5EF4-FFF2-40B4-BE49-F238E27FC236}">
                <a16:creationId xmlns:a16="http://schemas.microsoft.com/office/drawing/2014/main" id="{9956BB08-6A2B-8DC9-D88D-322A38C8A247}"/>
              </a:ext>
            </a:extLst>
          </p:cNvPr>
          <p:cNvSpPr txBox="1">
            <a:spLocks/>
          </p:cNvSpPr>
          <p:nvPr/>
        </p:nvSpPr>
        <p:spPr bwMode="gray">
          <a:xfrm>
            <a:off x="196427" y="8795"/>
            <a:ext cx="9525544" cy="2066190"/>
          </a:xfrm>
          <a:prstGeom prst="rect">
            <a:avLst/>
          </a:prstGeom>
        </p:spPr>
        <p:txBody>
          <a:bodyPr vert="horz" lIns="0" tIns="0" rIns="0" bIns="0" rtlCol="0" anchor="b" anchorCtr="0">
            <a:noAutofit/>
          </a:bodyPr>
          <a:lstStyle>
            <a:lvl1pPr algn="l" defTabSz="1000863" rtl="0" eaLnBrk="1" latinLnBrk="0" hangingPunct="1">
              <a:spcBef>
                <a:spcPct val="0"/>
              </a:spcBef>
              <a:buNone/>
              <a:defRPr kumimoji="1" sz="2020" b="1" kern="1200">
                <a:solidFill>
                  <a:schemeClr val="tx1"/>
                </a:solidFill>
                <a:latin typeface="+mj-lt"/>
                <a:ea typeface="+mj-ea"/>
                <a:cs typeface="+mj-cs"/>
              </a:defRPr>
            </a:lvl1pPr>
          </a:lstStyle>
          <a:p>
            <a:pPr fontAlgn="auto">
              <a:spcBef>
                <a:spcPts val="0"/>
              </a:spcBef>
              <a:spcAft>
                <a:spcPts val="0"/>
              </a:spcAft>
              <a:buSzPct val="100000"/>
            </a:pPr>
            <a:r>
              <a:rPr lang="ja-JP" altLang="en-US" sz="1800" dirty="0">
                <a:latin typeface="メイリオ" panose="020B0604030504040204" pitchFamily="50" charset="-128"/>
                <a:ea typeface="メイリオ" panose="020B0604030504040204" pitchFamily="50" charset="-128"/>
              </a:rPr>
              <a:t>様式４　プロジェクト内容説明書</a:t>
            </a:r>
            <a:r>
              <a:rPr lang="en-US" altLang="ja-JP" sz="1800" b="0" dirty="0">
                <a:solidFill>
                  <a:srgbClr val="FF0000"/>
                </a:solidFill>
                <a:latin typeface="メイリオ" panose="020B0604030504040204" pitchFamily="50" charset="-128"/>
                <a:ea typeface="メイリオ" panose="020B0604030504040204" pitchFamily="50" charset="-128"/>
              </a:rPr>
              <a:t>【</a:t>
            </a:r>
            <a:r>
              <a:rPr lang="ja-JP" altLang="en-US" sz="1800" b="0" dirty="0">
                <a:solidFill>
                  <a:srgbClr val="FF0000"/>
                </a:solidFill>
                <a:latin typeface="メイリオ" panose="020B0604030504040204" pitchFamily="50" charset="-128"/>
                <a:ea typeface="メイリオ" panose="020B0604030504040204" pitchFamily="50" charset="-128"/>
              </a:rPr>
              <a:t>８枚以内</a:t>
            </a:r>
            <a:r>
              <a:rPr lang="en-US" altLang="ja-JP" sz="1800" b="0" dirty="0">
                <a:solidFill>
                  <a:srgbClr val="FF0000"/>
                </a:solidFill>
                <a:latin typeface="メイリオ" panose="020B0604030504040204" pitchFamily="50" charset="-128"/>
                <a:ea typeface="メイリオ" panose="020B0604030504040204" pitchFamily="50" charset="-128"/>
              </a:rPr>
              <a:t>】</a:t>
            </a:r>
            <a:br>
              <a:rPr lang="en-US" altLang="ja-JP" sz="1800" b="0" dirty="0">
                <a:latin typeface="メイリオ" panose="020B0604030504040204" pitchFamily="50" charset="-128"/>
                <a:ea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rPr>
              <a:t>　</a:t>
            </a:r>
            <a:r>
              <a:rPr lang="ja-JP" altLang="en-US" sz="1800" b="0" dirty="0">
                <a:latin typeface="メイリオ" panose="020B0604030504040204" pitchFamily="50" charset="-128"/>
                <a:ea typeface="メイリオ" panose="020B0604030504040204" pitchFamily="50" charset="-128"/>
              </a:rPr>
              <a:t>次のことについてご記入ください</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１ 衛星データ利活用の事業化を目指す背景</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２ プロジェクトの具体的内容</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３ 実用化に向けた課題と計画</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４ 支援期間終了時の目標</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５ 事業化の課題と目標</a:t>
            </a:r>
          </a:p>
        </p:txBody>
      </p:sp>
    </p:spTree>
    <p:extLst>
      <p:ext uri="{BB962C8B-B14F-4D97-AF65-F5344CB8AC3E}">
        <p14:creationId xmlns:p14="http://schemas.microsoft.com/office/powerpoint/2010/main" val="282394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テキスト ボックス 41">
            <a:extLst>
              <a:ext uri="{FF2B5EF4-FFF2-40B4-BE49-F238E27FC236}">
                <a16:creationId xmlns:a16="http://schemas.microsoft.com/office/drawing/2014/main" id="{7F789763-085C-4BD5-BD90-BBBF755B9B87}"/>
              </a:ext>
            </a:extLst>
          </p:cNvPr>
          <p:cNvSpPr txBox="1"/>
          <p:nvPr/>
        </p:nvSpPr>
        <p:spPr>
          <a:xfrm>
            <a:off x="415925" y="2350481"/>
            <a:ext cx="6431146" cy="380480"/>
          </a:xfrm>
          <a:prstGeom prst="rect">
            <a:avLst/>
          </a:prstGeom>
          <a:solidFill>
            <a:srgbClr val="FF0000"/>
          </a:solidFill>
        </p:spPr>
        <p:txBody>
          <a:bodyPr wrap="square" lIns="36000" tIns="36000" rIns="36000" bIns="36000" rtlCol="0" anchor="ctr" anchorCtr="0">
            <a:spAutoFit/>
          </a:bodyPr>
          <a:lstStyle/>
          <a:p>
            <a:pPr lvl="0">
              <a:spcBef>
                <a:spcPts val="0"/>
              </a:spcBef>
              <a:buSzPct val="100000"/>
              <a:defRPr/>
            </a:pPr>
            <a:r>
              <a:rPr kumimoji="1" lang="ja-JP" altLang="en-US" sz="2000" noProof="0" dirty="0">
                <a:solidFill>
                  <a:prstClr val="white"/>
                </a:solidFill>
              </a:rPr>
              <a:t>５</a:t>
            </a:r>
            <a:r>
              <a:rPr kumimoji="1" lang="en-US" altLang="ja-JP" sz="2000" noProof="0" dirty="0">
                <a:solidFill>
                  <a:prstClr val="white"/>
                </a:solidFill>
              </a:rPr>
              <a:t> </a:t>
            </a:r>
            <a:r>
              <a:rPr kumimoji="1" lang="ja-JP" altLang="en-US" sz="2000" noProof="0" dirty="0">
                <a:solidFill>
                  <a:prstClr val="white"/>
                </a:solidFill>
              </a:rPr>
              <a:t>事業化の課題と目標</a:t>
            </a:r>
            <a:endParaRPr kumimoji="1" lang="ja-JP" altLang="en-US" sz="2000" b="0" i="0" u="none" strike="noStrike" kern="1200" cap="none" spc="0" normalizeH="0" baseline="0" noProof="0" dirty="0">
              <a:ln>
                <a:noFill/>
              </a:ln>
              <a:solidFill>
                <a:prstClr val="white"/>
              </a:solidFill>
              <a:effectLst/>
              <a:uLnTx/>
              <a:uFillTx/>
              <a:latin typeface="Arial" charset="0"/>
              <a:ea typeface="ＭＳ Ｐゴシック"/>
              <a:cs typeface="Arial" charset="0"/>
            </a:endParaRPr>
          </a:p>
        </p:txBody>
      </p:sp>
      <p:sp>
        <p:nvSpPr>
          <p:cNvPr id="7" name="正方形/長方形 6"/>
          <p:cNvSpPr/>
          <p:nvPr/>
        </p:nvSpPr>
        <p:spPr>
          <a:xfrm>
            <a:off x="415925" y="2742315"/>
            <a:ext cx="9109075" cy="1015663"/>
          </a:xfrm>
          <a:prstGeom prst="rect">
            <a:avLst/>
          </a:prstGeom>
        </p:spPr>
        <p:txBody>
          <a:bodyPr wrap="square">
            <a:spAutoFit/>
          </a:bodyPr>
          <a:lstStyle/>
          <a:p>
            <a:pPr marL="0" indent="0">
              <a:buNone/>
            </a:pPr>
            <a:r>
              <a:rPr lang="ja-JP" altLang="en-US" sz="2000" i="1" dirty="0">
                <a:solidFill>
                  <a:srgbClr val="FF0000"/>
                </a:solidFill>
                <a:latin typeface="ＭＳ 明朝" panose="02020609040205080304" pitchFamily="17" charset="-128"/>
                <a:ea typeface="ＭＳ 明朝" panose="02020609040205080304" pitchFamily="17" charset="-128"/>
              </a:rPr>
              <a:t>「</a:t>
            </a:r>
            <a:r>
              <a:rPr lang="en-US" altLang="ja-JP" sz="2000" i="1" dirty="0">
                <a:solidFill>
                  <a:srgbClr val="FF0000"/>
                </a:solidFill>
                <a:latin typeface="ＭＳ 明朝" panose="02020609040205080304" pitchFamily="17" charset="-128"/>
                <a:ea typeface="ＭＳ 明朝" panose="02020609040205080304" pitchFamily="17" charset="-128"/>
              </a:rPr>
              <a:t>2 </a:t>
            </a:r>
            <a:r>
              <a:rPr lang="ja-JP" altLang="en-US" sz="2000" i="1" dirty="0">
                <a:solidFill>
                  <a:srgbClr val="FF0000"/>
                </a:solidFill>
                <a:latin typeface="ＭＳ 明朝" panose="02020609040205080304" pitchFamily="17" charset="-128"/>
                <a:ea typeface="ＭＳ 明朝" panose="02020609040205080304" pitchFamily="17" charset="-128"/>
              </a:rPr>
              <a:t>プロジェクトの具体的内容　②事業化する製品・サービスの概要」及び「</a:t>
            </a:r>
            <a:r>
              <a:rPr lang="en-US" altLang="ja-JP" sz="2000" i="1" dirty="0">
                <a:solidFill>
                  <a:srgbClr val="FF0000"/>
                </a:solidFill>
                <a:latin typeface="ＭＳ 明朝" panose="02020609040205080304" pitchFamily="17" charset="-128"/>
                <a:ea typeface="ＭＳ 明朝" panose="02020609040205080304" pitchFamily="17" charset="-128"/>
              </a:rPr>
              <a:t>4 </a:t>
            </a:r>
            <a:r>
              <a:rPr lang="ja-JP" altLang="en-US" sz="2000" i="1" dirty="0">
                <a:solidFill>
                  <a:srgbClr val="FF0000"/>
                </a:solidFill>
                <a:latin typeface="ＭＳ 明朝" panose="02020609040205080304" pitchFamily="17" charset="-128"/>
                <a:ea typeface="ＭＳ 明朝" panose="02020609040205080304" pitchFamily="17" charset="-128"/>
              </a:rPr>
              <a:t>支援期間終了時の目標」を達成するために、どのような事業化の課題に取り組むのか、具体的な内容とその目標を記載してください。</a:t>
            </a:r>
            <a:endParaRPr lang="en-US" altLang="ja-JP" sz="2000" i="1" dirty="0">
              <a:solidFill>
                <a:srgbClr val="FF0000"/>
              </a:solidFill>
              <a:latin typeface="ＭＳ 明朝" panose="02020609040205080304" pitchFamily="17" charset="-128"/>
              <a:ea typeface="ＭＳ 明朝" panose="02020609040205080304" pitchFamily="17" charset="-128"/>
            </a:endParaRPr>
          </a:p>
        </p:txBody>
      </p:sp>
      <p:sp>
        <p:nvSpPr>
          <p:cNvPr id="5" name="タイトル 5"/>
          <p:cNvSpPr txBox="1">
            <a:spLocks/>
          </p:cNvSpPr>
          <p:nvPr/>
        </p:nvSpPr>
        <p:spPr bwMode="gray">
          <a:xfrm>
            <a:off x="196427" y="8795"/>
            <a:ext cx="9525544" cy="2066190"/>
          </a:xfrm>
          <a:prstGeom prst="rect">
            <a:avLst/>
          </a:prstGeom>
        </p:spPr>
        <p:txBody>
          <a:bodyPr vert="horz" lIns="0" tIns="0" rIns="0" bIns="0" rtlCol="0" anchor="b" anchorCtr="0">
            <a:noAutofit/>
          </a:bodyPr>
          <a:lstStyle>
            <a:lvl1pPr algn="l" defTabSz="1000863" rtl="0" eaLnBrk="1" latinLnBrk="0" hangingPunct="1">
              <a:spcBef>
                <a:spcPct val="0"/>
              </a:spcBef>
              <a:buNone/>
              <a:defRPr kumimoji="1" sz="2020" b="1" kern="1200">
                <a:solidFill>
                  <a:schemeClr val="tx1"/>
                </a:solidFill>
                <a:latin typeface="+mj-lt"/>
                <a:ea typeface="+mj-ea"/>
                <a:cs typeface="+mj-cs"/>
              </a:defRPr>
            </a:lvl1pPr>
          </a:lstStyle>
          <a:p>
            <a:pPr fontAlgn="auto">
              <a:spcBef>
                <a:spcPts val="0"/>
              </a:spcBef>
              <a:spcAft>
                <a:spcPts val="0"/>
              </a:spcAft>
              <a:buSzPct val="100000"/>
            </a:pPr>
            <a:r>
              <a:rPr lang="ja-JP" altLang="en-US" sz="1800" dirty="0">
                <a:latin typeface="メイリオ" panose="020B0604030504040204" pitchFamily="50" charset="-128"/>
                <a:ea typeface="メイリオ" panose="020B0604030504040204" pitchFamily="50" charset="-128"/>
              </a:rPr>
              <a:t>様式４　プロジェクト内容説明書</a:t>
            </a:r>
            <a:r>
              <a:rPr lang="en-US" altLang="ja-JP" sz="1800" b="0" dirty="0">
                <a:solidFill>
                  <a:srgbClr val="FF0000"/>
                </a:solidFill>
                <a:latin typeface="メイリオ" panose="020B0604030504040204" pitchFamily="50" charset="-128"/>
                <a:ea typeface="メイリオ" panose="020B0604030504040204" pitchFamily="50" charset="-128"/>
              </a:rPr>
              <a:t>【</a:t>
            </a:r>
            <a:r>
              <a:rPr lang="ja-JP" altLang="en-US" sz="1800" b="0" dirty="0">
                <a:solidFill>
                  <a:srgbClr val="FF0000"/>
                </a:solidFill>
                <a:latin typeface="メイリオ" panose="020B0604030504040204" pitchFamily="50" charset="-128"/>
                <a:ea typeface="メイリオ" panose="020B0604030504040204" pitchFamily="50" charset="-128"/>
              </a:rPr>
              <a:t>８枚以内</a:t>
            </a:r>
            <a:r>
              <a:rPr lang="en-US" altLang="ja-JP" sz="1800" b="0" dirty="0">
                <a:solidFill>
                  <a:srgbClr val="FF0000"/>
                </a:solidFill>
                <a:latin typeface="メイリオ" panose="020B0604030504040204" pitchFamily="50" charset="-128"/>
                <a:ea typeface="メイリオ" panose="020B0604030504040204" pitchFamily="50" charset="-128"/>
              </a:rPr>
              <a:t>】</a:t>
            </a:r>
            <a:br>
              <a:rPr lang="en-US" altLang="ja-JP" sz="1800" b="0" dirty="0">
                <a:latin typeface="メイリオ" panose="020B0604030504040204" pitchFamily="50" charset="-128"/>
                <a:ea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rPr>
              <a:t>　</a:t>
            </a:r>
            <a:r>
              <a:rPr lang="ja-JP" altLang="en-US" sz="1800" b="0" dirty="0">
                <a:latin typeface="メイリオ" panose="020B0604030504040204" pitchFamily="50" charset="-128"/>
                <a:ea typeface="メイリオ" panose="020B0604030504040204" pitchFamily="50" charset="-128"/>
              </a:rPr>
              <a:t>次のことについてご記入ください</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１ 衛星データ利活用の事業化を目指す背景</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２ プロジェクトの具体的内容</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３ 実用化に向けた課題と計画</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４ 支援期間終了時の目標</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５ 事業化の課題と目標</a:t>
            </a:r>
          </a:p>
        </p:txBody>
      </p:sp>
    </p:spTree>
    <p:extLst>
      <p:ext uri="{BB962C8B-B14F-4D97-AF65-F5344CB8AC3E}">
        <p14:creationId xmlns:p14="http://schemas.microsoft.com/office/powerpoint/2010/main" val="976382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5_DT Proposal Template_J_20161001">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wrap="square" lIns="36000" tIns="36000" rIns="36000" bIns="36000" rtlCol="0" anchor="ctr"/>
      <a:lstStyle>
        <a:defPPr algn="ctr">
          <a:buFont typeface="Wingdings 2" pitchFamily="18" charset="2"/>
          <a:buNone/>
          <a:defRPr kumimoji="1" sz="1200" dirty="0" smtClean="0"/>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nchor="ctr" anchorCtr="0">
        <a:spAutoFit/>
      </a:bodyPr>
      <a:lstStyle>
        <a:defPPr>
          <a:spcBef>
            <a:spcPts val="0"/>
          </a:spcBef>
          <a:buSzPct val="100000"/>
          <a:defRPr kumimoji="1" sz="1200" dirty="0"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G_Tohmatsu Proposal Template_J_2016" id="{AF9549DB-3403-423F-8AE2-E5BDF0C6B4D5}" vid="{D8A533F6-8435-474A-AD32-753E323418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59B76E9AC031B498A003B0A6B264DC6" ma:contentTypeVersion="" ma:contentTypeDescription="Create a new document." ma:contentTypeScope="" ma:versionID="7d5800d0d66064624391e2173faee4fe">
  <xsd:schema xmlns:xsd="http://www.w3.org/2001/XMLSchema" xmlns:xs="http://www.w3.org/2001/XMLSchema" xmlns:p="http://schemas.microsoft.com/office/2006/metadata/properties" xmlns:ns2="3a4731f9-7dea-4ec8-b9b6-581989713bb4" targetNamespace="http://schemas.microsoft.com/office/2006/metadata/properties" ma:root="true" ma:fieldsID="30c9ed858bcfdfba078b5a52fd1fab38" ns2:_="">
    <xsd:import namespace="3a4731f9-7dea-4ec8-b9b6-581989713bb4"/>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4731f9-7dea-4ec8-b9b6-581989713bb4"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810D75-CCF6-483B-965C-EB18F9989D81}">
  <ds:schemaRefs>
    <ds:schemaRef ds:uri="http://schemas.openxmlformats.org/package/2006/metadata/core-properties"/>
    <ds:schemaRef ds:uri="http://schemas.microsoft.com/office/2006/metadata/properties"/>
    <ds:schemaRef ds:uri="http://schemas.microsoft.com/office/infopath/2007/PartnerControls"/>
    <ds:schemaRef ds:uri="http://purl.org/dc/elements/1.1/"/>
    <ds:schemaRef ds:uri="http://schemas.microsoft.com/office/2006/documentManagement/types"/>
    <ds:schemaRef ds:uri="http://purl.org/dc/terms/"/>
    <ds:schemaRef ds:uri="http://www.w3.org/XML/1998/namespace"/>
    <ds:schemaRef ds:uri="3a4731f9-7dea-4ec8-b9b6-581989713bb4"/>
    <ds:schemaRef ds:uri="http://purl.org/dc/dcmitype/"/>
  </ds:schemaRefs>
</ds:datastoreItem>
</file>

<file path=customXml/itemProps2.xml><?xml version="1.0" encoding="utf-8"?>
<ds:datastoreItem xmlns:ds="http://schemas.openxmlformats.org/officeDocument/2006/customXml" ds:itemID="{C17FAABB-0222-45E9-A32C-99F54DE6E1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a4731f9-7dea-4ec8-b9b6-581989713b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39091D0-4110-4FF5-8034-336546945D1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165</TotalTime>
  <Words>1572</Words>
  <Application>Microsoft Office PowerPoint</Application>
  <PresentationFormat>A4 210 x 297 mm</PresentationFormat>
  <Paragraphs>147</Paragraphs>
  <Slides>11</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11</vt:i4>
      </vt:variant>
    </vt:vector>
  </HeadingPairs>
  <TitlesOfParts>
    <vt:vector size="20" baseType="lpstr">
      <vt:lpstr>ＭＳ Ｐゴシック</vt:lpstr>
      <vt:lpstr>ＭＳ ゴシック</vt:lpstr>
      <vt:lpstr>ＭＳ 明朝</vt:lpstr>
      <vt:lpstr>Yu Gothic UI</vt:lpstr>
      <vt:lpstr>メイリオ</vt:lpstr>
      <vt:lpstr>Arial</vt:lpstr>
      <vt:lpstr>Verdana</vt:lpstr>
      <vt:lpstr>Wingdings</vt:lpstr>
      <vt:lpstr>5_DT Proposal Template_J_20161001</vt:lpstr>
      <vt:lpstr>PowerPoint プレゼンテーション</vt:lpstr>
      <vt:lpstr>PowerPoint プレゼンテーション</vt:lpstr>
      <vt:lpstr>PowerPoint プレゼンテーション</vt:lpstr>
      <vt:lpstr>PowerPoint プレゼンテーション</vt:lpstr>
      <vt:lpstr> </vt:lpstr>
      <vt:lpstr>◯解決につながる課題とその根拠 ※事業化がどのような社会課題の解決に結びつくのか簡潔に説明してください。   ◯主なターゲット ※事業化した場合の主なターゲットを記載してください。 </vt:lpstr>
      <vt:lpstr>PowerPoint プレゼンテーション</vt:lpstr>
      <vt:lpstr>PowerPoint プレゼンテーション</vt:lpstr>
      <vt:lpstr>PowerPoint プレゼンテーション</vt:lpstr>
      <vt:lpstr>PowerPoint プレゼンテーション</vt:lpstr>
      <vt:lpstr>○拠点の概要  ○これまでのオープンイノベーションの実績  ○プロジェクトにおける主な役割  ○事業化に向けて活用が可能な自社の経営資源・リソース  ○本事業における主たる責任者の氏名及び略歴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山下久</dc:creator>
  <cp:lastModifiedBy>山下 久</cp:lastModifiedBy>
  <cp:revision>12</cp:revision>
  <dcterms:modified xsi:type="dcterms:W3CDTF">2025-06-28T07:30:49Z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0x010100259B76E9AC031B498A003B0A6B264DC6</vt:lpwstr>
  </property>
  <property fmtid="{D5CDD505-2E9C-101B-9397-08002B2CF9AE}" pid="3" name="MSIP_Label_ea60d57e-af5b-4752-ac57-3e4f28ca11dc_Enabled">
    <vt:lpwstr>true</vt:lpwstr>
  </property>
  <property fmtid="{D5CDD505-2E9C-101B-9397-08002B2CF9AE}" pid="4" name="MSIP_Label_ea60d57e-af5b-4752-ac57-3e4f28ca11dc_SetDate">
    <vt:lpwstr>2022-05-09T11:18:34Z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cc9491f7-4bdb-4789-8470-6499a618e4f3</vt:lpwstr>
  </property>
  <property fmtid="{D5CDD505-2E9C-101B-9397-08002B2CF9AE}" pid="9" name="MSIP_Label_ea60d57e-af5b-4752-ac57-3e4f28ca11dc_ContentBits">
    <vt:lpwstr>0</vt:lpwstr>
  </property>
</Properties>
</file>